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0" r:id="rId4"/>
    <p:sldId id="269" r:id="rId5"/>
    <p:sldId id="266" r:id="rId6"/>
    <p:sldId id="260" r:id="rId7"/>
    <p:sldId id="262" r:id="rId8"/>
    <p:sldId id="267" r:id="rId9"/>
    <p:sldId id="264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915"/>
    <a:srgbClr val="276A7C"/>
    <a:srgbClr val="B65708"/>
    <a:srgbClr val="8064A2"/>
    <a:srgbClr val="4BACC6"/>
    <a:srgbClr val="66FF66"/>
    <a:srgbClr val="0099CC"/>
    <a:srgbClr val="FF2F92"/>
    <a:srgbClr val="E4F3F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What Is The Current State of SE Within Organizations You Work With/Or Within Your Organization?</a:t>
            </a:r>
            <a:endParaRPr lang="en-U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Sheet1!$AB$8</c:f>
              <c:strCache>
                <c:ptCount val="1"/>
                <c:pt idx="0">
                  <c:v>NASA 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Sheet1!$AA$9:$AA$12</c:f>
              <c:strCache>
                <c:ptCount val="4"/>
                <c:pt idx="0">
                  <c:v>People
Leadership</c:v>
                </c:pt>
                <c:pt idx="1">
                  <c:v>Systems
Management</c:v>
                </c:pt>
                <c:pt idx="2">
                  <c:v>Technical
Domain</c:v>
                </c:pt>
                <c:pt idx="3">
                  <c:v>Overall
Rating</c:v>
                </c:pt>
              </c:strCache>
            </c:strRef>
          </c:cat>
          <c:val>
            <c:numRef>
              <c:f>Sheet1!$AB$9:$AB$12</c:f>
              <c:numCache>
                <c:formatCode>General</c:formatCode>
                <c:ptCount val="4"/>
                <c:pt idx="0">
                  <c:v>3.5</c:v>
                </c:pt>
                <c:pt idx="1">
                  <c:v>3.8</c:v>
                </c:pt>
                <c:pt idx="2">
                  <c:v>3.9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7-4A1E-B213-273506838A61}"/>
            </c:ext>
          </c:extLst>
        </c:ser>
        <c:ser>
          <c:idx val="1"/>
          <c:order val="1"/>
          <c:tx>
            <c:strRef>
              <c:f>Sheet1!$AC$8</c:f>
              <c:strCache>
                <c:ptCount val="1"/>
                <c:pt idx="0">
                  <c:v>Academia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Sheet1!$AA$9:$AA$12</c:f>
              <c:strCache>
                <c:ptCount val="4"/>
                <c:pt idx="0">
                  <c:v>People
Leadership</c:v>
                </c:pt>
                <c:pt idx="1">
                  <c:v>Systems
Management</c:v>
                </c:pt>
                <c:pt idx="2">
                  <c:v>Technical
Domain</c:v>
                </c:pt>
                <c:pt idx="3">
                  <c:v>Overall
Rating</c:v>
                </c:pt>
              </c:strCache>
            </c:strRef>
          </c:cat>
          <c:val>
            <c:numRef>
              <c:f>Sheet1!$AC$9:$AC$12</c:f>
              <c:numCache>
                <c:formatCode>General</c:formatCode>
                <c:ptCount val="4"/>
                <c:pt idx="0">
                  <c:v>2.9</c:v>
                </c:pt>
                <c:pt idx="1">
                  <c:v>3.1</c:v>
                </c:pt>
                <c:pt idx="2">
                  <c:v>3.9</c:v>
                </c:pt>
                <c:pt idx="3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7-4A1E-B213-273506838A61}"/>
            </c:ext>
          </c:extLst>
        </c:ser>
        <c:ser>
          <c:idx val="2"/>
          <c:order val="2"/>
          <c:tx>
            <c:strRef>
              <c:f>Sheet1!$AD$8</c:f>
              <c:strCache>
                <c:ptCount val="1"/>
                <c:pt idx="0">
                  <c:v>Tool Vendors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Sheet1!$AA$9:$AA$12</c:f>
              <c:strCache>
                <c:ptCount val="4"/>
                <c:pt idx="0">
                  <c:v>People
Leadership</c:v>
                </c:pt>
                <c:pt idx="1">
                  <c:v>Systems
Management</c:v>
                </c:pt>
                <c:pt idx="2">
                  <c:v>Technical
Domain</c:v>
                </c:pt>
                <c:pt idx="3">
                  <c:v>Overall
Rating</c:v>
                </c:pt>
              </c:strCache>
            </c:strRef>
          </c:cat>
          <c:val>
            <c:numRef>
              <c:f>Sheet1!$AD$9:$AD$12</c:f>
              <c:numCache>
                <c:formatCode>General</c:formatCode>
                <c:ptCount val="4"/>
                <c:pt idx="0">
                  <c:v>3.5</c:v>
                </c:pt>
                <c:pt idx="1">
                  <c:v>4.4000000000000004</c:v>
                </c:pt>
                <c:pt idx="2">
                  <c:v>3.5</c:v>
                </c:pt>
                <c:pt idx="3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47-4A1E-B213-273506838A61}"/>
            </c:ext>
          </c:extLst>
        </c:ser>
        <c:ser>
          <c:idx val="3"/>
          <c:order val="3"/>
          <c:tx>
            <c:strRef>
              <c:f>Sheet1!$AE$8</c:f>
              <c:strCache>
                <c:ptCount val="1"/>
                <c:pt idx="0">
                  <c:v>OGAs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Sheet1!$AA$9:$AA$12</c:f>
              <c:strCache>
                <c:ptCount val="4"/>
                <c:pt idx="0">
                  <c:v>People
Leadership</c:v>
                </c:pt>
                <c:pt idx="1">
                  <c:v>Systems
Management</c:v>
                </c:pt>
                <c:pt idx="2">
                  <c:v>Technical
Domain</c:v>
                </c:pt>
                <c:pt idx="3">
                  <c:v>Overall
Rating</c:v>
                </c:pt>
              </c:strCache>
            </c:strRef>
          </c:cat>
          <c:val>
            <c:numRef>
              <c:f>Sheet1!$AE$9:$AE$12</c:f>
              <c:numCache>
                <c:formatCode>General</c:formatCode>
                <c:ptCount val="4"/>
                <c:pt idx="0">
                  <c:v>3.8</c:v>
                </c:pt>
                <c:pt idx="1">
                  <c:v>3.6</c:v>
                </c:pt>
                <c:pt idx="2">
                  <c:v>4.0999999999999996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47-4A1E-B213-273506838A61}"/>
            </c:ext>
          </c:extLst>
        </c:ser>
        <c:ser>
          <c:idx val="4"/>
          <c:order val="4"/>
          <c:tx>
            <c:strRef>
              <c:f>Sheet1!$AF$8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Sheet1!$AA$9:$AA$12</c:f>
              <c:strCache>
                <c:ptCount val="4"/>
                <c:pt idx="0">
                  <c:v>People
Leadership</c:v>
                </c:pt>
                <c:pt idx="1">
                  <c:v>Systems
Management</c:v>
                </c:pt>
                <c:pt idx="2">
                  <c:v>Technical
Domain</c:v>
                </c:pt>
                <c:pt idx="3">
                  <c:v>Overall
Rating</c:v>
                </c:pt>
              </c:strCache>
            </c:strRef>
          </c:cat>
          <c:val>
            <c:numRef>
              <c:f>Sheet1!$AF$9:$AF$12</c:f>
              <c:numCache>
                <c:formatCode>General</c:formatCode>
                <c:ptCount val="4"/>
                <c:pt idx="0">
                  <c:v>3.7</c:v>
                </c:pt>
                <c:pt idx="1">
                  <c:v>3.8</c:v>
                </c:pt>
                <c:pt idx="2">
                  <c:v>4.0999999999999996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47-4A1E-B213-273506838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4003072"/>
        <c:axId val="2085103632"/>
      </c:barChart>
      <c:catAx>
        <c:axId val="19640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600" b="1" i="0" u="none" strike="noStrike" kern="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103632"/>
        <c:crosses val="autoZero"/>
        <c:auto val="0"/>
        <c:lblAlgn val="ctr"/>
        <c:lblOffset val="100"/>
        <c:noMultiLvlLbl val="0"/>
      </c:catAx>
      <c:valAx>
        <c:axId val="2085103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4003072"/>
        <c:crosses val="autoZero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What Is The Current State of SE Workforce Expertise?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11092036925737699"/>
          <c:y val="4.3654931825691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5043051179439"/>
          <c:y val="0.1624236307239629"/>
          <c:w val="0.76279417564799112"/>
          <c:h val="0.659939682290062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Sheet1!$AO$9</c:f>
              <c:strCache>
                <c:ptCount val="1"/>
                <c:pt idx="0">
                  <c:v>NASA 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Sheet1!$AP$8:$AS$8</c:f>
              <c:strCache>
                <c:ptCount val="4"/>
                <c:pt idx="0">
                  <c:v>&lt;10 Yrs
Experience</c:v>
                </c:pt>
                <c:pt idx="1">
                  <c:v>10-20 Yrs
Experience</c:v>
                </c:pt>
                <c:pt idx="2">
                  <c:v>20+ Yrs 
Experience</c:v>
                </c:pt>
                <c:pt idx="3">
                  <c:v>Workforce
Overall</c:v>
                </c:pt>
              </c:strCache>
            </c:strRef>
          </c:cat>
          <c:val>
            <c:numRef>
              <c:f>Sheet1!$AP$9:$AS$9</c:f>
              <c:numCache>
                <c:formatCode>General</c:formatCode>
                <c:ptCount val="4"/>
                <c:pt idx="0">
                  <c:v>3.7</c:v>
                </c:pt>
                <c:pt idx="1">
                  <c:v>3.9</c:v>
                </c:pt>
                <c:pt idx="2">
                  <c:v>4.0999999999999996</c:v>
                </c:pt>
                <c:pt idx="3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5-42D7-9967-A5836A813490}"/>
            </c:ext>
          </c:extLst>
        </c:ser>
        <c:ser>
          <c:idx val="1"/>
          <c:order val="1"/>
          <c:tx>
            <c:strRef>
              <c:f>Sheet1!$AO$10</c:f>
              <c:strCache>
                <c:ptCount val="1"/>
                <c:pt idx="0">
                  <c:v>Academia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Sheet1!$AP$8:$AS$8</c:f>
              <c:strCache>
                <c:ptCount val="4"/>
                <c:pt idx="0">
                  <c:v>&lt;10 Yrs
Experience</c:v>
                </c:pt>
                <c:pt idx="1">
                  <c:v>10-20 Yrs
Experience</c:v>
                </c:pt>
                <c:pt idx="2">
                  <c:v>20+ Yrs 
Experience</c:v>
                </c:pt>
                <c:pt idx="3">
                  <c:v>Workforce
Overall</c:v>
                </c:pt>
              </c:strCache>
            </c:strRef>
          </c:cat>
          <c:val>
            <c:numRef>
              <c:f>Sheet1!$AP$10:$AS$10</c:f>
              <c:numCache>
                <c:formatCode>General</c:formatCode>
                <c:ptCount val="4"/>
                <c:pt idx="0">
                  <c:v>3.5</c:v>
                </c:pt>
                <c:pt idx="1">
                  <c:v>3.6</c:v>
                </c:pt>
                <c:pt idx="2">
                  <c:v>3.6</c:v>
                </c:pt>
                <c:pt idx="3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5-42D7-9967-A5836A813490}"/>
            </c:ext>
          </c:extLst>
        </c:ser>
        <c:ser>
          <c:idx val="2"/>
          <c:order val="2"/>
          <c:tx>
            <c:strRef>
              <c:f>Sheet1!$AO$11</c:f>
              <c:strCache>
                <c:ptCount val="1"/>
                <c:pt idx="0">
                  <c:v>Tool Vendors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Sheet1!$AP$8:$AS$8</c:f>
              <c:strCache>
                <c:ptCount val="4"/>
                <c:pt idx="0">
                  <c:v>&lt;10 Yrs
Experience</c:v>
                </c:pt>
                <c:pt idx="1">
                  <c:v>10-20 Yrs
Experience</c:v>
                </c:pt>
                <c:pt idx="2">
                  <c:v>20+ Yrs 
Experience</c:v>
                </c:pt>
                <c:pt idx="3">
                  <c:v>Workforce
Overall</c:v>
                </c:pt>
              </c:strCache>
            </c:strRef>
          </c:cat>
          <c:val>
            <c:numRef>
              <c:f>Sheet1!$AP$11:$AS$11</c:f>
              <c:numCache>
                <c:formatCode>General</c:formatCode>
                <c:ptCount val="4"/>
                <c:pt idx="0">
                  <c:v>2.5</c:v>
                </c:pt>
                <c:pt idx="1">
                  <c:v>3.8</c:v>
                </c:pt>
                <c:pt idx="2">
                  <c:v>4.0999999999999996</c:v>
                </c:pt>
                <c:pt idx="3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5-42D7-9967-A5836A813490}"/>
            </c:ext>
          </c:extLst>
        </c:ser>
        <c:ser>
          <c:idx val="3"/>
          <c:order val="3"/>
          <c:tx>
            <c:strRef>
              <c:f>Sheet1!$AO$12</c:f>
              <c:strCache>
                <c:ptCount val="1"/>
                <c:pt idx="0">
                  <c:v>OGAs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Sheet1!$AP$8:$AS$8</c:f>
              <c:strCache>
                <c:ptCount val="4"/>
                <c:pt idx="0">
                  <c:v>&lt;10 Yrs
Experience</c:v>
                </c:pt>
                <c:pt idx="1">
                  <c:v>10-20 Yrs
Experience</c:v>
                </c:pt>
                <c:pt idx="2">
                  <c:v>20+ Yrs 
Experience</c:v>
                </c:pt>
                <c:pt idx="3">
                  <c:v>Workforce
Overall</c:v>
                </c:pt>
              </c:strCache>
            </c:strRef>
          </c:cat>
          <c:val>
            <c:numRef>
              <c:f>Sheet1!$AP$12:$AS$12</c:f>
              <c:numCache>
                <c:formatCode>General</c:formatCode>
                <c:ptCount val="4"/>
                <c:pt idx="0">
                  <c:v>3.2</c:v>
                </c:pt>
                <c:pt idx="1">
                  <c:v>3.9</c:v>
                </c:pt>
                <c:pt idx="2">
                  <c:v>4.3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A5-42D7-9967-A5836A813490}"/>
            </c:ext>
          </c:extLst>
        </c:ser>
        <c:ser>
          <c:idx val="4"/>
          <c:order val="4"/>
          <c:tx>
            <c:strRef>
              <c:f>Sheet1!$AO$13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Sheet1!$AP$8:$AS$8</c:f>
              <c:strCache>
                <c:ptCount val="4"/>
                <c:pt idx="0">
                  <c:v>&lt;10 Yrs
Experience</c:v>
                </c:pt>
                <c:pt idx="1">
                  <c:v>10-20 Yrs
Experience</c:v>
                </c:pt>
                <c:pt idx="2">
                  <c:v>20+ Yrs 
Experience</c:v>
                </c:pt>
                <c:pt idx="3">
                  <c:v>Workforce
Overall</c:v>
                </c:pt>
              </c:strCache>
            </c:strRef>
          </c:cat>
          <c:val>
            <c:numRef>
              <c:f>Sheet1!$AP$13:$AS$13</c:f>
              <c:numCache>
                <c:formatCode>General</c:formatCode>
                <c:ptCount val="4"/>
                <c:pt idx="0">
                  <c:v>3.7</c:v>
                </c:pt>
                <c:pt idx="1">
                  <c:v>3.8</c:v>
                </c:pt>
                <c:pt idx="2">
                  <c:v>4.2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5-42D7-9967-A5836A81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88011328"/>
        <c:axId val="2087765440"/>
      </c:barChart>
      <c:catAx>
        <c:axId val="208801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765440"/>
        <c:crosses val="autoZero"/>
        <c:auto val="1"/>
        <c:lblAlgn val="ctr"/>
        <c:lblOffset val="100"/>
        <c:noMultiLvlLbl val="0"/>
      </c:catAx>
      <c:valAx>
        <c:axId val="208776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11328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 baseline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What Is Your Expectation On How Your Organization Engages SE Over Next 5 Years? </a:t>
            </a:r>
            <a:endParaRPr lang="en-U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442301008887039"/>
          <c:y val="0.23886370760668921"/>
          <c:w val="0.72535177509677129"/>
          <c:h val="0.638118777773436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Sheet1!$O$9:$O$12</c:f>
              <c:strCache>
                <c:ptCount val="4"/>
                <c:pt idx="0">
                  <c:v>Digital Tooling
Infrastructure</c:v>
                </c:pt>
                <c:pt idx="1">
                  <c:v>Guarded
Optimism</c:v>
                </c:pt>
                <c:pt idx="2">
                  <c:v>Enterprise SE
and MBSE</c:v>
                </c:pt>
                <c:pt idx="3">
                  <c:v>Strong Uptick 
in SE/MBSE</c:v>
                </c:pt>
              </c:strCache>
            </c:strRef>
          </c:cat>
          <c:val>
            <c:numRef>
              <c:f>Sheet1!$P$9:$P$12</c:f>
              <c:numCache>
                <c:formatCode>0%</c:formatCode>
                <c:ptCount val="4"/>
                <c:pt idx="0">
                  <c:v>0.06</c:v>
                </c:pt>
                <c:pt idx="1">
                  <c:v>0.06</c:v>
                </c:pt>
                <c:pt idx="2">
                  <c:v>0.1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A-4923-BAFD-7EB748FD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80680720"/>
        <c:axId val="2080682352"/>
      </c:barChart>
      <c:catAx>
        <c:axId val="2080680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0682352"/>
        <c:crosses val="autoZero"/>
        <c:auto val="1"/>
        <c:lblAlgn val="ctr"/>
        <c:lblOffset val="100"/>
        <c:noMultiLvlLbl val="0"/>
      </c:catAx>
      <c:valAx>
        <c:axId val="208068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0680720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What Emphasis Is Placed On SEs Being Involved With Innovation/Creativity vs. Process Control?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68786647697604"/>
          <c:y val="0.2422349207333932"/>
          <c:w val="0.76815393462114023"/>
          <c:h val="0.634747564646732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Sheet1!$I$9:$I$11</c:f>
              <c:strCache>
                <c:ptCount val="3"/>
                <c:pt idx="0">
                  <c:v>Both</c:v>
                </c:pt>
                <c:pt idx="1">
                  <c:v>Process
Rigor</c:v>
                </c:pt>
                <c:pt idx="2">
                  <c:v>Innovation</c:v>
                </c:pt>
              </c:strCache>
            </c:strRef>
          </c:cat>
          <c:val>
            <c:numRef>
              <c:f>Sheet1!$J$9:$J$11</c:f>
              <c:numCache>
                <c:formatCode>0%</c:formatCode>
                <c:ptCount val="3"/>
                <c:pt idx="0">
                  <c:v>0.19</c:v>
                </c:pt>
                <c:pt idx="1">
                  <c:v>0.19</c:v>
                </c:pt>
                <c:pt idx="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D-43EE-8E73-5F61861A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36336656"/>
        <c:axId val="2038259872"/>
      </c:barChart>
      <c:catAx>
        <c:axId val="2036336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259872"/>
        <c:crosses val="autoZero"/>
        <c:auto val="1"/>
        <c:lblAlgn val="ctr"/>
        <c:lblOffset val="100"/>
        <c:noMultiLvlLbl val="0"/>
      </c:catAx>
      <c:valAx>
        <c:axId val="203825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33665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Sheet1!$W$8</c:f>
              <c:strCache>
                <c:ptCount val="1"/>
                <c:pt idx="0">
                  <c:v>#1 Challenge Mentions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Sheet1!$V$9:$V$12</c:f>
              <c:strCache>
                <c:ptCount val="4"/>
                <c:pt idx="0">
                  <c:v>Communcating
Value</c:v>
                </c:pt>
                <c:pt idx="1">
                  <c:v>Workforce
Issues</c:v>
                </c:pt>
                <c:pt idx="2">
                  <c:v>Tooling
Issues</c:v>
                </c:pt>
                <c:pt idx="3">
                  <c:v>Cultural
Issues</c:v>
                </c:pt>
              </c:strCache>
            </c:strRef>
          </c:cat>
          <c:val>
            <c:numRef>
              <c:f>Sheet1!$W$9:$W$12</c:f>
              <c:numCache>
                <c:formatCode>0%</c:formatCode>
                <c:ptCount val="4"/>
                <c:pt idx="0">
                  <c:v>0.1</c:v>
                </c:pt>
                <c:pt idx="1">
                  <c:v>0.22</c:v>
                </c:pt>
                <c:pt idx="2">
                  <c:v>0.12</c:v>
                </c:pt>
                <c:pt idx="3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7-4133-807B-3D9A26670706}"/>
            </c:ext>
          </c:extLst>
        </c:ser>
        <c:ser>
          <c:idx val="1"/>
          <c:order val="1"/>
          <c:tx>
            <c:strRef>
              <c:f>Sheet1!$X$8</c:f>
              <c:strCache>
                <c:ptCount val="1"/>
                <c:pt idx="0">
                  <c:v>Across All 50 Sources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softEdge rad="12700"/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2-0B87-4133-807B-3D9A266707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Sheet1!$V$9:$V$12</c:f>
              <c:strCache>
                <c:ptCount val="4"/>
                <c:pt idx="0">
                  <c:v>Communcating
Value</c:v>
                </c:pt>
                <c:pt idx="1">
                  <c:v>Workforce
Issues</c:v>
                </c:pt>
                <c:pt idx="2">
                  <c:v>Tooling
Issues</c:v>
                </c:pt>
                <c:pt idx="3">
                  <c:v>Cultural
Issues</c:v>
                </c:pt>
              </c:strCache>
            </c:strRef>
          </c:cat>
          <c:val>
            <c:numRef>
              <c:f>Sheet1!$X$9:$X$12</c:f>
              <c:numCache>
                <c:formatCode>0%</c:formatCode>
                <c:ptCount val="4"/>
                <c:pt idx="0">
                  <c:v>0.3</c:v>
                </c:pt>
                <c:pt idx="1">
                  <c:v>0.54</c:v>
                </c:pt>
                <c:pt idx="2">
                  <c:v>0.57999999999999996</c:v>
                </c:pt>
                <c:pt idx="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87-4133-807B-3D9A26670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34423904"/>
        <c:axId val="2031502784"/>
      </c:barChart>
      <c:catAx>
        <c:axId val="2034423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502784"/>
        <c:crosses val="autoZero"/>
        <c:auto val="1"/>
        <c:lblAlgn val="r"/>
        <c:lblOffset val="100"/>
        <c:noMultiLvlLbl val="0"/>
      </c:catAx>
      <c:valAx>
        <c:axId val="20315027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4239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How FarAlong</a:t>
            </a:r>
            <a:r>
              <a:rPr lang="en-US" sz="1800" baseline="0"/>
              <a:t> are You/Others in Adoption of MBSE/Digital Transformation?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Sheet1!$C$8</c:f>
              <c:strCache>
                <c:ptCount val="1"/>
                <c:pt idx="0">
                  <c:v>Progress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Sheet1!$B$9:$B$12</c:f>
              <c:strCache>
                <c:ptCount val="4"/>
                <c:pt idx="0">
                  <c:v>0-10%</c:v>
                </c:pt>
                <c:pt idx="1">
                  <c:v>10-25%</c:v>
                </c:pt>
                <c:pt idx="2">
                  <c:v>25-50%</c:v>
                </c:pt>
                <c:pt idx="3">
                  <c:v>50-65%</c:v>
                </c:pt>
              </c:strCache>
            </c:strRef>
          </c:cat>
          <c:val>
            <c:numRef>
              <c:f>Sheet1!$C$9:$C$12</c:f>
              <c:numCache>
                <c:formatCode>0%</c:formatCode>
                <c:ptCount val="4"/>
                <c:pt idx="0">
                  <c:v>0.49</c:v>
                </c:pt>
                <c:pt idx="1">
                  <c:v>0.28999999999999998</c:v>
                </c:pt>
                <c:pt idx="2">
                  <c:v>0.09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9-425D-8989-45F31DA9F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026392560"/>
        <c:axId val="2025945008"/>
      </c:barChart>
      <c:catAx>
        <c:axId val="2026392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945008"/>
        <c:crosses val="autoZero"/>
        <c:auto val="1"/>
        <c:lblAlgn val="ctr"/>
        <c:lblOffset val="100"/>
        <c:noMultiLvlLbl val="0"/>
      </c:catAx>
      <c:valAx>
        <c:axId val="202594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cross"/>
        <c:minorTickMark val="in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392560"/>
        <c:crosses val="autoZero"/>
        <c:crossBetween val="between"/>
      </c:valAx>
      <c:spPr>
        <a:noFill/>
        <a:ln w="9525">
          <a:solidFill>
            <a:schemeClr val="accent1"/>
          </a:solidFill>
          <a:prstDash val="sysDot"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6EAE-4EDE-4137-98D2-D26BF7ECD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6DF3E-6ACB-4BD4-9A55-EB71A1FF1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490CD-C07C-4796-837A-4F6682A7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79F72-ED2B-40B7-9110-8443DE74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1DC69-E274-4003-9A0B-71AA2F555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66309-552A-435F-8B55-34F39C00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55E4-2F45-4937-B228-B9FBFA8B0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48F68-A6EF-45DB-9777-28F70017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F3A8B-4428-46F8-B41B-8AE673AE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ABCA2-91F4-4E34-8E40-6DE5B965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379F7-7F1F-4B7E-9B33-1B9FF91B3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A07DA-B207-4EA1-87CD-44E09BC1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221B-3196-4295-B152-44F76DF4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B1A53-127E-4E50-8A79-3161E147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BE688-DBC9-4B95-A791-62EBC20B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8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6552" y="6057900"/>
            <a:ext cx="754803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spc="500" dirty="0">
                <a:solidFill>
                  <a:srgbClr val="FED915"/>
                </a:solidFill>
                <a:latin typeface="Arial" charset="0"/>
                <a:ea typeface="ＭＳ Ｐゴシック" charset="0"/>
              </a:rPr>
              <a:t>NASA Systems Engineering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8817" y="6319839"/>
            <a:ext cx="1014306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 spc="5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MODEL BASED SYSTEMS ENGINEERING</a:t>
            </a:r>
          </a:p>
        </p:txBody>
      </p:sp>
      <p:sp>
        <p:nvSpPr>
          <p:cNvPr id="12349" name="Rectangle 61"/>
          <p:cNvSpPr>
            <a:spLocks noGrp="1" noChangeArrowheads="1"/>
          </p:cNvSpPr>
          <p:nvPr>
            <p:ph type="ctrTitle" sz="quarter"/>
          </p:nvPr>
        </p:nvSpPr>
        <p:spPr>
          <a:xfrm>
            <a:off x="299947" y="4025573"/>
            <a:ext cx="10121605" cy="1164608"/>
          </a:xfrm>
        </p:spPr>
        <p:txBody>
          <a:bodyPr/>
          <a:lstStyle>
            <a:lvl1pPr algn="r">
              <a:lnSpc>
                <a:spcPct val="100000"/>
              </a:lnSpc>
              <a:defRPr sz="3200" spc="0">
                <a:solidFill>
                  <a:srgbClr val="FED91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350" name="Rectangle 6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9948" y="5259665"/>
            <a:ext cx="10109793" cy="708144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800" spc="0">
                <a:solidFill>
                  <a:srgbClr val="FFFFFF"/>
                </a:solidFill>
                <a:effectLst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86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4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11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51" y="1522414"/>
            <a:ext cx="567236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196" y="1522414"/>
            <a:ext cx="5567655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48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13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53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63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87A0-56A4-4C97-9842-4D9FF1FA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1D66-5336-4EE8-8BAD-F0B718D0E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5ABF0-C4F8-4FA8-A30C-011909A5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FBE98-7C67-4016-ACAC-1ABA29B1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5B13-9664-45D0-AFC2-6A4A3366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9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6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67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3501" y="517526"/>
            <a:ext cx="2849033" cy="5605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1" y="517526"/>
            <a:ext cx="8343900" cy="5605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6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8301" cy="1245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17" name="bk object 17"/>
          <p:cNvSpPr/>
          <p:nvPr/>
        </p:nvSpPr>
        <p:spPr>
          <a:xfrm>
            <a:off x="10799528" y="156886"/>
            <a:ext cx="1058530" cy="7752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18" name="bk object 18"/>
          <p:cNvSpPr/>
          <p:nvPr/>
        </p:nvSpPr>
        <p:spPr>
          <a:xfrm>
            <a:off x="812799" y="5017466"/>
            <a:ext cx="10963349" cy="1317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19" name="bk object 19"/>
          <p:cNvSpPr/>
          <p:nvPr/>
        </p:nvSpPr>
        <p:spPr>
          <a:xfrm>
            <a:off x="812799" y="4471255"/>
            <a:ext cx="10963349" cy="1864176"/>
          </a:xfrm>
          <a:custGeom>
            <a:avLst/>
            <a:gdLst/>
            <a:ahLst/>
            <a:cxnLst/>
            <a:rect l="l" t="t" r="r" b="b"/>
            <a:pathLst>
              <a:path w="8839200" h="2052320">
                <a:moveTo>
                  <a:pt x="0" y="2052320"/>
                </a:moveTo>
                <a:lnTo>
                  <a:pt x="8839200" y="2052320"/>
                </a:lnTo>
                <a:lnTo>
                  <a:pt x="8839200" y="0"/>
                </a:lnTo>
                <a:lnTo>
                  <a:pt x="0" y="0"/>
                </a:lnTo>
                <a:lnTo>
                  <a:pt x="0" y="2052320"/>
                </a:lnTo>
                <a:close/>
              </a:path>
            </a:pathLst>
          </a:custGeom>
          <a:ln w="10160">
            <a:solidFill>
              <a:srgbClr val="45969F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0" name="bk object 20"/>
          <p:cNvSpPr/>
          <p:nvPr/>
        </p:nvSpPr>
        <p:spPr>
          <a:xfrm>
            <a:off x="812799" y="2966993"/>
            <a:ext cx="10963349" cy="2060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1" name="bk object 21"/>
          <p:cNvSpPr/>
          <p:nvPr/>
        </p:nvSpPr>
        <p:spPr>
          <a:xfrm>
            <a:off x="812799" y="2966993"/>
            <a:ext cx="10963349" cy="2050472"/>
          </a:xfrm>
          <a:custGeom>
            <a:avLst/>
            <a:gdLst/>
            <a:ahLst/>
            <a:cxnLst/>
            <a:rect l="l" t="t" r="r" b="b"/>
            <a:pathLst>
              <a:path w="8839200" h="1645920">
                <a:moveTo>
                  <a:pt x="0" y="1645920"/>
                </a:moveTo>
                <a:lnTo>
                  <a:pt x="8839200" y="1645920"/>
                </a:lnTo>
                <a:lnTo>
                  <a:pt x="883920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ln w="10160">
            <a:solidFill>
              <a:srgbClr val="45969F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2" name="bk object 22"/>
          <p:cNvSpPr/>
          <p:nvPr/>
        </p:nvSpPr>
        <p:spPr>
          <a:xfrm>
            <a:off x="774995" y="1462732"/>
            <a:ext cx="10963349" cy="1485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3" name="bk object 23"/>
          <p:cNvSpPr/>
          <p:nvPr/>
        </p:nvSpPr>
        <p:spPr>
          <a:xfrm>
            <a:off x="774995" y="1462732"/>
            <a:ext cx="10963349" cy="1485804"/>
          </a:xfrm>
          <a:custGeom>
            <a:avLst/>
            <a:gdLst/>
            <a:ahLst/>
            <a:cxnLst/>
            <a:rect l="l" t="t" r="r" b="b"/>
            <a:pathLst>
              <a:path w="8839200" h="1635760">
                <a:moveTo>
                  <a:pt x="0" y="1635760"/>
                </a:moveTo>
                <a:lnTo>
                  <a:pt x="8839200" y="1635760"/>
                </a:lnTo>
                <a:lnTo>
                  <a:pt x="8839200" y="0"/>
                </a:lnTo>
                <a:lnTo>
                  <a:pt x="0" y="0"/>
                </a:lnTo>
                <a:lnTo>
                  <a:pt x="0" y="1635760"/>
                </a:lnTo>
                <a:close/>
              </a:path>
            </a:pathLst>
          </a:custGeom>
          <a:ln w="10160">
            <a:solidFill>
              <a:srgbClr val="45969F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4" name="bk object 24"/>
          <p:cNvSpPr/>
          <p:nvPr/>
        </p:nvSpPr>
        <p:spPr>
          <a:xfrm>
            <a:off x="3402419" y="1430433"/>
            <a:ext cx="144917" cy="14350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5" name="bk object 25"/>
          <p:cNvSpPr/>
          <p:nvPr/>
        </p:nvSpPr>
        <p:spPr>
          <a:xfrm>
            <a:off x="3478028" y="1458118"/>
            <a:ext cx="2363" cy="1339300"/>
          </a:xfrm>
          <a:custGeom>
            <a:avLst/>
            <a:gdLst/>
            <a:ahLst/>
            <a:cxnLst/>
            <a:rect l="l" t="t" r="r" b="b"/>
            <a:pathLst>
              <a:path w="1905" h="1474470">
                <a:moveTo>
                  <a:pt x="0" y="0"/>
                </a:moveTo>
                <a:lnTo>
                  <a:pt x="1904" y="147447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6" name="bk object 26"/>
          <p:cNvSpPr/>
          <p:nvPr/>
        </p:nvSpPr>
        <p:spPr>
          <a:xfrm>
            <a:off x="6162159" y="1421204"/>
            <a:ext cx="144917" cy="14442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7" name="bk object 27"/>
          <p:cNvSpPr/>
          <p:nvPr/>
        </p:nvSpPr>
        <p:spPr>
          <a:xfrm>
            <a:off x="6237767" y="1448890"/>
            <a:ext cx="0" cy="1346798"/>
          </a:xfrm>
          <a:custGeom>
            <a:avLst/>
            <a:gdLst/>
            <a:ahLst/>
            <a:cxnLst/>
            <a:rect l="l" t="t" r="r" b="b"/>
            <a:pathLst>
              <a:path h="1482725">
                <a:moveTo>
                  <a:pt x="0" y="0"/>
                </a:moveTo>
                <a:lnTo>
                  <a:pt x="0" y="1482217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8" name="bk object 28"/>
          <p:cNvSpPr/>
          <p:nvPr/>
        </p:nvSpPr>
        <p:spPr>
          <a:xfrm>
            <a:off x="8947101" y="1430433"/>
            <a:ext cx="157517" cy="14350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9" name="bk object 29"/>
          <p:cNvSpPr/>
          <p:nvPr/>
        </p:nvSpPr>
        <p:spPr>
          <a:xfrm>
            <a:off x="9022709" y="1458118"/>
            <a:ext cx="10239" cy="1339300"/>
          </a:xfrm>
          <a:custGeom>
            <a:avLst/>
            <a:gdLst/>
            <a:ahLst/>
            <a:cxnLst/>
            <a:rect l="l" t="t" r="r" b="b"/>
            <a:pathLst>
              <a:path w="8254" h="1474470">
                <a:moveTo>
                  <a:pt x="7747" y="0"/>
                </a:moveTo>
                <a:lnTo>
                  <a:pt x="0" y="147447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0" name="bk object 30"/>
          <p:cNvSpPr/>
          <p:nvPr/>
        </p:nvSpPr>
        <p:spPr>
          <a:xfrm>
            <a:off x="3402419" y="4134411"/>
            <a:ext cx="144917" cy="22563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1" name="bk object 31"/>
          <p:cNvSpPr/>
          <p:nvPr/>
        </p:nvSpPr>
        <p:spPr>
          <a:xfrm>
            <a:off x="3478028" y="4162097"/>
            <a:ext cx="2363" cy="2159491"/>
          </a:xfrm>
          <a:custGeom>
            <a:avLst/>
            <a:gdLst/>
            <a:ahLst/>
            <a:cxnLst/>
            <a:rect l="l" t="t" r="r" b="b"/>
            <a:pathLst>
              <a:path w="1905" h="2377440">
                <a:moveTo>
                  <a:pt x="0" y="0"/>
                </a:moveTo>
                <a:lnTo>
                  <a:pt x="1904" y="237744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2" name="bk object 32"/>
          <p:cNvSpPr/>
          <p:nvPr/>
        </p:nvSpPr>
        <p:spPr>
          <a:xfrm>
            <a:off x="6162159" y="4125182"/>
            <a:ext cx="144917" cy="14442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3" name="bk object 33"/>
          <p:cNvSpPr/>
          <p:nvPr/>
        </p:nvSpPr>
        <p:spPr>
          <a:xfrm>
            <a:off x="6237767" y="4152868"/>
            <a:ext cx="0" cy="1346798"/>
          </a:xfrm>
          <a:custGeom>
            <a:avLst/>
            <a:gdLst/>
            <a:ahLst/>
            <a:cxnLst/>
            <a:rect l="l" t="t" r="r" b="b"/>
            <a:pathLst>
              <a:path h="1482725">
                <a:moveTo>
                  <a:pt x="0" y="0"/>
                </a:moveTo>
                <a:lnTo>
                  <a:pt x="0" y="1482216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4" name="bk object 34"/>
          <p:cNvSpPr/>
          <p:nvPr/>
        </p:nvSpPr>
        <p:spPr>
          <a:xfrm>
            <a:off x="8947101" y="4134411"/>
            <a:ext cx="157517" cy="22563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5" name="bk object 35"/>
          <p:cNvSpPr/>
          <p:nvPr/>
        </p:nvSpPr>
        <p:spPr>
          <a:xfrm>
            <a:off x="9022709" y="4162097"/>
            <a:ext cx="10239" cy="2159491"/>
          </a:xfrm>
          <a:custGeom>
            <a:avLst/>
            <a:gdLst/>
            <a:ahLst/>
            <a:cxnLst/>
            <a:rect l="l" t="t" r="r" b="b"/>
            <a:pathLst>
              <a:path w="8254" h="2377440">
                <a:moveTo>
                  <a:pt x="7747" y="0"/>
                </a:moveTo>
                <a:lnTo>
                  <a:pt x="0" y="237744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6" name="bk object 36"/>
          <p:cNvSpPr/>
          <p:nvPr/>
        </p:nvSpPr>
        <p:spPr>
          <a:xfrm>
            <a:off x="3402419" y="2777807"/>
            <a:ext cx="144917" cy="14350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7" name="bk object 37"/>
          <p:cNvSpPr/>
          <p:nvPr/>
        </p:nvSpPr>
        <p:spPr>
          <a:xfrm>
            <a:off x="3478028" y="2805493"/>
            <a:ext cx="2363" cy="1339300"/>
          </a:xfrm>
          <a:custGeom>
            <a:avLst/>
            <a:gdLst/>
            <a:ahLst/>
            <a:cxnLst/>
            <a:rect l="l" t="t" r="r" b="b"/>
            <a:pathLst>
              <a:path w="1905" h="1474470">
                <a:moveTo>
                  <a:pt x="0" y="0"/>
                </a:moveTo>
                <a:lnTo>
                  <a:pt x="1904" y="147447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8" name="bk object 38"/>
          <p:cNvSpPr/>
          <p:nvPr/>
        </p:nvSpPr>
        <p:spPr>
          <a:xfrm>
            <a:off x="6162159" y="2777807"/>
            <a:ext cx="144917" cy="36222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39" name="bk object 39"/>
          <p:cNvSpPr/>
          <p:nvPr/>
        </p:nvSpPr>
        <p:spPr>
          <a:xfrm>
            <a:off x="6237767" y="2805493"/>
            <a:ext cx="0" cy="3521863"/>
          </a:xfrm>
          <a:custGeom>
            <a:avLst/>
            <a:gdLst/>
            <a:ahLst/>
            <a:cxnLst/>
            <a:rect l="l" t="t" r="r" b="b"/>
            <a:pathLst>
              <a:path h="3877309">
                <a:moveTo>
                  <a:pt x="0" y="0"/>
                </a:moveTo>
                <a:lnTo>
                  <a:pt x="0" y="3877055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40" name="bk object 40"/>
          <p:cNvSpPr/>
          <p:nvPr/>
        </p:nvSpPr>
        <p:spPr>
          <a:xfrm>
            <a:off x="8947101" y="2777807"/>
            <a:ext cx="157517" cy="14350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41" name="bk object 41"/>
          <p:cNvSpPr/>
          <p:nvPr/>
        </p:nvSpPr>
        <p:spPr>
          <a:xfrm>
            <a:off x="9022709" y="2805493"/>
            <a:ext cx="10239" cy="1339300"/>
          </a:xfrm>
          <a:custGeom>
            <a:avLst/>
            <a:gdLst/>
            <a:ahLst/>
            <a:cxnLst/>
            <a:rect l="l" t="t" r="r" b="b"/>
            <a:pathLst>
              <a:path w="8254" h="1474470">
                <a:moveTo>
                  <a:pt x="7747" y="0"/>
                </a:moveTo>
                <a:lnTo>
                  <a:pt x="0" y="147447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7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94" y="1577340"/>
            <a:ext cx="530694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936" y="1577340"/>
            <a:ext cx="530694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9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535">
              <a:lnSpc>
                <a:spcPts val="1299"/>
              </a:lnSpc>
            </a:pPr>
            <a:r>
              <a:rPr lang="en-US" spc="-36"/>
              <a:t>NASA </a:t>
            </a:r>
            <a:r>
              <a:rPr lang="en-US" spc="-9"/>
              <a:t>Pre-Decisional </a:t>
            </a:r>
            <a:r>
              <a:rPr lang="en-US"/>
              <a:t>– </a:t>
            </a:r>
            <a:r>
              <a:rPr lang="en-US" spc="-27"/>
              <a:t>Internal  </a:t>
            </a:r>
            <a:r>
              <a:rPr lang="en-US" spc="-14"/>
              <a:t>Use</a:t>
            </a:r>
            <a:r>
              <a:rPr lang="en-US" spc="114"/>
              <a:t> </a:t>
            </a:r>
            <a:r>
              <a:rPr lang="en-US" spc="-9"/>
              <a:t>Only</a:t>
            </a:r>
            <a:endParaRPr lang="en-US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4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3071">
              <a:lnSpc>
                <a:spcPts val="1140"/>
              </a:lnSpc>
            </a:pPr>
            <a:fld id="{81D60167-4931-47E6-BA6A-407CBD079E47}" type="slidenum">
              <a:rPr lang="en-US" spc="-5" smtClean="0"/>
              <a:pPr marL="23071">
                <a:lnSpc>
                  <a:spcPts val="1140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40354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09DE-21C0-49BF-8B39-4EE67B0C1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6D787-596D-4223-B724-F7C045577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9E191-C7B4-4E28-B740-BE2EFF0C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11E5E-47D4-4F14-A788-3CCA97BC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17B0-019F-444B-870A-7A483A7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A1A3-B63F-467C-A254-7A67207A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587DA-5CB1-45D0-BFCA-6DBCC3CA8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40D87-3F09-4795-92BF-136EE488E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03F7A-A0E0-4394-970B-9E9B83DC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66305-B5F5-4BB1-8890-0AA5EF31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30CA4-21DD-422A-BF52-FBBADB77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EE96-C669-4149-9845-C5240EC0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F3360-8C64-4614-8679-FEDD55D6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09C42-C54B-4405-8C57-9F7EBA18D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8C6DE-446F-46A8-8DD9-B24D2D3AB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2EE54-197E-4FC4-BE8F-F0108ECE7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0C4BD-4B53-4830-9335-C0AA2F12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215D9-6611-4F8F-A569-87149249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DC381-82E6-46C5-8072-7B89E685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CD38-B85A-40C8-8ED4-7828A11D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0F627-04AE-447D-A00A-FE272C78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E8C38-6C23-4A1E-9404-7967BF78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5687E-DE4F-4400-A671-38EBB426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1D0C5-C795-48A1-86C4-0195D161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2C743-8E69-4D39-A65B-02322CBB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212FE-ADB8-4F96-8CE8-E370CF14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3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324C6-2A72-4736-AD42-5CE38B64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8E44-F015-438A-A09A-61A74321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036EA-27AC-48DC-8908-67DF9A133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59BBA-FCBE-47F7-B202-4AEB87A4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025D8-7B2C-4B7B-AC36-A678F56F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96922-5682-4C36-959E-8963BDCA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9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1230-DB63-4AA1-AB6A-07D62F08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5AC68F-EB5B-42DF-8F9C-83DDC989A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3C52A-7A7E-4CA9-A7D3-D26B5600E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C49C-2790-41D1-966B-A69C7F9C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2F0CD-D7C2-4CF4-A272-048FE60B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3D7F-BD6C-4243-86FD-F593BC5E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6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10388-81D0-444B-8620-3F2241E6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E7049-7367-41F4-BD10-DA112535E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49493-3F62-4642-A58C-5530F79DF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4F91-EB78-4F71-B91C-45FE1F1623F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AFF79-DAAD-4DC7-9FFA-CEB7AA63C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9494-223D-49F2-87AD-181BFAEE0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8BDA-B267-453D-994F-2C47F3459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4067" y="1431925"/>
            <a:ext cx="11451167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1" y="379413"/>
            <a:ext cx="11489267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47451" y="6511925"/>
            <a:ext cx="47836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FED915"/>
                </a:solidFill>
              </a:defRPr>
            </a:lvl1pPr>
          </a:lstStyle>
          <a:p>
            <a:fld id="{0B97E184-5773-4029-80CB-33EA8F9905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8817" y="6464301"/>
            <a:ext cx="1014306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spc="50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MAKING</a:t>
            </a:r>
            <a:r>
              <a:rPr lang="en-US" sz="1200" b="1" spc="500" baseline="0" dirty="0">
                <a:solidFill>
                  <a:srgbClr val="FFFFFF"/>
                </a:solidFill>
                <a:latin typeface="Arial" charset="0"/>
                <a:ea typeface="ＭＳ Ｐゴシック" charset="0"/>
              </a:rPr>
              <a:t> SYSTEMS ENGINEERING EASIER FOR THE WORKFORCE</a:t>
            </a:r>
            <a:endParaRPr lang="en-US" sz="1200" b="1" spc="500" dirty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ED91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ED915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ED915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ED915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ED915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115888" indent="-115888" algn="l" rtl="0" eaLnBrk="1" fontAlgn="base" hangingPunct="1">
        <a:spcBef>
          <a:spcPct val="20000"/>
        </a:spcBef>
        <a:spcAft>
          <a:spcPct val="0"/>
        </a:spcAft>
        <a:buClr>
          <a:srgbClr val="F08022"/>
        </a:buClr>
        <a:buChar char="•"/>
        <a:defRPr>
          <a:solidFill>
            <a:srgbClr val="13327B"/>
          </a:solidFill>
          <a:latin typeface="+mn-lt"/>
          <a:ea typeface="+mn-ea"/>
          <a:cs typeface="+mn-cs"/>
        </a:defRPr>
      </a:lvl1pPr>
      <a:lvl2pPr marL="401638" indent="-171450" algn="l" rtl="0" eaLnBrk="1" fontAlgn="base" hangingPunct="1">
        <a:spcBef>
          <a:spcPct val="20000"/>
        </a:spcBef>
        <a:spcAft>
          <a:spcPct val="0"/>
        </a:spcAft>
        <a:buClr>
          <a:srgbClr val="F08022"/>
        </a:buClr>
        <a:buChar char="–"/>
        <a:defRPr>
          <a:solidFill>
            <a:srgbClr val="13327B"/>
          </a:solidFill>
          <a:latin typeface="+mn-lt"/>
          <a:ea typeface="+mn-ea"/>
        </a:defRPr>
      </a:lvl2pPr>
      <a:lvl3pPr marL="625475" indent="-109538" algn="l" rtl="0" eaLnBrk="1" fontAlgn="base" hangingPunct="1">
        <a:spcBef>
          <a:spcPct val="20000"/>
        </a:spcBef>
        <a:spcAft>
          <a:spcPct val="0"/>
        </a:spcAft>
        <a:buClr>
          <a:srgbClr val="F08022"/>
        </a:buClr>
        <a:buChar char="•"/>
        <a:defRPr>
          <a:solidFill>
            <a:srgbClr val="13327B"/>
          </a:solidFill>
          <a:latin typeface="+mn-lt"/>
          <a:ea typeface="+mn-ea"/>
        </a:defRPr>
      </a:lvl3pPr>
      <a:lvl4pPr marL="911225" indent="-168275" algn="l" rtl="0" eaLnBrk="1" fontAlgn="base" hangingPunct="1">
        <a:spcBef>
          <a:spcPct val="20000"/>
        </a:spcBef>
        <a:spcAft>
          <a:spcPct val="0"/>
        </a:spcAft>
        <a:buClr>
          <a:srgbClr val="F08022"/>
        </a:buClr>
        <a:buChar char="–"/>
        <a:defRPr>
          <a:solidFill>
            <a:srgbClr val="13327B"/>
          </a:solidFill>
          <a:latin typeface="+mn-lt"/>
          <a:ea typeface="+mn-ea"/>
        </a:defRPr>
      </a:lvl4pPr>
      <a:lvl5pPr marL="1201738" indent="-176213" algn="l" rtl="0" eaLnBrk="1" fontAlgn="base" hangingPunct="1">
        <a:spcBef>
          <a:spcPct val="20000"/>
        </a:spcBef>
        <a:spcAft>
          <a:spcPct val="0"/>
        </a:spcAft>
        <a:buClr>
          <a:srgbClr val="F08022"/>
        </a:buClr>
        <a:buChar char="»"/>
        <a:defRPr>
          <a:solidFill>
            <a:srgbClr val="13327B"/>
          </a:solidFill>
          <a:latin typeface="+mn-lt"/>
          <a:ea typeface="+mn-ea"/>
        </a:defRPr>
      </a:lvl5pPr>
      <a:lvl6pPr marL="1658938" indent="-176213" algn="l" rtl="0" eaLnBrk="1" fontAlgn="base" hangingPunct="1">
        <a:spcBef>
          <a:spcPct val="20000"/>
        </a:spcBef>
        <a:spcAft>
          <a:spcPct val="0"/>
        </a:spcAft>
        <a:buClr>
          <a:srgbClr val="45ADE3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116138" indent="-176213" algn="l" rtl="0" eaLnBrk="1" fontAlgn="base" hangingPunct="1">
        <a:spcBef>
          <a:spcPct val="20000"/>
        </a:spcBef>
        <a:spcAft>
          <a:spcPct val="0"/>
        </a:spcAft>
        <a:buClr>
          <a:srgbClr val="45ADE3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2573338" indent="-176213" algn="l" rtl="0" eaLnBrk="1" fontAlgn="base" hangingPunct="1">
        <a:spcBef>
          <a:spcPct val="20000"/>
        </a:spcBef>
        <a:spcAft>
          <a:spcPct val="0"/>
        </a:spcAft>
        <a:buClr>
          <a:srgbClr val="45ADE3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030538" indent="-176213" algn="l" rtl="0" eaLnBrk="1" fontAlgn="base" hangingPunct="1">
        <a:spcBef>
          <a:spcPct val="20000"/>
        </a:spcBef>
        <a:spcAft>
          <a:spcPct val="0"/>
        </a:spcAft>
        <a:buClr>
          <a:srgbClr val="45ADE3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n.holladay@nasa.gov" TargetMode="External"/><Relationship Id="rId2" Type="http://schemas.openxmlformats.org/officeDocument/2006/relationships/hyperlink" Target="mailto:gjpawlikowski@verizon.net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samantha.i.infeld@nasa.gov" TargetMode="External"/><Relationship Id="rId5" Type="http://schemas.openxmlformats.org/officeDocument/2006/relationships/hyperlink" Target="mailto:trevor.a.grondin@nasa.gov" TargetMode="External"/><Relationship Id="rId4" Type="http://schemas.openxmlformats.org/officeDocument/2006/relationships/hyperlink" Target="mailto:jessica.knizhnik@nas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BB59-EFB4-4DBF-A81D-5839D2CAA871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775723" y="3740727"/>
            <a:ext cx="9547762" cy="118872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Systems Engineering </a:t>
            </a:r>
            <a:br>
              <a:rPr lang="en-US" dirty="0"/>
            </a:br>
            <a:r>
              <a:rPr lang="en-US" dirty="0"/>
              <a:t>and Model Based Systems Engineering  </a:t>
            </a:r>
            <a:br>
              <a:rPr lang="en-US" dirty="0"/>
            </a:br>
            <a:r>
              <a:rPr lang="en-US" dirty="0"/>
              <a:t>Stakeholder State of the Discipline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8E36DA-4E7F-4F1B-AEA6-CBA1835E9BC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775723" y="4687782"/>
            <a:ext cx="9607137" cy="21908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Jessica </a:t>
            </a:r>
            <a:r>
              <a:rPr lang="en-US" b="1" dirty="0" err="1"/>
              <a:t>Knizhnik</a:t>
            </a:r>
            <a:r>
              <a:rPr lang="en-US" b="1" dirty="0"/>
              <a:t>, </a:t>
            </a:r>
            <a:r>
              <a:rPr lang="en-US" dirty="0"/>
              <a:t>NASA MBSE Infusion And Modernization Initiative (MIAMI) Lead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Gerald </a:t>
            </a:r>
            <a:r>
              <a:rPr lang="en-US" b="1" dirty="0" err="1"/>
              <a:t>Pawlikowski</a:t>
            </a:r>
            <a:r>
              <a:rPr lang="en-US" b="1" dirty="0"/>
              <a:t>, </a:t>
            </a:r>
            <a:r>
              <a:rPr lang="en-US" dirty="0"/>
              <a:t>Senior Project Manager at Harlan Brown &amp; Company, Inc.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Jon Holladay, </a:t>
            </a:r>
            <a:r>
              <a:rPr lang="en-US" dirty="0"/>
              <a:t>NASA Systems Engineering Technical Fellow</a:t>
            </a:r>
          </a:p>
        </p:txBody>
      </p:sp>
    </p:spTree>
    <p:extLst>
      <p:ext uri="{BB962C8B-B14F-4D97-AF65-F5344CB8AC3E}">
        <p14:creationId xmlns:p14="http://schemas.microsoft.com/office/powerpoint/2010/main" val="212409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0D72B5-7E8C-47C4-8B45-D313F7CE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2232"/>
            <a:ext cx="5386917" cy="639762"/>
          </a:xfrm>
        </p:spPr>
        <p:txBody>
          <a:bodyPr/>
          <a:lstStyle/>
          <a:p>
            <a:r>
              <a:rPr lang="en-US" u="sng" dirty="0"/>
              <a:t>Thank You!!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01959-9CD8-4665-A156-9AAA426B9A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en-US" dirty="0"/>
              <a:t>Thank you to all of our study sources who contributed their valuable time and opinions!</a:t>
            </a:r>
          </a:p>
          <a:p>
            <a:pPr lvl="1"/>
            <a:r>
              <a:rPr lang="en-US" b="1" dirty="0"/>
              <a:t>Great potential exists for collaboration</a:t>
            </a:r>
          </a:p>
          <a:p>
            <a:pPr marL="230188" lvl="1" indent="0">
              <a:buNone/>
            </a:pPr>
            <a:endParaRPr lang="en-US" b="1" u="sng" dirty="0"/>
          </a:p>
          <a:p>
            <a:r>
              <a:rPr lang="en-US" dirty="0"/>
              <a:t>A special thank you to Gerald Pawlikowski of Harlan Brown for performing this study!!</a:t>
            </a:r>
          </a:p>
          <a:p>
            <a:pPr lvl="1"/>
            <a:r>
              <a:rPr lang="en-US" dirty="0"/>
              <a:t>If you are interested in his services, you can contact him at </a:t>
            </a:r>
            <a:r>
              <a:rPr lang="en-US" dirty="0">
                <a:hlinkClick r:id="rId2"/>
              </a:rPr>
              <a:t>gjpawlikowski@verizon.net</a:t>
            </a:r>
            <a:endParaRPr lang="en-US" dirty="0"/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4CBA4DF-27D5-4C44-BF9B-9B1174B8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342232"/>
            <a:ext cx="5389033" cy="639762"/>
          </a:xfrm>
        </p:spPr>
        <p:txBody>
          <a:bodyPr/>
          <a:lstStyle/>
          <a:p>
            <a:r>
              <a:rPr lang="en-US" u="sng" dirty="0"/>
              <a:t>For More Information…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BAABAF3-759E-48A3-B232-974AE9C6DF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Full 88 slide report available at: </a:t>
            </a:r>
          </a:p>
          <a:p>
            <a:pPr lvl="1"/>
            <a:r>
              <a:rPr lang="en-US" dirty="0"/>
              <a:t>XXXXX</a:t>
            </a:r>
          </a:p>
          <a:p>
            <a:r>
              <a:rPr lang="en-US" dirty="0"/>
              <a:t>Contact NASA Systems Engineering and Model Based Systems Engineering:</a:t>
            </a:r>
          </a:p>
          <a:p>
            <a:pPr lvl="1"/>
            <a:r>
              <a:rPr lang="en-US" dirty="0"/>
              <a:t>Jon Holladay – </a:t>
            </a:r>
            <a:r>
              <a:rPr lang="en-US" dirty="0">
                <a:hlinkClick r:id="rId3"/>
              </a:rPr>
              <a:t>jon.holladay@nasa.gov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Jessica Knizhnik – </a:t>
            </a:r>
            <a:r>
              <a:rPr lang="en-US" dirty="0">
                <a:hlinkClick r:id="rId4"/>
              </a:rPr>
              <a:t>jessica.knizhnik@nasa.gov</a:t>
            </a:r>
            <a:endParaRPr lang="en-US" dirty="0"/>
          </a:p>
          <a:p>
            <a:r>
              <a:rPr lang="en-US" dirty="0"/>
              <a:t>Contact NASA MBSE Community of Practice</a:t>
            </a:r>
          </a:p>
          <a:p>
            <a:pPr lvl="1"/>
            <a:r>
              <a:rPr lang="en-US" dirty="0"/>
              <a:t>Trevor Grondin – </a:t>
            </a:r>
            <a:r>
              <a:rPr lang="en-US" dirty="0">
                <a:hlinkClick r:id="rId5"/>
              </a:rPr>
              <a:t>trevor.a.grondin@nasa.gov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Samantha Infeld – </a:t>
            </a:r>
            <a:r>
              <a:rPr lang="en-US" dirty="0">
                <a:hlinkClick r:id="rId6"/>
              </a:rPr>
              <a:t>samantha.i.infeld@nasa.gov</a:t>
            </a:r>
            <a:r>
              <a:rPr lang="en-US" dirty="0"/>
              <a:t> </a:t>
            </a:r>
          </a:p>
          <a:p>
            <a:r>
              <a:rPr lang="en-US" dirty="0"/>
              <a:t>All are invited to a verbal presentation of these slides with NASA SE and MBSE</a:t>
            </a:r>
          </a:p>
          <a:p>
            <a:pPr lvl="1"/>
            <a:r>
              <a:rPr lang="en-US" dirty="0"/>
              <a:t>Monday, July 13</a:t>
            </a:r>
            <a:r>
              <a:rPr lang="en-US" baseline="30000" dirty="0"/>
              <a:t>th</a:t>
            </a:r>
            <a:r>
              <a:rPr lang="en-US" dirty="0"/>
              <a:t> at 2pm EDT</a:t>
            </a:r>
          </a:p>
          <a:p>
            <a:pPr lvl="1"/>
            <a:r>
              <a:rPr lang="en-US" dirty="0"/>
              <a:t>Register here: </a:t>
            </a:r>
            <a:r>
              <a:rPr lang="en-US" dirty="0" err="1"/>
              <a:t>xxxxxx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7E395-C086-4A72-9161-30C8805654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35FF-300D-4468-9BF5-5BB2C9BF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31EF1-1B8D-4557-9793-16123E6F9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Background:</a:t>
            </a:r>
          </a:p>
          <a:p>
            <a:pPr marL="0" indent="0">
              <a:buNone/>
            </a:pPr>
            <a:r>
              <a:rPr lang="en-US" dirty="0"/>
              <a:t>NASA Systems Engineering queried external SE organizations to</a:t>
            </a:r>
          </a:p>
          <a:p>
            <a:pPr marL="573088" lvl="1" indent="-342900">
              <a:buFont typeface="+mj-lt"/>
              <a:buAutoNum type="arabicPeriod"/>
            </a:pPr>
            <a:r>
              <a:rPr lang="en-US" dirty="0"/>
              <a:t>Understand where they are now and where they are going</a:t>
            </a:r>
          </a:p>
          <a:p>
            <a:pPr marL="573088" lvl="1" indent="-342900">
              <a:buFont typeface="+mj-lt"/>
              <a:buAutoNum type="arabicPeriod"/>
            </a:pPr>
            <a:r>
              <a:rPr lang="en-US" dirty="0"/>
              <a:t>Identify possible partnerships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u="sng" dirty="0"/>
              <a:t>Results Overview:</a:t>
            </a:r>
          </a:p>
          <a:p>
            <a:pPr marL="177800" lvl="0" indent="-177800"/>
            <a:r>
              <a:rPr lang="en-US" dirty="0"/>
              <a:t>NASA and study sources agree that SE workforce technical, systems management, and people leadership skills are all healthy </a:t>
            </a:r>
          </a:p>
          <a:p>
            <a:pPr marL="463550" lvl="1" indent="-177800"/>
            <a:r>
              <a:rPr lang="en-US" dirty="0"/>
              <a:t>Skills increase with experience</a:t>
            </a:r>
          </a:p>
          <a:p>
            <a:pPr marL="177800" indent="-177800"/>
            <a:r>
              <a:rPr lang="en-US" dirty="0"/>
              <a:t>SE organizations overwhelmingly agree that SE should emphasize innovation</a:t>
            </a:r>
          </a:p>
          <a:p>
            <a:pPr marL="177800" indent="-177800"/>
            <a:r>
              <a:rPr lang="en-US" dirty="0"/>
              <a:t>Most sources agree that MBSE can be beneficial, but benefits are difficult to measure</a:t>
            </a:r>
          </a:p>
          <a:p>
            <a:pPr marL="463550" lvl="1" indent="-177800"/>
            <a:r>
              <a:rPr lang="en-US" dirty="0"/>
              <a:t>Cultural issues represent the #1 MBSE challenge</a:t>
            </a:r>
          </a:p>
          <a:p>
            <a:pPr marL="177800" indent="-177800"/>
            <a:r>
              <a:rPr lang="en-US" dirty="0"/>
              <a:t>MBSE is in its infancy – A majority have &lt;25% adoption and a plurality have &lt;10% adoption</a:t>
            </a:r>
          </a:p>
          <a:p>
            <a:pPr marL="177800" indent="-177800"/>
            <a:endParaRPr lang="en-US" dirty="0"/>
          </a:p>
          <a:p>
            <a:pPr marL="177800" indent="-177800"/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09587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50AEB-51D9-4D72-9E60-79C2D116B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DDF76-B223-4E2F-B9F4-B204516E5823}"/>
              </a:ext>
            </a:extLst>
          </p:cNvPr>
          <p:cNvSpPr txBox="1"/>
          <p:nvPr/>
        </p:nvSpPr>
        <p:spPr>
          <a:xfrm>
            <a:off x="336550" y="5875007"/>
            <a:ext cx="1125431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NASA and its stakeholders have an opportunity to grow in SE and MBSE together!</a:t>
            </a:r>
          </a:p>
        </p:txBody>
      </p:sp>
    </p:spTree>
    <p:extLst>
      <p:ext uri="{BB962C8B-B14F-4D97-AF65-F5344CB8AC3E}">
        <p14:creationId xmlns:p14="http://schemas.microsoft.com/office/powerpoint/2010/main" val="256878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DDD0-E54F-4E11-B899-AC8BB077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54" y="379413"/>
            <a:ext cx="11489267" cy="760412"/>
          </a:xfrm>
        </p:spPr>
        <p:txBody>
          <a:bodyPr/>
          <a:lstStyle/>
          <a:p>
            <a:r>
              <a:rPr lang="en-US" dirty="0"/>
              <a:t>Sources and </a:t>
            </a:r>
            <a:r>
              <a:rPr lang="en-US" dirty="0">
                <a:solidFill>
                  <a:srgbClr val="EECD19"/>
                </a:solidFill>
              </a:rPr>
              <a:t>Methodology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FF0C9-3D73-4B50-8521-B662B31054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47451" y="6522507"/>
            <a:ext cx="478367" cy="228600"/>
          </a:xfrm>
        </p:spPr>
        <p:txBody>
          <a:bodyPr/>
          <a:lstStyle/>
          <a:p>
            <a:fld id="{0B97E184-5773-4029-80CB-33EA8F990546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ADEC0798-1BAF-4409-840A-6849A6C3DA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135864"/>
              </p:ext>
            </p:extLst>
          </p:nvPr>
        </p:nvGraphicFramePr>
        <p:xfrm>
          <a:off x="126471" y="4307347"/>
          <a:ext cx="2819930" cy="208329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09965">
                  <a:extLst>
                    <a:ext uri="{9D8B030D-6E8A-4147-A177-3AD203B41FA5}">
                      <a16:colId xmlns:a16="http://schemas.microsoft.com/office/drawing/2014/main" val="3009662163"/>
                    </a:ext>
                  </a:extLst>
                </a:gridCol>
                <a:gridCol w="1409965">
                  <a:extLst>
                    <a:ext uri="{9D8B030D-6E8A-4147-A177-3AD203B41FA5}">
                      <a16:colId xmlns:a16="http://schemas.microsoft.com/office/drawing/2014/main" val="98414093"/>
                    </a:ext>
                  </a:extLst>
                </a:gridCol>
              </a:tblGrid>
              <a:tr h="31545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Academia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12, 24%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168713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SE/MBSE Researchers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9, 75%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9955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Instructors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8, 67%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73240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Department Chairs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4, 33%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02742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Worked with industry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7, 58%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92368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20BB9BF-1C12-4698-BEB7-38D17CB8E7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96054"/>
              </p:ext>
            </p:extLst>
          </p:nvPr>
        </p:nvGraphicFramePr>
        <p:xfrm>
          <a:off x="3166004" y="3990411"/>
          <a:ext cx="2819930" cy="24002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95463">
                  <a:extLst>
                    <a:ext uri="{9D8B030D-6E8A-4147-A177-3AD203B41FA5}">
                      <a16:colId xmlns:a16="http://schemas.microsoft.com/office/drawing/2014/main" val="3009662163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98414093"/>
                    </a:ext>
                  </a:extLst>
                </a:gridCol>
              </a:tblGrid>
              <a:tr h="3154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57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10, 20%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57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168713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Directors or Department Heads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7, 70%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9955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Systems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2, 20%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73240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SE Fellow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1, 10%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02742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Central Office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4, 40%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9236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Field/Branch Locations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4, 40%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4766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Pentagon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2, 20%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53426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4977DAC7-553D-4AE0-A8C0-54CEFFFDA5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251305"/>
              </p:ext>
            </p:extLst>
          </p:nvPr>
        </p:nvGraphicFramePr>
        <p:xfrm>
          <a:off x="6205537" y="3990411"/>
          <a:ext cx="2819930" cy="24002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22463">
                  <a:extLst>
                    <a:ext uri="{9D8B030D-6E8A-4147-A177-3AD203B41FA5}">
                      <a16:colId xmlns:a16="http://schemas.microsoft.com/office/drawing/2014/main" val="3009662163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98414093"/>
                    </a:ext>
                  </a:extLst>
                </a:gridCol>
              </a:tblGrid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Tool Vendors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5, 10%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168713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MBSE Software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3, 60%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9955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Other Software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2, 40%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73240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sz="1200" b="0" dirty="0"/>
                        <a:t>Marketing/Sales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b="0" dirty="0"/>
                        <a:t>2, 40%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02742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Chief MBSE Solutions Architect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2, 40%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9236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President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1, 20%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4766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Product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dirty="0"/>
                        <a:t>1, 20%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53426"/>
                  </a:ext>
                </a:extLst>
              </a:tr>
            </a:tbl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38B92F-FE64-4E5A-9574-8FF19FAE4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51" y="1340113"/>
            <a:ext cx="8445501" cy="2546087"/>
          </a:xfrm>
          <a:noFill/>
        </p:spPr>
        <p:txBody>
          <a:bodyPr>
            <a:normAutofit lnSpcReduction="10000"/>
          </a:bodyPr>
          <a:lstStyle/>
          <a:p>
            <a:pPr marL="292100" indent="-292100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000" dirty="0"/>
              <a:t>Information gathered through in-depth </a:t>
            </a:r>
            <a:r>
              <a:rPr lang="en-US" sz="2200" b="1" dirty="0"/>
              <a:t>interviews Summer 2019</a:t>
            </a:r>
          </a:p>
          <a:p>
            <a:pPr marL="292100" indent="-292100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000" dirty="0"/>
              <a:t>Each report was </a:t>
            </a:r>
            <a:r>
              <a:rPr lang="en-US" sz="2200" b="1" dirty="0"/>
              <a:t>developed independently </a:t>
            </a:r>
            <a:r>
              <a:rPr lang="en-US" sz="2000" dirty="0"/>
              <a:t>of one another</a:t>
            </a:r>
          </a:p>
          <a:p>
            <a:pPr marL="292100" indent="-292100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200" b="1" dirty="0"/>
              <a:t>50 reports from over 56 sources </a:t>
            </a:r>
            <a:r>
              <a:rPr lang="en-US" sz="2000" dirty="0"/>
              <a:t>specified by NASA for contact</a:t>
            </a:r>
          </a:p>
          <a:p>
            <a:pPr marL="292100" indent="-292100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2000" dirty="0"/>
              <a:t>Sources were </a:t>
            </a:r>
            <a:r>
              <a:rPr lang="en-US" sz="2200" b="1" dirty="0"/>
              <a:t>individuals working to promote MBSE</a:t>
            </a:r>
            <a:endParaRPr lang="en-US" sz="2000" dirty="0"/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endParaRPr lang="en-US" sz="200" i="1" dirty="0"/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en-US" i="1" dirty="0"/>
              <a:t>Interviews conducted via Harlan Brown &amp; Company, Inc.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endParaRPr lang="en-US" sz="2000" dirty="0"/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FDCB93D3-937F-4E31-828B-62097AF07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197546"/>
              </p:ext>
            </p:extLst>
          </p:nvPr>
        </p:nvGraphicFramePr>
        <p:xfrm>
          <a:off x="9245070" y="1262591"/>
          <a:ext cx="2819930" cy="512805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27730">
                  <a:extLst>
                    <a:ext uri="{9D8B030D-6E8A-4147-A177-3AD203B41FA5}">
                      <a16:colId xmlns:a16="http://schemas.microsoft.com/office/drawing/2014/main" val="300966216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98414093"/>
                    </a:ext>
                  </a:extLst>
                </a:gridCol>
              </a:tblGrid>
              <a:tr h="31545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Industry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A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23,46%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6A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168713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Subcontractors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12, 52%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89955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Consultants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5, 22%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73240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Primes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4, 17%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902742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Suppliers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2, 9%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9236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11, 48%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4766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Defense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3, 13%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53426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Space &amp; Defense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9, 39%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603921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Large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13, 57%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73576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Small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10, 43%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808564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Domestic (US)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19, 83%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685992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International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4, 17%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02524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Division/other level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18, 78%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29207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Corporate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5, 22%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3412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b="0" dirty="0"/>
                        <a:t>Engineer/Practitioner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12, 52%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32798"/>
                  </a:ext>
                </a:extLst>
              </a:tr>
              <a:tr h="315454">
                <a:tc>
                  <a:txBody>
                    <a:bodyPr/>
                    <a:lstStyle/>
                    <a:p>
                      <a:r>
                        <a:rPr lang="en-US" sz="1200" dirty="0"/>
                        <a:t>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11, 48%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2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7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5DB-6FF0-4372-B958-12BEDF3A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Systems Engineering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8136C-8351-45CF-89B6-644895C1D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4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9B9B31-58E6-4C9C-86DE-2926DF5E453D}"/>
              </a:ext>
            </a:extLst>
          </p:cNvPr>
          <p:cNvSpPr txBox="1"/>
          <p:nvPr/>
        </p:nvSpPr>
        <p:spPr>
          <a:xfrm>
            <a:off x="336550" y="5875007"/>
            <a:ext cx="1125431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Systems Engineering is progressing similarly well across NASA and its partners!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D7F18EA-D6E9-924D-8CA9-296933E0B9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8270488"/>
              </p:ext>
            </p:extLst>
          </p:nvPr>
        </p:nvGraphicFramePr>
        <p:xfrm>
          <a:off x="386428" y="1220320"/>
          <a:ext cx="5759450" cy="465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E886CC2-8403-A946-A836-47943A9B6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539609"/>
              </p:ext>
            </p:extLst>
          </p:nvPr>
        </p:nvGraphicFramePr>
        <p:xfrm>
          <a:off x="6233190" y="1220320"/>
          <a:ext cx="5672138" cy="465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63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6C0915B-CE4B-C743-AB5C-F3941D5902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675858"/>
              </p:ext>
            </p:extLst>
          </p:nvPr>
        </p:nvGraphicFramePr>
        <p:xfrm>
          <a:off x="6281056" y="1216479"/>
          <a:ext cx="584109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BFACDE-8E2B-4044-AC90-E46CF4D5D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917659"/>
              </p:ext>
            </p:extLst>
          </p:nvPr>
        </p:nvGraphicFramePr>
        <p:xfrm>
          <a:off x="244425" y="1216479"/>
          <a:ext cx="5632677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17D0011-FDB9-43B6-A3B4-5B5C41EF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Engineering Emphasis and Future Expectations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BFE0340-0D99-408F-85C4-5D54785BB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182" y="4836847"/>
            <a:ext cx="11451167" cy="1302718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800" dirty="0"/>
              <a:t>“</a:t>
            </a:r>
            <a:r>
              <a:rPr lang="en-US" sz="2800" b="1" dirty="0"/>
              <a:t>Innovation is </a:t>
            </a:r>
            <a:r>
              <a:rPr lang="en-US" sz="2800" b="1" i="1" u="sng" dirty="0"/>
              <a:t>fundamental</a:t>
            </a:r>
            <a:r>
              <a:rPr lang="en-US" sz="2800" b="1" dirty="0"/>
              <a:t> to systems engineering</a:t>
            </a:r>
            <a:r>
              <a:rPr lang="en-US" sz="2800" dirty="0"/>
              <a:t>; </a:t>
            </a:r>
            <a:r>
              <a:rPr lang="en-US" sz="2400" dirty="0"/>
              <a:t>SEs do tradeoffs and look at alternative ways of doing things.  Systems engineering is inherently innovative.”   </a:t>
            </a:r>
            <a:r>
              <a:rPr lang="en-US" sz="2400" i="1" dirty="0"/>
              <a:t>(Industry Source)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F40BD-EB91-454E-92A0-1971CB4337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5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6F8B7-EB38-CD4E-B067-39896449D40E}"/>
              </a:ext>
            </a:extLst>
          </p:cNvPr>
          <p:cNvSpPr/>
          <p:nvPr/>
        </p:nvSpPr>
        <p:spPr>
          <a:xfrm>
            <a:off x="3678905" y="2920516"/>
            <a:ext cx="24542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SE should be innovative!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9F26D6-A5BF-8C44-A3BE-48FB65BDA80B}"/>
              </a:ext>
            </a:extLst>
          </p:cNvPr>
          <p:cNvSpPr/>
          <p:nvPr/>
        </p:nvSpPr>
        <p:spPr>
          <a:xfrm>
            <a:off x="9680597" y="2909630"/>
            <a:ext cx="24542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MBSE is the Future!</a:t>
            </a:r>
          </a:p>
        </p:txBody>
      </p:sp>
    </p:spTree>
    <p:extLst>
      <p:ext uri="{BB962C8B-B14F-4D97-AF65-F5344CB8AC3E}">
        <p14:creationId xmlns:p14="http://schemas.microsoft.com/office/powerpoint/2010/main" val="304373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F851-2063-468B-A067-2DCFEC47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MBSE Benefits and Challenges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7889295-E21A-4DFC-92B0-FCC3E29BC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092" y="1108606"/>
            <a:ext cx="5719426" cy="639762"/>
          </a:xfrm>
        </p:spPr>
        <p:txBody>
          <a:bodyPr/>
          <a:lstStyle/>
          <a:p>
            <a:r>
              <a:rPr lang="en-US" u="sng" dirty="0"/>
              <a:t>Benefits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81EABC9-92F7-466B-952E-B77016FF9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550" y="4237717"/>
            <a:ext cx="5659967" cy="2180015"/>
          </a:xfrm>
        </p:spPr>
        <p:txBody>
          <a:bodyPr>
            <a:normAutofit/>
          </a:bodyPr>
          <a:lstStyle/>
          <a:p>
            <a:pPr marL="179388" indent="-179388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300" dirty="0"/>
              <a:t>“… during I&amp;T; we are seeing </a:t>
            </a:r>
            <a:r>
              <a:rPr lang="en-US" sz="1300" b="1" dirty="0"/>
              <a:t>a 5-15% reduction in out of phase defects</a:t>
            </a:r>
            <a:r>
              <a:rPr lang="en-US" sz="1300" dirty="0"/>
              <a:t> through use of MBSE.”  </a:t>
            </a:r>
            <a:r>
              <a:rPr lang="en-US" sz="1300" b="1" i="1" dirty="0"/>
              <a:t>(Industry Source)</a:t>
            </a:r>
          </a:p>
          <a:p>
            <a:pPr marL="179388" indent="-179388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300" dirty="0"/>
              <a:t>“We have developed </a:t>
            </a:r>
            <a:r>
              <a:rPr lang="en-US" sz="1300" b="1" dirty="0"/>
              <a:t>at least 20%, maybe up to 40%, time reduction for early phases </a:t>
            </a:r>
            <a:r>
              <a:rPr lang="en-US" sz="1300" dirty="0"/>
              <a:t>of the project up to PDR.” </a:t>
            </a:r>
            <a:r>
              <a:rPr lang="en-US" sz="1300" b="1" i="1" dirty="0"/>
              <a:t>(Industry Source)</a:t>
            </a:r>
          </a:p>
          <a:p>
            <a:pPr marL="179388" indent="-179388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300" i="1" dirty="0"/>
              <a:t>”…</a:t>
            </a:r>
            <a:r>
              <a:rPr lang="en-US" sz="1300" dirty="0"/>
              <a:t> we see a substantial</a:t>
            </a:r>
            <a:r>
              <a:rPr lang="en-US" sz="1300" b="1" dirty="0"/>
              <a:t>, more than 50%, reduction of trivial RIDs </a:t>
            </a:r>
            <a:r>
              <a:rPr lang="en-US" sz="1300" dirty="0"/>
              <a:t>(Review Item Discrepancies) in reviews.”  </a:t>
            </a:r>
            <a:r>
              <a:rPr lang="en-US" sz="1300" b="1" i="1" dirty="0"/>
              <a:t>(OGA)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3A6698E-D572-468A-B4B4-74138B667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108606"/>
            <a:ext cx="5389033" cy="639762"/>
          </a:xfrm>
        </p:spPr>
        <p:txBody>
          <a:bodyPr/>
          <a:lstStyle/>
          <a:p>
            <a:r>
              <a:rPr lang="en-US" u="sng" dirty="0"/>
              <a:t>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6EC63-D540-4B8D-BA5F-608C2BF95A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B5300-AF59-486C-BA77-EC860B804EDE}"/>
              </a:ext>
            </a:extLst>
          </p:cNvPr>
          <p:cNvSpPr txBox="1"/>
          <p:nvPr/>
        </p:nvSpPr>
        <p:spPr>
          <a:xfrm>
            <a:off x="336550" y="1939665"/>
            <a:ext cx="5567362" cy="8002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59% </a:t>
            </a:r>
            <a:r>
              <a:rPr lang="en-US" b="1" dirty="0"/>
              <a:t>have seen some MBSE benefits, but benefits are diverse.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79AD6AE-F9C9-4DE9-ACF4-36B3CFBE4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4237717"/>
            <a:ext cx="5389033" cy="2180015"/>
          </a:xfrm>
        </p:spPr>
        <p:txBody>
          <a:bodyPr>
            <a:noAutofit/>
          </a:bodyPr>
          <a:lstStyle/>
          <a:p>
            <a:pPr marL="117475" indent="-117475">
              <a:spcBef>
                <a:spcPts val="0"/>
              </a:spcBef>
              <a:spcAft>
                <a:spcPts val="600"/>
              </a:spcAft>
            </a:pPr>
            <a:r>
              <a:rPr lang="en-US" sz="1300" dirty="0"/>
              <a:t>“</a:t>
            </a:r>
            <a:r>
              <a:rPr lang="en-US" sz="1300" b="1" dirty="0"/>
              <a:t>Dealing with customers demanding it, who don’t really know what they want.  </a:t>
            </a:r>
            <a:r>
              <a:rPr lang="en-US" sz="1300" dirty="0"/>
              <a:t>MBSE means different things to different people/is not being fully utilized.”  </a:t>
            </a:r>
            <a:r>
              <a:rPr lang="en-US" sz="1300" b="1" i="1" dirty="0"/>
              <a:t>(Industry Source)</a:t>
            </a:r>
          </a:p>
          <a:p>
            <a:pPr marL="117475" indent="-117475">
              <a:spcBef>
                <a:spcPts val="0"/>
              </a:spcBef>
              <a:spcAft>
                <a:spcPts val="600"/>
              </a:spcAft>
            </a:pPr>
            <a:r>
              <a:rPr lang="en-US" sz="1300" b="1" dirty="0"/>
              <a:t>“</a:t>
            </a:r>
            <a:r>
              <a:rPr lang="en-US" sz="1300" dirty="0"/>
              <a:t>… getting people comfortable with sharing and accept that </a:t>
            </a:r>
            <a:r>
              <a:rPr lang="en-US" sz="1300" b="1" dirty="0"/>
              <a:t>there will be some loss in autonomy and power</a:t>
            </a:r>
            <a:r>
              <a:rPr lang="en-US" sz="1300" dirty="0"/>
              <a:t>.”  </a:t>
            </a:r>
            <a:r>
              <a:rPr lang="en-US" sz="1300" b="1" dirty="0"/>
              <a:t>(</a:t>
            </a:r>
            <a:r>
              <a:rPr lang="en-US" sz="1300" b="1" i="1" dirty="0"/>
              <a:t>Industry Source)</a:t>
            </a:r>
          </a:p>
          <a:p>
            <a:pPr marL="117475" indent="-117475">
              <a:spcBef>
                <a:spcPts val="0"/>
              </a:spcBef>
              <a:spcAft>
                <a:spcPts val="600"/>
              </a:spcAft>
            </a:pPr>
            <a:r>
              <a:rPr lang="en-US" sz="1300" b="1" dirty="0"/>
              <a:t>“</a:t>
            </a:r>
            <a:r>
              <a:rPr lang="en-US" sz="1300" dirty="0"/>
              <a:t>Technical issues such as </a:t>
            </a:r>
            <a:r>
              <a:rPr lang="en-US" sz="1300" b="1" dirty="0"/>
              <a:t>concurrent engineering and collecting a true single source of truth and getting the disparate systems connected.</a:t>
            </a:r>
            <a:r>
              <a:rPr lang="en-US" sz="1300" dirty="0"/>
              <a:t>”  </a:t>
            </a:r>
            <a:r>
              <a:rPr lang="en-US" sz="1300" b="1" i="1" dirty="0"/>
              <a:t>(Industry Source)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3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2CB42F-E0C8-41D3-8ADF-8A318CDE51AA}"/>
              </a:ext>
            </a:extLst>
          </p:cNvPr>
          <p:cNvCxnSpPr>
            <a:cxnSpLocks/>
          </p:cNvCxnSpPr>
          <p:nvPr/>
        </p:nvCxnSpPr>
        <p:spPr bwMode="auto">
          <a:xfrm>
            <a:off x="6096000" y="1625600"/>
            <a:ext cx="0" cy="452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EA12D1D-BFBA-40EE-ACDF-05AF8A8F22D4}"/>
              </a:ext>
            </a:extLst>
          </p:cNvPr>
          <p:cNvSpPr txBox="1"/>
          <p:nvPr/>
        </p:nvSpPr>
        <p:spPr>
          <a:xfrm>
            <a:off x="336549" y="2931181"/>
            <a:ext cx="5567362" cy="8002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41% </a:t>
            </a:r>
            <a:r>
              <a:rPr lang="en-US" b="1" dirty="0"/>
              <a:t>believe it is not yet clear or it is difficult to measure how successful MBSE has been.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B229BC0-DD04-DE49-B220-8892257241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621060"/>
              </p:ext>
            </p:extLst>
          </p:nvPr>
        </p:nvGraphicFramePr>
        <p:xfrm>
          <a:off x="6100760" y="1748367"/>
          <a:ext cx="5814141" cy="2489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337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DB11693-ADB1-1F4E-A2F0-1A08A0E96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583079"/>
              </p:ext>
            </p:extLst>
          </p:nvPr>
        </p:nvGraphicFramePr>
        <p:xfrm>
          <a:off x="242170" y="1525587"/>
          <a:ext cx="5761467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592246B-41C8-4AC8-B8CC-900A37FA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379413"/>
            <a:ext cx="11659563" cy="760412"/>
          </a:xfrm>
        </p:spPr>
        <p:txBody>
          <a:bodyPr/>
          <a:lstStyle/>
          <a:p>
            <a:r>
              <a:rPr lang="en-US" dirty="0"/>
              <a:t>Organizational MBSE Adoption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93A25-7A3D-4B4D-A573-9551029AE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196" y="1525587"/>
            <a:ext cx="5765659" cy="4600575"/>
          </a:xfrm>
        </p:spPr>
        <p:txBody>
          <a:bodyPr>
            <a:normAutofit fontScale="92500"/>
          </a:bodyPr>
          <a:lstStyle/>
          <a:p>
            <a:pPr marL="292100" indent="-292100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1400" dirty="0"/>
              <a:t>“</a:t>
            </a:r>
            <a:r>
              <a:rPr lang="en-US" sz="1400" b="1" dirty="0"/>
              <a:t>Helping people understand the value of making the upfront investment </a:t>
            </a:r>
            <a:r>
              <a:rPr lang="en-US" sz="1400" dirty="0"/>
              <a:t>in both SE and MBSE and that payout may take 5+ years.”  </a:t>
            </a:r>
            <a:r>
              <a:rPr lang="en-US" sz="1400" b="1" dirty="0"/>
              <a:t>(</a:t>
            </a:r>
            <a:r>
              <a:rPr lang="en-US" sz="1400" b="1" i="1" dirty="0"/>
              <a:t>Industry Source)</a:t>
            </a:r>
            <a:endParaRPr lang="en-US" sz="1400" b="1" dirty="0"/>
          </a:p>
          <a:p>
            <a:pPr marL="292100" indent="-292100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1400" b="1" dirty="0"/>
              <a:t>“We are trying to standardize use of MBSE for space programs.” </a:t>
            </a:r>
            <a:br>
              <a:rPr lang="en-US" sz="1400" dirty="0"/>
            </a:br>
            <a:r>
              <a:rPr lang="en-US" sz="1400" b="1" i="1" dirty="0"/>
              <a:t>(Industry Source) </a:t>
            </a:r>
          </a:p>
          <a:p>
            <a:pPr marL="292100" indent="-292100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1400" b="1" dirty="0"/>
              <a:t>“I have guarded optimism.  </a:t>
            </a:r>
            <a:r>
              <a:rPr lang="en-US" sz="1400" dirty="0"/>
              <a:t>Deployment is the key to continued growth.  </a:t>
            </a:r>
            <a:r>
              <a:rPr lang="en-US" sz="1400" b="1" dirty="0"/>
              <a:t>The ability to make improvements in automating SE is directly related to the value that companies place on SE in the first place.</a:t>
            </a:r>
            <a:r>
              <a:rPr lang="en-US" sz="1400" dirty="0"/>
              <a:t>”  </a:t>
            </a:r>
            <a:r>
              <a:rPr lang="en-US" sz="1400" b="1" i="1" dirty="0"/>
              <a:t>(MBSE Consultant) </a:t>
            </a:r>
          </a:p>
          <a:p>
            <a:pPr marL="292100" indent="-292100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1400" dirty="0"/>
              <a:t>“</a:t>
            </a:r>
            <a:r>
              <a:rPr lang="en-US" sz="1400" b="1" dirty="0"/>
              <a:t>We are well over 70% MB in the early phases of a project.</a:t>
            </a:r>
            <a:r>
              <a:rPr lang="en-US" sz="1400" dirty="0"/>
              <a:t>  It’s easier to support a model in the earlier phases.”  </a:t>
            </a:r>
            <a:r>
              <a:rPr lang="en-US" sz="1400" b="1" i="1" dirty="0"/>
              <a:t>(Industry Source) </a:t>
            </a:r>
          </a:p>
          <a:p>
            <a:pPr marL="292100" indent="-292100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sz="1400" dirty="0"/>
              <a:t>“</a:t>
            </a:r>
            <a:r>
              <a:rPr lang="en-US" sz="1400" b="1" dirty="0"/>
              <a:t>We jumped into our SE Transformation initiative in 2014.  </a:t>
            </a:r>
            <a:r>
              <a:rPr lang="en-US" sz="1400" dirty="0"/>
              <a:t>We are now five years into it, and it is expected that we will complete the majority of the work over the next couple of years. </a:t>
            </a:r>
            <a:r>
              <a:rPr lang="en-US" sz="1400" b="1" dirty="0"/>
              <a:t> We have been leveraging a lot what JPL has been doing in MBSE.”  </a:t>
            </a:r>
            <a:r>
              <a:rPr lang="en-US" sz="1400" b="1" i="1" dirty="0"/>
              <a:t>(OGA)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74038-B021-4CDA-AB55-28B7E57F64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159305-459A-2240-AF87-993AA2E10ABB}"/>
              </a:ext>
            </a:extLst>
          </p:cNvPr>
          <p:cNvSpPr/>
          <p:nvPr/>
        </p:nvSpPr>
        <p:spPr>
          <a:xfrm>
            <a:off x="3592947" y="3429000"/>
            <a:ext cx="241069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MBSE is in its </a:t>
            </a:r>
            <a:r>
              <a:rPr lang="en-US" sz="2400" b="1" u="sng" dirty="0"/>
              <a:t>infancy</a:t>
            </a:r>
            <a:r>
              <a:rPr lang="en-US" sz="24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18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4E63-1C06-4A84-9208-20A73123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Harlan Brown Suggested Considerations for NASA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0FB5-5EDB-4199-A49B-C3FDA6745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67" y="1431925"/>
            <a:ext cx="11569315" cy="4691063"/>
          </a:xfrm>
        </p:spPr>
        <p:txBody>
          <a:bodyPr>
            <a:normAutofit fontScale="92500" lnSpcReduction="10000"/>
          </a:bodyPr>
          <a:lstStyle/>
          <a:p>
            <a:pPr marL="236538" indent="-236538"/>
            <a:r>
              <a:rPr lang="en-US" b="1" dirty="0"/>
              <a:t>Communicate MBSE success stories and the MBSE value proposition.</a:t>
            </a:r>
            <a:br>
              <a:rPr lang="en-US" b="1" dirty="0"/>
            </a:br>
            <a:r>
              <a:rPr lang="en-US" dirty="0"/>
              <a:t>“We have a team that is charged with working with our partners, collecting good news stories and developing a PR package to promote MBSE.”</a:t>
            </a:r>
            <a:r>
              <a:rPr lang="en-US" i="1" dirty="0"/>
              <a:t>  (OGA)</a:t>
            </a:r>
            <a:br>
              <a:rPr lang="en-US" i="1" dirty="0"/>
            </a:br>
            <a:endParaRPr lang="en-US" dirty="0"/>
          </a:p>
          <a:p>
            <a:pPr marL="236538" indent="-236538"/>
            <a:r>
              <a:rPr lang="en-US" b="1" dirty="0"/>
              <a:t>Consider partnering with study sources involved with innovative ideas</a:t>
            </a:r>
            <a:r>
              <a:rPr lang="en-US" dirty="0"/>
              <a:t>, such as: </a:t>
            </a:r>
            <a:br>
              <a:rPr lang="en-US" dirty="0"/>
            </a:br>
            <a:r>
              <a:rPr lang="en-US" dirty="0"/>
              <a:t>- An OGA who recently started a MBSE Advisory Group with all its contractors; they appear well coordinated in their</a:t>
            </a:r>
            <a:br>
              <a:rPr lang="en-US" dirty="0"/>
            </a:br>
            <a:r>
              <a:rPr lang="en-US" dirty="0"/>
              <a:t>  MBSE activities.</a:t>
            </a:r>
            <a:br>
              <a:rPr lang="en-US" dirty="0"/>
            </a:br>
            <a:r>
              <a:rPr lang="en-US" dirty="0"/>
              <a:t>- Several organizations that appear actively involved with growing MBSE in defense.</a:t>
            </a:r>
            <a:br>
              <a:rPr lang="en-US" dirty="0"/>
            </a:br>
            <a:r>
              <a:rPr lang="en-US" dirty="0"/>
              <a:t>- An OGA who has extensive in-house training and is highly active in enterprise MB.</a:t>
            </a:r>
            <a:br>
              <a:rPr lang="en-US" dirty="0"/>
            </a:br>
            <a:r>
              <a:rPr lang="en-US" dirty="0"/>
              <a:t>- Two active academia, one who recently established a new SE department and one with its consortium. </a:t>
            </a:r>
            <a:br>
              <a:rPr lang="en-US" dirty="0"/>
            </a:br>
            <a:r>
              <a:rPr lang="en-US" dirty="0"/>
              <a:t>- A key MBSE tool vendor and other tool vendors.</a:t>
            </a:r>
            <a:br>
              <a:rPr lang="en-US" dirty="0"/>
            </a:br>
            <a:r>
              <a:rPr lang="en-US" dirty="0"/>
              <a:t>- Others such as 3 OGAs, 2 industry sources and the two MBSE consultants.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236538" indent="-236538"/>
            <a:r>
              <a:rPr lang="en-US" b="1" dirty="0"/>
              <a:t>Brainstorm/further study the key challenges for MBSE adoption </a:t>
            </a:r>
            <a:r>
              <a:rPr lang="en-US" dirty="0"/>
              <a:t>identified in this study to identify potential ways NASA, Industry, OGAs, Academia, and tool vendors </a:t>
            </a:r>
            <a:r>
              <a:rPr lang="en-US" b="1" dirty="0"/>
              <a:t>can work together in address them together.</a:t>
            </a:r>
            <a:br>
              <a:rPr lang="en-US" b="1" dirty="0"/>
            </a:br>
            <a:r>
              <a:rPr lang="en-US" b="1" dirty="0"/>
              <a:t> </a:t>
            </a:r>
          </a:p>
          <a:p>
            <a:pPr marL="236538" indent="-236538"/>
            <a:r>
              <a:rPr lang="en-US" b="1" dirty="0"/>
              <a:t>Maintain/grow MBSE conferences and working groups </a:t>
            </a:r>
            <a:r>
              <a:rPr lang="en-US" dirty="0"/>
              <a:t>to foster communication, collaboration, and lessons learned sharing between NASA, industry partners, OGAs and others.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AAB41-3132-4137-A099-3389D1AFC7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1AD154-CB51-DA4E-AE34-3C359AE17887}"/>
              </a:ext>
            </a:extLst>
          </p:cNvPr>
          <p:cNvSpPr/>
          <p:nvPr/>
        </p:nvSpPr>
        <p:spPr>
          <a:xfrm>
            <a:off x="9642765" y="3918527"/>
            <a:ext cx="241069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This could involve you!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73B8AD-B8BE-A74A-AF68-87C593A245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876148" y="3971637"/>
            <a:ext cx="785088" cy="23090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6724EF-9052-C54E-AEDA-768237E5612E}"/>
              </a:ext>
            </a:extLst>
          </p:cNvPr>
          <p:cNvCxnSpPr>
            <a:cxnSpLocks/>
          </p:cNvCxnSpPr>
          <p:nvPr/>
        </p:nvCxnSpPr>
        <p:spPr bwMode="auto">
          <a:xfrm flipH="1">
            <a:off x="8940800" y="4493490"/>
            <a:ext cx="706583" cy="22629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5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E37-A768-4EA4-A6B7-FF096E03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BDFAE-6FAA-4026-8726-DB33A7E1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Systems Engineering:</a:t>
            </a:r>
          </a:p>
          <a:p>
            <a:r>
              <a:rPr lang="en-US" dirty="0"/>
              <a:t>SE workforce technical, systems management, and people leadership skills are healthy</a:t>
            </a:r>
          </a:p>
          <a:p>
            <a:pPr lvl="1"/>
            <a:r>
              <a:rPr lang="en-US" dirty="0"/>
              <a:t>People leadership skills present an opportunity for improvement</a:t>
            </a:r>
          </a:p>
          <a:p>
            <a:r>
              <a:rPr lang="en-US" dirty="0"/>
              <a:t>Innovation is fundamental to systems engineering </a:t>
            </a:r>
          </a:p>
          <a:p>
            <a:r>
              <a:rPr lang="en-US" dirty="0"/>
              <a:t>MBSE is the future of 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Model Based Systems Engineering:</a:t>
            </a:r>
          </a:p>
          <a:p>
            <a:r>
              <a:rPr lang="en-US" dirty="0"/>
              <a:t>MBSE benefits are still difficult to characterize </a:t>
            </a:r>
          </a:p>
          <a:p>
            <a:pPr lvl="1"/>
            <a:r>
              <a:rPr lang="en-US" dirty="0"/>
              <a:t>Even though 59% of study sources have seen at least one major benefit at their organization</a:t>
            </a:r>
          </a:p>
          <a:p>
            <a:r>
              <a:rPr lang="en-US" dirty="0"/>
              <a:t>Significant effort should be placed on solving MBSE adoption’s culture change challenge</a:t>
            </a:r>
          </a:p>
          <a:p>
            <a:pPr lvl="1"/>
            <a:r>
              <a:rPr lang="en-US" dirty="0"/>
              <a:t>Tool and workforce issues are the #2 and #3 challenges respectively</a:t>
            </a:r>
          </a:p>
          <a:p>
            <a:r>
              <a:rPr lang="en-US" dirty="0"/>
              <a:t>NASA’s partners are just now starting to adopt MBSE in earnest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CE60B-41B3-4171-A420-E858637CD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7E184-5773-4029-80CB-33EA8F990546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CFDD6-D0C6-440D-93CD-23D0E09E1B3F}"/>
              </a:ext>
            </a:extLst>
          </p:cNvPr>
          <p:cNvSpPr txBox="1"/>
          <p:nvPr/>
        </p:nvSpPr>
        <p:spPr>
          <a:xfrm>
            <a:off x="336550" y="5681950"/>
            <a:ext cx="11254317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NASA and its stakeholders have learned and can continue to learn from each other!</a:t>
            </a:r>
          </a:p>
        </p:txBody>
      </p:sp>
    </p:spTree>
    <p:extLst>
      <p:ext uri="{BB962C8B-B14F-4D97-AF65-F5344CB8AC3E}">
        <p14:creationId xmlns:p14="http://schemas.microsoft.com/office/powerpoint/2010/main" val="461826969"/>
      </p:ext>
    </p:extLst>
  </p:cSld>
  <p:clrMapOvr>
    <a:masterClrMapping/>
  </p:clrMapOvr>
</p:sld>
</file>

<file path=ppt/theme/theme1.xml><?xml version="1.0" encoding="utf-8"?>
<a:theme xmlns:a="http://schemas.openxmlformats.org/drawingml/2006/main" name="MBSE_NES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SE_NESC" id="{F90AB131-1A1D-4D7B-9A77-13F8FFB56BC3}" vid="{9F94D2C4-7CE4-4ED7-9FFC-E171545E8DDA}"/>
    </a:ext>
  </a:extLst>
</a:theme>
</file>

<file path=ppt/theme/theme2.xml><?xml version="1.0" encoding="utf-8"?>
<a:theme xmlns:a="http://schemas.openxmlformats.org/drawingml/2006/main" name="1_MBSE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BSE Theme" id="{46A71DFE-3CFC-4394-90AA-3FF3BF4C58D3}" vid="{CBD7DA84-E49F-4A98-80B1-E1BE2189F218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MBSE_NESC</Template>
  <TotalTime>24709</TotalTime>
  <Words>1102</Words>
  <Application>Microsoft Office PowerPoint</Application>
  <PresentationFormat>Widescreen</PresentationFormat>
  <Paragraphs>175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MBSE_NESC</vt:lpstr>
      <vt:lpstr>1_MBSE Theme</vt:lpstr>
      <vt:lpstr>Systems Engineering  and Model Based Systems Engineering   Stakeholder State of the Discipline</vt:lpstr>
      <vt:lpstr>Executive Summary</vt:lpstr>
      <vt:lpstr>Sources and Methodology</vt:lpstr>
      <vt:lpstr>State of Systems Engineering </vt:lpstr>
      <vt:lpstr>Systems Engineering Emphasis and Future Expectations</vt:lpstr>
      <vt:lpstr>MBSE Benefits and Challenges</vt:lpstr>
      <vt:lpstr>Organizational MBSE Adoption</vt:lpstr>
      <vt:lpstr>Harlan Brown Suggested Considerations for NASA</vt:lpstr>
      <vt:lpstr>Final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Knizhnik, Jessica R. L. (GSFC-5810)</dc:creator>
  <cp:lastModifiedBy>Knizhnik, Jessica R. L. (GSFC-5810)</cp:lastModifiedBy>
  <cp:revision>142</cp:revision>
  <dcterms:created xsi:type="dcterms:W3CDTF">2020-05-05T12:58:56Z</dcterms:created>
  <dcterms:modified xsi:type="dcterms:W3CDTF">2020-06-10T17:16:06Z</dcterms:modified>
</cp:coreProperties>
</file>