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4.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5.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6.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7.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1.xml" ContentType="application/vnd.openxmlformats-officedocument.drawingml.chartshape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32.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33.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34.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35.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36.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37.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38.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39.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42.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notesSlides/notesSlide74.xml" ContentType="application/vnd.openxmlformats-officedocument.presentationml.notesSlid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notesSlides/notesSlide75.xml" ContentType="application/vnd.openxmlformats-officedocument.presentationml.notesSlid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notesSlides/notesSlide76.xml" ContentType="application/vnd.openxmlformats-officedocument.presentationml.notesSl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notesSlides/notesSlide77.xml" ContentType="application/vnd.openxmlformats-officedocument.presentationml.notesSlid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theme/themeOverride1.xml" ContentType="application/vnd.openxmlformats-officedocument.themeOverr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0"/>
  </p:notesMasterIdLst>
  <p:handoutMasterIdLst>
    <p:handoutMasterId r:id="rId91"/>
  </p:handoutMasterIdLst>
  <p:sldIdLst>
    <p:sldId id="256" r:id="rId2"/>
    <p:sldId id="528" r:id="rId3"/>
    <p:sldId id="628" r:id="rId4"/>
    <p:sldId id="548" r:id="rId5"/>
    <p:sldId id="547" r:id="rId6"/>
    <p:sldId id="549" r:id="rId7"/>
    <p:sldId id="551" r:id="rId8"/>
    <p:sldId id="555" r:id="rId9"/>
    <p:sldId id="556" r:id="rId10"/>
    <p:sldId id="552" r:id="rId11"/>
    <p:sldId id="553" r:id="rId12"/>
    <p:sldId id="554" r:id="rId13"/>
    <p:sldId id="545" r:id="rId14"/>
    <p:sldId id="546" r:id="rId15"/>
    <p:sldId id="557" r:id="rId16"/>
    <p:sldId id="559" r:id="rId17"/>
    <p:sldId id="560" r:id="rId18"/>
    <p:sldId id="561" r:id="rId19"/>
    <p:sldId id="562" r:id="rId20"/>
    <p:sldId id="563" r:id="rId21"/>
    <p:sldId id="558" r:id="rId22"/>
    <p:sldId id="544" r:id="rId23"/>
    <p:sldId id="564" r:id="rId24"/>
    <p:sldId id="565" r:id="rId25"/>
    <p:sldId id="566" r:id="rId26"/>
    <p:sldId id="530" r:id="rId27"/>
    <p:sldId id="538" r:id="rId28"/>
    <p:sldId id="589" r:id="rId29"/>
    <p:sldId id="590" r:id="rId30"/>
    <p:sldId id="571" r:id="rId31"/>
    <p:sldId id="569" r:id="rId32"/>
    <p:sldId id="570" r:id="rId33"/>
    <p:sldId id="568" r:id="rId34"/>
    <p:sldId id="572" r:id="rId35"/>
    <p:sldId id="573" r:id="rId36"/>
    <p:sldId id="574" r:id="rId37"/>
    <p:sldId id="575" r:id="rId38"/>
    <p:sldId id="576" r:id="rId39"/>
    <p:sldId id="577" r:id="rId40"/>
    <p:sldId id="578" r:id="rId41"/>
    <p:sldId id="579" r:id="rId42"/>
    <p:sldId id="580" r:id="rId43"/>
    <p:sldId id="581" r:id="rId44"/>
    <p:sldId id="582" r:id="rId45"/>
    <p:sldId id="583" r:id="rId46"/>
    <p:sldId id="585" r:id="rId47"/>
    <p:sldId id="588" r:id="rId48"/>
    <p:sldId id="591" r:id="rId49"/>
    <p:sldId id="586" r:id="rId50"/>
    <p:sldId id="606" r:id="rId51"/>
    <p:sldId id="587" r:id="rId52"/>
    <p:sldId id="584" r:id="rId53"/>
    <p:sldId id="595" r:id="rId54"/>
    <p:sldId id="596" r:id="rId55"/>
    <p:sldId id="592" r:id="rId56"/>
    <p:sldId id="593" r:id="rId57"/>
    <p:sldId id="598" r:id="rId58"/>
    <p:sldId id="594" r:id="rId59"/>
    <p:sldId id="533" r:id="rId60"/>
    <p:sldId id="539" r:id="rId61"/>
    <p:sldId id="599" r:id="rId62"/>
    <p:sldId id="600" r:id="rId63"/>
    <p:sldId id="619" r:id="rId64"/>
    <p:sldId id="620" r:id="rId65"/>
    <p:sldId id="621" r:id="rId66"/>
    <p:sldId id="541" r:id="rId67"/>
    <p:sldId id="601" r:id="rId68"/>
    <p:sldId id="602" r:id="rId69"/>
    <p:sldId id="605" r:id="rId70"/>
    <p:sldId id="603" r:id="rId71"/>
    <p:sldId id="604" r:id="rId72"/>
    <p:sldId id="607" r:id="rId73"/>
    <p:sldId id="608" r:id="rId74"/>
    <p:sldId id="609" r:id="rId75"/>
    <p:sldId id="610" r:id="rId76"/>
    <p:sldId id="611" r:id="rId77"/>
    <p:sldId id="612" r:id="rId78"/>
    <p:sldId id="613" r:id="rId79"/>
    <p:sldId id="618" r:id="rId80"/>
    <p:sldId id="614" r:id="rId81"/>
    <p:sldId id="615" r:id="rId82"/>
    <p:sldId id="542" r:id="rId83"/>
    <p:sldId id="543" r:id="rId84"/>
    <p:sldId id="622" r:id="rId85"/>
    <p:sldId id="623" r:id="rId86"/>
    <p:sldId id="624" r:id="rId87"/>
    <p:sldId id="625" r:id="rId88"/>
    <p:sldId id="626" r:id="rId89"/>
  </p:sldIdLst>
  <p:sldSz cx="9144000" cy="6858000" type="overhead"/>
  <p:notesSz cx="6858000" cy="9144000"/>
  <p:defaultTextStyle>
    <a:defPPr>
      <a:defRPr lang="en-US"/>
    </a:defPPr>
    <a:lvl1pPr algn="ctr"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1pPr>
    <a:lvl2pPr marL="457200" algn="ctr"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2pPr>
    <a:lvl3pPr marL="914400" algn="ctr"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3pPr>
    <a:lvl4pPr marL="1371600" algn="ctr"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4pPr>
    <a:lvl5pPr marL="1828800" algn="ctr"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kumimoji="1"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kumimoji="1"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kumimoji="1"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kumimoji="1"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2" pos="5568" userDrawn="1">
          <p15:clr>
            <a:srgbClr val="A4A3A4"/>
          </p15:clr>
        </p15:guide>
        <p15:guide id="3" orient="horz" pos="39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A9CB"/>
    <a:srgbClr val="C6C5FF"/>
    <a:srgbClr val="ADAFF9"/>
    <a:srgbClr val="81FFF9"/>
    <a:srgbClr val="8C2137"/>
    <a:srgbClr val="AF96FF"/>
    <a:srgbClr val="DD00DD"/>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6700" autoAdjust="0"/>
  </p:normalViewPr>
  <p:slideViewPr>
    <p:cSldViewPr showGuides="1">
      <p:cViewPr varScale="1">
        <p:scale>
          <a:sx n="76" d="100"/>
          <a:sy n="76" d="100"/>
        </p:scale>
        <p:origin x="928" y="44"/>
      </p:cViewPr>
      <p:guideLst>
        <p:guide pos="5568"/>
        <p:guide orient="horz" pos="39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rts/_rels/chart1.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1.xml"/></Relationships>
</file>

<file path=ppt/charts/_rels/chart14.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Users\gerald\Library\Containers\com.microsoft.Excel\Data\Desktop\External%20SE%20NASA%20study%20folder\OV%20folder\NASA%20ESE%20Excel%20Spreadsheet.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C:\Users\jknizhni\AppData\Roaming\Microsoft\Excel\NASA%20ESE%20Excel%20Spreadsheet%20(version%201).xlsb"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7.xml"/><Relationship Id="rId1" Type="http://schemas.microsoft.com/office/2011/relationships/chartStyle" Target="style37.xml"/><Relationship Id="rId4" Type="http://schemas.openxmlformats.org/officeDocument/2006/relationships/package" Target="../embeddings/Microsoft_Excel_Worksheet.xlsx"/></Relationships>
</file>

<file path=ppt/charts/_rels/chart4.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Users\gerald\Desktop\External%20SE%20NASA%20study%20folder\OV%20folder\NASA%20ESE%20Excel%20Spreadsheet.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Distribution of Sources For 2019 Independent Assessment Of Perception From External/non-NASA Systems Engineering Sources </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Charts!$B$5</c:f>
              <c:strCache>
                <c:ptCount val="1"/>
                <c:pt idx="0">
                  <c:v>Sources</c:v>
                </c:pt>
              </c:strCache>
            </c:strRef>
          </c:tx>
          <c:spPr>
            <a:solidFill>
              <a:srgbClr val="3CFCFF"/>
            </a:solidFill>
            <a:ln>
              <a:noFill/>
            </a:ln>
            <a:effectLst/>
          </c:spPr>
          <c:invertIfNegative val="0"/>
          <c:dPt>
            <c:idx val="3"/>
            <c:invertIfNegative val="0"/>
            <c:bubble3D val="0"/>
            <c:spPr>
              <a:solidFill>
                <a:srgbClr val="3CFCFF"/>
              </a:solidFill>
              <a:ln>
                <a:solidFill>
                  <a:schemeClr val="tx1"/>
                </a:solidFill>
              </a:ln>
              <a:effectLst/>
            </c:spPr>
            <c:extLst>
              <c:ext xmlns:c16="http://schemas.microsoft.com/office/drawing/2014/chart" uri="{C3380CC4-5D6E-409C-BE32-E72D297353CC}">
                <c16:uniqueId val="{00000001-6607-274A-BFDC-DAF373A1EE10}"/>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Charts!$C$4:$F$4</c:f>
              <c:strCache>
                <c:ptCount val="4"/>
                <c:pt idx="0">
                  <c:v>Tool Vendors (5)</c:v>
                </c:pt>
                <c:pt idx="1">
                  <c:v>OGAs (10)</c:v>
                </c:pt>
                <c:pt idx="2">
                  <c:v>Academia (12)</c:v>
                </c:pt>
                <c:pt idx="3">
                  <c:v>Industry (23)</c:v>
                </c:pt>
              </c:strCache>
            </c:strRef>
          </c:cat>
          <c:val>
            <c:numRef>
              <c:f>Charts!$C$5:$F$5</c:f>
              <c:numCache>
                <c:formatCode>0%</c:formatCode>
                <c:ptCount val="4"/>
                <c:pt idx="0">
                  <c:v>0.1</c:v>
                </c:pt>
                <c:pt idx="1">
                  <c:v>0.2</c:v>
                </c:pt>
                <c:pt idx="2">
                  <c:v>0.24</c:v>
                </c:pt>
                <c:pt idx="3">
                  <c:v>0.46</c:v>
                </c:pt>
              </c:numCache>
            </c:numRef>
          </c:val>
          <c:extLst>
            <c:ext xmlns:c16="http://schemas.microsoft.com/office/drawing/2014/chart" uri="{C3380CC4-5D6E-409C-BE32-E72D297353CC}">
              <c16:uniqueId val="{00000002-6607-274A-BFDC-DAF373A1EE10}"/>
            </c:ext>
          </c:extLst>
        </c:ser>
        <c:dLbls>
          <c:dLblPos val="outEnd"/>
          <c:showLegendKey val="0"/>
          <c:showVal val="1"/>
          <c:showCatName val="0"/>
          <c:showSerName val="0"/>
          <c:showPercent val="0"/>
          <c:showBubbleSize val="0"/>
        </c:dLbls>
        <c:gapWidth val="100"/>
        <c:overlap val="100"/>
        <c:axId val="925466655"/>
        <c:axId val="925489615"/>
      </c:barChart>
      <c:catAx>
        <c:axId val="92546665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25489615"/>
        <c:crosses val="autoZero"/>
        <c:auto val="1"/>
        <c:lblAlgn val="ctr"/>
        <c:lblOffset val="100"/>
        <c:noMultiLvlLbl val="0"/>
      </c:catAx>
      <c:valAx>
        <c:axId val="92548961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25466655"/>
        <c:crosses val="autoZero"/>
        <c:crossBetween val="between"/>
        <c:majorUnit val="0.1"/>
      </c:valAx>
      <c:spPr>
        <a:noFill/>
        <a:ln>
          <a:solidFill>
            <a:schemeClr val="accent1"/>
          </a:solidFill>
        </a:ln>
        <a:effectLst/>
      </c:spPr>
    </c:plotArea>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What Is The Current State of SE Within Organizations You Work With/Or Within Your Organization?</a:t>
            </a:r>
            <a:br>
              <a:rPr lang="en-US" b="1" dirty="0"/>
            </a:br>
            <a:r>
              <a:rPr lang="en-US" sz="1600" dirty="0"/>
              <a:t>(SE capabilities rated on a 1-5 scale, with 4 or higher = adequate, 3-3.9 = marginal, and less than 3 = inadequate) </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Charts!$DG$56</c:f>
              <c:strCache>
                <c:ptCount val="1"/>
                <c:pt idx="0">
                  <c:v>NASA Sources/2017 Study</c:v>
                </c:pt>
              </c:strCache>
            </c:strRef>
          </c:tx>
          <c:spPr>
            <a:solidFill>
              <a:schemeClr val="accent4">
                <a:lumMod val="75000"/>
              </a:schemeClr>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Charts!$DH$55:$DK$55</c:f>
              <c:strCache>
                <c:ptCount val="4"/>
                <c:pt idx="0">
                  <c:v>People leadership skills</c:v>
                </c:pt>
                <c:pt idx="1">
                  <c:v>Systems management</c:v>
                </c:pt>
                <c:pt idx="2">
                  <c:v>Technical systems domain knowledge</c:v>
                </c:pt>
                <c:pt idx="3">
                  <c:v>Overall rating</c:v>
                </c:pt>
              </c:strCache>
            </c:strRef>
          </c:cat>
          <c:val>
            <c:numRef>
              <c:f>Charts!$DH$56:$DK$56</c:f>
              <c:numCache>
                <c:formatCode>General</c:formatCode>
                <c:ptCount val="4"/>
                <c:pt idx="0">
                  <c:v>3.5</c:v>
                </c:pt>
                <c:pt idx="1">
                  <c:v>3.8</c:v>
                </c:pt>
                <c:pt idx="2">
                  <c:v>3.9</c:v>
                </c:pt>
                <c:pt idx="3">
                  <c:v>3.7</c:v>
                </c:pt>
              </c:numCache>
            </c:numRef>
          </c:val>
          <c:extLst>
            <c:ext xmlns:c16="http://schemas.microsoft.com/office/drawing/2014/chart" uri="{C3380CC4-5D6E-409C-BE32-E72D297353CC}">
              <c16:uniqueId val="{00000000-831C-E143-A837-AAA06E315450}"/>
            </c:ext>
          </c:extLst>
        </c:ser>
        <c:ser>
          <c:idx val="1"/>
          <c:order val="1"/>
          <c:tx>
            <c:strRef>
              <c:f>Charts!$DG$57</c:f>
              <c:strCache>
                <c:ptCount val="1"/>
                <c:pt idx="0">
                  <c:v>Academia</c:v>
                </c:pt>
              </c:strCache>
            </c:strRef>
          </c:tx>
          <c:spPr>
            <a:solidFill>
              <a:schemeClr val="accent1">
                <a:lumMod val="40000"/>
                <a:lumOff val="60000"/>
              </a:schemeClr>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Charts!$DH$55:$DK$55</c:f>
              <c:strCache>
                <c:ptCount val="4"/>
                <c:pt idx="0">
                  <c:v>People leadership skills</c:v>
                </c:pt>
                <c:pt idx="1">
                  <c:v>Systems management</c:v>
                </c:pt>
                <c:pt idx="2">
                  <c:v>Technical systems domain knowledge</c:v>
                </c:pt>
                <c:pt idx="3">
                  <c:v>Overall rating</c:v>
                </c:pt>
              </c:strCache>
            </c:strRef>
          </c:cat>
          <c:val>
            <c:numRef>
              <c:f>Charts!$DH$57:$DK$57</c:f>
              <c:numCache>
                <c:formatCode>General</c:formatCode>
                <c:ptCount val="4"/>
                <c:pt idx="0">
                  <c:v>2.9</c:v>
                </c:pt>
                <c:pt idx="1">
                  <c:v>3.1</c:v>
                </c:pt>
                <c:pt idx="2">
                  <c:v>3.9</c:v>
                </c:pt>
                <c:pt idx="3">
                  <c:v>3.3</c:v>
                </c:pt>
              </c:numCache>
            </c:numRef>
          </c:val>
          <c:extLst>
            <c:ext xmlns:c16="http://schemas.microsoft.com/office/drawing/2014/chart" uri="{C3380CC4-5D6E-409C-BE32-E72D297353CC}">
              <c16:uniqueId val="{00000001-831C-E143-A837-AAA06E315450}"/>
            </c:ext>
          </c:extLst>
        </c:ser>
        <c:ser>
          <c:idx val="2"/>
          <c:order val="2"/>
          <c:tx>
            <c:strRef>
              <c:f>Charts!$DG$58</c:f>
              <c:strCache>
                <c:ptCount val="1"/>
                <c:pt idx="0">
                  <c:v>Tool Vendors</c:v>
                </c:pt>
              </c:strCache>
            </c:strRef>
          </c:tx>
          <c:spPr>
            <a:solidFill>
              <a:srgbClr val="FFFF00"/>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Charts!$DH$55:$DK$55</c:f>
              <c:strCache>
                <c:ptCount val="4"/>
                <c:pt idx="0">
                  <c:v>People leadership skills</c:v>
                </c:pt>
                <c:pt idx="1">
                  <c:v>Systems management</c:v>
                </c:pt>
                <c:pt idx="2">
                  <c:v>Technical systems domain knowledge</c:v>
                </c:pt>
                <c:pt idx="3">
                  <c:v>Overall rating</c:v>
                </c:pt>
              </c:strCache>
            </c:strRef>
          </c:cat>
          <c:val>
            <c:numRef>
              <c:f>Charts!$DH$58:$DK$58</c:f>
              <c:numCache>
                <c:formatCode>General</c:formatCode>
                <c:ptCount val="4"/>
                <c:pt idx="0">
                  <c:v>3.5</c:v>
                </c:pt>
                <c:pt idx="1">
                  <c:v>4.4000000000000004</c:v>
                </c:pt>
                <c:pt idx="2">
                  <c:v>3.5</c:v>
                </c:pt>
                <c:pt idx="3">
                  <c:v>3.6</c:v>
                </c:pt>
              </c:numCache>
            </c:numRef>
          </c:val>
          <c:extLst>
            <c:ext xmlns:c16="http://schemas.microsoft.com/office/drawing/2014/chart" uri="{C3380CC4-5D6E-409C-BE32-E72D297353CC}">
              <c16:uniqueId val="{00000002-831C-E143-A837-AAA06E315450}"/>
            </c:ext>
          </c:extLst>
        </c:ser>
        <c:ser>
          <c:idx val="3"/>
          <c:order val="3"/>
          <c:tx>
            <c:strRef>
              <c:f>Charts!$DG$59</c:f>
              <c:strCache>
                <c:ptCount val="1"/>
                <c:pt idx="0">
                  <c:v>OGAs</c:v>
                </c:pt>
              </c:strCache>
            </c:strRef>
          </c:tx>
          <c:spPr>
            <a:solidFill>
              <a:srgbClr val="C00000"/>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Charts!$DH$55:$DK$55</c:f>
              <c:strCache>
                <c:ptCount val="4"/>
                <c:pt idx="0">
                  <c:v>People leadership skills</c:v>
                </c:pt>
                <c:pt idx="1">
                  <c:v>Systems management</c:v>
                </c:pt>
                <c:pt idx="2">
                  <c:v>Technical systems domain knowledge</c:v>
                </c:pt>
                <c:pt idx="3">
                  <c:v>Overall rating</c:v>
                </c:pt>
              </c:strCache>
            </c:strRef>
          </c:cat>
          <c:val>
            <c:numRef>
              <c:f>Charts!$DH$59:$DK$59</c:f>
              <c:numCache>
                <c:formatCode>General</c:formatCode>
                <c:ptCount val="4"/>
                <c:pt idx="0">
                  <c:v>3.8</c:v>
                </c:pt>
                <c:pt idx="1">
                  <c:v>3.6</c:v>
                </c:pt>
                <c:pt idx="2">
                  <c:v>4.0999999999999996</c:v>
                </c:pt>
                <c:pt idx="3">
                  <c:v>3.7</c:v>
                </c:pt>
              </c:numCache>
            </c:numRef>
          </c:val>
          <c:extLst>
            <c:ext xmlns:c16="http://schemas.microsoft.com/office/drawing/2014/chart" uri="{C3380CC4-5D6E-409C-BE32-E72D297353CC}">
              <c16:uniqueId val="{00000003-831C-E143-A837-AAA06E315450}"/>
            </c:ext>
          </c:extLst>
        </c:ser>
        <c:ser>
          <c:idx val="4"/>
          <c:order val="4"/>
          <c:tx>
            <c:strRef>
              <c:f>Charts!$DG$60</c:f>
              <c:strCache>
                <c:ptCount val="1"/>
                <c:pt idx="0">
                  <c:v>Industry Sources</c:v>
                </c:pt>
              </c:strCache>
            </c:strRef>
          </c:tx>
          <c:spPr>
            <a:solidFill>
              <a:srgbClr val="3CFCFF"/>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Charts!$DH$55:$DK$55</c:f>
              <c:strCache>
                <c:ptCount val="4"/>
                <c:pt idx="0">
                  <c:v>People leadership skills</c:v>
                </c:pt>
                <c:pt idx="1">
                  <c:v>Systems management</c:v>
                </c:pt>
                <c:pt idx="2">
                  <c:v>Technical systems domain knowledge</c:v>
                </c:pt>
                <c:pt idx="3">
                  <c:v>Overall rating</c:v>
                </c:pt>
              </c:strCache>
            </c:strRef>
          </c:cat>
          <c:val>
            <c:numRef>
              <c:f>Charts!$DH$60:$DK$60</c:f>
              <c:numCache>
                <c:formatCode>General</c:formatCode>
                <c:ptCount val="4"/>
                <c:pt idx="0">
                  <c:v>3.7</c:v>
                </c:pt>
                <c:pt idx="1">
                  <c:v>3.8</c:v>
                </c:pt>
                <c:pt idx="2">
                  <c:v>4.0999999999999996</c:v>
                </c:pt>
                <c:pt idx="3">
                  <c:v>3.9</c:v>
                </c:pt>
              </c:numCache>
            </c:numRef>
          </c:val>
          <c:extLst>
            <c:ext xmlns:c16="http://schemas.microsoft.com/office/drawing/2014/chart" uri="{C3380CC4-5D6E-409C-BE32-E72D297353CC}">
              <c16:uniqueId val="{00000004-831C-E143-A837-AAA06E315450}"/>
            </c:ext>
          </c:extLst>
        </c:ser>
        <c:dLbls>
          <c:dLblPos val="outEnd"/>
          <c:showLegendKey val="0"/>
          <c:showVal val="1"/>
          <c:showCatName val="0"/>
          <c:showSerName val="0"/>
          <c:showPercent val="0"/>
          <c:showBubbleSize val="0"/>
        </c:dLbls>
        <c:gapWidth val="182"/>
        <c:axId val="950958943"/>
        <c:axId val="441036703"/>
      </c:barChart>
      <c:catAx>
        <c:axId val="9509589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41036703"/>
        <c:crosses val="autoZero"/>
        <c:auto val="1"/>
        <c:lblAlgn val="ctr"/>
        <c:lblOffset val="100"/>
        <c:noMultiLvlLbl val="0"/>
      </c:catAx>
      <c:valAx>
        <c:axId val="441036703"/>
        <c:scaling>
          <c:orientation val="minMax"/>
          <c:max val="5"/>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50958943"/>
        <c:crosses val="autoZero"/>
        <c:crossBetween val="between"/>
        <c:majorUnit val="1"/>
      </c:valAx>
      <c:spPr>
        <a:noFill/>
        <a:ln>
          <a:solidFill>
            <a:schemeClr val="accent1"/>
          </a:solidFill>
        </a:ln>
        <a:effectLst/>
      </c:spPr>
    </c:plotArea>
    <c:legend>
      <c:legendPos val="t"/>
      <c:overlay val="0"/>
      <c:spPr>
        <a:noFill/>
        <a:ln>
          <a:solidFill>
            <a:schemeClr val="accent1"/>
          </a:solid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a:t>What Is The Current State of SE Workforce</a:t>
            </a:r>
            <a:r>
              <a:rPr lang="en-US" b="1" baseline="0"/>
              <a:t> Expertise</a:t>
            </a:r>
            <a:r>
              <a:rPr lang="en-US" b="1"/>
              <a:t>?</a:t>
            </a:r>
          </a:p>
        </c:rich>
      </c:tx>
      <c:overlay val="0"/>
      <c:spPr>
        <a:noFill/>
        <a:ln>
          <a:noFill/>
        </a:ln>
        <a:effectLst/>
      </c:spPr>
      <c:txPr>
        <a:bodyPr rot="0" spcFirstLastPara="1" vertOverflow="ellipsis" vert="horz" wrap="square" anchor="ctr" anchorCtr="1"/>
        <a:lstStyle/>
        <a:p>
          <a:pPr>
            <a:defRPr sz="192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30726539166025668"/>
          <c:y val="0.14002540547816139"/>
          <c:w val="0.67639881649117484"/>
          <c:h val="0.79859294030553873"/>
        </c:manualLayout>
      </c:layout>
      <c:barChart>
        <c:barDir val="bar"/>
        <c:grouping val="clustered"/>
        <c:varyColors val="0"/>
        <c:ser>
          <c:idx val="0"/>
          <c:order val="0"/>
          <c:tx>
            <c:strRef>
              <c:f>Charts!$DY$56</c:f>
              <c:strCache>
                <c:ptCount val="1"/>
                <c:pt idx="0">
                  <c:v>NASA Sources/2017 Study</c:v>
                </c:pt>
              </c:strCache>
            </c:strRef>
          </c:tx>
          <c:spPr>
            <a:solidFill>
              <a:schemeClr val="accent4">
                <a:lumMod val="75000"/>
                <a:alpha val="9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Charts!$DZ$55:$EC$55</c:f>
              <c:strCache>
                <c:ptCount val="4"/>
                <c:pt idx="0">
                  <c:v>&lt;10 years experience</c:v>
                </c:pt>
                <c:pt idx="1">
                  <c:v>10-20 years experience</c:v>
                </c:pt>
                <c:pt idx="2">
                  <c:v>20+ years experience</c:v>
                </c:pt>
                <c:pt idx="3">
                  <c:v>Overall SE workforce</c:v>
                </c:pt>
              </c:strCache>
            </c:strRef>
          </c:cat>
          <c:val>
            <c:numRef>
              <c:f>Charts!$DZ$56:$EC$56</c:f>
              <c:numCache>
                <c:formatCode>General</c:formatCode>
                <c:ptCount val="4"/>
                <c:pt idx="0">
                  <c:v>3.7</c:v>
                </c:pt>
                <c:pt idx="1">
                  <c:v>3.9</c:v>
                </c:pt>
                <c:pt idx="2">
                  <c:v>4.0999999999999996</c:v>
                </c:pt>
                <c:pt idx="3">
                  <c:v>3.9</c:v>
                </c:pt>
              </c:numCache>
            </c:numRef>
          </c:val>
          <c:extLst>
            <c:ext xmlns:c16="http://schemas.microsoft.com/office/drawing/2014/chart" uri="{C3380CC4-5D6E-409C-BE32-E72D297353CC}">
              <c16:uniqueId val="{00000000-69C8-774A-8B25-9F7A8F2BFC48}"/>
            </c:ext>
          </c:extLst>
        </c:ser>
        <c:ser>
          <c:idx val="1"/>
          <c:order val="1"/>
          <c:tx>
            <c:strRef>
              <c:f>Charts!$DY$57</c:f>
              <c:strCache>
                <c:ptCount val="1"/>
                <c:pt idx="0">
                  <c:v>Academia</c:v>
                </c:pt>
              </c:strCache>
            </c:strRef>
          </c:tx>
          <c:spPr>
            <a:solidFill>
              <a:schemeClr val="accent1">
                <a:lumMod val="60000"/>
                <a:lumOff val="40000"/>
              </a:schemeClr>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Charts!$DZ$55:$EC$55</c:f>
              <c:strCache>
                <c:ptCount val="4"/>
                <c:pt idx="0">
                  <c:v>&lt;10 years experience</c:v>
                </c:pt>
                <c:pt idx="1">
                  <c:v>10-20 years experience</c:v>
                </c:pt>
                <c:pt idx="2">
                  <c:v>20+ years experience</c:v>
                </c:pt>
                <c:pt idx="3">
                  <c:v>Overall SE workforce</c:v>
                </c:pt>
              </c:strCache>
            </c:strRef>
          </c:cat>
          <c:val>
            <c:numRef>
              <c:f>Charts!$DZ$57:$EC$57</c:f>
              <c:numCache>
                <c:formatCode>General</c:formatCode>
                <c:ptCount val="4"/>
                <c:pt idx="0">
                  <c:v>3.5</c:v>
                </c:pt>
                <c:pt idx="1">
                  <c:v>3.6</c:v>
                </c:pt>
                <c:pt idx="2">
                  <c:v>3.6</c:v>
                </c:pt>
                <c:pt idx="3">
                  <c:v>3.6</c:v>
                </c:pt>
              </c:numCache>
            </c:numRef>
          </c:val>
          <c:extLst>
            <c:ext xmlns:c16="http://schemas.microsoft.com/office/drawing/2014/chart" uri="{C3380CC4-5D6E-409C-BE32-E72D297353CC}">
              <c16:uniqueId val="{00000001-69C8-774A-8B25-9F7A8F2BFC48}"/>
            </c:ext>
          </c:extLst>
        </c:ser>
        <c:ser>
          <c:idx val="2"/>
          <c:order val="2"/>
          <c:tx>
            <c:strRef>
              <c:f>Charts!$DY$58</c:f>
              <c:strCache>
                <c:ptCount val="1"/>
                <c:pt idx="0">
                  <c:v>Tool Vendors</c:v>
                </c:pt>
              </c:strCache>
            </c:strRef>
          </c:tx>
          <c:spPr>
            <a:solidFill>
              <a:srgbClr val="FFFF00"/>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Charts!$DZ$55:$EC$55</c:f>
              <c:strCache>
                <c:ptCount val="4"/>
                <c:pt idx="0">
                  <c:v>&lt;10 years experience</c:v>
                </c:pt>
                <c:pt idx="1">
                  <c:v>10-20 years experience</c:v>
                </c:pt>
                <c:pt idx="2">
                  <c:v>20+ years experience</c:v>
                </c:pt>
                <c:pt idx="3">
                  <c:v>Overall SE workforce</c:v>
                </c:pt>
              </c:strCache>
            </c:strRef>
          </c:cat>
          <c:val>
            <c:numRef>
              <c:f>Charts!$DZ$58:$EC$58</c:f>
              <c:numCache>
                <c:formatCode>General</c:formatCode>
                <c:ptCount val="4"/>
                <c:pt idx="0">
                  <c:v>2.5</c:v>
                </c:pt>
                <c:pt idx="1">
                  <c:v>3.8</c:v>
                </c:pt>
                <c:pt idx="2">
                  <c:v>4.0999999999999996</c:v>
                </c:pt>
                <c:pt idx="3">
                  <c:v>3.6</c:v>
                </c:pt>
              </c:numCache>
            </c:numRef>
          </c:val>
          <c:extLst>
            <c:ext xmlns:c16="http://schemas.microsoft.com/office/drawing/2014/chart" uri="{C3380CC4-5D6E-409C-BE32-E72D297353CC}">
              <c16:uniqueId val="{00000002-69C8-774A-8B25-9F7A8F2BFC48}"/>
            </c:ext>
          </c:extLst>
        </c:ser>
        <c:ser>
          <c:idx val="3"/>
          <c:order val="3"/>
          <c:tx>
            <c:strRef>
              <c:f>Charts!$DY$59</c:f>
              <c:strCache>
                <c:ptCount val="1"/>
                <c:pt idx="0">
                  <c:v>OGAs</c:v>
                </c:pt>
              </c:strCache>
            </c:strRef>
          </c:tx>
          <c:spPr>
            <a:solidFill>
              <a:srgbClr val="C00000"/>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Charts!$DZ$55:$EC$55</c:f>
              <c:strCache>
                <c:ptCount val="4"/>
                <c:pt idx="0">
                  <c:v>&lt;10 years experience</c:v>
                </c:pt>
                <c:pt idx="1">
                  <c:v>10-20 years experience</c:v>
                </c:pt>
                <c:pt idx="2">
                  <c:v>20+ years experience</c:v>
                </c:pt>
                <c:pt idx="3">
                  <c:v>Overall SE workforce</c:v>
                </c:pt>
              </c:strCache>
            </c:strRef>
          </c:cat>
          <c:val>
            <c:numRef>
              <c:f>Charts!$DZ$59:$EC$59</c:f>
              <c:numCache>
                <c:formatCode>General</c:formatCode>
                <c:ptCount val="4"/>
                <c:pt idx="0">
                  <c:v>3.2</c:v>
                </c:pt>
                <c:pt idx="1">
                  <c:v>3.9</c:v>
                </c:pt>
                <c:pt idx="2">
                  <c:v>4.3</c:v>
                </c:pt>
                <c:pt idx="3">
                  <c:v>4</c:v>
                </c:pt>
              </c:numCache>
            </c:numRef>
          </c:val>
          <c:extLst>
            <c:ext xmlns:c16="http://schemas.microsoft.com/office/drawing/2014/chart" uri="{C3380CC4-5D6E-409C-BE32-E72D297353CC}">
              <c16:uniqueId val="{00000003-69C8-774A-8B25-9F7A8F2BFC48}"/>
            </c:ext>
          </c:extLst>
        </c:ser>
        <c:ser>
          <c:idx val="4"/>
          <c:order val="4"/>
          <c:tx>
            <c:strRef>
              <c:f>Charts!$DY$60</c:f>
              <c:strCache>
                <c:ptCount val="1"/>
                <c:pt idx="0">
                  <c:v>Industry Sources</c:v>
                </c:pt>
              </c:strCache>
            </c:strRef>
          </c:tx>
          <c:spPr>
            <a:solidFill>
              <a:srgbClr val="87FCE7"/>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Charts!$DZ$55:$EC$55</c:f>
              <c:strCache>
                <c:ptCount val="4"/>
                <c:pt idx="0">
                  <c:v>&lt;10 years experience</c:v>
                </c:pt>
                <c:pt idx="1">
                  <c:v>10-20 years experience</c:v>
                </c:pt>
                <c:pt idx="2">
                  <c:v>20+ years experience</c:v>
                </c:pt>
                <c:pt idx="3">
                  <c:v>Overall SE workforce</c:v>
                </c:pt>
              </c:strCache>
            </c:strRef>
          </c:cat>
          <c:val>
            <c:numRef>
              <c:f>Charts!$DZ$60:$EC$60</c:f>
              <c:numCache>
                <c:formatCode>General</c:formatCode>
                <c:ptCount val="4"/>
                <c:pt idx="0">
                  <c:v>3.7</c:v>
                </c:pt>
                <c:pt idx="1">
                  <c:v>3.8</c:v>
                </c:pt>
                <c:pt idx="2">
                  <c:v>4.2</c:v>
                </c:pt>
                <c:pt idx="3">
                  <c:v>4</c:v>
                </c:pt>
              </c:numCache>
            </c:numRef>
          </c:val>
          <c:extLst>
            <c:ext xmlns:c16="http://schemas.microsoft.com/office/drawing/2014/chart" uri="{C3380CC4-5D6E-409C-BE32-E72D297353CC}">
              <c16:uniqueId val="{00000004-69C8-774A-8B25-9F7A8F2BFC48}"/>
            </c:ext>
          </c:extLst>
        </c:ser>
        <c:dLbls>
          <c:showLegendKey val="0"/>
          <c:showVal val="1"/>
          <c:showCatName val="0"/>
          <c:showSerName val="0"/>
          <c:showPercent val="0"/>
          <c:showBubbleSize val="0"/>
        </c:dLbls>
        <c:gapWidth val="182"/>
        <c:axId val="966180415"/>
        <c:axId val="966182047"/>
      </c:barChart>
      <c:catAx>
        <c:axId val="96618041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6182047"/>
        <c:crosses val="autoZero"/>
        <c:auto val="1"/>
        <c:lblAlgn val="ctr"/>
        <c:lblOffset val="100"/>
        <c:noMultiLvlLbl val="0"/>
      </c:catAx>
      <c:valAx>
        <c:axId val="966182047"/>
        <c:scaling>
          <c:orientation val="minMax"/>
          <c:max val="5"/>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6180415"/>
        <c:crosses val="autoZero"/>
        <c:crossBetween val="between"/>
        <c:majorUnit val="1"/>
      </c:valAx>
      <c:spPr>
        <a:noFill/>
        <a:ln>
          <a:solidFill>
            <a:schemeClr val="accent1"/>
          </a:solidFill>
        </a:ln>
        <a:effectLst/>
      </c:spPr>
    </c:plotArea>
    <c:legend>
      <c:legendPos val="t"/>
      <c:overlay val="0"/>
      <c:spPr>
        <a:noFill/>
        <a:ln>
          <a:solidFill>
            <a:schemeClr val="accent1"/>
          </a:solid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  What Is The Current State of SE In Other Areas?</a:t>
            </a:r>
          </a:p>
        </c:rich>
      </c:tx>
      <c:overlay val="0"/>
      <c:spPr>
        <a:noFill/>
        <a:ln>
          <a:noFill/>
        </a:ln>
        <a:effectLst/>
      </c:spPr>
      <c:txPr>
        <a:bodyPr rot="0" spcFirstLastPara="1" vertOverflow="ellipsis" vert="horz" wrap="square" anchor="ctr" anchorCtr="1"/>
        <a:lstStyle/>
        <a:p>
          <a:pPr>
            <a:defRPr sz="192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5958384817282456"/>
          <c:y val="0.13575046174783706"/>
          <c:w val="0.81995081768625078"/>
          <c:h val="0.80514127863646678"/>
        </c:manualLayout>
      </c:layout>
      <c:barChart>
        <c:barDir val="bar"/>
        <c:grouping val="clustered"/>
        <c:varyColors val="0"/>
        <c:ser>
          <c:idx val="0"/>
          <c:order val="0"/>
          <c:tx>
            <c:strRef>
              <c:f>Charts!$ES$56</c:f>
              <c:strCache>
                <c:ptCount val="1"/>
                <c:pt idx="0">
                  <c:v>NASA Sources/2017 Study</c:v>
                </c:pt>
              </c:strCache>
            </c:strRef>
          </c:tx>
          <c:spPr>
            <a:solidFill>
              <a:schemeClr val="accent4">
                <a:lumMod val="75000"/>
              </a:schemeClr>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Charts!$ET$55:$EW$55</c:f>
              <c:strCache>
                <c:ptCount val="4"/>
                <c:pt idx="0">
                  <c:v>Training</c:v>
                </c:pt>
                <c:pt idx="1">
                  <c:v>Equipment/ tools</c:v>
                </c:pt>
                <c:pt idx="2">
                  <c:v>Hands-on experience</c:v>
                </c:pt>
                <c:pt idx="3">
                  <c:v>Overall rating</c:v>
                </c:pt>
              </c:strCache>
            </c:strRef>
          </c:cat>
          <c:val>
            <c:numRef>
              <c:f>Charts!$ET$56:$EW$56</c:f>
              <c:numCache>
                <c:formatCode>General</c:formatCode>
                <c:ptCount val="4"/>
                <c:pt idx="0">
                  <c:v>3.6</c:v>
                </c:pt>
                <c:pt idx="1">
                  <c:v>2.9</c:v>
                </c:pt>
                <c:pt idx="2">
                  <c:v>3.6</c:v>
                </c:pt>
                <c:pt idx="3">
                  <c:v>3.7</c:v>
                </c:pt>
              </c:numCache>
            </c:numRef>
          </c:val>
          <c:extLst>
            <c:ext xmlns:c16="http://schemas.microsoft.com/office/drawing/2014/chart" uri="{C3380CC4-5D6E-409C-BE32-E72D297353CC}">
              <c16:uniqueId val="{00000000-57E3-C947-A49D-1E421E5509A8}"/>
            </c:ext>
          </c:extLst>
        </c:ser>
        <c:ser>
          <c:idx val="1"/>
          <c:order val="1"/>
          <c:tx>
            <c:strRef>
              <c:f>Charts!$ES$57</c:f>
              <c:strCache>
                <c:ptCount val="1"/>
                <c:pt idx="0">
                  <c:v>Academia</c:v>
                </c:pt>
              </c:strCache>
            </c:strRef>
          </c:tx>
          <c:spPr>
            <a:solidFill>
              <a:schemeClr val="accent1">
                <a:lumMod val="60000"/>
                <a:lumOff val="40000"/>
              </a:schemeClr>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Charts!$ET$55:$EW$55</c:f>
              <c:strCache>
                <c:ptCount val="4"/>
                <c:pt idx="0">
                  <c:v>Training</c:v>
                </c:pt>
                <c:pt idx="1">
                  <c:v>Equipment/ tools</c:v>
                </c:pt>
                <c:pt idx="2">
                  <c:v>Hands-on experience</c:v>
                </c:pt>
                <c:pt idx="3">
                  <c:v>Overall rating</c:v>
                </c:pt>
              </c:strCache>
            </c:strRef>
          </c:cat>
          <c:val>
            <c:numRef>
              <c:f>Charts!$ET$57:$EW$57</c:f>
              <c:numCache>
                <c:formatCode>General</c:formatCode>
                <c:ptCount val="4"/>
                <c:pt idx="0">
                  <c:v>2.6</c:v>
                </c:pt>
                <c:pt idx="1">
                  <c:v>3.2</c:v>
                </c:pt>
                <c:pt idx="2">
                  <c:v>3</c:v>
                </c:pt>
                <c:pt idx="3">
                  <c:v>3.3</c:v>
                </c:pt>
              </c:numCache>
            </c:numRef>
          </c:val>
          <c:extLst>
            <c:ext xmlns:c16="http://schemas.microsoft.com/office/drawing/2014/chart" uri="{C3380CC4-5D6E-409C-BE32-E72D297353CC}">
              <c16:uniqueId val="{00000001-57E3-C947-A49D-1E421E5509A8}"/>
            </c:ext>
          </c:extLst>
        </c:ser>
        <c:ser>
          <c:idx val="2"/>
          <c:order val="2"/>
          <c:tx>
            <c:strRef>
              <c:f>Charts!$ES$58</c:f>
              <c:strCache>
                <c:ptCount val="1"/>
                <c:pt idx="0">
                  <c:v>Tool Vendors</c:v>
                </c:pt>
              </c:strCache>
            </c:strRef>
          </c:tx>
          <c:spPr>
            <a:solidFill>
              <a:srgbClr val="FFFF00"/>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Charts!$ET$55:$EW$55</c:f>
              <c:strCache>
                <c:ptCount val="4"/>
                <c:pt idx="0">
                  <c:v>Training</c:v>
                </c:pt>
                <c:pt idx="1">
                  <c:v>Equipment/ tools</c:v>
                </c:pt>
                <c:pt idx="2">
                  <c:v>Hands-on experience</c:v>
                </c:pt>
                <c:pt idx="3">
                  <c:v>Overall rating</c:v>
                </c:pt>
              </c:strCache>
            </c:strRef>
          </c:cat>
          <c:val>
            <c:numRef>
              <c:f>Charts!$ET$58:$EW$58</c:f>
              <c:numCache>
                <c:formatCode>General</c:formatCode>
                <c:ptCount val="4"/>
                <c:pt idx="0">
                  <c:v>3.4</c:v>
                </c:pt>
                <c:pt idx="1">
                  <c:v>3.9</c:v>
                </c:pt>
                <c:pt idx="2">
                  <c:v>3.5</c:v>
                </c:pt>
                <c:pt idx="3">
                  <c:v>3.6</c:v>
                </c:pt>
              </c:numCache>
            </c:numRef>
          </c:val>
          <c:extLst>
            <c:ext xmlns:c16="http://schemas.microsoft.com/office/drawing/2014/chart" uri="{C3380CC4-5D6E-409C-BE32-E72D297353CC}">
              <c16:uniqueId val="{00000002-57E3-C947-A49D-1E421E5509A8}"/>
            </c:ext>
          </c:extLst>
        </c:ser>
        <c:ser>
          <c:idx val="3"/>
          <c:order val="3"/>
          <c:tx>
            <c:strRef>
              <c:f>Charts!$ES$59</c:f>
              <c:strCache>
                <c:ptCount val="1"/>
                <c:pt idx="0">
                  <c:v>OGAs</c:v>
                </c:pt>
              </c:strCache>
            </c:strRef>
          </c:tx>
          <c:spPr>
            <a:solidFill>
              <a:srgbClr val="C00000"/>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Charts!$ET$55:$EW$55</c:f>
              <c:strCache>
                <c:ptCount val="4"/>
                <c:pt idx="0">
                  <c:v>Training</c:v>
                </c:pt>
                <c:pt idx="1">
                  <c:v>Equipment/ tools</c:v>
                </c:pt>
                <c:pt idx="2">
                  <c:v>Hands-on experience</c:v>
                </c:pt>
                <c:pt idx="3">
                  <c:v>Overall rating</c:v>
                </c:pt>
              </c:strCache>
            </c:strRef>
          </c:cat>
          <c:val>
            <c:numRef>
              <c:f>Charts!$ET$59:$EW$59</c:f>
              <c:numCache>
                <c:formatCode>General</c:formatCode>
                <c:ptCount val="4"/>
                <c:pt idx="0">
                  <c:v>3.2</c:v>
                </c:pt>
                <c:pt idx="1">
                  <c:v>3.2</c:v>
                </c:pt>
                <c:pt idx="2">
                  <c:v>3.8</c:v>
                </c:pt>
                <c:pt idx="3">
                  <c:v>3.7</c:v>
                </c:pt>
              </c:numCache>
            </c:numRef>
          </c:val>
          <c:extLst>
            <c:ext xmlns:c16="http://schemas.microsoft.com/office/drawing/2014/chart" uri="{C3380CC4-5D6E-409C-BE32-E72D297353CC}">
              <c16:uniqueId val="{00000003-57E3-C947-A49D-1E421E5509A8}"/>
            </c:ext>
          </c:extLst>
        </c:ser>
        <c:ser>
          <c:idx val="4"/>
          <c:order val="4"/>
          <c:tx>
            <c:strRef>
              <c:f>Charts!$ES$60</c:f>
              <c:strCache>
                <c:ptCount val="1"/>
                <c:pt idx="0">
                  <c:v>Industry Sources</c:v>
                </c:pt>
              </c:strCache>
            </c:strRef>
          </c:tx>
          <c:spPr>
            <a:solidFill>
              <a:srgbClr val="3CFCFF"/>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Charts!$ET$55:$EW$55</c:f>
              <c:strCache>
                <c:ptCount val="4"/>
                <c:pt idx="0">
                  <c:v>Training</c:v>
                </c:pt>
                <c:pt idx="1">
                  <c:v>Equipment/ tools</c:v>
                </c:pt>
                <c:pt idx="2">
                  <c:v>Hands-on experience</c:v>
                </c:pt>
                <c:pt idx="3">
                  <c:v>Overall rating</c:v>
                </c:pt>
              </c:strCache>
            </c:strRef>
          </c:cat>
          <c:val>
            <c:numRef>
              <c:f>Charts!$ET$60:$EW$60</c:f>
              <c:numCache>
                <c:formatCode>General</c:formatCode>
                <c:ptCount val="4"/>
                <c:pt idx="0">
                  <c:v>3.5</c:v>
                </c:pt>
                <c:pt idx="1">
                  <c:v>3.8</c:v>
                </c:pt>
                <c:pt idx="2">
                  <c:v>3.9</c:v>
                </c:pt>
                <c:pt idx="3">
                  <c:v>3.9</c:v>
                </c:pt>
              </c:numCache>
            </c:numRef>
          </c:val>
          <c:extLst>
            <c:ext xmlns:c16="http://schemas.microsoft.com/office/drawing/2014/chart" uri="{C3380CC4-5D6E-409C-BE32-E72D297353CC}">
              <c16:uniqueId val="{00000004-57E3-C947-A49D-1E421E5509A8}"/>
            </c:ext>
          </c:extLst>
        </c:ser>
        <c:dLbls>
          <c:showLegendKey val="0"/>
          <c:showVal val="1"/>
          <c:showCatName val="0"/>
          <c:showSerName val="0"/>
          <c:showPercent val="0"/>
          <c:showBubbleSize val="0"/>
        </c:dLbls>
        <c:gapWidth val="182"/>
        <c:axId val="939202479"/>
        <c:axId val="898717535"/>
      </c:barChart>
      <c:catAx>
        <c:axId val="9392024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98717535"/>
        <c:crosses val="autoZero"/>
        <c:auto val="1"/>
        <c:lblAlgn val="ctr"/>
        <c:lblOffset val="100"/>
        <c:noMultiLvlLbl val="0"/>
      </c:catAx>
      <c:valAx>
        <c:axId val="898717535"/>
        <c:scaling>
          <c:orientation val="minMax"/>
          <c:max val="5"/>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39202479"/>
        <c:crosses val="autoZero"/>
        <c:crossBetween val="between"/>
        <c:majorUnit val="1"/>
      </c:valAx>
      <c:spPr>
        <a:noFill/>
        <a:ln w="9525">
          <a:solidFill>
            <a:schemeClr val="accent1"/>
          </a:solidFill>
        </a:ln>
        <a:effectLst/>
      </c:spPr>
    </c:plotArea>
    <c:legend>
      <c:legendPos val="t"/>
      <c:overlay val="0"/>
      <c:spPr>
        <a:noFill/>
        <a:ln>
          <a:solidFill>
            <a:schemeClr val="accent1"/>
          </a:solid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a:t>State of SE Within Your Organization Or Within Organizations You Work With/Overall Rating </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Charts!$CN$56</c:f>
              <c:strCache>
                <c:ptCount val="1"/>
                <c:pt idx="0">
                  <c:v>Average Rating</c:v>
                </c:pt>
              </c:strCache>
            </c:strRef>
          </c:tx>
          <c:spPr>
            <a:solidFill>
              <a:srgbClr val="3CFCFF"/>
            </a:solidFill>
            <a:ln>
              <a:solidFill>
                <a:schemeClr val="tx1"/>
              </a:solidFill>
            </a:ln>
            <a:effectLst/>
          </c:spPr>
          <c:invertIfNegative val="0"/>
          <c:dLbls>
            <c:dLbl>
              <c:idx val="0"/>
              <c:spPr>
                <a:noFill/>
                <a:ln>
                  <a:solidFill>
                    <a:schemeClr val="accent1"/>
                  </a:solidFill>
                </a:ln>
                <a:effectLst/>
              </c:spPr>
              <c:txPr>
                <a:bodyPr rot="0" spcFirstLastPara="1" vertOverflow="ellipsis" vert="horz" wrap="square" anchor="ctr" anchorCtr="1"/>
                <a:lstStyle/>
                <a:p>
                  <a:pPr>
                    <a:defRPr sz="20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AA11-A943-90B8-3E09E7967099}"/>
                </c:ext>
              </c:extLst>
            </c:dLbl>
            <c:dLbl>
              <c:idx val="3"/>
              <c:spPr>
                <a:noFill/>
                <a:ln>
                  <a:solidFill>
                    <a:schemeClr val="accent1"/>
                  </a:solidFill>
                </a:ln>
                <a:effectLst/>
              </c:spPr>
              <c:txPr>
                <a:bodyPr rot="0" spcFirstLastPara="1" vertOverflow="ellipsis" vert="horz" wrap="square" anchor="ctr" anchorCtr="1"/>
                <a:lstStyle/>
                <a:p>
                  <a:pPr>
                    <a:defRPr sz="20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AA11-A943-90B8-3E09E7967099}"/>
                </c:ext>
              </c:extLst>
            </c:dLbl>
            <c:dLbl>
              <c:idx val="5"/>
              <c:spPr>
                <a:noFill/>
                <a:ln>
                  <a:solidFill>
                    <a:srgbClr val="3366FF"/>
                  </a:solidFill>
                </a:ln>
                <a:effectLst/>
              </c:spPr>
              <c:txPr>
                <a:bodyPr rot="0" spcFirstLastPara="1" vertOverflow="ellipsis" vert="horz" wrap="square" anchor="ctr" anchorCtr="1"/>
                <a:lstStyle/>
                <a:p>
                  <a:pPr>
                    <a:defRPr sz="20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A11-A943-90B8-3E09E7967099}"/>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Charts!$CO$55:$CT$55</c:f>
              <c:strCache>
                <c:ptCount val="6"/>
                <c:pt idx="0">
                  <c:v>All NASA Sources (69)</c:v>
                </c:pt>
                <c:pt idx="1">
                  <c:v>Academia (6)</c:v>
                </c:pt>
                <c:pt idx="2">
                  <c:v>Tool Vendors (3)</c:v>
                </c:pt>
                <c:pt idx="3">
                  <c:v>All External/non-NASA Sources (38)</c:v>
                </c:pt>
                <c:pt idx="4">
                  <c:v>OGAs (9)</c:v>
                </c:pt>
                <c:pt idx="5">
                  <c:v>Industry (20)</c:v>
                </c:pt>
              </c:strCache>
            </c:strRef>
          </c:cat>
          <c:val>
            <c:numRef>
              <c:f>Charts!$CO$56:$CT$56</c:f>
              <c:numCache>
                <c:formatCode>General</c:formatCode>
                <c:ptCount val="6"/>
                <c:pt idx="0">
                  <c:v>3.7</c:v>
                </c:pt>
                <c:pt idx="1">
                  <c:v>3.3</c:v>
                </c:pt>
                <c:pt idx="2">
                  <c:v>3.6</c:v>
                </c:pt>
                <c:pt idx="3">
                  <c:v>3.7</c:v>
                </c:pt>
                <c:pt idx="4">
                  <c:v>3.7</c:v>
                </c:pt>
                <c:pt idx="5">
                  <c:v>4</c:v>
                </c:pt>
              </c:numCache>
            </c:numRef>
          </c:val>
          <c:extLst>
            <c:ext xmlns:c16="http://schemas.microsoft.com/office/drawing/2014/chart" uri="{C3380CC4-5D6E-409C-BE32-E72D297353CC}">
              <c16:uniqueId val="{00000000-AA11-A943-90B8-3E09E7967099}"/>
            </c:ext>
          </c:extLst>
        </c:ser>
        <c:dLbls>
          <c:dLblPos val="outEnd"/>
          <c:showLegendKey val="0"/>
          <c:showVal val="1"/>
          <c:showCatName val="0"/>
          <c:showSerName val="0"/>
          <c:showPercent val="0"/>
          <c:showBubbleSize val="0"/>
        </c:dLbls>
        <c:gapWidth val="100"/>
        <c:overlap val="100"/>
        <c:axId val="965456831"/>
        <c:axId val="965128735"/>
      </c:barChart>
      <c:catAx>
        <c:axId val="96545683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5128735"/>
        <c:crosses val="autoZero"/>
        <c:auto val="1"/>
        <c:lblAlgn val="ctr"/>
        <c:lblOffset val="100"/>
        <c:noMultiLvlLbl val="0"/>
      </c:catAx>
      <c:valAx>
        <c:axId val="965128735"/>
        <c:scaling>
          <c:orientation val="minMax"/>
          <c:max val="5"/>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5456831"/>
        <c:crosses val="autoZero"/>
        <c:crossBetween val="between"/>
        <c:majorUnit val="1"/>
      </c:valAx>
      <c:spPr>
        <a:noFill/>
        <a:ln>
          <a:solidFill>
            <a:schemeClr val="accent1"/>
          </a:solidFill>
        </a:ln>
        <a:effectLst/>
      </c:spPr>
    </c:plotArea>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dirty="0"/>
              <a:t>Perceived 2019 Performance Trend</a:t>
            </a:r>
            <a:r>
              <a:rPr lang="en-US" sz="2000" b="1" baseline="0" dirty="0"/>
              <a:t> </a:t>
            </a:r>
            <a:r>
              <a:rPr lang="en-US" sz="2000" b="1" dirty="0"/>
              <a:t>SE Discipline</a:t>
            </a:r>
            <a:r>
              <a:rPr lang="en-US" sz="2000" b="1" baseline="0" dirty="0"/>
              <a:t> </a:t>
            </a:r>
            <a:br>
              <a:rPr lang="en-US" sz="2000" b="1" baseline="0" dirty="0"/>
            </a:br>
            <a:r>
              <a:rPr lang="en-US" sz="2000" b="1" baseline="0" dirty="0"/>
              <a:t>External To NASA</a:t>
            </a:r>
            <a:r>
              <a:rPr lang="en-US" sz="2000" b="1" dirty="0"/>
              <a:t>/</a:t>
            </a:r>
            <a:r>
              <a:rPr lang="en-US" sz="2000" b="1" u="sng" dirty="0"/>
              <a:t>Across All Sources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38331018455405291"/>
          <c:y val="0.17838599289012924"/>
          <c:w val="0.57311222430901265"/>
          <c:h val="0.75765457324163599"/>
        </c:manualLayout>
      </c:layout>
      <c:barChart>
        <c:barDir val="bar"/>
        <c:grouping val="stacked"/>
        <c:varyColors val="0"/>
        <c:ser>
          <c:idx val="0"/>
          <c:order val="0"/>
          <c:tx>
            <c:strRef>
              <c:f>Charts!$B$101</c:f>
              <c:strCache>
                <c:ptCount val="1"/>
                <c:pt idx="0">
                  <c:v>Uncertain/mixed</c:v>
                </c:pt>
              </c:strCache>
            </c:strRef>
          </c:tx>
          <c:spPr>
            <a:solidFill>
              <a:srgbClr val="C6C5FF"/>
            </a:solidFill>
            <a:ln>
              <a:solidFill>
                <a:schemeClr val="tx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0890-374C-A4EF-AC9C65CA0FC4}"/>
                </c:ext>
              </c:extLst>
            </c:dLbl>
            <c:dLbl>
              <c:idx val="1"/>
              <c:delete val="1"/>
              <c:extLst>
                <c:ext xmlns:c15="http://schemas.microsoft.com/office/drawing/2012/chart" uri="{CE6537A1-D6FC-4f65-9D91-7224C49458BB}"/>
                <c:ext xmlns:c16="http://schemas.microsoft.com/office/drawing/2014/chart" uri="{C3380CC4-5D6E-409C-BE32-E72D297353CC}">
                  <c16:uniqueId val="{00000001-0890-374C-A4EF-AC9C65CA0FC4}"/>
                </c:ext>
              </c:extLst>
            </c:dLbl>
            <c:dLbl>
              <c:idx val="4"/>
              <c:delete val="1"/>
              <c:extLst>
                <c:ext xmlns:c15="http://schemas.microsoft.com/office/drawing/2012/chart" uri="{CE6537A1-D6FC-4f65-9D91-7224C49458BB}"/>
                <c:ext xmlns:c16="http://schemas.microsoft.com/office/drawing/2014/chart" uri="{C3380CC4-5D6E-409C-BE32-E72D297353CC}">
                  <c16:uniqueId val="{00000002-0890-374C-A4EF-AC9C65CA0FC4}"/>
                </c:ext>
              </c:extLst>
            </c:dLbl>
            <c:dLbl>
              <c:idx val="5"/>
              <c:delete val="1"/>
              <c:extLst>
                <c:ext xmlns:c15="http://schemas.microsoft.com/office/drawing/2012/chart" uri="{CE6537A1-D6FC-4f65-9D91-7224C49458BB}"/>
                <c:ext xmlns:c16="http://schemas.microsoft.com/office/drawing/2014/chart" uri="{C3380CC4-5D6E-409C-BE32-E72D297353CC}">
                  <c16:uniqueId val="{00000003-0890-374C-A4EF-AC9C65CA0FC4}"/>
                </c:ext>
              </c:extLst>
            </c:dLbl>
            <c:dLbl>
              <c:idx val="7"/>
              <c:delete val="1"/>
              <c:extLst>
                <c:ext xmlns:c15="http://schemas.microsoft.com/office/drawing/2012/chart" uri="{CE6537A1-D6FC-4f65-9D91-7224C49458BB}"/>
                <c:ext xmlns:c16="http://schemas.microsoft.com/office/drawing/2014/chart" uri="{C3380CC4-5D6E-409C-BE32-E72D297353CC}">
                  <c16:uniqueId val="{00000004-0890-374C-A4EF-AC9C65CA0FC4}"/>
                </c:ext>
              </c:extLst>
            </c:dLbl>
            <c:dLbl>
              <c:idx val="9"/>
              <c:delete val="1"/>
              <c:extLst>
                <c:ext xmlns:c15="http://schemas.microsoft.com/office/drawing/2012/chart" uri="{CE6537A1-D6FC-4f65-9D91-7224C49458BB}"/>
                <c:ext xmlns:c16="http://schemas.microsoft.com/office/drawing/2014/chart" uri="{C3380CC4-5D6E-409C-BE32-E72D297353CC}">
                  <c16:uniqueId val="{00000005-0890-374C-A4EF-AC9C65CA0FC4}"/>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Charts!$C$100:$N$100</c:f>
              <c:strCache>
                <c:ptCount val="12"/>
                <c:pt idx="0">
                  <c:v>Facilities</c:v>
                </c:pt>
                <c:pt idx="1">
                  <c:v>Equipment/tools</c:v>
                </c:pt>
                <c:pt idx="2">
                  <c:v>Hands-on experience</c:v>
                </c:pt>
                <c:pt idx="3">
                  <c:v>Training</c:v>
                </c:pt>
                <c:pt idx="4">
                  <c:v>Workforce expertise/20+ years experience</c:v>
                </c:pt>
                <c:pt idx="5">
                  <c:v>Workforce expertise/10-20 years experience</c:v>
                </c:pt>
                <c:pt idx="6">
                  <c:v>Workforce expertise/overall</c:v>
                </c:pt>
                <c:pt idx="7">
                  <c:v>Workforce expertise/&lt;10 years experience</c:v>
                </c:pt>
                <c:pt idx="8">
                  <c:v>Technical systems domain knowledge</c:v>
                </c:pt>
                <c:pt idx="9">
                  <c:v>Systems management</c:v>
                </c:pt>
                <c:pt idx="10">
                  <c:v>People leadership skills</c:v>
                </c:pt>
                <c:pt idx="11">
                  <c:v>Overall</c:v>
                </c:pt>
              </c:strCache>
            </c:strRef>
          </c:cat>
          <c:val>
            <c:numRef>
              <c:f>Charts!$C$101:$N$101</c:f>
              <c:numCache>
                <c:formatCode>0%</c:formatCode>
                <c:ptCount val="12"/>
                <c:pt idx="0">
                  <c:v>0</c:v>
                </c:pt>
                <c:pt idx="1">
                  <c:v>0</c:v>
                </c:pt>
                <c:pt idx="2">
                  <c:v>0.03</c:v>
                </c:pt>
                <c:pt idx="3">
                  <c:v>0.03</c:v>
                </c:pt>
                <c:pt idx="4">
                  <c:v>0</c:v>
                </c:pt>
                <c:pt idx="5">
                  <c:v>0</c:v>
                </c:pt>
                <c:pt idx="6">
                  <c:v>0.03</c:v>
                </c:pt>
                <c:pt idx="7">
                  <c:v>0</c:v>
                </c:pt>
                <c:pt idx="8">
                  <c:v>0.02</c:v>
                </c:pt>
                <c:pt idx="9">
                  <c:v>0</c:v>
                </c:pt>
                <c:pt idx="10">
                  <c:v>0.03</c:v>
                </c:pt>
                <c:pt idx="11">
                  <c:v>0.05</c:v>
                </c:pt>
              </c:numCache>
            </c:numRef>
          </c:val>
          <c:extLst>
            <c:ext xmlns:c16="http://schemas.microsoft.com/office/drawing/2014/chart" uri="{C3380CC4-5D6E-409C-BE32-E72D297353CC}">
              <c16:uniqueId val="{00000006-0890-374C-A4EF-AC9C65CA0FC4}"/>
            </c:ext>
          </c:extLst>
        </c:ser>
        <c:ser>
          <c:idx val="1"/>
          <c:order val="1"/>
          <c:tx>
            <c:strRef>
              <c:f>Charts!$B$102</c:f>
              <c:strCache>
                <c:ptCount val="1"/>
                <c:pt idx="0">
                  <c:v>Declining</c:v>
                </c:pt>
              </c:strCache>
            </c:strRef>
          </c:tx>
          <c:spPr>
            <a:solidFill>
              <a:srgbClr val="FFA9CB"/>
            </a:solidFill>
            <a:ln>
              <a:solidFill>
                <a:schemeClr val="tx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7-0890-374C-A4EF-AC9C65CA0FC4}"/>
                </c:ext>
              </c:extLst>
            </c:dLbl>
            <c:dLbl>
              <c:idx val="1"/>
              <c:layout>
                <c:manualLayout>
                  <c:x val="4.3103453152259609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0890-374C-A4EF-AC9C65CA0FC4}"/>
                </c:ext>
              </c:extLst>
            </c:dLbl>
            <c:dLbl>
              <c:idx val="2"/>
              <c:layout>
                <c:manualLayout>
                  <c:x val="1.2931035945677884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0890-374C-A4EF-AC9C65CA0FC4}"/>
                </c:ext>
              </c:extLst>
            </c:dLbl>
            <c:dLbl>
              <c:idx val="3"/>
              <c:layout>
                <c:manualLayout>
                  <c:x val="1.2931035945677884E-2"/>
                  <c:y val="-7.735494323860249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0890-374C-A4EF-AC9C65CA0FC4}"/>
                </c:ext>
              </c:extLst>
            </c:dLbl>
            <c:dLbl>
              <c:idx val="4"/>
              <c:spPr>
                <a:noFill/>
                <a:ln>
                  <a:solidFill>
                    <a:schemeClr val="tx1"/>
                  </a:solid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8-0890-374C-A4EF-AC9C65CA0FC4}"/>
                </c:ext>
              </c:extLst>
            </c:dLbl>
            <c:dLbl>
              <c:idx val="5"/>
              <c:delete val="1"/>
              <c:extLst>
                <c:ext xmlns:c15="http://schemas.microsoft.com/office/drawing/2012/chart" uri="{CE6537A1-D6FC-4f65-9D91-7224C49458BB}"/>
                <c:ext xmlns:c16="http://schemas.microsoft.com/office/drawing/2014/chart" uri="{C3380CC4-5D6E-409C-BE32-E72D297353CC}">
                  <c16:uniqueId val="{00000009-0890-374C-A4EF-AC9C65CA0FC4}"/>
                </c:ext>
              </c:extLst>
            </c:dLbl>
            <c:dLbl>
              <c:idx val="6"/>
              <c:layout>
                <c:manualLayout>
                  <c:x val="1.2931035945677884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0890-374C-A4EF-AC9C65CA0FC4}"/>
                </c:ext>
              </c:extLst>
            </c:dLbl>
            <c:dLbl>
              <c:idx val="7"/>
              <c:delete val="1"/>
              <c:extLst>
                <c:ext xmlns:c15="http://schemas.microsoft.com/office/drawing/2012/chart" uri="{CE6537A1-D6FC-4f65-9D91-7224C49458BB}"/>
                <c:ext xmlns:c16="http://schemas.microsoft.com/office/drawing/2014/chart" uri="{C3380CC4-5D6E-409C-BE32-E72D297353CC}">
                  <c16:uniqueId val="{0000000A-0890-374C-A4EF-AC9C65CA0FC4}"/>
                </c:ext>
              </c:extLst>
            </c:dLbl>
            <c:dLbl>
              <c:idx val="11"/>
              <c:layout>
                <c:manualLayout>
                  <c:x val="1.005747240219391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0890-374C-A4EF-AC9C65CA0FC4}"/>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Charts!$C$100:$N$100</c:f>
              <c:strCache>
                <c:ptCount val="12"/>
                <c:pt idx="0">
                  <c:v>Facilities</c:v>
                </c:pt>
                <c:pt idx="1">
                  <c:v>Equipment/tools</c:v>
                </c:pt>
                <c:pt idx="2">
                  <c:v>Hands-on experience</c:v>
                </c:pt>
                <c:pt idx="3">
                  <c:v>Training</c:v>
                </c:pt>
                <c:pt idx="4">
                  <c:v>Workforce expertise/20+ years experience</c:v>
                </c:pt>
                <c:pt idx="5">
                  <c:v>Workforce expertise/10-20 years experience</c:v>
                </c:pt>
                <c:pt idx="6">
                  <c:v>Workforce expertise/overall</c:v>
                </c:pt>
                <c:pt idx="7">
                  <c:v>Workforce expertise/&lt;10 years experience</c:v>
                </c:pt>
                <c:pt idx="8">
                  <c:v>Technical systems domain knowledge</c:v>
                </c:pt>
                <c:pt idx="9">
                  <c:v>Systems management</c:v>
                </c:pt>
                <c:pt idx="10">
                  <c:v>People leadership skills</c:v>
                </c:pt>
                <c:pt idx="11">
                  <c:v>Overall</c:v>
                </c:pt>
              </c:strCache>
            </c:strRef>
          </c:cat>
          <c:val>
            <c:numRef>
              <c:f>Charts!$C$102:$N$102</c:f>
              <c:numCache>
                <c:formatCode>0%</c:formatCode>
                <c:ptCount val="12"/>
                <c:pt idx="0">
                  <c:v>0</c:v>
                </c:pt>
                <c:pt idx="1">
                  <c:v>0.03</c:v>
                </c:pt>
                <c:pt idx="2">
                  <c:v>0.03</c:v>
                </c:pt>
                <c:pt idx="3">
                  <c:v>0.03</c:v>
                </c:pt>
                <c:pt idx="4">
                  <c:v>0.3</c:v>
                </c:pt>
                <c:pt idx="5">
                  <c:v>0</c:v>
                </c:pt>
                <c:pt idx="6">
                  <c:v>0.03</c:v>
                </c:pt>
                <c:pt idx="7">
                  <c:v>0</c:v>
                </c:pt>
                <c:pt idx="8">
                  <c:v>0.11</c:v>
                </c:pt>
                <c:pt idx="9">
                  <c:v>0.03</c:v>
                </c:pt>
                <c:pt idx="10">
                  <c:v>0.05</c:v>
                </c:pt>
                <c:pt idx="11">
                  <c:v>0.03</c:v>
                </c:pt>
              </c:numCache>
            </c:numRef>
          </c:val>
          <c:extLst>
            <c:ext xmlns:c16="http://schemas.microsoft.com/office/drawing/2014/chart" uri="{C3380CC4-5D6E-409C-BE32-E72D297353CC}">
              <c16:uniqueId val="{0000000B-0890-374C-A4EF-AC9C65CA0FC4}"/>
            </c:ext>
          </c:extLst>
        </c:ser>
        <c:ser>
          <c:idx val="2"/>
          <c:order val="2"/>
          <c:tx>
            <c:strRef>
              <c:f>Charts!$B$103</c:f>
              <c:strCache>
                <c:ptCount val="1"/>
                <c:pt idx="0">
                  <c:v>Steady</c:v>
                </c:pt>
              </c:strCache>
            </c:strRef>
          </c:tx>
          <c:spPr>
            <a:solidFill>
              <a:srgbClr val="FFFF0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Charts!$C$100:$N$100</c:f>
              <c:strCache>
                <c:ptCount val="12"/>
                <c:pt idx="0">
                  <c:v>Facilities</c:v>
                </c:pt>
                <c:pt idx="1">
                  <c:v>Equipment/tools</c:v>
                </c:pt>
                <c:pt idx="2">
                  <c:v>Hands-on experience</c:v>
                </c:pt>
                <c:pt idx="3">
                  <c:v>Training</c:v>
                </c:pt>
                <c:pt idx="4">
                  <c:v>Workforce expertise/20+ years experience</c:v>
                </c:pt>
                <c:pt idx="5">
                  <c:v>Workforce expertise/10-20 years experience</c:v>
                </c:pt>
                <c:pt idx="6">
                  <c:v>Workforce expertise/overall</c:v>
                </c:pt>
                <c:pt idx="7">
                  <c:v>Workforce expertise/&lt;10 years experience</c:v>
                </c:pt>
                <c:pt idx="8">
                  <c:v>Technical systems domain knowledge</c:v>
                </c:pt>
                <c:pt idx="9">
                  <c:v>Systems management</c:v>
                </c:pt>
                <c:pt idx="10">
                  <c:v>People leadership skills</c:v>
                </c:pt>
                <c:pt idx="11">
                  <c:v>Overall</c:v>
                </c:pt>
              </c:strCache>
            </c:strRef>
          </c:cat>
          <c:val>
            <c:numRef>
              <c:f>Charts!$C$103:$N$103</c:f>
              <c:numCache>
                <c:formatCode>0%</c:formatCode>
                <c:ptCount val="12"/>
                <c:pt idx="0">
                  <c:v>0.68</c:v>
                </c:pt>
                <c:pt idx="1">
                  <c:v>0.62</c:v>
                </c:pt>
                <c:pt idx="2">
                  <c:v>0.56000000000000005</c:v>
                </c:pt>
                <c:pt idx="3">
                  <c:v>0.34</c:v>
                </c:pt>
                <c:pt idx="4">
                  <c:v>0.67</c:v>
                </c:pt>
                <c:pt idx="5">
                  <c:v>0.81</c:v>
                </c:pt>
                <c:pt idx="6">
                  <c:v>0.66</c:v>
                </c:pt>
                <c:pt idx="7">
                  <c:v>0.06</c:v>
                </c:pt>
                <c:pt idx="8">
                  <c:v>0.55000000000000004</c:v>
                </c:pt>
                <c:pt idx="9">
                  <c:v>0.52</c:v>
                </c:pt>
                <c:pt idx="10">
                  <c:v>0.41</c:v>
                </c:pt>
                <c:pt idx="11">
                  <c:v>0.21</c:v>
                </c:pt>
              </c:numCache>
            </c:numRef>
          </c:val>
          <c:extLst>
            <c:ext xmlns:c16="http://schemas.microsoft.com/office/drawing/2014/chart" uri="{C3380CC4-5D6E-409C-BE32-E72D297353CC}">
              <c16:uniqueId val="{0000000C-0890-374C-A4EF-AC9C65CA0FC4}"/>
            </c:ext>
          </c:extLst>
        </c:ser>
        <c:ser>
          <c:idx val="3"/>
          <c:order val="3"/>
          <c:tx>
            <c:strRef>
              <c:f>Charts!$B$104</c:f>
              <c:strCache>
                <c:ptCount val="1"/>
                <c:pt idx="0">
                  <c:v>Improving</c:v>
                </c:pt>
              </c:strCache>
            </c:strRef>
          </c:tx>
          <c:spPr>
            <a:solidFill>
              <a:srgbClr val="3CFCFF"/>
            </a:solidFill>
            <a:ln>
              <a:solidFill>
                <a:schemeClr val="tx1"/>
              </a:solidFill>
            </a:ln>
            <a:effectLst/>
          </c:spPr>
          <c:invertIfNegative val="0"/>
          <c:dLbls>
            <c:dLbl>
              <c:idx val="3"/>
              <c:spPr>
                <a:noFill/>
                <a:ln>
                  <a:solidFill>
                    <a:schemeClr val="tx1"/>
                  </a:solid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0890-374C-A4EF-AC9C65CA0FC4}"/>
                </c:ext>
              </c:extLst>
            </c:dLbl>
            <c:dLbl>
              <c:idx val="4"/>
              <c:layout>
                <c:manualLayout>
                  <c:x val="8.6206906304519219E-3"/>
                  <c:y val="-1.5470988647720498E-1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0890-374C-A4EF-AC9C65CA0FC4}"/>
                </c:ext>
              </c:extLst>
            </c:dLbl>
            <c:dLbl>
              <c:idx val="7"/>
              <c:spPr>
                <a:noFill/>
                <a:ln>
                  <a:solidFill>
                    <a:schemeClr val="tx1"/>
                  </a:solid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E-0890-374C-A4EF-AC9C65CA0FC4}"/>
                </c:ext>
              </c:extLst>
            </c:dLbl>
            <c:dLbl>
              <c:idx val="10"/>
              <c:spPr>
                <a:noFill/>
                <a:ln>
                  <a:solidFill>
                    <a:schemeClr val="tx1"/>
                  </a:solid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F-0890-374C-A4EF-AC9C65CA0FC4}"/>
                </c:ext>
              </c:extLst>
            </c:dLbl>
            <c:dLbl>
              <c:idx val="11"/>
              <c:spPr>
                <a:noFill/>
                <a:ln>
                  <a:solidFill>
                    <a:schemeClr val="tx1"/>
                  </a:solid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0-0890-374C-A4EF-AC9C65CA0FC4}"/>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Charts!$C$100:$N$100</c:f>
              <c:strCache>
                <c:ptCount val="12"/>
                <c:pt idx="0">
                  <c:v>Facilities</c:v>
                </c:pt>
                <c:pt idx="1">
                  <c:v>Equipment/tools</c:v>
                </c:pt>
                <c:pt idx="2">
                  <c:v>Hands-on experience</c:v>
                </c:pt>
                <c:pt idx="3">
                  <c:v>Training</c:v>
                </c:pt>
                <c:pt idx="4">
                  <c:v>Workforce expertise/20+ years experience</c:v>
                </c:pt>
                <c:pt idx="5">
                  <c:v>Workforce expertise/10-20 years experience</c:v>
                </c:pt>
                <c:pt idx="6">
                  <c:v>Workforce expertise/overall</c:v>
                </c:pt>
                <c:pt idx="7">
                  <c:v>Workforce expertise/&lt;10 years experience</c:v>
                </c:pt>
                <c:pt idx="8">
                  <c:v>Technical systems domain knowledge</c:v>
                </c:pt>
                <c:pt idx="9">
                  <c:v>Systems management</c:v>
                </c:pt>
                <c:pt idx="10">
                  <c:v>People leadership skills</c:v>
                </c:pt>
                <c:pt idx="11">
                  <c:v>Overall</c:v>
                </c:pt>
              </c:strCache>
            </c:strRef>
          </c:cat>
          <c:val>
            <c:numRef>
              <c:f>Charts!$C$104:$N$104</c:f>
              <c:numCache>
                <c:formatCode>0%</c:formatCode>
                <c:ptCount val="12"/>
                <c:pt idx="0">
                  <c:v>0.32</c:v>
                </c:pt>
                <c:pt idx="1">
                  <c:v>0.35</c:v>
                </c:pt>
                <c:pt idx="2">
                  <c:v>0.38</c:v>
                </c:pt>
                <c:pt idx="3">
                  <c:v>0.6</c:v>
                </c:pt>
                <c:pt idx="4">
                  <c:v>0.03</c:v>
                </c:pt>
                <c:pt idx="5">
                  <c:v>0.19</c:v>
                </c:pt>
                <c:pt idx="6">
                  <c:v>0.28000000000000003</c:v>
                </c:pt>
                <c:pt idx="7">
                  <c:v>0.94</c:v>
                </c:pt>
                <c:pt idx="8">
                  <c:v>0.32</c:v>
                </c:pt>
                <c:pt idx="9">
                  <c:v>0.45</c:v>
                </c:pt>
                <c:pt idx="10">
                  <c:v>0.51</c:v>
                </c:pt>
                <c:pt idx="11">
                  <c:v>0.71</c:v>
                </c:pt>
              </c:numCache>
            </c:numRef>
          </c:val>
          <c:extLst>
            <c:ext xmlns:c16="http://schemas.microsoft.com/office/drawing/2014/chart" uri="{C3380CC4-5D6E-409C-BE32-E72D297353CC}">
              <c16:uniqueId val="{00000011-0890-374C-A4EF-AC9C65CA0FC4}"/>
            </c:ext>
          </c:extLst>
        </c:ser>
        <c:dLbls>
          <c:dLblPos val="ctr"/>
          <c:showLegendKey val="0"/>
          <c:showVal val="1"/>
          <c:showCatName val="0"/>
          <c:showSerName val="0"/>
          <c:showPercent val="0"/>
          <c:showBubbleSize val="0"/>
        </c:dLbls>
        <c:gapWidth val="100"/>
        <c:overlap val="100"/>
        <c:axId val="1011906111"/>
        <c:axId val="1012586431"/>
      </c:barChart>
      <c:catAx>
        <c:axId val="10119061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012586431"/>
        <c:crosses val="autoZero"/>
        <c:auto val="1"/>
        <c:lblAlgn val="ctr"/>
        <c:lblOffset val="100"/>
        <c:noMultiLvlLbl val="0"/>
      </c:catAx>
      <c:valAx>
        <c:axId val="1012586431"/>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011906111"/>
        <c:crosses val="autoZero"/>
        <c:crossBetween val="between"/>
        <c:majorUnit val="0.2"/>
      </c:valAx>
      <c:spPr>
        <a:noFill/>
        <a:ln>
          <a:solidFill>
            <a:schemeClr val="accent1"/>
          </a:solidFill>
        </a:ln>
        <a:effectLst/>
      </c:spPr>
    </c:plotArea>
    <c:legend>
      <c:legendPos val="t"/>
      <c:overlay val="0"/>
      <c:spPr>
        <a:noFill/>
        <a:ln>
          <a:solidFill>
            <a:schemeClr val="tx1"/>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dirty="0"/>
              <a:t>Perceived 2019 </a:t>
            </a:r>
            <a:r>
              <a:rPr lang="en-US" sz="2000" b="1" u="sng" dirty="0"/>
              <a:t>Overall SE Performance Trend </a:t>
            </a:r>
            <a:r>
              <a:rPr lang="en-US" sz="2000" b="1" dirty="0"/>
              <a:t>For </a:t>
            </a:r>
            <a:br>
              <a:rPr lang="en-US" sz="2000" b="1" dirty="0"/>
            </a:br>
            <a:r>
              <a:rPr lang="en-US" sz="2000" b="1" i="0" u="none" strike="noStrike" baseline="0" dirty="0">
                <a:effectLst/>
              </a:rPr>
              <a:t>SE Discipline</a:t>
            </a:r>
            <a:r>
              <a:rPr lang="en-US" sz="2000" b="0" i="0" u="none" strike="noStrike" baseline="0" dirty="0"/>
              <a:t> </a:t>
            </a:r>
            <a:r>
              <a:rPr lang="en-US" sz="2000" b="1" dirty="0"/>
              <a:t>External</a:t>
            </a:r>
            <a:r>
              <a:rPr lang="en-US" sz="2000" b="1" baseline="0" dirty="0"/>
              <a:t> To </a:t>
            </a:r>
            <a:r>
              <a:rPr lang="en-US" sz="2000" b="1" dirty="0"/>
              <a:t>NASA</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8334565787972157"/>
          <c:y val="0.19812284155270066"/>
          <c:w val="0.77269782038114798"/>
          <c:h val="0.70486493875765532"/>
        </c:manualLayout>
      </c:layout>
      <c:barChart>
        <c:barDir val="bar"/>
        <c:grouping val="stacked"/>
        <c:varyColors val="0"/>
        <c:ser>
          <c:idx val="0"/>
          <c:order val="0"/>
          <c:tx>
            <c:strRef>
              <c:f>Charts!$U$101</c:f>
              <c:strCache>
                <c:ptCount val="1"/>
                <c:pt idx="0">
                  <c:v>Uncertain/mixed</c:v>
                </c:pt>
              </c:strCache>
            </c:strRef>
          </c:tx>
          <c:spPr>
            <a:solidFill>
              <a:srgbClr val="C6C5FF"/>
            </a:solidFill>
            <a:ln>
              <a:solidFill>
                <a:schemeClr val="tx1"/>
              </a:solid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0-1AC8-0446-9C9A-B5F0B90EF3CF}"/>
                </c:ext>
              </c:extLst>
            </c:dLbl>
            <c:dLbl>
              <c:idx val="4"/>
              <c:delete val="1"/>
              <c:extLst>
                <c:ext xmlns:c15="http://schemas.microsoft.com/office/drawing/2012/chart" uri="{CE6537A1-D6FC-4f65-9D91-7224C49458BB}"/>
                <c:ext xmlns:c16="http://schemas.microsoft.com/office/drawing/2014/chart" uri="{C3380CC4-5D6E-409C-BE32-E72D297353CC}">
                  <c16:uniqueId val="{00000001-1AC8-0446-9C9A-B5F0B90EF3C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Charts!$V$100:$Z$100</c:f>
              <c:strCache>
                <c:ptCount val="5"/>
                <c:pt idx="0">
                  <c:v>OGAs</c:v>
                </c:pt>
                <c:pt idx="1">
                  <c:v>Tool Vendors</c:v>
                </c:pt>
                <c:pt idx="2">
                  <c:v>Academia</c:v>
                </c:pt>
                <c:pt idx="3">
                  <c:v>Across All Sources</c:v>
                </c:pt>
                <c:pt idx="4">
                  <c:v>Industry</c:v>
                </c:pt>
              </c:strCache>
            </c:strRef>
          </c:cat>
          <c:val>
            <c:numRef>
              <c:f>Charts!$V$101:$Z$101</c:f>
              <c:numCache>
                <c:formatCode>0%</c:formatCode>
                <c:ptCount val="5"/>
                <c:pt idx="0">
                  <c:v>0.11</c:v>
                </c:pt>
                <c:pt idx="1">
                  <c:v>0.33</c:v>
                </c:pt>
                <c:pt idx="2">
                  <c:v>0</c:v>
                </c:pt>
                <c:pt idx="3">
                  <c:v>0.05</c:v>
                </c:pt>
                <c:pt idx="4">
                  <c:v>0</c:v>
                </c:pt>
              </c:numCache>
            </c:numRef>
          </c:val>
          <c:extLst>
            <c:ext xmlns:c16="http://schemas.microsoft.com/office/drawing/2014/chart" uri="{C3380CC4-5D6E-409C-BE32-E72D297353CC}">
              <c16:uniqueId val="{00000002-1AC8-0446-9C9A-B5F0B90EF3CF}"/>
            </c:ext>
          </c:extLst>
        </c:ser>
        <c:ser>
          <c:idx val="1"/>
          <c:order val="1"/>
          <c:tx>
            <c:strRef>
              <c:f>Charts!$U$102</c:f>
              <c:strCache>
                <c:ptCount val="1"/>
                <c:pt idx="0">
                  <c:v>Declining</c:v>
                </c:pt>
              </c:strCache>
            </c:strRef>
          </c:tx>
          <c:spPr>
            <a:solidFill>
              <a:srgbClr val="FFA9CB"/>
            </a:solidFill>
            <a:ln>
              <a:solidFill>
                <a:schemeClr val="tx1"/>
              </a:solid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3-1AC8-0446-9C9A-B5F0B90EF3CF}"/>
                </c:ext>
              </c:extLst>
            </c:dLbl>
            <c:dLbl>
              <c:idx val="2"/>
              <c:delete val="1"/>
              <c:extLst>
                <c:ext xmlns:c15="http://schemas.microsoft.com/office/drawing/2012/chart" uri="{CE6537A1-D6FC-4f65-9D91-7224C49458BB}"/>
                <c:ext xmlns:c16="http://schemas.microsoft.com/office/drawing/2014/chart" uri="{C3380CC4-5D6E-409C-BE32-E72D297353CC}">
                  <c16:uniqueId val="{00000004-1AC8-0446-9C9A-B5F0B90EF3CF}"/>
                </c:ext>
              </c:extLst>
            </c:dLbl>
            <c:dLbl>
              <c:idx val="3"/>
              <c:layout>
                <c:manualLayout>
                  <c:x val="5.7971014492753355E-3"/>
                  <c:y val="-2.1097046413502884E-3"/>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4.588405797101449E-2"/>
                      <c:h val="4.746835443037975E-2"/>
                    </c:manualLayout>
                  </c15:layout>
                </c:ext>
                <c:ext xmlns:c16="http://schemas.microsoft.com/office/drawing/2014/chart" uri="{C3380CC4-5D6E-409C-BE32-E72D297353CC}">
                  <c16:uniqueId val="{0000000A-1AC8-0446-9C9A-B5F0B90EF3CF}"/>
                </c:ext>
              </c:extLst>
            </c:dLbl>
            <c:dLbl>
              <c:idx val="4"/>
              <c:delete val="1"/>
              <c:extLst>
                <c:ext xmlns:c15="http://schemas.microsoft.com/office/drawing/2012/chart" uri="{CE6537A1-D6FC-4f65-9D91-7224C49458BB}"/>
                <c:ext xmlns:c16="http://schemas.microsoft.com/office/drawing/2014/chart" uri="{C3380CC4-5D6E-409C-BE32-E72D297353CC}">
                  <c16:uniqueId val="{00000005-1AC8-0446-9C9A-B5F0B90EF3C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Charts!$V$100:$Z$100</c:f>
              <c:strCache>
                <c:ptCount val="5"/>
                <c:pt idx="0">
                  <c:v>OGAs</c:v>
                </c:pt>
                <c:pt idx="1">
                  <c:v>Tool Vendors</c:v>
                </c:pt>
                <c:pt idx="2">
                  <c:v>Academia</c:v>
                </c:pt>
                <c:pt idx="3">
                  <c:v>Across All Sources</c:v>
                </c:pt>
                <c:pt idx="4">
                  <c:v>Industry</c:v>
                </c:pt>
              </c:strCache>
            </c:strRef>
          </c:cat>
          <c:val>
            <c:numRef>
              <c:f>Charts!$V$102:$Z$102</c:f>
              <c:numCache>
                <c:formatCode>0%</c:formatCode>
                <c:ptCount val="5"/>
                <c:pt idx="0">
                  <c:v>0.11</c:v>
                </c:pt>
                <c:pt idx="1">
                  <c:v>0</c:v>
                </c:pt>
                <c:pt idx="2">
                  <c:v>0</c:v>
                </c:pt>
                <c:pt idx="3">
                  <c:v>0.03</c:v>
                </c:pt>
                <c:pt idx="4">
                  <c:v>0</c:v>
                </c:pt>
              </c:numCache>
            </c:numRef>
          </c:val>
          <c:extLst>
            <c:ext xmlns:c16="http://schemas.microsoft.com/office/drawing/2014/chart" uri="{C3380CC4-5D6E-409C-BE32-E72D297353CC}">
              <c16:uniqueId val="{00000006-1AC8-0446-9C9A-B5F0B90EF3CF}"/>
            </c:ext>
          </c:extLst>
        </c:ser>
        <c:ser>
          <c:idx val="2"/>
          <c:order val="2"/>
          <c:tx>
            <c:strRef>
              <c:f>Charts!$U$103</c:f>
              <c:strCache>
                <c:ptCount val="1"/>
                <c:pt idx="0">
                  <c:v>Steady</c:v>
                </c:pt>
              </c:strCache>
            </c:strRef>
          </c:tx>
          <c:spPr>
            <a:solidFill>
              <a:srgbClr val="FFFF00"/>
            </a:solidFill>
            <a:ln>
              <a:solidFill>
                <a:schemeClr val="tx1"/>
              </a:solid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7-1AC8-0446-9C9A-B5F0B90EF3C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Charts!$V$100:$Z$100</c:f>
              <c:strCache>
                <c:ptCount val="5"/>
                <c:pt idx="0">
                  <c:v>OGAs</c:v>
                </c:pt>
                <c:pt idx="1">
                  <c:v>Tool Vendors</c:v>
                </c:pt>
                <c:pt idx="2">
                  <c:v>Academia</c:v>
                </c:pt>
                <c:pt idx="3">
                  <c:v>Across All Sources</c:v>
                </c:pt>
                <c:pt idx="4">
                  <c:v>Industry</c:v>
                </c:pt>
              </c:strCache>
            </c:strRef>
          </c:cat>
          <c:val>
            <c:numRef>
              <c:f>Charts!$V$103:$Z$103</c:f>
              <c:numCache>
                <c:formatCode>0%</c:formatCode>
                <c:ptCount val="5"/>
                <c:pt idx="0">
                  <c:v>0.11</c:v>
                </c:pt>
                <c:pt idx="1">
                  <c:v>0</c:v>
                </c:pt>
                <c:pt idx="2">
                  <c:v>0.33</c:v>
                </c:pt>
                <c:pt idx="3">
                  <c:v>0.21</c:v>
                </c:pt>
                <c:pt idx="4">
                  <c:v>0.25</c:v>
                </c:pt>
              </c:numCache>
            </c:numRef>
          </c:val>
          <c:extLst>
            <c:ext xmlns:c16="http://schemas.microsoft.com/office/drawing/2014/chart" uri="{C3380CC4-5D6E-409C-BE32-E72D297353CC}">
              <c16:uniqueId val="{00000008-1AC8-0446-9C9A-B5F0B90EF3CF}"/>
            </c:ext>
          </c:extLst>
        </c:ser>
        <c:ser>
          <c:idx val="3"/>
          <c:order val="3"/>
          <c:tx>
            <c:strRef>
              <c:f>Charts!$U$104</c:f>
              <c:strCache>
                <c:ptCount val="1"/>
                <c:pt idx="0">
                  <c:v>Improving</c:v>
                </c:pt>
              </c:strCache>
            </c:strRef>
          </c:tx>
          <c:spPr>
            <a:solidFill>
              <a:srgbClr val="3CFCFF"/>
            </a:solidFill>
            <a:ln>
              <a:solidFill>
                <a:schemeClr val="tx1"/>
              </a:solidFill>
            </a:ln>
            <a:effectLst/>
          </c:spPr>
          <c:invertIfNegative val="0"/>
          <c:dLbls>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Charts!$V$100:$Z$100</c:f>
              <c:strCache>
                <c:ptCount val="5"/>
                <c:pt idx="0">
                  <c:v>OGAs</c:v>
                </c:pt>
                <c:pt idx="1">
                  <c:v>Tool Vendors</c:v>
                </c:pt>
                <c:pt idx="2">
                  <c:v>Academia</c:v>
                </c:pt>
                <c:pt idx="3">
                  <c:v>Across All Sources</c:v>
                </c:pt>
                <c:pt idx="4">
                  <c:v>Industry</c:v>
                </c:pt>
              </c:strCache>
            </c:strRef>
          </c:cat>
          <c:val>
            <c:numRef>
              <c:f>Charts!$V$104:$Z$104</c:f>
              <c:numCache>
                <c:formatCode>0%</c:formatCode>
                <c:ptCount val="5"/>
                <c:pt idx="0">
                  <c:v>0.67</c:v>
                </c:pt>
                <c:pt idx="1">
                  <c:v>0.67</c:v>
                </c:pt>
                <c:pt idx="2">
                  <c:v>0.67</c:v>
                </c:pt>
                <c:pt idx="3">
                  <c:v>0.71</c:v>
                </c:pt>
                <c:pt idx="4">
                  <c:v>0.75</c:v>
                </c:pt>
              </c:numCache>
            </c:numRef>
          </c:val>
          <c:extLst>
            <c:ext xmlns:c16="http://schemas.microsoft.com/office/drawing/2014/chart" uri="{C3380CC4-5D6E-409C-BE32-E72D297353CC}">
              <c16:uniqueId val="{00000009-1AC8-0446-9C9A-B5F0B90EF3CF}"/>
            </c:ext>
          </c:extLst>
        </c:ser>
        <c:dLbls>
          <c:dLblPos val="ctr"/>
          <c:showLegendKey val="0"/>
          <c:showVal val="1"/>
          <c:showCatName val="0"/>
          <c:showSerName val="0"/>
          <c:showPercent val="0"/>
          <c:showBubbleSize val="0"/>
        </c:dLbls>
        <c:gapWidth val="100"/>
        <c:overlap val="100"/>
        <c:axId val="930653599"/>
        <c:axId val="958959711"/>
      </c:barChart>
      <c:catAx>
        <c:axId val="93065359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58959711"/>
        <c:crosses val="autoZero"/>
        <c:auto val="1"/>
        <c:lblAlgn val="ctr"/>
        <c:lblOffset val="100"/>
        <c:noMultiLvlLbl val="0"/>
      </c:catAx>
      <c:valAx>
        <c:axId val="958959711"/>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30653599"/>
        <c:crosses val="autoZero"/>
        <c:crossBetween val="between"/>
        <c:majorUnit val="0.2"/>
      </c:valAx>
      <c:spPr>
        <a:noFill/>
        <a:ln>
          <a:solidFill>
            <a:schemeClr val="accent1"/>
          </a:solidFill>
        </a:ln>
        <a:effectLst/>
      </c:spPr>
    </c:plotArea>
    <c:legend>
      <c:legendPos val="t"/>
      <c:overlay val="0"/>
      <c:spPr>
        <a:noFill/>
        <a:ln>
          <a:solidFill>
            <a:schemeClr val="tx1"/>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dirty="0"/>
              <a:t>Key</a:t>
            </a:r>
            <a:r>
              <a:rPr lang="en-US" sz="2000" b="1" baseline="0" dirty="0"/>
              <a:t> </a:t>
            </a:r>
            <a:r>
              <a:rPr lang="en-US" sz="2000" b="1" dirty="0"/>
              <a:t>Contributing Factors To </a:t>
            </a:r>
            <a:r>
              <a:rPr lang="en-US" sz="2000" b="1" u="sng" dirty="0"/>
              <a:t>2019</a:t>
            </a:r>
            <a:r>
              <a:rPr lang="en-US" sz="2000" b="1" u="none" dirty="0"/>
              <a:t> </a:t>
            </a:r>
            <a:r>
              <a:rPr lang="en-US" sz="2000" b="1" dirty="0"/>
              <a:t>Improving Overall Performance Trend </a:t>
            </a:r>
            <a:r>
              <a:rPr lang="en-US" sz="2000" b="1" i="0" u="sng" strike="noStrike" baseline="0" dirty="0">
                <a:effectLst/>
              </a:rPr>
              <a:t>In SE Discipline External to NASA </a:t>
            </a:r>
            <a:endParaRPr lang="en-US" sz="2000" b="1"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Charts!$AK$101</c:f>
              <c:strCache>
                <c:ptCount val="1"/>
                <c:pt idx="0">
                  <c:v>Percent of 27 Mentions</c:v>
                </c:pt>
              </c:strCache>
            </c:strRef>
          </c:tx>
          <c:spPr>
            <a:solidFill>
              <a:srgbClr val="3CFCFF"/>
            </a:solidFill>
            <a:ln>
              <a:solidFill>
                <a:schemeClr val="tx1"/>
              </a:solidFill>
            </a:ln>
            <a:effectLst/>
          </c:spPr>
          <c:invertIfNegative val="0"/>
          <c:dLbls>
            <c:dLbl>
              <c:idx val="5"/>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73C4-C14D-ACF9-585F56C16E2C}"/>
                </c:ext>
              </c:extLst>
            </c:dLbl>
            <c:dLbl>
              <c:idx val="6"/>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73C4-C14D-ACF9-585F56C16E2C}"/>
                </c:ext>
              </c:extLst>
            </c:dLbl>
            <c:dLbl>
              <c:idx val="7"/>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73C4-C14D-ACF9-585F56C16E2C}"/>
                </c:ext>
              </c:extLst>
            </c:dLbl>
            <c:dLbl>
              <c:idx val="8"/>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73C4-C14D-ACF9-585F56C16E2C}"/>
                </c:ext>
              </c:extLst>
            </c:dLbl>
            <c:dLbl>
              <c:idx val="9"/>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73C4-C14D-ACF9-585F56C16E2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Charts!$AL$100:$AU$100</c:f>
              <c:strCache>
                <c:ptCount val="10"/>
                <c:pt idx="0">
                  <c:v>Senior leadership is very supportive of our initiatives</c:v>
                </c:pt>
                <c:pt idx="1">
                  <c:v>Improving hands-on opportunities</c:v>
                </c:pt>
                <c:pt idx="2">
                  <c:v>&lt;10 years experience group issues</c:v>
                </c:pt>
                <c:pt idx="3">
                  <c:v>Improving systems management</c:v>
                </c:pt>
                <c:pt idx="4">
                  <c:v>Improving tools</c:v>
                </c:pt>
                <c:pt idx="5">
                  <c:v>MBSE coming on/increased proliferation and requirement of MBSE</c:v>
                </c:pt>
                <c:pt idx="6">
                  <c:v>Growing recognition of/respect/emphasis for SE</c:v>
                </c:pt>
                <c:pt idx="7">
                  <c:v>Improving people leadership skills/increased emphasis here</c:v>
                </c:pt>
                <c:pt idx="8">
                  <c:v>Improving tech savvy/technical systems domain knowledge</c:v>
                </c:pt>
                <c:pt idx="9">
                  <c:v>Improving training</c:v>
                </c:pt>
              </c:strCache>
            </c:strRef>
          </c:cat>
          <c:val>
            <c:numRef>
              <c:f>Charts!$AL$101:$AU$101</c:f>
              <c:numCache>
                <c:formatCode>0%</c:formatCode>
                <c:ptCount val="10"/>
                <c:pt idx="0">
                  <c:v>0.11</c:v>
                </c:pt>
                <c:pt idx="1">
                  <c:v>0.19</c:v>
                </c:pt>
                <c:pt idx="2">
                  <c:v>0.19</c:v>
                </c:pt>
                <c:pt idx="3">
                  <c:v>0.19</c:v>
                </c:pt>
                <c:pt idx="4">
                  <c:v>0.3</c:v>
                </c:pt>
                <c:pt idx="5">
                  <c:v>0.41</c:v>
                </c:pt>
                <c:pt idx="6">
                  <c:v>0.41</c:v>
                </c:pt>
                <c:pt idx="7">
                  <c:v>0.41</c:v>
                </c:pt>
                <c:pt idx="8">
                  <c:v>0.44</c:v>
                </c:pt>
                <c:pt idx="9">
                  <c:v>0.7</c:v>
                </c:pt>
              </c:numCache>
            </c:numRef>
          </c:val>
          <c:extLst>
            <c:ext xmlns:c16="http://schemas.microsoft.com/office/drawing/2014/chart" uri="{C3380CC4-5D6E-409C-BE32-E72D297353CC}">
              <c16:uniqueId val="{00000005-73C4-C14D-ACF9-585F56C16E2C}"/>
            </c:ext>
          </c:extLst>
        </c:ser>
        <c:dLbls>
          <c:dLblPos val="outEnd"/>
          <c:showLegendKey val="0"/>
          <c:showVal val="1"/>
          <c:showCatName val="0"/>
          <c:showSerName val="0"/>
          <c:showPercent val="0"/>
          <c:showBubbleSize val="0"/>
        </c:dLbls>
        <c:gapWidth val="100"/>
        <c:overlap val="100"/>
        <c:axId val="878948831"/>
        <c:axId val="879020687"/>
      </c:barChart>
      <c:catAx>
        <c:axId val="87894883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79020687"/>
        <c:crosses val="autoZero"/>
        <c:auto val="1"/>
        <c:lblAlgn val="ctr"/>
        <c:lblOffset val="100"/>
        <c:noMultiLvlLbl val="0"/>
      </c:catAx>
      <c:valAx>
        <c:axId val="879020687"/>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78948831"/>
        <c:crosses val="autoZero"/>
        <c:crossBetween val="between"/>
        <c:majorUnit val="0.2"/>
      </c:valAx>
      <c:spPr>
        <a:noFill/>
        <a:ln>
          <a:solidFill>
            <a:schemeClr val="accent1"/>
          </a:solidFill>
        </a:ln>
        <a:effectLst/>
      </c:spPr>
    </c:plotArea>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2017 Overall Performance Trend For NASA's SE Discipline</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22591026337225087"/>
          <c:y val="0.14660337552742617"/>
          <c:w val="0.7305121504208526"/>
          <c:h val="0.78943719060433903"/>
        </c:manualLayout>
      </c:layout>
      <c:barChart>
        <c:barDir val="bar"/>
        <c:grouping val="stacked"/>
        <c:varyColors val="0"/>
        <c:ser>
          <c:idx val="0"/>
          <c:order val="0"/>
          <c:tx>
            <c:strRef>
              <c:f>Charts!$BG$101</c:f>
              <c:strCache>
                <c:ptCount val="1"/>
                <c:pt idx="0">
                  <c:v>Uncertain</c:v>
                </c:pt>
              </c:strCache>
            </c:strRef>
          </c:tx>
          <c:spPr>
            <a:solidFill>
              <a:srgbClr val="C6C5FF"/>
            </a:solidFill>
            <a:ln>
              <a:solidFill>
                <a:schemeClr val="tx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0425-E04D-AF28-1FE94C664B49}"/>
                </c:ext>
              </c:extLst>
            </c:dLbl>
            <c:dLbl>
              <c:idx val="2"/>
              <c:delete val="1"/>
              <c:extLst>
                <c:ext xmlns:c15="http://schemas.microsoft.com/office/drawing/2012/chart" uri="{CE6537A1-D6FC-4f65-9D91-7224C49458BB}"/>
                <c:ext xmlns:c16="http://schemas.microsoft.com/office/drawing/2014/chart" uri="{C3380CC4-5D6E-409C-BE32-E72D297353CC}">
                  <c16:uniqueId val="{00000001-0425-E04D-AF28-1FE94C664B49}"/>
                </c:ext>
              </c:extLst>
            </c:dLbl>
            <c:dLbl>
              <c:idx val="5"/>
              <c:delete val="1"/>
              <c:extLst>
                <c:ext xmlns:c15="http://schemas.microsoft.com/office/drawing/2012/chart" uri="{CE6537A1-D6FC-4f65-9D91-7224C49458BB}"/>
                <c:ext xmlns:c16="http://schemas.microsoft.com/office/drawing/2014/chart" uri="{C3380CC4-5D6E-409C-BE32-E72D297353CC}">
                  <c16:uniqueId val="{00000002-0425-E04D-AF28-1FE94C664B49}"/>
                </c:ext>
              </c:extLst>
            </c:dLbl>
            <c:dLbl>
              <c:idx val="7"/>
              <c:delete val="1"/>
              <c:extLst>
                <c:ext xmlns:c15="http://schemas.microsoft.com/office/drawing/2012/chart" uri="{CE6537A1-D6FC-4f65-9D91-7224C49458BB}"/>
                <c:ext xmlns:c16="http://schemas.microsoft.com/office/drawing/2014/chart" uri="{C3380CC4-5D6E-409C-BE32-E72D297353CC}">
                  <c16:uniqueId val="{00000003-0425-E04D-AF28-1FE94C664B49}"/>
                </c:ext>
              </c:extLst>
            </c:dLbl>
            <c:dLbl>
              <c:idx val="8"/>
              <c:delete val="1"/>
              <c:extLst>
                <c:ext xmlns:c15="http://schemas.microsoft.com/office/drawing/2012/chart" uri="{CE6537A1-D6FC-4f65-9D91-7224C49458BB}"/>
                <c:ext xmlns:c16="http://schemas.microsoft.com/office/drawing/2014/chart" uri="{C3380CC4-5D6E-409C-BE32-E72D297353CC}">
                  <c16:uniqueId val="{00000004-0425-E04D-AF28-1FE94C664B49}"/>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Charts!$BH$100:$BQ$100</c:f>
              <c:strCache>
                <c:ptCount val="10"/>
                <c:pt idx="0">
                  <c:v>OCE and NESC Sources</c:v>
                </c:pt>
                <c:pt idx="1">
                  <c:v>SE Practitioners</c:v>
                </c:pt>
                <c:pt idx="2">
                  <c:v>Engineering Directors</c:v>
                </c:pt>
                <c:pt idx="3">
                  <c:v>Large Centers</c:v>
                </c:pt>
                <c:pt idx="4">
                  <c:v>Medium Centers</c:v>
                </c:pt>
                <c:pt idx="5">
                  <c:v>Small Centers</c:v>
                </c:pt>
                <c:pt idx="6">
                  <c:v>Early career SEs</c:v>
                </c:pt>
                <c:pt idx="7">
                  <c:v>Mid-career SEs</c:v>
                </c:pt>
                <c:pt idx="8">
                  <c:v>Senior SEs</c:v>
                </c:pt>
                <c:pt idx="9">
                  <c:v>Across All Sources</c:v>
                </c:pt>
              </c:strCache>
            </c:strRef>
          </c:cat>
          <c:val>
            <c:numRef>
              <c:f>Charts!$BH$101:$BQ$101</c:f>
              <c:numCache>
                <c:formatCode>0%</c:formatCode>
                <c:ptCount val="10"/>
                <c:pt idx="0">
                  <c:v>0</c:v>
                </c:pt>
                <c:pt idx="1">
                  <c:v>7.0000000000000007E-2</c:v>
                </c:pt>
                <c:pt idx="2">
                  <c:v>0</c:v>
                </c:pt>
                <c:pt idx="3">
                  <c:v>0.06</c:v>
                </c:pt>
                <c:pt idx="4">
                  <c:v>0.16</c:v>
                </c:pt>
                <c:pt idx="5">
                  <c:v>0</c:v>
                </c:pt>
                <c:pt idx="6">
                  <c:v>0.22</c:v>
                </c:pt>
                <c:pt idx="7">
                  <c:v>0</c:v>
                </c:pt>
                <c:pt idx="8">
                  <c:v>0</c:v>
                </c:pt>
                <c:pt idx="9">
                  <c:v>0.06</c:v>
                </c:pt>
              </c:numCache>
            </c:numRef>
          </c:val>
          <c:extLst>
            <c:ext xmlns:c16="http://schemas.microsoft.com/office/drawing/2014/chart" uri="{C3380CC4-5D6E-409C-BE32-E72D297353CC}">
              <c16:uniqueId val="{00000005-0425-E04D-AF28-1FE94C664B49}"/>
            </c:ext>
          </c:extLst>
        </c:ser>
        <c:ser>
          <c:idx val="1"/>
          <c:order val="1"/>
          <c:tx>
            <c:strRef>
              <c:f>Charts!$BG$102</c:f>
              <c:strCache>
                <c:ptCount val="1"/>
                <c:pt idx="0">
                  <c:v>Declining</c:v>
                </c:pt>
              </c:strCache>
            </c:strRef>
          </c:tx>
          <c:spPr>
            <a:solidFill>
              <a:srgbClr val="FFA9CB"/>
            </a:solidFill>
            <a:ln>
              <a:solidFill>
                <a:schemeClr val="tx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6-0425-E04D-AF28-1FE94C664B49}"/>
                </c:ext>
              </c:extLst>
            </c:dLbl>
            <c:dLbl>
              <c:idx val="2"/>
              <c:delete val="1"/>
              <c:extLst>
                <c:ext xmlns:c15="http://schemas.microsoft.com/office/drawing/2012/chart" uri="{CE6537A1-D6FC-4f65-9D91-7224C49458BB}"/>
                <c:ext xmlns:c16="http://schemas.microsoft.com/office/drawing/2014/chart" uri="{C3380CC4-5D6E-409C-BE32-E72D297353CC}">
                  <c16:uniqueId val="{00000007-0425-E04D-AF28-1FE94C664B49}"/>
                </c:ext>
              </c:extLst>
            </c:dLbl>
            <c:dLbl>
              <c:idx val="5"/>
              <c:delete val="1"/>
              <c:extLst>
                <c:ext xmlns:c15="http://schemas.microsoft.com/office/drawing/2012/chart" uri="{CE6537A1-D6FC-4f65-9D91-7224C49458BB}"/>
                <c:ext xmlns:c16="http://schemas.microsoft.com/office/drawing/2014/chart" uri="{C3380CC4-5D6E-409C-BE32-E72D297353CC}">
                  <c16:uniqueId val="{00000008-0425-E04D-AF28-1FE94C664B49}"/>
                </c:ext>
              </c:extLst>
            </c:dLbl>
            <c:dLbl>
              <c:idx val="6"/>
              <c:delete val="1"/>
              <c:extLst>
                <c:ext xmlns:c15="http://schemas.microsoft.com/office/drawing/2012/chart" uri="{CE6537A1-D6FC-4f65-9D91-7224C49458BB}"/>
                <c:ext xmlns:c16="http://schemas.microsoft.com/office/drawing/2014/chart" uri="{C3380CC4-5D6E-409C-BE32-E72D297353CC}">
                  <c16:uniqueId val="{00000009-0425-E04D-AF28-1FE94C664B49}"/>
                </c:ext>
              </c:extLst>
            </c:dLbl>
            <c:dLbl>
              <c:idx val="7"/>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A-0425-E04D-AF28-1FE94C664B49}"/>
                </c:ext>
              </c:extLst>
            </c:dLbl>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Charts!$BH$100:$BQ$100</c:f>
              <c:strCache>
                <c:ptCount val="10"/>
                <c:pt idx="0">
                  <c:v>OCE and NESC Sources</c:v>
                </c:pt>
                <c:pt idx="1">
                  <c:v>SE Practitioners</c:v>
                </c:pt>
                <c:pt idx="2">
                  <c:v>Engineering Directors</c:v>
                </c:pt>
                <c:pt idx="3">
                  <c:v>Large Centers</c:v>
                </c:pt>
                <c:pt idx="4">
                  <c:v>Medium Centers</c:v>
                </c:pt>
                <c:pt idx="5">
                  <c:v>Small Centers</c:v>
                </c:pt>
                <c:pt idx="6">
                  <c:v>Early career SEs</c:v>
                </c:pt>
                <c:pt idx="7">
                  <c:v>Mid-career SEs</c:v>
                </c:pt>
                <c:pt idx="8">
                  <c:v>Senior SEs</c:v>
                </c:pt>
                <c:pt idx="9">
                  <c:v>Across All Sources</c:v>
                </c:pt>
              </c:strCache>
            </c:strRef>
          </c:cat>
          <c:val>
            <c:numRef>
              <c:f>Charts!$BH$102:$BQ$102</c:f>
              <c:numCache>
                <c:formatCode>0%</c:formatCode>
                <c:ptCount val="10"/>
                <c:pt idx="0">
                  <c:v>0</c:v>
                </c:pt>
                <c:pt idx="1">
                  <c:v>7.0000000000000007E-2</c:v>
                </c:pt>
                <c:pt idx="2">
                  <c:v>0</c:v>
                </c:pt>
                <c:pt idx="3">
                  <c:v>0.08</c:v>
                </c:pt>
                <c:pt idx="4">
                  <c:v>0.08</c:v>
                </c:pt>
                <c:pt idx="5">
                  <c:v>0</c:v>
                </c:pt>
                <c:pt idx="6">
                  <c:v>0</c:v>
                </c:pt>
                <c:pt idx="7">
                  <c:v>0.17</c:v>
                </c:pt>
                <c:pt idx="8">
                  <c:v>0.05</c:v>
                </c:pt>
                <c:pt idx="9">
                  <c:v>0.06</c:v>
                </c:pt>
              </c:numCache>
            </c:numRef>
          </c:val>
          <c:extLst>
            <c:ext xmlns:c16="http://schemas.microsoft.com/office/drawing/2014/chart" uri="{C3380CC4-5D6E-409C-BE32-E72D297353CC}">
              <c16:uniqueId val="{0000000B-0425-E04D-AF28-1FE94C664B49}"/>
            </c:ext>
          </c:extLst>
        </c:ser>
        <c:ser>
          <c:idx val="2"/>
          <c:order val="2"/>
          <c:tx>
            <c:strRef>
              <c:f>Charts!$BG$103</c:f>
              <c:strCache>
                <c:ptCount val="1"/>
                <c:pt idx="0">
                  <c:v>Stable</c:v>
                </c:pt>
              </c:strCache>
            </c:strRef>
          </c:tx>
          <c:spPr>
            <a:solidFill>
              <a:srgbClr val="FFFF00"/>
            </a:solidFill>
            <a:ln>
              <a:solidFill>
                <a:schemeClr val="tx1"/>
              </a:solid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C-0425-E04D-AF28-1FE94C664B49}"/>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Charts!$BH$100:$BQ$100</c:f>
              <c:strCache>
                <c:ptCount val="10"/>
                <c:pt idx="0">
                  <c:v>OCE and NESC Sources</c:v>
                </c:pt>
                <c:pt idx="1">
                  <c:v>SE Practitioners</c:v>
                </c:pt>
                <c:pt idx="2">
                  <c:v>Engineering Directors</c:v>
                </c:pt>
                <c:pt idx="3">
                  <c:v>Large Centers</c:v>
                </c:pt>
                <c:pt idx="4">
                  <c:v>Medium Centers</c:v>
                </c:pt>
                <c:pt idx="5">
                  <c:v>Small Centers</c:v>
                </c:pt>
                <c:pt idx="6">
                  <c:v>Early career SEs</c:v>
                </c:pt>
                <c:pt idx="7">
                  <c:v>Mid-career SEs</c:v>
                </c:pt>
                <c:pt idx="8">
                  <c:v>Senior SEs</c:v>
                </c:pt>
                <c:pt idx="9">
                  <c:v>Across All Sources</c:v>
                </c:pt>
              </c:strCache>
            </c:strRef>
          </c:cat>
          <c:val>
            <c:numRef>
              <c:f>Charts!$BH$103:$BQ$103</c:f>
              <c:numCache>
                <c:formatCode>0%</c:formatCode>
                <c:ptCount val="10"/>
                <c:pt idx="0">
                  <c:v>0.67</c:v>
                </c:pt>
                <c:pt idx="1">
                  <c:v>0.48</c:v>
                </c:pt>
                <c:pt idx="2">
                  <c:v>0</c:v>
                </c:pt>
                <c:pt idx="3">
                  <c:v>0.57999999999999996</c:v>
                </c:pt>
                <c:pt idx="4">
                  <c:v>0.38</c:v>
                </c:pt>
                <c:pt idx="5">
                  <c:v>0.14000000000000001</c:v>
                </c:pt>
                <c:pt idx="6">
                  <c:v>0.56000000000000005</c:v>
                </c:pt>
                <c:pt idx="7">
                  <c:v>0.5</c:v>
                </c:pt>
                <c:pt idx="8">
                  <c:v>0.4</c:v>
                </c:pt>
                <c:pt idx="9">
                  <c:v>0.42</c:v>
                </c:pt>
              </c:numCache>
            </c:numRef>
          </c:val>
          <c:extLst>
            <c:ext xmlns:c16="http://schemas.microsoft.com/office/drawing/2014/chart" uri="{C3380CC4-5D6E-409C-BE32-E72D297353CC}">
              <c16:uniqueId val="{0000000D-0425-E04D-AF28-1FE94C664B49}"/>
            </c:ext>
          </c:extLst>
        </c:ser>
        <c:ser>
          <c:idx val="3"/>
          <c:order val="3"/>
          <c:tx>
            <c:strRef>
              <c:f>Charts!$BG$104</c:f>
              <c:strCache>
                <c:ptCount val="1"/>
                <c:pt idx="0">
                  <c:v>Improving</c:v>
                </c:pt>
              </c:strCache>
            </c:strRef>
          </c:tx>
          <c:spPr>
            <a:solidFill>
              <a:srgbClr val="3CFCFF"/>
            </a:solidFill>
            <a:ln>
              <a:solidFill>
                <a:schemeClr val="tx1"/>
              </a:solidFill>
            </a:ln>
            <a:effectLst/>
          </c:spPr>
          <c:invertIfNegative val="0"/>
          <c:dLbls>
            <c:dLbl>
              <c:idx val="1"/>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E-0425-E04D-AF28-1FE94C664B49}"/>
                </c:ext>
              </c:extLst>
            </c:dLbl>
            <c:dLbl>
              <c:idx val="2"/>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F-0425-E04D-AF28-1FE94C664B49}"/>
                </c:ext>
              </c:extLst>
            </c:dLbl>
            <c:dLbl>
              <c:idx val="4"/>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0-0425-E04D-AF28-1FE94C664B49}"/>
                </c:ext>
              </c:extLst>
            </c:dLbl>
            <c:dLbl>
              <c:idx val="5"/>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1-0425-E04D-AF28-1FE94C664B49}"/>
                </c:ext>
              </c:extLst>
            </c:dLbl>
            <c:dLbl>
              <c:idx val="7"/>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2-0425-E04D-AF28-1FE94C664B49}"/>
                </c:ext>
              </c:extLst>
            </c:dLbl>
            <c:dLbl>
              <c:idx val="8"/>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3-0425-E04D-AF28-1FE94C664B49}"/>
                </c:ext>
              </c:extLst>
            </c:dLbl>
            <c:dLbl>
              <c:idx val="9"/>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4-0425-E04D-AF28-1FE94C664B49}"/>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Charts!$BH$100:$BQ$100</c:f>
              <c:strCache>
                <c:ptCount val="10"/>
                <c:pt idx="0">
                  <c:v>OCE and NESC Sources</c:v>
                </c:pt>
                <c:pt idx="1">
                  <c:v>SE Practitioners</c:v>
                </c:pt>
                <c:pt idx="2">
                  <c:v>Engineering Directors</c:v>
                </c:pt>
                <c:pt idx="3">
                  <c:v>Large Centers</c:v>
                </c:pt>
                <c:pt idx="4">
                  <c:v>Medium Centers</c:v>
                </c:pt>
                <c:pt idx="5">
                  <c:v>Small Centers</c:v>
                </c:pt>
                <c:pt idx="6">
                  <c:v>Early career SEs</c:v>
                </c:pt>
                <c:pt idx="7">
                  <c:v>Mid-career SEs</c:v>
                </c:pt>
                <c:pt idx="8">
                  <c:v>Senior SEs</c:v>
                </c:pt>
                <c:pt idx="9">
                  <c:v>Across All Sources</c:v>
                </c:pt>
              </c:strCache>
            </c:strRef>
          </c:cat>
          <c:val>
            <c:numRef>
              <c:f>Charts!$BH$104:$BQ$104</c:f>
              <c:numCache>
                <c:formatCode>0%</c:formatCode>
                <c:ptCount val="10"/>
                <c:pt idx="0">
                  <c:v>0.33</c:v>
                </c:pt>
                <c:pt idx="1">
                  <c:v>0.38</c:v>
                </c:pt>
                <c:pt idx="2">
                  <c:v>1</c:v>
                </c:pt>
                <c:pt idx="3">
                  <c:v>0.28000000000000003</c:v>
                </c:pt>
                <c:pt idx="4">
                  <c:v>0.38</c:v>
                </c:pt>
                <c:pt idx="5">
                  <c:v>0.86</c:v>
                </c:pt>
                <c:pt idx="6">
                  <c:v>0.22</c:v>
                </c:pt>
                <c:pt idx="7">
                  <c:v>0.33</c:v>
                </c:pt>
                <c:pt idx="8">
                  <c:v>0.55000000000000004</c:v>
                </c:pt>
                <c:pt idx="9">
                  <c:v>0.46</c:v>
                </c:pt>
              </c:numCache>
            </c:numRef>
          </c:val>
          <c:extLst>
            <c:ext xmlns:c16="http://schemas.microsoft.com/office/drawing/2014/chart" uri="{C3380CC4-5D6E-409C-BE32-E72D297353CC}">
              <c16:uniqueId val="{00000015-0425-E04D-AF28-1FE94C664B49}"/>
            </c:ext>
          </c:extLst>
        </c:ser>
        <c:dLbls>
          <c:dLblPos val="ctr"/>
          <c:showLegendKey val="0"/>
          <c:showVal val="1"/>
          <c:showCatName val="0"/>
          <c:showSerName val="0"/>
          <c:showPercent val="0"/>
          <c:showBubbleSize val="0"/>
        </c:dLbls>
        <c:gapWidth val="100"/>
        <c:overlap val="100"/>
        <c:axId val="878498703"/>
        <c:axId val="904883199"/>
      </c:barChart>
      <c:catAx>
        <c:axId val="8784987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04883199"/>
        <c:crosses val="autoZero"/>
        <c:auto val="1"/>
        <c:lblAlgn val="ctr"/>
        <c:lblOffset val="100"/>
        <c:noMultiLvlLbl val="0"/>
      </c:catAx>
      <c:valAx>
        <c:axId val="904883199"/>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78498703"/>
        <c:crosses val="autoZero"/>
        <c:crossBetween val="between"/>
        <c:majorUnit val="0.2"/>
      </c:valAx>
      <c:spPr>
        <a:noFill/>
        <a:ln>
          <a:solidFill>
            <a:schemeClr val="accent1"/>
          </a:solidFill>
        </a:ln>
        <a:effectLst/>
      </c:spPr>
    </c:plotArea>
    <c:legend>
      <c:legendPos val="t"/>
      <c:overlay val="0"/>
      <c:spPr>
        <a:noFill/>
        <a:ln>
          <a:solidFill>
            <a:schemeClr val="tx1"/>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i="0" u="none" strike="noStrike" baseline="0" dirty="0">
                <a:effectLst/>
              </a:rPr>
              <a:t>Key  Contributing Factors To </a:t>
            </a:r>
            <a:r>
              <a:rPr lang="en-US" sz="2000" b="1" i="0" u="sng" strike="noStrike" baseline="0" dirty="0">
                <a:effectLst/>
              </a:rPr>
              <a:t>2017</a:t>
            </a:r>
            <a:r>
              <a:rPr lang="en-US" sz="2000" b="1" i="0" u="none" strike="noStrike" baseline="0" dirty="0">
                <a:effectLst/>
              </a:rPr>
              <a:t> Improving Overall Performance Trend </a:t>
            </a:r>
            <a:r>
              <a:rPr lang="en-US" sz="2000" b="1" i="0" u="sng" strike="noStrike" baseline="0" dirty="0">
                <a:effectLst/>
              </a:rPr>
              <a:t>In </a:t>
            </a:r>
            <a:r>
              <a:rPr lang="en-US" sz="2000" b="1" u="sng" dirty="0"/>
              <a:t>NASA’s SE </a:t>
            </a:r>
            <a:r>
              <a:rPr lang="en-US" sz="2000" b="1" i="0" u="sng" strike="noStrike" baseline="0" dirty="0">
                <a:effectLst/>
              </a:rPr>
              <a:t>Discipline</a:t>
            </a:r>
            <a:endParaRPr lang="en-US" sz="2000" b="1"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Charts!$CB$101</c:f>
              <c:strCache>
                <c:ptCount val="1"/>
                <c:pt idx="0">
                  <c:v>Percent of 32 Mentions</c:v>
                </c:pt>
              </c:strCache>
            </c:strRef>
          </c:tx>
          <c:spPr>
            <a:solidFill>
              <a:srgbClr val="3CFCFF"/>
            </a:solidFill>
            <a:ln>
              <a:solidFill>
                <a:schemeClr val="tx1"/>
              </a:solidFill>
            </a:ln>
            <a:effectLst/>
          </c:spPr>
          <c:invertIfNegative val="0"/>
          <c:dLbls>
            <c:dLbl>
              <c:idx val="5"/>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8CCB-0347-9E66-66F8CA8B16A9}"/>
                </c:ext>
              </c:extLst>
            </c:dLbl>
            <c:dLbl>
              <c:idx val="6"/>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8CCB-0347-9E66-66F8CA8B16A9}"/>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Charts!$CC$100:$CI$100</c:f>
              <c:strCache>
                <c:ptCount val="7"/>
                <c:pt idx="0">
                  <c:v>Improving tech savvy</c:v>
                </c:pt>
                <c:pt idx="1">
                  <c:v>&lt;10 years experience group issues</c:v>
                </c:pt>
                <c:pt idx="2">
                  <c:v>Improving MBSE/growing awareness and comfort factor</c:v>
                </c:pt>
                <c:pt idx="3">
                  <c:v>Increasing recognition/respect for SE, broader and more consistent SE roles</c:v>
                </c:pt>
                <c:pt idx="4">
                  <c:v>Improving systems management</c:v>
                </c:pt>
                <c:pt idx="5">
                  <c:v>Improving training</c:v>
                </c:pt>
                <c:pt idx="6">
                  <c:v>Improving people leadership skills/ being emphasized more</c:v>
                </c:pt>
              </c:strCache>
            </c:strRef>
          </c:cat>
          <c:val>
            <c:numRef>
              <c:f>Charts!$CC$101:$CI$101</c:f>
              <c:numCache>
                <c:formatCode>0%</c:formatCode>
                <c:ptCount val="7"/>
                <c:pt idx="0">
                  <c:v>0.22</c:v>
                </c:pt>
                <c:pt idx="1">
                  <c:v>0.25</c:v>
                </c:pt>
                <c:pt idx="2">
                  <c:v>0.25</c:v>
                </c:pt>
                <c:pt idx="3">
                  <c:v>0.28000000000000003</c:v>
                </c:pt>
                <c:pt idx="4">
                  <c:v>0.34</c:v>
                </c:pt>
                <c:pt idx="5">
                  <c:v>0.5</c:v>
                </c:pt>
                <c:pt idx="6">
                  <c:v>0.53</c:v>
                </c:pt>
              </c:numCache>
            </c:numRef>
          </c:val>
          <c:extLst>
            <c:ext xmlns:c16="http://schemas.microsoft.com/office/drawing/2014/chart" uri="{C3380CC4-5D6E-409C-BE32-E72D297353CC}">
              <c16:uniqueId val="{00000002-8CCB-0347-9E66-66F8CA8B16A9}"/>
            </c:ext>
          </c:extLst>
        </c:ser>
        <c:dLbls>
          <c:dLblPos val="outEnd"/>
          <c:showLegendKey val="0"/>
          <c:showVal val="1"/>
          <c:showCatName val="0"/>
          <c:showSerName val="0"/>
          <c:showPercent val="0"/>
          <c:showBubbleSize val="0"/>
        </c:dLbls>
        <c:gapWidth val="100"/>
        <c:overlap val="100"/>
        <c:axId val="870923535"/>
        <c:axId val="963427215"/>
      </c:barChart>
      <c:catAx>
        <c:axId val="8709235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3427215"/>
        <c:crosses val="autoZero"/>
        <c:auto val="1"/>
        <c:lblAlgn val="ctr"/>
        <c:lblOffset val="100"/>
        <c:noMultiLvlLbl val="0"/>
      </c:catAx>
      <c:valAx>
        <c:axId val="96342721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70923535"/>
        <c:crosses val="autoZero"/>
        <c:crossBetween val="between"/>
        <c:majorUnit val="0.2"/>
      </c:valAx>
      <c:spPr>
        <a:noFill/>
        <a:ln>
          <a:solidFill>
            <a:schemeClr val="accent1"/>
          </a:solidFill>
        </a:ln>
        <a:effectLst/>
      </c:spPr>
    </c:plotArea>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Perceived 2019 Performance Trend SE Discipline External To NASA/Industry Sources </a:t>
            </a:r>
          </a:p>
        </c:rich>
      </c:tx>
      <c:overlay val="0"/>
      <c:spPr>
        <a:noFill/>
        <a:ln>
          <a:noFill/>
        </a:ln>
        <a:effectLst/>
      </c:spPr>
      <c:txPr>
        <a:bodyPr rot="0" spcFirstLastPara="1" vertOverflow="ellipsis" vert="horz" wrap="square" anchor="ctr" anchorCtr="1"/>
        <a:lstStyle/>
        <a:p>
          <a:pPr algn="ctr" rtl="0">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38762048601683408"/>
          <c:y val="0.19332270175088873"/>
          <c:w val="0.56880192777626937"/>
          <c:h val="0.74271786438087639"/>
        </c:manualLayout>
      </c:layout>
      <c:barChart>
        <c:barDir val="bar"/>
        <c:grouping val="stacked"/>
        <c:varyColors val="0"/>
        <c:ser>
          <c:idx val="0"/>
          <c:order val="0"/>
          <c:tx>
            <c:strRef>
              <c:f>Charts!$CZ$101</c:f>
              <c:strCache>
                <c:ptCount val="1"/>
                <c:pt idx="0">
                  <c:v>Uncertain/mixed</c:v>
                </c:pt>
              </c:strCache>
            </c:strRef>
          </c:tx>
          <c:spPr>
            <a:solidFill>
              <a:srgbClr val="C6C5FF"/>
            </a:solidFill>
            <a:ln>
              <a:solidFill>
                <a:schemeClr val="tx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4D4E-1E4A-A261-02931F0E75FD}"/>
                </c:ext>
              </c:extLst>
            </c:dLbl>
            <c:dLbl>
              <c:idx val="1"/>
              <c:delete val="1"/>
              <c:extLst>
                <c:ext xmlns:c15="http://schemas.microsoft.com/office/drawing/2012/chart" uri="{CE6537A1-D6FC-4f65-9D91-7224C49458BB}"/>
                <c:ext xmlns:c16="http://schemas.microsoft.com/office/drawing/2014/chart" uri="{C3380CC4-5D6E-409C-BE32-E72D297353CC}">
                  <c16:uniqueId val="{00000001-4D4E-1E4A-A261-02931F0E75FD}"/>
                </c:ext>
              </c:extLst>
            </c:dLbl>
            <c:dLbl>
              <c:idx val="3"/>
              <c:delete val="1"/>
              <c:extLst>
                <c:ext xmlns:c15="http://schemas.microsoft.com/office/drawing/2012/chart" uri="{CE6537A1-D6FC-4f65-9D91-7224C49458BB}"/>
                <c:ext xmlns:c16="http://schemas.microsoft.com/office/drawing/2014/chart" uri="{C3380CC4-5D6E-409C-BE32-E72D297353CC}">
                  <c16:uniqueId val="{00000002-4D4E-1E4A-A261-02931F0E75FD}"/>
                </c:ext>
              </c:extLst>
            </c:dLbl>
            <c:dLbl>
              <c:idx val="4"/>
              <c:delete val="1"/>
              <c:extLst>
                <c:ext xmlns:c15="http://schemas.microsoft.com/office/drawing/2012/chart" uri="{CE6537A1-D6FC-4f65-9D91-7224C49458BB}"/>
                <c:ext xmlns:c16="http://schemas.microsoft.com/office/drawing/2014/chart" uri="{C3380CC4-5D6E-409C-BE32-E72D297353CC}">
                  <c16:uniqueId val="{00000003-4D4E-1E4A-A261-02931F0E75FD}"/>
                </c:ext>
              </c:extLst>
            </c:dLbl>
            <c:dLbl>
              <c:idx val="5"/>
              <c:delete val="1"/>
              <c:extLst>
                <c:ext xmlns:c15="http://schemas.microsoft.com/office/drawing/2012/chart" uri="{CE6537A1-D6FC-4f65-9D91-7224C49458BB}"/>
                <c:ext xmlns:c16="http://schemas.microsoft.com/office/drawing/2014/chart" uri="{C3380CC4-5D6E-409C-BE32-E72D297353CC}">
                  <c16:uniqueId val="{00000004-4D4E-1E4A-A261-02931F0E75FD}"/>
                </c:ext>
              </c:extLst>
            </c:dLbl>
            <c:dLbl>
              <c:idx val="6"/>
              <c:delete val="1"/>
              <c:extLst>
                <c:ext xmlns:c15="http://schemas.microsoft.com/office/drawing/2012/chart" uri="{CE6537A1-D6FC-4f65-9D91-7224C49458BB}"/>
                <c:ext xmlns:c16="http://schemas.microsoft.com/office/drawing/2014/chart" uri="{C3380CC4-5D6E-409C-BE32-E72D297353CC}">
                  <c16:uniqueId val="{00000005-4D4E-1E4A-A261-02931F0E75FD}"/>
                </c:ext>
              </c:extLst>
            </c:dLbl>
            <c:dLbl>
              <c:idx val="7"/>
              <c:delete val="1"/>
              <c:extLst>
                <c:ext xmlns:c15="http://schemas.microsoft.com/office/drawing/2012/chart" uri="{CE6537A1-D6FC-4f65-9D91-7224C49458BB}"/>
                <c:ext xmlns:c16="http://schemas.microsoft.com/office/drawing/2014/chart" uri="{C3380CC4-5D6E-409C-BE32-E72D297353CC}">
                  <c16:uniqueId val="{00000006-4D4E-1E4A-A261-02931F0E75FD}"/>
                </c:ext>
              </c:extLst>
            </c:dLbl>
            <c:dLbl>
              <c:idx val="8"/>
              <c:delete val="1"/>
              <c:extLst>
                <c:ext xmlns:c15="http://schemas.microsoft.com/office/drawing/2012/chart" uri="{CE6537A1-D6FC-4f65-9D91-7224C49458BB}"/>
                <c:ext xmlns:c16="http://schemas.microsoft.com/office/drawing/2014/chart" uri="{C3380CC4-5D6E-409C-BE32-E72D297353CC}">
                  <c16:uniqueId val="{00000007-4D4E-1E4A-A261-02931F0E75FD}"/>
                </c:ext>
              </c:extLst>
            </c:dLbl>
            <c:dLbl>
              <c:idx val="9"/>
              <c:delete val="1"/>
              <c:extLst>
                <c:ext xmlns:c15="http://schemas.microsoft.com/office/drawing/2012/chart" uri="{CE6537A1-D6FC-4f65-9D91-7224C49458BB}"/>
                <c:ext xmlns:c16="http://schemas.microsoft.com/office/drawing/2014/chart" uri="{C3380CC4-5D6E-409C-BE32-E72D297353CC}">
                  <c16:uniqueId val="{00000008-4D4E-1E4A-A261-02931F0E75FD}"/>
                </c:ext>
              </c:extLst>
            </c:dLbl>
            <c:dLbl>
              <c:idx val="10"/>
              <c:delete val="1"/>
              <c:extLst>
                <c:ext xmlns:c15="http://schemas.microsoft.com/office/drawing/2012/chart" uri="{CE6537A1-D6FC-4f65-9D91-7224C49458BB}"/>
                <c:ext xmlns:c16="http://schemas.microsoft.com/office/drawing/2014/chart" uri="{C3380CC4-5D6E-409C-BE32-E72D297353CC}">
                  <c16:uniqueId val="{00000009-4D4E-1E4A-A261-02931F0E75FD}"/>
                </c:ext>
              </c:extLst>
            </c:dLbl>
            <c:dLbl>
              <c:idx val="11"/>
              <c:delete val="1"/>
              <c:extLst>
                <c:ext xmlns:c15="http://schemas.microsoft.com/office/drawing/2012/chart" uri="{CE6537A1-D6FC-4f65-9D91-7224C49458BB}"/>
                <c:ext xmlns:c16="http://schemas.microsoft.com/office/drawing/2014/chart" uri="{C3380CC4-5D6E-409C-BE32-E72D297353CC}">
                  <c16:uniqueId val="{0000000A-4D4E-1E4A-A261-02931F0E75FD}"/>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Charts!$DA$100:$DL$100</c:f>
              <c:strCache>
                <c:ptCount val="12"/>
                <c:pt idx="0">
                  <c:v>Facilities</c:v>
                </c:pt>
                <c:pt idx="1">
                  <c:v>Equipment/tools</c:v>
                </c:pt>
                <c:pt idx="2">
                  <c:v>Hands-on experience</c:v>
                </c:pt>
                <c:pt idx="3">
                  <c:v>Training</c:v>
                </c:pt>
                <c:pt idx="4">
                  <c:v>Workforce expertise/20+ years experience</c:v>
                </c:pt>
                <c:pt idx="5">
                  <c:v>Workforce expertise/10-20 years experience</c:v>
                </c:pt>
                <c:pt idx="6">
                  <c:v>Workforce expertise/overall</c:v>
                </c:pt>
                <c:pt idx="7">
                  <c:v>Workforce expertise/&lt;10 years experience</c:v>
                </c:pt>
                <c:pt idx="8">
                  <c:v>Technical systems domain knowledge</c:v>
                </c:pt>
                <c:pt idx="9">
                  <c:v>People leadership skills</c:v>
                </c:pt>
                <c:pt idx="10">
                  <c:v>Systems management</c:v>
                </c:pt>
                <c:pt idx="11">
                  <c:v>Overall</c:v>
                </c:pt>
              </c:strCache>
            </c:strRef>
          </c:cat>
          <c:val>
            <c:numRef>
              <c:f>Charts!$DA$101:$DL$101</c:f>
              <c:numCache>
                <c:formatCode>0%</c:formatCode>
                <c:ptCount val="12"/>
                <c:pt idx="0">
                  <c:v>0</c:v>
                </c:pt>
                <c:pt idx="1">
                  <c:v>0</c:v>
                </c:pt>
                <c:pt idx="2">
                  <c:v>0.06</c:v>
                </c:pt>
                <c:pt idx="3">
                  <c:v>0</c:v>
                </c:pt>
                <c:pt idx="4">
                  <c:v>0</c:v>
                </c:pt>
                <c:pt idx="5">
                  <c:v>0</c:v>
                </c:pt>
                <c:pt idx="6">
                  <c:v>0</c:v>
                </c:pt>
                <c:pt idx="7">
                  <c:v>0</c:v>
                </c:pt>
                <c:pt idx="8">
                  <c:v>0</c:v>
                </c:pt>
                <c:pt idx="9">
                  <c:v>0</c:v>
                </c:pt>
                <c:pt idx="10">
                  <c:v>0</c:v>
                </c:pt>
                <c:pt idx="11">
                  <c:v>0</c:v>
                </c:pt>
              </c:numCache>
            </c:numRef>
          </c:val>
          <c:extLst>
            <c:ext xmlns:c16="http://schemas.microsoft.com/office/drawing/2014/chart" uri="{C3380CC4-5D6E-409C-BE32-E72D297353CC}">
              <c16:uniqueId val="{0000000B-4D4E-1E4A-A261-02931F0E75FD}"/>
            </c:ext>
          </c:extLst>
        </c:ser>
        <c:ser>
          <c:idx val="1"/>
          <c:order val="1"/>
          <c:tx>
            <c:strRef>
              <c:f>Charts!$CZ$102</c:f>
              <c:strCache>
                <c:ptCount val="1"/>
                <c:pt idx="0">
                  <c:v>Declining</c:v>
                </c:pt>
              </c:strCache>
            </c:strRef>
          </c:tx>
          <c:spPr>
            <a:solidFill>
              <a:srgbClr val="FFA9CB"/>
            </a:solidFill>
            <a:ln>
              <a:solidFill>
                <a:schemeClr val="tx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C-4D4E-1E4A-A261-02931F0E75FD}"/>
                </c:ext>
              </c:extLst>
            </c:dLbl>
            <c:dLbl>
              <c:idx val="1"/>
              <c:delete val="1"/>
              <c:extLst>
                <c:ext xmlns:c15="http://schemas.microsoft.com/office/drawing/2012/chart" uri="{CE6537A1-D6FC-4f65-9D91-7224C49458BB}"/>
                <c:ext xmlns:c16="http://schemas.microsoft.com/office/drawing/2014/chart" uri="{C3380CC4-5D6E-409C-BE32-E72D297353CC}">
                  <c16:uniqueId val="{0000000D-4D4E-1E4A-A261-02931F0E75FD}"/>
                </c:ext>
              </c:extLst>
            </c:dLbl>
            <c:dLbl>
              <c:idx val="4"/>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E-4D4E-1E4A-A261-02931F0E75FD}"/>
                </c:ext>
              </c:extLst>
            </c:dLbl>
            <c:dLbl>
              <c:idx val="5"/>
              <c:delete val="1"/>
              <c:extLst>
                <c:ext xmlns:c15="http://schemas.microsoft.com/office/drawing/2012/chart" uri="{CE6537A1-D6FC-4f65-9D91-7224C49458BB}"/>
                <c:ext xmlns:c16="http://schemas.microsoft.com/office/drawing/2014/chart" uri="{C3380CC4-5D6E-409C-BE32-E72D297353CC}">
                  <c16:uniqueId val="{0000000F-4D4E-1E4A-A261-02931F0E75FD}"/>
                </c:ext>
              </c:extLst>
            </c:dLbl>
            <c:dLbl>
              <c:idx val="6"/>
              <c:delete val="1"/>
              <c:extLst>
                <c:ext xmlns:c15="http://schemas.microsoft.com/office/drawing/2012/chart" uri="{CE6537A1-D6FC-4f65-9D91-7224C49458BB}"/>
                <c:ext xmlns:c16="http://schemas.microsoft.com/office/drawing/2014/chart" uri="{C3380CC4-5D6E-409C-BE32-E72D297353CC}">
                  <c16:uniqueId val="{00000010-4D4E-1E4A-A261-02931F0E75FD}"/>
                </c:ext>
              </c:extLst>
            </c:dLbl>
            <c:dLbl>
              <c:idx val="7"/>
              <c:delete val="1"/>
              <c:extLst>
                <c:ext xmlns:c15="http://schemas.microsoft.com/office/drawing/2012/chart" uri="{CE6537A1-D6FC-4f65-9D91-7224C49458BB}"/>
                <c:ext xmlns:c16="http://schemas.microsoft.com/office/drawing/2014/chart" uri="{C3380CC4-5D6E-409C-BE32-E72D297353CC}">
                  <c16:uniqueId val="{00000011-4D4E-1E4A-A261-02931F0E75FD}"/>
                </c:ext>
              </c:extLst>
            </c:dLbl>
            <c:dLbl>
              <c:idx val="8"/>
              <c:delete val="1"/>
              <c:extLst>
                <c:ext xmlns:c15="http://schemas.microsoft.com/office/drawing/2012/chart" uri="{CE6537A1-D6FC-4f65-9D91-7224C49458BB}"/>
                <c:ext xmlns:c16="http://schemas.microsoft.com/office/drawing/2014/chart" uri="{C3380CC4-5D6E-409C-BE32-E72D297353CC}">
                  <c16:uniqueId val="{00000012-4D4E-1E4A-A261-02931F0E75FD}"/>
                </c:ext>
              </c:extLst>
            </c:dLbl>
            <c:dLbl>
              <c:idx val="10"/>
              <c:delete val="1"/>
              <c:extLst>
                <c:ext xmlns:c15="http://schemas.microsoft.com/office/drawing/2012/chart" uri="{CE6537A1-D6FC-4f65-9D91-7224C49458BB}"/>
                <c:ext xmlns:c16="http://schemas.microsoft.com/office/drawing/2014/chart" uri="{C3380CC4-5D6E-409C-BE32-E72D297353CC}">
                  <c16:uniqueId val="{00000013-4D4E-1E4A-A261-02931F0E75FD}"/>
                </c:ext>
              </c:extLst>
            </c:dLbl>
            <c:dLbl>
              <c:idx val="11"/>
              <c:delete val="1"/>
              <c:extLst>
                <c:ext xmlns:c15="http://schemas.microsoft.com/office/drawing/2012/chart" uri="{CE6537A1-D6FC-4f65-9D91-7224C49458BB}"/>
                <c:ext xmlns:c16="http://schemas.microsoft.com/office/drawing/2014/chart" uri="{C3380CC4-5D6E-409C-BE32-E72D297353CC}">
                  <c16:uniqueId val="{00000014-4D4E-1E4A-A261-02931F0E75FD}"/>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Charts!$DA$100:$DL$100</c:f>
              <c:strCache>
                <c:ptCount val="12"/>
                <c:pt idx="0">
                  <c:v>Facilities</c:v>
                </c:pt>
                <c:pt idx="1">
                  <c:v>Equipment/tools</c:v>
                </c:pt>
                <c:pt idx="2">
                  <c:v>Hands-on experience</c:v>
                </c:pt>
                <c:pt idx="3">
                  <c:v>Training</c:v>
                </c:pt>
                <c:pt idx="4">
                  <c:v>Workforce expertise/20+ years experience</c:v>
                </c:pt>
                <c:pt idx="5">
                  <c:v>Workforce expertise/10-20 years experience</c:v>
                </c:pt>
                <c:pt idx="6">
                  <c:v>Workforce expertise/overall</c:v>
                </c:pt>
                <c:pt idx="7">
                  <c:v>Workforce expertise/&lt;10 years experience</c:v>
                </c:pt>
                <c:pt idx="8">
                  <c:v>Technical systems domain knowledge</c:v>
                </c:pt>
                <c:pt idx="9">
                  <c:v>People leadership skills</c:v>
                </c:pt>
                <c:pt idx="10">
                  <c:v>Systems management</c:v>
                </c:pt>
                <c:pt idx="11">
                  <c:v>Overall</c:v>
                </c:pt>
              </c:strCache>
            </c:strRef>
          </c:cat>
          <c:val>
            <c:numRef>
              <c:f>Charts!$DA$102:$DL$102</c:f>
              <c:numCache>
                <c:formatCode>0%</c:formatCode>
                <c:ptCount val="12"/>
                <c:pt idx="0">
                  <c:v>0</c:v>
                </c:pt>
                <c:pt idx="1">
                  <c:v>0</c:v>
                </c:pt>
                <c:pt idx="2">
                  <c:v>0.06</c:v>
                </c:pt>
                <c:pt idx="3">
                  <c:v>0.06</c:v>
                </c:pt>
                <c:pt idx="4">
                  <c:v>0.27</c:v>
                </c:pt>
                <c:pt idx="5">
                  <c:v>0</c:v>
                </c:pt>
                <c:pt idx="6">
                  <c:v>0</c:v>
                </c:pt>
                <c:pt idx="7">
                  <c:v>0</c:v>
                </c:pt>
                <c:pt idx="8">
                  <c:v>0</c:v>
                </c:pt>
                <c:pt idx="9">
                  <c:v>0.05</c:v>
                </c:pt>
                <c:pt idx="10">
                  <c:v>0</c:v>
                </c:pt>
                <c:pt idx="11">
                  <c:v>0</c:v>
                </c:pt>
              </c:numCache>
            </c:numRef>
          </c:val>
          <c:extLst>
            <c:ext xmlns:c16="http://schemas.microsoft.com/office/drawing/2014/chart" uri="{C3380CC4-5D6E-409C-BE32-E72D297353CC}">
              <c16:uniqueId val="{00000015-4D4E-1E4A-A261-02931F0E75FD}"/>
            </c:ext>
          </c:extLst>
        </c:ser>
        <c:ser>
          <c:idx val="2"/>
          <c:order val="2"/>
          <c:tx>
            <c:strRef>
              <c:f>Charts!$CZ$103</c:f>
              <c:strCache>
                <c:ptCount val="1"/>
                <c:pt idx="0">
                  <c:v>Steady</c:v>
                </c:pt>
              </c:strCache>
            </c:strRef>
          </c:tx>
          <c:spPr>
            <a:solidFill>
              <a:srgbClr val="FFFF00"/>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Charts!$DA$100:$DL$100</c:f>
              <c:strCache>
                <c:ptCount val="12"/>
                <c:pt idx="0">
                  <c:v>Facilities</c:v>
                </c:pt>
                <c:pt idx="1">
                  <c:v>Equipment/tools</c:v>
                </c:pt>
                <c:pt idx="2">
                  <c:v>Hands-on experience</c:v>
                </c:pt>
                <c:pt idx="3">
                  <c:v>Training</c:v>
                </c:pt>
                <c:pt idx="4">
                  <c:v>Workforce expertise/20+ years experience</c:v>
                </c:pt>
                <c:pt idx="5">
                  <c:v>Workforce expertise/10-20 years experience</c:v>
                </c:pt>
                <c:pt idx="6">
                  <c:v>Workforce expertise/overall</c:v>
                </c:pt>
                <c:pt idx="7">
                  <c:v>Workforce expertise/&lt;10 years experience</c:v>
                </c:pt>
                <c:pt idx="8">
                  <c:v>Technical systems domain knowledge</c:v>
                </c:pt>
                <c:pt idx="9">
                  <c:v>People leadership skills</c:v>
                </c:pt>
                <c:pt idx="10">
                  <c:v>Systems management</c:v>
                </c:pt>
                <c:pt idx="11">
                  <c:v>Overall</c:v>
                </c:pt>
              </c:strCache>
            </c:strRef>
          </c:cat>
          <c:val>
            <c:numRef>
              <c:f>Charts!$DA$103:$DL$103</c:f>
              <c:numCache>
                <c:formatCode>0%</c:formatCode>
                <c:ptCount val="12"/>
                <c:pt idx="0">
                  <c:v>0.65</c:v>
                </c:pt>
                <c:pt idx="1">
                  <c:v>0.65</c:v>
                </c:pt>
                <c:pt idx="2">
                  <c:v>0.5</c:v>
                </c:pt>
                <c:pt idx="3">
                  <c:v>0.28999999999999998</c:v>
                </c:pt>
                <c:pt idx="4">
                  <c:v>0.67</c:v>
                </c:pt>
                <c:pt idx="5">
                  <c:v>0.82</c:v>
                </c:pt>
                <c:pt idx="6">
                  <c:v>0.67</c:v>
                </c:pt>
                <c:pt idx="7">
                  <c:v>0.06</c:v>
                </c:pt>
                <c:pt idx="8">
                  <c:v>0.65</c:v>
                </c:pt>
                <c:pt idx="9">
                  <c:v>0.55000000000000004</c:v>
                </c:pt>
                <c:pt idx="10">
                  <c:v>0.44</c:v>
                </c:pt>
                <c:pt idx="11">
                  <c:v>0.25</c:v>
                </c:pt>
              </c:numCache>
            </c:numRef>
          </c:val>
          <c:extLst>
            <c:ext xmlns:c16="http://schemas.microsoft.com/office/drawing/2014/chart" uri="{C3380CC4-5D6E-409C-BE32-E72D297353CC}">
              <c16:uniqueId val="{00000016-4D4E-1E4A-A261-02931F0E75FD}"/>
            </c:ext>
          </c:extLst>
        </c:ser>
        <c:ser>
          <c:idx val="3"/>
          <c:order val="3"/>
          <c:tx>
            <c:strRef>
              <c:f>Charts!$CZ$104</c:f>
              <c:strCache>
                <c:ptCount val="1"/>
                <c:pt idx="0">
                  <c:v>Improving</c:v>
                </c:pt>
              </c:strCache>
            </c:strRef>
          </c:tx>
          <c:spPr>
            <a:solidFill>
              <a:srgbClr val="3CFCFF"/>
            </a:solidFill>
            <a:ln>
              <a:solidFill>
                <a:schemeClr val="tx1"/>
              </a:solidFill>
            </a:ln>
            <a:effectLst/>
          </c:spPr>
          <c:invertIfNegative val="0"/>
          <c:dLbls>
            <c:dLbl>
              <c:idx val="3"/>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7-4D4E-1E4A-A261-02931F0E75FD}"/>
                </c:ext>
              </c:extLst>
            </c:dLbl>
            <c:dLbl>
              <c:idx val="7"/>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8-4D4E-1E4A-A261-02931F0E75FD}"/>
                </c:ext>
              </c:extLst>
            </c:dLbl>
            <c:dLbl>
              <c:idx val="9"/>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9-4D4E-1E4A-A261-02931F0E75FD}"/>
                </c:ext>
              </c:extLst>
            </c:dLbl>
            <c:dLbl>
              <c:idx val="10"/>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A-4D4E-1E4A-A261-02931F0E75FD}"/>
                </c:ext>
              </c:extLst>
            </c:dLbl>
            <c:dLbl>
              <c:idx val="11"/>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B-4D4E-1E4A-A261-02931F0E75FD}"/>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Charts!$DA$100:$DL$100</c:f>
              <c:strCache>
                <c:ptCount val="12"/>
                <c:pt idx="0">
                  <c:v>Facilities</c:v>
                </c:pt>
                <c:pt idx="1">
                  <c:v>Equipment/tools</c:v>
                </c:pt>
                <c:pt idx="2">
                  <c:v>Hands-on experience</c:v>
                </c:pt>
                <c:pt idx="3">
                  <c:v>Training</c:v>
                </c:pt>
                <c:pt idx="4">
                  <c:v>Workforce expertise/20+ years experience</c:v>
                </c:pt>
                <c:pt idx="5">
                  <c:v>Workforce expertise/10-20 years experience</c:v>
                </c:pt>
                <c:pt idx="6">
                  <c:v>Workforce expertise/overall</c:v>
                </c:pt>
                <c:pt idx="7">
                  <c:v>Workforce expertise/&lt;10 years experience</c:v>
                </c:pt>
                <c:pt idx="8">
                  <c:v>Technical systems domain knowledge</c:v>
                </c:pt>
                <c:pt idx="9">
                  <c:v>People leadership skills</c:v>
                </c:pt>
                <c:pt idx="10">
                  <c:v>Systems management</c:v>
                </c:pt>
                <c:pt idx="11">
                  <c:v>Overall</c:v>
                </c:pt>
              </c:strCache>
            </c:strRef>
          </c:cat>
          <c:val>
            <c:numRef>
              <c:f>Charts!$DA$104:$DL$104</c:f>
              <c:numCache>
                <c:formatCode>0%</c:formatCode>
                <c:ptCount val="12"/>
                <c:pt idx="0">
                  <c:v>0.35</c:v>
                </c:pt>
                <c:pt idx="1">
                  <c:v>0.35</c:v>
                </c:pt>
                <c:pt idx="2">
                  <c:v>0.38</c:v>
                </c:pt>
                <c:pt idx="3">
                  <c:v>0.65</c:v>
                </c:pt>
                <c:pt idx="4">
                  <c:v>0.06</c:v>
                </c:pt>
                <c:pt idx="5">
                  <c:v>0.18</c:v>
                </c:pt>
                <c:pt idx="6">
                  <c:v>0.33</c:v>
                </c:pt>
                <c:pt idx="7">
                  <c:v>0.94</c:v>
                </c:pt>
                <c:pt idx="8">
                  <c:v>0.35</c:v>
                </c:pt>
                <c:pt idx="9">
                  <c:v>0.4</c:v>
                </c:pt>
                <c:pt idx="10">
                  <c:v>0.56000000000000005</c:v>
                </c:pt>
                <c:pt idx="11">
                  <c:v>0.75</c:v>
                </c:pt>
              </c:numCache>
            </c:numRef>
          </c:val>
          <c:extLst>
            <c:ext xmlns:c16="http://schemas.microsoft.com/office/drawing/2014/chart" uri="{C3380CC4-5D6E-409C-BE32-E72D297353CC}">
              <c16:uniqueId val="{0000001C-4D4E-1E4A-A261-02931F0E75FD}"/>
            </c:ext>
          </c:extLst>
        </c:ser>
        <c:dLbls>
          <c:dLblPos val="ctr"/>
          <c:showLegendKey val="0"/>
          <c:showVal val="1"/>
          <c:showCatName val="0"/>
          <c:showSerName val="0"/>
          <c:showPercent val="0"/>
          <c:showBubbleSize val="0"/>
        </c:dLbls>
        <c:gapWidth val="100"/>
        <c:overlap val="100"/>
        <c:axId val="902063503"/>
        <c:axId val="902522191"/>
      </c:barChart>
      <c:catAx>
        <c:axId val="9020635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02522191"/>
        <c:crosses val="autoZero"/>
        <c:auto val="1"/>
        <c:lblAlgn val="ctr"/>
        <c:lblOffset val="100"/>
        <c:noMultiLvlLbl val="0"/>
      </c:catAx>
      <c:valAx>
        <c:axId val="902522191"/>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02063503"/>
        <c:crosses val="autoZero"/>
        <c:crossBetween val="between"/>
        <c:majorUnit val="0.2"/>
      </c:valAx>
      <c:spPr>
        <a:noFill/>
        <a:ln>
          <a:solidFill>
            <a:schemeClr val="accent1"/>
          </a:solidFill>
        </a:ln>
        <a:effectLst/>
      </c:spPr>
    </c:plotArea>
    <c:legend>
      <c:legendPos val="t"/>
      <c:overlay val="0"/>
      <c:spPr>
        <a:noFill/>
        <a:ln>
          <a:solidFill>
            <a:schemeClr val="tx1"/>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What Is Most Valued/Expected From The SE Discipline?/</a:t>
            </a:r>
            <a:br>
              <a:rPr lang="en-US" b="1" dirty="0"/>
            </a:br>
            <a:r>
              <a:rPr lang="en-US" b="1" dirty="0"/>
              <a:t>All Sources Except Academia</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Charts!$R$4</c:f>
              <c:strCache>
                <c:ptCount val="1"/>
                <c:pt idx="0">
                  <c:v>All Sources</c:v>
                </c:pt>
              </c:strCache>
            </c:strRef>
          </c:tx>
          <c:spPr>
            <a:solidFill>
              <a:srgbClr val="3CFCFF"/>
            </a:solidFill>
            <a:ln>
              <a:solidFill>
                <a:schemeClr val="tx1"/>
              </a:solidFill>
            </a:ln>
            <a:effectLst/>
          </c:spPr>
          <c:invertIfNegative val="0"/>
          <c:dLbls>
            <c:dLbl>
              <c:idx val="3"/>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5886-8E46-8236-55B890086D51}"/>
                </c:ext>
              </c:extLst>
            </c:dLbl>
            <c:dLbl>
              <c:idx val="4"/>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5886-8E46-8236-55B890086D51}"/>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Charts!$S$3:$W$3</c:f>
              <c:strCache>
                <c:ptCount val="5"/>
                <c:pt idx="0">
                  <c:v>Use of model-based approaches and applying them to processes to assure more efficient communications, use of MBSE to link material management and planning</c:v>
                </c:pt>
                <c:pt idx="1">
                  <c:v>It really varies; SEs can have a wide range of roles and responsibilities </c:v>
                </c:pt>
                <c:pt idx="2">
                  <c:v>Architecture/overarching system design, architects that are SEs with broad view of integration.</c:v>
                </c:pt>
                <c:pt idx="3">
                  <c:v>Requirements management; configuration management, test and verification, trade studies, risk analysis and management, process execution; know and apply best practices </c:v>
                </c:pt>
                <c:pt idx="4">
                  <c:v>Systems thinkers/integration function/understanding interactions between subsystems and engineering disciplines/technical leadership role/technical collaboration </c:v>
                </c:pt>
              </c:strCache>
            </c:strRef>
          </c:cat>
          <c:val>
            <c:numRef>
              <c:f>Charts!$S$4:$W$4</c:f>
              <c:numCache>
                <c:formatCode>0%</c:formatCode>
                <c:ptCount val="5"/>
                <c:pt idx="0">
                  <c:v>0.11</c:v>
                </c:pt>
                <c:pt idx="1">
                  <c:v>0.19</c:v>
                </c:pt>
                <c:pt idx="2">
                  <c:v>0.19</c:v>
                </c:pt>
                <c:pt idx="3">
                  <c:v>0.59</c:v>
                </c:pt>
                <c:pt idx="4">
                  <c:v>0.81</c:v>
                </c:pt>
              </c:numCache>
            </c:numRef>
          </c:val>
          <c:extLst>
            <c:ext xmlns:c16="http://schemas.microsoft.com/office/drawing/2014/chart" uri="{C3380CC4-5D6E-409C-BE32-E72D297353CC}">
              <c16:uniqueId val="{00000000-5886-8E46-8236-55B890086D51}"/>
            </c:ext>
          </c:extLst>
        </c:ser>
        <c:dLbls>
          <c:dLblPos val="outEnd"/>
          <c:showLegendKey val="0"/>
          <c:showVal val="1"/>
          <c:showCatName val="0"/>
          <c:showSerName val="0"/>
          <c:showPercent val="0"/>
          <c:showBubbleSize val="0"/>
        </c:dLbls>
        <c:gapWidth val="100"/>
        <c:overlap val="100"/>
        <c:axId val="925622495"/>
        <c:axId val="957551663"/>
      </c:barChart>
      <c:catAx>
        <c:axId val="92562249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57551663"/>
        <c:crosses val="autoZero"/>
        <c:auto val="1"/>
        <c:lblAlgn val="ctr"/>
        <c:lblOffset val="100"/>
        <c:noMultiLvlLbl val="0"/>
      </c:catAx>
      <c:valAx>
        <c:axId val="957551663"/>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25622495"/>
        <c:crosses val="autoZero"/>
        <c:crossBetween val="between"/>
        <c:majorUnit val="0.2"/>
      </c:valAx>
      <c:spPr>
        <a:noFill/>
        <a:ln>
          <a:solidFill>
            <a:schemeClr val="accent1"/>
          </a:solidFill>
        </a:ln>
        <a:effectLst/>
      </c:spPr>
    </c:plotArea>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Perceived 2019 Performance Trend SE Discipline External To NASA/Academia</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38848922979455153"/>
          <c:y val="0.19070467457390611"/>
          <c:w val="0.56856604670105892"/>
          <c:h val="0.75126964350975112"/>
        </c:manualLayout>
      </c:layout>
      <c:barChart>
        <c:barDir val="bar"/>
        <c:grouping val="stacked"/>
        <c:varyColors val="0"/>
        <c:ser>
          <c:idx val="0"/>
          <c:order val="0"/>
          <c:tx>
            <c:strRef>
              <c:f>Charts!$DW$101</c:f>
              <c:strCache>
                <c:ptCount val="1"/>
                <c:pt idx="0">
                  <c:v>Uncertain/mixed</c:v>
                </c:pt>
              </c:strCache>
            </c:strRef>
          </c:tx>
          <c:spPr>
            <a:solidFill>
              <a:schemeClr val="accent1"/>
            </a:solidFill>
            <a:ln>
              <a:noFill/>
            </a:ln>
            <a:effectLst/>
          </c:spPr>
          <c:invertIfNegative val="0"/>
          <c:dLbls>
            <c:delete val="1"/>
          </c:dLbls>
          <c:cat>
            <c:strRef>
              <c:f>Charts!$DX$100:$EI$100</c:f>
              <c:strCache>
                <c:ptCount val="12"/>
                <c:pt idx="0">
                  <c:v>Facilities</c:v>
                </c:pt>
                <c:pt idx="1">
                  <c:v>Equipment/tools</c:v>
                </c:pt>
                <c:pt idx="2">
                  <c:v>Hands-on experience</c:v>
                </c:pt>
                <c:pt idx="3">
                  <c:v>Training</c:v>
                </c:pt>
                <c:pt idx="4">
                  <c:v>Workforce expertise/20+ years experience</c:v>
                </c:pt>
                <c:pt idx="5">
                  <c:v>Workforce expertise/10-20 years experience</c:v>
                </c:pt>
                <c:pt idx="6">
                  <c:v>Workforce expertise/overall</c:v>
                </c:pt>
                <c:pt idx="7">
                  <c:v>Workforce expertise/&lt;10 years experience</c:v>
                </c:pt>
                <c:pt idx="8">
                  <c:v>Technical systems domain knowledge</c:v>
                </c:pt>
                <c:pt idx="9">
                  <c:v>Systems management</c:v>
                </c:pt>
                <c:pt idx="10">
                  <c:v>People leadership skills</c:v>
                </c:pt>
                <c:pt idx="11">
                  <c:v>Overall</c:v>
                </c:pt>
              </c:strCache>
            </c:strRef>
          </c:cat>
          <c:val>
            <c:numRef>
              <c:f>Charts!$DX$101:$EI$101</c:f>
              <c:numCache>
                <c:formatCode>0%</c:formatCode>
                <c:ptCount val="12"/>
                <c:pt idx="0">
                  <c:v>0</c:v>
                </c:pt>
                <c:pt idx="1">
                  <c:v>0</c:v>
                </c:pt>
                <c:pt idx="2">
                  <c:v>0</c:v>
                </c:pt>
                <c:pt idx="3">
                  <c:v>0</c:v>
                </c:pt>
                <c:pt idx="4">
                  <c:v>0</c:v>
                </c:pt>
                <c:pt idx="5">
                  <c:v>0</c:v>
                </c:pt>
                <c:pt idx="6">
                  <c:v>0</c:v>
                </c:pt>
                <c:pt idx="7">
                  <c:v>0</c:v>
                </c:pt>
                <c:pt idx="8">
                  <c:v>0</c:v>
                </c:pt>
                <c:pt idx="9">
                  <c:v>0</c:v>
                </c:pt>
                <c:pt idx="10">
                  <c:v>0</c:v>
                </c:pt>
                <c:pt idx="11">
                  <c:v>0</c:v>
                </c:pt>
              </c:numCache>
            </c:numRef>
          </c:val>
          <c:extLst>
            <c:ext xmlns:c16="http://schemas.microsoft.com/office/drawing/2014/chart" uri="{C3380CC4-5D6E-409C-BE32-E72D297353CC}">
              <c16:uniqueId val="{00000000-8F60-254E-8FAE-03952215B150}"/>
            </c:ext>
          </c:extLst>
        </c:ser>
        <c:ser>
          <c:idx val="1"/>
          <c:order val="1"/>
          <c:tx>
            <c:strRef>
              <c:f>Charts!$DW$102</c:f>
              <c:strCache>
                <c:ptCount val="1"/>
                <c:pt idx="0">
                  <c:v>Declining</c:v>
                </c:pt>
              </c:strCache>
            </c:strRef>
          </c:tx>
          <c:spPr>
            <a:solidFill>
              <a:srgbClr val="FFA9CB"/>
            </a:solidFill>
            <a:ln>
              <a:solidFill>
                <a:schemeClr val="tx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1-8F60-254E-8FAE-03952215B150}"/>
                </c:ext>
              </c:extLst>
            </c:dLbl>
            <c:dLbl>
              <c:idx val="2"/>
              <c:delete val="1"/>
              <c:extLst>
                <c:ext xmlns:c15="http://schemas.microsoft.com/office/drawing/2012/chart" uri="{CE6537A1-D6FC-4f65-9D91-7224C49458BB}"/>
                <c:ext xmlns:c16="http://schemas.microsoft.com/office/drawing/2014/chart" uri="{C3380CC4-5D6E-409C-BE32-E72D297353CC}">
                  <c16:uniqueId val="{00000002-8F60-254E-8FAE-03952215B150}"/>
                </c:ext>
              </c:extLst>
            </c:dLbl>
            <c:dLbl>
              <c:idx val="3"/>
              <c:delete val="1"/>
              <c:extLst>
                <c:ext xmlns:c15="http://schemas.microsoft.com/office/drawing/2012/chart" uri="{CE6537A1-D6FC-4f65-9D91-7224C49458BB}"/>
                <c:ext xmlns:c16="http://schemas.microsoft.com/office/drawing/2014/chart" uri="{C3380CC4-5D6E-409C-BE32-E72D297353CC}">
                  <c16:uniqueId val="{00000003-8F60-254E-8FAE-03952215B150}"/>
                </c:ext>
              </c:extLst>
            </c:dLbl>
            <c:dLbl>
              <c:idx val="4"/>
              <c:delete val="1"/>
              <c:extLst>
                <c:ext xmlns:c15="http://schemas.microsoft.com/office/drawing/2012/chart" uri="{CE6537A1-D6FC-4f65-9D91-7224C49458BB}"/>
                <c:ext xmlns:c16="http://schemas.microsoft.com/office/drawing/2014/chart" uri="{C3380CC4-5D6E-409C-BE32-E72D297353CC}">
                  <c16:uniqueId val="{00000004-8F60-254E-8FAE-03952215B150}"/>
                </c:ext>
              </c:extLst>
            </c:dLbl>
            <c:dLbl>
              <c:idx val="5"/>
              <c:delete val="1"/>
              <c:extLst>
                <c:ext xmlns:c15="http://schemas.microsoft.com/office/drawing/2012/chart" uri="{CE6537A1-D6FC-4f65-9D91-7224C49458BB}"/>
                <c:ext xmlns:c16="http://schemas.microsoft.com/office/drawing/2014/chart" uri="{C3380CC4-5D6E-409C-BE32-E72D297353CC}">
                  <c16:uniqueId val="{00000005-8F60-254E-8FAE-03952215B150}"/>
                </c:ext>
              </c:extLst>
            </c:dLbl>
            <c:dLbl>
              <c:idx val="6"/>
              <c:delete val="1"/>
              <c:extLst>
                <c:ext xmlns:c15="http://schemas.microsoft.com/office/drawing/2012/chart" uri="{CE6537A1-D6FC-4f65-9D91-7224C49458BB}"/>
                <c:ext xmlns:c16="http://schemas.microsoft.com/office/drawing/2014/chart" uri="{C3380CC4-5D6E-409C-BE32-E72D297353CC}">
                  <c16:uniqueId val="{00000006-8F60-254E-8FAE-03952215B150}"/>
                </c:ext>
              </c:extLst>
            </c:dLbl>
            <c:dLbl>
              <c:idx val="7"/>
              <c:delete val="1"/>
              <c:extLst>
                <c:ext xmlns:c15="http://schemas.microsoft.com/office/drawing/2012/chart" uri="{CE6537A1-D6FC-4f65-9D91-7224C49458BB}"/>
                <c:ext xmlns:c16="http://schemas.microsoft.com/office/drawing/2014/chart" uri="{C3380CC4-5D6E-409C-BE32-E72D297353CC}">
                  <c16:uniqueId val="{00000007-8F60-254E-8FAE-03952215B150}"/>
                </c:ext>
              </c:extLst>
            </c:dLbl>
            <c:dLbl>
              <c:idx val="9"/>
              <c:delete val="1"/>
              <c:extLst>
                <c:ext xmlns:c15="http://schemas.microsoft.com/office/drawing/2012/chart" uri="{CE6537A1-D6FC-4f65-9D91-7224C49458BB}"/>
                <c:ext xmlns:c16="http://schemas.microsoft.com/office/drawing/2014/chart" uri="{C3380CC4-5D6E-409C-BE32-E72D297353CC}">
                  <c16:uniqueId val="{00000008-8F60-254E-8FAE-03952215B150}"/>
                </c:ext>
              </c:extLst>
            </c:dLbl>
            <c:dLbl>
              <c:idx val="10"/>
              <c:delete val="1"/>
              <c:extLst>
                <c:ext xmlns:c15="http://schemas.microsoft.com/office/drawing/2012/chart" uri="{CE6537A1-D6FC-4f65-9D91-7224C49458BB}"/>
                <c:ext xmlns:c16="http://schemas.microsoft.com/office/drawing/2014/chart" uri="{C3380CC4-5D6E-409C-BE32-E72D297353CC}">
                  <c16:uniqueId val="{00000009-8F60-254E-8FAE-03952215B150}"/>
                </c:ext>
              </c:extLst>
            </c:dLbl>
            <c:dLbl>
              <c:idx val="11"/>
              <c:delete val="1"/>
              <c:extLst>
                <c:ext xmlns:c15="http://schemas.microsoft.com/office/drawing/2012/chart" uri="{CE6537A1-D6FC-4f65-9D91-7224C49458BB}"/>
                <c:ext xmlns:c16="http://schemas.microsoft.com/office/drawing/2014/chart" uri="{C3380CC4-5D6E-409C-BE32-E72D297353CC}">
                  <c16:uniqueId val="{0000000A-8F60-254E-8FAE-03952215B150}"/>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Charts!$DX$100:$EI$100</c:f>
              <c:strCache>
                <c:ptCount val="12"/>
                <c:pt idx="0">
                  <c:v>Facilities</c:v>
                </c:pt>
                <c:pt idx="1">
                  <c:v>Equipment/tools</c:v>
                </c:pt>
                <c:pt idx="2">
                  <c:v>Hands-on experience</c:v>
                </c:pt>
                <c:pt idx="3">
                  <c:v>Training</c:v>
                </c:pt>
                <c:pt idx="4">
                  <c:v>Workforce expertise/20+ years experience</c:v>
                </c:pt>
                <c:pt idx="5">
                  <c:v>Workforce expertise/10-20 years experience</c:v>
                </c:pt>
                <c:pt idx="6">
                  <c:v>Workforce expertise/overall</c:v>
                </c:pt>
                <c:pt idx="7">
                  <c:v>Workforce expertise/&lt;10 years experience</c:v>
                </c:pt>
                <c:pt idx="8">
                  <c:v>Technical systems domain knowledge</c:v>
                </c:pt>
                <c:pt idx="9">
                  <c:v>Systems management</c:v>
                </c:pt>
                <c:pt idx="10">
                  <c:v>People leadership skills</c:v>
                </c:pt>
                <c:pt idx="11">
                  <c:v>Overall</c:v>
                </c:pt>
              </c:strCache>
            </c:strRef>
          </c:cat>
          <c:val>
            <c:numRef>
              <c:f>Charts!$DX$102:$EI$102</c:f>
              <c:numCache>
                <c:formatCode>0%</c:formatCode>
                <c:ptCount val="12"/>
                <c:pt idx="0">
                  <c:v>0</c:v>
                </c:pt>
                <c:pt idx="1">
                  <c:v>0.17</c:v>
                </c:pt>
                <c:pt idx="2">
                  <c:v>0</c:v>
                </c:pt>
                <c:pt idx="3">
                  <c:v>0</c:v>
                </c:pt>
                <c:pt idx="4">
                  <c:v>0</c:v>
                </c:pt>
                <c:pt idx="5">
                  <c:v>0</c:v>
                </c:pt>
                <c:pt idx="6">
                  <c:v>0</c:v>
                </c:pt>
                <c:pt idx="7">
                  <c:v>0</c:v>
                </c:pt>
                <c:pt idx="8">
                  <c:v>0.17</c:v>
                </c:pt>
                <c:pt idx="9">
                  <c:v>0</c:v>
                </c:pt>
                <c:pt idx="10">
                  <c:v>0</c:v>
                </c:pt>
                <c:pt idx="11">
                  <c:v>0</c:v>
                </c:pt>
              </c:numCache>
            </c:numRef>
          </c:val>
          <c:extLst>
            <c:ext xmlns:c16="http://schemas.microsoft.com/office/drawing/2014/chart" uri="{C3380CC4-5D6E-409C-BE32-E72D297353CC}">
              <c16:uniqueId val="{0000000B-8F60-254E-8FAE-03952215B150}"/>
            </c:ext>
          </c:extLst>
        </c:ser>
        <c:ser>
          <c:idx val="2"/>
          <c:order val="2"/>
          <c:tx>
            <c:strRef>
              <c:f>Charts!$DW$103</c:f>
              <c:strCache>
                <c:ptCount val="1"/>
                <c:pt idx="0">
                  <c:v>Steady</c:v>
                </c:pt>
              </c:strCache>
            </c:strRef>
          </c:tx>
          <c:spPr>
            <a:solidFill>
              <a:srgbClr val="FFFF00"/>
            </a:solidFill>
            <a:ln>
              <a:solidFill>
                <a:schemeClr val="tx1"/>
              </a:solidFill>
            </a:ln>
            <a:effectLst/>
          </c:spPr>
          <c:invertIfNegative val="0"/>
          <c:dLbls>
            <c:dLbl>
              <c:idx val="7"/>
              <c:delete val="1"/>
              <c:extLst>
                <c:ext xmlns:c15="http://schemas.microsoft.com/office/drawing/2012/chart" uri="{CE6537A1-D6FC-4f65-9D91-7224C49458BB}"/>
                <c:ext xmlns:c16="http://schemas.microsoft.com/office/drawing/2014/chart" uri="{C3380CC4-5D6E-409C-BE32-E72D297353CC}">
                  <c16:uniqueId val="{0000000C-8F60-254E-8FAE-03952215B150}"/>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Charts!$DX$100:$EI$100</c:f>
              <c:strCache>
                <c:ptCount val="12"/>
                <c:pt idx="0">
                  <c:v>Facilities</c:v>
                </c:pt>
                <c:pt idx="1">
                  <c:v>Equipment/tools</c:v>
                </c:pt>
                <c:pt idx="2">
                  <c:v>Hands-on experience</c:v>
                </c:pt>
                <c:pt idx="3">
                  <c:v>Training</c:v>
                </c:pt>
                <c:pt idx="4">
                  <c:v>Workforce expertise/20+ years experience</c:v>
                </c:pt>
                <c:pt idx="5">
                  <c:v>Workforce expertise/10-20 years experience</c:v>
                </c:pt>
                <c:pt idx="6">
                  <c:v>Workforce expertise/overall</c:v>
                </c:pt>
                <c:pt idx="7">
                  <c:v>Workforce expertise/&lt;10 years experience</c:v>
                </c:pt>
                <c:pt idx="8">
                  <c:v>Technical systems domain knowledge</c:v>
                </c:pt>
                <c:pt idx="9">
                  <c:v>Systems management</c:v>
                </c:pt>
                <c:pt idx="10">
                  <c:v>People leadership skills</c:v>
                </c:pt>
                <c:pt idx="11">
                  <c:v>Overall</c:v>
                </c:pt>
              </c:strCache>
            </c:strRef>
          </c:cat>
          <c:val>
            <c:numRef>
              <c:f>Charts!$DX$103:$EI$103</c:f>
              <c:numCache>
                <c:formatCode>0%</c:formatCode>
                <c:ptCount val="12"/>
                <c:pt idx="0">
                  <c:v>0.83</c:v>
                </c:pt>
                <c:pt idx="1">
                  <c:v>0.5</c:v>
                </c:pt>
                <c:pt idx="2">
                  <c:v>0.67</c:v>
                </c:pt>
                <c:pt idx="3">
                  <c:v>0.5</c:v>
                </c:pt>
                <c:pt idx="4">
                  <c:v>1</c:v>
                </c:pt>
                <c:pt idx="5">
                  <c:v>1</c:v>
                </c:pt>
                <c:pt idx="6">
                  <c:v>0.8</c:v>
                </c:pt>
                <c:pt idx="7">
                  <c:v>0</c:v>
                </c:pt>
                <c:pt idx="8">
                  <c:v>0.5</c:v>
                </c:pt>
                <c:pt idx="9">
                  <c:v>0.5</c:v>
                </c:pt>
                <c:pt idx="10">
                  <c:v>0.17</c:v>
                </c:pt>
                <c:pt idx="11">
                  <c:v>0.33</c:v>
                </c:pt>
              </c:numCache>
            </c:numRef>
          </c:val>
          <c:extLst>
            <c:ext xmlns:c16="http://schemas.microsoft.com/office/drawing/2014/chart" uri="{C3380CC4-5D6E-409C-BE32-E72D297353CC}">
              <c16:uniqueId val="{0000000D-8F60-254E-8FAE-03952215B150}"/>
            </c:ext>
          </c:extLst>
        </c:ser>
        <c:ser>
          <c:idx val="3"/>
          <c:order val="3"/>
          <c:tx>
            <c:strRef>
              <c:f>Charts!$DW$104</c:f>
              <c:strCache>
                <c:ptCount val="1"/>
                <c:pt idx="0">
                  <c:v>Improving</c:v>
                </c:pt>
              </c:strCache>
            </c:strRef>
          </c:tx>
          <c:spPr>
            <a:solidFill>
              <a:srgbClr val="3CFCFF"/>
            </a:solidFill>
            <a:ln>
              <a:solidFill>
                <a:schemeClr val="tx1"/>
              </a:solidFill>
            </a:ln>
            <a:effectLst/>
          </c:spPr>
          <c:invertIfNegative val="0"/>
          <c:dLbls>
            <c:dLbl>
              <c:idx val="3"/>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E-8F60-254E-8FAE-03952215B150}"/>
                </c:ext>
              </c:extLst>
            </c:dLbl>
            <c:dLbl>
              <c:idx val="4"/>
              <c:delete val="1"/>
              <c:extLst>
                <c:ext xmlns:c15="http://schemas.microsoft.com/office/drawing/2012/chart" uri="{CE6537A1-D6FC-4f65-9D91-7224C49458BB}"/>
                <c:ext xmlns:c16="http://schemas.microsoft.com/office/drawing/2014/chart" uri="{C3380CC4-5D6E-409C-BE32-E72D297353CC}">
                  <c16:uniqueId val="{0000000F-8F60-254E-8FAE-03952215B150}"/>
                </c:ext>
              </c:extLst>
            </c:dLbl>
            <c:dLbl>
              <c:idx val="5"/>
              <c:delete val="1"/>
              <c:extLst>
                <c:ext xmlns:c15="http://schemas.microsoft.com/office/drawing/2012/chart" uri="{CE6537A1-D6FC-4f65-9D91-7224C49458BB}"/>
                <c:ext xmlns:c16="http://schemas.microsoft.com/office/drawing/2014/chart" uri="{C3380CC4-5D6E-409C-BE32-E72D297353CC}">
                  <c16:uniqueId val="{00000010-8F60-254E-8FAE-03952215B150}"/>
                </c:ext>
              </c:extLst>
            </c:dLbl>
            <c:dLbl>
              <c:idx val="7"/>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1-8F60-254E-8FAE-03952215B150}"/>
                </c:ext>
              </c:extLst>
            </c:dLbl>
            <c:dLbl>
              <c:idx val="9"/>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2-8F60-254E-8FAE-03952215B150}"/>
                </c:ext>
              </c:extLst>
            </c:dLbl>
            <c:dLbl>
              <c:idx val="10"/>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3-8F60-254E-8FAE-03952215B150}"/>
                </c:ext>
              </c:extLst>
            </c:dLbl>
            <c:dLbl>
              <c:idx val="11"/>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4-8F60-254E-8FAE-03952215B150}"/>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Charts!$DX$100:$EI$100</c:f>
              <c:strCache>
                <c:ptCount val="12"/>
                <c:pt idx="0">
                  <c:v>Facilities</c:v>
                </c:pt>
                <c:pt idx="1">
                  <c:v>Equipment/tools</c:v>
                </c:pt>
                <c:pt idx="2">
                  <c:v>Hands-on experience</c:v>
                </c:pt>
                <c:pt idx="3">
                  <c:v>Training</c:v>
                </c:pt>
                <c:pt idx="4">
                  <c:v>Workforce expertise/20+ years experience</c:v>
                </c:pt>
                <c:pt idx="5">
                  <c:v>Workforce expertise/10-20 years experience</c:v>
                </c:pt>
                <c:pt idx="6">
                  <c:v>Workforce expertise/overall</c:v>
                </c:pt>
                <c:pt idx="7">
                  <c:v>Workforce expertise/&lt;10 years experience</c:v>
                </c:pt>
                <c:pt idx="8">
                  <c:v>Technical systems domain knowledge</c:v>
                </c:pt>
                <c:pt idx="9">
                  <c:v>Systems management</c:v>
                </c:pt>
                <c:pt idx="10">
                  <c:v>People leadership skills</c:v>
                </c:pt>
                <c:pt idx="11">
                  <c:v>Overall</c:v>
                </c:pt>
              </c:strCache>
            </c:strRef>
          </c:cat>
          <c:val>
            <c:numRef>
              <c:f>Charts!$DX$104:$EI$104</c:f>
              <c:numCache>
                <c:formatCode>0%</c:formatCode>
                <c:ptCount val="12"/>
                <c:pt idx="0">
                  <c:v>0.17</c:v>
                </c:pt>
                <c:pt idx="1">
                  <c:v>0.33</c:v>
                </c:pt>
                <c:pt idx="2">
                  <c:v>0.33</c:v>
                </c:pt>
                <c:pt idx="3">
                  <c:v>0.5</c:v>
                </c:pt>
                <c:pt idx="4">
                  <c:v>0</c:v>
                </c:pt>
                <c:pt idx="5">
                  <c:v>0</c:v>
                </c:pt>
                <c:pt idx="6">
                  <c:v>0.2</c:v>
                </c:pt>
                <c:pt idx="7">
                  <c:v>1</c:v>
                </c:pt>
                <c:pt idx="8">
                  <c:v>0.33</c:v>
                </c:pt>
                <c:pt idx="9">
                  <c:v>0.5</c:v>
                </c:pt>
                <c:pt idx="10">
                  <c:v>0.83</c:v>
                </c:pt>
                <c:pt idx="11">
                  <c:v>0.67</c:v>
                </c:pt>
              </c:numCache>
            </c:numRef>
          </c:val>
          <c:extLst>
            <c:ext xmlns:c16="http://schemas.microsoft.com/office/drawing/2014/chart" uri="{C3380CC4-5D6E-409C-BE32-E72D297353CC}">
              <c16:uniqueId val="{00000015-8F60-254E-8FAE-03952215B150}"/>
            </c:ext>
          </c:extLst>
        </c:ser>
        <c:dLbls>
          <c:dLblPos val="ctr"/>
          <c:showLegendKey val="0"/>
          <c:showVal val="1"/>
          <c:showCatName val="0"/>
          <c:showSerName val="0"/>
          <c:showPercent val="0"/>
          <c:showBubbleSize val="0"/>
        </c:dLbls>
        <c:gapWidth val="100"/>
        <c:overlap val="100"/>
        <c:axId val="966803599"/>
        <c:axId val="967475311"/>
      </c:barChart>
      <c:catAx>
        <c:axId val="96680359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7475311"/>
        <c:crosses val="autoZero"/>
        <c:auto val="1"/>
        <c:lblAlgn val="ctr"/>
        <c:lblOffset val="100"/>
        <c:noMultiLvlLbl val="0"/>
      </c:catAx>
      <c:valAx>
        <c:axId val="967475311"/>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6803599"/>
        <c:crosses val="autoZero"/>
        <c:crossBetween val="between"/>
        <c:majorUnit val="0.2"/>
      </c:valAx>
      <c:spPr>
        <a:noFill/>
        <a:ln>
          <a:solidFill>
            <a:schemeClr val="accent1"/>
          </a:solidFill>
        </a:ln>
        <a:effectLst/>
      </c:spPr>
    </c:plotArea>
    <c:legend>
      <c:legendPos val="t"/>
      <c:overlay val="0"/>
      <c:spPr>
        <a:noFill/>
        <a:ln>
          <a:solidFill>
            <a:schemeClr val="tx1"/>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Perceived 2019 Performance Trend SE Discipline External To NASA/OGAs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38189387196165692"/>
          <c:y val="0.18951795566596163"/>
          <c:w val="0.57502636083533032"/>
          <c:h val="0.75245635277855627"/>
        </c:manualLayout>
      </c:layout>
      <c:barChart>
        <c:barDir val="bar"/>
        <c:grouping val="stacked"/>
        <c:varyColors val="0"/>
        <c:ser>
          <c:idx val="0"/>
          <c:order val="0"/>
          <c:tx>
            <c:strRef>
              <c:f>Charts!$ES$101</c:f>
              <c:strCache>
                <c:ptCount val="1"/>
                <c:pt idx="0">
                  <c:v>Uncertain/mixed</c:v>
                </c:pt>
              </c:strCache>
            </c:strRef>
          </c:tx>
          <c:spPr>
            <a:solidFill>
              <a:srgbClr val="C6C5FF"/>
            </a:solidFill>
            <a:ln>
              <a:solidFill>
                <a:schemeClr val="tx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8B58-9A45-BC3D-818D202D5419}"/>
                </c:ext>
              </c:extLst>
            </c:dLbl>
            <c:dLbl>
              <c:idx val="1"/>
              <c:delete val="1"/>
              <c:extLst>
                <c:ext xmlns:c15="http://schemas.microsoft.com/office/drawing/2012/chart" uri="{CE6537A1-D6FC-4f65-9D91-7224C49458BB}"/>
                <c:ext xmlns:c16="http://schemas.microsoft.com/office/drawing/2014/chart" uri="{C3380CC4-5D6E-409C-BE32-E72D297353CC}">
                  <c16:uniqueId val="{00000001-8B58-9A45-BC3D-818D202D5419}"/>
                </c:ext>
              </c:extLst>
            </c:dLbl>
            <c:dLbl>
              <c:idx val="2"/>
              <c:delete val="1"/>
              <c:extLst>
                <c:ext xmlns:c15="http://schemas.microsoft.com/office/drawing/2012/chart" uri="{CE6537A1-D6FC-4f65-9D91-7224C49458BB}"/>
                <c:ext xmlns:c16="http://schemas.microsoft.com/office/drawing/2014/chart" uri="{C3380CC4-5D6E-409C-BE32-E72D297353CC}">
                  <c16:uniqueId val="{00000002-8B58-9A45-BC3D-818D202D5419}"/>
                </c:ext>
              </c:extLst>
            </c:dLbl>
            <c:dLbl>
              <c:idx val="3"/>
              <c:delete val="1"/>
              <c:extLst>
                <c:ext xmlns:c15="http://schemas.microsoft.com/office/drawing/2012/chart" uri="{CE6537A1-D6FC-4f65-9D91-7224C49458BB}"/>
                <c:ext xmlns:c16="http://schemas.microsoft.com/office/drawing/2014/chart" uri="{C3380CC4-5D6E-409C-BE32-E72D297353CC}">
                  <c16:uniqueId val="{00000003-8B58-9A45-BC3D-818D202D5419}"/>
                </c:ext>
              </c:extLst>
            </c:dLbl>
            <c:dLbl>
              <c:idx val="4"/>
              <c:delete val="1"/>
              <c:extLst>
                <c:ext xmlns:c15="http://schemas.microsoft.com/office/drawing/2012/chart" uri="{CE6537A1-D6FC-4f65-9D91-7224C49458BB}"/>
                <c:ext xmlns:c16="http://schemas.microsoft.com/office/drawing/2014/chart" uri="{C3380CC4-5D6E-409C-BE32-E72D297353CC}">
                  <c16:uniqueId val="{00000004-8B58-9A45-BC3D-818D202D5419}"/>
                </c:ext>
              </c:extLst>
            </c:dLbl>
            <c:dLbl>
              <c:idx val="6"/>
              <c:delete val="1"/>
              <c:extLst>
                <c:ext xmlns:c15="http://schemas.microsoft.com/office/drawing/2012/chart" uri="{CE6537A1-D6FC-4f65-9D91-7224C49458BB}"/>
                <c:ext xmlns:c16="http://schemas.microsoft.com/office/drawing/2014/chart" uri="{C3380CC4-5D6E-409C-BE32-E72D297353CC}">
                  <c16:uniqueId val="{00000005-8B58-9A45-BC3D-818D202D5419}"/>
                </c:ext>
              </c:extLst>
            </c:dLbl>
            <c:dLbl>
              <c:idx val="7"/>
              <c:delete val="1"/>
              <c:extLst>
                <c:ext xmlns:c15="http://schemas.microsoft.com/office/drawing/2012/chart" uri="{CE6537A1-D6FC-4f65-9D91-7224C49458BB}"/>
                <c:ext xmlns:c16="http://schemas.microsoft.com/office/drawing/2014/chart" uri="{C3380CC4-5D6E-409C-BE32-E72D297353CC}">
                  <c16:uniqueId val="{00000006-8B58-9A45-BC3D-818D202D5419}"/>
                </c:ext>
              </c:extLst>
            </c:dLbl>
            <c:dLbl>
              <c:idx val="8"/>
              <c:delete val="1"/>
              <c:extLst>
                <c:ext xmlns:c15="http://schemas.microsoft.com/office/drawing/2012/chart" uri="{CE6537A1-D6FC-4f65-9D91-7224C49458BB}"/>
                <c:ext xmlns:c16="http://schemas.microsoft.com/office/drawing/2014/chart" uri="{C3380CC4-5D6E-409C-BE32-E72D297353CC}">
                  <c16:uniqueId val="{00000007-8B58-9A45-BC3D-818D202D5419}"/>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Charts!$ET$100:$FE$100</c:f>
              <c:strCache>
                <c:ptCount val="12"/>
                <c:pt idx="0">
                  <c:v>Facilities</c:v>
                </c:pt>
                <c:pt idx="1">
                  <c:v>Equipment/tools</c:v>
                </c:pt>
                <c:pt idx="2">
                  <c:v>Hands-on experience</c:v>
                </c:pt>
                <c:pt idx="3">
                  <c:v>Training</c:v>
                </c:pt>
                <c:pt idx="4">
                  <c:v>Workforce expertise/20+ years experience</c:v>
                </c:pt>
                <c:pt idx="5">
                  <c:v>Workforce expertise/overall</c:v>
                </c:pt>
                <c:pt idx="6">
                  <c:v>Workforce expertise/10-20 years experience</c:v>
                </c:pt>
                <c:pt idx="7">
                  <c:v>Workforce expertise/&lt;10 years experience</c:v>
                </c:pt>
                <c:pt idx="8">
                  <c:v>Systems management</c:v>
                </c:pt>
                <c:pt idx="9">
                  <c:v>Technical systems domain knowledge</c:v>
                </c:pt>
                <c:pt idx="10">
                  <c:v>People leadership skills</c:v>
                </c:pt>
                <c:pt idx="11">
                  <c:v>Overall</c:v>
                </c:pt>
              </c:strCache>
            </c:strRef>
          </c:cat>
          <c:val>
            <c:numRef>
              <c:f>Charts!$ET$101:$FE$101</c:f>
              <c:numCache>
                <c:formatCode>0%</c:formatCode>
                <c:ptCount val="12"/>
                <c:pt idx="0">
                  <c:v>0</c:v>
                </c:pt>
                <c:pt idx="1">
                  <c:v>0</c:v>
                </c:pt>
                <c:pt idx="2">
                  <c:v>0</c:v>
                </c:pt>
                <c:pt idx="3">
                  <c:v>0</c:v>
                </c:pt>
                <c:pt idx="4">
                  <c:v>0</c:v>
                </c:pt>
                <c:pt idx="5">
                  <c:v>0.11</c:v>
                </c:pt>
                <c:pt idx="6">
                  <c:v>0</c:v>
                </c:pt>
                <c:pt idx="7">
                  <c:v>0</c:v>
                </c:pt>
                <c:pt idx="8">
                  <c:v>0</c:v>
                </c:pt>
                <c:pt idx="9">
                  <c:v>0.11</c:v>
                </c:pt>
                <c:pt idx="10">
                  <c:v>0.11</c:v>
                </c:pt>
                <c:pt idx="11">
                  <c:v>0.11</c:v>
                </c:pt>
              </c:numCache>
            </c:numRef>
          </c:val>
          <c:extLst>
            <c:ext xmlns:c16="http://schemas.microsoft.com/office/drawing/2014/chart" uri="{C3380CC4-5D6E-409C-BE32-E72D297353CC}">
              <c16:uniqueId val="{00000008-8B58-9A45-BC3D-818D202D5419}"/>
            </c:ext>
          </c:extLst>
        </c:ser>
        <c:ser>
          <c:idx val="1"/>
          <c:order val="1"/>
          <c:tx>
            <c:strRef>
              <c:f>Charts!$ES$102</c:f>
              <c:strCache>
                <c:ptCount val="1"/>
                <c:pt idx="0">
                  <c:v>Declining</c:v>
                </c:pt>
              </c:strCache>
            </c:strRef>
          </c:tx>
          <c:spPr>
            <a:solidFill>
              <a:srgbClr val="FFA9CB"/>
            </a:solidFill>
            <a:ln>
              <a:solidFill>
                <a:schemeClr val="tx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9-8B58-9A45-BC3D-818D202D5419}"/>
                </c:ext>
              </c:extLst>
            </c:dLbl>
            <c:dLbl>
              <c:idx val="1"/>
              <c:delete val="1"/>
              <c:extLst>
                <c:ext xmlns:c15="http://schemas.microsoft.com/office/drawing/2012/chart" uri="{CE6537A1-D6FC-4f65-9D91-7224C49458BB}"/>
                <c:ext xmlns:c16="http://schemas.microsoft.com/office/drawing/2014/chart" uri="{C3380CC4-5D6E-409C-BE32-E72D297353CC}">
                  <c16:uniqueId val="{0000000A-8B58-9A45-BC3D-818D202D5419}"/>
                </c:ext>
              </c:extLst>
            </c:dLbl>
            <c:dLbl>
              <c:idx val="2"/>
              <c:delete val="1"/>
              <c:extLst>
                <c:ext xmlns:c15="http://schemas.microsoft.com/office/drawing/2012/chart" uri="{CE6537A1-D6FC-4f65-9D91-7224C49458BB}"/>
                <c:ext xmlns:c16="http://schemas.microsoft.com/office/drawing/2014/chart" uri="{C3380CC4-5D6E-409C-BE32-E72D297353CC}">
                  <c16:uniqueId val="{0000000B-8B58-9A45-BC3D-818D202D5419}"/>
                </c:ext>
              </c:extLst>
            </c:dLbl>
            <c:dLbl>
              <c:idx val="3"/>
              <c:delete val="1"/>
              <c:extLst>
                <c:ext xmlns:c15="http://schemas.microsoft.com/office/drawing/2012/chart" uri="{CE6537A1-D6FC-4f65-9D91-7224C49458BB}"/>
                <c:ext xmlns:c16="http://schemas.microsoft.com/office/drawing/2014/chart" uri="{C3380CC4-5D6E-409C-BE32-E72D297353CC}">
                  <c16:uniqueId val="{0000000C-8B58-9A45-BC3D-818D202D5419}"/>
                </c:ext>
              </c:extLst>
            </c:dLbl>
            <c:dLbl>
              <c:idx val="4"/>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8B58-9A45-BC3D-818D202D5419}"/>
                </c:ext>
              </c:extLst>
            </c:dLbl>
            <c:dLbl>
              <c:idx val="6"/>
              <c:delete val="1"/>
              <c:extLst>
                <c:ext xmlns:c15="http://schemas.microsoft.com/office/drawing/2012/chart" uri="{CE6537A1-D6FC-4f65-9D91-7224C49458BB}"/>
                <c:ext xmlns:c16="http://schemas.microsoft.com/office/drawing/2014/chart" uri="{C3380CC4-5D6E-409C-BE32-E72D297353CC}">
                  <c16:uniqueId val="{0000000E-8B58-9A45-BC3D-818D202D5419}"/>
                </c:ext>
              </c:extLst>
            </c:dLbl>
            <c:dLbl>
              <c:idx val="7"/>
              <c:delete val="1"/>
              <c:extLst>
                <c:ext xmlns:c15="http://schemas.microsoft.com/office/drawing/2012/chart" uri="{CE6537A1-D6FC-4f65-9D91-7224C49458BB}"/>
                <c:ext xmlns:c16="http://schemas.microsoft.com/office/drawing/2014/chart" uri="{C3380CC4-5D6E-409C-BE32-E72D297353CC}">
                  <c16:uniqueId val="{0000000F-8B58-9A45-BC3D-818D202D5419}"/>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Charts!$ET$100:$FE$100</c:f>
              <c:strCache>
                <c:ptCount val="12"/>
                <c:pt idx="0">
                  <c:v>Facilities</c:v>
                </c:pt>
                <c:pt idx="1">
                  <c:v>Equipment/tools</c:v>
                </c:pt>
                <c:pt idx="2">
                  <c:v>Hands-on experience</c:v>
                </c:pt>
                <c:pt idx="3">
                  <c:v>Training</c:v>
                </c:pt>
                <c:pt idx="4">
                  <c:v>Workforce expertise/20+ years experience</c:v>
                </c:pt>
                <c:pt idx="5">
                  <c:v>Workforce expertise/overall</c:v>
                </c:pt>
                <c:pt idx="6">
                  <c:v>Workforce expertise/10-20 years experience</c:v>
                </c:pt>
                <c:pt idx="7">
                  <c:v>Workforce expertise/&lt;10 years experience</c:v>
                </c:pt>
                <c:pt idx="8">
                  <c:v>Systems management</c:v>
                </c:pt>
                <c:pt idx="9">
                  <c:v>Technical systems domain knowledge</c:v>
                </c:pt>
                <c:pt idx="10">
                  <c:v>People leadership skills</c:v>
                </c:pt>
                <c:pt idx="11">
                  <c:v>Overall</c:v>
                </c:pt>
              </c:strCache>
            </c:strRef>
          </c:cat>
          <c:val>
            <c:numRef>
              <c:f>Charts!$ET$102:$FE$102</c:f>
              <c:numCache>
                <c:formatCode>0%</c:formatCode>
                <c:ptCount val="12"/>
                <c:pt idx="0">
                  <c:v>0</c:v>
                </c:pt>
                <c:pt idx="1">
                  <c:v>0</c:v>
                </c:pt>
                <c:pt idx="2">
                  <c:v>0</c:v>
                </c:pt>
                <c:pt idx="3">
                  <c:v>0</c:v>
                </c:pt>
                <c:pt idx="4">
                  <c:v>0.44</c:v>
                </c:pt>
                <c:pt idx="5">
                  <c:v>0.11</c:v>
                </c:pt>
                <c:pt idx="6">
                  <c:v>0</c:v>
                </c:pt>
                <c:pt idx="7">
                  <c:v>0</c:v>
                </c:pt>
                <c:pt idx="8">
                  <c:v>0.14000000000000001</c:v>
                </c:pt>
                <c:pt idx="9">
                  <c:v>0.22</c:v>
                </c:pt>
                <c:pt idx="10">
                  <c:v>0.11</c:v>
                </c:pt>
                <c:pt idx="11">
                  <c:v>0.11</c:v>
                </c:pt>
              </c:numCache>
            </c:numRef>
          </c:val>
          <c:extLst>
            <c:ext xmlns:c16="http://schemas.microsoft.com/office/drawing/2014/chart" uri="{C3380CC4-5D6E-409C-BE32-E72D297353CC}">
              <c16:uniqueId val="{00000010-8B58-9A45-BC3D-818D202D5419}"/>
            </c:ext>
          </c:extLst>
        </c:ser>
        <c:ser>
          <c:idx val="2"/>
          <c:order val="2"/>
          <c:tx>
            <c:strRef>
              <c:f>Charts!$ES$103</c:f>
              <c:strCache>
                <c:ptCount val="1"/>
                <c:pt idx="0">
                  <c:v>Steady</c:v>
                </c:pt>
              </c:strCache>
            </c:strRef>
          </c:tx>
          <c:spPr>
            <a:solidFill>
              <a:srgbClr val="FFFF00"/>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Charts!$ET$100:$FE$100</c:f>
              <c:strCache>
                <c:ptCount val="12"/>
                <c:pt idx="0">
                  <c:v>Facilities</c:v>
                </c:pt>
                <c:pt idx="1">
                  <c:v>Equipment/tools</c:v>
                </c:pt>
                <c:pt idx="2">
                  <c:v>Hands-on experience</c:v>
                </c:pt>
                <c:pt idx="3">
                  <c:v>Training</c:v>
                </c:pt>
                <c:pt idx="4">
                  <c:v>Workforce expertise/20+ years experience</c:v>
                </c:pt>
                <c:pt idx="5">
                  <c:v>Workforce expertise/overall</c:v>
                </c:pt>
                <c:pt idx="6">
                  <c:v>Workforce expertise/10-20 years experience</c:v>
                </c:pt>
                <c:pt idx="7">
                  <c:v>Workforce expertise/&lt;10 years experience</c:v>
                </c:pt>
                <c:pt idx="8">
                  <c:v>Systems management</c:v>
                </c:pt>
                <c:pt idx="9">
                  <c:v>Technical systems domain knowledge</c:v>
                </c:pt>
                <c:pt idx="10">
                  <c:v>People leadership skills</c:v>
                </c:pt>
                <c:pt idx="11">
                  <c:v>Overall</c:v>
                </c:pt>
              </c:strCache>
            </c:strRef>
          </c:cat>
          <c:val>
            <c:numRef>
              <c:f>Charts!$ET$103:$FE$103</c:f>
              <c:numCache>
                <c:formatCode>0%</c:formatCode>
                <c:ptCount val="12"/>
                <c:pt idx="0">
                  <c:v>0.78</c:v>
                </c:pt>
                <c:pt idx="1">
                  <c:v>0.67</c:v>
                </c:pt>
                <c:pt idx="2">
                  <c:v>0.67</c:v>
                </c:pt>
                <c:pt idx="3">
                  <c:v>0.44</c:v>
                </c:pt>
                <c:pt idx="4">
                  <c:v>0.56000000000000005</c:v>
                </c:pt>
                <c:pt idx="5">
                  <c:v>0.67</c:v>
                </c:pt>
                <c:pt idx="6">
                  <c:v>0.89</c:v>
                </c:pt>
                <c:pt idx="7">
                  <c:v>0.11</c:v>
                </c:pt>
                <c:pt idx="8">
                  <c:v>0.72</c:v>
                </c:pt>
                <c:pt idx="9">
                  <c:v>0.45</c:v>
                </c:pt>
                <c:pt idx="10">
                  <c:v>0.33</c:v>
                </c:pt>
                <c:pt idx="11">
                  <c:v>0.11</c:v>
                </c:pt>
              </c:numCache>
            </c:numRef>
          </c:val>
          <c:extLst>
            <c:ext xmlns:c16="http://schemas.microsoft.com/office/drawing/2014/chart" uri="{C3380CC4-5D6E-409C-BE32-E72D297353CC}">
              <c16:uniqueId val="{00000011-8B58-9A45-BC3D-818D202D5419}"/>
            </c:ext>
          </c:extLst>
        </c:ser>
        <c:ser>
          <c:idx val="3"/>
          <c:order val="3"/>
          <c:tx>
            <c:strRef>
              <c:f>Charts!$ES$104</c:f>
              <c:strCache>
                <c:ptCount val="1"/>
                <c:pt idx="0">
                  <c:v>Improving</c:v>
                </c:pt>
              </c:strCache>
            </c:strRef>
          </c:tx>
          <c:spPr>
            <a:solidFill>
              <a:srgbClr val="3CFCFF"/>
            </a:solidFill>
            <a:ln>
              <a:solidFill>
                <a:schemeClr val="tx1"/>
              </a:solidFill>
            </a:ln>
            <a:effectLst/>
          </c:spPr>
          <c:invertIfNegative val="0"/>
          <c:dLbls>
            <c:dLbl>
              <c:idx val="3"/>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2-8B58-9A45-BC3D-818D202D5419}"/>
                </c:ext>
              </c:extLst>
            </c:dLbl>
            <c:dLbl>
              <c:idx val="4"/>
              <c:delete val="1"/>
              <c:extLst>
                <c:ext xmlns:c15="http://schemas.microsoft.com/office/drawing/2012/chart" uri="{CE6537A1-D6FC-4f65-9D91-7224C49458BB}"/>
                <c:ext xmlns:c16="http://schemas.microsoft.com/office/drawing/2014/chart" uri="{C3380CC4-5D6E-409C-BE32-E72D297353CC}">
                  <c16:uniqueId val="{00000013-8B58-9A45-BC3D-818D202D5419}"/>
                </c:ext>
              </c:extLst>
            </c:dLbl>
            <c:dLbl>
              <c:idx val="7"/>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4-8B58-9A45-BC3D-818D202D5419}"/>
                </c:ext>
              </c:extLst>
            </c:dLbl>
            <c:dLbl>
              <c:idx val="10"/>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5-8B58-9A45-BC3D-818D202D5419}"/>
                </c:ext>
              </c:extLst>
            </c:dLbl>
            <c:dLbl>
              <c:idx val="11"/>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6-8B58-9A45-BC3D-818D202D5419}"/>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Charts!$ET$100:$FE$100</c:f>
              <c:strCache>
                <c:ptCount val="12"/>
                <c:pt idx="0">
                  <c:v>Facilities</c:v>
                </c:pt>
                <c:pt idx="1">
                  <c:v>Equipment/tools</c:v>
                </c:pt>
                <c:pt idx="2">
                  <c:v>Hands-on experience</c:v>
                </c:pt>
                <c:pt idx="3">
                  <c:v>Training</c:v>
                </c:pt>
                <c:pt idx="4">
                  <c:v>Workforce expertise/20+ years experience</c:v>
                </c:pt>
                <c:pt idx="5">
                  <c:v>Workforce expertise/overall</c:v>
                </c:pt>
                <c:pt idx="6">
                  <c:v>Workforce expertise/10-20 years experience</c:v>
                </c:pt>
                <c:pt idx="7">
                  <c:v>Workforce expertise/&lt;10 years experience</c:v>
                </c:pt>
                <c:pt idx="8">
                  <c:v>Systems management</c:v>
                </c:pt>
                <c:pt idx="9">
                  <c:v>Technical systems domain knowledge</c:v>
                </c:pt>
                <c:pt idx="10">
                  <c:v>People leadership skills</c:v>
                </c:pt>
                <c:pt idx="11">
                  <c:v>Overall</c:v>
                </c:pt>
              </c:strCache>
            </c:strRef>
          </c:cat>
          <c:val>
            <c:numRef>
              <c:f>Charts!$ET$104:$FE$104</c:f>
              <c:numCache>
                <c:formatCode>0%</c:formatCode>
                <c:ptCount val="12"/>
                <c:pt idx="0">
                  <c:v>0.22</c:v>
                </c:pt>
                <c:pt idx="1">
                  <c:v>0.33</c:v>
                </c:pt>
                <c:pt idx="2">
                  <c:v>0.33</c:v>
                </c:pt>
                <c:pt idx="3">
                  <c:v>0.56000000000000005</c:v>
                </c:pt>
                <c:pt idx="4">
                  <c:v>0</c:v>
                </c:pt>
                <c:pt idx="5">
                  <c:v>0.11</c:v>
                </c:pt>
                <c:pt idx="6">
                  <c:v>0.11</c:v>
                </c:pt>
                <c:pt idx="7">
                  <c:v>0.89</c:v>
                </c:pt>
                <c:pt idx="8">
                  <c:v>0.14000000000000001</c:v>
                </c:pt>
                <c:pt idx="9">
                  <c:v>0.22</c:v>
                </c:pt>
                <c:pt idx="10">
                  <c:v>0.45</c:v>
                </c:pt>
                <c:pt idx="11">
                  <c:v>0.67</c:v>
                </c:pt>
              </c:numCache>
            </c:numRef>
          </c:val>
          <c:extLst>
            <c:ext xmlns:c16="http://schemas.microsoft.com/office/drawing/2014/chart" uri="{C3380CC4-5D6E-409C-BE32-E72D297353CC}">
              <c16:uniqueId val="{00000017-8B58-9A45-BC3D-818D202D5419}"/>
            </c:ext>
          </c:extLst>
        </c:ser>
        <c:dLbls>
          <c:dLblPos val="ctr"/>
          <c:showLegendKey val="0"/>
          <c:showVal val="1"/>
          <c:showCatName val="0"/>
          <c:showSerName val="0"/>
          <c:showPercent val="0"/>
          <c:showBubbleSize val="0"/>
        </c:dLbls>
        <c:gapWidth val="100"/>
        <c:overlap val="100"/>
        <c:axId val="966417935"/>
        <c:axId val="1012719343"/>
      </c:barChart>
      <c:catAx>
        <c:axId val="9664179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012719343"/>
        <c:crosses val="autoZero"/>
        <c:auto val="1"/>
        <c:lblAlgn val="ctr"/>
        <c:lblOffset val="100"/>
        <c:noMultiLvlLbl val="0"/>
      </c:catAx>
      <c:valAx>
        <c:axId val="1012719343"/>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6417935"/>
        <c:crosses val="autoZero"/>
        <c:crossBetween val="between"/>
        <c:majorUnit val="0.2"/>
      </c:valAx>
      <c:spPr>
        <a:noFill/>
        <a:ln>
          <a:solidFill>
            <a:schemeClr val="accent1"/>
          </a:solidFill>
        </a:ln>
        <a:effectLst/>
      </c:spPr>
    </c:plotArea>
    <c:legend>
      <c:legendPos val="t"/>
      <c:overlay val="0"/>
      <c:spPr>
        <a:noFill/>
        <a:ln>
          <a:solidFill>
            <a:schemeClr val="tx1"/>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Perceived 2019 Performance Trend SE Discipline External To NASA/</a:t>
            </a:r>
            <a:br>
              <a:rPr lang="en-US" b="1" dirty="0"/>
            </a:br>
            <a:r>
              <a:rPr lang="en-US" b="1" dirty="0"/>
              <a:t>Tool Vendors</a:t>
            </a:r>
          </a:p>
        </c:rich>
      </c:tx>
      <c:layout>
        <c:manualLayout>
          <c:xMode val="edge"/>
          <c:yMode val="edge"/>
          <c:x val="0.19486716379897612"/>
          <c:y val="1.276207839562443E-2"/>
        </c:manualLayout>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38762048601683408"/>
          <c:y val="0.18301939530285988"/>
          <c:w val="0.56880192777626937"/>
          <c:h val="0.75135988683232779"/>
        </c:manualLayout>
      </c:layout>
      <c:barChart>
        <c:barDir val="bar"/>
        <c:grouping val="stacked"/>
        <c:varyColors val="0"/>
        <c:ser>
          <c:idx val="0"/>
          <c:order val="0"/>
          <c:tx>
            <c:strRef>
              <c:f>Charts!$FO$101</c:f>
              <c:strCache>
                <c:ptCount val="1"/>
                <c:pt idx="0">
                  <c:v>Uncertain/mixed</c:v>
                </c:pt>
              </c:strCache>
            </c:strRef>
          </c:tx>
          <c:spPr>
            <a:solidFill>
              <a:srgbClr val="C6C5FF"/>
            </a:solidFill>
            <a:ln>
              <a:solidFill>
                <a:schemeClr val="tx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EDC4-C94E-BE4F-A9117ECC3C8C}"/>
                </c:ext>
              </c:extLst>
            </c:dLbl>
            <c:dLbl>
              <c:idx val="2"/>
              <c:delete val="1"/>
              <c:extLst>
                <c:ext xmlns:c15="http://schemas.microsoft.com/office/drawing/2012/chart" uri="{CE6537A1-D6FC-4f65-9D91-7224C49458BB}"/>
                <c:ext xmlns:c16="http://schemas.microsoft.com/office/drawing/2014/chart" uri="{C3380CC4-5D6E-409C-BE32-E72D297353CC}">
                  <c16:uniqueId val="{00000001-EDC4-C94E-BE4F-A9117ECC3C8C}"/>
                </c:ext>
              </c:extLst>
            </c:dLbl>
            <c:dLbl>
              <c:idx val="3"/>
              <c:delete val="1"/>
              <c:extLst>
                <c:ext xmlns:c15="http://schemas.microsoft.com/office/drawing/2012/chart" uri="{CE6537A1-D6FC-4f65-9D91-7224C49458BB}"/>
                <c:ext xmlns:c16="http://schemas.microsoft.com/office/drawing/2014/chart" uri="{C3380CC4-5D6E-409C-BE32-E72D297353CC}">
                  <c16:uniqueId val="{00000002-EDC4-C94E-BE4F-A9117ECC3C8C}"/>
                </c:ext>
              </c:extLst>
            </c:dLbl>
            <c:dLbl>
              <c:idx val="4"/>
              <c:delete val="1"/>
              <c:extLst>
                <c:ext xmlns:c15="http://schemas.microsoft.com/office/drawing/2012/chart" uri="{CE6537A1-D6FC-4f65-9D91-7224C49458BB}"/>
                <c:ext xmlns:c16="http://schemas.microsoft.com/office/drawing/2014/chart" uri="{C3380CC4-5D6E-409C-BE32-E72D297353CC}">
                  <c16:uniqueId val="{00000003-EDC4-C94E-BE4F-A9117ECC3C8C}"/>
                </c:ext>
              </c:extLst>
            </c:dLbl>
            <c:dLbl>
              <c:idx val="5"/>
              <c:delete val="1"/>
              <c:extLst>
                <c:ext xmlns:c15="http://schemas.microsoft.com/office/drawing/2012/chart" uri="{CE6537A1-D6FC-4f65-9D91-7224C49458BB}"/>
                <c:ext xmlns:c16="http://schemas.microsoft.com/office/drawing/2014/chart" uri="{C3380CC4-5D6E-409C-BE32-E72D297353CC}">
                  <c16:uniqueId val="{00000004-EDC4-C94E-BE4F-A9117ECC3C8C}"/>
                </c:ext>
              </c:extLst>
            </c:dLbl>
            <c:dLbl>
              <c:idx val="6"/>
              <c:delete val="1"/>
              <c:extLst>
                <c:ext xmlns:c15="http://schemas.microsoft.com/office/drawing/2012/chart" uri="{CE6537A1-D6FC-4f65-9D91-7224C49458BB}"/>
                <c:ext xmlns:c16="http://schemas.microsoft.com/office/drawing/2014/chart" uri="{C3380CC4-5D6E-409C-BE32-E72D297353CC}">
                  <c16:uniqueId val="{00000005-EDC4-C94E-BE4F-A9117ECC3C8C}"/>
                </c:ext>
              </c:extLst>
            </c:dLbl>
            <c:dLbl>
              <c:idx val="7"/>
              <c:delete val="1"/>
              <c:extLst>
                <c:ext xmlns:c15="http://schemas.microsoft.com/office/drawing/2012/chart" uri="{CE6537A1-D6FC-4f65-9D91-7224C49458BB}"/>
                <c:ext xmlns:c16="http://schemas.microsoft.com/office/drawing/2014/chart" uri="{C3380CC4-5D6E-409C-BE32-E72D297353CC}">
                  <c16:uniqueId val="{00000006-EDC4-C94E-BE4F-A9117ECC3C8C}"/>
                </c:ext>
              </c:extLst>
            </c:dLbl>
            <c:dLbl>
              <c:idx val="8"/>
              <c:delete val="1"/>
              <c:extLst>
                <c:ext xmlns:c15="http://schemas.microsoft.com/office/drawing/2012/chart" uri="{CE6537A1-D6FC-4f65-9D91-7224C49458BB}"/>
                <c:ext xmlns:c16="http://schemas.microsoft.com/office/drawing/2014/chart" uri="{C3380CC4-5D6E-409C-BE32-E72D297353CC}">
                  <c16:uniqueId val="{00000007-EDC4-C94E-BE4F-A9117ECC3C8C}"/>
                </c:ext>
              </c:extLst>
            </c:dLbl>
            <c:dLbl>
              <c:idx val="9"/>
              <c:delete val="1"/>
              <c:extLst>
                <c:ext xmlns:c15="http://schemas.microsoft.com/office/drawing/2012/chart" uri="{CE6537A1-D6FC-4f65-9D91-7224C49458BB}"/>
                <c:ext xmlns:c16="http://schemas.microsoft.com/office/drawing/2014/chart" uri="{C3380CC4-5D6E-409C-BE32-E72D297353CC}">
                  <c16:uniqueId val="{00000008-EDC4-C94E-BE4F-A9117ECC3C8C}"/>
                </c:ext>
              </c:extLst>
            </c:dLbl>
            <c:dLbl>
              <c:idx val="10"/>
              <c:delete val="1"/>
              <c:extLst>
                <c:ext xmlns:c15="http://schemas.microsoft.com/office/drawing/2012/chart" uri="{CE6537A1-D6FC-4f65-9D91-7224C49458BB}"/>
                <c:ext xmlns:c16="http://schemas.microsoft.com/office/drawing/2014/chart" uri="{C3380CC4-5D6E-409C-BE32-E72D297353CC}">
                  <c16:uniqueId val="{00000009-EDC4-C94E-BE4F-A9117ECC3C8C}"/>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Charts!$FP$100:$GA$100</c:f>
              <c:strCache>
                <c:ptCount val="12"/>
                <c:pt idx="0">
                  <c:v>Equipment/tools</c:v>
                </c:pt>
                <c:pt idx="1">
                  <c:v>Training</c:v>
                </c:pt>
                <c:pt idx="2">
                  <c:v>Hands-on experience</c:v>
                </c:pt>
                <c:pt idx="3">
                  <c:v>Facilities</c:v>
                </c:pt>
                <c:pt idx="4">
                  <c:v>Workforce expertise/20+ years experience</c:v>
                </c:pt>
                <c:pt idx="5">
                  <c:v>Workforce expertise/10-20 years experience</c:v>
                </c:pt>
                <c:pt idx="6">
                  <c:v>Workforce expertise/overall</c:v>
                </c:pt>
                <c:pt idx="7">
                  <c:v>Workforce expertise/&lt;10 years experience</c:v>
                </c:pt>
                <c:pt idx="8">
                  <c:v>Technical systems domain knowledge</c:v>
                </c:pt>
                <c:pt idx="9">
                  <c:v>Systems management</c:v>
                </c:pt>
                <c:pt idx="10">
                  <c:v>People leadership skills</c:v>
                </c:pt>
                <c:pt idx="11">
                  <c:v>Overall</c:v>
                </c:pt>
              </c:strCache>
            </c:strRef>
          </c:cat>
          <c:val>
            <c:numRef>
              <c:f>Charts!$FP$101:$GA$101</c:f>
              <c:numCache>
                <c:formatCode>0%</c:formatCode>
                <c:ptCount val="12"/>
                <c:pt idx="0">
                  <c:v>0</c:v>
                </c:pt>
                <c:pt idx="1">
                  <c:v>0.33</c:v>
                </c:pt>
                <c:pt idx="2">
                  <c:v>0</c:v>
                </c:pt>
                <c:pt idx="3">
                  <c:v>0</c:v>
                </c:pt>
                <c:pt idx="4">
                  <c:v>0</c:v>
                </c:pt>
                <c:pt idx="5">
                  <c:v>0</c:v>
                </c:pt>
                <c:pt idx="6">
                  <c:v>0</c:v>
                </c:pt>
                <c:pt idx="7">
                  <c:v>0</c:v>
                </c:pt>
                <c:pt idx="8">
                  <c:v>0</c:v>
                </c:pt>
                <c:pt idx="9">
                  <c:v>0</c:v>
                </c:pt>
                <c:pt idx="10">
                  <c:v>0</c:v>
                </c:pt>
                <c:pt idx="11">
                  <c:v>0.33</c:v>
                </c:pt>
              </c:numCache>
            </c:numRef>
          </c:val>
          <c:extLst>
            <c:ext xmlns:c16="http://schemas.microsoft.com/office/drawing/2014/chart" uri="{C3380CC4-5D6E-409C-BE32-E72D297353CC}">
              <c16:uniqueId val="{0000000A-EDC4-C94E-BE4F-A9117ECC3C8C}"/>
            </c:ext>
          </c:extLst>
        </c:ser>
        <c:ser>
          <c:idx val="1"/>
          <c:order val="1"/>
          <c:tx>
            <c:strRef>
              <c:f>Charts!$FO$102</c:f>
              <c:strCache>
                <c:ptCount val="1"/>
                <c:pt idx="0">
                  <c:v>Declining</c:v>
                </c:pt>
              </c:strCache>
            </c:strRef>
          </c:tx>
          <c:spPr>
            <a:solidFill>
              <a:srgbClr val="FFA9CB"/>
            </a:solidFill>
            <a:ln>
              <a:solidFill>
                <a:schemeClr val="tx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B-EDC4-C94E-BE4F-A9117ECC3C8C}"/>
                </c:ext>
              </c:extLst>
            </c:dLbl>
            <c:dLbl>
              <c:idx val="1"/>
              <c:delete val="1"/>
              <c:extLst>
                <c:ext xmlns:c15="http://schemas.microsoft.com/office/drawing/2012/chart" uri="{CE6537A1-D6FC-4f65-9D91-7224C49458BB}"/>
                <c:ext xmlns:c16="http://schemas.microsoft.com/office/drawing/2014/chart" uri="{C3380CC4-5D6E-409C-BE32-E72D297353CC}">
                  <c16:uniqueId val="{0000000C-EDC4-C94E-BE4F-A9117ECC3C8C}"/>
                </c:ext>
              </c:extLst>
            </c:dLbl>
            <c:dLbl>
              <c:idx val="2"/>
              <c:delete val="1"/>
              <c:extLst>
                <c:ext xmlns:c15="http://schemas.microsoft.com/office/drawing/2012/chart" uri="{CE6537A1-D6FC-4f65-9D91-7224C49458BB}"/>
                <c:ext xmlns:c16="http://schemas.microsoft.com/office/drawing/2014/chart" uri="{C3380CC4-5D6E-409C-BE32-E72D297353CC}">
                  <c16:uniqueId val="{0000000D-EDC4-C94E-BE4F-A9117ECC3C8C}"/>
                </c:ext>
              </c:extLst>
            </c:dLbl>
            <c:dLbl>
              <c:idx val="3"/>
              <c:delete val="1"/>
              <c:extLst>
                <c:ext xmlns:c15="http://schemas.microsoft.com/office/drawing/2012/chart" uri="{CE6537A1-D6FC-4f65-9D91-7224C49458BB}"/>
                <c:ext xmlns:c16="http://schemas.microsoft.com/office/drawing/2014/chart" uri="{C3380CC4-5D6E-409C-BE32-E72D297353CC}">
                  <c16:uniqueId val="{0000000E-EDC4-C94E-BE4F-A9117ECC3C8C}"/>
                </c:ext>
              </c:extLst>
            </c:dLbl>
            <c:dLbl>
              <c:idx val="4"/>
              <c:spPr>
                <a:noFill/>
                <a:ln>
                  <a:solidFill>
                    <a:schemeClr val="tx1"/>
                  </a:solid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F-EDC4-C94E-BE4F-A9117ECC3C8C}"/>
                </c:ext>
              </c:extLst>
            </c:dLbl>
            <c:dLbl>
              <c:idx val="5"/>
              <c:delete val="1"/>
              <c:extLst>
                <c:ext xmlns:c15="http://schemas.microsoft.com/office/drawing/2012/chart" uri="{CE6537A1-D6FC-4f65-9D91-7224C49458BB}"/>
                <c:ext xmlns:c16="http://schemas.microsoft.com/office/drawing/2014/chart" uri="{C3380CC4-5D6E-409C-BE32-E72D297353CC}">
                  <c16:uniqueId val="{00000010-EDC4-C94E-BE4F-A9117ECC3C8C}"/>
                </c:ext>
              </c:extLst>
            </c:dLbl>
            <c:dLbl>
              <c:idx val="6"/>
              <c:delete val="1"/>
              <c:extLst>
                <c:ext xmlns:c15="http://schemas.microsoft.com/office/drawing/2012/chart" uri="{CE6537A1-D6FC-4f65-9D91-7224C49458BB}"/>
                <c:ext xmlns:c16="http://schemas.microsoft.com/office/drawing/2014/chart" uri="{C3380CC4-5D6E-409C-BE32-E72D297353CC}">
                  <c16:uniqueId val="{00000011-EDC4-C94E-BE4F-A9117ECC3C8C}"/>
                </c:ext>
              </c:extLst>
            </c:dLbl>
            <c:dLbl>
              <c:idx val="7"/>
              <c:delete val="1"/>
              <c:extLst>
                <c:ext xmlns:c15="http://schemas.microsoft.com/office/drawing/2012/chart" uri="{CE6537A1-D6FC-4f65-9D91-7224C49458BB}"/>
                <c:ext xmlns:c16="http://schemas.microsoft.com/office/drawing/2014/chart" uri="{C3380CC4-5D6E-409C-BE32-E72D297353CC}">
                  <c16:uniqueId val="{00000012-EDC4-C94E-BE4F-A9117ECC3C8C}"/>
                </c:ext>
              </c:extLst>
            </c:dLbl>
            <c:dLbl>
              <c:idx val="9"/>
              <c:delete val="1"/>
              <c:extLst>
                <c:ext xmlns:c15="http://schemas.microsoft.com/office/drawing/2012/chart" uri="{CE6537A1-D6FC-4f65-9D91-7224C49458BB}"/>
                <c:ext xmlns:c16="http://schemas.microsoft.com/office/drawing/2014/chart" uri="{C3380CC4-5D6E-409C-BE32-E72D297353CC}">
                  <c16:uniqueId val="{00000013-EDC4-C94E-BE4F-A9117ECC3C8C}"/>
                </c:ext>
              </c:extLst>
            </c:dLbl>
            <c:dLbl>
              <c:idx val="11"/>
              <c:delete val="1"/>
              <c:extLst>
                <c:ext xmlns:c15="http://schemas.microsoft.com/office/drawing/2012/chart" uri="{CE6537A1-D6FC-4f65-9D91-7224C49458BB}"/>
                <c:ext xmlns:c16="http://schemas.microsoft.com/office/drawing/2014/chart" uri="{C3380CC4-5D6E-409C-BE32-E72D297353CC}">
                  <c16:uniqueId val="{00000014-EDC4-C94E-BE4F-A9117ECC3C8C}"/>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Charts!$FP$100:$GA$100</c:f>
              <c:strCache>
                <c:ptCount val="12"/>
                <c:pt idx="0">
                  <c:v>Equipment/tools</c:v>
                </c:pt>
                <c:pt idx="1">
                  <c:v>Training</c:v>
                </c:pt>
                <c:pt idx="2">
                  <c:v>Hands-on experience</c:v>
                </c:pt>
                <c:pt idx="3">
                  <c:v>Facilities</c:v>
                </c:pt>
                <c:pt idx="4">
                  <c:v>Workforce expertise/20+ years experience</c:v>
                </c:pt>
                <c:pt idx="5">
                  <c:v>Workforce expertise/10-20 years experience</c:v>
                </c:pt>
                <c:pt idx="6">
                  <c:v>Workforce expertise/overall</c:v>
                </c:pt>
                <c:pt idx="7">
                  <c:v>Workforce expertise/&lt;10 years experience</c:v>
                </c:pt>
                <c:pt idx="8">
                  <c:v>Technical systems domain knowledge</c:v>
                </c:pt>
                <c:pt idx="9">
                  <c:v>Systems management</c:v>
                </c:pt>
                <c:pt idx="10">
                  <c:v>People leadership skills</c:v>
                </c:pt>
                <c:pt idx="11">
                  <c:v>Overall</c:v>
                </c:pt>
              </c:strCache>
            </c:strRef>
          </c:cat>
          <c:val>
            <c:numRef>
              <c:f>Charts!$FP$102:$GA$102</c:f>
              <c:numCache>
                <c:formatCode>0%</c:formatCode>
                <c:ptCount val="12"/>
                <c:pt idx="0">
                  <c:v>0</c:v>
                </c:pt>
                <c:pt idx="1">
                  <c:v>0</c:v>
                </c:pt>
                <c:pt idx="2">
                  <c:v>0</c:v>
                </c:pt>
                <c:pt idx="3">
                  <c:v>0</c:v>
                </c:pt>
                <c:pt idx="4">
                  <c:v>0.5</c:v>
                </c:pt>
                <c:pt idx="5">
                  <c:v>0</c:v>
                </c:pt>
                <c:pt idx="6">
                  <c:v>0</c:v>
                </c:pt>
                <c:pt idx="7">
                  <c:v>0</c:v>
                </c:pt>
                <c:pt idx="8">
                  <c:v>0.33</c:v>
                </c:pt>
                <c:pt idx="9">
                  <c:v>0</c:v>
                </c:pt>
                <c:pt idx="10">
                  <c:v>0.33</c:v>
                </c:pt>
                <c:pt idx="11">
                  <c:v>0</c:v>
                </c:pt>
              </c:numCache>
            </c:numRef>
          </c:val>
          <c:extLst>
            <c:ext xmlns:c16="http://schemas.microsoft.com/office/drawing/2014/chart" uri="{C3380CC4-5D6E-409C-BE32-E72D297353CC}">
              <c16:uniqueId val="{00000015-EDC4-C94E-BE4F-A9117ECC3C8C}"/>
            </c:ext>
          </c:extLst>
        </c:ser>
        <c:ser>
          <c:idx val="2"/>
          <c:order val="2"/>
          <c:tx>
            <c:strRef>
              <c:f>Charts!$FO$103</c:f>
              <c:strCache>
                <c:ptCount val="1"/>
                <c:pt idx="0">
                  <c:v>Steady</c:v>
                </c:pt>
              </c:strCache>
            </c:strRef>
          </c:tx>
          <c:spPr>
            <a:solidFill>
              <a:srgbClr val="FFFF00"/>
            </a:solidFill>
            <a:ln>
              <a:solidFill>
                <a:schemeClr val="tx1"/>
              </a:solid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16-EDC4-C94E-BE4F-A9117ECC3C8C}"/>
                </c:ext>
              </c:extLst>
            </c:dLbl>
            <c:dLbl>
              <c:idx val="7"/>
              <c:delete val="1"/>
              <c:extLst>
                <c:ext xmlns:c15="http://schemas.microsoft.com/office/drawing/2012/chart" uri="{CE6537A1-D6FC-4f65-9D91-7224C49458BB}"/>
                <c:ext xmlns:c16="http://schemas.microsoft.com/office/drawing/2014/chart" uri="{C3380CC4-5D6E-409C-BE32-E72D297353CC}">
                  <c16:uniqueId val="{00000017-EDC4-C94E-BE4F-A9117ECC3C8C}"/>
                </c:ext>
              </c:extLst>
            </c:dLbl>
            <c:dLbl>
              <c:idx val="10"/>
              <c:delete val="1"/>
              <c:extLst>
                <c:ext xmlns:c15="http://schemas.microsoft.com/office/drawing/2012/chart" uri="{CE6537A1-D6FC-4f65-9D91-7224C49458BB}"/>
                <c:ext xmlns:c16="http://schemas.microsoft.com/office/drawing/2014/chart" uri="{C3380CC4-5D6E-409C-BE32-E72D297353CC}">
                  <c16:uniqueId val="{00000018-EDC4-C94E-BE4F-A9117ECC3C8C}"/>
                </c:ext>
              </c:extLst>
            </c:dLbl>
            <c:dLbl>
              <c:idx val="11"/>
              <c:delete val="1"/>
              <c:extLst>
                <c:ext xmlns:c15="http://schemas.microsoft.com/office/drawing/2012/chart" uri="{CE6537A1-D6FC-4f65-9D91-7224C49458BB}"/>
                <c:ext xmlns:c16="http://schemas.microsoft.com/office/drawing/2014/chart" uri="{C3380CC4-5D6E-409C-BE32-E72D297353CC}">
                  <c16:uniqueId val="{00000019-EDC4-C94E-BE4F-A9117ECC3C8C}"/>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Charts!$FP$100:$GA$100</c:f>
              <c:strCache>
                <c:ptCount val="12"/>
                <c:pt idx="0">
                  <c:v>Equipment/tools</c:v>
                </c:pt>
                <c:pt idx="1">
                  <c:v>Training</c:v>
                </c:pt>
                <c:pt idx="2">
                  <c:v>Hands-on experience</c:v>
                </c:pt>
                <c:pt idx="3">
                  <c:v>Facilities</c:v>
                </c:pt>
                <c:pt idx="4">
                  <c:v>Workforce expertise/20+ years experience</c:v>
                </c:pt>
                <c:pt idx="5">
                  <c:v>Workforce expertise/10-20 years experience</c:v>
                </c:pt>
                <c:pt idx="6">
                  <c:v>Workforce expertise/overall</c:v>
                </c:pt>
                <c:pt idx="7">
                  <c:v>Workforce expertise/&lt;10 years experience</c:v>
                </c:pt>
                <c:pt idx="8">
                  <c:v>Technical systems domain knowledge</c:v>
                </c:pt>
                <c:pt idx="9">
                  <c:v>Systems management</c:v>
                </c:pt>
                <c:pt idx="10">
                  <c:v>People leadership skills</c:v>
                </c:pt>
                <c:pt idx="11">
                  <c:v>Overall</c:v>
                </c:pt>
              </c:strCache>
            </c:strRef>
          </c:cat>
          <c:val>
            <c:numRef>
              <c:f>Charts!$FP$103:$GA$103</c:f>
              <c:numCache>
                <c:formatCode>0%</c:formatCode>
                <c:ptCount val="12"/>
                <c:pt idx="0">
                  <c:v>0.5</c:v>
                </c:pt>
                <c:pt idx="1">
                  <c:v>0</c:v>
                </c:pt>
                <c:pt idx="2">
                  <c:v>0.33</c:v>
                </c:pt>
                <c:pt idx="3">
                  <c:v>0.33</c:v>
                </c:pt>
                <c:pt idx="4">
                  <c:v>0.5</c:v>
                </c:pt>
                <c:pt idx="5">
                  <c:v>0.33</c:v>
                </c:pt>
                <c:pt idx="6">
                  <c:v>0.33</c:v>
                </c:pt>
                <c:pt idx="7">
                  <c:v>0</c:v>
                </c:pt>
                <c:pt idx="8">
                  <c:v>0.34</c:v>
                </c:pt>
                <c:pt idx="9">
                  <c:v>0.5</c:v>
                </c:pt>
                <c:pt idx="10">
                  <c:v>0</c:v>
                </c:pt>
                <c:pt idx="11">
                  <c:v>0</c:v>
                </c:pt>
              </c:numCache>
            </c:numRef>
          </c:val>
          <c:extLst>
            <c:ext xmlns:c16="http://schemas.microsoft.com/office/drawing/2014/chart" uri="{C3380CC4-5D6E-409C-BE32-E72D297353CC}">
              <c16:uniqueId val="{0000001A-EDC4-C94E-BE4F-A9117ECC3C8C}"/>
            </c:ext>
          </c:extLst>
        </c:ser>
        <c:ser>
          <c:idx val="3"/>
          <c:order val="3"/>
          <c:tx>
            <c:strRef>
              <c:f>Charts!$FO$104</c:f>
              <c:strCache>
                <c:ptCount val="1"/>
                <c:pt idx="0">
                  <c:v>Improving</c:v>
                </c:pt>
              </c:strCache>
            </c:strRef>
          </c:tx>
          <c:spPr>
            <a:solidFill>
              <a:srgbClr val="3CFCFF"/>
            </a:solidFill>
            <a:ln>
              <a:solidFill>
                <a:schemeClr val="tx1"/>
              </a:solidFill>
            </a:ln>
            <a:effectLst/>
          </c:spPr>
          <c:invertIfNegative val="0"/>
          <c:dLbls>
            <c:dLbl>
              <c:idx val="0"/>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8E36-CC41-9E83-68DD04C94F17}"/>
                </c:ext>
              </c:extLst>
            </c:dLbl>
            <c:dLbl>
              <c:idx val="1"/>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8-8E36-CC41-9E83-68DD04C94F17}"/>
                </c:ext>
              </c:extLst>
            </c:dLbl>
            <c:dLbl>
              <c:idx val="2"/>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8E36-CC41-9E83-68DD04C94F17}"/>
                </c:ext>
              </c:extLst>
            </c:dLbl>
            <c:dLbl>
              <c:idx val="3"/>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6-8E36-CC41-9E83-68DD04C94F17}"/>
                </c:ext>
              </c:extLst>
            </c:dLbl>
            <c:dLbl>
              <c:idx val="4"/>
              <c:delete val="1"/>
              <c:extLst>
                <c:ext xmlns:c15="http://schemas.microsoft.com/office/drawing/2012/chart" uri="{CE6537A1-D6FC-4f65-9D91-7224C49458BB}"/>
                <c:ext xmlns:c16="http://schemas.microsoft.com/office/drawing/2014/chart" uri="{C3380CC4-5D6E-409C-BE32-E72D297353CC}">
                  <c16:uniqueId val="{0000001B-EDC4-C94E-BE4F-A9117ECC3C8C}"/>
                </c:ext>
              </c:extLst>
            </c:dLbl>
            <c:dLbl>
              <c:idx val="5"/>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8E36-CC41-9E83-68DD04C94F17}"/>
                </c:ext>
              </c:extLst>
            </c:dLbl>
            <c:dLbl>
              <c:idx val="6"/>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4-8E36-CC41-9E83-68DD04C94F17}"/>
                </c:ext>
              </c:extLst>
            </c:dLbl>
            <c:dLbl>
              <c:idx val="7"/>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8E36-CC41-9E83-68DD04C94F17}"/>
                </c:ext>
              </c:extLst>
            </c:dLbl>
            <c:dLbl>
              <c:idx val="8"/>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C-EDC4-C94E-BE4F-A9117ECC3C8C}"/>
                </c:ext>
              </c:extLst>
            </c:dLbl>
            <c:dLbl>
              <c:idx val="9"/>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2-8E36-CC41-9E83-68DD04C94F17}"/>
                </c:ext>
              </c:extLst>
            </c:dLbl>
            <c:dLbl>
              <c:idx val="10"/>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8E36-CC41-9E83-68DD04C94F17}"/>
                </c:ext>
              </c:extLst>
            </c:dLbl>
            <c:dLbl>
              <c:idx val="11"/>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0-8E36-CC41-9E83-68DD04C94F17}"/>
                </c:ext>
              </c:extLst>
            </c:dLbl>
            <c:spPr>
              <a:noFill/>
              <a:ln>
                <a:solidFill>
                  <a:schemeClr val="tx1"/>
                </a:solid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Charts!$FP$100:$GA$100</c:f>
              <c:strCache>
                <c:ptCount val="12"/>
                <c:pt idx="0">
                  <c:v>Equipment/tools</c:v>
                </c:pt>
                <c:pt idx="1">
                  <c:v>Training</c:v>
                </c:pt>
                <c:pt idx="2">
                  <c:v>Hands-on experience</c:v>
                </c:pt>
                <c:pt idx="3">
                  <c:v>Facilities</c:v>
                </c:pt>
                <c:pt idx="4">
                  <c:v>Workforce expertise/20+ years experience</c:v>
                </c:pt>
                <c:pt idx="5">
                  <c:v>Workforce expertise/10-20 years experience</c:v>
                </c:pt>
                <c:pt idx="6">
                  <c:v>Workforce expertise/overall</c:v>
                </c:pt>
                <c:pt idx="7">
                  <c:v>Workforce expertise/&lt;10 years experience</c:v>
                </c:pt>
                <c:pt idx="8">
                  <c:v>Technical systems domain knowledge</c:v>
                </c:pt>
                <c:pt idx="9">
                  <c:v>Systems management</c:v>
                </c:pt>
                <c:pt idx="10">
                  <c:v>People leadership skills</c:v>
                </c:pt>
                <c:pt idx="11">
                  <c:v>Overall</c:v>
                </c:pt>
              </c:strCache>
            </c:strRef>
          </c:cat>
          <c:val>
            <c:numRef>
              <c:f>Charts!$FP$104:$GA$104</c:f>
              <c:numCache>
                <c:formatCode>0%</c:formatCode>
                <c:ptCount val="12"/>
                <c:pt idx="0">
                  <c:v>0.5</c:v>
                </c:pt>
                <c:pt idx="1">
                  <c:v>0.67</c:v>
                </c:pt>
                <c:pt idx="2">
                  <c:v>0.67</c:v>
                </c:pt>
                <c:pt idx="3">
                  <c:v>0.67</c:v>
                </c:pt>
                <c:pt idx="4">
                  <c:v>0</c:v>
                </c:pt>
                <c:pt idx="5">
                  <c:v>0.67</c:v>
                </c:pt>
                <c:pt idx="6">
                  <c:v>0.67</c:v>
                </c:pt>
                <c:pt idx="7">
                  <c:v>1</c:v>
                </c:pt>
                <c:pt idx="8">
                  <c:v>0.33</c:v>
                </c:pt>
                <c:pt idx="9">
                  <c:v>0.5</c:v>
                </c:pt>
                <c:pt idx="10">
                  <c:v>0.67</c:v>
                </c:pt>
                <c:pt idx="11">
                  <c:v>0.67</c:v>
                </c:pt>
              </c:numCache>
            </c:numRef>
          </c:val>
          <c:extLst>
            <c:ext xmlns:c16="http://schemas.microsoft.com/office/drawing/2014/chart" uri="{C3380CC4-5D6E-409C-BE32-E72D297353CC}">
              <c16:uniqueId val="{0000001D-EDC4-C94E-BE4F-A9117ECC3C8C}"/>
            </c:ext>
          </c:extLst>
        </c:ser>
        <c:dLbls>
          <c:dLblPos val="ctr"/>
          <c:showLegendKey val="0"/>
          <c:showVal val="1"/>
          <c:showCatName val="0"/>
          <c:showSerName val="0"/>
          <c:showPercent val="0"/>
          <c:showBubbleSize val="0"/>
        </c:dLbls>
        <c:gapWidth val="100"/>
        <c:overlap val="100"/>
        <c:axId val="900634239"/>
        <c:axId val="924985679"/>
      </c:barChart>
      <c:catAx>
        <c:axId val="9006342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24985679"/>
        <c:crosses val="autoZero"/>
        <c:auto val="1"/>
        <c:lblAlgn val="ctr"/>
        <c:lblOffset val="100"/>
        <c:noMultiLvlLbl val="0"/>
      </c:catAx>
      <c:valAx>
        <c:axId val="924985679"/>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00634239"/>
        <c:crosses val="autoZero"/>
        <c:crossBetween val="between"/>
        <c:majorUnit val="0.2"/>
      </c:valAx>
      <c:spPr>
        <a:noFill/>
        <a:ln>
          <a:solidFill>
            <a:schemeClr val="accent1"/>
          </a:solidFill>
        </a:ln>
        <a:effectLst/>
      </c:spPr>
    </c:plotArea>
    <c:legend>
      <c:legendPos val="t"/>
      <c:overlay val="0"/>
      <c:spPr>
        <a:noFill/>
        <a:ln>
          <a:solidFill>
            <a:schemeClr val="tx1"/>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a:t>Stated Key SE Strengths/Positive Comments/Across All Sources</a:t>
            </a:r>
          </a:p>
        </c:rich>
      </c:tx>
      <c:overlay val="0"/>
      <c:spPr>
        <a:noFill/>
        <a:ln>
          <a:noFill/>
        </a:ln>
        <a:effectLst/>
      </c:spPr>
      <c:txPr>
        <a:bodyPr rot="0" spcFirstLastPara="1" vertOverflow="ellipsis" vert="horz" wrap="square" anchor="ctr" anchorCtr="1"/>
        <a:lstStyle/>
        <a:p>
          <a:pPr>
            <a:defRPr sz="192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Charts!$B$148</c:f>
              <c:strCache>
                <c:ptCount val="1"/>
                <c:pt idx="0">
                  <c:v>All Sources</c:v>
                </c:pt>
              </c:strCache>
            </c:strRef>
          </c:tx>
          <c:spPr>
            <a:solidFill>
              <a:srgbClr val="3CFCFF"/>
            </a:solidFill>
            <a:ln>
              <a:solidFill>
                <a:schemeClr val="accent1"/>
              </a:solidFill>
            </a:ln>
            <a:effectLst/>
          </c:spPr>
          <c:invertIfNegative val="0"/>
          <c:dLbls>
            <c:dLbl>
              <c:idx val="5"/>
              <c:spPr>
                <a:noFill/>
                <a:ln>
                  <a:solidFill>
                    <a:schemeClr val="accent1"/>
                  </a:solid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A291-CD41-9601-F6F8C8B108A6}"/>
                </c:ext>
              </c:extLst>
            </c:dLbl>
            <c:dLbl>
              <c:idx val="6"/>
              <c:spPr>
                <a:noFill/>
                <a:ln>
                  <a:solidFill>
                    <a:schemeClr val="accent1"/>
                  </a:solid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1-A291-CD41-9601-F6F8C8B108A6}"/>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Charts!$C$147:$I$147</c:f>
              <c:strCache>
                <c:ptCount val="7"/>
                <c:pt idx="0">
                  <c:v>Others (improving infrastructure, management is committed to SE, and strong systems management)</c:v>
                </c:pt>
                <c:pt idx="1">
                  <c:v>Tools-related comments; a tool vendor has developed stable software sols so we have a more predictable upgrade path; happy with tools and tool suppliers willingness to work with us.</c:v>
                </c:pt>
                <c:pt idx="2">
                  <c:v>Younger SEs are more comfortable with tools and more willing to learn and grow/we are hiring sharp individuals; MBSE competency might be higher for them vs. older SEs.</c:v>
                </c:pt>
                <c:pt idx="3">
                  <c:v>Strong workforce expertise/competence; doing a lot of hiring, improving trend with a lot of good young SEs; strong 20+ years experience workforce</c:v>
                </c:pt>
                <c:pt idx="4">
                  <c:v>Strong hands-on opportunities; e.g.,  Airbus ProtoSpace workshops, new research at Boeing requires prototypes. CubeSat missions, one OGA is focusing on this, programs give students hands-on work using MBSE </c:v>
                </c:pt>
                <c:pt idx="5">
                  <c:v>Strong technical systems domain knowledge </c:v>
                </c:pt>
                <c:pt idx="6">
                  <c:v>Training is a strong area of emphasis and growth including SE/MBSE but also communications and leadership training; new training technologies, now have formalized training</c:v>
                </c:pt>
              </c:strCache>
            </c:strRef>
          </c:cat>
          <c:val>
            <c:numRef>
              <c:f>Charts!$C$148:$I$148</c:f>
              <c:numCache>
                <c:formatCode>0%</c:formatCode>
                <c:ptCount val="7"/>
                <c:pt idx="0">
                  <c:v>0.15</c:v>
                </c:pt>
                <c:pt idx="1">
                  <c:v>0.13</c:v>
                </c:pt>
                <c:pt idx="2">
                  <c:v>0.26</c:v>
                </c:pt>
                <c:pt idx="3">
                  <c:v>0.28000000000000003</c:v>
                </c:pt>
                <c:pt idx="4">
                  <c:v>0.28000000000000003</c:v>
                </c:pt>
                <c:pt idx="5">
                  <c:v>0.41</c:v>
                </c:pt>
                <c:pt idx="6">
                  <c:v>0.44</c:v>
                </c:pt>
              </c:numCache>
            </c:numRef>
          </c:val>
          <c:extLst>
            <c:ext xmlns:c16="http://schemas.microsoft.com/office/drawing/2014/chart" uri="{C3380CC4-5D6E-409C-BE32-E72D297353CC}">
              <c16:uniqueId val="{00000002-A291-CD41-9601-F6F8C8B108A6}"/>
            </c:ext>
          </c:extLst>
        </c:ser>
        <c:dLbls>
          <c:showLegendKey val="0"/>
          <c:showVal val="1"/>
          <c:showCatName val="0"/>
          <c:showSerName val="0"/>
          <c:showPercent val="0"/>
          <c:showBubbleSize val="0"/>
        </c:dLbls>
        <c:gapWidth val="150"/>
        <c:overlap val="100"/>
        <c:axId val="442771951"/>
        <c:axId val="458763855"/>
      </c:barChart>
      <c:catAx>
        <c:axId val="44277195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58763855"/>
        <c:crosses val="autoZero"/>
        <c:auto val="1"/>
        <c:lblAlgn val="ctr"/>
        <c:lblOffset val="100"/>
        <c:noMultiLvlLbl val="0"/>
      </c:catAx>
      <c:valAx>
        <c:axId val="45876385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42771951"/>
        <c:crosses val="autoZero"/>
        <c:crossBetween val="between"/>
        <c:majorUnit val="0.1"/>
      </c:valAx>
      <c:spPr>
        <a:noFill/>
        <a:ln>
          <a:solidFill>
            <a:schemeClr val="accent1"/>
          </a:solidFill>
        </a:ln>
        <a:effectLst/>
      </c:spPr>
    </c:plotArea>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800" b="1"/>
              <a:t>Stated Key SE Weaknesses/Concerns/Mixed Comments/Across All Sources</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Charts!$T$148</c:f>
              <c:strCache>
                <c:ptCount val="1"/>
                <c:pt idx="0">
                  <c:v>All Sources</c:v>
                </c:pt>
              </c:strCache>
            </c:strRef>
          </c:tx>
          <c:spPr>
            <a:solidFill>
              <a:srgbClr val="3CFCFF"/>
            </a:solidFill>
            <a:ln>
              <a:solidFill>
                <a:schemeClr val="tx1"/>
              </a:solidFill>
            </a:ln>
            <a:effectLst/>
          </c:spPr>
          <c:invertIfNegative val="0"/>
          <c:dLbls>
            <c:dLbl>
              <c:idx val="3"/>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39AE-4C48-B061-1BDD1F29EBD1}"/>
                </c:ext>
              </c:extLst>
            </c:dLbl>
            <c:dLbl>
              <c:idx val="4"/>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39AE-4C48-B061-1BDD1F29EBD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Charts!$U$147:$Y$147</c:f>
              <c:strCache>
                <c:ptCount val="5"/>
                <c:pt idx="0">
                  <c:v>Technical systems domain knowledge issues; many SEs don’t have a broad enough systems thinking; few do it well, need a broader range of SEs capable of interfacing with other domains.   </c:v>
                </c:pt>
                <c:pt idx="1">
                  <c:v>Training issues; poor availability and funding issues, training is almost non-existent in our OGA and not encouraged</c:v>
                </c:pt>
                <c:pt idx="2">
                  <c:v>People leadership skills (PLS), itraditional SEs/graybeards not strong in PLS, many students express frustration with their leadership in refusing to lead a transition to MBSE. PLS are underemphasized</c:v>
                </c:pt>
                <c:pt idx="3">
                  <c:v>SE tool issues; have poor interoperability and poor user friendliness. poor quality/usable tools is hampering transition to MBSE</c:v>
                </c:pt>
                <c:pt idx="4">
                  <c:v>Workforce issues; aging workforce/current or threat of loss of expertise/retirement bubble, SE isn't attracting the right type of people, not enough SEs or SE hiring; organizations aren’t embracing workforce development</c:v>
                </c:pt>
              </c:strCache>
            </c:strRef>
          </c:cat>
          <c:val>
            <c:numRef>
              <c:f>Charts!$U$148:$Y$148</c:f>
              <c:numCache>
                <c:formatCode>0%</c:formatCode>
                <c:ptCount val="5"/>
                <c:pt idx="0">
                  <c:v>0.18</c:v>
                </c:pt>
                <c:pt idx="1">
                  <c:v>0.28000000000000003</c:v>
                </c:pt>
                <c:pt idx="2">
                  <c:v>0.28000000000000003</c:v>
                </c:pt>
                <c:pt idx="3">
                  <c:v>0.33</c:v>
                </c:pt>
                <c:pt idx="4">
                  <c:v>0.46</c:v>
                </c:pt>
              </c:numCache>
            </c:numRef>
          </c:val>
          <c:extLst>
            <c:ext xmlns:c16="http://schemas.microsoft.com/office/drawing/2014/chart" uri="{C3380CC4-5D6E-409C-BE32-E72D297353CC}">
              <c16:uniqueId val="{00000002-39AE-4C48-B061-1BDD1F29EBD1}"/>
            </c:ext>
          </c:extLst>
        </c:ser>
        <c:dLbls>
          <c:dLblPos val="outEnd"/>
          <c:showLegendKey val="0"/>
          <c:showVal val="1"/>
          <c:showCatName val="0"/>
          <c:showSerName val="0"/>
          <c:showPercent val="0"/>
          <c:showBubbleSize val="0"/>
        </c:dLbls>
        <c:gapWidth val="100"/>
        <c:overlap val="100"/>
        <c:axId val="972496751"/>
        <c:axId val="1010638271"/>
      </c:barChart>
      <c:catAx>
        <c:axId val="97249675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010638271"/>
        <c:crosses val="autoZero"/>
        <c:auto val="1"/>
        <c:lblAlgn val="ctr"/>
        <c:lblOffset val="100"/>
        <c:noMultiLvlLbl val="0"/>
      </c:catAx>
      <c:valAx>
        <c:axId val="1010638271"/>
        <c:scaling>
          <c:orientation val="minMax"/>
          <c:max val="0.60000000000000009"/>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72496751"/>
        <c:crosses val="autoZero"/>
        <c:crossBetween val="between"/>
        <c:majorUnit val="0.2"/>
      </c:valAx>
      <c:spPr>
        <a:noFill/>
        <a:ln>
          <a:solidFill>
            <a:schemeClr val="accent1"/>
          </a:solidFill>
        </a:ln>
        <a:effectLst/>
      </c:spPr>
    </c:plotArea>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dirty="0"/>
              <a:t>What Is Your Expectation On The Future (next 5 years and beyond) of SE In Relation To How Your Company Engages SE?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49070302067504717"/>
          <c:y val="0.18868151765839397"/>
          <c:w val="0.4744577980384031"/>
          <c:h val="0.75367769693345299"/>
        </c:manualLayout>
      </c:layout>
      <c:barChart>
        <c:barDir val="bar"/>
        <c:grouping val="clustered"/>
        <c:varyColors val="0"/>
        <c:ser>
          <c:idx val="0"/>
          <c:order val="0"/>
          <c:tx>
            <c:strRef>
              <c:f>Charts!$AK$148</c:f>
              <c:strCache>
                <c:ptCount val="1"/>
                <c:pt idx="0">
                  <c:v>All Sources</c:v>
                </c:pt>
              </c:strCache>
            </c:strRef>
          </c:tx>
          <c:spPr>
            <a:solidFill>
              <a:srgbClr val="3CFCFF"/>
            </a:solidFill>
            <a:ln>
              <a:solidFill>
                <a:schemeClr val="tx1"/>
              </a:solidFill>
            </a:ln>
            <a:effectLst/>
          </c:spPr>
          <c:invertIfNegative val="0"/>
          <c:dLbls>
            <c:dLbl>
              <c:idx val="3"/>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39BD-234F-9338-5A05C8448C7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Charts!$AL$147:$AO$147</c:f>
              <c:strCache>
                <c:ptCount val="4"/>
                <c:pt idx="0">
                  <c:v>Tool infrastructure needs to be developed including tool usability and training, more powerful tools can result in interfaces getting more complex, SysML 2.0 initiative with OMG related to tool interoperability is another major market trend  (3)</c:v>
                </c:pt>
                <c:pt idx="1">
                  <c:v>I have guarded optimism; I am cautiously optimistic; we are at a cross roads when it comes to MBSE; We have reached the stage where enough people have bought into it that it’s time to show clear benefits for MBSE (3)</c:v>
                </c:pt>
                <c:pt idx="2">
                  <c:v>Extending the use of MB approaches across our entire enterprise/really transforms all facets of our business using modeling, companies are beginning to see good SE as a competitive advantage in being able to unlock value (5)</c:v>
                </c:pt>
                <c:pt idx="3">
                  <c:v>Strong uptick occurring in SE/MBSE; Digital Engineering Strategy is happening; its coming from customers; moving towards SE modernization; our one year old MBSE Dept now has 14 people; everyone is recognizing that MBSE is needed (26)</c:v>
                </c:pt>
              </c:strCache>
            </c:strRef>
          </c:cat>
          <c:val>
            <c:numRef>
              <c:f>Charts!$AL$148:$AO$148</c:f>
              <c:numCache>
                <c:formatCode>0%</c:formatCode>
                <c:ptCount val="4"/>
                <c:pt idx="0">
                  <c:v>0.06</c:v>
                </c:pt>
                <c:pt idx="1">
                  <c:v>0.06</c:v>
                </c:pt>
                <c:pt idx="2">
                  <c:v>0.1</c:v>
                </c:pt>
                <c:pt idx="3">
                  <c:v>0.52</c:v>
                </c:pt>
              </c:numCache>
            </c:numRef>
          </c:val>
          <c:extLst>
            <c:ext xmlns:c16="http://schemas.microsoft.com/office/drawing/2014/chart" uri="{C3380CC4-5D6E-409C-BE32-E72D297353CC}">
              <c16:uniqueId val="{00000001-39BD-234F-9338-5A05C8448C73}"/>
            </c:ext>
          </c:extLst>
        </c:ser>
        <c:dLbls>
          <c:dLblPos val="outEnd"/>
          <c:showLegendKey val="0"/>
          <c:showVal val="1"/>
          <c:showCatName val="0"/>
          <c:showSerName val="0"/>
          <c:showPercent val="0"/>
          <c:showBubbleSize val="0"/>
        </c:dLbls>
        <c:gapWidth val="100"/>
        <c:overlap val="100"/>
        <c:axId val="966354927"/>
        <c:axId val="964843327"/>
      </c:barChart>
      <c:catAx>
        <c:axId val="96635492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4843327"/>
        <c:crosses val="autoZero"/>
        <c:auto val="1"/>
        <c:lblAlgn val="ctr"/>
        <c:lblOffset val="100"/>
        <c:noMultiLvlLbl val="0"/>
      </c:catAx>
      <c:valAx>
        <c:axId val="964843327"/>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6354927"/>
        <c:crosses val="autoZero"/>
        <c:crossBetween val="between"/>
        <c:majorUnit val="0.2"/>
      </c:valAx>
      <c:spPr>
        <a:noFill/>
        <a:ln>
          <a:solidFill>
            <a:schemeClr val="accent1"/>
          </a:solidFill>
        </a:ln>
        <a:effectLst/>
      </c:spPr>
    </c:plotArea>
    <c:plotVisOnly val="1"/>
    <c:dispBlanksAs val="gap"/>
    <c:showDLblsOverMax val="0"/>
  </c:chart>
  <c:spPr>
    <a:noFill/>
    <a:ln>
      <a:solidFill>
        <a:schemeClr val="accent3"/>
      </a:solid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u="none" dirty="0"/>
              <a:t>What Works Best </a:t>
            </a:r>
            <a:r>
              <a:rPr lang="en-US" sz="2000" b="1" dirty="0"/>
              <a:t>With The Way Your Organization Currently Engages SE?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4944112746776218"/>
          <c:y val="0.12792735042735043"/>
          <c:w val="0.43626988474266803"/>
          <c:h val="0.80729322296251427"/>
        </c:manualLayout>
      </c:layout>
      <c:barChart>
        <c:barDir val="bar"/>
        <c:grouping val="clustered"/>
        <c:varyColors val="0"/>
        <c:ser>
          <c:idx val="0"/>
          <c:order val="0"/>
          <c:tx>
            <c:strRef>
              <c:f>Charts!$BA$148</c:f>
              <c:strCache>
                <c:ptCount val="1"/>
                <c:pt idx="0">
                  <c:v>All Sources</c:v>
                </c:pt>
              </c:strCache>
            </c:strRef>
          </c:tx>
          <c:spPr>
            <a:solidFill>
              <a:srgbClr val="3CFCFF"/>
            </a:solidFill>
            <a:ln>
              <a:solidFill>
                <a:schemeClr val="tx1"/>
              </a:solidFill>
            </a:ln>
            <a:effectLst/>
          </c:spPr>
          <c:invertIfNegative val="0"/>
          <c:dLbls>
            <c:dLbl>
              <c:idx val="3"/>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E161-6D45-9903-2FAF6153C52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Charts!$BB$147:$BE$147</c:f>
              <c:strCache>
                <c:ptCount val="4"/>
                <c:pt idx="0">
                  <c:v>Strong communication across PM/engineering and open information sharing </c:v>
                </c:pt>
                <c:pt idx="1">
                  <c:v>People; high caliber talent/strong domain skills/having an SE organization that is competent in MBSE, good systems engineering leads to good product; a core of young people not set in their ways that are also technically skilled and open minded</c:v>
                </c:pt>
                <c:pt idx="2">
                  <c:v>SEs, domain specific engineers and PMs work well together, trust, cooperation, and collaboration opportunities exist; relationship of CEs to PMs brings a systems appreciation; a well-integrated team exists  </c:v>
                </c:pt>
                <c:pt idx="3">
                  <c:v>PMs/senior management/organization supports and embraces SE, being bought in to SE, SE is part of the culture, SE is sufficiently funded, they trust and empower their SEs, leader that has a vision, keeps people on task, committed to workforce development</c:v>
                </c:pt>
              </c:strCache>
            </c:strRef>
          </c:cat>
          <c:val>
            <c:numRef>
              <c:f>Charts!$BB$148:$BE$148</c:f>
              <c:numCache>
                <c:formatCode>0%</c:formatCode>
                <c:ptCount val="4"/>
                <c:pt idx="0">
                  <c:v>0.17</c:v>
                </c:pt>
                <c:pt idx="1">
                  <c:v>0.19</c:v>
                </c:pt>
                <c:pt idx="2">
                  <c:v>0.28999999999999998</c:v>
                </c:pt>
                <c:pt idx="3">
                  <c:v>0.56000000000000005</c:v>
                </c:pt>
              </c:numCache>
            </c:numRef>
          </c:val>
          <c:extLst>
            <c:ext xmlns:c16="http://schemas.microsoft.com/office/drawing/2014/chart" uri="{C3380CC4-5D6E-409C-BE32-E72D297353CC}">
              <c16:uniqueId val="{00000001-E161-6D45-9903-2FAF6153C52B}"/>
            </c:ext>
          </c:extLst>
        </c:ser>
        <c:dLbls>
          <c:dLblPos val="outEnd"/>
          <c:showLegendKey val="0"/>
          <c:showVal val="1"/>
          <c:showCatName val="0"/>
          <c:showSerName val="0"/>
          <c:showPercent val="0"/>
          <c:showBubbleSize val="0"/>
        </c:dLbls>
        <c:gapWidth val="100"/>
        <c:overlap val="100"/>
        <c:axId val="1010611519"/>
        <c:axId val="972702959"/>
      </c:barChart>
      <c:catAx>
        <c:axId val="101061151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72702959"/>
        <c:crosses val="autoZero"/>
        <c:auto val="1"/>
        <c:lblAlgn val="ctr"/>
        <c:lblOffset val="100"/>
        <c:noMultiLvlLbl val="0"/>
      </c:catAx>
      <c:valAx>
        <c:axId val="972702959"/>
        <c:scaling>
          <c:orientation val="minMax"/>
          <c:max val="0.65000000000000013"/>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010611519"/>
        <c:crosses val="autoZero"/>
        <c:crossBetween val="between"/>
        <c:majorUnit val="0.2"/>
      </c:valAx>
      <c:spPr>
        <a:noFill/>
        <a:ln>
          <a:solidFill>
            <a:schemeClr val="accent1"/>
          </a:solidFill>
        </a:ln>
        <a:effectLst/>
      </c:spPr>
    </c:plotArea>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What Areas Have The Biggest Room For Improvement In The Way Your Organization Currently Engages SE?</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51294479909125967"/>
          <c:y val="0.11364978902953586"/>
          <c:w val="0.45928234277723473"/>
          <c:h val="0.83292883484501146"/>
        </c:manualLayout>
      </c:layout>
      <c:barChart>
        <c:barDir val="bar"/>
        <c:grouping val="clustered"/>
        <c:varyColors val="0"/>
        <c:ser>
          <c:idx val="0"/>
          <c:order val="0"/>
          <c:tx>
            <c:strRef>
              <c:f>Charts!$BP$148</c:f>
              <c:strCache>
                <c:ptCount val="1"/>
                <c:pt idx="0">
                  <c:v>All Sources</c:v>
                </c:pt>
              </c:strCache>
            </c:strRef>
          </c:tx>
          <c:spPr>
            <a:solidFill>
              <a:srgbClr val="3CFCFF"/>
            </a:solidFill>
            <a:ln>
              <a:solidFill>
                <a:schemeClr val="tx1"/>
              </a:solidFill>
            </a:ln>
            <a:effectLst/>
          </c:spPr>
          <c:invertIfNegative val="0"/>
          <c:dLbls>
            <c:dLbl>
              <c:idx val="7"/>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2506-0344-8329-1F4DBAE2D693}"/>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Charts!$BQ$147:$BX$147</c:f>
              <c:strCache>
                <c:ptCount val="8"/>
                <c:pt idx="0">
                  <c:v>Management support and cultural issues; many SEs don’t have opportunities to advance in their careers </c:v>
                </c:pt>
                <c:pt idx="1">
                  <c:v>Keeping up with rapid change/setting up tools to foster a faster exchange of information/Maturing the SE practice so people can apply it in a consistent way</c:v>
                </c:pt>
                <c:pt idx="2">
                  <c:v>Better requirements definition; better understanding processes rigor and requirements flow down </c:v>
                </c:pt>
                <c:pt idx="3">
                  <c:v>Thinking bigger and expanding the problem space, Our capability to manage distributed designs, programs need to be thought of as systems.  Transition to MBSE in the context of better lifecycle engineering</c:v>
                </c:pt>
                <c:pt idx="4">
                  <c:v>If you don’t have a strong lead SE/manager that’s driving your workflow or willing to allow people to fail; applying SE thinking is a system that needs to be managed.  </c:v>
                </c:pt>
                <c:pt idx="5">
                  <c:v>Interoperability of systems with tools that can talk to each other/tool training</c:v>
                </c:pt>
                <c:pt idx="6">
                  <c:v>More training/engineers are coming out of schools without enough systems level thinking/ development of high-level skills still needs to be accelerated; Enabling knowledge transfer </c:v>
                </c:pt>
                <c:pt idx="7">
                  <c:v>More adoption of MBSE; better selling the SE value proposition and ROI; further implementation and acceptance of MBSE, getting buy-in from component and subsystem engineers; Stakeholders don’t see a ROI yet with MBSE.  </c:v>
                </c:pt>
              </c:strCache>
            </c:strRef>
          </c:cat>
          <c:val>
            <c:numRef>
              <c:f>Charts!$BQ$148:$BX$148</c:f>
              <c:numCache>
                <c:formatCode>0%</c:formatCode>
                <c:ptCount val="8"/>
                <c:pt idx="0">
                  <c:v>0.06</c:v>
                </c:pt>
                <c:pt idx="1">
                  <c:v>0.06</c:v>
                </c:pt>
                <c:pt idx="2">
                  <c:v>0.06</c:v>
                </c:pt>
                <c:pt idx="3">
                  <c:v>0.08</c:v>
                </c:pt>
                <c:pt idx="4">
                  <c:v>0.08</c:v>
                </c:pt>
                <c:pt idx="5">
                  <c:v>0.1</c:v>
                </c:pt>
                <c:pt idx="6">
                  <c:v>0.18</c:v>
                </c:pt>
                <c:pt idx="7">
                  <c:v>0.22</c:v>
                </c:pt>
              </c:numCache>
            </c:numRef>
          </c:val>
          <c:extLst>
            <c:ext xmlns:c16="http://schemas.microsoft.com/office/drawing/2014/chart" uri="{C3380CC4-5D6E-409C-BE32-E72D297353CC}">
              <c16:uniqueId val="{00000001-2506-0344-8329-1F4DBAE2D693}"/>
            </c:ext>
          </c:extLst>
        </c:ser>
        <c:dLbls>
          <c:dLblPos val="outEnd"/>
          <c:showLegendKey val="0"/>
          <c:showVal val="1"/>
          <c:showCatName val="0"/>
          <c:showSerName val="0"/>
          <c:showPercent val="0"/>
          <c:showBubbleSize val="0"/>
        </c:dLbls>
        <c:gapWidth val="100"/>
        <c:overlap val="100"/>
        <c:axId val="1010658335"/>
        <c:axId val="967686095"/>
      </c:barChart>
      <c:catAx>
        <c:axId val="10106583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7686095"/>
        <c:crosses val="autoZero"/>
        <c:auto val="1"/>
        <c:lblAlgn val="ctr"/>
        <c:lblOffset val="100"/>
        <c:noMultiLvlLbl val="0"/>
      </c:catAx>
      <c:valAx>
        <c:axId val="967686095"/>
        <c:scaling>
          <c:orientation val="minMax"/>
          <c:max val="0.30000000000000004"/>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010658335"/>
        <c:crosses val="autoZero"/>
        <c:crossBetween val="between"/>
        <c:majorUnit val="0.1"/>
      </c:valAx>
      <c:spPr>
        <a:noFill/>
        <a:ln>
          <a:solidFill>
            <a:schemeClr val="accent1"/>
          </a:solidFill>
        </a:ln>
        <a:effectLst/>
      </c:spPr>
    </c:plotArea>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dirty="0"/>
              <a:t>What Are The Key Challenges With Making SE Faster And More Efficient?  </a:t>
            </a:r>
          </a:p>
        </c:rich>
      </c:tx>
      <c:overlay val="0"/>
      <c:spPr>
        <a:noFill/>
        <a:ln>
          <a:noFill/>
        </a:ln>
        <a:effectLst/>
      </c:spPr>
      <c:txPr>
        <a:bodyPr rot="0" spcFirstLastPara="1" vertOverflow="ellipsis" vert="horz" wrap="square" anchor="ctr" anchorCtr="1"/>
        <a:lstStyle/>
        <a:p>
          <a:pPr>
            <a:defRPr sz="168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Charts!$B$191</c:f>
              <c:strCache>
                <c:ptCount val="1"/>
                <c:pt idx="0">
                  <c:v>#1 Challenge Mentions</c:v>
                </c:pt>
              </c:strCache>
            </c:strRef>
          </c:tx>
          <c:spPr>
            <a:solidFill>
              <a:srgbClr val="C00000"/>
            </a:solidFill>
            <a:ln>
              <a:solidFill>
                <a:schemeClr val="accent1"/>
              </a:solidFill>
            </a:ln>
            <a:effectLst/>
          </c:spPr>
          <c:invertIfNegative val="0"/>
          <c:dLbls>
            <c:dLbl>
              <c:idx val="0"/>
              <c:layout>
                <c:manualLayout>
                  <c:x val="0"/>
                  <c:y val="9.7702190644669059E-3"/>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fld id="{47CCE8BD-2E6E-8F42-A22B-AAE9B31E23F6}" type="VALUE">
                      <a:rPr lang="en-US"/>
                      <a:pPr>
                        <a:defRPr sz="2400" b="1"/>
                      </a:pPr>
                      <a:t>[VALUE]</a:t>
                    </a:fld>
                    <a:r>
                      <a:rPr lang="en-US"/>
                      <a:t> (4)</a:t>
                    </a:r>
                  </a:p>
                </c:rich>
              </c:tx>
              <c:spPr>
                <a:noFill/>
                <a:ln>
                  <a:solidFill>
                    <a:schemeClr val="accent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73DF-1E40-9779-622C02393C18}"/>
                </c:ext>
              </c:extLst>
            </c:dLbl>
            <c:dLbl>
              <c:idx val="1"/>
              <c:layout>
                <c:manualLayout>
                  <c:x val="0"/>
                  <c:y val="1.1398588908544723E-2"/>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fld id="{3EF2018F-DC8D-2943-8E43-D5631F1E2B9A}" type="VALUE">
                      <a:rPr lang="en-US" sz="2400" b="1"/>
                      <a:pPr>
                        <a:defRPr sz="2400" b="1"/>
                      </a:pPr>
                      <a:t>[VALUE]</a:t>
                    </a:fld>
                    <a:r>
                      <a:rPr lang="en-US" sz="2400" b="1"/>
                      <a:t> (5)</a:t>
                    </a:r>
                  </a:p>
                </c:rich>
              </c:tx>
              <c:spPr>
                <a:noFill/>
                <a:ln>
                  <a:solidFill>
                    <a:schemeClr val="accent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3DF-1E40-9779-622C02393C18}"/>
                </c:ext>
              </c:extLst>
            </c:dLbl>
            <c:dLbl>
              <c:idx val="2"/>
              <c:layout>
                <c:manualLayout>
                  <c:x val="1.0273972048647825E-3"/>
                  <c:y val="9.7702190644669059E-3"/>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fld id="{3C80949F-3705-9149-AF9B-815AA7E7544F}" type="VALUE">
                      <a:rPr lang="en-US" sz="2400" b="1"/>
                      <a:pPr>
                        <a:defRPr sz="2400" b="1"/>
                      </a:pPr>
                      <a:t>[VALUE]</a:t>
                    </a:fld>
                    <a:r>
                      <a:rPr lang="en-US" sz="2400" b="1"/>
                      <a:t> (5)</a:t>
                    </a:r>
                  </a:p>
                </c:rich>
              </c:tx>
              <c:spPr>
                <a:noFill/>
                <a:ln>
                  <a:solidFill>
                    <a:schemeClr val="accent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3DF-1E40-9779-622C02393C18}"/>
                </c:ext>
              </c:extLst>
            </c:dLbl>
            <c:dLbl>
              <c:idx val="3"/>
              <c:layout>
                <c:manualLayout>
                  <c:x val="2.0547944097294895E-3"/>
                  <c:y val="8.1418492203890278E-3"/>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fld id="{96812475-ABA5-DA4E-9337-B4538A7C5481}" type="VALUE">
                      <a:rPr lang="en-US" sz="2400" b="1"/>
                      <a:pPr>
                        <a:defRPr sz="2400" b="1"/>
                      </a:pPr>
                      <a:t>[VALUE]</a:t>
                    </a:fld>
                    <a:r>
                      <a:rPr lang="en-US" sz="2400" b="1"/>
                      <a:t> (11)</a:t>
                    </a:r>
                  </a:p>
                </c:rich>
              </c:tx>
              <c:spPr>
                <a:noFill/>
                <a:ln>
                  <a:solidFill>
                    <a:schemeClr val="accent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3DF-1E40-9779-622C02393C18}"/>
                </c:ext>
              </c:extLst>
            </c:dLbl>
            <c:dLbl>
              <c:idx val="4"/>
              <c:layout>
                <c:manualLayout>
                  <c:x val="2.0547944097295649E-3"/>
                  <c:y val="8.1418492203890278E-3"/>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fld id="{87F860AA-9187-D24D-8E48-B3FB604001A2}" type="VALUE">
                      <a:rPr lang="en-US" sz="2400" b="1"/>
                      <a:pPr>
                        <a:defRPr sz="2400" b="1"/>
                      </a:pPr>
                      <a:t>[VALUE]</a:t>
                    </a:fld>
                    <a:r>
                      <a:rPr lang="en-US" sz="2400" b="1"/>
                      <a:t> (6)</a:t>
                    </a:r>
                  </a:p>
                </c:rich>
              </c:tx>
              <c:spPr>
                <a:noFill/>
                <a:ln>
                  <a:solidFill>
                    <a:schemeClr val="accent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73DF-1E40-9779-622C02393C18}"/>
                </c:ext>
              </c:extLst>
            </c:dLbl>
            <c:dLbl>
              <c:idx val="5"/>
              <c:layout>
                <c:manualLayout>
                  <c:x val="5.136581537235383E-4"/>
                  <c:y val="7.327664298350179E-3"/>
                </c:manualLayout>
              </c:layout>
              <c:tx>
                <c:rich>
                  <a:bodyPr rot="0" spcFirstLastPara="1" vertOverflow="ellipsis" vert="horz" wrap="square" lIns="38100" tIns="19050" rIns="38100" bIns="19050" anchor="ctr" anchorCtr="0">
                    <a:noAutofit/>
                  </a:bodyPr>
                  <a:lstStyle/>
                  <a:p>
                    <a:pPr algn="l">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fld id="{523803E2-1C43-0249-9385-EE3374538563}" type="VALUE">
                      <a:rPr lang="en-US" sz="2400" b="1"/>
                      <a:pPr algn="l">
                        <a:defRPr sz="2400" b="1"/>
                      </a:pPr>
                      <a:t>[VALUE]</a:t>
                    </a:fld>
                    <a:r>
                      <a:rPr lang="en-US" sz="2400" b="1" baseline="0"/>
                      <a:t> (21 mentions)</a:t>
                    </a:r>
                  </a:p>
                </c:rich>
              </c:tx>
              <c:spPr>
                <a:noFill/>
                <a:ln>
                  <a:solidFill>
                    <a:schemeClr val="accent1"/>
                  </a:solidFill>
                </a:ln>
                <a:effectLst/>
              </c:spPr>
              <c:txPr>
                <a:bodyPr rot="0" spcFirstLastPara="1" vertOverflow="ellipsis" vert="horz" wrap="square" lIns="38100" tIns="19050" rIns="38100" bIns="19050" anchor="ctr" anchorCtr="0">
                  <a:noAutofit/>
                </a:bodyPr>
                <a:lstStyle/>
                <a:p>
                  <a:pPr algn="l">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21814724850893921"/>
                      <c:h val="4.4210241266712746E-2"/>
                    </c:manualLayout>
                  </c15:layout>
                  <c15:dlblFieldTable/>
                  <c15:showDataLabelsRange val="0"/>
                </c:ext>
                <c:ext xmlns:c16="http://schemas.microsoft.com/office/drawing/2014/chart" uri="{C3380CC4-5D6E-409C-BE32-E72D297353CC}">
                  <c16:uniqueId val="{00000005-73DF-1E40-9779-622C02393C1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Charts!$C$190:$F$190</c:f>
              <c:strCache>
                <c:ptCount val="4"/>
                <c:pt idx="0">
                  <c:v>Demonstrating/communicating value</c:v>
                </c:pt>
                <c:pt idx="1">
                  <c:v>Workforce/training issues</c:v>
                </c:pt>
                <c:pt idx="2">
                  <c:v>Tool issues</c:v>
                </c:pt>
                <c:pt idx="3">
                  <c:v>Dealing with cultural issues and change</c:v>
                </c:pt>
              </c:strCache>
            </c:strRef>
          </c:cat>
          <c:val>
            <c:numRef>
              <c:f>Charts!$C$191:$F$191</c:f>
              <c:numCache>
                <c:formatCode>0%</c:formatCode>
                <c:ptCount val="4"/>
                <c:pt idx="0">
                  <c:v>0.1</c:v>
                </c:pt>
                <c:pt idx="1">
                  <c:v>0.22</c:v>
                </c:pt>
                <c:pt idx="2">
                  <c:v>0.12</c:v>
                </c:pt>
                <c:pt idx="3">
                  <c:v>0.42</c:v>
                </c:pt>
              </c:numCache>
            </c:numRef>
          </c:val>
          <c:extLst>
            <c:ext xmlns:c16="http://schemas.microsoft.com/office/drawing/2014/chart" uri="{C3380CC4-5D6E-409C-BE32-E72D297353CC}">
              <c16:uniqueId val="{00000006-73DF-1E40-9779-622C02393C18}"/>
            </c:ext>
          </c:extLst>
        </c:ser>
        <c:ser>
          <c:idx val="1"/>
          <c:order val="1"/>
          <c:tx>
            <c:strRef>
              <c:f>Charts!$B$192</c:f>
              <c:strCache>
                <c:ptCount val="1"/>
                <c:pt idx="0">
                  <c:v>Across All 50 Sources</c:v>
                </c:pt>
              </c:strCache>
            </c:strRef>
          </c:tx>
          <c:spPr>
            <a:solidFill>
              <a:srgbClr val="3CFCFF"/>
            </a:solidFill>
            <a:ln>
              <a:solidFill>
                <a:schemeClr val="accent1"/>
              </a:solidFill>
            </a:ln>
            <a:effectLst/>
          </c:spPr>
          <c:invertIfNegative val="0"/>
          <c:dLbls>
            <c:dLbl>
              <c:idx val="3"/>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73DF-1E40-9779-622C02393C18}"/>
                </c:ext>
              </c:extLst>
            </c:dLbl>
            <c:dLbl>
              <c:idx val="4"/>
              <c:spPr>
                <a:noFill/>
                <a:ln>
                  <a:solidFill>
                    <a:schemeClr val="tx1"/>
                  </a:solid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73DF-1E40-9779-622C02393C18}"/>
                </c:ext>
              </c:extLst>
            </c:dLbl>
            <c:dLbl>
              <c:idx val="5"/>
              <c:spPr>
                <a:noFill/>
                <a:ln>
                  <a:solidFill>
                    <a:schemeClr val="accent1"/>
                  </a:solid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73DF-1E40-9779-622C02393C18}"/>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Charts!$C$190:$F$190</c:f>
              <c:strCache>
                <c:ptCount val="4"/>
                <c:pt idx="0">
                  <c:v>Demonstrating/communicating value</c:v>
                </c:pt>
                <c:pt idx="1">
                  <c:v>Workforce/training issues</c:v>
                </c:pt>
                <c:pt idx="2">
                  <c:v>Tool issues</c:v>
                </c:pt>
                <c:pt idx="3">
                  <c:v>Dealing with cultural issues and change</c:v>
                </c:pt>
              </c:strCache>
            </c:strRef>
          </c:cat>
          <c:val>
            <c:numRef>
              <c:f>Charts!$C$192:$F$192</c:f>
              <c:numCache>
                <c:formatCode>0%</c:formatCode>
                <c:ptCount val="4"/>
                <c:pt idx="0">
                  <c:v>0.3</c:v>
                </c:pt>
                <c:pt idx="1">
                  <c:v>0.54</c:v>
                </c:pt>
                <c:pt idx="2">
                  <c:v>0.57999999999999996</c:v>
                </c:pt>
                <c:pt idx="3">
                  <c:v>0.78</c:v>
                </c:pt>
              </c:numCache>
            </c:numRef>
          </c:val>
          <c:extLst>
            <c:ext xmlns:c16="http://schemas.microsoft.com/office/drawing/2014/chart" uri="{C3380CC4-5D6E-409C-BE32-E72D297353CC}">
              <c16:uniqueId val="{0000000A-73DF-1E40-9779-622C02393C18}"/>
            </c:ext>
          </c:extLst>
        </c:ser>
        <c:dLbls>
          <c:dLblPos val="outEnd"/>
          <c:showLegendKey val="0"/>
          <c:showVal val="1"/>
          <c:showCatName val="0"/>
          <c:showSerName val="0"/>
          <c:showPercent val="0"/>
          <c:showBubbleSize val="0"/>
        </c:dLbls>
        <c:gapWidth val="182"/>
        <c:axId val="1497870703"/>
        <c:axId val="1391664223"/>
      </c:barChart>
      <c:catAx>
        <c:axId val="14978707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391664223"/>
        <c:crosses val="autoZero"/>
        <c:auto val="1"/>
        <c:lblAlgn val="ctr"/>
        <c:lblOffset val="100"/>
        <c:noMultiLvlLbl val="0"/>
      </c:catAx>
      <c:valAx>
        <c:axId val="139166422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497870703"/>
        <c:crosses val="autoZero"/>
        <c:crossBetween val="between"/>
        <c:majorUnit val="0.2"/>
      </c:valAx>
      <c:spPr>
        <a:noFill/>
        <a:ln>
          <a:solidFill>
            <a:schemeClr val="accent1"/>
          </a:solidFill>
        </a:ln>
        <a:effectLst/>
      </c:spPr>
    </c:plotArea>
    <c:legend>
      <c:legendPos val="t"/>
      <c:overlay val="0"/>
      <c:spPr>
        <a:noFill/>
        <a:ln>
          <a:solidFill>
            <a:schemeClr val="accent1"/>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What Are The Key Challenges With Making SE Faster And More Efficient?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4831068127353646"/>
          <c:y val="0.14091880341880342"/>
          <c:w val="0.47293666552550495"/>
          <c:h val="0.79430176997106128"/>
        </c:manualLayout>
      </c:layout>
      <c:barChart>
        <c:barDir val="bar"/>
        <c:grouping val="clustered"/>
        <c:varyColors val="0"/>
        <c:ser>
          <c:idx val="0"/>
          <c:order val="0"/>
          <c:tx>
            <c:strRef>
              <c:f>Charts!$U$191</c:f>
              <c:strCache>
                <c:ptCount val="1"/>
                <c:pt idx="0">
                  <c:v>Industry</c:v>
                </c:pt>
              </c:strCache>
            </c:strRef>
          </c:tx>
          <c:spPr>
            <a:solidFill>
              <a:schemeClr val="accent1">
                <a:lumMod val="75000"/>
              </a:schemeClr>
            </a:solidFill>
            <a:ln>
              <a:solidFill>
                <a:schemeClr val="tx1"/>
              </a:solidFill>
            </a:ln>
            <a:effectLst/>
          </c:spPr>
          <c:invertIfNegative val="0"/>
          <c:dLbls>
            <c:dLbl>
              <c:idx val="0"/>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2067-AB4B-9F13-9FC78A8FF495}"/>
                </c:ext>
              </c:extLst>
            </c:dLbl>
            <c:dLbl>
              <c:idx val="2"/>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2067-AB4B-9F13-9FC78A8FF495}"/>
                </c:ext>
              </c:extLst>
            </c:dLbl>
            <c:dLbl>
              <c:idx val="3"/>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2067-AB4B-9F13-9FC78A8FF495}"/>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Charts!$V$190:$AA$190</c:f>
              <c:strCache>
                <c:ptCount val="6"/>
                <c:pt idx="0">
                  <c:v>Dealing with standards, defining proper ontologies, lack of model continuity all along the lifecycle</c:v>
                </c:pt>
                <c:pt idx="1">
                  <c:v>Demonstrating/communicating value</c:v>
                </c:pt>
                <c:pt idx="2">
                  <c:v>Technical issues</c:v>
                </c:pt>
                <c:pt idx="3">
                  <c:v>Workforce/training issues</c:v>
                </c:pt>
                <c:pt idx="4">
                  <c:v>Tool issues</c:v>
                </c:pt>
                <c:pt idx="5">
                  <c:v>Dealing with cultural issues and change</c:v>
                </c:pt>
              </c:strCache>
            </c:strRef>
          </c:cat>
          <c:val>
            <c:numRef>
              <c:f>Charts!$V$191:$AA$191</c:f>
              <c:numCache>
                <c:formatCode>0%</c:formatCode>
                <c:ptCount val="6"/>
                <c:pt idx="0">
                  <c:v>0.39</c:v>
                </c:pt>
                <c:pt idx="1">
                  <c:v>0.22</c:v>
                </c:pt>
                <c:pt idx="2">
                  <c:v>0.52</c:v>
                </c:pt>
                <c:pt idx="3">
                  <c:v>0.56999999999999995</c:v>
                </c:pt>
                <c:pt idx="4">
                  <c:v>0.52</c:v>
                </c:pt>
                <c:pt idx="5">
                  <c:v>0.78</c:v>
                </c:pt>
              </c:numCache>
            </c:numRef>
          </c:val>
          <c:extLst>
            <c:ext xmlns:c16="http://schemas.microsoft.com/office/drawing/2014/chart" uri="{C3380CC4-5D6E-409C-BE32-E72D297353CC}">
              <c16:uniqueId val="{00000003-2067-AB4B-9F13-9FC78A8FF495}"/>
            </c:ext>
          </c:extLst>
        </c:ser>
        <c:ser>
          <c:idx val="1"/>
          <c:order val="1"/>
          <c:tx>
            <c:strRef>
              <c:f>Charts!$U$192</c:f>
              <c:strCache>
                <c:ptCount val="1"/>
                <c:pt idx="0">
                  <c:v>Academia</c:v>
                </c:pt>
              </c:strCache>
            </c:strRef>
          </c:tx>
          <c:spPr>
            <a:solidFill>
              <a:srgbClr val="FFFF00"/>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Charts!$V$190:$AA$190</c:f>
              <c:strCache>
                <c:ptCount val="6"/>
                <c:pt idx="0">
                  <c:v>Dealing with standards, defining proper ontologies, lack of model continuity all along the lifecycle</c:v>
                </c:pt>
                <c:pt idx="1">
                  <c:v>Demonstrating/communicating value</c:v>
                </c:pt>
                <c:pt idx="2">
                  <c:v>Technical issues</c:v>
                </c:pt>
                <c:pt idx="3">
                  <c:v>Workforce/training issues</c:v>
                </c:pt>
                <c:pt idx="4">
                  <c:v>Tool issues</c:v>
                </c:pt>
                <c:pt idx="5">
                  <c:v>Dealing with cultural issues and change</c:v>
                </c:pt>
              </c:strCache>
            </c:strRef>
          </c:cat>
          <c:val>
            <c:numRef>
              <c:f>Charts!$V$192:$AA$192</c:f>
              <c:numCache>
                <c:formatCode>0%</c:formatCode>
                <c:ptCount val="6"/>
                <c:pt idx="0">
                  <c:v>0.17</c:v>
                </c:pt>
                <c:pt idx="1">
                  <c:v>0.25</c:v>
                </c:pt>
                <c:pt idx="2">
                  <c:v>0.42</c:v>
                </c:pt>
                <c:pt idx="3">
                  <c:v>0.5</c:v>
                </c:pt>
                <c:pt idx="4">
                  <c:v>0.5</c:v>
                </c:pt>
                <c:pt idx="5">
                  <c:v>0.67</c:v>
                </c:pt>
              </c:numCache>
            </c:numRef>
          </c:val>
          <c:extLst>
            <c:ext xmlns:c16="http://schemas.microsoft.com/office/drawing/2014/chart" uri="{C3380CC4-5D6E-409C-BE32-E72D297353CC}">
              <c16:uniqueId val="{00000004-2067-AB4B-9F13-9FC78A8FF495}"/>
            </c:ext>
          </c:extLst>
        </c:ser>
        <c:ser>
          <c:idx val="2"/>
          <c:order val="2"/>
          <c:tx>
            <c:strRef>
              <c:f>Charts!$U$193</c:f>
              <c:strCache>
                <c:ptCount val="1"/>
                <c:pt idx="0">
                  <c:v>OGAs</c:v>
                </c:pt>
              </c:strCache>
            </c:strRef>
          </c:tx>
          <c:spPr>
            <a:solidFill>
              <a:srgbClr val="C00000"/>
            </a:solidFill>
            <a:ln>
              <a:solidFill>
                <a:schemeClr val="tx1"/>
              </a:solidFill>
            </a:ln>
            <a:effectLst/>
          </c:spPr>
          <c:invertIfNegative val="0"/>
          <c:dLbls>
            <c:dLbl>
              <c:idx val="3"/>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2067-AB4B-9F13-9FC78A8FF495}"/>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Charts!$V$190:$AA$190</c:f>
              <c:strCache>
                <c:ptCount val="6"/>
                <c:pt idx="0">
                  <c:v>Dealing with standards, defining proper ontologies, lack of model continuity all along the lifecycle</c:v>
                </c:pt>
                <c:pt idx="1">
                  <c:v>Demonstrating/communicating value</c:v>
                </c:pt>
                <c:pt idx="2">
                  <c:v>Technical issues</c:v>
                </c:pt>
                <c:pt idx="3">
                  <c:v>Workforce/training issues</c:v>
                </c:pt>
                <c:pt idx="4">
                  <c:v>Tool issues</c:v>
                </c:pt>
                <c:pt idx="5">
                  <c:v>Dealing with cultural issues and change</c:v>
                </c:pt>
              </c:strCache>
            </c:strRef>
          </c:cat>
          <c:val>
            <c:numRef>
              <c:f>Charts!$V$193:$AA$193</c:f>
              <c:numCache>
                <c:formatCode>0%</c:formatCode>
                <c:ptCount val="6"/>
                <c:pt idx="0">
                  <c:v>0</c:v>
                </c:pt>
                <c:pt idx="1">
                  <c:v>0.3</c:v>
                </c:pt>
                <c:pt idx="2">
                  <c:v>0.4</c:v>
                </c:pt>
                <c:pt idx="3">
                  <c:v>0.6</c:v>
                </c:pt>
                <c:pt idx="4">
                  <c:v>0.6</c:v>
                </c:pt>
                <c:pt idx="5">
                  <c:v>0.8</c:v>
                </c:pt>
              </c:numCache>
            </c:numRef>
          </c:val>
          <c:extLst>
            <c:ext xmlns:c16="http://schemas.microsoft.com/office/drawing/2014/chart" uri="{C3380CC4-5D6E-409C-BE32-E72D297353CC}">
              <c16:uniqueId val="{00000006-2067-AB4B-9F13-9FC78A8FF495}"/>
            </c:ext>
          </c:extLst>
        </c:ser>
        <c:ser>
          <c:idx val="3"/>
          <c:order val="3"/>
          <c:tx>
            <c:strRef>
              <c:f>Charts!$U$194</c:f>
              <c:strCache>
                <c:ptCount val="1"/>
                <c:pt idx="0">
                  <c:v>Tool vendors</c:v>
                </c:pt>
              </c:strCache>
            </c:strRef>
          </c:tx>
          <c:spPr>
            <a:solidFill>
              <a:srgbClr val="3CFCFF"/>
            </a:solidFill>
            <a:ln>
              <a:solidFill>
                <a:schemeClr val="tx1"/>
              </a:solidFill>
            </a:ln>
            <a:effectLst/>
          </c:spPr>
          <c:invertIfNegative val="0"/>
          <c:dLbls>
            <c:dLbl>
              <c:idx val="1"/>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2067-AB4B-9F13-9FC78A8FF495}"/>
                </c:ext>
              </c:extLst>
            </c:dLbl>
            <c:dLbl>
              <c:idx val="4"/>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2067-AB4B-9F13-9FC78A8FF495}"/>
                </c:ext>
              </c:extLst>
            </c:dLbl>
            <c:dLbl>
              <c:idx val="5"/>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2067-AB4B-9F13-9FC78A8FF495}"/>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Charts!$V$190:$AA$190</c:f>
              <c:strCache>
                <c:ptCount val="6"/>
                <c:pt idx="0">
                  <c:v>Dealing with standards, defining proper ontologies, lack of model continuity all along the lifecycle</c:v>
                </c:pt>
                <c:pt idx="1">
                  <c:v>Demonstrating/communicating value</c:v>
                </c:pt>
                <c:pt idx="2">
                  <c:v>Technical issues</c:v>
                </c:pt>
                <c:pt idx="3">
                  <c:v>Workforce/training issues</c:v>
                </c:pt>
                <c:pt idx="4">
                  <c:v>Tool issues</c:v>
                </c:pt>
                <c:pt idx="5">
                  <c:v>Dealing with cultural issues and change</c:v>
                </c:pt>
              </c:strCache>
            </c:strRef>
          </c:cat>
          <c:val>
            <c:numRef>
              <c:f>Charts!$V$194:$AA$194</c:f>
              <c:numCache>
                <c:formatCode>0%</c:formatCode>
                <c:ptCount val="6"/>
                <c:pt idx="0">
                  <c:v>0.2</c:v>
                </c:pt>
                <c:pt idx="1">
                  <c:v>0.8</c:v>
                </c:pt>
                <c:pt idx="2">
                  <c:v>0.4</c:v>
                </c:pt>
                <c:pt idx="3">
                  <c:v>0.4</c:v>
                </c:pt>
                <c:pt idx="4">
                  <c:v>1</c:v>
                </c:pt>
                <c:pt idx="5">
                  <c:v>1</c:v>
                </c:pt>
              </c:numCache>
            </c:numRef>
          </c:val>
          <c:extLst>
            <c:ext xmlns:c16="http://schemas.microsoft.com/office/drawing/2014/chart" uri="{C3380CC4-5D6E-409C-BE32-E72D297353CC}">
              <c16:uniqueId val="{0000000A-2067-AB4B-9F13-9FC78A8FF495}"/>
            </c:ext>
          </c:extLst>
        </c:ser>
        <c:dLbls>
          <c:dLblPos val="outEnd"/>
          <c:showLegendKey val="0"/>
          <c:showVal val="1"/>
          <c:showCatName val="0"/>
          <c:showSerName val="0"/>
          <c:showPercent val="0"/>
          <c:showBubbleSize val="0"/>
        </c:dLbls>
        <c:gapWidth val="100"/>
        <c:axId val="966171871"/>
        <c:axId val="985800607"/>
      </c:barChart>
      <c:catAx>
        <c:axId val="96617187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85800607"/>
        <c:crosses val="autoZero"/>
        <c:auto val="1"/>
        <c:lblAlgn val="ctr"/>
        <c:lblOffset val="100"/>
        <c:noMultiLvlLbl val="0"/>
      </c:catAx>
      <c:valAx>
        <c:axId val="985800607"/>
        <c:scaling>
          <c:orientation val="minMax"/>
          <c:max val="1.1000000000000001"/>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6171871"/>
        <c:crosses val="autoZero"/>
        <c:crossBetween val="between"/>
        <c:majorUnit val="0.2"/>
      </c:valAx>
      <c:spPr>
        <a:noFill/>
        <a:ln>
          <a:solidFill>
            <a:schemeClr val="accent1"/>
          </a:solidFill>
        </a:ln>
        <a:effectLst/>
      </c:spPr>
    </c:plotArea>
    <c:legend>
      <c:legendPos val="t"/>
      <c:overlay val="0"/>
      <c:spPr>
        <a:noFill/>
        <a:ln>
          <a:solidFill>
            <a:schemeClr val="tx1"/>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What Is Most Valued/Expected From The SE Discipline?</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Charts!$AH$4</c:f>
              <c:strCache>
                <c:ptCount val="1"/>
                <c:pt idx="0">
                  <c:v>Industry</c:v>
                </c:pt>
              </c:strCache>
            </c:strRef>
          </c:tx>
          <c:spPr>
            <a:solidFill>
              <a:srgbClr val="FFFF0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Charts!$AI$3:$AM$3</c:f>
              <c:strCache>
                <c:ptCount val="5"/>
                <c:pt idx="0">
                  <c:v>Use of model-based approaches and applying them to processes to assure more efficient communications, use of MBSE to link material management and planning</c:v>
                </c:pt>
                <c:pt idx="1">
                  <c:v>It really varies; SEs can have a wide range of roles and responsibilities </c:v>
                </c:pt>
                <c:pt idx="2">
                  <c:v>Architecture/overarching system design, architects that are SEs with broad view of integration.</c:v>
                </c:pt>
                <c:pt idx="3">
                  <c:v>Requirements management; configuration management, test and verification, trade studies, risk analysis and management, process execution; know and apply best practices </c:v>
                </c:pt>
                <c:pt idx="4">
                  <c:v>Systems thinkers/integration function/understanding interactions between subsystems and engineering disciplines/technical leadership role/technical collaboration </c:v>
                </c:pt>
              </c:strCache>
            </c:strRef>
          </c:cat>
          <c:val>
            <c:numRef>
              <c:f>Charts!$AI$4:$AM$4</c:f>
              <c:numCache>
                <c:formatCode>0%</c:formatCode>
                <c:ptCount val="5"/>
                <c:pt idx="0">
                  <c:v>0.17</c:v>
                </c:pt>
                <c:pt idx="1">
                  <c:v>0.13</c:v>
                </c:pt>
                <c:pt idx="2">
                  <c:v>0.22</c:v>
                </c:pt>
                <c:pt idx="3">
                  <c:v>0.65</c:v>
                </c:pt>
                <c:pt idx="4">
                  <c:v>0.74</c:v>
                </c:pt>
              </c:numCache>
            </c:numRef>
          </c:val>
          <c:extLst>
            <c:ext xmlns:c16="http://schemas.microsoft.com/office/drawing/2014/chart" uri="{C3380CC4-5D6E-409C-BE32-E72D297353CC}">
              <c16:uniqueId val="{00000000-C53A-384B-A216-72EC746423ED}"/>
            </c:ext>
          </c:extLst>
        </c:ser>
        <c:ser>
          <c:idx val="1"/>
          <c:order val="1"/>
          <c:tx>
            <c:strRef>
              <c:f>Charts!$AH$5</c:f>
              <c:strCache>
                <c:ptCount val="1"/>
                <c:pt idx="0">
                  <c:v>OGAs</c:v>
                </c:pt>
              </c:strCache>
            </c:strRef>
          </c:tx>
          <c:spPr>
            <a:solidFill>
              <a:srgbClr val="8C2137"/>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Charts!$AI$3:$AM$3</c:f>
              <c:strCache>
                <c:ptCount val="5"/>
                <c:pt idx="0">
                  <c:v>Use of model-based approaches and applying them to processes to assure more efficient communications, use of MBSE to link material management and planning</c:v>
                </c:pt>
                <c:pt idx="1">
                  <c:v>It really varies; SEs can have a wide range of roles and responsibilities </c:v>
                </c:pt>
                <c:pt idx="2">
                  <c:v>Architecture/overarching system design, architects that are SEs with broad view of integration.</c:v>
                </c:pt>
                <c:pt idx="3">
                  <c:v>Requirements management; configuration management, test and verification, trade studies, risk analysis and management, process execution; know and apply best practices </c:v>
                </c:pt>
                <c:pt idx="4">
                  <c:v>Systems thinkers/integration function/understanding interactions between subsystems and engineering disciplines/technical leadership role/technical collaboration </c:v>
                </c:pt>
              </c:strCache>
            </c:strRef>
          </c:cat>
          <c:val>
            <c:numRef>
              <c:f>Charts!$AI$5:$AM$5</c:f>
              <c:numCache>
                <c:formatCode>0%</c:formatCode>
                <c:ptCount val="5"/>
                <c:pt idx="0">
                  <c:v>0</c:v>
                </c:pt>
                <c:pt idx="1">
                  <c:v>0.2</c:v>
                </c:pt>
                <c:pt idx="2">
                  <c:v>0.2</c:v>
                </c:pt>
                <c:pt idx="3">
                  <c:v>0.4</c:v>
                </c:pt>
                <c:pt idx="4">
                  <c:v>0.9</c:v>
                </c:pt>
              </c:numCache>
            </c:numRef>
          </c:val>
          <c:extLst>
            <c:ext xmlns:c16="http://schemas.microsoft.com/office/drawing/2014/chart" uri="{C3380CC4-5D6E-409C-BE32-E72D297353CC}">
              <c16:uniqueId val="{00000001-C53A-384B-A216-72EC746423ED}"/>
            </c:ext>
          </c:extLst>
        </c:ser>
        <c:ser>
          <c:idx val="2"/>
          <c:order val="2"/>
          <c:tx>
            <c:strRef>
              <c:f>Charts!$AH$6</c:f>
              <c:strCache>
                <c:ptCount val="1"/>
                <c:pt idx="0">
                  <c:v>Tool Vendors</c:v>
                </c:pt>
              </c:strCache>
            </c:strRef>
          </c:tx>
          <c:spPr>
            <a:solidFill>
              <a:srgbClr val="3CFCFF"/>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Charts!$AI$3:$AM$3</c:f>
              <c:strCache>
                <c:ptCount val="5"/>
                <c:pt idx="0">
                  <c:v>Use of model-based approaches and applying them to processes to assure more efficient communications, use of MBSE to link material management and planning</c:v>
                </c:pt>
                <c:pt idx="1">
                  <c:v>It really varies; SEs can have a wide range of roles and responsibilities </c:v>
                </c:pt>
                <c:pt idx="2">
                  <c:v>Architecture/overarching system design, architects that are SEs with broad view of integration.</c:v>
                </c:pt>
                <c:pt idx="3">
                  <c:v>Requirements management; configuration management, test and verification, trade studies, risk analysis and management, process execution; know and apply best practices </c:v>
                </c:pt>
                <c:pt idx="4">
                  <c:v>Systems thinkers/integration function/understanding interactions between subsystems and engineering disciplines/technical leadership role/technical collaboration </c:v>
                </c:pt>
              </c:strCache>
            </c:strRef>
          </c:cat>
          <c:val>
            <c:numRef>
              <c:f>Charts!$AI$6:$AM$6</c:f>
              <c:numCache>
                <c:formatCode>0%</c:formatCode>
                <c:ptCount val="5"/>
                <c:pt idx="0">
                  <c:v>0</c:v>
                </c:pt>
                <c:pt idx="1">
                  <c:v>0.5</c:v>
                </c:pt>
                <c:pt idx="2">
                  <c:v>0</c:v>
                </c:pt>
                <c:pt idx="3">
                  <c:v>0.75</c:v>
                </c:pt>
                <c:pt idx="4">
                  <c:v>1</c:v>
                </c:pt>
              </c:numCache>
            </c:numRef>
          </c:val>
          <c:extLst>
            <c:ext xmlns:c16="http://schemas.microsoft.com/office/drawing/2014/chart" uri="{C3380CC4-5D6E-409C-BE32-E72D297353CC}">
              <c16:uniqueId val="{00000002-C53A-384B-A216-72EC746423ED}"/>
            </c:ext>
          </c:extLst>
        </c:ser>
        <c:dLbls>
          <c:dLblPos val="outEnd"/>
          <c:showLegendKey val="0"/>
          <c:showVal val="1"/>
          <c:showCatName val="0"/>
          <c:showSerName val="0"/>
          <c:showPercent val="0"/>
          <c:showBubbleSize val="0"/>
        </c:dLbls>
        <c:gapWidth val="182"/>
        <c:axId val="963427695"/>
        <c:axId val="963429327"/>
      </c:barChart>
      <c:catAx>
        <c:axId val="96342769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3429327"/>
        <c:crosses val="autoZero"/>
        <c:auto val="1"/>
        <c:lblAlgn val="ctr"/>
        <c:lblOffset val="100"/>
        <c:noMultiLvlLbl val="0"/>
      </c:catAx>
      <c:valAx>
        <c:axId val="963429327"/>
        <c:scaling>
          <c:orientation val="minMax"/>
          <c:max val="1.1000000000000001"/>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3427695"/>
        <c:crosses val="autoZero"/>
        <c:crossBetween val="between"/>
        <c:majorUnit val="0.2"/>
      </c:valAx>
      <c:spPr>
        <a:noFill/>
        <a:ln>
          <a:solidFill>
            <a:schemeClr val="accent1"/>
          </a:solidFill>
        </a:ln>
        <a:effectLst/>
      </c:spPr>
    </c:plotArea>
    <c:legend>
      <c:legendPos val="t"/>
      <c:overlay val="0"/>
      <c:spPr>
        <a:noFill/>
        <a:ln>
          <a:solidFill>
            <a:schemeClr val="tx1"/>
          </a:solid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800" b="1" i="0" baseline="0">
                <a:effectLst/>
              </a:rPr>
              <a:t>How Far Along Are You/Others In Adoption Of MBSE/Digital Transformation?</a:t>
            </a:r>
            <a:endParaRPr lang="en-US">
              <a:effectLst/>
            </a:endParaRP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Charts!$B$241</c:f>
              <c:strCache>
                <c:ptCount val="1"/>
                <c:pt idx="0">
                  <c:v>Across 45 Sources</c:v>
                </c:pt>
              </c:strCache>
            </c:strRef>
          </c:tx>
          <c:spPr>
            <a:solidFill>
              <a:srgbClr val="3CFCFF"/>
            </a:solidFill>
            <a:ln>
              <a:solidFill>
                <a:schemeClr val="accent1"/>
              </a:solidFill>
            </a:ln>
            <a:effectLst/>
          </c:spPr>
          <c:invertIfNegative val="0"/>
          <c:dLbls>
            <c:dLbl>
              <c:idx val="1"/>
              <c:spPr>
                <a:noFill/>
                <a:ln>
                  <a:solidFill>
                    <a:schemeClr val="accent1"/>
                  </a:solid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8874-4CAF-ABCE-D9A62E3D0F77}"/>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Charts!$C$240:$H$240</c:f>
              <c:strCache>
                <c:ptCount val="6"/>
                <c:pt idx="0">
                  <c:v>0-5%</c:v>
                </c:pt>
                <c:pt idx="1">
                  <c:v>5-10%</c:v>
                </c:pt>
                <c:pt idx="2">
                  <c:v>10-20%</c:v>
                </c:pt>
                <c:pt idx="3">
                  <c:v>20-25%</c:v>
                </c:pt>
                <c:pt idx="4">
                  <c:v>25-50%</c:v>
                </c:pt>
                <c:pt idx="5">
                  <c:v>50-65%</c:v>
                </c:pt>
              </c:strCache>
            </c:strRef>
          </c:cat>
          <c:val>
            <c:numRef>
              <c:f>Charts!$C$241:$H$241</c:f>
              <c:numCache>
                <c:formatCode>0%</c:formatCode>
                <c:ptCount val="6"/>
                <c:pt idx="0">
                  <c:v>7.0000000000000007E-2</c:v>
                </c:pt>
                <c:pt idx="1">
                  <c:v>0.42</c:v>
                </c:pt>
                <c:pt idx="2">
                  <c:v>0.09</c:v>
                </c:pt>
                <c:pt idx="3">
                  <c:v>0.2</c:v>
                </c:pt>
                <c:pt idx="4">
                  <c:v>0.09</c:v>
                </c:pt>
                <c:pt idx="5">
                  <c:v>0.13</c:v>
                </c:pt>
              </c:numCache>
            </c:numRef>
          </c:val>
          <c:extLst>
            <c:ext xmlns:c16="http://schemas.microsoft.com/office/drawing/2014/chart" uri="{C3380CC4-5D6E-409C-BE32-E72D297353CC}">
              <c16:uniqueId val="{00000001-8874-4CAF-ABCE-D9A62E3D0F77}"/>
            </c:ext>
          </c:extLst>
        </c:ser>
        <c:dLbls>
          <c:dLblPos val="outEnd"/>
          <c:showLegendKey val="0"/>
          <c:showVal val="1"/>
          <c:showCatName val="0"/>
          <c:showSerName val="0"/>
          <c:showPercent val="0"/>
          <c:showBubbleSize val="0"/>
        </c:dLbls>
        <c:gapWidth val="182"/>
        <c:axId val="59490944"/>
        <c:axId val="58897312"/>
      </c:barChart>
      <c:catAx>
        <c:axId val="59490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8897312"/>
        <c:crosses val="autoZero"/>
        <c:auto val="1"/>
        <c:lblAlgn val="ctr"/>
        <c:lblOffset val="100"/>
        <c:noMultiLvlLbl val="0"/>
      </c:catAx>
      <c:valAx>
        <c:axId val="58897312"/>
        <c:scaling>
          <c:orientation val="minMax"/>
          <c:max val="0.5"/>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9490944"/>
        <c:crosses val="autoZero"/>
        <c:crossBetween val="between"/>
        <c:majorUnit val="0.1"/>
      </c:valAx>
      <c:spPr>
        <a:noFill/>
        <a:ln>
          <a:solidFill>
            <a:schemeClr val="accent1"/>
          </a:solidFill>
        </a:ln>
        <a:effectLst/>
      </c:spPr>
    </c:plotArea>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dirty="0"/>
              <a:t>What Do Advanced Digital Techniques To Accomplish SE Such As MBSE Mean To You?</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Charts!$T$241</c:f>
              <c:strCache>
                <c:ptCount val="1"/>
                <c:pt idx="0">
                  <c:v>Across 28 Sources</c:v>
                </c:pt>
              </c:strCache>
            </c:strRef>
          </c:tx>
          <c:spPr>
            <a:solidFill>
              <a:srgbClr val="3CFCFF"/>
            </a:solidFill>
            <a:ln>
              <a:solidFill>
                <a:schemeClr val="tx1"/>
              </a:solidFill>
            </a:ln>
            <a:effectLst/>
          </c:spPr>
          <c:invertIfNegative val="0"/>
          <c:dLbls>
            <c:dLbl>
              <c:idx val="2"/>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A3E1-0449-BC28-6DE9717B4F42}"/>
                </c:ext>
              </c:extLst>
            </c:dLbl>
            <c:dLbl>
              <c:idx val="3"/>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3E1-0449-BC28-6DE9717B4F42}"/>
                </c:ext>
              </c:extLst>
            </c:dLbl>
            <c:dLbl>
              <c:idx val="4"/>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A3E1-0449-BC28-6DE9717B4F42}"/>
                </c:ext>
              </c:extLst>
            </c:dLbl>
            <c:dLbl>
              <c:idx val="5"/>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A3E1-0449-BC28-6DE9717B4F42}"/>
                </c:ext>
              </c:extLst>
            </c:dLbl>
            <c:dLbl>
              <c:idx val="6"/>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A3E1-0449-BC28-6DE9717B4F42}"/>
                </c:ext>
              </c:extLst>
            </c:dLbl>
            <c:dLbl>
              <c:idx val="7"/>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A3E1-0449-BC28-6DE9717B4F42}"/>
                </c:ext>
              </c:extLst>
            </c:dLbl>
            <c:dLbl>
              <c:idx val="8"/>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A3E1-0449-BC28-6DE9717B4F4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Charts!$U$240:$Y$240</c:f>
              <c:strCache>
                <c:ptCount val="5"/>
                <c:pt idx="0">
                  <c:v>Potential understanding of more complex systems; allows you to deal with more system problems you couldn’t deal with before, allows us to be flexible and agile and we aren’t guessing anymore; having integrated data sources to compile information </c:v>
                </c:pt>
                <c:pt idx="1">
                  <c:v>Enables a truly collaborative and integrated work environment/better coordination between disciplines; More efficient knowledge transfer, better and easier communications; e.g., better organized process reviews.</c:v>
                </c:pt>
                <c:pt idx="2">
                  <c:v>Better quality/more reliable product, eliminate/reduce errors and defects</c:v>
                </c:pt>
                <c:pt idx="3">
                  <c:v>Reduces uncertainty, more confidence in our decisions, expedites decisions, increased engineering rigor, deal with increased system complexity/better understand dependencies across multiple systems, coordinating everything together</c:v>
                </c:pt>
                <c:pt idx="4">
                  <c:v>Improve efficiencies by 30-50%/lower product development cycle time by at least 50%/increased productivity</c:v>
                </c:pt>
              </c:strCache>
            </c:strRef>
          </c:cat>
          <c:val>
            <c:numRef>
              <c:f>Charts!$U$241:$Y$241</c:f>
              <c:numCache>
                <c:formatCode>0%</c:formatCode>
                <c:ptCount val="5"/>
                <c:pt idx="0">
                  <c:v>0.19</c:v>
                </c:pt>
                <c:pt idx="1">
                  <c:v>0.22</c:v>
                </c:pt>
                <c:pt idx="2">
                  <c:v>0.28000000000000003</c:v>
                </c:pt>
                <c:pt idx="3">
                  <c:v>0.34</c:v>
                </c:pt>
                <c:pt idx="4">
                  <c:v>0.63</c:v>
                </c:pt>
              </c:numCache>
            </c:numRef>
          </c:val>
          <c:extLst>
            <c:ext xmlns:c16="http://schemas.microsoft.com/office/drawing/2014/chart" uri="{C3380CC4-5D6E-409C-BE32-E72D297353CC}">
              <c16:uniqueId val="{00000007-A3E1-0449-BC28-6DE9717B4F42}"/>
            </c:ext>
          </c:extLst>
        </c:ser>
        <c:dLbls>
          <c:dLblPos val="outEnd"/>
          <c:showLegendKey val="0"/>
          <c:showVal val="1"/>
          <c:showCatName val="0"/>
          <c:showSerName val="0"/>
          <c:showPercent val="0"/>
          <c:showBubbleSize val="0"/>
        </c:dLbls>
        <c:gapWidth val="100"/>
        <c:overlap val="100"/>
        <c:axId val="968968735"/>
        <c:axId val="968474543"/>
      </c:barChart>
      <c:catAx>
        <c:axId val="9689687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8474543"/>
        <c:crosses val="autoZero"/>
        <c:auto val="1"/>
        <c:lblAlgn val="ctr"/>
        <c:lblOffset val="100"/>
        <c:noMultiLvlLbl val="0"/>
      </c:catAx>
      <c:valAx>
        <c:axId val="968474543"/>
        <c:scaling>
          <c:orientation val="minMax"/>
          <c:max val="0.8"/>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8968735"/>
        <c:crosses val="autoZero"/>
        <c:crossBetween val="between"/>
        <c:majorUnit val="0.2"/>
      </c:valAx>
      <c:spPr>
        <a:noFill/>
        <a:ln>
          <a:solidFill>
            <a:schemeClr val="tx1"/>
          </a:solidFill>
        </a:ln>
        <a:effectLst/>
      </c:spPr>
    </c:plotArea>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900" b="1" dirty="0"/>
              <a:t>Who Makes The Decision As Regards Adoption Of More Modern Ways (e.g., MBSE/digital transformation) Of Doing SE?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Charts!$AL$241</c:f>
              <c:strCache>
                <c:ptCount val="1"/>
                <c:pt idx="0">
                  <c:v>% of 27 Mentions</c:v>
                </c:pt>
              </c:strCache>
            </c:strRef>
          </c:tx>
          <c:spPr>
            <a:solidFill>
              <a:srgbClr val="3CFCFF"/>
            </a:solidFill>
            <a:ln>
              <a:solidFill>
                <a:schemeClr val="tx1"/>
              </a:solidFill>
            </a:ln>
            <a:effectLst/>
          </c:spPr>
          <c:invertIfNegative val="0"/>
          <c:dLbls>
            <c:dLbl>
              <c:idx val="2"/>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0ED4-904C-B274-22CAA838F7FD}"/>
                </c:ext>
              </c:extLst>
            </c:dLbl>
            <c:dLbl>
              <c:idx val="3"/>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0ED4-904C-B274-22CAA838F7F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Charts!$AM$240:$AP$240</c:f>
              <c:strCache>
                <c:ptCount val="4"/>
                <c:pt idx="0">
                  <c:v>Its more grass roots efforts from younger SEs, bottom up efforts </c:v>
                </c:pt>
                <c:pt idx="1">
                  <c:v>Government is mandating it/other customers are asking for it and interested in it.</c:v>
                </c:pt>
                <c:pt idx="2">
                  <c:v>Different areas, including top management, PMs, lead SEs and grass roots </c:v>
                </c:pt>
                <c:pt idx="3">
                  <c:v>Initiatives from corporate/is mostly being driven from the top or a central organization</c:v>
                </c:pt>
              </c:strCache>
            </c:strRef>
          </c:cat>
          <c:val>
            <c:numRef>
              <c:f>Charts!$AM$241:$AP$241</c:f>
              <c:numCache>
                <c:formatCode>0%</c:formatCode>
                <c:ptCount val="4"/>
                <c:pt idx="0">
                  <c:v>0.26</c:v>
                </c:pt>
                <c:pt idx="1">
                  <c:v>0.3</c:v>
                </c:pt>
                <c:pt idx="2">
                  <c:v>0.44</c:v>
                </c:pt>
                <c:pt idx="3">
                  <c:v>0.52</c:v>
                </c:pt>
              </c:numCache>
            </c:numRef>
          </c:val>
          <c:extLst>
            <c:ext xmlns:c16="http://schemas.microsoft.com/office/drawing/2014/chart" uri="{C3380CC4-5D6E-409C-BE32-E72D297353CC}">
              <c16:uniqueId val="{00000002-0ED4-904C-B274-22CAA838F7FD}"/>
            </c:ext>
          </c:extLst>
        </c:ser>
        <c:dLbls>
          <c:dLblPos val="outEnd"/>
          <c:showLegendKey val="0"/>
          <c:showVal val="1"/>
          <c:showCatName val="0"/>
          <c:showSerName val="0"/>
          <c:showPercent val="0"/>
          <c:showBubbleSize val="0"/>
        </c:dLbls>
        <c:gapWidth val="100"/>
        <c:overlap val="100"/>
        <c:axId val="876393855"/>
        <c:axId val="924125023"/>
      </c:barChart>
      <c:catAx>
        <c:axId val="87639385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24125023"/>
        <c:crosses val="autoZero"/>
        <c:auto val="1"/>
        <c:lblAlgn val="ctr"/>
        <c:lblOffset val="100"/>
        <c:noMultiLvlLbl val="0"/>
      </c:catAx>
      <c:valAx>
        <c:axId val="92412502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76393855"/>
        <c:crosses val="autoZero"/>
        <c:crossBetween val="between"/>
        <c:majorUnit val="0.2"/>
      </c:valAx>
      <c:spPr>
        <a:noFill/>
        <a:ln>
          <a:solidFill>
            <a:schemeClr val="accent1"/>
          </a:solidFill>
        </a:ln>
        <a:effectLst/>
      </c:spPr>
    </c:plotArea>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dirty="0"/>
              <a:t>What MBSE Modeling Tools Are You Most Familiar With?</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2859567980471906"/>
          <c:y val="9.064607308701797E-2"/>
          <c:w val="0.67203767961208249"/>
          <c:h val="0.85327108149942799"/>
        </c:manualLayout>
      </c:layout>
      <c:barChart>
        <c:barDir val="bar"/>
        <c:grouping val="clustered"/>
        <c:varyColors val="0"/>
        <c:ser>
          <c:idx val="0"/>
          <c:order val="0"/>
          <c:tx>
            <c:strRef>
              <c:f>Charts!$BC$241</c:f>
              <c:strCache>
                <c:ptCount val="1"/>
                <c:pt idx="0">
                  <c:v>% of 37 Mentions</c:v>
                </c:pt>
              </c:strCache>
            </c:strRef>
          </c:tx>
          <c:spPr>
            <a:solidFill>
              <a:srgbClr val="3CFCFF"/>
            </a:solidFill>
            <a:ln>
              <a:solidFill>
                <a:schemeClr val="tx1"/>
              </a:solidFill>
            </a:ln>
            <a:effectLst/>
          </c:spPr>
          <c:invertIfNegative val="0"/>
          <c:dLbls>
            <c:dLbl>
              <c:idx val="6"/>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F681-0745-A86C-10D9566F2D45}"/>
                </c:ext>
              </c:extLst>
            </c:dLbl>
            <c:dLbl>
              <c:idx val="7"/>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F681-0745-A86C-10D9566F2D45}"/>
                </c:ext>
              </c:extLst>
            </c:dLbl>
            <c:dLbl>
              <c:idx val="8"/>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F681-0745-A86C-10D9566F2D45}"/>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Charts!$BD$240:$BL$240</c:f>
              <c:strCache>
                <c:ptCount val="9"/>
                <c:pt idx="0">
                  <c:v>Others Mentioned</c:v>
                </c:pt>
                <c:pt idx="1">
                  <c:v>Phoenix Integration</c:v>
                </c:pt>
                <c:pt idx="2">
                  <c:v>MatLab and DOORS</c:v>
                </c:pt>
                <c:pt idx="3">
                  <c:v>Siemens Teamcenter</c:v>
                </c:pt>
                <c:pt idx="4">
                  <c:v>Homegrown tools</c:v>
                </c:pt>
                <c:pt idx="5">
                  <c:v>Vitech Core and Genesis</c:v>
                </c:pt>
                <c:pt idx="6">
                  <c:v>Sparx Enterprise Architecture</c:v>
                </c:pt>
                <c:pt idx="7">
                  <c:v>IBM Rhapsody</c:v>
                </c:pt>
                <c:pt idx="8">
                  <c:v>No Magic/Magic Draw/Dassault/Cameo</c:v>
                </c:pt>
              </c:strCache>
            </c:strRef>
          </c:cat>
          <c:val>
            <c:numRef>
              <c:f>Charts!$BD$241:$BL$241</c:f>
              <c:numCache>
                <c:formatCode>0%</c:formatCode>
                <c:ptCount val="9"/>
                <c:pt idx="0">
                  <c:v>0.27</c:v>
                </c:pt>
                <c:pt idx="1">
                  <c:v>0.08</c:v>
                </c:pt>
                <c:pt idx="2">
                  <c:v>0.16</c:v>
                </c:pt>
                <c:pt idx="3">
                  <c:v>0.16</c:v>
                </c:pt>
                <c:pt idx="4">
                  <c:v>0.22</c:v>
                </c:pt>
                <c:pt idx="5">
                  <c:v>0.24</c:v>
                </c:pt>
                <c:pt idx="6">
                  <c:v>0.51</c:v>
                </c:pt>
                <c:pt idx="7">
                  <c:v>0.59</c:v>
                </c:pt>
                <c:pt idx="8">
                  <c:v>0.89</c:v>
                </c:pt>
              </c:numCache>
            </c:numRef>
          </c:val>
          <c:extLst>
            <c:ext xmlns:c16="http://schemas.microsoft.com/office/drawing/2014/chart" uri="{C3380CC4-5D6E-409C-BE32-E72D297353CC}">
              <c16:uniqueId val="{00000003-F681-0745-A86C-10D9566F2D45}"/>
            </c:ext>
          </c:extLst>
        </c:ser>
        <c:dLbls>
          <c:dLblPos val="outEnd"/>
          <c:showLegendKey val="0"/>
          <c:showVal val="1"/>
          <c:showCatName val="0"/>
          <c:showSerName val="0"/>
          <c:showPercent val="0"/>
          <c:showBubbleSize val="0"/>
        </c:dLbls>
        <c:gapWidth val="100"/>
        <c:overlap val="100"/>
        <c:axId val="1014235679"/>
        <c:axId val="867040831"/>
      </c:barChart>
      <c:catAx>
        <c:axId val="10142356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67040831"/>
        <c:crosses val="autoZero"/>
        <c:auto val="1"/>
        <c:lblAlgn val="ctr"/>
        <c:lblOffset val="100"/>
        <c:noMultiLvlLbl val="0"/>
      </c:catAx>
      <c:valAx>
        <c:axId val="86704083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014235679"/>
        <c:crosses val="autoZero"/>
        <c:crossBetween val="between"/>
        <c:majorUnit val="0.2"/>
      </c:valAx>
      <c:spPr>
        <a:noFill/>
        <a:ln>
          <a:solidFill>
            <a:schemeClr val="accent1"/>
          </a:solidFill>
        </a:ln>
        <a:effectLst/>
      </c:spPr>
    </c:plotArea>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dirty="0"/>
              <a:t>How Are Tools Deployed?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47507002896189698"/>
          <c:y val="8.8913585168942488E-2"/>
          <c:w val="0.48207077563580414"/>
          <c:h val="0.84712698096282268"/>
        </c:manualLayout>
      </c:layout>
      <c:barChart>
        <c:barDir val="bar"/>
        <c:grouping val="clustered"/>
        <c:varyColors val="0"/>
        <c:ser>
          <c:idx val="0"/>
          <c:order val="0"/>
          <c:tx>
            <c:strRef>
              <c:f>Charts!$BS$241</c:f>
              <c:strCache>
                <c:ptCount val="1"/>
                <c:pt idx="0">
                  <c:v>% of 30 Mentions</c:v>
                </c:pt>
              </c:strCache>
            </c:strRef>
          </c:tx>
          <c:spPr>
            <a:solidFill>
              <a:srgbClr val="3CFCFF"/>
            </a:solidFill>
            <a:ln>
              <a:solidFill>
                <a:schemeClr val="tx1"/>
              </a:solidFill>
            </a:ln>
            <a:effectLst/>
          </c:spPr>
          <c:invertIfNegative val="0"/>
          <c:dLbls>
            <c:dLbl>
              <c:idx val="1"/>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996B-6747-AE30-42808E1F0068}"/>
                </c:ext>
              </c:extLst>
            </c:dLbl>
            <c:dLbl>
              <c:idx val="2"/>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996B-6747-AE30-42808E1F006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Charts!$BT$240:$BV$240</c:f>
              <c:strCache>
                <c:ptCount val="3"/>
                <c:pt idx="0">
                  <c:v>Both by project and across enterprise</c:v>
                </c:pt>
                <c:pt idx="1">
                  <c:v>Across the enterprise </c:v>
                </c:pt>
                <c:pt idx="2">
                  <c:v>By project at least to start with, then possibly across the enterprise</c:v>
                </c:pt>
              </c:strCache>
            </c:strRef>
          </c:cat>
          <c:val>
            <c:numRef>
              <c:f>Charts!$BT$241:$BV$241</c:f>
              <c:numCache>
                <c:formatCode>0%</c:formatCode>
                <c:ptCount val="3"/>
                <c:pt idx="0">
                  <c:v>0.2</c:v>
                </c:pt>
                <c:pt idx="1">
                  <c:v>0.37</c:v>
                </c:pt>
                <c:pt idx="2">
                  <c:v>0.43</c:v>
                </c:pt>
              </c:numCache>
            </c:numRef>
          </c:val>
          <c:extLst>
            <c:ext xmlns:c16="http://schemas.microsoft.com/office/drawing/2014/chart" uri="{C3380CC4-5D6E-409C-BE32-E72D297353CC}">
              <c16:uniqueId val="{00000002-996B-6747-AE30-42808E1F0068}"/>
            </c:ext>
          </c:extLst>
        </c:ser>
        <c:dLbls>
          <c:dLblPos val="outEnd"/>
          <c:showLegendKey val="0"/>
          <c:showVal val="1"/>
          <c:showCatName val="0"/>
          <c:showSerName val="0"/>
          <c:showPercent val="0"/>
          <c:showBubbleSize val="0"/>
        </c:dLbls>
        <c:gapWidth val="100"/>
        <c:overlap val="100"/>
        <c:axId val="1018388559"/>
        <c:axId val="1018206767"/>
      </c:barChart>
      <c:catAx>
        <c:axId val="10183885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018206767"/>
        <c:crosses val="autoZero"/>
        <c:auto val="1"/>
        <c:lblAlgn val="ctr"/>
        <c:lblOffset val="100"/>
        <c:noMultiLvlLbl val="0"/>
      </c:catAx>
      <c:valAx>
        <c:axId val="1018206767"/>
        <c:scaling>
          <c:orientation val="minMax"/>
          <c:max val="0.60000000000000009"/>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018388559"/>
        <c:crosses val="autoZero"/>
        <c:crossBetween val="between"/>
        <c:majorUnit val="0.2"/>
      </c:valAx>
      <c:spPr>
        <a:noFill/>
        <a:ln>
          <a:solidFill>
            <a:schemeClr val="accent1"/>
          </a:solidFill>
        </a:ln>
        <a:effectLst/>
      </c:spPr>
    </c:plotArea>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dirty="0"/>
              <a:t>To What Extent Does Industry Use In-house Tool Resources vs. Outside Tool Experts?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48507014209430716"/>
          <c:y val="0.13563291139240508"/>
          <c:w val="0.47207066250339391"/>
          <c:h val="0.80040765473936015"/>
        </c:manualLayout>
      </c:layout>
      <c:barChart>
        <c:barDir val="bar"/>
        <c:grouping val="clustered"/>
        <c:varyColors val="0"/>
        <c:ser>
          <c:idx val="0"/>
          <c:order val="0"/>
          <c:tx>
            <c:strRef>
              <c:f>Charts!$CI$241</c:f>
              <c:strCache>
                <c:ptCount val="1"/>
                <c:pt idx="0">
                  <c:v>% of 27 Mentions</c:v>
                </c:pt>
              </c:strCache>
            </c:strRef>
          </c:tx>
          <c:spPr>
            <a:solidFill>
              <a:srgbClr val="3CFCFF"/>
            </a:solidFill>
            <a:ln>
              <a:solidFill>
                <a:schemeClr val="tx1"/>
              </a:solidFill>
            </a:ln>
            <a:effectLst/>
          </c:spPr>
          <c:invertIfNegative val="0"/>
          <c:dLbls>
            <c:dLbl>
              <c:idx val="1"/>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A2EB-C149-8E50-F653D9EBE060}"/>
                </c:ext>
              </c:extLst>
            </c:dLbl>
            <c:dLbl>
              <c:idx val="2"/>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2EB-C149-8E50-F653D9EBE06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Charts!$CJ$240:$CL$240</c:f>
              <c:strCache>
                <c:ptCount val="3"/>
                <c:pt idx="0">
                  <c:v>Mostly go to outside third-party suppliers</c:v>
                </c:pt>
                <c:pt idx="1">
                  <c:v>It’s a mix of both, in-house for decision making, outside for training</c:v>
                </c:pt>
                <c:pt idx="2">
                  <c:v>Mainly in-house resources; we want to develop expertise</c:v>
                </c:pt>
              </c:strCache>
            </c:strRef>
          </c:cat>
          <c:val>
            <c:numRef>
              <c:f>Charts!$CJ$241:$CL$241</c:f>
              <c:numCache>
                <c:formatCode>0%</c:formatCode>
                <c:ptCount val="3"/>
                <c:pt idx="0">
                  <c:v>0.11</c:v>
                </c:pt>
                <c:pt idx="1">
                  <c:v>0.41</c:v>
                </c:pt>
                <c:pt idx="2">
                  <c:v>0.48</c:v>
                </c:pt>
              </c:numCache>
            </c:numRef>
          </c:val>
          <c:extLst>
            <c:ext xmlns:c16="http://schemas.microsoft.com/office/drawing/2014/chart" uri="{C3380CC4-5D6E-409C-BE32-E72D297353CC}">
              <c16:uniqueId val="{00000002-A2EB-C149-8E50-F653D9EBE060}"/>
            </c:ext>
          </c:extLst>
        </c:ser>
        <c:dLbls>
          <c:dLblPos val="outEnd"/>
          <c:showLegendKey val="0"/>
          <c:showVal val="1"/>
          <c:showCatName val="0"/>
          <c:showSerName val="0"/>
          <c:showPercent val="0"/>
          <c:showBubbleSize val="0"/>
        </c:dLbls>
        <c:gapWidth val="100"/>
        <c:overlap val="100"/>
        <c:axId val="1011315087"/>
        <c:axId val="930724191"/>
      </c:barChart>
      <c:catAx>
        <c:axId val="10113150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30724191"/>
        <c:crosses val="autoZero"/>
        <c:auto val="1"/>
        <c:lblAlgn val="ctr"/>
        <c:lblOffset val="100"/>
        <c:noMultiLvlLbl val="0"/>
      </c:catAx>
      <c:valAx>
        <c:axId val="93072419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011315087"/>
        <c:crosses val="autoZero"/>
        <c:crossBetween val="between"/>
        <c:majorUnit val="0.2"/>
      </c:valAx>
      <c:spPr>
        <a:noFill/>
        <a:ln>
          <a:solidFill>
            <a:schemeClr val="accent1"/>
          </a:solidFill>
        </a:ln>
        <a:effectLst/>
      </c:spPr>
    </c:plotArea>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dirty="0"/>
              <a:t>Realized Improvements And Advantages From Using MBSE </a:t>
            </a:r>
            <a:r>
              <a:rPr lang="en-US" sz="2000" b="0" dirty="0"/>
              <a:t>(e.g., metrics, good success stories, and conference publications)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Charts!$DA$241</c:f>
              <c:strCache>
                <c:ptCount val="1"/>
                <c:pt idx="0">
                  <c:v>% of 27 Mentions</c:v>
                </c:pt>
              </c:strCache>
            </c:strRef>
          </c:tx>
          <c:spPr>
            <a:solidFill>
              <a:srgbClr val="3CFCFF"/>
            </a:solidFill>
            <a:ln>
              <a:solidFill>
                <a:schemeClr val="tx1"/>
              </a:solidFill>
            </a:ln>
            <a:effectLst/>
          </c:spPr>
          <c:invertIfNegative val="0"/>
          <c:dLbls>
            <c:dLbl>
              <c:idx val="2"/>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CF19-7C44-A2E8-41289804B9C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Charts!$DB$240:$DD$240</c:f>
              <c:strCache>
                <c:ptCount val="3"/>
                <c:pt idx="0">
                  <c:v>More thorough reviews; we are finding gaps in how we execute SE reviews and processes.</c:v>
                </c:pt>
                <c:pt idx="1">
                  <c:v>A common technical baseline across all disciplines on a project as a collaboration vehicle, We have really improved our end to end consistency</c:v>
                </c:pt>
                <c:pt idx="2">
                  <c:v>Its too early on/its not clear how successful it’s been to date, its hard to measure/metrics are difficult to develop for MBSE, its tough to prove success, most evidence is anecdotal</c:v>
                </c:pt>
              </c:strCache>
            </c:strRef>
          </c:cat>
          <c:val>
            <c:numRef>
              <c:f>Charts!$DB$241:$DD$241</c:f>
              <c:numCache>
                <c:formatCode>0%</c:formatCode>
                <c:ptCount val="3"/>
                <c:pt idx="0">
                  <c:v>0.11</c:v>
                </c:pt>
                <c:pt idx="1">
                  <c:v>0.11</c:v>
                </c:pt>
                <c:pt idx="2">
                  <c:v>0.41</c:v>
                </c:pt>
              </c:numCache>
            </c:numRef>
          </c:val>
          <c:extLst>
            <c:ext xmlns:c16="http://schemas.microsoft.com/office/drawing/2014/chart" uri="{C3380CC4-5D6E-409C-BE32-E72D297353CC}">
              <c16:uniqueId val="{00000001-CF19-7C44-A2E8-41289804B9C1}"/>
            </c:ext>
          </c:extLst>
        </c:ser>
        <c:dLbls>
          <c:dLblPos val="outEnd"/>
          <c:showLegendKey val="0"/>
          <c:showVal val="1"/>
          <c:showCatName val="0"/>
          <c:showSerName val="0"/>
          <c:showPercent val="0"/>
          <c:showBubbleSize val="0"/>
        </c:dLbls>
        <c:gapWidth val="100"/>
        <c:overlap val="100"/>
        <c:axId val="877993039"/>
        <c:axId val="961015631"/>
      </c:barChart>
      <c:catAx>
        <c:axId val="8779930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1015631"/>
        <c:crosses val="autoZero"/>
        <c:auto val="1"/>
        <c:lblAlgn val="ctr"/>
        <c:lblOffset val="100"/>
        <c:noMultiLvlLbl val="0"/>
      </c:catAx>
      <c:valAx>
        <c:axId val="961015631"/>
        <c:scaling>
          <c:orientation val="minMax"/>
          <c:max val="0.60000000000000009"/>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77993039"/>
        <c:crosses val="autoZero"/>
        <c:crossBetween val="between"/>
        <c:majorUnit val="0.2"/>
      </c:valAx>
      <c:spPr>
        <a:noFill/>
        <a:ln>
          <a:solidFill>
            <a:schemeClr val="accent1"/>
          </a:solidFill>
        </a:ln>
        <a:effectLst/>
      </c:spPr>
    </c:plotArea>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Perceived Difficulties And Challenges With Using MBSE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50925196850393706"/>
          <c:y val="7.5884568137422725E-2"/>
          <c:w val="0.45590885020951327"/>
          <c:h val="0.85950168153533235"/>
        </c:manualLayout>
      </c:layout>
      <c:barChart>
        <c:barDir val="bar"/>
        <c:grouping val="clustered"/>
        <c:varyColors val="0"/>
        <c:ser>
          <c:idx val="0"/>
          <c:order val="0"/>
          <c:tx>
            <c:strRef>
              <c:f>Charts!$DS$241</c:f>
              <c:strCache>
                <c:ptCount val="1"/>
                <c:pt idx="0">
                  <c:v>% of 30 Mentions</c:v>
                </c:pt>
              </c:strCache>
            </c:strRef>
          </c:tx>
          <c:spPr>
            <a:solidFill>
              <a:srgbClr val="3CFCFF"/>
            </a:solidFill>
            <a:ln>
              <a:solidFill>
                <a:schemeClr val="tx1"/>
              </a:solidFill>
            </a:ln>
            <a:effectLst/>
          </c:spPr>
          <c:invertIfNegative val="0"/>
          <c:dLbls>
            <c:dLbl>
              <c:idx val="4"/>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F0C5-9748-83B5-CDBE6E56CC49}"/>
                </c:ext>
              </c:extLst>
            </c:dLbl>
            <c:dLbl>
              <c:idx val="5"/>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F0C5-9748-83B5-CDBE6E56CC49}"/>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Charts!$DT$240:$DY$240</c:f>
              <c:strCache>
                <c:ptCount val="6"/>
                <c:pt idx="0">
                  <c:v>Limited funding resources; MBSE requires huge investment in testing to establish the robustness of the model.</c:v>
                </c:pt>
                <c:pt idx="1">
                  <c:v>MBSE IQ is low across our organization, is a highly complex approach that is difficult to implement efficiently.  </c:v>
                </c:pt>
                <c:pt idx="2">
                  <c:v>How to make what we do in MBSE more meaningful at a programmatic level relative to the dollars being spent on the program; being able to demonstrate added value.</c:v>
                </c:pt>
                <c:pt idx="3">
                  <c:v>Tool issues; not user friendly, poor interoperability, Rhapsody and Cameo tools don't communicate well together; there can be a lot of tool bad mouthing. </c:v>
                </c:pt>
                <c:pt idx="4">
                  <c:v>People struggle with what MBSE is all about; many say they do MBSE but they really aren’t; there is a lot of hype, no one can really explain what it is and how I can use it personally, misperception and misunderstanding about its value.</c:v>
                </c:pt>
                <c:pt idx="5">
                  <c:v>Cultural barriers; our senior workforce has done things very well for 25+ years and is resistant to change, many just aren’t interested in learning a new approach or feel a need to change.   </c:v>
                </c:pt>
              </c:strCache>
            </c:strRef>
          </c:cat>
          <c:val>
            <c:numRef>
              <c:f>Charts!$DT$241:$DY$241</c:f>
              <c:numCache>
                <c:formatCode>0%</c:formatCode>
                <c:ptCount val="6"/>
                <c:pt idx="0">
                  <c:v>7.0000000000000007E-2</c:v>
                </c:pt>
                <c:pt idx="1">
                  <c:v>7.0000000000000007E-2</c:v>
                </c:pt>
                <c:pt idx="2">
                  <c:v>0.1</c:v>
                </c:pt>
                <c:pt idx="3">
                  <c:v>0.13</c:v>
                </c:pt>
                <c:pt idx="4">
                  <c:v>0.2</c:v>
                </c:pt>
                <c:pt idx="5">
                  <c:v>0.4</c:v>
                </c:pt>
              </c:numCache>
            </c:numRef>
          </c:val>
          <c:extLst>
            <c:ext xmlns:c16="http://schemas.microsoft.com/office/drawing/2014/chart" uri="{C3380CC4-5D6E-409C-BE32-E72D297353CC}">
              <c16:uniqueId val="{00000002-F0C5-9748-83B5-CDBE6E56CC49}"/>
            </c:ext>
          </c:extLst>
        </c:ser>
        <c:dLbls>
          <c:dLblPos val="outEnd"/>
          <c:showLegendKey val="0"/>
          <c:showVal val="1"/>
          <c:showCatName val="0"/>
          <c:showSerName val="0"/>
          <c:showPercent val="0"/>
          <c:showBubbleSize val="0"/>
        </c:dLbls>
        <c:gapWidth val="100"/>
        <c:overlap val="100"/>
        <c:axId val="1010009071"/>
        <c:axId val="964064111"/>
      </c:barChart>
      <c:catAx>
        <c:axId val="101000907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4064111"/>
        <c:crosses val="autoZero"/>
        <c:auto val="1"/>
        <c:lblAlgn val="ctr"/>
        <c:lblOffset val="100"/>
        <c:noMultiLvlLbl val="0"/>
      </c:catAx>
      <c:valAx>
        <c:axId val="964064111"/>
        <c:scaling>
          <c:orientation val="minMax"/>
          <c:max val="0.45"/>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010009071"/>
        <c:crosses val="autoZero"/>
        <c:crossBetween val="between"/>
        <c:majorUnit val="0.1"/>
      </c:valAx>
      <c:spPr>
        <a:noFill/>
        <a:ln>
          <a:solidFill>
            <a:srgbClr val="3366FF"/>
          </a:solidFill>
        </a:ln>
        <a:effectLst/>
      </c:spPr>
    </c:plotArea>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What Emphasis Is Placed On Systems Management, People Leadership Skills and/or Technical Systems Domain Knowledge As Key SE Roles?/All Sources Except Academia</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Charts!$AX$4</c:f>
              <c:strCache>
                <c:ptCount val="1"/>
                <c:pt idx="0">
                  <c:v>All Sources</c:v>
                </c:pt>
              </c:strCache>
            </c:strRef>
          </c:tx>
          <c:spPr>
            <a:solidFill>
              <a:srgbClr val="3CFCFF"/>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Charts!$AY$3:$BC$3</c:f>
              <c:strCache>
                <c:ptCount val="5"/>
                <c:pt idx="0">
                  <c:v>Systems management and technical systems domain knowledge are most emphasized</c:v>
                </c:pt>
                <c:pt idx="1">
                  <c:v>Both people leadership skills and systems thinking can be important</c:v>
                </c:pt>
                <c:pt idx="2">
                  <c:v>Technical systems domain knowledge is key/we are increasingly emphasizing wholistic system thinking/our people are recognized for that</c:v>
                </c:pt>
                <c:pt idx="3">
                  <c:v>All three SE roles are important.  </c:v>
                </c:pt>
                <c:pt idx="4">
                  <c:v>People leadership skills is key, being able to lead people, communications, facilitating meeting, we select people for their social skills to run concurrent engineering processes; SEs need to coordinate silos</c:v>
                </c:pt>
              </c:strCache>
            </c:strRef>
          </c:cat>
          <c:val>
            <c:numRef>
              <c:f>Charts!$AY$4:$BC$4</c:f>
              <c:numCache>
                <c:formatCode>0%</c:formatCode>
                <c:ptCount val="5"/>
                <c:pt idx="0">
                  <c:v>0.09</c:v>
                </c:pt>
                <c:pt idx="1">
                  <c:v>0.11</c:v>
                </c:pt>
                <c:pt idx="2">
                  <c:v>0.37</c:v>
                </c:pt>
                <c:pt idx="3">
                  <c:v>0.4</c:v>
                </c:pt>
                <c:pt idx="4">
                  <c:v>0.54</c:v>
                </c:pt>
              </c:numCache>
            </c:numRef>
          </c:val>
          <c:extLst>
            <c:ext xmlns:c16="http://schemas.microsoft.com/office/drawing/2014/chart" uri="{C3380CC4-5D6E-409C-BE32-E72D297353CC}">
              <c16:uniqueId val="{00000000-7A05-7F4D-B003-6022B7737851}"/>
            </c:ext>
          </c:extLst>
        </c:ser>
        <c:dLbls>
          <c:dLblPos val="outEnd"/>
          <c:showLegendKey val="0"/>
          <c:showVal val="1"/>
          <c:showCatName val="0"/>
          <c:showSerName val="0"/>
          <c:showPercent val="0"/>
          <c:showBubbleSize val="0"/>
        </c:dLbls>
        <c:gapWidth val="100"/>
        <c:overlap val="100"/>
        <c:axId val="898357791"/>
        <c:axId val="962744719"/>
      </c:barChart>
      <c:catAx>
        <c:axId val="89835779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2744719"/>
        <c:crosses val="autoZero"/>
        <c:auto val="1"/>
        <c:lblAlgn val="ctr"/>
        <c:lblOffset val="100"/>
        <c:noMultiLvlLbl val="0"/>
      </c:catAx>
      <c:valAx>
        <c:axId val="962744719"/>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98357791"/>
        <c:crosses val="autoZero"/>
        <c:crossBetween val="between"/>
        <c:majorUnit val="0.2"/>
      </c:valAx>
      <c:spPr>
        <a:noFill/>
        <a:ln>
          <a:solidFill>
            <a:schemeClr val="accent1"/>
          </a:solidFill>
        </a:ln>
        <a:effectLst/>
      </c:spPr>
    </c:plotArea>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What Emphasis Is Placed On Systems Management, People Leadership Skills and/or Technical Systems Domain Knowledge As Key SE Roles? </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48249731826999886"/>
          <c:y val="0.21582876507525167"/>
          <c:w val="0.47450998516489784"/>
          <c:h val="0.71303548290640884"/>
        </c:manualLayout>
      </c:layout>
      <c:barChart>
        <c:barDir val="bar"/>
        <c:grouping val="clustered"/>
        <c:varyColors val="0"/>
        <c:ser>
          <c:idx val="0"/>
          <c:order val="0"/>
          <c:tx>
            <c:strRef>
              <c:f>Charts!$BM$4</c:f>
              <c:strCache>
                <c:ptCount val="1"/>
                <c:pt idx="0">
                  <c:v>Industry</c:v>
                </c:pt>
              </c:strCache>
            </c:strRef>
          </c:tx>
          <c:spPr>
            <a:solidFill>
              <a:srgbClr val="FFFF00"/>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Charts!$BN$3:$BR$3</c:f>
              <c:strCache>
                <c:ptCount val="5"/>
                <c:pt idx="0">
                  <c:v>Systems management and technical systems domain knowledge are most emphasized</c:v>
                </c:pt>
                <c:pt idx="1">
                  <c:v>Both people leadership skills and systems thinking can be important</c:v>
                </c:pt>
                <c:pt idx="2">
                  <c:v>Technical systems domain knowledge is key/we are increasingly emphasizing wholistic system thinking/our people are recognized for that</c:v>
                </c:pt>
                <c:pt idx="3">
                  <c:v>All three SE roles are important.  </c:v>
                </c:pt>
                <c:pt idx="4">
                  <c:v>People leadership skills is key, being able to lead people, communications, facilitating meeting, we select people for their social skills to run concurrent engineering processes; SEs need to coordinate silos</c:v>
                </c:pt>
              </c:strCache>
            </c:strRef>
          </c:cat>
          <c:val>
            <c:numRef>
              <c:f>Charts!$BN$4:$BR$4</c:f>
              <c:numCache>
                <c:formatCode>0%</c:formatCode>
                <c:ptCount val="5"/>
                <c:pt idx="0">
                  <c:v>0.09</c:v>
                </c:pt>
                <c:pt idx="1">
                  <c:v>0.18</c:v>
                </c:pt>
                <c:pt idx="2">
                  <c:v>0.32</c:v>
                </c:pt>
                <c:pt idx="3">
                  <c:v>0.45</c:v>
                </c:pt>
                <c:pt idx="4">
                  <c:v>0.55000000000000004</c:v>
                </c:pt>
              </c:numCache>
            </c:numRef>
          </c:val>
          <c:extLst>
            <c:ext xmlns:c16="http://schemas.microsoft.com/office/drawing/2014/chart" uri="{C3380CC4-5D6E-409C-BE32-E72D297353CC}">
              <c16:uniqueId val="{00000000-B2A1-0C43-98FB-FF548AE5254C}"/>
            </c:ext>
          </c:extLst>
        </c:ser>
        <c:ser>
          <c:idx val="1"/>
          <c:order val="1"/>
          <c:tx>
            <c:strRef>
              <c:f>Charts!$BM$5</c:f>
              <c:strCache>
                <c:ptCount val="1"/>
                <c:pt idx="0">
                  <c:v>OGAs</c:v>
                </c:pt>
              </c:strCache>
            </c:strRef>
          </c:tx>
          <c:spPr>
            <a:solidFill>
              <a:srgbClr val="8C2137"/>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Charts!$BN$3:$BR$3</c:f>
              <c:strCache>
                <c:ptCount val="5"/>
                <c:pt idx="0">
                  <c:v>Systems management and technical systems domain knowledge are most emphasized</c:v>
                </c:pt>
                <c:pt idx="1">
                  <c:v>Both people leadership skills and systems thinking can be important</c:v>
                </c:pt>
                <c:pt idx="2">
                  <c:v>Technical systems domain knowledge is key/we are increasingly emphasizing wholistic system thinking/our people are recognized for that</c:v>
                </c:pt>
                <c:pt idx="3">
                  <c:v>All three SE roles are important.  </c:v>
                </c:pt>
                <c:pt idx="4">
                  <c:v>People leadership skills is key, being able to lead people, communications, facilitating meeting, we select people for their social skills to run concurrent engineering processes; SEs need to coordinate silos</c:v>
                </c:pt>
              </c:strCache>
            </c:strRef>
          </c:cat>
          <c:val>
            <c:numRef>
              <c:f>Charts!$BN$5:$BR$5</c:f>
              <c:numCache>
                <c:formatCode>0%</c:formatCode>
                <c:ptCount val="5"/>
                <c:pt idx="0">
                  <c:v>0.1</c:v>
                </c:pt>
                <c:pt idx="1">
                  <c:v>0</c:v>
                </c:pt>
                <c:pt idx="2">
                  <c:v>0.4</c:v>
                </c:pt>
                <c:pt idx="3">
                  <c:v>0.3</c:v>
                </c:pt>
                <c:pt idx="4">
                  <c:v>0.5</c:v>
                </c:pt>
              </c:numCache>
            </c:numRef>
          </c:val>
          <c:extLst>
            <c:ext xmlns:c16="http://schemas.microsoft.com/office/drawing/2014/chart" uri="{C3380CC4-5D6E-409C-BE32-E72D297353CC}">
              <c16:uniqueId val="{00000001-B2A1-0C43-98FB-FF548AE5254C}"/>
            </c:ext>
          </c:extLst>
        </c:ser>
        <c:ser>
          <c:idx val="2"/>
          <c:order val="2"/>
          <c:tx>
            <c:strRef>
              <c:f>Charts!$BM$6</c:f>
              <c:strCache>
                <c:ptCount val="1"/>
                <c:pt idx="0">
                  <c:v>Tool Vendors</c:v>
                </c:pt>
              </c:strCache>
            </c:strRef>
          </c:tx>
          <c:spPr>
            <a:solidFill>
              <a:srgbClr val="3CFCFF"/>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Charts!$BN$3:$BR$3</c:f>
              <c:strCache>
                <c:ptCount val="5"/>
                <c:pt idx="0">
                  <c:v>Systems management and technical systems domain knowledge are most emphasized</c:v>
                </c:pt>
                <c:pt idx="1">
                  <c:v>Both people leadership skills and systems thinking can be important</c:v>
                </c:pt>
                <c:pt idx="2">
                  <c:v>Technical systems domain knowledge is key/we are increasingly emphasizing wholistic system thinking/our people are recognized for that</c:v>
                </c:pt>
                <c:pt idx="3">
                  <c:v>All three SE roles are important.  </c:v>
                </c:pt>
                <c:pt idx="4">
                  <c:v>People leadership skills is key, being able to lead people, communications, facilitating meeting, we select people for their social skills to run concurrent engineering processes; SEs need to coordinate silos</c:v>
                </c:pt>
              </c:strCache>
            </c:strRef>
          </c:cat>
          <c:val>
            <c:numRef>
              <c:f>Charts!$BN$6:$BR$6</c:f>
              <c:numCache>
                <c:formatCode>0%</c:formatCode>
                <c:ptCount val="5"/>
                <c:pt idx="0">
                  <c:v>0</c:v>
                </c:pt>
                <c:pt idx="1">
                  <c:v>0</c:v>
                </c:pt>
                <c:pt idx="2">
                  <c:v>0.67</c:v>
                </c:pt>
                <c:pt idx="3">
                  <c:v>0.33</c:v>
                </c:pt>
                <c:pt idx="4">
                  <c:v>0.67</c:v>
                </c:pt>
              </c:numCache>
            </c:numRef>
          </c:val>
          <c:extLst>
            <c:ext xmlns:c16="http://schemas.microsoft.com/office/drawing/2014/chart" uri="{C3380CC4-5D6E-409C-BE32-E72D297353CC}">
              <c16:uniqueId val="{00000002-B2A1-0C43-98FB-FF548AE5254C}"/>
            </c:ext>
          </c:extLst>
        </c:ser>
        <c:dLbls>
          <c:dLblPos val="outEnd"/>
          <c:showLegendKey val="0"/>
          <c:showVal val="1"/>
          <c:showCatName val="0"/>
          <c:showSerName val="0"/>
          <c:showPercent val="0"/>
          <c:showBubbleSize val="0"/>
        </c:dLbls>
        <c:gapWidth val="182"/>
        <c:axId val="923954303"/>
        <c:axId val="961727711"/>
      </c:barChart>
      <c:catAx>
        <c:axId val="9239543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1727711"/>
        <c:crosses val="autoZero"/>
        <c:auto val="1"/>
        <c:lblAlgn val="ctr"/>
        <c:lblOffset val="100"/>
        <c:noMultiLvlLbl val="0"/>
      </c:catAx>
      <c:valAx>
        <c:axId val="961727711"/>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23954303"/>
        <c:crosses val="autoZero"/>
        <c:crossBetween val="between"/>
        <c:majorUnit val="0.2"/>
      </c:valAx>
      <c:spPr>
        <a:noFill/>
        <a:ln>
          <a:solidFill>
            <a:schemeClr val="accent1"/>
          </a:solidFill>
        </a:ln>
        <a:effectLst/>
      </c:spPr>
    </c:plotArea>
    <c:legend>
      <c:legendPos val="t"/>
      <c:layout>
        <c:manualLayout>
          <c:xMode val="edge"/>
          <c:yMode val="edge"/>
          <c:x val="0.30392970443911904"/>
          <c:y val="0.15351274128708595"/>
          <c:w val="0.40083612917950473"/>
          <c:h val="4.9657795940064454E-2"/>
        </c:manualLayout>
      </c:layout>
      <c:overlay val="0"/>
      <c:spPr>
        <a:noFill/>
        <a:ln>
          <a:solidFill>
            <a:schemeClr val="tx1"/>
          </a:solid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What Emphasis Is Placed On SEs Being Involved With Innovation/Creativity vs. Process Control?</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Charts!$CE$4</c:f>
              <c:strCache>
                <c:ptCount val="1"/>
                <c:pt idx="0">
                  <c:v>All Sources</c:v>
                </c:pt>
              </c:strCache>
            </c:strRef>
          </c:tx>
          <c:spPr>
            <a:solidFill>
              <a:srgbClr val="3CFCFF"/>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Charts!$CF$3:$CH$3</c:f>
              <c:strCache>
                <c:ptCount val="3"/>
                <c:pt idx="0">
                  <c:v>You have to do both but it depends on the project</c:v>
                </c:pt>
                <c:pt idx="1">
                  <c:v>Process control is traditional emphasis; it’s hard to be as innovative as we would like to be</c:v>
                </c:pt>
                <c:pt idx="2">
                  <c:v>SE should be more about innovation and creativity; it’s extremely important that SEs be innovative; SE is inherently innovative, has been moving more towards this</c:v>
                </c:pt>
              </c:strCache>
            </c:strRef>
          </c:cat>
          <c:val>
            <c:numRef>
              <c:f>Charts!$CF$4:$CH$4</c:f>
              <c:numCache>
                <c:formatCode>0%</c:formatCode>
                <c:ptCount val="3"/>
                <c:pt idx="0">
                  <c:v>0.19</c:v>
                </c:pt>
                <c:pt idx="1">
                  <c:v>0.19</c:v>
                </c:pt>
                <c:pt idx="2">
                  <c:v>0.62</c:v>
                </c:pt>
              </c:numCache>
            </c:numRef>
          </c:val>
          <c:extLst>
            <c:ext xmlns:c16="http://schemas.microsoft.com/office/drawing/2014/chart" uri="{C3380CC4-5D6E-409C-BE32-E72D297353CC}">
              <c16:uniqueId val="{00000000-33D2-8746-AD48-6F2512E1A4F9}"/>
            </c:ext>
          </c:extLst>
        </c:ser>
        <c:dLbls>
          <c:dLblPos val="outEnd"/>
          <c:showLegendKey val="0"/>
          <c:showVal val="1"/>
          <c:showCatName val="0"/>
          <c:showSerName val="0"/>
          <c:showPercent val="0"/>
          <c:showBubbleSize val="0"/>
        </c:dLbls>
        <c:gapWidth val="100"/>
        <c:overlap val="100"/>
        <c:axId val="959779471"/>
        <c:axId val="871020655"/>
      </c:barChart>
      <c:catAx>
        <c:axId val="95977947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71020655"/>
        <c:crosses val="autoZero"/>
        <c:auto val="1"/>
        <c:lblAlgn val="ctr"/>
        <c:lblOffset val="100"/>
        <c:noMultiLvlLbl val="0"/>
      </c:catAx>
      <c:valAx>
        <c:axId val="871020655"/>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59779471"/>
        <c:crosses val="autoZero"/>
        <c:crossBetween val="between"/>
        <c:majorUnit val="0.2"/>
      </c:valAx>
      <c:spPr>
        <a:noFill/>
        <a:ln>
          <a:solidFill>
            <a:schemeClr val="accent1"/>
          </a:solidFill>
        </a:ln>
        <a:effectLst/>
      </c:spPr>
    </c:plotArea>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Where Do SEs Come From?</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4895416804646987"/>
          <c:y val="0.12842105263157894"/>
          <c:w val="0.46632155822761939"/>
          <c:h val="0.76303149606299214"/>
        </c:manualLayout>
      </c:layout>
      <c:barChart>
        <c:barDir val="bar"/>
        <c:grouping val="clustered"/>
        <c:varyColors val="0"/>
        <c:ser>
          <c:idx val="0"/>
          <c:order val="0"/>
          <c:tx>
            <c:strRef>
              <c:f>Charts!$CV$4</c:f>
              <c:strCache>
                <c:ptCount val="1"/>
                <c:pt idx="0">
                  <c:v>All Sources</c:v>
                </c:pt>
              </c:strCache>
            </c:strRef>
          </c:tx>
          <c:spPr>
            <a:solidFill>
              <a:srgbClr val="3CFCFF"/>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Charts!$CW$3:$CX$3</c:f>
              <c:strCache>
                <c:ptCount val="2"/>
                <c:pt idx="0">
                  <c:v>Hires SEs right from college but also brings them up through specific engineering disciplines</c:v>
                </c:pt>
                <c:pt idx="1">
                  <c:v>SEs are brought up through specific engineering disciplines; they are grown into SEs</c:v>
                </c:pt>
              </c:strCache>
            </c:strRef>
          </c:cat>
          <c:val>
            <c:numRef>
              <c:f>Charts!$CW$4:$CX$4</c:f>
              <c:numCache>
                <c:formatCode>0%</c:formatCode>
                <c:ptCount val="2"/>
                <c:pt idx="0">
                  <c:v>0.28000000000000003</c:v>
                </c:pt>
                <c:pt idx="1">
                  <c:v>0.72</c:v>
                </c:pt>
              </c:numCache>
            </c:numRef>
          </c:val>
          <c:extLst>
            <c:ext xmlns:c16="http://schemas.microsoft.com/office/drawing/2014/chart" uri="{C3380CC4-5D6E-409C-BE32-E72D297353CC}">
              <c16:uniqueId val="{00000000-EDCC-F643-B502-AD4605C0F56C}"/>
            </c:ext>
          </c:extLst>
        </c:ser>
        <c:dLbls>
          <c:dLblPos val="outEnd"/>
          <c:showLegendKey val="0"/>
          <c:showVal val="1"/>
          <c:showCatName val="0"/>
          <c:showSerName val="0"/>
          <c:showPercent val="0"/>
          <c:showBubbleSize val="0"/>
        </c:dLbls>
        <c:gapWidth val="100"/>
        <c:overlap val="100"/>
        <c:axId val="901635103"/>
        <c:axId val="965031727"/>
      </c:barChart>
      <c:catAx>
        <c:axId val="9016351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5031727"/>
        <c:crosses val="autoZero"/>
        <c:auto val="1"/>
        <c:lblAlgn val="ctr"/>
        <c:lblOffset val="100"/>
        <c:noMultiLvlLbl val="0"/>
      </c:catAx>
      <c:valAx>
        <c:axId val="965031727"/>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01635103"/>
        <c:crosses val="autoZero"/>
        <c:crossBetween val="between"/>
        <c:majorUnit val="0.2"/>
      </c:valAx>
      <c:spPr>
        <a:noFill/>
        <a:ln>
          <a:solidFill>
            <a:schemeClr val="accent1"/>
          </a:solidFill>
        </a:ln>
        <a:effectLst/>
      </c:spPr>
    </c:plotArea>
    <c:plotVisOnly val="1"/>
    <c:dispBlanksAs val="gap"/>
    <c:showDLblsOverMax val="0"/>
  </c:chart>
  <c:spPr>
    <a:noFill/>
    <a:ln>
      <a:noFill/>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Current State of SE </a:t>
            </a:r>
            <a:r>
              <a:rPr lang="en-US" sz="1920" b="1" i="0" u="none" strike="noStrike" baseline="0" dirty="0">
                <a:effectLst/>
              </a:rPr>
              <a:t>Within Your Organization Or </a:t>
            </a:r>
            <a:r>
              <a:rPr lang="en-US" b="1" dirty="0"/>
              <a:t>Within Organizations You Work With/As Known </a:t>
            </a:r>
            <a:r>
              <a:rPr lang="en-US" b="1" u="sng" dirty="0"/>
              <a:t>Across All Sources</a:t>
            </a:r>
            <a:r>
              <a:rPr lang="en-US" b="0" u="sng" dirty="0"/>
              <a:t>  </a:t>
            </a:r>
            <a:br>
              <a:rPr lang="en-US" b="0" dirty="0"/>
            </a:br>
            <a:r>
              <a:rPr lang="en-US" sz="1500" b="0" dirty="0"/>
              <a:t>(1-5 scale, with 4 or higher = adequate, 3-3.9 = marginal, and less than 3 = inadequate)</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49793061023622048"/>
          <c:y val="0.17354175300455865"/>
          <c:w val="0.48421224690663667"/>
          <c:h val="0.75251450476585169"/>
        </c:manualLayout>
      </c:layout>
      <c:barChart>
        <c:barDir val="bar"/>
        <c:grouping val="clustered"/>
        <c:varyColors val="0"/>
        <c:ser>
          <c:idx val="0"/>
          <c:order val="0"/>
          <c:tx>
            <c:strRef>
              <c:f>Charts!$B$56</c:f>
              <c:strCache>
                <c:ptCount val="1"/>
                <c:pt idx="0">
                  <c:v>All Sources</c:v>
                </c:pt>
              </c:strCache>
            </c:strRef>
          </c:tx>
          <c:spPr>
            <a:solidFill>
              <a:srgbClr val="3CFCFF"/>
            </a:solidFill>
            <a:ln>
              <a:solidFill>
                <a:schemeClr val="tx1"/>
              </a:solidFill>
            </a:ln>
            <a:effectLst/>
          </c:spPr>
          <c:invertIfNegative val="0"/>
          <c:dLbls>
            <c:dLbl>
              <c:idx val="0"/>
              <c:spPr>
                <a:noFill/>
                <a:ln>
                  <a:solidFill>
                    <a:schemeClr val="accent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B643-EA44-8D9E-C93439607D5C}"/>
                </c:ext>
              </c:extLst>
            </c:dLbl>
            <c:dLbl>
              <c:idx val="4"/>
              <c:spPr>
                <a:noFill/>
                <a:ln>
                  <a:solidFill>
                    <a:schemeClr val="accent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B643-EA44-8D9E-C93439607D5C}"/>
                </c:ext>
              </c:extLst>
            </c:dLbl>
            <c:dLbl>
              <c:idx val="5"/>
              <c:spPr>
                <a:noFill/>
                <a:ln>
                  <a:solidFill>
                    <a:schemeClr val="accent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B643-EA44-8D9E-C93439607D5C}"/>
                </c:ext>
              </c:extLst>
            </c:dLbl>
            <c:dLbl>
              <c:idx val="8"/>
              <c:layout>
                <c:manualLayout>
                  <c:x val="-2.1442247424033672E-16"/>
                  <c:y val="4.2194092827004216E-3"/>
                </c:manualLayout>
              </c:layout>
              <c:spPr>
                <a:noFill/>
                <a:ln>
                  <a:solidFill>
                    <a:schemeClr val="accent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643-EA44-8D9E-C93439607D5C}"/>
                </c:ext>
              </c:extLst>
            </c:dLbl>
            <c:dLbl>
              <c:idx val="9"/>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B643-EA44-8D9E-C93439607D5C}"/>
                </c:ext>
              </c:extLst>
            </c:dLbl>
            <c:dLbl>
              <c:idx val="11"/>
              <c:spPr>
                <a:noFill/>
                <a:ln>
                  <a:solidFill>
                    <a:schemeClr val="accent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B643-EA44-8D9E-C93439607D5C}"/>
                </c:ext>
              </c:extLst>
            </c:dLbl>
            <c:dLbl>
              <c:idx val="14"/>
              <c:spPr>
                <a:noFill/>
                <a:ln>
                  <a:solidFill>
                    <a:schemeClr val="tx1"/>
                  </a:solid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B643-EA44-8D9E-C93439607D5C}"/>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Charts!$C$55:$N$55</c:f>
              <c:strCache>
                <c:ptCount val="12"/>
                <c:pt idx="0">
                  <c:v>Training (35)</c:v>
                </c:pt>
                <c:pt idx="1">
                  <c:v>Facilitites (38)</c:v>
                </c:pt>
                <c:pt idx="2">
                  <c:v>Equipment/tools (38)</c:v>
                </c:pt>
                <c:pt idx="3">
                  <c:v>Hands-on experience (36)</c:v>
                </c:pt>
                <c:pt idx="4">
                  <c:v>Overall rating (38)</c:v>
                </c:pt>
                <c:pt idx="5">
                  <c:v>Workforce expertise/&lt;10 years experience (32)</c:v>
                </c:pt>
                <c:pt idx="6">
                  <c:v>Workforce expertise/10-20 years experience (32)</c:v>
                </c:pt>
                <c:pt idx="7">
                  <c:v>Workforce expertise/overall workforce (35)</c:v>
                </c:pt>
                <c:pt idx="8">
                  <c:v>Workforce expertise/20+ years experience (31)</c:v>
                </c:pt>
                <c:pt idx="9">
                  <c:v>People leadership skills (39)</c:v>
                </c:pt>
                <c:pt idx="10">
                  <c:v>Systems management (34)</c:v>
                </c:pt>
                <c:pt idx="11">
                  <c:v>Technical systems domain knowledge (39)</c:v>
                </c:pt>
              </c:strCache>
            </c:strRef>
          </c:cat>
          <c:val>
            <c:numRef>
              <c:f>Charts!$C$56:$N$56</c:f>
              <c:numCache>
                <c:formatCode>General</c:formatCode>
                <c:ptCount val="12"/>
                <c:pt idx="0">
                  <c:v>3.2</c:v>
                </c:pt>
                <c:pt idx="1">
                  <c:v>3.6</c:v>
                </c:pt>
                <c:pt idx="2">
                  <c:v>3.6</c:v>
                </c:pt>
                <c:pt idx="3">
                  <c:v>3.7</c:v>
                </c:pt>
                <c:pt idx="4">
                  <c:v>3.7</c:v>
                </c:pt>
                <c:pt idx="5">
                  <c:v>3.5</c:v>
                </c:pt>
                <c:pt idx="6">
                  <c:v>3.7</c:v>
                </c:pt>
                <c:pt idx="7">
                  <c:v>3.9</c:v>
                </c:pt>
                <c:pt idx="8">
                  <c:v>4.0999999999999996</c:v>
                </c:pt>
                <c:pt idx="9">
                  <c:v>3.5</c:v>
                </c:pt>
                <c:pt idx="10">
                  <c:v>3.6</c:v>
                </c:pt>
                <c:pt idx="11">
                  <c:v>4</c:v>
                </c:pt>
              </c:numCache>
            </c:numRef>
          </c:val>
          <c:extLst>
            <c:ext xmlns:c16="http://schemas.microsoft.com/office/drawing/2014/chart" uri="{C3380CC4-5D6E-409C-BE32-E72D297353CC}">
              <c16:uniqueId val="{00000007-B643-EA44-8D9E-C93439607D5C}"/>
            </c:ext>
          </c:extLst>
        </c:ser>
        <c:dLbls>
          <c:dLblPos val="outEnd"/>
          <c:showLegendKey val="0"/>
          <c:showVal val="1"/>
          <c:showCatName val="0"/>
          <c:showSerName val="0"/>
          <c:showPercent val="0"/>
          <c:showBubbleSize val="0"/>
        </c:dLbls>
        <c:gapWidth val="100"/>
        <c:axId val="1510495743"/>
        <c:axId val="1510497423"/>
      </c:barChart>
      <c:catAx>
        <c:axId val="15104957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510497423"/>
        <c:crosses val="autoZero"/>
        <c:auto val="1"/>
        <c:lblAlgn val="ctr"/>
        <c:lblOffset val="100"/>
        <c:noMultiLvlLbl val="0"/>
      </c:catAx>
      <c:valAx>
        <c:axId val="1510497423"/>
        <c:scaling>
          <c:orientation val="minMax"/>
          <c:max val="5"/>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510495743"/>
        <c:crosses val="autoZero"/>
        <c:crossBetween val="between"/>
        <c:majorUnit val="1"/>
      </c:valAx>
      <c:spPr>
        <a:noFill/>
        <a:ln>
          <a:solidFill>
            <a:schemeClr val="accent1"/>
          </a:solidFill>
        </a:ln>
        <a:effectLst/>
      </c:spPr>
    </c:plotArea>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dirty="0"/>
              <a:t>Current State of SE </a:t>
            </a:r>
            <a:r>
              <a:rPr lang="en-US" sz="2000" b="1" i="0" u="none" strike="noStrike" baseline="0" dirty="0">
                <a:effectLst/>
              </a:rPr>
              <a:t>Within Your Organization Or Within Organizations You Work With</a:t>
            </a:r>
            <a:r>
              <a:rPr lang="en-US" sz="2000" b="1" i="0" u="none" strike="noStrike" baseline="0" dirty="0"/>
              <a:t> </a:t>
            </a:r>
            <a:endParaRPr lang="en-US" sz="2000" b="1" dirty="0"/>
          </a:p>
        </c:rich>
      </c:tx>
      <c:overlay val="0"/>
      <c:spPr>
        <a:noFill/>
        <a:ln>
          <a:noFill/>
        </a:ln>
        <a:effectLst/>
      </c:spPr>
      <c:txPr>
        <a:bodyPr rot="0" spcFirstLastPara="1" vertOverflow="ellipsis" vert="horz" wrap="square" anchor="ctr" anchorCtr="1"/>
        <a:lstStyle/>
        <a:p>
          <a:pPr>
            <a:defRPr sz="168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39348651661905093"/>
          <c:y val="0.17185967607707572"/>
          <c:w val="0.57922734768773376"/>
          <c:h val="0.7665208693425517"/>
        </c:manualLayout>
      </c:layout>
      <c:barChart>
        <c:barDir val="bar"/>
        <c:grouping val="clustered"/>
        <c:varyColors val="0"/>
        <c:ser>
          <c:idx val="0"/>
          <c:order val="0"/>
          <c:tx>
            <c:strRef>
              <c:f>Charts!$U$56</c:f>
              <c:strCache>
                <c:ptCount val="1"/>
                <c:pt idx="0">
                  <c:v>All Sources</c:v>
                </c:pt>
              </c:strCache>
            </c:strRef>
          </c:tx>
          <c:spPr>
            <a:solidFill>
              <a:srgbClr val="C00000"/>
            </a:solidFill>
            <a:ln>
              <a:solidFill>
                <a:schemeClr val="accent1"/>
              </a:solidFill>
            </a:ln>
            <a:effectLst/>
          </c:spPr>
          <c:invertIfNegative val="0"/>
          <c:dLbls>
            <c:dLbl>
              <c:idx val="4"/>
              <c:layout>
                <c:manualLayout>
                  <c:x val="-1.0816000913008136E-16"/>
                  <c:y val="1.6877637130801686E-2"/>
                </c:manualLayout>
              </c:layout>
              <c:spPr>
                <a:noFill/>
                <a:ln>
                  <a:solidFill>
                    <a:schemeClr val="accent1"/>
                  </a:solidFill>
                </a:ln>
                <a:effectLst/>
              </c:spPr>
              <c:txPr>
                <a:bodyPr rot="0" spcFirstLastPara="1" vertOverflow="ellipsis" vert="horz" wrap="square" lIns="38100" tIns="19050" rIns="38100" bIns="19050" anchor="ctr" anchorCtr="1">
                  <a:noAutofit/>
                </a:bodyPr>
                <a:lstStyle/>
                <a:p>
                  <a:pPr>
                    <a:defRPr sz="20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4.5722713864306784E-2"/>
                      <c:h val="3.8280673776537426E-2"/>
                    </c:manualLayout>
                  </c15:layout>
                </c:ext>
                <c:ext xmlns:c16="http://schemas.microsoft.com/office/drawing/2014/chart" uri="{C3380CC4-5D6E-409C-BE32-E72D297353CC}">
                  <c16:uniqueId val="{00000000-5A49-6E41-899D-E305FE1DE95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Charts!$V$55:$AG$55</c:f>
              <c:strCache>
                <c:ptCount val="12"/>
                <c:pt idx="0">
                  <c:v>Training</c:v>
                </c:pt>
                <c:pt idx="1">
                  <c:v>Facilitites</c:v>
                </c:pt>
                <c:pt idx="2">
                  <c:v>Equipment/tools</c:v>
                </c:pt>
                <c:pt idx="3">
                  <c:v>Hands-on experience</c:v>
                </c:pt>
                <c:pt idx="4">
                  <c:v>Overall rating</c:v>
                </c:pt>
                <c:pt idx="5">
                  <c:v>Workforce expertise/&lt;10 years experience</c:v>
                </c:pt>
                <c:pt idx="6">
                  <c:v>Workforce expertise/10-20 years experience</c:v>
                </c:pt>
                <c:pt idx="7">
                  <c:v>Workforce expertise/overall workforce</c:v>
                </c:pt>
                <c:pt idx="8">
                  <c:v>Workforce expertise/20+ years experience</c:v>
                </c:pt>
                <c:pt idx="9">
                  <c:v>People leadership skills</c:v>
                </c:pt>
                <c:pt idx="10">
                  <c:v>Systems management</c:v>
                </c:pt>
                <c:pt idx="11">
                  <c:v>Technical systems domain knowledge</c:v>
                </c:pt>
              </c:strCache>
            </c:strRef>
          </c:cat>
          <c:val>
            <c:numRef>
              <c:f>Charts!$V$56:$AG$56</c:f>
              <c:numCache>
                <c:formatCode>General</c:formatCode>
                <c:ptCount val="12"/>
                <c:pt idx="0">
                  <c:v>3.2</c:v>
                </c:pt>
                <c:pt idx="1">
                  <c:v>3.6</c:v>
                </c:pt>
                <c:pt idx="2">
                  <c:v>3.6</c:v>
                </c:pt>
                <c:pt idx="3">
                  <c:v>3.7</c:v>
                </c:pt>
                <c:pt idx="4">
                  <c:v>3.7</c:v>
                </c:pt>
                <c:pt idx="5">
                  <c:v>3.5</c:v>
                </c:pt>
                <c:pt idx="6">
                  <c:v>3.7</c:v>
                </c:pt>
                <c:pt idx="7">
                  <c:v>3.9</c:v>
                </c:pt>
                <c:pt idx="8">
                  <c:v>4.0999999999999996</c:v>
                </c:pt>
                <c:pt idx="9">
                  <c:v>3.5</c:v>
                </c:pt>
                <c:pt idx="10">
                  <c:v>3.6</c:v>
                </c:pt>
                <c:pt idx="11">
                  <c:v>4</c:v>
                </c:pt>
              </c:numCache>
            </c:numRef>
          </c:val>
          <c:extLst>
            <c:ext xmlns:c16="http://schemas.microsoft.com/office/drawing/2014/chart" uri="{C3380CC4-5D6E-409C-BE32-E72D297353CC}">
              <c16:uniqueId val="{00000000-BCD8-6044-803E-920556B98363}"/>
            </c:ext>
          </c:extLst>
        </c:ser>
        <c:ser>
          <c:idx val="1"/>
          <c:order val="1"/>
          <c:tx>
            <c:strRef>
              <c:f>Charts!$U$57</c:f>
              <c:strCache>
                <c:ptCount val="1"/>
                <c:pt idx="0">
                  <c:v>Industry Sources</c:v>
                </c:pt>
              </c:strCache>
            </c:strRef>
          </c:tx>
          <c:spPr>
            <a:solidFill>
              <a:srgbClr val="81FFF9"/>
            </a:solidFill>
            <a:ln>
              <a:solidFill>
                <a:schemeClr val="accent1"/>
              </a:solidFill>
            </a:ln>
            <a:effectLst/>
          </c:spPr>
          <c:invertIfNegative val="0"/>
          <c:dLbls>
            <c:dLbl>
              <c:idx val="0"/>
              <c:spPr>
                <a:noFill/>
                <a:ln>
                  <a:solidFill>
                    <a:schemeClr val="accent1"/>
                  </a:solid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BCD8-6044-803E-920556B98363}"/>
                </c:ext>
              </c:extLst>
            </c:dLbl>
            <c:dLbl>
              <c:idx val="4"/>
              <c:layout>
                <c:manualLayout>
                  <c:x val="1.4011799410029498E-2"/>
                  <c:y val="-8.3371540582742841E-3"/>
                </c:manualLayout>
              </c:layout>
              <c:spPr>
                <a:noFill/>
                <a:ln>
                  <a:solidFill>
                    <a:schemeClr val="accent1"/>
                  </a:solid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5.3097345132743362E-2"/>
                      <c:h val="5.3048606265988903E-2"/>
                    </c:manualLayout>
                  </c15:layout>
                </c:ext>
                <c:ext xmlns:c16="http://schemas.microsoft.com/office/drawing/2014/chart" uri="{C3380CC4-5D6E-409C-BE32-E72D297353CC}">
                  <c16:uniqueId val="{00000002-BCD8-6044-803E-920556B98363}"/>
                </c:ext>
              </c:extLst>
            </c:dLbl>
            <c:dLbl>
              <c:idx val="5"/>
              <c:layout>
                <c:manualLayout>
                  <c:x val="7.3746312684364696E-3"/>
                  <c:y val="0"/>
                </c:manualLayout>
              </c:layout>
              <c:spPr>
                <a:noFill/>
                <a:ln>
                  <a:solidFill>
                    <a:schemeClr val="accent1"/>
                  </a:solid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CD8-6044-803E-920556B98363}"/>
                </c:ext>
              </c:extLst>
            </c:dLbl>
            <c:dLbl>
              <c:idx val="8"/>
              <c:layout>
                <c:manualLayout>
                  <c:x val="2.3598820058996835E-2"/>
                  <c:y val="-7.2186783614072783E-3"/>
                </c:manualLayout>
              </c:layout>
              <c:spPr>
                <a:noFill/>
                <a:ln>
                  <a:solidFill>
                    <a:schemeClr val="tx1"/>
                  </a:solid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CD8-6044-803E-920556B98363}"/>
                </c:ext>
              </c:extLst>
            </c:dLbl>
            <c:dLbl>
              <c:idx val="9"/>
              <c:spPr>
                <a:noFill/>
                <a:ln>
                  <a:solidFill>
                    <a:schemeClr val="accent1"/>
                  </a:solid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BCD8-6044-803E-920556B9836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Charts!$V$55:$AG$55</c:f>
              <c:strCache>
                <c:ptCount val="12"/>
                <c:pt idx="0">
                  <c:v>Training</c:v>
                </c:pt>
                <c:pt idx="1">
                  <c:v>Facilitites</c:v>
                </c:pt>
                <c:pt idx="2">
                  <c:v>Equipment/tools</c:v>
                </c:pt>
                <c:pt idx="3">
                  <c:v>Hands-on experience</c:v>
                </c:pt>
                <c:pt idx="4">
                  <c:v>Overall rating</c:v>
                </c:pt>
                <c:pt idx="5">
                  <c:v>Workforce expertise/&lt;10 years experience</c:v>
                </c:pt>
                <c:pt idx="6">
                  <c:v>Workforce expertise/10-20 years experience</c:v>
                </c:pt>
                <c:pt idx="7">
                  <c:v>Workforce expertise/overall workforce</c:v>
                </c:pt>
                <c:pt idx="8">
                  <c:v>Workforce expertise/20+ years experience</c:v>
                </c:pt>
                <c:pt idx="9">
                  <c:v>People leadership skills</c:v>
                </c:pt>
                <c:pt idx="10">
                  <c:v>Systems management</c:v>
                </c:pt>
                <c:pt idx="11">
                  <c:v>Technical systems domain knowledge</c:v>
                </c:pt>
              </c:strCache>
            </c:strRef>
          </c:cat>
          <c:val>
            <c:numRef>
              <c:f>Charts!$V$57:$AG$57</c:f>
              <c:numCache>
                <c:formatCode>General</c:formatCode>
                <c:ptCount val="12"/>
                <c:pt idx="0">
                  <c:v>3.5</c:v>
                </c:pt>
                <c:pt idx="1">
                  <c:v>3.8</c:v>
                </c:pt>
                <c:pt idx="2">
                  <c:v>3.8</c:v>
                </c:pt>
                <c:pt idx="3">
                  <c:v>3.9</c:v>
                </c:pt>
                <c:pt idx="4">
                  <c:v>3.9</c:v>
                </c:pt>
                <c:pt idx="5">
                  <c:v>3.7</c:v>
                </c:pt>
                <c:pt idx="6">
                  <c:v>3.8</c:v>
                </c:pt>
                <c:pt idx="7">
                  <c:v>4</c:v>
                </c:pt>
                <c:pt idx="8">
                  <c:v>4.2</c:v>
                </c:pt>
                <c:pt idx="9">
                  <c:v>3.7</c:v>
                </c:pt>
                <c:pt idx="10">
                  <c:v>3.8</c:v>
                </c:pt>
                <c:pt idx="11">
                  <c:v>4.0999999999999996</c:v>
                </c:pt>
              </c:numCache>
            </c:numRef>
          </c:val>
          <c:extLst>
            <c:ext xmlns:c16="http://schemas.microsoft.com/office/drawing/2014/chart" uri="{C3380CC4-5D6E-409C-BE32-E72D297353CC}">
              <c16:uniqueId val="{00000006-BCD8-6044-803E-920556B98363}"/>
            </c:ext>
          </c:extLst>
        </c:ser>
        <c:dLbls>
          <c:dLblPos val="outEnd"/>
          <c:showLegendKey val="0"/>
          <c:showVal val="1"/>
          <c:showCatName val="0"/>
          <c:showSerName val="0"/>
          <c:showPercent val="0"/>
          <c:showBubbleSize val="0"/>
        </c:dLbls>
        <c:gapWidth val="182"/>
        <c:axId val="1474584031"/>
        <c:axId val="1495796623"/>
      </c:barChart>
      <c:catAx>
        <c:axId val="147458403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495796623"/>
        <c:crosses val="autoZero"/>
        <c:auto val="1"/>
        <c:lblAlgn val="ctr"/>
        <c:lblOffset val="100"/>
        <c:noMultiLvlLbl val="0"/>
      </c:catAx>
      <c:valAx>
        <c:axId val="1495796623"/>
        <c:scaling>
          <c:orientation val="minMax"/>
          <c:max val="5"/>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474584031"/>
        <c:crosses val="autoZero"/>
        <c:crossBetween val="between"/>
        <c:majorUnit val="1"/>
      </c:valAx>
      <c:spPr>
        <a:noFill/>
        <a:ln>
          <a:solidFill>
            <a:schemeClr val="accent1"/>
          </a:solidFill>
        </a:ln>
        <a:effectLst/>
      </c:spPr>
    </c:plotArea>
    <c:legend>
      <c:legendPos val="t"/>
      <c:overlay val="0"/>
      <c:spPr>
        <a:noFill/>
        <a:ln>
          <a:solidFill>
            <a:schemeClr val="accent1"/>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0.84956</cdr:x>
      <cdr:y>0.80769</cdr:y>
    </cdr:from>
    <cdr:to>
      <cdr:x>0.96461</cdr:x>
      <cdr:y>0.90171</cdr:y>
    </cdr:to>
    <cdr:sp macro="" textlink="">
      <cdr:nvSpPr>
        <cdr:cNvPr id="2" name="Rectangle 1">
          <a:extLst xmlns:a="http://schemas.openxmlformats.org/drawingml/2006/main">
            <a:ext uri="{FF2B5EF4-FFF2-40B4-BE49-F238E27FC236}">
              <a16:creationId xmlns:a16="http://schemas.microsoft.com/office/drawing/2014/main" id="{3F554394-C014-3A49-847E-F18B5D37F788}"/>
            </a:ext>
          </a:extLst>
        </cdr:cNvPr>
        <cdr:cNvSpPr>
          <a:spLocks xmlns:a="http://schemas.openxmlformats.org/drawingml/2006/main" noChangeArrowheads="1"/>
        </cdr:cNvSpPr>
      </cdr:nvSpPr>
      <cdr:spPr bwMode="auto">
        <a:xfrm xmlns:a="http://schemas.openxmlformats.org/drawingml/2006/main">
          <a:off x="7315200" y="4800600"/>
          <a:ext cx="990643" cy="558818"/>
        </a:xfrm>
        <a:prstGeom xmlns:a="http://schemas.openxmlformats.org/drawingml/2006/main" prst="rect">
          <a:avLst/>
        </a:prstGeom>
        <a:noFill xmlns:a="http://schemas.openxmlformats.org/drawingml/2006/main"/>
        <a:ln xmlns:a="http://schemas.openxmlformats.org/drawingml/2006/main" w="12700" cap="sq">
          <a:solidFill>
            <a:schemeClr val="tx1"/>
          </a:solidFill>
          <a:miter lim="800000"/>
          <a:headEnd type="none" w="sm" len="sm"/>
          <a:tailEnd type="none" w="sm" len="sm"/>
        </a:ln>
        <a:effectLst xmlns:a="http://schemas.openxmlformats.org/drawingml/2006/main"/>
        <a:extLst xmlns:a="http://schemas.openxmlformats.org/drawingml/2006/main">
          <a:ext uri="{909E8E84-426E-40dd-AFC4-6F175D3DCCD1}">
            <a14:hiddenFill xmlns:a14="http://schemas.microsoft.com/office/drawing/2010/main" xmlns="" xmlns:p="http://schemas.openxmlformats.org/presentationml/2006/main" xmlns:r="http://schemas.openxmlformats.org/officeDocument/2006/relationships" xmlns:lc="http://schemas.openxmlformats.org/drawingml/2006/lockedCanvas">
              <a:solidFill>
                <a:schemeClr val="accent1"/>
              </a:solidFill>
            </a14:hiddenFill>
          </a:ext>
          <a:ext uri="{AF507438-7753-43e0-B8FC-AC1667EBCBE1}">
            <a14:hiddenEffects xmlns:a14="http://schemas.microsoft.com/office/drawing/2010/main" xmlns="" xmlns:p="http://schemas.openxmlformats.org/presentationml/2006/main" xmlns:r="http://schemas.openxmlformats.org/officeDocument/2006/relationships" xmlns:lc="http://schemas.openxmlformats.org/drawingml/2006/lockedCanvas">
              <a:effectLst>
                <a:outerShdw blurRad="63500" dist="38099" dir="2700000" algn="ctr" rotWithShape="0">
                  <a:schemeClr val="bg2">
                    <a:alpha val="74998"/>
                  </a:schemeClr>
                </a:outerShdw>
              </a:effectLst>
            </a14:hiddenEffects>
          </a:ext>
        </a:extLst>
      </cdr:spPr>
      <cdr:txBody>
        <a:bodyPr xmlns:a="http://schemas.openxmlformats.org/drawingml/2006/main" wrap="none" anchor="ctr"/>
        <a:lstStyle xmlns:a="http://schemas.openxmlformats.org/drawingml/2006/main">
          <a:defPPr>
            <a:defRPr lang="en-US"/>
          </a:defPPr>
          <a:lvl1pPr algn="ctr"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1pPr>
          <a:lvl2pPr marL="457200" algn="ctr"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2pPr>
          <a:lvl3pPr marL="914400" algn="ctr"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3pPr>
          <a:lvl4pPr marL="1371600" algn="ctr"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4pPr>
          <a:lvl5pPr marL="1828800" algn="ctr"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kumimoji="1"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kumimoji="1"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kumimoji="1"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kumimoji="1" sz="2400" kern="1200">
              <a:solidFill>
                <a:schemeClr val="tx1"/>
              </a:solidFill>
              <a:latin typeface="Times New Roman" charset="0"/>
              <a:ea typeface="ＭＳ Ｐゴシック" charset="0"/>
              <a:cs typeface="ＭＳ Ｐゴシック" charset="0"/>
            </a:defRPr>
          </a:lvl9pPr>
        </a:lstStyle>
        <a:p xmlns:a="http://schemas.openxmlformats.org/drawingml/2006/main">
          <a:pPr algn="ctr">
            <a:defRPr/>
          </a:pPr>
          <a:r>
            <a:rPr lang="en-US" sz="1400" b="1" i="1" dirty="0">
              <a:latin typeface="+mn-lt"/>
            </a:rPr>
            <a:t>2017 NASA</a:t>
          </a:r>
          <a:br>
            <a:rPr lang="en-US" sz="1400" b="1" i="1" dirty="0">
              <a:latin typeface="+mn-lt"/>
            </a:rPr>
          </a:br>
          <a:r>
            <a:rPr lang="en-US" sz="1400" b="1" i="1" dirty="0">
              <a:latin typeface="+mn-lt"/>
            </a:rPr>
            <a:t>SE Study</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eaLnBrk="0" hangingPunct="0">
              <a:defRPr kumimoji="0" sz="1200" dirty="0">
                <a:cs typeface="+mn-cs"/>
              </a:defRPr>
            </a:lvl1pPr>
          </a:lstStyle>
          <a:p>
            <a:pPr>
              <a:defRPr/>
            </a:pPr>
            <a:r>
              <a:rPr lang="en-US" dirty="0"/>
              <a:t>Title goes here</a:t>
            </a:r>
          </a:p>
        </p:txBody>
      </p:sp>
      <p:sp>
        <p:nvSpPr>
          <p:cNvPr id="2048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eaLnBrk="0" hangingPunct="0">
              <a:defRPr kumimoji="0" sz="1200" dirty="0">
                <a:cs typeface="+mn-cs"/>
              </a:defRPr>
            </a:lvl1pPr>
          </a:lstStyle>
          <a:p>
            <a:pPr>
              <a:defRPr/>
            </a:pPr>
            <a:endParaRPr lang="en-US" dirty="0"/>
          </a:p>
        </p:txBody>
      </p:sp>
      <p:sp>
        <p:nvSpPr>
          <p:cNvPr id="2048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l" eaLnBrk="0" hangingPunct="0">
              <a:defRPr kumimoji="0" sz="1200" dirty="0">
                <a:cs typeface="+mn-cs"/>
              </a:defRPr>
            </a:lvl1pPr>
          </a:lstStyle>
          <a:p>
            <a:pPr>
              <a:defRPr/>
            </a:pPr>
            <a:r>
              <a:rPr lang="en-US" dirty="0"/>
              <a:t>Title goes here</a:t>
            </a:r>
          </a:p>
        </p:txBody>
      </p:sp>
      <p:sp>
        <p:nvSpPr>
          <p:cNvPr id="2048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eaLnBrk="0" hangingPunct="0">
              <a:defRPr kumimoji="0" sz="1200">
                <a:cs typeface="+mn-cs"/>
              </a:defRPr>
            </a:lvl1pPr>
          </a:lstStyle>
          <a:p>
            <a:pPr>
              <a:defRPr/>
            </a:pPr>
            <a:fld id="{6405C332-2EAC-3342-ADB2-F17FADB9B686}" type="slidenum">
              <a:rPr lang="en-US"/>
              <a:pPr>
                <a:defRPr/>
              </a:pPr>
              <a:t>‹#›</a:t>
            </a:fld>
            <a:endParaRPr lang="en-US" dirty="0"/>
          </a:p>
        </p:txBody>
      </p:sp>
    </p:spTree>
    <p:extLst>
      <p:ext uri="{BB962C8B-B14F-4D97-AF65-F5344CB8AC3E}">
        <p14:creationId xmlns:p14="http://schemas.microsoft.com/office/powerpoint/2010/main" val="3362287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eaLnBrk="0" hangingPunct="0">
              <a:defRPr kumimoji="0" sz="1200" dirty="0">
                <a:cs typeface="+mn-cs"/>
              </a:defRPr>
            </a:lvl1pPr>
          </a:lstStyle>
          <a:p>
            <a:pPr>
              <a:defRPr/>
            </a:pPr>
            <a:endParaRPr lang="en-US" dirty="0"/>
          </a:p>
        </p:txBody>
      </p:sp>
      <p:sp>
        <p:nvSpPr>
          <p:cNvPr id="14339" name="Rectangle 3"/>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2" name="Rectangle 4"/>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3" name="Rectangle 5"/>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eaLnBrk="0" hangingPunct="0">
              <a:defRPr kumimoji="0" sz="1200" dirty="0">
                <a:cs typeface="+mn-cs"/>
              </a:defRPr>
            </a:lvl1pPr>
          </a:lstStyle>
          <a:p>
            <a:pPr>
              <a:defRPr/>
            </a:pPr>
            <a:endParaRPr lang="en-US" dirty="0"/>
          </a:p>
        </p:txBody>
      </p:sp>
      <p:sp>
        <p:nvSpPr>
          <p:cNvPr id="205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l" eaLnBrk="0" hangingPunct="0">
              <a:defRPr kumimoji="0" sz="1200" dirty="0">
                <a:cs typeface="+mn-cs"/>
              </a:defRPr>
            </a:lvl1pPr>
          </a:lstStyle>
          <a:p>
            <a:pPr>
              <a:defRPr/>
            </a:pPr>
            <a:endParaRPr lang="en-US" dirty="0"/>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eaLnBrk="0" hangingPunct="0">
              <a:defRPr kumimoji="0" sz="1200">
                <a:cs typeface="+mn-cs"/>
              </a:defRPr>
            </a:lvl1pPr>
          </a:lstStyle>
          <a:p>
            <a:pPr>
              <a:defRPr/>
            </a:pPr>
            <a:fld id="{6C872FD8-6052-9C4E-A111-90EBD46B0296}" type="slidenum">
              <a:rPr lang="en-US"/>
              <a:pPr>
                <a:defRPr/>
              </a:pPr>
              <a:t>‹#›</a:t>
            </a:fld>
            <a:endParaRPr lang="en-US" dirty="0"/>
          </a:p>
        </p:txBody>
      </p:sp>
    </p:spTree>
    <p:extLst>
      <p:ext uri="{BB962C8B-B14F-4D97-AF65-F5344CB8AC3E}">
        <p14:creationId xmlns:p14="http://schemas.microsoft.com/office/powerpoint/2010/main" val="15475134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B4D4A83-4F11-2544-B6DB-5D02F6DF9921}" type="slidenum">
              <a:rPr lang="en-US"/>
              <a:pPr>
                <a:defRPr/>
              </a:pPr>
              <a:t>1</a:t>
            </a:fld>
            <a:endParaRPr lang="en-US" dirty="0"/>
          </a:p>
        </p:txBody>
      </p:sp>
      <p:sp>
        <p:nvSpPr>
          <p:cNvPr id="16386"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pPr>
              <a:defRPr/>
            </a:pPr>
            <a:endParaRPr lang="en-US" dirty="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10</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576756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11</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018259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12</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593444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13</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398888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14</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4630917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15</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558108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16</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491389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17</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4014685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18</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1909300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19</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447626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2</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20</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8385117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21</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5982455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22</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9675323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23</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2378276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24</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1949732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25</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4951629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26</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27</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28</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9806989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29</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603546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3</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7833390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30</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4722972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31</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2425247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32</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1923311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33</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8217420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34</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0898067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35</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6075425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36</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6420696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37</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3581587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38</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5474463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39</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254850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4</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1406275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40</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41209051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41</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1630744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42</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5149450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43</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9199437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44</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4232459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45</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7554671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46</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24760356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47</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6073230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48</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7281216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49</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208246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5</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87121273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50</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95904187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51</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06269165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52</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74663249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53</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88512783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54</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316035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55</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31605897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56</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61491329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57</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19525144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58</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49829289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59</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6</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423261459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60</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77795279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61</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82281676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62</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50005971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63</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16589083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64</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61593389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65</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406893673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66</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428492587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67</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93583538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68</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30767731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69</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375746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7</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9049602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70</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3039860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71</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44903622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72</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32978936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73</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93668958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74</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70488571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75</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80538084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76</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55959301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77</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68745016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78</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15632212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79</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4258616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8</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71313370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80</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53799912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81</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4329209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82</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5683510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83</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260140041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84</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47515117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85</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32824013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86</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52697505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87</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60584213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88</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264326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6664D8-0EA4-7A40-BE07-C79EBEC3A3FD}" type="slidenum">
              <a:rPr lang="en-US"/>
              <a:pPr>
                <a:defRPr/>
              </a:pPr>
              <a:t>9</a:t>
            </a:fld>
            <a:endParaRPr lang="en-US" dirty="0"/>
          </a:p>
        </p:txBody>
      </p:sp>
      <p:sp>
        <p:nvSpPr>
          <p:cNvPr id="48130"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1003937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l">
              <a:defRPr/>
            </a:pPr>
            <a:endParaRPr lang="en-US" dirty="0">
              <a:cs typeface="+mn-cs"/>
            </a:endParaRPr>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l">
              <a:defRPr/>
            </a:pPr>
            <a:endParaRPr lang="en-US" dirty="0">
              <a:cs typeface="+mn-cs"/>
            </a:endParaRPr>
          </a:p>
        </p:txBody>
      </p:sp>
      <p:sp>
        <p:nvSpPr>
          <p:cNvPr id="6" name="Rectangle 9"/>
          <p:cNvSpPr>
            <a:spLocks noChangeArrowheads="1"/>
          </p:cNvSpPr>
          <p:nvPr/>
        </p:nvSpPr>
        <p:spPr bwMode="auto">
          <a:xfrm>
            <a:off x="0" y="3505200"/>
            <a:ext cx="4724400" cy="152400"/>
          </a:xfrm>
          <a:prstGeom prst="rect">
            <a:avLst/>
          </a:prstGeom>
          <a:solidFill>
            <a:schemeClr val="accent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l">
              <a:defRPr/>
            </a:pPr>
            <a:endParaRPr lang="en-US" dirty="0">
              <a:cs typeface="+mn-cs"/>
            </a:endParaRPr>
          </a:p>
        </p:txBody>
      </p:sp>
      <p:sp>
        <p:nvSpPr>
          <p:cNvPr id="3076" name="Rectangle 4"/>
          <p:cNvSpPr>
            <a:spLocks noGrp="1" noChangeArrowheads="1"/>
          </p:cNvSpPr>
          <p:nvPr>
            <p:ph type="ctrTitle" sz="quarter"/>
          </p:nvPr>
        </p:nvSpPr>
        <p:spPr>
          <a:xfrm>
            <a:off x="685800" y="2286000"/>
            <a:ext cx="7772400" cy="1143000"/>
          </a:xfrm>
        </p:spPr>
        <p:txBody>
          <a:bodyPr/>
          <a:lstStyle>
            <a:lvl1pPr>
              <a:defRPr/>
            </a:lvl1pPr>
          </a:lstStyle>
          <a:p>
            <a:pPr lvl="0"/>
            <a:r>
              <a:rPr lang="en-US" noProof="0"/>
              <a:t>Click to edit Master title style</a:t>
            </a:r>
          </a:p>
        </p:txBody>
      </p:sp>
      <p:sp>
        <p:nvSpPr>
          <p:cNvPr id="3077" name="Rectangle 5"/>
          <p:cNvSpPr>
            <a:spLocks noGrp="1" noChangeArrowheads="1"/>
          </p:cNvSpPr>
          <p:nvPr>
            <p:ph type="subTitle" sz="quarter" idx="1"/>
          </p:nvPr>
        </p:nvSpPr>
        <p:spPr>
          <a:xfrm>
            <a:off x="2057400" y="4114800"/>
            <a:ext cx="6400800" cy="1752600"/>
          </a:xfrm>
        </p:spPr>
        <p:txBody>
          <a:bodyPr/>
          <a:lstStyle>
            <a:lvl1pPr marL="0" indent="0" algn="ctr">
              <a:buFont typeface="Wingdings" charset="0"/>
              <a:buNone/>
              <a:defRPr b="0"/>
            </a:lvl1pPr>
          </a:lstStyle>
          <a:p>
            <a:pPr lvl="0"/>
            <a:r>
              <a:rPr lang="en-US" noProof="0"/>
              <a:t>Click to edit Master subtitle style</a:t>
            </a:r>
          </a:p>
        </p:txBody>
      </p:sp>
      <p:sp>
        <p:nvSpPr>
          <p:cNvPr id="7" name="Rectangle 7"/>
          <p:cNvSpPr>
            <a:spLocks noGrp="1" noChangeArrowheads="1"/>
          </p:cNvSpPr>
          <p:nvPr>
            <p:ph type="ftr" sz="quarter" idx="10"/>
          </p:nvPr>
        </p:nvSpPr>
        <p:spPr>
          <a:xfrm>
            <a:off x="3124200" y="6172200"/>
            <a:ext cx="2895600" cy="457200"/>
          </a:xfrm>
        </p:spPr>
        <p:txBody>
          <a:bodyPr/>
          <a:lstStyle>
            <a:lvl1pPr algn="ctr">
              <a:defRPr kumimoji="0" sz="1400" b="0" i="0" dirty="0"/>
            </a:lvl1pPr>
          </a:lstStyle>
          <a:p>
            <a:pPr>
              <a:defRPr/>
            </a:pPr>
            <a:endParaRPr lang="en-US" dirty="0"/>
          </a:p>
        </p:txBody>
      </p:sp>
      <p:sp>
        <p:nvSpPr>
          <p:cNvPr id="8" name="Rectangle 8"/>
          <p:cNvSpPr>
            <a:spLocks noGrp="1" noChangeArrowheads="1"/>
          </p:cNvSpPr>
          <p:nvPr>
            <p:ph type="sldNum" sz="quarter" idx="11"/>
          </p:nvPr>
        </p:nvSpPr>
        <p:spPr/>
        <p:txBody>
          <a:bodyPr/>
          <a:lstStyle>
            <a:lvl1pPr>
              <a:defRPr/>
            </a:lvl1pPr>
          </a:lstStyle>
          <a:p>
            <a:pPr>
              <a:defRPr/>
            </a:pPr>
            <a:endParaRPr lang="en-US" dirty="0"/>
          </a:p>
        </p:txBody>
      </p:sp>
    </p:spTree>
    <p:extLst>
      <p:ext uri="{BB962C8B-B14F-4D97-AF65-F5344CB8AC3E}">
        <p14:creationId xmlns:p14="http://schemas.microsoft.com/office/powerpoint/2010/main" val="3648676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ftr" sz="quarter" idx="10"/>
          </p:nvPr>
        </p:nvSpPr>
        <p:spPr>
          <a:ln/>
        </p:spPr>
        <p:txBody>
          <a:bodyPr/>
          <a:lstStyle>
            <a:lvl1pPr>
              <a:defRPr/>
            </a:lvl1pPr>
          </a:lstStyle>
          <a:p>
            <a:pPr>
              <a:defRPr/>
            </a:pPr>
            <a:r>
              <a:rPr lang="en-US" dirty="0"/>
              <a:t>Harlan Brown &amp; Company, Inc.</a:t>
            </a:r>
            <a:endParaRPr lang="en-US" b="0" i="0" dirty="0">
              <a:latin typeface="Arial" charset="0"/>
            </a:endParaRPr>
          </a:p>
        </p:txBody>
      </p:sp>
      <p:sp>
        <p:nvSpPr>
          <p:cNvPr id="5" name="Rectangle 10"/>
          <p:cNvSpPr>
            <a:spLocks noGrp="1" noChangeArrowheads="1"/>
          </p:cNvSpPr>
          <p:nvPr>
            <p:ph type="sldNum" sz="quarter" idx="11"/>
          </p:nvPr>
        </p:nvSpPr>
        <p:spPr>
          <a:ln/>
        </p:spPr>
        <p:txBody>
          <a:bodyPr/>
          <a:lstStyle>
            <a:lvl1pPr>
              <a:defRPr/>
            </a:lvl1pPr>
          </a:lstStyle>
          <a:p>
            <a:pPr>
              <a:defRPr/>
            </a:pPr>
            <a:fld id="{F0B81199-B88F-A647-9FD6-07313602187E}" type="slidenum">
              <a:rPr lang="en-US"/>
              <a:pPr>
                <a:defRPr/>
              </a:pPr>
              <a:t>‹#›</a:t>
            </a:fld>
            <a:endParaRPr lang="en-US" dirty="0"/>
          </a:p>
        </p:txBody>
      </p:sp>
    </p:spTree>
    <p:extLst>
      <p:ext uri="{BB962C8B-B14F-4D97-AF65-F5344CB8AC3E}">
        <p14:creationId xmlns:p14="http://schemas.microsoft.com/office/powerpoint/2010/main" val="1708161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ftr" sz="quarter" idx="10"/>
          </p:nvPr>
        </p:nvSpPr>
        <p:spPr>
          <a:ln/>
        </p:spPr>
        <p:txBody>
          <a:bodyPr/>
          <a:lstStyle>
            <a:lvl1pPr>
              <a:defRPr/>
            </a:lvl1pPr>
          </a:lstStyle>
          <a:p>
            <a:pPr>
              <a:defRPr/>
            </a:pPr>
            <a:r>
              <a:rPr lang="en-US" dirty="0"/>
              <a:t>Harlan Brown &amp; Company, Inc.</a:t>
            </a:r>
            <a:endParaRPr lang="en-US" b="0" i="0" dirty="0">
              <a:latin typeface="Arial" charset="0"/>
            </a:endParaRPr>
          </a:p>
        </p:txBody>
      </p:sp>
      <p:sp>
        <p:nvSpPr>
          <p:cNvPr id="5" name="Rectangle 10"/>
          <p:cNvSpPr>
            <a:spLocks noGrp="1" noChangeArrowheads="1"/>
          </p:cNvSpPr>
          <p:nvPr>
            <p:ph type="sldNum" sz="quarter" idx="11"/>
          </p:nvPr>
        </p:nvSpPr>
        <p:spPr>
          <a:ln/>
        </p:spPr>
        <p:txBody>
          <a:bodyPr/>
          <a:lstStyle>
            <a:lvl1pPr>
              <a:defRPr/>
            </a:lvl1pPr>
          </a:lstStyle>
          <a:p>
            <a:pPr>
              <a:defRPr/>
            </a:pPr>
            <a:fld id="{503BF77D-15C4-AF4B-BEEA-7C05F11155B8}" type="slidenum">
              <a:rPr lang="en-US"/>
              <a:pPr>
                <a:defRPr/>
              </a:pPr>
              <a:t>‹#›</a:t>
            </a:fld>
            <a:endParaRPr lang="en-US" dirty="0"/>
          </a:p>
        </p:txBody>
      </p:sp>
    </p:spTree>
    <p:extLst>
      <p:ext uri="{BB962C8B-B14F-4D97-AF65-F5344CB8AC3E}">
        <p14:creationId xmlns:p14="http://schemas.microsoft.com/office/powerpoint/2010/main" val="233358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ftr" sz="quarter" idx="10"/>
          </p:nvPr>
        </p:nvSpPr>
        <p:spPr>
          <a:ln/>
        </p:spPr>
        <p:txBody>
          <a:bodyPr/>
          <a:lstStyle>
            <a:lvl1pPr>
              <a:defRPr/>
            </a:lvl1pPr>
          </a:lstStyle>
          <a:p>
            <a:pPr>
              <a:defRPr/>
            </a:pPr>
            <a:r>
              <a:rPr lang="en-US" dirty="0"/>
              <a:t>Harlan Brown &amp; Company, Inc.</a:t>
            </a:r>
            <a:endParaRPr lang="en-US" b="0" i="0" dirty="0">
              <a:latin typeface="Arial" charset="0"/>
            </a:endParaRPr>
          </a:p>
        </p:txBody>
      </p:sp>
      <p:sp>
        <p:nvSpPr>
          <p:cNvPr id="5" name="Rectangle 10"/>
          <p:cNvSpPr>
            <a:spLocks noGrp="1" noChangeArrowheads="1"/>
          </p:cNvSpPr>
          <p:nvPr>
            <p:ph type="sldNum" sz="quarter" idx="11"/>
          </p:nvPr>
        </p:nvSpPr>
        <p:spPr>
          <a:ln/>
        </p:spPr>
        <p:txBody>
          <a:bodyPr/>
          <a:lstStyle>
            <a:lvl1pPr>
              <a:defRPr/>
            </a:lvl1pPr>
          </a:lstStyle>
          <a:p>
            <a:pPr>
              <a:defRPr/>
            </a:pPr>
            <a:fld id="{782D4998-C6EC-6149-A316-95403709EB04}" type="slidenum">
              <a:rPr lang="en-US"/>
              <a:pPr>
                <a:defRPr/>
              </a:pPr>
              <a:t>‹#›</a:t>
            </a:fld>
            <a:endParaRPr lang="en-US" dirty="0"/>
          </a:p>
        </p:txBody>
      </p:sp>
    </p:spTree>
    <p:extLst>
      <p:ext uri="{BB962C8B-B14F-4D97-AF65-F5344CB8AC3E}">
        <p14:creationId xmlns:p14="http://schemas.microsoft.com/office/powerpoint/2010/main" val="123960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ftr" sz="quarter" idx="10"/>
          </p:nvPr>
        </p:nvSpPr>
        <p:spPr>
          <a:ln/>
        </p:spPr>
        <p:txBody>
          <a:bodyPr/>
          <a:lstStyle>
            <a:lvl1pPr>
              <a:defRPr/>
            </a:lvl1pPr>
          </a:lstStyle>
          <a:p>
            <a:pPr>
              <a:defRPr/>
            </a:pPr>
            <a:r>
              <a:rPr lang="en-US" dirty="0"/>
              <a:t>Harlan Brown &amp; Company, Inc.</a:t>
            </a:r>
            <a:endParaRPr lang="en-US" b="0" i="0" dirty="0">
              <a:latin typeface="Arial" charset="0"/>
            </a:endParaRPr>
          </a:p>
        </p:txBody>
      </p:sp>
      <p:sp>
        <p:nvSpPr>
          <p:cNvPr id="5" name="Rectangle 10"/>
          <p:cNvSpPr>
            <a:spLocks noGrp="1" noChangeArrowheads="1"/>
          </p:cNvSpPr>
          <p:nvPr>
            <p:ph type="sldNum" sz="quarter" idx="11"/>
          </p:nvPr>
        </p:nvSpPr>
        <p:spPr>
          <a:ln/>
        </p:spPr>
        <p:txBody>
          <a:bodyPr/>
          <a:lstStyle>
            <a:lvl1pPr>
              <a:defRPr/>
            </a:lvl1pPr>
          </a:lstStyle>
          <a:p>
            <a:pPr>
              <a:defRPr/>
            </a:pPr>
            <a:fld id="{F3305215-D60A-2F49-9A67-1B569CB849DA}" type="slidenum">
              <a:rPr lang="en-US"/>
              <a:pPr>
                <a:defRPr/>
              </a:pPr>
              <a:t>‹#›</a:t>
            </a:fld>
            <a:endParaRPr lang="en-US" dirty="0"/>
          </a:p>
        </p:txBody>
      </p:sp>
    </p:spTree>
    <p:extLst>
      <p:ext uri="{BB962C8B-B14F-4D97-AF65-F5344CB8AC3E}">
        <p14:creationId xmlns:p14="http://schemas.microsoft.com/office/powerpoint/2010/main" val="2077128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ftr" sz="quarter" idx="10"/>
          </p:nvPr>
        </p:nvSpPr>
        <p:spPr>
          <a:ln/>
        </p:spPr>
        <p:txBody>
          <a:bodyPr/>
          <a:lstStyle>
            <a:lvl1pPr>
              <a:defRPr/>
            </a:lvl1pPr>
          </a:lstStyle>
          <a:p>
            <a:pPr>
              <a:defRPr/>
            </a:pPr>
            <a:r>
              <a:rPr lang="en-US" dirty="0"/>
              <a:t>Harlan Brown &amp; Company, Inc.</a:t>
            </a:r>
            <a:endParaRPr lang="en-US" b="0" i="0" dirty="0">
              <a:latin typeface="Arial" charset="0"/>
            </a:endParaRPr>
          </a:p>
        </p:txBody>
      </p:sp>
      <p:sp>
        <p:nvSpPr>
          <p:cNvPr id="6" name="Rectangle 10"/>
          <p:cNvSpPr>
            <a:spLocks noGrp="1" noChangeArrowheads="1"/>
          </p:cNvSpPr>
          <p:nvPr>
            <p:ph type="sldNum" sz="quarter" idx="11"/>
          </p:nvPr>
        </p:nvSpPr>
        <p:spPr>
          <a:ln/>
        </p:spPr>
        <p:txBody>
          <a:bodyPr/>
          <a:lstStyle>
            <a:lvl1pPr>
              <a:defRPr/>
            </a:lvl1pPr>
          </a:lstStyle>
          <a:p>
            <a:pPr>
              <a:defRPr/>
            </a:pPr>
            <a:fld id="{0DF5BA0B-C945-864B-832D-2CE6A96DC139}" type="slidenum">
              <a:rPr lang="en-US"/>
              <a:pPr>
                <a:defRPr/>
              </a:pPr>
              <a:t>‹#›</a:t>
            </a:fld>
            <a:endParaRPr lang="en-US" dirty="0"/>
          </a:p>
        </p:txBody>
      </p:sp>
    </p:spTree>
    <p:extLst>
      <p:ext uri="{BB962C8B-B14F-4D97-AF65-F5344CB8AC3E}">
        <p14:creationId xmlns:p14="http://schemas.microsoft.com/office/powerpoint/2010/main" val="659315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ftr" sz="quarter" idx="10"/>
          </p:nvPr>
        </p:nvSpPr>
        <p:spPr>
          <a:ln/>
        </p:spPr>
        <p:txBody>
          <a:bodyPr/>
          <a:lstStyle>
            <a:lvl1pPr>
              <a:defRPr/>
            </a:lvl1pPr>
          </a:lstStyle>
          <a:p>
            <a:pPr>
              <a:defRPr/>
            </a:pPr>
            <a:r>
              <a:rPr lang="en-US" dirty="0"/>
              <a:t>Harlan Brown &amp; Company, Inc.</a:t>
            </a:r>
            <a:endParaRPr lang="en-US" b="0" i="0" dirty="0">
              <a:latin typeface="Arial" charset="0"/>
            </a:endParaRPr>
          </a:p>
        </p:txBody>
      </p:sp>
      <p:sp>
        <p:nvSpPr>
          <p:cNvPr id="8" name="Rectangle 10"/>
          <p:cNvSpPr>
            <a:spLocks noGrp="1" noChangeArrowheads="1"/>
          </p:cNvSpPr>
          <p:nvPr>
            <p:ph type="sldNum" sz="quarter" idx="11"/>
          </p:nvPr>
        </p:nvSpPr>
        <p:spPr>
          <a:ln/>
        </p:spPr>
        <p:txBody>
          <a:bodyPr/>
          <a:lstStyle>
            <a:lvl1pPr>
              <a:defRPr/>
            </a:lvl1pPr>
          </a:lstStyle>
          <a:p>
            <a:pPr>
              <a:defRPr/>
            </a:pPr>
            <a:fld id="{38479B73-D6B6-C84B-B70B-D1DDBBD0DB39}" type="slidenum">
              <a:rPr lang="en-US"/>
              <a:pPr>
                <a:defRPr/>
              </a:pPr>
              <a:t>‹#›</a:t>
            </a:fld>
            <a:endParaRPr lang="en-US" dirty="0"/>
          </a:p>
        </p:txBody>
      </p:sp>
    </p:spTree>
    <p:extLst>
      <p:ext uri="{BB962C8B-B14F-4D97-AF65-F5344CB8AC3E}">
        <p14:creationId xmlns:p14="http://schemas.microsoft.com/office/powerpoint/2010/main" val="2003251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ftr" sz="quarter" idx="10"/>
          </p:nvPr>
        </p:nvSpPr>
        <p:spPr>
          <a:ln/>
        </p:spPr>
        <p:txBody>
          <a:bodyPr/>
          <a:lstStyle>
            <a:lvl1pPr>
              <a:defRPr/>
            </a:lvl1pPr>
          </a:lstStyle>
          <a:p>
            <a:pPr>
              <a:defRPr/>
            </a:pPr>
            <a:r>
              <a:rPr lang="en-US" dirty="0"/>
              <a:t>Harlan Brown &amp; Company, Inc.</a:t>
            </a:r>
            <a:endParaRPr lang="en-US" b="0" i="0" dirty="0">
              <a:latin typeface="Arial" charset="0"/>
            </a:endParaRPr>
          </a:p>
        </p:txBody>
      </p:sp>
      <p:sp>
        <p:nvSpPr>
          <p:cNvPr id="4" name="Rectangle 10"/>
          <p:cNvSpPr>
            <a:spLocks noGrp="1" noChangeArrowheads="1"/>
          </p:cNvSpPr>
          <p:nvPr>
            <p:ph type="sldNum" sz="quarter" idx="11"/>
          </p:nvPr>
        </p:nvSpPr>
        <p:spPr>
          <a:ln/>
        </p:spPr>
        <p:txBody>
          <a:bodyPr/>
          <a:lstStyle>
            <a:lvl1pPr>
              <a:defRPr/>
            </a:lvl1pPr>
          </a:lstStyle>
          <a:p>
            <a:pPr>
              <a:defRPr/>
            </a:pPr>
            <a:fld id="{43D15FA8-9B63-6C49-8FF3-406E68081799}" type="slidenum">
              <a:rPr lang="en-US"/>
              <a:pPr>
                <a:defRPr/>
              </a:pPr>
              <a:t>‹#›</a:t>
            </a:fld>
            <a:endParaRPr lang="en-US" dirty="0"/>
          </a:p>
        </p:txBody>
      </p:sp>
    </p:spTree>
    <p:extLst>
      <p:ext uri="{BB962C8B-B14F-4D97-AF65-F5344CB8AC3E}">
        <p14:creationId xmlns:p14="http://schemas.microsoft.com/office/powerpoint/2010/main" val="1322384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ln/>
        </p:spPr>
        <p:txBody>
          <a:bodyPr/>
          <a:lstStyle>
            <a:lvl1pPr>
              <a:defRPr/>
            </a:lvl1pPr>
          </a:lstStyle>
          <a:p>
            <a:pPr>
              <a:defRPr/>
            </a:pPr>
            <a:r>
              <a:rPr lang="en-US" dirty="0"/>
              <a:t>Harlan Brown &amp; Company, Inc.</a:t>
            </a:r>
            <a:endParaRPr lang="en-US" b="0" i="0" dirty="0">
              <a:latin typeface="Arial" charset="0"/>
            </a:endParaRPr>
          </a:p>
        </p:txBody>
      </p:sp>
      <p:sp>
        <p:nvSpPr>
          <p:cNvPr id="3" name="Rectangle 10"/>
          <p:cNvSpPr>
            <a:spLocks noGrp="1" noChangeArrowheads="1"/>
          </p:cNvSpPr>
          <p:nvPr>
            <p:ph type="sldNum" sz="quarter" idx="11"/>
          </p:nvPr>
        </p:nvSpPr>
        <p:spPr>
          <a:ln/>
        </p:spPr>
        <p:txBody>
          <a:bodyPr/>
          <a:lstStyle>
            <a:lvl1pPr>
              <a:defRPr/>
            </a:lvl1pPr>
          </a:lstStyle>
          <a:p>
            <a:pPr>
              <a:defRPr/>
            </a:pPr>
            <a:fld id="{D5C7A96B-7FCC-C04C-94CD-76BF5650039B}" type="slidenum">
              <a:rPr lang="en-US"/>
              <a:pPr>
                <a:defRPr/>
              </a:pPr>
              <a:t>‹#›</a:t>
            </a:fld>
            <a:endParaRPr lang="en-US" dirty="0"/>
          </a:p>
        </p:txBody>
      </p:sp>
    </p:spTree>
    <p:extLst>
      <p:ext uri="{BB962C8B-B14F-4D97-AF65-F5344CB8AC3E}">
        <p14:creationId xmlns:p14="http://schemas.microsoft.com/office/powerpoint/2010/main" val="1793068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ftr" sz="quarter" idx="10"/>
          </p:nvPr>
        </p:nvSpPr>
        <p:spPr>
          <a:ln/>
        </p:spPr>
        <p:txBody>
          <a:bodyPr/>
          <a:lstStyle>
            <a:lvl1pPr>
              <a:defRPr/>
            </a:lvl1pPr>
          </a:lstStyle>
          <a:p>
            <a:pPr>
              <a:defRPr/>
            </a:pPr>
            <a:r>
              <a:rPr lang="en-US" dirty="0"/>
              <a:t>Harlan Brown &amp; Company, Inc.</a:t>
            </a:r>
            <a:endParaRPr lang="en-US" b="0" i="0" dirty="0">
              <a:latin typeface="Arial" charset="0"/>
            </a:endParaRPr>
          </a:p>
        </p:txBody>
      </p:sp>
      <p:sp>
        <p:nvSpPr>
          <p:cNvPr id="6" name="Rectangle 10"/>
          <p:cNvSpPr>
            <a:spLocks noGrp="1" noChangeArrowheads="1"/>
          </p:cNvSpPr>
          <p:nvPr>
            <p:ph type="sldNum" sz="quarter" idx="11"/>
          </p:nvPr>
        </p:nvSpPr>
        <p:spPr>
          <a:ln/>
        </p:spPr>
        <p:txBody>
          <a:bodyPr/>
          <a:lstStyle>
            <a:lvl1pPr>
              <a:defRPr/>
            </a:lvl1pPr>
          </a:lstStyle>
          <a:p>
            <a:pPr>
              <a:defRPr/>
            </a:pPr>
            <a:fld id="{A7008261-6046-384A-B10D-9E34B83D187B}" type="slidenum">
              <a:rPr lang="en-US"/>
              <a:pPr>
                <a:defRPr/>
              </a:pPr>
              <a:t>‹#›</a:t>
            </a:fld>
            <a:endParaRPr lang="en-US" dirty="0"/>
          </a:p>
        </p:txBody>
      </p:sp>
    </p:spTree>
    <p:extLst>
      <p:ext uri="{BB962C8B-B14F-4D97-AF65-F5344CB8AC3E}">
        <p14:creationId xmlns:p14="http://schemas.microsoft.com/office/powerpoint/2010/main" val="3474566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ftr" sz="quarter" idx="10"/>
          </p:nvPr>
        </p:nvSpPr>
        <p:spPr>
          <a:ln/>
        </p:spPr>
        <p:txBody>
          <a:bodyPr/>
          <a:lstStyle>
            <a:lvl1pPr>
              <a:defRPr/>
            </a:lvl1pPr>
          </a:lstStyle>
          <a:p>
            <a:pPr>
              <a:defRPr/>
            </a:pPr>
            <a:r>
              <a:rPr lang="en-US" dirty="0"/>
              <a:t>Harlan Brown &amp; Company, Inc.</a:t>
            </a:r>
            <a:endParaRPr lang="en-US" b="0" i="0" dirty="0">
              <a:latin typeface="Arial" charset="0"/>
            </a:endParaRPr>
          </a:p>
        </p:txBody>
      </p:sp>
      <p:sp>
        <p:nvSpPr>
          <p:cNvPr id="6" name="Rectangle 10"/>
          <p:cNvSpPr>
            <a:spLocks noGrp="1" noChangeArrowheads="1"/>
          </p:cNvSpPr>
          <p:nvPr>
            <p:ph type="sldNum" sz="quarter" idx="11"/>
          </p:nvPr>
        </p:nvSpPr>
        <p:spPr>
          <a:ln/>
        </p:spPr>
        <p:txBody>
          <a:bodyPr/>
          <a:lstStyle>
            <a:lvl1pPr>
              <a:defRPr/>
            </a:lvl1pPr>
          </a:lstStyle>
          <a:p>
            <a:pPr>
              <a:defRPr/>
            </a:pPr>
            <a:fld id="{4F8EF89E-BE8A-A149-9747-348A6A0CB1F1}" type="slidenum">
              <a:rPr lang="en-US"/>
              <a:pPr>
                <a:defRPr/>
              </a:pPr>
              <a:t>‹#›</a:t>
            </a:fld>
            <a:endParaRPr lang="en-US" dirty="0"/>
          </a:p>
        </p:txBody>
      </p:sp>
    </p:spTree>
    <p:extLst>
      <p:ext uri="{BB962C8B-B14F-4D97-AF65-F5344CB8AC3E}">
        <p14:creationId xmlns:p14="http://schemas.microsoft.com/office/powerpoint/2010/main" val="1760939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810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l">
              <a:defRPr/>
            </a:pPr>
            <a:endParaRPr lang="en-US" dirty="0">
              <a:cs typeface="+mn-cs"/>
            </a:endParaRPr>
          </a:p>
        </p:txBody>
      </p:sp>
      <p:sp>
        <p:nvSpPr>
          <p:cNvPr id="1030" name="Rectangle 6"/>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1" name="Rectangle 7"/>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3" name="Rectangle 9"/>
          <p:cNvSpPr>
            <a:spLocks noGrp="1" noChangeArrowheads="1"/>
          </p:cNvSpPr>
          <p:nvPr>
            <p:ph type="ftr" sz="quarter" idx="3"/>
          </p:nvPr>
        </p:nvSpPr>
        <p:spPr bwMode="auto">
          <a:xfrm>
            <a:off x="762000" y="6172200"/>
            <a:ext cx="5257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lgn="l">
              <a:defRPr sz="1200" b="1" i="1" dirty="0">
                <a:cs typeface="+mn-cs"/>
              </a:defRPr>
            </a:lvl1pPr>
          </a:lstStyle>
          <a:p>
            <a:pPr>
              <a:defRPr/>
            </a:pPr>
            <a:r>
              <a:rPr lang="en-US" dirty="0"/>
              <a:t>Harlan Brown &amp; Company, Inc.</a:t>
            </a:r>
            <a:endParaRPr lang="en-US" b="0" i="0" dirty="0">
              <a:latin typeface="Arial" charset="0"/>
            </a:endParaRPr>
          </a:p>
        </p:txBody>
      </p:sp>
      <p:sp>
        <p:nvSpPr>
          <p:cNvPr id="1034" name="Rectangle 10"/>
          <p:cNvSpPr>
            <a:spLocks noGrp="1" noChangeArrowheads="1"/>
          </p:cNvSpPr>
          <p:nvPr>
            <p:ph type="sldNum" sz="quarter" idx="4"/>
          </p:nvPr>
        </p:nvSpPr>
        <p:spPr bwMode="auto">
          <a:xfrm>
            <a:off x="6553200" y="61722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lgn="r">
              <a:defRPr kumimoji="0" sz="1400">
                <a:cs typeface="+mn-cs"/>
              </a:defRPr>
            </a:lvl1pPr>
          </a:lstStyle>
          <a:p>
            <a:pPr>
              <a:defRPr/>
            </a:pPr>
            <a:fld id="{CC061D2E-5C12-9E48-8DF3-C0A21232866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l" rtl="0" eaLnBrk="0" fontAlgn="base" hangingPunct="0">
        <a:spcBef>
          <a:spcPct val="0"/>
        </a:spcBef>
        <a:spcAft>
          <a:spcPct val="0"/>
        </a:spcAft>
        <a:defRPr sz="4400">
          <a:solidFill>
            <a:schemeClr val="tx2"/>
          </a:solidFill>
          <a:effectLst>
            <a:outerShdw blurRad="38100" dist="38100" dir="2700000" algn="tl">
              <a:srgbClr val="DDDDDD"/>
            </a:outerShdw>
          </a:effectLst>
          <a:latin typeface="+mj-lt"/>
          <a:ea typeface="+mj-ea"/>
          <a:cs typeface="ＭＳ Ｐゴシック" charset="0"/>
        </a:defRPr>
      </a:lvl1pPr>
      <a:lvl2pPr algn="l" rtl="0" eaLnBrk="0" fontAlgn="base" hangingPunct="0">
        <a:spcBef>
          <a:spcPct val="0"/>
        </a:spcBef>
        <a:spcAft>
          <a:spcPct val="0"/>
        </a:spcAft>
        <a:defRPr sz="4400">
          <a:solidFill>
            <a:schemeClr val="tx2"/>
          </a:solidFill>
          <a:effectLst>
            <a:outerShdw blurRad="38100" dist="38100" dir="2700000" algn="tl">
              <a:srgbClr val="DDDDDD"/>
            </a:outerShdw>
          </a:effectLst>
          <a:latin typeface="Times New Roman" charset="0"/>
          <a:ea typeface="ＭＳ Ｐゴシック" charset="0"/>
          <a:cs typeface="ＭＳ Ｐゴシック" charset="0"/>
        </a:defRPr>
      </a:lvl2pPr>
      <a:lvl3pPr algn="l" rtl="0" eaLnBrk="0" fontAlgn="base" hangingPunct="0">
        <a:spcBef>
          <a:spcPct val="0"/>
        </a:spcBef>
        <a:spcAft>
          <a:spcPct val="0"/>
        </a:spcAft>
        <a:defRPr sz="4400">
          <a:solidFill>
            <a:schemeClr val="tx2"/>
          </a:solidFill>
          <a:effectLst>
            <a:outerShdw blurRad="38100" dist="38100" dir="2700000" algn="tl">
              <a:srgbClr val="DDDDDD"/>
            </a:outerShdw>
          </a:effectLst>
          <a:latin typeface="Times New Roman" charset="0"/>
          <a:ea typeface="ＭＳ Ｐゴシック" charset="0"/>
          <a:cs typeface="ＭＳ Ｐゴシック" charset="0"/>
        </a:defRPr>
      </a:lvl3pPr>
      <a:lvl4pPr algn="l" rtl="0" eaLnBrk="0" fontAlgn="base" hangingPunct="0">
        <a:spcBef>
          <a:spcPct val="0"/>
        </a:spcBef>
        <a:spcAft>
          <a:spcPct val="0"/>
        </a:spcAft>
        <a:defRPr sz="4400">
          <a:solidFill>
            <a:schemeClr val="tx2"/>
          </a:solidFill>
          <a:effectLst>
            <a:outerShdw blurRad="38100" dist="38100" dir="2700000" algn="tl">
              <a:srgbClr val="DDDDDD"/>
            </a:outerShdw>
          </a:effectLst>
          <a:latin typeface="Times New Roman" charset="0"/>
          <a:ea typeface="ＭＳ Ｐゴシック" charset="0"/>
          <a:cs typeface="ＭＳ Ｐゴシック" charset="0"/>
        </a:defRPr>
      </a:lvl4pPr>
      <a:lvl5pPr algn="l" rtl="0" eaLnBrk="0" fontAlgn="base" hangingPunct="0">
        <a:spcBef>
          <a:spcPct val="0"/>
        </a:spcBef>
        <a:spcAft>
          <a:spcPct val="0"/>
        </a:spcAft>
        <a:defRPr sz="4400">
          <a:solidFill>
            <a:schemeClr val="tx2"/>
          </a:solidFill>
          <a:effectLst>
            <a:outerShdw blurRad="38100" dist="38100" dir="2700000" algn="tl">
              <a:srgbClr val="DDDDDD"/>
            </a:outerShdw>
          </a:effectLst>
          <a:latin typeface="Times New Roman" charset="0"/>
          <a:ea typeface="ＭＳ Ｐゴシック" charset="0"/>
          <a:cs typeface="ＭＳ Ｐゴシック" charset="0"/>
        </a:defRPr>
      </a:lvl5pPr>
      <a:lvl6pPr marL="457200" algn="l" rtl="0" fontAlgn="base">
        <a:spcBef>
          <a:spcPct val="0"/>
        </a:spcBef>
        <a:spcAft>
          <a:spcPct val="0"/>
        </a:spcAft>
        <a:defRPr sz="4400">
          <a:solidFill>
            <a:schemeClr val="tx2"/>
          </a:solidFill>
          <a:effectLst>
            <a:outerShdw blurRad="38100" dist="38100" dir="2700000" algn="tl">
              <a:srgbClr val="DDDDDD"/>
            </a:outerShdw>
          </a:effectLst>
          <a:latin typeface="Times New Roman" charset="0"/>
          <a:ea typeface="ＭＳ Ｐゴシック" charset="0"/>
        </a:defRPr>
      </a:lvl6pPr>
      <a:lvl7pPr marL="914400" algn="l" rtl="0" fontAlgn="base">
        <a:spcBef>
          <a:spcPct val="0"/>
        </a:spcBef>
        <a:spcAft>
          <a:spcPct val="0"/>
        </a:spcAft>
        <a:defRPr sz="4400">
          <a:solidFill>
            <a:schemeClr val="tx2"/>
          </a:solidFill>
          <a:effectLst>
            <a:outerShdw blurRad="38100" dist="38100" dir="2700000" algn="tl">
              <a:srgbClr val="DDDDDD"/>
            </a:outerShdw>
          </a:effectLst>
          <a:latin typeface="Times New Roman" charset="0"/>
          <a:ea typeface="ＭＳ Ｐゴシック" charset="0"/>
        </a:defRPr>
      </a:lvl7pPr>
      <a:lvl8pPr marL="1371600" algn="l" rtl="0" fontAlgn="base">
        <a:spcBef>
          <a:spcPct val="0"/>
        </a:spcBef>
        <a:spcAft>
          <a:spcPct val="0"/>
        </a:spcAft>
        <a:defRPr sz="4400">
          <a:solidFill>
            <a:schemeClr val="tx2"/>
          </a:solidFill>
          <a:effectLst>
            <a:outerShdw blurRad="38100" dist="38100" dir="2700000" algn="tl">
              <a:srgbClr val="DDDDDD"/>
            </a:outerShdw>
          </a:effectLst>
          <a:latin typeface="Times New Roman" charset="0"/>
          <a:ea typeface="ＭＳ Ｐゴシック" charset="0"/>
        </a:defRPr>
      </a:lvl8pPr>
      <a:lvl9pPr marL="1828800" algn="l" rtl="0" fontAlgn="base">
        <a:spcBef>
          <a:spcPct val="0"/>
        </a:spcBef>
        <a:spcAft>
          <a:spcPct val="0"/>
        </a:spcAft>
        <a:defRPr sz="4400">
          <a:solidFill>
            <a:schemeClr val="tx2"/>
          </a:solidFill>
          <a:effectLst>
            <a:outerShdw blurRad="38100" dist="38100" dir="2700000" algn="tl">
              <a:srgbClr val="DDDDDD"/>
            </a:outerShdw>
          </a:effectLst>
          <a:latin typeface="Times New Roman" charset="0"/>
          <a:ea typeface="ＭＳ Ｐゴシック" charset="0"/>
        </a:defRPr>
      </a:lvl9pPr>
    </p:titleStyle>
    <p:body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11"/>
          </p:nvPr>
        </p:nvSpPr>
        <p:spPr/>
        <p:txBody>
          <a:bodyPr/>
          <a:lstStyle/>
          <a:p>
            <a:pPr>
              <a:defRPr/>
            </a:pPr>
            <a:fld id="{040D91BB-B3DD-E548-A97F-9651AE396592}" type="slidenum">
              <a:rPr lang="en-US"/>
              <a:pPr>
                <a:defRPr/>
              </a:pPr>
              <a:t>1</a:t>
            </a:fld>
            <a:endParaRPr lang="en-US" dirty="0"/>
          </a:p>
        </p:txBody>
      </p:sp>
      <p:sp>
        <p:nvSpPr>
          <p:cNvPr id="4100" name="Rectangle 4"/>
          <p:cNvSpPr>
            <a:spLocks noGrp="1" noChangeArrowheads="1"/>
          </p:cNvSpPr>
          <p:nvPr>
            <p:ph type="ctrTitle"/>
          </p:nvPr>
        </p:nvSpPr>
        <p:spPr>
          <a:xfrm>
            <a:off x="685800" y="2286000"/>
            <a:ext cx="8458200" cy="1143000"/>
          </a:xfrm>
        </p:spPr>
        <p:txBody>
          <a:bodyPr/>
          <a:lstStyle/>
          <a:p>
            <a:pPr eaLnBrk="1" hangingPunct="1">
              <a:defRPr/>
            </a:pPr>
            <a:r>
              <a:rPr lang="en-US" dirty="0"/>
              <a:t>Study Results/Overview</a:t>
            </a:r>
            <a:endParaRPr lang="en-US" dirty="0">
              <a:cs typeface="+mj-cs"/>
            </a:endParaRPr>
          </a:p>
        </p:txBody>
      </p:sp>
      <p:sp>
        <p:nvSpPr>
          <p:cNvPr id="4102" name="Rectangle 6"/>
          <p:cNvSpPr>
            <a:spLocks noChangeArrowheads="1"/>
          </p:cNvSpPr>
          <p:nvPr/>
        </p:nvSpPr>
        <p:spPr bwMode="auto">
          <a:xfrm>
            <a:off x="1177925" y="6084888"/>
            <a:ext cx="1841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defRPr/>
            </a:pPr>
            <a:endParaRPr lang="en-US" dirty="0">
              <a:cs typeface="+mn-cs"/>
            </a:endParaRPr>
          </a:p>
        </p:txBody>
      </p:sp>
      <p:sp>
        <p:nvSpPr>
          <p:cNvPr id="4105" name="Rectangle 9"/>
          <p:cNvSpPr>
            <a:spLocks noChangeArrowheads="1"/>
          </p:cNvSpPr>
          <p:nvPr/>
        </p:nvSpPr>
        <p:spPr bwMode="auto">
          <a:xfrm>
            <a:off x="228600" y="3657600"/>
            <a:ext cx="8763000" cy="26715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spcBef>
                <a:spcPct val="20000"/>
              </a:spcBef>
              <a:buClr>
                <a:schemeClr val="accent2"/>
              </a:buClr>
              <a:buSzPct val="80000"/>
              <a:buFont typeface="Wingdings" charset="0"/>
              <a:buNone/>
              <a:defRPr/>
            </a:pPr>
            <a:r>
              <a:rPr lang="en-US" sz="2800" b="1" dirty="0"/>
              <a:t>Independent Assessment Of Perception From External/non-NASA Systems Engineering (SE) Sources </a:t>
            </a:r>
            <a:br>
              <a:rPr kumimoji="0" lang="en-US" dirty="0">
                <a:cs typeface="+mn-cs"/>
              </a:rPr>
            </a:br>
            <a:r>
              <a:rPr kumimoji="0" lang="en-US" sz="1800" b="1" i="1" dirty="0">
                <a:cs typeface="+mn-cs"/>
              </a:rPr>
              <a:t>Submitted To:</a:t>
            </a:r>
            <a:br>
              <a:rPr kumimoji="0" lang="en-US" sz="1800" b="1" i="1" dirty="0">
                <a:cs typeface="+mn-cs"/>
              </a:rPr>
            </a:br>
            <a:r>
              <a:rPr kumimoji="0" lang="en-US" sz="1800" dirty="0">
                <a:cs typeface="+mn-cs"/>
              </a:rPr>
              <a:t>NASA Tech Fellow For SE </a:t>
            </a:r>
            <a:br>
              <a:rPr kumimoji="0" lang="en-US" sz="1800" dirty="0">
                <a:cs typeface="+mn-cs"/>
              </a:rPr>
            </a:br>
            <a:r>
              <a:rPr kumimoji="0" lang="en-US" sz="1800" b="1" i="1" dirty="0">
                <a:cs typeface="+mn-cs"/>
              </a:rPr>
              <a:t>Submitted By:</a:t>
            </a:r>
            <a:br>
              <a:rPr kumimoji="0" lang="en-US" sz="1800" b="1" i="1" dirty="0">
                <a:cs typeface="+mn-cs"/>
              </a:rPr>
            </a:br>
            <a:r>
              <a:rPr kumimoji="0" lang="en-US" sz="1800" dirty="0">
                <a:cs typeface="+mn-cs"/>
              </a:rPr>
              <a:t>Harlan Brown &amp; Company, Inc.</a:t>
            </a:r>
          </a:p>
          <a:p>
            <a:pPr>
              <a:spcBef>
                <a:spcPct val="20000"/>
              </a:spcBef>
              <a:buClr>
                <a:schemeClr val="accent2"/>
              </a:buClr>
              <a:buSzPct val="80000"/>
              <a:buFont typeface="Wingdings" charset="0"/>
              <a:buNone/>
              <a:defRPr/>
            </a:pPr>
            <a:r>
              <a:rPr kumimoji="0" lang="en-US" sz="1800" dirty="0">
                <a:cs typeface="+mn-cs"/>
              </a:rPr>
              <a:t>Gerald J. Pawlikowski, Senior Project Manager</a:t>
            </a:r>
            <a:br>
              <a:rPr kumimoji="0" lang="en-US" sz="1800" dirty="0">
                <a:cs typeface="+mn-cs"/>
              </a:rPr>
            </a:br>
            <a:r>
              <a:rPr kumimoji="0" lang="en-US" sz="1800" b="1" i="1" dirty="0">
                <a:cs typeface="+mn-cs"/>
              </a:rPr>
              <a:t>610-678-6200, gjpawlikowski@verizon.net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10</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sp>
        <p:nvSpPr>
          <p:cNvPr id="11" name="Rectangle 7">
            <a:extLst>
              <a:ext uri="{FF2B5EF4-FFF2-40B4-BE49-F238E27FC236}">
                <a16:creationId xmlns:a16="http://schemas.microsoft.com/office/drawing/2014/main" id="{44BF4888-C4D5-9841-AC82-A771DC76817E}"/>
              </a:ext>
            </a:extLst>
          </p:cNvPr>
          <p:cNvSpPr>
            <a:spLocks noGrp="1" noChangeArrowheads="1"/>
          </p:cNvSpPr>
          <p:nvPr>
            <p:ph type="title"/>
          </p:nvPr>
        </p:nvSpPr>
        <p:spPr>
          <a:xfrm>
            <a:off x="685800" y="457200"/>
            <a:ext cx="7772400" cy="1295400"/>
          </a:xfrm>
        </p:spPr>
        <p:txBody>
          <a:bodyPr/>
          <a:lstStyle/>
          <a:p>
            <a:pPr eaLnBrk="1" hangingPunct="1">
              <a:defRPr/>
            </a:pPr>
            <a:r>
              <a:rPr lang="en-US" sz="3200" b="1" dirty="0">
                <a:solidFill>
                  <a:srgbClr val="000000"/>
                </a:solidFill>
              </a:rPr>
              <a:t>Current Activities/Academia</a:t>
            </a:r>
            <a:endParaRPr lang="en-US" sz="3200" b="1" dirty="0">
              <a:cs typeface="+mj-cs"/>
            </a:endParaRPr>
          </a:p>
        </p:txBody>
      </p:sp>
      <p:sp>
        <p:nvSpPr>
          <p:cNvPr id="12" name="Rectangle 6">
            <a:extLst>
              <a:ext uri="{FF2B5EF4-FFF2-40B4-BE49-F238E27FC236}">
                <a16:creationId xmlns:a16="http://schemas.microsoft.com/office/drawing/2014/main" id="{B71226C4-46AF-5B48-B610-6C304595FB6D}"/>
              </a:ext>
            </a:extLst>
          </p:cNvPr>
          <p:cNvSpPr txBox="1">
            <a:spLocks noChangeArrowheads="1"/>
          </p:cNvSpPr>
          <p:nvPr/>
        </p:nvSpPr>
        <p:spPr bwMode="auto">
          <a:xfrm>
            <a:off x="685800" y="1219200"/>
            <a:ext cx="8229600" cy="5257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eaLnBrk="1" hangingPunct="1">
              <a:lnSpc>
                <a:spcPct val="80000"/>
              </a:lnSpc>
              <a:buNone/>
              <a:defRPr/>
            </a:pPr>
            <a:endParaRPr lang="en-US" sz="1600" b="0" dirty="0">
              <a:latin typeface="+mj-lt"/>
            </a:endParaRPr>
          </a:p>
          <a:p>
            <a:pPr marL="292100" indent="-292100" eaLnBrk="1" hangingPunct="1">
              <a:lnSpc>
                <a:spcPct val="80000"/>
              </a:lnSpc>
              <a:defRPr/>
            </a:pPr>
            <a:r>
              <a:rPr lang="en-US" sz="1600" b="0" dirty="0">
                <a:latin typeface="+mj-lt"/>
              </a:rPr>
              <a:t>Has an Industrial and SE Dept. </a:t>
            </a:r>
            <a:r>
              <a:rPr lang="en-US" sz="1600" dirty="0">
                <a:latin typeface="+mj-lt"/>
              </a:rPr>
              <a:t>Has everyone read </a:t>
            </a:r>
            <a:r>
              <a:rPr lang="en-US" sz="1600" i="1" dirty="0">
                <a:latin typeface="+mj-lt"/>
              </a:rPr>
              <a:t>Failure Is Not an Option</a:t>
            </a:r>
            <a:r>
              <a:rPr lang="en-US" sz="1600" b="0" dirty="0">
                <a:latin typeface="+mj-lt"/>
              </a:rPr>
              <a:t> by Gene Kranz in his Introduction to SE course. </a:t>
            </a:r>
            <a:endParaRPr lang="en-US" sz="1600" i="1" dirty="0">
              <a:latin typeface="+mj-lt"/>
            </a:endParaRPr>
          </a:p>
          <a:p>
            <a:pPr marL="292100" indent="-292100" eaLnBrk="1" hangingPunct="1">
              <a:lnSpc>
                <a:spcPct val="80000"/>
              </a:lnSpc>
              <a:defRPr/>
            </a:pPr>
            <a:r>
              <a:rPr lang="en-US" sz="1600" dirty="0">
                <a:latin typeface="+mj-lt"/>
              </a:rPr>
              <a:t>Has a Digital Manufacturing and Design (DMD) perspective</a:t>
            </a:r>
            <a:r>
              <a:rPr lang="en-US" sz="1600" b="0" dirty="0">
                <a:latin typeface="+mj-lt"/>
              </a:rPr>
              <a:t>; is involved with Coursera DMD and MBSE courses, and an Industrial SE Dept, dealing with industry systems. </a:t>
            </a:r>
            <a:endParaRPr lang="en-US" sz="1600" b="0" i="1" dirty="0">
              <a:latin typeface="+mj-lt"/>
            </a:endParaRPr>
          </a:p>
          <a:p>
            <a:pPr marL="292100" indent="-292100" eaLnBrk="1" hangingPunct="1">
              <a:lnSpc>
                <a:spcPct val="80000"/>
              </a:lnSpc>
              <a:defRPr/>
            </a:pPr>
            <a:r>
              <a:rPr lang="en-US" sz="1600" dirty="0">
                <a:latin typeface="+mj-lt"/>
              </a:rPr>
              <a:t>Claims to be the #1 school for on-line SE doctorates</a:t>
            </a:r>
            <a:r>
              <a:rPr lang="en-US" sz="1600" b="0" dirty="0">
                <a:latin typeface="+mj-lt"/>
              </a:rPr>
              <a:t>, with over 100 doctoral students currently.  Currently has 32 classes with SE-related curriculum.  S</a:t>
            </a:r>
            <a:r>
              <a:rPr lang="en-US" sz="1600" dirty="0">
                <a:latin typeface="+mj-lt"/>
              </a:rPr>
              <a:t>ource co-authored the book: </a:t>
            </a:r>
            <a:r>
              <a:rPr lang="en-US" sz="1600" i="1" dirty="0">
                <a:latin typeface="+mj-lt"/>
              </a:rPr>
              <a:t>Effective Model-Based Systems Engineering.</a:t>
            </a:r>
          </a:p>
          <a:p>
            <a:pPr marL="292100" indent="-292100" eaLnBrk="1" hangingPunct="1">
              <a:lnSpc>
                <a:spcPct val="80000"/>
              </a:lnSpc>
              <a:defRPr/>
            </a:pPr>
            <a:r>
              <a:rPr lang="en-US" sz="1600" dirty="0">
                <a:latin typeface="+mj-lt"/>
              </a:rPr>
              <a:t>Its Professional Master’s in Applied SE </a:t>
            </a:r>
            <a:r>
              <a:rPr lang="en-US" sz="1600" b="0" dirty="0">
                <a:latin typeface="+mj-lt"/>
              </a:rPr>
              <a:t>was one of the first online programs of its kind when it started 10 years ago.  </a:t>
            </a:r>
            <a:r>
              <a:rPr lang="en-US" sz="1600" dirty="0">
                <a:latin typeface="+mj-lt"/>
              </a:rPr>
              <a:t>Source has taught short courses on SysML and how to model with No Magic at most NASA Centers and currently at NAVAIR.</a:t>
            </a:r>
            <a:endParaRPr lang="en-US" sz="1600" i="1" dirty="0">
              <a:latin typeface="+mj-lt"/>
            </a:endParaRPr>
          </a:p>
          <a:p>
            <a:pPr marL="292100" indent="-292100" eaLnBrk="1" hangingPunct="1">
              <a:lnSpc>
                <a:spcPct val="80000"/>
              </a:lnSpc>
              <a:defRPr/>
            </a:pPr>
            <a:r>
              <a:rPr lang="en-US" sz="1600" dirty="0">
                <a:latin typeface="+mj-lt"/>
              </a:rPr>
              <a:t>The Architecture and SE Certificate is our four course online professional certificate program </a:t>
            </a:r>
            <a:r>
              <a:rPr lang="en-US" sz="1600" b="0" dirty="0">
                <a:latin typeface="+mj-lt"/>
              </a:rPr>
              <a:t>that provides a state of the practice view on MBSE.  </a:t>
            </a:r>
            <a:r>
              <a:rPr lang="en-US" sz="1600" dirty="0">
                <a:latin typeface="+mj-lt"/>
              </a:rPr>
              <a:t>6,300 people have taken the course; one-third of them identified themselves as a SE.</a:t>
            </a:r>
            <a:endParaRPr lang="en-US" sz="1600" i="1" dirty="0">
              <a:latin typeface="+mj-lt"/>
            </a:endParaRPr>
          </a:p>
          <a:p>
            <a:pPr marL="292100" indent="-292100" eaLnBrk="1" hangingPunct="1">
              <a:lnSpc>
                <a:spcPct val="80000"/>
              </a:lnSpc>
              <a:defRPr/>
            </a:pPr>
            <a:r>
              <a:rPr lang="en-US" sz="1600" dirty="0">
                <a:latin typeface="+mj-lt"/>
              </a:rPr>
              <a:t>“Our Systems Collaboratory </a:t>
            </a:r>
            <a:r>
              <a:rPr lang="en-US" sz="1600" b="0" dirty="0">
                <a:latin typeface="+mj-lt"/>
              </a:rPr>
              <a:t>reaches across engineering and other schools to equip the next generation of systems thinkers with the tools and approaches.” </a:t>
            </a:r>
            <a:endParaRPr lang="en-US" sz="1600" i="1" dirty="0">
              <a:latin typeface="+mj-lt"/>
            </a:endParaRPr>
          </a:p>
          <a:p>
            <a:pPr marL="292100" indent="-292100" eaLnBrk="1" hangingPunct="1">
              <a:lnSpc>
                <a:spcPct val="80000"/>
              </a:lnSpc>
              <a:defRPr/>
            </a:pPr>
            <a:r>
              <a:rPr lang="en-US" sz="1600" b="0" dirty="0">
                <a:latin typeface="+mj-lt"/>
              </a:rPr>
              <a:t>“We offer a SE Masters and PhD and a SE certificate </a:t>
            </a:r>
            <a:r>
              <a:rPr lang="en-US" sz="1600" dirty="0">
                <a:latin typeface="+mj-lt"/>
              </a:rPr>
              <a:t>with MBSE and SysML courses.”</a:t>
            </a:r>
            <a:endParaRPr lang="en-US" sz="1600" i="1" dirty="0">
              <a:latin typeface="+mj-lt"/>
            </a:endParaRPr>
          </a:p>
          <a:p>
            <a:pPr marL="292100" indent="-292100" eaLnBrk="1" hangingPunct="1">
              <a:lnSpc>
                <a:spcPct val="80000"/>
              </a:lnSpc>
              <a:defRPr/>
            </a:pPr>
            <a:r>
              <a:rPr lang="en-US" sz="1600" dirty="0">
                <a:latin typeface="+mj-lt"/>
              </a:rPr>
              <a:t>Offers a “Hands-on Introduction to SE” undergrad course </a:t>
            </a:r>
            <a:r>
              <a:rPr lang="en-US" sz="1600" b="0" dirty="0">
                <a:latin typeface="+mj-lt"/>
              </a:rPr>
              <a:t>that is a capstone requirement for its Aerospace Engineering and Mechanical Engineering degrees.</a:t>
            </a:r>
            <a:endParaRPr lang="en-US" sz="1600" i="1" dirty="0">
              <a:latin typeface="+mj-lt"/>
            </a:endParaRPr>
          </a:p>
          <a:p>
            <a:pPr marL="292100" indent="-292100" eaLnBrk="1" hangingPunct="1">
              <a:lnSpc>
                <a:spcPct val="80000"/>
              </a:lnSpc>
              <a:defRPr/>
            </a:pPr>
            <a:r>
              <a:rPr lang="en-US" sz="1600" b="0" dirty="0">
                <a:latin typeface="+mj-lt"/>
              </a:rPr>
              <a:t>Has a </a:t>
            </a:r>
            <a:r>
              <a:rPr lang="en-US" sz="1600" dirty="0">
                <a:latin typeface="+mj-lt"/>
              </a:rPr>
              <a:t>two-semester capstone undergrad course that exposes them to SE concepts. </a:t>
            </a:r>
            <a:r>
              <a:rPr lang="en-US" sz="1600" b="0" dirty="0">
                <a:latin typeface="+mj-lt"/>
              </a:rPr>
              <a:t>Has a Computer Science course that </a:t>
            </a:r>
            <a:r>
              <a:rPr lang="en-US" sz="1600" dirty="0">
                <a:latin typeface="+mj-lt"/>
              </a:rPr>
              <a:t>teaches students how to build MBSE tools</a:t>
            </a:r>
            <a:r>
              <a:rPr lang="en-US" sz="1600" b="0" dirty="0">
                <a:latin typeface="+mj-lt"/>
              </a:rPr>
              <a:t>.</a:t>
            </a:r>
            <a:endParaRPr lang="en-US" sz="1600" i="1" dirty="0">
              <a:latin typeface="+mj-lt"/>
            </a:endParaRPr>
          </a:p>
          <a:p>
            <a:pPr marL="292100" indent="-292100" eaLnBrk="1" hangingPunct="1">
              <a:lnSpc>
                <a:spcPct val="80000"/>
              </a:lnSpc>
              <a:defRPr/>
            </a:pPr>
            <a:r>
              <a:rPr lang="en-US" sz="1600" b="0" dirty="0">
                <a:latin typeface="+mj-lt"/>
              </a:rPr>
              <a:t>Is a consortium of 42 universities.  </a:t>
            </a:r>
            <a:r>
              <a:rPr lang="en-US" sz="1600" dirty="0">
                <a:latin typeface="+mj-lt"/>
              </a:rPr>
              <a:t>It looks for opportunities to have its universities better engage with NASA, DOD and OGAs.</a:t>
            </a:r>
            <a:endParaRPr lang="en-US" sz="1600" i="1" dirty="0">
              <a:latin typeface="+mj-lt"/>
            </a:endParaRPr>
          </a:p>
        </p:txBody>
      </p:sp>
    </p:spTree>
    <p:extLst>
      <p:ext uri="{BB962C8B-B14F-4D97-AF65-F5344CB8AC3E}">
        <p14:creationId xmlns:p14="http://schemas.microsoft.com/office/powerpoint/2010/main" val="590229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11</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sp>
        <p:nvSpPr>
          <p:cNvPr id="11" name="Rectangle 7">
            <a:extLst>
              <a:ext uri="{FF2B5EF4-FFF2-40B4-BE49-F238E27FC236}">
                <a16:creationId xmlns:a16="http://schemas.microsoft.com/office/drawing/2014/main" id="{44BF4888-C4D5-9841-AC82-A771DC76817E}"/>
              </a:ext>
            </a:extLst>
          </p:cNvPr>
          <p:cNvSpPr>
            <a:spLocks noGrp="1" noChangeArrowheads="1"/>
          </p:cNvSpPr>
          <p:nvPr>
            <p:ph type="title"/>
          </p:nvPr>
        </p:nvSpPr>
        <p:spPr>
          <a:xfrm>
            <a:off x="685800" y="457200"/>
            <a:ext cx="7772400" cy="1295400"/>
          </a:xfrm>
        </p:spPr>
        <p:txBody>
          <a:bodyPr/>
          <a:lstStyle/>
          <a:p>
            <a:pPr eaLnBrk="1" hangingPunct="1">
              <a:defRPr/>
            </a:pPr>
            <a:r>
              <a:rPr lang="en-US" sz="3200" b="1" dirty="0">
                <a:solidFill>
                  <a:srgbClr val="000000"/>
                </a:solidFill>
              </a:rPr>
              <a:t>Current Activities/OGAs</a:t>
            </a:r>
            <a:endParaRPr lang="en-US" sz="3200" b="1" dirty="0">
              <a:cs typeface="+mj-cs"/>
            </a:endParaRPr>
          </a:p>
        </p:txBody>
      </p:sp>
      <p:sp>
        <p:nvSpPr>
          <p:cNvPr id="12" name="Rectangle 6">
            <a:extLst>
              <a:ext uri="{FF2B5EF4-FFF2-40B4-BE49-F238E27FC236}">
                <a16:creationId xmlns:a16="http://schemas.microsoft.com/office/drawing/2014/main" id="{B71226C4-46AF-5B48-B610-6C304595FB6D}"/>
              </a:ext>
            </a:extLst>
          </p:cNvPr>
          <p:cNvSpPr txBox="1">
            <a:spLocks noChangeArrowheads="1"/>
          </p:cNvSpPr>
          <p:nvPr/>
        </p:nvSpPr>
        <p:spPr bwMode="auto">
          <a:xfrm>
            <a:off x="685800" y="1219200"/>
            <a:ext cx="8077200" cy="464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eaLnBrk="1" hangingPunct="1">
              <a:lnSpc>
                <a:spcPct val="80000"/>
              </a:lnSpc>
              <a:buNone/>
              <a:defRPr/>
            </a:pPr>
            <a:endParaRPr lang="en-US" sz="1600" b="0" dirty="0">
              <a:latin typeface="+mj-lt"/>
            </a:endParaRPr>
          </a:p>
          <a:p>
            <a:pPr marL="292100" indent="-292100" eaLnBrk="1" hangingPunct="1">
              <a:lnSpc>
                <a:spcPct val="80000"/>
              </a:lnSpc>
              <a:defRPr/>
            </a:pPr>
            <a:r>
              <a:rPr lang="en-US" sz="1600" dirty="0">
                <a:latin typeface="+mj-lt"/>
              </a:rPr>
              <a:t>“We just developed our Digital Engineering transformation strategy.  </a:t>
            </a:r>
            <a:r>
              <a:rPr lang="en-US" sz="1600" b="0" dirty="0">
                <a:latin typeface="+mj-lt"/>
              </a:rPr>
              <a:t>We took DOD’s strategy and asked - What does that mean to our organization, and what do we need to do the next 3, 5 and 10 years?”  </a:t>
            </a:r>
            <a:endParaRPr lang="en-US" sz="1600" b="0" i="1" dirty="0">
              <a:latin typeface="+mj-lt"/>
            </a:endParaRPr>
          </a:p>
          <a:p>
            <a:pPr marL="292100" indent="-292100" eaLnBrk="1" hangingPunct="1">
              <a:lnSpc>
                <a:spcPct val="80000"/>
              </a:lnSpc>
              <a:defRPr/>
            </a:pPr>
            <a:r>
              <a:rPr lang="en-US" sz="1600" b="0" dirty="0">
                <a:latin typeface="+mj-lt"/>
              </a:rPr>
              <a:t>Runs a department of 35 people primarily focused on programs </a:t>
            </a:r>
            <a:r>
              <a:rPr lang="en-US" sz="1600" dirty="0">
                <a:latin typeface="+mj-lt"/>
              </a:rPr>
              <a:t>in the early part of the system lifecycle and enterprise level of SE. </a:t>
            </a:r>
            <a:endParaRPr lang="en-US" sz="1600" i="1" dirty="0">
              <a:latin typeface="+mj-lt"/>
            </a:endParaRPr>
          </a:p>
          <a:p>
            <a:pPr marL="292100" indent="-292100" eaLnBrk="1" hangingPunct="1">
              <a:lnSpc>
                <a:spcPct val="80000"/>
              </a:lnSpc>
              <a:defRPr/>
            </a:pPr>
            <a:r>
              <a:rPr lang="en-US" sz="1600" b="0" dirty="0">
                <a:latin typeface="+mj-lt"/>
              </a:rPr>
              <a:t>“We try to apply SE in the management of our programs.  Our engineers are PMs with SE roles.”</a:t>
            </a:r>
            <a:endParaRPr lang="en-US" sz="1600" i="1" dirty="0">
              <a:latin typeface="+mj-lt"/>
            </a:endParaRPr>
          </a:p>
          <a:p>
            <a:pPr marL="292100" indent="-292100" eaLnBrk="1" hangingPunct="1">
              <a:lnSpc>
                <a:spcPct val="80000"/>
              </a:lnSpc>
              <a:defRPr/>
            </a:pPr>
            <a:r>
              <a:rPr lang="en-US" sz="1600" b="0" dirty="0">
                <a:latin typeface="+mj-lt"/>
              </a:rPr>
              <a:t>Source manages 900 people, including about 100 SEs.</a:t>
            </a:r>
            <a:endParaRPr lang="en-US" sz="1600" i="1" dirty="0">
              <a:latin typeface="+mj-lt"/>
            </a:endParaRPr>
          </a:p>
          <a:p>
            <a:pPr marL="292100" indent="-292100" eaLnBrk="1" hangingPunct="1">
              <a:lnSpc>
                <a:spcPct val="80000"/>
              </a:lnSpc>
              <a:defRPr/>
            </a:pPr>
            <a:r>
              <a:rPr lang="en-US" sz="1600" b="0" dirty="0">
                <a:latin typeface="+mj-lt"/>
              </a:rPr>
              <a:t>Led effort in establishing the DOD-led National Institutes for Manufacturing Innovation (IMIs) such as the Digital Manufacturing and Design Innovation (DMDI) Institute.</a:t>
            </a:r>
            <a:endParaRPr lang="en-US" sz="1600" i="1" dirty="0">
              <a:latin typeface="+mj-lt"/>
            </a:endParaRPr>
          </a:p>
          <a:p>
            <a:pPr marL="292100" indent="-292100" eaLnBrk="1" hangingPunct="1">
              <a:lnSpc>
                <a:spcPct val="80000"/>
              </a:lnSpc>
              <a:defRPr/>
            </a:pPr>
            <a:r>
              <a:rPr lang="en-US" sz="1600" b="0" dirty="0">
                <a:latin typeface="+mj-lt"/>
              </a:rPr>
              <a:t>“Our Digital Engineering strategy originated out of my office.”</a:t>
            </a:r>
            <a:endParaRPr lang="en-US" sz="1600" i="1" dirty="0">
              <a:latin typeface="+mj-lt"/>
            </a:endParaRPr>
          </a:p>
          <a:p>
            <a:pPr marL="292100" indent="-292100" eaLnBrk="1" hangingPunct="1">
              <a:lnSpc>
                <a:spcPct val="80000"/>
              </a:lnSpc>
              <a:defRPr/>
            </a:pPr>
            <a:r>
              <a:rPr lang="en-US" sz="1600" dirty="0">
                <a:latin typeface="+mj-lt"/>
              </a:rPr>
              <a:t>“I developed open concurrent design software, </a:t>
            </a:r>
            <a:r>
              <a:rPr lang="en-US" sz="1600" b="0" dirty="0">
                <a:latin typeface="+mj-lt"/>
              </a:rPr>
              <a:t>a multidisciplinary tool that uses a lot of SysML design constructs involving 20-25 disciplines from early conceptual design used to support our concurrent design process.”</a:t>
            </a:r>
            <a:endParaRPr lang="en-US" sz="1600" i="1" dirty="0">
              <a:latin typeface="+mj-lt"/>
            </a:endParaRPr>
          </a:p>
          <a:p>
            <a:pPr marL="292100" indent="-292100" eaLnBrk="1" hangingPunct="1">
              <a:lnSpc>
                <a:spcPct val="80000"/>
              </a:lnSpc>
              <a:defRPr/>
            </a:pPr>
            <a:r>
              <a:rPr lang="en-US" sz="1600" b="0" dirty="0">
                <a:latin typeface="+mj-lt"/>
              </a:rPr>
              <a:t>“I have been heading up our effort to start </a:t>
            </a:r>
            <a:r>
              <a:rPr lang="en-US" sz="1600" dirty="0">
                <a:latin typeface="+mj-lt"/>
              </a:rPr>
              <a:t>using MBE approaches starting 7 years ago.  MBSE has been fully embraced by our leadership. </a:t>
            </a:r>
            <a:r>
              <a:rPr lang="en-US" sz="1600" b="0" dirty="0">
                <a:latin typeface="+mj-lt"/>
              </a:rPr>
              <a:t>We are over the hump of getting people convinced of doing this.” </a:t>
            </a:r>
            <a:endParaRPr lang="en-US" sz="1600" i="1" dirty="0">
              <a:latin typeface="+mj-lt"/>
            </a:endParaRPr>
          </a:p>
          <a:p>
            <a:pPr marL="292100" indent="-292100" eaLnBrk="1" hangingPunct="1">
              <a:lnSpc>
                <a:spcPct val="80000"/>
              </a:lnSpc>
              <a:defRPr/>
            </a:pPr>
            <a:r>
              <a:rPr lang="en-US" sz="1600" dirty="0">
                <a:latin typeface="+mj-lt"/>
              </a:rPr>
              <a:t>“We jumped into our SE Transformation initiative in 2014.  </a:t>
            </a:r>
            <a:r>
              <a:rPr lang="en-US" sz="1600" b="0" dirty="0">
                <a:latin typeface="+mj-lt"/>
              </a:rPr>
              <a:t>We are now five years into it, and it is expected that we will complete the majority of the work over the next couple of years.  </a:t>
            </a:r>
            <a:r>
              <a:rPr lang="en-US" sz="1600" dirty="0">
                <a:latin typeface="+mj-lt"/>
              </a:rPr>
              <a:t>We have been leveraging a lot what JPL has been doing in MBSE.”</a:t>
            </a:r>
            <a:endParaRPr lang="en-US" sz="1600" i="1" dirty="0">
              <a:latin typeface="+mj-lt"/>
            </a:endParaRPr>
          </a:p>
          <a:p>
            <a:pPr marL="292100" indent="-292100" eaLnBrk="1" hangingPunct="1">
              <a:lnSpc>
                <a:spcPct val="80000"/>
              </a:lnSpc>
              <a:defRPr/>
            </a:pPr>
            <a:r>
              <a:rPr lang="en-US" sz="1600" dirty="0">
                <a:latin typeface="+mj-lt"/>
              </a:rPr>
              <a:t>Heads up a one-year old department </a:t>
            </a:r>
            <a:r>
              <a:rPr lang="en-US" sz="1600" b="0" dirty="0">
                <a:latin typeface="+mj-lt"/>
              </a:rPr>
              <a:t>involved with nuclear weapons component development to better focus SE and grow use of MBSE SysML modeling.</a:t>
            </a:r>
            <a:endParaRPr lang="en-US" sz="1600" i="1" dirty="0">
              <a:latin typeface="+mj-lt"/>
            </a:endParaRPr>
          </a:p>
          <a:p>
            <a:pPr marL="292100" indent="-292100" eaLnBrk="1" hangingPunct="1">
              <a:lnSpc>
                <a:spcPct val="80000"/>
              </a:lnSpc>
              <a:defRPr/>
            </a:pPr>
            <a:endParaRPr lang="en-US" sz="1600" i="1" dirty="0">
              <a:latin typeface="+mj-lt"/>
            </a:endParaRPr>
          </a:p>
        </p:txBody>
      </p:sp>
    </p:spTree>
    <p:extLst>
      <p:ext uri="{BB962C8B-B14F-4D97-AF65-F5344CB8AC3E}">
        <p14:creationId xmlns:p14="http://schemas.microsoft.com/office/powerpoint/2010/main" val="3673475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12</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sp>
        <p:nvSpPr>
          <p:cNvPr id="11" name="Rectangle 7">
            <a:extLst>
              <a:ext uri="{FF2B5EF4-FFF2-40B4-BE49-F238E27FC236}">
                <a16:creationId xmlns:a16="http://schemas.microsoft.com/office/drawing/2014/main" id="{44BF4888-C4D5-9841-AC82-A771DC76817E}"/>
              </a:ext>
            </a:extLst>
          </p:cNvPr>
          <p:cNvSpPr>
            <a:spLocks noGrp="1" noChangeArrowheads="1"/>
          </p:cNvSpPr>
          <p:nvPr>
            <p:ph type="title"/>
          </p:nvPr>
        </p:nvSpPr>
        <p:spPr>
          <a:xfrm>
            <a:off x="685800" y="457200"/>
            <a:ext cx="7772400" cy="1295400"/>
          </a:xfrm>
        </p:spPr>
        <p:txBody>
          <a:bodyPr/>
          <a:lstStyle/>
          <a:p>
            <a:pPr eaLnBrk="1" hangingPunct="1">
              <a:defRPr/>
            </a:pPr>
            <a:r>
              <a:rPr lang="en-US" sz="3200" b="1" dirty="0">
                <a:solidFill>
                  <a:srgbClr val="000000"/>
                </a:solidFill>
              </a:rPr>
              <a:t>Current Activities/Tool Vendors</a:t>
            </a:r>
            <a:endParaRPr lang="en-US" sz="3200" b="1" dirty="0">
              <a:cs typeface="+mj-cs"/>
            </a:endParaRPr>
          </a:p>
        </p:txBody>
      </p:sp>
      <p:sp>
        <p:nvSpPr>
          <p:cNvPr id="12" name="Rectangle 6">
            <a:extLst>
              <a:ext uri="{FF2B5EF4-FFF2-40B4-BE49-F238E27FC236}">
                <a16:creationId xmlns:a16="http://schemas.microsoft.com/office/drawing/2014/main" id="{B71226C4-46AF-5B48-B610-6C304595FB6D}"/>
              </a:ext>
            </a:extLst>
          </p:cNvPr>
          <p:cNvSpPr txBox="1">
            <a:spLocks noChangeArrowheads="1"/>
          </p:cNvSpPr>
          <p:nvPr/>
        </p:nvSpPr>
        <p:spPr bwMode="auto">
          <a:xfrm>
            <a:off x="685800" y="1219200"/>
            <a:ext cx="8229600" cy="464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eaLnBrk="1" hangingPunct="1">
              <a:lnSpc>
                <a:spcPct val="80000"/>
              </a:lnSpc>
              <a:buNone/>
              <a:defRPr/>
            </a:pPr>
            <a:endParaRPr lang="en-US" sz="2000" b="0" dirty="0"/>
          </a:p>
          <a:p>
            <a:pPr marL="292100" indent="-292100" eaLnBrk="1" hangingPunct="1">
              <a:lnSpc>
                <a:spcPct val="80000"/>
              </a:lnSpc>
              <a:defRPr/>
            </a:pPr>
            <a:r>
              <a:rPr lang="en-US" sz="2000" b="0" dirty="0"/>
              <a:t>“Involved with marketing and sales to </a:t>
            </a:r>
            <a:r>
              <a:rPr lang="en-US" sz="2000" dirty="0"/>
              <a:t>7,000 tool customers </a:t>
            </a:r>
            <a:r>
              <a:rPr lang="en-US" sz="2000" b="0" dirty="0"/>
              <a:t>for digital transformation and MBSE.”</a:t>
            </a:r>
            <a:endParaRPr lang="en-US" sz="2000" i="1" dirty="0"/>
          </a:p>
          <a:p>
            <a:pPr marL="292100" indent="-292100" eaLnBrk="1" hangingPunct="1">
              <a:lnSpc>
                <a:spcPct val="80000"/>
              </a:lnSpc>
              <a:defRPr/>
            </a:pPr>
            <a:r>
              <a:rPr lang="en-US" sz="2000" b="0" dirty="0"/>
              <a:t>“</a:t>
            </a:r>
            <a:r>
              <a:rPr lang="en-US" sz="2000" dirty="0"/>
              <a:t>I am responsible for adopting MBSE in the US using SysML </a:t>
            </a:r>
            <a:r>
              <a:rPr lang="en-US" sz="2000" b="0" dirty="0"/>
              <a:t>and building awareness and promoting its advantages.”</a:t>
            </a:r>
            <a:endParaRPr lang="en-US" sz="2000" i="1" dirty="0"/>
          </a:p>
          <a:p>
            <a:pPr marL="292100" indent="-292100" eaLnBrk="1" hangingPunct="1">
              <a:lnSpc>
                <a:spcPct val="80000"/>
              </a:lnSpc>
              <a:defRPr/>
            </a:pPr>
            <a:r>
              <a:rPr lang="en-US" sz="2000" b="0" dirty="0"/>
              <a:t>“</a:t>
            </a:r>
            <a:r>
              <a:rPr lang="en-US" sz="2000" dirty="0"/>
              <a:t>No Magic kicked off its new Academic program initiative </a:t>
            </a:r>
            <a:r>
              <a:rPr lang="en-US" sz="2000" b="0" dirty="0"/>
              <a:t>at its 2019 MBSE Cyber Experience Symposium.” </a:t>
            </a:r>
            <a:br>
              <a:rPr lang="en-US" sz="2000" dirty="0"/>
            </a:br>
            <a:r>
              <a:rPr lang="en-US" sz="2000" dirty="0"/>
              <a:t>“No Magic formed its new Academic program </a:t>
            </a:r>
            <a:r>
              <a:rPr lang="en-US" sz="2000" b="0" dirty="0"/>
              <a:t>because they believe there is </a:t>
            </a:r>
            <a:r>
              <a:rPr lang="en-US" sz="2000" dirty="0"/>
              <a:t>a lack of qualified system modelers </a:t>
            </a:r>
            <a:r>
              <a:rPr lang="en-US" sz="2000" b="0" dirty="0"/>
              <a:t>to use their tools.”</a:t>
            </a:r>
            <a:r>
              <a:rPr lang="en-US" sz="2000" i="1" dirty="0"/>
              <a:t> </a:t>
            </a:r>
          </a:p>
          <a:p>
            <a:pPr marL="292100" indent="-292100" eaLnBrk="1" hangingPunct="1">
              <a:lnSpc>
                <a:spcPct val="80000"/>
              </a:lnSpc>
              <a:defRPr/>
            </a:pPr>
            <a:r>
              <a:rPr lang="en-US" sz="2000" b="0" dirty="0"/>
              <a:t>“We connect our product to SysML systems so they can use engineering analysis to validate their requirements.  </a:t>
            </a:r>
            <a:r>
              <a:rPr lang="en-US" sz="2000" dirty="0"/>
              <a:t>We are the bridge between MBSE and engineering analysis.” </a:t>
            </a:r>
            <a:endParaRPr lang="en-US" sz="2000" i="1" dirty="0"/>
          </a:p>
          <a:p>
            <a:pPr marL="292100" indent="-292100" eaLnBrk="1" hangingPunct="1">
              <a:lnSpc>
                <a:spcPct val="80000"/>
              </a:lnSpc>
              <a:defRPr/>
            </a:pPr>
            <a:r>
              <a:rPr lang="en-US" sz="2000" b="0" dirty="0"/>
              <a:t>Source is a product evangelist who preaches integrating SE and requirements, </a:t>
            </a:r>
            <a:r>
              <a:rPr lang="en-US" sz="2000" dirty="0"/>
              <a:t>working the digital factory and how to digitalize product development process.  </a:t>
            </a:r>
            <a:endParaRPr lang="en-US" sz="2000" i="1" dirty="0"/>
          </a:p>
          <a:p>
            <a:pPr marL="292100" indent="-292100" eaLnBrk="1" hangingPunct="1">
              <a:lnSpc>
                <a:spcPct val="80000"/>
              </a:lnSpc>
              <a:defRPr/>
            </a:pPr>
            <a:r>
              <a:rPr lang="en-US" sz="2000" b="0" dirty="0"/>
              <a:t>“</a:t>
            </a:r>
            <a:r>
              <a:rPr lang="en-US" sz="2000" dirty="0"/>
              <a:t>We are ‘by SEs for SEs’, not software people, </a:t>
            </a:r>
            <a:r>
              <a:rPr lang="en-US" sz="2000" b="0" dirty="0"/>
              <a:t>but systems people. When we work Descriptive Architecture space, we do it from a SE perspective, using SysML as one option.” </a:t>
            </a:r>
            <a:endParaRPr lang="en-US" sz="2000" i="1" dirty="0"/>
          </a:p>
        </p:txBody>
      </p:sp>
    </p:spTree>
    <p:extLst>
      <p:ext uri="{BB962C8B-B14F-4D97-AF65-F5344CB8AC3E}">
        <p14:creationId xmlns:p14="http://schemas.microsoft.com/office/powerpoint/2010/main" val="1668125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13</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sp>
        <p:nvSpPr>
          <p:cNvPr id="10" name="Rectangle 9">
            <a:extLst>
              <a:ext uri="{FF2B5EF4-FFF2-40B4-BE49-F238E27FC236}">
                <a16:creationId xmlns:a16="http://schemas.microsoft.com/office/drawing/2014/main" id="{5E3B7502-52D2-3C42-8026-FCEA36768CD1}"/>
              </a:ext>
            </a:extLst>
          </p:cNvPr>
          <p:cNvSpPr>
            <a:spLocks noChangeArrowheads="1"/>
          </p:cNvSpPr>
          <p:nvPr/>
        </p:nvSpPr>
        <p:spPr bwMode="auto">
          <a:xfrm>
            <a:off x="609600" y="2362200"/>
            <a:ext cx="7924800" cy="205740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r>
              <a:rPr kumimoji="0" lang="en-US" b="1" i="1" dirty="0">
                <a:solidFill>
                  <a:schemeClr val="tx2"/>
                </a:solidFill>
                <a:effectLst>
                  <a:outerShdw blurRad="38100" dist="38100" dir="2700000" algn="tl">
                    <a:srgbClr val="DDDDDD"/>
                  </a:outerShdw>
                </a:effectLst>
              </a:rPr>
              <a:t>The following slides summarize responses from study </a:t>
            </a:r>
            <a:br>
              <a:rPr kumimoji="0" lang="en-US" b="1" i="1" dirty="0">
                <a:solidFill>
                  <a:schemeClr val="tx2"/>
                </a:solidFill>
                <a:effectLst>
                  <a:outerShdw blurRad="38100" dist="38100" dir="2700000" algn="tl">
                    <a:srgbClr val="DDDDDD"/>
                  </a:outerShdw>
                </a:effectLst>
              </a:rPr>
            </a:br>
            <a:r>
              <a:rPr kumimoji="0" lang="en-US" b="1" i="1" dirty="0">
                <a:solidFill>
                  <a:schemeClr val="tx2"/>
                </a:solidFill>
                <a:effectLst>
                  <a:outerShdw blurRad="38100" dist="38100" dir="2700000" algn="tl">
                    <a:srgbClr val="DDDDDD"/>
                  </a:outerShdw>
                </a:effectLst>
                <a:latin typeface="+mj-lt"/>
              </a:rPr>
              <a:t>sources to the </a:t>
            </a:r>
            <a:r>
              <a:rPr kumimoji="0" lang="en-US" b="1" i="1" dirty="0">
                <a:solidFill>
                  <a:srgbClr val="FF0000"/>
                </a:solidFill>
                <a:effectLst>
                  <a:outerShdw blurRad="38100" dist="38100" dir="2700000" algn="tl">
                    <a:srgbClr val="DDDDDD"/>
                  </a:outerShdw>
                </a:effectLst>
                <a:latin typeface="+mj-lt"/>
              </a:rPr>
              <a:t>open-ended question</a:t>
            </a:r>
            <a:r>
              <a:rPr kumimoji="0" lang="en-US" b="1" i="1" dirty="0">
                <a:solidFill>
                  <a:schemeClr val="tx2"/>
                </a:solidFill>
                <a:effectLst>
                  <a:outerShdw blurRad="38100" dist="38100" dir="2700000" algn="tl">
                    <a:srgbClr val="DDDDDD"/>
                  </a:outerShdw>
                </a:effectLst>
                <a:latin typeface="+mj-lt"/>
              </a:rPr>
              <a:t>, with no prompting: </a:t>
            </a:r>
            <a:br>
              <a:rPr lang="en-US" b="1" i="1" dirty="0">
                <a:latin typeface="+mj-lt"/>
              </a:rPr>
            </a:br>
            <a:r>
              <a:rPr kumimoji="0" lang="en-US" b="1" i="1" dirty="0">
                <a:solidFill>
                  <a:schemeClr val="accent1">
                    <a:lumMod val="75000"/>
                  </a:schemeClr>
                </a:solidFill>
                <a:effectLst>
                  <a:outerShdw blurRad="38100" dist="38100" dir="2700000" algn="tl">
                    <a:srgbClr val="DDDDDD"/>
                  </a:outerShdw>
                </a:effectLst>
              </a:rPr>
              <a:t>What</a:t>
            </a:r>
            <a:r>
              <a:rPr lang="en-US" b="1" dirty="0"/>
              <a:t> </a:t>
            </a:r>
            <a:r>
              <a:rPr kumimoji="0" lang="en-US" b="1" i="1" dirty="0">
                <a:solidFill>
                  <a:schemeClr val="accent1">
                    <a:lumMod val="75000"/>
                  </a:schemeClr>
                </a:solidFill>
                <a:effectLst>
                  <a:outerShdw blurRad="38100" dist="38100" dir="2700000" algn="tl">
                    <a:srgbClr val="DDDDDD"/>
                  </a:outerShdw>
                </a:effectLst>
              </a:rPr>
              <a:t>Is Most Valued/Expected From The SE Discipline?</a:t>
            </a:r>
            <a:r>
              <a:rPr lang="en-US" b="1" i="1" dirty="0">
                <a:latin typeface="+mj-lt"/>
              </a:rPr>
              <a:t> </a:t>
            </a:r>
          </a:p>
        </p:txBody>
      </p:sp>
    </p:spTree>
    <p:extLst>
      <p:ext uri="{BB962C8B-B14F-4D97-AF65-F5344CB8AC3E}">
        <p14:creationId xmlns:p14="http://schemas.microsoft.com/office/powerpoint/2010/main" val="993314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14</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graphicFrame>
        <p:nvGraphicFramePr>
          <p:cNvPr id="10" name="Chart 9">
            <a:extLst>
              <a:ext uri="{FF2B5EF4-FFF2-40B4-BE49-F238E27FC236}">
                <a16:creationId xmlns:a16="http://schemas.microsoft.com/office/drawing/2014/main" id="{6A0AF3BE-792A-AD4B-8C64-D107215540D8}"/>
              </a:ext>
            </a:extLst>
          </p:cNvPr>
          <p:cNvGraphicFramePr>
            <a:graphicFrameLocks/>
          </p:cNvGraphicFramePr>
          <p:nvPr>
            <p:extLst>
              <p:ext uri="{D42A27DB-BD31-4B8C-83A1-F6EECF244321}">
                <p14:modId xmlns:p14="http://schemas.microsoft.com/office/powerpoint/2010/main" val="3389843555"/>
              </p:ext>
            </p:extLst>
          </p:nvPr>
        </p:nvGraphicFramePr>
        <p:xfrm>
          <a:off x="381001" y="304800"/>
          <a:ext cx="8763000"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0120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15</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graphicFrame>
        <p:nvGraphicFramePr>
          <p:cNvPr id="10" name="Chart 9">
            <a:extLst>
              <a:ext uri="{FF2B5EF4-FFF2-40B4-BE49-F238E27FC236}">
                <a16:creationId xmlns:a16="http://schemas.microsoft.com/office/drawing/2014/main" id="{2F9733A4-1F4C-5E4E-9560-D952D413B162}"/>
              </a:ext>
            </a:extLst>
          </p:cNvPr>
          <p:cNvGraphicFramePr>
            <a:graphicFrameLocks/>
          </p:cNvGraphicFramePr>
          <p:nvPr>
            <p:extLst>
              <p:ext uri="{D42A27DB-BD31-4B8C-83A1-F6EECF244321}">
                <p14:modId xmlns:p14="http://schemas.microsoft.com/office/powerpoint/2010/main" val="3980595911"/>
              </p:ext>
            </p:extLst>
          </p:nvPr>
        </p:nvGraphicFramePr>
        <p:xfrm>
          <a:off x="381000" y="304800"/>
          <a:ext cx="8763000"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26395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16</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graphicFrame>
        <p:nvGraphicFramePr>
          <p:cNvPr id="10" name="Chart 9">
            <a:extLst>
              <a:ext uri="{FF2B5EF4-FFF2-40B4-BE49-F238E27FC236}">
                <a16:creationId xmlns:a16="http://schemas.microsoft.com/office/drawing/2014/main" id="{04269287-E6C1-784D-93B8-9EA9E845FAD1}"/>
              </a:ext>
            </a:extLst>
          </p:cNvPr>
          <p:cNvGraphicFramePr>
            <a:graphicFrameLocks/>
          </p:cNvGraphicFramePr>
          <p:nvPr>
            <p:extLst>
              <p:ext uri="{D42A27DB-BD31-4B8C-83A1-F6EECF244321}">
                <p14:modId xmlns:p14="http://schemas.microsoft.com/office/powerpoint/2010/main" val="3909919132"/>
              </p:ext>
            </p:extLst>
          </p:nvPr>
        </p:nvGraphicFramePr>
        <p:xfrm>
          <a:off x="381000" y="304800"/>
          <a:ext cx="8763000"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88653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17</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graphicFrame>
        <p:nvGraphicFramePr>
          <p:cNvPr id="10" name="Chart 9">
            <a:extLst>
              <a:ext uri="{FF2B5EF4-FFF2-40B4-BE49-F238E27FC236}">
                <a16:creationId xmlns:a16="http://schemas.microsoft.com/office/drawing/2014/main" id="{107CFE14-EFF1-BB40-B695-C53AAC53F500}"/>
              </a:ext>
            </a:extLst>
          </p:cNvPr>
          <p:cNvGraphicFramePr>
            <a:graphicFrameLocks/>
          </p:cNvGraphicFramePr>
          <p:nvPr>
            <p:extLst>
              <p:ext uri="{D42A27DB-BD31-4B8C-83A1-F6EECF244321}">
                <p14:modId xmlns:p14="http://schemas.microsoft.com/office/powerpoint/2010/main" val="726147822"/>
              </p:ext>
            </p:extLst>
          </p:nvPr>
        </p:nvGraphicFramePr>
        <p:xfrm>
          <a:off x="381001" y="304800"/>
          <a:ext cx="8763000"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03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18</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graphicFrame>
        <p:nvGraphicFramePr>
          <p:cNvPr id="10" name="Chart 9">
            <a:extLst>
              <a:ext uri="{FF2B5EF4-FFF2-40B4-BE49-F238E27FC236}">
                <a16:creationId xmlns:a16="http://schemas.microsoft.com/office/drawing/2014/main" id="{DF78A2A0-78B6-854F-9DCD-E6D2F5E8AC57}"/>
              </a:ext>
            </a:extLst>
          </p:cNvPr>
          <p:cNvGraphicFramePr>
            <a:graphicFrameLocks/>
          </p:cNvGraphicFramePr>
          <p:nvPr>
            <p:extLst>
              <p:ext uri="{D42A27DB-BD31-4B8C-83A1-F6EECF244321}">
                <p14:modId xmlns:p14="http://schemas.microsoft.com/office/powerpoint/2010/main" val="1000178462"/>
              </p:ext>
            </p:extLst>
          </p:nvPr>
        </p:nvGraphicFramePr>
        <p:xfrm>
          <a:off x="304800" y="304800"/>
          <a:ext cx="8839200"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97009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19</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graphicFrame>
        <p:nvGraphicFramePr>
          <p:cNvPr id="10" name="Chart 9">
            <a:extLst>
              <a:ext uri="{FF2B5EF4-FFF2-40B4-BE49-F238E27FC236}">
                <a16:creationId xmlns:a16="http://schemas.microsoft.com/office/drawing/2014/main" id="{44F9490C-8DBB-614A-8879-743FD7D31292}"/>
              </a:ext>
            </a:extLst>
          </p:cNvPr>
          <p:cNvGraphicFramePr>
            <a:graphicFrameLocks/>
          </p:cNvGraphicFramePr>
          <p:nvPr>
            <p:extLst>
              <p:ext uri="{D42A27DB-BD31-4B8C-83A1-F6EECF244321}">
                <p14:modId xmlns:p14="http://schemas.microsoft.com/office/powerpoint/2010/main" val="1620843303"/>
              </p:ext>
            </p:extLst>
          </p:nvPr>
        </p:nvGraphicFramePr>
        <p:xfrm>
          <a:off x="368594" y="304800"/>
          <a:ext cx="8775406"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a:extLst>
              <a:ext uri="{FF2B5EF4-FFF2-40B4-BE49-F238E27FC236}">
                <a16:creationId xmlns:a16="http://schemas.microsoft.com/office/drawing/2014/main" id="{C9CBBE30-6399-A048-B4FE-AC4E150C7B0E}"/>
              </a:ext>
            </a:extLst>
          </p:cNvPr>
          <p:cNvSpPr/>
          <p:nvPr/>
        </p:nvSpPr>
        <p:spPr>
          <a:xfrm>
            <a:off x="381000" y="5247382"/>
            <a:ext cx="8382000" cy="1077218"/>
          </a:xfrm>
          <a:prstGeom prst="rect">
            <a:avLst/>
          </a:prstGeom>
          <a:ln>
            <a:solidFill>
              <a:schemeClr val="accent1"/>
            </a:solidFill>
          </a:ln>
        </p:spPr>
        <p:txBody>
          <a:bodyPr wrap="square">
            <a:spAutoFit/>
          </a:bodyPr>
          <a:lstStyle/>
          <a:p>
            <a:pPr marL="117475" indent="-117475" algn="l"/>
            <a:r>
              <a:rPr lang="en-US" sz="1600" b="1" dirty="0"/>
              <a:t>• </a:t>
            </a:r>
            <a:r>
              <a:rPr lang="en-US" sz="1600" dirty="0"/>
              <a:t>25 sources that responded to this question include 19 Industry, 4 OGA, and 2 Academia sources. </a:t>
            </a:r>
          </a:p>
          <a:p>
            <a:pPr marL="117475" indent="-117475" algn="l"/>
            <a:r>
              <a:rPr lang="en-US" sz="1600" b="1" dirty="0"/>
              <a:t>• “Over 50% of our SEs </a:t>
            </a:r>
            <a:r>
              <a:rPr lang="en-US" sz="1600" dirty="0"/>
              <a:t>are hired right out of college.”  </a:t>
            </a:r>
            <a:r>
              <a:rPr lang="en-US" sz="1600" b="1" i="1" dirty="0"/>
              <a:t>(OGA) </a:t>
            </a:r>
          </a:p>
          <a:p>
            <a:pPr marL="117475" indent="-117475" algn="l"/>
            <a:r>
              <a:rPr lang="en-US" sz="1600" b="1" dirty="0"/>
              <a:t>• “</a:t>
            </a:r>
            <a:r>
              <a:rPr lang="en-US" sz="1600" dirty="0"/>
              <a:t>We are trying to get people to grow into being a SE but </a:t>
            </a:r>
            <a:r>
              <a:rPr lang="en-US" sz="1600" b="1" dirty="0"/>
              <a:t>we are having to deviate from the model I grew up on and hire SEs right out of college with modeling knowledge</a:t>
            </a:r>
            <a:r>
              <a:rPr lang="en-US" sz="1600" dirty="0"/>
              <a:t>.” </a:t>
            </a:r>
            <a:r>
              <a:rPr lang="en-US" sz="1600" b="1" i="1" dirty="0"/>
              <a:t>(OGA)</a:t>
            </a:r>
            <a:endParaRPr lang="en-US" sz="1200" b="1" dirty="0"/>
          </a:p>
        </p:txBody>
      </p:sp>
    </p:spTree>
    <p:extLst>
      <p:ext uri="{BB962C8B-B14F-4D97-AF65-F5344CB8AC3E}">
        <p14:creationId xmlns:p14="http://schemas.microsoft.com/office/powerpoint/2010/main" val="1930565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2</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sp>
        <p:nvSpPr>
          <p:cNvPr id="13" name="Title 13">
            <a:extLst>
              <a:ext uri="{FF2B5EF4-FFF2-40B4-BE49-F238E27FC236}">
                <a16:creationId xmlns:a16="http://schemas.microsoft.com/office/drawing/2014/main" id="{8AA95C7A-8FDA-A142-A2CF-332066AAEB93}"/>
              </a:ext>
            </a:extLst>
          </p:cNvPr>
          <p:cNvSpPr>
            <a:spLocks noGrp="1"/>
          </p:cNvSpPr>
          <p:nvPr>
            <p:ph type="title"/>
          </p:nvPr>
        </p:nvSpPr>
        <p:spPr>
          <a:xfrm>
            <a:off x="685800" y="609600"/>
            <a:ext cx="7772400" cy="1143000"/>
          </a:xfrm>
        </p:spPr>
        <p:txBody>
          <a:bodyPr/>
          <a:lstStyle/>
          <a:p>
            <a:r>
              <a:rPr lang="en-US" sz="3200" b="1" dirty="0">
                <a:solidFill>
                  <a:srgbClr val="000000"/>
                </a:solidFill>
                <a:effectLst/>
              </a:rPr>
              <a:t>Table Of Contents</a:t>
            </a:r>
            <a:endParaRPr lang="en-US" sz="3200" b="1" dirty="0"/>
          </a:p>
        </p:txBody>
      </p:sp>
      <p:sp>
        <p:nvSpPr>
          <p:cNvPr id="14" name="Rectangle 2">
            <a:extLst>
              <a:ext uri="{FF2B5EF4-FFF2-40B4-BE49-F238E27FC236}">
                <a16:creationId xmlns:a16="http://schemas.microsoft.com/office/drawing/2014/main" id="{D1545E84-890D-D948-B6D8-5C59B0CDB99E}"/>
              </a:ext>
            </a:extLst>
          </p:cNvPr>
          <p:cNvSpPr txBox="1">
            <a:spLocks noChangeArrowheads="1"/>
          </p:cNvSpPr>
          <p:nvPr/>
        </p:nvSpPr>
        <p:spPr bwMode="auto">
          <a:xfrm>
            <a:off x="685800" y="1371600"/>
            <a:ext cx="8305800" cy="49530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eaLnBrk="1" hangingPunct="1">
              <a:lnSpc>
                <a:spcPct val="80000"/>
              </a:lnSpc>
              <a:buFont typeface="Wingdings" charset="0"/>
              <a:buNone/>
              <a:tabLst>
                <a:tab pos="7086600" algn="l"/>
              </a:tabLst>
              <a:defRPr/>
            </a:pPr>
            <a:r>
              <a:rPr lang="en-US" sz="1600" b="0" dirty="0">
                <a:latin typeface="+mj-lt"/>
              </a:rPr>
              <a:t>	</a:t>
            </a:r>
            <a:r>
              <a:rPr lang="en-US" sz="1600" u="sng" dirty="0">
                <a:latin typeface="+mj-lt"/>
              </a:rPr>
              <a:t>Page</a:t>
            </a:r>
          </a:p>
          <a:p>
            <a:pPr marL="228600" indent="-228600" eaLnBrk="1" hangingPunct="1">
              <a:lnSpc>
                <a:spcPct val="80000"/>
              </a:lnSpc>
              <a:tabLst>
                <a:tab pos="7366000" algn="ctr"/>
              </a:tabLst>
              <a:defRPr/>
            </a:pPr>
            <a:r>
              <a:rPr lang="en-US" sz="1600" b="0" dirty="0">
                <a:latin typeface="+mj-lt"/>
                <a:cs typeface="+mn-cs"/>
              </a:rPr>
              <a:t>Study background	3</a:t>
            </a:r>
          </a:p>
          <a:p>
            <a:pPr marL="228600" indent="-228600" eaLnBrk="1" hangingPunct="1">
              <a:lnSpc>
                <a:spcPct val="80000"/>
              </a:lnSpc>
              <a:tabLst>
                <a:tab pos="7366000" algn="ctr"/>
              </a:tabLst>
              <a:defRPr/>
            </a:pPr>
            <a:r>
              <a:rPr lang="en-US" sz="1600" b="0" dirty="0">
                <a:latin typeface="+mj-lt"/>
              </a:rPr>
              <a:t>Study sources current activities 	7</a:t>
            </a:r>
          </a:p>
          <a:p>
            <a:pPr marL="228600" indent="-228600" eaLnBrk="1" hangingPunct="1">
              <a:lnSpc>
                <a:spcPct val="80000"/>
              </a:lnSpc>
              <a:tabLst>
                <a:tab pos="7366000" algn="ctr"/>
              </a:tabLst>
              <a:defRPr/>
            </a:pPr>
            <a:r>
              <a:rPr lang="en-US" sz="1600" b="0" dirty="0">
                <a:solidFill>
                  <a:srgbClr val="000000"/>
                </a:solidFill>
                <a:latin typeface="+mj-lt"/>
                <a:ea typeface="Lucida Grande"/>
                <a:cs typeface="Lucida Grande"/>
              </a:rPr>
              <a:t>Key expectations  	</a:t>
            </a:r>
            <a:r>
              <a:rPr lang="en-US" sz="1600" b="0" dirty="0">
                <a:latin typeface="+mj-lt"/>
              </a:rPr>
              <a:t>13</a:t>
            </a:r>
            <a:r>
              <a:rPr lang="en-US" sz="1600" b="0" dirty="0">
                <a:solidFill>
                  <a:srgbClr val="000000"/>
                </a:solidFill>
                <a:latin typeface="+mj-lt"/>
                <a:ea typeface="Lucida Grande"/>
                <a:cs typeface="Lucida Grande"/>
              </a:rPr>
              <a:t> </a:t>
            </a:r>
            <a:r>
              <a:rPr lang="en-US" sz="1600" b="0" dirty="0">
                <a:latin typeface="+mj-lt"/>
                <a:cs typeface="+mn-cs"/>
              </a:rPr>
              <a:t>  </a:t>
            </a:r>
          </a:p>
          <a:p>
            <a:pPr marL="228600" indent="-228600" eaLnBrk="1" hangingPunct="1">
              <a:lnSpc>
                <a:spcPct val="80000"/>
              </a:lnSpc>
              <a:tabLst>
                <a:tab pos="7366000" algn="ctr"/>
              </a:tabLst>
              <a:defRPr/>
            </a:pPr>
            <a:r>
              <a:rPr lang="en-US" sz="1600" b="0" dirty="0">
                <a:latin typeface="+mj-lt"/>
              </a:rPr>
              <a:t>Current state of </a:t>
            </a:r>
            <a:r>
              <a:rPr lang="en-US" sz="1600" b="0" dirty="0">
                <a:solidFill>
                  <a:srgbClr val="000000"/>
                </a:solidFill>
                <a:latin typeface="+mj-lt"/>
                <a:ea typeface="Lucida Grande"/>
                <a:cs typeface="Lucida Grande"/>
              </a:rPr>
              <a:t>SE discipline relative to expectations</a:t>
            </a:r>
            <a:r>
              <a:rPr lang="en-US" sz="1600" b="0" dirty="0">
                <a:latin typeface="+mj-lt"/>
              </a:rPr>
              <a:t>  	21</a:t>
            </a:r>
          </a:p>
          <a:p>
            <a:pPr marL="228600" indent="-228600" eaLnBrk="1" hangingPunct="1">
              <a:lnSpc>
                <a:spcPct val="80000"/>
              </a:lnSpc>
              <a:tabLst>
                <a:tab pos="7366000" algn="ctr"/>
              </a:tabLst>
              <a:defRPr/>
            </a:pPr>
            <a:r>
              <a:rPr lang="en-US" sz="1600" b="0" dirty="0">
                <a:latin typeface="+mj-lt"/>
              </a:rPr>
              <a:t>Current performance trend </a:t>
            </a:r>
            <a:r>
              <a:rPr lang="en-US" sz="1600" b="0" dirty="0">
                <a:solidFill>
                  <a:srgbClr val="000000"/>
                </a:solidFill>
                <a:latin typeface="+mj-lt"/>
                <a:ea typeface="Lucida Grande"/>
                <a:cs typeface="Lucida Grande"/>
              </a:rPr>
              <a:t>	</a:t>
            </a:r>
            <a:r>
              <a:rPr lang="en-US" sz="1600" b="0" dirty="0">
                <a:latin typeface="+mj-lt"/>
              </a:rPr>
              <a:t>30</a:t>
            </a:r>
            <a:endParaRPr lang="en-US" sz="1600" b="0" dirty="0">
              <a:solidFill>
                <a:srgbClr val="000000"/>
              </a:solidFill>
              <a:latin typeface="+mj-lt"/>
              <a:ea typeface="Lucida Grande"/>
              <a:cs typeface="Lucida Grande"/>
            </a:endParaRPr>
          </a:p>
          <a:p>
            <a:pPr marL="228600" indent="-228600" eaLnBrk="1" hangingPunct="1">
              <a:lnSpc>
                <a:spcPct val="80000"/>
              </a:lnSpc>
              <a:tabLst>
                <a:tab pos="7366000" algn="ctr"/>
              </a:tabLst>
              <a:defRPr/>
            </a:pPr>
            <a:r>
              <a:rPr lang="en-US" sz="1600" b="0" dirty="0">
                <a:solidFill>
                  <a:srgbClr val="000000"/>
                </a:solidFill>
                <a:latin typeface="+mj-lt"/>
                <a:ea typeface="Lucida Grande"/>
                <a:cs typeface="Lucida Grande"/>
              </a:rPr>
              <a:t>Perceived key strengths and </a:t>
            </a:r>
            <a:r>
              <a:rPr lang="en-US" sz="1600" b="0" dirty="0">
                <a:solidFill>
                  <a:srgbClr val="000000"/>
                </a:solidFill>
                <a:latin typeface="+mj-lt"/>
              </a:rPr>
              <a:t>weaknesses/areas for improvement 	40</a:t>
            </a:r>
          </a:p>
          <a:p>
            <a:pPr marL="228600" indent="-228600" eaLnBrk="1" hangingPunct="1">
              <a:lnSpc>
                <a:spcPct val="80000"/>
              </a:lnSpc>
              <a:tabLst>
                <a:tab pos="7366000" algn="ctr"/>
              </a:tabLst>
              <a:defRPr/>
            </a:pPr>
            <a:r>
              <a:rPr kumimoji="0" lang="en-US" sz="1600" b="0" dirty="0">
                <a:effectLst>
                  <a:outerShdw blurRad="38100" dist="38100" dir="2700000" algn="tl">
                    <a:srgbClr val="DDDDDD"/>
                  </a:outerShdw>
                </a:effectLst>
                <a:latin typeface="+mj-lt"/>
              </a:rPr>
              <a:t>What is your expectation on the future of SE in relation to how your	44</a:t>
            </a:r>
            <a:br>
              <a:rPr kumimoji="0" lang="en-US" sz="1600" b="0" dirty="0">
                <a:effectLst>
                  <a:outerShdw blurRad="38100" dist="38100" dir="2700000" algn="tl">
                    <a:srgbClr val="DDDDDD"/>
                  </a:outerShdw>
                </a:effectLst>
                <a:latin typeface="+mj-lt"/>
              </a:rPr>
            </a:br>
            <a:r>
              <a:rPr kumimoji="0" lang="en-US" sz="1600" b="0" dirty="0">
                <a:effectLst>
                  <a:outerShdw blurRad="38100" dist="38100" dir="2700000" algn="tl">
                    <a:srgbClr val="DDDDDD"/>
                  </a:outerShdw>
                </a:effectLst>
                <a:latin typeface="+mj-lt"/>
              </a:rPr>
              <a:t>organization engages SE?</a:t>
            </a:r>
          </a:p>
          <a:p>
            <a:pPr marL="228600" indent="-228600" eaLnBrk="1" hangingPunct="1">
              <a:lnSpc>
                <a:spcPct val="80000"/>
              </a:lnSpc>
              <a:tabLst>
                <a:tab pos="7366000" algn="ctr"/>
              </a:tabLst>
              <a:defRPr/>
            </a:pPr>
            <a:r>
              <a:rPr kumimoji="0" lang="en-US" sz="1600" b="0" dirty="0">
                <a:effectLst>
                  <a:outerShdw blurRad="38100" dist="38100" dir="2700000" algn="tl">
                    <a:srgbClr val="DDDDDD"/>
                  </a:outerShdw>
                </a:effectLst>
                <a:latin typeface="+mj-lt"/>
              </a:rPr>
              <a:t>SE and MBSE trends in academia	49</a:t>
            </a:r>
          </a:p>
          <a:p>
            <a:pPr marL="228600" indent="-228600" eaLnBrk="1" hangingPunct="1">
              <a:lnSpc>
                <a:spcPct val="80000"/>
              </a:lnSpc>
              <a:tabLst>
                <a:tab pos="7366000" algn="ctr"/>
              </a:tabLst>
              <a:defRPr/>
            </a:pPr>
            <a:r>
              <a:rPr lang="en-US" sz="1600" b="0" dirty="0"/>
              <a:t>What works best with the way that your organization currently engages SE?	50</a:t>
            </a:r>
          </a:p>
          <a:p>
            <a:pPr marL="228600" indent="-228600" eaLnBrk="1" hangingPunct="1">
              <a:lnSpc>
                <a:spcPct val="80000"/>
              </a:lnSpc>
              <a:tabLst>
                <a:tab pos="7366000" algn="ctr"/>
              </a:tabLst>
              <a:defRPr/>
            </a:pPr>
            <a:r>
              <a:rPr lang="en-US" sz="1600" b="0" dirty="0"/>
              <a:t>What areas have room for improvement in the way that your 	55</a:t>
            </a:r>
            <a:br>
              <a:rPr lang="en-US" sz="1600" b="0" dirty="0"/>
            </a:br>
            <a:r>
              <a:rPr lang="en-US" sz="1600" b="0" dirty="0"/>
              <a:t>organization currently engages SE?</a:t>
            </a:r>
          </a:p>
          <a:p>
            <a:pPr marL="228600" indent="-228600" eaLnBrk="1" hangingPunct="1">
              <a:lnSpc>
                <a:spcPct val="80000"/>
              </a:lnSpc>
              <a:tabLst>
                <a:tab pos="7366000" algn="ctr"/>
              </a:tabLst>
              <a:defRPr/>
            </a:pPr>
            <a:r>
              <a:rPr lang="en-US" sz="1600" b="0" dirty="0"/>
              <a:t>What are your key challenges/opportunities with making SE faster and more	58  </a:t>
            </a:r>
            <a:br>
              <a:rPr lang="en-US" sz="1600" b="0" dirty="0"/>
            </a:br>
            <a:r>
              <a:rPr lang="en-US" sz="1600" b="0" dirty="0"/>
              <a:t>efficient (and adopting MBSE)? </a:t>
            </a:r>
          </a:p>
          <a:p>
            <a:pPr marL="228600" indent="-228600" eaLnBrk="1" hangingPunct="1">
              <a:lnSpc>
                <a:spcPct val="80000"/>
              </a:lnSpc>
              <a:tabLst>
                <a:tab pos="7366000" algn="ctr"/>
              </a:tabLst>
              <a:defRPr/>
            </a:pPr>
            <a:r>
              <a:rPr lang="en-US" sz="1600" b="0" dirty="0"/>
              <a:t>How far along is your organization in implementing advanced digital techniques 	66 </a:t>
            </a:r>
            <a:br>
              <a:rPr lang="en-US" sz="1600" b="0" dirty="0"/>
            </a:br>
            <a:r>
              <a:rPr lang="en-US" sz="1600" b="0" dirty="0"/>
              <a:t>to accomplish SE?</a:t>
            </a:r>
          </a:p>
          <a:p>
            <a:pPr marL="228600" indent="-228600" eaLnBrk="1" hangingPunct="1">
              <a:lnSpc>
                <a:spcPct val="80000"/>
              </a:lnSpc>
              <a:tabLst>
                <a:tab pos="7366000" algn="ctr"/>
              </a:tabLst>
              <a:defRPr/>
            </a:pPr>
            <a:r>
              <a:rPr lang="en-US" sz="1600" b="0" dirty="0">
                <a:latin typeface="+mj-lt"/>
              </a:rPr>
              <a:t>Other questions addressed	70</a:t>
            </a:r>
          </a:p>
          <a:p>
            <a:pPr marL="228600" indent="-228600" eaLnBrk="1" hangingPunct="1">
              <a:lnSpc>
                <a:spcPct val="80000"/>
              </a:lnSpc>
              <a:tabLst>
                <a:tab pos="7366000" algn="ctr"/>
              </a:tabLst>
              <a:defRPr/>
            </a:pPr>
            <a:r>
              <a:rPr lang="en-US" sz="1600" b="0" dirty="0">
                <a:latin typeface="+mj-lt"/>
              </a:rPr>
              <a:t>Key Study Conclusions 	82</a:t>
            </a:r>
          </a:p>
          <a:p>
            <a:pPr marL="228600" indent="-228600" eaLnBrk="1" hangingPunct="1">
              <a:lnSpc>
                <a:spcPct val="80000"/>
              </a:lnSpc>
              <a:tabLst>
                <a:tab pos="7366000" algn="ctr"/>
              </a:tabLst>
              <a:defRPr/>
            </a:pPr>
            <a:r>
              <a:rPr lang="en-US" sz="1600" b="0" dirty="0">
                <a:latin typeface="+mj-lt"/>
              </a:rPr>
              <a:t>Suggested Considerations</a:t>
            </a:r>
            <a:r>
              <a:rPr lang="en-US" sz="1600" b="0" dirty="0">
                <a:solidFill>
                  <a:srgbClr val="000000"/>
                </a:solidFill>
                <a:latin typeface="+mj-lt"/>
              </a:rPr>
              <a:t>	83</a:t>
            </a:r>
            <a:r>
              <a:rPr lang="en-US" sz="1600" b="0" dirty="0">
                <a:latin typeface="+mj-lt"/>
              </a:rPr>
              <a:t> </a:t>
            </a:r>
          </a:p>
          <a:p>
            <a:pPr marL="228600" indent="-228600" eaLnBrk="1" hangingPunct="1">
              <a:lnSpc>
                <a:spcPct val="80000"/>
              </a:lnSpc>
              <a:tabLst>
                <a:tab pos="7264400" algn="l"/>
              </a:tabLst>
              <a:defRPr/>
            </a:pPr>
            <a:r>
              <a:rPr lang="en-US" sz="1600" i="1" dirty="0">
                <a:latin typeface="+mj-lt"/>
                <a:cs typeface="+mn-cs"/>
              </a:rPr>
              <a:t>Supplemental Section</a:t>
            </a:r>
            <a:r>
              <a:rPr lang="en-US" sz="1600" b="0" dirty="0">
                <a:latin typeface="+mj-lt"/>
                <a:cs typeface="+mn-cs"/>
              </a:rPr>
              <a:t>	84</a:t>
            </a:r>
            <a:endParaRPr lang="en-US" sz="1600" b="0" dirty="0">
              <a:latin typeface="+mj-lt"/>
            </a:endParaRPr>
          </a:p>
        </p:txBody>
      </p:sp>
    </p:spTree>
    <p:extLst>
      <p:ext uri="{BB962C8B-B14F-4D97-AF65-F5344CB8AC3E}">
        <p14:creationId xmlns:p14="http://schemas.microsoft.com/office/powerpoint/2010/main" val="3187656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20</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sp>
        <p:nvSpPr>
          <p:cNvPr id="10" name="Rectangle 7">
            <a:extLst>
              <a:ext uri="{FF2B5EF4-FFF2-40B4-BE49-F238E27FC236}">
                <a16:creationId xmlns:a16="http://schemas.microsoft.com/office/drawing/2014/main" id="{EA3FF47A-300D-CE4F-8BEC-AD941C139E45}"/>
              </a:ext>
            </a:extLst>
          </p:cNvPr>
          <p:cNvSpPr>
            <a:spLocks noGrp="1" noChangeArrowheads="1"/>
          </p:cNvSpPr>
          <p:nvPr>
            <p:ph type="title"/>
          </p:nvPr>
        </p:nvSpPr>
        <p:spPr>
          <a:xfrm>
            <a:off x="685800" y="304800"/>
            <a:ext cx="7772400" cy="1295400"/>
          </a:xfrm>
        </p:spPr>
        <p:txBody>
          <a:bodyPr/>
          <a:lstStyle/>
          <a:p>
            <a:pPr eaLnBrk="1" hangingPunct="1">
              <a:defRPr/>
            </a:pPr>
            <a:r>
              <a:rPr lang="en-US" sz="2800" b="1" dirty="0">
                <a:solidFill>
                  <a:srgbClr val="000000"/>
                </a:solidFill>
              </a:rPr>
              <a:t>Selected Comments/Where Do SEs Come From?</a:t>
            </a:r>
            <a:endParaRPr lang="en-US" sz="2800" b="1" dirty="0">
              <a:cs typeface="+mj-cs"/>
            </a:endParaRPr>
          </a:p>
        </p:txBody>
      </p:sp>
      <p:sp>
        <p:nvSpPr>
          <p:cNvPr id="11" name="Rectangle 6">
            <a:extLst>
              <a:ext uri="{FF2B5EF4-FFF2-40B4-BE49-F238E27FC236}">
                <a16:creationId xmlns:a16="http://schemas.microsoft.com/office/drawing/2014/main" id="{CEDE59DC-A5B5-5148-8A8C-41D8A0F953A7}"/>
              </a:ext>
            </a:extLst>
          </p:cNvPr>
          <p:cNvSpPr txBox="1">
            <a:spLocks noChangeArrowheads="1"/>
          </p:cNvSpPr>
          <p:nvPr/>
        </p:nvSpPr>
        <p:spPr bwMode="auto">
          <a:xfrm>
            <a:off x="685800" y="1143000"/>
            <a:ext cx="80772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eaLnBrk="1" hangingPunct="1">
              <a:lnSpc>
                <a:spcPct val="80000"/>
              </a:lnSpc>
              <a:buNone/>
              <a:defRPr/>
            </a:pPr>
            <a:r>
              <a:rPr lang="en-US" sz="1600" dirty="0">
                <a:latin typeface="+mj-lt"/>
              </a:rPr>
              <a:t>Industry sources:</a:t>
            </a:r>
          </a:p>
          <a:p>
            <a:pPr marL="292100" indent="-292100" eaLnBrk="1" hangingPunct="1">
              <a:lnSpc>
                <a:spcPct val="80000"/>
              </a:lnSpc>
              <a:defRPr/>
            </a:pPr>
            <a:r>
              <a:rPr lang="en-US" sz="1600" b="0" dirty="0">
                <a:latin typeface="+mj-lt"/>
              </a:rPr>
              <a:t>“A lot of SE value comes from experience; </a:t>
            </a:r>
            <a:r>
              <a:rPr lang="en-US" sz="1600" dirty="0">
                <a:latin typeface="+mj-lt"/>
              </a:rPr>
              <a:t>they grow into that role.”</a:t>
            </a:r>
            <a:endParaRPr lang="en-US" sz="1600" i="1" dirty="0">
              <a:latin typeface="+mj-lt"/>
            </a:endParaRPr>
          </a:p>
          <a:p>
            <a:pPr marL="292100" indent="-292100" eaLnBrk="1" hangingPunct="1">
              <a:lnSpc>
                <a:spcPct val="80000"/>
              </a:lnSpc>
              <a:defRPr/>
            </a:pPr>
            <a:r>
              <a:rPr lang="en-US" sz="1600" b="0" dirty="0">
                <a:latin typeface="+mj-lt"/>
              </a:rPr>
              <a:t>“</a:t>
            </a:r>
            <a:r>
              <a:rPr lang="en-US" sz="1600" dirty="0">
                <a:latin typeface="+mj-lt"/>
              </a:rPr>
              <a:t>Any good engineer should be a good SE </a:t>
            </a:r>
            <a:r>
              <a:rPr lang="en-US" sz="1600" b="0" dirty="0">
                <a:latin typeface="+mj-lt"/>
              </a:rPr>
              <a:t>and understand how a system domain works.” </a:t>
            </a:r>
            <a:endParaRPr lang="en-US" sz="1600" i="1" dirty="0">
              <a:latin typeface="+mj-lt"/>
            </a:endParaRPr>
          </a:p>
          <a:p>
            <a:pPr marL="292100" indent="-292100" eaLnBrk="1" hangingPunct="1">
              <a:lnSpc>
                <a:spcPct val="80000"/>
              </a:lnSpc>
              <a:defRPr/>
            </a:pPr>
            <a:r>
              <a:rPr lang="en-US" sz="1600" b="0" dirty="0">
                <a:latin typeface="+mj-lt"/>
              </a:rPr>
              <a:t>“</a:t>
            </a:r>
            <a:r>
              <a:rPr lang="en-US" sz="1600" dirty="0">
                <a:latin typeface="+mj-lt"/>
              </a:rPr>
              <a:t>We look for people that have high emotional intelligence </a:t>
            </a:r>
            <a:r>
              <a:rPr lang="en-US" sz="1600" b="0" dirty="0">
                <a:latin typeface="+mj-lt"/>
              </a:rPr>
              <a:t>that can persuade people in a particular way because quite often you have conflict.”</a:t>
            </a:r>
            <a:endParaRPr lang="en-US" sz="1600" b="0" i="1" dirty="0">
              <a:latin typeface="+mj-lt"/>
            </a:endParaRPr>
          </a:p>
          <a:p>
            <a:pPr marL="0" indent="0" eaLnBrk="1" hangingPunct="1">
              <a:lnSpc>
                <a:spcPct val="80000"/>
              </a:lnSpc>
              <a:buNone/>
              <a:defRPr/>
            </a:pPr>
            <a:r>
              <a:rPr lang="en-US" sz="1600" dirty="0">
                <a:latin typeface="+mj-lt"/>
              </a:rPr>
              <a:t>Academia:</a:t>
            </a:r>
            <a:endParaRPr lang="en-US" sz="1600" b="0" dirty="0">
              <a:latin typeface="+mj-lt"/>
            </a:endParaRPr>
          </a:p>
          <a:p>
            <a:pPr marL="292100" indent="-292100" eaLnBrk="1" hangingPunct="1">
              <a:lnSpc>
                <a:spcPct val="80000"/>
              </a:lnSpc>
              <a:defRPr/>
            </a:pPr>
            <a:r>
              <a:rPr lang="en-US" sz="1600" b="0" dirty="0">
                <a:latin typeface="+mj-lt"/>
              </a:rPr>
              <a:t>“Some </a:t>
            </a:r>
            <a:r>
              <a:rPr lang="en-US" sz="1600" dirty="0">
                <a:latin typeface="+mj-lt"/>
              </a:rPr>
              <a:t>don’t see a clear business case for SE </a:t>
            </a:r>
            <a:r>
              <a:rPr lang="en-US" sz="1600" b="0" dirty="0">
                <a:latin typeface="+mj-lt"/>
              </a:rPr>
              <a:t>in the first place.”  </a:t>
            </a:r>
            <a:endParaRPr lang="en-US" sz="1600" b="0" i="1" dirty="0">
              <a:latin typeface="+mj-lt"/>
            </a:endParaRPr>
          </a:p>
          <a:p>
            <a:pPr marL="292100" indent="-292100" eaLnBrk="1" hangingPunct="1">
              <a:lnSpc>
                <a:spcPct val="80000"/>
              </a:lnSpc>
              <a:defRPr/>
            </a:pPr>
            <a:r>
              <a:rPr lang="en-US" sz="1600" b="0" dirty="0">
                <a:latin typeface="+mj-lt"/>
              </a:rPr>
              <a:t>“There is some </a:t>
            </a:r>
            <a:r>
              <a:rPr lang="en-US" sz="1600" dirty="0">
                <a:latin typeface="+mj-lt"/>
              </a:rPr>
              <a:t>concern over what a career path looks like for a SE</a:t>
            </a:r>
            <a:r>
              <a:rPr lang="en-US" sz="1600" b="0" dirty="0">
                <a:latin typeface="+mj-lt"/>
              </a:rPr>
              <a:t>.” </a:t>
            </a:r>
          </a:p>
          <a:p>
            <a:pPr marL="292100" indent="-292100" eaLnBrk="1" hangingPunct="1">
              <a:lnSpc>
                <a:spcPct val="80000"/>
              </a:lnSpc>
              <a:defRPr/>
            </a:pPr>
            <a:r>
              <a:rPr lang="en-US" sz="1600" b="0" dirty="0">
                <a:latin typeface="+mj-lt"/>
              </a:rPr>
              <a:t>“A shift is occurring in SE to more of a discipline and </a:t>
            </a:r>
            <a:r>
              <a:rPr lang="en-US" sz="1600" dirty="0">
                <a:latin typeface="+mj-lt"/>
              </a:rPr>
              <a:t>SEs being thought more as thought leaders.”</a:t>
            </a:r>
            <a:r>
              <a:rPr lang="en-US" sz="1600" b="0" dirty="0">
                <a:latin typeface="+mj-lt"/>
              </a:rPr>
              <a:t> </a:t>
            </a:r>
            <a:endParaRPr lang="en-US" sz="1600" i="1" dirty="0">
              <a:latin typeface="+mj-lt"/>
            </a:endParaRPr>
          </a:p>
          <a:p>
            <a:pPr marL="0" indent="0" eaLnBrk="1" hangingPunct="1">
              <a:lnSpc>
                <a:spcPct val="80000"/>
              </a:lnSpc>
              <a:buNone/>
              <a:defRPr/>
            </a:pPr>
            <a:r>
              <a:rPr lang="en-US" sz="1600" dirty="0">
                <a:latin typeface="+mj-lt"/>
              </a:rPr>
              <a:t>OGAs:</a:t>
            </a:r>
            <a:endParaRPr lang="en-US" sz="1600" b="0" dirty="0">
              <a:latin typeface="+mj-lt"/>
            </a:endParaRPr>
          </a:p>
          <a:p>
            <a:pPr marL="292100" indent="-292100" eaLnBrk="1" hangingPunct="1">
              <a:lnSpc>
                <a:spcPct val="80000"/>
              </a:lnSpc>
              <a:defRPr/>
            </a:pPr>
            <a:r>
              <a:rPr lang="en-US" sz="1600" b="0" dirty="0">
                <a:latin typeface="+mj-lt"/>
              </a:rPr>
              <a:t>“We prides ourselves on being </a:t>
            </a:r>
            <a:r>
              <a:rPr lang="en-US" sz="1600" dirty="0">
                <a:latin typeface="+mj-lt"/>
              </a:rPr>
              <a:t>a place that everyone works a system perspective</a:t>
            </a:r>
            <a:r>
              <a:rPr lang="en-US" sz="1600" b="0" dirty="0">
                <a:latin typeface="+mj-lt"/>
              </a:rPr>
              <a:t>.”</a:t>
            </a:r>
            <a:r>
              <a:rPr lang="en-US" sz="1600" i="1" dirty="0">
                <a:latin typeface="+mj-lt"/>
              </a:rPr>
              <a:t> </a:t>
            </a:r>
          </a:p>
          <a:p>
            <a:pPr marL="292100" indent="-292100" eaLnBrk="1" hangingPunct="1">
              <a:lnSpc>
                <a:spcPct val="80000"/>
              </a:lnSpc>
              <a:defRPr/>
            </a:pPr>
            <a:r>
              <a:rPr lang="en-US" sz="1600" b="0" dirty="0">
                <a:latin typeface="+mj-lt"/>
              </a:rPr>
              <a:t>“</a:t>
            </a:r>
            <a:r>
              <a:rPr lang="en-US" sz="1600" dirty="0">
                <a:latin typeface="+mj-lt"/>
              </a:rPr>
              <a:t>There is no designation for ‘SEs’ in our organization</a:t>
            </a:r>
            <a:r>
              <a:rPr lang="en-US" sz="1600" b="0" dirty="0">
                <a:latin typeface="+mj-lt"/>
              </a:rPr>
              <a:t>.  However, there is a requirement to have a lead SE and a SE team on every major acquisition.”</a:t>
            </a:r>
          </a:p>
          <a:p>
            <a:pPr marL="292100" indent="-292100" eaLnBrk="1" hangingPunct="1">
              <a:lnSpc>
                <a:spcPct val="80000"/>
              </a:lnSpc>
              <a:defRPr/>
            </a:pPr>
            <a:r>
              <a:rPr lang="en-US" sz="1600" b="0" dirty="0">
                <a:latin typeface="+mj-lt"/>
              </a:rPr>
              <a:t>“</a:t>
            </a:r>
            <a:r>
              <a:rPr lang="en-US" sz="1600" dirty="0">
                <a:latin typeface="+mj-lt"/>
              </a:rPr>
              <a:t>SE is really recognized here</a:t>
            </a:r>
            <a:r>
              <a:rPr lang="en-US" sz="1600" b="0" dirty="0">
                <a:latin typeface="+mj-lt"/>
              </a:rPr>
              <a:t>; no one is questioning that we need good SEs to run the projects.”</a:t>
            </a:r>
            <a:endParaRPr lang="en-US" sz="1600" i="1" dirty="0">
              <a:latin typeface="+mj-lt"/>
            </a:endParaRPr>
          </a:p>
          <a:p>
            <a:pPr marL="0" indent="0" eaLnBrk="1" hangingPunct="1">
              <a:lnSpc>
                <a:spcPct val="80000"/>
              </a:lnSpc>
              <a:buNone/>
              <a:defRPr/>
            </a:pPr>
            <a:r>
              <a:rPr lang="en-US" sz="1600" dirty="0">
                <a:latin typeface="+mj-lt"/>
              </a:rPr>
              <a:t>Tool vendors:</a:t>
            </a:r>
          </a:p>
          <a:p>
            <a:pPr marL="292100" indent="-292100" eaLnBrk="1" hangingPunct="1">
              <a:lnSpc>
                <a:spcPct val="80000"/>
              </a:lnSpc>
              <a:defRPr/>
            </a:pPr>
            <a:r>
              <a:rPr lang="en-US" sz="1600" dirty="0">
                <a:latin typeface="+mj-lt"/>
              </a:rPr>
              <a:t>"SE as a discipline is a little on trial, </a:t>
            </a:r>
            <a:r>
              <a:rPr lang="en-US" sz="1600" b="0" dirty="0">
                <a:latin typeface="+mj-lt"/>
              </a:rPr>
              <a:t>there are varying degrees of acceptance of SE across our industrial base.</a:t>
            </a:r>
            <a:r>
              <a:rPr lang="en-US" sz="1600" dirty="0">
                <a:latin typeface="+mj-lt"/>
              </a:rPr>
              <a:t> </a:t>
            </a:r>
            <a:r>
              <a:rPr lang="en-US" sz="1600" b="0" dirty="0">
                <a:latin typeface="+mj-lt"/>
              </a:rPr>
              <a:t>Some have embraced SE and MBSE more than others.  </a:t>
            </a:r>
            <a:r>
              <a:rPr lang="en-US" sz="1600" dirty="0">
                <a:latin typeface="+mj-lt"/>
              </a:rPr>
              <a:t>Everyone is watching others and what they are doing to see if it makes a difference.” </a:t>
            </a:r>
            <a:endParaRPr lang="en-US" sz="1600" i="1" dirty="0">
              <a:latin typeface="+mj-lt"/>
            </a:endParaRPr>
          </a:p>
          <a:p>
            <a:pPr marL="292100" indent="-292100" eaLnBrk="1" hangingPunct="1">
              <a:lnSpc>
                <a:spcPct val="80000"/>
              </a:lnSpc>
              <a:defRPr/>
            </a:pPr>
            <a:r>
              <a:rPr lang="en-US" sz="1600" b="0" dirty="0">
                <a:latin typeface="+mj-lt"/>
              </a:rPr>
              <a:t>“</a:t>
            </a:r>
            <a:r>
              <a:rPr lang="en-US" sz="1600" dirty="0">
                <a:latin typeface="+mj-lt"/>
              </a:rPr>
              <a:t>Good SE is the technical connective tissue that brings diverse teams together </a:t>
            </a:r>
            <a:r>
              <a:rPr lang="en-US" sz="1600" b="0" dirty="0">
                <a:latin typeface="+mj-lt"/>
              </a:rPr>
              <a:t>and understands the best solution within their constraints.” </a:t>
            </a:r>
            <a:endParaRPr lang="en-US" sz="1600" i="1" dirty="0">
              <a:latin typeface="+mj-lt"/>
            </a:endParaRPr>
          </a:p>
          <a:p>
            <a:pPr marL="292100" indent="-292100" eaLnBrk="1" hangingPunct="1">
              <a:lnSpc>
                <a:spcPct val="80000"/>
              </a:lnSpc>
              <a:defRPr/>
            </a:pPr>
            <a:endParaRPr lang="en-US" sz="1600" i="1" dirty="0">
              <a:latin typeface="+mj-lt"/>
            </a:endParaRPr>
          </a:p>
          <a:p>
            <a:pPr marL="292100" indent="-292100" eaLnBrk="1" hangingPunct="1">
              <a:lnSpc>
                <a:spcPct val="80000"/>
              </a:lnSpc>
              <a:defRPr/>
            </a:pPr>
            <a:endParaRPr lang="en-US" sz="1600" b="0" dirty="0">
              <a:latin typeface="+mj-lt"/>
            </a:endParaRPr>
          </a:p>
        </p:txBody>
      </p:sp>
    </p:spTree>
    <p:extLst>
      <p:ext uri="{BB962C8B-B14F-4D97-AF65-F5344CB8AC3E}">
        <p14:creationId xmlns:p14="http://schemas.microsoft.com/office/powerpoint/2010/main" val="3751124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21</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sp>
        <p:nvSpPr>
          <p:cNvPr id="10" name="Rectangle 9">
            <a:extLst>
              <a:ext uri="{FF2B5EF4-FFF2-40B4-BE49-F238E27FC236}">
                <a16:creationId xmlns:a16="http://schemas.microsoft.com/office/drawing/2014/main" id="{4906FD03-E94D-3F43-A544-A24FDAEF0A5B}"/>
              </a:ext>
            </a:extLst>
          </p:cNvPr>
          <p:cNvSpPr>
            <a:spLocks noChangeArrowheads="1"/>
          </p:cNvSpPr>
          <p:nvPr/>
        </p:nvSpPr>
        <p:spPr bwMode="auto">
          <a:xfrm>
            <a:off x="762000" y="2209800"/>
            <a:ext cx="7620000" cy="220980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r>
              <a:rPr kumimoji="0" lang="en-US" b="1" i="1" dirty="0">
                <a:solidFill>
                  <a:schemeClr val="tx2"/>
                </a:solidFill>
                <a:effectLst>
                  <a:outerShdw blurRad="38100" dist="38100" dir="2700000" algn="tl">
                    <a:srgbClr val="DDDDDD"/>
                  </a:outerShdw>
                </a:effectLst>
                <a:cs typeface="+mn-cs"/>
              </a:rPr>
              <a:t>The following slides summarize responses from </a:t>
            </a:r>
            <a:br>
              <a:rPr kumimoji="0" lang="en-US" b="1" i="1" dirty="0">
                <a:solidFill>
                  <a:schemeClr val="tx2"/>
                </a:solidFill>
                <a:effectLst>
                  <a:outerShdw blurRad="38100" dist="38100" dir="2700000" algn="tl">
                    <a:srgbClr val="DDDDDD"/>
                  </a:outerShdw>
                </a:effectLst>
                <a:cs typeface="+mn-cs"/>
              </a:rPr>
            </a:br>
            <a:r>
              <a:rPr kumimoji="0" lang="en-US" b="1" i="1" dirty="0">
                <a:solidFill>
                  <a:schemeClr val="tx2"/>
                </a:solidFill>
                <a:effectLst>
                  <a:outerShdw blurRad="38100" dist="38100" dir="2700000" algn="tl">
                    <a:srgbClr val="DDDDDD"/>
                  </a:outerShdw>
                </a:effectLst>
                <a:cs typeface="+mn-cs"/>
              </a:rPr>
              <a:t>study sources in which </a:t>
            </a:r>
            <a:r>
              <a:rPr kumimoji="0" lang="en-US" b="1" i="1" dirty="0">
                <a:solidFill>
                  <a:schemeClr val="accent1">
                    <a:lumMod val="75000"/>
                  </a:schemeClr>
                </a:solidFill>
                <a:effectLst>
                  <a:outerShdw blurRad="38100" dist="38100" dir="2700000" algn="tl">
                    <a:srgbClr val="DDDDDD"/>
                  </a:outerShdw>
                </a:effectLst>
                <a:cs typeface="+mn-cs"/>
              </a:rPr>
              <a:t>Brown quantified the </a:t>
            </a:r>
            <a:br>
              <a:rPr kumimoji="0" lang="en-US" b="1" i="1" dirty="0">
                <a:solidFill>
                  <a:schemeClr val="accent1">
                    <a:lumMod val="75000"/>
                  </a:schemeClr>
                </a:solidFill>
                <a:effectLst>
                  <a:outerShdw blurRad="38100" dist="38100" dir="2700000" algn="tl">
                    <a:srgbClr val="DDDDDD"/>
                  </a:outerShdw>
                </a:effectLst>
                <a:cs typeface="+mn-cs"/>
              </a:rPr>
            </a:br>
            <a:r>
              <a:rPr lang="en-US" b="1" i="1" dirty="0">
                <a:solidFill>
                  <a:schemeClr val="accent1">
                    <a:lumMod val="75000"/>
                  </a:schemeClr>
                </a:solidFill>
              </a:rPr>
              <a:t>Current State of SE Relative To Expectations </a:t>
            </a:r>
            <a:br>
              <a:rPr lang="en-US" b="1" i="1" dirty="0"/>
            </a:br>
            <a:r>
              <a:rPr lang="en-US" b="1" i="1" dirty="0"/>
              <a:t>Within Their Own Organization Or </a:t>
            </a:r>
            <a:br>
              <a:rPr lang="en-US" b="1" i="1" dirty="0"/>
            </a:br>
            <a:r>
              <a:rPr lang="en-US" b="1" i="1" dirty="0"/>
              <a:t>Within Organizations They Work With </a:t>
            </a:r>
            <a:endParaRPr kumimoji="0" lang="en-US" b="1" i="1" dirty="0">
              <a:solidFill>
                <a:schemeClr val="tx2"/>
              </a:solidFill>
              <a:effectLst>
                <a:outerShdw blurRad="38100" dist="38100" dir="2700000" algn="tl">
                  <a:srgbClr val="DDDDDD"/>
                </a:outerShdw>
              </a:effectLst>
              <a:cs typeface="+mn-cs"/>
            </a:endParaRPr>
          </a:p>
        </p:txBody>
      </p:sp>
    </p:spTree>
    <p:extLst>
      <p:ext uri="{BB962C8B-B14F-4D97-AF65-F5344CB8AC3E}">
        <p14:creationId xmlns:p14="http://schemas.microsoft.com/office/powerpoint/2010/main" val="3212146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22</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graphicFrame>
        <p:nvGraphicFramePr>
          <p:cNvPr id="11" name="Chart 10">
            <a:extLst>
              <a:ext uri="{FF2B5EF4-FFF2-40B4-BE49-F238E27FC236}">
                <a16:creationId xmlns:a16="http://schemas.microsoft.com/office/drawing/2014/main" id="{6663EE03-5377-C641-A4D7-4867812D6F61}"/>
              </a:ext>
            </a:extLst>
          </p:cNvPr>
          <p:cNvGraphicFramePr>
            <a:graphicFrameLocks/>
          </p:cNvGraphicFramePr>
          <p:nvPr>
            <p:extLst>
              <p:ext uri="{D42A27DB-BD31-4B8C-83A1-F6EECF244321}">
                <p14:modId xmlns:p14="http://schemas.microsoft.com/office/powerpoint/2010/main" val="1894594839"/>
              </p:ext>
            </p:extLst>
          </p:nvPr>
        </p:nvGraphicFramePr>
        <p:xfrm>
          <a:off x="228600" y="304800"/>
          <a:ext cx="8686800" cy="6019800"/>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Straight Connector 11">
            <a:extLst>
              <a:ext uri="{FF2B5EF4-FFF2-40B4-BE49-F238E27FC236}">
                <a16:creationId xmlns:a16="http://schemas.microsoft.com/office/drawing/2014/main" id="{48035E54-BBC2-AB44-944D-861A31AA6A3B}"/>
              </a:ext>
            </a:extLst>
          </p:cNvPr>
          <p:cNvCxnSpPr>
            <a:cxnSpLocks/>
          </p:cNvCxnSpPr>
          <p:nvPr/>
        </p:nvCxnSpPr>
        <p:spPr bwMode="auto">
          <a:xfrm>
            <a:off x="381000" y="25146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cxnSp>
        <p:nvCxnSpPr>
          <p:cNvPr id="13" name="Straight Connector 12">
            <a:extLst>
              <a:ext uri="{FF2B5EF4-FFF2-40B4-BE49-F238E27FC236}">
                <a16:creationId xmlns:a16="http://schemas.microsoft.com/office/drawing/2014/main" id="{9A1F5E66-D5D5-474B-B942-3994CB0336A4}"/>
              </a:ext>
            </a:extLst>
          </p:cNvPr>
          <p:cNvCxnSpPr>
            <a:cxnSpLocks/>
          </p:cNvCxnSpPr>
          <p:nvPr/>
        </p:nvCxnSpPr>
        <p:spPr bwMode="auto">
          <a:xfrm>
            <a:off x="381000" y="39624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88623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23</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graphicFrame>
        <p:nvGraphicFramePr>
          <p:cNvPr id="10" name="Chart 9">
            <a:extLst>
              <a:ext uri="{FF2B5EF4-FFF2-40B4-BE49-F238E27FC236}">
                <a16:creationId xmlns:a16="http://schemas.microsoft.com/office/drawing/2014/main" id="{4C6DC85D-9091-944D-BDC5-3CA82DD85364}"/>
              </a:ext>
            </a:extLst>
          </p:cNvPr>
          <p:cNvGraphicFramePr>
            <a:graphicFrameLocks/>
          </p:cNvGraphicFramePr>
          <p:nvPr>
            <p:extLst>
              <p:ext uri="{D42A27DB-BD31-4B8C-83A1-F6EECF244321}">
                <p14:modId xmlns:p14="http://schemas.microsoft.com/office/powerpoint/2010/main" val="3665781411"/>
              </p:ext>
            </p:extLst>
          </p:nvPr>
        </p:nvGraphicFramePr>
        <p:xfrm>
          <a:off x="381000" y="304800"/>
          <a:ext cx="8610600" cy="5943600"/>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Connector 10">
            <a:extLst>
              <a:ext uri="{FF2B5EF4-FFF2-40B4-BE49-F238E27FC236}">
                <a16:creationId xmlns:a16="http://schemas.microsoft.com/office/drawing/2014/main" id="{6F72D40A-B600-F740-832A-B6152772A300}"/>
              </a:ext>
            </a:extLst>
          </p:cNvPr>
          <p:cNvCxnSpPr>
            <a:cxnSpLocks/>
          </p:cNvCxnSpPr>
          <p:nvPr/>
        </p:nvCxnSpPr>
        <p:spPr bwMode="auto">
          <a:xfrm>
            <a:off x="381000" y="24384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cxnSp>
        <p:nvCxnSpPr>
          <p:cNvPr id="12" name="Straight Connector 11">
            <a:extLst>
              <a:ext uri="{FF2B5EF4-FFF2-40B4-BE49-F238E27FC236}">
                <a16:creationId xmlns:a16="http://schemas.microsoft.com/office/drawing/2014/main" id="{8E0FCA65-F4CA-244F-801F-2EEFC6AFF47B}"/>
              </a:ext>
            </a:extLst>
          </p:cNvPr>
          <p:cNvCxnSpPr>
            <a:cxnSpLocks/>
          </p:cNvCxnSpPr>
          <p:nvPr/>
        </p:nvCxnSpPr>
        <p:spPr bwMode="auto">
          <a:xfrm>
            <a:off x="381000" y="39624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4286884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24</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graphicFrame>
        <p:nvGraphicFramePr>
          <p:cNvPr id="14" name="Chart 13">
            <a:extLst>
              <a:ext uri="{FF2B5EF4-FFF2-40B4-BE49-F238E27FC236}">
                <a16:creationId xmlns:a16="http://schemas.microsoft.com/office/drawing/2014/main" id="{1020AB06-D0BC-D945-8237-8426843989E4}"/>
              </a:ext>
            </a:extLst>
          </p:cNvPr>
          <p:cNvGraphicFramePr>
            <a:graphicFrameLocks/>
          </p:cNvGraphicFramePr>
          <p:nvPr>
            <p:extLst>
              <p:ext uri="{D42A27DB-BD31-4B8C-83A1-F6EECF244321}">
                <p14:modId xmlns:p14="http://schemas.microsoft.com/office/powerpoint/2010/main" val="4052234510"/>
              </p:ext>
            </p:extLst>
          </p:nvPr>
        </p:nvGraphicFramePr>
        <p:xfrm>
          <a:off x="381000" y="304800"/>
          <a:ext cx="8610600"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8687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25</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graphicFrame>
        <p:nvGraphicFramePr>
          <p:cNvPr id="13" name="Chart 12">
            <a:extLst>
              <a:ext uri="{FF2B5EF4-FFF2-40B4-BE49-F238E27FC236}">
                <a16:creationId xmlns:a16="http://schemas.microsoft.com/office/drawing/2014/main" id="{FFA9C844-0090-1148-9D95-2DEE80C997BA}"/>
              </a:ext>
            </a:extLst>
          </p:cNvPr>
          <p:cNvGraphicFramePr>
            <a:graphicFrameLocks/>
          </p:cNvGraphicFramePr>
          <p:nvPr>
            <p:extLst>
              <p:ext uri="{D42A27DB-BD31-4B8C-83A1-F6EECF244321}">
                <p14:modId xmlns:p14="http://schemas.microsoft.com/office/powerpoint/2010/main" val="3093696454"/>
              </p:ext>
            </p:extLst>
          </p:nvPr>
        </p:nvGraphicFramePr>
        <p:xfrm>
          <a:off x="76200" y="304800"/>
          <a:ext cx="8839200" cy="594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3196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26</a:t>
            </a:fld>
            <a:endParaRPr lang="en-US" dirty="0"/>
          </a:p>
        </p:txBody>
      </p:sp>
      <p:graphicFrame>
        <p:nvGraphicFramePr>
          <p:cNvPr id="6" name="Chart 5">
            <a:extLst>
              <a:ext uri="{FF2B5EF4-FFF2-40B4-BE49-F238E27FC236}">
                <a16:creationId xmlns:a16="http://schemas.microsoft.com/office/drawing/2014/main" id="{33FB597F-EBE9-E44A-A09C-F0D08DC9006C}"/>
              </a:ext>
            </a:extLst>
          </p:cNvPr>
          <p:cNvGraphicFramePr>
            <a:graphicFrameLocks/>
          </p:cNvGraphicFramePr>
          <p:nvPr>
            <p:extLst>
              <p:ext uri="{D42A27DB-BD31-4B8C-83A1-F6EECF244321}">
                <p14:modId xmlns:p14="http://schemas.microsoft.com/office/powerpoint/2010/main" val="3716834268"/>
              </p:ext>
            </p:extLst>
          </p:nvPr>
        </p:nvGraphicFramePr>
        <p:xfrm>
          <a:off x="457200" y="304800"/>
          <a:ext cx="8458200" cy="594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7102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27</a:t>
            </a:fld>
            <a:endParaRPr lang="en-US" dirty="0"/>
          </a:p>
        </p:txBody>
      </p:sp>
      <p:graphicFrame>
        <p:nvGraphicFramePr>
          <p:cNvPr id="8" name="Chart 7">
            <a:extLst>
              <a:ext uri="{FF2B5EF4-FFF2-40B4-BE49-F238E27FC236}">
                <a16:creationId xmlns:a16="http://schemas.microsoft.com/office/drawing/2014/main" id="{6E466E55-EB1B-B34C-A2D1-F4BA149292C3}"/>
              </a:ext>
            </a:extLst>
          </p:cNvPr>
          <p:cNvGraphicFramePr>
            <a:graphicFrameLocks/>
          </p:cNvGraphicFramePr>
          <p:nvPr>
            <p:extLst>
              <p:ext uri="{D42A27DB-BD31-4B8C-83A1-F6EECF244321}">
                <p14:modId xmlns:p14="http://schemas.microsoft.com/office/powerpoint/2010/main" val="3475296223"/>
              </p:ext>
            </p:extLst>
          </p:nvPr>
        </p:nvGraphicFramePr>
        <p:xfrm>
          <a:off x="381000" y="381000"/>
          <a:ext cx="8610600" cy="594360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Straight Connector 8">
            <a:extLst>
              <a:ext uri="{FF2B5EF4-FFF2-40B4-BE49-F238E27FC236}">
                <a16:creationId xmlns:a16="http://schemas.microsoft.com/office/drawing/2014/main" id="{84091C6B-9871-2048-BE42-4AAF26754416}"/>
              </a:ext>
            </a:extLst>
          </p:cNvPr>
          <p:cNvCxnSpPr>
            <a:cxnSpLocks/>
          </p:cNvCxnSpPr>
          <p:nvPr/>
        </p:nvCxnSpPr>
        <p:spPr bwMode="auto">
          <a:xfrm>
            <a:off x="381000" y="51054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818792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28</a:t>
            </a:fld>
            <a:endParaRPr lang="en-US" dirty="0"/>
          </a:p>
        </p:txBody>
      </p:sp>
      <p:sp>
        <p:nvSpPr>
          <p:cNvPr id="8" name="Rectangle 7">
            <a:extLst>
              <a:ext uri="{FF2B5EF4-FFF2-40B4-BE49-F238E27FC236}">
                <a16:creationId xmlns:a16="http://schemas.microsoft.com/office/drawing/2014/main" id="{E470BB8A-E068-A347-8D77-0F02503A9516}"/>
              </a:ext>
            </a:extLst>
          </p:cNvPr>
          <p:cNvSpPr>
            <a:spLocks noGrp="1" noChangeArrowheads="1"/>
          </p:cNvSpPr>
          <p:nvPr>
            <p:ph type="title"/>
          </p:nvPr>
        </p:nvSpPr>
        <p:spPr>
          <a:xfrm>
            <a:off x="685800" y="381000"/>
            <a:ext cx="7772400" cy="1295400"/>
          </a:xfrm>
        </p:spPr>
        <p:txBody>
          <a:bodyPr/>
          <a:lstStyle/>
          <a:p>
            <a:pPr eaLnBrk="1" hangingPunct="1">
              <a:defRPr/>
            </a:pPr>
            <a:r>
              <a:rPr lang="en-US" sz="3200" b="1" dirty="0">
                <a:solidFill>
                  <a:srgbClr val="000000"/>
                </a:solidFill>
              </a:rPr>
              <a:t>Selected Comments</a:t>
            </a:r>
            <a:endParaRPr lang="en-US" sz="3200" b="1" dirty="0">
              <a:cs typeface="+mj-cs"/>
            </a:endParaRPr>
          </a:p>
        </p:txBody>
      </p:sp>
      <p:sp>
        <p:nvSpPr>
          <p:cNvPr id="9" name="Rectangle 6">
            <a:extLst>
              <a:ext uri="{FF2B5EF4-FFF2-40B4-BE49-F238E27FC236}">
                <a16:creationId xmlns:a16="http://schemas.microsoft.com/office/drawing/2014/main" id="{E9250A95-02D4-1045-AA72-7FE7B72ABAD5}"/>
              </a:ext>
            </a:extLst>
          </p:cNvPr>
          <p:cNvSpPr txBox="1">
            <a:spLocks noChangeArrowheads="1"/>
          </p:cNvSpPr>
          <p:nvPr/>
        </p:nvSpPr>
        <p:spPr bwMode="auto">
          <a:xfrm>
            <a:off x="685800" y="1524000"/>
            <a:ext cx="80772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eaLnBrk="1" hangingPunct="1">
              <a:lnSpc>
                <a:spcPct val="80000"/>
              </a:lnSpc>
              <a:buNone/>
              <a:defRPr/>
            </a:pPr>
            <a:r>
              <a:rPr lang="en-US" sz="1800" dirty="0"/>
              <a:t>Industry sources</a:t>
            </a:r>
            <a:r>
              <a:rPr lang="en-US" sz="1800" b="0" dirty="0">
                <a:latin typeface="+mj-lt"/>
              </a:rPr>
              <a:t>:</a:t>
            </a:r>
          </a:p>
          <a:p>
            <a:pPr marL="292100" indent="-292100" eaLnBrk="1" hangingPunct="1">
              <a:lnSpc>
                <a:spcPct val="80000"/>
              </a:lnSpc>
              <a:defRPr/>
            </a:pPr>
            <a:r>
              <a:rPr lang="en-US" sz="1800" b="0" dirty="0">
                <a:latin typeface="+mj-lt"/>
              </a:rPr>
              <a:t>“We have a strong focus on SE; </a:t>
            </a:r>
            <a:r>
              <a:rPr lang="en-US" sz="1800" dirty="0">
                <a:latin typeface="+mj-lt"/>
              </a:rPr>
              <a:t>SE is really part of our DNA</a:t>
            </a:r>
            <a:r>
              <a:rPr lang="en-US" sz="1800" b="0" dirty="0">
                <a:latin typeface="+mj-lt"/>
              </a:rPr>
              <a:t>.”</a:t>
            </a:r>
            <a:endParaRPr lang="en-US" sz="1800" i="1" dirty="0">
              <a:latin typeface="+mj-lt"/>
            </a:endParaRPr>
          </a:p>
          <a:p>
            <a:pPr marL="292100" indent="-292100" eaLnBrk="1" hangingPunct="1">
              <a:lnSpc>
                <a:spcPct val="80000"/>
              </a:lnSpc>
              <a:defRPr/>
            </a:pPr>
            <a:r>
              <a:rPr lang="en-US" sz="1800" b="0" dirty="0">
                <a:latin typeface="+mj-lt"/>
              </a:rPr>
              <a:t>“</a:t>
            </a:r>
            <a:r>
              <a:rPr lang="en-US" sz="1800" dirty="0">
                <a:latin typeface="+mj-lt"/>
              </a:rPr>
              <a:t>State of SE varies greatly based on the organization and its people</a:t>
            </a:r>
            <a:r>
              <a:rPr lang="en-US" sz="1800" b="0" dirty="0">
                <a:latin typeface="+mj-lt"/>
              </a:rPr>
              <a:t>; Consistency is spotty due to corporate cultures and poor people availability.”</a:t>
            </a:r>
          </a:p>
          <a:p>
            <a:pPr marL="292100" indent="-292100" eaLnBrk="1" hangingPunct="1">
              <a:lnSpc>
                <a:spcPct val="80000"/>
              </a:lnSpc>
              <a:defRPr/>
            </a:pPr>
            <a:r>
              <a:rPr lang="en-US" sz="1800" dirty="0">
                <a:latin typeface="+mj-lt"/>
              </a:rPr>
              <a:t>“Most SEs have never heard of SysML, don’t belong to INCOSE and don’t have enough training.  </a:t>
            </a:r>
            <a:r>
              <a:rPr lang="en-US" sz="1800" b="0" dirty="0">
                <a:latin typeface="+mj-lt"/>
              </a:rPr>
              <a:t>Opportunity to make a difference in how a company does SE can be short and arbitrary. ” </a:t>
            </a:r>
            <a:endParaRPr lang="en-US" sz="1800" b="0" i="1" dirty="0">
              <a:latin typeface="+mj-lt"/>
            </a:endParaRPr>
          </a:p>
          <a:p>
            <a:pPr marL="292100" indent="-292100" eaLnBrk="1" hangingPunct="1">
              <a:lnSpc>
                <a:spcPct val="80000"/>
              </a:lnSpc>
              <a:defRPr/>
            </a:pPr>
            <a:r>
              <a:rPr lang="en-US" sz="1800" b="0" dirty="0">
                <a:latin typeface="+mj-lt"/>
              </a:rPr>
              <a:t>“</a:t>
            </a:r>
            <a:r>
              <a:rPr lang="en-US" sz="1800" dirty="0">
                <a:latin typeface="+mj-lt"/>
              </a:rPr>
              <a:t>Our PMs don’t see the value that SE brings </a:t>
            </a:r>
            <a:r>
              <a:rPr lang="en-US" sz="1800" b="0" dirty="0">
                <a:latin typeface="+mj-lt"/>
              </a:rPr>
              <a:t>to aircraft system operational sustainment side.”</a:t>
            </a:r>
            <a:endParaRPr lang="en-US" sz="1800" i="1" dirty="0">
              <a:latin typeface="+mj-lt"/>
            </a:endParaRPr>
          </a:p>
          <a:p>
            <a:pPr marL="292100" indent="-292100" eaLnBrk="1" hangingPunct="1">
              <a:lnSpc>
                <a:spcPct val="80000"/>
              </a:lnSpc>
              <a:defRPr/>
            </a:pPr>
            <a:r>
              <a:rPr lang="en-US" sz="1800" b="0" dirty="0">
                <a:latin typeface="+mj-lt"/>
              </a:rPr>
              <a:t>“Industry being highly cost and profit driven </a:t>
            </a:r>
            <a:r>
              <a:rPr lang="en-US" sz="1800" dirty="0">
                <a:latin typeface="+mj-lt"/>
              </a:rPr>
              <a:t>has to understand there is real value in doing SE.” </a:t>
            </a:r>
            <a:endParaRPr lang="en-US" sz="1800" i="1" dirty="0">
              <a:latin typeface="+mj-lt"/>
            </a:endParaRPr>
          </a:p>
          <a:p>
            <a:pPr marL="292100" indent="-292100" eaLnBrk="1" hangingPunct="1">
              <a:lnSpc>
                <a:spcPct val="80000"/>
              </a:lnSpc>
              <a:defRPr/>
            </a:pPr>
            <a:r>
              <a:rPr lang="en-US" sz="1800" b="0" dirty="0">
                <a:latin typeface="+mj-lt"/>
              </a:rPr>
              <a:t>“</a:t>
            </a:r>
            <a:r>
              <a:rPr lang="en-US" sz="1800" dirty="0">
                <a:latin typeface="+mj-lt"/>
              </a:rPr>
              <a:t>We are preeminent in system architecture expertise </a:t>
            </a:r>
            <a:r>
              <a:rPr lang="en-US" sz="1800" b="0" dirty="0">
                <a:latin typeface="+mj-lt"/>
              </a:rPr>
              <a:t>and that is institutionalized globally.” </a:t>
            </a:r>
            <a:endParaRPr lang="en-US" sz="1800" i="1" dirty="0">
              <a:latin typeface="+mj-lt"/>
            </a:endParaRPr>
          </a:p>
          <a:p>
            <a:pPr marL="0" indent="0" eaLnBrk="1" hangingPunct="1">
              <a:lnSpc>
                <a:spcPct val="80000"/>
              </a:lnSpc>
              <a:buNone/>
              <a:defRPr/>
            </a:pPr>
            <a:r>
              <a:rPr lang="en-US" sz="1800" dirty="0"/>
              <a:t>Tool vendors</a:t>
            </a:r>
            <a:r>
              <a:rPr lang="en-US" sz="1800" b="0" dirty="0"/>
              <a:t>:</a:t>
            </a:r>
            <a:endParaRPr lang="en-US" sz="1800" i="1" dirty="0">
              <a:latin typeface="+mj-lt"/>
            </a:endParaRPr>
          </a:p>
          <a:p>
            <a:pPr marL="292100" indent="-292100" eaLnBrk="1" hangingPunct="1">
              <a:lnSpc>
                <a:spcPct val="80000"/>
              </a:lnSpc>
              <a:defRPr/>
            </a:pPr>
            <a:r>
              <a:rPr lang="en-US" sz="1800" dirty="0">
                <a:latin typeface="+mj-lt"/>
              </a:rPr>
              <a:t>“Training is significantly growing.  </a:t>
            </a:r>
            <a:r>
              <a:rPr lang="en-US" sz="1800" b="0" dirty="0">
                <a:latin typeface="+mj-lt"/>
              </a:rPr>
              <a:t>We only had one training session per month three years ago, but this has grown to five training sessions every week now.  This indicates strong interest in MBSE, but MBSE is not yet mainstream.” </a:t>
            </a:r>
            <a:endParaRPr lang="en-US" sz="1800" i="1" dirty="0">
              <a:latin typeface="+mj-lt"/>
            </a:endParaRPr>
          </a:p>
          <a:p>
            <a:pPr marL="292100" indent="-292100" eaLnBrk="1" hangingPunct="1">
              <a:lnSpc>
                <a:spcPct val="80000"/>
              </a:lnSpc>
              <a:defRPr/>
            </a:pPr>
            <a:r>
              <a:rPr lang="en-US" sz="1800" b="0" dirty="0">
                <a:latin typeface="+mj-lt"/>
              </a:rPr>
              <a:t>“</a:t>
            </a:r>
            <a:r>
              <a:rPr lang="en-US" sz="1800" dirty="0">
                <a:latin typeface="+mj-lt"/>
              </a:rPr>
              <a:t>Our goal is to increase the maturity of the SE practice </a:t>
            </a:r>
            <a:r>
              <a:rPr lang="en-US" sz="1800" b="0" dirty="0">
                <a:latin typeface="+mj-lt"/>
              </a:rPr>
              <a:t>so its better applied.” </a:t>
            </a:r>
            <a:endParaRPr lang="en-US" sz="1800" i="1" dirty="0">
              <a:latin typeface="+mj-lt"/>
            </a:endParaRPr>
          </a:p>
        </p:txBody>
      </p:sp>
    </p:spTree>
    <p:extLst>
      <p:ext uri="{BB962C8B-B14F-4D97-AF65-F5344CB8AC3E}">
        <p14:creationId xmlns:p14="http://schemas.microsoft.com/office/powerpoint/2010/main" val="27902918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29</a:t>
            </a:fld>
            <a:endParaRPr lang="en-US" dirty="0"/>
          </a:p>
        </p:txBody>
      </p:sp>
      <p:sp>
        <p:nvSpPr>
          <p:cNvPr id="8" name="Rectangle 7">
            <a:extLst>
              <a:ext uri="{FF2B5EF4-FFF2-40B4-BE49-F238E27FC236}">
                <a16:creationId xmlns:a16="http://schemas.microsoft.com/office/drawing/2014/main" id="{E470BB8A-E068-A347-8D77-0F02503A9516}"/>
              </a:ext>
            </a:extLst>
          </p:cNvPr>
          <p:cNvSpPr>
            <a:spLocks noGrp="1" noChangeArrowheads="1"/>
          </p:cNvSpPr>
          <p:nvPr>
            <p:ph type="title"/>
          </p:nvPr>
        </p:nvSpPr>
        <p:spPr>
          <a:xfrm>
            <a:off x="685800" y="228600"/>
            <a:ext cx="7772400" cy="1295400"/>
          </a:xfrm>
        </p:spPr>
        <p:txBody>
          <a:bodyPr/>
          <a:lstStyle/>
          <a:p>
            <a:pPr eaLnBrk="1" hangingPunct="1">
              <a:defRPr/>
            </a:pPr>
            <a:r>
              <a:rPr lang="en-US" sz="3200" b="1" dirty="0">
                <a:solidFill>
                  <a:srgbClr val="000000"/>
                </a:solidFill>
              </a:rPr>
              <a:t>Selected Comments</a:t>
            </a:r>
            <a:endParaRPr lang="en-US" sz="3200" b="1" dirty="0">
              <a:cs typeface="+mj-cs"/>
            </a:endParaRPr>
          </a:p>
        </p:txBody>
      </p:sp>
      <p:sp>
        <p:nvSpPr>
          <p:cNvPr id="9" name="Rectangle 6">
            <a:extLst>
              <a:ext uri="{FF2B5EF4-FFF2-40B4-BE49-F238E27FC236}">
                <a16:creationId xmlns:a16="http://schemas.microsoft.com/office/drawing/2014/main" id="{E9250A95-02D4-1045-AA72-7FE7B72ABAD5}"/>
              </a:ext>
            </a:extLst>
          </p:cNvPr>
          <p:cNvSpPr txBox="1">
            <a:spLocks noChangeArrowheads="1"/>
          </p:cNvSpPr>
          <p:nvPr/>
        </p:nvSpPr>
        <p:spPr bwMode="auto">
          <a:xfrm>
            <a:off x="685800" y="1295400"/>
            <a:ext cx="83058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eaLnBrk="1" hangingPunct="1">
              <a:lnSpc>
                <a:spcPct val="80000"/>
              </a:lnSpc>
              <a:buNone/>
              <a:defRPr/>
            </a:pPr>
            <a:r>
              <a:rPr lang="en-US" sz="1600" dirty="0"/>
              <a:t>OGAs:</a:t>
            </a:r>
            <a:endParaRPr lang="en-US" sz="1600" b="0" dirty="0">
              <a:latin typeface="+mj-lt"/>
            </a:endParaRPr>
          </a:p>
          <a:p>
            <a:pPr marL="292100" indent="-292100" eaLnBrk="1" hangingPunct="1">
              <a:lnSpc>
                <a:spcPct val="80000"/>
              </a:lnSpc>
              <a:defRPr/>
            </a:pPr>
            <a:r>
              <a:rPr lang="en-US" sz="1600" b="0" dirty="0">
                <a:latin typeface="+mj-lt"/>
              </a:rPr>
              <a:t>“There is no uniform application of SE.” </a:t>
            </a:r>
          </a:p>
          <a:p>
            <a:pPr marL="292100" indent="-292100" eaLnBrk="1" hangingPunct="1">
              <a:lnSpc>
                <a:spcPct val="80000"/>
              </a:lnSpc>
              <a:defRPr/>
            </a:pPr>
            <a:r>
              <a:rPr lang="en-US" sz="1600" b="0" dirty="0">
                <a:latin typeface="+mj-lt"/>
              </a:rPr>
              <a:t>“</a:t>
            </a:r>
            <a:r>
              <a:rPr lang="en-US" sz="1600" dirty="0">
                <a:latin typeface="+mj-lt"/>
              </a:rPr>
              <a:t>A lot of domain experts undervalue SE.  </a:t>
            </a:r>
            <a:r>
              <a:rPr lang="en-US" sz="1600" b="0" dirty="0">
                <a:latin typeface="+mj-lt"/>
              </a:rPr>
              <a:t>How do you describe value proposition and develop a culture that expands across the company that also values what SE brings?  </a:t>
            </a:r>
            <a:r>
              <a:rPr lang="en-US" sz="1600" dirty="0">
                <a:latin typeface="+mj-lt"/>
              </a:rPr>
              <a:t>Our MB Community of Interest </a:t>
            </a:r>
            <a:r>
              <a:rPr lang="en-US" sz="1600" b="0" dirty="0">
                <a:latin typeface="+mj-lt"/>
              </a:rPr>
              <a:t>helped us integrate MBSE.”</a:t>
            </a:r>
            <a:endParaRPr lang="en-US" sz="1600" i="1" dirty="0"/>
          </a:p>
          <a:p>
            <a:pPr marL="292100" indent="-292100" eaLnBrk="1" hangingPunct="1">
              <a:lnSpc>
                <a:spcPct val="80000"/>
              </a:lnSpc>
              <a:defRPr/>
            </a:pPr>
            <a:r>
              <a:rPr lang="en-US" sz="1600" b="0" dirty="0"/>
              <a:t>“</a:t>
            </a:r>
            <a:r>
              <a:rPr lang="en-US" sz="1600" dirty="0"/>
              <a:t>NASA has been supportive </a:t>
            </a:r>
            <a:r>
              <a:rPr lang="en-US" sz="1600" b="0" dirty="0"/>
              <a:t>and led the charge to get things going before we did.”</a:t>
            </a:r>
            <a:endParaRPr lang="en-US" sz="1600" i="1" dirty="0">
              <a:latin typeface="+mj-lt"/>
            </a:endParaRPr>
          </a:p>
          <a:p>
            <a:pPr marL="292100" indent="-292100" eaLnBrk="1" hangingPunct="1">
              <a:lnSpc>
                <a:spcPct val="80000"/>
              </a:lnSpc>
              <a:defRPr/>
            </a:pPr>
            <a:r>
              <a:rPr lang="en-US" sz="1600" b="0" dirty="0">
                <a:latin typeface="+mj-lt"/>
              </a:rPr>
              <a:t>“We have been leveraging a lot what JPL has been doing in MBSE.”</a:t>
            </a:r>
            <a:endParaRPr lang="en-US" sz="1600" i="1" dirty="0">
              <a:latin typeface="+mj-lt"/>
            </a:endParaRPr>
          </a:p>
          <a:p>
            <a:pPr marL="292100" indent="-292100" eaLnBrk="1" hangingPunct="1">
              <a:lnSpc>
                <a:spcPct val="80000"/>
              </a:lnSpc>
              <a:defRPr/>
            </a:pPr>
            <a:r>
              <a:rPr lang="en-US" sz="1600" b="0" dirty="0">
                <a:latin typeface="+mj-lt"/>
              </a:rPr>
              <a:t>“</a:t>
            </a:r>
            <a:r>
              <a:rPr lang="en-US" sz="1600" dirty="0">
                <a:latin typeface="+mj-lt"/>
              </a:rPr>
              <a:t>A partnership is in the planning stages between us and JPL </a:t>
            </a:r>
            <a:r>
              <a:rPr lang="en-US" sz="1600" b="0" dirty="0">
                <a:latin typeface="+mj-lt"/>
              </a:rPr>
              <a:t>to continue maturing our MBSE approach and to learn from each other.” </a:t>
            </a:r>
            <a:endParaRPr lang="en-US" sz="1600" i="1" dirty="0">
              <a:latin typeface="+mj-lt"/>
            </a:endParaRPr>
          </a:p>
          <a:p>
            <a:pPr marL="0" indent="0" eaLnBrk="1" hangingPunct="1">
              <a:lnSpc>
                <a:spcPct val="80000"/>
              </a:lnSpc>
              <a:buNone/>
              <a:defRPr/>
            </a:pPr>
            <a:r>
              <a:rPr lang="en-US" sz="1600" dirty="0"/>
              <a:t>Academia:</a:t>
            </a:r>
            <a:endParaRPr lang="en-US" sz="1600" b="0" i="1" dirty="0">
              <a:latin typeface="+mj-lt"/>
            </a:endParaRPr>
          </a:p>
          <a:p>
            <a:pPr marL="292100" indent="-292100" eaLnBrk="1" hangingPunct="1">
              <a:lnSpc>
                <a:spcPct val="80000"/>
              </a:lnSpc>
              <a:defRPr/>
            </a:pPr>
            <a:r>
              <a:rPr lang="en-US" sz="1600" b="0" dirty="0"/>
              <a:t>“All engineering undergrad students </a:t>
            </a:r>
            <a:r>
              <a:rPr lang="en-US" sz="1600" dirty="0"/>
              <a:t>should take an Intro class to SE.”</a:t>
            </a:r>
            <a:endParaRPr lang="en-US" sz="1600" i="1" dirty="0"/>
          </a:p>
          <a:p>
            <a:pPr marL="292100" indent="-292100" eaLnBrk="1" hangingPunct="1">
              <a:lnSpc>
                <a:spcPct val="80000"/>
              </a:lnSpc>
              <a:defRPr/>
            </a:pPr>
            <a:r>
              <a:rPr lang="en-US" sz="1600" b="0" dirty="0"/>
              <a:t>“Every undergrad engineer </a:t>
            </a:r>
            <a:r>
              <a:rPr lang="en-US" sz="1600" dirty="0"/>
              <a:t>should be exposed to SE.” </a:t>
            </a:r>
            <a:r>
              <a:rPr lang="en-US" sz="1600" i="1" dirty="0"/>
              <a:t> </a:t>
            </a:r>
          </a:p>
          <a:p>
            <a:pPr marL="292100" indent="-292100" eaLnBrk="1" hangingPunct="1">
              <a:lnSpc>
                <a:spcPct val="80000"/>
              </a:lnSpc>
              <a:defRPr/>
            </a:pPr>
            <a:r>
              <a:rPr lang="en-US" sz="1600" dirty="0"/>
              <a:t>“As high as 50% of SEs are doing zombie modeling right now </a:t>
            </a:r>
            <a:r>
              <a:rPr lang="en-US" sz="1600" b="0" dirty="0"/>
              <a:t>- basically using SysML tools but still resulting in Power Point documents.  Sparx is one of the leading ‘zombie’ modeling tools." </a:t>
            </a:r>
            <a:endParaRPr lang="en-US" sz="1600" i="1" dirty="0"/>
          </a:p>
          <a:p>
            <a:pPr marL="292100" indent="-292100" eaLnBrk="1" hangingPunct="1">
              <a:lnSpc>
                <a:spcPct val="80000"/>
              </a:lnSpc>
              <a:defRPr/>
            </a:pPr>
            <a:r>
              <a:rPr lang="en-US" sz="1600" b="0" dirty="0"/>
              <a:t>“</a:t>
            </a:r>
            <a:r>
              <a:rPr lang="en-US" sz="1600" dirty="0"/>
              <a:t>One-third of the 6,300 people that have taken our on-line class </a:t>
            </a:r>
            <a:r>
              <a:rPr lang="en-US" sz="1600" b="0" dirty="0"/>
              <a:t>identified themselves as a SE.” </a:t>
            </a:r>
            <a:endParaRPr lang="en-US" sz="1600" i="1" dirty="0"/>
          </a:p>
          <a:p>
            <a:pPr marL="292100" indent="-292100" eaLnBrk="1" hangingPunct="1">
              <a:lnSpc>
                <a:spcPct val="80000"/>
              </a:lnSpc>
              <a:defRPr/>
            </a:pPr>
            <a:r>
              <a:rPr lang="en-US" sz="1600" dirty="0">
                <a:latin typeface="+mj-lt"/>
              </a:rPr>
              <a:t>“I am encouraged by Jon Holladay </a:t>
            </a:r>
            <a:r>
              <a:rPr lang="en-US" sz="1600" b="0" dirty="0">
                <a:latin typeface="+mj-lt"/>
              </a:rPr>
              <a:t>with Pathfinder." </a:t>
            </a:r>
          </a:p>
          <a:p>
            <a:pPr marL="292100" indent="-292100" eaLnBrk="1" hangingPunct="1">
              <a:lnSpc>
                <a:spcPct val="80000"/>
              </a:lnSpc>
              <a:defRPr/>
            </a:pPr>
            <a:r>
              <a:rPr lang="en-US" sz="1600" b="0" dirty="0">
                <a:latin typeface="+mj-lt"/>
              </a:rPr>
              <a:t>“</a:t>
            </a:r>
            <a:r>
              <a:rPr lang="en-US" sz="1600" dirty="0">
                <a:latin typeface="+mj-lt"/>
              </a:rPr>
              <a:t>We don’t do MBSE.  </a:t>
            </a:r>
            <a:r>
              <a:rPr lang="en-US" sz="1600" b="0" dirty="0">
                <a:latin typeface="+mj-lt"/>
              </a:rPr>
              <a:t>We are into strategic design of systems, not modeling.”</a:t>
            </a:r>
            <a:r>
              <a:rPr lang="en-US" sz="1600" i="1" dirty="0">
                <a:latin typeface="+mj-lt"/>
              </a:rPr>
              <a:t> </a:t>
            </a:r>
          </a:p>
          <a:p>
            <a:pPr marL="292100" indent="-292100" eaLnBrk="1" hangingPunct="1">
              <a:lnSpc>
                <a:spcPct val="80000"/>
              </a:lnSpc>
              <a:defRPr/>
            </a:pPr>
            <a:r>
              <a:rPr lang="en-US" sz="1600" b="0" dirty="0">
                <a:latin typeface="+mj-lt"/>
              </a:rPr>
              <a:t>“I don’t believe SysML is that scalable and can’t do formal reasoning, so </a:t>
            </a:r>
            <a:r>
              <a:rPr lang="en-US" sz="1600" dirty="0">
                <a:latin typeface="+mj-lt"/>
              </a:rPr>
              <a:t>we have been going down a road to replace SysML </a:t>
            </a:r>
            <a:r>
              <a:rPr lang="en-US" sz="1600" b="0" dirty="0">
                <a:latin typeface="+mj-lt"/>
              </a:rPr>
              <a:t>with building ontologies and infrastructure semantic Digital Twins.” </a:t>
            </a:r>
            <a:endParaRPr lang="en-US" sz="1600" i="1" dirty="0">
              <a:latin typeface="+mj-lt"/>
            </a:endParaRPr>
          </a:p>
        </p:txBody>
      </p:sp>
    </p:spTree>
    <p:extLst>
      <p:ext uri="{BB962C8B-B14F-4D97-AF65-F5344CB8AC3E}">
        <p14:creationId xmlns:p14="http://schemas.microsoft.com/office/powerpoint/2010/main" val="2544153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3</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sp>
        <p:nvSpPr>
          <p:cNvPr id="11" name="Rectangle 7">
            <a:extLst>
              <a:ext uri="{FF2B5EF4-FFF2-40B4-BE49-F238E27FC236}">
                <a16:creationId xmlns:a16="http://schemas.microsoft.com/office/drawing/2014/main" id="{44BF4888-C4D5-9841-AC82-A771DC76817E}"/>
              </a:ext>
            </a:extLst>
          </p:cNvPr>
          <p:cNvSpPr>
            <a:spLocks noGrp="1" noChangeArrowheads="1"/>
          </p:cNvSpPr>
          <p:nvPr>
            <p:ph type="title"/>
          </p:nvPr>
        </p:nvSpPr>
        <p:spPr>
          <a:xfrm>
            <a:off x="685800" y="457200"/>
            <a:ext cx="7772400" cy="1295400"/>
          </a:xfrm>
        </p:spPr>
        <p:txBody>
          <a:bodyPr/>
          <a:lstStyle/>
          <a:p>
            <a:pPr eaLnBrk="1" hangingPunct="1">
              <a:defRPr/>
            </a:pPr>
            <a:r>
              <a:rPr lang="en-US" sz="3200" b="1" dirty="0"/>
              <a:t>S</a:t>
            </a:r>
            <a:r>
              <a:rPr lang="en-US" sz="3200" b="1" dirty="0">
                <a:cs typeface="+mj-cs"/>
              </a:rPr>
              <a:t>tudy Methodology</a:t>
            </a:r>
          </a:p>
        </p:txBody>
      </p:sp>
      <p:sp>
        <p:nvSpPr>
          <p:cNvPr id="12" name="Rectangle 6">
            <a:extLst>
              <a:ext uri="{FF2B5EF4-FFF2-40B4-BE49-F238E27FC236}">
                <a16:creationId xmlns:a16="http://schemas.microsoft.com/office/drawing/2014/main" id="{B71226C4-46AF-5B48-B610-6C304595FB6D}"/>
              </a:ext>
            </a:extLst>
          </p:cNvPr>
          <p:cNvSpPr txBox="1">
            <a:spLocks noChangeArrowheads="1"/>
          </p:cNvSpPr>
          <p:nvPr/>
        </p:nvSpPr>
        <p:spPr bwMode="auto">
          <a:xfrm>
            <a:off x="685800" y="1524000"/>
            <a:ext cx="8305800" cy="464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92100" indent="-292100" eaLnBrk="1" hangingPunct="1">
              <a:lnSpc>
                <a:spcPct val="80000"/>
              </a:lnSpc>
              <a:defRPr/>
            </a:pPr>
            <a:r>
              <a:rPr lang="en-US" sz="2800" dirty="0">
                <a:cs typeface="+mn-cs"/>
              </a:rPr>
              <a:t>Brown produced 50 reports </a:t>
            </a:r>
            <a:r>
              <a:rPr lang="en-US" sz="2800" b="0" dirty="0">
                <a:cs typeface="+mn-cs"/>
              </a:rPr>
              <a:t>from </a:t>
            </a:r>
            <a:r>
              <a:rPr lang="en-US" sz="2800" b="0" dirty="0">
                <a:solidFill>
                  <a:srgbClr val="000000"/>
                </a:solidFill>
                <a:cs typeface="+mn-cs"/>
              </a:rPr>
              <a:t>56 sources </a:t>
            </a:r>
            <a:r>
              <a:rPr lang="en-US" sz="2800" b="0" dirty="0">
                <a:solidFill>
                  <a:srgbClr val="000000"/>
                </a:solidFill>
              </a:rPr>
              <a:t>specified by NASA for contact</a:t>
            </a:r>
            <a:r>
              <a:rPr lang="en-US" sz="2800" b="0" dirty="0">
                <a:solidFill>
                  <a:srgbClr val="000000"/>
                </a:solidFill>
                <a:cs typeface="+mn-cs"/>
              </a:rPr>
              <a:t>.</a:t>
            </a:r>
            <a:br>
              <a:rPr lang="en-US" sz="2800" b="0" dirty="0">
                <a:solidFill>
                  <a:srgbClr val="000000"/>
                </a:solidFill>
                <a:cs typeface="+mn-cs"/>
              </a:rPr>
            </a:br>
            <a:endParaRPr lang="en-US" sz="2800" b="0" dirty="0">
              <a:solidFill>
                <a:srgbClr val="000000"/>
              </a:solidFill>
              <a:cs typeface="+mn-cs"/>
            </a:endParaRPr>
          </a:p>
          <a:p>
            <a:pPr marL="292100" indent="-292100" eaLnBrk="1" hangingPunct="1">
              <a:lnSpc>
                <a:spcPct val="80000"/>
              </a:lnSpc>
              <a:defRPr/>
            </a:pPr>
            <a:r>
              <a:rPr lang="en-US" sz="2800" b="0" dirty="0"/>
              <a:t>Study information was </a:t>
            </a:r>
            <a:r>
              <a:rPr lang="en-US" sz="2800" dirty="0"/>
              <a:t>gathered through in-depth phone interviews from April to July 2019</a:t>
            </a:r>
            <a:r>
              <a:rPr lang="en-US" sz="2800" b="0" dirty="0"/>
              <a:t>.  </a:t>
            </a:r>
            <a:br>
              <a:rPr lang="en-US" sz="2800" b="0" dirty="0"/>
            </a:br>
            <a:endParaRPr lang="en-US" sz="2800" b="0" dirty="0"/>
          </a:p>
          <a:p>
            <a:pPr marL="292100" indent="-292100" eaLnBrk="1" hangingPunct="1">
              <a:lnSpc>
                <a:spcPct val="80000"/>
              </a:lnSpc>
              <a:defRPr/>
            </a:pPr>
            <a:r>
              <a:rPr lang="en-US" sz="2800" dirty="0"/>
              <a:t>Each report was developed independently of one another, </a:t>
            </a:r>
            <a:r>
              <a:rPr lang="en-US" sz="2800" b="0" dirty="0"/>
              <a:t>with no sharing of information gleaned from other sources during interviews.</a:t>
            </a:r>
            <a:br>
              <a:rPr lang="en-US" sz="2800" b="0" dirty="0"/>
            </a:br>
            <a:endParaRPr lang="en-US" sz="2800" b="0" dirty="0"/>
          </a:p>
          <a:p>
            <a:pPr marL="292100" indent="-292100" eaLnBrk="1" hangingPunct="1">
              <a:lnSpc>
                <a:spcPct val="80000"/>
              </a:lnSpc>
              <a:defRPr/>
            </a:pPr>
            <a:r>
              <a:rPr lang="en-US" sz="2800" dirty="0"/>
              <a:t>No input was provided to Brown by NASA </a:t>
            </a:r>
            <a:r>
              <a:rPr lang="en-US" sz="2800" b="0" dirty="0"/>
              <a:t>regarding opinions or estimates regarding any report information. </a:t>
            </a:r>
          </a:p>
        </p:txBody>
      </p:sp>
    </p:spTree>
    <p:extLst>
      <p:ext uri="{BB962C8B-B14F-4D97-AF65-F5344CB8AC3E}">
        <p14:creationId xmlns:p14="http://schemas.microsoft.com/office/powerpoint/2010/main" val="34289960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30</a:t>
            </a:fld>
            <a:endParaRPr lang="en-US" dirty="0"/>
          </a:p>
        </p:txBody>
      </p:sp>
      <p:sp>
        <p:nvSpPr>
          <p:cNvPr id="6" name="Rectangle 5">
            <a:extLst>
              <a:ext uri="{FF2B5EF4-FFF2-40B4-BE49-F238E27FC236}">
                <a16:creationId xmlns:a16="http://schemas.microsoft.com/office/drawing/2014/main" id="{A2A5EFDA-715F-864F-A8AD-563A02B05FFE}"/>
              </a:ext>
            </a:extLst>
          </p:cNvPr>
          <p:cNvSpPr>
            <a:spLocks noChangeArrowheads="1"/>
          </p:cNvSpPr>
          <p:nvPr/>
        </p:nvSpPr>
        <p:spPr bwMode="auto">
          <a:xfrm>
            <a:off x="762000" y="2362200"/>
            <a:ext cx="7620000" cy="205740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marL="228600" indent="-228600">
              <a:tabLst>
                <a:tab pos="7264400" algn="l"/>
              </a:tabLst>
              <a:defRPr/>
            </a:pPr>
            <a:r>
              <a:rPr kumimoji="0" lang="en-US" b="1" i="1" dirty="0">
                <a:solidFill>
                  <a:schemeClr val="tx2"/>
                </a:solidFill>
                <a:effectLst>
                  <a:outerShdw blurRad="38100" dist="38100" dir="2700000" algn="tl">
                    <a:srgbClr val="DDDDDD"/>
                  </a:outerShdw>
                </a:effectLst>
              </a:rPr>
              <a:t>The following slides summarize sources responses </a:t>
            </a:r>
          </a:p>
          <a:p>
            <a:pPr marL="228600" indent="-228600">
              <a:tabLst>
                <a:tab pos="7264400" algn="l"/>
              </a:tabLst>
              <a:defRPr/>
            </a:pPr>
            <a:r>
              <a:rPr kumimoji="0" lang="en-US" b="1" i="1" dirty="0">
                <a:solidFill>
                  <a:schemeClr val="tx2"/>
                </a:solidFill>
                <a:effectLst>
                  <a:outerShdw blurRad="38100" dist="38100" dir="2700000" algn="tl">
                    <a:srgbClr val="DDDDDD"/>
                  </a:outerShdw>
                </a:effectLst>
                <a:latin typeface="+mn-lt"/>
              </a:rPr>
              <a:t>relative to </a:t>
            </a:r>
            <a:r>
              <a:rPr lang="en-US" b="1" i="1" dirty="0">
                <a:solidFill>
                  <a:schemeClr val="accent1">
                    <a:lumMod val="75000"/>
                  </a:schemeClr>
                </a:solidFill>
              </a:rPr>
              <a:t>current performance trends.</a:t>
            </a:r>
            <a:endParaRPr kumimoji="0" lang="en-US" b="1" i="1" dirty="0">
              <a:solidFill>
                <a:schemeClr val="accent1">
                  <a:lumMod val="75000"/>
                </a:schemeClr>
              </a:solidFill>
              <a:effectLst>
                <a:outerShdw blurRad="38100" dist="38100" dir="2700000" algn="tl">
                  <a:srgbClr val="DDDDDD"/>
                </a:outerShdw>
              </a:effectLst>
              <a:latin typeface="+mn-lt"/>
            </a:endParaRPr>
          </a:p>
        </p:txBody>
      </p:sp>
    </p:spTree>
    <p:extLst>
      <p:ext uri="{BB962C8B-B14F-4D97-AF65-F5344CB8AC3E}">
        <p14:creationId xmlns:p14="http://schemas.microsoft.com/office/powerpoint/2010/main" val="27829355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31</a:t>
            </a:fld>
            <a:endParaRPr lang="en-US" dirty="0"/>
          </a:p>
        </p:txBody>
      </p:sp>
      <p:graphicFrame>
        <p:nvGraphicFramePr>
          <p:cNvPr id="5" name="Chart 4">
            <a:extLst>
              <a:ext uri="{FF2B5EF4-FFF2-40B4-BE49-F238E27FC236}">
                <a16:creationId xmlns:a16="http://schemas.microsoft.com/office/drawing/2014/main" id="{BE9FF0E2-F450-D84A-A6E6-731921D2F9FD}"/>
              </a:ext>
            </a:extLst>
          </p:cNvPr>
          <p:cNvGraphicFramePr>
            <a:graphicFrameLocks/>
          </p:cNvGraphicFramePr>
          <p:nvPr>
            <p:extLst>
              <p:ext uri="{D42A27DB-BD31-4B8C-83A1-F6EECF244321}">
                <p14:modId xmlns:p14="http://schemas.microsoft.com/office/powerpoint/2010/main" val="942318302"/>
              </p:ext>
            </p:extLst>
          </p:nvPr>
        </p:nvGraphicFramePr>
        <p:xfrm>
          <a:off x="304801" y="304800"/>
          <a:ext cx="8839199" cy="60198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a:extLst>
              <a:ext uri="{FF2B5EF4-FFF2-40B4-BE49-F238E27FC236}">
                <a16:creationId xmlns:a16="http://schemas.microsoft.com/office/drawing/2014/main" id="{B4EE9AF5-4E14-E545-A9BD-870F242AC744}"/>
              </a:ext>
            </a:extLst>
          </p:cNvPr>
          <p:cNvCxnSpPr>
            <a:cxnSpLocks/>
          </p:cNvCxnSpPr>
          <p:nvPr/>
        </p:nvCxnSpPr>
        <p:spPr bwMode="auto">
          <a:xfrm>
            <a:off x="381000" y="17526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cxnSp>
        <p:nvCxnSpPr>
          <p:cNvPr id="7" name="Straight Connector 6">
            <a:extLst>
              <a:ext uri="{FF2B5EF4-FFF2-40B4-BE49-F238E27FC236}">
                <a16:creationId xmlns:a16="http://schemas.microsoft.com/office/drawing/2014/main" id="{A67D6B29-4438-C54F-A7F5-25CAC9F8FE58}"/>
              </a:ext>
            </a:extLst>
          </p:cNvPr>
          <p:cNvCxnSpPr>
            <a:cxnSpLocks/>
          </p:cNvCxnSpPr>
          <p:nvPr/>
        </p:nvCxnSpPr>
        <p:spPr bwMode="auto">
          <a:xfrm>
            <a:off x="381000" y="28956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D0C3B20B-F0E8-C843-93B4-E51CE4E8CEF6}"/>
              </a:ext>
            </a:extLst>
          </p:cNvPr>
          <p:cNvCxnSpPr>
            <a:cxnSpLocks/>
          </p:cNvCxnSpPr>
          <p:nvPr/>
        </p:nvCxnSpPr>
        <p:spPr bwMode="auto">
          <a:xfrm>
            <a:off x="381000" y="44196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807241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32</a:t>
            </a:fld>
            <a:endParaRPr lang="en-US" dirty="0"/>
          </a:p>
        </p:txBody>
      </p:sp>
      <p:graphicFrame>
        <p:nvGraphicFramePr>
          <p:cNvPr id="5" name="Chart 4">
            <a:extLst>
              <a:ext uri="{FF2B5EF4-FFF2-40B4-BE49-F238E27FC236}">
                <a16:creationId xmlns:a16="http://schemas.microsoft.com/office/drawing/2014/main" id="{9E38DE1A-BA18-D54B-89A9-69BEC4F0C37E}"/>
              </a:ext>
            </a:extLst>
          </p:cNvPr>
          <p:cNvGraphicFramePr>
            <a:graphicFrameLocks/>
          </p:cNvGraphicFramePr>
          <p:nvPr>
            <p:extLst>
              <p:ext uri="{D42A27DB-BD31-4B8C-83A1-F6EECF244321}">
                <p14:modId xmlns:p14="http://schemas.microsoft.com/office/powerpoint/2010/main" val="3856355106"/>
              </p:ext>
            </p:extLst>
          </p:nvPr>
        </p:nvGraphicFramePr>
        <p:xfrm>
          <a:off x="381000" y="304800"/>
          <a:ext cx="87630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275D87DC-6D11-394D-B0BE-986DC37578EB}"/>
              </a:ext>
            </a:extLst>
          </p:cNvPr>
          <p:cNvSpPr/>
          <p:nvPr/>
        </p:nvSpPr>
        <p:spPr>
          <a:xfrm>
            <a:off x="381000" y="5715000"/>
            <a:ext cx="8382000" cy="584775"/>
          </a:xfrm>
          <a:prstGeom prst="rect">
            <a:avLst/>
          </a:prstGeom>
          <a:ln>
            <a:solidFill>
              <a:schemeClr val="accent1"/>
            </a:solidFill>
          </a:ln>
        </p:spPr>
        <p:txBody>
          <a:bodyPr wrap="square">
            <a:spAutoFit/>
          </a:bodyPr>
          <a:lstStyle/>
          <a:p>
            <a:pPr marL="117475" indent="-117475" algn="l"/>
            <a:r>
              <a:rPr lang="en-US" sz="1600" b="1" dirty="0"/>
              <a:t>• NOTE:  </a:t>
            </a:r>
            <a:r>
              <a:rPr lang="en-US" sz="1600" dirty="0"/>
              <a:t>Only 3 of 50 study sources perceive current overall performance trend as uncertain/mixed (one OGA and one tool vendor source) or declining (one OGA source).</a:t>
            </a:r>
          </a:p>
        </p:txBody>
      </p:sp>
    </p:spTree>
    <p:extLst>
      <p:ext uri="{BB962C8B-B14F-4D97-AF65-F5344CB8AC3E}">
        <p14:creationId xmlns:p14="http://schemas.microsoft.com/office/powerpoint/2010/main" val="39405356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33</a:t>
            </a:fld>
            <a:endParaRPr lang="en-US" dirty="0"/>
          </a:p>
        </p:txBody>
      </p:sp>
      <p:graphicFrame>
        <p:nvGraphicFramePr>
          <p:cNvPr id="5" name="Chart 4">
            <a:extLst>
              <a:ext uri="{FF2B5EF4-FFF2-40B4-BE49-F238E27FC236}">
                <a16:creationId xmlns:a16="http://schemas.microsoft.com/office/drawing/2014/main" id="{0AE390EA-5D03-084D-A1A2-E10A7934A2F2}"/>
              </a:ext>
            </a:extLst>
          </p:cNvPr>
          <p:cNvGraphicFramePr>
            <a:graphicFrameLocks/>
          </p:cNvGraphicFramePr>
          <p:nvPr>
            <p:extLst>
              <p:ext uri="{D42A27DB-BD31-4B8C-83A1-F6EECF244321}">
                <p14:modId xmlns:p14="http://schemas.microsoft.com/office/powerpoint/2010/main" val="1284704109"/>
              </p:ext>
            </p:extLst>
          </p:nvPr>
        </p:nvGraphicFramePr>
        <p:xfrm>
          <a:off x="304800" y="304800"/>
          <a:ext cx="8763000" cy="6019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37372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34</a:t>
            </a:fld>
            <a:endParaRPr lang="en-US" dirty="0"/>
          </a:p>
        </p:txBody>
      </p:sp>
      <p:graphicFrame>
        <p:nvGraphicFramePr>
          <p:cNvPr id="5" name="Chart 4">
            <a:extLst>
              <a:ext uri="{FF2B5EF4-FFF2-40B4-BE49-F238E27FC236}">
                <a16:creationId xmlns:a16="http://schemas.microsoft.com/office/drawing/2014/main" id="{12C4B538-A9B2-694D-BB36-818A8F39F865}"/>
              </a:ext>
            </a:extLst>
          </p:cNvPr>
          <p:cNvGraphicFramePr>
            <a:graphicFrameLocks/>
          </p:cNvGraphicFramePr>
          <p:nvPr>
            <p:extLst>
              <p:ext uri="{D42A27DB-BD31-4B8C-83A1-F6EECF244321}">
                <p14:modId xmlns:p14="http://schemas.microsoft.com/office/powerpoint/2010/main" val="149352475"/>
              </p:ext>
            </p:extLst>
          </p:nvPr>
        </p:nvGraphicFramePr>
        <p:xfrm>
          <a:off x="304800" y="304800"/>
          <a:ext cx="8839200" cy="60198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a:extLst>
              <a:ext uri="{FF2B5EF4-FFF2-40B4-BE49-F238E27FC236}">
                <a16:creationId xmlns:a16="http://schemas.microsoft.com/office/drawing/2014/main" id="{CE61808B-77BB-8542-8DDE-A48FF027AE47}"/>
              </a:ext>
            </a:extLst>
          </p:cNvPr>
          <p:cNvCxnSpPr>
            <a:cxnSpLocks/>
          </p:cNvCxnSpPr>
          <p:nvPr/>
        </p:nvCxnSpPr>
        <p:spPr bwMode="auto">
          <a:xfrm>
            <a:off x="381000" y="16764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cxnSp>
        <p:nvCxnSpPr>
          <p:cNvPr id="7" name="Straight Connector 6">
            <a:extLst>
              <a:ext uri="{FF2B5EF4-FFF2-40B4-BE49-F238E27FC236}">
                <a16:creationId xmlns:a16="http://schemas.microsoft.com/office/drawing/2014/main" id="{8834091B-55AC-3349-9F82-3ECCF2D15CD8}"/>
              </a:ext>
            </a:extLst>
          </p:cNvPr>
          <p:cNvCxnSpPr>
            <a:cxnSpLocks/>
          </p:cNvCxnSpPr>
          <p:nvPr/>
        </p:nvCxnSpPr>
        <p:spPr bwMode="auto">
          <a:xfrm>
            <a:off x="381000" y="31242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9DEF48F5-A0D8-BD42-B7B2-8F0016CCD294}"/>
              </a:ext>
            </a:extLst>
          </p:cNvPr>
          <p:cNvCxnSpPr>
            <a:cxnSpLocks/>
          </p:cNvCxnSpPr>
          <p:nvPr/>
        </p:nvCxnSpPr>
        <p:spPr bwMode="auto">
          <a:xfrm>
            <a:off x="381000" y="44958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505111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35</a:t>
            </a:fld>
            <a:endParaRPr lang="en-US" dirty="0"/>
          </a:p>
        </p:txBody>
      </p:sp>
      <p:graphicFrame>
        <p:nvGraphicFramePr>
          <p:cNvPr id="5" name="Chart 4">
            <a:extLst>
              <a:ext uri="{FF2B5EF4-FFF2-40B4-BE49-F238E27FC236}">
                <a16:creationId xmlns:a16="http://schemas.microsoft.com/office/drawing/2014/main" id="{9720F53F-DE53-1E4F-8FAC-3407CD142C4D}"/>
              </a:ext>
            </a:extLst>
          </p:cNvPr>
          <p:cNvGraphicFramePr>
            <a:graphicFrameLocks/>
          </p:cNvGraphicFramePr>
          <p:nvPr>
            <p:extLst>
              <p:ext uri="{D42A27DB-BD31-4B8C-83A1-F6EECF244321}">
                <p14:modId xmlns:p14="http://schemas.microsoft.com/office/powerpoint/2010/main" val="2150191220"/>
              </p:ext>
            </p:extLst>
          </p:nvPr>
        </p:nvGraphicFramePr>
        <p:xfrm>
          <a:off x="304800" y="304800"/>
          <a:ext cx="8763000"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25924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36</a:t>
            </a:fld>
            <a:endParaRPr lang="en-US" dirty="0"/>
          </a:p>
        </p:txBody>
      </p:sp>
      <p:graphicFrame>
        <p:nvGraphicFramePr>
          <p:cNvPr id="5" name="Chart 4">
            <a:extLst>
              <a:ext uri="{FF2B5EF4-FFF2-40B4-BE49-F238E27FC236}">
                <a16:creationId xmlns:a16="http://schemas.microsoft.com/office/drawing/2014/main" id="{4097ACC6-FFBE-0E4C-9A50-63EA3DE1CDD4}"/>
              </a:ext>
            </a:extLst>
          </p:cNvPr>
          <p:cNvGraphicFramePr>
            <a:graphicFrameLocks/>
          </p:cNvGraphicFramePr>
          <p:nvPr>
            <p:extLst>
              <p:ext uri="{D42A27DB-BD31-4B8C-83A1-F6EECF244321}">
                <p14:modId xmlns:p14="http://schemas.microsoft.com/office/powerpoint/2010/main" val="2503975518"/>
              </p:ext>
            </p:extLst>
          </p:nvPr>
        </p:nvGraphicFramePr>
        <p:xfrm>
          <a:off x="304800" y="304800"/>
          <a:ext cx="8839200" cy="60198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a:extLst>
              <a:ext uri="{FF2B5EF4-FFF2-40B4-BE49-F238E27FC236}">
                <a16:creationId xmlns:a16="http://schemas.microsoft.com/office/drawing/2014/main" id="{05698AC9-54FA-6046-8F77-73DF70CE7B7D}"/>
              </a:ext>
            </a:extLst>
          </p:cNvPr>
          <p:cNvCxnSpPr>
            <a:cxnSpLocks/>
          </p:cNvCxnSpPr>
          <p:nvPr/>
        </p:nvCxnSpPr>
        <p:spPr bwMode="auto">
          <a:xfrm>
            <a:off x="381000" y="29718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cxnSp>
        <p:nvCxnSpPr>
          <p:cNvPr id="7" name="Straight Connector 6">
            <a:extLst>
              <a:ext uri="{FF2B5EF4-FFF2-40B4-BE49-F238E27FC236}">
                <a16:creationId xmlns:a16="http://schemas.microsoft.com/office/drawing/2014/main" id="{B7DD5DB2-50DF-C741-A637-2DC6AA1CA617}"/>
              </a:ext>
            </a:extLst>
          </p:cNvPr>
          <p:cNvCxnSpPr>
            <a:cxnSpLocks/>
          </p:cNvCxnSpPr>
          <p:nvPr/>
        </p:nvCxnSpPr>
        <p:spPr bwMode="auto">
          <a:xfrm>
            <a:off x="381000" y="44196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1262909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37</a:t>
            </a:fld>
            <a:endParaRPr lang="en-US" dirty="0"/>
          </a:p>
        </p:txBody>
      </p:sp>
      <p:graphicFrame>
        <p:nvGraphicFramePr>
          <p:cNvPr id="5" name="Chart 4">
            <a:extLst>
              <a:ext uri="{FF2B5EF4-FFF2-40B4-BE49-F238E27FC236}">
                <a16:creationId xmlns:a16="http://schemas.microsoft.com/office/drawing/2014/main" id="{2D39B0BA-C0E6-F542-8138-94A7F65406EC}"/>
              </a:ext>
            </a:extLst>
          </p:cNvPr>
          <p:cNvGraphicFramePr>
            <a:graphicFrameLocks/>
          </p:cNvGraphicFramePr>
          <p:nvPr>
            <p:extLst>
              <p:ext uri="{D42A27DB-BD31-4B8C-83A1-F6EECF244321}">
                <p14:modId xmlns:p14="http://schemas.microsoft.com/office/powerpoint/2010/main" val="1546023408"/>
              </p:ext>
            </p:extLst>
          </p:nvPr>
        </p:nvGraphicFramePr>
        <p:xfrm>
          <a:off x="304800" y="304800"/>
          <a:ext cx="8839200" cy="60198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a:extLst>
              <a:ext uri="{FF2B5EF4-FFF2-40B4-BE49-F238E27FC236}">
                <a16:creationId xmlns:a16="http://schemas.microsoft.com/office/drawing/2014/main" id="{55C68CE6-AD8F-5C48-9892-79B1CE7D7D18}"/>
              </a:ext>
            </a:extLst>
          </p:cNvPr>
          <p:cNvCxnSpPr>
            <a:cxnSpLocks/>
          </p:cNvCxnSpPr>
          <p:nvPr/>
        </p:nvCxnSpPr>
        <p:spPr bwMode="auto">
          <a:xfrm>
            <a:off x="381000" y="29718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cxnSp>
        <p:nvCxnSpPr>
          <p:cNvPr id="7" name="Straight Connector 6">
            <a:extLst>
              <a:ext uri="{FF2B5EF4-FFF2-40B4-BE49-F238E27FC236}">
                <a16:creationId xmlns:a16="http://schemas.microsoft.com/office/drawing/2014/main" id="{789A9D94-95CF-064B-AD56-F61416714EAF}"/>
              </a:ext>
            </a:extLst>
          </p:cNvPr>
          <p:cNvCxnSpPr>
            <a:cxnSpLocks/>
          </p:cNvCxnSpPr>
          <p:nvPr/>
        </p:nvCxnSpPr>
        <p:spPr bwMode="auto">
          <a:xfrm>
            <a:off x="381000" y="44958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9321235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38</a:t>
            </a:fld>
            <a:endParaRPr lang="en-US" dirty="0"/>
          </a:p>
        </p:txBody>
      </p:sp>
      <p:graphicFrame>
        <p:nvGraphicFramePr>
          <p:cNvPr id="5" name="Chart 4">
            <a:extLst>
              <a:ext uri="{FF2B5EF4-FFF2-40B4-BE49-F238E27FC236}">
                <a16:creationId xmlns:a16="http://schemas.microsoft.com/office/drawing/2014/main" id="{203BCE8B-7C7C-8E41-A42C-ED6A6152816E}"/>
              </a:ext>
            </a:extLst>
          </p:cNvPr>
          <p:cNvGraphicFramePr>
            <a:graphicFrameLocks/>
          </p:cNvGraphicFramePr>
          <p:nvPr>
            <p:extLst>
              <p:ext uri="{D42A27DB-BD31-4B8C-83A1-F6EECF244321}">
                <p14:modId xmlns:p14="http://schemas.microsoft.com/office/powerpoint/2010/main" val="1780683107"/>
              </p:ext>
            </p:extLst>
          </p:nvPr>
        </p:nvGraphicFramePr>
        <p:xfrm>
          <a:off x="381000" y="304801"/>
          <a:ext cx="8763000" cy="6019799"/>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a:extLst>
              <a:ext uri="{FF2B5EF4-FFF2-40B4-BE49-F238E27FC236}">
                <a16:creationId xmlns:a16="http://schemas.microsoft.com/office/drawing/2014/main" id="{0FDDD7D1-47F8-FD49-8894-61BA1FC29C8E}"/>
              </a:ext>
            </a:extLst>
          </p:cNvPr>
          <p:cNvCxnSpPr>
            <a:cxnSpLocks/>
          </p:cNvCxnSpPr>
          <p:nvPr/>
        </p:nvCxnSpPr>
        <p:spPr bwMode="auto">
          <a:xfrm>
            <a:off x="381000" y="29718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cxnSp>
        <p:nvCxnSpPr>
          <p:cNvPr id="7" name="Straight Connector 6">
            <a:extLst>
              <a:ext uri="{FF2B5EF4-FFF2-40B4-BE49-F238E27FC236}">
                <a16:creationId xmlns:a16="http://schemas.microsoft.com/office/drawing/2014/main" id="{9D64015F-5D32-9A4E-95FC-B8C0ED9A9E61}"/>
              </a:ext>
            </a:extLst>
          </p:cNvPr>
          <p:cNvCxnSpPr>
            <a:cxnSpLocks/>
          </p:cNvCxnSpPr>
          <p:nvPr/>
        </p:nvCxnSpPr>
        <p:spPr bwMode="auto">
          <a:xfrm>
            <a:off x="381000" y="44958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9183556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39</a:t>
            </a:fld>
            <a:endParaRPr lang="en-US" dirty="0"/>
          </a:p>
        </p:txBody>
      </p:sp>
      <p:graphicFrame>
        <p:nvGraphicFramePr>
          <p:cNvPr id="5" name="Chart 4">
            <a:extLst>
              <a:ext uri="{FF2B5EF4-FFF2-40B4-BE49-F238E27FC236}">
                <a16:creationId xmlns:a16="http://schemas.microsoft.com/office/drawing/2014/main" id="{5F58185D-0960-094E-A22D-C623D1CFB921}"/>
              </a:ext>
            </a:extLst>
          </p:cNvPr>
          <p:cNvGraphicFramePr>
            <a:graphicFrameLocks/>
          </p:cNvGraphicFramePr>
          <p:nvPr>
            <p:extLst>
              <p:ext uri="{D42A27DB-BD31-4B8C-83A1-F6EECF244321}">
                <p14:modId xmlns:p14="http://schemas.microsoft.com/office/powerpoint/2010/main" val="423470839"/>
              </p:ext>
            </p:extLst>
          </p:nvPr>
        </p:nvGraphicFramePr>
        <p:xfrm>
          <a:off x="304800" y="304800"/>
          <a:ext cx="8839200" cy="60198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a:extLst>
              <a:ext uri="{FF2B5EF4-FFF2-40B4-BE49-F238E27FC236}">
                <a16:creationId xmlns:a16="http://schemas.microsoft.com/office/drawing/2014/main" id="{D350A836-302C-1948-8F06-C45F22D1672C}"/>
              </a:ext>
            </a:extLst>
          </p:cNvPr>
          <p:cNvCxnSpPr>
            <a:cxnSpLocks/>
          </p:cNvCxnSpPr>
          <p:nvPr/>
        </p:nvCxnSpPr>
        <p:spPr bwMode="auto">
          <a:xfrm>
            <a:off x="381000" y="28956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cxnSp>
        <p:nvCxnSpPr>
          <p:cNvPr id="7" name="Straight Connector 6">
            <a:extLst>
              <a:ext uri="{FF2B5EF4-FFF2-40B4-BE49-F238E27FC236}">
                <a16:creationId xmlns:a16="http://schemas.microsoft.com/office/drawing/2014/main" id="{EBF13A1B-0F8D-C445-95E0-05245B22B6D7}"/>
              </a:ext>
            </a:extLst>
          </p:cNvPr>
          <p:cNvCxnSpPr>
            <a:cxnSpLocks/>
          </p:cNvCxnSpPr>
          <p:nvPr/>
        </p:nvCxnSpPr>
        <p:spPr bwMode="auto">
          <a:xfrm>
            <a:off x="381000" y="44196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318723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4</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graphicFrame>
        <p:nvGraphicFramePr>
          <p:cNvPr id="13" name="Chart 12">
            <a:extLst>
              <a:ext uri="{FF2B5EF4-FFF2-40B4-BE49-F238E27FC236}">
                <a16:creationId xmlns:a16="http://schemas.microsoft.com/office/drawing/2014/main" id="{37885C47-B9EF-4448-8540-1EE770E345DC}"/>
              </a:ext>
            </a:extLst>
          </p:cNvPr>
          <p:cNvGraphicFramePr>
            <a:graphicFrameLocks/>
          </p:cNvGraphicFramePr>
          <p:nvPr>
            <p:extLst>
              <p:ext uri="{D42A27DB-BD31-4B8C-83A1-F6EECF244321}">
                <p14:modId xmlns:p14="http://schemas.microsoft.com/office/powerpoint/2010/main" val="3493868462"/>
              </p:ext>
            </p:extLst>
          </p:nvPr>
        </p:nvGraphicFramePr>
        <p:xfrm>
          <a:off x="381000" y="304800"/>
          <a:ext cx="8686800" cy="594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731929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40</a:t>
            </a:fld>
            <a:endParaRPr lang="en-US" dirty="0"/>
          </a:p>
        </p:txBody>
      </p:sp>
      <p:sp>
        <p:nvSpPr>
          <p:cNvPr id="6" name="Rectangle 5">
            <a:extLst>
              <a:ext uri="{FF2B5EF4-FFF2-40B4-BE49-F238E27FC236}">
                <a16:creationId xmlns:a16="http://schemas.microsoft.com/office/drawing/2014/main" id="{28C07167-8532-B746-AE25-FABEEDE19C3B}"/>
              </a:ext>
            </a:extLst>
          </p:cNvPr>
          <p:cNvSpPr>
            <a:spLocks noChangeArrowheads="1"/>
          </p:cNvSpPr>
          <p:nvPr/>
        </p:nvSpPr>
        <p:spPr bwMode="auto">
          <a:xfrm>
            <a:off x="762000" y="2362200"/>
            <a:ext cx="7620000" cy="205740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marL="228600" indent="-228600">
              <a:tabLst>
                <a:tab pos="7264400" algn="l"/>
              </a:tabLst>
              <a:defRPr/>
            </a:pPr>
            <a:r>
              <a:rPr kumimoji="0" lang="en-US" b="1" i="1" dirty="0">
                <a:solidFill>
                  <a:schemeClr val="tx2"/>
                </a:solidFill>
                <a:effectLst>
                  <a:outerShdw blurRad="38100" dist="38100" dir="2700000" algn="tl">
                    <a:srgbClr val="DDDDDD"/>
                  </a:outerShdw>
                </a:effectLst>
              </a:rPr>
              <a:t>The following slides summarize sources mentions of</a:t>
            </a:r>
            <a:br>
              <a:rPr kumimoji="0" lang="en-US" b="1" i="1" dirty="0">
                <a:solidFill>
                  <a:schemeClr val="tx2"/>
                </a:solidFill>
                <a:effectLst>
                  <a:outerShdw blurRad="38100" dist="38100" dir="2700000" algn="tl">
                    <a:srgbClr val="DDDDDD"/>
                  </a:outerShdw>
                </a:effectLst>
              </a:rPr>
            </a:br>
            <a:r>
              <a:rPr kumimoji="0" lang="en-US" b="1" i="1" dirty="0">
                <a:solidFill>
                  <a:schemeClr val="accent1">
                    <a:lumMod val="75000"/>
                  </a:schemeClr>
                </a:solidFill>
                <a:effectLst>
                  <a:outerShdw blurRad="38100" dist="38100" dir="2700000" algn="tl">
                    <a:srgbClr val="DDDDDD"/>
                  </a:outerShdw>
                </a:effectLst>
              </a:rPr>
              <a:t>key strengths and weaknesses/areas for improvement</a:t>
            </a:r>
            <a:r>
              <a:rPr lang="en-US" b="1" i="1" dirty="0">
                <a:solidFill>
                  <a:schemeClr val="accent1">
                    <a:lumMod val="75000"/>
                  </a:schemeClr>
                </a:solidFill>
              </a:rPr>
              <a:t>.</a:t>
            </a:r>
            <a:endParaRPr kumimoji="0" lang="en-US" b="1" i="1" dirty="0">
              <a:solidFill>
                <a:schemeClr val="accent1">
                  <a:lumMod val="75000"/>
                </a:schemeClr>
              </a:solidFill>
              <a:effectLst>
                <a:outerShdw blurRad="38100" dist="38100" dir="2700000" algn="tl">
                  <a:srgbClr val="DDDDDD"/>
                </a:outerShdw>
              </a:effectLst>
              <a:latin typeface="+mn-lt"/>
            </a:endParaRPr>
          </a:p>
        </p:txBody>
      </p:sp>
    </p:spTree>
    <p:extLst>
      <p:ext uri="{BB962C8B-B14F-4D97-AF65-F5344CB8AC3E}">
        <p14:creationId xmlns:p14="http://schemas.microsoft.com/office/powerpoint/2010/main" val="13911782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41</a:t>
            </a:fld>
            <a:endParaRPr lang="en-US" dirty="0"/>
          </a:p>
        </p:txBody>
      </p:sp>
      <p:graphicFrame>
        <p:nvGraphicFramePr>
          <p:cNvPr id="6" name="Chart 5">
            <a:extLst>
              <a:ext uri="{FF2B5EF4-FFF2-40B4-BE49-F238E27FC236}">
                <a16:creationId xmlns:a16="http://schemas.microsoft.com/office/drawing/2014/main" id="{95076646-A49D-394E-AF52-C2A0E109286C}"/>
              </a:ext>
            </a:extLst>
          </p:cNvPr>
          <p:cNvGraphicFramePr>
            <a:graphicFrameLocks/>
          </p:cNvGraphicFramePr>
          <p:nvPr>
            <p:extLst>
              <p:ext uri="{D42A27DB-BD31-4B8C-83A1-F6EECF244321}">
                <p14:modId xmlns:p14="http://schemas.microsoft.com/office/powerpoint/2010/main" val="4278120604"/>
              </p:ext>
            </p:extLst>
          </p:nvPr>
        </p:nvGraphicFramePr>
        <p:xfrm>
          <a:off x="304800" y="304800"/>
          <a:ext cx="8763000"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632280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42</a:t>
            </a:fld>
            <a:endParaRPr lang="en-US" dirty="0"/>
          </a:p>
        </p:txBody>
      </p:sp>
      <p:graphicFrame>
        <p:nvGraphicFramePr>
          <p:cNvPr id="7" name="Chart 6">
            <a:extLst>
              <a:ext uri="{FF2B5EF4-FFF2-40B4-BE49-F238E27FC236}">
                <a16:creationId xmlns:a16="http://schemas.microsoft.com/office/drawing/2014/main" id="{B06118B4-4546-1F41-99E1-3AE1E8454F6C}"/>
              </a:ext>
            </a:extLst>
          </p:cNvPr>
          <p:cNvGraphicFramePr>
            <a:graphicFrameLocks/>
          </p:cNvGraphicFramePr>
          <p:nvPr>
            <p:extLst>
              <p:ext uri="{D42A27DB-BD31-4B8C-83A1-F6EECF244321}">
                <p14:modId xmlns:p14="http://schemas.microsoft.com/office/powerpoint/2010/main" val="250823949"/>
              </p:ext>
            </p:extLst>
          </p:nvPr>
        </p:nvGraphicFramePr>
        <p:xfrm>
          <a:off x="381000" y="304800"/>
          <a:ext cx="8686800"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22494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43</a:t>
            </a:fld>
            <a:endParaRPr lang="en-US" dirty="0"/>
          </a:p>
        </p:txBody>
      </p:sp>
      <p:sp>
        <p:nvSpPr>
          <p:cNvPr id="5" name="Rectangle 7">
            <a:extLst>
              <a:ext uri="{FF2B5EF4-FFF2-40B4-BE49-F238E27FC236}">
                <a16:creationId xmlns:a16="http://schemas.microsoft.com/office/drawing/2014/main" id="{AF1169AE-A952-1E4A-A0E0-1FAFDA6EB3D5}"/>
              </a:ext>
            </a:extLst>
          </p:cNvPr>
          <p:cNvSpPr>
            <a:spLocks noGrp="1" noChangeArrowheads="1"/>
          </p:cNvSpPr>
          <p:nvPr>
            <p:ph type="title"/>
          </p:nvPr>
        </p:nvSpPr>
        <p:spPr>
          <a:xfrm>
            <a:off x="685800" y="381000"/>
            <a:ext cx="7772400" cy="1295400"/>
          </a:xfrm>
        </p:spPr>
        <p:txBody>
          <a:bodyPr/>
          <a:lstStyle/>
          <a:p>
            <a:pPr eaLnBrk="1" hangingPunct="1">
              <a:defRPr/>
            </a:pPr>
            <a:r>
              <a:rPr lang="en-US" sz="3200" b="1" dirty="0">
                <a:solidFill>
                  <a:srgbClr val="000000"/>
                </a:solidFill>
              </a:rPr>
              <a:t>Other Comments</a:t>
            </a:r>
            <a:endParaRPr lang="en-US" sz="3200" b="1" dirty="0">
              <a:cs typeface="+mj-cs"/>
            </a:endParaRPr>
          </a:p>
        </p:txBody>
      </p:sp>
      <p:sp>
        <p:nvSpPr>
          <p:cNvPr id="6" name="Rectangle 6">
            <a:extLst>
              <a:ext uri="{FF2B5EF4-FFF2-40B4-BE49-F238E27FC236}">
                <a16:creationId xmlns:a16="http://schemas.microsoft.com/office/drawing/2014/main" id="{80DFC611-2207-904B-9766-4EBF3D7FE311}"/>
              </a:ext>
            </a:extLst>
          </p:cNvPr>
          <p:cNvSpPr txBox="1">
            <a:spLocks noChangeArrowheads="1"/>
          </p:cNvSpPr>
          <p:nvPr/>
        </p:nvSpPr>
        <p:spPr bwMode="auto">
          <a:xfrm>
            <a:off x="685800" y="1295400"/>
            <a:ext cx="80772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eaLnBrk="1" hangingPunct="1">
              <a:lnSpc>
                <a:spcPct val="80000"/>
              </a:lnSpc>
              <a:buNone/>
              <a:defRPr/>
            </a:pPr>
            <a:r>
              <a:rPr lang="en-US" sz="1900" dirty="0">
                <a:latin typeface="+mj-lt"/>
              </a:rPr>
              <a:t>Positive comments:</a:t>
            </a:r>
          </a:p>
          <a:p>
            <a:pPr marL="292100" indent="-292100" eaLnBrk="1" hangingPunct="1">
              <a:lnSpc>
                <a:spcPct val="80000"/>
              </a:lnSpc>
              <a:defRPr/>
            </a:pPr>
            <a:r>
              <a:rPr lang="en-US" sz="1900" b="0" dirty="0">
                <a:latin typeface="+mj-lt"/>
              </a:rPr>
              <a:t>Good infrastructure that’s improving as we continue shifting to the Cloud. </a:t>
            </a:r>
            <a:br>
              <a:rPr lang="en-US" sz="1900" b="0" dirty="0">
                <a:latin typeface="+mj-lt"/>
              </a:rPr>
            </a:br>
            <a:r>
              <a:rPr lang="en-US" sz="1900" b="0" dirty="0">
                <a:latin typeface="+mj-lt"/>
              </a:rPr>
              <a:t>(2 mentions)</a:t>
            </a:r>
            <a:endParaRPr lang="en-US" sz="1900" i="1" dirty="0">
              <a:latin typeface="+mj-lt"/>
            </a:endParaRPr>
          </a:p>
          <a:p>
            <a:pPr marL="292100" indent="-292100" eaLnBrk="1" hangingPunct="1">
              <a:lnSpc>
                <a:spcPct val="80000"/>
              </a:lnSpc>
              <a:defRPr/>
            </a:pPr>
            <a:r>
              <a:rPr lang="en-US" sz="1900" b="0" dirty="0">
                <a:latin typeface="+mj-lt"/>
              </a:rPr>
              <a:t>Our top management is committed to SE (2)</a:t>
            </a:r>
          </a:p>
          <a:p>
            <a:pPr marL="292100" indent="-292100" eaLnBrk="1" hangingPunct="1">
              <a:lnSpc>
                <a:spcPct val="80000"/>
              </a:lnSpc>
              <a:defRPr/>
            </a:pPr>
            <a:r>
              <a:rPr lang="en-US" sz="1900" b="0" dirty="0">
                <a:latin typeface="+mj-lt"/>
              </a:rPr>
              <a:t>We are stronger in systems management (2)</a:t>
            </a:r>
            <a:br>
              <a:rPr lang="en-US" sz="1900" b="0" dirty="0">
                <a:latin typeface="+mj-lt"/>
              </a:rPr>
            </a:br>
            <a:endParaRPr lang="en-US" sz="1900" b="0" i="1" dirty="0">
              <a:latin typeface="+mj-lt"/>
            </a:endParaRPr>
          </a:p>
          <a:p>
            <a:pPr marL="0" indent="0" eaLnBrk="1" hangingPunct="1">
              <a:lnSpc>
                <a:spcPct val="80000"/>
              </a:lnSpc>
              <a:buNone/>
              <a:defRPr/>
            </a:pPr>
            <a:r>
              <a:rPr lang="en-US" sz="1900" dirty="0">
                <a:latin typeface="+mj-lt"/>
              </a:rPr>
              <a:t>Mixed comments:</a:t>
            </a:r>
            <a:endParaRPr lang="en-US" sz="1900" b="0" dirty="0">
              <a:latin typeface="+mj-lt"/>
            </a:endParaRPr>
          </a:p>
          <a:p>
            <a:pPr marL="292100" indent="-292100" eaLnBrk="1" hangingPunct="1">
              <a:lnSpc>
                <a:spcPct val="80000"/>
              </a:lnSpc>
              <a:defRPr/>
            </a:pPr>
            <a:r>
              <a:rPr lang="en-US" sz="1900" b="0" dirty="0">
                <a:latin typeface="+mj-lt"/>
              </a:rPr>
              <a:t>We don’t provide enough hands-on work for our newer people. We need a strong SE culture and mentoring needs to be in place for hands-on opportunities to be effective. (2)</a:t>
            </a:r>
            <a:r>
              <a:rPr lang="en-US" sz="1900" i="1" dirty="0">
                <a:latin typeface="+mj-lt"/>
              </a:rPr>
              <a:t> </a:t>
            </a:r>
          </a:p>
          <a:p>
            <a:pPr marL="292100" indent="-292100" eaLnBrk="1" hangingPunct="1">
              <a:lnSpc>
                <a:spcPct val="80000"/>
              </a:lnSpc>
              <a:defRPr/>
            </a:pPr>
            <a:r>
              <a:rPr lang="en-US" sz="1900" b="0" dirty="0">
                <a:latin typeface="+mj-lt"/>
              </a:rPr>
              <a:t>NASA sometimes acts like SE doesn’t exist.  I would love to see NASA catch up and be a thought leader.  (1)</a:t>
            </a:r>
          </a:p>
          <a:p>
            <a:pPr marL="292100" indent="-292100" eaLnBrk="1" hangingPunct="1">
              <a:lnSpc>
                <a:spcPct val="80000"/>
              </a:lnSpc>
              <a:defRPr/>
            </a:pPr>
            <a:r>
              <a:rPr lang="en-US" sz="1900" b="0" dirty="0">
                <a:latin typeface="+mj-lt"/>
              </a:rPr>
              <a:t>NASA SE is woefully behind the curve of SE at industry partners (1)</a:t>
            </a:r>
          </a:p>
          <a:p>
            <a:pPr marL="292100" indent="-292100" eaLnBrk="1" hangingPunct="1">
              <a:lnSpc>
                <a:spcPct val="80000"/>
              </a:lnSpc>
              <a:defRPr/>
            </a:pPr>
            <a:r>
              <a:rPr lang="en-US" sz="1900" b="0" dirty="0">
                <a:latin typeface="+mj-lt"/>
              </a:rPr>
              <a:t>Our facilities are completely inadequate because they are not being funded (1)</a:t>
            </a:r>
          </a:p>
          <a:p>
            <a:pPr marL="292100" indent="-292100" eaLnBrk="1" hangingPunct="1">
              <a:lnSpc>
                <a:spcPct val="80000"/>
              </a:lnSpc>
              <a:defRPr/>
            </a:pPr>
            <a:r>
              <a:rPr lang="en-US" sz="1900" b="0" dirty="0">
                <a:latin typeface="+mj-lt"/>
              </a:rPr>
              <a:t>Emphasis on SE is being diminished.  We expect SE to happen, but no one is doing anything overtly to assure SE happens.  It’s a fight almost every day. (1)</a:t>
            </a:r>
          </a:p>
          <a:p>
            <a:pPr marL="292100" indent="-292100" eaLnBrk="1" hangingPunct="1">
              <a:lnSpc>
                <a:spcPct val="80000"/>
              </a:lnSpc>
              <a:defRPr/>
            </a:pPr>
            <a:r>
              <a:rPr lang="en-US" sz="1900" b="0" dirty="0">
                <a:latin typeface="+mj-lt"/>
              </a:rPr>
              <a:t>Systems management isn't being emphasized enough (1)</a:t>
            </a:r>
          </a:p>
        </p:txBody>
      </p:sp>
    </p:spTree>
    <p:extLst>
      <p:ext uri="{BB962C8B-B14F-4D97-AF65-F5344CB8AC3E}">
        <p14:creationId xmlns:p14="http://schemas.microsoft.com/office/powerpoint/2010/main" val="35748364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44</a:t>
            </a:fld>
            <a:endParaRPr lang="en-US" dirty="0"/>
          </a:p>
        </p:txBody>
      </p:sp>
      <p:sp>
        <p:nvSpPr>
          <p:cNvPr id="5" name="Rectangle 4">
            <a:extLst>
              <a:ext uri="{FF2B5EF4-FFF2-40B4-BE49-F238E27FC236}">
                <a16:creationId xmlns:a16="http://schemas.microsoft.com/office/drawing/2014/main" id="{435E49CD-5FC5-C546-AEBF-8569C9B5CF43}"/>
              </a:ext>
            </a:extLst>
          </p:cNvPr>
          <p:cNvSpPr>
            <a:spLocks noChangeArrowheads="1"/>
          </p:cNvSpPr>
          <p:nvPr/>
        </p:nvSpPr>
        <p:spPr bwMode="auto">
          <a:xfrm>
            <a:off x="609600" y="2362200"/>
            <a:ext cx="7924800" cy="205740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r>
              <a:rPr kumimoji="0" lang="en-US" sz="2200" b="1" i="1" dirty="0">
                <a:solidFill>
                  <a:schemeClr val="tx2"/>
                </a:solidFill>
                <a:effectLst>
                  <a:outerShdw blurRad="38100" dist="38100" dir="2700000" algn="tl">
                    <a:srgbClr val="DDDDDD"/>
                  </a:outerShdw>
                </a:effectLst>
                <a:latin typeface="+mn-lt"/>
              </a:rPr>
              <a:t>The following slides summarize responses from study </a:t>
            </a:r>
            <a:br>
              <a:rPr kumimoji="0" lang="en-US" sz="2200" b="1" i="1" dirty="0">
                <a:solidFill>
                  <a:schemeClr val="tx2"/>
                </a:solidFill>
                <a:effectLst>
                  <a:outerShdw blurRad="38100" dist="38100" dir="2700000" algn="tl">
                    <a:srgbClr val="DDDDDD"/>
                  </a:outerShdw>
                </a:effectLst>
                <a:latin typeface="+mn-lt"/>
              </a:rPr>
            </a:br>
            <a:r>
              <a:rPr kumimoji="0" lang="en-US" sz="2200" b="1" i="1" dirty="0">
                <a:solidFill>
                  <a:schemeClr val="tx2"/>
                </a:solidFill>
                <a:effectLst>
                  <a:outerShdw blurRad="38100" dist="38100" dir="2700000" algn="tl">
                    <a:srgbClr val="DDDDDD"/>
                  </a:outerShdw>
                </a:effectLst>
                <a:latin typeface="+mn-lt"/>
              </a:rPr>
              <a:t>sources to the </a:t>
            </a:r>
            <a:r>
              <a:rPr kumimoji="0" lang="en-US" sz="2200" b="1" i="1" dirty="0">
                <a:solidFill>
                  <a:srgbClr val="FF0000"/>
                </a:solidFill>
                <a:effectLst>
                  <a:outerShdw blurRad="38100" dist="38100" dir="2700000" algn="tl">
                    <a:srgbClr val="DDDDDD"/>
                  </a:outerShdw>
                </a:effectLst>
                <a:latin typeface="+mn-lt"/>
              </a:rPr>
              <a:t>open-ended question</a:t>
            </a:r>
            <a:r>
              <a:rPr kumimoji="0" lang="en-US" sz="2200" b="1" i="1" dirty="0">
                <a:solidFill>
                  <a:schemeClr val="tx2"/>
                </a:solidFill>
                <a:effectLst>
                  <a:outerShdw blurRad="38100" dist="38100" dir="2700000" algn="tl">
                    <a:srgbClr val="DDDDDD"/>
                  </a:outerShdw>
                </a:effectLst>
                <a:latin typeface="+mn-lt"/>
              </a:rPr>
              <a:t>, with no prompting: </a:t>
            </a:r>
            <a:br>
              <a:rPr lang="en-US" sz="2200" b="1" i="1" dirty="0">
                <a:latin typeface="+mn-lt"/>
              </a:rPr>
            </a:br>
            <a:r>
              <a:rPr kumimoji="0" lang="en-US" sz="2200" b="1" i="1" dirty="0">
                <a:solidFill>
                  <a:schemeClr val="accent1">
                    <a:lumMod val="75000"/>
                  </a:schemeClr>
                </a:solidFill>
                <a:effectLst>
                  <a:outerShdw blurRad="38100" dist="38100" dir="2700000" algn="tl">
                    <a:srgbClr val="DDDDDD"/>
                  </a:outerShdw>
                </a:effectLst>
                <a:latin typeface="+mn-lt"/>
              </a:rPr>
              <a:t>What is your expectation on the future (next 5 years and beyond) </a:t>
            </a:r>
            <a:br>
              <a:rPr kumimoji="0" lang="en-US" sz="2200" b="1" i="1" dirty="0">
                <a:solidFill>
                  <a:schemeClr val="accent1">
                    <a:lumMod val="75000"/>
                  </a:schemeClr>
                </a:solidFill>
                <a:effectLst>
                  <a:outerShdw blurRad="38100" dist="38100" dir="2700000" algn="tl">
                    <a:srgbClr val="DDDDDD"/>
                  </a:outerShdw>
                </a:effectLst>
                <a:latin typeface="+mn-lt"/>
              </a:rPr>
            </a:br>
            <a:r>
              <a:rPr kumimoji="0" lang="en-US" sz="2200" b="1" i="1" dirty="0">
                <a:solidFill>
                  <a:schemeClr val="accent1">
                    <a:lumMod val="75000"/>
                  </a:schemeClr>
                </a:solidFill>
                <a:effectLst>
                  <a:outerShdw blurRad="38100" dist="38100" dir="2700000" algn="tl">
                    <a:srgbClr val="DDDDDD"/>
                  </a:outerShdw>
                </a:effectLst>
                <a:latin typeface="+mn-lt"/>
              </a:rPr>
              <a:t>of SE in relation to how your company engages SE? </a:t>
            </a:r>
            <a:endParaRPr lang="en-US" sz="2200" b="1" i="1" dirty="0">
              <a:latin typeface="+mn-lt"/>
            </a:endParaRPr>
          </a:p>
        </p:txBody>
      </p:sp>
    </p:spTree>
    <p:extLst>
      <p:ext uri="{BB962C8B-B14F-4D97-AF65-F5344CB8AC3E}">
        <p14:creationId xmlns:p14="http://schemas.microsoft.com/office/powerpoint/2010/main" val="36432230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45</a:t>
            </a:fld>
            <a:endParaRPr lang="en-US" dirty="0"/>
          </a:p>
        </p:txBody>
      </p:sp>
      <p:graphicFrame>
        <p:nvGraphicFramePr>
          <p:cNvPr id="5" name="Chart 4">
            <a:extLst>
              <a:ext uri="{FF2B5EF4-FFF2-40B4-BE49-F238E27FC236}">
                <a16:creationId xmlns:a16="http://schemas.microsoft.com/office/drawing/2014/main" id="{71A0BB96-E852-D340-B66B-F3DB725AB7D0}"/>
              </a:ext>
            </a:extLst>
          </p:cNvPr>
          <p:cNvGraphicFramePr>
            <a:graphicFrameLocks/>
          </p:cNvGraphicFramePr>
          <p:nvPr>
            <p:extLst>
              <p:ext uri="{D42A27DB-BD31-4B8C-83A1-F6EECF244321}">
                <p14:modId xmlns:p14="http://schemas.microsoft.com/office/powerpoint/2010/main" val="1095924388"/>
              </p:ext>
            </p:extLst>
          </p:nvPr>
        </p:nvGraphicFramePr>
        <p:xfrm>
          <a:off x="454742" y="304800"/>
          <a:ext cx="8686800"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09701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46</a:t>
            </a:fld>
            <a:endParaRPr lang="en-US" dirty="0"/>
          </a:p>
        </p:txBody>
      </p:sp>
      <p:sp>
        <p:nvSpPr>
          <p:cNvPr id="5" name="Rectangle 7">
            <a:extLst>
              <a:ext uri="{FF2B5EF4-FFF2-40B4-BE49-F238E27FC236}">
                <a16:creationId xmlns:a16="http://schemas.microsoft.com/office/drawing/2014/main" id="{DEEDF484-2189-2F40-83E8-808A4901BEA2}"/>
              </a:ext>
            </a:extLst>
          </p:cNvPr>
          <p:cNvSpPr>
            <a:spLocks noGrp="1" noChangeArrowheads="1"/>
          </p:cNvSpPr>
          <p:nvPr>
            <p:ph type="title"/>
          </p:nvPr>
        </p:nvSpPr>
        <p:spPr>
          <a:xfrm>
            <a:off x="685800" y="228600"/>
            <a:ext cx="7772400" cy="1295400"/>
          </a:xfrm>
        </p:spPr>
        <p:txBody>
          <a:bodyPr/>
          <a:lstStyle/>
          <a:p>
            <a:pPr eaLnBrk="1" hangingPunct="1">
              <a:defRPr/>
            </a:pPr>
            <a:r>
              <a:rPr lang="en-US" sz="3200" b="1" dirty="0">
                <a:solidFill>
                  <a:srgbClr val="000000"/>
                </a:solidFill>
              </a:rPr>
              <a:t>Other Relevant Responses/Industry</a:t>
            </a:r>
            <a:endParaRPr lang="en-US" sz="3200" b="1" dirty="0">
              <a:cs typeface="+mj-cs"/>
            </a:endParaRPr>
          </a:p>
        </p:txBody>
      </p:sp>
      <p:sp>
        <p:nvSpPr>
          <p:cNvPr id="6" name="Rectangle 6">
            <a:extLst>
              <a:ext uri="{FF2B5EF4-FFF2-40B4-BE49-F238E27FC236}">
                <a16:creationId xmlns:a16="http://schemas.microsoft.com/office/drawing/2014/main" id="{27046E80-7897-9D45-913E-A46723B05000}"/>
              </a:ext>
            </a:extLst>
          </p:cNvPr>
          <p:cNvSpPr txBox="1">
            <a:spLocks noChangeArrowheads="1"/>
          </p:cNvSpPr>
          <p:nvPr/>
        </p:nvSpPr>
        <p:spPr bwMode="auto">
          <a:xfrm>
            <a:off x="685800" y="1219200"/>
            <a:ext cx="82296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92100" indent="-292100" eaLnBrk="1" hangingPunct="1">
              <a:lnSpc>
                <a:spcPct val="80000"/>
              </a:lnSpc>
              <a:defRPr/>
            </a:pPr>
            <a:r>
              <a:rPr lang="en-US" sz="1600" b="0" dirty="0">
                <a:latin typeface="+mj-lt"/>
              </a:rPr>
              <a:t>We are going to </a:t>
            </a:r>
            <a:r>
              <a:rPr lang="en-US" sz="1600" dirty="0">
                <a:latin typeface="+mj-lt"/>
              </a:rPr>
              <a:t>have to rely on SE more in early design validation, continued SE engagement earlier in the lifecycle; </a:t>
            </a:r>
            <a:r>
              <a:rPr lang="en-US" sz="1600" b="0" dirty="0">
                <a:latin typeface="+mj-lt"/>
              </a:rPr>
              <a:t>I expect customers to have more digital work products for specs, customers getting more involved in the development process (4)</a:t>
            </a:r>
          </a:p>
          <a:p>
            <a:pPr marL="292100" indent="-292100" eaLnBrk="1" hangingPunct="1">
              <a:lnSpc>
                <a:spcPct val="80000"/>
              </a:lnSpc>
              <a:defRPr/>
            </a:pPr>
            <a:r>
              <a:rPr lang="en-US" sz="1600" b="0" dirty="0">
                <a:latin typeface="+mj-lt"/>
              </a:rPr>
              <a:t>We lead SE and has been leading in MBSE; </a:t>
            </a:r>
            <a:r>
              <a:rPr lang="en-US" sz="1600" dirty="0">
                <a:latin typeface="+mj-lt"/>
              </a:rPr>
              <a:t>we won three new programs due </a:t>
            </a:r>
            <a:br>
              <a:rPr lang="en-US" sz="1600" dirty="0">
                <a:latin typeface="+mj-lt"/>
              </a:rPr>
            </a:br>
            <a:r>
              <a:rPr lang="en-US" sz="1600" dirty="0">
                <a:latin typeface="+mj-lt"/>
              </a:rPr>
              <a:t>to our strength in MBSE </a:t>
            </a:r>
            <a:r>
              <a:rPr lang="en-US" sz="1600" b="0" dirty="0">
                <a:latin typeface="+mj-lt"/>
              </a:rPr>
              <a:t>(2)</a:t>
            </a:r>
          </a:p>
          <a:p>
            <a:pPr marL="292100" indent="-292100" eaLnBrk="1" hangingPunct="1">
              <a:lnSpc>
                <a:spcPct val="80000"/>
              </a:lnSpc>
              <a:defRPr/>
            </a:pPr>
            <a:r>
              <a:rPr lang="en-US" sz="1600" dirty="0">
                <a:latin typeface="+mj-lt"/>
              </a:rPr>
              <a:t>MBSE will continue to evolve, </a:t>
            </a:r>
            <a:r>
              <a:rPr lang="en-US" sz="1600" b="0" dirty="0">
                <a:latin typeface="+mj-lt"/>
              </a:rPr>
              <a:t>the question is whether we are going to apply it rigorously; we have already been using SysML and engage more digital tapestry (2) </a:t>
            </a:r>
          </a:p>
          <a:p>
            <a:pPr marL="292100" indent="-292100" eaLnBrk="1" hangingPunct="1">
              <a:lnSpc>
                <a:spcPct val="80000"/>
              </a:lnSpc>
              <a:defRPr/>
            </a:pPr>
            <a:r>
              <a:rPr lang="en-US" sz="1600" dirty="0">
                <a:latin typeface="+mj-lt"/>
              </a:rPr>
              <a:t>We will continue being a leader </a:t>
            </a:r>
            <a:r>
              <a:rPr lang="en-US" sz="1600" b="0" dirty="0">
                <a:latin typeface="+mj-lt"/>
              </a:rPr>
              <a:t>in SE development, in particular because we facilitate learning from each other with our best practice and technology knowledge sharing opportunities (2)</a:t>
            </a:r>
          </a:p>
          <a:p>
            <a:pPr marL="292100" indent="-292100" eaLnBrk="1" hangingPunct="1">
              <a:lnSpc>
                <a:spcPct val="80000"/>
              </a:lnSpc>
              <a:defRPr/>
            </a:pPr>
            <a:r>
              <a:rPr lang="en-US" sz="1600" b="0" dirty="0">
                <a:latin typeface="+mj-lt"/>
              </a:rPr>
              <a:t>We are </a:t>
            </a:r>
            <a:r>
              <a:rPr lang="en-US" sz="1600" dirty="0">
                <a:latin typeface="+mj-lt"/>
              </a:rPr>
              <a:t>exploring ways to better maintain interoperability between the disciplines</a:t>
            </a:r>
            <a:r>
              <a:rPr lang="en-US" sz="1600" b="0" dirty="0">
                <a:latin typeface="+mj-lt"/>
              </a:rPr>
              <a:t>, and how to react to/control changes throughout the lifecycle (2)</a:t>
            </a:r>
          </a:p>
          <a:p>
            <a:pPr marL="292100" indent="-292100" eaLnBrk="1" hangingPunct="1">
              <a:lnSpc>
                <a:spcPct val="80000"/>
              </a:lnSpc>
              <a:defRPr/>
            </a:pPr>
            <a:r>
              <a:rPr lang="en-US" sz="1600" b="0" dirty="0">
                <a:latin typeface="+mj-lt"/>
              </a:rPr>
              <a:t>We are doing a </a:t>
            </a:r>
            <a:r>
              <a:rPr lang="en-US" sz="1600" dirty="0">
                <a:latin typeface="+mj-lt"/>
              </a:rPr>
              <a:t>SE reboot and dedicated effort, we are trying to perform SE with more rigor and formality,</a:t>
            </a:r>
            <a:r>
              <a:rPr lang="en-US" sz="1600" b="0" dirty="0">
                <a:latin typeface="+mj-lt"/>
              </a:rPr>
              <a:t> with new tool approaches (2)</a:t>
            </a:r>
          </a:p>
          <a:p>
            <a:pPr marL="292100" indent="-292100" eaLnBrk="1" hangingPunct="1">
              <a:lnSpc>
                <a:spcPct val="80000"/>
              </a:lnSpc>
              <a:defRPr/>
            </a:pPr>
            <a:r>
              <a:rPr lang="en-US" sz="1600" b="0" dirty="0">
                <a:latin typeface="+mj-lt"/>
              </a:rPr>
              <a:t>Hope we can start building in performance measures related to the value we SEs bring</a:t>
            </a:r>
          </a:p>
          <a:p>
            <a:pPr marL="292100" indent="-292100" eaLnBrk="1" hangingPunct="1">
              <a:lnSpc>
                <a:spcPct val="80000"/>
              </a:lnSpc>
              <a:defRPr/>
            </a:pPr>
            <a:r>
              <a:rPr lang="en-US" sz="1600" b="0" dirty="0">
                <a:latin typeface="+mj-lt"/>
              </a:rPr>
              <a:t>I expect </a:t>
            </a:r>
            <a:r>
              <a:rPr lang="en-US" sz="1600" dirty="0">
                <a:latin typeface="+mj-lt"/>
              </a:rPr>
              <a:t>a far more collaborative environment </a:t>
            </a:r>
            <a:r>
              <a:rPr lang="en-US" sz="1600" b="0" dirty="0">
                <a:latin typeface="+mj-lt"/>
              </a:rPr>
              <a:t>up and down the supply chain</a:t>
            </a:r>
          </a:p>
          <a:p>
            <a:pPr marL="292100" indent="-292100" eaLnBrk="1" hangingPunct="1">
              <a:lnSpc>
                <a:spcPct val="80000"/>
              </a:lnSpc>
              <a:defRPr/>
            </a:pPr>
            <a:r>
              <a:rPr lang="en-US" sz="1600" b="0" dirty="0">
                <a:latin typeface="+mj-lt"/>
              </a:rPr>
              <a:t>There is recognition that we need to better capture what our best projects are doing and knowledge management</a:t>
            </a:r>
          </a:p>
          <a:p>
            <a:pPr marL="292100" indent="-292100" eaLnBrk="1" hangingPunct="1">
              <a:lnSpc>
                <a:spcPct val="80000"/>
              </a:lnSpc>
              <a:defRPr/>
            </a:pPr>
            <a:r>
              <a:rPr lang="en-US" sz="1600" b="0" dirty="0">
                <a:latin typeface="+mj-lt"/>
              </a:rPr>
              <a:t>We are dipping into the shallow end of the pool for MBSE</a:t>
            </a:r>
          </a:p>
          <a:p>
            <a:pPr marL="292100" indent="-292100" eaLnBrk="1" hangingPunct="1">
              <a:lnSpc>
                <a:spcPct val="80000"/>
              </a:lnSpc>
              <a:defRPr/>
            </a:pPr>
            <a:r>
              <a:rPr lang="en-US" sz="1600" dirty="0">
                <a:latin typeface="+mj-lt"/>
              </a:rPr>
              <a:t>We have the same roadmap and objectives in MBSE </a:t>
            </a:r>
            <a:r>
              <a:rPr lang="en-US" sz="1600" b="0" dirty="0">
                <a:latin typeface="+mj-lt"/>
              </a:rPr>
              <a:t>as our other European customers</a:t>
            </a:r>
          </a:p>
          <a:p>
            <a:pPr marL="292100" indent="-292100" eaLnBrk="1" hangingPunct="1">
              <a:lnSpc>
                <a:spcPct val="80000"/>
              </a:lnSpc>
              <a:defRPr/>
            </a:pPr>
            <a:r>
              <a:rPr lang="en-US" sz="1600" b="0" dirty="0">
                <a:latin typeface="+mj-lt"/>
              </a:rPr>
              <a:t>We are striving to be an industry leader to enable DE because </a:t>
            </a:r>
            <a:r>
              <a:rPr lang="en-US" sz="1600" dirty="0">
                <a:latin typeface="+mj-lt"/>
              </a:rPr>
              <a:t>the tools we are developing will provide an infrastructure beyond MBSE</a:t>
            </a:r>
            <a:br>
              <a:rPr lang="en-US" sz="1600" b="0" dirty="0">
                <a:latin typeface="+mj-lt"/>
              </a:rPr>
            </a:br>
            <a:endParaRPr lang="en-US" sz="1600" b="0" dirty="0">
              <a:latin typeface="+mj-lt"/>
            </a:endParaRPr>
          </a:p>
        </p:txBody>
      </p:sp>
    </p:spTree>
    <p:extLst>
      <p:ext uri="{BB962C8B-B14F-4D97-AF65-F5344CB8AC3E}">
        <p14:creationId xmlns:p14="http://schemas.microsoft.com/office/powerpoint/2010/main" val="2191194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47</a:t>
            </a:fld>
            <a:endParaRPr lang="en-US" dirty="0"/>
          </a:p>
        </p:txBody>
      </p:sp>
      <p:sp>
        <p:nvSpPr>
          <p:cNvPr id="5" name="Rectangle 7">
            <a:extLst>
              <a:ext uri="{FF2B5EF4-FFF2-40B4-BE49-F238E27FC236}">
                <a16:creationId xmlns:a16="http://schemas.microsoft.com/office/drawing/2014/main" id="{DEEDF484-2189-2F40-83E8-808A4901BEA2}"/>
              </a:ext>
            </a:extLst>
          </p:cNvPr>
          <p:cNvSpPr>
            <a:spLocks noGrp="1" noChangeArrowheads="1"/>
          </p:cNvSpPr>
          <p:nvPr>
            <p:ph type="title"/>
          </p:nvPr>
        </p:nvSpPr>
        <p:spPr>
          <a:xfrm>
            <a:off x="685800" y="381000"/>
            <a:ext cx="7772400" cy="1295400"/>
          </a:xfrm>
        </p:spPr>
        <p:txBody>
          <a:bodyPr/>
          <a:lstStyle/>
          <a:p>
            <a:pPr eaLnBrk="1" hangingPunct="1">
              <a:defRPr/>
            </a:pPr>
            <a:r>
              <a:rPr lang="en-US" sz="3200" b="1" dirty="0">
                <a:solidFill>
                  <a:srgbClr val="000000"/>
                </a:solidFill>
              </a:rPr>
              <a:t>Other Relevant Responses/OGAs</a:t>
            </a:r>
            <a:endParaRPr lang="en-US" sz="3200" b="1" dirty="0">
              <a:cs typeface="+mj-cs"/>
            </a:endParaRPr>
          </a:p>
        </p:txBody>
      </p:sp>
      <p:sp>
        <p:nvSpPr>
          <p:cNvPr id="6" name="Rectangle 6">
            <a:extLst>
              <a:ext uri="{FF2B5EF4-FFF2-40B4-BE49-F238E27FC236}">
                <a16:creationId xmlns:a16="http://schemas.microsoft.com/office/drawing/2014/main" id="{27046E80-7897-9D45-913E-A46723B05000}"/>
              </a:ext>
            </a:extLst>
          </p:cNvPr>
          <p:cNvSpPr txBox="1">
            <a:spLocks noChangeArrowheads="1"/>
          </p:cNvSpPr>
          <p:nvPr/>
        </p:nvSpPr>
        <p:spPr bwMode="auto">
          <a:xfrm>
            <a:off x="685800" y="1447800"/>
            <a:ext cx="80772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92100" indent="-292100" eaLnBrk="1" hangingPunct="1">
              <a:lnSpc>
                <a:spcPct val="80000"/>
              </a:lnSpc>
              <a:defRPr/>
            </a:pPr>
            <a:r>
              <a:rPr lang="en-US" sz="1900" b="0" dirty="0">
                <a:latin typeface="+mj-lt"/>
              </a:rPr>
              <a:t>We are seeing and </a:t>
            </a:r>
            <a:r>
              <a:rPr lang="en-US" sz="1900" dirty="0">
                <a:latin typeface="+mj-lt"/>
              </a:rPr>
              <a:t>expect a continued trend towards the recognition for the need of SEs </a:t>
            </a:r>
            <a:r>
              <a:rPr lang="en-US" sz="1900" b="0" dirty="0">
                <a:latin typeface="+mj-lt"/>
              </a:rPr>
              <a:t>to operate at an enterprise level vs. program level.</a:t>
            </a:r>
          </a:p>
          <a:p>
            <a:pPr marL="292100" indent="-292100" eaLnBrk="1" hangingPunct="1">
              <a:lnSpc>
                <a:spcPct val="80000"/>
              </a:lnSpc>
              <a:defRPr/>
            </a:pPr>
            <a:r>
              <a:rPr lang="en-US" sz="1900" b="0" dirty="0">
                <a:latin typeface="+mj-lt"/>
              </a:rPr>
              <a:t>We have been moving very heavily towards implementing and emphasizing </a:t>
            </a:r>
            <a:r>
              <a:rPr lang="en-US" sz="1900" dirty="0">
                <a:latin typeface="+mj-lt"/>
              </a:rPr>
              <a:t>mission engineering as something that needs SE and applied robustly.</a:t>
            </a:r>
          </a:p>
          <a:p>
            <a:pPr marL="292100" indent="-292100" eaLnBrk="1" hangingPunct="1">
              <a:lnSpc>
                <a:spcPct val="80000"/>
              </a:lnSpc>
              <a:defRPr/>
            </a:pPr>
            <a:r>
              <a:rPr lang="en-US" sz="1900" b="0" dirty="0">
                <a:latin typeface="+mj-lt"/>
              </a:rPr>
              <a:t>A key customer is going through a reorganization trying to work better together with </a:t>
            </a:r>
            <a:r>
              <a:rPr lang="en-US" sz="1900" dirty="0">
                <a:latin typeface="+mj-lt"/>
              </a:rPr>
              <a:t>a focus on increased resilience and moving towards DE and MB approaches. </a:t>
            </a:r>
          </a:p>
          <a:p>
            <a:pPr marL="292100" indent="-292100" eaLnBrk="1" hangingPunct="1">
              <a:lnSpc>
                <a:spcPct val="80000"/>
              </a:lnSpc>
              <a:defRPr/>
            </a:pPr>
            <a:r>
              <a:rPr lang="en-US" sz="1900" b="0" dirty="0">
                <a:latin typeface="+mj-lt"/>
              </a:rPr>
              <a:t>It’s up to the programs to adopt MBSE and industry is moving in that direction as well.  </a:t>
            </a:r>
            <a:r>
              <a:rPr lang="en-US" sz="1900" dirty="0">
                <a:latin typeface="+mj-lt"/>
              </a:rPr>
              <a:t>For us to oversee what industry is doing we will have to get into MBSE.</a:t>
            </a:r>
          </a:p>
          <a:p>
            <a:pPr marL="292100" indent="-292100" eaLnBrk="1" hangingPunct="1">
              <a:lnSpc>
                <a:spcPct val="80000"/>
              </a:lnSpc>
              <a:defRPr/>
            </a:pPr>
            <a:r>
              <a:rPr lang="en-US" sz="1900" b="0" dirty="0">
                <a:latin typeface="+mj-lt"/>
              </a:rPr>
              <a:t>Many are still trying to decide if MBE, digital design and manufacturing, etc. are the same or not </a:t>
            </a:r>
            <a:r>
              <a:rPr lang="en-US" sz="1900" dirty="0">
                <a:latin typeface="+mj-lt"/>
              </a:rPr>
              <a:t>and what they mean.</a:t>
            </a:r>
          </a:p>
          <a:p>
            <a:pPr marL="292100" indent="-292100" eaLnBrk="1" hangingPunct="1">
              <a:lnSpc>
                <a:spcPct val="80000"/>
              </a:lnSpc>
              <a:defRPr/>
            </a:pPr>
            <a:r>
              <a:rPr lang="en-US" sz="1900" b="0" dirty="0">
                <a:latin typeface="+mj-lt"/>
              </a:rPr>
              <a:t>Has major concern that </a:t>
            </a:r>
            <a:r>
              <a:rPr lang="en-US" sz="1900" dirty="0">
                <a:latin typeface="+mj-lt"/>
              </a:rPr>
              <a:t>the basics of SE people leadership skills and systems thinking aren’t overtly being emphasized at DOD with no training.</a:t>
            </a:r>
          </a:p>
          <a:p>
            <a:pPr marL="292100" indent="-292100" eaLnBrk="1" hangingPunct="1">
              <a:lnSpc>
                <a:spcPct val="80000"/>
              </a:lnSpc>
              <a:defRPr/>
            </a:pPr>
            <a:r>
              <a:rPr lang="en-US" sz="1900" dirty="0">
                <a:latin typeface="+mj-lt"/>
              </a:rPr>
              <a:t>He has been able to convince our leadership </a:t>
            </a:r>
            <a:r>
              <a:rPr lang="en-US" sz="1900" b="0" dirty="0">
                <a:latin typeface="+mj-lt"/>
              </a:rPr>
              <a:t>on the merits of MBSE.</a:t>
            </a:r>
          </a:p>
          <a:p>
            <a:pPr marL="292100" indent="-292100" eaLnBrk="1" hangingPunct="1">
              <a:lnSpc>
                <a:spcPct val="80000"/>
              </a:lnSpc>
              <a:defRPr/>
            </a:pPr>
            <a:r>
              <a:rPr lang="en-US" sz="1900" dirty="0">
                <a:latin typeface="+mj-lt"/>
              </a:rPr>
              <a:t>We just started a MBSE advisory group </a:t>
            </a:r>
            <a:r>
              <a:rPr lang="en-US" sz="1900" b="0" dirty="0">
                <a:latin typeface="+mj-lt"/>
              </a:rPr>
              <a:t>with all of our space contractors.</a:t>
            </a:r>
          </a:p>
        </p:txBody>
      </p:sp>
    </p:spTree>
    <p:extLst>
      <p:ext uri="{BB962C8B-B14F-4D97-AF65-F5344CB8AC3E}">
        <p14:creationId xmlns:p14="http://schemas.microsoft.com/office/powerpoint/2010/main" val="15001912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48</a:t>
            </a:fld>
            <a:endParaRPr lang="en-US" dirty="0"/>
          </a:p>
        </p:txBody>
      </p:sp>
      <p:sp>
        <p:nvSpPr>
          <p:cNvPr id="5" name="Rectangle 7">
            <a:extLst>
              <a:ext uri="{FF2B5EF4-FFF2-40B4-BE49-F238E27FC236}">
                <a16:creationId xmlns:a16="http://schemas.microsoft.com/office/drawing/2014/main" id="{DEEDF484-2189-2F40-83E8-808A4901BEA2}"/>
              </a:ext>
            </a:extLst>
          </p:cNvPr>
          <p:cNvSpPr>
            <a:spLocks noGrp="1" noChangeArrowheads="1"/>
          </p:cNvSpPr>
          <p:nvPr>
            <p:ph type="title"/>
          </p:nvPr>
        </p:nvSpPr>
        <p:spPr>
          <a:xfrm>
            <a:off x="685800" y="381000"/>
            <a:ext cx="7772400" cy="1295400"/>
          </a:xfrm>
        </p:spPr>
        <p:txBody>
          <a:bodyPr/>
          <a:lstStyle/>
          <a:p>
            <a:pPr eaLnBrk="1" hangingPunct="1">
              <a:defRPr/>
            </a:pPr>
            <a:r>
              <a:rPr lang="en-US" sz="2400" b="1" dirty="0">
                <a:solidFill>
                  <a:srgbClr val="000000"/>
                </a:solidFill>
              </a:rPr>
              <a:t>Other Relevant Responses/Academia and Tool Vendors</a:t>
            </a:r>
            <a:endParaRPr lang="en-US" sz="2400" b="1" dirty="0">
              <a:cs typeface="+mj-cs"/>
            </a:endParaRPr>
          </a:p>
        </p:txBody>
      </p:sp>
      <p:sp>
        <p:nvSpPr>
          <p:cNvPr id="6" name="Rectangle 6">
            <a:extLst>
              <a:ext uri="{FF2B5EF4-FFF2-40B4-BE49-F238E27FC236}">
                <a16:creationId xmlns:a16="http://schemas.microsoft.com/office/drawing/2014/main" id="{27046E80-7897-9D45-913E-A46723B05000}"/>
              </a:ext>
            </a:extLst>
          </p:cNvPr>
          <p:cNvSpPr txBox="1">
            <a:spLocks noChangeArrowheads="1"/>
          </p:cNvSpPr>
          <p:nvPr/>
        </p:nvSpPr>
        <p:spPr bwMode="auto">
          <a:xfrm>
            <a:off x="685800" y="1295400"/>
            <a:ext cx="80772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92100" indent="-292100" eaLnBrk="1" hangingPunct="1">
              <a:lnSpc>
                <a:spcPct val="80000"/>
              </a:lnSpc>
              <a:defRPr/>
            </a:pPr>
            <a:r>
              <a:rPr lang="en-US" sz="1600" b="0" dirty="0">
                <a:latin typeface="+mj-lt"/>
              </a:rPr>
              <a:t>SE will become more widely accepted and better used more positively with more MBSE.</a:t>
            </a:r>
          </a:p>
          <a:p>
            <a:pPr marL="292100" indent="-292100" eaLnBrk="1" hangingPunct="1">
              <a:lnSpc>
                <a:spcPct val="80000"/>
              </a:lnSpc>
              <a:defRPr/>
            </a:pPr>
            <a:r>
              <a:rPr lang="en-US" sz="1600" b="0" dirty="0">
                <a:latin typeface="+mj-lt"/>
              </a:rPr>
              <a:t>Everyone is claiming that they are doing MBSE, but they are not really changing but relabeling it, it’s not a mature approach. </a:t>
            </a:r>
          </a:p>
          <a:p>
            <a:pPr marL="292100" indent="-292100" eaLnBrk="1" hangingPunct="1">
              <a:lnSpc>
                <a:spcPct val="80000"/>
              </a:lnSpc>
              <a:defRPr/>
            </a:pPr>
            <a:r>
              <a:rPr lang="en-US" sz="1600" b="0" dirty="0">
                <a:latin typeface="+mj-lt"/>
              </a:rPr>
              <a:t>NASA and the aerospace industry in general are finally getting over the hump in terms of increased use of MBSE.</a:t>
            </a:r>
          </a:p>
          <a:p>
            <a:pPr marL="292100" indent="-292100" eaLnBrk="1" hangingPunct="1">
              <a:lnSpc>
                <a:spcPct val="80000"/>
              </a:lnSpc>
              <a:defRPr/>
            </a:pPr>
            <a:r>
              <a:rPr lang="en-US" sz="1600" b="0" dirty="0">
                <a:latin typeface="+mj-lt"/>
              </a:rPr>
              <a:t>Several major organizations have internal initiatives to make things happen such as NAVAIR’s digital transformation effort</a:t>
            </a:r>
          </a:p>
          <a:p>
            <a:pPr marL="292100" indent="-292100" eaLnBrk="1" hangingPunct="1">
              <a:lnSpc>
                <a:spcPct val="80000"/>
              </a:lnSpc>
              <a:defRPr/>
            </a:pPr>
            <a:r>
              <a:rPr lang="en-US" sz="1600" b="0" dirty="0">
                <a:latin typeface="+mj-lt"/>
              </a:rPr>
              <a:t>There is uncertainty and there is a way to go; We are going to be doing it, but are we going to be getting better at it?  </a:t>
            </a:r>
          </a:p>
          <a:p>
            <a:pPr marL="292100" indent="-292100" eaLnBrk="1" hangingPunct="1">
              <a:lnSpc>
                <a:spcPct val="80000"/>
              </a:lnSpc>
              <a:defRPr/>
            </a:pPr>
            <a:r>
              <a:rPr lang="en-US" sz="1600" b="0" dirty="0">
                <a:latin typeface="+mj-lt"/>
              </a:rPr>
              <a:t>I see it growing very slowly without it being forced up the supply chain like what leadership is doing at this OGA;  The only adoption will be as they see the value of it and the value is forced upon them.</a:t>
            </a:r>
          </a:p>
          <a:p>
            <a:pPr marL="292100" indent="-292100" eaLnBrk="1" hangingPunct="1">
              <a:lnSpc>
                <a:spcPct val="80000"/>
              </a:lnSpc>
              <a:defRPr/>
            </a:pPr>
            <a:r>
              <a:rPr lang="en-US" sz="1600" b="0" dirty="0">
                <a:latin typeface="+mj-lt"/>
              </a:rPr>
              <a:t>MBSE will be replaced by Digital Twin because SysML by itself is only useful for the front end of product development lifecycle.</a:t>
            </a:r>
          </a:p>
          <a:p>
            <a:pPr marL="292100" indent="-292100" eaLnBrk="1" hangingPunct="1">
              <a:lnSpc>
                <a:spcPct val="80000"/>
              </a:lnSpc>
              <a:defRPr/>
            </a:pPr>
            <a:r>
              <a:rPr lang="en-US" sz="1600" b="0" dirty="0">
                <a:latin typeface="+mj-lt"/>
              </a:rPr>
              <a:t>Siemens and IBM are looking at replacing SysML and are pushing Digital Twin</a:t>
            </a:r>
          </a:p>
          <a:p>
            <a:pPr marL="292100" indent="-292100" eaLnBrk="1" hangingPunct="1">
              <a:lnSpc>
                <a:spcPct val="80000"/>
              </a:lnSpc>
              <a:defRPr/>
            </a:pPr>
            <a:r>
              <a:rPr lang="en-US" sz="1600" b="0" dirty="0">
                <a:latin typeface="+mj-lt"/>
              </a:rPr>
              <a:t>Our approach is to use a model-based systems approach that is not necessarily based on SysML.  SysML is limiting.  It wasn’t designed for Fault Trees so it has a usability problem.   </a:t>
            </a:r>
          </a:p>
          <a:p>
            <a:pPr marL="292100" indent="-292100" eaLnBrk="1" hangingPunct="1">
              <a:lnSpc>
                <a:spcPct val="80000"/>
              </a:lnSpc>
              <a:defRPr/>
            </a:pPr>
            <a:r>
              <a:rPr lang="en-US" sz="1600" b="0" dirty="0">
                <a:latin typeface="+mj-lt"/>
              </a:rPr>
              <a:t>JPL’s MBSE workshops have grown the past four years</a:t>
            </a:r>
          </a:p>
          <a:p>
            <a:pPr marL="292100" indent="-292100" eaLnBrk="1" hangingPunct="1">
              <a:lnSpc>
                <a:spcPct val="80000"/>
              </a:lnSpc>
              <a:defRPr/>
            </a:pPr>
            <a:r>
              <a:rPr lang="en-US" sz="1600" b="0" dirty="0">
                <a:latin typeface="+mj-lt"/>
              </a:rPr>
              <a:t>SysML needs to be taught at colleges as the main SE language.  Until that happens there is no way for SE to fully develop or evolve to MBSE.  </a:t>
            </a:r>
          </a:p>
          <a:p>
            <a:pPr marL="292100" indent="-292100" eaLnBrk="1" hangingPunct="1">
              <a:lnSpc>
                <a:spcPct val="80000"/>
              </a:lnSpc>
              <a:defRPr/>
            </a:pPr>
            <a:r>
              <a:rPr lang="en-US" sz="1600" b="0" dirty="0">
                <a:latin typeface="+mj-lt"/>
              </a:rPr>
              <a:t>This OGA is taking MBSE deadly seriously and trying to convince people that we need to change things.  </a:t>
            </a:r>
            <a:r>
              <a:rPr lang="en-US" sz="1600" b="0" dirty="0"/>
              <a:t>This OGA</a:t>
            </a:r>
            <a:r>
              <a:rPr lang="en-US" sz="1600" b="0" dirty="0">
                <a:latin typeface="+mj-lt"/>
              </a:rPr>
              <a:t> is a big cause for the uptick in MBSE and wanting change. </a:t>
            </a:r>
          </a:p>
        </p:txBody>
      </p:sp>
    </p:spTree>
    <p:extLst>
      <p:ext uri="{BB962C8B-B14F-4D97-AF65-F5344CB8AC3E}">
        <p14:creationId xmlns:p14="http://schemas.microsoft.com/office/powerpoint/2010/main" val="4509029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49</a:t>
            </a:fld>
            <a:endParaRPr lang="en-US" dirty="0"/>
          </a:p>
        </p:txBody>
      </p:sp>
      <p:cxnSp>
        <p:nvCxnSpPr>
          <p:cNvPr id="8" name="Straight Connector 7">
            <a:extLst>
              <a:ext uri="{FF2B5EF4-FFF2-40B4-BE49-F238E27FC236}">
                <a16:creationId xmlns:a16="http://schemas.microsoft.com/office/drawing/2014/main" id="{5D691494-BBBE-8943-B92F-61CA40F29CF9}"/>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018037F7-543E-2246-ABAB-E8D8BCA82F4C}"/>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10" name="Straight Connector 9">
            <a:extLst>
              <a:ext uri="{FF2B5EF4-FFF2-40B4-BE49-F238E27FC236}">
                <a16:creationId xmlns:a16="http://schemas.microsoft.com/office/drawing/2014/main" id="{59689D0E-90D2-BF4C-9474-3387E4F235E9}"/>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sp>
        <p:nvSpPr>
          <p:cNvPr id="11" name="Rectangle 7">
            <a:extLst>
              <a:ext uri="{FF2B5EF4-FFF2-40B4-BE49-F238E27FC236}">
                <a16:creationId xmlns:a16="http://schemas.microsoft.com/office/drawing/2014/main" id="{65CBFA4C-C7AA-0245-8C5A-4C33BA1B6FA7}"/>
              </a:ext>
            </a:extLst>
          </p:cNvPr>
          <p:cNvSpPr>
            <a:spLocks noGrp="1" noChangeArrowheads="1"/>
          </p:cNvSpPr>
          <p:nvPr>
            <p:ph type="title"/>
          </p:nvPr>
        </p:nvSpPr>
        <p:spPr>
          <a:xfrm>
            <a:off x="685800" y="457200"/>
            <a:ext cx="7772400" cy="1295400"/>
          </a:xfrm>
        </p:spPr>
        <p:txBody>
          <a:bodyPr/>
          <a:lstStyle/>
          <a:p>
            <a:pPr eaLnBrk="1" hangingPunct="1">
              <a:defRPr/>
            </a:pPr>
            <a:r>
              <a:rPr lang="en-US" sz="3200" b="1" dirty="0">
                <a:solidFill>
                  <a:srgbClr val="000000"/>
                </a:solidFill>
              </a:rPr>
              <a:t>SE and MBSE Trends In Academia</a:t>
            </a:r>
            <a:endParaRPr lang="en-US" sz="3200" b="1" dirty="0">
              <a:cs typeface="+mj-cs"/>
            </a:endParaRPr>
          </a:p>
        </p:txBody>
      </p:sp>
      <p:sp>
        <p:nvSpPr>
          <p:cNvPr id="12" name="Rectangle 6">
            <a:extLst>
              <a:ext uri="{FF2B5EF4-FFF2-40B4-BE49-F238E27FC236}">
                <a16:creationId xmlns:a16="http://schemas.microsoft.com/office/drawing/2014/main" id="{9F458CEC-B40E-2244-AA06-A7FDB93DFA4C}"/>
              </a:ext>
            </a:extLst>
          </p:cNvPr>
          <p:cNvSpPr txBox="1">
            <a:spLocks noChangeArrowheads="1"/>
          </p:cNvSpPr>
          <p:nvPr/>
        </p:nvSpPr>
        <p:spPr bwMode="auto">
          <a:xfrm>
            <a:off x="685800" y="1219200"/>
            <a:ext cx="8229600" cy="5257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eaLnBrk="1" hangingPunct="1">
              <a:lnSpc>
                <a:spcPct val="80000"/>
              </a:lnSpc>
              <a:buNone/>
              <a:defRPr/>
            </a:pPr>
            <a:endParaRPr lang="en-US" sz="1700" b="0" dirty="0">
              <a:latin typeface="+mj-lt"/>
            </a:endParaRPr>
          </a:p>
          <a:p>
            <a:pPr marL="292100" indent="-292100" eaLnBrk="1" hangingPunct="1">
              <a:lnSpc>
                <a:spcPct val="80000"/>
              </a:lnSpc>
              <a:defRPr/>
            </a:pPr>
            <a:r>
              <a:rPr lang="en-US" sz="1700" b="0" dirty="0">
                <a:latin typeface="+mj-lt"/>
              </a:rPr>
              <a:t>Source is now developing </a:t>
            </a:r>
            <a:r>
              <a:rPr lang="en-US" sz="1700" dirty="0">
                <a:latin typeface="+mj-lt"/>
              </a:rPr>
              <a:t>a new MBSE class for Masters and PhD students to be offered in the Fall of 2020</a:t>
            </a:r>
            <a:r>
              <a:rPr lang="en-US" sz="1700" b="0" dirty="0">
                <a:latin typeface="+mj-lt"/>
              </a:rPr>
              <a:t>. </a:t>
            </a:r>
            <a:r>
              <a:rPr lang="en-US" sz="1700" dirty="0">
                <a:latin typeface="+mj-lt"/>
              </a:rPr>
              <a:t>Just started a Masters of Industrial and SE.</a:t>
            </a:r>
            <a:r>
              <a:rPr lang="en-US" sz="1700" i="1" dirty="0">
                <a:latin typeface="+mj-lt"/>
              </a:rPr>
              <a:t> </a:t>
            </a:r>
          </a:p>
          <a:p>
            <a:pPr marL="292100" indent="-292100" eaLnBrk="1" hangingPunct="1">
              <a:lnSpc>
                <a:spcPct val="80000"/>
              </a:lnSpc>
              <a:defRPr/>
            </a:pPr>
            <a:r>
              <a:rPr lang="en-US" sz="1700" dirty="0">
                <a:latin typeface="+mj-lt"/>
              </a:rPr>
              <a:t>Has launched an advanced graduate certification</a:t>
            </a:r>
            <a:r>
              <a:rPr lang="en-US" sz="1700" b="0" dirty="0">
                <a:latin typeface="+mj-lt"/>
              </a:rPr>
              <a:t> in Advanced Manufacturing with Digital. </a:t>
            </a:r>
            <a:endParaRPr lang="en-US" sz="1700" i="1" dirty="0">
              <a:latin typeface="+mj-lt"/>
            </a:endParaRPr>
          </a:p>
          <a:p>
            <a:pPr marL="292100" indent="-292100" eaLnBrk="1" hangingPunct="1">
              <a:lnSpc>
                <a:spcPct val="80000"/>
              </a:lnSpc>
              <a:defRPr/>
            </a:pPr>
            <a:r>
              <a:rPr lang="en-US" sz="1700" b="0" dirty="0">
                <a:latin typeface="+mj-lt"/>
              </a:rPr>
              <a:t>Source’s book </a:t>
            </a:r>
            <a:r>
              <a:rPr lang="en-US" sz="1700" b="0" i="1" dirty="0">
                <a:latin typeface="+mj-lt"/>
              </a:rPr>
              <a:t>“Effective Model-Based Systems Engineering” </a:t>
            </a:r>
            <a:r>
              <a:rPr lang="en-US" sz="1700" b="0" dirty="0">
                <a:latin typeface="+mj-lt"/>
              </a:rPr>
              <a:t>is being used for </a:t>
            </a:r>
            <a:r>
              <a:rPr lang="en-US" sz="1700" dirty="0">
                <a:latin typeface="+mj-lt"/>
              </a:rPr>
              <a:t>a new advanced MBSE course that he is teaching in Spring 2020</a:t>
            </a:r>
            <a:r>
              <a:rPr lang="en-US" sz="1700" b="0" dirty="0">
                <a:latin typeface="+mj-lt"/>
              </a:rPr>
              <a:t>.  </a:t>
            </a:r>
            <a:br>
              <a:rPr lang="en-US" sz="1700" b="0" dirty="0">
                <a:latin typeface="+mj-lt"/>
              </a:rPr>
            </a:br>
            <a:r>
              <a:rPr lang="en-US" sz="1700" b="0" dirty="0">
                <a:latin typeface="+mj-lt"/>
              </a:rPr>
              <a:t>“We </a:t>
            </a:r>
            <a:r>
              <a:rPr lang="en-US" sz="1700" dirty="0">
                <a:latin typeface="+mj-lt"/>
              </a:rPr>
              <a:t>plan to establish a formal SE department </a:t>
            </a:r>
            <a:r>
              <a:rPr lang="en-US" sz="1700" b="0" dirty="0">
                <a:latin typeface="+mj-lt"/>
              </a:rPr>
              <a:t>on July 1, 2019.  </a:t>
            </a:r>
            <a:r>
              <a:rPr lang="en-US" sz="1700" dirty="0">
                <a:latin typeface="+mj-lt"/>
              </a:rPr>
              <a:t>There are a growing number of MBSE courses at universities.” </a:t>
            </a:r>
            <a:endParaRPr lang="en-US" sz="1700" i="1" dirty="0">
              <a:latin typeface="+mj-lt"/>
            </a:endParaRPr>
          </a:p>
          <a:p>
            <a:pPr marL="292100" indent="-292100" eaLnBrk="1" hangingPunct="1">
              <a:lnSpc>
                <a:spcPct val="80000"/>
              </a:lnSpc>
              <a:defRPr/>
            </a:pPr>
            <a:r>
              <a:rPr lang="en-US" sz="1700" b="0" dirty="0">
                <a:latin typeface="+mj-lt"/>
              </a:rPr>
              <a:t>“We are </a:t>
            </a:r>
            <a:r>
              <a:rPr lang="en-US" sz="1700" dirty="0">
                <a:latin typeface="+mj-lt"/>
              </a:rPr>
              <a:t>starting a new online short course for MBSE and SysML</a:t>
            </a:r>
            <a:r>
              <a:rPr lang="en-US" sz="1700" b="0" dirty="0">
                <a:latin typeface="+mj-lt"/>
              </a:rPr>
              <a:t>.”</a:t>
            </a:r>
          </a:p>
          <a:p>
            <a:pPr marL="292100" indent="-292100" eaLnBrk="1" hangingPunct="1">
              <a:lnSpc>
                <a:spcPct val="80000"/>
              </a:lnSpc>
              <a:defRPr/>
            </a:pPr>
            <a:r>
              <a:rPr lang="en-US" sz="1700" dirty="0">
                <a:latin typeface="+mj-lt"/>
              </a:rPr>
              <a:t>“We are currently doing research on what skills and characteristics a SE should have, </a:t>
            </a:r>
            <a:r>
              <a:rPr lang="en-US" sz="1700" b="0" dirty="0">
                <a:latin typeface="+mj-lt"/>
              </a:rPr>
              <a:t>what we are teaching and how others are doing it.  </a:t>
            </a:r>
            <a:r>
              <a:rPr lang="en-US" sz="1700" dirty="0">
                <a:latin typeface="+mj-lt"/>
              </a:rPr>
              <a:t>We are starting to look at MBSE </a:t>
            </a:r>
            <a:r>
              <a:rPr lang="en-US" sz="1700" b="0" dirty="0">
                <a:latin typeface="+mj-lt"/>
              </a:rPr>
              <a:t>and it will come out of some of our </a:t>
            </a:r>
            <a:r>
              <a:rPr lang="en-US" sz="1700" dirty="0">
                <a:latin typeface="+mj-lt"/>
              </a:rPr>
              <a:t>graduate level classes where students can create a SysML model.”</a:t>
            </a:r>
          </a:p>
          <a:p>
            <a:pPr marL="292100" indent="-292100" eaLnBrk="1" hangingPunct="1">
              <a:lnSpc>
                <a:spcPct val="80000"/>
              </a:lnSpc>
              <a:defRPr/>
            </a:pPr>
            <a:r>
              <a:rPr lang="en-US" sz="1700" b="0" dirty="0">
                <a:latin typeface="+mj-lt"/>
              </a:rPr>
              <a:t>Has definite </a:t>
            </a:r>
            <a:r>
              <a:rPr lang="en-US" sz="1700" dirty="0">
                <a:latin typeface="+mj-lt"/>
              </a:rPr>
              <a:t>plans to start offering SE as an undergraduate degree</a:t>
            </a:r>
            <a:r>
              <a:rPr lang="en-US" sz="1700" b="0" dirty="0">
                <a:latin typeface="+mj-lt"/>
              </a:rPr>
              <a:t>.</a:t>
            </a:r>
          </a:p>
          <a:p>
            <a:pPr marL="292100" indent="-292100" eaLnBrk="1" hangingPunct="1">
              <a:lnSpc>
                <a:spcPct val="80000"/>
              </a:lnSpc>
              <a:defRPr/>
            </a:pPr>
            <a:r>
              <a:rPr lang="en-US" sz="1700" b="0" dirty="0">
                <a:latin typeface="+mj-lt"/>
              </a:rPr>
              <a:t>“We are </a:t>
            </a:r>
            <a:r>
              <a:rPr lang="en-US" sz="1700" dirty="0">
                <a:latin typeface="+mj-lt"/>
              </a:rPr>
              <a:t>now looking to create a PhD program in SE”.</a:t>
            </a:r>
            <a:r>
              <a:rPr lang="en-US" sz="1700" i="1" dirty="0">
                <a:latin typeface="+mj-lt"/>
              </a:rPr>
              <a:t> </a:t>
            </a:r>
          </a:p>
          <a:p>
            <a:pPr marL="292100" indent="-292100" eaLnBrk="1" hangingPunct="1">
              <a:lnSpc>
                <a:spcPct val="80000"/>
              </a:lnSpc>
              <a:defRPr/>
            </a:pPr>
            <a:r>
              <a:rPr lang="en-US" sz="1700" dirty="0">
                <a:latin typeface="+mj-lt"/>
              </a:rPr>
              <a:t>“Our faculty has interest in expanding our SE and MBSE course offerings, </a:t>
            </a:r>
            <a:r>
              <a:rPr lang="en-US" sz="1700" b="0" dirty="0">
                <a:latin typeface="+mj-lt"/>
              </a:rPr>
              <a:t>but our administration doesn’t have interest due to resources and political issues.”</a:t>
            </a:r>
            <a:endParaRPr lang="en-US" sz="1700" i="1" dirty="0">
              <a:latin typeface="+mj-lt"/>
            </a:endParaRPr>
          </a:p>
          <a:p>
            <a:pPr marL="292100" indent="-292100" eaLnBrk="1" hangingPunct="1">
              <a:lnSpc>
                <a:spcPct val="80000"/>
              </a:lnSpc>
              <a:defRPr/>
            </a:pPr>
            <a:r>
              <a:rPr lang="en-US" sz="1700" b="0" dirty="0">
                <a:latin typeface="+mj-lt"/>
              </a:rPr>
              <a:t>“Our consortium has </a:t>
            </a:r>
            <a:r>
              <a:rPr lang="en-US" sz="1700" dirty="0">
                <a:latin typeface="+mj-lt"/>
              </a:rPr>
              <a:t>an initiative for getting modeling taught at two-year colleges.  MBE will have to find its way into courses for Bachelor’s degrees and below.  </a:t>
            </a:r>
            <a:r>
              <a:rPr lang="en-US" sz="1700" b="0" dirty="0">
                <a:latin typeface="+mj-lt"/>
              </a:rPr>
              <a:t>I am now working with another university on </a:t>
            </a:r>
            <a:r>
              <a:rPr lang="en-US" sz="1700" dirty="0">
                <a:latin typeface="+mj-lt"/>
              </a:rPr>
              <a:t>developing a new MBSE course. ”</a:t>
            </a:r>
            <a:endParaRPr lang="en-US" sz="1700" i="1" dirty="0">
              <a:latin typeface="+mj-lt"/>
            </a:endParaRPr>
          </a:p>
        </p:txBody>
      </p:sp>
    </p:spTree>
    <p:extLst>
      <p:ext uri="{BB962C8B-B14F-4D97-AF65-F5344CB8AC3E}">
        <p14:creationId xmlns:p14="http://schemas.microsoft.com/office/powerpoint/2010/main" val="2496708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5</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sp>
        <p:nvSpPr>
          <p:cNvPr id="11" name="Rectangle 7">
            <a:extLst>
              <a:ext uri="{FF2B5EF4-FFF2-40B4-BE49-F238E27FC236}">
                <a16:creationId xmlns:a16="http://schemas.microsoft.com/office/drawing/2014/main" id="{44BF4888-C4D5-9841-AC82-A771DC76817E}"/>
              </a:ext>
            </a:extLst>
          </p:cNvPr>
          <p:cNvSpPr>
            <a:spLocks noGrp="1" noChangeArrowheads="1"/>
          </p:cNvSpPr>
          <p:nvPr>
            <p:ph type="title"/>
          </p:nvPr>
        </p:nvSpPr>
        <p:spPr>
          <a:xfrm>
            <a:off x="685800" y="457200"/>
            <a:ext cx="7772400" cy="1295400"/>
          </a:xfrm>
        </p:spPr>
        <p:txBody>
          <a:bodyPr/>
          <a:lstStyle/>
          <a:p>
            <a:pPr eaLnBrk="1" hangingPunct="1">
              <a:defRPr/>
            </a:pPr>
            <a:r>
              <a:rPr lang="en-US" sz="3200" b="1" dirty="0">
                <a:solidFill>
                  <a:srgbClr val="000000"/>
                </a:solidFill>
              </a:rPr>
              <a:t>Distribution of 50 Report Sources</a:t>
            </a:r>
            <a:endParaRPr lang="en-US" sz="3200" b="1" dirty="0">
              <a:cs typeface="+mj-cs"/>
            </a:endParaRPr>
          </a:p>
        </p:txBody>
      </p:sp>
      <p:sp>
        <p:nvSpPr>
          <p:cNvPr id="12" name="Rectangle 6">
            <a:extLst>
              <a:ext uri="{FF2B5EF4-FFF2-40B4-BE49-F238E27FC236}">
                <a16:creationId xmlns:a16="http://schemas.microsoft.com/office/drawing/2014/main" id="{B71226C4-46AF-5B48-B610-6C304595FB6D}"/>
              </a:ext>
            </a:extLst>
          </p:cNvPr>
          <p:cNvSpPr txBox="1">
            <a:spLocks noChangeArrowheads="1"/>
          </p:cNvSpPr>
          <p:nvPr/>
        </p:nvSpPr>
        <p:spPr bwMode="auto">
          <a:xfrm>
            <a:off x="685800" y="1295400"/>
            <a:ext cx="8077200" cy="2743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eaLnBrk="1" hangingPunct="1">
              <a:lnSpc>
                <a:spcPct val="80000"/>
              </a:lnSpc>
              <a:buNone/>
              <a:defRPr/>
            </a:pPr>
            <a:endParaRPr lang="en-US" sz="2000" dirty="0"/>
          </a:p>
          <a:p>
            <a:pPr marL="292100" indent="-292100" eaLnBrk="1" hangingPunct="1">
              <a:lnSpc>
                <a:spcPct val="80000"/>
              </a:lnSpc>
              <a:defRPr/>
            </a:pPr>
            <a:r>
              <a:rPr lang="en-US" sz="2000" dirty="0"/>
              <a:t>23 industry </a:t>
            </a:r>
            <a:r>
              <a:rPr lang="en-US" sz="2000" b="0" dirty="0"/>
              <a:t>sources include subcontractors (52%), consultants (22%), primes (17%) and suppliers (9%), that are involved with space (48%), defense (13%) and both space and defense (39%).  They are large (57%) vs. small (43%) and located in the US (83%) vs. outside the US (17%).   They are at the division/other level (78%) vs. the corporate level (22%) and are practitioners/chief engineers/chief architects (52%) vs. management (48%).</a:t>
            </a:r>
          </a:p>
          <a:p>
            <a:pPr marL="292100" indent="-292100" eaLnBrk="1" hangingPunct="1">
              <a:lnSpc>
                <a:spcPct val="80000"/>
              </a:lnSpc>
              <a:defRPr/>
            </a:pPr>
            <a:r>
              <a:rPr lang="en-US" sz="2000" dirty="0"/>
              <a:t>12 academia sources </a:t>
            </a:r>
            <a:r>
              <a:rPr lang="en-US" sz="2000" b="0" dirty="0"/>
              <a:t>include SE/MBSE researchers (75%), instructors (67%), department chairs (33%) and have worked with industry (58%).</a:t>
            </a:r>
          </a:p>
          <a:p>
            <a:pPr marL="292100" indent="-292100" eaLnBrk="1" hangingPunct="1">
              <a:lnSpc>
                <a:spcPct val="80000"/>
              </a:lnSpc>
              <a:defRPr/>
            </a:pPr>
            <a:r>
              <a:rPr lang="en-US" sz="2000" dirty="0"/>
              <a:t>10 OGA sources </a:t>
            </a:r>
            <a:r>
              <a:rPr lang="en-US" sz="2000" b="0" dirty="0"/>
              <a:t>include directors or department heads (70%), systems development (20%) and one SE fellow (10%) that are located at a central office (40%), field/branch locations (40%), and at the Pentagon (20%).</a:t>
            </a:r>
          </a:p>
          <a:p>
            <a:pPr marL="292100" indent="-292100" eaLnBrk="1" hangingPunct="1">
              <a:lnSpc>
                <a:spcPct val="80000"/>
              </a:lnSpc>
              <a:defRPr/>
            </a:pPr>
            <a:r>
              <a:rPr lang="en-US" sz="2000" dirty="0"/>
              <a:t>5 tool vendors </a:t>
            </a:r>
            <a:r>
              <a:rPr lang="en-US" sz="2000" b="0" dirty="0"/>
              <a:t>are involved with MBSE software (60%) and other software/digital factory (40%) and include sources in marketing/sales/business development (40%), a Chief MBSE solutions architect (20%), a President (20%) and a product manager (20%).</a:t>
            </a:r>
          </a:p>
          <a:p>
            <a:pPr marL="292100" indent="-292100" eaLnBrk="1" hangingPunct="1">
              <a:lnSpc>
                <a:spcPct val="80000"/>
              </a:lnSpc>
              <a:defRPr/>
            </a:pPr>
            <a:endParaRPr lang="en-US" sz="2000" b="0" dirty="0"/>
          </a:p>
        </p:txBody>
      </p:sp>
    </p:spTree>
    <p:extLst>
      <p:ext uri="{BB962C8B-B14F-4D97-AF65-F5344CB8AC3E}">
        <p14:creationId xmlns:p14="http://schemas.microsoft.com/office/powerpoint/2010/main" val="5156849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50</a:t>
            </a:fld>
            <a:endParaRPr lang="en-US" dirty="0"/>
          </a:p>
        </p:txBody>
      </p:sp>
      <p:sp>
        <p:nvSpPr>
          <p:cNvPr id="5" name="Rectangle 4">
            <a:extLst>
              <a:ext uri="{FF2B5EF4-FFF2-40B4-BE49-F238E27FC236}">
                <a16:creationId xmlns:a16="http://schemas.microsoft.com/office/drawing/2014/main" id="{FEFD436D-E00B-AC4A-A606-A60354CE2431}"/>
              </a:ext>
            </a:extLst>
          </p:cNvPr>
          <p:cNvSpPr>
            <a:spLocks noChangeArrowheads="1"/>
          </p:cNvSpPr>
          <p:nvPr/>
        </p:nvSpPr>
        <p:spPr bwMode="auto">
          <a:xfrm>
            <a:off x="609600" y="2362200"/>
            <a:ext cx="7924800" cy="205740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r>
              <a:rPr kumimoji="0" lang="en-US" sz="2200" b="1" i="1" dirty="0">
                <a:solidFill>
                  <a:schemeClr val="tx2"/>
                </a:solidFill>
                <a:effectLst>
                  <a:outerShdw blurRad="38100" dist="38100" dir="2700000" algn="tl">
                    <a:srgbClr val="DDDDDD"/>
                  </a:outerShdw>
                </a:effectLst>
                <a:latin typeface="+mj-lt"/>
              </a:rPr>
              <a:t>The following slides summarize responses from study </a:t>
            </a:r>
            <a:br>
              <a:rPr kumimoji="0" lang="en-US" sz="2200" b="1" i="1" dirty="0">
                <a:solidFill>
                  <a:schemeClr val="tx2"/>
                </a:solidFill>
                <a:effectLst>
                  <a:outerShdw blurRad="38100" dist="38100" dir="2700000" algn="tl">
                    <a:srgbClr val="DDDDDD"/>
                  </a:outerShdw>
                </a:effectLst>
                <a:latin typeface="+mj-lt"/>
              </a:rPr>
            </a:br>
            <a:r>
              <a:rPr kumimoji="0" lang="en-US" sz="2200" b="1" i="1" dirty="0">
                <a:solidFill>
                  <a:schemeClr val="tx2"/>
                </a:solidFill>
                <a:effectLst>
                  <a:outerShdw blurRad="38100" dist="38100" dir="2700000" algn="tl">
                    <a:srgbClr val="DDDDDD"/>
                  </a:outerShdw>
                </a:effectLst>
                <a:latin typeface="+mj-lt"/>
              </a:rPr>
              <a:t>sources to the </a:t>
            </a:r>
            <a:r>
              <a:rPr kumimoji="0" lang="en-US" sz="2200" b="1" i="1" dirty="0">
                <a:solidFill>
                  <a:srgbClr val="FF0000"/>
                </a:solidFill>
                <a:effectLst>
                  <a:outerShdw blurRad="38100" dist="38100" dir="2700000" algn="tl">
                    <a:srgbClr val="DDDDDD"/>
                  </a:outerShdw>
                </a:effectLst>
                <a:latin typeface="+mj-lt"/>
              </a:rPr>
              <a:t>open-ended questions</a:t>
            </a:r>
            <a:r>
              <a:rPr kumimoji="0" lang="en-US" sz="2200" b="1" i="1" dirty="0">
                <a:solidFill>
                  <a:schemeClr val="tx2"/>
                </a:solidFill>
                <a:effectLst>
                  <a:outerShdw blurRad="38100" dist="38100" dir="2700000" algn="tl">
                    <a:srgbClr val="DDDDDD"/>
                  </a:outerShdw>
                </a:effectLst>
                <a:latin typeface="+mj-lt"/>
              </a:rPr>
              <a:t>, with no prompting: </a:t>
            </a:r>
            <a:br>
              <a:rPr lang="en-US" sz="2200" b="1" i="1" dirty="0">
                <a:latin typeface="+mj-lt"/>
              </a:rPr>
            </a:br>
            <a:r>
              <a:rPr lang="en-US" sz="2200" b="1" i="1" dirty="0">
                <a:solidFill>
                  <a:schemeClr val="accent1">
                    <a:lumMod val="75000"/>
                  </a:schemeClr>
                </a:solidFill>
                <a:latin typeface="+mj-lt"/>
              </a:rPr>
              <a:t>What works best with the way that your organization </a:t>
            </a:r>
            <a:br>
              <a:rPr lang="en-US" sz="2200" b="1" i="1" dirty="0">
                <a:solidFill>
                  <a:schemeClr val="accent1">
                    <a:lumMod val="75000"/>
                  </a:schemeClr>
                </a:solidFill>
                <a:latin typeface="+mj-lt"/>
              </a:rPr>
            </a:br>
            <a:r>
              <a:rPr lang="en-US" sz="2200" b="1" i="1" dirty="0">
                <a:solidFill>
                  <a:schemeClr val="accent1">
                    <a:lumMod val="75000"/>
                  </a:schemeClr>
                </a:solidFill>
                <a:latin typeface="+mj-lt"/>
              </a:rPr>
              <a:t>currently engages SE?  What areas have room for improvement </a:t>
            </a:r>
            <a:br>
              <a:rPr lang="en-US" sz="2200" b="1" i="1" dirty="0">
                <a:solidFill>
                  <a:schemeClr val="accent1">
                    <a:lumMod val="75000"/>
                  </a:schemeClr>
                </a:solidFill>
                <a:latin typeface="+mj-lt"/>
              </a:rPr>
            </a:br>
            <a:r>
              <a:rPr lang="en-US" sz="2200" b="1" i="1" dirty="0">
                <a:solidFill>
                  <a:schemeClr val="accent1">
                    <a:lumMod val="75000"/>
                  </a:schemeClr>
                </a:solidFill>
                <a:latin typeface="+mj-lt"/>
              </a:rPr>
              <a:t>in the way that your organization currently engages SE?</a:t>
            </a:r>
            <a:r>
              <a:rPr lang="en-US" sz="2200" i="1" dirty="0">
                <a:solidFill>
                  <a:schemeClr val="accent1">
                    <a:lumMod val="75000"/>
                  </a:schemeClr>
                </a:solidFill>
                <a:latin typeface="+mj-lt"/>
              </a:rPr>
              <a:t> </a:t>
            </a:r>
            <a:r>
              <a:rPr kumimoji="0" lang="en-US" sz="2200" b="1" i="1" dirty="0">
                <a:solidFill>
                  <a:schemeClr val="accent1">
                    <a:lumMod val="75000"/>
                  </a:schemeClr>
                </a:solidFill>
                <a:effectLst>
                  <a:outerShdw blurRad="38100" dist="38100" dir="2700000" algn="tl">
                    <a:srgbClr val="DDDDDD"/>
                  </a:outerShdw>
                </a:effectLst>
                <a:latin typeface="+mj-lt"/>
              </a:rPr>
              <a:t> </a:t>
            </a:r>
            <a:endParaRPr lang="en-US" sz="2200" b="1" i="1" dirty="0">
              <a:solidFill>
                <a:schemeClr val="accent1">
                  <a:lumMod val="75000"/>
                </a:schemeClr>
              </a:solidFill>
              <a:latin typeface="+mj-lt"/>
            </a:endParaRPr>
          </a:p>
        </p:txBody>
      </p:sp>
    </p:spTree>
    <p:extLst>
      <p:ext uri="{BB962C8B-B14F-4D97-AF65-F5344CB8AC3E}">
        <p14:creationId xmlns:p14="http://schemas.microsoft.com/office/powerpoint/2010/main" val="31220249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51</a:t>
            </a:fld>
            <a:endParaRPr lang="en-US" dirty="0"/>
          </a:p>
        </p:txBody>
      </p:sp>
      <p:graphicFrame>
        <p:nvGraphicFramePr>
          <p:cNvPr id="5" name="Chart 4">
            <a:extLst>
              <a:ext uri="{FF2B5EF4-FFF2-40B4-BE49-F238E27FC236}">
                <a16:creationId xmlns:a16="http://schemas.microsoft.com/office/drawing/2014/main" id="{32E62E06-D6C2-7642-8012-51FBAC3F568B}"/>
              </a:ext>
            </a:extLst>
          </p:cNvPr>
          <p:cNvGraphicFramePr>
            <a:graphicFrameLocks/>
          </p:cNvGraphicFramePr>
          <p:nvPr>
            <p:extLst>
              <p:ext uri="{D42A27DB-BD31-4B8C-83A1-F6EECF244321}">
                <p14:modId xmlns:p14="http://schemas.microsoft.com/office/powerpoint/2010/main" val="3434058412"/>
              </p:ext>
            </p:extLst>
          </p:nvPr>
        </p:nvGraphicFramePr>
        <p:xfrm>
          <a:off x="381000" y="304800"/>
          <a:ext cx="8763000"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7885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52</a:t>
            </a:fld>
            <a:endParaRPr lang="en-US" dirty="0"/>
          </a:p>
        </p:txBody>
      </p:sp>
      <p:sp>
        <p:nvSpPr>
          <p:cNvPr id="5" name="Rectangle 7">
            <a:extLst>
              <a:ext uri="{FF2B5EF4-FFF2-40B4-BE49-F238E27FC236}">
                <a16:creationId xmlns:a16="http://schemas.microsoft.com/office/drawing/2014/main" id="{29920160-CF0D-7846-9EAF-32D9ABBDAE22}"/>
              </a:ext>
            </a:extLst>
          </p:cNvPr>
          <p:cNvSpPr>
            <a:spLocks noGrp="1" noChangeArrowheads="1"/>
          </p:cNvSpPr>
          <p:nvPr>
            <p:ph type="title"/>
          </p:nvPr>
        </p:nvSpPr>
        <p:spPr>
          <a:xfrm>
            <a:off x="685800" y="228600"/>
            <a:ext cx="7772400" cy="1295400"/>
          </a:xfrm>
        </p:spPr>
        <p:txBody>
          <a:bodyPr/>
          <a:lstStyle/>
          <a:p>
            <a:pPr eaLnBrk="1" hangingPunct="1">
              <a:defRPr/>
            </a:pPr>
            <a:r>
              <a:rPr lang="en-US" sz="3200" b="1" dirty="0">
                <a:solidFill>
                  <a:srgbClr val="000000"/>
                </a:solidFill>
              </a:rPr>
              <a:t>Other Responses/Industry</a:t>
            </a:r>
            <a:endParaRPr lang="en-US" sz="3200" b="1" dirty="0">
              <a:cs typeface="+mj-cs"/>
            </a:endParaRPr>
          </a:p>
        </p:txBody>
      </p:sp>
      <p:sp>
        <p:nvSpPr>
          <p:cNvPr id="6" name="Rectangle 6">
            <a:extLst>
              <a:ext uri="{FF2B5EF4-FFF2-40B4-BE49-F238E27FC236}">
                <a16:creationId xmlns:a16="http://schemas.microsoft.com/office/drawing/2014/main" id="{CFD7B921-E060-644A-A640-442DFAB35BC4}"/>
              </a:ext>
            </a:extLst>
          </p:cNvPr>
          <p:cNvSpPr txBox="1">
            <a:spLocks noChangeArrowheads="1"/>
          </p:cNvSpPr>
          <p:nvPr/>
        </p:nvSpPr>
        <p:spPr bwMode="auto">
          <a:xfrm>
            <a:off x="762000" y="1295400"/>
            <a:ext cx="80010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92100" indent="-292100" eaLnBrk="1" hangingPunct="1">
              <a:lnSpc>
                <a:spcPct val="80000"/>
              </a:lnSpc>
              <a:defRPr/>
            </a:pPr>
            <a:r>
              <a:rPr lang="en-US" sz="1800" b="0" dirty="0">
                <a:latin typeface="+mj-lt"/>
              </a:rPr>
              <a:t>A learning organization where SE has a corporate memory that extracts skills of the ‘A’ players to get all people to think as a SE; standardized SE training programs (3) </a:t>
            </a:r>
          </a:p>
          <a:p>
            <a:pPr marL="292100" indent="-292100" eaLnBrk="1" hangingPunct="1">
              <a:lnSpc>
                <a:spcPct val="80000"/>
              </a:lnSpc>
              <a:defRPr/>
            </a:pPr>
            <a:r>
              <a:rPr lang="en-US" sz="1800" b="0" dirty="0">
                <a:latin typeface="+mj-lt"/>
              </a:rPr>
              <a:t>Emphasis on requirements management and verification first (2)</a:t>
            </a:r>
          </a:p>
          <a:p>
            <a:pPr marL="292100" indent="-292100" eaLnBrk="1" hangingPunct="1">
              <a:lnSpc>
                <a:spcPct val="80000"/>
              </a:lnSpc>
              <a:defRPr/>
            </a:pPr>
            <a:r>
              <a:rPr lang="en-US" sz="1800" b="0" dirty="0">
                <a:latin typeface="+mj-lt"/>
              </a:rPr>
              <a:t>Process issues; identifying champion processes that become standard for other programs, Need to tailor SE processes (2)</a:t>
            </a:r>
          </a:p>
          <a:p>
            <a:pPr marL="292100" indent="-292100" eaLnBrk="1" hangingPunct="1">
              <a:lnSpc>
                <a:spcPct val="80000"/>
              </a:lnSpc>
              <a:defRPr/>
            </a:pPr>
            <a:r>
              <a:rPr lang="en-US" sz="1800" b="0" dirty="0">
                <a:latin typeface="+mj-lt"/>
              </a:rPr>
              <a:t>Understanding its value proposition and value of doing good SE upfront.</a:t>
            </a:r>
          </a:p>
          <a:p>
            <a:pPr marL="292100" indent="-292100" eaLnBrk="1" hangingPunct="1">
              <a:lnSpc>
                <a:spcPct val="80000"/>
              </a:lnSpc>
              <a:defRPr/>
            </a:pPr>
            <a:r>
              <a:rPr lang="en-US" sz="1800" b="0" dirty="0">
                <a:latin typeface="+mj-lt"/>
              </a:rPr>
              <a:t>Having SEs drive the design upfront, and not just document after the fact</a:t>
            </a:r>
          </a:p>
          <a:p>
            <a:pPr marL="292100" indent="-292100" eaLnBrk="1" hangingPunct="1">
              <a:lnSpc>
                <a:spcPct val="80000"/>
              </a:lnSpc>
              <a:defRPr/>
            </a:pPr>
            <a:r>
              <a:rPr lang="en-US" sz="1800" b="0" dirty="0">
                <a:latin typeface="+mj-lt"/>
              </a:rPr>
              <a:t>Emphasis on system architecture/have you thought through the problem space adequately? </a:t>
            </a:r>
          </a:p>
          <a:p>
            <a:pPr marL="292100" indent="-292100" eaLnBrk="1" hangingPunct="1">
              <a:lnSpc>
                <a:spcPct val="80000"/>
              </a:lnSpc>
              <a:defRPr/>
            </a:pPr>
            <a:r>
              <a:rPr lang="en-US" sz="1800" b="0" dirty="0">
                <a:latin typeface="+mj-lt"/>
              </a:rPr>
              <a:t>An organization that has reasonable practices and tools for SEs to use.</a:t>
            </a:r>
          </a:p>
          <a:p>
            <a:pPr marL="292100" indent="-292100" eaLnBrk="1" hangingPunct="1">
              <a:lnSpc>
                <a:spcPct val="80000"/>
              </a:lnSpc>
              <a:defRPr/>
            </a:pPr>
            <a:r>
              <a:rPr lang="en-US" sz="1800" b="0" dirty="0">
                <a:latin typeface="+mj-lt"/>
              </a:rPr>
              <a:t>Enterprise wide approaches for MBSE vs. a project approach.</a:t>
            </a:r>
          </a:p>
          <a:p>
            <a:pPr marL="292100" indent="-292100" eaLnBrk="1" hangingPunct="1">
              <a:lnSpc>
                <a:spcPct val="80000"/>
              </a:lnSpc>
              <a:defRPr/>
            </a:pPr>
            <a:r>
              <a:rPr lang="en-US" sz="1800" b="0" dirty="0">
                <a:latin typeface="+mj-lt"/>
              </a:rPr>
              <a:t>Engage the organization doing SE</a:t>
            </a:r>
          </a:p>
          <a:p>
            <a:pPr marL="292100" indent="-292100" eaLnBrk="1" hangingPunct="1">
              <a:lnSpc>
                <a:spcPct val="80000"/>
              </a:lnSpc>
              <a:defRPr/>
            </a:pPr>
            <a:r>
              <a:rPr lang="en-US" sz="1800" b="0" dirty="0">
                <a:latin typeface="+mj-lt"/>
              </a:rPr>
              <a:t>Try to come up with a simple path for SE implementation</a:t>
            </a:r>
          </a:p>
          <a:p>
            <a:pPr marL="292100" indent="-292100" eaLnBrk="1" hangingPunct="1">
              <a:lnSpc>
                <a:spcPct val="80000"/>
              </a:lnSpc>
              <a:defRPr/>
            </a:pPr>
            <a:r>
              <a:rPr lang="en-US" sz="1800" b="0" dirty="0">
                <a:latin typeface="+mj-lt"/>
              </a:rPr>
              <a:t>Having adequate funding and the time to do it. </a:t>
            </a:r>
          </a:p>
          <a:p>
            <a:pPr marL="292100" indent="-292100" eaLnBrk="1" hangingPunct="1">
              <a:lnSpc>
                <a:spcPct val="80000"/>
              </a:lnSpc>
              <a:defRPr/>
            </a:pPr>
            <a:r>
              <a:rPr lang="en-US" sz="1800" b="0" dirty="0">
                <a:latin typeface="+mj-lt"/>
              </a:rPr>
              <a:t>Not sticking to past ways of doing things;  being open to new ways of doing things</a:t>
            </a:r>
          </a:p>
          <a:p>
            <a:pPr marL="292100" indent="-292100" eaLnBrk="1" hangingPunct="1">
              <a:lnSpc>
                <a:spcPct val="80000"/>
              </a:lnSpc>
              <a:defRPr/>
            </a:pPr>
            <a:r>
              <a:rPr lang="en-US" sz="1800" b="0" dirty="0">
                <a:latin typeface="+mj-lt"/>
              </a:rPr>
              <a:t>A tolerance for a little bit of ambiguity and a bit of risk</a:t>
            </a:r>
          </a:p>
          <a:p>
            <a:pPr marL="292100" indent="-292100" eaLnBrk="1" hangingPunct="1">
              <a:lnSpc>
                <a:spcPct val="80000"/>
              </a:lnSpc>
              <a:defRPr/>
            </a:pPr>
            <a:r>
              <a:rPr lang="en-US" sz="1800" b="0" dirty="0">
                <a:latin typeface="+mj-lt"/>
              </a:rPr>
              <a:t>When we apply the SE approach found in the NASA SE handbook. </a:t>
            </a:r>
            <a:br>
              <a:rPr lang="en-US" sz="1800" b="0" dirty="0">
                <a:latin typeface="+mj-lt"/>
              </a:rPr>
            </a:br>
            <a:r>
              <a:rPr lang="en-US" sz="1800" b="0" dirty="0">
                <a:latin typeface="+mj-lt"/>
              </a:rPr>
              <a:t>     </a:t>
            </a:r>
          </a:p>
        </p:txBody>
      </p:sp>
    </p:spTree>
    <p:extLst>
      <p:ext uri="{BB962C8B-B14F-4D97-AF65-F5344CB8AC3E}">
        <p14:creationId xmlns:p14="http://schemas.microsoft.com/office/powerpoint/2010/main" val="17796552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53</a:t>
            </a:fld>
            <a:endParaRPr lang="en-US" dirty="0"/>
          </a:p>
        </p:txBody>
      </p:sp>
      <p:sp>
        <p:nvSpPr>
          <p:cNvPr id="5" name="Rectangle 7">
            <a:extLst>
              <a:ext uri="{FF2B5EF4-FFF2-40B4-BE49-F238E27FC236}">
                <a16:creationId xmlns:a16="http://schemas.microsoft.com/office/drawing/2014/main" id="{29920160-CF0D-7846-9EAF-32D9ABBDAE22}"/>
              </a:ext>
            </a:extLst>
          </p:cNvPr>
          <p:cNvSpPr>
            <a:spLocks noGrp="1" noChangeArrowheads="1"/>
          </p:cNvSpPr>
          <p:nvPr>
            <p:ph type="title"/>
          </p:nvPr>
        </p:nvSpPr>
        <p:spPr>
          <a:xfrm>
            <a:off x="685800" y="228600"/>
            <a:ext cx="7772400" cy="1295400"/>
          </a:xfrm>
        </p:spPr>
        <p:txBody>
          <a:bodyPr/>
          <a:lstStyle/>
          <a:p>
            <a:pPr eaLnBrk="1" hangingPunct="1">
              <a:defRPr/>
            </a:pPr>
            <a:r>
              <a:rPr lang="en-US" sz="3200" b="1" dirty="0">
                <a:solidFill>
                  <a:srgbClr val="000000"/>
                </a:solidFill>
              </a:rPr>
              <a:t>Other Responses/Academia </a:t>
            </a:r>
            <a:endParaRPr lang="en-US" sz="3200" b="1" dirty="0">
              <a:cs typeface="+mj-cs"/>
            </a:endParaRPr>
          </a:p>
        </p:txBody>
      </p:sp>
      <p:sp>
        <p:nvSpPr>
          <p:cNvPr id="6" name="Rectangle 6">
            <a:extLst>
              <a:ext uri="{FF2B5EF4-FFF2-40B4-BE49-F238E27FC236}">
                <a16:creationId xmlns:a16="http://schemas.microsoft.com/office/drawing/2014/main" id="{CFD7B921-E060-644A-A640-442DFAB35BC4}"/>
              </a:ext>
            </a:extLst>
          </p:cNvPr>
          <p:cNvSpPr txBox="1">
            <a:spLocks noChangeArrowheads="1"/>
          </p:cNvSpPr>
          <p:nvPr/>
        </p:nvSpPr>
        <p:spPr bwMode="auto">
          <a:xfrm>
            <a:off x="762000" y="1295400"/>
            <a:ext cx="80010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92100" indent="-292100" eaLnBrk="1" hangingPunct="1">
              <a:lnSpc>
                <a:spcPct val="80000"/>
              </a:lnSpc>
              <a:defRPr/>
            </a:pPr>
            <a:r>
              <a:rPr lang="en-US" sz="2200" b="0" dirty="0">
                <a:latin typeface="+mj-lt"/>
              </a:rPr>
              <a:t>When the requirements are stable. </a:t>
            </a:r>
          </a:p>
          <a:p>
            <a:pPr marL="292100" indent="-292100" eaLnBrk="1" hangingPunct="1">
              <a:lnSpc>
                <a:spcPct val="80000"/>
              </a:lnSpc>
              <a:defRPr/>
            </a:pPr>
            <a:r>
              <a:rPr lang="en-US" sz="2200" b="0" dirty="0">
                <a:latin typeface="+mj-lt"/>
              </a:rPr>
              <a:t>Having a standalone SE organization.  </a:t>
            </a:r>
          </a:p>
          <a:p>
            <a:pPr marL="292100" indent="-292100" eaLnBrk="1" hangingPunct="1">
              <a:lnSpc>
                <a:spcPct val="80000"/>
              </a:lnSpc>
              <a:defRPr/>
            </a:pPr>
            <a:r>
              <a:rPr lang="en-US" sz="2200" b="0" dirty="0">
                <a:latin typeface="+mj-lt"/>
              </a:rPr>
              <a:t>There is no stigma associated with failure.</a:t>
            </a:r>
          </a:p>
          <a:p>
            <a:pPr marL="292100" indent="-292100" eaLnBrk="1" hangingPunct="1">
              <a:lnSpc>
                <a:spcPct val="80000"/>
              </a:lnSpc>
              <a:defRPr/>
            </a:pPr>
            <a:r>
              <a:rPr lang="en-US" sz="2200" b="0" dirty="0">
                <a:latin typeface="+mj-lt"/>
              </a:rPr>
              <a:t>Achieve effective, affordable, and balanced system solutions to the needs of a customer organization and its personnel.</a:t>
            </a:r>
          </a:p>
          <a:p>
            <a:pPr marL="292100" indent="-292100" eaLnBrk="1" hangingPunct="1">
              <a:lnSpc>
                <a:spcPct val="80000"/>
              </a:lnSpc>
              <a:defRPr/>
            </a:pPr>
            <a:r>
              <a:rPr lang="en-US" sz="2200" b="0" dirty="0">
                <a:latin typeface="+mj-lt"/>
              </a:rPr>
              <a:t>Tying it to the bottom line/ROI where its explicitly connected to profits</a:t>
            </a:r>
          </a:p>
          <a:p>
            <a:pPr marL="292100" indent="-292100" eaLnBrk="1" hangingPunct="1">
              <a:lnSpc>
                <a:spcPct val="80000"/>
              </a:lnSpc>
              <a:defRPr/>
            </a:pPr>
            <a:r>
              <a:rPr lang="en-US" sz="2200" b="0" dirty="0">
                <a:latin typeface="+mj-lt"/>
              </a:rPr>
              <a:t>Using a model-based approach and not sticking with traditional digital paper.</a:t>
            </a:r>
          </a:p>
          <a:p>
            <a:pPr marL="292100" indent="-292100" eaLnBrk="1" hangingPunct="1">
              <a:lnSpc>
                <a:spcPct val="80000"/>
              </a:lnSpc>
              <a:defRPr/>
            </a:pPr>
            <a:r>
              <a:rPr lang="en-US" sz="2200" b="0" dirty="0">
                <a:latin typeface="+mj-lt"/>
              </a:rPr>
              <a:t>What should work in MBSE is traceability and version control. </a:t>
            </a:r>
          </a:p>
          <a:p>
            <a:pPr marL="292100" indent="-292100" eaLnBrk="1" hangingPunct="1">
              <a:lnSpc>
                <a:spcPct val="80000"/>
              </a:lnSpc>
              <a:defRPr/>
            </a:pPr>
            <a:r>
              <a:rPr lang="en-US" sz="2200" b="0" dirty="0">
                <a:latin typeface="+mj-lt"/>
              </a:rPr>
              <a:t> If the tool you use has some ‘understanding of the domain’.  Tools need to have domain specificity.</a:t>
            </a:r>
          </a:p>
          <a:p>
            <a:pPr marL="292100" indent="-292100" eaLnBrk="1" hangingPunct="1">
              <a:lnSpc>
                <a:spcPct val="80000"/>
              </a:lnSpc>
              <a:defRPr/>
            </a:pPr>
            <a:r>
              <a:rPr lang="en-US" sz="2200" b="0" dirty="0">
                <a:latin typeface="+mj-lt"/>
              </a:rPr>
              <a:t>Having a number of functional areas in place including modeling infrastructure, tools that need to be deployed and understanding methods to be used.</a:t>
            </a:r>
          </a:p>
        </p:txBody>
      </p:sp>
    </p:spTree>
    <p:extLst>
      <p:ext uri="{BB962C8B-B14F-4D97-AF65-F5344CB8AC3E}">
        <p14:creationId xmlns:p14="http://schemas.microsoft.com/office/powerpoint/2010/main" val="15322467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54</a:t>
            </a:fld>
            <a:endParaRPr lang="en-US" dirty="0"/>
          </a:p>
        </p:txBody>
      </p:sp>
      <p:sp>
        <p:nvSpPr>
          <p:cNvPr id="5" name="Rectangle 7">
            <a:extLst>
              <a:ext uri="{FF2B5EF4-FFF2-40B4-BE49-F238E27FC236}">
                <a16:creationId xmlns:a16="http://schemas.microsoft.com/office/drawing/2014/main" id="{29920160-CF0D-7846-9EAF-32D9ABBDAE22}"/>
              </a:ext>
            </a:extLst>
          </p:cNvPr>
          <p:cNvSpPr>
            <a:spLocks noGrp="1" noChangeArrowheads="1"/>
          </p:cNvSpPr>
          <p:nvPr>
            <p:ph type="title"/>
          </p:nvPr>
        </p:nvSpPr>
        <p:spPr>
          <a:xfrm>
            <a:off x="685800" y="228600"/>
            <a:ext cx="7772400" cy="1295400"/>
          </a:xfrm>
        </p:spPr>
        <p:txBody>
          <a:bodyPr/>
          <a:lstStyle/>
          <a:p>
            <a:pPr eaLnBrk="1" hangingPunct="1">
              <a:defRPr/>
            </a:pPr>
            <a:r>
              <a:rPr lang="en-US" sz="3200" b="1" dirty="0">
                <a:solidFill>
                  <a:srgbClr val="000000"/>
                </a:solidFill>
              </a:rPr>
              <a:t>Other Responses</a:t>
            </a:r>
            <a:endParaRPr lang="en-US" sz="3200" b="1" dirty="0">
              <a:cs typeface="+mj-cs"/>
            </a:endParaRPr>
          </a:p>
        </p:txBody>
      </p:sp>
      <p:sp>
        <p:nvSpPr>
          <p:cNvPr id="6" name="Rectangle 6">
            <a:extLst>
              <a:ext uri="{FF2B5EF4-FFF2-40B4-BE49-F238E27FC236}">
                <a16:creationId xmlns:a16="http://schemas.microsoft.com/office/drawing/2014/main" id="{CFD7B921-E060-644A-A640-442DFAB35BC4}"/>
              </a:ext>
            </a:extLst>
          </p:cNvPr>
          <p:cNvSpPr txBox="1">
            <a:spLocks noChangeArrowheads="1"/>
          </p:cNvSpPr>
          <p:nvPr/>
        </p:nvSpPr>
        <p:spPr bwMode="auto">
          <a:xfrm>
            <a:off x="762000" y="1295400"/>
            <a:ext cx="80010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eaLnBrk="1" hangingPunct="1">
              <a:lnSpc>
                <a:spcPct val="80000"/>
              </a:lnSpc>
              <a:buNone/>
              <a:defRPr/>
            </a:pPr>
            <a:r>
              <a:rPr lang="en-US" sz="2800" dirty="0">
                <a:solidFill>
                  <a:srgbClr val="000000"/>
                </a:solidFill>
                <a:latin typeface="+mj-lt"/>
              </a:rPr>
              <a:t>OGAs:</a:t>
            </a:r>
          </a:p>
          <a:p>
            <a:pPr marL="292100" indent="-292100" eaLnBrk="1" hangingPunct="1">
              <a:lnSpc>
                <a:spcPct val="80000"/>
              </a:lnSpc>
              <a:defRPr/>
            </a:pPr>
            <a:r>
              <a:rPr lang="en-US" sz="2800" b="0" dirty="0">
                <a:latin typeface="+mj-lt"/>
              </a:rPr>
              <a:t>Emphasis on prototyping; across all domains of SE and MB stuff. </a:t>
            </a:r>
          </a:p>
          <a:p>
            <a:pPr marL="292100" indent="-292100" eaLnBrk="1" hangingPunct="1">
              <a:lnSpc>
                <a:spcPct val="80000"/>
              </a:lnSpc>
              <a:defRPr/>
            </a:pPr>
            <a:r>
              <a:rPr lang="en-US" sz="2800" b="0" dirty="0">
                <a:latin typeface="+mj-lt"/>
              </a:rPr>
              <a:t>Giving people opportunities to be excited about doing their job and be creative through their tools. </a:t>
            </a:r>
          </a:p>
          <a:p>
            <a:pPr marL="292100" indent="-292100" eaLnBrk="1" hangingPunct="1">
              <a:lnSpc>
                <a:spcPct val="80000"/>
              </a:lnSpc>
              <a:defRPr/>
            </a:pPr>
            <a:r>
              <a:rPr lang="en-US" sz="2800" b="0" dirty="0">
                <a:latin typeface="+mj-lt"/>
              </a:rPr>
              <a:t>DOD SEs pursuing out of the box training opportunities through different assignments such as with NASA.</a:t>
            </a:r>
            <a:br>
              <a:rPr lang="en-US" sz="2800" b="0" dirty="0">
                <a:latin typeface="+mj-lt"/>
              </a:rPr>
            </a:br>
            <a:endParaRPr lang="en-US" sz="2800" b="0" dirty="0">
              <a:latin typeface="+mj-lt"/>
            </a:endParaRPr>
          </a:p>
          <a:p>
            <a:pPr marL="0" indent="0" eaLnBrk="1" hangingPunct="1">
              <a:lnSpc>
                <a:spcPct val="80000"/>
              </a:lnSpc>
              <a:buNone/>
              <a:defRPr/>
            </a:pPr>
            <a:r>
              <a:rPr lang="en-US" sz="2800" dirty="0">
                <a:solidFill>
                  <a:srgbClr val="000000"/>
                </a:solidFill>
                <a:latin typeface="+mj-lt"/>
              </a:rPr>
              <a:t>Tool Vendors:</a:t>
            </a:r>
            <a:endParaRPr lang="en-US" sz="2800" b="0" dirty="0">
              <a:latin typeface="+mj-lt"/>
            </a:endParaRPr>
          </a:p>
          <a:p>
            <a:pPr marL="292100" indent="-292100" eaLnBrk="1" hangingPunct="1">
              <a:lnSpc>
                <a:spcPct val="80000"/>
              </a:lnSpc>
              <a:defRPr/>
            </a:pPr>
            <a:r>
              <a:rPr lang="en-US" sz="2800" b="0" dirty="0">
                <a:latin typeface="+mj-lt"/>
              </a:rPr>
              <a:t>Companies are organized around SE</a:t>
            </a:r>
          </a:p>
          <a:p>
            <a:pPr marL="292100" indent="-292100" eaLnBrk="1" hangingPunct="1">
              <a:lnSpc>
                <a:spcPct val="80000"/>
              </a:lnSpc>
              <a:defRPr/>
            </a:pPr>
            <a:r>
              <a:rPr lang="en-US" sz="2800" b="0" dirty="0">
                <a:latin typeface="+mj-lt"/>
              </a:rPr>
              <a:t>That it’s budgeted for at the enterprise-wide level</a:t>
            </a:r>
          </a:p>
        </p:txBody>
      </p:sp>
    </p:spTree>
    <p:extLst>
      <p:ext uri="{BB962C8B-B14F-4D97-AF65-F5344CB8AC3E}">
        <p14:creationId xmlns:p14="http://schemas.microsoft.com/office/powerpoint/2010/main" val="41950342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762001" y="6172200"/>
            <a:ext cx="5257800" cy="457200"/>
          </a:xfrm>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a:xfrm>
            <a:off x="6553201" y="6172200"/>
            <a:ext cx="1905000" cy="457200"/>
          </a:xfrm>
        </p:spPr>
        <p:txBody>
          <a:bodyPr/>
          <a:lstStyle/>
          <a:p>
            <a:pPr>
              <a:defRPr/>
            </a:pPr>
            <a:fld id="{7F3229EA-CA6D-0845-AD12-CDCDC8A11C28}" type="slidenum">
              <a:rPr lang="en-US"/>
              <a:pPr>
                <a:defRPr/>
              </a:pPr>
              <a:t>55</a:t>
            </a:fld>
            <a:endParaRPr lang="en-US" dirty="0"/>
          </a:p>
        </p:txBody>
      </p:sp>
      <p:graphicFrame>
        <p:nvGraphicFramePr>
          <p:cNvPr id="5" name="Chart 4">
            <a:extLst>
              <a:ext uri="{FF2B5EF4-FFF2-40B4-BE49-F238E27FC236}">
                <a16:creationId xmlns:a16="http://schemas.microsoft.com/office/drawing/2014/main" id="{AB3DB00C-02C1-A142-9A76-8883A06A51BD}"/>
              </a:ext>
            </a:extLst>
          </p:cNvPr>
          <p:cNvGraphicFramePr>
            <a:graphicFrameLocks/>
          </p:cNvGraphicFramePr>
          <p:nvPr>
            <p:extLst>
              <p:ext uri="{D42A27DB-BD31-4B8C-83A1-F6EECF244321}">
                <p14:modId xmlns:p14="http://schemas.microsoft.com/office/powerpoint/2010/main" val="2341826415"/>
              </p:ext>
            </p:extLst>
          </p:nvPr>
        </p:nvGraphicFramePr>
        <p:xfrm>
          <a:off x="381000" y="304800"/>
          <a:ext cx="8610601"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515683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56</a:t>
            </a:fld>
            <a:endParaRPr lang="en-US" dirty="0"/>
          </a:p>
        </p:txBody>
      </p:sp>
      <p:sp>
        <p:nvSpPr>
          <p:cNvPr id="11" name="Rectangle 7">
            <a:extLst>
              <a:ext uri="{FF2B5EF4-FFF2-40B4-BE49-F238E27FC236}">
                <a16:creationId xmlns:a16="http://schemas.microsoft.com/office/drawing/2014/main" id="{18165700-1AD2-5D4E-87B7-9A0A217DE905}"/>
              </a:ext>
            </a:extLst>
          </p:cNvPr>
          <p:cNvSpPr>
            <a:spLocks noGrp="1" noChangeArrowheads="1"/>
          </p:cNvSpPr>
          <p:nvPr>
            <p:ph type="title"/>
          </p:nvPr>
        </p:nvSpPr>
        <p:spPr>
          <a:xfrm>
            <a:off x="685800" y="228600"/>
            <a:ext cx="7772400" cy="1295400"/>
          </a:xfrm>
        </p:spPr>
        <p:txBody>
          <a:bodyPr/>
          <a:lstStyle/>
          <a:p>
            <a:pPr eaLnBrk="1" hangingPunct="1">
              <a:defRPr/>
            </a:pPr>
            <a:r>
              <a:rPr lang="en-US" sz="3200" b="1" dirty="0">
                <a:solidFill>
                  <a:srgbClr val="000000"/>
                </a:solidFill>
              </a:rPr>
              <a:t>Other Responses</a:t>
            </a:r>
            <a:endParaRPr lang="en-US" sz="3200" b="1" dirty="0">
              <a:cs typeface="+mj-cs"/>
            </a:endParaRPr>
          </a:p>
        </p:txBody>
      </p:sp>
      <p:sp>
        <p:nvSpPr>
          <p:cNvPr id="12" name="Rectangle 6">
            <a:extLst>
              <a:ext uri="{FF2B5EF4-FFF2-40B4-BE49-F238E27FC236}">
                <a16:creationId xmlns:a16="http://schemas.microsoft.com/office/drawing/2014/main" id="{0D2C1CD3-E342-0C44-800E-3A5C98121059}"/>
              </a:ext>
            </a:extLst>
          </p:cNvPr>
          <p:cNvSpPr txBox="1">
            <a:spLocks noChangeArrowheads="1"/>
          </p:cNvSpPr>
          <p:nvPr/>
        </p:nvSpPr>
        <p:spPr bwMode="auto">
          <a:xfrm>
            <a:off x="685800" y="1219200"/>
            <a:ext cx="82296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eaLnBrk="1" hangingPunct="1">
              <a:lnSpc>
                <a:spcPct val="80000"/>
              </a:lnSpc>
              <a:buNone/>
              <a:defRPr/>
            </a:pPr>
            <a:r>
              <a:rPr lang="en-US" sz="1800" dirty="0">
                <a:latin typeface="+mj-lt"/>
              </a:rPr>
              <a:t>Industry:</a:t>
            </a:r>
          </a:p>
          <a:p>
            <a:pPr marL="292100" indent="-292100" eaLnBrk="1" hangingPunct="1">
              <a:lnSpc>
                <a:spcPct val="80000"/>
              </a:lnSpc>
              <a:defRPr/>
            </a:pPr>
            <a:r>
              <a:rPr lang="en-US" sz="1800" b="0" dirty="0">
                <a:latin typeface="+mj-lt"/>
              </a:rPr>
              <a:t>Productivity/creativity. </a:t>
            </a:r>
          </a:p>
          <a:p>
            <a:pPr marL="292100" indent="-292100" eaLnBrk="1" hangingPunct="1">
              <a:lnSpc>
                <a:spcPct val="80000"/>
              </a:lnSpc>
              <a:defRPr/>
            </a:pPr>
            <a:r>
              <a:rPr lang="en-US" sz="1800" b="0" dirty="0">
                <a:latin typeface="+mj-lt"/>
              </a:rPr>
              <a:t>Better collaboration between us and NASA. </a:t>
            </a:r>
          </a:p>
          <a:p>
            <a:pPr marL="292100" indent="-292100" eaLnBrk="1" hangingPunct="1">
              <a:lnSpc>
                <a:spcPct val="80000"/>
              </a:lnSpc>
              <a:defRPr/>
            </a:pPr>
            <a:r>
              <a:rPr lang="en-US" sz="1800" b="0" dirty="0">
                <a:latin typeface="+mj-lt"/>
              </a:rPr>
              <a:t>Creating integrated teams that tie into disciplines.</a:t>
            </a:r>
          </a:p>
          <a:p>
            <a:pPr marL="292100" indent="-292100" eaLnBrk="1" hangingPunct="1">
              <a:lnSpc>
                <a:spcPct val="80000"/>
              </a:lnSpc>
              <a:defRPr/>
            </a:pPr>
            <a:r>
              <a:rPr lang="en-US" sz="1800" b="0" dirty="0">
                <a:latin typeface="+mj-lt"/>
              </a:rPr>
              <a:t>We need better ways on diagnosing what happened and why.</a:t>
            </a:r>
          </a:p>
          <a:p>
            <a:pPr marL="292100" indent="-292100" eaLnBrk="1" hangingPunct="1">
              <a:lnSpc>
                <a:spcPct val="80000"/>
              </a:lnSpc>
              <a:defRPr/>
            </a:pPr>
            <a:r>
              <a:rPr lang="en-US" sz="1800" b="0" dirty="0">
                <a:latin typeface="+mj-lt"/>
              </a:rPr>
              <a:t>Dealing with misperceptions as regards MBSE; MBSE is oversold.</a:t>
            </a:r>
          </a:p>
          <a:p>
            <a:pPr marL="292100" indent="-292100" eaLnBrk="1" hangingPunct="1">
              <a:lnSpc>
                <a:spcPct val="80000"/>
              </a:lnSpc>
              <a:defRPr/>
            </a:pPr>
            <a:r>
              <a:rPr lang="en-US" sz="1800" b="0" dirty="0">
                <a:latin typeface="+mj-lt"/>
              </a:rPr>
              <a:t>Dealing with management and team members aversion to change and fear.</a:t>
            </a:r>
          </a:p>
          <a:p>
            <a:pPr marL="292100" indent="-292100" eaLnBrk="1" hangingPunct="1">
              <a:lnSpc>
                <a:spcPct val="80000"/>
              </a:lnSpc>
              <a:defRPr/>
            </a:pPr>
            <a:r>
              <a:rPr lang="en-US" sz="1800" b="0" dirty="0">
                <a:latin typeface="+mj-lt"/>
              </a:rPr>
              <a:t>Continued dependence on text-based requirements particularly in contracting.</a:t>
            </a:r>
          </a:p>
          <a:p>
            <a:pPr marL="292100" indent="-292100" eaLnBrk="1" hangingPunct="1">
              <a:lnSpc>
                <a:spcPct val="80000"/>
              </a:lnSpc>
              <a:defRPr/>
            </a:pPr>
            <a:r>
              <a:rPr lang="en-US" sz="1800" b="0" dirty="0">
                <a:latin typeface="+mj-lt"/>
              </a:rPr>
              <a:t>The challenge of complexity; how to implement best practices on a simple path.</a:t>
            </a:r>
          </a:p>
          <a:p>
            <a:pPr marL="292100" indent="-292100" eaLnBrk="1" hangingPunct="1">
              <a:lnSpc>
                <a:spcPct val="80000"/>
              </a:lnSpc>
              <a:defRPr/>
            </a:pPr>
            <a:r>
              <a:rPr lang="en-US" sz="1800" b="0" dirty="0">
                <a:latin typeface="+mj-lt"/>
              </a:rPr>
              <a:t>A lot of people that make a lot of diagrams that aren’t internally consistent or connected.</a:t>
            </a:r>
          </a:p>
          <a:p>
            <a:pPr marL="292100" indent="-292100" eaLnBrk="1" hangingPunct="1">
              <a:lnSpc>
                <a:spcPct val="80000"/>
              </a:lnSpc>
              <a:defRPr/>
            </a:pPr>
            <a:r>
              <a:rPr lang="en-US" sz="1800" b="0" dirty="0">
                <a:latin typeface="+mj-lt"/>
              </a:rPr>
              <a:t>Showcase performance measures that we can show PMs to convince them of where we found gaps in various design areas.</a:t>
            </a:r>
            <a:endParaRPr lang="en-US" sz="1800" dirty="0">
              <a:latin typeface="+mj-lt"/>
            </a:endParaRPr>
          </a:p>
          <a:p>
            <a:pPr marL="0" indent="0" eaLnBrk="1" hangingPunct="1">
              <a:lnSpc>
                <a:spcPct val="80000"/>
              </a:lnSpc>
              <a:buNone/>
              <a:defRPr/>
            </a:pPr>
            <a:r>
              <a:rPr lang="en-US" sz="1800" dirty="0">
                <a:latin typeface="+mj-lt"/>
              </a:rPr>
              <a:t>OGAs:</a:t>
            </a:r>
          </a:p>
          <a:p>
            <a:pPr marL="292100" indent="-292100" eaLnBrk="1" hangingPunct="1">
              <a:lnSpc>
                <a:spcPct val="80000"/>
              </a:lnSpc>
              <a:defRPr/>
            </a:pPr>
            <a:r>
              <a:rPr lang="en-US" sz="1800" b="0" dirty="0">
                <a:latin typeface="+mj-lt"/>
              </a:rPr>
              <a:t>Many SEs being involved with a single project for too long a time.</a:t>
            </a:r>
          </a:p>
          <a:p>
            <a:pPr marL="292100" indent="-292100" eaLnBrk="1" hangingPunct="1">
              <a:lnSpc>
                <a:spcPct val="80000"/>
              </a:lnSpc>
              <a:defRPr/>
            </a:pPr>
            <a:r>
              <a:rPr lang="en-US" sz="1800" b="0" dirty="0">
                <a:latin typeface="+mj-lt"/>
              </a:rPr>
              <a:t>We have to get tools on our machines.  Tools aren’t being budgeted.</a:t>
            </a:r>
          </a:p>
          <a:p>
            <a:pPr marL="292100" indent="-292100" eaLnBrk="1" hangingPunct="1">
              <a:lnSpc>
                <a:spcPct val="80000"/>
              </a:lnSpc>
              <a:defRPr/>
            </a:pPr>
            <a:r>
              <a:rPr lang="en-US" sz="1800" b="0" dirty="0">
                <a:latin typeface="+mj-lt"/>
              </a:rPr>
              <a:t>We need engineers that are fundamentally sound in engineering principals that are allowed to cross train in other areas and develop strategic thinking beyond just their own domain.</a:t>
            </a:r>
          </a:p>
        </p:txBody>
      </p:sp>
    </p:spTree>
    <p:extLst>
      <p:ext uri="{BB962C8B-B14F-4D97-AF65-F5344CB8AC3E}">
        <p14:creationId xmlns:p14="http://schemas.microsoft.com/office/powerpoint/2010/main" val="36112629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57</a:t>
            </a:fld>
            <a:endParaRPr lang="en-US" dirty="0"/>
          </a:p>
        </p:txBody>
      </p:sp>
      <p:sp>
        <p:nvSpPr>
          <p:cNvPr id="11" name="Rectangle 7">
            <a:extLst>
              <a:ext uri="{FF2B5EF4-FFF2-40B4-BE49-F238E27FC236}">
                <a16:creationId xmlns:a16="http://schemas.microsoft.com/office/drawing/2014/main" id="{18165700-1AD2-5D4E-87B7-9A0A217DE905}"/>
              </a:ext>
            </a:extLst>
          </p:cNvPr>
          <p:cNvSpPr>
            <a:spLocks noGrp="1" noChangeArrowheads="1"/>
          </p:cNvSpPr>
          <p:nvPr>
            <p:ph type="title"/>
          </p:nvPr>
        </p:nvSpPr>
        <p:spPr>
          <a:xfrm>
            <a:off x="685800" y="228600"/>
            <a:ext cx="7772400" cy="1295400"/>
          </a:xfrm>
        </p:spPr>
        <p:txBody>
          <a:bodyPr/>
          <a:lstStyle/>
          <a:p>
            <a:pPr eaLnBrk="1" hangingPunct="1">
              <a:defRPr/>
            </a:pPr>
            <a:r>
              <a:rPr lang="en-US" sz="3200" b="1" dirty="0">
                <a:solidFill>
                  <a:srgbClr val="000000"/>
                </a:solidFill>
              </a:rPr>
              <a:t>Other Responses/Academia</a:t>
            </a:r>
            <a:endParaRPr lang="en-US" sz="3200" b="1" dirty="0">
              <a:cs typeface="+mj-cs"/>
            </a:endParaRPr>
          </a:p>
        </p:txBody>
      </p:sp>
      <p:sp>
        <p:nvSpPr>
          <p:cNvPr id="12" name="Rectangle 6">
            <a:extLst>
              <a:ext uri="{FF2B5EF4-FFF2-40B4-BE49-F238E27FC236}">
                <a16:creationId xmlns:a16="http://schemas.microsoft.com/office/drawing/2014/main" id="{0D2C1CD3-E342-0C44-800E-3A5C98121059}"/>
              </a:ext>
            </a:extLst>
          </p:cNvPr>
          <p:cNvSpPr txBox="1">
            <a:spLocks noChangeArrowheads="1"/>
          </p:cNvSpPr>
          <p:nvPr/>
        </p:nvSpPr>
        <p:spPr bwMode="auto">
          <a:xfrm>
            <a:off x="685800" y="1219200"/>
            <a:ext cx="82296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92100" indent="-292100" eaLnBrk="1" hangingPunct="1">
              <a:lnSpc>
                <a:spcPct val="80000"/>
              </a:lnSpc>
              <a:defRPr/>
            </a:pPr>
            <a:r>
              <a:rPr lang="en-US" sz="2400" b="0" dirty="0">
                <a:latin typeface="+mj-lt"/>
              </a:rPr>
              <a:t>Improved communications. </a:t>
            </a:r>
          </a:p>
          <a:p>
            <a:pPr marL="292100" indent="-292100" eaLnBrk="1" hangingPunct="1">
              <a:lnSpc>
                <a:spcPct val="80000"/>
              </a:lnSpc>
              <a:defRPr/>
            </a:pPr>
            <a:r>
              <a:rPr lang="en-US" sz="2400" b="0" dirty="0">
                <a:latin typeface="+mj-lt"/>
              </a:rPr>
              <a:t>Management support and cultural issues</a:t>
            </a:r>
          </a:p>
          <a:p>
            <a:pPr marL="292100" indent="-292100" eaLnBrk="1" hangingPunct="1">
              <a:lnSpc>
                <a:spcPct val="80000"/>
              </a:lnSpc>
              <a:defRPr/>
            </a:pPr>
            <a:r>
              <a:rPr lang="en-US" sz="2400" b="0" dirty="0">
                <a:latin typeface="+mj-lt"/>
              </a:rPr>
              <a:t>Analytical modeling that’s linked back to the performance of the requirements.</a:t>
            </a:r>
          </a:p>
          <a:p>
            <a:pPr marL="292100" indent="-292100" eaLnBrk="1" hangingPunct="1">
              <a:lnSpc>
                <a:spcPct val="80000"/>
              </a:lnSpc>
              <a:defRPr/>
            </a:pPr>
            <a:r>
              <a:rPr lang="en-US" sz="2400" b="0" dirty="0">
                <a:latin typeface="+mj-lt"/>
              </a:rPr>
              <a:t>Where is the on ramp to using SE?  There is too much risk of something going wrong.</a:t>
            </a:r>
          </a:p>
          <a:p>
            <a:pPr marL="292100" indent="-292100" eaLnBrk="1" hangingPunct="1">
              <a:lnSpc>
                <a:spcPct val="80000"/>
              </a:lnSpc>
              <a:defRPr/>
            </a:pPr>
            <a:r>
              <a:rPr lang="en-US" sz="2400" b="0" dirty="0">
                <a:latin typeface="+mj-lt"/>
              </a:rPr>
              <a:t>Model management is in place so you can deploy a repository and make sure they are being used correctly.</a:t>
            </a:r>
            <a:br>
              <a:rPr lang="en-US" sz="2400" b="0" dirty="0">
                <a:latin typeface="+mj-lt"/>
              </a:rPr>
            </a:br>
            <a:r>
              <a:rPr lang="en-US" sz="2400" b="0" dirty="0">
                <a:latin typeface="+mj-lt"/>
              </a:rPr>
              <a:t> </a:t>
            </a:r>
          </a:p>
        </p:txBody>
      </p:sp>
    </p:spTree>
    <p:extLst>
      <p:ext uri="{BB962C8B-B14F-4D97-AF65-F5344CB8AC3E}">
        <p14:creationId xmlns:p14="http://schemas.microsoft.com/office/powerpoint/2010/main" val="30036003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58</a:t>
            </a:fld>
            <a:endParaRPr lang="en-US" dirty="0"/>
          </a:p>
        </p:txBody>
      </p:sp>
      <p:sp>
        <p:nvSpPr>
          <p:cNvPr id="5" name="Rectangle 4">
            <a:extLst>
              <a:ext uri="{FF2B5EF4-FFF2-40B4-BE49-F238E27FC236}">
                <a16:creationId xmlns:a16="http://schemas.microsoft.com/office/drawing/2014/main" id="{B951175E-3891-2240-BA20-EC6A0549266F}"/>
              </a:ext>
            </a:extLst>
          </p:cNvPr>
          <p:cNvSpPr>
            <a:spLocks noChangeArrowheads="1"/>
          </p:cNvSpPr>
          <p:nvPr/>
        </p:nvSpPr>
        <p:spPr bwMode="auto">
          <a:xfrm>
            <a:off x="609600" y="2362200"/>
            <a:ext cx="7924800" cy="205740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r>
              <a:rPr kumimoji="0" lang="en-US" sz="2200" b="1" i="1" dirty="0">
                <a:solidFill>
                  <a:schemeClr val="tx2"/>
                </a:solidFill>
                <a:effectLst>
                  <a:outerShdw blurRad="38100" dist="38100" dir="2700000" algn="tl">
                    <a:srgbClr val="DDDDDD"/>
                  </a:outerShdw>
                </a:effectLst>
                <a:latin typeface="+mj-lt"/>
              </a:rPr>
              <a:t>The following slides summarize responses from study </a:t>
            </a:r>
            <a:br>
              <a:rPr kumimoji="0" lang="en-US" sz="2200" b="1" i="1" dirty="0">
                <a:solidFill>
                  <a:schemeClr val="tx2"/>
                </a:solidFill>
                <a:effectLst>
                  <a:outerShdw blurRad="38100" dist="38100" dir="2700000" algn="tl">
                    <a:srgbClr val="DDDDDD"/>
                  </a:outerShdw>
                </a:effectLst>
                <a:latin typeface="+mj-lt"/>
              </a:rPr>
            </a:br>
            <a:r>
              <a:rPr kumimoji="0" lang="en-US" sz="2200" b="1" i="1" dirty="0">
                <a:solidFill>
                  <a:schemeClr val="tx2"/>
                </a:solidFill>
                <a:effectLst>
                  <a:outerShdw blurRad="38100" dist="38100" dir="2700000" algn="tl">
                    <a:srgbClr val="DDDDDD"/>
                  </a:outerShdw>
                </a:effectLst>
                <a:latin typeface="+mj-lt"/>
              </a:rPr>
              <a:t>sources to the </a:t>
            </a:r>
            <a:r>
              <a:rPr kumimoji="0" lang="en-US" sz="2200" b="1" i="1" dirty="0">
                <a:solidFill>
                  <a:srgbClr val="FF0000"/>
                </a:solidFill>
                <a:effectLst>
                  <a:outerShdw blurRad="38100" dist="38100" dir="2700000" algn="tl">
                    <a:srgbClr val="DDDDDD"/>
                  </a:outerShdw>
                </a:effectLst>
                <a:latin typeface="+mj-lt"/>
              </a:rPr>
              <a:t>open-ended question</a:t>
            </a:r>
            <a:r>
              <a:rPr kumimoji="0" lang="en-US" sz="2200" b="1" i="1" dirty="0">
                <a:solidFill>
                  <a:schemeClr val="tx2"/>
                </a:solidFill>
                <a:effectLst>
                  <a:outerShdw blurRad="38100" dist="38100" dir="2700000" algn="tl">
                    <a:srgbClr val="DDDDDD"/>
                  </a:outerShdw>
                </a:effectLst>
                <a:latin typeface="+mj-lt"/>
              </a:rPr>
              <a:t>, with no prompting: </a:t>
            </a:r>
            <a:br>
              <a:rPr lang="en-US" sz="2200" b="1" i="1" dirty="0">
                <a:latin typeface="+mj-lt"/>
              </a:rPr>
            </a:br>
            <a:r>
              <a:rPr lang="en-US" sz="2200" b="1" dirty="0">
                <a:solidFill>
                  <a:schemeClr val="accent1">
                    <a:lumMod val="75000"/>
                  </a:schemeClr>
                </a:solidFill>
                <a:latin typeface="+mj-lt"/>
              </a:rPr>
              <a:t>What are your key challenges/opportunities with </a:t>
            </a:r>
            <a:br>
              <a:rPr lang="en-US" sz="2200" b="1" dirty="0">
                <a:solidFill>
                  <a:schemeClr val="accent1">
                    <a:lumMod val="75000"/>
                  </a:schemeClr>
                </a:solidFill>
                <a:latin typeface="+mj-lt"/>
              </a:rPr>
            </a:br>
            <a:r>
              <a:rPr lang="en-US" sz="2200" b="1" dirty="0">
                <a:solidFill>
                  <a:schemeClr val="accent1">
                    <a:lumMod val="75000"/>
                  </a:schemeClr>
                </a:solidFill>
                <a:latin typeface="+mj-lt"/>
              </a:rPr>
              <a:t>making SE faster and more efficient (and adopting MBSE)? </a:t>
            </a:r>
            <a:endParaRPr lang="en-US" sz="2200" b="1" i="1" dirty="0">
              <a:solidFill>
                <a:schemeClr val="accent1">
                  <a:lumMod val="75000"/>
                </a:schemeClr>
              </a:solidFill>
              <a:latin typeface="+mj-lt"/>
            </a:endParaRPr>
          </a:p>
        </p:txBody>
      </p:sp>
    </p:spTree>
    <p:extLst>
      <p:ext uri="{BB962C8B-B14F-4D97-AF65-F5344CB8AC3E}">
        <p14:creationId xmlns:p14="http://schemas.microsoft.com/office/powerpoint/2010/main" val="35447582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59</a:t>
            </a:fld>
            <a:endParaRPr lang="en-US" dirty="0"/>
          </a:p>
        </p:txBody>
      </p:sp>
      <p:graphicFrame>
        <p:nvGraphicFramePr>
          <p:cNvPr id="5" name="Chart 4">
            <a:extLst>
              <a:ext uri="{FF2B5EF4-FFF2-40B4-BE49-F238E27FC236}">
                <a16:creationId xmlns:a16="http://schemas.microsoft.com/office/drawing/2014/main" id="{246EAD66-8006-FD4A-8F68-C87DB8DEDC41}"/>
              </a:ext>
            </a:extLst>
          </p:cNvPr>
          <p:cNvGraphicFramePr>
            <a:graphicFrameLocks/>
          </p:cNvGraphicFramePr>
          <p:nvPr>
            <p:extLst>
              <p:ext uri="{D42A27DB-BD31-4B8C-83A1-F6EECF244321}">
                <p14:modId xmlns:p14="http://schemas.microsoft.com/office/powerpoint/2010/main" val="3542453333"/>
              </p:ext>
            </p:extLst>
          </p:nvPr>
        </p:nvGraphicFramePr>
        <p:xfrm>
          <a:off x="381000" y="304800"/>
          <a:ext cx="8763000" cy="609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18198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6</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sp>
        <p:nvSpPr>
          <p:cNvPr id="11" name="Rectangle 7">
            <a:extLst>
              <a:ext uri="{FF2B5EF4-FFF2-40B4-BE49-F238E27FC236}">
                <a16:creationId xmlns:a16="http://schemas.microsoft.com/office/drawing/2014/main" id="{44BF4888-C4D5-9841-AC82-A771DC76817E}"/>
              </a:ext>
            </a:extLst>
          </p:cNvPr>
          <p:cNvSpPr>
            <a:spLocks noGrp="1" noChangeArrowheads="1"/>
          </p:cNvSpPr>
          <p:nvPr>
            <p:ph type="title"/>
          </p:nvPr>
        </p:nvSpPr>
        <p:spPr>
          <a:xfrm>
            <a:off x="685800" y="457200"/>
            <a:ext cx="7772400" cy="1295400"/>
          </a:xfrm>
        </p:spPr>
        <p:txBody>
          <a:bodyPr/>
          <a:lstStyle/>
          <a:p>
            <a:pPr eaLnBrk="1" hangingPunct="1">
              <a:defRPr/>
            </a:pPr>
            <a:r>
              <a:rPr lang="en-US" sz="3200" b="1" dirty="0">
                <a:solidFill>
                  <a:srgbClr val="000000"/>
                </a:solidFill>
              </a:rPr>
              <a:t>Distribution of 50 Report Sources</a:t>
            </a:r>
            <a:endParaRPr lang="en-US" sz="3200" b="1" dirty="0">
              <a:cs typeface="+mj-cs"/>
            </a:endParaRPr>
          </a:p>
        </p:txBody>
      </p:sp>
      <p:sp>
        <p:nvSpPr>
          <p:cNvPr id="12" name="Rectangle 6">
            <a:extLst>
              <a:ext uri="{FF2B5EF4-FFF2-40B4-BE49-F238E27FC236}">
                <a16:creationId xmlns:a16="http://schemas.microsoft.com/office/drawing/2014/main" id="{B71226C4-46AF-5B48-B610-6C304595FB6D}"/>
              </a:ext>
            </a:extLst>
          </p:cNvPr>
          <p:cNvSpPr txBox="1">
            <a:spLocks noChangeArrowheads="1"/>
          </p:cNvSpPr>
          <p:nvPr/>
        </p:nvSpPr>
        <p:spPr bwMode="auto">
          <a:xfrm>
            <a:off x="685800" y="1295400"/>
            <a:ext cx="8305800" cy="464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eaLnBrk="1" hangingPunct="1">
              <a:lnSpc>
                <a:spcPct val="80000"/>
              </a:lnSpc>
              <a:buNone/>
              <a:defRPr/>
            </a:pPr>
            <a:endParaRPr lang="en-US" sz="2400" b="0" dirty="0"/>
          </a:p>
          <a:p>
            <a:pPr marL="292100" indent="-292100" eaLnBrk="1" hangingPunct="1">
              <a:lnSpc>
                <a:spcPct val="80000"/>
              </a:lnSpc>
              <a:defRPr/>
            </a:pPr>
            <a:r>
              <a:rPr lang="en-US" sz="2400" dirty="0">
                <a:cs typeface="+mn-cs"/>
              </a:rPr>
              <a:t>27 high-level contacts (</a:t>
            </a:r>
            <a:r>
              <a:rPr lang="en-US" sz="2400" b="0" dirty="0">
                <a:cs typeface="+mn-cs"/>
              </a:rPr>
              <a:t>President, Principle, Corporate VPs, Directors, Chief Engineer, Chief Architects, Senior Managers, SE Transformation Directors and </a:t>
            </a:r>
            <a:r>
              <a:rPr lang="en-US" sz="2400" b="0" dirty="0"/>
              <a:t>Space Sector Head).   </a:t>
            </a:r>
            <a:r>
              <a:rPr lang="en-US" sz="2400" i="1" dirty="0"/>
              <a:t>Includes 57% of industry sources, 70% of OGA sources, and 80% of tool vendors.</a:t>
            </a:r>
            <a:br>
              <a:rPr lang="en-US" sz="2400" b="0" dirty="0"/>
            </a:br>
            <a:endParaRPr lang="en-US" sz="2400" b="0" dirty="0"/>
          </a:p>
          <a:p>
            <a:pPr marL="292100" indent="-292100" eaLnBrk="1" hangingPunct="1">
              <a:lnSpc>
                <a:spcPct val="80000"/>
              </a:lnSpc>
              <a:defRPr/>
            </a:pPr>
            <a:r>
              <a:rPr lang="en-US" sz="2400" dirty="0"/>
              <a:t>17 SE professors/course instructors </a:t>
            </a:r>
            <a:r>
              <a:rPr lang="en-US" sz="2400" b="0" dirty="0"/>
              <a:t>(mostly at academia sources)/</a:t>
            </a:r>
            <a:r>
              <a:rPr lang="en-US" sz="2400" dirty="0"/>
              <a:t>MBSE consultants</a:t>
            </a:r>
            <a:br>
              <a:rPr lang="en-US" sz="2400" dirty="0"/>
            </a:br>
            <a:endParaRPr lang="en-US" sz="2400" dirty="0"/>
          </a:p>
          <a:p>
            <a:pPr marL="292100" indent="-292100" eaLnBrk="1" hangingPunct="1">
              <a:lnSpc>
                <a:spcPct val="80000"/>
              </a:lnSpc>
              <a:defRPr/>
            </a:pPr>
            <a:r>
              <a:rPr lang="en-US" sz="2400" dirty="0"/>
              <a:t>9 engineering leads </a:t>
            </a:r>
            <a:r>
              <a:rPr lang="en-US" sz="2400" b="0" dirty="0"/>
              <a:t>(SE Fellow, MBSE Deployment Lead, SEs, Aerospace engineer); </a:t>
            </a:r>
            <a:r>
              <a:rPr lang="en-US" sz="2400" i="1" dirty="0"/>
              <a:t>6 Industry and 3 OGA sources</a:t>
            </a:r>
            <a:r>
              <a:rPr lang="en-US" sz="2400" b="0" dirty="0"/>
              <a:t>.</a:t>
            </a:r>
            <a:br>
              <a:rPr lang="en-US" sz="2400" b="0" dirty="0"/>
            </a:br>
            <a:endParaRPr lang="en-US" sz="2400" b="0" dirty="0"/>
          </a:p>
          <a:p>
            <a:pPr marL="292100" indent="-292100" eaLnBrk="1" hangingPunct="1">
              <a:lnSpc>
                <a:spcPct val="80000"/>
              </a:lnSpc>
              <a:defRPr/>
            </a:pPr>
            <a:r>
              <a:rPr lang="en-US" sz="2400" dirty="0"/>
              <a:t>4 PMs, </a:t>
            </a:r>
            <a:r>
              <a:rPr lang="en-US" sz="2400" i="1" dirty="0"/>
              <a:t>3 Industry and 1 tool vendor source.</a:t>
            </a:r>
            <a:endParaRPr lang="en-US" sz="2400" i="1" dirty="0">
              <a:solidFill>
                <a:srgbClr val="000000"/>
              </a:solidFill>
              <a:cs typeface="+mn-cs"/>
            </a:endParaRPr>
          </a:p>
        </p:txBody>
      </p:sp>
    </p:spTree>
    <p:extLst>
      <p:ext uri="{BB962C8B-B14F-4D97-AF65-F5344CB8AC3E}">
        <p14:creationId xmlns:p14="http://schemas.microsoft.com/office/powerpoint/2010/main" val="38988519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60</a:t>
            </a:fld>
            <a:endParaRPr lang="en-US" dirty="0"/>
          </a:p>
        </p:txBody>
      </p:sp>
      <p:sp>
        <p:nvSpPr>
          <p:cNvPr id="8" name="Rectangle 6">
            <a:extLst>
              <a:ext uri="{FF2B5EF4-FFF2-40B4-BE49-F238E27FC236}">
                <a16:creationId xmlns:a16="http://schemas.microsoft.com/office/drawing/2014/main" id="{646FB467-2506-AF45-A26E-80B85C3018C8}"/>
              </a:ext>
            </a:extLst>
          </p:cNvPr>
          <p:cNvSpPr txBox="1">
            <a:spLocks noChangeArrowheads="1"/>
          </p:cNvSpPr>
          <p:nvPr/>
        </p:nvSpPr>
        <p:spPr bwMode="auto">
          <a:xfrm>
            <a:off x="685800" y="1219200"/>
            <a:ext cx="8001000" cy="464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92100" indent="-292100" eaLnBrk="1" hangingPunct="1">
              <a:lnSpc>
                <a:spcPct val="80000"/>
              </a:lnSpc>
              <a:defRPr/>
            </a:pPr>
            <a:r>
              <a:rPr lang="en-US" sz="2000" dirty="0"/>
              <a:t>Dealing with cultural issues and change</a:t>
            </a:r>
            <a:r>
              <a:rPr lang="en-US" sz="2000" b="0" dirty="0"/>
              <a:t>; e.g., dealing with people’s resistance to change/there is no driving need for change, getting people comfortable to work together/share knowledge; </a:t>
            </a:r>
            <a:r>
              <a:rPr lang="en-US" sz="2000" dirty="0"/>
              <a:t>breaking down discipline stovepipes and getting all people to ‘think system’, </a:t>
            </a:r>
            <a:r>
              <a:rPr lang="en-US" sz="2000" b="0" dirty="0"/>
              <a:t>risk aversion to not adopt DMD and MBSE; enterprise confidence in what MBSE says or does; do I trust the model?</a:t>
            </a:r>
            <a:br>
              <a:rPr lang="en-US" sz="2000" b="0" dirty="0"/>
            </a:br>
            <a:endParaRPr lang="en-US" sz="2000" b="0" dirty="0"/>
          </a:p>
          <a:p>
            <a:pPr marL="292100" indent="-292100" eaLnBrk="1" hangingPunct="1">
              <a:lnSpc>
                <a:spcPct val="80000"/>
              </a:lnSpc>
              <a:defRPr/>
            </a:pPr>
            <a:r>
              <a:rPr lang="en-US" sz="2000" dirty="0"/>
              <a:t>Tool issues; </a:t>
            </a:r>
            <a:r>
              <a:rPr lang="en-US" sz="2000" b="0" dirty="0"/>
              <a:t>e.g., their ease of use, tools can be too inflexible/too complex, </a:t>
            </a:r>
            <a:r>
              <a:rPr lang="en-US" sz="2000" dirty="0"/>
              <a:t>tools aren’t designed to communicate well with each other or be interoperable, </a:t>
            </a:r>
            <a:r>
              <a:rPr lang="en-US" sz="2000" b="0" dirty="0"/>
              <a:t>development of SysML v2 language; tool users need to communicate what actions tools need to take; SysML needs to be taught at colleges as the main SE language.</a:t>
            </a:r>
            <a:br>
              <a:rPr lang="en-US" sz="2000" b="0" dirty="0"/>
            </a:br>
            <a:endParaRPr lang="en-US" sz="2000" b="0" dirty="0"/>
          </a:p>
          <a:p>
            <a:pPr marL="292100" indent="-292100" eaLnBrk="1" hangingPunct="1">
              <a:lnSpc>
                <a:spcPct val="80000"/>
              </a:lnSpc>
              <a:defRPr/>
            </a:pPr>
            <a:r>
              <a:rPr lang="en-US" sz="2000" dirty="0"/>
              <a:t>Workforce/training issues; </a:t>
            </a:r>
            <a:r>
              <a:rPr lang="en-US" sz="2000" b="0" dirty="0"/>
              <a:t>e.g., lack of sufficient pipeline/skill levels, attracting right workforce, </a:t>
            </a:r>
            <a:r>
              <a:rPr lang="en-US" sz="2000" dirty="0"/>
              <a:t>growing the next generation of SEs</a:t>
            </a:r>
            <a:r>
              <a:rPr lang="en-US" sz="2000" b="0" dirty="0"/>
              <a:t>, more effective communication and collaboration between engineers, accelerate hands-on experiences, the need to create a MBSE Chief Architect; the battle needs to be done to sell them to do things more efficiently. </a:t>
            </a:r>
            <a:br>
              <a:rPr lang="en-US" sz="2000" b="0" dirty="0"/>
            </a:br>
            <a:endParaRPr lang="en-US" sz="2000" b="0" dirty="0"/>
          </a:p>
        </p:txBody>
      </p:sp>
      <p:sp>
        <p:nvSpPr>
          <p:cNvPr id="9" name="Rectangle 7">
            <a:extLst>
              <a:ext uri="{FF2B5EF4-FFF2-40B4-BE49-F238E27FC236}">
                <a16:creationId xmlns:a16="http://schemas.microsoft.com/office/drawing/2014/main" id="{9BC958C1-EA4D-2843-8738-933ADFE8AB4B}"/>
              </a:ext>
            </a:extLst>
          </p:cNvPr>
          <p:cNvSpPr>
            <a:spLocks noGrp="1" noChangeArrowheads="1"/>
          </p:cNvSpPr>
          <p:nvPr>
            <p:ph type="title"/>
          </p:nvPr>
        </p:nvSpPr>
        <p:spPr>
          <a:xfrm>
            <a:off x="685800" y="457200"/>
            <a:ext cx="7772400" cy="609600"/>
          </a:xfrm>
        </p:spPr>
        <p:txBody>
          <a:bodyPr/>
          <a:lstStyle/>
          <a:p>
            <a:pPr eaLnBrk="1" hangingPunct="1">
              <a:defRPr/>
            </a:pPr>
            <a:r>
              <a:rPr lang="en-US" sz="3200" b="1" dirty="0"/>
              <a:t>Key Challenges </a:t>
            </a:r>
            <a:endParaRPr lang="en-US" sz="3200" dirty="0">
              <a:cs typeface="+mj-cs"/>
            </a:endParaRPr>
          </a:p>
        </p:txBody>
      </p:sp>
    </p:spTree>
    <p:extLst>
      <p:ext uri="{BB962C8B-B14F-4D97-AF65-F5344CB8AC3E}">
        <p14:creationId xmlns:p14="http://schemas.microsoft.com/office/powerpoint/2010/main" val="36821945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61</a:t>
            </a:fld>
            <a:endParaRPr lang="en-US" dirty="0"/>
          </a:p>
        </p:txBody>
      </p:sp>
      <p:sp>
        <p:nvSpPr>
          <p:cNvPr id="8" name="Rectangle 6">
            <a:extLst>
              <a:ext uri="{FF2B5EF4-FFF2-40B4-BE49-F238E27FC236}">
                <a16:creationId xmlns:a16="http://schemas.microsoft.com/office/drawing/2014/main" id="{646FB467-2506-AF45-A26E-80B85C3018C8}"/>
              </a:ext>
            </a:extLst>
          </p:cNvPr>
          <p:cNvSpPr txBox="1">
            <a:spLocks noChangeArrowheads="1"/>
          </p:cNvSpPr>
          <p:nvPr/>
        </p:nvSpPr>
        <p:spPr bwMode="auto">
          <a:xfrm>
            <a:off x="685800" y="1143000"/>
            <a:ext cx="8229600" cy="464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92100" indent="-292100" eaLnBrk="1" hangingPunct="1">
              <a:lnSpc>
                <a:spcPct val="80000"/>
              </a:lnSpc>
              <a:defRPr/>
            </a:pPr>
            <a:r>
              <a:rPr lang="en-US" sz="2000" dirty="0"/>
              <a:t>Demonstrating/communicating value; </a:t>
            </a:r>
            <a:r>
              <a:rPr lang="en-US" sz="2000" b="0" dirty="0"/>
              <a:t>e.g., showing/educating people/program offices on value/real examples of ROI/convincing case studies/help people understand value of making the investment upfront in both SE and MBSE, </a:t>
            </a:r>
            <a:r>
              <a:rPr lang="en-US" sz="2000" dirty="0"/>
              <a:t>communicating the value proposition for MBSE; they have to trust the models; </a:t>
            </a:r>
            <a:r>
              <a:rPr lang="en-US" sz="2000" b="0" dirty="0"/>
              <a:t>funding for MBSE, it doesn’t happen until after the project gets funded. </a:t>
            </a:r>
            <a:br>
              <a:rPr lang="en-US" sz="2000" b="0" dirty="0"/>
            </a:br>
            <a:endParaRPr lang="en-US" sz="2000" b="0" dirty="0"/>
          </a:p>
          <a:p>
            <a:pPr marL="0" indent="0" eaLnBrk="1" hangingPunct="1">
              <a:lnSpc>
                <a:spcPct val="80000"/>
              </a:lnSpc>
              <a:buNone/>
              <a:defRPr/>
            </a:pPr>
            <a:r>
              <a:rPr lang="en-US" sz="2000" i="1" dirty="0"/>
              <a:t>Two other key challenge areas brought up:</a:t>
            </a:r>
            <a:endParaRPr lang="en-US" sz="2000" b="0" i="1" dirty="0"/>
          </a:p>
          <a:p>
            <a:pPr marL="292100" indent="-292100" eaLnBrk="1" hangingPunct="1">
              <a:lnSpc>
                <a:spcPct val="80000"/>
              </a:lnSpc>
              <a:defRPr/>
            </a:pPr>
            <a:r>
              <a:rPr lang="en-US" sz="2000" dirty="0"/>
              <a:t>Technical issues; </a:t>
            </a:r>
            <a:r>
              <a:rPr lang="en-US" sz="2000" b="0" dirty="0"/>
              <a:t>e.g., increasing system complexity, having universal access and maintaining configuration control to big data, </a:t>
            </a:r>
            <a:r>
              <a:rPr lang="en-US" sz="2000" dirty="0"/>
              <a:t>interface of MBSE with customers and supply chain</a:t>
            </a:r>
            <a:r>
              <a:rPr lang="en-US" sz="2000" b="0" dirty="0"/>
              <a:t>, knowledge management, to make SE/MBSE more agile, lack of concurrent engineering, modeling workflow is lacking across SE competencies; technical maturity across the production cycle.</a:t>
            </a:r>
          </a:p>
          <a:p>
            <a:pPr marL="292100" indent="-292100" eaLnBrk="1" hangingPunct="1">
              <a:lnSpc>
                <a:spcPct val="80000"/>
              </a:lnSpc>
              <a:defRPr/>
            </a:pPr>
            <a:r>
              <a:rPr lang="en-US" sz="2000" dirty="0"/>
              <a:t>Dealing with standards, defining proper ontologies, lack of model continuity all along the lifecycle;  </a:t>
            </a:r>
            <a:r>
              <a:rPr lang="en-US" sz="2000" b="0" dirty="0"/>
              <a:t>Different disciplines aren't speaking the same language.  </a:t>
            </a:r>
            <a:r>
              <a:rPr lang="en-US" sz="2000" dirty="0"/>
              <a:t>There are competing standards in ontologies, lack of shared libraries and reference models. </a:t>
            </a:r>
            <a:r>
              <a:rPr lang="en-US" sz="2000" b="0" dirty="0"/>
              <a:t>NASA SE Handbook is too big/should be reduced to 50 pages and be more concise;  there is confusion related to inconsistent definitions for MBSE.</a:t>
            </a:r>
          </a:p>
        </p:txBody>
      </p:sp>
      <p:sp>
        <p:nvSpPr>
          <p:cNvPr id="9" name="Rectangle 7">
            <a:extLst>
              <a:ext uri="{FF2B5EF4-FFF2-40B4-BE49-F238E27FC236}">
                <a16:creationId xmlns:a16="http://schemas.microsoft.com/office/drawing/2014/main" id="{9BC958C1-EA4D-2843-8738-933ADFE8AB4B}"/>
              </a:ext>
            </a:extLst>
          </p:cNvPr>
          <p:cNvSpPr>
            <a:spLocks noGrp="1" noChangeArrowheads="1"/>
          </p:cNvSpPr>
          <p:nvPr>
            <p:ph type="title"/>
          </p:nvPr>
        </p:nvSpPr>
        <p:spPr>
          <a:xfrm>
            <a:off x="685800" y="457200"/>
            <a:ext cx="7772400" cy="609600"/>
          </a:xfrm>
        </p:spPr>
        <p:txBody>
          <a:bodyPr/>
          <a:lstStyle/>
          <a:p>
            <a:pPr eaLnBrk="1" hangingPunct="1">
              <a:defRPr/>
            </a:pPr>
            <a:r>
              <a:rPr lang="en-US" sz="3200" b="1" dirty="0"/>
              <a:t>Key Challenges </a:t>
            </a:r>
            <a:endParaRPr lang="en-US" sz="3200" dirty="0">
              <a:cs typeface="+mj-cs"/>
            </a:endParaRPr>
          </a:p>
        </p:txBody>
      </p:sp>
      <p:cxnSp>
        <p:nvCxnSpPr>
          <p:cNvPr id="6" name="Straight Connector 5">
            <a:extLst>
              <a:ext uri="{FF2B5EF4-FFF2-40B4-BE49-F238E27FC236}">
                <a16:creationId xmlns:a16="http://schemas.microsoft.com/office/drawing/2014/main" id="{5DAB97C2-1C56-DB4E-9F8C-59368E02D10A}"/>
              </a:ext>
            </a:extLst>
          </p:cNvPr>
          <p:cNvCxnSpPr>
            <a:cxnSpLocks/>
          </p:cNvCxnSpPr>
          <p:nvPr/>
        </p:nvCxnSpPr>
        <p:spPr bwMode="auto">
          <a:xfrm>
            <a:off x="381000" y="2819400"/>
            <a:ext cx="83820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8529842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62</a:t>
            </a:fld>
            <a:endParaRPr lang="en-US" dirty="0"/>
          </a:p>
        </p:txBody>
      </p:sp>
      <p:sp>
        <p:nvSpPr>
          <p:cNvPr id="8" name="Rectangle 6">
            <a:extLst>
              <a:ext uri="{FF2B5EF4-FFF2-40B4-BE49-F238E27FC236}">
                <a16:creationId xmlns:a16="http://schemas.microsoft.com/office/drawing/2014/main" id="{646FB467-2506-AF45-A26E-80B85C3018C8}"/>
              </a:ext>
            </a:extLst>
          </p:cNvPr>
          <p:cNvSpPr txBox="1">
            <a:spLocks noChangeArrowheads="1"/>
          </p:cNvSpPr>
          <p:nvPr/>
        </p:nvSpPr>
        <p:spPr bwMode="auto">
          <a:xfrm>
            <a:off x="685800" y="1143000"/>
            <a:ext cx="8229600" cy="464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92100" indent="-292100" eaLnBrk="1" hangingPunct="1">
              <a:lnSpc>
                <a:spcPct val="80000"/>
              </a:lnSpc>
              <a:defRPr/>
            </a:pPr>
            <a:r>
              <a:rPr lang="en-US" sz="2200" dirty="0"/>
              <a:t>Conversion costs.  </a:t>
            </a:r>
            <a:r>
              <a:rPr lang="en-US" sz="2200" b="0" dirty="0"/>
              <a:t>We have a lot of tools and infrastructure already in place. </a:t>
            </a:r>
            <a:r>
              <a:rPr lang="en-US" sz="2200" dirty="0"/>
              <a:t>(2 mentions) </a:t>
            </a:r>
            <a:br>
              <a:rPr lang="en-US" sz="2200" b="0" dirty="0"/>
            </a:br>
            <a:endParaRPr lang="en-US" sz="2200" b="0" dirty="0"/>
          </a:p>
          <a:p>
            <a:pPr marL="292100" indent="-292100" eaLnBrk="1" hangingPunct="1">
              <a:lnSpc>
                <a:spcPct val="80000"/>
              </a:lnSpc>
              <a:defRPr/>
            </a:pPr>
            <a:r>
              <a:rPr lang="en-US" sz="2200" dirty="0"/>
              <a:t>Lack of an outsourced computer infrastructure support mechanism at small companies. (2 mentions) </a:t>
            </a:r>
            <a:br>
              <a:rPr lang="en-US" sz="2200" dirty="0"/>
            </a:br>
            <a:endParaRPr lang="en-US" sz="2200" b="0" dirty="0"/>
          </a:p>
          <a:p>
            <a:pPr marL="292100" indent="-292100" eaLnBrk="1" hangingPunct="1">
              <a:lnSpc>
                <a:spcPct val="80000"/>
              </a:lnSpc>
              <a:defRPr/>
            </a:pPr>
            <a:r>
              <a:rPr lang="en-US" sz="2200" dirty="0"/>
              <a:t>Proper reward structure/companies need to incentivize programs (1)</a:t>
            </a:r>
            <a:br>
              <a:rPr lang="en-US" sz="2200" dirty="0"/>
            </a:br>
            <a:endParaRPr lang="en-US" sz="2200" dirty="0"/>
          </a:p>
          <a:p>
            <a:pPr marL="292100" indent="-292100" eaLnBrk="1" hangingPunct="1">
              <a:lnSpc>
                <a:spcPct val="80000"/>
              </a:lnSpc>
              <a:defRPr/>
            </a:pPr>
            <a:r>
              <a:rPr lang="en-US" sz="2200" dirty="0"/>
              <a:t>First time quality</a:t>
            </a:r>
            <a:r>
              <a:rPr lang="en-US" sz="2200" b="0" dirty="0"/>
              <a:t>; preventing rework and making the right decisions upfront in a program as regards something downstream that could require a lot more investment. (1)</a:t>
            </a:r>
            <a:br>
              <a:rPr lang="en-US" sz="2200" b="0" dirty="0"/>
            </a:br>
            <a:endParaRPr lang="en-US" sz="2200" b="0" dirty="0"/>
          </a:p>
          <a:p>
            <a:pPr marL="292100" indent="-292100" eaLnBrk="1" hangingPunct="1">
              <a:lnSpc>
                <a:spcPct val="80000"/>
              </a:lnSpc>
              <a:defRPr/>
            </a:pPr>
            <a:r>
              <a:rPr lang="en-US" sz="2200" b="0" dirty="0"/>
              <a:t>Development of reuse architectures (1)</a:t>
            </a:r>
          </a:p>
        </p:txBody>
      </p:sp>
      <p:sp>
        <p:nvSpPr>
          <p:cNvPr id="9" name="Rectangle 7">
            <a:extLst>
              <a:ext uri="{FF2B5EF4-FFF2-40B4-BE49-F238E27FC236}">
                <a16:creationId xmlns:a16="http://schemas.microsoft.com/office/drawing/2014/main" id="{9BC958C1-EA4D-2843-8738-933ADFE8AB4B}"/>
              </a:ext>
            </a:extLst>
          </p:cNvPr>
          <p:cNvSpPr>
            <a:spLocks noGrp="1" noChangeArrowheads="1"/>
          </p:cNvSpPr>
          <p:nvPr>
            <p:ph type="title"/>
          </p:nvPr>
        </p:nvSpPr>
        <p:spPr>
          <a:xfrm>
            <a:off x="685800" y="457200"/>
            <a:ext cx="7772400" cy="609600"/>
          </a:xfrm>
        </p:spPr>
        <p:txBody>
          <a:bodyPr/>
          <a:lstStyle/>
          <a:p>
            <a:pPr eaLnBrk="1" hangingPunct="1">
              <a:defRPr/>
            </a:pPr>
            <a:r>
              <a:rPr lang="en-US" sz="3200" b="1" dirty="0"/>
              <a:t>Other Challenges Mentioned </a:t>
            </a:r>
            <a:endParaRPr lang="en-US" sz="3200" dirty="0">
              <a:cs typeface="+mj-cs"/>
            </a:endParaRPr>
          </a:p>
        </p:txBody>
      </p:sp>
    </p:spTree>
    <p:extLst>
      <p:ext uri="{BB962C8B-B14F-4D97-AF65-F5344CB8AC3E}">
        <p14:creationId xmlns:p14="http://schemas.microsoft.com/office/powerpoint/2010/main" val="9140170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63</a:t>
            </a:fld>
            <a:endParaRPr lang="en-US" dirty="0"/>
          </a:p>
        </p:txBody>
      </p:sp>
      <p:graphicFrame>
        <p:nvGraphicFramePr>
          <p:cNvPr id="10" name="Chart 9">
            <a:extLst>
              <a:ext uri="{FF2B5EF4-FFF2-40B4-BE49-F238E27FC236}">
                <a16:creationId xmlns:a16="http://schemas.microsoft.com/office/drawing/2014/main" id="{2C5C53D9-9C3A-8B49-B40D-3B4178141274}"/>
              </a:ext>
            </a:extLst>
          </p:cNvPr>
          <p:cNvGraphicFramePr>
            <a:graphicFrameLocks/>
          </p:cNvGraphicFramePr>
          <p:nvPr>
            <p:extLst>
              <p:ext uri="{D42A27DB-BD31-4B8C-83A1-F6EECF244321}">
                <p14:modId xmlns:p14="http://schemas.microsoft.com/office/powerpoint/2010/main" val="606322048"/>
              </p:ext>
            </p:extLst>
          </p:nvPr>
        </p:nvGraphicFramePr>
        <p:xfrm>
          <a:off x="381000" y="381000"/>
          <a:ext cx="8763000" cy="594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16307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64</a:t>
            </a:fld>
            <a:endParaRPr lang="en-US" dirty="0"/>
          </a:p>
        </p:txBody>
      </p:sp>
      <p:sp>
        <p:nvSpPr>
          <p:cNvPr id="7" name="Rectangle 7">
            <a:extLst>
              <a:ext uri="{FF2B5EF4-FFF2-40B4-BE49-F238E27FC236}">
                <a16:creationId xmlns:a16="http://schemas.microsoft.com/office/drawing/2014/main" id="{3AD461A8-19B6-F243-951E-7AAC0AFB9957}"/>
              </a:ext>
            </a:extLst>
          </p:cNvPr>
          <p:cNvSpPr>
            <a:spLocks noGrp="1" noChangeArrowheads="1"/>
          </p:cNvSpPr>
          <p:nvPr>
            <p:ph type="title"/>
          </p:nvPr>
        </p:nvSpPr>
        <p:spPr>
          <a:xfrm>
            <a:off x="685800" y="228600"/>
            <a:ext cx="8077200" cy="1295400"/>
          </a:xfrm>
        </p:spPr>
        <p:txBody>
          <a:bodyPr/>
          <a:lstStyle/>
          <a:p>
            <a:pPr eaLnBrk="1" hangingPunct="1">
              <a:defRPr/>
            </a:pPr>
            <a:r>
              <a:rPr lang="en-US" sz="2400" b="1" dirty="0">
                <a:solidFill>
                  <a:srgbClr val="000000"/>
                </a:solidFill>
                <a:cs typeface="+mj-cs"/>
              </a:rPr>
              <a:t>Selected Comments RE “#1 Challenge” In Adopting MBSE</a:t>
            </a:r>
            <a:endParaRPr lang="en-US" sz="2400" b="1" dirty="0">
              <a:cs typeface="+mj-cs"/>
            </a:endParaRPr>
          </a:p>
        </p:txBody>
      </p:sp>
      <p:sp>
        <p:nvSpPr>
          <p:cNvPr id="8" name="Rectangle 6">
            <a:extLst>
              <a:ext uri="{FF2B5EF4-FFF2-40B4-BE49-F238E27FC236}">
                <a16:creationId xmlns:a16="http://schemas.microsoft.com/office/drawing/2014/main" id="{B6ED3774-11D3-784C-9299-820BD2FDA1C8}"/>
              </a:ext>
            </a:extLst>
          </p:cNvPr>
          <p:cNvSpPr txBox="1">
            <a:spLocks noChangeArrowheads="1"/>
          </p:cNvSpPr>
          <p:nvPr/>
        </p:nvSpPr>
        <p:spPr bwMode="auto">
          <a:xfrm>
            <a:off x="685800" y="1143000"/>
            <a:ext cx="80772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92100" indent="-292100" eaLnBrk="1" hangingPunct="1">
              <a:lnSpc>
                <a:spcPct val="80000"/>
              </a:lnSpc>
              <a:defRPr/>
            </a:pPr>
            <a:r>
              <a:rPr lang="en-US" sz="1600" dirty="0">
                <a:latin typeface="+mj-lt"/>
              </a:rPr>
              <a:t>“Cultural factors </a:t>
            </a:r>
            <a:r>
              <a:rPr lang="en-US" sz="1600" b="0" dirty="0">
                <a:latin typeface="+mj-lt"/>
              </a:rPr>
              <a:t>and get people comfortable with sharing and accept that there will be some loss in autonomy and power.”  </a:t>
            </a:r>
            <a:r>
              <a:rPr lang="en-US" sz="1600" dirty="0">
                <a:latin typeface="+mj-lt"/>
              </a:rPr>
              <a:t>(</a:t>
            </a:r>
            <a:r>
              <a:rPr lang="en-US" sz="1600" i="1" dirty="0">
                <a:latin typeface="+mj-lt"/>
              </a:rPr>
              <a:t>OGA)</a:t>
            </a:r>
            <a:endParaRPr lang="en-US" sz="1600" dirty="0">
              <a:latin typeface="+mj-lt"/>
            </a:endParaRPr>
          </a:p>
          <a:p>
            <a:pPr marL="292100" indent="-292100" eaLnBrk="1" hangingPunct="1">
              <a:lnSpc>
                <a:spcPct val="80000"/>
              </a:lnSpc>
              <a:defRPr/>
            </a:pPr>
            <a:r>
              <a:rPr lang="en-US" sz="1600" dirty="0">
                <a:latin typeface="+mj-lt"/>
              </a:rPr>
              <a:t>“Helping people understand the value of making the upfront investment in both SE and MBSE </a:t>
            </a:r>
            <a:r>
              <a:rPr lang="en-US" sz="1600" b="0" dirty="0">
                <a:latin typeface="+mj-lt"/>
              </a:rPr>
              <a:t>and that payout may take 5+ years.”  </a:t>
            </a:r>
            <a:r>
              <a:rPr lang="en-US" sz="1600" i="1" dirty="0">
                <a:latin typeface="+mj-lt"/>
              </a:rPr>
              <a:t>(Industry Source) </a:t>
            </a:r>
          </a:p>
          <a:p>
            <a:pPr marL="292100" indent="-292100" eaLnBrk="1" hangingPunct="1">
              <a:lnSpc>
                <a:spcPct val="80000"/>
              </a:lnSpc>
              <a:defRPr/>
            </a:pPr>
            <a:r>
              <a:rPr lang="en-US" sz="1600" dirty="0">
                <a:latin typeface="+mj-lt"/>
              </a:rPr>
              <a:t>“Technical issues such as concurrent engineering and collecting a true single source of truth </a:t>
            </a:r>
            <a:r>
              <a:rPr lang="en-US" sz="1600" b="0" dirty="0">
                <a:latin typeface="+mj-lt"/>
              </a:rPr>
              <a:t>and getting the disparate systems connected.” </a:t>
            </a:r>
            <a:r>
              <a:rPr lang="en-US" sz="1600" i="1" dirty="0"/>
              <a:t>Industry Source) </a:t>
            </a:r>
          </a:p>
          <a:p>
            <a:pPr marL="292100" indent="-292100" eaLnBrk="1" hangingPunct="1">
              <a:lnSpc>
                <a:spcPct val="80000"/>
              </a:lnSpc>
              <a:defRPr/>
            </a:pPr>
            <a:r>
              <a:rPr lang="en-US" sz="1600" dirty="0">
                <a:latin typeface="+mj-lt"/>
              </a:rPr>
              <a:t>“The policies to use MBSE and DE </a:t>
            </a:r>
            <a:r>
              <a:rPr lang="en-US" sz="1600" b="0" dirty="0">
                <a:latin typeface="+mj-lt"/>
              </a:rPr>
              <a:t>or bringing systems to bear are prohibitive or in some cases </a:t>
            </a:r>
            <a:r>
              <a:rPr lang="en-US" sz="1600" dirty="0">
                <a:latin typeface="+mj-lt"/>
              </a:rPr>
              <a:t>not being advocated enough.”  </a:t>
            </a:r>
            <a:r>
              <a:rPr lang="en-US" sz="1600" i="1" dirty="0">
                <a:latin typeface="+mj-lt"/>
              </a:rPr>
              <a:t>(OGA)</a:t>
            </a:r>
          </a:p>
          <a:p>
            <a:pPr marL="292100" indent="-292100" eaLnBrk="1" hangingPunct="1">
              <a:lnSpc>
                <a:spcPct val="80000"/>
              </a:lnSpc>
              <a:defRPr/>
            </a:pPr>
            <a:r>
              <a:rPr lang="en-US" sz="1600" i="1" dirty="0">
                <a:latin typeface="+mj-lt"/>
              </a:rPr>
              <a:t>“</a:t>
            </a:r>
            <a:r>
              <a:rPr lang="en-US" sz="1600" dirty="0">
                <a:latin typeface="+mj-lt"/>
              </a:rPr>
              <a:t>Having a SE culture </a:t>
            </a:r>
            <a:r>
              <a:rPr lang="en-US" sz="1600" b="0" dirty="0">
                <a:latin typeface="+mj-lt"/>
              </a:rPr>
              <a:t>and being organized well on a project to do it.”  </a:t>
            </a:r>
            <a:r>
              <a:rPr lang="en-US" sz="1600" i="1" dirty="0">
                <a:latin typeface="+mj-lt"/>
              </a:rPr>
              <a:t>(</a:t>
            </a:r>
            <a:r>
              <a:rPr lang="en-US" sz="1600" i="1" dirty="0"/>
              <a:t>Industry Source) </a:t>
            </a:r>
            <a:endParaRPr lang="en-US" sz="1600" i="1" dirty="0">
              <a:latin typeface="+mj-lt"/>
            </a:endParaRPr>
          </a:p>
          <a:p>
            <a:pPr marL="292100" indent="-292100" eaLnBrk="1" hangingPunct="1">
              <a:lnSpc>
                <a:spcPct val="80000"/>
              </a:lnSpc>
              <a:defRPr/>
            </a:pPr>
            <a:r>
              <a:rPr lang="en-US" sz="1600" dirty="0">
                <a:latin typeface="+mj-lt"/>
              </a:rPr>
              <a:t>“Breaking down discipline stovepipes</a:t>
            </a:r>
            <a:r>
              <a:rPr lang="en-US" sz="1600" b="0" dirty="0">
                <a:latin typeface="+mj-lt"/>
              </a:rPr>
              <a:t>, getting people to think system.” </a:t>
            </a:r>
            <a:r>
              <a:rPr lang="en-US" sz="1600" i="1" dirty="0"/>
              <a:t>(Industry Source) </a:t>
            </a:r>
          </a:p>
          <a:p>
            <a:pPr marL="292100" indent="-292100" eaLnBrk="1" hangingPunct="1">
              <a:lnSpc>
                <a:spcPct val="80000"/>
              </a:lnSpc>
              <a:defRPr/>
            </a:pPr>
            <a:r>
              <a:rPr lang="en-US" sz="1600" dirty="0">
                <a:latin typeface="+mj-lt"/>
              </a:rPr>
              <a:t>“Technical maturity across the entire production cycle.”  </a:t>
            </a:r>
            <a:r>
              <a:rPr lang="en-US" sz="1600" i="1" dirty="0">
                <a:latin typeface="+mj-lt"/>
              </a:rPr>
              <a:t>(OGA)</a:t>
            </a:r>
          </a:p>
          <a:p>
            <a:pPr marL="292100" indent="-292100" eaLnBrk="1" hangingPunct="1">
              <a:lnSpc>
                <a:spcPct val="80000"/>
              </a:lnSpc>
              <a:defRPr/>
            </a:pPr>
            <a:r>
              <a:rPr lang="en-US" sz="1600" dirty="0">
                <a:latin typeface="+mj-lt"/>
              </a:rPr>
              <a:t>“My #1 is enterprise confidence in what MBSE says or does; do I trust the model?  </a:t>
            </a:r>
            <a:r>
              <a:rPr lang="en-US" sz="1600" b="0" dirty="0">
                <a:latin typeface="+mj-lt"/>
              </a:rPr>
              <a:t>Part of that is cultural but any type of model is a representation that doesn’t include everything in the real thing.  Is it sufficient?”  </a:t>
            </a:r>
            <a:r>
              <a:rPr lang="en-US" sz="1600" i="1" dirty="0">
                <a:latin typeface="+mj-lt"/>
              </a:rPr>
              <a:t>(Academia)</a:t>
            </a:r>
          </a:p>
          <a:p>
            <a:pPr marL="292100" indent="-292100" eaLnBrk="1" hangingPunct="1">
              <a:lnSpc>
                <a:spcPct val="80000"/>
              </a:lnSpc>
              <a:defRPr/>
            </a:pPr>
            <a:r>
              <a:rPr lang="en-US" sz="1600" dirty="0">
                <a:latin typeface="+mj-lt"/>
              </a:rPr>
              <a:t>“SysML needs to be taught at colleges as the main SE language</a:t>
            </a:r>
            <a:r>
              <a:rPr lang="en-US" sz="1600" b="0" dirty="0">
                <a:latin typeface="+mj-lt"/>
              </a:rPr>
              <a:t>.”  </a:t>
            </a:r>
            <a:r>
              <a:rPr lang="en-US" sz="1600" dirty="0">
                <a:latin typeface="+mj-lt"/>
              </a:rPr>
              <a:t>(</a:t>
            </a:r>
            <a:r>
              <a:rPr lang="en-US" sz="1600" i="1" dirty="0">
                <a:latin typeface="+mj-lt"/>
              </a:rPr>
              <a:t>Tool vendor)</a:t>
            </a:r>
          </a:p>
          <a:p>
            <a:pPr marL="292100" indent="-292100" eaLnBrk="1" hangingPunct="1">
              <a:lnSpc>
                <a:spcPct val="80000"/>
              </a:lnSpc>
              <a:defRPr/>
            </a:pPr>
            <a:r>
              <a:rPr lang="en-US" sz="1600" dirty="0">
                <a:latin typeface="+mj-lt"/>
              </a:rPr>
              <a:t>“Workforce issues; </a:t>
            </a:r>
            <a:r>
              <a:rPr lang="en-US" sz="1600" b="0" dirty="0">
                <a:latin typeface="+mj-lt"/>
              </a:rPr>
              <a:t>aerospace engineers don’t have the time or coding aptitude to reset existing models to work in an integrated fashion.”  </a:t>
            </a:r>
            <a:r>
              <a:rPr lang="en-US" sz="1600" b="0" i="1" dirty="0">
                <a:latin typeface="+mj-lt"/>
              </a:rPr>
              <a:t> </a:t>
            </a:r>
            <a:r>
              <a:rPr lang="en-US" sz="1600" i="1" dirty="0">
                <a:latin typeface="+mj-lt"/>
              </a:rPr>
              <a:t>(Academia)</a:t>
            </a:r>
            <a:endParaRPr lang="en-US" sz="1600" dirty="0">
              <a:latin typeface="+mj-lt"/>
            </a:endParaRPr>
          </a:p>
          <a:p>
            <a:pPr marL="292100" indent="-292100" eaLnBrk="1" hangingPunct="1">
              <a:lnSpc>
                <a:spcPct val="80000"/>
              </a:lnSpc>
              <a:defRPr/>
            </a:pPr>
            <a:r>
              <a:rPr lang="en-US" sz="1600" dirty="0">
                <a:latin typeface="+mj-lt"/>
              </a:rPr>
              <a:t>“Tools can be too inflexible </a:t>
            </a:r>
            <a:r>
              <a:rPr lang="en-US" sz="1600" b="0" dirty="0">
                <a:latin typeface="+mj-lt"/>
              </a:rPr>
              <a:t>especially as you marry tool sets together.” </a:t>
            </a:r>
            <a:r>
              <a:rPr lang="en-US" sz="1600" i="1" dirty="0"/>
              <a:t>(Industry Source)</a:t>
            </a:r>
            <a:endParaRPr lang="en-US" sz="1600" i="1" dirty="0">
              <a:latin typeface="+mj-lt"/>
            </a:endParaRPr>
          </a:p>
          <a:p>
            <a:pPr marL="292100" indent="-292100" eaLnBrk="1" hangingPunct="1">
              <a:lnSpc>
                <a:spcPct val="80000"/>
              </a:lnSpc>
              <a:defRPr/>
            </a:pPr>
            <a:r>
              <a:rPr lang="en-US" sz="1600" dirty="0">
                <a:latin typeface="+mj-lt"/>
              </a:rPr>
              <a:t>“Our culture/the belief that there is no driving need for change </a:t>
            </a:r>
            <a:r>
              <a:rPr lang="en-US" sz="1600" b="0" dirty="0">
                <a:latin typeface="+mj-lt"/>
              </a:rPr>
              <a:t>because we have been successful in the past using legacy approaches.”  </a:t>
            </a:r>
            <a:r>
              <a:rPr lang="en-US" sz="1600" dirty="0">
                <a:latin typeface="+mj-lt"/>
              </a:rPr>
              <a:t>(</a:t>
            </a:r>
            <a:r>
              <a:rPr lang="en-US" sz="1600" i="1" dirty="0">
                <a:latin typeface="+mj-lt"/>
              </a:rPr>
              <a:t>OGA)</a:t>
            </a:r>
          </a:p>
          <a:p>
            <a:pPr marL="292100" indent="-292100" eaLnBrk="1" hangingPunct="1">
              <a:lnSpc>
                <a:spcPct val="80000"/>
              </a:lnSpc>
              <a:defRPr/>
            </a:pPr>
            <a:r>
              <a:rPr lang="en-US" sz="1600" dirty="0">
                <a:latin typeface="+mj-lt"/>
              </a:rPr>
              <a:t>“A convincing case study </a:t>
            </a:r>
            <a:r>
              <a:rPr lang="en-US" sz="1600" b="0" dirty="0">
                <a:latin typeface="+mj-lt"/>
              </a:rPr>
              <a:t>showing the value to any program office that an automated approach for SE adds substantial value.”</a:t>
            </a:r>
            <a:r>
              <a:rPr lang="en-US" sz="1600" dirty="0">
                <a:latin typeface="+mj-lt"/>
              </a:rPr>
              <a:t>  (</a:t>
            </a:r>
            <a:r>
              <a:rPr lang="en-US" sz="1600" i="1" dirty="0"/>
              <a:t>Industry Source) </a:t>
            </a:r>
          </a:p>
          <a:p>
            <a:pPr marL="292100" indent="-292100" eaLnBrk="1" hangingPunct="1">
              <a:lnSpc>
                <a:spcPct val="80000"/>
              </a:lnSpc>
              <a:defRPr/>
            </a:pPr>
            <a:r>
              <a:rPr lang="en-US" sz="1600" dirty="0">
                <a:latin typeface="+mj-lt"/>
              </a:rPr>
              <a:t>“Lack of model continuity all along the lifecycle.” </a:t>
            </a:r>
            <a:r>
              <a:rPr lang="en-US" sz="1600" i="1" dirty="0"/>
              <a:t>(Industry Source) </a:t>
            </a:r>
          </a:p>
          <a:p>
            <a:pPr marL="292100" indent="-292100" eaLnBrk="1" hangingPunct="1">
              <a:lnSpc>
                <a:spcPct val="80000"/>
              </a:lnSpc>
              <a:defRPr/>
            </a:pPr>
            <a:endParaRPr lang="en-US" sz="1600" dirty="0">
              <a:latin typeface="+mj-lt"/>
            </a:endParaRPr>
          </a:p>
          <a:p>
            <a:pPr marL="292100" indent="-292100" eaLnBrk="1" hangingPunct="1">
              <a:lnSpc>
                <a:spcPct val="80000"/>
              </a:lnSpc>
              <a:defRPr/>
            </a:pPr>
            <a:endParaRPr lang="en-US" sz="1600" dirty="0">
              <a:latin typeface="+mj-lt"/>
            </a:endParaRPr>
          </a:p>
          <a:p>
            <a:pPr marL="292100" indent="-292100" eaLnBrk="1" hangingPunct="1">
              <a:lnSpc>
                <a:spcPct val="80000"/>
              </a:lnSpc>
              <a:defRPr/>
            </a:pPr>
            <a:endParaRPr lang="en-US" sz="1600" i="1" dirty="0">
              <a:latin typeface="+mj-lt"/>
            </a:endParaRPr>
          </a:p>
          <a:p>
            <a:pPr marL="292100" indent="-292100" eaLnBrk="1" hangingPunct="1">
              <a:lnSpc>
                <a:spcPct val="80000"/>
              </a:lnSpc>
              <a:defRPr/>
            </a:pPr>
            <a:endParaRPr lang="en-US" sz="1600" dirty="0">
              <a:latin typeface="+mj-lt"/>
            </a:endParaRPr>
          </a:p>
          <a:p>
            <a:pPr marL="292100" indent="-292100" eaLnBrk="1" hangingPunct="1">
              <a:lnSpc>
                <a:spcPct val="80000"/>
              </a:lnSpc>
              <a:defRPr/>
            </a:pPr>
            <a:endParaRPr lang="en-US" sz="1600" dirty="0">
              <a:latin typeface="+mj-lt"/>
            </a:endParaRPr>
          </a:p>
          <a:p>
            <a:pPr marL="292100" indent="-292100" eaLnBrk="1" hangingPunct="1">
              <a:lnSpc>
                <a:spcPct val="80000"/>
              </a:lnSpc>
              <a:defRPr/>
            </a:pPr>
            <a:endParaRPr lang="en-US" sz="1600" dirty="0">
              <a:latin typeface="+mj-lt"/>
            </a:endParaRPr>
          </a:p>
          <a:p>
            <a:pPr marL="292100" indent="-292100" eaLnBrk="1" hangingPunct="1">
              <a:lnSpc>
                <a:spcPct val="80000"/>
              </a:lnSpc>
              <a:defRPr/>
            </a:pPr>
            <a:endParaRPr lang="en-US" sz="1600" b="0" i="1" dirty="0">
              <a:latin typeface="+mj-lt"/>
            </a:endParaRPr>
          </a:p>
        </p:txBody>
      </p:sp>
    </p:spTree>
    <p:extLst>
      <p:ext uri="{BB962C8B-B14F-4D97-AF65-F5344CB8AC3E}">
        <p14:creationId xmlns:p14="http://schemas.microsoft.com/office/powerpoint/2010/main" val="34446116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65</a:t>
            </a:fld>
            <a:endParaRPr lang="en-US" dirty="0"/>
          </a:p>
        </p:txBody>
      </p:sp>
      <p:sp>
        <p:nvSpPr>
          <p:cNvPr id="7" name="Rectangle 7">
            <a:extLst>
              <a:ext uri="{FF2B5EF4-FFF2-40B4-BE49-F238E27FC236}">
                <a16:creationId xmlns:a16="http://schemas.microsoft.com/office/drawing/2014/main" id="{3AD461A8-19B6-F243-951E-7AAC0AFB9957}"/>
              </a:ext>
            </a:extLst>
          </p:cNvPr>
          <p:cNvSpPr>
            <a:spLocks noGrp="1" noChangeArrowheads="1"/>
          </p:cNvSpPr>
          <p:nvPr>
            <p:ph type="title"/>
          </p:nvPr>
        </p:nvSpPr>
        <p:spPr>
          <a:xfrm>
            <a:off x="685800" y="228600"/>
            <a:ext cx="7772400" cy="1295400"/>
          </a:xfrm>
        </p:spPr>
        <p:txBody>
          <a:bodyPr/>
          <a:lstStyle/>
          <a:p>
            <a:pPr eaLnBrk="1" hangingPunct="1">
              <a:defRPr/>
            </a:pPr>
            <a:r>
              <a:rPr lang="en-US" sz="2400" b="1" dirty="0">
                <a:solidFill>
                  <a:srgbClr val="000000"/>
                </a:solidFill>
                <a:cs typeface="+mj-cs"/>
              </a:rPr>
              <a:t>Other Key </a:t>
            </a:r>
            <a:r>
              <a:rPr lang="en-US" sz="2400" b="1" dirty="0">
                <a:solidFill>
                  <a:srgbClr val="000000"/>
                </a:solidFill>
              </a:rPr>
              <a:t>Challenges In Adopting MBSE</a:t>
            </a:r>
            <a:endParaRPr lang="en-US" sz="2400" b="1" dirty="0">
              <a:cs typeface="+mj-cs"/>
            </a:endParaRPr>
          </a:p>
        </p:txBody>
      </p:sp>
      <p:sp>
        <p:nvSpPr>
          <p:cNvPr id="8" name="Rectangle 6">
            <a:extLst>
              <a:ext uri="{FF2B5EF4-FFF2-40B4-BE49-F238E27FC236}">
                <a16:creationId xmlns:a16="http://schemas.microsoft.com/office/drawing/2014/main" id="{B6ED3774-11D3-784C-9299-820BD2FDA1C8}"/>
              </a:ext>
            </a:extLst>
          </p:cNvPr>
          <p:cNvSpPr txBox="1">
            <a:spLocks noChangeArrowheads="1"/>
          </p:cNvSpPr>
          <p:nvPr/>
        </p:nvSpPr>
        <p:spPr bwMode="auto">
          <a:xfrm>
            <a:off x="685800" y="1143000"/>
            <a:ext cx="80772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92100" indent="-292100" eaLnBrk="1" hangingPunct="1">
              <a:lnSpc>
                <a:spcPct val="80000"/>
              </a:lnSpc>
              <a:defRPr/>
            </a:pPr>
            <a:r>
              <a:rPr lang="en-US" sz="1600" dirty="0">
                <a:latin typeface="+mj-lt"/>
              </a:rPr>
              <a:t>“Dealing with ontology and semantics </a:t>
            </a:r>
            <a:r>
              <a:rPr lang="en-US" sz="1600" b="0" dirty="0">
                <a:latin typeface="+mj-lt"/>
              </a:rPr>
              <a:t>(i.e., definition of proper ontologies).  We have a lot of different disciplines and they have to speak the same language.  We aren’t there yet. </a:t>
            </a:r>
            <a:r>
              <a:rPr lang="en-US" sz="1600" dirty="0">
                <a:latin typeface="+mj-lt"/>
              </a:rPr>
              <a:t> There is an initiative across Europe </a:t>
            </a:r>
            <a:r>
              <a:rPr lang="en-US" sz="1600" b="0" dirty="0">
                <a:latin typeface="+mj-lt"/>
              </a:rPr>
              <a:t>to work together to define proper ontologies.” </a:t>
            </a:r>
            <a:r>
              <a:rPr lang="en-US" sz="1600" i="1" dirty="0"/>
              <a:t>(Industry Source) </a:t>
            </a:r>
          </a:p>
          <a:p>
            <a:pPr marL="292100" indent="-292100" eaLnBrk="1" hangingPunct="1">
              <a:lnSpc>
                <a:spcPct val="80000"/>
              </a:lnSpc>
              <a:defRPr/>
            </a:pPr>
            <a:r>
              <a:rPr lang="en-US" sz="1600" dirty="0">
                <a:latin typeface="+mj-lt"/>
              </a:rPr>
              <a:t>“Cultural factors; </a:t>
            </a:r>
            <a:r>
              <a:rPr lang="en-US" sz="1600" b="0" dirty="0">
                <a:latin typeface="+mj-lt"/>
              </a:rPr>
              <a:t>an ‘if it’s not broken why fix it’ mentality exists and with MBSE being a new strategy it takes time to implement and there isn’t usually much time to do that on a project.” </a:t>
            </a:r>
            <a:r>
              <a:rPr lang="en-US" sz="1600" i="1" dirty="0"/>
              <a:t>(Industry Source) </a:t>
            </a:r>
            <a:endParaRPr lang="en-US" sz="1600" i="1" dirty="0">
              <a:latin typeface="+mj-lt"/>
            </a:endParaRPr>
          </a:p>
          <a:p>
            <a:pPr marL="292100" indent="-292100" eaLnBrk="1" hangingPunct="1">
              <a:lnSpc>
                <a:spcPct val="80000"/>
              </a:lnSpc>
              <a:defRPr/>
            </a:pPr>
            <a:r>
              <a:rPr lang="en-US" sz="1600" dirty="0">
                <a:latin typeface="+mj-lt"/>
              </a:rPr>
              <a:t>“Growing the next generation workforce</a:t>
            </a:r>
            <a:r>
              <a:rPr lang="en-US" sz="1600" b="0" dirty="0">
                <a:latin typeface="+mj-lt"/>
              </a:rPr>
              <a:t> that can juggle between having the smarts to do system level decisions in an environment that’s even more complex vs. relying on computers.”</a:t>
            </a:r>
            <a:r>
              <a:rPr lang="en-US" sz="1600" b="0" i="1" dirty="0">
                <a:latin typeface="+mj-lt"/>
              </a:rPr>
              <a:t>  </a:t>
            </a:r>
            <a:r>
              <a:rPr lang="en-US" sz="1600" i="1" dirty="0">
                <a:latin typeface="+mj-lt"/>
              </a:rPr>
              <a:t>(</a:t>
            </a:r>
            <a:r>
              <a:rPr lang="en-US" sz="1600" i="1" dirty="0"/>
              <a:t>Industry Source) </a:t>
            </a:r>
          </a:p>
          <a:p>
            <a:pPr marL="292100" indent="-292100" eaLnBrk="1" hangingPunct="1">
              <a:lnSpc>
                <a:spcPct val="80000"/>
              </a:lnSpc>
              <a:defRPr/>
            </a:pPr>
            <a:r>
              <a:rPr lang="en-US" sz="1600" dirty="0">
                <a:latin typeface="+mj-lt"/>
              </a:rPr>
              <a:t>“A particular challenge for us has been dealing with multiple contractors across Europe.  </a:t>
            </a:r>
            <a:r>
              <a:rPr lang="en-US" sz="1600" b="0" dirty="0">
                <a:latin typeface="+mj-lt"/>
              </a:rPr>
              <a:t>We need to take care of the European space industry as a whole, especially </a:t>
            </a:r>
            <a:r>
              <a:rPr lang="en-US" sz="1600" dirty="0">
                <a:latin typeface="+mj-lt"/>
              </a:rPr>
              <a:t>smaller companies who can’t afford the infrastructure, including training their people and having everyone proficient in MBSE.”  </a:t>
            </a:r>
            <a:r>
              <a:rPr lang="en-US" sz="1600" i="1" dirty="0">
                <a:latin typeface="+mj-lt"/>
              </a:rPr>
              <a:t>(OGA)</a:t>
            </a:r>
          </a:p>
          <a:p>
            <a:pPr marL="292100" indent="-292100" eaLnBrk="1" hangingPunct="1">
              <a:lnSpc>
                <a:spcPct val="80000"/>
              </a:lnSpc>
              <a:defRPr/>
            </a:pPr>
            <a:r>
              <a:rPr lang="en-US" sz="1600" dirty="0">
                <a:latin typeface="+mj-lt"/>
              </a:rPr>
              <a:t>“Conversion costs.  </a:t>
            </a:r>
            <a:r>
              <a:rPr lang="en-US" sz="1600" b="0" dirty="0">
                <a:latin typeface="+mj-lt"/>
              </a:rPr>
              <a:t>This involved buying tools, the cost of training, and adapting our processes.  We have a lot of tools and infrastructure already in place.” </a:t>
            </a:r>
            <a:r>
              <a:rPr lang="en-US" sz="1600" i="1" dirty="0"/>
              <a:t>(Industry Source) </a:t>
            </a:r>
          </a:p>
          <a:p>
            <a:pPr marL="292100" indent="-292100" eaLnBrk="1" hangingPunct="1">
              <a:lnSpc>
                <a:spcPct val="80000"/>
              </a:lnSpc>
              <a:defRPr/>
            </a:pPr>
            <a:r>
              <a:rPr lang="en-US" sz="1600" dirty="0">
                <a:latin typeface="+mj-lt"/>
              </a:rPr>
              <a:t>“Tool and model transition issues.  </a:t>
            </a:r>
            <a:r>
              <a:rPr lang="en-US" sz="1600" b="0" dirty="0">
                <a:latin typeface="+mj-lt"/>
              </a:rPr>
              <a:t>Not all tools work together.” </a:t>
            </a:r>
            <a:r>
              <a:rPr lang="en-US" sz="1600" i="1" dirty="0"/>
              <a:t>(Industry Source) </a:t>
            </a:r>
          </a:p>
          <a:p>
            <a:pPr marL="292100" indent="-292100" eaLnBrk="1" hangingPunct="1">
              <a:lnSpc>
                <a:spcPct val="80000"/>
              </a:lnSpc>
              <a:defRPr/>
            </a:pPr>
            <a:r>
              <a:rPr lang="en-US" sz="1600" dirty="0">
                <a:latin typeface="+mj-lt"/>
              </a:rPr>
              <a:t>“Better integration with the disciplines and work as a team.  </a:t>
            </a:r>
            <a:r>
              <a:rPr lang="en-US" sz="1600" b="0" dirty="0">
                <a:latin typeface="+mj-lt"/>
              </a:rPr>
              <a:t>Develop an integrated approach for teaming discipline engineering.”  </a:t>
            </a:r>
            <a:r>
              <a:rPr lang="en-US" sz="1600" i="1" dirty="0">
                <a:latin typeface="+mj-lt"/>
              </a:rPr>
              <a:t>(</a:t>
            </a:r>
            <a:r>
              <a:rPr lang="en-US" sz="1600" i="1" dirty="0"/>
              <a:t>Industry Source) </a:t>
            </a:r>
            <a:endParaRPr lang="en-US" sz="1600" i="1" dirty="0">
              <a:latin typeface="+mj-lt"/>
            </a:endParaRPr>
          </a:p>
          <a:p>
            <a:pPr marL="292100" indent="-292100" eaLnBrk="1" hangingPunct="1">
              <a:lnSpc>
                <a:spcPct val="80000"/>
              </a:lnSpc>
              <a:defRPr/>
            </a:pPr>
            <a:r>
              <a:rPr lang="en-US" sz="1600" dirty="0">
                <a:latin typeface="+mj-lt"/>
              </a:rPr>
              <a:t>“Interface of MBSE with the customer is another big challenge.  </a:t>
            </a:r>
            <a:r>
              <a:rPr lang="en-US" sz="1600" b="0" dirty="0">
                <a:latin typeface="+mj-lt"/>
              </a:rPr>
              <a:t>We are going to try to develop a pilot with an OGA and a set of rules and guidelines to allow collaboration to be successful for MB acquisition.” </a:t>
            </a:r>
            <a:r>
              <a:rPr lang="en-US" sz="1600" i="1" dirty="0"/>
              <a:t>(Industry Source) </a:t>
            </a:r>
          </a:p>
          <a:p>
            <a:pPr marL="292100" indent="-292100" eaLnBrk="1" hangingPunct="1">
              <a:lnSpc>
                <a:spcPct val="80000"/>
              </a:lnSpc>
              <a:defRPr/>
            </a:pPr>
            <a:r>
              <a:rPr lang="en-US" sz="1600" dirty="0">
                <a:latin typeface="+mj-lt"/>
              </a:rPr>
              <a:t>“Adequate training; </a:t>
            </a:r>
            <a:r>
              <a:rPr lang="en-US" sz="1600" b="0" dirty="0">
                <a:latin typeface="+mj-lt"/>
              </a:rPr>
              <a:t>if we aren’t training them until they get their Master’s </a:t>
            </a:r>
            <a:r>
              <a:rPr lang="en-US" sz="1600" dirty="0">
                <a:latin typeface="+mj-lt"/>
              </a:rPr>
              <a:t>we aren’t infusing MBSE enough into the culture.”  </a:t>
            </a:r>
            <a:r>
              <a:rPr lang="en-US" sz="1600" i="1" dirty="0">
                <a:latin typeface="+mj-lt"/>
              </a:rPr>
              <a:t>(Academia) </a:t>
            </a:r>
          </a:p>
          <a:p>
            <a:pPr marL="292100" indent="-292100" eaLnBrk="1" hangingPunct="1">
              <a:lnSpc>
                <a:spcPct val="80000"/>
              </a:lnSpc>
              <a:defRPr/>
            </a:pPr>
            <a:endParaRPr lang="en-US" sz="1600" dirty="0">
              <a:latin typeface="+mj-lt"/>
            </a:endParaRPr>
          </a:p>
          <a:p>
            <a:pPr marL="292100" indent="-292100" eaLnBrk="1" hangingPunct="1">
              <a:lnSpc>
                <a:spcPct val="80000"/>
              </a:lnSpc>
              <a:defRPr/>
            </a:pPr>
            <a:endParaRPr lang="en-US" sz="1600" dirty="0">
              <a:latin typeface="+mj-lt"/>
            </a:endParaRPr>
          </a:p>
          <a:p>
            <a:pPr marL="292100" indent="-292100" eaLnBrk="1" hangingPunct="1">
              <a:lnSpc>
                <a:spcPct val="80000"/>
              </a:lnSpc>
              <a:defRPr/>
            </a:pPr>
            <a:endParaRPr lang="en-US" sz="1600" dirty="0">
              <a:latin typeface="+mj-lt"/>
            </a:endParaRPr>
          </a:p>
          <a:p>
            <a:pPr marL="292100" indent="-292100" eaLnBrk="1" hangingPunct="1">
              <a:lnSpc>
                <a:spcPct val="80000"/>
              </a:lnSpc>
              <a:defRPr/>
            </a:pPr>
            <a:endParaRPr lang="en-US" sz="1600" i="1" dirty="0">
              <a:latin typeface="+mj-lt"/>
            </a:endParaRPr>
          </a:p>
          <a:p>
            <a:pPr marL="292100" indent="-292100" eaLnBrk="1" hangingPunct="1">
              <a:lnSpc>
                <a:spcPct val="80000"/>
              </a:lnSpc>
              <a:defRPr/>
            </a:pPr>
            <a:endParaRPr lang="en-US" sz="1600" dirty="0">
              <a:latin typeface="+mj-lt"/>
            </a:endParaRPr>
          </a:p>
          <a:p>
            <a:pPr marL="292100" indent="-292100" eaLnBrk="1" hangingPunct="1">
              <a:lnSpc>
                <a:spcPct val="80000"/>
              </a:lnSpc>
              <a:defRPr/>
            </a:pPr>
            <a:endParaRPr lang="en-US" sz="1600" dirty="0">
              <a:latin typeface="+mj-lt"/>
            </a:endParaRPr>
          </a:p>
          <a:p>
            <a:pPr marL="292100" indent="-292100" eaLnBrk="1" hangingPunct="1">
              <a:lnSpc>
                <a:spcPct val="80000"/>
              </a:lnSpc>
              <a:defRPr/>
            </a:pPr>
            <a:endParaRPr lang="en-US" sz="1600" dirty="0">
              <a:latin typeface="+mj-lt"/>
            </a:endParaRPr>
          </a:p>
          <a:p>
            <a:pPr marL="292100" indent="-292100" eaLnBrk="1" hangingPunct="1">
              <a:lnSpc>
                <a:spcPct val="80000"/>
              </a:lnSpc>
              <a:defRPr/>
            </a:pPr>
            <a:endParaRPr lang="en-US" sz="1600" b="0" i="1" dirty="0">
              <a:latin typeface="+mj-lt"/>
            </a:endParaRPr>
          </a:p>
        </p:txBody>
      </p:sp>
    </p:spTree>
    <p:extLst>
      <p:ext uri="{BB962C8B-B14F-4D97-AF65-F5344CB8AC3E}">
        <p14:creationId xmlns:p14="http://schemas.microsoft.com/office/powerpoint/2010/main" val="13583610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66</a:t>
            </a:fld>
            <a:endParaRPr lang="en-US" dirty="0"/>
          </a:p>
        </p:txBody>
      </p:sp>
      <p:sp>
        <p:nvSpPr>
          <p:cNvPr id="5" name="Rectangle 4">
            <a:extLst>
              <a:ext uri="{FF2B5EF4-FFF2-40B4-BE49-F238E27FC236}">
                <a16:creationId xmlns:a16="http://schemas.microsoft.com/office/drawing/2014/main" id="{18C24686-66AA-7D44-A47E-2CE2F4C01A27}"/>
              </a:ext>
            </a:extLst>
          </p:cNvPr>
          <p:cNvSpPr>
            <a:spLocks noChangeArrowheads="1"/>
          </p:cNvSpPr>
          <p:nvPr/>
        </p:nvSpPr>
        <p:spPr bwMode="auto">
          <a:xfrm>
            <a:off x="609600" y="2362200"/>
            <a:ext cx="7924800" cy="205740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r>
              <a:rPr kumimoji="0" lang="en-US" sz="2200" b="1" i="1" dirty="0">
                <a:solidFill>
                  <a:schemeClr val="tx2"/>
                </a:solidFill>
                <a:effectLst>
                  <a:outerShdw blurRad="38100" dist="38100" dir="2700000" algn="tl">
                    <a:srgbClr val="DDDDDD"/>
                  </a:outerShdw>
                </a:effectLst>
                <a:latin typeface="+mj-lt"/>
              </a:rPr>
              <a:t>The following slides summarize responses from study </a:t>
            </a:r>
            <a:br>
              <a:rPr kumimoji="0" lang="en-US" sz="2200" b="1" i="1" dirty="0">
                <a:solidFill>
                  <a:schemeClr val="tx2"/>
                </a:solidFill>
                <a:effectLst>
                  <a:outerShdw blurRad="38100" dist="38100" dir="2700000" algn="tl">
                    <a:srgbClr val="DDDDDD"/>
                  </a:outerShdw>
                </a:effectLst>
                <a:latin typeface="+mj-lt"/>
              </a:rPr>
            </a:br>
            <a:r>
              <a:rPr kumimoji="0" lang="en-US" sz="2200" b="1" i="1" dirty="0">
                <a:solidFill>
                  <a:schemeClr val="tx2"/>
                </a:solidFill>
                <a:effectLst>
                  <a:outerShdw blurRad="38100" dist="38100" dir="2700000" algn="tl">
                    <a:srgbClr val="DDDDDD"/>
                  </a:outerShdw>
                </a:effectLst>
                <a:latin typeface="+mj-lt"/>
              </a:rPr>
              <a:t>sources to the </a:t>
            </a:r>
            <a:r>
              <a:rPr kumimoji="0" lang="en-US" sz="2200" b="1" i="1" dirty="0">
                <a:solidFill>
                  <a:srgbClr val="FF0000"/>
                </a:solidFill>
                <a:effectLst>
                  <a:outerShdw blurRad="38100" dist="38100" dir="2700000" algn="tl">
                    <a:srgbClr val="DDDDDD"/>
                  </a:outerShdw>
                </a:effectLst>
                <a:latin typeface="+mj-lt"/>
              </a:rPr>
              <a:t>open-ended question</a:t>
            </a:r>
            <a:r>
              <a:rPr kumimoji="0" lang="en-US" sz="2200" b="1" i="1" dirty="0">
                <a:solidFill>
                  <a:schemeClr val="tx2"/>
                </a:solidFill>
                <a:effectLst>
                  <a:outerShdw blurRad="38100" dist="38100" dir="2700000" algn="tl">
                    <a:srgbClr val="DDDDDD"/>
                  </a:outerShdw>
                </a:effectLst>
                <a:latin typeface="+mj-lt"/>
              </a:rPr>
              <a:t>, with no prompting: </a:t>
            </a:r>
            <a:br>
              <a:rPr lang="en-US" sz="2200" b="1" i="1" dirty="0">
                <a:latin typeface="+mj-lt"/>
              </a:rPr>
            </a:br>
            <a:r>
              <a:rPr lang="en-US" sz="2200" b="1" i="1" dirty="0">
                <a:solidFill>
                  <a:schemeClr val="accent1">
                    <a:lumMod val="75000"/>
                  </a:schemeClr>
                </a:solidFill>
                <a:latin typeface="+mj-lt"/>
              </a:rPr>
              <a:t>How far along is your organization in implementing </a:t>
            </a:r>
            <a:br>
              <a:rPr lang="en-US" sz="2200" b="1" i="1" dirty="0">
                <a:solidFill>
                  <a:schemeClr val="accent1">
                    <a:lumMod val="75000"/>
                  </a:schemeClr>
                </a:solidFill>
                <a:latin typeface="+mj-lt"/>
              </a:rPr>
            </a:br>
            <a:r>
              <a:rPr lang="en-US" sz="2200" b="1" i="1" dirty="0">
                <a:solidFill>
                  <a:schemeClr val="accent1">
                    <a:lumMod val="75000"/>
                  </a:schemeClr>
                </a:solidFill>
                <a:latin typeface="+mj-lt"/>
              </a:rPr>
              <a:t>advanced digital techniques/MBSE to accomplish SE?  </a:t>
            </a:r>
          </a:p>
        </p:txBody>
      </p:sp>
    </p:spTree>
    <p:extLst>
      <p:ext uri="{BB962C8B-B14F-4D97-AF65-F5344CB8AC3E}">
        <p14:creationId xmlns:p14="http://schemas.microsoft.com/office/powerpoint/2010/main" val="4572893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67</a:t>
            </a:fld>
            <a:endParaRPr lang="en-US" dirty="0"/>
          </a:p>
        </p:txBody>
      </p:sp>
      <p:graphicFrame>
        <p:nvGraphicFramePr>
          <p:cNvPr id="7" name="Chart 6">
            <a:extLst>
              <a:ext uri="{FF2B5EF4-FFF2-40B4-BE49-F238E27FC236}">
                <a16:creationId xmlns:a16="http://schemas.microsoft.com/office/drawing/2014/main" id="{B3B1BA05-39F8-9449-9434-40C9CB508DBD}"/>
              </a:ext>
            </a:extLst>
          </p:cNvPr>
          <p:cNvGraphicFramePr>
            <a:graphicFrameLocks/>
          </p:cNvGraphicFramePr>
          <p:nvPr>
            <p:extLst>
              <p:ext uri="{D42A27DB-BD31-4B8C-83A1-F6EECF244321}">
                <p14:modId xmlns:p14="http://schemas.microsoft.com/office/powerpoint/2010/main" val="2737154135"/>
              </p:ext>
            </p:extLst>
          </p:nvPr>
        </p:nvGraphicFramePr>
        <p:xfrm>
          <a:off x="533400" y="457200"/>
          <a:ext cx="8238066" cy="5577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27589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68</a:t>
            </a:fld>
            <a:endParaRPr lang="en-US" dirty="0"/>
          </a:p>
        </p:txBody>
      </p:sp>
      <p:sp>
        <p:nvSpPr>
          <p:cNvPr id="5" name="Rectangle 7">
            <a:extLst>
              <a:ext uri="{FF2B5EF4-FFF2-40B4-BE49-F238E27FC236}">
                <a16:creationId xmlns:a16="http://schemas.microsoft.com/office/drawing/2014/main" id="{0D7A160F-8C55-C744-B088-F8129DD39668}"/>
              </a:ext>
            </a:extLst>
          </p:cNvPr>
          <p:cNvSpPr>
            <a:spLocks noGrp="1" noChangeArrowheads="1"/>
          </p:cNvSpPr>
          <p:nvPr>
            <p:ph type="title"/>
          </p:nvPr>
        </p:nvSpPr>
        <p:spPr>
          <a:xfrm>
            <a:off x="685800" y="228600"/>
            <a:ext cx="7772400" cy="1295400"/>
          </a:xfrm>
        </p:spPr>
        <p:txBody>
          <a:bodyPr/>
          <a:lstStyle/>
          <a:p>
            <a:pPr eaLnBrk="1" hangingPunct="1">
              <a:defRPr/>
            </a:pPr>
            <a:r>
              <a:rPr lang="en-US" sz="3000" b="1" dirty="0">
                <a:solidFill>
                  <a:srgbClr val="000000"/>
                </a:solidFill>
              </a:rPr>
              <a:t>Early, Fast Growing Adopters</a:t>
            </a:r>
            <a:endParaRPr lang="en-US" sz="3000" b="1" dirty="0">
              <a:cs typeface="+mj-cs"/>
            </a:endParaRPr>
          </a:p>
        </p:txBody>
      </p:sp>
      <p:sp>
        <p:nvSpPr>
          <p:cNvPr id="6" name="Rectangle 6">
            <a:extLst>
              <a:ext uri="{FF2B5EF4-FFF2-40B4-BE49-F238E27FC236}">
                <a16:creationId xmlns:a16="http://schemas.microsoft.com/office/drawing/2014/main" id="{30E6646C-CCA5-884B-AC3C-E0E091FD1FAD}"/>
              </a:ext>
            </a:extLst>
          </p:cNvPr>
          <p:cNvSpPr txBox="1">
            <a:spLocks noChangeArrowheads="1"/>
          </p:cNvSpPr>
          <p:nvPr/>
        </p:nvSpPr>
        <p:spPr bwMode="auto">
          <a:xfrm>
            <a:off x="685800" y="1219200"/>
            <a:ext cx="82296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92100" indent="-292100" eaLnBrk="1" hangingPunct="1">
              <a:lnSpc>
                <a:spcPct val="80000"/>
              </a:lnSpc>
              <a:defRPr/>
            </a:pPr>
            <a:r>
              <a:rPr lang="en-US" sz="1900" dirty="0">
                <a:latin typeface="+mj-lt"/>
              </a:rPr>
              <a:t>“We are around 5% adopted with MBSE.  </a:t>
            </a:r>
            <a:r>
              <a:rPr lang="en-US" sz="1900" b="0" dirty="0">
                <a:latin typeface="+mj-lt"/>
              </a:rPr>
              <a:t>Three of our projects involved MBSE.”  </a:t>
            </a:r>
            <a:r>
              <a:rPr lang="en-US" sz="1900" i="1" dirty="0">
                <a:latin typeface="+mj-lt"/>
              </a:rPr>
              <a:t>(OGA)   </a:t>
            </a:r>
          </a:p>
          <a:p>
            <a:pPr marL="292100" indent="-292100" eaLnBrk="1" hangingPunct="1">
              <a:lnSpc>
                <a:spcPct val="80000"/>
              </a:lnSpc>
              <a:defRPr/>
            </a:pPr>
            <a:r>
              <a:rPr lang="en-US" sz="1900" dirty="0">
                <a:latin typeface="+mj-lt"/>
              </a:rPr>
              <a:t>“Less than 10% of NASA </a:t>
            </a:r>
            <a:r>
              <a:rPr lang="en-US" sz="1900" b="0" dirty="0">
                <a:latin typeface="+mj-lt"/>
              </a:rPr>
              <a:t>is using MBSE but </a:t>
            </a:r>
            <a:r>
              <a:rPr lang="en-US" sz="1900" dirty="0">
                <a:latin typeface="+mj-lt"/>
              </a:rPr>
              <a:t>its further along at DOD </a:t>
            </a:r>
            <a:r>
              <a:rPr lang="en-US" sz="1900" b="0" dirty="0">
                <a:latin typeface="+mj-lt"/>
              </a:rPr>
              <a:t>where they regard MBSE as a system acquisition issue.”  </a:t>
            </a:r>
            <a:r>
              <a:rPr lang="en-US" sz="1900" i="1" dirty="0">
                <a:latin typeface="+mj-lt"/>
              </a:rPr>
              <a:t>(Academia)</a:t>
            </a:r>
          </a:p>
          <a:p>
            <a:pPr marL="292100" indent="-292100" eaLnBrk="1" hangingPunct="1">
              <a:lnSpc>
                <a:spcPct val="80000"/>
              </a:lnSpc>
              <a:defRPr/>
            </a:pPr>
            <a:r>
              <a:rPr lang="en-US" sz="1900" dirty="0">
                <a:latin typeface="+mj-lt"/>
              </a:rPr>
              <a:t>“5% along in terms of program implementation</a:t>
            </a:r>
            <a:r>
              <a:rPr lang="en-US" sz="1900" b="0" dirty="0">
                <a:latin typeface="+mj-lt"/>
              </a:rPr>
              <a:t>, but 40% along in terms of pilots.” </a:t>
            </a:r>
            <a:r>
              <a:rPr lang="en-US" sz="1900" i="1" dirty="0">
                <a:latin typeface="+mj-lt"/>
              </a:rPr>
              <a:t> (Industry Source)</a:t>
            </a:r>
          </a:p>
          <a:p>
            <a:pPr marL="292100" indent="-292100" eaLnBrk="1" hangingPunct="1">
              <a:lnSpc>
                <a:spcPct val="80000"/>
              </a:lnSpc>
              <a:defRPr/>
            </a:pPr>
            <a:r>
              <a:rPr lang="en-US" sz="1900" b="0" dirty="0">
                <a:latin typeface="+mj-lt"/>
              </a:rPr>
              <a:t>“30% of potential users have awareness and/or usage of MBSE using SysML.  However, only </a:t>
            </a:r>
            <a:r>
              <a:rPr lang="en-US" sz="1900" dirty="0">
                <a:latin typeface="+mj-lt"/>
              </a:rPr>
              <a:t>5-10% are doing it well</a:t>
            </a:r>
            <a:r>
              <a:rPr lang="en-US" sz="1900" b="0" dirty="0">
                <a:latin typeface="+mj-lt"/>
              </a:rPr>
              <a:t>.” </a:t>
            </a:r>
            <a:r>
              <a:rPr lang="en-US" sz="1900" i="1" dirty="0"/>
              <a:t>(Academia)</a:t>
            </a:r>
          </a:p>
          <a:p>
            <a:pPr marL="292100" indent="-292100" eaLnBrk="1" hangingPunct="1">
              <a:lnSpc>
                <a:spcPct val="80000"/>
              </a:lnSpc>
              <a:defRPr/>
            </a:pPr>
            <a:r>
              <a:rPr lang="en-US" sz="1900" dirty="0">
                <a:latin typeface="+mj-lt"/>
              </a:rPr>
              <a:t>“About 10%.  </a:t>
            </a:r>
            <a:r>
              <a:rPr lang="en-US" sz="1900" b="0" dirty="0">
                <a:latin typeface="+mj-lt"/>
              </a:rPr>
              <a:t>It’s very undeveloped.  Its still leader driven.”  </a:t>
            </a:r>
            <a:r>
              <a:rPr lang="en-US" sz="1900" i="1" dirty="0">
                <a:latin typeface="+mj-lt"/>
              </a:rPr>
              <a:t>(Tool vendor)</a:t>
            </a:r>
          </a:p>
          <a:p>
            <a:pPr marL="292100" indent="-292100" eaLnBrk="1" hangingPunct="1">
              <a:lnSpc>
                <a:spcPct val="80000"/>
              </a:lnSpc>
              <a:defRPr/>
            </a:pPr>
            <a:r>
              <a:rPr lang="en-US" sz="1900" dirty="0">
                <a:latin typeface="+mj-lt"/>
              </a:rPr>
              <a:t>“10-15% now, </a:t>
            </a:r>
            <a:r>
              <a:rPr lang="en-US" sz="1900" b="0" dirty="0">
                <a:latin typeface="+mj-lt"/>
              </a:rPr>
              <a:t>but significant growth will occur, on the order 3-4X over next three years; We are preparing some big programs to use MBSE.” </a:t>
            </a:r>
            <a:r>
              <a:rPr lang="en-US" sz="1900" i="1" dirty="0">
                <a:latin typeface="+mj-lt"/>
              </a:rPr>
              <a:t>(Industry)</a:t>
            </a:r>
          </a:p>
          <a:p>
            <a:pPr marL="292100" indent="-292100" eaLnBrk="1" hangingPunct="1">
              <a:lnSpc>
                <a:spcPct val="80000"/>
              </a:lnSpc>
              <a:defRPr/>
            </a:pPr>
            <a:r>
              <a:rPr lang="en-US" sz="1900" dirty="0">
                <a:latin typeface="+mj-lt"/>
              </a:rPr>
              <a:t>“We are 15-20% MBSE after 10 months</a:t>
            </a:r>
            <a:r>
              <a:rPr lang="en-US" sz="1900" b="0" dirty="0">
                <a:latin typeface="+mj-lt"/>
              </a:rPr>
              <a:t>, but we should be &gt;50% 2-3 years from now.”  </a:t>
            </a:r>
            <a:r>
              <a:rPr lang="en-US" sz="1900" b="0" i="1" dirty="0">
                <a:latin typeface="+mj-lt"/>
              </a:rPr>
              <a:t>(</a:t>
            </a:r>
            <a:r>
              <a:rPr lang="en-US" sz="1900" i="1" dirty="0"/>
              <a:t>OGA)</a:t>
            </a:r>
            <a:endParaRPr lang="en-US" sz="1900" b="0" i="1" dirty="0">
              <a:latin typeface="+mj-lt"/>
            </a:endParaRPr>
          </a:p>
          <a:p>
            <a:pPr marL="292100" indent="-292100" eaLnBrk="1" hangingPunct="1">
              <a:lnSpc>
                <a:spcPct val="80000"/>
              </a:lnSpc>
              <a:defRPr/>
            </a:pPr>
            <a:r>
              <a:rPr lang="en-US" sz="1900" dirty="0">
                <a:latin typeface="+mj-lt"/>
              </a:rPr>
              <a:t>“20% of our new and progressing design jobs </a:t>
            </a:r>
            <a:r>
              <a:rPr lang="en-US" sz="1900" b="0" dirty="0">
                <a:latin typeface="+mj-lt"/>
              </a:rPr>
              <a:t>are now using some form of MBSE.”   </a:t>
            </a:r>
            <a:r>
              <a:rPr lang="en-US" sz="1900" i="1" dirty="0">
                <a:latin typeface="+mj-lt"/>
              </a:rPr>
              <a:t>(Industry Source)</a:t>
            </a:r>
          </a:p>
          <a:p>
            <a:pPr marL="292100" indent="-292100" eaLnBrk="1" hangingPunct="1">
              <a:lnSpc>
                <a:spcPct val="80000"/>
              </a:lnSpc>
              <a:defRPr/>
            </a:pPr>
            <a:r>
              <a:rPr lang="en-US" sz="1900" dirty="0">
                <a:latin typeface="+mj-lt"/>
              </a:rPr>
              <a:t>“25% for us, </a:t>
            </a:r>
            <a:r>
              <a:rPr lang="en-US" sz="1900" b="0" dirty="0">
                <a:latin typeface="+mj-lt"/>
              </a:rPr>
              <a:t>with gradual growth of MBSE.  Our government customers are at 10%, we are trying to be ahead of them.”</a:t>
            </a:r>
            <a:r>
              <a:rPr lang="en-US" sz="1900" dirty="0"/>
              <a:t>  </a:t>
            </a:r>
            <a:r>
              <a:rPr lang="en-US" sz="1900" i="1" dirty="0"/>
              <a:t>(OGA)</a:t>
            </a:r>
            <a:endParaRPr lang="en-US" sz="1900" b="0" i="1" dirty="0">
              <a:latin typeface="+mj-lt"/>
            </a:endParaRPr>
          </a:p>
          <a:p>
            <a:pPr marL="292100" indent="-292100" eaLnBrk="1" hangingPunct="1">
              <a:lnSpc>
                <a:spcPct val="80000"/>
              </a:lnSpc>
              <a:defRPr/>
            </a:pPr>
            <a:r>
              <a:rPr lang="en-US" sz="1900" dirty="0"/>
              <a:t>“This OGA in general may be up to 25% MBSE. </a:t>
            </a:r>
            <a:r>
              <a:rPr lang="en-US" sz="1900" b="0" dirty="0"/>
              <a:t> It is taking the SE Transformation strategy seriously.”  </a:t>
            </a:r>
            <a:r>
              <a:rPr lang="en-US" sz="1900" i="1" dirty="0"/>
              <a:t>(OGA) </a:t>
            </a:r>
            <a:endParaRPr lang="en-US" sz="1900" b="0" i="1" dirty="0"/>
          </a:p>
          <a:p>
            <a:pPr marL="292100" indent="-292100" eaLnBrk="1" hangingPunct="1">
              <a:lnSpc>
                <a:spcPct val="80000"/>
              </a:lnSpc>
              <a:defRPr/>
            </a:pPr>
            <a:endParaRPr lang="en-US" sz="1900" b="0" dirty="0">
              <a:latin typeface="+mj-lt"/>
            </a:endParaRPr>
          </a:p>
          <a:p>
            <a:pPr marL="292100" indent="-292100" eaLnBrk="1" hangingPunct="1">
              <a:lnSpc>
                <a:spcPct val="80000"/>
              </a:lnSpc>
              <a:defRPr/>
            </a:pPr>
            <a:endParaRPr lang="en-US" sz="1900" b="0" dirty="0">
              <a:latin typeface="+mj-lt"/>
            </a:endParaRPr>
          </a:p>
        </p:txBody>
      </p:sp>
    </p:spTree>
    <p:extLst>
      <p:ext uri="{BB962C8B-B14F-4D97-AF65-F5344CB8AC3E}">
        <p14:creationId xmlns:p14="http://schemas.microsoft.com/office/powerpoint/2010/main" val="41968791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69</a:t>
            </a:fld>
            <a:endParaRPr lang="en-US" dirty="0"/>
          </a:p>
        </p:txBody>
      </p:sp>
      <p:sp>
        <p:nvSpPr>
          <p:cNvPr id="5" name="Rectangle 7">
            <a:extLst>
              <a:ext uri="{FF2B5EF4-FFF2-40B4-BE49-F238E27FC236}">
                <a16:creationId xmlns:a16="http://schemas.microsoft.com/office/drawing/2014/main" id="{0D7A160F-8C55-C744-B088-F8129DD39668}"/>
              </a:ext>
            </a:extLst>
          </p:cNvPr>
          <p:cNvSpPr>
            <a:spLocks noGrp="1" noChangeArrowheads="1"/>
          </p:cNvSpPr>
          <p:nvPr>
            <p:ph type="title"/>
          </p:nvPr>
        </p:nvSpPr>
        <p:spPr>
          <a:xfrm>
            <a:off x="685800" y="228600"/>
            <a:ext cx="7772400" cy="1295400"/>
          </a:xfrm>
        </p:spPr>
        <p:txBody>
          <a:bodyPr/>
          <a:lstStyle/>
          <a:p>
            <a:pPr eaLnBrk="1" hangingPunct="1">
              <a:defRPr/>
            </a:pPr>
            <a:r>
              <a:rPr lang="en-US" sz="3000" b="1" dirty="0">
                <a:solidFill>
                  <a:srgbClr val="000000"/>
                </a:solidFill>
              </a:rPr>
              <a:t>Biggest Adopters To Date</a:t>
            </a:r>
            <a:endParaRPr lang="en-US" sz="3000" b="1" dirty="0">
              <a:cs typeface="+mj-cs"/>
            </a:endParaRPr>
          </a:p>
        </p:txBody>
      </p:sp>
      <p:sp>
        <p:nvSpPr>
          <p:cNvPr id="6" name="Rectangle 6">
            <a:extLst>
              <a:ext uri="{FF2B5EF4-FFF2-40B4-BE49-F238E27FC236}">
                <a16:creationId xmlns:a16="http://schemas.microsoft.com/office/drawing/2014/main" id="{30E6646C-CCA5-884B-AC3C-E0E091FD1FAD}"/>
              </a:ext>
            </a:extLst>
          </p:cNvPr>
          <p:cNvSpPr txBox="1">
            <a:spLocks noChangeArrowheads="1"/>
          </p:cNvSpPr>
          <p:nvPr/>
        </p:nvSpPr>
        <p:spPr bwMode="auto">
          <a:xfrm>
            <a:off x="685800" y="1219200"/>
            <a:ext cx="83820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92100" indent="-292100" eaLnBrk="1" hangingPunct="1">
              <a:lnSpc>
                <a:spcPct val="80000"/>
              </a:lnSpc>
              <a:defRPr/>
            </a:pPr>
            <a:r>
              <a:rPr lang="en-US" sz="2000" dirty="0">
                <a:latin typeface="+mj-lt"/>
              </a:rPr>
              <a:t>“25-30% now </a:t>
            </a:r>
            <a:r>
              <a:rPr lang="en-US" sz="2000" b="0" dirty="0">
                <a:latin typeface="+mj-lt"/>
              </a:rPr>
              <a:t>but rapidly closing to 80% in next 5 years in MBE” </a:t>
            </a:r>
            <a:r>
              <a:rPr lang="en-US" sz="2000" i="1" dirty="0">
                <a:latin typeface="+mj-lt"/>
              </a:rPr>
              <a:t>(Industry) </a:t>
            </a:r>
            <a:endParaRPr lang="en-US" sz="2000" b="0" i="1" dirty="0">
              <a:latin typeface="+mj-lt"/>
            </a:endParaRPr>
          </a:p>
          <a:p>
            <a:pPr marL="292100" indent="-292100" eaLnBrk="1" hangingPunct="1">
              <a:lnSpc>
                <a:spcPct val="80000"/>
              </a:lnSpc>
              <a:defRPr/>
            </a:pPr>
            <a:r>
              <a:rPr lang="en-US" sz="2000" b="0" dirty="0">
                <a:latin typeface="+mj-lt"/>
              </a:rPr>
              <a:t>“Our overall use of MBSE is still undeveloped at </a:t>
            </a:r>
            <a:r>
              <a:rPr lang="en-US" sz="2000" dirty="0">
                <a:latin typeface="+mj-lt"/>
              </a:rPr>
              <a:t>no more than 30% adoption </a:t>
            </a:r>
            <a:r>
              <a:rPr lang="en-US" sz="2000" b="0" dirty="0">
                <a:latin typeface="+mj-lt"/>
              </a:rPr>
              <a:t>and is still being proven out.”  </a:t>
            </a:r>
            <a:r>
              <a:rPr lang="en-US" sz="2000" i="1" dirty="0">
                <a:latin typeface="+mj-lt"/>
              </a:rPr>
              <a:t>(OGA)</a:t>
            </a:r>
          </a:p>
          <a:p>
            <a:pPr marL="292100" indent="-292100" eaLnBrk="1" hangingPunct="1">
              <a:lnSpc>
                <a:spcPct val="80000"/>
              </a:lnSpc>
              <a:defRPr/>
            </a:pPr>
            <a:r>
              <a:rPr lang="en-US" sz="2000" dirty="0">
                <a:latin typeface="+mj-lt"/>
              </a:rPr>
              <a:t>“35-40% are doing MBSE</a:t>
            </a:r>
            <a:r>
              <a:rPr lang="en-US" sz="2000" b="0" dirty="0">
                <a:latin typeface="+mj-lt"/>
              </a:rPr>
              <a:t>, MBE, or DE but that’s growing.” </a:t>
            </a:r>
            <a:r>
              <a:rPr lang="en-US" sz="2000" i="1" dirty="0">
                <a:latin typeface="+mj-lt"/>
              </a:rPr>
              <a:t>(Industry)</a:t>
            </a:r>
          </a:p>
          <a:p>
            <a:pPr marL="292100" indent="-292100" eaLnBrk="1" hangingPunct="1">
              <a:lnSpc>
                <a:spcPct val="80000"/>
              </a:lnSpc>
              <a:defRPr/>
            </a:pPr>
            <a:r>
              <a:rPr lang="en-US" sz="2000" dirty="0">
                <a:latin typeface="+mj-lt"/>
              </a:rPr>
              <a:t>“About 40% of our SEs </a:t>
            </a:r>
            <a:r>
              <a:rPr lang="en-US" sz="2000" b="0" dirty="0">
                <a:latin typeface="+mj-lt"/>
              </a:rPr>
              <a:t>are doing MBE or DE.”  </a:t>
            </a:r>
            <a:r>
              <a:rPr lang="en-US" sz="2000" i="1" dirty="0">
                <a:latin typeface="+mj-lt"/>
              </a:rPr>
              <a:t>(OGA)</a:t>
            </a:r>
          </a:p>
          <a:p>
            <a:pPr marL="292100" indent="-292100" eaLnBrk="1" hangingPunct="1">
              <a:lnSpc>
                <a:spcPct val="80000"/>
              </a:lnSpc>
              <a:defRPr/>
            </a:pPr>
            <a:r>
              <a:rPr lang="en-US" sz="2000" b="0" dirty="0">
                <a:latin typeface="+mj-lt"/>
              </a:rPr>
              <a:t>“We are definitely up there at </a:t>
            </a:r>
            <a:r>
              <a:rPr lang="en-US" sz="2000" dirty="0">
                <a:latin typeface="+mj-lt"/>
              </a:rPr>
              <a:t>40-50%+ MBSE</a:t>
            </a:r>
            <a:r>
              <a:rPr lang="en-US" sz="2000" b="0" dirty="0">
                <a:latin typeface="+mj-lt"/>
              </a:rPr>
              <a:t>.”  </a:t>
            </a:r>
            <a:r>
              <a:rPr lang="en-US" sz="2000" i="1" dirty="0">
                <a:latin typeface="+mj-lt"/>
              </a:rPr>
              <a:t>(Industry)</a:t>
            </a:r>
          </a:p>
          <a:p>
            <a:pPr marL="292100" indent="-292100" eaLnBrk="1" hangingPunct="1">
              <a:lnSpc>
                <a:spcPct val="80000"/>
              </a:lnSpc>
              <a:defRPr/>
            </a:pPr>
            <a:r>
              <a:rPr lang="en-US" sz="2000" b="0" dirty="0">
                <a:latin typeface="+mj-lt"/>
              </a:rPr>
              <a:t>“</a:t>
            </a:r>
            <a:r>
              <a:rPr lang="en-US" sz="2000" dirty="0">
                <a:latin typeface="+mj-lt"/>
              </a:rPr>
              <a:t>Larger enterprises are making some real progress and are at 50% </a:t>
            </a:r>
            <a:r>
              <a:rPr lang="en-US" sz="2000" b="0" dirty="0">
                <a:latin typeface="+mj-lt"/>
              </a:rPr>
              <a:t>but very small enterprises are very limited at 5%.”  </a:t>
            </a:r>
            <a:r>
              <a:rPr lang="en-US" sz="2000" i="1" dirty="0">
                <a:latin typeface="+mj-lt"/>
              </a:rPr>
              <a:t>(Industry)</a:t>
            </a:r>
          </a:p>
          <a:p>
            <a:pPr marL="292100" indent="-292100" eaLnBrk="1" hangingPunct="1">
              <a:lnSpc>
                <a:spcPct val="80000"/>
              </a:lnSpc>
              <a:defRPr/>
            </a:pPr>
            <a:r>
              <a:rPr lang="en-US" sz="2000" b="0" dirty="0">
                <a:latin typeface="+mj-lt"/>
              </a:rPr>
              <a:t>“This varies across our organization, but </a:t>
            </a:r>
            <a:r>
              <a:rPr lang="en-US" sz="2000" dirty="0">
                <a:latin typeface="+mj-lt"/>
              </a:rPr>
              <a:t>we are probably 50-60% of the way into model-based approaches.”</a:t>
            </a:r>
            <a:r>
              <a:rPr lang="en-US" sz="2000" b="0" dirty="0">
                <a:latin typeface="+mj-lt"/>
              </a:rPr>
              <a:t>  </a:t>
            </a:r>
            <a:r>
              <a:rPr lang="en-US" sz="2000" i="1" dirty="0">
                <a:latin typeface="+mj-lt"/>
              </a:rPr>
              <a:t>(Industry)</a:t>
            </a:r>
          </a:p>
          <a:p>
            <a:pPr marL="292100" indent="-292100" eaLnBrk="1" hangingPunct="1">
              <a:lnSpc>
                <a:spcPct val="80000"/>
              </a:lnSpc>
              <a:defRPr/>
            </a:pPr>
            <a:r>
              <a:rPr lang="en-US" sz="2000" b="0" dirty="0">
                <a:latin typeface="+mj-lt"/>
              </a:rPr>
              <a:t>“The A&amp;D industry has about </a:t>
            </a:r>
            <a:r>
              <a:rPr lang="en-US" sz="2000" dirty="0">
                <a:latin typeface="+mj-lt"/>
              </a:rPr>
              <a:t>65% of SE programs probably doing MBSE </a:t>
            </a:r>
            <a:r>
              <a:rPr lang="en-US" sz="2000" b="0" dirty="0">
                <a:latin typeface="+mj-lt"/>
              </a:rPr>
              <a:t>in one way or another.”  </a:t>
            </a:r>
            <a:r>
              <a:rPr lang="en-US" sz="2000" i="1" dirty="0">
                <a:latin typeface="+mj-lt"/>
              </a:rPr>
              <a:t>(Tool vendor)</a:t>
            </a:r>
          </a:p>
          <a:p>
            <a:pPr marL="292100" indent="-292100" eaLnBrk="1" hangingPunct="1">
              <a:lnSpc>
                <a:spcPct val="80000"/>
              </a:lnSpc>
              <a:defRPr/>
            </a:pPr>
            <a:r>
              <a:rPr lang="en-US" sz="2000" dirty="0">
                <a:latin typeface="+mj-lt"/>
              </a:rPr>
              <a:t>“My department is 75% MBSE </a:t>
            </a:r>
            <a:r>
              <a:rPr lang="en-US" sz="2000" b="0" dirty="0">
                <a:latin typeface="+mj-lt"/>
              </a:rPr>
              <a:t>where MBSE can be applied.  Outside my department is only 10-20% MBSE.”  </a:t>
            </a:r>
            <a:r>
              <a:rPr lang="en-US" sz="2000" i="1" dirty="0">
                <a:latin typeface="+mj-lt"/>
              </a:rPr>
              <a:t>(OGA)</a:t>
            </a:r>
          </a:p>
          <a:p>
            <a:pPr marL="292100" indent="-292100" eaLnBrk="1" hangingPunct="1">
              <a:lnSpc>
                <a:spcPct val="80000"/>
              </a:lnSpc>
              <a:defRPr/>
            </a:pPr>
            <a:r>
              <a:rPr lang="en-US" sz="2000" dirty="0">
                <a:latin typeface="+mj-lt"/>
              </a:rPr>
              <a:t>“Its 100% MB </a:t>
            </a:r>
            <a:r>
              <a:rPr lang="en-US" sz="2000" b="0" dirty="0">
                <a:latin typeface="+mj-lt"/>
              </a:rPr>
              <a:t>for the programs I’m involved with.”  </a:t>
            </a:r>
            <a:r>
              <a:rPr lang="en-US" sz="2000" i="1" dirty="0">
                <a:latin typeface="+mj-lt"/>
              </a:rPr>
              <a:t>(Industry)</a:t>
            </a:r>
          </a:p>
          <a:p>
            <a:pPr marL="292100" indent="-292100" eaLnBrk="1" hangingPunct="1">
              <a:lnSpc>
                <a:spcPct val="80000"/>
              </a:lnSpc>
              <a:defRPr/>
            </a:pPr>
            <a:r>
              <a:rPr lang="en-US" sz="2000" dirty="0">
                <a:latin typeface="+mj-lt"/>
              </a:rPr>
              <a:t>“NASA JPL is as far along as anyone </a:t>
            </a:r>
            <a:r>
              <a:rPr lang="en-US" sz="2000" b="0" dirty="0">
                <a:latin typeface="+mj-lt"/>
              </a:rPr>
              <a:t>I know in use of MBSE.” </a:t>
            </a:r>
            <a:r>
              <a:rPr lang="en-US" sz="2000" i="1" dirty="0">
                <a:latin typeface="+mj-lt"/>
              </a:rPr>
              <a:t>(Academia)</a:t>
            </a:r>
          </a:p>
        </p:txBody>
      </p:sp>
    </p:spTree>
    <p:extLst>
      <p:ext uri="{BB962C8B-B14F-4D97-AF65-F5344CB8AC3E}">
        <p14:creationId xmlns:p14="http://schemas.microsoft.com/office/powerpoint/2010/main" val="2546742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7</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sp>
        <p:nvSpPr>
          <p:cNvPr id="11" name="Rectangle 7">
            <a:extLst>
              <a:ext uri="{FF2B5EF4-FFF2-40B4-BE49-F238E27FC236}">
                <a16:creationId xmlns:a16="http://schemas.microsoft.com/office/drawing/2014/main" id="{44BF4888-C4D5-9841-AC82-A771DC76817E}"/>
              </a:ext>
            </a:extLst>
          </p:cNvPr>
          <p:cNvSpPr>
            <a:spLocks noGrp="1" noChangeArrowheads="1"/>
          </p:cNvSpPr>
          <p:nvPr>
            <p:ph type="title"/>
          </p:nvPr>
        </p:nvSpPr>
        <p:spPr>
          <a:xfrm>
            <a:off x="685800" y="457200"/>
            <a:ext cx="7772400" cy="1295400"/>
          </a:xfrm>
        </p:spPr>
        <p:txBody>
          <a:bodyPr/>
          <a:lstStyle/>
          <a:p>
            <a:pPr eaLnBrk="1" hangingPunct="1">
              <a:defRPr/>
            </a:pPr>
            <a:r>
              <a:rPr lang="en-US" sz="3200" b="1" dirty="0">
                <a:solidFill>
                  <a:srgbClr val="000000"/>
                </a:solidFill>
              </a:rPr>
              <a:t>Current Activities/I</a:t>
            </a:r>
            <a:r>
              <a:rPr lang="en-US" sz="3200" b="1" dirty="0"/>
              <a:t>ndustry</a:t>
            </a:r>
            <a:endParaRPr lang="en-US" sz="3200" b="1" dirty="0">
              <a:cs typeface="+mj-cs"/>
            </a:endParaRPr>
          </a:p>
        </p:txBody>
      </p:sp>
      <p:sp>
        <p:nvSpPr>
          <p:cNvPr id="12" name="Rectangle 6">
            <a:extLst>
              <a:ext uri="{FF2B5EF4-FFF2-40B4-BE49-F238E27FC236}">
                <a16:creationId xmlns:a16="http://schemas.microsoft.com/office/drawing/2014/main" id="{B71226C4-46AF-5B48-B610-6C304595FB6D}"/>
              </a:ext>
            </a:extLst>
          </p:cNvPr>
          <p:cNvSpPr txBox="1">
            <a:spLocks noChangeArrowheads="1"/>
          </p:cNvSpPr>
          <p:nvPr/>
        </p:nvSpPr>
        <p:spPr bwMode="auto">
          <a:xfrm>
            <a:off x="685800" y="1143000"/>
            <a:ext cx="8229600" cy="510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eaLnBrk="1" hangingPunct="1">
              <a:lnSpc>
                <a:spcPct val="80000"/>
              </a:lnSpc>
              <a:buNone/>
              <a:defRPr/>
            </a:pPr>
            <a:endParaRPr lang="en-US" sz="1800" b="0" dirty="0"/>
          </a:p>
          <a:p>
            <a:pPr marL="292100" indent="-292100" eaLnBrk="1" hangingPunct="1">
              <a:lnSpc>
                <a:spcPct val="80000"/>
              </a:lnSpc>
              <a:defRPr/>
            </a:pPr>
            <a:r>
              <a:rPr lang="en-US" sz="1800" b="0" dirty="0"/>
              <a:t>“</a:t>
            </a:r>
            <a:r>
              <a:rPr lang="en-US" sz="1800" dirty="0"/>
              <a:t>I am leading our defense and space projects to implement MBSE; </a:t>
            </a:r>
            <a:r>
              <a:rPr lang="en-US" sz="1800" b="0" dirty="0"/>
              <a:t>has</a:t>
            </a:r>
            <a:r>
              <a:rPr lang="en-US" sz="1800" dirty="0"/>
              <a:t> </a:t>
            </a:r>
            <a:r>
              <a:rPr lang="en-US" sz="1800" b="0" dirty="0"/>
              <a:t>been involved with MBSE for 5 years.”</a:t>
            </a:r>
          </a:p>
          <a:p>
            <a:pPr marL="292100" indent="-292100" eaLnBrk="1" hangingPunct="1">
              <a:lnSpc>
                <a:spcPct val="80000"/>
              </a:lnSpc>
              <a:defRPr/>
            </a:pPr>
            <a:r>
              <a:rPr lang="en-US" sz="1800" dirty="0"/>
              <a:t>“We are considering MBSE.  </a:t>
            </a:r>
            <a:r>
              <a:rPr lang="en-US" sz="1800" b="0" dirty="0"/>
              <a:t>We are now trying to define what we are going to do.  It’s a transformation program started in February 2019.”</a:t>
            </a:r>
          </a:p>
          <a:p>
            <a:pPr marL="292100" indent="-292100" eaLnBrk="1" hangingPunct="1">
              <a:lnSpc>
                <a:spcPct val="80000"/>
              </a:lnSpc>
              <a:defRPr/>
            </a:pPr>
            <a:r>
              <a:rPr lang="en-US" sz="1800" dirty="0"/>
              <a:t>“Odds are looking good for some MBSE pilot programs this year </a:t>
            </a:r>
            <a:r>
              <a:rPr lang="en-US" sz="1800" b="0" dirty="0"/>
              <a:t>and 2-3 bigger projects starting to apply it to limited basis.” </a:t>
            </a:r>
            <a:endParaRPr lang="en-US" sz="1800" b="0" i="1" dirty="0"/>
          </a:p>
          <a:p>
            <a:pPr marL="292100" indent="-292100" eaLnBrk="1" hangingPunct="1">
              <a:lnSpc>
                <a:spcPct val="80000"/>
              </a:lnSpc>
              <a:defRPr/>
            </a:pPr>
            <a:r>
              <a:rPr lang="en-US" sz="1800" b="0" dirty="0"/>
              <a:t>“</a:t>
            </a:r>
            <a:r>
              <a:rPr lang="en-US" sz="1800" dirty="0"/>
              <a:t>We are hiring fairly seasoned and experienced SEs </a:t>
            </a:r>
            <a:r>
              <a:rPr lang="en-US" sz="1800" b="0" dirty="0"/>
              <a:t>from the outside.”</a:t>
            </a:r>
            <a:r>
              <a:rPr lang="en-US" sz="1800" b="0" i="1" dirty="0"/>
              <a:t> </a:t>
            </a:r>
          </a:p>
          <a:p>
            <a:pPr marL="292100" indent="-292100" eaLnBrk="1" hangingPunct="1">
              <a:lnSpc>
                <a:spcPct val="80000"/>
              </a:lnSpc>
              <a:defRPr/>
            </a:pPr>
            <a:r>
              <a:rPr lang="en-US" sz="1800" b="0" dirty="0"/>
              <a:t>“We have been executing </a:t>
            </a:r>
            <a:r>
              <a:rPr lang="en-US" sz="1800" dirty="0"/>
              <a:t>MBSE across all our programs for the past 12-15 years.” </a:t>
            </a:r>
          </a:p>
          <a:p>
            <a:pPr marL="292100" indent="-292100" eaLnBrk="1" hangingPunct="1">
              <a:lnSpc>
                <a:spcPct val="80000"/>
              </a:lnSpc>
              <a:defRPr/>
            </a:pPr>
            <a:r>
              <a:rPr lang="en-US" sz="1800" b="0" dirty="0"/>
              <a:t>“We are redefining the future of MBE, </a:t>
            </a:r>
            <a:r>
              <a:rPr lang="en-US" sz="1800" dirty="0"/>
              <a:t>trying to evolve a path for MBSE as an enterprise-wide effort </a:t>
            </a:r>
            <a:r>
              <a:rPr lang="en-US" sz="1800" b="0" dirty="0"/>
              <a:t>contributing mostly to our defense side.” </a:t>
            </a:r>
            <a:endParaRPr lang="en-US" sz="1800" b="0" i="1" dirty="0"/>
          </a:p>
          <a:p>
            <a:pPr marL="292100" indent="-292100" eaLnBrk="1" hangingPunct="1">
              <a:lnSpc>
                <a:spcPct val="80000"/>
              </a:lnSpc>
              <a:defRPr/>
            </a:pPr>
            <a:r>
              <a:rPr lang="en-US" sz="1800" b="0" dirty="0"/>
              <a:t>“I am a SE in my company’s System Modeling Group </a:t>
            </a:r>
            <a:r>
              <a:rPr lang="en-US" sz="1800" dirty="0"/>
              <a:t>doing a lot of MBE and MBSE helping us, our customers and our collaborators further MB stuff.”</a:t>
            </a:r>
            <a:endParaRPr lang="en-US" sz="1800" i="1" dirty="0"/>
          </a:p>
          <a:p>
            <a:pPr marL="292100" indent="-292100" eaLnBrk="1" hangingPunct="1">
              <a:lnSpc>
                <a:spcPct val="80000"/>
              </a:lnSpc>
              <a:defRPr/>
            </a:pPr>
            <a:r>
              <a:rPr lang="en-US" sz="1800" dirty="0"/>
              <a:t>“We have been working with DOD to help them with solutions </a:t>
            </a:r>
            <a:r>
              <a:rPr lang="en-US" sz="1800" b="0" dirty="0"/>
              <a:t>and dealing with the transition to Dr. Griffen’s vision at OSD and David Cohen’s goals at NAVAIR.  </a:t>
            </a:r>
            <a:r>
              <a:rPr lang="en-US" sz="1800" dirty="0"/>
              <a:t>DOD told us to deal with NASA’s Jon Holladay for advancing SE.”</a:t>
            </a:r>
          </a:p>
          <a:p>
            <a:pPr marL="292100" indent="-292100" eaLnBrk="1" hangingPunct="1">
              <a:lnSpc>
                <a:spcPct val="80000"/>
              </a:lnSpc>
              <a:defRPr/>
            </a:pPr>
            <a:r>
              <a:rPr lang="en-US" sz="1800" dirty="0"/>
              <a:t>“We have already been using SysML </a:t>
            </a:r>
            <a:r>
              <a:rPr lang="en-US" sz="1800" b="0" dirty="0"/>
              <a:t>and engage more digital tapestry and integrated digital domain approaches and will continue to be more efficient.  </a:t>
            </a:r>
            <a:r>
              <a:rPr lang="en-US" sz="1800" dirty="0"/>
              <a:t>This will provide better opportunities to win and then execute programs more efficiently.”</a:t>
            </a:r>
            <a:endParaRPr lang="en-US" sz="1800" i="1" dirty="0"/>
          </a:p>
        </p:txBody>
      </p:sp>
    </p:spTree>
    <p:extLst>
      <p:ext uri="{BB962C8B-B14F-4D97-AF65-F5344CB8AC3E}">
        <p14:creationId xmlns:p14="http://schemas.microsoft.com/office/powerpoint/2010/main" val="249569790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70</a:t>
            </a:fld>
            <a:endParaRPr lang="en-US" dirty="0"/>
          </a:p>
        </p:txBody>
      </p:sp>
      <p:sp>
        <p:nvSpPr>
          <p:cNvPr id="5" name="Rectangle 4">
            <a:extLst>
              <a:ext uri="{FF2B5EF4-FFF2-40B4-BE49-F238E27FC236}">
                <a16:creationId xmlns:a16="http://schemas.microsoft.com/office/drawing/2014/main" id="{7A62A248-C45F-AD43-A3D0-D09BA861000A}"/>
              </a:ext>
            </a:extLst>
          </p:cNvPr>
          <p:cNvSpPr>
            <a:spLocks noChangeArrowheads="1"/>
          </p:cNvSpPr>
          <p:nvPr/>
        </p:nvSpPr>
        <p:spPr bwMode="auto">
          <a:xfrm>
            <a:off x="609600" y="2362200"/>
            <a:ext cx="7924800" cy="205740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r>
              <a:rPr kumimoji="0" lang="en-US" sz="2200" b="1" i="1" dirty="0">
                <a:solidFill>
                  <a:schemeClr val="tx2"/>
                </a:solidFill>
                <a:effectLst>
                  <a:outerShdw blurRad="38100" dist="38100" dir="2700000" algn="tl">
                    <a:srgbClr val="DDDDDD"/>
                  </a:outerShdw>
                </a:effectLst>
                <a:latin typeface="+mj-lt"/>
              </a:rPr>
              <a:t>The remaining slides summarize responses to </a:t>
            </a:r>
            <a:r>
              <a:rPr kumimoji="0" lang="en-US" sz="2200" b="1" i="1" dirty="0">
                <a:solidFill>
                  <a:schemeClr val="accent1">
                    <a:lumMod val="75000"/>
                  </a:schemeClr>
                </a:solidFill>
                <a:effectLst>
                  <a:outerShdw blurRad="38100" dist="38100" dir="2700000" algn="tl">
                    <a:srgbClr val="DDDDDD"/>
                  </a:outerShdw>
                </a:effectLst>
                <a:latin typeface="+mj-lt"/>
              </a:rPr>
              <a:t>other questions</a:t>
            </a:r>
            <a:br>
              <a:rPr kumimoji="0" lang="en-US" sz="2200" b="1" i="1" dirty="0">
                <a:solidFill>
                  <a:schemeClr val="accent1">
                    <a:lumMod val="75000"/>
                  </a:schemeClr>
                </a:solidFill>
                <a:effectLst>
                  <a:outerShdw blurRad="38100" dist="38100" dir="2700000" algn="tl">
                    <a:srgbClr val="DDDDDD"/>
                  </a:outerShdw>
                </a:effectLst>
                <a:latin typeface="+mj-lt"/>
              </a:rPr>
            </a:br>
            <a:r>
              <a:rPr kumimoji="0" lang="en-US" sz="2200" b="1" i="1" dirty="0">
                <a:solidFill>
                  <a:schemeClr val="accent1">
                    <a:lumMod val="75000"/>
                  </a:schemeClr>
                </a:solidFill>
                <a:effectLst>
                  <a:outerShdw blurRad="38100" dist="38100" dir="2700000" algn="tl">
                    <a:srgbClr val="DDDDDD"/>
                  </a:outerShdw>
                </a:effectLst>
                <a:latin typeface="+mj-lt"/>
              </a:rPr>
              <a:t>addressed to one or more of the four groups of study sources.</a:t>
            </a:r>
            <a:endParaRPr lang="en-US" sz="2200" b="1" i="1" dirty="0">
              <a:solidFill>
                <a:schemeClr val="accent1">
                  <a:lumMod val="75000"/>
                </a:schemeClr>
              </a:solidFill>
              <a:latin typeface="+mj-lt"/>
            </a:endParaRPr>
          </a:p>
        </p:txBody>
      </p:sp>
    </p:spTree>
    <p:extLst>
      <p:ext uri="{BB962C8B-B14F-4D97-AF65-F5344CB8AC3E}">
        <p14:creationId xmlns:p14="http://schemas.microsoft.com/office/powerpoint/2010/main" val="41627016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71</a:t>
            </a:fld>
            <a:endParaRPr lang="en-US" dirty="0"/>
          </a:p>
        </p:txBody>
      </p:sp>
      <p:graphicFrame>
        <p:nvGraphicFramePr>
          <p:cNvPr id="6" name="Chart 5">
            <a:extLst>
              <a:ext uri="{FF2B5EF4-FFF2-40B4-BE49-F238E27FC236}">
                <a16:creationId xmlns:a16="http://schemas.microsoft.com/office/drawing/2014/main" id="{4B4371C4-AC9C-484C-ADAC-7F329E44B797}"/>
              </a:ext>
            </a:extLst>
          </p:cNvPr>
          <p:cNvGraphicFramePr>
            <a:graphicFrameLocks/>
          </p:cNvGraphicFramePr>
          <p:nvPr>
            <p:extLst>
              <p:ext uri="{D42A27DB-BD31-4B8C-83A1-F6EECF244321}">
                <p14:modId xmlns:p14="http://schemas.microsoft.com/office/powerpoint/2010/main" val="3907416181"/>
              </p:ext>
            </p:extLst>
          </p:nvPr>
        </p:nvGraphicFramePr>
        <p:xfrm>
          <a:off x="304800" y="381000"/>
          <a:ext cx="8763000" cy="594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270993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72</a:t>
            </a:fld>
            <a:endParaRPr lang="en-US" dirty="0"/>
          </a:p>
        </p:txBody>
      </p:sp>
      <p:sp>
        <p:nvSpPr>
          <p:cNvPr id="7" name="Rectangle 7">
            <a:extLst>
              <a:ext uri="{FF2B5EF4-FFF2-40B4-BE49-F238E27FC236}">
                <a16:creationId xmlns:a16="http://schemas.microsoft.com/office/drawing/2014/main" id="{5C13744B-176D-214B-A303-28DB3F3568A1}"/>
              </a:ext>
            </a:extLst>
          </p:cNvPr>
          <p:cNvSpPr>
            <a:spLocks noGrp="1" noChangeArrowheads="1"/>
          </p:cNvSpPr>
          <p:nvPr>
            <p:ph type="title"/>
          </p:nvPr>
        </p:nvSpPr>
        <p:spPr>
          <a:xfrm>
            <a:off x="685800" y="228600"/>
            <a:ext cx="7772400" cy="1295400"/>
          </a:xfrm>
        </p:spPr>
        <p:txBody>
          <a:bodyPr/>
          <a:lstStyle/>
          <a:p>
            <a:pPr eaLnBrk="1" hangingPunct="1">
              <a:defRPr/>
            </a:pPr>
            <a:r>
              <a:rPr lang="en-US" sz="3200" b="1" dirty="0">
                <a:solidFill>
                  <a:srgbClr val="000000"/>
                </a:solidFill>
              </a:rPr>
              <a:t>Other Responses</a:t>
            </a:r>
            <a:endParaRPr lang="en-US" sz="3200" b="1" dirty="0">
              <a:cs typeface="+mj-cs"/>
            </a:endParaRPr>
          </a:p>
        </p:txBody>
      </p:sp>
      <p:sp>
        <p:nvSpPr>
          <p:cNvPr id="8" name="Rectangle 6">
            <a:extLst>
              <a:ext uri="{FF2B5EF4-FFF2-40B4-BE49-F238E27FC236}">
                <a16:creationId xmlns:a16="http://schemas.microsoft.com/office/drawing/2014/main" id="{1C62BC3A-79C8-CC4D-951C-DCB00B891945}"/>
              </a:ext>
            </a:extLst>
          </p:cNvPr>
          <p:cNvSpPr txBox="1">
            <a:spLocks noChangeArrowheads="1"/>
          </p:cNvSpPr>
          <p:nvPr/>
        </p:nvSpPr>
        <p:spPr bwMode="auto">
          <a:xfrm>
            <a:off x="685800" y="1143000"/>
            <a:ext cx="83058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92100" indent="-292100" eaLnBrk="1" hangingPunct="1">
              <a:lnSpc>
                <a:spcPct val="80000"/>
              </a:lnSpc>
              <a:defRPr/>
            </a:pPr>
            <a:r>
              <a:rPr lang="en-US" sz="1800" dirty="0">
                <a:latin typeface="+mj-lt"/>
              </a:rPr>
              <a:t>It’s a MB approach for SE</a:t>
            </a:r>
            <a:r>
              <a:rPr lang="en-US" sz="1800" b="0" dirty="0">
                <a:latin typeface="+mj-lt"/>
              </a:rPr>
              <a:t>, applying modeling to every part of the SE practice (3 mentions) </a:t>
            </a:r>
          </a:p>
          <a:p>
            <a:pPr marL="292100" indent="-292100" eaLnBrk="1" hangingPunct="1">
              <a:lnSpc>
                <a:spcPct val="80000"/>
              </a:lnSpc>
              <a:defRPr/>
            </a:pPr>
            <a:r>
              <a:rPr lang="en-US" sz="1800" dirty="0">
                <a:latin typeface="+mj-lt"/>
              </a:rPr>
              <a:t>Automates things </a:t>
            </a:r>
            <a:r>
              <a:rPr lang="en-US" sz="1800" b="0" dirty="0">
                <a:latin typeface="+mj-lt"/>
              </a:rPr>
              <a:t>that used to be manual/getting away from a document-based approach  (3)</a:t>
            </a:r>
            <a:endParaRPr lang="en-US" sz="1800" dirty="0">
              <a:latin typeface="+mj-lt"/>
            </a:endParaRPr>
          </a:p>
          <a:p>
            <a:pPr marL="292100" indent="-292100" eaLnBrk="1" hangingPunct="1">
              <a:lnSpc>
                <a:spcPct val="80000"/>
              </a:lnSpc>
              <a:defRPr/>
            </a:pPr>
            <a:r>
              <a:rPr lang="en-US" sz="1800" dirty="0">
                <a:latin typeface="+mj-lt"/>
              </a:rPr>
              <a:t>Eventually better engineering practices</a:t>
            </a:r>
            <a:r>
              <a:rPr lang="en-US" sz="1800" b="0" dirty="0">
                <a:latin typeface="+mj-lt"/>
              </a:rPr>
              <a:t>, validate a virtual solution before bending metal (3)</a:t>
            </a:r>
          </a:p>
          <a:p>
            <a:pPr marL="292100" indent="-292100" eaLnBrk="1" hangingPunct="1">
              <a:lnSpc>
                <a:spcPct val="80000"/>
              </a:lnSpc>
              <a:defRPr/>
            </a:pPr>
            <a:r>
              <a:rPr lang="en-US" sz="1800" dirty="0">
                <a:latin typeface="+mj-lt"/>
              </a:rPr>
              <a:t>Requirements flow down </a:t>
            </a:r>
            <a:r>
              <a:rPr lang="en-US" sz="1800" b="0" dirty="0">
                <a:latin typeface="+mj-lt"/>
              </a:rPr>
              <a:t>linked all the way down to the manufacturing floor (2)</a:t>
            </a:r>
          </a:p>
          <a:p>
            <a:pPr marL="292100" indent="-292100" eaLnBrk="1" hangingPunct="1">
              <a:lnSpc>
                <a:spcPct val="80000"/>
              </a:lnSpc>
              <a:defRPr/>
            </a:pPr>
            <a:r>
              <a:rPr lang="en-US" sz="1800" b="0" dirty="0">
                <a:latin typeface="+mj-lt"/>
              </a:rPr>
              <a:t>We are </a:t>
            </a:r>
            <a:r>
              <a:rPr lang="en-US" sz="1800" dirty="0">
                <a:latin typeface="+mj-lt"/>
              </a:rPr>
              <a:t>freeing ourselves </a:t>
            </a:r>
            <a:r>
              <a:rPr lang="en-US" sz="1800" b="0" dirty="0">
                <a:latin typeface="+mj-lt"/>
              </a:rPr>
              <a:t>of previous thought patterns.</a:t>
            </a:r>
          </a:p>
          <a:p>
            <a:pPr marL="292100" indent="-292100" eaLnBrk="1" hangingPunct="1">
              <a:lnSpc>
                <a:spcPct val="80000"/>
              </a:lnSpc>
              <a:defRPr/>
            </a:pPr>
            <a:r>
              <a:rPr lang="en-US" sz="1800" dirty="0">
                <a:latin typeface="+mj-lt"/>
              </a:rPr>
              <a:t>Higher fidelity simulations and analysis </a:t>
            </a:r>
            <a:r>
              <a:rPr lang="en-US" sz="1800" b="0" dirty="0">
                <a:latin typeface="+mj-lt"/>
              </a:rPr>
              <a:t>by the time you get to PDR.</a:t>
            </a:r>
          </a:p>
          <a:p>
            <a:pPr marL="292100" indent="-292100" eaLnBrk="1" hangingPunct="1">
              <a:lnSpc>
                <a:spcPct val="80000"/>
              </a:lnSpc>
              <a:defRPr/>
            </a:pPr>
            <a:r>
              <a:rPr lang="en-US" sz="1800" b="0" dirty="0"/>
              <a:t>Potential ability to </a:t>
            </a:r>
            <a:r>
              <a:rPr lang="en-US" sz="1800" dirty="0"/>
              <a:t>develop things quicker and mature designs faster.</a:t>
            </a:r>
          </a:p>
          <a:p>
            <a:pPr marL="292100" indent="-292100" eaLnBrk="1" hangingPunct="1">
              <a:lnSpc>
                <a:spcPct val="80000"/>
              </a:lnSpc>
              <a:defRPr/>
            </a:pPr>
            <a:r>
              <a:rPr lang="en-US" sz="1800" dirty="0"/>
              <a:t>Reuse; </a:t>
            </a:r>
            <a:r>
              <a:rPr lang="en-US" sz="1800" b="0" dirty="0"/>
              <a:t>we have completely integrated modeling that other programs can use.  </a:t>
            </a:r>
            <a:endParaRPr lang="en-US" sz="1800" b="0" dirty="0">
              <a:latin typeface="+mj-lt"/>
            </a:endParaRPr>
          </a:p>
          <a:p>
            <a:pPr marL="292100" indent="-292100" eaLnBrk="1" hangingPunct="1">
              <a:lnSpc>
                <a:spcPct val="80000"/>
              </a:lnSpc>
              <a:defRPr/>
            </a:pPr>
            <a:r>
              <a:rPr lang="en-US" sz="1800" b="0" dirty="0"/>
              <a:t>You can </a:t>
            </a:r>
            <a:r>
              <a:rPr lang="en-US" sz="1800" dirty="0"/>
              <a:t>minimize transaction costs </a:t>
            </a:r>
            <a:r>
              <a:rPr lang="en-US" sz="1800" b="0" dirty="0"/>
              <a:t>between various parts of system development.</a:t>
            </a:r>
          </a:p>
          <a:p>
            <a:pPr marL="292100" indent="-292100" eaLnBrk="1" hangingPunct="1">
              <a:lnSpc>
                <a:spcPct val="80000"/>
              </a:lnSpc>
              <a:defRPr/>
            </a:pPr>
            <a:r>
              <a:rPr lang="en-US" sz="1800" b="0" dirty="0"/>
              <a:t>Validating our solution against customer need </a:t>
            </a:r>
            <a:r>
              <a:rPr lang="en-US" sz="1800" dirty="0"/>
              <a:t>as customers start giving us a model.</a:t>
            </a:r>
          </a:p>
          <a:p>
            <a:pPr marL="292100" indent="-292100" eaLnBrk="1" hangingPunct="1">
              <a:lnSpc>
                <a:spcPct val="80000"/>
              </a:lnSpc>
              <a:defRPr/>
            </a:pPr>
            <a:r>
              <a:rPr lang="en-US" sz="1800" dirty="0"/>
              <a:t>Helps us make decisions about dependencies </a:t>
            </a:r>
            <a:r>
              <a:rPr lang="en-US" sz="1800" b="0" dirty="0"/>
              <a:t>in a far more comprehensive fashion.</a:t>
            </a:r>
          </a:p>
          <a:p>
            <a:pPr marL="292100" indent="-292100" eaLnBrk="1" hangingPunct="1">
              <a:lnSpc>
                <a:spcPct val="80000"/>
              </a:lnSpc>
              <a:defRPr/>
            </a:pPr>
            <a:r>
              <a:rPr lang="en-US" sz="1800" dirty="0"/>
              <a:t>Tracing requirements digitally throughout the product lifecycle </a:t>
            </a:r>
            <a:r>
              <a:rPr lang="en-US" sz="1800" b="0" dirty="0"/>
              <a:t>so you can trace problems.</a:t>
            </a:r>
          </a:p>
          <a:p>
            <a:pPr marL="292100" indent="-292100" eaLnBrk="1" hangingPunct="1">
              <a:lnSpc>
                <a:spcPct val="80000"/>
              </a:lnSpc>
              <a:defRPr/>
            </a:pPr>
            <a:r>
              <a:rPr lang="en-US" sz="1800" dirty="0"/>
              <a:t>Improved change management </a:t>
            </a:r>
            <a:r>
              <a:rPr lang="en-US" sz="1800" b="0" dirty="0"/>
              <a:t>and being able to make change and immediately see the impact of the change.</a:t>
            </a:r>
          </a:p>
          <a:p>
            <a:pPr marL="292100" indent="-292100" eaLnBrk="1" hangingPunct="1">
              <a:lnSpc>
                <a:spcPct val="80000"/>
              </a:lnSpc>
              <a:defRPr/>
            </a:pPr>
            <a:r>
              <a:rPr lang="en-US" sz="1800" dirty="0"/>
              <a:t>Maintaining authoritative source of truth in a project </a:t>
            </a:r>
            <a:r>
              <a:rPr lang="en-US" sz="1800" b="0" dirty="0"/>
              <a:t>and deriving many viewpoints on the same information. </a:t>
            </a:r>
          </a:p>
          <a:p>
            <a:pPr marL="292100" indent="-292100" eaLnBrk="1" hangingPunct="1">
              <a:lnSpc>
                <a:spcPct val="80000"/>
              </a:lnSpc>
              <a:defRPr/>
            </a:pPr>
            <a:endParaRPr lang="en-US" sz="1800" b="0" dirty="0">
              <a:latin typeface="+mj-lt"/>
            </a:endParaRPr>
          </a:p>
          <a:p>
            <a:pPr marL="292100" indent="-292100" eaLnBrk="1" hangingPunct="1">
              <a:lnSpc>
                <a:spcPct val="80000"/>
              </a:lnSpc>
              <a:defRPr/>
            </a:pPr>
            <a:endParaRPr lang="en-US" sz="1800" b="0" dirty="0">
              <a:latin typeface="+mj-lt"/>
            </a:endParaRPr>
          </a:p>
        </p:txBody>
      </p:sp>
    </p:spTree>
    <p:extLst>
      <p:ext uri="{BB962C8B-B14F-4D97-AF65-F5344CB8AC3E}">
        <p14:creationId xmlns:p14="http://schemas.microsoft.com/office/powerpoint/2010/main" val="3178450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73</a:t>
            </a:fld>
            <a:endParaRPr lang="en-US" dirty="0"/>
          </a:p>
        </p:txBody>
      </p:sp>
      <p:graphicFrame>
        <p:nvGraphicFramePr>
          <p:cNvPr id="5" name="Chart 4">
            <a:extLst>
              <a:ext uri="{FF2B5EF4-FFF2-40B4-BE49-F238E27FC236}">
                <a16:creationId xmlns:a16="http://schemas.microsoft.com/office/drawing/2014/main" id="{DE6826B6-4F6C-2B44-8F4E-E17DA4038BF2}"/>
              </a:ext>
            </a:extLst>
          </p:cNvPr>
          <p:cNvGraphicFramePr>
            <a:graphicFrameLocks/>
          </p:cNvGraphicFramePr>
          <p:nvPr>
            <p:extLst>
              <p:ext uri="{D42A27DB-BD31-4B8C-83A1-F6EECF244321}">
                <p14:modId xmlns:p14="http://schemas.microsoft.com/office/powerpoint/2010/main" val="663789040"/>
              </p:ext>
            </p:extLst>
          </p:nvPr>
        </p:nvGraphicFramePr>
        <p:xfrm>
          <a:off x="381000" y="381000"/>
          <a:ext cx="86868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2C07C6D3-E28B-9C45-95A4-C9DCFDA162E8}"/>
              </a:ext>
            </a:extLst>
          </p:cNvPr>
          <p:cNvSpPr/>
          <p:nvPr/>
        </p:nvSpPr>
        <p:spPr>
          <a:xfrm>
            <a:off x="381000" y="5715000"/>
            <a:ext cx="8382000" cy="584775"/>
          </a:xfrm>
          <a:prstGeom prst="rect">
            <a:avLst/>
          </a:prstGeom>
          <a:ln>
            <a:solidFill>
              <a:schemeClr val="accent1"/>
            </a:solidFill>
          </a:ln>
        </p:spPr>
        <p:txBody>
          <a:bodyPr wrap="square">
            <a:spAutoFit/>
          </a:bodyPr>
          <a:lstStyle/>
          <a:p>
            <a:pPr marL="117475" indent="-117475" algn="l"/>
            <a:r>
              <a:rPr lang="en-US" sz="1600" b="1" dirty="0"/>
              <a:t>• “</a:t>
            </a:r>
            <a:r>
              <a:rPr lang="en-US" sz="1600" dirty="0"/>
              <a:t>The only way MBSE takes off is from the grass roots level."  </a:t>
            </a:r>
            <a:r>
              <a:rPr lang="en-US" sz="1600" b="1" i="1" dirty="0"/>
              <a:t>(OGA)</a:t>
            </a:r>
          </a:p>
          <a:p>
            <a:pPr marL="117475" indent="-117475" algn="l"/>
            <a:r>
              <a:rPr lang="en-US" sz="1600" b="1" dirty="0"/>
              <a:t>• “The s</a:t>
            </a:r>
            <a:r>
              <a:rPr lang="en-US" sz="1600" dirty="0"/>
              <a:t>trategy at DOD is very clear about being vague about this."  </a:t>
            </a:r>
            <a:r>
              <a:rPr lang="en-US" sz="1600" b="1" i="1" dirty="0"/>
              <a:t>(OGA)</a:t>
            </a:r>
          </a:p>
        </p:txBody>
      </p:sp>
    </p:spTree>
    <p:extLst>
      <p:ext uri="{BB962C8B-B14F-4D97-AF65-F5344CB8AC3E}">
        <p14:creationId xmlns:p14="http://schemas.microsoft.com/office/powerpoint/2010/main" val="404371030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74</a:t>
            </a:fld>
            <a:endParaRPr lang="en-US" dirty="0"/>
          </a:p>
        </p:txBody>
      </p:sp>
      <p:graphicFrame>
        <p:nvGraphicFramePr>
          <p:cNvPr id="5" name="Chart 4">
            <a:extLst>
              <a:ext uri="{FF2B5EF4-FFF2-40B4-BE49-F238E27FC236}">
                <a16:creationId xmlns:a16="http://schemas.microsoft.com/office/drawing/2014/main" id="{3F79C01E-DD80-124E-AE84-764D51983B5C}"/>
              </a:ext>
            </a:extLst>
          </p:cNvPr>
          <p:cNvGraphicFramePr>
            <a:graphicFrameLocks/>
          </p:cNvGraphicFramePr>
          <p:nvPr>
            <p:extLst>
              <p:ext uri="{D42A27DB-BD31-4B8C-83A1-F6EECF244321}">
                <p14:modId xmlns:p14="http://schemas.microsoft.com/office/powerpoint/2010/main" val="4184195956"/>
              </p:ext>
            </p:extLst>
          </p:nvPr>
        </p:nvGraphicFramePr>
        <p:xfrm>
          <a:off x="76200" y="381000"/>
          <a:ext cx="9067800"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496BB960-8E90-8944-B186-2929EFBFB6C7}"/>
              </a:ext>
            </a:extLst>
          </p:cNvPr>
          <p:cNvSpPr>
            <a:spLocks noChangeArrowheads="1"/>
          </p:cNvSpPr>
          <p:nvPr/>
        </p:nvSpPr>
        <p:spPr bwMode="auto">
          <a:xfrm>
            <a:off x="4800600" y="5562600"/>
            <a:ext cx="3962400" cy="293927"/>
          </a:xfrm>
          <a:prstGeom prst="rect">
            <a:avLst/>
          </a:prstGeom>
          <a:noFill/>
          <a:ln w="12700" cap="sq">
            <a:solidFill>
              <a:schemeClr val="tx1"/>
            </a:solidFill>
            <a:miter lim="800000"/>
            <a:headEnd type="none" w="sm" len="sm"/>
            <a:tailEnd type="none" w="sm" len="sm"/>
          </a:ln>
          <a:effectLst/>
          <a:extLst>
            <a:ext uri="{909E8E84-426E-40dd-AFC4-6F175D3DCCD1}">
              <a14:hiddenFill xmlns:c="http://schemas.openxmlformats.org/drawingml/2006/chart" xmlns:cdr="http://schemas.openxmlformats.org/drawingml/2006/chartDrawing" xmlns:a14="http://schemas.microsoft.com/office/drawing/2010/main" xmlns="" xmlns:lc="http://schemas.openxmlformats.org/drawingml/2006/lockedCanvas">
                <a:solidFill>
                  <a:schemeClr val="accent1"/>
                </a:solidFill>
              </a14:hiddenFill>
            </a:ext>
            <a:ext uri="{AF507438-7753-43e0-B8FC-AC1667EBCBE1}">
              <a14:hiddenEffects xmlns:c="http://schemas.openxmlformats.org/drawingml/2006/chart" xmlns:cdr="http://schemas.openxmlformats.org/drawingml/2006/chartDrawing" xmlns:a14="http://schemas.microsoft.com/office/drawing/2010/main" xmlns="" xmlns:lc="http://schemas.openxmlformats.org/drawingml/2006/lockedCanvas">
                <a:effectLst>
                  <a:outerShdw blurRad="63500" dist="38099" dir="2700000" algn="ctr" rotWithShape="0">
                    <a:schemeClr val="bg2">
                      <a:alpha val="74998"/>
                    </a:schemeClr>
                  </a:outerShdw>
                </a:effectLst>
              </a14:hiddenEffects>
            </a:ext>
          </a:extLst>
        </p:spPr>
        <p:txBody>
          <a:bodyPr wrap="non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b="1" i="1" dirty="0"/>
              <a:t>Arcadia, Capella, Innoslate, Intercax, PTC Integrity &amp; Tom Sawyer</a:t>
            </a:r>
            <a:endParaRPr lang="en-US" b="1" i="1" dirty="0">
              <a:latin typeface="+mn-lt"/>
            </a:endParaRPr>
          </a:p>
        </p:txBody>
      </p:sp>
    </p:spTree>
    <p:extLst>
      <p:ext uri="{BB962C8B-B14F-4D97-AF65-F5344CB8AC3E}">
        <p14:creationId xmlns:p14="http://schemas.microsoft.com/office/powerpoint/2010/main" val="12683069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75</a:t>
            </a:fld>
            <a:endParaRPr lang="en-US" dirty="0"/>
          </a:p>
        </p:txBody>
      </p:sp>
      <p:graphicFrame>
        <p:nvGraphicFramePr>
          <p:cNvPr id="5" name="Chart 4">
            <a:extLst>
              <a:ext uri="{FF2B5EF4-FFF2-40B4-BE49-F238E27FC236}">
                <a16:creationId xmlns:a16="http://schemas.microsoft.com/office/drawing/2014/main" id="{7E17E7C4-4ECC-7C4F-B31B-46936F94BC16}"/>
              </a:ext>
            </a:extLst>
          </p:cNvPr>
          <p:cNvGraphicFramePr>
            <a:graphicFrameLocks/>
          </p:cNvGraphicFramePr>
          <p:nvPr>
            <p:extLst>
              <p:ext uri="{D42A27DB-BD31-4B8C-83A1-F6EECF244321}">
                <p14:modId xmlns:p14="http://schemas.microsoft.com/office/powerpoint/2010/main" val="2618888971"/>
              </p:ext>
            </p:extLst>
          </p:nvPr>
        </p:nvGraphicFramePr>
        <p:xfrm>
          <a:off x="304800" y="381000"/>
          <a:ext cx="8839200"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57597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76</a:t>
            </a:fld>
            <a:endParaRPr lang="en-US" dirty="0"/>
          </a:p>
        </p:txBody>
      </p:sp>
      <p:graphicFrame>
        <p:nvGraphicFramePr>
          <p:cNvPr id="5" name="Chart 4">
            <a:extLst>
              <a:ext uri="{FF2B5EF4-FFF2-40B4-BE49-F238E27FC236}">
                <a16:creationId xmlns:a16="http://schemas.microsoft.com/office/drawing/2014/main" id="{5872EDB0-8CB2-7449-BA9E-269639273B9A}"/>
              </a:ext>
            </a:extLst>
          </p:cNvPr>
          <p:cNvGraphicFramePr>
            <a:graphicFrameLocks/>
          </p:cNvGraphicFramePr>
          <p:nvPr>
            <p:extLst>
              <p:ext uri="{D42A27DB-BD31-4B8C-83A1-F6EECF244321}">
                <p14:modId xmlns:p14="http://schemas.microsoft.com/office/powerpoint/2010/main" val="73547888"/>
              </p:ext>
            </p:extLst>
          </p:nvPr>
        </p:nvGraphicFramePr>
        <p:xfrm>
          <a:off x="304800" y="381000"/>
          <a:ext cx="8839200"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26966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77</a:t>
            </a:fld>
            <a:endParaRPr lang="en-US" dirty="0"/>
          </a:p>
        </p:txBody>
      </p:sp>
      <p:graphicFrame>
        <p:nvGraphicFramePr>
          <p:cNvPr id="5" name="Chart 4">
            <a:extLst>
              <a:ext uri="{FF2B5EF4-FFF2-40B4-BE49-F238E27FC236}">
                <a16:creationId xmlns:a16="http://schemas.microsoft.com/office/drawing/2014/main" id="{CF2FA267-B6D8-D642-B02C-5B74CD99E638}"/>
              </a:ext>
            </a:extLst>
          </p:cNvPr>
          <p:cNvGraphicFramePr>
            <a:graphicFrameLocks/>
          </p:cNvGraphicFramePr>
          <p:nvPr>
            <p:extLst>
              <p:ext uri="{D42A27DB-BD31-4B8C-83A1-F6EECF244321}">
                <p14:modId xmlns:p14="http://schemas.microsoft.com/office/powerpoint/2010/main" val="1299736581"/>
              </p:ext>
            </p:extLst>
          </p:nvPr>
        </p:nvGraphicFramePr>
        <p:xfrm>
          <a:off x="381000" y="381000"/>
          <a:ext cx="8686800"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97580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78</a:t>
            </a:fld>
            <a:endParaRPr lang="en-US" dirty="0"/>
          </a:p>
        </p:txBody>
      </p:sp>
      <p:sp>
        <p:nvSpPr>
          <p:cNvPr id="7" name="Rectangle 7">
            <a:extLst>
              <a:ext uri="{FF2B5EF4-FFF2-40B4-BE49-F238E27FC236}">
                <a16:creationId xmlns:a16="http://schemas.microsoft.com/office/drawing/2014/main" id="{988D9929-124F-EF4F-8816-3D7EFA44AEB0}"/>
              </a:ext>
            </a:extLst>
          </p:cNvPr>
          <p:cNvSpPr>
            <a:spLocks noGrp="1" noChangeArrowheads="1"/>
          </p:cNvSpPr>
          <p:nvPr>
            <p:ph type="title"/>
          </p:nvPr>
        </p:nvSpPr>
        <p:spPr>
          <a:xfrm>
            <a:off x="685800" y="76200"/>
            <a:ext cx="7772400" cy="1295400"/>
          </a:xfrm>
        </p:spPr>
        <p:txBody>
          <a:bodyPr/>
          <a:lstStyle/>
          <a:p>
            <a:pPr eaLnBrk="1" hangingPunct="1">
              <a:defRPr/>
            </a:pPr>
            <a:r>
              <a:rPr lang="en-US" sz="3200" b="1" dirty="0">
                <a:solidFill>
                  <a:srgbClr val="000000"/>
                </a:solidFill>
              </a:rPr>
              <a:t>Other </a:t>
            </a:r>
            <a:r>
              <a:rPr lang="en-US" sz="3200" b="1" dirty="0"/>
              <a:t>Realized Improvements From MBSE</a:t>
            </a:r>
            <a:endParaRPr lang="en-US" sz="3200" b="1" dirty="0">
              <a:cs typeface="+mj-cs"/>
            </a:endParaRPr>
          </a:p>
        </p:txBody>
      </p:sp>
      <p:sp>
        <p:nvSpPr>
          <p:cNvPr id="8" name="Rectangle 6">
            <a:extLst>
              <a:ext uri="{FF2B5EF4-FFF2-40B4-BE49-F238E27FC236}">
                <a16:creationId xmlns:a16="http://schemas.microsoft.com/office/drawing/2014/main" id="{D69564C4-958E-EA4C-A094-C905360D5160}"/>
              </a:ext>
            </a:extLst>
          </p:cNvPr>
          <p:cNvSpPr txBox="1">
            <a:spLocks noChangeArrowheads="1"/>
          </p:cNvSpPr>
          <p:nvPr/>
        </p:nvSpPr>
        <p:spPr bwMode="auto">
          <a:xfrm>
            <a:off x="685800" y="990600"/>
            <a:ext cx="82296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92100" indent="-292100" eaLnBrk="1" hangingPunct="1">
              <a:lnSpc>
                <a:spcPct val="80000"/>
              </a:lnSpc>
              <a:defRPr/>
            </a:pPr>
            <a:r>
              <a:rPr lang="en-US" sz="1700" b="0" dirty="0"/>
              <a:t>“A project with a customer where </a:t>
            </a:r>
            <a:r>
              <a:rPr lang="en-US" sz="1700" dirty="0"/>
              <a:t>we started to define MBSE processes and efforts.”  </a:t>
            </a:r>
            <a:endParaRPr lang="en-US" sz="1700" i="1" dirty="0"/>
          </a:p>
          <a:p>
            <a:pPr marL="292100" indent="-292100" eaLnBrk="1" hangingPunct="1">
              <a:lnSpc>
                <a:spcPct val="80000"/>
              </a:lnSpc>
              <a:defRPr/>
            </a:pPr>
            <a:r>
              <a:rPr lang="en-US" sz="1700" b="0" dirty="0"/>
              <a:t>“ A 2012 INCOSE paper that cited </a:t>
            </a:r>
            <a:r>
              <a:rPr lang="en-US" sz="1700" dirty="0"/>
              <a:t>a 30% reduction in test hours</a:t>
            </a:r>
            <a:r>
              <a:rPr lang="en-US" sz="1700" b="0" dirty="0"/>
              <a:t>.”</a:t>
            </a:r>
            <a:endParaRPr lang="en-US" sz="1700" i="1" dirty="0"/>
          </a:p>
          <a:p>
            <a:pPr marL="292100" indent="-292100" eaLnBrk="1" hangingPunct="1">
              <a:lnSpc>
                <a:spcPct val="80000"/>
              </a:lnSpc>
              <a:defRPr/>
            </a:pPr>
            <a:r>
              <a:rPr lang="en-US" sz="1700" dirty="0"/>
              <a:t>“Two good success stories are </a:t>
            </a:r>
            <a:r>
              <a:rPr lang="en-US" sz="1700" b="0" dirty="0"/>
              <a:t>our planned aerial refueling drone program and use in our aircraft.”</a:t>
            </a:r>
            <a:endParaRPr lang="en-US" sz="1700" b="0" i="1" dirty="0"/>
          </a:p>
          <a:p>
            <a:pPr marL="292100" indent="-292100" eaLnBrk="1" hangingPunct="1">
              <a:lnSpc>
                <a:spcPct val="80000"/>
              </a:lnSpc>
              <a:defRPr/>
            </a:pPr>
            <a:r>
              <a:rPr lang="en-US" sz="1700" b="0" dirty="0"/>
              <a:t>“A lot of success stories showing </a:t>
            </a:r>
            <a:r>
              <a:rPr lang="en-US" sz="1700" dirty="0"/>
              <a:t>improved first time quality and reduction in defects</a:t>
            </a:r>
            <a:r>
              <a:rPr lang="en-US" sz="1700" b="0" dirty="0"/>
              <a:t>; we ended up finding something identified so early in the process the mistake never happened.”</a:t>
            </a:r>
          </a:p>
          <a:p>
            <a:pPr marL="292100" indent="-292100" eaLnBrk="1" hangingPunct="1">
              <a:lnSpc>
                <a:spcPct val="80000"/>
              </a:lnSpc>
              <a:defRPr/>
            </a:pPr>
            <a:r>
              <a:rPr lang="en-US" sz="1700" b="0" dirty="0"/>
              <a:t>“We are </a:t>
            </a:r>
            <a:r>
              <a:rPr lang="en-US" sz="1700" dirty="0"/>
              <a:t>trying to come up with pain points with applying SEs </a:t>
            </a:r>
            <a:r>
              <a:rPr lang="en-US" sz="1700" b="0" dirty="0"/>
              <a:t>and then look at how modeling might help.” </a:t>
            </a:r>
          </a:p>
          <a:p>
            <a:pPr marL="292100" indent="-292100" eaLnBrk="1" hangingPunct="1">
              <a:lnSpc>
                <a:spcPct val="80000"/>
              </a:lnSpc>
              <a:defRPr/>
            </a:pPr>
            <a:r>
              <a:rPr lang="en-US" sz="1700" b="0" dirty="0"/>
              <a:t>“Metrics are qualitative in nature such as </a:t>
            </a:r>
            <a:r>
              <a:rPr lang="en-US" sz="1700" dirty="0"/>
              <a:t>20-25% cost savings on managing change</a:t>
            </a:r>
            <a:r>
              <a:rPr lang="en-US" sz="1700" b="0" dirty="0"/>
              <a:t>.”</a:t>
            </a:r>
          </a:p>
          <a:p>
            <a:pPr marL="292100" indent="-292100" eaLnBrk="1" hangingPunct="1">
              <a:lnSpc>
                <a:spcPct val="80000"/>
              </a:lnSpc>
              <a:defRPr/>
            </a:pPr>
            <a:r>
              <a:rPr lang="en-US" sz="1700" b="0" dirty="0"/>
              <a:t>“Appears to be </a:t>
            </a:r>
            <a:r>
              <a:rPr lang="en-US" sz="1700" dirty="0"/>
              <a:t>a 20-30% improvement in reducing the amount of effort in managing requirements or ICDs </a:t>
            </a:r>
            <a:r>
              <a:rPr lang="en-US" sz="1700" b="0" dirty="0"/>
              <a:t>by using MBSE vs. traditional approaches.”</a:t>
            </a:r>
            <a:endParaRPr lang="en-US" sz="1700" i="1" dirty="0"/>
          </a:p>
          <a:p>
            <a:pPr marL="292100" indent="-292100" eaLnBrk="1" hangingPunct="1">
              <a:lnSpc>
                <a:spcPct val="80000"/>
              </a:lnSpc>
              <a:defRPr/>
            </a:pPr>
            <a:r>
              <a:rPr lang="en-US" sz="1700" b="0" dirty="0"/>
              <a:t>“</a:t>
            </a:r>
            <a:r>
              <a:rPr lang="en-US" sz="1700" dirty="0"/>
              <a:t>25% more time to explore more of the trade space </a:t>
            </a:r>
            <a:r>
              <a:rPr lang="en-US" sz="1700" b="0" dirty="0"/>
              <a:t>or drive a better product design.”</a:t>
            </a:r>
          </a:p>
          <a:p>
            <a:pPr marL="292100" indent="-292100" eaLnBrk="1" hangingPunct="1">
              <a:lnSpc>
                <a:spcPct val="80000"/>
              </a:lnSpc>
              <a:defRPr/>
            </a:pPr>
            <a:r>
              <a:rPr lang="en-US" sz="1700" b="0" dirty="0"/>
              <a:t>“</a:t>
            </a:r>
            <a:r>
              <a:rPr lang="en-US" sz="1700" dirty="0"/>
              <a:t>Feedback from our programs and customers is positive </a:t>
            </a:r>
            <a:r>
              <a:rPr lang="en-US" sz="1700" b="0" dirty="0"/>
              <a:t>but there hasn’t been a structured process to collect feedback and success to date.”</a:t>
            </a:r>
            <a:r>
              <a:rPr lang="en-US" sz="1700" dirty="0"/>
              <a:t> </a:t>
            </a:r>
          </a:p>
          <a:p>
            <a:pPr marL="292100" indent="-292100" eaLnBrk="1" hangingPunct="1">
              <a:lnSpc>
                <a:spcPct val="80000"/>
              </a:lnSpc>
              <a:defRPr/>
            </a:pPr>
            <a:r>
              <a:rPr lang="en-US" sz="1700" b="0" dirty="0"/>
              <a:t>“Speed of integration and reduction of defects during I&amp;T; we are seeing </a:t>
            </a:r>
            <a:r>
              <a:rPr lang="en-US" sz="1700" dirty="0"/>
              <a:t>a 5-15% reduction in out of phase defects </a:t>
            </a:r>
            <a:r>
              <a:rPr lang="en-US" sz="1700" b="0" dirty="0"/>
              <a:t>through use of MBSE.” </a:t>
            </a:r>
          </a:p>
          <a:p>
            <a:pPr marL="292100" indent="-292100" eaLnBrk="1" hangingPunct="1">
              <a:lnSpc>
                <a:spcPct val="80000"/>
              </a:lnSpc>
              <a:defRPr/>
            </a:pPr>
            <a:r>
              <a:rPr lang="en-US" sz="1700" b="0" dirty="0"/>
              <a:t>“We are doing some metrics associated with MBSE, but the metrics are based on deployment not effectiveness.”</a:t>
            </a:r>
          </a:p>
          <a:p>
            <a:pPr marL="292100" indent="-292100" eaLnBrk="1" hangingPunct="1">
              <a:lnSpc>
                <a:spcPct val="80000"/>
              </a:lnSpc>
              <a:defRPr/>
            </a:pPr>
            <a:r>
              <a:rPr lang="en-US" sz="1700" b="0" dirty="0"/>
              <a:t>“Some evidence that </a:t>
            </a:r>
            <a:r>
              <a:rPr lang="en-US" sz="1700" dirty="0"/>
              <a:t>you get $3 of return on every dollar you spend on modeling.”</a:t>
            </a:r>
            <a:endParaRPr lang="en-US" sz="1700" i="1" dirty="0"/>
          </a:p>
          <a:p>
            <a:pPr marL="292100" indent="-292100" eaLnBrk="1" hangingPunct="1">
              <a:lnSpc>
                <a:spcPct val="80000"/>
              </a:lnSpc>
              <a:defRPr/>
            </a:pPr>
            <a:r>
              <a:rPr lang="en-US" sz="1700" b="0" dirty="0"/>
              <a:t>“We have developed </a:t>
            </a:r>
            <a:r>
              <a:rPr lang="en-US" sz="1700" dirty="0"/>
              <a:t>at least 20%, maybe up to 40%, time reduction for early phases of the project up to PDR.” </a:t>
            </a:r>
            <a:endParaRPr lang="en-US" sz="1700" b="0" i="1" dirty="0"/>
          </a:p>
        </p:txBody>
      </p:sp>
    </p:spTree>
    <p:extLst>
      <p:ext uri="{BB962C8B-B14F-4D97-AF65-F5344CB8AC3E}">
        <p14:creationId xmlns:p14="http://schemas.microsoft.com/office/powerpoint/2010/main" val="199574221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79</a:t>
            </a:fld>
            <a:endParaRPr lang="en-US" dirty="0"/>
          </a:p>
        </p:txBody>
      </p:sp>
      <p:sp>
        <p:nvSpPr>
          <p:cNvPr id="7" name="Rectangle 7">
            <a:extLst>
              <a:ext uri="{FF2B5EF4-FFF2-40B4-BE49-F238E27FC236}">
                <a16:creationId xmlns:a16="http://schemas.microsoft.com/office/drawing/2014/main" id="{988D9929-124F-EF4F-8816-3D7EFA44AEB0}"/>
              </a:ext>
            </a:extLst>
          </p:cNvPr>
          <p:cNvSpPr>
            <a:spLocks noGrp="1" noChangeArrowheads="1"/>
          </p:cNvSpPr>
          <p:nvPr>
            <p:ph type="title"/>
          </p:nvPr>
        </p:nvSpPr>
        <p:spPr>
          <a:xfrm>
            <a:off x="685800" y="152400"/>
            <a:ext cx="7772400" cy="1295400"/>
          </a:xfrm>
        </p:spPr>
        <p:txBody>
          <a:bodyPr/>
          <a:lstStyle/>
          <a:p>
            <a:pPr eaLnBrk="1" hangingPunct="1">
              <a:defRPr/>
            </a:pPr>
            <a:r>
              <a:rPr lang="en-US" sz="3200" b="1" dirty="0">
                <a:solidFill>
                  <a:srgbClr val="000000"/>
                </a:solidFill>
              </a:rPr>
              <a:t>Other Responses</a:t>
            </a:r>
            <a:endParaRPr lang="en-US" sz="3200" b="1" dirty="0">
              <a:cs typeface="+mj-cs"/>
            </a:endParaRPr>
          </a:p>
        </p:txBody>
      </p:sp>
      <p:sp>
        <p:nvSpPr>
          <p:cNvPr id="8" name="Rectangle 6">
            <a:extLst>
              <a:ext uri="{FF2B5EF4-FFF2-40B4-BE49-F238E27FC236}">
                <a16:creationId xmlns:a16="http://schemas.microsoft.com/office/drawing/2014/main" id="{D69564C4-958E-EA4C-A094-C905360D5160}"/>
              </a:ext>
            </a:extLst>
          </p:cNvPr>
          <p:cNvSpPr txBox="1">
            <a:spLocks noChangeArrowheads="1"/>
          </p:cNvSpPr>
          <p:nvPr/>
        </p:nvSpPr>
        <p:spPr bwMode="auto">
          <a:xfrm>
            <a:off x="685800" y="1066800"/>
            <a:ext cx="82296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92100" indent="-292100" eaLnBrk="1" hangingPunct="1">
              <a:lnSpc>
                <a:spcPct val="80000"/>
              </a:lnSpc>
              <a:defRPr/>
            </a:pPr>
            <a:r>
              <a:rPr lang="en-US" sz="1700" b="0" dirty="0">
                <a:latin typeface="+mj-lt"/>
              </a:rPr>
              <a:t>A 2019 INCOSE paper that </a:t>
            </a:r>
            <a:r>
              <a:rPr lang="en-US" sz="1700" dirty="0">
                <a:latin typeface="+mj-lt"/>
              </a:rPr>
              <a:t>captured</a:t>
            </a:r>
            <a:r>
              <a:rPr lang="en-US" sz="1700" b="0" dirty="0">
                <a:latin typeface="+mj-lt"/>
              </a:rPr>
              <a:t> </a:t>
            </a:r>
            <a:r>
              <a:rPr lang="en-US" sz="1700" dirty="0">
                <a:latin typeface="+mj-lt"/>
              </a:rPr>
              <a:t>lessons learned for MBSE </a:t>
            </a:r>
            <a:r>
              <a:rPr lang="en-US" sz="1700" b="0" dirty="0">
                <a:latin typeface="+mj-lt"/>
              </a:rPr>
              <a:t>across all our prototypes since 2011.</a:t>
            </a:r>
          </a:p>
          <a:p>
            <a:pPr marL="292100" indent="-292100" eaLnBrk="1" hangingPunct="1">
              <a:lnSpc>
                <a:spcPct val="80000"/>
              </a:lnSpc>
              <a:defRPr/>
            </a:pPr>
            <a:r>
              <a:rPr lang="en-US" sz="1700" b="0" dirty="0">
                <a:latin typeface="+mj-lt"/>
              </a:rPr>
              <a:t>“</a:t>
            </a:r>
            <a:r>
              <a:rPr lang="en-US" sz="1700" dirty="0">
                <a:latin typeface="+mj-lt"/>
              </a:rPr>
              <a:t>We have a team trying to track metrics, collecting good news stories and developing a PR package to help promote MBSE </a:t>
            </a:r>
            <a:r>
              <a:rPr lang="en-US" sz="1700" b="0" dirty="0">
                <a:latin typeface="+mj-lt"/>
              </a:rPr>
              <a:t>and how it has benefitted programs.” </a:t>
            </a:r>
          </a:p>
          <a:p>
            <a:pPr marL="292100" indent="-292100" eaLnBrk="1" hangingPunct="1">
              <a:lnSpc>
                <a:spcPct val="80000"/>
              </a:lnSpc>
              <a:defRPr/>
            </a:pPr>
            <a:r>
              <a:rPr lang="en-US" sz="1700" b="0" dirty="0">
                <a:latin typeface="+mj-lt"/>
              </a:rPr>
              <a:t>“A success story is a ground-based system that the government intends to purchase and </a:t>
            </a:r>
            <a:r>
              <a:rPr lang="en-US" sz="1700" dirty="0">
                <a:latin typeface="+mj-lt"/>
              </a:rPr>
              <a:t>we developed a model for the system.” </a:t>
            </a:r>
          </a:p>
          <a:p>
            <a:pPr marL="292100" indent="-292100" eaLnBrk="1" hangingPunct="1">
              <a:lnSpc>
                <a:spcPct val="80000"/>
              </a:lnSpc>
              <a:defRPr/>
            </a:pPr>
            <a:r>
              <a:rPr lang="en-US" sz="1700" b="0" dirty="0">
                <a:latin typeface="+mj-lt"/>
              </a:rPr>
              <a:t>“I have a ground systems architecture workshop and </a:t>
            </a:r>
            <a:r>
              <a:rPr lang="en-US" sz="1700" dirty="0">
                <a:latin typeface="+mj-lt"/>
              </a:rPr>
              <a:t>working group dealing with how to get people to use MB approaches, sharing lessons learned and resources</a:t>
            </a:r>
            <a:r>
              <a:rPr lang="en-US" sz="1700" b="0" dirty="0">
                <a:latin typeface="+mj-lt"/>
              </a:rPr>
              <a:t>.” </a:t>
            </a:r>
          </a:p>
          <a:p>
            <a:pPr marL="292100" indent="-292100" eaLnBrk="1" hangingPunct="1">
              <a:lnSpc>
                <a:spcPct val="80000"/>
              </a:lnSpc>
              <a:defRPr/>
            </a:pPr>
            <a:r>
              <a:rPr lang="en-US" sz="1700" b="0" dirty="0">
                <a:latin typeface="+mj-lt"/>
              </a:rPr>
              <a:t>“</a:t>
            </a:r>
            <a:r>
              <a:rPr lang="en-US" sz="1700" dirty="0">
                <a:latin typeface="+mj-lt"/>
              </a:rPr>
              <a:t>Early formulation of Europa Clipper </a:t>
            </a:r>
            <a:r>
              <a:rPr lang="en-US" sz="1700" b="0" dirty="0">
                <a:latin typeface="+mj-lt"/>
              </a:rPr>
              <a:t>was a success story for MBSE.”</a:t>
            </a:r>
          </a:p>
          <a:p>
            <a:pPr marL="292100" indent="-292100" eaLnBrk="1" hangingPunct="1">
              <a:lnSpc>
                <a:spcPct val="80000"/>
              </a:lnSpc>
              <a:defRPr/>
            </a:pPr>
            <a:r>
              <a:rPr lang="en-US" sz="1700" b="0" dirty="0">
                <a:latin typeface="+mj-lt"/>
              </a:rPr>
              <a:t>“Some </a:t>
            </a:r>
            <a:r>
              <a:rPr lang="en-US" sz="1700" dirty="0">
                <a:latin typeface="+mj-lt"/>
              </a:rPr>
              <a:t>anecdotal success stories in the use of additive manufacturing for parts </a:t>
            </a:r>
            <a:r>
              <a:rPr lang="en-US" sz="1700" b="0" dirty="0">
                <a:latin typeface="+mj-lt"/>
              </a:rPr>
              <a:t>that are actually flown on aircraft.” </a:t>
            </a:r>
            <a:endParaRPr lang="en-US" sz="1700" i="1" dirty="0">
              <a:latin typeface="+mj-lt"/>
            </a:endParaRPr>
          </a:p>
          <a:p>
            <a:pPr marL="292100" indent="-292100" eaLnBrk="1" hangingPunct="1">
              <a:lnSpc>
                <a:spcPct val="80000"/>
              </a:lnSpc>
              <a:defRPr/>
            </a:pPr>
            <a:r>
              <a:rPr lang="en-US" sz="1700" b="0" i="1" dirty="0">
                <a:latin typeface="+mj-lt"/>
              </a:rPr>
              <a:t>”</a:t>
            </a:r>
            <a:r>
              <a:rPr lang="en-US" sz="1700" b="0" dirty="0">
                <a:latin typeface="+mj-lt"/>
              </a:rPr>
              <a:t>A major metric is that we see </a:t>
            </a:r>
            <a:r>
              <a:rPr lang="en-US" sz="1700" dirty="0">
                <a:latin typeface="+mj-lt"/>
              </a:rPr>
              <a:t>a substantial, more than 50%, reduction of trivial RIDs </a:t>
            </a:r>
            <a:r>
              <a:rPr lang="en-US" sz="1700" b="0" dirty="0">
                <a:latin typeface="+mj-lt"/>
              </a:rPr>
              <a:t>(Review Item Discrepancies) in reviews.” </a:t>
            </a:r>
          </a:p>
          <a:p>
            <a:pPr marL="292100" indent="-292100" eaLnBrk="1" hangingPunct="1">
              <a:lnSpc>
                <a:spcPct val="80000"/>
              </a:lnSpc>
              <a:defRPr/>
            </a:pPr>
            <a:r>
              <a:rPr lang="en-US" sz="1700" b="0" dirty="0">
                <a:latin typeface="+mj-lt"/>
              </a:rPr>
              <a:t>“Reducing our development cycle time will be a realized advantage eventually.  We are focused on </a:t>
            </a:r>
            <a:r>
              <a:rPr lang="en-US" sz="1700" dirty="0">
                <a:latin typeface="+mj-lt"/>
              </a:rPr>
              <a:t>reducing development cycle time from 10-12 years to less than 3 years through MBSE.”</a:t>
            </a:r>
            <a:endParaRPr lang="en-US" sz="1700" i="1" dirty="0">
              <a:latin typeface="+mj-lt"/>
            </a:endParaRPr>
          </a:p>
          <a:p>
            <a:pPr marL="292100" indent="-292100" eaLnBrk="1" hangingPunct="1">
              <a:lnSpc>
                <a:spcPct val="80000"/>
              </a:lnSpc>
              <a:defRPr/>
            </a:pPr>
            <a:r>
              <a:rPr lang="en-US" sz="1700" b="0" dirty="0">
                <a:latin typeface="+mj-lt"/>
              </a:rPr>
              <a:t>“</a:t>
            </a:r>
            <a:r>
              <a:rPr lang="en-US" sz="1700" dirty="0">
                <a:latin typeface="+mj-lt"/>
              </a:rPr>
              <a:t>A DARPA Adaptive Vehicle Make (AVM) program </a:t>
            </a:r>
            <a:r>
              <a:rPr lang="en-US" sz="1700" b="0" dirty="0">
                <a:latin typeface="+mj-lt"/>
              </a:rPr>
              <a:t>during 2010-2014 looked at using MBSE techniques to try to make electromechanical systems design more efficient.  </a:t>
            </a:r>
            <a:r>
              <a:rPr lang="en-US" sz="1700" dirty="0">
                <a:latin typeface="+mj-lt"/>
              </a:rPr>
              <a:t>This demonstrated that a 5-10X improvement was possible with designing systems using MBSE.  </a:t>
            </a:r>
            <a:r>
              <a:rPr lang="en-US" sz="1700" b="0" dirty="0">
                <a:latin typeface="+mj-lt"/>
              </a:rPr>
              <a:t>An open source tool chain came out of it.”</a:t>
            </a:r>
            <a:endParaRPr lang="en-US" sz="1700" i="1" dirty="0">
              <a:latin typeface="+mj-lt"/>
            </a:endParaRPr>
          </a:p>
          <a:p>
            <a:pPr marL="292100" indent="-292100" eaLnBrk="1" hangingPunct="1">
              <a:lnSpc>
                <a:spcPct val="80000"/>
              </a:lnSpc>
              <a:defRPr/>
            </a:pPr>
            <a:r>
              <a:rPr lang="en-US" sz="1700" b="0" dirty="0">
                <a:latin typeface="+mj-lt"/>
              </a:rPr>
              <a:t>“A press release from the US Army/ARDEC that showed some </a:t>
            </a:r>
            <a:r>
              <a:rPr lang="en-US" sz="1700" dirty="0">
                <a:latin typeface="+mj-lt"/>
              </a:rPr>
              <a:t>examples of taking a prototype missile to warfighter in reduced time.”</a:t>
            </a:r>
            <a:endParaRPr lang="en-US" sz="1700" i="1" dirty="0">
              <a:latin typeface="+mj-lt"/>
            </a:endParaRPr>
          </a:p>
        </p:txBody>
      </p:sp>
    </p:spTree>
    <p:extLst>
      <p:ext uri="{BB962C8B-B14F-4D97-AF65-F5344CB8AC3E}">
        <p14:creationId xmlns:p14="http://schemas.microsoft.com/office/powerpoint/2010/main" val="2954894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8</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sp>
        <p:nvSpPr>
          <p:cNvPr id="11" name="Rectangle 7">
            <a:extLst>
              <a:ext uri="{FF2B5EF4-FFF2-40B4-BE49-F238E27FC236}">
                <a16:creationId xmlns:a16="http://schemas.microsoft.com/office/drawing/2014/main" id="{44BF4888-C4D5-9841-AC82-A771DC76817E}"/>
              </a:ext>
            </a:extLst>
          </p:cNvPr>
          <p:cNvSpPr>
            <a:spLocks noGrp="1" noChangeArrowheads="1"/>
          </p:cNvSpPr>
          <p:nvPr>
            <p:ph type="title"/>
          </p:nvPr>
        </p:nvSpPr>
        <p:spPr>
          <a:xfrm>
            <a:off x="685800" y="457200"/>
            <a:ext cx="7772400" cy="1295400"/>
          </a:xfrm>
        </p:spPr>
        <p:txBody>
          <a:bodyPr/>
          <a:lstStyle/>
          <a:p>
            <a:pPr eaLnBrk="1" hangingPunct="1">
              <a:defRPr/>
            </a:pPr>
            <a:r>
              <a:rPr lang="en-US" sz="3200" b="1" dirty="0">
                <a:solidFill>
                  <a:srgbClr val="000000"/>
                </a:solidFill>
              </a:rPr>
              <a:t>Current Activities/I</a:t>
            </a:r>
            <a:r>
              <a:rPr lang="en-US" sz="3200" b="1" dirty="0"/>
              <a:t>ndustry</a:t>
            </a:r>
            <a:endParaRPr lang="en-US" sz="3200" b="1" dirty="0">
              <a:cs typeface="+mj-cs"/>
            </a:endParaRPr>
          </a:p>
        </p:txBody>
      </p:sp>
      <p:sp>
        <p:nvSpPr>
          <p:cNvPr id="12" name="Rectangle 6">
            <a:extLst>
              <a:ext uri="{FF2B5EF4-FFF2-40B4-BE49-F238E27FC236}">
                <a16:creationId xmlns:a16="http://schemas.microsoft.com/office/drawing/2014/main" id="{B71226C4-46AF-5B48-B610-6C304595FB6D}"/>
              </a:ext>
            </a:extLst>
          </p:cNvPr>
          <p:cNvSpPr txBox="1">
            <a:spLocks noChangeArrowheads="1"/>
          </p:cNvSpPr>
          <p:nvPr/>
        </p:nvSpPr>
        <p:spPr bwMode="auto">
          <a:xfrm>
            <a:off x="685800" y="1143000"/>
            <a:ext cx="8229600" cy="510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eaLnBrk="1" hangingPunct="1">
              <a:lnSpc>
                <a:spcPct val="80000"/>
              </a:lnSpc>
              <a:buNone/>
              <a:defRPr/>
            </a:pPr>
            <a:endParaRPr lang="en-US" sz="1600" b="0" dirty="0">
              <a:latin typeface="+mj-lt"/>
            </a:endParaRPr>
          </a:p>
          <a:p>
            <a:pPr marL="292100" indent="-292100" eaLnBrk="1" hangingPunct="1">
              <a:lnSpc>
                <a:spcPct val="80000"/>
              </a:lnSpc>
              <a:defRPr/>
            </a:pPr>
            <a:r>
              <a:rPr lang="en-US" sz="1600" b="0" dirty="0"/>
              <a:t>“I am leading our corporate wide functional leadership team focusing on MBSE.  </a:t>
            </a:r>
            <a:r>
              <a:rPr lang="en-US" sz="1600" dirty="0"/>
              <a:t>We are trying to work across our space programs to standardize use of MBSE.” </a:t>
            </a:r>
          </a:p>
          <a:p>
            <a:pPr marL="292100" indent="-292100" eaLnBrk="1" hangingPunct="1">
              <a:lnSpc>
                <a:spcPct val="80000"/>
              </a:lnSpc>
              <a:defRPr/>
            </a:pPr>
            <a:r>
              <a:rPr lang="en-US" sz="1600" dirty="0"/>
              <a:t>“People are five years into MBSE and its gaining traction. </a:t>
            </a:r>
            <a:r>
              <a:rPr lang="en-US" sz="1600" b="0" dirty="0"/>
              <a:t> Adoption is increasing, but there is a very wide distribution of MBSE adoption.” </a:t>
            </a:r>
          </a:p>
          <a:p>
            <a:pPr marL="292100" indent="-292100" eaLnBrk="1" hangingPunct="1">
              <a:lnSpc>
                <a:spcPct val="80000"/>
              </a:lnSpc>
              <a:defRPr/>
            </a:pPr>
            <a:r>
              <a:rPr lang="en-US" sz="1600" dirty="0"/>
              <a:t>“I have guarded optimism.  </a:t>
            </a:r>
            <a:r>
              <a:rPr lang="en-US" sz="1600" b="0" dirty="0"/>
              <a:t>Deployment is the key to continued growth.  </a:t>
            </a:r>
            <a:r>
              <a:rPr lang="en-US" sz="1600" dirty="0"/>
              <a:t>The ability to make improvements in automating SE is directly related to the value that companies place on SE in the first place.” </a:t>
            </a:r>
            <a:r>
              <a:rPr lang="en-US" sz="1600" b="0" dirty="0"/>
              <a:t> </a:t>
            </a:r>
            <a:r>
              <a:rPr lang="en-US" sz="1600" i="1" dirty="0"/>
              <a:t> </a:t>
            </a:r>
            <a:endParaRPr lang="en-US" sz="1600" i="1" dirty="0">
              <a:latin typeface="+mj-lt"/>
            </a:endParaRPr>
          </a:p>
          <a:p>
            <a:pPr marL="292100" indent="-292100" eaLnBrk="1" hangingPunct="1">
              <a:lnSpc>
                <a:spcPct val="80000"/>
              </a:lnSpc>
              <a:defRPr/>
            </a:pPr>
            <a:r>
              <a:rPr lang="en-US" sz="1600" b="0" i="1" dirty="0">
                <a:latin typeface="+mj-lt"/>
              </a:rPr>
              <a:t>“</a:t>
            </a:r>
            <a:r>
              <a:rPr lang="en-US" sz="1600" b="0" dirty="0">
                <a:latin typeface="+mj-lt"/>
              </a:rPr>
              <a:t>I have been here for 15 years and </a:t>
            </a:r>
            <a:r>
              <a:rPr lang="en-US" sz="1600" dirty="0">
                <a:latin typeface="+mj-lt"/>
              </a:rPr>
              <a:t>we started implementing MBSE a decade ago.  It will take another decade </a:t>
            </a:r>
            <a:r>
              <a:rPr lang="en-US" sz="1600" b="0" dirty="0">
                <a:latin typeface="+mj-lt"/>
              </a:rPr>
              <a:t>to grow the need to a truly dedicated functional homeroom and managers to help you capture it and grow your own SEs.” </a:t>
            </a:r>
            <a:endParaRPr lang="en-US" sz="1600" i="1" dirty="0">
              <a:latin typeface="+mj-lt"/>
            </a:endParaRPr>
          </a:p>
          <a:p>
            <a:pPr marL="292100" indent="-292100" eaLnBrk="1" hangingPunct="1">
              <a:lnSpc>
                <a:spcPct val="80000"/>
              </a:lnSpc>
              <a:defRPr/>
            </a:pPr>
            <a:r>
              <a:rPr lang="en-US" sz="1600" dirty="0">
                <a:latin typeface="+mj-lt"/>
              </a:rPr>
              <a:t>“We have pilots running for MBSE at IRD and development levels so we are figuring out ‘what bites us’ </a:t>
            </a:r>
            <a:r>
              <a:rPr lang="en-US" sz="1600" b="0" dirty="0">
                <a:latin typeface="+mj-lt"/>
              </a:rPr>
              <a:t>so I can figure out what I need from my suppliers to do it and where are security pieces for a single source of knowledge or truth.” </a:t>
            </a:r>
            <a:endParaRPr lang="en-US" sz="1600" i="1" dirty="0">
              <a:latin typeface="+mj-lt"/>
            </a:endParaRPr>
          </a:p>
          <a:p>
            <a:pPr marL="292100" indent="-292100" eaLnBrk="1" hangingPunct="1">
              <a:lnSpc>
                <a:spcPct val="80000"/>
              </a:lnSpc>
              <a:defRPr/>
            </a:pPr>
            <a:r>
              <a:rPr lang="en-US" sz="1600" dirty="0">
                <a:latin typeface="+mj-lt"/>
              </a:rPr>
              <a:t>Is on a tiger team to introduce MBSE principals and projects at NAVAIR.  </a:t>
            </a:r>
            <a:br>
              <a:rPr lang="en-US" sz="1600" dirty="0">
                <a:latin typeface="+mj-lt"/>
              </a:rPr>
            </a:br>
            <a:r>
              <a:rPr lang="en-US" sz="1600" dirty="0">
                <a:latin typeface="+mj-lt"/>
              </a:rPr>
              <a:t>“I see a strong upward trend in the use of MBSE </a:t>
            </a:r>
            <a:r>
              <a:rPr lang="en-US" sz="1600" b="0" dirty="0">
                <a:latin typeface="+mj-lt"/>
              </a:rPr>
              <a:t>that is being driven by the largest aerospace companies, NAVAIR and others.  There is not as much of a trend at smaller companies, but </a:t>
            </a:r>
            <a:r>
              <a:rPr lang="en-US" sz="1600" dirty="0">
                <a:latin typeface="+mj-lt"/>
              </a:rPr>
              <a:t>they are getting driven towards it by their customers.  All are looking for increased efficiency.” </a:t>
            </a:r>
            <a:endParaRPr lang="en-US" sz="1600" i="1" dirty="0">
              <a:latin typeface="+mj-lt"/>
            </a:endParaRPr>
          </a:p>
          <a:p>
            <a:pPr marL="292100" indent="-292100" eaLnBrk="1" hangingPunct="1">
              <a:lnSpc>
                <a:spcPct val="80000"/>
              </a:lnSpc>
              <a:defRPr/>
            </a:pPr>
            <a:r>
              <a:rPr lang="en-US" sz="1600" dirty="0"/>
              <a:t>“Some are trying to advocate the use of MBSE on Gateway, </a:t>
            </a:r>
            <a:r>
              <a:rPr lang="en-US" sz="1600" b="0" dirty="0"/>
              <a:t>but they are a minority voice.  System leads for one of the utilization modules would argue that we are in fact doing MBSE on Gateway.  They will say its MBSE </a:t>
            </a:r>
            <a:r>
              <a:rPr lang="en-US" sz="1600" dirty="0"/>
              <a:t>but it’s not as deep or as broad as most would define MBSE.” </a:t>
            </a:r>
            <a:endParaRPr lang="en-US" sz="1600" i="1" dirty="0"/>
          </a:p>
          <a:p>
            <a:pPr marL="292100" indent="-292100" eaLnBrk="1" hangingPunct="1">
              <a:lnSpc>
                <a:spcPct val="80000"/>
              </a:lnSpc>
              <a:defRPr/>
            </a:pPr>
            <a:endParaRPr lang="en-US" sz="1600" i="1" dirty="0">
              <a:latin typeface="+mj-lt"/>
            </a:endParaRPr>
          </a:p>
          <a:p>
            <a:pPr marL="292100" indent="-292100" eaLnBrk="1" hangingPunct="1">
              <a:lnSpc>
                <a:spcPct val="80000"/>
              </a:lnSpc>
              <a:defRPr/>
            </a:pPr>
            <a:endParaRPr lang="en-US" sz="1600" i="1" dirty="0">
              <a:latin typeface="+mj-lt"/>
            </a:endParaRPr>
          </a:p>
          <a:p>
            <a:pPr marL="292100" indent="-292100" eaLnBrk="1" hangingPunct="1">
              <a:lnSpc>
                <a:spcPct val="80000"/>
              </a:lnSpc>
              <a:defRPr/>
            </a:pPr>
            <a:endParaRPr lang="en-US" sz="1600" i="1" dirty="0">
              <a:latin typeface="+mj-lt"/>
            </a:endParaRPr>
          </a:p>
        </p:txBody>
      </p:sp>
    </p:spTree>
    <p:extLst>
      <p:ext uri="{BB962C8B-B14F-4D97-AF65-F5344CB8AC3E}">
        <p14:creationId xmlns:p14="http://schemas.microsoft.com/office/powerpoint/2010/main" val="7477888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80</a:t>
            </a:fld>
            <a:endParaRPr lang="en-US" dirty="0"/>
          </a:p>
        </p:txBody>
      </p:sp>
      <p:graphicFrame>
        <p:nvGraphicFramePr>
          <p:cNvPr id="7" name="Chart 6">
            <a:extLst>
              <a:ext uri="{FF2B5EF4-FFF2-40B4-BE49-F238E27FC236}">
                <a16:creationId xmlns:a16="http://schemas.microsoft.com/office/drawing/2014/main" id="{6680D3DB-6DEB-9D4E-95C9-ED7907B5CC2C}"/>
              </a:ext>
            </a:extLst>
          </p:cNvPr>
          <p:cNvGraphicFramePr>
            <a:graphicFrameLocks/>
          </p:cNvGraphicFramePr>
          <p:nvPr>
            <p:extLst>
              <p:ext uri="{D42A27DB-BD31-4B8C-83A1-F6EECF244321}">
                <p14:modId xmlns:p14="http://schemas.microsoft.com/office/powerpoint/2010/main" val="4155552003"/>
              </p:ext>
            </p:extLst>
          </p:nvPr>
        </p:nvGraphicFramePr>
        <p:xfrm>
          <a:off x="381000" y="381000"/>
          <a:ext cx="8686800"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20332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81</a:t>
            </a:fld>
            <a:endParaRPr lang="en-US" dirty="0"/>
          </a:p>
        </p:txBody>
      </p:sp>
      <p:sp>
        <p:nvSpPr>
          <p:cNvPr id="7" name="Rectangle 7">
            <a:extLst>
              <a:ext uri="{FF2B5EF4-FFF2-40B4-BE49-F238E27FC236}">
                <a16:creationId xmlns:a16="http://schemas.microsoft.com/office/drawing/2014/main" id="{259A0D3D-BC34-2149-B66B-B7BC70825931}"/>
              </a:ext>
            </a:extLst>
          </p:cNvPr>
          <p:cNvSpPr>
            <a:spLocks noGrp="1" noChangeArrowheads="1"/>
          </p:cNvSpPr>
          <p:nvPr>
            <p:ph type="title"/>
          </p:nvPr>
        </p:nvSpPr>
        <p:spPr>
          <a:xfrm>
            <a:off x="685800" y="76200"/>
            <a:ext cx="7772400" cy="1295400"/>
          </a:xfrm>
        </p:spPr>
        <p:txBody>
          <a:bodyPr/>
          <a:lstStyle/>
          <a:p>
            <a:pPr eaLnBrk="1" hangingPunct="1">
              <a:defRPr/>
            </a:pPr>
            <a:r>
              <a:rPr lang="en-US" sz="2400" b="1" dirty="0">
                <a:solidFill>
                  <a:srgbClr val="000000"/>
                </a:solidFill>
              </a:rPr>
              <a:t>Other Responses RE </a:t>
            </a:r>
            <a:r>
              <a:rPr lang="en-US" sz="2400" b="1" dirty="0"/>
              <a:t>Difficulties/Challenges </a:t>
            </a:r>
            <a:endParaRPr lang="en-US" sz="2400" b="1" dirty="0">
              <a:cs typeface="+mj-cs"/>
            </a:endParaRPr>
          </a:p>
        </p:txBody>
      </p:sp>
      <p:sp>
        <p:nvSpPr>
          <p:cNvPr id="8" name="Rectangle 6">
            <a:extLst>
              <a:ext uri="{FF2B5EF4-FFF2-40B4-BE49-F238E27FC236}">
                <a16:creationId xmlns:a16="http://schemas.microsoft.com/office/drawing/2014/main" id="{F74E048A-FB9D-274E-884C-2D34CC662512}"/>
              </a:ext>
            </a:extLst>
          </p:cNvPr>
          <p:cNvSpPr txBox="1">
            <a:spLocks noChangeArrowheads="1"/>
          </p:cNvSpPr>
          <p:nvPr/>
        </p:nvSpPr>
        <p:spPr bwMode="auto">
          <a:xfrm>
            <a:off x="685800" y="1143000"/>
            <a:ext cx="82296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eaLnBrk="1" hangingPunct="1">
              <a:lnSpc>
                <a:spcPct val="80000"/>
              </a:lnSpc>
              <a:buNone/>
              <a:defRPr/>
            </a:pPr>
            <a:r>
              <a:rPr lang="en-US" sz="1700" dirty="0">
                <a:latin typeface="+mj-lt"/>
              </a:rPr>
              <a:t>Industry sources:</a:t>
            </a:r>
          </a:p>
          <a:p>
            <a:pPr marL="292100" indent="-292100" eaLnBrk="1" hangingPunct="1">
              <a:lnSpc>
                <a:spcPct val="80000"/>
              </a:lnSpc>
              <a:defRPr/>
            </a:pPr>
            <a:r>
              <a:rPr lang="en-US" sz="1700" b="0" dirty="0">
                <a:latin typeface="+mj-lt"/>
              </a:rPr>
              <a:t>“We need to make it easier to understand/train on </a:t>
            </a:r>
            <a:r>
              <a:rPr lang="en-US" sz="1700" dirty="0">
                <a:latin typeface="+mj-lt"/>
              </a:rPr>
              <a:t>how to consume data from MBSE.”  </a:t>
            </a:r>
            <a:endParaRPr lang="en-US" sz="1700" i="1" dirty="0">
              <a:latin typeface="+mj-lt"/>
            </a:endParaRPr>
          </a:p>
          <a:p>
            <a:pPr marL="292100" indent="-292100" eaLnBrk="1" hangingPunct="1">
              <a:lnSpc>
                <a:spcPct val="80000"/>
              </a:lnSpc>
              <a:defRPr/>
            </a:pPr>
            <a:r>
              <a:rPr lang="en-US" sz="1700" b="0" dirty="0">
                <a:latin typeface="+mj-lt"/>
              </a:rPr>
              <a:t>“</a:t>
            </a:r>
            <a:r>
              <a:rPr lang="en-US" sz="1700" dirty="0">
                <a:latin typeface="+mj-lt"/>
              </a:rPr>
              <a:t>Having the right staff </a:t>
            </a:r>
            <a:r>
              <a:rPr lang="en-US" sz="1700" b="0" dirty="0">
                <a:latin typeface="+mj-lt"/>
              </a:rPr>
              <a:t>with the right skills and experience.” </a:t>
            </a:r>
            <a:endParaRPr lang="en-US" sz="1700" i="1" dirty="0">
              <a:latin typeface="+mj-lt"/>
            </a:endParaRPr>
          </a:p>
          <a:p>
            <a:pPr marL="292100" indent="-292100" eaLnBrk="1" hangingPunct="1">
              <a:lnSpc>
                <a:spcPct val="80000"/>
              </a:lnSpc>
              <a:defRPr/>
            </a:pPr>
            <a:r>
              <a:rPr lang="en-US" sz="1700" b="0" dirty="0"/>
              <a:t>“</a:t>
            </a:r>
            <a:r>
              <a:rPr lang="en-US" sz="1700" dirty="0"/>
              <a:t>Dealing with customers demanding it, who don’t really know what they want.  </a:t>
            </a:r>
            <a:r>
              <a:rPr lang="en-US" sz="1700" b="0" dirty="0"/>
              <a:t>MBSE means different things to different people/is not being fully utilized.”</a:t>
            </a:r>
          </a:p>
          <a:p>
            <a:pPr marL="292100" indent="-292100" eaLnBrk="1" hangingPunct="1">
              <a:lnSpc>
                <a:spcPct val="80000"/>
              </a:lnSpc>
              <a:defRPr/>
            </a:pPr>
            <a:r>
              <a:rPr lang="en-US" sz="1700" dirty="0"/>
              <a:t>“MBSE can get a black eye </a:t>
            </a:r>
            <a:r>
              <a:rPr lang="en-US" sz="1700" b="0" dirty="0"/>
              <a:t>from practitioners not getting the right training, not knowing the language well enough and producing poor quality models.”</a:t>
            </a:r>
            <a:r>
              <a:rPr lang="en-US" sz="1700" i="1" dirty="0"/>
              <a:t> </a:t>
            </a:r>
            <a:br>
              <a:rPr lang="en-US" sz="1700" i="1" dirty="0"/>
            </a:br>
            <a:endParaRPr lang="en-US" sz="1700" i="1" dirty="0"/>
          </a:p>
          <a:p>
            <a:pPr marL="0" indent="0" eaLnBrk="1" hangingPunct="1">
              <a:lnSpc>
                <a:spcPct val="80000"/>
              </a:lnSpc>
              <a:buNone/>
              <a:defRPr/>
            </a:pPr>
            <a:r>
              <a:rPr lang="en-US" sz="1700" dirty="0"/>
              <a:t>Academia sources:</a:t>
            </a:r>
            <a:endParaRPr lang="en-US" sz="1700" i="1" dirty="0"/>
          </a:p>
          <a:p>
            <a:pPr marL="292100" indent="-292100" eaLnBrk="1" hangingPunct="1">
              <a:lnSpc>
                <a:spcPct val="80000"/>
              </a:lnSpc>
              <a:defRPr/>
            </a:pPr>
            <a:r>
              <a:rPr lang="en-US" sz="1700" dirty="0"/>
              <a:t>“It feels like a slippery concept </a:t>
            </a:r>
            <a:r>
              <a:rPr lang="en-US" sz="1700" b="0" dirty="0"/>
              <a:t>that a lot of people are talking about </a:t>
            </a:r>
            <a:r>
              <a:rPr lang="en-US" sz="1700" dirty="0"/>
              <a:t>that is very immature.  </a:t>
            </a:r>
            <a:r>
              <a:rPr lang="en-US" sz="1700" b="0" dirty="0"/>
              <a:t>I kind of worry that </a:t>
            </a:r>
            <a:r>
              <a:rPr lang="en-US" sz="1700" dirty="0"/>
              <a:t>we are looking at MBSE as too much of a panacea.” </a:t>
            </a:r>
          </a:p>
          <a:p>
            <a:pPr marL="292100" indent="-292100" eaLnBrk="1" hangingPunct="1">
              <a:lnSpc>
                <a:spcPct val="80000"/>
              </a:lnSpc>
              <a:defRPr/>
            </a:pPr>
            <a:r>
              <a:rPr lang="en-US" sz="1700" b="0" dirty="0"/>
              <a:t>“SysML is thought to be a glorified PPT for drawing diagrams but </a:t>
            </a:r>
            <a:r>
              <a:rPr lang="en-US" sz="1700" dirty="0"/>
              <a:t>a MBSE tool should be more than that.</a:t>
            </a:r>
            <a:r>
              <a:rPr lang="en-US" sz="1700" b="0" dirty="0"/>
              <a:t>  Tools should automatically check, simulate and manage changes on your design but they aren’t there yet.” </a:t>
            </a:r>
            <a:br>
              <a:rPr lang="en-US" sz="1700" i="1" dirty="0"/>
            </a:br>
            <a:endParaRPr lang="en-US" sz="1700" i="1" dirty="0"/>
          </a:p>
          <a:p>
            <a:pPr marL="0" indent="0" eaLnBrk="1" hangingPunct="1">
              <a:lnSpc>
                <a:spcPct val="80000"/>
              </a:lnSpc>
              <a:buNone/>
              <a:defRPr/>
            </a:pPr>
            <a:r>
              <a:rPr lang="en-US" sz="1700" dirty="0"/>
              <a:t>OGA sources:</a:t>
            </a:r>
            <a:endParaRPr lang="en-US" sz="1700" i="1" dirty="0"/>
          </a:p>
          <a:p>
            <a:pPr marL="292100" indent="-292100" eaLnBrk="1" hangingPunct="1">
              <a:lnSpc>
                <a:spcPct val="80000"/>
              </a:lnSpc>
              <a:defRPr/>
            </a:pPr>
            <a:r>
              <a:rPr lang="en-US" sz="1700" b="0" dirty="0"/>
              <a:t>“</a:t>
            </a:r>
            <a:r>
              <a:rPr lang="en-US" sz="1700" dirty="0"/>
              <a:t>Working security domains </a:t>
            </a:r>
            <a:r>
              <a:rPr lang="en-US" sz="1700" b="0" dirty="0"/>
              <a:t>with MBSE.”</a:t>
            </a:r>
          </a:p>
          <a:p>
            <a:pPr marL="292100" indent="-292100" eaLnBrk="1" hangingPunct="1">
              <a:lnSpc>
                <a:spcPct val="80000"/>
              </a:lnSpc>
              <a:defRPr/>
            </a:pPr>
            <a:r>
              <a:rPr lang="en-US" sz="1700" b="0" dirty="0"/>
              <a:t>“The government wants to start using MBSE for RFPs where you ask for the model vs. a paper document to evaluate.  </a:t>
            </a:r>
            <a:r>
              <a:rPr lang="en-US" sz="1700" dirty="0"/>
              <a:t>There is a lot of stuff to figure out here for IP.”</a:t>
            </a:r>
            <a:endParaRPr lang="en-US" sz="1700" i="1" dirty="0"/>
          </a:p>
          <a:p>
            <a:pPr marL="292100" indent="-292100" eaLnBrk="1" hangingPunct="1">
              <a:lnSpc>
                <a:spcPct val="80000"/>
              </a:lnSpc>
              <a:defRPr/>
            </a:pPr>
            <a:r>
              <a:rPr lang="en-US" sz="1700" b="0" dirty="0"/>
              <a:t>“Until we </a:t>
            </a:r>
            <a:r>
              <a:rPr lang="en-US" sz="1700" dirty="0"/>
              <a:t>change acquisition policies to allow for use of digital artifacts, </a:t>
            </a:r>
            <a:r>
              <a:rPr lang="en-US" sz="1700" b="0" dirty="0"/>
              <a:t>I am not sure we will get much more than 40-50% of our SEs doing MBE or DE from 40% now.” </a:t>
            </a:r>
            <a:endParaRPr lang="en-US" sz="1700" i="1" dirty="0"/>
          </a:p>
        </p:txBody>
      </p:sp>
    </p:spTree>
    <p:extLst>
      <p:ext uri="{BB962C8B-B14F-4D97-AF65-F5344CB8AC3E}">
        <p14:creationId xmlns:p14="http://schemas.microsoft.com/office/powerpoint/2010/main" val="34672667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82</a:t>
            </a:fld>
            <a:endParaRPr lang="en-US" dirty="0"/>
          </a:p>
        </p:txBody>
      </p:sp>
      <p:sp>
        <p:nvSpPr>
          <p:cNvPr id="5" name="Rectangle 7">
            <a:extLst>
              <a:ext uri="{FF2B5EF4-FFF2-40B4-BE49-F238E27FC236}">
                <a16:creationId xmlns:a16="http://schemas.microsoft.com/office/drawing/2014/main" id="{D99D5E27-2A12-A84A-932A-B4C555569FD2}"/>
              </a:ext>
            </a:extLst>
          </p:cNvPr>
          <p:cNvSpPr>
            <a:spLocks noGrp="1" noChangeArrowheads="1"/>
          </p:cNvSpPr>
          <p:nvPr>
            <p:ph type="title"/>
          </p:nvPr>
        </p:nvSpPr>
        <p:spPr>
          <a:xfrm>
            <a:off x="457200" y="381000"/>
            <a:ext cx="8610600" cy="762000"/>
          </a:xfrm>
        </p:spPr>
        <p:txBody>
          <a:bodyPr/>
          <a:lstStyle/>
          <a:p>
            <a:pPr marL="0" indent="0"/>
            <a:r>
              <a:rPr lang="en-US" sz="3200" b="1" dirty="0"/>
              <a:t>Key Study Conclusions</a:t>
            </a:r>
          </a:p>
        </p:txBody>
      </p:sp>
      <p:sp>
        <p:nvSpPr>
          <p:cNvPr id="9" name="Rectangle 3">
            <a:extLst>
              <a:ext uri="{FF2B5EF4-FFF2-40B4-BE49-F238E27FC236}">
                <a16:creationId xmlns:a16="http://schemas.microsoft.com/office/drawing/2014/main" id="{558531C3-6E79-ED49-8622-E7F5E42F82DF}"/>
              </a:ext>
            </a:extLst>
          </p:cNvPr>
          <p:cNvSpPr txBox="1">
            <a:spLocks noChangeArrowheads="1"/>
          </p:cNvSpPr>
          <p:nvPr/>
        </p:nvSpPr>
        <p:spPr bwMode="auto">
          <a:xfrm>
            <a:off x="455612" y="990600"/>
            <a:ext cx="8459788" cy="48768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3366FF"/>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a:buNone/>
            </a:pPr>
            <a:r>
              <a:rPr lang="en-US" sz="1400" i="1" dirty="0">
                <a:latin typeface="+mj-lt"/>
              </a:rPr>
              <a:t>RE SE in general:</a:t>
            </a:r>
          </a:p>
          <a:p>
            <a:pPr marL="234950" indent="-234950"/>
            <a:r>
              <a:rPr lang="en-US" sz="1400" dirty="0">
                <a:latin typeface="+mj-lt"/>
              </a:rPr>
              <a:t>Demand for SEs is growing, as is the importance that organizations are placing on SE.</a:t>
            </a:r>
          </a:p>
          <a:p>
            <a:pPr marL="228600" indent="-228600" eaLnBrk="1" hangingPunct="1">
              <a:lnSpc>
                <a:spcPct val="80000"/>
              </a:lnSpc>
            </a:pPr>
            <a:r>
              <a:rPr lang="en-US" sz="1400" dirty="0">
                <a:latin typeface="+mj-lt"/>
              </a:rPr>
              <a:t>People leadership skills, aging workforce, training and tool issues </a:t>
            </a:r>
            <a:r>
              <a:rPr lang="en-US" sz="1400" b="0" dirty="0">
                <a:latin typeface="+mj-lt"/>
              </a:rPr>
              <a:t>are affecting SE at industry as they are at NASA.</a:t>
            </a:r>
          </a:p>
          <a:p>
            <a:pPr marL="228600" indent="-228600" eaLnBrk="1" hangingPunct="1">
              <a:lnSpc>
                <a:spcPct val="80000"/>
              </a:lnSpc>
            </a:pPr>
            <a:r>
              <a:rPr lang="en-US" sz="1400" dirty="0">
                <a:latin typeface="+mj-lt"/>
              </a:rPr>
              <a:t>Industry partners excel at technical systems domain knowledge </a:t>
            </a:r>
            <a:r>
              <a:rPr lang="en-US" sz="1400" b="0" dirty="0">
                <a:latin typeface="+mj-lt"/>
              </a:rPr>
              <a:t>(tech savvy); e.g., as a group 7 top industry sources are at a 4.7 rating here (on 1-5 scale).</a:t>
            </a:r>
          </a:p>
          <a:p>
            <a:pPr marL="228600" indent="-228600" eaLnBrk="1" hangingPunct="1">
              <a:lnSpc>
                <a:spcPct val="80000"/>
              </a:lnSpc>
            </a:pPr>
            <a:r>
              <a:rPr lang="en-US" sz="1400" dirty="0">
                <a:latin typeface="+mj-lt"/>
              </a:rPr>
              <a:t>Significant SE improvement is occurring </a:t>
            </a:r>
            <a:r>
              <a:rPr lang="en-US" sz="1400" b="0" dirty="0">
                <a:latin typeface="+mj-lt"/>
              </a:rPr>
              <a:t>especially in training but also in other areas (</a:t>
            </a:r>
            <a:r>
              <a:rPr lang="en-US" sz="1400" i="1" dirty="0">
                <a:latin typeface="+mj-lt"/>
              </a:rPr>
              <a:t>see pages 32-33</a:t>
            </a:r>
            <a:r>
              <a:rPr lang="en-US" sz="1400" b="0" dirty="0">
                <a:latin typeface="+mj-lt"/>
              </a:rPr>
              <a:t>).</a:t>
            </a:r>
            <a:br>
              <a:rPr lang="en-US" sz="1400" b="0" dirty="0">
                <a:latin typeface="+mj-lt"/>
              </a:rPr>
            </a:br>
            <a:endParaRPr lang="en-US" sz="1400" b="0" dirty="0">
              <a:latin typeface="+mj-lt"/>
            </a:endParaRPr>
          </a:p>
          <a:p>
            <a:pPr marL="0" indent="0" eaLnBrk="1" hangingPunct="1">
              <a:lnSpc>
                <a:spcPct val="80000"/>
              </a:lnSpc>
              <a:buNone/>
            </a:pPr>
            <a:r>
              <a:rPr lang="en-US" sz="1400" i="1" dirty="0">
                <a:latin typeface="+mj-lt"/>
              </a:rPr>
              <a:t>RE MBSE:</a:t>
            </a:r>
          </a:p>
          <a:p>
            <a:pPr marL="228600" indent="-228600" eaLnBrk="1" hangingPunct="1">
              <a:lnSpc>
                <a:spcPct val="80000"/>
              </a:lnSpc>
            </a:pPr>
            <a:r>
              <a:rPr lang="en-US" sz="1400" dirty="0">
                <a:latin typeface="+mj-lt"/>
              </a:rPr>
              <a:t>Opinions are diverse and dynamic </a:t>
            </a:r>
            <a:r>
              <a:rPr lang="en-US" sz="1400" b="0" dirty="0">
                <a:latin typeface="+mj-lt"/>
              </a:rPr>
              <a:t>about MBSE growth prospects.  </a:t>
            </a:r>
            <a:r>
              <a:rPr lang="en-US" sz="1400" dirty="0">
                <a:latin typeface="+mj-lt"/>
              </a:rPr>
              <a:t>There is strong interest and growing awareness, but other than use in pilots and early project phases, overall use of MBSE in major programs is undeveloped, and largely being proven out.  </a:t>
            </a:r>
            <a:r>
              <a:rPr lang="en-US" sz="1400" b="0" dirty="0">
                <a:latin typeface="+mj-lt"/>
              </a:rPr>
              <a:t>“</a:t>
            </a:r>
            <a:r>
              <a:rPr lang="en-US" sz="1400" b="0" dirty="0"/>
              <a:t>MBSE is not yet mainstream.”  </a:t>
            </a:r>
            <a:r>
              <a:rPr lang="en-US" sz="1400" i="1" dirty="0"/>
              <a:t>(Tool vendor)</a:t>
            </a:r>
            <a:br>
              <a:rPr lang="en-US" sz="1400" dirty="0">
                <a:latin typeface="+mj-lt"/>
              </a:rPr>
            </a:br>
            <a:r>
              <a:rPr lang="en-US" sz="1400" b="0" dirty="0">
                <a:latin typeface="+mj-lt"/>
              </a:rPr>
              <a:t>“There is a strong push to continue its growth and further develop this in an evolutionary fashion.”  </a:t>
            </a:r>
            <a:r>
              <a:rPr lang="en-US" sz="1400" i="1" dirty="0">
                <a:latin typeface="+mj-lt"/>
              </a:rPr>
              <a:t>(OGA)</a:t>
            </a:r>
            <a:endParaRPr lang="en-US" sz="1400" dirty="0">
              <a:latin typeface="+mj-lt"/>
            </a:endParaRPr>
          </a:p>
          <a:p>
            <a:pPr marL="228600" indent="-228600" eaLnBrk="1" hangingPunct="1">
              <a:lnSpc>
                <a:spcPct val="80000"/>
              </a:lnSpc>
            </a:pPr>
            <a:r>
              <a:rPr lang="en-US" sz="1400" dirty="0">
                <a:latin typeface="+mj-lt"/>
              </a:rPr>
              <a:t>Early adopters </a:t>
            </a:r>
            <a:r>
              <a:rPr lang="en-US" sz="1400" b="0" dirty="0">
                <a:latin typeface="+mj-lt"/>
              </a:rPr>
              <a:t>(e.g., 2 industry and 2 OGA sources) are </a:t>
            </a:r>
            <a:r>
              <a:rPr lang="en-US" sz="1400" dirty="0">
                <a:latin typeface="+mj-lt"/>
              </a:rPr>
              <a:t>furthest along in implementing MBSE at 40%+, </a:t>
            </a:r>
            <a:r>
              <a:rPr lang="en-US" sz="1400" b="0" dirty="0">
                <a:latin typeface="+mj-lt"/>
              </a:rPr>
              <a:t>but most appear to be &lt;20% or even &lt;5-10%.  </a:t>
            </a:r>
            <a:r>
              <a:rPr lang="en-US" sz="1400" dirty="0">
                <a:latin typeface="+mj-lt"/>
              </a:rPr>
              <a:t>Early adopter growth may be leveling off</a:t>
            </a:r>
            <a:r>
              <a:rPr lang="en-US" sz="1400" b="0" dirty="0">
                <a:latin typeface="+mj-lt"/>
              </a:rPr>
              <a:t>.</a:t>
            </a:r>
          </a:p>
          <a:p>
            <a:pPr marL="228600" indent="-228600" eaLnBrk="1" hangingPunct="1">
              <a:lnSpc>
                <a:spcPct val="80000"/>
              </a:lnSpc>
            </a:pPr>
            <a:r>
              <a:rPr lang="en-US" sz="1400" dirty="0">
                <a:latin typeface="+mj-lt"/>
                <a:ea typeface="ＭＳ Ｐゴシック" charset="0"/>
              </a:rPr>
              <a:t>Significant growth in MBSE is projected; </a:t>
            </a:r>
            <a:r>
              <a:rPr lang="en-US" sz="1400" b="0" dirty="0">
                <a:latin typeface="+mj-lt"/>
                <a:ea typeface="ＭＳ Ｐゴシック" charset="0"/>
              </a:rPr>
              <a:t>e.g., one key industry source</a:t>
            </a:r>
            <a:r>
              <a:rPr lang="en-US" sz="1400" b="0" dirty="0">
                <a:latin typeface="+mj-lt"/>
              </a:rPr>
              <a:t> sees growth of 3-4X current levels, over next three years.  </a:t>
            </a:r>
            <a:r>
              <a:rPr lang="en-US" sz="1400" dirty="0">
                <a:latin typeface="+mj-lt"/>
              </a:rPr>
              <a:t>High growth in tool vendor training sessions </a:t>
            </a:r>
            <a:r>
              <a:rPr lang="en-US" sz="1400" b="0" dirty="0">
                <a:latin typeface="+mj-lt"/>
              </a:rPr>
              <a:t>shows strong interest in MBSE.</a:t>
            </a:r>
            <a:endParaRPr lang="en-US" sz="1400" dirty="0">
              <a:latin typeface="+mj-lt"/>
              <a:ea typeface="ＭＳ Ｐゴシック" charset="0"/>
            </a:endParaRPr>
          </a:p>
          <a:p>
            <a:pPr marL="228600" indent="-228600" eaLnBrk="1" hangingPunct="1">
              <a:lnSpc>
                <a:spcPct val="80000"/>
              </a:lnSpc>
            </a:pPr>
            <a:r>
              <a:rPr lang="en-US" sz="1400" dirty="0">
                <a:latin typeface="+mj-lt"/>
                <a:ea typeface="ＭＳ Ｐゴシック" charset="0"/>
              </a:rPr>
              <a:t>Key MBSE leaders appear to be </a:t>
            </a:r>
            <a:r>
              <a:rPr lang="en-US" sz="1400" b="0" dirty="0">
                <a:latin typeface="+mj-lt"/>
                <a:ea typeface="ＭＳ Ｐゴシック" charset="0"/>
              </a:rPr>
              <a:t>5 key industry partners, 4 OGAs, and 1 key tool vendor.</a:t>
            </a:r>
          </a:p>
          <a:p>
            <a:pPr marL="228600" indent="-228600" eaLnBrk="1" hangingPunct="1">
              <a:lnSpc>
                <a:spcPct val="80000"/>
              </a:lnSpc>
            </a:pPr>
            <a:r>
              <a:rPr lang="en-US" sz="1400" dirty="0">
                <a:latin typeface="+mj-lt"/>
              </a:rPr>
              <a:t>Key challenges for MBSE are #1 - cultural barriers </a:t>
            </a:r>
            <a:r>
              <a:rPr lang="en-US" sz="1400" b="0" dirty="0">
                <a:latin typeface="+mj-lt"/>
              </a:rPr>
              <a:t>(resistance to change), </a:t>
            </a:r>
            <a:r>
              <a:rPr lang="en-US" sz="1400" dirty="0">
                <a:latin typeface="+mj-lt"/>
              </a:rPr>
              <a:t>#2 - tool issues </a:t>
            </a:r>
            <a:r>
              <a:rPr lang="en-US" sz="1400" b="0" dirty="0">
                <a:latin typeface="+mj-lt"/>
              </a:rPr>
              <a:t>(difficult to use, inflexible and lack of interoperability), </a:t>
            </a:r>
            <a:r>
              <a:rPr lang="en-US" sz="1400" dirty="0">
                <a:latin typeface="+mj-lt"/>
              </a:rPr>
              <a:t>#3 - workforce/training issues (</a:t>
            </a:r>
            <a:r>
              <a:rPr lang="en-US" sz="1400" b="0" dirty="0">
                <a:latin typeface="+mj-lt"/>
              </a:rPr>
              <a:t>insufficient SE pipeline, inadequate training),</a:t>
            </a:r>
            <a:r>
              <a:rPr lang="en-US" sz="1400" dirty="0">
                <a:latin typeface="+mj-lt"/>
              </a:rPr>
              <a:t> #4 - technical issues </a:t>
            </a:r>
            <a:r>
              <a:rPr lang="en-US" sz="1400" b="0" dirty="0">
                <a:latin typeface="+mj-lt"/>
              </a:rPr>
              <a:t>(customer interfaces), </a:t>
            </a:r>
            <a:r>
              <a:rPr lang="en-US" sz="1400" dirty="0">
                <a:latin typeface="+mj-lt"/>
              </a:rPr>
              <a:t>#5 - demonstrating value (</a:t>
            </a:r>
            <a:r>
              <a:rPr lang="en-US" sz="1400" b="0" dirty="0">
                <a:latin typeface="+mj-lt"/>
              </a:rPr>
              <a:t>communicating value proposition) </a:t>
            </a:r>
            <a:r>
              <a:rPr lang="en-US" sz="1400" dirty="0">
                <a:latin typeface="+mj-lt"/>
              </a:rPr>
              <a:t>and #6 – dealing with standards/defining proper ontologies.</a:t>
            </a:r>
          </a:p>
          <a:p>
            <a:pPr marL="228600" indent="-228600" eaLnBrk="1" hangingPunct="1">
              <a:lnSpc>
                <a:spcPct val="80000"/>
              </a:lnSpc>
            </a:pPr>
            <a:r>
              <a:rPr lang="en-US" sz="1400" dirty="0">
                <a:latin typeface="+mj-lt"/>
              </a:rPr>
              <a:t>D</a:t>
            </a:r>
            <a:r>
              <a:rPr lang="en-US" sz="1400" dirty="0"/>
              <a:t>emonstrating evidence of value/real examples of ROI </a:t>
            </a:r>
            <a:r>
              <a:rPr lang="en-US" sz="1400" b="0" dirty="0"/>
              <a:t>appear to be the KEY barrier to growth</a:t>
            </a:r>
            <a:r>
              <a:rPr lang="en-US" sz="1400" dirty="0"/>
              <a:t> </a:t>
            </a:r>
            <a:r>
              <a:rPr lang="en-US" sz="1400" b="0" dirty="0"/>
              <a:t>for MBSE.</a:t>
            </a:r>
            <a:endParaRPr lang="en-US" sz="1400" b="0" dirty="0">
              <a:latin typeface="+mj-lt"/>
            </a:endParaRPr>
          </a:p>
          <a:p>
            <a:pPr marL="228600" indent="-228600" eaLnBrk="1" hangingPunct="1">
              <a:lnSpc>
                <a:spcPct val="80000"/>
              </a:lnSpc>
            </a:pPr>
            <a:r>
              <a:rPr lang="en-US" sz="1400" dirty="0">
                <a:latin typeface="+mj-lt"/>
              </a:rPr>
              <a:t>Academia is active in MBSE and SysML </a:t>
            </a:r>
            <a:r>
              <a:rPr lang="en-US" sz="1400" b="0" dirty="0">
                <a:latin typeface="+mj-lt"/>
              </a:rPr>
              <a:t>with new courses and textbooks, as well with new SE initiatives.</a:t>
            </a:r>
          </a:p>
          <a:p>
            <a:pPr marL="228600" indent="-228600" eaLnBrk="1" hangingPunct="1">
              <a:lnSpc>
                <a:spcPct val="80000"/>
              </a:lnSpc>
            </a:pPr>
            <a:r>
              <a:rPr lang="en-US" sz="1400" dirty="0">
                <a:latin typeface="+mj-lt"/>
              </a:rPr>
              <a:t>It appears MBSE is being oversold/overhyped by tool vendors and some consultants as a panacea.  </a:t>
            </a:r>
            <a:br>
              <a:rPr lang="en-US" sz="1400" dirty="0">
                <a:latin typeface="+mj-lt"/>
              </a:rPr>
            </a:br>
            <a:r>
              <a:rPr lang="en-US" sz="1400" b="0" dirty="0">
                <a:latin typeface="+mj-lt"/>
              </a:rPr>
              <a:t>“There is mass confusion out there related to inconsistent definitions for MBSE which makes it difficult to be adopted across various enterprises.” </a:t>
            </a:r>
            <a:r>
              <a:rPr lang="en-US" sz="1400" dirty="0">
                <a:latin typeface="+mj-lt"/>
              </a:rPr>
              <a:t> </a:t>
            </a:r>
            <a:r>
              <a:rPr lang="en-US" sz="1400" i="1" dirty="0">
                <a:latin typeface="+mj-lt"/>
              </a:rPr>
              <a:t>(Tool vendor)</a:t>
            </a:r>
            <a:endParaRPr lang="en-US" sz="1400" b="0" dirty="0">
              <a:latin typeface="+mj-lt"/>
            </a:endParaRPr>
          </a:p>
        </p:txBody>
      </p:sp>
    </p:spTree>
    <p:extLst>
      <p:ext uri="{BB962C8B-B14F-4D97-AF65-F5344CB8AC3E}">
        <p14:creationId xmlns:p14="http://schemas.microsoft.com/office/powerpoint/2010/main" val="34478385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83</a:t>
            </a:fld>
            <a:endParaRPr lang="en-US" dirty="0"/>
          </a:p>
        </p:txBody>
      </p:sp>
      <p:sp>
        <p:nvSpPr>
          <p:cNvPr id="5" name="Rectangle 7">
            <a:extLst>
              <a:ext uri="{FF2B5EF4-FFF2-40B4-BE49-F238E27FC236}">
                <a16:creationId xmlns:a16="http://schemas.microsoft.com/office/drawing/2014/main" id="{89909020-83C5-8845-8C4D-F13C97D8E4A8}"/>
              </a:ext>
            </a:extLst>
          </p:cNvPr>
          <p:cNvSpPr>
            <a:spLocks noGrp="1" noChangeArrowheads="1"/>
          </p:cNvSpPr>
          <p:nvPr>
            <p:ph type="title"/>
          </p:nvPr>
        </p:nvSpPr>
        <p:spPr>
          <a:xfrm>
            <a:off x="484909" y="228600"/>
            <a:ext cx="8458200" cy="1066800"/>
          </a:xfrm>
        </p:spPr>
        <p:txBody>
          <a:bodyPr/>
          <a:lstStyle/>
          <a:p>
            <a:pPr marL="0" indent="0"/>
            <a:r>
              <a:rPr lang="en-US" sz="3200" b="1" dirty="0"/>
              <a:t>Suggested Considerations for NASA</a:t>
            </a:r>
          </a:p>
        </p:txBody>
      </p:sp>
      <p:sp>
        <p:nvSpPr>
          <p:cNvPr id="6" name="Rectangle 6">
            <a:extLst>
              <a:ext uri="{FF2B5EF4-FFF2-40B4-BE49-F238E27FC236}">
                <a16:creationId xmlns:a16="http://schemas.microsoft.com/office/drawing/2014/main" id="{5AAD263D-A049-2141-8043-067A01764432}"/>
              </a:ext>
            </a:extLst>
          </p:cNvPr>
          <p:cNvSpPr txBox="1">
            <a:spLocks noChangeArrowheads="1"/>
          </p:cNvSpPr>
          <p:nvPr/>
        </p:nvSpPr>
        <p:spPr bwMode="auto">
          <a:xfrm>
            <a:off x="457200" y="1143000"/>
            <a:ext cx="8458200" cy="5181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36538" indent="-236538"/>
            <a:r>
              <a:rPr lang="en-US" sz="1600" dirty="0">
                <a:latin typeface="+mj-lt"/>
              </a:rPr>
              <a:t>Communicate MBSE success stories and the MBSE value proposition.</a:t>
            </a:r>
            <a:br>
              <a:rPr lang="en-US" sz="1600" dirty="0">
                <a:latin typeface="+mj-lt"/>
              </a:rPr>
            </a:br>
            <a:r>
              <a:rPr lang="en-US" sz="1600" b="0" dirty="0">
                <a:latin typeface="+mj-lt"/>
              </a:rPr>
              <a:t>“We have a team that is charged working with our partners, collecting good news stories and </a:t>
            </a:r>
            <a:r>
              <a:rPr lang="en-US" sz="1600" dirty="0">
                <a:latin typeface="+mj-lt"/>
              </a:rPr>
              <a:t>developing a PR package to promote MBSE.”</a:t>
            </a:r>
            <a:r>
              <a:rPr lang="en-US" sz="1600" i="1" dirty="0">
                <a:latin typeface="+mj-lt"/>
              </a:rPr>
              <a:t>  (OGA)</a:t>
            </a:r>
            <a:br>
              <a:rPr lang="en-US" sz="1600" i="1" dirty="0">
                <a:latin typeface="+mj-lt"/>
              </a:rPr>
            </a:br>
            <a:endParaRPr lang="en-US" sz="1600" b="0" dirty="0">
              <a:latin typeface="+mj-lt"/>
            </a:endParaRPr>
          </a:p>
          <a:p>
            <a:pPr marL="236538" indent="-236538"/>
            <a:r>
              <a:rPr lang="en-US" sz="1600" dirty="0">
                <a:latin typeface="+mj-lt"/>
              </a:rPr>
              <a:t>Consider partnering with study sources </a:t>
            </a:r>
            <a:r>
              <a:rPr lang="en-US" sz="1600" b="0" dirty="0">
                <a:latin typeface="+mj-lt"/>
              </a:rPr>
              <a:t>involved with innovative ideas, such as: </a:t>
            </a:r>
            <a:br>
              <a:rPr lang="en-US" sz="1600" dirty="0">
                <a:latin typeface="+mj-lt"/>
              </a:rPr>
            </a:br>
            <a:r>
              <a:rPr lang="en-US" sz="1600" b="0" dirty="0">
                <a:latin typeface="+mj-lt"/>
              </a:rPr>
              <a:t>- </a:t>
            </a:r>
            <a:r>
              <a:rPr lang="en-US" sz="1600" b="0" dirty="0"/>
              <a:t>An OGA who recently started a MBSE Advisory Group with all its contractors; they appear </a:t>
            </a:r>
            <a:br>
              <a:rPr lang="en-US" sz="1600" b="0" dirty="0"/>
            </a:br>
            <a:r>
              <a:rPr lang="en-US" sz="1600" b="0" dirty="0"/>
              <a:t>  well coordinated in their MBSE activities.</a:t>
            </a:r>
            <a:br>
              <a:rPr lang="en-US" sz="1600" b="0" dirty="0"/>
            </a:br>
            <a:r>
              <a:rPr lang="en-US" sz="1600" b="0" dirty="0"/>
              <a:t>- Several organizations that appear actively involved with growing MBSE in defense.</a:t>
            </a:r>
            <a:br>
              <a:rPr lang="en-US" sz="1600" b="0" dirty="0"/>
            </a:br>
            <a:r>
              <a:rPr lang="en-US" sz="1600" b="0" dirty="0"/>
              <a:t>- An OGA who has extensive in-house training and is highly active in enterprise MB.</a:t>
            </a:r>
            <a:br>
              <a:rPr lang="en-US" sz="1600" b="0" dirty="0"/>
            </a:br>
            <a:r>
              <a:rPr lang="en-US" sz="1600" b="0" dirty="0"/>
              <a:t>- Two active academia, one who recently established a new SE department and one with its</a:t>
            </a:r>
            <a:br>
              <a:rPr lang="en-US" sz="1600" b="0" dirty="0"/>
            </a:br>
            <a:r>
              <a:rPr lang="en-US" sz="1600" b="0" dirty="0"/>
              <a:t>  consortium. </a:t>
            </a:r>
            <a:br>
              <a:rPr lang="en-US" sz="1600" b="0" dirty="0"/>
            </a:br>
            <a:r>
              <a:rPr lang="en-US" sz="1600" b="0" dirty="0"/>
              <a:t>- A key MBSE tool vendor and other tool vendors.</a:t>
            </a:r>
            <a:br>
              <a:rPr lang="en-US" sz="1600" b="0" dirty="0"/>
            </a:br>
            <a:r>
              <a:rPr lang="en-US" sz="1600" b="0" dirty="0"/>
              <a:t>- Others such as 3 OGAs, 2 industry sources and the two MBSE consultants.</a:t>
            </a:r>
            <a:br>
              <a:rPr lang="en-US" sz="1600" b="0" dirty="0"/>
            </a:br>
            <a:endParaRPr lang="en-US" sz="1600" b="0" dirty="0">
              <a:latin typeface="+mj-lt"/>
            </a:endParaRPr>
          </a:p>
          <a:p>
            <a:pPr marL="236538" indent="-236538"/>
            <a:r>
              <a:rPr lang="en-US" sz="1600" dirty="0"/>
              <a:t>Brainstorm/further study the six key challenges for MBSE adoption </a:t>
            </a:r>
            <a:r>
              <a:rPr lang="en-US" sz="1600" b="0" dirty="0"/>
              <a:t>identified in this study </a:t>
            </a:r>
            <a:br>
              <a:rPr lang="en-US" sz="1600" b="0" dirty="0"/>
            </a:br>
            <a:r>
              <a:rPr lang="en-US" sz="1600" b="0" dirty="0"/>
              <a:t>to identify potential ways NASA, Industry, OGAs, Academia, and tool vendors </a:t>
            </a:r>
            <a:r>
              <a:rPr lang="en-US" sz="1600" dirty="0"/>
              <a:t>can work together in address them together.</a:t>
            </a:r>
            <a:br>
              <a:rPr lang="en-US" sz="1600" dirty="0"/>
            </a:br>
            <a:r>
              <a:rPr lang="en-US" sz="1600" dirty="0"/>
              <a:t> </a:t>
            </a:r>
            <a:endParaRPr lang="en-US" sz="1600" i="1" dirty="0">
              <a:latin typeface="+mj-lt"/>
            </a:endParaRPr>
          </a:p>
          <a:p>
            <a:pPr marL="236538" indent="-236538"/>
            <a:r>
              <a:rPr lang="en-US" sz="1600" dirty="0"/>
              <a:t>Maintain/grow MBSE conferences and working groups </a:t>
            </a:r>
            <a:r>
              <a:rPr lang="en-US" sz="1600" b="0" dirty="0"/>
              <a:t>to foster communication, collaboration, and lessons learned sharing between NASA, industry partners, OGAs and others.</a:t>
            </a:r>
          </a:p>
        </p:txBody>
      </p:sp>
    </p:spTree>
    <p:extLst>
      <p:ext uri="{BB962C8B-B14F-4D97-AF65-F5344CB8AC3E}">
        <p14:creationId xmlns:p14="http://schemas.microsoft.com/office/powerpoint/2010/main" val="5200975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84</a:t>
            </a:fld>
            <a:endParaRPr lang="en-US" dirty="0"/>
          </a:p>
        </p:txBody>
      </p:sp>
      <p:sp>
        <p:nvSpPr>
          <p:cNvPr id="14" name="Rectangle 13">
            <a:extLst>
              <a:ext uri="{FF2B5EF4-FFF2-40B4-BE49-F238E27FC236}">
                <a16:creationId xmlns:a16="http://schemas.microsoft.com/office/drawing/2014/main" id="{9DA03A8D-05B5-CC45-900D-928D23F6BF19}"/>
              </a:ext>
            </a:extLst>
          </p:cNvPr>
          <p:cNvSpPr>
            <a:spLocks noChangeArrowheads="1"/>
          </p:cNvSpPr>
          <p:nvPr/>
        </p:nvSpPr>
        <p:spPr bwMode="auto">
          <a:xfrm>
            <a:off x="609600" y="2362200"/>
            <a:ext cx="7924800" cy="205740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r>
              <a:rPr kumimoji="0" lang="en-US" sz="2200" b="1" i="1" dirty="0">
                <a:solidFill>
                  <a:schemeClr val="tx2"/>
                </a:solidFill>
                <a:effectLst>
                  <a:outerShdw blurRad="38100" dist="38100" dir="2700000" algn="tl">
                    <a:srgbClr val="DDDDDD"/>
                  </a:outerShdw>
                </a:effectLst>
                <a:latin typeface="+mj-lt"/>
              </a:rPr>
              <a:t>Supplemental Section </a:t>
            </a:r>
            <a:br>
              <a:rPr kumimoji="0" lang="en-US" sz="2200" b="1" i="1" dirty="0">
                <a:solidFill>
                  <a:schemeClr val="tx2"/>
                </a:solidFill>
                <a:effectLst>
                  <a:outerShdw blurRad="38100" dist="38100" dir="2700000" algn="tl">
                    <a:srgbClr val="DDDDDD"/>
                  </a:outerShdw>
                </a:effectLst>
                <a:latin typeface="+mj-lt"/>
              </a:rPr>
            </a:br>
            <a:r>
              <a:rPr kumimoji="0" lang="en-US" sz="2200" b="1" i="1" dirty="0">
                <a:solidFill>
                  <a:schemeClr val="accent1"/>
                </a:solidFill>
                <a:effectLst>
                  <a:outerShdw blurRad="38100" dist="38100" dir="2700000" algn="tl">
                    <a:srgbClr val="DDDDDD"/>
                  </a:outerShdw>
                </a:effectLst>
                <a:latin typeface="+mj-lt"/>
              </a:rPr>
              <a:t>Other Selected Comments From Study Sources</a:t>
            </a:r>
            <a:endParaRPr lang="en-US" sz="2200" b="1" i="1" dirty="0">
              <a:solidFill>
                <a:schemeClr val="accent1"/>
              </a:solidFill>
              <a:latin typeface="+mj-lt"/>
            </a:endParaRPr>
          </a:p>
        </p:txBody>
      </p:sp>
    </p:spTree>
    <p:extLst>
      <p:ext uri="{BB962C8B-B14F-4D97-AF65-F5344CB8AC3E}">
        <p14:creationId xmlns:p14="http://schemas.microsoft.com/office/powerpoint/2010/main" val="188046995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85</a:t>
            </a:fld>
            <a:endParaRPr lang="en-US" dirty="0"/>
          </a:p>
        </p:txBody>
      </p:sp>
      <p:sp>
        <p:nvSpPr>
          <p:cNvPr id="8" name="Rectangle 7">
            <a:extLst>
              <a:ext uri="{FF2B5EF4-FFF2-40B4-BE49-F238E27FC236}">
                <a16:creationId xmlns:a16="http://schemas.microsoft.com/office/drawing/2014/main" id="{211D69C4-337D-634F-BAA1-5E593F19F27D}"/>
              </a:ext>
            </a:extLst>
          </p:cNvPr>
          <p:cNvSpPr>
            <a:spLocks noGrp="1" noChangeArrowheads="1"/>
          </p:cNvSpPr>
          <p:nvPr>
            <p:ph type="title"/>
          </p:nvPr>
        </p:nvSpPr>
        <p:spPr>
          <a:xfrm>
            <a:off x="685800" y="76200"/>
            <a:ext cx="7772400" cy="1295400"/>
          </a:xfrm>
        </p:spPr>
        <p:txBody>
          <a:bodyPr/>
          <a:lstStyle/>
          <a:p>
            <a:pPr eaLnBrk="1" hangingPunct="1">
              <a:defRPr/>
            </a:pPr>
            <a:r>
              <a:rPr lang="en-US" sz="2400" b="1" dirty="0">
                <a:solidFill>
                  <a:srgbClr val="000000"/>
                </a:solidFill>
              </a:rPr>
              <a:t>RE</a:t>
            </a:r>
            <a:r>
              <a:rPr lang="en-US" sz="2400" b="1" dirty="0">
                <a:effectLst/>
              </a:rPr>
              <a:t> What is Most Valued/Expected From SE Discipline? </a:t>
            </a:r>
            <a:endParaRPr lang="en-US" sz="2400" b="1" dirty="0">
              <a:cs typeface="+mj-cs"/>
            </a:endParaRPr>
          </a:p>
        </p:txBody>
      </p:sp>
      <p:sp>
        <p:nvSpPr>
          <p:cNvPr id="9" name="Rectangle 6">
            <a:extLst>
              <a:ext uri="{FF2B5EF4-FFF2-40B4-BE49-F238E27FC236}">
                <a16:creationId xmlns:a16="http://schemas.microsoft.com/office/drawing/2014/main" id="{26135B70-2676-2241-B538-8AF8722E8516}"/>
              </a:ext>
            </a:extLst>
          </p:cNvPr>
          <p:cNvSpPr txBox="1">
            <a:spLocks noChangeArrowheads="1"/>
          </p:cNvSpPr>
          <p:nvPr/>
        </p:nvSpPr>
        <p:spPr bwMode="auto">
          <a:xfrm>
            <a:off x="685800" y="1143000"/>
            <a:ext cx="82296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171450" lvl="0" indent="-171450"/>
            <a:r>
              <a:rPr lang="en-US" sz="1200" b="0" dirty="0">
                <a:latin typeface="+mj-lt"/>
              </a:rPr>
              <a:t>“</a:t>
            </a:r>
            <a:r>
              <a:rPr lang="en-US" sz="1200" dirty="0">
                <a:latin typeface="+mj-lt"/>
              </a:rPr>
              <a:t>Integration function.  </a:t>
            </a:r>
            <a:r>
              <a:rPr lang="en-US" sz="1200" b="0" dirty="0">
                <a:latin typeface="+mj-lt"/>
              </a:rPr>
              <a:t>My main concern is that they have the right mindset vs. skillset; making sure they are looking at any problem from multiple perspectives and incorporating them into a holistic view of the system.”  </a:t>
            </a:r>
            <a:r>
              <a:rPr lang="en-US" sz="1200" i="1" dirty="0">
                <a:latin typeface="+mj-lt"/>
              </a:rPr>
              <a:t>(OGA)</a:t>
            </a:r>
            <a:endParaRPr lang="en-US" sz="1200" dirty="0">
              <a:latin typeface="+mj-lt"/>
            </a:endParaRPr>
          </a:p>
          <a:p>
            <a:pPr marL="171450" lvl="0" indent="-171450"/>
            <a:r>
              <a:rPr lang="en-US" sz="1200" b="0" dirty="0">
                <a:latin typeface="+mj-lt"/>
              </a:rPr>
              <a:t>“There is </a:t>
            </a:r>
            <a:r>
              <a:rPr lang="en-US" sz="1200" dirty="0">
                <a:latin typeface="+mj-lt"/>
              </a:rPr>
              <a:t>greater recognition of the need and increased emphasis for strong people leadership skills (PLS). </a:t>
            </a:r>
            <a:r>
              <a:rPr lang="en-US" sz="1200" b="0" dirty="0">
                <a:latin typeface="+mj-lt"/>
              </a:rPr>
              <a:t> It’s mostly something that’s innate to start with and people with strong PLS have to hired.”  </a:t>
            </a:r>
            <a:r>
              <a:rPr lang="en-US" sz="1200" i="1" dirty="0">
                <a:latin typeface="+mj-lt"/>
              </a:rPr>
              <a:t>(OGA)</a:t>
            </a:r>
            <a:endParaRPr lang="en-US" sz="1200" dirty="0">
              <a:latin typeface="+mj-lt"/>
            </a:endParaRPr>
          </a:p>
          <a:p>
            <a:pPr marL="171450" lvl="0" indent="-171450"/>
            <a:r>
              <a:rPr lang="en-US" sz="1200" b="0" dirty="0">
                <a:latin typeface="+mj-lt"/>
              </a:rPr>
              <a:t>“A key expectation of our SEs is that </a:t>
            </a:r>
            <a:r>
              <a:rPr lang="en-US" sz="1200" dirty="0">
                <a:latin typeface="+mj-lt"/>
              </a:rPr>
              <a:t>they constantly look for better solutions, are not afraid of new things and bring forward innovative solutions.  </a:t>
            </a:r>
            <a:r>
              <a:rPr lang="en-US" sz="1200" b="0" dirty="0">
                <a:latin typeface="+mj-lt"/>
              </a:rPr>
              <a:t>Our SEs are proactive participants with our PM and project scientists.”  </a:t>
            </a:r>
            <a:r>
              <a:rPr lang="en-US" sz="1200" i="1" dirty="0">
                <a:latin typeface="+mj-lt"/>
              </a:rPr>
              <a:t>(OGA)</a:t>
            </a:r>
            <a:endParaRPr lang="en-US" sz="1200" dirty="0">
              <a:latin typeface="+mj-lt"/>
            </a:endParaRPr>
          </a:p>
          <a:p>
            <a:pPr marL="171450" lvl="0" indent="-171450"/>
            <a:r>
              <a:rPr lang="en-US" sz="1200" dirty="0">
                <a:latin typeface="+mj-lt"/>
              </a:rPr>
              <a:t>“I most value systems thinkers.  </a:t>
            </a:r>
            <a:r>
              <a:rPr lang="en-US" sz="1200" b="0" dirty="0">
                <a:latin typeface="+mj-lt"/>
              </a:rPr>
              <a:t>I want someone who has grown up in a sub-discipline technical area but is a system thinker.  I prefer a structural designer, electrical designer or software people coming into SE.”  </a:t>
            </a:r>
            <a:r>
              <a:rPr lang="en-US" sz="1200" i="1" dirty="0">
                <a:latin typeface="+mj-lt"/>
              </a:rPr>
              <a:t>(Industry source)</a:t>
            </a:r>
            <a:endParaRPr lang="en-US" sz="1200" dirty="0">
              <a:latin typeface="+mj-lt"/>
            </a:endParaRPr>
          </a:p>
          <a:p>
            <a:pPr marL="171450" lvl="0" indent="-171450"/>
            <a:r>
              <a:rPr lang="en-US" sz="1200" dirty="0">
                <a:latin typeface="+mj-lt"/>
              </a:rPr>
              <a:t>“Systems thinking is valued and necessary, but we do not attribute it as a good quality of SE.  </a:t>
            </a:r>
            <a:r>
              <a:rPr lang="en-US" sz="1200" b="0" dirty="0">
                <a:latin typeface="+mj-lt"/>
              </a:rPr>
              <a:t>They will expect it out of an architect or integrator.”</a:t>
            </a:r>
            <a:r>
              <a:rPr lang="en-US" sz="1200" dirty="0">
                <a:latin typeface="+mj-lt"/>
              </a:rPr>
              <a:t>  </a:t>
            </a:r>
            <a:r>
              <a:rPr lang="en-US" sz="1200" i="1" dirty="0">
                <a:latin typeface="+mj-lt"/>
              </a:rPr>
              <a:t>(OGA)</a:t>
            </a:r>
            <a:endParaRPr lang="en-US" sz="1200" dirty="0">
              <a:latin typeface="+mj-lt"/>
            </a:endParaRPr>
          </a:p>
          <a:p>
            <a:pPr marL="171450" lvl="0" indent="-171450"/>
            <a:r>
              <a:rPr lang="en-US" sz="1200" dirty="0">
                <a:latin typeface="+mj-lt"/>
              </a:rPr>
              <a:t>“It’s being able to understand the broader picture and dependencies and interactions </a:t>
            </a:r>
            <a:r>
              <a:rPr lang="en-US" sz="1200" b="0" dirty="0">
                <a:latin typeface="+mj-lt"/>
              </a:rPr>
              <a:t>between subsystems and disciplines.”  </a:t>
            </a:r>
            <a:r>
              <a:rPr lang="en-US" sz="1200" i="1" dirty="0">
                <a:latin typeface="+mj-lt"/>
              </a:rPr>
              <a:t>(Industry source)</a:t>
            </a:r>
            <a:endParaRPr lang="en-US" sz="1200" dirty="0">
              <a:latin typeface="+mj-lt"/>
            </a:endParaRPr>
          </a:p>
          <a:p>
            <a:pPr marL="171450" lvl="0" indent="-171450"/>
            <a:r>
              <a:rPr lang="en-US" sz="1200" b="0" dirty="0">
                <a:latin typeface="+mj-lt"/>
              </a:rPr>
              <a:t>“Systems engineering is clearly </a:t>
            </a:r>
            <a:r>
              <a:rPr lang="en-US" sz="1200" dirty="0">
                <a:latin typeface="+mj-lt"/>
              </a:rPr>
              <a:t>the technical coordination between all the disciplines, keeping things in balance and having a wholistic view </a:t>
            </a:r>
            <a:r>
              <a:rPr lang="en-US" sz="1200" b="0" dirty="0">
                <a:latin typeface="+mj-lt"/>
              </a:rPr>
              <a:t>of the system vs. each of the contributing parts.” </a:t>
            </a:r>
            <a:r>
              <a:rPr lang="en-US" sz="1200" dirty="0">
                <a:latin typeface="+mj-lt"/>
              </a:rPr>
              <a:t> </a:t>
            </a:r>
            <a:r>
              <a:rPr lang="en-US" sz="1200" i="1" dirty="0">
                <a:latin typeface="+mj-lt"/>
              </a:rPr>
              <a:t>(OGA)</a:t>
            </a:r>
            <a:endParaRPr lang="en-US" sz="1200" dirty="0">
              <a:latin typeface="+mj-lt"/>
            </a:endParaRPr>
          </a:p>
          <a:p>
            <a:pPr marL="171450" lvl="0" indent="-171450"/>
            <a:r>
              <a:rPr lang="en-US" sz="1200" dirty="0">
                <a:latin typeface="+mj-lt"/>
              </a:rPr>
              <a:t>“Innovation is fundamental to systems engineering; </a:t>
            </a:r>
            <a:r>
              <a:rPr lang="en-US" sz="1200" b="0" dirty="0">
                <a:latin typeface="+mj-lt"/>
              </a:rPr>
              <a:t>SEs do tradeoffs and look at alternative ways of doing things.  Systems engineering is inherently innovative.”</a:t>
            </a:r>
            <a:r>
              <a:rPr lang="en-US" sz="1200" dirty="0">
                <a:latin typeface="+mj-lt"/>
              </a:rPr>
              <a:t>   </a:t>
            </a:r>
            <a:r>
              <a:rPr lang="en-US" sz="1200" i="1" dirty="0">
                <a:latin typeface="+mj-lt"/>
              </a:rPr>
              <a:t>(OGA)</a:t>
            </a:r>
            <a:endParaRPr lang="en-US" sz="1200" dirty="0">
              <a:latin typeface="+mj-lt"/>
            </a:endParaRPr>
          </a:p>
          <a:p>
            <a:pPr marL="171450" lvl="0" indent="-171450"/>
            <a:r>
              <a:rPr lang="en-US" sz="1200" dirty="0">
                <a:latin typeface="+mj-lt"/>
              </a:rPr>
              <a:t>“It’s extremely important that SEs be innovative at my company. </a:t>
            </a:r>
            <a:r>
              <a:rPr lang="en-US" sz="1200" b="0" dirty="0">
                <a:latin typeface="+mj-lt"/>
              </a:rPr>
              <a:t> We are kicking off an internal program that does just that.  It makes sure that everyone in our workforce is aware of innovation and solution development done elsewhere in our company that can be applied somewhere else.”  </a:t>
            </a:r>
            <a:r>
              <a:rPr lang="en-US" sz="1200" i="1" dirty="0">
                <a:latin typeface="+mj-lt"/>
              </a:rPr>
              <a:t>(Industry source)</a:t>
            </a:r>
            <a:endParaRPr lang="en-US" sz="1200" dirty="0">
              <a:latin typeface="+mj-lt"/>
            </a:endParaRPr>
          </a:p>
          <a:p>
            <a:pPr marL="171450" lvl="0" indent="-171450"/>
            <a:r>
              <a:rPr lang="en-US" sz="1200" b="0" dirty="0">
                <a:latin typeface="+mj-lt"/>
              </a:rPr>
              <a:t>“Our SE workforce development strategy has always been </a:t>
            </a:r>
            <a:r>
              <a:rPr lang="en-US" sz="1200" dirty="0">
                <a:latin typeface="+mj-lt"/>
              </a:rPr>
              <a:t>to develop technical, management and leadership domains.”  </a:t>
            </a:r>
            <a:r>
              <a:rPr lang="en-US" sz="1200" i="1" dirty="0">
                <a:latin typeface="+mj-lt"/>
              </a:rPr>
              <a:t>(OGA)</a:t>
            </a:r>
            <a:endParaRPr lang="en-US" sz="1200" dirty="0">
              <a:latin typeface="+mj-lt"/>
            </a:endParaRPr>
          </a:p>
          <a:p>
            <a:pPr marL="171450" lvl="0" indent="-171450"/>
            <a:r>
              <a:rPr lang="en-US" sz="1200" dirty="0">
                <a:latin typeface="+mj-lt"/>
              </a:rPr>
              <a:t>“We expect our SEs to have at least 10 years-experience </a:t>
            </a:r>
            <a:r>
              <a:rPr lang="en-US" sz="1200" b="0" dirty="0">
                <a:latin typeface="+mj-lt"/>
              </a:rPr>
              <a:t>in a subsystem discipline such as electromechanical systems or structural analysis and have developed a broad systems view in electrical, mechanical and/or pyrotechnics.”</a:t>
            </a:r>
            <a:r>
              <a:rPr lang="en-US" sz="1200" dirty="0">
                <a:latin typeface="+mj-lt"/>
              </a:rPr>
              <a:t>  </a:t>
            </a:r>
            <a:r>
              <a:rPr lang="en-US" sz="1200" i="1" dirty="0">
                <a:latin typeface="+mj-lt"/>
              </a:rPr>
              <a:t>(Industry source)</a:t>
            </a:r>
            <a:endParaRPr lang="en-US" sz="1200" dirty="0">
              <a:latin typeface="+mj-lt"/>
            </a:endParaRPr>
          </a:p>
          <a:p>
            <a:pPr marL="171450" indent="-171450"/>
            <a:r>
              <a:rPr lang="en-US" sz="1200" dirty="0">
                <a:latin typeface="+mj-lt"/>
              </a:rPr>
              <a:t>“SE plays a key role in more mature organizations, </a:t>
            </a:r>
            <a:r>
              <a:rPr lang="en-US" sz="1200" b="0" dirty="0">
                <a:latin typeface="+mj-lt"/>
              </a:rPr>
              <a:t>especially in providing a technical collaboration mechanism between all the other disciplines.”  </a:t>
            </a:r>
            <a:r>
              <a:rPr lang="en-US" sz="1200" i="1" dirty="0">
                <a:latin typeface="+mj-lt"/>
              </a:rPr>
              <a:t>(Industry source)</a:t>
            </a:r>
          </a:p>
        </p:txBody>
      </p:sp>
    </p:spTree>
    <p:extLst>
      <p:ext uri="{BB962C8B-B14F-4D97-AF65-F5344CB8AC3E}">
        <p14:creationId xmlns:p14="http://schemas.microsoft.com/office/powerpoint/2010/main" val="159930124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86</a:t>
            </a:fld>
            <a:endParaRPr lang="en-US" dirty="0"/>
          </a:p>
        </p:txBody>
      </p:sp>
      <p:sp>
        <p:nvSpPr>
          <p:cNvPr id="8" name="Rectangle 7">
            <a:extLst>
              <a:ext uri="{FF2B5EF4-FFF2-40B4-BE49-F238E27FC236}">
                <a16:creationId xmlns:a16="http://schemas.microsoft.com/office/drawing/2014/main" id="{211D69C4-337D-634F-BAA1-5E593F19F27D}"/>
              </a:ext>
            </a:extLst>
          </p:cNvPr>
          <p:cNvSpPr>
            <a:spLocks noGrp="1" noChangeArrowheads="1"/>
          </p:cNvSpPr>
          <p:nvPr>
            <p:ph type="title"/>
          </p:nvPr>
        </p:nvSpPr>
        <p:spPr>
          <a:xfrm>
            <a:off x="685800" y="76200"/>
            <a:ext cx="7772400" cy="1295400"/>
          </a:xfrm>
        </p:spPr>
        <p:txBody>
          <a:bodyPr/>
          <a:lstStyle/>
          <a:p>
            <a:pPr eaLnBrk="1" hangingPunct="1">
              <a:defRPr/>
            </a:pPr>
            <a:r>
              <a:rPr lang="en-US" sz="2400" b="1" dirty="0">
                <a:solidFill>
                  <a:srgbClr val="000000"/>
                </a:solidFill>
                <a:effectLst/>
              </a:rPr>
              <a:t>Selected Comments RE </a:t>
            </a:r>
            <a:r>
              <a:rPr lang="en-US" sz="2400" b="1" dirty="0">
                <a:effectLst/>
              </a:rPr>
              <a:t>MBSE </a:t>
            </a:r>
            <a:endParaRPr lang="en-US" sz="2400" b="1" dirty="0">
              <a:cs typeface="+mj-cs"/>
            </a:endParaRPr>
          </a:p>
        </p:txBody>
      </p:sp>
      <p:sp>
        <p:nvSpPr>
          <p:cNvPr id="9" name="Rectangle 6">
            <a:extLst>
              <a:ext uri="{FF2B5EF4-FFF2-40B4-BE49-F238E27FC236}">
                <a16:creationId xmlns:a16="http://schemas.microsoft.com/office/drawing/2014/main" id="{26135B70-2676-2241-B538-8AF8722E8516}"/>
              </a:ext>
            </a:extLst>
          </p:cNvPr>
          <p:cNvSpPr txBox="1">
            <a:spLocks noChangeArrowheads="1"/>
          </p:cNvSpPr>
          <p:nvPr/>
        </p:nvSpPr>
        <p:spPr bwMode="auto">
          <a:xfrm>
            <a:off x="685800" y="914400"/>
            <a:ext cx="82296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171450" indent="-171450" eaLnBrk="1" hangingPunct="1">
              <a:lnSpc>
                <a:spcPct val="80000"/>
              </a:lnSpc>
              <a:buNone/>
              <a:defRPr/>
            </a:pPr>
            <a:r>
              <a:rPr lang="en-US" sz="1200" dirty="0">
                <a:latin typeface="+mj-lt"/>
              </a:rPr>
              <a:t>Industry partners: </a:t>
            </a:r>
            <a:endParaRPr lang="en-US" sz="1200" b="0" dirty="0">
              <a:latin typeface="+mj-lt"/>
            </a:endParaRPr>
          </a:p>
          <a:p>
            <a:pPr marL="171450" lvl="0" indent="-171450"/>
            <a:r>
              <a:rPr lang="en-US" sz="1200" dirty="0">
                <a:latin typeface="+mj-lt"/>
              </a:rPr>
              <a:t>“We are at an exciting time.  </a:t>
            </a:r>
            <a:r>
              <a:rPr lang="en-US" sz="1200" b="0" dirty="0">
                <a:latin typeface="+mj-lt"/>
              </a:rPr>
              <a:t>We have seen an enormous increase in interest in systems modeling over the past 2 years.  DOD is pushing a Digital Engineering strategy.  </a:t>
            </a:r>
            <a:r>
              <a:rPr lang="en-US" sz="1200" dirty="0">
                <a:latin typeface="+mj-lt"/>
              </a:rPr>
              <a:t>Companies are beginning to see good SE as a competitive advantage </a:t>
            </a:r>
            <a:r>
              <a:rPr lang="en-US" sz="1200" b="0" dirty="0">
                <a:latin typeface="+mj-lt"/>
              </a:rPr>
              <a:t>in being able to unlock value and allow people to see novel and more efficient ways to do things.” </a:t>
            </a:r>
          </a:p>
          <a:p>
            <a:pPr marL="171450" lvl="0" indent="-171450"/>
            <a:r>
              <a:rPr lang="en-US" sz="1200" dirty="0">
                <a:latin typeface="+mj-lt"/>
              </a:rPr>
              <a:t>“For us the MBSE approach is one of the tools that are available </a:t>
            </a:r>
            <a:r>
              <a:rPr lang="en-US" sz="1200" b="0" dirty="0">
                <a:latin typeface="+mj-lt"/>
              </a:rPr>
              <a:t>to the team working on the same system design </a:t>
            </a:r>
            <a:r>
              <a:rPr lang="en-US" sz="1200" dirty="0">
                <a:latin typeface="+mj-lt"/>
              </a:rPr>
              <a:t>to ensure more efficient communication.  </a:t>
            </a:r>
            <a:r>
              <a:rPr lang="en-US" sz="1200" b="0" dirty="0">
                <a:latin typeface="+mj-lt"/>
              </a:rPr>
              <a:t>It allows us to deal with communications problems.  We realized it was the best way to ensure the best communications.”</a:t>
            </a:r>
            <a:r>
              <a:rPr lang="en-US" sz="1200" i="1" dirty="0"/>
              <a:t> </a:t>
            </a:r>
            <a:r>
              <a:rPr lang="en-US" sz="1200" b="0" dirty="0"/>
              <a:t> </a:t>
            </a:r>
            <a:endParaRPr lang="en-US" sz="1200" dirty="0">
              <a:latin typeface="+mj-lt"/>
            </a:endParaRPr>
          </a:p>
          <a:p>
            <a:pPr marL="171450" indent="-171450">
              <a:buNone/>
            </a:pPr>
            <a:r>
              <a:rPr lang="en-US" sz="1200" i="1" dirty="0">
                <a:latin typeface="+mj-lt"/>
              </a:rPr>
              <a:t>OGAs: </a:t>
            </a:r>
            <a:endParaRPr lang="en-US" sz="1200" dirty="0">
              <a:latin typeface="+mj-lt"/>
            </a:endParaRPr>
          </a:p>
          <a:p>
            <a:pPr marL="171450" lvl="0" indent="-171450"/>
            <a:r>
              <a:rPr lang="en-US" sz="1200" b="0" dirty="0">
                <a:latin typeface="+mj-lt"/>
              </a:rPr>
              <a:t>“We are at about 40% of our SEs doing MBE or DE.  However, </a:t>
            </a:r>
            <a:r>
              <a:rPr lang="en-US" sz="1200" dirty="0">
                <a:latin typeface="+mj-lt"/>
              </a:rPr>
              <a:t>until we change acquisition policies that allow for use of digital artifacts, I am not sure we will get much further than 40-50%.  </a:t>
            </a:r>
            <a:r>
              <a:rPr lang="en-US" sz="1200" b="0" dirty="0">
                <a:latin typeface="+mj-lt"/>
              </a:rPr>
              <a:t>But the move to MB is not going away.” </a:t>
            </a:r>
            <a:endParaRPr lang="en-US" sz="1200" dirty="0">
              <a:latin typeface="+mj-lt"/>
            </a:endParaRPr>
          </a:p>
          <a:p>
            <a:pPr marL="171450" lvl="0" indent="-171450"/>
            <a:r>
              <a:rPr lang="en-US" sz="1200" dirty="0">
                <a:latin typeface="+mj-lt"/>
              </a:rPr>
              <a:t>“MBSE has been tried out and has been fully embraced by command leadership.  </a:t>
            </a:r>
            <a:r>
              <a:rPr lang="en-US" sz="1200" b="0" dirty="0">
                <a:latin typeface="+mj-lt"/>
              </a:rPr>
              <a:t>We are over the hump of getting people convinced of doing this.” </a:t>
            </a:r>
            <a:endParaRPr lang="en-US" sz="1200" dirty="0">
              <a:latin typeface="+mj-lt"/>
            </a:endParaRPr>
          </a:p>
          <a:p>
            <a:pPr marL="171450" indent="-171450">
              <a:buNone/>
            </a:pPr>
            <a:r>
              <a:rPr lang="en-US" sz="1200" i="1" dirty="0">
                <a:latin typeface="+mj-lt"/>
              </a:rPr>
              <a:t>Academia:</a:t>
            </a:r>
            <a:endParaRPr lang="en-US" sz="1200" dirty="0">
              <a:latin typeface="+mj-lt"/>
            </a:endParaRPr>
          </a:p>
          <a:p>
            <a:pPr marL="171450" lvl="0" indent="-171450"/>
            <a:r>
              <a:rPr lang="en-US" sz="1200" dirty="0">
                <a:latin typeface="+mj-lt"/>
              </a:rPr>
              <a:t>“There is a lot of confusion out there right now </a:t>
            </a:r>
            <a:r>
              <a:rPr lang="en-US" sz="1200" b="0" dirty="0">
                <a:latin typeface="+mj-lt"/>
              </a:rPr>
              <a:t>about what MBSE really is.”</a:t>
            </a:r>
            <a:endParaRPr lang="en-US" sz="1200" dirty="0">
              <a:latin typeface="+mj-lt"/>
            </a:endParaRPr>
          </a:p>
          <a:p>
            <a:pPr marL="171450" lvl="0" indent="-171450"/>
            <a:r>
              <a:rPr lang="en-US" sz="1200" b="0" dirty="0">
                <a:latin typeface="+mj-lt"/>
              </a:rPr>
              <a:t>“There are pockets here and there dealing with MBSE across academia, but </a:t>
            </a:r>
            <a:r>
              <a:rPr lang="en-US" sz="1200" dirty="0">
                <a:latin typeface="+mj-lt"/>
              </a:rPr>
              <a:t>there are whole major universities where they probably aren’t doing anything with MBSE.”</a:t>
            </a:r>
            <a:r>
              <a:rPr lang="en-US" sz="1200" i="1" dirty="0">
                <a:latin typeface="+mj-lt"/>
              </a:rPr>
              <a:t> </a:t>
            </a:r>
            <a:r>
              <a:rPr lang="en-US" sz="1200" dirty="0">
                <a:latin typeface="+mj-lt"/>
              </a:rPr>
              <a:t>  </a:t>
            </a:r>
          </a:p>
          <a:p>
            <a:pPr marL="171450" lvl="0" indent="-171450"/>
            <a:r>
              <a:rPr lang="en-US" sz="1200" dirty="0">
                <a:latin typeface="+mj-lt"/>
              </a:rPr>
              <a:t>“A lot of people are enthused about MBSE but it’s not a mature approach that people are taking to it.  </a:t>
            </a:r>
            <a:r>
              <a:rPr lang="en-US" sz="1200" b="0" dirty="0">
                <a:latin typeface="+mj-lt"/>
              </a:rPr>
              <a:t>There is a myriad of support from industry wanting to do more modeling, but the rate that the software tools are actually being picked up on by real programs is in its infancy.”</a:t>
            </a:r>
            <a:endParaRPr lang="en-US" sz="1200" dirty="0">
              <a:latin typeface="+mj-lt"/>
            </a:endParaRPr>
          </a:p>
          <a:p>
            <a:pPr marL="171450" indent="-171450">
              <a:buNone/>
            </a:pPr>
            <a:r>
              <a:rPr lang="en-US" sz="1200" i="1" dirty="0">
                <a:latin typeface="+mj-lt"/>
              </a:rPr>
              <a:t>Tool vendors:</a:t>
            </a:r>
            <a:endParaRPr lang="en-US" sz="1200" dirty="0">
              <a:latin typeface="+mj-lt"/>
            </a:endParaRPr>
          </a:p>
          <a:p>
            <a:pPr marL="171450" lvl="0" indent="-171450"/>
            <a:r>
              <a:rPr lang="en-US" sz="1200" dirty="0">
                <a:latin typeface="+mj-lt"/>
              </a:rPr>
              <a:t>“I am hopeful there is an uptrend but have guarded optimism.  </a:t>
            </a:r>
            <a:r>
              <a:rPr lang="en-US" sz="1200" b="0" dirty="0">
                <a:latin typeface="+mj-lt"/>
              </a:rPr>
              <a:t>The January 2019 MBSE conference at JPL had NAVAIR basically say MBSE is not an option but a necessity and we are committed to it because we can improve our business.  I never heard that before, but it’s scary because it may be oversold and not meet people’s high expectations.  We have reached the stage where enough people have bought into it </a:t>
            </a:r>
            <a:r>
              <a:rPr lang="en-US" sz="1200" dirty="0">
                <a:latin typeface="+mj-lt"/>
              </a:rPr>
              <a:t>that it’s time to show clear benefits for MBSE.”</a:t>
            </a:r>
            <a:endParaRPr lang="en-US" sz="1200" i="1" dirty="0">
              <a:latin typeface="+mj-lt"/>
            </a:endParaRPr>
          </a:p>
          <a:p>
            <a:pPr marL="171450" lvl="0" indent="-171450"/>
            <a:r>
              <a:rPr lang="en-US" sz="1200" dirty="0">
                <a:latin typeface="+mj-lt"/>
              </a:rPr>
              <a:t>“MBSE is not a panacea but it’s use is on the rise in terms of how its evolving and how it’s being used.  </a:t>
            </a:r>
            <a:r>
              <a:rPr lang="en-US" sz="1200" b="0" dirty="0">
                <a:latin typeface="+mj-lt"/>
              </a:rPr>
              <a:t>Organizations recognize that they can’t do SE the old way.  MBSE use is spreading largely across the board, but will be led by pockets at aerospace industry, 1 OGA, JPL, and automotive.” </a:t>
            </a:r>
            <a:br>
              <a:rPr lang="en-US" sz="1200" i="1" dirty="0">
                <a:latin typeface="+mj-lt"/>
              </a:rPr>
            </a:br>
            <a:endParaRPr lang="en-US" sz="1200" i="1" dirty="0">
              <a:latin typeface="+mj-lt"/>
            </a:endParaRPr>
          </a:p>
        </p:txBody>
      </p:sp>
    </p:spTree>
    <p:extLst>
      <p:ext uri="{BB962C8B-B14F-4D97-AF65-F5344CB8AC3E}">
        <p14:creationId xmlns:p14="http://schemas.microsoft.com/office/powerpoint/2010/main" val="136051090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87</a:t>
            </a:fld>
            <a:endParaRPr lang="en-US" dirty="0"/>
          </a:p>
        </p:txBody>
      </p:sp>
      <p:sp>
        <p:nvSpPr>
          <p:cNvPr id="8" name="Rectangle 7">
            <a:extLst>
              <a:ext uri="{FF2B5EF4-FFF2-40B4-BE49-F238E27FC236}">
                <a16:creationId xmlns:a16="http://schemas.microsoft.com/office/drawing/2014/main" id="{211D69C4-337D-634F-BAA1-5E593F19F27D}"/>
              </a:ext>
            </a:extLst>
          </p:cNvPr>
          <p:cNvSpPr>
            <a:spLocks noGrp="1" noChangeArrowheads="1"/>
          </p:cNvSpPr>
          <p:nvPr>
            <p:ph type="title"/>
          </p:nvPr>
        </p:nvSpPr>
        <p:spPr>
          <a:xfrm>
            <a:off x="685800" y="76200"/>
            <a:ext cx="7772400" cy="1295400"/>
          </a:xfrm>
        </p:spPr>
        <p:txBody>
          <a:bodyPr/>
          <a:lstStyle/>
          <a:p>
            <a:pPr eaLnBrk="1" hangingPunct="1">
              <a:defRPr/>
            </a:pPr>
            <a:r>
              <a:rPr lang="en-US" sz="2000" b="1" dirty="0">
                <a:solidFill>
                  <a:srgbClr val="000000"/>
                </a:solidFill>
              </a:rPr>
              <a:t>RE</a:t>
            </a:r>
            <a:r>
              <a:rPr lang="en-US" sz="2000" b="1" dirty="0">
                <a:effectLst/>
              </a:rPr>
              <a:t> What Works Best With The Way Organizations Currently Engage SE? </a:t>
            </a:r>
            <a:endParaRPr lang="en-US" sz="2000" b="1" dirty="0">
              <a:cs typeface="+mj-cs"/>
            </a:endParaRPr>
          </a:p>
        </p:txBody>
      </p:sp>
      <p:sp>
        <p:nvSpPr>
          <p:cNvPr id="9" name="Rectangle 6">
            <a:extLst>
              <a:ext uri="{FF2B5EF4-FFF2-40B4-BE49-F238E27FC236}">
                <a16:creationId xmlns:a16="http://schemas.microsoft.com/office/drawing/2014/main" id="{26135B70-2676-2241-B538-8AF8722E8516}"/>
              </a:ext>
            </a:extLst>
          </p:cNvPr>
          <p:cNvSpPr txBox="1">
            <a:spLocks noChangeArrowheads="1"/>
          </p:cNvSpPr>
          <p:nvPr/>
        </p:nvSpPr>
        <p:spPr bwMode="auto">
          <a:xfrm>
            <a:off x="685800" y="1066800"/>
            <a:ext cx="83820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234950" indent="-234950" eaLnBrk="1" hangingPunct="1">
              <a:lnSpc>
                <a:spcPct val="80000"/>
              </a:lnSpc>
              <a:defRPr/>
            </a:pPr>
            <a:r>
              <a:rPr lang="en-US" sz="1700" dirty="0">
                <a:latin typeface="+mj-lt"/>
              </a:rPr>
              <a:t>“An environment of trust </a:t>
            </a:r>
            <a:r>
              <a:rPr lang="en-US" sz="1700" b="0" dirty="0">
                <a:latin typeface="+mj-lt"/>
              </a:rPr>
              <a:t>associated with the organization; a trust between people working together.  A leader that can articulate the vision and keep people on task towards reaching that vision.” </a:t>
            </a:r>
            <a:endParaRPr lang="en-US" sz="1700" dirty="0">
              <a:latin typeface="+mj-lt"/>
            </a:endParaRPr>
          </a:p>
          <a:p>
            <a:pPr marL="234950" lvl="0" indent="-234950"/>
            <a:r>
              <a:rPr lang="en-US" sz="1700" dirty="0">
                <a:latin typeface="+mj-lt"/>
              </a:rPr>
              <a:t>“Strong leadership; you have to have it.  </a:t>
            </a:r>
            <a:r>
              <a:rPr lang="en-US" sz="1700" b="0" dirty="0">
                <a:latin typeface="+mj-lt"/>
              </a:rPr>
              <a:t>Having total adoption from the top to the bottom.”</a:t>
            </a:r>
          </a:p>
          <a:p>
            <a:pPr marL="234950" lvl="0" indent="-234950"/>
            <a:r>
              <a:rPr lang="en-US" sz="1700" dirty="0">
                <a:latin typeface="+mj-lt"/>
              </a:rPr>
              <a:t>“Proper management support </a:t>
            </a:r>
            <a:r>
              <a:rPr lang="en-US" sz="1700" b="0" dirty="0">
                <a:latin typeface="+mj-lt"/>
              </a:rPr>
              <a:t>and integrated concurrent engineering.”</a:t>
            </a:r>
          </a:p>
          <a:p>
            <a:pPr marL="234950" lvl="0" indent="-234950"/>
            <a:r>
              <a:rPr lang="en-US" sz="1700" dirty="0">
                <a:latin typeface="+mj-lt"/>
              </a:rPr>
              <a:t>“First is that systems engineering is considered part of the culture </a:t>
            </a:r>
            <a:r>
              <a:rPr lang="en-US" sz="1700" b="0" dirty="0">
                <a:latin typeface="+mj-lt"/>
              </a:rPr>
              <a:t>and that its been at least a recognized discipline.”</a:t>
            </a:r>
          </a:p>
          <a:p>
            <a:pPr marL="234950" lvl="0" indent="-234950"/>
            <a:r>
              <a:rPr lang="en-US" sz="1700" dirty="0">
                <a:latin typeface="+mj-lt"/>
              </a:rPr>
              <a:t>“When a visionary leader is in place.  </a:t>
            </a:r>
            <a:r>
              <a:rPr lang="en-US" sz="1700" b="0" dirty="0">
                <a:latin typeface="+mj-lt"/>
              </a:rPr>
              <a:t>This is one of the biggest barriers to MBSE that can only be overcome by a visionary leader to enforce his will but also bring others along.  We have seen this occur.” </a:t>
            </a:r>
          </a:p>
          <a:p>
            <a:pPr marL="234950" lvl="0" indent="-234950"/>
            <a:r>
              <a:rPr lang="en-US" sz="1700" dirty="0">
                <a:latin typeface="+mj-lt"/>
              </a:rPr>
              <a:t>“Open information sharing, </a:t>
            </a:r>
            <a:r>
              <a:rPr lang="en-US" sz="1700" b="0" dirty="0">
                <a:latin typeface="+mj-lt"/>
              </a:rPr>
              <a:t>when everyone who is on the team is able to express openly their concerns and contribute fully in an open environment and cohesive team.” </a:t>
            </a:r>
          </a:p>
          <a:p>
            <a:pPr marL="234950" lvl="0" indent="-234950"/>
            <a:r>
              <a:rPr lang="en-US" sz="1700" dirty="0">
                <a:latin typeface="+mj-lt"/>
              </a:rPr>
              <a:t>“When you embed them in a program and have relationships, trust and mutual cooperation between SEs, </a:t>
            </a:r>
            <a:r>
              <a:rPr lang="en-US" sz="1700" b="0" dirty="0">
                <a:latin typeface="+mj-lt"/>
              </a:rPr>
              <a:t>other discipline engineers and PMs; a relationship where its understood what SEs need and how you can help.” </a:t>
            </a:r>
          </a:p>
          <a:p>
            <a:pPr marL="234950" lvl="0" indent="-234950"/>
            <a:r>
              <a:rPr lang="en-US" sz="1700" dirty="0">
                <a:latin typeface="+mj-lt"/>
              </a:rPr>
              <a:t>“SE needs to be proactive; that works best. </a:t>
            </a:r>
            <a:r>
              <a:rPr lang="en-US" sz="1700" b="0" dirty="0">
                <a:latin typeface="+mj-lt"/>
              </a:rPr>
              <a:t> I do assessments of broken system engineering and I have found that they usually needed to pull SE in earlier vs. waiting until they had an issue.” </a:t>
            </a:r>
            <a:br>
              <a:rPr lang="en-US" sz="1700" i="1" dirty="0">
                <a:latin typeface="+mj-lt"/>
              </a:rPr>
            </a:br>
            <a:endParaRPr lang="en-US" sz="1700" i="1" dirty="0">
              <a:latin typeface="+mj-lt"/>
            </a:endParaRPr>
          </a:p>
        </p:txBody>
      </p:sp>
    </p:spTree>
    <p:extLst>
      <p:ext uri="{BB962C8B-B14F-4D97-AF65-F5344CB8AC3E}">
        <p14:creationId xmlns:p14="http://schemas.microsoft.com/office/powerpoint/2010/main" val="322790491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88</a:t>
            </a:fld>
            <a:endParaRPr lang="en-US" dirty="0"/>
          </a:p>
        </p:txBody>
      </p:sp>
      <p:sp>
        <p:nvSpPr>
          <p:cNvPr id="8" name="Rectangle 7">
            <a:extLst>
              <a:ext uri="{FF2B5EF4-FFF2-40B4-BE49-F238E27FC236}">
                <a16:creationId xmlns:a16="http://schemas.microsoft.com/office/drawing/2014/main" id="{211D69C4-337D-634F-BAA1-5E593F19F27D}"/>
              </a:ext>
            </a:extLst>
          </p:cNvPr>
          <p:cNvSpPr>
            <a:spLocks noGrp="1" noChangeArrowheads="1"/>
          </p:cNvSpPr>
          <p:nvPr>
            <p:ph type="title"/>
          </p:nvPr>
        </p:nvSpPr>
        <p:spPr>
          <a:xfrm>
            <a:off x="685800" y="76200"/>
            <a:ext cx="7772400" cy="1295400"/>
          </a:xfrm>
        </p:spPr>
        <p:txBody>
          <a:bodyPr/>
          <a:lstStyle/>
          <a:p>
            <a:pPr eaLnBrk="1" hangingPunct="1">
              <a:defRPr/>
            </a:pPr>
            <a:r>
              <a:rPr lang="en-US" sz="2400" b="1" dirty="0">
                <a:solidFill>
                  <a:srgbClr val="000000"/>
                </a:solidFill>
              </a:rPr>
              <a:t>RE</a:t>
            </a:r>
            <a:r>
              <a:rPr lang="en-US" sz="2400" b="1" dirty="0">
                <a:effectLst/>
              </a:rPr>
              <a:t> Tools and Training </a:t>
            </a:r>
            <a:endParaRPr lang="en-US" sz="2400" b="1" dirty="0">
              <a:cs typeface="+mj-cs"/>
            </a:endParaRPr>
          </a:p>
        </p:txBody>
      </p:sp>
      <p:sp>
        <p:nvSpPr>
          <p:cNvPr id="9" name="Rectangle 6">
            <a:extLst>
              <a:ext uri="{FF2B5EF4-FFF2-40B4-BE49-F238E27FC236}">
                <a16:creationId xmlns:a16="http://schemas.microsoft.com/office/drawing/2014/main" id="{26135B70-2676-2241-B538-8AF8722E8516}"/>
              </a:ext>
            </a:extLst>
          </p:cNvPr>
          <p:cNvSpPr txBox="1">
            <a:spLocks noChangeArrowheads="1"/>
          </p:cNvSpPr>
          <p:nvPr/>
        </p:nvSpPr>
        <p:spPr bwMode="auto">
          <a:xfrm>
            <a:off x="685800" y="914400"/>
            <a:ext cx="83820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171450" indent="-171450" eaLnBrk="1" hangingPunct="1">
              <a:lnSpc>
                <a:spcPct val="80000"/>
              </a:lnSpc>
              <a:buNone/>
              <a:defRPr/>
            </a:pPr>
            <a:r>
              <a:rPr lang="en-US" sz="1300" dirty="0">
                <a:latin typeface="+mj-lt"/>
              </a:rPr>
              <a:t>RE SE/MBSE modeling tools:</a:t>
            </a:r>
          </a:p>
          <a:p>
            <a:pPr marL="171450" lvl="0" indent="-171450"/>
            <a:r>
              <a:rPr lang="en-US" sz="1300" dirty="0">
                <a:latin typeface="+mj-lt"/>
              </a:rPr>
              <a:t>“I am disappointed that different SysML tools don’t better work together.  </a:t>
            </a:r>
            <a:r>
              <a:rPr lang="en-US" sz="1300" b="0" dirty="0">
                <a:latin typeface="+mj-lt"/>
              </a:rPr>
              <a:t>Rhapsody and Cameo tools aren’t communicating well together.  This makes it difficult to collapse to a single source of truth model.  Hopefully SysML V2.0 will help here.”  </a:t>
            </a:r>
            <a:r>
              <a:rPr lang="en-US" sz="1300" dirty="0">
                <a:latin typeface="+mj-lt"/>
              </a:rPr>
              <a:t>(</a:t>
            </a:r>
            <a:r>
              <a:rPr lang="en-US" sz="1300" i="1" dirty="0">
                <a:latin typeface="+mj-lt"/>
              </a:rPr>
              <a:t>OGA)</a:t>
            </a:r>
            <a:endParaRPr lang="en-US" sz="1300" dirty="0">
              <a:latin typeface="+mj-lt"/>
            </a:endParaRPr>
          </a:p>
          <a:p>
            <a:pPr marL="171450" lvl="0" indent="-171450"/>
            <a:r>
              <a:rPr lang="en-US" sz="1300" dirty="0">
                <a:latin typeface="+mj-lt"/>
              </a:rPr>
              <a:t>“I am pro-Magic Draw.  </a:t>
            </a:r>
            <a:r>
              <a:rPr lang="en-US" sz="1300" b="0" dirty="0">
                <a:latin typeface="+mj-lt"/>
              </a:rPr>
              <a:t>I consider it the best modeling tool by far.  It is highly standards compliant.  Magic Draw is extremely responsive to fix bugs and add features as quickly as possible.”  </a:t>
            </a:r>
            <a:r>
              <a:rPr lang="en-US" sz="1300" i="1" dirty="0">
                <a:latin typeface="+mj-lt"/>
              </a:rPr>
              <a:t>(Industry source)</a:t>
            </a:r>
            <a:endParaRPr lang="en-US" sz="1300" dirty="0">
              <a:latin typeface="+mj-lt"/>
            </a:endParaRPr>
          </a:p>
          <a:p>
            <a:pPr marL="171450" lvl="0" indent="-171450"/>
            <a:r>
              <a:rPr lang="en-US" sz="1300" dirty="0">
                <a:latin typeface="+mj-lt"/>
              </a:rPr>
              <a:t>“MBSE tools are still too complex.  </a:t>
            </a:r>
            <a:r>
              <a:rPr lang="en-US" sz="1300" b="0" dirty="0">
                <a:latin typeface="+mj-lt"/>
              </a:rPr>
              <a:t>They are made by modeling experts for modeling experts.  Our solutions based on modeling languages are still too complex.  SysML 2 is supposed to help this out but it helps out just a few people that really know SysML; it’s just not general purpose enough.”  </a:t>
            </a:r>
            <a:r>
              <a:rPr lang="en-US" sz="1300" dirty="0">
                <a:latin typeface="+mj-lt"/>
              </a:rPr>
              <a:t>(</a:t>
            </a:r>
            <a:r>
              <a:rPr lang="en-US" sz="1300" i="1" dirty="0">
                <a:latin typeface="+mj-lt"/>
              </a:rPr>
              <a:t>Tool vendor)</a:t>
            </a:r>
            <a:endParaRPr lang="en-US" sz="1300" dirty="0">
              <a:latin typeface="+mj-lt"/>
            </a:endParaRPr>
          </a:p>
          <a:p>
            <a:pPr marL="171450" lvl="0" indent="-171450"/>
            <a:r>
              <a:rPr lang="en-US" sz="1300" dirty="0">
                <a:latin typeface="+mj-lt"/>
              </a:rPr>
              <a:t>“I worry about tools being selected that end up driving processes that are not conducive to doing good SE. </a:t>
            </a:r>
            <a:r>
              <a:rPr lang="en-US" sz="1300" b="0" dirty="0">
                <a:latin typeface="+mj-lt"/>
              </a:rPr>
              <a:t> </a:t>
            </a:r>
            <a:br>
              <a:rPr lang="en-US" sz="1300" b="0" dirty="0">
                <a:latin typeface="+mj-lt"/>
              </a:rPr>
            </a:br>
            <a:r>
              <a:rPr lang="en-US" sz="1300" b="0" dirty="0">
                <a:latin typeface="+mj-lt"/>
              </a:rPr>
              <a:t>The more powerful the tools sometimes results in the interfaces getting more and more complex which can hinder people from working them.  We have to address and solve that issue.”  </a:t>
            </a:r>
            <a:r>
              <a:rPr lang="en-US" sz="1300" i="1" dirty="0">
                <a:latin typeface="+mj-lt"/>
              </a:rPr>
              <a:t>(Industry source)</a:t>
            </a:r>
            <a:br>
              <a:rPr lang="en-US" sz="1300" i="1" dirty="0">
                <a:latin typeface="+mj-lt"/>
              </a:rPr>
            </a:br>
            <a:endParaRPr lang="en-US" sz="1300" dirty="0">
              <a:latin typeface="+mj-lt"/>
            </a:endParaRPr>
          </a:p>
          <a:p>
            <a:pPr marL="0" indent="0">
              <a:buNone/>
            </a:pPr>
            <a:r>
              <a:rPr lang="en-US" sz="1300" dirty="0">
                <a:latin typeface="+mj-lt"/>
              </a:rPr>
              <a:t>RE training:</a:t>
            </a:r>
          </a:p>
          <a:p>
            <a:pPr marL="171450" lvl="0" indent="-171450"/>
            <a:r>
              <a:rPr lang="en-US" sz="1300" dirty="0">
                <a:latin typeface="+mj-lt"/>
              </a:rPr>
              <a:t>“We certainly have an emphasis on training.  </a:t>
            </a:r>
            <a:r>
              <a:rPr lang="en-US" sz="1300" b="0" dirty="0">
                <a:latin typeface="+mj-lt"/>
              </a:rPr>
              <a:t>We have Aerospace University where we mostly use our own SMEs as instructors.”</a:t>
            </a:r>
            <a:r>
              <a:rPr lang="en-US" sz="1300" dirty="0">
                <a:latin typeface="+mj-lt"/>
              </a:rPr>
              <a:t>  </a:t>
            </a:r>
            <a:r>
              <a:rPr lang="en-US" sz="1300" i="1" dirty="0">
                <a:latin typeface="+mj-lt"/>
              </a:rPr>
              <a:t>(OGA)</a:t>
            </a:r>
            <a:endParaRPr lang="en-US" sz="1300" dirty="0">
              <a:latin typeface="+mj-lt"/>
            </a:endParaRPr>
          </a:p>
          <a:p>
            <a:pPr marL="171450" lvl="0" indent="-171450"/>
            <a:r>
              <a:rPr lang="en-US" sz="1300" dirty="0">
                <a:latin typeface="+mj-lt"/>
              </a:rPr>
              <a:t>“We are putting a lot of emphasis on training</a:t>
            </a:r>
            <a:r>
              <a:rPr lang="en-US" sz="1300" dirty="0"/>
              <a:t> across the organization </a:t>
            </a:r>
            <a:r>
              <a:rPr lang="en-US" sz="1300" dirty="0">
                <a:latin typeface="+mj-lt"/>
              </a:rPr>
              <a:t>in communications </a:t>
            </a:r>
            <a:r>
              <a:rPr lang="en-US" sz="1300" b="0" dirty="0">
                <a:latin typeface="+mj-lt"/>
              </a:rPr>
              <a:t>and how to have crucial conversations.”</a:t>
            </a:r>
            <a:r>
              <a:rPr lang="en-US" sz="1300" dirty="0">
                <a:latin typeface="+mj-lt"/>
              </a:rPr>
              <a:t>  </a:t>
            </a:r>
            <a:r>
              <a:rPr lang="en-US" sz="1300" i="1" dirty="0">
                <a:latin typeface="+mj-lt"/>
              </a:rPr>
              <a:t>(OGA)</a:t>
            </a:r>
            <a:endParaRPr lang="en-US" sz="1300" dirty="0">
              <a:latin typeface="+mj-lt"/>
            </a:endParaRPr>
          </a:p>
          <a:p>
            <a:pPr marL="171450" lvl="0" indent="-171450"/>
            <a:r>
              <a:rPr lang="en-US" sz="1300" dirty="0">
                <a:latin typeface="+mj-lt"/>
              </a:rPr>
              <a:t>“We have our Innovations and Advancement Group that is a community of early career people </a:t>
            </a:r>
            <a:r>
              <a:rPr lang="en-US" sz="1300" b="0" dirty="0">
                <a:latin typeface="+mj-lt"/>
              </a:rPr>
              <a:t>coming into SE to make sure they have the right opportunities for training and hands-on work, </a:t>
            </a:r>
            <a:r>
              <a:rPr lang="en-US" sz="1300" dirty="0">
                <a:latin typeface="+mj-lt"/>
              </a:rPr>
              <a:t>with a heavy emphasis on mentorship.”  </a:t>
            </a:r>
            <a:r>
              <a:rPr lang="en-US" sz="1300" i="1" dirty="0">
                <a:latin typeface="+mj-lt"/>
              </a:rPr>
              <a:t>(Industry source)</a:t>
            </a:r>
            <a:r>
              <a:rPr lang="en-US" sz="1300" dirty="0">
                <a:latin typeface="+mj-lt"/>
              </a:rPr>
              <a:t> </a:t>
            </a:r>
          </a:p>
          <a:p>
            <a:pPr marL="171450" lvl="0" indent="-171450"/>
            <a:r>
              <a:rPr lang="en-US" sz="1300" dirty="0">
                <a:latin typeface="+mj-lt"/>
              </a:rPr>
              <a:t>“Training is almost non-existent in our organization, and not encouraged</a:t>
            </a:r>
            <a:r>
              <a:rPr lang="en-US" sz="1300" b="0" dirty="0">
                <a:latin typeface="+mj-lt"/>
              </a:rPr>
              <a:t>.  I have no idea why this is the case.  We don’t even provide younger people guides for career path development and have no mentoring program.  Our past ‘SE department’ has been pushed out of the way so </a:t>
            </a:r>
            <a:r>
              <a:rPr lang="en-US" sz="1300" dirty="0">
                <a:latin typeface="+mj-lt"/>
              </a:rPr>
              <a:t>maintaining the health of the SE competency has been diminished.” </a:t>
            </a:r>
            <a:r>
              <a:rPr lang="en-US" sz="1300" i="1" dirty="0">
                <a:latin typeface="+mj-lt"/>
              </a:rPr>
              <a:t>(OGA)</a:t>
            </a:r>
            <a:br>
              <a:rPr lang="en-US" sz="1300" i="1" dirty="0">
                <a:latin typeface="+mj-lt"/>
              </a:rPr>
            </a:br>
            <a:endParaRPr lang="en-US" sz="1300" i="1" dirty="0">
              <a:latin typeface="+mj-lt"/>
            </a:endParaRPr>
          </a:p>
        </p:txBody>
      </p:sp>
    </p:spTree>
    <p:extLst>
      <p:ext uri="{BB962C8B-B14F-4D97-AF65-F5344CB8AC3E}">
        <p14:creationId xmlns:p14="http://schemas.microsoft.com/office/powerpoint/2010/main" val="1512467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Harlan Brown &amp; Company, Inc.</a:t>
            </a:r>
            <a:endParaRPr lang="en-US" b="0" i="0" dirty="0">
              <a:latin typeface="Arial" charset="0"/>
            </a:endParaRPr>
          </a:p>
        </p:txBody>
      </p:sp>
      <p:sp>
        <p:nvSpPr>
          <p:cNvPr id="4" name="Slide Number Placeholder 4"/>
          <p:cNvSpPr>
            <a:spLocks noGrp="1"/>
          </p:cNvSpPr>
          <p:nvPr>
            <p:ph type="sldNum" sz="quarter" idx="11"/>
          </p:nvPr>
        </p:nvSpPr>
        <p:spPr/>
        <p:txBody>
          <a:bodyPr/>
          <a:lstStyle/>
          <a:p>
            <a:pPr>
              <a:defRPr/>
            </a:pPr>
            <a:fld id="{7F3229EA-CA6D-0845-AD12-CDCDC8A11C28}" type="slidenum">
              <a:rPr lang="en-US"/>
              <a:pPr>
                <a:defRPr/>
              </a:pPr>
              <a:t>9</a:t>
            </a:fld>
            <a:endParaRPr lang="en-US" dirty="0"/>
          </a:p>
        </p:txBody>
      </p:sp>
      <p:cxnSp>
        <p:nvCxnSpPr>
          <p:cNvPr id="7" name="Straight Connector 6">
            <a:extLst>
              <a:ext uri="{FF2B5EF4-FFF2-40B4-BE49-F238E27FC236}">
                <a16:creationId xmlns:a16="http://schemas.microsoft.com/office/drawing/2014/main" id="{4D7AA727-A0F6-AE4B-96BE-C1A5BB56F547}"/>
              </a:ext>
            </a:extLst>
          </p:cNvPr>
          <p:cNvCxnSpPr>
            <a:cxnSpLocks/>
          </p:cNvCxnSpPr>
          <p:nvPr/>
        </p:nvCxnSpPr>
        <p:spPr bwMode="auto">
          <a:xfrm>
            <a:off x="4648200" y="77446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4D7AA727-A0F6-AE4B-96BE-C1A5BB56F547}"/>
              </a:ext>
            </a:extLst>
          </p:cNvPr>
          <p:cNvCxnSpPr>
            <a:cxnSpLocks/>
          </p:cNvCxnSpPr>
          <p:nvPr/>
        </p:nvCxnSpPr>
        <p:spPr bwMode="auto">
          <a:xfrm>
            <a:off x="4800600" y="78970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694F9BFB-4DD4-9C44-820F-947E5E423EDE}"/>
              </a:ext>
            </a:extLst>
          </p:cNvPr>
          <p:cNvCxnSpPr>
            <a:cxnSpLocks/>
          </p:cNvCxnSpPr>
          <p:nvPr/>
        </p:nvCxnSpPr>
        <p:spPr bwMode="auto">
          <a:xfrm>
            <a:off x="4953000" y="8049409"/>
            <a:ext cx="8153400" cy="0"/>
          </a:xfrm>
          <a:prstGeom prst="lin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xmlns:cdr="http://schemas.openxmlformats.org/drawingml/2006/chartDrawing" xmlns:c="http://schemas.openxmlformats.org/drawingml/2006/chart" xmlns:lc="http://schemas.openxmlformats.org/drawingml/2006/lockedCanvas">
                <a:effectLst>
                  <a:outerShdw blurRad="63500" dist="38099" dir="2700000" algn="ctr" rotWithShape="0">
                    <a:schemeClr val="bg2">
                      <a:alpha val="74998"/>
                    </a:schemeClr>
                  </a:outerShdw>
                </a:effectLst>
              </a14:hiddenEffects>
            </a:ext>
          </a:extLst>
        </p:spPr>
      </p:cxnSp>
      <p:sp>
        <p:nvSpPr>
          <p:cNvPr id="11" name="Rectangle 7">
            <a:extLst>
              <a:ext uri="{FF2B5EF4-FFF2-40B4-BE49-F238E27FC236}">
                <a16:creationId xmlns:a16="http://schemas.microsoft.com/office/drawing/2014/main" id="{44BF4888-C4D5-9841-AC82-A771DC76817E}"/>
              </a:ext>
            </a:extLst>
          </p:cNvPr>
          <p:cNvSpPr>
            <a:spLocks noGrp="1" noChangeArrowheads="1"/>
          </p:cNvSpPr>
          <p:nvPr>
            <p:ph type="title"/>
          </p:nvPr>
        </p:nvSpPr>
        <p:spPr>
          <a:xfrm>
            <a:off x="685800" y="457200"/>
            <a:ext cx="7772400" cy="1295400"/>
          </a:xfrm>
        </p:spPr>
        <p:txBody>
          <a:bodyPr/>
          <a:lstStyle/>
          <a:p>
            <a:pPr eaLnBrk="1" hangingPunct="1">
              <a:defRPr/>
            </a:pPr>
            <a:r>
              <a:rPr lang="en-US" sz="3200" b="1" dirty="0">
                <a:solidFill>
                  <a:srgbClr val="000000"/>
                </a:solidFill>
              </a:rPr>
              <a:t>Current Activities/I</a:t>
            </a:r>
            <a:r>
              <a:rPr lang="en-US" sz="3200" b="1" dirty="0"/>
              <a:t>ndustry</a:t>
            </a:r>
            <a:endParaRPr lang="en-US" sz="3200" b="1" dirty="0">
              <a:cs typeface="+mj-cs"/>
            </a:endParaRPr>
          </a:p>
        </p:txBody>
      </p:sp>
      <p:sp>
        <p:nvSpPr>
          <p:cNvPr id="12" name="Rectangle 6">
            <a:extLst>
              <a:ext uri="{FF2B5EF4-FFF2-40B4-BE49-F238E27FC236}">
                <a16:creationId xmlns:a16="http://schemas.microsoft.com/office/drawing/2014/main" id="{B71226C4-46AF-5B48-B610-6C304595FB6D}"/>
              </a:ext>
            </a:extLst>
          </p:cNvPr>
          <p:cNvSpPr txBox="1">
            <a:spLocks noChangeArrowheads="1"/>
          </p:cNvSpPr>
          <p:nvPr/>
        </p:nvSpPr>
        <p:spPr bwMode="auto">
          <a:xfrm>
            <a:off x="685800" y="1143000"/>
            <a:ext cx="8229600" cy="510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0"/>
              <a:buChar char="l"/>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085850" indent="-228600" algn="l" rtl="0" eaLnBrk="0" fontAlgn="base" hangingPunct="0">
              <a:spcBef>
                <a:spcPct val="20000"/>
              </a:spcBef>
              <a:spcAft>
                <a:spcPct val="0"/>
              </a:spcAft>
              <a:buClr>
                <a:schemeClr val="accent2"/>
              </a:buClr>
              <a:buChar char="•"/>
              <a:defRPr sz="2400" b="1">
                <a:solidFill>
                  <a:schemeClr val="tx1"/>
                </a:solidFill>
                <a:latin typeface="+mn-lt"/>
                <a:ea typeface="+mn-ea"/>
              </a:defRPr>
            </a:lvl3pPr>
            <a:lvl4pPr marL="1428750" indent="-228600" algn="l" rtl="0" eaLnBrk="0" fontAlgn="base" hangingPunct="0">
              <a:spcBef>
                <a:spcPct val="20000"/>
              </a:spcBef>
              <a:spcAft>
                <a:spcPct val="0"/>
              </a:spcAft>
              <a:buChar char="–"/>
              <a:defRPr sz="2000" b="1">
                <a:solidFill>
                  <a:schemeClr val="tx1"/>
                </a:solidFill>
                <a:latin typeface="+mn-lt"/>
                <a:ea typeface="+mn-ea"/>
              </a:defRPr>
            </a:lvl4pPr>
            <a:lvl5pPr marL="1771650" indent="-228600" algn="l" rtl="0" eaLnBrk="0" fontAlgn="base" hangingPunct="0">
              <a:spcBef>
                <a:spcPct val="20000"/>
              </a:spcBef>
              <a:spcAft>
                <a:spcPct val="0"/>
              </a:spcAft>
              <a:buClr>
                <a:schemeClr val="accent2"/>
              </a:buClr>
              <a:buChar char="•"/>
              <a:defRPr sz="2000" b="1">
                <a:solidFill>
                  <a:schemeClr val="tx1"/>
                </a:solidFill>
                <a:latin typeface="+mn-lt"/>
                <a:ea typeface="+mn-ea"/>
              </a:defRPr>
            </a:lvl5pPr>
            <a:lvl6pPr marL="2228850" indent="-228600" algn="l" rtl="0" fontAlgn="base">
              <a:spcBef>
                <a:spcPct val="20000"/>
              </a:spcBef>
              <a:spcAft>
                <a:spcPct val="0"/>
              </a:spcAft>
              <a:buClr>
                <a:schemeClr val="accent2"/>
              </a:buClr>
              <a:buChar char="•"/>
              <a:defRPr sz="2000" b="1">
                <a:solidFill>
                  <a:schemeClr val="tx1"/>
                </a:solidFill>
                <a:latin typeface="+mn-lt"/>
                <a:ea typeface="+mn-ea"/>
              </a:defRPr>
            </a:lvl6pPr>
            <a:lvl7pPr marL="2686050" indent="-228600" algn="l" rtl="0" fontAlgn="base">
              <a:spcBef>
                <a:spcPct val="20000"/>
              </a:spcBef>
              <a:spcAft>
                <a:spcPct val="0"/>
              </a:spcAft>
              <a:buClr>
                <a:schemeClr val="accent2"/>
              </a:buClr>
              <a:buChar char="•"/>
              <a:defRPr sz="2000" b="1">
                <a:solidFill>
                  <a:schemeClr val="tx1"/>
                </a:solidFill>
                <a:latin typeface="+mn-lt"/>
                <a:ea typeface="+mn-ea"/>
              </a:defRPr>
            </a:lvl7pPr>
            <a:lvl8pPr marL="3143250" indent="-228600" algn="l" rtl="0" fontAlgn="base">
              <a:spcBef>
                <a:spcPct val="20000"/>
              </a:spcBef>
              <a:spcAft>
                <a:spcPct val="0"/>
              </a:spcAft>
              <a:buClr>
                <a:schemeClr val="accent2"/>
              </a:buClr>
              <a:buChar char="•"/>
              <a:defRPr sz="2000" b="1">
                <a:solidFill>
                  <a:schemeClr val="tx1"/>
                </a:solidFill>
                <a:latin typeface="+mn-lt"/>
                <a:ea typeface="+mn-ea"/>
              </a:defRPr>
            </a:lvl8pPr>
            <a:lvl9pPr marL="3600450" indent="-228600" algn="l" rtl="0" fontAlgn="base">
              <a:spcBef>
                <a:spcPct val="20000"/>
              </a:spcBef>
              <a:spcAft>
                <a:spcPct val="0"/>
              </a:spcAft>
              <a:buClr>
                <a:schemeClr val="accent2"/>
              </a:buClr>
              <a:buChar char="•"/>
              <a:defRPr sz="2000" b="1">
                <a:solidFill>
                  <a:schemeClr val="tx1"/>
                </a:solidFill>
                <a:latin typeface="+mn-lt"/>
                <a:ea typeface="+mn-ea"/>
              </a:defRPr>
            </a:lvl9pPr>
          </a:lstStyle>
          <a:p>
            <a:pPr marL="0" indent="0" eaLnBrk="1" hangingPunct="1">
              <a:lnSpc>
                <a:spcPct val="80000"/>
              </a:lnSpc>
              <a:buNone/>
              <a:defRPr/>
            </a:pPr>
            <a:endParaRPr lang="en-US" sz="1600" b="0" dirty="0">
              <a:latin typeface="+mj-lt"/>
            </a:endParaRPr>
          </a:p>
          <a:p>
            <a:pPr marL="292100" indent="-292100" eaLnBrk="1" hangingPunct="1">
              <a:lnSpc>
                <a:spcPct val="80000"/>
              </a:lnSpc>
              <a:defRPr/>
            </a:pPr>
            <a:r>
              <a:rPr lang="en-US" sz="1600" b="0" dirty="0">
                <a:latin typeface="+mj-lt"/>
              </a:rPr>
              <a:t>“Our use of MBSE is not growing significantly, and </a:t>
            </a:r>
            <a:r>
              <a:rPr lang="en-US" sz="1600" dirty="0">
                <a:latin typeface="+mj-lt"/>
              </a:rPr>
              <a:t>it will take some time for us to have some evidence of the value of MBSE before it really takes off </a:t>
            </a:r>
            <a:r>
              <a:rPr lang="en-US" sz="1600" b="0" dirty="0">
                <a:latin typeface="+mj-lt"/>
              </a:rPr>
              <a:t>unless some forcing function comes along which we are starting to see.” </a:t>
            </a:r>
            <a:r>
              <a:rPr lang="en-US" sz="1600" b="0" i="1" dirty="0">
                <a:latin typeface="+mj-lt"/>
              </a:rPr>
              <a:t> </a:t>
            </a:r>
            <a:r>
              <a:rPr lang="en-US" sz="1600" i="1" dirty="0">
                <a:latin typeface="+mj-lt"/>
              </a:rPr>
              <a:t> </a:t>
            </a:r>
            <a:r>
              <a:rPr lang="en-US" sz="1600" i="1" dirty="0"/>
              <a:t> </a:t>
            </a:r>
            <a:endParaRPr lang="en-US" sz="1600" i="1" dirty="0">
              <a:latin typeface="+mj-lt"/>
            </a:endParaRPr>
          </a:p>
          <a:p>
            <a:pPr marL="292100" indent="-292100" eaLnBrk="1" hangingPunct="1">
              <a:lnSpc>
                <a:spcPct val="80000"/>
              </a:lnSpc>
              <a:defRPr/>
            </a:pPr>
            <a:r>
              <a:rPr lang="en-US" sz="1600" b="0" dirty="0">
                <a:latin typeface="+mj-lt"/>
              </a:rPr>
              <a:t>“I have developed training classes for MBSE and how to use tools.  I am always trying to get our projects to go with MBSE.  </a:t>
            </a:r>
            <a:r>
              <a:rPr lang="en-US" sz="1600" dirty="0">
                <a:latin typeface="+mj-lt"/>
              </a:rPr>
              <a:t>We are among the leaders in SE and MBSE.”</a:t>
            </a:r>
            <a:endParaRPr lang="en-US" sz="1600" i="1" dirty="0">
              <a:latin typeface="+mj-lt"/>
            </a:endParaRPr>
          </a:p>
          <a:p>
            <a:pPr marL="292100" indent="-292100" eaLnBrk="1" hangingPunct="1">
              <a:lnSpc>
                <a:spcPct val="80000"/>
              </a:lnSpc>
              <a:defRPr/>
            </a:pPr>
            <a:r>
              <a:rPr lang="en-US" sz="1600" b="0" dirty="0"/>
              <a:t>“I am involved with </a:t>
            </a:r>
            <a:r>
              <a:rPr lang="en-US" sz="1600" dirty="0"/>
              <a:t>accelerating the deployment of MBSE across our company </a:t>
            </a:r>
            <a:r>
              <a:rPr lang="en-US" sz="1600" b="0" dirty="0"/>
              <a:t>and minimize the risk in doing it.” </a:t>
            </a:r>
            <a:endParaRPr lang="en-US" sz="1600" i="1" dirty="0">
              <a:latin typeface="+mj-lt"/>
            </a:endParaRPr>
          </a:p>
          <a:p>
            <a:pPr marL="292100" indent="-292100" eaLnBrk="1" hangingPunct="1">
              <a:lnSpc>
                <a:spcPct val="80000"/>
              </a:lnSpc>
              <a:defRPr/>
            </a:pPr>
            <a:r>
              <a:rPr lang="en-US" sz="1600" dirty="0">
                <a:latin typeface="+mj-lt"/>
              </a:rPr>
              <a:t>Has a small European-based SE group but is looking to eventually build up a US SE group.  “We use some elements of MBSE </a:t>
            </a:r>
            <a:r>
              <a:rPr lang="en-US" sz="1600" b="0" dirty="0">
                <a:latin typeface="+mj-lt"/>
              </a:rPr>
              <a:t>because it’s a very complex subject.  However, </a:t>
            </a:r>
            <a:r>
              <a:rPr lang="en-US" sz="1600" dirty="0">
                <a:latin typeface="+mj-lt"/>
              </a:rPr>
              <a:t>we don’t have a real requirement for MBSE </a:t>
            </a:r>
            <a:r>
              <a:rPr lang="en-US" sz="1600" b="0" dirty="0">
                <a:latin typeface="+mj-lt"/>
              </a:rPr>
              <a:t>with our systems complexity because we have a good understanding of the products we deliver.” </a:t>
            </a:r>
            <a:endParaRPr lang="en-US" sz="1600" i="1" dirty="0">
              <a:latin typeface="+mj-lt"/>
            </a:endParaRPr>
          </a:p>
          <a:p>
            <a:pPr marL="292100" indent="-292100" eaLnBrk="1" hangingPunct="1">
              <a:lnSpc>
                <a:spcPct val="80000"/>
              </a:lnSpc>
              <a:defRPr/>
            </a:pPr>
            <a:r>
              <a:rPr lang="en-US" sz="1600" dirty="0">
                <a:latin typeface="+mj-lt"/>
              </a:rPr>
              <a:t>“We are at an exciting time.  </a:t>
            </a:r>
            <a:r>
              <a:rPr lang="en-US" sz="1600" b="0" dirty="0">
                <a:latin typeface="+mj-lt"/>
              </a:rPr>
              <a:t>We have seen an enormous increase in interest in systems modeling over the past 2 years.  </a:t>
            </a:r>
            <a:r>
              <a:rPr lang="en-US" sz="1600" dirty="0">
                <a:latin typeface="+mj-lt"/>
              </a:rPr>
              <a:t>Companies are beginning to see good SE as a competitive advantage </a:t>
            </a:r>
            <a:r>
              <a:rPr lang="en-US" sz="1600" b="0" dirty="0">
                <a:latin typeface="+mj-lt"/>
              </a:rPr>
              <a:t>in being able to unlock value and allow people to see novel and more efficient ways to do things. </a:t>
            </a:r>
            <a:r>
              <a:rPr lang="en-US" sz="1600" dirty="0">
                <a:latin typeface="+mj-lt"/>
              </a:rPr>
              <a:t>Wanting to advance the SE discipline is my real goal.” </a:t>
            </a:r>
            <a:r>
              <a:rPr lang="en-US" sz="1600" i="1" dirty="0">
                <a:latin typeface="+mj-lt"/>
              </a:rPr>
              <a:t> </a:t>
            </a:r>
          </a:p>
          <a:p>
            <a:pPr marL="292100" indent="-292100" eaLnBrk="1" hangingPunct="1">
              <a:lnSpc>
                <a:spcPct val="80000"/>
              </a:lnSpc>
              <a:defRPr/>
            </a:pPr>
            <a:r>
              <a:rPr lang="en-US" sz="1600" b="0" dirty="0">
                <a:latin typeface="+mj-lt"/>
              </a:rPr>
              <a:t>Has 20 years experience with MBE, and </a:t>
            </a:r>
            <a:r>
              <a:rPr lang="en-US" sz="1600" dirty="0">
                <a:latin typeface="+mj-lt"/>
              </a:rPr>
              <a:t>7 years with SysML using Capella software.  </a:t>
            </a:r>
            <a:br>
              <a:rPr lang="en-US" sz="1600" dirty="0">
                <a:latin typeface="+mj-lt"/>
              </a:rPr>
            </a:br>
            <a:r>
              <a:rPr lang="en-US" sz="1600" dirty="0">
                <a:latin typeface="+mj-lt"/>
              </a:rPr>
              <a:t>“We are well over 70% MB in the early phases of a project.  </a:t>
            </a:r>
            <a:r>
              <a:rPr lang="en-US" sz="1600" b="0" dirty="0">
                <a:latin typeface="+mj-lt"/>
              </a:rPr>
              <a:t>It’s easier to support a model in the earlier phases.  </a:t>
            </a:r>
            <a:r>
              <a:rPr lang="en-US" sz="1600" dirty="0">
                <a:latin typeface="+mj-lt"/>
              </a:rPr>
              <a:t>We have the same roadmap and objectives in MBSE </a:t>
            </a:r>
            <a:r>
              <a:rPr lang="en-US" sz="1600" b="0" dirty="0">
                <a:latin typeface="+mj-lt"/>
              </a:rPr>
              <a:t>as Airbus and our other European customers such as ESA.”</a:t>
            </a:r>
            <a:r>
              <a:rPr lang="en-US" sz="1600" dirty="0">
                <a:latin typeface="+mj-lt"/>
              </a:rPr>
              <a:t> </a:t>
            </a:r>
            <a:endParaRPr lang="en-US" sz="1600" i="1" dirty="0">
              <a:latin typeface="+mj-lt"/>
            </a:endParaRPr>
          </a:p>
          <a:p>
            <a:pPr marL="292100" indent="-292100" eaLnBrk="1" hangingPunct="1">
              <a:lnSpc>
                <a:spcPct val="80000"/>
              </a:lnSpc>
              <a:defRPr/>
            </a:pPr>
            <a:r>
              <a:rPr lang="en-US" sz="1600" dirty="0">
                <a:latin typeface="+mj-lt"/>
              </a:rPr>
              <a:t>“We are dipping into the shallow end of the pool for MBSE.  </a:t>
            </a:r>
            <a:r>
              <a:rPr lang="en-US" sz="1600" b="0" dirty="0">
                <a:latin typeface="+mj-lt"/>
              </a:rPr>
              <a:t>We started hiring industrial engineers with SE background three years ago.   Our propulsion and thermal groups are using modeling.  Our biggest tool designers are model based.”</a:t>
            </a:r>
            <a:endParaRPr lang="en-US" sz="1600" i="1" dirty="0">
              <a:latin typeface="+mj-lt"/>
            </a:endParaRPr>
          </a:p>
          <a:p>
            <a:pPr marL="292100" indent="-292100" eaLnBrk="1" hangingPunct="1">
              <a:lnSpc>
                <a:spcPct val="80000"/>
              </a:lnSpc>
              <a:defRPr/>
            </a:pPr>
            <a:endParaRPr lang="en-US" sz="1600" i="1" dirty="0">
              <a:latin typeface="+mj-lt"/>
            </a:endParaRPr>
          </a:p>
        </p:txBody>
      </p:sp>
    </p:spTree>
    <p:extLst>
      <p:ext uri="{BB962C8B-B14F-4D97-AF65-F5344CB8AC3E}">
        <p14:creationId xmlns:p14="http://schemas.microsoft.com/office/powerpoint/2010/main" val="3421480873"/>
      </p:ext>
    </p:extLst>
  </p:cSld>
  <p:clrMapOvr>
    <a:masterClrMapping/>
  </p:clrMapOvr>
</p:sld>
</file>

<file path=ppt/theme/theme1.xml><?xml version="1.0" encoding="utf-8"?>
<a:theme xmlns:a="http://schemas.openxmlformats.org/drawingml/2006/main" name="Blank Presentation">
  <a:themeElements>
    <a:clrScheme name="Blank Presentatio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fontScheme name="Blank Presentat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Blank Presentatio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112721</TotalTime>
  <Words>8695</Words>
  <Application>Microsoft Office PowerPoint</Application>
  <PresentationFormat>Overhead</PresentationFormat>
  <Paragraphs>862</Paragraphs>
  <Slides>88</Slides>
  <Notes>88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88</vt:i4>
      </vt:variant>
    </vt:vector>
  </HeadingPairs>
  <TitlesOfParts>
    <vt:vector size="92" baseType="lpstr">
      <vt:lpstr>Arial</vt:lpstr>
      <vt:lpstr>Times New Roman</vt:lpstr>
      <vt:lpstr>Wingdings</vt:lpstr>
      <vt:lpstr>Blank Presentation</vt:lpstr>
      <vt:lpstr>Study Results/Overview</vt:lpstr>
      <vt:lpstr>Table Of Contents</vt:lpstr>
      <vt:lpstr>Study Methodology</vt:lpstr>
      <vt:lpstr>PowerPoint Presentation</vt:lpstr>
      <vt:lpstr>Distribution of 50 Report Sources</vt:lpstr>
      <vt:lpstr>Distribution of 50 Report Sources</vt:lpstr>
      <vt:lpstr>Current Activities/Industry</vt:lpstr>
      <vt:lpstr>Current Activities/Industry</vt:lpstr>
      <vt:lpstr>Current Activities/Industry</vt:lpstr>
      <vt:lpstr>Current Activities/Academia</vt:lpstr>
      <vt:lpstr>Current Activities/OGAs</vt:lpstr>
      <vt:lpstr>Current Activities/Tool Vendors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Selected Comments/Where Do SEs Come From?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Selected Comments</vt:lpstr>
      <vt:lpstr>Selected Comments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Comments</vt:lpstr>
      <vt:lpstr>PowerPoint Presentation</vt:lpstr>
      <vt:lpstr>PowerPoint Presentation</vt:lpstr>
      <vt:lpstr>Other Relevant Responses/Industry</vt:lpstr>
      <vt:lpstr>Other Relevant Responses/OGAs</vt:lpstr>
      <vt:lpstr>Other Relevant Responses/Academia and Tool Vendors</vt:lpstr>
      <vt:lpstr>SE and MBSE Trends In Academia</vt:lpstr>
      <vt:lpstr>PowerPoint Presentation</vt:lpstr>
      <vt:lpstr>PowerPoint Presentation</vt:lpstr>
      <vt:lpstr>Other Responses/Industry</vt:lpstr>
      <vt:lpstr>Other Responses/Academia </vt:lpstr>
      <vt:lpstr>Other Responses</vt:lpstr>
      <vt:lpstr>PowerPoint Presentation</vt:lpstr>
      <vt:lpstr>Other Responses</vt:lpstr>
      <vt:lpstr>Other Responses/Academia</vt:lpstr>
      <vt:lpstr>PowerPoint Presentation</vt:lpstr>
      <vt:lpstr>PowerPoint Presentation</vt:lpstr>
      <vt:lpstr>Key Challenges </vt:lpstr>
      <vt:lpstr>Key Challenges </vt:lpstr>
      <vt:lpstr>Other Challenges Mentioned </vt:lpstr>
      <vt:lpstr>PowerPoint Presentation</vt:lpstr>
      <vt:lpstr>Selected Comments RE “#1 Challenge” In Adopting MBSE</vt:lpstr>
      <vt:lpstr>Other Key Challenges In Adopting MBSE</vt:lpstr>
      <vt:lpstr>PowerPoint Presentation</vt:lpstr>
      <vt:lpstr>PowerPoint Presentation</vt:lpstr>
      <vt:lpstr>Early, Fast Growing Adopters</vt:lpstr>
      <vt:lpstr>Biggest Adopters To Date</vt:lpstr>
      <vt:lpstr>PowerPoint Presentation</vt:lpstr>
      <vt:lpstr>PowerPoint Presentation</vt:lpstr>
      <vt:lpstr>Other Responses</vt:lpstr>
      <vt:lpstr>PowerPoint Presentation</vt:lpstr>
      <vt:lpstr>PowerPoint Presentation</vt:lpstr>
      <vt:lpstr>PowerPoint Presentation</vt:lpstr>
      <vt:lpstr>PowerPoint Presentation</vt:lpstr>
      <vt:lpstr>PowerPoint Presentation</vt:lpstr>
      <vt:lpstr>Other Realized Improvements From MBSE</vt:lpstr>
      <vt:lpstr>Other Responses</vt:lpstr>
      <vt:lpstr>PowerPoint Presentation</vt:lpstr>
      <vt:lpstr>Other Responses RE Difficulties/Challenges </vt:lpstr>
      <vt:lpstr>Key Study Conclusions</vt:lpstr>
      <vt:lpstr>Suggested Considerations for NASA</vt:lpstr>
      <vt:lpstr>PowerPoint Presentation</vt:lpstr>
      <vt:lpstr>RE What is Most Valued/Expected From SE Discipline? </vt:lpstr>
      <vt:lpstr>Selected Comments RE MBSE </vt:lpstr>
      <vt:lpstr>RE What Works Best With The Way Organizations Currently Engage SE? </vt:lpstr>
      <vt:lpstr>RE Tools and Training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Knizhnik, Jessica R. L. (GSFC-5810)</dc:creator>
  <cp:lastModifiedBy>Knizhnik, Jessica R. L. (GSFC-5810)</cp:lastModifiedBy>
  <cp:revision>1008</cp:revision>
  <cp:lastPrinted>2019-10-29T12:16:55Z</cp:lastPrinted>
  <dcterms:created xsi:type="dcterms:W3CDTF">1904-01-01T00:00:00Z</dcterms:created>
  <dcterms:modified xsi:type="dcterms:W3CDTF">2020-06-15T17:07:27Z</dcterms:modified>
</cp:coreProperties>
</file>