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1" r:id="rId4"/>
    <p:sldId id="260" r:id="rId5"/>
    <p:sldId id="262" r:id="rId6"/>
    <p:sldId id="258" r:id="rId7"/>
    <p:sldId id="259" r:id="rId8"/>
    <p:sldId id="264" r:id="rId9"/>
    <p:sldId id="265" r:id="rId10"/>
    <p:sldId id="267" r:id="rId11"/>
    <p:sldId id="268" r:id="rId12"/>
    <p:sldId id="2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>
        <p:scale>
          <a:sx n="66" d="100"/>
          <a:sy n="66" d="100"/>
        </p:scale>
        <p:origin x="82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DB7148-5D2D-471E-9141-2A2E7D77799A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57E6F-A803-4025-A0FF-BEC8A916F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658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Major </a:t>
            </a:r>
            <a:r>
              <a:rPr lang="en-US" baseline="0" dirty="0" smtClean="0"/>
              <a:t>volcanic eruptions are known to largely impact the atmosphere. In fact, The sulfur dioxide emitted</a:t>
            </a:r>
          </a:p>
          <a:p>
            <a:r>
              <a:rPr lang="en-US" baseline="0" dirty="0" smtClean="0"/>
              <a:t>By those events is transformed within a few weeks into droplets of sulfuric acid.</a:t>
            </a:r>
          </a:p>
          <a:p>
            <a:r>
              <a:rPr lang="en-US" baseline="0" dirty="0" smtClean="0"/>
              <a:t>Those particles are very efficient in reflecting solar radiation back to space leading to a cooling at the surface and a warming</a:t>
            </a:r>
          </a:p>
          <a:p>
            <a:r>
              <a:rPr lang="en-US" baseline="0" dirty="0" smtClean="0"/>
              <a:t>In the volcanic layer. Moreover, those particles also serve as sites to activate ozone depleting species via heterogeneous chemical</a:t>
            </a:r>
          </a:p>
          <a:p>
            <a:r>
              <a:rPr lang="en-US" baseline="0" dirty="0" smtClean="0"/>
              <a:t>reaction. Finally, when removed in the upper troposphere by sedimentation or stratosphere-troposphere transport, they represent</a:t>
            </a:r>
          </a:p>
          <a:p>
            <a:r>
              <a:rPr lang="en-US" baseline="0" dirty="0" smtClean="0"/>
              <a:t>An important source of Ice Nuclei, that can possibly alter cirrus clouds macro and microphysics.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83982-ED6A-4C31-9A73-95E177DD3C9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12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Thus,</a:t>
            </a:r>
            <a:r>
              <a:rPr lang="en-US" baseline="0" dirty="0" smtClean="0"/>
              <a:t> satellite measurements using occultation technique such as the Stratospheric Aerosol and Gas Experiments (SAGE)</a:t>
            </a:r>
          </a:p>
          <a:p>
            <a:r>
              <a:rPr lang="en-US" baseline="0" dirty="0" smtClean="0"/>
              <a:t>have provided quasi-complete observations between 1979 to 2005. However, it should </a:t>
            </a:r>
            <a:r>
              <a:rPr lang="en-US" baseline="0" smtClean="0"/>
              <a:t>be noticed </a:t>
            </a:r>
            <a:r>
              <a:rPr lang="en-US" baseline="0" dirty="0" smtClean="0"/>
              <a:t>that gaps exist in the record during very important periods following the two major eruptions of El </a:t>
            </a:r>
            <a:r>
              <a:rPr lang="en-US" baseline="0" dirty="0" err="1" smtClean="0"/>
              <a:t>Chichon</a:t>
            </a:r>
            <a:r>
              <a:rPr lang="en-US" baseline="0" dirty="0" smtClean="0"/>
              <a:t> and</a:t>
            </a:r>
          </a:p>
          <a:p>
            <a:r>
              <a:rPr lang="en-US" baseline="0" dirty="0" smtClean="0"/>
              <a:t>Mt Pinatubo due to the fact that :</a:t>
            </a:r>
          </a:p>
          <a:p>
            <a:pPr>
              <a:buFontTx/>
              <a:buChar char="-"/>
            </a:pPr>
            <a:r>
              <a:rPr lang="en-US" baseline="0" dirty="0" smtClean="0"/>
              <a:t> El </a:t>
            </a:r>
            <a:r>
              <a:rPr lang="en-US" baseline="0" dirty="0" err="1" smtClean="0"/>
              <a:t>Chichon</a:t>
            </a:r>
            <a:r>
              <a:rPr lang="en-US" baseline="0" dirty="0" smtClean="0"/>
              <a:t> erupted between SAGE I and SAGE II</a:t>
            </a:r>
          </a:p>
          <a:p>
            <a:pPr algn="l">
              <a:buFontTx/>
              <a:buChar char="-"/>
            </a:pPr>
            <a:r>
              <a:rPr lang="en-US" baseline="0" dirty="0" smtClean="0"/>
              <a:t> There were no direct satellite measurements below the opaque plume of Mt Pinatubo.</a:t>
            </a:r>
          </a:p>
          <a:p>
            <a:r>
              <a:rPr lang="en-US" baseline="0" dirty="0" smtClean="0"/>
              <a:t>During the last decade, several other instruments including OSIRIS/Odin, GOMOS/ENVISAT and CALIPSO have completed the record, offering an unprecedented accurate view of the stratospheric aerosol level.</a:t>
            </a:r>
          </a:p>
          <a:p>
            <a:pPr algn="l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83982-ED6A-4C31-9A73-95E177DD3C9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86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</a:t>
            </a:r>
            <a:r>
              <a:rPr lang="en-US" baseline="0" dirty="0" smtClean="0"/>
              <a:t> this trend has been investigate with a number of space borne observations including :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solar occultation instrument SAGE II</a:t>
            </a:r>
          </a:p>
          <a:p>
            <a:r>
              <a:rPr lang="en-US" baseline="0" dirty="0" smtClean="0"/>
              <a:t>The stellar occultation instrument GOMOS/ENVISAT</a:t>
            </a:r>
          </a:p>
          <a:p>
            <a:r>
              <a:rPr lang="en-US" baseline="0" dirty="0" smtClean="0"/>
              <a:t>The Limb-scatter instrument OSIRIS/Odin</a:t>
            </a:r>
          </a:p>
          <a:p>
            <a:r>
              <a:rPr lang="en-US" baseline="0" dirty="0" smtClean="0"/>
              <a:t>The space-borne lidar CALIPSO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983982-ED6A-4C31-9A73-95E177DD3C9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910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</a:t>
            </a:r>
            <a:r>
              <a:rPr lang="en-US" baseline="0" dirty="0" smtClean="0"/>
              <a:t> the past decade, we used the CALIPSO space borne lidar which is still amazingly active today to study aerosols in the Upper Troposphere</a:t>
            </a:r>
          </a:p>
          <a:p>
            <a:r>
              <a:rPr lang="en-US" baseline="0" dirty="0" smtClean="0"/>
              <a:t>And Lower Stratosphere. 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B070EA-4CFE-4C7F-9E4F-7B4E0E299EB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25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C90-4AC5-4619-BB2D-C76842160697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40DC5-EC4B-4AF8-9532-30CE9D840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087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C90-4AC5-4619-BB2D-C76842160697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40DC5-EC4B-4AF8-9532-30CE9D840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5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C90-4AC5-4619-BB2D-C76842160697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40DC5-EC4B-4AF8-9532-30CE9D840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13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C90-4AC5-4619-BB2D-C76842160697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40DC5-EC4B-4AF8-9532-30CE9D840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360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C90-4AC5-4619-BB2D-C76842160697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40DC5-EC4B-4AF8-9532-30CE9D840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948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C90-4AC5-4619-BB2D-C76842160697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40DC5-EC4B-4AF8-9532-30CE9D840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1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C90-4AC5-4619-BB2D-C76842160697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40DC5-EC4B-4AF8-9532-30CE9D840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517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C90-4AC5-4619-BB2D-C76842160697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40DC5-EC4B-4AF8-9532-30CE9D840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67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C90-4AC5-4619-BB2D-C76842160697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40DC5-EC4B-4AF8-9532-30CE9D840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337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C90-4AC5-4619-BB2D-C76842160697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40DC5-EC4B-4AF8-9532-30CE9D840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03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5C90-4AC5-4619-BB2D-C76842160697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40DC5-EC4B-4AF8-9532-30CE9D840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863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85C90-4AC5-4619-BB2D-C76842160697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40DC5-EC4B-4AF8-9532-30CE9D840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528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200242"/>
            <a:ext cx="131427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/>
              <a:t>Climate Intervention with Stratospheric Aerosols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38400" y="4441155"/>
            <a:ext cx="70503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Jean-Paul Vernier</a:t>
            </a:r>
          </a:p>
          <a:p>
            <a:pPr algn="ctr"/>
            <a:r>
              <a:rPr lang="en-US" sz="3000" dirty="0" smtClean="0"/>
              <a:t>National Institute of Aerospace</a:t>
            </a:r>
          </a:p>
          <a:p>
            <a:pPr algn="ctr"/>
            <a:r>
              <a:rPr lang="en-US" sz="3000" dirty="0" smtClean="0"/>
              <a:t>@ NASA Langley Research center</a:t>
            </a:r>
            <a:endParaRPr lang="en-US" sz="3000" dirty="0"/>
          </a:p>
        </p:txBody>
      </p:sp>
      <p:sp>
        <p:nvSpPr>
          <p:cNvPr id="6" name="AutoShape 4" descr="SSiRC - Stratospheric Sulfur and its Role in Clima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SSiRC - Stratospheric Sulfur and its Role in Climate"/>
          <p:cNvSpPr>
            <a:spLocks noChangeAspect="1" noChangeArrowheads="1"/>
          </p:cNvSpPr>
          <p:nvPr/>
        </p:nvSpPr>
        <p:spPr bwMode="auto">
          <a:xfrm>
            <a:off x="152400" y="58737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SSiR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76800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555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857931" cy="4351338"/>
          </a:xfrm>
        </p:spPr>
        <p:txBody>
          <a:bodyPr>
            <a:normAutofit fontScale="77500" lnSpcReduction="20000"/>
          </a:bodyPr>
          <a:lstStyle/>
          <a:p>
            <a:r>
              <a:rPr lang="en-US" sz="4000" dirty="0" smtClean="0"/>
              <a:t>Natural Analogs of Climate Intervention: Major volcanic eruptions</a:t>
            </a:r>
          </a:p>
          <a:p>
            <a:r>
              <a:rPr lang="en-US" sz="4000" dirty="0" smtClean="0"/>
              <a:t>How well do we understand the stratospheric aerosol Layer ?</a:t>
            </a:r>
          </a:p>
          <a:p>
            <a:r>
              <a:rPr lang="en-US" sz="4000" dirty="0" smtClean="0"/>
              <a:t>The longest record of Satellite Observations: </a:t>
            </a:r>
            <a:r>
              <a:rPr lang="en-US" sz="4000" dirty="0"/>
              <a:t>S</a:t>
            </a:r>
            <a:r>
              <a:rPr lang="en-US" sz="4000" dirty="0" smtClean="0"/>
              <a:t>tratospheric Aerosols</a:t>
            </a:r>
          </a:p>
          <a:p>
            <a:r>
              <a:rPr lang="en-US" sz="4000" dirty="0" smtClean="0"/>
              <a:t>Ground-based, balloon and airborne measurements</a:t>
            </a:r>
          </a:p>
          <a:p>
            <a:r>
              <a:rPr lang="en-US" sz="4000" dirty="0" smtClean="0"/>
              <a:t>Growing complexity of the stratospheric aerosol layer: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4000" dirty="0"/>
              <a:t> </a:t>
            </a:r>
            <a:r>
              <a:rPr lang="en-US" sz="4000" dirty="0" smtClean="0"/>
              <a:t>The Summer Asian Monsoon : a source of pollution into the stratosphere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4000" dirty="0"/>
              <a:t> </a:t>
            </a:r>
            <a:r>
              <a:rPr lang="en-US" sz="4000" dirty="0" smtClean="0"/>
              <a:t>Rising smoke into the stratosphere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440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315" y="0"/>
            <a:ext cx="10515600" cy="1325563"/>
          </a:xfrm>
        </p:spPr>
        <p:txBody>
          <a:bodyPr/>
          <a:lstStyle/>
          <a:p>
            <a:r>
              <a:rPr lang="en-US" dirty="0" smtClean="0"/>
              <a:t>Impacts</a:t>
            </a:r>
            <a:r>
              <a:rPr lang="en-US" sz="4000" dirty="0"/>
              <a:t> of </a:t>
            </a:r>
            <a:r>
              <a:rPr lang="en-US" sz="4000" dirty="0" smtClean="0"/>
              <a:t>Major Volcanic Eruptions Climate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03" y="1070797"/>
            <a:ext cx="5844870" cy="4163284"/>
          </a:xfrm>
          <a:prstGeom prst="rect">
            <a:avLst/>
          </a:prstGeom>
        </p:spPr>
      </p:pic>
      <p:pic>
        <p:nvPicPr>
          <p:cNvPr id="5" name="Picture 18" descr="pinatub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5115" y="1533917"/>
            <a:ext cx="5247013" cy="351549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889829" y="5170155"/>
            <a:ext cx="2745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Robock,2000, Science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8690519" y="5049415"/>
            <a:ext cx="3351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Mt Pinatubo eruption in June 91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43473" y="5691005"/>
            <a:ext cx="10849968" cy="1107996"/>
          </a:xfrm>
          <a:prstGeom prst="rect">
            <a:avLst/>
          </a:prstGeom>
          <a:noFill/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200" dirty="0"/>
              <a:t> </a:t>
            </a:r>
            <a:r>
              <a:rPr lang="en-US" sz="2200" u="sng" dirty="0"/>
              <a:t>Radiative</a:t>
            </a:r>
            <a:r>
              <a:rPr lang="en-US" sz="2200" dirty="0"/>
              <a:t> :solar shortwave radiation reflected by volcanic aerosols : Cooling at the surface.</a:t>
            </a:r>
          </a:p>
          <a:p>
            <a:pPr>
              <a:buFontTx/>
              <a:buChar char="-"/>
            </a:pPr>
            <a:r>
              <a:rPr lang="en-US" sz="2200" dirty="0"/>
              <a:t> </a:t>
            </a:r>
            <a:r>
              <a:rPr lang="en-US" sz="2200" u="sng" dirty="0"/>
              <a:t>Chemical</a:t>
            </a:r>
            <a:r>
              <a:rPr lang="en-US" sz="2200" dirty="0"/>
              <a:t> :Impact on ozone chemistry, O3 depletion via heterogeneous reaction.</a:t>
            </a:r>
          </a:p>
          <a:p>
            <a:pPr>
              <a:buFontTx/>
              <a:buChar char="-"/>
            </a:pPr>
            <a:r>
              <a:rPr lang="en-US" sz="2200" dirty="0"/>
              <a:t> </a:t>
            </a:r>
            <a:r>
              <a:rPr lang="en-US" sz="2200" u="sng" dirty="0"/>
              <a:t>Microphysical</a:t>
            </a:r>
            <a:r>
              <a:rPr lang="en-US" sz="2200" dirty="0"/>
              <a:t> : Ice nuclei in the upper troposphere inducing cirrus cloud modifications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1737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056" y="0"/>
            <a:ext cx="11716657" cy="1304018"/>
          </a:xfrm>
        </p:spPr>
        <p:txBody>
          <a:bodyPr/>
          <a:lstStyle/>
          <a:p>
            <a:r>
              <a:rPr lang="en-US" dirty="0" smtClean="0"/>
              <a:t>Temporary Cooling after Major Volcanic Eruptions</a:t>
            </a:r>
            <a:endParaRPr lang="en-US" dirty="0"/>
          </a:p>
        </p:txBody>
      </p:sp>
      <p:pic>
        <p:nvPicPr>
          <p:cNvPr id="4" name="Picture 2" descr="http://www.ipcc.ch/graphics/ar4-wg1/jpg/faq-8-1-fig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7489" y="1304018"/>
            <a:ext cx="6730454" cy="451536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8057" y="5819386"/>
            <a:ext cx="4357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Figure 8, Chap 8 </a:t>
            </a:r>
            <a:r>
              <a:rPr lang="en-US" sz="2000" dirty="0" smtClean="0"/>
              <a:t>IPCC/ AR5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49442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11529" y="0"/>
            <a:ext cx="11716657" cy="1304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Stratospheric Sulfur and Its Role in Climate (</a:t>
            </a:r>
            <a:r>
              <a:rPr lang="en-US" dirty="0" err="1" smtClean="0"/>
              <a:t>SSiRC</a:t>
            </a:r>
            <a:r>
              <a:rPr lang="en-US" dirty="0" smtClean="0"/>
              <a:t>)</a:t>
            </a:r>
          </a:p>
          <a:p>
            <a:r>
              <a:rPr lang="en-US" dirty="0" smtClean="0"/>
              <a:t>initiative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71A631-AA05-4949-B774-2E7611AF05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0" y="652009"/>
            <a:ext cx="7493736" cy="62487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D6556F-F967-CC49-9566-2AA4813913F5}"/>
              </a:ext>
            </a:extLst>
          </p:cNvPr>
          <p:cNvSpPr txBox="1"/>
          <p:nvPr/>
        </p:nvSpPr>
        <p:spPr>
          <a:xfrm>
            <a:off x="3494429" y="6051490"/>
            <a:ext cx="2675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Kremser</a:t>
            </a:r>
            <a:r>
              <a:rPr lang="en-US" sz="2000" b="1" dirty="0"/>
              <a:t> et al., 2016</a:t>
            </a:r>
          </a:p>
        </p:txBody>
      </p:sp>
    </p:spTree>
    <p:extLst>
      <p:ext uri="{BB962C8B-B14F-4D97-AF65-F5344CB8AC3E}">
        <p14:creationId xmlns:p14="http://schemas.microsoft.com/office/powerpoint/2010/main" val="1021379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582" y="-169924"/>
            <a:ext cx="12707750" cy="1336956"/>
          </a:xfrm>
        </p:spPr>
        <p:txBody>
          <a:bodyPr/>
          <a:lstStyle/>
          <a:p>
            <a:r>
              <a:rPr lang="en-US" sz="3600" dirty="0"/>
              <a:t>Stratospheric aerosol observations by satellites since late 70’s</a:t>
            </a:r>
            <a:endParaRPr lang="en-US" sz="3600" dirty="0"/>
          </a:p>
        </p:txBody>
      </p:sp>
      <p:grpSp>
        <p:nvGrpSpPr>
          <p:cNvPr id="37" name="Group 36"/>
          <p:cNvGrpSpPr/>
          <p:nvPr/>
        </p:nvGrpSpPr>
        <p:grpSpPr>
          <a:xfrm>
            <a:off x="9169" y="1369686"/>
            <a:ext cx="11759021" cy="5388598"/>
            <a:chOff x="707985" y="1447297"/>
            <a:chExt cx="8875312" cy="3080269"/>
          </a:xfrm>
        </p:grpSpPr>
        <p:cxnSp>
          <p:nvCxnSpPr>
            <p:cNvPr id="73" name="Straight Connector 72"/>
            <p:cNvCxnSpPr>
              <a:cxnSpLocks noChangeShapeType="1"/>
            </p:cNvCxnSpPr>
            <p:nvPr/>
          </p:nvCxnSpPr>
          <p:spPr bwMode="auto">
            <a:xfrm>
              <a:off x="6402484" y="1499251"/>
              <a:ext cx="1" cy="2802593"/>
            </a:xfrm>
            <a:prstGeom prst="line">
              <a:avLst/>
            </a:prstGeom>
            <a:noFill/>
            <a:ln w="25400">
              <a:solidFill>
                <a:srgbClr val="00B050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4820825" y="1804311"/>
              <a:ext cx="1730375" cy="268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MIPAS/ENVISAT ^</a:t>
              </a:r>
              <a:endParaRPr lang="en-US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88" name="TextBox 106"/>
            <p:cNvSpPr txBox="1">
              <a:spLocks noChangeArrowheads="1"/>
            </p:cNvSpPr>
            <p:nvPr/>
          </p:nvSpPr>
          <p:spPr bwMode="auto">
            <a:xfrm>
              <a:off x="758039" y="1583528"/>
              <a:ext cx="3951662" cy="4750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>
                  <a:latin typeface="Arial Narrow" charset="0"/>
                </a:rPr>
                <a:t>*   Active Lidar</a:t>
              </a:r>
            </a:p>
            <a:p>
              <a:r>
                <a:rPr lang="en-US" sz="1600" dirty="0">
                  <a:latin typeface="Arial Narrow" charset="0"/>
                </a:rPr>
                <a:t>^  Passive Limb (scatter-emission)/Occultation (UV-Vis-IR</a:t>
              </a:r>
              <a:r>
                <a:rPr lang="en-US" sz="1600" dirty="0">
                  <a:latin typeface="Arial Narrow" charset="0"/>
                </a:rPr>
                <a:t>)</a:t>
              </a:r>
            </a:p>
            <a:p>
              <a:r>
                <a:rPr lang="en-US" sz="1600" dirty="0">
                  <a:latin typeface="Arial Narrow" charset="0"/>
                </a:rPr>
                <a:t>#  Observations  at high latitudes</a:t>
              </a:r>
              <a:endParaRPr lang="en-US" sz="1600" dirty="0">
                <a:latin typeface="Arial Narrow" charset="0"/>
              </a:endParaRPr>
            </a:p>
          </p:txBody>
        </p:sp>
        <p:sp>
          <p:nvSpPr>
            <p:cNvPr id="6" name="Right Arrow 5"/>
            <p:cNvSpPr>
              <a:spLocks noChangeArrowheads="1"/>
            </p:cNvSpPr>
            <p:nvPr/>
          </p:nvSpPr>
          <p:spPr bwMode="auto">
            <a:xfrm>
              <a:off x="3094135" y="2917057"/>
              <a:ext cx="1919287" cy="154630"/>
            </a:xfrm>
            <a:prstGeom prst="rightArrow">
              <a:avLst>
                <a:gd name="adj1" fmla="val 50000"/>
                <a:gd name="adj2" fmla="val 50015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" name="Right Arrow 6"/>
            <p:cNvSpPr>
              <a:spLocks noChangeArrowheads="1"/>
            </p:cNvSpPr>
            <p:nvPr/>
          </p:nvSpPr>
          <p:spPr bwMode="auto">
            <a:xfrm>
              <a:off x="911185" y="3752474"/>
              <a:ext cx="468313" cy="184150"/>
            </a:xfrm>
            <a:prstGeom prst="rightArrow">
              <a:avLst>
                <a:gd name="adj1" fmla="val 50000"/>
                <a:gd name="adj2" fmla="val 49732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8" name="Right Arrow 7"/>
            <p:cNvSpPr>
              <a:spLocks noChangeArrowheads="1"/>
            </p:cNvSpPr>
            <p:nvPr/>
          </p:nvSpPr>
          <p:spPr bwMode="auto">
            <a:xfrm>
              <a:off x="4827685" y="3271332"/>
              <a:ext cx="673100" cy="141650"/>
            </a:xfrm>
            <a:prstGeom prst="rightArrow">
              <a:avLst>
                <a:gd name="adj1" fmla="val 50000"/>
                <a:gd name="adj2" fmla="val 50035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9" name="Right Arrow 8"/>
            <p:cNvSpPr>
              <a:spLocks noChangeArrowheads="1"/>
            </p:cNvSpPr>
            <p:nvPr/>
          </p:nvSpPr>
          <p:spPr bwMode="auto">
            <a:xfrm>
              <a:off x="5500785" y="2890375"/>
              <a:ext cx="3415334" cy="174820"/>
            </a:xfrm>
            <a:prstGeom prst="rightArrow">
              <a:avLst>
                <a:gd name="adj1" fmla="val 50000"/>
                <a:gd name="adj2" fmla="val 49963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0" name="Right Arrow 9"/>
            <p:cNvSpPr>
              <a:spLocks noChangeArrowheads="1"/>
            </p:cNvSpPr>
            <p:nvPr/>
          </p:nvSpPr>
          <p:spPr bwMode="auto">
            <a:xfrm>
              <a:off x="1970185" y="3544096"/>
              <a:ext cx="3369916" cy="141699"/>
            </a:xfrm>
            <a:prstGeom prst="rightArrow">
              <a:avLst>
                <a:gd name="adj1" fmla="val 50000"/>
                <a:gd name="adj2" fmla="val 49986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2" name="TextBox 66"/>
            <p:cNvSpPr txBox="1">
              <a:spLocks noChangeArrowheads="1"/>
            </p:cNvSpPr>
            <p:nvPr/>
          </p:nvSpPr>
          <p:spPr bwMode="auto">
            <a:xfrm>
              <a:off x="5471113" y="4311848"/>
              <a:ext cx="857259" cy="215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/>
                <a:t>2007</a:t>
              </a:r>
            </a:p>
          </p:txBody>
        </p:sp>
        <p:sp>
          <p:nvSpPr>
            <p:cNvPr id="13" name="TextBox 74"/>
            <p:cNvSpPr txBox="1">
              <a:spLocks noChangeArrowheads="1"/>
            </p:cNvSpPr>
            <p:nvPr/>
          </p:nvSpPr>
          <p:spPr bwMode="auto">
            <a:xfrm>
              <a:off x="790487" y="4325283"/>
              <a:ext cx="857259" cy="193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/>
                <a:t>1979</a:t>
              </a:r>
            </a:p>
          </p:txBody>
        </p:sp>
        <p:sp>
          <p:nvSpPr>
            <p:cNvPr id="14" name="TextBox 73"/>
            <p:cNvSpPr txBox="1">
              <a:spLocks noChangeArrowheads="1"/>
            </p:cNvSpPr>
            <p:nvPr/>
          </p:nvSpPr>
          <p:spPr bwMode="auto">
            <a:xfrm>
              <a:off x="3060511" y="4311848"/>
              <a:ext cx="482911" cy="193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smtClean="0"/>
                <a:t>1993</a:t>
              </a:r>
              <a:endParaRPr lang="en-US" sz="1600" dirty="0"/>
            </a:p>
          </p:txBody>
        </p:sp>
        <p:sp>
          <p:nvSpPr>
            <p:cNvPr id="15" name="TextBox 67"/>
            <p:cNvSpPr txBox="1">
              <a:spLocks noChangeArrowheads="1"/>
            </p:cNvSpPr>
            <p:nvPr/>
          </p:nvSpPr>
          <p:spPr bwMode="auto">
            <a:xfrm>
              <a:off x="1124441" y="4312525"/>
              <a:ext cx="857259" cy="215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 dirty="0" smtClean="0"/>
                <a:t>1981</a:t>
              </a:r>
              <a:endParaRPr lang="en-US" sz="800" dirty="0"/>
            </a:p>
          </p:txBody>
        </p:sp>
        <p:cxnSp>
          <p:nvCxnSpPr>
            <p:cNvPr id="17" name="Straight Arrow Connector 16"/>
            <p:cNvCxnSpPr>
              <a:cxnSpLocks noChangeShapeType="1"/>
            </p:cNvCxnSpPr>
            <p:nvPr/>
          </p:nvCxnSpPr>
          <p:spPr bwMode="auto">
            <a:xfrm flipV="1">
              <a:off x="964511" y="4313991"/>
              <a:ext cx="8539614" cy="8262"/>
            </a:xfrm>
            <a:prstGeom prst="straightConnector1">
              <a:avLst/>
            </a:prstGeom>
            <a:noFill/>
            <a:ln w="63500">
              <a:solidFill>
                <a:schemeClr val="accent1"/>
              </a:solidFill>
              <a:round/>
              <a:headEnd/>
              <a:tailEnd type="arrow" w="med" len="med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sp>
          <p:nvSpPr>
            <p:cNvPr id="18" name="TextBox 15"/>
            <p:cNvSpPr txBox="1">
              <a:spLocks noChangeArrowheads="1"/>
            </p:cNvSpPr>
            <p:nvPr/>
          </p:nvSpPr>
          <p:spPr bwMode="auto">
            <a:xfrm>
              <a:off x="5794614" y="4306014"/>
              <a:ext cx="857259" cy="215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/>
                <a:t>2009</a:t>
              </a:r>
            </a:p>
          </p:txBody>
        </p:sp>
        <p:cxnSp>
          <p:nvCxnSpPr>
            <p:cNvPr id="19" name="Straight Connector 18"/>
            <p:cNvCxnSpPr>
              <a:cxnSpLocks noChangeShapeType="1"/>
            </p:cNvCxnSpPr>
            <p:nvPr/>
          </p:nvCxnSpPr>
          <p:spPr bwMode="auto">
            <a:xfrm rot="5400000" flipH="1" flipV="1">
              <a:off x="5281561" y="4254569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0" name="Straight Connector 19"/>
            <p:cNvCxnSpPr>
              <a:cxnSpLocks noChangeShapeType="1"/>
            </p:cNvCxnSpPr>
            <p:nvPr/>
          </p:nvCxnSpPr>
          <p:spPr bwMode="auto">
            <a:xfrm rot="5400000" flipH="1" flipV="1">
              <a:off x="4947384" y="4250284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1" name="Straight Connector 20"/>
            <p:cNvCxnSpPr>
              <a:cxnSpLocks noChangeShapeType="1"/>
            </p:cNvCxnSpPr>
            <p:nvPr/>
          </p:nvCxnSpPr>
          <p:spPr bwMode="auto">
            <a:xfrm rot="5400000" flipH="1" flipV="1">
              <a:off x="4609253" y="4250284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2" name="Straight Connector 21"/>
            <p:cNvCxnSpPr>
              <a:cxnSpLocks noChangeShapeType="1"/>
            </p:cNvCxnSpPr>
            <p:nvPr/>
          </p:nvCxnSpPr>
          <p:spPr bwMode="auto">
            <a:xfrm rot="5400000" flipH="1" flipV="1">
              <a:off x="4275077" y="4245999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3" name="Straight Connector 22"/>
            <p:cNvCxnSpPr>
              <a:cxnSpLocks noChangeShapeType="1"/>
            </p:cNvCxnSpPr>
            <p:nvPr/>
          </p:nvCxnSpPr>
          <p:spPr bwMode="auto">
            <a:xfrm rot="5400000" flipH="1" flipV="1">
              <a:off x="3932992" y="4250284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4" name="Straight Connector 23"/>
            <p:cNvCxnSpPr>
              <a:cxnSpLocks noChangeShapeType="1"/>
            </p:cNvCxnSpPr>
            <p:nvPr/>
          </p:nvCxnSpPr>
          <p:spPr bwMode="auto">
            <a:xfrm rot="5400000" flipH="1" flipV="1">
              <a:off x="3598815" y="4245999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5" name="Straight Connector 24"/>
            <p:cNvCxnSpPr>
              <a:cxnSpLocks noChangeShapeType="1"/>
            </p:cNvCxnSpPr>
            <p:nvPr/>
          </p:nvCxnSpPr>
          <p:spPr bwMode="auto">
            <a:xfrm rot="5400000" flipH="1" flipV="1">
              <a:off x="3260684" y="4245999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6" name="Straight Connector 25"/>
            <p:cNvCxnSpPr>
              <a:cxnSpLocks noChangeShapeType="1"/>
            </p:cNvCxnSpPr>
            <p:nvPr/>
          </p:nvCxnSpPr>
          <p:spPr bwMode="auto">
            <a:xfrm rot="5400000" flipH="1" flipV="1">
              <a:off x="2926508" y="4249945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7" name="Straight Connector 26"/>
            <p:cNvCxnSpPr>
              <a:cxnSpLocks noChangeShapeType="1"/>
            </p:cNvCxnSpPr>
            <p:nvPr/>
          </p:nvCxnSpPr>
          <p:spPr bwMode="auto">
            <a:xfrm rot="5400000" flipH="1" flipV="1">
              <a:off x="2584423" y="4254230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8" name="Straight Connector 27"/>
            <p:cNvCxnSpPr>
              <a:cxnSpLocks noChangeShapeType="1"/>
            </p:cNvCxnSpPr>
            <p:nvPr/>
          </p:nvCxnSpPr>
          <p:spPr bwMode="auto">
            <a:xfrm rot="5400000" flipH="1" flipV="1">
              <a:off x="2250246" y="4249945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9" name="Straight Connector 28"/>
            <p:cNvCxnSpPr>
              <a:cxnSpLocks noChangeShapeType="1"/>
            </p:cNvCxnSpPr>
            <p:nvPr/>
          </p:nvCxnSpPr>
          <p:spPr bwMode="auto">
            <a:xfrm rot="5400000" flipH="1" flipV="1">
              <a:off x="1912116" y="4249945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30" name="Straight Connector 29"/>
            <p:cNvCxnSpPr>
              <a:cxnSpLocks noChangeShapeType="1"/>
            </p:cNvCxnSpPr>
            <p:nvPr/>
          </p:nvCxnSpPr>
          <p:spPr bwMode="auto">
            <a:xfrm rot="5400000" flipH="1" flipV="1">
              <a:off x="1577939" y="4253892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32" name="Straight Connector 31"/>
            <p:cNvCxnSpPr>
              <a:cxnSpLocks noChangeShapeType="1"/>
            </p:cNvCxnSpPr>
            <p:nvPr/>
          </p:nvCxnSpPr>
          <p:spPr bwMode="auto">
            <a:xfrm rot="5400000" flipH="1" flipV="1">
              <a:off x="6283073" y="4241714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33" name="Straight Connector 32"/>
            <p:cNvCxnSpPr>
              <a:cxnSpLocks noChangeShapeType="1"/>
            </p:cNvCxnSpPr>
            <p:nvPr/>
          </p:nvCxnSpPr>
          <p:spPr bwMode="auto">
            <a:xfrm rot="5400000" flipH="1" flipV="1">
              <a:off x="5944943" y="4241714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34" name="Straight Connector 33"/>
            <p:cNvCxnSpPr>
              <a:cxnSpLocks noChangeShapeType="1"/>
            </p:cNvCxnSpPr>
            <p:nvPr/>
          </p:nvCxnSpPr>
          <p:spPr bwMode="auto">
            <a:xfrm rot="5400000" flipH="1" flipV="1">
              <a:off x="5610766" y="4245660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sp>
          <p:nvSpPr>
            <p:cNvPr id="38" name="TextBox 42"/>
            <p:cNvSpPr txBox="1">
              <a:spLocks noChangeArrowheads="1"/>
            </p:cNvSpPr>
            <p:nvPr/>
          </p:nvSpPr>
          <p:spPr bwMode="auto">
            <a:xfrm>
              <a:off x="6137033" y="4309474"/>
              <a:ext cx="857259" cy="193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/>
                <a:t>2011</a:t>
              </a:r>
            </a:p>
          </p:txBody>
        </p:sp>
        <p:cxnSp>
          <p:nvCxnSpPr>
            <p:cNvPr id="47" name="Straight Connector 46"/>
            <p:cNvCxnSpPr>
              <a:cxnSpLocks noChangeShapeType="1"/>
            </p:cNvCxnSpPr>
            <p:nvPr/>
          </p:nvCxnSpPr>
          <p:spPr bwMode="auto">
            <a:xfrm rot="5400000" flipH="1" flipV="1">
              <a:off x="905971" y="4258177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49" name="Straight Connector 48"/>
            <p:cNvCxnSpPr>
              <a:cxnSpLocks noChangeShapeType="1"/>
            </p:cNvCxnSpPr>
            <p:nvPr/>
          </p:nvCxnSpPr>
          <p:spPr bwMode="auto">
            <a:xfrm rot="5400000" flipH="1" flipV="1">
              <a:off x="1577939" y="4262124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50" name="Straight Connector 49"/>
            <p:cNvCxnSpPr>
              <a:cxnSpLocks noChangeShapeType="1"/>
            </p:cNvCxnSpPr>
            <p:nvPr/>
          </p:nvCxnSpPr>
          <p:spPr bwMode="auto">
            <a:xfrm rot="5400000" flipH="1" flipV="1">
              <a:off x="1243762" y="4257839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sp>
          <p:nvSpPr>
            <p:cNvPr id="51" name="TextBox 60"/>
            <p:cNvSpPr txBox="1">
              <a:spLocks noChangeArrowheads="1"/>
            </p:cNvSpPr>
            <p:nvPr/>
          </p:nvSpPr>
          <p:spPr bwMode="auto">
            <a:xfrm>
              <a:off x="3484242" y="4312525"/>
              <a:ext cx="857259" cy="215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/>
                <a:t>1995</a:t>
              </a:r>
            </a:p>
          </p:txBody>
        </p:sp>
        <p:sp>
          <p:nvSpPr>
            <p:cNvPr id="52" name="TextBox 61"/>
            <p:cNvSpPr txBox="1">
              <a:spLocks noChangeArrowheads="1"/>
            </p:cNvSpPr>
            <p:nvPr/>
          </p:nvSpPr>
          <p:spPr bwMode="auto">
            <a:xfrm>
              <a:off x="3818080" y="4307906"/>
              <a:ext cx="857259" cy="215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/>
                <a:t>1997</a:t>
              </a:r>
            </a:p>
          </p:txBody>
        </p:sp>
        <p:sp>
          <p:nvSpPr>
            <p:cNvPr id="53" name="TextBox 62"/>
            <p:cNvSpPr txBox="1">
              <a:spLocks noChangeArrowheads="1"/>
            </p:cNvSpPr>
            <p:nvPr/>
          </p:nvSpPr>
          <p:spPr bwMode="auto">
            <a:xfrm>
              <a:off x="4092710" y="4307906"/>
              <a:ext cx="857259" cy="193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/>
                <a:t>1999</a:t>
              </a:r>
            </a:p>
          </p:txBody>
        </p:sp>
        <p:sp>
          <p:nvSpPr>
            <p:cNvPr id="54" name="TextBox 63"/>
            <p:cNvSpPr txBox="1">
              <a:spLocks noChangeArrowheads="1"/>
            </p:cNvSpPr>
            <p:nvPr/>
          </p:nvSpPr>
          <p:spPr bwMode="auto">
            <a:xfrm>
              <a:off x="4486094" y="4307906"/>
              <a:ext cx="857259" cy="215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/>
                <a:t>2001</a:t>
              </a:r>
            </a:p>
          </p:txBody>
        </p:sp>
        <p:sp>
          <p:nvSpPr>
            <p:cNvPr id="55" name="TextBox 64"/>
            <p:cNvSpPr txBox="1">
              <a:spLocks noChangeArrowheads="1"/>
            </p:cNvSpPr>
            <p:nvPr/>
          </p:nvSpPr>
          <p:spPr bwMode="auto">
            <a:xfrm>
              <a:off x="4828179" y="4312186"/>
              <a:ext cx="857259" cy="215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/>
                <a:t>2003</a:t>
              </a:r>
            </a:p>
          </p:txBody>
        </p:sp>
        <p:sp>
          <p:nvSpPr>
            <p:cNvPr id="56" name="TextBox 65"/>
            <p:cNvSpPr txBox="1">
              <a:spLocks noChangeArrowheads="1"/>
            </p:cNvSpPr>
            <p:nvPr/>
          </p:nvSpPr>
          <p:spPr bwMode="auto">
            <a:xfrm>
              <a:off x="5085816" y="4307568"/>
              <a:ext cx="857259" cy="193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 smtClean="0"/>
                <a:t>2005</a:t>
              </a:r>
              <a:endParaRPr lang="en-US" sz="1600" dirty="0"/>
            </a:p>
          </p:txBody>
        </p:sp>
        <p:sp>
          <p:nvSpPr>
            <p:cNvPr id="57" name="TextBox 68"/>
            <p:cNvSpPr txBox="1">
              <a:spLocks noChangeArrowheads="1"/>
            </p:cNvSpPr>
            <p:nvPr/>
          </p:nvSpPr>
          <p:spPr bwMode="auto">
            <a:xfrm>
              <a:off x="1458279" y="4307906"/>
              <a:ext cx="857259" cy="215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/>
                <a:t>1983</a:t>
              </a:r>
            </a:p>
          </p:txBody>
        </p:sp>
        <p:sp>
          <p:nvSpPr>
            <p:cNvPr id="58" name="TextBox 69"/>
            <p:cNvSpPr txBox="1">
              <a:spLocks noChangeArrowheads="1"/>
            </p:cNvSpPr>
            <p:nvPr/>
          </p:nvSpPr>
          <p:spPr bwMode="auto">
            <a:xfrm>
              <a:off x="1796410" y="4307906"/>
              <a:ext cx="857259" cy="215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/>
                <a:t>1985</a:t>
              </a:r>
            </a:p>
          </p:txBody>
        </p:sp>
        <p:sp>
          <p:nvSpPr>
            <p:cNvPr id="59" name="TextBox 70"/>
            <p:cNvSpPr txBox="1">
              <a:spLocks noChangeArrowheads="1"/>
            </p:cNvSpPr>
            <p:nvPr/>
          </p:nvSpPr>
          <p:spPr bwMode="auto">
            <a:xfrm>
              <a:off x="2081798" y="4325283"/>
              <a:ext cx="857259" cy="193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/>
                <a:t>1987</a:t>
              </a:r>
            </a:p>
          </p:txBody>
        </p:sp>
        <p:sp>
          <p:nvSpPr>
            <p:cNvPr id="60" name="TextBox 71"/>
            <p:cNvSpPr txBox="1">
              <a:spLocks noChangeArrowheads="1"/>
            </p:cNvSpPr>
            <p:nvPr/>
          </p:nvSpPr>
          <p:spPr bwMode="auto">
            <a:xfrm>
              <a:off x="2468378" y="4312186"/>
              <a:ext cx="517879" cy="123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800"/>
                <a:t>1989</a:t>
              </a:r>
            </a:p>
          </p:txBody>
        </p:sp>
        <p:sp>
          <p:nvSpPr>
            <p:cNvPr id="61" name="TextBox 72"/>
            <p:cNvSpPr txBox="1">
              <a:spLocks noChangeArrowheads="1"/>
            </p:cNvSpPr>
            <p:nvPr/>
          </p:nvSpPr>
          <p:spPr bwMode="auto">
            <a:xfrm>
              <a:off x="2819041" y="4324320"/>
              <a:ext cx="331362" cy="123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800" dirty="0"/>
                <a:t>1991</a:t>
              </a:r>
            </a:p>
          </p:txBody>
        </p:sp>
        <p:sp>
          <p:nvSpPr>
            <p:cNvPr id="64" name="Rectangle 63"/>
            <p:cNvSpPr>
              <a:spLocks noChangeArrowheads="1"/>
            </p:cNvSpPr>
            <p:nvPr/>
          </p:nvSpPr>
          <p:spPr bwMode="auto">
            <a:xfrm>
              <a:off x="707985" y="3466724"/>
              <a:ext cx="1009650" cy="268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Calibri" pitchFamily="34" charset="0"/>
                  <a:cs typeface="Calibri" pitchFamily="34" charset="0"/>
                </a:rPr>
                <a:t>SAGE I ^</a:t>
              </a:r>
              <a:r>
                <a:rPr lang="en-US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</a:rPr>
                <a:t> </a:t>
              </a:r>
            </a:p>
          </p:txBody>
        </p:sp>
        <p:sp>
          <p:nvSpPr>
            <p:cNvPr id="65" name="Rectangle 64"/>
            <p:cNvSpPr>
              <a:spLocks noChangeArrowheads="1"/>
            </p:cNvSpPr>
            <p:nvPr/>
          </p:nvSpPr>
          <p:spPr bwMode="auto">
            <a:xfrm>
              <a:off x="3274971" y="3324727"/>
              <a:ext cx="1096962" cy="269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Calibri" pitchFamily="34" charset="0"/>
                  <a:cs typeface="Calibri" pitchFamily="34" charset="0"/>
                </a:rPr>
                <a:t>SAGE II ^</a:t>
              </a:r>
              <a:r>
                <a:rPr lang="en-US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</a:rPr>
                <a:t> </a:t>
              </a:r>
            </a:p>
          </p:txBody>
        </p:sp>
        <p:sp>
          <p:nvSpPr>
            <p:cNvPr id="66" name="Rectangle 65"/>
            <p:cNvSpPr>
              <a:spLocks noChangeArrowheads="1"/>
            </p:cNvSpPr>
            <p:nvPr/>
          </p:nvSpPr>
          <p:spPr bwMode="auto">
            <a:xfrm>
              <a:off x="4631480" y="3054448"/>
              <a:ext cx="1052512" cy="268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Calibri" pitchFamily="34" charset="0"/>
                  <a:cs typeface="Calibri" pitchFamily="34" charset="0"/>
                </a:rPr>
                <a:t>SAGE III ^</a:t>
              </a:r>
              <a:r>
                <a:rPr lang="en-US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</a:rPr>
                <a:t> </a:t>
              </a:r>
            </a:p>
          </p:txBody>
        </p:sp>
        <p:sp>
          <p:nvSpPr>
            <p:cNvPr id="67" name="Rectangle 66"/>
            <p:cNvSpPr>
              <a:spLocks noChangeArrowheads="1"/>
            </p:cNvSpPr>
            <p:nvPr/>
          </p:nvSpPr>
          <p:spPr bwMode="auto">
            <a:xfrm>
              <a:off x="3699622" y="2734346"/>
              <a:ext cx="942975" cy="269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HALOE ^</a:t>
              </a:r>
              <a:endParaRPr lang="en-US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8" name="Rectangle 67"/>
            <p:cNvSpPr>
              <a:spLocks noChangeArrowheads="1"/>
            </p:cNvSpPr>
            <p:nvPr/>
          </p:nvSpPr>
          <p:spPr bwMode="auto">
            <a:xfrm>
              <a:off x="6482375" y="2700112"/>
              <a:ext cx="1135063" cy="268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CALIPSO </a:t>
              </a:r>
              <a:r>
                <a:rPr lang="en-US" sz="1400" dirty="0">
                  <a:latin typeface="Calibri" pitchFamily="34" charset="0"/>
                </a:rPr>
                <a:t>* </a:t>
              </a:r>
              <a:endParaRPr lang="en-US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9" name="Right Arrow 68"/>
            <p:cNvSpPr>
              <a:spLocks noChangeArrowheads="1"/>
            </p:cNvSpPr>
            <p:nvPr/>
          </p:nvSpPr>
          <p:spPr bwMode="auto">
            <a:xfrm>
              <a:off x="4841972" y="2400313"/>
              <a:ext cx="1809211" cy="121544"/>
            </a:xfrm>
            <a:prstGeom prst="rightArrow">
              <a:avLst>
                <a:gd name="adj1" fmla="val 50000"/>
                <a:gd name="adj2" fmla="val 49995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0" name="Right Arrow 69"/>
            <p:cNvSpPr>
              <a:spLocks noChangeArrowheads="1"/>
            </p:cNvSpPr>
            <p:nvPr/>
          </p:nvSpPr>
          <p:spPr bwMode="auto">
            <a:xfrm>
              <a:off x="4885678" y="3667181"/>
              <a:ext cx="4058272" cy="149141"/>
            </a:xfrm>
            <a:prstGeom prst="rightArrow">
              <a:avLst>
                <a:gd name="adj1" fmla="val 50000"/>
                <a:gd name="adj2" fmla="val 50026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4722575" y="2212086"/>
              <a:ext cx="1843088" cy="269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GOMOS/ENVISAT  ^</a:t>
              </a:r>
              <a:endParaRPr lang="en-US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72" name="Rectangle 71"/>
            <p:cNvSpPr>
              <a:spLocks noChangeArrowheads="1"/>
            </p:cNvSpPr>
            <p:nvPr/>
          </p:nvSpPr>
          <p:spPr bwMode="auto">
            <a:xfrm>
              <a:off x="6313052" y="3524097"/>
              <a:ext cx="1268798" cy="235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en-US" dirty="0" smtClean="0">
                  <a:latin typeface="Calibri" pitchFamily="34" charset="0"/>
                </a:rPr>
                <a:t>OSIRIS/Odin </a:t>
              </a:r>
              <a:r>
                <a:rPr lang="en-US" dirty="0">
                  <a:latin typeface="Calibri" pitchFamily="34" charset="0"/>
                </a:rPr>
                <a:t>^</a:t>
              </a:r>
              <a:endParaRPr lang="en-US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86" name="Right Arrow 85"/>
            <p:cNvSpPr>
              <a:spLocks noChangeArrowheads="1"/>
            </p:cNvSpPr>
            <p:nvPr/>
          </p:nvSpPr>
          <p:spPr bwMode="auto">
            <a:xfrm>
              <a:off x="4845147" y="1997099"/>
              <a:ext cx="1806036" cy="137924"/>
            </a:xfrm>
            <a:prstGeom prst="rightArrow">
              <a:avLst>
                <a:gd name="adj1" fmla="val 50000"/>
                <a:gd name="adj2" fmla="val 50046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3"/>
            <a:srcRect l="16675" t="27283" b="10053"/>
            <a:stretch>
              <a:fillRect/>
            </a:stretch>
          </p:blipFill>
          <p:spPr>
            <a:xfrm>
              <a:off x="1443315" y="3817173"/>
              <a:ext cx="274320" cy="274320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/>
          </p:nvPicPr>
          <p:blipFill>
            <a:blip r:embed="rId3"/>
            <a:srcRect l="16675" t="27283" b="10053"/>
            <a:stretch>
              <a:fillRect/>
            </a:stretch>
          </p:blipFill>
          <p:spPr>
            <a:xfrm>
              <a:off x="2832238" y="3752797"/>
              <a:ext cx="361710" cy="361710"/>
            </a:xfrm>
            <a:prstGeom prst="rect">
              <a:avLst/>
            </a:prstGeom>
          </p:spPr>
        </p:pic>
        <p:sp>
          <p:nvSpPr>
            <p:cNvPr id="94" name="TextBox 93"/>
            <p:cNvSpPr txBox="1"/>
            <p:nvPr/>
          </p:nvSpPr>
          <p:spPr>
            <a:xfrm>
              <a:off x="2595733" y="4088096"/>
              <a:ext cx="13439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Mt Pinatubo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991206" y="4080994"/>
              <a:ext cx="1343937" cy="175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El Chichon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103" name="Right Arrow 102"/>
            <p:cNvSpPr>
              <a:spLocks noChangeArrowheads="1"/>
            </p:cNvSpPr>
            <p:nvPr/>
          </p:nvSpPr>
          <p:spPr bwMode="auto">
            <a:xfrm>
              <a:off x="964511" y="3203091"/>
              <a:ext cx="2318859" cy="190012"/>
            </a:xfrm>
            <a:prstGeom prst="rightArrow">
              <a:avLst>
                <a:gd name="adj1" fmla="val 50000"/>
                <a:gd name="adj2" fmla="val 50015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1670798" y="2987809"/>
              <a:ext cx="942975" cy="269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SAM II # </a:t>
              </a:r>
              <a:endParaRPr lang="en-US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05" name="Right Arrow 104"/>
            <p:cNvSpPr>
              <a:spLocks noChangeArrowheads="1"/>
            </p:cNvSpPr>
            <p:nvPr/>
          </p:nvSpPr>
          <p:spPr bwMode="auto">
            <a:xfrm>
              <a:off x="3283370" y="2586968"/>
              <a:ext cx="2056731" cy="139631"/>
            </a:xfrm>
            <a:prstGeom prst="rightArrow">
              <a:avLst>
                <a:gd name="adj1" fmla="val 50000"/>
                <a:gd name="adj2" fmla="val 50015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3818080" y="2398465"/>
              <a:ext cx="942975" cy="269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POAM #</a:t>
              </a:r>
              <a:endParaRPr lang="en-US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77" name="Rectangle 76"/>
            <p:cNvSpPr>
              <a:spLocks noChangeArrowheads="1"/>
            </p:cNvSpPr>
            <p:nvPr/>
          </p:nvSpPr>
          <p:spPr bwMode="auto">
            <a:xfrm>
              <a:off x="4631480" y="1447297"/>
              <a:ext cx="2226933" cy="2706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en-US" dirty="0" smtClean="0">
                  <a:latin typeface="Calibri" pitchFamily="34" charset="0"/>
                </a:rPr>
                <a:t>SCHIAMACHY/ENVISAT </a:t>
              </a:r>
              <a:r>
                <a:rPr lang="en-US" dirty="0">
                  <a:latin typeface="Calibri" pitchFamily="34" charset="0"/>
                </a:rPr>
                <a:t>^</a:t>
              </a:r>
              <a:endParaRPr lang="en-US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79" name="Right Arrow 78"/>
            <p:cNvSpPr>
              <a:spLocks noChangeArrowheads="1"/>
            </p:cNvSpPr>
            <p:nvPr/>
          </p:nvSpPr>
          <p:spPr bwMode="auto">
            <a:xfrm>
              <a:off x="4851497" y="1649026"/>
              <a:ext cx="1799686" cy="115389"/>
            </a:xfrm>
            <a:prstGeom prst="rightArrow">
              <a:avLst>
                <a:gd name="adj1" fmla="val 50000"/>
                <a:gd name="adj2" fmla="val 50046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cxnSp>
          <p:nvCxnSpPr>
            <p:cNvPr id="80" name="Straight Connector 79"/>
            <p:cNvCxnSpPr>
              <a:cxnSpLocks noChangeShapeType="1"/>
            </p:cNvCxnSpPr>
            <p:nvPr/>
          </p:nvCxnSpPr>
          <p:spPr bwMode="auto">
            <a:xfrm rot="5400000" flipH="1" flipV="1">
              <a:off x="6592643" y="4241714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81" name="Straight Connector 80"/>
            <p:cNvCxnSpPr>
              <a:cxnSpLocks noChangeShapeType="1"/>
            </p:cNvCxnSpPr>
            <p:nvPr/>
          </p:nvCxnSpPr>
          <p:spPr bwMode="auto">
            <a:xfrm rot="5400000" flipH="1" flipV="1">
              <a:off x="6884743" y="4241714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82" name="Straight Connector 81"/>
            <p:cNvCxnSpPr>
              <a:cxnSpLocks noChangeShapeType="1"/>
            </p:cNvCxnSpPr>
            <p:nvPr/>
          </p:nvCxnSpPr>
          <p:spPr bwMode="auto">
            <a:xfrm rot="5400000" flipH="1" flipV="1">
              <a:off x="7151443" y="4241714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83" name="Straight Connector 82"/>
            <p:cNvCxnSpPr>
              <a:cxnSpLocks noChangeShapeType="1"/>
            </p:cNvCxnSpPr>
            <p:nvPr/>
          </p:nvCxnSpPr>
          <p:spPr bwMode="auto">
            <a:xfrm rot="5400000" flipH="1" flipV="1">
              <a:off x="7443543" y="4241714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84" name="Straight Connector 83"/>
            <p:cNvCxnSpPr>
              <a:cxnSpLocks noChangeShapeType="1"/>
            </p:cNvCxnSpPr>
            <p:nvPr/>
          </p:nvCxnSpPr>
          <p:spPr bwMode="auto">
            <a:xfrm rot="5400000" flipH="1" flipV="1">
              <a:off x="7735643" y="4241714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85" name="Straight Connector 84"/>
            <p:cNvCxnSpPr>
              <a:cxnSpLocks noChangeShapeType="1"/>
            </p:cNvCxnSpPr>
            <p:nvPr/>
          </p:nvCxnSpPr>
          <p:spPr bwMode="auto">
            <a:xfrm rot="5400000" flipH="1" flipV="1">
              <a:off x="8015043" y="4229014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sp>
          <p:nvSpPr>
            <p:cNvPr id="89" name="TextBox 42"/>
            <p:cNvSpPr txBox="1">
              <a:spLocks noChangeArrowheads="1"/>
            </p:cNvSpPr>
            <p:nvPr/>
          </p:nvSpPr>
          <p:spPr bwMode="auto">
            <a:xfrm>
              <a:off x="6727244" y="4304900"/>
              <a:ext cx="515531" cy="193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smtClean="0"/>
                <a:t>2013</a:t>
              </a:r>
              <a:endParaRPr lang="en-US" sz="1600" dirty="0"/>
            </a:p>
          </p:txBody>
        </p:sp>
        <p:sp>
          <p:nvSpPr>
            <p:cNvPr id="90" name="TextBox 42"/>
            <p:cNvSpPr txBox="1">
              <a:spLocks noChangeArrowheads="1"/>
            </p:cNvSpPr>
            <p:nvPr/>
          </p:nvSpPr>
          <p:spPr bwMode="auto">
            <a:xfrm>
              <a:off x="7251954" y="4292983"/>
              <a:ext cx="494598" cy="193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smtClean="0"/>
                <a:t>2015</a:t>
              </a:r>
              <a:endParaRPr lang="en-US" sz="1600" dirty="0"/>
            </a:p>
          </p:txBody>
        </p:sp>
        <p:sp>
          <p:nvSpPr>
            <p:cNvPr id="91" name="TextBox 42"/>
            <p:cNvSpPr txBox="1">
              <a:spLocks noChangeArrowheads="1"/>
            </p:cNvSpPr>
            <p:nvPr/>
          </p:nvSpPr>
          <p:spPr bwMode="auto">
            <a:xfrm>
              <a:off x="7834919" y="4297748"/>
              <a:ext cx="857259" cy="193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 smtClean="0"/>
                <a:t>2017</a:t>
              </a:r>
              <a:endParaRPr lang="en-US" sz="1600" dirty="0"/>
            </a:p>
          </p:txBody>
        </p:sp>
        <p:cxnSp>
          <p:nvCxnSpPr>
            <p:cNvPr id="96" name="Straight Connector 95"/>
            <p:cNvCxnSpPr>
              <a:cxnSpLocks noChangeShapeType="1"/>
            </p:cNvCxnSpPr>
            <p:nvPr/>
          </p:nvCxnSpPr>
          <p:spPr bwMode="auto">
            <a:xfrm rot="5400000" flipH="1" flipV="1">
              <a:off x="8307143" y="4229014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97" name="Straight Connector 96"/>
            <p:cNvCxnSpPr>
              <a:cxnSpLocks noChangeShapeType="1"/>
            </p:cNvCxnSpPr>
            <p:nvPr/>
          </p:nvCxnSpPr>
          <p:spPr bwMode="auto">
            <a:xfrm rot="5400000" flipH="1" flipV="1">
              <a:off x="8599243" y="4241202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sp>
          <p:nvSpPr>
            <p:cNvPr id="100" name="TextBox 42"/>
            <p:cNvSpPr txBox="1">
              <a:spLocks noChangeArrowheads="1"/>
            </p:cNvSpPr>
            <p:nvPr/>
          </p:nvSpPr>
          <p:spPr bwMode="auto">
            <a:xfrm>
              <a:off x="8726038" y="4287595"/>
              <a:ext cx="857259" cy="193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 smtClean="0"/>
                <a:t>2020</a:t>
              </a:r>
              <a:endParaRPr lang="en-US" sz="1600" dirty="0"/>
            </a:p>
          </p:txBody>
        </p:sp>
        <p:cxnSp>
          <p:nvCxnSpPr>
            <p:cNvPr id="101" name="Straight Connector 100"/>
            <p:cNvCxnSpPr>
              <a:cxnSpLocks noChangeShapeType="1"/>
            </p:cNvCxnSpPr>
            <p:nvPr/>
          </p:nvCxnSpPr>
          <p:spPr bwMode="auto">
            <a:xfrm rot="5400000" flipH="1" flipV="1">
              <a:off x="8916743" y="4216314"/>
              <a:ext cx="118668" cy="158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1" name="Straight Connector 10"/>
            <p:cNvCxnSpPr/>
            <p:nvPr/>
          </p:nvCxnSpPr>
          <p:spPr>
            <a:xfrm flipH="1" flipV="1">
              <a:off x="8930417" y="1530939"/>
              <a:ext cx="32885" cy="275992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ight Arrow 101"/>
            <p:cNvSpPr>
              <a:spLocks noChangeArrowheads="1"/>
            </p:cNvSpPr>
            <p:nvPr/>
          </p:nvSpPr>
          <p:spPr bwMode="auto">
            <a:xfrm>
              <a:off x="8120095" y="3363332"/>
              <a:ext cx="803243" cy="159051"/>
            </a:xfrm>
            <a:prstGeom prst="rightArrow">
              <a:avLst>
                <a:gd name="adj1" fmla="val 50000"/>
                <a:gd name="adj2" fmla="val 50035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7776689" y="3177718"/>
              <a:ext cx="1410265" cy="2500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Calibri" pitchFamily="34" charset="0"/>
                  <a:cs typeface="Calibri" pitchFamily="34" charset="0"/>
                </a:rPr>
                <a:t>SAGE </a:t>
              </a:r>
              <a:r>
                <a:rPr lang="en-US" dirty="0" smtClean="0">
                  <a:latin typeface="Calibri" pitchFamily="34" charset="0"/>
                  <a:cs typeface="Calibri" pitchFamily="34" charset="0"/>
                </a:rPr>
                <a:t>III/ISS </a:t>
              </a:r>
              <a:r>
                <a:rPr lang="en-US" dirty="0">
                  <a:latin typeface="Calibri" pitchFamily="34" charset="0"/>
                  <a:cs typeface="Calibri" pitchFamily="34" charset="0"/>
                </a:rPr>
                <a:t>^</a:t>
              </a:r>
              <a:r>
                <a:rPr lang="en-US" dirty="0">
                  <a:solidFill>
                    <a:schemeClr val="lt1"/>
                  </a:solidFill>
                  <a:latin typeface="Calibri" pitchFamily="34" charset="0"/>
                  <a:cs typeface="Calibri" pitchFamily="34" charset="0"/>
                </a:rPr>
                <a:t> </a:t>
              </a:r>
            </a:p>
          </p:txBody>
        </p:sp>
        <p:sp>
          <p:nvSpPr>
            <p:cNvPr id="113" name="Right Arrow 112"/>
            <p:cNvSpPr>
              <a:spLocks noChangeArrowheads="1"/>
            </p:cNvSpPr>
            <p:nvPr/>
          </p:nvSpPr>
          <p:spPr bwMode="auto">
            <a:xfrm flipV="1">
              <a:off x="7728803" y="2369445"/>
              <a:ext cx="1182064" cy="155876"/>
            </a:xfrm>
            <a:prstGeom prst="rightArrow">
              <a:avLst>
                <a:gd name="adj1" fmla="val 50000"/>
                <a:gd name="adj2" fmla="val 50026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966530" y="2203837"/>
              <a:ext cx="11103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OMPS-LP</a:t>
              </a:r>
              <a:endParaRPr lang="en-US" dirty="0"/>
            </a:p>
          </p:txBody>
        </p:sp>
        <p:sp>
          <p:nvSpPr>
            <p:cNvPr id="114" name="Right Arrow 113"/>
            <p:cNvSpPr>
              <a:spLocks noChangeArrowheads="1"/>
            </p:cNvSpPr>
            <p:nvPr/>
          </p:nvSpPr>
          <p:spPr bwMode="auto">
            <a:xfrm>
              <a:off x="7202822" y="1888975"/>
              <a:ext cx="803243" cy="159051"/>
            </a:xfrm>
            <a:prstGeom prst="rightArrow">
              <a:avLst>
                <a:gd name="adj1" fmla="val 50000"/>
                <a:gd name="adj2" fmla="val 50035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7027309" y="1706099"/>
              <a:ext cx="1135063" cy="268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en-US" dirty="0" smtClean="0">
                  <a:latin typeface="Calibri" pitchFamily="34" charset="0"/>
                </a:rPr>
                <a:t>CATS/ISS*</a:t>
              </a:r>
              <a:endParaRPr lang="en-US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6" name="Right Arrow 115"/>
            <p:cNvSpPr>
              <a:spLocks noChangeArrowheads="1"/>
            </p:cNvSpPr>
            <p:nvPr/>
          </p:nvSpPr>
          <p:spPr bwMode="auto">
            <a:xfrm>
              <a:off x="4880272" y="4017493"/>
              <a:ext cx="4058272" cy="149141"/>
            </a:xfrm>
            <a:prstGeom prst="rightArrow">
              <a:avLst>
                <a:gd name="adj1" fmla="val 50000"/>
                <a:gd name="adj2" fmla="val 50026"/>
              </a:avLst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6379738" y="3816322"/>
              <a:ext cx="1498599" cy="3056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lang="en-US" dirty="0" smtClean="0">
                  <a:latin typeface="Calibri" pitchFamily="34" charset="0"/>
                </a:rPr>
                <a:t>MEASTRO/ACE ^</a:t>
              </a:r>
              <a:endParaRPr lang="en-US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099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904872" y="-299654"/>
            <a:ext cx="10767376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Multiple Satellite Observations Techniques</a:t>
            </a:r>
            <a:endParaRPr lang="en-US" dirty="0" smtClean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4872" y="514215"/>
            <a:ext cx="4108451" cy="2188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5" descr="technique d'occulation solair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1" y="514215"/>
            <a:ext cx="3646023" cy="2300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876801" y="2808982"/>
            <a:ext cx="2857499" cy="1077218"/>
          </a:xfrm>
          <a:prstGeom prst="rect">
            <a:avLst/>
          </a:prstGeom>
          <a:ln>
            <a:solidFill>
              <a:srgbClr val="FF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0000"/>
                </a:solidFill>
              </a:rPr>
              <a:t>Stratospheric Aerosols</a:t>
            </a:r>
          </a:p>
        </p:txBody>
      </p:sp>
      <p:sp>
        <p:nvSpPr>
          <p:cNvPr id="19462" name="TextBox 9"/>
          <p:cNvSpPr txBox="1">
            <a:spLocks noChangeArrowheads="1"/>
          </p:cNvSpPr>
          <p:nvPr/>
        </p:nvSpPr>
        <p:spPr bwMode="auto">
          <a:xfrm>
            <a:off x="8762999" y="2396112"/>
            <a:ext cx="1447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dirty="0" smtClean="0"/>
              <a:t>SAGE I/II/III </a:t>
            </a:r>
            <a:endParaRPr lang="en-US" sz="1600" dirty="0"/>
          </a:p>
        </p:txBody>
      </p:sp>
      <p:sp>
        <p:nvSpPr>
          <p:cNvPr id="19463" name="TextBox 10"/>
          <p:cNvSpPr txBox="1">
            <a:spLocks noChangeArrowheads="1"/>
          </p:cNvSpPr>
          <p:nvPr/>
        </p:nvSpPr>
        <p:spPr bwMode="auto">
          <a:xfrm>
            <a:off x="1225550" y="2843293"/>
            <a:ext cx="3657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i="1" dirty="0"/>
              <a:t>GOMOS/ENVISAT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7139212" y="2295878"/>
            <a:ext cx="6096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343400" y="2895600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466" name="Picture 7" descr="http://www.asc-csa.gc.ca/images/odin_scienc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86699" y="3276599"/>
            <a:ext cx="2688609" cy="268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7" name="TextBox 16"/>
          <p:cNvSpPr txBox="1">
            <a:spLocks noChangeArrowheads="1"/>
          </p:cNvSpPr>
          <p:nvPr/>
        </p:nvSpPr>
        <p:spPr bwMode="auto">
          <a:xfrm>
            <a:off x="8458199" y="6021114"/>
            <a:ext cx="2057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OSIRIS/ODIN</a:t>
            </a:r>
          </a:p>
        </p:txBody>
      </p:sp>
      <p:pic>
        <p:nvPicPr>
          <p:cNvPr id="19468" name="Picture 9" descr="A-Train Concept Drawi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89126" y="4060208"/>
            <a:ext cx="29876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Straight Arrow Connector 19"/>
          <p:cNvCxnSpPr/>
          <p:nvPr/>
        </p:nvCxnSpPr>
        <p:spPr>
          <a:xfrm flipV="1">
            <a:off x="4502150" y="3886200"/>
            <a:ext cx="3810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0800000">
            <a:off x="7177312" y="3904004"/>
            <a:ext cx="533400" cy="2238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174543" y="3079311"/>
            <a:ext cx="1801505" cy="376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2002-2014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001001" y="2764345"/>
            <a:ext cx="1801505" cy="376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1979-2005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541896" y="5965208"/>
            <a:ext cx="1801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2006-now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8330250" y="6314982"/>
            <a:ext cx="1801505" cy="376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2002-now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66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881" t="22371" r="22670" b="10962"/>
          <a:stretch/>
        </p:blipFill>
        <p:spPr>
          <a:xfrm>
            <a:off x="1190171" y="972456"/>
            <a:ext cx="8742915" cy="57041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20800" y="188686"/>
            <a:ext cx="104212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Stratospheric Aerosol Database from Satellite Observations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00517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2406" t="26141" r="22112" b="48462"/>
          <a:stretch/>
        </p:blipFill>
        <p:spPr>
          <a:xfrm>
            <a:off x="0" y="938597"/>
            <a:ext cx="11914518" cy="25980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9671" y="0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Smoke Rising into the stratosphere after the 2019/2020 Australian Busfires</a:t>
            </a:r>
            <a:endParaRPr lang="en-US" sz="3200" dirty="0"/>
          </a:p>
        </p:txBody>
      </p:sp>
      <p:pic>
        <p:nvPicPr>
          <p:cNvPr id="2050" name="Picture 2" descr="https://www.washingtonpost.com/resizer/azVYeTbI46nVDNRV2_2R8nOV850=/1481x0/arc-anglerfish-washpost-prod-washpost.s3.amazonaws.com/public/B3DFL5BXH5DGLC2PJNVJONRYQ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671" y="3735598"/>
            <a:ext cx="4487858" cy="278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16050" t="18983" r="16295" b="2473"/>
          <a:stretch/>
        </p:blipFill>
        <p:spPr>
          <a:xfrm>
            <a:off x="678986" y="3398033"/>
            <a:ext cx="5300900" cy="345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7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621" y="-139994"/>
            <a:ext cx="9485663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Summer Asian Monsoon influence on UTLS aerosols: The Asian Tropopause Aerosol Layer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533131" y="4487165"/>
            <a:ext cx="6560897" cy="230832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u="sng" dirty="0" smtClean="0"/>
              <a:t>Transport pathways and the ATAL</a:t>
            </a:r>
            <a:r>
              <a:rPr lang="en-US" dirty="0" smtClean="0"/>
              <a:t>:  </a:t>
            </a:r>
          </a:p>
          <a:p>
            <a:pPr marL="342900" indent="-342900">
              <a:buAutoNum type="arabicPeriod"/>
            </a:pPr>
            <a:r>
              <a:rPr lang="en-US" dirty="0"/>
              <a:t> Deep convection from the ASM </a:t>
            </a:r>
            <a:r>
              <a:rPr lang="en-US" dirty="0" smtClean="0"/>
              <a:t>connects boundary </a:t>
            </a:r>
            <a:r>
              <a:rPr lang="en-US" dirty="0"/>
              <a:t>layer </a:t>
            </a:r>
            <a:r>
              <a:rPr lang="en-US" dirty="0" smtClean="0"/>
              <a:t>pollution to </a:t>
            </a:r>
            <a:r>
              <a:rPr lang="en-US" dirty="0"/>
              <a:t>the UTLS </a:t>
            </a:r>
            <a:r>
              <a:rPr lang="en-US" dirty="0" smtClean="0"/>
              <a:t>(Park et a., 2009, Randel et al., 2010)</a:t>
            </a:r>
          </a:p>
          <a:p>
            <a:pPr marL="342900" indent="-342900"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monsoonal outflow </a:t>
            </a:r>
            <a:r>
              <a:rPr lang="en-US" dirty="0" smtClean="0"/>
              <a:t>transport through </a:t>
            </a:r>
            <a:r>
              <a:rPr lang="en-US" dirty="0"/>
              <a:t>tropical easterlies </a:t>
            </a:r>
            <a:r>
              <a:rPr lang="en-US" dirty="0" smtClean="0"/>
              <a:t>southern </a:t>
            </a:r>
            <a:r>
              <a:rPr lang="en-US" dirty="0"/>
              <a:t>branch of the Asian anticyclone 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Air </a:t>
            </a:r>
            <a:r>
              <a:rPr lang="en-US" dirty="0"/>
              <a:t>in the tropical upper </a:t>
            </a:r>
            <a:r>
              <a:rPr lang="en-US" dirty="0" smtClean="0"/>
              <a:t>troposphere/southern </a:t>
            </a:r>
            <a:r>
              <a:rPr lang="en-US" dirty="0"/>
              <a:t>edge of the Asian anticyclone can be uplifted into the lower stratosphere via diabatic </a:t>
            </a:r>
            <a:r>
              <a:rPr lang="en-US" dirty="0" smtClean="0"/>
              <a:t>ascent (</a:t>
            </a:r>
            <a:r>
              <a:rPr lang="en-US" dirty="0" err="1" smtClean="0"/>
              <a:t>Garny</a:t>
            </a:r>
            <a:r>
              <a:rPr lang="en-US" dirty="0" smtClean="0"/>
              <a:t> and </a:t>
            </a:r>
            <a:r>
              <a:rPr lang="en-US" dirty="0"/>
              <a:t>R</a:t>
            </a:r>
            <a:r>
              <a:rPr lang="en-US" dirty="0" smtClean="0"/>
              <a:t>andel 2016) </a:t>
            </a:r>
          </a:p>
        </p:txBody>
      </p:sp>
      <p:pic>
        <p:nvPicPr>
          <p:cNvPr id="22" name="Picture 4" descr="RÃ©sultat de recherche d'images pour &quot;CALIPSO lidar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0"/>
            <a:ext cx="1809154" cy="188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Figu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317" y="1138541"/>
            <a:ext cx="5158140" cy="2979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8754" y="6177938"/>
            <a:ext cx="4924698" cy="6175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Scattering Ratio : SR</a:t>
            </a:r>
          </a:p>
          <a:p>
            <a:pPr algn="ctr"/>
            <a:r>
              <a:rPr lang="en-US" dirty="0"/>
              <a:t>O</a:t>
            </a:r>
            <a:r>
              <a:rPr lang="en-US" dirty="0" smtClean="0"/>
              <a:t>ptically </a:t>
            </a:r>
            <a:r>
              <a:rPr lang="en-US" dirty="0"/>
              <a:t>E</a:t>
            </a:r>
            <a:r>
              <a:rPr lang="en-US" dirty="0" smtClean="0"/>
              <a:t>quivalent to an Aerosol </a:t>
            </a:r>
            <a:r>
              <a:rPr lang="en-US" dirty="0"/>
              <a:t>M</a:t>
            </a:r>
            <a:r>
              <a:rPr lang="en-US" dirty="0" smtClean="0"/>
              <a:t>ixing </a:t>
            </a:r>
            <a:r>
              <a:rPr lang="en-US" dirty="0"/>
              <a:t>R</a:t>
            </a:r>
            <a:r>
              <a:rPr lang="en-US" dirty="0" smtClean="0"/>
              <a:t>atio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/>
          <a:srcRect l="14493" t="37947" r="11514" b="18125"/>
          <a:stretch/>
        </p:blipFill>
        <p:spPr>
          <a:xfrm>
            <a:off x="589384" y="3529342"/>
            <a:ext cx="4794068" cy="169830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6"/>
          <a:srcRect l="4652" t="60625" r="1776" b="19732"/>
          <a:stretch/>
        </p:blipFill>
        <p:spPr>
          <a:xfrm>
            <a:off x="589384" y="5488770"/>
            <a:ext cx="4924697" cy="58124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7"/>
          <a:srcRect l="11781" t="24732" r="15831" b="14018"/>
          <a:stretch/>
        </p:blipFill>
        <p:spPr>
          <a:xfrm>
            <a:off x="66870" y="975236"/>
            <a:ext cx="5368834" cy="2554105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1897250" y="1288625"/>
            <a:ext cx="1563982" cy="3576619"/>
            <a:chOff x="1830380" y="1685925"/>
            <a:chExt cx="1563982" cy="3576619"/>
          </a:xfrm>
        </p:grpSpPr>
        <p:sp>
          <p:nvSpPr>
            <p:cNvPr id="27" name="TextBox 26"/>
            <p:cNvSpPr txBox="1"/>
            <p:nvPr/>
          </p:nvSpPr>
          <p:spPr>
            <a:xfrm>
              <a:off x="2247601" y="3665518"/>
              <a:ext cx="11467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2795568" y="1685925"/>
              <a:ext cx="36519" cy="1973461"/>
              <a:chOff x="2795568" y="1685925"/>
              <a:chExt cx="36519" cy="1973461"/>
            </a:xfrm>
          </p:grpSpPr>
          <p:cxnSp>
            <p:nvCxnSpPr>
              <p:cNvPr id="47" name="Straight Connector 46"/>
              <p:cNvCxnSpPr/>
              <p:nvPr/>
            </p:nvCxnSpPr>
            <p:spPr>
              <a:xfrm flipV="1">
                <a:off x="2832087" y="1685925"/>
                <a:ext cx="0" cy="1973461"/>
              </a:xfrm>
              <a:prstGeom prst="line">
                <a:avLst/>
              </a:prstGeom>
              <a:ln w="12700">
                <a:prstDash val="soli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flipV="1">
                <a:off x="2795568" y="1685925"/>
                <a:ext cx="0" cy="1973461"/>
              </a:xfrm>
              <a:prstGeom prst="line">
                <a:avLst/>
              </a:prstGeom>
              <a:ln w="12700">
                <a:prstDash val="soli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2835267" y="5079664"/>
              <a:ext cx="160504" cy="1828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>
              <a:spLocks noChangeAspect="1"/>
            </p:cNvSpPr>
            <p:nvPr/>
          </p:nvSpPr>
          <p:spPr>
            <a:xfrm>
              <a:off x="2816217" y="4951077"/>
              <a:ext cx="160504" cy="18288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>
              <a:spLocks noChangeAspect="1"/>
            </p:cNvSpPr>
            <p:nvPr/>
          </p:nvSpPr>
          <p:spPr>
            <a:xfrm>
              <a:off x="2916230" y="4727240"/>
              <a:ext cx="160504" cy="18288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>
              <a:spLocks noChangeAspect="1"/>
            </p:cNvSpPr>
            <p:nvPr/>
          </p:nvSpPr>
          <p:spPr>
            <a:xfrm>
              <a:off x="1830380" y="4755815"/>
              <a:ext cx="149238" cy="18288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/>
            <p:cNvCxnSpPr/>
            <p:nvPr/>
          </p:nvCxnSpPr>
          <p:spPr>
            <a:xfrm flipV="1">
              <a:off x="1830381" y="1685925"/>
              <a:ext cx="0" cy="1973461"/>
            </a:xfrm>
            <a:prstGeom prst="line">
              <a:avLst/>
            </a:prstGeom>
            <a:ln w="12700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2924175" y="1685925"/>
              <a:ext cx="0" cy="1973461"/>
            </a:xfrm>
            <a:prstGeom prst="line">
              <a:avLst/>
            </a:prstGeom>
            <a:ln w="12700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4069273" y="3605799"/>
            <a:ext cx="119534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15-18 km</a:t>
            </a:r>
            <a:endParaRPr lang="en-US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3667733" y="1276379"/>
            <a:ext cx="1436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Junge Layer</a:t>
            </a:r>
            <a:endParaRPr lang="en-US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669696" y="1711317"/>
            <a:ext cx="1436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ATAL</a:t>
            </a:r>
            <a:endParaRPr lang="en-US" b="1" dirty="0"/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1170375" y="1939332"/>
            <a:ext cx="1015376" cy="1583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952241" y="2080649"/>
            <a:ext cx="1094247" cy="21478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9366405" y="4117833"/>
            <a:ext cx="2772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Vernier et al., 2017, BAMS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92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3914" y="0"/>
            <a:ext cx="10515600" cy="1325563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2085" y="1325563"/>
            <a:ext cx="10515600" cy="4351338"/>
          </a:xfrm>
        </p:spPr>
        <p:txBody>
          <a:bodyPr/>
          <a:lstStyle/>
          <a:p>
            <a:r>
              <a:rPr lang="en-US" dirty="0" smtClean="0"/>
              <a:t>Stratospheric aerosol have been monitored since the late 70’s</a:t>
            </a:r>
          </a:p>
          <a:p>
            <a:r>
              <a:rPr lang="en-US" dirty="0" smtClean="0"/>
              <a:t>Climate cooling impacts of major volcanic eruption is relatively well documented</a:t>
            </a:r>
          </a:p>
          <a:p>
            <a:r>
              <a:rPr lang="en-US" dirty="0" smtClean="0"/>
              <a:t>Still lack in situ measurements to understand processes influencing the stratospheric aerosol layer</a:t>
            </a:r>
          </a:p>
          <a:p>
            <a:r>
              <a:rPr lang="en-US" dirty="0" smtClean="0"/>
              <a:t>New sources of aerosols in the stratosphere from Asian Pollution and extreme wildfires add layers of complexity to stratospheric aerosol Geoengineering concept.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318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771" y="-244475"/>
            <a:ext cx="10515600" cy="1325563"/>
          </a:xfrm>
        </p:spPr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164" t="9078" r="24009" b="18303"/>
          <a:stretch/>
        </p:blipFill>
        <p:spPr>
          <a:xfrm>
            <a:off x="812798" y="943428"/>
            <a:ext cx="9970741" cy="591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87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742</Words>
  <Application>Microsoft Office PowerPoint</Application>
  <PresentationFormat>Widescreen</PresentationFormat>
  <Paragraphs>117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Narrow</vt:lpstr>
      <vt:lpstr>Calibri</vt:lpstr>
      <vt:lpstr>Calibri Light</vt:lpstr>
      <vt:lpstr>Wingdings</vt:lpstr>
      <vt:lpstr>Office Theme</vt:lpstr>
      <vt:lpstr>PowerPoint Presentation</vt:lpstr>
      <vt:lpstr>Outline</vt:lpstr>
      <vt:lpstr>Impacts of Major Volcanic Eruptions Climate</vt:lpstr>
      <vt:lpstr>Temporary Cooling after Major Volcanic Eruptions</vt:lpstr>
      <vt:lpstr>PowerPoint Presentation</vt:lpstr>
      <vt:lpstr>Stratospheric aerosol observations by satellites since late 70’s</vt:lpstr>
      <vt:lpstr>Multiple Satellite Observations Techniques</vt:lpstr>
      <vt:lpstr>PowerPoint Presentation</vt:lpstr>
      <vt:lpstr>PowerPoint Presentation</vt:lpstr>
      <vt:lpstr>Summer Asian Monsoon influence on UTLS aerosols: The Asian Tropopause Aerosol Layer</vt:lpstr>
      <vt:lpstr>Conclusion</vt:lpstr>
      <vt:lpstr>Extra slides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Desk, Help</dc:creator>
  <cp:lastModifiedBy>Desk, Help</cp:lastModifiedBy>
  <cp:revision>19</cp:revision>
  <dcterms:created xsi:type="dcterms:W3CDTF">2020-07-02T14:29:45Z</dcterms:created>
  <dcterms:modified xsi:type="dcterms:W3CDTF">2020-07-02T20:09:20Z</dcterms:modified>
</cp:coreProperties>
</file>