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84" r:id="rId1"/>
    <p:sldMasterId id="2147483712" r:id="rId2"/>
    <p:sldMasterId id="2147483724" r:id="rId3"/>
  </p:sldMasterIdLst>
  <p:notesMasterIdLst>
    <p:notesMasterId r:id="rId39"/>
  </p:notesMasterIdLst>
  <p:handoutMasterIdLst>
    <p:handoutMasterId r:id="rId40"/>
  </p:handoutMasterIdLst>
  <p:sldIdLst>
    <p:sldId id="310" r:id="rId4"/>
    <p:sldId id="481" r:id="rId5"/>
    <p:sldId id="536" r:id="rId6"/>
    <p:sldId id="468" r:id="rId7"/>
    <p:sldId id="391" r:id="rId8"/>
    <p:sldId id="478" r:id="rId9"/>
    <p:sldId id="393" r:id="rId10"/>
    <p:sldId id="469" r:id="rId11"/>
    <p:sldId id="285" r:id="rId12"/>
    <p:sldId id="395" r:id="rId13"/>
    <p:sldId id="470" r:id="rId14"/>
    <p:sldId id="471" r:id="rId15"/>
    <p:sldId id="472" r:id="rId16"/>
    <p:sldId id="467" r:id="rId17"/>
    <p:sldId id="474" r:id="rId18"/>
    <p:sldId id="475" r:id="rId19"/>
    <p:sldId id="307" r:id="rId20"/>
    <p:sldId id="309" r:id="rId21"/>
    <p:sldId id="257" r:id="rId22"/>
    <p:sldId id="258" r:id="rId23"/>
    <p:sldId id="275" r:id="rId24"/>
    <p:sldId id="262" r:id="rId25"/>
    <p:sldId id="259" r:id="rId26"/>
    <p:sldId id="278" r:id="rId27"/>
    <p:sldId id="277" r:id="rId28"/>
    <p:sldId id="276" r:id="rId29"/>
    <p:sldId id="280" r:id="rId30"/>
    <p:sldId id="279" r:id="rId31"/>
    <p:sldId id="281" r:id="rId32"/>
    <p:sldId id="282" r:id="rId33"/>
    <p:sldId id="473" r:id="rId34"/>
    <p:sldId id="361" r:id="rId35"/>
    <p:sldId id="376" r:id="rId36"/>
    <p:sldId id="256" r:id="rId37"/>
    <p:sldId id="480" r:id="rId38"/>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79" autoAdjust="0"/>
    <p:restoredTop sz="94660"/>
  </p:normalViewPr>
  <p:slideViewPr>
    <p:cSldViewPr snapToGrid="0">
      <p:cViewPr varScale="1">
        <p:scale>
          <a:sx n="62" d="100"/>
          <a:sy n="62" d="100"/>
        </p:scale>
        <p:origin x="44" y="56"/>
      </p:cViewPr>
      <p:guideLst/>
    </p:cSldViewPr>
  </p:slideViewPr>
  <p:notesTextViewPr>
    <p:cViewPr>
      <p:scale>
        <a:sx n="3" d="2"/>
        <a:sy n="3" d="2"/>
      </p:scale>
      <p:origin x="0" y="0"/>
    </p:cViewPr>
  </p:notesTextViewPr>
  <p:sorterViewPr>
    <p:cViewPr>
      <p:scale>
        <a:sx n="60" d="100"/>
        <a:sy n="60" d="100"/>
      </p:scale>
      <p:origin x="0" y="0"/>
    </p:cViewPr>
  </p:sorterViewPr>
  <p:notesViewPr>
    <p:cSldViewPr snapToGrid="0">
      <p:cViewPr varScale="1">
        <p:scale>
          <a:sx n="67" d="100"/>
          <a:sy n="67" d="100"/>
        </p:scale>
        <p:origin x="1836"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195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265014" y="0"/>
            <a:ext cx="4029282" cy="351957"/>
          </a:xfrm>
          <a:prstGeom prst="rect">
            <a:avLst/>
          </a:prstGeom>
        </p:spPr>
        <p:txBody>
          <a:bodyPr vert="horz" lIns="91440" tIns="45720" rIns="91440" bIns="45720" rtlCol="0"/>
          <a:lstStyle>
            <a:lvl1pPr algn="r">
              <a:defRPr sz="1200"/>
            </a:lvl1pPr>
          </a:lstStyle>
          <a:p>
            <a:fld id="{DA672785-AF9B-42C9-933B-71B326311776}" type="datetimeFigureOut">
              <a:rPr lang="en-US" smtClean="0"/>
              <a:t>7/2/2020</a:t>
            </a:fld>
            <a:endParaRPr lang="en-US"/>
          </a:p>
        </p:txBody>
      </p:sp>
      <p:sp>
        <p:nvSpPr>
          <p:cNvPr id="4" name="Footer Placeholder 3"/>
          <p:cNvSpPr>
            <a:spLocks noGrp="1"/>
          </p:cNvSpPr>
          <p:nvPr>
            <p:ph type="ftr" sz="quarter" idx="2"/>
          </p:nvPr>
        </p:nvSpPr>
        <p:spPr>
          <a:xfrm>
            <a:off x="1" y="6658444"/>
            <a:ext cx="4029282" cy="35195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265014" y="6658444"/>
            <a:ext cx="4029282" cy="351957"/>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1737"/>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5809" y="0"/>
            <a:ext cx="4028440" cy="351737"/>
          </a:xfrm>
          <a:prstGeom prst="rect">
            <a:avLst/>
          </a:prstGeom>
        </p:spPr>
        <p:txBody>
          <a:bodyPr vert="horz" lIns="93177" tIns="46589" rIns="93177" bIns="46589" rtlCol="0"/>
          <a:lstStyle>
            <a:lvl1pPr algn="r">
              <a:defRPr sz="1200"/>
            </a:lvl1pPr>
          </a:lstStyle>
          <a:p>
            <a:fld id="{59C86F67-3193-44CA-A307-16108AA8019A}" type="datetimeFigureOut">
              <a:rPr lang="en-US" smtClean="0"/>
              <a:t>7/2/2020</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5"/>
            <a:ext cx="7437120" cy="276034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7D35F1-7FF2-8E4E-943D-5DC221BEAF14}" type="slidenum">
              <a:rPr lang="en-US" smtClean="0"/>
              <a:t>3</a:t>
            </a:fld>
            <a:endParaRPr lang="en-US"/>
          </a:p>
        </p:txBody>
      </p:sp>
    </p:spTree>
    <p:extLst>
      <p:ext uri="{BB962C8B-B14F-4D97-AF65-F5344CB8AC3E}">
        <p14:creationId xmlns:p14="http://schemas.microsoft.com/office/powerpoint/2010/main" val="1963877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F75319-9935-6242-B0FF-5A97D0627B0C}" type="slidenum">
              <a:rPr lang="en-US"/>
              <a:pPr/>
              <a:t>10</a:t>
            </a:fld>
            <a:endParaRPr lang="en-US"/>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r>
              <a:rPr lang="en-US"/>
              <a:t> </a:t>
            </a:r>
          </a:p>
          <a:p>
            <a:endParaRPr lang="en-US"/>
          </a:p>
        </p:txBody>
      </p:sp>
    </p:spTree>
    <p:extLst>
      <p:ext uri="{BB962C8B-B14F-4D97-AF65-F5344CB8AC3E}">
        <p14:creationId xmlns:p14="http://schemas.microsoft.com/office/powerpoint/2010/main" val="2173071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3A23CB62-F64F-44E4-83CA-6D0ECC6CFACC}" type="slidenum">
              <a:rPr lang="en-US" smtClean="0"/>
              <a:pPr>
                <a:defRPr/>
              </a:pPr>
              <a:t>31</a:t>
            </a:fld>
            <a:endParaRPr lang="en-US"/>
          </a:p>
        </p:txBody>
      </p:sp>
    </p:spTree>
    <p:extLst>
      <p:ext uri="{BB962C8B-B14F-4D97-AF65-F5344CB8AC3E}">
        <p14:creationId xmlns:p14="http://schemas.microsoft.com/office/powerpoint/2010/main" val="2407351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2546350" y="876300"/>
            <a:ext cx="4203700" cy="2365375"/>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33</a:t>
            </a:fld>
            <a:endParaRPr lang="en-US"/>
          </a:p>
        </p:txBody>
      </p:sp>
    </p:spTree>
    <p:extLst>
      <p:ext uri="{BB962C8B-B14F-4D97-AF65-F5344CB8AC3E}">
        <p14:creationId xmlns:p14="http://schemas.microsoft.com/office/powerpoint/2010/main" val="2862208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View of Earth from the ISS – 2012</a:t>
            </a:r>
          </a:p>
          <a:p>
            <a:endParaRPr lang="en-US" dirty="0"/>
          </a:p>
          <a:p>
            <a:r>
              <a:rPr lang="en-US" dirty="0"/>
              <a:t>The International Space Station is a groundbreaking scientific research facility.  Through advancing the state of scientific knowledge of our planet, looking after our health, and providing a space platform that inspires and educates the science and technology leaders of tomorrow, the benefits discussed today will drive the legacy of the space station as its research strengthens economies and enhances the quality of life on Earth for all people.</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4615F1E8-BF5A-4BF4-AB6C-D3A2ACC6515F}" type="slidenum">
              <a:rPr lang="en-US" smtClean="0">
                <a:solidFill>
                  <a:prstClr val="black"/>
                </a:solidFill>
              </a:rPr>
              <a:pPr>
                <a:defRPr/>
              </a:pPr>
              <a:t>35</a:t>
            </a:fld>
            <a:endParaRPr lang="en-US">
              <a:solidFill>
                <a:prstClr val="black"/>
              </a:solidFill>
            </a:endParaRPr>
          </a:p>
        </p:txBody>
      </p:sp>
    </p:spTree>
    <p:extLst>
      <p:ext uri="{BB962C8B-B14F-4D97-AF65-F5344CB8AC3E}">
        <p14:creationId xmlns:p14="http://schemas.microsoft.com/office/powerpoint/2010/main" val="290286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2EC193A-5595-448D-ADEA-92913FE3FFAF}" type="datetime1">
              <a:rPr lang="en-US" smtClean="0">
                <a:solidFill>
                  <a:prstClr val="white">
                    <a:tint val="75000"/>
                  </a:prstClr>
                </a:solidFill>
              </a:r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87DFB30-8759-4A93-95CB-843B567D7E87}"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697231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8F396DA-4368-4603-A235-1701AD1C7887}" type="datetime1">
              <a:rPr lang="en-US" smtClean="0">
                <a:solidFill>
                  <a:prstClr val="white">
                    <a:tint val="75000"/>
                  </a:prstClr>
                </a:solidFill>
              </a:r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5F9983D-AF4B-485D-8966-FA69293C590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106475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9A1ED6F-5856-4904-BBC6-995797B0350C}" type="datetime1">
              <a:rPr lang="en-US" smtClean="0">
                <a:solidFill>
                  <a:prstClr val="white">
                    <a:tint val="75000"/>
                  </a:prstClr>
                </a:solidFill>
              </a:r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7D134A0-CD0B-4699-BB6C-038FC77F1CC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513350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F3A99AE-B618-4611-9880-D3585FDDFC59}" type="datetime1">
              <a:rPr lang="en-US" smtClean="0">
                <a:solidFill>
                  <a:prstClr val="white">
                    <a:tint val="75000"/>
                  </a:prstClr>
                </a:solidFill>
              </a:rPr>
              <a:t>7/2/2020</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6CADC2C-9CD4-4349-9600-C5768E9D660A}"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790830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695E03F-6F40-45C1-B16C-BA36AC6F07BF}" type="datetime1">
              <a:rPr lang="en-US" smtClean="0">
                <a:solidFill>
                  <a:prstClr val="white">
                    <a:tint val="75000"/>
                  </a:prstClr>
                </a:solidFill>
              </a:rPr>
              <a:t>7/2/2020</a:t>
            </a:fld>
            <a:endParaRPr lang="en-US">
              <a:solidFill>
                <a:prstClr val="white">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B22870A6-328A-4DFD-AC6D-59A4F450864B}"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74921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AF16FA8-21A9-4F1E-8D9E-427588E840B2}" type="datetime1">
              <a:rPr lang="en-US" smtClean="0">
                <a:solidFill>
                  <a:prstClr val="white">
                    <a:tint val="75000"/>
                  </a:prstClr>
                </a:solidFill>
              </a:rPr>
              <a:t>7/2/2020</a:t>
            </a:fld>
            <a:endParaRPr lang="en-US">
              <a:solidFill>
                <a:prstClr val="white">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605F6F03-4B28-4112-A7DF-517769EF6A1D}"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140142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DF80352-6564-48E4-B84B-BBD4D8D23E13}" type="datetime1">
              <a:rPr lang="en-US" smtClean="0">
                <a:solidFill>
                  <a:prstClr val="white">
                    <a:tint val="75000"/>
                  </a:prstClr>
                </a:solidFill>
              </a:rPr>
              <a:t>7/2/2020</a:t>
            </a:fld>
            <a:endParaRPr lang="en-US">
              <a:solidFill>
                <a:prstClr val="white">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53479003-4457-4A56-8A07-2349ABF323F6}"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5658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B9C1C2A-213B-4F5D-94B2-F57494A08AD5}" type="datetime1">
              <a:rPr lang="en-US" smtClean="0">
                <a:solidFill>
                  <a:prstClr val="white">
                    <a:tint val="75000"/>
                  </a:prstClr>
                </a:solidFill>
              </a:rPr>
              <a:t>7/2/2020</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ECDF0B9-3F99-4369-BFD6-63034B18D03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333451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D867B77-13D7-435C-9293-C2FBE923461D}" type="datetime1">
              <a:rPr lang="en-US" smtClean="0">
                <a:solidFill>
                  <a:prstClr val="white">
                    <a:tint val="75000"/>
                  </a:prstClr>
                </a:solidFill>
              </a:rPr>
              <a:t>7/2/2020</a:t>
            </a:fld>
            <a:endParaRPr lang="en-US">
              <a:solidFill>
                <a:prstClr val="white">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B26400C-CEF6-4250-82F0-CD4C14E580A7}"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771186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216AFA7-336E-406C-8721-65B3BA7022EB}" type="datetime1">
              <a:rPr lang="en-US" smtClean="0">
                <a:solidFill>
                  <a:prstClr val="white">
                    <a:tint val="75000"/>
                  </a:prstClr>
                </a:solidFill>
              </a:r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226F08C8-12A8-41BD-A210-4854D32C69A7}"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780637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3C7CD0E-AF9A-497D-84E1-51D12CC0B475}" type="datetime1">
              <a:rPr lang="en-US" smtClean="0">
                <a:solidFill>
                  <a:prstClr val="white">
                    <a:tint val="75000"/>
                  </a:prstClr>
                </a:solidFill>
              </a:r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C3E6C5A-C3C0-4DB6-8B70-913350439318}"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4283574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794214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278181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003349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221601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7/2/2020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11279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7/2/2020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4168663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7/2/2020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42150124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171503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7/2/2020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9886584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222090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7/2/2020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908279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endParaRPr lang="en-US"/>
          </a:p>
        </p:txBody>
      </p:sp>
      <p:sp>
        <p:nvSpPr>
          <p:cNvPr id="5" name="Date Placeholder 4"/>
          <p:cNvSpPr>
            <a:spLocks noGrp="1"/>
          </p:cNvSpPr>
          <p:nvPr>
            <p:ph type="dt" sz="half" idx="10"/>
          </p:nvPr>
        </p:nvSpPr>
        <p:spPr>
          <a:xfrm>
            <a:off x="609600" y="6245225"/>
            <a:ext cx="2844800" cy="476250"/>
          </a:xfrm>
        </p:spPr>
        <p:txBody>
          <a:bodyPr/>
          <a:lstStyle>
            <a:lvl1pPr>
              <a:defRPr smtClean="0"/>
            </a:lvl1pPr>
          </a:lstStyle>
          <a:p>
            <a:fld id="{BD6BD716-F51C-5149-8214-2752F81F19AA}" type="datetime1">
              <a:rPr lang="en-US"/>
              <a:pPr/>
              <a:t>7/2/2020</a:t>
            </a:fld>
            <a:endParaRPr lang="en-US"/>
          </a:p>
        </p:txBody>
      </p:sp>
      <p:sp>
        <p:nvSpPr>
          <p:cNvPr id="6" name="Footer Placeholder 5"/>
          <p:cNvSpPr>
            <a:spLocks noGrp="1"/>
          </p:cNvSpPr>
          <p:nvPr>
            <p:ph type="ftr" sz="quarter" idx="11"/>
          </p:nvPr>
        </p:nvSpPr>
        <p:spPr>
          <a:xfrm>
            <a:off x="4165600" y="6245225"/>
            <a:ext cx="3860800" cy="476250"/>
          </a:xfrm>
        </p:spPr>
        <p:txBody>
          <a:bodyPr/>
          <a:lstStyle>
            <a:lvl1pPr>
              <a:defRPr/>
            </a:lvl1pPr>
          </a:lstStyle>
          <a:p>
            <a:r>
              <a:rPr lang="en-US"/>
              <a:t>President's Cabinet - 12-8-2003</a:t>
            </a: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lvl1pPr>
          </a:lstStyle>
          <a:p>
            <a:fld id="{7537CC91-E7C1-AF45-BC2B-99867E03D0D2}" type="slidenum">
              <a:rPr lang="en-US"/>
              <a:pPr/>
              <a:t>‹#›</a:t>
            </a:fld>
            <a:endParaRPr lang="en-US"/>
          </a:p>
        </p:txBody>
      </p:sp>
    </p:spTree>
    <p:extLst>
      <p:ext uri="{BB962C8B-B14F-4D97-AF65-F5344CB8AC3E}">
        <p14:creationId xmlns:p14="http://schemas.microsoft.com/office/powerpoint/2010/main" val="348589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79FD87-2CCB-4634-9888-11AE21BC3EF9}" type="datetime1">
              <a:rPr lang="en-US" smtClean="0">
                <a:solidFill>
                  <a:prstClr val="white">
                    <a:tint val="75000"/>
                  </a:prstClr>
                </a:solidFill>
              </a:rPr>
              <a:p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049563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854DB6B-0405-4904-8383-A7C24A57B10D}" type="datetime1">
              <a:rPr lang="en-US" smtClean="0">
                <a:solidFill>
                  <a:prstClr val="white">
                    <a:tint val="75000"/>
                  </a:prstClr>
                </a:solidFill>
              </a:rPr>
              <a:p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84889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947A98-E6B7-477F-9985-C0C5451CE700}" type="datetime1">
              <a:rPr lang="en-US" smtClean="0">
                <a:solidFill>
                  <a:prstClr val="white">
                    <a:tint val="75000"/>
                  </a:prstClr>
                </a:solidFill>
              </a:rPr>
              <a:p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402158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AA14556-E620-4533-8FEC-3FE10DB5E23B}" type="datetime1">
              <a:rPr lang="en-US" smtClean="0">
                <a:solidFill>
                  <a:prstClr val="white">
                    <a:tint val="75000"/>
                  </a:prstClr>
                </a:solidFill>
              </a:rPr>
              <a:pPr/>
              <a:t>7/2/2020</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166779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5ADF6D-F4D8-42E4-8110-973648B7D75E}" type="datetime1">
              <a:rPr lang="en-US" smtClean="0">
                <a:solidFill>
                  <a:prstClr val="white">
                    <a:tint val="75000"/>
                  </a:prstClr>
                </a:solidFill>
              </a:rPr>
              <a:pPr/>
              <a:t>7/2/2020</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0946869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29C6AA-BA71-40F0-BC7C-2850BDA9B97B}" type="datetime1">
              <a:rPr lang="en-US" smtClean="0">
                <a:solidFill>
                  <a:prstClr val="white">
                    <a:tint val="75000"/>
                  </a:prstClr>
                </a:solidFill>
              </a:rPr>
              <a:pPr/>
              <a:t>7/2/2020</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2431871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E05761-7D95-4D27-BEE8-2090B954E352}" type="datetime1">
              <a:rPr lang="en-US" smtClean="0">
                <a:solidFill>
                  <a:prstClr val="white">
                    <a:tint val="75000"/>
                  </a:prstClr>
                </a:solidFill>
              </a:rPr>
              <a:pPr/>
              <a:t>7/2/2020</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831125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DB6744-F648-4B44-B427-5EF8342AB609}" type="datetime1">
              <a:rPr lang="en-US" smtClean="0">
                <a:solidFill>
                  <a:prstClr val="white">
                    <a:tint val="75000"/>
                  </a:prstClr>
                </a:solidFill>
              </a:rPr>
              <a:pPr/>
              <a:t>7/2/2020</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4525382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3FC0616-D86B-4844-B737-CCC3813EF180}" type="datetime1">
              <a:rPr lang="en-US" smtClean="0">
                <a:solidFill>
                  <a:prstClr val="white">
                    <a:tint val="75000"/>
                  </a:prstClr>
                </a:solidFill>
              </a:rPr>
              <a:pPr/>
              <a:t>7/2/2020</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5389623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B4DE4C-F566-43D8-A01E-B0C2857FF0DB}" type="datetime1">
              <a:rPr lang="en-US" smtClean="0">
                <a:solidFill>
                  <a:prstClr val="white">
                    <a:tint val="75000"/>
                  </a:prstClr>
                </a:solidFill>
              </a:rPr>
              <a:p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0549799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15A459B-C4E8-4975-A9B9-B2292B3C99C1}" type="datetime1">
              <a:rPr lang="en-US" smtClean="0">
                <a:solidFill>
                  <a:prstClr val="white">
                    <a:tint val="75000"/>
                  </a:prstClr>
                </a:solidFill>
              </a:rPr>
              <a:pPr/>
              <a:t>7/2/2020</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E304FCE3-98A4-4385-9FA0-D7D495E5CB61}"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37220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84298" y="1267180"/>
            <a:ext cx="10547585" cy="517172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6D74E33-39AB-4004-987C-5577C93F97C0}" type="datetime1">
              <a:rPr lang="en-US" smtClean="0">
                <a:solidFill>
                  <a:prstClr val="black">
                    <a:tint val="75000"/>
                  </a:prstClr>
                </a:solidFill>
              </a:rPr>
              <a:pPr/>
              <a:t>7/2/2020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C675E49-B40C-7241-85BA-D75EB62EC6B1}" type="slidenum">
              <a:rPr lang="en-US" smtClean="0">
                <a:solidFill>
                  <a:prstClr val="black">
                    <a:tint val="75000"/>
                  </a:prstClr>
                </a:solidFill>
              </a:rPr>
              <a:pPr/>
              <a:t>‹#›</a:t>
            </a:fld>
            <a:endParaRPr lang="en-US" dirty="0">
              <a:solidFill>
                <a:prstClr val="black">
                  <a:tint val="75000"/>
                </a:prstClr>
              </a:solidFill>
            </a:endParaRPr>
          </a:p>
        </p:txBody>
      </p:sp>
      <p:sp>
        <p:nvSpPr>
          <p:cNvPr id="2" name="TextBox 1"/>
          <p:cNvSpPr txBox="1"/>
          <p:nvPr userDrawn="1"/>
        </p:nvSpPr>
        <p:spPr>
          <a:xfrm>
            <a:off x="2501246" y="207390"/>
            <a:ext cx="184731" cy="369332"/>
          </a:xfrm>
          <a:prstGeom prst="rect">
            <a:avLst/>
          </a:prstGeom>
          <a:noFill/>
        </p:spPr>
        <p:txBody>
          <a:bodyPr wrap="none" rtlCol="0">
            <a:spAutoFit/>
          </a:bodyPr>
          <a:lstStyle/>
          <a:p>
            <a:endParaRPr lang="en-US" sz="1800" dirty="0">
              <a:solidFill>
                <a:prstClr val="black"/>
              </a:solidFill>
            </a:endParaRPr>
          </a:p>
        </p:txBody>
      </p:sp>
    </p:spTree>
    <p:extLst>
      <p:ext uri="{BB962C8B-B14F-4D97-AF65-F5344CB8AC3E}">
        <p14:creationId xmlns:p14="http://schemas.microsoft.com/office/powerpoint/2010/main" val="33870842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13" name="Picture 8"/>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50"/>
            <a:ext cx="12192000" cy="685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8" descr="NASA insignia.png"/>
          <p:cNvPicPr>
            <a:picLocks noChangeAspect="1"/>
          </p:cNvPicPr>
          <p:nvPr userDrawn="1"/>
        </p:nvPicPr>
        <p:blipFill>
          <a:blip r:embed="rId3" cstate="screen">
            <a:extLst>
              <a:ext uri="{28A0092B-C50C-407E-A947-70E740481C1C}">
                <a14:useLocalDpi xmlns:a14="http://schemas.microsoft.com/office/drawing/2010/main" val="0"/>
              </a:ext>
            </a:extLst>
          </a:blip>
          <a:srcRect/>
          <a:stretch>
            <a:fillRect/>
          </a:stretch>
        </p:blipFill>
        <p:spPr bwMode="auto">
          <a:xfrm>
            <a:off x="10864853" y="182563"/>
            <a:ext cx="1071033" cy="661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96095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enta">
    <p:spTree>
      <p:nvGrpSpPr>
        <p:cNvPr id="1" name=""/>
        <p:cNvGrpSpPr/>
        <p:nvPr/>
      </p:nvGrpSpPr>
      <p:grpSpPr>
        <a:xfrm>
          <a:off x="0" y="0"/>
          <a:ext cx="0" cy="0"/>
          <a:chOff x="0" y="0"/>
          <a:chExt cx="0" cy="0"/>
        </a:xfrm>
      </p:grpSpPr>
      <p:sp>
        <p:nvSpPr>
          <p:cNvPr id="25" name="AutoShape 3"/>
          <p:cNvSpPr>
            <a:spLocks noChangeArrowheads="1"/>
          </p:cNvSpPr>
          <p:nvPr userDrawn="1"/>
        </p:nvSpPr>
        <p:spPr bwMode="auto">
          <a:xfrm>
            <a:off x="9183172" y="4191003"/>
            <a:ext cx="2805629" cy="2634175"/>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24" name="AutoShape 3"/>
          <p:cNvSpPr>
            <a:spLocks noChangeArrowheads="1"/>
          </p:cNvSpPr>
          <p:nvPr userDrawn="1"/>
        </p:nvSpPr>
        <p:spPr bwMode="auto">
          <a:xfrm>
            <a:off x="304800" y="990601"/>
            <a:ext cx="2985704" cy="2590800"/>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2" name="Title 1"/>
          <p:cNvSpPr>
            <a:spLocks noGrp="1"/>
          </p:cNvSpPr>
          <p:nvPr>
            <p:ph type="title"/>
          </p:nvPr>
        </p:nvSpPr>
        <p:spPr/>
        <p:txBody>
          <a:bodyPr/>
          <a:lstStyle/>
          <a:p>
            <a:r>
              <a:rPr lang="en-US"/>
              <a:t>Click to edit Master title style</a:t>
            </a:r>
          </a:p>
        </p:txBody>
      </p:sp>
      <p:sp>
        <p:nvSpPr>
          <p:cNvPr id="3" name="AutoShape 2"/>
          <p:cNvSpPr>
            <a:spLocks noChangeAspect="1" noChangeArrowheads="1"/>
          </p:cNvSpPr>
          <p:nvPr userDrawn="1"/>
        </p:nvSpPr>
        <p:spPr bwMode="auto">
          <a:xfrm>
            <a:off x="10180065" y="3797405"/>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4" name="AutoShape 3"/>
          <p:cNvSpPr>
            <a:spLocks noChangeArrowheads="1"/>
          </p:cNvSpPr>
          <p:nvPr userDrawn="1"/>
        </p:nvSpPr>
        <p:spPr bwMode="auto">
          <a:xfrm>
            <a:off x="9104696" y="990603"/>
            <a:ext cx="2985704" cy="2732315"/>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5" name="AutoShape 4"/>
          <p:cNvSpPr>
            <a:spLocks noChangeArrowheads="1"/>
          </p:cNvSpPr>
          <p:nvPr userDrawn="1"/>
        </p:nvSpPr>
        <p:spPr bwMode="auto">
          <a:xfrm>
            <a:off x="3807624" y="2677887"/>
            <a:ext cx="4732867" cy="4023360"/>
          </a:xfrm>
          <a:prstGeom prst="roundRect">
            <a:avLst>
              <a:gd name="adj" fmla="val 7963"/>
            </a:avLst>
          </a:prstGeom>
          <a:ln>
            <a:solidFill>
              <a:schemeClr val="bg1">
                <a:lumMod val="65000"/>
              </a:schemeClr>
            </a:solidFill>
            <a:headEnd/>
            <a:tailEnd/>
          </a:ln>
        </p:spPr>
        <p:style>
          <a:lnRef idx="1">
            <a:schemeClr val="dk1"/>
          </a:lnRef>
          <a:fillRef idx="2">
            <a:schemeClr val="dk1"/>
          </a:fillRef>
          <a:effectRef idx="1">
            <a:schemeClr val="dk1"/>
          </a:effectRef>
          <a:fontRef idx="minor">
            <a:schemeClr val="dk1"/>
          </a:fontRef>
        </p:style>
        <p:txBody>
          <a:bodyPr tIns="68580" bIns="68580">
            <a:prstTxWarp prst="textNoShape">
              <a:avLst/>
            </a:prstTxWarp>
          </a:bodyPr>
          <a:lstStyle/>
          <a:p>
            <a:pPr marL="85725" indent="-85725" defTabSz="342900" fontAlgn="base">
              <a:spcBef>
                <a:spcPct val="0"/>
              </a:spcBef>
              <a:spcAft>
                <a:spcPct val="0"/>
              </a:spcAft>
            </a:pPr>
            <a:endParaRPr lang="en-US" sz="900" u="sng">
              <a:solidFill>
                <a:prstClr val="black"/>
              </a:solidFill>
              <a:latin typeface="Arial" pitchFamily="-107" charset="0"/>
            </a:endParaRPr>
          </a:p>
        </p:txBody>
      </p:sp>
      <p:sp>
        <p:nvSpPr>
          <p:cNvPr id="6" name="AutoShape 6"/>
          <p:cNvSpPr>
            <a:spLocks noChangeArrowheads="1"/>
          </p:cNvSpPr>
          <p:nvPr userDrawn="1"/>
        </p:nvSpPr>
        <p:spPr bwMode="auto">
          <a:xfrm>
            <a:off x="311996" y="3962403"/>
            <a:ext cx="2956053" cy="2743201"/>
          </a:xfrm>
          <a:prstGeom prst="roundRect">
            <a:avLst>
              <a:gd name="adj" fmla="val 11111"/>
            </a:avLst>
          </a:prstGeom>
          <a:ln>
            <a:headEnd/>
            <a:tailEnd/>
          </a:ln>
        </p:spPr>
        <p:style>
          <a:lnRef idx="1">
            <a:schemeClr val="accent5"/>
          </a:lnRef>
          <a:fillRef idx="2">
            <a:schemeClr val="accent5"/>
          </a:fillRef>
          <a:effectRef idx="1">
            <a:schemeClr val="accent5"/>
          </a:effectRef>
          <a:fontRef idx="minor">
            <a:schemeClr val="dk1"/>
          </a:fontRef>
        </p:style>
        <p:txBody>
          <a:bodyPr lIns="75438" tIns="54864" rIns="48006" bIns="61722" anchor="b">
            <a:prstTxWarp prst="textNoShape">
              <a:avLst/>
            </a:prstTxWarp>
          </a:bodyPr>
          <a:lstStyle/>
          <a:p>
            <a:pPr marL="85725" indent="-85725" defTabSz="342900" fontAlgn="base">
              <a:lnSpc>
                <a:spcPct val="90000"/>
              </a:lnSpc>
              <a:spcBef>
                <a:spcPct val="35000"/>
              </a:spcBef>
              <a:spcAft>
                <a:spcPct val="0"/>
              </a:spcAft>
              <a:buFont typeface="Arial" pitchFamily="-107" charset="0"/>
              <a:buChar char="•"/>
            </a:pPr>
            <a:endParaRPr kumimoji="1" lang="en-US" sz="750" i="1" dirty="0">
              <a:solidFill>
                <a:prstClr val="black"/>
              </a:solidFill>
              <a:latin typeface="Arial" pitchFamily="-107" charset="0"/>
            </a:endParaRPr>
          </a:p>
        </p:txBody>
      </p:sp>
      <p:sp>
        <p:nvSpPr>
          <p:cNvPr id="8" name="AutoShape 9"/>
          <p:cNvSpPr>
            <a:spLocks noChangeAspect="1" noChangeArrowheads="1"/>
          </p:cNvSpPr>
          <p:nvPr userDrawn="1"/>
        </p:nvSpPr>
        <p:spPr bwMode="auto">
          <a:xfrm rot="-5400000">
            <a:off x="3261884" y="4246188"/>
            <a:ext cx="615950" cy="48471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9" name="AutoShape 10"/>
          <p:cNvSpPr>
            <a:spLocks noChangeAspect="1" noChangeArrowheads="1"/>
          </p:cNvSpPr>
          <p:nvPr userDrawn="1"/>
        </p:nvSpPr>
        <p:spPr bwMode="auto">
          <a:xfrm rot="-5400000">
            <a:off x="8535592" y="3151255"/>
            <a:ext cx="615950" cy="484716"/>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13" name="Text Box 22"/>
          <p:cNvSpPr txBox="1">
            <a:spLocks noChangeArrowheads="1"/>
          </p:cNvSpPr>
          <p:nvPr userDrawn="1"/>
        </p:nvSpPr>
        <p:spPr bwMode="auto">
          <a:xfrm rot="-5400000">
            <a:off x="7931783" y="2103872"/>
            <a:ext cx="2054216" cy="132472"/>
          </a:xfrm>
          <a:prstGeom prst="rect">
            <a:avLst/>
          </a:prstGeom>
          <a:noFill/>
          <a:ln w="12700">
            <a:noFill/>
            <a:miter lim="800000"/>
            <a:headEnd/>
            <a:tailEnd/>
          </a:ln>
        </p:spPr>
        <p:txBody>
          <a:bodyPr wrap="square" lIns="0" tIns="0" rIns="0" bIns="0" anchor="ctr">
            <a:prstTxWarp prst="textNoShape">
              <a:avLst/>
            </a:prstTxWarp>
            <a:spAutoFit/>
          </a:bodyPr>
          <a:lstStyle/>
          <a:p>
            <a:pPr defTabSz="342900" fontAlgn="base">
              <a:lnSpc>
                <a:spcPct val="80000"/>
              </a:lnSpc>
              <a:spcBef>
                <a:spcPct val="0"/>
              </a:spcBef>
              <a:spcAft>
                <a:spcPct val="0"/>
              </a:spcAft>
            </a:pPr>
            <a:r>
              <a:rPr lang="en-US" sz="1050" b="1" dirty="0">
                <a:solidFill>
                  <a:srgbClr val="C00000"/>
                </a:solidFill>
                <a:ea typeface="ＭＳ Ｐゴシック" charset="-128"/>
              </a:rPr>
              <a:t>QUANTITATIVE IMPACT</a:t>
            </a:r>
          </a:p>
        </p:txBody>
      </p:sp>
      <p:sp>
        <p:nvSpPr>
          <p:cNvPr id="14" name="Text Box 23"/>
          <p:cNvSpPr txBox="1">
            <a:spLocks noChangeArrowheads="1"/>
          </p:cNvSpPr>
          <p:nvPr userDrawn="1"/>
        </p:nvSpPr>
        <p:spPr bwMode="auto">
          <a:xfrm rot="-5400000">
            <a:off x="8159330" y="4982502"/>
            <a:ext cx="1669045" cy="132472"/>
          </a:xfrm>
          <a:prstGeom prst="rect">
            <a:avLst/>
          </a:prstGeom>
          <a:noFill/>
          <a:ln w="12700">
            <a:noFill/>
            <a:miter lim="800000"/>
            <a:headEnd/>
            <a:tailEnd/>
          </a:ln>
        </p:spPr>
        <p:txBody>
          <a:bodyPr wrap="square" lIns="0" tIns="0" rIns="0" bIns="0" anchor="ctr">
            <a:prstTxWarp prst="textNoShape">
              <a:avLst/>
            </a:prstTxWarp>
            <a:spAutoFit/>
          </a:bodyPr>
          <a:lstStyle/>
          <a:p>
            <a:pPr algn="r" defTabSz="342900" fontAlgn="base">
              <a:lnSpc>
                <a:spcPct val="80000"/>
              </a:lnSpc>
              <a:spcBef>
                <a:spcPct val="0"/>
              </a:spcBef>
              <a:spcAft>
                <a:spcPct val="0"/>
              </a:spcAft>
            </a:pPr>
            <a:r>
              <a:rPr lang="en-US" sz="1050" b="1" dirty="0">
                <a:solidFill>
                  <a:srgbClr val="C00000"/>
                </a:solidFill>
                <a:ea typeface="ＭＳ Ｐゴシック" charset="-128"/>
              </a:rPr>
              <a:t>PROJECT GOAL</a:t>
            </a:r>
          </a:p>
        </p:txBody>
      </p:sp>
      <p:sp>
        <p:nvSpPr>
          <p:cNvPr id="15" name="Text Box 25"/>
          <p:cNvSpPr txBox="1">
            <a:spLocks noChangeArrowheads="1"/>
          </p:cNvSpPr>
          <p:nvPr userDrawn="1"/>
        </p:nvSpPr>
        <p:spPr bwMode="auto">
          <a:xfrm rot="-5400000">
            <a:off x="-380499" y="2137827"/>
            <a:ext cx="1135062" cy="132472"/>
          </a:xfrm>
          <a:prstGeom prst="rect">
            <a:avLst/>
          </a:prstGeom>
          <a:noFill/>
          <a:ln w="12700">
            <a:noFill/>
            <a:miter lim="800000"/>
            <a:headEnd/>
            <a:tailEnd/>
          </a:ln>
        </p:spPr>
        <p:txBody>
          <a:bodyPr lIns="0" tIns="0" rIns="0" bIns="0" anchor="ctr">
            <a:prstTxWarp prst="textNoShape">
              <a:avLst/>
            </a:prstTxWarp>
            <a:spAutoFit/>
          </a:bodyPr>
          <a:lstStyle/>
          <a:p>
            <a:pPr defTabSz="342900" fontAlgn="base">
              <a:lnSpc>
                <a:spcPct val="80000"/>
              </a:lnSpc>
              <a:spcBef>
                <a:spcPct val="0"/>
              </a:spcBef>
              <a:spcAft>
                <a:spcPct val="0"/>
              </a:spcAft>
            </a:pPr>
            <a:r>
              <a:rPr lang="en-US" sz="1050" b="1" dirty="0">
                <a:solidFill>
                  <a:srgbClr val="C00000"/>
                </a:solidFill>
                <a:ea typeface="ＭＳ Ｐゴシック" charset="-128"/>
              </a:rPr>
              <a:t>STATUS QUO</a:t>
            </a:r>
          </a:p>
        </p:txBody>
      </p:sp>
      <p:sp>
        <p:nvSpPr>
          <p:cNvPr id="16" name="Text Box 26"/>
          <p:cNvSpPr txBox="1">
            <a:spLocks noChangeArrowheads="1"/>
          </p:cNvSpPr>
          <p:nvPr userDrawn="1"/>
        </p:nvSpPr>
        <p:spPr bwMode="auto">
          <a:xfrm rot="-5400000">
            <a:off x="-617485" y="4862698"/>
            <a:ext cx="1643063" cy="132472"/>
          </a:xfrm>
          <a:prstGeom prst="rect">
            <a:avLst/>
          </a:prstGeom>
          <a:noFill/>
          <a:ln w="12700">
            <a:noFill/>
            <a:miter lim="800000"/>
            <a:headEnd/>
            <a:tailEnd/>
          </a:ln>
        </p:spPr>
        <p:txBody>
          <a:bodyPr lIns="0" tIns="0" rIns="0" bIns="0" anchor="ctr">
            <a:prstTxWarp prst="textNoShape">
              <a:avLst/>
            </a:prstTxWarp>
            <a:spAutoFit/>
          </a:bodyPr>
          <a:lstStyle/>
          <a:p>
            <a:pPr algn="r" defTabSz="342900" fontAlgn="base">
              <a:lnSpc>
                <a:spcPct val="80000"/>
              </a:lnSpc>
              <a:spcBef>
                <a:spcPct val="0"/>
              </a:spcBef>
              <a:spcAft>
                <a:spcPct val="0"/>
              </a:spcAft>
              <a:tabLst>
                <a:tab pos="1370410" algn="l"/>
              </a:tabLst>
            </a:pPr>
            <a:r>
              <a:rPr lang="en-US" sz="1050" b="1" dirty="0">
                <a:solidFill>
                  <a:srgbClr val="C00000"/>
                </a:solidFill>
                <a:ea typeface="ＭＳ Ｐゴシック" charset="-128"/>
              </a:rPr>
              <a:t>NEW </a:t>
            </a:r>
            <a:r>
              <a:rPr lang="en-US" sz="1050" b="1" dirty="0">
                <a:solidFill>
                  <a:srgbClr val="C00000"/>
                </a:solidFill>
                <a:ea typeface="ＭＳ Ｐゴシック" charset="-128"/>
                <a:cs typeface="ＭＳ Ｐゴシック" charset="-128"/>
              </a:rPr>
              <a:t>INSIGHTS</a:t>
            </a:r>
          </a:p>
        </p:txBody>
      </p:sp>
      <p:sp>
        <p:nvSpPr>
          <p:cNvPr id="18" name="Text Placeholder 17"/>
          <p:cNvSpPr>
            <a:spLocks noGrp="1"/>
          </p:cNvSpPr>
          <p:nvPr userDrawn="1">
            <p:ph type="body" sz="quarter" idx="10"/>
          </p:nvPr>
        </p:nvSpPr>
        <p:spPr>
          <a:xfrm>
            <a:off x="406400" y="1066800"/>
            <a:ext cx="2844800" cy="2438400"/>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19" name="Snip Diagonal Corner Rectangle 18"/>
          <p:cNvSpPr/>
          <p:nvPr userDrawn="1"/>
        </p:nvSpPr>
        <p:spPr>
          <a:xfrm>
            <a:off x="3727269" y="1356945"/>
            <a:ext cx="4708155" cy="929056"/>
          </a:xfrm>
          <a:prstGeom prst="snip2Diag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342900" fontAlgn="base">
              <a:spcBef>
                <a:spcPct val="0"/>
              </a:spcBef>
              <a:spcAft>
                <a:spcPct val="0"/>
              </a:spcAft>
            </a:pPr>
            <a:endParaRPr lang="en-US" sz="1800">
              <a:solidFill>
                <a:prstClr val="black"/>
              </a:solidFill>
            </a:endParaRPr>
          </a:p>
        </p:txBody>
      </p:sp>
      <p:sp>
        <p:nvSpPr>
          <p:cNvPr id="20" name="TextBox 19"/>
          <p:cNvSpPr txBox="1"/>
          <p:nvPr userDrawn="1"/>
        </p:nvSpPr>
        <p:spPr>
          <a:xfrm>
            <a:off x="4881376" y="1022410"/>
            <a:ext cx="2542940" cy="276999"/>
          </a:xfrm>
          <a:prstGeom prst="rect">
            <a:avLst/>
          </a:prstGeom>
          <a:noFill/>
        </p:spPr>
        <p:txBody>
          <a:bodyPr wrap="none" rtlCol="0">
            <a:spAutoFit/>
          </a:bodyPr>
          <a:lstStyle/>
          <a:p>
            <a:pPr algn="ctr" defTabSz="342900" fontAlgn="base">
              <a:spcBef>
                <a:spcPct val="0"/>
              </a:spcBef>
              <a:spcAft>
                <a:spcPct val="0"/>
              </a:spcAft>
            </a:pPr>
            <a:r>
              <a:rPr lang="en-US" sz="1200" b="1" u="sng" dirty="0">
                <a:solidFill>
                  <a:srgbClr val="C00000"/>
                </a:solidFill>
                <a:ea typeface="ＭＳ Ｐゴシック" charset="-128"/>
              </a:rPr>
              <a:t>PROBLEM / NEED BEING ADDRESSED</a:t>
            </a:r>
          </a:p>
        </p:txBody>
      </p:sp>
      <p:sp>
        <p:nvSpPr>
          <p:cNvPr id="29" name="Text Placeholder 17"/>
          <p:cNvSpPr>
            <a:spLocks noGrp="1"/>
          </p:cNvSpPr>
          <p:nvPr>
            <p:ph type="body" sz="quarter" idx="14"/>
          </p:nvPr>
        </p:nvSpPr>
        <p:spPr>
          <a:xfrm>
            <a:off x="423253" y="4040780"/>
            <a:ext cx="2720897" cy="2586447"/>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0" name="Text Placeholder 17"/>
          <p:cNvSpPr>
            <a:spLocks noGrp="1"/>
          </p:cNvSpPr>
          <p:nvPr>
            <p:ph type="body" sz="quarter" idx="15"/>
          </p:nvPr>
        </p:nvSpPr>
        <p:spPr>
          <a:xfrm>
            <a:off x="9211409" y="1143000"/>
            <a:ext cx="2720897" cy="2590800"/>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1" name="Text Placeholder 17"/>
          <p:cNvSpPr>
            <a:spLocks noGrp="1"/>
          </p:cNvSpPr>
          <p:nvPr>
            <p:ph type="body" sz="quarter" idx="16"/>
          </p:nvPr>
        </p:nvSpPr>
        <p:spPr>
          <a:xfrm>
            <a:off x="9206457" y="4203006"/>
            <a:ext cx="2720897" cy="2406802"/>
          </a:xfrm>
        </p:spPr>
        <p:txBody>
          <a:bodyPr lIns="0" tIns="0" rIns="0" bIns="0">
            <a:noAutofit/>
          </a:bodyPr>
          <a:lstStyle>
            <a:lvl1pPr marL="83344" indent="-83344">
              <a:defRPr sz="1050"/>
            </a:lvl1pPr>
            <a:lvl2pPr marL="83344" indent="-83344">
              <a:defRPr sz="900"/>
            </a:lvl2pPr>
            <a:lvl3pPr marL="176213" indent="-83344">
              <a:buFont typeface="Calibri" pitchFamily="34" charset="0"/>
              <a:buChar char="–"/>
              <a:defRPr sz="825"/>
            </a:lvl3pPr>
            <a:lvl4pPr>
              <a:defRPr sz="788"/>
            </a:lvl4pPr>
            <a:lvl5pPr>
              <a:defRPr sz="788"/>
            </a:lvl5pPr>
          </a:lstStyle>
          <a:p>
            <a:pPr lvl="0"/>
            <a:r>
              <a:rPr lang="en-US" dirty="0"/>
              <a:t>Click to edit Master text styles</a:t>
            </a:r>
          </a:p>
          <a:p>
            <a:pPr lvl="2"/>
            <a:r>
              <a:rPr lang="en-US" dirty="0"/>
              <a:t>Second level</a:t>
            </a:r>
          </a:p>
        </p:txBody>
      </p:sp>
      <p:sp>
        <p:nvSpPr>
          <p:cNvPr id="34" name="Text Placeholder 33"/>
          <p:cNvSpPr>
            <a:spLocks noGrp="1"/>
          </p:cNvSpPr>
          <p:nvPr>
            <p:ph type="body" sz="quarter" idx="17"/>
          </p:nvPr>
        </p:nvSpPr>
        <p:spPr>
          <a:xfrm>
            <a:off x="3727269" y="1384827"/>
            <a:ext cx="4708152" cy="940363"/>
          </a:xfrm>
        </p:spPr>
        <p:txBody>
          <a:bodyPr>
            <a:normAutofit/>
          </a:bodyPr>
          <a:lstStyle>
            <a:lvl1pPr marL="0" indent="0">
              <a:buNone/>
              <a:defRPr sz="1200"/>
            </a:lvl1pPr>
          </a:lstStyle>
          <a:p>
            <a:pPr lvl="0"/>
            <a:r>
              <a:rPr lang="en-US" dirty="0"/>
              <a:t>Click to edit Master text styles</a:t>
            </a:r>
          </a:p>
        </p:txBody>
      </p:sp>
      <p:sp>
        <p:nvSpPr>
          <p:cNvPr id="37" name="Text Placeholder 36"/>
          <p:cNvSpPr>
            <a:spLocks noGrp="1"/>
          </p:cNvSpPr>
          <p:nvPr>
            <p:ph type="body" sz="quarter" idx="18"/>
          </p:nvPr>
        </p:nvSpPr>
        <p:spPr>
          <a:xfrm>
            <a:off x="3937977" y="2690951"/>
            <a:ext cx="4505091" cy="4010298"/>
          </a:xfrm>
        </p:spPr>
        <p:txBody>
          <a:bodyPr>
            <a:normAutofit/>
          </a:bodyPr>
          <a:lstStyle>
            <a:lvl1pPr marL="83344" indent="-83344">
              <a:defRPr sz="1200"/>
            </a:lvl1pPr>
            <a:lvl2pPr marL="176213" indent="-83344">
              <a:defRPr sz="1050"/>
            </a:lvl2pPr>
          </a:lstStyle>
          <a:p>
            <a:pPr lvl="0"/>
            <a:r>
              <a:rPr lang="en-US" dirty="0"/>
              <a:t>Click to edit Master text styles</a:t>
            </a:r>
          </a:p>
          <a:p>
            <a:pPr lvl="1"/>
            <a:r>
              <a:rPr lang="en-US" dirty="0"/>
              <a:t>Second level</a:t>
            </a:r>
          </a:p>
        </p:txBody>
      </p:sp>
      <p:sp>
        <p:nvSpPr>
          <p:cNvPr id="26" name="AutoShape 2"/>
          <p:cNvSpPr>
            <a:spLocks noChangeAspect="1" noChangeArrowheads="1"/>
          </p:cNvSpPr>
          <p:nvPr userDrawn="1"/>
        </p:nvSpPr>
        <p:spPr bwMode="auto">
          <a:xfrm>
            <a:off x="1343765" y="3598866"/>
            <a:ext cx="821267" cy="363537"/>
          </a:xfrm>
          <a:prstGeom prst="downArrow">
            <a:avLst>
              <a:gd name="adj1" fmla="val 53611"/>
              <a:gd name="adj2" fmla="val 53773"/>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prstTxWarp prst="textNoShape">
              <a:avLst/>
            </a:prstTxWarp>
          </a:bodyPr>
          <a:lstStyle/>
          <a:p>
            <a:pPr algn="ctr" defTabSz="342900" fontAlgn="base">
              <a:spcBef>
                <a:spcPct val="0"/>
              </a:spcBef>
              <a:spcAft>
                <a:spcPct val="0"/>
              </a:spcAft>
            </a:pPr>
            <a:endParaRPr lang="en-US" sz="525" b="1">
              <a:solidFill>
                <a:srgbClr val="952B1D"/>
              </a:solidFill>
              <a:latin typeface="Century Gothic" charset="0"/>
            </a:endParaRPr>
          </a:p>
        </p:txBody>
      </p:sp>
      <p:sp>
        <p:nvSpPr>
          <p:cNvPr id="27" name="TextBox 26"/>
          <p:cNvSpPr txBox="1"/>
          <p:nvPr userDrawn="1"/>
        </p:nvSpPr>
        <p:spPr>
          <a:xfrm>
            <a:off x="3556000" y="2364377"/>
            <a:ext cx="4978400" cy="253916"/>
          </a:xfrm>
          <a:prstGeom prst="rect">
            <a:avLst/>
          </a:prstGeom>
          <a:noFill/>
        </p:spPr>
        <p:txBody>
          <a:bodyPr wrap="square" rtlCol="0">
            <a:spAutoFit/>
          </a:bodyPr>
          <a:lstStyle/>
          <a:p>
            <a:pPr algn="ctr" defTabSz="342900" fontAlgn="base">
              <a:spcBef>
                <a:spcPct val="0"/>
              </a:spcBef>
              <a:spcAft>
                <a:spcPct val="0"/>
              </a:spcAft>
              <a:defRPr/>
            </a:pPr>
            <a:r>
              <a:rPr lang="en-US" sz="1050" b="1" dirty="0">
                <a:solidFill>
                  <a:srgbClr val="C00000"/>
                </a:solidFill>
                <a:ea typeface="ＭＳ Ｐゴシック" charset="-128"/>
                <a:cs typeface="ＭＳ Ｐゴシック" charset="-128"/>
              </a:rPr>
              <a:t>PROJECT DESCRIPTION/APPROACH</a:t>
            </a:r>
          </a:p>
        </p:txBody>
      </p:sp>
    </p:spTree>
    <p:extLst>
      <p:ext uri="{BB962C8B-B14F-4D97-AF65-F5344CB8AC3E}">
        <p14:creationId xmlns:p14="http://schemas.microsoft.com/office/powerpoint/2010/main" val="1882928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1.jp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500C7F0D-5C34-4395-8FB3-06E43C8C1DA4}" type="datetime1">
              <a:rPr lang="en-US" smtClean="0">
                <a:solidFill>
                  <a:prstClr val="white">
                    <a:tint val="75000"/>
                  </a:prstClr>
                </a:solidFill>
              </a:rPr>
              <a:t>7/2/2020</a:t>
            </a:fld>
            <a:endParaRPr lang="en-US">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B75C1F1-94D2-4092-BD88-EBDFD5152452}" type="slidenum">
              <a:rPr lang="en-US">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2597575124"/>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7/2/2020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173690654"/>
      </p:ext>
    </p:extLst>
  </p:cSld>
  <p:clrMap bg1="dk1" tx1="lt1" bg2="dk2" tx2="lt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3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500C7F0D-5C34-4395-8FB3-06E43C8C1DA4}" type="datetime1">
              <a:rPr lang="en-US" smtClean="0">
                <a:solidFill>
                  <a:prstClr val="white">
                    <a:tint val="75000"/>
                  </a:prstClr>
                </a:solidFill>
              </a:rPr>
              <a:t>7/2/2020</a:t>
            </a:fld>
            <a:endParaRPr lang="en-US">
              <a:solidFill>
                <a:prstClr val="white">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white">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2B75C1F1-94D2-4092-BD88-EBDFD5152452}" type="slidenum">
              <a:rPr lang="en-US" smtClean="0">
                <a:solidFill>
                  <a:prstClr val="white">
                    <a:tint val="75000"/>
                  </a:prstClr>
                </a:solidFill>
              </a:rPr>
              <a:pPr>
                <a:defRPr/>
              </a:pPr>
              <a:t>‹#›</a:t>
            </a:fld>
            <a:endParaRPr lang="en-US">
              <a:solidFill>
                <a:prstClr val="white">
                  <a:tint val="75000"/>
                </a:prstClr>
              </a:solidFill>
            </a:endParaRPr>
          </a:p>
        </p:txBody>
      </p:sp>
    </p:spTree>
    <p:extLst>
      <p:ext uri="{BB962C8B-B14F-4D97-AF65-F5344CB8AC3E}">
        <p14:creationId xmlns:p14="http://schemas.microsoft.com/office/powerpoint/2010/main" val="1245069008"/>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08" r:id="rId12"/>
    <p:sldLayoutId id="2147483710" r:id="rId13"/>
    <p:sldLayoutId id="2147483711"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3" Type="http://schemas.openxmlformats.org/officeDocument/2006/relationships/image" Target="../media/image12.png"/><Relationship Id="rId7" Type="http://schemas.openxmlformats.org/officeDocument/2006/relationships/image" Target="../media/image16.jpeg"/><Relationship Id="rId12"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jpe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image" Target="../media/image46.WMF"/><Relationship Id="rId3" Type="http://schemas.openxmlformats.org/officeDocument/2006/relationships/image" Target="../media/image36.jpeg"/><Relationship Id="rId7" Type="http://schemas.openxmlformats.org/officeDocument/2006/relationships/image" Target="../media/image40.WMF"/><Relationship Id="rId12" Type="http://schemas.openxmlformats.org/officeDocument/2006/relationships/image" Target="../media/image45.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39.WMF"/><Relationship Id="rId11" Type="http://schemas.openxmlformats.org/officeDocument/2006/relationships/image" Target="../media/image44.WMF"/><Relationship Id="rId5" Type="http://schemas.openxmlformats.org/officeDocument/2006/relationships/image" Target="../media/image38.emf"/><Relationship Id="rId10" Type="http://schemas.openxmlformats.org/officeDocument/2006/relationships/image" Target="../media/image43.WMF"/><Relationship Id="rId4" Type="http://schemas.openxmlformats.org/officeDocument/2006/relationships/image" Target="../media/image37.emf"/><Relationship Id="rId9" Type="http://schemas.openxmlformats.org/officeDocument/2006/relationships/image" Target="../media/image42.WMF"/><Relationship Id="rId1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49.WMF"/><Relationship Id="rId7" Type="http://schemas.openxmlformats.org/officeDocument/2006/relationships/image" Target="../media/image53.WMF"/><Relationship Id="rId2" Type="http://schemas.openxmlformats.org/officeDocument/2006/relationships/image" Target="../media/image48.WMF"/><Relationship Id="rId1" Type="http://schemas.openxmlformats.org/officeDocument/2006/relationships/slideLayout" Target="../slideLayouts/slideLayout2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image" Target="../media/image55.PNG"/><Relationship Id="rId7" Type="http://schemas.openxmlformats.org/officeDocument/2006/relationships/image" Target="../media/image57.jpeg"/><Relationship Id="rId2" Type="http://schemas.openxmlformats.org/officeDocument/2006/relationships/image" Target="../media/image54.png"/><Relationship Id="rId1" Type="http://schemas.openxmlformats.org/officeDocument/2006/relationships/slideLayout" Target="../slideLayouts/slideLayout29.xml"/><Relationship Id="rId6" Type="http://schemas.openxmlformats.org/officeDocument/2006/relationships/image" Target="../media/image49.WMF"/><Relationship Id="rId5" Type="http://schemas.openxmlformats.org/officeDocument/2006/relationships/image" Target="../media/image56.png"/><Relationship Id="rId10" Type="http://schemas.openxmlformats.org/officeDocument/2006/relationships/image" Target="../media/image58.WMF"/><Relationship Id="rId4" Type="http://schemas.openxmlformats.org/officeDocument/2006/relationships/image" Target="../media/image50.PNG"/><Relationship Id="rId9" Type="http://schemas.openxmlformats.org/officeDocument/2006/relationships/image" Target="../media/image51.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1.png"/><Relationship Id="rId7" Type="http://schemas.openxmlformats.org/officeDocument/2006/relationships/image" Target="../media/image63.PNG"/><Relationship Id="rId2" Type="http://schemas.openxmlformats.org/officeDocument/2006/relationships/image" Target="../media/image59.WMF"/><Relationship Id="rId1" Type="http://schemas.openxmlformats.org/officeDocument/2006/relationships/slideLayout" Target="../slideLayouts/slideLayout17.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WMF"/></Relationships>
</file>

<file path=ppt/slides/_rels/slide1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WMF"/><Relationship Id="rId2" Type="http://schemas.openxmlformats.org/officeDocument/2006/relationships/image" Target="../media/image65.png"/><Relationship Id="rId1" Type="http://schemas.openxmlformats.org/officeDocument/2006/relationships/slideLayout" Target="../slideLayouts/slideLayout17.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7.emf"/></Relationships>
</file>

<file path=ppt/slides/_rels/slide1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88.emf"/><Relationship Id="rId3" Type="http://schemas.openxmlformats.org/officeDocument/2006/relationships/image" Target="../media/image83.png"/><Relationship Id="rId7" Type="http://schemas.openxmlformats.org/officeDocument/2006/relationships/image" Target="../media/image87.emf"/><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emf"/><Relationship Id="rId5" Type="http://schemas.openxmlformats.org/officeDocument/2006/relationships/image" Target="../media/image85.emf"/><Relationship Id="rId10" Type="http://schemas.openxmlformats.org/officeDocument/2006/relationships/image" Target="../media/image90.emf"/><Relationship Id="rId4" Type="http://schemas.openxmlformats.org/officeDocument/2006/relationships/image" Target="../media/image84.png"/><Relationship Id="rId9" Type="http://schemas.openxmlformats.org/officeDocument/2006/relationships/image" Target="../media/image89.emf"/></Relationships>
</file>

<file path=ppt/slides/_rels/slide2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85.emf"/><Relationship Id="rId3" Type="http://schemas.openxmlformats.org/officeDocument/2006/relationships/image" Target="../media/image86.emf"/><Relationship Id="rId7"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90.emf"/><Relationship Id="rId5" Type="http://schemas.openxmlformats.org/officeDocument/2006/relationships/image" Target="../media/image88.emf"/><Relationship Id="rId10" Type="http://schemas.openxmlformats.org/officeDocument/2006/relationships/image" Target="../media/image92.png"/><Relationship Id="rId4" Type="http://schemas.openxmlformats.org/officeDocument/2006/relationships/image" Target="../media/image87.emf"/><Relationship Id="rId9" Type="http://schemas.openxmlformats.org/officeDocument/2006/relationships/image" Target="../media/image89.emf"/></Relationships>
</file>

<file path=ppt/slides/_rels/slide28.xml.rels><?xml version="1.0" encoding="UTF-8" standalone="yes"?>
<Relationships xmlns="http://schemas.openxmlformats.org/package/2006/relationships"><Relationship Id="rId3" Type="http://schemas.openxmlformats.org/officeDocument/2006/relationships/image" Target="../media/image86.emf"/><Relationship Id="rId7" Type="http://schemas.openxmlformats.org/officeDocument/2006/relationships/image" Target="../media/image96.png"/><Relationship Id="rId2" Type="http://schemas.openxmlformats.org/officeDocument/2006/relationships/image" Target="../media/image93.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84.png"/><Relationship Id="rId4" Type="http://schemas.openxmlformats.org/officeDocument/2006/relationships/image" Target="../media/image94.png"/></Relationships>
</file>

<file path=ppt/slides/_rels/slide29.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3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31.xml.rels><?xml version="1.0" encoding="UTF-8" standalone="yes"?>
<Relationships xmlns="http://schemas.openxmlformats.org/package/2006/relationships"><Relationship Id="rId3" Type="http://schemas.openxmlformats.org/officeDocument/2006/relationships/hyperlink" Target="ISS%20Rockumentary%201.mpg" TargetMode="External"/><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98.jpeg"/></Relationships>
</file>

<file path=ppt/slides/_rels/slide32.xml.rels><?xml version="1.0" encoding="UTF-8" standalone="yes"?>
<Relationships xmlns="http://schemas.openxmlformats.org/package/2006/relationships"><Relationship Id="rId3" Type="http://schemas.openxmlformats.org/officeDocument/2006/relationships/image" Target="../media/image100.jpeg"/><Relationship Id="rId7" Type="http://schemas.openxmlformats.org/officeDocument/2006/relationships/image" Target="../media/image103.jpeg"/><Relationship Id="rId2" Type="http://schemas.openxmlformats.org/officeDocument/2006/relationships/image" Target="../media/image99.jpeg"/><Relationship Id="rId1" Type="http://schemas.openxmlformats.org/officeDocument/2006/relationships/slideLayout" Target="../slideLayouts/slideLayout29.xml"/><Relationship Id="rId6" Type="http://schemas.microsoft.com/office/2007/relationships/hdphoto" Target="../media/hdphoto1.wdp"/><Relationship Id="rId5" Type="http://schemas.openxmlformats.org/officeDocument/2006/relationships/image" Target="../media/image102.png"/><Relationship Id="rId4" Type="http://schemas.openxmlformats.org/officeDocument/2006/relationships/image" Target="../media/image101.jpeg"/></Relationships>
</file>

<file path=ppt/slides/_rels/slide3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image" Target="../media/image111.jpeg"/><Relationship Id="rId13" Type="http://schemas.openxmlformats.org/officeDocument/2006/relationships/image" Target="../media/image116.emf"/><Relationship Id="rId3" Type="http://schemas.openxmlformats.org/officeDocument/2006/relationships/image" Target="../media/image106.jpeg"/><Relationship Id="rId7" Type="http://schemas.openxmlformats.org/officeDocument/2006/relationships/image" Target="../media/image110.jpeg"/><Relationship Id="rId12" Type="http://schemas.openxmlformats.org/officeDocument/2006/relationships/image" Target="../media/image115.jpeg"/><Relationship Id="rId2" Type="http://schemas.openxmlformats.org/officeDocument/2006/relationships/image" Target="../media/image105.jpeg"/><Relationship Id="rId1" Type="http://schemas.openxmlformats.org/officeDocument/2006/relationships/slideLayout" Target="../slideLayouts/slideLayout12.xml"/><Relationship Id="rId6" Type="http://schemas.openxmlformats.org/officeDocument/2006/relationships/image" Target="../media/image109.jpeg"/><Relationship Id="rId11" Type="http://schemas.openxmlformats.org/officeDocument/2006/relationships/image" Target="../media/image114.jpeg"/><Relationship Id="rId5" Type="http://schemas.openxmlformats.org/officeDocument/2006/relationships/image" Target="../media/image108.jpeg"/><Relationship Id="rId15" Type="http://schemas.openxmlformats.org/officeDocument/2006/relationships/image" Target="../media/image118.jpeg"/><Relationship Id="rId10" Type="http://schemas.openxmlformats.org/officeDocument/2006/relationships/image" Target="../media/image113.jpeg"/><Relationship Id="rId4" Type="http://schemas.openxmlformats.org/officeDocument/2006/relationships/image" Target="../media/image107.jpeg"/><Relationship Id="rId9" Type="http://schemas.openxmlformats.org/officeDocument/2006/relationships/image" Target="../media/image112.jpeg"/><Relationship Id="rId14" Type="http://schemas.openxmlformats.org/officeDocument/2006/relationships/image" Target="../media/image117.jpeg"/></Relationships>
</file>

<file path=ppt/slides/_rels/slide35.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 y="-59689"/>
            <a:ext cx="12161520" cy="3462655"/>
          </a:xfrm>
          <a:prstGeom prst="rect">
            <a:avLst/>
          </a:prstGeom>
        </p:spPr>
      </p:pic>
      <p:sp>
        <p:nvSpPr>
          <p:cNvPr id="2" name="Title 1"/>
          <p:cNvSpPr>
            <a:spLocks noGrp="1"/>
          </p:cNvSpPr>
          <p:nvPr>
            <p:ph type="ctrTitle" idx="4294967295"/>
          </p:nvPr>
        </p:nvSpPr>
        <p:spPr>
          <a:xfrm>
            <a:off x="1630017" y="2712722"/>
            <a:ext cx="8931966" cy="1696763"/>
          </a:xfrm>
        </p:spPr>
        <p:txBody>
          <a:bodyPr>
            <a:noAutofit/>
          </a:bodyPr>
          <a:lstStyle/>
          <a:p>
            <a:pPr algn="ctr"/>
            <a:r>
              <a:rPr lang="en-US" sz="6600" b="1" dirty="0">
                <a:solidFill>
                  <a:srgbClr val="57D3FF"/>
                </a:solidFill>
              </a:rPr>
              <a:t>Growing Plants in Space</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212932" y="4395834"/>
            <a:ext cx="7766136" cy="305074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dirty="0">
                <a:solidFill>
                  <a:srgbClr val="00B0F0"/>
                </a:solidFill>
              </a:rPr>
              <a:t>Gioia Massa</a:t>
            </a:r>
          </a:p>
          <a:p>
            <a:pPr marL="0" indent="0" algn="ctr">
              <a:buNone/>
            </a:pPr>
            <a:r>
              <a:rPr lang="en-US" dirty="0">
                <a:solidFill>
                  <a:srgbClr val="00B0F0"/>
                </a:solidFill>
              </a:rPr>
              <a:t>Exploration Research and Technology Programs</a:t>
            </a:r>
          </a:p>
          <a:p>
            <a:pPr marL="0" indent="0" algn="ctr">
              <a:buNone/>
            </a:pPr>
            <a:r>
              <a:rPr lang="en-US" dirty="0">
                <a:solidFill>
                  <a:srgbClr val="00B0F0"/>
                </a:solidFill>
              </a:rPr>
              <a:t>NASA, Kennedy Space Center, FL, USA</a:t>
            </a:r>
          </a:p>
          <a:p>
            <a:pPr marL="0" indent="0" algn="ctr">
              <a:buNone/>
            </a:pPr>
            <a:endParaRPr lang="en-US" dirty="0"/>
          </a:p>
        </p:txBody>
      </p:sp>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B6587-8371-9F4E-BBEE-3EAB199187C5}"/>
              </a:ext>
            </a:extLst>
          </p:cNvPr>
          <p:cNvSpPr>
            <a:spLocks noGrp="1"/>
          </p:cNvSpPr>
          <p:nvPr>
            <p:ph type="title"/>
          </p:nvPr>
        </p:nvSpPr>
        <p:spPr>
          <a:xfrm>
            <a:off x="156187" y="99077"/>
            <a:ext cx="5359451" cy="1717091"/>
          </a:xfrm>
        </p:spPr>
        <p:txBody>
          <a:bodyPr vert="horz" lIns="91440" tIns="45720" rIns="91440" bIns="45720" rtlCol="0" anchor="b">
            <a:normAutofit/>
          </a:bodyPr>
          <a:lstStyle/>
          <a:p>
            <a:pPr defTabSz="914400">
              <a:lnSpc>
                <a:spcPct val="90000"/>
              </a:lnSpc>
            </a:pPr>
            <a:r>
              <a:rPr lang="en-US" sz="4000" b="1" u="sng" dirty="0">
                <a:latin typeface="Avenir Book" panose="02000503020000020003" pitchFamily="2" charset="0"/>
                <a:ea typeface="+mj-ea"/>
                <a:cs typeface="+mj-cs"/>
              </a:rPr>
              <a:t>Education </a:t>
            </a:r>
          </a:p>
        </p:txBody>
      </p:sp>
      <p:sp>
        <p:nvSpPr>
          <p:cNvPr id="4" name="TextBox 3">
            <a:extLst>
              <a:ext uri="{FF2B5EF4-FFF2-40B4-BE49-F238E27FC236}">
                <a16:creationId xmlns:a16="http://schemas.microsoft.com/office/drawing/2014/main" id="{2FD10E8F-33A9-054D-8898-83E4E8A5777C}"/>
              </a:ext>
            </a:extLst>
          </p:cNvPr>
          <p:cNvSpPr txBox="1"/>
          <p:nvPr/>
        </p:nvSpPr>
        <p:spPr>
          <a:xfrm>
            <a:off x="372475" y="1942081"/>
            <a:ext cx="4926875" cy="2340769"/>
          </a:xfrm>
          <a:prstGeom prst="rect">
            <a:avLst/>
          </a:prstGeom>
        </p:spPr>
        <p:txBody>
          <a:bodyPr vert="horz" lIns="91440" tIns="45720" rIns="91440" bIns="45720" rtlCol="0" anchor="t">
            <a:noAutofit/>
          </a:bodyPr>
          <a:lstStyle/>
          <a:p>
            <a:pPr marL="285750" lvl="0" indent="-228600">
              <a:lnSpc>
                <a:spcPct val="90000"/>
              </a:lnSpc>
              <a:spcAft>
                <a:spcPts val="600"/>
              </a:spcAft>
              <a:buFont typeface="Arial" panose="020B0604020202020204" pitchFamily="34" charset="0"/>
              <a:buChar char="•"/>
            </a:pPr>
            <a:r>
              <a:rPr lang="en-US" sz="3200" dirty="0">
                <a:latin typeface="Avenir Book" panose="02000503020000020003" pitchFamily="2" charset="0"/>
              </a:rPr>
              <a:t>BS – Cornell University – Plant Science</a:t>
            </a:r>
          </a:p>
          <a:p>
            <a:pPr marL="285750" lvl="0" indent="-228600">
              <a:lnSpc>
                <a:spcPct val="90000"/>
              </a:lnSpc>
              <a:spcAft>
                <a:spcPts val="600"/>
              </a:spcAft>
              <a:buFont typeface="Arial" panose="020B0604020202020204" pitchFamily="34" charset="0"/>
              <a:buChar char="•"/>
            </a:pPr>
            <a:r>
              <a:rPr lang="en-US" sz="3200" dirty="0">
                <a:latin typeface="Avenir Book" panose="02000503020000020003" pitchFamily="2" charset="0"/>
              </a:rPr>
              <a:t>PhD – Penn State – Plant Biology with Geosciences minor</a:t>
            </a:r>
          </a:p>
        </p:txBody>
      </p:sp>
      <p:sp>
        <p:nvSpPr>
          <p:cNvPr id="16" name="TextBox 15">
            <a:extLst>
              <a:ext uri="{FF2B5EF4-FFF2-40B4-BE49-F238E27FC236}">
                <a16:creationId xmlns:a16="http://schemas.microsoft.com/office/drawing/2014/main" id="{D87A83B9-513B-2A4A-B850-6441DE095FD0}"/>
              </a:ext>
            </a:extLst>
          </p:cNvPr>
          <p:cNvSpPr txBox="1"/>
          <p:nvPr/>
        </p:nvSpPr>
        <p:spPr>
          <a:xfrm>
            <a:off x="6569738" y="4712828"/>
            <a:ext cx="4568162" cy="584775"/>
          </a:xfrm>
          <a:prstGeom prst="rect">
            <a:avLst/>
          </a:prstGeom>
          <a:no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3200" b="1" dirty="0">
                <a:solidFill>
                  <a:schemeClr val="tx1"/>
                </a:solidFill>
              </a:rPr>
              <a:t>Gioia Massa, PhD</a:t>
            </a:r>
            <a:endParaRPr lang="en-US" sz="4000" b="1" dirty="0">
              <a:solidFill>
                <a:schemeClr val="tx1"/>
              </a:solidFill>
            </a:endParaRPr>
          </a:p>
        </p:txBody>
      </p:sp>
      <p:sp>
        <p:nvSpPr>
          <p:cNvPr id="17" name="TextBox 16">
            <a:extLst>
              <a:ext uri="{FF2B5EF4-FFF2-40B4-BE49-F238E27FC236}">
                <a16:creationId xmlns:a16="http://schemas.microsoft.com/office/drawing/2014/main" id="{915B3FAA-784C-0B4A-8570-E1A1FFEE0079}"/>
              </a:ext>
            </a:extLst>
          </p:cNvPr>
          <p:cNvSpPr txBox="1"/>
          <p:nvPr/>
        </p:nvSpPr>
        <p:spPr>
          <a:xfrm>
            <a:off x="6569738" y="5420714"/>
            <a:ext cx="4568162" cy="461665"/>
          </a:xfrm>
          <a:prstGeom prst="rect">
            <a:avLst/>
          </a:prstGeom>
          <a:no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chemeClr val="tx1"/>
                </a:solidFill>
              </a:rPr>
              <a:t>Kennedy Space Center</a:t>
            </a:r>
          </a:p>
        </p:txBody>
      </p:sp>
      <p:sp>
        <p:nvSpPr>
          <p:cNvPr id="18" name="TextBox 17">
            <a:extLst>
              <a:ext uri="{FF2B5EF4-FFF2-40B4-BE49-F238E27FC236}">
                <a16:creationId xmlns:a16="http://schemas.microsoft.com/office/drawing/2014/main" id="{9B8B7817-E0C1-2D4F-90BE-EC106F8CEABE}"/>
              </a:ext>
            </a:extLst>
          </p:cNvPr>
          <p:cNvSpPr txBox="1"/>
          <p:nvPr/>
        </p:nvSpPr>
        <p:spPr>
          <a:xfrm>
            <a:off x="6569738" y="5882379"/>
            <a:ext cx="4568162" cy="461665"/>
          </a:xfrm>
          <a:prstGeom prst="rect">
            <a:avLst/>
          </a:prstGeom>
          <a:no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400" b="1" dirty="0">
                <a:solidFill>
                  <a:schemeClr val="tx1"/>
                </a:solidFill>
              </a:rPr>
              <a:t>Life Sciences Project Scientist</a:t>
            </a:r>
          </a:p>
        </p:txBody>
      </p:sp>
      <p:pic>
        <p:nvPicPr>
          <p:cNvPr id="6" name="Picture 5">
            <a:extLst>
              <a:ext uri="{FF2B5EF4-FFF2-40B4-BE49-F238E27FC236}">
                <a16:creationId xmlns:a16="http://schemas.microsoft.com/office/drawing/2014/main" id="{0F6A9575-684B-4645-B2E4-027CA7310CE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283848" y="128302"/>
            <a:ext cx="3139942" cy="4572000"/>
          </a:xfrm>
          <a:prstGeom prst="rect">
            <a:avLst/>
          </a:prstGeom>
        </p:spPr>
      </p:pic>
      <p:sp>
        <p:nvSpPr>
          <p:cNvPr id="9" name="Rectangle: Rounded Corners 8">
            <a:extLst>
              <a:ext uri="{FF2B5EF4-FFF2-40B4-BE49-F238E27FC236}">
                <a16:creationId xmlns:a16="http://schemas.microsoft.com/office/drawing/2014/main" id="{A4FE20B2-9469-4420-B24F-46F8CC90C265}"/>
              </a:ext>
            </a:extLst>
          </p:cNvPr>
          <p:cNvSpPr/>
          <p:nvPr/>
        </p:nvSpPr>
        <p:spPr>
          <a:xfrm>
            <a:off x="372474" y="4623055"/>
            <a:ext cx="1301917" cy="1259324"/>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8" name="Graphic 7" descr="Books">
            <a:extLst>
              <a:ext uri="{FF2B5EF4-FFF2-40B4-BE49-F238E27FC236}">
                <a16:creationId xmlns:a16="http://schemas.microsoft.com/office/drawing/2014/main" id="{EF2A1309-3B35-409D-B8A8-1C0F8101CD0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3709" y="4712994"/>
            <a:ext cx="1079446" cy="1079446"/>
          </a:xfrm>
          <a:prstGeom prst="rect">
            <a:avLst/>
          </a:prstGeom>
        </p:spPr>
      </p:pic>
      <p:sp>
        <p:nvSpPr>
          <p:cNvPr id="23" name="Rectangle: Rounded Corners 22">
            <a:extLst>
              <a:ext uri="{FF2B5EF4-FFF2-40B4-BE49-F238E27FC236}">
                <a16:creationId xmlns:a16="http://schemas.microsoft.com/office/drawing/2014/main" id="{E1DD29B1-3580-40A6-86CB-86004447238B}"/>
              </a:ext>
            </a:extLst>
          </p:cNvPr>
          <p:cNvSpPr/>
          <p:nvPr/>
        </p:nvSpPr>
        <p:spPr>
          <a:xfrm>
            <a:off x="2053050" y="4623055"/>
            <a:ext cx="1301917" cy="1259324"/>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4" name="Rectangle: Rounded Corners 23">
            <a:extLst>
              <a:ext uri="{FF2B5EF4-FFF2-40B4-BE49-F238E27FC236}">
                <a16:creationId xmlns:a16="http://schemas.microsoft.com/office/drawing/2014/main" id="{D6E305E6-B28A-4A0E-BAAC-38A53575537E}"/>
              </a:ext>
            </a:extLst>
          </p:cNvPr>
          <p:cNvSpPr/>
          <p:nvPr/>
        </p:nvSpPr>
        <p:spPr>
          <a:xfrm>
            <a:off x="3733625" y="4623055"/>
            <a:ext cx="1301917" cy="1259324"/>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12" name="Graphic 11" descr="Shoe footprints">
            <a:extLst>
              <a:ext uri="{FF2B5EF4-FFF2-40B4-BE49-F238E27FC236}">
                <a16:creationId xmlns:a16="http://schemas.microsoft.com/office/drawing/2014/main" id="{FCE0A878-0553-4D69-9321-9C937BB763A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04866" y="4784624"/>
            <a:ext cx="914400" cy="914400"/>
          </a:xfrm>
          <a:prstGeom prst="rect">
            <a:avLst/>
          </a:prstGeom>
        </p:spPr>
      </p:pic>
      <p:pic>
        <p:nvPicPr>
          <p:cNvPr id="14" name="Graphic 13" descr="Open hand with plant">
            <a:extLst>
              <a:ext uri="{FF2B5EF4-FFF2-40B4-BE49-F238E27FC236}">
                <a16:creationId xmlns:a16="http://schemas.microsoft.com/office/drawing/2014/main" id="{C9C42121-B798-42BB-9763-6520A79EDF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97965" y="4700302"/>
            <a:ext cx="1149816" cy="1149816"/>
          </a:xfrm>
          <a:prstGeom prst="rect">
            <a:avLst/>
          </a:prstGeom>
        </p:spPr>
      </p:pic>
    </p:spTree>
    <p:extLst>
      <p:ext uri="{BB962C8B-B14F-4D97-AF65-F5344CB8AC3E}">
        <p14:creationId xmlns:p14="http://schemas.microsoft.com/office/powerpoint/2010/main" val="427755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C45486-9993-4386-8086-813BB44F2C8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123799" y="1572744"/>
            <a:ext cx="6569249" cy="4657725"/>
          </a:xfrm>
          <a:prstGeom prst="rect">
            <a:avLst/>
          </a:prstGeom>
        </p:spPr>
      </p:pic>
      <p:pic>
        <p:nvPicPr>
          <p:cNvPr id="4" name="Picture 3">
            <a:extLst>
              <a:ext uri="{FF2B5EF4-FFF2-40B4-BE49-F238E27FC236}">
                <a16:creationId xmlns:a16="http://schemas.microsoft.com/office/drawing/2014/main" id="{2BC8C60E-8D9B-472B-9485-7B6CB67188E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13358" y="1572744"/>
            <a:ext cx="4316913" cy="4657726"/>
          </a:xfrm>
          <a:prstGeom prst="rect">
            <a:avLst/>
          </a:prstGeom>
        </p:spPr>
      </p:pic>
      <p:cxnSp>
        <p:nvCxnSpPr>
          <p:cNvPr id="6" name="Straight Connector 5">
            <a:extLst>
              <a:ext uri="{FF2B5EF4-FFF2-40B4-BE49-F238E27FC236}">
                <a16:creationId xmlns:a16="http://schemas.microsoft.com/office/drawing/2014/main" id="{0E8274AC-131F-4E50-88CC-28AC9D2FBE7A}"/>
              </a:ext>
            </a:extLst>
          </p:cNvPr>
          <p:cNvCxnSpPr>
            <a:cxnSpLocks/>
          </p:cNvCxnSpPr>
          <p:nvPr/>
        </p:nvCxnSpPr>
        <p:spPr>
          <a:xfrm flipH="1" flipV="1">
            <a:off x="9472972" y="4932184"/>
            <a:ext cx="122977" cy="486729"/>
          </a:xfrm>
          <a:prstGeom prst="line">
            <a:avLst/>
          </a:prstGeom>
          <a:ln w="53975">
            <a:solidFill>
              <a:srgbClr val="0070C0"/>
            </a:solidFill>
            <a:tailEnd type="stealth"/>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B0715B01-D51B-4973-A14A-2E49D879EDC3}"/>
              </a:ext>
            </a:extLst>
          </p:cNvPr>
          <p:cNvCxnSpPr>
            <a:cxnSpLocks/>
          </p:cNvCxnSpPr>
          <p:nvPr/>
        </p:nvCxnSpPr>
        <p:spPr>
          <a:xfrm flipV="1">
            <a:off x="9603421" y="2343030"/>
            <a:ext cx="714893" cy="2209602"/>
          </a:xfrm>
          <a:prstGeom prst="line">
            <a:avLst/>
          </a:prstGeom>
          <a:ln w="53975">
            <a:solidFill>
              <a:srgbClr val="0070C0"/>
            </a:solidFill>
            <a:tailEnd type="stealth"/>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6765BAD6-2BB5-4FC5-8A14-6849C0D7D6C1}"/>
              </a:ext>
            </a:extLst>
          </p:cNvPr>
          <p:cNvCxnSpPr>
            <a:cxnSpLocks/>
          </p:cNvCxnSpPr>
          <p:nvPr/>
        </p:nvCxnSpPr>
        <p:spPr>
          <a:xfrm flipV="1">
            <a:off x="3593403" y="2163556"/>
            <a:ext cx="6496792" cy="3381570"/>
          </a:xfrm>
          <a:prstGeom prst="line">
            <a:avLst/>
          </a:prstGeom>
          <a:ln w="53975">
            <a:solidFill>
              <a:srgbClr val="0070C0"/>
            </a:solidFill>
            <a:headEnd type="stealth"/>
            <a:tailEnd type="stealth"/>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1879BBEF-9C43-498A-AF07-D0F4DADCBBD0}"/>
              </a:ext>
            </a:extLst>
          </p:cNvPr>
          <p:cNvCxnSpPr>
            <a:cxnSpLocks/>
          </p:cNvCxnSpPr>
          <p:nvPr/>
        </p:nvCxnSpPr>
        <p:spPr>
          <a:xfrm flipV="1">
            <a:off x="10114594" y="2163556"/>
            <a:ext cx="156748" cy="179474"/>
          </a:xfrm>
          <a:prstGeom prst="line">
            <a:avLst/>
          </a:prstGeom>
          <a:ln w="53975">
            <a:solidFill>
              <a:srgbClr val="0070C0"/>
            </a:solidFill>
            <a:headEnd type="stealth"/>
            <a:tailEnd type="none"/>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A1EB4B5-D4BD-45A2-B87F-0B13AA0ACB71}"/>
              </a:ext>
            </a:extLst>
          </p:cNvPr>
          <p:cNvCxnSpPr>
            <a:cxnSpLocks/>
          </p:cNvCxnSpPr>
          <p:nvPr/>
        </p:nvCxnSpPr>
        <p:spPr>
          <a:xfrm flipV="1">
            <a:off x="8692890" y="2454125"/>
            <a:ext cx="1121252" cy="77256"/>
          </a:xfrm>
          <a:prstGeom prst="line">
            <a:avLst/>
          </a:prstGeom>
          <a:ln w="53975">
            <a:solidFill>
              <a:srgbClr val="0070C0"/>
            </a:solidFill>
            <a:headEnd type="stealth"/>
            <a:tailEnd type="none"/>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7C67132-9C55-42B4-98A3-A3F89D7718B0}"/>
              </a:ext>
            </a:extLst>
          </p:cNvPr>
          <p:cNvCxnSpPr>
            <a:cxnSpLocks/>
          </p:cNvCxnSpPr>
          <p:nvPr/>
        </p:nvCxnSpPr>
        <p:spPr>
          <a:xfrm flipH="1" flipV="1">
            <a:off x="8678431" y="2764739"/>
            <a:ext cx="896806" cy="1967368"/>
          </a:xfrm>
          <a:prstGeom prst="line">
            <a:avLst/>
          </a:prstGeom>
          <a:ln w="53975">
            <a:solidFill>
              <a:srgbClr val="0070C0"/>
            </a:solidFill>
            <a:headEnd type="stealth"/>
            <a:tailEnd type="none"/>
          </a:ln>
        </p:spPr>
        <p:style>
          <a:lnRef idx="2">
            <a:schemeClr val="accent1"/>
          </a:lnRef>
          <a:fillRef idx="0">
            <a:schemeClr val="accent1"/>
          </a:fillRef>
          <a:effectRef idx="1">
            <a:schemeClr val="accent1"/>
          </a:effectRef>
          <a:fontRef idx="minor">
            <a:schemeClr val="tx1"/>
          </a:fontRef>
        </p:style>
      </p:cxnSp>
      <p:pic>
        <p:nvPicPr>
          <p:cNvPr id="32" name="Picture 31">
            <a:extLst>
              <a:ext uri="{FF2B5EF4-FFF2-40B4-BE49-F238E27FC236}">
                <a16:creationId xmlns:a16="http://schemas.microsoft.com/office/drawing/2014/main" id="{61138FCB-753F-4AD4-83CE-32391F250A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75099" y="876572"/>
            <a:ext cx="1371600" cy="1371600"/>
          </a:xfrm>
          <a:prstGeom prst="rect">
            <a:avLst/>
          </a:prstGeom>
        </p:spPr>
      </p:pic>
      <p:pic>
        <p:nvPicPr>
          <p:cNvPr id="33" name="Picture 32">
            <a:extLst>
              <a:ext uri="{FF2B5EF4-FFF2-40B4-BE49-F238E27FC236}">
                <a16:creationId xmlns:a16="http://schemas.microsoft.com/office/drawing/2014/main" id="{BF5B6474-BD10-4AE2-A891-90327D74E4D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14142" y="676155"/>
            <a:ext cx="914400" cy="914400"/>
          </a:xfrm>
          <a:prstGeom prst="rect">
            <a:avLst/>
          </a:prstGeom>
        </p:spPr>
      </p:pic>
      <p:pic>
        <p:nvPicPr>
          <p:cNvPr id="34" name="Picture 33">
            <a:extLst>
              <a:ext uri="{FF2B5EF4-FFF2-40B4-BE49-F238E27FC236}">
                <a16:creationId xmlns:a16="http://schemas.microsoft.com/office/drawing/2014/main" id="{FCD82219-97EF-445E-AFE2-DC1D247FD90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0346499" y="2343030"/>
            <a:ext cx="1600200" cy="1371600"/>
          </a:xfrm>
          <a:prstGeom prst="rect">
            <a:avLst/>
          </a:prstGeom>
        </p:spPr>
      </p:pic>
      <p:pic>
        <p:nvPicPr>
          <p:cNvPr id="36" name="Picture 35">
            <a:extLst>
              <a:ext uri="{FF2B5EF4-FFF2-40B4-BE49-F238E27FC236}">
                <a16:creationId xmlns:a16="http://schemas.microsoft.com/office/drawing/2014/main" id="{C9B09911-C71C-42D9-BC09-E74E60E901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22100" y="3685468"/>
            <a:ext cx="1881554" cy="914400"/>
          </a:xfrm>
          <a:prstGeom prst="rect">
            <a:avLst/>
          </a:prstGeom>
        </p:spPr>
      </p:pic>
      <p:pic>
        <p:nvPicPr>
          <p:cNvPr id="38" name="Picture 37">
            <a:extLst>
              <a:ext uri="{FF2B5EF4-FFF2-40B4-BE49-F238E27FC236}">
                <a16:creationId xmlns:a16="http://schemas.microsoft.com/office/drawing/2014/main" id="{3A5F6DB5-E95A-47DD-9D67-53B633816C4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320665" y="1249156"/>
            <a:ext cx="2068643" cy="1371600"/>
          </a:xfrm>
          <a:prstGeom prst="rect">
            <a:avLst/>
          </a:prstGeom>
        </p:spPr>
      </p:pic>
      <p:pic>
        <p:nvPicPr>
          <p:cNvPr id="39" name="Picture 38">
            <a:extLst>
              <a:ext uri="{FF2B5EF4-FFF2-40B4-BE49-F238E27FC236}">
                <a16:creationId xmlns:a16="http://schemas.microsoft.com/office/drawing/2014/main" id="{8B3170A9-F00B-4EF3-B8F2-B0C7A302B74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33777" y="953750"/>
            <a:ext cx="1364776" cy="914400"/>
          </a:xfrm>
          <a:prstGeom prst="rect">
            <a:avLst/>
          </a:prstGeom>
        </p:spPr>
      </p:pic>
      <p:pic>
        <p:nvPicPr>
          <p:cNvPr id="41" name="Picture 40">
            <a:extLst>
              <a:ext uri="{FF2B5EF4-FFF2-40B4-BE49-F238E27FC236}">
                <a16:creationId xmlns:a16="http://schemas.microsoft.com/office/drawing/2014/main" id="{B26C3E86-2FA6-47E6-BEA3-B39D2C927575}"/>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7052752" y="4690419"/>
            <a:ext cx="1201948" cy="1188720"/>
          </a:xfrm>
          <a:prstGeom prst="rect">
            <a:avLst/>
          </a:prstGeom>
        </p:spPr>
      </p:pic>
      <p:pic>
        <p:nvPicPr>
          <p:cNvPr id="43" name="Picture 42">
            <a:extLst>
              <a:ext uri="{FF2B5EF4-FFF2-40B4-BE49-F238E27FC236}">
                <a16:creationId xmlns:a16="http://schemas.microsoft.com/office/drawing/2014/main" id="{A45DF3D5-0217-4BA8-9185-02346BCB13BE}"/>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8154443" y="4690419"/>
            <a:ext cx="1047977" cy="1188720"/>
          </a:xfrm>
          <a:prstGeom prst="rect">
            <a:avLst/>
          </a:prstGeom>
        </p:spPr>
      </p:pic>
      <p:pic>
        <p:nvPicPr>
          <p:cNvPr id="44" name="Picture 43">
            <a:extLst>
              <a:ext uri="{FF2B5EF4-FFF2-40B4-BE49-F238E27FC236}">
                <a16:creationId xmlns:a16="http://schemas.microsoft.com/office/drawing/2014/main" id="{0FE44728-5A19-4EF6-9F13-6C06F1B93D06}"/>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114948" y="3973601"/>
            <a:ext cx="1985898" cy="1371600"/>
          </a:xfrm>
          <a:prstGeom prst="rect">
            <a:avLst/>
          </a:prstGeom>
        </p:spPr>
      </p:pic>
      <p:pic>
        <p:nvPicPr>
          <p:cNvPr id="46" name="Picture 45">
            <a:extLst>
              <a:ext uri="{FF2B5EF4-FFF2-40B4-BE49-F238E27FC236}">
                <a16:creationId xmlns:a16="http://schemas.microsoft.com/office/drawing/2014/main" id="{8BC8DF92-C35F-47D7-9486-7B56DBF7B28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35713" y="3973601"/>
            <a:ext cx="1068343" cy="1188720"/>
          </a:xfrm>
          <a:prstGeom prst="rect">
            <a:avLst/>
          </a:prstGeom>
        </p:spPr>
      </p:pic>
      <p:pic>
        <p:nvPicPr>
          <p:cNvPr id="48" name="Picture 47">
            <a:extLst>
              <a:ext uri="{FF2B5EF4-FFF2-40B4-BE49-F238E27FC236}">
                <a16:creationId xmlns:a16="http://schemas.microsoft.com/office/drawing/2014/main" id="{156DC0A0-C863-4819-BD59-88BEB862244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866500" y="4690419"/>
            <a:ext cx="1832331" cy="1828800"/>
          </a:xfrm>
          <a:prstGeom prst="rect">
            <a:avLst/>
          </a:prstGeom>
        </p:spPr>
      </p:pic>
      <p:sp>
        <p:nvSpPr>
          <p:cNvPr id="2" name="TextBox 1">
            <a:extLst>
              <a:ext uri="{FF2B5EF4-FFF2-40B4-BE49-F238E27FC236}">
                <a16:creationId xmlns:a16="http://schemas.microsoft.com/office/drawing/2014/main" id="{E37CA27B-A1B8-42A0-87C9-67634965F7E7}"/>
              </a:ext>
            </a:extLst>
          </p:cNvPr>
          <p:cNvSpPr txBox="1"/>
          <p:nvPr/>
        </p:nvSpPr>
        <p:spPr>
          <a:xfrm flipH="1">
            <a:off x="4029104" y="381307"/>
            <a:ext cx="4133793" cy="646331"/>
          </a:xfrm>
          <a:prstGeom prst="rect">
            <a:avLst/>
          </a:prstGeom>
          <a:noFill/>
        </p:spPr>
        <p:txBody>
          <a:bodyPr wrap="square" rtlCol="0">
            <a:spAutoFit/>
          </a:bodyPr>
          <a:lstStyle/>
          <a:p>
            <a:pPr algn="ctr"/>
            <a:r>
              <a:rPr lang="en-US" sz="3600" dirty="0"/>
              <a:t>My Journey</a:t>
            </a:r>
          </a:p>
        </p:txBody>
      </p:sp>
    </p:spTree>
    <p:extLst>
      <p:ext uri="{BB962C8B-B14F-4D97-AF65-F5344CB8AC3E}">
        <p14:creationId xmlns:p14="http://schemas.microsoft.com/office/powerpoint/2010/main" val="215734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362109" y="1456088"/>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09242" y="1613571"/>
            <a:ext cx="7620000" cy="5065693"/>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18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5555"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a:ln>
            <a:solidFill>
              <a:srgbClr val="57D3FF"/>
            </a:solidFill>
          </a:ln>
        </p:spPr>
      </p:pic>
    </p:spTree>
    <p:extLst>
      <p:ext uri="{BB962C8B-B14F-4D97-AF65-F5344CB8AC3E}">
        <p14:creationId xmlns:p14="http://schemas.microsoft.com/office/powerpoint/2010/main" val="3666154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7124"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1524000" y="0"/>
            <a:ext cx="9144000" cy="6858000"/>
          </a:xfrm>
          <a:noFill/>
          <a:ln>
            <a:solidFill>
              <a:srgbClr val="0070C0"/>
            </a:solidFill>
          </a:ln>
        </p:spPr>
      </p:pic>
    </p:spTree>
    <p:extLst>
      <p:ext uri="{BB962C8B-B14F-4D97-AF65-F5344CB8AC3E}">
        <p14:creationId xmlns:p14="http://schemas.microsoft.com/office/powerpoint/2010/main" val="2699713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02" name="Rectangle 2"/>
          <p:cNvSpPr>
            <a:spLocks noGrp="1" noChangeArrowheads="1"/>
          </p:cNvSpPr>
          <p:nvPr>
            <p:ph type="title"/>
          </p:nvPr>
        </p:nvSpPr>
        <p:spPr>
          <a:xfrm>
            <a:off x="1828800" y="1752600"/>
            <a:ext cx="8686800" cy="914400"/>
          </a:xfrm>
          <a:gradFill rotWithShape="1">
            <a:gsLst>
              <a:gs pos="0">
                <a:srgbClr val="BDE00C"/>
              </a:gs>
              <a:gs pos="100000">
                <a:srgbClr val="BDE00C">
                  <a:gamma/>
                  <a:shade val="46275"/>
                  <a:invGamma/>
                </a:srgbClr>
              </a:gs>
            </a:gsLst>
            <a:lin ang="5400000" scaled="1"/>
          </a:gradFill>
        </p:spPr>
        <p:txBody>
          <a:bodyPr/>
          <a:lstStyle/>
          <a:p>
            <a:r>
              <a:rPr lang="en-US" sz="4800" b="1">
                <a:solidFill>
                  <a:srgbClr val="FF0066"/>
                </a:solidFill>
                <a:effectLst>
                  <a:outerShdw blurRad="38100" dist="38100" dir="2700000" algn="tl">
                    <a:srgbClr val="000000"/>
                  </a:outerShdw>
                </a:effectLst>
              </a:rPr>
              <a:t>Luna City</a:t>
            </a:r>
            <a:endParaRPr lang="en-US">
              <a:solidFill>
                <a:srgbClr val="FF0066"/>
              </a:solidFill>
            </a:endParaRPr>
          </a:p>
        </p:txBody>
      </p:sp>
      <p:sp>
        <p:nvSpPr>
          <p:cNvPr id="870403" name="Rectangle 3"/>
          <p:cNvSpPr>
            <a:spLocks noGrp="1" noChangeArrowheads="1"/>
          </p:cNvSpPr>
          <p:nvPr>
            <p:ph type="body" sz="half" idx="1"/>
          </p:nvPr>
        </p:nvSpPr>
        <p:spPr>
          <a:xfrm>
            <a:off x="1676400" y="2590800"/>
            <a:ext cx="3810000" cy="4114800"/>
          </a:xfrm>
        </p:spPr>
        <p:txBody>
          <a:bodyPr/>
          <a:lstStyle/>
          <a:p>
            <a:r>
              <a:rPr lang="en-US" b="1">
                <a:solidFill>
                  <a:srgbClr val="0000FF"/>
                </a:solidFill>
                <a:effectLst>
                  <a:outerShdw blurRad="38100" dist="38100" dir="2700000" algn="tl">
                    <a:srgbClr val="000000"/>
                  </a:outerShdw>
                </a:effectLst>
              </a:rPr>
              <a:t>agriculture part of life support</a:t>
            </a:r>
          </a:p>
          <a:p>
            <a:r>
              <a:rPr lang="en-US" b="1">
                <a:solidFill>
                  <a:srgbClr val="0000FF"/>
                </a:solidFill>
                <a:effectLst>
                  <a:outerShdw blurRad="38100" dist="38100" dir="2700000" algn="tl">
                    <a:srgbClr val="000000"/>
                  </a:outerShdw>
                </a:effectLst>
              </a:rPr>
              <a:t>transparent domes realistic?</a:t>
            </a:r>
          </a:p>
          <a:p>
            <a:r>
              <a:rPr lang="en-US" b="1">
                <a:solidFill>
                  <a:srgbClr val="0000FF"/>
                </a:solidFill>
                <a:effectLst>
                  <a:outerShdw blurRad="38100" dist="38100" dir="2700000" algn="tl">
                    <a:srgbClr val="000000"/>
                  </a:outerShdw>
                </a:effectLst>
              </a:rPr>
              <a:t>dangers of surface living</a:t>
            </a:r>
          </a:p>
          <a:p>
            <a:r>
              <a:rPr lang="en-US" b="1">
                <a:solidFill>
                  <a:srgbClr val="0000FF"/>
                </a:solidFill>
                <a:effectLst>
                  <a:outerShdw blurRad="38100" dist="38100" dir="2700000" algn="tl">
                    <a:srgbClr val="000000"/>
                  </a:outerShdw>
                </a:effectLst>
              </a:rPr>
              <a:t>problems with lunar agriculture</a:t>
            </a:r>
            <a:endParaRPr lang="en-US">
              <a:solidFill>
                <a:srgbClr val="0000FF"/>
              </a:solidFill>
            </a:endParaRPr>
          </a:p>
          <a:p>
            <a:endParaRPr lang="en-US">
              <a:solidFill>
                <a:srgbClr val="0000FF"/>
              </a:solidFill>
            </a:endParaRPr>
          </a:p>
        </p:txBody>
      </p:sp>
      <p:pic>
        <p:nvPicPr>
          <p:cNvPr id="870404" name="Picture 4"/>
          <p:cNvPicPr>
            <a:picLocks noChangeAspect="1" noChangeArrowheads="1"/>
          </p:cNvPicPr>
          <p:nvPr/>
        </p:nvPicPr>
        <p:blipFill>
          <a:blip r:embed="rId2" cstate="print">
            <a:lum bright="8000" contrast="18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solidFill>
              <a:srgbClr val="0070C0"/>
            </a:solidFill>
          </a:ln>
        </p:spPr>
      </p:pic>
    </p:spTree>
    <p:extLst>
      <p:ext uri="{BB962C8B-B14F-4D97-AF65-F5344CB8AC3E}">
        <p14:creationId xmlns:p14="http://schemas.microsoft.com/office/powerpoint/2010/main" val="643009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0196" name="Picture 4"/>
          <p:cNvPicPr>
            <a:picLocks noChangeAspect="1" noChangeArrowheads="1"/>
          </p:cNvPicPr>
          <p:nvPr/>
        </p:nvPicPr>
        <p:blipFill>
          <a:blip r:embed="rId2" cstate="print">
            <a:lum bright="-16000" contrast="46000"/>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solidFill>
              <a:schemeClr val="accent1"/>
            </a:solidFill>
          </a:ln>
        </p:spPr>
      </p:pic>
    </p:spTree>
    <p:extLst>
      <p:ext uri="{BB962C8B-B14F-4D97-AF65-F5344CB8AC3E}">
        <p14:creationId xmlns:p14="http://schemas.microsoft.com/office/powerpoint/2010/main" val="25343450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2133600" y="228600"/>
            <a:ext cx="7772400" cy="838200"/>
          </a:xfrm>
        </p:spPr>
        <p:txBody>
          <a:bodyPr/>
          <a:lstStyle/>
          <a:p>
            <a:r>
              <a:rPr lang="en-US" sz="4800" b="1">
                <a:solidFill>
                  <a:srgbClr val="FFFF00"/>
                </a:solidFill>
                <a:effectLst>
                  <a:outerShdw blurRad="38100" dist="38100" dir="2700000" algn="tl">
                    <a:srgbClr val="000000"/>
                  </a:outerShdw>
                </a:effectLst>
              </a:rPr>
              <a:t>Evolved Lunar Base</a:t>
            </a:r>
            <a:endParaRPr lang="en-US"/>
          </a:p>
        </p:txBody>
      </p:sp>
      <p:sp>
        <p:nvSpPr>
          <p:cNvPr id="522243" name="Rectangle 3"/>
          <p:cNvSpPr>
            <a:spLocks noGrp="1" noChangeArrowheads="1"/>
          </p:cNvSpPr>
          <p:nvPr>
            <p:ph type="body" sz="half" idx="1"/>
          </p:nvPr>
        </p:nvSpPr>
        <p:spPr>
          <a:xfrm>
            <a:off x="1676400" y="2743200"/>
            <a:ext cx="2971800" cy="2209800"/>
          </a:xfrm>
        </p:spPr>
        <p:txBody>
          <a:bodyPr/>
          <a:lstStyle/>
          <a:p>
            <a:r>
              <a:rPr lang="en-US" b="1">
                <a:solidFill>
                  <a:schemeClr val="bg1"/>
                </a:solidFill>
                <a:effectLst>
                  <a:outerShdw blurRad="38100" dist="38100" dir="2700000" algn="tl">
                    <a:srgbClr val="000000"/>
                  </a:outerShdw>
                </a:effectLst>
              </a:rPr>
              <a:t>thick-walled “concrete”</a:t>
            </a:r>
          </a:p>
          <a:p>
            <a:pPr>
              <a:buFontTx/>
              <a:buNone/>
            </a:pPr>
            <a:r>
              <a:rPr lang="en-US" b="1">
                <a:solidFill>
                  <a:schemeClr val="bg1"/>
                </a:solidFill>
                <a:effectLst>
                  <a:outerShdw blurRad="38100" dist="38100" dir="2700000" algn="tl">
                    <a:srgbClr val="000000"/>
                  </a:outerShdw>
                </a:effectLst>
              </a:rPr>
              <a:t>	formed from</a:t>
            </a:r>
          </a:p>
          <a:p>
            <a:pPr>
              <a:buFontTx/>
              <a:buNone/>
            </a:pPr>
            <a:r>
              <a:rPr lang="en-US" b="1">
                <a:solidFill>
                  <a:schemeClr val="bg1"/>
                </a:solidFill>
                <a:effectLst>
                  <a:outerShdw blurRad="38100" dist="38100" dir="2700000" algn="tl">
                    <a:srgbClr val="000000"/>
                  </a:outerShdw>
                </a:effectLst>
              </a:rPr>
              <a:t>	lunar regolith</a:t>
            </a:r>
          </a:p>
        </p:txBody>
      </p:sp>
      <p:pic>
        <p:nvPicPr>
          <p:cNvPr id="522244" name="Picture 4"/>
          <p:cNvPicPr>
            <a:picLocks noChangeAspect="1" noChangeArrowheads="1"/>
          </p:cNvPicPr>
          <p:nvPr/>
        </p:nvPicPr>
        <p:blipFill>
          <a:blip r:embed="rId2" cstate="print">
            <a:lum bright="-4000" contrast="12000"/>
            <a:extLst>
              <a:ext uri="{28A0092B-C50C-407E-A947-70E740481C1C}">
                <a14:useLocalDpi xmlns:a14="http://schemas.microsoft.com/office/drawing/2010/main" val="0"/>
              </a:ext>
            </a:extLst>
          </a:blip>
          <a:srcRect/>
          <a:stretch>
            <a:fillRect/>
          </a:stretch>
        </p:blipFill>
        <p:spPr bwMode="auto">
          <a:xfrm>
            <a:off x="1524002" y="17316"/>
            <a:ext cx="9405257" cy="6858000"/>
          </a:xfrm>
          <a:prstGeom prst="rect">
            <a:avLst/>
          </a:prstGeom>
          <a:noFill/>
          <a:ln>
            <a:solidFill>
              <a:srgbClr val="0070C0"/>
            </a:solidFill>
          </a:ln>
        </p:spPr>
      </p:pic>
    </p:spTree>
    <p:extLst>
      <p:ext uri="{BB962C8B-B14F-4D97-AF65-F5344CB8AC3E}">
        <p14:creationId xmlns:p14="http://schemas.microsoft.com/office/powerpoint/2010/main" val="3204717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solidFill>
              <a:srgbClr val="0070C0"/>
            </a:solidFill>
          </a:ln>
        </p:spPr>
      </p:pic>
    </p:spTree>
    <p:extLst>
      <p:ext uri="{BB962C8B-B14F-4D97-AF65-F5344CB8AC3E}">
        <p14:creationId xmlns:p14="http://schemas.microsoft.com/office/powerpoint/2010/main" val="297274489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286104"/>
            <a:ext cx="7886700" cy="955674"/>
          </a:xfrm>
        </p:spPr>
        <p:txBody>
          <a:bodyPr/>
          <a:lstStyle/>
          <a:p>
            <a:pPr algn="ctr"/>
            <a:r>
              <a:rPr lang="en-US" dirty="0"/>
              <a:t>Plant Factories</a:t>
            </a:r>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521" y="1185271"/>
            <a:ext cx="4046219" cy="5394960"/>
          </a:xfrm>
          <a:ln>
            <a:noFill/>
          </a:ln>
        </p:spPr>
      </p:pic>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79261" y="1185271"/>
            <a:ext cx="4046219" cy="5394960"/>
          </a:xfrm>
          <a:ln>
            <a:noFill/>
          </a:ln>
        </p:spPr>
      </p:pic>
      <p:cxnSp>
        <p:nvCxnSpPr>
          <p:cNvPr id="8" name="Straight Connector 7"/>
          <p:cNvCxnSpPr/>
          <p:nvPr/>
        </p:nvCxnSpPr>
        <p:spPr>
          <a:xfrm>
            <a:off x="1866900" y="107527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4480102" y="6546631"/>
            <a:ext cx="5844998" cy="307777"/>
          </a:xfrm>
          <a:prstGeom prst="rect">
            <a:avLst/>
          </a:prstGeom>
          <a:noFill/>
        </p:spPr>
        <p:txBody>
          <a:bodyPr wrap="none" rtlCol="0">
            <a:spAutoFit/>
          </a:bodyPr>
          <a:lstStyle/>
          <a:p>
            <a:r>
              <a:rPr lang="en-US" sz="1400" dirty="0"/>
              <a:t>Photos of Osaka Prefecture University training facility courtesy of Ray Wheeler</a:t>
            </a:r>
          </a:p>
        </p:txBody>
      </p:sp>
    </p:spTree>
    <p:extLst>
      <p:ext uri="{BB962C8B-B14F-4D97-AF65-F5344CB8AC3E}">
        <p14:creationId xmlns:p14="http://schemas.microsoft.com/office/powerpoint/2010/main" val="1163183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38008"/>
            <a:ext cx="8229600" cy="1143000"/>
          </a:xfrm>
        </p:spPr>
        <p:txBody>
          <a:bodyPr/>
          <a:lstStyle/>
          <a:p>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r="-110" b="-1164"/>
          <a:stretch/>
        </p:blipFill>
        <p:spPr>
          <a:xfrm>
            <a:off x="923584" y="0"/>
            <a:ext cx="10344832" cy="6950075"/>
          </a:xfrm>
          <a:prstGeom prst="rect">
            <a:avLst/>
          </a:prstGeom>
          <a:ln>
            <a:solidFill>
              <a:schemeClr val="accent1"/>
            </a:solidFill>
          </a:ln>
        </p:spPr>
      </p:pic>
    </p:spTree>
    <p:extLst>
      <p:ext uri="{BB962C8B-B14F-4D97-AF65-F5344CB8AC3E}">
        <p14:creationId xmlns:p14="http://schemas.microsoft.com/office/powerpoint/2010/main" val="1488821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0" y="81756"/>
            <a:ext cx="7886700" cy="1325563"/>
          </a:xfrm>
        </p:spPr>
        <p:txBody>
          <a:bodyPr/>
          <a:lstStyle/>
          <a:p>
            <a:pPr algn="ctr"/>
            <a:r>
              <a:rPr lang="en-US" dirty="0"/>
              <a:t>South Pole Greenhouse</a:t>
            </a:r>
          </a:p>
        </p:txBody>
      </p:sp>
      <p:pic>
        <p:nvPicPr>
          <p:cNvPr id="9" name="Content Placeholder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97410" y="1140373"/>
            <a:ext cx="7197181" cy="5394960"/>
          </a:xfrm>
          <a:prstGeom prst="rect">
            <a:avLst/>
          </a:prstGeom>
        </p:spPr>
      </p:pic>
      <p:cxnSp>
        <p:nvCxnSpPr>
          <p:cNvPr id="8" name="Straight Connector 7"/>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238929" y="6418338"/>
            <a:ext cx="4332789" cy="369332"/>
          </a:xfrm>
          <a:prstGeom prst="rect">
            <a:avLst/>
          </a:prstGeom>
          <a:noFill/>
        </p:spPr>
        <p:txBody>
          <a:bodyPr wrap="none" rtlCol="0">
            <a:spAutoFit/>
          </a:bodyPr>
          <a:lstStyle/>
          <a:p>
            <a:r>
              <a:rPr lang="en-US" dirty="0"/>
              <a:t>Photo from “On the Ice” Blog of Russ </a:t>
            </a:r>
            <a:r>
              <a:rPr lang="en-US" dirty="0" err="1"/>
              <a:t>Durkee</a:t>
            </a:r>
            <a:endParaRPr lang="en-US" dirty="0"/>
          </a:p>
        </p:txBody>
      </p:sp>
    </p:spTree>
    <p:extLst>
      <p:ext uri="{BB962C8B-B14F-4D97-AF65-F5344CB8AC3E}">
        <p14:creationId xmlns:p14="http://schemas.microsoft.com/office/powerpoint/2010/main" val="3832924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6522"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2527" y="2497648"/>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980189"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17047"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Spice </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567601" y="1136089"/>
            <a:ext cx="2065944" cy="1158719"/>
          </a:xfrm>
          <a:prstGeom prst="borderCallout1">
            <a:avLst>
              <a:gd name="adj1" fmla="val 46266"/>
              <a:gd name="adj2" fmla="val 993"/>
              <a:gd name="adj3" fmla="val 53738"/>
              <a:gd name="adj4" fmla="val -145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758211" y="4561451"/>
            <a:ext cx="2642153" cy="1737360"/>
          </a:xfrm>
          <a:prstGeom prst="leftUpArrow">
            <a:avLst>
              <a:gd name="adj1" fmla="val 47500"/>
              <a:gd name="adj2" fmla="val 23750"/>
              <a:gd name="adj3" fmla="val 250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6997100">
            <a:off x="-98941" y="3872208"/>
            <a:ext cx="1076424" cy="822960"/>
          </a:xfrm>
          <a:prstGeom prst="rect">
            <a:avLst/>
          </a:prstGeom>
        </p:spPr>
      </p:pic>
      <p:pic>
        <p:nvPicPr>
          <p:cNvPr id="35" name="Picture 34"/>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4690546" y="2836487"/>
            <a:ext cx="372863" cy="1280160"/>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448077">
            <a:off x="165873" y="1370266"/>
            <a:ext cx="563916" cy="1828800"/>
          </a:xfrm>
          <a:prstGeom prst="rect">
            <a:avLst/>
          </a:prstGeom>
        </p:spPr>
      </p:pic>
      <p:pic>
        <p:nvPicPr>
          <p:cNvPr id="37" name="Picture 36"/>
          <p:cNvPicPr>
            <a:picLocks noChangeAspect="1"/>
          </p:cNvPicPr>
          <p:nvPr/>
        </p:nvPicPr>
        <p:blipFill rotWithShape="1">
          <a:blip r:embed="rId14" cstate="print">
            <a:extLst>
              <a:ext uri="{28A0092B-C50C-407E-A947-70E740481C1C}">
                <a14:useLocalDpi xmlns:a14="http://schemas.microsoft.com/office/drawing/2010/main" val="0"/>
              </a:ext>
            </a:extLst>
          </a:blip>
          <a:srcRect l="11034" b="8757"/>
          <a:stretch/>
        </p:blipFill>
        <p:spPr>
          <a:xfrm>
            <a:off x="539530" y="495963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048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solidFill>
                  <a:schemeClr val="bg1"/>
                </a:solidFill>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r>
              <a:rPr lang="en-US" sz="2400" b="1" u="sng" dirty="0">
                <a:solidFill>
                  <a:schemeClr val="bg1"/>
                </a:solidFill>
              </a:rPr>
              <a:t>5 Cardinal Factors of Plant Growth</a:t>
            </a:r>
            <a:r>
              <a:rPr lang="en-US" sz="2400" b="1" dirty="0">
                <a:solidFill>
                  <a:schemeClr val="bg1"/>
                </a:solidFill>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65000"/>
                      <a:lumOff val="35000"/>
                    </a:schemeClr>
                  </a:solidFill>
                </a:rPr>
                <a:t>O</a:t>
              </a:r>
              <a:r>
                <a:rPr lang="en-US" sz="2000" b="1" baseline="-25000" dirty="0">
                  <a:solidFill>
                    <a:schemeClr val="tx1">
                      <a:lumMod val="65000"/>
                      <a:lumOff val="35000"/>
                    </a:schemeClr>
                  </a:solidFill>
                </a:rPr>
                <a:t>2</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552376" y="2846131"/>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873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solidFill>
                  <a:schemeClr val="bg1"/>
                </a:solidFill>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algn="ctr"/>
            <a:r>
              <a:rPr lang="en-US" b="1" dirty="0">
                <a:solidFill>
                  <a:schemeClr val="bg1"/>
                </a:solidFill>
              </a:rPr>
              <a:t>….and how these work with and without </a:t>
            </a:r>
            <a:r>
              <a:rPr lang="en-US" b="1" u="sng" dirty="0">
                <a:solidFill>
                  <a:schemeClr val="bg1"/>
                </a:solidFill>
              </a:rPr>
              <a:t>Gravity!</a:t>
            </a:r>
          </a:p>
          <a:p>
            <a:pPr algn="ctr"/>
            <a:endParaRPr lang="en-US" b="1" u="sng" dirty="0">
              <a:solidFill>
                <a:schemeClr val="bg1"/>
              </a:solidFill>
            </a:endParaRPr>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753931"/>
              <a:chOff x="7134108" y="4497095"/>
              <a:chExt cx="4811290" cy="1753931"/>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b="5775"/>
              <a:stretch/>
            </p:blipFill>
            <p:spPr>
              <a:xfrm>
                <a:off x="10393099" y="4497095"/>
                <a:ext cx="1552299" cy="1554480"/>
              </a:xfrm>
              <a:prstGeom prst="rect">
                <a:avLst/>
              </a:prstGeom>
            </p:spPr>
          </p:pic>
          <p:sp>
            <p:nvSpPr>
              <p:cNvPr id="21" name="TextBox 20"/>
              <p:cNvSpPr txBox="1"/>
              <p:nvPr/>
            </p:nvSpPr>
            <p:spPr>
              <a:xfrm>
                <a:off x="8247676" y="4497095"/>
                <a:ext cx="2183642" cy="1753931"/>
              </a:xfrm>
              <a:prstGeom prst="rect">
                <a:avLst/>
              </a:prstGeom>
              <a:noFill/>
            </p:spPr>
            <p:txBody>
              <a:bodyPr wrap="square" rtlCol="0">
                <a:spAutoFit/>
              </a:bodyPr>
              <a:lstStyle/>
              <a:p>
                <a:r>
                  <a:rPr lang="en-US" sz="2000" dirty="0">
                    <a:solidFill>
                      <a:schemeClr val="bg1"/>
                    </a:solidFill>
                  </a:rPr>
                  <a:t>Fertilizer is heavy to launch so we need to learn how to recycle plant waste</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r>
                  <a:rPr lang="en-US" sz="2000" dirty="0">
                    <a:solidFill>
                      <a:schemeClr val="bg1"/>
                    </a:solidFill>
                  </a:rPr>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2084941"/>
              <a:chOff x="6686749" y="1867905"/>
              <a:chExt cx="4848486" cy="2084941"/>
            </a:xfrm>
          </p:grpSpPr>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800000">
                <a:off x="6686749" y="2279934"/>
                <a:ext cx="1074086" cy="1005840"/>
              </a:xfrm>
              <a:prstGeom prst="rect">
                <a:avLst/>
              </a:prstGeom>
            </p:spPr>
          </p:pic>
          <p:sp>
            <p:nvSpPr>
              <p:cNvPr id="14" name="TextBox 13"/>
              <p:cNvSpPr txBox="1"/>
              <p:nvPr/>
            </p:nvSpPr>
            <p:spPr>
              <a:xfrm>
                <a:off x="7820264" y="1867905"/>
                <a:ext cx="1852998" cy="2084941"/>
              </a:xfrm>
              <a:prstGeom prst="rect">
                <a:avLst/>
              </a:prstGeom>
              <a:noFill/>
            </p:spPr>
            <p:txBody>
              <a:bodyPr wrap="square" rtlCol="0">
                <a:spAutoFit/>
              </a:bodyPr>
              <a:lstStyle/>
              <a:p>
                <a:r>
                  <a:rPr lang="en-US" sz="2000" dirty="0">
                    <a:solidFill>
                      <a:schemeClr val="bg1"/>
                    </a:solidFill>
                  </a:rPr>
                  <a:t>Humans like white light, but plants may grow well with other wavelengths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2181973"/>
              <a:chOff x="565436" y="1244839"/>
              <a:chExt cx="4529003" cy="2181973"/>
            </a:xfrm>
          </p:grpSpPr>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65436" y="1244839"/>
                <a:ext cx="756067" cy="1554480"/>
              </a:xfrm>
              <a:prstGeom prst="rect">
                <a:avLst/>
              </a:prstGeom>
            </p:spPr>
          </p:pic>
          <p:grpSp>
            <p:nvGrpSpPr>
              <p:cNvPr id="10" name="Group 9"/>
              <p:cNvGrpSpPr/>
              <p:nvPr/>
            </p:nvGrpSpPr>
            <p:grpSpPr>
              <a:xfrm>
                <a:off x="1432639" y="2807737"/>
                <a:ext cx="1466745" cy="619075"/>
                <a:chOff x="4023037" y="3563159"/>
                <a:chExt cx="1466745" cy="619075"/>
              </a:xfrm>
            </p:grpSpPr>
            <p:sp>
              <p:nvSpPr>
                <p:cNvPr id="7" name="Oval 6"/>
                <p:cNvSpPr/>
                <p:nvPr/>
              </p:nvSpPr>
              <p:spPr>
                <a:xfrm>
                  <a:off x="4023037" y="3597304"/>
                  <a:ext cx="806090" cy="58493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lumMod val="65000"/>
                          <a:lumOff val="35000"/>
                        </a:schemeClr>
                      </a:solidFill>
                    </a:rPr>
                    <a:t>O</a:t>
                  </a:r>
                  <a:r>
                    <a:rPr lang="en-US" sz="1600" b="1" baseline="-25000" dirty="0">
                      <a:solidFill>
                        <a:schemeClr val="tx1">
                          <a:lumMod val="65000"/>
                          <a:lumOff val="35000"/>
                        </a:schemeClr>
                      </a:solidFill>
                    </a:rPr>
                    <a:t>2</a:t>
                  </a:r>
                </a:p>
              </p:txBody>
            </p:sp>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672847" y="3563159"/>
                  <a:ext cx="816935" cy="597460"/>
                </a:xfrm>
                <a:prstGeom prst="rect">
                  <a:avLst/>
                </a:prstGeom>
              </p:spPr>
            </p:pic>
          </p:grpSp>
          <p:sp>
            <p:nvSpPr>
              <p:cNvPr id="11" name="TextBox 10"/>
              <p:cNvSpPr txBox="1"/>
              <p:nvPr/>
            </p:nvSpPr>
            <p:spPr>
              <a:xfrm>
                <a:off x="1326767" y="1758760"/>
                <a:ext cx="2811439" cy="761168"/>
              </a:xfrm>
              <a:prstGeom prst="rect">
                <a:avLst/>
              </a:prstGeom>
              <a:noFill/>
            </p:spPr>
            <p:txBody>
              <a:bodyPr wrap="square" rtlCol="0">
                <a:spAutoFit/>
              </a:bodyPr>
              <a:lstStyle/>
              <a:p>
                <a:r>
                  <a:rPr lang="en-US" sz="2000" dirty="0">
                    <a:solidFill>
                      <a:schemeClr val="bg1"/>
                    </a:solidFill>
                  </a:rPr>
                  <a:t>No convection in space so need to mix the air </a:t>
                </a:r>
              </a:p>
            </p:txBody>
          </p:sp>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chemeClr val="bg1"/>
                </a:solidFill>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73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82902"/>
            <a:ext cx="7886700" cy="1325563"/>
          </a:xfrm>
        </p:spPr>
        <p:txBody>
          <a:bodyPr/>
          <a:lstStyle/>
          <a:p>
            <a:pPr algn="r"/>
            <a:r>
              <a:rPr lang="en-US" dirty="0">
                <a:latin typeface="+mn-lt"/>
              </a:rPr>
              <a:t>Crew Needs</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23210" y="2825186"/>
            <a:ext cx="761238" cy="1370915"/>
          </a:xfrm>
          <a:prstGeom prst="rect">
            <a:avLst/>
          </a:prstGeom>
        </p:spPr>
      </p:pic>
      <p:sp>
        <p:nvSpPr>
          <p:cNvPr id="5" name="Oval 4"/>
          <p:cNvSpPr/>
          <p:nvPr/>
        </p:nvSpPr>
        <p:spPr>
          <a:xfrm>
            <a:off x="5782122" y="1686568"/>
            <a:ext cx="604568" cy="438698"/>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tx1"/>
                </a:solidFill>
              </a:rPr>
              <a:t>O</a:t>
            </a:r>
            <a:r>
              <a:rPr lang="en-US" sz="1350" b="1" baseline="-25000" dirty="0">
                <a:solidFill>
                  <a:schemeClr val="tx1"/>
                </a:solidFill>
              </a:rPr>
              <a:t>2</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2015" y="1677172"/>
            <a:ext cx="612701" cy="448095"/>
          </a:xfrm>
          <a:prstGeom prst="rect">
            <a:avLst/>
          </a:prstGeom>
        </p:spPr>
      </p:pic>
      <p:cxnSp>
        <p:nvCxnSpPr>
          <p:cNvPr id="8" name="Straight Arrow Connector 7"/>
          <p:cNvCxnSpPr>
            <a:endCxn id="3" idx="0"/>
          </p:cNvCxnSpPr>
          <p:nvPr/>
        </p:nvCxnSpPr>
        <p:spPr>
          <a:xfrm>
            <a:off x="6113937" y="2125266"/>
            <a:ext cx="1189892" cy="699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3" idx="0"/>
            <a:endCxn id="6" idx="2"/>
          </p:cNvCxnSpPr>
          <p:nvPr/>
        </p:nvCxnSpPr>
        <p:spPr>
          <a:xfrm flipV="1">
            <a:off x="7303829" y="2125266"/>
            <a:ext cx="1054536" cy="6999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20" idx="3"/>
          </p:cNvCxnSpPr>
          <p:nvPr/>
        </p:nvCxnSpPr>
        <p:spPr>
          <a:xfrm>
            <a:off x="5931472" y="3510643"/>
            <a:ext cx="99173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40856" y="2259327"/>
            <a:ext cx="1421663" cy="886054"/>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98925" y="2893423"/>
            <a:ext cx="1732547" cy="1234440"/>
          </a:xfrm>
          <a:prstGeom prst="rect">
            <a:avLst/>
          </a:prstGeom>
        </p:spPr>
      </p:pic>
      <p:pic>
        <p:nvPicPr>
          <p:cNvPr id="26" name="Picture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83588" y="4001616"/>
            <a:ext cx="1536194" cy="1028700"/>
          </a:xfrm>
          <a:prstGeom prst="rect">
            <a:avLst/>
          </a:prstGeom>
        </p:spPr>
      </p:pic>
      <p:sp>
        <p:nvSpPr>
          <p:cNvPr id="27" name="TextBox 26"/>
          <p:cNvSpPr txBox="1"/>
          <p:nvPr/>
        </p:nvSpPr>
        <p:spPr>
          <a:xfrm>
            <a:off x="2367620" y="3199021"/>
            <a:ext cx="413896" cy="646331"/>
          </a:xfrm>
          <a:prstGeom prst="rect">
            <a:avLst/>
          </a:prstGeom>
          <a:noFill/>
        </p:spPr>
        <p:txBody>
          <a:bodyPr wrap="none" rtlCol="0">
            <a:spAutoFit/>
          </a:bodyPr>
          <a:lstStyle/>
          <a:p>
            <a:r>
              <a:rPr lang="en-US" sz="3600" b="1" dirty="0"/>
              <a:t>+</a:t>
            </a:r>
          </a:p>
        </p:txBody>
      </p:sp>
      <p:sp>
        <p:nvSpPr>
          <p:cNvPr id="28" name="TextBox 27"/>
          <p:cNvSpPr txBox="1"/>
          <p:nvPr/>
        </p:nvSpPr>
        <p:spPr>
          <a:xfrm>
            <a:off x="3340943" y="3199021"/>
            <a:ext cx="413896" cy="646331"/>
          </a:xfrm>
          <a:prstGeom prst="rect">
            <a:avLst/>
          </a:prstGeom>
          <a:noFill/>
        </p:spPr>
        <p:txBody>
          <a:bodyPr wrap="none" rtlCol="0">
            <a:spAutoFit/>
          </a:bodyPr>
          <a:lstStyle/>
          <a:p>
            <a:r>
              <a:rPr lang="en-US" sz="3600" b="1" dirty="0"/>
              <a:t>=</a:t>
            </a:r>
          </a:p>
        </p:txBody>
      </p:sp>
      <p:pic>
        <p:nvPicPr>
          <p:cNvPr id="29" name="Picture 2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93720" y="2993388"/>
            <a:ext cx="1028700" cy="1028700"/>
          </a:xfrm>
          <a:prstGeom prst="rect">
            <a:avLst/>
          </a:prstGeom>
        </p:spPr>
      </p:pic>
      <p:cxnSp>
        <p:nvCxnSpPr>
          <p:cNvPr id="31" name="Straight Arrow Connector 30"/>
          <p:cNvCxnSpPr>
            <a:endCxn id="3" idx="3"/>
          </p:cNvCxnSpPr>
          <p:nvPr/>
        </p:nvCxnSpPr>
        <p:spPr>
          <a:xfrm flipH="1">
            <a:off x="7684448" y="3507739"/>
            <a:ext cx="991739" cy="29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4145205" y="1082498"/>
            <a:ext cx="6285952" cy="369332"/>
          </a:xfrm>
          <a:prstGeom prst="rect">
            <a:avLst/>
          </a:prstGeom>
          <a:noFill/>
        </p:spPr>
        <p:txBody>
          <a:bodyPr wrap="none" rtlCol="0">
            <a:spAutoFit/>
          </a:bodyPr>
          <a:lstStyle/>
          <a:p>
            <a:r>
              <a:rPr lang="en-US" dirty="0"/>
              <a:t>Plants can contribute to human needs of food, oxygen and water.</a:t>
            </a:r>
          </a:p>
        </p:txBody>
      </p:sp>
      <p:pic>
        <p:nvPicPr>
          <p:cNvPr id="36" name="Picture 3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02397" y="4813320"/>
            <a:ext cx="1028700" cy="1028700"/>
          </a:xfrm>
          <a:prstGeom prst="rect">
            <a:avLst/>
          </a:prstGeom>
        </p:spPr>
      </p:pic>
      <p:cxnSp>
        <p:nvCxnSpPr>
          <p:cNvPr id="38" name="Straight Arrow Connector 37"/>
          <p:cNvCxnSpPr>
            <a:stCxn id="3" idx="2"/>
            <a:endCxn id="36" idx="0"/>
          </p:cNvCxnSpPr>
          <p:nvPr/>
        </p:nvCxnSpPr>
        <p:spPr>
          <a:xfrm>
            <a:off x="7303829" y="4196100"/>
            <a:ext cx="12918" cy="6172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quot;No&quot; Symbol 39"/>
          <p:cNvSpPr/>
          <p:nvPr/>
        </p:nvSpPr>
        <p:spPr>
          <a:xfrm>
            <a:off x="6754507" y="4710450"/>
            <a:ext cx="1117535" cy="1131570"/>
          </a:xfrm>
          <a:prstGeom prst="noSmoking">
            <a:avLst>
              <a:gd name="adj" fmla="val 11733"/>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41" name="TextBox 40"/>
          <p:cNvSpPr txBox="1"/>
          <p:nvPr/>
        </p:nvSpPr>
        <p:spPr>
          <a:xfrm>
            <a:off x="8052015" y="5137735"/>
            <a:ext cx="1638397" cy="300082"/>
          </a:xfrm>
          <a:prstGeom prst="rect">
            <a:avLst/>
          </a:prstGeom>
          <a:noFill/>
        </p:spPr>
        <p:txBody>
          <a:bodyPr wrap="none" rtlCol="0">
            <a:spAutoFit/>
          </a:bodyPr>
          <a:lstStyle/>
          <a:p>
            <a:r>
              <a:rPr lang="en-US" sz="1350" dirty="0"/>
              <a:t>Crew time is limited!</a:t>
            </a:r>
          </a:p>
        </p:txBody>
      </p:sp>
      <p:sp>
        <p:nvSpPr>
          <p:cNvPr id="42" name="TextBox 41"/>
          <p:cNvSpPr txBox="1"/>
          <p:nvPr/>
        </p:nvSpPr>
        <p:spPr>
          <a:xfrm>
            <a:off x="4430974" y="4419316"/>
            <a:ext cx="1315425" cy="300082"/>
          </a:xfrm>
          <a:prstGeom prst="rect">
            <a:avLst/>
          </a:prstGeom>
          <a:noFill/>
        </p:spPr>
        <p:txBody>
          <a:bodyPr wrap="none" rtlCol="0">
            <a:spAutoFit/>
          </a:bodyPr>
          <a:lstStyle/>
          <a:p>
            <a:r>
              <a:rPr lang="en-US" sz="1350" dirty="0"/>
              <a:t>A balanced diet </a:t>
            </a:r>
          </a:p>
        </p:txBody>
      </p:sp>
      <p:cxnSp>
        <p:nvCxnSpPr>
          <p:cNvPr id="22" name="Straight Connector 21"/>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0681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209936"/>
            <a:ext cx="7886700" cy="994172"/>
          </a:xfrm>
        </p:spPr>
        <p:txBody>
          <a:bodyPr/>
          <a:lstStyle/>
          <a:p>
            <a:pPr algn="r"/>
            <a:r>
              <a:rPr lang="en-US" dirty="0">
                <a:latin typeface="+mn-lt"/>
              </a:rPr>
              <a:t>Example of an ISS Crop Scenario</a:t>
            </a:r>
          </a:p>
        </p:txBody>
      </p:sp>
      <p:grpSp>
        <p:nvGrpSpPr>
          <p:cNvPr id="33" name="Group 32"/>
          <p:cNvGrpSpPr/>
          <p:nvPr/>
        </p:nvGrpSpPr>
        <p:grpSpPr>
          <a:xfrm>
            <a:off x="1804385" y="2102515"/>
            <a:ext cx="1556597" cy="2815610"/>
            <a:chOff x="373846" y="1660353"/>
            <a:chExt cx="2075462" cy="3754146"/>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633" y="2368683"/>
              <a:ext cx="1847248" cy="1097375"/>
            </a:xfrm>
            <a:prstGeom prst="rect">
              <a:avLst/>
            </a:prstGeom>
          </p:spPr>
        </p:pic>
        <p:sp>
          <p:nvSpPr>
            <p:cNvPr id="4" name="TextBox 3"/>
            <p:cNvSpPr txBox="1"/>
            <p:nvPr/>
          </p:nvSpPr>
          <p:spPr>
            <a:xfrm>
              <a:off x="1025788" y="1660353"/>
              <a:ext cx="819028" cy="400109"/>
            </a:xfrm>
            <a:prstGeom prst="rect">
              <a:avLst/>
            </a:prstGeom>
            <a:noFill/>
          </p:spPr>
          <p:txBody>
            <a:bodyPr wrap="none" rtlCol="0">
              <a:spAutoFit/>
            </a:bodyPr>
            <a:lstStyle/>
            <a:p>
              <a:r>
                <a:rPr lang="en-US" sz="1350" b="1" dirty="0">
                  <a:solidFill>
                    <a:srgbClr val="00B0F0"/>
                  </a:solidFill>
                </a:rPr>
                <a:t>Select</a:t>
              </a:r>
            </a:p>
          </p:txBody>
        </p:sp>
        <p:cxnSp>
          <p:nvCxnSpPr>
            <p:cNvPr id="6" name="Straight Arrow Connector 5"/>
            <p:cNvCxnSpPr>
              <a:stCxn id="4" idx="2"/>
              <a:endCxn id="3" idx="0"/>
            </p:cNvCxnSpPr>
            <p:nvPr/>
          </p:nvCxnSpPr>
          <p:spPr>
            <a:xfrm flipH="1">
              <a:off x="1404256" y="2060462"/>
              <a:ext cx="31047" cy="3082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133188" y="3551933"/>
              <a:ext cx="605293" cy="400109"/>
            </a:xfrm>
            <a:prstGeom prst="rect">
              <a:avLst/>
            </a:prstGeom>
            <a:noFill/>
          </p:spPr>
          <p:txBody>
            <a:bodyPr wrap="none" rtlCol="0">
              <a:spAutoFit/>
            </a:bodyPr>
            <a:lstStyle/>
            <a:p>
              <a:r>
                <a:rPr lang="en-US" sz="1350" b="1" dirty="0">
                  <a:solidFill>
                    <a:srgbClr val="00B0F0"/>
                  </a:solidFill>
                </a:rPr>
                <a:t>Use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09772" y="4500020"/>
              <a:ext cx="939536" cy="9144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846" y="4500020"/>
              <a:ext cx="938865" cy="914479"/>
            </a:xfrm>
            <a:prstGeom prst="rect">
              <a:avLst/>
            </a:prstGeom>
          </p:spPr>
        </p:pic>
        <p:cxnSp>
          <p:nvCxnSpPr>
            <p:cNvPr id="11" name="Straight Arrow Connector 10"/>
            <p:cNvCxnSpPr/>
            <p:nvPr/>
          </p:nvCxnSpPr>
          <p:spPr>
            <a:xfrm>
              <a:off x="1404257" y="3921264"/>
              <a:ext cx="0" cy="338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3467219" y="2994405"/>
            <a:ext cx="508473" cy="300082"/>
          </a:xfrm>
          <a:prstGeom prst="rect">
            <a:avLst/>
          </a:prstGeom>
          <a:noFill/>
        </p:spPr>
        <p:txBody>
          <a:bodyPr wrap="none" rtlCol="0">
            <a:spAutoFit/>
          </a:bodyPr>
          <a:lstStyle/>
          <a:p>
            <a:r>
              <a:rPr lang="en-US" sz="1350" b="1" dirty="0">
                <a:solidFill>
                  <a:srgbClr val="00B0F0"/>
                </a:solidFill>
              </a:rPr>
              <a:t>with</a:t>
            </a:r>
          </a:p>
        </p:txBody>
      </p:sp>
      <p:grpSp>
        <p:nvGrpSpPr>
          <p:cNvPr id="19" name="Group 18"/>
          <p:cNvGrpSpPr/>
          <p:nvPr/>
        </p:nvGrpSpPr>
        <p:grpSpPr>
          <a:xfrm>
            <a:off x="3957977" y="1442621"/>
            <a:ext cx="685800" cy="1314587"/>
            <a:chOff x="3245303" y="1845019"/>
            <a:chExt cx="914400" cy="1752783"/>
          </a:xfrm>
        </p:grpSpPr>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5303" y="3210796"/>
              <a:ext cx="914400" cy="387006"/>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80179" y="1845019"/>
              <a:ext cx="444649" cy="914400"/>
            </a:xfrm>
            <a:prstGeom prst="rect">
              <a:avLst/>
            </a:prstGeom>
          </p:spPr>
        </p:pic>
        <p:sp>
          <p:nvSpPr>
            <p:cNvPr id="18" name="TextBox 17"/>
            <p:cNvSpPr txBox="1"/>
            <p:nvPr/>
          </p:nvSpPr>
          <p:spPr>
            <a:xfrm>
              <a:off x="3515272" y="2791829"/>
              <a:ext cx="374463" cy="430887"/>
            </a:xfrm>
            <a:prstGeom prst="rect">
              <a:avLst/>
            </a:prstGeom>
            <a:noFill/>
          </p:spPr>
          <p:txBody>
            <a:bodyPr wrap="none" rtlCol="0">
              <a:spAutoFit/>
            </a:bodyPr>
            <a:lstStyle/>
            <a:p>
              <a:pPr algn="ctr"/>
              <a:r>
                <a:rPr lang="en-US" sz="1500" b="1" dirty="0"/>
                <a:t>+</a:t>
              </a:r>
            </a:p>
          </p:txBody>
        </p:sp>
      </p:grpSp>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45155" y="2097029"/>
            <a:ext cx="692658" cy="411480"/>
          </a:xfrm>
          <a:prstGeom prst="rect">
            <a:avLst/>
          </a:prstGeom>
        </p:spPr>
      </p:pic>
      <p:sp>
        <p:nvSpPr>
          <p:cNvPr id="23" name="TextBox 22"/>
          <p:cNvSpPr txBox="1"/>
          <p:nvPr/>
        </p:nvSpPr>
        <p:spPr>
          <a:xfrm>
            <a:off x="4501913" y="2164269"/>
            <a:ext cx="532005" cy="300082"/>
          </a:xfrm>
          <a:prstGeom prst="rect">
            <a:avLst/>
          </a:prstGeom>
          <a:noFill/>
        </p:spPr>
        <p:txBody>
          <a:bodyPr wrap="none" rtlCol="0">
            <a:spAutoFit/>
          </a:bodyPr>
          <a:lstStyle/>
          <a:p>
            <a:r>
              <a:rPr lang="en-US" sz="1350" b="1" dirty="0"/>
              <a:t>from</a:t>
            </a:r>
          </a:p>
        </p:txBody>
      </p:sp>
      <p:grpSp>
        <p:nvGrpSpPr>
          <p:cNvPr id="32" name="Group 31"/>
          <p:cNvGrpSpPr/>
          <p:nvPr/>
        </p:nvGrpSpPr>
        <p:grpSpPr>
          <a:xfrm>
            <a:off x="3864637" y="3471535"/>
            <a:ext cx="1964011" cy="2358329"/>
            <a:chOff x="3270976" y="3485711"/>
            <a:chExt cx="2618681" cy="3144439"/>
          </a:xfrm>
        </p:grpSpPr>
        <p:pic>
          <p:nvPicPr>
            <p:cNvPr id="24"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16696" y="3485711"/>
              <a:ext cx="822960" cy="774551"/>
            </a:xfrm>
            <a:prstGeom prst="rect">
              <a:avLst/>
            </a:prstGeom>
          </p:spPr>
        </p:pic>
        <p:pic>
          <p:nvPicPr>
            <p:cNvPr id="25" name="Pictur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70976" y="4576526"/>
              <a:ext cx="914400" cy="914400"/>
            </a:xfrm>
            <a:prstGeom prst="rect">
              <a:avLst/>
            </a:prstGeom>
          </p:spPr>
        </p:pic>
        <p:pic>
          <p:nvPicPr>
            <p:cNvPr id="26" name="Pictur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13763" y="5807190"/>
              <a:ext cx="628826" cy="822960"/>
            </a:xfrm>
            <a:prstGeom prst="rect">
              <a:avLst/>
            </a:prstGeom>
          </p:spPr>
        </p:pic>
        <p:sp>
          <p:nvSpPr>
            <p:cNvPr id="28" name="TextBox 27"/>
            <p:cNvSpPr txBox="1"/>
            <p:nvPr/>
          </p:nvSpPr>
          <p:spPr>
            <a:xfrm>
              <a:off x="3540945" y="4218339"/>
              <a:ext cx="374463" cy="430887"/>
            </a:xfrm>
            <a:prstGeom prst="rect">
              <a:avLst/>
            </a:prstGeom>
            <a:noFill/>
          </p:spPr>
          <p:txBody>
            <a:bodyPr wrap="none" rtlCol="0">
              <a:spAutoFit/>
            </a:bodyPr>
            <a:lstStyle/>
            <a:p>
              <a:pPr algn="ctr"/>
              <a:r>
                <a:rPr lang="en-US" sz="1500" b="1" dirty="0"/>
                <a:t>+</a:t>
              </a:r>
            </a:p>
          </p:txBody>
        </p:sp>
        <p:sp>
          <p:nvSpPr>
            <p:cNvPr id="29" name="TextBox 28"/>
            <p:cNvSpPr txBox="1"/>
            <p:nvPr/>
          </p:nvSpPr>
          <p:spPr>
            <a:xfrm>
              <a:off x="3571723" y="5449003"/>
              <a:ext cx="374461" cy="430887"/>
            </a:xfrm>
            <a:prstGeom prst="rect">
              <a:avLst/>
            </a:prstGeom>
            <a:noFill/>
          </p:spPr>
          <p:txBody>
            <a:bodyPr wrap="none" rtlCol="0">
              <a:spAutoFit/>
            </a:bodyPr>
            <a:lstStyle/>
            <a:p>
              <a:r>
                <a:rPr lang="en-US" sz="1500" b="1" dirty="0"/>
                <a:t>+</a:t>
              </a:r>
            </a:p>
          </p:txBody>
        </p:sp>
        <p:sp>
          <p:nvSpPr>
            <p:cNvPr id="30" name="TextBox 29"/>
            <p:cNvSpPr txBox="1"/>
            <p:nvPr/>
          </p:nvSpPr>
          <p:spPr>
            <a:xfrm>
              <a:off x="4261529" y="4748578"/>
              <a:ext cx="709340" cy="400109"/>
            </a:xfrm>
            <a:prstGeom prst="rect">
              <a:avLst/>
            </a:prstGeom>
            <a:noFill/>
          </p:spPr>
          <p:txBody>
            <a:bodyPr wrap="none" rtlCol="0">
              <a:spAutoFit/>
            </a:bodyPr>
            <a:lstStyle/>
            <a:p>
              <a:r>
                <a:rPr lang="en-US" sz="1350" b="1" dirty="0"/>
                <a:t>from</a:t>
              </a:r>
            </a:p>
          </p:txBody>
        </p:sp>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0792" y="4540056"/>
              <a:ext cx="938865" cy="914479"/>
            </a:xfrm>
            <a:prstGeom prst="rect">
              <a:avLst/>
            </a:prstGeom>
          </p:spPr>
        </p:pic>
      </p:grpSp>
      <p:sp>
        <p:nvSpPr>
          <p:cNvPr id="34" name="TextBox 33"/>
          <p:cNvSpPr txBox="1"/>
          <p:nvPr/>
        </p:nvSpPr>
        <p:spPr>
          <a:xfrm>
            <a:off x="5634580" y="3521199"/>
            <a:ext cx="614271" cy="300082"/>
          </a:xfrm>
          <a:prstGeom prst="rect">
            <a:avLst/>
          </a:prstGeom>
          <a:noFill/>
        </p:spPr>
        <p:txBody>
          <a:bodyPr wrap="none" rtlCol="0">
            <a:spAutoFit/>
          </a:bodyPr>
          <a:lstStyle/>
          <a:p>
            <a:r>
              <a:rPr lang="en-US" sz="1350" b="1" dirty="0">
                <a:solidFill>
                  <a:srgbClr val="00B0F0"/>
                </a:solidFill>
              </a:rPr>
              <a:t>Select</a:t>
            </a:r>
          </a:p>
        </p:txBody>
      </p:sp>
      <p:grpSp>
        <p:nvGrpSpPr>
          <p:cNvPr id="42" name="Group 41"/>
          <p:cNvGrpSpPr/>
          <p:nvPr/>
        </p:nvGrpSpPr>
        <p:grpSpPr>
          <a:xfrm>
            <a:off x="6475853" y="1442621"/>
            <a:ext cx="685800" cy="2201303"/>
            <a:chOff x="6602470" y="807789"/>
            <a:chExt cx="914400" cy="2935071"/>
          </a:xfrm>
        </p:grpSpPr>
        <p:pic>
          <p:nvPicPr>
            <p:cNvPr id="35" name="Picture 3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648190" y="2312477"/>
              <a:ext cx="822960" cy="1430383"/>
            </a:xfrm>
            <a:prstGeom prst="rect">
              <a:avLst/>
            </a:prstGeom>
          </p:spPr>
        </p:pic>
        <p:pic>
          <p:nvPicPr>
            <p:cNvPr id="36" name="Picture 3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602470" y="807789"/>
              <a:ext cx="914400" cy="810515"/>
            </a:xfrm>
            <a:prstGeom prst="rect">
              <a:avLst/>
            </a:prstGeom>
          </p:spPr>
        </p:pic>
        <p:sp>
          <p:nvSpPr>
            <p:cNvPr id="37" name="TextBox 36"/>
            <p:cNvSpPr txBox="1"/>
            <p:nvPr/>
          </p:nvSpPr>
          <p:spPr>
            <a:xfrm>
              <a:off x="6846793" y="1703780"/>
              <a:ext cx="425757" cy="553997"/>
            </a:xfrm>
            <a:prstGeom prst="rect">
              <a:avLst/>
            </a:prstGeom>
            <a:noFill/>
          </p:spPr>
          <p:txBody>
            <a:bodyPr wrap="none" rtlCol="0">
              <a:spAutoFit/>
            </a:bodyPr>
            <a:lstStyle/>
            <a:p>
              <a:pPr algn="ctr"/>
              <a:r>
                <a:rPr lang="en-US" sz="2100" b="1" dirty="0"/>
                <a:t>+</a:t>
              </a:r>
            </a:p>
          </p:txBody>
        </p:sp>
      </p:grpSp>
      <p:grpSp>
        <p:nvGrpSpPr>
          <p:cNvPr id="41" name="Group 40"/>
          <p:cNvGrpSpPr/>
          <p:nvPr/>
        </p:nvGrpSpPr>
        <p:grpSpPr>
          <a:xfrm>
            <a:off x="6510143" y="4042210"/>
            <a:ext cx="763590" cy="1742246"/>
            <a:chOff x="6648190" y="4260262"/>
            <a:chExt cx="1018120" cy="2322994"/>
          </a:xfrm>
        </p:grpSpPr>
        <p:pic>
          <p:nvPicPr>
            <p:cNvPr id="38" name="Picture 3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48190" y="5601715"/>
              <a:ext cx="1018120" cy="981541"/>
            </a:xfrm>
            <a:prstGeom prst="rect">
              <a:avLst/>
            </a:prstGeom>
          </p:spPr>
        </p:pic>
        <p:pic>
          <p:nvPicPr>
            <p:cNvPr id="39" name="Picture 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648190" y="4260262"/>
              <a:ext cx="1018120" cy="981541"/>
            </a:xfrm>
            <a:prstGeom prst="rect">
              <a:avLst/>
            </a:prstGeom>
          </p:spPr>
        </p:pic>
        <p:sp>
          <p:nvSpPr>
            <p:cNvPr id="40" name="TextBox 39"/>
            <p:cNvSpPr txBox="1"/>
            <p:nvPr/>
          </p:nvSpPr>
          <p:spPr>
            <a:xfrm>
              <a:off x="6944373" y="5160148"/>
              <a:ext cx="425757" cy="553997"/>
            </a:xfrm>
            <a:prstGeom prst="rect">
              <a:avLst/>
            </a:prstGeom>
            <a:noFill/>
          </p:spPr>
          <p:txBody>
            <a:bodyPr wrap="none" rtlCol="0">
              <a:spAutoFit/>
            </a:bodyPr>
            <a:lstStyle/>
            <a:p>
              <a:pPr algn="ctr"/>
              <a:r>
                <a:rPr lang="en-US" sz="2100" b="1" dirty="0"/>
                <a:t>+</a:t>
              </a:r>
            </a:p>
          </p:txBody>
        </p:sp>
      </p:grpSp>
      <p:sp>
        <p:nvSpPr>
          <p:cNvPr id="43" name="TextBox 42"/>
          <p:cNvSpPr txBox="1"/>
          <p:nvPr/>
        </p:nvSpPr>
        <p:spPr>
          <a:xfrm>
            <a:off x="7417114" y="3521199"/>
            <a:ext cx="574966" cy="300082"/>
          </a:xfrm>
          <a:prstGeom prst="rect">
            <a:avLst/>
          </a:prstGeom>
          <a:noFill/>
        </p:spPr>
        <p:txBody>
          <a:bodyPr wrap="none" rtlCol="0">
            <a:spAutoFit/>
          </a:bodyPr>
          <a:lstStyle/>
          <a:p>
            <a:r>
              <a:rPr lang="en-US" sz="1350" b="1" dirty="0">
                <a:solidFill>
                  <a:srgbClr val="00B0F0"/>
                </a:solidFill>
              </a:rPr>
              <a:t>Grow</a:t>
            </a:r>
          </a:p>
        </p:txBody>
      </p:sp>
      <p:grpSp>
        <p:nvGrpSpPr>
          <p:cNvPr id="50" name="Group 49"/>
          <p:cNvGrpSpPr/>
          <p:nvPr/>
        </p:nvGrpSpPr>
        <p:grpSpPr>
          <a:xfrm>
            <a:off x="7716978" y="2782427"/>
            <a:ext cx="1031087" cy="607886"/>
            <a:chOff x="8823400" y="2884577"/>
            <a:chExt cx="1374782" cy="810515"/>
          </a:xfrm>
        </p:grpSpPr>
        <p:pic>
          <p:nvPicPr>
            <p:cNvPr id="47" name="Picture 4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283782" y="2884577"/>
              <a:ext cx="914400" cy="810515"/>
            </a:xfrm>
            <a:prstGeom prst="rect">
              <a:avLst/>
            </a:prstGeom>
          </p:spPr>
        </p:pic>
        <p:sp>
          <p:nvSpPr>
            <p:cNvPr id="49" name="TextBox 48"/>
            <p:cNvSpPr txBox="1"/>
            <p:nvPr/>
          </p:nvSpPr>
          <p:spPr>
            <a:xfrm>
              <a:off x="8823400" y="3096726"/>
              <a:ext cx="521938" cy="400109"/>
            </a:xfrm>
            <a:prstGeom prst="rect">
              <a:avLst/>
            </a:prstGeom>
            <a:noFill/>
          </p:spPr>
          <p:txBody>
            <a:bodyPr wrap="none" rtlCol="0">
              <a:spAutoFit/>
            </a:bodyPr>
            <a:lstStyle/>
            <a:p>
              <a:r>
                <a:rPr lang="en-US" sz="1350" b="1" dirty="0"/>
                <a:t>6 x</a:t>
              </a:r>
            </a:p>
          </p:txBody>
        </p:sp>
      </p:grpSp>
      <p:grpSp>
        <p:nvGrpSpPr>
          <p:cNvPr id="52" name="Group 51"/>
          <p:cNvGrpSpPr/>
          <p:nvPr/>
        </p:nvGrpSpPr>
        <p:grpSpPr>
          <a:xfrm>
            <a:off x="7784920" y="3725900"/>
            <a:ext cx="895205" cy="1072787"/>
            <a:chOff x="8958855" y="4389265"/>
            <a:chExt cx="1193607" cy="1430383"/>
          </a:xfrm>
        </p:grpSpPr>
        <p:pic>
          <p:nvPicPr>
            <p:cNvPr id="46" name="Picture 4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29502" y="4389265"/>
              <a:ext cx="822960" cy="1430383"/>
            </a:xfrm>
            <a:prstGeom prst="rect">
              <a:avLst/>
            </a:prstGeom>
          </p:spPr>
        </p:pic>
        <p:sp>
          <p:nvSpPr>
            <p:cNvPr id="51" name="TextBox 50"/>
            <p:cNvSpPr txBox="1"/>
            <p:nvPr/>
          </p:nvSpPr>
          <p:spPr>
            <a:xfrm>
              <a:off x="8958855" y="4997488"/>
              <a:ext cx="521939" cy="400109"/>
            </a:xfrm>
            <a:prstGeom prst="rect">
              <a:avLst/>
            </a:prstGeom>
            <a:noFill/>
          </p:spPr>
          <p:txBody>
            <a:bodyPr wrap="none" rtlCol="0">
              <a:spAutoFit/>
            </a:bodyPr>
            <a:lstStyle/>
            <a:p>
              <a:r>
                <a:rPr lang="en-US" sz="1350" b="1" dirty="0"/>
                <a:t>2 x</a:t>
              </a:r>
            </a:p>
          </p:txBody>
        </p:sp>
      </p:grpSp>
      <p:sp>
        <p:nvSpPr>
          <p:cNvPr id="53" name="TextBox 52"/>
          <p:cNvSpPr txBox="1"/>
          <p:nvPr/>
        </p:nvSpPr>
        <p:spPr>
          <a:xfrm>
            <a:off x="8890436" y="3512917"/>
            <a:ext cx="409984" cy="300082"/>
          </a:xfrm>
          <a:prstGeom prst="rect">
            <a:avLst/>
          </a:prstGeom>
          <a:noFill/>
        </p:spPr>
        <p:txBody>
          <a:bodyPr wrap="none" rtlCol="0">
            <a:spAutoFit/>
          </a:bodyPr>
          <a:lstStyle/>
          <a:p>
            <a:r>
              <a:rPr lang="en-US" sz="1350" b="1" dirty="0">
                <a:solidFill>
                  <a:srgbClr val="00B0F0"/>
                </a:solidFill>
              </a:rPr>
              <a:t>Eat</a:t>
            </a:r>
          </a:p>
        </p:txBody>
      </p:sp>
      <p:sp>
        <p:nvSpPr>
          <p:cNvPr id="56" name="TextBox 55"/>
          <p:cNvSpPr txBox="1"/>
          <p:nvPr/>
        </p:nvSpPr>
        <p:spPr>
          <a:xfrm>
            <a:off x="9488479" y="4093495"/>
            <a:ext cx="1004696" cy="715581"/>
          </a:xfrm>
          <a:prstGeom prst="rect">
            <a:avLst/>
          </a:prstGeom>
          <a:noFill/>
        </p:spPr>
        <p:txBody>
          <a:bodyPr wrap="square" rtlCol="0">
            <a:spAutoFit/>
          </a:bodyPr>
          <a:lstStyle/>
          <a:p>
            <a:r>
              <a:rPr lang="en-US" sz="1350" b="1" dirty="0">
                <a:solidFill>
                  <a:srgbClr val="00B0F0"/>
                </a:solidFill>
              </a:rPr>
              <a:t>per crew member per week</a:t>
            </a:r>
          </a:p>
        </p:txBody>
      </p:sp>
      <p:cxnSp>
        <p:nvCxnSpPr>
          <p:cNvPr id="45" name="Straight Connector 44"/>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1423" y="3213263"/>
            <a:ext cx="1282069" cy="800100"/>
          </a:xfrm>
          <a:prstGeom prst="rect">
            <a:avLst/>
          </a:prstGeom>
        </p:spPr>
      </p:pic>
    </p:spTree>
    <p:extLst>
      <p:ext uri="{BB962C8B-B14F-4D97-AF65-F5344CB8AC3E}">
        <p14:creationId xmlns:p14="http://schemas.microsoft.com/office/powerpoint/2010/main" val="332169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9997" y="1876527"/>
            <a:ext cx="3921894" cy="2984669"/>
          </a:xfrm>
        </p:spPr>
        <p:txBody>
          <a:bodyPr>
            <a:normAutofit/>
          </a:bodyPr>
          <a:lstStyle/>
          <a:p>
            <a:r>
              <a:rPr lang="en-US" sz="3200" b="1" dirty="0">
                <a:solidFill>
                  <a:schemeClr val="bg1"/>
                </a:solidFill>
                <a:effectLst>
                  <a:outerShdw blurRad="38100" dist="38100" dir="2700000" algn="tl">
                    <a:srgbClr val="000000">
                      <a:alpha val="43137"/>
                    </a:srgbClr>
                  </a:outerShdw>
                </a:effectLst>
                <a:latin typeface="+mn-lt"/>
              </a:rPr>
              <a:t>Goal: </a:t>
            </a:r>
            <a:r>
              <a:rPr lang="en-US" sz="2800" dirty="0">
                <a:solidFill>
                  <a:schemeClr val="bg1"/>
                </a:solidFill>
                <a:latin typeface="+mn-lt"/>
              </a:rPr>
              <a:t>To down select crop candidates for crew to grow, pick, and eat on ISS to supplement a packaged diet. </a:t>
            </a:r>
          </a:p>
        </p:txBody>
      </p:sp>
      <p:sp>
        <p:nvSpPr>
          <p:cNvPr id="3" name="Content Placeholder 2"/>
          <p:cNvSpPr>
            <a:spLocks noGrp="1"/>
          </p:cNvSpPr>
          <p:nvPr>
            <p:ph idx="1"/>
          </p:nvPr>
        </p:nvSpPr>
        <p:spPr>
          <a:xfrm>
            <a:off x="1524000" y="2645192"/>
            <a:ext cx="8820150" cy="4432009"/>
          </a:xfrm>
        </p:spPr>
        <p:txBody>
          <a:bodyPr>
            <a:normAutofit/>
          </a:bodyPr>
          <a:lstStyle/>
          <a:p>
            <a:pPr marL="0" indent="0">
              <a:buNone/>
            </a:pPr>
            <a:r>
              <a:rPr lang="en-US" b="1" dirty="0">
                <a:solidFill>
                  <a:schemeClr val="bg1"/>
                </a:solidFill>
                <a:effectLst>
                  <a:outerShdw blurRad="38100" dist="38100" dir="2700000" algn="tl">
                    <a:srgbClr val="000000">
                      <a:alpha val="43137"/>
                    </a:srgbClr>
                  </a:outerShdw>
                </a:effectLst>
              </a:rPr>
              <a:t>   </a:t>
            </a:r>
            <a:endParaRPr lang="en-US" dirty="0">
              <a:solidFill>
                <a:schemeClr val="bg1"/>
              </a:solidFill>
            </a:endParaRPr>
          </a:p>
        </p:txBody>
      </p:sp>
      <p:cxnSp>
        <p:nvCxnSpPr>
          <p:cNvPr id="6" name="Straight Connector 5"/>
          <p:cNvCxnSpPr/>
          <p:nvPr/>
        </p:nvCxnSpPr>
        <p:spPr>
          <a:xfrm flipV="1">
            <a:off x="1524000" y="1179444"/>
            <a:ext cx="9144000" cy="13253"/>
          </a:xfrm>
          <a:prstGeom prst="line">
            <a:avLst/>
          </a:prstGeom>
          <a:ln w="31750">
            <a:solidFill>
              <a:srgbClr val="03C0ED"/>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87480" y="7238780"/>
            <a:ext cx="4094152" cy="646331"/>
          </a:xfrm>
          <a:prstGeom prst="rect">
            <a:avLst/>
          </a:prstGeom>
          <a:noFill/>
        </p:spPr>
        <p:txBody>
          <a:bodyPr wrap="square" rtlCol="0">
            <a:spAutoFit/>
          </a:bodyPr>
          <a:lstStyle/>
          <a:p>
            <a:r>
              <a:rPr lang="en-US" dirty="0">
                <a:solidFill>
                  <a:schemeClr val="bg1"/>
                </a:solidFill>
              </a:rPr>
              <a:t>ISS Cmdr. Swanson harvesting lettuce from the Veggie test– June, 2014</a:t>
            </a:r>
          </a:p>
        </p:txBody>
      </p:sp>
      <p:sp>
        <p:nvSpPr>
          <p:cNvPr id="10" name="TextBox 9"/>
          <p:cNvSpPr txBox="1"/>
          <p:nvPr/>
        </p:nvSpPr>
        <p:spPr>
          <a:xfrm>
            <a:off x="5520921" y="6001037"/>
            <a:ext cx="5393659" cy="646331"/>
          </a:xfrm>
          <a:prstGeom prst="rect">
            <a:avLst/>
          </a:prstGeom>
          <a:noFill/>
        </p:spPr>
        <p:txBody>
          <a:bodyPr wrap="square" rtlCol="0">
            <a:spAutoFit/>
          </a:bodyPr>
          <a:lstStyle/>
          <a:p>
            <a:r>
              <a:rPr lang="en-US" dirty="0">
                <a:solidFill>
                  <a:schemeClr val="bg1"/>
                </a:solidFill>
              </a:rPr>
              <a:t>ISS Cmdr. Swanson harvesting lettuce from the Veggie test– June, 2014</a:t>
            </a: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2321" y="1310867"/>
            <a:ext cx="4815329" cy="4572000"/>
          </a:xfrm>
          <a:prstGeom prst="rect">
            <a:avLst/>
          </a:prstGeom>
          <a:ln>
            <a:solidFill>
              <a:srgbClr val="0070C0"/>
            </a:solidFill>
          </a:ln>
        </p:spPr>
      </p:pic>
      <p:sp>
        <p:nvSpPr>
          <p:cNvPr id="4" name="TextBox 3">
            <a:extLst>
              <a:ext uri="{FF2B5EF4-FFF2-40B4-BE49-F238E27FC236}">
                <a16:creationId xmlns:a16="http://schemas.microsoft.com/office/drawing/2014/main" id="{297D9D8C-2A1D-453D-9843-0B960A76843F}"/>
              </a:ext>
            </a:extLst>
          </p:cNvPr>
          <p:cNvSpPr txBox="1"/>
          <p:nvPr/>
        </p:nvSpPr>
        <p:spPr>
          <a:xfrm>
            <a:off x="1111398" y="320326"/>
            <a:ext cx="9969204" cy="769441"/>
          </a:xfrm>
          <a:prstGeom prst="rect">
            <a:avLst/>
          </a:prstGeom>
          <a:noFill/>
        </p:spPr>
        <p:txBody>
          <a:bodyPr wrap="none" rtlCol="0">
            <a:spAutoFit/>
          </a:bodyPr>
          <a:lstStyle/>
          <a:p>
            <a:r>
              <a:rPr lang="en-US" sz="4400" dirty="0">
                <a:solidFill>
                  <a:schemeClr val="bg1"/>
                </a:solidFill>
              </a:rPr>
              <a:t>Example of Candidate Salad Crop Selection</a:t>
            </a:r>
          </a:p>
        </p:txBody>
      </p:sp>
    </p:spTree>
    <p:extLst>
      <p:ext uri="{BB962C8B-B14F-4D97-AF65-F5344CB8AC3E}">
        <p14:creationId xmlns:p14="http://schemas.microsoft.com/office/powerpoint/2010/main" val="3980506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81237"/>
            <a:ext cx="7886700" cy="1325563"/>
          </a:xfrm>
        </p:spPr>
        <p:txBody>
          <a:bodyPr/>
          <a:lstStyle/>
          <a:p>
            <a:r>
              <a:rPr lang="en-US" dirty="0">
                <a:effectLst>
                  <a:outerShdw blurRad="38100" dist="38100" dir="2700000" algn="tl">
                    <a:srgbClr val="000000">
                      <a:alpha val="43137"/>
                    </a:srgbClr>
                  </a:outerShdw>
                </a:effectLst>
              </a:rPr>
              <a:t>Leafy Greens - Candidates</a:t>
            </a:r>
          </a:p>
        </p:txBody>
      </p:sp>
      <p:sp>
        <p:nvSpPr>
          <p:cNvPr id="3" name="Content Placeholder 2"/>
          <p:cNvSpPr>
            <a:spLocks noGrp="1"/>
          </p:cNvSpPr>
          <p:nvPr>
            <p:ph idx="1"/>
          </p:nvPr>
        </p:nvSpPr>
        <p:spPr/>
        <p:txBody>
          <a:bodyPr/>
          <a:lstStyle/>
          <a:p>
            <a:r>
              <a:rPr lang="en-US" dirty="0"/>
              <a:t>‘</a:t>
            </a:r>
            <a:r>
              <a:rPr lang="en-US" dirty="0" err="1"/>
              <a:t>Tyee</a:t>
            </a:r>
            <a:r>
              <a:rPr lang="en-US" dirty="0"/>
              <a:t>’ spinach </a:t>
            </a:r>
          </a:p>
          <a:p>
            <a:r>
              <a:rPr lang="en-US" dirty="0"/>
              <a:t>‘Flamingo’ spinach </a:t>
            </a:r>
          </a:p>
          <a:p>
            <a:r>
              <a:rPr lang="en-US" dirty="0"/>
              <a:t>‘</a:t>
            </a:r>
            <a:r>
              <a:rPr lang="en-US" dirty="0" err="1"/>
              <a:t>Outredgeous</a:t>
            </a:r>
            <a:r>
              <a:rPr lang="en-US" dirty="0"/>
              <a:t>’ Red Romaine lettuce </a:t>
            </a:r>
          </a:p>
          <a:p>
            <a:r>
              <a:rPr lang="en-US" dirty="0"/>
              <a:t>‘</a:t>
            </a:r>
            <a:r>
              <a:rPr lang="en-US" dirty="0" err="1"/>
              <a:t>Waldmann’s</a:t>
            </a:r>
            <a:r>
              <a:rPr lang="en-US" dirty="0"/>
              <a:t> Dark Green’ Leaf lettuce</a:t>
            </a:r>
          </a:p>
          <a:p>
            <a:r>
              <a:rPr lang="en-US" dirty="0"/>
              <a:t>‘Bull’s Blood’ beet</a:t>
            </a:r>
          </a:p>
          <a:p>
            <a:r>
              <a:rPr lang="en-US" dirty="0"/>
              <a:t>‘Rhubarb’ Swiss chard</a:t>
            </a:r>
          </a:p>
          <a:p>
            <a:r>
              <a:rPr lang="en-US" dirty="0"/>
              <a:t>‘Tokyo </a:t>
            </a:r>
            <a:r>
              <a:rPr lang="en-US" dirty="0" err="1"/>
              <a:t>Bekana</a:t>
            </a:r>
            <a:r>
              <a:rPr lang="en-US" dirty="0"/>
              <a:t>’ Chinese cabbage</a:t>
            </a:r>
          </a:p>
          <a:p>
            <a:r>
              <a:rPr lang="en-US" dirty="0" err="1"/>
              <a:t>Mizuna</a:t>
            </a:r>
            <a:endParaRPr lang="en-US" dirty="0"/>
          </a:p>
        </p:txBody>
      </p:sp>
      <p:cxnSp>
        <p:nvCxnSpPr>
          <p:cNvPr id="15" name="Straight Connector 14"/>
          <p:cNvCxnSpPr/>
          <p:nvPr/>
        </p:nvCxnSpPr>
        <p:spPr>
          <a:xfrm>
            <a:off x="1524000" y="1192696"/>
            <a:ext cx="9144000" cy="26504"/>
          </a:xfrm>
          <a:prstGeom prst="line">
            <a:avLst/>
          </a:prstGeom>
          <a:ln w="31750">
            <a:solidFill>
              <a:srgbClr val="01E9EF"/>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43973" y="1229710"/>
            <a:ext cx="5352752" cy="5553937"/>
          </a:xfrm>
          <a:prstGeom prst="rect">
            <a:avLst/>
          </a:prstGeom>
        </p:spPr>
      </p:pic>
    </p:spTree>
    <p:extLst>
      <p:ext uri="{BB962C8B-B14F-4D97-AF65-F5344CB8AC3E}">
        <p14:creationId xmlns:p14="http://schemas.microsoft.com/office/powerpoint/2010/main" val="10870138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3268"/>
            <a:ext cx="10972800" cy="1143000"/>
          </a:xfrm>
        </p:spPr>
        <p:txBody>
          <a:bodyPr/>
          <a:lstStyle/>
          <a:p>
            <a:r>
              <a:rPr lang="en-US" dirty="0">
                <a:effectLst>
                  <a:outerShdw blurRad="38100" dist="38100" dir="2700000" algn="tl">
                    <a:srgbClr val="000000">
                      <a:alpha val="43137"/>
                    </a:srgbClr>
                  </a:outerShdw>
                </a:effectLst>
              </a:rPr>
              <a:t>Selection Criteria Overview</a:t>
            </a:r>
            <a:endParaRPr lang="en-US" dirty="0"/>
          </a:p>
        </p:txBody>
      </p:sp>
      <p:sp>
        <p:nvSpPr>
          <p:cNvPr id="3" name="Content Placeholder 2"/>
          <p:cNvSpPr>
            <a:spLocks noGrp="1"/>
          </p:cNvSpPr>
          <p:nvPr>
            <p:ph idx="1"/>
          </p:nvPr>
        </p:nvSpPr>
        <p:spPr>
          <a:xfrm>
            <a:off x="1354092" y="1558497"/>
            <a:ext cx="9483817" cy="4845631"/>
          </a:xfrm>
        </p:spPr>
        <p:txBody>
          <a:bodyPr/>
          <a:lstStyle/>
          <a:p>
            <a:pPr lvl="1"/>
            <a:r>
              <a:rPr lang="en-US" dirty="0"/>
              <a:t>Horticultural factors</a:t>
            </a:r>
          </a:p>
          <a:p>
            <a:pPr lvl="2"/>
            <a:r>
              <a:rPr lang="en-US" dirty="0"/>
              <a:t>Germination, ease of growth, amount of growth (food), size</a:t>
            </a:r>
          </a:p>
          <a:p>
            <a:pPr lvl="1"/>
            <a:r>
              <a:rPr lang="en-US" dirty="0"/>
              <a:t>Dietary factors</a:t>
            </a:r>
          </a:p>
          <a:p>
            <a:pPr lvl="2"/>
            <a:r>
              <a:rPr lang="en-US" dirty="0"/>
              <a:t>Percent dry matter</a:t>
            </a:r>
          </a:p>
          <a:p>
            <a:pPr lvl="2"/>
            <a:r>
              <a:rPr lang="en-US" dirty="0"/>
              <a:t>Elemental Factors - Composition of key elements (K, Fe, Ca, Mg)</a:t>
            </a:r>
          </a:p>
          <a:p>
            <a:pPr lvl="2"/>
            <a:r>
              <a:rPr lang="en-US" dirty="0"/>
              <a:t>Nutrient Factors - Beneficial phytonutrients (Vitamin K, Lutein, </a:t>
            </a:r>
            <a:r>
              <a:rPr lang="en-US" dirty="0" err="1"/>
              <a:t>Zeaxanthin</a:t>
            </a:r>
            <a:r>
              <a:rPr lang="en-US" dirty="0"/>
              <a:t>, Antioxidants)</a:t>
            </a:r>
          </a:p>
          <a:p>
            <a:pPr lvl="1"/>
            <a:r>
              <a:rPr lang="en-US" dirty="0"/>
              <a:t>Organoleptic factors</a:t>
            </a:r>
          </a:p>
          <a:p>
            <a:pPr lvl="2"/>
            <a:r>
              <a:rPr lang="en-US" dirty="0"/>
              <a:t>9-pt Hedonic Scale: Overall taste, Appearance, Color, Bitterness, Flavor, Texture</a:t>
            </a:r>
          </a:p>
          <a:p>
            <a:pPr lvl="2"/>
            <a:r>
              <a:rPr lang="en-US" dirty="0"/>
              <a:t>5-point Just About Right Scale:  Crispness, Tenderness</a:t>
            </a:r>
          </a:p>
          <a:p>
            <a:endParaRPr lang="en-US" dirty="0"/>
          </a:p>
        </p:txBody>
      </p:sp>
      <p:cxnSp>
        <p:nvCxnSpPr>
          <p:cNvPr id="4" name="Straight Connector 3"/>
          <p:cNvCxnSpPr/>
          <p:nvPr/>
        </p:nvCxnSpPr>
        <p:spPr>
          <a:xfrm>
            <a:off x="1524000" y="1306996"/>
            <a:ext cx="9144000" cy="26504"/>
          </a:xfrm>
          <a:prstGeom prst="line">
            <a:avLst/>
          </a:prstGeom>
          <a:ln w="31750">
            <a:solidFill>
              <a:srgbClr val="00F0E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885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9398" y="134162"/>
            <a:ext cx="7886700" cy="1325563"/>
          </a:xfrm>
        </p:spPr>
        <p:txBody>
          <a:bodyPr/>
          <a:lstStyle/>
          <a:p>
            <a:r>
              <a:rPr lang="en-US" dirty="0">
                <a:effectLst>
                  <a:outerShdw blurRad="38100" dist="38100" dir="2700000" algn="tl">
                    <a:srgbClr val="000000">
                      <a:alpha val="43137"/>
                    </a:srgbClr>
                  </a:outerShdw>
                </a:effectLst>
              </a:rPr>
              <a:t>Weighting and Ranking</a:t>
            </a:r>
          </a:p>
        </p:txBody>
      </p:sp>
      <p:sp>
        <p:nvSpPr>
          <p:cNvPr id="3" name="Content Placeholder 2"/>
          <p:cNvSpPr>
            <a:spLocks noGrp="1"/>
          </p:cNvSpPr>
          <p:nvPr>
            <p:ph idx="1"/>
          </p:nvPr>
        </p:nvSpPr>
        <p:spPr>
          <a:xfrm>
            <a:off x="2139398" y="1365320"/>
            <a:ext cx="7720220" cy="5331695"/>
          </a:xfrm>
        </p:spPr>
        <p:txBody>
          <a:bodyPr>
            <a:normAutofit fontScale="85000" lnSpcReduction="20000"/>
          </a:bodyPr>
          <a:lstStyle/>
          <a:p>
            <a:r>
              <a:rPr lang="en-US" dirty="0"/>
              <a:t>Weighting factors were developed for each parameter based on subjective importance.</a:t>
            </a:r>
          </a:p>
          <a:p>
            <a:r>
              <a:rPr lang="en-US" dirty="0"/>
              <a:t>Data were normalized, weighted, and ranked.</a:t>
            </a:r>
          </a:p>
          <a:p>
            <a:r>
              <a:rPr lang="en-US" dirty="0"/>
              <a:t>Divided into: </a:t>
            </a:r>
          </a:p>
          <a:p>
            <a:pPr lvl="1"/>
            <a:r>
              <a:rPr lang="en-US" dirty="0"/>
              <a:t>Horticultural Factors</a:t>
            </a:r>
          </a:p>
          <a:p>
            <a:pPr lvl="1"/>
            <a:r>
              <a:rPr lang="en-US" dirty="0"/>
              <a:t>Elemental Factors</a:t>
            </a:r>
          </a:p>
          <a:p>
            <a:pPr lvl="1"/>
            <a:r>
              <a:rPr lang="en-US" dirty="0"/>
              <a:t>Nutrient Factors</a:t>
            </a:r>
          </a:p>
          <a:p>
            <a:pPr lvl="1"/>
            <a:r>
              <a:rPr lang="en-US" dirty="0"/>
              <a:t>Organoleptic Factors</a:t>
            </a:r>
          </a:p>
          <a:p>
            <a:r>
              <a:rPr lang="en-US" dirty="0"/>
              <a:t>8 varieties were down selected to 4 for nutrient and organoleptic evaluation.</a:t>
            </a:r>
          </a:p>
          <a:p>
            <a:r>
              <a:rPr lang="en-US" dirty="0"/>
              <a:t>4 crops were grown and shipped to JSC for organoleptic testing.</a:t>
            </a:r>
          </a:p>
          <a:p>
            <a:r>
              <a:rPr lang="en-US" dirty="0"/>
              <a:t>Final ranking performed on down selected crops.</a:t>
            </a:r>
          </a:p>
        </p:txBody>
      </p:sp>
      <p:cxnSp>
        <p:nvCxnSpPr>
          <p:cNvPr id="5" name="Straight Connector 4"/>
          <p:cNvCxnSpPr/>
          <p:nvPr/>
        </p:nvCxnSpPr>
        <p:spPr>
          <a:xfrm>
            <a:off x="1524000" y="1258956"/>
            <a:ext cx="9144000" cy="26504"/>
          </a:xfrm>
          <a:prstGeom prst="line">
            <a:avLst/>
          </a:prstGeom>
          <a:ln w="31750">
            <a:solidFill>
              <a:srgbClr val="00F0D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3005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78259"/>
            <a:ext cx="7886700" cy="1325563"/>
          </a:xfrm>
        </p:spPr>
        <p:txBody>
          <a:bodyPr/>
          <a:lstStyle/>
          <a:p>
            <a:r>
              <a:rPr lang="en-US" dirty="0">
                <a:effectLst>
                  <a:outerShdw blurRad="38100" dist="38100" dir="2700000" algn="tl">
                    <a:srgbClr val="000000">
                      <a:alpha val="43137"/>
                    </a:srgbClr>
                  </a:outerShdw>
                </a:effectLst>
              </a:rPr>
              <a:t>Growth Studies</a:t>
            </a:r>
          </a:p>
        </p:txBody>
      </p:sp>
      <p:sp>
        <p:nvSpPr>
          <p:cNvPr id="5" name="TextBox 4"/>
          <p:cNvSpPr txBox="1"/>
          <p:nvPr/>
        </p:nvSpPr>
        <p:spPr>
          <a:xfrm>
            <a:off x="888497" y="1317931"/>
            <a:ext cx="10415007" cy="830997"/>
          </a:xfrm>
          <a:prstGeom prst="rect">
            <a:avLst/>
          </a:prstGeom>
          <a:noFill/>
        </p:spPr>
        <p:txBody>
          <a:bodyPr wrap="square" rtlCol="0">
            <a:spAutoFit/>
          </a:bodyPr>
          <a:lstStyle/>
          <a:p>
            <a:r>
              <a:rPr lang="en-US" sz="2400" dirty="0"/>
              <a:t>Plants are grown in a controlled environment chamber at KSC, with environmental conditions set to mimic those on ISS (Temperature, RH, CO</a:t>
            </a:r>
            <a:r>
              <a:rPr lang="en-US" sz="2400" baseline="-25000" dirty="0"/>
              <a:t>2</a:t>
            </a:r>
            <a:r>
              <a:rPr lang="en-US" sz="2400" dirty="0"/>
              <a:t>, PAR).</a:t>
            </a:r>
          </a:p>
        </p:txBody>
      </p:sp>
      <p:cxnSp>
        <p:nvCxnSpPr>
          <p:cNvPr id="9" name="Straight Connector 8"/>
          <p:cNvCxnSpPr/>
          <p:nvPr/>
        </p:nvCxnSpPr>
        <p:spPr>
          <a:xfrm>
            <a:off x="1524000" y="1192696"/>
            <a:ext cx="9144000" cy="26504"/>
          </a:xfrm>
          <a:prstGeom prst="line">
            <a:avLst/>
          </a:prstGeom>
          <a:ln w="31750">
            <a:solidFill>
              <a:srgbClr val="00F0D3"/>
            </a:solidFill>
          </a:ln>
        </p:spPr>
        <p:style>
          <a:lnRef idx="1">
            <a:schemeClr val="accent1"/>
          </a:lnRef>
          <a:fillRef idx="0">
            <a:schemeClr val="accent1"/>
          </a:fillRef>
          <a:effectRef idx="0">
            <a:schemeClr val="accent1"/>
          </a:effectRef>
          <a:fontRef idx="minor">
            <a:schemeClr val="tx1"/>
          </a:fontRef>
        </p:style>
      </p:cxnSp>
      <p:pic>
        <p:nvPicPr>
          <p:cNvPr id="6" name="Content Placeholder 13">
            <a:extLst>
              <a:ext uri="{FF2B5EF4-FFF2-40B4-BE49-F238E27FC236}">
                <a16:creationId xmlns:a16="http://schemas.microsoft.com/office/drawing/2014/main" id="{5AB31EFE-0108-4F2E-8ED4-6E375CB9D6C9}"/>
              </a:ext>
            </a:extLst>
          </p:cNvPr>
          <p:cNvPicPr>
            <a:picLocks noGrp="1" noChangeAspect="1"/>
          </p:cNvPicPr>
          <p:nvPr>
            <p:ph idx="1"/>
          </p:nvPr>
        </p:nvPicPr>
        <p:blipFill>
          <a:blip r:embed="rId2" cstate="screen">
            <a:extLst>
              <a:ext uri="{28A0092B-C50C-407E-A947-70E740481C1C}">
                <a14:useLocalDpi xmlns:a14="http://schemas.microsoft.com/office/drawing/2010/main" val="0"/>
              </a:ext>
            </a:extLst>
          </a:blip>
          <a:stretch>
            <a:fillRect/>
          </a:stretch>
        </p:blipFill>
        <p:spPr>
          <a:xfrm>
            <a:off x="3191256" y="2247659"/>
            <a:ext cx="5809488" cy="4358640"/>
          </a:xfrm>
          <a:ln>
            <a:solidFill>
              <a:srgbClr val="0070C0"/>
            </a:solidFill>
          </a:ln>
        </p:spPr>
      </p:pic>
    </p:spTree>
    <p:extLst>
      <p:ext uri="{BB962C8B-B14F-4D97-AF65-F5344CB8AC3E}">
        <p14:creationId xmlns:p14="http://schemas.microsoft.com/office/powerpoint/2010/main" val="2592562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8791" y="1107466"/>
            <a:ext cx="5895343" cy="5285690"/>
          </a:xfrm>
          <a:prstGeom prst="rect">
            <a:avLst/>
          </a:prstGeom>
        </p:spPr>
      </p:pic>
      <p:sp>
        <p:nvSpPr>
          <p:cNvPr id="2" name="Title 1"/>
          <p:cNvSpPr>
            <a:spLocks noGrp="1"/>
          </p:cNvSpPr>
          <p:nvPr>
            <p:ph type="title"/>
          </p:nvPr>
        </p:nvSpPr>
        <p:spPr>
          <a:xfrm>
            <a:off x="2152650" y="89082"/>
            <a:ext cx="7886700" cy="1325563"/>
          </a:xfrm>
        </p:spPr>
        <p:txBody>
          <a:bodyPr/>
          <a:lstStyle/>
          <a:p>
            <a:r>
              <a:rPr lang="en-US" dirty="0">
                <a:effectLst>
                  <a:outerShdw blurRad="38100" dist="38100" dir="2700000" algn="tl">
                    <a:srgbClr val="000000">
                      <a:alpha val="43137"/>
                    </a:srgbClr>
                  </a:outerShdw>
                </a:effectLst>
              </a:rPr>
              <a:t>Horticultural Factors</a:t>
            </a:r>
          </a:p>
        </p:txBody>
      </p:sp>
      <p:sp>
        <p:nvSpPr>
          <p:cNvPr id="3" name="Content Placeholder 2"/>
          <p:cNvSpPr>
            <a:spLocks noGrp="1"/>
          </p:cNvSpPr>
          <p:nvPr>
            <p:ph idx="1"/>
          </p:nvPr>
        </p:nvSpPr>
        <p:spPr/>
        <p:txBody>
          <a:bodyPr/>
          <a:lstStyle/>
          <a:p>
            <a:r>
              <a:rPr lang="en-US" dirty="0"/>
              <a:t>Percent germination</a:t>
            </a:r>
          </a:p>
          <a:p>
            <a:endParaRPr lang="en-US" dirty="0"/>
          </a:p>
          <a:p>
            <a:r>
              <a:rPr lang="en-US" dirty="0"/>
              <a:t>Speed to maturity</a:t>
            </a:r>
          </a:p>
          <a:p>
            <a:endParaRPr lang="en-US" dirty="0"/>
          </a:p>
          <a:p>
            <a:endParaRPr lang="en-US" dirty="0"/>
          </a:p>
          <a:p>
            <a:r>
              <a:rPr lang="en-US" dirty="0"/>
              <a:t>Fresh Mass</a:t>
            </a:r>
          </a:p>
          <a:p>
            <a:endParaRPr lang="en-US" dirty="0"/>
          </a:p>
        </p:txBody>
      </p:sp>
      <p:sp>
        <p:nvSpPr>
          <p:cNvPr id="6" name="TextBox 5"/>
          <p:cNvSpPr txBox="1"/>
          <p:nvPr/>
        </p:nvSpPr>
        <p:spPr>
          <a:xfrm>
            <a:off x="5724263" y="1631401"/>
            <a:ext cx="1748790" cy="1015663"/>
          </a:xfrm>
          <a:prstGeom prst="rect">
            <a:avLst/>
          </a:prstGeom>
          <a:noFill/>
        </p:spPr>
        <p:txBody>
          <a:bodyPr wrap="square" rtlCol="0">
            <a:spAutoFit/>
          </a:bodyPr>
          <a:lstStyle/>
          <a:p>
            <a:r>
              <a:rPr lang="en-US" sz="2000" dirty="0"/>
              <a:t>Spinach had </a:t>
            </a:r>
            <a:r>
              <a:rPr lang="en-US" sz="2000" b="1" u="sng" dirty="0">
                <a:solidFill>
                  <a:srgbClr val="FF0000"/>
                </a:solidFill>
              </a:rPr>
              <a:t>poor</a:t>
            </a:r>
            <a:r>
              <a:rPr lang="en-US" sz="2000" u="sng" dirty="0"/>
              <a:t> </a:t>
            </a:r>
            <a:r>
              <a:rPr lang="en-US" sz="2000" dirty="0"/>
              <a:t>germination</a:t>
            </a:r>
          </a:p>
        </p:txBody>
      </p:sp>
      <p:sp>
        <p:nvSpPr>
          <p:cNvPr id="9" name="TextBox 8"/>
          <p:cNvSpPr txBox="1"/>
          <p:nvPr/>
        </p:nvSpPr>
        <p:spPr>
          <a:xfrm>
            <a:off x="5724264" y="2934703"/>
            <a:ext cx="1610309" cy="1631216"/>
          </a:xfrm>
          <a:prstGeom prst="rect">
            <a:avLst/>
          </a:prstGeom>
          <a:noFill/>
        </p:spPr>
        <p:txBody>
          <a:bodyPr wrap="square" rtlCol="0">
            <a:spAutoFit/>
          </a:bodyPr>
          <a:lstStyle/>
          <a:p>
            <a:r>
              <a:rPr lang="en-US" sz="2000" dirty="0"/>
              <a:t>Chinese cabbage and </a:t>
            </a:r>
            <a:r>
              <a:rPr lang="en-US" sz="2000" dirty="0" err="1"/>
              <a:t>Mizuna</a:t>
            </a:r>
            <a:r>
              <a:rPr lang="en-US" sz="2000" dirty="0"/>
              <a:t> had </a:t>
            </a:r>
            <a:r>
              <a:rPr lang="en-US" sz="2000" b="1" u="sng" dirty="0">
                <a:solidFill>
                  <a:srgbClr val="00B050"/>
                </a:solidFill>
              </a:rPr>
              <a:t>excellent</a:t>
            </a:r>
            <a:r>
              <a:rPr lang="en-US" sz="2000" dirty="0"/>
              <a:t> rapid growth</a:t>
            </a:r>
          </a:p>
        </p:txBody>
      </p:sp>
      <p:sp>
        <p:nvSpPr>
          <p:cNvPr id="12" name="TextBox 11"/>
          <p:cNvSpPr txBox="1"/>
          <p:nvPr/>
        </p:nvSpPr>
        <p:spPr>
          <a:xfrm>
            <a:off x="2534954" y="5040494"/>
            <a:ext cx="1610309" cy="1323439"/>
          </a:xfrm>
          <a:prstGeom prst="rect">
            <a:avLst/>
          </a:prstGeom>
          <a:noFill/>
        </p:spPr>
        <p:txBody>
          <a:bodyPr wrap="square" rtlCol="0">
            <a:spAutoFit/>
          </a:bodyPr>
          <a:lstStyle/>
          <a:p>
            <a:r>
              <a:rPr lang="en-US" sz="2000" dirty="0"/>
              <a:t>Chinese cabbage had </a:t>
            </a:r>
            <a:r>
              <a:rPr lang="en-US" sz="2000" b="1" u="sng" dirty="0">
                <a:solidFill>
                  <a:srgbClr val="00B050"/>
                </a:solidFill>
              </a:rPr>
              <a:t>excellent</a:t>
            </a:r>
            <a:r>
              <a:rPr lang="en-US" sz="2000" dirty="0"/>
              <a:t> yield</a:t>
            </a:r>
          </a:p>
        </p:txBody>
      </p:sp>
      <p:sp>
        <p:nvSpPr>
          <p:cNvPr id="13" name="TextBox 12"/>
          <p:cNvSpPr txBox="1"/>
          <p:nvPr/>
        </p:nvSpPr>
        <p:spPr>
          <a:xfrm>
            <a:off x="6853522" y="5013067"/>
            <a:ext cx="1610309" cy="1015663"/>
          </a:xfrm>
          <a:prstGeom prst="rect">
            <a:avLst/>
          </a:prstGeom>
          <a:noFill/>
        </p:spPr>
        <p:txBody>
          <a:bodyPr wrap="square" rtlCol="0">
            <a:spAutoFit/>
          </a:bodyPr>
          <a:lstStyle/>
          <a:p>
            <a:r>
              <a:rPr lang="en-US" sz="2000" dirty="0"/>
              <a:t>Spinach had </a:t>
            </a:r>
            <a:r>
              <a:rPr lang="en-US" sz="2000" b="1" u="sng" dirty="0">
                <a:solidFill>
                  <a:srgbClr val="FF0000"/>
                </a:solidFill>
              </a:rPr>
              <a:t>poor</a:t>
            </a:r>
          </a:p>
          <a:p>
            <a:r>
              <a:rPr lang="en-US" sz="2000" dirty="0"/>
              <a:t>yield</a:t>
            </a:r>
          </a:p>
        </p:txBody>
      </p:sp>
      <p:cxnSp>
        <p:nvCxnSpPr>
          <p:cNvPr id="14" name="Straight Connector 13"/>
          <p:cNvCxnSpPr/>
          <p:nvPr/>
        </p:nvCxnSpPr>
        <p:spPr>
          <a:xfrm>
            <a:off x="1524000" y="1031169"/>
            <a:ext cx="9144000" cy="26504"/>
          </a:xfrm>
          <a:prstGeom prst="line">
            <a:avLst/>
          </a:prstGeom>
          <a:ln w="31750">
            <a:solidFill>
              <a:srgbClr val="01EF9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4668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9197" y="1114607"/>
            <a:ext cx="5663675" cy="3773751"/>
          </a:xfrm>
          <a:prstGeom prst="rect">
            <a:avLst/>
          </a:prstGeom>
        </p:spPr>
      </p:pic>
      <p:sp>
        <p:nvSpPr>
          <p:cNvPr id="2" name="Title 1"/>
          <p:cNvSpPr>
            <a:spLocks noGrp="1"/>
          </p:cNvSpPr>
          <p:nvPr>
            <p:ph type="title"/>
          </p:nvPr>
        </p:nvSpPr>
        <p:spPr>
          <a:xfrm>
            <a:off x="2152650" y="89082"/>
            <a:ext cx="7886700" cy="1325563"/>
          </a:xfrm>
        </p:spPr>
        <p:txBody>
          <a:bodyPr/>
          <a:lstStyle/>
          <a:p>
            <a:r>
              <a:rPr lang="en-US" dirty="0">
                <a:effectLst>
                  <a:outerShdw blurRad="38100" dist="38100" dir="2700000" algn="tl">
                    <a:srgbClr val="000000">
                      <a:alpha val="43137"/>
                    </a:srgbClr>
                  </a:outerShdw>
                </a:effectLst>
              </a:rPr>
              <a:t>Horticultural Factors (cont.)</a:t>
            </a:r>
          </a:p>
        </p:txBody>
      </p:sp>
      <p:sp>
        <p:nvSpPr>
          <p:cNvPr id="3" name="Content Placeholder 2"/>
          <p:cNvSpPr>
            <a:spLocks noGrp="1"/>
          </p:cNvSpPr>
          <p:nvPr>
            <p:ph idx="1"/>
          </p:nvPr>
        </p:nvSpPr>
        <p:spPr/>
        <p:txBody>
          <a:bodyPr/>
          <a:lstStyle/>
          <a:p>
            <a:r>
              <a:rPr lang="en-US" dirty="0"/>
              <a:t>Area, Height, Volume</a:t>
            </a:r>
          </a:p>
          <a:p>
            <a:endParaRPr lang="en-US" dirty="0"/>
          </a:p>
          <a:p>
            <a:endParaRPr lang="en-US" dirty="0"/>
          </a:p>
          <a:p>
            <a:endParaRPr lang="en-US" dirty="0"/>
          </a:p>
          <a:p>
            <a:endParaRPr lang="en-US" dirty="0"/>
          </a:p>
          <a:p>
            <a:r>
              <a:rPr lang="en-US" dirty="0"/>
              <a:t>Plant Growth Ranking</a:t>
            </a:r>
          </a:p>
        </p:txBody>
      </p:sp>
      <p:sp>
        <p:nvSpPr>
          <p:cNvPr id="6" name="TextBox 5"/>
          <p:cNvSpPr txBox="1"/>
          <p:nvPr/>
        </p:nvSpPr>
        <p:spPr>
          <a:xfrm>
            <a:off x="6121012" y="1229081"/>
            <a:ext cx="1210416" cy="1631216"/>
          </a:xfrm>
          <a:prstGeom prst="rect">
            <a:avLst/>
          </a:prstGeom>
          <a:noFill/>
        </p:spPr>
        <p:txBody>
          <a:bodyPr wrap="square" rtlCol="0">
            <a:spAutoFit/>
          </a:bodyPr>
          <a:lstStyle/>
          <a:p>
            <a:r>
              <a:rPr lang="en-US" sz="2000" dirty="0"/>
              <a:t>Spinach  and lettuce had </a:t>
            </a:r>
            <a:r>
              <a:rPr lang="en-US" sz="2000" b="1" u="sng" dirty="0">
                <a:solidFill>
                  <a:srgbClr val="FF0000"/>
                </a:solidFill>
              </a:rPr>
              <a:t>low</a:t>
            </a:r>
            <a:r>
              <a:rPr lang="en-US" sz="2000" dirty="0">
                <a:solidFill>
                  <a:srgbClr val="00B050"/>
                </a:solidFill>
              </a:rPr>
              <a:t> </a:t>
            </a:r>
            <a:r>
              <a:rPr lang="en-US" sz="2000" dirty="0"/>
              <a:t>size</a:t>
            </a:r>
          </a:p>
        </p:txBody>
      </p:sp>
      <p:sp>
        <p:nvSpPr>
          <p:cNvPr id="9" name="TextBox 8"/>
          <p:cNvSpPr txBox="1"/>
          <p:nvPr/>
        </p:nvSpPr>
        <p:spPr>
          <a:xfrm>
            <a:off x="2706332" y="2604579"/>
            <a:ext cx="1610309" cy="1323439"/>
          </a:xfrm>
          <a:prstGeom prst="rect">
            <a:avLst/>
          </a:prstGeom>
          <a:noFill/>
        </p:spPr>
        <p:txBody>
          <a:bodyPr wrap="square" rtlCol="0">
            <a:spAutoFit/>
          </a:bodyPr>
          <a:lstStyle/>
          <a:p>
            <a:r>
              <a:rPr lang="en-US" sz="2000" dirty="0"/>
              <a:t>Swiss chard, Beet and </a:t>
            </a:r>
            <a:r>
              <a:rPr lang="en-US" sz="2000" dirty="0" err="1"/>
              <a:t>Mizuna</a:t>
            </a:r>
            <a:r>
              <a:rPr lang="en-US" sz="2000" dirty="0"/>
              <a:t> had </a:t>
            </a:r>
            <a:r>
              <a:rPr lang="en-US" sz="2000" b="1" u="sng" dirty="0">
                <a:solidFill>
                  <a:srgbClr val="00B050"/>
                </a:solidFill>
              </a:rPr>
              <a:t>high</a:t>
            </a:r>
            <a:r>
              <a:rPr lang="en-US" sz="2000" dirty="0"/>
              <a:t> size</a:t>
            </a:r>
          </a:p>
        </p:txBody>
      </p:sp>
      <p:pic>
        <p:nvPicPr>
          <p:cNvPr id="10" name="Picture 9"/>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592581" y="5031740"/>
            <a:ext cx="1438845" cy="1280271"/>
          </a:xfrm>
          <a:prstGeom prst="rect">
            <a:avLst/>
          </a:prstGeom>
        </p:spPr>
      </p:pic>
      <p:cxnSp>
        <p:nvCxnSpPr>
          <p:cNvPr id="14" name="Straight Connector 13"/>
          <p:cNvCxnSpPr/>
          <p:nvPr/>
        </p:nvCxnSpPr>
        <p:spPr>
          <a:xfrm>
            <a:off x="1524000" y="1031169"/>
            <a:ext cx="9144000" cy="26504"/>
          </a:xfrm>
          <a:prstGeom prst="line">
            <a:avLst/>
          </a:prstGeom>
          <a:ln w="31750">
            <a:solidFill>
              <a:srgbClr val="00F04A"/>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8473" y="5031740"/>
            <a:ext cx="1414395" cy="1280271"/>
          </a:xfrm>
          <a:prstGeom prst="rect">
            <a:avLst/>
          </a:prstGeom>
        </p:spPr>
      </p:pic>
      <p:pic>
        <p:nvPicPr>
          <p:cNvPr id="20" name="Picture 19"/>
          <p:cNvPicPr>
            <a:picLocks noChangeAspect="1"/>
          </p:cNvPicPr>
          <p:nvPr/>
        </p:nvPicPr>
        <p:blipFill rotWithShape="1">
          <a:blip r:embed="rId5" cstate="print">
            <a:extLst>
              <a:ext uri="{28A0092B-C50C-407E-A947-70E740481C1C}">
                <a14:useLocalDpi xmlns:a14="http://schemas.microsoft.com/office/drawing/2010/main" val="0"/>
              </a:ext>
            </a:extLst>
          </a:blip>
          <a:srcRect l="4651" b="6339"/>
          <a:stretch/>
        </p:blipFill>
        <p:spPr>
          <a:xfrm>
            <a:off x="3924300" y="5031739"/>
            <a:ext cx="1188330" cy="1280160"/>
          </a:xfrm>
          <a:prstGeom prst="rect">
            <a:avLst/>
          </a:prstGeom>
        </p:spPr>
      </p:pic>
      <p:pic>
        <p:nvPicPr>
          <p:cNvPr id="21" name="Picture 20"/>
          <p:cNvPicPr>
            <a:picLocks noChangeAspect="1"/>
          </p:cNvPicPr>
          <p:nvPr/>
        </p:nvPicPr>
        <p:blipFill rotWithShape="1">
          <a:blip r:embed="rId6" cstate="print">
            <a:extLst>
              <a:ext uri="{28A0092B-C50C-407E-A947-70E740481C1C}">
                <a14:useLocalDpi xmlns:a14="http://schemas.microsoft.com/office/drawing/2010/main" val="0"/>
              </a:ext>
            </a:extLst>
          </a:blip>
          <a:srcRect l="5391"/>
          <a:stretch/>
        </p:blipFill>
        <p:spPr>
          <a:xfrm>
            <a:off x="5078730" y="5031739"/>
            <a:ext cx="1169102" cy="1280160"/>
          </a:xfrm>
          <a:prstGeom prst="rect">
            <a:avLst/>
          </a:prstGeom>
        </p:spPr>
      </p:pic>
      <p:pic>
        <p:nvPicPr>
          <p:cNvPr id="22" name="Picture 21"/>
          <p:cNvPicPr>
            <a:picLocks noChangeAspect="1"/>
          </p:cNvPicPr>
          <p:nvPr/>
        </p:nvPicPr>
        <p:blipFill rotWithShape="1">
          <a:blip r:embed="rId7" cstate="print">
            <a:extLst>
              <a:ext uri="{28A0092B-C50C-407E-A947-70E740481C1C}">
                <a14:useLocalDpi xmlns:a14="http://schemas.microsoft.com/office/drawing/2010/main" val="0"/>
              </a:ext>
            </a:extLst>
          </a:blip>
          <a:srcRect l="16589"/>
          <a:stretch/>
        </p:blipFill>
        <p:spPr>
          <a:xfrm>
            <a:off x="6233160" y="5031123"/>
            <a:ext cx="1177875" cy="1280160"/>
          </a:xfrm>
          <a:prstGeom prst="rect">
            <a:avLst/>
          </a:prstGeom>
        </p:spPr>
      </p:pic>
      <p:pic>
        <p:nvPicPr>
          <p:cNvPr id="11" name="Picture 10"/>
          <p:cNvPicPr>
            <a:picLocks noChangeAspect="1"/>
          </p:cNvPicPr>
          <p:nvPr/>
        </p:nvPicPr>
        <p:blipFill rotWithShape="1">
          <a:blip r:embed="rId8" cstate="print">
            <a:extLst>
              <a:ext uri="{28A0092B-C50C-407E-A947-70E740481C1C}">
                <a14:useLocalDpi xmlns:a14="http://schemas.microsoft.com/office/drawing/2010/main" val="0"/>
              </a:ext>
            </a:extLst>
          </a:blip>
          <a:srcRect l="32879" r="15225"/>
          <a:stretch/>
        </p:blipFill>
        <p:spPr>
          <a:xfrm>
            <a:off x="7364730" y="5031123"/>
            <a:ext cx="1265802" cy="1280160"/>
          </a:xfrm>
          <a:prstGeom prst="rect">
            <a:avLst/>
          </a:prstGeom>
        </p:spPr>
      </p:pic>
      <p:pic>
        <p:nvPicPr>
          <p:cNvPr id="23" name="Picture 22"/>
          <p:cNvPicPr>
            <a:picLocks noChangeAspect="1"/>
          </p:cNvPicPr>
          <p:nvPr/>
        </p:nvPicPr>
        <p:blipFill rotWithShape="1">
          <a:blip r:embed="rId9" cstate="print">
            <a:extLst>
              <a:ext uri="{28A0092B-C50C-407E-A947-70E740481C1C}">
                <a14:useLocalDpi xmlns:a14="http://schemas.microsoft.com/office/drawing/2010/main" val="0"/>
              </a:ext>
            </a:extLst>
          </a:blip>
          <a:srcRect l="13093"/>
          <a:stretch/>
        </p:blipFill>
        <p:spPr>
          <a:xfrm>
            <a:off x="8427721" y="5024348"/>
            <a:ext cx="1221105" cy="1280160"/>
          </a:xfrm>
          <a:prstGeom prst="rect">
            <a:avLst/>
          </a:prstGeom>
        </p:spPr>
      </p:pic>
      <p:pic>
        <p:nvPicPr>
          <p:cNvPr id="24" name="Picture 23"/>
          <p:cNvPicPr>
            <a:picLocks noChangeAspect="1"/>
          </p:cNvPicPr>
          <p:nvPr/>
        </p:nvPicPr>
        <p:blipFill rotWithShape="1">
          <a:blip r:embed="rId10" cstate="print">
            <a:extLst>
              <a:ext uri="{28A0092B-C50C-407E-A947-70E740481C1C}">
                <a14:useLocalDpi xmlns:a14="http://schemas.microsoft.com/office/drawing/2010/main" val="0"/>
              </a:ext>
            </a:extLst>
          </a:blip>
          <a:srcRect r="22069"/>
          <a:stretch/>
        </p:blipFill>
        <p:spPr>
          <a:xfrm>
            <a:off x="9513266" y="5032794"/>
            <a:ext cx="1086155" cy="1280160"/>
          </a:xfrm>
          <a:prstGeom prst="rect">
            <a:avLst/>
          </a:prstGeom>
        </p:spPr>
      </p:pic>
    </p:spTree>
    <p:extLst>
      <p:ext uri="{BB962C8B-B14F-4D97-AF65-F5344CB8AC3E}">
        <p14:creationId xmlns:p14="http://schemas.microsoft.com/office/powerpoint/2010/main" val="332425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6022" y="1466014"/>
            <a:ext cx="5675868" cy="5011346"/>
          </a:xfrm>
          <a:prstGeom prst="rect">
            <a:avLst/>
          </a:prstGeom>
        </p:spPr>
      </p:pic>
      <p:sp>
        <p:nvSpPr>
          <p:cNvPr id="2" name="Title 1"/>
          <p:cNvSpPr>
            <a:spLocks noGrp="1"/>
          </p:cNvSpPr>
          <p:nvPr>
            <p:ph type="title"/>
          </p:nvPr>
        </p:nvSpPr>
        <p:spPr>
          <a:xfrm>
            <a:off x="2152650" y="89082"/>
            <a:ext cx="7886700" cy="1325563"/>
          </a:xfrm>
        </p:spPr>
        <p:txBody>
          <a:bodyPr/>
          <a:lstStyle/>
          <a:p>
            <a:r>
              <a:rPr lang="en-US" dirty="0">
                <a:effectLst>
                  <a:outerShdw blurRad="38100" dist="38100" dir="2700000" algn="tl">
                    <a:srgbClr val="000000">
                      <a:alpha val="43137"/>
                    </a:srgbClr>
                  </a:outerShdw>
                </a:effectLst>
              </a:rPr>
              <a:t>Elemental Factors</a:t>
            </a:r>
          </a:p>
        </p:txBody>
      </p:sp>
      <p:sp>
        <p:nvSpPr>
          <p:cNvPr id="3" name="Content Placeholder 2"/>
          <p:cNvSpPr>
            <a:spLocks noGrp="1"/>
          </p:cNvSpPr>
          <p:nvPr>
            <p:ph idx="1"/>
          </p:nvPr>
        </p:nvSpPr>
        <p:spPr>
          <a:xfrm>
            <a:off x="1140427" y="1143001"/>
            <a:ext cx="9381804" cy="5033963"/>
          </a:xfrm>
        </p:spPr>
        <p:txBody>
          <a:bodyPr/>
          <a:lstStyle/>
          <a:p>
            <a:r>
              <a:rPr lang="en-US" dirty="0"/>
              <a:t>Dry Matter</a:t>
            </a:r>
          </a:p>
          <a:p>
            <a:endParaRPr lang="en-US" dirty="0"/>
          </a:p>
          <a:p>
            <a:r>
              <a:rPr lang="en-US" dirty="0"/>
              <a:t>Potassium</a:t>
            </a:r>
          </a:p>
          <a:p>
            <a:pPr marL="0" indent="0">
              <a:buNone/>
            </a:pPr>
            <a:endParaRPr lang="en-US" dirty="0"/>
          </a:p>
          <a:p>
            <a:r>
              <a:rPr lang="en-US" dirty="0"/>
              <a:t>Iron</a:t>
            </a:r>
          </a:p>
          <a:p>
            <a:endParaRPr lang="en-US" dirty="0"/>
          </a:p>
          <a:p>
            <a:endParaRPr lang="en-US" dirty="0"/>
          </a:p>
          <a:p>
            <a:endParaRPr lang="en-US" dirty="0"/>
          </a:p>
          <a:p>
            <a:r>
              <a:rPr lang="en-US" dirty="0"/>
              <a:t>Magnesium</a:t>
            </a:r>
          </a:p>
          <a:p>
            <a:endParaRPr lang="en-US" dirty="0"/>
          </a:p>
        </p:txBody>
      </p:sp>
      <p:sp>
        <p:nvSpPr>
          <p:cNvPr id="6" name="TextBox 5"/>
          <p:cNvSpPr txBox="1"/>
          <p:nvPr/>
        </p:nvSpPr>
        <p:spPr>
          <a:xfrm>
            <a:off x="5072753" y="1105620"/>
            <a:ext cx="1748790" cy="707886"/>
          </a:xfrm>
          <a:prstGeom prst="rect">
            <a:avLst/>
          </a:prstGeom>
          <a:noFill/>
        </p:spPr>
        <p:txBody>
          <a:bodyPr wrap="square" rtlCol="0">
            <a:spAutoFit/>
          </a:bodyPr>
          <a:lstStyle/>
          <a:p>
            <a:r>
              <a:rPr lang="en-US" sz="2000" b="1" u="sng" dirty="0"/>
              <a:t>All</a:t>
            </a:r>
            <a:r>
              <a:rPr lang="en-US" sz="2000" dirty="0"/>
              <a:t> had similar dry matter</a:t>
            </a:r>
          </a:p>
        </p:txBody>
      </p:sp>
      <p:sp>
        <p:nvSpPr>
          <p:cNvPr id="9" name="TextBox 8"/>
          <p:cNvSpPr txBox="1"/>
          <p:nvPr/>
        </p:nvSpPr>
        <p:spPr>
          <a:xfrm>
            <a:off x="5703648" y="1900174"/>
            <a:ext cx="1610309" cy="1323439"/>
          </a:xfrm>
          <a:prstGeom prst="rect">
            <a:avLst/>
          </a:prstGeom>
          <a:noFill/>
        </p:spPr>
        <p:txBody>
          <a:bodyPr wrap="square" rtlCol="0">
            <a:spAutoFit/>
          </a:bodyPr>
          <a:lstStyle/>
          <a:p>
            <a:r>
              <a:rPr lang="en-US" sz="2000" dirty="0"/>
              <a:t>Red lettuce and Beet had </a:t>
            </a:r>
            <a:r>
              <a:rPr lang="en-US" sz="2000" b="1" u="sng" dirty="0">
                <a:solidFill>
                  <a:srgbClr val="00B050"/>
                </a:solidFill>
              </a:rPr>
              <a:t>excellent</a:t>
            </a:r>
            <a:r>
              <a:rPr lang="en-US" sz="2000" dirty="0"/>
              <a:t> potassium</a:t>
            </a:r>
          </a:p>
        </p:txBody>
      </p:sp>
      <p:sp>
        <p:nvSpPr>
          <p:cNvPr id="12" name="TextBox 11"/>
          <p:cNvSpPr txBox="1"/>
          <p:nvPr/>
        </p:nvSpPr>
        <p:spPr>
          <a:xfrm>
            <a:off x="2777157" y="3604374"/>
            <a:ext cx="1610309" cy="1323439"/>
          </a:xfrm>
          <a:prstGeom prst="rect">
            <a:avLst/>
          </a:prstGeom>
          <a:noFill/>
        </p:spPr>
        <p:txBody>
          <a:bodyPr wrap="square" rtlCol="0">
            <a:spAutoFit/>
          </a:bodyPr>
          <a:lstStyle/>
          <a:p>
            <a:r>
              <a:rPr lang="en-US" sz="2000" dirty="0"/>
              <a:t>Chinese cabbage had low iron</a:t>
            </a:r>
          </a:p>
          <a:p>
            <a:r>
              <a:rPr lang="en-US" sz="2000" b="1" u="sng" dirty="0">
                <a:solidFill>
                  <a:srgbClr val="00B050"/>
                </a:solidFill>
              </a:rPr>
              <a:t>excellent</a:t>
            </a:r>
            <a:endParaRPr lang="en-US" sz="2000" dirty="0"/>
          </a:p>
        </p:txBody>
      </p:sp>
      <p:sp>
        <p:nvSpPr>
          <p:cNvPr id="13" name="TextBox 12"/>
          <p:cNvSpPr txBox="1"/>
          <p:nvPr/>
        </p:nvSpPr>
        <p:spPr>
          <a:xfrm>
            <a:off x="7147241" y="3576947"/>
            <a:ext cx="1399846" cy="1015663"/>
          </a:xfrm>
          <a:prstGeom prst="rect">
            <a:avLst/>
          </a:prstGeom>
          <a:noFill/>
        </p:spPr>
        <p:txBody>
          <a:bodyPr wrap="square" rtlCol="0">
            <a:spAutoFit/>
          </a:bodyPr>
          <a:lstStyle/>
          <a:p>
            <a:r>
              <a:rPr lang="en-US" sz="2000" dirty="0"/>
              <a:t>Beet had high iron</a:t>
            </a:r>
          </a:p>
          <a:p>
            <a:r>
              <a:rPr lang="en-US" sz="2000" b="1" u="sng" dirty="0">
                <a:solidFill>
                  <a:srgbClr val="FF0000"/>
                </a:solidFill>
              </a:rPr>
              <a:t>poor</a:t>
            </a:r>
          </a:p>
        </p:txBody>
      </p:sp>
      <p:cxnSp>
        <p:nvCxnSpPr>
          <p:cNvPr id="14" name="Straight Connector 13"/>
          <p:cNvCxnSpPr/>
          <p:nvPr/>
        </p:nvCxnSpPr>
        <p:spPr>
          <a:xfrm>
            <a:off x="1524000" y="1031169"/>
            <a:ext cx="9144000" cy="26504"/>
          </a:xfrm>
          <a:prstGeom prst="line">
            <a:avLst/>
          </a:prstGeom>
          <a:ln w="31750">
            <a:solidFill>
              <a:srgbClr val="00F04A"/>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478223" y="5246628"/>
            <a:ext cx="1610309" cy="1015663"/>
          </a:xfrm>
          <a:prstGeom prst="rect">
            <a:avLst/>
          </a:prstGeom>
          <a:noFill/>
        </p:spPr>
        <p:txBody>
          <a:bodyPr wrap="square" rtlCol="0">
            <a:spAutoFit/>
          </a:bodyPr>
          <a:lstStyle/>
          <a:p>
            <a:r>
              <a:rPr lang="en-US" sz="2000" dirty="0"/>
              <a:t>Beet had </a:t>
            </a:r>
            <a:r>
              <a:rPr lang="en-US" sz="2000" b="1" u="sng" dirty="0">
                <a:solidFill>
                  <a:srgbClr val="00B050"/>
                </a:solidFill>
              </a:rPr>
              <a:t>excellent</a:t>
            </a:r>
            <a:r>
              <a:rPr lang="en-US" sz="2000" dirty="0"/>
              <a:t> magnesium</a:t>
            </a:r>
          </a:p>
        </p:txBody>
      </p:sp>
    </p:spTree>
    <p:extLst>
      <p:ext uri="{BB962C8B-B14F-4D97-AF65-F5344CB8AC3E}">
        <p14:creationId xmlns:p14="http://schemas.microsoft.com/office/powerpoint/2010/main" val="30973895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89082"/>
            <a:ext cx="7886700" cy="1325563"/>
          </a:xfrm>
        </p:spPr>
        <p:txBody>
          <a:bodyPr/>
          <a:lstStyle/>
          <a:p>
            <a:r>
              <a:rPr lang="en-US" dirty="0">
                <a:effectLst>
                  <a:outerShdw blurRad="38100" dist="38100" dir="2700000" algn="tl">
                    <a:srgbClr val="000000">
                      <a:alpha val="43137"/>
                    </a:srgbClr>
                  </a:outerShdw>
                </a:effectLst>
              </a:rPr>
              <a:t>Elemental Factors</a:t>
            </a:r>
          </a:p>
        </p:txBody>
      </p:sp>
      <p:sp>
        <p:nvSpPr>
          <p:cNvPr id="3" name="Content Placeholder 2"/>
          <p:cNvSpPr>
            <a:spLocks noGrp="1"/>
          </p:cNvSpPr>
          <p:nvPr>
            <p:ph idx="1"/>
          </p:nvPr>
        </p:nvSpPr>
        <p:spPr>
          <a:xfrm>
            <a:off x="2152650" y="1221101"/>
            <a:ext cx="9231116" cy="4863397"/>
          </a:xfrm>
        </p:spPr>
        <p:txBody>
          <a:bodyPr>
            <a:normAutofit/>
          </a:bodyPr>
          <a:lstStyle/>
          <a:p>
            <a:r>
              <a:rPr lang="en-US" dirty="0"/>
              <a:t>Calcium</a:t>
            </a:r>
          </a:p>
          <a:p>
            <a:endParaRPr lang="en-US" dirty="0"/>
          </a:p>
          <a:p>
            <a:endParaRPr lang="en-US" dirty="0"/>
          </a:p>
          <a:p>
            <a:r>
              <a:rPr lang="en-US" dirty="0"/>
              <a:t>Elemental Ranking</a:t>
            </a:r>
          </a:p>
          <a:p>
            <a:endParaRPr lang="en-US" dirty="0"/>
          </a:p>
          <a:p>
            <a:pPr marL="0" indent="0">
              <a:buNone/>
            </a:pPr>
            <a:endParaRPr lang="en-US" dirty="0"/>
          </a:p>
          <a:p>
            <a:r>
              <a:rPr lang="en-US" dirty="0"/>
              <a:t>Plant Growth + Elemental </a:t>
            </a:r>
            <a:r>
              <a:rPr lang="en-US" b="1" u="sng" dirty="0"/>
              <a:t>Combined</a:t>
            </a:r>
            <a:r>
              <a:rPr lang="en-US" dirty="0"/>
              <a:t> Ranking</a:t>
            </a:r>
          </a:p>
        </p:txBody>
      </p:sp>
      <p:sp>
        <p:nvSpPr>
          <p:cNvPr id="12" name="TextBox 11"/>
          <p:cNvSpPr txBox="1"/>
          <p:nvPr/>
        </p:nvSpPr>
        <p:spPr>
          <a:xfrm>
            <a:off x="4149649" y="1389231"/>
            <a:ext cx="2760031" cy="1323439"/>
          </a:xfrm>
          <a:prstGeom prst="rect">
            <a:avLst/>
          </a:prstGeom>
          <a:noFill/>
        </p:spPr>
        <p:txBody>
          <a:bodyPr wrap="square" rtlCol="0">
            <a:spAutoFit/>
          </a:bodyPr>
          <a:lstStyle/>
          <a:p>
            <a:r>
              <a:rPr lang="en-US" sz="2000" dirty="0"/>
              <a:t>Chinese cabbage, beet, </a:t>
            </a:r>
            <a:r>
              <a:rPr lang="en-US" sz="2000" dirty="0" err="1"/>
              <a:t>Mizuna</a:t>
            </a:r>
            <a:r>
              <a:rPr lang="en-US" sz="2000" dirty="0"/>
              <a:t> and Swiss chard had similar high calcium</a:t>
            </a:r>
          </a:p>
          <a:p>
            <a:r>
              <a:rPr lang="en-US" sz="2000" b="1" u="sng" dirty="0">
                <a:solidFill>
                  <a:srgbClr val="00B050"/>
                </a:solidFill>
              </a:rPr>
              <a:t>excellent</a:t>
            </a:r>
            <a:endParaRPr lang="en-US" sz="2000" dirty="0"/>
          </a:p>
        </p:txBody>
      </p:sp>
      <p:cxnSp>
        <p:nvCxnSpPr>
          <p:cNvPr id="14" name="Straight Connector 13"/>
          <p:cNvCxnSpPr/>
          <p:nvPr/>
        </p:nvCxnSpPr>
        <p:spPr>
          <a:xfrm>
            <a:off x="1524000" y="1031169"/>
            <a:ext cx="9144000" cy="26504"/>
          </a:xfrm>
          <a:prstGeom prst="line">
            <a:avLst/>
          </a:prstGeom>
          <a:ln w="31750">
            <a:solidFill>
              <a:srgbClr val="00F04A"/>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4755183" y="3518422"/>
            <a:ext cx="1438845" cy="1280271"/>
          </a:xfrm>
          <a:prstGeom prst="rect">
            <a:avLst/>
          </a:prstGeom>
        </p:spPr>
      </p:pic>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l="5391"/>
          <a:stretch/>
        </p:blipFill>
        <p:spPr>
          <a:xfrm>
            <a:off x="3810146" y="3518421"/>
            <a:ext cx="1169102" cy="1280160"/>
          </a:xfrm>
          <a:prstGeom prst="rect">
            <a:avLst/>
          </a:prstGeom>
        </p:spPr>
      </p:pic>
      <p:pic>
        <p:nvPicPr>
          <p:cNvPr id="25" name="Picture 24"/>
          <p:cNvPicPr>
            <a:picLocks noChangeAspect="1"/>
          </p:cNvPicPr>
          <p:nvPr/>
        </p:nvPicPr>
        <p:blipFill rotWithShape="1">
          <a:blip r:embed="rId4" cstate="print">
            <a:extLst>
              <a:ext uri="{28A0092B-C50C-407E-A947-70E740481C1C}">
                <a14:useLocalDpi xmlns:a14="http://schemas.microsoft.com/office/drawing/2010/main" val="0"/>
              </a:ext>
            </a:extLst>
          </a:blip>
          <a:srcRect l="16589"/>
          <a:stretch/>
        </p:blipFill>
        <p:spPr>
          <a:xfrm>
            <a:off x="1592581" y="3518421"/>
            <a:ext cx="1177875" cy="1280160"/>
          </a:xfrm>
          <a:prstGeom prst="rect">
            <a:avLst/>
          </a:prstGeom>
        </p:spPr>
      </p:pic>
      <p:pic>
        <p:nvPicPr>
          <p:cNvPr id="26" name="Picture 25"/>
          <p:cNvPicPr>
            <a:picLocks noChangeAspect="1"/>
          </p:cNvPicPr>
          <p:nvPr/>
        </p:nvPicPr>
        <p:blipFill rotWithShape="1">
          <a:blip r:embed="rId5" cstate="print">
            <a:extLst>
              <a:ext uri="{28A0092B-C50C-407E-A947-70E740481C1C}">
                <a14:useLocalDpi xmlns:a14="http://schemas.microsoft.com/office/drawing/2010/main" val="0"/>
              </a:ext>
            </a:extLst>
          </a:blip>
          <a:srcRect l="32879" r="15225"/>
          <a:stretch/>
        </p:blipFill>
        <p:spPr>
          <a:xfrm>
            <a:off x="6166753" y="3518421"/>
            <a:ext cx="1265802" cy="1280160"/>
          </a:xfrm>
          <a:prstGeom prst="rect">
            <a:avLst/>
          </a:prstGeom>
        </p:spPr>
      </p:pic>
      <p:pic>
        <p:nvPicPr>
          <p:cNvPr id="28" name="Picture 27"/>
          <p:cNvPicPr>
            <a:picLocks noChangeAspect="1"/>
          </p:cNvPicPr>
          <p:nvPr/>
        </p:nvPicPr>
        <p:blipFill rotWithShape="1">
          <a:blip r:embed="rId6" cstate="print">
            <a:extLst>
              <a:ext uri="{28A0092B-C50C-407E-A947-70E740481C1C}">
                <a14:useLocalDpi xmlns:a14="http://schemas.microsoft.com/office/drawing/2010/main" val="0"/>
              </a:ext>
            </a:extLst>
          </a:blip>
          <a:srcRect r="22069"/>
          <a:stretch/>
        </p:blipFill>
        <p:spPr>
          <a:xfrm>
            <a:off x="2748473" y="3518421"/>
            <a:ext cx="1086155" cy="1280160"/>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85610" y="3518422"/>
            <a:ext cx="1414395" cy="1280271"/>
          </a:xfrm>
          <a:prstGeom prst="rect">
            <a:avLst/>
          </a:prstGeom>
        </p:spPr>
      </p:pic>
      <p:pic>
        <p:nvPicPr>
          <p:cNvPr id="23" name="Picture 22"/>
          <p:cNvPicPr>
            <a:picLocks noChangeAspect="1"/>
          </p:cNvPicPr>
          <p:nvPr/>
        </p:nvPicPr>
        <p:blipFill rotWithShape="1">
          <a:blip r:embed="rId8" cstate="print">
            <a:extLst>
              <a:ext uri="{28A0092B-C50C-407E-A947-70E740481C1C}">
                <a14:useLocalDpi xmlns:a14="http://schemas.microsoft.com/office/drawing/2010/main" val="0"/>
              </a:ext>
            </a:extLst>
          </a:blip>
          <a:srcRect l="4651" b="6339"/>
          <a:stretch/>
        </p:blipFill>
        <p:spPr>
          <a:xfrm>
            <a:off x="8328339" y="3518421"/>
            <a:ext cx="1188330" cy="1280160"/>
          </a:xfrm>
          <a:prstGeom prst="rect">
            <a:avLst/>
          </a:prstGeom>
        </p:spPr>
      </p:pic>
      <p:pic>
        <p:nvPicPr>
          <p:cNvPr id="27" name="Picture 26"/>
          <p:cNvPicPr>
            <a:picLocks noChangeAspect="1"/>
          </p:cNvPicPr>
          <p:nvPr/>
        </p:nvPicPr>
        <p:blipFill rotWithShape="1">
          <a:blip r:embed="rId9" cstate="print">
            <a:extLst>
              <a:ext uri="{28A0092B-C50C-407E-A947-70E740481C1C}">
                <a14:useLocalDpi xmlns:a14="http://schemas.microsoft.com/office/drawing/2010/main" val="0"/>
              </a:ext>
            </a:extLst>
          </a:blip>
          <a:srcRect l="13093"/>
          <a:stretch/>
        </p:blipFill>
        <p:spPr>
          <a:xfrm>
            <a:off x="9414068" y="3518421"/>
            <a:ext cx="1221105" cy="1280160"/>
          </a:xfrm>
          <a:prstGeom prst="rect">
            <a:avLst/>
          </a:prstGeom>
        </p:spPr>
      </p:pic>
      <p:pic>
        <p:nvPicPr>
          <p:cNvPr id="29" name="Picture 28"/>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592581" y="5420350"/>
            <a:ext cx="1438845" cy="1280271"/>
          </a:xfrm>
          <a:prstGeom prst="rect">
            <a:avLst/>
          </a:prstGeom>
        </p:spPr>
      </p:pic>
      <p:pic>
        <p:nvPicPr>
          <p:cNvPr id="30" name="Picture 29"/>
          <p:cNvPicPr>
            <a:picLocks noChangeAspect="1"/>
          </p:cNvPicPr>
          <p:nvPr/>
        </p:nvPicPr>
        <p:blipFill rotWithShape="1">
          <a:blip r:embed="rId3" cstate="print">
            <a:extLst>
              <a:ext uri="{28A0092B-C50C-407E-A947-70E740481C1C}">
                <a14:useLocalDpi xmlns:a14="http://schemas.microsoft.com/office/drawing/2010/main" val="0"/>
              </a:ext>
            </a:extLst>
          </a:blip>
          <a:srcRect l="5391"/>
          <a:stretch/>
        </p:blipFill>
        <p:spPr>
          <a:xfrm>
            <a:off x="2643125" y="5420349"/>
            <a:ext cx="1169102" cy="1280160"/>
          </a:xfrm>
          <a:prstGeom prst="rect">
            <a:avLst/>
          </a:prstGeom>
        </p:spPr>
      </p:pic>
      <p:pic>
        <p:nvPicPr>
          <p:cNvPr id="34" name="Picture 3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77338" y="5420350"/>
            <a:ext cx="1414395" cy="1280271"/>
          </a:xfrm>
          <a:prstGeom prst="rect">
            <a:avLst/>
          </a:prstGeom>
        </p:spPr>
      </p:pic>
      <p:pic>
        <p:nvPicPr>
          <p:cNvPr id="31" name="Picture 30"/>
          <p:cNvPicPr>
            <a:picLocks noChangeAspect="1"/>
          </p:cNvPicPr>
          <p:nvPr/>
        </p:nvPicPr>
        <p:blipFill rotWithShape="1">
          <a:blip r:embed="rId4" cstate="print">
            <a:extLst>
              <a:ext uri="{28A0092B-C50C-407E-A947-70E740481C1C}">
                <a14:useLocalDpi xmlns:a14="http://schemas.microsoft.com/office/drawing/2010/main" val="0"/>
              </a:ext>
            </a:extLst>
          </a:blip>
          <a:srcRect l="16589"/>
          <a:stretch/>
        </p:blipFill>
        <p:spPr>
          <a:xfrm>
            <a:off x="4939085" y="5420349"/>
            <a:ext cx="1177875" cy="1280160"/>
          </a:xfrm>
          <a:prstGeom prst="rect">
            <a:avLst/>
          </a:prstGeom>
        </p:spPr>
      </p:pic>
      <p:pic>
        <p:nvPicPr>
          <p:cNvPr id="35" name="Picture 34"/>
          <p:cNvPicPr>
            <a:picLocks noChangeAspect="1"/>
          </p:cNvPicPr>
          <p:nvPr/>
        </p:nvPicPr>
        <p:blipFill rotWithShape="1">
          <a:blip r:embed="rId8" cstate="print">
            <a:extLst>
              <a:ext uri="{28A0092B-C50C-407E-A947-70E740481C1C}">
                <a14:useLocalDpi xmlns:a14="http://schemas.microsoft.com/office/drawing/2010/main" val="0"/>
              </a:ext>
            </a:extLst>
          </a:blip>
          <a:srcRect l="4651" b="6339"/>
          <a:stretch/>
        </p:blipFill>
        <p:spPr>
          <a:xfrm>
            <a:off x="6066916" y="5420349"/>
            <a:ext cx="1188330" cy="1280160"/>
          </a:xfrm>
          <a:prstGeom prst="rect">
            <a:avLst/>
          </a:prstGeom>
        </p:spPr>
      </p:pic>
      <p:pic>
        <p:nvPicPr>
          <p:cNvPr id="33" name="Picture 32"/>
          <p:cNvPicPr>
            <a:picLocks noChangeAspect="1"/>
          </p:cNvPicPr>
          <p:nvPr/>
        </p:nvPicPr>
        <p:blipFill rotWithShape="1">
          <a:blip r:embed="rId6" cstate="print">
            <a:extLst>
              <a:ext uri="{28A0092B-C50C-407E-A947-70E740481C1C}">
                <a14:useLocalDpi xmlns:a14="http://schemas.microsoft.com/office/drawing/2010/main" val="0"/>
              </a:ext>
            </a:extLst>
          </a:blip>
          <a:srcRect r="22069"/>
          <a:stretch/>
        </p:blipFill>
        <p:spPr>
          <a:xfrm>
            <a:off x="7223742" y="5420349"/>
            <a:ext cx="1086155" cy="1280160"/>
          </a:xfrm>
          <a:prstGeom prst="rect">
            <a:avLst/>
          </a:prstGeom>
        </p:spPr>
      </p:pic>
      <p:pic>
        <p:nvPicPr>
          <p:cNvPr id="32" name="Picture 31"/>
          <p:cNvPicPr>
            <a:picLocks noChangeAspect="1"/>
          </p:cNvPicPr>
          <p:nvPr/>
        </p:nvPicPr>
        <p:blipFill rotWithShape="1">
          <a:blip r:embed="rId5" cstate="print">
            <a:extLst>
              <a:ext uri="{28A0092B-C50C-407E-A947-70E740481C1C}">
                <a14:useLocalDpi xmlns:a14="http://schemas.microsoft.com/office/drawing/2010/main" val="0"/>
              </a:ext>
            </a:extLst>
          </a:blip>
          <a:srcRect l="32879" r="15225"/>
          <a:stretch/>
        </p:blipFill>
        <p:spPr>
          <a:xfrm>
            <a:off x="8303633" y="5420349"/>
            <a:ext cx="1265802" cy="1280160"/>
          </a:xfrm>
          <a:prstGeom prst="rect">
            <a:avLst/>
          </a:prstGeom>
        </p:spPr>
      </p:pic>
      <p:pic>
        <p:nvPicPr>
          <p:cNvPr id="36" name="Picture 35"/>
          <p:cNvPicPr>
            <a:picLocks noChangeAspect="1"/>
          </p:cNvPicPr>
          <p:nvPr/>
        </p:nvPicPr>
        <p:blipFill rotWithShape="1">
          <a:blip r:embed="rId9" cstate="print">
            <a:extLst>
              <a:ext uri="{28A0092B-C50C-407E-A947-70E740481C1C}">
                <a14:useLocalDpi xmlns:a14="http://schemas.microsoft.com/office/drawing/2010/main" val="0"/>
              </a:ext>
            </a:extLst>
          </a:blip>
          <a:srcRect l="13093"/>
          <a:stretch/>
        </p:blipFill>
        <p:spPr>
          <a:xfrm>
            <a:off x="9384941" y="5420349"/>
            <a:ext cx="1221105" cy="1280160"/>
          </a:xfrm>
          <a:prstGeom prst="rect">
            <a:avLst/>
          </a:prstGeom>
          <a:solidFill>
            <a:schemeClr val="bg1"/>
          </a:solidFill>
        </p:spPr>
      </p:pic>
      <p:sp>
        <p:nvSpPr>
          <p:cNvPr id="5" name="Rectangle 4"/>
          <p:cNvSpPr/>
          <p:nvPr/>
        </p:nvSpPr>
        <p:spPr>
          <a:xfrm>
            <a:off x="6066917" y="5420350"/>
            <a:ext cx="4539129" cy="1278223"/>
          </a:xfrm>
          <a:prstGeom prst="rect">
            <a:avLst/>
          </a:prstGeom>
          <a:solidFill>
            <a:schemeClr val="bg2">
              <a:lumMod val="50000"/>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09680" y="1156573"/>
            <a:ext cx="3584759" cy="1865538"/>
          </a:xfrm>
          <a:prstGeom prst="rect">
            <a:avLst/>
          </a:prstGeom>
        </p:spPr>
      </p:pic>
    </p:spTree>
    <p:extLst>
      <p:ext uri="{BB962C8B-B14F-4D97-AF65-F5344CB8AC3E}">
        <p14:creationId xmlns:p14="http://schemas.microsoft.com/office/powerpoint/2010/main" val="2480428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89082"/>
            <a:ext cx="7886700" cy="1325563"/>
          </a:xfrm>
        </p:spPr>
        <p:txBody>
          <a:bodyPr/>
          <a:lstStyle/>
          <a:p>
            <a:r>
              <a:rPr lang="en-US" dirty="0">
                <a:effectLst>
                  <a:outerShdw blurRad="38100" dist="38100" dir="2700000" algn="tl">
                    <a:srgbClr val="000000">
                      <a:alpha val="43137"/>
                    </a:srgbClr>
                  </a:outerShdw>
                </a:effectLst>
              </a:rPr>
              <a:t>Nutrient Factors</a:t>
            </a:r>
          </a:p>
        </p:txBody>
      </p:sp>
      <p:sp>
        <p:nvSpPr>
          <p:cNvPr id="3" name="Content Placeholder 2"/>
          <p:cNvSpPr>
            <a:spLocks noGrp="1"/>
          </p:cNvSpPr>
          <p:nvPr>
            <p:ph idx="1"/>
          </p:nvPr>
        </p:nvSpPr>
        <p:spPr>
          <a:xfrm>
            <a:off x="2152650" y="1172583"/>
            <a:ext cx="3011910" cy="5004380"/>
          </a:xfrm>
        </p:spPr>
        <p:txBody>
          <a:bodyPr/>
          <a:lstStyle/>
          <a:p>
            <a:r>
              <a:rPr lang="en-US" dirty="0"/>
              <a:t>Antioxidants</a:t>
            </a:r>
          </a:p>
          <a:p>
            <a:pPr marL="0" indent="0">
              <a:buNone/>
            </a:pPr>
            <a:endParaRPr lang="en-US" sz="1800" dirty="0"/>
          </a:p>
          <a:p>
            <a:pPr marL="0" indent="0">
              <a:buNone/>
            </a:pPr>
            <a:endParaRPr lang="en-US" sz="1800" dirty="0"/>
          </a:p>
          <a:p>
            <a:r>
              <a:rPr lang="en-US" dirty="0"/>
              <a:t>Lutein &amp; </a:t>
            </a:r>
            <a:r>
              <a:rPr lang="en-US" dirty="0" err="1"/>
              <a:t>Zeaxanthin</a:t>
            </a:r>
            <a:endParaRPr lang="en-US" dirty="0"/>
          </a:p>
          <a:p>
            <a:endParaRPr lang="en-US" sz="1200" dirty="0"/>
          </a:p>
          <a:p>
            <a:endParaRPr lang="en-US" sz="1200" dirty="0"/>
          </a:p>
          <a:p>
            <a:r>
              <a:rPr lang="en-US" dirty="0"/>
              <a:t>Vitamin K</a:t>
            </a:r>
          </a:p>
          <a:p>
            <a:endParaRPr lang="en-US" dirty="0"/>
          </a:p>
          <a:p>
            <a:endParaRPr lang="en-US" dirty="0"/>
          </a:p>
          <a:p>
            <a:r>
              <a:rPr lang="en-US" dirty="0"/>
              <a:t>Nutrient Ranking</a:t>
            </a:r>
          </a:p>
        </p:txBody>
      </p:sp>
      <p:cxnSp>
        <p:nvCxnSpPr>
          <p:cNvPr id="14" name="Straight Connector 13"/>
          <p:cNvCxnSpPr/>
          <p:nvPr/>
        </p:nvCxnSpPr>
        <p:spPr>
          <a:xfrm>
            <a:off x="1524000" y="1031169"/>
            <a:ext cx="9144000" cy="26504"/>
          </a:xfrm>
          <a:prstGeom prst="line">
            <a:avLst/>
          </a:prstGeom>
          <a:ln w="31750">
            <a:solidFill>
              <a:srgbClr val="00F00B"/>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0714" y="1175155"/>
            <a:ext cx="1414395" cy="1280271"/>
          </a:xfrm>
          <a:prstGeom prst="rect">
            <a:avLst/>
          </a:prstGeom>
        </p:spPr>
      </p:pic>
      <p:pic>
        <p:nvPicPr>
          <p:cNvPr id="20" name="Picture 19"/>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207757" y="1185054"/>
            <a:ext cx="1235712" cy="1280160"/>
          </a:xfrm>
          <a:prstGeom prst="rect">
            <a:avLst/>
          </a:prstGeom>
        </p:spPr>
      </p:pic>
      <p:sp>
        <p:nvSpPr>
          <p:cNvPr id="21" name="TextBox 20"/>
          <p:cNvSpPr txBox="1"/>
          <p:nvPr/>
        </p:nvSpPr>
        <p:spPr>
          <a:xfrm>
            <a:off x="5096743" y="1172584"/>
            <a:ext cx="2158957" cy="1323439"/>
          </a:xfrm>
          <a:prstGeom prst="rect">
            <a:avLst/>
          </a:prstGeom>
          <a:noFill/>
        </p:spPr>
        <p:txBody>
          <a:bodyPr wrap="square" rtlCol="0">
            <a:spAutoFit/>
          </a:bodyPr>
          <a:lstStyle/>
          <a:p>
            <a:r>
              <a:rPr lang="en-US" sz="2000" dirty="0"/>
              <a:t>Red lettuce and Swiss chard had high antioxidants </a:t>
            </a:r>
            <a:r>
              <a:rPr lang="en-US" sz="2000" b="1" u="sng" dirty="0">
                <a:solidFill>
                  <a:srgbClr val="00B050"/>
                </a:solidFill>
              </a:rPr>
              <a:t>excellent</a:t>
            </a:r>
            <a:endParaRPr lang="en-US" sz="20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3593" y="2644982"/>
            <a:ext cx="1414395" cy="128027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3853" y="4037533"/>
            <a:ext cx="1414395" cy="1280271"/>
          </a:xfrm>
          <a:prstGeom prst="rect">
            <a:avLst/>
          </a:prstGeom>
        </p:spPr>
      </p:pic>
      <p:sp>
        <p:nvSpPr>
          <p:cNvPr id="23" name="TextBox 22"/>
          <p:cNvSpPr txBox="1"/>
          <p:nvPr/>
        </p:nvSpPr>
        <p:spPr>
          <a:xfrm>
            <a:off x="6254636" y="2623397"/>
            <a:ext cx="2158957" cy="1323439"/>
          </a:xfrm>
          <a:prstGeom prst="rect">
            <a:avLst/>
          </a:prstGeom>
          <a:noFill/>
        </p:spPr>
        <p:txBody>
          <a:bodyPr wrap="square" rtlCol="0">
            <a:spAutoFit/>
          </a:bodyPr>
          <a:lstStyle/>
          <a:p>
            <a:r>
              <a:rPr lang="en-US" sz="2000" dirty="0"/>
              <a:t>Swiss chard had high Lutein and </a:t>
            </a:r>
            <a:r>
              <a:rPr lang="en-US" sz="2000" dirty="0" err="1"/>
              <a:t>Zeaxanthin</a:t>
            </a:r>
            <a:r>
              <a:rPr lang="en-US" sz="2000" dirty="0"/>
              <a:t> </a:t>
            </a:r>
            <a:r>
              <a:rPr lang="en-US" sz="2000" b="1" u="sng" dirty="0">
                <a:solidFill>
                  <a:srgbClr val="00B050"/>
                </a:solidFill>
              </a:rPr>
              <a:t>excellent</a:t>
            </a:r>
            <a:endParaRPr lang="en-US" sz="2000" dirty="0"/>
          </a:p>
        </p:txBody>
      </p:sp>
      <p:sp>
        <p:nvSpPr>
          <p:cNvPr id="24" name="TextBox 23"/>
          <p:cNvSpPr txBox="1"/>
          <p:nvPr/>
        </p:nvSpPr>
        <p:spPr>
          <a:xfrm>
            <a:off x="4214896" y="3996936"/>
            <a:ext cx="2158957" cy="1015663"/>
          </a:xfrm>
          <a:prstGeom prst="rect">
            <a:avLst/>
          </a:prstGeom>
          <a:noFill/>
        </p:spPr>
        <p:txBody>
          <a:bodyPr wrap="square" rtlCol="0">
            <a:spAutoFit/>
          </a:bodyPr>
          <a:lstStyle/>
          <a:p>
            <a:r>
              <a:rPr lang="en-US" sz="2000" dirty="0" err="1"/>
              <a:t>Mizuna</a:t>
            </a:r>
            <a:r>
              <a:rPr lang="en-US" sz="2000" dirty="0"/>
              <a:t> had high Vitamin K </a:t>
            </a:r>
            <a:r>
              <a:rPr lang="en-US" sz="2000" b="1" u="sng" dirty="0">
                <a:solidFill>
                  <a:srgbClr val="00B050"/>
                </a:solidFill>
              </a:rPr>
              <a:t>excellent</a:t>
            </a:r>
            <a:endParaRPr lang="en-US" sz="20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743" y="5445816"/>
            <a:ext cx="1414395" cy="1280271"/>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8440" y="5445816"/>
            <a:ext cx="1237595" cy="1280271"/>
          </a:xfrm>
          <a:prstGeom prst="rect">
            <a:avLst/>
          </a:prstGeom>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3490" y="5445816"/>
            <a:ext cx="1414395" cy="1280271"/>
          </a:xfrm>
          <a:prstGeom prst="rect">
            <a:avLst/>
          </a:prstGeom>
        </p:spPr>
      </p:pic>
      <p:pic>
        <p:nvPicPr>
          <p:cNvPr id="27" name="Picture 2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11962" y="5445816"/>
            <a:ext cx="1438781" cy="1280271"/>
          </a:xfrm>
          <a:prstGeom prst="rect">
            <a:avLst/>
          </a:prstGeom>
        </p:spPr>
      </p:pic>
    </p:spTree>
    <p:extLst>
      <p:ext uri="{BB962C8B-B14F-4D97-AF65-F5344CB8AC3E}">
        <p14:creationId xmlns:p14="http://schemas.microsoft.com/office/powerpoint/2010/main" val="2540812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99356"/>
            <a:ext cx="7886700" cy="1325563"/>
          </a:xfrm>
        </p:spPr>
        <p:txBody>
          <a:bodyPr/>
          <a:lstStyle/>
          <a:p>
            <a:r>
              <a:rPr lang="en-US" dirty="0">
                <a:effectLst>
                  <a:outerShdw blurRad="38100" dist="38100" dir="2700000" algn="tl">
                    <a:srgbClr val="000000">
                      <a:alpha val="43137"/>
                    </a:srgbClr>
                  </a:outerShdw>
                </a:effectLst>
              </a:rPr>
              <a:t>Organoleptic Factors</a:t>
            </a:r>
          </a:p>
        </p:txBody>
      </p:sp>
      <p:sp>
        <p:nvSpPr>
          <p:cNvPr id="3" name="Content Placeholder 2"/>
          <p:cNvSpPr>
            <a:spLocks noGrp="1"/>
          </p:cNvSpPr>
          <p:nvPr>
            <p:ph idx="1"/>
          </p:nvPr>
        </p:nvSpPr>
        <p:spPr>
          <a:xfrm>
            <a:off x="2008112" y="1144954"/>
            <a:ext cx="2861525" cy="5344127"/>
          </a:xfrm>
        </p:spPr>
        <p:txBody>
          <a:bodyPr>
            <a:normAutofit lnSpcReduction="10000"/>
          </a:bodyPr>
          <a:lstStyle/>
          <a:p>
            <a:r>
              <a:rPr lang="en-US" dirty="0"/>
              <a:t>Overall Acceptability, Flavor, &amp; Texture</a:t>
            </a:r>
            <a:endParaRPr lang="en-US" sz="1800" dirty="0"/>
          </a:p>
          <a:p>
            <a:pPr marL="0" indent="0">
              <a:buNone/>
            </a:pPr>
            <a:endParaRPr lang="en-US" sz="1800" dirty="0"/>
          </a:p>
          <a:p>
            <a:pPr marL="0" indent="0">
              <a:buNone/>
            </a:pPr>
            <a:endParaRPr lang="en-US" sz="1800" dirty="0"/>
          </a:p>
          <a:p>
            <a:r>
              <a:rPr lang="en-US" dirty="0"/>
              <a:t>Appearance &amp; Color</a:t>
            </a:r>
          </a:p>
          <a:p>
            <a:endParaRPr lang="en-US" sz="1200" dirty="0"/>
          </a:p>
          <a:p>
            <a:r>
              <a:rPr lang="en-US" dirty="0"/>
              <a:t>Bitterness</a:t>
            </a:r>
          </a:p>
          <a:p>
            <a:pPr marL="0" indent="0">
              <a:buNone/>
            </a:pPr>
            <a:endParaRPr lang="en-US" dirty="0"/>
          </a:p>
          <a:p>
            <a:r>
              <a:rPr lang="en-US" dirty="0"/>
              <a:t>Hedonic Scale</a:t>
            </a:r>
          </a:p>
        </p:txBody>
      </p:sp>
      <p:cxnSp>
        <p:nvCxnSpPr>
          <p:cNvPr id="14" name="Straight Connector 13"/>
          <p:cNvCxnSpPr/>
          <p:nvPr/>
        </p:nvCxnSpPr>
        <p:spPr>
          <a:xfrm>
            <a:off x="1524000" y="1031169"/>
            <a:ext cx="9144000" cy="26504"/>
          </a:xfrm>
          <a:prstGeom prst="line">
            <a:avLst/>
          </a:prstGeom>
          <a:ln w="31750">
            <a:solidFill>
              <a:srgbClr val="51EE02"/>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4910527" y="1224706"/>
            <a:ext cx="2370947" cy="1323439"/>
          </a:xfrm>
          <a:prstGeom prst="rect">
            <a:avLst/>
          </a:prstGeom>
          <a:noFill/>
        </p:spPr>
        <p:txBody>
          <a:bodyPr wrap="square" rtlCol="0">
            <a:spAutoFit/>
          </a:bodyPr>
          <a:lstStyle/>
          <a:p>
            <a:r>
              <a:rPr lang="en-US" sz="2000" dirty="0"/>
              <a:t>Chinese cabbage had </a:t>
            </a:r>
            <a:r>
              <a:rPr lang="en-US" sz="2000" b="1" u="sng" dirty="0">
                <a:solidFill>
                  <a:srgbClr val="00B050"/>
                </a:solidFill>
              </a:rPr>
              <a:t>excellent </a:t>
            </a:r>
            <a:r>
              <a:rPr lang="en-US" sz="2000" dirty="0"/>
              <a:t>overall acceptability, flavor, and texture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7691" y="2948459"/>
            <a:ext cx="1414395" cy="1280271"/>
          </a:xfrm>
          <a:prstGeom prst="rect">
            <a:avLst/>
          </a:prstGeom>
        </p:spPr>
      </p:pic>
      <p:sp>
        <p:nvSpPr>
          <p:cNvPr id="23" name="TextBox 22"/>
          <p:cNvSpPr txBox="1"/>
          <p:nvPr/>
        </p:nvSpPr>
        <p:spPr>
          <a:xfrm>
            <a:off x="4911396" y="2852311"/>
            <a:ext cx="2515404" cy="1323439"/>
          </a:xfrm>
          <a:prstGeom prst="rect">
            <a:avLst/>
          </a:prstGeom>
          <a:noFill/>
        </p:spPr>
        <p:txBody>
          <a:bodyPr wrap="square" rtlCol="0">
            <a:spAutoFit/>
          </a:bodyPr>
          <a:lstStyle/>
          <a:p>
            <a:r>
              <a:rPr lang="en-US" sz="2000" dirty="0"/>
              <a:t>Swiss chard and Chinese Cabbage had </a:t>
            </a:r>
            <a:r>
              <a:rPr lang="en-US" sz="2000" b="1" u="sng" dirty="0">
                <a:solidFill>
                  <a:srgbClr val="00B050"/>
                </a:solidFill>
              </a:rPr>
              <a:t>excellent </a:t>
            </a:r>
            <a:r>
              <a:rPr lang="en-US" sz="2000" dirty="0"/>
              <a:t>appearance and color</a:t>
            </a:r>
          </a:p>
        </p:txBody>
      </p:sp>
      <p:sp>
        <p:nvSpPr>
          <p:cNvPr id="24" name="TextBox 23"/>
          <p:cNvSpPr txBox="1"/>
          <p:nvPr/>
        </p:nvSpPr>
        <p:spPr>
          <a:xfrm>
            <a:off x="4911397" y="4395748"/>
            <a:ext cx="2915797" cy="707886"/>
          </a:xfrm>
          <a:prstGeom prst="rect">
            <a:avLst/>
          </a:prstGeom>
          <a:noFill/>
        </p:spPr>
        <p:txBody>
          <a:bodyPr wrap="square" rtlCol="0">
            <a:spAutoFit/>
          </a:bodyPr>
          <a:lstStyle/>
          <a:p>
            <a:r>
              <a:rPr lang="en-US" sz="2000" b="1" u="sng" dirty="0"/>
              <a:t>All</a:t>
            </a:r>
            <a:r>
              <a:rPr lang="en-US" sz="2000" dirty="0"/>
              <a:t> crops had acceptable bitterness.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2168" y="1224100"/>
            <a:ext cx="1438781" cy="128027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47638" y="2936641"/>
            <a:ext cx="1444877" cy="1280271"/>
          </a:xfrm>
          <a:prstGeom prst="rect">
            <a:avLst/>
          </a:prstGeom>
        </p:spPr>
      </p:pic>
      <p:sp>
        <p:nvSpPr>
          <p:cNvPr id="18" name="TextBox 17"/>
          <p:cNvSpPr txBox="1"/>
          <p:nvPr/>
        </p:nvSpPr>
        <p:spPr>
          <a:xfrm>
            <a:off x="4911396" y="5456228"/>
            <a:ext cx="3193708" cy="707886"/>
          </a:xfrm>
          <a:prstGeom prst="rect">
            <a:avLst/>
          </a:prstGeom>
          <a:noFill/>
        </p:spPr>
        <p:txBody>
          <a:bodyPr wrap="square" rtlCol="0">
            <a:spAutoFit/>
          </a:bodyPr>
          <a:lstStyle/>
          <a:p>
            <a:r>
              <a:rPr lang="en-US" sz="2000" b="1" u="sng" dirty="0"/>
              <a:t>All</a:t>
            </a:r>
            <a:r>
              <a:rPr lang="en-US" sz="2000" dirty="0"/>
              <a:t> crops had hedonic scores &gt; 6 for all parameters</a:t>
            </a:r>
          </a:p>
        </p:txBody>
      </p:sp>
    </p:spTree>
    <p:extLst>
      <p:ext uri="{BB962C8B-B14F-4D97-AF65-F5344CB8AC3E}">
        <p14:creationId xmlns:p14="http://schemas.microsoft.com/office/powerpoint/2010/main" val="2231124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89082"/>
            <a:ext cx="7886700" cy="1325563"/>
          </a:xfrm>
        </p:spPr>
        <p:txBody>
          <a:bodyPr/>
          <a:lstStyle/>
          <a:p>
            <a:r>
              <a:rPr lang="en-US" dirty="0">
                <a:effectLst>
                  <a:outerShdw blurRad="38100" dist="38100" dir="2700000" algn="tl">
                    <a:srgbClr val="000000">
                      <a:alpha val="43137"/>
                    </a:srgbClr>
                  </a:outerShdw>
                </a:effectLst>
              </a:rPr>
              <a:t>Organoleptic Factors</a:t>
            </a:r>
          </a:p>
        </p:txBody>
      </p:sp>
      <p:sp>
        <p:nvSpPr>
          <p:cNvPr id="3" name="Content Placeholder 2"/>
          <p:cNvSpPr>
            <a:spLocks noGrp="1"/>
          </p:cNvSpPr>
          <p:nvPr>
            <p:ph idx="1"/>
          </p:nvPr>
        </p:nvSpPr>
        <p:spPr>
          <a:xfrm>
            <a:off x="2152650" y="1172583"/>
            <a:ext cx="3011910" cy="5344127"/>
          </a:xfrm>
        </p:spPr>
        <p:txBody>
          <a:bodyPr>
            <a:normAutofit/>
          </a:bodyPr>
          <a:lstStyle/>
          <a:p>
            <a:r>
              <a:rPr lang="en-US" dirty="0"/>
              <a:t>Crispness &amp; Tenderness</a:t>
            </a:r>
            <a:endParaRPr lang="en-US" sz="1800" dirty="0"/>
          </a:p>
          <a:p>
            <a:pPr marL="0" indent="0">
              <a:buNone/>
            </a:pPr>
            <a:endParaRPr lang="en-US" sz="1800" dirty="0"/>
          </a:p>
          <a:p>
            <a:pPr marL="0" indent="0">
              <a:buNone/>
            </a:pPr>
            <a:endParaRPr lang="en-US" sz="1800" dirty="0"/>
          </a:p>
          <a:p>
            <a:pPr marL="0" indent="0">
              <a:buNone/>
            </a:pPr>
            <a:endParaRPr lang="en-US" sz="1800" dirty="0"/>
          </a:p>
          <a:p>
            <a:r>
              <a:rPr lang="en-US" dirty="0"/>
              <a:t>Organoleptic Ranking</a:t>
            </a:r>
          </a:p>
          <a:p>
            <a:pPr marL="0" indent="0">
              <a:buNone/>
            </a:pPr>
            <a:endParaRPr lang="en-US" sz="1800" dirty="0"/>
          </a:p>
          <a:p>
            <a:pPr marL="0" indent="0">
              <a:buNone/>
            </a:pPr>
            <a:endParaRPr lang="en-US" sz="1800" dirty="0"/>
          </a:p>
          <a:p>
            <a:r>
              <a:rPr lang="en-US" b="1" u="sng" dirty="0"/>
              <a:t>Overall Ranking</a:t>
            </a:r>
          </a:p>
        </p:txBody>
      </p:sp>
      <p:cxnSp>
        <p:nvCxnSpPr>
          <p:cNvPr id="14" name="Straight Connector 13"/>
          <p:cNvCxnSpPr/>
          <p:nvPr/>
        </p:nvCxnSpPr>
        <p:spPr>
          <a:xfrm>
            <a:off x="1524000" y="1031169"/>
            <a:ext cx="9144000" cy="26504"/>
          </a:xfrm>
          <a:prstGeom prst="line">
            <a:avLst/>
          </a:prstGeom>
          <a:ln w="31750">
            <a:solidFill>
              <a:srgbClr val="51EE02"/>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5096743" y="1224099"/>
            <a:ext cx="2556747" cy="1631216"/>
          </a:xfrm>
          <a:prstGeom prst="rect">
            <a:avLst/>
          </a:prstGeom>
          <a:noFill/>
        </p:spPr>
        <p:txBody>
          <a:bodyPr wrap="square" rtlCol="0">
            <a:spAutoFit/>
          </a:bodyPr>
          <a:lstStyle/>
          <a:p>
            <a:r>
              <a:rPr lang="en-US" sz="2000" dirty="0"/>
              <a:t>Chinese cabbage was “Just about right” for crispness and tenderness</a:t>
            </a:r>
          </a:p>
          <a:p>
            <a:r>
              <a:rPr lang="en-US" sz="2000" b="1" u="sng" dirty="0">
                <a:solidFill>
                  <a:srgbClr val="00B050"/>
                </a:solidFill>
              </a:rPr>
              <a:t>excellent</a:t>
            </a:r>
            <a:endParaRPr lang="en-US" sz="2000" dirty="0"/>
          </a:p>
        </p:txBody>
      </p:sp>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2110" y="3510430"/>
            <a:ext cx="1438781" cy="1280271"/>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2168" y="1224100"/>
            <a:ext cx="1438781" cy="1280271"/>
          </a:xfrm>
          <a:prstGeom prst="rect">
            <a:avLst/>
          </a:prstGeom>
        </p:spPr>
      </p:pic>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2237" y="3510430"/>
            <a:ext cx="1414395" cy="1280271"/>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08567" y="3510430"/>
            <a:ext cx="1414395" cy="1280271"/>
          </a:xfrm>
          <a:prstGeom prst="rect">
            <a:avLst/>
          </a:prstGeom>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00066" y="3510430"/>
            <a:ext cx="1237595" cy="1280271"/>
          </a:xfrm>
          <a:prstGeom prst="rect">
            <a:avLst/>
          </a:prstGeom>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2109" y="5287956"/>
            <a:ext cx="1438781" cy="128027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2237" y="5287954"/>
            <a:ext cx="1414395" cy="1280271"/>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8566" y="5287954"/>
            <a:ext cx="1414395" cy="1280271"/>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00066" y="5287955"/>
            <a:ext cx="1237595" cy="1280271"/>
          </a:xfrm>
          <a:prstGeom prst="rect">
            <a:avLst/>
          </a:prstGeom>
        </p:spPr>
      </p:pic>
    </p:spTree>
    <p:extLst>
      <p:ext uri="{BB962C8B-B14F-4D97-AF65-F5344CB8AC3E}">
        <p14:creationId xmlns:p14="http://schemas.microsoft.com/office/powerpoint/2010/main" val="310461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nstott\Desktop\s133e010480.jpg">
            <a:hlinkClick r:id="rId3" action="ppaction://hlinkfile"/>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7340" y="0"/>
            <a:ext cx="10337321" cy="6858000"/>
          </a:xfrm>
          <a:prstGeom prst="rect">
            <a:avLst/>
          </a:prstGeom>
          <a:noFill/>
          <a:ln w="9525">
            <a:noFill/>
            <a:miter lim="800000"/>
            <a:headEnd/>
            <a:tailEnd/>
          </a:ln>
        </p:spPr>
      </p:pic>
      <p:sp>
        <p:nvSpPr>
          <p:cNvPr id="5" name="TextBox 4"/>
          <p:cNvSpPr txBox="1"/>
          <p:nvPr/>
        </p:nvSpPr>
        <p:spPr>
          <a:xfrm>
            <a:off x="1828800" y="164177"/>
            <a:ext cx="8534400" cy="584775"/>
          </a:xfrm>
          <a:prstGeom prst="rect">
            <a:avLst/>
          </a:prstGeom>
          <a:noFill/>
        </p:spPr>
        <p:txBody>
          <a:bodyPr wrap="square">
            <a:spAutoFit/>
          </a:bodyPr>
          <a:lstStyle/>
          <a:p>
            <a:pPr algn="ctr">
              <a:defRPr/>
            </a:pPr>
            <a:r>
              <a:rPr lang="en-US" sz="3200" b="1" i="1" dirty="0">
                <a:ln w="12700">
                  <a:solidFill>
                    <a:schemeClr val="tx2">
                      <a:satMod val="155000"/>
                    </a:schemeClr>
                  </a:solidFill>
                  <a:prstDash val="solid"/>
                </a:ln>
                <a:solidFill>
                  <a:schemeClr val="bg1"/>
                </a:solidFill>
                <a:latin typeface="Arial Black" panose="020B0A04020102020204" pitchFamily="34" charset="0"/>
              </a:rPr>
              <a:t>The International Space Station</a:t>
            </a:r>
          </a:p>
        </p:txBody>
      </p:sp>
    </p:spTree>
    <p:extLst>
      <p:ext uri="{BB962C8B-B14F-4D97-AF65-F5344CB8AC3E}">
        <p14:creationId xmlns:p14="http://schemas.microsoft.com/office/powerpoint/2010/main" val="5778383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524000" y="5"/>
            <a:ext cx="9144000" cy="1332923"/>
          </a:xfrm>
          <a:prstGeom prst="rect">
            <a:avLst/>
          </a:prstGeom>
        </p:spPr>
      </p:pic>
      <p:grpSp>
        <p:nvGrpSpPr>
          <p:cNvPr id="4" name="Group 3"/>
          <p:cNvGrpSpPr>
            <a:grpSpLocks noChangeAspect="1"/>
          </p:cNvGrpSpPr>
          <p:nvPr/>
        </p:nvGrpSpPr>
        <p:grpSpPr>
          <a:xfrm>
            <a:off x="2029752" y="727786"/>
            <a:ext cx="8132496" cy="3574050"/>
            <a:chOff x="148336" y="2171700"/>
            <a:chExt cx="8843264" cy="3886416"/>
          </a:xfrm>
        </p:grpSpPr>
        <p:pic>
          <p:nvPicPr>
            <p:cNvPr id="3" name="Picture 2" descr="C:\Users\gmassa\Documents\VEGGIE Experimentation\Pillow Images 050920011\Edited\Group crop small.jpg"/>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bwMode="auto">
            <a:xfrm>
              <a:off x="148336" y="2171700"/>
              <a:ext cx="8843264" cy="3886416"/>
            </a:xfrm>
            <a:prstGeom prst="rect">
              <a:avLst/>
            </a:prstGeom>
            <a:noFill/>
            <a:ln w="9525">
              <a:noFill/>
              <a:miter lim="800000"/>
              <a:headEnd/>
              <a:tailEnd/>
            </a:ln>
            <a:effectLst>
              <a:softEdge rad="31750"/>
            </a:effectLst>
          </p:spPr>
        </p:pic>
        <p:grpSp>
          <p:nvGrpSpPr>
            <p:cNvPr id="18435" name="Group 9"/>
            <p:cNvGrpSpPr>
              <a:grpSpLocks/>
            </p:cNvGrpSpPr>
            <p:nvPr/>
          </p:nvGrpSpPr>
          <p:grpSpPr bwMode="auto">
            <a:xfrm>
              <a:off x="528638" y="2359959"/>
              <a:ext cx="7239366" cy="1590444"/>
              <a:chOff x="529336" y="2359497"/>
              <a:chExt cx="7238636" cy="1591191"/>
            </a:xfrm>
          </p:grpSpPr>
          <p:sp>
            <p:nvSpPr>
              <p:cNvPr id="18437" name="TextBox 3"/>
              <p:cNvSpPr txBox="1">
                <a:spLocks noChangeArrowheads="1"/>
              </p:cNvSpPr>
              <p:nvPr/>
            </p:nvSpPr>
            <p:spPr bwMode="auto">
              <a:xfrm>
                <a:off x="529336" y="2710688"/>
                <a:ext cx="1375867" cy="401800"/>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Red lettuce</a:t>
                </a:r>
              </a:p>
            </p:txBody>
          </p:sp>
          <p:sp>
            <p:nvSpPr>
              <p:cNvPr id="18438" name="TextBox 4"/>
              <p:cNvSpPr txBox="1">
                <a:spLocks noChangeArrowheads="1"/>
              </p:cNvSpPr>
              <p:nvPr/>
            </p:nvSpPr>
            <p:spPr bwMode="auto">
              <a:xfrm>
                <a:off x="2575299" y="2525935"/>
                <a:ext cx="1403266" cy="401800"/>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Swiss chard</a:t>
                </a:r>
              </a:p>
            </p:txBody>
          </p:sp>
          <p:sp>
            <p:nvSpPr>
              <p:cNvPr id="18439" name="TextBox 5"/>
              <p:cNvSpPr txBox="1">
                <a:spLocks noChangeArrowheads="1"/>
              </p:cNvSpPr>
              <p:nvPr/>
            </p:nvSpPr>
            <p:spPr bwMode="auto">
              <a:xfrm>
                <a:off x="4186936" y="3548888"/>
                <a:ext cx="894470" cy="401800"/>
              </a:xfrm>
              <a:prstGeom prst="rect">
                <a:avLst/>
              </a:prstGeom>
              <a:noFill/>
              <a:ln w="9525">
                <a:noFill/>
                <a:miter lim="800000"/>
                <a:headEnd/>
                <a:tailEnd/>
              </a:ln>
            </p:spPr>
            <p:txBody>
              <a:bodyPr wrap="none">
                <a:spAutoFit/>
              </a:bodyPr>
              <a:lstStyle/>
              <a:p>
                <a:r>
                  <a:rPr lang="en-US" b="1">
                    <a:solidFill>
                      <a:schemeClr val="bg1"/>
                    </a:solidFill>
                    <a:latin typeface="Calibri" pitchFamily="34" charset="0"/>
                  </a:rPr>
                  <a:t>Radish</a:t>
                </a:r>
              </a:p>
            </p:txBody>
          </p:sp>
          <p:sp>
            <p:nvSpPr>
              <p:cNvPr id="18440" name="TextBox 6"/>
              <p:cNvSpPr txBox="1">
                <a:spLocks noChangeArrowheads="1"/>
              </p:cNvSpPr>
              <p:nvPr/>
            </p:nvSpPr>
            <p:spPr bwMode="auto">
              <a:xfrm>
                <a:off x="5893359" y="2710688"/>
                <a:ext cx="1070507" cy="1004499"/>
              </a:xfrm>
              <a:prstGeom prst="rect">
                <a:avLst/>
              </a:prstGeom>
              <a:noFill/>
              <a:ln w="9525">
                <a:noFill/>
                <a:miter lim="800000"/>
                <a:headEnd/>
                <a:tailEnd/>
              </a:ln>
            </p:spPr>
            <p:txBody>
              <a:bodyPr wrap="none">
                <a:spAutoFit/>
              </a:bodyPr>
              <a:lstStyle/>
              <a:p>
                <a:pPr algn="ctr"/>
                <a:r>
                  <a:rPr lang="en-US" b="1">
                    <a:solidFill>
                      <a:schemeClr val="bg1"/>
                    </a:solidFill>
                    <a:latin typeface="Calibri" pitchFamily="34" charset="0"/>
                  </a:rPr>
                  <a:t>Dwarf </a:t>
                </a:r>
              </a:p>
              <a:p>
                <a:pPr algn="ctr"/>
                <a:r>
                  <a:rPr lang="en-US" b="1">
                    <a:solidFill>
                      <a:schemeClr val="bg1"/>
                    </a:solidFill>
                    <a:latin typeface="Calibri" pitchFamily="34" charset="0"/>
                  </a:rPr>
                  <a:t>Chinese </a:t>
                </a:r>
              </a:p>
              <a:p>
                <a:pPr algn="ctr"/>
                <a:r>
                  <a:rPr lang="en-US" b="1">
                    <a:solidFill>
                      <a:schemeClr val="bg1"/>
                    </a:solidFill>
                    <a:latin typeface="Calibri" pitchFamily="34" charset="0"/>
                  </a:rPr>
                  <a:t>cabbage</a:t>
                </a:r>
              </a:p>
            </p:txBody>
          </p:sp>
          <p:sp>
            <p:nvSpPr>
              <p:cNvPr id="18441" name="TextBox 7"/>
              <p:cNvSpPr txBox="1">
                <a:spLocks noChangeArrowheads="1"/>
              </p:cNvSpPr>
              <p:nvPr/>
            </p:nvSpPr>
            <p:spPr bwMode="auto">
              <a:xfrm>
                <a:off x="6553291" y="2359497"/>
                <a:ext cx="1214681" cy="401800"/>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Snow pea</a:t>
                </a:r>
              </a:p>
            </p:txBody>
          </p:sp>
        </p:grpSp>
      </p:grpSp>
      <p:sp>
        <p:nvSpPr>
          <p:cNvPr id="2" name="Title 1"/>
          <p:cNvSpPr>
            <a:spLocks noGrp="1"/>
          </p:cNvSpPr>
          <p:nvPr>
            <p:ph type="title"/>
          </p:nvPr>
        </p:nvSpPr>
        <p:spPr>
          <a:xfrm>
            <a:off x="1758246" y="-70301"/>
            <a:ext cx="8675511" cy="1171848"/>
          </a:xfrm>
        </p:spPr>
        <p:txBody>
          <a:bodyPr rtlCol="0">
            <a:normAutofit/>
          </a:bodyPr>
          <a:lstStyle/>
          <a:p>
            <a:pPr algn="ctr">
              <a:defRPr/>
            </a:pPr>
            <a:r>
              <a:rPr lang="en-US" sz="4000" dirty="0">
                <a:solidFill>
                  <a:schemeClr val="bg1"/>
                </a:solidFill>
                <a:effectLst>
                  <a:outerShdw blurRad="38100" dist="38100" dir="2700000" algn="tl">
                    <a:srgbClr val="000000">
                      <a:alpha val="43137"/>
                    </a:srgbClr>
                  </a:outerShdw>
                </a:effectLst>
                <a:latin typeface="+mn-lt"/>
              </a:rPr>
              <a:t>Example crops tested in plant pillows</a:t>
            </a:r>
          </a:p>
        </p:txBody>
      </p:sp>
      <p:cxnSp>
        <p:nvCxnSpPr>
          <p:cNvPr id="12" name="Straight Connector 11"/>
          <p:cNvCxnSpPr/>
          <p:nvPr/>
        </p:nvCxnSpPr>
        <p:spPr>
          <a:xfrm>
            <a:off x="1866900" y="8511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801513" y="4172235"/>
            <a:ext cx="2337588" cy="2743200"/>
          </a:xfrm>
          <a:prstGeom prst="rect">
            <a:avLst/>
          </a:prstGeom>
        </p:spPr>
      </p:pic>
      <p:pic>
        <p:nvPicPr>
          <p:cNvPr id="6" name="Picture 5"/>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a:stretch/>
        </p:blipFill>
        <p:spPr>
          <a:xfrm>
            <a:off x="5089121" y="4172235"/>
            <a:ext cx="2356656" cy="2743200"/>
          </a:xfrm>
          <a:prstGeom prst="rect">
            <a:avLst/>
          </a:prstGeom>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b="-466"/>
          <a:stretch/>
        </p:blipFill>
        <p:spPr>
          <a:xfrm>
            <a:off x="8346860" y="4172235"/>
            <a:ext cx="2076509" cy="2743200"/>
          </a:xfrm>
          <a:prstGeom prst="rect">
            <a:avLst/>
          </a:prstGeom>
        </p:spPr>
      </p:pic>
      <p:sp>
        <p:nvSpPr>
          <p:cNvPr id="8" name="TextBox 7"/>
          <p:cNvSpPr txBox="1"/>
          <p:nvPr/>
        </p:nvSpPr>
        <p:spPr>
          <a:xfrm>
            <a:off x="3351522" y="6434876"/>
            <a:ext cx="768159" cy="369332"/>
          </a:xfrm>
          <a:prstGeom prst="rect">
            <a:avLst/>
          </a:prstGeom>
          <a:noFill/>
        </p:spPr>
        <p:txBody>
          <a:bodyPr vert="horz" wrap="none" rtlCol="0">
            <a:spAutoFit/>
          </a:bodyPr>
          <a:lstStyle/>
          <a:p>
            <a:r>
              <a:rPr lang="en-US" b="1" dirty="0">
                <a:solidFill>
                  <a:schemeClr val="bg1"/>
                </a:solidFill>
              </a:rPr>
              <a:t>Zinnia</a:t>
            </a:r>
          </a:p>
        </p:txBody>
      </p:sp>
      <p:sp>
        <p:nvSpPr>
          <p:cNvPr id="19" name="TextBox 18"/>
          <p:cNvSpPr txBox="1"/>
          <p:nvPr/>
        </p:nvSpPr>
        <p:spPr>
          <a:xfrm>
            <a:off x="5883369" y="6434876"/>
            <a:ext cx="915122" cy="369332"/>
          </a:xfrm>
          <a:prstGeom prst="rect">
            <a:avLst/>
          </a:prstGeom>
          <a:noFill/>
        </p:spPr>
        <p:txBody>
          <a:bodyPr vert="horz" wrap="none" rtlCol="0">
            <a:spAutoFit/>
          </a:bodyPr>
          <a:lstStyle/>
          <a:p>
            <a:r>
              <a:rPr lang="en-US" b="1" dirty="0">
                <a:solidFill>
                  <a:schemeClr val="bg1"/>
                </a:solidFill>
              </a:rPr>
              <a:t>Petunia</a:t>
            </a:r>
          </a:p>
        </p:txBody>
      </p:sp>
      <p:sp>
        <p:nvSpPr>
          <p:cNvPr id="20" name="TextBox 19"/>
          <p:cNvSpPr txBox="1"/>
          <p:nvPr/>
        </p:nvSpPr>
        <p:spPr>
          <a:xfrm>
            <a:off x="8745016" y="6434876"/>
            <a:ext cx="1048044" cy="369332"/>
          </a:xfrm>
          <a:prstGeom prst="rect">
            <a:avLst/>
          </a:prstGeom>
          <a:noFill/>
        </p:spPr>
        <p:txBody>
          <a:bodyPr vert="horz" wrap="none" rtlCol="0">
            <a:spAutoFit/>
          </a:bodyPr>
          <a:lstStyle/>
          <a:p>
            <a:r>
              <a:rPr lang="en-US" b="1" dirty="0">
                <a:solidFill>
                  <a:schemeClr val="bg1"/>
                </a:solidFill>
              </a:rPr>
              <a:t>Marigold</a:t>
            </a:r>
          </a:p>
        </p:txBody>
      </p:sp>
    </p:spTree>
    <p:extLst>
      <p:ext uri="{BB962C8B-B14F-4D97-AF65-F5344CB8AC3E}">
        <p14:creationId xmlns:p14="http://schemas.microsoft.com/office/powerpoint/2010/main" val="1098885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1714500" y="0"/>
            <a:ext cx="8763000" cy="769441"/>
          </a:xfrm>
          <a:prstGeom prst="rect">
            <a:avLst/>
          </a:prstGeom>
          <a:noFill/>
        </p:spPr>
        <p:txBody>
          <a:bodyPr wrap="square">
            <a:spAutoFit/>
          </a:bodyPr>
          <a:lstStyle/>
          <a:p>
            <a:pPr algn="ctr">
              <a:defRPr/>
            </a:pPr>
            <a:r>
              <a:rPr lang="en-US" sz="4400" dirty="0">
                <a:effectLst>
                  <a:outerShdw blurRad="38100" dist="38100" dir="2700000" algn="tl">
                    <a:srgbClr val="000000">
                      <a:alpha val="43137"/>
                    </a:srgbClr>
                  </a:outerShdw>
                </a:effectLst>
                <a:latin typeface="+mj-lt"/>
              </a:rPr>
              <a:t>Veggie on ISS</a:t>
            </a:r>
          </a:p>
        </p:txBody>
      </p:sp>
      <p:pic>
        <p:nvPicPr>
          <p:cNvPr id="3075" name="Picture 3" descr="C:\Users\tmsmith1\Documents\CASIS\VEGGIE\iss039e019414 Rick working in Columbus.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056608" y="688988"/>
            <a:ext cx="10078785" cy="6126480"/>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88372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519" y="119194"/>
            <a:ext cx="7736871" cy="514954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0203640" y="115027"/>
            <a:ext cx="1819165" cy="2743200"/>
          </a:xfrm>
          <a:prstGeom prst="rect">
            <a:avLst/>
          </a:prstGeom>
        </p:spPr>
      </p:pic>
      <p:pic>
        <p:nvPicPr>
          <p:cNvPr id="6" name="Picture 2" descr="https://images-assets.nasa.gov/image/KSC-20180227-PH_DAC01_0025/KSC-20180227-PH_DAC01_0025~large.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7599499" y="119194"/>
            <a:ext cx="2666602" cy="254511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583473" y="95898"/>
            <a:ext cx="2274893" cy="1360238"/>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354949" y="1861342"/>
            <a:ext cx="2911152" cy="2438954"/>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rot="5400000">
            <a:off x="9827204" y="2217551"/>
            <a:ext cx="2579930" cy="1825592"/>
          </a:xfrm>
          <a:prstGeom prst="rect">
            <a:avLst/>
          </a:prstGeom>
        </p:spPr>
      </p:pic>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866978" y="4289990"/>
            <a:ext cx="2288649" cy="244158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8437" y="4008728"/>
            <a:ext cx="3643653" cy="2733153"/>
          </a:xfrm>
          <a:prstGeom prst="rect">
            <a:avLst/>
          </a:prstGeom>
        </p:spPr>
      </p:pic>
      <p:pic>
        <p:nvPicPr>
          <p:cNvPr id="12" name="Picture 11"/>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7859474" y="4080431"/>
            <a:ext cx="2780862" cy="2651144"/>
          </a:xfrm>
          <a:prstGeom prst="rect">
            <a:avLst/>
          </a:prstGeom>
        </p:spPr>
      </p:pic>
      <p:pic>
        <p:nvPicPr>
          <p:cNvPr id="13" name="Picture 12"/>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3375883" y="4300296"/>
            <a:ext cx="3128273" cy="2431279"/>
          </a:xfrm>
          <a:prstGeom prst="rect">
            <a:avLst/>
          </a:prstGeom>
        </p:spPr>
      </p:pic>
      <p:pic>
        <p:nvPicPr>
          <p:cNvPr id="14" name="Picture 13"/>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a:off x="168954" y="1479432"/>
            <a:ext cx="2315459" cy="2521819"/>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85519" y="119194"/>
            <a:ext cx="2406022" cy="1339191"/>
          </a:xfrm>
          <a:prstGeom prst="rect">
            <a:avLst/>
          </a:prstGeom>
        </p:spPr>
      </p:pic>
      <p:pic>
        <p:nvPicPr>
          <p:cNvPr id="16" name="Picture 15"/>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0573458" y="3899078"/>
            <a:ext cx="1449347" cy="2863393"/>
          </a:xfrm>
          <a:prstGeom prst="rect">
            <a:avLst/>
          </a:prstGeom>
        </p:spPr>
      </p:pic>
      <p:pic>
        <p:nvPicPr>
          <p:cNvPr id="17" name="Picture 16"/>
          <p:cNvPicPr>
            <a:picLocks noChangeAspect="1"/>
          </p:cNvPicPr>
          <p:nvPr/>
        </p:nvPicPr>
        <p:blipFill rotWithShape="1">
          <a:blip r:embed="rId15" cstate="print">
            <a:extLst>
              <a:ext uri="{28A0092B-C50C-407E-A947-70E740481C1C}">
                <a14:useLocalDpi xmlns:a14="http://schemas.microsoft.com/office/drawing/2010/main" val="0"/>
              </a:ext>
            </a:extLst>
          </a:blip>
          <a:srcRect/>
          <a:stretch/>
        </p:blipFill>
        <p:spPr>
          <a:xfrm>
            <a:off x="7086817" y="2784848"/>
            <a:ext cx="1204658" cy="1476122"/>
          </a:xfrm>
          <a:prstGeom prst="rect">
            <a:avLst/>
          </a:prstGeom>
        </p:spPr>
      </p:pic>
    </p:spTree>
    <p:extLst>
      <p:ext uri="{BB962C8B-B14F-4D97-AF65-F5344CB8AC3E}">
        <p14:creationId xmlns:p14="http://schemas.microsoft.com/office/powerpoint/2010/main" val="11070174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4" descr="view from cupola.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9278" y="0"/>
            <a:ext cx="10373445" cy="6858000"/>
          </a:xfrm>
          <a:prstGeom prst="rect">
            <a:avLst/>
          </a:prstGeom>
          <a:noFill/>
          <a:ln w="9525">
            <a:noFill/>
            <a:miter lim="800000"/>
            <a:headEnd/>
            <a:tailEnd/>
          </a:ln>
        </p:spPr>
      </p:pic>
    </p:spTree>
    <p:extLst>
      <p:ext uri="{BB962C8B-B14F-4D97-AF65-F5344CB8AC3E}">
        <p14:creationId xmlns:p14="http://schemas.microsoft.com/office/powerpoint/2010/main" val="422548343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927</Words>
  <Application>Microsoft Office PowerPoint</Application>
  <PresentationFormat>Widescreen</PresentationFormat>
  <Paragraphs>238</Paragraphs>
  <Slides>35</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35</vt:i4>
      </vt:variant>
    </vt:vector>
  </HeadingPairs>
  <TitlesOfParts>
    <vt:vector size="45" baseType="lpstr">
      <vt:lpstr>ＭＳ Ｐゴシック</vt:lpstr>
      <vt:lpstr>Arial</vt:lpstr>
      <vt:lpstr>Arial Black</vt:lpstr>
      <vt:lpstr>Avenir Book</vt:lpstr>
      <vt:lpstr>Calibri</vt:lpstr>
      <vt:lpstr>Calibri Light</vt:lpstr>
      <vt:lpstr>Century Gothic</vt:lpstr>
      <vt:lpstr>1_Office Theme</vt:lpstr>
      <vt:lpstr>Office Theme</vt:lpstr>
      <vt:lpstr>2_Office Theme</vt:lpstr>
      <vt:lpstr>Growing Plants in Space </vt:lpstr>
      <vt:lpstr>Education </vt:lpstr>
      <vt:lpstr>PowerPoint Presentation</vt:lpstr>
      <vt:lpstr>Why grow plants in space?</vt:lpstr>
      <vt:lpstr>PowerPoint Presentation</vt:lpstr>
      <vt:lpstr>PowerPoint Presentation</vt:lpstr>
      <vt:lpstr>Luna City</vt:lpstr>
      <vt:lpstr>PowerPoint Presentation</vt:lpstr>
      <vt:lpstr>Evolved Lunar Base</vt:lpstr>
      <vt:lpstr>PowerPoint Presentation</vt:lpstr>
      <vt:lpstr>Plant Factories</vt:lpstr>
      <vt:lpstr>PowerPoint Presentation</vt:lpstr>
      <vt:lpstr>South Pole Greenhouse</vt:lpstr>
      <vt:lpstr>Space Crop Production Candidates</vt:lpstr>
      <vt:lpstr>Plant Growth and the Environment</vt:lpstr>
      <vt:lpstr>The Space Environment</vt:lpstr>
      <vt:lpstr>Crew Needs</vt:lpstr>
      <vt:lpstr>Example of an ISS Crop Scenario</vt:lpstr>
      <vt:lpstr>Goal: To down select crop candidates for crew to grow, pick, and eat on ISS to supplement a packaged diet. </vt:lpstr>
      <vt:lpstr>Leafy Greens - Candidates</vt:lpstr>
      <vt:lpstr>Selection Criteria Overview</vt:lpstr>
      <vt:lpstr>Weighting and Ranking</vt:lpstr>
      <vt:lpstr>Growth Studies</vt:lpstr>
      <vt:lpstr>Horticultural Factors</vt:lpstr>
      <vt:lpstr>Horticultural Factors (cont.)</vt:lpstr>
      <vt:lpstr>Elemental Factors</vt:lpstr>
      <vt:lpstr>Elemental Factors</vt:lpstr>
      <vt:lpstr>Nutrient Factors</vt:lpstr>
      <vt:lpstr>Organoleptic Factors</vt:lpstr>
      <vt:lpstr>Organoleptic Factors</vt:lpstr>
      <vt:lpstr>PowerPoint Presentation</vt:lpstr>
      <vt:lpstr>Example crops tested in plant pillows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2020-06-05T17:55:57Z</dcterms:created>
  <dcterms:modified xsi:type="dcterms:W3CDTF">2020-07-02T21:29:28Z</dcterms:modified>
</cp:coreProperties>
</file>