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4" r:id="rId3"/>
    <p:sldId id="258" r:id="rId4"/>
    <p:sldId id="266" r:id="rId5"/>
    <p:sldId id="259" r:id="rId6"/>
    <p:sldId id="260" r:id="rId7"/>
    <p:sldId id="256" r:id="rId8"/>
    <p:sldId id="267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92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23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8F50-A48B-0B48-9FD0-E4FFF1724348}" type="datetimeFigureOut">
              <a:rPr lang="en-US" smtClean="0"/>
              <a:t>7/6/20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71D-E08B-3C40-A80E-3364459445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72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8F50-A48B-0B48-9FD0-E4FFF1724348}" type="datetimeFigureOut">
              <a:rPr lang="en-US" smtClean="0"/>
              <a:t>7/6/20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71D-E08B-3C40-A80E-3364459445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7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8F50-A48B-0B48-9FD0-E4FFF1724348}" type="datetimeFigureOut">
              <a:rPr lang="en-US" smtClean="0"/>
              <a:t>7/6/20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71D-E08B-3C40-A80E-3364459445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322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8F50-A48B-0B48-9FD0-E4FFF1724348}" type="datetimeFigureOut">
              <a:rPr lang="en-US" smtClean="0"/>
              <a:t>7/6/20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71D-E08B-3C40-A80E-3364459445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21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8F50-A48B-0B48-9FD0-E4FFF1724348}" type="datetimeFigureOut">
              <a:rPr lang="en-US" smtClean="0"/>
              <a:t>7/6/20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71D-E08B-3C40-A80E-3364459445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089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8F50-A48B-0B48-9FD0-E4FFF1724348}" type="datetimeFigureOut">
              <a:rPr lang="en-US" smtClean="0"/>
              <a:t>7/6/20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71D-E08B-3C40-A80E-3364459445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222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8F50-A48B-0B48-9FD0-E4FFF1724348}" type="datetimeFigureOut">
              <a:rPr lang="en-US" smtClean="0"/>
              <a:t>7/6/20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71D-E08B-3C40-A80E-3364459445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176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8F50-A48B-0B48-9FD0-E4FFF1724348}" type="datetimeFigureOut">
              <a:rPr lang="en-US" smtClean="0"/>
              <a:t>7/6/20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71D-E08B-3C40-A80E-3364459445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611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8F50-A48B-0B48-9FD0-E4FFF1724348}" type="datetimeFigureOut">
              <a:rPr lang="en-US" smtClean="0"/>
              <a:t>7/6/20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71D-E08B-3C40-A80E-3364459445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056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8F50-A48B-0B48-9FD0-E4FFF1724348}" type="datetimeFigureOut">
              <a:rPr lang="en-US" smtClean="0"/>
              <a:t>7/6/20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71D-E08B-3C40-A80E-3364459445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944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38F50-A48B-0B48-9FD0-E4FFF1724348}" type="datetimeFigureOut">
              <a:rPr lang="en-US" smtClean="0"/>
              <a:t>7/6/20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2B71D-E08B-3C40-A80E-3364459445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55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38F50-A48B-0B48-9FD0-E4FFF1724348}" type="datetimeFigureOut">
              <a:rPr lang="en-US" smtClean="0"/>
              <a:t>7/6/20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2B71D-E08B-3C40-A80E-33644594453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384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Rainee.N.Simons@nasa.gov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 shadeToTitle="1"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1C640-39CE-B943-90B7-D1EC50CAF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689" y="1486605"/>
            <a:ext cx="9110312" cy="96076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Efficient Power Amplifiers for Radio Science, Remote Sensing, and Space Communications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ACDD61-8414-264E-8153-468CBB9EF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521355"/>
            <a:ext cx="6858000" cy="302288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Rainee N. Simons, Ph.D., </a:t>
            </a:r>
            <a:r>
              <a:rPr lang="en-US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 Fellow, IEEE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Glenn Research Center, MS 54-1</a:t>
            </a: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21000 Brookpark Road</a:t>
            </a:r>
          </a:p>
          <a:p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Cleveland, OH 44135, USA</a:t>
            </a:r>
          </a:p>
          <a:p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Rainee.N.Simons@nasa.gov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Session WE-A4.2A: Remote Sensing,   Wed, July 8, 2020,   11:20 am – 11:40 am</a:t>
            </a: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999855-3F8A-C24E-B63D-F6D75AD92A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88" y="50800"/>
            <a:ext cx="1109312" cy="144744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D35B16D-51FE-0A49-98D5-851BB1FF990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070" y="169159"/>
            <a:ext cx="1756594" cy="131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47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39"/>
    </mc:Choice>
    <mc:Fallback xmlns="">
      <p:transition spd="slow" advTm="17139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999855-3F8A-C24E-B63D-F6D75AD92A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88" y="50800"/>
            <a:ext cx="1109312" cy="144744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D35B16D-51FE-0A49-98D5-851BB1FF99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070" y="169159"/>
            <a:ext cx="1756594" cy="1317446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C2C0B468-DB08-E541-B678-339ABE472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34913"/>
            <a:ext cx="9110312" cy="865936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2D4F7F8-EAA4-E94A-9A18-D222627DE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76" y="1957705"/>
            <a:ext cx="9076624" cy="4595496"/>
          </a:xfrm>
        </p:spPr>
        <p:txBody>
          <a:bodyPr>
            <a:normAutofit lnSpcReduction="10000"/>
          </a:bodyPr>
          <a:lstStyle/>
          <a:p>
            <a:pPr marL="457200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and Problem</a:t>
            </a:r>
          </a:p>
          <a:p>
            <a:pPr marL="457200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</a:p>
          <a:p>
            <a:pPr marL="457200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Traveling-Wave Tube Amplifier </a:t>
            </a:r>
          </a:p>
          <a:p>
            <a:pPr marL="914400"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Design, Modeling, and Manufacturing</a:t>
            </a:r>
          </a:p>
          <a:p>
            <a:pPr marL="457200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Amplifier Performance Characteristics</a:t>
            </a:r>
          </a:p>
          <a:p>
            <a:pPr marL="914400"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9835H K-band Space TWT</a:t>
            </a:r>
          </a:p>
          <a:p>
            <a:pPr marL="914400"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999HA Ka-band Space TWT</a:t>
            </a:r>
          </a:p>
          <a:p>
            <a:pPr marL="914400"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9922H Q-band Space TWT</a:t>
            </a:r>
          </a:p>
          <a:p>
            <a:pPr marL="457200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 to Radio Science, Remote sensing, and Space Communications</a:t>
            </a:r>
          </a:p>
          <a:p>
            <a:pPr marL="457200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  <a:p>
            <a:pPr marL="457200"/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741666-9E8A-8840-BB97-F46FB8503EEB}"/>
              </a:ext>
            </a:extLst>
          </p:cNvPr>
          <p:cNvCxnSpPr>
            <a:cxnSpLocks/>
          </p:cNvCxnSpPr>
          <p:nvPr/>
        </p:nvCxnSpPr>
        <p:spPr>
          <a:xfrm>
            <a:off x="0" y="1635760"/>
            <a:ext cx="9144000" cy="0"/>
          </a:xfrm>
          <a:prstGeom prst="line">
            <a:avLst/>
          </a:prstGeom>
          <a:ln w="28575" cmpd="tri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557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951"/>
    </mc:Choice>
    <mc:Fallback xmlns="">
      <p:transition spd="slow" advTm="3195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999855-3F8A-C24E-B63D-F6D75AD92A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88" y="50800"/>
            <a:ext cx="1109312" cy="144744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D35B16D-51FE-0A49-98D5-851BB1FF99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070" y="169159"/>
            <a:ext cx="1756594" cy="1317446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C2C0B468-DB08-E541-B678-339ABE472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4753"/>
            <a:ext cx="9110312" cy="865936"/>
          </a:xfrm>
        </p:spPr>
        <p:txBody>
          <a:bodyPr>
            <a:normAutofit/>
          </a:bodyPr>
          <a:lstStyle/>
          <a:p>
            <a:pPr marL="457200" algn="ctr"/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and Problem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2D4F7F8-EAA4-E94A-9A18-D222627DE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46283"/>
            <a:ext cx="9076624" cy="3652587"/>
          </a:xfrm>
        </p:spPr>
        <p:txBody>
          <a:bodyPr>
            <a:normAutofit lnSpcReduction="10000"/>
          </a:bodyPr>
          <a:lstStyle/>
          <a:p>
            <a:pPr marL="457200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Signals transmitted from spacecraft have to travel astronomical distances</a:t>
            </a:r>
          </a:p>
          <a:p>
            <a:pPr marL="457200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the distance from the Sun increases the solar flux density available for conversion to electrical power on board the spacecraft decreases</a:t>
            </a:r>
          </a:p>
          <a:p>
            <a:pPr marL="457200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Spacecraft travel time to reach their destination is several years</a:t>
            </a:r>
          </a:p>
          <a:p>
            <a:pPr marL="457200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life and stable operation are essential for mission success </a:t>
            </a:r>
          </a:p>
          <a:p>
            <a:pPr marL="457200"/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741666-9E8A-8840-BB97-F46FB8503EEB}"/>
              </a:ext>
            </a:extLst>
          </p:cNvPr>
          <p:cNvCxnSpPr>
            <a:cxnSpLocks/>
          </p:cNvCxnSpPr>
          <p:nvPr/>
        </p:nvCxnSpPr>
        <p:spPr>
          <a:xfrm>
            <a:off x="0" y="1635760"/>
            <a:ext cx="9144000" cy="0"/>
          </a:xfrm>
          <a:prstGeom prst="line">
            <a:avLst/>
          </a:prstGeom>
          <a:ln w="28575" cmpd="tri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81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424"/>
    </mc:Choice>
    <mc:Fallback xmlns="">
      <p:transition spd="slow" advTm="2842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999855-3F8A-C24E-B63D-F6D75AD92A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88" y="50800"/>
            <a:ext cx="1109312" cy="144744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D35B16D-51FE-0A49-98D5-851BB1FF99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070" y="169159"/>
            <a:ext cx="1756594" cy="1317446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C2C0B468-DB08-E541-B678-339ABE472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4753"/>
            <a:ext cx="9110312" cy="865936"/>
          </a:xfrm>
        </p:spPr>
        <p:txBody>
          <a:bodyPr>
            <a:normAutofit/>
          </a:bodyPr>
          <a:lstStyle/>
          <a:p>
            <a:pPr marL="457200" algn="ctr"/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2D4F7F8-EAA4-E94A-9A18-D222627DE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465526"/>
            <a:ext cx="9076624" cy="3581467"/>
          </a:xfrm>
        </p:spPr>
        <p:txBody>
          <a:bodyPr>
            <a:normAutofit/>
          </a:bodyPr>
          <a:lstStyle/>
          <a:p>
            <a:pPr marL="457200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Hence, the need to develop reliable space amplifiers capable of </a:t>
            </a:r>
          </a:p>
          <a:p>
            <a:pPr marL="914400"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enduring long duration space flights </a:t>
            </a:r>
          </a:p>
          <a:p>
            <a:pPr marL="914400"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operating in extreme hot and cold environment </a:t>
            </a:r>
          </a:p>
          <a:p>
            <a:pPr marL="914400"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radiation tolerant </a:t>
            </a:r>
          </a:p>
          <a:p>
            <a:pPr marL="914400"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 operation while delivering high output RF power with high efficiency, and </a:t>
            </a:r>
          </a:p>
          <a:p>
            <a:pPr marL="914400"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operating life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741666-9E8A-8840-BB97-F46FB8503EEB}"/>
              </a:ext>
            </a:extLst>
          </p:cNvPr>
          <p:cNvCxnSpPr>
            <a:cxnSpLocks/>
          </p:cNvCxnSpPr>
          <p:nvPr/>
        </p:nvCxnSpPr>
        <p:spPr>
          <a:xfrm>
            <a:off x="0" y="1635760"/>
            <a:ext cx="9144000" cy="0"/>
          </a:xfrm>
          <a:prstGeom prst="line">
            <a:avLst/>
          </a:prstGeom>
          <a:ln w="28575" cmpd="tri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90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13"/>
    </mc:Choice>
    <mc:Fallback xmlns="">
      <p:transition spd="slow" advTm="3021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999855-3F8A-C24E-B63D-F6D75AD92A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88" y="50800"/>
            <a:ext cx="1109312" cy="144744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D35B16D-51FE-0A49-98D5-851BB1FF99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070" y="169159"/>
            <a:ext cx="1756594" cy="1317446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C2C0B468-DB08-E541-B678-339ABE472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4753"/>
            <a:ext cx="9110312" cy="865936"/>
          </a:xfrm>
        </p:spPr>
        <p:txBody>
          <a:bodyPr>
            <a:normAutofit/>
          </a:bodyPr>
          <a:lstStyle/>
          <a:p>
            <a:pPr marL="457200" algn="ctr"/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Traveling-Wave Tube Amplifier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2D4F7F8-EAA4-E94A-9A18-D222627DE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626293"/>
            <a:ext cx="9076624" cy="3032827"/>
          </a:xfrm>
        </p:spPr>
        <p:txBody>
          <a:bodyPr>
            <a:normAutofit lnSpcReduction="10000"/>
          </a:bodyPr>
          <a:lstStyle/>
          <a:p>
            <a:pPr marL="457200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Vacuum electronics-based devices such as, the helical TWTA have demonstrated high on-orbit reliability, capability to operate in extreme environment, provide high output power with high efficiency, and longevity</a:t>
            </a:r>
          </a:p>
          <a:p>
            <a:pPr marL="457200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this paper we present the RF performance characteristics of helical TWTAs at K-Band, Ka-Band, and Q-band frequencies for space applications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741666-9E8A-8840-BB97-F46FB8503EEB}"/>
              </a:ext>
            </a:extLst>
          </p:cNvPr>
          <p:cNvCxnSpPr>
            <a:cxnSpLocks/>
          </p:cNvCxnSpPr>
          <p:nvPr/>
        </p:nvCxnSpPr>
        <p:spPr>
          <a:xfrm>
            <a:off x="0" y="1635760"/>
            <a:ext cx="9144000" cy="0"/>
          </a:xfrm>
          <a:prstGeom prst="line">
            <a:avLst/>
          </a:prstGeom>
          <a:ln w="28575" cmpd="tri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99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098"/>
    </mc:Choice>
    <mc:Fallback xmlns="">
      <p:transition spd="slow" advTm="3709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999855-3F8A-C24E-B63D-F6D75AD92A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88" y="50800"/>
            <a:ext cx="1109312" cy="144744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D35B16D-51FE-0A49-98D5-851BB1FF99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070" y="169159"/>
            <a:ext cx="1756594" cy="1317446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C2C0B468-DB08-E541-B678-339ABE472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8802"/>
            <a:ext cx="9110312" cy="1022030"/>
          </a:xfrm>
        </p:spPr>
        <p:txBody>
          <a:bodyPr>
            <a:noAutofit/>
          </a:bodyPr>
          <a:lstStyle/>
          <a:p>
            <a:pPr marL="914400" lvl="1" algn="ctr"/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TWTA Design, Modeling, </a:t>
            </a:r>
            <a:b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Manufacturing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2D4F7F8-EAA4-E94A-9A18-D222627DE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" y="1690689"/>
            <a:ext cx="9076624" cy="4998152"/>
          </a:xfrm>
        </p:spPr>
        <p:txBody>
          <a:bodyPr>
            <a:normAutofit lnSpcReduction="10000"/>
          </a:bodyPr>
          <a:lstStyle/>
          <a:p>
            <a:pPr marL="457200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 electromagnetic simulation/optimization software tools enabled the first pass design success and include</a:t>
            </a:r>
          </a:p>
          <a:p>
            <a:pPr marL="914400"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U.S. Naval Research Laboratory’s CHRISTINE 3-D Code for high efficiency slow-wave interaction circuit </a:t>
            </a:r>
          </a:p>
          <a:p>
            <a:pPr marL="914400"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MICHELLE 3-D Code for multi-stage depressed collector design</a:t>
            </a:r>
          </a:p>
          <a:p>
            <a:pPr marL="914400" lvl="1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modeling/simulation tools enabled the design of an efficient conduction cooled package</a:t>
            </a:r>
          </a:p>
          <a:p>
            <a:pPr marL="457200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Advances in materials technology resulted in lightweight, temperature stable, high B-H energy product samarium cobalt permanent magnets for focusing the electron beam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741666-9E8A-8840-BB97-F46FB8503EEB}"/>
              </a:ext>
            </a:extLst>
          </p:cNvPr>
          <p:cNvCxnSpPr>
            <a:cxnSpLocks/>
          </p:cNvCxnSpPr>
          <p:nvPr/>
        </p:nvCxnSpPr>
        <p:spPr>
          <a:xfrm>
            <a:off x="0" y="1635760"/>
            <a:ext cx="9144000" cy="0"/>
          </a:xfrm>
          <a:prstGeom prst="line">
            <a:avLst/>
          </a:prstGeom>
          <a:ln w="28575" cmpd="tri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19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14"/>
    </mc:Choice>
    <mc:Fallback xmlns="">
      <p:transition spd="slow" advTm="4941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999855-3F8A-C24E-B63D-F6D75AD92A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88" y="50800"/>
            <a:ext cx="1109312" cy="144744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D35B16D-51FE-0A49-98D5-851BB1FF99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070" y="169159"/>
            <a:ext cx="1756594" cy="1317446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C2C0B468-DB08-E541-B678-339ABE472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34913"/>
            <a:ext cx="9110312" cy="865936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Applications of TWTAs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2D4F7F8-EAA4-E94A-9A18-D222627DE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3688" y="1773275"/>
            <a:ext cx="9076624" cy="4915566"/>
          </a:xfrm>
        </p:spPr>
        <p:txBody>
          <a:bodyPr>
            <a:normAutofit fontScale="47500" lnSpcReduction="20000"/>
          </a:bodyPr>
          <a:lstStyle/>
          <a:p>
            <a:pPr marL="457200">
              <a:lnSpc>
                <a:spcPct val="100000"/>
              </a:lnSpc>
            </a:pPr>
            <a:r>
              <a:rPr lang="en-US" sz="5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Radio Science</a:t>
            </a:r>
          </a:p>
          <a:p>
            <a:pPr marL="914400" lvl="2">
              <a:lnSpc>
                <a:spcPct val="100000"/>
              </a:lnSpc>
              <a:spcBef>
                <a:spcPts val="1000"/>
              </a:spcBef>
            </a:pP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Investigators examine small changes in the phase and/or amplitude of the radio signal propagating from a spacecraft to Earth to study the atmospheric and ionospheric structure of planets, planetary gravitational fields, shape, mass, etc.</a:t>
            </a:r>
          </a:p>
          <a:p>
            <a:pPr marL="914400" lvl="2">
              <a:lnSpc>
                <a:spcPct val="100000"/>
              </a:lnSpc>
              <a:spcBef>
                <a:spcPts val="1000"/>
              </a:spcBef>
            </a:pP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example is NASA’s Cassini Mission to Saturn </a:t>
            </a:r>
          </a:p>
          <a:p>
            <a:pPr marL="457200" lvl="1">
              <a:lnSpc>
                <a:spcPct val="100000"/>
              </a:lnSpc>
              <a:spcBef>
                <a:spcPts val="1000"/>
              </a:spcBef>
            </a:pPr>
            <a:r>
              <a:rPr lang="en-US" sz="5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Spacecraft Based Remote Sensing </a:t>
            </a:r>
          </a:p>
          <a:p>
            <a:pPr marL="914400" lvl="2">
              <a:lnSpc>
                <a:spcPct val="100000"/>
              </a:lnSpc>
              <a:spcBef>
                <a:spcPts val="1000"/>
              </a:spcBef>
            </a:pP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Remote sensing is the acquiring of information from a distance. NASA observes the Earth and other planetary bodies via remote sensors on spacecrafts that detect and record reflected or emitted energy. The sensors could be passive or active.</a:t>
            </a:r>
          </a:p>
          <a:p>
            <a:pPr marL="914400" lvl="2">
              <a:lnSpc>
                <a:spcPct val="100000"/>
              </a:lnSpc>
              <a:spcBef>
                <a:spcPts val="1000"/>
              </a:spcBef>
            </a:pP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Synthetic Aperture Radar (SAR) is a type of active data collection where a sensor produces its own energy and then records the amount of that energy reflected back after interacting with the Earth</a:t>
            </a:r>
          </a:p>
          <a:p>
            <a:pPr marL="914400" lvl="2">
              <a:lnSpc>
                <a:spcPct val="100000"/>
              </a:lnSpc>
              <a:spcBef>
                <a:spcPts val="1000"/>
              </a:spcBef>
            </a:pPr>
            <a:r>
              <a:rPr lang="en-US" sz="4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 include NASA’s Global Precipitation Measurement (GPM) mission and Joint Polar Satellite System (JPSS) </a:t>
            </a:r>
          </a:p>
          <a:p>
            <a:pPr marL="457200"/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/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741666-9E8A-8840-BB97-F46FB8503EEB}"/>
              </a:ext>
            </a:extLst>
          </p:cNvPr>
          <p:cNvCxnSpPr>
            <a:cxnSpLocks/>
          </p:cNvCxnSpPr>
          <p:nvPr/>
        </p:nvCxnSpPr>
        <p:spPr>
          <a:xfrm>
            <a:off x="0" y="1635760"/>
            <a:ext cx="9144000" cy="0"/>
          </a:xfrm>
          <a:prstGeom prst="line">
            <a:avLst/>
          </a:prstGeom>
          <a:ln w="28575" cmpd="tri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94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549"/>
    </mc:Choice>
    <mc:Fallback xmlns="">
      <p:transition spd="slow" advTm="7854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999855-3F8A-C24E-B63D-F6D75AD92A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88" y="50800"/>
            <a:ext cx="1109312" cy="144744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D35B16D-51FE-0A49-98D5-851BB1FF99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070" y="169159"/>
            <a:ext cx="1756594" cy="1317446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C2C0B468-DB08-E541-B678-339ABE472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34913"/>
            <a:ext cx="9110312" cy="865936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 of TWTAs (Continued)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2D4F7F8-EAA4-E94A-9A18-D222627DE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3688" y="1773275"/>
            <a:ext cx="9076624" cy="4915566"/>
          </a:xfrm>
        </p:spPr>
        <p:txBody>
          <a:bodyPr>
            <a:normAutofit/>
          </a:bodyPr>
          <a:lstStyle/>
          <a:p>
            <a:pPr marL="457200"/>
            <a:r>
              <a:rPr lang="en-US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or Satellite Communications</a:t>
            </a:r>
          </a:p>
          <a:p>
            <a:pPr marL="914400" lvl="1"/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primary application here is for down linking the science data gathered by instruments onboard the spacecraft. Additionally, the communication link also enables commanding the spacecraft and; also downlinking the telemetry data that provides frequent update on the health and status of various systems onboard.</a:t>
            </a:r>
          </a:p>
          <a:p>
            <a:pPr marL="914400" lvl="1"/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Examples include NASA’s Lunar Reconnaissance Orbiter (LRO) and Kepler spacecrafts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/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/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741666-9E8A-8840-BB97-F46FB8503EEB}"/>
              </a:ext>
            </a:extLst>
          </p:cNvPr>
          <p:cNvCxnSpPr>
            <a:cxnSpLocks/>
          </p:cNvCxnSpPr>
          <p:nvPr/>
        </p:nvCxnSpPr>
        <p:spPr>
          <a:xfrm>
            <a:off x="0" y="1635760"/>
            <a:ext cx="9144000" cy="0"/>
          </a:xfrm>
          <a:prstGeom prst="line">
            <a:avLst/>
          </a:prstGeom>
          <a:ln w="28575" cmpd="tri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91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96"/>
    </mc:Choice>
    <mc:Fallback xmlns="">
      <p:transition spd="slow" advTm="3189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999855-3F8A-C24E-B63D-F6D75AD92A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88" y="50800"/>
            <a:ext cx="1109312" cy="144744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D35B16D-51FE-0A49-98D5-851BB1FF990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070" y="169159"/>
            <a:ext cx="1756594" cy="1317446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C2C0B468-DB08-E541-B678-339ABE472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34913"/>
            <a:ext cx="9110312" cy="865936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2D4F7F8-EAA4-E94A-9A18-D222627DE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299092"/>
            <a:ext cx="9076624" cy="3823325"/>
          </a:xfrm>
        </p:spPr>
        <p:txBody>
          <a:bodyPr>
            <a:noAutofit/>
          </a:bodyPr>
          <a:lstStyle/>
          <a:p>
            <a:pPr marL="457200">
              <a:lnSpc>
                <a:spcPct val="10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design, modeling and manufacture of the space qualified high power and efficiency helical TWTAs are described</a:t>
            </a:r>
          </a:p>
          <a:p>
            <a:pPr marL="457200">
              <a:lnSpc>
                <a:spcPct val="10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RF performance of K-Band, Ka-Band, and Q-Band TWTAs are presented as examples</a:t>
            </a:r>
          </a:p>
          <a:p>
            <a:pPr marL="457200">
              <a:lnSpc>
                <a:spcPct val="100000"/>
              </a:lnSpc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of TWTAs to space radio science, spacecraft based remote sensing, and satellite communications are also presented</a:t>
            </a:r>
          </a:p>
          <a:p>
            <a:pPr marL="457200">
              <a:lnSpc>
                <a:spcPct val="100000"/>
              </a:lnSpc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0000"/>
              </a:lnSpc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>
              <a:lnSpc>
                <a:spcPct val="100000"/>
              </a:lnSpc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741666-9E8A-8840-BB97-F46FB8503EEB}"/>
              </a:ext>
            </a:extLst>
          </p:cNvPr>
          <p:cNvCxnSpPr>
            <a:cxnSpLocks/>
          </p:cNvCxnSpPr>
          <p:nvPr/>
        </p:nvCxnSpPr>
        <p:spPr>
          <a:xfrm>
            <a:off x="0" y="1635760"/>
            <a:ext cx="9144000" cy="0"/>
          </a:xfrm>
          <a:prstGeom prst="line">
            <a:avLst/>
          </a:prstGeom>
          <a:ln w="28575" cmpd="tri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41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030"/>
    </mc:Choice>
    <mc:Fallback xmlns="">
      <p:transition spd="slow" advTm="3903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3327</TotalTime>
  <Words>635</Words>
  <Application>Microsoft Macintosh PowerPoint</Application>
  <PresentationFormat>On-screen Show (4:3)</PresentationFormat>
  <Paragraphs>60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Efficient Power Amplifiers for Radio Science, Remote Sensing, and Space Communications</vt:lpstr>
      <vt:lpstr>Outline</vt:lpstr>
      <vt:lpstr>Introduction and Problem </vt:lpstr>
      <vt:lpstr>Challenges</vt:lpstr>
      <vt:lpstr>Space Traveling-Wave Tube Amplifier </vt:lpstr>
      <vt:lpstr>TWTA Design, Modeling,  and Manufacturing</vt:lpstr>
      <vt:lpstr>NASA Applications of TWTAs</vt:lpstr>
      <vt:lpstr>Applications of TWTAs (Continued)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Simons, Rainee N. (GRC-LCF0)</dc:creator>
  <cp:lastModifiedBy>Simons, Rainee N. (GRC-LCF0)</cp:lastModifiedBy>
  <cp:revision>48</cp:revision>
  <dcterms:created xsi:type="dcterms:W3CDTF">2020-06-22T18:34:21Z</dcterms:created>
  <dcterms:modified xsi:type="dcterms:W3CDTF">2020-07-06T20:54:09Z</dcterms:modified>
</cp:coreProperties>
</file>