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72" r:id="rId3"/>
    <p:sldId id="258" r:id="rId4"/>
    <p:sldId id="267" r:id="rId5"/>
    <p:sldId id="269" r:id="rId6"/>
    <p:sldId id="268" r:id="rId7"/>
    <p:sldId id="270" r:id="rId8"/>
    <p:sldId id="271" r:id="rId9"/>
    <p:sldId id="266" r:id="rId10"/>
    <p:sldId id="263" r:id="rId11"/>
    <p:sldId id="264"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7" d="100"/>
          <a:sy n="67" d="100"/>
        </p:scale>
        <p:origin x="64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colors1.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data1.xml><?xml version="1.0" encoding="utf-8"?>
<dgm:dataModel xmlns:dgm="http://schemas.openxmlformats.org/drawingml/2006/diagram" xmlns:a="http://schemas.openxmlformats.org/drawingml/2006/main">
  <dgm:ptLst>
    <dgm:pt modelId="{C034E193-205C-4027-B1FA-873B3BE85203}"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5A1DD016-FFB1-4845-A565-574B646E7D90}">
      <dgm:prSet/>
      <dgm:spPr/>
      <dgm:t>
        <a:bodyPr/>
        <a:lstStyle/>
        <a:p>
          <a:r>
            <a:rPr lang="en-US"/>
            <a:t>Peter Buckoski</a:t>
          </a:r>
        </a:p>
      </dgm:t>
    </dgm:pt>
    <dgm:pt modelId="{71561733-4693-4980-869F-81DCB5D0C0E6}" type="parTrans" cxnId="{D8BCFB82-D1E4-433C-845F-3E55C0E00D5D}">
      <dgm:prSet/>
      <dgm:spPr/>
      <dgm:t>
        <a:bodyPr/>
        <a:lstStyle/>
        <a:p>
          <a:endParaRPr lang="en-US"/>
        </a:p>
      </dgm:t>
    </dgm:pt>
    <dgm:pt modelId="{49F05D38-F947-4A16-B645-20C279EF6315}" type="sibTrans" cxnId="{D8BCFB82-D1E4-433C-845F-3E55C0E00D5D}">
      <dgm:prSet/>
      <dgm:spPr/>
      <dgm:t>
        <a:bodyPr/>
        <a:lstStyle/>
        <a:p>
          <a:endParaRPr lang="en-US"/>
        </a:p>
      </dgm:t>
    </dgm:pt>
    <dgm:pt modelId="{9E142850-7B3E-4C4E-AE38-BFF1A9D0D96B}">
      <dgm:prSet/>
      <dgm:spPr/>
      <dgm:t>
        <a:bodyPr/>
        <a:lstStyle/>
        <a:p>
          <a:r>
            <a:rPr lang="en-US" dirty="0">
              <a:solidFill>
                <a:schemeClr val="accent2"/>
              </a:solidFill>
            </a:rPr>
            <a:t>University of Florida</a:t>
          </a:r>
        </a:p>
      </dgm:t>
    </dgm:pt>
    <dgm:pt modelId="{C6703300-5994-4700-AAFE-85C962438F83}" type="parTrans" cxnId="{EEB601F3-2651-4723-BA11-8BE8B161FBC0}">
      <dgm:prSet/>
      <dgm:spPr/>
      <dgm:t>
        <a:bodyPr/>
        <a:lstStyle/>
        <a:p>
          <a:endParaRPr lang="en-US"/>
        </a:p>
      </dgm:t>
    </dgm:pt>
    <dgm:pt modelId="{C3274572-2B24-46E5-BB35-DB8F1552DEE9}" type="sibTrans" cxnId="{EEB601F3-2651-4723-BA11-8BE8B161FBC0}">
      <dgm:prSet/>
      <dgm:spPr/>
      <dgm:t>
        <a:bodyPr/>
        <a:lstStyle/>
        <a:p>
          <a:endParaRPr lang="en-US"/>
        </a:p>
      </dgm:t>
    </dgm:pt>
    <dgm:pt modelId="{010D9803-B469-44B3-BCD6-9CA2202064EE}">
      <dgm:prSet/>
      <dgm:spPr/>
      <dgm:t>
        <a:bodyPr/>
        <a:lstStyle/>
        <a:p>
          <a:r>
            <a:rPr lang="en-US"/>
            <a:t>Undergraduate Senior studying Mechanical Engineering</a:t>
          </a:r>
        </a:p>
      </dgm:t>
    </dgm:pt>
    <dgm:pt modelId="{90371601-A591-4404-8861-866BF82460D8}" type="parTrans" cxnId="{FCA73D86-E03C-4B41-A3EA-F8AEF130F6E9}">
      <dgm:prSet/>
      <dgm:spPr/>
      <dgm:t>
        <a:bodyPr/>
        <a:lstStyle/>
        <a:p>
          <a:endParaRPr lang="en-US"/>
        </a:p>
      </dgm:t>
    </dgm:pt>
    <dgm:pt modelId="{49A41E87-AEB9-4EEF-894F-F6D0ADBE048C}" type="sibTrans" cxnId="{FCA73D86-E03C-4B41-A3EA-F8AEF130F6E9}">
      <dgm:prSet/>
      <dgm:spPr/>
      <dgm:t>
        <a:bodyPr/>
        <a:lstStyle/>
        <a:p>
          <a:endParaRPr lang="en-US"/>
        </a:p>
      </dgm:t>
    </dgm:pt>
    <dgm:pt modelId="{FC1F0A89-B2F1-4212-89D2-47E781E3B5FA}">
      <dgm:prSet/>
      <dgm:spPr/>
      <dgm:t>
        <a:bodyPr/>
        <a:lstStyle/>
        <a:p>
          <a:r>
            <a:rPr lang="en-US"/>
            <a:t>Graduate May 2021</a:t>
          </a:r>
        </a:p>
      </dgm:t>
    </dgm:pt>
    <dgm:pt modelId="{8E903272-3ADE-4AD9-A0F6-1AA5C471DD99}" type="parTrans" cxnId="{8A968812-256E-4B05-9748-858224F5D907}">
      <dgm:prSet/>
      <dgm:spPr/>
      <dgm:t>
        <a:bodyPr/>
        <a:lstStyle/>
        <a:p>
          <a:endParaRPr lang="en-US"/>
        </a:p>
      </dgm:t>
    </dgm:pt>
    <dgm:pt modelId="{00495C9D-0CE4-471E-97EA-A4B33F18B20D}" type="sibTrans" cxnId="{8A968812-256E-4B05-9748-858224F5D907}">
      <dgm:prSet/>
      <dgm:spPr/>
      <dgm:t>
        <a:bodyPr/>
        <a:lstStyle/>
        <a:p>
          <a:endParaRPr lang="en-US"/>
        </a:p>
      </dgm:t>
    </dgm:pt>
    <dgm:pt modelId="{566A725E-53F1-4210-8064-CE7BC256CF4F}">
      <dgm:prSet/>
      <dgm:spPr/>
      <dgm:t>
        <a:bodyPr/>
        <a:lstStyle/>
        <a:p>
          <a:r>
            <a:rPr lang="en-US"/>
            <a:t>KSC NE-XX</a:t>
          </a:r>
        </a:p>
      </dgm:t>
    </dgm:pt>
    <dgm:pt modelId="{0DED3108-8857-46DA-921F-244A4AEEC5D3}" type="parTrans" cxnId="{D6DD1261-2243-45BD-8CAD-41B5F95EE63B}">
      <dgm:prSet/>
      <dgm:spPr/>
      <dgm:t>
        <a:bodyPr/>
        <a:lstStyle/>
        <a:p>
          <a:endParaRPr lang="en-US"/>
        </a:p>
      </dgm:t>
    </dgm:pt>
    <dgm:pt modelId="{D83BDBD8-02CB-44EF-A023-906E25AEC313}" type="sibTrans" cxnId="{D6DD1261-2243-45BD-8CAD-41B5F95EE63B}">
      <dgm:prSet/>
      <dgm:spPr/>
      <dgm:t>
        <a:bodyPr/>
        <a:lstStyle/>
        <a:p>
          <a:endParaRPr lang="en-US"/>
        </a:p>
      </dgm:t>
    </dgm:pt>
    <dgm:pt modelId="{8A08BC1B-045C-4A93-8DA7-3CBB3C7EF641}">
      <dgm:prSet/>
      <dgm:spPr/>
      <dgm:t>
        <a:bodyPr/>
        <a:lstStyle/>
        <a:p>
          <a:r>
            <a:rPr lang="en-US" dirty="0"/>
            <a:t>Engineering Directorate</a:t>
          </a:r>
        </a:p>
      </dgm:t>
    </dgm:pt>
    <dgm:pt modelId="{22265AC2-6D8F-4642-86BB-9F582910C2DD}" type="parTrans" cxnId="{8F46E640-3934-448C-AB6D-3F5EDD4F6C52}">
      <dgm:prSet/>
      <dgm:spPr/>
      <dgm:t>
        <a:bodyPr/>
        <a:lstStyle/>
        <a:p>
          <a:endParaRPr lang="en-US"/>
        </a:p>
      </dgm:t>
    </dgm:pt>
    <dgm:pt modelId="{7D937DB1-7B91-4B84-A1E4-31C1300351FE}" type="sibTrans" cxnId="{8F46E640-3934-448C-AB6D-3F5EDD4F6C52}">
      <dgm:prSet/>
      <dgm:spPr/>
      <dgm:t>
        <a:bodyPr/>
        <a:lstStyle/>
        <a:p>
          <a:endParaRPr lang="en-US"/>
        </a:p>
      </dgm:t>
    </dgm:pt>
    <dgm:pt modelId="{B10D1747-1440-4CD8-AEBA-4C1415DAAE90}">
      <dgm:prSet/>
      <dgm:spPr/>
      <dgm:t>
        <a:bodyPr/>
        <a:lstStyle/>
        <a:p>
          <a:r>
            <a:rPr lang="en-US" dirty="0"/>
            <a:t>Exploration Systems &amp; Operations Division</a:t>
          </a:r>
        </a:p>
      </dgm:t>
    </dgm:pt>
    <dgm:pt modelId="{41CE865B-1CAD-4A01-BCA9-00077EBE9D18}" type="parTrans" cxnId="{04D16C6C-8F1A-4DD1-84A4-4C607ABEA648}">
      <dgm:prSet/>
      <dgm:spPr/>
      <dgm:t>
        <a:bodyPr/>
        <a:lstStyle/>
        <a:p>
          <a:endParaRPr lang="en-US"/>
        </a:p>
      </dgm:t>
    </dgm:pt>
    <dgm:pt modelId="{1E0D4C7E-C580-47A6-81E9-3C94B38F24D6}" type="sibTrans" cxnId="{04D16C6C-8F1A-4DD1-84A4-4C607ABEA648}">
      <dgm:prSet/>
      <dgm:spPr/>
      <dgm:t>
        <a:bodyPr/>
        <a:lstStyle/>
        <a:p>
          <a:endParaRPr lang="en-US"/>
        </a:p>
      </dgm:t>
    </dgm:pt>
    <dgm:pt modelId="{F1C714AE-4912-484E-A212-0A64B4654A44}">
      <dgm:prSet/>
      <dgm:spPr/>
      <dgm:t>
        <a:bodyPr/>
        <a:lstStyle/>
        <a:p>
          <a:r>
            <a:rPr lang="en-US" dirty="0"/>
            <a:t>Storable Propellants &amp; Hydraulic Systems Branch</a:t>
          </a:r>
        </a:p>
      </dgm:t>
    </dgm:pt>
    <dgm:pt modelId="{1A897FD3-23F0-4B6A-A915-0041448B7250}" type="parTrans" cxnId="{A690A193-D780-48FF-9C5D-F49892EA292A}">
      <dgm:prSet/>
      <dgm:spPr/>
      <dgm:t>
        <a:bodyPr/>
        <a:lstStyle/>
        <a:p>
          <a:endParaRPr lang="en-US"/>
        </a:p>
      </dgm:t>
    </dgm:pt>
    <dgm:pt modelId="{390A1166-AEF7-487A-9C40-00DCF33F1A4F}" type="sibTrans" cxnId="{A690A193-D780-48FF-9C5D-F49892EA292A}">
      <dgm:prSet/>
      <dgm:spPr/>
      <dgm:t>
        <a:bodyPr/>
        <a:lstStyle/>
        <a:p>
          <a:endParaRPr lang="en-US"/>
        </a:p>
      </dgm:t>
    </dgm:pt>
    <dgm:pt modelId="{16294DF7-D296-45CA-BF13-88D540859F21}" type="pres">
      <dgm:prSet presAssocID="{C034E193-205C-4027-B1FA-873B3BE85203}" presName="root" presStyleCnt="0">
        <dgm:presLayoutVars>
          <dgm:dir/>
          <dgm:resizeHandles val="exact"/>
        </dgm:presLayoutVars>
      </dgm:prSet>
      <dgm:spPr/>
    </dgm:pt>
    <dgm:pt modelId="{5902F085-5A39-4465-AE75-4734A195CDEC}" type="pres">
      <dgm:prSet presAssocID="{5A1DD016-FFB1-4845-A565-574B646E7D90}" presName="compNode" presStyleCnt="0"/>
      <dgm:spPr/>
    </dgm:pt>
    <dgm:pt modelId="{FEFD093E-83C0-4CBA-9129-68C9ADAA7591}" type="pres">
      <dgm:prSet presAssocID="{5A1DD016-FFB1-4845-A565-574B646E7D90}" presName="bgRect" presStyleLbl="bgShp" presStyleIdx="0" presStyleCnt="5" custLinFactNeighborX="-76042" custLinFactNeighborY="-3785"/>
      <dgm:spPr>
        <a:solidFill>
          <a:srgbClr val="00B050"/>
        </a:solidFill>
      </dgm:spPr>
    </dgm:pt>
    <dgm:pt modelId="{8B871720-4033-4BB8-960A-18830BA18E9A}" type="pres">
      <dgm:prSet presAssocID="{5A1DD016-FFB1-4845-A565-574B646E7D90}" presName="iconRect" presStyleLbl="node1" presStyleIdx="0" presStyleCnt="5"/>
      <dgm:spPr>
        <a:solidFill>
          <a:srgbClr val="00B050"/>
        </a:solidFill>
        <a:ln>
          <a:noFill/>
        </a:ln>
      </dgm:spPr>
      <dgm:extLst>
        <a:ext uri="{E40237B7-FDA0-4F09-8148-C483321AD2D9}">
          <dgm14:cNvPr xmlns:dgm14="http://schemas.microsoft.com/office/drawing/2010/diagram" id="0" name="" descr="Employee badge"/>
        </a:ext>
      </dgm:extLst>
    </dgm:pt>
    <dgm:pt modelId="{1C8B9BE5-5A37-43A7-AF95-319EF2FCE64A}" type="pres">
      <dgm:prSet presAssocID="{5A1DD016-FFB1-4845-A565-574B646E7D90}" presName="spaceRect" presStyleCnt="0"/>
      <dgm:spPr/>
    </dgm:pt>
    <dgm:pt modelId="{2434E347-1424-42D9-B5B7-CE5EA10D4BAC}" type="pres">
      <dgm:prSet presAssocID="{5A1DD016-FFB1-4845-A565-574B646E7D90}" presName="parTx" presStyleLbl="revTx" presStyleIdx="0" presStyleCnt="6">
        <dgm:presLayoutVars>
          <dgm:chMax val="0"/>
          <dgm:chPref val="0"/>
        </dgm:presLayoutVars>
      </dgm:prSet>
      <dgm:spPr/>
    </dgm:pt>
    <dgm:pt modelId="{BFB7F1D6-48C6-43F7-8855-022D18B2B22A}" type="pres">
      <dgm:prSet presAssocID="{49F05D38-F947-4A16-B645-20C279EF6315}" presName="sibTrans" presStyleCnt="0"/>
      <dgm:spPr/>
    </dgm:pt>
    <dgm:pt modelId="{109DD9ED-B54B-45DD-A15F-5562666C15F5}" type="pres">
      <dgm:prSet presAssocID="{9E142850-7B3E-4C4E-AE38-BFF1A9D0D96B}" presName="compNode" presStyleCnt="0"/>
      <dgm:spPr/>
    </dgm:pt>
    <dgm:pt modelId="{C62A29BF-0074-4009-B956-7F3B1698189B}" type="pres">
      <dgm:prSet presAssocID="{9E142850-7B3E-4C4E-AE38-BFF1A9D0D96B}" presName="bgRect" presStyleLbl="bgShp" presStyleIdx="1" presStyleCnt="5" custLinFactNeighborX="-289"/>
      <dgm:spPr>
        <a:solidFill>
          <a:schemeClr val="accent1"/>
        </a:solidFill>
      </dgm:spPr>
    </dgm:pt>
    <dgm:pt modelId="{7E6CC1B6-50A0-437A-994D-60C02925B0B5}" type="pres">
      <dgm:prSet presAssocID="{9E142850-7B3E-4C4E-AE38-BFF1A9D0D96B}" presName="iconRect" presStyleLbl="node1" presStyleIdx="1" presStyleCnt="5"/>
      <dgm:spPr>
        <a:solidFill>
          <a:schemeClr val="accent1"/>
        </a:solidFill>
        <a:ln>
          <a:noFill/>
        </a:ln>
      </dgm:spPr>
      <dgm:extLst>
        <a:ext uri="{E40237B7-FDA0-4F09-8148-C483321AD2D9}">
          <dgm14:cNvPr xmlns:dgm14="http://schemas.microsoft.com/office/drawing/2010/diagram" id="0" name="" descr="Palm tree"/>
        </a:ext>
      </dgm:extLst>
    </dgm:pt>
    <dgm:pt modelId="{7CC61DF2-3ED7-4574-8621-91D5D3AA8B76}" type="pres">
      <dgm:prSet presAssocID="{9E142850-7B3E-4C4E-AE38-BFF1A9D0D96B}" presName="spaceRect" presStyleCnt="0"/>
      <dgm:spPr/>
    </dgm:pt>
    <dgm:pt modelId="{FF3C91DD-365B-426D-9954-80CEC427884F}" type="pres">
      <dgm:prSet presAssocID="{9E142850-7B3E-4C4E-AE38-BFF1A9D0D96B}" presName="parTx" presStyleLbl="revTx" presStyleIdx="1" presStyleCnt="6">
        <dgm:presLayoutVars>
          <dgm:chMax val="0"/>
          <dgm:chPref val="0"/>
        </dgm:presLayoutVars>
      </dgm:prSet>
      <dgm:spPr/>
    </dgm:pt>
    <dgm:pt modelId="{0F7E776C-25C4-498D-B690-6E4FA463CDC3}" type="pres">
      <dgm:prSet presAssocID="{C3274572-2B24-46E5-BB35-DB8F1552DEE9}" presName="sibTrans" presStyleCnt="0"/>
      <dgm:spPr/>
    </dgm:pt>
    <dgm:pt modelId="{B5BFD175-ACE3-4BC8-8FD2-4BD662219CA2}" type="pres">
      <dgm:prSet presAssocID="{010D9803-B469-44B3-BCD6-9CA2202064EE}" presName="compNode" presStyleCnt="0"/>
      <dgm:spPr/>
    </dgm:pt>
    <dgm:pt modelId="{28FA37AC-DBA9-453A-9A16-F98DF3FCD73E}" type="pres">
      <dgm:prSet presAssocID="{010D9803-B469-44B3-BCD6-9CA2202064EE}" presName="bgRect" presStyleLbl="bgShp" presStyleIdx="2" presStyleCnt="5"/>
      <dgm:spPr>
        <a:solidFill>
          <a:srgbClr val="7030A0"/>
        </a:solidFill>
      </dgm:spPr>
    </dgm:pt>
    <dgm:pt modelId="{907CD5AD-27B5-4BFA-91CB-08172330281A}" type="pres">
      <dgm:prSet presAssocID="{010D9803-B469-44B3-BCD6-9CA2202064EE}" presName="iconRect" presStyleLbl="node1" presStyleIdx="2"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Books"/>
        </a:ext>
      </dgm:extLst>
    </dgm:pt>
    <dgm:pt modelId="{6BEA27DF-504A-42B9-962B-87A9E7E0968A}" type="pres">
      <dgm:prSet presAssocID="{010D9803-B469-44B3-BCD6-9CA2202064EE}" presName="spaceRect" presStyleCnt="0"/>
      <dgm:spPr/>
    </dgm:pt>
    <dgm:pt modelId="{F55BF5BB-0F20-40A3-8E7F-807C1E25CD2C}" type="pres">
      <dgm:prSet presAssocID="{010D9803-B469-44B3-BCD6-9CA2202064EE}" presName="parTx" presStyleLbl="revTx" presStyleIdx="2" presStyleCnt="6">
        <dgm:presLayoutVars>
          <dgm:chMax val="0"/>
          <dgm:chPref val="0"/>
        </dgm:presLayoutVars>
      </dgm:prSet>
      <dgm:spPr/>
    </dgm:pt>
    <dgm:pt modelId="{CC6BB521-2BE8-47FF-8383-909D24FDC208}" type="pres">
      <dgm:prSet presAssocID="{49A41E87-AEB9-4EEF-894F-F6D0ADBE048C}" presName="sibTrans" presStyleCnt="0"/>
      <dgm:spPr/>
    </dgm:pt>
    <dgm:pt modelId="{1F24B344-6A40-4235-A2CC-23E3F236BE64}" type="pres">
      <dgm:prSet presAssocID="{FC1F0A89-B2F1-4212-89D2-47E781E3B5FA}" presName="compNode" presStyleCnt="0"/>
      <dgm:spPr/>
    </dgm:pt>
    <dgm:pt modelId="{DE121598-430C-4479-A601-84B4B502EA14}" type="pres">
      <dgm:prSet presAssocID="{FC1F0A89-B2F1-4212-89D2-47E781E3B5FA}" presName="bgRect" presStyleLbl="bgShp" presStyleIdx="3" presStyleCnt="5"/>
      <dgm:spPr>
        <a:solidFill>
          <a:srgbClr val="C00000"/>
        </a:solidFill>
      </dgm:spPr>
    </dgm:pt>
    <dgm:pt modelId="{9E26DC95-F947-4158-BF65-FDF0209A7D4F}" type="pres">
      <dgm:prSet presAssocID="{FC1F0A89-B2F1-4212-89D2-47E781E3B5FA}" presName="iconRect" presStyleLbl="node1" presStyleIdx="3"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Diploma"/>
        </a:ext>
      </dgm:extLst>
    </dgm:pt>
    <dgm:pt modelId="{4DF9A3A5-CC8E-46CC-A679-D8B0D9D080B3}" type="pres">
      <dgm:prSet presAssocID="{FC1F0A89-B2F1-4212-89D2-47E781E3B5FA}" presName="spaceRect" presStyleCnt="0"/>
      <dgm:spPr/>
    </dgm:pt>
    <dgm:pt modelId="{C17E1647-767F-435D-828C-24D95ADA6818}" type="pres">
      <dgm:prSet presAssocID="{FC1F0A89-B2F1-4212-89D2-47E781E3B5FA}" presName="parTx" presStyleLbl="revTx" presStyleIdx="3" presStyleCnt="6">
        <dgm:presLayoutVars>
          <dgm:chMax val="0"/>
          <dgm:chPref val="0"/>
        </dgm:presLayoutVars>
      </dgm:prSet>
      <dgm:spPr/>
    </dgm:pt>
    <dgm:pt modelId="{4F2C5EFB-0F16-483D-8B65-7A8824D6F9F1}" type="pres">
      <dgm:prSet presAssocID="{00495C9D-0CE4-471E-97EA-A4B33F18B20D}" presName="sibTrans" presStyleCnt="0"/>
      <dgm:spPr/>
    </dgm:pt>
    <dgm:pt modelId="{9C343F85-4A43-4624-903A-E04C067B9B92}" type="pres">
      <dgm:prSet presAssocID="{566A725E-53F1-4210-8064-CE7BC256CF4F}" presName="compNode" presStyleCnt="0"/>
      <dgm:spPr/>
    </dgm:pt>
    <dgm:pt modelId="{8DBC3C28-A3D5-4620-B12D-74075CF205E3}" type="pres">
      <dgm:prSet presAssocID="{566A725E-53F1-4210-8064-CE7BC256CF4F}" presName="bgRect" presStyleLbl="bgShp" presStyleIdx="4" presStyleCnt="5"/>
      <dgm:spPr>
        <a:solidFill>
          <a:srgbClr val="002060"/>
        </a:solidFill>
      </dgm:spPr>
    </dgm:pt>
    <dgm:pt modelId="{2411FCCB-AA01-44C0-B5E0-BECA86AC8939}" type="pres">
      <dgm:prSet presAssocID="{566A725E-53F1-4210-8064-CE7BC256CF4F}" presName="iconRect" presStyleLbl="node1" presStyleIdx="4"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Astronaut"/>
        </a:ext>
      </dgm:extLst>
    </dgm:pt>
    <dgm:pt modelId="{95BA395F-F258-46C2-B698-009C57D22E01}" type="pres">
      <dgm:prSet presAssocID="{566A725E-53F1-4210-8064-CE7BC256CF4F}" presName="spaceRect" presStyleCnt="0"/>
      <dgm:spPr/>
    </dgm:pt>
    <dgm:pt modelId="{64A7EB70-7813-4ED6-959A-A9DB7D0C7CEA}" type="pres">
      <dgm:prSet presAssocID="{566A725E-53F1-4210-8064-CE7BC256CF4F}" presName="parTx" presStyleLbl="revTx" presStyleIdx="4" presStyleCnt="6">
        <dgm:presLayoutVars>
          <dgm:chMax val="0"/>
          <dgm:chPref val="0"/>
        </dgm:presLayoutVars>
      </dgm:prSet>
      <dgm:spPr/>
    </dgm:pt>
    <dgm:pt modelId="{799F7C12-268C-479D-827E-175B8DCA3007}" type="pres">
      <dgm:prSet presAssocID="{566A725E-53F1-4210-8064-CE7BC256CF4F}" presName="desTx" presStyleLbl="revTx" presStyleIdx="5" presStyleCnt="6">
        <dgm:presLayoutVars/>
      </dgm:prSet>
      <dgm:spPr/>
    </dgm:pt>
  </dgm:ptLst>
  <dgm:cxnLst>
    <dgm:cxn modelId="{8A968812-256E-4B05-9748-858224F5D907}" srcId="{C034E193-205C-4027-B1FA-873B3BE85203}" destId="{FC1F0A89-B2F1-4212-89D2-47E781E3B5FA}" srcOrd="3" destOrd="0" parTransId="{8E903272-3ADE-4AD9-A0F6-1AA5C471DD99}" sibTransId="{00495C9D-0CE4-471E-97EA-A4B33F18B20D}"/>
    <dgm:cxn modelId="{B0CCB41B-0CDA-4DE1-A222-0473BCF7D972}" type="presOf" srcId="{F1C714AE-4912-484E-A212-0A64B4654A44}" destId="{799F7C12-268C-479D-827E-175B8DCA3007}" srcOrd="0" destOrd="2" presId="urn:microsoft.com/office/officeart/2018/2/layout/IconVerticalSolidList"/>
    <dgm:cxn modelId="{D5ACA42A-8C5F-4D7B-A86F-AC424A92325B}" type="presOf" srcId="{C034E193-205C-4027-B1FA-873B3BE85203}" destId="{16294DF7-D296-45CA-BF13-88D540859F21}" srcOrd="0" destOrd="0" presId="urn:microsoft.com/office/officeart/2018/2/layout/IconVerticalSolidList"/>
    <dgm:cxn modelId="{49537236-7BAF-42AD-A7C0-1D5BEF758C24}" type="presOf" srcId="{B10D1747-1440-4CD8-AEBA-4C1415DAAE90}" destId="{799F7C12-268C-479D-827E-175B8DCA3007}" srcOrd="0" destOrd="1" presId="urn:microsoft.com/office/officeart/2018/2/layout/IconVerticalSolidList"/>
    <dgm:cxn modelId="{8F46E640-3934-448C-AB6D-3F5EDD4F6C52}" srcId="{566A725E-53F1-4210-8064-CE7BC256CF4F}" destId="{8A08BC1B-045C-4A93-8DA7-3CBB3C7EF641}" srcOrd="0" destOrd="0" parTransId="{22265AC2-6D8F-4642-86BB-9F582910C2DD}" sibTransId="{7D937DB1-7B91-4B84-A1E4-31C1300351FE}"/>
    <dgm:cxn modelId="{C4BE735B-1B79-4374-8C42-89A1C22BDA81}" type="presOf" srcId="{FC1F0A89-B2F1-4212-89D2-47E781E3B5FA}" destId="{C17E1647-767F-435D-828C-24D95ADA6818}" srcOrd="0" destOrd="0" presId="urn:microsoft.com/office/officeart/2018/2/layout/IconVerticalSolidList"/>
    <dgm:cxn modelId="{D6DD1261-2243-45BD-8CAD-41B5F95EE63B}" srcId="{C034E193-205C-4027-B1FA-873B3BE85203}" destId="{566A725E-53F1-4210-8064-CE7BC256CF4F}" srcOrd="4" destOrd="0" parTransId="{0DED3108-8857-46DA-921F-244A4AEEC5D3}" sibTransId="{D83BDBD8-02CB-44EF-A023-906E25AEC313}"/>
    <dgm:cxn modelId="{04D16C6C-8F1A-4DD1-84A4-4C607ABEA648}" srcId="{566A725E-53F1-4210-8064-CE7BC256CF4F}" destId="{B10D1747-1440-4CD8-AEBA-4C1415DAAE90}" srcOrd="1" destOrd="0" parTransId="{41CE865B-1CAD-4A01-BCA9-00077EBE9D18}" sibTransId="{1E0D4C7E-C580-47A6-81E9-3C94B38F24D6}"/>
    <dgm:cxn modelId="{D8BCFB82-D1E4-433C-845F-3E55C0E00D5D}" srcId="{C034E193-205C-4027-B1FA-873B3BE85203}" destId="{5A1DD016-FFB1-4845-A565-574B646E7D90}" srcOrd="0" destOrd="0" parTransId="{71561733-4693-4980-869F-81DCB5D0C0E6}" sibTransId="{49F05D38-F947-4A16-B645-20C279EF6315}"/>
    <dgm:cxn modelId="{FCA73D86-E03C-4B41-A3EA-F8AEF130F6E9}" srcId="{C034E193-205C-4027-B1FA-873B3BE85203}" destId="{010D9803-B469-44B3-BCD6-9CA2202064EE}" srcOrd="2" destOrd="0" parTransId="{90371601-A591-4404-8861-866BF82460D8}" sibTransId="{49A41E87-AEB9-4EEF-894F-F6D0ADBE048C}"/>
    <dgm:cxn modelId="{8FF8128E-4BF5-46DA-99A2-57B13304FD97}" type="presOf" srcId="{8A08BC1B-045C-4A93-8DA7-3CBB3C7EF641}" destId="{799F7C12-268C-479D-827E-175B8DCA3007}" srcOrd="0" destOrd="0" presId="urn:microsoft.com/office/officeart/2018/2/layout/IconVerticalSolidList"/>
    <dgm:cxn modelId="{A690A193-D780-48FF-9C5D-F49892EA292A}" srcId="{566A725E-53F1-4210-8064-CE7BC256CF4F}" destId="{F1C714AE-4912-484E-A212-0A64B4654A44}" srcOrd="2" destOrd="0" parTransId="{1A897FD3-23F0-4B6A-A915-0041448B7250}" sibTransId="{390A1166-AEF7-487A-9C40-00DCF33F1A4F}"/>
    <dgm:cxn modelId="{65B056B2-D649-46CB-941A-2641FA83FA93}" type="presOf" srcId="{5A1DD016-FFB1-4845-A565-574B646E7D90}" destId="{2434E347-1424-42D9-B5B7-CE5EA10D4BAC}" srcOrd="0" destOrd="0" presId="urn:microsoft.com/office/officeart/2018/2/layout/IconVerticalSolidList"/>
    <dgm:cxn modelId="{F4440EBF-78AD-4AFB-B9F9-B96D232D505E}" type="presOf" srcId="{010D9803-B469-44B3-BCD6-9CA2202064EE}" destId="{F55BF5BB-0F20-40A3-8E7F-807C1E25CD2C}" srcOrd="0" destOrd="0" presId="urn:microsoft.com/office/officeart/2018/2/layout/IconVerticalSolidList"/>
    <dgm:cxn modelId="{DAA4B8D2-CB6D-4F44-9F3E-A1EC333A9F18}" type="presOf" srcId="{9E142850-7B3E-4C4E-AE38-BFF1A9D0D96B}" destId="{FF3C91DD-365B-426D-9954-80CEC427884F}" srcOrd="0" destOrd="0" presId="urn:microsoft.com/office/officeart/2018/2/layout/IconVerticalSolidList"/>
    <dgm:cxn modelId="{EEB601F3-2651-4723-BA11-8BE8B161FBC0}" srcId="{C034E193-205C-4027-B1FA-873B3BE85203}" destId="{9E142850-7B3E-4C4E-AE38-BFF1A9D0D96B}" srcOrd="1" destOrd="0" parTransId="{C6703300-5994-4700-AAFE-85C962438F83}" sibTransId="{C3274572-2B24-46E5-BB35-DB8F1552DEE9}"/>
    <dgm:cxn modelId="{3AD0C1F7-3ABE-457E-AF27-146AE9488967}" type="presOf" srcId="{566A725E-53F1-4210-8064-CE7BC256CF4F}" destId="{64A7EB70-7813-4ED6-959A-A9DB7D0C7CEA}" srcOrd="0" destOrd="0" presId="urn:microsoft.com/office/officeart/2018/2/layout/IconVerticalSolidList"/>
    <dgm:cxn modelId="{69AFAA4C-BF26-43C0-858F-F2DF48132E9C}" type="presParOf" srcId="{16294DF7-D296-45CA-BF13-88D540859F21}" destId="{5902F085-5A39-4465-AE75-4734A195CDEC}" srcOrd="0" destOrd="0" presId="urn:microsoft.com/office/officeart/2018/2/layout/IconVerticalSolidList"/>
    <dgm:cxn modelId="{831AE9F7-A253-4142-9864-6C1BDC5707F2}" type="presParOf" srcId="{5902F085-5A39-4465-AE75-4734A195CDEC}" destId="{FEFD093E-83C0-4CBA-9129-68C9ADAA7591}" srcOrd="0" destOrd="0" presId="urn:microsoft.com/office/officeart/2018/2/layout/IconVerticalSolidList"/>
    <dgm:cxn modelId="{F97BA646-7676-4BC7-9B11-FED9866A3385}" type="presParOf" srcId="{5902F085-5A39-4465-AE75-4734A195CDEC}" destId="{8B871720-4033-4BB8-960A-18830BA18E9A}" srcOrd="1" destOrd="0" presId="urn:microsoft.com/office/officeart/2018/2/layout/IconVerticalSolidList"/>
    <dgm:cxn modelId="{9CD8D61B-94B3-4CE6-AECD-A8778C488A3A}" type="presParOf" srcId="{5902F085-5A39-4465-AE75-4734A195CDEC}" destId="{1C8B9BE5-5A37-43A7-AF95-319EF2FCE64A}" srcOrd="2" destOrd="0" presId="urn:microsoft.com/office/officeart/2018/2/layout/IconVerticalSolidList"/>
    <dgm:cxn modelId="{7C85A25C-14CA-4A57-82F5-A26E587E82F8}" type="presParOf" srcId="{5902F085-5A39-4465-AE75-4734A195CDEC}" destId="{2434E347-1424-42D9-B5B7-CE5EA10D4BAC}" srcOrd="3" destOrd="0" presId="urn:microsoft.com/office/officeart/2018/2/layout/IconVerticalSolidList"/>
    <dgm:cxn modelId="{C0B1117F-81BB-4515-A0D0-F18B234E793B}" type="presParOf" srcId="{16294DF7-D296-45CA-BF13-88D540859F21}" destId="{BFB7F1D6-48C6-43F7-8855-022D18B2B22A}" srcOrd="1" destOrd="0" presId="urn:microsoft.com/office/officeart/2018/2/layout/IconVerticalSolidList"/>
    <dgm:cxn modelId="{52A013E8-0827-4BEA-B06F-22B2D8DA48FB}" type="presParOf" srcId="{16294DF7-D296-45CA-BF13-88D540859F21}" destId="{109DD9ED-B54B-45DD-A15F-5562666C15F5}" srcOrd="2" destOrd="0" presId="urn:microsoft.com/office/officeart/2018/2/layout/IconVerticalSolidList"/>
    <dgm:cxn modelId="{372411E5-2CA0-4798-A686-5CC14969F125}" type="presParOf" srcId="{109DD9ED-B54B-45DD-A15F-5562666C15F5}" destId="{C62A29BF-0074-4009-B956-7F3B1698189B}" srcOrd="0" destOrd="0" presId="urn:microsoft.com/office/officeart/2018/2/layout/IconVerticalSolidList"/>
    <dgm:cxn modelId="{602CA6B3-D0EB-4EC6-83DC-DAE9AC951E8B}" type="presParOf" srcId="{109DD9ED-B54B-45DD-A15F-5562666C15F5}" destId="{7E6CC1B6-50A0-437A-994D-60C02925B0B5}" srcOrd="1" destOrd="0" presId="urn:microsoft.com/office/officeart/2018/2/layout/IconVerticalSolidList"/>
    <dgm:cxn modelId="{0075BC87-1C95-422D-9A36-FC22F4D370CA}" type="presParOf" srcId="{109DD9ED-B54B-45DD-A15F-5562666C15F5}" destId="{7CC61DF2-3ED7-4574-8621-91D5D3AA8B76}" srcOrd="2" destOrd="0" presId="urn:microsoft.com/office/officeart/2018/2/layout/IconVerticalSolidList"/>
    <dgm:cxn modelId="{97B31A73-3086-41A5-A68A-237C0B906A90}" type="presParOf" srcId="{109DD9ED-B54B-45DD-A15F-5562666C15F5}" destId="{FF3C91DD-365B-426D-9954-80CEC427884F}" srcOrd="3" destOrd="0" presId="urn:microsoft.com/office/officeart/2018/2/layout/IconVerticalSolidList"/>
    <dgm:cxn modelId="{BF8B3B16-9403-4356-A549-866B3AC0BB73}" type="presParOf" srcId="{16294DF7-D296-45CA-BF13-88D540859F21}" destId="{0F7E776C-25C4-498D-B690-6E4FA463CDC3}" srcOrd="3" destOrd="0" presId="urn:microsoft.com/office/officeart/2018/2/layout/IconVerticalSolidList"/>
    <dgm:cxn modelId="{6D03C075-2B01-4735-87FB-DC0076A62AEB}" type="presParOf" srcId="{16294DF7-D296-45CA-BF13-88D540859F21}" destId="{B5BFD175-ACE3-4BC8-8FD2-4BD662219CA2}" srcOrd="4" destOrd="0" presId="urn:microsoft.com/office/officeart/2018/2/layout/IconVerticalSolidList"/>
    <dgm:cxn modelId="{8E4E0C42-5908-4068-8ECE-210DCFA91E9C}" type="presParOf" srcId="{B5BFD175-ACE3-4BC8-8FD2-4BD662219CA2}" destId="{28FA37AC-DBA9-453A-9A16-F98DF3FCD73E}" srcOrd="0" destOrd="0" presId="urn:microsoft.com/office/officeart/2018/2/layout/IconVerticalSolidList"/>
    <dgm:cxn modelId="{D39E0174-8E0D-4BFA-B8EF-D3387563AB72}" type="presParOf" srcId="{B5BFD175-ACE3-4BC8-8FD2-4BD662219CA2}" destId="{907CD5AD-27B5-4BFA-91CB-08172330281A}" srcOrd="1" destOrd="0" presId="urn:microsoft.com/office/officeart/2018/2/layout/IconVerticalSolidList"/>
    <dgm:cxn modelId="{F6BE1E2F-9C92-495A-AE4F-BA0055AE0C85}" type="presParOf" srcId="{B5BFD175-ACE3-4BC8-8FD2-4BD662219CA2}" destId="{6BEA27DF-504A-42B9-962B-87A9E7E0968A}" srcOrd="2" destOrd="0" presId="urn:microsoft.com/office/officeart/2018/2/layout/IconVerticalSolidList"/>
    <dgm:cxn modelId="{4F8FA75D-5CFA-4A97-AF77-73E32B170860}" type="presParOf" srcId="{B5BFD175-ACE3-4BC8-8FD2-4BD662219CA2}" destId="{F55BF5BB-0F20-40A3-8E7F-807C1E25CD2C}" srcOrd="3" destOrd="0" presId="urn:microsoft.com/office/officeart/2018/2/layout/IconVerticalSolidList"/>
    <dgm:cxn modelId="{256630E0-DA9B-4643-A3D3-7E7E24ADF8F5}" type="presParOf" srcId="{16294DF7-D296-45CA-BF13-88D540859F21}" destId="{CC6BB521-2BE8-47FF-8383-909D24FDC208}" srcOrd="5" destOrd="0" presId="urn:microsoft.com/office/officeart/2018/2/layout/IconVerticalSolidList"/>
    <dgm:cxn modelId="{DF80F9FB-8662-4A51-8FFC-E6F1699119D7}" type="presParOf" srcId="{16294DF7-D296-45CA-BF13-88D540859F21}" destId="{1F24B344-6A40-4235-A2CC-23E3F236BE64}" srcOrd="6" destOrd="0" presId="urn:microsoft.com/office/officeart/2018/2/layout/IconVerticalSolidList"/>
    <dgm:cxn modelId="{BA6CFB50-DD73-40F3-AA12-BA8B2622E743}" type="presParOf" srcId="{1F24B344-6A40-4235-A2CC-23E3F236BE64}" destId="{DE121598-430C-4479-A601-84B4B502EA14}" srcOrd="0" destOrd="0" presId="urn:microsoft.com/office/officeart/2018/2/layout/IconVerticalSolidList"/>
    <dgm:cxn modelId="{153D4330-7F30-4CAA-879C-B41D76872EB4}" type="presParOf" srcId="{1F24B344-6A40-4235-A2CC-23E3F236BE64}" destId="{9E26DC95-F947-4158-BF65-FDF0209A7D4F}" srcOrd="1" destOrd="0" presId="urn:microsoft.com/office/officeart/2018/2/layout/IconVerticalSolidList"/>
    <dgm:cxn modelId="{B78A1D4A-5818-4C54-A67D-2EF8EE94DF25}" type="presParOf" srcId="{1F24B344-6A40-4235-A2CC-23E3F236BE64}" destId="{4DF9A3A5-CC8E-46CC-A679-D8B0D9D080B3}" srcOrd="2" destOrd="0" presId="urn:microsoft.com/office/officeart/2018/2/layout/IconVerticalSolidList"/>
    <dgm:cxn modelId="{427F058F-3222-4087-80CB-1FC39664F8AF}" type="presParOf" srcId="{1F24B344-6A40-4235-A2CC-23E3F236BE64}" destId="{C17E1647-767F-435D-828C-24D95ADA6818}" srcOrd="3" destOrd="0" presId="urn:microsoft.com/office/officeart/2018/2/layout/IconVerticalSolidList"/>
    <dgm:cxn modelId="{03688F80-23F4-4325-82FB-4ED238E1FF6F}" type="presParOf" srcId="{16294DF7-D296-45CA-BF13-88D540859F21}" destId="{4F2C5EFB-0F16-483D-8B65-7A8824D6F9F1}" srcOrd="7" destOrd="0" presId="urn:microsoft.com/office/officeart/2018/2/layout/IconVerticalSolidList"/>
    <dgm:cxn modelId="{7CF888B7-D63D-4EF1-B164-8F312D03C4EB}" type="presParOf" srcId="{16294DF7-D296-45CA-BF13-88D540859F21}" destId="{9C343F85-4A43-4624-903A-E04C067B9B92}" srcOrd="8" destOrd="0" presId="urn:microsoft.com/office/officeart/2018/2/layout/IconVerticalSolidList"/>
    <dgm:cxn modelId="{F4D0D2B2-51B2-46E7-BDDB-0222B51DD3A7}" type="presParOf" srcId="{9C343F85-4A43-4624-903A-E04C067B9B92}" destId="{8DBC3C28-A3D5-4620-B12D-74075CF205E3}" srcOrd="0" destOrd="0" presId="urn:microsoft.com/office/officeart/2018/2/layout/IconVerticalSolidList"/>
    <dgm:cxn modelId="{0A51ED7C-983B-4AE9-A679-0CA0144EB693}" type="presParOf" srcId="{9C343F85-4A43-4624-903A-E04C067B9B92}" destId="{2411FCCB-AA01-44C0-B5E0-BECA86AC8939}" srcOrd="1" destOrd="0" presId="urn:microsoft.com/office/officeart/2018/2/layout/IconVerticalSolidList"/>
    <dgm:cxn modelId="{D97A00CD-B2C5-401C-8660-C645E5DA2E0A}" type="presParOf" srcId="{9C343F85-4A43-4624-903A-E04C067B9B92}" destId="{95BA395F-F258-46C2-B698-009C57D22E01}" srcOrd="2" destOrd="0" presId="urn:microsoft.com/office/officeart/2018/2/layout/IconVerticalSolidList"/>
    <dgm:cxn modelId="{CF76D373-DFB7-4610-856C-B23E508F2715}" type="presParOf" srcId="{9C343F85-4A43-4624-903A-E04C067B9B92}" destId="{64A7EB70-7813-4ED6-959A-A9DB7D0C7CEA}" srcOrd="3" destOrd="0" presId="urn:microsoft.com/office/officeart/2018/2/layout/IconVerticalSolidList"/>
    <dgm:cxn modelId="{58D25162-AF5D-42A4-BC15-E795C47C4898}" type="presParOf" srcId="{9C343F85-4A43-4624-903A-E04C067B9B92}" destId="{799F7C12-268C-479D-827E-175B8DCA3007}" srcOrd="4"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EFD093E-83C0-4CBA-9129-68C9ADAA7591}">
      <dsp:nvSpPr>
        <dsp:cNvPr id="0" name=""/>
        <dsp:cNvSpPr/>
      </dsp:nvSpPr>
      <dsp:spPr>
        <a:xfrm>
          <a:off x="0" y="0"/>
          <a:ext cx="6588691" cy="980296"/>
        </a:xfrm>
        <a:prstGeom prst="roundRect">
          <a:avLst>
            <a:gd name="adj" fmla="val 10000"/>
          </a:avLst>
        </a:prstGeom>
        <a:solidFill>
          <a:srgbClr val="00B050"/>
        </a:solidFill>
        <a:ln>
          <a:noFill/>
        </a:ln>
        <a:effectLst/>
      </dsp:spPr>
      <dsp:style>
        <a:lnRef idx="0">
          <a:scrgbClr r="0" g="0" b="0"/>
        </a:lnRef>
        <a:fillRef idx="1">
          <a:scrgbClr r="0" g="0" b="0"/>
        </a:fillRef>
        <a:effectRef idx="0">
          <a:scrgbClr r="0" g="0" b="0"/>
        </a:effectRef>
        <a:fontRef idx="minor"/>
      </dsp:style>
    </dsp:sp>
    <dsp:sp modelId="{8B871720-4033-4BB8-960A-18830BA18E9A}">
      <dsp:nvSpPr>
        <dsp:cNvPr id="0" name=""/>
        <dsp:cNvSpPr/>
      </dsp:nvSpPr>
      <dsp:spPr>
        <a:xfrm>
          <a:off x="296539" y="228048"/>
          <a:ext cx="539163" cy="539163"/>
        </a:xfrm>
        <a:prstGeom prst="rect">
          <a:avLst/>
        </a:prstGeom>
        <a:solidFill>
          <a:srgbClr val="00B050"/>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434E347-1424-42D9-B5B7-CE5EA10D4BAC}">
      <dsp:nvSpPr>
        <dsp:cNvPr id="0" name=""/>
        <dsp:cNvSpPr/>
      </dsp:nvSpPr>
      <dsp:spPr>
        <a:xfrm>
          <a:off x="1132242" y="7481"/>
          <a:ext cx="5455341" cy="98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748" tIns="103748" rIns="103748" bIns="103748" numCol="1" spcCol="1270" anchor="ctr" anchorCtr="0">
          <a:noAutofit/>
        </a:bodyPr>
        <a:lstStyle/>
        <a:p>
          <a:pPr marL="0" lvl="0" indent="0" algn="l" defTabSz="844550">
            <a:lnSpc>
              <a:spcPct val="90000"/>
            </a:lnSpc>
            <a:spcBef>
              <a:spcPct val="0"/>
            </a:spcBef>
            <a:spcAft>
              <a:spcPct val="35000"/>
            </a:spcAft>
            <a:buNone/>
          </a:pPr>
          <a:r>
            <a:rPr lang="en-US" sz="1900" kern="1200"/>
            <a:t>Peter Buckoski</a:t>
          </a:r>
        </a:p>
      </dsp:txBody>
      <dsp:txXfrm>
        <a:off x="1132242" y="7481"/>
        <a:ext cx="5455341" cy="980296"/>
      </dsp:txXfrm>
    </dsp:sp>
    <dsp:sp modelId="{C62A29BF-0074-4009-B956-7F3B1698189B}">
      <dsp:nvSpPr>
        <dsp:cNvPr id="0" name=""/>
        <dsp:cNvSpPr/>
      </dsp:nvSpPr>
      <dsp:spPr>
        <a:xfrm>
          <a:off x="0" y="1232852"/>
          <a:ext cx="6588691" cy="980296"/>
        </a:xfrm>
        <a:prstGeom prst="roundRect">
          <a:avLst>
            <a:gd name="adj" fmla="val 10000"/>
          </a:avLst>
        </a:prstGeom>
        <a:solidFill>
          <a:schemeClr val="accent1"/>
        </a:solidFill>
        <a:ln>
          <a:noFill/>
        </a:ln>
        <a:effectLst/>
      </dsp:spPr>
      <dsp:style>
        <a:lnRef idx="0">
          <a:scrgbClr r="0" g="0" b="0"/>
        </a:lnRef>
        <a:fillRef idx="1">
          <a:scrgbClr r="0" g="0" b="0"/>
        </a:fillRef>
        <a:effectRef idx="0">
          <a:scrgbClr r="0" g="0" b="0"/>
        </a:effectRef>
        <a:fontRef idx="minor"/>
      </dsp:style>
    </dsp:sp>
    <dsp:sp modelId="{7E6CC1B6-50A0-437A-994D-60C02925B0B5}">
      <dsp:nvSpPr>
        <dsp:cNvPr id="0" name=""/>
        <dsp:cNvSpPr/>
      </dsp:nvSpPr>
      <dsp:spPr>
        <a:xfrm>
          <a:off x="296539" y="1453419"/>
          <a:ext cx="539163" cy="539163"/>
        </a:xfrm>
        <a:prstGeom prst="rect">
          <a:avLst/>
        </a:prstGeom>
        <a:solidFill>
          <a:schemeClr val="accent1"/>
        </a:solid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F3C91DD-365B-426D-9954-80CEC427884F}">
      <dsp:nvSpPr>
        <dsp:cNvPr id="0" name=""/>
        <dsp:cNvSpPr/>
      </dsp:nvSpPr>
      <dsp:spPr>
        <a:xfrm>
          <a:off x="1132242" y="1232852"/>
          <a:ext cx="5455341" cy="98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748" tIns="103748" rIns="103748" bIns="103748" numCol="1" spcCol="1270" anchor="ctr" anchorCtr="0">
          <a:noAutofit/>
        </a:bodyPr>
        <a:lstStyle/>
        <a:p>
          <a:pPr marL="0" lvl="0" indent="0" algn="l" defTabSz="844550">
            <a:lnSpc>
              <a:spcPct val="90000"/>
            </a:lnSpc>
            <a:spcBef>
              <a:spcPct val="0"/>
            </a:spcBef>
            <a:spcAft>
              <a:spcPct val="35000"/>
            </a:spcAft>
            <a:buNone/>
          </a:pPr>
          <a:r>
            <a:rPr lang="en-US" sz="1900" kern="1200" dirty="0">
              <a:solidFill>
                <a:schemeClr val="accent2"/>
              </a:solidFill>
            </a:rPr>
            <a:t>University of Florida</a:t>
          </a:r>
        </a:p>
      </dsp:txBody>
      <dsp:txXfrm>
        <a:off x="1132242" y="1232852"/>
        <a:ext cx="5455341" cy="980296"/>
      </dsp:txXfrm>
    </dsp:sp>
    <dsp:sp modelId="{28FA37AC-DBA9-453A-9A16-F98DF3FCD73E}">
      <dsp:nvSpPr>
        <dsp:cNvPr id="0" name=""/>
        <dsp:cNvSpPr/>
      </dsp:nvSpPr>
      <dsp:spPr>
        <a:xfrm>
          <a:off x="0" y="2458223"/>
          <a:ext cx="6588691" cy="980296"/>
        </a:xfrm>
        <a:prstGeom prst="roundRect">
          <a:avLst>
            <a:gd name="adj" fmla="val 10000"/>
          </a:avLst>
        </a:prstGeom>
        <a:solidFill>
          <a:srgbClr val="7030A0"/>
        </a:solidFill>
        <a:ln>
          <a:noFill/>
        </a:ln>
        <a:effectLst/>
      </dsp:spPr>
      <dsp:style>
        <a:lnRef idx="0">
          <a:scrgbClr r="0" g="0" b="0"/>
        </a:lnRef>
        <a:fillRef idx="1">
          <a:scrgbClr r="0" g="0" b="0"/>
        </a:fillRef>
        <a:effectRef idx="0">
          <a:scrgbClr r="0" g="0" b="0"/>
        </a:effectRef>
        <a:fontRef idx="minor"/>
      </dsp:style>
    </dsp:sp>
    <dsp:sp modelId="{907CD5AD-27B5-4BFA-91CB-08172330281A}">
      <dsp:nvSpPr>
        <dsp:cNvPr id="0" name=""/>
        <dsp:cNvSpPr/>
      </dsp:nvSpPr>
      <dsp:spPr>
        <a:xfrm>
          <a:off x="296539" y="2678789"/>
          <a:ext cx="539163" cy="53916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55BF5BB-0F20-40A3-8E7F-807C1E25CD2C}">
      <dsp:nvSpPr>
        <dsp:cNvPr id="0" name=""/>
        <dsp:cNvSpPr/>
      </dsp:nvSpPr>
      <dsp:spPr>
        <a:xfrm>
          <a:off x="1132242" y="2458223"/>
          <a:ext cx="5455341" cy="98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748" tIns="103748" rIns="103748" bIns="103748" numCol="1" spcCol="1270" anchor="ctr" anchorCtr="0">
          <a:noAutofit/>
        </a:bodyPr>
        <a:lstStyle/>
        <a:p>
          <a:pPr marL="0" lvl="0" indent="0" algn="l" defTabSz="844550">
            <a:lnSpc>
              <a:spcPct val="90000"/>
            </a:lnSpc>
            <a:spcBef>
              <a:spcPct val="0"/>
            </a:spcBef>
            <a:spcAft>
              <a:spcPct val="35000"/>
            </a:spcAft>
            <a:buNone/>
          </a:pPr>
          <a:r>
            <a:rPr lang="en-US" sz="1900" kern="1200"/>
            <a:t>Undergraduate Senior studying Mechanical Engineering</a:t>
          </a:r>
        </a:p>
      </dsp:txBody>
      <dsp:txXfrm>
        <a:off x="1132242" y="2458223"/>
        <a:ext cx="5455341" cy="980296"/>
      </dsp:txXfrm>
    </dsp:sp>
    <dsp:sp modelId="{DE121598-430C-4479-A601-84B4B502EA14}">
      <dsp:nvSpPr>
        <dsp:cNvPr id="0" name=""/>
        <dsp:cNvSpPr/>
      </dsp:nvSpPr>
      <dsp:spPr>
        <a:xfrm>
          <a:off x="0" y="3683593"/>
          <a:ext cx="6588691" cy="980296"/>
        </a:xfrm>
        <a:prstGeom prst="roundRect">
          <a:avLst>
            <a:gd name="adj" fmla="val 10000"/>
          </a:avLst>
        </a:prstGeom>
        <a:solidFill>
          <a:srgbClr val="C00000"/>
        </a:solidFill>
        <a:ln>
          <a:noFill/>
        </a:ln>
        <a:effectLst/>
      </dsp:spPr>
      <dsp:style>
        <a:lnRef idx="0">
          <a:scrgbClr r="0" g="0" b="0"/>
        </a:lnRef>
        <a:fillRef idx="1">
          <a:scrgbClr r="0" g="0" b="0"/>
        </a:fillRef>
        <a:effectRef idx="0">
          <a:scrgbClr r="0" g="0" b="0"/>
        </a:effectRef>
        <a:fontRef idx="minor"/>
      </dsp:style>
    </dsp:sp>
    <dsp:sp modelId="{9E26DC95-F947-4158-BF65-FDF0209A7D4F}">
      <dsp:nvSpPr>
        <dsp:cNvPr id="0" name=""/>
        <dsp:cNvSpPr/>
      </dsp:nvSpPr>
      <dsp:spPr>
        <a:xfrm>
          <a:off x="296539" y="3904160"/>
          <a:ext cx="539163" cy="539163"/>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17E1647-767F-435D-828C-24D95ADA6818}">
      <dsp:nvSpPr>
        <dsp:cNvPr id="0" name=""/>
        <dsp:cNvSpPr/>
      </dsp:nvSpPr>
      <dsp:spPr>
        <a:xfrm>
          <a:off x="1132242" y="3683593"/>
          <a:ext cx="5455341" cy="98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748" tIns="103748" rIns="103748" bIns="103748" numCol="1" spcCol="1270" anchor="ctr" anchorCtr="0">
          <a:noAutofit/>
        </a:bodyPr>
        <a:lstStyle/>
        <a:p>
          <a:pPr marL="0" lvl="0" indent="0" algn="l" defTabSz="844550">
            <a:lnSpc>
              <a:spcPct val="90000"/>
            </a:lnSpc>
            <a:spcBef>
              <a:spcPct val="0"/>
            </a:spcBef>
            <a:spcAft>
              <a:spcPct val="35000"/>
            </a:spcAft>
            <a:buNone/>
          </a:pPr>
          <a:r>
            <a:rPr lang="en-US" sz="1900" kern="1200"/>
            <a:t>Graduate May 2021</a:t>
          </a:r>
        </a:p>
      </dsp:txBody>
      <dsp:txXfrm>
        <a:off x="1132242" y="3683593"/>
        <a:ext cx="5455341" cy="980296"/>
      </dsp:txXfrm>
    </dsp:sp>
    <dsp:sp modelId="{8DBC3C28-A3D5-4620-B12D-74075CF205E3}">
      <dsp:nvSpPr>
        <dsp:cNvPr id="0" name=""/>
        <dsp:cNvSpPr/>
      </dsp:nvSpPr>
      <dsp:spPr>
        <a:xfrm>
          <a:off x="0" y="4908964"/>
          <a:ext cx="6588691" cy="980296"/>
        </a:xfrm>
        <a:prstGeom prst="roundRect">
          <a:avLst>
            <a:gd name="adj" fmla="val 10000"/>
          </a:avLst>
        </a:prstGeom>
        <a:solidFill>
          <a:srgbClr val="002060"/>
        </a:solidFill>
        <a:ln>
          <a:noFill/>
        </a:ln>
        <a:effectLst/>
      </dsp:spPr>
      <dsp:style>
        <a:lnRef idx="0">
          <a:scrgbClr r="0" g="0" b="0"/>
        </a:lnRef>
        <a:fillRef idx="1">
          <a:scrgbClr r="0" g="0" b="0"/>
        </a:fillRef>
        <a:effectRef idx="0">
          <a:scrgbClr r="0" g="0" b="0"/>
        </a:effectRef>
        <a:fontRef idx="minor"/>
      </dsp:style>
    </dsp:sp>
    <dsp:sp modelId="{2411FCCB-AA01-44C0-B5E0-BECA86AC8939}">
      <dsp:nvSpPr>
        <dsp:cNvPr id="0" name=""/>
        <dsp:cNvSpPr/>
      </dsp:nvSpPr>
      <dsp:spPr>
        <a:xfrm>
          <a:off x="296539" y="5129531"/>
          <a:ext cx="539163" cy="539163"/>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4A7EB70-7813-4ED6-959A-A9DB7D0C7CEA}">
      <dsp:nvSpPr>
        <dsp:cNvPr id="0" name=""/>
        <dsp:cNvSpPr/>
      </dsp:nvSpPr>
      <dsp:spPr>
        <a:xfrm>
          <a:off x="1132242" y="4908964"/>
          <a:ext cx="2964910" cy="98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748" tIns="103748" rIns="103748" bIns="103748" numCol="1" spcCol="1270" anchor="ctr" anchorCtr="0">
          <a:noAutofit/>
        </a:bodyPr>
        <a:lstStyle/>
        <a:p>
          <a:pPr marL="0" lvl="0" indent="0" algn="l" defTabSz="844550">
            <a:lnSpc>
              <a:spcPct val="90000"/>
            </a:lnSpc>
            <a:spcBef>
              <a:spcPct val="0"/>
            </a:spcBef>
            <a:spcAft>
              <a:spcPct val="35000"/>
            </a:spcAft>
            <a:buNone/>
          </a:pPr>
          <a:r>
            <a:rPr lang="en-US" sz="1900" kern="1200"/>
            <a:t>KSC NE-XX</a:t>
          </a:r>
        </a:p>
      </dsp:txBody>
      <dsp:txXfrm>
        <a:off x="1132242" y="4908964"/>
        <a:ext cx="2964910" cy="980296"/>
      </dsp:txXfrm>
    </dsp:sp>
    <dsp:sp modelId="{799F7C12-268C-479D-827E-175B8DCA3007}">
      <dsp:nvSpPr>
        <dsp:cNvPr id="0" name=""/>
        <dsp:cNvSpPr/>
      </dsp:nvSpPr>
      <dsp:spPr>
        <a:xfrm>
          <a:off x="4097153" y="4908964"/>
          <a:ext cx="2490430" cy="98029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3748" tIns="103748" rIns="103748" bIns="103748" numCol="1" spcCol="1270" anchor="ctr" anchorCtr="0">
          <a:noAutofit/>
        </a:bodyPr>
        <a:lstStyle/>
        <a:p>
          <a:pPr marL="0" lvl="0" indent="0" algn="l" defTabSz="488950">
            <a:lnSpc>
              <a:spcPct val="90000"/>
            </a:lnSpc>
            <a:spcBef>
              <a:spcPct val="0"/>
            </a:spcBef>
            <a:spcAft>
              <a:spcPct val="35000"/>
            </a:spcAft>
            <a:buNone/>
          </a:pPr>
          <a:r>
            <a:rPr lang="en-US" sz="1100" kern="1200" dirty="0"/>
            <a:t>Engineering Directorate</a:t>
          </a:r>
        </a:p>
        <a:p>
          <a:pPr marL="0" lvl="0" indent="0" algn="l" defTabSz="488950">
            <a:lnSpc>
              <a:spcPct val="90000"/>
            </a:lnSpc>
            <a:spcBef>
              <a:spcPct val="0"/>
            </a:spcBef>
            <a:spcAft>
              <a:spcPct val="35000"/>
            </a:spcAft>
            <a:buNone/>
          </a:pPr>
          <a:r>
            <a:rPr lang="en-US" sz="1100" kern="1200" dirty="0"/>
            <a:t>Exploration Systems &amp; Operations Division</a:t>
          </a:r>
        </a:p>
        <a:p>
          <a:pPr marL="0" lvl="0" indent="0" algn="l" defTabSz="488950">
            <a:lnSpc>
              <a:spcPct val="90000"/>
            </a:lnSpc>
            <a:spcBef>
              <a:spcPct val="0"/>
            </a:spcBef>
            <a:spcAft>
              <a:spcPct val="35000"/>
            </a:spcAft>
            <a:buNone/>
          </a:pPr>
          <a:r>
            <a:rPr lang="en-US" sz="1100" kern="1200" dirty="0"/>
            <a:t>Storable Propellants &amp; Hydraulic Systems Branch</a:t>
          </a:r>
        </a:p>
      </dsp:txBody>
      <dsp:txXfrm>
        <a:off x="4097153" y="4908964"/>
        <a:ext cx="2490430" cy="980296"/>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B41FB-7CB5-4F57-AC20-DC5830FB150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B528EC9-CBFF-4A16-AE3B-489A9FDF7B8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625444D-DB95-4CCB-BF31-ABE2DA584B43}"/>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5" name="Footer Placeholder 4">
            <a:extLst>
              <a:ext uri="{FF2B5EF4-FFF2-40B4-BE49-F238E27FC236}">
                <a16:creationId xmlns:a16="http://schemas.microsoft.com/office/drawing/2014/main" id="{9C55A856-DAF3-4749-8DE3-215E671154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4A05C2-E961-4BB4-881F-BBEFDC4DBF62}"/>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98106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D224D-1246-4D12-A2F4-97BED2D6BB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6B5626C-9C70-4896-A256-0701D94677C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82B893-5AD4-4FEE-A9B4-39D52C2A8B4A}"/>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5" name="Footer Placeholder 4">
            <a:extLst>
              <a:ext uri="{FF2B5EF4-FFF2-40B4-BE49-F238E27FC236}">
                <a16:creationId xmlns:a16="http://schemas.microsoft.com/office/drawing/2014/main" id="{18AA16DA-5266-4F31-AC63-92AD6C88B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C349AE-8F86-4D42-9FAD-0285D0DB4498}"/>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932354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461FF3-8124-45DE-AFEF-6567C8B553F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B7C1315-D297-45F3-889D-FC82C727A4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C03D089-9C30-414E-8ABC-747B6D9CBDAC}"/>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5" name="Footer Placeholder 4">
            <a:extLst>
              <a:ext uri="{FF2B5EF4-FFF2-40B4-BE49-F238E27FC236}">
                <a16:creationId xmlns:a16="http://schemas.microsoft.com/office/drawing/2014/main" id="{3879FE5C-6BA8-4607-ADA9-A0C1B606E1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22317E-8F6B-4C38-8025-964B803160ED}"/>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3614235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B7142-4D5A-4639-8147-537C9A637D0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F659816-8AE1-4446-A4CC-03880EF872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1F2D4C0-C483-4BC4-A95E-70BB1AD0339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A3137F-4058-4734-9713-309075E5A0AB}"/>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6" name="Footer Placeholder 5">
            <a:extLst>
              <a:ext uri="{FF2B5EF4-FFF2-40B4-BE49-F238E27FC236}">
                <a16:creationId xmlns:a16="http://schemas.microsoft.com/office/drawing/2014/main" id="{98CA9A96-F85B-4407-99ED-2A6FF570BC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DF5BD7B-E7CF-450C-817A-ABC48D4DBC04}"/>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42604387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A28A-1949-4EB0-8C1C-0C0DC4C6423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825FA51-ABED-4751-A526-47BDC80816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482974-3FEF-49B1-8F19-7A1260B22A6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A346016-33E2-4113-B739-D1ABD41014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EEACD7-5454-4C2E-BCB6-3363805873B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50816638-9B94-4322-BD6B-2F9D4943554B}"/>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8" name="Footer Placeholder 7">
            <a:extLst>
              <a:ext uri="{FF2B5EF4-FFF2-40B4-BE49-F238E27FC236}">
                <a16:creationId xmlns:a16="http://schemas.microsoft.com/office/drawing/2014/main" id="{C16BFB18-AF79-42E4-9582-5386D6E6BEDD}"/>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5F55E64-0F5E-4DBB-8EB6-053A1E710BD3}"/>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12857051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743A07-57E8-4F77-BF52-7628229EEE3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5777ADC4-ECC7-4D38-966E-261BBE6569A0}"/>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4" name="Footer Placeholder 3">
            <a:extLst>
              <a:ext uri="{FF2B5EF4-FFF2-40B4-BE49-F238E27FC236}">
                <a16:creationId xmlns:a16="http://schemas.microsoft.com/office/drawing/2014/main" id="{5D92E41D-D534-40A4-A18D-0F29FB16B80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214C641-D659-4F26-980A-FA9DE9838D71}"/>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4486248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FDA997D-F179-4DED-9435-5D360E1EADA7}"/>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3" name="Footer Placeholder 2">
            <a:extLst>
              <a:ext uri="{FF2B5EF4-FFF2-40B4-BE49-F238E27FC236}">
                <a16:creationId xmlns:a16="http://schemas.microsoft.com/office/drawing/2014/main" id="{EC2AFC09-3850-4F7C-9F5D-B3922A497C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97BC0C4-A885-48AF-BE8F-7219FAFAAE68}"/>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37128143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D355CF-A2DE-485A-BCF1-DB9B02DB254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2DC7DB-B20B-43E1-8D23-E6A17DA946C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0562D75-E621-49BC-B489-6D0124BC29C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3C1BEF6-BA57-4C0A-803F-56A305F60A23}"/>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6" name="Footer Placeholder 5">
            <a:extLst>
              <a:ext uri="{FF2B5EF4-FFF2-40B4-BE49-F238E27FC236}">
                <a16:creationId xmlns:a16="http://schemas.microsoft.com/office/drawing/2014/main" id="{88E60F87-2190-4269-8178-CE6D8C1471D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2D61FE-7024-4E18-A13E-0A494C792D60}"/>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25899681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C459CD-7527-496A-8080-E0820303A06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7856ED-C201-4B65-B0B6-4AE7F41639A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4D31D91-2498-4379-BE4E-ADE8BA3F5C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4BE47C3-CA38-4B3A-8A75-913F4BD6483B}"/>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6" name="Footer Placeholder 5">
            <a:extLst>
              <a:ext uri="{FF2B5EF4-FFF2-40B4-BE49-F238E27FC236}">
                <a16:creationId xmlns:a16="http://schemas.microsoft.com/office/drawing/2014/main" id="{90BA8281-46DA-42A0-B4D6-3060B51D71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AE6DD4B-E311-4658-B909-4189D1D1E3C9}"/>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32293129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4719F-89B5-4248-AFDC-E7FDCD8646E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F2C2436-E6AF-4DF9-9F3F-1FAD1D9DE9D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A52A68-2253-4502-9F66-674D859EED7C}"/>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5" name="Footer Placeholder 4">
            <a:extLst>
              <a:ext uri="{FF2B5EF4-FFF2-40B4-BE49-F238E27FC236}">
                <a16:creationId xmlns:a16="http://schemas.microsoft.com/office/drawing/2014/main" id="{EF819E55-4F1F-4AF0-A3DC-8F84316A3B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0C1A2F3-F342-4D26-A8E7-75ECA9B7C10D}"/>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5252498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0E5145-8B2D-4E43-903A-4282A110F54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9B36716-BA95-488B-BBEF-C42E9B8638B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C24E34-F45E-41A0-8D6C-AC2A94798940}"/>
              </a:ext>
            </a:extLst>
          </p:cNvPr>
          <p:cNvSpPr>
            <a:spLocks noGrp="1"/>
          </p:cNvSpPr>
          <p:nvPr>
            <p:ph type="dt" sz="half" idx="10"/>
          </p:nvPr>
        </p:nvSpPr>
        <p:spPr/>
        <p:txBody>
          <a:bodyPr/>
          <a:lstStyle/>
          <a:p>
            <a:fld id="{8A351265-A63C-4513-81EE-1FA370B41744}" type="datetimeFigureOut">
              <a:rPr lang="en-US" smtClean="0"/>
              <a:t>7/8/2020</a:t>
            </a:fld>
            <a:endParaRPr lang="en-US"/>
          </a:p>
        </p:txBody>
      </p:sp>
      <p:sp>
        <p:nvSpPr>
          <p:cNvPr id="5" name="Footer Placeholder 4">
            <a:extLst>
              <a:ext uri="{FF2B5EF4-FFF2-40B4-BE49-F238E27FC236}">
                <a16:creationId xmlns:a16="http://schemas.microsoft.com/office/drawing/2014/main" id="{C0F0DBE2-2B12-49F1-AF4B-3950335A0A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6DF00-A926-44B6-A4D1-67D47B2A0907}"/>
              </a:ext>
            </a:extLst>
          </p:cNvPr>
          <p:cNvSpPr>
            <a:spLocks noGrp="1"/>
          </p:cNvSpPr>
          <p:nvPr>
            <p:ph type="sldNum" sz="quarter" idx="12"/>
          </p:nvPr>
        </p:nvSpPr>
        <p:spPr/>
        <p:txBody>
          <a:bodyPr/>
          <a:lstStyle/>
          <a:p>
            <a:fld id="{C61DB293-247F-40BD-9147-767F885C870B}" type="slidenum">
              <a:rPr lang="en-US" smtClean="0"/>
              <a:t>‹#›</a:t>
            </a:fld>
            <a:endParaRPr lang="en-US"/>
          </a:p>
        </p:txBody>
      </p:sp>
    </p:spTree>
    <p:extLst>
      <p:ext uri="{BB962C8B-B14F-4D97-AF65-F5344CB8AC3E}">
        <p14:creationId xmlns:p14="http://schemas.microsoft.com/office/powerpoint/2010/main" val="2298566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F246358-0736-49F8-806E-F2C615CA32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96BFAC-91EA-4B87-911C-8D229985644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4BC3F7E-FB4D-4E72-A637-CB08702DBDA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A351265-A63C-4513-81EE-1FA370B41744}" type="datetimeFigureOut">
              <a:rPr lang="en-US" smtClean="0"/>
              <a:t>7/8/2020</a:t>
            </a:fld>
            <a:endParaRPr lang="en-US"/>
          </a:p>
        </p:txBody>
      </p:sp>
      <p:sp>
        <p:nvSpPr>
          <p:cNvPr id="5" name="Footer Placeholder 4">
            <a:extLst>
              <a:ext uri="{FF2B5EF4-FFF2-40B4-BE49-F238E27FC236}">
                <a16:creationId xmlns:a16="http://schemas.microsoft.com/office/drawing/2014/main" id="{10CFD90E-F50C-4962-A2C3-0876CECA108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9CC7578-AE45-4A8A-928C-06CB46A3DC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61DB293-247F-40BD-9147-767F885C870B}" type="slidenum">
              <a:rPr lang="en-US" smtClean="0"/>
              <a:t>‹#›</a:t>
            </a:fld>
            <a:endParaRPr lang="en-US"/>
          </a:p>
        </p:txBody>
      </p:sp>
    </p:spTree>
    <p:extLst>
      <p:ext uri="{BB962C8B-B14F-4D97-AF65-F5344CB8AC3E}">
        <p14:creationId xmlns:p14="http://schemas.microsoft.com/office/powerpoint/2010/main" val="118948374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3.PNG"/><Relationship Id="rId3" Type="http://schemas.openxmlformats.org/officeDocument/2006/relationships/diagramLayout" Target="../diagrams/layout1.xml"/><Relationship Id="rId7" Type="http://schemas.openxmlformats.org/officeDocument/2006/relationships/image" Target="../media/image8.png"/><Relationship Id="rId12" Type="http://schemas.openxmlformats.org/officeDocument/2006/relationships/image" Target="../media/image12.jpg"/><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11" Type="http://schemas.openxmlformats.org/officeDocument/2006/relationships/image" Target="../media/image1.png"/><Relationship Id="rId5" Type="http://schemas.openxmlformats.org/officeDocument/2006/relationships/diagramColors" Target="../diagrams/colors1.xml"/><Relationship Id="rId10" Type="http://schemas.openxmlformats.org/officeDocument/2006/relationships/image" Target="../media/image11.svg"/><Relationship Id="rId4" Type="http://schemas.openxmlformats.org/officeDocument/2006/relationships/diagramQuickStyle" Target="../diagrams/quickStyle1.xml"/><Relationship Id="rId9" Type="http://schemas.openxmlformats.org/officeDocument/2006/relationships/image" Target="../media/image10.png"/><Relationship Id="rId14" Type="http://schemas.openxmlformats.org/officeDocument/2006/relationships/image" Target="../media/image14.jpeg"/></Relationships>
</file>

<file path=ppt/slides/_rels/slide3.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1.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AC3C7-E6FD-426D-8012-D8307E5224D7}"/>
              </a:ext>
            </a:extLst>
          </p:cNvPr>
          <p:cNvSpPr>
            <a:spLocks noGrp="1"/>
          </p:cNvSpPr>
          <p:nvPr>
            <p:ph type="ctrTitle"/>
          </p:nvPr>
        </p:nvSpPr>
        <p:spPr>
          <a:xfrm>
            <a:off x="1524000" y="1122363"/>
            <a:ext cx="9144000" cy="2387600"/>
          </a:xfrm>
        </p:spPr>
        <p:txBody>
          <a:bodyPr/>
          <a:lstStyle/>
          <a:p>
            <a:r>
              <a:rPr lang="en-US" dirty="0"/>
              <a:t>Pathways Student Showcase</a:t>
            </a:r>
          </a:p>
        </p:txBody>
      </p:sp>
      <p:sp>
        <p:nvSpPr>
          <p:cNvPr id="3" name="Subtitle 2">
            <a:extLst>
              <a:ext uri="{FF2B5EF4-FFF2-40B4-BE49-F238E27FC236}">
                <a16:creationId xmlns:a16="http://schemas.microsoft.com/office/drawing/2014/main" id="{FAA0BACD-38CF-494F-BF85-43DADCFE26AA}"/>
              </a:ext>
            </a:extLst>
          </p:cNvPr>
          <p:cNvSpPr>
            <a:spLocks noGrp="1"/>
          </p:cNvSpPr>
          <p:nvPr>
            <p:ph type="subTitle" idx="1"/>
          </p:nvPr>
        </p:nvSpPr>
        <p:spPr>
          <a:xfrm>
            <a:off x="1524000" y="3602038"/>
            <a:ext cx="9144000" cy="1655762"/>
          </a:xfrm>
        </p:spPr>
        <p:txBody>
          <a:bodyPr/>
          <a:lstStyle/>
          <a:p>
            <a:r>
              <a:rPr lang="en-US"/>
              <a:t>Peter Buckoski</a:t>
            </a:r>
            <a:endParaRPr lang="en-US" dirty="0"/>
          </a:p>
        </p:txBody>
      </p:sp>
      <p:pic>
        <p:nvPicPr>
          <p:cNvPr id="4" name="Picture 3">
            <a:extLst>
              <a:ext uri="{FF2B5EF4-FFF2-40B4-BE49-F238E27FC236}">
                <a16:creationId xmlns:a16="http://schemas.microsoft.com/office/drawing/2014/main" id="{BB086EA2-E350-4CB3-96F3-E56160547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36178" y="224145"/>
            <a:ext cx="2513965" cy="1256983"/>
          </a:xfrm>
          <a:prstGeom prst="rect">
            <a:avLst/>
          </a:prstGeom>
        </p:spPr>
      </p:pic>
    </p:spTree>
    <p:extLst>
      <p:ext uri="{BB962C8B-B14F-4D97-AF65-F5344CB8AC3E}">
        <p14:creationId xmlns:p14="http://schemas.microsoft.com/office/powerpoint/2010/main" val="42762172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2">
            <a:extLst>
              <a:ext uri="{FF2B5EF4-FFF2-40B4-BE49-F238E27FC236}">
                <a16:creationId xmlns:a16="http://schemas.microsoft.com/office/drawing/2014/main" id="{51D58BC7-364B-4152-A2DB-1B8769603354}"/>
              </a:ext>
            </a:extLst>
          </p:cNvPr>
          <p:cNvGraphicFramePr>
            <a:graphicFrameLocks/>
          </p:cNvGraphicFramePr>
          <p:nvPr>
            <p:extLst>
              <p:ext uri="{D42A27DB-BD31-4B8C-83A1-F6EECF244321}">
                <p14:modId xmlns:p14="http://schemas.microsoft.com/office/powerpoint/2010/main" val="1397277626"/>
              </p:ext>
            </p:extLst>
          </p:nvPr>
        </p:nvGraphicFramePr>
        <p:xfrm>
          <a:off x="328285" y="389316"/>
          <a:ext cx="6588691" cy="589674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Graphic 2" descr="Employee badge">
            <a:extLst>
              <a:ext uri="{FF2B5EF4-FFF2-40B4-BE49-F238E27FC236}">
                <a16:creationId xmlns:a16="http://schemas.microsoft.com/office/drawing/2014/main" id="{A98AF07D-D480-4422-969B-40576F67341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59434" y="532191"/>
            <a:ext cx="619125" cy="619125"/>
          </a:xfrm>
          <a:prstGeom prst="rect">
            <a:avLst/>
          </a:prstGeom>
        </p:spPr>
      </p:pic>
      <p:pic>
        <p:nvPicPr>
          <p:cNvPr id="4" name="Graphic 3" descr="Crocodile">
            <a:extLst>
              <a:ext uri="{FF2B5EF4-FFF2-40B4-BE49-F238E27FC236}">
                <a16:creationId xmlns:a16="http://schemas.microsoft.com/office/drawing/2014/main" id="{8C18BEB0-64F2-4B62-A017-F26BB7E44B5C}"/>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80695" y="1757680"/>
            <a:ext cx="776605" cy="776605"/>
          </a:xfrm>
          <a:prstGeom prst="rect">
            <a:avLst/>
          </a:prstGeom>
        </p:spPr>
      </p:pic>
      <p:pic>
        <p:nvPicPr>
          <p:cNvPr id="5" name="Picture 4">
            <a:extLst>
              <a:ext uri="{FF2B5EF4-FFF2-40B4-BE49-F238E27FC236}">
                <a16:creationId xmlns:a16="http://schemas.microsoft.com/office/drawing/2014/main" id="{BB45C3EF-511B-4CE6-8A6A-5AA24059E26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260412" y="213261"/>
            <a:ext cx="2513965" cy="1256983"/>
          </a:xfrm>
          <a:prstGeom prst="rect">
            <a:avLst/>
          </a:prstGeom>
        </p:spPr>
      </p:pic>
      <p:pic>
        <p:nvPicPr>
          <p:cNvPr id="11" name="Picture 10">
            <a:extLst>
              <a:ext uri="{FF2B5EF4-FFF2-40B4-BE49-F238E27FC236}">
                <a16:creationId xmlns:a16="http://schemas.microsoft.com/office/drawing/2014/main" id="{A01AFB27-26C6-443F-87A3-CE537E0B51F4}"/>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216617" y="3637157"/>
            <a:ext cx="4087591" cy="2820350"/>
          </a:xfrm>
          <a:prstGeom prst="rect">
            <a:avLst/>
          </a:prstGeom>
        </p:spPr>
      </p:pic>
      <p:pic>
        <p:nvPicPr>
          <p:cNvPr id="13" name="Picture 12">
            <a:extLst>
              <a:ext uri="{FF2B5EF4-FFF2-40B4-BE49-F238E27FC236}">
                <a16:creationId xmlns:a16="http://schemas.microsoft.com/office/drawing/2014/main" id="{8C9E4517-6164-405E-BB8A-48CA3731AA0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209552" y="400493"/>
            <a:ext cx="2434050" cy="3236664"/>
          </a:xfrm>
          <a:prstGeom prst="rect">
            <a:avLst/>
          </a:prstGeom>
        </p:spPr>
      </p:pic>
      <p:pic>
        <p:nvPicPr>
          <p:cNvPr id="9" name="Picture 8">
            <a:extLst>
              <a:ext uri="{FF2B5EF4-FFF2-40B4-BE49-F238E27FC236}">
                <a16:creationId xmlns:a16="http://schemas.microsoft.com/office/drawing/2014/main" id="{6D78CA51-7FBE-4FAE-9EFB-27D7A25D075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643602" y="1560707"/>
            <a:ext cx="1660607" cy="2076450"/>
          </a:xfrm>
          <a:prstGeom prst="rect">
            <a:avLst/>
          </a:prstGeom>
        </p:spPr>
      </p:pic>
    </p:spTree>
    <p:extLst>
      <p:ext uri="{BB962C8B-B14F-4D97-AF65-F5344CB8AC3E}">
        <p14:creationId xmlns:p14="http://schemas.microsoft.com/office/powerpoint/2010/main" val="2838465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B461A2-FBCA-4729-9C45-9D9DBBED21BB}"/>
              </a:ext>
            </a:extLst>
          </p:cNvPr>
          <p:cNvSpPr>
            <a:spLocks noGrp="1"/>
          </p:cNvSpPr>
          <p:nvPr>
            <p:ph type="title"/>
          </p:nvPr>
        </p:nvSpPr>
        <p:spPr>
          <a:xfrm>
            <a:off x="1136428" y="627564"/>
            <a:ext cx="7474172" cy="1325563"/>
          </a:xfrm>
        </p:spPr>
        <p:txBody>
          <a:bodyPr>
            <a:normAutofit/>
          </a:bodyPr>
          <a:lstStyle/>
          <a:p>
            <a:r>
              <a:rPr lang="en-US" dirty="0"/>
              <a:t>Storable Propellants &amp; Hydraulic Systems Branch (NE-XX)</a:t>
            </a:r>
          </a:p>
        </p:txBody>
      </p:sp>
      <p:sp>
        <p:nvSpPr>
          <p:cNvPr id="3" name="Content Placeholder 2">
            <a:extLst>
              <a:ext uri="{FF2B5EF4-FFF2-40B4-BE49-F238E27FC236}">
                <a16:creationId xmlns:a16="http://schemas.microsoft.com/office/drawing/2014/main" id="{1774433D-2528-41EF-A54E-0B6251527206}"/>
              </a:ext>
            </a:extLst>
          </p:cNvPr>
          <p:cNvSpPr>
            <a:spLocks noGrp="1"/>
          </p:cNvSpPr>
          <p:nvPr>
            <p:ph idx="1"/>
          </p:nvPr>
        </p:nvSpPr>
        <p:spPr>
          <a:xfrm>
            <a:off x="1136429" y="2278173"/>
            <a:ext cx="6467867" cy="3450613"/>
          </a:xfrm>
        </p:spPr>
        <p:txBody>
          <a:bodyPr anchor="ctr">
            <a:normAutofit/>
          </a:bodyPr>
          <a:lstStyle/>
          <a:p>
            <a:r>
              <a:rPr lang="en-US" sz="2000" i="1" dirty="0"/>
              <a:t>NE-XX is responsible for the design, development, and operations of ground support equipment (GSE) to service Orion Propulsion System, the Mobile Launcher (ML) umbilical's hydraulic systems, and the Thrust Vector Control (TVC) Hydraulic Sub-System (THSS) for Space Launch System (SLS).  NE-XX is also responsible for the software development for flight and GSE operations.</a:t>
            </a:r>
          </a:p>
          <a:p>
            <a:r>
              <a:rPr lang="en-US" sz="2000" dirty="0"/>
              <a:t>Throughout the internship, I have completed various projects in design, software development, and processing operations primarily supporting Orion Propulsion System servicing</a:t>
            </a:r>
          </a:p>
        </p:txBody>
      </p:sp>
      <p:sp>
        <p:nvSpPr>
          <p:cNvPr id="10" name="Rectangle 9">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88880" y="0"/>
            <a:ext cx="210312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Oval 11">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15400" y="2358913"/>
            <a:ext cx="2140172" cy="2140172"/>
          </a:xfrm>
          <a:prstGeom prst="ellipse">
            <a:avLst/>
          </a:prstGeom>
          <a:solidFill>
            <a:srgbClr val="FFFFFF"/>
          </a:solidFill>
          <a:ln w="222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descr="Astronaut">
            <a:extLst>
              <a:ext uri="{FF2B5EF4-FFF2-40B4-BE49-F238E27FC236}">
                <a16:creationId xmlns:a16="http://schemas.microsoft.com/office/drawing/2014/main" id="{FBDD08F0-2687-42BE-98CE-502502C8811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413987" y="2857501"/>
            <a:ext cx="1142998" cy="1142998"/>
          </a:xfrm>
          <a:prstGeom prst="rect">
            <a:avLst/>
          </a:prstGeom>
        </p:spPr>
      </p:pic>
      <p:pic>
        <p:nvPicPr>
          <p:cNvPr id="5" name="Picture 4">
            <a:extLst>
              <a:ext uri="{FF2B5EF4-FFF2-40B4-BE49-F238E27FC236}">
                <a16:creationId xmlns:a16="http://schemas.microsoft.com/office/drawing/2014/main" id="{8261FC28-9053-4013-A134-125A778720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936178" y="224145"/>
            <a:ext cx="2513965" cy="1256983"/>
          </a:xfrm>
          <a:prstGeom prst="rect">
            <a:avLst/>
          </a:prstGeom>
        </p:spPr>
      </p:pic>
    </p:spTree>
    <p:extLst>
      <p:ext uri="{BB962C8B-B14F-4D97-AF65-F5344CB8AC3E}">
        <p14:creationId xmlns:p14="http://schemas.microsoft.com/office/powerpoint/2010/main" val="3604462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844D947-8071-4027-88A4-1BD3B72395C0}"/>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Design Projects</a:t>
            </a:r>
          </a:p>
        </p:txBody>
      </p:sp>
      <p:sp>
        <p:nvSpPr>
          <p:cNvPr id="3" name="Content Placeholder 2">
            <a:extLst>
              <a:ext uri="{FF2B5EF4-FFF2-40B4-BE49-F238E27FC236}">
                <a16:creationId xmlns:a16="http://schemas.microsoft.com/office/drawing/2014/main" id="{CE3E7CDA-F0B1-4209-BB87-E433184FB5EF}"/>
              </a:ext>
            </a:extLst>
          </p:cNvPr>
          <p:cNvSpPr>
            <a:spLocks noGrp="1"/>
          </p:cNvSpPr>
          <p:nvPr>
            <p:ph sz="half" idx="1"/>
          </p:nvPr>
        </p:nvSpPr>
        <p:spPr>
          <a:xfrm>
            <a:off x="1424904" y="2494450"/>
            <a:ext cx="4053545" cy="3563159"/>
          </a:xfrm>
        </p:spPr>
        <p:txBody>
          <a:bodyPr vert="horz" lIns="91440" tIns="45720" rIns="91440" bIns="45720" rtlCol="0">
            <a:normAutofit lnSpcReduction="10000"/>
          </a:bodyPr>
          <a:lstStyle/>
          <a:p>
            <a:r>
              <a:rPr lang="en-US" sz="1600" b="1" dirty="0"/>
              <a:t>Lockheed Martin Filter Kit Drawings</a:t>
            </a:r>
          </a:p>
          <a:p>
            <a:pPr lvl="1"/>
            <a:r>
              <a:rPr lang="en-US" sz="1600" dirty="0"/>
              <a:t>Filter assemblies that interface with Orion for propellant servicing</a:t>
            </a:r>
          </a:p>
          <a:p>
            <a:pPr lvl="1"/>
            <a:r>
              <a:rPr lang="en-US" sz="1600" dirty="0"/>
              <a:t>NASA gained ownership of assemblies from Lockheed Martin</a:t>
            </a:r>
          </a:p>
          <a:p>
            <a:pPr lvl="1"/>
            <a:r>
              <a:rPr lang="en-US" sz="1600" dirty="0"/>
              <a:t>Uploaded drawings into Kennedy Design and Data Management System (KDDMS)</a:t>
            </a:r>
          </a:p>
          <a:p>
            <a:pPr lvl="2"/>
            <a:r>
              <a:rPr lang="en-US" sz="1600" dirty="0"/>
              <a:t>Large undertaking due to Lockheed Martin having a much different design protocol and system from NASA</a:t>
            </a:r>
          </a:p>
          <a:p>
            <a:pPr lvl="2"/>
            <a:r>
              <a:rPr lang="en-US" sz="1600" dirty="0"/>
              <a:t>Updated and revised every model, assembly, and drawing to be compatible with KSC system</a:t>
            </a:r>
          </a:p>
          <a:p>
            <a:endParaRPr lang="en-US" sz="1500" dirty="0"/>
          </a:p>
        </p:txBody>
      </p:sp>
      <p:pic>
        <p:nvPicPr>
          <p:cNvPr id="6" name="Content Placeholder 5">
            <a:extLst>
              <a:ext uri="{FF2B5EF4-FFF2-40B4-BE49-F238E27FC236}">
                <a16:creationId xmlns:a16="http://schemas.microsoft.com/office/drawing/2014/main" id="{8C48D381-38E1-4F3D-A861-FE39A7281C7A}"/>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10040"/>
          <a:stretch/>
        </p:blipFill>
        <p:spPr>
          <a:xfrm>
            <a:off x="6098892" y="2492376"/>
            <a:ext cx="4802404" cy="3563372"/>
          </a:xfrm>
          <a:prstGeom prst="rect">
            <a:avLst/>
          </a:prstGeom>
        </p:spPr>
      </p:pic>
      <p:pic>
        <p:nvPicPr>
          <p:cNvPr id="12" name="Picture 11">
            <a:extLst>
              <a:ext uri="{FF2B5EF4-FFF2-40B4-BE49-F238E27FC236}">
                <a16:creationId xmlns:a16="http://schemas.microsoft.com/office/drawing/2014/main" id="{32020701-1A52-407F-BD4F-A311685E890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4313" y="762037"/>
            <a:ext cx="2513965" cy="1256983"/>
          </a:xfrm>
          <a:prstGeom prst="rect">
            <a:avLst/>
          </a:prstGeom>
        </p:spPr>
      </p:pic>
    </p:spTree>
    <p:extLst>
      <p:ext uri="{BB962C8B-B14F-4D97-AF65-F5344CB8AC3E}">
        <p14:creationId xmlns:p14="http://schemas.microsoft.com/office/powerpoint/2010/main" val="3064288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7"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9"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0"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1" name="Rectangle 20">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1844D947-8071-4027-88A4-1BD3B72395C0}"/>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Design Projects </a:t>
            </a:r>
            <a:r>
              <a:rPr lang="en-US" sz="4000" i="1">
                <a:solidFill>
                  <a:srgbClr val="FFFFFF"/>
                </a:solidFill>
              </a:rPr>
              <a:t>continued</a:t>
            </a:r>
            <a:endParaRPr lang="en-US" sz="4000">
              <a:solidFill>
                <a:srgbClr val="FFFFFF"/>
              </a:solidFill>
            </a:endParaRPr>
          </a:p>
        </p:txBody>
      </p:sp>
      <p:sp>
        <p:nvSpPr>
          <p:cNvPr id="3" name="Content Placeholder 2">
            <a:extLst>
              <a:ext uri="{FF2B5EF4-FFF2-40B4-BE49-F238E27FC236}">
                <a16:creationId xmlns:a16="http://schemas.microsoft.com/office/drawing/2014/main" id="{CE3E7CDA-F0B1-4209-BB87-E433184FB5EF}"/>
              </a:ext>
            </a:extLst>
          </p:cNvPr>
          <p:cNvSpPr>
            <a:spLocks noGrp="1"/>
          </p:cNvSpPr>
          <p:nvPr>
            <p:ph sz="half" idx="1"/>
          </p:nvPr>
        </p:nvSpPr>
        <p:spPr>
          <a:xfrm>
            <a:off x="1424904" y="2494450"/>
            <a:ext cx="4053545" cy="3563159"/>
          </a:xfrm>
        </p:spPr>
        <p:txBody>
          <a:bodyPr vert="horz" lIns="91440" tIns="45720" rIns="91440" bIns="45720" rtlCol="0">
            <a:normAutofit/>
          </a:bodyPr>
          <a:lstStyle/>
          <a:p>
            <a:r>
              <a:rPr lang="en-US" sz="1900" b="1" dirty="0"/>
              <a:t>Fuel and Oxidizer Calibration Panels</a:t>
            </a:r>
          </a:p>
          <a:p>
            <a:pPr lvl="1"/>
            <a:r>
              <a:rPr lang="en-US" sz="1900" dirty="0"/>
              <a:t>In-place calibration of instrumentation in MPPF</a:t>
            </a:r>
          </a:p>
          <a:p>
            <a:pPr lvl="2"/>
            <a:r>
              <a:rPr lang="en-US" sz="1900" dirty="0"/>
              <a:t>More efficient than removal of components needing calibration</a:t>
            </a:r>
          </a:p>
          <a:p>
            <a:pPr lvl="2"/>
            <a:r>
              <a:rPr lang="en-US" sz="1900" dirty="0"/>
              <a:t>Greatly reduces time required for decontamination and cleaning</a:t>
            </a:r>
          </a:p>
          <a:p>
            <a:pPr lvl="1"/>
            <a:r>
              <a:rPr lang="en-US" sz="1900" dirty="0"/>
              <a:t>Using Creo to make fluids schematic and panel drawings </a:t>
            </a:r>
          </a:p>
          <a:p>
            <a:endParaRPr lang="en-US" sz="1900" dirty="0"/>
          </a:p>
        </p:txBody>
      </p:sp>
      <p:pic>
        <p:nvPicPr>
          <p:cNvPr id="9" name="Content Placeholder 8">
            <a:extLst>
              <a:ext uri="{FF2B5EF4-FFF2-40B4-BE49-F238E27FC236}">
                <a16:creationId xmlns:a16="http://schemas.microsoft.com/office/drawing/2014/main" id="{6AE4A1B7-B2F0-4702-94B4-A85F7859B4C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825" r="9216"/>
          <a:stretch/>
        </p:blipFill>
        <p:spPr>
          <a:xfrm>
            <a:off x="6098892" y="2492376"/>
            <a:ext cx="4802404" cy="3563372"/>
          </a:xfrm>
          <a:prstGeom prst="rect">
            <a:avLst/>
          </a:prstGeom>
        </p:spPr>
      </p:pic>
      <p:pic>
        <p:nvPicPr>
          <p:cNvPr id="12" name="Picture 11">
            <a:extLst>
              <a:ext uri="{FF2B5EF4-FFF2-40B4-BE49-F238E27FC236}">
                <a16:creationId xmlns:a16="http://schemas.microsoft.com/office/drawing/2014/main" id="{076347F6-E409-4730-B84F-AA93B8BD8B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4313" y="759804"/>
            <a:ext cx="2513965" cy="1256983"/>
          </a:xfrm>
          <a:prstGeom prst="rect">
            <a:avLst/>
          </a:prstGeom>
        </p:spPr>
      </p:pic>
    </p:spTree>
    <p:extLst>
      <p:ext uri="{BB962C8B-B14F-4D97-AF65-F5344CB8AC3E}">
        <p14:creationId xmlns:p14="http://schemas.microsoft.com/office/powerpoint/2010/main" val="20775697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028EDACA-6977-404B-B4C3-4B112728A91B}"/>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Design Projects </a:t>
            </a:r>
            <a:r>
              <a:rPr lang="en-US" sz="4000" i="1">
                <a:solidFill>
                  <a:srgbClr val="FFFFFF"/>
                </a:solidFill>
              </a:rPr>
              <a:t>continued</a:t>
            </a:r>
            <a:endParaRPr lang="en-US" sz="4000">
              <a:solidFill>
                <a:srgbClr val="FFFFFF"/>
              </a:solidFill>
            </a:endParaRPr>
          </a:p>
        </p:txBody>
      </p:sp>
      <p:sp>
        <p:nvSpPr>
          <p:cNvPr id="3" name="Content Placeholder 2">
            <a:extLst>
              <a:ext uri="{FF2B5EF4-FFF2-40B4-BE49-F238E27FC236}">
                <a16:creationId xmlns:a16="http://schemas.microsoft.com/office/drawing/2014/main" id="{58A7E725-FBF2-4E5C-9FF6-EF6977D6855F}"/>
              </a:ext>
            </a:extLst>
          </p:cNvPr>
          <p:cNvSpPr>
            <a:spLocks noGrp="1"/>
          </p:cNvSpPr>
          <p:nvPr>
            <p:ph sz="half" idx="1"/>
          </p:nvPr>
        </p:nvSpPr>
        <p:spPr>
          <a:xfrm>
            <a:off x="1424904" y="2494450"/>
            <a:ext cx="4053545" cy="3727835"/>
          </a:xfrm>
        </p:spPr>
        <p:txBody>
          <a:bodyPr vert="horz" lIns="91440" tIns="45720" rIns="91440" bIns="45720" rtlCol="0">
            <a:normAutofit lnSpcReduction="10000"/>
          </a:bodyPr>
          <a:lstStyle/>
          <a:p>
            <a:r>
              <a:rPr lang="en-US" sz="1600" b="1" dirty="0" err="1"/>
              <a:t>Hypers</a:t>
            </a:r>
            <a:r>
              <a:rPr lang="en-US" sz="1600" b="1" dirty="0"/>
              <a:t> and Hydraulics Servicing Bathtubs for ML2</a:t>
            </a:r>
          </a:p>
          <a:p>
            <a:pPr lvl="1"/>
            <a:r>
              <a:rPr lang="en-US" sz="1600" dirty="0"/>
              <a:t>Located on ML where technicians can hook up </a:t>
            </a:r>
            <a:r>
              <a:rPr lang="en-US" sz="1600" dirty="0" err="1"/>
              <a:t>flexhoses</a:t>
            </a:r>
            <a:r>
              <a:rPr lang="en-US" sz="1600" dirty="0"/>
              <a:t> and supply vehicle with GN2 and </a:t>
            </a:r>
            <a:r>
              <a:rPr lang="en-US" sz="1600" dirty="0" err="1"/>
              <a:t>GHe</a:t>
            </a:r>
            <a:endParaRPr lang="en-US" sz="1600" dirty="0"/>
          </a:p>
          <a:p>
            <a:pPr lvl="1"/>
            <a:r>
              <a:rPr lang="en-US" sz="1600" dirty="0"/>
              <a:t>Improvement upon design from ML1</a:t>
            </a:r>
          </a:p>
          <a:p>
            <a:pPr lvl="2"/>
            <a:r>
              <a:rPr lang="en-US" sz="1600" dirty="0" err="1"/>
              <a:t>Flexhose</a:t>
            </a:r>
            <a:r>
              <a:rPr lang="en-US" sz="1600" dirty="0"/>
              <a:t> routing</a:t>
            </a:r>
          </a:p>
          <a:p>
            <a:pPr lvl="2"/>
            <a:r>
              <a:rPr lang="en-US" sz="1600" dirty="0"/>
              <a:t>Drainage/Clog mitigation</a:t>
            </a:r>
          </a:p>
          <a:p>
            <a:pPr lvl="2"/>
            <a:r>
              <a:rPr lang="en-US" sz="1600" dirty="0"/>
              <a:t>Technician accessibility (SCAPE)</a:t>
            </a:r>
          </a:p>
          <a:p>
            <a:pPr lvl="1"/>
            <a:r>
              <a:rPr lang="en-US" sz="1600" dirty="0"/>
              <a:t>Researched solutions and created design using Creo</a:t>
            </a:r>
          </a:p>
          <a:p>
            <a:pPr lvl="2"/>
            <a:r>
              <a:rPr lang="en-US" sz="1600" dirty="0"/>
              <a:t>Angled bathtub</a:t>
            </a:r>
          </a:p>
          <a:p>
            <a:pPr lvl="2"/>
            <a:r>
              <a:rPr lang="en-US" sz="1600" dirty="0"/>
              <a:t>Larger drain</a:t>
            </a:r>
          </a:p>
          <a:p>
            <a:pPr lvl="2"/>
            <a:r>
              <a:rPr lang="en-US" sz="1600" dirty="0"/>
              <a:t>Increased size</a:t>
            </a:r>
          </a:p>
          <a:p>
            <a:pPr lvl="2"/>
            <a:endParaRPr lang="en-US" sz="1500" dirty="0"/>
          </a:p>
          <a:p>
            <a:endParaRPr lang="en-US" sz="1500" dirty="0"/>
          </a:p>
        </p:txBody>
      </p:sp>
      <p:pic>
        <p:nvPicPr>
          <p:cNvPr id="6" name="Content Placeholder 5">
            <a:extLst>
              <a:ext uri="{FF2B5EF4-FFF2-40B4-BE49-F238E27FC236}">
                <a16:creationId xmlns:a16="http://schemas.microsoft.com/office/drawing/2014/main" id="{114D3974-8367-45BD-8BD3-32B603B83331}"/>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4795" r="5245"/>
          <a:stretch/>
        </p:blipFill>
        <p:spPr>
          <a:xfrm>
            <a:off x="6098892" y="2492376"/>
            <a:ext cx="4802404" cy="3563372"/>
          </a:xfrm>
          <a:prstGeom prst="rect">
            <a:avLst/>
          </a:prstGeom>
        </p:spPr>
      </p:pic>
      <p:pic>
        <p:nvPicPr>
          <p:cNvPr id="20" name="Picture 19">
            <a:extLst>
              <a:ext uri="{FF2B5EF4-FFF2-40B4-BE49-F238E27FC236}">
                <a16:creationId xmlns:a16="http://schemas.microsoft.com/office/drawing/2014/main" id="{A5DB1DD8-4DC5-42CC-8F4E-9BCD259672A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4313" y="759804"/>
            <a:ext cx="2513965" cy="1256983"/>
          </a:xfrm>
          <a:prstGeom prst="rect">
            <a:avLst/>
          </a:prstGeom>
        </p:spPr>
      </p:pic>
    </p:spTree>
    <p:extLst>
      <p:ext uri="{BB962C8B-B14F-4D97-AF65-F5344CB8AC3E}">
        <p14:creationId xmlns:p14="http://schemas.microsoft.com/office/powerpoint/2010/main" val="3988641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1" name="Rectangle 22">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2" name="Group 24">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26"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29"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30" name="Rectangle 29">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2C6B6D6F-A61A-447B-9BF1-544EC3F14966}"/>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GSE Software Development</a:t>
            </a:r>
          </a:p>
        </p:txBody>
      </p:sp>
      <p:sp>
        <p:nvSpPr>
          <p:cNvPr id="3" name="Content Placeholder 2">
            <a:extLst>
              <a:ext uri="{FF2B5EF4-FFF2-40B4-BE49-F238E27FC236}">
                <a16:creationId xmlns:a16="http://schemas.microsoft.com/office/drawing/2014/main" id="{D3D88356-29E3-4E5A-AB65-F5F65CB4AABB}"/>
              </a:ext>
            </a:extLst>
          </p:cNvPr>
          <p:cNvSpPr>
            <a:spLocks noGrp="1"/>
          </p:cNvSpPr>
          <p:nvPr>
            <p:ph sz="half" idx="1"/>
          </p:nvPr>
        </p:nvSpPr>
        <p:spPr>
          <a:xfrm>
            <a:off x="1529032" y="2375994"/>
            <a:ext cx="4053545" cy="3846291"/>
          </a:xfrm>
        </p:spPr>
        <p:txBody>
          <a:bodyPr vert="horz" lIns="91440" tIns="45720" rIns="91440" bIns="45720" rtlCol="0">
            <a:normAutofit fontScale="85000" lnSpcReduction="20000"/>
          </a:bodyPr>
          <a:lstStyle/>
          <a:p>
            <a:r>
              <a:rPr lang="en-US" sz="1900" b="1" dirty="0"/>
              <a:t>Divergence Detectors</a:t>
            </a:r>
          </a:p>
          <a:p>
            <a:pPr lvl="1"/>
            <a:r>
              <a:rPr lang="en-US" sz="1900" dirty="0"/>
              <a:t>Software development of divergence detectors for Orion propellant servicing</a:t>
            </a:r>
          </a:p>
          <a:p>
            <a:pPr lvl="1"/>
            <a:r>
              <a:rPr lang="en-US" sz="1900" dirty="0"/>
              <a:t>Calculates running total of propellant transferred from tanks using load cells</a:t>
            </a:r>
          </a:p>
          <a:p>
            <a:pPr lvl="1"/>
            <a:r>
              <a:rPr lang="en-US" sz="1900" dirty="0"/>
              <a:t>Calculates divergence between load cells, load cells to flow meter, and sum of both for compound divergence</a:t>
            </a:r>
          </a:p>
          <a:p>
            <a:pPr lvl="2"/>
            <a:r>
              <a:rPr lang="en-US" sz="1900" dirty="0"/>
              <a:t>Hydrazine divergence detector (CM)</a:t>
            </a:r>
          </a:p>
          <a:p>
            <a:pPr lvl="2"/>
            <a:r>
              <a:rPr lang="en-US" sz="1900" dirty="0"/>
              <a:t>MMH divergence detector (SM)</a:t>
            </a:r>
          </a:p>
          <a:p>
            <a:pPr lvl="2"/>
            <a:r>
              <a:rPr lang="en-US" sz="1900" dirty="0"/>
              <a:t>C programming language</a:t>
            </a:r>
          </a:p>
          <a:p>
            <a:pPr lvl="1"/>
            <a:r>
              <a:rPr lang="en-US" sz="1900" dirty="0"/>
              <a:t>Software Requirements and Design Specification (SRDS)</a:t>
            </a:r>
          </a:p>
          <a:p>
            <a:pPr lvl="1"/>
            <a:r>
              <a:rPr lang="en-US" sz="1900" dirty="0"/>
              <a:t>Test Procedures</a:t>
            </a:r>
          </a:p>
          <a:p>
            <a:pPr lvl="1"/>
            <a:r>
              <a:rPr lang="en-US" sz="1900" dirty="0"/>
              <a:t>Assisted in console display</a:t>
            </a:r>
          </a:p>
          <a:p>
            <a:endParaRPr lang="en-US" sz="1300" dirty="0"/>
          </a:p>
        </p:txBody>
      </p:sp>
      <p:pic>
        <p:nvPicPr>
          <p:cNvPr id="6" name="Content Placeholder 5">
            <a:extLst>
              <a:ext uri="{FF2B5EF4-FFF2-40B4-BE49-F238E27FC236}">
                <a16:creationId xmlns:a16="http://schemas.microsoft.com/office/drawing/2014/main" id="{2BD57E4B-9090-4836-AEF4-E19B1E436438}"/>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r="10040"/>
          <a:stretch/>
        </p:blipFill>
        <p:spPr>
          <a:xfrm>
            <a:off x="6098892" y="2492376"/>
            <a:ext cx="4802404" cy="3563372"/>
          </a:xfrm>
          <a:prstGeom prst="rect">
            <a:avLst/>
          </a:prstGeom>
        </p:spPr>
      </p:pic>
      <p:pic>
        <p:nvPicPr>
          <p:cNvPr id="12" name="Picture 11">
            <a:extLst>
              <a:ext uri="{FF2B5EF4-FFF2-40B4-BE49-F238E27FC236}">
                <a16:creationId xmlns:a16="http://schemas.microsoft.com/office/drawing/2014/main" id="{8F51F3CB-9503-42C4-9FF3-6903F83EA5A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4313" y="759804"/>
            <a:ext cx="2513965" cy="1256983"/>
          </a:xfrm>
          <a:prstGeom prst="rect">
            <a:avLst/>
          </a:prstGeom>
        </p:spPr>
      </p:pic>
    </p:spTree>
    <p:extLst>
      <p:ext uri="{BB962C8B-B14F-4D97-AF65-F5344CB8AC3E}">
        <p14:creationId xmlns:p14="http://schemas.microsoft.com/office/powerpoint/2010/main" val="205627139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F4C0B10B-D2C4-4A54-AFAD-3D27DF88BB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12">
            <a:extLst>
              <a:ext uri="{FF2B5EF4-FFF2-40B4-BE49-F238E27FC236}">
                <a16:creationId xmlns:a16="http://schemas.microsoft.com/office/drawing/2014/main" id="{B6BADB90-C74B-40D6-86DC-503F65FCE8D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9710" y="635715"/>
            <a:ext cx="11142208" cy="2482136"/>
            <a:chOff x="409710" y="635715"/>
            <a:chExt cx="11142208" cy="2482136"/>
          </a:xfrm>
        </p:grpSpPr>
        <p:sp>
          <p:nvSpPr>
            <p:cNvPr id="14" name="Freeform 44">
              <a:extLst>
                <a:ext uri="{FF2B5EF4-FFF2-40B4-BE49-F238E27FC236}">
                  <a16:creationId xmlns:a16="http://schemas.microsoft.com/office/drawing/2014/main" id="{6559431D-1886-4AE0-9B87-9AD2ECAB8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45">
              <a:extLst>
                <a:ext uri="{FF2B5EF4-FFF2-40B4-BE49-F238E27FC236}">
                  <a16:creationId xmlns:a16="http://schemas.microsoft.com/office/drawing/2014/main" id="{373850A5-B04A-4FCD-9E73-EE322167FB3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6">
              <a:extLst>
                <a:ext uri="{FF2B5EF4-FFF2-40B4-BE49-F238E27FC236}">
                  <a16:creationId xmlns:a16="http://schemas.microsoft.com/office/drawing/2014/main" id="{82C18C67-80FA-4738-AA53-0AF2419F98E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7" name="Freeform 47">
              <a:extLst>
                <a:ext uri="{FF2B5EF4-FFF2-40B4-BE49-F238E27FC236}">
                  <a16:creationId xmlns:a16="http://schemas.microsoft.com/office/drawing/2014/main" id="{48543B1A-8BF5-4C63-8404-41B2EA70B3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92DF5096-E051-498C-A3ED-CBA77A813AAC}"/>
                </a:ext>
                <a:ext uri="{C183D7F6-B498-43B3-948B-1728B52AA6E4}">
                  <adec:decorative xmlns:adec="http://schemas.microsoft.com/office/drawing/2017/decorative" val="1"/>
                </a:ext>
              </a:extLst>
            </p:cNvPr>
            <p:cNvSpPr>
              <a:spLocks noChangeArrowheads="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grpSp>
      <p:sp>
        <p:nvSpPr>
          <p:cNvPr id="2" name="Title 1">
            <a:extLst>
              <a:ext uri="{FF2B5EF4-FFF2-40B4-BE49-F238E27FC236}">
                <a16:creationId xmlns:a16="http://schemas.microsoft.com/office/drawing/2014/main" id="{CEA99909-BF9F-4C52-97E0-B9989001A6BF}"/>
              </a:ext>
            </a:extLst>
          </p:cNvPr>
          <p:cNvSpPr>
            <a:spLocks noGrp="1"/>
          </p:cNvSpPr>
          <p:nvPr>
            <p:ph type="title"/>
          </p:nvPr>
        </p:nvSpPr>
        <p:spPr>
          <a:xfrm>
            <a:off x="1047280" y="759805"/>
            <a:ext cx="10306520" cy="1325563"/>
          </a:xfrm>
        </p:spPr>
        <p:txBody>
          <a:bodyPr vert="horz" lIns="91440" tIns="45720" rIns="91440" bIns="45720" rtlCol="0" anchor="ctr">
            <a:normAutofit/>
          </a:bodyPr>
          <a:lstStyle/>
          <a:p>
            <a:r>
              <a:rPr lang="en-US" sz="4000">
                <a:solidFill>
                  <a:srgbClr val="FFFFFF"/>
                </a:solidFill>
              </a:rPr>
              <a:t>Other Projects</a:t>
            </a:r>
          </a:p>
        </p:txBody>
      </p:sp>
      <p:sp>
        <p:nvSpPr>
          <p:cNvPr id="3" name="Content Placeholder 2">
            <a:extLst>
              <a:ext uri="{FF2B5EF4-FFF2-40B4-BE49-F238E27FC236}">
                <a16:creationId xmlns:a16="http://schemas.microsoft.com/office/drawing/2014/main" id="{72C70CF0-40FB-4C9D-A29B-480DA7E1C3B7}"/>
              </a:ext>
            </a:extLst>
          </p:cNvPr>
          <p:cNvSpPr>
            <a:spLocks noGrp="1"/>
          </p:cNvSpPr>
          <p:nvPr>
            <p:ph sz="half" idx="1"/>
          </p:nvPr>
        </p:nvSpPr>
        <p:spPr>
          <a:xfrm>
            <a:off x="1481465" y="2173998"/>
            <a:ext cx="4053545" cy="3563159"/>
          </a:xfrm>
        </p:spPr>
        <p:txBody>
          <a:bodyPr vert="horz" lIns="91440" tIns="45720" rIns="91440" bIns="45720" rtlCol="0">
            <a:noAutofit/>
          </a:bodyPr>
          <a:lstStyle/>
          <a:p>
            <a:r>
              <a:rPr lang="en-US" sz="1350" b="1" dirty="0"/>
              <a:t>Orion GN2 pneumatic pack </a:t>
            </a:r>
            <a:r>
              <a:rPr lang="en-US" sz="1350" b="1" dirty="0" err="1"/>
              <a:t>repressurization</a:t>
            </a:r>
            <a:r>
              <a:rPr lang="en-US" sz="1350" b="1" dirty="0"/>
              <a:t> operations</a:t>
            </a:r>
          </a:p>
          <a:p>
            <a:pPr lvl="1"/>
            <a:r>
              <a:rPr lang="en-US" sz="1350" dirty="0"/>
              <a:t>Reviewing work authorization documents (WADs)</a:t>
            </a:r>
          </a:p>
          <a:p>
            <a:pPr lvl="1"/>
            <a:r>
              <a:rPr lang="en-US" sz="1350" dirty="0"/>
              <a:t>Providing a sketch of test demonstration setup</a:t>
            </a:r>
          </a:p>
          <a:p>
            <a:r>
              <a:rPr lang="en-US" sz="1350" b="1" dirty="0"/>
              <a:t>Hydrazine decomposition volume</a:t>
            </a:r>
          </a:p>
          <a:p>
            <a:pPr lvl="1"/>
            <a:r>
              <a:rPr lang="en-US" sz="1350" dirty="0"/>
              <a:t>Calculations for volume of gas produced from hydrazine reacting through cat bed</a:t>
            </a:r>
          </a:p>
          <a:p>
            <a:pPr lvl="1"/>
            <a:r>
              <a:rPr lang="en-US" sz="1350" dirty="0"/>
              <a:t>Assist in thruster plugs analysis based on possible pressure developed during L&amp;R</a:t>
            </a:r>
          </a:p>
          <a:p>
            <a:r>
              <a:rPr lang="en-US" sz="1350" b="1" dirty="0"/>
              <a:t>Analysis for Contingency Operations</a:t>
            </a:r>
          </a:p>
          <a:p>
            <a:pPr lvl="1"/>
            <a:r>
              <a:rPr lang="en-US" sz="1350" dirty="0"/>
              <a:t>Fluid analysis of how long k-bottle manifold would last for contingency operations on Orion at LASF, VAB, and Pad 39B</a:t>
            </a:r>
          </a:p>
          <a:p>
            <a:r>
              <a:rPr lang="en-US" sz="1350" b="1" dirty="0"/>
              <a:t>KSC-STD-Z-0006 </a:t>
            </a:r>
          </a:p>
          <a:p>
            <a:pPr lvl="1"/>
            <a:r>
              <a:rPr lang="en-US" sz="1350" dirty="0"/>
              <a:t>Verified reference document validity for new revision of “Standard for Design of Hypergolic Ground Support Equipment”</a:t>
            </a:r>
          </a:p>
        </p:txBody>
      </p:sp>
      <p:pic>
        <p:nvPicPr>
          <p:cNvPr id="6" name="Content Placeholder 5">
            <a:extLst>
              <a:ext uri="{FF2B5EF4-FFF2-40B4-BE49-F238E27FC236}">
                <a16:creationId xmlns:a16="http://schemas.microsoft.com/office/drawing/2014/main" id="{082208CE-A28A-41FF-8AB3-9FF7AACB7F81}"/>
              </a:ext>
            </a:extLst>
          </p:cNvPr>
          <p:cNvPicPr>
            <a:picLocks noGrp="1" noChangeAspect="1"/>
          </p:cNvPicPr>
          <p:nvPr>
            <p:ph sz="half" idx="2"/>
          </p:nvPr>
        </p:nvPicPr>
        <p:blipFill rotWithShape="1">
          <a:blip r:embed="rId2">
            <a:extLst>
              <a:ext uri="{28A0092B-C50C-407E-A947-70E740481C1C}">
                <a14:useLocalDpi xmlns:a14="http://schemas.microsoft.com/office/drawing/2010/main" val="0"/>
              </a:ext>
            </a:extLst>
          </a:blip>
          <a:srcRect l="4839" r="5202"/>
          <a:stretch/>
        </p:blipFill>
        <p:spPr>
          <a:xfrm>
            <a:off x="6098892" y="2492376"/>
            <a:ext cx="4802404" cy="3563372"/>
          </a:xfrm>
          <a:prstGeom prst="rect">
            <a:avLst/>
          </a:prstGeom>
        </p:spPr>
      </p:pic>
      <p:pic>
        <p:nvPicPr>
          <p:cNvPr id="12" name="Picture 11">
            <a:extLst>
              <a:ext uri="{FF2B5EF4-FFF2-40B4-BE49-F238E27FC236}">
                <a16:creationId xmlns:a16="http://schemas.microsoft.com/office/drawing/2014/main" id="{63F02ABB-A1B3-4B90-A0D9-99F6CA893E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44313" y="759804"/>
            <a:ext cx="2513965" cy="1256983"/>
          </a:xfrm>
          <a:prstGeom prst="rect">
            <a:avLst/>
          </a:prstGeom>
        </p:spPr>
      </p:pic>
    </p:spTree>
    <p:extLst>
      <p:ext uri="{BB962C8B-B14F-4D97-AF65-F5344CB8AC3E}">
        <p14:creationId xmlns:p14="http://schemas.microsoft.com/office/powerpoint/2010/main" val="42889233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51DA7F5-4D1E-4D2F-81E6-0D899D02593E}"/>
              </a:ext>
            </a:extLst>
          </p:cNvPr>
          <p:cNvSpPr>
            <a:spLocks noGrp="1"/>
          </p:cNvSpPr>
          <p:nvPr>
            <p:ph type="title"/>
          </p:nvPr>
        </p:nvSpPr>
        <p:spPr>
          <a:xfrm>
            <a:off x="958506" y="800392"/>
            <a:ext cx="10264697" cy="1212102"/>
          </a:xfrm>
        </p:spPr>
        <p:txBody>
          <a:bodyPr>
            <a:normAutofit/>
          </a:bodyPr>
          <a:lstStyle/>
          <a:p>
            <a:r>
              <a:rPr lang="en-US" sz="4000" dirty="0">
                <a:solidFill>
                  <a:srgbClr val="FFFFFF"/>
                </a:solidFill>
              </a:rPr>
              <a:t>Skills &amp; Competencies Developed</a:t>
            </a:r>
          </a:p>
        </p:txBody>
      </p:sp>
      <p:sp>
        <p:nvSpPr>
          <p:cNvPr id="3" name="Content Placeholder 2">
            <a:extLst>
              <a:ext uri="{FF2B5EF4-FFF2-40B4-BE49-F238E27FC236}">
                <a16:creationId xmlns:a16="http://schemas.microsoft.com/office/drawing/2014/main" id="{EB77BB5A-E1C8-4729-9614-B12862C76E2C}"/>
              </a:ext>
            </a:extLst>
          </p:cNvPr>
          <p:cNvSpPr>
            <a:spLocks noGrp="1"/>
          </p:cNvSpPr>
          <p:nvPr>
            <p:ph idx="1"/>
          </p:nvPr>
        </p:nvSpPr>
        <p:spPr>
          <a:xfrm>
            <a:off x="1367624" y="2490436"/>
            <a:ext cx="9708995" cy="3567173"/>
          </a:xfrm>
        </p:spPr>
        <p:txBody>
          <a:bodyPr anchor="ctr">
            <a:normAutofit/>
          </a:bodyPr>
          <a:lstStyle/>
          <a:p>
            <a:endParaRPr lang="en-US" sz="2200" dirty="0"/>
          </a:p>
          <a:p>
            <a:endParaRPr lang="en-US" sz="2200" dirty="0"/>
          </a:p>
          <a:p>
            <a:endParaRPr lang="en-US" sz="2200" dirty="0"/>
          </a:p>
          <a:p>
            <a:endParaRPr lang="en-US" sz="2200" dirty="0"/>
          </a:p>
          <a:p>
            <a:endParaRPr lang="en-US" sz="2200" dirty="0"/>
          </a:p>
          <a:p>
            <a:endParaRPr lang="en-US" sz="2200" dirty="0"/>
          </a:p>
          <a:p>
            <a:endParaRPr lang="en-US" sz="2200" dirty="0"/>
          </a:p>
        </p:txBody>
      </p:sp>
      <p:sp>
        <p:nvSpPr>
          <p:cNvPr id="5" name="TextBox 4">
            <a:extLst>
              <a:ext uri="{FF2B5EF4-FFF2-40B4-BE49-F238E27FC236}">
                <a16:creationId xmlns:a16="http://schemas.microsoft.com/office/drawing/2014/main" id="{A55AF66E-1DF9-4A2F-B438-6FFCBFC6B9EB}"/>
              </a:ext>
            </a:extLst>
          </p:cNvPr>
          <p:cNvSpPr txBox="1"/>
          <p:nvPr/>
        </p:nvSpPr>
        <p:spPr>
          <a:xfrm>
            <a:off x="1295400" y="2490436"/>
            <a:ext cx="9927803" cy="4062651"/>
          </a:xfrm>
          <a:prstGeom prst="rect">
            <a:avLst/>
          </a:prstGeom>
          <a:noFill/>
        </p:spPr>
        <p:txBody>
          <a:bodyPr wrap="square" rtlCol="0">
            <a:spAutoFit/>
          </a:bodyPr>
          <a:lstStyle/>
          <a:p>
            <a:pPr marL="285750" indent="-285750">
              <a:buFont typeface="Arial" panose="020B0604020202020204" pitchFamily="34" charset="0"/>
              <a:buChar char="•"/>
            </a:pPr>
            <a:r>
              <a:rPr lang="en-US" sz="2400" dirty="0"/>
              <a:t>Advantages and hazards of using hypergolic propellants (hydrazine, MMH, NTO)</a:t>
            </a:r>
          </a:p>
          <a:p>
            <a:pPr marL="285750" indent="-285750">
              <a:buFont typeface="Arial" panose="020B0604020202020204" pitchFamily="34" charset="0"/>
              <a:buChar char="•"/>
            </a:pPr>
            <a:r>
              <a:rPr lang="en-US" sz="2400" dirty="0"/>
              <a:t>KSC Engineering Design and Technical Review Process</a:t>
            </a:r>
          </a:p>
          <a:p>
            <a:pPr marL="285750" indent="-285750">
              <a:buFont typeface="Arial" panose="020B0604020202020204" pitchFamily="34" charset="0"/>
              <a:buChar char="•"/>
            </a:pPr>
            <a:r>
              <a:rPr lang="en-US" sz="2400" dirty="0"/>
              <a:t>Engineering Drafting and Drawing Practices</a:t>
            </a:r>
          </a:p>
          <a:p>
            <a:pPr marL="285750" indent="-285750">
              <a:buFont typeface="Arial" panose="020B0604020202020204" pitchFamily="34" charset="0"/>
              <a:buChar char="•"/>
            </a:pPr>
            <a:r>
              <a:rPr lang="en-US" sz="2400" dirty="0"/>
              <a:t>Computer aided drafting using Creo</a:t>
            </a:r>
          </a:p>
          <a:p>
            <a:pPr marL="285750" indent="-285750">
              <a:buFont typeface="Arial" panose="020B0604020202020204" pitchFamily="34" charset="0"/>
              <a:buChar char="•"/>
            </a:pPr>
            <a:r>
              <a:rPr lang="en-US" sz="2400" dirty="0"/>
              <a:t>Software development process</a:t>
            </a:r>
          </a:p>
          <a:p>
            <a:pPr marL="285750" indent="-285750">
              <a:buFont typeface="Arial" panose="020B0604020202020204" pitchFamily="34" charset="0"/>
              <a:buChar char="•"/>
            </a:pPr>
            <a:r>
              <a:rPr lang="en-US" sz="2400" dirty="0"/>
              <a:t>C programming language</a:t>
            </a:r>
          </a:p>
          <a:p>
            <a:pPr marL="285750" indent="-285750">
              <a:buFont typeface="Arial" panose="020B0604020202020204" pitchFamily="34" charset="0"/>
              <a:buChar char="•"/>
            </a:pPr>
            <a:r>
              <a:rPr lang="en-US" sz="2400" dirty="0"/>
              <a:t>Kennedy Design and Data Management System (KDDMS)</a:t>
            </a:r>
          </a:p>
          <a:p>
            <a:pPr marL="285750" indent="-285750">
              <a:buFont typeface="Arial" panose="020B0604020202020204" pitchFamily="34" charset="0"/>
              <a:buChar char="•"/>
            </a:pPr>
            <a:r>
              <a:rPr lang="en-US" sz="2400" dirty="0"/>
              <a:t>Technical </a:t>
            </a:r>
            <a:r>
              <a:rPr lang="en-US" sz="2400"/>
              <a:t>procedure reviewing </a:t>
            </a:r>
            <a:r>
              <a:rPr lang="en-US" sz="2400" dirty="0"/>
              <a:t>within </a:t>
            </a:r>
            <a:r>
              <a:rPr lang="en-US" sz="2400" dirty="0" err="1"/>
              <a:t>Solumina</a:t>
            </a:r>
            <a:endParaRPr lang="en-US" sz="2400" dirty="0"/>
          </a:p>
          <a:p>
            <a:pPr marL="285750" indent="-285750">
              <a:buFont typeface="Arial" panose="020B0604020202020204" pitchFamily="34" charset="0"/>
              <a:buChar char="•"/>
            </a:pPr>
            <a:r>
              <a:rPr lang="en-US" sz="2400" dirty="0"/>
              <a:t>Pressure relief devices</a:t>
            </a:r>
          </a:p>
          <a:p>
            <a:endParaRPr lang="en-US" dirty="0"/>
          </a:p>
        </p:txBody>
      </p:sp>
      <p:pic>
        <p:nvPicPr>
          <p:cNvPr id="11" name="Picture 10">
            <a:extLst>
              <a:ext uri="{FF2B5EF4-FFF2-40B4-BE49-F238E27FC236}">
                <a16:creationId xmlns:a16="http://schemas.microsoft.com/office/drawing/2014/main" id="{320AF59E-225D-4A96-A5F2-366E430ABF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4313" y="759804"/>
            <a:ext cx="2513965" cy="1256983"/>
          </a:xfrm>
          <a:prstGeom prst="rect">
            <a:avLst/>
          </a:prstGeom>
        </p:spPr>
      </p:pic>
    </p:spTree>
    <p:extLst>
      <p:ext uri="{BB962C8B-B14F-4D97-AF65-F5344CB8AC3E}">
        <p14:creationId xmlns:p14="http://schemas.microsoft.com/office/powerpoint/2010/main" val="11636566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D1F52463-8A51-4ECF-8C24-A9573FBF8898}"/>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Significance of Experience</a:t>
            </a:r>
          </a:p>
        </p:txBody>
      </p:sp>
      <p:sp>
        <p:nvSpPr>
          <p:cNvPr id="3" name="Content Placeholder 2">
            <a:extLst>
              <a:ext uri="{FF2B5EF4-FFF2-40B4-BE49-F238E27FC236}">
                <a16:creationId xmlns:a16="http://schemas.microsoft.com/office/drawing/2014/main" id="{3BC52678-341E-495C-BCCF-67539A11C31F}"/>
              </a:ext>
            </a:extLst>
          </p:cNvPr>
          <p:cNvSpPr>
            <a:spLocks noGrp="1"/>
          </p:cNvSpPr>
          <p:nvPr>
            <p:ph idx="1"/>
          </p:nvPr>
        </p:nvSpPr>
        <p:spPr>
          <a:xfrm>
            <a:off x="1424774" y="2733999"/>
            <a:ext cx="9708995" cy="3567173"/>
          </a:xfrm>
        </p:spPr>
        <p:txBody>
          <a:bodyPr anchor="ctr">
            <a:noAutofit/>
          </a:bodyPr>
          <a:lstStyle/>
          <a:p>
            <a:r>
              <a:rPr lang="en-US" sz="2200" dirty="0"/>
              <a:t>Contributing to projects that support Artemis program</a:t>
            </a:r>
          </a:p>
          <a:p>
            <a:pPr lvl="1"/>
            <a:r>
              <a:rPr lang="en-US" sz="2200" dirty="0"/>
              <a:t>Helping NASA get back to the Moon and then on to Mars</a:t>
            </a:r>
          </a:p>
          <a:p>
            <a:r>
              <a:rPr lang="en-US" sz="2200" dirty="0"/>
              <a:t>Being able to work with and learn from a very knowledgeable, driven, and diverse group of people</a:t>
            </a:r>
          </a:p>
          <a:p>
            <a:r>
              <a:rPr lang="en-US" sz="2200" dirty="0"/>
              <a:t>Being able to apply what I have learned from school to internship projects</a:t>
            </a:r>
          </a:p>
          <a:p>
            <a:pPr lvl="1"/>
            <a:r>
              <a:rPr lang="en-US" sz="2200" dirty="0"/>
              <a:t>Mechanical Design</a:t>
            </a:r>
          </a:p>
          <a:p>
            <a:pPr lvl="1"/>
            <a:r>
              <a:rPr lang="en-US" sz="2200" dirty="0"/>
              <a:t>Fluid Mechanics</a:t>
            </a:r>
          </a:p>
          <a:p>
            <a:pPr lvl="1"/>
            <a:r>
              <a:rPr lang="en-US" sz="2200" dirty="0"/>
              <a:t>Computer Aided Design</a:t>
            </a:r>
          </a:p>
          <a:p>
            <a:pPr lvl="1"/>
            <a:r>
              <a:rPr lang="en-US" sz="2200" dirty="0"/>
              <a:t>Computer Programming</a:t>
            </a:r>
          </a:p>
          <a:p>
            <a:r>
              <a:rPr lang="en-US" sz="2200" dirty="0"/>
              <a:t>Life changing experience</a:t>
            </a:r>
          </a:p>
          <a:p>
            <a:pPr lvl="1"/>
            <a:r>
              <a:rPr lang="en-US" sz="2200" dirty="0"/>
              <a:t>Deepened my passion for space exploration and hope to continue to support NASA’s goals and missions</a:t>
            </a:r>
          </a:p>
        </p:txBody>
      </p:sp>
      <p:pic>
        <p:nvPicPr>
          <p:cNvPr id="11" name="Picture 10">
            <a:extLst>
              <a:ext uri="{FF2B5EF4-FFF2-40B4-BE49-F238E27FC236}">
                <a16:creationId xmlns:a16="http://schemas.microsoft.com/office/drawing/2014/main" id="{C081D6A4-398C-4A9B-8F5E-EDC44EBBA68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4313" y="759804"/>
            <a:ext cx="2513965" cy="1256983"/>
          </a:xfrm>
          <a:prstGeom prst="rect">
            <a:avLst/>
          </a:prstGeom>
        </p:spPr>
      </p:pic>
    </p:spTree>
    <p:extLst>
      <p:ext uri="{BB962C8B-B14F-4D97-AF65-F5344CB8AC3E}">
        <p14:creationId xmlns:p14="http://schemas.microsoft.com/office/powerpoint/2010/main" val="470625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27B839B-9ADE-406B-8590-F1CAEDED45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45">
            <a:extLst>
              <a:ext uri="{FF2B5EF4-FFF2-40B4-BE49-F238E27FC236}">
                <a16:creationId xmlns:a16="http://schemas.microsoft.com/office/drawing/2014/main" id="{CFE45BF0-46DB-408C-B5F7-7B117168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1022350"/>
            <a:ext cx="709612" cy="2095501"/>
          </a:xfrm>
          <a:custGeom>
            <a:avLst/>
            <a:gdLst>
              <a:gd name="T0" fmla="*/ 447 w 447"/>
              <a:gd name="T1" fmla="*/ 1363 h 1363"/>
              <a:gd name="T2" fmla="*/ 0 w 447"/>
              <a:gd name="T3" fmla="*/ 987 h 1363"/>
              <a:gd name="T4" fmla="*/ 0 w 447"/>
              <a:gd name="T5" fmla="*/ 0 h 1363"/>
              <a:gd name="T6" fmla="*/ 447 w 447"/>
              <a:gd name="T7" fmla="*/ 376 h 1363"/>
              <a:gd name="T8" fmla="*/ 447 w 447"/>
              <a:gd name="T9" fmla="*/ 1363 h 1363"/>
            </a:gdLst>
            <a:ahLst/>
            <a:cxnLst>
              <a:cxn ang="0">
                <a:pos x="T0" y="T1"/>
              </a:cxn>
              <a:cxn ang="0">
                <a:pos x="T2" y="T3"/>
              </a:cxn>
              <a:cxn ang="0">
                <a:pos x="T4" y="T5"/>
              </a:cxn>
              <a:cxn ang="0">
                <a:pos x="T6" y="T7"/>
              </a:cxn>
              <a:cxn ang="0">
                <a:pos x="T8" y="T9"/>
              </a:cxn>
            </a:cxnLst>
            <a:rect l="0" t="0" r="r" b="b"/>
            <a:pathLst>
              <a:path w="447" h="1363">
                <a:moveTo>
                  <a:pt x="447" y="1363"/>
                </a:moveTo>
                <a:lnTo>
                  <a:pt x="0" y="987"/>
                </a:lnTo>
                <a:lnTo>
                  <a:pt x="0" y="0"/>
                </a:lnTo>
                <a:lnTo>
                  <a:pt x="447" y="376"/>
                </a:lnTo>
                <a:lnTo>
                  <a:pt x="447" y="1363"/>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46">
            <a:extLst>
              <a:ext uri="{FF2B5EF4-FFF2-40B4-BE49-F238E27FC236}">
                <a16:creationId xmlns:a16="http://schemas.microsoft.com/office/drawing/2014/main" id="{2AEBC8F2-97B1-41B4-93F1-2D289E197FB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09710" y="837744"/>
            <a:ext cx="403225" cy="1705431"/>
          </a:xfrm>
          <a:custGeom>
            <a:avLst/>
            <a:gdLst>
              <a:gd name="T0" fmla="*/ 254 w 254"/>
              <a:gd name="T1" fmla="*/ 987 h 1109"/>
              <a:gd name="T2" fmla="*/ 0 w 254"/>
              <a:gd name="T3" fmla="*/ 1109 h 1109"/>
              <a:gd name="T4" fmla="*/ 0 w 254"/>
              <a:gd name="T5" fmla="*/ 119 h 1109"/>
              <a:gd name="T6" fmla="*/ 254 w 254"/>
              <a:gd name="T7" fmla="*/ 0 h 1109"/>
              <a:gd name="T8" fmla="*/ 254 w 254"/>
              <a:gd name="T9" fmla="*/ 987 h 1109"/>
            </a:gdLst>
            <a:ahLst/>
            <a:cxnLst>
              <a:cxn ang="0">
                <a:pos x="T0" y="T1"/>
              </a:cxn>
              <a:cxn ang="0">
                <a:pos x="T2" y="T3"/>
              </a:cxn>
              <a:cxn ang="0">
                <a:pos x="T4" y="T5"/>
              </a:cxn>
              <a:cxn ang="0">
                <a:pos x="T6" y="T7"/>
              </a:cxn>
              <a:cxn ang="0">
                <a:pos x="T8" y="T9"/>
              </a:cxn>
            </a:cxnLst>
            <a:rect l="0" t="0" r="r" b="b"/>
            <a:pathLst>
              <a:path w="254" h="1109">
                <a:moveTo>
                  <a:pt x="254" y="987"/>
                </a:moveTo>
                <a:lnTo>
                  <a:pt x="0" y="1109"/>
                </a:lnTo>
                <a:lnTo>
                  <a:pt x="0" y="119"/>
                </a:lnTo>
                <a:lnTo>
                  <a:pt x="254" y="0"/>
                </a:lnTo>
                <a:lnTo>
                  <a:pt x="254" y="987"/>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4" name="Freeform 47">
            <a:extLst>
              <a:ext uri="{FF2B5EF4-FFF2-40B4-BE49-F238E27FC236}">
                <a16:creationId xmlns:a16="http://schemas.microsoft.com/office/drawing/2014/main" id="{472E3A19-F5D5-48FC-BB9C-48C2F68F598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660" y="640894"/>
            <a:ext cx="168275" cy="1713195"/>
          </a:xfrm>
          <a:custGeom>
            <a:avLst/>
            <a:gdLst>
              <a:gd name="T0" fmla="*/ 106 w 106"/>
              <a:gd name="T1" fmla="*/ 1114 h 1114"/>
              <a:gd name="T2" fmla="*/ 0 w 106"/>
              <a:gd name="T3" fmla="*/ 1005 h 1114"/>
              <a:gd name="T4" fmla="*/ 0 w 106"/>
              <a:gd name="T5" fmla="*/ 0 h 1114"/>
              <a:gd name="T6" fmla="*/ 106 w 106"/>
              <a:gd name="T7" fmla="*/ 110 h 1114"/>
              <a:gd name="T8" fmla="*/ 106 w 106"/>
              <a:gd name="T9" fmla="*/ 1114 h 1114"/>
            </a:gdLst>
            <a:ahLst/>
            <a:cxnLst>
              <a:cxn ang="0">
                <a:pos x="T0" y="T1"/>
              </a:cxn>
              <a:cxn ang="0">
                <a:pos x="T2" y="T3"/>
              </a:cxn>
              <a:cxn ang="0">
                <a:pos x="T4" y="T5"/>
              </a:cxn>
              <a:cxn ang="0">
                <a:pos x="T6" y="T7"/>
              </a:cxn>
              <a:cxn ang="0">
                <a:pos x="T8" y="T9"/>
              </a:cxn>
            </a:cxnLst>
            <a:rect l="0" t="0" r="r" b="b"/>
            <a:pathLst>
              <a:path w="106" h="1114">
                <a:moveTo>
                  <a:pt x="106" y="1114"/>
                </a:moveTo>
                <a:lnTo>
                  <a:pt x="0" y="1005"/>
                </a:lnTo>
                <a:lnTo>
                  <a:pt x="0" y="0"/>
                </a:lnTo>
                <a:lnTo>
                  <a:pt x="106" y="110"/>
                </a:lnTo>
                <a:lnTo>
                  <a:pt x="106" y="1114"/>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44">
            <a:extLst>
              <a:ext uri="{FF2B5EF4-FFF2-40B4-BE49-F238E27FC236}">
                <a16:creationId xmlns:a16="http://schemas.microsoft.com/office/drawing/2014/main" id="{7A62E32F-BB65-43A8-8EB5-92346890E5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11223203" y="635716"/>
            <a:ext cx="328612" cy="1742360"/>
          </a:xfrm>
          <a:custGeom>
            <a:avLst/>
            <a:gdLst>
              <a:gd name="T0" fmla="*/ 207 w 207"/>
              <a:gd name="T1" fmla="*/ 987 h 1114"/>
              <a:gd name="T2" fmla="*/ 0 w 207"/>
              <a:gd name="T3" fmla="*/ 1114 h 1114"/>
              <a:gd name="T4" fmla="*/ 0 w 207"/>
              <a:gd name="T5" fmla="*/ 127 h 1114"/>
              <a:gd name="T6" fmla="*/ 207 w 207"/>
              <a:gd name="T7" fmla="*/ 0 h 1114"/>
              <a:gd name="T8" fmla="*/ 207 w 207"/>
              <a:gd name="T9" fmla="*/ 987 h 1114"/>
            </a:gdLst>
            <a:ahLst/>
            <a:cxnLst>
              <a:cxn ang="0">
                <a:pos x="T0" y="T1"/>
              </a:cxn>
              <a:cxn ang="0">
                <a:pos x="T2" y="T3"/>
              </a:cxn>
              <a:cxn ang="0">
                <a:pos x="T4" y="T5"/>
              </a:cxn>
              <a:cxn ang="0">
                <a:pos x="T6" y="T7"/>
              </a:cxn>
              <a:cxn ang="0">
                <a:pos x="T8" y="T9"/>
              </a:cxn>
            </a:cxnLst>
            <a:rect l="0" t="0" r="r" b="b"/>
            <a:pathLst>
              <a:path w="207" h="1114">
                <a:moveTo>
                  <a:pt x="207" y="987"/>
                </a:moveTo>
                <a:lnTo>
                  <a:pt x="0" y="1114"/>
                </a:lnTo>
                <a:lnTo>
                  <a:pt x="0" y="127"/>
                </a:lnTo>
                <a:lnTo>
                  <a:pt x="207" y="0"/>
                </a:lnTo>
                <a:lnTo>
                  <a:pt x="207" y="987"/>
                </a:lnTo>
                <a:close/>
              </a:path>
            </a:pathLst>
          </a:custGeom>
          <a:solidFill>
            <a:schemeClr val="accent1">
              <a:lumMod val="50000"/>
            </a:schemeClr>
          </a:solidFill>
          <a:ln>
            <a:noFill/>
          </a:ln>
        </p:spPr>
        <p:txBody>
          <a:bodyPr vert="horz" wrap="square" lIns="91440" tIns="45720" rIns="91440" bIns="45720" numCol="1" anchor="t" anchorCtr="0" compatLnSpc="1">
            <a:prstTxWarp prst="textNoShape">
              <a:avLst/>
            </a:prstTxWarp>
          </a:bodyPr>
          <a:lstStyle/>
          <a:p>
            <a:endParaRPr lang="en-US"/>
          </a:p>
        </p:txBody>
      </p:sp>
      <p:sp>
        <p:nvSpPr>
          <p:cNvPr id="18" name="Rectangle 17">
            <a:extLst>
              <a:ext uri="{FF2B5EF4-FFF2-40B4-BE49-F238E27FC236}">
                <a16:creationId xmlns:a16="http://schemas.microsoft.com/office/drawing/2014/main" id="{14E91B64-9FCC-451E-AFB4-A827D63293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644055" y="635715"/>
            <a:ext cx="10907863" cy="1541457"/>
          </a:xfrm>
          <a:prstGeom prst="rect">
            <a:avLst/>
          </a:prstGeom>
          <a:solidFill>
            <a:schemeClr val="accent1"/>
          </a:solidFill>
          <a:ln>
            <a:noFill/>
          </a:ln>
        </p:spPr>
        <p:txBody>
          <a:bodyPr vert="horz" wrap="square" lIns="91440" tIns="45720" rIns="91440" bIns="45720" numCol="1" anchor="t" anchorCtr="0" compatLnSpc="1">
            <a:prstTxWarp prst="textNoShape">
              <a:avLst/>
            </a:prstTxWarp>
          </a:bodyPr>
          <a:lstStyle/>
          <a:p>
            <a:endParaRPr lang="en-US"/>
          </a:p>
        </p:txBody>
      </p:sp>
      <p:sp>
        <p:nvSpPr>
          <p:cNvPr id="2" name="Title 1">
            <a:extLst>
              <a:ext uri="{FF2B5EF4-FFF2-40B4-BE49-F238E27FC236}">
                <a16:creationId xmlns:a16="http://schemas.microsoft.com/office/drawing/2014/main" id="{E17CF842-6885-4DAB-850B-4BF89F6BBEFA}"/>
              </a:ext>
            </a:extLst>
          </p:cNvPr>
          <p:cNvSpPr>
            <a:spLocks noGrp="1"/>
          </p:cNvSpPr>
          <p:nvPr>
            <p:ph type="title"/>
          </p:nvPr>
        </p:nvSpPr>
        <p:spPr>
          <a:xfrm>
            <a:off x="958506" y="800392"/>
            <a:ext cx="10264697" cy="1212102"/>
          </a:xfrm>
        </p:spPr>
        <p:txBody>
          <a:bodyPr>
            <a:normAutofit/>
          </a:bodyPr>
          <a:lstStyle/>
          <a:p>
            <a:r>
              <a:rPr lang="en-US" sz="4000">
                <a:solidFill>
                  <a:srgbClr val="FFFFFF"/>
                </a:solidFill>
              </a:rPr>
              <a:t>Thank you!</a:t>
            </a:r>
          </a:p>
        </p:txBody>
      </p:sp>
      <p:sp>
        <p:nvSpPr>
          <p:cNvPr id="3" name="Content Placeholder 2">
            <a:extLst>
              <a:ext uri="{FF2B5EF4-FFF2-40B4-BE49-F238E27FC236}">
                <a16:creationId xmlns:a16="http://schemas.microsoft.com/office/drawing/2014/main" id="{DCD208E9-4D9F-4617-A2B3-6F5E4265468E}"/>
              </a:ext>
            </a:extLst>
          </p:cNvPr>
          <p:cNvSpPr>
            <a:spLocks noGrp="1"/>
          </p:cNvSpPr>
          <p:nvPr>
            <p:ph idx="1"/>
          </p:nvPr>
        </p:nvSpPr>
        <p:spPr>
          <a:xfrm>
            <a:off x="1367624" y="2490436"/>
            <a:ext cx="9708995" cy="3567173"/>
          </a:xfrm>
        </p:spPr>
        <p:txBody>
          <a:bodyPr anchor="ctr">
            <a:normAutofit/>
          </a:bodyPr>
          <a:lstStyle/>
          <a:p>
            <a:r>
              <a:rPr lang="en-US" sz="2400" dirty="0"/>
              <a:t>Pablo Aguayo – NE-XX Branch Chief</a:t>
            </a:r>
          </a:p>
          <a:p>
            <a:r>
              <a:rPr lang="en-US" sz="2400" dirty="0"/>
              <a:t>My many mentors – Gabriela Escalera, Andrew Christopher, Brandon Johnston, Alyssa Garcia, John Peters</a:t>
            </a:r>
          </a:p>
          <a:p>
            <a:r>
              <a:rPr lang="en-US" sz="2400" dirty="0"/>
              <a:t>All the members of NE-XX for welcoming me and making me feel like an integral part of the team since day one</a:t>
            </a:r>
          </a:p>
          <a:p>
            <a:r>
              <a:rPr lang="en-US" sz="2400" dirty="0"/>
              <a:t>Pathways office</a:t>
            </a:r>
          </a:p>
        </p:txBody>
      </p:sp>
      <p:pic>
        <p:nvPicPr>
          <p:cNvPr id="11" name="Picture 10">
            <a:extLst>
              <a:ext uri="{FF2B5EF4-FFF2-40B4-BE49-F238E27FC236}">
                <a16:creationId xmlns:a16="http://schemas.microsoft.com/office/drawing/2014/main" id="{641C60F0-AD0F-47D5-AC65-7788F79548D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44313" y="759804"/>
            <a:ext cx="2513965" cy="1256983"/>
          </a:xfrm>
          <a:prstGeom prst="rect">
            <a:avLst/>
          </a:prstGeom>
        </p:spPr>
      </p:pic>
    </p:spTree>
    <p:extLst>
      <p:ext uri="{BB962C8B-B14F-4D97-AF65-F5344CB8AC3E}">
        <p14:creationId xmlns:p14="http://schemas.microsoft.com/office/powerpoint/2010/main" val="29842499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718</TotalTime>
  <Words>656</Words>
  <Application>Microsoft Office PowerPoint</Application>
  <PresentationFormat>Widescreen</PresentationFormat>
  <Paragraphs>90</Paragraphs>
  <Slides>11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11</vt:i4>
      </vt:variant>
    </vt:vector>
  </HeadingPairs>
  <TitlesOfParts>
    <vt:vector size="15" baseType="lpstr">
      <vt:lpstr>Arial</vt:lpstr>
      <vt:lpstr>Calibri</vt:lpstr>
      <vt:lpstr>Calibri Light</vt:lpstr>
      <vt:lpstr>Office Theme</vt:lpstr>
      <vt:lpstr>Pathways Student Showcase</vt:lpstr>
      <vt:lpstr>PowerPoint Presentation</vt:lpstr>
      <vt:lpstr>Storable Propellants &amp; Hydraulic Systems Branch (NE-XX)</vt:lpstr>
      <vt:lpstr>Design Projects</vt:lpstr>
      <vt:lpstr>Design Projects continued</vt:lpstr>
      <vt:lpstr>Design Projects continued</vt:lpstr>
      <vt:lpstr>GSE Software Development</vt:lpstr>
      <vt:lpstr>Other Projects</vt:lpstr>
      <vt:lpstr>Skills &amp; Competencies Developed</vt:lpstr>
      <vt:lpstr>Significance of Experience</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Pathways Presentation</dc:title>
  <dc:creator>Buckoski, Peter J. (KSC-BAA20)</dc:creator>
  <cp:lastModifiedBy>Buckoski, Peter J. (KSC-BAA20)</cp:lastModifiedBy>
  <cp:revision>18</cp:revision>
  <dcterms:created xsi:type="dcterms:W3CDTF">2020-06-26T13:57:41Z</dcterms:created>
  <dcterms:modified xsi:type="dcterms:W3CDTF">2020-07-08T19:39:51Z</dcterms:modified>
</cp:coreProperties>
</file>