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6" r:id="rId6"/>
    <p:sldMasterId id="2147483793" r:id="rId7"/>
  </p:sldMasterIdLst>
  <p:notesMasterIdLst>
    <p:notesMasterId r:id="rId19"/>
  </p:notesMasterIdLst>
  <p:sldIdLst>
    <p:sldId id="256" r:id="rId8"/>
    <p:sldId id="271" r:id="rId9"/>
    <p:sldId id="362" r:id="rId10"/>
    <p:sldId id="328" r:id="rId11"/>
    <p:sldId id="283" r:id="rId12"/>
    <p:sldId id="327" r:id="rId13"/>
    <p:sldId id="323" r:id="rId14"/>
    <p:sldId id="364" r:id="rId15"/>
    <p:sldId id="365" r:id="rId16"/>
    <p:sldId id="324" r:id="rId17"/>
    <p:sldId id="305" r:id="rId18"/>
  </p:sldIdLst>
  <p:sldSz cx="9144000" cy="5143500" type="screen16x9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36B94D-5BDA-48AC-B7BB-07664C140577}">
          <p14:sldIdLst>
            <p14:sldId id="256"/>
            <p14:sldId id="271"/>
            <p14:sldId id="362"/>
            <p14:sldId id="328"/>
            <p14:sldId id="283"/>
            <p14:sldId id="327"/>
            <p14:sldId id="323"/>
            <p14:sldId id="364"/>
            <p14:sldId id="365"/>
            <p14:sldId id="324"/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yer, Dustin E. (KSC-VAH10)" initials="DDE(" lastIdx="33" clrIdx="0">
    <p:extLst>
      <p:ext uri="{19B8F6BF-5375-455C-9EA6-DF929625EA0E}">
        <p15:presenceInfo xmlns:p15="http://schemas.microsoft.com/office/powerpoint/2012/main" userId="S-1-5-21-330711430-3775241029-4075259233-91408" providerId="AD"/>
      </p:ext>
    </p:extLst>
  </p:cmAuthor>
  <p:cmAuthor id="2" name="Hurt, Joseph T. (KSC-BAA20)" initials="HJT(" lastIdx="52" clrIdx="1">
    <p:extLst>
      <p:ext uri="{19B8F6BF-5375-455C-9EA6-DF929625EA0E}">
        <p15:presenceInfo xmlns:p15="http://schemas.microsoft.com/office/powerpoint/2012/main" userId="S-1-5-21-330711430-3775241029-4075259233-10246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41" autoAdjust="0"/>
    <p:restoredTop sz="66339" autoAdjust="0"/>
  </p:normalViewPr>
  <p:slideViewPr>
    <p:cSldViewPr snapToGrid="0">
      <p:cViewPr varScale="1">
        <p:scale>
          <a:sx n="92" d="100"/>
          <a:sy n="92" d="100"/>
        </p:scale>
        <p:origin x="112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9" d="100"/>
          <a:sy n="139" d="100"/>
        </p:scale>
        <p:origin x="-102" y="-1032"/>
      </p:cViewPr>
      <p:guideLst>
        <p:guide orient="horz" pos="2920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8EF23-AD02-4243-BAB3-D30ACCC79278}" type="datetimeFigureOut">
              <a:rPr lang="en-US" smtClean="0"/>
              <a:t>7/22/2020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58875"/>
            <a:ext cx="5562600" cy="3128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62463"/>
            <a:ext cx="5597525" cy="3649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63"/>
            <a:ext cx="3032125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05863"/>
            <a:ext cx="3032125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CB609-66EC-40D0-BC24-4DB45D81AF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65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CB609-66EC-40D0-BC24-4DB45D81AF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42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</a:rPr>
              <a:t>University of Virginia (Class of 2021)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Major: Aerospace Engineering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Minor: Astronomy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Club Involvement: President of High-Powered Rocketry Club (HPRC), Student Veterans of America (SVA), and Students for the Exploration &amp; Development of Space (SEDS)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</a:rPr>
              <a:t>Marine Corps (2012 – 2016)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Served with two different USMC combat engineering battalions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Stationed in Okinawa, Japan &amp; San Diego, CA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Bridge build and driving a truck with a truck on it that has a truck on it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Travel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err="1" smtClean="0"/>
              <a:t>Silra</a:t>
            </a:r>
            <a:r>
              <a:rPr lang="en-US" sz="1400" dirty="0" smtClean="0"/>
              <a:t> dive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CB609-66EC-40D0-BC24-4DB45D81AF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33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r>
              <a:rPr lang="en-US" baseline="0" dirty="0" smtClean="0"/>
              <a:t> LSP &amp; the flight dynamics branch do</a:t>
            </a:r>
          </a:p>
          <a:p>
            <a:r>
              <a:rPr lang="en-US" baseline="0" dirty="0" smtClean="0"/>
              <a:t>What you do at LSP – Ground Navigation &amp; Controls (primarily focused on controls)</a:t>
            </a:r>
          </a:p>
          <a:p>
            <a:endParaRPr lang="en-US" baseline="0" dirty="0" smtClean="0"/>
          </a:p>
          <a:p>
            <a:r>
              <a:rPr lang="en-US" baseline="0" dirty="0" smtClean="0"/>
              <a:t>Talk generally about requirements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Integrate old tools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Works with various launch vehicles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Show 3D animations of bending modes across time domain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Frequency response plots for user selected bending modes (targeted and general cases)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Data table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All-in-one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CB609-66EC-40D0-BC24-4DB45D81AF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34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Talk</a:t>
            </a:r>
            <a:r>
              <a:rPr lang="en-US" baseline="0" dirty="0" smtClean="0"/>
              <a:t> to the importance of bending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Effects on thrust vector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How thrust vector can impact trajectories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How bending can confuse the onboard computers into thinking it is properly gimbaling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Understanding can allow for more accurate on-board systems accounting for the bending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/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Aid in building intuition</a:t>
            </a:r>
            <a:endParaRPr lang="en-US" dirty="0" smtClean="0"/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CB609-66EC-40D0-BC24-4DB45D81AF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19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Rocket</a:t>
            </a:r>
            <a:r>
              <a:rPr lang="en-US" baseline="0" dirty="0" smtClean="0"/>
              <a:t> can be thought of as a free-free beam during launch and a fixed-free beam when bolted to the pad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Explain how the two cases effect bending using ruler analogy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MATLAB App Designer chosen as environment because of it’s interface building features and the power of the MATLAB software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Pre-existing tools updated and adapted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New functionality and features added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Brief explanation of logic flow chart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Start-up menu prompts user to select data file via a browser and the data’s respective owner via a drop-down menu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The app then reads in that data and filters it through a reader to import and reformat relevant data in an form that is easy to manipulate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It then generates the default plot for the default view of the interface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From here users have a variety different inputs they can adjust as well as two other tabs to select from with their own interfaces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CB609-66EC-40D0-BC24-4DB45D81AF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13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Recap project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 smtClean="0">
              <a:latin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 smtClean="0">
                <a:latin typeface="Calibri" panose="020F0502020204030204" pitchFamily="34" charset="0"/>
              </a:rPr>
              <a:t>To</a:t>
            </a:r>
            <a:r>
              <a:rPr lang="en-US" sz="1200" baseline="0" dirty="0" smtClean="0">
                <a:latin typeface="Calibri" panose="020F0502020204030204" pitchFamily="34" charset="0"/>
              </a:rPr>
              <a:t>-Do: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>
                <a:latin typeface="Calibri" panose="020F0502020204030204" pitchFamily="34" charset="0"/>
              </a:rPr>
              <a:t>Newer version in 2020a with added functionality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>
              <a:latin typeface="Calibri" panose="020F0502020204030204" pitchFamily="34" charset="0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>
                <a:latin typeface="Calibri" panose="020F0502020204030204" pitchFamily="34" charset="0"/>
              </a:rPr>
              <a:t>Integrate code for other launch vehicles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>
              <a:latin typeface="Calibri" panose="020F0502020204030204" pitchFamily="34" charset="0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>
                <a:latin typeface="Calibri" panose="020F0502020204030204" pitchFamily="34" charset="0"/>
              </a:rPr>
              <a:t>Continue to add features and de-bug targeted freq. response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>
              <a:latin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>
                <a:latin typeface="Calibri" panose="020F0502020204030204" pitchFamily="34" charset="0"/>
              </a:rPr>
              <a:t>Project takeaways: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>
                <a:latin typeface="Calibri" panose="020F0502020204030204" pitchFamily="34" charset="0"/>
              </a:rPr>
              <a:t>Importance of launch vehicle flexure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aseline="0" dirty="0" smtClean="0">
              <a:latin typeface="Calibri" panose="020F0502020204030204" pitchFamily="34" charset="0"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>
                <a:latin typeface="Calibri" panose="020F0502020204030204" pitchFamily="34" charset="0"/>
              </a:rPr>
              <a:t>Developing analysis tools for general use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200" dirty="0" smtClean="0"/>
              <a:t>Coding in a way that logic can be easily followed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1200" dirty="0" smtClean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200" dirty="0" smtClean="0"/>
              <a:t>How to use the MATLAB App Designer</a:t>
            </a:r>
          </a:p>
          <a:p>
            <a:pPr lvl="0">
              <a:buFont typeface="Courier New" panose="02070309020205020404" pitchFamily="49" charset="0"/>
              <a:buChar char="o"/>
            </a:pPr>
            <a:endParaRPr lang="en-US" sz="120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How</a:t>
            </a:r>
            <a:r>
              <a:rPr lang="en-US" sz="1200" baseline="0" dirty="0" smtClean="0"/>
              <a:t> seemingly niche areas are needed and contribute to overall mission success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baseline="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Flexibility and adaptability of NASA and it’s employees</a:t>
            </a:r>
            <a:endParaRPr lang="en-US" sz="1200" dirty="0" smtClean="0"/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CB609-66EC-40D0-BC24-4DB45D81AF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1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SP_Logo" descr="Official%20LSP%20Logo.JPG"/>
          <p:cNvPicPr>
            <a:picLocks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60" y="1108710"/>
            <a:ext cx="3865003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0EA0C-F394-45E0-9953-48309C2A8D4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818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57200" indent="-223838">
              <a:defRPr/>
            </a:lvl2pPr>
            <a:lvl3pPr marL="690563" indent="-233363">
              <a:tabLst/>
              <a:defRPr/>
            </a:lvl3pPr>
            <a:lvl4pPr marL="914400" indent="-223838">
              <a:defRPr/>
            </a:lvl4pPr>
            <a:lvl5pPr marL="1147763" indent="-233363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A0FFB-0FFD-462E-874C-098C8C90CC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57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A870C-6EB1-4288-A8B6-6112F5A8E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24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777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304800" y="920749"/>
            <a:ext cx="4152900" cy="3784601"/>
          </a:xfrm>
        </p:spPr>
        <p:txBody>
          <a:bodyPr/>
          <a:lstStyle>
            <a:lvl1pPr>
              <a:defRPr sz="2000"/>
            </a:lvl1pPr>
            <a:lvl2pPr marL="457200" indent="-223838">
              <a:defRPr sz="1800"/>
            </a:lvl2pPr>
            <a:lvl3pPr marL="690563" indent="-233363">
              <a:defRPr sz="1600"/>
            </a:lvl3pPr>
            <a:lvl4pPr marL="914400" indent="-223838">
              <a:defRPr sz="1400"/>
            </a:lvl4pPr>
            <a:lvl5pPr marL="1147763" indent="-233363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BA434-87A3-48F4-A4AF-1F5BD901F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4635795" y="920750"/>
            <a:ext cx="4152900" cy="3784601"/>
          </a:xfrm>
        </p:spPr>
        <p:txBody>
          <a:bodyPr/>
          <a:lstStyle>
            <a:lvl1pPr>
              <a:defRPr sz="2000"/>
            </a:lvl1pPr>
            <a:lvl2pPr marL="457200" indent="-223838">
              <a:defRPr sz="1800"/>
            </a:lvl2pPr>
            <a:lvl3pPr marL="690563" indent="-233363">
              <a:defRPr sz="1600"/>
            </a:lvl3pPr>
            <a:lvl4pPr marL="914400" indent="-223838">
              <a:defRPr sz="1400"/>
            </a:lvl4pPr>
            <a:lvl5pPr marL="1147763" indent="-233363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15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BA434-87A3-48F4-A4AF-1F5BD901F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11688" y="920750"/>
            <a:ext cx="4164012" cy="37846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1"/>
          <p:cNvSpPr>
            <a:spLocks noGrp="1"/>
          </p:cNvSpPr>
          <p:nvPr>
            <p:ph type="pic" sz="quarter" idx="14"/>
          </p:nvPr>
        </p:nvSpPr>
        <p:spPr>
          <a:xfrm>
            <a:off x="304800" y="920750"/>
            <a:ext cx="4152900" cy="37846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79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ommen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70AAE48-01B4-471A-8DD3-C3FBF21F03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Picture Placeholder"/>
          <p:cNvSpPr>
            <a:spLocks noGrp="1"/>
          </p:cNvSpPr>
          <p:nvPr>
            <p:ph type="pic" sz="quarter" idx="12"/>
          </p:nvPr>
        </p:nvSpPr>
        <p:spPr>
          <a:xfrm>
            <a:off x="3429000" y="1028700"/>
            <a:ext cx="5416550" cy="374491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2969923" cy="3744880"/>
          </a:xfrm>
        </p:spPr>
        <p:txBody>
          <a:bodyPr/>
          <a:lstStyle>
            <a:lvl1pPr>
              <a:defRPr sz="2000"/>
            </a:lvl1pPr>
            <a:lvl2pPr marL="457200" indent="-223838">
              <a:defRPr sz="1800"/>
            </a:lvl2pPr>
            <a:lvl3pPr marL="690563" indent="-233363">
              <a:defRPr sz="1600"/>
            </a:lvl3pPr>
            <a:lvl4pPr marL="914400" indent="-223838">
              <a:defRPr sz="1400"/>
            </a:lvl4pPr>
            <a:lvl5pPr marL="1147763" indent="-233363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48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C1CC8-D16B-4B47-8BD9-44906F4EDB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618074" y="1437850"/>
            <a:ext cx="4040188" cy="3391694"/>
          </a:xfrm>
        </p:spPr>
        <p:txBody>
          <a:bodyPr/>
          <a:lstStyle>
            <a:lvl1pPr>
              <a:defRPr sz="1800"/>
            </a:lvl1pPr>
            <a:lvl2pPr marL="457200" indent="-223838">
              <a:defRPr sz="1600"/>
            </a:lvl2pPr>
            <a:lvl3pPr marL="690563" indent="-233363">
              <a:defRPr sz="1400"/>
            </a:lvl3pPr>
            <a:lvl4pPr marL="914400" indent="-223838">
              <a:defRPr sz="1200"/>
            </a:lvl4pPr>
            <a:lvl5pPr marL="1147763" indent="-233363">
              <a:tabLst>
                <a:tab pos="2338388" algn="l"/>
              </a:tabLst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0" y="1434306"/>
            <a:ext cx="4040188" cy="3391694"/>
          </a:xfrm>
        </p:spPr>
        <p:txBody>
          <a:bodyPr/>
          <a:lstStyle>
            <a:lvl1pPr>
              <a:defRPr sz="1800"/>
            </a:lvl1pPr>
            <a:lvl2pPr marL="457200" indent="-223838">
              <a:defRPr sz="1600"/>
            </a:lvl2pPr>
            <a:lvl3pPr marL="690563" indent="-233363">
              <a:defRPr sz="1400"/>
            </a:lvl3pPr>
            <a:lvl4pPr marL="914400" indent="-223838">
              <a:defRPr sz="1200"/>
            </a:lvl4pPr>
            <a:lvl5pPr marL="1147763" indent="-233363">
              <a:tabLst>
                <a:tab pos="2338388" algn="l"/>
              </a:tabLst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2"/>
          </p:nvPr>
        </p:nvSpPr>
        <p:spPr>
          <a:xfrm>
            <a:off x="4618074" y="958029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457200" y="95448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itle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74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A1DB9-285A-4FC3-BA1C-F43375550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8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9A3F0-6C70-46D4-BA16-6CC9A5DA9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63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24332-00C7-4360-AC19-16E6D5D7F8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3575050" y="1022231"/>
            <a:ext cx="5111750" cy="3710878"/>
          </a:xfrm>
        </p:spPr>
        <p:txBody>
          <a:bodyPr/>
          <a:lstStyle>
            <a:lvl1pPr>
              <a:defRPr sz="2000"/>
            </a:lvl1pPr>
            <a:lvl2pPr marL="457200" indent="-223838">
              <a:defRPr sz="1800"/>
            </a:lvl2pPr>
            <a:lvl3pPr marL="690563" indent="-233363">
              <a:defRPr sz="1600"/>
            </a:lvl3pPr>
            <a:lvl4pPr marL="914400" indent="-223838">
              <a:defRPr sz="1400"/>
            </a:lvl4pPr>
            <a:lvl5pPr marL="1147763" indent="-233363"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"/>
          <p:cNvSpPr>
            <a:spLocks noGrp="1"/>
          </p:cNvSpPr>
          <p:nvPr>
            <p:ph type="body" sz="half" idx="2"/>
          </p:nvPr>
        </p:nvSpPr>
        <p:spPr>
          <a:xfrm>
            <a:off x="457201" y="1902124"/>
            <a:ext cx="3008313" cy="2796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Subtitle"/>
          <p:cNvSpPr>
            <a:spLocks noGrp="1"/>
          </p:cNvSpPr>
          <p:nvPr>
            <p:ph type="title"/>
          </p:nvPr>
        </p:nvSpPr>
        <p:spPr>
          <a:xfrm>
            <a:off x="457201" y="1022230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itle"/>
          <p:cNvSpPr txBox="1">
            <a:spLocks/>
          </p:cNvSpPr>
          <p:nvPr userDrawn="1"/>
        </p:nvSpPr>
        <p:spPr bwMode="auto">
          <a:xfrm>
            <a:off x="1733551" y="57150"/>
            <a:ext cx="583683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smtClean="0"/>
              <a:t>Click to edit Master title style</a:t>
            </a:r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2638018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776B0-9652-41EB-A181-7BCCE3999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ext Placeholder"/>
          <p:cNvSpPr>
            <a:spLocks noGrp="1"/>
          </p:cNvSpPr>
          <p:nvPr>
            <p:ph type="body" sz="half" idx="2"/>
          </p:nvPr>
        </p:nvSpPr>
        <p:spPr>
          <a:xfrm>
            <a:off x="1792288" y="4386532"/>
            <a:ext cx="5486400" cy="2426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Subtitle"/>
          <p:cNvSpPr>
            <a:spLocks noGrp="1"/>
          </p:cNvSpPr>
          <p:nvPr>
            <p:ph type="title"/>
          </p:nvPr>
        </p:nvSpPr>
        <p:spPr>
          <a:xfrm>
            <a:off x="1792288" y="3962742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"/>
          <p:cNvSpPr>
            <a:spLocks noGrp="1"/>
          </p:cNvSpPr>
          <p:nvPr>
            <p:ph type="pic" idx="1"/>
          </p:nvPr>
        </p:nvSpPr>
        <p:spPr>
          <a:xfrm>
            <a:off x="1792288" y="880099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Title"/>
          <p:cNvSpPr txBox="1">
            <a:spLocks/>
          </p:cNvSpPr>
          <p:nvPr userDrawn="1"/>
        </p:nvSpPr>
        <p:spPr bwMode="auto">
          <a:xfrm>
            <a:off x="1733551" y="57150"/>
            <a:ext cx="583683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smtClean="0"/>
              <a:t>Click to edit Master title style</a:t>
            </a:r>
            <a:endParaRPr lang="en-US" kern="0"/>
          </a:p>
        </p:txBody>
      </p:sp>
    </p:spTree>
    <p:extLst>
      <p:ext uri="{BB962C8B-B14F-4D97-AF65-F5344CB8AC3E}">
        <p14:creationId xmlns:p14="http://schemas.microsoft.com/office/powerpoint/2010/main" val="82116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53C2E-AAA1-4E93-B56C-C420E21A8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"/>
          <p:cNvSpPr>
            <a:spLocks noGrp="1"/>
          </p:cNvSpPr>
          <p:nvPr>
            <p:ph type="body" orient="vert" idx="1"/>
          </p:nvPr>
        </p:nvSpPr>
        <p:spPr>
          <a:xfrm>
            <a:off x="304800" y="1028699"/>
            <a:ext cx="8458200" cy="3564565"/>
          </a:xfrm>
        </p:spPr>
        <p:txBody>
          <a:bodyPr vert="eaVert"/>
          <a:lstStyle>
            <a:lvl2pPr marL="404813" indent="-171450">
              <a:defRPr/>
            </a:lvl2pPr>
            <a:lvl3pPr marL="627063" indent="-169863">
              <a:defRPr/>
            </a:lvl3pPr>
            <a:lvl4pPr marL="862013" indent="-171450">
              <a:defRPr/>
            </a:lvl4pPr>
            <a:lvl5pPr marL="1084263" indent="-169863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31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85659-8D92-425D-86BD-CF003218B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Vertical Text Placeholder"/>
          <p:cNvSpPr>
            <a:spLocks noGrp="1"/>
          </p:cNvSpPr>
          <p:nvPr>
            <p:ph type="body" orient="vert" idx="1"/>
          </p:nvPr>
        </p:nvSpPr>
        <p:spPr>
          <a:xfrm>
            <a:off x="304800" y="978195"/>
            <a:ext cx="7276214" cy="3615069"/>
          </a:xfrm>
        </p:spPr>
        <p:txBody>
          <a:bodyPr vert="eaVert"/>
          <a:lstStyle>
            <a:lvl2pPr marL="404813" indent="-171450">
              <a:defRPr/>
            </a:lvl2pPr>
            <a:lvl3pPr marL="627063" indent="-169863">
              <a:defRPr/>
            </a:lvl3pPr>
            <a:lvl4pPr marL="862013" indent="-171450">
              <a:defRPr/>
            </a:lvl4pPr>
            <a:lvl5pPr marL="1084263" indent="-169863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Vertical Title"/>
          <p:cNvSpPr>
            <a:spLocks noGrp="1"/>
          </p:cNvSpPr>
          <p:nvPr>
            <p:ph type="title" orient="vert"/>
          </p:nvPr>
        </p:nvSpPr>
        <p:spPr>
          <a:xfrm>
            <a:off x="7719238" y="974635"/>
            <a:ext cx="1171352" cy="359719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64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8077200" y="4773580"/>
            <a:ext cx="939800" cy="319914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0AAE48-01B4-471A-8DD3-C3FBF21F03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Version_Info"/>
          <p:cNvSpPr txBox="1">
            <a:spLocks noChangeArrowheads="1"/>
          </p:cNvSpPr>
          <p:nvPr userDrawn="1"/>
        </p:nvSpPr>
        <p:spPr bwMode="auto">
          <a:xfrm>
            <a:off x="104776" y="4765960"/>
            <a:ext cx="19983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Based on LSP </a:t>
            </a: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Presentation Template</a:t>
            </a:r>
          </a:p>
          <a:p>
            <a:pPr>
              <a:spcBef>
                <a:spcPts val="0"/>
              </a:spcBef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LSP-F-352.06, Rev. 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D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1028" name="Content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35664"/>
            <a:ext cx="8458200" cy="3783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39" name="Line2"/>
          <p:cNvSpPr>
            <a:spLocks noChangeShapeType="1"/>
          </p:cNvSpPr>
          <p:nvPr userDrawn="1"/>
        </p:nvSpPr>
        <p:spPr bwMode="auto">
          <a:xfrm flipV="1">
            <a:off x="8537576" y="785813"/>
            <a:ext cx="3397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7" name="Line1"/>
          <p:cNvSpPr>
            <a:spLocks noChangeShapeType="1"/>
          </p:cNvSpPr>
          <p:nvPr userDrawn="1"/>
        </p:nvSpPr>
        <p:spPr bwMode="auto">
          <a:xfrm>
            <a:off x="228600" y="785813"/>
            <a:ext cx="70961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6" name="LSP_Logo" descr="G:\LSP_LOGO_Final_Color_larger_text_small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44067"/>
            <a:ext cx="1193801" cy="95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KSC_Text_Img" descr="G:\JFK_text_capital_small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6" y="631032"/>
            <a:ext cx="1279917" cy="10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Meatball" descr="codece"/>
          <p:cNvPicPr>
            <a:picLocks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5963" r="72000" b="10606"/>
          <a:stretch>
            <a:fillRect/>
          </a:stretch>
        </p:blipFill>
        <p:spPr bwMode="auto">
          <a:xfrm>
            <a:off x="685798" y="0"/>
            <a:ext cx="70866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"/>
          <p:cNvSpPr>
            <a:spLocks noGrp="1" noChangeArrowheads="1"/>
          </p:cNvSpPr>
          <p:nvPr>
            <p:ph type="title"/>
          </p:nvPr>
        </p:nvSpPr>
        <p:spPr bwMode="auto">
          <a:xfrm>
            <a:off x="1733551" y="57150"/>
            <a:ext cx="583683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5016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33363" indent="-233363" algn="l" rtl="0" eaLnBrk="1" fontAlgn="base" hangingPunct="1">
        <a:spcBef>
          <a:spcPct val="20000"/>
        </a:spcBef>
        <a:spcAft>
          <a:spcPct val="0"/>
        </a:spcAft>
        <a:buChar char="•"/>
        <a:defRPr sz="2000" b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90563" indent="-233363" algn="l" rtl="0" eaLnBrk="1" fontAlgn="base" hangingPunct="1">
        <a:spcBef>
          <a:spcPct val="20000"/>
        </a:spcBef>
        <a:spcAft>
          <a:spcPct val="0"/>
        </a:spcAft>
        <a:buChar char="–"/>
        <a:defRPr b="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b="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8077200" y="4773580"/>
            <a:ext cx="939800" cy="319914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0AAE48-01B4-471A-8DD3-C3FBF21F03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Version_Info"/>
          <p:cNvSpPr txBox="1">
            <a:spLocks noChangeArrowheads="1"/>
          </p:cNvSpPr>
          <p:nvPr userDrawn="1"/>
        </p:nvSpPr>
        <p:spPr bwMode="auto">
          <a:xfrm>
            <a:off x="104776" y="4764260"/>
            <a:ext cx="20288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Based on LSP Presentation Template</a:t>
            </a:r>
          </a:p>
          <a:p>
            <a:pPr>
              <a:spcBef>
                <a:spcPts val="0"/>
              </a:spcBef>
              <a:defRPr/>
            </a:pP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LSP-F-352.06, Rev. D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1028" name="Content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35664"/>
            <a:ext cx="8458200" cy="3783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39" name="Line2"/>
          <p:cNvSpPr>
            <a:spLocks noChangeShapeType="1"/>
          </p:cNvSpPr>
          <p:nvPr userDrawn="1"/>
        </p:nvSpPr>
        <p:spPr bwMode="auto">
          <a:xfrm flipV="1">
            <a:off x="8537576" y="785813"/>
            <a:ext cx="3397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7" name="Line1"/>
          <p:cNvSpPr>
            <a:spLocks noChangeShapeType="1"/>
          </p:cNvSpPr>
          <p:nvPr userDrawn="1"/>
        </p:nvSpPr>
        <p:spPr bwMode="auto">
          <a:xfrm>
            <a:off x="228600" y="785813"/>
            <a:ext cx="70961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26" name="LSP_Logo" descr="G:\LSP_LOGO_Final_Color_larger_text_small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44067"/>
            <a:ext cx="1193801" cy="95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KSC_Text_Img" descr="G:\JFK_text_capital_small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6" y="631032"/>
            <a:ext cx="1279917" cy="10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Meatball" descr="codece"/>
          <p:cNvPicPr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5963" r="72000" b="10606"/>
          <a:stretch>
            <a:fillRect/>
          </a:stretch>
        </p:blipFill>
        <p:spPr bwMode="auto">
          <a:xfrm>
            <a:off x="685798" y="0"/>
            <a:ext cx="70866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"/>
          <p:cNvSpPr>
            <a:spLocks noGrp="1" noChangeArrowheads="1"/>
          </p:cNvSpPr>
          <p:nvPr>
            <p:ph type="title"/>
          </p:nvPr>
        </p:nvSpPr>
        <p:spPr bwMode="auto">
          <a:xfrm>
            <a:off x="1733551" y="57150"/>
            <a:ext cx="583683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89151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809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33363" indent="-233363" algn="l" rtl="0" eaLnBrk="1" fontAlgn="base" hangingPunct="1">
        <a:spcBef>
          <a:spcPct val="20000"/>
        </a:spcBef>
        <a:spcAft>
          <a:spcPct val="0"/>
        </a:spcAft>
        <a:buChar char="•"/>
        <a:defRPr sz="2000" b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90563" indent="-233363" algn="l" rtl="0" eaLnBrk="1" fontAlgn="base" hangingPunct="1">
        <a:spcBef>
          <a:spcPct val="20000"/>
        </a:spcBef>
        <a:spcAft>
          <a:spcPct val="0"/>
        </a:spcAft>
        <a:buChar char="–"/>
        <a:defRPr b="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b="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1670" y="1159564"/>
            <a:ext cx="8872330" cy="3538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0EA0C-F394-45E0-9953-48309C2A8D45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ctrTitle" idx="4294967295"/>
          </p:nvPr>
        </p:nvSpPr>
        <p:spPr>
          <a:xfrm>
            <a:off x="5184914" y="878479"/>
            <a:ext cx="3959086" cy="3145557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Engineering Intern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LSP – Flight Dynamics 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GN&amp;C Group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(</a:t>
            </a:r>
            <a:r>
              <a:rPr lang="en-US" dirty="0" smtClean="0">
                <a:solidFill>
                  <a:schemeClr val="tx2"/>
                </a:solidFill>
              </a:rPr>
              <a:t>VA-H1)</a:t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Jimmy Smith</a:t>
            </a:r>
            <a:endParaRPr dirty="0">
              <a:solidFill>
                <a:srgbClr val="C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2" y="907859"/>
            <a:ext cx="5049822" cy="379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1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67339" y="4773580"/>
            <a:ext cx="5671931" cy="319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365" y="4056839"/>
            <a:ext cx="2146852" cy="101707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Personal Introduction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A870C-6EB1-4288-A8B6-6112F5A8E14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2251"/>
            <a:ext cx="2703035" cy="20272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36" y="822251"/>
            <a:ext cx="3182766" cy="23870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49527"/>
            <a:ext cx="4013654" cy="22939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156" y="3192086"/>
            <a:ext cx="3229844" cy="19622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655" y="3180368"/>
            <a:ext cx="2287908" cy="1963132"/>
          </a:xfrm>
          <a:prstGeom prst="rect">
            <a:avLst/>
          </a:prstGeom>
        </p:spPr>
      </p:pic>
      <p:pic>
        <p:nvPicPr>
          <p:cNvPr id="1026" name="Picture 2" descr="981f6c31-684c-458e-8dda-098467ef5844@namprd0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077" y="822251"/>
            <a:ext cx="1758415" cy="240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106" y="822251"/>
            <a:ext cx="2076894" cy="266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67339" y="4773580"/>
            <a:ext cx="5671931" cy="319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A870C-6EB1-4288-A8B6-6112F5A8E14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2"/>
                </a:solidFill>
              </a:rPr>
              <a:t>Project – BENDING VISUALIZATION TOOL DEVELOPMENT</a:t>
            </a: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790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67339" y="4773580"/>
            <a:ext cx="5671931" cy="319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Overview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tx2"/>
                </a:solidFill>
              </a:rPr>
              <a:t>Bending Visualization Tool Development</a:t>
            </a:r>
          </a:p>
          <a:p>
            <a:pPr marL="0" indent="0">
              <a:buNone/>
            </a:pPr>
            <a:endParaRPr lang="en-US" sz="1200" dirty="0" smtClean="0"/>
          </a:p>
          <a:p>
            <a:r>
              <a:rPr lang="en-US" sz="1400" dirty="0" smtClean="0">
                <a:solidFill>
                  <a:schemeClr val="tx2"/>
                </a:solidFill>
              </a:rPr>
              <a:t>TASK</a:t>
            </a:r>
            <a:r>
              <a:rPr lang="en-US" sz="1100" dirty="0" smtClean="0"/>
              <a:t>:  </a:t>
            </a:r>
            <a:r>
              <a:rPr lang="en-US" sz="1400" dirty="0" smtClean="0"/>
              <a:t>Create a tool using MATLAB that allows users to select bending data from various missions and visualize the bending modes of the vehicle in both the frequency and time domains</a:t>
            </a:r>
          </a:p>
          <a:p>
            <a:pPr>
              <a:lnSpc>
                <a:spcPts val="1000"/>
              </a:lnSpc>
            </a:pPr>
            <a:endParaRPr lang="en-US" sz="1100" dirty="0"/>
          </a:p>
          <a:p>
            <a:pPr>
              <a:lnSpc>
                <a:spcPts val="1000"/>
              </a:lnSpc>
            </a:pPr>
            <a:r>
              <a:rPr lang="en-US" sz="1400" dirty="0" smtClean="0">
                <a:solidFill>
                  <a:schemeClr val="tx2"/>
                </a:solidFill>
              </a:rPr>
              <a:t>REQUIREMENTS</a:t>
            </a:r>
            <a:r>
              <a:rPr lang="en-US" sz="1100" dirty="0" smtClean="0"/>
              <a:t>: </a:t>
            </a:r>
          </a:p>
          <a:p>
            <a:pPr marL="461962" lvl="1" indent="-228600">
              <a:buFont typeface="+mj-lt"/>
              <a:buAutoNum type="arabicPeriod"/>
            </a:pPr>
            <a:r>
              <a:rPr lang="en-US" sz="1200" dirty="0" smtClean="0"/>
              <a:t>Tool integrates several previously developed bending visualization programs into one coherent and intuitive interface to create a robust and diverse tool.</a:t>
            </a:r>
          </a:p>
          <a:p>
            <a:pPr marL="461962" lvl="1" indent="-228600">
              <a:buFont typeface="+mj-lt"/>
              <a:buAutoNum type="arabicPeriod"/>
            </a:pPr>
            <a:r>
              <a:rPr lang="en-US" sz="1200" dirty="0" smtClean="0"/>
              <a:t>Functionality for a variety of launch vehicles from different companies</a:t>
            </a:r>
          </a:p>
          <a:p>
            <a:pPr marL="461962" lvl="1" indent="-228600">
              <a:buFont typeface="+mj-lt"/>
              <a:buAutoNum type="arabicPeriod"/>
            </a:pPr>
            <a:r>
              <a:rPr lang="en-US" sz="1200" dirty="0" smtClean="0"/>
              <a:t>Capable of generating 3-D animations of the various modes of bending present in the vehicle data across the duration of the launch</a:t>
            </a:r>
          </a:p>
          <a:p>
            <a:pPr marL="461962" lvl="1" indent="-228600">
              <a:buFont typeface="+mj-lt"/>
              <a:buAutoNum type="arabicPeriod"/>
            </a:pPr>
            <a:r>
              <a:rPr lang="en-US" sz="1200" dirty="0" smtClean="0"/>
              <a:t>Capable of generating bode plots of frequency response for various user selected bending modes for both general and targeted analysis</a:t>
            </a:r>
          </a:p>
          <a:p>
            <a:pPr marL="461962" lvl="1" indent="-228600">
              <a:buFont typeface="+mj-lt"/>
              <a:buAutoNum type="arabicPeriod"/>
            </a:pPr>
            <a:r>
              <a:rPr lang="en-US" sz="1200" dirty="0" smtClean="0"/>
              <a:t>Allow user to view the semi-raw data ingested by the tool from the provided data file</a:t>
            </a:r>
          </a:p>
          <a:p>
            <a:pPr marL="461962" lvl="1" indent="-228600">
              <a:buFont typeface="+mj-lt"/>
              <a:buAutoNum type="arabicPeriod"/>
            </a:pPr>
            <a:r>
              <a:rPr lang="en-US" sz="1200" dirty="0" smtClean="0"/>
              <a:t>Include all of the above capabilities in one interface that allows users to seamlessly switch between features and functions</a:t>
            </a:r>
          </a:p>
          <a:p>
            <a:pPr marL="233362" lvl="1" indent="0">
              <a:buNone/>
            </a:pPr>
            <a:endParaRPr lang="en-US" sz="800" dirty="0"/>
          </a:p>
          <a:p>
            <a:pPr lvl="1"/>
            <a:endParaRPr lang="en-US" sz="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BA870C-6EB1-4288-A8B6-6112F5A8E14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1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67339" y="4773580"/>
            <a:ext cx="5671931" cy="319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A870C-6EB1-4288-A8B6-6112F5A8E14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Relevance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442" y="1093304"/>
            <a:ext cx="522135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Relevance of Flexure on Mission Success</a:t>
            </a:r>
          </a:p>
          <a:p>
            <a:endParaRPr lang="en-US" sz="1400" dirty="0" smtClean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Bending has impacts on both the structure and performance of the vehicle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Can impact the active thrust vector of the vehicle and therefore its trajectory an control system 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Accurate knowledge can allow flight engineers to account for bending via the on-board engine gimbaling software and control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Tool can help build an intuition for how vehicle is flexing throughout launch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</a:rPr>
              <a:t>Time domain simulation with bending modes is costly. Tool helps engineers to </a:t>
            </a:r>
            <a:r>
              <a:rPr lang="en-US" sz="1400" dirty="0" smtClean="0">
                <a:latin typeface="Calibri" panose="020F0502020204030204" pitchFamily="34" charset="0"/>
              </a:rPr>
              <a:t>down select </a:t>
            </a:r>
            <a:r>
              <a:rPr lang="en-US" sz="1400" dirty="0">
                <a:latin typeface="Calibri" panose="020F0502020204030204" pitchFamily="34" charset="0"/>
              </a:rPr>
              <a:t>to only the most important bending subset</a:t>
            </a:r>
            <a:endParaRPr lang="en-US" sz="14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05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055255" y="4838330"/>
            <a:ext cx="5671931" cy="2737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Theory &amp; Development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A870C-6EB1-4288-A8B6-6112F5A8E14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326" y="801468"/>
            <a:ext cx="54691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General structural dynamics, beam theory and frequency response theory was used for the development of mode deflections and bode plots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MATLAB App Designer chosen as development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Pre-existing tools were updated such that they functioned on their own and then adapted to be functional in new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Calibri" panose="020F0502020204030204" pitchFamily="34" charset="0"/>
              </a:rPr>
              <a:t>New features added to meet requirements and increase fluidity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887" y="2443739"/>
            <a:ext cx="8944113" cy="26997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30988" y="2925974"/>
            <a:ext cx="768626" cy="31313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2887" y="2965744"/>
            <a:ext cx="9215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User Runs </a:t>
            </a:r>
            <a:r>
              <a:rPr lang="en-US" sz="900" b="1" dirty="0">
                <a:solidFill>
                  <a:schemeClr val="bg1"/>
                </a:solidFill>
                <a:latin typeface="Calibri" panose="020F0502020204030204" pitchFamily="34" charset="0"/>
              </a:rPr>
              <a:t>A</a:t>
            </a:r>
            <a:r>
              <a:rPr lang="en-US" sz="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5708" y="3545202"/>
            <a:ext cx="768626" cy="22834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65495" y="3953278"/>
            <a:ext cx="768626" cy="22760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82338" y="3534380"/>
            <a:ext cx="814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Calibri" panose="020F0502020204030204" pitchFamily="34" charset="0"/>
              </a:rPr>
              <a:t>Data location?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494" y="3957572"/>
            <a:ext cx="7768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Calibri" panose="020F0502020204030204" pitchFamily="34" charset="0"/>
              </a:rPr>
              <a:t>Data Vendor?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65197" y="3501937"/>
            <a:ext cx="872160" cy="3131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361185" y="3499013"/>
            <a:ext cx="949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Calibri" panose="020F0502020204030204" pitchFamily="34" charset="0"/>
              </a:rPr>
              <a:t>Interprets which data reader to use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419899" y="3961823"/>
            <a:ext cx="768626" cy="21334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421902" y="3956763"/>
            <a:ext cx="771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Calibri" panose="020F0502020204030204" pitchFamily="34" charset="0"/>
              </a:rPr>
              <a:t>Ingests data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423559" y="4321117"/>
            <a:ext cx="768626" cy="3131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421902" y="4304839"/>
            <a:ext cx="771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Runs initial analysis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17493" y="2723309"/>
            <a:ext cx="1185617" cy="3131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142547" y="2769934"/>
            <a:ext cx="11856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Calibri" panose="020F0502020204030204" pitchFamily="34" charset="0"/>
              </a:rPr>
              <a:t>Tab Selection Changed?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44198" y="3151259"/>
            <a:ext cx="1203464" cy="20282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845036" y="3151320"/>
            <a:ext cx="1200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Mode Visualization Tab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112881" y="3156316"/>
            <a:ext cx="1203464" cy="20282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124426" y="3141246"/>
            <a:ext cx="12535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Calibri" panose="020F0502020204030204" pitchFamily="34" charset="0"/>
              </a:rPr>
              <a:t>Frequency Response Tab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81891" y="3144255"/>
            <a:ext cx="1203464" cy="20282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7581891" y="3141246"/>
            <a:ext cx="1200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Table Tab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365127" y="3923476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847866" y="3922966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3125715" y="3930230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374665" y="3908088"/>
            <a:ext cx="647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Time?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82998" y="3907055"/>
            <a:ext cx="647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Stage?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32397" y="3914257"/>
            <a:ext cx="647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Mode?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890367" y="3498472"/>
            <a:ext cx="1117774" cy="24236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890260" y="3509921"/>
            <a:ext cx="10978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Translation/Rotation?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674316" y="3552354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089332" y="3549861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5385138" y="3549803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4699843" y="3533499"/>
            <a:ext cx="647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Time?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097617" y="3531325"/>
            <a:ext cx="647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Stage?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377929" y="3531267"/>
            <a:ext cx="647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Modes?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151413" y="3927840"/>
            <a:ext cx="1117774" cy="24236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5168203" y="3888194"/>
            <a:ext cx="1097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General/Targeted Analysis?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93479" y="4241506"/>
            <a:ext cx="647010" cy="2154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General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124263" y="4241161"/>
            <a:ext cx="647010" cy="2154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Targeted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545254" y="4700499"/>
            <a:ext cx="743459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4474462" y="4678064"/>
            <a:ext cx="8628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Analysis Plane?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737987" y="4574865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5699919" y="4558889"/>
            <a:ext cx="7159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Input Force?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737987" y="4823894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5711288" y="4804819"/>
            <a:ext cx="738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Input Loc?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621760" y="4574865"/>
            <a:ext cx="832081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6547639" y="4552946"/>
            <a:ext cx="9670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Output Response?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621760" y="4827332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6594810" y="4807735"/>
            <a:ext cx="738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Output Loc?</a:t>
            </a:r>
          </a:p>
        </p:txBody>
      </p:sp>
      <p:sp>
        <p:nvSpPr>
          <p:cNvPr id="77" name="Rectangle 76"/>
          <p:cNvSpPr/>
          <p:nvPr/>
        </p:nvSpPr>
        <p:spPr>
          <a:xfrm>
            <a:off x="8231445" y="3531600"/>
            <a:ext cx="650325" cy="18129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8234760" y="3518974"/>
            <a:ext cx="6470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Stage?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396545" y="3544227"/>
            <a:ext cx="705561" cy="18129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7346542" y="3534019"/>
            <a:ext cx="843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Cell Selected?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366248" y="3873522"/>
            <a:ext cx="768626" cy="3131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7367492" y="3860083"/>
            <a:ext cx="771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Calibri" panose="020F0502020204030204" pitchFamily="34" charset="0"/>
              </a:rPr>
              <a:t>Expand selected data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974015" y="4555973"/>
            <a:ext cx="944981" cy="32013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992691" y="4583350"/>
            <a:ext cx="948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Generate Plots</a:t>
            </a:r>
          </a:p>
        </p:txBody>
      </p:sp>
      <p:cxnSp>
        <p:nvCxnSpPr>
          <p:cNvPr id="116" name="Elbow Connector 115"/>
          <p:cNvCxnSpPr>
            <a:endCxn id="17" idx="1"/>
          </p:cNvCxnSpPr>
          <p:nvPr/>
        </p:nvCxnSpPr>
        <p:spPr>
          <a:xfrm rot="16200000" flipH="1">
            <a:off x="111748" y="3395415"/>
            <a:ext cx="409447" cy="11847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75" name="Elbow Connector 3074"/>
          <p:cNvCxnSpPr>
            <a:endCxn id="18" idx="1"/>
          </p:cNvCxnSpPr>
          <p:nvPr/>
        </p:nvCxnSpPr>
        <p:spPr>
          <a:xfrm rot="16200000" flipH="1">
            <a:off x="-136377" y="3565208"/>
            <a:ext cx="817152" cy="18659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83" name="Elbow Connector 3082"/>
          <p:cNvCxnSpPr>
            <a:stCxn id="17" idx="3"/>
            <a:endCxn id="23" idx="1"/>
          </p:cNvCxnSpPr>
          <p:nvPr/>
        </p:nvCxnSpPr>
        <p:spPr>
          <a:xfrm flipV="1">
            <a:off x="1144334" y="3658503"/>
            <a:ext cx="220863" cy="87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85" name="Elbow Connector 3084"/>
          <p:cNvCxnSpPr>
            <a:stCxn id="18" idx="3"/>
            <a:endCxn id="23" idx="1"/>
          </p:cNvCxnSpPr>
          <p:nvPr/>
        </p:nvCxnSpPr>
        <p:spPr>
          <a:xfrm flipV="1">
            <a:off x="1134121" y="3658503"/>
            <a:ext cx="231076" cy="40857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91" name="Straight Arrow Connector 3090"/>
          <p:cNvCxnSpPr>
            <a:stCxn id="23" idx="2"/>
            <a:endCxn id="24" idx="0"/>
          </p:cNvCxnSpPr>
          <p:nvPr/>
        </p:nvCxnSpPr>
        <p:spPr>
          <a:xfrm>
            <a:off x="1801277" y="3815068"/>
            <a:ext cx="2935" cy="146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94" name="Straight Arrow Connector 3093"/>
          <p:cNvCxnSpPr>
            <a:stCxn id="24" idx="2"/>
            <a:endCxn id="27" idx="0"/>
          </p:cNvCxnSpPr>
          <p:nvPr/>
        </p:nvCxnSpPr>
        <p:spPr>
          <a:xfrm>
            <a:off x="1804212" y="4175163"/>
            <a:ext cx="3660" cy="14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97" name="Elbow Connector 3096"/>
          <p:cNvCxnSpPr>
            <a:stCxn id="27" idx="3"/>
            <a:endCxn id="31" idx="1"/>
          </p:cNvCxnSpPr>
          <p:nvPr/>
        </p:nvCxnSpPr>
        <p:spPr>
          <a:xfrm flipV="1">
            <a:off x="2192185" y="3252671"/>
            <a:ext cx="652013" cy="1225012"/>
          </a:xfrm>
          <a:prstGeom prst="bentConnector3">
            <a:avLst>
              <a:gd name="adj1" fmla="val 17480"/>
            </a:avLst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00" name="Elbow Connector 3099"/>
          <p:cNvCxnSpPr>
            <a:stCxn id="28" idx="1"/>
            <a:endCxn id="30" idx="0"/>
          </p:cNvCxnSpPr>
          <p:nvPr/>
        </p:nvCxnSpPr>
        <p:spPr>
          <a:xfrm rot="10800000" flipV="1">
            <a:off x="3445111" y="2879874"/>
            <a:ext cx="1672382" cy="27144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02" name="Elbow Connector 3101"/>
          <p:cNvCxnSpPr>
            <a:stCxn id="29" idx="3"/>
            <a:endCxn id="35" idx="0"/>
          </p:cNvCxnSpPr>
          <p:nvPr/>
        </p:nvCxnSpPr>
        <p:spPr>
          <a:xfrm>
            <a:off x="6328164" y="2877656"/>
            <a:ext cx="1855459" cy="2665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04" name="Elbow Connector 3103"/>
          <p:cNvCxnSpPr>
            <a:stCxn id="28" idx="2"/>
            <a:endCxn id="34" idx="0"/>
          </p:cNvCxnSpPr>
          <p:nvPr/>
        </p:nvCxnSpPr>
        <p:spPr>
          <a:xfrm rot="16200000" flipH="1">
            <a:off x="5652519" y="3094222"/>
            <a:ext cx="119876" cy="431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09" name="Elbow Connector 3108"/>
          <p:cNvCxnSpPr>
            <a:stCxn id="31" idx="2"/>
            <a:endCxn id="49" idx="0"/>
          </p:cNvCxnSpPr>
          <p:nvPr/>
        </p:nvCxnSpPr>
        <p:spPr>
          <a:xfrm rot="16200000" flipH="1">
            <a:off x="3375397" y="3424615"/>
            <a:ext cx="144390" cy="33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22" name="Elbow Connector 3121"/>
          <p:cNvCxnSpPr>
            <a:stCxn id="49" idx="2"/>
            <a:endCxn id="36" idx="0"/>
          </p:cNvCxnSpPr>
          <p:nvPr/>
        </p:nvCxnSpPr>
        <p:spPr>
          <a:xfrm rot="5400000">
            <a:off x="2978453" y="3452675"/>
            <a:ext cx="182638" cy="758964"/>
          </a:xfrm>
          <a:prstGeom prst="bentConnector3">
            <a:avLst>
              <a:gd name="adj1" fmla="val 35488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25" name="Elbow Connector 3124"/>
          <p:cNvCxnSpPr>
            <a:stCxn id="49" idx="2"/>
            <a:endCxn id="41" idx="0"/>
          </p:cNvCxnSpPr>
          <p:nvPr/>
        </p:nvCxnSpPr>
        <p:spPr>
          <a:xfrm rot="16200000" flipH="1">
            <a:off x="3720077" y="3470014"/>
            <a:ext cx="182128" cy="723775"/>
          </a:xfrm>
          <a:prstGeom prst="bentConnector3">
            <a:avLst>
              <a:gd name="adj1" fmla="val 35448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28" name="Elbow Connector 3127"/>
          <p:cNvCxnSpPr>
            <a:stCxn id="49" idx="2"/>
            <a:endCxn id="42" idx="0"/>
          </p:cNvCxnSpPr>
          <p:nvPr/>
        </p:nvCxnSpPr>
        <p:spPr>
          <a:xfrm rot="16200000" flipH="1">
            <a:off x="3355370" y="3834722"/>
            <a:ext cx="189392" cy="16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5" name="Elbow Connector 3144"/>
          <p:cNvCxnSpPr>
            <a:stCxn id="36" idx="2"/>
            <a:endCxn id="84" idx="0"/>
          </p:cNvCxnSpPr>
          <p:nvPr/>
        </p:nvCxnSpPr>
        <p:spPr>
          <a:xfrm rot="16200000" flipH="1">
            <a:off x="2842797" y="3952263"/>
            <a:ext cx="451203" cy="75621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7" name="Elbow Connector 3146"/>
          <p:cNvCxnSpPr>
            <a:stCxn id="47" idx="2"/>
            <a:endCxn id="84" idx="0"/>
          </p:cNvCxnSpPr>
          <p:nvPr/>
        </p:nvCxnSpPr>
        <p:spPr>
          <a:xfrm rot="5400000">
            <a:off x="3609768" y="3959238"/>
            <a:ext cx="433474" cy="759997"/>
          </a:xfrm>
          <a:prstGeom prst="bentConnector3">
            <a:avLst>
              <a:gd name="adj1" fmla="val 46942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49" name="Elbow Connector 3148"/>
          <p:cNvCxnSpPr>
            <a:stCxn id="42" idx="2"/>
            <a:endCxn id="84" idx="0"/>
          </p:cNvCxnSpPr>
          <p:nvPr/>
        </p:nvCxnSpPr>
        <p:spPr>
          <a:xfrm rot="5400000">
            <a:off x="3226468" y="4331562"/>
            <a:ext cx="444449" cy="4372"/>
          </a:xfrm>
          <a:prstGeom prst="bentConnector3">
            <a:avLst>
              <a:gd name="adj1" fmla="val 50001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72" name="Elbow Connector 3171"/>
          <p:cNvCxnSpPr>
            <a:stCxn id="27" idx="2"/>
            <a:endCxn id="84" idx="1"/>
          </p:cNvCxnSpPr>
          <p:nvPr/>
        </p:nvCxnSpPr>
        <p:spPr>
          <a:xfrm rot="16200000" flipH="1">
            <a:off x="2350046" y="4092073"/>
            <a:ext cx="81794" cy="11661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77" name="Elbow Connector 3176"/>
          <p:cNvCxnSpPr>
            <a:stCxn id="34" idx="2"/>
            <a:endCxn id="51" idx="0"/>
          </p:cNvCxnSpPr>
          <p:nvPr/>
        </p:nvCxnSpPr>
        <p:spPr>
          <a:xfrm rot="5400000">
            <a:off x="5260439" y="3098179"/>
            <a:ext cx="193215" cy="71513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79" name="Elbow Connector 3178"/>
          <p:cNvCxnSpPr>
            <a:stCxn id="34" idx="2"/>
            <a:endCxn id="52" idx="0"/>
          </p:cNvCxnSpPr>
          <p:nvPr/>
        </p:nvCxnSpPr>
        <p:spPr>
          <a:xfrm rot="16200000" flipH="1">
            <a:off x="5969193" y="3104559"/>
            <a:ext cx="190722" cy="69988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81" name="Elbow Connector 3180"/>
          <p:cNvCxnSpPr>
            <a:stCxn id="34" idx="2"/>
            <a:endCxn id="53" idx="0"/>
          </p:cNvCxnSpPr>
          <p:nvPr/>
        </p:nvCxnSpPr>
        <p:spPr>
          <a:xfrm rot="5400000">
            <a:off x="5617125" y="3452315"/>
            <a:ext cx="190664" cy="431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86" name="Elbow Connector 3185"/>
          <p:cNvCxnSpPr>
            <a:stCxn id="51" idx="2"/>
            <a:endCxn id="57" idx="0"/>
          </p:cNvCxnSpPr>
          <p:nvPr/>
        </p:nvCxnSpPr>
        <p:spPr>
          <a:xfrm rot="16200000" flipH="1">
            <a:off x="5257793" y="3475333"/>
            <a:ext cx="194192" cy="71082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88" name="Elbow Connector 3187"/>
          <p:cNvCxnSpPr>
            <a:stCxn id="52" idx="2"/>
            <a:endCxn id="57" idx="0"/>
          </p:cNvCxnSpPr>
          <p:nvPr/>
        </p:nvCxnSpPr>
        <p:spPr>
          <a:xfrm rot="5400000">
            <a:off x="5964056" y="3477400"/>
            <a:ext cx="196685" cy="70419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90" name="Elbow Connector 3189"/>
          <p:cNvCxnSpPr>
            <a:stCxn id="53" idx="2"/>
            <a:endCxn id="57" idx="0"/>
          </p:cNvCxnSpPr>
          <p:nvPr/>
        </p:nvCxnSpPr>
        <p:spPr>
          <a:xfrm rot="5400000">
            <a:off x="5611930" y="3829468"/>
            <a:ext cx="196743" cy="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95" name="Elbow Connector 3194"/>
          <p:cNvCxnSpPr>
            <a:stCxn id="57" idx="1"/>
            <a:endCxn id="61" idx="0"/>
          </p:cNvCxnSpPr>
          <p:nvPr/>
        </p:nvCxnSpPr>
        <p:spPr>
          <a:xfrm rot="10800000" flipV="1">
            <a:off x="4916985" y="4049022"/>
            <a:ext cx="234429" cy="19248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97" name="Elbow Connector 3196"/>
          <p:cNvCxnSpPr>
            <a:stCxn id="57" idx="3"/>
            <a:endCxn id="62" idx="0"/>
          </p:cNvCxnSpPr>
          <p:nvPr/>
        </p:nvCxnSpPr>
        <p:spPr>
          <a:xfrm>
            <a:off x="6269187" y="4049023"/>
            <a:ext cx="178581" cy="1921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99" name="Elbow Connector 3198"/>
          <p:cNvCxnSpPr>
            <a:stCxn id="61" idx="2"/>
            <a:endCxn id="67" idx="0"/>
          </p:cNvCxnSpPr>
          <p:nvPr/>
        </p:nvCxnSpPr>
        <p:spPr>
          <a:xfrm rot="5400000">
            <a:off x="4795210" y="4578724"/>
            <a:ext cx="243549" cy="12700"/>
          </a:xfrm>
          <a:prstGeom prst="bentConnector3">
            <a:avLst>
              <a:gd name="adj1" fmla="val -1692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01" name="Elbow Connector 3200"/>
          <p:cNvCxnSpPr>
            <a:stCxn id="62" idx="1"/>
            <a:endCxn id="69" idx="1"/>
          </p:cNvCxnSpPr>
          <p:nvPr/>
        </p:nvCxnSpPr>
        <p:spPr>
          <a:xfrm rot="10800000" flipV="1">
            <a:off x="5737987" y="4348882"/>
            <a:ext cx="386276" cy="316629"/>
          </a:xfrm>
          <a:prstGeom prst="bentConnector3">
            <a:avLst>
              <a:gd name="adj1" fmla="val 133449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03" name="Elbow Connector 3202"/>
          <p:cNvCxnSpPr>
            <a:stCxn id="62" idx="1"/>
            <a:endCxn id="71" idx="1"/>
          </p:cNvCxnSpPr>
          <p:nvPr/>
        </p:nvCxnSpPr>
        <p:spPr>
          <a:xfrm rot="10800000" flipV="1">
            <a:off x="5737987" y="4348883"/>
            <a:ext cx="386276" cy="565658"/>
          </a:xfrm>
          <a:prstGeom prst="bentConnector3">
            <a:avLst>
              <a:gd name="adj1" fmla="val 133449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05" name="Elbow Connector 3204"/>
          <p:cNvCxnSpPr>
            <a:stCxn id="62" idx="2"/>
            <a:endCxn id="73" idx="1"/>
          </p:cNvCxnSpPr>
          <p:nvPr/>
        </p:nvCxnSpPr>
        <p:spPr>
          <a:xfrm rot="16200000" flipH="1">
            <a:off x="6430311" y="4474062"/>
            <a:ext cx="208907" cy="17399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07" name="Elbow Connector 3206"/>
          <p:cNvCxnSpPr>
            <a:stCxn id="62" idx="2"/>
            <a:endCxn id="75" idx="1"/>
          </p:cNvCxnSpPr>
          <p:nvPr/>
        </p:nvCxnSpPr>
        <p:spPr>
          <a:xfrm rot="16200000" flipH="1">
            <a:off x="6304077" y="4600296"/>
            <a:ext cx="461374" cy="17399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41" name="Elbow Connector 3240"/>
          <p:cNvCxnSpPr>
            <a:stCxn id="67" idx="2"/>
            <a:endCxn id="84" idx="2"/>
          </p:cNvCxnSpPr>
          <p:nvPr/>
        </p:nvCxnSpPr>
        <p:spPr>
          <a:xfrm rot="5400000" flipH="1">
            <a:off x="4178904" y="4143713"/>
            <a:ext cx="5682" cy="1470478"/>
          </a:xfrm>
          <a:prstGeom prst="bentConnector3">
            <a:avLst>
              <a:gd name="adj1" fmla="val -3323548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44" name="Elbow Connector 3243"/>
          <p:cNvCxnSpPr>
            <a:stCxn id="71" idx="2"/>
            <a:endCxn id="84" idx="2"/>
          </p:cNvCxnSpPr>
          <p:nvPr/>
        </p:nvCxnSpPr>
        <p:spPr>
          <a:xfrm rot="5400000" flipH="1">
            <a:off x="4690289" y="3632328"/>
            <a:ext cx="129077" cy="2616644"/>
          </a:xfrm>
          <a:prstGeom prst="bentConnector3">
            <a:avLst>
              <a:gd name="adj1" fmla="val -53902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47" name="Elbow Connector 3246"/>
          <p:cNvCxnSpPr>
            <a:stCxn id="75" idx="2"/>
            <a:endCxn id="84" idx="2"/>
          </p:cNvCxnSpPr>
          <p:nvPr/>
        </p:nvCxnSpPr>
        <p:spPr>
          <a:xfrm rot="5400000" flipH="1">
            <a:off x="5130457" y="3192161"/>
            <a:ext cx="132515" cy="3500417"/>
          </a:xfrm>
          <a:prstGeom prst="bentConnector3">
            <a:avLst>
              <a:gd name="adj1" fmla="val -52503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50" name="Elbow Connector 3249"/>
          <p:cNvCxnSpPr>
            <a:stCxn id="35" idx="2"/>
            <a:endCxn id="77" idx="0"/>
          </p:cNvCxnSpPr>
          <p:nvPr/>
        </p:nvCxnSpPr>
        <p:spPr>
          <a:xfrm rot="16200000" flipH="1">
            <a:off x="8277854" y="3252846"/>
            <a:ext cx="184522" cy="37298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54" name="Elbow Connector 3253"/>
          <p:cNvCxnSpPr>
            <a:stCxn id="80" idx="2"/>
            <a:endCxn id="82" idx="0"/>
          </p:cNvCxnSpPr>
          <p:nvPr/>
        </p:nvCxnSpPr>
        <p:spPr>
          <a:xfrm rot="16200000" flipH="1">
            <a:off x="7675943" y="3798903"/>
            <a:ext cx="148001" cy="123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8" name="Rectangle 317"/>
          <p:cNvSpPr/>
          <p:nvPr/>
        </p:nvSpPr>
        <p:spPr>
          <a:xfrm>
            <a:off x="7833580" y="4367153"/>
            <a:ext cx="944981" cy="32013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Generate Tables</a:t>
            </a:r>
            <a:endParaRPr lang="en-US" sz="9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58" name="Elbow Connector 257"/>
          <p:cNvCxnSpPr>
            <a:stCxn id="78" idx="2"/>
            <a:endCxn id="318" idx="0"/>
          </p:cNvCxnSpPr>
          <p:nvPr/>
        </p:nvCxnSpPr>
        <p:spPr>
          <a:xfrm rot="5400000">
            <a:off x="8115801" y="3924688"/>
            <a:ext cx="632735" cy="2521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7" name="Elbow Connector 276"/>
          <p:cNvCxnSpPr>
            <a:stCxn id="35" idx="2"/>
            <a:endCxn id="81" idx="0"/>
          </p:cNvCxnSpPr>
          <p:nvPr/>
        </p:nvCxnSpPr>
        <p:spPr>
          <a:xfrm rot="5400000">
            <a:off x="7882519" y="3232914"/>
            <a:ext cx="186941" cy="41526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0" name="TextBox 279"/>
          <p:cNvSpPr txBox="1"/>
          <p:nvPr/>
        </p:nvSpPr>
        <p:spPr>
          <a:xfrm>
            <a:off x="178903" y="2497097"/>
            <a:ext cx="2884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solidFill>
                  <a:schemeClr val="tx2"/>
                </a:solidFill>
                <a:latin typeface="Calibri" panose="020F0502020204030204" pitchFamily="34" charset="0"/>
              </a:rPr>
              <a:t>App Logic Flow Chart</a:t>
            </a:r>
          </a:p>
        </p:txBody>
      </p:sp>
    </p:spTree>
    <p:extLst>
      <p:ext uri="{BB962C8B-B14F-4D97-AF65-F5344CB8AC3E}">
        <p14:creationId xmlns:p14="http://schemas.microsoft.com/office/powerpoint/2010/main" val="298833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67339" y="4773580"/>
            <a:ext cx="5671931" cy="319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App Interface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4800" y="920749"/>
            <a:ext cx="2756452" cy="3784601"/>
          </a:xfrm>
        </p:spPr>
        <p:txBody>
          <a:bodyPr/>
          <a:lstStyle/>
          <a:p>
            <a:endParaRPr lang="en-US" sz="1200" dirty="0"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A870C-6EB1-4288-A8B6-6112F5A8E14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6" y="852519"/>
            <a:ext cx="2919456" cy="23328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693" y="2129242"/>
            <a:ext cx="3459126" cy="28682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820" y="817009"/>
            <a:ext cx="3180850" cy="2635834"/>
          </a:xfrm>
          <a:prstGeom prst="rect">
            <a:avLst/>
          </a:prstGeom>
        </p:spPr>
      </p:pic>
      <p:sp>
        <p:nvSpPr>
          <p:cNvPr id="11" name="Curved Down Arrow 10"/>
          <p:cNvSpPr/>
          <p:nvPr/>
        </p:nvSpPr>
        <p:spPr>
          <a:xfrm>
            <a:off x="3061252" y="1212112"/>
            <a:ext cx="2843362" cy="283535"/>
          </a:xfrm>
          <a:prstGeom prst="curvedDownArrow">
            <a:avLst>
              <a:gd name="adj1" fmla="val 0"/>
              <a:gd name="adj2" fmla="val 75200"/>
              <a:gd name="adj3" fmla="val 40000"/>
            </a:avLst>
          </a:prstGeom>
          <a:solidFill>
            <a:srgbClr val="C000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 rot="9669376">
            <a:off x="5787372" y="3757554"/>
            <a:ext cx="1944231" cy="345863"/>
          </a:xfrm>
          <a:prstGeom prst="curvedDownArrow">
            <a:avLst>
              <a:gd name="adj1" fmla="val 2682"/>
              <a:gd name="adj2" fmla="val 55852"/>
              <a:gd name="adj3" fmla="val 40522"/>
            </a:avLst>
          </a:prstGeom>
          <a:solidFill>
            <a:srgbClr val="C000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77200" y="920748"/>
            <a:ext cx="478465" cy="2346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6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67339" y="4773580"/>
            <a:ext cx="5671931" cy="319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App Interface Cont.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4800" y="920749"/>
            <a:ext cx="2756452" cy="3784601"/>
          </a:xfrm>
        </p:spPr>
        <p:txBody>
          <a:bodyPr/>
          <a:lstStyle/>
          <a:p>
            <a:endParaRPr lang="en-US" sz="1200" dirty="0"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A870C-6EB1-4288-A8B6-6112F5A8E14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11" name="Curved Down Arrow 10"/>
          <p:cNvSpPr/>
          <p:nvPr/>
        </p:nvSpPr>
        <p:spPr>
          <a:xfrm>
            <a:off x="3061252" y="1212112"/>
            <a:ext cx="2722367" cy="283535"/>
          </a:xfrm>
          <a:prstGeom prst="curvedDownArrow">
            <a:avLst>
              <a:gd name="adj1" fmla="val 0"/>
              <a:gd name="adj2" fmla="val 75200"/>
              <a:gd name="adj3" fmla="val 40000"/>
            </a:avLst>
          </a:prstGeom>
          <a:solidFill>
            <a:srgbClr val="C000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 rot="9669376">
            <a:off x="5721320" y="3863104"/>
            <a:ext cx="2027797" cy="251273"/>
          </a:xfrm>
          <a:prstGeom prst="curvedDownArrow">
            <a:avLst>
              <a:gd name="adj1" fmla="val 0"/>
              <a:gd name="adj2" fmla="val 69877"/>
              <a:gd name="adj3" fmla="val 56477"/>
            </a:avLst>
          </a:prstGeom>
          <a:solidFill>
            <a:srgbClr val="C000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77200" y="920748"/>
            <a:ext cx="478465" cy="2346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0" y="806774"/>
            <a:ext cx="3042462" cy="25227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62" y="835841"/>
            <a:ext cx="3265737" cy="26169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076" y="2240123"/>
            <a:ext cx="3609008" cy="2870565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375684" y="803419"/>
            <a:ext cx="478465" cy="2669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65358" y="967109"/>
            <a:ext cx="478465" cy="3867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514183" y="1070345"/>
            <a:ext cx="478465" cy="2590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6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67339" y="4773580"/>
            <a:ext cx="5671931" cy="319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App Interface Cont.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04800" y="920749"/>
            <a:ext cx="2756452" cy="3784601"/>
          </a:xfrm>
        </p:spPr>
        <p:txBody>
          <a:bodyPr/>
          <a:lstStyle/>
          <a:p>
            <a:endParaRPr lang="en-US" sz="1200" dirty="0"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A870C-6EB1-4288-A8B6-6112F5A8E14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11" name="Curved Down Arrow 10"/>
          <p:cNvSpPr/>
          <p:nvPr/>
        </p:nvSpPr>
        <p:spPr>
          <a:xfrm>
            <a:off x="3515833" y="1212113"/>
            <a:ext cx="1439530" cy="163032"/>
          </a:xfrm>
          <a:prstGeom prst="curvedDownArrow">
            <a:avLst>
              <a:gd name="adj1" fmla="val 0"/>
              <a:gd name="adj2" fmla="val 75200"/>
              <a:gd name="adj3" fmla="val 40000"/>
            </a:avLst>
          </a:prstGeom>
          <a:solidFill>
            <a:srgbClr val="C000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77200" y="920748"/>
            <a:ext cx="478465" cy="2346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1" y="852519"/>
            <a:ext cx="3609008" cy="2870565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878959" y="852519"/>
            <a:ext cx="478465" cy="2669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363" y="985981"/>
            <a:ext cx="4061637" cy="3365704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474" y="1609060"/>
            <a:ext cx="446568" cy="201161"/>
          </a:xfrm>
          <a:prstGeom prst="rect">
            <a:avLst/>
          </a:prstGeom>
        </p:spPr>
      </p:pic>
      <p:sp>
        <p:nvSpPr>
          <p:cNvPr id="9" name="Curved Left Arrow 8"/>
          <p:cNvSpPr/>
          <p:nvPr/>
        </p:nvSpPr>
        <p:spPr>
          <a:xfrm rot="17863410">
            <a:off x="7248905" y="1113933"/>
            <a:ext cx="359248" cy="1571501"/>
          </a:xfrm>
          <a:prstGeom prst="curvedLeftArrow">
            <a:avLst>
              <a:gd name="adj1" fmla="val 0"/>
              <a:gd name="adj2" fmla="val 50000"/>
              <a:gd name="adj3" fmla="val 39584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29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67339" y="4773580"/>
            <a:ext cx="5671931" cy="319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199" y="4301689"/>
            <a:ext cx="1630017" cy="77222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Recap &amp; Conclusion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98764" y="1750237"/>
            <a:ext cx="4212852" cy="3075726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400" dirty="0" smtClean="0">
                <a:solidFill>
                  <a:schemeClr val="tx2"/>
                </a:solidFill>
              </a:rPr>
              <a:t>Tasks Remaining: </a:t>
            </a:r>
          </a:p>
          <a:p>
            <a:r>
              <a:rPr lang="en-US" sz="1400" dirty="0" smtClean="0"/>
              <a:t>Create a version in MATLAB r2020a and added data cursor functionality to 3-D visualization plot</a:t>
            </a:r>
          </a:p>
          <a:p>
            <a:r>
              <a:rPr lang="en-US" sz="1400" dirty="0" smtClean="0"/>
              <a:t>Alter code to allow for use with multiple launch vehicles and missions</a:t>
            </a:r>
          </a:p>
          <a:p>
            <a:r>
              <a:rPr lang="en-US" sz="1400" dirty="0" smtClean="0"/>
              <a:t>Increase robustness of targeted frequency response analysis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A870C-6EB1-4288-A8B6-6112F5A8E14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315199" y="4301689"/>
            <a:ext cx="1489667" cy="6780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2"/>
          </p:nvPr>
        </p:nvSpPr>
        <p:spPr>
          <a:xfrm>
            <a:off x="4511616" y="1750237"/>
            <a:ext cx="4293250" cy="3075726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Personal Project Takeaways: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Importance and significance of vehicle flexure during launch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How to develop an analysis tool for general </a:t>
            </a:r>
            <a:r>
              <a:rPr lang="en-US" sz="1400" dirty="0" smtClean="0"/>
              <a:t>use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smtClean="0"/>
              <a:t>How </a:t>
            </a:r>
            <a:r>
              <a:rPr lang="en-US" sz="1400" dirty="0"/>
              <a:t>very niche areas of expertise/analysis contribute to overall operations and mission success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Just how adaptable and flexible NASA is and can be</a:t>
            </a:r>
          </a:p>
          <a:p>
            <a:pPr lvl="1"/>
            <a:endParaRPr lang="en-US" sz="1200" dirty="0"/>
          </a:p>
          <a:p>
            <a:pPr lvl="1"/>
            <a:endParaRPr lang="en-US" sz="1200" dirty="0"/>
          </a:p>
          <a:p>
            <a:pPr lvl="1"/>
            <a:endParaRPr lang="en-US" sz="1200" dirty="0"/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8764" y="1011573"/>
            <a:ext cx="8506102" cy="7386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Recap: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App was developed in MATLAB’s App Designer environment that allows users to visualize launch vehicle bending data and responses in a variety of ways without having to run separate programs and open multiple tools</a:t>
            </a:r>
          </a:p>
          <a:p>
            <a:endParaRPr lang="en-US" sz="14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31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67339" y="4773580"/>
            <a:ext cx="5671931" cy="319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BA870C-6EB1-4288-A8B6-6112F5A8E14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2"/>
                </a:solidFill>
              </a:rPr>
              <a:t>QUESTIONS</a:t>
            </a:r>
            <a:r>
              <a:rPr lang="en-US" dirty="0" smtClean="0">
                <a:solidFill>
                  <a:schemeClr val="tx2"/>
                </a:solidFill>
              </a:rPr>
              <a:t>?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3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dirty="0" smtClean="0">
            <a:latin typeface="Calibri" panose="020F0502020204030204" pitchFamily="34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1E74243-7132-40FA-9AB4-B2106BC0BA2E}" vid="{E71B2697-7C89-4AD0-B2A0-9295B2BA4380}"/>
    </a:ext>
  </a:extLst>
</a:theme>
</file>

<file path=ppt/theme/theme2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dirty="0" smtClean="0">
            <a:latin typeface="Calibri" panose="020F0502020204030204" pitchFamily="34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91E74243-7132-40FA-9AB4-B2106BC0BA2E}" vid="{0D0979A1-5391-4E7D-BD2D-A933FE50076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B795E1B2C28349BFEE98A93161010D" ma:contentTypeVersion="2" ma:contentTypeDescription="Create a new document." ma:contentTypeScope="" ma:versionID="1fe7b9b6107bbbea29b6a61b2df833c8">
  <xsd:schema xmlns:xsd="http://www.w3.org/2001/XMLSchema" xmlns:xs="http://www.w3.org/2001/XMLSchema" xmlns:p="http://schemas.microsoft.com/office/2006/metadata/properties" xmlns:ns2="0ecd9b1b-ef63-4bb2-9f77-c2adc704a4b7" xmlns:ns3="http://schemas.microsoft.com/sharepoint/v4" targetNamespace="http://schemas.microsoft.com/office/2006/metadata/properties" ma:root="true" ma:fieldsID="de48cbb31adf88b40a87267b9ca93cf0" ns2:_="" ns3:_="">
    <xsd:import namespace="0ecd9b1b-ef63-4bb2-9f77-c2adc704a4b7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cd9b1b-ef63-4bb2-9f77-c2adc704a4b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_dlc_DocId xmlns="0ecd9b1b-ef63-4bb2-9f77-c2adc704a4b7">7NV3V3H5CYQW-169893005-183</_dlc_DocId>
    <_dlc_DocIdUrl xmlns="0ecd9b1b-ef63-4bb2-9f77-c2adc704a4b7">
      <Url>https://elv.ksc.nasa.gov/fad/gnc/_layouts/15/DocIdRedir.aspx?ID=7NV3V3H5CYQW-169893005-183</Url>
      <Description>7NV3V3H5CYQW-169893005-183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87CCBB6E-0EF6-468E-B29E-D28170498D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cd9b1b-ef63-4bb2-9f77-c2adc704a4b7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F19FDD-0928-43CB-9523-40FDE11F73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ED7BA4-6339-4C1F-8BC7-0A12FDD85DC6}">
  <ds:schemaRefs>
    <ds:schemaRef ds:uri="http://purl.org/dc/elements/1.1/"/>
    <ds:schemaRef ds:uri="http://schemas.microsoft.com/office/2006/metadata/properties"/>
    <ds:schemaRef ds:uri="http://schemas.microsoft.com/sharepoint/v4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0ecd9b1b-ef63-4bb2-9f77-c2adc704a4b7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88A66226-4BA7-46B0-83DA-150C2BCAA3D0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1A7A3276-E247-4944-8800-D8D570FFE42A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PresentationTemplate16x9withULAMarkings_RevD</Template>
  <TotalTime>16696</TotalTime>
  <Words>981</Words>
  <Application>Microsoft Office PowerPoint</Application>
  <PresentationFormat>On-screen Show (16:9)</PresentationFormat>
  <Paragraphs>176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Times New Roman</vt:lpstr>
      <vt:lpstr>1_Default Design</vt:lpstr>
      <vt:lpstr>Default Design</vt:lpstr>
      <vt:lpstr> Engineering Intern LSP – Flight Dynamics  GN&amp;C Group (VA-H1)  Jimmy Smith</vt:lpstr>
      <vt:lpstr>Personal Introduction</vt:lpstr>
      <vt:lpstr>Project – BENDING VISUALIZATION TOOL DEVELOPMENT</vt:lpstr>
      <vt:lpstr>Overview</vt:lpstr>
      <vt:lpstr>Relevance</vt:lpstr>
      <vt:lpstr>Theory &amp; Development</vt:lpstr>
      <vt:lpstr>App Interface</vt:lpstr>
      <vt:lpstr>App Interface Cont.</vt:lpstr>
      <vt:lpstr>App Interface Cont.</vt:lpstr>
      <vt:lpstr>Recap &amp; Conclusion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Jimmy D. (KSC-BAA20)</dc:creator>
  <cp:lastModifiedBy>Koch, Jennifer (LARC-B704)[LAMPS 2]</cp:lastModifiedBy>
  <cp:revision>247</cp:revision>
  <dcterms:created xsi:type="dcterms:W3CDTF">2020-04-07T18:27:14Z</dcterms:created>
  <dcterms:modified xsi:type="dcterms:W3CDTF">2020-07-22T18:59:56Z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display_urn:schemas-microsoft-com:office:office#Review_x002f_Concurrence_x002f_Approval">
    <vt:lpwstr>Carr-Devries, Mary  (KSC-Analex-2)[ANALEX CORP]</vt:lpwstr>
  </property>
  <property fmtid="{D5CDD505-2E9C-101B-9397-08002B2CF9AE}" pid="4" name="ContentTypeId">
    <vt:lpwstr>0x01010039B795E1B2C28349BFEE98A93161010D</vt:lpwstr>
  </property>
  <property fmtid="{D5CDD505-2E9C-101B-9397-08002B2CF9AE}" pid="5" name="_dlc_DocIdItemGuid">
    <vt:lpwstr>a055a5a7-5bdb-4ed2-92ee-76928e2831ec</vt:lpwstr>
  </property>
</Properties>
</file>