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6" r:id="rId1"/>
  </p:sldMasterIdLst>
  <p:notesMasterIdLst>
    <p:notesMasterId r:id="rId34"/>
  </p:notesMasterIdLst>
  <p:handoutMasterIdLst>
    <p:handoutMasterId r:id="rId35"/>
  </p:handoutMasterIdLst>
  <p:sldIdLst>
    <p:sldId id="296" r:id="rId2"/>
    <p:sldId id="278" r:id="rId3"/>
    <p:sldId id="279" r:id="rId4"/>
    <p:sldId id="297" r:id="rId5"/>
    <p:sldId id="284" r:id="rId6"/>
    <p:sldId id="426" r:id="rId7"/>
    <p:sldId id="271" r:id="rId8"/>
    <p:sldId id="281" r:id="rId9"/>
    <p:sldId id="299" r:id="rId10"/>
    <p:sldId id="300" r:id="rId11"/>
    <p:sldId id="301" r:id="rId12"/>
    <p:sldId id="302" r:id="rId13"/>
    <p:sldId id="257" r:id="rId14"/>
    <p:sldId id="259" r:id="rId15"/>
    <p:sldId id="422" r:id="rId16"/>
    <p:sldId id="423" r:id="rId17"/>
    <p:sldId id="298" r:id="rId18"/>
    <p:sldId id="258" r:id="rId19"/>
    <p:sldId id="260" r:id="rId20"/>
    <p:sldId id="262" r:id="rId21"/>
    <p:sldId id="274" r:id="rId22"/>
    <p:sldId id="425" r:id="rId23"/>
    <p:sldId id="261" r:id="rId24"/>
    <p:sldId id="264" r:id="rId25"/>
    <p:sldId id="268" r:id="rId26"/>
    <p:sldId id="265" r:id="rId27"/>
    <p:sldId id="428" r:id="rId28"/>
    <p:sldId id="427" r:id="rId29"/>
    <p:sldId id="429" r:id="rId30"/>
    <p:sldId id="430" r:id="rId31"/>
    <p:sldId id="424" r:id="rId32"/>
    <p:sldId id="266" r:id="rId33"/>
  </p:sldIdLst>
  <p:sldSz cx="9144000" cy="5715000" type="screen16x10"/>
  <p:notesSz cx="7010400" cy="9448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1pPr>
    <a:lvl2pPr marL="409575" indent="47625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2pPr>
    <a:lvl3pPr marL="819150" indent="95250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3pPr>
    <a:lvl4pPr marL="1230313" indent="141288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4pPr>
    <a:lvl5pPr marL="1639888" indent="188913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8B2362CE-5FD0-B44F-832A-0E40DD40C9CE}">
          <p14:sldIdLst>
            <p14:sldId id="296"/>
            <p14:sldId id="278"/>
            <p14:sldId id="279"/>
            <p14:sldId id="297"/>
            <p14:sldId id="284"/>
            <p14:sldId id="426"/>
            <p14:sldId id="271"/>
            <p14:sldId id="281"/>
            <p14:sldId id="299"/>
            <p14:sldId id="300"/>
            <p14:sldId id="301"/>
            <p14:sldId id="302"/>
            <p14:sldId id="257"/>
            <p14:sldId id="259"/>
            <p14:sldId id="422"/>
            <p14:sldId id="423"/>
            <p14:sldId id="298"/>
            <p14:sldId id="258"/>
            <p14:sldId id="260"/>
            <p14:sldId id="262"/>
            <p14:sldId id="274"/>
            <p14:sldId id="425"/>
            <p14:sldId id="261"/>
            <p14:sldId id="264"/>
            <p14:sldId id="268"/>
            <p14:sldId id="265"/>
            <p14:sldId id="428"/>
          </p14:sldIdLst>
        </p14:section>
        <p14:section name="Appendix" id="{63CB101B-CF85-DA41-B823-CE9D8EEFD3FD}">
          <p14:sldIdLst>
            <p14:sldId id="427"/>
            <p14:sldId id="429"/>
            <p14:sldId id="430"/>
            <p14:sldId id="424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-419" userDrawn="1">
          <p15:clr>
            <a:srgbClr val="A4A3A4"/>
          </p15:clr>
        </p15:guide>
        <p15:guide id="2" pos="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94AB8"/>
    <a:srgbClr val="2C93EF"/>
    <a:srgbClr val="000000"/>
    <a:srgbClr val="861538"/>
    <a:srgbClr val="901733"/>
    <a:srgbClr val="B61740"/>
    <a:srgbClr val="FF2600"/>
    <a:srgbClr val="EC6C3D"/>
    <a:srgbClr val="FF8000"/>
    <a:srgbClr val="A7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46"/>
    <p:restoredTop sz="92041"/>
  </p:normalViewPr>
  <p:slideViewPr>
    <p:cSldViewPr snapToGrid="0" showGuides="1">
      <p:cViewPr varScale="1">
        <p:scale>
          <a:sx n="141" d="100"/>
          <a:sy n="141" d="100"/>
        </p:scale>
        <p:origin x="928" y="184"/>
      </p:cViewPr>
      <p:guideLst>
        <p:guide orient="horz" pos="-419"/>
        <p:guide pos="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975725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03C39F-8D8F-594B-87AD-EAF9184D1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67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9925" y="708025"/>
            <a:ext cx="567055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87863"/>
            <a:ext cx="560705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4138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74138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9DE5AC2-CFBD-7F48-BE6B-F338EB7EC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45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charset="-128"/>
        <a:cs typeface="ＭＳ Ｐゴシック" charset="-128"/>
      </a:defRPr>
    </a:lvl1pPr>
    <a:lvl2pPr marL="40957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2pPr>
    <a:lvl3pPr marL="8191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3pPr>
    <a:lvl4pPr marL="12303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4pPr>
    <a:lvl5pPr marL="16398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5pPr>
    <a:lvl6pPr marL="2051456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1pPr>
            <a:lvl2pPr marL="742950" indent="-28575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2pPr>
            <a:lvl3pPr marL="11430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3pPr>
            <a:lvl4pPr marL="16002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4pPr>
            <a:lvl5pPr marL="20574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fld id="{CC4AE89E-99FF-2349-AC62-4259C42BA2A4}" type="slidenum">
              <a:rPr lang="en-US" sz="1200">
                <a:solidFill>
                  <a:schemeClr val="tx1"/>
                </a:solidFill>
              </a:rPr>
              <a:pPr/>
              <a:t>1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9925" y="708025"/>
            <a:ext cx="5670550" cy="3543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55 Helvetica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09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1pPr>
            <a:lvl2pPr marL="742950" indent="-28575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2pPr>
            <a:lvl3pPr marL="11430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3pPr>
            <a:lvl4pPr marL="16002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4pPr>
            <a:lvl5pPr marL="20574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fld id="{703C246B-B53B-B748-8C69-E71BDF9FA6EA}" type="slidenum">
              <a:rPr lang="en-US" sz="1200">
                <a:solidFill>
                  <a:schemeClr val="tx1"/>
                </a:solidFill>
              </a:rPr>
              <a:pPr/>
              <a:t>2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9925" y="708025"/>
            <a:ext cx="5670550" cy="3543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dirty="0" err="1">
                <a:latin typeface="55 Helvetica Roman" charset="0"/>
                <a:ea typeface="ＭＳ Ｐゴシック" charset="0"/>
                <a:cs typeface="ＭＳ Ｐゴシック" charset="0"/>
              </a:rPr>
              <a:t>High.End.Computing.Capability</a:t>
            </a:r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. (or "HECC") project at Ames has over 1300 users who bring more than 900 different HPC applications to run on its ...</a:t>
            </a:r>
          </a:p>
          <a:p>
            <a:pPr eaLnBrk="1" hangingPunct="1"/>
            <a:endParaRPr lang="en-US" dirty="0">
              <a:latin typeface="55 Helvetica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Pleiades: 157 racks/11207 nodes (San, Ivy, Has, Bro) Small GPU cluster 64 nodes of K40, 19 nodes of V100</a:t>
            </a:r>
          </a:p>
          <a:p>
            <a:pPr eaLnBrk="1" hangingPunct="1"/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Electra: 34 racks/3456 nodes (Bro, Sky)</a:t>
            </a:r>
          </a:p>
          <a:p>
            <a:pPr eaLnBrk="1" hangingPunct="1"/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Aitken: 4 E-Cells/1152 nodes (Cas)</a:t>
            </a:r>
          </a:p>
          <a:p>
            <a:pPr eaLnBrk="1" hangingPunct="1"/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Merope: 56 racks/1792 nodes (Wes)</a:t>
            </a:r>
          </a:p>
          <a:p>
            <a:pPr eaLnBrk="1" hangingPunct="1"/>
            <a:r>
              <a:rPr lang="en-US" dirty="0" err="1">
                <a:latin typeface="55 Helvetica Roman" charset="0"/>
                <a:ea typeface="ＭＳ Ｐゴシック" charset="0"/>
                <a:cs typeface="ＭＳ Ｐゴシック" charset="0"/>
              </a:rPr>
              <a:t>Hyperwall</a:t>
            </a:r>
            <a:r>
              <a:rPr lang="en-US" dirty="0">
                <a:latin typeface="55 Helvetica Roman" charset="0"/>
                <a:ea typeface="ＭＳ Ｐゴシック" charset="0"/>
                <a:cs typeface="ＭＳ Ｐゴシック" charset="0"/>
              </a:rPr>
              <a:t>: 128 nodes</a:t>
            </a:r>
          </a:p>
          <a:p>
            <a:pPr eaLnBrk="1" hangingPunct="1"/>
            <a:endParaRPr lang="en-US" dirty="0">
              <a:latin typeface="55 Helvetica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55 Helvetica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55 Helvetica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74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err="1"/>
              <a:t>Vtune</a:t>
            </a:r>
            <a:r>
              <a:rPr lang="en-US" dirty="0"/>
              <a:t> or </a:t>
            </a:r>
            <a:r>
              <a:rPr lang="en-US" dirty="0" err="1"/>
              <a:t>op_scope</a:t>
            </a:r>
            <a:r>
              <a:rPr lang="en-US" dirty="0"/>
              <a:t> to view machine instruction.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31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did some work on converting memory layout from Array-of-Structures (</a:t>
            </a:r>
            <a:r>
              <a:rPr lang="en-US" dirty="0" err="1"/>
              <a:t>AoS</a:t>
            </a:r>
            <a:r>
              <a:rPr lang="en-US" dirty="0"/>
              <a:t>) to Structure-of-Arrays (</a:t>
            </a:r>
            <a:r>
              <a:rPr lang="en-US" dirty="0" err="1"/>
              <a:t>SoA</a:t>
            </a:r>
            <a:r>
              <a:rPr lang="en-US" dirty="0"/>
              <a:t>).  </a:t>
            </a:r>
            <a:r>
              <a:rPr lang="en-US" dirty="0" err="1"/>
              <a:t>SoA</a:t>
            </a:r>
            <a:r>
              <a:rPr lang="en-US" dirty="0"/>
              <a:t> can improve vectorization.</a:t>
            </a:r>
          </a:p>
          <a:p>
            <a:r>
              <a:rPr lang="en-US" dirty="0"/>
              <a:t>Skipping tool usage for time.  Mainly proves the point that we can’t simply trust that the compiler is doing everything it can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0E03B-9C69-4F0F-9074-FEE20DFE977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03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67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Developer quickly made changes to ensure each thread had a copy of key data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42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compiler refused to vectorize the code at left no matter what directives we used</a:t>
            </a:r>
          </a:p>
          <a:p>
            <a:r>
              <a:rPr lang="en-US" dirty="0"/>
              <a:t>Unrolling the inner loops by hand revealed some data reuse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83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showing first attempt to save time</a:t>
            </a:r>
          </a:p>
          <a:p>
            <a:r>
              <a:rPr lang="en-US" dirty="0"/>
              <a:t>This basic approach was implemented though out the FEMERA kernel</a:t>
            </a:r>
          </a:p>
          <a:p>
            <a:r>
              <a:rPr lang="en-US" dirty="0"/>
              <a:t>Don’t trust that the compiler is doing everything it possibly can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67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code benefits from </a:t>
            </a:r>
            <a:r>
              <a:rPr lang="en-US" dirty="0" err="1"/>
              <a:t>skylake</a:t>
            </a:r>
            <a:r>
              <a:rPr lang="en-US" dirty="0"/>
              <a:t> having two vector units (blue versus orange)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05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758 </a:t>
            </a:r>
            <a:r>
              <a:rPr lang="en-US" dirty="0" err="1"/>
              <a:t>Gflops</a:t>
            </a:r>
            <a:r>
              <a:rPr lang="en-US" dirty="0"/>
              <a:t> is ~27% of peak (40*2.2GHz*32 FLOPS/Hz = 2816 GFLOPs)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497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showing work done to use OpenACC</a:t>
            </a:r>
          </a:p>
          <a:p>
            <a:r>
              <a:rPr lang="en-US" dirty="0"/>
              <a:t>Not showing work done on port to CUDA Fortran (multi-GPU)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882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Rightmost two green bars represent test of removing optimizations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9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100013" y="381003"/>
            <a:ext cx="8609012" cy="22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>
                <a:solidFill>
                  <a:schemeClr val="bg1"/>
                </a:solidFill>
                <a:latin typeface="Arial" charset="0"/>
              </a:rPr>
              <a:t>National Aeronautics and Space Administration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88903" y="5325600"/>
            <a:ext cx="8609013" cy="29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 dirty="0" err="1">
                <a:solidFill>
                  <a:schemeClr val="bg1"/>
                </a:solidFill>
                <a:latin typeface="Arial" charset="0"/>
              </a:rPr>
              <a:t>www.nasa.gov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6496" y="1765154"/>
            <a:ext cx="6803237" cy="1179109"/>
          </a:xfrm>
        </p:spPr>
        <p:txBody>
          <a:bodyPr/>
          <a:lstStyle>
            <a:lvl1pPr algn="ctr"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55737" y="3023040"/>
            <a:ext cx="6811930" cy="1173076"/>
          </a:xfrm>
        </p:spPr>
        <p:txBody>
          <a:bodyPr/>
          <a:lstStyle>
            <a:lvl1pPr marL="0" indent="0" algn="ctr">
              <a:buFont typeface="AGaramond RegularSC" pitchFamily="1" charset="-52"/>
              <a:buNone/>
              <a:defRPr sz="2400">
                <a:solidFill>
                  <a:srgbClr val="2C93EF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 descr="SC16_presentation_template_16x9_theater_display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69760" y="195800"/>
            <a:ext cx="711159" cy="622347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4DEE2C05-97FF-B144-8337-35F6FC928F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1124" y="343081"/>
            <a:ext cx="8609012" cy="22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 dirty="0">
                <a:solidFill>
                  <a:schemeClr val="bg1"/>
                </a:solidFill>
                <a:latin typeface="Arial" charset="0"/>
              </a:rPr>
              <a:t>National Aeronautics and Space Administration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799F233-E0C5-234D-9886-0B458C7416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0014" y="5287678"/>
            <a:ext cx="8609013" cy="29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 dirty="0" err="1">
                <a:solidFill>
                  <a:schemeClr val="bg1"/>
                </a:solidFill>
                <a:latin typeface="Arial" charset="0"/>
              </a:rPr>
              <a:t>www.nasa.gov</a:t>
            </a:r>
            <a:r>
              <a:rPr lang="en-US" sz="900" dirty="0">
                <a:solidFill>
                  <a:schemeClr val="bg1"/>
                </a:solidFill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063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FFA96-BA7D-4946-9A5B-AA0F6C1A9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08971" y="5342020"/>
            <a:ext cx="1382629" cy="272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8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035" y="3672263"/>
            <a:ext cx="7771534" cy="113576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035" y="2422105"/>
            <a:ext cx="7771534" cy="1250156"/>
          </a:xfrm>
        </p:spPr>
        <p:txBody>
          <a:bodyPr anchor="b"/>
          <a:lstStyle>
            <a:lvl1pPr marL="0" indent="0">
              <a:buNone/>
              <a:defRPr sz="1800"/>
            </a:lvl1pPr>
            <a:lvl2pPr marL="410291" indent="0">
              <a:buNone/>
              <a:defRPr sz="1600"/>
            </a:lvl2pPr>
            <a:lvl3pPr marL="820583" indent="0">
              <a:buNone/>
              <a:defRPr sz="1400"/>
            </a:lvl3pPr>
            <a:lvl4pPr marL="1230874" indent="0">
              <a:buNone/>
              <a:defRPr sz="1300"/>
            </a:lvl4pPr>
            <a:lvl5pPr marL="1641165" indent="0">
              <a:buNone/>
              <a:defRPr sz="1300"/>
            </a:lvl5pPr>
            <a:lvl6pPr marL="2051456" indent="0">
              <a:buNone/>
              <a:defRPr sz="1300"/>
            </a:lvl6pPr>
            <a:lvl7pPr marL="2461748" indent="0">
              <a:buNone/>
              <a:defRPr sz="1300"/>
            </a:lvl7pPr>
            <a:lvl8pPr marL="2872039" indent="0">
              <a:buNone/>
              <a:defRPr sz="1300"/>
            </a:lvl8pPr>
            <a:lvl9pPr marL="328233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73027-0A44-0F48-AB89-950B55EFB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8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494" y="1650533"/>
            <a:ext cx="4082761" cy="28575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800" y="1650533"/>
            <a:ext cx="4084205" cy="28575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160E7-52B2-6D42-ACDF-768FDBD6D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4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3" y="228787"/>
            <a:ext cx="8229023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93" y="1279340"/>
            <a:ext cx="4039465" cy="5334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93" y="1812785"/>
            <a:ext cx="4039465" cy="329289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607" y="1279340"/>
            <a:ext cx="4040909" cy="5334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607" y="1812785"/>
            <a:ext cx="4040909" cy="329289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63AA-665E-234D-BD78-10092239E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8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9736-B571-3149-A12E-5D784E17F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6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F0A2-A088-FE45-8196-7A9CCEB05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8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3" y="227620"/>
            <a:ext cx="3007591" cy="96884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62" y="227620"/>
            <a:ext cx="5111750" cy="487806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493" y="1196464"/>
            <a:ext cx="3007591" cy="3909219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2DF56-7E42-6D49-99E7-75A7604F4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1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436" y="4000268"/>
            <a:ext cx="5486977" cy="47274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436" y="510101"/>
            <a:ext cx="5486977" cy="3429467"/>
          </a:xfrm>
        </p:spPr>
        <p:txBody>
          <a:bodyPr/>
          <a:lstStyle>
            <a:lvl1pPr marL="0" indent="0">
              <a:buNone/>
              <a:defRPr sz="2900"/>
            </a:lvl1pPr>
            <a:lvl2pPr marL="410291" indent="0">
              <a:buNone/>
              <a:defRPr sz="2500"/>
            </a:lvl2pPr>
            <a:lvl3pPr marL="820583" indent="0">
              <a:buNone/>
              <a:defRPr sz="2200"/>
            </a:lvl3pPr>
            <a:lvl4pPr marL="1230874" indent="0">
              <a:buNone/>
              <a:defRPr sz="1800"/>
            </a:lvl4pPr>
            <a:lvl5pPr marL="1641165" indent="0">
              <a:buNone/>
              <a:defRPr sz="1800"/>
            </a:lvl5pPr>
            <a:lvl6pPr marL="2051456" indent="0">
              <a:buNone/>
              <a:defRPr sz="1800"/>
            </a:lvl6pPr>
            <a:lvl7pPr marL="2461748" indent="0">
              <a:buNone/>
              <a:defRPr sz="1800"/>
            </a:lvl7pPr>
            <a:lvl8pPr marL="2872039" indent="0">
              <a:buNone/>
              <a:defRPr sz="1800"/>
            </a:lvl8pPr>
            <a:lvl9pPr marL="3282330" indent="0">
              <a:buNone/>
              <a:defRPr sz="18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436" y="4473016"/>
            <a:ext cx="5486977" cy="670019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ED304-2905-DA4C-B25A-50FBD52FB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7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96C37-932A-8A43-881A-C7DA36957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6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7709" y="952500"/>
            <a:ext cx="2075295" cy="3555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490" y="952500"/>
            <a:ext cx="6091670" cy="3555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7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&lt;#&gt;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C46D7-E64B-6548-AD85-BB457017D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3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800" y="917221"/>
            <a:ext cx="8813800" cy="442479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938" y="118181"/>
            <a:ext cx="8222480" cy="6985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57418" y="195801"/>
            <a:ext cx="723501" cy="63558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0" y="1"/>
            <a:ext cx="9144000" cy="103481"/>
          </a:xfrm>
          <a:prstGeom prst="rect">
            <a:avLst/>
          </a:prstGeom>
          <a:solidFill>
            <a:srgbClr val="2C93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0" y="5614736"/>
            <a:ext cx="9144000" cy="119079"/>
          </a:xfrm>
          <a:prstGeom prst="rect">
            <a:avLst/>
          </a:prstGeom>
          <a:solidFill>
            <a:srgbClr val="2C93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F667D5-543A-3B45-B42C-5B5D40DAE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08971" y="5342020"/>
            <a:ext cx="1382629" cy="2727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&lt;#&gt;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Helvetica"/>
          <a:ea typeface="ＭＳ Ｐゴシック" charset="-128"/>
          <a:cs typeface="Helvetica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5pPr>
      <a:lvl6pPr marL="410291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6pPr>
      <a:lvl7pPr marL="820583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7pPr>
      <a:lvl8pPr marL="1230874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8pPr>
      <a:lvl9pPr marL="1641165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9pPr>
    </p:titleStyle>
    <p:bodyStyle>
      <a:lvl1pPr marL="111125" indent="-11112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A0A0A0"/>
        </a:buClr>
        <a:buSzPct val="80000"/>
        <a:buFont typeface="AGaramond RegularSC" charset="0"/>
        <a:defRPr sz="1600" b="1">
          <a:solidFill>
            <a:srgbClr val="000000"/>
          </a:solidFill>
          <a:latin typeface="Helvetica"/>
          <a:ea typeface="ＭＳ Ｐゴシック" charset="-128"/>
          <a:cs typeface="Helvetica"/>
        </a:defRPr>
      </a:lvl1pPr>
      <a:lvl2pPr marL="568325" indent="-16827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1E568D"/>
        </a:buClr>
        <a:buFont typeface="Arial" charset="0"/>
        <a:buChar char="•"/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2pPr>
      <a:lvl3pPr marL="747713" indent="-16827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1E568D"/>
        </a:buClr>
        <a:buSzPct val="90000"/>
        <a:buChar char="»"/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3pPr>
      <a:lvl4pPr marL="1196975" indent="-11112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4pPr>
      <a:lvl5pPr marL="1711325" indent="-1651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5pPr>
      <a:lvl6pPr marL="2467446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6pPr>
      <a:lvl7pPr marL="2877737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7pPr>
      <a:lvl8pPr marL="3288029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8pPr>
      <a:lvl9pPr marL="3698320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91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583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874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165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1456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748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039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233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5703" y="1874838"/>
            <a:ext cx="6804025" cy="1060450"/>
          </a:xfrm>
        </p:spPr>
        <p:txBody>
          <a:bodyPr/>
          <a:lstStyle/>
          <a:p>
            <a:pPr>
              <a:defRPr/>
            </a:pPr>
            <a:r>
              <a:rPr lang="en-US" b="0" dirty="0">
                <a:effectLst/>
              </a:rPr>
              <a:t>Performance Tuning Experience from Three Langley Applications</a:t>
            </a:r>
            <a:endParaRPr lang="en-US" dirty="0">
              <a:latin typeface="Helvetica" charset="0"/>
              <a:ea typeface="ＭＳ Ｐゴシック" charset="0"/>
            </a:endParaRPr>
          </a:p>
        </p:txBody>
      </p:sp>
      <p:sp>
        <p:nvSpPr>
          <p:cNvPr id="15362" name="Subtitle 4"/>
          <p:cNvSpPr>
            <a:spLocks noGrp="1"/>
          </p:cNvSpPr>
          <p:nvPr>
            <p:ph type="subTitle" idx="1"/>
          </p:nvPr>
        </p:nvSpPr>
        <p:spPr>
          <a:xfrm>
            <a:off x="1155703" y="3006724"/>
            <a:ext cx="6811963" cy="1463675"/>
          </a:xfrm>
        </p:spPr>
        <p:txBody>
          <a:bodyPr/>
          <a:lstStyle/>
          <a:p>
            <a:r>
              <a:rPr lang="en-US" b="0" i="1" dirty="0">
                <a:latin typeface="Helvetica" charset="0"/>
                <a:ea typeface="ＭＳ Ｐゴシック" charset="0"/>
              </a:rPr>
              <a:t>Dan Kokron</a:t>
            </a:r>
          </a:p>
          <a:p>
            <a:r>
              <a:rPr lang="en-US" b="0" i="1" dirty="0">
                <a:latin typeface="Helvetica" charset="0"/>
                <a:ea typeface="ＭＳ Ｐゴシック" charset="0"/>
              </a:rPr>
              <a:t>NASA Advanced Supercomputing Division</a:t>
            </a:r>
          </a:p>
          <a:p>
            <a:r>
              <a:rPr lang="en-US" b="0" i="1" dirty="0">
                <a:latin typeface="Helvetica" charset="0"/>
                <a:ea typeface="ＭＳ Ｐゴシック" charset="0"/>
              </a:rPr>
              <a:t>NASA Ames Research Center</a:t>
            </a:r>
          </a:p>
          <a:p>
            <a:r>
              <a:rPr lang="en-US" b="0" i="1" dirty="0">
                <a:latin typeface="Helvetica" charset="0"/>
                <a:ea typeface="ＭＳ Ｐゴシック" charset="0"/>
              </a:rPr>
              <a:t>NASA/Langley (virtually), 10 July 2020</a:t>
            </a:r>
          </a:p>
          <a:p>
            <a:pPr>
              <a:buFont typeface="AGaramond RegularSC" charset="0"/>
              <a:buNone/>
            </a:pPr>
            <a:endParaRPr lang="en-US" dirty="0"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863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The HECC Project at NASA Ames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>
          <a:xfrm>
            <a:off x="177800" y="889000"/>
            <a:ext cx="8900886" cy="4578149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r>
              <a:rPr lang="en-US" sz="1800" b="0" u="sng" dirty="0">
                <a:latin typeface="Helvetica" charset="0"/>
                <a:ea typeface="ＭＳ Ｐゴシック" charset="0"/>
              </a:rPr>
              <a:t>H</a:t>
            </a:r>
            <a:r>
              <a:rPr lang="en-US" sz="1800" b="0" dirty="0">
                <a:latin typeface="Helvetica" charset="0"/>
                <a:ea typeface="ＭＳ Ｐゴシック" charset="0"/>
              </a:rPr>
              <a:t>igh </a:t>
            </a:r>
            <a:r>
              <a:rPr lang="en-US" sz="1800" b="0" u="sng" dirty="0">
                <a:latin typeface="Helvetica" charset="0"/>
                <a:ea typeface="ＭＳ Ｐゴシック" charset="0"/>
              </a:rPr>
              <a:t>E</a:t>
            </a:r>
            <a:r>
              <a:rPr lang="en-US" sz="1800" b="0" dirty="0">
                <a:latin typeface="Helvetica" charset="0"/>
                <a:ea typeface="ＭＳ Ｐゴシック" charset="0"/>
              </a:rPr>
              <a:t>nd </a:t>
            </a:r>
            <a:r>
              <a:rPr lang="en-US" sz="1800" b="0" u="sng" dirty="0">
                <a:latin typeface="Helvetica" charset="0"/>
                <a:ea typeface="ＭＳ Ｐゴシック" charset="0"/>
              </a:rPr>
              <a:t>C</a:t>
            </a:r>
            <a:r>
              <a:rPr lang="en-US" sz="1800" b="0" dirty="0">
                <a:latin typeface="Helvetica" charset="0"/>
                <a:ea typeface="ＭＳ Ｐゴシック" charset="0"/>
              </a:rPr>
              <a:t>omputing </a:t>
            </a:r>
            <a:r>
              <a:rPr lang="en-US" sz="1800" b="0" u="sng" dirty="0">
                <a:latin typeface="Helvetica" charset="0"/>
                <a:ea typeface="ＭＳ Ｐゴシック" charset="0"/>
              </a:rPr>
              <a:t>C</a:t>
            </a:r>
            <a:r>
              <a:rPr lang="en-US" sz="1800" b="0" dirty="0">
                <a:latin typeface="Helvetica" charset="0"/>
                <a:ea typeface="ＭＳ Ｐゴシック" charset="0"/>
              </a:rPr>
              <a:t>apability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Facilitating Science/Engineering at NASA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5 compute systems, including:</a:t>
            </a:r>
          </a:p>
          <a:p>
            <a:pPr marL="742950" lvl="1" indent="-28575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Pleiades: #39 in Top500; #20 in HPCG</a:t>
            </a:r>
          </a:p>
          <a:p>
            <a:pPr marL="742950" lvl="1" indent="-28575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Electra: #46 in Top500; #42 in HPCG</a:t>
            </a:r>
          </a:p>
          <a:p>
            <a:pPr marL="742950" lvl="1" indent="-28575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Aitken: Phase 1 available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Visualization system: 128-node </a:t>
            </a:r>
            <a:r>
              <a:rPr lang="en-US" b="0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hyperwall</a:t>
            </a:r>
            <a:endParaRPr lang="en-US" b="0" dirty="0">
              <a:solidFill>
                <a:srgbClr val="094AB8"/>
              </a:solidFill>
              <a:latin typeface="Helvetica" charset="0"/>
              <a:ea typeface="ＭＳ Ｐゴシック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1300+ users from across Agency Missions</a:t>
            </a:r>
          </a:p>
          <a:p>
            <a:pPr marL="742950" lvl="1" indent="-28575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Aeronautics, Human Exploration, Science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~900 MPI applications (+ non-MPI codes)</a:t>
            </a:r>
          </a:p>
          <a:p>
            <a:pPr marL="0" indent="0">
              <a:lnSpc>
                <a:spcPct val="100000"/>
              </a:lnSpc>
              <a:spcBef>
                <a:spcPts val="1000"/>
              </a:spcBef>
            </a:pPr>
            <a:r>
              <a:rPr lang="en-US" sz="1800" b="0" dirty="0">
                <a:latin typeface="Helvetica" charset="0"/>
                <a:ea typeface="ＭＳ Ｐゴシック" charset="0"/>
              </a:rPr>
              <a:t>Goal: Maximize resource delivery to users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Strive for &gt;80% utilization of resources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Embrace new facility technologies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Continually evaluate procurement options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965" y="952681"/>
            <a:ext cx="2696251" cy="17443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502FD71-E3A7-B345-9850-703EE3143B4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00112" y="2344044"/>
            <a:ext cx="2786766" cy="1567556"/>
          </a:xfrm>
          <a:prstGeom prst="rect">
            <a:avLst/>
          </a:prstGeom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18B85E-2B75-8847-AC7F-F91C56B6033E}"/>
              </a:ext>
            </a:extLst>
          </p:cNvPr>
          <p:cNvSpPr txBox="1">
            <a:spLocks/>
          </p:cNvSpPr>
          <p:nvPr/>
        </p:nvSpPr>
        <p:spPr>
          <a:xfrm>
            <a:off x="8593672" y="5386919"/>
            <a:ext cx="482600" cy="2857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11BD9736-B571-3149-A12E-5D784E17F25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AD169C4-3438-2C43-B5FA-38562F360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03" y="3778408"/>
            <a:ext cx="2527713" cy="156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Application Performance &amp; Productivity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Scientific Consulting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Debugging job failures and I/O issues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Porting codes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Advising on usage of compilers, libraries, tools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Training &amp; Documentation</a:t>
            </a:r>
          </a:p>
          <a:p>
            <a:r>
              <a:rPr lang="en-US" sz="1800" dirty="0"/>
              <a:t>Application Optimization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Tuning, scaling, parallelization of application codes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Assistance with scripting</a:t>
            </a:r>
          </a:p>
          <a:p>
            <a:r>
              <a:rPr lang="en-US" sz="1800" dirty="0"/>
              <a:t>Performance Technologies &amp; Tools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Evaluating what’s available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Developing tools as needed—including cloud capability</a:t>
            </a:r>
          </a:p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en-US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Developing benchmarks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1F648E-BE0F-A34A-B41B-BD9CF81C91C3}"/>
              </a:ext>
            </a:extLst>
          </p:cNvPr>
          <p:cNvSpPr txBox="1"/>
          <p:nvPr/>
        </p:nvSpPr>
        <p:spPr>
          <a:xfrm>
            <a:off x="5342468" y="2055629"/>
            <a:ext cx="3522133" cy="1615827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111125" indent="-111125" eaLnBrk="1" hangingPunct="1">
              <a:lnSpc>
                <a:spcPts val="2400"/>
              </a:lnSpc>
              <a:spcBef>
                <a:spcPts val="400"/>
              </a:spcBef>
              <a:buClr>
                <a:srgbClr val="A0A0A0"/>
              </a:buClr>
              <a:buSzPct val="80000"/>
              <a:buFont typeface="AGaramond RegularSC" charset="0"/>
            </a:pPr>
            <a:r>
              <a:rPr lang="en-US" sz="1600" b="1" dirty="0">
                <a:solidFill>
                  <a:srgbClr val="3366FF"/>
                </a:solidFill>
                <a:latin typeface="Helvetica"/>
                <a:ea typeface="ＭＳ Ｐゴシック" charset="-128"/>
                <a:cs typeface="Helvetica"/>
              </a:rPr>
              <a:t>Sample Activities</a:t>
            </a:r>
          </a:p>
          <a:p>
            <a:pPr marL="285750" indent="-285750" eaLnBrk="1" hangingPunct="1">
              <a:spcBef>
                <a:spcPts val="600"/>
              </a:spcBef>
              <a:buClr>
                <a:srgbClr val="A0A0A0"/>
              </a:buClr>
              <a:buSzPct val="80000"/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cs typeface="Helvetica"/>
              </a:rPr>
              <a:t>Evaluating and Improving User Project Productivity</a:t>
            </a:r>
          </a:p>
          <a:p>
            <a:pPr marL="285750" indent="-285750" eaLnBrk="1" hangingPunct="1">
              <a:spcBef>
                <a:spcPts val="600"/>
              </a:spcBef>
              <a:buClr>
                <a:srgbClr val="A0A0A0"/>
              </a:buClr>
              <a:buSzPct val="80000"/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cs typeface="Helvetica"/>
              </a:rPr>
              <a:t>Automation of System Testing</a:t>
            </a:r>
          </a:p>
          <a:p>
            <a:pPr marL="285750" indent="-285750" eaLnBrk="1" hangingPunct="1">
              <a:spcBef>
                <a:spcPts val="600"/>
              </a:spcBef>
              <a:buClr>
                <a:srgbClr val="A0A0A0"/>
              </a:buClr>
              <a:buSzPct val="80000"/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cs typeface="Helvetica"/>
              </a:rPr>
              <a:t>Cloud Trade Study</a:t>
            </a:r>
            <a:endParaRPr lang="en-US" sz="1600" dirty="0">
              <a:solidFill>
                <a:srgbClr val="094AB8"/>
              </a:solidFill>
              <a:highlight>
                <a:srgbClr val="FF00FF"/>
              </a:highlight>
              <a:latin typeface="Helvetica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2586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Analysis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742384"/>
            <a:ext cx="8813800" cy="4854435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Compile the code with the normal flags adding </a:t>
            </a:r>
            <a:r>
              <a:rPr lang="en-US" sz="1600" dirty="0">
                <a:solidFill>
                  <a:srgbClr val="094AB8"/>
                </a:solidFill>
                <a:latin typeface="Courier New"/>
                <a:ea typeface="ＭＳ Ｐゴシック" charset="0"/>
                <a:cs typeface="Courier New"/>
              </a:rPr>
              <a:t>-g</a:t>
            </a: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 for debug symbols</a:t>
            </a:r>
          </a:p>
          <a:p>
            <a:pPr marL="342900" lvl="1" indent="-342900"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Run the test case under a performance analysis tool (profiling)</a:t>
            </a:r>
          </a:p>
          <a:p>
            <a:pPr marL="342900" lvl="1" indent="-342900"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Review the profile to see where the bottlenecks are located</a:t>
            </a:r>
          </a:p>
          <a:p>
            <a:pPr marL="342900" lvl="1" indent="-342900"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Review the code to look for obvious issues</a:t>
            </a:r>
          </a:p>
          <a:p>
            <a:pPr marL="522288" lvl="2" indent="-342900">
              <a:spcBef>
                <a:spcPts val="0"/>
              </a:spcBef>
              <a:buClr>
                <a:srgbClr val="A0A0A0"/>
              </a:buClr>
              <a:buSzPct val="80000"/>
              <a:buFont typeface="Arial" panose="020B0604020202020204" pitchFamily="34" charset="0"/>
              <a:buChar char="•"/>
              <a:tabLst>
                <a:tab pos="1141413" algn="l"/>
              </a:tabLst>
            </a:pPr>
            <a:r>
              <a:rPr lang="en-US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loop nesting order</a:t>
            </a:r>
          </a:p>
          <a:p>
            <a:pPr marL="342900" lvl="1" indent="-342900"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Review compiler optimization reports (some examples later) to see if the compiler can fully optimize the code</a:t>
            </a:r>
          </a:p>
          <a:p>
            <a:pPr marL="522288" lvl="2" indent="-342900">
              <a:lnSpc>
                <a:spcPct val="100000"/>
              </a:lnSpc>
              <a:spcBef>
                <a:spcPts val="0"/>
              </a:spcBef>
              <a:buClr>
                <a:srgbClr val="A0A0A0"/>
              </a:buClr>
              <a:buSzPct val="80000"/>
              <a:buFont typeface="Arial" panose="020B0604020202020204" pitchFamily="34" charset="0"/>
              <a:buChar char="•"/>
              <a:tabLst>
                <a:tab pos="1141413" algn="l"/>
              </a:tabLst>
            </a:pPr>
            <a:r>
              <a:rPr lang="en-US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non-unit stride array access</a:t>
            </a:r>
          </a:p>
          <a:p>
            <a:pPr marL="522288" lvl="2" indent="-342900">
              <a:lnSpc>
                <a:spcPct val="100000"/>
              </a:lnSpc>
              <a:spcBef>
                <a:spcPts val="0"/>
              </a:spcBef>
              <a:buClr>
                <a:srgbClr val="A0A0A0"/>
              </a:buClr>
              <a:buSzPct val="80000"/>
              <a:buFont typeface="Arial" panose="020B0604020202020204" pitchFamily="34" charset="0"/>
              <a:buChar char="•"/>
              <a:tabLst>
                <a:tab pos="1141413" algn="l"/>
              </a:tabLst>
            </a:pPr>
            <a:r>
              <a:rPr lang="en-US" dirty="0">
                <a:solidFill>
                  <a:srgbClr val="2C93EF"/>
                </a:solidFill>
              </a:rPr>
              <a:t>irregularly indexed </a:t>
            </a:r>
            <a:r>
              <a:rPr lang="en-US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array access </a:t>
            </a:r>
            <a:r>
              <a:rPr lang="en-US" dirty="0">
                <a:solidFill>
                  <a:srgbClr val="2C93EF"/>
                </a:solidFill>
              </a:rPr>
              <a:t>(index array)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R</a:t>
            </a:r>
            <a:r>
              <a:rPr lang="en-US" sz="1600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estructure the code and/or add compiler directives until the compiler is able to optimize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R</a:t>
            </a:r>
            <a:r>
              <a:rPr lang="en-US" sz="1600" b="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eview the assembly code to ensure vector instructions are actually being used</a:t>
            </a:r>
          </a:p>
          <a:p>
            <a:pPr marL="522288" lvl="2" indent="-342900">
              <a:lnSpc>
                <a:spcPct val="150000"/>
              </a:lnSpc>
              <a:spcBef>
                <a:spcPts val="0"/>
              </a:spcBef>
              <a:buClr>
                <a:srgbClr val="A0A0A0"/>
              </a:buClr>
              <a:buSzPct val="80000"/>
              <a:buFont typeface="Arial" panose="020B0604020202020204" pitchFamily="34" charset="0"/>
              <a:buChar char="•"/>
              <a:tabLst>
                <a:tab pos="1141413" algn="l"/>
              </a:tabLst>
            </a:pPr>
            <a:r>
              <a:rPr lang="en-US" sz="1600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t</a:t>
            </a:r>
            <a:r>
              <a:rPr lang="en-US" sz="1600" b="0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he compiler will often generate multiple versions of a loop nest then pick one at runtime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Compare new science output against the expected output after every change</a:t>
            </a:r>
          </a:p>
          <a:p>
            <a:pPr marL="522288" lvl="2" indent="-342900">
              <a:spcBef>
                <a:spcPts val="0"/>
              </a:spcBef>
              <a:buClr>
                <a:srgbClr val="A0A0A0"/>
              </a:buClr>
              <a:buSzPct val="80000"/>
              <a:buFont typeface="Arial" panose="020B0604020202020204" pitchFamily="34" charset="0"/>
              <a:buChar char="•"/>
              <a:tabLst>
                <a:tab pos="1141413" algn="l"/>
              </a:tabLst>
            </a:pPr>
            <a:r>
              <a:rPr lang="en-US" dirty="0">
                <a:solidFill>
                  <a:srgbClr val="2C93EF"/>
                </a:solidFill>
                <a:latin typeface="Helvetica" charset="0"/>
                <a:ea typeface="ＭＳ Ｐゴシック" charset="0"/>
              </a:rPr>
              <a:t>revert the modification if it changes the science or hurts performance</a:t>
            </a:r>
          </a:p>
          <a:p>
            <a:pPr marL="342900" lvl="1" indent="-342900">
              <a:spcBef>
                <a:spcPts val="0"/>
              </a:spcBef>
              <a:buClr>
                <a:srgbClr val="A0A0A0"/>
              </a:buClr>
              <a:buSzPct val="80000"/>
              <a:buFont typeface="+mj-lt"/>
              <a:buAutoNum type="arabicPeriod"/>
              <a:tabLst>
                <a:tab pos="1141413" algn="l"/>
              </a:tabLst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Generate another profile and repeat from step 3</a:t>
            </a:r>
          </a:p>
        </p:txBody>
      </p:sp>
    </p:spTree>
    <p:extLst>
      <p:ext uri="{BB962C8B-B14F-4D97-AF65-F5344CB8AC3E}">
        <p14:creationId xmlns:p14="http://schemas.microsoft.com/office/powerpoint/2010/main" val="2559866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509" y="1117476"/>
            <a:ext cx="8813800" cy="4234170"/>
          </a:xfrm>
        </p:spPr>
        <p:txBody>
          <a:bodyPr/>
          <a:lstStyle/>
          <a:p>
            <a:r>
              <a:rPr lang="en-US" dirty="0"/>
              <a:t>Requirements: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Finding hotspots &amp; load imbalance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Examine how code was compiled (e.g. vector vs. scalar)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Low, uniform overhead</a:t>
            </a:r>
          </a:p>
          <a:p>
            <a:pPr>
              <a:tabLst>
                <a:tab pos="1783080" algn="l"/>
                <a:tab pos="2514600" algn="l"/>
                <a:tab pos="5943600" algn="l"/>
              </a:tabLst>
            </a:pPr>
            <a:r>
              <a:rPr lang="en-US" dirty="0"/>
              <a:t>Choice of Tool:	pros		cons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  <a:tabLst>
                <a:tab pos="1783080" algn="l"/>
                <a:tab pos="2514600" algn="l"/>
                <a:tab pos="5943600" algn="l"/>
              </a:tabLst>
            </a:pPr>
            <a:r>
              <a:rPr lang="en-US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mpiprof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free, low overhead, high-level view	</a:t>
            </a:r>
            <a:r>
              <a:rPr lang="en-US" sz="1200" dirty="0">
                <a:solidFill>
                  <a:srgbClr val="861538"/>
                </a:solidFill>
                <a:latin typeface="Helvetica" charset="0"/>
                <a:ea typeface="ＭＳ Ｐゴシック" charset="0"/>
              </a:rPr>
              <a:t>only high-level view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  <a:tabLst>
                <a:tab pos="1783080" algn="l"/>
                <a:tab pos="2514600" algn="l"/>
                <a:tab pos="5943600" algn="l"/>
              </a:tabLst>
            </a:pPr>
            <a:r>
              <a:rPr lang="en-US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op_scope</a:t>
            </a:r>
            <a:r>
              <a:rPr lang="en-US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low overhead, fast GUI even w/o VNC, source line timings	</a:t>
            </a:r>
            <a:r>
              <a:rPr lang="en-US" sz="1200" dirty="0">
                <a:solidFill>
                  <a:srgbClr val="861538"/>
                </a:solidFill>
                <a:latin typeface="Helvetica" charset="0"/>
                <a:ea typeface="ＭＳ Ｐゴシック" charset="0"/>
              </a:rPr>
              <a:t>licensed, no side-by-side comparison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  <a:tabLst>
                <a:tab pos="1783080" algn="l"/>
                <a:tab pos="2514600" algn="l"/>
                <a:tab pos="5943600" algn="l"/>
              </a:tabLst>
            </a:pPr>
            <a:r>
              <a:rPr lang="en-US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Vtune</a:t>
            </a:r>
            <a:r>
              <a:rPr lang="en-US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source line timings, side-by-side timings, </a:t>
            </a:r>
            <a:r>
              <a:rPr lang="en-US" sz="1200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hw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 counters	</a:t>
            </a:r>
            <a:r>
              <a:rPr lang="en-US" sz="1200" dirty="0">
                <a:solidFill>
                  <a:srgbClr val="861538"/>
                </a:solidFill>
                <a:latin typeface="Helvetica" charset="0"/>
                <a:ea typeface="ＭＳ Ｐゴシック" charset="0"/>
              </a:rPr>
              <a:t>GUI is slow in remote env, VNC helps.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  <a:tabLst>
                <a:tab pos="1783080" algn="l"/>
                <a:tab pos="2514600" algn="l"/>
                <a:tab pos="5943600" algn="l"/>
              </a:tabLst>
            </a:pPr>
            <a:r>
              <a:rPr lang="en-US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HPCToolkit</a:t>
            </a:r>
            <a:r>
              <a:rPr lang="en-US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free, source line timings, side-by-side, </a:t>
            </a:r>
            <a:r>
              <a:rPr lang="en-US" sz="1200" dirty="0">
                <a:solidFill>
                  <a:srgbClr val="FF0000"/>
                </a:solidFill>
                <a:latin typeface="Helvetica" charset="0"/>
                <a:ea typeface="ＭＳ Ｐゴシック" charset="0"/>
              </a:rPr>
              <a:t>low overhead trace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</a:t>
            </a:r>
            <a:r>
              <a:rPr lang="en-US" sz="1200" dirty="0">
                <a:solidFill>
                  <a:srgbClr val="861538"/>
                </a:solidFill>
                <a:latin typeface="Helvetica" charset="0"/>
                <a:ea typeface="ＭＳ Ｐゴシック" charset="0"/>
              </a:rPr>
              <a:t>GUI is slow in remote env, VNC helps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  <a:tabLst>
                <a:tab pos="1783080" algn="l"/>
                <a:tab pos="2514600" algn="l"/>
                <a:tab pos="5943600" algn="l"/>
              </a:tabLst>
            </a:pPr>
            <a:r>
              <a:rPr lang="en-US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Nsight</a:t>
            </a:r>
            <a:r>
              <a:rPr lang="en-US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 Systems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free, timeline view on NVIDIA hardware	</a:t>
            </a:r>
            <a:r>
              <a:rPr lang="en-US" sz="1200" dirty="0">
                <a:solidFill>
                  <a:srgbClr val="861538"/>
                </a:solidFill>
                <a:latin typeface="Helvetica" charset="0"/>
                <a:ea typeface="ＭＳ Ｐゴシック" charset="0"/>
              </a:rPr>
              <a:t>recommend local install of the viewer</a:t>
            </a:r>
          </a:p>
          <a:p>
            <a:pPr marL="285750" lvl="1" indent="-285750">
              <a:spcBef>
                <a:spcPts val="0"/>
              </a:spcBef>
              <a:buClr>
                <a:srgbClr val="A0A0A0"/>
              </a:buClr>
              <a:buSzPct val="80000"/>
              <a:buFont typeface="Arial"/>
              <a:buChar char="•"/>
              <a:tabLst>
                <a:tab pos="1783080" algn="l"/>
                <a:tab pos="2514600" algn="l"/>
                <a:tab pos="5943600" algn="l"/>
              </a:tabLst>
            </a:pPr>
            <a:r>
              <a:rPr lang="en-US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Nsight</a:t>
            </a:r>
            <a:r>
              <a:rPr lang="en-US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 Compute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	free, access </a:t>
            </a:r>
            <a:r>
              <a:rPr lang="en-US" sz="1200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hw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 counters (similar to </a:t>
            </a:r>
            <a:r>
              <a:rPr lang="en-US" sz="1200" dirty="0" err="1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Vtune</a:t>
            </a:r>
            <a:r>
              <a:rPr lang="en-US" sz="1200" dirty="0">
                <a:solidFill>
                  <a:srgbClr val="094AB8"/>
                </a:solidFill>
                <a:latin typeface="Helvetica" charset="0"/>
                <a:ea typeface="ＭＳ Ｐゴシック" charset="0"/>
              </a:rPr>
              <a:t>)	</a:t>
            </a:r>
            <a:r>
              <a:rPr lang="en-US" sz="1200" dirty="0">
                <a:solidFill>
                  <a:srgbClr val="861538"/>
                </a:solidFill>
                <a:latin typeface="Helvetica" charset="0"/>
                <a:ea typeface="ＭＳ Ｐゴシック" charset="0"/>
              </a:rPr>
              <a:t>high runtime overhead</a:t>
            </a:r>
            <a:endParaRPr lang="en-US" sz="1200" dirty="0">
              <a:solidFill>
                <a:srgbClr val="800000"/>
              </a:solidFill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3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9A910-4A99-544A-A4B1-66FB441B4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Codes and Contributors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663DA-C5E8-294F-B4B9-C00E12009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94AB8"/>
                </a:solidFill>
              </a:rPr>
              <a:t>HyperSolve</a:t>
            </a:r>
            <a:endParaRPr lang="en-US" dirty="0">
              <a:solidFill>
                <a:srgbClr val="094AB8"/>
              </a:solidFill>
            </a:endParaRP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93EF"/>
                </a:solidFill>
                <a:latin typeface="Helvetica" pitchFamily="2" charset="0"/>
              </a:rPr>
              <a:t>Developed by Matthew O’Connell, Cameron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</a:rPr>
              <a:t>Druyor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</a:rPr>
              <a:t>, and 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Kyle Thompson, NASA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LaRC</a:t>
            </a:r>
            <a:endParaRPr lang="en-US" dirty="0">
              <a:solidFill>
                <a:srgbClr val="2C93EF"/>
              </a:solidFill>
              <a:latin typeface="Helvetica" pitchFamily="2" charset="0"/>
              <a:cs typeface="Times New Roman" charset="0"/>
            </a:endParaRP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Optimization team: Kyle Thompson, Gabriele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Jost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and Dan Kokron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94AB8"/>
                </a:solidFill>
                <a:latin typeface="Helvetica" pitchFamily="2" charset="0"/>
                <a:cs typeface="Times New Roman" charset="0"/>
              </a:rPr>
              <a:t>FEMERA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93EF"/>
                </a:solidFill>
                <a:latin typeface="Helvetica" pitchFamily="2" charset="0"/>
              </a:rPr>
              <a:t>Developed by David Wagner,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NASA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LaRC</a:t>
            </a:r>
            <a:endParaRPr lang="en-US" dirty="0">
              <a:solidFill>
                <a:srgbClr val="2C93EF"/>
              </a:solidFill>
              <a:latin typeface="Helvetica" pitchFamily="2" charset="0"/>
              <a:cs typeface="Times New Roman" charset="0"/>
            </a:endParaRP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Optimization team: 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</a:rPr>
              <a:t>David Wagner,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Gabriele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Jost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and Dan Kokron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94AB8"/>
                </a:solidFill>
                <a:latin typeface="Helvetica" pitchFamily="2" charset="0"/>
                <a:cs typeface="Times New Roman" charset="0"/>
              </a:rPr>
              <a:t>ALADYN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Developed by </a:t>
            </a:r>
            <a:r>
              <a:rPr lang="en-US" dirty="0" err="1">
                <a:solidFill>
                  <a:srgbClr val="2C93EF"/>
                </a:solidFill>
              </a:rPr>
              <a:t>Vesselin</a:t>
            </a:r>
            <a:r>
              <a:rPr lang="en-US" dirty="0">
                <a:solidFill>
                  <a:srgbClr val="2C93EF"/>
                </a:solidFill>
              </a:rPr>
              <a:t> </a:t>
            </a:r>
            <a:r>
              <a:rPr lang="en-US" dirty="0" err="1">
                <a:solidFill>
                  <a:srgbClr val="2C93EF"/>
                </a:solidFill>
              </a:rPr>
              <a:t>Yamakov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, NASA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LaRC</a:t>
            </a:r>
            <a:endParaRPr lang="en-US" dirty="0">
              <a:solidFill>
                <a:srgbClr val="2C93EF"/>
              </a:solidFill>
              <a:latin typeface="Helvetica" pitchFamily="2" charset="0"/>
              <a:cs typeface="Times New Roman" charset="0"/>
            </a:endParaRP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Optimization team: </a:t>
            </a:r>
            <a:r>
              <a:rPr lang="en-US" dirty="0" err="1">
                <a:solidFill>
                  <a:srgbClr val="2C93EF"/>
                </a:solidFill>
              </a:rPr>
              <a:t>Vesselin</a:t>
            </a:r>
            <a:r>
              <a:rPr lang="en-US" dirty="0">
                <a:solidFill>
                  <a:srgbClr val="2C93EF"/>
                </a:solidFill>
              </a:rPr>
              <a:t> </a:t>
            </a:r>
            <a:r>
              <a:rPr lang="en-US" dirty="0" err="1">
                <a:solidFill>
                  <a:srgbClr val="2C93EF"/>
                </a:solidFill>
              </a:rPr>
              <a:t>Yamakov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</a:rPr>
              <a:t>,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Gabriele </a:t>
            </a:r>
            <a:r>
              <a:rPr lang="en-US" dirty="0" err="1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Jost</a:t>
            </a:r>
            <a:r>
              <a:rPr lang="en-US" dirty="0">
                <a:solidFill>
                  <a:srgbClr val="2C93EF"/>
                </a:solidFill>
                <a:latin typeface="Helvetica" pitchFamily="2" charset="0"/>
                <a:cs typeface="Times New Roman" charset="0"/>
              </a:rPr>
              <a:t> and Dan Kokron</a:t>
            </a:r>
          </a:p>
        </p:txBody>
      </p:sp>
    </p:spTree>
    <p:extLst>
      <p:ext uri="{BB962C8B-B14F-4D97-AF65-F5344CB8AC3E}">
        <p14:creationId xmlns:p14="http://schemas.microsoft.com/office/powerpoint/2010/main" val="84527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01" y="70924"/>
            <a:ext cx="6546247" cy="797328"/>
          </a:xfrm>
        </p:spPr>
        <p:txBody>
          <a:bodyPr>
            <a:normAutofit/>
          </a:bodyPr>
          <a:lstStyle/>
          <a:p>
            <a:r>
              <a:rPr lang="en-US" dirty="0" err="1"/>
              <a:t>HyperSolve</a:t>
            </a:r>
            <a:r>
              <a:rPr lang="en-US" dirty="0"/>
              <a:t> </a:t>
            </a:r>
            <a:r>
              <a:rPr lang="en-US" dirty="0" err="1"/>
              <a:t>Miniapp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8265" y="868252"/>
            <a:ext cx="8027470" cy="46166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8115" indent="-238115"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Helvetica" pitchFamily="2" charset="0"/>
              </a:rPr>
              <a:t>HyperSolve</a:t>
            </a:r>
            <a:endParaRPr lang="en-US" sz="1800" dirty="0">
              <a:solidFill>
                <a:srgbClr val="000000"/>
              </a:solidFill>
              <a:latin typeface="Helvetica" pitchFamily="2" charset="0"/>
            </a:endParaRPr>
          </a:p>
          <a:p>
            <a:pPr marL="619100" lvl="1" indent="-238115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is part of NASA Langley’s T-infinity framework, seeking to facilitate  decentralized development of software to enable rapid CFD technology maturation. </a:t>
            </a:r>
          </a:p>
          <a:p>
            <a:pPr marL="619100" lvl="1" indent="-238115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It relies heavily on templating features of C++, which often pose challenges to compiler optimizations and resulting performance issues </a:t>
            </a:r>
          </a:p>
          <a:p>
            <a:pPr lvl="1"/>
            <a:endParaRPr lang="en-US" sz="1600" dirty="0">
              <a:latin typeface="Helvetica" pitchFamily="2" charset="0"/>
            </a:endParaRPr>
          </a:p>
          <a:p>
            <a:pPr marL="238115" indent="-238115"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Helvetica" pitchFamily="2" charset="0"/>
              </a:rPr>
              <a:t>HyperSolve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Helvetica" pitchFamily="2" charset="0"/>
              </a:rPr>
              <a:t>Miniapp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</a:rPr>
              <a:t> used for this evaluation</a:t>
            </a:r>
          </a:p>
          <a:p>
            <a:pPr marL="619100" lvl="1" indent="-238115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Captures the compute kernel of the full application</a:t>
            </a:r>
          </a:p>
          <a:p>
            <a:pPr marL="619100" lvl="1" indent="-238115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Captures C++ object-oriented programming using templated code</a:t>
            </a:r>
          </a:p>
          <a:p>
            <a:pPr marL="619100" lvl="1" indent="-238115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Captures the use of the Eigen C++ template library for linear algebra</a:t>
            </a:r>
          </a:p>
          <a:p>
            <a:pPr marL="619100" lvl="1" indent="-238115">
              <a:buFont typeface="Arial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38115" indent="-238115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Helvetica" pitchFamily="2" charset="0"/>
              </a:rPr>
              <a:t>APP conducted </a:t>
            </a:r>
          </a:p>
          <a:p>
            <a:pPr marL="619100" lvl="1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Performance analysis of the </a:t>
            </a:r>
            <a:r>
              <a:rPr lang="en-US" sz="1600" dirty="0" err="1">
                <a:solidFill>
                  <a:srgbClr val="094AB8"/>
                </a:solidFill>
                <a:latin typeface="Helvetica" pitchFamily="2" charset="0"/>
              </a:rPr>
              <a:t>miniapp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 using </a:t>
            </a:r>
            <a:r>
              <a:rPr lang="en-US" sz="1600" dirty="0" err="1">
                <a:solidFill>
                  <a:srgbClr val="00B050"/>
                </a:solidFill>
                <a:latin typeface="Helvetica" pitchFamily="2" charset="0"/>
              </a:rPr>
              <a:t>op_scope</a:t>
            </a:r>
            <a:r>
              <a:rPr lang="en-US" sz="1600" dirty="0">
                <a:solidFill>
                  <a:srgbClr val="00B050"/>
                </a:solidFill>
                <a:latin typeface="Helvetica" pitchFamily="2" charset="0"/>
              </a:rPr>
              <a:t>, Intel APS, Intel Vtune</a:t>
            </a:r>
          </a:p>
          <a:p>
            <a:pPr marL="619100" lvl="1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Implementation of optimizations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Compiler flags to increase aggressiveness of </a:t>
            </a:r>
            <a:r>
              <a:rPr lang="en-US" sz="1600" dirty="0" err="1">
                <a:solidFill>
                  <a:srgbClr val="094AB8"/>
                </a:solidFill>
                <a:latin typeface="Helvetica" pitchFamily="2" charset="0"/>
              </a:rPr>
              <a:t>inlining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 small functions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Function decorations to override compiler </a:t>
            </a:r>
            <a:r>
              <a:rPr lang="en-US" sz="1600" dirty="0" err="1">
                <a:solidFill>
                  <a:srgbClr val="094AB8"/>
                </a:solidFill>
                <a:latin typeface="Helvetica" pitchFamily="2" charset="0"/>
              </a:rPr>
              <a:t>inlining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 heuristics</a:t>
            </a:r>
          </a:p>
          <a:p>
            <a:pPr marL="1028675" lvl="2" indent="-238115">
              <a:buFont typeface="Arial"/>
              <a:buChar char="•"/>
            </a:pPr>
            <a:endParaRPr lang="en-US" sz="1600" dirty="0">
              <a:solidFill>
                <a:srgbClr val="2C93EF"/>
              </a:solidFill>
              <a:latin typeface="Helvetica" pitchFamily="2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05A274-60F9-4134-92F9-2E671E8EF1D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5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52356"/>
            <a:ext cx="7438725" cy="797328"/>
          </a:xfrm>
        </p:spPr>
        <p:txBody>
          <a:bodyPr>
            <a:normAutofit/>
          </a:bodyPr>
          <a:lstStyle/>
          <a:p>
            <a:r>
              <a:rPr lang="en-US" sz="2400" dirty="0"/>
              <a:t>Increase Aggressiveness of Compiler </a:t>
            </a:r>
            <a:r>
              <a:rPr lang="en-US" sz="2400" dirty="0" err="1"/>
              <a:t>Inlining</a:t>
            </a:r>
            <a:endParaRPr lang="en-US" sz="2400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05A274-60F9-4134-92F9-2E671E8EF1D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97D58-BBA7-1F40-89D5-6D41F0F44D12}"/>
              </a:ext>
            </a:extLst>
          </p:cNvPr>
          <p:cNvSpPr/>
          <p:nvPr/>
        </p:nvSpPr>
        <p:spPr>
          <a:xfrm>
            <a:off x="570368" y="886805"/>
            <a:ext cx="7630355" cy="93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gcc 6.2, -g -O3 -mavx2:		</a:t>
            </a:r>
            <a:r>
              <a:rPr lang="en-US" sz="1200" b="1" dirty="0">
                <a:solidFill>
                  <a:srgbClr val="FF0000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49.5</a:t>
            </a:r>
            <a:r>
              <a:rPr lang="en-US" sz="1200" b="1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secs</a:t>
            </a:r>
            <a:endParaRPr lang="en-US" sz="1200" dirty="0">
              <a:solidFill>
                <a:srgbClr val="094AB8"/>
              </a:solidFill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icc v18, -g -O3 -xcore-avx2:	</a:t>
            </a:r>
            <a:r>
              <a:rPr lang="en-US" sz="1200" b="1" dirty="0">
                <a:solidFill>
                  <a:srgbClr val="FF0000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59.5</a:t>
            </a:r>
            <a:r>
              <a:rPr lang="en-US" sz="1200" b="1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secs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200" b="1" dirty="0">
              <a:solidFill>
                <a:srgbClr val="094AB8"/>
              </a:solidFill>
              <a:latin typeface="Helvetica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200" dirty="0" err="1">
                <a:solidFill>
                  <a:srgbClr val="094AB8"/>
                </a:solidFill>
                <a:latin typeface="Helvetica" pitchFamily="2" charset="0"/>
              </a:rPr>
              <a:t>icc</a:t>
            </a:r>
            <a:r>
              <a:rPr lang="en-US" sz="1200" dirty="0">
                <a:solidFill>
                  <a:srgbClr val="094AB8"/>
                </a:solidFill>
                <a:latin typeface="Helvetica" pitchFamily="2" charset="0"/>
              </a:rPr>
              <a:t> -g -O3 -</a:t>
            </a:r>
            <a:r>
              <a:rPr lang="en-US" sz="1200" dirty="0" err="1">
                <a:solidFill>
                  <a:srgbClr val="094AB8"/>
                </a:solidFill>
                <a:latin typeface="Helvetica" pitchFamily="2" charset="0"/>
              </a:rPr>
              <a:t>ipo</a:t>
            </a:r>
            <a:r>
              <a:rPr lang="en-US" sz="1200" dirty="0">
                <a:solidFill>
                  <a:srgbClr val="094AB8"/>
                </a:solidFill>
                <a:latin typeface="Helvetica" pitchFamily="2" charset="0"/>
              </a:rPr>
              <a:t> -xcore-avx2 -</a:t>
            </a:r>
            <a:r>
              <a:rPr lang="en-US" sz="1200" dirty="0" err="1">
                <a:solidFill>
                  <a:srgbClr val="094AB8"/>
                </a:solidFill>
                <a:latin typeface="Helvetica" pitchFamily="2" charset="0"/>
              </a:rPr>
              <a:t>finline</a:t>
            </a:r>
            <a:r>
              <a:rPr lang="en-US" sz="1200" dirty="0">
                <a:solidFill>
                  <a:srgbClr val="094AB8"/>
                </a:solidFill>
                <a:latin typeface="Helvetica" pitchFamily="2" charset="0"/>
              </a:rPr>
              <a:t> -inline-</a:t>
            </a:r>
            <a:r>
              <a:rPr lang="en-US" sz="1200" dirty="0" err="1">
                <a:solidFill>
                  <a:srgbClr val="094AB8"/>
                </a:solidFill>
                <a:latin typeface="Helvetica" pitchFamily="2" charset="0"/>
              </a:rPr>
              <a:t>forceinline</a:t>
            </a:r>
            <a:r>
              <a:rPr lang="en-US" sz="1200" dirty="0">
                <a:solidFill>
                  <a:srgbClr val="094AB8"/>
                </a:solidFill>
                <a:latin typeface="Helvetica" pitchFamily="2" charset="0"/>
              </a:rPr>
              <a:t> -inline-max-size=300 -inline-level=2:                 </a:t>
            </a:r>
            <a:r>
              <a:rPr lang="en-US" sz="1200" b="1" dirty="0">
                <a:solidFill>
                  <a:srgbClr val="FF0000"/>
                </a:solidFill>
                <a:latin typeface="Helvetica" pitchFamily="2" charset="0"/>
              </a:rPr>
              <a:t>40.2 </a:t>
            </a:r>
            <a:r>
              <a:rPr lang="en-US" sz="1200" b="1" dirty="0">
                <a:solidFill>
                  <a:srgbClr val="094AB8"/>
                </a:solidFill>
                <a:latin typeface="Helvetica" pitchFamily="2" charset="0"/>
              </a:rPr>
              <a:t>secs</a:t>
            </a:r>
            <a:r>
              <a:rPr lang="en-US" sz="1200" dirty="0">
                <a:solidFill>
                  <a:srgbClr val="094AB8"/>
                </a:solidFill>
                <a:latin typeface="Helvetica" pitchFamily="2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667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EAC976-AE38-5D46-853E-D08AD8B8C7A4}"/>
              </a:ext>
            </a:extLst>
          </p:cNvPr>
          <p:cNvSpPr txBox="1"/>
          <p:nvPr/>
        </p:nvSpPr>
        <p:spPr>
          <a:xfrm>
            <a:off x="669956" y="1820459"/>
            <a:ext cx="7530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Helvetica" pitchFamily="2" charset="0"/>
              </a:rPr>
              <a:t>Function Decoration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F213B-485F-B646-9457-936852C3ED0F}"/>
              </a:ext>
            </a:extLst>
          </p:cNvPr>
          <p:cNvSpPr txBox="1"/>
          <p:nvPr/>
        </p:nvSpPr>
        <p:spPr>
          <a:xfrm>
            <a:off x="570368" y="2346533"/>
            <a:ext cx="82839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8115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Building the full application using the aggressive </a:t>
            </a:r>
            <a:r>
              <a:rPr lang="en-US" sz="1600" dirty="0" err="1">
                <a:solidFill>
                  <a:srgbClr val="094AB8"/>
                </a:solidFill>
                <a:latin typeface="Helvetica" pitchFamily="2" charset="0"/>
              </a:rPr>
              <a:t>inlining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 flags was not feasible due to excessive memory consumed by the compiler and excessive compile time</a:t>
            </a:r>
          </a:p>
          <a:p>
            <a:pPr marL="238115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Targeted </a:t>
            </a:r>
            <a:r>
              <a:rPr lang="en-US" sz="1600" dirty="0" err="1">
                <a:solidFill>
                  <a:srgbClr val="094AB8"/>
                </a:solidFill>
                <a:latin typeface="Helvetica" pitchFamily="2" charset="0"/>
              </a:rPr>
              <a:t>inlining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 of certain functions (operator overloads)</a:t>
            </a:r>
          </a:p>
          <a:p>
            <a:pPr marL="647690" lvl="1" indent="-238115">
              <a:buFont typeface="Arial"/>
              <a:buChar char="•"/>
            </a:pPr>
            <a:r>
              <a:rPr lang="en-US" sz="1400" dirty="0">
                <a:solidFill>
                  <a:srgbClr val="2C93EF"/>
                </a:solidFill>
                <a:latin typeface="Helvetica" pitchFamily="2" charset="0"/>
              </a:rPr>
              <a:t>__</a:t>
            </a:r>
            <a:r>
              <a:rPr lang="en-US" sz="1400" dirty="0" err="1">
                <a:solidFill>
                  <a:srgbClr val="2C93EF"/>
                </a:solidFill>
                <a:latin typeface="Helvetica" pitchFamily="2" charset="0"/>
              </a:rPr>
              <a:t>forceinline</a:t>
            </a:r>
            <a:r>
              <a:rPr lang="en-US" sz="1400" dirty="0">
                <a:solidFill>
                  <a:srgbClr val="2C93EF"/>
                </a:solidFill>
                <a:latin typeface="Helvetica" pitchFamily="2" charset="0"/>
              </a:rPr>
              <a:t> (</a:t>
            </a:r>
            <a:r>
              <a:rPr lang="en-US" sz="1400" dirty="0" err="1">
                <a:solidFill>
                  <a:srgbClr val="2C93EF"/>
                </a:solidFill>
                <a:latin typeface="Helvetica" pitchFamily="2" charset="0"/>
              </a:rPr>
              <a:t>icc</a:t>
            </a:r>
            <a:r>
              <a:rPr lang="en-US" sz="1400" dirty="0">
                <a:solidFill>
                  <a:srgbClr val="2C93EF"/>
                </a:solidFill>
                <a:latin typeface="Helvetica" pitchFamily="2" charset="0"/>
              </a:rPr>
              <a:t>)</a:t>
            </a:r>
          </a:p>
          <a:p>
            <a:pPr marL="647690" lvl="1" indent="-238115">
              <a:buFont typeface="Arial"/>
              <a:buChar char="•"/>
            </a:pPr>
            <a:r>
              <a:rPr lang="en-US" sz="1400" dirty="0">
                <a:solidFill>
                  <a:srgbClr val="2C93EF"/>
                </a:solidFill>
                <a:latin typeface="Helvetica" pitchFamily="2" charset="0"/>
              </a:rPr>
              <a:t>__attribute((</a:t>
            </a:r>
            <a:r>
              <a:rPr lang="en-US" sz="1400" dirty="0" err="1">
                <a:solidFill>
                  <a:srgbClr val="2C93EF"/>
                </a:solidFill>
                <a:latin typeface="Helvetica" pitchFamily="2" charset="0"/>
              </a:rPr>
              <a:t>always_inline</a:t>
            </a:r>
            <a:r>
              <a:rPr lang="en-US" sz="1400" dirty="0">
                <a:solidFill>
                  <a:srgbClr val="2C93EF"/>
                </a:solidFill>
                <a:latin typeface="Helvetica" pitchFamily="2" charset="0"/>
              </a:rPr>
              <a:t>)) (</a:t>
            </a:r>
            <a:r>
              <a:rPr lang="en-US" sz="1400" dirty="0" err="1">
                <a:solidFill>
                  <a:srgbClr val="2C93EF"/>
                </a:solidFill>
                <a:latin typeface="Helvetica" pitchFamily="2" charset="0"/>
              </a:rPr>
              <a:t>gcc</a:t>
            </a:r>
            <a:r>
              <a:rPr lang="en-US" sz="1400" dirty="0">
                <a:solidFill>
                  <a:srgbClr val="2C93EF"/>
                </a:solidFill>
                <a:latin typeface="Helvetica" pitchFamily="2" charset="0"/>
              </a:rPr>
              <a:t>)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EF1E42-1D40-C34F-B30B-DD0748D63D2F}"/>
              </a:ext>
            </a:extLst>
          </p:cNvPr>
          <p:cNvSpPr txBox="1"/>
          <p:nvPr/>
        </p:nvSpPr>
        <p:spPr>
          <a:xfrm>
            <a:off x="65637" y="3723652"/>
            <a:ext cx="9078363" cy="193899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#if defined (__INTEL_COMPILER)</a:t>
            </a:r>
            <a:endParaRPr lang="en-US" sz="1100" dirty="0">
              <a:solidFill>
                <a:srgbClr val="00B05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 __</a:t>
            </a:r>
            <a:r>
              <a:rPr lang="en-US" sz="1100" dirty="0" err="1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forceinline</a:t>
            </a:r>
            <a:endParaRPr lang="en-US" sz="1100" dirty="0">
              <a:solidFill>
                <a:srgbClr val="00B05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#else</a:t>
            </a:r>
            <a:endParaRPr lang="en-US" sz="1100" dirty="0">
              <a:solidFill>
                <a:srgbClr val="00B05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 __attribute__ ((</a:t>
            </a:r>
            <a:r>
              <a:rPr lang="en-US" sz="1100" dirty="0" err="1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always_inline</a:t>
            </a: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))</a:t>
            </a:r>
            <a:endParaRPr lang="en-US" sz="1100" dirty="0">
              <a:solidFill>
                <a:srgbClr val="00B05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#endif</a:t>
            </a:r>
            <a:endParaRPr lang="en-US" sz="1100" dirty="0">
              <a:solidFill>
                <a:srgbClr val="00B05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inline void operator+=(const 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Ddata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&lt;T, n&gt; &amp;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rhs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) {</a:t>
            </a:r>
            <a:endParaRPr lang="en-US" sz="1100" dirty="0">
              <a:solidFill>
                <a:srgbClr val="00000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   value += 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rhs.value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;</a:t>
            </a:r>
            <a:endParaRPr lang="en-US" sz="1100" dirty="0">
              <a:solidFill>
                <a:srgbClr val="00000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   for (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size_t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= 0; 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&lt; n; 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++)</a:t>
            </a:r>
            <a:endParaRPr lang="en-US" sz="1100" dirty="0">
              <a:solidFill>
                <a:srgbClr val="00000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derivatives[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] += 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rhs.derivatives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[</a:t>
            </a:r>
            <a:r>
              <a:rPr lang="en-US" sz="1100" dirty="0" err="1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];</a:t>
            </a:r>
            <a:endParaRPr lang="en-US" sz="1100" dirty="0">
              <a:solidFill>
                <a:srgbClr val="00000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90492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ourier New" panose="02070309020205020404" pitchFamily="49" charset="0"/>
                <a:ea typeface="MS Mincho" panose="02020609040205080304" pitchFamily="49" charset="-128"/>
                <a:cs typeface="Times New Roman" panose="02020603050405020304" pitchFamily="18" charset="0"/>
              </a:rPr>
              <a:t>}</a:t>
            </a:r>
            <a:endParaRPr lang="en-US" sz="1100" dirty="0">
              <a:solidFill>
                <a:srgbClr val="000000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C6856-9243-5248-9296-635CD3D37247}"/>
              </a:ext>
            </a:extLst>
          </p:cNvPr>
          <p:cNvSpPr txBox="1"/>
          <p:nvPr/>
        </p:nvSpPr>
        <p:spPr>
          <a:xfrm>
            <a:off x="4798336" y="3835240"/>
            <a:ext cx="3892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gcc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6.2, -g -O3 -mavx2:       </a:t>
            </a:r>
            <a:r>
              <a:rPr lang="en-US" sz="1600" b="1" dirty="0">
                <a:solidFill>
                  <a:srgbClr val="FF0000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26.8</a:t>
            </a:r>
            <a:r>
              <a:rPr lang="en-US" sz="1600" b="1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secs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icc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 v18, -g -O3 -xcore-avx2: </a:t>
            </a:r>
            <a:r>
              <a:rPr lang="en-US" sz="1600" b="1" dirty="0">
                <a:solidFill>
                  <a:srgbClr val="FF0000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25.2 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secs</a:t>
            </a:r>
          </a:p>
        </p:txBody>
      </p:sp>
    </p:spTree>
    <p:extLst>
      <p:ext uri="{BB962C8B-B14F-4D97-AF65-F5344CB8AC3E}">
        <p14:creationId xmlns:p14="http://schemas.microsoft.com/office/powerpoint/2010/main" val="29328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16E4-2BEF-9C45-B78C-4255D9A78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FEMERA Node-level Performance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52B1-494E-F24A-BC5F-1803B018D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816681"/>
            <a:ext cx="8813800" cy="47801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FEMERA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High performance Finite Element Solver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Parallelized using OpenMP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Optimized for use cases across a wide range of problem sizes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Objectives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b="0" dirty="0">
                <a:solidFill>
                  <a:srgbClr val="094AB8"/>
                </a:solidFill>
              </a:rPr>
              <a:t>Vectorization of the physics kernel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b="0" dirty="0">
                <a:solidFill>
                  <a:srgbClr val="094AB8"/>
                </a:solidFill>
              </a:rPr>
              <a:t>Optimize memory bandwidth: preferably all data should come from L1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b="0" dirty="0" err="1">
                <a:solidFill>
                  <a:srgbClr val="094AB8"/>
                </a:solidFill>
              </a:rPr>
              <a:t>Femera-Miniapp</a:t>
            </a:r>
            <a:r>
              <a:rPr lang="en-US" b="0" dirty="0">
                <a:solidFill>
                  <a:srgbClr val="094AB8"/>
                </a:solidFill>
              </a:rPr>
              <a:t>:</a:t>
            </a:r>
          </a:p>
          <a:p>
            <a:pPr marL="922338" lvl="2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2C93EF"/>
                </a:solidFill>
              </a:rPr>
              <a:t>Captures the compute kernel of the full application</a:t>
            </a:r>
            <a:endParaRPr lang="en-US" b="0" dirty="0">
              <a:solidFill>
                <a:srgbClr val="2C93EF"/>
              </a:solidFill>
            </a:endParaRPr>
          </a:p>
          <a:p>
            <a:pPr marL="922338" lvl="2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b="0" dirty="0">
                <a:solidFill>
                  <a:srgbClr val="2C93EF"/>
                </a:solidFill>
              </a:rPr>
              <a:t>C++</a:t>
            </a:r>
          </a:p>
          <a:p>
            <a:pPr marL="922338" lvl="2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b="0" dirty="0">
                <a:solidFill>
                  <a:srgbClr val="2C93EF"/>
                </a:solidFill>
              </a:rPr>
              <a:t>Recursive invocation of methods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HECC conducted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Performance analysis of the </a:t>
            </a:r>
            <a:r>
              <a:rPr lang="en-US" b="0" dirty="0" err="1">
                <a:solidFill>
                  <a:srgbClr val="094AB8"/>
                </a:solidFill>
              </a:rPr>
              <a:t>femera-miniapp</a:t>
            </a:r>
            <a:r>
              <a:rPr lang="en-US" dirty="0">
                <a:solidFill>
                  <a:srgbClr val="094AB8"/>
                </a:solidFill>
              </a:rPr>
              <a:t> u</a:t>
            </a:r>
            <a:r>
              <a:rPr lang="en-US" b="0" dirty="0">
                <a:solidFill>
                  <a:srgbClr val="094AB8"/>
                </a:solidFill>
              </a:rPr>
              <a:t>sing </a:t>
            </a:r>
            <a:r>
              <a:rPr lang="en-US" b="0" dirty="0" err="1">
                <a:solidFill>
                  <a:srgbClr val="00B050"/>
                </a:solidFill>
              </a:rPr>
              <a:t>op_scope</a:t>
            </a:r>
            <a:r>
              <a:rPr lang="en-US" b="0" dirty="0">
                <a:solidFill>
                  <a:srgbClr val="00B050"/>
                </a:solidFill>
              </a:rPr>
              <a:t>, Intel </a:t>
            </a:r>
            <a:r>
              <a:rPr lang="en-US" dirty="0">
                <a:solidFill>
                  <a:srgbClr val="00B050"/>
                </a:solidFill>
              </a:rPr>
              <a:t>APS</a:t>
            </a:r>
            <a:r>
              <a:rPr lang="en-US" b="0" dirty="0">
                <a:solidFill>
                  <a:srgbClr val="00B050"/>
                </a:solidFill>
              </a:rPr>
              <a:t>, Intel </a:t>
            </a:r>
            <a:r>
              <a:rPr lang="en-US" b="0" dirty="0" err="1">
                <a:solidFill>
                  <a:srgbClr val="00B050"/>
                </a:solidFill>
              </a:rPr>
              <a:t>Vtune</a:t>
            </a:r>
            <a:r>
              <a:rPr lang="en-US" b="0" dirty="0">
                <a:solidFill>
                  <a:srgbClr val="00B050"/>
                </a:solidFill>
              </a:rPr>
              <a:t>, Intel Vector Advisor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Experiments with source code modifications and a variety of compiler flags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Rewrite of critical loops using vector </a:t>
            </a:r>
            <a:r>
              <a:rPr lang="en-US" b="0" dirty="0" err="1">
                <a:solidFill>
                  <a:srgbClr val="094AB8"/>
                </a:solidFill>
              </a:rPr>
              <a:t>intrinsics</a:t>
            </a:r>
            <a:endParaRPr lang="en-US" b="0" dirty="0">
              <a:solidFill>
                <a:srgbClr val="094AB8"/>
              </a:solidFill>
            </a:endParaRP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Suggestions for OpenMP modifications to improve data locality </a:t>
            </a:r>
          </a:p>
        </p:txBody>
      </p:sp>
    </p:spTree>
    <p:extLst>
      <p:ext uri="{BB962C8B-B14F-4D97-AF65-F5344CB8AC3E}">
        <p14:creationId xmlns:p14="http://schemas.microsoft.com/office/powerpoint/2010/main" val="67953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16FE-5420-5E47-A091-B8EEA2804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APS indicates significant remote memory access</a:t>
            </a:r>
          </a:p>
        </p:txBody>
      </p:sp>
      <p:pic>
        <p:nvPicPr>
          <p:cNvPr id="1025" name="Picture 1" descr="page7image56145472">
            <a:extLst>
              <a:ext uri="{FF2B5EF4-FFF2-40B4-BE49-F238E27FC236}">
                <a16:creationId xmlns:a16="http://schemas.microsoft.com/office/drawing/2014/main" id="{DA6F68A6-B7DA-CD4E-9FC3-CA6316A4D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3" b="4423"/>
          <a:stretch/>
        </p:blipFill>
        <p:spPr bwMode="auto">
          <a:xfrm>
            <a:off x="0" y="1050202"/>
            <a:ext cx="9144000" cy="550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199A274-C266-E445-A2BA-50ED9B00B1CA}"/>
              </a:ext>
            </a:extLst>
          </p:cNvPr>
          <p:cNvSpPr/>
          <p:nvPr/>
        </p:nvSpPr>
        <p:spPr bwMode="auto">
          <a:xfrm>
            <a:off x="4744016" y="5287224"/>
            <a:ext cx="1774479" cy="427776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66DB29-7D1C-7C4E-B3DE-A9C2CB2A241C}"/>
              </a:ext>
            </a:extLst>
          </p:cNvPr>
          <p:cNvSpPr/>
          <p:nvPr/>
        </p:nvSpPr>
        <p:spPr bwMode="auto">
          <a:xfrm>
            <a:off x="223520" y="2377440"/>
            <a:ext cx="1936335" cy="56134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55 Helvetica Roman" pitchFamily="1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77490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BA641-1C78-7A4A-B622-BB3D56D1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8" y="118181"/>
            <a:ext cx="8222480" cy="461241"/>
          </a:xfrm>
        </p:spPr>
        <p:txBody>
          <a:bodyPr/>
          <a:lstStyle/>
          <a:p>
            <a:r>
              <a:rPr lang="en-US" dirty="0"/>
              <a:t>After the developer changed memory layout</a:t>
            </a:r>
          </a:p>
        </p:txBody>
      </p:sp>
      <p:pic>
        <p:nvPicPr>
          <p:cNvPr id="2049" name="Picture 1" descr="page9image56340176">
            <a:extLst>
              <a:ext uri="{FF2B5EF4-FFF2-40B4-BE49-F238E27FC236}">
                <a16:creationId xmlns:a16="http://schemas.microsoft.com/office/drawing/2014/main" id="{D0142EE8-50C6-D649-9551-55367826BC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1"/>
          <a:stretch/>
        </p:blipFill>
        <p:spPr bwMode="auto">
          <a:xfrm>
            <a:off x="322216" y="658202"/>
            <a:ext cx="7978504" cy="494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7225A56-7734-3D45-B3E9-402CFB65C9B9}"/>
              </a:ext>
            </a:extLst>
          </p:cNvPr>
          <p:cNvSpPr/>
          <p:nvPr/>
        </p:nvSpPr>
        <p:spPr bwMode="auto">
          <a:xfrm>
            <a:off x="4503295" y="4555000"/>
            <a:ext cx="1402080" cy="40754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313FE1-A712-0541-A5DC-D3FE316F4F83}"/>
              </a:ext>
            </a:extLst>
          </p:cNvPr>
          <p:cNvSpPr/>
          <p:nvPr/>
        </p:nvSpPr>
        <p:spPr bwMode="auto">
          <a:xfrm>
            <a:off x="716531" y="1871250"/>
            <a:ext cx="1503680" cy="51054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34341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8B67-44E2-2E45-83FF-C6CFD744E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8" y="118181"/>
            <a:ext cx="8222480" cy="254799"/>
          </a:xfrm>
        </p:spPr>
        <p:txBody>
          <a:bodyPr/>
          <a:lstStyle/>
          <a:p>
            <a:r>
              <a:rPr lang="en-US" dirty="0"/>
              <a:t>Tall pole loop nest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85F639-BD25-6D4A-BDC2-18799AD39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372980"/>
            <a:ext cx="8813800" cy="5342019"/>
          </a:xfrm>
        </p:spPr>
        <p:txBody>
          <a:bodyPr numCol="2"/>
          <a:lstStyle/>
          <a:p>
            <a:pPr>
              <a:lnSpc>
                <a:spcPct val="100000"/>
              </a:lnSpc>
            </a:pPr>
            <a:r>
              <a:rPr lang="en-US" sz="1200" b="0" dirty="0"/>
              <a:t>for(int </a:t>
            </a:r>
            <a:r>
              <a:rPr lang="en-US" sz="1200" b="0" dirty="0" err="1"/>
              <a:t>i</a:t>
            </a:r>
            <a:r>
              <a:rPr lang="en-US" sz="1200" b="0" dirty="0"/>
              <a:t>=0; </a:t>
            </a:r>
            <a:r>
              <a:rPr lang="en-US" sz="1200" b="0" dirty="0" err="1"/>
              <a:t>i</a:t>
            </a:r>
            <a:r>
              <a:rPr lang="en-US" sz="1200" b="0" dirty="0"/>
              <a:t>&lt; 9 ; </a:t>
            </a:r>
            <a:r>
              <a:rPr lang="en-US" sz="1200" b="0" dirty="0" err="1"/>
              <a:t>i</a:t>
            </a:r>
            <a:r>
              <a:rPr lang="en-US" sz="1200" b="0" dirty="0"/>
              <a:t>++){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   A[</a:t>
            </a:r>
            <a:r>
              <a:rPr lang="en-US" sz="1200" b="0" dirty="0" err="1"/>
              <a:t>i</a:t>
            </a:r>
            <a:r>
              <a:rPr lang="en-US" sz="1200" b="0" dirty="0"/>
              <a:t>]=0.0;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}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//#pragma </a:t>
            </a:r>
            <a:r>
              <a:rPr lang="en-US" sz="1200" b="0" dirty="0" err="1"/>
              <a:t>omp</a:t>
            </a:r>
            <a:r>
              <a:rPr lang="en-US" sz="1200" b="0" dirty="0"/>
              <a:t> </a:t>
            </a:r>
            <a:r>
              <a:rPr lang="en-US" sz="1200" b="0" dirty="0" err="1"/>
              <a:t>simd</a:t>
            </a:r>
            <a:endParaRPr lang="en-US" sz="1200" b="0" dirty="0"/>
          </a:p>
          <a:p>
            <a:pPr>
              <a:lnSpc>
                <a:spcPct val="100000"/>
              </a:lnSpc>
            </a:pPr>
            <a:r>
              <a:rPr lang="en-US" sz="1200" b="0" dirty="0"/>
              <a:t>for(int k=0; k&lt;Nc; k++){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for(int </a:t>
            </a:r>
            <a:r>
              <a:rPr lang="en-US" sz="1200" b="0" dirty="0" err="1"/>
              <a:t>i</a:t>
            </a:r>
            <a:r>
              <a:rPr lang="en-US" sz="1200" b="0" dirty="0"/>
              <a:t>=0; </a:t>
            </a:r>
            <a:r>
              <a:rPr lang="en-US" sz="1200" b="0" dirty="0" err="1"/>
              <a:t>i</a:t>
            </a:r>
            <a:r>
              <a:rPr lang="en-US" sz="1200" b="0" dirty="0"/>
              <a:t>&lt;3 ; </a:t>
            </a:r>
            <a:r>
              <a:rPr lang="en-US" sz="1200" b="0" dirty="0" err="1"/>
              <a:t>i</a:t>
            </a:r>
            <a:r>
              <a:rPr lang="en-US" sz="1200" b="0" dirty="0"/>
              <a:t>++){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   G[3*</a:t>
            </a:r>
            <a:r>
              <a:rPr lang="en-US" sz="1200" b="0" dirty="0" err="1"/>
              <a:t>k+i</a:t>
            </a:r>
            <a:r>
              <a:rPr lang="en-US" sz="1200" b="0" dirty="0"/>
              <a:t>]=0.0;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   for(int j=0; j&lt;3 ; </a:t>
            </a:r>
            <a:r>
              <a:rPr lang="en-US" sz="1200" b="0" dirty="0" err="1"/>
              <a:t>j++</a:t>
            </a:r>
            <a:r>
              <a:rPr lang="en-US" sz="1200" b="0" dirty="0"/>
              <a:t>){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       G[(3*</a:t>
            </a:r>
            <a:r>
              <a:rPr lang="en-US" sz="1200" b="0" dirty="0" err="1"/>
              <a:t>k+i</a:t>
            </a:r>
            <a:r>
              <a:rPr lang="en-US" sz="1200" b="0" dirty="0"/>
              <a:t>)] += </a:t>
            </a:r>
            <a:r>
              <a:rPr lang="en-US" sz="1200" b="0" dirty="0" err="1"/>
              <a:t>jac</a:t>
            </a:r>
            <a:r>
              <a:rPr lang="en-US" sz="1200" b="0" dirty="0"/>
              <a:t>[3*</a:t>
            </a:r>
            <a:r>
              <a:rPr lang="en-US" sz="1200" b="0" dirty="0" err="1"/>
              <a:t>i+j</a:t>
            </a:r>
            <a:r>
              <a:rPr lang="en-US" sz="1200" b="0" dirty="0"/>
              <a:t>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</a:t>
            </a:r>
            <a:r>
              <a:rPr lang="en-US" sz="1200" b="0" dirty="0" err="1"/>
              <a:t>k+j</a:t>
            </a:r>
            <a:r>
              <a:rPr lang="en-US" sz="1200" b="0" dirty="0"/>
              <a:t>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   };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   for(int j=0; j&lt;3 ; </a:t>
            </a:r>
            <a:r>
              <a:rPr lang="en-US" sz="1200" b="0" dirty="0" err="1"/>
              <a:t>j++</a:t>
            </a:r>
            <a:r>
              <a:rPr lang="en-US" sz="1200" b="0" dirty="0"/>
              <a:t>){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        A[(3*</a:t>
            </a:r>
            <a:r>
              <a:rPr lang="en-US" sz="1200" b="0" dirty="0" err="1"/>
              <a:t>i+j</a:t>
            </a:r>
            <a:r>
              <a:rPr lang="en-US" sz="1200" b="0" dirty="0"/>
              <a:t>)] += G[(3*</a:t>
            </a:r>
            <a:r>
              <a:rPr lang="en-US" sz="1200" b="0" dirty="0" err="1"/>
              <a:t>k+i</a:t>
            </a:r>
            <a:r>
              <a:rPr lang="en-US" sz="1200" b="0" dirty="0"/>
              <a:t>)] * u[</a:t>
            </a:r>
            <a:r>
              <a:rPr lang="en-US" sz="1200" b="0" dirty="0" err="1"/>
              <a:t>ndof</a:t>
            </a:r>
            <a:r>
              <a:rPr lang="en-US" sz="1200" b="0" dirty="0"/>
              <a:t>*</a:t>
            </a:r>
            <a:r>
              <a:rPr lang="en-US" sz="1200" b="0" dirty="0" err="1"/>
              <a:t>k+j</a:t>
            </a:r>
            <a:r>
              <a:rPr lang="en-US" sz="1200" b="0" dirty="0"/>
              <a:t>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 };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};</a:t>
            </a:r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endParaRPr lang="en-US" sz="1200" b="0" dirty="0"/>
          </a:p>
          <a:p>
            <a:pPr>
              <a:lnSpc>
                <a:spcPct val="100000"/>
              </a:lnSpc>
            </a:pPr>
            <a:r>
              <a:rPr lang="en-US" sz="1200" b="0" dirty="0"/>
              <a:t>for(int </a:t>
            </a:r>
            <a:r>
              <a:rPr lang="en-US" sz="1200" b="0" dirty="0" err="1"/>
              <a:t>i</a:t>
            </a:r>
            <a:r>
              <a:rPr lang="en-US" sz="1200" b="0" dirty="0"/>
              <a:t>=0; </a:t>
            </a:r>
            <a:r>
              <a:rPr lang="en-US" sz="1200" b="0" dirty="0" err="1"/>
              <a:t>i</a:t>
            </a:r>
            <a:r>
              <a:rPr lang="en-US" sz="1200" b="0" dirty="0"/>
              <a:t>&lt; 9 ; </a:t>
            </a:r>
            <a:r>
              <a:rPr lang="en-US" sz="1200" b="0" dirty="0" err="1"/>
              <a:t>i</a:t>
            </a:r>
            <a:r>
              <a:rPr lang="en-US" sz="1200" b="0" dirty="0"/>
              <a:t>++){ A[</a:t>
            </a:r>
            <a:r>
              <a:rPr lang="en-US" sz="1200" b="0" dirty="0" err="1"/>
              <a:t>i</a:t>
            </a:r>
            <a:r>
              <a:rPr lang="en-US" sz="1200" b="0" dirty="0"/>
              <a:t>]=0.0;};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for(int k=0; k&lt;Nc; k++){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G[3*k+0]=0.0;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G[3*k+0] += </a:t>
            </a:r>
            <a:r>
              <a:rPr lang="en-US" sz="1200" b="0" dirty="0" err="1"/>
              <a:t>jac</a:t>
            </a:r>
            <a:r>
              <a:rPr lang="en-US" sz="1200" b="0" dirty="0"/>
              <a:t>[3*0+0]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*Ne+ 3*k+0];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   G[3*k+0] += </a:t>
            </a:r>
            <a:r>
              <a:rPr lang="en-US" sz="1200" b="0" dirty="0" err="1"/>
              <a:t>jac</a:t>
            </a:r>
            <a:r>
              <a:rPr lang="en-US" sz="1200" b="0" dirty="0"/>
              <a:t>[3*0+1]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*Ne+ 3*k+1];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      G[3*k+0] += </a:t>
            </a:r>
            <a:r>
              <a:rPr lang="en-US" sz="1200" b="0" dirty="0" err="1"/>
              <a:t>jac</a:t>
            </a:r>
            <a:r>
              <a:rPr lang="en-US" sz="1200" b="0" dirty="0"/>
              <a:t>[3*0+2]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*Ne+ 3*k+2];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A[3*0+0] += G[3*k+0] * u[</a:t>
            </a:r>
            <a:r>
              <a:rPr lang="en-US" sz="1200" b="0" dirty="0" err="1"/>
              <a:t>ndof</a:t>
            </a:r>
            <a:r>
              <a:rPr lang="en-US" sz="1200" b="0" dirty="0"/>
              <a:t>*k+0];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A[3*0+1] += G[3*k+0] * u[</a:t>
            </a:r>
            <a:r>
              <a:rPr lang="en-US" sz="1200" b="0" dirty="0" err="1"/>
              <a:t>ndof</a:t>
            </a:r>
            <a:r>
              <a:rPr lang="en-US" sz="1200" b="0" dirty="0"/>
              <a:t>*k+1];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A[3*0+2] += G[3*k+0] * u[</a:t>
            </a:r>
            <a:r>
              <a:rPr lang="en-US" sz="1200" b="0" dirty="0" err="1"/>
              <a:t>ndof</a:t>
            </a:r>
            <a:r>
              <a:rPr lang="en-US" sz="1200" b="0" dirty="0"/>
              <a:t>*k+2];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G[3*k+1]=0.0;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G[3*k+1] += </a:t>
            </a:r>
            <a:r>
              <a:rPr lang="en-US" sz="1200" b="0" dirty="0" err="1"/>
              <a:t>jac</a:t>
            </a:r>
            <a:r>
              <a:rPr lang="en-US" sz="1200" b="0" dirty="0"/>
              <a:t>[3*1+0]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*Ne+ 3*k+0];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G[3*k+1] += </a:t>
            </a:r>
            <a:r>
              <a:rPr lang="en-US" sz="1200" b="0" dirty="0" err="1"/>
              <a:t>jac</a:t>
            </a:r>
            <a:r>
              <a:rPr lang="en-US" sz="1200" b="0" dirty="0"/>
              <a:t>[3*1+1]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*Ne+ 3*k+1];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G[3*k+1] += </a:t>
            </a:r>
            <a:r>
              <a:rPr lang="en-US" sz="1200" b="0" dirty="0" err="1"/>
              <a:t>jac</a:t>
            </a:r>
            <a:r>
              <a:rPr lang="en-US" sz="1200" b="0" dirty="0"/>
              <a:t>[3*1+2]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*Ne+ 3*k+2];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A[3*1+0] += G[3*k+1] * u[</a:t>
            </a:r>
            <a:r>
              <a:rPr lang="en-US" sz="1200" b="0" dirty="0" err="1"/>
              <a:t>ndof</a:t>
            </a:r>
            <a:r>
              <a:rPr lang="en-US" sz="1200" b="0" dirty="0"/>
              <a:t>*k+0];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A[3*1+1] += G[3*k+1] * u[</a:t>
            </a:r>
            <a:r>
              <a:rPr lang="en-US" sz="1200" b="0" dirty="0" err="1"/>
              <a:t>ndof</a:t>
            </a:r>
            <a:r>
              <a:rPr lang="en-US" sz="1200" b="0" dirty="0"/>
              <a:t>*k+1];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A[3*1+2] += G[3*k+1] * u[</a:t>
            </a:r>
            <a:r>
              <a:rPr lang="en-US" sz="1200" b="0" dirty="0" err="1"/>
              <a:t>ndof</a:t>
            </a:r>
            <a:r>
              <a:rPr lang="en-US" sz="1200" b="0" dirty="0"/>
              <a:t>*k+2];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G[3*k+2]=0.0;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G[3*k+2] += </a:t>
            </a:r>
            <a:r>
              <a:rPr lang="en-US" sz="1200" b="0" dirty="0" err="1"/>
              <a:t>jac</a:t>
            </a:r>
            <a:r>
              <a:rPr lang="en-US" sz="1200" b="0" dirty="0"/>
              <a:t>[3*2+0]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*Ne+ 3*k+0];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G[3*k+2] += </a:t>
            </a:r>
            <a:r>
              <a:rPr lang="en-US" sz="1200" b="0" dirty="0" err="1"/>
              <a:t>jac</a:t>
            </a:r>
            <a:r>
              <a:rPr lang="en-US" sz="1200" b="0" dirty="0"/>
              <a:t>[3*2+1]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*Ne+ 3*k+1];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G[3*k+2] += </a:t>
            </a:r>
            <a:r>
              <a:rPr lang="en-US" sz="1200" b="0" dirty="0" err="1"/>
              <a:t>jac</a:t>
            </a:r>
            <a:r>
              <a:rPr lang="en-US" sz="1200" b="0" dirty="0"/>
              <a:t>[3*2+2] * </a:t>
            </a:r>
            <a:r>
              <a:rPr lang="en-US" sz="1200" b="0" dirty="0" err="1"/>
              <a:t>intp_shpg</a:t>
            </a:r>
            <a:r>
              <a:rPr lang="en-US" sz="1200" b="0" dirty="0"/>
              <a:t>[</a:t>
            </a:r>
            <a:r>
              <a:rPr lang="en-US" sz="1200" b="0" dirty="0" err="1"/>
              <a:t>ip</a:t>
            </a:r>
            <a:r>
              <a:rPr lang="en-US" sz="1200" b="0" dirty="0"/>
              <a:t>*Ne+ 3*k+2];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A[3*2+0] += G[3*k+2] * u[</a:t>
            </a:r>
            <a:r>
              <a:rPr lang="en-US" sz="1200" b="0" dirty="0" err="1"/>
              <a:t>ndof</a:t>
            </a:r>
            <a:r>
              <a:rPr lang="en-US" sz="1200" b="0" dirty="0"/>
              <a:t>*k+0];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A[3*2+1] += G[3*k+2] * u[</a:t>
            </a:r>
            <a:r>
              <a:rPr lang="en-US" sz="1200" b="0" dirty="0" err="1"/>
              <a:t>ndof</a:t>
            </a:r>
            <a:r>
              <a:rPr lang="en-US" sz="1200" b="0" dirty="0"/>
              <a:t>*k+1];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      A[3*2+2] += G[3*k+2] * u[</a:t>
            </a:r>
            <a:r>
              <a:rPr lang="en-US" sz="1200" b="0" dirty="0" err="1"/>
              <a:t>ndof</a:t>
            </a:r>
            <a:r>
              <a:rPr lang="en-US" sz="1200" b="0" dirty="0"/>
              <a:t>*k+2];</a:t>
            </a:r>
          </a:p>
          <a:p>
            <a:pPr>
              <a:lnSpc>
                <a:spcPct val="100000"/>
              </a:lnSpc>
            </a:pPr>
            <a:r>
              <a:rPr lang="en-US" sz="1200" b="0" dirty="0"/>
              <a:t>}</a:t>
            </a:r>
          </a:p>
          <a:p>
            <a:pPr>
              <a:lnSpc>
                <a:spcPct val="100000"/>
              </a:lnSpc>
            </a:pPr>
            <a:endParaRPr lang="en-US" sz="1200" b="0" dirty="0">
              <a:solidFill>
                <a:srgbClr val="094AB8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70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BACA1-2632-624A-B1B9-07566082C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0" y="570369"/>
            <a:ext cx="5870122" cy="496404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        G[0]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[0]*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*Ne+0])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[1]*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*Ne+1])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[2]*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*Ne+2]);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        G[1]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[3]*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*Ne+0])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[4]*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*Ne+1])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[5]*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*Ne+2]);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G[2]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[6]*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*Ne+0])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[7]*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*Ne+1])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[8]*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*Ne+2]);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A[0] = G[0]*u[0];      A[3] = G[1]*u[0];      A[6] = G[2]*u[0];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A[1] = G[0]*u[1];      A[4] = G[1]*u[1];      A[7] = G[2]*u[1];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A[2] = G[0]*u[2];      A[5] = G[1]*u[2];      A[8] = G[2]*u[2];</a:t>
            </a:r>
          </a:p>
          <a:p>
            <a:pPr marL="0" indent="0">
              <a:lnSpc>
                <a:spcPct val="120000"/>
              </a:lnSpc>
            </a:pPr>
            <a:endParaRPr lang="en-US" sz="1800" b="0" dirty="0">
              <a:latin typeface="Helvetica" pitchFamily="2" charset="0"/>
            </a:endParaRP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G[3]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[0]*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*Ne+3])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[1]*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*Ne+4])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[2]*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*Ne+5]);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G[4]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[3]*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*Ne+3])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[4]*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*Ne+4])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[5]*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*Ne+5]);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G[5]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[6]*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*Ne+3])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[7]*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*Ne+4])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[8]*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*Ne+5]);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A[0] += G[3]*u[3];      A[3] += G[4]*u[3];      A[6] += G[5]*u[3];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A[1] += G[3]*u[4];      A[4] += G[4]*u[4];      A[7] += G[5]*u[4];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A[2] += G[3]*u[5];      A[5] += G[4]*u[5];      A[8] += G[5]*u[5];</a:t>
            </a:r>
            <a:br>
              <a:rPr lang="en-US" sz="1800" b="0" dirty="0">
                <a:latin typeface="Helvetica" pitchFamily="2" charset="0"/>
              </a:rPr>
            </a:br>
            <a:endParaRPr lang="en-US" sz="1800" b="0" dirty="0">
              <a:latin typeface="Helvetica" pitchFamily="2" charset="0"/>
            </a:endParaRP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G[6]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[0]*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*Ne+6])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[1]*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*Ne+7])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[2]*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*Ne+8]);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G[7]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[3]*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*Ne+6])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[4]*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*Ne+7])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[5]*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*Ne+8]);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G[8] =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[6]*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*Ne+6])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[7]*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*Ne+7]) + (</a:t>
            </a:r>
            <a:r>
              <a:rPr lang="en-US" sz="1800" b="0" dirty="0" err="1">
                <a:latin typeface="Helvetica" pitchFamily="2" charset="0"/>
              </a:rPr>
              <a:t>jac</a:t>
            </a:r>
            <a:r>
              <a:rPr lang="en-US" sz="1800" b="0" dirty="0">
                <a:latin typeface="Helvetica" pitchFamily="2" charset="0"/>
              </a:rPr>
              <a:t>[8]*</a:t>
            </a:r>
            <a:r>
              <a:rPr lang="en-US" sz="1800" b="0" dirty="0" err="1">
                <a:latin typeface="Helvetica" pitchFamily="2" charset="0"/>
              </a:rPr>
              <a:t>intp_shpg</a:t>
            </a:r>
            <a:r>
              <a:rPr lang="en-US" sz="1800" b="0" dirty="0">
                <a:latin typeface="Helvetica" pitchFamily="2" charset="0"/>
              </a:rPr>
              <a:t>[</a:t>
            </a:r>
            <a:r>
              <a:rPr lang="en-US" sz="1800" b="0" dirty="0" err="1">
                <a:latin typeface="Helvetica" pitchFamily="2" charset="0"/>
              </a:rPr>
              <a:t>ip</a:t>
            </a:r>
            <a:r>
              <a:rPr lang="en-US" sz="1800" b="0" dirty="0">
                <a:latin typeface="Helvetica" pitchFamily="2" charset="0"/>
              </a:rPr>
              <a:t>*Ne+8]);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A[0] += G[6]*u[6];      A[3] += G[7]*u[6];      A[6] += G[8]*u[6];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A[1] += G[6]*u[7];      A[4] += G[7]*u[7];      A[7] += G[8]*u[7];</a:t>
            </a:r>
          </a:p>
          <a:p>
            <a:pPr marL="0" indent="0">
              <a:lnSpc>
                <a:spcPct val="120000"/>
              </a:lnSpc>
            </a:pPr>
            <a:r>
              <a:rPr lang="en-US" sz="1800" b="0" dirty="0">
                <a:latin typeface="Helvetica" pitchFamily="2" charset="0"/>
              </a:rPr>
              <a:t>        A[2] += G[6]*u[8];      A[5] += G[7]*u[8];      A[8] += G[8]*u[8];</a:t>
            </a:r>
          </a:p>
          <a:p>
            <a:endParaRPr lang="en-US" b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D1ABFD-4338-F740-8FF2-BA5343C16F0A}"/>
              </a:ext>
            </a:extLst>
          </p:cNvPr>
          <p:cNvSpPr txBox="1"/>
          <p:nvPr/>
        </p:nvSpPr>
        <p:spPr>
          <a:xfrm>
            <a:off x="5721790" y="806227"/>
            <a:ext cx="342221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The k=0 iteration expands to this set of instructions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We see clearly that each value in </a:t>
            </a:r>
            <a:r>
              <a:rPr lang="en-US" sz="1400" dirty="0" err="1">
                <a:solidFill>
                  <a:srgbClr val="094AB8"/>
                </a:solidFill>
                <a:latin typeface="Helvetica" pitchFamily="2" charset="0"/>
              </a:rPr>
              <a:t>intp_shpg</a:t>
            </a: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 is used 3 times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We see that each value in </a:t>
            </a:r>
            <a:r>
              <a:rPr lang="en-US" sz="1400" dirty="0" err="1">
                <a:solidFill>
                  <a:srgbClr val="094AB8"/>
                </a:solidFill>
                <a:latin typeface="Helvetica" pitchFamily="2" charset="0"/>
              </a:rPr>
              <a:t>jac</a:t>
            </a: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 is also used three times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Notice that I haven’t initialized the A[]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0B050"/>
                </a:solidFill>
                <a:latin typeface="Helvetica" pitchFamily="2" charset="0"/>
              </a:rPr>
              <a:t>Let’s try Explicit Vectorization aka vector </a:t>
            </a:r>
            <a:r>
              <a:rPr lang="en-US" sz="1400" u="sng" dirty="0" err="1">
                <a:solidFill>
                  <a:srgbClr val="00B050"/>
                </a:solidFill>
                <a:latin typeface="Helvetica" pitchFamily="2" charset="0"/>
              </a:rPr>
              <a:t>instrinsics</a:t>
            </a:r>
            <a:endParaRPr lang="en-US" sz="1400" u="sng" dirty="0">
              <a:solidFill>
                <a:srgbClr val="00B050"/>
              </a:solidFill>
              <a:latin typeface="Helvetica" pitchFamily="2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Available in C and C++, no direct FORTRAN support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Works with Intel and GNU compilers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Often able to generate more efficient machine code using </a:t>
            </a:r>
            <a:r>
              <a:rPr lang="en-US" sz="1400" dirty="0" err="1">
                <a:solidFill>
                  <a:srgbClr val="00B050"/>
                </a:solidFill>
                <a:latin typeface="Helvetica" pitchFamily="2" charset="0"/>
              </a:rPr>
              <a:t>intrinsics</a:t>
            </a: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 than the compiler is able to generate from high level code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One example is triangular loop nests such as found in Gaussian elimination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Another case is the multi vector dot product in </a:t>
            </a:r>
            <a:r>
              <a:rPr lang="en-US" sz="1400" dirty="0" err="1">
                <a:solidFill>
                  <a:srgbClr val="00B050"/>
                </a:solidFill>
                <a:latin typeface="Helvetica" pitchFamily="2" charset="0"/>
              </a:rPr>
              <a:t>PETSc</a:t>
            </a: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 (</a:t>
            </a:r>
            <a:r>
              <a:rPr lang="en-US" sz="1400" dirty="0" err="1">
                <a:solidFill>
                  <a:srgbClr val="00B050"/>
                </a:solidFill>
                <a:latin typeface="Helvetica" pitchFamily="2" charset="0"/>
              </a:rPr>
              <a:t>VecMDot_Seq</a:t>
            </a: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https://</a:t>
            </a:r>
            <a:r>
              <a:rPr lang="en-US" sz="1400" dirty="0" err="1">
                <a:solidFill>
                  <a:srgbClr val="00B050"/>
                </a:solidFill>
                <a:latin typeface="Helvetica" pitchFamily="2" charset="0"/>
              </a:rPr>
              <a:t>software.intel.com</a:t>
            </a: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/sites/</a:t>
            </a:r>
            <a:r>
              <a:rPr lang="en-US" sz="1400" dirty="0" err="1">
                <a:solidFill>
                  <a:srgbClr val="00B050"/>
                </a:solidFill>
                <a:latin typeface="Helvetica" pitchFamily="2" charset="0"/>
              </a:rPr>
              <a:t>landingpage</a:t>
            </a:r>
            <a:r>
              <a:rPr lang="en-US" sz="1400" dirty="0">
                <a:solidFill>
                  <a:srgbClr val="00B050"/>
                </a:solidFill>
                <a:latin typeface="Helvetica" pitchFamily="2" charset="0"/>
              </a:rPr>
              <a:t>/</a:t>
            </a:r>
            <a:r>
              <a:rPr lang="en-US" sz="1400" dirty="0" err="1">
                <a:solidFill>
                  <a:srgbClr val="00B050"/>
                </a:solidFill>
                <a:latin typeface="Helvetica" pitchFamily="2" charset="0"/>
              </a:rPr>
              <a:t>IntrinsicsGuide</a:t>
            </a:r>
            <a:endParaRPr lang="en-US" sz="1400" dirty="0">
              <a:solidFill>
                <a:srgbClr val="00B050"/>
              </a:solidFill>
              <a:latin typeface="Helvetica" pitchFamily="2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400" u="sng" dirty="0">
              <a:solidFill>
                <a:srgbClr val="00B05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454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BB012-2D84-C747-A2CA-37CDBB62B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85750"/>
            <a:ext cx="4900026" cy="53092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</a:pPr>
            <a:r>
              <a:rPr lang="en-US" sz="800" b="0" dirty="0"/>
              <a:t>__m256d j0,j1,j2;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j0 = _mm256_loadu_pd(&amp;</a:t>
            </a:r>
            <a:r>
              <a:rPr lang="en-US" sz="800" b="0" dirty="0" err="1"/>
              <a:t>jac</a:t>
            </a:r>
            <a:r>
              <a:rPr lang="en-US" sz="800" b="0" dirty="0"/>
              <a:t>[0]);  // j0 = [j3 j2 j1 j0]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j1 = _mm256_loadu_pd(&amp;</a:t>
            </a:r>
            <a:r>
              <a:rPr lang="en-US" sz="800" b="0" dirty="0" err="1"/>
              <a:t>jac</a:t>
            </a:r>
            <a:r>
              <a:rPr lang="en-US" sz="800" b="0" dirty="0"/>
              <a:t>[3]);  // j1 = [j6 j5 j4 j3]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j2 = _mm256_loadu_pd(&amp;</a:t>
            </a:r>
            <a:r>
              <a:rPr lang="en-US" sz="800" b="0" dirty="0" err="1"/>
              <a:t>jac</a:t>
            </a:r>
            <a:r>
              <a:rPr lang="en-US" sz="800" b="0" dirty="0"/>
              <a:t>[6]);  // j2 = [j9 j8 j7 j6]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_MM256_TRANSPOSE3_PD(j0,j1,j2); //    [   j6 j3 j0]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                                                      //    [   j7 j4 j1]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                                                      //    [   j8 j5 j2]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__m256d s0,s1,s2,s3,s4,s5, a036, a147, a258;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__m256d u0,u1,u2,u3,u4,u5,g0,g1,g2;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__m256d is0,is1,is2,is3,is4,is5;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double * restrict </a:t>
            </a:r>
            <a:r>
              <a:rPr lang="en-US" sz="800" b="0" dirty="0" err="1"/>
              <a:t>isp</a:t>
            </a:r>
            <a:r>
              <a:rPr lang="en-US" sz="800" b="0" dirty="0"/>
              <a:t> = &amp;</a:t>
            </a:r>
            <a:r>
              <a:rPr lang="en-US" sz="800" b="0" dirty="0" err="1"/>
              <a:t>intp_shpg</a:t>
            </a:r>
            <a:r>
              <a:rPr lang="en-US" sz="800" b="0" dirty="0"/>
              <a:t>[</a:t>
            </a:r>
            <a:r>
              <a:rPr lang="en-US" sz="800" b="0" dirty="0" err="1"/>
              <a:t>ip</a:t>
            </a:r>
            <a:r>
              <a:rPr lang="en-US" sz="800" b="0" dirty="0"/>
              <a:t>*Ne];</a:t>
            </a:r>
          </a:p>
          <a:p>
            <a:pPr marL="0" indent="0">
              <a:lnSpc>
                <a:spcPct val="120000"/>
              </a:lnSpc>
            </a:pPr>
            <a:endParaRPr lang="en-US" sz="800" b="0" dirty="0"/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is0= _mm256_set1_pd(</a:t>
            </a:r>
            <a:r>
              <a:rPr lang="en-US" sz="800" b="0" dirty="0" err="1"/>
              <a:t>isp</a:t>
            </a:r>
            <a:r>
              <a:rPr lang="en-US" sz="800" b="0" dirty="0"/>
              <a:t>[0]); is1= _mm256_set1_pd(</a:t>
            </a:r>
            <a:r>
              <a:rPr lang="en-US" sz="800" b="0" dirty="0" err="1"/>
              <a:t>isp</a:t>
            </a:r>
            <a:r>
              <a:rPr lang="en-US" sz="800" b="0" dirty="0"/>
              <a:t>[1]); is2= _mm256_set1_pd(</a:t>
            </a:r>
            <a:r>
              <a:rPr lang="en-US" sz="800" b="0" dirty="0" err="1"/>
              <a:t>isp</a:t>
            </a:r>
            <a:r>
              <a:rPr lang="en-US" sz="800" b="0" dirty="0"/>
              <a:t>[2]);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u0 = _mm256_set1_pd(  u[0]); u1 = _mm256_set1_pd(  u[1]); u2 = _mm256_set1_pd(  u[2]);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s0 = _mm256_mul_pd(j0,is0) ; s1 = _mm256_mul_pd(j1,is1) ; s2 = _mm256_mul_pd(j2,is2);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g0 = _mm256_add_pd(s0, _mm256_add_pd(s1,s2));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a036 = _mm256_mul_pd(g0,u0); a147 = _mm256_mul_pd(g0,u1); a258 = _mm256_mul_pd(g0,u2);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        _mm256_storeu_pd(&amp;G[0],g0);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   is3= _mm256_set1_pd(</a:t>
            </a:r>
            <a:r>
              <a:rPr lang="en-US" sz="800" b="0" dirty="0" err="1"/>
              <a:t>isp</a:t>
            </a:r>
            <a:r>
              <a:rPr lang="en-US" sz="800" b="0" dirty="0"/>
              <a:t>[3]); is4= _mm256_set1_pd(</a:t>
            </a:r>
            <a:r>
              <a:rPr lang="en-US" sz="800" b="0" dirty="0" err="1"/>
              <a:t>isp</a:t>
            </a:r>
            <a:r>
              <a:rPr lang="en-US" sz="800" b="0" dirty="0"/>
              <a:t>[4]); is5= _mm256_set1_pd(</a:t>
            </a:r>
            <a:r>
              <a:rPr lang="en-US" sz="800" b="0" dirty="0" err="1"/>
              <a:t>isp</a:t>
            </a:r>
            <a:r>
              <a:rPr lang="en-US" sz="800" b="0" dirty="0"/>
              <a:t>[5]);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u3 = _mm256_set1_pd(  u[3]); u4 = _mm256_set1_pd(  u[4]); u5 = _mm256_set1_pd(  u[5]);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s3 = _mm256_mul_pd(j0,is3) ; s4 = _mm256_mul_pd(j1,is4) ; s5 = _mm256_mul_pd(j2,is5);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g1 = _mm256_add_pd(s3, _mm256_add_pd(s4,s5));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a036 = _mm256_add_pd(a036, _mm256_mul_pd(g1,u3)); a147 = _mm256_add_pd(a147, _mm256_mul_pd(g1,u4)); a258 = _mm256_add_pd(a258, _mm256_mul_pd(g1,u5));</a:t>
            </a:r>
          </a:p>
          <a:p>
            <a:pPr marL="0" indent="0">
              <a:lnSpc>
                <a:spcPct val="120000"/>
              </a:lnSpc>
            </a:pPr>
            <a:r>
              <a:rPr lang="en-US" sz="800" b="0" dirty="0"/>
              <a:t>           _mm256_storeu_pd(&amp;G[3],g1);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E10DD6-D62A-F849-B9A4-ECD209FE36AC}"/>
              </a:ext>
            </a:extLst>
          </p:cNvPr>
          <p:cNvSpPr txBox="1"/>
          <p:nvPr/>
        </p:nvSpPr>
        <p:spPr>
          <a:xfrm>
            <a:off x="4900027" y="1006019"/>
            <a:ext cx="40005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We can avoid all those shuffles if we transpose the </a:t>
            </a:r>
            <a:r>
              <a:rPr lang="en-US" sz="1400" dirty="0" err="1">
                <a:solidFill>
                  <a:srgbClr val="094AB8"/>
                </a:solidFill>
                <a:latin typeface="Helvetica" pitchFamily="2" charset="0"/>
              </a:rPr>
              <a:t>jacs</a:t>
            </a: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 first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The code at left shows 2 iteration of the ‘k’ loop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This time we broadcast individual values from </a:t>
            </a:r>
            <a:r>
              <a:rPr lang="en-US" sz="1400" dirty="0" err="1">
                <a:solidFill>
                  <a:srgbClr val="094AB8"/>
                </a:solidFill>
                <a:latin typeface="Helvetica" pitchFamily="2" charset="0"/>
              </a:rPr>
              <a:t>intp_shpg</a:t>
            </a: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 and u instead of loading them sequentially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After the multiplies, each s# register holds only one component that makes up 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Adding the s# registers together yields three complete values of G (g#) which we store for later use (hoping they stay in L1)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Simply adding the g# onto the a# accumulators completes one iteration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Here I show two iterations using different registers to show how both iterations can be scheduled somewhat independently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94AB8"/>
                </a:solidFill>
                <a:latin typeface="Helvetica" pitchFamily="2" charset="0"/>
              </a:rPr>
              <a:t>Note that the a# accumulators are labeled with the indexes where they will land in the A matrix.  We need to transpose the a# registers before storing to &amp;A[]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9B921C-FBD4-EF4A-A41F-533443976E3C}"/>
              </a:ext>
            </a:extLst>
          </p:cNvPr>
          <p:cNvSpPr txBox="1"/>
          <p:nvPr/>
        </p:nvSpPr>
        <p:spPr>
          <a:xfrm>
            <a:off x="4836653" y="623073"/>
            <a:ext cx="359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Second attempt:  Transpose </a:t>
            </a:r>
            <a:r>
              <a:rPr lang="en-US" sz="1800" dirty="0" err="1"/>
              <a:t>jac</a:t>
            </a:r>
            <a:r>
              <a:rPr lang="en-US" sz="1800" dirty="0"/>
              <a:t> first!</a:t>
            </a:r>
          </a:p>
        </p:txBody>
      </p:sp>
    </p:spTree>
    <p:extLst>
      <p:ext uri="{BB962C8B-B14F-4D97-AF65-F5344CB8AC3E}">
        <p14:creationId xmlns:p14="http://schemas.microsoft.com/office/powerpoint/2010/main" val="3183206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571484-8890-6746-8B14-B2982F9D7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337" y="285751"/>
            <a:ext cx="8831377" cy="5105570"/>
          </a:xfrm>
        </p:spPr>
      </p:pic>
    </p:spTree>
    <p:extLst>
      <p:ext uri="{BB962C8B-B14F-4D97-AF65-F5344CB8AC3E}">
        <p14:creationId xmlns:p14="http://schemas.microsoft.com/office/powerpoint/2010/main" val="3349318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1E949C-668A-F049-AC28-AEE178485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281" y="293915"/>
            <a:ext cx="8132991" cy="5083119"/>
          </a:xfr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8DA4A07-FCE2-5B44-9FDE-E4884C796736}"/>
              </a:ext>
            </a:extLst>
          </p:cNvPr>
          <p:cNvSpPr/>
          <p:nvPr/>
        </p:nvSpPr>
        <p:spPr bwMode="auto">
          <a:xfrm>
            <a:off x="5160476" y="2353901"/>
            <a:ext cx="751438" cy="35308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95602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01" y="70924"/>
            <a:ext cx="6546247" cy="797328"/>
          </a:xfrm>
        </p:spPr>
        <p:txBody>
          <a:bodyPr>
            <a:normAutofit/>
          </a:bodyPr>
          <a:lstStyle/>
          <a:p>
            <a:r>
              <a:rPr lang="en-US" dirty="0"/>
              <a:t>ALADYN </a:t>
            </a:r>
            <a:r>
              <a:rPr lang="en-US" dirty="0" err="1"/>
              <a:t>Miniapp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8265" y="868252"/>
            <a:ext cx="8027470" cy="45858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38115" indent="-238115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Helvetica" pitchFamily="2" charset="0"/>
              </a:rPr>
              <a:t>ALADYN</a:t>
            </a:r>
          </a:p>
          <a:p>
            <a:pPr marL="666735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ALADYN is a mini-app approximating a full Molecular Dynamics (MD) code.</a:t>
            </a:r>
          </a:p>
          <a:p>
            <a:pPr marL="666735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A defining feature of this MD code is the use of an interatomic potential generated from an Artificial Neural Network (ANN) that is trained on smaller quantum (DFT) simulations</a:t>
            </a:r>
          </a:p>
          <a:p>
            <a:pPr marL="380985" lvl="1" indent="0"/>
            <a:endParaRPr lang="en-US" sz="1600" dirty="0">
              <a:latin typeface="Helvetica" pitchFamily="2" charset="0"/>
            </a:endParaRPr>
          </a:p>
          <a:p>
            <a:pPr marL="238115" indent="-238115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Helvetica" pitchFamily="2" charset="0"/>
              </a:rPr>
              <a:t>APP conducted </a:t>
            </a:r>
          </a:p>
          <a:p>
            <a:pPr marL="619100" lvl="1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Performance analysis of the </a:t>
            </a:r>
            <a:r>
              <a:rPr lang="en-US" sz="1600" dirty="0" err="1">
                <a:solidFill>
                  <a:srgbClr val="094AB8"/>
                </a:solidFill>
                <a:latin typeface="Helvetica" pitchFamily="2" charset="0"/>
              </a:rPr>
              <a:t>miniapp</a:t>
            </a: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 using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 err="1">
                <a:solidFill>
                  <a:srgbClr val="2C93EF"/>
                </a:solidFill>
                <a:latin typeface="Helvetica" pitchFamily="2" charset="0"/>
              </a:rPr>
              <a:t>op_scope</a:t>
            </a: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: </a:t>
            </a:r>
            <a:r>
              <a:rPr lang="en-US" sz="1600" dirty="0">
                <a:solidFill>
                  <a:srgbClr val="92D050"/>
                </a:solidFill>
                <a:latin typeface="Helvetica" pitchFamily="2" charset="0"/>
              </a:rPr>
              <a:t>to focus the optimization efforts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compiler optimization reports: </a:t>
            </a:r>
            <a:r>
              <a:rPr lang="en-US" sz="1600" dirty="0">
                <a:solidFill>
                  <a:srgbClr val="92D050"/>
                </a:solidFill>
                <a:latin typeface="Helvetica" pitchFamily="2" charset="0"/>
              </a:rPr>
              <a:t>tell us what the compiler did or did not do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Intel </a:t>
            </a:r>
            <a:r>
              <a:rPr lang="en-US" sz="1600" dirty="0" err="1">
                <a:solidFill>
                  <a:srgbClr val="2C93EF"/>
                </a:solidFill>
                <a:latin typeface="Helvetica" pitchFamily="2" charset="0"/>
              </a:rPr>
              <a:t>Vtune</a:t>
            </a: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:</a:t>
            </a:r>
            <a:r>
              <a:rPr lang="en-US" sz="1600" dirty="0">
                <a:solidFill>
                  <a:srgbClr val="92D050"/>
                </a:solidFill>
                <a:latin typeface="Helvetica" pitchFamily="2" charset="0"/>
              </a:rPr>
              <a:t> to verify our work and let us know when to stop</a:t>
            </a:r>
            <a:endParaRPr lang="en-US" sz="1600" dirty="0">
              <a:solidFill>
                <a:srgbClr val="2C93EF"/>
              </a:solidFill>
              <a:latin typeface="Helvetica" pitchFamily="2" charset="0"/>
            </a:endParaRP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Intel Advisor: </a:t>
            </a:r>
            <a:r>
              <a:rPr lang="en-US" sz="1600" dirty="0">
                <a:solidFill>
                  <a:srgbClr val="92D050"/>
                </a:solidFill>
                <a:latin typeface="Helvetica" pitchFamily="2" charset="0"/>
              </a:rPr>
              <a:t>to verify our work and let us know when to stop</a:t>
            </a:r>
            <a:endParaRPr lang="en-US" sz="1600" dirty="0">
              <a:solidFill>
                <a:srgbClr val="2C93EF"/>
              </a:solidFill>
              <a:latin typeface="Helvetica" pitchFamily="2" charset="0"/>
            </a:endParaRPr>
          </a:p>
          <a:p>
            <a:pPr marL="619100" lvl="1" indent="-238115">
              <a:buFont typeface="Arial"/>
              <a:buChar char="•"/>
            </a:pPr>
            <a:r>
              <a:rPr lang="en-US" sz="1600" dirty="0">
                <a:solidFill>
                  <a:srgbClr val="094AB8"/>
                </a:solidFill>
                <a:latin typeface="Helvetica" pitchFamily="2" charset="0"/>
              </a:rPr>
              <a:t>Implementation of optimizations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OpenMP scheduling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Compiler directives to convince the compiler to vectorize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Hoist memory </a:t>
            </a:r>
            <a:r>
              <a:rPr lang="en-US" sz="1600" dirty="0" err="1">
                <a:solidFill>
                  <a:srgbClr val="2C93EF"/>
                </a:solidFill>
                <a:latin typeface="Helvetica" pitchFamily="2" charset="0"/>
              </a:rPr>
              <a:t>alloc</a:t>
            </a: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/</a:t>
            </a:r>
            <a:r>
              <a:rPr lang="en-US" sz="1600" dirty="0" err="1">
                <a:solidFill>
                  <a:srgbClr val="2C93EF"/>
                </a:solidFill>
                <a:latin typeface="Helvetica" pitchFamily="2" charset="0"/>
              </a:rPr>
              <a:t>dealloc</a:t>
            </a: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 out of time loop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Memory layout changes to avoid gathers</a:t>
            </a:r>
          </a:p>
          <a:p>
            <a:pPr marL="1028675" lvl="2" indent="-238115">
              <a:buFont typeface="Arial"/>
              <a:buChar char="•"/>
            </a:pPr>
            <a:r>
              <a:rPr lang="en-US" sz="1600" dirty="0">
                <a:solidFill>
                  <a:srgbClr val="2C93EF"/>
                </a:solidFill>
                <a:latin typeface="Helvetica" pitchFamily="2" charset="0"/>
              </a:rPr>
              <a:t>Initialize arrays in parallel to avoid NUMA access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05A274-60F9-4134-92F9-2E671E8EF1D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51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8AE19-253F-7446-B185-65B3E8DCD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85751"/>
            <a:ext cx="7886700" cy="4119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op_scope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A18BA6-C7A4-2D41-8A2E-CEE1926C28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656" y="785491"/>
            <a:ext cx="8016694" cy="4643759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E2AB7F0-AE3C-374B-B684-D443B76A3DD7}"/>
              </a:ext>
            </a:extLst>
          </p:cNvPr>
          <p:cNvSpPr/>
          <p:nvPr/>
        </p:nvSpPr>
        <p:spPr>
          <a:xfrm>
            <a:off x="7102928" y="2759529"/>
            <a:ext cx="285750" cy="465365"/>
          </a:xfrm>
          <a:prstGeom prst="ellipse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FEDB9E-8E10-BE44-83E4-6F55CF8373FE}"/>
              </a:ext>
            </a:extLst>
          </p:cNvPr>
          <p:cNvSpPr txBox="1"/>
          <p:nvPr/>
        </p:nvSpPr>
        <p:spPr>
          <a:xfrm>
            <a:off x="6515100" y="2394745"/>
            <a:ext cx="18941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VD=Vector Double -&gt; SSE</a:t>
            </a:r>
          </a:p>
        </p:txBody>
      </p:sp>
    </p:spTree>
    <p:extLst>
      <p:ext uri="{BB962C8B-B14F-4D97-AF65-F5344CB8AC3E}">
        <p14:creationId xmlns:p14="http://schemas.microsoft.com/office/powerpoint/2010/main" val="4226223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B3CB60-6C3E-0D44-AC5F-222523164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395" y="285750"/>
            <a:ext cx="7622944" cy="5086350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CC6F1D9-7509-BB45-B21E-3465748EE17F}"/>
              </a:ext>
            </a:extLst>
          </p:cNvPr>
          <p:cNvSpPr/>
          <p:nvPr/>
        </p:nvSpPr>
        <p:spPr>
          <a:xfrm>
            <a:off x="979715" y="1600200"/>
            <a:ext cx="2000249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/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EEF09585-9E1A-544B-8228-8BE11F5E6148}"/>
              </a:ext>
            </a:extLst>
          </p:cNvPr>
          <p:cNvSpPr/>
          <p:nvPr/>
        </p:nvSpPr>
        <p:spPr>
          <a:xfrm>
            <a:off x="2979964" y="2432957"/>
            <a:ext cx="382742" cy="13487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1880580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CC0A6C-534C-6F40-9A60-612528D9BA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39" y="376489"/>
            <a:ext cx="9090561" cy="4979282"/>
          </a:xfrm>
        </p:spPr>
      </p:pic>
    </p:spTree>
    <p:extLst>
      <p:ext uri="{BB962C8B-B14F-4D97-AF65-F5344CB8AC3E}">
        <p14:creationId xmlns:p14="http://schemas.microsoft.com/office/powerpoint/2010/main" val="287397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62D6F6-BE1F-3E4C-BABA-DE43088CA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7" y="971550"/>
            <a:ext cx="9126199" cy="3688505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2A841F9-892C-254E-A01B-DD3199466D30}"/>
              </a:ext>
            </a:extLst>
          </p:cNvPr>
          <p:cNvSpPr/>
          <p:nvPr/>
        </p:nvSpPr>
        <p:spPr>
          <a:xfrm>
            <a:off x="114300" y="865415"/>
            <a:ext cx="2596243" cy="498021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1723783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E4369-F175-8546-90CA-5343AA93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7886700" cy="3918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Tools and major findings from 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5AA79-A01F-8A45-9B20-26CE1D655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677636"/>
            <a:ext cx="8515350" cy="459649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err="1"/>
              <a:t>ifort</a:t>
            </a:r>
            <a:r>
              <a:rPr lang="en-US" dirty="0"/>
              <a:t> (2019.3.199) optimization reports (-</a:t>
            </a:r>
            <a:r>
              <a:rPr lang="en-US" dirty="0" err="1"/>
              <a:t>qopt</a:t>
            </a:r>
            <a:r>
              <a:rPr lang="en-US" dirty="0"/>
              <a:t>-report=5)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Inefficient memory layout for some arrays resulting in gathers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op_scope</a:t>
            </a:r>
            <a:r>
              <a:rPr lang="en-US" dirty="0"/>
              <a:t> (4.13)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Default compilation flags target SSE with good looking assembly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Only a few hotspots to deal with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vtune</a:t>
            </a:r>
            <a:r>
              <a:rPr lang="en-US" dirty="0"/>
              <a:t> (2019.3)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memory-access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highlights high NUMA access ratio (51%; </a:t>
            </a:r>
            <a:r>
              <a:rPr lang="en-US" dirty="0">
                <a:solidFill>
                  <a:srgbClr val="00B050"/>
                </a:solidFill>
              </a:rPr>
              <a:t>want this to be zero</a:t>
            </a:r>
            <a:r>
              <a:rPr lang="en-US" dirty="0"/>
              <a:t>)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very good average latency (8 cycles) indicating the code is running from L1 and L2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DRAM bandwidth usage is far below the capabilities of the hardware (peak 69GB/s of 230GB/s)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>
                <a:latin typeface="Symbol" pitchFamily="2" charset="2"/>
              </a:rPr>
              <a:t>m</a:t>
            </a:r>
            <a:r>
              <a:rPr lang="en-US" dirty="0"/>
              <a:t>arch exploration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CPI Rate: 0.416 (ideal is ~.25; </a:t>
            </a:r>
            <a:r>
              <a:rPr lang="en-US" dirty="0">
                <a:solidFill>
                  <a:srgbClr val="00B050"/>
                </a:solidFill>
              </a:rPr>
              <a:t>typically see this in the range 0.5-1</a:t>
            </a:r>
            <a:r>
              <a:rPr lang="en-US" dirty="0"/>
              <a:t>)</a:t>
            </a:r>
          </a:p>
          <a:p>
            <a:pPr lvl="3"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/>
              <a:t>https://</a:t>
            </a:r>
            <a:r>
              <a:rPr lang="en-US" dirty="0" err="1"/>
              <a:t>software.intel.com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-us/</a:t>
            </a:r>
            <a:r>
              <a:rPr lang="en-US" dirty="0" err="1"/>
              <a:t>vtune</a:t>
            </a:r>
            <a:r>
              <a:rPr lang="en-US" dirty="0"/>
              <a:t>-amplifier-help-</a:t>
            </a:r>
            <a:r>
              <a:rPr lang="en-US" dirty="0" err="1"/>
              <a:t>clockticks</a:t>
            </a:r>
            <a:r>
              <a:rPr lang="en-US" dirty="0"/>
              <a:t>-per-instructions-retired-</a:t>
            </a:r>
            <a:r>
              <a:rPr lang="en-US" dirty="0" err="1"/>
              <a:t>cpi</a:t>
            </a:r>
            <a:endParaRPr lang="en-US" dirty="0"/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Vector Capacity Usage (FPU): 24.8%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Average CPU Frequency: 3.045 GHz (Nominal 2.400 GHz)</a:t>
            </a:r>
          </a:p>
        </p:txBody>
      </p:sp>
    </p:spTree>
    <p:extLst>
      <p:ext uri="{BB962C8B-B14F-4D97-AF65-F5344CB8AC3E}">
        <p14:creationId xmlns:p14="http://schemas.microsoft.com/office/powerpoint/2010/main" val="327667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E4369-F175-8546-90CA-5343AA93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0"/>
            <a:ext cx="7886700" cy="3918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Tools and major findings from each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5AA79-A01F-8A45-9B20-26CE1D655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77635"/>
            <a:ext cx="7886700" cy="47516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err="1"/>
              <a:t>vtune</a:t>
            </a:r>
            <a:r>
              <a:rPr lang="en-US" dirty="0"/>
              <a:t> (2019.3)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threading</a:t>
            </a:r>
          </a:p>
          <a:p>
            <a:pPr marL="1028700" lvl="2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Effective CPU Utilization: 41.6% (</a:t>
            </a:r>
            <a:r>
              <a:rPr lang="en-US" dirty="0">
                <a:solidFill>
                  <a:srgbClr val="FF0000"/>
                </a:solidFill>
              </a:rPr>
              <a:t>33.3</a:t>
            </a:r>
            <a:r>
              <a:rPr lang="en-US" dirty="0"/>
              <a:t> out of 80 logical CPUs) (want this to be 40 out of 80)</a:t>
            </a:r>
          </a:p>
          <a:p>
            <a:pPr marL="1028700" lvl="2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Serial Time (outside parallel regions): 236.736s (16.5%)</a:t>
            </a:r>
          </a:p>
          <a:p>
            <a:pPr marL="1028700" lvl="2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Spin and Overhead Time: 2945.736s (5.8% of CPU Time)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Hardware counter for REMOTE_DRAM</a:t>
            </a:r>
          </a:p>
          <a:p>
            <a:pPr marL="1028700" lvl="2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What’s going on at line 599 of </a:t>
            </a:r>
            <a:r>
              <a:rPr lang="en-US" dirty="0" err="1"/>
              <a:t>ALADYN_ANN.f</a:t>
            </a:r>
            <a:r>
              <a:rPr lang="en-US" dirty="0"/>
              <a:t>?</a:t>
            </a:r>
          </a:p>
          <a:p>
            <a:pPr>
              <a:lnSpc>
                <a:spcPct val="100000"/>
              </a:lnSpc>
            </a:pPr>
            <a:r>
              <a:rPr lang="en-US" dirty="0"/>
              <a:t>advisor (2019.3)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235 GFLOP/s (~8% of DP peak)</a:t>
            </a:r>
          </a:p>
        </p:txBody>
      </p:sp>
    </p:spTree>
    <p:extLst>
      <p:ext uri="{BB962C8B-B14F-4D97-AF65-F5344CB8AC3E}">
        <p14:creationId xmlns:p14="http://schemas.microsoft.com/office/powerpoint/2010/main" val="1004160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4F310-08C8-2C4E-8C23-4A9FE710A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510" y="277586"/>
            <a:ext cx="5298621" cy="63239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Optimization Ideas and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457C0-3842-CB4C-A1DA-B8C7203AE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64" y="918142"/>
            <a:ext cx="8523514" cy="440497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NUMA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Change OpenMP scheduling from </a:t>
            </a:r>
            <a:r>
              <a:rPr lang="en-US" dirty="0">
                <a:solidFill>
                  <a:srgbClr val="00B050"/>
                </a:solidFill>
              </a:rPr>
              <a:t>dynamic,16 </a:t>
            </a: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static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Big reduction in remote access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Actually slower but will keep using static because it </a:t>
            </a:r>
            <a:r>
              <a:rPr lang="en-US" i="1" dirty="0"/>
              <a:t>should</a:t>
            </a:r>
            <a:r>
              <a:rPr lang="en-US" dirty="0"/>
              <a:t> be better</a:t>
            </a:r>
          </a:p>
          <a:p>
            <a:pPr>
              <a:lnSpc>
                <a:spcPct val="120000"/>
              </a:lnSpc>
            </a:pPr>
            <a:r>
              <a:rPr lang="en-US" dirty="0"/>
              <a:t>Compiler options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-O3 -----&gt; </a:t>
            </a:r>
            <a:r>
              <a:rPr lang="en-US" dirty="0">
                <a:solidFill>
                  <a:srgbClr val="00B050"/>
                </a:solidFill>
              </a:rPr>
              <a:t>-O3 -xcore-avx2 </a:t>
            </a:r>
            <a:r>
              <a:rPr lang="en-US" dirty="0"/>
              <a:t>-----&gt; </a:t>
            </a:r>
            <a:r>
              <a:rPr lang="en-US" dirty="0">
                <a:solidFill>
                  <a:srgbClr val="FF0000"/>
                </a:solidFill>
              </a:rPr>
              <a:t>-O3 -xSKYLAKE-AVX512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Big speedup from using AVX2</a:t>
            </a:r>
          </a:p>
          <a:p>
            <a:pPr marL="1028700" lvl="2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No benefit from AVX512</a:t>
            </a:r>
          </a:p>
          <a:p>
            <a:pPr>
              <a:lnSpc>
                <a:spcPct val="120000"/>
              </a:lnSpc>
            </a:pPr>
            <a:r>
              <a:rPr lang="en-US" dirty="0"/>
              <a:t>Transpose dfs_rij_3D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allocate(dfs_rij_3D(3,max_nbrs,natoms,</a:t>
            </a:r>
            <a:r>
              <a:rPr lang="en-US" dirty="0">
                <a:solidFill>
                  <a:srgbClr val="00B050"/>
                </a:solidFill>
              </a:rPr>
              <a:t>n_set_ann</a:t>
            </a:r>
            <a:r>
              <a:rPr lang="en-US" dirty="0"/>
              <a:t>)) becomes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allocate(dfs_rij_3D(3,</a:t>
            </a:r>
            <a:r>
              <a:rPr lang="en-US" dirty="0">
                <a:solidFill>
                  <a:srgbClr val="00B050"/>
                </a:solidFill>
              </a:rPr>
              <a:t>n_set_ann</a:t>
            </a:r>
            <a:r>
              <a:rPr lang="en-US" dirty="0"/>
              <a:t>,max_nbrs,natoms))</a:t>
            </a:r>
          </a:p>
          <a:p>
            <a:pPr>
              <a:lnSpc>
                <a:spcPct val="120000"/>
              </a:lnSpc>
            </a:pPr>
            <a:r>
              <a:rPr lang="en-US" dirty="0"/>
              <a:t>Split arrays with short (3) leading dimension (use three scalars or arrays instead)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dfs_rij_3D, </a:t>
            </a:r>
            <a:r>
              <a:rPr lang="en-US" dirty="0" err="1"/>
              <a:t>xr_ij_dev</a:t>
            </a:r>
            <a:r>
              <a:rPr lang="en-US" dirty="0"/>
              <a:t>, </a:t>
            </a:r>
            <a:r>
              <a:rPr lang="en-US" dirty="0" err="1"/>
              <a:t>Gi_sum</a:t>
            </a:r>
            <a:r>
              <a:rPr lang="en-US" dirty="0"/>
              <a:t>_*, Gi_3D_dev, U1f, U2f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Compiler report indicates good things but no benefit at SSE, AVX2 and only small speedup at AVX512</a:t>
            </a:r>
          </a:p>
          <a:p>
            <a:pPr>
              <a:lnSpc>
                <a:spcPct val="120000"/>
              </a:lnSpc>
            </a:pPr>
            <a:r>
              <a:rPr lang="en-US" dirty="0"/>
              <a:t>Hoist </a:t>
            </a:r>
            <a:r>
              <a:rPr lang="en-US" dirty="0" err="1"/>
              <a:t>alloc</a:t>
            </a:r>
            <a:r>
              <a:rPr lang="en-US" dirty="0"/>
              <a:t>/</a:t>
            </a:r>
            <a:r>
              <a:rPr lang="en-US" dirty="0" err="1"/>
              <a:t>dealloc</a:t>
            </a:r>
            <a:r>
              <a:rPr lang="en-US" dirty="0"/>
              <a:t> from </a:t>
            </a:r>
            <a:r>
              <a:rPr lang="en-US" dirty="0" err="1"/>
              <a:t>Frc_ANN_OMP</a:t>
            </a:r>
            <a:r>
              <a:rPr lang="en-US" dirty="0"/>
              <a:t>()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Effective CPU Utilization: 46.6% (</a:t>
            </a:r>
            <a:r>
              <a:rPr lang="en-US" dirty="0">
                <a:solidFill>
                  <a:srgbClr val="FF0000"/>
                </a:solidFill>
              </a:rPr>
              <a:t>37.296</a:t>
            </a:r>
            <a:r>
              <a:rPr lang="en-US" dirty="0"/>
              <a:t> out of 80 logical CPUs)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Serial Time (outside parallel regions): 5.355s (4.0%)</a:t>
            </a:r>
          </a:p>
          <a:p>
            <a:pPr marL="685800" lvl="1" indent="-342900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Spin and Overhead Time: 200.652s (3.9% of CPU Time)</a:t>
            </a:r>
          </a:p>
          <a:p>
            <a:pPr marL="1028700" lvl="2" indent="-342900">
              <a:buFont typeface="+mj-lt"/>
              <a:buAutoNum type="arabicPeriod"/>
            </a:pPr>
            <a:endParaRPr lang="en-US" dirty="0"/>
          </a:p>
          <a:p>
            <a:pPr marL="1028700" lvl="2" indent="-342900">
              <a:buFont typeface="+mj-lt"/>
              <a:buAutoNum type="arabicPeriod"/>
            </a:pPr>
            <a:endParaRPr lang="en-US" dirty="0"/>
          </a:p>
          <a:p>
            <a:pPr marL="1028700" lvl="2" indent="-342900">
              <a:buFont typeface="+mj-lt"/>
              <a:buAutoNum type="arabicPeriod"/>
            </a:pPr>
            <a:endParaRPr lang="en-US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27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D52BE-517F-F641-A76E-C0EBC7E2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5" y="285750"/>
            <a:ext cx="7886700" cy="631202"/>
          </a:xfrm>
        </p:spPr>
        <p:txBody>
          <a:bodyPr/>
          <a:lstStyle/>
          <a:p>
            <a:pPr algn="ctr"/>
            <a:r>
              <a:rPr lang="en-US" dirty="0"/>
              <a:t>Optimizations ideas (</a:t>
            </a:r>
            <a:r>
              <a:rPr lang="en-US" dirty="0" err="1"/>
              <a:t>cont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7B5CB-7D7F-6D46-9638-45B6199A4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79" y="916952"/>
            <a:ext cx="8980714" cy="4512298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Ensure that </a:t>
            </a:r>
            <a:r>
              <a:rPr lang="en-US" dirty="0" err="1"/>
              <a:t>max_nbrs</a:t>
            </a:r>
            <a:r>
              <a:rPr lang="en-US" dirty="0"/>
              <a:t> is a multiple of 8 in </a:t>
            </a:r>
            <a:r>
              <a:rPr lang="en-US" dirty="0" err="1"/>
              <a:t>get_neighbors</a:t>
            </a:r>
            <a:r>
              <a:rPr lang="en-US" dirty="0"/>
              <a:t>()</a:t>
            </a:r>
          </a:p>
          <a:p>
            <a:pPr marL="685800" lvl="1" indent="-342900">
              <a:lnSpc>
                <a:spcPct val="120000"/>
              </a:lnSpc>
            </a:pPr>
            <a:r>
              <a:rPr lang="en-US" dirty="0"/>
              <a:t>if (mod(max_nbrs,8) .ne. 0) </a:t>
            </a:r>
            <a:r>
              <a:rPr lang="en-US" dirty="0" err="1"/>
              <a:t>max_nbrs</a:t>
            </a:r>
            <a:r>
              <a:rPr lang="en-US" dirty="0"/>
              <a:t> = ((</a:t>
            </a:r>
            <a:r>
              <a:rPr lang="en-US" dirty="0" err="1"/>
              <a:t>max_nbrs</a:t>
            </a:r>
            <a:r>
              <a:rPr lang="en-US" dirty="0"/>
              <a:t>/8)+1)*8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Inform the compiler</a:t>
            </a:r>
          </a:p>
          <a:p>
            <a:pPr marL="685800" lvl="1" indent="-342900">
              <a:lnSpc>
                <a:spcPct val="120000"/>
              </a:lnSpc>
            </a:pPr>
            <a:r>
              <a:rPr lang="en-US" dirty="0"/>
              <a:t>Eliminate loop peeling on short loops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solidFill>
                  <a:srgbClr val="00B050"/>
                </a:solidFill>
              </a:rPr>
              <a:t>!DIR$ VECTOR UNALIGNED</a:t>
            </a:r>
          </a:p>
          <a:p>
            <a:pPr marL="685800" lvl="1" indent="-342900">
              <a:lnSpc>
                <a:spcPct val="120000"/>
              </a:lnSpc>
            </a:pPr>
            <a:r>
              <a:rPr lang="en-US" dirty="0"/>
              <a:t>Tell the compiler that </a:t>
            </a:r>
            <a:r>
              <a:rPr lang="en-US" dirty="0" err="1"/>
              <a:t>max_nbrs</a:t>
            </a:r>
            <a:r>
              <a:rPr lang="en-US" dirty="0"/>
              <a:t> is a multiple of 8 and it doesn’t need to generate a remainder loop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solidFill>
                  <a:srgbClr val="00B050"/>
                </a:solidFill>
              </a:rPr>
              <a:t>!DIR$ ASSUME (mod(max_nbrs,8) .eq. 0)</a:t>
            </a:r>
          </a:p>
          <a:p>
            <a:pPr marL="685800" lvl="1" indent="-342900">
              <a:lnSpc>
                <a:spcPct val="120000"/>
              </a:lnSpc>
            </a:pPr>
            <a:r>
              <a:rPr lang="en-US" dirty="0"/>
              <a:t>Force the compiler to use 512-bit vectors when it would prefer to use 256-bit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solidFill>
                  <a:srgbClr val="00B050"/>
                </a:solidFill>
              </a:rPr>
              <a:t>!$OMP </a:t>
            </a:r>
            <a:r>
              <a:rPr lang="en-US" dirty="0" err="1">
                <a:solidFill>
                  <a:srgbClr val="00B050"/>
                </a:solidFill>
              </a:rPr>
              <a:t>simd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simdlen</a:t>
            </a:r>
            <a:r>
              <a:rPr lang="en-US" dirty="0">
                <a:solidFill>
                  <a:srgbClr val="00B050"/>
                </a:solidFill>
              </a:rPr>
              <a:t>(8)</a:t>
            </a:r>
          </a:p>
          <a:p>
            <a:pPr marL="685800" lvl="1" indent="-342900">
              <a:lnSpc>
                <a:spcPct val="120000"/>
              </a:lnSpc>
            </a:pPr>
            <a:r>
              <a:rPr lang="en-US" dirty="0"/>
              <a:t>Tell the compiler that </a:t>
            </a:r>
            <a:r>
              <a:rPr lang="en-US" dirty="0" err="1"/>
              <a:t>n_set_ann</a:t>
            </a:r>
            <a:r>
              <a:rPr lang="en-US" dirty="0"/>
              <a:t> is 12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solidFill>
                  <a:srgbClr val="00B050"/>
                </a:solidFill>
              </a:rPr>
              <a:t>!DIR$ LOOP COUNT (12)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Eliminate 'if' test on </a:t>
            </a:r>
            <a:r>
              <a:rPr lang="en-US" dirty="0" err="1"/>
              <a:t>iPOT_file_ver</a:t>
            </a:r>
            <a:r>
              <a:rPr lang="en-US" dirty="0"/>
              <a:t> variable inside main loop nest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Initialize </a:t>
            </a:r>
            <a:r>
              <a:rPr lang="en-US" dirty="0" err="1"/>
              <a:t>nbr_list</a:t>
            </a:r>
            <a:r>
              <a:rPr lang="en-US" dirty="0"/>
              <a:t> in parallel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Finally, split </a:t>
            </a:r>
            <a:r>
              <a:rPr lang="en-US" dirty="0" err="1"/>
              <a:t>U_x</a:t>
            </a:r>
            <a:r>
              <a:rPr lang="en-US" dirty="0"/>
              <a:t>(3) into three scalars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769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D5DA8-FC2B-A340-98F4-3B08A240E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751"/>
            <a:ext cx="7886700" cy="4935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07DCC7-533E-3A45-A6B4-7AF57AB14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8289" y="779349"/>
            <a:ext cx="8221286" cy="4624474"/>
          </a:xfrm>
        </p:spPr>
      </p:pic>
    </p:spTree>
    <p:extLst>
      <p:ext uri="{BB962C8B-B14F-4D97-AF65-F5344CB8AC3E}">
        <p14:creationId xmlns:p14="http://schemas.microsoft.com/office/powerpoint/2010/main" val="168730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A0860-6036-D244-8F37-3C4AB4DA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B3923-8616-BF4D-8998-F4F278B3E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Unless your code is hitting some hardware limitation (check it!), then there is usually something that can be done to improve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94AB8"/>
                </a:solidFill>
              </a:rPr>
              <a:t>The APP group at NASA/Ames is happy to evaluate your code and recommend improvements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>
                <a:solidFill>
                  <a:srgbClr val="094AB8"/>
                </a:solidFill>
              </a:rPr>
              <a:t>Don’t trust the compiler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solidFill>
                <a:srgbClr val="094A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09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D11B0-4C78-C842-AFB7-B8F17DED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</a:t>
            </a:r>
            <a:r>
              <a:rPr lang="en-US" dirty="0">
                <a:latin typeface="Helvetica" pitchFamily="2" charset="0"/>
              </a:rPr>
              <a:t>Application Performance Snapshot</a:t>
            </a:r>
            <a:r>
              <a:rPr lang="en-US" dirty="0"/>
              <a:t> (APS)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D1012-C534-F44A-BCB9-C08575FD7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" pitchFamily="2" charset="0"/>
              </a:rPr>
              <a:t>module load </a:t>
            </a:r>
            <a:r>
              <a:rPr lang="en-US" dirty="0" err="1">
                <a:latin typeface="Helvetica" pitchFamily="2" charset="0"/>
              </a:rPr>
              <a:t>vtune</a:t>
            </a:r>
            <a:endParaRPr lang="en-US" dirty="0">
              <a:latin typeface="Helvetica" pitchFamily="2" charset="0"/>
            </a:endParaRPr>
          </a:p>
          <a:p>
            <a:pPr marL="0" indent="0"/>
            <a:r>
              <a:rPr lang="en-US" dirty="0">
                <a:latin typeface="Helvetica" pitchFamily="2" charset="0"/>
              </a:rPr>
              <a:t>which aps</a:t>
            </a:r>
          </a:p>
          <a:p>
            <a:pPr marL="0" indent="0"/>
            <a:r>
              <a:rPr lang="en-US" dirty="0">
                <a:latin typeface="Helvetica" pitchFamily="2" charset="0"/>
              </a:rPr>
              <a:t>/</a:t>
            </a:r>
            <a:r>
              <a:rPr lang="en-US" dirty="0" err="1">
                <a:latin typeface="Helvetica" pitchFamily="2" charset="0"/>
              </a:rPr>
              <a:t>nasa</a:t>
            </a:r>
            <a:r>
              <a:rPr lang="en-US" dirty="0">
                <a:latin typeface="Helvetica" pitchFamily="2" charset="0"/>
              </a:rPr>
              <a:t>/intel/</a:t>
            </a:r>
            <a:r>
              <a:rPr lang="en-US" dirty="0" err="1">
                <a:latin typeface="Helvetica" pitchFamily="2" charset="0"/>
              </a:rPr>
              <a:t>vtune</a:t>
            </a:r>
            <a:r>
              <a:rPr lang="en-US" dirty="0">
                <a:latin typeface="Helvetica" pitchFamily="2" charset="0"/>
              </a:rPr>
              <a:t>/vtune_amplifier_2019.3.0.590814/bin64/aps</a:t>
            </a:r>
          </a:p>
          <a:p>
            <a:r>
              <a:rPr lang="en-US" dirty="0">
                <a:latin typeface="Helvetica" pitchFamily="2" charset="0"/>
              </a:rPr>
              <a:t>Note: The executable must be linked with –</a:t>
            </a:r>
            <a:r>
              <a:rPr lang="en-US" dirty="0" err="1">
                <a:latin typeface="Helvetica" pitchFamily="2" charset="0"/>
              </a:rPr>
              <a:t>lpthread</a:t>
            </a:r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https://</a:t>
            </a:r>
            <a:r>
              <a:rPr lang="en-US" dirty="0" err="1">
                <a:latin typeface="Helvetica" pitchFamily="2" charset="0"/>
              </a:rPr>
              <a:t>software.intel.com</a:t>
            </a:r>
            <a:r>
              <a:rPr lang="en-US" dirty="0">
                <a:latin typeface="Helvetica" pitchFamily="2" charset="0"/>
              </a:rPr>
              <a:t>/sites/products/snapshots/application-snapshot/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82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EA47-7683-8240-ADCB-29ACDACE5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Vtune</a:t>
            </a:r>
            <a:r>
              <a:rPr lang="en-US" dirty="0"/>
              <a:t> command line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CAB3F-7F3D-A54A-B4CE-F8C6B1238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0" dirty="0" err="1"/>
              <a:t>amplxe</a:t>
            </a:r>
            <a:r>
              <a:rPr lang="en-US" sz="1200" b="0" dirty="0"/>
              <a:t>-cl -collect </a:t>
            </a:r>
            <a:r>
              <a:rPr lang="en-US" sz="1200" b="0" dirty="0" err="1"/>
              <a:t>hpc</a:t>
            </a:r>
            <a:r>
              <a:rPr lang="en-US" sz="1200" b="0" dirty="0"/>
              <a:t>-performance -r HPC_$EXPNAME.$</a:t>
            </a:r>
            <a:r>
              <a:rPr lang="en-US" sz="1200" b="0" dirty="0" err="1"/>
              <a:t>jobid</a:t>
            </a:r>
            <a:r>
              <a:rPr lang="en-US" sz="1200" b="0" dirty="0"/>
              <a:t> -data-limit=4096 </a:t>
            </a:r>
            <a:r>
              <a:rPr lang="en-US" sz="1200" b="0" dirty="0" err="1"/>
              <a:t>numactl</a:t>
            </a:r>
            <a:r>
              <a:rPr lang="en-US" sz="1200" b="0" dirty="0"/>
              <a:t> --</a:t>
            </a:r>
            <a:r>
              <a:rPr lang="en-US" sz="1200" b="0" dirty="0" err="1"/>
              <a:t>physcpubind</a:t>
            </a:r>
            <a:r>
              <a:rPr lang="en-US" sz="1200" b="0" dirty="0"/>
              <a:t>=1 </a:t>
            </a:r>
            <a:r>
              <a:rPr lang="en-US" sz="1200" b="0" dirty="0" err="1"/>
              <a:t>a.out</a:t>
            </a:r>
            <a:r>
              <a:rPr lang="en-US" sz="1200" b="0" dirty="0"/>
              <a:t> </a:t>
            </a:r>
            <a:r>
              <a:rPr lang="en-US" sz="1200" b="0" dirty="0" err="1"/>
              <a:t>args</a:t>
            </a:r>
            <a:endParaRPr lang="en-US" sz="1200" b="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0" dirty="0" err="1"/>
              <a:t>amplxe</a:t>
            </a:r>
            <a:r>
              <a:rPr lang="en-US" sz="1200" b="0" dirty="0"/>
              <a:t>-cl -collect memory-access   -r </a:t>
            </a:r>
            <a:r>
              <a:rPr lang="en-US" sz="1200" b="0" dirty="0" err="1"/>
              <a:t>MemAcc</a:t>
            </a:r>
            <a:r>
              <a:rPr lang="en-US" sz="1200" b="0" dirty="0"/>
              <a:t>_$EXPNAME.$</a:t>
            </a:r>
            <a:r>
              <a:rPr lang="en-US" sz="1200" b="0" dirty="0" err="1"/>
              <a:t>jobid</a:t>
            </a:r>
            <a:r>
              <a:rPr lang="en-US" sz="1200" b="0" dirty="0"/>
              <a:t> -data-limit=4096 </a:t>
            </a:r>
            <a:r>
              <a:rPr lang="en-US" sz="1200" b="0" dirty="0" err="1"/>
              <a:t>numactl</a:t>
            </a:r>
            <a:r>
              <a:rPr lang="en-US" sz="1200" b="0" dirty="0"/>
              <a:t> --</a:t>
            </a:r>
            <a:r>
              <a:rPr lang="en-US" sz="1200" b="0" dirty="0" err="1"/>
              <a:t>physcpubind</a:t>
            </a:r>
            <a:r>
              <a:rPr lang="en-US" sz="1200" b="0" dirty="0"/>
              <a:t>=1 </a:t>
            </a:r>
            <a:r>
              <a:rPr lang="en-US" sz="1200" b="0" dirty="0" err="1"/>
              <a:t>a.out</a:t>
            </a:r>
            <a:r>
              <a:rPr lang="en-US" sz="1200" b="0" dirty="0"/>
              <a:t> </a:t>
            </a:r>
            <a:r>
              <a:rPr lang="en-US" sz="1200" b="0" dirty="0" err="1"/>
              <a:t>args</a:t>
            </a:r>
            <a:endParaRPr lang="en-US" sz="1200" b="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0" dirty="0" err="1"/>
              <a:t>amplxe</a:t>
            </a:r>
            <a:r>
              <a:rPr lang="en-US" sz="1200" b="0" dirty="0"/>
              <a:t>-cl -collect </a:t>
            </a:r>
            <a:r>
              <a:rPr lang="en-US" sz="1200" b="0" dirty="0" err="1"/>
              <a:t>uarch</a:t>
            </a:r>
            <a:r>
              <a:rPr lang="en-US" sz="1200" b="0" dirty="0"/>
              <a:t>-exploration -r </a:t>
            </a:r>
            <a:r>
              <a:rPr lang="en-US" sz="1200" b="0" dirty="0" err="1"/>
              <a:t>GenExp</a:t>
            </a:r>
            <a:r>
              <a:rPr lang="en-US" sz="1200" b="0" dirty="0"/>
              <a:t>_$EXPNAME.$</a:t>
            </a:r>
            <a:r>
              <a:rPr lang="en-US" sz="1200" b="0" dirty="0" err="1"/>
              <a:t>jobid</a:t>
            </a:r>
            <a:r>
              <a:rPr lang="en-US" sz="1200" b="0" dirty="0"/>
              <a:t> -data-limit=4096 </a:t>
            </a:r>
            <a:r>
              <a:rPr lang="en-US" sz="1200" b="0" dirty="0" err="1"/>
              <a:t>numactl</a:t>
            </a:r>
            <a:r>
              <a:rPr lang="en-US" sz="1200" b="0" dirty="0"/>
              <a:t> --</a:t>
            </a:r>
            <a:r>
              <a:rPr lang="en-US" sz="1200" b="0" dirty="0" err="1"/>
              <a:t>physcpubind</a:t>
            </a:r>
            <a:r>
              <a:rPr lang="en-US" sz="1200" b="0" dirty="0"/>
              <a:t>=1 </a:t>
            </a:r>
            <a:r>
              <a:rPr lang="en-US" sz="1200" b="0" dirty="0" err="1"/>
              <a:t>a.out</a:t>
            </a:r>
            <a:r>
              <a:rPr lang="en-US" sz="1200" b="0" dirty="0"/>
              <a:t> </a:t>
            </a:r>
            <a:r>
              <a:rPr lang="en-US" sz="1200" b="0" dirty="0" err="1"/>
              <a:t>args</a:t>
            </a:r>
            <a:endParaRPr lang="en-US" sz="1200" b="0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45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0BDB-8B95-104B-87E2-D5A9407C1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op_scope</a:t>
            </a:r>
            <a:r>
              <a:rPr lang="en-US" dirty="0"/>
              <a:t> command line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BC38A-3047-C648-9E99-6FAFED217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200" dirty="0"/>
              <a:t>set EXPNAME=SplitLord1m_MemLayout7_169491b_DGER_2SSM2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OP_SCOPE_EXE build/l2_fp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OP_SCOPE_DISLOC /test-config/$EXPNAME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OP_SCOPE_CTRLOC $OP_SCOPE_DISLOC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OP_SCOPE_EXE_DISLOC $OP_SCOPE_DISLOC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OP_SCOPE_EVENTS "UNHALTED_REFERENCE_CYCLES/4,INSTRUCTION_RETIRED/4"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OP_SCOPE_EXTRA_ARGS "-B stricter -X"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setenv</a:t>
            </a:r>
            <a:r>
              <a:rPr lang="en-US" sz="1200" dirty="0"/>
              <a:t> OP_SCOPE_SKIP_MINUS_D true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mkdir</a:t>
            </a:r>
            <a:r>
              <a:rPr lang="en-US" sz="1200" dirty="0"/>
              <a:t> -p $OP_SCOPE_DISLOC</a:t>
            </a:r>
          </a:p>
          <a:p>
            <a:pPr>
              <a:lnSpc>
                <a:spcPct val="100000"/>
              </a:lnSpc>
            </a:pP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1200" dirty="0" err="1"/>
              <a:t>numactl</a:t>
            </a:r>
            <a:r>
              <a:rPr lang="en-US" sz="1200" dirty="0"/>
              <a:t> --</a:t>
            </a:r>
            <a:r>
              <a:rPr lang="en-US" sz="1200" dirty="0" err="1"/>
              <a:t>physcpubind</a:t>
            </a:r>
            <a:r>
              <a:rPr lang="en-US" sz="1200" dirty="0"/>
              <a:t>=1 $OP_SCOPE_EXE ${l2_config_file} ${</a:t>
            </a:r>
            <a:r>
              <a:rPr lang="en-US" sz="1200" dirty="0" err="1"/>
              <a:t>output_file</a:t>
            </a:r>
            <a:r>
              <a:rPr lang="en-US" sz="1200" dirty="0"/>
              <a:t>}</a:t>
            </a:r>
          </a:p>
          <a:p>
            <a:pPr>
              <a:lnSpc>
                <a:spcPct val="100000"/>
              </a:lnSpc>
            </a:pPr>
            <a:r>
              <a:rPr lang="en-US" sz="1200" dirty="0" err="1"/>
              <a:t>op_scope_ui</a:t>
            </a:r>
            <a:r>
              <a:rPr lang="en-US" sz="1200" dirty="0"/>
              <a:t> -d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mv </a:t>
            </a:r>
            <a:r>
              <a:rPr lang="en-US" sz="1200" dirty="0" err="1"/>
              <a:t>op_scope_ui</a:t>
            </a:r>
            <a:r>
              <a:rPr lang="en-US" sz="1200" dirty="0"/>
              <a:t> $OP_SCOPE_DISLOC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cd $OP_SCOPE_DISLOC</a:t>
            </a:r>
          </a:p>
          <a:p>
            <a:pPr>
              <a:lnSpc>
                <a:spcPct val="100000"/>
              </a:lnSpc>
            </a:pPr>
            <a:r>
              <a:rPr lang="en-US" sz="1200" dirty="0"/>
              <a:t>./</a:t>
            </a:r>
            <a:r>
              <a:rPr lang="en-US" sz="1200" dirty="0" err="1"/>
              <a:t>op_scope_ui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70339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C186-47DA-4741-B060-0119D3BC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67" y="285751"/>
            <a:ext cx="8073599" cy="417443"/>
          </a:xfrm>
        </p:spPr>
        <p:txBody>
          <a:bodyPr>
            <a:normAutofit fontScale="90000"/>
          </a:bodyPr>
          <a:lstStyle/>
          <a:p>
            <a:r>
              <a:rPr lang="en-US" dirty="0"/>
              <a:t>Compiler report for FEMERA tall pole loop nest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8ACBA-7499-654C-8017-078D5D71D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268" y="703194"/>
            <a:ext cx="8942732" cy="472605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</a:pPr>
            <a:r>
              <a:rPr lang="en-US" dirty="0"/>
              <a:t>LOOP BEGIN at numa-elas-ort3.cc(106,7)</a:t>
            </a:r>
            <a:br>
              <a:rPr lang="en-US" dirty="0"/>
            </a:br>
            <a:r>
              <a:rPr lang="en-US" dirty="0"/>
              <a:t>remark #15541: outer loop was not auto-vectorized: consider using SIMD directive remark #25456: Number of Array Refs Scalar Replaced In Loop: 24</a:t>
            </a:r>
            <a:br>
              <a:rPr lang="en-US" dirty="0"/>
            </a:br>
            <a:r>
              <a:rPr lang="en-US" dirty="0"/>
              <a:t>LOOP BEGIN at numa-elas-ort3.cc(107,9) 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remark #15541: outer loop was not auto-vectorized: consider using SIMD directive remark #25436: </a:t>
            </a:r>
            <a:r>
              <a:rPr lang="en-US" dirty="0">
                <a:solidFill>
                  <a:srgbClr val="FF0000"/>
                </a:solidFill>
              </a:rPr>
              <a:t>completely unrolled by 3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LOOP BEGIN at numa-elas-ort3.cc(108,11) 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remark #25085: Preprocess </a:t>
            </a:r>
            <a:r>
              <a:rPr lang="en-US" dirty="0" err="1"/>
              <a:t>Loopnests</a:t>
            </a:r>
            <a:r>
              <a:rPr lang="en-US" dirty="0"/>
              <a:t>: Moving Out Load and Store [ numa-elas-ort3.cc(109,13) ]</a:t>
            </a:r>
            <a:br>
              <a:rPr lang="en-US" dirty="0"/>
            </a:br>
            <a:r>
              <a:rPr lang="en-US" dirty="0"/>
              <a:t>remark #15389: vectorization support: reference </a:t>
            </a:r>
            <a:r>
              <a:rPr lang="en-US" dirty="0" err="1"/>
              <a:t>jac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*3+j] has unaligned access [ numa-elas-ort3.cc(109,29) ] 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remark #15381: vectorization support: unaligned access used inside loop body</a:t>
            </a:r>
            <a:br>
              <a:rPr lang="en-US" dirty="0"/>
            </a:br>
            <a:r>
              <a:rPr lang="en-US" dirty="0"/>
              <a:t>remark #15328: vectorization support: </a:t>
            </a:r>
            <a:r>
              <a:rPr lang="en-US" dirty="0">
                <a:solidFill>
                  <a:srgbClr val="FF0000"/>
                </a:solidFill>
              </a:rPr>
              <a:t>irregularly indexed load was emulated for the variable </a:t>
            </a:r>
            <a:r>
              <a:rPr lang="en-US" dirty="0"/>
              <a:t>&lt;</a:t>
            </a:r>
            <a:r>
              <a:rPr lang="en-US" dirty="0" err="1"/>
              <a:t>intp_shpg</a:t>
            </a:r>
            <a:r>
              <a:rPr lang="en-US" dirty="0"/>
              <a:t>[</a:t>
            </a:r>
            <a:r>
              <a:rPr lang="en-US" dirty="0" err="1"/>
              <a:t>ip</a:t>
            </a:r>
            <a:r>
              <a:rPr lang="en-US" dirty="0"/>
              <a:t>*</a:t>
            </a:r>
            <a:r>
              <a:rPr lang="en-US" dirty="0" err="1"/>
              <a:t>Ne+k</a:t>
            </a:r>
            <a:r>
              <a:rPr lang="en-US" dirty="0"/>
              <a:t>*3+j]&gt;, </a:t>
            </a:r>
          </a:p>
          <a:p>
            <a:pPr marL="0" indent="0"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</a:rPr>
              <a:t>part of index is linear but may overflow </a:t>
            </a:r>
            <a:r>
              <a:rPr lang="en-US" dirty="0"/>
              <a:t>[ numa-elas-ort3.cc(109,44) ]</a:t>
            </a:r>
            <a:br>
              <a:rPr lang="en-US" dirty="0"/>
            </a:br>
            <a:r>
              <a:rPr lang="en-US" dirty="0"/>
              <a:t>remark #15305: vectorization support: vector length 2</a:t>
            </a:r>
            <a:br>
              <a:rPr lang="en-US" dirty="0"/>
            </a:br>
            <a:r>
              <a:rPr lang="en-US" dirty="0"/>
              <a:t>remark #15389: vectorization support: reference </a:t>
            </a:r>
            <a:r>
              <a:rPr lang="en-US" dirty="0" err="1"/>
              <a:t>jac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*3+j] has unaligned access [ numa-elas-ort3.cc(109,29) ] remark #15381: vectorization support: unaligned access used inside loop body</a:t>
            </a:r>
            <a:br>
              <a:rPr lang="en-US" dirty="0"/>
            </a:br>
            <a:r>
              <a:rPr lang="en-US" dirty="0"/>
              <a:t>remark #15335: loop was not vectorized: vectorization possible but seems inefficient. Use vector 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always directive or -vec-threshold0 to override</a:t>
            </a:r>
            <a:br>
              <a:rPr lang="en-US" dirty="0"/>
            </a:br>
            <a:r>
              <a:rPr lang="en-US" dirty="0"/>
              <a:t>remark #15415: vectorization support: irregularly indexed load was generated for the 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variable &lt;</a:t>
            </a:r>
            <a:r>
              <a:rPr lang="en-US" dirty="0" err="1"/>
              <a:t>intp_shpg</a:t>
            </a:r>
            <a:r>
              <a:rPr lang="en-US" dirty="0"/>
              <a:t>[</a:t>
            </a:r>
            <a:r>
              <a:rPr lang="en-US" dirty="0" err="1"/>
              <a:t>ip</a:t>
            </a:r>
            <a:r>
              <a:rPr lang="en-US" dirty="0"/>
              <a:t>*</a:t>
            </a:r>
            <a:r>
              <a:rPr lang="en-US" dirty="0" err="1"/>
              <a:t>Ne+k</a:t>
            </a:r>
            <a:r>
              <a:rPr lang="en-US" dirty="0"/>
              <a:t>*3+j]&gt;, masked, part of index is linear but may overflow </a:t>
            </a:r>
          </a:p>
          <a:p>
            <a:pPr marL="0" indent="0">
              <a:lnSpc>
                <a:spcPct val="120000"/>
              </a:lnSpc>
            </a:pPr>
            <a:r>
              <a:rPr lang="en-US" dirty="0"/>
              <a:t>remark #15305: vectorization support: vector length 4</a:t>
            </a:r>
            <a:br>
              <a:rPr lang="en-US" dirty="0"/>
            </a:br>
            <a:r>
              <a:rPr lang="en-US" dirty="0"/>
              <a:t>remark #15427: </a:t>
            </a:r>
            <a:r>
              <a:rPr lang="en-US" dirty="0">
                <a:solidFill>
                  <a:srgbClr val="FF0000"/>
                </a:solidFill>
              </a:rPr>
              <a:t>loop was completely unrolled</a:t>
            </a:r>
            <a:br>
              <a:rPr lang="en-US" dirty="0"/>
            </a:br>
            <a:r>
              <a:rPr lang="en-US" dirty="0"/>
              <a:t>remark #15309: vectorization support: normalized vectorization overhead 0.444 remark #15456: masked unaligned unit stride loads: 1</a:t>
            </a:r>
            <a:br>
              <a:rPr lang="en-US" dirty="0"/>
            </a:br>
            <a:r>
              <a:rPr lang="en-US" dirty="0"/>
              <a:t>remark #15458: masked indexed (or gather) loads: 1</a:t>
            </a:r>
            <a:br>
              <a:rPr lang="en-US" dirty="0"/>
            </a:br>
            <a:r>
              <a:rPr lang="en-US" dirty="0"/>
              <a:t>remark #15475: --- begin vector cost summary ---</a:t>
            </a:r>
            <a:br>
              <a:rPr lang="en-US" dirty="0"/>
            </a:br>
            <a:r>
              <a:rPr lang="en-US" dirty="0"/>
              <a:t>remark #15476: scalar cost: 7</a:t>
            </a:r>
            <a:br>
              <a:rPr lang="en-US" dirty="0"/>
            </a:br>
            <a:r>
              <a:rPr lang="en-US" dirty="0"/>
              <a:t>remark #15477: vector cost: 13.500 </a:t>
            </a:r>
          </a:p>
          <a:p>
            <a:pPr marL="0" indent="0">
              <a:lnSpc>
                <a:spcPct val="120000"/>
              </a:lnSpc>
            </a:pPr>
            <a:r>
              <a:rPr lang="en-US" b="1" dirty="0"/>
              <a:t>remark #15478: estimated potential speedup: 0.260 </a:t>
            </a:r>
            <a:endParaRPr lang="en-US" dirty="0"/>
          </a:p>
          <a:p>
            <a:pPr marL="0" indent="0">
              <a:lnSpc>
                <a:spcPct val="120000"/>
              </a:lnSpc>
            </a:pPr>
            <a:r>
              <a:rPr lang="en-US" dirty="0"/>
              <a:t>remark #15488: --- end vector cost summary --- remark #25436: </a:t>
            </a:r>
            <a:r>
              <a:rPr lang="en-US" dirty="0">
                <a:solidFill>
                  <a:srgbClr val="FF0000"/>
                </a:solidFill>
              </a:rPr>
              <a:t>completely unrolled by 3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846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3C5935-A0C5-DC46-8EFA-EF8DDF118C3A}"/>
              </a:ext>
            </a:extLst>
          </p:cNvPr>
          <p:cNvSpPr txBox="1"/>
          <p:nvPr/>
        </p:nvSpPr>
        <p:spPr>
          <a:xfrm>
            <a:off x="0" y="906966"/>
            <a:ext cx="444137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remark #15389: vectorization support: reference FSIJ_DEV has unaligned access   [ </a:t>
            </a:r>
            <a:r>
              <a:rPr lang="en-US" sz="1050" dirty="0" err="1"/>
              <a:t>aladyn_ANN.f</a:t>
            </a:r>
            <a:r>
              <a:rPr lang="en-US" sz="1050" dirty="0"/>
              <a:t>(598,22) ]</a:t>
            </a:r>
          </a:p>
          <a:p>
            <a:r>
              <a:rPr lang="en-US" sz="1050" dirty="0"/>
              <a:t>remark #15381: vectorization support: unaligned access used inside loop body</a:t>
            </a:r>
          </a:p>
          <a:p>
            <a:r>
              <a:rPr lang="en-US" sz="1050" dirty="0"/>
              <a:t>remark #15328: vectorization support: </a:t>
            </a:r>
            <a:r>
              <a:rPr lang="en-US" sz="1050" dirty="0">
                <a:solidFill>
                  <a:srgbClr val="FF0000"/>
                </a:solidFill>
              </a:rPr>
              <a:t>non-unit </a:t>
            </a:r>
            <a:r>
              <a:rPr lang="en-US" sz="1050" dirty="0" err="1">
                <a:solidFill>
                  <a:srgbClr val="FF0000"/>
                </a:solidFill>
              </a:rPr>
              <a:t>strided</a:t>
            </a:r>
            <a:r>
              <a:rPr lang="en-US" sz="1050" dirty="0">
                <a:solidFill>
                  <a:srgbClr val="FF0000"/>
                </a:solidFill>
              </a:rPr>
              <a:t> load was emulated for the variable &lt;XR_IJ_DEV&gt;, stride is unknown to compiler</a:t>
            </a:r>
            <a:r>
              <a:rPr lang="en-US" sz="1050" dirty="0"/>
              <a:t>   [ </a:t>
            </a:r>
            <a:r>
              <a:rPr lang="en-US" sz="1050" dirty="0" err="1"/>
              <a:t>aladyn_ANN.f</a:t>
            </a:r>
            <a:r>
              <a:rPr lang="en-US" sz="1050" dirty="0"/>
              <a:t>(599,10) ]</a:t>
            </a:r>
          </a:p>
          <a:p>
            <a:r>
              <a:rPr lang="en-US" sz="1050" dirty="0"/>
              <a:t>remark #15328: vectorization support: </a:t>
            </a:r>
            <a:r>
              <a:rPr lang="en-US" sz="1050" dirty="0">
                <a:solidFill>
                  <a:srgbClr val="FF0000"/>
                </a:solidFill>
              </a:rPr>
              <a:t>non-unit </a:t>
            </a:r>
            <a:r>
              <a:rPr lang="en-US" sz="1050" dirty="0" err="1">
                <a:solidFill>
                  <a:srgbClr val="FF0000"/>
                </a:solidFill>
              </a:rPr>
              <a:t>strided</a:t>
            </a:r>
            <a:r>
              <a:rPr lang="en-US" sz="1050" dirty="0">
                <a:solidFill>
                  <a:srgbClr val="FF0000"/>
                </a:solidFill>
              </a:rPr>
              <a:t> load was emulated for the variable &lt;XR_IJ_DEV&gt;, stride is unknown to compiler</a:t>
            </a:r>
            <a:r>
              <a:rPr lang="en-US" sz="1050" dirty="0"/>
              <a:t>   [ </a:t>
            </a:r>
            <a:r>
              <a:rPr lang="en-US" sz="1050" dirty="0" err="1"/>
              <a:t>aladyn_ANN.f</a:t>
            </a:r>
            <a:r>
              <a:rPr lang="en-US" sz="1050" dirty="0"/>
              <a:t>(599,10) ]</a:t>
            </a:r>
          </a:p>
          <a:p>
            <a:r>
              <a:rPr lang="en-US" sz="1050" dirty="0"/>
              <a:t>remark #15328: vectorization support: </a:t>
            </a:r>
            <a:r>
              <a:rPr lang="en-US" sz="1050" dirty="0">
                <a:solidFill>
                  <a:srgbClr val="FF0000"/>
                </a:solidFill>
              </a:rPr>
              <a:t>non-unit </a:t>
            </a:r>
            <a:r>
              <a:rPr lang="en-US" sz="1050" dirty="0" err="1">
                <a:solidFill>
                  <a:srgbClr val="FF0000"/>
                </a:solidFill>
              </a:rPr>
              <a:t>strided</a:t>
            </a:r>
            <a:r>
              <a:rPr lang="en-US" sz="1050" dirty="0">
                <a:solidFill>
                  <a:srgbClr val="FF0000"/>
                </a:solidFill>
              </a:rPr>
              <a:t> load was emulated for the variable &lt;XR_IJ_DEV&gt;, stride is unknown to compiler</a:t>
            </a:r>
            <a:r>
              <a:rPr lang="en-US" sz="1050" dirty="0"/>
              <a:t>   [ </a:t>
            </a:r>
            <a:r>
              <a:rPr lang="en-US" sz="1050" dirty="0" err="1"/>
              <a:t>aladyn_ANN.f</a:t>
            </a:r>
            <a:r>
              <a:rPr lang="en-US" sz="1050" dirty="0"/>
              <a:t>(599,10) ]</a:t>
            </a:r>
          </a:p>
          <a:p>
            <a:r>
              <a:rPr lang="en-US" sz="1050" dirty="0"/>
              <a:t>remark #15305: vectorization support: vector length 4</a:t>
            </a:r>
          </a:p>
          <a:p>
            <a:r>
              <a:rPr lang="en-US" sz="1050" dirty="0"/>
              <a:t>remark #15309: vectorization support: normalized vectorization overhead 0.792</a:t>
            </a:r>
          </a:p>
          <a:p>
            <a:r>
              <a:rPr lang="en-US" sz="1050" dirty="0"/>
              <a:t>            remark #15300: LOOP WAS VECTORIZED</a:t>
            </a:r>
          </a:p>
          <a:p>
            <a:r>
              <a:rPr lang="en-US" sz="1050" dirty="0"/>
              <a:t>            remark #15442: entire loop may be executed in remainder</a:t>
            </a:r>
          </a:p>
          <a:p>
            <a:r>
              <a:rPr lang="en-US" sz="1050" dirty="0"/>
              <a:t>            remark #15450: unmasked unaligned unit stride loads: 1</a:t>
            </a:r>
          </a:p>
          <a:p>
            <a:r>
              <a:rPr lang="en-US" sz="1050" dirty="0"/>
              <a:t>            remark #15452: </a:t>
            </a:r>
            <a:r>
              <a:rPr lang="en-US" sz="1050" dirty="0">
                <a:solidFill>
                  <a:srgbClr val="FF0000"/>
                </a:solidFill>
              </a:rPr>
              <a:t>unmasked </a:t>
            </a:r>
            <a:r>
              <a:rPr lang="en-US" sz="1050" dirty="0" err="1">
                <a:solidFill>
                  <a:srgbClr val="FF0000"/>
                </a:solidFill>
              </a:rPr>
              <a:t>strided</a:t>
            </a:r>
            <a:r>
              <a:rPr lang="en-US" sz="1050" dirty="0">
                <a:solidFill>
                  <a:srgbClr val="FF0000"/>
                </a:solidFill>
              </a:rPr>
              <a:t> loads: 3</a:t>
            </a:r>
          </a:p>
          <a:p>
            <a:r>
              <a:rPr lang="en-US" sz="1050" dirty="0"/>
              <a:t>            remark #15475: --- begin vector cost summary ---</a:t>
            </a:r>
          </a:p>
          <a:p>
            <a:r>
              <a:rPr lang="en-US" sz="1050" dirty="0"/>
              <a:t>            remark #15476: scalar cost: 334</a:t>
            </a:r>
          </a:p>
          <a:p>
            <a:r>
              <a:rPr lang="en-US" sz="1050" dirty="0"/>
              <a:t>            remark #15477: vector cost: </a:t>
            </a:r>
            <a:r>
              <a:rPr lang="en-US" sz="1050" dirty="0">
                <a:solidFill>
                  <a:srgbClr val="FF0000"/>
                </a:solidFill>
              </a:rPr>
              <a:t>140.500</a:t>
            </a:r>
          </a:p>
          <a:p>
            <a:r>
              <a:rPr lang="en-US" sz="1050" dirty="0"/>
              <a:t>            remark #15478: estimated potential speedup: 2.310</a:t>
            </a:r>
          </a:p>
          <a:p>
            <a:endParaRPr lang="en-US" sz="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2CC19F-0A71-B14E-9519-DAFC8865B34C}"/>
              </a:ext>
            </a:extLst>
          </p:cNvPr>
          <p:cNvSpPr txBox="1"/>
          <p:nvPr/>
        </p:nvSpPr>
        <p:spPr>
          <a:xfrm>
            <a:off x="4441372" y="906966"/>
            <a:ext cx="4702628" cy="325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remark #15389: vectorization support: reference </a:t>
            </a:r>
            <a:r>
              <a:rPr lang="en-US" sz="1050" dirty="0" err="1"/>
              <a:t>fsij_dev</a:t>
            </a:r>
            <a:r>
              <a:rPr lang="en-US" sz="1050" dirty="0"/>
              <a:t> has unaligned access   [ </a:t>
            </a:r>
            <a:r>
              <a:rPr lang="en-US" sz="1050" dirty="0" err="1"/>
              <a:t>aladyn_ANN.f</a:t>
            </a:r>
            <a:r>
              <a:rPr lang="en-US" sz="1050" dirty="0"/>
              <a:t>(605,22) ]</a:t>
            </a:r>
          </a:p>
          <a:p>
            <a:r>
              <a:rPr lang="en-US" sz="1050" dirty="0"/>
              <a:t>remark #15389: vectorization support: reference xr_ij1 has unaligned access   [ </a:t>
            </a:r>
            <a:r>
              <a:rPr lang="en-US" sz="1050" dirty="0" err="1"/>
              <a:t>aladyn_ANN.f</a:t>
            </a:r>
            <a:r>
              <a:rPr lang="en-US" sz="1050" dirty="0"/>
              <a:t>(607,33) ]</a:t>
            </a:r>
          </a:p>
          <a:p>
            <a:r>
              <a:rPr lang="en-US" sz="1050" dirty="0"/>
              <a:t>remark #15389: vectorization support: reference xr_ij2 has unaligned access   [ </a:t>
            </a:r>
            <a:r>
              <a:rPr lang="en-US" sz="1050" dirty="0" err="1"/>
              <a:t>aladyn_ANN.f</a:t>
            </a:r>
            <a:r>
              <a:rPr lang="en-US" sz="1050" dirty="0"/>
              <a:t>(607,63) ]</a:t>
            </a:r>
          </a:p>
          <a:p>
            <a:r>
              <a:rPr lang="en-US" sz="1050" dirty="0"/>
              <a:t>remark #15389: vectorization support: reference xr_ij3 has unaligned access   [ </a:t>
            </a:r>
            <a:r>
              <a:rPr lang="en-US" sz="1050" dirty="0" err="1"/>
              <a:t>aladyn_ANN.f</a:t>
            </a:r>
            <a:r>
              <a:rPr lang="en-US" sz="1050" dirty="0"/>
              <a:t>(607,93) ]</a:t>
            </a:r>
          </a:p>
          <a:p>
            <a:r>
              <a:rPr lang="en-US" sz="1050" dirty="0"/>
              <a:t>remark #15381: vectorization support: unaligned access used inside loop body</a:t>
            </a:r>
          </a:p>
          <a:p>
            <a:r>
              <a:rPr lang="en-US" sz="1050" dirty="0"/>
              <a:t>remark #15305: vectorization support: vector length 4</a:t>
            </a:r>
          </a:p>
          <a:p>
            <a:r>
              <a:rPr lang="en-US" sz="1050" dirty="0"/>
              <a:t>remark #15309: vectorization support: normalized vectorization overhead 1.126</a:t>
            </a:r>
          </a:p>
          <a:p>
            <a:r>
              <a:rPr lang="en-US" sz="1050" dirty="0"/>
              <a:t>            remark #15300: LOOP WAS VECTORIZED</a:t>
            </a:r>
          </a:p>
          <a:p>
            <a:r>
              <a:rPr lang="en-US" sz="1050" dirty="0"/>
              <a:t>            remark #26013: Compiler has chosen to target XMM/YMM vector. Try using -</a:t>
            </a:r>
            <a:r>
              <a:rPr lang="en-US" sz="1050" dirty="0" err="1"/>
              <a:t>qopt</a:t>
            </a:r>
            <a:r>
              <a:rPr lang="en-US" sz="1050" dirty="0"/>
              <a:t>-</a:t>
            </a:r>
            <a:r>
              <a:rPr lang="en-US" sz="1050" dirty="0" err="1"/>
              <a:t>zmm</a:t>
            </a:r>
            <a:r>
              <a:rPr lang="en-US" sz="1050" dirty="0"/>
              <a:t>-usage=high to override</a:t>
            </a:r>
          </a:p>
          <a:p>
            <a:r>
              <a:rPr lang="en-US" sz="1050" dirty="0"/>
              <a:t>            remark #15450: unmasked unaligned </a:t>
            </a:r>
            <a:r>
              <a:rPr lang="en-US" sz="1050" dirty="0">
                <a:solidFill>
                  <a:srgbClr val="00B050"/>
                </a:solidFill>
              </a:rPr>
              <a:t>unit stride loads: 4</a:t>
            </a:r>
          </a:p>
          <a:p>
            <a:r>
              <a:rPr lang="en-US" sz="1050" dirty="0"/>
              <a:t>            remark #15475: --- begin vector cost summary ---</a:t>
            </a:r>
          </a:p>
          <a:p>
            <a:r>
              <a:rPr lang="en-US" sz="1050" dirty="0"/>
              <a:t>            remark #15476: scalar cost: 317</a:t>
            </a:r>
          </a:p>
          <a:p>
            <a:r>
              <a:rPr lang="en-US" sz="1050" dirty="0"/>
              <a:t>            remark #15477: vector cost: </a:t>
            </a:r>
            <a:r>
              <a:rPr lang="en-US" sz="1050" dirty="0">
                <a:solidFill>
                  <a:srgbClr val="00B050"/>
                </a:solidFill>
              </a:rPr>
              <a:t>97.250</a:t>
            </a:r>
          </a:p>
          <a:p>
            <a:r>
              <a:rPr lang="en-US" sz="1050" dirty="0"/>
              <a:t>            remark #15478: estimated potential speedup: 3.120</a:t>
            </a:r>
          </a:p>
          <a:p>
            <a:endParaRPr lang="en-US" sz="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DFDEA7-09CC-5A43-84B9-F621BA60AD3D}"/>
              </a:ext>
            </a:extLst>
          </p:cNvPr>
          <p:cNvSpPr txBox="1"/>
          <p:nvPr/>
        </p:nvSpPr>
        <p:spPr>
          <a:xfrm>
            <a:off x="733330" y="260635"/>
            <a:ext cx="7042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Helvetica" pitchFamily="2" charset="0"/>
              </a:rPr>
              <a:t>Compiler report for ALADYN tall pole loop nest</a:t>
            </a:r>
          </a:p>
        </p:txBody>
      </p:sp>
    </p:spTree>
    <p:extLst>
      <p:ext uri="{BB962C8B-B14F-4D97-AF65-F5344CB8AC3E}">
        <p14:creationId xmlns:p14="http://schemas.microsoft.com/office/powerpoint/2010/main" val="4157675542"/>
      </p:ext>
    </p:extLst>
  </p:cSld>
  <p:clrMapOvr>
    <a:masterClrMapping/>
  </p:clrMapOvr>
</p:sld>
</file>

<file path=ppt/theme/theme1.xml><?xml version="1.0" encoding="utf-8"?>
<a:theme xmlns:a="http://schemas.openxmlformats.org/drawingml/2006/main" name="SC14_presentation_template_16x10_demo_station">
  <a:themeElements>
    <a:clrScheme name="Blank Presentation 8">
      <a:dk1>
        <a:srgbClr val="58572B"/>
      </a:dk1>
      <a:lt1>
        <a:srgbClr val="FFFFFF"/>
      </a:lt1>
      <a:dk2>
        <a:srgbClr val="808000"/>
      </a:dk2>
      <a:lt2>
        <a:srgbClr val="333333"/>
      </a:lt2>
      <a:accent1>
        <a:srgbClr val="CCCC99"/>
      </a:accent1>
      <a:accent2>
        <a:srgbClr val="FFFFCC"/>
      </a:accent2>
      <a:accent3>
        <a:srgbClr val="FFFFFF"/>
      </a:accent3>
      <a:accent4>
        <a:srgbClr val="4A4923"/>
      </a:accent4>
      <a:accent5>
        <a:srgbClr val="E2E2CA"/>
      </a:accent5>
      <a:accent6>
        <a:srgbClr val="E7E7B9"/>
      </a:accent6>
      <a:hlink>
        <a:srgbClr val="990000"/>
      </a:hlink>
      <a:folHlink>
        <a:srgbClr val="6633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SC14_presentation_template_16x10_demo_station.potx</Template>
  <TotalTime>34366</TotalTime>
  <Words>6384</Words>
  <Application>Microsoft Macintosh PowerPoint</Application>
  <PresentationFormat>On-screen Show (16:10)</PresentationFormat>
  <Paragraphs>438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55 Helvetica Roman</vt:lpstr>
      <vt:lpstr>AGaramond RegularSC</vt:lpstr>
      <vt:lpstr>Arial</vt:lpstr>
      <vt:lpstr>Cambria</vt:lpstr>
      <vt:lpstr>Courier New</vt:lpstr>
      <vt:lpstr>Helvetica</vt:lpstr>
      <vt:lpstr>Symbol</vt:lpstr>
      <vt:lpstr>Wingdings</vt:lpstr>
      <vt:lpstr>SC14_presentation_template_16x10_demo_station</vt:lpstr>
      <vt:lpstr>Performance Tuning Experience from Three Langley Applications</vt:lpstr>
      <vt:lpstr>The HECC Project at NASA Ames</vt:lpstr>
      <vt:lpstr>Application Performance &amp; Productivity Group</vt:lpstr>
      <vt:lpstr>Performance Analysis Workflow</vt:lpstr>
      <vt:lpstr>Role of Tools</vt:lpstr>
      <vt:lpstr>Codes and Contributors</vt:lpstr>
      <vt:lpstr>HyperSolve Miniapp</vt:lpstr>
      <vt:lpstr>Increase Aggressiveness of Compiler Inlining</vt:lpstr>
      <vt:lpstr>FEMERA Node-level Performance </vt:lpstr>
      <vt:lpstr>APS indicates significant remote memory access</vt:lpstr>
      <vt:lpstr>After the developer changed memory layout</vt:lpstr>
      <vt:lpstr>Tall pole loop nest</vt:lpstr>
      <vt:lpstr>PowerPoint Presentation</vt:lpstr>
      <vt:lpstr>PowerPoint Presentation</vt:lpstr>
      <vt:lpstr>PowerPoint Presentation</vt:lpstr>
      <vt:lpstr>PowerPoint Presentation</vt:lpstr>
      <vt:lpstr>ALADYN Miniapp</vt:lpstr>
      <vt:lpstr>op_scope</vt:lpstr>
      <vt:lpstr>PowerPoint Presentation</vt:lpstr>
      <vt:lpstr>PowerPoint Presentation</vt:lpstr>
      <vt:lpstr>PowerPoint Presentation</vt:lpstr>
      <vt:lpstr>Tools and major findings from each</vt:lpstr>
      <vt:lpstr>Tools and major findings from each (cont)</vt:lpstr>
      <vt:lpstr>Optimization Ideas and results</vt:lpstr>
      <vt:lpstr>Optimizations ideas (cont)</vt:lpstr>
      <vt:lpstr>Results</vt:lpstr>
      <vt:lpstr>Conclusions</vt:lpstr>
      <vt:lpstr>Intel Application Performance Snapshot (APS)</vt:lpstr>
      <vt:lpstr>Vtune command line examples</vt:lpstr>
      <vt:lpstr>op_scope command line example</vt:lpstr>
      <vt:lpstr>Compiler report for FEMERA tall pole loop nest</vt:lpstr>
      <vt:lpstr>PowerPoint Presentation</vt:lpstr>
    </vt:vector>
  </TitlesOfParts>
  <Manager/>
  <Company>LMIT ODIN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Page with  no NASA imagery  </dc:title>
  <dc:subject/>
  <dc:creator>LMIT ODIN</dc:creator>
  <cp:keywords/>
  <dc:description/>
  <cp:lastModifiedBy>Kokron, Daniel S. (ARC-606.2)[InuTeq, LLC]</cp:lastModifiedBy>
  <cp:revision>881</cp:revision>
  <cp:lastPrinted>2019-05-07T16:42:23Z</cp:lastPrinted>
  <dcterms:created xsi:type="dcterms:W3CDTF">2011-09-08T22:53:54Z</dcterms:created>
  <dcterms:modified xsi:type="dcterms:W3CDTF">2020-06-30T21:48:56Z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TC062562941033</vt:lpwstr>
  </property>
</Properties>
</file>