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350" r:id="rId6"/>
    <p:sldId id="312" r:id="rId7"/>
    <p:sldId id="333" r:id="rId8"/>
    <p:sldId id="354" r:id="rId9"/>
    <p:sldId id="355" r:id="rId10"/>
    <p:sldId id="296" r:id="rId11"/>
    <p:sldId id="305" r:id="rId12"/>
    <p:sldId id="303" r:id="rId13"/>
    <p:sldId id="358" r:id="rId14"/>
    <p:sldId id="342" r:id="rId15"/>
    <p:sldId id="310" r:id="rId16"/>
    <p:sldId id="35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ulloch, Danielle (AFRC-570)[FUENTEK LLC]" initials="MD(L" lastIdx="7" clrIdx="0">
    <p:extLst>
      <p:ext uri="{19B8F6BF-5375-455C-9EA6-DF929625EA0E}">
        <p15:presenceInfo xmlns:p15="http://schemas.microsoft.com/office/powerpoint/2012/main" userId="S-1-5-21-330711430-3775241029-4075259233-49984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FF"/>
    <a:srgbClr val="000000"/>
    <a:srgbClr val="10161C"/>
    <a:srgbClr val="2C2D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C38FF6-B98E-1DA5-A0A4-FC2FBE6B0E47}" v="6" dt="2020-06-16T23:12:29.858"/>
    <p1510:client id="{4FC3AA8A-3161-463B-93E0-D48D8B46C910}" v="2" dt="2020-05-28T08:53:17.292"/>
    <p1510:client id="{6324519E-E644-5D59-8ECB-1390ED02D339}" v="17" dt="2020-05-28T15:37:55.463"/>
    <p1510:client id="{6FCC49F8-8707-A89B-708C-E1B947B068BD}" v="15" dt="2020-06-16T19:10:41.3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43" autoAdjust="0"/>
    <p:restoredTop sz="94660"/>
  </p:normalViewPr>
  <p:slideViewPr>
    <p:cSldViewPr snapToGrid="0">
      <p:cViewPr varScale="1">
        <p:scale>
          <a:sx n="77" d="100"/>
          <a:sy n="77" d="100"/>
        </p:scale>
        <p:origin x="91" y="34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 Id="rId4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6324519E-E644-5D59-8ECB-1390ED02D339}"/>
    <pc:docChg chg="modSld">
      <pc:chgData name="" userId="" providerId="" clId="Web-{6324519E-E644-5D59-8ECB-1390ED02D339}" dt="2020-05-28T15:37:55.463" v="16" actId="1076"/>
      <pc:docMkLst>
        <pc:docMk/>
      </pc:docMkLst>
      <pc:sldChg chg="addSp delSp modSp">
        <pc:chgData name="" userId="" providerId="" clId="Web-{6324519E-E644-5D59-8ECB-1390ED02D339}" dt="2020-05-28T15:37:55.463" v="16" actId="1076"/>
        <pc:sldMkLst>
          <pc:docMk/>
          <pc:sldMk cId="2072428684" sldId="310"/>
        </pc:sldMkLst>
        <pc:picChg chg="add mod">
          <ac:chgData name="" userId="" providerId="" clId="Web-{6324519E-E644-5D59-8ECB-1390ED02D339}" dt="2020-05-28T15:37:55.463" v="16" actId="1076"/>
          <ac:picMkLst>
            <pc:docMk/>
            <pc:sldMk cId="2072428684" sldId="310"/>
            <ac:picMk id="4" creationId="{D99BF98E-1CF8-4FEF-8C64-54D88DB94EE0}"/>
          </ac:picMkLst>
        </pc:picChg>
        <pc:picChg chg="del">
          <ac:chgData name="" userId="" providerId="" clId="Web-{6324519E-E644-5D59-8ECB-1390ED02D339}" dt="2020-05-28T15:37:54.290" v="15"/>
          <ac:picMkLst>
            <pc:docMk/>
            <pc:sldMk cId="2072428684" sldId="310"/>
            <ac:picMk id="15" creationId="{00000000-0000-0000-0000-000000000000}"/>
          </ac:picMkLst>
        </pc:picChg>
      </pc:sldChg>
    </pc:docChg>
  </pc:docChgLst>
  <pc:docChgLst>
    <pc:chgData clId="Web-{6FCC49F8-8707-A89B-708C-E1B947B068BD}"/>
    <pc:docChg chg="modSld">
      <pc:chgData name="" userId="" providerId="" clId="Web-{6FCC49F8-8707-A89B-708C-E1B947B068BD}" dt="2020-06-16T19:10:41.374" v="12"/>
      <pc:docMkLst>
        <pc:docMk/>
      </pc:docMkLst>
      <pc:sldChg chg="modSp">
        <pc:chgData name="" userId="" providerId="" clId="Web-{6FCC49F8-8707-A89B-708C-E1B947B068BD}" dt="2020-06-16T19:01:22.655" v="5" actId="20577"/>
        <pc:sldMkLst>
          <pc:docMk/>
          <pc:sldMk cId="3096828189" sldId="256"/>
        </pc:sldMkLst>
        <pc:spChg chg="mod">
          <ac:chgData name="" userId="" providerId="" clId="Web-{6FCC49F8-8707-A89B-708C-E1B947B068BD}" dt="2020-06-16T19:01:18.952" v="2" actId="20577"/>
          <ac:spMkLst>
            <pc:docMk/>
            <pc:sldMk cId="3096828189" sldId="256"/>
            <ac:spMk id="2" creationId="{00000000-0000-0000-0000-000000000000}"/>
          </ac:spMkLst>
        </pc:spChg>
        <pc:spChg chg="mod">
          <ac:chgData name="" userId="" providerId="" clId="Web-{6FCC49F8-8707-A89B-708C-E1B947B068BD}" dt="2020-06-16T19:01:22.655" v="5" actId="20577"/>
          <ac:spMkLst>
            <pc:docMk/>
            <pc:sldMk cId="3096828189" sldId="256"/>
            <ac:spMk id="3" creationId="{00000000-0000-0000-0000-000000000000}"/>
          </ac:spMkLst>
        </pc:spChg>
      </pc:sldChg>
      <pc:sldChg chg="delSp">
        <pc:chgData name="" userId="" providerId="" clId="Web-{6FCC49F8-8707-A89B-708C-E1B947B068BD}" dt="2020-06-16T19:10:41.374" v="12"/>
        <pc:sldMkLst>
          <pc:docMk/>
          <pc:sldMk cId="2072428684" sldId="310"/>
        </pc:sldMkLst>
        <pc:spChg chg="del">
          <ac:chgData name="" userId="" providerId="" clId="Web-{6FCC49F8-8707-A89B-708C-E1B947B068BD}" dt="2020-06-16T19:10:41.374" v="12"/>
          <ac:spMkLst>
            <pc:docMk/>
            <pc:sldMk cId="2072428684" sldId="310"/>
            <ac:spMk id="29" creationId="{00000000-0000-0000-0000-000000000000}"/>
          </ac:spMkLst>
        </pc:spChg>
        <pc:spChg chg="del">
          <ac:chgData name="" userId="" providerId="" clId="Web-{6FCC49F8-8707-A89B-708C-E1B947B068BD}" dt="2020-06-16T19:10:41.374" v="10"/>
          <ac:spMkLst>
            <pc:docMk/>
            <pc:sldMk cId="2072428684" sldId="310"/>
            <ac:spMk id="36" creationId="{00000000-0000-0000-0000-000000000000}"/>
          </ac:spMkLst>
        </pc:spChg>
        <pc:spChg chg="del">
          <ac:chgData name="" userId="" providerId="" clId="Web-{6FCC49F8-8707-A89B-708C-E1B947B068BD}" dt="2020-06-16T19:10:41.374" v="9"/>
          <ac:spMkLst>
            <pc:docMk/>
            <pc:sldMk cId="2072428684" sldId="310"/>
            <ac:spMk id="37" creationId="{00000000-0000-0000-0000-000000000000}"/>
          </ac:spMkLst>
        </pc:spChg>
        <pc:picChg chg="del">
          <ac:chgData name="" userId="" providerId="" clId="Web-{6FCC49F8-8707-A89B-708C-E1B947B068BD}" dt="2020-06-16T19:10:41.374" v="11"/>
          <ac:picMkLst>
            <pc:docMk/>
            <pc:sldMk cId="2072428684" sldId="310"/>
            <ac:picMk id="33" creationId="{00000000-0000-0000-0000-000000000000}"/>
          </ac:picMkLst>
        </pc:picChg>
        <pc:picChg chg="del">
          <ac:chgData name="" userId="" providerId="" clId="Web-{6FCC49F8-8707-A89B-708C-E1B947B068BD}" dt="2020-06-16T19:10:41.358" v="8"/>
          <ac:picMkLst>
            <pc:docMk/>
            <pc:sldMk cId="2072428684" sldId="310"/>
            <ac:picMk id="38" creationId="{00000000-0000-0000-0000-000000000000}"/>
          </ac:picMkLst>
        </pc:picChg>
      </pc:sldChg>
    </pc:docChg>
  </pc:docChgLst>
  <pc:docChgLst>
    <pc:chgData name="Kemp, Dayne (ARC-RE)[Millennium Engineering &amp; Integration Co.]" userId="9b47680b-374c-4d11-8b75-31d64af3bfe0" providerId="ADAL" clId="{4FC3AA8A-3161-463B-93E0-D48D8B46C910}"/>
    <pc:docChg chg="undo custSel modSld">
      <pc:chgData name="Kemp, Dayne (ARC-RE)[Millennium Engineering &amp; Integration Co.]" userId="9b47680b-374c-4d11-8b75-31d64af3bfe0" providerId="ADAL" clId="{4FC3AA8A-3161-463B-93E0-D48D8B46C910}" dt="2020-05-28T08:54:02.698" v="1223" actId="20577"/>
      <pc:docMkLst>
        <pc:docMk/>
      </pc:docMkLst>
      <pc:sldChg chg="modSp">
        <pc:chgData name="Kemp, Dayne (ARC-RE)[Millennium Engineering &amp; Integration Co.]" userId="9b47680b-374c-4d11-8b75-31d64af3bfe0" providerId="ADAL" clId="{4FC3AA8A-3161-463B-93E0-D48D8B46C910}" dt="2020-05-28T08:51:42.243" v="1165" actId="20577"/>
        <pc:sldMkLst>
          <pc:docMk/>
          <pc:sldMk cId="4082566074" sldId="287"/>
        </pc:sldMkLst>
        <pc:spChg chg="mod">
          <ac:chgData name="Kemp, Dayne (ARC-RE)[Millennium Engineering &amp; Integration Co.]" userId="9b47680b-374c-4d11-8b75-31d64af3bfe0" providerId="ADAL" clId="{4FC3AA8A-3161-463B-93E0-D48D8B46C910}" dt="2020-05-28T08:51:42.243" v="1165" actId="20577"/>
          <ac:spMkLst>
            <pc:docMk/>
            <pc:sldMk cId="4082566074" sldId="287"/>
            <ac:spMk id="33" creationId="{00000000-0000-0000-0000-000000000000}"/>
          </ac:spMkLst>
        </pc:spChg>
      </pc:sldChg>
      <pc:sldChg chg="modSp">
        <pc:chgData name="Kemp, Dayne (ARC-RE)[Millennium Engineering &amp; Integration Co.]" userId="9b47680b-374c-4d11-8b75-31d64af3bfe0" providerId="ADAL" clId="{4FC3AA8A-3161-463B-93E0-D48D8B46C910}" dt="2020-05-28T08:51:23.164" v="1160" actId="20577"/>
        <pc:sldMkLst>
          <pc:docMk/>
          <pc:sldMk cId="496902228" sldId="296"/>
        </pc:sldMkLst>
        <pc:spChg chg="mod">
          <ac:chgData name="Kemp, Dayne (ARC-RE)[Millennium Engineering &amp; Integration Co.]" userId="9b47680b-374c-4d11-8b75-31d64af3bfe0" providerId="ADAL" clId="{4FC3AA8A-3161-463B-93E0-D48D8B46C910}" dt="2020-05-28T08:51:23.164" v="1160" actId="20577"/>
          <ac:spMkLst>
            <pc:docMk/>
            <pc:sldMk cId="496902228" sldId="296"/>
            <ac:spMk id="3" creationId="{00000000-0000-0000-0000-000000000000}"/>
          </ac:spMkLst>
        </pc:spChg>
      </pc:sldChg>
      <pc:sldChg chg="modSp">
        <pc:chgData name="Kemp, Dayne (ARC-RE)[Millennium Engineering &amp; Integration Co.]" userId="9b47680b-374c-4d11-8b75-31d64af3bfe0" providerId="ADAL" clId="{4FC3AA8A-3161-463B-93E0-D48D8B46C910}" dt="2020-05-28T08:51:51.007" v="1166" actId="20577"/>
        <pc:sldMkLst>
          <pc:docMk/>
          <pc:sldMk cId="524308108" sldId="300"/>
        </pc:sldMkLst>
        <pc:spChg chg="mod">
          <ac:chgData name="Kemp, Dayne (ARC-RE)[Millennium Engineering &amp; Integration Co.]" userId="9b47680b-374c-4d11-8b75-31d64af3bfe0" providerId="ADAL" clId="{4FC3AA8A-3161-463B-93E0-D48D8B46C910}" dt="2020-05-28T08:51:51.007" v="1166" actId="20577"/>
          <ac:spMkLst>
            <pc:docMk/>
            <pc:sldMk cId="524308108" sldId="300"/>
            <ac:spMk id="33" creationId="{00000000-0000-0000-0000-000000000000}"/>
          </ac:spMkLst>
        </pc:spChg>
      </pc:sldChg>
      <pc:sldChg chg="modSp">
        <pc:chgData name="Kemp, Dayne (ARC-RE)[Millennium Engineering &amp; Integration Co.]" userId="9b47680b-374c-4d11-8b75-31d64af3bfe0" providerId="ADAL" clId="{4FC3AA8A-3161-463B-93E0-D48D8B46C910}" dt="2020-05-28T08:49:09.237" v="1128" actId="20577"/>
        <pc:sldMkLst>
          <pc:docMk/>
          <pc:sldMk cId="3030129350" sldId="313"/>
        </pc:sldMkLst>
        <pc:spChg chg="mod">
          <ac:chgData name="Kemp, Dayne (ARC-RE)[Millennium Engineering &amp; Integration Co.]" userId="9b47680b-374c-4d11-8b75-31d64af3bfe0" providerId="ADAL" clId="{4FC3AA8A-3161-463B-93E0-D48D8B46C910}" dt="2020-05-28T08:49:09.237" v="1128" actId="20577"/>
          <ac:spMkLst>
            <pc:docMk/>
            <pc:sldMk cId="3030129350" sldId="313"/>
            <ac:spMk id="9" creationId="{00000000-0000-0000-0000-000000000000}"/>
          </ac:spMkLst>
        </pc:spChg>
      </pc:sldChg>
      <pc:sldChg chg="modSp">
        <pc:chgData name="Kemp, Dayne (ARC-RE)[Millennium Engineering &amp; Integration Co.]" userId="9b47680b-374c-4d11-8b75-31d64af3bfe0" providerId="ADAL" clId="{4FC3AA8A-3161-463B-93E0-D48D8B46C910}" dt="2020-05-28T08:51:25.148" v="1164" actId="20577"/>
        <pc:sldMkLst>
          <pc:docMk/>
          <pc:sldMk cId="4162398993" sldId="319"/>
        </pc:sldMkLst>
        <pc:spChg chg="mod">
          <ac:chgData name="Kemp, Dayne (ARC-RE)[Millennium Engineering &amp; Integration Co.]" userId="9b47680b-374c-4d11-8b75-31d64af3bfe0" providerId="ADAL" clId="{4FC3AA8A-3161-463B-93E0-D48D8B46C910}" dt="2020-05-28T08:51:25.148" v="1164" actId="20577"/>
          <ac:spMkLst>
            <pc:docMk/>
            <pc:sldMk cId="4162398993" sldId="319"/>
            <ac:spMk id="2" creationId="{00000000-0000-0000-0000-000000000000}"/>
          </ac:spMkLst>
        </pc:spChg>
      </pc:sldChg>
      <pc:sldChg chg="modSp">
        <pc:chgData name="Kemp, Dayne (ARC-RE)[Millennium Engineering &amp; Integration Co.]" userId="9b47680b-374c-4d11-8b75-31d64af3bfe0" providerId="ADAL" clId="{4FC3AA8A-3161-463B-93E0-D48D8B46C910}" dt="2020-05-28T08:54:02.698" v="1223" actId="20577"/>
        <pc:sldMkLst>
          <pc:docMk/>
          <pc:sldMk cId="2930888756" sldId="328"/>
        </pc:sldMkLst>
        <pc:spChg chg="mod">
          <ac:chgData name="Kemp, Dayne (ARC-RE)[Millennium Engineering &amp; Integration Co.]" userId="9b47680b-374c-4d11-8b75-31d64af3bfe0" providerId="ADAL" clId="{4FC3AA8A-3161-463B-93E0-D48D8B46C910}" dt="2020-05-28T08:54:02.698" v="1223" actId="20577"/>
          <ac:spMkLst>
            <pc:docMk/>
            <pc:sldMk cId="2930888756" sldId="328"/>
            <ac:spMk id="3" creationId="{00000000-0000-0000-0000-000000000000}"/>
          </ac:spMkLst>
        </pc:spChg>
      </pc:sldChg>
      <pc:sldChg chg="modSp">
        <pc:chgData name="Kemp, Dayne (ARC-RE)[Millennium Engineering &amp; Integration Co.]" userId="9b47680b-374c-4d11-8b75-31d64af3bfe0" providerId="ADAL" clId="{4FC3AA8A-3161-463B-93E0-D48D8B46C910}" dt="2020-05-28T08:52:41.492" v="1190" actId="20577"/>
        <pc:sldMkLst>
          <pc:docMk/>
          <pc:sldMk cId="2660471812" sldId="331"/>
        </pc:sldMkLst>
        <pc:spChg chg="mod">
          <ac:chgData name="Kemp, Dayne (ARC-RE)[Millennium Engineering &amp; Integration Co.]" userId="9b47680b-374c-4d11-8b75-31d64af3bfe0" providerId="ADAL" clId="{4FC3AA8A-3161-463B-93E0-D48D8B46C910}" dt="2020-05-28T08:52:41.492" v="1190" actId="20577"/>
          <ac:spMkLst>
            <pc:docMk/>
            <pc:sldMk cId="2660471812" sldId="331"/>
            <ac:spMk id="3" creationId="{00000000-0000-0000-0000-000000000000}"/>
          </ac:spMkLst>
        </pc:spChg>
      </pc:sldChg>
      <pc:sldChg chg="modSp">
        <pc:chgData name="Kemp, Dayne (ARC-RE)[Millennium Engineering &amp; Integration Co.]" userId="9b47680b-374c-4d11-8b75-31d64af3bfe0" providerId="ADAL" clId="{4FC3AA8A-3161-463B-93E0-D48D8B46C910}" dt="2020-05-28T08:47:46.372" v="1105" actId="20577"/>
        <pc:sldMkLst>
          <pc:docMk/>
          <pc:sldMk cId="131404015" sldId="332"/>
        </pc:sldMkLst>
        <pc:spChg chg="mod">
          <ac:chgData name="Kemp, Dayne (ARC-RE)[Millennium Engineering &amp; Integration Co.]" userId="9b47680b-374c-4d11-8b75-31d64af3bfe0" providerId="ADAL" clId="{4FC3AA8A-3161-463B-93E0-D48D8B46C910}" dt="2020-05-28T08:47:46.372" v="1105" actId="20577"/>
          <ac:spMkLst>
            <pc:docMk/>
            <pc:sldMk cId="131404015" sldId="332"/>
            <ac:spMk id="3" creationId="{00000000-0000-0000-0000-000000000000}"/>
          </ac:spMkLst>
        </pc:spChg>
      </pc:sldChg>
    </pc:docChg>
  </pc:docChgLst>
  <pc:docChgLst>
    <pc:chgData clId="Web-{14C38FF6-B98E-1DA5-A0A4-FC2FBE6B0E47}"/>
    <pc:docChg chg="modSld">
      <pc:chgData name="" userId="" providerId="" clId="Web-{14C38FF6-B98E-1DA5-A0A4-FC2FBE6B0E47}" dt="2020-06-16T23:12:29.858" v="5" actId="20577"/>
      <pc:docMkLst>
        <pc:docMk/>
      </pc:docMkLst>
      <pc:sldChg chg="modSp">
        <pc:chgData name="" userId="" providerId="" clId="Web-{14C38FF6-B98E-1DA5-A0A4-FC2FBE6B0E47}" dt="2020-06-16T23:12:29.858" v="4" actId="20577"/>
        <pc:sldMkLst>
          <pc:docMk/>
          <pc:sldMk cId="2427403275" sldId="347"/>
        </pc:sldMkLst>
        <pc:spChg chg="mod">
          <ac:chgData name="" userId="" providerId="" clId="Web-{14C38FF6-B98E-1DA5-A0A4-FC2FBE6B0E47}" dt="2020-06-16T23:12:29.858" v="4" actId="20577"/>
          <ac:spMkLst>
            <pc:docMk/>
            <pc:sldMk cId="2427403275" sldId="347"/>
            <ac:spMk id="3" creationId="{00000000-0000-0000-0000-000000000000}"/>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0-06-29T18:59:14.225" idx="1">
    <p:pos x="3705" y="1647"/>
    <p:text>I think we need to be slightly careful with words here, given what comes next. If we're going to include ISS as an "opportunity", then this should be lowercase "flight opportunity" to prevent confusion (per my email.) If it is truly limited to NASA FO, then we should say "suborbital flight opporunity", but I feel confident this is too narrow.</p:text>
    <p:extLst>
      <p:ext uri="{C676402C-5697-4E1C-873F-D02D1690AC5C}">
        <p15:threadingInfo xmlns:p15="http://schemas.microsoft.com/office/powerpoint/2012/main" timeZoneBias="42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0-06-29T19:10:24.145" idx="7">
    <p:pos x="10" y="10"/>
    <p:text>This slide, as well as the other flow chart slides, have the potential to eat into your time. However, if you just give a nod to the potential capabilities that would be suitable for this type of opportunity, then I think it's good to keep this slide and someone could pause and ponder further. If you think that will be tricky to do, I would cut one or two of these flow charts - I think teh presentation will still work really well without them.</p:text>
    <p:extLst>
      <p:ext uri="{C676402C-5697-4E1C-873F-D02D1690AC5C}">
        <p15:threadingInfo xmlns:p15="http://schemas.microsoft.com/office/powerpoint/2012/main" timeZoneBias="42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0-06-29T19:02:14.051" idx="4">
    <p:pos x="4815" y="972"/>
    <p:text>This slide, as well as the other flow chart slides, have the potential to eat into your time. However, if you just give a nod to the potential capabilities that would be suitable for this type of opportunity, then I think it's good to keep this slide and someone could pause and ponder further.</p:text>
    <p:extLst>
      <p:ext uri="{C676402C-5697-4E1C-873F-D02D1690AC5C}">
        <p15:threadingInfo xmlns:p15="http://schemas.microsoft.com/office/powerpoint/2012/main" timeZoneBias="42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0-06-29T19:03:11.433" idx="5">
    <p:pos x="10" y="10"/>
    <p:text>Same comment as the previous slide on how to leverage the info without taking too much time</p:text>
    <p:extLst>
      <p:ext uri="{C676402C-5697-4E1C-873F-D02D1690AC5C}">
        <p15:threadingInfo xmlns:p15="http://schemas.microsoft.com/office/powerpoint/2012/main" timeZoneBias="42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0-06-29T19:01:24.763" idx="3">
    <p:pos x="10" y="10"/>
    <p:text>Consider makign this your closing slide so it's available to the viewers but doesn't eat into your time.</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2A38E0-5CAA-4B8B-A3D3-BAAE59EFC70A}" type="datetimeFigureOut">
              <a:rPr lang="en-US" smtClean="0"/>
              <a:t>6/30/2020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5B240-8BB4-4079-82D7-87891540EE6B}" type="slidenum">
              <a:rPr lang="en-US" smtClean="0"/>
              <a:t>‹#›</a:t>
            </a:fld>
            <a:endParaRPr lang="en-US"/>
          </a:p>
        </p:txBody>
      </p:sp>
    </p:spTree>
    <p:extLst>
      <p:ext uri="{BB962C8B-B14F-4D97-AF65-F5344CB8AC3E}">
        <p14:creationId xmlns:p14="http://schemas.microsoft.com/office/powerpoint/2010/main" val="333962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DB5513-9D88-4FA5-A430-58DBE1904714}"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a:t>
            </a:fld>
            <a:endParaRPr lang="en-US"/>
          </a:p>
        </p:txBody>
      </p:sp>
      <p:pic>
        <p:nvPicPr>
          <p:cNvPr id="8" name="Picture 2" descr="Image result for nasa meatball"/>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4602" t="7408" r="24810" b="8358"/>
          <a:stretch/>
        </p:blipFill>
        <p:spPr bwMode="auto">
          <a:xfrm>
            <a:off x="10868628" y="101832"/>
            <a:ext cx="1120172" cy="93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620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12192000" cy="1148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2" name="Title 1"/>
          <p:cNvSpPr>
            <a:spLocks noGrp="1"/>
          </p:cNvSpPr>
          <p:nvPr>
            <p:ph type="title"/>
          </p:nvPr>
        </p:nvSpPr>
        <p:spPr>
          <a:xfrm>
            <a:off x="838200" y="233801"/>
            <a:ext cx="10515600" cy="669315"/>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838200" y="1381881"/>
            <a:ext cx="10515600" cy="47950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DC4D14-E1C9-4618-888C-6509323E3B03}"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a:t>
            </a:fld>
            <a:endParaRPr lang="en-US"/>
          </a:p>
        </p:txBody>
      </p:sp>
      <p:pic>
        <p:nvPicPr>
          <p:cNvPr id="8" name="Picture 2" descr="Image result for nasa meatball"/>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4602" t="7408" r="24810" b="8358"/>
          <a:stretch/>
        </p:blipFill>
        <p:spPr bwMode="auto">
          <a:xfrm>
            <a:off x="10868628" y="101832"/>
            <a:ext cx="1120172" cy="93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569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0BBC3A5-5296-48CD-8578-6C1C53946FB3}"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586900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5CB825-AC42-4583-BC90-D69702E3C78E}" type="datetime1">
              <a:rPr lang="en-US" smtClean="0"/>
              <a:t>6/30/2020</a:t>
            </a:fld>
            <a:endParaRPr lang="en-US"/>
          </a:p>
        </p:txBody>
      </p:sp>
      <p:sp>
        <p:nvSpPr>
          <p:cNvPr id="6" name="Footer Placeholder 5"/>
          <p:cNvSpPr>
            <a:spLocks noGrp="1"/>
          </p:cNvSpPr>
          <p:nvPr>
            <p:ph type="ftr" sz="quarter" idx="11"/>
          </p:nvPr>
        </p:nvSpPr>
        <p:spPr/>
        <p:txBody>
          <a:bodyPr/>
          <a:lstStyle/>
          <a:p>
            <a:r>
              <a:rPr lang="en-US" smtClean="0"/>
              <a:t>NASA Flight Opportunities – A Stepping Stone to Orbit</a:t>
            </a:r>
            <a:endParaRPr lang="en-US"/>
          </a:p>
        </p:txBody>
      </p:sp>
      <p:sp>
        <p:nvSpPr>
          <p:cNvPr id="7" name="Slide Number Placeholder 6"/>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2361862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7DA1B6C-BA90-404C-8FA3-4195DBD794AC}" type="datetime1">
              <a:rPr lang="en-US" smtClean="0"/>
              <a:t>6/30/2020</a:t>
            </a:fld>
            <a:endParaRPr lang="en-US"/>
          </a:p>
        </p:txBody>
      </p:sp>
      <p:sp>
        <p:nvSpPr>
          <p:cNvPr id="8" name="Footer Placeholder 7"/>
          <p:cNvSpPr>
            <a:spLocks noGrp="1"/>
          </p:cNvSpPr>
          <p:nvPr>
            <p:ph type="ftr" sz="quarter" idx="11"/>
          </p:nvPr>
        </p:nvSpPr>
        <p:spPr/>
        <p:txBody>
          <a:bodyPr/>
          <a:lstStyle/>
          <a:p>
            <a:r>
              <a:rPr lang="en-US" smtClean="0"/>
              <a:t>NASA Flight Opportunities – A Stepping Stone to Orbit</a:t>
            </a:r>
            <a:endParaRPr lang="en-US"/>
          </a:p>
        </p:txBody>
      </p:sp>
      <p:sp>
        <p:nvSpPr>
          <p:cNvPr id="9" name="Slide Number Placeholder 8"/>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14408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5D17469-8390-4BEC-88EB-C5F47C0D10B3}" type="datetime1">
              <a:rPr lang="en-US" smtClean="0"/>
              <a:t>6/30/2020</a:t>
            </a:fld>
            <a:endParaRPr lang="en-US"/>
          </a:p>
        </p:txBody>
      </p:sp>
      <p:sp>
        <p:nvSpPr>
          <p:cNvPr id="4" name="Footer Placeholder 3"/>
          <p:cNvSpPr>
            <a:spLocks noGrp="1"/>
          </p:cNvSpPr>
          <p:nvPr>
            <p:ph type="ftr" sz="quarter" idx="11"/>
          </p:nvPr>
        </p:nvSpPr>
        <p:spPr/>
        <p:txBody>
          <a:bodyPr/>
          <a:lstStyle/>
          <a:p>
            <a:r>
              <a:rPr lang="en-US" smtClean="0"/>
              <a:t>NASA Flight Opportunities – A Stepping Stone to Orbit</a:t>
            </a:r>
            <a:endParaRPr lang="en-US"/>
          </a:p>
        </p:txBody>
      </p:sp>
      <p:sp>
        <p:nvSpPr>
          <p:cNvPr id="5" name="Slide Number Placeholder 4"/>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882696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A5427E-1F20-417F-8644-1DD9F6FA8510}" type="datetime1">
              <a:rPr lang="en-US" smtClean="0"/>
              <a:t>6/30/2020</a:t>
            </a:fld>
            <a:endParaRPr lang="en-US"/>
          </a:p>
        </p:txBody>
      </p:sp>
      <p:sp>
        <p:nvSpPr>
          <p:cNvPr id="3" name="Footer Placeholder 2"/>
          <p:cNvSpPr>
            <a:spLocks noGrp="1"/>
          </p:cNvSpPr>
          <p:nvPr>
            <p:ph type="ftr" sz="quarter" idx="11"/>
          </p:nvPr>
        </p:nvSpPr>
        <p:spPr/>
        <p:txBody>
          <a:bodyPr/>
          <a:lstStyle/>
          <a:p>
            <a:r>
              <a:rPr lang="en-US" smtClean="0"/>
              <a:t>NASA Flight Opportunities – A Stepping Stone to Orbit</a:t>
            </a:r>
            <a:endParaRPr lang="en-US"/>
          </a:p>
        </p:txBody>
      </p:sp>
      <p:sp>
        <p:nvSpPr>
          <p:cNvPr id="4" name="Slide Number Placeholder 3"/>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3555429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BF97ED6-9B66-4404-853E-A05994C89E56}" type="datetime1">
              <a:rPr lang="en-US" smtClean="0"/>
              <a:t>6/30/2020</a:t>
            </a:fld>
            <a:endParaRPr lang="en-US"/>
          </a:p>
        </p:txBody>
      </p:sp>
      <p:sp>
        <p:nvSpPr>
          <p:cNvPr id="6" name="Footer Placeholder 5"/>
          <p:cNvSpPr>
            <a:spLocks noGrp="1"/>
          </p:cNvSpPr>
          <p:nvPr>
            <p:ph type="ftr" sz="quarter" idx="11"/>
          </p:nvPr>
        </p:nvSpPr>
        <p:spPr/>
        <p:txBody>
          <a:bodyPr/>
          <a:lstStyle/>
          <a:p>
            <a:r>
              <a:rPr lang="en-US" smtClean="0"/>
              <a:t>NASA Flight Opportunities – A Stepping Stone to Orbit</a:t>
            </a:r>
            <a:endParaRPr lang="en-US"/>
          </a:p>
        </p:txBody>
      </p:sp>
      <p:sp>
        <p:nvSpPr>
          <p:cNvPr id="7" name="Slide Number Placeholder 6"/>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2577260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994B537-B841-40C8-AF79-8EEBE4A01866}" type="datetime1">
              <a:rPr lang="en-US" smtClean="0"/>
              <a:t>6/30/2020</a:t>
            </a:fld>
            <a:endParaRPr lang="en-US"/>
          </a:p>
        </p:txBody>
      </p:sp>
      <p:sp>
        <p:nvSpPr>
          <p:cNvPr id="6" name="Footer Placeholder 5"/>
          <p:cNvSpPr>
            <a:spLocks noGrp="1"/>
          </p:cNvSpPr>
          <p:nvPr>
            <p:ph type="ftr" sz="quarter" idx="11"/>
          </p:nvPr>
        </p:nvSpPr>
        <p:spPr/>
        <p:txBody>
          <a:bodyPr/>
          <a:lstStyle/>
          <a:p>
            <a:r>
              <a:rPr lang="en-US" smtClean="0"/>
              <a:t>NASA Flight Opportunities – A Stepping Stone to Orbit</a:t>
            </a:r>
            <a:endParaRPr lang="en-US"/>
          </a:p>
        </p:txBody>
      </p:sp>
      <p:sp>
        <p:nvSpPr>
          <p:cNvPr id="7" name="Slide Number Placeholder 6"/>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4188818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BD36746-C12C-4D30-9B6B-C557FA78361B}"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2774125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7C9EF5-C2E3-41C9-9BD9-8E7D839228E6}"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a:t>
            </a:fld>
            <a:endParaRPr lang="en-US"/>
          </a:p>
        </p:txBody>
      </p:sp>
    </p:spTree>
    <p:extLst>
      <p:ext uri="{BB962C8B-B14F-4D97-AF65-F5344CB8AC3E}">
        <p14:creationId xmlns:p14="http://schemas.microsoft.com/office/powerpoint/2010/main" val="139474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0D187A-12FE-469C-B7C6-D2A086DE8883}" type="datetime1">
              <a:rPr lang="en-US" smtClean="0"/>
              <a:t>6/30/2020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NASA Flight Opportunities – A Stepping Stone to Orbit</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CA1B6E-BD03-422C-9FB1-ED758E884F20}" type="slidenum">
              <a:rPr lang="en-US" smtClean="0"/>
              <a:t>‹#›</a:t>
            </a:fld>
            <a:endParaRPr lang="en-US"/>
          </a:p>
        </p:txBody>
      </p:sp>
      <p:sp>
        <p:nvSpPr>
          <p:cNvPr id="7" name="Rectangle 6"/>
          <p:cNvSpPr/>
          <p:nvPr userDrawn="1"/>
        </p:nvSpPr>
        <p:spPr>
          <a:xfrm>
            <a:off x="0" y="0"/>
            <a:ext cx="12192000" cy="11480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8" name="Picture 2" descr="Image result for nasa meatball"/>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24602" t="7408" r="24810" b="8358"/>
          <a:stretch/>
        </p:blipFill>
        <p:spPr bwMode="auto">
          <a:xfrm>
            <a:off x="10868628" y="101832"/>
            <a:ext cx="1120172" cy="932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12753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anh.n.nguyen@nasa.go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hdphoto" Target="../media/hdphoto2.wdp"/><Relationship Id="rId7" Type="http://schemas.microsoft.com/office/2007/relationships/hdphoto" Target="../media/hdphoto4.wdp"/><Relationship Id="rId12" Type="http://schemas.microsoft.com/office/2007/relationships/hdphoto" Target="../media/hdphoto6.wdp"/><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2.png"/><Relationship Id="rId5" Type="http://schemas.microsoft.com/office/2007/relationships/hdphoto" Target="../media/hdphoto3.wdp"/><Relationship Id="rId10" Type="http://schemas.openxmlformats.org/officeDocument/2006/relationships/image" Target="../media/image11.png"/><Relationship Id="rId4" Type="http://schemas.openxmlformats.org/officeDocument/2006/relationships/image" Target="../media/image8.png"/><Relationship Id="rId9" Type="http://schemas.microsoft.com/office/2007/relationships/hdphoto" Target="../media/hdphoto5.wdp"/></Relationships>
</file>

<file path=ppt/slides/_rels/slide6.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18.png"/><Relationship Id="rId3" Type="http://schemas.microsoft.com/office/2007/relationships/hdphoto" Target="../media/hdphoto2.wdp"/><Relationship Id="rId7" Type="http://schemas.openxmlformats.org/officeDocument/2006/relationships/image" Target="../media/image15.png"/><Relationship Id="rId12"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7.wdp"/><Relationship Id="rId11" Type="http://schemas.openxmlformats.org/officeDocument/2006/relationships/image" Target="../media/image17.png"/><Relationship Id="rId5" Type="http://schemas.openxmlformats.org/officeDocument/2006/relationships/image" Target="../media/image14.png"/><Relationship Id="rId10" Type="http://schemas.microsoft.com/office/2007/relationships/hdphoto" Target="../media/hdphoto9.wdp"/><Relationship Id="rId4" Type="http://schemas.openxmlformats.org/officeDocument/2006/relationships/image" Target="../media/image13.png"/><Relationship Id="rId9" Type="http://schemas.openxmlformats.org/officeDocument/2006/relationships/image" Target="../media/image16.png"/><Relationship Id="rId14" Type="http://schemas.microsoft.com/office/2007/relationships/hdphoto" Target="../media/hdphoto10.wdp"/></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comments" Target="../comments/commen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13" Type="http://schemas.microsoft.com/office/2007/relationships/hdphoto" Target="../media/hdphoto1.wdp"/><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comments" Target="../comments/comment5.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mailto:anh.n.nguyen@nasa.gov"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585279"/>
            <a:ext cx="10668000" cy="1228641"/>
          </a:xfrm>
        </p:spPr>
        <p:txBody>
          <a:bodyPr anchor="t">
            <a:normAutofit fontScale="90000"/>
          </a:bodyPr>
          <a:lstStyle/>
          <a:p>
            <a:r>
              <a:rPr lang="en-US" sz="4000" b="1" dirty="0"/>
              <a:t>NASA Flight Opportunities – A Stepping Stone to Orbit</a:t>
            </a:r>
            <a:r>
              <a:rPr lang="en-US" sz="3600" b="1" dirty="0" smtClean="0"/>
              <a:t/>
            </a:r>
            <a:br>
              <a:rPr lang="en-US" sz="3600" b="1" dirty="0" smtClean="0"/>
            </a:br>
            <a:r>
              <a:rPr lang="en-US" sz="3600" b="1" dirty="0" smtClean="0"/>
              <a:t/>
            </a:r>
            <a:br>
              <a:rPr lang="en-US" sz="3600" b="1" dirty="0" smtClean="0"/>
            </a:br>
            <a:r>
              <a:rPr lang="en-US" sz="2200" dirty="0" smtClean="0"/>
              <a:t>Anh </a:t>
            </a:r>
            <a:r>
              <a:rPr lang="en-US" sz="2200" dirty="0"/>
              <a:t>N. </a:t>
            </a:r>
            <a:r>
              <a:rPr lang="en-US" sz="2200" dirty="0" smtClean="0"/>
              <a:t>Nguyen</a:t>
            </a:r>
            <a:br>
              <a:rPr lang="en-US" sz="2200" dirty="0" smtClean="0"/>
            </a:br>
            <a:r>
              <a:rPr lang="en-US" sz="2200" dirty="0" smtClean="0"/>
              <a:t>NASA Ames Research Center</a:t>
            </a:r>
            <a:r>
              <a:rPr lang="en-US" sz="2200" dirty="0"/>
              <a:t/>
            </a:r>
            <a:br>
              <a:rPr lang="en-US" sz="2200" dirty="0"/>
            </a:br>
            <a:r>
              <a:rPr lang="en-US" sz="2200" dirty="0" smtClean="0">
                <a:hlinkClick r:id="rId2"/>
              </a:rPr>
              <a:t>anh.n.nguyen@nasa.gov</a:t>
            </a:r>
            <a:r>
              <a:rPr lang="en-US" sz="2200" dirty="0" smtClean="0"/>
              <a:t/>
            </a:r>
            <a:br>
              <a:rPr lang="en-US" sz="2200" dirty="0" smtClean="0"/>
            </a:br>
            <a:r>
              <a:rPr lang="en-US" sz="2700" dirty="0" smtClean="0"/>
              <a:t/>
            </a:r>
            <a:br>
              <a:rPr lang="en-US" sz="2700" dirty="0" smtClean="0"/>
            </a:br>
            <a:r>
              <a:rPr lang="en-US" sz="2800" dirty="0" err="1" smtClean="0"/>
              <a:t>SmallSat</a:t>
            </a:r>
            <a:r>
              <a:rPr lang="en-US" sz="2800" dirty="0" smtClean="0"/>
              <a:t> </a:t>
            </a:r>
            <a:r>
              <a:rPr lang="en-US" sz="2800" dirty="0"/>
              <a:t>2020</a:t>
            </a:r>
            <a:br>
              <a:rPr lang="en-US" sz="2800" dirty="0"/>
            </a:br>
            <a:endParaRPr lang="en-US" sz="2700" b="1" dirty="0"/>
          </a:p>
        </p:txBody>
      </p:sp>
      <p:sp>
        <p:nvSpPr>
          <p:cNvPr id="3" name="Date Placeholder 2"/>
          <p:cNvSpPr>
            <a:spLocks noGrp="1"/>
          </p:cNvSpPr>
          <p:nvPr>
            <p:ph type="dt" sz="half" idx="10"/>
          </p:nvPr>
        </p:nvSpPr>
        <p:spPr/>
        <p:txBody>
          <a:bodyPr/>
          <a:lstStyle/>
          <a:p>
            <a:fld id="{2FDD18C0-F02E-4FCE-AC39-D87A1C78A13C}"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1</a:t>
            </a:fld>
            <a:endParaRPr lang="en-US"/>
          </a:p>
        </p:txBody>
      </p:sp>
    </p:spTree>
    <p:extLst>
      <p:ext uri="{BB962C8B-B14F-4D97-AF65-F5344CB8AC3E}">
        <p14:creationId xmlns:p14="http://schemas.microsoft.com/office/powerpoint/2010/main" val="30968281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38200" y="1381881"/>
            <a:ext cx="5908040" cy="4795082"/>
          </a:xfrm>
        </p:spPr>
        <p:txBody>
          <a:bodyPr/>
          <a:lstStyle/>
          <a:p>
            <a:r>
              <a:rPr lang="en-US" dirty="0"/>
              <a:t>Payload Accelerator for CubeSat Endeavors (PACE) goals are to mature Payloads from TRL 4 to TRL 7/9 utilizing a suborbital flight test supported by NASA Flight </a:t>
            </a:r>
            <a:r>
              <a:rPr lang="en-US" dirty="0" smtClean="0"/>
              <a:t>Opportunities and orbital flight supported by NASA CubeSat Launch Initiative through the NASA Small Spacecraft Technology Program</a:t>
            </a:r>
            <a:endParaRPr lang="en-US" dirty="0"/>
          </a:p>
        </p:txBody>
      </p:sp>
      <p:pic>
        <p:nvPicPr>
          <p:cNvPr id="2050" name="Picture 2" descr="Technology Readiness Level | NAS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9229" y="1381881"/>
            <a:ext cx="4484239" cy="4947799"/>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Straight Connector 11"/>
          <p:cNvCxnSpPr/>
          <p:nvPr/>
        </p:nvCxnSpPr>
        <p:spPr>
          <a:xfrm flipH="1">
            <a:off x="7291026" y="4226560"/>
            <a:ext cx="613454"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7291026" y="1534160"/>
            <a:ext cx="613454" cy="0"/>
          </a:xfrm>
          <a:prstGeom prst="line">
            <a:avLst/>
          </a:prstGeom>
          <a:ln w="76200">
            <a:solidFill>
              <a:schemeClr val="tx1"/>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320012" y="2660227"/>
            <a:ext cx="0" cy="156633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7291026" y="2660227"/>
            <a:ext cx="613454" cy="0"/>
          </a:xfrm>
          <a:prstGeom prst="line">
            <a:avLst/>
          </a:prstGeom>
          <a:ln w="76200">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320012" y="1534160"/>
            <a:ext cx="0" cy="1126067"/>
          </a:xfrm>
          <a:prstGeom prst="line">
            <a:avLst/>
          </a:prstGeom>
          <a:ln w="762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Date Placeholder 2"/>
          <p:cNvSpPr>
            <a:spLocks noGrp="1"/>
          </p:cNvSpPr>
          <p:nvPr>
            <p:ph type="dt" sz="half" idx="10"/>
          </p:nvPr>
        </p:nvSpPr>
        <p:spPr/>
        <p:txBody>
          <a:bodyPr/>
          <a:lstStyle/>
          <a:p>
            <a:fld id="{49063BC3-8549-467D-B0C1-62335B5AC457}"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2</a:t>
            </a:fld>
            <a:endParaRPr lang="en-US"/>
          </a:p>
        </p:txBody>
      </p:sp>
      <p:pic>
        <p:nvPicPr>
          <p:cNvPr id="16" name="Picture 15"/>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foregroundMark x1="18805" y1="11340" x2="18805" y2="11340"/>
                        <a14:foregroundMark x1="7965" y1="74227" x2="7965" y2="74227"/>
                        <a14:foregroundMark x1="45133" y1="18557" x2="45133" y2="18557"/>
                        <a14:foregroundMark x1="60619" y1="20619" x2="60619" y2="20619"/>
                        <a14:foregroundMark x1="56195" y1="74227" x2="56195" y2="74227"/>
                        <a14:foregroundMark x1="76991" y1="61856" x2="76991" y2="61856"/>
                        <a14:foregroundMark x1="86947" y1="13402" x2="86947" y2="13402"/>
                      </a14:backgroundRemoval>
                    </a14:imgEffect>
                    <a14:imgEffect>
                      <a14:brightnessContrast bright="100000" contrast="2000"/>
                    </a14:imgEffect>
                  </a14:imgLayer>
                </a14:imgProps>
              </a:ext>
            </a:extLst>
          </a:blip>
          <a:stretch>
            <a:fillRect/>
          </a:stretch>
        </p:blipFill>
        <p:spPr>
          <a:xfrm>
            <a:off x="974863" y="341845"/>
            <a:ext cx="2606537" cy="559367"/>
          </a:xfrm>
          <a:prstGeom prst="rect">
            <a:avLst/>
          </a:prstGeom>
        </p:spPr>
      </p:pic>
    </p:spTree>
    <p:extLst>
      <p:ext uri="{BB962C8B-B14F-4D97-AF65-F5344CB8AC3E}">
        <p14:creationId xmlns:p14="http://schemas.microsoft.com/office/powerpoint/2010/main" val="5735606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NASA Suborbital Flight </a:t>
            </a:r>
            <a:r>
              <a:rPr lang="en-US" dirty="0"/>
              <a:t>Opportunities</a:t>
            </a:r>
          </a:p>
        </p:txBody>
      </p:sp>
      <p:pic>
        <p:nvPicPr>
          <p:cNvPr id="5" name="Picture 2" descr="Various payloads."/>
          <p:cNvPicPr>
            <a:picLocks noChangeAspect="1" noChangeArrowheads="1"/>
          </p:cNvPicPr>
          <p:nvPr/>
        </p:nvPicPr>
        <p:blipFill rotWithShape="1">
          <a:blip r:embed="rId2">
            <a:extLst>
              <a:ext uri="{28A0092B-C50C-407E-A947-70E740481C1C}">
                <a14:useLocalDpi xmlns:a14="http://schemas.microsoft.com/office/drawing/2010/main" val="0"/>
              </a:ext>
            </a:extLst>
          </a:blip>
          <a:srcRect l="15242" r="69978"/>
          <a:stretch/>
        </p:blipFill>
        <p:spPr bwMode="auto">
          <a:xfrm>
            <a:off x="5610700" y="2310689"/>
            <a:ext cx="1449196" cy="292761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271779" y="1606478"/>
            <a:ext cx="2169329" cy="584775"/>
          </a:xfrm>
          <a:prstGeom prst="rect">
            <a:avLst/>
          </a:prstGeom>
        </p:spPr>
        <p:txBody>
          <a:bodyPr wrap="square">
            <a:spAutoFit/>
          </a:bodyPr>
          <a:lstStyle/>
          <a:p>
            <a:pPr algn="ctr"/>
            <a:r>
              <a:rPr lang="en-US" sz="1600" b="1" dirty="0">
                <a:solidFill>
                  <a:srgbClr val="000000"/>
                </a:solidFill>
                <a:latin typeface="+mj-lt"/>
              </a:rPr>
              <a:t>Suborbital reusable launch vehicles (</a:t>
            </a:r>
            <a:r>
              <a:rPr lang="en-US" sz="1600" b="1" dirty="0" err="1">
                <a:solidFill>
                  <a:srgbClr val="000000"/>
                </a:solidFill>
                <a:latin typeface="+mj-lt"/>
              </a:rPr>
              <a:t>sRLVs</a:t>
            </a:r>
            <a:r>
              <a:rPr lang="en-US" sz="1600" b="1" dirty="0">
                <a:solidFill>
                  <a:srgbClr val="000000"/>
                </a:solidFill>
                <a:latin typeface="+mj-lt"/>
              </a:rPr>
              <a:t>)</a:t>
            </a:r>
            <a:endParaRPr lang="en-US" sz="1600" b="1" dirty="0">
              <a:latin typeface="+mj-lt"/>
            </a:endParaRPr>
          </a:p>
        </p:txBody>
      </p:sp>
      <p:sp>
        <p:nvSpPr>
          <p:cNvPr id="10" name="Rectangle 9"/>
          <p:cNvSpPr/>
          <p:nvPr/>
        </p:nvSpPr>
        <p:spPr>
          <a:xfrm>
            <a:off x="5514392" y="5267418"/>
            <a:ext cx="1642188" cy="646331"/>
          </a:xfrm>
          <a:prstGeom prst="rect">
            <a:avLst/>
          </a:prstGeom>
        </p:spPr>
        <p:txBody>
          <a:bodyPr wrap="square">
            <a:spAutoFit/>
          </a:bodyPr>
          <a:lstStyle/>
          <a:p>
            <a:r>
              <a:rPr lang="en-US" sz="1200" dirty="0">
                <a:latin typeface="+mj-lt"/>
              </a:rPr>
              <a:t>Minimum altitude of 80 km above Mean Sea Level (MSL) </a:t>
            </a:r>
          </a:p>
        </p:txBody>
      </p:sp>
      <p:sp>
        <p:nvSpPr>
          <p:cNvPr id="11" name="Rectangle 10"/>
          <p:cNvSpPr/>
          <p:nvPr/>
        </p:nvSpPr>
        <p:spPr>
          <a:xfrm>
            <a:off x="1351625" y="1606478"/>
            <a:ext cx="2884724" cy="584775"/>
          </a:xfrm>
          <a:prstGeom prst="rect">
            <a:avLst/>
          </a:prstGeom>
        </p:spPr>
        <p:txBody>
          <a:bodyPr wrap="square">
            <a:spAutoFit/>
          </a:bodyPr>
          <a:lstStyle/>
          <a:p>
            <a:pPr algn="ctr"/>
            <a:r>
              <a:rPr lang="en-US" sz="1600" b="1" dirty="0">
                <a:solidFill>
                  <a:srgbClr val="000000"/>
                </a:solidFill>
                <a:latin typeface="+mj-lt"/>
              </a:rPr>
              <a:t>Rocket-Powered Lander Vehicles</a:t>
            </a:r>
          </a:p>
          <a:p>
            <a:pPr algn="ctr"/>
            <a:r>
              <a:rPr lang="en-US" sz="1600" b="1" dirty="0">
                <a:solidFill>
                  <a:srgbClr val="000000"/>
                </a:solidFill>
                <a:latin typeface="+mj-lt"/>
              </a:rPr>
              <a:t>(RPLV)</a:t>
            </a:r>
            <a:endParaRPr lang="en-US" sz="1600" b="1" dirty="0">
              <a:latin typeface="+mj-lt"/>
            </a:endParaRPr>
          </a:p>
        </p:txBody>
      </p:sp>
      <p:sp>
        <p:nvSpPr>
          <p:cNvPr id="12" name="Rectangle 11"/>
          <p:cNvSpPr/>
          <p:nvPr/>
        </p:nvSpPr>
        <p:spPr>
          <a:xfrm>
            <a:off x="772982" y="5280554"/>
            <a:ext cx="2052955" cy="1200329"/>
          </a:xfrm>
          <a:prstGeom prst="rect">
            <a:avLst/>
          </a:prstGeom>
        </p:spPr>
        <p:txBody>
          <a:bodyPr wrap="square">
            <a:spAutoFit/>
          </a:bodyPr>
          <a:lstStyle/>
          <a:p>
            <a:r>
              <a:rPr lang="en-US" sz="1200" dirty="0">
                <a:latin typeface="+mj-lt"/>
              </a:rPr>
              <a:t>Controlled descent and controlled vertical landing of a free-flying vehicle using a propulsion system of a class that can operate in a vacuum. </a:t>
            </a:r>
          </a:p>
          <a:p>
            <a:endParaRPr lang="en-US" sz="1200" dirty="0">
              <a:latin typeface="+mj-lt"/>
            </a:endParaRPr>
          </a:p>
        </p:txBody>
      </p:sp>
      <p:sp>
        <p:nvSpPr>
          <p:cNvPr id="13" name="Rectangle 12"/>
          <p:cNvSpPr/>
          <p:nvPr/>
        </p:nvSpPr>
        <p:spPr>
          <a:xfrm>
            <a:off x="7922400" y="3865653"/>
            <a:ext cx="3268726" cy="338554"/>
          </a:xfrm>
          <a:prstGeom prst="rect">
            <a:avLst/>
          </a:prstGeom>
        </p:spPr>
        <p:txBody>
          <a:bodyPr wrap="square">
            <a:spAutoFit/>
          </a:bodyPr>
          <a:lstStyle/>
          <a:p>
            <a:pPr algn="ctr"/>
            <a:r>
              <a:rPr lang="en-US" sz="1600" b="1" dirty="0">
                <a:solidFill>
                  <a:srgbClr val="000000"/>
                </a:solidFill>
                <a:latin typeface="+mj-lt"/>
              </a:rPr>
              <a:t>High-altitude balloons </a:t>
            </a:r>
            <a:endParaRPr lang="en-US" sz="1600" b="1" dirty="0">
              <a:latin typeface="+mj-lt"/>
            </a:endParaRPr>
          </a:p>
        </p:txBody>
      </p:sp>
      <p:sp>
        <p:nvSpPr>
          <p:cNvPr id="14" name="Rectangle 13"/>
          <p:cNvSpPr/>
          <p:nvPr/>
        </p:nvSpPr>
        <p:spPr>
          <a:xfrm>
            <a:off x="3070629" y="5242197"/>
            <a:ext cx="1600504" cy="461665"/>
          </a:xfrm>
          <a:prstGeom prst="rect">
            <a:avLst/>
          </a:prstGeom>
        </p:spPr>
        <p:txBody>
          <a:bodyPr wrap="square">
            <a:spAutoFit/>
          </a:bodyPr>
          <a:lstStyle/>
          <a:p>
            <a:r>
              <a:rPr lang="en-US" sz="1200" dirty="0">
                <a:latin typeface="+mj-lt"/>
              </a:rPr>
              <a:t>Minimum altitude of 30 km above MSL </a:t>
            </a:r>
          </a:p>
        </p:txBody>
      </p:sp>
      <p:sp>
        <p:nvSpPr>
          <p:cNvPr id="15" name="Rectangle 14"/>
          <p:cNvSpPr/>
          <p:nvPr/>
        </p:nvSpPr>
        <p:spPr>
          <a:xfrm>
            <a:off x="8476539" y="1328155"/>
            <a:ext cx="2281029" cy="338554"/>
          </a:xfrm>
          <a:prstGeom prst="rect">
            <a:avLst/>
          </a:prstGeom>
        </p:spPr>
        <p:txBody>
          <a:bodyPr wrap="square">
            <a:spAutoFit/>
          </a:bodyPr>
          <a:lstStyle/>
          <a:p>
            <a:pPr algn="ctr"/>
            <a:r>
              <a:rPr lang="en-US" sz="1600" b="1" dirty="0">
                <a:solidFill>
                  <a:srgbClr val="000000"/>
                </a:solidFill>
                <a:latin typeface="+mj-lt"/>
              </a:rPr>
              <a:t>Parabolic aircraft</a:t>
            </a:r>
            <a:endParaRPr lang="en-US" sz="1600" b="1" dirty="0">
              <a:latin typeface="+mj-lt"/>
            </a:endParaRPr>
          </a:p>
        </p:txBody>
      </p:sp>
      <p:sp>
        <p:nvSpPr>
          <p:cNvPr id="16" name="Rectangle 15"/>
          <p:cNvSpPr/>
          <p:nvPr/>
        </p:nvSpPr>
        <p:spPr>
          <a:xfrm>
            <a:off x="7961644" y="3450913"/>
            <a:ext cx="3310818" cy="276999"/>
          </a:xfrm>
          <a:prstGeom prst="rect">
            <a:avLst/>
          </a:prstGeom>
        </p:spPr>
        <p:txBody>
          <a:bodyPr wrap="square">
            <a:spAutoFit/>
          </a:bodyPr>
          <a:lstStyle/>
          <a:p>
            <a:pPr algn="ctr"/>
            <a:r>
              <a:rPr lang="en-US" sz="1200" dirty="0">
                <a:latin typeface="+mj-lt"/>
              </a:rPr>
              <a:t>Aircraft Following Reduced-Gravity Flight </a:t>
            </a:r>
            <a:r>
              <a:rPr lang="en-US" sz="1200" dirty="0" smtClean="0">
                <a:latin typeface="+mj-lt"/>
              </a:rPr>
              <a:t>Profiles</a:t>
            </a:r>
            <a:endParaRPr lang="en-US" sz="1200" dirty="0">
              <a:latin typeface="+mj-lt"/>
            </a:endParaRPr>
          </a:p>
        </p:txBody>
      </p:sp>
      <p:sp>
        <p:nvSpPr>
          <p:cNvPr id="3" name="Date Placeholder 2"/>
          <p:cNvSpPr>
            <a:spLocks noGrp="1"/>
          </p:cNvSpPr>
          <p:nvPr>
            <p:ph type="dt" sz="half" idx="10"/>
          </p:nvPr>
        </p:nvSpPr>
        <p:spPr/>
        <p:txBody>
          <a:bodyPr/>
          <a:lstStyle/>
          <a:p>
            <a:fld id="{44A2AEEB-CD5F-4069-8E5F-3E31A4654C4A}" type="datetime1">
              <a:rPr lang="en-US" smtClean="0"/>
              <a:t>6/30/2020</a:t>
            </a:fld>
            <a:endParaRPr lang="en-US"/>
          </a:p>
        </p:txBody>
      </p:sp>
      <p:sp>
        <p:nvSpPr>
          <p:cNvPr id="7" name="Footer Placeholder 6"/>
          <p:cNvSpPr>
            <a:spLocks noGrp="1"/>
          </p:cNvSpPr>
          <p:nvPr>
            <p:ph type="ftr" sz="quarter" idx="11"/>
          </p:nvPr>
        </p:nvSpPr>
        <p:spPr/>
        <p:txBody>
          <a:bodyPr/>
          <a:lstStyle/>
          <a:p>
            <a:r>
              <a:rPr lang="en-US" smtClean="0"/>
              <a:t>NASA Flight Opportunities – A Stepping Stone to Orbit</a:t>
            </a:r>
            <a:endParaRPr lang="en-US"/>
          </a:p>
        </p:txBody>
      </p:sp>
      <p:sp>
        <p:nvSpPr>
          <p:cNvPr id="20" name="Slide Number Placeholder 19"/>
          <p:cNvSpPr>
            <a:spLocks noGrp="1"/>
          </p:cNvSpPr>
          <p:nvPr>
            <p:ph type="sldNum" sz="quarter" idx="12"/>
          </p:nvPr>
        </p:nvSpPr>
        <p:spPr>
          <a:xfrm>
            <a:off x="8610600" y="6401605"/>
            <a:ext cx="2743200" cy="365125"/>
          </a:xfrm>
        </p:spPr>
        <p:txBody>
          <a:bodyPr/>
          <a:lstStyle/>
          <a:p>
            <a:fld id="{8ECA1B6E-BD03-422C-9FB1-ED758E884F20}" type="slidenum">
              <a:rPr lang="en-US" smtClean="0"/>
              <a:t>3</a:t>
            </a:fld>
            <a:endParaRPr lang="en-US"/>
          </a:p>
        </p:txBody>
      </p:sp>
      <p:pic>
        <p:nvPicPr>
          <p:cNvPr id="19" name="Picture 18"/>
          <p:cNvPicPr>
            <a:picLocks noChangeAspect="1"/>
          </p:cNvPicPr>
          <p:nvPr/>
        </p:nvPicPr>
        <p:blipFill>
          <a:blip r:embed="rId3"/>
          <a:stretch>
            <a:fillRect/>
          </a:stretch>
        </p:blipFill>
        <p:spPr>
          <a:xfrm>
            <a:off x="8042983" y="1735579"/>
            <a:ext cx="3148143" cy="1715334"/>
          </a:xfrm>
          <a:prstGeom prst="rect">
            <a:avLst/>
          </a:prstGeom>
        </p:spPr>
      </p:pic>
      <p:pic>
        <p:nvPicPr>
          <p:cNvPr id="1028" name="Picture 4" descr="http://s3.amazonaws.com/com-ravenaerostar-cdn/general-uploads/_910x540_fit_center-center/Red-Bull-Night.jpg?mtime=2017100215585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42983" y="4243190"/>
            <a:ext cx="3148143" cy="186812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Various payloads."/>
          <p:cNvPicPr>
            <a:picLocks noChangeAspect="1" noChangeArrowheads="1"/>
          </p:cNvPicPr>
          <p:nvPr/>
        </p:nvPicPr>
        <p:blipFill rotWithShape="1">
          <a:blip r:embed="rId2">
            <a:extLst>
              <a:ext uri="{28A0092B-C50C-407E-A947-70E740481C1C}">
                <a14:useLocalDpi xmlns:a14="http://schemas.microsoft.com/office/drawing/2010/main" val="0"/>
              </a:ext>
            </a:extLst>
          </a:blip>
          <a:srcRect l="44648" r="39327"/>
          <a:stretch/>
        </p:blipFill>
        <p:spPr bwMode="auto">
          <a:xfrm>
            <a:off x="3099884" y="2310689"/>
            <a:ext cx="1571249" cy="292761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Various payloads."/>
          <p:cNvPicPr>
            <a:picLocks noChangeAspect="1" noChangeArrowheads="1"/>
          </p:cNvPicPr>
          <p:nvPr/>
        </p:nvPicPr>
        <p:blipFill rotWithShape="1">
          <a:blip r:embed="rId2">
            <a:extLst>
              <a:ext uri="{28A0092B-C50C-407E-A947-70E740481C1C}">
                <a14:useLocalDpi xmlns:a14="http://schemas.microsoft.com/office/drawing/2010/main" val="0"/>
              </a:ext>
            </a:extLst>
          </a:blip>
          <a:srcRect l="30656" r="56117"/>
          <a:stretch/>
        </p:blipFill>
        <p:spPr bwMode="auto">
          <a:xfrm>
            <a:off x="1201054" y="2310689"/>
            <a:ext cx="1296955" cy="2927616"/>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p:cNvSpPr/>
          <p:nvPr/>
        </p:nvSpPr>
        <p:spPr>
          <a:xfrm>
            <a:off x="7937114" y="6117478"/>
            <a:ext cx="3254012" cy="276999"/>
          </a:xfrm>
          <a:prstGeom prst="rect">
            <a:avLst/>
          </a:prstGeom>
        </p:spPr>
        <p:txBody>
          <a:bodyPr wrap="square">
            <a:spAutoFit/>
          </a:bodyPr>
          <a:lstStyle/>
          <a:p>
            <a:pPr algn="ctr"/>
            <a:r>
              <a:rPr lang="en-US" sz="1200" dirty="0">
                <a:latin typeface="+mj-lt"/>
              </a:rPr>
              <a:t>Minimum altitude of 30 km above MSL </a:t>
            </a:r>
          </a:p>
        </p:txBody>
      </p:sp>
      <p:sp>
        <p:nvSpPr>
          <p:cNvPr id="21" name="TextBox 20"/>
          <p:cNvSpPr txBox="1"/>
          <p:nvPr/>
        </p:nvSpPr>
        <p:spPr>
          <a:xfrm>
            <a:off x="8057286" y="3169812"/>
            <a:ext cx="1559767" cy="261610"/>
          </a:xfrm>
          <a:prstGeom prst="rect">
            <a:avLst/>
          </a:prstGeom>
          <a:noFill/>
        </p:spPr>
        <p:txBody>
          <a:bodyPr wrap="square" rtlCol="0">
            <a:spAutoFit/>
          </a:bodyPr>
          <a:lstStyle/>
          <a:p>
            <a:r>
              <a:rPr lang="en-US" sz="1050" dirty="0" smtClean="0"/>
              <a:t>Credit: Johnny </a:t>
            </a:r>
            <a:r>
              <a:rPr lang="en-US" sz="1050" dirty="0" err="1" smtClean="0"/>
              <a:t>MItchell</a:t>
            </a:r>
            <a:endParaRPr lang="en-US" sz="1050" dirty="0"/>
          </a:p>
        </p:txBody>
      </p:sp>
    </p:spTree>
    <p:extLst>
      <p:ext uri="{BB962C8B-B14F-4D97-AF65-F5344CB8AC3E}">
        <p14:creationId xmlns:p14="http://schemas.microsoft.com/office/powerpoint/2010/main" val="29330605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Payload Maturation to Flight </a:t>
            </a:r>
            <a:endParaRPr lang="en-US" dirty="0"/>
          </a:p>
        </p:txBody>
      </p:sp>
      <p:sp>
        <p:nvSpPr>
          <p:cNvPr id="5" name="Rounded Rectangle 4"/>
          <p:cNvSpPr/>
          <p:nvPr/>
        </p:nvSpPr>
        <p:spPr>
          <a:xfrm>
            <a:off x="335871" y="1501618"/>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Center Innovation Fund</a:t>
            </a:r>
          </a:p>
        </p:txBody>
      </p:sp>
      <p:sp>
        <p:nvSpPr>
          <p:cNvPr id="7" name="Rounded Rectangle 6"/>
          <p:cNvSpPr/>
          <p:nvPr/>
        </p:nvSpPr>
        <p:spPr>
          <a:xfrm>
            <a:off x="335871" y="2508584"/>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Game Changing Development</a:t>
            </a:r>
          </a:p>
        </p:txBody>
      </p:sp>
      <p:sp>
        <p:nvSpPr>
          <p:cNvPr id="8" name="Rounded Rectangle 7"/>
          <p:cNvSpPr/>
          <p:nvPr/>
        </p:nvSpPr>
        <p:spPr>
          <a:xfrm>
            <a:off x="335871" y="3515550"/>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Lunar Surface Innovation Initiative</a:t>
            </a:r>
          </a:p>
        </p:txBody>
      </p:sp>
      <p:sp>
        <p:nvSpPr>
          <p:cNvPr id="9" name="Rounded Rectangle 8"/>
          <p:cNvSpPr/>
          <p:nvPr/>
        </p:nvSpPr>
        <p:spPr>
          <a:xfrm>
            <a:off x="1764621" y="1501618"/>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NASA Innovative Advanced Concepts</a:t>
            </a:r>
          </a:p>
        </p:txBody>
      </p:sp>
      <p:sp>
        <p:nvSpPr>
          <p:cNvPr id="10" name="Rounded Rectangle 9"/>
          <p:cNvSpPr/>
          <p:nvPr/>
        </p:nvSpPr>
        <p:spPr>
          <a:xfrm>
            <a:off x="1764621" y="2500804"/>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NASA </a:t>
            </a:r>
            <a:r>
              <a:rPr lang="en-US" sz="1400" dirty="0" err="1"/>
              <a:t>iTech</a:t>
            </a:r>
            <a:endParaRPr lang="en-US" sz="1400" dirty="0"/>
          </a:p>
        </p:txBody>
      </p:sp>
      <p:sp>
        <p:nvSpPr>
          <p:cNvPr id="11" name="Rounded Rectangle 10"/>
          <p:cNvSpPr/>
          <p:nvPr/>
        </p:nvSpPr>
        <p:spPr>
          <a:xfrm>
            <a:off x="1764621" y="3499990"/>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Prizes &amp; Challenges</a:t>
            </a:r>
          </a:p>
        </p:txBody>
      </p:sp>
      <p:sp>
        <p:nvSpPr>
          <p:cNvPr id="12" name="Rounded Rectangle 11"/>
          <p:cNvSpPr/>
          <p:nvPr/>
        </p:nvSpPr>
        <p:spPr>
          <a:xfrm>
            <a:off x="335871" y="4522516"/>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Small Business Innovation Research</a:t>
            </a:r>
          </a:p>
        </p:txBody>
      </p:sp>
      <p:sp>
        <p:nvSpPr>
          <p:cNvPr id="13" name="Rounded Rectangle 12"/>
          <p:cNvSpPr/>
          <p:nvPr/>
        </p:nvSpPr>
        <p:spPr>
          <a:xfrm>
            <a:off x="335871" y="5529482"/>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Small Business Technology Transfer</a:t>
            </a:r>
          </a:p>
        </p:txBody>
      </p:sp>
      <p:sp>
        <p:nvSpPr>
          <p:cNvPr id="14" name="Rounded Rectangle 13"/>
          <p:cNvSpPr/>
          <p:nvPr/>
        </p:nvSpPr>
        <p:spPr>
          <a:xfrm>
            <a:off x="3562940" y="3128635"/>
            <a:ext cx="1341567" cy="77382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TRL 4 Payload</a:t>
            </a:r>
          </a:p>
        </p:txBody>
      </p:sp>
      <p:sp>
        <p:nvSpPr>
          <p:cNvPr id="15" name="Rounded Rectangle 14"/>
          <p:cNvSpPr/>
          <p:nvPr/>
        </p:nvSpPr>
        <p:spPr>
          <a:xfrm>
            <a:off x="1764621" y="5498362"/>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Space Technology Research Grants</a:t>
            </a:r>
          </a:p>
        </p:txBody>
      </p:sp>
      <p:sp>
        <p:nvSpPr>
          <p:cNvPr id="17" name="Rounded Rectangle 16"/>
          <p:cNvSpPr/>
          <p:nvPr/>
        </p:nvSpPr>
        <p:spPr>
          <a:xfrm>
            <a:off x="1764621" y="4499176"/>
            <a:ext cx="1295400" cy="91428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Technology Transfer</a:t>
            </a:r>
          </a:p>
        </p:txBody>
      </p:sp>
      <p:sp>
        <p:nvSpPr>
          <p:cNvPr id="3" name="Right Brace 2"/>
          <p:cNvSpPr/>
          <p:nvPr/>
        </p:nvSpPr>
        <p:spPr>
          <a:xfrm>
            <a:off x="3138761" y="1605280"/>
            <a:ext cx="262635" cy="4734560"/>
          </a:xfrm>
          <a:prstGeom prst="rightBrace">
            <a:avLst>
              <a:gd name="adj1" fmla="val 34420"/>
              <a:gd name="adj2" fmla="val 39485"/>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ounded Rectangle 20"/>
          <p:cNvSpPr/>
          <p:nvPr/>
        </p:nvSpPr>
        <p:spPr>
          <a:xfrm>
            <a:off x="5207902" y="3128635"/>
            <a:ext cx="1375893" cy="77382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FO AI&amp;T</a:t>
            </a:r>
          </a:p>
        </p:txBody>
      </p:sp>
      <p:sp>
        <p:nvSpPr>
          <p:cNvPr id="22" name="Rounded Rectangle 21"/>
          <p:cNvSpPr/>
          <p:nvPr/>
        </p:nvSpPr>
        <p:spPr>
          <a:xfrm>
            <a:off x="6887190" y="3128635"/>
            <a:ext cx="1375894" cy="77382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t>Flight Opportunity</a:t>
            </a:r>
          </a:p>
        </p:txBody>
      </p:sp>
      <p:sp>
        <p:nvSpPr>
          <p:cNvPr id="25" name="Rounded Rectangle 24"/>
          <p:cNvSpPr/>
          <p:nvPr/>
        </p:nvSpPr>
        <p:spPr>
          <a:xfrm>
            <a:off x="3836302" y="4654706"/>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Integration onto SC Bus</a:t>
            </a:r>
          </a:p>
        </p:txBody>
      </p:sp>
      <p:sp>
        <p:nvSpPr>
          <p:cNvPr id="26" name="Rounded Rectangle 25"/>
          <p:cNvSpPr/>
          <p:nvPr/>
        </p:nvSpPr>
        <p:spPr>
          <a:xfrm>
            <a:off x="7219950" y="4654706"/>
            <a:ext cx="1371600" cy="778933"/>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Launch</a:t>
            </a:r>
          </a:p>
        </p:txBody>
      </p:sp>
      <p:sp>
        <p:nvSpPr>
          <p:cNvPr id="27" name="Rounded Rectangle 26"/>
          <p:cNvSpPr/>
          <p:nvPr/>
        </p:nvSpPr>
        <p:spPr>
          <a:xfrm>
            <a:off x="8895831" y="4654706"/>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Mission Ops</a:t>
            </a:r>
          </a:p>
        </p:txBody>
      </p:sp>
      <p:sp>
        <p:nvSpPr>
          <p:cNvPr id="28" name="Rounded Rectangle 27"/>
          <p:cNvSpPr/>
          <p:nvPr/>
        </p:nvSpPr>
        <p:spPr>
          <a:xfrm>
            <a:off x="10571711" y="4654706"/>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Close-out</a:t>
            </a:r>
          </a:p>
        </p:txBody>
      </p:sp>
      <p:cxnSp>
        <p:nvCxnSpPr>
          <p:cNvPr id="29" name="Straight Arrow Connector 28"/>
          <p:cNvCxnSpPr>
            <a:stCxn id="25" idx="3"/>
            <a:endCxn id="34" idx="1"/>
          </p:cNvCxnSpPr>
          <p:nvPr/>
        </p:nvCxnSpPr>
        <p:spPr>
          <a:xfrm>
            <a:off x="5207902" y="5044173"/>
            <a:ext cx="33616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26" idx="3"/>
            <a:endCxn id="27" idx="1"/>
          </p:cNvCxnSpPr>
          <p:nvPr/>
        </p:nvCxnSpPr>
        <p:spPr>
          <a:xfrm>
            <a:off x="8591550" y="5044173"/>
            <a:ext cx="3042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27" idx="3"/>
            <a:endCxn id="28" idx="1"/>
          </p:cNvCxnSpPr>
          <p:nvPr/>
        </p:nvCxnSpPr>
        <p:spPr>
          <a:xfrm>
            <a:off x="10267431" y="5044173"/>
            <a:ext cx="30428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Rounded Rectangle 33"/>
          <p:cNvSpPr/>
          <p:nvPr/>
        </p:nvSpPr>
        <p:spPr>
          <a:xfrm>
            <a:off x="5544069" y="4654706"/>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SC-level</a:t>
            </a:r>
          </a:p>
          <a:p>
            <a:pPr algn="ctr"/>
            <a:r>
              <a:rPr lang="en-US" sz="1600" dirty="0" err="1"/>
              <a:t>Env</a:t>
            </a:r>
            <a:r>
              <a:rPr lang="en-US" sz="1600" dirty="0"/>
              <a:t>. test</a:t>
            </a:r>
          </a:p>
        </p:txBody>
      </p:sp>
      <p:cxnSp>
        <p:nvCxnSpPr>
          <p:cNvPr id="35" name="Straight Arrow Connector 34"/>
          <p:cNvCxnSpPr>
            <a:stCxn id="34" idx="3"/>
            <a:endCxn id="26" idx="1"/>
          </p:cNvCxnSpPr>
          <p:nvPr/>
        </p:nvCxnSpPr>
        <p:spPr>
          <a:xfrm>
            <a:off x="6915669" y="5044173"/>
            <a:ext cx="3042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p:cNvCxnSpPr>
            <a:endCxn id="25" idx="1"/>
          </p:cNvCxnSpPr>
          <p:nvPr/>
        </p:nvCxnSpPr>
        <p:spPr>
          <a:xfrm flipH="1">
            <a:off x="3836302" y="3515550"/>
            <a:ext cx="7739843" cy="1528623"/>
          </a:xfrm>
          <a:prstGeom prst="bentConnector5">
            <a:avLst>
              <a:gd name="adj1" fmla="val -2954"/>
              <a:gd name="adj2" fmla="val 49916"/>
              <a:gd name="adj3" fmla="val 102954"/>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14" idx="3"/>
            <a:endCxn id="21" idx="1"/>
          </p:cNvCxnSpPr>
          <p:nvPr/>
        </p:nvCxnSpPr>
        <p:spPr>
          <a:xfrm>
            <a:off x="4904507" y="3515550"/>
            <a:ext cx="30339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1" idx="3"/>
            <a:endCxn id="22" idx="1"/>
          </p:cNvCxnSpPr>
          <p:nvPr/>
        </p:nvCxnSpPr>
        <p:spPr>
          <a:xfrm>
            <a:off x="6583795" y="3515550"/>
            <a:ext cx="30339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22" idx="3"/>
          </p:cNvCxnSpPr>
          <p:nvPr/>
        </p:nvCxnSpPr>
        <p:spPr>
          <a:xfrm>
            <a:off x="8263084" y="3515550"/>
            <a:ext cx="22639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9865373" y="3515550"/>
            <a:ext cx="22639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Rounded Rectangle 48"/>
          <p:cNvSpPr/>
          <p:nvPr/>
        </p:nvSpPr>
        <p:spPr>
          <a:xfrm>
            <a:off x="7581652" y="1261614"/>
            <a:ext cx="1295400" cy="91428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Small Spacecraft Technology</a:t>
            </a:r>
          </a:p>
          <a:p>
            <a:pPr algn="ctr"/>
            <a:r>
              <a:rPr lang="en-US" sz="1400" dirty="0"/>
              <a:t>(</a:t>
            </a:r>
            <a:r>
              <a:rPr lang="en-US" sz="1400" dirty="0" smtClean="0"/>
              <a:t>SSTP)</a:t>
            </a:r>
            <a:endParaRPr lang="en-US" sz="1400" dirty="0"/>
          </a:p>
        </p:txBody>
      </p:sp>
      <p:sp>
        <p:nvSpPr>
          <p:cNvPr id="50" name="Rounded Rectangle 49"/>
          <p:cNvSpPr/>
          <p:nvPr/>
        </p:nvSpPr>
        <p:spPr>
          <a:xfrm>
            <a:off x="9033853" y="1261614"/>
            <a:ext cx="1295400" cy="91428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a:t>Flight Opportunities</a:t>
            </a:r>
          </a:p>
          <a:p>
            <a:pPr algn="ctr"/>
            <a:r>
              <a:rPr lang="en-US" sz="1400" dirty="0"/>
              <a:t>(</a:t>
            </a:r>
            <a:r>
              <a:rPr lang="en-US" sz="1400" dirty="0" smtClean="0"/>
              <a:t>FOP)</a:t>
            </a:r>
            <a:endParaRPr lang="en-US" sz="1400" dirty="0"/>
          </a:p>
        </p:txBody>
      </p:sp>
      <p:sp>
        <p:nvSpPr>
          <p:cNvPr id="51" name="Rounded Rectangle 50"/>
          <p:cNvSpPr/>
          <p:nvPr/>
        </p:nvSpPr>
        <p:spPr>
          <a:xfrm>
            <a:off x="10491110" y="1261614"/>
            <a:ext cx="1452201" cy="914286"/>
          </a:xfrm>
          <a:prstGeom prst="roundRect">
            <a:avLst/>
          </a:prstGeom>
          <a:solidFill>
            <a:srgbClr val="7030A0"/>
          </a:solidFill>
          <a:ln>
            <a:solidFill>
              <a:srgbClr val="00206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smtClean="0"/>
              <a:t>CubeSat Launch Initiative (CSLI)</a:t>
            </a:r>
            <a:endParaRPr lang="en-US" sz="1400" dirty="0"/>
          </a:p>
        </p:txBody>
      </p:sp>
      <p:sp>
        <p:nvSpPr>
          <p:cNvPr id="52" name="Rounded Rectangle 51"/>
          <p:cNvSpPr/>
          <p:nvPr/>
        </p:nvSpPr>
        <p:spPr>
          <a:xfrm>
            <a:off x="6228008" y="1256537"/>
            <a:ext cx="1214120" cy="92443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Other STMD Programs</a:t>
            </a:r>
          </a:p>
        </p:txBody>
      </p:sp>
      <p:sp>
        <p:nvSpPr>
          <p:cNvPr id="38" name="Rounded Rectangle 37"/>
          <p:cNvSpPr/>
          <p:nvPr/>
        </p:nvSpPr>
        <p:spPr>
          <a:xfrm>
            <a:off x="10085328" y="3126084"/>
            <a:ext cx="1520556" cy="77382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Orbital Development</a:t>
            </a:r>
          </a:p>
        </p:txBody>
      </p:sp>
      <p:sp>
        <p:nvSpPr>
          <p:cNvPr id="39" name="Rounded Rectangle 38"/>
          <p:cNvSpPr/>
          <p:nvPr/>
        </p:nvSpPr>
        <p:spPr>
          <a:xfrm>
            <a:off x="8493773" y="3128635"/>
            <a:ext cx="1371600" cy="77382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TRL 7 Payload</a:t>
            </a:r>
          </a:p>
        </p:txBody>
      </p:sp>
      <p:sp>
        <p:nvSpPr>
          <p:cNvPr id="4" name="Date Placeholder 3"/>
          <p:cNvSpPr>
            <a:spLocks noGrp="1"/>
          </p:cNvSpPr>
          <p:nvPr>
            <p:ph type="dt" sz="half" idx="10"/>
          </p:nvPr>
        </p:nvSpPr>
        <p:spPr/>
        <p:txBody>
          <a:bodyPr/>
          <a:lstStyle/>
          <a:p>
            <a:fld id="{D14CF6A6-8688-4478-8C91-C811561F7F65}" type="datetime1">
              <a:rPr lang="en-US" smtClean="0"/>
              <a:t>6/30/2020</a:t>
            </a:fld>
            <a:endParaRPr lang="en-US"/>
          </a:p>
        </p:txBody>
      </p:sp>
      <p:sp>
        <p:nvSpPr>
          <p:cNvPr id="6" name="Footer Placeholder 5"/>
          <p:cNvSpPr>
            <a:spLocks noGrp="1"/>
          </p:cNvSpPr>
          <p:nvPr>
            <p:ph type="ftr" sz="quarter" idx="11"/>
          </p:nvPr>
        </p:nvSpPr>
        <p:spPr/>
        <p:txBody>
          <a:bodyPr/>
          <a:lstStyle/>
          <a:p>
            <a:r>
              <a:rPr lang="en-US" smtClean="0"/>
              <a:t>NASA Flight Opportunities – A Stepping Stone to Orbit</a:t>
            </a:r>
            <a:endParaRPr lang="en-US"/>
          </a:p>
        </p:txBody>
      </p:sp>
      <p:sp>
        <p:nvSpPr>
          <p:cNvPr id="16" name="Slide Number Placeholder 15"/>
          <p:cNvSpPr>
            <a:spLocks noGrp="1"/>
          </p:cNvSpPr>
          <p:nvPr>
            <p:ph type="sldNum" sz="quarter" idx="12"/>
          </p:nvPr>
        </p:nvSpPr>
        <p:spPr/>
        <p:txBody>
          <a:bodyPr/>
          <a:lstStyle/>
          <a:p>
            <a:fld id="{8ECA1B6E-BD03-422C-9FB1-ED758E884F20}" type="slidenum">
              <a:rPr lang="en-US" smtClean="0"/>
              <a:t>4</a:t>
            </a:fld>
            <a:endParaRPr lang="en-US"/>
          </a:p>
        </p:txBody>
      </p:sp>
    </p:spTree>
    <p:extLst>
      <p:ext uri="{BB962C8B-B14F-4D97-AF65-F5344CB8AC3E}">
        <p14:creationId xmlns:p14="http://schemas.microsoft.com/office/powerpoint/2010/main" val="27434962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3409" b="95455" l="10000" r="90000"/>
                    </a14:imgEffect>
                    <a14:imgEffect>
                      <a14:brightnessContrast bright="68000" contrast="84000"/>
                    </a14:imgEffect>
                  </a14:imgLayer>
                </a14:imgProps>
              </a:ext>
            </a:extLst>
          </a:blip>
          <a:stretch>
            <a:fillRect/>
          </a:stretch>
        </p:blipFill>
        <p:spPr>
          <a:xfrm>
            <a:off x="4211334" y="1581945"/>
            <a:ext cx="945757" cy="1280409"/>
          </a:xfrm>
          <a:prstGeom prst="rect">
            <a:avLst/>
          </a:prstGeom>
        </p:spPr>
      </p:pic>
      <p:pic>
        <p:nvPicPr>
          <p:cNvPr id="44" name="Picture 2" descr="https://dl.boxcloud.com/api/2.0/internal_files/679779267658/versions/721502329258/representations/png_paged_2048x2048/content/1.png?access_token=1!uQxCsDr7_5FFySjhpOmUFsYiMNa0q7ZE7ZusMkPzmmNrU_Sm4jeQiXWo2NLj_r7WKu0oa3V6wZq7X9oKMwRNvTGnhi7lmGaH6C1vdcnzNVpESGElsvkr5qvBlbE5s5h_-qI5LVmHhRxE723emN-iZ5W5N85ZNt-B-U2KuoF6tA_Vh-KpAcr9yYJRLRHuYCenZxb0Shmjg_3iBp2dh7TKtbzrWbF0tCIpzCqqKCaFXkP5w1OL30YHwZM4Mfb8pQKe3G8Rxo2kHTFp-Clb-g27WEen6NXNZIRwQtiks9M_lgrdZwvC8uK4_1lBtr1NMt7NW4ySLjNwaIbYzzRf6Ni1UzQnRPolFiYX4KX-XN7M26Lb_MKVZI6rSabV5sd6_pH4niztPyTs-K8BRtiIq_5AHZJSKA7CTwponI_T8AQ9Xm0uLKzVwY05A-9895_G_JMka_9Jyxlvx9SP7N3aEAZjcLN7Q_47vjYEhBFNuF9xI4jbvTEfKZ1nSVSyMPG8OiNuN3AojHwEg0l9spENWxq9OlXqT8DLYr6OLT9nOOddGgtUmV01-8Fe4gis_8nlGWwv_7U.&amp;box_client_name=box-content-preview&amp;box_client_version=2.43.0"/>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177" b="98670" l="4069" r="92645"/>
                    </a14:imgEffect>
                  </a14:imgLayer>
                </a14:imgProps>
              </a:ext>
              <a:ext uri="{28A0092B-C50C-407E-A947-70E740481C1C}">
                <a14:useLocalDpi xmlns:a14="http://schemas.microsoft.com/office/drawing/2010/main" val="0"/>
              </a:ext>
            </a:extLst>
          </a:blip>
          <a:srcRect/>
          <a:stretch>
            <a:fillRect/>
          </a:stretch>
        </p:blipFill>
        <p:spPr bwMode="auto">
          <a:xfrm>
            <a:off x="4690212" y="3851568"/>
            <a:ext cx="1427647" cy="1847675"/>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https://dl.boxcloud.com/api/2.0/internal_files/679779267658/versions/721502329258/representations/png_paged_2048x2048/content/1.png?access_token=1!uQxCsDr7_5FFySjhpOmUFsYiMNa0q7ZE7ZusMkPzmmNrU_Sm4jeQiXWo2NLj_r7WKu0oa3V6wZq7X9oKMwRNvTGnhi7lmGaH6C1vdcnzNVpESGElsvkr5qvBlbE5s5h_-qI5LVmHhRxE723emN-iZ5W5N85ZNt-B-U2KuoF6tA_Vh-KpAcr9yYJRLRHuYCenZxb0Shmjg_3iBp2dh7TKtbzrWbF0tCIpzCqqKCaFXkP5w1OL30YHwZM4Mfb8pQKe3G8Rxo2kHTFp-Clb-g27WEen6NXNZIRwQtiks9M_lgrdZwvC8uK4_1lBtr1NMt7NW4ySLjNwaIbYzzRf6Ni1UzQnRPolFiYX4KX-XN7M26Lb_MKVZI6rSabV5sd6_pH4niztPyTs-K8BRtiIq_5AHZJSKA7CTwponI_T8AQ9Xm0uLKzVwY05A-9895_G_JMka_9Jyxlvx9SP7N3aEAZjcLN7Q_47vjYEhBFNuF9xI4jbvTEfKZ1nSVSyMPG8OiNuN3AojHwEg0l9spENWxq9OlXqT8DLYr6OLT9nOOddGgtUmV01-8Fe4gis_8nlGWwv_7U.&amp;box_client_name=box-content-preview&amp;box_client_version=2.43.0"/>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2177" b="98670" l="4069" r="92645"/>
                    </a14:imgEffect>
                  </a14:imgLayer>
                </a14:imgProps>
              </a:ext>
              <a:ext uri="{28A0092B-C50C-407E-A947-70E740481C1C}">
                <a14:useLocalDpi xmlns:a14="http://schemas.microsoft.com/office/drawing/2010/main" val="0"/>
              </a:ext>
            </a:extLst>
          </a:blip>
          <a:srcRect/>
          <a:stretch>
            <a:fillRect/>
          </a:stretch>
        </p:blipFill>
        <p:spPr bwMode="auto">
          <a:xfrm>
            <a:off x="2234721" y="3792604"/>
            <a:ext cx="1427647" cy="1847675"/>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s://dl.boxcloud.com/api/2.0/internal_files/679735279567/versions/721452656767/representations/png_paged_2048x2048/content/1.png?access_token=1!AYY8dFF7V48wJPzLk_bGm586zJYHMKhhh-y02NMsat_CeOD8jTwbIvqDZNK1hoo5SkxXu0lkjOLnoyJnCo7uD2ouNi8CMT7mBUHbvGpWjgUk57BOMKMvEcWyIAxRAvBNnhJC1hO9TalrJycEpX-sEIuLsGDSUE3k8EU93JzqlTYXDqDnxtT0Re5Doo2itFcUx6Dd57MUhN7u1DeVS3uPxpFAqWhsLooWM9ZVI-YqBmQ4g3XbZVoYNpi8Cx_SbWi7iicqRLpTenfJJAunqFUlcnOQO4saoeP90H-zuAjoC7xIRkpf1uwc7DOLo5YGFK2U8urcxlKMgLkPndgSoTesoXeRcCidweRS40eHcQUNcL2ikPSUOFmY1CnHKXjd3tzLULZzYmCMsgAWypEsYfUqZ20YVIHZFNrmzqbm55ApQMcBSoZAB4vYIZS-HWwHdsocHrX5HpWhBBUFiiBbbTX9oPOvRPODIBWe8vvLomuM5eA0gEQFbUZxH894VAts-dlS-E9yBFN-0ZtOi_EyubJGC6iVt2zSoGS_SZdZ2tH46w9WMb_XKCfqVbsuWuzhnOBkdqo.&amp;box_client_name=box-content-preview&amp;box_client_version=2.43.0"/>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2057" b="99229" l="0" r="100000"/>
                    </a14:imgEffect>
                  </a14:imgLayer>
                </a14:imgProps>
              </a:ext>
              <a:ext uri="{28A0092B-C50C-407E-A947-70E740481C1C}">
                <a14:useLocalDpi xmlns:a14="http://schemas.microsoft.com/office/drawing/2010/main" val="0"/>
              </a:ext>
            </a:extLst>
          </a:blip>
          <a:srcRect/>
          <a:stretch>
            <a:fillRect/>
          </a:stretch>
        </p:blipFill>
        <p:spPr bwMode="auto">
          <a:xfrm>
            <a:off x="7854577" y="3485762"/>
            <a:ext cx="2326006" cy="21239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dirty="0"/>
              <a:t>PACE-1FO and PACE-1 Summary</a:t>
            </a:r>
          </a:p>
        </p:txBody>
      </p:sp>
      <p:cxnSp>
        <p:nvCxnSpPr>
          <p:cNvPr id="19" name="Straight Arrow Connector 18"/>
          <p:cNvCxnSpPr/>
          <p:nvPr/>
        </p:nvCxnSpPr>
        <p:spPr>
          <a:xfrm>
            <a:off x="225075" y="4780415"/>
            <a:ext cx="877209"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693273" y="4780415"/>
            <a:ext cx="672172" cy="461665"/>
          </a:xfrm>
          <a:prstGeom prst="rect">
            <a:avLst/>
          </a:prstGeom>
          <a:solidFill>
            <a:srgbClr val="FFFFFF">
              <a:alpha val="50196"/>
            </a:srgbClr>
          </a:solidFill>
        </p:spPr>
        <p:txBody>
          <a:bodyPr wrap="none" rtlCol="0">
            <a:spAutoFit/>
          </a:bodyPr>
          <a:lstStyle/>
          <a:p>
            <a:pPr algn="ctr"/>
            <a:r>
              <a:rPr lang="en-US" sz="1200" dirty="0"/>
              <a:t>Payload</a:t>
            </a:r>
          </a:p>
          <a:p>
            <a:pPr algn="ctr"/>
            <a:r>
              <a:rPr lang="en-US" sz="1200" dirty="0"/>
              <a:t>Here</a:t>
            </a:r>
          </a:p>
        </p:txBody>
      </p:sp>
      <p:sp>
        <p:nvSpPr>
          <p:cNvPr id="24" name="TextBox 23"/>
          <p:cNvSpPr txBox="1"/>
          <p:nvPr/>
        </p:nvSpPr>
        <p:spPr>
          <a:xfrm>
            <a:off x="5115770" y="4790386"/>
            <a:ext cx="672172" cy="461665"/>
          </a:xfrm>
          <a:prstGeom prst="rect">
            <a:avLst/>
          </a:prstGeom>
          <a:solidFill>
            <a:srgbClr val="FFFFFF">
              <a:alpha val="50196"/>
            </a:srgbClr>
          </a:solidFill>
        </p:spPr>
        <p:txBody>
          <a:bodyPr wrap="none" rtlCol="0">
            <a:spAutoFit/>
          </a:bodyPr>
          <a:lstStyle/>
          <a:p>
            <a:pPr algn="ctr"/>
            <a:r>
              <a:rPr lang="en-US" sz="1200" dirty="0"/>
              <a:t>Payload</a:t>
            </a:r>
          </a:p>
          <a:p>
            <a:pPr algn="ctr"/>
            <a:r>
              <a:rPr lang="en-US" sz="1200" dirty="0"/>
              <a:t>Here</a:t>
            </a:r>
          </a:p>
        </p:txBody>
      </p:sp>
      <p:cxnSp>
        <p:nvCxnSpPr>
          <p:cNvPr id="25" name="Straight Arrow Connector 24"/>
          <p:cNvCxnSpPr/>
          <p:nvPr/>
        </p:nvCxnSpPr>
        <p:spPr>
          <a:xfrm>
            <a:off x="6223189" y="4780415"/>
            <a:ext cx="877209"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8840379" y="4854209"/>
            <a:ext cx="672172" cy="461665"/>
          </a:xfrm>
          <a:prstGeom prst="rect">
            <a:avLst/>
          </a:prstGeom>
          <a:solidFill>
            <a:srgbClr val="FFFFFF">
              <a:alpha val="50196"/>
            </a:srgbClr>
          </a:solidFill>
        </p:spPr>
        <p:txBody>
          <a:bodyPr wrap="none" rtlCol="0">
            <a:spAutoFit/>
          </a:bodyPr>
          <a:lstStyle/>
          <a:p>
            <a:pPr algn="ctr"/>
            <a:r>
              <a:rPr lang="en-US" sz="1200" dirty="0"/>
              <a:t>Payload</a:t>
            </a:r>
          </a:p>
          <a:p>
            <a:pPr algn="ctr"/>
            <a:r>
              <a:rPr lang="en-US" sz="1200" dirty="0"/>
              <a:t>Here</a:t>
            </a:r>
          </a:p>
        </p:txBody>
      </p:sp>
      <p:cxnSp>
        <p:nvCxnSpPr>
          <p:cNvPr id="27" name="Straight Arrow Connector 26"/>
          <p:cNvCxnSpPr/>
          <p:nvPr/>
        </p:nvCxnSpPr>
        <p:spPr>
          <a:xfrm>
            <a:off x="9745134" y="4834522"/>
            <a:ext cx="609599"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788669" y="4049202"/>
            <a:ext cx="475964" cy="461665"/>
          </a:xfrm>
          <a:prstGeom prst="rect">
            <a:avLst/>
          </a:prstGeom>
          <a:solidFill>
            <a:srgbClr val="FFFFFF">
              <a:alpha val="50196"/>
            </a:srgbClr>
          </a:solidFill>
        </p:spPr>
        <p:txBody>
          <a:bodyPr wrap="none" rtlCol="0">
            <a:spAutoFit/>
          </a:bodyPr>
          <a:lstStyle/>
          <a:p>
            <a:pPr algn="ctr"/>
            <a:r>
              <a:rPr lang="en-US" sz="1200" dirty="0"/>
              <a:t>ADP</a:t>
            </a:r>
          </a:p>
          <a:p>
            <a:pPr algn="ctr"/>
            <a:r>
              <a:rPr lang="en-US" sz="1200" dirty="0"/>
              <a:t>Core</a:t>
            </a:r>
          </a:p>
        </p:txBody>
      </p:sp>
      <p:sp>
        <p:nvSpPr>
          <p:cNvPr id="36" name="TextBox 35"/>
          <p:cNvSpPr txBox="1"/>
          <p:nvPr/>
        </p:nvSpPr>
        <p:spPr>
          <a:xfrm>
            <a:off x="5258106" y="4156036"/>
            <a:ext cx="475964" cy="461665"/>
          </a:xfrm>
          <a:prstGeom prst="rect">
            <a:avLst/>
          </a:prstGeom>
          <a:solidFill>
            <a:srgbClr val="FFFFFF">
              <a:alpha val="50196"/>
            </a:srgbClr>
          </a:solidFill>
        </p:spPr>
        <p:txBody>
          <a:bodyPr wrap="none" rtlCol="0">
            <a:spAutoFit/>
          </a:bodyPr>
          <a:lstStyle/>
          <a:p>
            <a:pPr algn="ctr"/>
            <a:r>
              <a:rPr lang="en-US" sz="1200" dirty="0"/>
              <a:t>ADP</a:t>
            </a:r>
          </a:p>
          <a:p>
            <a:pPr algn="ctr"/>
            <a:r>
              <a:rPr lang="en-US" sz="1200" dirty="0"/>
              <a:t>Core</a:t>
            </a:r>
          </a:p>
        </p:txBody>
      </p:sp>
      <p:sp>
        <p:nvSpPr>
          <p:cNvPr id="37" name="TextBox 36"/>
          <p:cNvSpPr txBox="1"/>
          <p:nvPr/>
        </p:nvSpPr>
        <p:spPr>
          <a:xfrm>
            <a:off x="8643738" y="4067184"/>
            <a:ext cx="475964" cy="461665"/>
          </a:xfrm>
          <a:prstGeom prst="rect">
            <a:avLst/>
          </a:prstGeom>
          <a:solidFill>
            <a:srgbClr val="FFFFFF">
              <a:alpha val="50196"/>
            </a:srgbClr>
          </a:solidFill>
        </p:spPr>
        <p:txBody>
          <a:bodyPr wrap="none" rtlCol="0">
            <a:spAutoFit/>
          </a:bodyPr>
          <a:lstStyle/>
          <a:p>
            <a:pPr algn="ctr"/>
            <a:r>
              <a:rPr lang="en-US" sz="1200" dirty="0"/>
              <a:t>ADP</a:t>
            </a:r>
          </a:p>
          <a:p>
            <a:pPr algn="ctr"/>
            <a:r>
              <a:rPr lang="en-US" sz="1200" dirty="0"/>
              <a:t>Core</a:t>
            </a:r>
          </a:p>
        </p:txBody>
      </p:sp>
      <p:sp>
        <p:nvSpPr>
          <p:cNvPr id="38" name="Rounded Rectangle 37"/>
          <p:cNvSpPr/>
          <p:nvPr/>
        </p:nvSpPr>
        <p:spPr>
          <a:xfrm>
            <a:off x="10512759" y="4495855"/>
            <a:ext cx="1100667" cy="677333"/>
          </a:xfrm>
          <a:prstGeom prst="roundRect">
            <a:avLst/>
          </a:prstGeom>
          <a:solidFill>
            <a:schemeClr val="accent5">
              <a:lumMod val="50000"/>
            </a:schemeClr>
          </a:solidFill>
          <a:ln>
            <a:solidFill>
              <a:schemeClr val="accent5">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400" dirty="0"/>
              <a:t>CSLI</a:t>
            </a:r>
          </a:p>
          <a:p>
            <a:pPr algn="ctr"/>
            <a:r>
              <a:rPr lang="en-US" sz="1400" dirty="0"/>
              <a:t>Launch</a:t>
            </a:r>
          </a:p>
        </p:txBody>
      </p:sp>
      <p:sp>
        <p:nvSpPr>
          <p:cNvPr id="39" name="Rounded Rectangle 38"/>
          <p:cNvSpPr/>
          <p:nvPr/>
        </p:nvSpPr>
        <p:spPr>
          <a:xfrm>
            <a:off x="6001246" y="4762794"/>
            <a:ext cx="1321095" cy="677333"/>
          </a:xfrm>
          <a:prstGeom prst="round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solidFill>
                  <a:srgbClr val="0000FF"/>
                </a:solidFill>
              </a:rPr>
              <a:t>Orbital Development</a:t>
            </a:r>
            <a:endParaRPr lang="en-US" sz="1400" dirty="0">
              <a:solidFill>
                <a:srgbClr val="0000FF"/>
              </a:solidFill>
            </a:endParaRPr>
          </a:p>
        </p:txBody>
      </p:sp>
      <p:cxnSp>
        <p:nvCxnSpPr>
          <p:cNvPr id="40" name="Straight Arrow Connector 39"/>
          <p:cNvCxnSpPr/>
          <p:nvPr/>
        </p:nvCxnSpPr>
        <p:spPr>
          <a:xfrm>
            <a:off x="11064842" y="5300494"/>
            <a:ext cx="0" cy="484147"/>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43" name="Rounded Rectangle 42"/>
          <p:cNvSpPr/>
          <p:nvPr/>
        </p:nvSpPr>
        <p:spPr>
          <a:xfrm>
            <a:off x="10524066" y="5775694"/>
            <a:ext cx="1100667" cy="677333"/>
          </a:xfrm>
          <a:prstGeom prst="round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solidFill>
                  <a:srgbClr val="0000FF"/>
                </a:solidFill>
              </a:rPr>
              <a:t>TRL 9 Payload</a:t>
            </a:r>
          </a:p>
        </p:txBody>
      </p:sp>
      <p:sp>
        <p:nvSpPr>
          <p:cNvPr id="30" name="TextBox 29"/>
          <p:cNvSpPr txBox="1"/>
          <p:nvPr/>
        </p:nvSpPr>
        <p:spPr>
          <a:xfrm>
            <a:off x="4528208" y="5729838"/>
            <a:ext cx="1710075" cy="461665"/>
          </a:xfrm>
          <a:prstGeom prst="rect">
            <a:avLst/>
          </a:prstGeom>
          <a:solidFill>
            <a:srgbClr val="FFFFFF">
              <a:alpha val="50196"/>
            </a:srgbClr>
          </a:solidFill>
        </p:spPr>
        <p:txBody>
          <a:bodyPr wrap="square" rtlCol="0">
            <a:spAutoFit/>
          </a:bodyPr>
          <a:lstStyle/>
          <a:p>
            <a:pPr algn="ctr"/>
            <a:r>
              <a:rPr lang="en-US" sz="1200" b="1" dirty="0">
                <a:solidFill>
                  <a:srgbClr val="0000FF"/>
                </a:solidFill>
              </a:rPr>
              <a:t>Balloon Configuration</a:t>
            </a:r>
          </a:p>
          <a:p>
            <a:pPr algn="ctr"/>
            <a:r>
              <a:rPr lang="en-US" sz="1200" b="1" dirty="0" smtClean="0"/>
              <a:t>PACE-FO</a:t>
            </a:r>
            <a:endParaRPr lang="en-US" sz="1200" b="1" dirty="0"/>
          </a:p>
        </p:txBody>
      </p:sp>
      <p:sp>
        <p:nvSpPr>
          <p:cNvPr id="33" name="TextBox 32"/>
          <p:cNvSpPr txBox="1"/>
          <p:nvPr/>
        </p:nvSpPr>
        <p:spPr>
          <a:xfrm>
            <a:off x="7556457" y="5735572"/>
            <a:ext cx="1620008" cy="646331"/>
          </a:xfrm>
          <a:prstGeom prst="rect">
            <a:avLst/>
          </a:prstGeom>
          <a:solidFill>
            <a:srgbClr val="FFFFFF">
              <a:alpha val="50196"/>
            </a:srgbClr>
          </a:solidFill>
        </p:spPr>
        <p:txBody>
          <a:bodyPr wrap="square" rtlCol="0">
            <a:spAutoFit/>
          </a:bodyPr>
          <a:lstStyle/>
          <a:p>
            <a:pPr algn="ctr"/>
            <a:r>
              <a:rPr lang="en-US" sz="1200" b="1" dirty="0">
                <a:solidFill>
                  <a:srgbClr val="0000FF"/>
                </a:solidFill>
              </a:rPr>
              <a:t>Orbital Configuration</a:t>
            </a:r>
          </a:p>
          <a:p>
            <a:pPr algn="ctr"/>
            <a:r>
              <a:rPr lang="en-US" sz="1200" b="1" dirty="0" smtClean="0"/>
              <a:t>PACE-X</a:t>
            </a:r>
            <a:endParaRPr lang="en-US" sz="1200" b="1" dirty="0"/>
          </a:p>
          <a:p>
            <a:pPr algn="ctr"/>
            <a:r>
              <a:rPr lang="en-US" sz="1200" b="1" dirty="0" smtClean="0"/>
              <a:t> </a:t>
            </a:r>
            <a:endParaRPr lang="en-US" sz="1200" b="1" dirty="0"/>
          </a:p>
        </p:txBody>
      </p:sp>
      <p:sp>
        <p:nvSpPr>
          <p:cNvPr id="41" name="Right Brace 40"/>
          <p:cNvSpPr/>
          <p:nvPr/>
        </p:nvSpPr>
        <p:spPr>
          <a:xfrm rot="10800000">
            <a:off x="2115337" y="4010213"/>
            <a:ext cx="204705" cy="61341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Right Brace 41"/>
          <p:cNvSpPr/>
          <p:nvPr/>
        </p:nvSpPr>
        <p:spPr>
          <a:xfrm rot="10800000">
            <a:off x="2125971" y="4693237"/>
            <a:ext cx="194071" cy="87795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TextBox 44"/>
          <p:cNvSpPr txBox="1"/>
          <p:nvPr/>
        </p:nvSpPr>
        <p:spPr>
          <a:xfrm>
            <a:off x="1244180" y="4008209"/>
            <a:ext cx="842539" cy="646331"/>
          </a:xfrm>
          <a:prstGeom prst="rect">
            <a:avLst/>
          </a:prstGeom>
          <a:solidFill>
            <a:srgbClr val="FFFFFF">
              <a:alpha val="50196"/>
            </a:srgbClr>
          </a:solidFill>
        </p:spPr>
        <p:txBody>
          <a:bodyPr wrap="square" rtlCol="0">
            <a:spAutoFit/>
          </a:bodyPr>
          <a:lstStyle/>
          <a:p>
            <a:pPr algn="ctr"/>
            <a:r>
              <a:rPr lang="en-US" sz="1200" b="1" dirty="0"/>
              <a:t>ADP Avionics Core </a:t>
            </a:r>
          </a:p>
        </p:txBody>
      </p:sp>
      <p:sp>
        <p:nvSpPr>
          <p:cNvPr id="46" name="TextBox 45"/>
          <p:cNvSpPr txBox="1"/>
          <p:nvPr/>
        </p:nvSpPr>
        <p:spPr>
          <a:xfrm>
            <a:off x="284710" y="4834521"/>
            <a:ext cx="1013957" cy="276999"/>
          </a:xfrm>
          <a:prstGeom prst="rect">
            <a:avLst/>
          </a:prstGeom>
          <a:solidFill>
            <a:srgbClr val="FFFFFF">
              <a:alpha val="50196"/>
            </a:srgbClr>
          </a:solidFill>
        </p:spPr>
        <p:txBody>
          <a:bodyPr wrap="square" rtlCol="0">
            <a:spAutoFit/>
          </a:bodyPr>
          <a:lstStyle/>
          <a:p>
            <a:pPr algn="ctr"/>
            <a:r>
              <a:rPr lang="en-US" sz="1200" b="1" dirty="0"/>
              <a:t> </a:t>
            </a:r>
          </a:p>
        </p:txBody>
      </p:sp>
      <p:sp>
        <p:nvSpPr>
          <p:cNvPr id="48" name="Rounded Rectangle 47"/>
          <p:cNvSpPr/>
          <p:nvPr/>
        </p:nvSpPr>
        <p:spPr>
          <a:xfrm>
            <a:off x="101656" y="4762794"/>
            <a:ext cx="1245733" cy="677333"/>
          </a:xfrm>
          <a:prstGeom prst="round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solidFill>
                  <a:srgbClr val="0000FF"/>
                </a:solidFill>
              </a:rPr>
              <a:t>Payload</a:t>
            </a:r>
          </a:p>
          <a:p>
            <a:pPr algn="ctr"/>
            <a:r>
              <a:rPr lang="en-US" sz="1400" dirty="0" smtClean="0">
                <a:solidFill>
                  <a:srgbClr val="0000FF"/>
                </a:solidFill>
              </a:rPr>
              <a:t>Development</a:t>
            </a:r>
            <a:endParaRPr lang="en-US" sz="1400" dirty="0">
              <a:solidFill>
                <a:srgbClr val="0000FF"/>
              </a:solidFill>
            </a:endParaRPr>
          </a:p>
        </p:txBody>
      </p:sp>
      <p:sp>
        <p:nvSpPr>
          <p:cNvPr id="3" name="TextBox 2"/>
          <p:cNvSpPr txBox="1"/>
          <p:nvPr/>
        </p:nvSpPr>
        <p:spPr>
          <a:xfrm>
            <a:off x="9533466" y="1232440"/>
            <a:ext cx="2539423" cy="1200329"/>
          </a:xfrm>
          <a:prstGeom prst="rect">
            <a:avLst/>
          </a:prstGeom>
          <a:noFill/>
        </p:spPr>
        <p:txBody>
          <a:bodyPr wrap="square" rtlCol="0">
            <a:spAutoFit/>
          </a:bodyPr>
          <a:lstStyle/>
          <a:p>
            <a:r>
              <a:rPr lang="en-US" sz="1200" b="1" dirty="0" smtClean="0"/>
              <a:t>ADP</a:t>
            </a:r>
            <a:r>
              <a:rPr lang="en-US" sz="1200" dirty="0" smtClean="0"/>
              <a:t>: Advanced Developments Projects group at NASA ARC</a:t>
            </a:r>
          </a:p>
          <a:p>
            <a:r>
              <a:rPr lang="en-US" sz="1200" b="1" dirty="0" smtClean="0"/>
              <a:t>TRL</a:t>
            </a:r>
            <a:r>
              <a:rPr lang="en-US" sz="1200" dirty="0" smtClean="0"/>
              <a:t>: Technology Readiness Level</a:t>
            </a:r>
          </a:p>
          <a:p>
            <a:r>
              <a:rPr lang="en-US" sz="1200" b="1" dirty="0" smtClean="0"/>
              <a:t>FO</a:t>
            </a:r>
            <a:r>
              <a:rPr lang="en-US" sz="1200" dirty="0" smtClean="0"/>
              <a:t>: Flight Opportunity</a:t>
            </a:r>
          </a:p>
          <a:p>
            <a:r>
              <a:rPr lang="en-US" sz="1200" b="1" dirty="0" smtClean="0"/>
              <a:t>S/C</a:t>
            </a:r>
            <a:r>
              <a:rPr lang="en-US" sz="1200" dirty="0" smtClean="0"/>
              <a:t>: Spacecraft</a:t>
            </a:r>
          </a:p>
          <a:p>
            <a:r>
              <a:rPr lang="en-US" sz="1200" b="1" dirty="0" smtClean="0"/>
              <a:t>CSLI</a:t>
            </a:r>
            <a:r>
              <a:rPr lang="en-US" sz="1200" dirty="0" smtClean="0"/>
              <a:t>: CubeSat Launch Initiative</a:t>
            </a:r>
            <a:endParaRPr lang="en-US" sz="1200" dirty="0"/>
          </a:p>
        </p:txBody>
      </p:sp>
      <p:pic>
        <p:nvPicPr>
          <p:cNvPr id="31" name="Picture 30"/>
          <p:cNvPicPr>
            <a:picLocks noChangeAspect="1"/>
          </p:cNvPicPr>
          <p:nvPr/>
        </p:nvPicPr>
        <p:blipFill>
          <a:blip r:embed="rId8">
            <a:extLst>
              <a:ext uri="{BEBA8EAE-BF5A-486C-A8C5-ECC9F3942E4B}">
                <a14:imgProps xmlns:a14="http://schemas.microsoft.com/office/drawing/2010/main">
                  <a14:imgLayer r:embed="rId9">
                    <a14:imgEffect>
                      <a14:backgroundRemoval t="4615" b="96923" l="6569" r="96350">
                        <a14:foregroundMark x1="54745" y1="19487" x2="49635" y2="20000"/>
                      </a14:backgroundRemoval>
                    </a14:imgEffect>
                  </a14:imgLayer>
                </a14:imgProps>
              </a:ext>
            </a:extLst>
          </a:blip>
          <a:stretch>
            <a:fillRect/>
          </a:stretch>
        </p:blipFill>
        <p:spPr>
          <a:xfrm>
            <a:off x="3084187" y="1641391"/>
            <a:ext cx="816042" cy="1161519"/>
          </a:xfrm>
          <a:prstGeom prst="rect">
            <a:avLst/>
          </a:prstGeom>
        </p:spPr>
      </p:pic>
      <p:pic>
        <p:nvPicPr>
          <p:cNvPr id="5" name="Picture 4"/>
          <p:cNvPicPr>
            <a:picLocks noChangeAspect="1"/>
          </p:cNvPicPr>
          <p:nvPr/>
        </p:nvPicPr>
        <p:blipFill>
          <a:blip r:embed="rId10"/>
          <a:stretch>
            <a:fillRect/>
          </a:stretch>
        </p:blipFill>
        <p:spPr>
          <a:xfrm>
            <a:off x="5393895" y="1734691"/>
            <a:ext cx="879709" cy="1025115"/>
          </a:xfrm>
          <a:prstGeom prst="rect">
            <a:avLst/>
          </a:prstGeom>
        </p:spPr>
      </p:pic>
      <p:pic>
        <p:nvPicPr>
          <p:cNvPr id="47" name="Picture 46"/>
          <p:cNvPicPr>
            <a:picLocks noChangeAspect="1"/>
          </p:cNvPicPr>
          <p:nvPr/>
        </p:nvPicPr>
        <p:blipFill>
          <a:blip r:embed="rId11">
            <a:extLst>
              <a:ext uri="{BEBA8EAE-BF5A-486C-A8C5-ECC9F3942E4B}">
                <a14:imgProps xmlns:a14="http://schemas.microsoft.com/office/drawing/2010/main">
                  <a14:imgLayer r:embed="rId12">
                    <a14:imgEffect>
                      <a14:backgroundRemoval t="10000" b="90000" l="10000" r="90000"/>
                    </a14:imgEffect>
                  </a14:imgLayer>
                </a14:imgProps>
              </a:ext>
            </a:extLst>
          </a:blip>
          <a:stretch>
            <a:fillRect/>
          </a:stretch>
        </p:blipFill>
        <p:spPr>
          <a:xfrm>
            <a:off x="6395685" y="1697059"/>
            <a:ext cx="1220003" cy="1105851"/>
          </a:xfrm>
          <a:prstGeom prst="rect">
            <a:avLst/>
          </a:prstGeom>
        </p:spPr>
      </p:pic>
      <p:sp>
        <p:nvSpPr>
          <p:cNvPr id="51" name="Left Brace 50"/>
          <p:cNvSpPr/>
          <p:nvPr/>
        </p:nvSpPr>
        <p:spPr>
          <a:xfrm rot="16200000">
            <a:off x="5094903" y="1305611"/>
            <a:ext cx="528572" cy="4224108"/>
          </a:xfrm>
          <a:prstGeom prst="leftBrace">
            <a:avLst>
              <a:gd name="adj1" fmla="val 134327"/>
              <a:gd name="adj2" fmla="val 50000"/>
            </a:avLst>
          </a:prstGeom>
          <a:ln w="12700">
            <a:solidFill>
              <a:schemeClr val="bg1">
                <a:lumMod val="50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TextBox 5"/>
          <p:cNvSpPr txBox="1"/>
          <p:nvPr/>
        </p:nvSpPr>
        <p:spPr>
          <a:xfrm>
            <a:off x="3686562" y="1237207"/>
            <a:ext cx="3393365" cy="307777"/>
          </a:xfrm>
          <a:prstGeom prst="rect">
            <a:avLst/>
          </a:prstGeom>
          <a:noFill/>
        </p:spPr>
        <p:txBody>
          <a:bodyPr wrap="none" rtlCol="0">
            <a:spAutoFit/>
          </a:bodyPr>
          <a:lstStyle/>
          <a:p>
            <a:r>
              <a:rPr lang="en-US" sz="1400" b="1" dirty="0" smtClean="0"/>
              <a:t>NASA SUBORBITAL FLIGHT OPPORTUNITIES</a:t>
            </a:r>
            <a:endParaRPr lang="en-US" sz="1400" b="1" dirty="0"/>
          </a:p>
        </p:txBody>
      </p:sp>
      <p:sp>
        <p:nvSpPr>
          <p:cNvPr id="10" name="Rectangle 9"/>
          <p:cNvSpPr/>
          <p:nvPr/>
        </p:nvSpPr>
        <p:spPr>
          <a:xfrm>
            <a:off x="2788669" y="2675871"/>
            <a:ext cx="1394882" cy="430887"/>
          </a:xfrm>
          <a:prstGeom prst="rect">
            <a:avLst/>
          </a:prstGeom>
        </p:spPr>
        <p:txBody>
          <a:bodyPr wrap="square">
            <a:spAutoFit/>
          </a:bodyPr>
          <a:lstStyle/>
          <a:p>
            <a:pPr algn="ctr"/>
            <a:r>
              <a:rPr lang="en-US" sz="1050" dirty="0">
                <a:solidFill>
                  <a:srgbClr val="000000"/>
                </a:solidFill>
              </a:rPr>
              <a:t>Suborbital reusable launch vehicles </a:t>
            </a:r>
            <a:endParaRPr lang="en-US" sz="1050" dirty="0"/>
          </a:p>
        </p:txBody>
      </p:sp>
      <p:sp>
        <p:nvSpPr>
          <p:cNvPr id="53" name="Rectangle 52"/>
          <p:cNvSpPr/>
          <p:nvPr/>
        </p:nvSpPr>
        <p:spPr>
          <a:xfrm>
            <a:off x="4204358" y="2684542"/>
            <a:ext cx="999186" cy="415498"/>
          </a:xfrm>
          <a:prstGeom prst="rect">
            <a:avLst/>
          </a:prstGeom>
        </p:spPr>
        <p:txBody>
          <a:bodyPr wrap="square">
            <a:spAutoFit/>
          </a:bodyPr>
          <a:lstStyle/>
          <a:p>
            <a:pPr algn="ctr"/>
            <a:r>
              <a:rPr lang="en-US" sz="1050" dirty="0" smtClean="0">
                <a:solidFill>
                  <a:srgbClr val="000000"/>
                </a:solidFill>
              </a:rPr>
              <a:t>High Altitude</a:t>
            </a:r>
          </a:p>
          <a:p>
            <a:pPr algn="ctr"/>
            <a:r>
              <a:rPr lang="en-US" sz="1050" dirty="0" smtClean="0">
                <a:solidFill>
                  <a:srgbClr val="000000"/>
                </a:solidFill>
              </a:rPr>
              <a:t>Balloon</a:t>
            </a:r>
            <a:endParaRPr lang="en-US" sz="1050" dirty="0"/>
          </a:p>
        </p:txBody>
      </p:sp>
      <p:sp>
        <p:nvSpPr>
          <p:cNvPr id="54" name="Rectangle 53"/>
          <p:cNvSpPr/>
          <p:nvPr/>
        </p:nvSpPr>
        <p:spPr>
          <a:xfrm>
            <a:off x="5238303" y="2692237"/>
            <a:ext cx="1152629" cy="415498"/>
          </a:xfrm>
          <a:prstGeom prst="rect">
            <a:avLst/>
          </a:prstGeom>
        </p:spPr>
        <p:txBody>
          <a:bodyPr wrap="square">
            <a:spAutoFit/>
          </a:bodyPr>
          <a:lstStyle/>
          <a:p>
            <a:pPr algn="ctr"/>
            <a:r>
              <a:rPr lang="en-US" sz="1050" dirty="0" smtClean="0">
                <a:solidFill>
                  <a:srgbClr val="000000"/>
                </a:solidFill>
              </a:rPr>
              <a:t>Rocket-powered lander vehicles</a:t>
            </a:r>
            <a:endParaRPr lang="en-US" sz="1050" dirty="0"/>
          </a:p>
        </p:txBody>
      </p:sp>
      <p:sp>
        <p:nvSpPr>
          <p:cNvPr id="55" name="Rectangle 54"/>
          <p:cNvSpPr/>
          <p:nvPr/>
        </p:nvSpPr>
        <p:spPr>
          <a:xfrm>
            <a:off x="6585140" y="2701909"/>
            <a:ext cx="1152629" cy="415498"/>
          </a:xfrm>
          <a:prstGeom prst="rect">
            <a:avLst/>
          </a:prstGeom>
        </p:spPr>
        <p:txBody>
          <a:bodyPr wrap="square">
            <a:spAutoFit/>
          </a:bodyPr>
          <a:lstStyle/>
          <a:p>
            <a:pPr algn="ctr"/>
            <a:r>
              <a:rPr lang="en-US" sz="1050" dirty="0" smtClean="0">
                <a:solidFill>
                  <a:srgbClr val="000000"/>
                </a:solidFill>
              </a:rPr>
              <a:t>Parabolic</a:t>
            </a:r>
          </a:p>
          <a:p>
            <a:pPr algn="ctr"/>
            <a:r>
              <a:rPr lang="en-US" sz="1050" dirty="0" smtClean="0">
                <a:solidFill>
                  <a:srgbClr val="000000"/>
                </a:solidFill>
              </a:rPr>
              <a:t>Aircraft</a:t>
            </a:r>
            <a:endParaRPr lang="en-US" sz="1050" dirty="0"/>
          </a:p>
        </p:txBody>
      </p:sp>
      <p:cxnSp>
        <p:nvCxnSpPr>
          <p:cNvPr id="58" name="Straight Arrow Connector 57"/>
          <p:cNvCxnSpPr/>
          <p:nvPr/>
        </p:nvCxnSpPr>
        <p:spPr>
          <a:xfrm>
            <a:off x="3750977" y="4755190"/>
            <a:ext cx="877209" cy="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3563147" y="4762794"/>
            <a:ext cx="1252868" cy="677333"/>
          </a:xfrm>
          <a:prstGeom prst="round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smtClean="0">
                <a:solidFill>
                  <a:srgbClr val="0000FF"/>
                </a:solidFill>
              </a:rPr>
              <a:t>FO Development</a:t>
            </a:r>
            <a:endParaRPr lang="en-US" sz="1400" dirty="0">
              <a:solidFill>
                <a:srgbClr val="0000FF"/>
              </a:solidFill>
            </a:endParaRPr>
          </a:p>
        </p:txBody>
      </p:sp>
      <p:sp>
        <p:nvSpPr>
          <p:cNvPr id="60" name="TextBox 59"/>
          <p:cNvSpPr txBox="1"/>
          <p:nvPr/>
        </p:nvSpPr>
        <p:spPr>
          <a:xfrm>
            <a:off x="1244180" y="4854209"/>
            <a:ext cx="842539" cy="461665"/>
          </a:xfrm>
          <a:prstGeom prst="rect">
            <a:avLst/>
          </a:prstGeom>
          <a:solidFill>
            <a:srgbClr val="FFFFFF">
              <a:alpha val="50196"/>
            </a:srgbClr>
          </a:solidFill>
        </p:spPr>
        <p:txBody>
          <a:bodyPr wrap="square" rtlCol="0">
            <a:spAutoFit/>
          </a:bodyPr>
          <a:lstStyle/>
          <a:p>
            <a:pPr algn="ctr"/>
            <a:r>
              <a:rPr lang="en-US" sz="1200" b="1" dirty="0" smtClean="0"/>
              <a:t>TRL4</a:t>
            </a:r>
          </a:p>
          <a:p>
            <a:pPr algn="ctr"/>
            <a:r>
              <a:rPr lang="en-US" sz="1200" b="1" dirty="0" smtClean="0"/>
              <a:t>Payload</a:t>
            </a:r>
            <a:endParaRPr lang="en-US" sz="1200" b="1" dirty="0"/>
          </a:p>
        </p:txBody>
      </p:sp>
      <p:sp>
        <p:nvSpPr>
          <p:cNvPr id="61" name="Right Brace 60"/>
          <p:cNvSpPr/>
          <p:nvPr/>
        </p:nvSpPr>
        <p:spPr>
          <a:xfrm rot="10800000">
            <a:off x="8185439" y="3971516"/>
            <a:ext cx="204705" cy="61341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Right Brace 61"/>
          <p:cNvSpPr/>
          <p:nvPr/>
        </p:nvSpPr>
        <p:spPr>
          <a:xfrm rot="10800000">
            <a:off x="8196073" y="4654540"/>
            <a:ext cx="194071" cy="87795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TextBox 62"/>
          <p:cNvSpPr txBox="1"/>
          <p:nvPr/>
        </p:nvSpPr>
        <p:spPr>
          <a:xfrm>
            <a:off x="7314282" y="3969512"/>
            <a:ext cx="842539" cy="646331"/>
          </a:xfrm>
          <a:prstGeom prst="rect">
            <a:avLst/>
          </a:prstGeom>
          <a:solidFill>
            <a:srgbClr val="FFFFFF">
              <a:alpha val="50196"/>
            </a:srgbClr>
          </a:solidFill>
        </p:spPr>
        <p:txBody>
          <a:bodyPr wrap="square" rtlCol="0">
            <a:spAutoFit/>
          </a:bodyPr>
          <a:lstStyle/>
          <a:p>
            <a:pPr algn="ctr"/>
            <a:r>
              <a:rPr lang="en-US" sz="1200" b="1" dirty="0"/>
              <a:t>ADP </a:t>
            </a:r>
            <a:r>
              <a:rPr lang="en-US" sz="1200" b="1" dirty="0" smtClean="0"/>
              <a:t>Spacecraft Platform</a:t>
            </a:r>
            <a:endParaRPr lang="en-US" sz="1200" b="1" dirty="0"/>
          </a:p>
        </p:txBody>
      </p:sp>
      <p:sp>
        <p:nvSpPr>
          <p:cNvPr id="64" name="TextBox 63"/>
          <p:cNvSpPr txBox="1"/>
          <p:nvPr/>
        </p:nvSpPr>
        <p:spPr>
          <a:xfrm>
            <a:off x="7314282" y="4815512"/>
            <a:ext cx="842539" cy="461665"/>
          </a:xfrm>
          <a:prstGeom prst="rect">
            <a:avLst/>
          </a:prstGeom>
          <a:solidFill>
            <a:srgbClr val="FFFFFF">
              <a:alpha val="50196"/>
            </a:srgbClr>
          </a:solidFill>
        </p:spPr>
        <p:txBody>
          <a:bodyPr wrap="square" rtlCol="0">
            <a:spAutoFit/>
          </a:bodyPr>
          <a:lstStyle/>
          <a:p>
            <a:pPr algn="ctr"/>
            <a:r>
              <a:rPr lang="en-US" sz="1200" b="1" dirty="0" smtClean="0"/>
              <a:t>TRL7</a:t>
            </a:r>
          </a:p>
          <a:p>
            <a:pPr algn="ctr"/>
            <a:r>
              <a:rPr lang="en-US" sz="1200" b="1" dirty="0" smtClean="0"/>
              <a:t>Payload</a:t>
            </a:r>
            <a:endParaRPr lang="en-US" sz="1200" b="1" dirty="0"/>
          </a:p>
        </p:txBody>
      </p:sp>
      <p:sp>
        <p:nvSpPr>
          <p:cNvPr id="4" name="Date Placeholder 3"/>
          <p:cNvSpPr>
            <a:spLocks noGrp="1"/>
          </p:cNvSpPr>
          <p:nvPr>
            <p:ph type="dt" sz="half" idx="10"/>
          </p:nvPr>
        </p:nvSpPr>
        <p:spPr/>
        <p:txBody>
          <a:bodyPr/>
          <a:lstStyle/>
          <a:p>
            <a:fld id="{5C8EC228-BA70-432A-8A6C-86D385FEADA7}" type="datetime1">
              <a:rPr lang="en-US" smtClean="0"/>
              <a:t>6/30/2020</a:t>
            </a:fld>
            <a:endParaRPr lang="en-US"/>
          </a:p>
        </p:txBody>
      </p:sp>
      <p:sp>
        <p:nvSpPr>
          <p:cNvPr id="7" name="Footer Placeholder 6"/>
          <p:cNvSpPr>
            <a:spLocks noGrp="1"/>
          </p:cNvSpPr>
          <p:nvPr>
            <p:ph type="ftr" sz="quarter" idx="11"/>
          </p:nvPr>
        </p:nvSpPr>
        <p:spPr/>
        <p:txBody>
          <a:bodyPr/>
          <a:lstStyle/>
          <a:p>
            <a:r>
              <a:rPr lang="en-US" smtClean="0"/>
              <a:t>NASA Flight Opportunities – A Stepping Stone to Orbit</a:t>
            </a:r>
            <a:endParaRPr lang="en-US"/>
          </a:p>
        </p:txBody>
      </p:sp>
      <p:sp>
        <p:nvSpPr>
          <p:cNvPr id="9" name="Slide Number Placeholder 8"/>
          <p:cNvSpPr>
            <a:spLocks noGrp="1"/>
          </p:cNvSpPr>
          <p:nvPr>
            <p:ph type="sldNum" sz="quarter" idx="12"/>
          </p:nvPr>
        </p:nvSpPr>
        <p:spPr/>
        <p:txBody>
          <a:bodyPr/>
          <a:lstStyle/>
          <a:p>
            <a:fld id="{8ECA1B6E-BD03-422C-9FB1-ED758E884F20}" type="slidenum">
              <a:rPr lang="en-US" smtClean="0"/>
              <a:t>5</a:t>
            </a:fld>
            <a:endParaRPr lang="en-US"/>
          </a:p>
        </p:txBody>
      </p:sp>
    </p:spTree>
    <p:extLst>
      <p:ext uri="{BB962C8B-B14F-4D97-AF65-F5344CB8AC3E}">
        <p14:creationId xmlns:p14="http://schemas.microsoft.com/office/powerpoint/2010/main" val="188146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PACE-</a:t>
            </a:r>
            <a:r>
              <a:rPr lang="en-US" dirty="0" smtClean="0">
                <a:ea typeface="DejaVu Sans Mono" panose="020B0609030804020204" pitchFamily="49" charset="0"/>
                <a:cs typeface="DejaVu Sans Mono" panose="020B0609030804020204" pitchFamily="49" charset="0"/>
              </a:rPr>
              <a:t>FO</a:t>
            </a:r>
            <a:r>
              <a:rPr lang="en-US" dirty="0" smtClean="0"/>
              <a:t>: PACE Flight Opportunities Unit</a:t>
            </a:r>
            <a:endParaRPr lang="en-US" dirty="0"/>
          </a:p>
        </p:txBody>
      </p:sp>
      <p:grpSp>
        <p:nvGrpSpPr>
          <p:cNvPr id="23" name="Group 22"/>
          <p:cNvGrpSpPr/>
          <p:nvPr/>
        </p:nvGrpSpPr>
        <p:grpSpPr>
          <a:xfrm>
            <a:off x="5579931" y="1824424"/>
            <a:ext cx="3401828" cy="4212768"/>
            <a:chOff x="304800" y="1371600"/>
            <a:chExt cx="2544093" cy="3078443"/>
          </a:xfrm>
        </p:grpSpPr>
        <p:grpSp>
          <p:nvGrpSpPr>
            <p:cNvPr id="24" name="Group 23"/>
            <p:cNvGrpSpPr/>
            <p:nvPr/>
          </p:nvGrpSpPr>
          <p:grpSpPr>
            <a:xfrm>
              <a:off x="304800" y="1371600"/>
              <a:ext cx="2544093" cy="2670770"/>
              <a:chOff x="3023747" y="2658797"/>
              <a:chExt cx="3201588" cy="3361003"/>
            </a:xfrm>
          </p:grpSpPr>
          <p:cxnSp>
            <p:nvCxnSpPr>
              <p:cNvPr id="27" name="Straight Arrow Connector 26"/>
              <p:cNvCxnSpPr/>
              <p:nvPr/>
            </p:nvCxnSpPr>
            <p:spPr bwMode="auto">
              <a:xfrm>
                <a:off x="3352800" y="3276600"/>
                <a:ext cx="0" cy="2743200"/>
              </a:xfrm>
              <a:prstGeom prst="straightConnector1">
                <a:avLst/>
              </a:prstGeom>
              <a:ln w="9525">
                <a:solidFill>
                  <a:schemeClr val="tx1"/>
                </a:solidFill>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28" name="Straight Arrow Connector 27"/>
              <p:cNvCxnSpPr/>
              <p:nvPr/>
            </p:nvCxnSpPr>
            <p:spPr bwMode="auto">
              <a:xfrm flipH="1">
                <a:off x="3429000" y="2895600"/>
                <a:ext cx="1524000" cy="228600"/>
              </a:xfrm>
              <a:prstGeom prst="straightConnector1">
                <a:avLst/>
              </a:prstGeom>
              <a:ln w="9525">
                <a:solidFill>
                  <a:schemeClr val="tx1"/>
                </a:solidFill>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cxnSp>
            <p:nvCxnSpPr>
              <p:cNvPr id="29" name="Straight Arrow Connector 28"/>
              <p:cNvCxnSpPr/>
              <p:nvPr/>
            </p:nvCxnSpPr>
            <p:spPr bwMode="auto">
              <a:xfrm>
                <a:off x="5029200" y="2895600"/>
                <a:ext cx="457200" cy="228600"/>
              </a:xfrm>
              <a:prstGeom prst="straightConnector1">
                <a:avLst/>
              </a:prstGeom>
              <a:ln w="9525">
                <a:solidFill>
                  <a:schemeClr val="tx1"/>
                </a:solidFill>
                <a:headEnd type="triangle" w="med" len="med"/>
                <a:tailEnd type="triangle" w="med" len="med"/>
              </a:ln>
            </p:spPr>
            <p:style>
              <a:lnRef idx="1">
                <a:schemeClr val="accent2"/>
              </a:lnRef>
              <a:fillRef idx="0">
                <a:schemeClr val="accent2"/>
              </a:fillRef>
              <a:effectRef idx="0">
                <a:schemeClr val="accent2"/>
              </a:effectRef>
              <a:fontRef idx="minor">
                <a:schemeClr val="tx1"/>
              </a:fontRef>
            </p:style>
          </p:cxnSp>
          <p:sp>
            <p:nvSpPr>
              <p:cNvPr id="30" name="TextBox 29"/>
              <p:cNvSpPr txBox="1"/>
              <p:nvPr/>
            </p:nvSpPr>
            <p:spPr>
              <a:xfrm rot="21123528">
                <a:off x="3519436" y="2658797"/>
                <a:ext cx="1355365" cy="348587"/>
              </a:xfrm>
              <a:prstGeom prst="rect">
                <a:avLst/>
              </a:prstGeom>
              <a:noFill/>
            </p:spPr>
            <p:txBody>
              <a:bodyPr wrap="square" rtlCol="0">
                <a:spAutoFit/>
              </a:bodyPr>
              <a:lstStyle/>
              <a:p>
                <a:pPr algn="ctr"/>
                <a:r>
                  <a:rPr lang="en-US" sz="1200" dirty="0"/>
                  <a:t>27 cm</a:t>
                </a:r>
              </a:p>
            </p:txBody>
          </p:sp>
          <p:sp>
            <p:nvSpPr>
              <p:cNvPr id="31" name="TextBox 30"/>
              <p:cNvSpPr txBox="1"/>
              <p:nvPr/>
            </p:nvSpPr>
            <p:spPr>
              <a:xfrm rot="16200000">
                <a:off x="2520359" y="4389589"/>
                <a:ext cx="1355364" cy="348587"/>
              </a:xfrm>
              <a:prstGeom prst="rect">
                <a:avLst/>
              </a:prstGeom>
              <a:noFill/>
            </p:spPr>
            <p:txBody>
              <a:bodyPr wrap="square" rtlCol="0">
                <a:spAutoFit/>
              </a:bodyPr>
              <a:lstStyle/>
              <a:p>
                <a:pPr algn="ctr"/>
                <a:r>
                  <a:rPr lang="en-US" sz="1200" dirty="0"/>
                  <a:t>37 cm</a:t>
                </a:r>
              </a:p>
            </p:txBody>
          </p:sp>
          <p:sp>
            <p:nvSpPr>
              <p:cNvPr id="32" name="TextBox 31"/>
              <p:cNvSpPr txBox="1"/>
              <p:nvPr/>
            </p:nvSpPr>
            <p:spPr>
              <a:xfrm>
                <a:off x="4869970" y="2683048"/>
                <a:ext cx="1355365" cy="348587"/>
              </a:xfrm>
              <a:prstGeom prst="rect">
                <a:avLst/>
              </a:prstGeom>
              <a:noFill/>
            </p:spPr>
            <p:txBody>
              <a:bodyPr wrap="square" rtlCol="0">
                <a:spAutoFit/>
              </a:bodyPr>
              <a:lstStyle/>
              <a:p>
                <a:pPr algn="ctr"/>
                <a:r>
                  <a:rPr lang="en-US" sz="1200" dirty="0"/>
                  <a:t>12 cm</a:t>
                </a:r>
              </a:p>
            </p:txBody>
          </p:sp>
        </p:grpSp>
        <p:sp>
          <p:nvSpPr>
            <p:cNvPr id="25" name="TextBox 24"/>
            <p:cNvSpPr txBox="1"/>
            <p:nvPr/>
          </p:nvSpPr>
          <p:spPr>
            <a:xfrm>
              <a:off x="892888" y="4202648"/>
              <a:ext cx="1077020" cy="247395"/>
            </a:xfrm>
            <a:prstGeom prst="rect">
              <a:avLst/>
            </a:prstGeom>
            <a:noFill/>
          </p:spPr>
          <p:txBody>
            <a:bodyPr wrap="square" rtlCol="0">
              <a:spAutoFit/>
            </a:bodyPr>
            <a:lstStyle/>
            <a:p>
              <a:pPr algn="ctr"/>
              <a:r>
                <a:rPr lang="en-US" sz="1600" b="1" dirty="0"/>
                <a:t>≤12 kg</a:t>
              </a:r>
            </a:p>
          </p:txBody>
        </p:sp>
      </p:grpSp>
      <p:sp>
        <p:nvSpPr>
          <p:cNvPr id="37" name="TextBox 36"/>
          <p:cNvSpPr txBox="1"/>
          <p:nvPr/>
        </p:nvSpPr>
        <p:spPr>
          <a:xfrm>
            <a:off x="10654089" y="1202859"/>
            <a:ext cx="1399422" cy="307777"/>
          </a:xfrm>
          <a:prstGeom prst="rect">
            <a:avLst/>
          </a:prstGeom>
          <a:noFill/>
        </p:spPr>
        <p:txBody>
          <a:bodyPr wrap="none" rtlCol="0">
            <a:spAutoFit/>
          </a:bodyPr>
          <a:lstStyle/>
          <a:p>
            <a:r>
              <a:rPr lang="en-US" sz="1400" b="1" dirty="0">
                <a:solidFill>
                  <a:srgbClr val="FF0000"/>
                </a:solidFill>
              </a:rPr>
              <a:t>Notional Images</a:t>
            </a:r>
          </a:p>
        </p:txBody>
      </p:sp>
      <p:grpSp>
        <p:nvGrpSpPr>
          <p:cNvPr id="39" name="Group 38"/>
          <p:cNvGrpSpPr/>
          <p:nvPr/>
        </p:nvGrpSpPr>
        <p:grpSpPr>
          <a:xfrm>
            <a:off x="2170900" y="1222273"/>
            <a:ext cx="1238250" cy="1676400"/>
            <a:chOff x="4416745" y="374058"/>
            <a:chExt cx="1238250" cy="1676400"/>
          </a:xfrm>
        </p:grpSpPr>
        <p:pic>
          <p:nvPicPr>
            <p:cNvPr id="40" name="Picture 39"/>
            <p:cNvPicPr>
              <a:picLocks noChangeAspect="1"/>
            </p:cNvPicPr>
            <p:nvPr/>
          </p:nvPicPr>
          <p:blipFill>
            <a:blip r:embed="rId2">
              <a:extLst>
                <a:ext uri="{BEBA8EAE-BF5A-486C-A8C5-ECC9F3942E4B}">
                  <a14:imgProps xmlns:a14="http://schemas.microsoft.com/office/drawing/2010/main">
                    <a14:imgLayer r:embed="rId3">
                      <a14:imgEffect>
                        <a14:backgroundRemoval t="3409" b="95455" l="10000" r="90000"/>
                      </a14:imgEffect>
                      <a14:imgEffect>
                        <a14:brightnessContrast bright="68000" contrast="84000"/>
                      </a14:imgEffect>
                    </a14:imgLayer>
                  </a14:imgProps>
                </a:ext>
              </a:extLst>
            </a:blip>
            <a:stretch>
              <a:fillRect/>
            </a:stretch>
          </p:blipFill>
          <p:spPr>
            <a:xfrm>
              <a:off x="4416745" y="374058"/>
              <a:ext cx="1238250" cy="1676400"/>
            </a:xfrm>
            <a:prstGeom prst="rect">
              <a:avLst/>
            </a:prstGeom>
          </p:spPr>
        </p:pic>
        <p:sp>
          <p:nvSpPr>
            <p:cNvPr id="41" name="Rectangle 40"/>
            <p:cNvSpPr/>
            <p:nvPr/>
          </p:nvSpPr>
          <p:spPr>
            <a:xfrm>
              <a:off x="4590743" y="457200"/>
              <a:ext cx="971857" cy="1528854"/>
            </a:xfrm>
            <a:prstGeom prst="rect">
              <a:avLst/>
            </a:prstGeom>
            <a:solidFill>
              <a:srgbClr val="FFFFFF">
                <a:alpha val="8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p:cNvCxnSpPr/>
          <p:nvPr/>
        </p:nvCxnSpPr>
        <p:spPr bwMode="auto">
          <a:xfrm flipH="1">
            <a:off x="3425606" y="5853622"/>
            <a:ext cx="771675" cy="0"/>
          </a:xfrm>
          <a:prstGeom prst="line">
            <a:avLst/>
          </a:prstGeom>
          <a:ln w="38100">
            <a:solidFill>
              <a:schemeClr val="tx1"/>
            </a:solidFill>
            <a:headEnd type="none" w="med" len="med"/>
            <a:tailEnd type="none" w="med" len="lg"/>
          </a:ln>
        </p:spPr>
        <p:style>
          <a:lnRef idx="1">
            <a:schemeClr val="accent2"/>
          </a:lnRef>
          <a:fillRef idx="0">
            <a:schemeClr val="accent2"/>
          </a:fillRef>
          <a:effectRef idx="0">
            <a:schemeClr val="accent2"/>
          </a:effectRef>
          <a:fontRef idx="minor">
            <a:schemeClr val="tx1"/>
          </a:fontRef>
        </p:style>
      </p:cxnSp>
      <p:pic>
        <p:nvPicPr>
          <p:cNvPr id="43" name="Picture 2" descr="Laptops PNG images, notebook PNG image, lapto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1557" y="5415828"/>
            <a:ext cx="798238" cy="565621"/>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p:cNvPicPr>
            <a:picLocks noChangeAspect="1"/>
          </p:cNvPicPr>
          <p:nvPr/>
        </p:nvPicPr>
        <p:blipFill>
          <a:blip r:embed="rId5">
            <a:extLst>
              <a:ext uri="{BEBA8EAE-BF5A-486C-A8C5-ECC9F3942E4B}">
                <a14:imgProps xmlns:a14="http://schemas.microsoft.com/office/drawing/2010/main">
                  <a14:imgLayer r:embed="rId6">
                    <a14:imgEffect>
                      <a14:backgroundRemoval t="263" b="99211" l="180" r="97487"/>
                    </a14:imgEffect>
                  </a14:imgLayer>
                </a14:imgProps>
              </a:ext>
            </a:extLst>
          </a:blip>
          <a:stretch>
            <a:fillRect/>
          </a:stretch>
        </p:blipFill>
        <p:spPr>
          <a:xfrm>
            <a:off x="3099707" y="5676521"/>
            <a:ext cx="519187" cy="354203"/>
          </a:xfrm>
          <a:prstGeom prst="rect">
            <a:avLst/>
          </a:prstGeom>
        </p:spPr>
      </p:pic>
      <p:cxnSp>
        <p:nvCxnSpPr>
          <p:cNvPr id="45" name="Straight Connector 44"/>
          <p:cNvCxnSpPr>
            <a:stCxn id="44" idx="1"/>
          </p:cNvCxnSpPr>
          <p:nvPr/>
        </p:nvCxnSpPr>
        <p:spPr>
          <a:xfrm flipH="1">
            <a:off x="2990244" y="5853622"/>
            <a:ext cx="10946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46" name="Straight Connector 45"/>
          <p:cNvCxnSpPr/>
          <p:nvPr/>
        </p:nvCxnSpPr>
        <p:spPr>
          <a:xfrm>
            <a:off x="2990244" y="5430349"/>
            <a:ext cx="0" cy="423273"/>
          </a:xfrm>
          <a:prstGeom prst="line">
            <a:avLst/>
          </a:prstGeom>
          <a:ln w="38100"/>
        </p:spPr>
        <p:style>
          <a:lnRef idx="1">
            <a:schemeClr val="dk1"/>
          </a:lnRef>
          <a:fillRef idx="0">
            <a:schemeClr val="dk1"/>
          </a:fillRef>
          <a:effectRef idx="0">
            <a:schemeClr val="dk1"/>
          </a:effectRef>
          <a:fontRef idx="minor">
            <a:schemeClr val="tx1"/>
          </a:fontRef>
        </p:style>
      </p:cxnSp>
      <p:grpSp>
        <p:nvGrpSpPr>
          <p:cNvPr id="47" name="Group 46"/>
          <p:cNvGrpSpPr/>
          <p:nvPr/>
        </p:nvGrpSpPr>
        <p:grpSpPr>
          <a:xfrm rot="18900000">
            <a:off x="2725929" y="5142794"/>
            <a:ext cx="554993" cy="554993"/>
            <a:chOff x="899278" y="4228695"/>
            <a:chExt cx="739991" cy="739991"/>
          </a:xfrm>
        </p:grpSpPr>
        <p:sp>
          <p:nvSpPr>
            <p:cNvPr id="48" name="Arc 47"/>
            <p:cNvSpPr/>
            <p:nvPr/>
          </p:nvSpPr>
          <p:spPr>
            <a:xfrm>
              <a:off x="1163587" y="4482308"/>
              <a:ext cx="225375" cy="225375"/>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9" name="Arc 48"/>
            <p:cNvSpPr/>
            <p:nvPr/>
          </p:nvSpPr>
          <p:spPr>
            <a:xfrm>
              <a:off x="1073761" y="4417395"/>
              <a:ext cx="396899" cy="396899"/>
            </a:xfrm>
            <a:prstGeom prst="arc">
              <a:avLst>
                <a:gd name="adj1" fmla="val 16200000"/>
                <a:gd name="adj2" fmla="val 2101858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0" name="Arc 49"/>
            <p:cNvSpPr/>
            <p:nvPr/>
          </p:nvSpPr>
          <p:spPr>
            <a:xfrm>
              <a:off x="964070" y="4321637"/>
              <a:ext cx="588413" cy="588413"/>
            </a:xfrm>
            <a:prstGeom prst="arc">
              <a:avLst>
                <a:gd name="adj1" fmla="val 16405726"/>
                <a:gd name="adj2" fmla="val 211572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1" name="Arc 50"/>
            <p:cNvSpPr/>
            <p:nvPr/>
          </p:nvSpPr>
          <p:spPr>
            <a:xfrm>
              <a:off x="899278" y="4228695"/>
              <a:ext cx="739991" cy="739991"/>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sp>
        <p:nvSpPr>
          <p:cNvPr id="52" name="TextBox 51"/>
          <p:cNvSpPr txBox="1"/>
          <p:nvPr/>
        </p:nvSpPr>
        <p:spPr>
          <a:xfrm>
            <a:off x="1742533" y="4188368"/>
            <a:ext cx="972713" cy="461665"/>
          </a:xfrm>
          <a:prstGeom prst="rect">
            <a:avLst/>
          </a:prstGeom>
          <a:noFill/>
        </p:spPr>
        <p:txBody>
          <a:bodyPr wrap="square" rtlCol="0">
            <a:spAutoFit/>
          </a:bodyPr>
          <a:lstStyle/>
          <a:p>
            <a:r>
              <a:rPr lang="en-US" sz="1200" dirty="0">
                <a:solidFill>
                  <a:schemeClr val="accent6">
                    <a:lumMod val="75000"/>
                  </a:schemeClr>
                </a:solidFill>
              </a:rPr>
              <a:t>UHF UL/DL 900.0 MHz</a:t>
            </a:r>
          </a:p>
        </p:txBody>
      </p:sp>
      <p:sp>
        <p:nvSpPr>
          <p:cNvPr id="53" name="TextBox 52"/>
          <p:cNvSpPr txBox="1"/>
          <p:nvPr/>
        </p:nvSpPr>
        <p:spPr>
          <a:xfrm>
            <a:off x="2936059" y="4188368"/>
            <a:ext cx="1051022" cy="461665"/>
          </a:xfrm>
          <a:prstGeom prst="rect">
            <a:avLst/>
          </a:prstGeom>
          <a:noFill/>
        </p:spPr>
        <p:txBody>
          <a:bodyPr wrap="square" rtlCol="0">
            <a:spAutoFit/>
          </a:bodyPr>
          <a:lstStyle/>
          <a:p>
            <a:r>
              <a:rPr lang="en-US" sz="1200" dirty="0">
                <a:solidFill>
                  <a:schemeClr val="accent1"/>
                </a:solidFill>
              </a:rPr>
              <a:t>S-band UL/DL 2.4 GHz</a:t>
            </a:r>
          </a:p>
        </p:txBody>
      </p:sp>
      <p:cxnSp>
        <p:nvCxnSpPr>
          <p:cNvPr id="54" name="Straight Connector 53"/>
          <p:cNvCxnSpPr>
            <a:endCxn id="41" idx="1"/>
          </p:cNvCxnSpPr>
          <p:nvPr/>
        </p:nvCxnSpPr>
        <p:spPr>
          <a:xfrm flipH="1" flipV="1">
            <a:off x="2344898" y="2069842"/>
            <a:ext cx="288127" cy="648575"/>
          </a:xfrm>
          <a:prstGeom prst="line">
            <a:avLst/>
          </a:prstGeom>
          <a:ln w="38100">
            <a:solidFill>
              <a:schemeClr val="accent3">
                <a:lumMod val="75000"/>
              </a:schemeClr>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55" name="Picture 54"/>
          <p:cNvPicPr>
            <a:picLocks noChangeAspect="1"/>
          </p:cNvPicPr>
          <p:nvPr/>
        </p:nvPicPr>
        <p:blipFill>
          <a:blip r:embed="rId7">
            <a:extLst>
              <a:ext uri="{BEBA8EAE-BF5A-486C-A8C5-ECC9F3942E4B}">
                <a14:imgProps xmlns:a14="http://schemas.microsoft.com/office/drawing/2010/main">
                  <a14:imgLayer r:embed="rId8">
                    <a14:imgEffect>
                      <a14:backgroundRemoval t="709" b="97163" l="0" r="97279"/>
                    </a14:imgEffect>
                  </a14:imgLayer>
                </a14:imgProps>
              </a:ext>
            </a:extLst>
          </a:blip>
          <a:stretch>
            <a:fillRect/>
          </a:stretch>
        </p:blipFill>
        <p:spPr>
          <a:xfrm rot="18900000">
            <a:off x="1672911" y="1513791"/>
            <a:ext cx="700088" cy="671513"/>
          </a:xfrm>
          <a:prstGeom prst="rect">
            <a:avLst/>
          </a:prstGeom>
        </p:spPr>
      </p:pic>
      <p:pic>
        <p:nvPicPr>
          <p:cNvPr id="56" name="Picture 55"/>
          <p:cNvPicPr>
            <a:picLocks noChangeAspect="1"/>
          </p:cNvPicPr>
          <p:nvPr/>
        </p:nvPicPr>
        <p:blipFill>
          <a:blip r:embed="rId7">
            <a:extLst>
              <a:ext uri="{BEBA8EAE-BF5A-486C-A8C5-ECC9F3942E4B}">
                <a14:imgProps xmlns:a14="http://schemas.microsoft.com/office/drawing/2010/main">
                  <a14:imgLayer r:embed="rId8">
                    <a14:imgEffect>
                      <a14:backgroundRemoval t="709" b="97163" l="0" r="97279"/>
                    </a14:imgEffect>
                  </a14:imgLayer>
                </a14:imgProps>
              </a:ext>
            </a:extLst>
          </a:blip>
          <a:stretch>
            <a:fillRect/>
          </a:stretch>
        </p:blipFill>
        <p:spPr>
          <a:xfrm rot="2700000">
            <a:off x="3913854" y="2468027"/>
            <a:ext cx="700088" cy="671513"/>
          </a:xfrm>
          <a:prstGeom prst="rect">
            <a:avLst/>
          </a:prstGeom>
        </p:spPr>
      </p:pic>
      <p:cxnSp>
        <p:nvCxnSpPr>
          <p:cNvPr id="57" name="Straight Connector 56"/>
          <p:cNvCxnSpPr/>
          <p:nvPr/>
        </p:nvCxnSpPr>
        <p:spPr>
          <a:xfrm flipH="1">
            <a:off x="3119783" y="2842940"/>
            <a:ext cx="800427" cy="0"/>
          </a:xfrm>
          <a:prstGeom prst="line">
            <a:avLst/>
          </a:prstGeom>
          <a:ln w="38100">
            <a:solidFill>
              <a:schemeClr val="accent5">
                <a:lumMod val="50000"/>
              </a:schemeClr>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flipV="1">
            <a:off x="3105071" y="3170402"/>
            <a:ext cx="706486" cy="3563"/>
          </a:xfrm>
          <a:prstGeom prst="line">
            <a:avLst/>
          </a:prstGeom>
          <a:ln w="38100">
            <a:solidFill>
              <a:schemeClr val="accent4"/>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1410262" y="2216267"/>
            <a:ext cx="958148" cy="461665"/>
          </a:xfrm>
          <a:prstGeom prst="rect">
            <a:avLst/>
          </a:prstGeom>
          <a:noFill/>
        </p:spPr>
        <p:txBody>
          <a:bodyPr wrap="square" rtlCol="0">
            <a:spAutoFit/>
          </a:bodyPr>
          <a:lstStyle/>
          <a:p>
            <a:r>
              <a:rPr lang="en-US" sz="1200" dirty="0">
                <a:solidFill>
                  <a:schemeClr val="accent3">
                    <a:lumMod val="50000"/>
                  </a:schemeClr>
                </a:solidFill>
              </a:rPr>
              <a:t>GlobalStar Simplex</a:t>
            </a:r>
          </a:p>
        </p:txBody>
      </p:sp>
      <p:sp>
        <p:nvSpPr>
          <p:cNvPr id="60" name="TextBox 59"/>
          <p:cNvSpPr txBox="1"/>
          <p:nvPr/>
        </p:nvSpPr>
        <p:spPr>
          <a:xfrm>
            <a:off x="3528634" y="2213447"/>
            <a:ext cx="958148" cy="461665"/>
          </a:xfrm>
          <a:prstGeom prst="rect">
            <a:avLst/>
          </a:prstGeom>
          <a:noFill/>
        </p:spPr>
        <p:txBody>
          <a:bodyPr wrap="square" rtlCol="0">
            <a:spAutoFit/>
          </a:bodyPr>
          <a:lstStyle/>
          <a:p>
            <a:r>
              <a:rPr lang="en-US" sz="1200" dirty="0">
                <a:solidFill>
                  <a:schemeClr val="accent5">
                    <a:lumMod val="50000"/>
                  </a:schemeClr>
                </a:solidFill>
              </a:rPr>
              <a:t>Iridium Duplex</a:t>
            </a:r>
          </a:p>
        </p:txBody>
      </p:sp>
      <p:sp>
        <p:nvSpPr>
          <p:cNvPr id="61" name="TextBox 60"/>
          <p:cNvSpPr txBox="1"/>
          <p:nvPr/>
        </p:nvSpPr>
        <p:spPr>
          <a:xfrm>
            <a:off x="3635554" y="3499159"/>
            <a:ext cx="958148" cy="276999"/>
          </a:xfrm>
          <a:prstGeom prst="rect">
            <a:avLst/>
          </a:prstGeom>
          <a:noFill/>
        </p:spPr>
        <p:txBody>
          <a:bodyPr wrap="square" rtlCol="0">
            <a:spAutoFit/>
          </a:bodyPr>
          <a:lstStyle/>
          <a:p>
            <a:r>
              <a:rPr lang="en-US" sz="1200" dirty="0">
                <a:solidFill>
                  <a:schemeClr val="accent4"/>
                </a:solidFill>
              </a:rPr>
              <a:t>GPS</a:t>
            </a:r>
          </a:p>
        </p:txBody>
      </p:sp>
      <p:pic>
        <p:nvPicPr>
          <p:cNvPr id="62" name="Picture 61"/>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Lst>
          </a:blip>
          <a:stretch>
            <a:fillRect/>
          </a:stretch>
        </p:blipFill>
        <p:spPr>
          <a:xfrm rot="3937481" flipH="1">
            <a:off x="3702861" y="3137692"/>
            <a:ext cx="973378" cy="705262"/>
          </a:xfrm>
          <a:prstGeom prst="rect">
            <a:avLst/>
          </a:prstGeom>
        </p:spPr>
      </p:pic>
      <p:cxnSp>
        <p:nvCxnSpPr>
          <p:cNvPr id="63" name="Straight Connector 62"/>
          <p:cNvCxnSpPr/>
          <p:nvPr/>
        </p:nvCxnSpPr>
        <p:spPr>
          <a:xfrm flipH="1">
            <a:off x="2444971" y="5871461"/>
            <a:ext cx="109463"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64" name="Straight Connector 63"/>
          <p:cNvCxnSpPr/>
          <p:nvPr/>
        </p:nvCxnSpPr>
        <p:spPr>
          <a:xfrm>
            <a:off x="2444971" y="5448188"/>
            <a:ext cx="0" cy="423273"/>
          </a:xfrm>
          <a:prstGeom prst="line">
            <a:avLst/>
          </a:prstGeom>
          <a:ln w="38100"/>
        </p:spPr>
        <p:style>
          <a:lnRef idx="1">
            <a:schemeClr val="dk1"/>
          </a:lnRef>
          <a:fillRef idx="0">
            <a:schemeClr val="dk1"/>
          </a:fillRef>
          <a:effectRef idx="0">
            <a:schemeClr val="dk1"/>
          </a:effectRef>
          <a:fontRef idx="minor">
            <a:schemeClr val="tx1"/>
          </a:fontRef>
        </p:style>
      </p:cxnSp>
      <p:grpSp>
        <p:nvGrpSpPr>
          <p:cNvPr id="65" name="Group 64"/>
          <p:cNvGrpSpPr/>
          <p:nvPr/>
        </p:nvGrpSpPr>
        <p:grpSpPr>
          <a:xfrm rot="18900000">
            <a:off x="2180656" y="5160633"/>
            <a:ext cx="554993" cy="554993"/>
            <a:chOff x="899278" y="4228695"/>
            <a:chExt cx="739991" cy="739991"/>
          </a:xfrm>
        </p:grpSpPr>
        <p:sp>
          <p:nvSpPr>
            <p:cNvPr id="66" name="Arc 65"/>
            <p:cNvSpPr/>
            <p:nvPr/>
          </p:nvSpPr>
          <p:spPr>
            <a:xfrm>
              <a:off x="1163587" y="4482308"/>
              <a:ext cx="225375" cy="225375"/>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7" name="Arc 66"/>
            <p:cNvSpPr/>
            <p:nvPr/>
          </p:nvSpPr>
          <p:spPr>
            <a:xfrm>
              <a:off x="1073761" y="4417395"/>
              <a:ext cx="396899" cy="396899"/>
            </a:xfrm>
            <a:prstGeom prst="arc">
              <a:avLst>
                <a:gd name="adj1" fmla="val 16200000"/>
                <a:gd name="adj2" fmla="val 21018583"/>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8" name="Arc 67"/>
            <p:cNvSpPr/>
            <p:nvPr/>
          </p:nvSpPr>
          <p:spPr>
            <a:xfrm>
              <a:off x="964070" y="4321637"/>
              <a:ext cx="588413" cy="588413"/>
            </a:xfrm>
            <a:prstGeom prst="arc">
              <a:avLst>
                <a:gd name="adj1" fmla="val 16405726"/>
                <a:gd name="adj2" fmla="val 21157278"/>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69" name="Arc 68"/>
            <p:cNvSpPr/>
            <p:nvPr/>
          </p:nvSpPr>
          <p:spPr>
            <a:xfrm>
              <a:off x="899278" y="4228695"/>
              <a:ext cx="739991" cy="739991"/>
            </a:xfrm>
            <a:prstGeom prst="arc">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sp>
        <p:nvSpPr>
          <p:cNvPr id="70" name="Rectangle 69"/>
          <p:cNvSpPr/>
          <p:nvPr/>
        </p:nvSpPr>
        <p:spPr>
          <a:xfrm>
            <a:off x="2551075" y="5765112"/>
            <a:ext cx="328343" cy="216337"/>
          </a:xfrm>
          <a:prstGeom prst="rect">
            <a:avLst/>
          </a:prstGeom>
          <a:solidFill>
            <a:schemeClr val="bg1">
              <a:lumMod val="50000"/>
            </a:schemeClr>
          </a:solidFill>
          <a:ln>
            <a:solidFill>
              <a:schemeClr val="accent3">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1" name="Elbow Connector 70"/>
          <p:cNvCxnSpPr>
            <a:stCxn id="70" idx="2"/>
          </p:cNvCxnSpPr>
          <p:nvPr/>
        </p:nvCxnSpPr>
        <p:spPr bwMode="auto">
          <a:xfrm rot="5400000" flipH="1" flipV="1">
            <a:off x="3280521" y="5324931"/>
            <a:ext cx="91243" cy="1221793"/>
          </a:xfrm>
          <a:prstGeom prst="bentConnector4">
            <a:avLst>
              <a:gd name="adj1" fmla="val -250540"/>
              <a:gd name="adj2" fmla="val 87209"/>
            </a:avLst>
          </a:prstGeom>
          <a:ln w="9525">
            <a:solidFill>
              <a:schemeClr val="tx1"/>
            </a:solidFill>
            <a:headEnd type="none" w="med" len="med"/>
            <a:tailEnd type="none" w="med" len="lg"/>
          </a:ln>
        </p:spPr>
        <p:style>
          <a:lnRef idx="1">
            <a:schemeClr val="accent2"/>
          </a:lnRef>
          <a:fillRef idx="0">
            <a:schemeClr val="accent2"/>
          </a:fillRef>
          <a:effectRef idx="0">
            <a:schemeClr val="accent2"/>
          </a:effectRef>
          <a:fontRef idx="minor">
            <a:schemeClr val="tx1"/>
          </a:fontRef>
        </p:style>
      </p:cxnSp>
      <p:cxnSp>
        <p:nvCxnSpPr>
          <p:cNvPr id="72" name="Straight Connector 71"/>
          <p:cNvCxnSpPr/>
          <p:nvPr/>
        </p:nvCxnSpPr>
        <p:spPr>
          <a:xfrm flipV="1">
            <a:off x="2960031" y="2042844"/>
            <a:ext cx="289849" cy="617459"/>
          </a:xfrm>
          <a:prstGeom prst="line">
            <a:avLst/>
          </a:prstGeom>
          <a:ln w="38100">
            <a:solidFill>
              <a:srgbClr val="FFC000"/>
            </a:solidFill>
            <a:prstDash val="sysDot"/>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3244436" y="1642878"/>
            <a:ext cx="958148" cy="461665"/>
          </a:xfrm>
          <a:prstGeom prst="rect">
            <a:avLst/>
          </a:prstGeom>
          <a:noFill/>
        </p:spPr>
        <p:txBody>
          <a:bodyPr wrap="square" rtlCol="0">
            <a:spAutoFit/>
          </a:bodyPr>
          <a:lstStyle/>
          <a:p>
            <a:r>
              <a:rPr lang="en-US" sz="1200" dirty="0">
                <a:solidFill>
                  <a:srgbClr val="FFC000"/>
                </a:solidFill>
              </a:rPr>
              <a:t>Sun </a:t>
            </a:r>
          </a:p>
          <a:p>
            <a:r>
              <a:rPr lang="en-US" sz="1200" dirty="0">
                <a:solidFill>
                  <a:srgbClr val="FFC000"/>
                </a:solidFill>
              </a:rPr>
              <a:t>Sensors</a:t>
            </a:r>
          </a:p>
        </p:txBody>
      </p:sp>
      <p:cxnSp>
        <p:nvCxnSpPr>
          <p:cNvPr id="74" name="Straight Connector 73"/>
          <p:cNvCxnSpPr/>
          <p:nvPr/>
        </p:nvCxnSpPr>
        <p:spPr>
          <a:xfrm flipH="1">
            <a:off x="2507890" y="3590530"/>
            <a:ext cx="164954" cy="1434512"/>
          </a:xfrm>
          <a:prstGeom prst="line">
            <a:avLst/>
          </a:prstGeom>
          <a:ln w="38100">
            <a:solidFill>
              <a:schemeClr val="accent6">
                <a:lumMod val="75000"/>
              </a:schemeClr>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891968" y="3581329"/>
            <a:ext cx="98276" cy="1464361"/>
          </a:xfrm>
          <a:prstGeom prst="line">
            <a:avLst/>
          </a:prstGeom>
          <a:ln w="38100">
            <a:solidFill>
              <a:schemeClr val="accent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9488180" y="2213447"/>
            <a:ext cx="2077556" cy="1754326"/>
          </a:xfrm>
          <a:prstGeom prst="rect">
            <a:avLst/>
          </a:prstGeom>
          <a:noFill/>
        </p:spPr>
        <p:txBody>
          <a:bodyPr wrap="none" rtlCol="0">
            <a:spAutoFit/>
          </a:bodyPr>
          <a:lstStyle/>
          <a:p>
            <a:pPr marL="285750" indent="-285750">
              <a:buFont typeface="Arial" panose="020B0604020202020204" pitchFamily="34" charset="0"/>
              <a:buChar char="•"/>
            </a:pPr>
            <a:r>
              <a:rPr lang="en-US" b="1" dirty="0">
                <a:solidFill>
                  <a:srgbClr val="0000FF"/>
                </a:solidFill>
              </a:rPr>
              <a:t>Processing </a:t>
            </a:r>
            <a:endParaRPr lang="en-US" b="1" dirty="0" smtClean="0">
              <a:solidFill>
                <a:srgbClr val="0000FF"/>
              </a:solidFill>
            </a:endParaRPr>
          </a:p>
          <a:p>
            <a:pPr marL="285750" indent="-285750">
              <a:buFont typeface="Arial" panose="020B0604020202020204" pitchFamily="34" charset="0"/>
              <a:buChar char="•"/>
            </a:pPr>
            <a:r>
              <a:rPr lang="en-US" b="1" dirty="0" smtClean="0">
                <a:solidFill>
                  <a:srgbClr val="0000FF"/>
                </a:solidFill>
              </a:rPr>
              <a:t>Power </a:t>
            </a:r>
          </a:p>
          <a:p>
            <a:pPr marL="285750" indent="-285750">
              <a:buFont typeface="Arial" panose="020B0604020202020204" pitchFamily="34" charset="0"/>
              <a:buChar char="•"/>
            </a:pPr>
            <a:r>
              <a:rPr lang="en-US" b="1" dirty="0" smtClean="0">
                <a:solidFill>
                  <a:srgbClr val="0000FF"/>
                </a:solidFill>
              </a:rPr>
              <a:t>Communications</a:t>
            </a:r>
            <a:endParaRPr lang="en-US" b="1" dirty="0">
              <a:solidFill>
                <a:srgbClr val="0000FF"/>
              </a:solidFill>
            </a:endParaRPr>
          </a:p>
          <a:p>
            <a:pPr marL="285750" indent="-285750">
              <a:buFont typeface="Arial" panose="020B0604020202020204" pitchFamily="34" charset="0"/>
              <a:buChar char="•"/>
            </a:pPr>
            <a:r>
              <a:rPr lang="en-US" b="1" dirty="0" smtClean="0">
                <a:solidFill>
                  <a:srgbClr val="0000FF"/>
                </a:solidFill>
              </a:rPr>
              <a:t>Sensors</a:t>
            </a:r>
          </a:p>
          <a:p>
            <a:pPr marL="285750" indent="-285750">
              <a:buFont typeface="Arial" panose="020B0604020202020204" pitchFamily="34" charset="0"/>
              <a:buChar char="•"/>
            </a:pPr>
            <a:r>
              <a:rPr lang="en-US" b="1" dirty="0" smtClean="0">
                <a:solidFill>
                  <a:srgbClr val="0000FF"/>
                </a:solidFill>
              </a:rPr>
              <a:t>Structure</a:t>
            </a:r>
          </a:p>
          <a:p>
            <a:pPr marL="285750" indent="-285750">
              <a:buFont typeface="Arial" panose="020B0604020202020204" pitchFamily="34" charset="0"/>
              <a:buChar char="•"/>
            </a:pPr>
            <a:r>
              <a:rPr lang="en-US" b="1" dirty="0" smtClean="0">
                <a:solidFill>
                  <a:schemeClr val="accent2"/>
                </a:solidFill>
              </a:rPr>
              <a:t>TRL 4 Payload</a:t>
            </a:r>
            <a:endParaRPr lang="en-US" b="1" dirty="0">
              <a:solidFill>
                <a:schemeClr val="accent2"/>
              </a:solidFill>
            </a:endParaRPr>
          </a:p>
        </p:txBody>
      </p:sp>
      <p:pic>
        <p:nvPicPr>
          <p:cNvPr id="78" name="Picture 2" descr="https://dl.boxcloud.com/api/2.0/internal_files/679779267658/versions/721502329258/representations/png_paged_2048x2048/content/1.png?access_token=1!uQxCsDr7_5FFySjhpOmUFsYiMNa0q7ZE7ZusMkPzmmNrU_Sm4jeQiXWo2NLj_r7WKu0oa3V6wZq7X9oKMwRNvTGnhi7lmGaH6C1vdcnzNVpESGElsvkr5qvBlbE5s5h_-qI5LVmHhRxE723emN-iZ5W5N85ZNt-B-U2KuoF6tA_Vh-KpAcr9yYJRLRHuYCenZxb0Shmjg_3iBp2dh7TKtbzrWbF0tCIpzCqqKCaFXkP5w1OL30YHwZM4Mfb8pQKe3G8Rxo2kHTFp-Clb-g27WEen6NXNZIRwQtiks9M_lgrdZwvC8uK4_1lBtr1NMt7NW4ySLjNwaIbYzzRf6Ni1UzQnRPolFiYX4KX-XN7M26Lb_MKVZI6rSabV5sd6_pH4niztPyTs-K8BRtiIq_5AHZJSKA7CTwponI_T8AQ9Xm0uLKzVwY05A-9895_G_JMka_9Jyxlvx9SP7N3aEAZjcLN7Q_47vjYEhBFNuF9xI4jbvTEfKZ1nSVSyMPG8OiNuN3AojHwEg0l9spENWxq9OlXqT8DLYr6OLT9nOOddGgtUmV01-8Fe4gis_8nlGWwv_7U.&amp;box_client_name=box-content-preview&amp;box_client_version=2.43.0"/>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2177" b="98670" l="4069" r="92645"/>
                    </a14:imgEffect>
                  </a14:imgLayer>
                </a14:imgProps>
              </a:ext>
              <a:ext uri="{28A0092B-C50C-407E-A947-70E740481C1C}">
                <a14:useLocalDpi xmlns:a14="http://schemas.microsoft.com/office/drawing/2010/main" val="0"/>
              </a:ext>
            </a:extLst>
          </a:blip>
          <a:srcRect/>
          <a:stretch>
            <a:fillRect/>
          </a:stretch>
        </p:blipFill>
        <p:spPr bwMode="auto">
          <a:xfrm>
            <a:off x="5720745" y="2141737"/>
            <a:ext cx="2731228" cy="3534784"/>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https://dl.boxcloud.com/api/2.0/internal_files/679779267658/versions/721502329258/representations/png_paged_2048x2048/content/1.png?access_token=1!uQxCsDr7_5FFySjhpOmUFsYiMNa0q7ZE7ZusMkPzmmNrU_Sm4jeQiXWo2NLj_r7WKu0oa3V6wZq7X9oKMwRNvTGnhi7lmGaH6C1vdcnzNVpESGElsvkr5qvBlbE5s5h_-qI5LVmHhRxE723emN-iZ5W5N85ZNt-B-U2KuoF6tA_Vh-KpAcr9yYJRLRHuYCenZxb0Shmjg_3iBp2dh7TKtbzrWbF0tCIpzCqqKCaFXkP5w1OL30YHwZM4Mfb8pQKe3G8Rxo2kHTFp-Clb-g27WEen6NXNZIRwQtiks9M_lgrdZwvC8uK4_1lBtr1NMt7NW4ySLjNwaIbYzzRf6Ni1UzQnRPolFiYX4KX-XN7M26Lb_MKVZI6rSabV5sd6_pH4niztPyTs-K8BRtiIq_5AHZJSKA7CTwponI_T8AQ9Xm0uLKzVwY05A-9895_G_JMka_9Jyxlvx9SP7N3aEAZjcLN7Q_47vjYEhBFNuF9xI4jbvTEfKZ1nSVSyMPG8OiNuN3AojHwEg0l9spENWxq9OlXqT8DLYr6OLT9nOOddGgtUmV01-8Fe4gis_8nlGWwv_7U.&amp;box_client_name=box-content-preview&amp;box_client_version=2.43.0"/>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2177" b="98670" l="4069" r="92645"/>
                    </a14:imgEffect>
                  </a14:imgLayer>
                </a14:imgProps>
              </a:ext>
              <a:ext uri="{28A0092B-C50C-407E-A947-70E740481C1C}">
                <a14:useLocalDpi xmlns:a14="http://schemas.microsoft.com/office/drawing/2010/main" val="0"/>
              </a:ext>
            </a:extLst>
          </a:blip>
          <a:srcRect/>
          <a:stretch>
            <a:fillRect/>
          </a:stretch>
        </p:blipFill>
        <p:spPr bwMode="auto">
          <a:xfrm>
            <a:off x="2414482" y="2666579"/>
            <a:ext cx="736479" cy="953159"/>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p:cNvSpPr>
            <a:spLocks noGrp="1"/>
          </p:cNvSpPr>
          <p:nvPr>
            <p:ph type="dt" sz="half" idx="10"/>
          </p:nvPr>
        </p:nvSpPr>
        <p:spPr/>
        <p:txBody>
          <a:bodyPr/>
          <a:lstStyle/>
          <a:p>
            <a:fld id="{9ADE6903-61D7-4BA6-8CBF-7B7A727EE128}" type="datetime1">
              <a:rPr lang="en-US" smtClean="0"/>
              <a:t>6/30/2020</a:t>
            </a:fld>
            <a:endParaRPr lang="en-US"/>
          </a:p>
        </p:txBody>
      </p:sp>
      <p:sp>
        <p:nvSpPr>
          <p:cNvPr id="4" name="Footer Placeholder 3"/>
          <p:cNvSpPr>
            <a:spLocks noGrp="1"/>
          </p:cNvSpPr>
          <p:nvPr>
            <p:ph type="ftr" sz="quarter" idx="11"/>
          </p:nvPr>
        </p:nvSpPr>
        <p:spPr/>
        <p:txBody>
          <a:bodyPr/>
          <a:lstStyle/>
          <a:p>
            <a:r>
              <a:rPr lang="en-US" smtClean="0"/>
              <a:t>NASA Flight Opportunities – A Stepping Stone to Orbit</a:t>
            </a:r>
            <a:endParaRPr lang="en-US"/>
          </a:p>
        </p:txBody>
      </p:sp>
      <p:sp>
        <p:nvSpPr>
          <p:cNvPr id="5" name="Slide Number Placeholder 4"/>
          <p:cNvSpPr>
            <a:spLocks noGrp="1"/>
          </p:cNvSpPr>
          <p:nvPr>
            <p:ph type="sldNum" sz="quarter" idx="12"/>
          </p:nvPr>
        </p:nvSpPr>
        <p:spPr/>
        <p:txBody>
          <a:bodyPr/>
          <a:lstStyle/>
          <a:p>
            <a:fld id="{8ECA1B6E-BD03-422C-9FB1-ED758E884F20}" type="slidenum">
              <a:rPr lang="en-US" smtClean="0"/>
              <a:t>6</a:t>
            </a:fld>
            <a:endParaRPr lang="en-US"/>
          </a:p>
        </p:txBody>
      </p:sp>
    </p:spTree>
    <p:extLst>
      <p:ext uri="{BB962C8B-B14F-4D97-AF65-F5344CB8AC3E}">
        <p14:creationId xmlns:p14="http://schemas.microsoft.com/office/powerpoint/2010/main" val="30163851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descr="https://dl.boxcloud.com/api/2.0/internal_files/679735279567/versions/721452656767/representations/png_paged_2048x2048/content/1.png?access_token=1!AYY8dFF7V48wJPzLk_bGm586zJYHMKhhh-y02NMsat_CeOD8jTwbIvqDZNK1hoo5SkxXu0lkjOLnoyJnCo7uD2ouNi8CMT7mBUHbvGpWjgUk57BOMKMvEcWyIAxRAvBNnhJC1hO9TalrJycEpX-sEIuLsGDSUE3k8EU93JzqlTYXDqDnxtT0Re5Doo2itFcUx6Dd57MUhN7u1DeVS3uPxpFAqWhsLooWM9ZVI-YqBmQ4g3XbZVoYNpi8Cx_SbWi7iicqRLpTenfJJAunqFUlcnOQO4saoeP90H-zuAjoC7xIRkpf1uwc7DOLo5YGFK2U8urcxlKMgLkPndgSoTesoXeRcCidweRS40eHcQUNcL2ikPSUOFmY1CnHKXjd3tzLULZzYmCMsgAWypEsYfUqZ20YVIHZFNrmzqbm55ApQMcBSoZAB4vYIZS-HWwHdsocHrX5HpWhBBUFiiBbbTX9oPOvRPODIBWe8vvLomuM5eA0gEQFbUZxH894VAts-dlS-E9yBFN-0ZtOi_EyubJGC6iVt2zSoGS_SZdZ2tH46w9WMb_XKCfqVbsuWuzhnOBkdqo.&amp;box_client_name=box-content-preview&amp;box_client_version=2.43.0"/>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057" b="99229" l="0" r="100000"/>
                    </a14:imgEffect>
                  </a14:imgLayer>
                </a14:imgProps>
              </a:ext>
              <a:ext uri="{28A0092B-C50C-407E-A947-70E740481C1C}">
                <a14:useLocalDpi xmlns:a14="http://schemas.microsoft.com/office/drawing/2010/main" val="0"/>
              </a:ext>
            </a:extLst>
          </a:blip>
          <a:srcRect/>
          <a:stretch>
            <a:fillRect/>
          </a:stretch>
        </p:blipFill>
        <p:spPr bwMode="auto">
          <a:xfrm>
            <a:off x="1332835" y="2774850"/>
            <a:ext cx="3638842" cy="33227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n-US" dirty="0" smtClean="0"/>
              <a:t>PACE-</a:t>
            </a:r>
            <a:r>
              <a:rPr lang="en-US" dirty="0" smtClean="0">
                <a:latin typeface="DejaVu Sans Mono" panose="020B0609030804020204" pitchFamily="49" charset="0"/>
                <a:ea typeface="DejaVu Sans Mono" panose="020B0609030804020204" pitchFamily="49" charset="0"/>
                <a:cs typeface="DejaVu Sans Mono" panose="020B0609030804020204" pitchFamily="49" charset="0"/>
              </a:rPr>
              <a:t>X:</a:t>
            </a:r>
            <a:r>
              <a:rPr lang="en-US" dirty="0" smtClean="0"/>
              <a:t>PACE Orbital Unit</a:t>
            </a:r>
            <a:endParaRPr lang="en-US" dirty="0"/>
          </a:p>
        </p:txBody>
      </p:sp>
      <p:sp>
        <p:nvSpPr>
          <p:cNvPr id="17" name="Right Brace 16"/>
          <p:cNvSpPr/>
          <p:nvPr/>
        </p:nvSpPr>
        <p:spPr>
          <a:xfrm>
            <a:off x="4146770" y="5121745"/>
            <a:ext cx="140847" cy="606637"/>
          </a:xfrm>
          <a:prstGeom prst="rightBrace">
            <a:avLst>
              <a:gd name="adj1" fmla="val 59342"/>
              <a:gd name="adj2" fmla="val 50000"/>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ln>
                <a:solidFill>
                  <a:schemeClr val="accent6"/>
                </a:solidFill>
              </a:ln>
              <a:solidFill>
                <a:schemeClr val="accent6"/>
              </a:solidFill>
            </a:endParaRPr>
          </a:p>
        </p:txBody>
      </p:sp>
      <p:sp>
        <p:nvSpPr>
          <p:cNvPr id="25" name="TextBox 24"/>
          <p:cNvSpPr txBox="1"/>
          <p:nvPr/>
        </p:nvSpPr>
        <p:spPr>
          <a:xfrm>
            <a:off x="4515405" y="5240397"/>
            <a:ext cx="1671035" cy="369332"/>
          </a:xfrm>
          <a:prstGeom prst="rect">
            <a:avLst/>
          </a:prstGeom>
          <a:noFill/>
        </p:spPr>
        <p:txBody>
          <a:bodyPr wrap="none" rtlCol="0">
            <a:spAutoFit/>
          </a:bodyPr>
          <a:lstStyle/>
          <a:p>
            <a:r>
              <a:rPr lang="en-US" b="1" dirty="0">
                <a:solidFill>
                  <a:schemeClr val="accent6"/>
                </a:solidFill>
              </a:rPr>
              <a:t>Propulsion Unit</a:t>
            </a:r>
          </a:p>
        </p:txBody>
      </p:sp>
      <p:sp>
        <p:nvSpPr>
          <p:cNvPr id="26" name="TextBox 25"/>
          <p:cNvSpPr txBox="1"/>
          <p:nvPr/>
        </p:nvSpPr>
        <p:spPr>
          <a:xfrm>
            <a:off x="569230" y="4251580"/>
            <a:ext cx="1179139" cy="369332"/>
          </a:xfrm>
          <a:prstGeom prst="rect">
            <a:avLst/>
          </a:prstGeom>
          <a:noFill/>
        </p:spPr>
        <p:txBody>
          <a:bodyPr wrap="square" rtlCol="0">
            <a:spAutoFit/>
          </a:bodyPr>
          <a:lstStyle/>
          <a:p>
            <a:r>
              <a:rPr lang="en-US" b="1" dirty="0" smtClean="0">
                <a:solidFill>
                  <a:schemeClr val="accent6"/>
                </a:solidFill>
              </a:rPr>
              <a:t>ADCS Unit</a:t>
            </a:r>
            <a:endParaRPr lang="en-US" b="1" dirty="0">
              <a:solidFill>
                <a:schemeClr val="accent6"/>
              </a:solidFill>
            </a:endParaRPr>
          </a:p>
        </p:txBody>
      </p:sp>
      <p:sp>
        <p:nvSpPr>
          <p:cNvPr id="34" name="TextBox 33"/>
          <p:cNvSpPr txBox="1"/>
          <p:nvPr/>
        </p:nvSpPr>
        <p:spPr>
          <a:xfrm>
            <a:off x="2166227" y="2556203"/>
            <a:ext cx="1340752" cy="369332"/>
          </a:xfrm>
          <a:prstGeom prst="rect">
            <a:avLst/>
          </a:prstGeom>
          <a:noFill/>
        </p:spPr>
        <p:txBody>
          <a:bodyPr wrap="none" rtlCol="0">
            <a:spAutoFit/>
          </a:bodyPr>
          <a:lstStyle/>
          <a:p>
            <a:r>
              <a:rPr lang="en-US" b="1" dirty="0">
                <a:solidFill>
                  <a:schemeClr val="accent6"/>
                </a:solidFill>
              </a:rPr>
              <a:t>Solar Panels</a:t>
            </a:r>
          </a:p>
        </p:txBody>
      </p:sp>
      <p:sp>
        <p:nvSpPr>
          <p:cNvPr id="36" name="Right Brace 35"/>
          <p:cNvSpPr/>
          <p:nvPr/>
        </p:nvSpPr>
        <p:spPr>
          <a:xfrm flipH="1">
            <a:off x="1907772" y="4137079"/>
            <a:ext cx="127561" cy="605741"/>
          </a:xfrm>
          <a:prstGeom prst="rightBrace">
            <a:avLst>
              <a:gd name="adj1" fmla="val 59342"/>
              <a:gd name="adj2" fmla="val 50000"/>
            </a:avLst>
          </a:prstGeom>
          <a:ln w="28575">
            <a:solidFill>
              <a:schemeClr val="accent6">
                <a:lumMod val="75000"/>
              </a:schemeClr>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ln>
                <a:solidFill>
                  <a:schemeClr val="accent6"/>
                </a:solidFill>
              </a:ln>
              <a:solidFill>
                <a:schemeClr val="accent6"/>
              </a:solidFill>
            </a:endParaRPr>
          </a:p>
        </p:txBody>
      </p:sp>
      <p:sp>
        <p:nvSpPr>
          <p:cNvPr id="3" name="Rectangle 2"/>
          <p:cNvSpPr/>
          <p:nvPr/>
        </p:nvSpPr>
        <p:spPr>
          <a:xfrm>
            <a:off x="838200" y="1375054"/>
            <a:ext cx="7958667" cy="707886"/>
          </a:xfrm>
          <a:prstGeom prst="rect">
            <a:avLst/>
          </a:prstGeom>
        </p:spPr>
        <p:txBody>
          <a:bodyPr wrap="square">
            <a:spAutoFit/>
          </a:bodyPr>
          <a:lstStyle/>
          <a:p>
            <a:r>
              <a:rPr lang="en-US" sz="2000" dirty="0">
                <a:latin typeface="Segoe UI" panose="020B0502040204020203" pitchFamily="34" charset="0"/>
              </a:rPr>
              <a:t>Additional components </a:t>
            </a:r>
            <a:r>
              <a:rPr lang="en-US" sz="2000" dirty="0" smtClean="0">
                <a:latin typeface="Segoe UI" panose="020B0502040204020203" pitchFamily="34" charset="0"/>
              </a:rPr>
              <a:t>integrated to balloon configuration to complete the </a:t>
            </a:r>
            <a:r>
              <a:rPr lang="en-US" sz="2000" dirty="0">
                <a:latin typeface="Segoe UI" panose="020B0502040204020203" pitchFamily="34" charset="0"/>
              </a:rPr>
              <a:t>ADP S/C </a:t>
            </a:r>
            <a:r>
              <a:rPr lang="en-US" sz="2000" dirty="0" smtClean="0">
                <a:latin typeface="Segoe UI" panose="020B0502040204020203" pitchFamily="34" charset="0"/>
              </a:rPr>
              <a:t>Platform for orbital flight</a:t>
            </a:r>
            <a:endParaRPr lang="en-US" sz="2000" b="0" i="0" dirty="0">
              <a:effectLst/>
              <a:latin typeface="Segoe UI" panose="020B0502040204020203" pitchFamily="34" charset="0"/>
            </a:endParaRPr>
          </a:p>
        </p:txBody>
      </p:sp>
      <p:sp>
        <p:nvSpPr>
          <p:cNvPr id="5" name="Left Brace 4"/>
          <p:cNvSpPr/>
          <p:nvPr/>
        </p:nvSpPr>
        <p:spPr>
          <a:xfrm>
            <a:off x="8180618" y="2475127"/>
            <a:ext cx="82465" cy="1428006"/>
          </a:xfrm>
          <a:prstGeom prst="leftBrace">
            <a:avLst>
              <a:gd name="adj1" fmla="val 44933"/>
              <a:gd name="adj2" fmla="val 5000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 name="TextBox 5"/>
          <p:cNvSpPr txBox="1"/>
          <p:nvPr/>
        </p:nvSpPr>
        <p:spPr>
          <a:xfrm>
            <a:off x="6776313" y="2586417"/>
            <a:ext cx="1486770" cy="830997"/>
          </a:xfrm>
          <a:prstGeom prst="rect">
            <a:avLst/>
          </a:prstGeom>
          <a:noFill/>
        </p:spPr>
        <p:txBody>
          <a:bodyPr wrap="square" rtlCol="0">
            <a:spAutoFit/>
          </a:bodyPr>
          <a:lstStyle/>
          <a:p>
            <a:r>
              <a:rPr lang="en-US" sz="1600" dirty="0"/>
              <a:t>Re-use where possible from Balloon</a:t>
            </a:r>
          </a:p>
        </p:txBody>
      </p:sp>
      <p:sp>
        <p:nvSpPr>
          <p:cNvPr id="18" name="TextBox 17"/>
          <p:cNvSpPr txBox="1"/>
          <p:nvPr/>
        </p:nvSpPr>
        <p:spPr>
          <a:xfrm>
            <a:off x="8506047" y="2388668"/>
            <a:ext cx="2955746" cy="2585323"/>
          </a:xfrm>
          <a:prstGeom prst="rect">
            <a:avLst/>
          </a:prstGeom>
          <a:noFill/>
        </p:spPr>
        <p:txBody>
          <a:bodyPr wrap="none" rtlCol="0">
            <a:spAutoFit/>
          </a:bodyPr>
          <a:lstStyle/>
          <a:p>
            <a:pPr marL="285750" indent="-285750">
              <a:buFont typeface="Arial" panose="020B0604020202020204" pitchFamily="34" charset="0"/>
              <a:buChar char="•"/>
            </a:pPr>
            <a:r>
              <a:rPr lang="en-US" b="1" dirty="0">
                <a:solidFill>
                  <a:srgbClr val="0000FF"/>
                </a:solidFill>
              </a:rPr>
              <a:t>Processing </a:t>
            </a:r>
            <a:endParaRPr lang="en-US" b="1" dirty="0" smtClean="0">
              <a:solidFill>
                <a:srgbClr val="0000FF"/>
              </a:solidFill>
            </a:endParaRPr>
          </a:p>
          <a:p>
            <a:pPr marL="285750" indent="-285750">
              <a:buFont typeface="Arial" panose="020B0604020202020204" pitchFamily="34" charset="0"/>
              <a:buChar char="•"/>
            </a:pPr>
            <a:r>
              <a:rPr lang="en-US" b="1" dirty="0" smtClean="0">
                <a:solidFill>
                  <a:srgbClr val="0000FF"/>
                </a:solidFill>
              </a:rPr>
              <a:t>Power </a:t>
            </a:r>
          </a:p>
          <a:p>
            <a:pPr marL="285750" indent="-285750">
              <a:buFont typeface="Arial" panose="020B0604020202020204" pitchFamily="34" charset="0"/>
              <a:buChar char="•"/>
            </a:pPr>
            <a:r>
              <a:rPr lang="en-US" b="1" dirty="0" smtClean="0">
                <a:solidFill>
                  <a:srgbClr val="0000FF"/>
                </a:solidFill>
              </a:rPr>
              <a:t>Communications</a:t>
            </a:r>
            <a:endParaRPr lang="en-US" b="1" dirty="0">
              <a:solidFill>
                <a:srgbClr val="0000FF"/>
              </a:solidFill>
            </a:endParaRPr>
          </a:p>
          <a:p>
            <a:pPr marL="285750" indent="-285750">
              <a:buFont typeface="Arial" panose="020B0604020202020204" pitchFamily="34" charset="0"/>
              <a:buChar char="•"/>
            </a:pPr>
            <a:r>
              <a:rPr lang="en-US" b="1" dirty="0" smtClean="0">
                <a:solidFill>
                  <a:srgbClr val="0000FF"/>
                </a:solidFill>
              </a:rPr>
              <a:t>Sensors</a:t>
            </a:r>
          </a:p>
          <a:p>
            <a:pPr marL="285750" indent="-285750">
              <a:buFont typeface="Arial" panose="020B0604020202020204" pitchFamily="34" charset="0"/>
              <a:buChar char="•"/>
            </a:pPr>
            <a:r>
              <a:rPr lang="en-US" b="1" dirty="0" smtClean="0">
                <a:solidFill>
                  <a:srgbClr val="0000FF"/>
                </a:solidFill>
              </a:rPr>
              <a:t>Structure</a:t>
            </a:r>
          </a:p>
          <a:p>
            <a:pPr marL="285750" indent="-285750">
              <a:buFont typeface="Arial" panose="020B0604020202020204" pitchFamily="34" charset="0"/>
              <a:buChar char="•"/>
            </a:pPr>
            <a:r>
              <a:rPr lang="en-US" b="1" dirty="0" smtClean="0">
                <a:solidFill>
                  <a:schemeClr val="accent2"/>
                </a:solidFill>
              </a:rPr>
              <a:t>TRL 7 Payload</a:t>
            </a:r>
          </a:p>
          <a:p>
            <a:pPr marL="285750" indent="-285750">
              <a:buFont typeface="Arial" panose="020B0604020202020204" pitchFamily="34" charset="0"/>
              <a:buChar char="•"/>
            </a:pPr>
            <a:r>
              <a:rPr lang="en-US" b="1" dirty="0" smtClean="0">
                <a:solidFill>
                  <a:schemeClr val="accent6"/>
                </a:solidFill>
              </a:rPr>
              <a:t>ADCS Unit</a:t>
            </a:r>
          </a:p>
          <a:p>
            <a:pPr marL="285750" indent="-285750">
              <a:buFont typeface="Arial" panose="020B0604020202020204" pitchFamily="34" charset="0"/>
              <a:buChar char="•"/>
            </a:pPr>
            <a:r>
              <a:rPr lang="en-US" b="1" dirty="0" smtClean="0">
                <a:solidFill>
                  <a:schemeClr val="accent6"/>
                </a:solidFill>
              </a:rPr>
              <a:t>Solar Panels</a:t>
            </a:r>
          </a:p>
          <a:p>
            <a:pPr marL="285750" indent="-285750">
              <a:buFont typeface="Arial" panose="020B0604020202020204" pitchFamily="34" charset="0"/>
              <a:buChar char="•"/>
            </a:pPr>
            <a:r>
              <a:rPr lang="en-US" b="1" dirty="0" smtClean="0">
                <a:solidFill>
                  <a:schemeClr val="accent6"/>
                </a:solidFill>
              </a:rPr>
              <a:t>Propulsion Unit (optional)</a:t>
            </a:r>
            <a:endParaRPr lang="en-US" b="1" dirty="0">
              <a:solidFill>
                <a:schemeClr val="accent6"/>
              </a:solidFill>
            </a:endParaRPr>
          </a:p>
        </p:txBody>
      </p:sp>
      <p:sp>
        <p:nvSpPr>
          <p:cNvPr id="19" name="Left Brace 18"/>
          <p:cNvSpPr/>
          <p:nvPr/>
        </p:nvSpPr>
        <p:spPr>
          <a:xfrm>
            <a:off x="8180618" y="4111392"/>
            <a:ext cx="82465" cy="714608"/>
          </a:xfrm>
          <a:prstGeom prst="leftBrace">
            <a:avLst>
              <a:gd name="adj1" fmla="val 44933"/>
              <a:gd name="adj2" fmla="val 50000"/>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TextBox 19"/>
          <p:cNvSpPr txBox="1"/>
          <p:nvPr/>
        </p:nvSpPr>
        <p:spPr>
          <a:xfrm>
            <a:off x="6776313" y="4111392"/>
            <a:ext cx="1486770" cy="584775"/>
          </a:xfrm>
          <a:prstGeom prst="rect">
            <a:avLst/>
          </a:prstGeom>
          <a:noFill/>
        </p:spPr>
        <p:txBody>
          <a:bodyPr wrap="square" rtlCol="0">
            <a:spAutoFit/>
          </a:bodyPr>
          <a:lstStyle/>
          <a:p>
            <a:r>
              <a:rPr lang="en-US" sz="1600" dirty="0" smtClean="0"/>
              <a:t>Orbital Additions</a:t>
            </a:r>
            <a:endParaRPr lang="en-US" sz="1600" dirty="0"/>
          </a:p>
        </p:txBody>
      </p:sp>
      <p:sp>
        <p:nvSpPr>
          <p:cNvPr id="21" name="TextBox 20"/>
          <p:cNvSpPr txBox="1"/>
          <p:nvPr/>
        </p:nvSpPr>
        <p:spPr>
          <a:xfrm>
            <a:off x="10654089" y="1202859"/>
            <a:ext cx="1399422" cy="307777"/>
          </a:xfrm>
          <a:prstGeom prst="rect">
            <a:avLst/>
          </a:prstGeom>
          <a:noFill/>
        </p:spPr>
        <p:txBody>
          <a:bodyPr wrap="none" rtlCol="0">
            <a:spAutoFit/>
          </a:bodyPr>
          <a:lstStyle/>
          <a:p>
            <a:r>
              <a:rPr lang="en-US" sz="1400" b="1" dirty="0">
                <a:solidFill>
                  <a:srgbClr val="FF0000"/>
                </a:solidFill>
              </a:rPr>
              <a:t>Notional Images</a:t>
            </a:r>
          </a:p>
        </p:txBody>
      </p:sp>
      <p:sp>
        <p:nvSpPr>
          <p:cNvPr id="4" name="Date Placeholder 3"/>
          <p:cNvSpPr>
            <a:spLocks noGrp="1"/>
          </p:cNvSpPr>
          <p:nvPr>
            <p:ph type="dt" sz="half" idx="10"/>
          </p:nvPr>
        </p:nvSpPr>
        <p:spPr/>
        <p:txBody>
          <a:bodyPr/>
          <a:lstStyle/>
          <a:p>
            <a:fld id="{C244F2E6-DC1E-4886-B4D0-5170DD372000}" type="datetime1">
              <a:rPr lang="en-US" smtClean="0"/>
              <a:t>6/30/2020</a:t>
            </a:fld>
            <a:endParaRPr lang="en-US"/>
          </a:p>
        </p:txBody>
      </p:sp>
      <p:sp>
        <p:nvSpPr>
          <p:cNvPr id="7" name="Footer Placeholder 6"/>
          <p:cNvSpPr>
            <a:spLocks noGrp="1"/>
          </p:cNvSpPr>
          <p:nvPr>
            <p:ph type="ftr" sz="quarter" idx="11"/>
          </p:nvPr>
        </p:nvSpPr>
        <p:spPr/>
        <p:txBody>
          <a:bodyPr/>
          <a:lstStyle/>
          <a:p>
            <a:r>
              <a:rPr lang="en-US" smtClean="0"/>
              <a:t>NASA Flight Opportunities – A Stepping Stone to Orbit</a:t>
            </a:r>
            <a:endParaRPr lang="en-US"/>
          </a:p>
        </p:txBody>
      </p:sp>
      <p:sp>
        <p:nvSpPr>
          <p:cNvPr id="8" name="Slide Number Placeholder 7"/>
          <p:cNvSpPr>
            <a:spLocks noGrp="1"/>
          </p:cNvSpPr>
          <p:nvPr>
            <p:ph type="sldNum" sz="quarter" idx="12"/>
          </p:nvPr>
        </p:nvSpPr>
        <p:spPr/>
        <p:txBody>
          <a:bodyPr/>
          <a:lstStyle/>
          <a:p>
            <a:fld id="{8ECA1B6E-BD03-422C-9FB1-ED758E884F20}" type="slidenum">
              <a:rPr lang="en-US" smtClean="0"/>
              <a:t>7</a:t>
            </a:fld>
            <a:endParaRPr lang="en-US"/>
          </a:p>
        </p:txBody>
      </p:sp>
    </p:spTree>
    <p:extLst>
      <p:ext uri="{BB962C8B-B14F-4D97-AF65-F5344CB8AC3E}">
        <p14:creationId xmlns:p14="http://schemas.microsoft.com/office/powerpoint/2010/main" val="4969022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3417056" y="2745227"/>
            <a:ext cx="1947334" cy="203342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3414561" y="4843089"/>
            <a:ext cx="1947334" cy="140932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509932" y="5439267"/>
            <a:ext cx="1947334" cy="8938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smtClean="0"/>
              <a:t>Notional Initial ADP Platform Capabilities</a:t>
            </a:r>
            <a:endParaRPr lang="en-US" dirty="0"/>
          </a:p>
        </p:txBody>
      </p:sp>
      <p:sp>
        <p:nvSpPr>
          <p:cNvPr id="4" name="Rounded Rectangle 3"/>
          <p:cNvSpPr/>
          <p:nvPr/>
        </p:nvSpPr>
        <p:spPr>
          <a:xfrm>
            <a:off x="5635322" y="4191649"/>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C&amp;DH</a:t>
            </a:r>
          </a:p>
        </p:txBody>
      </p:sp>
      <p:sp>
        <p:nvSpPr>
          <p:cNvPr id="5" name="Rounded Rectangle 4"/>
          <p:cNvSpPr/>
          <p:nvPr/>
        </p:nvSpPr>
        <p:spPr>
          <a:xfrm>
            <a:off x="5635323" y="2090454"/>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EPS</a:t>
            </a:r>
          </a:p>
        </p:txBody>
      </p:sp>
      <p:sp>
        <p:nvSpPr>
          <p:cNvPr id="6" name="Rounded Rectangle 5"/>
          <p:cNvSpPr/>
          <p:nvPr/>
        </p:nvSpPr>
        <p:spPr>
          <a:xfrm>
            <a:off x="5635323" y="2815507"/>
            <a:ext cx="1603676" cy="56188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ADCS</a:t>
            </a:r>
          </a:p>
        </p:txBody>
      </p:sp>
      <p:sp>
        <p:nvSpPr>
          <p:cNvPr id="7" name="Rounded Rectangle 6"/>
          <p:cNvSpPr/>
          <p:nvPr/>
        </p:nvSpPr>
        <p:spPr>
          <a:xfrm>
            <a:off x="3586390" y="2090454"/>
            <a:ext cx="1603676" cy="56188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Solar Array</a:t>
            </a:r>
          </a:p>
        </p:txBody>
      </p:sp>
      <p:sp>
        <p:nvSpPr>
          <p:cNvPr id="8" name="Rounded Rectangle 7"/>
          <p:cNvSpPr/>
          <p:nvPr/>
        </p:nvSpPr>
        <p:spPr>
          <a:xfrm>
            <a:off x="5635323" y="4868144"/>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t>Comm</a:t>
            </a:r>
            <a:endParaRPr lang="en-US" sz="1600" dirty="0"/>
          </a:p>
        </p:txBody>
      </p:sp>
      <p:sp>
        <p:nvSpPr>
          <p:cNvPr id="9" name="Rounded Rectangle 8"/>
          <p:cNvSpPr/>
          <p:nvPr/>
        </p:nvSpPr>
        <p:spPr>
          <a:xfrm>
            <a:off x="3586390" y="2815507"/>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RW, MT, </a:t>
            </a:r>
            <a:r>
              <a:rPr lang="en-US" sz="1600" dirty="0" smtClean="0"/>
              <a:t>Sensors</a:t>
            </a:r>
          </a:p>
          <a:p>
            <a:pPr algn="ctr"/>
            <a:r>
              <a:rPr lang="en-US" sz="1600" dirty="0" smtClean="0"/>
              <a:t>Star Trackers</a:t>
            </a:r>
            <a:endParaRPr lang="en-US" sz="1600" dirty="0"/>
          </a:p>
        </p:txBody>
      </p:sp>
      <p:sp>
        <p:nvSpPr>
          <p:cNvPr id="10" name="Rounded Rectangle 9"/>
          <p:cNvSpPr/>
          <p:nvPr/>
        </p:nvSpPr>
        <p:spPr>
          <a:xfrm>
            <a:off x="3586390" y="4877385"/>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Iridium, </a:t>
            </a:r>
            <a:r>
              <a:rPr lang="en-US" sz="1600" dirty="0" err="1"/>
              <a:t>GlobalStar</a:t>
            </a:r>
            <a:endParaRPr lang="en-US" sz="1600" dirty="0"/>
          </a:p>
        </p:txBody>
      </p:sp>
      <p:sp>
        <p:nvSpPr>
          <p:cNvPr id="11" name="Rounded Rectangle 10"/>
          <p:cNvSpPr/>
          <p:nvPr/>
        </p:nvSpPr>
        <p:spPr>
          <a:xfrm>
            <a:off x="3586390" y="5602438"/>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S-band SDR,</a:t>
            </a:r>
          </a:p>
          <a:p>
            <a:pPr algn="ctr"/>
            <a:r>
              <a:rPr lang="en-US" sz="1600" dirty="0"/>
              <a:t>UHF </a:t>
            </a:r>
            <a:r>
              <a:rPr lang="en-US" sz="1600" dirty="0" err="1"/>
              <a:t>LoRa</a:t>
            </a:r>
            <a:endParaRPr lang="en-US" sz="1600" dirty="0"/>
          </a:p>
        </p:txBody>
      </p:sp>
      <p:sp>
        <p:nvSpPr>
          <p:cNvPr id="12" name="Rounded Rectangle 11"/>
          <p:cNvSpPr/>
          <p:nvPr/>
        </p:nvSpPr>
        <p:spPr>
          <a:xfrm>
            <a:off x="5635323" y="3489495"/>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GNC</a:t>
            </a:r>
          </a:p>
        </p:txBody>
      </p:sp>
      <p:sp>
        <p:nvSpPr>
          <p:cNvPr id="13" name="Rounded Rectangle 12"/>
          <p:cNvSpPr/>
          <p:nvPr/>
        </p:nvSpPr>
        <p:spPr>
          <a:xfrm>
            <a:off x="3586390" y="3489495"/>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SkyTraq, </a:t>
            </a:r>
            <a:r>
              <a:rPr lang="en-US" sz="1600" dirty="0" err="1"/>
              <a:t>NovAtel</a:t>
            </a:r>
            <a:endParaRPr lang="en-US" sz="1600" dirty="0"/>
          </a:p>
        </p:txBody>
      </p:sp>
      <p:sp>
        <p:nvSpPr>
          <p:cNvPr id="14" name="Rounded Rectangle 13"/>
          <p:cNvSpPr/>
          <p:nvPr/>
        </p:nvSpPr>
        <p:spPr>
          <a:xfrm>
            <a:off x="5635323" y="5602438"/>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Payload Interface</a:t>
            </a:r>
          </a:p>
        </p:txBody>
      </p:sp>
      <p:sp>
        <p:nvSpPr>
          <p:cNvPr id="15" name="Rounded Rectangle 14"/>
          <p:cNvSpPr/>
          <p:nvPr/>
        </p:nvSpPr>
        <p:spPr>
          <a:xfrm>
            <a:off x="7684256" y="5599168"/>
            <a:ext cx="1603676" cy="561882"/>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TBD</a:t>
            </a:r>
            <a:endParaRPr lang="en-US" sz="1600" dirty="0"/>
          </a:p>
        </p:txBody>
      </p:sp>
      <p:cxnSp>
        <p:nvCxnSpPr>
          <p:cNvPr id="21" name="Straight Arrow Connector 20"/>
          <p:cNvCxnSpPr>
            <a:stCxn id="8" idx="1"/>
          </p:cNvCxnSpPr>
          <p:nvPr/>
        </p:nvCxnSpPr>
        <p:spPr>
          <a:xfrm flipH="1">
            <a:off x="5352181" y="5149085"/>
            <a:ext cx="283142" cy="0"/>
          </a:xfrm>
          <a:prstGeom prst="straightConnector1">
            <a:avLst/>
          </a:prstGeom>
          <a:ln w="381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stCxn id="14" idx="3"/>
          </p:cNvCxnSpPr>
          <p:nvPr/>
        </p:nvCxnSpPr>
        <p:spPr>
          <a:xfrm>
            <a:off x="7238999" y="5883379"/>
            <a:ext cx="270933" cy="0"/>
          </a:xfrm>
          <a:prstGeom prst="straightConnector1">
            <a:avLst/>
          </a:prstGeom>
          <a:ln w="381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673859" y="2660719"/>
            <a:ext cx="1603676" cy="56188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smtClean="0"/>
              <a:t>SC Platform</a:t>
            </a:r>
          </a:p>
          <a:p>
            <a:pPr algn="ctr"/>
            <a:r>
              <a:rPr lang="en-US" sz="1600" dirty="0" smtClean="0"/>
              <a:t>Additions</a:t>
            </a:r>
            <a:endParaRPr lang="en-US" sz="1600" dirty="0"/>
          </a:p>
        </p:txBody>
      </p:sp>
      <p:sp>
        <p:nvSpPr>
          <p:cNvPr id="28" name="Rounded Rectangle 27"/>
          <p:cNvSpPr/>
          <p:nvPr/>
        </p:nvSpPr>
        <p:spPr>
          <a:xfrm>
            <a:off x="673859" y="1929002"/>
            <a:ext cx="1603676" cy="561882"/>
          </a:xfrm>
          <a:prstGeom prst="roundRect">
            <a:avLst/>
          </a:prstGeom>
          <a:solidFill>
            <a:schemeClr val="accent5">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smtClean="0"/>
              <a:t>FO Platform</a:t>
            </a:r>
            <a:endParaRPr lang="en-US" sz="1600" dirty="0"/>
          </a:p>
        </p:txBody>
      </p:sp>
      <p:cxnSp>
        <p:nvCxnSpPr>
          <p:cNvPr id="29" name="Straight Arrow Connector 28"/>
          <p:cNvCxnSpPr>
            <a:endCxn id="7" idx="3"/>
          </p:cNvCxnSpPr>
          <p:nvPr/>
        </p:nvCxnSpPr>
        <p:spPr>
          <a:xfrm flipH="1" flipV="1">
            <a:off x="5190066" y="2371395"/>
            <a:ext cx="445257" cy="6664"/>
          </a:xfrm>
          <a:prstGeom prst="straightConnector1">
            <a:avLst/>
          </a:prstGeom>
          <a:ln w="381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3588885" y="4188317"/>
            <a:ext cx="1603676" cy="561882"/>
          </a:xfrm>
          <a:prstGeom prst="roundRect">
            <a:avLst/>
          </a:prstGeom>
          <a:solidFill>
            <a:schemeClr val="accent2"/>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Propulsion</a:t>
            </a:r>
          </a:p>
        </p:txBody>
      </p:sp>
      <p:sp>
        <p:nvSpPr>
          <p:cNvPr id="3" name="Rectangle 2"/>
          <p:cNvSpPr/>
          <p:nvPr/>
        </p:nvSpPr>
        <p:spPr>
          <a:xfrm>
            <a:off x="3302001" y="1559670"/>
            <a:ext cx="4074160" cy="369332"/>
          </a:xfrm>
          <a:prstGeom prst="rect">
            <a:avLst/>
          </a:prstGeom>
        </p:spPr>
        <p:txBody>
          <a:bodyPr wrap="square">
            <a:spAutoFit/>
          </a:bodyPr>
          <a:lstStyle/>
          <a:p>
            <a:pPr algn="ctr"/>
            <a:r>
              <a:rPr lang="en-US" b="1" i="1" dirty="0" smtClean="0">
                <a:latin typeface="Segoe UI" panose="020B0502040204020203" pitchFamily="34" charset="0"/>
              </a:rPr>
              <a:t>ADP </a:t>
            </a:r>
            <a:r>
              <a:rPr lang="en-US" b="1" i="1" dirty="0">
                <a:latin typeface="Segoe UI" panose="020B0502040204020203" pitchFamily="34" charset="0"/>
              </a:rPr>
              <a:t>Platform</a:t>
            </a:r>
            <a:endParaRPr lang="en-US" b="1" i="1" dirty="0"/>
          </a:p>
        </p:txBody>
      </p:sp>
      <p:sp>
        <p:nvSpPr>
          <p:cNvPr id="20" name="Rectangle 19"/>
          <p:cNvSpPr/>
          <p:nvPr/>
        </p:nvSpPr>
        <p:spPr>
          <a:xfrm>
            <a:off x="3302001" y="1930400"/>
            <a:ext cx="4074160" cy="4500880"/>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7509932" y="5051268"/>
            <a:ext cx="1947334" cy="369332"/>
          </a:xfrm>
          <a:prstGeom prst="rect">
            <a:avLst/>
          </a:prstGeom>
        </p:spPr>
        <p:txBody>
          <a:bodyPr wrap="square">
            <a:spAutoFit/>
          </a:bodyPr>
          <a:lstStyle/>
          <a:p>
            <a:pPr algn="ctr"/>
            <a:r>
              <a:rPr lang="en-US" b="1" i="1" dirty="0">
                <a:latin typeface="Segoe UI" panose="020B0502040204020203" pitchFamily="34" charset="0"/>
              </a:rPr>
              <a:t>Payloads</a:t>
            </a:r>
            <a:endParaRPr lang="en-US" b="1" i="1" dirty="0"/>
          </a:p>
        </p:txBody>
      </p:sp>
      <p:sp>
        <p:nvSpPr>
          <p:cNvPr id="34" name="TextBox 33"/>
          <p:cNvSpPr txBox="1"/>
          <p:nvPr/>
        </p:nvSpPr>
        <p:spPr>
          <a:xfrm>
            <a:off x="9533466" y="1232440"/>
            <a:ext cx="2539423" cy="2677656"/>
          </a:xfrm>
          <a:prstGeom prst="rect">
            <a:avLst/>
          </a:prstGeom>
          <a:noFill/>
        </p:spPr>
        <p:txBody>
          <a:bodyPr wrap="square" rtlCol="0">
            <a:spAutoFit/>
          </a:bodyPr>
          <a:lstStyle/>
          <a:p>
            <a:r>
              <a:rPr lang="en-US" sz="1200" b="1" dirty="0" smtClean="0"/>
              <a:t>C&amp;DH: </a:t>
            </a:r>
            <a:r>
              <a:rPr lang="en-US" sz="1200" dirty="0" smtClean="0"/>
              <a:t>Command and Data Handling</a:t>
            </a:r>
          </a:p>
          <a:p>
            <a:r>
              <a:rPr lang="en-US" sz="1200" b="1" dirty="0" smtClean="0"/>
              <a:t>EPS: </a:t>
            </a:r>
            <a:r>
              <a:rPr lang="en-US" sz="1200" dirty="0" smtClean="0"/>
              <a:t>Electrical Power System</a:t>
            </a:r>
          </a:p>
          <a:p>
            <a:r>
              <a:rPr lang="en-US" sz="1200" b="1" dirty="0" smtClean="0"/>
              <a:t>ADCS: </a:t>
            </a:r>
            <a:r>
              <a:rPr lang="en-US" sz="1200" dirty="0" smtClean="0"/>
              <a:t>Attitude Determination and Control System</a:t>
            </a:r>
          </a:p>
          <a:p>
            <a:r>
              <a:rPr lang="en-US" sz="1200" b="1" dirty="0" smtClean="0"/>
              <a:t>RW: </a:t>
            </a:r>
            <a:r>
              <a:rPr lang="en-US" sz="1200" dirty="0" smtClean="0"/>
              <a:t>Reaction Wheel</a:t>
            </a:r>
          </a:p>
          <a:p>
            <a:r>
              <a:rPr lang="en-US" sz="1200" b="1" dirty="0" smtClean="0"/>
              <a:t>MT: </a:t>
            </a:r>
            <a:r>
              <a:rPr lang="en-US" sz="1200" dirty="0" err="1" smtClean="0"/>
              <a:t>Magnetorquer</a:t>
            </a:r>
            <a:endParaRPr lang="en-US" sz="1200" dirty="0" smtClean="0"/>
          </a:p>
          <a:p>
            <a:r>
              <a:rPr lang="en-US" sz="1200" b="1" dirty="0" smtClean="0"/>
              <a:t>GNC: </a:t>
            </a:r>
            <a:r>
              <a:rPr lang="en-US" sz="1200" dirty="0" smtClean="0"/>
              <a:t>Guidance Navigation and Control</a:t>
            </a:r>
          </a:p>
          <a:p>
            <a:r>
              <a:rPr lang="en-US" sz="1200" b="1" dirty="0" err="1" smtClean="0"/>
              <a:t>Comm</a:t>
            </a:r>
            <a:r>
              <a:rPr lang="en-US" sz="1200" b="1" dirty="0" smtClean="0"/>
              <a:t>: </a:t>
            </a:r>
            <a:r>
              <a:rPr lang="en-US" sz="1200" dirty="0" smtClean="0"/>
              <a:t>Communications</a:t>
            </a:r>
          </a:p>
          <a:p>
            <a:r>
              <a:rPr lang="en-US" sz="1200" b="1" dirty="0" smtClean="0"/>
              <a:t>SDR: </a:t>
            </a:r>
            <a:r>
              <a:rPr lang="en-US" sz="1200" dirty="0" smtClean="0"/>
              <a:t>Software Defined Radio</a:t>
            </a:r>
          </a:p>
          <a:p>
            <a:r>
              <a:rPr lang="en-US" sz="1200" b="1" dirty="0" smtClean="0"/>
              <a:t>FO: </a:t>
            </a:r>
            <a:r>
              <a:rPr lang="en-US" sz="1200" dirty="0" smtClean="0"/>
              <a:t>Flight Opportunities</a:t>
            </a:r>
          </a:p>
          <a:p>
            <a:r>
              <a:rPr lang="en-US" sz="1200" b="1" dirty="0" smtClean="0"/>
              <a:t>SC: </a:t>
            </a:r>
            <a:r>
              <a:rPr lang="en-US" sz="1200" dirty="0" smtClean="0"/>
              <a:t>Spacecraft</a:t>
            </a:r>
          </a:p>
          <a:p>
            <a:r>
              <a:rPr lang="en-US" sz="1200" b="1" dirty="0" smtClean="0"/>
              <a:t>ADP: </a:t>
            </a:r>
            <a:r>
              <a:rPr lang="en-US" sz="1200" dirty="0" smtClean="0"/>
              <a:t>Advanced Developments Projects group at NASA ARC</a:t>
            </a:r>
            <a:endParaRPr lang="en-US" sz="1200" dirty="0"/>
          </a:p>
        </p:txBody>
      </p:sp>
      <p:cxnSp>
        <p:nvCxnSpPr>
          <p:cNvPr id="37" name="Straight Arrow Connector 36"/>
          <p:cNvCxnSpPr/>
          <p:nvPr/>
        </p:nvCxnSpPr>
        <p:spPr>
          <a:xfrm flipH="1">
            <a:off x="5352180" y="3777485"/>
            <a:ext cx="283142" cy="0"/>
          </a:xfrm>
          <a:prstGeom prst="straightConnector1">
            <a:avLst/>
          </a:prstGeom>
          <a:ln w="381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5361895" y="3091685"/>
            <a:ext cx="283142" cy="0"/>
          </a:xfrm>
          <a:prstGeom prst="straightConnector1">
            <a:avLst/>
          </a:prstGeom>
          <a:ln w="381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Date Placeholder 15"/>
          <p:cNvSpPr>
            <a:spLocks noGrp="1"/>
          </p:cNvSpPr>
          <p:nvPr>
            <p:ph type="dt" sz="half" idx="10"/>
          </p:nvPr>
        </p:nvSpPr>
        <p:spPr/>
        <p:txBody>
          <a:bodyPr/>
          <a:lstStyle/>
          <a:p>
            <a:fld id="{BD9FE5C8-66B4-428F-894E-F656FEF36F7C}" type="datetime1">
              <a:rPr lang="en-US" smtClean="0"/>
              <a:t>6/30/2020</a:t>
            </a:fld>
            <a:endParaRPr lang="en-US"/>
          </a:p>
        </p:txBody>
      </p:sp>
      <p:sp>
        <p:nvSpPr>
          <p:cNvPr id="17" name="Footer Placeholder 16"/>
          <p:cNvSpPr>
            <a:spLocks noGrp="1"/>
          </p:cNvSpPr>
          <p:nvPr>
            <p:ph type="ftr" sz="quarter" idx="11"/>
          </p:nvPr>
        </p:nvSpPr>
        <p:spPr/>
        <p:txBody>
          <a:bodyPr/>
          <a:lstStyle/>
          <a:p>
            <a:r>
              <a:rPr lang="en-US" smtClean="0"/>
              <a:t>NASA Flight Opportunities – A Stepping Stone to Orbit</a:t>
            </a:r>
            <a:endParaRPr lang="en-US"/>
          </a:p>
        </p:txBody>
      </p:sp>
      <p:sp>
        <p:nvSpPr>
          <p:cNvPr id="23" name="Slide Number Placeholder 22"/>
          <p:cNvSpPr>
            <a:spLocks noGrp="1"/>
          </p:cNvSpPr>
          <p:nvPr>
            <p:ph type="sldNum" sz="quarter" idx="12"/>
          </p:nvPr>
        </p:nvSpPr>
        <p:spPr/>
        <p:txBody>
          <a:bodyPr/>
          <a:lstStyle/>
          <a:p>
            <a:fld id="{8ECA1B6E-BD03-422C-9FB1-ED758E884F20}" type="slidenum">
              <a:rPr lang="en-US" smtClean="0"/>
              <a:t>8</a:t>
            </a:fld>
            <a:endParaRPr lang="en-US"/>
          </a:p>
        </p:txBody>
      </p:sp>
    </p:spTree>
    <p:extLst>
      <p:ext uri="{BB962C8B-B14F-4D97-AF65-F5344CB8AC3E}">
        <p14:creationId xmlns:p14="http://schemas.microsoft.com/office/powerpoint/2010/main" val="32318687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PACE</a:t>
            </a:r>
          </a:p>
        </p:txBody>
      </p:sp>
      <p:sp>
        <p:nvSpPr>
          <p:cNvPr id="4" name="Date Placeholder 3"/>
          <p:cNvSpPr>
            <a:spLocks noGrp="1"/>
          </p:cNvSpPr>
          <p:nvPr>
            <p:ph type="dt" sz="half" idx="10"/>
          </p:nvPr>
        </p:nvSpPr>
        <p:spPr/>
        <p:txBody>
          <a:bodyPr/>
          <a:lstStyle/>
          <a:p>
            <a:fld id="{87E9D6EF-8918-4409-8F90-0F564725E0EC}"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dirty="0"/>
          </a:p>
        </p:txBody>
      </p:sp>
      <p:sp>
        <p:nvSpPr>
          <p:cNvPr id="6" name="Slide Number Placeholder 5"/>
          <p:cNvSpPr>
            <a:spLocks noGrp="1"/>
          </p:cNvSpPr>
          <p:nvPr>
            <p:ph type="sldNum" sz="quarter" idx="12"/>
          </p:nvPr>
        </p:nvSpPr>
        <p:spPr/>
        <p:txBody>
          <a:bodyPr/>
          <a:lstStyle/>
          <a:p>
            <a:fld id="{2980BA61-2D55-46D1-BCD1-467DA4A74A25}" type="slidenum">
              <a:rPr lang="en-US" smtClean="0"/>
              <a:t>9</a:t>
            </a:fld>
            <a:endParaRPr lang="en-US"/>
          </a:p>
        </p:txBody>
      </p:sp>
      <p:sp>
        <p:nvSpPr>
          <p:cNvPr id="7" name="Rounded Rectangle 6"/>
          <p:cNvSpPr/>
          <p:nvPr/>
        </p:nvSpPr>
        <p:spPr>
          <a:xfrm>
            <a:off x="3095891" y="3306452"/>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PACE-XFO</a:t>
            </a:r>
          </a:p>
          <a:p>
            <a:pPr algn="ctr"/>
            <a:r>
              <a:rPr lang="en-US" sz="1600" dirty="0"/>
              <a:t>I&amp;T</a:t>
            </a:r>
            <a:endParaRPr lang="en-US" sz="1600" b="1" dirty="0"/>
          </a:p>
        </p:txBody>
      </p:sp>
      <p:sp>
        <p:nvSpPr>
          <p:cNvPr id="8" name="Rounded Rectangle 7"/>
          <p:cNvSpPr/>
          <p:nvPr/>
        </p:nvSpPr>
        <p:spPr>
          <a:xfrm>
            <a:off x="4795055" y="3306452"/>
            <a:ext cx="1371600" cy="77893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t>Flight</a:t>
            </a:r>
          </a:p>
          <a:p>
            <a:pPr algn="ctr"/>
            <a:r>
              <a:rPr lang="en-US" sz="1600" dirty="0"/>
              <a:t>Opp.</a:t>
            </a:r>
          </a:p>
        </p:txBody>
      </p:sp>
      <p:sp>
        <p:nvSpPr>
          <p:cNvPr id="14" name="Rounded Rectangle 13"/>
          <p:cNvSpPr/>
          <p:nvPr/>
        </p:nvSpPr>
        <p:spPr>
          <a:xfrm>
            <a:off x="10351177" y="3306451"/>
            <a:ext cx="1371600" cy="778933"/>
          </a:xfrm>
          <a:prstGeom prst="round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Launch</a:t>
            </a:r>
          </a:p>
        </p:txBody>
      </p:sp>
      <p:sp>
        <p:nvSpPr>
          <p:cNvPr id="20" name="Rounded Rectangle 19"/>
          <p:cNvSpPr/>
          <p:nvPr/>
        </p:nvSpPr>
        <p:spPr>
          <a:xfrm>
            <a:off x="10351177" y="4326067"/>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Mission Ops</a:t>
            </a:r>
          </a:p>
        </p:txBody>
      </p:sp>
      <p:sp>
        <p:nvSpPr>
          <p:cNvPr id="21" name="Rounded Rectangle 20"/>
          <p:cNvSpPr/>
          <p:nvPr/>
        </p:nvSpPr>
        <p:spPr>
          <a:xfrm>
            <a:off x="10351177" y="5344101"/>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Close-out</a:t>
            </a:r>
          </a:p>
        </p:txBody>
      </p:sp>
      <p:cxnSp>
        <p:nvCxnSpPr>
          <p:cNvPr id="23" name="Straight Arrow Connector 22"/>
          <p:cNvCxnSpPr>
            <a:stCxn id="7" idx="3"/>
            <a:endCxn id="8" idx="1"/>
          </p:cNvCxnSpPr>
          <p:nvPr/>
        </p:nvCxnSpPr>
        <p:spPr>
          <a:xfrm>
            <a:off x="4467491" y="3695919"/>
            <a:ext cx="32756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6166655" y="3805982"/>
            <a:ext cx="870143"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4" idx="2"/>
            <a:endCxn id="20" idx="0"/>
          </p:cNvCxnSpPr>
          <p:nvPr/>
        </p:nvCxnSpPr>
        <p:spPr>
          <a:xfrm>
            <a:off x="11036977" y="4085384"/>
            <a:ext cx="0" cy="2406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p:cNvSpPr/>
          <p:nvPr/>
        </p:nvSpPr>
        <p:spPr>
          <a:xfrm>
            <a:off x="958291" y="3306451"/>
            <a:ext cx="1371600" cy="759750"/>
          </a:xfrm>
          <a:prstGeom prst="roundRect">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Payload</a:t>
            </a:r>
          </a:p>
          <a:p>
            <a:pPr algn="ctr"/>
            <a:r>
              <a:rPr lang="en-US" sz="1600" b="1" dirty="0"/>
              <a:t>TRL 4</a:t>
            </a:r>
          </a:p>
        </p:txBody>
      </p:sp>
      <p:cxnSp>
        <p:nvCxnSpPr>
          <p:cNvPr id="42" name="Straight Arrow Connector 41"/>
          <p:cNvCxnSpPr/>
          <p:nvPr/>
        </p:nvCxnSpPr>
        <p:spPr>
          <a:xfrm>
            <a:off x="2329891" y="3805983"/>
            <a:ext cx="766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p:cNvSpPr/>
          <p:nvPr/>
        </p:nvSpPr>
        <p:spPr>
          <a:xfrm>
            <a:off x="6998432" y="609127"/>
            <a:ext cx="1172894" cy="398997"/>
          </a:xfrm>
          <a:prstGeom prst="roundRect">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1600" dirty="0"/>
              <a:t>FO</a:t>
            </a:r>
          </a:p>
        </p:txBody>
      </p:sp>
      <p:sp>
        <p:nvSpPr>
          <p:cNvPr id="33" name="Rounded Rectangle 32"/>
          <p:cNvSpPr/>
          <p:nvPr/>
        </p:nvSpPr>
        <p:spPr>
          <a:xfrm>
            <a:off x="8239453" y="602901"/>
            <a:ext cx="1172894" cy="398997"/>
          </a:xfrm>
          <a:prstGeom prst="roundRect">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1600" dirty="0"/>
              <a:t>PACE</a:t>
            </a:r>
          </a:p>
        </p:txBody>
      </p:sp>
      <p:sp>
        <p:nvSpPr>
          <p:cNvPr id="36" name="Rounded Rectangle 35"/>
          <p:cNvSpPr/>
          <p:nvPr/>
        </p:nvSpPr>
        <p:spPr>
          <a:xfrm>
            <a:off x="9503403" y="612660"/>
            <a:ext cx="1172894" cy="398997"/>
          </a:xfrm>
          <a:prstGeom prst="roundRect">
            <a:avLst/>
          </a:prstGeom>
          <a:solidFill>
            <a:schemeClr val="accent5">
              <a:lumMod val="50000"/>
            </a:schemeClr>
          </a:solidFill>
          <a:ln>
            <a:noFill/>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1600" dirty="0"/>
              <a:t>CSLI</a:t>
            </a:r>
          </a:p>
        </p:txBody>
      </p:sp>
      <p:sp>
        <p:nvSpPr>
          <p:cNvPr id="48" name="Rounded Rectangle 47"/>
          <p:cNvSpPr/>
          <p:nvPr/>
        </p:nvSpPr>
        <p:spPr>
          <a:xfrm>
            <a:off x="958292" y="4271073"/>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ADP Core</a:t>
            </a:r>
          </a:p>
          <a:p>
            <a:pPr algn="ctr"/>
            <a:r>
              <a:rPr lang="en-US" sz="1600" dirty="0"/>
              <a:t>Dev Kit</a:t>
            </a:r>
          </a:p>
        </p:txBody>
      </p:sp>
      <p:cxnSp>
        <p:nvCxnSpPr>
          <p:cNvPr id="49" name="Straight Arrow Connector 48"/>
          <p:cNvCxnSpPr>
            <a:stCxn id="48" idx="0"/>
            <a:endCxn id="41" idx="2"/>
          </p:cNvCxnSpPr>
          <p:nvPr/>
        </p:nvCxnSpPr>
        <p:spPr>
          <a:xfrm flipH="1" flipV="1">
            <a:off x="1644091" y="4066201"/>
            <a:ext cx="1" cy="20487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Rounded Rectangle 59"/>
          <p:cNvSpPr/>
          <p:nvPr/>
        </p:nvSpPr>
        <p:spPr>
          <a:xfrm>
            <a:off x="958291" y="2209461"/>
            <a:ext cx="1371600" cy="91130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dirty="0"/>
              <a:t>ADP Avionics Core Development</a:t>
            </a:r>
          </a:p>
        </p:txBody>
      </p:sp>
      <p:cxnSp>
        <p:nvCxnSpPr>
          <p:cNvPr id="18" name="Elbow Connector 17"/>
          <p:cNvCxnSpPr/>
          <p:nvPr/>
        </p:nvCxnSpPr>
        <p:spPr>
          <a:xfrm>
            <a:off x="2329891" y="2599315"/>
            <a:ext cx="766000" cy="964623"/>
          </a:xfrm>
          <a:prstGeom prst="bentConnector3">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Rounded Rectangle 60"/>
          <p:cNvSpPr/>
          <p:nvPr/>
        </p:nvSpPr>
        <p:spPr>
          <a:xfrm>
            <a:off x="6709234" y="3316043"/>
            <a:ext cx="1371600" cy="759750"/>
          </a:xfrm>
          <a:prstGeom prst="roundRect">
            <a:avLst/>
          </a:prstGeom>
          <a:solidFill>
            <a:schemeClr val="accent4"/>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Payload</a:t>
            </a:r>
          </a:p>
          <a:p>
            <a:pPr algn="ctr"/>
            <a:r>
              <a:rPr lang="en-US" sz="1600" b="1" dirty="0"/>
              <a:t>TRL 7</a:t>
            </a:r>
          </a:p>
        </p:txBody>
      </p:sp>
      <p:sp>
        <p:nvSpPr>
          <p:cNvPr id="62" name="Rounded Rectangle 61"/>
          <p:cNvSpPr/>
          <p:nvPr/>
        </p:nvSpPr>
        <p:spPr>
          <a:xfrm>
            <a:off x="6709234" y="2220831"/>
            <a:ext cx="1371600" cy="89993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400"/>
              <a:t>ADP </a:t>
            </a:r>
            <a:r>
              <a:rPr lang="en-US" sz="1400" dirty="0"/>
              <a:t>S/C Platform</a:t>
            </a:r>
          </a:p>
          <a:p>
            <a:pPr algn="ctr"/>
            <a:r>
              <a:rPr lang="en-US" sz="1400" dirty="0"/>
              <a:t>Development</a:t>
            </a:r>
          </a:p>
        </p:txBody>
      </p:sp>
      <p:sp>
        <p:nvSpPr>
          <p:cNvPr id="63" name="Rounded Rectangle 62"/>
          <p:cNvSpPr/>
          <p:nvPr/>
        </p:nvSpPr>
        <p:spPr>
          <a:xfrm>
            <a:off x="8644096" y="3306452"/>
            <a:ext cx="1371600" cy="77893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600" dirty="0"/>
              <a:t>PACE-X</a:t>
            </a:r>
          </a:p>
          <a:p>
            <a:pPr algn="ctr"/>
            <a:r>
              <a:rPr lang="en-US" sz="1600" dirty="0"/>
              <a:t>I&amp;T</a:t>
            </a:r>
            <a:endParaRPr lang="en-US" sz="1600" b="1" dirty="0"/>
          </a:p>
        </p:txBody>
      </p:sp>
      <p:cxnSp>
        <p:nvCxnSpPr>
          <p:cNvPr id="64" name="Elbow Connector 63"/>
          <p:cNvCxnSpPr/>
          <p:nvPr/>
        </p:nvCxnSpPr>
        <p:spPr>
          <a:xfrm flipV="1">
            <a:off x="6166655" y="2579649"/>
            <a:ext cx="542579" cy="964623"/>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Elbow Connector 69"/>
          <p:cNvCxnSpPr/>
          <p:nvPr/>
        </p:nvCxnSpPr>
        <p:spPr>
          <a:xfrm>
            <a:off x="8080834" y="2579649"/>
            <a:ext cx="563262" cy="964623"/>
          </a:xfrm>
          <a:prstGeom prst="bentConnector3">
            <a:avLst>
              <a:gd name="adj1" fmla="val 5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8080834" y="3805983"/>
            <a:ext cx="563262"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Elbow Connector 81"/>
          <p:cNvCxnSpPr>
            <a:stCxn id="60" idx="1"/>
            <a:endCxn id="48" idx="1"/>
          </p:cNvCxnSpPr>
          <p:nvPr/>
        </p:nvCxnSpPr>
        <p:spPr>
          <a:xfrm rot="10800000" flipH="1" flipV="1">
            <a:off x="958290" y="2665112"/>
            <a:ext cx="1" cy="1995428"/>
          </a:xfrm>
          <a:prstGeom prst="bentConnector3">
            <a:avLst>
              <a:gd name="adj1" fmla="val -22860000000"/>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a:stCxn id="63" idx="3"/>
            <a:endCxn id="14" idx="1"/>
          </p:cNvCxnSpPr>
          <p:nvPr/>
        </p:nvCxnSpPr>
        <p:spPr>
          <a:xfrm flipV="1">
            <a:off x="10015696" y="3695918"/>
            <a:ext cx="335481"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p:cNvCxnSpPr>
            <a:stCxn id="20" idx="2"/>
            <a:endCxn id="21" idx="0"/>
          </p:cNvCxnSpPr>
          <p:nvPr/>
        </p:nvCxnSpPr>
        <p:spPr>
          <a:xfrm>
            <a:off x="11036977" y="5105000"/>
            <a:ext cx="0" cy="23910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Right Brace 8"/>
          <p:cNvSpPr/>
          <p:nvPr/>
        </p:nvSpPr>
        <p:spPr>
          <a:xfrm rot="16200000">
            <a:off x="3463530" y="-628461"/>
            <a:ext cx="273949" cy="513230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p:cNvSpPr txBox="1"/>
          <p:nvPr/>
        </p:nvSpPr>
        <p:spPr>
          <a:xfrm>
            <a:off x="3147495" y="1372050"/>
            <a:ext cx="906017" cy="369332"/>
          </a:xfrm>
          <a:prstGeom prst="rect">
            <a:avLst/>
          </a:prstGeom>
          <a:noFill/>
        </p:spPr>
        <p:txBody>
          <a:bodyPr wrap="none" rtlCol="0">
            <a:spAutoFit/>
          </a:bodyPr>
          <a:lstStyle/>
          <a:p>
            <a:r>
              <a:rPr lang="en-US" dirty="0"/>
              <a:t>5-7 mo.</a:t>
            </a:r>
          </a:p>
        </p:txBody>
      </p:sp>
      <p:sp>
        <p:nvSpPr>
          <p:cNvPr id="38" name="Right Brace 37"/>
          <p:cNvSpPr/>
          <p:nvPr/>
        </p:nvSpPr>
        <p:spPr>
          <a:xfrm rot="16200000">
            <a:off x="8650673" y="-634630"/>
            <a:ext cx="273949" cy="513230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TextBox 38"/>
          <p:cNvSpPr txBox="1"/>
          <p:nvPr/>
        </p:nvSpPr>
        <p:spPr>
          <a:xfrm>
            <a:off x="8372891" y="1372050"/>
            <a:ext cx="906017" cy="369332"/>
          </a:xfrm>
          <a:prstGeom prst="rect">
            <a:avLst/>
          </a:prstGeom>
          <a:noFill/>
        </p:spPr>
        <p:txBody>
          <a:bodyPr wrap="none" rtlCol="0">
            <a:spAutoFit/>
          </a:bodyPr>
          <a:lstStyle/>
          <a:p>
            <a:r>
              <a:rPr lang="en-US" dirty="0"/>
              <a:t>5-7 mo.</a:t>
            </a:r>
          </a:p>
        </p:txBody>
      </p:sp>
      <p:pic>
        <p:nvPicPr>
          <p:cNvPr id="3" name="Picture 2"/>
          <p:cNvPicPr>
            <a:picLocks noChangeAspect="1"/>
          </p:cNvPicPr>
          <p:nvPr/>
        </p:nvPicPr>
        <p:blipFill>
          <a:blip r:embed="rId2"/>
          <a:stretch>
            <a:fillRect/>
          </a:stretch>
        </p:blipFill>
        <p:spPr>
          <a:xfrm>
            <a:off x="6514414" y="4216199"/>
            <a:ext cx="1920921" cy="1667613"/>
          </a:xfrm>
          <a:prstGeom prst="rect">
            <a:avLst/>
          </a:prstGeom>
        </p:spPr>
      </p:pic>
      <p:pic>
        <p:nvPicPr>
          <p:cNvPr id="11" name="Picture 10"/>
          <p:cNvPicPr>
            <a:picLocks noChangeAspect="1"/>
          </p:cNvPicPr>
          <p:nvPr/>
        </p:nvPicPr>
        <p:blipFill>
          <a:blip r:embed="rId3"/>
          <a:stretch>
            <a:fillRect/>
          </a:stretch>
        </p:blipFill>
        <p:spPr>
          <a:xfrm>
            <a:off x="3232198" y="4345631"/>
            <a:ext cx="1101767" cy="1538181"/>
          </a:xfrm>
          <a:prstGeom prst="rect">
            <a:avLst/>
          </a:prstGeom>
        </p:spPr>
      </p:pic>
    </p:spTree>
    <p:extLst>
      <p:ext uri="{BB962C8B-B14F-4D97-AF65-F5344CB8AC3E}">
        <p14:creationId xmlns:p14="http://schemas.microsoft.com/office/powerpoint/2010/main" val="12599746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PACE Program Opportunities</a:t>
            </a:r>
          </a:p>
        </p:txBody>
      </p:sp>
      <p:sp>
        <p:nvSpPr>
          <p:cNvPr id="3" name="Content Placeholder 2"/>
          <p:cNvSpPr>
            <a:spLocks noGrp="1"/>
          </p:cNvSpPr>
          <p:nvPr>
            <p:ph idx="1"/>
          </p:nvPr>
        </p:nvSpPr>
        <p:spPr>
          <a:xfrm>
            <a:off x="436756" y="1389795"/>
            <a:ext cx="11145644" cy="4795082"/>
          </a:xfrm>
        </p:spPr>
        <p:txBody>
          <a:bodyPr vert="horz" lIns="91440" tIns="45720" rIns="91440" bIns="45720" rtlCol="0" anchor="t">
            <a:noAutofit/>
          </a:bodyPr>
          <a:lstStyle/>
          <a:p>
            <a:r>
              <a:rPr lang="en-US" sz="2400" dirty="0" smtClean="0"/>
              <a:t>PACE utilizes an Advanced Developments Projects (ADP) platform built </a:t>
            </a:r>
            <a:r>
              <a:rPr lang="en-US" sz="2400" dirty="0"/>
              <a:t>for modularity </a:t>
            </a:r>
            <a:r>
              <a:rPr lang="en-US" sz="2400" dirty="0" smtClean="0"/>
              <a:t>that can </a:t>
            </a:r>
            <a:r>
              <a:rPr lang="en-US" sz="2400" dirty="0"/>
              <a:t>be adapted to accommodate </a:t>
            </a:r>
            <a:r>
              <a:rPr lang="en-US" sz="2400" dirty="0" smtClean="0"/>
              <a:t>a variety of payload interfaces </a:t>
            </a:r>
            <a:r>
              <a:rPr lang="en-US" sz="2400" dirty="0"/>
              <a:t>and </a:t>
            </a:r>
            <a:r>
              <a:rPr lang="en-US" sz="2400" dirty="0" smtClean="0"/>
              <a:t>requirements for both </a:t>
            </a:r>
            <a:r>
              <a:rPr lang="en-US" sz="2400" dirty="0"/>
              <a:t>suborbital flight test supported by NASA Flight </a:t>
            </a:r>
            <a:r>
              <a:rPr lang="en-US" sz="2400" dirty="0" smtClean="0"/>
              <a:t>Opportunities and orbital launches supported by NASA CubeSat Launch Initiative</a:t>
            </a:r>
          </a:p>
          <a:p>
            <a:pPr lvl="1"/>
            <a:r>
              <a:rPr lang="en-US" sz="2000" dirty="0" smtClean="0"/>
              <a:t>ADP platform is developed at NASA ARC based </a:t>
            </a:r>
            <a:r>
              <a:rPr lang="en-US" sz="2000" dirty="0"/>
              <a:t>on industrial </a:t>
            </a:r>
            <a:r>
              <a:rPr lang="en-US" sz="2000" dirty="0" smtClean="0"/>
              <a:t>electronics </a:t>
            </a:r>
            <a:r>
              <a:rPr lang="en-US" sz="2000" dirty="0"/>
              <a:t>and </a:t>
            </a:r>
            <a:r>
              <a:rPr lang="en-US" sz="2000" dirty="0" smtClean="0"/>
              <a:t>hardware</a:t>
            </a:r>
          </a:p>
          <a:p>
            <a:pPr lvl="1"/>
            <a:r>
              <a:rPr lang="en-US" sz="2000" dirty="0" smtClean="0"/>
              <a:t>Can ‘up-scope’ ADP platform for payloads with demanding spacecraft requirements such as tight pointing needs, high data through-put needs, and challenging operational environments</a:t>
            </a:r>
          </a:p>
          <a:p>
            <a:pPr lvl="1"/>
            <a:r>
              <a:rPr lang="en-US" sz="2000" dirty="0" smtClean="0"/>
              <a:t>Can ‘de-scope’ </a:t>
            </a:r>
            <a:r>
              <a:rPr lang="en-US" sz="2000" dirty="0"/>
              <a:t>ADP </a:t>
            </a:r>
            <a:r>
              <a:rPr lang="en-US" sz="2000" dirty="0" smtClean="0"/>
              <a:t>platform for </a:t>
            </a:r>
            <a:r>
              <a:rPr lang="en-US" sz="2000" dirty="0"/>
              <a:t>payloads </a:t>
            </a:r>
            <a:r>
              <a:rPr lang="en-US" sz="2000" dirty="0" smtClean="0"/>
              <a:t>with less stringent spacecraft requirements for cost-effective and reliable quick-turn tech demos</a:t>
            </a:r>
          </a:p>
          <a:p>
            <a:r>
              <a:rPr lang="en-US" sz="2400" dirty="0" smtClean="0"/>
              <a:t>A payload’s early-adoption of the PACE ADP FO platform for the FO-campaign provides a smooth and rapid transition to an orbital flight utilizing the PACE ADP SC platform</a:t>
            </a:r>
          </a:p>
          <a:p>
            <a:pPr lvl="1"/>
            <a:r>
              <a:rPr lang="en-US" sz="2000" dirty="0" smtClean="0"/>
              <a:t>Relieves </a:t>
            </a:r>
            <a:r>
              <a:rPr lang="en-US" sz="2000" dirty="0"/>
              <a:t>the burden of payloads developing standard </a:t>
            </a:r>
            <a:r>
              <a:rPr lang="en-US" sz="2000" dirty="0" smtClean="0"/>
              <a:t>supporting subsystems </a:t>
            </a:r>
            <a:r>
              <a:rPr lang="en-US" sz="2000" dirty="0"/>
              <a:t>(comm, power, processing) </a:t>
            </a:r>
            <a:endParaRPr lang="en-US" sz="2000" dirty="0" smtClean="0"/>
          </a:p>
          <a:p>
            <a:pPr lvl="1"/>
            <a:r>
              <a:rPr lang="en-US" sz="2000" dirty="0" smtClean="0"/>
              <a:t>Focuses efforts (and funds) on the development of the payload itself</a:t>
            </a:r>
            <a:endParaRPr lang="en-US" sz="2000" dirty="0"/>
          </a:p>
        </p:txBody>
      </p:sp>
      <p:sp>
        <p:nvSpPr>
          <p:cNvPr id="4" name="Date Placeholder 3"/>
          <p:cNvSpPr>
            <a:spLocks noGrp="1"/>
          </p:cNvSpPr>
          <p:nvPr>
            <p:ph type="dt" sz="half" idx="10"/>
          </p:nvPr>
        </p:nvSpPr>
        <p:spPr/>
        <p:txBody>
          <a:bodyPr/>
          <a:lstStyle/>
          <a:p>
            <a:fld id="{A9164790-7DAE-4A9C-BFB8-27ABDC37229C}"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10</a:t>
            </a:fld>
            <a:endParaRPr lang="en-US"/>
          </a:p>
        </p:txBody>
      </p:sp>
    </p:spTree>
    <p:extLst>
      <p:ext uri="{BB962C8B-B14F-4D97-AF65-F5344CB8AC3E}">
        <p14:creationId xmlns:p14="http://schemas.microsoft.com/office/powerpoint/2010/main" val="35294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The Payload Accelerator for CubeSat Endeavors (PACE) is a </a:t>
            </a:r>
            <a:r>
              <a:rPr lang="en-US" dirty="0"/>
              <a:t>STMD </a:t>
            </a:r>
            <a:r>
              <a:rPr lang="en-US" dirty="0" smtClean="0"/>
              <a:t>Small </a:t>
            </a:r>
            <a:r>
              <a:rPr lang="en-US" dirty="0"/>
              <a:t>Satellite Technology Program </a:t>
            </a:r>
            <a:r>
              <a:rPr lang="en-US" dirty="0" smtClean="0"/>
              <a:t>that focuses on maturing payloads from TRL 4 to TRL 9 utilizing a </a:t>
            </a:r>
            <a:r>
              <a:rPr lang="en-US" dirty="0"/>
              <a:t>suborbital flight test supported by NASA Flight Opportunities</a:t>
            </a:r>
            <a:endParaRPr lang="en-US" dirty="0" smtClean="0"/>
          </a:p>
          <a:p>
            <a:r>
              <a:rPr lang="en-US" dirty="0" smtClean="0"/>
              <a:t>PACE is currently in its first pilot year</a:t>
            </a:r>
          </a:p>
          <a:p>
            <a:pPr lvl="1"/>
            <a:r>
              <a:rPr lang="en-US" dirty="0" smtClean="0"/>
              <a:t>First PACE Suborbital Flight Opportunities campaign Late 2020</a:t>
            </a:r>
          </a:p>
          <a:p>
            <a:pPr lvl="1"/>
            <a:r>
              <a:rPr lang="en-US" dirty="0" smtClean="0"/>
              <a:t>First PACE Orbital Launch targeted for Spring 2021</a:t>
            </a:r>
          </a:p>
          <a:p>
            <a:r>
              <a:rPr lang="en-US" dirty="0" smtClean="0"/>
              <a:t>The PACE program will support </a:t>
            </a:r>
            <a:r>
              <a:rPr lang="en-US" dirty="0"/>
              <a:t>flight demonstrations of new technologies, capabilities and applications for small </a:t>
            </a:r>
            <a:r>
              <a:rPr lang="en-US" dirty="0" smtClean="0"/>
              <a:t>spacecraft and reduces </a:t>
            </a:r>
            <a:r>
              <a:rPr lang="en-US" dirty="0"/>
              <a:t>the </a:t>
            </a:r>
            <a:r>
              <a:rPr lang="en-US" dirty="0" smtClean="0"/>
              <a:t>cost</a:t>
            </a:r>
            <a:r>
              <a:rPr lang="en-US" dirty="0"/>
              <a:t>, risk, complexity </a:t>
            </a:r>
            <a:r>
              <a:rPr lang="en-US" dirty="0" smtClean="0"/>
              <a:t>and/or </a:t>
            </a:r>
            <a:r>
              <a:rPr lang="en-US" dirty="0"/>
              <a:t>time required to advance the state-of-the-art</a:t>
            </a:r>
            <a:endParaRPr lang="en-US" dirty="0" smtClean="0"/>
          </a:p>
          <a:p>
            <a:endParaRPr lang="en-US" dirty="0"/>
          </a:p>
        </p:txBody>
      </p:sp>
      <p:sp>
        <p:nvSpPr>
          <p:cNvPr id="4" name="Date Placeholder 3"/>
          <p:cNvSpPr>
            <a:spLocks noGrp="1"/>
          </p:cNvSpPr>
          <p:nvPr>
            <p:ph type="dt" sz="half" idx="10"/>
          </p:nvPr>
        </p:nvSpPr>
        <p:spPr/>
        <p:txBody>
          <a:bodyPr/>
          <a:lstStyle/>
          <a:p>
            <a:fld id="{70BADFE1-7686-429B-AF8A-11967A6584A6}"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11</a:t>
            </a:fld>
            <a:endParaRPr lang="en-US"/>
          </a:p>
        </p:txBody>
      </p:sp>
    </p:spTree>
    <p:extLst>
      <p:ext uri="{BB962C8B-B14F-4D97-AF65-F5344CB8AC3E}">
        <p14:creationId xmlns:p14="http://schemas.microsoft.com/office/powerpoint/2010/main" val="16539944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l="7025" t="5297" r="-207" b="9879"/>
          <a:stretch/>
        </p:blipFill>
        <p:spPr>
          <a:xfrm>
            <a:off x="900317" y="4038023"/>
            <a:ext cx="1358193" cy="1358193"/>
          </a:xfrm>
          <a:prstGeom prst="ellipse">
            <a:avLst/>
          </a:prstGeom>
        </p:spPr>
      </p:pic>
      <p:pic>
        <p:nvPicPr>
          <p:cNvPr id="14" name="Picture 13"/>
          <p:cNvPicPr>
            <a:picLocks noChangeAspect="1"/>
          </p:cNvPicPr>
          <p:nvPr/>
        </p:nvPicPr>
        <p:blipFill rotWithShape="1">
          <a:blip r:embed="rId3"/>
          <a:srcRect l="1885" r="1885"/>
          <a:stretch/>
        </p:blipFill>
        <p:spPr>
          <a:xfrm>
            <a:off x="7798253" y="4038023"/>
            <a:ext cx="1358193" cy="1358193"/>
          </a:xfrm>
          <a:prstGeom prst="ellipse">
            <a:avLst/>
          </a:prstGeom>
        </p:spPr>
      </p:pic>
      <p:pic>
        <p:nvPicPr>
          <p:cNvPr id="16" name="Picture 15"/>
          <p:cNvPicPr>
            <a:picLocks noChangeAspect="1"/>
          </p:cNvPicPr>
          <p:nvPr/>
        </p:nvPicPr>
        <p:blipFill rotWithShape="1">
          <a:blip r:embed="rId4"/>
          <a:srcRect l="19876" t="7720" r="51932" b="55544"/>
          <a:stretch/>
        </p:blipFill>
        <p:spPr>
          <a:xfrm>
            <a:off x="5498941" y="4038023"/>
            <a:ext cx="1358193" cy="1358193"/>
          </a:xfrm>
          <a:prstGeom prst="ellipse">
            <a:avLst/>
          </a:prstGeom>
        </p:spPr>
      </p:pic>
      <p:sp>
        <p:nvSpPr>
          <p:cNvPr id="25" name="TextBox 24"/>
          <p:cNvSpPr txBox="1"/>
          <p:nvPr/>
        </p:nvSpPr>
        <p:spPr>
          <a:xfrm>
            <a:off x="565461" y="5474493"/>
            <a:ext cx="2027904" cy="830997"/>
          </a:xfrm>
          <a:prstGeom prst="rect">
            <a:avLst/>
          </a:prstGeom>
          <a:noFill/>
        </p:spPr>
        <p:txBody>
          <a:bodyPr wrap="square" rtlCol="0">
            <a:spAutoFit/>
          </a:bodyPr>
          <a:lstStyle/>
          <a:p>
            <a:pPr algn="ctr"/>
            <a:r>
              <a:rPr lang="en-US" sz="1200" b="1" dirty="0"/>
              <a:t>Adam Zufall</a:t>
            </a:r>
          </a:p>
          <a:p>
            <a:pPr algn="ctr"/>
            <a:r>
              <a:rPr lang="en-US" sz="1200" dirty="0"/>
              <a:t>Attitude Determination and Control Lead,</a:t>
            </a:r>
          </a:p>
          <a:p>
            <a:pPr algn="ctr"/>
            <a:r>
              <a:rPr lang="en-US" sz="1200" dirty="0"/>
              <a:t>Systems Engineer</a:t>
            </a:r>
          </a:p>
        </p:txBody>
      </p:sp>
      <p:sp>
        <p:nvSpPr>
          <p:cNvPr id="26" name="TextBox 25"/>
          <p:cNvSpPr txBox="1"/>
          <p:nvPr/>
        </p:nvSpPr>
        <p:spPr>
          <a:xfrm>
            <a:off x="5164087" y="5521293"/>
            <a:ext cx="2027904" cy="461665"/>
          </a:xfrm>
          <a:prstGeom prst="rect">
            <a:avLst/>
          </a:prstGeom>
          <a:noFill/>
        </p:spPr>
        <p:txBody>
          <a:bodyPr wrap="square" rtlCol="0">
            <a:spAutoFit/>
          </a:bodyPr>
          <a:lstStyle/>
          <a:p>
            <a:pPr algn="ctr"/>
            <a:r>
              <a:rPr lang="en-US" sz="1200" b="1" dirty="0"/>
              <a:t>Steve Battazzo</a:t>
            </a:r>
          </a:p>
          <a:p>
            <a:pPr algn="ctr"/>
            <a:r>
              <a:rPr lang="en-US" sz="1200" dirty="0"/>
              <a:t>Embedded Systems Lead</a:t>
            </a:r>
          </a:p>
        </p:txBody>
      </p:sp>
      <p:sp>
        <p:nvSpPr>
          <p:cNvPr id="27" name="TextBox 26"/>
          <p:cNvSpPr txBox="1"/>
          <p:nvPr/>
        </p:nvSpPr>
        <p:spPr>
          <a:xfrm>
            <a:off x="2883638" y="5521293"/>
            <a:ext cx="2027904" cy="646331"/>
          </a:xfrm>
          <a:prstGeom prst="rect">
            <a:avLst/>
          </a:prstGeom>
          <a:noFill/>
        </p:spPr>
        <p:txBody>
          <a:bodyPr wrap="square" rtlCol="0">
            <a:spAutoFit/>
          </a:bodyPr>
          <a:lstStyle/>
          <a:p>
            <a:pPr algn="ctr"/>
            <a:r>
              <a:rPr lang="en-US" sz="1200" b="1" dirty="0"/>
              <a:t>Terry Stevenson</a:t>
            </a:r>
          </a:p>
          <a:p>
            <a:pPr algn="ctr"/>
            <a:r>
              <a:rPr lang="en-US" sz="1200" dirty="0" smtClean="0"/>
              <a:t>Propulsion Lead, </a:t>
            </a:r>
            <a:endParaRPr lang="en-US" sz="1200" dirty="0"/>
          </a:p>
          <a:p>
            <a:pPr algn="ctr"/>
            <a:r>
              <a:rPr lang="en-US" sz="1200" dirty="0"/>
              <a:t>Lead Mechanical Engineer</a:t>
            </a:r>
          </a:p>
        </p:txBody>
      </p:sp>
      <p:sp>
        <p:nvSpPr>
          <p:cNvPr id="28" name="TextBox 27"/>
          <p:cNvSpPr txBox="1"/>
          <p:nvPr/>
        </p:nvSpPr>
        <p:spPr>
          <a:xfrm>
            <a:off x="7463397" y="5521293"/>
            <a:ext cx="2027904" cy="527484"/>
          </a:xfrm>
          <a:prstGeom prst="rect">
            <a:avLst/>
          </a:prstGeom>
          <a:noFill/>
        </p:spPr>
        <p:txBody>
          <a:bodyPr wrap="square" rtlCol="0">
            <a:spAutoFit/>
          </a:bodyPr>
          <a:lstStyle/>
          <a:p>
            <a:pPr algn="ctr"/>
            <a:r>
              <a:rPr lang="en-US" sz="1200" b="1" dirty="0"/>
              <a:t>Connor Nelson</a:t>
            </a:r>
          </a:p>
          <a:p>
            <a:pPr algn="ctr"/>
            <a:r>
              <a:rPr lang="en-US" sz="1200" dirty="0"/>
              <a:t>Flight Software Lead</a:t>
            </a:r>
          </a:p>
        </p:txBody>
      </p:sp>
      <p:pic>
        <p:nvPicPr>
          <p:cNvPr id="8" name="Picture 7"/>
          <p:cNvPicPr>
            <a:picLocks noChangeAspect="1"/>
          </p:cNvPicPr>
          <p:nvPr/>
        </p:nvPicPr>
        <p:blipFill rotWithShape="1">
          <a:blip r:embed="rId5"/>
          <a:srcRect t="841" b="8568"/>
          <a:stretch/>
        </p:blipFill>
        <p:spPr>
          <a:xfrm>
            <a:off x="3216199" y="1481946"/>
            <a:ext cx="1362782" cy="1362782"/>
          </a:xfrm>
          <a:prstGeom prst="ellipse">
            <a:avLst/>
          </a:prstGeom>
        </p:spPr>
      </p:pic>
      <p:pic>
        <p:nvPicPr>
          <p:cNvPr id="3" name="Picture 2"/>
          <p:cNvPicPr>
            <a:picLocks noChangeAspect="1"/>
          </p:cNvPicPr>
          <p:nvPr/>
        </p:nvPicPr>
        <p:blipFill rotWithShape="1">
          <a:blip r:embed="rId6"/>
          <a:srcRect t="3042" b="3042"/>
          <a:stretch/>
        </p:blipFill>
        <p:spPr>
          <a:xfrm>
            <a:off x="10030409" y="1481946"/>
            <a:ext cx="1362782" cy="1362782"/>
          </a:xfrm>
          <a:prstGeom prst="ellipse">
            <a:avLst/>
          </a:prstGeom>
        </p:spPr>
      </p:pic>
      <p:pic>
        <p:nvPicPr>
          <p:cNvPr id="13" name="Picture 12"/>
          <p:cNvPicPr>
            <a:picLocks noChangeAspect="1"/>
          </p:cNvPicPr>
          <p:nvPr/>
        </p:nvPicPr>
        <p:blipFill rotWithShape="1">
          <a:blip r:embed="rId7"/>
          <a:srcRect t="4589" b="17968"/>
          <a:stretch/>
        </p:blipFill>
        <p:spPr>
          <a:xfrm>
            <a:off x="7759005" y="1481946"/>
            <a:ext cx="1362782" cy="1362782"/>
          </a:xfrm>
          <a:prstGeom prst="ellipse">
            <a:avLst/>
          </a:prstGeom>
        </p:spPr>
      </p:pic>
      <p:pic>
        <p:nvPicPr>
          <p:cNvPr id="1028" name="Picture 4" descr="https://lh3.googleusercontent.com/VLcfHiWydacb5YSXJH5XFuQJodqi3-eyEnb1gz8gsX3qPsUnocTq40iKoKPIr62VNZfoKj1os0F64ctQ98FsYYGEI5BxPLRbGZbPBEWJK8yCSSD7C1tFmmuz0ke8hHeB5_vQxuwvu4Lka9erydLM5tJ7sMUGoJettyZasEed4y9_peq_sUZuyfY3z4gKUhocxDrIbkE7Sd9usrlJ5Wk1ZkYduVvP9w14DxGZITeU2vQAx49wKXfthrsfcENBhBsUMe8RM3M3MDYDq_I9nJk4tHVQrrWRI1SemYz7KDJ40P1NZB69u7lngWULin3DL4EJJig2NhvyUXK38539PMJMpZctM6_DJhvjeF3NLdsQpMphavYy4UlblfTPMr8eOwgExCKDIb7MgeEI9X1lA1Jyj4fhojdRZbKqt50k5J8Mm03qDd51cFdm_K2RwejPKLoBzxl2puRlmSDhh2V4mMfp-Mqabn6NTf51YvSkNnA2bYZvT_vWC3H7X4U-iCkGpAdNXG61OiZjzYBDuriWSDMj8siSgHiMFvk66FnfquGUYVZkno4o9JlXoq2MdTQo8GXeDNNK3ryjGFfJjeDAyJ66iesq7RWLel2rb7P1fnYqH65fhHuGFoZmJIuZ5bj6tKZeDu-cVkKc3amS0ynrBwrRNHWrqtQdGIE_5yF-FxqJIq1rJn_gzWtAxrVX1k6aqg=w441-h953-no?authuser=0"/>
          <p:cNvPicPr>
            <a:picLocks noChangeAspect="1" noChangeArrowheads="1"/>
          </p:cNvPicPr>
          <p:nvPr/>
        </p:nvPicPr>
        <p:blipFill rotWithShape="1">
          <a:blip r:embed="rId8">
            <a:extLst>
              <a:ext uri="{28A0092B-C50C-407E-A947-70E740481C1C}">
                <a14:useLocalDpi xmlns:a14="http://schemas.microsoft.com/office/drawing/2010/main" val="0"/>
              </a:ext>
            </a:extLst>
          </a:blip>
          <a:srcRect l="40984" t="32883" r="9543" b="44276"/>
          <a:stretch/>
        </p:blipFill>
        <p:spPr bwMode="auto">
          <a:xfrm>
            <a:off x="5487602" y="1481946"/>
            <a:ext cx="1362782" cy="1362782"/>
          </a:xfrm>
          <a:prstGeom prst="ellipse">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198028" y="2923269"/>
            <a:ext cx="1401892" cy="529266"/>
          </a:xfrm>
          <a:prstGeom prst="rect">
            <a:avLst/>
          </a:prstGeom>
          <a:noFill/>
        </p:spPr>
        <p:txBody>
          <a:bodyPr wrap="none" rtlCol="0">
            <a:spAutoFit/>
          </a:bodyPr>
          <a:lstStyle/>
          <a:p>
            <a:pPr algn="ctr"/>
            <a:r>
              <a:rPr lang="en-US" sz="1200" b="1" dirty="0"/>
              <a:t>Anh Nguyen</a:t>
            </a:r>
          </a:p>
          <a:p>
            <a:pPr algn="ctr"/>
            <a:r>
              <a:rPr lang="en-US" sz="1200" dirty="0"/>
              <a:t>Project Manager</a:t>
            </a:r>
          </a:p>
        </p:txBody>
      </p:sp>
      <p:sp>
        <p:nvSpPr>
          <p:cNvPr id="22" name="TextBox 21"/>
          <p:cNvSpPr txBox="1"/>
          <p:nvPr/>
        </p:nvSpPr>
        <p:spPr>
          <a:xfrm>
            <a:off x="5180186" y="2923269"/>
            <a:ext cx="2028557" cy="740972"/>
          </a:xfrm>
          <a:prstGeom prst="rect">
            <a:avLst/>
          </a:prstGeom>
          <a:noFill/>
        </p:spPr>
        <p:txBody>
          <a:bodyPr wrap="none" rtlCol="0">
            <a:spAutoFit/>
          </a:bodyPr>
          <a:lstStyle/>
          <a:p>
            <a:pPr algn="ctr"/>
            <a:r>
              <a:rPr lang="en-US" sz="1200" b="1" dirty="0"/>
              <a:t>Jan Stupl</a:t>
            </a:r>
          </a:p>
          <a:p>
            <a:pPr algn="ctr"/>
            <a:r>
              <a:rPr lang="en-US" sz="1200" dirty="0"/>
              <a:t>Deputy Project Manager,</a:t>
            </a:r>
          </a:p>
          <a:p>
            <a:pPr algn="ctr"/>
            <a:r>
              <a:rPr lang="en-US" sz="1200" dirty="0"/>
              <a:t>Systems Engineer</a:t>
            </a:r>
          </a:p>
        </p:txBody>
      </p:sp>
      <p:sp>
        <p:nvSpPr>
          <p:cNvPr id="23" name="TextBox 22"/>
          <p:cNvSpPr txBox="1"/>
          <p:nvPr/>
        </p:nvSpPr>
        <p:spPr>
          <a:xfrm>
            <a:off x="7570446" y="2923269"/>
            <a:ext cx="1739900" cy="646331"/>
          </a:xfrm>
          <a:prstGeom prst="rect">
            <a:avLst/>
          </a:prstGeom>
          <a:noFill/>
        </p:spPr>
        <p:txBody>
          <a:bodyPr wrap="none" rtlCol="0">
            <a:spAutoFit/>
          </a:bodyPr>
          <a:lstStyle/>
          <a:p>
            <a:pPr algn="ctr"/>
            <a:r>
              <a:rPr lang="en-US" sz="1200" b="1" dirty="0"/>
              <a:t>Dayne Kemp</a:t>
            </a:r>
          </a:p>
          <a:p>
            <a:pPr algn="ctr"/>
            <a:r>
              <a:rPr lang="en-US" sz="1200" dirty="0"/>
              <a:t>Electrical Engineer Lead, </a:t>
            </a:r>
          </a:p>
          <a:p>
            <a:pPr algn="ctr"/>
            <a:r>
              <a:rPr lang="en-US" sz="1200" dirty="0"/>
              <a:t>Systems Engineer</a:t>
            </a:r>
          </a:p>
        </p:txBody>
      </p:sp>
      <p:sp>
        <p:nvSpPr>
          <p:cNvPr id="24" name="TextBox 23"/>
          <p:cNvSpPr txBox="1"/>
          <p:nvPr/>
        </p:nvSpPr>
        <p:spPr>
          <a:xfrm>
            <a:off x="9988107" y="2923269"/>
            <a:ext cx="1605439" cy="646331"/>
          </a:xfrm>
          <a:prstGeom prst="rect">
            <a:avLst/>
          </a:prstGeom>
          <a:noFill/>
        </p:spPr>
        <p:txBody>
          <a:bodyPr wrap="none" rtlCol="0">
            <a:spAutoFit/>
          </a:bodyPr>
          <a:lstStyle/>
          <a:p>
            <a:pPr algn="ctr"/>
            <a:r>
              <a:rPr lang="en-US" sz="1200" b="1" dirty="0"/>
              <a:t>Cedric Priscal</a:t>
            </a:r>
          </a:p>
          <a:p>
            <a:pPr algn="ctr"/>
            <a:r>
              <a:rPr lang="en-US" sz="1200" dirty="0"/>
              <a:t>Communications Lead,</a:t>
            </a:r>
          </a:p>
          <a:p>
            <a:pPr algn="ctr"/>
            <a:r>
              <a:rPr lang="en-US" sz="1200" dirty="0"/>
              <a:t>Flight Software</a:t>
            </a:r>
          </a:p>
        </p:txBody>
      </p:sp>
      <p:pic>
        <p:nvPicPr>
          <p:cNvPr id="20" name="Picture 19"/>
          <p:cNvPicPr>
            <a:picLocks noChangeAspect="1"/>
          </p:cNvPicPr>
          <p:nvPr/>
        </p:nvPicPr>
        <p:blipFill rotWithShape="1">
          <a:blip r:embed="rId9"/>
          <a:srcRect l="518" t="-142" r="-518" b="8700"/>
          <a:stretch/>
        </p:blipFill>
        <p:spPr>
          <a:xfrm>
            <a:off x="932000" y="1469150"/>
            <a:ext cx="1375578" cy="1375578"/>
          </a:xfrm>
          <a:prstGeom prst="ellipse">
            <a:avLst/>
          </a:prstGeom>
        </p:spPr>
      </p:pic>
      <p:sp>
        <p:nvSpPr>
          <p:cNvPr id="32" name="TextBox 31"/>
          <p:cNvSpPr txBox="1"/>
          <p:nvPr/>
        </p:nvSpPr>
        <p:spPr>
          <a:xfrm>
            <a:off x="737754" y="2923269"/>
            <a:ext cx="1790388" cy="529266"/>
          </a:xfrm>
          <a:prstGeom prst="rect">
            <a:avLst/>
          </a:prstGeom>
          <a:noFill/>
        </p:spPr>
        <p:txBody>
          <a:bodyPr wrap="none" rtlCol="0">
            <a:spAutoFit/>
          </a:bodyPr>
          <a:lstStyle/>
          <a:p>
            <a:pPr algn="ctr"/>
            <a:r>
              <a:rPr lang="en-US" sz="1200" b="1" dirty="0"/>
              <a:t>Roger Hunter</a:t>
            </a:r>
          </a:p>
          <a:p>
            <a:pPr algn="ctr"/>
            <a:r>
              <a:rPr lang="en-US" sz="1200" dirty="0"/>
              <a:t>SST Program Manager</a:t>
            </a:r>
          </a:p>
        </p:txBody>
      </p:sp>
      <p:pic>
        <p:nvPicPr>
          <p:cNvPr id="4" name="Picture 4" descr="adp_headshot.jpg">
            <a:extLst>
              <a:ext uri="{FF2B5EF4-FFF2-40B4-BE49-F238E27FC236}">
                <a16:creationId xmlns:a16="http://schemas.microsoft.com/office/drawing/2014/main" id="{D99BF98E-1CF8-4FEF-8C64-54D88DB94EE0}"/>
              </a:ext>
            </a:extLst>
          </p:cNvPr>
          <p:cNvPicPr>
            <a:picLocks noChangeAspect="1"/>
          </p:cNvPicPr>
          <p:nvPr/>
        </p:nvPicPr>
        <p:blipFill>
          <a:blip r:embed="rId10"/>
          <a:stretch>
            <a:fillRect/>
          </a:stretch>
        </p:blipFill>
        <p:spPr>
          <a:xfrm>
            <a:off x="3190756" y="4033756"/>
            <a:ext cx="1334947" cy="1389568"/>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9" name="TextBox 28"/>
          <p:cNvSpPr txBox="1"/>
          <p:nvPr/>
        </p:nvSpPr>
        <p:spPr>
          <a:xfrm>
            <a:off x="9776874" y="5455474"/>
            <a:ext cx="2027904" cy="646331"/>
          </a:xfrm>
          <a:prstGeom prst="rect">
            <a:avLst/>
          </a:prstGeom>
          <a:noFill/>
        </p:spPr>
        <p:txBody>
          <a:bodyPr wrap="square" rtlCol="0">
            <a:spAutoFit/>
          </a:bodyPr>
          <a:lstStyle/>
          <a:p>
            <a:pPr algn="ctr"/>
            <a:r>
              <a:rPr lang="en-US" sz="1200" b="1" dirty="0"/>
              <a:t>Jackson Parker</a:t>
            </a:r>
          </a:p>
          <a:p>
            <a:pPr algn="ctr"/>
            <a:r>
              <a:rPr lang="en-US" sz="1200" dirty="0"/>
              <a:t>Flight Software, </a:t>
            </a:r>
          </a:p>
          <a:p>
            <a:pPr algn="ctr"/>
            <a:r>
              <a:rPr lang="en-US" sz="1200" dirty="0"/>
              <a:t>Electrical Engineer</a:t>
            </a:r>
          </a:p>
        </p:txBody>
      </p:sp>
      <p:pic>
        <p:nvPicPr>
          <p:cNvPr id="6" name="Picture 5"/>
          <p:cNvPicPr>
            <a:picLocks noChangeAspect="1"/>
          </p:cNvPicPr>
          <p:nvPr/>
        </p:nvPicPr>
        <p:blipFill rotWithShape="1">
          <a:blip r:embed="rId11"/>
          <a:srcRect t="287" b="287"/>
          <a:stretch/>
        </p:blipFill>
        <p:spPr>
          <a:xfrm>
            <a:off x="10099969" y="4033756"/>
            <a:ext cx="1381714" cy="1381714"/>
          </a:xfrm>
          <a:prstGeom prst="ellipse">
            <a:avLst/>
          </a:prstGeom>
        </p:spPr>
      </p:pic>
      <p:sp>
        <p:nvSpPr>
          <p:cNvPr id="5" name="Date Placeholder 4"/>
          <p:cNvSpPr>
            <a:spLocks noGrp="1"/>
          </p:cNvSpPr>
          <p:nvPr>
            <p:ph type="dt" sz="half" idx="10"/>
          </p:nvPr>
        </p:nvSpPr>
        <p:spPr/>
        <p:txBody>
          <a:bodyPr/>
          <a:lstStyle/>
          <a:p>
            <a:fld id="{4AAB8F31-0C03-45B9-A7E3-6E9F0B3C9AE0}" type="datetime1">
              <a:rPr lang="en-US" smtClean="0"/>
              <a:t>6/30/2020</a:t>
            </a:fld>
            <a:endParaRPr lang="en-US"/>
          </a:p>
        </p:txBody>
      </p:sp>
      <p:sp>
        <p:nvSpPr>
          <p:cNvPr id="7" name="Footer Placeholder 6"/>
          <p:cNvSpPr>
            <a:spLocks noGrp="1"/>
          </p:cNvSpPr>
          <p:nvPr>
            <p:ph type="ftr" sz="quarter" idx="11"/>
          </p:nvPr>
        </p:nvSpPr>
        <p:spPr/>
        <p:txBody>
          <a:bodyPr/>
          <a:lstStyle/>
          <a:p>
            <a:r>
              <a:rPr lang="en-US" smtClean="0"/>
              <a:t>NASA Flight Opportunities – A Stepping Stone to Orbit</a:t>
            </a:r>
            <a:endParaRPr lang="en-US"/>
          </a:p>
        </p:txBody>
      </p:sp>
      <p:sp>
        <p:nvSpPr>
          <p:cNvPr id="10" name="Slide Number Placeholder 9"/>
          <p:cNvSpPr>
            <a:spLocks noGrp="1"/>
          </p:cNvSpPr>
          <p:nvPr>
            <p:ph type="sldNum" sz="quarter" idx="12"/>
          </p:nvPr>
        </p:nvSpPr>
        <p:spPr/>
        <p:txBody>
          <a:bodyPr/>
          <a:lstStyle/>
          <a:p>
            <a:fld id="{8ECA1B6E-BD03-422C-9FB1-ED758E884F20}" type="slidenum">
              <a:rPr lang="en-US" smtClean="0"/>
              <a:t>12</a:t>
            </a:fld>
            <a:endParaRPr lang="en-US"/>
          </a:p>
        </p:txBody>
      </p:sp>
      <p:pic>
        <p:nvPicPr>
          <p:cNvPr id="30" name="Picture 29"/>
          <p:cNvPicPr>
            <a:picLocks noChangeAspect="1"/>
          </p:cNvPicPr>
          <p:nvPr/>
        </p:nvPicPr>
        <p:blipFill>
          <a:blip r:embed="rId12">
            <a:extLst>
              <a:ext uri="{BEBA8EAE-BF5A-486C-A8C5-ECC9F3942E4B}">
                <a14:imgProps xmlns:a14="http://schemas.microsoft.com/office/drawing/2010/main">
                  <a14:imgLayer r:embed="rId13">
                    <a14:imgEffect>
                      <a14:backgroundRemoval t="0" b="100000" l="0" r="100000">
                        <a14:foregroundMark x1="18805" y1="11340" x2="18805" y2="11340"/>
                        <a14:foregroundMark x1="7965" y1="74227" x2="7965" y2="74227"/>
                        <a14:foregroundMark x1="45133" y1="18557" x2="45133" y2="18557"/>
                        <a14:foregroundMark x1="60619" y1="20619" x2="60619" y2="20619"/>
                        <a14:foregroundMark x1="56195" y1="74227" x2="56195" y2="74227"/>
                        <a14:foregroundMark x1="76991" y1="61856" x2="76991" y2="61856"/>
                        <a14:foregroundMark x1="86947" y1="13402" x2="86947" y2="13402"/>
                      </a14:backgroundRemoval>
                    </a14:imgEffect>
                    <a14:imgEffect>
                      <a14:brightnessContrast bright="100000" contrast="2000"/>
                    </a14:imgEffect>
                  </a14:imgLayer>
                </a14:imgProps>
              </a:ext>
            </a:extLst>
          </a:blip>
          <a:stretch>
            <a:fillRect/>
          </a:stretch>
        </p:blipFill>
        <p:spPr>
          <a:xfrm>
            <a:off x="974863" y="341845"/>
            <a:ext cx="2223165" cy="477095"/>
          </a:xfrm>
          <a:prstGeom prst="rect">
            <a:avLst/>
          </a:prstGeom>
        </p:spPr>
      </p:pic>
    </p:spTree>
    <p:extLst>
      <p:ext uri="{BB962C8B-B14F-4D97-AF65-F5344CB8AC3E}">
        <p14:creationId xmlns:p14="http://schemas.microsoft.com/office/powerpoint/2010/main" val="2072428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708400"/>
            <a:ext cx="10668000" cy="1228641"/>
          </a:xfrm>
        </p:spPr>
        <p:txBody>
          <a:bodyPr anchor="t">
            <a:normAutofit fontScale="90000"/>
          </a:bodyPr>
          <a:lstStyle/>
          <a:p>
            <a:r>
              <a:rPr lang="en-US" sz="3600" b="1" dirty="0" smtClean="0"/>
              <a:t>Payload </a:t>
            </a:r>
            <a:r>
              <a:rPr lang="en-US" sz="3600" b="1" dirty="0"/>
              <a:t>Accelerator for CubeSat Endeavors (PACE) </a:t>
            </a:r>
            <a:r>
              <a:rPr lang="en-US" sz="3600" b="1" dirty="0" smtClean="0"/>
              <a:t/>
            </a:r>
            <a:br>
              <a:rPr lang="en-US" sz="3600" b="1" dirty="0" smtClean="0"/>
            </a:br>
            <a:r>
              <a:rPr lang="en-US" sz="3600" b="1" dirty="0" smtClean="0"/>
              <a:t/>
            </a:r>
            <a:br>
              <a:rPr lang="en-US" sz="3600" b="1" dirty="0" smtClean="0"/>
            </a:br>
            <a:r>
              <a:rPr lang="en-US" sz="2200" dirty="0" smtClean="0"/>
              <a:t>Anh </a:t>
            </a:r>
            <a:r>
              <a:rPr lang="en-US" sz="2200" dirty="0"/>
              <a:t>N. Nguyen, NASA ARC</a:t>
            </a:r>
            <a:br>
              <a:rPr lang="en-US" sz="2200" dirty="0"/>
            </a:br>
            <a:r>
              <a:rPr lang="en-US" sz="2200" dirty="0" smtClean="0">
                <a:hlinkClick r:id="rId2"/>
              </a:rPr>
              <a:t>anh.n.nguyen@nasa.gov</a:t>
            </a:r>
            <a:r>
              <a:rPr lang="en-US" sz="2200" dirty="0" smtClean="0"/>
              <a:t/>
            </a:r>
            <a:br>
              <a:rPr lang="en-US" sz="2200" dirty="0" smtClean="0"/>
            </a:br>
            <a:r>
              <a:rPr lang="en-US" sz="2700" dirty="0" smtClean="0"/>
              <a:t/>
            </a:r>
            <a:br>
              <a:rPr lang="en-US" sz="2700" dirty="0" smtClean="0"/>
            </a:br>
            <a:endParaRPr lang="en-US" sz="2700" b="1" dirty="0"/>
          </a:p>
        </p:txBody>
      </p:sp>
      <p:pic>
        <p:nvPicPr>
          <p:cNvPr id="4" name="Picture 3"/>
          <p:cNvPicPr>
            <a:picLocks noChangeAspect="1"/>
          </p:cNvPicPr>
          <p:nvPr/>
        </p:nvPicPr>
        <p:blipFill>
          <a:blip r:embed="rId3"/>
          <a:stretch>
            <a:fillRect/>
          </a:stretch>
        </p:blipFill>
        <p:spPr>
          <a:xfrm>
            <a:off x="4011083" y="2570077"/>
            <a:ext cx="4305300" cy="923925"/>
          </a:xfrm>
          <a:prstGeom prst="rect">
            <a:avLst/>
          </a:prstGeom>
        </p:spPr>
      </p:pic>
      <p:sp>
        <p:nvSpPr>
          <p:cNvPr id="3" name="Date Placeholder 2"/>
          <p:cNvSpPr>
            <a:spLocks noGrp="1"/>
          </p:cNvSpPr>
          <p:nvPr>
            <p:ph type="dt" sz="half" idx="10"/>
          </p:nvPr>
        </p:nvSpPr>
        <p:spPr/>
        <p:txBody>
          <a:bodyPr/>
          <a:lstStyle/>
          <a:p>
            <a:fld id="{53599232-8D85-4277-9E47-44D42A4FE3AB}" type="datetime1">
              <a:rPr lang="en-US" smtClean="0"/>
              <a:t>6/30/2020</a:t>
            </a:fld>
            <a:endParaRPr lang="en-US"/>
          </a:p>
        </p:txBody>
      </p:sp>
      <p:sp>
        <p:nvSpPr>
          <p:cNvPr id="5" name="Footer Placeholder 4"/>
          <p:cNvSpPr>
            <a:spLocks noGrp="1"/>
          </p:cNvSpPr>
          <p:nvPr>
            <p:ph type="ftr" sz="quarter" idx="11"/>
          </p:nvPr>
        </p:nvSpPr>
        <p:spPr/>
        <p:txBody>
          <a:bodyPr/>
          <a:lstStyle/>
          <a:p>
            <a:r>
              <a:rPr lang="en-US" smtClean="0"/>
              <a:t>NASA Flight Opportunities – A Stepping Stone to Orbit</a:t>
            </a:r>
            <a:endParaRPr lang="en-US"/>
          </a:p>
        </p:txBody>
      </p:sp>
      <p:sp>
        <p:nvSpPr>
          <p:cNvPr id="6" name="Slide Number Placeholder 5"/>
          <p:cNvSpPr>
            <a:spLocks noGrp="1"/>
          </p:cNvSpPr>
          <p:nvPr>
            <p:ph type="sldNum" sz="quarter" idx="12"/>
          </p:nvPr>
        </p:nvSpPr>
        <p:spPr/>
        <p:txBody>
          <a:bodyPr/>
          <a:lstStyle/>
          <a:p>
            <a:fld id="{8ECA1B6E-BD03-422C-9FB1-ED758E884F20}" type="slidenum">
              <a:rPr lang="en-US" smtClean="0"/>
              <a:t>13</a:t>
            </a:fld>
            <a:endParaRPr lang="en-US"/>
          </a:p>
        </p:txBody>
      </p:sp>
    </p:spTree>
    <p:extLst>
      <p:ext uri="{BB962C8B-B14F-4D97-AF65-F5344CB8AC3E}">
        <p14:creationId xmlns:p14="http://schemas.microsoft.com/office/powerpoint/2010/main" val="41375119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BE1E7733FA74847B4D2DBE526CEBE27" ma:contentTypeVersion="4" ma:contentTypeDescription="Create a new document." ma:contentTypeScope="" ma:versionID="8fcad767333b36a8b4957a608bc79a6c">
  <xsd:schema xmlns:xsd="http://www.w3.org/2001/XMLSchema" xmlns:xs="http://www.w3.org/2001/XMLSchema" xmlns:p="http://schemas.microsoft.com/office/2006/metadata/properties" xmlns:ns2="be68c413-1cc3-41cd-bb78-86c971a3abf3" xmlns:ns3="f7deeacc-6a2b-43ee-94d9-fbeb07381f4b" targetNamespace="http://schemas.microsoft.com/office/2006/metadata/properties" ma:root="true" ma:fieldsID="8f9c17c8ce39139902b6cb2c0183a434" ns2:_="" ns3:_="">
    <xsd:import namespace="be68c413-1cc3-41cd-bb78-86c971a3abf3"/>
    <xsd:import namespace="f7deeacc-6a2b-43ee-94d9-fbeb07381f4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68c413-1cc3-41cd-bb78-86c971a3ab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7deeacc-6a2b-43ee-94d9-fbeb07381f4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7728D6B-4C45-4C49-97D7-A62D4C6C471F}">
  <ds:schemaRefs>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elements/1.1/"/>
    <ds:schemaRef ds:uri="be68c413-1cc3-41cd-bb78-86c971a3abf3"/>
    <ds:schemaRef ds:uri="f7deeacc-6a2b-43ee-94d9-fbeb07381f4b"/>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E909BD35-7C2E-4BBD-BE4C-EA1FF99994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68c413-1cc3-41cd-bb78-86c971a3abf3"/>
    <ds:schemaRef ds:uri="f7deeacc-6a2b-43ee-94d9-fbeb07381f4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6D7A34-2CFD-4166-86CF-B9BFBD7FB25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14467</TotalTime>
  <Words>1037</Words>
  <Application>Microsoft Office PowerPoint</Application>
  <PresentationFormat>Widescreen</PresentationFormat>
  <Paragraphs>258</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DejaVu Sans Mono</vt:lpstr>
      <vt:lpstr>Segoe UI</vt:lpstr>
      <vt:lpstr>Office Theme</vt:lpstr>
      <vt:lpstr>NASA Flight Opportunities – A Stepping Stone to Orbit  Anh N. Nguyen NASA Ames Research Center anh.n.nguyen@nasa.gov  SmallSat 2020 </vt:lpstr>
      <vt:lpstr>PowerPoint Presentation</vt:lpstr>
      <vt:lpstr>NASA Suborbital Flight Opportunities</vt:lpstr>
      <vt:lpstr>Payload Maturation to Flight </vt:lpstr>
      <vt:lpstr>PACE-1FO and PACE-1 Summary</vt:lpstr>
      <vt:lpstr>PACE-FO: PACE Flight Opportunities Unit</vt:lpstr>
      <vt:lpstr>PACE-X:PACE Orbital Unit</vt:lpstr>
      <vt:lpstr>Notional Initial ADP Platform Capabilities</vt:lpstr>
      <vt:lpstr>PACE</vt:lpstr>
      <vt:lpstr>PACE Program Opportunities</vt:lpstr>
      <vt:lpstr>Conclusion</vt:lpstr>
      <vt:lpstr>PowerPoint Presentation</vt:lpstr>
      <vt:lpstr>Payload Accelerator for CubeSat Endeavors (PACE)   Anh N. Nguyen, NASA ARC anh.n.nguyen@nasa.gov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Radiation Environment Systems Technology Demonstration</dc:title>
  <dc:creator>Kemp, Dayne (ARC-RE)[Millennium Engineering &amp; Integration Co.]</dc:creator>
  <cp:lastModifiedBy>Nguyen, Anh N. (ARC-RD)</cp:lastModifiedBy>
  <cp:revision>239</cp:revision>
  <dcterms:created xsi:type="dcterms:W3CDTF">2020-02-21T00:33:05Z</dcterms:created>
  <dcterms:modified xsi:type="dcterms:W3CDTF">2020-06-30T19:56:49Z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0x010100DBE1E7733FA74847B4D2DBE526CEBE27</vt:lpwstr>
  </property>
</Properties>
</file>