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9" r:id="rId4"/>
    <p:sldId id="261" r:id="rId5"/>
    <p:sldId id="263" r:id="rId6"/>
    <p:sldId id="264" r:id="rId7"/>
    <p:sldId id="271" r:id="rId8"/>
  </p:sldIdLst>
  <p:sldSz cx="12192000" cy="6858000"/>
  <p:notesSz cx="6858000" cy="9144000"/>
  <p:embeddedFontLst>
    <p:embeddedFont>
      <p:font typeface="Avenir" panose="02000503020000020003" pitchFamily="2" charset="0"/>
      <p:regular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Light" panose="020B0606030504020204" pitchFamily="34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font" Target="fonts/font2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1b31a8bdf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1b31a8bdf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51b31a8bdf_1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1b31a8bdf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1b31a8bdf_1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carry sensors that measure different sections of the visible, infrared and microwave regions of the electromagnetic spectrum.</a:t>
            </a:r>
            <a:endParaRPr dirty="0"/>
          </a:p>
        </p:txBody>
      </p:sp>
      <p:sp>
        <p:nvSpPr>
          <p:cNvPr id="75" name="Google Shape;75;g51b31a8bdf_1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adf7f112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adf7f1126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8adf7f1126_0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895d28b35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895d28b35_1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5895d28b35_1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adf7f112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adf7f1126_0_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8adf7f1126_0_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adf7f112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adf7f1126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APT is built in the cloud using Amazon services. This cloud-based architecture is designed to ensure the site scales and that services are balanced out. </a:t>
            </a:r>
            <a:endParaRPr dirty="0"/>
          </a:p>
        </p:txBody>
      </p:sp>
      <p:sp>
        <p:nvSpPr>
          <p:cNvPr id="134" name="Google Shape;134;g8adf7f1126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8adf7f1126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8adf7f1126_0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" name="Google Shape;191;g8adf7f1126_0_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 flipH="1">
            <a:off x="0" y="0"/>
            <a:ext cx="12192000" cy="6858000"/>
          </a:xfrm>
          <a:prstGeom prst="snip1Rect">
            <a:avLst>
              <a:gd name="adj" fmla="val 50000"/>
            </a:avLst>
          </a:prstGeom>
          <a:gradFill>
            <a:gsLst>
              <a:gs pos="0">
                <a:srgbClr val="0C4068">
                  <a:alpha val="80000"/>
                </a:srgbClr>
              </a:gs>
              <a:gs pos="50000">
                <a:srgbClr val="46B688">
                  <a:alpha val="69803"/>
                </a:srgbClr>
              </a:gs>
              <a:gs pos="100000">
                <a:srgbClr val="016AA3"/>
              </a:gs>
            </a:gsLst>
            <a:lin ang="2700000" scaled="0"/>
          </a:gra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838200" y="2653024"/>
            <a:ext cx="10515600" cy="640080"/>
          </a:xfrm>
          <a:prstGeom prst="rect">
            <a:avLst/>
          </a:prstGeom>
          <a:noFill/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838200" y="3799359"/>
            <a:ext cx="10515600" cy="6400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800"/>
              <a:buNone/>
              <a:defRPr sz="2800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0" name="Google Shape;20;p2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21" name="Google Shape;21;p2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cxnSp>
        <p:nvCxnSpPr>
          <p:cNvPr id="24" name="Google Shape;24;p2"/>
          <p:cNvCxnSpPr/>
          <p:nvPr/>
        </p:nvCxnSpPr>
        <p:spPr>
          <a:xfrm>
            <a:off x="2872154" y="3546231"/>
            <a:ext cx="644769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08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73152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ctrTitle"/>
          </p:nvPr>
        </p:nvSpPr>
        <p:spPr>
          <a:xfrm>
            <a:off x="838200" y="324077"/>
            <a:ext cx="10515600" cy="64008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38200" y="355103"/>
            <a:ext cx="10515600" cy="64008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839788" y="365124"/>
            <a:ext cx="10515600" cy="64008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81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1pPr>
            <a:lvl2pPr marL="914400" lvl="1" indent="-381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73152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10"/>
          <p:cNvGrpSpPr/>
          <p:nvPr/>
        </p:nvGrpSpPr>
        <p:grpSpPr>
          <a:xfrm>
            <a:off x="-671427" y="6747444"/>
            <a:ext cx="13534857" cy="110556"/>
            <a:chOff x="-170626" y="0"/>
            <a:chExt cx="13534857" cy="166915"/>
          </a:xfrm>
        </p:grpSpPr>
        <p:sp>
          <p:nvSpPr>
            <p:cNvPr id="53" name="Google Shape;53;p10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" name="Google Shape;54;p10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" name="Google Shape;55;p1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/>
            </a:lvl1pPr>
            <a:lvl2pPr lvl="1">
              <a:buNone/>
              <a:defRPr sz="1900"/>
            </a:lvl2pPr>
            <a:lvl3pPr lvl="2">
              <a:buNone/>
              <a:defRPr sz="1900"/>
            </a:lvl3pPr>
            <a:lvl4pPr lvl="3">
              <a:buNone/>
              <a:defRPr sz="1900"/>
            </a:lvl4pPr>
            <a:lvl5pPr lvl="4">
              <a:buNone/>
              <a:defRPr sz="1900"/>
            </a:lvl5pPr>
            <a:lvl6pPr lvl="5">
              <a:buNone/>
              <a:defRPr sz="1900"/>
            </a:lvl6pPr>
            <a:lvl7pPr lvl="6">
              <a:buNone/>
              <a:defRPr sz="1900"/>
            </a:lvl7pPr>
            <a:lvl8pPr lvl="7">
              <a:buNone/>
              <a:defRPr sz="1900"/>
            </a:lvl8pPr>
            <a:lvl9pPr lvl="8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8" name="Google Shape;5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83345" y="6191107"/>
            <a:ext cx="1610568" cy="31476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697933" y="1417655"/>
            <a:ext cx="8097200" cy="2202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4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900"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697933" y="3620467"/>
            <a:ext cx="9774000" cy="198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300"/>
              </a:spcBef>
              <a:spcAft>
                <a:spcPts val="0"/>
              </a:spcAft>
              <a:buNone/>
              <a:defRPr sz="1900"/>
            </a:lvl2pPr>
            <a:lvl3pPr lvl="2">
              <a:spcBef>
                <a:spcPts val="300"/>
              </a:spcBef>
              <a:spcAft>
                <a:spcPts val="0"/>
              </a:spcAft>
              <a:buNone/>
              <a:defRPr sz="1900"/>
            </a:lvl3pPr>
            <a:lvl4pPr lvl="3">
              <a:spcBef>
                <a:spcPts val="300"/>
              </a:spcBef>
              <a:spcAft>
                <a:spcPts val="0"/>
              </a:spcAft>
              <a:buNone/>
              <a:defRPr sz="1900"/>
            </a:lvl4pPr>
            <a:lvl5pPr lvl="4">
              <a:spcBef>
                <a:spcPts val="300"/>
              </a:spcBef>
              <a:spcAft>
                <a:spcPts val="0"/>
              </a:spcAft>
              <a:buNone/>
              <a:defRPr sz="1900"/>
            </a:lvl5pPr>
            <a:lvl6pPr lvl="5">
              <a:spcBef>
                <a:spcPts val="300"/>
              </a:spcBef>
              <a:spcAft>
                <a:spcPts val="0"/>
              </a:spcAft>
              <a:buNone/>
              <a:defRPr sz="1900"/>
            </a:lvl6pPr>
            <a:lvl7pPr lvl="6">
              <a:spcBef>
                <a:spcPts val="300"/>
              </a:spcBef>
              <a:spcAft>
                <a:spcPts val="0"/>
              </a:spcAft>
              <a:buNone/>
              <a:defRPr sz="1900"/>
            </a:lvl7pPr>
            <a:lvl8pPr lvl="7">
              <a:spcBef>
                <a:spcPts val="300"/>
              </a:spcBef>
              <a:spcAft>
                <a:spcPts val="0"/>
              </a:spcAft>
              <a:buNone/>
              <a:defRPr sz="1900"/>
            </a:lvl8pPr>
            <a:lvl9pPr lvl="8">
              <a:spcBef>
                <a:spcPts val="300"/>
              </a:spcBef>
              <a:spcAft>
                <a:spcPts val="300"/>
              </a:spcAft>
              <a:buNone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Font typeface="Open Sans"/>
              <a:buNone/>
              <a:defRPr sz="64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/>
            </a:lvl1pPr>
            <a:lvl2pPr lvl="1">
              <a:buNone/>
              <a:defRPr sz="1900"/>
            </a:lvl2pPr>
            <a:lvl3pPr lvl="2">
              <a:buNone/>
              <a:defRPr sz="1900"/>
            </a:lvl3pPr>
            <a:lvl4pPr lvl="3">
              <a:buNone/>
              <a:defRPr sz="1900"/>
            </a:lvl4pPr>
            <a:lvl5pPr lvl="4">
              <a:buNone/>
              <a:defRPr sz="1900"/>
            </a:lvl5pPr>
            <a:lvl6pPr lvl="5">
              <a:buNone/>
              <a:defRPr sz="1900"/>
            </a:lvl6pPr>
            <a:lvl7pPr lvl="6">
              <a:buNone/>
              <a:defRPr sz="1900"/>
            </a:lvl7pPr>
            <a:lvl8pPr lvl="7">
              <a:buNone/>
              <a:defRPr sz="1900"/>
            </a:lvl8pPr>
            <a:lvl9pPr lvl="8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4" name="Google Shape;64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83345" y="6191107"/>
            <a:ext cx="1610568" cy="314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08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dist="254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91425" rIns="0" bIns="91425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13" name="Google Shape;13;p1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ctrTitle"/>
          </p:nvPr>
        </p:nvSpPr>
        <p:spPr>
          <a:xfrm>
            <a:off x="838200" y="2309064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Standardized Algorithm Documentation for Improved Scientific Data Understanding: The Algorithm Publication Tool Prototype</a:t>
            </a:r>
            <a:endParaRPr sz="3600" dirty="0"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"/>
          </p:nvPr>
        </p:nvSpPr>
        <p:spPr>
          <a:xfrm>
            <a:off x="838200" y="3998329"/>
            <a:ext cx="10515600" cy="640200"/>
          </a:xfrm>
          <a:prstGeom prst="rect">
            <a:avLst/>
          </a:prstGeom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Kaylin Bugbee</a:t>
            </a:r>
            <a:r>
              <a:rPr lang="en-US" sz="2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Aaron Kaulfus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Alyssa Harris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Sean Bailey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Rahul Ramachandran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4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Sean Harkins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Aimee Barciauskas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Deborah Smith</a:t>
            </a:r>
            <a:r>
              <a:rPr lang="en-US" sz="22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endParaRPr sz="22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B4DCFA6-E218-3E4C-865B-E5D75CB653C5}"/>
              </a:ext>
            </a:extLst>
          </p:cNvPr>
          <p:cNvSpPr txBox="1">
            <a:spLocks/>
          </p:cNvSpPr>
          <p:nvPr/>
        </p:nvSpPr>
        <p:spPr>
          <a:xfrm>
            <a:off x="838200" y="4850699"/>
            <a:ext cx="10515600" cy="640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2800" kern="12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>
                <a:effectLst/>
              </a:rPr>
              <a:t> </a:t>
            </a:r>
            <a:r>
              <a:rPr lang="en-US" sz="1800" dirty="0">
                <a:effectLst/>
              </a:rPr>
              <a:t>(</a:t>
            </a:r>
            <a:r>
              <a:rPr lang="en-US" sz="1800" i="1" dirty="0">
                <a:effectLst/>
              </a:rPr>
              <a:t>1) University of Alabama in Huntsville (2) Development Seed (3) NASA Goddard Space Flight Center (4) NASA Marshall Space Flight Center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14F95B-E322-D849-8F87-E5F8441F7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42731"/>
            <a:ext cx="1321823" cy="1097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F18A6C-D9B3-5841-A2A0-8CBB4BFE68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392" y="5377917"/>
            <a:ext cx="2273808" cy="111387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BBE996B-5C96-F548-BF9E-12FB5CB008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89"/>
    </mc:Choice>
    <mc:Fallback>
      <p:transition spd="slow" advTm="22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are ATBDs and why are they important?</a:t>
            </a:r>
            <a:endParaRPr dirty="0"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838200" y="1215150"/>
            <a:ext cx="7981500" cy="496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 dirty="0"/>
              <a:t>Earth observation satellites measure solar radiation or thermal energy 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sz="1900" dirty="0"/>
              <a:t>Geophysical quantities must be inferred from these measurements</a:t>
            </a:r>
            <a:endParaRPr sz="1900" dirty="0"/>
          </a:p>
          <a:p>
            <a:pPr lvl="1" indent="-374650">
              <a:spcBef>
                <a:spcPts val="0"/>
              </a:spcBef>
              <a:buSzPts val="2300"/>
            </a:pPr>
            <a:r>
              <a:rPr lang="en-US" sz="1900" dirty="0"/>
              <a:t>Algorithms and corresponding code convert measurements into geophysical quantities</a:t>
            </a:r>
            <a:endParaRPr sz="19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 b="1" i="1" dirty="0"/>
              <a:t>Algorithm Theoretical Basis Documents, or ATBDs, describe the physical theory, mathematical procedures and assumptions made for developing scientific algorithms that convert radiances received by remote sensing instruments into geophysical quantities</a:t>
            </a: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 dirty="0"/>
              <a:t>ATBDs are important because: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sz="1900" dirty="0"/>
              <a:t>Provide a mechanism for peer review of the algorithm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sz="1900" dirty="0"/>
              <a:t>Ensure reproducible science by documenting key scientific assumptions made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sz="1900" dirty="0"/>
              <a:t>Promote understanding and proper use of Earth observation data by serving as a reference for each data product for users</a:t>
            </a:r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84400" y="2369312"/>
            <a:ext cx="2653374" cy="265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5EC9AB5-0A00-564F-96F4-FD606392D0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156"/>
    </mc:Choice>
    <mc:Fallback>
      <p:transition spd="slow" advTm="86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the current state of ATBDs within NASA?</a:t>
            </a:r>
            <a:endParaRPr dirty="0"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838200" y="1215150"/>
            <a:ext cx="7981500" cy="496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ATBDs are required for every NASA EOS instrument data product</a:t>
            </a:r>
            <a:endParaRPr sz="20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A standardized ATBD template does not exist</a:t>
            </a:r>
            <a:endParaRPr sz="20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Difficult for scientists to know if all requirements have been met</a:t>
            </a:r>
            <a:endParaRPr sz="20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Inconsistent structure and information across ATBDs provides a challenge for users</a:t>
            </a:r>
            <a:endParaRPr sz="20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ATBDs are difficult to discover</a:t>
            </a:r>
            <a:endParaRPr sz="20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Often stored as PDFs, making them difficult to discover via search engines</a:t>
            </a:r>
            <a:endParaRPr sz="20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Not consistently referenced in a dataset’s metadata</a:t>
            </a:r>
            <a:endParaRPr sz="20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000" dirty="0"/>
              <a:t>No centralized location to find ATBDs</a:t>
            </a:r>
            <a:endParaRPr sz="2000" dirty="0"/>
          </a:p>
          <a:p>
            <a:pPr lvl="0" indent="-374650">
              <a:buSzPts val="2300"/>
            </a:pPr>
            <a:r>
              <a:rPr lang="en-US" sz="2400" b="1" dirty="0"/>
              <a:t>The Algorithm Publication Tool (APT) </a:t>
            </a:r>
            <a:r>
              <a:rPr lang="en-US" sz="2400" dirty="0"/>
              <a:t>alleviates issues surrounding ATBDs by :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dirty="0"/>
              <a:t>Streamlining writing, publishing and maintaining ATBDs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dirty="0"/>
              <a:t>Facilitating the ATBD review process </a:t>
            </a:r>
          </a:p>
          <a:p>
            <a:pPr lvl="1" indent="-374650">
              <a:spcBef>
                <a:spcPts val="0"/>
              </a:spcBef>
              <a:buSzPts val="2300"/>
            </a:pPr>
            <a:r>
              <a:rPr lang="en-US" dirty="0"/>
              <a:t>Providing a centralized discovery repository </a:t>
            </a:r>
          </a:p>
          <a:p>
            <a:pPr lvl="1" indent="-374650">
              <a:spcBef>
                <a:spcPts val="0"/>
              </a:spcBef>
              <a:buSzPts val="2300"/>
            </a:pPr>
            <a:endParaRPr lang="en-US" sz="1900" dirty="0"/>
          </a:p>
          <a:p>
            <a:pPr lvl="1" indent="-374650">
              <a:spcBef>
                <a:spcPts val="0"/>
              </a:spcBef>
              <a:buSzPts val="2300"/>
            </a:pPr>
            <a:endParaRPr sz="1900" dirty="0"/>
          </a:p>
          <a:p>
            <a:pPr marL="457200" lvl="0" indent="0" algn="l" rtl="0">
              <a:spcBef>
                <a:spcPts val="500"/>
              </a:spcBef>
              <a:spcAft>
                <a:spcPts val="500"/>
              </a:spcAft>
              <a:buNone/>
            </a:pPr>
            <a:endParaRPr sz="2300" dirty="0"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36175" y="2264026"/>
            <a:ext cx="2741475" cy="274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D8645D1-EBBE-AA4A-9CBE-DE2CA9F1FD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66"/>
    </mc:Choice>
    <mc:Fallback>
      <p:transition spd="slow" advTm="60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APT Features</a:t>
            </a:r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838200" y="1143675"/>
            <a:ext cx="8530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Uses a standardized ATBD template 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Improves communication with and expectations of ATBD authors</a:t>
            </a:r>
            <a:endParaRPr/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Template development was informed by a review of ATBDs throughout the Earth observation community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Reviewed ATBDs from NASA, NOAA, ESA, NEON</a:t>
            </a:r>
            <a:endParaRPr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Also leveraged ‘Algorithm Description’ documents created by the Ocean Biology Processing Group (OBPG)</a:t>
            </a:r>
            <a:endParaRPr/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ATBD content is stored as metadata, making this information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Machine readable</a:t>
            </a:r>
            <a:endParaRPr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Interoperable with other tools and services</a:t>
            </a:r>
            <a:endParaRPr/>
          </a:p>
          <a:p>
            <a:pPr marL="457200" marR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26400" y="2196999"/>
            <a:ext cx="2960774" cy="3741451"/>
          </a:xfrm>
          <a:prstGeom prst="rect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AB461E8-D9E1-3B4E-94FD-A4DE089F2F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481"/>
    </mc:Choice>
    <mc:Fallback>
      <p:transition spd="slow" advTm="48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APT Features</a:t>
            </a:r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1"/>
          </p:nvPr>
        </p:nvSpPr>
        <p:spPr>
          <a:xfrm>
            <a:off x="838200" y="1253400"/>
            <a:ext cx="5457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Steps the author through 7 major document sections </a:t>
            </a:r>
            <a:endParaRPr sz="2400" dirty="0"/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Uses: </a:t>
            </a:r>
            <a:endParaRPr sz="2400" dirty="0"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LaTex</a:t>
            </a:r>
            <a:r>
              <a:rPr lang="en-US" sz="2400" dirty="0"/>
              <a:t> to properly render mathematical equations, tables and figures</a:t>
            </a:r>
            <a:endParaRPr sz="2400" dirty="0"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Bibtex</a:t>
            </a:r>
            <a:r>
              <a:rPr lang="en-US" sz="2400" dirty="0"/>
              <a:t> for citation management</a:t>
            </a:r>
            <a:endParaRPr sz="2400" dirty="0"/>
          </a:p>
          <a:p>
            <a: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State.js</a:t>
            </a:r>
            <a:r>
              <a:rPr lang="en-US" sz="2400" dirty="0"/>
              <a:t> for writing dynamic rich text</a:t>
            </a:r>
            <a:endParaRPr sz="2400" dirty="0"/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Generates the ATBD as either a PDF or an HTML page</a:t>
            </a:r>
          </a:p>
          <a:p>
            <a:pPr lvl="1" indent="-381000">
              <a:lnSpc>
                <a:spcPct val="115000"/>
              </a:lnSpc>
              <a:spcBef>
                <a:spcPts val="0"/>
              </a:spcBef>
              <a:buSzPts val="2400"/>
            </a:pPr>
            <a:r>
              <a:rPr lang="en-US" sz="2000" dirty="0"/>
              <a:t>HTML includes </a:t>
            </a:r>
            <a:r>
              <a:rPr lang="en-US" sz="2000" dirty="0" err="1"/>
              <a:t>Schema.org</a:t>
            </a:r>
            <a:r>
              <a:rPr lang="en-US" sz="2000" dirty="0"/>
              <a:t> mark up</a:t>
            </a:r>
            <a:endParaRPr sz="2000" dirty="0"/>
          </a:p>
          <a:p>
            <a:pPr marL="0" marR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dirty="0"/>
          </a:p>
        </p:txBody>
      </p:sp>
      <p:grpSp>
        <p:nvGrpSpPr>
          <p:cNvPr id="127" name="Google Shape;127;p20"/>
          <p:cNvGrpSpPr/>
          <p:nvPr/>
        </p:nvGrpSpPr>
        <p:grpSpPr>
          <a:xfrm>
            <a:off x="6432653" y="1253408"/>
            <a:ext cx="5678478" cy="4607462"/>
            <a:chOff x="3600775" y="1145501"/>
            <a:chExt cx="5457451" cy="3743774"/>
          </a:xfrm>
        </p:grpSpPr>
        <p:pic>
          <p:nvPicPr>
            <p:cNvPr id="128" name="Google Shape;128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00775" y="2376550"/>
              <a:ext cx="5457451" cy="2192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20"/>
            <p:cNvSpPr txBox="1"/>
            <p:nvPr/>
          </p:nvSpPr>
          <p:spPr>
            <a:xfrm>
              <a:off x="4094450" y="4499575"/>
              <a:ext cx="46650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Roboto"/>
                  <a:ea typeface="Roboto"/>
                  <a:cs typeface="Roboto"/>
                  <a:sym typeface="Roboto"/>
                </a:rPr>
                <a:t>Equations and figures from the HLS ATBD drafted in APT.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130" name="Google Shape;130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00775" y="1145501"/>
              <a:ext cx="5457450" cy="11032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EB58AD9-9A0A-AA4E-B836-1E1926A4B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62"/>
    </mc:Choice>
    <mc:Fallback>
      <p:transition spd="slow" advTm="39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APT Cloud Based Architecture</a:t>
            </a:r>
            <a:endParaRPr dirty="0"/>
          </a:p>
        </p:txBody>
      </p:sp>
      <p:pic>
        <p:nvPicPr>
          <p:cNvPr id="137" name="Google Shape;137;p21"/>
          <p:cNvPicPr preferRelativeResize="0"/>
          <p:nvPr/>
        </p:nvPicPr>
        <p:blipFill rotWithShape="1">
          <a:blip r:embed="rId5">
            <a:alphaModFix/>
          </a:blip>
          <a:srcRect l="1773" t="1928" b="1837"/>
          <a:stretch/>
        </p:blipFill>
        <p:spPr>
          <a:xfrm>
            <a:off x="2477770" y="1052136"/>
            <a:ext cx="7236460" cy="534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6C155FD-65B1-3A46-AFF7-CD4DCEE14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6"/>
    </mc:Choice>
    <mc:Fallback>
      <p:transition spd="slow" advTm="14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title"/>
          </p:nvPr>
        </p:nvSpPr>
        <p:spPr>
          <a:xfrm>
            <a:off x="838200" y="355102"/>
            <a:ext cx="10515600" cy="640200"/>
          </a:xfrm>
          <a:prstGeom prst="rect">
            <a:avLst/>
          </a:prstGeom>
        </p:spPr>
        <p:txBody>
          <a:bodyPr spcFirstLastPara="1" wrap="square" lIns="0" tIns="91425" rIns="0" bIns="91425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Next Steps </a:t>
            </a:r>
            <a:endParaRPr dirty="0"/>
          </a:p>
        </p:txBody>
      </p:sp>
      <p:sp>
        <p:nvSpPr>
          <p:cNvPr id="194" name="Google Shape;194;p28"/>
          <p:cNvSpPr txBox="1">
            <a:spLocks noGrp="1"/>
          </p:cNvSpPr>
          <p:nvPr>
            <p:ph type="body" idx="1"/>
          </p:nvPr>
        </p:nvSpPr>
        <p:spPr>
          <a:xfrm>
            <a:off x="1675706" y="1074361"/>
            <a:ext cx="9213001" cy="1806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Provide a centralized discovery portal for ATBDs</a:t>
            </a:r>
            <a:endParaRPr sz="2400" dirty="0"/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Facilitate the ATBD review process by providing a dashboard for tracking and managing workflows</a:t>
            </a: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0" marR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dirty="0"/>
          </a:p>
        </p:txBody>
      </p:sp>
      <p:grpSp>
        <p:nvGrpSpPr>
          <p:cNvPr id="195" name="Google Shape;195;p28"/>
          <p:cNvGrpSpPr/>
          <p:nvPr/>
        </p:nvGrpSpPr>
        <p:grpSpPr>
          <a:xfrm>
            <a:off x="2278192" y="2963700"/>
            <a:ext cx="7401289" cy="3656449"/>
            <a:chOff x="273054" y="901240"/>
            <a:chExt cx="7401289" cy="4062721"/>
          </a:xfrm>
        </p:grpSpPr>
        <p:cxnSp>
          <p:nvCxnSpPr>
            <p:cNvPr id="196" name="Google Shape;196;p28"/>
            <p:cNvCxnSpPr/>
            <p:nvPr/>
          </p:nvCxnSpPr>
          <p:spPr>
            <a:xfrm>
              <a:off x="6189671" y="1163089"/>
              <a:ext cx="0" cy="32391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lgDash"/>
              <a:round/>
              <a:headEnd type="none" w="sm" len="sm"/>
              <a:tailEnd type="none" w="sm" len="sm"/>
            </a:ln>
          </p:spPr>
        </p:cxnSp>
        <p:sp>
          <p:nvSpPr>
            <p:cNvPr id="197" name="Google Shape;197;p28"/>
            <p:cNvSpPr/>
            <p:nvPr/>
          </p:nvSpPr>
          <p:spPr>
            <a:xfrm>
              <a:off x="3331469" y="2466785"/>
              <a:ext cx="816300" cy="12627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8" name="Google Shape;198;p28"/>
            <p:cNvCxnSpPr>
              <a:stCxn id="199" idx="0"/>
              <a:endCxn id="200" idx="2"/>
            </p:cNvCxnSpPr>
            <p:nvPr/>
          </p:nvCxnSpPr>
          <p:spPr>
            <a:xfrm rot="-5400000">
              <a:off x="1160663" y="3761212"/>
              <a:ext cx="204900" cy="18600"/>
            </a:xfrm>
            <a:prstGeom prst="bentConnector3">
              <a:avLst>
                <a:gd name="adj1" fmla="val 49990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1" name="Google Shape;201;p28"/>
            <p:cNvCxnSpPr>
              <a:stCxn id="202" idx="0"/>
              <a:endCxn id="203" idx="2"/>
            </p:cNvCxnSpPr>
            <p:nvPr/>
          </p:nvCxnSpPr>
          <p:spPr>
            <a:xfrm rot="-5400000">
              <a:off x="2401507" y="1894892"/>
              <a:ext cx="779700" cy="353400"/>
            </a:xfrm>
            <a:prstGeom prst="bentConnector3">
              <a:avLst>
                <a:gd name="adj1" fmla="val 49989"/>
              </a:avLst>
            </a:prstGeom>
            <a:noFill/>
            <a:ln w="12700" cap="flat" cmpd="sng">
              <a:solidFill>
                <a:srgbClr val="000000"/>
              </a:solidFill>
              <a:prstDash val="lgDash"/>
              <a:round/>
              <a:headEnd type="triangle" w="med" len="med"/>
              <a:tailEnd type="triangle" w="med" len="med"/>
            </a:ln>
          </p:spPr>
        </p:cxnSp>
        <p:grpSp>
          <p:nvGrpSpPr>
            <p:cNvPr id="204" name="Google Shape;204;p28"/>
            <p:cNvGrpSpPr/>
            <p:nvPr/>
          </p:nvGrpSpPr>
          <p:grpSpPr>
            <a:xfrm>
              <a:off x="2078164" y="1151134"/>
              <a:ext cx="2146783" cy="3260499"/>
              <a:chOff x="2072052" y="1363808"/>
              <a:chExt cx="2146783" cy="3533267"/>
            </a:xfrm>
          </p:grpSpPr>
          <p:cxnSp>
            <p:nvCxnSpPr>
              <p:cNvPr id="205" name="Google Shape;205;p28"/>
              <p:cNvCxnSpPr/>
              <p:nvPr/>
            </p:nvCxnSpPr>
            <p:spPr>
              <a:xfrm>
                <a:off x="2072052" y="1386475"/>
                <a:ext cx="0" cy="3510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FBFBF"/>
                </a:solidFill>
                <a:prstDash val="lg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06" name="Google Shape;206;p28"/>
              <p:cNvCxnSpPr/>
              <p:nvPr/>
            </p:nvCxnSpPr>
            <p:spPr>
              <a:xfrm>
                <a:off x="4218835" y="1363808"/>
                <a:ext cx="0" cy="3509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FBFBF"/>
                </a:solidFill>
                <a:prstDash val="lgDash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07" name="Google Shape;207;p28"/>
            <p:cNvSpPr/>
            <p:nvPr/>
          </p:nvSpPr>
          <p:spPr>
            <a:xfrm>
              <a:off x="4780937" y="1224840"/>
              <a:ext cx="852744" cy="444285"/>
            </a:xfrm>
            <a:prstGeom prst="flowChartProcess">
              <a:avLst/>
            </a:prstGeom>
            <a:solidFill>
              <a:srgbClr val="C2D59B"/>
            </a:solidFill>
            <a:ln w="127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Notify SIPS/DAAC of  algorithm availability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8" name="Google Shape;208;p28"/>
            <p:cNvCxnSpPr>
              <a:stCxn id="209" idx="3"/>
              <a:endCxn id="210" idx="1"/>
            </p:cNvCxnSpPr>
            <p:nvPr/>
          </p:nvCxnSpPr>
          <p:spPr>
            <a:xfrm>
              <a:off x="5285654" y="2126701"/>
              <a:ext cx="190800" cy="2100"/>
            </a:xfrm>
            <a:prstGeom prst="bentConnector3">
              <a:avLst>
                <a:gd name="adj1" fmla="val 49971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09" name="Google Shape;209;p28"/>
            <p:cNvSpPr/>
            <p:nvPr/>
          </p:nvSpPr>
          <p:spPr>
            <a:xfrm>
              <a:off x="4601881" y="1860990"/>
              <a:ext cx="683773" cy="531421"/>
            </a:xfrm>
            <a:prstGeom prst="flowChartProcess">
              <a:avLst/>
            </a:prstGeom>
            <a:solidFill>
              <a:srgbClr val="B2A0C7"/>
            </a:solidFill>
            <a:ln w="12700" cap="flat" cmpd="sng">
              <a:solidFill>
                <a:srgbClr val="1D1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Format/Place ATBD on Website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1" name="Google Shape;211;p28"/>
            <p:cNvGrpSpPr/>
            <p:nvPr/>
          </p:nvGrpSpPr>
          <p:grpSpPr>
            <a:xfrm>
              <a:off x="781370" y="903554"/>
              <a:ext cx="5129516" cy="261499"/>
              <a:chOff x="1011228" y="1354584"/>
              <a:chExt cx="5129516" cy="313811"/>
            </a:xfrm>
          </p:grpSpPr>
          <p:grpSp>
            <p:nvGrpSpPr>
              <p:cNvPr id="212" name="Google Shape;212;p28"/>
              <p:cNvGrpSpPr/>
              <p:nvPr/>
            </p:nvGrpSpPr>
            <p:grpSpPr>
              <a:xfrm>
                <a:off x="1011228" y="1354584"/>
                <a:ext cx="3080573" cy="304367"/>
                <a:chOff x="554894" y="1170846"/>
                <a:chExt cx="3080573" cy="253639"/>
              </a:xfrm>
            </p:grpSpPr>
            <p:sp>
              <p:nvSpPr>
                <p:cNvPr id="213" name="Google Shape;213;p28"/>
                <p:cNvSpPr txBox="1"/>
                <p:nvPr/>
              </p:nvSpPr>
              <p:spPr>
                <a:xfrm>
                  <a:off x="554894" y="1170846"/>
                  <a:ext cx="991800" cy="24630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Develop ATBD</a:t>
                  </a:r>
                  <a:endParaRPr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" name="Google Shape;214;p28"/>
                <p:cNvSpPr txBox="1"/>
                <p:nvPr/>
              </p:nvSpPr>
              <p:spPr>
                <a:xfrm>
                  <a:off x="2277967" y="1178185"/>
                  <a:ext cx="1357500" cy="24630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0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Review/Approve ATBD </a:t>
                  </a:r>
                  <a:endParaRPr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15" name="Google Shape;215;p28"/>
              <p:cNvSpPr txBox="1"/>
              <p:nvPr/>
            </p:nvSpPr>
            <p:spPr>
              <a:xfrm>
                <a:off x="4776044" y="1372895"/>
                <a:ext cx="1364700" cy="29550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Deliver/Publish ATBD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3" name="Google Shape;203;p28"/>
            <p:cNvSpPr/>
            <p:nvPr/>
          </p:nvSpPr>
          <p:spPr>
            <a:xfrm>
              <a:off x="2564763" y="1232308"/>
              <a:ext cx="806456" cy="449608"/>
            </a:xfrm>
            <a:prstGeom prst="flowChartProcess">
              <a:avLst/>
            </a:prstGeom>
            <a:solidFill>
              <a:srgbClr val="D6E3BC"/>
            </a:solidFill>
            <a:ln w="127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Make Needed Changes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6" name="Google Shape;216;p28"/>
            <p:cNvCxnSpPr>
              <a:stCxn id="197" idx="3"/>
              <a:endCxn id="207" idx="1"/>
            </p:cNvCxnSpPr>
            <p:nvPr/>
          </p:nvCxnSpPr>
          <p:spPr>
            <a:xfrm rot="10800000" flipH="1">
              <a:off x="4147769" y="1447235"/>
              <a:ext cx="633300" cy="1650900"/>
            </a:xfrm>
            <a:prstGeom prst="bentConnector3">
              <a:avLst>
                <a:gd name="adj1" fmla="val 49990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grpSp>
          <p:nvGrpSpPr>
            <p:cNvPr id="217" name="Google Shape;217;p28"/>
            <p:cNvGrpSpPr/>
            <p:nvPr/>
          </p:nvGrpSpPr>
          <p:grpSpPr>
            <a:xfrm>
              <a:off x="273054" y="1298120"/>
              <a:ext cx="339600" cy="2903516"/>
              <a:chOff x="266942" y="1539443"/>
              <a:chExt cx="339600" cy="3484359"/>
            </a:xfrm>
          </p:grpSpPr>
          <p:sp>
            <p:nvSpPr>
              <p:cNvPr id="218" name="Google Shape;218;p28"/>
              <p:cNvSpPr/>
              <p:nvPr/>
            </p:nvSpPr>
            <p:spPr>
              <a:xfrm>
                <a:off x="266942" y="1539443"/>
                <a:ext cx="339600" cy="329100"/>
              </a:xfrm>
              <a:prstGeom prst="rect">
                <a:avLst/>
              </a:prstGeom>
              <a:solidFill>
                <a:srgbClr val="D6E3B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28"/>
              <p:cNvSpPr/>
              <p:nvPr/>
            </p:nvSpPr>
            <p:spPr>
              <a:xfrm>
                <a:off x="266942" y="2308191"/>
                <a:ext cx="339600" cy="329100"/>
              </a:xfrm>
              <a:prstGeom prst="rect">
                <a:avLst/>
              </a:prstGeom>
              <a:solidFill>
                <a:srgbClr val="B2A0C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DC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8"/>
              <p:cNvSpPr/>
              <p:nvPr/>
            </p:nvSpPr>
            <p:spPr>
              <a:xfrm>
                <a:off x="266942" y="3935507"/>
                <a:ext cx="339600" cy="32910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</p:spPr>
            <p:txBody>
              <a:bodyPr spcFirstLastPara="1" wrap="square" lIns="0" tIns="45700" rIns="0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8"/>
              <p:cNvSpPr/>
              <p:nvPr/>
            </p:nvSpPr>
            <p:spPr>
              <a:xfrm>
                <a:off x="266942" y="3100076"/>
                <a:ext cx="339600" cy="329100"/>
              </a:xfrm>
              <a:prstGeom prst="rect">
                <a:avLst/>
              </a:prstGeom>
              <a:solidFill>
                <a:srgbClr val="B6DD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RB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8"/>
              <p:cNvSpPr/>
              <p:nvPr/>
            </p:nvSpPr>
            <p:spPr>
              <a:xfrm>
                <a:off x="266942" y="4694702"/>
                <a:ext cx="339600" cy="329100"/>
              </a:xfrm>
              <a:prstGeom prst="rect">
                <a:avLst/>
              </a:prstGeom>
              <a:solidFill>
                <a:srgbClr val="538CD5"/>
              </a:solidFill>
              <a:ln>
                <a:noFill/>
              </a:ln>
            </p:spPr>
            <p:txBody>
              <a:bodyPr spcFirstLastPara="1" wrap="square" lIns="0" tIns="45700" rIns="0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HQ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3" name="Google Shape;223;p28"/>
            <p:cNvSpPr/>
            <p:nvPr/>
          </p:nvSpPr>
          <p:spPr>
            <a:xfrm>
              <a:off x="3331472" y="2486939"/>
              <a:ext cx="803923" cy="577548"/>
            </a:xfrm>
            <a:prstGeom prst="flowChartDecision">
              <a:avLst/>
            </a:prstGeom>
            <a:solidFill>
              <a:srgbClr val="B6DDE7"/>
            </a:solidFill>
            <a:ln w="12700" cap="flat" cmpd="sng">
              <a:solidFill>
                <a:srgbClr val="1736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Approve ATBD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4" name="Google Shape;224;p28"/>
            <p:cNvGrpSpPr/>
            <p:nvPr/>
          </p:nvGrpSpPr>
          <p:grpSpPr>
            <a:xfrm>
              <a:off x="607116" y="1158293"/>
              <a:ext cx="6722595" cy="3238870"/>
              <a:chOff x="601027" y="1371644"/>
              <a:chExt cx="5907377" cy="3886800"/>
            </a:xfrm>
          </p:grpSpPr>
          <p:sp>
            <p:nvSpPr>
              <p:cNvPr id="225" name="Google Shape;225;p28"/>
              <p:cNvSpPr/>
              <p:nvPr/>
            </p:nvSpPr>
            <p:spPr>
              <a:xfrm>
                <a:off x="606804" y="1371644"/>
                <a:ext cx="5901600" cy="3886800"/>
              </a:xfrm>
              <a:prstGeom prst="rect">
                <a:avLst/>
              </a:prstGeom>
              <a:noFill/>
              <a:ln w="12700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26" name="Google Shape;226;p28"/>
              <p:cNvCxnSpPr/>
              <p:nvPr/>
            </p:nvCxnSpPr>
            <p:spPr>
              <a:xfrm>
                <a:off x="601363" y="2082356"/>
                <a:ext cx="59070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27" name="Google Shape;227;p28"/>
              <p:cNvCxnSpPr/>
              <p:nvPr/>
            </p:nvCxnSpPr>
            <p:spPr>
              <a:xfrm>
                <a:off x="601027" y="2921144"/>
                <a:ext cx="59073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28" name="Google Shape;228;p28"/>
              <p:cNvCxnSpPr/>
              <p:nvPr/>
            </p:nvCxnSpPr>
            <p:spPr>
              <a:xfrm>
                <a:off x="601363" y="3702886"/>
                <a:ext cx="59070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29" name="Google Shape;229;p28"/>
              <p:cNvCxnSpPr/>
              <p:nvPr/>
            </p:nvCxnSpPr>
            <p:spPr>
              <a:xfrm>
                <a:off x="603684" y="4511519"/>
                <a:ext cx="5904600" cy="174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5A5A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230" name="Google Shape;230;p28"/>
            <p:cNvGrpSpPr/>
            <p:nvPr/>
          </p:nvGrpSpPr>
          <p:grpSpPr>
            <a:xfrm>
              <a:off x="4730532" y="3563572"/>
              <a:ext cx="2281512" cy="1400389"/>
              <a:chOff x="4067979" y="4885523"/>
              <a:chExt cx="2281512" cy="1680534"/>
            </a:xfrm>
          </p:grpSpPr>
          <p:sp>
            <p:nvSpPr>
              <p:cNvPr id="231" name="Google Shape;231;p28"/>
              <p:cNvSpPr txBox="1"/>
              <p:nvPr/>
            </p:nvSpPr>
            <p:spPr>
              <a:xfrm>
                <a:off x="4403691" y="6227657"/>
                <a:ext cx="1945800" cy="338400"/>
              </a:xfrm>
              <a:prstGeom prst="rect">
                <a:avLst/>
              </a:prstGeom>
              <a:solidFill>
                <a:srgbClr val="C5D8F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Appropriate HQ personnel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8"/>
              <p:cNvSpPr txBox="1"/>
              <p:nvPr/>
            </p:nvSpPr>
            <p:spPr>
              <a:xfrm>
                <a:off x="4399667" y="4885523"/>
                <a:ext cx="1948200" cy="363600"/>
              </a:xfrm>
              <a:prstGeom prst="rect">
                <a:avLst/>
              </a:prstGeom>
              <a:solidFill>
                <a:srgbClr val="EAF1D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Instrument/Algorithm Scientists 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28"/>
              <p:cNvSpPr txBox="1"/>
              <p:nvPr/>
            </p:nvSpPr>
            <p:spPr>
              <a:xfrm>
                <a:off x="4403691" y="5212372"/>
                <a:ext cx="1945800" cy="366600"/>
              </a:xfrm>
              <a:prstGeom prst="rect">
                <a:avLst/>
              </a:prstGeom>
              <a:solidFill>
                <a:srgbClr val="CCC0D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DAAC / Data Center / SIPS 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8"/>
              <p:cNvSpPr/>
              <p:nvPr/>
            </p:nvSpPr>
            <p:spPr>
              <a:xfrm>
                <a:off x="4067979" y="4887311"/>
                <a:ext cx="339600" cy="329100"/>
              </a:xfrm>
              <a:prstGeom prst="rect">
                <a:avLst/>
              </a:prstGeom>
              <a:solidFill>
                <a:srgbClr val="D6E3B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8"/>
              <p:cNvSpPr/>
              <p:nvPr/>
            </p:nvSpPr>
            <p:spPr>
              <a:xfrm>
                <a:off x="4068032" y="5214310"/>
                <a:ext cx="339600" cy="329100"/>
              </a:xfrm>
              <a:prstGeom prst="rect">
                <a:avLst/>
              </a:prstGeom>
              <a:solidFill>
                <a:srgbClr val="B2A0C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DC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28"/>
              <p:cNvSpPr txBox="1"/>
              <p:nvPr/>
            </p:nvSpPr>
            <p:spPr>
              <a:xfrm>
                <a:off x="4403691" y="5889434"/>
                <a:ext cx="1945800" cy="345300"/>
              </a:xfrm>
              <a:prstGeom prst="rect">
                <a:avLst/>
              </a:prstGeom>
              <a:solidFill>
                <a:srgbClr val="DDD9C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Program/Mission Scientists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28"/>
              <p:cNvSpPr/>
              <p:nvPr/>
            </p:nvSpPr>
            <p:spPr>
              <a:xfrm>
                <a:off x="4068032" y="5889434"/>
                <a:ext cx="339600" cy="32910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</p:spPr>
            <p:txBody>
              <a:bodyPr spcFirstLastPara="1" wrap="square" lIns="0" tIns="45700" rIns="0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28"/>
              <p:cNvSpPr txBox="1"/>
              <p:nvPr/>
            </p:nvSpPr>
            <p:spPr>
              <a:xfrm>
                <a:off x="4403691" y="5541555"/>
                <a:ext cx="1945800" cy="352500"/>
              </a:xfrm>
              <a:prstGeom prst="rect">
                <a:avLst/>
              </a:prstGeom>
              <a:solidFill>
                <a:srgbClr val="DAEEF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Review Board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8"/>
              <p:cNvSpPr/>
              <p:nvPr/>
            </p:nvSpPr>
            <p:spPr>
              <a:xfrm>
                <a:off x="4068032" y="5540793"/>
                <a:ext cx="339600" cy="348600"/>
              </a:xfrm>
              <a:prstGeom prst="rect">
                <a:avLst/>
              </a:prstGeom>
              <a:solidFill>
                <a:srgbClr val="B6DD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RB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28"/>
              <p:cNvSpPr/>
              <p:nvPr/>
            </p:nvSpPr>
            <p:spPr>
              <a:xfrm>
                <a:off x="4068032" y="6218614"/>
                <a:ext cx="339600" cy="342900"/>
              </a:xfrm>
              <a:prstGeom prst="rect">
                <a:avLst/>
              </a:prstGeom>
              <a:solidFill>
                <a:srgbClr val="538CD5"/>
              </a:solidFill>
              <a:ln>
                <a:noFill/>
              </a:ln>
            </p:spPr>
            <p:txBody>
              <a:bodyPr spcFirstLastPara="1" wrap="square" lIns="0" tIns="45700" rIns="0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HQ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" name="Google Shape;241;p28"/>
            <p:cNvGrpSpPr/>
            <p:nvPr/>
          </p:nvGrpSpPr>
          <p:grpSpPr>
            <a:xfrm>
              <a:off x="7334743" y="1332681"/>
              <a:ext cx="339600" cy="2903512"/>
              <a:chOff x="-318836" y="1578987"/>
              <a:chExt cx="339600" cy="3484354"/>
            </a:xfrm>
          </p:grpSpPr>
          <p:sp>
            <p:nvSpPr>
              <p:cNvPr id="242" name="Google Shape;242;p28"/>
              <p:cNvSpPr/>
              <p:nvPr/>
            </p:nvSpPr>
            <p:spPr>
              <a:xfrm>
                <a:off x="-318836" y="1578987"/>
                <a:ext cx="339600" cy="329100"/>
              </a:xfrm>
              <a:prstGeom prst="rect">
                <a:avLst/>
              </a:prstGeom>
              <a:solidFill>
                <a:srgbClr val="D6E3B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28"/>
              <p:cNvSpPr/>
              <p:nvPr/>
            </p:nvSpPr>
            <p:spPr>
              <a:xfrm>
                <a:off x="-318836" y="2347731"/>
                <a:ext cx="339600" cy="329100"/>
              </a:xfrm>
              <a:prstGeom prst="rect">
                <a:avLst/>
              </a:prstGeom>
              <a:solidFill>
                <a:srgbClr val="B2A0C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DC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28"/>
              <p:cNvSpPr/>
              <p:nvPr/>
            </p:nvSpPr>
            <p:spPr>
              <a:xfrm>
                <a:off x="-318836" y="3975047"/>
                <a:ext cx="339600" cy="329100"/>
              </a:xfrm>
              <a:prstGeom prst="rect">
                <a:avLst/>
              </a:prstGeom>
              <a:solidFill>
                <a:srgbClr val="C4BD97"/>
              </a:solidFill>
              <a:ln>
                <a:noFill/>
              </a:ln>
            </p:spPr>
            <p:txBody>
              <a:bodyPr spcFirstLastPara="1" wrap="square" lIns="0" tIns="45700" rIns="0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PS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28"/>
              <p:cNvSpPr/>
              <p:nvPr/>
            </p:nvSpPr>
            <p:spPr>
              <a:xfrm>
                <a:off x="-318836" y="3139618"/>
                <a:ext cx="339600" cy="329100"/>
              </a:xfrm>
              <a:prstGeom prst="rect">
                <a:avLst/>
              </a:prstGeom>
              <a:solidFill>
                <a:srgbClr val="B6DD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RB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28"/>
              <p:cNvSpPr/>
              <p:nvPr/>
            </p:nvSpPr>
            <p:spPr>
              <a:xfrm>
                <a:off x="-318836" y="4734241"/>
                <a:ext cx="339600" cy="329100"/>
              </a:xfrm>
              <a:prstGeom prst="rect">
                <a:avLst/>
              </a:prstGeom>
              <a:solidFill>
                <a:srgbClr val="538CD5"/>
              </a:solidFill>
              <a:ln>
                <a:noFill/>
              </a:ln>
            </p:spPr>
            <p:txBody>
              <a:bodyPr spcFirstLastPara="1" wrap="square" lIns="0" tIns="45700" rIns="0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HQ</a:t>
                </a:r>
                <a:endParaRPr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0" name="Google Shape;200;p28"/>
            <p:cNvSpPr/>
            <p:nvPr/>
          </p:nvSpPr>
          <p:spPr>
            <a:xfrm>
              <a:off x="771610" y="3218500"/>
              <a:ext cx="1001646" cy="449604"/>
            </a:xfrm>
            <a:prstGeom prst="flowChartTerminator">
              <a:avLst/>
            </a:prstGeom>
            <a:solidFill>
              <a:srgbClr val="C4BD97"/>
            </a:solidFill>
            <a:ln w="12700" cap="flat" cmpd="sng">
              <a:solidFill>
                <a:srgbClr val="1736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Notify of need for ATBD Production</a:t>
              </a:r>
              <a:endPara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7" name="Google Shape;247;p28"/>
            <p:cNvCxnSpPr>
              <a:stCxn id="200" idx="0"/>
            </p:cNvCxnSpPr>
            <p:nvPr/>
          </p:nvCxnSpPr>
          <p:spPr>
            <a:xfrm rot="10800000">
              <a:off x="1261933" y="1692400"/>
              <a:ext cx="10500" cy="15261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8" name="Google Shape;248;p28"/>
            <p:cNvSpPr/>
            <p:nvPr/>
          </p:nvSpPr>
          <p:spPr>
            <a:xfrm>
              <a:off x="888101" y="1220897"/>
              <a:ext cx="791400" cy="464400"/>
            </a:xfrm>
            <a:prstGeom prst="hexagon">
              <a:avLst>
                <a:gd name="adj" fmla="val 0"/>
                <a:gd name="vf" fmla="val 115470"/>
              </a:avLst>
            </a:prstGeom>
            <a:solidFill>
              <a:srgbClr val="D6E3BC"/>
            </a:solidFill>
            <a:ln w="12700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Write ATBD</a:t>
              </a:r>
              <a:endParaRPr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8"/>
            <p:cNvSpPr/>
            <p:nvPr/>
          </p:nvSpPr>
          <p:spPr>
            <a:xfrm>
              <a:off x="875921" y="3872962"/>
              <a:ext cx="755784" cy="452412"/>
            </a:xfrm>
            <a:prstGeom prst="flowChartTerminator">
              <a:avLst/>
            </a:prstGeom>
            <a:solidFill>
              <a:srgbClr val="538CD5"/>
            </a:solidFill>
            <a:ln w="12700" cap="flat" cmpd="sng">
              <a:solidFill>
                <a:srgbClr val="17365D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Define ATBD Requirements</a:t>
              </a:r>
              <a:endPara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2168788" y="2461442"/>
              <a:ext cx="891738" cy="608917"/>
            </a:xfrm>
            <a:prstGeom prst="flowChartDecision">
              <a:avLst/>
            </a:prstGeom>
            <a:solidFill>
              <a:srgbClr val="B6DDE7"/>
            </a:solidFill>
            <a:ln w="12700" cap="flat" cmpd="sng">
              <a:solidFill>
                <a:srgbClr val="1736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Review ATBD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9" name="Google Shape;249;p28"/>
            <p:cNvCxnSpPr>
              <a:stCxn id="202" idx="3"/>
              <a:endCxn id="197" idx="1"/>
            </p:cNvCxnSpPr>
            <p:nvPr/>
          </p:nvCxnSpPr>
          <p:spPr>
            <a:xfrm>
              <a:off x="3060526" y="2765900"/>
              <a:ext cx="270900" cy="332400"/>
            </a:xfrm>
            <a:prstGeom prst="bentConnector3">
              <a:avLst>
                <a:gd name="adj1" fmla="val 50008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10" name="Google Shape;210;p28"/>
            <p:cNvSpPr/>
            <p:nvPr/>
          </p:nvSpPr>
          <p:spPr>
            <a:xfrm>
              <a:off x="5476345" y="1873022"/>
              <a:ext cx="654938" cy="511604"/>
            </a:xfrm>
            <a:prstGeom prst="flowChartProcess">
              <a:avLst/>
            </a:prstGeom>
            <a:solidFill>
              <a:srgbClr val="B2A0C7"/>
            </a:solidFill>
            <a:ln w="12700" cap="flat" cmpd="sng">
              <a:solidFill>
                <a:srgbClr val="1D1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Update</a:t>
              </a:r>
              <a:r>
                <a:rPr lang="en-US" sz="9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dataset</a:t>
              </a:r>
              <a:r>
                <a:rPr lang="en-US" sz="9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metadata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6380362" y="1877719"/>
              <a:ext cx="792124" cy="500083"/>
            </a:xfrm>
            <a:prstGeom prst="flowChartProcess">
              <a:avLst/>
            </a:prstGeom>
            <a:solidFill>
              <a:srgbClr val="CCC0D9"/>
            </a:solidFill>
            <a:ln w="12700" cap="flat" cmpd="sng">
              <a:solidFill>
                <a:srgbClr val="1D1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Continue to Monitor for Errors/Problems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1" name="Google Shape;251;p28"/>
            <p:cNvCxnSpPr>
              <a:stCxn id="210" idx="3"/>
              <a:endCxn id="250" idx="1"/>
            </p:cNvCxnSpPr>
            <p:nvPr/>
          </p:nvCxnSpPr>
          <p:spPr>
            <a:xfrm rot="10800000" flipH="1">
              <a:off x="6131283" y="2127924"/>
              <a:ext cx="249000" cy="900"/>
            </a:xfrm>
            <a:prstGeom prst="bentConnector3">
              <a:avLst>
                <a:gd name="adj1" fmla="val 50016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2" name="Google Shape;252;p28"/>
            <p:cNvCxnSpPr>
              <a:stCxn id="207" idx="2"/>
              <a:endCxn id="209" idx="0"/>
            </p:cNvCxnSpPr>
            <p:nvPr/>
          </p:nvCxnSpPr>
          <p:spPr>
            <a:xfrm rot="5400000">
              <a:off x="4979609" y="1633425"/>
              <a:ext cx="192000" cy="263400"/>
            </a:xfrm>
            <a:prstGeom prst="bentConnector3">
              <a:avLst>
                <a:gd name="adj1" fmla="val 49965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3" name="Google Shape;253;p28"/>
            <p:cNvCxnSpPr>
              <a:stCxn id="248" idx="0"/>
              <a:endCxn id="202" idx="1"/>
            </p:cNvCxnSpPr>
            <p:nvPr/>
          </p:nvCxnSpPr>
          <p:spPr>
            <a:xfrm>
              <a:off x="1679501" y="1453097"/>
              <a:ext cx="489300" cy="1312800"/>
            </a:xfrm>
            <a:prstGeom prst="bentConnector3">
              <a:avLst>
                <a:gd name="adj1" fmla="val 49999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7650"/>
                </a:srgbClr>
              </a:outerShdw>
            </a:effectLst>
          </p:spPr>
        </p:cxnSp>
        <p:sp>
          <p:nvSpPr>
            <p:cNvPr id="254" name="Google Shape;254;p28"/>
            <p:cNvSpPr/>
            <p:nvPr/>
          </p:nvSpPr>
          <p:spPr>
            <a:xfrm>
              <a:off x="3331471" y="3115617"/>
              <a:ext cx="803923" cy="599525"/>
            </a:xfrm>
            <a:prstGeom prst="flowChartDecision">
              <a:avLst/>
            </a:prstGeom>
            <a:solidFill>
              <a:srgbClr val="C4BD97"/>
            </a:solidFill>
            <a:ln w="12700" cap="flat" cmpd="sng">
              <a:solidFill>
                <a:srgbClr val="1736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Approve ATBD</a:t>
              </a: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8"/>
            <p:cNvSpPr txBox="1"/>
            <p:nvPr/>
          </p:nvSpPr>
          <p:spPr>
            <a:xfrm>
              <a:off x="6232076" y="901240"/>
              <a:ext cx="1033800" cy="2463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Maintain ATBD</a:t>
              </a:r>
              <a:endParaRPr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1532925" y="1231294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8"/>
            <p:cNvSpPr/>
            <p:nvPr/>
          </p:nvSpPr>
          <p:spPr>
            <a:xfrm>
              <a:off x="3240881" y="1221266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8"/>
            <p:cNvSpPr/>
            <p:nvPr/>
          </p:nvSpPr>
          <p:spPr>
            <a:xfrm>
              <a:off x="2827999" y="2685224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8"/>
            <p:cNvSpPr/>
            <p:nvPr/>
          </p:nvSpPr>
          <p:spPr>
            <a:xfrm>
              <a:off x="3938690" y="2704044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8"/>
            <p:cNvSpPr/>
            <p:nvPr/>
          </p:nvSpPr>
          <p:spPr>
            <a:xfrm>
              <a:off x="3938690" y="3341674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8"/>
            <p:cNvSpPr/>
            <p:nvPr/>
          </p:nvSpPr>
          <p:spPr>
            <a:xfrm>
              <a:off x="5142924" y="2204808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8"/>
            <p:cNvSpPr/>
            <p:nvPr/>
          </p:nvSpPr>
          <p:spPr>
            <a:xfrm>
              <a:off x="5499388" y="1381052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8"/>
            <p:cNvSpPr/>
            <p:nvPr/>
          </p:nvSpPr>
          <p:spPr>
            <a:xfrm>
              <a:off x="5983887" y="1895361"/>
              <a:ext cx="132600" cy="1413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F0000"/>
            </a:soli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980044B-9E16-074C-AE09-9261EFB628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96"/>
    </mc:Choice>
    <mc:Fallback>
      <p:transition spd="slow" advTm="27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4004</TotalTime>
  <Words>596</Words>
  <Application>Microsoft Macintosh PowerPoint</Application>
  <PresentationFormat>Widescreen</PresentationFormat>
  <Paragraphs>93</Paragraphs>
  <Slides>7</Slides>
  <Notes>7</Notes>
  <HiddenSlides>0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Open Sans</vt:lpstr>
      <vt:lpstr>Open Sans Light</vt:lpstr>
      <vt:lpstr>Avenir</vt:lpstr>
      <vt:lpstr>Calibri</vt:lpstr>
      <vt:lpstr>Arial</vt:lpstr>
      <vt:lpstr>Roboto</vt:lpstr>
      <vt:lpstr>Century Gothic</vt:lpstr>
      <vt:lpstr>Office Theme</vt:lpstr>
      <vt:lpstr>Standardized Algorithm Documentation for Improved Scientific Data Understanding: The Algorithm Publication Tool Prototype</vt:lpstr>
      <vt:lpstr>What are ATBDs and why are they important?</vt:lpstr>
      <vt:lpstr>What is the current state of ATBDs within NASA?</vt:lpstr>
      <vt:lpstr>Key APT Features</vt:lpstr>
      <vt:lpstr>Key APT Features</vt:lpstr>
      <vt:lpstr>APT Cloud Based Architecture</vt:lpstr>
      <vt:lpstr>Next Steps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 Publication Tool to Support Open Science</dc:title>
  <cp:lastModifiedBy>Bugbee, Kaylin M. (MSFC-ST11)[UAH]</cp:lastModifiedBy>
  <cp:revision>11</cp:revision>
  <dcterms:modified xsi:type="dcterms:W3CDTF">2020-07-10T16:14:25Z</dcterms:modified>
</cp:coreProperties>
</file>