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86" r:id="rId3"/>
    <p:sldId id="287" r:id="rId4"/>
    <p:sldId id="315" r:id="rId5"/>
    <p:sldId id="340" r:id="rId6"/>
    <p:sldId id="301" r:id="rId7"/>
    <p:sldId id="306" r:id="rId8"/>
    <p:sldId id="32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FAE4"/>
    <a:srgbClr val="FAC0C0"/>
    <a:srgbClr val="016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52" autoAdjust="0"/>
    <p:restoredTop sz="95120" autoAdjust="0"/>
  </p:normalViewPr>
  <p:slideViewPr>
    <p:cSldViewPr snapToGrid="0" snapToObjects="1">
      <p:cViewPr varScale="1">
        <p:scale>
          <a:sx n="122" d="100"/>
          <a:sy n="122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9C49E-2AD2-9D46-B059-B12110BD6077}" type="datetimeFigureOut">
              <a:rPr lang="en-US" smtClean="0"/>
              <a:t>7/8/20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82BD7-8B60-0041-9B2F-48DCF28F3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95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739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00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75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411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24077"/>
            <a:ext cx="10515600" cy="640080"/>
          </a:xfrm>
        </p:spPr>
        <p:txBody>
          <a:bodyPr anchor="ctr" anchorCtr="1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6896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500"/>
              </a:spcAft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7777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5103"/>
            <a:ext cx="10515600" cy="640080"/>
          </a:xfrm>
        </p:spPr>
        <p:txBody>
          <a:bodyPr anchor="ctr" anchorCtr="1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847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4"/>
            <a:ext cx="10515600" cy="64008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800"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 sz="2400"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 sz="2000"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 sz="1800"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 sz="1600"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7516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49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31520"/>
          </a:xfrm>
        </p:spPr>
        <p:txBody>
          <a:bodyPr anchor="ctr" anchorCtr="1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735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31520"/>
          </a:xfrm>
        </p:spPr>
        <p:txBody>
          <a:bodyPr anchor="ctr" anchorCtr="1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766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nip Single Corner Rectangle 14"/>
          <p:cNvSpPr/>
          <p:nvPr userDrawn="1"/>
        </p:nvSpPr>
        <p:spPr>
          <a:xfrm flipH="1">
            <a:off x="1" y="0"/>
            <a:ext cx="12192000" cy="6858000"/>
          </a:xfrm>
          <a:prstGeom prst="snip1Rect">
            <a:avLst>
              <a:gd name="adj" fmla="val 50000"/>
            </a:avLst>
          </a:prstGeom>
          <a:gradFill>
            <a:gsLst>
              <a:gs pos="0">
                <a:srgbClr val="0C4068">
                  <a:alpha val="80000"/>
                </a:srgbClr>
              </a:gs>
              <a:gs pos="50000">
                <a:srgbClr val="46B688">
                  <a:alpha val="70000"/>
                </a:srgbClr>
              </a:gs>
              <a:gs pos="100000">
                <a:srgbClr val="016AA3"/>
              </a:gs>
            </a:gsLst>
            <a:lin ang="2700000" scaled="1"/>
          </a:grad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653024"/>
            <a:ext cx="10515600" cy="640080"/>
          </a:xfrm>
          <a:noFill/>
        </p:spPr>
        <p:txBody>
          <a:bodyPr anchor="ctr" anchorCtr="1">
            <a:normAutofit/>
          </a:bodyPr>
          <a:lstStyle>
            <a:lvl1pPr algn="ctr">
              <a:defRPr sz="44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799359"/>
            <a:ext cx="10515600" cy="64008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 anchorCtr="1">
            <a:normAutofit/>
          </a:bodyPr>
          <a:lstStyle>
            <a:lvl1pPr marL="0" indent="0" algn="ctr">
              <a:buNone/>
              <a:defRPr sz="280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5" name="Parallelogram 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arallelogram 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arallelogram 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/>
          <p:cNvCxnSpPr/>
          <p:nvPr userDrawn="1"/>
        </p:nvCxnSpPr>
        <p:spPr>
          <a:xfrm>
            <a:off x="2872154" y="3546231"/>
            <a:ext cx="644769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66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55102"/>
            <a:ext cx="10515600" cy="640080"/>
          </a:xfrm>
          <a:prstGeom prst="rect">
            <a:avLst/>
          </a:prstGeom>
          <a:solidFill>
            <a:srgbClr val="016AA3"/>
          </a:solidFill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91440" rIns="0" bIns="91440" rtlCol="0" anchor="ctr" anchorCtr="1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9" name="Parallelogram 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Parallelogram 1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496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effectLst>
            <a:outerShdw blurRad="50800" dist="50800" dir="5400000" algn="t" rotWithShape="0">
              <a:prstClr val="black"/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2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24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20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5.png"/><Relationship Id="rId5" Type="http://schemas.openxmlformats.org/officeDocument/2006/relationships/image" Target="../media/image16.gif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7386" y="2088636"/>
            <a:ext cx="10584384" cy="1340364"/>
          </a:xfrm>
        </p:spPr>
        <p:txBody>
          <a:bodyPr>
            <a:normAutofit/>
          </a:bodyPr>
          <a:lstStyle/>
          <a:p>
            <a:r>
              <a:rPr lang="en-US" sz="2700" b="1" dirty="0"/>
              <a:t>Advancing Open Science Through Innovative Data System Solutions: The Joint ESA-NASA Multi-Mission Algorithm and Analysis Platform (MAAP)’s Data Ecosystem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6812" y="3708568"/>
            <a:ext cx="10515600" cy="800921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Kaylin Bugbee</a:t>
            </a:r>
            <a:r>
              <a:rPr lang="en-US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Rahul Ramachandran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Manil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Maskey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2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Aimee Barciauskas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3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Aaron Kaulfus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Dai-Hai Ton That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Katrina Virts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Kel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Markert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1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, Christopher Lynnes</a:t>
            </a:r>
            <a:r>
              <a:rPr lang="en-US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4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75" y="5305876"/>
            <a:ext cx="1321823" cy="1097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392" y="5377917"/>
            <a:ext cx="2273808" cy="1113878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838200" y="4561359"/>
            <a:ext cx="10515600" cy="640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1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2800" kern="120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i="1" dirty="0">
                <a:effectLst/>
              </a:rPr>
              <a:t> </a:t>
            </a:r>
            <a:r>
              <a:rPr lang="en-US" sz="1800" dirty="0">
                <a:effectLst/>
              </a:rPr>
              <a:t>(</a:t>
            </a:r>
            <a:r>
              <a:rPr lang="en-US" sz="1800" i="1" dirty="0">
                <a:effectLst/>
              </a:rPr>
              <a:t>1) University of Alabama in Huntsville (2) NASA Marshall Space Flight Center (3) Development Seed (4) NASA Goddard Space Flight Center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B25F6E1-7574-BB4B-ABB9-C350DCDD43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896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756"/>
    </mc:Choice>
    <mc:Fallback>
      <p:transition spd="slow" advTm="26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3571"/>
            <a:ext cx="10515600" cy="64008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MAAP?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239520"/>
            <a:ext cx="6862938" cy="5047464"/>
          </a:xfrm>
        </p:spPr>
        <p:txBody>
          <a:bodyPr/>
          <a:lstStyle/>
          <a:p>
            <a:r>
              <a:rPr lang="en-US" sz="2400" dirty="0"/>
              <a:t>The MAAP is a virtual environment dedicated to the unique needs of sharing and processing data from relevant field, airborne and satellite measurements related to ESA and NASA missions </a:t>
            </a:r>
          </a:p>
          <a:p>
            <a:pPr lvl="1"/>
            <a:r>
              <a:rPr lang="en-US" sz="2000" dirty="0"/>
              <a:t>Jointly managed by ESA and NASA and accessible to designated ESA and NASA scientists.</a:t>
            </a:r>
          </a:p>
          <a:p>
            <a:pPr lvl="1"/>
            <a:r>
              <a:rPr lang="en-US" sz="2000" dirty="0"/>
              <a:t>Initially populated with pre-launch and complimentary data from other projects. </a:t>
            </a:r>
          </a:p>
          <a:p>
            <a:r>
              <a:rPr lang="en-US" sz="2400" dirty="0"/>
              <a:t>Science focus is to improve the understanding of global terrestrial carbon dynamics &amp; to support algorithm development</a:t>
            </a:r>
          </a:p>
          <a:p>
            <a:r>
              <a:rPr lang="en-US" sz="2400" dirty="0"/>
              <a:t>Addresses a need expressed by the science community to more easily share and process data collected by NASA and ESA activities</a:t>
            </a:r>
          </a:p>
          <a:p>
            <a:endParaRPr lang="en-US" sz="2400" dirty="0"/>
          </a:p>
          <a:p>
            <a:endParaRPr lang="en-US" dirty="0"/>
          </a:p>
          <a:p>
            <a:pPr marL="688975" lvl="2" indent="-219075"/>
            <a:endParaRPr lang="en-US" dirty="0"/>
          </a:p>
          <a:p>
            <a:pPr lvl="2"/>
            <a:endParaRPr lang="en-US" dirty="0"/>
          </a:p>
        </p:txBody>
      </p:sp>
      <p:pic>
        <p:nvPicPr>
          <p:cNvPr id="6" name="63EA011A-3D65-4D76-9E5F-C44C5A449A00" descr="6C9EA64B-3B8E-4C1B-A537-4C10E920E6C1@fios-rout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139" y="1145133"/>
            <a:ext cx="3520686" cy="160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Clement Albinet\Desktop\logo_biomas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9" t="38565" r="8497" b="38948"/>
          <a:stretch/>
        </p:blipFill>
        <p:spPr bwMode="auto">
          <a:xfrm>
            <a:off x="7729419" y="2867805"/>
            <a:ext cx="3657600" cy="148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Clement Albinet\Desktop\NISAR_Mission_Logo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419" y="4355921"/>
            <a:ext cx="3657600" cy="183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1A9587D-7F19-CE4D-810A-A0BA725C71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289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623"/>
    </mc:Choice>
    <mc:Fallback>
      <p:transition spd="slow" advTm="27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3571"/>
            <a:ext cx="10515600" cy="640080"/>
          </a:xfrm>
        </p:spPr>
        <p:txBody>
          <a:bodyPr>
            <a:normAutofit fontScale="90000"/>
          </a:bodyPr>
          <a:lstStyle/>
          <a:p>
            <a:r>
              <a:rPr lang="en-US" dirty="0"/>
              <a:t>MAAP Goals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97681" y="998303"/>
            <a:ext cx="10515600" cy="2335174"/>
          </a:xfrm>
        </p:spPr>
        <p:txBody>
          <a:bodyPr/>
          <a:lstStyle/>
          <a:p>
            <a:pPr lvl="0"/>
            <a:r>
              <a:rPr lang="en-US" sz="2000" dirty="0"/>
              <a:t>Prototype </a:t>
            </a:r>
            <a:r>
              <a:rPr lang="en-US" sz="2000" b="1" dirty="0"/>
              <a:t>new and innovative data system solutions </a:t>
            </a:r>
            <a:r>
              <a:rPr lang="en-US" sz="2000" dirty="0"/>
              <a:t>to enable open science in cloud-based platforms</a:t>
            </a:r>
          </a:p>
          <a:p>
            <a:pPr lvl="0"/>
            <a:r>
              <a:rPr lang="en-US" sz="2000" dirty="0"/>
              <a:t>Enable </a:t>
            </a:r>
            <a:r>
              <a:rPr lang="en-US" sz="2000" b="1" dirty="0"/>
              <a:t>seamless open access </a:t>
            </a:r>
            <a:r>
              <a:rPr lang="en-US" sz="2000" dirty="0"/>
              <a:t>to airborne, spaceborne and field ESA and NASA data for biomass mapping   </a:t>
            </a:r>
          </a:p>
          <a:p>
            <a:r>
              <a:rPr lang="en-US" sz="2000" dirty="0"/>
              <a:t>Provide the </a:t>
            </a:r>
            <a:r>
              <a:rPr lang="en-US" sz="2000" b="1" dirty="0"/>
              <a:t>ability to upscale user’s algorithms </a:t>
            </a:r>
            <a:r>
              <a:rPr lang="en-US" sz="2000" dirty="0"/>
              <a:t>from small regions of interest to global scale</a:t>
            </a:r>
          </a:p>
          <a:p>
            <a:r>
              <a:rPr lang="en-US" sz="2000" b="1" dirty="0"/>
              <a:t>Facilitate collaboration</a:t>
            </a:r>
            <a:r>
              <a:rPr lang="en-US" sz="2000" dirty="0"/>
              <a:t> on end-to-end calibration and validation of higher-level science products </a:t>
            </a:r>
          </a:p>
          <a:p>
            <a:pPr lvl="0"/>
            <a:endParaRPr lang="en-US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961102" y="3385671"/>
            <a:ext cx="9780262" cy="3043408"/>
            <a:chOff x="117288" y="2308775"/>
            <a:chExt cx="8909424" cy="2645983"/>
          </a:xfrm>
        </p:grpSpPr>
        <p:pic>
          <p:nvPicPr>
            <p:cNvPr id="25" name="Google Shape;56;p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220163" y="2308775"/>
              <a:ext cx="1576824" cy="1178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57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915512" y="2356675"/>
              <a:ext cx="1596550" cy="2226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58;p13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409163" y="2661783"/>
              <a:ext cx="1624051" cy="13725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Google Shape;59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275731" y="3474010"/>
              <a:ext cx="1475900" cy="13457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Google Shape;60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702438" y="2676200"/>
              <a:ext cx="2324274" cy="1191326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30" name="Google Shape;61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17288" y="2828597"/>
              <a:ext cx="367800" cy="367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Google Shape;62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17288" y="3195150"/>
              <a:ext cx="646625" cy="646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Google Shape;63;p13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219588" y="3918050"/>
              <a:ext cx="265500" cy="265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Google Shape;64;p13"/>
            <p:cNvSpPr/>
            <p:nvPr/>
          </p:nvSpPr>
          <p:spPr>
            <a:xfrm>
              <a:off x="730963" y="3377775"/>
              <a:ext cx="265500" cy="281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5;p13"/>
            <p:cNvSpPr/>
            <p:nvPr/>
          </p:nvSpPr>
          <p:spPr>
            <a:xfrm>
              <a:off x="567550" y="2871800"/>
              <a:ext cx="265500" cy="281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6;p13"/>
            <p:cNvSpPr/>
            <p:nvPr/>
          </p:nvSpPr>
          <p:spPr>
            <a:xfrm>
              <a:off x="567550" y="3883750"/>
              <a:ext cx="265500" cy="281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7;p13"/>
            <p:cNvSpPr/>
            <p:nvPr/>
          </p:nvSpPr>
          <p:spPr>
            <a:xfrm>
              <a:off x="2789644" y="3342075"/>
              <a:ext cx="265500" cy="281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8;p13"/>
            <p:cNvSpPr/>
            <p:nvPr/>
          </p:nvSpPr>
          <p:spPr>
            <a:xfrm>
              <a:off x="6235063" y="3296500"/>
              <a:ext cx="265500" cy="2814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EEEEEE"/>
            </a:solidFill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9;p13"/>
            <p:cNvSpPr/>
            <p:nvPr/>
          </p:nvSpPr>
          <p:spPr>
            <a:xfrm rot="13085849">
              <a:off x="2694169" y="2880453"/>
              <a:ext cx="420096" cy="420096"/>
            </a:xfrm>
            <a:prstGeom prst="arc">
              <a:avLst>
                <a:gd name="adj1" fmla="val 16773289"/>
                <a:gd name="adj2" fmla="val 11233765"/>
              </a:avLst>
            </a:prstGeom>
            <a:noFill/>
            <a:ln w="9525" cap="flat" cmpd="sng">
              <a:solidFill>
                <a:srgbClr val="595959"/>
              </a:solidFill>
              <a:prstDash val="solid"/>
              <a:round/>
              <a:headEnd type="none" w="sm" len="sm"/>
              <a:tailEnd type="stealth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3;p13"/>
            <p:cNvSpPr txBox="1"/>
            <p:nvPr/>
          </p:nvSpPr>
          <p:spPr>
            <a:xfrm>
              <a:off x="5028789" y="3577898"/>
              <a:ext cx="704100" cy="265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i="1">
                  <a:solidFill>
                    <a:srgbClr val="666666"/>
                  </a:solidFill>
                </a:rPr>
                <a:t>ESA </a:t>
              </a:r>
              <a:endParaRPr sz="800" i="1">
                <a:solidFill>
                  <a:srgbClr val="666666"/>
                </a:solidFill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i="1">
                  <a:solidFill>
                    <a:srgbClr val="666666"/>
                  </a:solidFill>
                </a:rPr>
                <a:t>P-band</a:t>
              </a:r>
              <a:endParaRPr sz="800" i="1">
                <a:solidFill>
                  <a:srgbClr val="666666"/>
                </a:solidFill>
              </a:endParaRPr>
            </a:p>
          </p:txBody>
        </p:sp>
        <p:sp>
          <p:nvSpPr>
            <p:cNvPr id="40" name="Google Shape;74;p13"/>
            <p:cNvSpPr txBox="1"/>
            <p:nvPr/>
          </p:nvSpPr>
          <p:spPr>
            <a:xfrm>
              <a:off x="3537288" y="2974275"/>
              <a:ext cx="948000" cy="36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i="1">
                  <a:solidFill>
                    <a:srgbClr val="666666"/>
                  </a:solidFill>
                </a:rPr>
                <a:t>ESA field data + NASA L-band</a:t>
              </a:r>
              <a:endParaRPr sz="800" i="1">
                <a:solidFill>
                  <a:srgbClr val="666666"/>
                </a:solidFill>
              </a:endParaRPr>
            </a:p>
          </p:txBody>
        </p:sp>
        <p:sp>
          <p:nvSpPr>
            <p:cNvPr id="41" name="Google Shape;75;p13"/>
            <p:cNvSpPr txBox="1"/>
            <p:nvPr/>
          </p:nvSpPr>
          <p:spPr>
            <a:xfrm>
              <a:off x="2745338" y="4231800"/>
              <a:ext cx="832800" cy="497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i="1">
                  <a:solidFill>
                    <a:srgbClr val="666666"/>
                  </a:solidFill>
                </a:rPr>
                <a:t>Biomass map from L/P band and lidar fusion</a:t>
              </a:r>
              <a:endParaRPr sz="800" i="1">
                <a:solidFill>
                  <a:srgbClr val="666666"/>
                </a:solidFill>
              </a:endParaRPr>
            </a:p>
          </p:txBody>
        </p:sp>
        <p:sp>
          <p:nvSpPr>
            <p:cNvPr id="42" name="Google Shape;76;p13"/>
            <p:cNvSpPr txBox="1"/>
            <p:nvPr/>
          </p:nvSpPr>
          <p:spPr>
            <a:xfrm>
              <a:off x="7397531" y="3635048"/>
              <a:ext cx="1359900" cy="49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i="1">
                  <a:solidFill>
                    <a:srgbClr val="666666"/>
                  </a:solidFill>
                </a:rPr>
                <a:t>Sample global biomass map </a:t>
              </a:r>
              <a:r>
                <a:rPr lang="en" sz="600" i="1">
                  <a:solidFill>
                    <a:srgbClr val="666666"/>
                  </a:solidFill>
                </a:rPr>
                <a:t>(for illustration only)</a:t>
              </a:r>
              <a:r>
                <a:rPr lang="en" sz="800" i="1">
                  <a:solidFill>
                    <a:srgbClr val="666666"/>
                  </a:solidFill>
                </a:rPr>
                <a:t> </a:t>
              </a:r>
              <a:endParaRPr sz="800" i="1">
                <a:solidFill>
                  <a:srgbClr val="666666"/>
                </a:solidFill>
              </a:endParaRPr>
            </a:p>
          </p:txBody>
        </p:sp>
        <p:cxnSp>
          <p:nvCxnSpPr>
            <p:cNvPr id="43" name="Google Shape;77;p13"/>
            <p:cNvCxnSpPr>
              <a:stCxn id="42" idx="2"/>
            </p:cNvCxnSpPr>
            <p:nvPr/>
          </p:nvCxnSpPr>
          <p:spPr>
            <a:xfrm>
              <a:off x="8077481" y="4132448"/>
              <a:ext cx="6000" cy="8223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78;p13"/>
            <p:cNvCxnSpPr/>
            <p:nvPr/>
          </p:nvCxnSpPr>
          <p:spPr>
            <a:xfrm rot="10800000">
              <a:off x="1713287" y="4954758"/>
              <a:ext cx="637020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45" name="Google Shape;79;p13"/>
            <p:cNvCxnSpPr/>
            <p:nvPr/>
          </p:nvCxnSpPr>
          <p:spPr>
            <a:xfrm rot="10800000">
              <a:off x="1713775" y="4743375"/>
              <a:ext cx="0" cy="20610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dash"/>
              <a:round/>
              <a:headEnd type="none" w="med" len="med"/>
              <a:tailEnd type="stealth" w="med" len="med"/>
            </a:ln>
          </p:spPr>
        </p:cxnSp>
      </p:grpSp>
      <p:sp>
        <p:nvSpPr>
          <p:cNvPr id="49" name="Google Shape;70;p13"/>
          <p:cNvSpPr txBox="1"/>
          <p:nvPr/>
        </p:nvSpPr>
        <p:spPr>
          <a:xfrm>
            <a:off x="2425713" y="5763718"/>
            <a:ext cx="1897500" cy="3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A61C00"/>
                </a:solidFill>
              </a:rPr>
              <a:t>Develop and collaborate on Jupyter notebooks</a:t>
            </a:r>
            <a:endParaRPr sz="1200" dirty="0">
              <a:solidFill>
                <a:srgbClr val="A61C00"/>
              </a:solidFill>
            </a:endParaRPr>
          </a:p>
        </p:txBody>
      </p:sp>
      <p:sp>
        <p:nvSpPr>
          <p:cNvPr id="50" name="Google Shape;71;p13"/>
          <p:cNvSpPr txBox="1"/>
          <p:nvPr/>
        </p:nvSpPr>
        <p:spPr>
          <a:xfrm>
            <a:off x="5951836" y="5940466"/>
            <a:ext cx="2834100" cy="3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A61C00"/>
                </a:solidFill>
              </a:rPr>
              <a:t>Calibrate and fine-tune algorithms accessing multiple data sources</a:t>
            </a:r>
            <a:endParaRPr sz="1200" dirty="0">
              <a:solidFill>
                <a:srgbClr val="A61C00"/>
              </a:solidFill>
            </a:endParaRPr>
          </a:p>
        </p:txBody>
      </p:sp>
      <p:sp>
        <p:nvSpPr>
          <p:cNvPr id="51" name="Google Shape;72;p13"/>
          <p:cNvSpPr txBox="1"/>
          <p:nvPr/>
        </p:nvSpPr>
        <p:spPr>
          <a:xfrm>
            <a:off x="9063401" y="5833318"/>
            <a:ext cx="2469900" cy="36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A61C00"/>
                </a:solidFill>
              </a:rPr>
              <a:t>Upscale processing to generate global biomass map and validate </a:t>
            </a:r>
            <a:endParaRPr sz="1200" dirty="0">
              <a:solidFill>
                <a:srgbClr val="A61C00"/>
              </a:solidFill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D4C30D56-E268-C147-8D6C-EE931202D9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758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169"/>
    </mc:Choice>
    <mc:Fallback>
      <p:transition spd="slow" advTm="38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3571"/>
            <a:ext cx="10515600" cy="640080"/>
          </a:xfrm>
        </p:spPr>
        <p:txBody>
          <a:bodyPr>
            <a:normAutofit fontScale="90000"/>
          </a:bodyPr>
          <a:lstStyle/>
          <a:p>
            <a:r>
              <a:rPr lang="en-US" dirty="0"/>
              <a:t>Conceptual Cloud-based Data System Architecture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11242" y="1149048"/>
            <a:ext cx="20955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/>
              </a:rPr>
              <a:t>Data Lake: large repository of heterogeneous raw data (</a:t>
            </a:r>
            <a:r>
              <a:rPr lang="en-US" dirty="0" err="1">
                <a:latin typeface="Avenir Book"/>
              </a:rPr>
              <a:t>Sawadogo</a:t>
            </a:r>
            <a:r>
              <a:rPr lang="en-US" dirty="0">
                <a:latin typeface="Avenir Book"/>
              </a:rPr>
              <a:t> et al.)</a:t>
            </a:r>
          </a:p>
          <a:p>
            <a:endParaRPr lang="en-US" dirty="0">
              <a:latin typeface="Avenir Book"/>
            </a:endParaRPr>
          </a:p>
          <a:p>
            <a:r>
              <a:rPr lang="en-US" dirty="0">
                <a:latin typeface="Avenir Book"/>
              </a:rPr>
              <a:t>Data spaces highly coupled to containers and workflows</a:t>
            </a:r>
          </a:p>
          <a:p>
            <a:endParaRPr lang="en-US" dirty="0">
              <a:latin typeface="Avenir Book"/>
            </a:endParaRPr>
          </a:p>
          <a:p>
            <a:r>
              <a:rPr lang="en-US" dirty="0">
                <a:latin typeface="Avenir Book"/>
              </a:rPr>
              <a:t>Want to minimize direct file access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BF7FEE8-6C4B-7D48-8E09-4152A7F6A706}"/>
              </a:ext>
            </a:extLst>
          </p:cNvPr>
          <p:cNvSpPr/>
          <p:nvPr/>
        </p:nvSpPr>
        <p:spPr>
          <a:xfrm>
            <a:off x="8355703" y="4482656"/>
            <a:ext cx="535830" cy="5602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BF7FEE8-6C4B-7D48-8E09-4152A7F6A706}"/>
              </a:ext>
            </a:extLst>
          </p:cNvPr>
          <p:cNvSpPr/>
          <p:nvPr/>
        </p:nvSpPr>
        <p:spPr>
          <a:xfrm>
            <a:off x="8983697" y="4482656"/>
            <a:ext cx="535830" cy="5602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BF7FEE8-6C4B-7D48-8E09-4152A7F6A706}"/>
              </a:ext>
            </a:extLst>
          </p:cNvPr>
          <p:cNvSpPr/>
          <p:nvPr/>
        </p:nvSpPr>
        <p:spPr>
          <a:xfrm>
            <a:off x="8983698" y="3728658"/>
            <a:ext cx="535830" cy="5602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BF7FEE8-6C4B-7D48-8E09-4152A7F6A706}"/>
              </a:ext>
            </a:extLst>
          </p:cNvPr>
          <p:cNvSpPr/>
          <p:nvPr/>
        </p:nvSpPr>
        <p:spPr>
          <a:xfrm>
            <a:off x="8355703" y="3734371"/>
            <a:ext cx="535830" cy="5602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/>
          <p:cNvGrpSpPr/>
          <p:nvPr/>
        </p:nvGrpSpPr>
        <p:grpSpPr>
          <a:xfrm>
            <a:off x="2627136" y="963650"/>
            <a:ext cx="8726664" cy="5782601"/>
            <a:chOff x="2639510" y="680860"/>
            <a:chExt cx="8956874" cy="6065392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FF19306-0462-D74A-850D-7F0964710E6F}"/>
                </a:ext>
              </a:extLst>
            </p:cNvPr>
            <p:cNvSpPr/>
            <p:nvPr/>
          </p:nvSpPr>
          <p:spPr>
            <a:xfrm>
              <a:off x="2639510" y="5874026"/>
              <a:ext cx="7040880" cy="87222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Down Arrow 63">
              <a:extLst>
                <a:ext uri="{FF2B5EF4-FFF2-40B4-BE49-F238E27FC236}">
                  <a16:creationId xmlns:a16="http://schemas.microsoft.com/office/drawing/2014/main" id="{47DEF652-D990-6947-8079-66E03C676929}"/>
                </a:ext>
              </a:extLst>
            </p:cNvPr>
            <p:cNvSpPr/>
            <p:nvPr/>
          </p:nvSpPr>
          <p:spPr>
            <a:xfrm>
              <a:off x="8845824" y="1501015"/>
              <a:ext cx="484632" cy="1238661"/>
            </a:xfrm>
            <a:prstGeom prst="downArrow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3EDD2E3-D87A-4D4C-9469-D06231D4AC0D}"/>
                </a:ext>
              </a:extLst>
            </p:cNvPr>
            <p:cNvSpPr/>
            <p:nvPr/>
          </p:nvSpPr>
          <p:spPr>
            <a:xfrm>
              <a:off x="4976216" y="2852530"/>
              <a:ext cx="1737360" cy="302149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982DE15-0F27-A344-855B-0E6BC6533B97}"/>
                </a:ext>
              </a:extLst>
            </p:cNvPr>
            <p:cNvSpPr/>
            <p:nvPr/>
          </p:nvSpPr>
          <p:spPr>
            <a:xfrm>
              <a:off x="6702644" y="2852530"/>
              <a:ext cx="1737360" cy="3021496"/>
            </a:xfrm>
            <a:prstGeom prst="rect">
              <a:avLst/>
            </a:prstGeom>
            <a:solidFill>
              <a:srgbClr val="FF5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BF7FEE8-6C4B-7D48-8E09-4152A7F6A706}"/>
                </a:ext>
              </a:extLst>
            </p:cNvPr>
            <p:cNvSpPr/>
            <p:nvPr/>
          </p:nvSpPr>
          <p:spPr>
            <a:xfrm>
              <a:off x="8493441" y="2852530"/>
              <a:ext cx="549965" cy="587618"/>
            </a:xfrm>
            <a:prstGeom prst="rec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0900C99E-655A-FB48-BFA8-24D03DFB98A8}"/>
                </a:ext>
              </a:extLst>
            </p:cNvPr>
            <p:cNvSpPr/>
            <p:nvPr/>
          </p:nvSpPr>
          <p:spPr>
            <a:xfrm>
              <a:off x="8493442" y="5215966"/>
              <a:ext cx="549965" cy="587618"/>
            </a:xfrm>
            <a:prstGeom prst="rec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36D7E693-45E3-F645-B9E3-3E222A0DDA9B}"/>
                </a:ext>
              </a:extLst>
            </p:cNvPr>
            <p:cNvSpPr/>
            <p:nvPr/>
          </p:nvSpPr>
          <p:spPr>
            <a:xfrm>
              <a:off x="9130425" y="2847957"/>
              <a:ext cx="549965" cy="587618"/>
            </a:xfrm>
            <a:prstGeom prst="rec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A5EAF313-52E1-414F-A0D1-92A09D5E81DB}"/>
                </a:ext>
              </a:extLst>
            </p:cNvPr>
            <p:cNvSpPr/>
            <p:nvPr/>
          </p:nvSpPr>
          <p:spPr>
            <a:xfrm>
              <a:off x="9130425" y="5215966"/>
              <a:ext cx="549965" cy="587618"/>
            </a:xfrm>
            <a:prstGeom prst="rec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CADA8D4-7FE5-C14E-8748-265A51BD0C63}"/>
                </a:ext>
              </a:extLst>
            </p:cNvPr>
            <p:cNvSpPr txBox="1"/>
            <p:nvPr/>
          </p:nvSpPr>
          <p:spPr>
            <a:xfrm>
              <a:off x="4664246" y="1639402"/>
              <a:ext cx="3419579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Analytics Optimized Data Store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Data structured and organized based on schema/ontology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488C5A9-6D52-E64F-BEFD-49681E94FEA8}"/>
                </a:ext>
              </a:extLst>
            </p:cNvPr>
            <p:cNvSpPr txBox="1"/>
            <p:nvPr/>
          </p:nvSpPr>
          <p:spPr>
            <a:xfrm>
              <a:off x="4977440" y="2927417"/>
              <a:ext cx="1815330" cy="2485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Core Data Services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Lowers barriers to use by providing a metadata catalog, documentation visualization 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9DF899B-01CB-924C-9B92-83090209EF40}"/>
                </a:ext>
              </a:extLst>
            </p:cNvPr>
            <p:cNvSpPr txBox="1"/>
            <p:nvPr/>
          </p:nvSpPr>
          <p:spPr>
            <a:xfrm>
              <a:off x="6692471" y="2939406"/>
              <a:ext cx="1732149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Data Spaces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Curate, harmonize data in personalized workspace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E072C15-696E-3046-AF2B-93635C6F0490}"/>
                </a:ext>
              </a:extLst>
            </p:cNvPr>
            <p:cNvSpPr txBox="1"/>
            <p:nvPr/>
          </p:nvSpPr>
          <p:spPr>
            <a:xfrm>
              <a:off x="3224197" y="5985661"/>
              <a:ext cx="5621627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Data Lake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(Object Store, Tiered storage)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958E0E8-6985-784C-A6EF-82740C8682FF}"/>
                </a:ext>
              </a:extLst>
            </p:cNvPr>
            <p:cNvSpPr txBox="1"/>
            <p:nvPr/>
          </p:nvSpPr>
          <p:spPr>
            <a:xfrm rot="16200000">
              <a:off x="1143046" y="4046356"/>
              <a:ext cx="368054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Data Lake</a:t>
              </a:r>
            </a:p>
            <a:p>
              <a:pPr algn="ctr"/>
              <a:r>
                <a:rPr lang="en-US" sz="16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Ability to access files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2FD0D96-C5DB-2241-A846-AC4BB8D1FE8A}"/>
                </a:ext>
              </a:extLst>
            </p:cNvPr>
            <p:cNvSpPr txBox="1"/>
            <p:nvPr/>
          </p:nvSpPr>
          <p:spPr>
            <a:xfrm>
              <a:off x="2675544" y="680860"/>
              <a:ext cx="21401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entury Gothic" panose="020B0502020202020204" pitchFamily="34" charset="0"/>
                </a:rPr>
                <a:t>Direct data access via files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65F1EF2-DCEC-854A-85C1-9D576F3263E0}"/>
                </a:ext>
              </a:extLst>
            </p:cNvPr>
            <p:cNvSpPr txBox="1"/>
            <p:nvPr/>
          </p:nvSpPr>
          <p:spPr>
            <a:xfrm>
              <a:off x="9405407" y="1415908"/>
              <a:ext cx="21909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latin typeface="Century Gothic" panose="020B0502020202020204" pitchFamily="34" charset="0"/>
                </a:rPr>
                <a:t>Data processed by sending code to data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21E5E2A-2C58-494C-8976-DBEB5701A074}"/>
                </a:ext>
              </a:extLst>
            </p:cNvPr>
            <p:cNvSpPr txBox="1"/>
            <p:nvPr/>
          </p:nvSpPr>
          <p:spPr>
            <a:xfrm>
              <a:off x="8428839" y="3614353"/>
              <a:ext cx="1726621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entury Gothic" panose="020B0502020202020204" pitchFamily="34" charset="0"/>
                </a:rPr>
                <a:t>Containers</a:t>
              </a:r>
            </a:p>
            <a:p>
              <a:r>
                <a:rPr lang="en-US" b="1" dirty="0">
                  <a:latin typeface="Century Gothic" panose="020B0502020202020204" pitchFamily="34" charset="0"/>
                </a:rPr>
                <a:t>Workflows</a:t>
              </a:r>
            </a:p>
            <a:p>
              <a:r>
                <a:rPr lang="en-US" sz="1600" dirty="0">
                  <a:latin typeface="Century Gothic" panose="020B0502020202020204" pitchFamily="34" charset="0"/>
                </a:rPr>
                <a:t>Run code for in-situ data analysis 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6982DE15-0F27-A344-855B-0E6BC6533B97}"/>
              </a:ext>
            </a:extLst>
          </p:cNvPr>
          <p:cNvSpPr/>
          <p:nvPr/>
        </p:nvSpPr>
        <p:spPr>
          <a:xfrm>
            <a:off x="3203787" y="3034069"/>
            <a:ext cx="1692706" cy="2880623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4" name="Up Arrow 33">
            <a:extLst>
              <a:ext uri="{FF2B5EF4-FFF2-40B4-BE49-F238E27FC236}">
                <a16:creationId xmlns:a16="http://schemas.microsoft.com/office/drawing/2014/main" id="{2F3D8586-E3E2-484B-95BA-C19D7E1B6027}"/>
              </a:ext>
            </a:extLst>
          </p:cNvPr>
          <p:cNvSpPr/>
          <p:nvPr/>
        </p:nvSpPr>
        <p:spPr>
          <a:xfrm>
            <a:off x="2697715" y="1745567"/>
            <a:ext cx="472176" cy="4166584"/>
          </a:xfrm>
          <a:prstGeom prst="up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FF19306-0462-D74A-850D-7F0964710E6F}"/>
              </a:ext>
            </a:extLst>
          </p:cNvPr>
          <p:cNvSpPr/>
          <p:nvPr/>
        </p:nvSpPr>
        <p:spPr>
          <a:xfrm>
            <a:off x="3204924" y="1745567"/>
            <a:ext cx="3391566" cy="83156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E072C15-696E-3046-AF2B-93635C6F0490}"/>
              </a:ext>
            </a:extLst>
          </p:cNvPr>
          <p:cNvSpPr txBox="1"/>
          <p:nvPr/>
        </p:nvSpPr>
        <p:spPr>
          <a:xfrm>
            <a:off x="2158073" y="1881227"/>
            <a:ext cx="5477140" cy="586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Client Access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(APIs, Tools)</a:t>
            </a:r>
          </a:p>
        </p:txBody>
      </p:sp>
      <p:cxnSp>
        <p:nvCxnSpPr>
          <p:cNvPr id="37" name="Straight Arrow Connector 36"/>
          <p:cNvCxnSpPr>
            <a:stCxn id="33" idx="0"/>
          </p:cNvCxnSpPr>
          <p:nvPr/>
        </p:nvCxnSpPr>
        <p:spPr>
          <a:xfrm flipV="1">
            <a:off x="4050140" y="2579667"/>
            <a:ext cx="0" cy="454402"/>
          </a:xfrm>
          <a:prstGeom prst="straightConnector1">
            <a:avLst/>
          </a:prstGeom>
          <a:ln w="254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65" idx="0"/>
          </p:cNvCxnSpPr>
          <p:nvPr/>
        </p:nvCxnSpPr>
        <p:spPr>
          <a:xfrm flipV="1">
            <a:off x="5750137" y="2562741"/>
            <a:ext cx="0" cy="471327"/>
          </a:xfrm>
          <a:prstGeom prst="straightConnector1">
            <a:avLst/>
          </a:prstGeom>
          <a:ln w="2540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5488C5A9-6D52-E64F-BEFD-49681E94FEA8}"/>
              </a:ext>
            </a:extLst>
          </p:cNvPr>
          <p:cNvSpPr txBox="1"/>
          <p:nvPr/>
        </p:nvSpPr>
        <p:spPr>
          <a:xfrm>
            <a:off x="3169891" y="3145266"/>
            <a:ext cx="170216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Structured Data Store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Data structured and organized based on schema or ontology</a:t>
            </a:r>
            <a:endParaRPr lang="en-US" sz="1600" dirty="0">
              <a:solidFill>
                <a:schemeClr val="bg1"/>
              </a:solidFill>
            </a:endParaRPr>
          </a:p>
          <a:p>
            <a:pPr algn="ctr"/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F719CC52-8020-A046-832E-8B68398B1A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454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599"/>
    </mc:Choice>
    <mc:Fallback>
      <p:transition spd="slow" advTm="87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2D8BAD0-6095-5247-8C89-75421A80E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8611" y="963651"/>
            <a:ext cx="8578998" cy="643424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3571"/>
            <a:ext cx="10515600" cy="640080"/>
          </a:xfrm>
        </p:spPr>
        <p:txBody>
          <a:bodyPr>
            <a:normAutofit fontScale="90000"/>
          </a:bodyPr>
          <a:lstStyle/>
          <a:p>
            <a:r>
              <a:rPr lang="en-US" dirty="0"/>
              <a:t>NASA MAAP Data System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94" y="1239520"/>
            <a:ext cx="5416694" cy="5047464"/>
          </a:xfrm>
        </p:spPr>
        <p:txBody>
          <a:bodyPr/>
          <a:lstStyle/>
          <a:p>
            <a:endParaRPr lang="en-US" sz="2400" dirty="0"/>
          </a:p>
          <a:p>
            <a:endParaRPr lang="en-US" dirty="0"/>
          </a:p>
          <a:p>
            <a:pPr marL="688975" lvl="2" indent="-219075"/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1F68BE-0C91-2946-A07F-FC412D3E952F}"/>
              </a:ext>
            </a:extLst>
          </p:cNvPr>
          <p:cNvSpPr/>
          <p:nvPr/>
        </p:nvSpPr>
        <p:spPr>
          <a:xfrm>
            <a:off x="3113903" y="3286897"/>
            <a:ext cx="7549978" cy="358346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74E7F1-8AC2-BB49-B937-323B656BD6DA}"/>
              </a:ext>
            </a:extLst>
          </p:cNvPr>
          <p:cNvSpPr/>
          <p:nvPr/>
        </p:nvSpPr>
        <p:spPr>
          <a:xfrm>
            <a:off x="3113903" y="1964724"/>
            <a:ext cx="7549978" cy="1210962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246D7F-B50E-4340-B2DC-3C25C5CDCB1D}"/>
              </a:ext>
            </a:extLst>
          </p:cNvPr>
          <p:cNvSpPr/>
          <p:nvPr/>
        </p:nvSpPr>
        <p:spPr>
          <a:xfrm>
            <a:off x="3398108" y="1112108"/>
            <a:ext cx="914400" cy="60548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AEA3E7-D75E-CB4F-8665-9791E11D2B22}"/>
              </a:ext>
            </a:extLst>
          </p:cNvPr>
          <p:cNvSpPr/>
          <p:nvPr/>
        </p:nvSpPr>
        <p:spPr>
          <a:xfrm>
            <a:off x="3113903" y="5894349"/>
            <a:ext cx="3237470" cy="53116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478C65-0EC1-0944-8C39-1A63BEC80F59}"/>
              </a:ext>
            </a:extLst>
          </p:cNvPr>
          <p:cNvSpPr/>
          <p:nvPr/>
        </p:nvSpPr>
        <p:spPr>
          <a:xfrm>
            <a:off x="3113903" y="3772655"/>
            <a:ext cx="7549978" cy="2121694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7A00CF-3095-7046-B73C-EF46F625BAA4}"/>
              </a:ext>
            </a:extLst>
          </p:cNvPr>
          <p:cNvSpPr/>
          <p:nvPr/>
        </p:nvSpPr>
        <p:spPr>
          <a:xfrm>
            <a:off x="6493049" y="5894349"/>
            <a:ext cx="4170832" cy="531165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F7C71D3-CF6D-3041-9D74-9D5535262E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034066"/>
              </p:ext>
            </p:extLst>
          </p:nvPr>
        </p:nvGraphicFramePr>
        <p:xfrm>
          <a:off x="678710" y="2658423"/>
          <a:ext cx="2079392" cy="3044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868">
                  <a:extLst>
                    <a:ext uri="{9D8B030D-6E8A-4147-A177-3AD203B41FA5}">
                      <a16:colId xmlns:a16="http://schemas.microsoft.com/office/drawing/2014/main" val="3738602453"/>
                    </a:ext>
                  </a:extLst>
                </a:gridCol>
                <a:gridCol w="694524">
                  <a:extLst>
                    <a:ext uri="{9D8B030D-6E8A-4147-A177-3AD203B41FA5}">
                      <a16:colId xmlns:a16="http://schemas.microsoft.com/office/drawing/2014/main" val="3700734451"/>
                    </a:ext>
                  </a:extLst>
                </a:gridCol>
              </a:tblGrid>
              <a:tr h="614712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Client Access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453997"/>
                  </a:ext>
                </a:extLst>
              </a:tr>
              <a:tr h="614712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Data Spaces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96388"/>
                  </a:ext>
                </a:extLst>
              </a:tr>
              <a:tr h="614712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Core Data Services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237302"/>
                  </a:ext>
                </a:extLst>
              </a:tr>
              <a:tr h="459124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Data Lake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0249"/>
                  </a:ext>
                </a:extLst>
              </a:tr>
              <a:tr h="665340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 panose="02000503020000020003" pitchFamily="2" charset="0"/>
                        </a:rPr>
                        <a:t>Structured Data Store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54752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FDE3A5C-DB27-8842-8513-18B567B8E2E5}"/>
              </a:ext>
            </a:extLst>
          </p:cNvPr>
          <p:cNvSpPr txBox="1"/>
          <p:nvPr/>
        </p:nvSpPr>
        <p:spPr>
          <a:xfrm>
            <a:off x="1194063" y="2136835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Avenir Book" panose="02000503020000020003" pitchFamily="2" charset="0"/>
              </a:rPr>
              <a:t>Legend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83179728-8B83-BD48-9EBD-AA6AD1068E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10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002"/>
    </mc:Choice>
    <mc:Fallback>
      <p:transition spd="slow" advTm="63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3571"/>
            <a:ext cx="10515600" cy="640080"/>
          </a:xfrm>
        </p:spPr>
        <p:txBody>
          <a:bodyPr>
            <a:normAutofit fontScale="90000"/>
          </a:bodyPr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94" y="1239520"/>
            <a:ext cx="5416694" cy="5047464"/>
          </a:xfrm>
        </p:spPr>
        <p:txBody>
          <a:bodyPr/>
          <a:lstStyle/>
          <a:p>
            <a:endParaRPr lang="en-US" sz="2400" dirty="0"/>
          </a:p>
          <a:p>
            <a:endParaRPr lang="en-US" dirty="0"/>
          </a:p>
          <a:p>
            <a:pPr marL="688975" lvl="2" indent="-219075"/>
            <a:endParaRPr lang="en-US" dirty="0"/>
          </a:p>
          <a:p>
            <a:pPr lvl="2"/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38200" y="1367543"/>
            <a:ext cx="4533769" cy="5047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Expansion of core data services including</a:t>
            </a:r>
          </a:p>
          <a:p>
            <a:pPr lvl="1"/>
            <a:r>
              <a:rPr lang="en-US" sz="2000" dirty="0"/>
              <a:t>Metadata to support sharing and discovery of user created software, code and supporting documentation</a:t>
            </a:r>
          </a:p>
          <a:p>
            <a:pPr lvl="1"/>
            <a:r>
              <a:rPr lang="en-US" sz="2000" dirty="0"/>
              <a:t>Innovative fast browse solutions </a:t>
            </a:r>
          </a:p>
          <a:p>
            <a:r>
              <a:rPr lang="en-US" sz="2400" dirty="0"/>
              <a:t>Prototyping structured data store solutions</a:t>
            </a:r>
          </a:p>
          <a:p>
            <a:r>
              <a:rPr lang="en-US" sz="2400" dirty="0"/>
              <a:t>Technology transfers with other projects, collaborators in different scientific domains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05B4891-C0DC-484E-9212-9AD6573342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863" y="1944414"/>
            <a:ext cx="6134025" cy="320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B2D2CFB3-381A-0E48-8ADD-A6B0E412A4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00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740"/>
    </mc:Choice>
    <mc:Fallback>
      <p:transition spd="slow" advTm="26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3571"/>
            <a:ext cx="10515600" cy="640080"/>
          </a:xfrm>
        </p:spPr>
        <p:txBody>
          <a:bodyPr>
            <a:normAutofit fontScale="90000"/>
          </a:bodyPr>
          <a:lstStyle/>
          <a:p>
            <a:r>
              <a:rPr lang="en-US" dirty="0"/>
              <a:t>Conclusions &amp; Lessons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94" y="1239520"/>
            <a:ext cx="10251706" cy="5047464"/>
          </a:xfrm>
        </p:spPr>
        <p:txBody>
          <a:bodyPr/>
          <a:lstStyle/>
          <a:p>
            <a:r>
              <a:rPr lang="en-US" sz="2400" dirty="0"/>
              <a:t>Data discovery and access opportunities</a:t>
            </a:r>
          </a:p>
          <a:p>
            <a:pPr lvl="1"/>
            <a:r>
              <a:rPr lang="en-US" sz="2000" dirty="0"/>
              <a:t>Need to consider how users will discover and use structured data stores </a:t>
            </a:r>
          </a:p>
          <a:p>
            <a:pPr lvl="1"/>
            <a:r>
              <a:rPr lang="en-US" sz="2000" dirty="0"/>
              <a:t>With data on the cloud, users may want to use data in multiple data lakes</a:t>
            </a:r>
          </a:p>
          <a:p>
            <a:pPr lvl="2"/>
            <a:r>
              <a:rPr lang="en-US" sz="1600" dirty="0"/>
              <a:t>How is data curated within a platform to ensure relevancy to a given research problem?</a:t>
            </a:r>
          </a:p>
          <a:p>
            <a:pPr lvl="2"/>
            <a:r>
              <a:rPr lang="en-US" sz="1600" dirty="0"/>
              <a:t>How do users discover data from other data lakes that are relevant?</a:t>
            </a:r>
          </a:p>
          <a:p>
            <a:r>
              <a:rPr lang="en-US" sz="2400" dirty="0"/>
              <a:t>New data sources</a:t>
            </a:r>
          </a:p>
          <a:p>
            <a:pPr lvl="1"/>
            <a:r>
              <a:rPr lang="en-US" sz="2000" dirty="0"/>
              <a:t>How do we provide services for user shared data, user generated data, citizen science data, </a:t>
            </a:r>
            <a:r>
              <a:rPr lang="en-US" sz="2000" dirty="0" err="1"/>
              <a:t>etc</a:t>
            </a:r>
            <a:r>
              <a:rPr lang="en-US" sz="2000" dirty="0"/>
              <a:t>?</a:t>
            </a:r>
          </a:p>
          <a:p>
            <a:pPr lvl="1"/>
            <a:r>
              <a:rPr lang="en-US" sz="2000" dirty="0"/>
              <a:t>What types of data stewardship activities do we provide for these data? </a:t>
            </a:r>
          </a:p>
          <a:p>
            <a:r>
              <a:rPr lang="en-US" sz="2000" dirty="0"/>
              <a:t>As more data is made available on the cloud, MAAP and other similar platforms will need to evolve to provide value-added services to the research community</a:t>
            </a:r>
          </a:p>
          <a:p>
            <a:pPr lvl="1"/>
            <a:r>
              <a:rPr lang="en-US" sz="1600" dirty="0"/>
              <a:t>Continual assessment of services provided in the platform to meet needs</a:t>
            </a:r>
          </a:p>
          <a:p>
            <a:pPr lvl="1"/>
            <a:r>
              <a:rPr lang="en-US" sz="1600" dirty="0"/>
              <a:t>Evolving data stewardship activities including updated data management plans and levels of service</a:t>
            </a:r>
          </a:p>
          <a:p>
            <a:endParaRPr lang="en-US" sz="2400" dirty="0"/>
          </a:p>
          <a:p>
            <a:endParaRPr lang="en-US" sz="2400" dirty="0"/>
          </a:p>
          <a:p>
            <a:pPr lvl="1"/>
            <a:endParaRPr lang="en-US" dirty="0"/>
          </a:p>
          <a:p>
            <a:pPr marL="914400" lvl="2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013EE70-0032-8140-A8FD-397A300878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070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948"/>
    </mc:Choice>
    <mc:Fallback>
      <p:transition spd="slow" advTm="229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23571"/>
            <a:ext cx="10515600" cy="640080"/>
          </a:xfrm>
        </p:spPr>
        <p:txBody>
          <a:bodyPr>
            <a:normAutofit fontScale="90000"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2094" y="1239520"/>
            <a:ext cx="10251706" cy="5047464"/>
          </a:xfrm>
        </p:spPr>
        <p:txBody>
          <a:bodyPr/>
          <a:lstStyle/>
          <a:p>
            <a:pPr marL="914400" lvl="2" indent="0">
              <a:buNone/>
            </a:pPr>
            <a:r>
              <a:rPr lang="en-US" dirty="0" err="1"/>
              <a:t>Sawadogo</a:t>
            </a:r>
            <a:r>
              <a:rPr lang="en-US" dirty="0"/>
              <a:t>, </a:t>
            </a:r>
            <a:r>
              <a:rPr lang="en-US" dirty="0" err="1"/>
              <a:t>Pegdwendé</a:t>
            </a:r>
            <a:r>
              <a:rPr lang="en-US" dirty="0"/>
              <a:t> Nicolas &amp; </a:t>
            </a:r>
            <a:r>
              <a:rPr lang="en-US" dirty="0" err="1"/>
              <a:t>Scholly</a:t>
            </a:r>
            <a:r>
              <a:rPr lang="en-US" dirty="0"/>
              <a:t>, Etienne &amp; Favre, Cécile &amp; </a:t>
            </a:r>
            <a:r>
              <a:rPr lang="en-US" dirty="0" err="1"/>
              <a:t>Ferey</a:t>
            </a:r>
            <a:r>
              <a:rPr lang="en-US" dirty="0"/>
              <a:t>, Eric &amp; </a:t>
            </a:r>
            <a:r>
              <a:rPr lang="en-US" dirty="0" err="1"/>
              <a:t>Loudcher</a:t>
            </a:r>
            <a:r>
              <a:rPr lang="en-US" dirty="0"/>
              <a:t>, Sabine &amp; </a:t>
            </a:r>
            <a:r>
              <a:rPr lang="en-US" dirty="0" err="1"/>
              <a:t>Darmont</a:t>
            </a:r>
            <a:r>
              <a:rPr lang="en-US" dirty="0"/>
              <a:t>, Jérôme. (2019). Metadata Systems for Data Lakes: Models and Features.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C107406-0EC5-6744-9D9D-32DE1474A3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26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93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18"/>
    </mc:Choice>
    <mc:Fallback>
      <p:transition spd="slow" advTm="4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70568</TotalTime>
  <Words>667</Words>
  <Application>Microsoft Macintosh PowerPoint</Application>
  <PresentationFormat>Widescreen</PresentationFormat>
  <Paragraphs>86</Paragraphs>
  <Slides>8</Slides>
  <Notes>4</Notes>
  <HiddenSlides>0</HiddenSlides>
  <MMClips>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Century Gothic</vt:lpstr>
      <vt:lpstr>Office Theme</vt:lpstr>
      <vt:lpstr>Advancing Open Science Through Innovative Data System Solutions: The Joint ESA-NASA Multi-Mission Algorithm and Analysis Platform (MAAP)’s Data Ecosystem</vt:lpstr>
      <vt:lpstr>What is MAAP?</vt:lpstr>
      <vt:lpstr>MAAP Goals</vt:lpstr>
      <vt:lpstr>Conceptual Cloud-based Data System Architecture </vt:lpstr>
      <vt:lpstr>NASA MAAP Data System </vt:lpstr>
      <vt:lpstr>Future Work</vt:lpstr>
      <vt:lpstr>Conclusions &amp; Lessons Learned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Bugbee, Kaylin M. (MSFC-ST11)[UAH]</cp:lastModifiedBy>
  <cp:revision>323</cp:revision>
  <cp:lastPrinted>2019-04-05T16:29:19Z</cp:lastPrinted>
  <dcterms:created xsi:type="dcterms:W3CDTF">2017-07-05T15:40:34Z</dcterms:created>
  <dcterms:modified xsi:type="dcterms:W3CDTF">2020-07-10T15:34:30Z</dcterms:modified>
</cp:coreProperties>
</file>