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257" r:id="rId3"/>
    <p:sldId id="258" r:id="rId4"/>
    <p:sldId id="395" r:id="rId5"/>
    <p:sldId id="264" r:id="rId6"/>
    <p:sldId id="259" r:id="rId7"/>
    <p:sldId id="260" r:id="rId8"/>
    <p:sldId id="262" r:id="rId9"/>
    <p:sldId id="396" r:id="rId10"/>
    <p:sldId id="263" r:id="rId11"/>
    <p:sldId id="397" r:id="rId12"/>
    <p:sldId id="398" r:id="rId13"/>
    <p:sldId id="401"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ok, Ian R. (KSC-BAA20)" initials="RIR(" lastIdx="4" clrIdx="0">
    <p:extLst>
      <p:ext uri="{19B8F6BF-5375-455C-9EA6-DF929625EA0E}">
        <p15:presenceInfo xmlns:p15="http://schemas.microsoft.com/office/powerpoint/2012/main" userId="S::irook@ndc.nasa.gov::15f9856b-48a8-453b-a300-0961088a183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2" d="100"/>
          <a:sy n="82" d="100"/>
        </p:scale>
        <p:origin x="72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3203806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2032769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1348784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40725811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960200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40377863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2692240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17150991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27955358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25266926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1656974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BD2B80-6AF3-4484-ADF0-510F4001C2BD}"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6674053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27360777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21166335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5026789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2980399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AF4F4DE-B3BF-4E33-8D8B-3F8C1D34CA81}" type="datetimeFigureOut">
              <a:rPr lang="en-US" smtClean="0"/>
              <a:t>7/22/2020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1BD2B80-6AF3-4484-ADF0-510F4001C2BD}" type="slidenum">
              <a:rPr lang="en-US" smtClean="0"/>
              <a:t>‹#›</a:t>
            </a:fld>
            <a:endParaRPr lang="en-US" dirty="0"/>
          </a:p>
        </p:txBody>
      </p:sp>
    </p:spTree>
    <p:extLst>
      <p:ext uri="{BB962C8B-B14F-4D97-AF65-F5344CB8AC3E}">
        <p14:creationId xmlns:p14="http://schemas.microsoft.com/office/powerpoint/2010/main" val="901656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8AF4F4DE-B3BF-4E33-8D8B-3F8C1D34CA81}" type="datetimeFigureOut">
              <a:rPr lang="en-US" smtClean="0"/>
              <a:t>7/22/2020</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E1BD2B80-6AF3-4484-ADF0-510F4001C2BD}" type="slidenum">
              <a:rPr lang="en-US" smtClean="0"/>
              <a:t>‹#›</a:t>
            </a:fld>
            <a:endParaRPr lang="en-US" dirty="0"/>
          </a:p>
        </p:txBody>
      </p:sp>
    </p:spTree>
    <p:extLst>
      <p:ext uri="{BB962C8B-B14F-4D97-AF65-F5344CB8AC3E}">
        <p14:creationId xmlns:p14="http://schemas.microsoft.com/office/powerpoint/2010/main" val="2462986000"/>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hyperlink" Target="https://en.wikipedia.org/wiki/United_States_Marine_Corps" TargetMode="External"/><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jpeg"/><Relationship Id="rId2" Type="http://schemas.openxmlformats.org/officeDocument/2006/relationships/image" Target="../media/image12.jpe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2.png"/><Relationship Id="rId7" Type="http://schemas.openxmlformats.org/officeDocument/2006/relationships/image" Target="../media/image22.PN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4.jp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6.jpg"/><Relationship Id="rId7"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Layout" Target="../slideLayouts/slideLayout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hyperlink" Target="https://sp.ksc.nasa.gov/ne/engineeringu/SitePages/Home.aspx" TargetMode="External"/><Relationship Id="rId4" Type="http://schemas.openxmlformats.org/officeDocument/2006/relationships/image" Target="../media/image16.png"/></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eg"/><Relationship Id="rId1" Type="http://schemas.openxmlformats.org/officeDocument/2006/relationships/slideLayout" Target="../slideLayouts/slideLayout4.xml"/><Relationship Id="rId5" Type="http://schemas.openxmlformats.org/officeDocument/2006/relationships/image" Target="../media/image33.jpeg"/><Relationship Id="rId4" Type="http://schemas.openxmlformats.org/officeDocument/2006/relationships/image" Target="../media/image32.jpeg"/></Relationships>
</file>

<file path=ppt/slides/_rels/slide1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7.xml"/><Relationship Id="rId4" Type="http://schemas.openxmlformats.org/officeDocument/2006/relationships/image" Target="../media/image36.png"/></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pn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jp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7.xml"/><Relationship Id="rId6" Type="http://schemas.openxmlformats.org/officeDocument/2006/relationships/image" Target="../media/image47.png"/><Relationship Id="rId11" Type="http://schemas.openxmlformats.org/officeDocument/2006/relationships/image" Target="../media/image52.png"/><Relationship Id="rId5" Type="http://schemas.openxmlformats.org/officeDocument/2006/relationships/image" Target="../media/image46.png"/><Relationship Id="rId10" Type="http://schemas.openxmlformats.org/officeDocument/2006/relationships/image" Target="../media/image51.png"/><Relationship Id="rId4" Type="http://schemas.openxmlformats.org/officeDocument/2006/relationships/image" Target="../media/image45.png"/><Relationship Id="rId9" Type="http://schemas.openxmlformats.org/officeDocument/2006/relationships/image" Target="../media/image5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28000"/>
                <a:satMod val="94000"/>
                <a:lumMod val="20000"/>
              </a:schemeClr>
              <a:schemeClr val="bg2">
                <a:tint val="94000"/>
                <a:shade val="84000"/>
                <a:satMod val="148000"/>
                <a:lumMod val="114000"/>
              </a:schemeClr>
            </a:duotone>
            <a:extLst/>
          </a:blip>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D4C8E9-8CC3-4DF6-BED5-92A0F62B7CD3}"/>
              </a:ext>
            </a:extLst>
          </p:cNvPr>
          <p:cNvSpPr>
            <a:spLocks noGrp="1"/>
          </p:cNvSpPr>
          <p:nvPr>
            <p:ph type="ctrTitle"/>
          </p:nvPr>
        </p:nvSpPr>
        <p:spPr>
          <a:xfrm>
            <a:off x="1751012" y="4363271"/>
            <a:ext cx="8676222" cy="1066801"/>
          </a:xfrm>
        </p:spPr>
        <p:txBody>
          <a:bodyPr>
            <a:normAutofit/>
          </a:bodyPr>
          <a:lstStyle/>
          <a:p>
            <a:pPr algn="ctr">
              <a:lnSpc>
                <a:spcPct val="90000"/>
              </a:lnSpc>
            </a:pPr>
            <a:r>
              <a:rPr lang="en-US" sz="3400" dirty="0">
                <a:solidFill>
                  <a:schemeClr val="bg2">
                    <a:lumMod val="20000"/>
                    <a:lumOff val="80000"/>
                  </a:schemeClr>
                </a:solidFill>
                <a:latin typeface="Times New Roman" panose="02020603050405020304" pitchFamily="18" charset="0"/>
                <a:cs typeface="Times New Roman" panose="02020603050405020304" pitchFamily="18" charset="0"/>
              </a:rPr>
              <a:t>Optical Metrology and Precision Measurement Alignment Laboratory </a:t>
            </a:r>
          </a:p>
        </p:txBody>
      </p:sp>
      <p:sp>
        <p:nvSpPr>
          <p:cNvPr id="3" name="Subtitle 2">
            <a:extLst>
              <a:ext uri="{FF2B5EF4-FFF2-40B4-BE49-F238E27FC236}">
                <a16:creationId xmlns:a16="http://schemas.microsoft.com/office/drawing/2014/main" id="{23821ED3-B444-46F2-9307-0D47387E6496}"/>
              </a:ext>
            </a:extLst>
          </p:cNvPr>
          <p:cNvSpPr>
            <a:spLocks noGrp="1"/>
          </p:cNvSpPr>
          <p:nvPr>
            <p:ph type="subTitle" idx="1"/>
          </p:nvPr>
        </p:nvSpPr>
        <p:spPr>
          <a:xfrm>
            <a:off x="1751012" y="5516211"/>
            <a:ext cx="8676222" cy="722243"/>
          </a:xfrm>
        </p:spPr>
        <p:txBody>
          <a:bodyPr>
            <a:normAutofit fontScale="92500" lnSpcReduction="20000"/>
          </a:bodyPr>
          <a:lstStyle/>
          <a:p>
            <a:pPr algn="ctr"/>
            <a:r>
              <a:rPr lang="en-US" dirty="0">
                <a:solidFill>
                  <a:srgbClr val="CC9900"/>
                </a:solidFill>
              </a:rPr>
              <a:t>Flight Window Testing and </a:t>
            </a:r>
            <a:r>
              <a:rPr lang="en-US" dirty="0">
                <a:solidFill>
                  <a:srgbClr val="FFFF00"/>
                </a:solidFill>
              </a:rPr>
              <a:t>Vehicle Stacking Alignment</a:t>
            </a:r>
          </a:p>
          <a:p>
            <a:pPr algn="ctr"/>
            <a:r>
              <a:rPr lang="en-US" dirty="0">
                <a:solidFill>
                  <a:srgbClr val="CC9900"/>
                </a:solidFill>
              </a:rPr>
              <a:t>Ian Rook</a:t>
            </a:r>
          </a:p>
        </p:txBody>
      </p:sp>
      <p:pic>
        <p:nvPicPr>
          <p:cNvPr id="15" name="Picture 14">
            <a:extLst>
              <a:ext uri="{FF2B5EF4-FFF2-40B4-BE49-F238E27FC236}">
                <a16:creationId xmlns:a16="http://schemas.microsoft.com/office/drawing/2014/main" id="{659656CA-FADC-4F17-BDD0-B2555FB216AB}"/>
              </a:ext>
            </a:extLst>
          </p:cNvPr>
          <p:cNvPicPr>
            <a:picLocks noChangeAspect="1"/>
          </p:cNvPicPr>
          <p:nvPr/>
        </p:nvPicPr>
        <p:blipFill rotWithShape="1">
          <a:blip r:embed="rId3">
            <a:extLst>
              <a:ext uri="{28A0092B-C50C-407E-A947-70E740481C1C}">
                <a14:useLocalDpi xmlns:a14="http://schemas.microsoft.com/office/drawing/2010/main" val="0"/>
              </a:ext>
            </a:extLst>
          </a:blip>
          <a:srcRect t="30556" r="-2" b="-2"/>
          <a:stretch/>
        </p:blipFill>
        <p:spPr>
          <a:xfrm>
            <a:off x="20" y="10"/>
            <a:ext cx="7574515" cy="4273815"/>
          </a:xfrm>
          <a:prstGeom prst="rect">
            <a:avLst/>
          </a:prstGeom>
        </p:spPr>
      </p:pic>
      <p:pic>
        <p:nvPicPr>
          <p:cNvPr id="11" name="Picture 10">
            <a:extLst>
              <a:ext uri="{FF2B5EF4-FFF2-40B4-BE49-F238E27FC236}">
                <a16:creationId xmlns:a16="http://schemas.microsoft.com/office/drawing/2014/main" id="{E443305E-C71E-4256-BD39-E8D7BD69BE78}"/>
              </a:ext>
            </a:extLst>
          </p:cNvPr>
          <p:cNvPicPr>
            <a:picLocks noChangeAspect="1"/>
          </p:cNvPicPr>
          <p:nvPr/>
        </p:nvPicPr>
        <p:blipFill rotWithShape="1">
          <a:blip r:embed="rId4">
            <a:extLst>
              <a:ext uri="{28A0092B-C50C-407E-A947-70E740481C1C}">
                <a14:useLocalDpi xmlns:a14="http://schemas.microsoft.com/office/drawing/2010/main" val="0"/>
              </a:ext>
            </a:extLst>
          </a:blip>
          <a:srcRect l="12033" r="15850" b="1"/>
          <a:stretch/>
        </p:blipFill>
        <p:spPr>
          <a:xfrm>
            <a:off x="7574535" y="10"/>
            <a:ext cx="4617465" cy="4273816"/>
          </a:xfrm>
          <a:prstGeom prst="rect">
            <a:avLst/>
          </a:prstGeom>
        </p:spPr>
      </p:pic>
    </p:spTree>
    <p:extLst>
      <p:ext uri="{BB962C8B-B14F-4D97-AF65-F5344CB8AC3E}">
        <p14:creationId xmlns:p14="http://schemas.microsoft.com/office/powerpoint/2010/main" val="25623090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D1CE5-B111-4615-8A13-C27A00F34F2A}"/>
              </a:ext>
            </a:extLst>
          </p:cNvPr>
          <p:cNvSpPr>
            <a:spLocks noGrp="1"/>
          </p:cNvSpPr>
          <p:nvPr>
            <p:ph type="title"/>
          </p:nvPr>
        </p:nvSpPr>
        <p:spPr>
          <a:xfrm>
            <a:off x="3561436" y="486814"/>
            <a:ext cx="4786896" cy="1400530"/>
          </a:xfrm>
        </p:spPr>
        <p:txBody>
          <a:bodyPr/>
          <a:lstStyle/>
          <a:p>
            <a:pPr algn="ctr"/>
            <a:r>
              <a:rPr lang="en-US" sz="4800" dirty="0">
                <a:solidFill>
                  <a:schemeClr val="bg2">
                    <a:lumMod val="40000"/>
                    <a:lumOff val="60000"/>
                  </a:schemeClr>
                </a:solidFill>
                <a:latin typeface="Times New Roman" panose="02020603050405020304" pitchFamily="18" charset="0"/>
                <a:cs typeface="Times New Roman" panose="02020603050405020304" pitchFamily="18" charset="0"/>
              </a:rPr>
              <a:t>Ian Rook</a:t>
            </a:r>
          </a:p>
        </p:txBody>
      </p:sp>
      <p:sp>
        <p:nvSpPr>
          <p:cNvPr id="7" name="TextBox 6">
            <a:extLst>
              <a:ext uri="{FF2B5EF4-FFF2-40B4-BE49-F238E27FC236}">
                <a16:creationId xmlns:a16="http://schemas.microsoft.com/office/drawing/2014/main" id="{84E2FC7B-6277-4589-A06F-4995A70000C2}"/>
              </a:ext>
            </a:extLst>
          </p:cNvPr>
          <p:cNvSpPr txBox="1"/>
          <p:nvPr/>
        </p:nvSpPr>
        <p:spPr>
          <a:xfrm>
            <a:off x="3702550" y="1448901"/>
            <a:ext cx="4758431" cy="3046988"/>
          </a:xfrm>
          <a:prstGeom prst="rect">
            <a:avLst/>
          </a:prstGeom>
          <a:noFill/>
        </p:spPr>
        <p:txBody>
          <a:bodyPr wrap="square" rtlCol="0">
            <a:spAutoFit/>
          </a:bodyPr>
          <a:lstStyle/>
          <a:p>
            <a:pPr marL="285750" indent="-285750">
              <a:buFont typeface="Arial" panose="020B0604020202020204" pitchFamily="34" charset="0"/>
              <a:buChar char="•"/>
            </a:pPr>
            <a:r>
              <a:rPr lang="en-US" sz="2400" b="1" dirty="0">
                <a:solidFill>
                  <a:srgbClr val="CC9900"/>
                </a:solidFill>
                <a:latin typeface="Times New Roman" panose="02020603050405020304" pitchFamily="18" charset="0"/>
                <a:cs typeface="Times New Roman" panose="02020603050405020304" pitchFamily="18" charset="0"/>
              </a:rPr>
              <a:t>Senior at Florida International University</a:t>
            </a:r>
          </a:p>
          <a:p>
            <a:pPr marL="285750" indent="-285750">
              <a:buFont typeface="Arial" panose="020B0604020202020204" pitchFamily="34" charset="0"/>
              <a:buChar char="•"/>
            </a:pPr>
            <a:r>
              <a:rPr lang="en-US" sz="2400" b="1" dirty="0">
                <a:solidFill>
                  <a:srgbClr val="CC9900"/>
                </a:solidFill>
                <a:latin typeface="Times New Roman" panose="02020603050405020304" pitchFamily="18" charset="0"/>
                <a:cs typeface="Times New Roman" panose="02020603050405020304" pitchFamily="18" charset="0"/>
              </a:rPr>
              <a:t>Mechanical Engineering</a:t>
            </a:r>
          </a:p>
          <a:p>
            <a:pPr marL="285750" indent="-285750">
              <a:buFont typeface="Arial" panose="020B0604020202020204" pitchFamily="34" charset="0"/>
              <a:buChar char="•"/>
            </a:pPr>
            <a:r>
              <a:rPr lang="en-US" sz="2400" b="1" dirty="0">
                <a:solidFill>
                  <a:srgbClr val="CC9900"/>
                </a:solidFill>
                <a:latin typeface="Times New Roman" panose="02020603050405020304" pitchFamily="18" charset="0"/>
                <a:cs typeface="Times New Roman" panose="02020603050405020304" pitchFamily="18" charset="0"/>
              </a:rPr>
              <a:t>Graduating in Spring 2021</a:t>
            </a:r>
          </a:p>
          <a:p>
            <a:pPr marL="285750" indent="-285750">
              <a:buFont typeface="Arial" panose="020B0604020202020204" pitchFamily="34" charset="0"/>
              <a:buChar char="•"/>
            </a:pPr>
            <a:r>
              <a:rPr lang="en-US" sz="2400" b="1" dirty="0">
                <a:solidFill>
                  <a:srgbClr val="CC9900"/>
                </a:solidFill>
                <a:latin typeface="Times New Roman" panose="02020603050405020304" pitchFamily="18" charset="0"/>
                <a:cs typeface="Times New Roman" panose="02020603050405020304" pitchFamily="18" charset="0"/>
              </a:rPr>
              <a:t>Currently working in the Analytical Laboratories Branch (NE-L3)</a:t>
            </a:r>
          </a:p>
          <a:p>
            <a:pPr marL="285750" indent="-285750">
              <a:buFont typeface="Arial" panose="020B0604020202020204" pitchFamily="34" charset="0"/>
              <a:buChar char="•"/>
            </a:pPr>
            <a:r>
              <a:rPr lang="en-US" sz="2400" b="1" dirty="0">
                <a:solidFill>
                  <a:srgbClr val="CC9900"/>
                </a:solidFill>
                <a:latin typeface="Times New Roman" panose="02020603050405020304" pitchFamily="18" charset="0"/>
                <a:cs typeface="Times New Roman" panose="02020603050405020304" pitchFamily="18" charset="0"/>
              </a:rPr>
              <a:t>Former U.S. Marine</a:t>
            </a:r>
          </a:p>
        </p:txBody>
      </p:sp>
      <p:pic>
        <p:nvPicPr>
          <p:cNvPr id="9" name="Picture 8">
            <a:extLst>
              <a:ext uri="{FF2B5EF4-FFF2-40B4-BE49-F238E27FC236}">
                <a16:creationId xmlns:a16="http://schemas.microsoft.com/office/drawing/2014/main" id="{66C048A7-9774-4FC1-A39C-7448E37DD605}"/>
              </a:ext>
            </a:extLst>
          </p:cNvPr>
          <p:cNvPicPr>
            <a:picLocks noChangeAspect="1"/>
          </p:cNvPicPr>
          <p:nvPr/>
        </p:nvPicPr>
        <p:blipFill>
          <a:blip r:embed="rId2" cstate="hq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9362370" y="2972395"/>
            <a:ext cx="2679877" cy="2679877"/>
          </a:xfrm>
          <a:prstGeom prst="rect">
            <a:avLst/>
          </a:prstGeom>
        </p:spPr>
      </p:pic>
      <p:sp>
        <p:nvSpPr>
          <p:cNvPr id="13" name="TextBox 12">
            <a:extLst>
              <a:ext uri="{FF2B5EF4-FFF2-40B4-BE49-F238E27FC236}">
                <a16:creationId xmlns:a16="http://schemas.microsoft.com/office/drawing/2014/main" id="{7C39D85A-A481-497D-ACA2-D6C78A59F374}"/>
              </a:ext>
            </a:extLst>
          </p:cNvPr>
          <p:cNvSpPr txBox="1"/>
          <p:nvPr/>
        </p:nvSpPr>
        <p:spPr>
          <a:xfrm>
            <a:off x="3383782" y="5779357"/>
            <a:ext cx="5142203" cy="923330"/>
          </a:xfrm>
          <a:prstGeom prst="rect">
            <a:avLst/>
          </a:prstGeom>
          <a:noFill/>
        </p:spPr>
        <p:txBody>
          <a:bodyPr wrap="square" rtlCol="0">
            <a:spAutoFit/>
          </a:bodyPr>
          <a:lstStyle/>
          <a:p>
            <a:r>
              <a:rPr lang="en-US" b="1" dirty="0">
                <a:solidFill>
                  <a:srgbClr val="CC9900"/>
                </a:solidFill>
                <a:latin typeface="Times New Roman" panose="02020603050405020304" pitchFamily="18" charset="0"/>
                <a:cs typeface="Times New Roman" panose="02020603050405020304" pitchFamily="18" charset="0"/>
              </a:rPr>
              <a:t>Chemical Transformations in 2D Chalcogenide Materials for Advanced Optoelectronic Devices</a:t>
            </a:r>
          </a:p>
          <a:p>
            <a:endParaRPr lang="en-US" b="1" dirty="0"/>
          </a:p>
        </p:txBody>
      </p:sp>
      <p:sp>
        <p:nvSpPr>
          <p:cNvPr id="15" name="TextBox 14">
            <a:extLst>
              <a:ext uri="{FF2B5EF4-FFF2-40B4-BE49-F238E27FC236}">
                <a16:creationId xmlns:a16="http://schemas.microsoft.com/office/drawing/2014/main" id="{C4DFA88F-DD6E-4C02-A49C-0BA57A8CC5BA}"/>
              </a:ext>
            </a:extLst>
          </p:cNvPr>
          <p:cNvSpPr txBox="1"/>
          <p:nvPr/>
        </p:nvSpPr>
        <p:spPr>
          <a:xfrm>
            <a:off x="3688318" y="4948360"/>
            <a:ext cx="4544514" cy="830997"/>
          </a:xfrm>
          <a:prstGeom prst="rect">
            <a:avLst/>
          </a:prstGeom>
          <a:noFill/>
        </p:spPr>
        <p:txBody>
          <a:bodyPr wrap="square" rtlCol="0">
            <a:spAutoFit/>
          </a:bodyPr>
          <a:lstStyle/>
          <a:p>
            <a:pPr algn="ctr"/>
            <a:r>
              <a:rPr lang="en-US" sz="4800" dirty="0">
                <a:solidFill>
                  <a:schemeClr val="bg2">
                    <a:lumMod val="40000"/>
                    <a:lumOff val="60000"/>
                  </a:schemeClr>
                </a:solidFill>
                <a:latin typeface="Times New Roman" panose="02020603050405020304" pitchFamily="18" charset="0"/>
                <a:cs typeface="Times New Roman" panose="02020603050405020304" pitchFamily="18" charset="0"/>
              </a:rPr>
              <a:t>Fall Research</a:t>
            </a:r>
          </a:p>
        </p:txBody>
      </p:sp>
      <p:pic>
        <p:nvPicPr>
          <p:cNvPr id="4" name="Picture 3">
            <a:extLst>
              <a:ext uri="{FF2B5EF4-FFF2-40B4-BE49-F238E27FC236}">
                <a16:creationId xmlns:a16="http://schemas.microsoft.com/office/drawing/2014/main" id="{7FCAACAB-8500-44F4-9F37-17C741B9E973}"/>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t="5737" b="5149"/>
          <a:stretch/>
        </p:blipFill>
        <p:spPr>
          <a:xfrm>
            <a:off x="280381" y="2972395"/>
            <a:ext cx="1665417" cy="2639792"/>
          </a:xfrm>
          <a:prstGeom prst="rect">
            <a:avLst/>
          </a:prstGeom>
        </p:spPr>
      </p:pic>
    </p:spTree>
    <p:extLst>
      <p:ext uri="{BB962C8B-B14F-4D97-AF65-F5344CB8AC3E}">
        <p14:creationId xmlns:p14="http://schemas.microsoft.com/office/powerpoint/2010/main" val="930805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B1912-A0BF-493F-8B40-E85B340EFF14}"/>
              </a:ext>
            </a:extLst>
          </p:cNvPr>
          <p:cNvSpPr>
            <a:spLocks noGrp="1"/>
          </p:cNvSpPr>
          <p:nvPr>
            <p:ph type="title"/>
          </p:nvPr>
        </p:nvSpPr>
        <p:spPr>
          <a:xfrm>
            <a:off x="2623845" y="2092367"/>
            <a:ext cx="6944297" cy="1400530"/>
          </a:xfrm>
        </p:spPr>
        <p:txBody>
          <a:bodyPr/>
          <a:lstStyle/>
          <a:p>
            <a:pPr algn="ctr"/>
            <a:r>
              <a:rPr lang="en-US" sz="4000" u="sng" dirty="0">
                <a:solidFill>
                  <a:schemeClr val="bg2">
                    <a:lumMod val="40000"/>
                    <a:lumOff val="60000"/>
                  </a:schemeClr>
                </a:solidFill>
                <a:latin typeface="Times New Roman" panose="02020603050405020304" pitchFamily="18" charset="0"/>
                <a:cs typeface="Times New Roman" panose="02020603050405020304" pitchFamily="18" charset="0"/>
              </a:rPr>
              <a:t>Analytical Laboratories Branch</a:t>
            </a:r>
          </a:p>
        </p:txBody>
      </p:sp>
      <p:pic>
        <p:nvPicPr>
          <p:cNvPr id="9" name="Picture 8">
            <a:extLst>
              <a:ext uri="{FF2B5EF4-FFF2-40B4-BE49-F238E27FC236}">
                <a16:creationId xmlns:a16="http://schemas.microsoft.com/office/drawing/2014/main" id="{F0CA8067-C980-4991-8A34-3A6728F6204E}"/>
              </a:ext>
            </a:extLst>
          </p:cNvPr>
          <p:cNvPicPr>
            <a:picLocks noChangeAspect="1"/>
          </p:cNvPicPr>
          <p:nvPr/>
        </p:nvPicPr>
        <p:blipFill>
          <a:blip r:embed="rId2">
            <a:alphaModFix amt="85000"/>
          </a:blip>
          <a:stretch>
            <a:fillRect/>
          </a:stretch>
        </p:blipFill>
        <p:spPr>
          <a:xfrm>
            <a:off x="0" y="-26633"/>
            <a:ext cx="12192001" cy="2228295"/>
          </a:xfrm>
          <a:prstGeom prst="rect">
            <a:avLst/>
          </a:prstGeom>
        </p:spPr>
      </p:pic>
      <p:sp>
        <p:nvSpPr>
          <p:cNvPr id="3" name="Rectangle 2">
            <a:extLst>
              <a:ext uri="{FF2B5EF4-FFF2-40B4-BE49-F238E27FC236}">
                <a16:creationId xmlns:a16="http://schemas.microsoft.com/office/drawing/2014/main" id="{5D1CF557-E5D1-458E-A284-07243CD6B6FA}"/>
              </a:ext>
            </a:extLst>
          </p:cNvPr>
          <p:cNvSpPr/>
          <p:nvPr/>
        </p:nvSpPr>
        <p:spPr>
          <a:xfrm>
            <a:off x="2623844" y="2735532"/>
            <a:ext cx="6944297" cy="4185761"/>
          </a:xfrm>
          <a:prstGeom prst="rect">
            <a:avLst/>
          </a:prstGeom>
        </p:spPr>
        <p:txBody>
          <a:bodyPr wrap="square">
            <a:spAutoFit/>
          </a:bodyPr>
          <a:lstStyle/>
          <a:p>
            <a:pPr marL="342900" lvl="0" indent="-342900">
              <a:spcBef>
                <a:spcPts val="1000"/>
              </a:spcBef>
              <a:buClr>
                <a:srgbClr val="242852">
                  <a:lumMod val="40000"/>
                  <a:lumOff val="60000"/>
                </a:srgb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Capabilities include chemical analyses to identify unknown materials/contaminants</a:t>
            </a:r>
          </a:p>
          <a:p>
            <a:pPr marL="342900" lvl="0" indent="-342900">
              <a:spcBef>
                <a:spcPts val="1000"/>
              </a:spcBef>
              <a:buClr>
                <a:srgbClr val="242852">
                  <a:lumMod val="40000"/>
                  <a:lumOff val="60000"/>
                </a:srgb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Testbed for air and water revitalization systems and plant biology research</a:t>
            </a:r>
          </a:p>
          <a:p>
            <a:pPr marL="342900" indent="-342900">
              <a:spcBef>
                <a:spcPts val="1000"/>
              </a:spcBef>
              <a:buClr>
                <a:srgbClr val="242852">
                  <a:lumMod val="40000"/>
                  <a:lumOff val="60000"/>
                </a:srgb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Image analysis of space flight hardware and ground support equipment for ground operations.</a:t>
            </a:r>
          </a:p>
          <a:p>
            <a:pPr marL="342900" indent="-342900">
              <a:spcBef>
                <a:spcPts val="1000"/>
              </a:spcBef>
              <a:buClr>
                <a:srgbClr val="242852">
                  <a:lumMod val="40000"/>
                  <a:lumOff val="60000"/>
                </a:srgb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Metrological evaluations of components in support of failure analyses</a:t>
            </a:r>
          </a:p>
          <a:p>
            <a:pPr marL="342900" indent="-342900">
              <a:spcBef>
                <a:spcPts val="1000"/>
              </a:spcBef>
              <a:buClr>
                <a:srgbClr val="242852">
                  <a:lumMod val="40000"/>
                  <a:lumOff val="60000"/>
                </a:srgb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Spacecraft windows inspection and testing</a:t>
            </a:r>
          </a:p>
          <a:p>
            <a:pPr marL="342900" lvl="0" indent="-342900">
              <a:spcBef>
                <a:spcPts val="1000"/>
              </a:spcBef>
              <a:buClr>
                <a:srgbClr val="242852">
                  <a:lumMod val="40000"/>
                  <a:lumOff val="60000"/>
                </a:srgb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Field metrology and large scale precision measurements and real-time tracking</a:t>
            </a:r>
          </a:p>
          <a:p>
            <a:pPr marL="342900" lvl="0" indent="-342900">
              <a:spcBef>
                <a:spcPts val="1000"/>
              </a:spcBef>
              <a:buClr>
                <a:srgbClr val="242852">
                  <a:lumMod val="40000"/>
                  <a:lumOff val="60000"/>
                </a:srgbClr>
              </a:buClr>
              <a:buSzPct val="80000"/>
              <a:buFont typeface="Wingdings 3" charset="2"/>
              <a:buChar char=""/>
            </a:pPr>
            <a:endParaRPr lang="en-US" b="1" dirty="0">
              <a:solidFill>
                <a:srgbClr val="CC99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96728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F77999C1-7EA8-48BA-A7D4-0757A26447E1}"/>
              </a:ext>
            </a:extLst>
          </p:cNvPr>
          <p:cNvSpPr/>
          <p:nvPr/>
        </p:nvSpPr>
        <p:spPr>
          <a:xfrm>
            <a:off x="0" y="3125978"/>
            <a:ext cx="12192000" cy="3740900"/>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pic>
        <p:nvPicPr>
          <p:cNvPr id="18" name="Picture 17">
            <a:extLst>
              <a:ext uri="{FF2B5EF4-FFF2-40B4-BE49-F238E27FC236}">
                <a16:creationId xmlns:a16="http://schemas.microsoft.com/office/drawing/2014/main" id="{C8DF50CF-A0D9-4315-A078-54971CD3F24F}"/>
              </a:ext>
            </a:extLst>
          </p:cNvPr>
          <p:cNvPicPr/>
          <p:nvPr/>
        </p:nvPicPr>
        <p:blipFill>
          <a:blip r:embed="rId2" cstate="print">
            <a:extLst>
              <a:ext uri="{28A0092B-C50C-407E-A947-70E740481C1C}">
                <a14:useLocalDpi xmlns:a14="http://schemas.microsoft.com/office/drawing/2010/main" val="0"/>
              </a:ext>
            </a:extLst>
          </a:blip>
          <a:stretch>
            <a:fillRect/>
          </a:stretch>
        </p:blipFill>
        <p:spPr bwMode="auto">
          <a:xfrm>
            <a:off x="4025900" y="4540652"/>
            <a:ext cx="4140200" cy="2323408"/>
          </a:xfrm>
          <a:prstGeom prst="rect">
            <a:avLst/>
          </a:prstGeom>
          <a:noFill/>
          <a:ln>
            <a:noFill/>
          </a:ln>
        </p:spPr>
      </p:pic>
      <p:pic>
        <p:nvPicPr>
          <p:cNvPr id="20" name="Picture 19">
            <a:extLst>
              <a:ext uri="{FF2B5EF4-FFF2-40B4-BE49-F238E27FC236}">
                <a16:creationId xmlns:a16="http://schemas.microsoft.com/office/drawing/2014/main" id="{95B696D6-BA62-4017-8213-F85634A33D3F}"/>
              </a:ext>
            </a:extLst>
          </p:cNvPr>
          <p:cNvPicPr/>
          <p:nvPr/>
        </p:nvPicPr>
        <p:blipFill>
          <a:blip r:embed="rId3" cstate="print">
            <a:extLst>
              <a:ext uri="{28A0092B-C50C-407E-A947-70E740481C1C}">
                <a14:useLocalDpi xmlns:a14="http://schemas.microsoft.com/office/drawing/2010/main" val="0"/>
              </a:ext>
            </a:extLst>
          </a:blip>
          <a:stretch>
            <a:fillRect/>
          </a:stretch>
        </p:blipFill>
        <p:spPr bwMode="auto">
          <a:xfrm>
            <a:off x="0" y="4540651"/>
            <a:ext cx="4025900" cy="2311132"/>
          </a:xfrm>
          <a:prstGeom prst="rect">
            <a:avLst/>
          </a:prstGeom>
          <a:noFill/>
          <a:ln>
            <a:noFill/>
          </a:ln>
        </p:spPr>
      </p:pic>
      <p:sp>
        <p:nvSpPr>
          <p:cNvPr id="17" name="Rectangle 16">
            <a:extLst>
              <a:ext uri="{FF2B5EF4-FFF2-40B4-BE49-F238E27FC236}">
                <a16:creationId xmlns:a16="http://schemas.microsoft.com/office/drawing/2014/main" id="{22E43DE7-405B-401E-8F3E-ECE7A7AE5E63}"/>
              </a:ext>
            </a:extLst>
          </p:cNvPr>
          <p:cNvSpPr/>
          <p:nvPr/>
        </p:nvSpPr>
        <p:spPr>
          <a:xfrm>
            <a:off x="0" y="3897297"/>
            <a:ext cx="6096000" cy="461665"/>
          </a:xfrm>
          <a:prstGeom prst="rect">
            <a:avLst/>
          </a:prstGeom>
        </p:spPr>
        <p:txBody>
          <a:bodyPr wrap="square">
            <a:spAutoFit/>
          </a:bodyPr>
          <a:lstStyle/>
          <a:p>
            <a:pPr marL="163054" indent="-151848">
              <a:spcBef>
                <a:spcPts val="0"/>
              </a:spcBef>
              <a:buFont typeface="Arial"/>
              <a:buChar char="•"/>
              <a:tabLst>
                <a:tab pos="163615" algn="l"/>
              </a:tabLst>
            </a:pPr>
            <a:endParaRPr lang="en-US" sz="2400" dirty="0"/>
          </a:p>
        </p:txBody>
      </p:sp>
      <p:pic>
        <p:nvPicPr>
          <p:cNvPr id="19" name="Picture 18">
            <a:extLst>
              <a:ext uri="{FF2B5EF4-FFF2-40B4-BE49-F238E27FC236}">
                <a16:creationId xmlns:a16="http://schemas.microsoft.com/office/drawing/2014/main" id="{F44BBCCF-ADA8-44C4-942C-64CA615A1DF9}"/>
              </a:ext>
            </a:extLst>
          </p:cNvPr>
          <p:cNvPicPr/>
          <p:nvPr/>
        </p:nvPicPr>
        <p:blipFill>
          <a:blip r:embed="rId4" cstate="print">
            <a:extLst>
              <a:ext uri="{28A0092B-C50C-407E-A947-70E740481C1C}">
                <a14:useLocalDpi xmlns:a14="http://schemas.microsoft.com/office/drawing/2010/main" val="0"/>
              </a:ext>
            </a:extLst>
          </a:blip>
          <a:stretch>
            <a:fillRect/>
          </a:stretch>
        </p:blipFill>
        <p:spPr bwMode="auto">
          <a:xfrm>
            <a:off x="8166100" y="4537834"/>
            <a:ext cx="4025900" cy="2326225"/>
          </a:xfrm>
          <a:prstGeom prst="rect">
            <a:avLst/>
          </a:prstGeom>
          <a:noFill/>
          <a:ln>
            <a:noFill/>
          </a:ln>
        </p:spPr>
      </p:pic>
      <p:sp>
        <p:nvSpPr>
          <p:cNvPr id="23" name="Rectangle 22">
            <a:extLst>
              <a:ext uri="{FF2B5EF4-FFF2-40B4-BE49-F238E27FC236}">
                <a16:creationId xmlns:a16="http://schemas.microsoft.com/office/drawing/2014/main" id="{02826458-0D62-4D18-8713-E6303E821A48}"/>
              </a:ext>
            </a:extLst>
          </p:cNvPr>
          <p:cNvSpPr/>
          <p:nvPr/>
        </p:nvSpPr>
        <p:spPr>
          <a:xfrm>
            <a:off x="3973986" y="2377274"/>
            <a:ext cx="4301177" cy="646331"/>
          </a:xfrm>
          <a:prstGeom prst="rect">
            <a:avLst/>
          </a:prstGeom>
        </p:spPr>
        <p:txBody>
          <a:bodyPr wrap="none">
            <a:spAutoFit/>
          </a:bodyPr>
          <a:lstStyle/>
          <a:p>
            <a:r>
              <a:rPr lang="en-US" sz="3600" dirty="0">
                <a:solidFill>
                  <a:schemeClr val="bg2">
                    <a:lumMod val="40000"/>
                    <a:lumOff val="60000"/>
                  </a:schemeClr>
                </a:solidFill>
                <a:latin typeface="Times New Roman" panose="02020603050405020304" pitchFamily="18" charset="0"/>
                <a:cs typeface="Times New Roman" panose="02020603050405020304" pitchFamily="18" charset="0"/>
              </a:rPr>
              <a:t>Metrology Laboratory</a:t>
            </a:r>
            <a:endParaRPr lang="en-US" sz="3600" dirty="0">
              <a:solidFill>
                <a:schemeClr val="bg2">
                  <a:lumMod val="40000"/>
                  <a:lumOff val="60000"/>
                </a:schemeClr>
              </a:solidFill>
            </a:endParaRPr>
          </a:p>
        </p:txBody>
      </p:sp>
      <p:sp>
        <p:nvSpPr>
          <p:cNvPr id="25" name="Rectangle 24">
            <a:extLst>
              <a:ext uri="{FF2B5EF4-FFF2-40B4-BE49-F238E27FC236}">
                <a16:creationId xmlns:a16="http://schemas.microsoft.com/office/drawing/2014/main" id="{7C0C5802-7949-4890-83C7-8361250AD223}"/>
              </a:ext>
            </a:extLst>
          </p:cNvPr>
          <p:cNvSpPr/>
          <p:nvPr/>
        </p:nvSpPr>
        <p:spPr>
          <a:xfrm>
            <a:off x="3973986" y="3017089"/>
            <a:ext cx="4301177" cy="1456809"/>
          </a:xfrm>
          <a:prstGeom prst="rect">
            <a:avLst/>
          </a:prstGeom>
        </p:spPr>
        <p:txBody>
          <a:bodyPr wrap="square">
            <a:spAutoFit/>
          </a:bodyPr>
          <a:lstStyle/>
          <a:p>
            <a:pPr marL="342900" indent="-342900">
              <a:spcBef>
                <a:spcPts val="1000"/>
              </a:spcBef>
              <a:buClr>
                <a:srgbClr val="242852">
                  <a:lumMod val="40000"/>
                  <a:lumOff val="60000"/>
                </a:srgbClr>
              </a:buClr>
              <a:buSzPct val="80000"/>
              <a:buFont typeface="Wingdings 3" charset="2"/>
              <a:buChar char=""/>
            </a:pPr>
            <a:r>
              <a:rPr lang="en-US" sz="2400" b="1" dirty="0">
                <a:solidFill>
                  <a:srgbClr val="CC9900"/>
                </a:solidFill>
                <a:latin typeface="Times New Roman" panose="02020603050405020304" pitchFamily="18" charset="0"/>
                <a:ea typeface="+mj-ea"/>
                <a:cs typeface="Times New Roman" panose="02020603050405020304" pitchFamily="18" charset="0"/>
              </a:rPr>
              <a:t>Metrology </a:t>
            </a:r>
          </a:p>
          <a:p>
            <a:pPr marL="342900" indent="-342900">
              <a:spcBef>
                <a:spcPts val="1000"/>
              </a:spcBef>
              <a:buClr>
                <a:srgbClr val="242852">
                  <a:lumMod val="40000"/>
                  <a:lumOff val="60000"/>
                </a:srgbClr>
              </a:buClr>
              <a:buSzPct val="80000"/>
              <a:buFont typeface="Wingdings 3" charset="2"/>
              <a:buChar char=""/>
            </a:pPr>
            <a:r>
              <a:rPr lang="en-US" sz="2400" b="1" dirty="0">
                <a:solidFill>
                  <a:srgbClr val="CC9900"/>
                </a:solidFill>
                <a:latin typeface="Times New Roman" panose="02020603050405020304" pitchFamily="18" charset="0"/>
                <a:ea typeface="+mj-ea"/>
                <a:cs typeface="Times New Roman" panose="02020603050405020304" pitchFamily="18" charset="0"/>
              </a:rPr>
              <a:t>Dimensional Inspection</a:t>
            </a:r>
          </a:p>
          <a:p>
            <a:pPr marL="342900" lvl="0" indent="-342900">
              <a:spcBef>
                <a:spcPts val="1000"/>
              </a:spcBef>
              <a:buClr>
                <a:srgbClr val="242852">
                  <a:lumMod val="40000"/>
                  <a:lumOff val="60000"/>
                </a:srgbClr>
              </a:buClr>
              <a:buSzPct val="80000"/>
              <a:buFont typeface="Wingdings 3" charset="2"/>
              <a:buChar char=""/>
            </a:pPr>
            <a:r>
              <a:rPr lang="en-US" sz="2400" b="1" dirty="0">
                <a:solidFill>
                  <a:srgbClr val="CC9900"/>
                </a:solidFill>
                <a:latin typeface="Times New Roman" panose="02020603050405020304" pitchFamily="18" charset="0"/>
                <a:ea typeface="+mj-ea"/>
                <a:cs typeface="Times New Roman" panose="02020603050405020304" pitchFamily="18" charset="0"/>
              </a:rPr>
              <a:t>Optical Windows Properties</a:t>
            </a:r>
          </a:p>
        </p:txBody>
      </p:sp>
      <p:pic>
        <p:nvPicPr>
          <p:cNvPr id="26" name="Picture 25">
            <a:extLst>
              <a:ext uri="{FF2B5EF4-FFF2-40B4-BE49-F238E27FC236}">
                <a16:creationId xmlns:a16="http://schemas.microsoft.com/office/drawing/2014/main" id="{7067506F-12F8-4D96-BFA7-30C24A2BB196}"/>
              </a:ext>
            </a:extLst>
          </p:cNvPr>
          <p:cNvPicPr/>
          <p:nvPr/>
        </p:nvPicPr>
        <p:blipFill>
          <a:blip r:embed="rId5" cstate="print">
            <a:extLst>
              <a:ext uri="{28A0092B-C50C-407E-A947-70E740481C1C}">
                <a14:useLocalDpi xmlns:a14="http://schemas.microsoft.com/office/drawing/2010/main" val="0"/>
              </a:ext>
            </a:extLst>
          </a:blip>
          <a:stretch>
            <a:fillRect/>
          </a:stretch>
        </p:blipFill>
        <p:spPr bwMode="auto">
          <a:xfrm>
            <a:off x="4025900" y="40663"/>
            <a:ext cx="4140200" cy="2264410"/>
          </a:xfrm>
          <a:prstGeom prst="rect">
            <a:avLst/>
          </a:prstGeom>
          <a:noFill/>
          <a:ln>
            <a:noFill/>
          </a:ln>
        </p:spPr>
      </p:pic>
      <p:pic>
        <p:nvPicPr>
          <p:cNvPr id="27" name="Picture 26">
            <a:extLst>
              <a:ext uri="{FF2B5EF4-FFF2-40B4-BE49-F238E27FC236}">
                <a16:creationId xmlns:a16="http://schemas.microsoft.com/office/drawing/2014/main" id="{4DE0F7FF-7A76-4C00-9B34-70E5A6B5DB3A}"/>
              </a:ext>
            </a:extLst>
          </p:cNvPr>
          <p:cNvPicPr>
            <a:picLocks noChangeAspect="1"/>
          </p:cNvPicPr>
          <p:nvPr/>
        </p:nvPicPr>
        <p:blipFill>
          <a:blip r:embed="rId6"/>
          <a:stretch>
            <a:fillRect/>
          </a:stretch>
        </p:blipFill>
        <p:spPr>
          <a:xfrm>
            <a:off x="8178845" y="-1"/>
            <a:ext cx="4013156" cy="2296771"/>
          </a:xfrm>
          <a:prstGeom prst="rect">
            <a:avLst/>
          </a:prstGeom>
        </p:spPr>
      </p:pic>
      <p:sp>
        <p:nvSpPr>
          <p:cNvPr id="28" name="TextBox 27">
            <a:extLst>
              <a:ext uri="{FF2B5EF4-FFF2-40B4-BE49-F238E27FC236}">
                <a16:creationId xmlns:a16="http://schemas.microsoft.com/office/drawing/2014/main" id="{32382724-5AE2-43D9-99AA-B554B48F4638}"/>
              </a:ext>
            </a:extLst>
          </p:cNvPr>
          <p:cNvSpPr txBox="1"/>
          <p:nvPr/>
        </p:nvSpPr>
        <p:spPr>
          <a:xfrm>
            <a:off x="57149" y="4045609"/>
            <a:ext cx="2325949" cy="461665"/>
          </a:xfrm>
          <a:prstGeom prst="rect">
            <a:avLst/>
          </a:prstGeom>
          <a:noFill/>
        </p:spPr>
        <p:txBody>
          <a:bodyPr wrap="square" rtlCol="0">
            <a:spAutoFit/>
          </a:bodyPr>
          <a:lstStyle/>
          <a:p>
            <a:r>
              <a:rPr lang="en-US" sz="1200" dirty="0">
                <a:solidFill>
                  <a:srgbClr val="CC9900"/>
                </a:solidFill>
                <a:latin typeface="Times New Roman" panose="02020603050405020304" pitchFamily="18" charset="0"/>
                <a:cs typeface="Times New Roman" panose="02020603050405020304" pitchFamily="18" charset="0"/>
              </a:rPr>
              <a:t> Pictures sourced from</a:t>
            </a:r>
          </a:p>
          <a:p>
            <a:r>
              <a:rPr lang="en-US" sz="1200" dirty="0">
                <a:solidFill>
                  <a:srgbClr val="CC9900"/>
                </a:solidFill>
                <a:latin typeface="Times New Roman" panose="02020603050405020304" pitchFamily="18" charset="0"/>
                <a:cs typeface="Times New Roman" panose="02020603050405020304" pitchFamily="18" charset="0"/>
              </a:rPr>
              <a:t>KSC-PLN-2322_MET</a:t>
            </a:r>
          </a:p>
        </p:txBody>
      </p:sp>
      <p:pic>
        <p:nvPicPr>
          <p:cNvPr id="12" name="Picture 11">
            <a:extLst>
              <a:ext uri="{FF2B5EF4-FFF2-40B4-BE49-F238E27FC236}">
                <a16:creationId xmlns:a16="http://schemas.microsoft.com/office/drawing/2014/main" id="{62D6FEC2-66D0-4DAB-BB28-642C5F190D3A}"/>
              </a:ext>
            </a:extLst>
          </p:cNvPr>
          <p:cNvPicPr/>
          <p:nvPr/>
        </p:nvPicPr>
        <p:blipFill>
          <a:blip r:embed="rId7" cstate="print">
            <a:extLst>
              <a:ext uri="{28A0092B-C50C-407E-A947-70E740481C1C}">
                <a14:useLocalDpi xmlns:a14="http://schemas.microsoft.com/office/drawing/2010/main" val="0"/>
              </a:ext>
            </a:extLst>
          </a:blip>
          <a:stretch>
            <a:fillRect/>
          </a:stretch>
        </p:blipFill>
        <p:spPr bwMode="auto">
          <a:xfrm>
            <a:off x="0" y="-1911"/>
            <a:ext cx="4025900" cy="2306984"/>
          </a:xfrm>
          <a:prstGeom prst="rect">
            <a:avLst/>
          </a:prstGeom>
          <a:noFill/>
          <a:ln>
            <a:noFill/>
          </a:ln>
        </p:spPr>
      </p:pic>
    </p:spTree>
    <p:extLst>
      <p:ext uri="{BB962C8B-B14F-4D97-AF65-F5344CB8AC3E}">
        <p14:creationId xmlns:p14="http://schemas.microsoft.com/office/powerpoint/2010/main" val="36883265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5ADEE0A6-637A-4CF0-A175-31241076D4F1}"/>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15257" y="1773361"/>
            <a:ext cx="7135813" cy="4013895"/>
          </a:xfrm>
          <a:prstGeom prst="rect">
            <a:avLst/>
          </a:prstGeom>
        </p:spPr>
      </p:pic>
      <p:pic>
        <p:nvPicPr>
          <p:cNvPr id="13" name="Picture 12">
            <a:extLst>
              <a:ext uri="{FF2B5EF4-FFF2-40B4-BE49-F238E27FC236}">
                <a16:creationId xmlns:a16="http://schemas.microsoft.com/office/drawing/2014/main" id="{2842C298-58FD-420B-A04C-061C03C00E8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7216" y="3321459"/>
            <a:ext cx="5054784" cy="3532965"/>
          </a:xfrm>
          <a:prstGeom prst="rect">
            <a:avLst/>
          </a:prstGeom>
        </p:spPr>
      </p:pic>
      <p:pic>
        <p:nvPicPr>
          <p:cNvPr id="4" name="Picture 3">
            <a:extLst>
              <a:ext uri="{FF2B5EF4-FFF2-40B4-BE49-F238E27FC236}">
                <a16:creationId xmlns:a16="http://schemas.microsoft.com/office/drawing/2014/main" id="{E2984A42-251F-4E01-B1AB-33722AEE0C51}"/>
              </a:ext>
            </a:extLst>
          </p:cNvPr>
          <p:cNvPicPr>
            <a:picLocks noChangeAspect="1"/>
          </p:cNvPicPr>
          <p:nvPr/>
        </p:nvPicPr>
        <p:blipFill>
          <a:blip r:embed="rId4"/>
          <a:stretch>
            <a:fillRect/>
          </a:stretch>
        </p:blipFill>
        <p:spPr>
          <a:xfrm>
            <a:off x="-1403" y="5794408"/>
            <a:ext cx="1457341" cy="1063592"/>
          </a:xfrm>
          <a:prstGeom prst="rect">
            <a:avLst/>
          </a:prstGeom>
        </p:spPr>
      </p:pic>
      <p:pic>
        <p:nvPicPr>
          <p:cNvPr id="9" name="Picture 8">
            <a:extLst>
              <a:ext uri="{FF2B5EF4-FFF2-40B4-BE49-F238E27FC236}">
                <a16:creationId xmlns:a16="http://schemas.microsoft.com/office/drawing/2014/main" id="{5DBD62F4-7105-492C-927A-7B3A2E525587}"/>
              </a:ext>
            </a:extLst>
          </p:cNvPr>
          <p:cNvPicPr>
            <a:picLocks noChangeAspect="1"/>
          </p:cNvPicPr>
          <p:nvPr/>
        </p:nvPicPr>
        <p:blipFill>
          <a:blip r:embed="rId5"/>
          <a:stretch>
            <a:fillRect/>
          </a:stretch>
        </p:blipFill>
        <p:spPr>
          <a:xfrm>
            <a:off x="7137216" y="0"/>
            <a:ext cx="5054783" cy="3429000"/>
          </a:xfrm>
          <a:prstGeom prst="rect">
            <a:avLst/>
          </a:prstGeom>
        </p:spPr>
      </p:pic>
      <p:sp>
        <p:nvSpPr>
          <p:cNvPr id="3" name="Rectangle 2">
            <a:extLst>
              <a:ext uri="{FF2B5EF4-FFF2-40B4-BE49-F238E27FC236}">
                <a16:creationId xmlns:a16="http://schemas.microsoft.com/office/drawing/2014/main" id="{5B9DC062-B76F-4E60-B01F-163863F1B543}"/>
              </a:ext>
            </a:extLst>
          </p:cNvPr>
          <p:cNvSpPr/>
          <p:nvPr/>
        </p:nvSpPr>
        <p:spPr>
          <a:xfrm>
            <a:off x="323228" y="259806"/>
            <a:ext cx="5680786" cy="769441"/>
          </a:xfrm>
          <a:prstGeom prst="rect">
            <a:avLst/>
          </a:prstGeom>
        </p:spPr>
        <p:txBody>
          <a:bodyPr wrap="none">
            <a:spAutoFit/>
          </a:bodyPr>
          <a:lstStyle/>
          <a:p>
            <a:r>
              <a:rPr lang="en-US" sz="4400" dirty="0">
                <a:solidFill>
                  <a:schemeClr val="bg2">
                    <a:lumMod val="40000"/>
                    <a:lumOff val="60000"/>
                  </a:schemeClr>
                </a:solidFill>
                <a:latin typeface="Times New Roman" panose="02020603050405020304" pitchFamily="18" charset="0"/>
                <a:ea typeface="+mj-ea"/>
                <a:cs typeface="Times New Roman" panose="02020603050405020304" pitchFamily="18" charset="0"/>
              </a:rPr>
              <a:t>Optical Window Testing</a:t>
            </a:r>
            <a:endParaRPr lang="en-US" dirty="0">
              <a:solidFill>
                <a:schemeClr val="bg2">
                  <a:lumMod val="40000"/>
                  <a:lumOff val="60000"/>
                </a:schemeClr>
              </a:solidFill>
            </a:endParaRPr>
          </a:p>
        </p:txBody>
      </p:sp>
      <p:sp>
        <p:nvSpPr>
          <p:cNvPr id="11" name="Rectangle 10">
            <a:extLst>
              <a:ext uri="{FF2B5EF4-FFF2-40B4-BE49-F238E27FC236}">
                <a16:creationId xmlns:a16="http://schemas.microsoft.com/office/drawing/2014/main" id="{0368AFB9-33E7-4B52-B17C-F88D1C870055}"/>
              </a:ext>
            </a:extLst>
          </p:cNvPr>
          <p:cNvSpPr/>
          <p:nvPr/>
        </p:nvSpPr>
        <p:spPr>
          <a:xfrm>
            <a:off x="323228" y="1336119"/>
            <a:ext cx="6096000" cy="4185761"/>
          </a:xfrm>
          <a:prstGeom prst="rect">
            <a:avLst/>
          </a:prstGeom>
        </p:spPr>
        <p:txBody>
          <a:bodyPr>
            <a:spAutoFit/>
          </a:bodyPr>
          <a:lstStyle/>
          <a:p>
            <a:pPr marL="342900" lvl="0" indent="-342900">
              <a:spcBef>
                <a:spcPts val="1000"/>
              </a:spcBef>
              <a:buClr>
                <a:srgbClr val="242852">
                  <a:lumMod val="40000"/>
                  <a:lumOff val="60000"/>
                </a:srgbClr>
              </a:buClr>
              <a:buSzPct val="80000"/>
              <a:buFont typeface="Wingdings 3" charset="2"/>
              <a:buChar char=""/>
            </a:pPr>
            <a:r>
              <a:rPr lang="en-US" sz="2400" b="1" dirty="0">
                <a:solidFill>
                  <a:srgbClr val="CC9900"/>
                </a:solidFill>
                <a:latin typeface="Times New Roman" panose="02020603050405020304" pitchFamily="18" charset="0"/>
                <a:ea typeface="+mj-ea"/>
                <a:cs typeface="Times New Roman" panose="02020603050405020304" pitchFamily="18" charset="0"/>
              </a:rPr>
              <a:t>Clearest view from vehicle</a:t>
            </a:r>
          </a:p>
          <a:p>
            <a:pPr marL="342900" lvl="0" indent="-342900">
              <a:spcBef>
                <a:spcPts val="1000"/>
              </a:spcBef>
              <a:buClr>
                <a:srgbClr val="242852">
                  <a:lumMod val="40000"/>
                  <a:lumOff val="60000"/>
                </a:srgbClr>
              </a:buClr>
              <a:buSzPct val="80000"/>
              <a:buFont typeface="Wingdings 3" charset="2"/>
              <a:buChar char=""/>
            </a:pPr>
            <a:r>
              <a:rPr lang="en-US" sz="2400" b="1" dirty="0">
                <a:solidFill>
                  <a:srgbClr val="CC9900"/>
                </a:solidFill>
                <a:latin typeface="Times New Roman" panose="02020603050405020304" pitchFamily="18" charset="0"/>
                <a:ea typeface="+mj-ea"/>
                <a:cs typeface="Times New Roman" panose="02020603050405020304" pitchFamily="18" charset="0"/>
              </a:rPr>
              <a:t>Pictures used for study of weather, geology and other scientific research</a:t>
            </a:r>
          </a:p>
          <a:p>
            <a:pPr marL="342900" lvl="0" indent="-342900">
              <a:spcBef>
                <a:spcPts val="1000"/>
              </a:spcBef>
              <a:buClr>
                <a:srgbClr val="242852">
                  <a:lumMod val="40000"/>
                  <a:lumOff val="60000"/>
                </a:srgbClr>
              </a:buClr>
              <a:buSzPct val="80000"/>
              <a:buFont typeface="Wingdings 3" charset="2"/>
              <a:buChar char=""/>
            </a:pPr>
            <a:r>
              <a:rPr lang="en-US" sz="2400" b="1" dirty="0">
                <a:solidFill>
                  <a:srgbClr val="CC9900"/>
                </a:solidFill>
                <a:latin typeface="Times New Roman" panose="02020603050405020304" pitchFamily="18" charset="0"/>
                <a:ea typeface="+mj-ea"/>
                <a:cs typeface="Times New Roman" panose="02020603050405020304" pitchFamily="18" charset="0"/>
              </a:rPr>
              <a:t>Experiments</a:t>
            </a:r>
          </a:p>
          <a:p>
            <a:pPr marL="342900" lvl="0" indent="-342900">
              <a:spcBef>
                <a:spcPts val="1000"/>
              </a:spcBef>
              <a:buClr>
                <a:srgbClr val="242852">
                  <a:lumMod val="40000"/>
                  <a:lumOff val="60000"/>
                </a:srgbClr>
              </a:buClr>
              <a:buSzPct val="80000"/>
              <a:buFont typeface="Wingdings 3" charset="2"/>
              <a:buChar char=""/>
            </a:pPr>
            <a:r>
              <a:rPr lang="en-US" sz="2400" b="1" dirty="0">
                <a:solidFill>
                  <a:srgbClr val="CC9900"/>
                </a:solidFill>
                <a:latin typeface="Times New Roman" panose="02020603050405020304" pitchFamily="18" charset="0"/>
                <a:ea typeface="+mj-ea"/>
                <a:cs typeface="Times New Roman" panose="02020603050405020304" pitchFamily="18" charset="0"/>
              </a:rPr>
              <a:t>Docking procedures</a:t>
            </a:r>
          </a:p>
          <a:p>
            <a:pPr marL="342900" lvl="0" indent="-342900">
              <a:spcBef>
                <a:spcPts val="1000"/>
              </a:spcBef>
              <a:buClr>
                <a:srgbClr val="242852">
                  <a:lumMod val="40000"/>
                  <a:lumOff val="60000"/>
                </a:srgbClr>
              </a:buClr>
              <a:buSzPct val="80000"/>
              <a:buFont typeface="Wingdings 3" charset="2"/>
              <a:buChar char=""/>
            </a:pPr>
            <a:r>
              <a:rPr lang="en-US" sz="2400" b="1" dirty="0">
                <a:solidFill>
                  <a:srgbClr val="CC9900"/>
                </a:solidFill>
                <a:latin typeface="Times New Roman" panose="02020603050405020304" pitchFamily="18" charset="0"/>
                <a:cs typeface="Times New Roman" panose="02020603050405020304" pitchFamily="18" charset="0"/>
              </a:rPr>
              <a:t>Visibility</a:t>
            </a:r>
            <a:r>
              <a:rPr lang="en-US" sz="2400" b="1" dirty="0">
                <a:solidFill>
                  <a:srgbClr val="CC9900"/>
                </a:solidFill>
                <a:latin typeface="Times New Roman" panose="02020603050405020304" pitchFamily="18" charset="0"/>
                <a:ea typeface="+mj-ea"/>
                <a:cs typeface="Times New Roman" panose="02020603050405020304" pitchFamily="18" charset="0"/>
              </a:rPr>
              <a:t> to support the control of the ISS remote manipulator system</a:t>
            </a:r>
          </a:p>
          <a:p>
            <a:pPr lvl="0">
              <a:spcBef>
                <a:spcPts val="1000"/>
              </a:spcBef>
              <a:buClr>
                <a:srgbClr val="242852">
                  <a:lumMod val="40000"/>
                  <a:lumOff val="60000"/>
                </a:srgbClr>
              </a:buClr>
              <a:buSzPct val="80000"/>
            </a:pPr>
            <a:endParaRPr lang="en-US" sz="2400" dirty="0">
              <a:solidFill>
                <a:srgbClr val="CC9900"/>
              </a:solidFill>
              <a:ea typeface="+mj-ea"/>
              <a:cs typeface="+mj-cs"/>
            </a:endParaRPr>
          </a:p>
          <a:p>
            <a:pPr lvl="0">
              <a:spcBef>
                <a:spcPts val="1000"/>
              </a:spcBef>
              <a:buClr>
                <a:srgbClr val="242852">
                  <a:lumMod val="40000"/>
                  <a:lumOff val="60000"/>
                </a:srgbClr>
              </a:buClr>
              <a:buSzPct val="80000"/>
            </a:pPr>
            <a:endParaRPr lang="en-US" sz="2400" dirty="0">
              <a:solidFill>
                <a:srgbClr val="CC9900"/>
              </a:solidFill>
              <a:ea typeface="+mj-ea"/>
              <a:cs typeface="+mj-cs"/>
            </a:endParaRPr>
          </a:p>
        </p:txBody>
      </p:sp>
    </p:spTree>
    <p:extLst>
      <p:ext uri="{BB962C8B-B14F-4D97-AF65-F5344CB8AC3E}">
        <p14:creationId xmlns:p14="http://schemas.microsoft.com/office/powerpoint/2010/main" val="1873827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7" name="Picture 16">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9" name="Oval 18">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21" name="Picture 20">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3" name="Picture 22">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5" name="Rectangle 24">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7" name="Rectangle 26">
            <a:extLst>
              <a:ext uri="{FF2B5EF4-FFF2-40B4-BE49-F238E27FC236}">
                <a16:creationId xmlns:a16="http://schemas.microsoft.com/office/drawing/2014/main" id="{C8A3C342-1D03-412F-8DD3-BF519E8E0A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sp>
        <p:nvSpPr>
          <p:cNvPr id="4" name="Title 3">
            <a:extLst>
              <a:ext uri="{FF2B5EF4-FFF2-40B4-BE49-F238E27FC236}">
                <a16:creationId xmlns:a16="http://schemas.microsoft.com/office/drawing/2014/main" id="{A040875C-4572-42E0-BB33-5CE94CA9DCAD}"/>
              </a:ext>
            </a:extLst>
          </p:cNvPr>
          <p:cNvSpPr>
            <a:spLocks noGrp="1"/>
          </p:cNvSpPr>
          <p:nvPr>
            <p:ph type="title"/>
          </p:nvPr>
        </p:nvSpPr>
        <p:spPr>
          <a:xfrm>
            <a:off x="761206" y="279832"/>
            <a:ext cx="6188190" cy="1622321"/>
          </a:xfrm>
        </p:spPr>
        <p:txBody>
          <a:bodyPr vert="horz" lIns="91440" tIns="45720" rIns="91440" bIns="45720" rtlCol="0" anchor="t">
            <a:noAutofit/>
          </a:bodyPr>
          <a:lstStyle/>
          <a:p>
            <a:pPr algn="ctr"/>
            <a:br>
              <a:rPr lang="en-US" sz="5400" dirty="0">
                <a:solidFill>
                  <a:srgbClr val="CC9900"/>
                </a:solidFill>
                <a:latin typeface="Times New Roman" panose="02020603050405020304" pitchFamily="18" charset="0"/>
                <a:cs typeface="Times New Roman" panose="02020603050405020304" pitchFamily="18" charset="0"/>
              </a:rPr>
            </a:br>
            <a:endParaRPr lang="en-US" sz="5400" dirty="0">
              <a:solidFill>
                <a:srgbClr val="CC9900"/>
              </a:solidFill>
              <a:latin typeface="Times New Roman" panose="02020603050405020304" pitchFamily="18" charset="0"/>
              <a:cs typeface="Times New Roman" panose="02020603050405020304" pitchFamily="18" charset="0"/>
            </a:endParaRPr>
          </a:p>
        </p:txBody>
      </p:sp>
      <p:sp>
        <p:nvSpPr>
          <p:cNvPr id="5" name="Content Placeholder 4">
            <a:extLst>
              <a:ext uri="{FF2B5EF4-FFF2-40B4-BE49-F238E27FC236}">
                <a16:creationId xmlns:a16="http://schemas.microsoft.com/office/drawing/2014/main" id="{6AA885A6-BABA-4628-A6A7-FE66B8635E69}"/>
              </a:ext>
            </a:extLst>
          </p:cNvPr>
          <p:cNvSpPr>
            <a:spLocks noGrp="1"/>
          </p:cNvSpPr>
          <p:nvPr>
            <p:ph sz="half" idx="1"/>
          </p:nvPr>
        </p:nvSpPr>
        <p:spPr>
          <a:xfrm>
            <a:off x="828580" y="1787738"/>
            <a:ext cx="6188189" cy="3785419"/>
          </a:xfrm>
        </p:spPr>
        <p:txBody>
          <a:bodyPr vert="horz" lIns="91440" tIns="45720" rIns="91440" bIns="45720" rtlCol="0">
            <a:normAutofit/>
          </a:bodyPr>
          <a:lstStyle/>
          <a:p>
            <a:r>
              <a:rPr lang="en-US" sz="2400" b="1" dirty="0">
                <a:solidFill>
                  <a:srgbClr val="CC9900"/>
                </a:solidFill>
                <a:latin typeface="Times New Roman" panose="02020603050405020304" pitchFamily="18" charset="0"/>
                <a:cs typeface="Times New Roman" panose="02020603050405020304" pitchFamily="18" charset="0"/>
              </a:rPr>
              <a:t>An interferometer is used to collect waveform data in order to test the thickness of a window pane sample.</a:t>
            </a:r>
          </a:p>
          <a:p>
            <a:endParaRPr lang="en-US" sz="2400" b="1">
              <a:solidFill>
                <a:srgbClr val="CC9900"/>
              </a:solidFill>
              <a:latin typeface="Times New Roman" panose="02020603050405020304" pitchFamily="18" charset="0"/>
              <a:cs typeface="Times New Roman" panose="02020603050405020304" pitchFamily="18" charset="0"/>
            </a:endParaRPr>
          </a:p>
          <a:p>
            <a:r>
              <a:rPr lang="en-US" sz="2400" b="1">
                <a:solidFill>
                  <a:srgbClr val="CC9900"/>
                </a:solidFill>
                <a:latin typeface="Times New Roman" panose="02020603050405020304" pitchFamily="18" charset="0"/>
                <a:cs typeface="Times New Roman" panose="02020603050405020304" pitchFamily="18" charset="0"/>
              </a:rPr>
              <a:t>Results </a:t>
            </a:r>
            <a:r>
              <a:rPr lang="en-US" sz="2400" b="1" dirty="0">
                <a:solidFill>
                  <a:srgbClr val="CC9900"/>
                </a:solidFill>
                <a:latin typeface="Times New Roman" panose="02020603050405020304" pitchFamily="18" charset="0"/>
                <a:cs typeface="Times New Roman" panose="02020603050405020304" pitchFamily="18" charset="0"/>
              </a:rPr>
              <a:t>are displayed in the form of a topographical map from the sections of the window that were scanned in a nanometer scale.</a:t>
            </a:r>
          </a:p>
        </p:txBody>
      </p:sp>
      <p:sp>
        <p:nvSpPr>
          <p:cNvPr id="29" name="Freeform 31">
            <a:extLst>
              <a:ext uri="{FF2B5EF4-FFF2-40B4-BE49-F238E27FC236}">
                <a16:creationId xmlns:a16="http://schemas.microsoft.com/office/drawing/2014/main" id="{81CC9B02-E087-4350-AEBD-2C3CF001AF0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15974" y="-1"/>
            <a:ext cx="559472"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entury Gothic" panose="020B0502020202020204"/>
              <a:ea typeface="+mn-ea"/>
              <a:cs typeface="+mn-cs"/>
            </a:endParaRPr>
          </a:p>
        </p:txBody>
      </p:sp>
      <p:pic>
        <p:nvPicPr>
          <p:cNvPr id="8" name="Picture 7">
            <a:extLst>
              <a:ext uri="{FF2B5EF4-FFF2-40B4-BE49-F238E27FC236}">
                <a16:creationId xmlns:a16="http://schemas.microsoft.com/office/drawing/2014/main" id="{68E81942-3F5D-4357-BAF5-618630E0C292}"/>
              </a:ext>
            </a:extLst>
          </p:cNvPr>
          <p:cNvPicPr>
            <a:picLocks noChangeAspect="1"/>
          </p:cNvPicPr>
          <p:nvPr/>
        </p:nvPicPr>
        <p:blipFill rotWithShape="1">
          <a:blip r:embed="rId7">
            <a:extLst>
              <a:ext uri="{28A0092B-C50C-407E-A947-70E740481C1C}">
                <a14:useLocalDpi xmlns:a14="http://schemas.microsoft.com/office/drawing/2010/main" val="0"/>
              </a:ext>
            </a:extLst>
          </a:blip>
          <a:srcRect l="2364" r="6105" b="-3"/>
          <a:stretch/>
        </p:blipFill>
        <p:spPr>
          <a:xfrm>
            <a:off x="7230352" y="2"/>
            <a:ext cx="4962068" cy="3428999"/>
          </a:xfrm>
          <a:custGeom>
            <a:avLst/>
            <a:gdLst/>
            <a:ahLst/>
            <a:cxnLst/>
            <a:rect l="l" t="t" r="r" b="b"/>
            <a:pathLst>
              <a:path w="4962068" h="3428999">
                <a:moveTo>
                  <a:pt x="0" y="0"/>
                </a:moveTo>
                <a:lnTo>
                  <a:pt x="1343538" y="0"/>
                </a:lnTo>
                <a:lnTo>
                  <a:pt x="1343538" y="1"/>
                </a:lnTo>
                <a:lnTo>
                  <a:pt x="4962068" y="1"/>
                </a:lnTo>
                <a:lnTo>
                  <a:pt x="4962067" y="3428999"/>
                </a:lnTo>
                <a:lnTo>
                  <a:pt x="250957" y="3428999"/>
                </a:lnTo>
                <a:lnTo>
                  <a:pt x="250957" y="3343961"/>
                </a:lnTo>
                <a:lnTo>
                  <a:pt x="251965" y="3201315"/>
                </a:lnTo>
                <a:lnTo>
                  <a:pt x="250957" y="3057297"/>
                </a:lnTo>
                <a:lnTo>
                  <a:pt x="248940" y="2911221"/>
                </a:lnTo>
                <a:lnTo>
                  <a:pt x="247091" y="2765146"/>
                </a:lnTo>
                <a:lnTo>
                  <a:pt x="243057" y="2617013"/>
                </a:lnTo>
                <a:lnTo>
                  <a:pt x="238855" y="2467509"/>
                </a:lnTo>
                <a:lnTo>
                  <a:pt x="233980" y="2318004"/>
                </a:lnTo>
                <a:lnTo>
                  <a:pt x="227089" y="2167128"/>
                </a:lnTo>
                <a:lnTo>
                  <a:pt x="218852" y="2014881"/>
                </a:lnTo>
                <a:lnTo>
                  <a:pt x="210952" y="1861947"/>
                </a:lnTo>
                <a:lnTo>
                  <a:pt x="200867" y="1709014"/>
                </a:lnTo>
                <a:lnTo>
                  <a:pt x="188764" y="1554023"/>
                </a:lnTo>
                <a:lnTo>
                  <a:pt x="176662" y="1401090"/>
                </a:lnTo>
                <a:lnTo>
                  <a:pt x="162710" y="1245413"/>
                </a:lnTo>
                <a:lnTo>
                  <a:pt x="147414" y="1089051"/>
                </a:lnTo>
                <a:lnTo>
                  <a:pt x="131278" y="934746"/>
                </a:lnTo>
                <a:lnTo>
                  <a:pt x="112452" y="778383"/>
                </a:lnTo>
                <a:lnTo>
                  <a:pt x="92281" y="622707"/>
                </a:lnTo>
                <a:lnTo>
                  <a:pt x="72278" y="466344"/>
                </a:lnTo>
                <a:lnTo>
                  <a:pt x="48914" y="310668"/>
                </a:lnTo>
                <a:lnTo>
                  <a:pt x="25045" y="155677"/>
                </a:lnTo>
                <a:close/>
              </a:path>
            </a:pathLst>
          </a:custGeom>
        </p:spPr>
      </p:pic>
      <p:pic>
        <p:nvPicPr>
          <p:cNvPr id="10" name="Picture 9">
            <a:extLst>
              <a:ext uri="{FF2B5EF4-FFF2-40B4-BE49-F238E27FC236}">
                <a16:creationId xmlns:a16="http://schemas.microsoft.com/office/drawing/2014/main" id="{9D5A585E-F8BE-4024-8C7A-EFD54CB7AFF8}"/>
              </a:ext>
            </a:extLst>
          </p:cNvPr>
          <p:cNvPicPr>
            <a:picLocks noChangeAspect="1"/>
          </p:cNvPicPr>
          <p:nvPr/>
        </p:nvPicPr>
        <p:blipFill rotWithShape="1">
          <a:blip r:embed="rId8" cstate="hqprint">
            <a:extLst>
              <a:ext uri="{28A0092B-C50C-407E-A947-70E740481C1C}">
                <a14:useLocalDpi xmlns:a14="http://schemas.microsoft.com/office/drawing/2010/main" val="0"/>
              </a:ext>
            </a:extLst>
          </a:blip>
          <a:srcRect l="2145" r="1241" b="2"/>
          <a:stretch/>
        </p:blipFill>
        <p:spPr>
          <a:xfrm>
            <a:off x="7228756" y="3428997"/>
            <a:ext cx="4963244" cy="3429002"/>
          </a:xfrm>
          <a:custGeom>
            <a:avLst/>
            <a:gdLst/>
            <a:ahLst/>
            <a:cxnLst/>
            <a:rect l="l" t="t" r="r" b="b"/>
            <a:pathLst>
              <a:path w="4963244" h="3429002">
                <a:moveTo>
                  <a:pt x="252134" y="0"/>
                </a:moveTo>
                <a:lnTo>
                  <a:pt x="4963244" y="0"/>
                </a:lnTo>
                <a:lnTo>
                  <a:pt x="4963244" y="3429002"/>
                </a:lnTo>
                <a:lnTo>
                  <a:pt x="900697" y="3429002"/>
                </a:lnTo>
                <a:lnTo>
                  <a:pt x="900697" y="3429001"/>
                </a:lnTo>
                <a:lnTo>
                  <a:pt x="0" y="3429001"/>
                </a:lnTo>
                <a:lnTo>
                  <a:pt x="5883" y="3388539"/>
                </a:lnTo>
                <a:lnTo>
                  <a:pt x="23196" y="3269895"/>
                </a:lnTo>
                <a:lnTo>
                  <a:pt x="35299" y="3183484"/>
                </a:lnTo>
                <a:lnTo>
                  <a:pt x="48073" y="3080614"/>
                </a:lnTo>
                <a:lnTo>
                  <a:pt x="63369" y="2958542"/>
                </a:lnTo>
                <a:lnTo>
                  <a:pt x="79506" y="2823439"/>
                </a:lnTo>
                <a:lnTo>
                  <a:pt x="96483" y="2671192"/>
                </a:lnTo>
                <a:lnTo>
                  <a:pt x="114469" y="2505228"/>
                </a:lnTo>
                <a:lnTo>
                  <a:pt x="132454" y="2324863"/>
                </a:lnTo>
                <a:lnTo>
                  <a:pt x="150776" y="2132839"/>
                </a:lnTo>
                <a:lnTo>
                  <a:pt x="167753" y="1925727"/>
                </a:lnTo>
                <a:lnTo>
                  <a:pt x="184058" y="1709014"/>
                </a:lnTo>
                <a:lnTo>
                  <a:pt x="198849" y="1479957"/>
                </a:lnTo>
                <a:lnTo>
                  <a:pt x="212969" y="1241299"/>
                </a:lnTo>
                <a:lnTo>
                  <a:pt x="226248" y="992353"/>
                </a:lnTo>
                <a:lnTo>
                  <a:pt x="230955" y="864794"/>
                </a:lnTo>
                <a:lnTo>
                  <a:pt x="236165" y="734493"/>
                </a:lnTo>
                <a:lnTo>
                  <a:pt x="241040" y="602134"/>
                </a:lnTo>
                <a:lnTo>
                  <a:pt x="244234" y="469088"/>
                </a:lnTo>
                <a:lnTo>
                  <a:pt x="247091" y="333300"/>
                </a:lnTo>
                <a:lnTo>
                  <a:pt x="250117" y="196140"/>
                </a:lnTo>
                <a:lnTo>
                  <a:pt x="252134" y="56237"/>
                </a:lnTo>
                <a:close/>
              </a:path>
            </a:pathLst>
          </a:custGeom>
        </p:spPr>
      </p:pic>
      <p:sp>
        <p:nvSpPr>
          <p:cNvPr id="16" name="TextBox 15">
            <a:extLst>
              <a:ext uri="{FF2B5EF4-FFF2-40B4-BE49-F238E27FC236}">
                <a16:creationId xmlns:a16="http://schemas.microsoft.com/office/drawing/2014/main" id="{9908154F-E2CF-491C-81D2-7C23A1543F37}"/>
              </a:ext>
            </a:extLst>
          </p:cNvPr>
          <p:cNvSpPr txBox="1"/>
          <p:nvPr/>
        </p:nvSpPr>
        <p:spPr>
          <a:xfrm>
            <a:off x="1341285" y="1046559"/>
            <a:ext cx="5028032" cy="646331"/>
          </a:xfrm>
          <a:prstGeom prst="rect">
            <a:avLst/>
          </a:prstGeom>
          <a:noFill/>
        </p:spPr>
        <p:txBody>
          <a:bodyPr wrap="square" rtlCol="0">
            <a:spAutoFit/>
          </a:bodyPr>
          <a:lstStyle/>
          <a:p>
            <a:pPr algn="ctr"/>
            <a:r>
              <a:rPr lang="en-US" sz="3600" dirty="0">
                <a:solidFill>
                  <a:schemeClr val="bg2">
                    <a:lumMod val="40000"/>
                    <a:lumOff val="60000"/>
                  </a:schemeClr>
                </a:solidFill>
                <a:latin typeface="Times New Roman" panose="02020603050405020304" pitchFamily="18" charset="0"/>
                <a:cs typeface="Times New Roman" panose="02020603050405020304" pitchFamily="18" charset="0"/>
              </a:rPr>
              <a:t>Waveform Data</a:t>
            </a:r>
          </a:p>
        </p:txBody>
      </p:sp>
    </p:spTree>
    <p:extLst>
      <p:ext uri="{BB962C8B-B14F-4D97-AF65-F5344CB8AC3E}">
        <p14:creationId xmlns:p14="http://schemas.microsoft.com/office/powerpoint/2010/main" val="5783192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C5C3AB95-66C3-4989-847B-987737D3E515}"/>
              </a:ext>
            </a:extLst>
          </p:cNvPr>
          <p:cNvPicPr>
            <a:picLocks noChangeAspect="1"/>
          </p:cNvPicPr>
          <p:nvPr/>
        </p:nvPicPr>
        <p:blipFill rotWithShape="1">
          <a:blip r:embed="rId3">
            <a:alphaModFix amt="20000"/>
            <a:extLst>
              <a:ext uri="{28A0092B-C50C-407E-A947-70E740481C1C}">
                <a14:useLocalDpi xmlns:a14="http://schemas.microsoft.com/office/drawing/2010/main" val="0"/>
              </a:ext>
            </a:extLst>
          </a:blip>
          <a:srcRect l="6119"/>
          <a:stretch/>
        </p:blipFill>
        <p:spPr>
          <a:xfrm>
            <a:off x="0" y="519829"/>
            <a:ext cx="8188372" cy="5818341"/>
          </a:xfrm>
          <a:prstGeom prst="rect">
            <a:avLst/>
          </a:prstGeom>
        </p:spPr>
      </p:pic>
      <p:pic>
        <p:nvPicPr>
          <p:cNvPr id="13" name="Picture 12">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5" name="Picture 14">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7" name="Oval 16">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9" name="Picture 18">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1" name="Picture 20">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3" name="Rectangle 22">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0CE209CC-DD10-4DCC-8BF0-9595ADA0C69A}"/>
              </a:ext>
            </a:extLst>
          </p:cNvPr>
          <p:cNvSpPr txBox="1"/>
          <p:nvPr/>
        </p:nvSpPr>
        <p:spPr>
          <a:xfrm>
            <a:off x="1325976" y="1792893"/>
            <a:ext cx="4388231" cy="746773"/>
          </a:xfrm>
          <a:prstGeom prst="rect">
            <a:avLst/>
          </a:prstGeom>
        </p:spPr>
        <p:txBody>
          <a:bodyPr vert="horz" lIns="91440" tIns="45720" rIns="91440" bIns="45720" rtlCol="0" anchor="t">
            <a:normAutofit/>
          </a:bodyPr>
          <a:lstStyle/>
          <a:p>
            <a:pPr algn="ctr">
              <a:spcBef>
                <a:spcPct val="0"/>
              </a:spcBef>
              <a:spcAft>
                <a:spcPts val="600"/>
              </a:spcAft>
            </a:pPr>
            <a:r>
              <a:rPr lang="en-US" sz="4200" dirty="0">
                <a:solidFill>
                  <a:schemeClr val="bg2">
                    <a:lumMod val="40000"/>
                    <a:lumOff val="60000"/>
                  </a:schemeClr>
                </a:solidFill>
                <a:latin typeface="Times New Roman" panose="02020603050405020304" pitchFamily="18" charset="0"/>
                <a:ea typeface="+mj-ea"/>
                <a:cs typeface="Times New Roman" panose="02020603050405020304" pitchFamily="18" charset="0"/>
              </a:rPr>
              <a:t>Haze Data</a:t>
            </a:r>
          </a:p>
        </p:txBody>
      </p:sp>
      <p:sp>
        <p:nvSpPr>
          <p:cNvPr id="25" name="Rectangle 24">
            <a:extLst>
              <a:ext uri="{FF2B5EF4-FFF2-40B4-BE49-F238E27FC236}">
                <a16:creationId xmlns:a16="http://schemas.microsoft.com/office/drawing/2014/main" id="{495DDCFA-D3DE-4CEB-8AFF-C6501187E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TextBox 5">
            <a:extLst>
              <a:ext uri="{FF2B5EF4-FFF2-40B4-BE49-F238E27FC236}">
                <a16:creationId xmlns:a16="http://schemas.microsoft.com/office/drawing/2014/main" id="{28C9C562-701D-4321-BABB-717203CE094A}"/>
              </a:ext>
            </a:extLst>
          </p:cNvPr>
          <p:cNvSpPr txBox="1"/>
          <p:nvPr/>
        </p:nvSpPr>
        <p:spPr>
          <a:xfrm>
            <a:off x="915779" y="2595572"/>
            <a:ext cx="5180221" cy="1839325"/>
          </a:xfrm>
          <a:prstGeom prst="rect">
            <a:avLst/>
          </a:prstGeom>
        </p:spPr>
        <p:txBody>
          <a:bodyPr vert="horz" lIns="91440" tIns="45720" rIns="91440" bIns="45720" rtlCol="0">
            <a:normAutofit fontScale="92500" lnSpcReduction="10000"/>
          </a:bodyPr>
          <a:lstStyle/>
          <a:p>
            <a:pPr marL="342900" lvl="0" indent="-342900">
              <a:spcBef>
                <a:spcPts val="1000"/>
              </a:spcBef>
              <a:buClr>
                <a:schemeClr val="bg2">
                  <a:lumMod val="40000"/>
                  <a:lumOff val="60000"/>
                </a:schemeClr>
              </a:buClr>
              <a:buSzPct val="80000"/>
              <a:buFont typeface="Wingdings 3" charset="2"/>
              <a:buChar char=""/>
            </a:pPr>
            <a:r>
              <a:rPr lang="en-US" sz="2000" b="1" dirty="0">
                <a:solidFill>
                  <a:srgbClr val="CC9900"/>
                </a:solidFill>
                <a:latin typeface="Times New Roman" panose="02020603050405020304" pitchFamily="18" charset="0"/>
                <a:ea typeface="+mj-ea"/>
                <a:cs typeface="Times New Roman" panose="02020603050405020304" pitchFamily="18" charset="0"/>
              </a:rPr>
              <a:t>Using a low power red diode laser and two photodetectors we can collect haze data on the window pane.</a:t>
            </a:r>
          </a:p>
          <a:p>
            <a:pPr marL="342900" lvl="0" indent="-342900">
              <a:spcBef>
                <a:spcPts val="1000"/>
              </a:spcBef>
              <a:buClr>
                <a:schemeClr val="bg2">
                  <a:lumMod val="40000"/>
                  <a:lumOff val="60000"/>
                </a:schemeClr>
              </a:buClr>
              <a:buSzPct val="80000"/>
              <a:buFont typeface="Wingdings 3" charset="2"/>
              <a:buChar char=""/>
            </a:pPr>
            <a:r>
              <a:rPr lang="en-US" sz="2000" b="1" dirty="0">
                <a:solidFill>
                  <a:srgbClr val="CC9900"/>
                </a:solidFill>
                <a:latin typeface="Times New Roman" panose="02020603050405020304" pitchFamily="18" charset="0"/>
                <a:ea typeface="+mj-ea"/>
                <a:cs typeface="Times New Roman" panose="02020603050405020304" pitchFamily="18" charset="0"/>
              </a:rPr>
              <a:t>Comparing the data received by the 2 detectors, we can see how light scatters once it hits the window material.  </a:t>
            </a:r>
          </a:p>
          <a:p>
            <a:pPr marL="342900" lvl="0" indent="-342900">
              <a:spcBef>
                <a:spcPts val="1000"/>
              </a:spcBef>
              <a:buClr>
                <a:schemeClr val="bg2">
                  <a:lumMod val="40000"/>
                  <a:lumOff val="60000"/>
                </a:schemeClr>
              </a:buClr>
              <a:buSzPct val="80000"/>
              <a:buFont typeface="Wingdings 3" charset="2"/>
              <a:buChar char=""/>
            </a:pPr>
            <a:endParaRPr lang="en-US" sz="2000" dirty="0">
              <a:solidFill>
                <a:srgbClr val="CC9900"/>
              </a:solidFill>
              <a:latin typeface="Times New Roman" panose="02020603050405020304" pitchFamily="18" charset="0"/>
              <a:ea typeface="+mj-ea"/>
              <a:cs typeface="Times New Roman" panose="02020603050405020304" pitchFamily="18" charset="0"/>
            </a:endParaRPr>
          </a:p>
        </p:txBody>
      </p:sp>
      <p:pic>
        <p:nvPicPr>
          <p:cNvPr id="11" name="Picture 10">
            <a:extLst>
              <a:ext uri="{FF2B5EF4-FFF2-40B4-BE49-F238E27FC236}">
                <a16:creationId xmlns:a16="http://schemas.microsoft.com/office/drawing/2014/main" id="{91E63A81-960E-49A1-AB49-6345DC242D31}"/>
              </a:ext>
            </a:extLst>
          </p:cNvPr>
          <p:cNvPicPr>
            <a:picLocks noChangeAspect="1"/>
          </p:cNvPicPr>
          <p:nvPr/>
        </p:nvPicPr>
        <p:blipFill>
          <a:blip r:embed="rId8" cstate="hqprint">
            <a:extLst>
              <a:ext uri="{28A0092B-C50C-407E-A947-70E740481C1C}">
                <a14:useLocalDpi xmlns:a14="http://schemas.microsoft.com/office/drawing/2010/main" val="0"/>
              </a:ext>
            </a:extLst>
          </a:blip>
          <a:stretch>
            <a:fillRect/>
          </a:stretch>
        </p:blipFill>
        <p:spPr>
          <a:xfrm rot="5400000">
            <a:off x="6178825" y="861358"/>
            <a:ext cx="6841574" cy="5118860"/>
          </a:xfrm>
          <a:prstGeom prst="rect">
            <a:avLst/>
          </a:prstGeom>
        </p:spPr>
      </p:pic>
    </p:spTree>
    <p:extLst>
      <p:ext uri="{BB962C8B-B14F-4D97-AF65-F5344CB8AC3E}">
        <p14:creationId xmlns:p14="http://schemas.microsoft.com/office/powerpoint/2010/main" val="3261343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108000"/>
                <a:satMod val="164000"/>
                <a:lumMod val="74000"/>
              </a:schemeClr>
              <a:schemeClr val="bg2">
                <a:tint val="96000"/>
                <a:hueMod val="88000"/>
                <a:satMod val="140000"/>
                <a:lumMod val="132000"/>
              </a:schemeClr>
            </a:duotone>
            <a:extLst/>
          </a:blip>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B2BD85C0-DCFD-4674-A62F-4CCBD865F91E}"/>
              </a:ext>
            </a:extLst>
          </p:cNvPr>
          <p:cNvPicPr>
            <a:picLocks noChangeAspect="1"/>
          </p:cNvPicPr>
          <p:nvPr/>
        </p:nvPicPr>
        <p:blipFill rotWithShape="1">
          <a:blip r:embed="rId3">
            <a:alphaModFix amt="35000"/>
            <a:extLst>
              <a:ext uri="{28A0092B-C50C-407E-A947-70E740481C1C}">
                <a14:useLocalDpi xmlns:a14="http://schemas.microsoft.com/office/drawing/2010/main" val="0"/>
              </a:ext>
            </a:extLst>
          </a:blip>
          <a:srcRect r="271" b="14696"/>
          <a:stretch/>
        </p:blipFill>
        <p:spPr>
          <a:xfrm>
            <a:off x="0" y="16427"/>
            <a:ext cx="12159042" cy="6825148"/>
          </a:xfrm>
          <a:prstGeom prst="rect">
            <a:avLst/>
          </a:prstGeom>
        </p:spPr>
      </p:pic>
      <p:pic>
        <p:nvPicPr>
          <p:cNvPr id="13" name="Picture 12">
            <a:extLst>
              <a:ext uri="{FF2B5EF4-FFF2-40B4-BE49-F238E27FC236}">
                <a16:creationId xmlns:a16="http://schemas.microsoft.com/office/drawing/2014/main" id="{DF19BAF3-7E20-4B9D-B544-BABAEEA1FA7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15" name="Picture 14">
            <a:extLst>
              <a:ext uri="{FF2B5EF4-FFF2-40B4-BE49-F238E27FC236}">
                <a16:creationId xmlns:a16="http://schemas.microsoft.com/office/drawing/2014/main" id="{950648F4-ABCD-4DF0-8641-76CFB235472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7" name="Oval 16">
            <a:extLst>
              <a:ext uri="{FF2B5EF4-FFF2-40B4-BE49-F238E27FC236}">
                <a16:creationId xmlns:a16="http://schemas.microsoft.com/office/drawing/2014/main" id="{989BE678-777B-482A-A616-FEDC47B162E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19" name="Picture 18">
            <a:extLst>
              <a:ext uri="{FF2B5EF4-FFF2-40B4-BE49-F238E27FC236}">
                <a16:creationId xmlns:a16="http://schemas.microsoft.com/office/drawing/2014/main" id="{CF1EB4BD-9C7E-4AA3-9681-C7EB0DA6250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21" name="Picture 20">
            <a:extLst>
              <a:ext uri="{FF2B5EF4-FFF2-40B4-BE49-F238E27FC236}">
                <a16:creationId xmlns:a16="http://schemas.microsoft.com/office/drawing/2014/main" id="{94AAE3AA-3759-4D28-B0EF-575F25A5146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7">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23" name="Rectangle 22">
            <a:extLst>
              <a:ext uri="{FF2B5EF4-FFF2-40B4-BE49-F238E27FC236}">
                <a16:creationId xmlns:a16="http://schemas.microsoft.com/office/drawing/2014/main" id="{D28BE0C3-2102-4820-B88B-A448B1840D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 name="TextBox 4">
            <a:extLst>
              <a:ext uri="{FF2B5EF4-FFF2-40B4-BE49-F238E27FC236}">
                <a16:creationId xmlns:a16="http://schemas.microsoft.com/office/drawing/2014/main" id="{0CE209CC-DD10-4DCC-8BF0-9595ADA0C69A}"/>
              </a:ext>
            </a:extLst>
          </p:cNvPr>
          <p:cNvSpPr txBox="1"/>
          <p:nvPr/>
        </p:nvSpPr>
        <p:spPr>
          <a:xfrm>
            <a:off x="650668" y="629266"/>
            <a:ext cx="4802031" cy="746773"/>
          </a:xfrm>
          <a:prstGeom prst="rect">
            <a:avLst/>
          </a:prstGeom>
        </p:spPr>
        <p:txBody>
          <a:bodyPr vert="horz" lIns="91440" tIns="45720" rIns="91440" bIns="45720" rtlCol="0" anchor="t">
            <a:normAutofit/>
          </a:bodyPr>
          <a:lstStyle/>
          <a:p>
            <a:pPr algn="ctr">
              <a:spcBef>
                <a:spcPct val="0"/>
              </a:spcBef>
              <a:spcAft>
                <a:spcPts val="600"/>
              </a:spcAft>
            </a:pPr>
            <a:endParaRPr lang="en-US" sz="4200" dirty="0">
              <a:solidFill>
                <a:srgbClr val="FFFF00"/>
              </a:solidFill>
              <a:latin typeface="Times New Roman" panose="02020603050405020304" pitchFamily="18" charset="0"/>
              <a:ea typeface="+mj-ea"/>
              <a:cs typeface="Times New Roman" panose="02020603050405020304" pitchFamily="18" charset="0"/>
            </a:endParaRPr>
          </a:p>
        </p:txBody>
      </p:sp>
      <p:sp>
        <p:nvSpPr>
          <p:cNvPr id="25" name="Rectangle 24">
            <a:extLst>
              <a:ext uri="{FF2B5EF4-FFF2-40B4-BE49-F238E27FC236}">
                <a16:creationId xmlns:a16="http://schemas.microsoft.com/office/drawing/2014/main" id="{495DDCFA-D3DE-4CEB-8AFF-C6501187E4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TextBox 5">
            <a:extLst>
              <a:ext uri="{FF2B5EF4-FFF2-40B4-BE49-F238E27FC236}">
                <a16:creationId xmlns:a16="http://schemas.microsoft.com/office/drawing/2014/main" id="{28C9C562-701D-4321-BABB-717203CE094A}"/>
              </a:ext>
            </a:extLst>
          </p:cNvPr>
          <p:cNvSpPr txBox="1"/>
          <p:nvPr/>
        </p:nvSpPr>
        <p:spPr>
          <a:xfrm>
            <a:off x="650668" y="1450260"/>
            <a:ext cx="4802031" cy="1219426"/>
          </a:xfrm>
          <a:prstGeom prst="rect">
            <a:avLst/>
          </a:prstGeom>
        </p:spPr>
        <p:txBody>
          <a:bodyPr vert="horz" lIns="91440" tIns="45720" rIns="91440" bIns="45720" rtlCol="0">
            <a:normAutofit/>
          </a:bodyPr>
          <a:lstStyle/>
          <a:p>
            <a:pPr marL="342900" lvl="0" indent="-342900">
              <a:spcBef>
                <a:spcPts val="1000"/>
              </a:spcBef>
              <a:buClr>
                <a:schemeClr val="bg2">
                  <a:lumMod val="40000"/>
                  <a:lumOff val="60000"/>
                </a:schemeClr>
              </a:buClr>
              <a:buSzPct val="80000"/>
              <a:buFont typeface="Wingdings 3" charset="2"/>
              <a:buChar char=""/>
            </a:pPr>
            <a:endParaRPr lang="en-US" sz="2000" dirty="0">
              <a:solidFill>
                <a:srgbClr val="FFFF00"/>
              </a:solidFill>
              <a:latin typeface="Times New Roman" panose="02020603050405020304" pitchFamily="18" charset="0"/>
              <a:ea typeface="+mj-ea"/>
              <a:cs typeface="Times New Roman" panose="02020603050405020304" pitchFamily="18" charset="0"/>
            </a:endParaRPr>
          </a:p>
        </p:txBody>
      </p:sp>
      <p:sp>
        <p:nvSpPr>
          <p:cNvPr id="4" name="Rectangle 3">
            <a:extLst>
              <a:ext uri="{FF2B5EF4-FFF2-40B4-BE49-F238E27FC236}">
                <a16:creationId xmlns:a16="http://schemas.microsoft.com/office/drawing/2014/main" id="{3A12B901-9974-4B0E-BF3D-25104F5AFE20}"/>
              </a:ext>
            </a:extLst>
          </p:cNvPr>
          <p:cNvSpPr/>
          <p:nvPr/>
        </p:nvSpPr>
        <p:spPr>
          <a:xfrm>
            <a:off x="1715385" y="1450259"/>
            <a:ext cx="5812880" cy="4433706"/>
          </a:xfrm>
          <a:prstGeom prst="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2" name="Rectangle 1">
            <a:extLst>
              <a:ext uri="{FF2B5EF4-FFF2-40B4-BE49-F238E27FC236}">
                <a16:creationId xmlns:a16="http://schemas.microsoft.com/office/drawing/2014/main" id="{1E776F91-D29A-44D6-B67D-AE1CFE62A0E1}"/>
              </a:ext>
            </a:extLst>
          </p:cNvPr>
          <p:cNvSpPr/>
          <p:nvPr/>
        </p:nvSpPr>
        <p:spPr>
          <a:xfrm>
            <a:off x="2362368" y="3472796"/>
            <a:ext cx="4660472" cy="646331"/>
          </a:xfrm>
          <a:prstGeom prst="rect">
            <a:avLst/>
          </a:prstGeom>
        </p:spPr>
        <p:txBody>
          <a:bodyPr wrap="square">
            <a:spAutoFit/>
          </a:bodyPr>
          <a:lstStyle/>
          <a:p>
            <a:pPr algn="ctr">
              <a:spcBef>
                <a:spcPct val="0"/>
              </a:spcBef>
              <a:spcAft>
                <a:spcPts val="600"/>
              </a:spcAft>
            </a:pPr>
            <a:r>
              <a:rPr lang="en-US" sz="3600" dirty="0">
                <a:solidFill>
                  <a:schemeClr val="bg2">
                    <a:lumMod val="20000"/>
                    <a:lumOff val="80000"/>
                  </a:schemeClr>
                </a:solidFill>
                <a:latin typeface="Times New Roman" panose="02020603050405020304" pitchFamily="18" charset="0"/>
                <a:cs typeface="Times New Roman" panose="02020603050405020304" pitchFamily="18" charset="0"/>
              </a:rPr>
              <a:t>Extended Transmission</a:t>
            </a:r>
          </a:p>
        </p:txBody>
      </p:sp>
      <p:sp>
        <p:nvSpPr>
          <p:cNvPr id="3" name="Rectangle 2">
            <a:extLst>
              <a:ext uri="{FF2B5EF4-FFF2-40B4-BE49-F238E27FC236}">
                <a16:creationId xmlns:a16="http://schemas.microsoft.com/office/drawing/2014/main" id="{DD05DC87-DA85-4E3C-B8B7-3C7D2999B8ED}"/>
              </a:ext>
            </a:extLst>
          </p:cNvPr>
          <p:cNvSpPr/>
          <p:nvPr/>
        </p:nvSpPr>
        <p:spPr>
          <a:xfrm>
            <a:off x="2362368" y="4103518"/>
            <a:ext cx="4660472" cy="1631216"/>
          </a:xfrm>
          <a:prstGeom prst="rect">
            <a:avLst/>
          </a:prstGeom>
        </p:spPr>
        <p:txBody>
          <a:bodyPr wrap="square">
            <a:spAutoFit/>
          </a:bodyPr>
          <a:lstStyle/>
          <a:p>
            <a:pPr marL="342900" lvl="0" indent="-342900">
              <a:spcBef>
                <a:spcPts val="1000"/>
              </a:spcBef>
              <a:buClr>
                <a:schemeClr val="bg2">
                  <a:lumMod val="40000"/>
                  <a:lumOff val="60000"/>
                </a:schemeClr>
              </a:buClr>
              <a:buSzPct val="80000"/>
              <a:buFont typeface="Wingdings 3" charset="2"/>
              <a:buChar char=""/>
            </a:pPr>
            <a:r>
              <a:rPr lang="en-US" sz="2000" b="1" dirty="0">
                <a:solidFill>
                  <a:srgbClr val="CC9900"/>
                </a:solidFill>
                <a:latin typeface="Times New Roman" panose="02020603050405020304" pitchFamily="18" charset="0"/>
                <a:cs typeface="Times New Roman" panose="02020603050405020304" pitchFamily="18" charset="0"/>
              </a:rPr>
              <a:t>Using a near IR spectrometer extended transmission data can be collected.  This data is used for the safety of the astronauts as high levels of IR radiation can cause eye damage. </a:t>
            </a:r>
          </a:p>
        </p:txBody>
      </p:sp>
      <p:sp>
        <p:nvSpPr>
          <p:cNvPr id="10" name="TextBox 9">
            <a:extLst>
              <a:ext uri="{FF2B5EF4-FFF2-40B4-BE49-F238E27FC236}">
                <a16:creationId xmlns:a16="http://schemas.microsoft.com/office/drawing/2014/main" id="{1246BF7E-3262-4B03-A855-DB323CCF6FAF}"/>
              </a:ext>
            </a:extLst>
          </p:cNvPr>
          <p:cNvSpPr txBox="1"/>
          <p:nvPr/>
        </p:nvSpPr>
        <p:spPr>
          <a:xfrm>
            <a:off x="2220810" y="1972553"/>
            <a:ext cx="4802030" cy="1323439"/>
          </a:xfrm>
          <a:prstGeom prst="rect">
            <a:avLst/>
          </a:prstGeom>
          <a:noFill/>
        </p:spPr>
        <p:txBody>
          <a:bodyPr wrap="square" rtlCol="0">
            <a:spAutoFit/>
          </a:bodyPr>
          <a:lstStyle/>
          <a:p>
            <a:pPr marL="342900" lvl="0" indent="-342900">
              <a:spcBef>
                <a:spcPts val="1000"/>
              </a:spcBef>
              <a:buClr>
                <a:schemeClr val="bg2">
                  <a:lumMod val="40000"/>
                  <a:lumOff val="60000"/>
                </a:schemeClr>
              </a:buClr>
              <a:buSzPct val="80000"/>
              <a:buFont typeface="Wingdings 3" charset="2"/>
              <a:buChar char=""/>
            </a:pPr>
            <a:r>
              <a:rPr lang="en-US" sz="2000" b="1" dirty="0">
                <a:solidFill>
                  <a:srgbClr val="CC9900"/>
                </a:solidFill>
                <a:latin typeface="Times New Roman" panose="02020603050405020304" pitchFamily="18" charset="0"/>
                <a:cs typeface="Times New Roman" panose="02020603050405020304" pitchFamily="18" charset="0"/>
              </a:rPr>
              <a:t>A visible light spectrometer is used to obtain transmittance data. This data is used to find color balance, and reflectance of the window pane.</a:t>
            </a:r>
          </a:p>
        </p:txBody>
      </p:sp>
      <p:sp>
        <p:nvSpPr>
          <p:cNvPr id="9" name="Rectangle 8">
            <a:extLst>
              <a:ext uri="{FF2B5EF4-FFF2-40B4-BE49-F238E27FC236}">
                <a16:creationId xmlns:a16="http://schemas.microsoft.com/office/drawing/2014/main" id="{2DB6D01D-D04A-433A-A942-DD0FEA03D5FB}"/>
              </a:ext>
            </a:extLst>
          </p:cNvPr>
          <p:cNvSpPr/>
          <p:nvPr/>
        </p:nvSpPr>
        <p:spPr>
          <a:xfrm>
            <a:off x="2362368" y="1346247"/>
            <a:ext cx="4802031" cy="738664"/>
          </a:xfrm>
          <a:prstGeom prst="rect">
            <a:avLst/>
          </a:prstGeom>
        </p:spPr>
        <p:txBody>
          <a:bodyPr wrap="square">
            <a:spAutoFit/>
          </a:bodyPr>
          <a:lstStyle/>
          <a:p>
            <a:pPr algn="ctr">
              <a:spcBef>
                <a:spcPct val="0"/>
              </a:spcBef>
              <a:spcAft>
                <a:spcPts val="600"/>
              </a:spcAft>
            </a:pPr>
            <a:r>
              <a:rPr lang="en-US" sz="3600" dirty="0">
                <a:solidFill>
                  <a:schemeClr val="bg2">
                    <a:lumMod val="20000"/>
                    <a:lumOff val="80000"/>
                  </a:schemeClr>
                </a:solidFill>
                <a:latin typeface="Times New Roman" panose="02020603050405020304" pitchFamily="18" charset="0"/>
                <a:cs typeface="Times New Roman" panose="02020603050405020304" pitchFamily="18" charset="0"/>
              </a:rPr>
              <a:t>Transmission</a:t>
            </a:r>
            <a:r>
              <a:rPr lang="en-US" sz="4200" dirty="0">
                <a:solidFill>
                  <a:schemeClr val="bg2">
                    <a:lumMod val="20000"/>
                    <a:lumOff val="80000"/>
                  </a:schemeClr>
                </a:solidFill>
                <a:latin typeface="Times New Roman" panose="02020603050405020304" pitchFamily="18" charset="0"/>
                <a:cs typeface="Times New Roman" panose="02020603050405020304" pitchFamily="18" charset="0"/>
              </a:rPr>
              <a:t> </a:t>
            </a:r>
            <a:r>
              <a:rPr lang="en-US" sz="3600" dirty="0">
                <a:solidFill>
                  <a:schemeClr val="bg2">
                    <a:lumMod val="20000"/>
                    <a:lumOff val="80000"/>
                  </a:schemeClr>
                </a:solidFill>
                <a:latin typeface="Times New Roman" panose="02020603050405020304" pitchFamily="18" charset="0"/>
                <a:cs typeface="Times New Roman" panose="02020603050405020304" pitchFamily="18" charset="0"/>
              </a:rPr>
              <a:t>Data</a:t>
            </a:r>
          </a:p>
        </p:txBody>
      </p:sp>
    </p:spTree>
    <p:extLst>
      <p:ext uri="{BB962C8B-B14F-4D97-AF65-F5344CB8AC3E}">
        <p14:creationId xmlns:p14="http://schemas.microsoft.com/office/powerpoint/2010/main" val="10840217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1A189A16-CFB5-4A8E-ACDD-02AA02235BA0}"/>
              </a:ext>
            </a:extLst>
          </p:cNvPr>
          <p:cNvPicPr>
            <a:picLocks noChangeAspect="1"/>
          </p:cNvPicPr>
          <p:nvPr/>
        </p:nvPicPr>
        <p:blipFill>
          <a:blip r:embed="rId2"/>
          <a:stretch>
            <a:fillRect/>
          </a:stretch>
        </p:blipFill>
        <p:spPr>
          <a:xfrm>
            <a:off x="7602459" y="350331"/>
            <a:ext cx="4604531" cy="3078669"/>
          </a:xfrm>
          <a:prstGeom prst="rect">
            <a:avLst/>
          </a:prstGeom>
        </p:spPr>
      </p:pic>
      <p:pic>
        <p:nvPicPr>
          <p:cNvPr id="4" name="Picture 3">
            <a:extLst>
              <a:ext uri="{FF2B5EF4-FFF2-40B4-BE49-F238E27FC236}">
                <a16:creationId xmlns:a16="http://schemas.microsoft.com/office/drawing/2014/main" id="{982C0C33-57B6-48B0-AE7F-890CB302D0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02460" y="3429001"/>
            <a:ext cx="4604530" cy="3428999"/>
          </a:xfrm>
          <a:prstGeom prst="rect">
            <a:avLst/>
          </a:prstGeom>
        </p:spPr>
      </p:pic>
      <p:sp>
        <p:nvSpPr>
          <p:cNvPr id="5" name="TextBox 4">
            <a:extLst>
              <a:ext uri="{FF2B5EF4-FFF2-40B4-BE49-F238E27FC236}">
                <a16:creationId xmlns:a16="http://schemas.microsoft.com/office/drawing/2014/main" id="{3915BACD-40EE-4C8F-A898-EA74B0F9B30A}"/>
              </a:ext>
            </a:extLst>
          </p:cNvPr>
          <p:cNvSpPr txBox="1"/>
          <p:nvPr/>
        </p:nvSpPr>
        <p:spPr>
          <a:xfrm>
            <a:off x="56118" y="122245"/>
            <a:ext cx="6727859" cy="1200329"/>
          </a:xfrm>
          <a:prstGeom prst="rect">
            <a:avLst/>
          </a:prstGeom>
          <a:noFill/>
        </p:spPr>
        <p:txBody>
          <a:bodyPr wrap="square" rtlCol="0">
            <a:spAutoFit/>
          </a:bodyPr>
          <a:lstStyle/>
          <a:p>
            <a:pPr algn="ctr"/>
            <a:r>
              <a:rPr lang="en-US" sz="3600" dirty="0">
                <a:solidFill>
                  <a:schemeClr val="bg2">
                    <a:lumMod val="40000"/>
                    <a:lumOff val="60000"/>
                  </a:schemeClr>
                </a:solidFill>
                <a:latin typeface="Times New Roman" panose="02020603050405020304" pitchFamily="18" charset="0"/>
                <a:cs typeface="Times New Roman" panose="02020603050405020304" pitchFamily="18" charset="0"/>
              </a:rPr>
              <a:t>KSC</a:t>
            </a:r>
            <a:r>
              <a:rPr lang="en-US" sz="3600" dirty="0">
                <a:solidFill>
                  <a:schemeClr val="bg2">
                    <a:lumMod val="40000"/>
                    <a:lumOff val="60000"/>
                  </a:schemeClr>
                </a:solidFill>
              </a:rPr>
              <a:t> </a:t>
            </a:r>
            <a:r>
              <a:rPr lang="en-US" sz="3600" dirty="0">
                <a:solidFill>
                  <a:schemeClr val="bg2">
                    <a:lumMod val="40000"/>
                    <a:lumOff val="60000"/>
                  </a:schemeClr>
                </a:solidFill>
                <a:latin typeface="Times New Roman" panose="02020603050405020304" pitchFamily="18" charset="0"/>
                <a:cs typeface="Times New Roman" panose="02020603050405020304" pitchFamily="18" charset="0"/>
              </a:rPr>
              <a:t>Engineering</a:t>
            </a:r>
            <a:r>
              <a:rPr lang="en-US" sz="3600" dirty="0">
                <a:solidFill>
                  <a:schemeClr val="bg2">
                    <a:lumMod val="40000"/>
                    <a:lumOff val="60000"/>
                  </a:schemeClr>
                </a:solidFill>
              </a:rPr>
              <a:t> </a:t>
            </a:r>
            <a:r>
              <a:rPr lang="en-US" sz="3600" dirty="0">
                <a:solidFill>
                  <a:schemeClr val="bg2">
                    <a:lumMod val="40000"/>
                    <a:lumOff val="60000"/>
                  </a:schemeClr>
                </a:solidFill>
                <a:latin typeface="Times New Roman" panose="02020603050405020304" pitchFamily="18" charset="0"/>
                <a:cs typeface="Times New Roman" panose="02020603050405020304" pitchFamily="18" charset="0"/>
              </a:rPr>
              <a:t>University</a:t>
            </a:r>
            <a:r>
              <a:rPr lang="en-US" sz="3600" dirty="0">
                <a:solidFill>
                  <a:schemeClr val="bg2">
                    <a:lumMod val="40000"/>
                    <a:lumOff val="60000"/>
                  </a:schemeClr>
                </a:solidFill>
              </a:rPr>
              <a:t> </a:t>
            </a:r>
            <a:r>
              <a:rPr lang="en-US" sz="3600" dirty="0">
                <a:solidFill>
                  <a:schemeClr val="bg2">
                    <a:lumMod val="40000"/>
                    <a:lumOff val="60000"/>
                  </a:schemeClr>
                </a:solidFill>
                <a:latin typeface="Times New Roman" panose="02020603050405020304" pitchFamily="18" charset="0"/>
                <a:cs typeface="Times New Roman" panose="02020603050405020304" pitchFamily="18" charset="0"/>
              </a:rPr>
              <a:t>Guide</a:t>
            </a:r>
          </a:p>
        </p:txBody>
      </p:sp>
      <p:sp>
        <p:nvSpPr>
          <p:cNvPr id="7" name="Rectangle 6">
            <a:extLst>
              <a:ext uri="{FF2B5EF4-FFF2-40B4-BE49-F238E27FC236}">
                <a16:creationId xmlns:a16="http://schemas.microsoft.com/office/drawing/2014/main" id="{F9C47250-6550-4802-8613-F5C89AE64ACB}"/>
              </a:ext>
            </a:extLst>
          </p:cNvPr>
          <p:cNvSpPr/>
          <p:nvPr/>
        </p:nvSpPr>
        <p:spPr>
          <a:xfrm>
            <a:off x="56118" y="1252906"/>
            <a:ext cx="3737500" cy="5186035"/>
          </a:xfrm>
          <a:prstGeom prst="rect">
            <a:avLst/>
          </a:prstGeom>
        </p:spPr>
        <p:txBody>
          <a:bodyPr wrap="square">
            <a:spAutoFit/>
          </a:bodyPr>
          <a:lstStyle/>
          <a:p>
            <a:pPr marL="342900" lvl="0" indent="-342900">
              <a:spcBef>
                <a:spcPts val="1000"/>
              </a:spcBef>
              <a:buClr>
                <a:schemeClr val="bg2">
                  <a:lumMod val="40000"/>
                  <a:lumOff val="60000"/>
                </a:scheme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In depth step by step instructional guide with pictures. </a:t>
            </a:r>
          </a:p>
          <a:p>
            <a:pPr marL="342900" lvl="0" indent="-342900">
              <a:spcBef>
                <a:spcPts val="1000"/>
              </a:spcBef>
              <a:buClr>
                <a:schemeClr val="bg2">
                  <a:lumMod val="40000"/>
                  <a:lumOff val="60000"/>
                </a:scheme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Will walk an operator through waveform, haze, transmission, and extended transmission tests in the metrology lab.</a:t>
            </a:r>
          </a:p>
          <a:p>
            <a:pPr marL="342900" lvl="0" indent="-342900">
              <a:spcBef>
                <a:spcPts val="1000"/>
              </a:spcBef>
              <a:buClr>
                <a:schemeClr val="bg2">
                  <a:lumMod val="40000"/>
                  <a:lumOff val="60000"/>
                </a:scheme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To participate: Mechanical or Aerospace Engineer; can be early, mid or experienced in their career. Preference to have been at KSC for at least a year so that they have a basic understanding of technical terminology (NASA, KSC, and discipline terms).</a:t>
            </a:r>
          </a:p>
          <a:p>
            <a:pPr lvl="0">
              <a:spcBef>
                <a:spcPts val="1000"/>
              </a:spcBef>
              <a:buClr>
                <a:schemeClr val="bg2">
                  <a:lumMod val="40000"/>
                  <a:lumOff val="60000"/>
                </a:schemeClr>
              </a:buClr>
              <a:buSzPct val="80000"/>
            </a:pPr>
            <a:endParaRPr lang="en-US" dirty="0">
              <a:solidFill>
                <a:srgbClr val="CC9900"/>
              </a:solidFill>
              <a:latin typeface="Times New Roman" panose="02020603050405020304" pitchFamily="18" charset="0"/>
              <a:cs typeface="Times New Roman" panose="02020603050405020304" pitchFamily="18" charset="0"/>
            </a:endParaRPr>
          </a:p>
        </p:txBody>
      </p:sp>
      <p:pic>
        <p:nvPicPr>
          <p:cNvPr id="8" name="Picture 7">
            <a:extLst>
              <a:ext uri="{FF2B5EF4-FFF2-40B4-BE49-F238E27FC236}">
                <a16:creationId xmlns:a16="http://schemas.microsoft.com/office/drawing/2014/main" id="{00C26645-79E4-4349-8813-C8914C9C16ED}"/>
              </a:ext>
            </a:extLst>
          </p:cNvPr>
          <p:cNvPicPr>
            <a:picLocks noChangeAspect="1"/>
          </p:cNvPicPr>
          <p:nvPr/>
        </p:nvPicPr>
        <p:blipFill>
          <a:blip r:embed="rId4"/>
          <a:stretch>
            <a:fillRect/>
          </a:stretch>
        </p:blipFill>
        <p:spPr>
          <a:xfrm>
            <a:off x="7602458" y="-8878"/>
            <a:ext cx="4574553" cy="1802166"/>
          </a:xfrm>
          <a:prstGeom prst="rect">
            <a:avLst/>
          </a:prstGeom>
        </p:spPr>
      </p:pic>
      <p:sp>
        <p:nvSpPr>
          <p:cNvPr id="10" name="Rectangle 9">
            <a:extLst>
              <a:ext uri="{FF2B5EF4-FFF2-40B4-BE49-F238E27FC236}">
                <a16:creationId xmlns:a16="http://schemas.microsoft.com/office/drawing/2014/main" id="{386C55D3-7117-4882-B130-187E0042B475}"/>
              </a:ext>
            </a:extLst>
          </p:cNvPr>
          <p:cNvSpPr/>
          <p:nvPr/>
        </p:nvSpPr>
        <p:spPr>
          <a:xfrm>
            <a:off x="3509736" y="6340861"/>
            <a:ext cx="4236906" cy="461665"/>
          </a:xfrm>
          <a:prstGeom prst="rect">
            <a:avLst/>
          </a:prstGeom>
        </p:spPr>
        <p:txBody>
          <a:bodyPr wrap="square">
            <a:spAutoFit/>
          </a:bodyPr>
          <a:lstStyle/>
          <a:p>
            <a:r>
              <a:rPr lang="en-US" sz="1200" dirty="0">
                <a:solidFill>
                  <a:srgbClr val="FF0000"/>
                </a:solidFill>
                <a:hlinkClick r:id="rId5">
                  <a:extLst>
                    <a:ext uri="{A12FA001-AC4F-418D-AE19-62706E023703}">
                      <ahyp:hlinkClr xmlns:ahyp="http://schemas.microsoft.com/office/drawing/2018/hyperlinkcolor" val="tx"/>
                    </a:ext>
                  </a:extLst>
                </a:hlinkClick>
              </a:rPr>
              <a:t>https://sp.ksc.nasa.gov/ne/engineeringu/SitePages/Home.aspx</a:t>
            </a:r>
            <a:endParaRPr lang="en-US" sz="1200" dirty="0">
              <a:solidFill>
                <a:srgbClr val="FF0000"/>
              </a:solidFill>
            </a:endParaRPr>
          </a:p>
        </p:txBody>
      </p:sp>
      <p:pic>
        <p:nvPicPr>
          <p:cNvPr id="2" name="Picture 1">
            <a:extLst>
              <a:ext uri="{FF2B5EF4-FFF2-40B4-BE49-F238E27FC236}">
                <a16:creationId xmlns:a16="http://schemas.microsoft.com/office/drawing/2014/main" id="{9B8AF3CA-B851-48B1-B4BF-D627854C756E}"/>
              </a:ext>
            </a:extLst>
          </p:cNvPr>
          <p:cNvPicPr>
            <a:picLocks noChangeAspect="1"/>
          </p:cNvPicPr>
          <p:nvPr/>
        </p:nvPicPr>
        <p:blipFill>
          <a:blip r:embed="rId6"/>
          <a:stretch>
            <a:fillRect/>
          </a:stretch>
        </p:blipFill>
        <p:spPr>
          <a:xfrm>
            <a:off x="3662333" y="2056140"/>
            <a:ext cx="3931711" cy="2745719"/>
          </a:xfrm>
          <a:prstGeom prst="rect">
            <a:avLst/>
          </a:prstGeom>
        </p:spPr>
      </p:pic>
    </p:spTree>
    <p:extLst>
      <p:ext uri="{BB962C8B-B14F-4D97-AF65-F5344CB8AC3E}">
        <p14:creationId xmlns:p14="http://schemas.microsoft.com/office/powerpoint/2010/main" val="39369648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2A00961-CDE1-4745-873A-A3C40F9876A9}"/>
              </a:ext>
            </a:extLst>
          </p:cNvPr>
          <p:cNvSpPr txBox="1"/>
          <p:nvPr/>
        </p:nvSpPr>
        <p:spPr>
          <a:xfrm>
            <a:off x="870012" y="612559"/>
            <a:ext cx="3302493" cy="896645"/>
          </a:xfrm>
          <a:prstGeom prst="rect">
            <a:avLst/>
          </a:prstGeom>
          <a:noFill/>
        </p:spPr>
        <p:txBody>
          <a:bodyPr wrap="square" rtlCol="0">
            <a:spAutoFit/>
          </a:bodyPr>
          <a:lstStyle/>
          <a:p>
            <a:endParaRPr lang="en-US" dirty="0"/>
          </a:p>
        </p:txBody>
      </p:sp>
      <p:sp>
        <p:nvSpPr>
          <p:cNvPr id="10" name="TextBox 9">
            <a:extLst>
              <a:ext uri="{FF2B5EF4-FFF2-40B4-BE49-F238E27FC236}">
                <a16:creationId xmlns:a16="http://schemas.microsoft.com/office/drawing/2014/main" id="{D0101BC9-14BB-41E4-849A-C7AD2677044C}"/>
              </a:ext>
            </a:extLst>
          </p:cNvPr>
          <p:cNvSpPr txBox="1"/>
          <p:nvPr/>
        </p:nvSpPr>
        <p:spPr>
          <a:xfrm>
            <a:off x="6137491" y="1803996"/>
            <a:ext cx="5873003" cy="5647700"/>
          </a:xfrm>
          <a:prstGeom prst="rect">
            <a:avLst/>
          </a:prstGeom>
          <a:noFill/>
        </p:spPr>
        <p:txBody>
          <a:bodyPr wrap="square" rtlCol="0">
            <a:spAutoFit/>
          </a:bodyPr>
          <a:lstStyle/>
          <a:p>
            <a:pPr marL="342900" indent="-342900">
              <a:spcBef>
                <a:spcPts val="1000"/>
              </a:spcBef>
              <a:buClr>
                <a:srgbClr val="242852">
                  <a:lumMod val="40000"/>
                  <a:lumOff val="60000"/>
                </a:srgbClr>
              </a:buClr>
              <a:buSzPct val="80000"/>
              <a:buFont typeface="Wingdings 3" charset="2"/>
              <a:buChar char=""/>
            </a:pPr>
            <a:r>
              <a:rPr lang="en-US" sz="2400" b="1" dirty="0">
                <a:solidFill>
                  <a:srgbClr val="CC9900"/>
                </a:solidFill>
                <a:latin typeface="Times New Roman" panose="02020603050405020304" pitchFamily="18" charset="0"/>
                <a:cs typeface="Times New Roman" panose="02020603050405020304" pitchFamily="18" charset="0"/>
              </a:rPr>
              <a:t>The Precision Measurement Alignment (PMA) Lab is a field metrology support group that provides real time measurements and alignments on Ground Support Equipment (GSE) and flight hardware for various customers across the space center (mainly supporting the Exploration Ground Systems program).</a:t>
            </a:r>
          </a:p>
          <a:p>
            <a:pPr marL="342900" indent="-342900">
              <a:spcBef>
                <a:spcPts val="1000"/>
              </a:spcBef>
              <a:buClr>
                <a:srgbClr val="242852">
                  <a:lumMod val="40000"/>
                  <a:lumOff val="60000"/>
                </a:srgbClr>
              </a:buClr>
              <a:buSzPct val="80000"/>
              <a:buFont typeface="Wingdings 3" charset="2"/>
              <a:buChar char=""/>
            </a:pPr>
            <a:r>
              <a:rPr lang="en-US" sz="2400" b="1" dirty="0">
                <a:solidFill>
                  <a:srgbClr val="CC9900"/>
                </a:solidFill>
                <a:latin typeface="Times New Roman" panose="02020603050405020304" pitchFamily="18" charset="0"/>
                <a:cs typeface="Times New Roman" panose="02020603050405020304" pitchFamily="18" charset="0"/>
              </a:rPr>
              <a:t>Measurements over long distances and  on complex geometric shapes</a:t>
            </a:r>
          </a:p>
          <a:p>
            <a:pPr lvl="0">
              <a:spcBef>
                <a:spcPts val="1000"/>
              </a:spcBef>
              <a:buClr>
                <a:srgbClr val="242852">
                  <a:lumMod val="40000"/>
                  <a:lumOff val="60000"/>
                </a:srgbClr>
              </a:buClr>
              <a:buSzPct val="80000"/>
            </a:pPr>
            <a:endParaRPr lang="en-US" sz="2400" dirty="0">
              <a:solidFill>
                <a:srgbClr val="CC9900"/>
              </a:solidFill>
              <a:latin typeface="Times New Roman" panose="02020603050405020304" pitchFamily="18" charset="0"/>
              <a:cs typeface="Times New Roman" panose="02020603050405020304" pitchFamily="18" charset="0"/>
            </a:endParaRPr>
          </a:p>
          <a:p>
            <a:pPr lvl="0">
              <a:spcBef>
                <a:spcPts val="1000"/>
              </a:spcBef>
              <a:buClr>
                <a:srgbClr val="242852">
                  <a:lumMod val="40000"/>
                  <a:lumOff val="60000"/>
                </a:srgbClr>
              </a:buClr>
              <a:buSzPct val="80000"/>
            </a:pPr>
            <a:endParaRPr lang="en-US" sz="2400" dirty="0">
              <a:solidFill>
                <a:srgbClr val="CC9900"/>
              </a:solidFill>
              <a:latin typeface="Times New Roman" panose="02020603050405020304" pitchFamily="18" charset="0"/>
              <a:cs typeface="Times New Roman" panose="02020603050405020304" pitchFamily="18" charset="0"/>
            </a:endParaRPr>
          </a:p>
          <a:p>
            <a:endParaRPr lang="en-US" sz="2400" dirty="0"/>
          </a:p>
        </p:txBody>
      </p:sp>
      <p:sp>
        <p:nvSpPr>
          <p:cNvPr id="4" name="TextBox 3">
            <a:extLst>
              <a:ext uri="{FF2B5EF4-FFF2-40B4-BE49-F238E27FC236}">
                <a16:creationId xmlns:a16="http://schemas.microsoft.com/office/drawing/2014/main" id="{0B523677-4EBB-4760-A6FE-755DD7EC71FC}"/>
              </a:ext>
            </a:extLst>
          </p:cNvPr>
          <p:cNvSpPr txBox="1"/>
          <p:nvPr/>
        </p:nvSpPr>
        <p:spPr>
          <a:xfrm>
            <a:off x="6289291" y="522272"/>
            <a:ext cx="4093868" cy="1077218"/>
          </a:xfrm>
          <a:prstGeom prst="rect">
            <a:avLst/>
          </a:prstGeom>
          <a:noFill/>
        </p:spPr>
        <p:txBody>
          <a:bodyPr wrap="square" rtlCol="0">
            <a:spAutoFit/>
          </a:bodyPr>
          <a:lstStyle/>
          <a:p>
            <a:pPr algn="ctr"/>
            <a:r>
              <a:rPr lang="en-US" sz="3200" dirty="0">
                <a:solidFill>
                  <a:schemeClr val="bg2">
                    <a:lumMod val="40000"/>
                    <a:lumOff val="60000"/>
                  </a:schemeClr>
                </a:solidFill>
                <a:latin typeface="Times New Roman" panose="02020603050405020304" pitchFamily="18" charset="0"/>
                <a:cs typeface="Times New Roman" panose="02020603050405020304" pitchFamily="18" charset="0"/>
              </a:rPr>
              <a:t>Precision Measurement and Alignment Lab</a:t>
            </a:r>
          </a:p>
        </p:txBody>
      </p:sp>
      <p:pic>
        <p:nvPicPr>
          <p:cNvPr id="17" name="Picture 16">
            <a:extLst>
              <a:ext uri="{FF2B5EF4-FFF2-40B4-BE49-F238E27FC236}">
                <a16:creationId xmlns:a16="http://schemas.microsoft.com/office/drawing/2014/main" id="{26725E80-EB35-43AE-940D-75DABD05D9C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718" r="9344" b="14389"/>
          <a:stretch/>
        </p:blipFill>
        <p:spPr>
          <a:xfrm>
            <a:off x="1" y="0"/>
            <a:ext cx="3068745" cy="3472860"/>
          </a:xfrm>
          <a:prstGeom prst="rect">
            <a:avLst/>
          </a:prstGeom>
        </p:spPr>
      </p:pic>
      <p:pic>
        <p:nvPicPr>
          <p:cNvPr id="18" name="Picture 17">
            <a:extLst>
              <a:ext uri="{FF2B5EF4-FFF2-40B4-BE49-F238E27FC236}">
                <a16:creationId xmlns:a16="http://schemas.microsoft.com/office/drawing/2014/main" id="{580F8B2D-8C0E-47DA-8A28-11CD0D0961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3472860"/>
            <a:ext cx="3068744" cy="3385140"/>
          </a:xfrm>
          <a:prstGeom prst="rect">
            <a:avLst/>
          </a:prstGeom>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25495" r="3454"/>
          <a:stretch/>
        </p:blipFill>
        <p:spPr>
          <a:xfrm>
            <a:off x="3068746" y="0"/>
            <a:ext cx="3068744" cy="3456935"/>
          </a:xfrm>
          <a:prstGeom prst="rect">
            <a:avLst/>
          </a:prstGeom>
        </p:spPr>
      </p:pic>
      <p:pic>
        <p:nvPicPr>
          <p:cNvPr id="5" name="Picture 4"/>
          <p:cNvPicPr>
            <a:picLocks noChangeAspect="1"/>
          </p:cNvPicPr>
          <p:nvPr/>
        </p:nvPicPr>
        <p:blipFill rotWithShape="1">
          <a:blip r:embed="rId5" cstate="hqprint">
            <a:extLst>
              <a:ext uri="{28A0092B-C50C-407E-A947-70E740481C1C}">
                <a14:useLocalDpi xmlns:a14="http://schemas.microsoft.com/office/drawing/2010/main" val="0"/>
              </a:ext>
            </a:extLst>
          </a:blip>
          <a:srcRect r="32010"/>
          <a:stretch/>
        </p:blipFill>
        <p:spPr>
          <a:xfrm>
            <a:off x="3068744" y="3456935"/>
            <a:ext cx="3068744" cy="3401065"/>
          </a:xfrm>
          <a:prstGeom prst="rect">
            <a:avLst/>
          </a:prstGeom>
        </p:spPr>
      </p:pic>
    </p:spTree>
    <p:extLst>
      <p:ext uri="{BB962C8B-B14F-4D97-AF65-F5344CB8AC3E}">
        <p14:creationId xmlns:p14="http://schemas.microsoft.com/office/powerpoint/2010/main" val="3096611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9127613-7276-478F-84D7-114E3F553C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225771" cy="6858000"/>
          </a:xfrm>
          <a:prstGeom prst="rect">
            <a:avLst/>
          </a:prstGeom>
        </p:spPr>
      </p:pic>
      <p:pic>
        <p:nvPicPr>
          <p:cNvPr id="7" name="Picture 6">
            <a:extLst>
              <a:ext uri="{FF2B5EF4-FFF2-40B4-BE49-F238E27FC236}">
                <a16:creationId xmlns:a16="http://schemas.microsoft.com/office/drawing/2014/main" id="{73D87D6E-8529-47CD-A730-84F009AE136A}"/>
              </a:ext>
            </a:extLst>
          </p:cNvPr>
          <p:cNvPicPr>
            <a:picLocks noChangeAspect="1"/>
          </p:cNvPicPr>
          <p:nvPr/>
        </p:nvPicPr>
        <p:blipFill rotWithShape="1">
          <a:blip r:embed="rId3">
            <a:extLst>
              <a:ext uri="{28A0092B-C50C-407E-A947-70E740481C1C}">
                <a14:useLocalDpi xmlns:a14="http://schemas.microsoft.com/office/drawing/2010/main" val="0"/>
              </a:ext>
            </a:extLst>
          </a:blip>
          <a:srcRect l="12997" t="2851" r="8819"/>
          <a:stretch/>
        </p:blipFill>
        <p:spPr>
          <a:xfrm>
            <a:off x="7966229" y="-17756"/>
            <a:ext cx="4225771" cy="3429000"/>
          </a:xfrm>
          <a:prstGeom prst="rect">
            <a:avLst/>
          </a:prstGeom>
        </p:spPr>
      </p:pic>
      <p:pic>
        <p:nvPicPr>
          <p:cNvPr id="8" name="media/image16.png">
            <a:extLst>
              <a:ext uri="{FF2B5EF4-FFF2-40B4-BE49-F238E27FC236}">
                <a16:creationId xmlns:a16="http://schemas.microsoft.com/office/drawing/2014/main" id="{644E41D0-A403-4DF3-8C5E-B867980BFFAA}"/>
              </a:ext>
            </a:extLst>
          </p:cNvPr>
          <p:cNvPicPr/>
          <p:nvPr/>
        </p:nvPicPr>
        <p:blipFill rotWithShape="1">
          <a:blip r:embed="rId4"/>
          <a:srcRect l="10617" r="11008"/>
          <a:stretch/>
        </p:blipFill>
        <p:spPr>
          <a:xfrm>
            <a:off x="7966229" y="3429000"/>
            <a:ext cx="4225771" cy="3432487"/>
          </a:xfrm>
          <a:prstGeom prst="rect">
            <a:avLst/>
          </a:prstGeom>
          <a:ln w="12700">
            <a:noFill/>
          </a:ln>
        </p:spPr>
      </p:pic>
      <p:sp>
        <p:nvSpPr>
          <p:cNvPr id="9" name="Rectangle 8">
            <a:extLst>
              <a:ext uri="{FF2B5EF4-FFF2-40B4-BE49-F238E27FC236}">
                <a16:creationId xmlns:a16="http://schemas.microsoft.com/office/drawing/2014/main" id="{D91A2E7F-F7B2-4912-B89A-323E720AF241}"/>
              </a:ext>
            </a:extLst>
          </p:cNvPr>
          <p:cNvSpPr/>
          <p:nvPr/>
        </p:nvSpPr>
        <p:spPr>
          <a:xfrm>
            <a:off x="4185526" y="483870"/>
            <a:ext cx="3820949" cy="5478423"/>
          </a:xfrm>
          <a:prstGeom prst="rect">
            <a:avLst/>
          </a:prstGeom>
        </p:spPr>
        <p:txBody>
          <a:bodyPr wrap="square">
            <a:spAutoFit/>
          </a:bodyPr>
          <a:lstStyle/>
          <a:p>
            <a:pPr marL="342900" indent="-342900">
              <a:spcBef>
                <a:spcPts val="1000"/>
              </a:spcBef>
              <a:buClr>
                <a:srgbClr val="242852">
                  <a:lumMod val="40000"/>
                  <a:lumOff val="60000"/>
                </a:srgbClr>
              </a:buClr>
              <a:buSzPct val="80000"/>
              <a:buFont typeface="Wingdings 3" charset="2"/>
              <a:buChar char=""/>
            </a:pPr>
            <a:r>
              <a:rPr lang="en-US" sz="2000" b="1" dirty="0">
                <a:solidFill>
                  <a:srgbClr val="CC9900"/>
                </a:solidFill>
                <a:latin typeface="Times New Roman" panose="02020603050405020304" pitchFamily="18" charset="0"/>
                <a:cs typeface="Times New Roman" panose="02020603050405020304" pitchFamily="18" charset="0"/>
              </a:rPr>
              <a:t>Capable of creating generated 3 dimensional models of objects that have been measured using point cloud data.</a:t>
            </a:r>
          </a:p>
          <a:p>
            <a:pPr marL="342900" indent="-342900">
              <a:spcBef>
                <a:spcPts val="1000"/>
              </a:spcBef>
              <a:buClr>
                <a:srgbClr val="242852">
                  <a:lumMod val="40000"/>
                  <a:lumOff val="60000"/>
                </a:srgbClr>
              </a:buClr>
              <a:buSzPct val="80000"/>
              <a:buFont typeface="Wingdings 3" charset="2"/>
              <a:buChar char=""/>
            </a:pPr>
            <a:r>
              <a:rPr lang="en-US" sz="2000" b="1" dirty="0">
                <a:solidFill>
                  <a:srgbClr val="CC9900"/>
                </a:solidFill>
                <a:latin typeface="Times New Roman" panose="02020603050405020304" pitchFamily="18" charset="0"/>
                <a:cs typeface="Times New Roman" panose="02020603050405020304" pitchFamily="18" charset="0"/>
              </a:rPr>
              <a:t>Compare measured data with as built computer-aided design models.</a:t>
            </a:r>
          </a:p>
          <a:p>
            <a:pPr>
              <a:spcBef>
                <a:spcPts val="1000"/>
              </a:spcBef>
              <a:buClr>
                <a:srgbClr val="242852">
                  <a:lumMod val="40000"/>
                  <a:lumOff val="60000"/>
                </a:srgbClr>
              </a:buClr>
              <a:buSzPct val="80000"/>
            </a:pPr>
            <a:endParaRPr lang="en-US" sz="2000" b="1" dirty="0">
              <a:solidFill>
                <a:srgbClr val="CC9900"/>
              </a:solidFill>
              <a:latin typeface="Times New Roman" panose="02020603050405020304" pitchFamily="18" charset="0"/>
              <a:cs typeface="Times New Roman" panose="02020603050405020304" pitchFamily="18" charset="0"/>
            </a:endParaRPr>
          </a:p>
          <a:p>
            <a:pPr marL="342900" lvl="0" indent="-342900">
              <a:spcBef>
                <a:spcPts val="1000"/>
              </a:spcBef>
              <a:buClr>
                <a:srgbClr val="242852">
                  <a:lumMod val="40000"/>
                  <a:lumOff val="60000"/>
                </a:srgbClr>
              </a:buClr>
              <a:buSzPct val="80000"/>
              <a:buFont typeface="Wingdings 3" charset="2"/>
              <a:buChar char=""/>
            </a:pPr>
            <a:r>
              <a:rPr lang="en-US" sz="2000" b="1" dirty="0">
                <a:solidFill>
                  <a:srgbClr val="CC9900"/>
                </a:solidFill>
                <a:latin typeface="Times New Roman" panose="02020603050405020304" pitchFamily="18" charset="0"/>
                <a:cs typeface="Times New Roman" panose="02020603050405020304" pitchFamily="18" charset="0"/>
              </a:rPr>
              <a:t>SLS Vehicle Stacking:</a:t>
            </a:r>
          </a:p>
          <a:p>
            <a:pPr marL="800100" lvl="1" indent="-342900">
              <a:spcBef>
                <a:spcPts val="1000"/>
              </a:spcBef>
              <a:buClr>
                <a:srgbClr val="242852">
                  <a:lumMod val="40000"/>
                  <a:lumOff val="60000"/>
                </a:srgbClr>
              </a:buClr>
              <a:buSzPct val="80000"/>
              <a:buFont typeface="Wingdings 3" charset="2"/>
              <a:buChar char=""/>
            </a:pPr>
            <a:r>
              <a:rPr lang="en-US" sz="2000" b="1" dirty="0">
                <a:solidFill>
                  <a:srgbClr val="CC9900"/>
                </a:solidFill>
                <a:latin typeface="Times New Roman" panose="02020603050405020304" pitchFamily="18" charset="0"/>
                <a:cs typeface="Times New Roman" panose="02020603050405020304" pitchFamily="18" charset="0"/>
              </a:rPr>
              <a:t>Vertical Support Post Alignment </a:t>
            </a:r>
          </a:p>
          <a:p>
            <a:pPr marL="800100" lvl="1" indent="-342900">
              <a:spcBef>
                <a:spcPts val="1000"/>
              </a:spcBef>
              <a:buClr>
                <a:srgbClr val="242852">
                  <a:lumMod val="40000"/>
                  <a:lumOff val="60000"/>
                </a:srgbClr>
              </a:buClr>
              <a:buSzPct val="80000"/>
              <a:buFont typeface="Wingdings 3" charset="2"/>
              <a:buChar char=""/>
            </a:pPr>
            <a:r>
              <a:rPr lang="en-US" sz="2000" b="1" dirty="0">
                <a:solidFill>
                  <a:srgbClr val="CC9900"/>
                </a:solidFill>
                <a:latin typeface="Times New Roman" panose="02020603050405020304" pitchFamily="18" charset="0"/>
                <a:cs typeface="Times New Roman" panose="02020603050405020304" pitchFamily="18" charset="0"/>
              </a:rPr>
              <a:t>Booster Final Alignment</a:t>
            </a:r>
          </a:p>
          <a:p>
            <a:pPr marL="800100" lvl="1" indent="-342900">
              <a:spcBef>
                <a:spcPts val="1000"/>
              </a:spcBef>
              <a:buClr>
                <a:srgbClr val="242852">
                  <a:lumMod val="40000"/>
                  <a:lumOff val="60000"/>
                </a:srgbClr>
              </a:buClr>
              <a:buSzPct val="80000"/>
              <a:buFont typeface="Wingdings 3" charset="2"/>
              <a:buChar char=""/>
            </a:pPr>
            <a:r>
              <a:rPr lang="en-US" sz="2000" b="1" dirty="0">
                <a:solidFill>
                  <a:srgbClr val="CC9900"/>
                </a:solidFill>
                <a:latin typeface="Times New Roman" panose="02020603050405020304" pitchFamily="18" charset="0"/>
                <a:cs typeface="Times New Roman" panose="02020603050405020304" pitchFamily="18" charset="0"/>
              </a:rPr>
              <a:t>Navigation Package Alignments </a:t>
            </a:r>
          </a:p>
        </p:txBody>
      </p:sp>
    </p:spTree>
    <p:extLst>
      <p:ext uri="{BB962C8B-B14F-4D97-AF65-F5344CB8AC3E}">
        <p14:creationId xmlns:p14="http://schemas.microsoft.com/office/powerpoint/2010/main" val="16181226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0A1BEC6-9E02-405F-A5F0-89B12061A318}"/>
              </a:ext>
            </a:extLst>
          </p:cNvPr>
          <p:cNvSpPr txBox="1"/>
          <p:nvPr/>
        </p:nvSpPr>
        <p:spPr>
          <a:xfrm>
            <a:off x="6486618" y="23622"/>
            <a:ext cx="4106779" cy="646331"/>
          </a:xfrm>
          <a:prstGeom prst="rect">
            <a:avLst/>
          </a:prstGeom>
          <a:noFill/>
        </p:spPr>
        <p:txBody>
          <a:bodyPr wrap="square" rtlCol="0">
            <a:spAutoFit/>
          </a:bodyPr>
          <a:lstStyle/>
          <a:p>
            <a:r>
              <a:rPr lang="en-US" sz="3600" dirty="0">
                <a:solidFill>
                  <a:schemeClr val="bg2">
                    <a:lumMod val="40000"/>
                    <a:lumOff val="60000"/>
                  </a:schemeClr>
                </a:solidFill>
                <a:latin typeface="Times New Roman" panose="02020603050405020304" pitchFamily="18" charset="0"/>
                <a:cs typeface="Times New Roman" panose="02020603050405020304" pitchFamily="18" charset="0"/>
              </a:rPr>
              <a:t>Skills Developed</a:t>
            </a:r>
          </a:p>
        </p:txBody>
      </p:sp>
      <p:sp>
        <p:nvSpPr>
          <p:cNvPr id="5" name="Rectangle 4">
            <a:extLst>
              <a:ext uri="{FF2B5EF4-FFF2-40B4-BE49-F238E27FC236}">
                <a16:creationId xmlns:a16="http://schemas.microsoft.com/office/drawing/2014/main" id="{434D37B3-3A49-4178-8AB4-4EAC129A2731}"/>
              </a:ext>
            </a:extLst>
          </p:cNvPr>
          <p:cNvSpPr/>
          <p:nvPr/>
        </p:nvSpPr>
        <p:spPr>
          <a:xfrm>
            <a:off x="6234460" y="525843"/>
            <a:ext cx="4358937" cy="4047262"/>
          </a:xfrm>
          <a:prstGeom prst="rect">
            <a:avLst/>
          </a:prstGeom>
        </p:spPr>
        <p:txBody>
          <a:bodyPr wrap="square">
            <a:spAutoFit/>
          </a:bodyPr>
          <a:lstStyle/>
          <a:p>
            <a:pPr marL="342900" lvl="0" indent="-342900">
              <a:spcBef>
                <a:spcPts val="1000"/>
              </a:spcBef>
              <a:buClr>
                <a:schemeClr val="bg2">
                  <a:lumMod val="40000"/>
                  <a:lumOff val="60000"/>
                </a:schemeClr>
              </a:buClr>
              <a:buSzPct val="80000"/>
              <a:buFont typeface="Wingdings 3" charset="2"/>
              <a:buChar char=""/>
            </a:pPr>
            <a:r>
              <a:rPr lang="en-US" sz="2000" b="1" dirty="0">
                <a:solidFill>
                  <a:srgbClr val="CC9900"/>
                </a:solidFill>
                <a:latin typeface="Times New Roman" panose="02020603050405020304" pitchFamily="18" charset="0"/>
                <a:cs typeface="Times New Roman" panose="02020603050405020304" pitchFamily="18" charset="0"/>
              </a:rPr>
              <a:t>Familiarization with new software</a:t>
            </a:r>
          </a:p>
          <a:p>
            <a:pPr marL="800100" lvl="1" indent="-342900">
              <a:spcBef>
                <a:spcPts val="1000"/>
              </a:spcBef>
              <a:buClr>
                <a:schemeClr val="bg2">
                  <a:lumMod val="40000"/>
                  <a:lumOff val="60000"/>
                </a:scheme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Metro Pro</a:t>
            </a:r>
          </a:p>
          <a:p>
            <a:pPr marL="800100" lvl="1" indent="-342900">
              <a:spcBef>
                <a:spcPts val="1000"/>
              </a:spcBef>
              <a:buClr>
                <a:schemeClr val="bg2">
                  <a:lumMod val="40000"/>
                  <a:lumOff val="60000"/>
                </a:scheme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MX Software (future)</a:t>
            </a:r>
          </a:p>
          <a:p>
            <a:pPr marL="800100" lvl="1" indent="-342900">
              <a:spcBef>
                <a:spcPts val="1000"/>
              </a:spcBef>
              <a:buClr>
                <a:schemeClr val="bg2">
                  <a:lumMod val="40000"/>
                  <a:lumOff val="60000"/>
                </a:scheme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Lab View</a:t>
            </a:r>
          </a:p>
          <a:p>
            <a:pPr marL="800100" lvl="1" indent="-342900">
              <a:spcBef>
                <a:spcPts val="1000"/>
              </a:spcBef>
              <a:buClr>
                <a:schemeClr val="bg2">
                  <a:lumMod val="40000"/>
                  <a:lumOff val="60000"/>
                </a:scheme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Spatial Analyzer</a:t>
            </a:r>
          </a:p>
          <a:p>
            <a:pPr marL="800100" lvl="1" indent="-342900">
              <a:spcBef>
                <a:spcPts val="1000"/>
              </a:spcBef>
              <a:buClr>
                <a:schemeClr val="bg2">
                  <a:lumMod val="40000"/>
                  <a:lumOff val="60000"/>
                </a:scheme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GeoMagic</a:t>
            </a:r>
          </a:p>
          <a:p>
            <a:pPr marL="1257300" lvl="2" indent="-342900">
              <a:spcBef>
                <a:spcPts val="1000"/>
              </a:spcBef>
              <a:buClr>
                <a:schemeClr val="bg2">
                  <a:lumMod val="40000"/>
                  <a:lumOff val="60000"/>
                </a:schemeClr>
              </a:buClr>
              <a:buSzPct val="80000"/>
              <a:buFont typeface="Wingdings 3" charset="2"/>
              <a:buChar char=""/>
            </a:pPr>
            <a:endParaRPr lang="en-US" dirty="0">
              <a:solidFill>
                <a:srgbClr val="CC9900"/>
              </a:solidFill>
              <a:latin typeface="Times New Roman" panose="02020603050405020304" pitchFamily="18" charset="0"/>
              <a:cs typeface="Times New Roman" panose="02020603050405020304" pitchFamily="18" charset="0"/>
            </a:endParaRPr>
          </a:p>
          <a:p>
            <a:pPr lvl="1">
              <a:spcBef>
                <a:spcPts val="1000"/>
              </a:spcBef>
              <a:buClr>
                <a:schemeClr val="bg2">
                  <a:lumMod val="40000"/>
                  <a:lumOff val="60000"/>
                </a:schemeClr>
              </a:buClr>
              <a:buSzPct val="80000"/>
            </a:pPr>
            <a:endParaRPr lang="en-US" dirty="0">
              <a:solidFill>
                <a:srgbClr val="CC9900"/>
              </a:solidFill>
              <a:latin typeface="Times New Roman" panose="02020603050405020304" pitchFamily="18" charset="0"/>
              <a:cs typeface="Times New Roman" panose="02020603050405020304" pitchFamily="18" charset="0"/>
            </a:endParaRPr>
          </a:p>
          <a:p>
            <a:pPr marL="800100" lvl="1" indent="-342900">
              <a:spcBef>
                <a:spcPts val="1000"/>
              </a:spcBef>
              <a:buClr>
                <a:schemeClr val="bg2">
                  <a:lumMod val="40000"/>
                  <a:lumOff val="60000"/>
                </a:schemeClr>
              </a:buClr>
              <a:buSzPct val="80000"/>
              <a:buFont typeface="Wingdings 3" charset="2"/>
              <a:buChar char=""/>
            </a:pPr>
            <a:endParaRPr lang="en-US" dirty="0">
              <a:solidFill>
                <a:srgbClr val="CC9900"/>
              </a:solidFill>
              <a:latin typeface="Times New Roman" panose="02020603050405020304" pitchFamily="18" charset="0"/>
              <a:cs typeface="Times New Roman" panose="02020603050405020304" pitchFamily="18" charset="0"/>
            </a:endParaRPr>
          </a:p>
          <a:p>
            <a:pPr marL="4000500" lvl="8" indent="-342900">
              <a:spcBef>
                <a:spcPts val="1000"/>
              </a:spcBef>
              <a:buClr>
                <a:schemeClr val="bg2">
                  <a:lumMod val="40000"/>
                  <a:lumOff val="60000"/>
                </a:schemeClr>
              </a:buClr>
              <a:buSzPct val="80000"/>
              <a:buFont typeface="Wingdings 3" charset="2"/>
              <a:buChar char=""/>
            </a:pPr>
            <a:endParaRPr lang="en-US" dirty="0">
              <a:solidFill>
                <a:srgbClr val="CC9900"/>
              </a:solidFill>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82043900-7D80-4F50-83A2-095B48CE3BDA}"/>
              </a:ext>
            </a:extLst>
          </p:cNvPr>
          <p:cNvSpPr txBox="1"/>
          <p:nvPr/>
        </p:nvSpPr>
        <p:spPr>
          <a:xfrm>
            <a:off x="6234460" y="2913195"/>
            <a:ext cx="4612262" cy="4324261"/>
          </a:xfrm>
          <a:prstGeom prst="rect">
            <a:avLst/>
          </a:prstGeom>
          <a:noFill/>
        </p:spPr>
        <p:txBody>
          <a:bodyPr wrap="square" rtlCol="0">
            <a:spAutoFit/>
          </a:bodyPr>
          <a:lstStyle/>
          <a:p>
            <a:pPr marL="342900" lvl="0" indent="-342900">
              <a:spcBef>
                <a:spcPts val="1000"/>
              </a:spcBef>
              <a:buClr>
                <a:srgbClr val="242852">
                  <a:lumMod val="40000"/>
                  <a:lumOff val="60000"/>
                </a:srgbClr>
              </a:buClr>
              <a:buSzPct val="80000"/>
              <a:buFont typeface="Wingdings 3" charset="2"/>
              <a:buChar char=""/>
            </a:pPr>
            <a:r>
              <a:rPr lang="en-US" sz="2000" b="1" dirty="0">
                <a:solidFill>
                  <a:srgbClr val="CC9900"/>
                </a:solidFill>
                <a:latin typeface="Times New Roman" panose="02020603050405020304" pitchFamily="18" charset="0"/>
                <a:cs typeface="Times New Roman" panose="02020603050405020304" pitchFamily="18" charset="0"/>
              </a:rPr>
              <a:t>Familiarization with new hardware</a:t>
            </a:r>
          </a:p>
          <a:p>
            <a:pPr marL="800100" lvl="1" indent="-342900">
              <a:spcBef>
                <a:spcPts val="1000"/>
              </a:spcBef>
              <a:buClr>
                <a:srgbClr val="242852">
                  <a:lumMod val="40000"/>
                  <a:lumOff val="60000"/>
                </a:srgb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Interferometers</a:t>
            </a:r>
          </a:p>
          <a:p>
            <a:pPr marL="800100" lvl="1" indent="-342900">
              <a:spcBef>
                <a:spcPts val="1000"/>
              </a:spcBef>
              <a:buClr>
                <a:srgbClr val="242852">
                  <a:lumMod val="40000"/>
                  <a:lumOff val="60000"/>
                </a:srgb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Ultra Violet and Near Infrared  Spectrometers</a:t>
            </a:r>
          </a:p>
          <a:p>
            <a:pPr marL="800100" lvl="1" indent="-342900">
              <a:spcBef>
                <a:spcPts val="1000"/>
              </a:spcBef>
              <a:buClr>
                <a:srgbClr val="242852">
                  <a:lumMod val="40000"/>
                  <a:lumOff val="60000"/>
                </a:srgb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Optical CMM</a:t>
            </a:r>
          </a:p>
          <a:p>
            <a:pPr marL="800100" lvl="1" indent="-342900">
              <a:spcBef>
                <a:spcPts val="1000"/>
              </a:spcBef>
              <a:buClr>
                <a:srgbClr val="242852">
                  <a:lumMod val="40000"/>
                  <a:lumOff val="60000"/>
                </a:srgb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Coordinate Measuring Machines</a:t>
            </a:r>
          </a:p>
          <a:p>
            <a:pPr marL="800100" lvl="1" indent="-342900">
              <a:spcBef>
                <a:spcPts val="1000"/>
              </a:spcBef>
              <a:buClr>
                <a:srgbClr val="242852">
                  <a:lumMod val="40000"/>
                  <a:lumOff val="60000"/>
                </a:srgb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Laser Trackers and Scanners</a:t>
            </a:r>
          </a:p>
          <a:p>
            <a:pPr marL="800100" lvl="1" indent="-342900">
              <a:spcBef>
                <a:spcPts val="1000"/>
              </a:spcBef>
              <a:buClr>
                <a:srgbClr val="242852">
                  <a:lumMod val="40000"/>
                  <a:lumOff val="60000"/>
                </a:srgb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Electronic Theodolites</a:t>
            </a:r>
          </a:p>
          <a:p>
            <a:pPr marL="800100" lvl="1" indent="-342900">
              <a:spcBef>
                <a:spcPts val="1000"/>
              </a:spcBef>
              <a:buClr>
                <a:srgbClr val="242852">
                  <a:lumMod val="40000"/>
                  <a:lumOff val="60000"/>
                </a:srgb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Jig Transits</a:t>
            </a:r>
          </a:p>
          <a:p>
            <a:pPr marL="800100" lvl="1" indent="-342900">
              <a:spcBef>
                <a:spcPts val="1000"/>
              </a:spcBef>
              <a:buClr>
                <a:srgbClr val="242852">
                  <a:lumMod val="40000"/>
                  <a:lumOff val="60000"/>
                </a:srgbClr>
              </a:buClr>
              <a:buSzPct val="80000"/>
              <a:buFont typeface="Wingdings 3" charset="2"/>
              <a:buChar char=""/>
            </a:pPr>
            <a:r>
              <a:rPr lang="en-US" b="1" dirty="0">
                <a:solidFill>
                  <a:srgbClr val="CC9900"/>
                </a:solidFill>
                <a:latin typeface="Times New Roman" panose="02020603050405020304" pitchFamily="18" charset="0"/>
                <a:cs typeface="Times New Roman" panose="02020603050405020304" pitchFamily="18" charset="0"/>
              </a:rPr>
              <a:t>Precision Sight Levels</a:t>
            </a:r>
          </a:p>
          <a:p>
            <a:pPr marL="800100" lvl="1" indent="-342900">
              <a:spcBef>
                <a:spcPts val="1000"/>
              </a:spcBef>
              <a:buClr>
                <a:srgbClr val="242852">
                  <a:lumMod val="40000"/>
                  <a:lumOff val="60000"/>
                </a:srgbClr>
              </a:buClr>
              <a:buSzPct val="80000"/>
              <a:buFont typeface="Wingdings 3" charset="2"/>
              <a:buChar char=""/>
            </a:pPr>
            <a:endParaRPr lang="en-US" dirty="0">
              <a:solidFill>
                <a:srgbClr val="CC9900"/>
              </a:solidFill>
              <a:latin typeface="Times New Roman" panose="02020603050405020304" pitchFamily="18" charset="0"/>
              <a:cs typeface="Times New Roman" panose="02020603050405020304" pitchFamily="18" charset="0"/>
            </a:endParaRPr>
          </a:p>
        </p:txBody>
      </p:sp>
      <p:pic>
        <p:nvPicPr>
          <p:cNvPr id="7" name="Content Placeholder 3">
            <a:extLst>
              <a:ext uri="{FF2B5EF4-FFF2-40B4-BE49-F238E27FC236}">
                <a16:creationId xmlns:a16="http://schemas.microsoft.com/office/drawing/2014/main" id="{E7DB1830-CE85-4E1D-9CFF-FFAEA2FFC24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5000"/>
          <a:stretch/>
        </p:blipFill>
        <p:spPr>
          <a:xfrm>
            <a:off x="-2" y="2549475"/>
            <a:ext cx="2840856" cy="2154263"/>
          </a:xfrm>
          <a:prstGeom prst="rect">
            <a:avLst/>
          </a:prstGeom>
        </p:spPr>
      </p:pic>
      <p:pic>
        <p:nvPicPr>
          <p:cNvPr id="8" name="Content Placeholder 3">
            <a:extLst>
              <a:ext uri="{FF2B5EF4-FFF2-40B4-BE49-F238E27FC236}">
                <a16:creationId xmlns:a16="http://schemas.microsoft.com/office/drawing/2014/main" id="{BCF78CE9-A70B-412B-A522-90BB766656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23622"/>
            <a:ext cx="2840854" cy="2525852"/>
          </a:xfrm>
          <a:prstGeom prst="rect">
            <a:avLst/>
          </a:prstGeom>
        </p:spPr>
      </p:pic>
      <p:pic>
        <p:nvPicPr>
          <p:cNvPr id="9" name="Picture 8">
            <a:extLst>
              <a:ext uri="{FF2B5EF4-FFF2-40B4-BE49-F238E27FC236}">
                <a16:creationId xmlns:a16="http://schemas.microsoft.com/office/drawing/2014/main" id="{4D48E7B5-AAE0-4B93-ABBB-D2B6041B711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15005"/>
          <a:stretch/>
        </p:blipFill>
        <p:spPr>
          <a:xfrm>
            <a:off x="2840854" y="23622"/>
            <a:ext cx="3255144" cy="2525852"/>
          </a:xfrm>
          <a:prstGeom prst="rect">
            <a:avLst/>
          </a:prstGeom>
        </p:spPr>
      </p:pic>
      <p:pic>
        <p:nvPicPr>
          <p:cNvPr id="10" name="Picture 2" descr="OV-105-UPPER-3D">
            <a:extLst>
              <a:ext uri="{FF2B5EF4-FFF2-40B4-BE49-F238E27FC236}">
                <a16:creationId xmlns:a16="http://schemas.microsoft.com/office/drawing/2014/main" id="{F84C8270-3CE5-4CA4-9619-3287E497782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4703739"/>
            <a:ext cx="2849283" cy="215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a:extLst>
              <a:ext uri="{FF2B5EF4-FFF2-40B4-BE49-F238E27FC236}">
                <a16:creationId xmlns:a16="http://schemas.microsoft.com/office/drawing/2014/main" id="{38C17DA6-A2D3-42DB-8A4A-9A14A810B4C1}"/>
              </a:ext>
            </a:extLst>
          </p:cNvPr>
          <p:cNvPicPr>
            <a:picLocks noChangeAspect="1"/>
          </p:cNvPicPr>
          <p:nvPr/>
        </p:nvPicPr>
        <p:blipFill rotWithShape="1">
          <a:blip r:embed="rId6" cstate="hqprint">
            <a:extLst>
              <a:ext uri="{28A0092B-C50C-407E-A947-70E740481C1C}">
                <a14:useLocalDpi xmlns:a14="http://schemas.microsoft.com/office/drawing/2010/main" val="0"/>
              </a:ext>
            </a:extLst>
          </a:blip>
          <a:srcRect r="22496" b="31611"/>
          <a:stretch/>
        </p:blipFill>
        <p:spPr>
          <a:xfrm>
            <a:off x="2853236" y="4703739"/>
            <a:ext cx="3255144" cy="2154262"/>
          </a:xfrm>
          <a:prstGeom prst="rect">
            <a:avLst/>
          </a:prstGeom>
        </p:spPr>
      </p:pic>
      <p:pic>
        <p:nvPicPr>
          <p:cNvPr id="14" name="Picture 2" descr="Stack">
            <a:extLst>
              <a:ext uri="{FF2B5EF4-FFF2-40B4-BE49-F238E27FC236}">
                <a16:creationId xmlns:a16="http://schemas.microsoft.com/office/drawing/2014/main" id="{3C912311-7552-4BD1-B385-1AB092A4811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840854" y="2549474"/>
            <a:ext cx="3255144" cy="214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2640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B95B7CCC-D965-4254-A226-996F6079CEDB}"/>
              </a:ext>
            </a:extLst>
          </p:cNvPr>
          <p:cNvPicPr>
            <a:picLocks noChangeAspect="1"/>
          </p:cNvPicPr>
          <p:nvPr/>
        </p:nvPicPr>
        <p:blipFill>
          <a:blip r:embed="rId2"/>
          <a:stretch>
            <a:fillRect/>
          </a:stretch>
        </p:blipFill>
        <p:spPr>
          <a:xfrm>
            <a:off x="6560522" y="2282212"/>
            <a:ext cx="3169298" cy="2292260"/>
          </a:xfrm>
          <a:prstGeom prst="rect">
            <a:avLst/>
          </a:prstGeom>
        </p:spPr>
      </p:pic>
      <p:pic>
        <p:nvPicPr>
          <p:cNvPr id="6" name="Picture 5">
            <a:extLst>
              <a:ext uri="{FF2B5EF4-FFF2-40B4-BE49-F238E27FC236}">
                <a16:creationId xmlns:a16="http://schemas.microsoft.com/office/drawing/2014/main" id="{3C4091C5-7521-4A51-A92B-F111E6487B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5613"/>
            <a:ext cx="1380325" cy="2315800"/>
          </a:xfrm>
          <a:prstGeom prst="rect">
            <a:avLst/>
          </a:prstGeom>
        </p:spPr>
      </p:pic>
      <p:pic>
        <p:nvPicPr>
          <p:cNvPr id="9" name="Picture 8">
            <a:extLst>
              <a:ext uri="{FF2B5EF4-FFF2-40B4-BE49-F238E27FC236}">
                <a16:creationId xmlns:a16="http://schemas.microsoft.com/office/drawing/2014/main" id="{6817A4E3-65CF-4CC7-89A6-6D117F3DD84F}"/>
              </a:ext>
            </a:extLst>
          </p:cNvPr>
          <p:cNvPicPr>
            <a:picLocks noChangeAspect="1"/>
          </p:cNvPicPr>
          <p:nvPr/>
        </p:nvPicPr>
        <p:blipFill>
          <a:blip r:embed="rId4"/>
          <a:stretch>
            <a:fillRect/>
          </a:stretch>
        </p:blipFill>
        <p:spPr>
          <a:xfrm>
            <a:off x="7818323" y="-23924"/>
            <a:ext cx="2263004" cy="2306136"/>
          </a:xfrm>
          <a:prstGeom prst="rect">
            <a:avLst/>
          </a:prstGeom>
        </p:spPr>
      </p:pic>
      <p:pic>
        <p:nvPicPr>
          <p:cNvPr id="10" name="Picture 9">
            <a:extLst>
              <a:ext uri="{FF2B5EF4-FFF2-40B4-BE49-F238E27FC236}">
                <a16:creationId xmlns:a16="http://schemas.microsoft.com/office/drawing/2014/main" id="{605E5ADB-CCE9-411A-9BA3-DA9CB08F22F0}"/>
              </a:ext>
            </a:extLst>
          </p:cNvPr>
          <p:cNvPicPr>
            <a:picLocks noChangeAspect="1"/>
          </p:cNvPicPr>
          <p:nvPr/>
        </p:nvPicPr>
        <p:blipFill>
          <a:blip r:embed="rId5"/>
          <a:stretch>
            <a:fillRect/>
          </a:stretch>
        </p:blipFill>
        <p:spPr>
          <a:xfrm>
            <a:off x="5373171" y="-9663"/>
            <a:ext cx="2445151" cy="2323263"/>
          </a:xfrm>
          <a:prstGeom prst="rect">
            <a:avLst/>
          </a:prstGeom>
        </p:spPr>
      </p:pic>
      <p:pic>
        <p:nvPicPr>
          <p:cNvPr id="11" name="Picture 10">
            <a:extLst>
              <a:ext uri="{FF2B5EF4-FFF2-40B4-BE49-F238E27FC236}">
                <a16:creationId xmlns:a16="http://schemas.microsoft.com/office/drawing/2014/main" id="{E21AFC3E-9736-4B15-9130-6798C44671A7}"/>
              </a:ext>
            </a:extLst>
          </p:cNvPr>
          <p:cNvPicPr>
            <a:picLocks noChangeAspect="1"/>
          </p:cNvPicPr>
          <p:nvPr/>
        </p:nvPicPr>
        <p:blipFill>
          <a:blip r:embed="rId6"/>
          <a:stretch>
            <a:fillRect/>
          </a:stretch>
        </p:blipFill>
        <p:spPr>
          <a:xfrm>
            <a:off x="9962080" y="2282212"/>
            <a:ext cx="2192252" cy="2228600"/>
          </a:xfrm>
          <a:prstGeom prst="rect">
            <a:avLst/>
          </a:prstGeom>
        </p:spPr>
      </p:pic>
      <p:pic>
        <p:nvPicPr>
          <p:cNvPr id="12" name="Picture 11">
            <a:extLst>
              <a:ext uri="{FF2B5EF4-FFF2-40B4-BE49-F238E27FC236}">
                <a16:creationId xmlns:a16="http://schemas.microsoft.com/office/drawing/2014/main" id="{9E7EB749-E587-42E2-92FC-23EBE911E06B}"/>
              </a:ext>
            </a:extLst>
          </p:cNvPr>
          <p:cNvPicPr>
            <a:picLocks noChangeAspect="1"/>
          </p:cNvPicPr>
          <p:nvPr/>
        </p:nvPicPr>
        <p:blipFill>
          <a:blip r:embed="rId7"/>
          <a:stretch>
            <a:fillRect/>
          </a:stretch>
        </p:blipFill>
        <p:spPr>
          <a:xfrm>
            <a:off x="3323414" y="-18814"/>
            <a:ext cx="2049757" cy="2302715"/>
          </a:xfrm>
          <a:prstGeom prst="rect">
            <a:avLst/>
          </a:prstGeom>
        </p:spPr>
      </p:pic>
      <p:pic>
        <p:nvPicPr>
          <p:cNvPr id="13" name="Picture 12">
            <a:extLst>
              <a:ext uri="{FF2B5EF4-FFF2-40B4-BE49-F238E27FC236}">
                <a16:creationId xmlns:a16="http://schemas.microsoft.com/office/drawing/2014/main" id="{E82FA142-CC4B-447F-97A8-54194338DF2D}"/>
              </a:ext>
            </a:extLst>
          </p:cNvPr>
          <p:cNvPicPr>
            <a:picLocks noChangeAspect="1"/>
          </p:cNvPicPr>
          <p:nvPr/>
        </p:nvPicPr>
        <p:blipFill>
          <a:blip r:embed="rId8"/>
          <a:stretch>
            <a:fillRect/>
          </a:stretch>
        </p:blipFill>
        <p:spPr>
          <a:xfrm>
            <a:off x="1380325" y="-17638"/>
            <a:ext cx="1943089" cy="2315800"/>
          </a:xfrm>
          <a:prstGeom prst="rect">
            <a:avLst/>
          </a:prstGeom>
        </p:spPr>
      </p:pic>
      <p:pic>
        <p:nvPicPr>
          <p:cNvPr id="14" name="Picture 13">
            <a:extLst>
              <a:ext uri="{FF2B5EF4-FFF2-40B4-BE49-F238E27FC236}">
                <a16:creationId xmlns:a16="http://schemas.microsoft.com/office/drawing/2014/main" id="{6A0EFAF3-B523-4E1D-A44F-4A4EC7AEC25A}"/>
              </a:ext>
            </a:extLst>
          </p:cNvPr>
          <p:cNvPicPr>
            <a:picLocks noChangeAspect="1"/>
          </p:cNvPicPr>
          <p:nvPr/>
        </p:nvPicPr>
        <p:blipFill>
          <a:blip r:embed="rId9"/>
          <a:stretch>
            <a:fillRect/>
          </a:stretch>
        </p:blipFill>
        <p:spPr>
          <a:xfrm>
            <a:off x="10081326" y="-9663"/>
            <a:ext cx="2106567" cy="2298674"/>
          </a:xfrm>
          <a:prstGeom prst="rect">
            <a:avLst/>
          </a:prstGeom>
        </p:spPr>
      </p:pic>
      <p:pic>
        <p:nvPicPr>
          <p:cNvPr id="15" name="Picture 14">
            <a:extLst>
              <a:ext uri="{FF2B5EF4-FFF2-40B4-BE49-F238E27FC236}">
                <a16:creationId xmlns:a16="http://schemas.microsoft.com/office/drawing/2014/main" id="{05B75B33-C018-47B4-8EC1-7C28AB320B00}"/>
              </a:ext>
            </a:extLst>
          </p:cNvPr>
          <p:cNvPicPr>
            <a:picLocks noChangeAspect="1"/>
          </p:cNvPicPr>
          <p:nvPr/>
        </p:nvPicPr>
        <p:blipFill>
          <a:blip r:embed="rId10"/>
          <a:stretch>
            <a:fillRect/>
          </a:stretch>
        </p:blipFill>
        <p:spPr>
          <a:xfrm>
            <a:off x="1904043" y="2282212"/>
            <a:ext cx="4424219" cy="2263393"/>
          </a:xfrm>
          <a:prstGeom prst="rect">
            <a:avLst/>
          </a:prstGeom>
        </p:spPr>
      </p:pic>
      <p:pic>
        <p:nvPicPr>
          <p:cNvPr id="17" name="Picture 16">
            <a:extLst>
              <a:ext uri="{FF2B5EF4-FFF2-40B4-BE49-F238E27FC236}">
                <a16:creationId xmlns:a16="http://schemas.microsoft.com/office/drawing/2014/main" id="{D3D1FBF6-90B7-4089-8ED0-FF880D518DB4}"/>
              </a:ext>
            </a:extLst>
          </p:cNvPr>
          <p:cNvPicPr>
            <a:picLocks noChangeAspect="1"/>
          </p:cNvPicPr>
          <p:nvPr/>
        </p:nvPicPr>
        <p:blipFill>
          <a:blip r:embed="rId11"/>
          <a:stretch>
            <a:fillRect/>
          </a:stretch>
        </p:blipFill>
        <p:spPr>
          <a:xfrm>
            <a:off x="1" y="2282212"/>
            <a:ext cx="1671782" cy="2223470"/>
          </a:xfrm>
          <a:prstGeom prst="rect">
            <a:avLst/>
          </a:prstGeom>
        </p:spPr>
      </p:pic>
      <p:sp>
        <p:nvSpPr>
          <p:cNvPr id="3" name="TextBox 2">
            <a:extLst>
              <a:ext uri="{FF2B5EF4-FFF2-40B4-BE49-F238E27FC236}">
                <a16:creationId xmlns:a16="http://schemas.microsoft.com/office/drawing/2014/main" id="{7183B6D0-155D-4E87-8AEB-9CF2912E9BBA}"/>
              </a:ext>
            </a:extLst>
          </p:cNvPr>
          <p:cNvSpPr txBox="1"/>
          <p:nvPr/>
        </p:nvSpPr>
        <p:spPr>
          <a:xfrm>
            <a:off x="2007358" y="5103845"/>
            <a:ext cx="8177283" cy="1446550"/>
          </a:xfrm>
          <a:prstGeom prst="rect">
            <a:avLst/>
          </a:prstGeom>
          <a:noFill/>
        </p:spPr>
        <p:txBody>
          <a:bodyPr wrap="square" rtlCol="0">
            <a:spAutoFit/>
          </a:bodyPr>
          <a:lstStyle/>
          <a:p>
            <a:pPr algn="ctr"/>
            <a:r>
              <a:rPr lang="en-US" sz="8800" dirty="0">
                <a:solidFill>
                  <a:srgbClr val="CC9900"/>
                </a:solidFill>
                <a:latin typeface="Tahoma" panose="020B0604030504040204" pitchFamily="34" charset="0"/>
                <a:ea typeface="Tahoma" panose="020B0604030504040204" pitchFamily="34" charset="0"/>
                <a:cs typeface="Tahoma" panose="020B0604030504040204" pitchFamily="34" charset="0"/>
              </a:rPr>
              <a:t>Thank You!!!!</a:t>
            </a:r>
          </a:p>
        </p:txBody>
      </p:sp>
    </p:spTree>
    <p:extLst>
      <p:ext uri="{BB962C8B-B14F-4D97-AF65-F5344CB8AC3E}">
        <p14:creationId xmlns:p14="http://schemas.microsoft.com/office/powerpoint/2010/main" val="31075743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3429</TotalTime>
  <Words>574</Words>
  <Application>Microsoft Office PowerPoint</Application>
  <PresentationFormat>Widescreen</PresentationFormat>
  <Paragraphs>77</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Century Gothic</vt:lpstr>
      <vt:lpstr>Tahoma</vt:lpstr>
      <vt:lpstr>Times New Roman</vt:lpstr>
      <vt:lpstr>Wingdings 3</vt:lpstr>
      <vt:lpstr>Ion</vt:lpstr>
      <vt:lpstr>Optical Metrology and Precision Measurement Alignment Laboratory </vt:lpstr>
      <vt:lpstr>Ian Rook</vt:lpstr>
      <vt:lpstr>Analytical Laboratories Branch</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Optical Metrology and Precision Measurement Alignment</dc:title>
  <dc:creator>Rook, Ian R. (KSC-BAA20)</dc:creator>
  <cp:lastModifiedBy>Rook, Ian R. (KSC-BAA20)</cp:lastModifiedBy>
  <cp:revision>95</cp:revision>
  <dcterms:created xsi:type="dcterms:W3CDTF">2020-07-02T15:21:00Z</dcterms:created>
  <dcterms:modified xsi:type="dcterms:W3CDTF">2020-07-22T15:58:44Z</dcterms:modified>
</cp:coreProperties>
</file>