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1" r:id="rId17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B88C3-772A-4E37-9D21-1E3DC8256A0C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793E9-2148-4BDA-9F90-C93F1C5E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20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DF92FFE7-7FB0-45DC-A50C-5ACF1F501FA3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9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B1EB52DE-075C-432B-A930-1A95F4C5BBA6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4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DFEC5C13-A2E9-434A-A054-B89496B4D92A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4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72AF3BA5-F72D-4D37-83D7-2F5C01137527}" type="datetime1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6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6BE3E7F9-DF13-4B24-BF98-3CDEB5EF50FC}" type="datetime1">
              <a:rPr lang="en-US" smtClean="0"/>
              <a:t>7/22/2020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32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045C6870-F2E8-44AC-B7E5-98C6219A5C03}" type="datetime1">
              <a:rPr lang="en-US" smtClean="0"/>
              <a:t>7/22/2020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6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866CF4DB-3E7F-454F-ABB4-D6CB6EF06332}" type="datetime1">
              <a:rPr lang="en-US" smtClean="0"/>
              <a:t>7/22/2020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2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0C446E1-EE31-4B90-A3BE-B7D9C0957A1E}" type="datetime1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6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41974DCC-F6AF-459D-B795-028DF8A54644}" type="datetime1">
              <a:rPr lang="en-US" smtClean="0"/>
              <a:t>7/22/2020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7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CD744C9C-2C7E-4D9F-B1F8-8A3030402A02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533401"/>
            <a:ext cx="27686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533401"/>
            <a:ext cx="810260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4C9C7A88-6A5B-40B9-975F-804197FD9C15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9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172200"/>
            <a:ext cx="345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latin typeface="+mn-lt"/>
              </a:defRPr>
            </a:lvl1pPr>
          </a:lstStyle>
          <a:p>
            <a:fld id="{7E85FD00-7AD4-461E-B5FF-AFBC45D3FD80}" type="datetime1">
              <a:rPr lang="en-US" smtClean="0"/>
              <a:t>7/22/2020</a:t>
            </a:fld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 flipH="1">
            <a:off x="565151" y="1196975"/>
            <a:ext cx="11059583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1284" y="6054725"/>
            <a:ext cx="11082867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533400"/>
            <a:ext cx="589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pic>
        <p:nvPicPr>
          <p:cNvPr id="4103" name="Picture 7" descr="meatball3d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915651" y="6086476"/>
            <a:ext cx="1073149" cy="695325"/>
          </a:xfrm>
          <a:prstGeom prst="rect">
            <a:avLst/>
          </a:prstGeom>
          <a:solidFill>
            <a:srgbClr val="BDFFF6"/>
          </a:solidFill>
        </p:spPr>
      </p:pic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38175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73600" y="61722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9775D66C-12EF-4867-8C73-E2FBE5097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5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TDRWP Operational Acceptance </a:t>
            </a:r>
            <a:r>
              <a:rPr lang="en-US" smtClean="0"/>
              <a:t>Test Results</a:t>
            </a:r>
            <a:r>
              <a:rPr lang="en-US" smtClean="0"/>
              <a:t> </a:t>
            </a:r>
            <a:r>
              <a:rPr lang="en-US" dirty="0" smtClean="0"/>
              <a:t>(2020)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Nathan Curtis (Nathan.L.Curtis@nasa.gov)</a:t>
            </a:r>
          </a:p>
          <a:p>
            <a:r>
              <a:rPr lang="en-US" dirty="0" smtClean="0"/>
              <a:t>BJ Barbre, Frank Leahy</a:t>
            </a:r>
          </a:p>
          <a:p>
            <a:r>
              <a:rPr lang="en-US" smtClean="0"/>
              <a:t>August 5, </a:t>
            </a:r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6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 new pulse shape was uploaded onto the Tropospheric Doppler Radar Wind Profiler (TDRWP) with hopes to improve the Effective Vertical Resolution (EVR) from 450 m to 300 m while avoiding Amateur Radio frequencies. </a:t>
            </a:r>
          </a:p>
          <a:p>
            <a:endParaRPr lang="en-US" sz="2000" dirty="0"/>
          </a:p>
          <a:p>
            <a:r>
              <a:rPr lang="en-US" sz="2000" dirty="0" smtClean="0"/>
              <a:t>KSC Weather asked MSFC Natural Environments to conduct an Operational Acceptance Test (OAT) to verify if the EVR was improved to 300 m and that the TDRWP is working as good or better than prior to the upgrade.</a:t>
            </a:r>
          </a:p>
          <a:p>
            <a:endParaRPr lang="en-US" sz="2000" dirty="0"/>
          </a:p>
          <a:p>
            <a:r>
              <a:rPr lang="en-US" sz="2000" dirty="0" smtClean="0"/>
              <a:t>The requirements for this OAT, other than the EVR requirement, are compared to the results from the prior TDRWP configuration’s certification for the Space Launch System (SLS).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2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235944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6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56373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21477"/>
            <a:ext cx="10972800" cy="4704688"/>
          </a:xfrm>
        </p:spPr>
        <p:txBody>
          <a:bodyPr/>
          <a:lstStyle/>
          <a:p>
            <a:r>
              <a:rPr lang="en-US" sz="2800" dirty="0" smtClean="0"/>
              <a:t>The OAT began with the January 30</a:t>
            </a:r>
            <a:r>
              <a:rPr lang="en-US" sz="2800" baseline="30000" dirty="0" smtClean="0"/>
              <a:t>th</a:t>
            </a:r>
            <a:r>
              <a:rPr lang="en-US" sz="2800" dirty="0"/>
              <a:t> </a:t>
            </a:r>
            <a:r>
              <a:rPr lang="en-US" sz="2800" dirty="0" smtClean="0"/>
              <a:t>2315 UTC synoptic balloon launch from Cape Canaveral Air Force Station (CCAFS). </a:t>
            </a:r>
          </a:p>
          <a:p>
            <a:r>
              <a:rPr lang="en-US" sz="2800" dirty="0" smtClean="0"/>
              <a:t>The collection period experienced a delay due to an extended power outage of the TDRWP from February 18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until March 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data collection period came to an end with the April 16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2315 UTC synoptic balloon from CCAFS with 110 concurrent TDRWP/balloon comparisons.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4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352457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Interval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nominal operating conditions the time between TDRWP profiles was 5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8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271079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Vertical Data Interval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vertical range gates of the TDRWP ranged between 149 m – 150 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952793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3368"/>
            <a:ext cx="10972800" cy="4748464"/>
          </a:xfrm>
        </p:spPr>
        <p:txBody>
          <a:bodyPr/>
          <a:lstStyle/>
          <a:p>
            <a:r>
              <a:rPr lang="en-US" sz="2000" dirty="0" smtClean="0"/>
              <a:t>The methodology from the full certification (Barbre et al. 2019) is mainly used to calculate wind accuracy where *’s denote deviation from that methodology:</a:t>
            </a:r>
          </a:p>
          <a:p>
            <a:r>
              <a:rPr lang="en-US" sz="2000" dirty="0" smtClean="0"/>
              <a:t>TDRWP data is manually </a:t>
            </a:r>
            <a:r>
              <a:rPr lang="en-US" sz="2000" dirty="0" err="1" smtClean="0"/>
              <a:t>QC’d</a:t>
            </a:r>
            <a:r>
              <a:rPr lang="en-US" sz="2000" smtClean="0"/>
              <a:t>. </a:t>
            </a:r>
            <a:endParaRPr lang="en-US" sz="2000" dirty="0" smtClean="0"/>
          </a:p>
          <a:p>
            <a:r>
              <a:rPr lang="en-US" sz="2000" dirty="0" smtClean="0"/>
              <a:t>One second balloon data is vertically matched within 75 m of TDRWP altitudes. Altitude gates with at least 15 balloon measurements are kept and averaged across the gate.</a:t>
            </a:r>
          </a:p>
          <a:p>
            <a:r>
              <a:rPr lang="en-US" sz="2000" dirty="0" smtClean="0"/>
              <a:t>TDRWP timestamps are subtracted by 7.5 minutes to account for temporal averaging. Then the balloon measurements are matched to the closest profile within 5 minutes.</a:t>
            </a:r>
          </a:p>
          <a:p>
            <a:r>
              <a:rPr lang="en-US" sz="2000" dirty="0" smtClean="0"/>
              <a:t>Deltas between the TDRWP and time and height matched balloons are calculated if at least 75% of the profiles are complete.</a:t>
            </a:r>
          </a:p>
          <a:p>
            <a:r>
              <a:rPr lang="en-US" sz="2000" dirty="0" smtClean="0"/>
              <a:t>* Spatial separation is accounted for using NARR data from Jan 30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to April 16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* 10 hours were required between comparisons to ensure differing atmospheres were measured.</a:t>
            </a:r>
          </a:p>
          <a:p>
            <a:r>
              <a:rPr lang="en-US" sz="2000" dirty="0" smtClean="0"/>
              <a:t>Overall 110 comparisons were used in this analysis.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3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315453"/>
            <a:ext cx="5483630" cy="4691355"/>
          </a:xfrm>
        </p:spPr>
        <p:txBody>
          <a:bodyPr/>
          <a:lstStyle/>
          <a:p>
            <a:r>
              <a:rPr lang="en-US" sz="2400" dirty="0" smtClean="0"/>
              <a:t>U-wind meets the wind accuracy requirement from 1869 m – 13078 m (6132 </a:t>
            </a:r>
            <a:r>
              <a:rPr lang="en-US" sz="2400" dirty="0" err="1" smtClean="0"/>
              <a:t>ft</a:t>
            </a:r>
            <a:r>
              <a:rPr lang="en-US" sz="2400" dirty="0" smtClean="0"/>
              <a:t> - 42906 </a:t>
            </a:r>
            <a:r>
              <a:rPr lang="en-US" sz="2400" dirty="0" err="1" smtClean="0"/>
              <a:t>ft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V</a:t>
            </a:r>
            <a:r>
              <a:rPr lang="en-US" sz="2400" dirty="0" smtClean="0"/>
              <a:t>-wind </a:t>
            </a:r>
            <a:r>
              <a:rPr lang="en-US" sz="2400" dirty="0"/>
              <a:t>meets the wind accuracy requirement from 1869 m – </a:t>
            </a:r>
            <a:r>
              <a:rPr lang="en-US" sz="2400" dirty="0" smtClean="0"/>
              <a:t>11883 </a:t>
            </a:r>
            <a:r>
              <a:rPr lang="en-US" sz="2400" dirty="0"/>
              <a:t>m (6132 </a:t>
            </a:r>
            <a:r>
              <a:rPr lang="en-US" sz="2400" dirty="0" err="1"/>
              <a:t>ft</a:t>
            </a:r>
            <a:r>
              <a:rPr lang="en-US" sz="2400" dirty="0"/>
              <a:t> - </a:t>
            </a:r>
            <a:r>
              <a:rPr lang="en-US" sz="2400" dirty="0" smtClean="0"/>
              <a:t>38986 </a:t>
            </a:r>
            <a:r>
              <a:rPr lang="en-US" sz="2400" dirty="0" err="1"/>
              <a:t>ft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Thus the TDRWP meets the wind accuracy requirement from </a:t>
            </a:r>
            <a:r>
              <a:rPr lang="en-US" sz="2400" dirty="0"/>
              <a:t>1869 m – 11883 m (6132 </a:t>
            </a:r>
            <a:r>
              <a:rPr lang="en-US" sz="2400" dirty="0" err="1"/>
              <a:t>ft</a:t>
            </a:r>
            <a:r>
              <a:rPr lang="en-US" sz="2400" dirty="0"/>
              <a:t> - 38986 </a:t>
            </a:r>
            <a:r>
              <a:rPr lang="en-US" sz="2400" dirty="0" err="1"/>
              <a:t>ft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11619" r="9617" b="6953"/>
          <a:stretch/>
        </p:blipFill>
        <p:spPr>
          <a:xfrm>
            <a:off x="6159732" y="1315453"/>
            <a:ext cx="5328458" cy="469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OAT Requirements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792134"/>
              </p:ext>
            </p:extLst>
          </p:nvPr>
        </p:nvGraphicFramePr>
        <p:xfrm>
          <a:off x="508000" y="1695796"/>
          <a:ext cx="11181806" cy="358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5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9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6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Vertical Resolution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00943"/>
                <a:ext cx="10972800" cy="4617719"/>
              </a:xfrm>
            </p:spPr>
            <p:txBody>
              <a:bodyPr/>
              <a:lstStyle/>
              <a:p>
                <a:r>
                  <a:rPr lang="en-US" sz="2400" dirty="0" smtClean="0"/>
                  <a:t>The methodology from the full certification (Barbre et al. 2019) is mainly used to calculate EVR where </a:t>
                </a:r>
                <a:r>
                  <a:rPr lang="en-US" sz="2400" dirty="0"/>
                  <a:t>*’s denote deviation from that methodology:</a:t>
                </a:r>
              </a:p>
              <a:p>
                <a:r>
                  <a:rPr lang="en-US" sz="2400" dirty="0" smtClean="0"/>
                  <a:t>* All five minute pairs of complete TDRWP profiles are matched.</a:t>
                </a:r>
              </a:p>
              <a:p>
                <a:r>
                  <a:rPr lang="en-US" sz="2400" dirty="0" smtClean="0"/>
                  <a:t>Each profile has the mean and linear trend removed before applying a zero overlap </a:t>
                </a:r>
                <a:r>
                  <a:rPr lang="en-US" sz="2400" dirty="0" err="1" smtClean="0"/>
                  <a:t>Hanning</a:t>
                </a:r>
                <a:r>
                  <a:rPr lang="en-US" sz="2400" dirty="0" smtClean="0"/>
                  <a:t> Window. </a:t>
                </a:r>
              </a:p>
              <a:p>
                <a:r>
                  <a:rPr lang="en-US" sz="2400" dirty="0" smtClean="0"/>
                  <a:t>Each profile’s Power Spectral Density (PSD) and each pair’s Cross-Spectral Density (CSD) was calculated.</a:t>
                </a:r>
              </a:p>
              <a:p>
                <a:r>
                  <a:rPr lang="en-US" sz="2400" dirty="0" smtClean="0"/>
                  <a:t>The EVR was then defined at the wavelength in which the magnitude squared coherence dropped below 0.25.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𝐶𝑜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𝐶𝑆𝐷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dirty="0"/>
                                <m:t>| 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𝑃𝑆𝐷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𝑃𝑆𝐷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00943"/>
                <a:ext cx="10972800" cy="4617719"/>
              </a:xfrm>
              <a:blipFill>
                <a:blip r:embed="rId2"/>
                <a:stretch>
                  <a:fillRect l="-722" t="-923" r="-1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4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Vertical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5631874"/>
            <a:ext cx="10972800" cy="411479"/>
          </a:xfrm>
        </p:spPr>
        <p:txBody>
          <a:bodyPr/>
          <a:lstStyle/>
          <a:p>
            <a:r>
              <a:rPr lang="en-US" sz="2400" dirty="0" smtClean="0"/>
              <a:t>The U-wind EVR is </a:t>
            </a:r>
            <a:r>
              <a:rPr lang="en-US" sz="2400" dirty="0" err="1" smtClean="0"/>
              <a:t>nyquist</a:t>
            </a:r>
            <a:r>
              <a:rPr lang="en-US" sz="2400" dirty="0" smtClean="0"/>
              <a:t> limited (300 m), while the V-wind EVR is ~330 m.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t="11636" r="6047" b="8121"/>
          <a:stretch/>
        </p:blipFill>
        <p:spPr>
          <a:xfrm>
            <a:off x="394610" y="1762300"/>
            <a:ext cx="5599790" cy="37407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0021" y="1392968"/>
            <a:ext cx="108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U-wind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0" t="11395" r="6047" b="7878"/>
          <a:stretch/>
        </p:blipFill>
        <p:spPr>
          <a:xfrm>
            <a:off x="6096000" y="1762300"/>
            <a:ext cx="5592997" cy="3739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48014" y="1392968"/>
            <a:ext cx="108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-wind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33400"/>
            <a:ext cx="6300124" cy="609600"/>
          </a:xfrm>
        </p:spPr>
        <p:txBody>
          <a:bodyPr/>
          <a:lstStyle/>
          <a:p>
            <a:r>
              <a:rPr lang="en-US" dirty="0" smtClean="0"/>
              <a:t>OAT Requirements and Results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712972"/>
              </p:ext>
            </p:extLst>
          </p:nvPr>
        </p:nvGraphicFramePr>
        <p:xfrm>
          <a:off x="232755" y="1695796"/>
          <a:ext cx="11804075" cy="4024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1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5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5710">
                  <a:extLst>
                    <a:ext uri="{9D8B030D-6E8A-4147-A177-3AD203B41FA5}">
                      <a16:colId xmlns:a16="http://schemas.microsoft.com/office/drawing/2014/main" val="1875179157"/>
                    </a:ext>
                  </a:extLst>
                </a:gridCol>
              </a:tblGrid>
              <a:tr h="522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Criteria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Rationale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Collection Period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Greater of 60 days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number of days that yield 30 concurrent balloon and TDRWP profiles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prior OAT methodologies that ensures enough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analyzed to accurately draw conclusions from.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collection period spanned from January 30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at 2315 UTC until April 16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at 2315 UTC with 110 concurrent balloon and TDRWP profiles.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706410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Time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min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Supports DOL timeline.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Pass.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time between profiles under nominal conditions was 5 minutes.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Vertical Data Interval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Consistent with database used for SLS design.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Pass.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vertical range gates ranged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between 149 m – 150 m.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Wind Accuracy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m/s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root-mean-square component difference between 1,795 – 19,280 m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heritage balloon and DRWP systems. Altitude r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over which TDRWP was certified to prior to upgrades.</a:t>
                      </a:r>
                      <a:endParaRPr lang="en-US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Fail.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TDRWP meets the wind accuracy requirement from 1869 m – 11883 m (6132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- 38986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ft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Effective Vertical Resolution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300 m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KSC Weather requirement for upgrade to be considered successful.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Fail.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EVR of the system is 330 m.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46" marR="664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5D66C-12EF-4867-8C73-E2FBE50977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9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13new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EV44</Template>
  <TotalTime>265</TotalTime>
  <Words>1489</Words>
  <Application>Microsoft Office PowerPoint</Application>
  <PresentationFormat>Widescreen</PresentationFormat>
  <Paragraphs>198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Times New Roman</vt:lpstr>
      <vt:lpstr>EV13new</vt:lpstr>
      <vt:lpstr>TDRWP Operational Acceptance Test Results (2020)</vt:lpstr>
      <vt:lpstr>Background</vt:lpstr>
      <vt:lpstr>OAT Requirements</vt:lpstr>
      <vt:lpstr>OAT Requirements</vt:lpstr>
      <vt:lpstr>Data Collection Period</vt:lpstr>
      <vt:lpstr>OAT Requirements</vt:lpstr>
      <vt:lpstr>Time Interval</vt:lpstr>
      <vt:lpstr>OAT Requirements</vt:lpstr>
      <vt:lpstr>Vertical Data Interval</vt:lpstr>
      <vt:lpstr>OAT Requirements</vt:lpstr>
      <vt:lpstr>Wind Accuracy</vt:lpstr>
      <vt:lpstr>Wind Accuracy</vt:lpstr>
      <vt:lpstr>OAT Requirements</vt:lpstr>
      <vt:lpstr>Effective Vertical Resolution</vt:lpstr>
      <vt:lpstr>Effective Vertical Resolution</vt:lpstr>
      <vt:lpstr>OAT Requirements and Results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TDRWP Operational Acceptance Plan (2020)</dc:title>
  <dc:creator>Curtis, Nathan L. (MSFC-EV44)</dc:creator>
  <cp:lastModifiedBy>Curtis, Nathan L. (MSFC-EV44)</cp:lastModifiedBy>
  <cp:revision>36</cp:revision>
  <dcterms:created xsi:type="dcterms:W3CDTF">2020-04-27T17:05:45Z</dcterms:created>
  <dcterms:modified xsi:type="dcterms:W3CDTF">2020-07-22T14:48:32Z</dcterms:modified>
</cp:coreProperties>
</file>