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3"/>
  </p:notesMasterIdLst>
  <p:handoutMasterIdLst>
    <p:handoutMasterId r:id="rId14"/>
  </p:handoutMasterIdLst>
  <p:sldIdLst>
    <p:sldId id="1507" r:id="rId2"/>
    <p:sldId id="1528" r:id="rId3"/>
    <p:sldId id="1529" r:id="rId4"/>
    <p:sldId id="1530" r:id="rId5"/>
    <p:sldId id="1531" r:id="rId6"/>
    <p:sldId id="1534" r:id="rId7"/>
    <p:sldId id="1532" r:id="rId8"/>
    <p:sldId id="1533" r:id="rId9"/>
    <p:sldId id="1535" r:id="rId10"/>
    <p:sldId id="1536" r:id="rId11"/>
    <p:sldId id="1537" r:id="rId12"/>
  </p:sldIdLst>
  <p:sldSz cx="9144000" cy="6858000" type="letter"/>
  <p:notesSz cx="6985000" cy="92837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2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00E9"/>
    <a:srgbClr val="342D25"/>
    <a:srgbClr val="08D222"/>
    <a:srgbClr val="CE4B1C"/>
    <a:srgbClr val="362F25"/>
    <a:srgbClr val="484037"/>
    <a:srgbClr val="3A3226"/>
    <a:srgbClr val="D100FF"/>
    <a:srgbClr val="4D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5" autoAdjust="0"/>
    <p:restoredTop sz="50067" autoAdjust="0"/>
  </p:normalViewPr>
  <p:slideViewPr>
    <p:cSldViewPr snapToGrid="0">
      <p:cViewPr varScale="1">
        <p:scale>
          <a:sx n="66" d="100"/>
          <a:sy n="66" d="100"/>
        </p:scale>
        <p:origin x="1118" y="62"/>
      </p:cViewPr>
      <p:guideLst>
        <p:guide orient="horz" pos="2160"/>
        <p:guide pos="2880"/>
        <p:guide orient="horz" pos="2783"/>
        <p:guide orient="horz" pos="23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-3918"/>
    </p:cViewPr>
  </p:sorterViewPr>
  <p:notesViewPr>
    <p:cSldViewPr snapToGrid="0">
      <p:cViewPr varScale="1">
        <p:scale>
          <a:sx n="96" d="100"/>
          <a:sy n="96" d="100"/>
        </p:scale>
        <p:origin x="35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7921DD-AAE5-4092-8349-EACC69FDEFDB}" type="datetimeFigureOut">
              <a:rPr lang="en-US" altLang="en-US"/>
              <a:pPr/>
              <a:t>7/23/2020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9E17E4-00F5-479B-BD26-147F041D5C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41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C338-0A8D-42BD-B66C-CF13AD5FC728}" type="datetimeFigureOut">
              <a:rPr lang="en-US" altLang="en-US"/>
              <a:pPr/>
              <a:t>7/23/2020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D56B-D0D4-43EF-9403-963A0EE089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69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" y="1529"/>
            <a:ext cx="9141966" cy="6856475"/>
          </a:xfrm>
          <a:prstGeom prst="rect">
            <a:avLst/>
          </a:prstGeom>
        </p:spPr>
      </p:pic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469900" y="3100041"/>
            <a:ext cx="8294688" cy="10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SPACE LAUNCH SYSTEM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" y="376238"/>
            <a:ext cx="2205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/>
          <a:p>
            <a:r>
              <a:rPr lang="en-US" sz="700">
                <a:solidFill>
                  <a:srgbClr val="F8F8F8"/>
                </a:solidFill>
              </a:rPr>
              <a:t>National Aeronautics and Space Administration</a:t>
            </a:r>
            <a:endParaRPr lang="en-US">
              <a:solidFill>
                <a:srgbClr val="F8F8F8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2" y="6610350"/>
            <a:ext cx="1236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69988" y="2975730"/>
            <a:ext cx="17526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5 . . . 4 . . . 3 . . . 2 . . . 1 . . .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39974" y="4413084"/>
            <a:ext cx="7004027" cy="8699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1" i="0">
                <a:solidFill>
                  <a:srgbClr val="DD6016"/>
                </a:solidFill>
                <a:latin typeface="Arial"/>
                <a:cs typeface="Arial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97382" y="5710042"/>
            <a:ext cx="3987966" cy="58477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>
                <a:latin typeface="Arial"/>
              </a:defRPr>
            </a:lvl1pPr>
            <a:lvl2pPr marL="338137" indent="0" algn="r">
              <a:buNone/>
              <a:defRPr sz="1400">
                <a:latin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09076" y="4001540"/>
            <a:ext cx="28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kern="1200" smtClean="0">
                <a:latin typeface="Arial"/>
                <a:ea typeface="+mn-ea"/>
                <a:cs typeface="Arial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SLS color Internal PPT m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047" y="6418235"/>
            <a:ext cx="529267" cy="3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3713" y="1052517"/>
            <a:ext cx="8253412" cy="540543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 sz="1200">
                <a:latin typeface="Calibri" panose="020F0502020204030204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847" y="1"/>
            <a:ext cx="8295154" cy="6770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49317"/>
            <a:ext cx="9144000" cy="5648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-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572000" y="960131"/>
            <a:ext cx="8092" cy="5642978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flipV="1">
            <a:off x="-1" y="3665701"/>
            <a:ext cx="9144000" cy="16184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 userDrawn="1"/>
        </p:nvSpPr>
        <p:spPr>
          <a:xfrm>
            <a:off x="97105" y="1131938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1" y="3759402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05" y="3759402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1" y="1131938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4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nner TakeAway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251341"/>
            <a:ext cx="9144000" cy="430887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marL="0" indent="0" algn="ctr">
              <a:buNone/>
              <a:defRPr sz="2200" i="1">
                <a:solidFill>
                  <a:srgbClr val="CE4B1C"/>
                </a:solidFill>
                <a:latin typeface="Calibri" panose="020F0502020204030204" pitchFamily="34" charset="0"/>
              </a:defRPr>
            </a:lvl1pPr>
            <a:lvl2pPr marL="338137" indent="0">
              <a:buNone/>
              <a:defRPr>
                <a:solidFill>
                  <a:srgbClr val="FFFFFF"/>
                </a:solidFill>
              </a:defRPr>
            </a:lvl2pPr>
            <a:lvl3pPr marL="566738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2233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93713" y="1052514"/>
            <a:ext cx="8253412" cy="5182196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alibri" panose="020F0502020204030204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alibri" panose="020F0502020204030204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 SLS Slide Master Oct 2015 Col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17556" y="6694878"/>
            <a:ext cx="1726445" cy="163122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F8F9EB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</a:lstStyle>
          <a:p>
            <a:r>
              <a:rPr lang="en-US" altLang="en-US" smtClean="0"/>
              <a:t>.</a:t>
            </a:r>
            <a:fld id="{AE408AF3-908C-4E41-B625-5FB9A0611A40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-1" y="615656"/>
            <a:ext cx="9144000" cy="52752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on icon to insert movie/media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" y="-871"/>
            <a:ext cx="9143999" cy="685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847" y="4"/>
            <a:ext cx="8295154" cy="6858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18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84" r:id="rId3"/>
    <p:sldLayoutId id="2147483767" r:id="rId4"/>
    <p:sldLayoutId id="2147483782" r:id="rId5"/>
    <p:sldLayoutId id="2147483778" r:id="rId6"/>
    <p:sldLayoutId id="21474837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000" b="1" dirty="0">
          <a:solidFill>
            <a:srgbClr val="FFFFFF"/>
          </a:solidFill>
          <a:effectLst/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8017" indent="-338017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5451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9205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2183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9442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4891" y="4411671"/>
            <a:ext cx="8909109" cy="869950"/>
          </a:xfrm>
        </p:spPr>
        <p:txBody>
          <a:bodyPr/>
          <a:lstStyle/>
          <a:p>
            <a:pPr algn="r"/>
            <a:r>
              <a:rPr lang="en-US" sz="2400" dirty="0" smtClean="0"/>
              <a:t>Space Launch System Launch Windows and Day of Launch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98626" y="5660974"/>
            <a:ext cx="6745374" cy="646331"/>
          </a:xfrm>
        </p:spPr>
        <p:txBody>
          <a:bodyPr/>
          <a:lstStyle/>
          <a:p>
            <a:r>
              <a:rPr lang="en-US" dirty="0" smtClean="0"/>
              <a:t>Scott Craig/NASA/MSFC/EV42</a:t>
            </a:r>
          </a:p>
          <a:p>
            <a:r>
              <a:rPr lang="en-US" dirty="0" smtClean="0"/>
              <a:t>Naeem Ahmad/NASA/GSFC/5910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09076" y="4001540"/>
            <a:ext cx="2834924" cy="307777"/>
          </a:xfrm>
        </p:spPr>
        <p:txBody>
          <a:bodyPr/>
          <a:lstStyle/>
          <a:p>
            <a:r>
              <a:rPr lang="en-US" dirty="0" smtClean="0"/>
              <a:t>Date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10</a:t>
            </a:fld>
            <a:endParaRPr lang="en-US" altLang="en-US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Furthermore, Chi Table Yaw command is augmented with yaw bias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Yaw bias is needed to account for target plane change by inducing additional out of plane steering in order to improve performance.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Uses </a:t>
                </a:r>
                <a:r>
                  <a:rPr lang="en-US" dirty="0"/>
                  <a:t>spherical </a:t>
                </a:r>
                <a:r>
                  <a:rPr lang="en-US" dirty="0" smtClean="0"/>
                  <a:t>trigonometric </a:t>
                </a:r>
                <a:r>
                  <a:rPr lang="en-US" dirty="0"/>
                  <a:t>algorithm </a:t>
                </a:r>
                <a:r>
                  <a:rPr lang="en-US" dirty="0" smtClean="0"/>
                  <a:t>to </a:t>
                </a:r>
                <a:r>
                  <a:rPr lang="en-US" dirty="0"/>
                  <a:t>determine optimal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dirty="0" smtClean="0"/>
                  <a:t>at </a:t>
                </a:r>
                <a:r>
                  <a:rPr lang="en-US" dirty="0"/>
                  <a:t>every one minute </a:t>
                </a:r>
                <a:r>
                  <a:rPr lang="en-US" dirty="0" smtClean="0"/>
                  <a:t>increment.</a:t>
                </a:r>
              </a:p>
              <a:p>
                <a:pPr lvl="1"/>
                <a:r>
                  <a:rPr lang="en-US" dirty="0" smtClean="0"/>
                  <a:t>Output from spherical trigonometric algorithm is ensured to result in performance optimal trajectory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38137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Similar as before, 5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order polynomial used to curve fit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function of ∆t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D1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17" t="-677" r="-591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Window GN&amp;C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90" y="3125047"/>
            <a:ext cx="4150582" cy="27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11</a:t>
            </a:fld>
            <a:endParaRPr lang="en-US" alt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3125" y="790124"/>
            <a:ext cx="8253412" cy="5405437"/>
          </a:xfrm>
        </p:spPr>
        <p:txBody>
          <a:bodyPr/>
          <a:lstStyle/>
          <a:p>
            <a:r>
              <a:rPr lang="en-US" dirty="0" smtClean="0"/>
              <a:t>Nominal sets of 6-DOF trajectories, across launch window, were simulated to ensure that the SLS maintained desired attitude by a) verifying lower side slip angles, b) Guidance ability to converge to biased targets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6-DOF Monte Carlo assessment to </a:t>
            </a:r>
          </a:p>
          <a:p>
            <a:pPr marL="0" indent="0">
              <a:buNone/>
            </a:pPr>
            <a:r>
              <a:rPr lang="en-US" dirty="0"/>
              <a:t>verify overall design for every day in a launch period including ensuring insertion into desired plane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98" y="1816127"/>
            <a:ext cx="2379344" cy="206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14" y="1487349"/>
            <a:ext cx="2376728" cy="1849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80" y="4594913"/>
            <a:ext cx="3016399" cy="2187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69" y="4326671"/>
            <a:ext cx="3013545" cy="22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2</a:t>
            </a:fld>
            <a:endParaRPr lang="en-US" alt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3712" y="1052517"/>
            <a:ext cx="8308455" cy="357539"/>
          </a:xfrm>
        </p:spPr>
        <p:txBody>
          <a:bodyPr/>
          <a:lstStyle/>
          <a:p>
            <a:r>
              <a:rPr lang="en-US" dirty="0" smtClean="0"/>
              <a:t>NASA’s Space Launch System (SLS) is the launch vehicle that will be taking Crew back to the Moon</a:t>
            </a:r>
          </a:p>
          <a:p>
            <a:endParaRPr lang="en-US" dirty="0"/>
          </a:p>
          <a:p>
            <a:r>
              <a:rPr lang="en-US" dirty="0" smtClean="0"/>
              <a:t>Flying lunar missions requires a different approach to launch windows than what was flown for the Space Shuttle</a:t>
            </a:r>
          </a:p>
          <a:p>
            <a:endParaRPr lang="en-US" dirty="0"/>
          </a:p>
          <a:p>
            <a:r>
              <a:rPr lang="en-US" dirty="0" smtClean="0"/>
              <a:t>Instead of yaw-steering into the desired orbit plane, it is more efficient to track the Moon’s apparent motion by varying the launch azimuth</a:t>
            </a:r>
          </a:p>
          <a:p>
            <a:endParaRPr lang="en-US" dirty="0"/>
          </a:p>
          <a:p>
            <a:r>
              <a:rPr lang="en-US" dirty="0" smtClean="0"/>
              <a:t>This methodology creates daily launch windows in excess of 2 hours on some days</a:t>
            </a:r>
          </a:p>
          <a:p>
            <a:endParaRPr lang="en-US" dirty="0"/>
          </a:p>
          <a:p>
            <a:r>
              <a:rPr lang="en-US" dirty="0" smtClean="0"/>
              <a:t>The SLS Guidance Team must take the Three Degree of Freedom optimized trajectories to develop target polynomials for use on flight day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3</a:t>
            </a:fld>
            <a:endParaRPr lang="en-US" alt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Due to the Delta-V split on the SLS Block 1 configuration, the SLS Core Stage must insert the Interim Cryogenic Propulsion Stage (ICPS) and Orion Stack into an elliptical parking orbit.</a:t>
            </a:r>
          </a:p>
          <a:p>
            <a:pPr lvl="1"/>
            <a:r>
              <a:rPr lang="en-US" dirty="0" smtClean="0"/>
              <a:t>The ICPS does not have sufficient performance to insert a spacecraft of Orion’s mass into a Trans-Lunar trajectory</a:t>
            </a:r>
          </a:p>
          <a:p>
            <a:pPr lvl="1"/>
            <a:endParaRPr lang="en-US" dirty="0"/>
          </a:p>
          <a:p>
            <a:r>
              <a:rPr lang="en-US" dirty="0" smtClean="0"/>
              <a:t>Since SLS will launch from Kennedy Space Center in the northern hemisphere and inserts into the target orbit at a true anomaly of approximately 33 degrees, this puts the apogee in the southern hemisphere.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optimal location for the Trans Lunar Injection (TLI) burn is to center it about perigee, which means the line of </a:t>
            </a:r>
            <a:r>
              <a:rPr lang="en-US" dirty="0" err="1" smtClean="0"/>
              <a:t>apsides</a:t>
            </a:r>
            <a:r>
              <a:rPr lang="en-US" dirty="0" smtClean="0"/>
              <a:t> of the resultant orbit will be pointing toward the southern hemisphere.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This restricts SLS Block 1 lunar missions to occur when the Moon is near its minimum declination for the current orbit. 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exact launch period, or number of days a launch is possible in a lunar month, is dependent on how much performance margin is available on the vehicle.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the SLS Launch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4</a:t>
            </a:fld>
            <a:endParaRPr lang="en-US" alt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4" y="1052513"/>
            <a:ext cx="7447490" cy="54054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Pre-TLI True Anomalies for Artemis I and II </a:t>
            </a:r>
            <a:br>
              <a:rPr lang="en-US" dirty="0" smtClean="0"/>
            </a:br>
            <a:r>
              <a:rPr lang="en-US" dirty="0" smtClean="0"/>
              <a:t>(Formerly known as EM-1 and EM-2)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5055" y="5004262"/>
            <a:ext cx="2601883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Approximate TLI burn placement to optimally increase apogee is given by the dashed line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745" y="906087"/>
            <a:ext cx="555290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TLI Burn alignments are better along more northerly launch azimuths for Artemis I compared to Artemis II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230284" y="6697287"/>
            <a:ext cx="3449781" cy="7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endCxn id="2" idx="0"/>
          </p:cNvCxnSpPr>
          <p:nvPr/>
        </p:nvCxnSpPr>
        <p:spPr bwMode="auto">
          <a:xfrm>
            <a:off x="4680065" y="6705221"/>
            <a:ext cx="36428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79419" y="6281597"/>
            <a:ext cx="290114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Northerly launch azimuths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186247" y="6705221"/>
            <a:ext cx="24938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338647" y="6857621"/>
            <a:ext cx="24938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71505" y="6292888"/>
            <a:ext cx="290114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Southerly launch azimuths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5</a:t>
            </a:fld>
            <a:endParaRPr lang="en-US" alt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1" y="1052513"/>
            <a:ext cx="7449355" cy="54054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 I Daily Launch Window example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992582" y="4583116"/>
            <a:ext cx="5108" cy="135217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8551" y="3659786"/>
            <a:ext cx="2601885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Opening of the window for 1,000 </a:t>
            </a:r>
            <a:r>
              <a:rPr lang="en-US" dirty="0" err="1" smtClean="0">
                <a:solidFill>
                  <a:schemeClr val="bg2"/>
                </a:solidFill>
              </a:rPr>
              <a:t>lbm</a:t>
            </a:r>
            <a:r>
              <a:rPr lang="en-US" dirty="0" smtClean="0">
                <a:solidFill>
                  <a:schemeClr val="bg2"/>
                </a:solidFill>
              </a:rPr>
              <a:t> of launch window reserve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109853" y="4688378"/>
            <a:ext cx="966751" cy="11629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5661" y="3765048"/>
            <a:ext cx="2601885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Closing of the window due to running out of ICPS performance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815" y="709174"/>
            <a:ext cx="7581206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Launch window widths are typically determined by Core performance for the opening and ICPS performance for the closing of the daily windows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6</a:t>
            </a:fld>
            <a:endParaRPr lang="en-US" alt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5" y="1052513"/>
            <a:ext cx="7067728" cy="54054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launch </a:t>
            </a:r>
            <a:r>
              <a:rPr lang="en-US" dirty="0" smtClean="0"/>
              <a:t>period </a:t>
            </a:r>
            <a:r>
              <a:rPr lang="en-US" dirty="0" smtClean="0"/>
              <a:t>from Artemis I Flight Readiness Analysis Cycle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575" y="685805"/>
            <a:ext cx="823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Performance based window, provides up to 16 days of opportunities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7</a:t>
            </a:fld>
            <a:endParaRPr lang="en-US" alt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0" y="1054469"/>
            <a:ext cx="7206097" cy="540152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334" y="8313"/>
            <a:ext cx="8295154" cy="685801"/>
          </a:xfrm>
        </p:spPr>
        <p:txBody>
          <a:bodyPr/>
          <a:lstStyle/>
          <a:p>
            <a:pPr algn="ctr"/>
            <a:r>
              <a:rPr lang="en-US" dirty="0"/>
              <a:t>Example launch window from Artemis I Flight Readiness Analysis </a:t>
            </a:r>
            <a:r>
              <a:rPr lang="en-US" dirty="0" smtClean="0"/>
              <a:t>Cycle</a:t>
            </a:r>
            <a:br>
              <a:rPr lang="en-US" dirty="0" smtClean="0"/>
            </a:br>
            <a:r>
              <a:rPr lang="en-US" dirty="0" smtClean="0"/>
              <a:t>Impacts of protecting for worst case Engine 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575" y="685805"/>
            <a:ext cx="823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Protecting for engine out may reduce both daily opportunities and width of daily windows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8</a:t>
            </a:fld>
            <a:endParaRPr lang="en-US" altLang="en-US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57" y="818515"/>
            <a:ext cx="4516058" cy="31715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Launch Initialization Loads Update (DOLILIU)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052517"/>
            <a:ext cx="4572000" cy="5405437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 b="1">
                <a:solidFill>
                  <a:schemeClr val="bg2"/>
                </a:solidFill>
                <a:latin typeface="Calibri" panose="020F050202020403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alibri" panose="020F0502020204030204" pitchFamily="34" charset="0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Century Gothic" panose="020B0502020202020204" pitchFamily="34" charset="0"/>
              <a:buChar char="–"/>
              <a:defRPr sz="1200">
                <a:solidFill>
                  <a:schemeClr val="bg2"/>
                </a:solidFill>
                <a:latin typeface="Calibri" panose="020F0502020204030204" pitchFamily="34" charset="0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2"/>
                </a:solidFill>
                <a:latin typeface="Calibri" panose="020F0502020204030204" pitchFamily="34" charset="0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CHANGO (Chi Angle Optimizer) is used to generate a lookup table for SLS’s first stage open loop guidance</a:t>
            </a:r>
          </a:p>
          <a:p>
            <a:pPr lvl="1" defTabSz="914400"/>
            <a:r>
              <a:rPr lang="en-US" kern="0" dirty="0" smtClean="0"/>
              <a:t>CHANGO is an optimizer that attempts to match desired state at termination of first stage while subjected to trajectory constraints shown in top right figure</a:t>
            </a:r>
          </a:p>
          <a:p>
            <a:pPr lvl="1" defTabSz="914400"/>
            <a:r>
              <a:rPr lang="en-US" kern="0" dirty="0" smtClean="0"/>
              <a:t>CHANGO generated chi table which consists of Roll, Pitch and Yaw commands</a:t>
            </a:r>
          </a:p>
          <a:p>
            <a:pPr lvl="1" defTabSz="914400"/>
            <a:r>
              <a:rPr lang="en-US" kern="0" dirty="0" smtClean="0"/>
              <a:t>Inputs to CHANGO are designed by SLS GNC Team</a:t>
            </a:r>
            <a:br>
              <a:rPr lang="en-US" kern="0" dirty="0" smtClean="0"/>
            </a:br>
            <a:endParaRPr lang="en-US" kern="0" dirty="0" smtClean="0"/>
          </a:p>
          <a:p>
            <a:pPr defTabSz="914400"/>
            <a:r>
              <a:rPr lang="en-US" kern="0" dirty="0" smtClean="0"/>
              <a:t>DOLILIU system anticipates unique set of inputs for CHANGO for each day in the launch opportunity (~70 different set of inputs across a year)</a:t>
            </a:r>
          </a:p>
          <a:p>
            <a:pPr lvl="1" defTabSz="914400"/>
            <a:r>
              <a:rPr lang="en-US" kern="0" dirty="0" smtClean="0"/>
              <a:t> Figure on bottom right shows launch azimuth variation for a typical launch period</a:t>
            </a:r>
          </a:p>
          <a:p>
            <a:pPr lvl="1" defTabSz="914400"/>
            <a:r>
              <a:rPr lang="en-US" kern="0" dirty="0" smtClean="0"/>
              <a:t>This variation results in some days requiring lower azimuth launch and other higher azimuth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36" y="4232837"/>
            <a:ext cx="4040738" cy="25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9</a:t>
            </a:fld>
            <a:endParaRPr lang="en-US" altLang="en-US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463" y="774221"/>
                <a:ext cx="8883706" cy="5930999"/>
              </a:xfrm>
            </p:spPr>
            <p:txBody>
              <a:bodyPr/>
              <a:lstStyle/>
              <a:p>
                <a:r>
                  <a:rPr lang="en-US" dirty="0" smtClean="0"/>
                  <a:t>In order to account for launch slips (on the order +/2 hours), total of three parameters are determined which include biases planned targeted RAAN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Inclination targets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Chi Table’s Yaw command during first stage guidance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Biases for the RAAN and Inclination targets are generated using 3-DOF optimized trajectories as shown in table below</a:t>
                </a:r>
              </a:p>
              <a:p>
                <a:pPr lvl="1"/>
                <a:r>
                  <a:rPr lang="en-US" dirty="0" smtClean="0"/>
                  <a:t>Launches before planned launch and after planned launch are categorized into different data sets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5</a:t>
                </a:r>
                <a:r>
                  <a:rPr lang="en-US" baseline="30000" dirty="0"/>
                  <a:t>th</a:t>
                </a:r>
                <a:r>
                  <a:rPr lang="en-US" dirty="0"/>
                  <a:t> order polynomial used to curve fit four </a:t>
                </a:r>
                <a:r>
                  <a:rPr lang="en-US" dirty="0" smtClean="0"/>
                  <a:t>set of </a:t>
                </a:r>
                <a:r>
                  <a:rPr lang="en-US" dirty="0"/>
                  <a:t>data (North/South ∆i/∆</a:t>
                </a:r>
                <a:r>
                  <a:rPr lang="el-GR" dirty="0"/>
                  <a:t>Ω</a:t>
                </a:r>
                <a:r>
                  <a:rPr lang="en-US" dirty="0"/>
                  <a:t>) as function of ∆</a:t>
                </a:r>
                <a:r>
                  <a:rPr lang="en-US" dirty="0" smtClean="0"/>
                  <a:t>t resulting in minimum error as shown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D1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D1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D100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D1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D1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463" y="774221"/>
                <a:ext cx="8883706" cy="5930999"/>
              </a:xfrm>
              <a:blipFill>
                <a:blip r:embed="rId2"/>
                <a:stretch>
                  <a:fillRect l="-412" t="-514" r="-1029" b="-69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Window GN&amp;C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16" y="2868339"/>
            <a:ext cx="4195348" cy="1439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16" y="4908464"/>
            <a:ext cx="4143388" cy="19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ew SLS DAC3 White Bkgrd Oct282015">
  <a:themeElements>
    <a:clrScheme name="Custom 2">
      <a:dk1>
        <a:srgbClr val="0099FF"/>
      </a:dk1>
      <a:lt1>
        <a:srgbClr val="969696"/>
      </a:lt1>
      <a:dk2>
        <a:srgbClr val="000000"/>
      </a:dk2>
      <a:lt2>
        <a:srgbClr val="517FA1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B84308"/>
      </a:accent6>
      <a:hlink>
        <a:srgbClr val="D4B224"/>
      </a:hlink>
      <a:folHlink>
        <a:srgbClr val="D58E5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189922</TotalTime>
  <Words>1127</Words>
  <Application>Microsoft Office PowerPoint</Application>
  <PresentationFormat>Letter Paper (8.5x11 in)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MS PGothic</vt:lpstr>
      <vt:lpstr>55 Helvetica Roman</vt:lpstr>
      <vt:lpstr>Arial</vt:lpstr>
      <vt:lpstr>Arial Narrow</vt:lpstr>
      <vt:lpstr>Calibri</vt:lpstr>
      <vt:lpstr>Cambria Math</vt:lpstr>
      <vt:lpstr>Century Gothic</vt:lpstr>
      <vt:lpstr>Lucida Grande</vt:lpstr>
      <vt:lpstr>Wingdings</vt:lpstr>
      <vt:lpstr>New SLS DAC3 White Bkgrd Oct282015</vt:lpstr>
      <vt:lpstr>PowerPoint Presentation</vt:lpstr>
      <vt:lpstr>Introduction</vt:lpstr>
      <vt:lpstr>Challenges of the SLS Launch Geometry</vt:lpstr>
      <vt:lpstr>Pre-TLI True Anomalies for Artemis I and II  (Formerly known as EM-1 and EM-2)</vt:lpstr>
      <vt:lpstr>Artemis I Daily Launch Window example</vt:lpstr>
      <vt:lpstr>Example launch period from Artemis I Flight Readiness Analysis Cycle </vt:lpstr>
      <vt:lpstr>Example launch window from Artemis I Flight Readiness Analysis Cycle Impacts of protecting for worst case Engine Out</vt:lpstr>
      <vt:lpstr>Day of Launch Initialization Loads Update (DOLILIU)</vt:lpstr>
      <vt:lpstr>Launch Window GN&amp;C Design</vt:lpstr>
      <vt:lpstr>Launch Window GN&amp;C Design</vt:lpstr>
      <vt:lpstr>Results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Solomon, Deborah L. {Debbie} (MSFC-XP02)[MITS]</dc:creator>
  <dc:description>Approved October 29th by NASA HQ PAO</dc:description>
  <cp:lastModifiedBy>Craig, Anthony Scott (MSFC-EV42)</cp:lastModifiedBy>
  <cp:revision>6943</cp:revision>
  <cp:lastPrinted>2018-02-21T22:47:19Z</cp:lastPrinted>
  <dcterms:created xsi:type="dcterms:W3CDTF">2014-10-15T19:54:31Z</dcterms:created>
  <dcterms:modified xsi:type="dcterms:W3CDTF">2020-07-23T18:17:30Z</dcterms:modified>
</cp:coreProperties>
</file>