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8"/>
  </p:notesMasterIdLst>
  <p:sldIdLst>
    <p:sldId id="259" r:id="rId5"/>
    <p:sldId id="278" r:id="rId6"/>
    <p:sldId id="279" r:id="rId7"/>
    <p:sldId id="264" r:id="rId8"/>
    <p:sldId id="271" r:id="rId9"/>
    <p:sldId id="280" r:id="rId10"/>
    <p:sldId id="268" r:id="rId11"/>
    <p:sldId id="269" r:id="rId12"/>
    <p:sldId id="270" r:id="rId13"/>
    <p:sldId id="284" r:id="rId14"/>
    <p:sldId id="265" r:id="rId15"/>
    <p:sldId id="275" r:id="rId16"/>
    <p:sldId id="2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bell, Randolph H. (LARC-D321)" initials="CRH(" lastIdx="7" clrIdx="0">
    <p:extLst>
      <p:ext uri="{19B8F6BF-5375-455C-9EA6-DF929625EA0E}">
        <p15:presenceInfo xmlns:p15="http://schemas.microsoft.com/office/powerpoint/2012/main" userId="S::rcabell@ndc.nasa.gov::513f5e3d-dadf-4425-9809-7016b34a98ed" providerId="AD"/>
      </p:ext>
    </p:extLst>
  </p:cmAuthor>
  <p:cmAuthor id="2" name="Doebler, William J. (LARC-D321)" initials="DWJ(" lastIdx="4" clrIdx="1">
    <p:extLst>
      <p:ext uri="{19B8F6BF-5375-455C-9EA6-DF929625EA0E}">
        <p15:presenceInfo xmlns:p15="http://schemas.microsoft.com/office/powerpoint/2012/main" userId="S-1-5-21-330711430-3775241029-4075259233-7771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B8477B-1229-A946-A37B-8308FFEC6B52}" v="246" dt="2020-05-22T18:03:45.0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0" autoAdjust="0"/>
    <p:restoredTop sz="89907" autoAdjust="0"/>
  </p:normalViewPr>
  <p:slideViewPr>
    <p:cSldViewPr snapToGrid="0">
      <p:cViewPr varScale="1">
        <p:scale>
          <a:sx n="65" d="100"/>
          <a:sy n="65" d="100"/>
        </p:scale>
        <p:origin x="57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A04941-7E53-420E-94F7-53CC5B9DF3D4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1076BD-4501-44F3-91CD-71B595362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376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Location: e.g., </a:t>
            </a:r>
            <a:r>
              <a:rPr lang="en-US" dirty="0" err="1"/>
              <a:t>lat</a:t>
            </a:r>
            <a:r>
              <a:rPr lang="en-US" dirty="0"/>
              <a:t>/</a:t>
            </a:r>
            <a:r>
              <a:rPr lang="en-US" dirty="0" err="1"/>
              <a:t>lon</a:t>
            </a:r>
            <a:r>
              <a:rPr lang="en-US" dirty="0"/>
              <a:t>, elevation, slope, and</a:t>
            </a:r>
            <a:r>
              <a:rPr lang="en-US" baseline="0" dirty="0"/>
              <a:t> classification (e.g. flat, ridge, valley, etc.)</a:t>
            </a:r>
          </a:p>
          <a:p>
            <a:r>
              <a:rPr lang="en-US" dirty="0"/>
              <a:t>Climatic:</a:t>
            </a:r>
            <a:r>
              <a:rPr lang="en-US" baseline="0" dirty="0"/>
              <a:t> e.g., precipitation, temp, and wind data from past 30 years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Land cover: e.g., developed, barren, forest, etc. from Anderson Level I &amp; II 2006 National Land Cover Data. Hydrologic: distance to bodies of water from Natl Hydrography </a:t>
            </a:r>
            <a:r>
              <a:rPr lang="en-US" baseline="0" dirty="0" err="1"/>
              <a:t>Daset</a:t>
            </a:r>
            <a:r>
              <a:rPr lang="en-US" baseline="0" dirty="0"/>
              <a:t> (NHD), NHD Plus, and NPS Hydrographic Impairment Data.</a:t>
            </a:r>
            <a:endParaRPr lang="en-US" dirty="0"/>
          </a:p>
          <a:p>
            <a:r>
              <a:rPr lang="en-US" dirty="0"/>
              <a:t>Anthropogenic: e.g., road</a:t>
            </a:r>
            <a:r>
              <a:rPr lang="en-US" baseline="0" dirty="0"/>
              <a:t> density,</a:t>
            </a:r>
            <a:r>
              <a:rPr lang="en-US" dirty="0"/>
              <a:t> flight</a:t>
            </a:r>
            <a:r>
              <a:rPr lang="en-US" baseline="0" dirty="0"/>
              <a:t> frequency, etc. </a:t>
            </a:r>
            <a:r>
              <a:rPr lang="en-US" dirty="0"/>
              <a:t>Road</a:t>
            </a:r>
            <a:r>
              <a:rPr lang="en-US" baseline="0" dirty="0"/>
              <a:t> data from </a:t>
            </a:r>
            <a:r>
              <a:rPr lang="en-US" baseline="0" dirty="0" err="1"/>
              <a:t>NPScape</a:t>
            </a:r>
            <a:r>
              <a:rPr lang="en-US" baseline="0" dirty="0"/>
              <a:t> based on ESRI39. Road density &amp; classification data from GIS. Military flight info from DOD data.</a:t>
            </a:r>
          </a:p>
          <a:p>
            <a:r>
              <a:rPr lang="en-US" baseline="0" dirty="0"/>
              <a:t>Temporal: e.g., day length</a:t>
            </a:r>
          </a:p>
          <a:p>
            <a:r>
              <a:rPr lang="en-US" baseline="0" dirty="0"/>
              <a:t>Equipment: noise floor of recorder from manufacturer specs</a:t>
            </a:r>
          </a:p>
          <a:p>
            <a:endParaRPr lang="en-US" baseline="0" dirty="0"/>
          </a:p>
          <a:p>
            <a:r>
              <a:rPr lang="en-US" baseline="0" dirty="0"/>
              <a:t>Additional info and their importance in the model are in backup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76BD-4501-44F3-91CD-71B5953627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06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Decent R^2 values for the linear fits. Majority of data fall within</a:t>
            </a:r>
            <a:r>
              <a:rPr lang="en-US" baseline="0" dirty="0"/>
              <a:t> a dB or two of the fit line.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76BD-4501-44F3-91CD-71B59536272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813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76BD-4501-44F3-91CD-71B59536272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146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Table shows X-59 undertrack levels for the different metrics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Map shows PL SNR, repeated this for other metrics</a:t>
            </a:r>
            <a:r>
              <a:rPr lang="en-US" baseline="0" dirty="0"/>
              <a:t> (shown in backup).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Bar chart shows the average SNR for the 6 sonic boom metrics.</a:t>
            </a:r>
            <a:endParaRPr lang="en-US" dirty="0"/>
          </a:p>
          <a:p>
            <a:r>
              <a:rPr lang="en-US" dirty="0"/>
              <a:t>The implications of the</a:t>
            </a:r>
            <a:r>
              <a:rPr lang="en-US" baseline="0" dirty="0"/>
              <a:t> bar chart </a:t>
            </a:r>
            <a:r>
              <a:rPr lang="en-US" dirty="0"/>
              <a:t>are that we</a:t>
            </a:r>
            <a:r>
              <a:rPr lang="en-US" baseline="0" dirty="0"/>
              <a:t> will be more confident in our dose-response curves that use DSEL and BSEL than PL due to better SNR.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76BD-4501-44F3-91CD-71B59536272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643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7544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FA6F2AB-96B2-C340-899D-553A5844BE10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>
            <a:off x="304802" y="932675"/>
            <a:ext cx="102129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221189"/>
            <a:ext cx="11988800" cy="538085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buClr>
                <a:schemeClr val="accent1"/>
              </a:buCl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itle Placeholder 8"/>
          <p:cNvSpPr>
            <a:spLocks noGrp="1"/>
          </p:cNvSpPr>
          <p:nvPr>
            <p:ph type="title"/>
          </p:nvPr>
        </p:nvSpPr>
        <p:spPr bwMode="auto">
          <a:xfrm>
            <a:off x="304801" y="167509"/>
            <a:ext cx="10212939" cy="61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l">
              <a:defRPr sz="32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39922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7B89BD8-9FF2-8A41-AB75-86AF9ED87A51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203200" y="955675"/>
            <a:ext cx="103145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203201" y="167509"/>
            <a:ext cx="10314539" cy="61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l">
              <a:defRPr sz="32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 txBox="1">
            <a:spLocks/>
          </p:cNvSpPr>
          <p:nvPr userDrawn="1"/>
        </p:nvSpPr>
        <p:spPr bwMode="auto">
          <a:xfrm>
            <a:off x="4646613" y="6627813"/>
            <a:ext cx="2895600" cy="2286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rPr>
              <a:t>2018 GNC Conference</a:t>
            </a:r>
          </a:p>
        </p:txBody>
      </p:sp>
    </p:spTree>
    <p:extLst>
      <p:ext uri="{BB962C8B-B14F-4D97-AF65-F5344CB8AC3E}">
        <p14:creationId xmlns:p14="http://schemas.microsoft.com/office/powerpoint/2010/main" val="3925041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 txBox="1">
            <a:spLocks/>
          </p:cNvSpPr>
          <p:nvPr/>
        </p:nvSpPr>
        <p:spPr bwMode="auto">
          <a:xfrm>
            <a:off x="99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C6BCCC-D428-4059-ACB6-D1E43208947A}" type="datetime1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l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11/5/2020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4" name="Footer Placeholder 4"/>
          <p:cNvSpPr txBox="1">
            <a:spLocks/>
          </p:cNvSpPr>
          <p:nvPr/>
        </p:nvSpPr>
        <p:spPr bwMode="auto">
          <a:xfrm>
            <a:off x="4163484" y="6627813"/>
            <a:ext cx="3860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rPr>
              <a:t>Document Title</a:t>
            </a: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E5AE6C2-82BA-804B-BC99-DA96FAEB3ED0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1656321" y="167509"/>
            <a:ext cx="8861420" cy="61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213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EEAE07-E49E-EB49-8C23-96E8A2DD0138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101600" y="6629400"/>
            <a:ext cx="28448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1" fontAlgn="base" hangingPunct="1">
              <a:spcBef>
                <a:spcPct val="0"/>
              </a:spcBef>
              <a:spcAft>
                <a:spcPct val="0"/>
              </a:spcAft>
              <a:defRPr>
                <a:latin typeface="+mn-lt"/>
                <a:ea typeface="ヒラギノ角ゴ Pro W3" charset="-128"/>
                <a:cs typeface="+mn-cs"/>
              </a:defRPr>
            </a:lvl1pPr>
          </a:lstStyle>
          <a:p>
            <a:pPr defTabSz="1219170">
              <a:defRPr/>
            </a:pPr>
            <a:r>
              <a:rPr lang="en-US" sz="2400">
                <a:solidFill>
                  <a:prstClr val="black"/>
                </a:solidFill>
              </a:rPr>
              <a:t>October 22, 2012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21917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198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609601" y="1022287"/>
            <a:ext cx="10351033" cy="0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7EC9A0D-1CD7-4448-8BF2-1AF4A1D173AC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043793" cy="639763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667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667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03716" y="6556558"/>
            <a:ext cx="2844800" cy="281956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1" fontAlgn="base" hangingPunct="1">
              <a:spcBef>
                <a:spcPct val="0"/>
              </a:spcBef>
              <a:spcAft>
                <a:spcPct val="0"/>
              </a:spcAft>
              <a:defRPr sz="1400">
                <a:latin typeface="+mn-lt"/>
                <a:ea typeface="ヒラギノ角ゴ Pro W3" charset="-128"/>
                <a:cs typeface="+mn-cs"/>
              </a:defRPr>
            </a:lvl1pPr>
          </a:lstStyle>
          <a:p>
            <a:pPr defTabSz="1219170">
              <a:defRPr/>
            </a:pPr>
            <a:r>
              <a:rPr lang="en-US">
                <a:solidFill>
                  <a:prstClr val="black"/>
                </a:solidFill>
              </a:rPr>
              <a:t>October 22, 2012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21917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34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1625602" y="1066801"/>
            <a:ext cx="8860367" cy="1588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8B91AE-A1C4-3C4D-AF8F-B5CB4ABFEE6E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7"/>
            <a:ext cx="8940800" cy="6397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>
          <a:xfrm>
            <a:off x="101600" y="6629400"/>
            <a:ext cx="28448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1" fontAlgn="base" hangingPunct="1">
              <a:spcBef>
                <a:spcPct val="0"/>
              </a:spcBef>
              <a:spcAft>
                <a:spcPct val="0"/>
              </a:spcAft>
              <a:defRPr>
                <a:latin typeface="+mn-lt"/>
                <a:ea typeface="ヒラギノ角ゴ Pro W3" charset="-128"/>
                <a:cs typeface="+mn-cs"/>
              </a:defRPr>
            </a:lvl1pPr>
          </a:lstStyle>
          <a:p>
            <a:pPr defTabSz="1219170">
              <a:defRPr/>
            </a:pPr>
            <a:r>
              <a:rPr lang="en-US" sz="2400">
                <a:solidFill>
                  <a:prstClr val="black"/>
                </a:solidFill>
              </a:rPr>
              <a:t>October 22, 2012</a:t>
            </a: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21917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143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508000" y="1219200"/>
            <a:ext cx="4165600" cy="0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11D658-F609-C04B-9C25-9B3AB77DDB88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2" y="273050"/>
            <a:ext cx="3096684" cy="793751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219201"/>
            <a:ext cx="6815667" cy="4906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371601"/>
            <a:ext cx="4011084" cy="4754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01600" y="6629400"/>
            <a:ext cx="28448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1" fontAlgn="base" hangingPunct="1">
              <a:spcBef>
                <a:spcPct val="0"/>
              </a:spcBef>
              <a:spcAft>
                <a:spcPct val="0"/>
              </a:spcAft>
              <a:defRPr>
                <a:latin typeface="+mn-lt"/>
                <a:ea typeface="ヒラギノ角ゴ Pro W3" charset="-128"/>
                <a:cs typeface="+mn-cs"/>
              </a:defRPr>
            </a:lvl1pPr>
          </a:lstStyle>
          <a:p>
            <a:pPr defTabSz="1219170">
              <a:defRPr/>
            </a:pPr>
            <a:r>
              <a:rPr lang="en-US" sz="2400">
                <a:solidFill>
                  <a:prstClr val="black"/>
                </a:solidFill>
              </a:rPr>
              <a:t>October 22, 2012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21917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339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8F9FEE-A4B5-1F41-B1BB-1E06EE1980D0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101600" y="6629400"/>
            <a:ext cx="28448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1" fontAlgn="base" hangingPunct="1">
              <a:spcBef>
                <a:spcPct val="0"/>
              </a:spcBef>
              <a:spcAft>
                <a:spcPct val="0"/>
              </a:spcAft>
              <a:defRPr>
                <a:latin typeface="+mn-lt"/>
                <a:ea typeface="ヒラギノ角ゴ Pro W3" charset="-128"/>
                <a:cs typeface="+mn-cs"/>
              </a:defRPr>
            </a:lvl1pPr>
          </a:lstStyle>
          <a:p>
            <a:pPr defTabSz="1219170">
              <a:defRPr/>
            </a:pPr>
            <a:r>
              <a:rPr lang="en-US" sz="2400">
                <a:solidFill>
                  <a:prstClr val="black"/>
                </a:solidFill>
              </a:rPr>
              <a:t>October 22, 2012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121917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349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9AEB4-5EAF-439A-B214-1E2D035B8B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936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121917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5600" y="6629400"/>
            <a:ext cx="28448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5FB118B9-ACBC-CA4C-BCF4-8262FFC0A5D8}" type="slidenum">
              <a:rPr lang="en-US" altLang="en-US" smtClean="0"/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157" y="151002"/>
            <a:ext cx="1207008" cy="100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487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rgbClr val="0000FF"/>
          </a:solidFill>
          <a:latin typeface="+mj-lt"/>
          <a:ea typeface="ヒラギノ角ゴ Pro W3" pitchFamily="-109" charset="-128"/>
          <a:cs typeface="ヒラギノ角ゴ Pro W3" pitchFamily="-109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457189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377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566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754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Wingdings" charset="2"/>
        <a:buChar char="§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ヒラギノ角ゴ Pro W3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Courier New" charset="0"/>
        <a:buChar char="o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ヒラギノ角ゴ Pro W3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121/1.4870481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6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8909" y="1311214"/>
            <a:ext cx="10825018" cy="1387865"/>
          </a:xfrm>
        </p:spPr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dirty="0">
                <a:solidFill>
                  <a:srgbClr val="00009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Estimating the Noise Floor </a:t>
            </a:r>
            <a:br>
              <a:rPr lang="en-US" sz="4000" dirty="0">
                <a:solidFill>
                  <a:srgbClr val="00009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rgbClr val="00009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Sonic Boom Metrics Across the USA</a:t>
            </a:r>
            <a:endParaRPr lang="en-US" sz="4000" dirty="0">
              <a:solidFill>
                <a:srgbClr val="00009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303917"/>
            <a:ext cx="9144000" cy="1143000"/>
          </a:xfrm>
        </p:spPr>
        <p:txBody>
          <a:bodyPr/>
          <a:lstStyle/>
          <a:p>
            <a:r>
              <a:rPr lang="en-US" dirty="0"/>
              <a:t>Will Doebler</a:t>
            </a:r>
          </a:p>
          <a:p>
            <a:r>
              <a:rPr lang="en-US" b="0" i="1" dirty="0"/>
              <a:t>NASA Langley Research Center</a:t>
            </a:r>
          </a:p>
          <a:p>
            <a:endParaRPr lang="en-US" b="0" i="1" dirty="0"/>
          </a:p>
          <a:p>
            <a:r>
              <a:rPr lang="en-US" b="0" dirty="0"/>
              <a:t>179</a:t>
            </a:r>
            <a:r>
              <a:rPr lang="en-US" b="0" baseline="30000" dirty="0"/>
              <a:t>th</a:t>
            </a:r>
            <a:r>
              <a:rPr lang="en-US" b="0" dirty="0"/>
              <a:t> Meeting of the Acoustical Society of America</a:t>
            </a:r>
          </a:p>
          <a:p>
            <a:r>
              <a:rPr lang="en-US" b="0" dirty="0"/>
              <a:t>December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9AEB4-5EAF-439A-B214-1E2D035B8BE8}" type="slidenum">
              <a:rPr lang="en-US" smtClean="0"/>
              <a:t>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william.j.doebler@nasa.gov</a:t>
            </a:r>
          </a:p>
        </p:txBody>
      </p:sp>
    </p:spTree>
    <p:extLst>
      <p:ext uri="{BB962C8B-B14F-4D97-AF65-F5344CB8AC3E}">
        <p14:creationId xmlns:p14="http://schemas.microsoft.com/office/powerpoint/2010/main" val="1832971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w-Boom Flight Demonstrato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27" y="1101667"/>
            <a:ext cx="3586460" cy="2390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X-59 Mission Introduction</a:t>
            </a:r>
          </a:p>
        </p:txBody>
      </p:sp>
      <p:sp>
        <p:nvSpPr>
          <p:cNvPr id="9" name="Content Placeholder 1"/>
          <p:cNvSpPr>
            <a:spLocks noGrp="1"/>
          </p:cNvSpPr>
          <p:nvPr>
            <p:ph idx="1"/>
          </p:nvPr>
        </p:nvSpPr>
        <p:spPr>
          <a:xfrm>
            <a:off x="218541" y="3535772"/>
            <a:ext cx="4031912" cy="2928250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/>
              <a:t>X-59 QueSST</a:t>
            </a:r>
            <a:br>
              <a:rPr lang="en-US" sz="2000"/>
            </a:br>
            <a:r>
              <a:rPr lang="en-US" sz="2000"/>
              <a:t>Quiet SuperSonic Technology Demonstrator</a:t>
            </a:r>
            <a:endParaRPr lang="en-US" sz="2000" dirty="0"/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4157932" y="1086928"/>
            <a:ext cx="7853662" cy="5366440"/>
          </a:xfrm>
          <a:prstGeom prst="rect">
            <a:avLst/>
          </a:prstGeom>
        </p:spPr>
        <p:txBody>
          <a:bodyPr/>
          <a:lstStyle>
            <a:lvl1pPr marL="342891" indent="-342891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32" indent="-28574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/>
              </a:defRPr>
            </a:lvl2pPr>
            <a:lvl3pPr marL="1142971" indent="-228594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ヒラギノ角ゴ Pro W3"/>
              </a:defRPr>
            </a:lvl3pPr>
            <a:lvl4pPr marL="1600160" indent="-228594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ヒラギノ角ゴ Pro W3"/>
              </a:defRPr>
            </a:lvl4pPr>
            <a:lvl5pPr marL="2057349" indent="-228594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X-59 Community Tests start in 2023</a:t>
            </a:r>
          </a:p>
          <a:p>
            <a:pPr lvl="1"/>
            <a:r>
              <a:rPr lang="en-US" dirty="0"/>
              <a:t>Six community tests planned</a:t>
            </a:r>
          </a:p>
          <a:p>
            <a:pPr lvl="2"/>
            <a:r>
              <a:rPr lang="en-US" dirty="0"/>
              <a:t>X-59 will fly supersonic over a community</a:t>
            </a:r>
          </a:p>
          <a:p>
            <a:pPr lvl="2"/>
            <a:r>
              <a:rPr lang="en-US" dirty="0"/>
              <a:t>Noise monitors will record the low-booms</a:t>
            </a:r>
          </a:p>
          <a:p>
            <a:pPr lvl="2"/>
            <a:r>
              <a:rPr lang="en-US" dirty="0"/>
              <a:t>Survey participants will record their annoyance</a:t>
            </a:r>
          </a:p>
          <a:p>
            <a:pPr lvl="1"/>
            <a:r>
              <a:rPr lang="en-US" dirty="0"/>
              <a:t>Boom level vs. annoyance data will be provided to</a:t>
            </a:r>
          </a:p>
          <a:p>
            <a:pPr lvl="2"/>
            <a:r>
              <a:rPr lang="en-US" dirty="0"/>
              <a:t>International Civil Aviation Organization (ICAO) </a:t>
            </a:r>
          </a:p>
          <a:p>
            <a:pPr lvl="2"/>
            <a:r>
              <a:rPr lang="en-US" dirty="0"/>
              <a:t>US Federal Aviation Administration (FAA)</a:t>
            </a:r>
          </a:p>
          <a:p>
            <a:pPr marL="857227" lvl="2" indent="0">
              <a:buNone/>
            </a:pPr>
            <a:r>
              <a:rPr lang="en-US" dirty="0"/>
              <a:t>for consideration in noise certification standards</a:t>
            </a:r>
          </a:p>
          <a:p>
            <a:pPr lvl="1"/>
            <a:endParaRPr lang="en-US" dirty="0"/>
          </a:p>
          <a:p>
            <a:r>
              <a:rPr lang="en-US" dirty="0"/>
              <a:t>Where should noise monitors be placed in communities?</a:t>
            </a:r>
          </a:p>
          <a:p>
            <a:r>
              <a:rPr lang="en-US" dirty="0"/>
              <a:t>What signal to noise ratio is expected?</a:t>
            </a: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259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221189"/>
            <a:ext cx="11254595" cy="538085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For moderately sized test area (100 mi</a:t>
            </a:r>
            <a:r>
              <a:rPr lang="en-US" baseline="30000" dirty="0"/>
              <a:t>2</a:t>
            </a:r>
            <a:r>
              <a:rPr lang="en-US" dirty="0"/>
              <a:t> (160km</a:t>
            </a:r>
            <a:r>
              <a:rPr lang="en-US" baseline="30000" dirty="0"/>
              <a:t>2</a:t>
            </a:r>
            <a:r>
              <a:rPr lang="en-US" dirty="0"/>
              <a:t>)):</a:t>
            </a:r>
          </a:p>
          <a:p>
            <a:r>
              <a:rPr lang="en-US" dirty="0"/>
              <a:t>Use online maps to find potential locations</a:t>
            </a:r>
          </a:p>
          <a:p>
            <a:pPr lvl="1"/>
            <a:r>
              <a:rPr lang="en-US" dirty="0"/>
              <a:t>Public land such as parks, government buildings, etc.</a:t>
            </a:r>
          </a:p>
          <a:p>
            <a:r>
              <a:rPr lang="en-US" dirty="0"/>
              <a:t>Scout and rate potential locations</a:t>
            </a:r>
          </a:p>
          <a:p>
            <a:pPr lvl="1"/>
            <a:r>
              <a:rPr lang="en-US" dirty="0"/>
              <a:t>Ambient noise level, security of location, etc.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Future X-59 community tests will encompass a much larger area, </a:t>
            </a:r>
            <a:br>
              <a:rPr lang="en-US" dirty="0"/>
            </a:br>
            <a:r>
              <a:rPr lang="en-US" dirty="0"/>
              <a:t>roughly 2,500 mi</a:t>
            </a:r>
            <a:r>
              <a:rPr lang="en-US" baseline="30000" dirty="0"/>
              <a:t>2</a:t>
            </a:r>
            <a:r>
              <a:rPr lang="en-US" dirty="0"/>
              <a:t> (4,000 km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Many more potential monitor locations than previous tests</a:t>
            </a:r>
          </a:p>
          <a:p>
            <a:pPr lvl="2"/>
            <a:r>
              <a:rPr lang="en-US" dirty="0"/>
              <a:t>May not be viable to visit them all in person</a:t>
            </a:r>
          </a:p>
          <a:p>
            <a:pPr lvl="1"/>
            <a:r>
              <a:rPr lang="en-US" dirty="0"/>
              <a:t>Ambient noise floor estimate may be useful screening aid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1" y="167509"/>
            <a:ext cx="10478218" cy="615951"/>
          </a:xfrm>
        </p:spPr>
        <p:txBody>
          <a:bodyPr/>
          <a:lstStyle/>
          <a:p>
            <a:r>
              <a:rPr lang="en-US" dirty="0"/>
              <a:t>Monitor placement approach from previous tests</a:t>
            </a:r>
          </a:p>
        </p:txBody>
      </p:sp>
    </p:spTree>
    <p:extLst>
      <p:ext uri="{BB962C8B-B14F-4D97-AF65-F5344CB8AC3E}">
        <p14:creationId xmlns:p14="http://schemas.microsoft.com/office/powerpoint/2010/main" val="2543020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1600" y="1033000"/>
            <a:ext cx="5591834" cy="5569045"/>
          </a:xfrm>
        </p:spPr>
        <p:txBody>
          <a:bodyPr/>
          <a:lstStyle/>
          <a:p>
            <a:r>
              <a:rPr lang="en-US" dirty="0"/>
              <a:t>Noise data</a:t>
            </a:r>
          </a:p>
          <a:p>
            <a:pPr lvl="1"/>
            <a:r>
              <a:rPr lang="en-US" dirty="0"/>
              <a:t>A-weighted L</a:t>
            </a:r>
            <a:r>
              <a:rPr lang="en-US" baseline="-25000" dirty="0"/>
              <a:t>50</a:t>
            </a:r>
            <a:r>
              <a:rPr lang="en-US" dirty="0"/>
              <a:t> SPL during a summer day</a:t>
            </a:r>
          </a:p>
          <a:p>
            <a:pPr lvl="2"/>
            <a:r>
              <a:rPr lang="en-US" dirty="0"/>
              <a:t>Median A-weighted Sound Pressure Level</a:t>
            </a:r>
          </a:p>
          <a:p>
            <a:pPr lvl="1"/>
            <a:r>
              <a:rPr lang="en-US" dirty="0"/>
              <a:t>Generated by random forest model</a:t>
            </a:r>
          </a:p>
          <a:p>
            <a:pPr lvl="2"/>
            <a:r>
              <a:rPr lang="en-US" dirty="0"/>
              <a:t>270,000+ hours of noise data at 190 locations</a:t>
            </a:r>
          </a:p>
          <a:p>
            <a:pPr lvl="2"/>
            <a:r>
              <a:rPr lang="en-US" dirty="0"/>
              <a:t>Explanatory variable categories:</a:t>
            </a:r>
          </a:p>
          <a:p>
            <a:pPr lvl="3"/>
            <a:r>
              <a:rPr lang="en-US" dirty="0"/>
              <a:t>Location, climatic, land cover, hydrologic anthropogenic, temporal, and equipment</a:t>
            </a:r>
          </a:p>
          <a:p>
            <a:r>
              <a:rPr lang="en-US" dirty="0"/>
              <a:t>Map resolution</a:t>
            </a:r>
          </a:p>
          <a:p>
            <a:pPr lvl="1"/>
            <a:r>
              <a:rPr lang="en-US" dirty="0"/>
              <a:t>0.17 by 0.17 mi (270 by 270 m)</a:t>
            </a:r>
          </a:p>
          <a:p>
            <a:pPr lvl="2"/>
            <a:r>
              <a:rPr lang="en-US" dirty="0"/>
              <a:t>Corresponds to ~3 city blocks</a:t>
            </a:r>
          </a:p>
          <a:p>
            <a:pPr lvl="1"/>
            <a:r>
              <a:rPr lang="en-US" dirty="0"/>
              <a:t>Data at over 100 million locations!</a:t>
            </a:r>
          </a:p>
          <a:p>
            <a:pPr lvl="1"/>
            <a:endParaRPr lang="en-US" dirty="0"/>
          </a:p>
          <a:p>
            <a:r>
              <a:rPr lang="en-US" dirty="0"/>
              <a:t>A-weighted SPL is not typically used for quantifying sonic boom measurements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National Park Service Ambient SPL Map </a:t>
            </a:r>
          </a:p>
        </p:txBody>
      </p:sp>
      <p:grpSp>
        <p:nvGrpSpPr>
          <p:cNvPr id="4" name="Group 98"/>
          <p:cNvGrpSpPr/>
          <p:nvPr/>
        </p:nvGrpSpPr>
        <p:grpSpPr>
          <a:xfrm>
            <a:off x="6009374" y="1033000"/>
            <a:ext cx="5381397" cy="4168912"/>
            <a:chOff x="3024635" y="725755"/>
            <a:chExt cx="5381397" cy="4168912"/>
          </a:xfrm>
        </p:grpSpPr>
        <p:pic>
          <p:nvPicPr>
            <p:cNvPr id="5" name="Picture 9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23" t="5391" r="4715" b="8116"/>
            <a:stretch/>
          </p:blipFill>
          <p:spPr>
            <a:xfrm>
              <a:off x="3024636" y="1177320"/>
              <a:ext cx="5381396" cy="3061556"/>
            </a:xfrm>
            <a:prstGeom prst="rect">
              <a:avLst/>
            </a:prstGeom>
          </p:spPr>
        </p:pic>
        <p:grpSp>
          <p:nvGrpSpPr>
            <p:cNvPr id="6" name="Group 100"/>
            <p:cNvGrpSpPr/>
            <p:nvPr/>
          </p:nvGrpSpPr>
          <p:grpSpPr>
            <a:xfrm>
              <a:off x="3024635" y="725755"/>
              <a:ext cx="5299855" cy="4168912"/>
              <a:chOff x="3024635" y="725755"/>
              <a:chExt cx="5299855" cy="4168912"/>
            </a:xfrm>
          </p:grpSpPr>
          <p:sp>
            <p:nvSpPr>
              <p:cNvPr id="7" name="TextBox 101"/>
              <p:cNvSpPr txBox="1"/>
              <p:nvPr/>
            </p:nvSpPr>
            <p:spPr>
              <a:xfrm>
                <a:off x="4638306" y="725755"/>
                <a:ext cx="21540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/>
                  <a:t>Ambient SPL</a:t>
                </a:r>
              </a:p>
            </p:txBody>
          </p:sp>
          <p:sp>
            <p:nvSpPr>
              <p:cNvPr id="8" name="TextBox 102"/>
              <p:cNvSpPr txBox="1"/>
              <p:nvPr/>
            </p:nvSpPr>
            <p:spPr>
              <a:xfrm>
                <a:off x="3024635" y="4248336"/>
                <a:ext cx="52998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D. </a:t>
                </a:r>
                <a:r>
                  <a:rPr lang="en-US" sz="1200" dirty="0" err="1"/>
                  <a:t>Mennitt</a:t>
                </a:r>
                <a:r>
                  <a:rPr lang="en-US" sz="1200" dirty="0"/>
                  <a:t>, K. Sherrill, and K. </a:t>
                </a:r>
                <a:r>
                  <a:rPr lang="en-US" sz="1200" dirty="0" err="1"/>
                  <a:t>Fristrup</a:t>
                </a:r>
                <a:r>
                  <a:rPr lang="en-US" sz="1200" dirty="0"/>
                  <a:t>, “A geospatial model of ambient sound pressure levels in the contiguous United States,” </a:t>
                </a:r>
                <a:r>
                  <a:rPr lang="en-US" sz="1200" i="1" dirty="0"/>
                  <a:t>J. </a:t>
                </a:r>
                <a:r>
                  <a:rPr lang="en-US" sz="1200" i="1" dirty="0" err="1"/>
                  <a:t>Acoust</a:t>
                </a:r>
                <a:r>
                  <a:rPr lang="en-US" sz="1200" i="1" dirty="0"/>
                  <a:t>. Soc. Am.</a:t>
                </a:r>
                <a:r>
                  <a:rPr lang="en-US" sz="1200" dirty="0"/>
                  <a:t>, </a:t>
                </a:r>
                <a:r>
                  <a:rPr lang="en-US" sz="1200" b="1" dirty="0"/>
                  <a:t>135</a:t>
                </a:r>
                <a:r>
                  <a:rPr lang="en-US" sz="1200" dirty="0"/>
                  <a:t>, 2746-2765 (2014);  </a:t>
                </a:r>
                <a:r>
                  <a:rPr lang="en-US" sz="1200" dirty="0">
                    <a:hlinkClick r:id="rId4"/>
                  </a:rPr>
                  <a:t>https://doi.org/10.1121/1.4870481</a:t>
                </a:r>
                <a:endParaRPr lang="en-US" sz="12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73983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1601" y="1221189"/>
            <a:ext cx="7256732" cy="5380856"/>
          </a:xfrm>
        </p:spPr>
        <p:txBody>
          <a:bodyPr/>
          <a:lstStyle/>
          <a:p>
            <a:r>
              <a:rPr lang="en-US" dirty="0"/>
              <a:t>ICAO, FAA, and NASA have identified six metrics that may be used in future sonic boom noise regulations</a:t>
            </a:r>
          </a:p>
          <a:p>
            <a:pPr lvl="1"/>
            <a:r>
              <a:rPr lang="en-US" dirty="0"/>
              <a:t>A-, B-, D-, and E-weighted Sound Exposure Level (SEL)</a:t>
            </a:r>
          </a:p>
          <a:p>
            <a:pPr lvl="1"/>
            <a:r>
              <a:rPr lang="en-US" dirty="0"/>
              <a:t>Stevens’ Perceived Level (PL)</a:t>
            </a:r>
          </a:p>
          <a:p>
            <a:pPr lvl="1"/>
            <a:r>
              <a:rPr lang="en-US" dirty="0"/>
              <a:t>Indoor Sonic Boom Annoyance Predictor (ISBAP)</a:t>
            </a:r>
          </a:p>
          <a:p>
            <a:r>
              <a:rPr lang="en-US" dirty="0"/>
              <a:t>Goal: adapt ambient SPL map to these metrics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Sonic boom metrics under consideration for regulations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b="15989"/>
          <a:stretch/>
        </p:blipFill>
        <p:spPr>
          <a:xfrm>
            <a:off x="717319" y="3753872"/>
            <a:ext cx="3985764" cy="2651509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5104516" y="4647344"/>
            <a:ext cx="1434937" cy="1021912"/>
            <a:chOff x="4308015" y="4068213"/>
            <a:chExt cx="2513699" cy="1790168"/>
          </a:xfrm>
        </p:grpSpPr>
        <p:sp>
          <p:nvSpPr>
            <p:cNvPr id="21" name="Right Arrow 20"/>
            <p:cNvSpPr/>
            <p:nvPr/>
          </p:nvSpPr>
          <p:spPr>
            <a:xfrm>
              <a:off x="4308015" y="4068213"/>
              <a:ext cx="2513699" cy="1790168"/>
            </a:xfrm>
            <a:prstGeom prst="rightArrow">
              <a:avLst>
                <a:gd name="adj1" fmla="val 57184"/>
                <a:gd name="adj2" fmla="val 6664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b="1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308015" y="4640131"/>
              <a:ext cx="235977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953683" y="2786021"/>
            <a:ext cx="3982161" cy="2537958"/>
            <a:chOff x="7832888" y="3829844"/>
            <a:chExt cx="3982161" cy="253795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 l="4302" t="5611" r="40724" b="8805"/>
            <a:stretch/>
          </p:blipFill>
          <p:spPr>
            <a:xfrm>
              <a:off x="7832888" y="4106924"/>
              <a:ext cx="3656527" cy="2260878"/>
            </a:xfrm>
            <a:prstGeom prst="rect">
              <a:avLst/>
            </a:prstGeom>
          </p:spPr>
        </p:pic>
        <p:sp>
          <p:nvSpPr>
            <p:cNvPr id="30" name="TextBox 101"/>
            <p:cNvSpPr txBox="1"/>
            <p:nvPr/>
          </p:nvSpPr>
          <p:spPr>
            <a:xfrm>
              <a:off x="8807844" y="3829844"/>
              <a:ext cx="2160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Ambient ASEL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299411" y="4868031"/>
              <a:ext cx="3617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/>
                <a:t>?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1453309" y="4937921"/>
              <a:ext cx="3617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/>
                <a:t>?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7176419" y="3048613"/>
            <a:ext cx="3982161" cy="2548342"/>
            <a:chOff x="7832888" y="3819460"/>
            <a:chExt cx="3982161" cy="2548342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 l="4302" t="5611" r="40724" b="8805"/>
            <a:stretch/>
          </p:blipFill>
          <p:spPr>
            <a:xfrm>
              <a:off x="7832888" y="4106924"/>
              <a:ext cx="3656527" cy="2260878"/>
            </a:xfrm>
            <a:prstGeom prst="rect">
              <a:avLst/>
            </a:prstGeom>
          </p:spPr>
        </p:pic>
        <p:sp>
          <p:nvSpPr>
            <p:cNvPr id="54" name="TextBox 101"/>
            <p:cNvSpPr txBox="1"/>
            <p:nvPr/>
          </p:nvSpPr>
          <p:spPr>
            <a:xfrm>
              <a:off x="8761377" y="3819460"/>
              <a:ext cx="2160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Ambient BSEL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9299411" y="4868031"/>
              <a:ext cx="3617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/>
                <a:t>?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1453309" y="4937921"/>
              <a:ext cx="3617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/>
                <a:t>?</a:t>
              </a: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7428238" y="3300611"/>
            <a:ext cx="3982161" cy="2539486"/>
            <a:chOff x="7832888" y="3828316"/>
            <a:chExt cx="3982161" cy="2539486"/>
          </a:xfrm>
        </p:grpSpPr>
        <p:pic>
          <p:nvPicPr>
            <p:cNvPr id="68" name="Picture 67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 l="4302" t="5611" r="40724" b="8805"/>
            <a:stretch/>
          </p:blipFill>
          <p:spPr>
            <a:xfrm>
              <a:off x="7832888" y="4106924"/>
              <a:ext cx="3656527" cy="2260878"/>
            </a:xfrm>
            <a:prstGeom prst="rect">
              <a:avLst/>
            </a:prstGeom>
          </p:spPr>
        </p:pic>
        <p:sp>
          <p:nvSpPr>
            <p:cNvPr id="69" name="TextBox 101"/>
            <p:cNvSpPr txBox="1"/>
            <p:nvPr/>
          </p:nvSpPr>
          <p:spPr>
            <a:xfrm>
              <a:off x="8622817" y="3828316"/>
              <a:ext cx="2160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Ambient DSEL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9299411" y="4868031"/>
              <a:ext cx="3617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/>
                <a:t>?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1453309" y="4937921"/>
              <a:ext cx="3617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/>
                <a:t>?</a:t>
              </a: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650974" y="3557121"/>
            <a:ext cx="3982161" cy="2545904"/>
            <a:chOff x="7832888" y="3821898"/>
            <a:chExt cx="3982161" cy="2545904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 l="4302" t="5611" r="40724" b="8805"/>
            <a:stretch/>
          </p:blipFill>
          <p:spPr>
            <a:xfrm>
              <a:off x="7832888" y="4106924"/>
              <a:ext cx="3656527" cy="2260878"/>
            </a:xfrm>
            <a:prstGeom prst="rect">
              <a:avLst/>
            </a:prstGeom>
          </p:spPr>
        </p:pic>
        <p:sp>
          <p:nvSpPr>
            <p:cNvPr id="74" name="TextBox 101"/>
            <p:cNvSpPr txBox="1"/>
            <p:nvPr/>
          </p:nvSpPr>
          <p:spPr>
            <a:xfrm>
              <a:off x="8580951" y="3821898"/>
              <a:ext cx="2160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Ambient ESEL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9299411" y="4868031"/>
              <a:ext cx="3617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/>
                <a:t>?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1453309" y="4937921"/>
              <a:ext cx="3617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/>
                <a:t>?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7833519" y="3810051"/>
            <a:ext cx="3656527" cy="2555906"/>
            <a:chOff x="7832888" y="3811896"/>
            <a:chExt cx="3656527" cy="2555906"/>
          </a:xfrm>
        </p:grpSpPr>
        <p:pic>
          <p:nvPicPr>
            <p:cNvPr id="78" name="Picture 77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 l="4302" t="5611" r="40724" b="8805"/>
            <a:stretch/>
          </p:blipFill>
          <p:spPr>
            <a:xfrm>
              <a:off x="7832888" y="4106924"/>
              <a:ext cx="3656527" cy="2260878"/>
            </a:xfrm>
            <a:prstGeom prst="rect">
              <a:avLst/>
            </a:prstGeom>
          </p:spPr>
        </p:pic>
        <p:sp>
          <p:nvSpPr>
            <p:cNvPr id="79" name="TextBox 101"/>
            <p:cNvSpPr txBox="1"/>
            <p:nvPr/>
          </p:nvSpPr>
          <p:spPr>
            <a:xfrm>
              <a:off x="8531181" y="3811896"/>
              <a:ext cx="2160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Ambient PL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9299411" y="4868031"/>
              <a:ext cx="3617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/>
                <a:t>?</a:t>
              </a: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8026111" y="4070880"/>
            <a:ext cx="3982161" cy="2547957"/>
            <a:chOff x="7832888" y="3819845"/>
            <a:chExt cx="3982161" cy="2547957"/>
          </a:xfrm>
        </p:grpSpPr>
        <p:pic>
          <p:nvPicPr>
            <p:cNvPr id="83" name="Picture 82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 l="4302" t="5611" r="40724" b="8805"/>
            <a:stretch/>
          </p:blipFill>
          <p:spPr>
            <a:xfrm>
              <a:off x="7832888" y="4106924"/>
              <a:ext cx="3656527" cy="2260878"/>
            </a:xfrm>
            <a:prstGeom prst="rect">
              <a:avLst/>
            </a:prstGeom>
          </p:spPr>
        </p:pic>
        <p:sp>
          <p:nvSpPr>
            <p:cNvPr id="84" name="TextBox 101"/>
            <p:cNvSpPr txBox="1"/>
            <p:nvPr/>
          </p:nvSpPr>
          <p:spPr>
            <a:xfrm>
              <a:off x="8462871" y="3819845"/>
              <a:ext cx="2160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Ambient ISBAP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9299411" y="4868031"/>
              <a:ext cx="3617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/>
                <a:t>?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11453309" y="4937921"/>
              <a:ext cx="3617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/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1591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101600" y="1052423"/>
                <a:ext cx="8059193" cy="2597502"/>
              </a:xfrm>
            </p:spPr>
            <p:txBody>
              <a:bodyPr/>
              <a:lstStyle/>
              <a:p>
                <a:pPr>
                  <a:spcBef>
                    <a:spcPts val="0"/>
                  </a:spcBef>
                </a:pPr>
                <a:r>
                  <a:rPr lang="en-US" sz="2000" dirty="0"/>
                  <a:t>Assume linear relationship between boom metric values </a:t>
                </a:r>
                <a:br>
                  <a:rPr lang="en-US" sz="2000" dirty="0"/>
                </a:br>
                <a:r>
                  <a:rPr lang="en-US" sz="2000" dirty="0"/>
                  <a:t>and A-weighted SPL values: 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800" b="0" i="0" smtClean="0">
                        <a:latin typeface="Cambria Math" panose="02040503050406030204" pitchFamily="18" charset="0"/>
                      </a:rPr>
                      <m:t>PL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1800" b="0" i="0" smtClean="0">
                        <a:latin typeface="Cambria Math" panose="02040503050406030204" pitchFamily="18" charset="0"/>
                      </a:rPr>
                      <m:t>SPL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1800" dirty="0"/>
              </a:p>
              <a:p>
                <a:pPr>
                  <a:spcBef>
                    <a:spcPts val="0"/>
                  </a:spcBef>
                </a:pPr>
                <a:r>
                  <a:rPr lang="en-US" sz="2000" dirty="0"/>
                  <a:t>Use recorded data from QSF18 flight test </a:t>
                </a:r>
                <a:br>
                  <a:rPr lang="en-US" sz="2000" dirty="0"/>
                </a:br>
                <a:r>
                  <a:rPr lang="en-US" sz="2000" dirty="0"/>
                  <a:t>to quantify relationship</a:t>
                </a:r>
              </a:p>
              <a:p>
                <a:pPr lvl="1">
                  <a:spcBef>
                    <a:spcPts val="0"/>
                  </a:spcBef>
                </a:pPr>
                <a:r>
                  <a:rPr lang="en-US" sz="1800" dirty="0"/>
                  <a:t>550 two-minute ambient noise recordings available</a:t>
                </a:r>
              </a:p>
              <a:p>
                <a:pPr lvl="1">
                  <a:spcBef>
                    <a:spcPts val="0"/>
                  </a:spcBef>
                </a:pPr>
                <a:r>
                  <a:rPr lang="en-US" sz="1800" dirty="0"/>
                  <a:t>Recordings divided into 1 second segments (60k segments)</a:t>
                </a:r>
              </a:p>
              <a:p>
                <a:pPr lvl="1">
                  <a:spcBef>
                    <a:spcPts val="0"/>
                  </a:spcBef>
                </a:pPr>
                <a:r>
                  <a:rPr lang="en-US" sz="1800" dirty="0"/>
                  <a:t>A-weighted SPL and sonic boom metrics computed for each segment</a:t>
                </a:r>
              </a:p>
              <a:p>
                <a:pPr lvl="1">
                  <a:spcBef>
                    <a:spcPts val="0"/>
                  </a:spcBef>
                </a:pPr>
                <a:r>
                  <a:rPr lang="en-US" sz="1800" dirty="0"/>
                  <a:t>Fit a line to the point cloud</a:t>
                </a:r>
              </a:p>
              <a:p>
                <a:pPr lvl="1">
                  <a:spcBef>
                    <a:spcPts val="0"/>
                  </a:spcBef>
                </a:pPr>
                <a:r>
                  <a:rPr lang="en-US" sz="1800" dirty="0"/>
                  <a:t>Use the fitted lines to adapt the NPS noise map from SPL to boom metrics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1600" y="1052423"/>
                <a:ext cx="8059193" cy="2597502"/>
              </a:xfrm>
              <a:blipFill>
                <a:blip r:embed="rId4"/>
                <a:stretch>
                  <a:fillRect l="-681" t="-1408" b="-7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Adapting the NPS SPL map for sonic boom metrics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53" y="3831263"/>
            <a:ext cx="3900161" cy="29251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167" y="3758782"/>
            <a:ext cx="3900161" cy="292512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DCF2CAD-2322-1743-BF79-451073FAE6A2}"/>
              </a:ext>
            </a:extLst>
          </p:cNvPr>
          <p:cNvGrpSpPr/>
          <p:nvPr/>
        </p:nvGrpSpPr>
        <p:grpSpPr>
          <a:xfrm>
            <a:off x="6394241" y="1160961"/>
            <a:ext cx="2142005" cy="2024718"/>
            <a:chOff x="4444612" y="1645461"/>
            <a:chExt cx="4637460" cy="438353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FE985B3-DDEC-1E47-AAAE-072E75D20A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44612" y="1645461"/>
              <a:ext cx="4637460" cy="4383536"/>
            </a:xfrm>
            <a:prstGeom prst="rect">
              <a:avLst/>
            </a:prstGeom>
          </p:spPr>
        </p:pic>
        <p:sp>
          <p:nvSpPr>
            <p:cNvPr id="12" name="5-Point Star 11">
              <a:extLst>
                <a:ext uri="{FF2B5EF4-FFF2-40B4-BE49-F238E27FC236}">
                  <a16:creationId xmlns:a16="http://schemas.microsoft.com/office/drawing/2014/main" id="{B7659635-B266-9C42-ABCC-3CD1451634B6}"/>
                </a:ext>
              </a:extLst>
            </p:cNvPr>
            <p:cNvSpPr/>
            <p:nvPr/>
          </p:nvSpPr>
          <p:spPr>
            <a:xfrm>
              <a:off x="8433164" y="4235131"/>
              <a:ext cx="416997" cy="416997"/>
            </a:xfrm>
            <a:prstGeom prst="star5">
              <a:avLst/>
            </a:prstGeom>
            <a:solidFill>
              <a:srgbClr val="BB2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676922" y="1201747"/>
            <a:ext cx="3281075" cy="2475781"/>
            <a:chOff x="8676922" y="1201747"/>
            <a:chExt cx="3281075" cy="247578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76922" y="1201747"/>
              <a:ext cx="3281075" cy="247578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10149143" y="1201747"/>
              <a:ext cx="16742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Noise monitor locations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flipV="1">
              <a:off x="10058400" y="2464463"/>
              <a:ext cx="998690" cy="68592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 rot="19510783">
              <a:off x="9943403" y="2786122"/>
              <a:ext cx="16742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~10 mi (16 km)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278067" y="4326258"/>
            <a:ext cx="2513699" cy="1790168"/>
            <a:chOff x="4308015" y="4068213"/>
            <a:chExt cx="2513699" cy="1790168"/>
          </a:xfrm>
        </p:grpSpPr>
        <p:sp>
          <p:nvSpPr>
            <p:cNvPr id="6" name="Right Arrow 5"/>
            <p:cNvSpPr/>
            <p:nvPr/>
          </p:nvSpPr>
          <p:spPr>
            <a:xfrm>
              <a:off x="4308015" y="4068213"/>
              <a:ext cx="2513699" cy="1790168"/>
            </a:xfrm>
            <a:prstGeom prst="rightArrow">
              <a:avLst>
                <a:gd name="adj1" fmla="val 57184"/>
                <a:gd name="adj2" fmla="val 6664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b="1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308015" y="4640131"/>
              <a:ext cx="23597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Same data, but shown as a binned </a:t>
              </a:r>
              <a:r>
                <a:rPr lang="en-US" b="1" dirty="0" err="1">
                  <a:solidFill>
                    <a:schemeClr val="bg1"/>
                  </a:solidFill>
                </a:rPr>
                <a:t>heatmap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7618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3" y="1191719"/>
            <a:ext cx="3220683" cy="2186591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1600" y="3557916"/>
            <a:ext cx="2861859" cy="3044130"/>
          </a:xfrm>
        </p:spPr>
        <p:txBody>
          <a:bodyPr/>
          <a:lstStyle/>
          <a:p>
            <a:r>
              <a:rPr lang="en-US" sz="2000" dirty="0"/>
              <a:t>R</a:t>
            </a:r>
            <a:r>
              <a:rPr lang="en-US" sz="2000" baseline="30000" dirty="0"/>
              <a:t>2</a:t>
            </a:r>
            <a:r>
              <a:rPr lang="en-US" sz="2000" dirty="0"/>
              <a:t> between 0.810 and 0.976 for the linear fits to the metrics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of linear fits to noise metrics of recording segments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3104660" y="1164243"/>
            <a:ext cx="9009172" cy="4759796"/>
            <a:chOff x="2949387" y="1164243"/>
            <a:chExt cx="9009172" cy="475979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456"/>
            <a:stretch/>
          </p:blipFill>
          <p:spPr>
            <a:xfrm>
              <a:off x="8422792" y="3557915"/>
              <a:ext cx="2541035" cy="2366124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732"/>
            <a:stretch/>
          </p:blipFill>
          <p:spPr>
            <a:xfrm>
              <a:off x="3121915" y="1191791"/>
              <a:ext cx="2563843" cy="2366124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654"/>
            <a:stretch/>
          </p:blipFill>
          <p:spPr>
            <a:xfrm>
              <a:off x="3119453" y="3557915"/>
              <a:ext cx="2566305" cy="2366124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456"/>
            <a:stretch/>
          </p:blipFill>
          <p:spPr>
            <a:xfrm>
              <a:off x="8422792" y="1191791"/>
              <a:ext cx="2541035" cy="236612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141"/>
            <a:stretch/>
          </p:blipFill>
          <p:spPr>
            <a:xfrm>
              <a:off x="5776934" y="1191791"/>
              <a:ext cx="2550965" cy="2366124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566"/>
            <a:stretch/>
          </p:blipFill>
          <p:spPr>
            <a:xfrm>
              <a:off x="5776934" y="3557915"/>
              <a:ext cx="2537555" cy="2366124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636" r="4461"/>
            <a:stretch/>
          </p:blipFill>
          <p:spPr>
            <a:xfrm>
              <a:off x="11025407" y="1164243"/>
              <a:ext cx="686906" cy="3456885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 rot="16200000">
              <a:off x="11354804" y="2607506"/>
              <a:ext cx="838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Counts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 rot="16200000">
              <a:off x="2596886" y="2070339"/>
              <a:ext cx="107433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ASEL (dB)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 rot="16200000">
              <a:off x="5265855" y="2070340"/>
              <a:ext cx="107433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BSEL (dB)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 rot="16200000">
              <a:off x="7903835" y="2070339"/>
              <a:ext cx="107433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DSEL (dB)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 rot="16200000">
              <a:off x="2596886" y="4436463"/>
              <a:ext cx="107433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ESEL (dB)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 rot="16200000">
              <a:off x="5382074" y="4436462"/>
              <a:ext cx="84189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PL (dB)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 rot="16200000">
              <a:off x="7859271" y="4436462"/>
              <a:ext cx="116346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ISBAP (dB)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608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5123" y="5407269"/>
            <a:ext cx="10729500" cy="1194776"/>
          </a:xfrm>
        </p:spPr>
        <p:txBody>
          <a:bodyPr/>
          <a:lstStyle/>
          <a:p>
            <a:r>
              <a:rPr lang="en-US" dirty="0" err="1"/>
              <a:t>Colorbar</a:t>
            </a:r>
            <a:r>
              <a:rPr lang="en-US" dirty="0"/>
              <a:t> limits are 0.1th to 99.9th percentiles of the noise data on the map</a:t>
            </a:r>
          </a:p>
          <a:p>
            <a:pPr lvl="1"/>
            <a:r>
              <a:rPr lang="en-US" dirty="0"/>
              <a:t>For example, 0.1% of the data is below 40.6 </a:t>
            </a:r>
            <a:r>
              <a:rPr lang="en-US" dirty="0" err="1"/>
              <a:t>PLdB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Sonic boom metric ambient levels across the USA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45122" y="1079535"/>
            <a:ext cx="10729500" cy="4248546"/>
            <a:chOff x="237391" y="1233460"/>
            <a:chExt cx="10729500" cy="424854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668" r="4170"/>
            <a:stretch/>
          </p:blipFill>
          <p:spPr>
            <a:xfrm>
              <a:off x="8806735" y="1233460"/>
              <a:ext cx="698177" cy="424854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792" r="4462"/>
            <a:stretch/>
          </p:blipFill>
          <p:spPr>
            <a:xfrm>
              <a:off x="9575248" y="1233460"/>
              <a:ext cx="666424" cy="424854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695" r="4397"/>
            <a:stretch/>
          </p:blipFill>
          <p:spPr>
            <a:xfrm>
              <a:off x="8057565" y="1233460"/>
              <a:ext cx="678834" cy="424854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810" r="4596"/>
            <a:stretch/>
          </p:blipFill>
          <p:spPr>
            <a:xfrm>
              <a:off x="10312008" y="1233460"/>
              <a:ext cx="654883" cy="424854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599" r="3918"/>
            <a:stretch/>
          </p:blipFill>
          <p:spPr>
            <a:xfrm>
              <a:off x="7273393" y="1233460"/>
              <a:ext cx="722628" cy="424854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50" r="3740"/>
            <a:stretch/>
          </p:blipFill>
          <p:spPr>
            <a:xfrm>
              <a:off x="237391" y="1233460"/>
              <a:ext cx="6965665" cy="424854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785500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93496" y="5230711"/>
            <a:ext cx="5098540" cy="1071690"/>
          </a:xfrm>
        </p:spPr>
        <p:txBody>
          <a:bodyPr/>
          <a:lstStyle/>
          <a:p>
            <a:r>
              <a:rPr lang="en-US" dirty="0"/>
              <a:t>DSEL and BSEL have greater expected X-59 boom SNR than PL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1" y="167509"/>
            <a:ext cx="10875389" cy="615951"/>
          </a:xfrm>
        </p:spPr>
        <p:txBody>
          <a:bodyPr/>
          <a:lstStyle/>
          <a:p>
            <a:r>
              <a:rPr lang="en-US" sz="2800" dirty="0"/>
              <a:t>Signal to noise ratio (SNR) maps for a standard undertrack X-59 boom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4467111"/>
              </p:ext>
            </p:extLst>
          </p:nvPr>
        </p:nvGraphicFramePr>
        <p:xfrm>
          <a:off x="490888" y="1716084"/>
          <a:ext cx="4153242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2207">
                  <a:extLst>
                    <a:ext uri="{9D8B030D-6E8A-4147-A177-3AD203B41FA5}">
                      <a16:colId xmlns:a16="http://schemas.microsoft.com/office/drawing/2014/main" val="834172818"/>
                    </a:ext>
                  </a:extLst>
                </a:gridCol>
                <a:gridCol w="692207">
                  <a:extLst>
                    <a:ext uri="{9D8B030D-6E8A-4147-A177-3AD203B41FA5}">
                      <a16:colId xmlns:a16="http://schemas.microsoft.com/office/drawing/2014/main" val="3938338694"/>
                    </a:ext>
                  </a:extLst>
                </a:gridCol>
                <a:gridCol w="692207">
                  <a:extLst>
                    <a:ext uri="{9D8B030D-6E8A-4147-A177-3AD203B41FA5}">
                      <a16:colId xmlns:a16="http://schemas.microsoft.com/office/drawing/2014/main" val="3609384261"/>
                    </a:ext>
                  </a:extLst>
                </a:gridCol>
                <a:gridCol w="692207">
                  <a:extLst>
                    <a:ext uri="{9D8B030D-6E8A-4147-A177-3AD203B41FA5}">
                      <a16:colId xmlns:a16="http://schemas.microsoft.com/office/drawing/2014/main" val="2259597971"/>
                    </a:ext>
                  </a:extLst>
                </a:gridCol>
                <a:gridCol w="692207">
                  <a:extLst>
                    <a:ext uri="{9D8B030D-6E8A-4147-A177-3AD203B41FA5}">
                      <a16:colId xmlns:a16="http://schemas.microsoft.com/office/drawing/2014/main" val="2132269296"/>
                    </a:ext>
                  </a:extLst>
                </a:gridCol>
                <a:gridCol w="692207">
                  <a:extLst>
                    <a:ext uri="{9D8B030D-6E8A-4147-A177-3AD203B41FA5}">
                      <a16:colId xmlns:a16="http://schemas.microsoft.com/office/drawing/2014/main" val="2160895385"/>
                    </a:ext>
                  </a:extLst>
                </a:gridCol>
              </a:tblGrid>
              <a:tr h="25877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PL (dB)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ASEL (dB)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BSEL (dB)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DSEL (dB)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ESEL (dB)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ISBAP (dB)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456111"/>
                  </a:ext>
                </a:extLst>
              </a:tr>
              <a:tr h="16767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87.5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635436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1" r="7744"/>
          <a:stretch/>
        </p:blipFill>
        <p:spPr>
          <a:xfrm>
            <a:off x="490888" y="3951531"/>
            <a:ext cx="3658348" cy="25583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3589" y="1008198"/>
            <a:ext cx="44062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Simulated Undertrack X-59 Boom Levels </a:t>
            </a:r>
            <a:br>
              <a:rPr lang="en-US" sz="2000" b="1" dirty="0"/>
            </a:br>
            <a:r>
              <a:rPr lang="en-US" sz="2000" b="1" dirty="0"/>
              <a:t>Using Standard Atmosphere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426" y="3243645"/>
            <a:ext cx="3075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Average SNR (over CONUS) by metric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04262" y="1069963"/>
            <a:ext cx="4331368" cy="16174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AD02520-CED3-FE4A-B7A0-317ABBC77A2F}"/>
              </a:ext>
            </a:extLst>
          </p:cNvPr>
          <p:cNvGrpSpPr/>
          <p:nvPr/>
        </p:nvGrpSpPr>
        <p:grpSpPr>
          <a:xfrm>
            <a:off x="5742495" y="1148194"/>
            <a:ext cx="5532195" cy="3431380"/>
            <a:chOff x="5543492" y="1254814"/>
            <a:chExt cx="5532195" cy="34313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98" t="6049" r="3642" b="8778"/>
            <a:stretch/>
          </p:blipFill>
          <p:spPr>
            <a:xfrm>
              <a:off x="5543492" y="1615735"/>
              <a:ext cx="5532195" cy="307045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59815E5-1BFA-7D48-A0E1-445B6905C878}"/>
                </a:ext>
              </a:extLst>
            </p:cNvPr>
            <p:cNvSpPr txBox="1"/>
            <p:nvPr/>
          </p:nvSpPr>
          <p:spPr>
            <a:xfrm>
              <a:off x="5647995" y="1254814"/>
              <a:ext cx="49307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PL SNR = X-59 PL – Ambient PL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3447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1600" y="1221189"/>
            <a:ext cx="4618980" cy="5380856"/>
          </a:xfrm>
        </p:spPr>
        <p:txBody>
          <a:bodyPr/>
          <a:lstStyle/>
          <a:p>
            <a:r>
              <a:rPr lang="en-US" dirty="0"/>
              <a:t>Consider a scenario where the communities near NASA Langley were selected for an X-59 test</a:t>
            </a:r>
          </a:p>
          <a:p>
            <a:r>
              <a:rPr lang="en-US" dirty="0"/>
              <a:t>Two sites were under consideration for a noise monitor</a:t>
            </a:r>
          </a:p>
          <a:p>
            <a:pPr lvl="1"/>
            <a:r>
              <a:rPr lang="en-US" dirty="0"/>
              <a:t>Norfolk City Hall         SNR:  5 </a:t>
            </a:r>
            <a:r>
              <a:rPr lang="en-US" dirty="0" err="1"/>
              <a:t>PLdB</a:t>
            </a:r>
            <a:endParaRPr lang="en-US" dirty="0"/>
          </a:p>
          <a:p>
            <a:pPr lvl="1"/>
            <a:r>
              <a:rPr lang="en-US" dirty="0"/>
              <a:t>Jeff Robertson Park   SNR: 13 </a:t>
            </a:r>
            <a:r>
              <a:rPr lang="en-US" dirty="0" err="1"/>
              <a:t>PLdB</a:t>
            </a:r>
            <a:endParaRPr lang="en-US" dirty="0"/>
          </a:p>
          <a:p>
            <a:r>
              <a:rPr lang="en-US" dirty="0"/>
              <a:t>Jeff Robertson Park’s higher expected SNR makes it a better candidate for a noise monitor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noise near NASA Langley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4720580" y="1324428"/>
            <a:ext cx="7340792" cy="4250872"/>
            <a:chOff x="4720580" y="1324428"/>
            <a:chExt cx="7340792" cy="4250872"/>
          </a:xfrm>
        </p:grpSpPr>
        <p:grpSp>
          <p:nvGrpSpPr>
            <p:cNvPr id="13" name="Group 12"/>
            <p:cNvGrpSpPr/>
            <p:nvPr/>
          </p:nvGrpSpPr>
          <p:grpSpPr>
            <a:xfrm>
              <a:off x="4720580" y="1324428"/>
              <a:ext cx="7340792" cy="4250872"/>
              <a:chOff x="4720580" y="1324428"/>
              <a:chExt cx="7340792" cy="4250872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061" t="3431" r="23268" b="25178"/>
              <a:stretch/>
            </p:blipFill>
            <p:spPr>
              <a:xfrm>
                <a:off x="4720580" y="1324428"/>
                <a:ext cx="7340792" cy="4250872"/>
              </a:xfrm>
              <a:prstGeom prst="rect">
                <a:avLst/>
              </a:prstGeom>
            </p:spPr>
          </p:pic>
          <p:grpSp>
            <p:nvGrpSpPr>
              <p:cNvPr id="12" name="Group 11"/>
              <p:cNvGrpSpPr/>
              <p:nvPr/>
            </p:nvGrpSpPr>
            <p:grpSpPr>
              <a:xfrm>
                <a:off x="4884147" y="4883399"/>
                <a:ext cx="1676400" cy="436188"/>
                <a:chOff x="4884147" y="4883399"/>
                <a:chExt cx="1676400" cy="436188"/>
              </a:xfrm>
            </p:grpSpPr>
            <p:cxnSp>
              <p:nvCxnSpPr>
                <p:cNvPr id="7" name="Straight Connector 6"/>
                <p:cNvCxnSpPr/>
                <p:nvPr/>
              </p:nvCxnSpPr>
              <p:spPr>
                <a:xfrm>
                  <a:off x="5074622" y="4960102"/>
                  <a:ext cx="886968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8" name="TextBox 7"/>
                <p:cNvSpPr txBox="1"/>
                <p:nvPr/>
              </p:nvSpPr>
              <p:spPr>
                <a:xfrm>
                  <a:off x="4884147" y="5011810"/>
                  <a:ext cx="16764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bg1"/>
                      </a:solidFill>
                    </a:rPr>
                    <a:t>10 statute miles</a:t>
                  </a:r>
                </a:p>
              </p:txBody>
            </p:sp>
            <p:cxnSp>
              <p:nvCxnSpPr>
                <p:cNvPr id="9" name="Straight Connector 8"/>
                <p:cNvCxnSpPr/>
                <p:nvPr/>
              </p:nvCxnSpPr>
              <p:spPr>
                <a:xfrm flipV="1">
                  <a:off x="5080928" y="4883399"/>
                  <a:ext cx="0" cy="153406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 flipV="1">
                  <a:off x="5962911" y="4883399"/>
                  <a:ext cx="0" cy="153406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>
              <a:off x="8667483" y="4618930"/>
              <a:ext cx="152668" cy="1148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667483" y="4342636"/>
              <a:ext cx="152668" cy="114860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5079" y="2638194"/>
              <a:ext cx="343421" cy="287079"/>
            </a:xfrm>
            <a:prstGeom prst="rect">
              <a:avLst/>
            </a:prstGeom>
          </p:spPr>
        </p:pic>
      </p:grpSp>
      <p:sp>
        <p:nvSpPr>
          <p:cNvPr id="20" name="Rectangle 19"/>
          <p:cNvSpPr/>
          <p:nvPr/>
        </p:nvSpPr>
        <p:spPr>
          <a:xfrm>
            <a:off x="882214" y="3589215"/>
            <a:ext cx="1783713" cy="3109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873604" y="3970584"/>
            <a:ext cx="2108178" cy="27622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131556" y="5112805"/>
            <a:ext cx="1224522" cy="1227778"/>
          </a:xfrm>
          <a:prstGeom prst="rect">
            <a:avLst/>
          </a:prstGeom>
          <a:scene3d>
            <a:camera prst="orthographicFront">
              <a:rot lat="3300000" lon="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35091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 ambient noise data from other locations in the fits</a:t>
            </a:r>
          </a:p>
          <a:p>
            <a:endParaRPr lang="en-US" dirty="0"/>
          </a:p>
          <a:p>
            <a:r>
              <a:rPr lang="en-US" dirty="0"/>
              <a:t>Make use of other ambient noise maps as they become available and improve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</p:spTree>
    <p:extLst>
      <p:ext uri="{BB962C8B-B14F-4D97-AF65-F5344CB8AC3E}">
        <p14:creationId xmlns:p14="http://schemas.microsoft.com/office/powerpoint/2010/main" val="2309940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Ambient noise levels may be useful screening metric for placing boom monitors</a:t>
            </a:r>
          </a:p>
          <a:p>
            <a:r>
              <a:rPr lang="en-US" dirty="0"/>
              <a:t>National Park Service’s A-weighted SPL map of the CONUS was adapted </a:t>
            </a:r>
            <a:br>
              <a:rPr lang="en-US" dirty="0"/>
            </a:br>
            <a:r>
              <a:rPr lang="en-US" dirty="0"/>
              <a:t>to six boom metrics (PL, A-, B-, D-, E-weighted SEL and ISBAP)</a:t>
            </a:r>
          </a:p>
          <a:p>
            <a:pPr lvl="1"/>
            <a:r>
              <a:rPr lang="en-US" dirty="0"/>
              <a:t>Assumed linear relationship between each metric and A-weighted SPL</a:t>
            </a:r>
          </a:p>
          <a:p>
            <a:pPr lvl="1"/>
            <a:r>
              <a:rPr lang="en-US" dirty="0"/>
              <a:t>Used 60k 1-second segments of ambient noise data from Galveston, Texas to fit relationship</a:t>
            </a:r>
          </a:p>
          <a:p>
            <a:r>
              <a:rPr lang="en-US" dirty="0"/>
              <a:t>Map data enabled estimation of X-59’s geographically average undertrack SNR </a:t>
            </a:r>
            <a:br>
              <a:rPr lang="en-US" dirty="0"/>
            </a:br>
            <a:r>
              <a:rPr lang="en-US" dirty="0"/>
              <a:t>for each metric</a:t>
            </a:r>
          </a:p>
          <a:p>
            <a:pPr lvl="1"/>
            <a:r>
              <a:rPr lang="en-US" dirty="0"/>
              <a:t>DSEL and BSEL had higher expected SNR </a:t>
            </a:r>
            <a:r>
              <a:rPr lang="en-US"/>
              <a:t>than PL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854751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AD02520-CED3-FE4A-B7A0-317ABBC77A2F}"/>
              </a:ext>
            </a:extLst>
          </p:cNvPr>
          <p:cNvGrpSpPr/>
          <p:nvPr/>
        </p:nvGrpSpPr>
        <p:grpSpPr>
          <a:xfrm>
            <a:off x="408495" y="1211694"/>
            <a:ext cx="5532195" cy="3431380"/>
            <a:chOff x="5543492" y="1254814"/>
            <a:chExt cx="5532195" cy="343138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98" t="6049" r="3642" b="8778"/>
            <a:stretch/>
          </p:blipFill>
          <p:spPr>
            <a:xfrm>
              <a:off x="5543492" y="1615735"/>
              <a:ext cx="5532195" cy="307045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59815E5-1BFA-7D48-A0E1-445B6905C878}"/>
                </a:ext>
              </a:extLst>
            </p:cNvPr>
            <p:cNvSpPr txBox="1"/>
            <p:nvPr/>
          </p:nvSpPr>
          <p:spPr>
            <a:xfrm>
              <a:off x="5647995" y="1254814"/>
              <a:ext cx="49307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PL SNR = X-59 PL – Ambient PL</a:t>
              </a:r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4941" y="1466513"/>
            <a:ext cx="5667059" cy="328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2942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heme/theme1.xml><?xml version="1.0" encoding="utf-8"?>
<a:theme xmlns:a="http://schemas.openxmlformats.org/drawingml/2006/main" name="ED PPT Template 7 12 11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B9300AB196EE4BA80B16710F58E734" ma:contentTypeVersion="4" ma:contentTypeDescription="Create a new document." ma:contentTypeScope="" ma:versionID="3e0e4a995da7d0386a7ca9d6e4948fc7">
  <xsd:schema xmlns:xsd="http://www.w3.org/2001/XMLSchema" xmlns:xs="http://www.w3.org/2001/XMLSchema" xmlns:p="http://schemas.microsoft.com/office/2006/metadata/properties" xmlns:ns2="fd9d5043-237b-4c63-8ec3-0d0d218dc774" xmlns:ns3="573c746e-f7d3-477e-b16b-8b3e5c6c3976" targetNamespace="http://schemas.microsoft.com/office/2006/metadata/properties" ma:root="true" ma:fieldsID="bfd17799dac012b1af7e2b0227db6e5c" ns2:_="" ns3:_="">
    <xsd:import namespace="fd9d5043-237b-4c63-8ec3-0d0d218dc774"/>
    <xsd:import namespace="573c746e-f7d3-477e-b16b-8b3e5c6c39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9d5043-237b-4c63-8ec3-0d0d218dc7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3c746e-f7d3-477e-b16b-8b3e5c6c397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DFA2CB0-3365-4050-8674-15C100CCEBC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4C88387-EB45-4D75-BDD4-74CC09B080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9d5043-237b-4c63-8ec3-0d0d218dc774"/>
    <ds:schemaRef ds:uri="573c746e-f7d3-477e-b16b-8b3e5c6c39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39050DD-2EC3-4709-BDB0-8366CCA3A25F}">
  <ds:schemaRefs>
    <ds:schemaRef ds:uri="http://schemas.microsoft.com/office/2006/metadata/properties"/>
    <ds:schemaRef ds:uri="http://purl.org/dc/dcmitype/"/>
    <ds:schemaRef ds:uri="http://purl.org/dc/terms/"/>
    <ds:schemaRef ds:uri="573c746e-f7d3-477e-b16b-8b3e5c6c3976"/>
    <ds:schemaRef ds:uri="http://purl.org/dc/elements/1.1/"/>
    <ds:schemaRef ds:uri="fd9d5043-237b-4c63-8ec3-0d0d218dc7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13382</TotalTime>
  <Words>969</Words>
  <Application>Microsoft Office PowerPoint</Application>
  <PresentationFormat>Widescreen</PresentationFormat>
  <Paragraphs>149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Cambria Math</vt:lpstr>
      <vt:lpstr>Courier New</vt:lpstr>
      <vt:lpstr>Wingdings</vt:lpstr>
      <vt:lpstr>ED PPT Template 7 12 11</vt:lpstr>
      <vt:lpstr>Estimating the Noise Floor  of Sonic Boom Metrics Across the USA</vt:lpstr>
      <vt:lpstr>X-59 Mission Introduction</vt:lpstr>
      <vt:lpstr>Monitor placement approach from previous tests</vt:lpstr>
      <vt:lpstr>National Park Service Ambient SPL Map </vt:lpstr>
      <vt:lpstr>Sonic boom metrics under consideration for regulations</vt:lpstr>
      <vt:lpstr>Adapting the NPS SPL map for sonic boom metrics</vt:lpstr>
      <vt:lpstr>Results of linear fits to noise metrics of recording segments</vt:lpstr>
      <vt:lpstr>Sonic boom metric ambient levels across the USA</vt:lpstr>
      <vt:lpstr>Signal to noise ratio (SNR) maps for a standard undertrack X-59 boom</vt:lpstr>
      <vt:lpstr>Example: noise near NASA Langley</vt:lpstr>
      <vt:lpstr>Future Work</vt:lpstr>
      <vt:lpstr>Summary</vt:lpstr>
      <vt:lpstr>Thank you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a.loubeau@nasa.gov</dc:creator>
  <cp:lastModifiedBy>Baize, Wanda M Hickson (LARC-B702)[LAMPS 2]</cp:lastModifiedBy>
  <cp:revision>124</cp:revision>
  <dcterms:created xsi:type="dcterms:W3CDTF">2018-12-04T22:11:25Z</dcterms:created>
  <dcterms:modified xsi:type="dcterms:W3CDTF">2020-11-05T12:55:10Z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0x010100C8B9300AB196EE4BA80B16710F58E734</vt:lpwstr>
  </property>
</Properties>
</file>