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Lst>
  <p:notesMasterIdLst>
    <p:notesMasterId r:id="rId34"/>
  </p:notesMasterIdLst>
  <p:handoutMasterIdLst>
    <p:handoutMasterId r:id="rId35"/>
  </p:handoutMasterIdLst>
  <p:sldIdLst>
    <p:sldId id="297" r:id="rId5"/>
    <p:sldId id="260" r:id="rId6"/>
    <p:sldId id="293" r:id="rId7"/>
    <p:sldId id="296" r:id="rId8"/>
    <p:sldId id="264" r:id="rId9"/>
    <p:sldId id="265" r:id="rId10"/>
    <p:sldId id="266" r:id="rId11"/>
    <p:sldId id="269" r:id="rId12"/>
    <p:sldId id="270" r:id="rId13"/>
    <p:sldId id="271" r:id="rId14"/>
    <p:sldId id="272" r:id="rId15"/>
    <p:sldId id="273" r:id="rId16"/>
    <p:sldId id="277" r:id="rId17"/>
    <p:sldId id="278" r:id="rId18"/>
    <p:sldId id="279" r:id="rId19"/>
    <p:sldId id="274" r:id="rId20"/>
    <p:sldId id="275" r:id="rId21"/>
    <p:sldId id="276" r:id="rId22"/>
    <p:sldId id="280" r:id="rId23"/>
    <p:sldId id="294" r:id="rId24"/>
    <p:sldId id="295" r:id="rId25"/>
    <p:sldId id="291" r:id="rId26"/>
    <p:sldId id="292" r:id="rId27"/>
    <p:sldId id="285" r:id="rId28"/>
    <p:sldId id="286" r:id="rId29"/>
    <p:sldId id="287" r:id="rId30"/>
    <p:sldId id="288" r:id="rId31"/>
    <p:sldId id="282" r:id="rId32"/>
    <p:sldId id="28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ng, Jin Ho (LARC-D307)[NATIONAL INSTITUTE OF AEROSPACE]" initials="KA" lastIdx="2" clrIdx="0">
    <p:extLst>
      <p:ext uri="{19B8F6BF-5375-455C-9EA6-DF929625EA0E}">
        <p15:presenceInfo xmlns:p15="http://schemas.microsoft.com/office/powerpoint/2012/main" userId="S::jkang@ndc.nasa.gov::3139fb2e-27b5-4987-b21a-7010fd0402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C59EE2"/>
    <a:srgbClr val="F8F8F8"/>
    <a:srgbClr val="0064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40" autoAdjust="0"/>
    <p:restoredTop sz="87907" autoAdjust="0"/>
  </p:normalViewPr>
  <p:slideViewPr>
    <p:cSldViewPr>
      <p:cViewPr varScale="1">
        <p:scale>
          <a:sx n="95" d="100"/>
          <a:sy n="95" d="100"/>
        </p:scale>
        <p:origin x="66" y="90"/>
      </p:cViewPr>
      <p:guideLst>
        <p:guide orient="horz" pos="2160"/>
        <p:guide pos="3840"/>
      </p:guideLst>
    </p:cSldViewPr>
  </p:slideViewPr>
  <p:notesTextViewPr>
    <p:cViewPr>
      <p:scale>
        <a:sx n="150" d="100"/>
        <a:sy n="150" d="100"/>
      </p:scale>
      <p:origin x="0" y="0"/>
    </p:cViewPr>
  </p:notesTextViewPr>
  <p:notesViewPr>
    <p:cSldViewPr>
      <p:cViewPr varScale="1">
        <p:scale>
          <a:sx n="67" d="100"/>
          <a:sy n="67" d="100"/>
        </p:scale>
        <p:origin x="-3168"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sdb-serve\hudson\CAS\Project%20Plans\Formulation%20Test%20Matix.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85610493263683"/>
          <c:y val="0.20113676788378529"/>
          <c:w val="0.76668229913778352"/>
          <c:h val="0.56678790066953022"/>
        </c:manualLayout>
      </c:layout>
      <c:scatterChart>
        <c:scatterStyle val="smoothMarker"/>
        <c:varyColors val="0"/>
        <c:ser>
          <c:idx val="1"/>
          <c:order val="0"/>
          <c:tx>
            <c:v>r&lt;0.12</c:v>
          </c:tx>
          <c:spPr>
            <a:ln>
              <a:solidFill>
                <a:schemeClr val="tx1"/>
              </a:solidFill>
            </a:ln>
          </c:spPr>
          <c:marker>
            <c:symbol val="none"/>
          </c:marker>
          <c:xVal>
            <c:numRef>
              <c:f>'MW-Calculator'!$C$23:$C$27</c:f>
              <c:numCache>
                <c:formatCode>0.00</c:formatCode>
                <c:ptCount val="5"/>
                <c:pt idx="0">
                  <c:v>0.01</c:v>
                </c:pt>
                <c:pt idx="1">
                  <c:v>0.05</c:v>
                </c:pt>
                <c:pt idx="2">
                  <c:v>0.1</c:v>
                </c:pt>
                <c:pt idx="3">
                  <c:v>0.11</c:v>
                </c:pt>
                <c:pt idx="4">
                  <c:v>0.12</c:v>
                </c:pt>
              </c:numCache>
            </c:numRef>
          </c:xVal>
          <c:yVal>
            <c:numRef>
              <c:f>'MW-Calculator'!$D$23:$D$27</c:f>
              <c:numCache>
                <c:formatCode>General</c:formatCode>
                <c:ptCount val="5"/>
                <c:pt idx="0">
                  <c:v>468.43922613180894</c:v>
                </c:pt>
                <c:pt idx="1">
                  <c:v>823.35934995550645</c:v>
                </c:pt>
                <c:pt idx="2">
                  <c:v>3141.6122759064092</c:v>
                </c:pt>
                <c:pt idx="3">
                  <c:v>6084.5551968345226</c:v>
                </c:pt>
                <c:pt idx="4">
                  <c:v>57580.48682276436</c:v>
                </c:pt>
              </c:numCache>
            </c:numRef>
          </c:yVal>
          <c:smooth val="1"/>
          <c:extLst>
            <c:ext xmlns:c16="http://schemas.microsoft.com/office/drawing/2014/chart" uri="{C3380CC4-5D6E-409C-BE32-E72D297353CC}">
              <c16:uniqueId val="{00000000-61CF-425F-8ACE-F7FA7F992AC5}"/>
            </c:ext>
          </c:extLst>
        </c:ser>
        <c:ser>
          <c:idx val="0"/>
          <c:order val="1"/>
          <c:tx>
            <c:v>r&gt;8.26</c:v>
          </c:tx>
          <c:spPr>
            <a:ln>
              <a:solidFill>
                <a:schemeClr val="tx1"/>
              </a:solidFill>
              <a:prstDash val="sysDot"/>
            </a:ln>
            <a:effectLst/>
          </c:spPr>
          <c:marker>
            <c:symbol val="none"/>
          </c:marker>
          <c:xVal>
            <c:numRef>
              <c:f>'MW-Calculator'!$C$28:$C$32</c:f>
              <c:numCache>
                <c:formatCode>0.00</c:formatCode>
                <c:ptCount val="5"/>
                <c:pt idx="0">
                  <c:v>8.3333333333333339</c:v>
                </c:pt>
                <c:pt idx="1">
                  <c:v>9.0909090909090917</c:v>
                </c:pt>
                <c:pt idx="2">
                  <c:v>10</c:v>
                </c:pt>
                <c:pt idx="3">
                  <c:v>20</c:v>
                </c:pt>
                <c:pt idx="4">
                  <c:v>100</c:v>
                </c:pt>
              </c:numCache>
            </c:numRef>
          </c:xVal>
          <c:yVal>
            <c:numRef>
              <c:f>'MW-Calculator'!$D$28:$D$32</c:f>
              <c:numCache>
                <c:formatCode>General</c:formatCode>
                <c:ptCount val="5"/>
                <c:pt idx="0">
                  <c:v>64302.79753278412</c:v>
                </c:pt>
                <c:pt idx="1">
                  <c:v>6663.3933043174848</c:v>
                </c:pt>
                <c:pt idx="2">
                  <c:v>3364.3683562497044</c:v>
                </c:pt>
                <c:pt idx="3">
                  <c:v>740.19196647947933</c:v>
                </c:pt>
                <c:pt idx="4">
                  <c:v>314.67188789312274</c:v>
                </c:pt>
              </c:numCache>
            </c:numRef>
          </c:yVal>
          <c:smooth val="1"/>
          <c:extLst>
            <c:ext xmlns:c16="http://schemas.microsoft.com/office/drawing/2014/chart" uri="{C3380CC4-5D6E-409C-BE32-E72D297353CC}">
              <c16:uniqueId val="{00000001-61CF-425F-8ACE-F7FA7F992AC5}"/>
            </c:ext>
          </c:extLst>
        </c:ser>
        <c:dLbls>
          <c:showLegendKey val="0"/>
          <c:showVal val="0"/>
          <c:showCatName val="0"/>
          <c:showSerName val="0"/>
          <c:showPercent val="0"/>
          <c:showBubbleSize val="0"/>
        </c:dLbls>
        <c:axId val="473619184"/>
        <c:axId val="473612952"/>
      </c:scatterChart>
      <c:valAx>
        <c:axId val="473619184"/>
        <c:scaling>
          <c:logBase val="10"/>
          <c:orientation val="minMax"/>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a:pPr>
                <a:r>
                  <a:rPr lang="en-US" i="1" dirty="0"/>
                  <a:t>r</a:t>
                </a:r>
              </a:p>
            </c:rich>
          </c:tx>
          <c:layout/>
          <c:overlay val="0"/>
          <c:spPr>
            <a:noFill/>
            <a:ln>
              <a:noFill/>
            </a:ln>
            <a:effectLst/>
          </c:sp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en-US"/>
          </a:p>
        </c:txPr>
        <c:crossAx val="473612952"/>
        <c:crosses val="autoZero"/>
        <c:crossBetween val="midCat"/>
      </c:valAx>
      <c:valAx>
        <c:axId val="473612952"/>
        <c:scaling>
          <c:logBase val="10"/>
          <c:orientation val="minMax"/>
          <c:min val="100"/>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a:t>MW (g/mol)</a:t>
                </a:r>
              </a:p>
            </c:rich>
          </c:tx>
          <c:layout/>
          <c:overlay val="0"/>
          <c:spPr>
            <a:noFill/>
            <a:ln>
              <a:noFill/>
            </a:ln>
            <a:effectLst/>
          </c:spPr>
        </c:title>
        <c:numFmt formatCode="0.E+0" sourceLinked="0"/>
        <c:majorTickMark val="none"/>
        <c:minorTickMark val="none"/>
        <c:tickLblPos val="low"/>
        <c:spPr>
          <a:noFill/>
          <a:ln w="9525" cap="flat" cmpd="sng" algn="ctr">
            <a:solidFill>
              <a:schemeClr val="tx1">
                <a:lumMod val="25000"/>
                <a:lumOff val="75000"/>
              </a:schemeClr>
            </a:solidFill>
            <a:round/>
          </a:ln>
          <a:effectLst/>
        </c:spPr>
        <c:txPr>
          <a:bodyPr rot="-60000000" vert="horz"/>
          <a:lstStyle/>
          <a:p>
            <a:pPr>
              <a:defRPr/>
            </a:pPr>
            <a:endParaRPr lang="en-US"/>
          </a:p>
        </c:txPr>
        <c:crossAx val="473619184"/>
        <c:crosses val="autoZero"/>
        <c:crossBetween val="midCat"/>
      </c:valAx>
      <c:spPr>
        <a:ln>
          <a:solidFill>
            <a:schemeClr val="accent1"/>
          </a:solidFill>
        </a:ln>
      </c:spPr>
    </c:plotArea>
    <c:legend>
      <c:legendPos val="t"/>
      <c:layout/>
      <c:overlay val="0"/>
    </c:legend>
    <c:plotVisOnly val="1"/>
    <c:dispBlanksAs val="gap"/>
    <c:showDLblsOverMax val="0"/>
  </c:chart>
  <c:spPr>
    <a:ln>
      <a:solidFill>
        <a:schemeClr val="bg1">
          <a:lumMod val="50000"/>
        </a:schemeClr>
      </a:solidFill>
    </a:ln>
  </c:spPr>
  <c:txPr>
    <a:bodyPr/>
    <a:lstStyle/>
    <a:p>
      <a:pPr>
        <a:defRPr sz="1400" b="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12BE5A7-734B-4269-9AF9-65AD2D744722}" type="datetimeFigureOut">
              <a:rPr lang="en-US" smtClean="0"/>
              <a:t>7/24/2020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FE3272D-00AE-4324-A5E5-E08BA2863DD0}" type="slidenum">
              <a:rPr lang="en-US" smtClean="0"/>
              <a:t>‹#›</a:t>
            </a:fld>
            <a:endParaRPr lang="en-US"/>
          </a:p>
        </p:txBody>
      </p:sp>
    </p:spTree>
    <p:extLst>
      <p:ext uri="{BB962C8B-B14F-4D97-AF65-F5344CB8AC3E}">
        <p14:creationId xmlns:p14="http://schemas.microsoft.com/office/powerpoint/2010/main" val="11246166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8D4AD5-FE41-43EB-A100-941E756EBDDE}" type="datetimeFigureOut">
              <a:rPr lang="en-US" smtClean="0"/>
              <a:t>7/24/2020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8ACA4E-8F8B-4BC7-AEEB-6A59B083763D}" type="slidenum">
              <a:rPr lang="en-US" smtClean="0"/>
              <a:t>‹#›</a:t>
            </a:fld>
            <a:endParaRPr lang="en-US"/>
          </a:p>
        </p:txBody>
      </p:sp>
    </p:spTree>
    <p:extLst>
      <p:ext uri="{BB962C8B-B14F-4D97-AF65-F5344CB8AC3E}">
        <p14:creationId xmlns:p14="http://schemas.microsoft.com/office/powerpoint/2010/main" val="75900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a:t>
            </a:r>
            <a:r>
              <a:rPr lang="en-US" baseline="0" dirty="0" smtClean="0"/>
              <a:t> and thank you for selecting this presentation.  I am Frank Palmieri from NASA’s Langley Research Center and I am going to tell you about the most recent developments at NASA on the topic of Epoxy Matrix Resins with Offset Stoichiometry for Predictable Joints in Composite Assemblies. </a:t>
            </a:r>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1</a:t>
            </a:fld>
            <a:endParaRPr lang="en-US"/>
          </a:p>
        </p:txBody>
      </p:sp>
    </p:spTree>
    <p:extLst>
      <p:ext uri="{BB962C8B-B14F-4D97-AF65-F5344CB8AC3E}">
        <p14:creationId xmlns:p14="http://schemas.microsoft.com/office/powerpoint/2010/main" val="4014376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a little bit</a:t>
            </a:r>
            <a:r>
              <a:rPr lang="en-US" baseline="0" dirty="0" smtClean="0"/>
              <a:t> about me.  I have been researching composite materials for aircraft structural applications at NASA’s Langley Research Center since about 20-10.  My primary focus has been on secondary bonding technologies and surface engineering.  </a:t>
            </a:r>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2</a:t>
            </a:fld>
            <a:endParaRPr lang="en-US"/>
          </a:p>
        </p:txBody>
      </p:sp>
    </p:spTree>
    <p:extLst>
      <p:ext uri="{BB962C8B-B14F-4D97-AF65-F5344CB8AC3E}">
        <p14:creationId xmlns:p14="http://schemas.microsoft.com/office/powerpoint/2010/main" val="198654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I get into the technical details, I would like to acknowledge my coauthors and their affiliations for their contributions to this research as well as other team members from various NASA aeronautics research centers that made this work possible. So thank you Team members for all you hard work. </a:t>
            </a:r>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3</a:t>
            </a:fld>
            <a:endParaRPr lang="en-US"/>
          </a:p>
        </p:txBody>
      </p:sp>
    </p:spTree>
    <p:extLst>
      <p:ext uri="{BB962C8B-B14F-4D97-AF65-F5344CB8AC3E}">
        <p14:creationId xmlns:p14="http://schemas.microsoft.com/office/powerpoint/2010/main" val="3647303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we can’t forget that this symposium is in honor of </a:t>
            </a:r>
            <a:r>
              <a:rPr lang="en-US" baseline="0" dirty="0" err="1" smtClean="0"/>
              <a:t>Kash</a:t>
            </a:r>
            <a:r>
              <a:rPr lang="en-US" baseline="0" dirty="0" smtClean="0"/>
              <a:t> Mittal for his 75</a:t>
            </a:r>
            <a:r>
              <a:rPr lang="en-US" baseline="30000" dirty="0" smtClean="0"/>
              <a:t>th</a:t>
            </a:r>
            <a:r>
              <a:rPr lang="en-US" baseline="0" dirty="0" smtClean="0"/>
              <a:t> birthday in spite of being a virtual event this year.  I know </a:t>
            </a:r>
            <a:r>
              <a:rPr lang="en-US" baseline="0" dirty="0" err="1" smtClean="0"/>
              <a:t>Kash</a:t>
            </a:r>
            <a:r>
              <a:rPr lang="en-US" baseline="0" dirty="0" smtClean="0"/>
              <a:t> through a collaboration on a recent book chapter titled  </a:t>
            </a:r>
            <a:r>
              <a:rPr lang="en-US" sz="1200" dirty="0" smtClean="0"/>
              <a:t>Topographical Modification of Polymers and Metals by Laser Ablation to Create </a:t>
            </a:r>
            <a:r>
              <a:rPr lang="en-US" sz="1200" dirty="0" err="1" smtClean="0"/>
              <a:t>Superhydrophobic</a:t>
            </a:r>
            <a:r>
              <a:rPr lang="en-US" sz="1200" dirty="0" smtClean="0"/>
              <a:t> Surfaces which appears in his recent</a:t>
            </a:r>
            <a:r>
              <a:rPr lang="en-US" sz="1200" baseline="0" dirty="0" smtClean="0"/>
              <a:t> book, </a:t>
            </a:r>
            <a:r>
              <a:rPr lang="en-US" sz="1200" i="1" dirty="0" smtClean="0"/>
              <a:t>Laser Technology: Applications in Adhesion and Related Areas.</a:t>
            </a:r>
            <a:r>
              <a:rPr lang="en-US" sz="1200" i="1" baseline="0" dirty="0" smtClean="0"/>
              <a:t> </a:t>
            </a:r>
            <a:r>
              <a:rPr lang="en-US" sz="1200" i="0" baseline="0" dirty="0" smtClean="0"/>
              <a:t>I'm sure </a:t>
            </a:r>
            <a:r>
              <a:rPr lang="en-US" sz="1200" i="0" baseline="0" dirty="0" err="1" smtClean="0"/>
              <a:t>Kash</a:t>
            </a:r>
            <a:r>
              <a:rPr lang="en-US" sz="1200" i="0" baseline="0" dirty="0" smtClean="0"/>
              <a:t> is quite pleased that I am plugging his new book, so there you go,  that is your birthday present, </a:t>
            </a:r>
            <a:r>
              <a:rPr lang="en-US" sz="1200" i="0" baseline="0" dirty="0" err="1" smtClean="0"/>
              <a:t>Kash</a:t>
            </a:r>
            <a:r>
              <a:rPr lang="en-US" sz="1200" i="0" baseline="0" dirty="0" smtClean="0"/>
              <a:t>.  I am sorry about any errors in my citation format.  I know you always have your red pen ready.  But seriously, </a:t>
            </a:r>
            <a:r>
              <a:rPr lang="en-US" sz="1200" i="0" baseline="0" dirty="0" err="1" smtClean="0"/>
              <a:t>Kash</a:t>
            </a:r>
            <a:r>
              <a:rPr lang="en-US" sz="1200" i="0" baseline="0" dirty="0" smtClean="0"/>
              <a:t> is an excellent editor to work with.  He takes great pride in the quality of his publications and expends great effort to support and improve each text.  And as I recall, he even taught me the difference between surface energy and surface-free energy, so thank you for that.  One interesting quirk about </a:t>
            </a:r>
            <a:r>
              <a:rPr lang="en-US" sz="1200" i="0" baseline="0" dirty="0" err="1" smtClean="0"/>
              <a:t>Kash</a:t>
            </a:r>
            <a:r>
              <a:rPr lang="en-US" sz="1200" i="0" baseline="0" dirty="0" smtClean="0"/>
              <a:t> you will notice if you ever correspond with him via email is that his messages are somehow revised with ink on paper before they are sent.  Now don’t forget that </a:t>
            </a:r>
            <a:r>
              <a:rPr lang="en-US" sz="1200" i="0" baseline="0" dirty="0" err="1" smtClean="0"/>
              <a:t>Kash</a:t>
            </a:r>
            <a:r>
              <a:rPr lang="en-US" sz="1200" i="0" baseline="0" dirty="0" smtClean="0"/>
              <a:t> had a long career at IBM, so I'm not sure what this may indicate about computer industry.  Perhaps it is evidence of an underlying conspiracy. </a:t>
            </a:r>
            <a:r>
              <a:rPr lang="en-US" sz="1200" i="0" baseline="0" dirty="0" smtClean="0">
                <a:sym typeface="Wingdings" panose="05000000000000000000" pitchFamily="2" charset="2"/>
              </a:rPr>
              <a:t>.  </a:t>
            </a:r>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4</a:t>
            </a:fld>
            <a:endParaRPr lang="en-US"/>
          </a:p>
        </p:txBody>
      </p:sp>
    </p:spTree>
    <p:extLst>
      <p:ext uri="{BB962C8B-B14F-4D97-AF65-F5344CB8AC3E}">
        <p14:creationId xmlns:p14="http://schemas.microsoft.com/office/powerpoint/2010/main" val="1271947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international air transport association (IATA) regularly reports the air transportation outlook for the next twenty years.  </a:t>
            </a:r>
          </a:p>
          <a:p>
            <a:endParaRPr lang="en-US" baseline="0" dirty="0" smtClean="0"/>
          </a:p>
          <a:p>
            <a:r>
              <a:rPr lang="en-US" baseline="0" dirty="0" smtClean="0"/>
              <a:t>They forecasted a doubling of passenger trips between 2017 and 2036, which means that aircraft manufacturers will need to respond with a proportional increase in new aircraft production.  </a:t>
            </a:r>
          </a:p>
          <a:p>
            <a:endParaRPr lang="en-US" baseline="0" dirty="0" smtClean="0"/>
          </a:p>
          <a:p>
            <a:r>
              <a:rPr lang="en-US" baseline="0" dirty="0" smtClean="0"/>
              <a:t>And for sustainability of such high growth rates, there is ever increasing pressure to build sustainable, efficient aircraft, which are highly dependent on high performance composite structures. </a:t>
            </a:r>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5</a:t>
            </a:fld>
            <a:endParaRPr lang="en-US"/>
          </a:p>
        </p:txBody>
      </p:sp>
    </p:spTree>
    <p:extLst>
      <p:ext uri="{BB962C8B-B14F-4D97-AF65-F5344CB8AC3E}">
        <p14:creationId xmlns:p14="http://schemas.microsoft.com/office/powerpoint/2010/main" val="800451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fontAlgn="base" hangingPunct="1">
              <a:spcBef>
                <a:spcPct val="0"/>
              </a:spcBef>
              <a:spcAft>
                <a:spcPct val="0"/>
              </a:spcAft>
              <a:buClrTx/>
              <a:buSzTx/>
              <a:buNone/>
            </a:pPr>
            <a:r>
              <a:rPr lang="en-US" altLang="en-US" sz="1200" i="0" dirty="0" smtClean="0">
                <a:solidFill>
                  <a:srgbClr val="000000"/>
                </a:solidFill>
              </a:rPr>
              <a:t>… but there </a:t>
            </a:r>
            <a:r>
              <a:rPr lang="en-US" altLang="en-US" sz="1200" i="0" baseline="0" dirty="0" smtClean="0">
                <a:solidFill>
                  <a:srgbClr val="000000"/>
                </a:solidFill>
              </a:rPr>
              <a:t>is a manufacturing bottleneck for composite structures during the assembly process. Composite a</a:t>
            </a:r>
            <a:r>
              <a:rPr lang="en-US" altLang="en-US" sz="1200" i="0" dirty="0" smtClean="0">
                <a:solidFill>
                  <a:srgbClr val="000000"/>
                </a:solidFill>
              </a:rPr>
              <a:t>irframes are composed of many parts</a:t>
            </a:r>
            <a:r>
              <a:rPr lang="en-US" altLang="en-US" sz="1200" i="0" baseline="0" dirty="0" smtClean="0">
                <a:solidFill>
                  <a:srgbClr val="000000"/>
                </a:solidFill>
              </a:rPr>
              <a:t>, which</a:t>
            </a:r>
            <a:r>
              <a:rPr lang="en-US" altLang="en-US" sz="1200" i="0" dirty="0" smtClean="0">
                <a:solidFill>
                  <a:srgbClr val="000000"/>
                </a:solidFill>
              </a:rPr>
              <a:t> can be assembled rapidly with structural adhesive</a:t>
            </a:r>
            <a:r>
              <a:rPr lang="en-US" altLang="en-US" sz="1200" i="0" baseline="0" dirty="0" smtClean="0">
                <a:solidFill>
                  <a:srgbClr val="000000"/>
                </a:solidFill>
              </a:rPr>
              <a:t> bonding</a:t>
            </a:r>
            <a:r>
              <a:rPr lang="en-US" altLang="en-US" sz="1200" i="0" dirty="0" smtClean="0">
                <a:solidFill>
                  <a:srgbClr val="000000"/>
                </a:solidFill>
              </a:rPr>
              <a:t>. However, redundant load paths,</a:t>
            </a:r>
            <a:r>
              <a:rPr lang="en-US" altLang="en-US" sz="1200" i="0" baseline="0" dirty="0" smtClean="0">
                <a:solidFill>
                  <a:srgbClr val="000000"/>
                </a:solidFill>
              </a:rPr>
              <a:t> such as </a:t>
            </a:r>
            <a:r>
              <a:rPr lang="en-US" altLang="en-US" sz="1200" i="0" dirty="0" smtClean="0">
                <a:solidFill>
                  <a:srgbClr val="000000"/>
                </a:solidFill>
              </a:rPr>
              <a:t>bolts, are required for certification</a:t>
            </a:r>
            <a:r>
              <a:rPr lang="en-US" altLang="en-US" sz="1200" i="0" baseline="0" dirty="0" smtClean="0">
                <a:solidFill>
                  <a:srgbClr val="000000"/>
                </a:solidFill>
              </a:rPr>
              <a:t> resulting in </a:t>
            </a:r>
            <a:r>
              <a:rPr lang="en-US" altLang="en-US" sz="1200" i="0" dirty="0" smtClean="0">
                <a:solidFill>
                  <a:srgbClr val="000000"/>
                </a:solidFill>
              </a:rPr>
              <a:t>thousands of drilling and installation steps that slows down assembly. In addition to decreasing the manufacturing</a:t>
            </a:r>
            <a:r>
              <a:rPr lang="en-US" altLang="en-US" sz="1200" i="0" baseline="0" dirty="0" smtClean="0">
                <a:solidFill>
                  <a:srgbClr val="000000"/>
                </a:solidFill>
              </a:rPr>
              <a:t> rate, </a:t>
            </a:r>
            <a:r>
              <a:rPr lang="en-US" altLang="en-US" sz="1200" i="0" dirty="0" smtClean="0">
                <a:solidFill>
                  <a:srgbClr val="000000"/>
                </a:solidFill>
              </a:rPr>
              <a:t>bolts</a:t>
            </a:r>
            <a:r>
              <a:rPr lang="en-US" altLang="en-US" sz="1200" i="0" baseline="0" dirty="0" smtClean="0">
                <a:solidFill>
                  <a:srgbClr val="000000"/>
                </a:solidFill>
              </a:rPr>
              <a:t> can cause stress concentrations at the drill site,</a:t>
            </a:r>
            <a:r>
              <a:rPr lang="en-US" altLang="en-US" sz="1200" i="0" dirty="0" smtClean="0">
                <a:solidFill>
                  <a:srgbClr val="000000"/>
                </a:solidFill>
              </a:rPr>
              <a:t> add mass, and have the potential for corrosion. To the right</a:t>
            </a:r>
            <a:r>
              <a:rPr lang="en-US" altLang="en-US" sz="1200" i="0" baseline="0" dirty="0" smtClean="0">
                <a:solidFill>
                  <a:srgbClr val="000000"/>
                </a:solidFill>
              </a:rPr>
              <a:t>, you see drawings of some common wing structures. The top drawing shows the simplest possible assembly of the rib with the skin and stiffeners using an adhesive or co-cure process.  The bottom picture shows the many holes and fasteners that are add to bonded structures to meet certification requirements. </a:t>
            </a:r>
            <a:endParaRPr lang="en-US" altLang="en-US" sz="1200" i="0" dirty="0" smtClean="0">
              <a:solidFill>
                <a:srgbClr val="000000"/>
              </a:solidFill>
            </a:endParaRPr>
          </a:p>
          <a:p>
            <a:pPr eaLnBrk="1" fontAlgn="base" hangingPunct="1">
              <a:spcBef>
                <a:spcPct val="0"/>
              </a:spcBef>
              <a:spcAft>
                <a:spcPct val="0"/>
              </a:spcAft>
              <a:buClrTx/>
              <a:buSzTx/>
              <a:buNone/>
            </a:pPr>
            <a:endParaRPr lang="en-US" altLang="en-US" sz="1200" i="0" dirty="0" smtClean="0">
              <a:solidFill>
                <a:srgbClr val="000000"/>
              </a:solidFill>
            </a:endParaRPr>
          </a:p>
          <a:p>
            <a:endParaRPr lang="en-US" dirty="0"/>
          </a:p>
        </p:txBody>
      </p:sp>
      <p:sp>
        <p:nvSpPr>
          <p:cNvPr id="4" name="Slide Number Placeholder 3"/>
          <p:cNvSpPr>
            <a:spLocks noGrp="1"/>
          </p:cNvSpPr>
          <p:nvPr>
            <p:ph type="sldNum" sz="quarter" idx="10"/>
          </p:nvPr>
        </p:nvSpPr>
        <p:spPr/>
        <p:txBody>
          <a:bodyPr/>
          <a:lstStyle/>
          <a:p>
            <a:fld id="{2733A605-5390-4383-B3F2-832F4E0EB347}" type="slidenum">
              <a:rPr lang="en-US" smtClean="0">
                <a:solidFill>
                  <a:prstClr val="black"/>
                </a:solidFill>
              </a:rPr>
              <a:pPr/>
              <a:t>6</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Tree>
    <p:extLst>
      <p:ext uri="{BB962C8B-B14F-4D97-AF65-F5344CB8AC3E}">
        <p14:creationId xmlns:p14="http://schemas.microsoft.com/office/powerpoint/2010/main" val="3579540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t>The impact</a:t>
            </a:r>
            <a:r>
              <a:rPr lang="en-US" sz="1600" baseline="0" dirty="0" smtClean="0"/>
              <a:t> of eliminating redundant fasteners is enormous. A systems analysis performed at NASA Langley Research Center estimated that approximately 21,000 bolts per wing could be removed from the composite </a:t>
            </a:r>
            <a:r>
              <a:rPr lang="en-US" sz="1600" baseline="0" dirty="0" err="1" smtClean="0"/>
              <a:t>wingbox</a:t>
            </a:r>
            <a:r>
              <a:rPr lang="en-US" sz="1600" baseline="0" dirty="0" smtClean="0"/>
              <a:t> of a of single-aisle, commercial transport airframe. In addition, information gathered on fuselage components indicated approximately 70,000 bolts could be removed from the fuselage.</a:t>
            </a:r>
            <a:endParaRPr lang="en-US" sz="1600" dirty="0" smtClean="0"/>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7</a:t>
            </a:fld>
            <a:endParaRPr lang="en-US"/>
          </a:p>
        </p:txBody>
      </p:sp>
    </p:spTree>
    <p:extLst>
      <p:ext uri="{BB962C8B-B14F-4D97-AF65-F5344CB8AC3E}">
        <p14:creationId xmlns:p14="http://schemas.microsoft.com/office/powerpoint/2010/main" val="1948801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To</a:t>
            </a:r>
            <a:r>
              <a:rPr lang="en-US" sz="1200" baseline="0" dirty="0" smtClean="0"/>
              <a:t> understand the dependence on redundant fasteners, we have to look at how large scale composite structures are assembled.  </a:t>
            </a:r>
            <a:r>
              <a:rPr lang="en-US" sz="1200" dirty="0" smtClean="0"/>
              <a:t>There are essentially three primary methods</a:t>
            </a:r>
            <a:r>
              <a:rPr lang="en-US" sz="1200" baseline="0" dirty="0" smtClean="0"/>
              <a:t> for assembling composites: co-cure, co-bond, and secondary bond. During co-cure, two or more parts are cured together in an autoclave resulting in unitized structure. In other words, co-cured joints have continuous matrix resin through the joint. In contrast, co-bonded and secondary bonded joints use adhesive to bond together one or more previously cured components. The adhesive bond results in a material discontinuity that can be observed microscopically.</a:t>
            </a:r>
          </a:p>
          <a:p>
            <a:endParaRPr lang="en-US" sz="1200" dirty="0" smtClean="0"/>
          </a:p>
          <a:p>
            <a:r>
              <a:rPr lang="en-US" sz="1200" dirty="0" smtClean="0"/>
              <a:t>Co-cured joints are inherently predictable because the joint is inherently interface-free</a:t>
            </a:r>
            <a:r>
              <a:rPr lang="en-US" sz="1200" baseline="0" dirty="0" smtClean="0"/>
              <a:t>.</a:t>
            </a:r>
          </a:p>
          <a:p>
            <a:endParaRPr lang="en-US" sz="1200" baseline="0" dirty="0" smtClean="0"/>
          </a:p>
          <a:p>
            <a:r>
              <a:rPr lang="en-US" sz="1200" i="1" baseline="0" dirty="0" smtClean="0"/>
              <a:t>First animation</a:t>
            </a:r>
          </a:p>
          <a:p>
            <a:endParaRPr lang="en-US" sz="1200" baseline="0" dirty="0" smtClean="0"/>
          </a:p>
          <a:p>
            <a:r>
              <a:rPr lang="en-US" sz="1200" dirty="0" smtClean="0"/>
              <a:t>However, co-cure</a:t>
            </a:r>
            <a:r>
              <a:rPr lang="en-US" sz="1200" baseline="0" dirty="0" smtClean="0"/>
              <a:t> is l</a:t>
            </a:r>
            <a:r>
              <a:rPr lang="en-US" sz="1200" dirty="0" smtClean="0"/>
              <a:t>imited in application</a:t>
            </a:r>
            <a:r>
              <a:rPr lang="en-US" sz="1200" baseline="0" dirty="0" smtClean="0"/>
              <a:t> b</a:t>
            </a:r>
            <a:r>
              <a:rPr lang="en-US" sz="1200" dirty="0" smtClean="0"/>
              <a:t>y part</a:t>
            </a:r>
            <a:r>
              <a:rPr lang="en-US" sz="1200" baseline="0" dirty="0" smtClean="0"/>
              <a:t> </a:t>
            </a:r>
            <a:r>
              <a:rPr lang="en-US" sz="1200" dirty="0" smtClean="0"/>
              <a:t>complexity and size. </a:t>
            </a:r>
            <a:r>
              <a:rPr lang="en-US" sz="1200" baseline="0" dirty="0" smtClean="0"/>
              <a:t>Quite simply, y</a:t>
            </a:r>
            <a:r>
              <a:rPr lang="en-US" sz="1200" dirty="0" smtClean="0"/>
              <a:t>ou</a:t>
            </a:r>
            <a:r>
              <a:rPr lang="en-US" sz="1200" baseline="0" dirty="0" smtClean="0"/>
              <a:t> cannot produce an entire aircraft or even an entire wing in single cure process. The tooling would be too expensive.</a:t>
            </a:r>
          </a:p>
          <a:p>
            <a:endParaRPr lang="en-US" sz="1200" dirty="0" smtClean="0"/>
          </a:p>
          <a:p>
            <a:r>
              <a:rPr lang="en-US" sz="1200" dirty="0" smtClean="0"/>
              <a:t>Bonding</a:t>
            </a:r>
            <a:r>
              <a:rPr lang="en-US" sz="1200" baseline="0" dirty="0" smtClean="0"/>
              <a:t> and co-bonding simplify the assembly of complex structures, but the resulting joints </a:t>
            </a:r>
            <a:r>
              <a:rPr lang="en-US" sz="1200" dirty="0" smtClean="0"/>
              <a:t>are susceptible to weak bonds leading to unpredictable performance</a:t>
            </a:r>
            <a:r>
              <a:rPr lang="en-US" sz="1200" baseline="0" dirty="0" smtClean="0"/>
              <a:t>. </a:t>
            </a:r>
          </a:p>
          <a:p>
            <a:endParaRPr lang="en-US" sz="1200" baseline="0" dirty="0" smtClean="0"/>
          </a:p>
          <a:p>
            <a:r>
              <a:rPr lang="en-US" sz="1200" i="1" baseline="0" dirty="0" smtClean="0"/>
              <a:t>Second animation</a:t>
            </a:r>
          </a:p>
          <a:p>
            <a:r>
              <a:rPr lang="en-US" sz="1200" baseline="0" dirty="0" smtClean="0"/>
              <a:t> </a:t>
            </a:r>
            <a:endParaRPr lang="en-US" sz="1200" dirty="0" smtClean="0"/>
          </a:p>
          <a:p>
            <a:r>
              <a:rPr lang="en-US" sz="1200" dirty="0" smtClean="0">
                <a:ea typeface="ＭＳ Ｐゴシック"/>
              </a:rPr>
              <a:t>The lack of predictability in bonded</a:t>
            </a:r>
            <a:r>
              <a:rPr lang="en-US" sz="1200" baseline="0" dirty="0" smtClean="0">
                <a:ea typeface="ＭＳ Ｐゴシック"/>
              </a:rPr>
              <a:t> interfaces is</a:t>
            </a:r>
            <a:r>
              <a:rPr lang="en-US" sz="1200" dirty="0" smtClean="0">
                <a:ea typeface="ＭＳ Ｐゴシック"/>
              </a:rPr>
              <a:t> a concern in primary structure.</a:t>
            </a:r>
            <a:r>
              <a:rPr lang="en-US" sz="1200" baseline="0" dirty="0" smtClean="0">
                <a:ea typeface="ＭＳ Ｐゴシック"/>
              </a:rPr>
              <a:t> So </a:t>
            </a:r>
            <a:r>
              <a:rPr lang="en-US" sz="1200" baseline="0" dirty="0" err="1" smtClean="0">
                <a:ea typeface="ＭＳ Ｐゴシック"/>
              </a:rPr>
              <a:t>airframers</a:t>
            </a:r>
            <a:r>
              <a:rPr lang="en-US" sz="1200" baseline="0" dirty="0" smtClean="0">
                <a:ea typeface="ＭＳ Ｐゴシック"/>
              </a:rPr>
              <a:t> are compelled to use </a:t>
            </a:r>
            <a:r>
              <a:rPr lang="en-US" sz="1200" b="1" dirty="0" smtClean="0">
                <a:ea typeface="ＭＳ Ｐゴシック"/>
              </a:rPr>
              <a:t>redundant fasteners</a:t>
            </a:r>
            <a:r>
              <a:rPr lang="en-US" sz="1200" b="1" baseline="0" dirty="0" smtClean="0">
                <a:ea typeface="ＭＳ Ｐゴシック"/>
              </a:rPr>
              <a:t> </a:t>
            </a:r>
            <a:r>
              <a:rPr lang="en-US" sz="1200" dirty="0" smtClean="0">
                <a:ea typeface="ＭＳ Ｐゴシック"/>
              </a:rPr>
              <a:t>to ensure structural integrity.</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8</a:t>
            </a:fld>
            <a:endParaRPr lang="en-US"/>
          </a:p>
        </p:txBody>
      </p:sp>
    </p:spTree>
    <p:extLst>
      <p:ext uri="{BB962C8B-B14F-4D97-AF65-F5344CB8AC3E}">
        <p14:creationId xmlns:p14="http://schemas.microsoft.com/office/powerpoint/2010/main" val="573286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28600" lvl="0" indent="-228600" eaLnBrk="1" fontAlgn="base" hangingPunct="1">
              <a:spcBef>
                <a:spcPct val="0"/>
              </a:spcBef>
              <a:spcAft>
                <a:spcPct val="0"/>
              </a:spcAft>
              <a:buAutoNum type="arabicPeriod"/>
              <a:defRPr/>
            </a:pPr>
            <a:r>
              <a:rPr lang="en-US" altLang="en-US" sz="1100" i="0" kern="0" baseline="0" dirty="0" smtClean="0">
                <a:solidFill>
                  <a:srgbClr val="000000"/>
                </a:solidFill>
              </a:rPr>
              <a:t>The AERoBOND process enables the reliability of a “co-cured” joint and the manufacturability of a “secondary bonding process”</a:t>
            </a:r>
          </a:p>
          <a:p>
            <a:pPr marL="228600" lvl="0" indent="-228600" eaLnBrk="1" fontAlgn="base" hangingPunct="1">
              <a:spcBef>
                <a:spcPct val="0"/>
              </a:spcBef>
              <a:spcAft>
                <a:spcPct val="0"/>
              </a:spcAft>
              <a:buAutoNum type="arabicPeriod"/>
              <a:defRPr/>
            </a:pPr>
            <a:r>
              <a:rPr lang="en-US" altLang="en-US" sz="1100" i="0" kern="0" baseline="0" dirty="0" smtClean="0">
                <a:solidFill>
                  <a:srgbClr val="000000"/>
                </a:solidFill>
              </a:rPr>
              <a:t>Modified epoxy layers, shown here in blue as joining layer A, are applied to the bonding surfaces of conventional, epoxy matrix preforms, shown here as a green bar. </a:t>
            </a:r>
          </a:p>
          <a:p>
            <a:pPr marL="228600" lvl="0" indent="-228600" eaLnBrk="1" fontAlgn="base" hangingPunct="1">
              <a:spcBef>
                <a:spcPct val="0"/>
              </a:spcBef>
              <a:spcAft>
                <a:spcPct val="0"/>
              </a:spcAft>
              <a:buAutoNum type="arabicPeriod"/>
              <a:defRPr/>
            </a:pPr>
            <a:r>
              <a:rPr lang="en-US" altLang="en-US" sz="1100" i="0" kern="0" baseline="0" dirty="0" smtClean="0">
                <a:solidFill>
                  <a:srgbClr val="000000"/>
                </a:solidFill>
              </a:rPr>
              <a:t>The primary cure process causes the component </a:t>
            </a:r>
            <a:r>
              <a:rPr lang="en-US" altLang="en-US" sz="1100" i="0" kern="0" baseline="0" dirty="0" err="1" smtClean="0">
                <a:solidFill>
                  <a:srgbClr val="000000"/>
                </a:solidFill>
              </a:rPr>
              <a:t>prefrom</a:t>
            </a:r>
            <a:r>
              <a:rPr lang="en-US" altLang="en-US" sz="1100" i="0" kern="0" baseline="0" dirty="0" smtClean="0">
                <a:solidFill>
                  <a:srgbClr val="000000"/>
                </a:solidFill>
              </a:rPr>
              <a:t> to fully cure, but leaves the joining surface only partially cured and able to reflow when heated. </a:t>
            </a:r>
          </a:p>
          <a:p>
            <a:pPr marL="228600" lvl="0" indent="-228600" eaLnBrk="1" fontAlgn="base" hangingPunct="1">
              <a:spcBef>
                <a:spcPct val="0"/>
              </a:spcBef>
              <a:spcAft>
                <a:spcPct val="0"/>
              </a:spcAft>
              <a:buAutoNum type="arabicPeriod"/>
              <a:defRPr/>
            </a:pPr>
            <a:r>
              <a:rPr lang="en-US" altLang="en-US" sz="1100" i="0" kern="0" baseline="0" dirty="0" smtClean="0">
                <a:solidFill>
                  <a:srgbClr val="000000"/>
                </a:solidFill>
              </a:rPr>
              <a:t>The two partially cured surfaces are then assembled with a complimentary epoxy layer, shown here at Joining Layer B, between them, clamped in a fixture, and cured as an assembly, analogous to a secondary bonding process with adhesive. </a:t>
            </a:r>
          </a:p>
          <a:p>
            <a:pPr marL="228600" lvl="0" indent="-228600" eaLnBrk="1" fontAlgn="base" hangingPunct="1">
              <a:spcBef>
                <a:spcPct val="0"/>
              </a:spcBef>
              <a:spcAft>
                <a:spcPct val="0"/>
              </a:spcAft>
              <a:buAutoNum type="arabicPeriod"/>
              <a:defRPr/>
            </a:pPr>
            <a:r>
              <a:rPr lang="en-US" altLang="en-US" sz="1100" i="0" kern="0" baseline="0" dirty="0" smtClean="0">
                <a:solidFill>
                  <a:srgbClr val="000000"/>
                </a:solidFill>
              </a:rPr>
              <a:t>During secondary cure, the partially cured layers reflow, allowing joining layers A and B to mix together, and fully cure forming a co-cured assembly.</a:t>
            </a:r>
          </a:p>
          <a:p>
            <a:pPr marL="0" lvl="0" indent="0" eaLnBrk="1" fontAlgn="base" hangingPunct="1">
              <a:spcBef>
                <a:spcPct val="0"/>
              </a:spcBef>
              <a:spcAft>
                <a:spcPct val="0"/>
              </a:spcAft>
              <a:buNone/>
              <a:defRPr/>
            </a:pPr>
            <a:endParaRPr lang="en-US" altLang="en-US" sz="1100" i="0" kern="0" dirty="0">
              <a:solidFill>
                <a:srgbClr val="000000"/>
              </a:solidFill>
            </a:endParaRPr>
          </a:p>
          <a:p>
            <a:pPr lvl="0" eaLnBrk="1" fontAlgn="base" hangingPunct="1">
              <a:spcBef>
                <a:spcPct val="0"/>
              </a:spcBef>
              <a:spcAft>
                <a:spcPct val="0"/>
              </a:spcAft>
              <a:buNone/>
              <a:defRPr/>
            </a:pPr>
            <a:endParaRPr lang="en-US" altLang="en-US" sz="1100" i="0" kern="0" dirty="0">
              <a:solidFill>
                <a:srgbClr val="000000"/>
              </a:solidFill>
            </a:endParaRPr>
          </a:p>
          <a:p>
            <a:pPr lvl="0" eaLnBrk="1" fontAlgn="base" hangingPunct="1">
              <a:spcBef>
                <a:spcPct val="0"/>
              </a:spcBef>
              <a:spcAft>
                <a:spcPct val="0"/>
              </a:spcAft>
              <a:buNone/>
              <a:defRPr/>
            </a:pPr>
            <a:endParaRPr lang="en-US" altLang="en-US" sz="1100" i="0" kern="0" dirty="0">
              <a:solidFill>
                <a:srgbClr val="000000"/>
              </a:solidFill>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33A605-5390-4383-B3F2-832F4E0EB3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9937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eaLnBrk="1" fontAlgn="base" hangingPunct="1">
              <a:spcBef>
                <a:spcPct val="0"/>
              </a:spcBef>
              <a:spcAft>
                <a:spcPct val="0"/>
              </a:spcAft>
              <a:buClrTx/>
              <a:buSzTx/>
              <a:buNone/>
            </a:pPr>
            <a:r>
              <a:rPr lang="en-US" altLang="en-US" sz="1200" i="0" dirty="0" smtClean="0">
                <a:solidFill>
                  <a:srgbClr val="000000"/>
                </a:solidFill>
              </a:rPr>
              <a:t>1. I</a:t>
            </a:r>
            <a:r>
              <a:rPr lang="en-US" altLang="en-US" sz="1200" i="0" baseline="0" dirty="0" smtClean="0">
                <a:solidFill>
                  <a:srgbClr val="000000"/>
                </a:solidFill>
              </a:rPr>
              <a:t> know the AERoBOND method appears complex, but its actually much simpler than the state of art? </a:t>
            </a:r>
          </a:p>
          <a:p>
            <a:pPr lvl="0" eaLnBrk="1" fontAlgn="base" hangingPunct="1">
              <a:spcBef>
                <a:spcPct val="0"/>
              </a:spcBef>
              <a:spcAft>
                <a:spcPct val="0"/>
              </a:spcAft>
              <a:buClrTx/>
              <a:buSzTx/>
              <a:buNone/>
            </a:pPr>
            <a:endParaRPr lang="en-US" altLang="en-US" sz="1200" i="0" baseline="0" dirty="0" smtClean="0">
              <a:solidFill>
                <a:srgbClr val="000000"/>
              </a:solidFill>
            </a:endParaRPr>
          </a:p>
          <a:p>
            <a:pPr lvl="0" eaLnBrk="1" fontAlgn="base" hangingPunct="1">
              <a:spcBef>
                <a:spcPct val="0"/>
              </a:spcBef>
              <a:spcAft>
                <a:spcPct val="0"/>
              </a:spcAft>
              <a:buClrTx/>
              <a:buSzTx/>
              <a:buNone/>
            </a:pPr>
            <a:r>
              <a:rPr lang="en-US" altLang="en-US" sz="1200" i="0" baseline="0" dirty="0" smtClean="0">
                <a:solidFill>
                  <a:srgbClr val="000000"/>
                </a:solidFill>
              </a:rPr>
              <a:t>2. The primary cure process is identical to the state of art with the exception of the modified epoxy layer shown here in blue. </a:t>
            </a:r>
          </a:p>
          <a:p>
            <a:pPr lvl="0" eaLnBrk="1" fontAlgn="base" hangingPunct="1">
              <a:spcBef>
                <a:spcPct val="0"/>
              </a:spcBef>
              <a:spcAft>
                <a:spcPct val="0"/>
              </a:spcAft>
              <a:buClrTx/>
              <a:buSzTx/>
              <a:buNone/>
            </a:pPr>
            <a:endParaRPr lang="en-US" altLang="en-US" sz="1200" i="0" baseline="0" dirty="0" smtClean="0">
              <a:solidFill>
                <a:srgbClr val="000000"/>
              </a:solidFill>
            </a:endParaRPr>
          </a:p>
          <a:p>
            <a:pPr lvl="0" eaLnBrk="1" fontAlgn="base" hangingPunct="1">
              <a:spcBef>
                <a:spcPct val="0"/>
              </a:spcBef>
              <a:spcAft>
                <a:spcPct val="0"/>
              </a:spcAft>
              <a:buClrTx/>
              <a:buSzTx/>
              <a:buNone/>
            </a:pPr>
            <a:r>
              <a:rPr lang="en-US" altLang="en-US" sz="1200" i="0" baseline="0" dirty="0" smtClean="0">
                <a:solidFill>
                  <a:srgbClr val="000000"/>
                </a:solidFill>
              </a:rPr>
              <a:t>3. After primary cure, the state of the art method requires surface preparation such as sanding, grit blast, peel-ply removal, or solvent wipe, NONE of which are used in the AERoBOND method.</a:t>
            </a:r>
          </a:p>
          <a:p>
            <a:pPr lvl="0" eaLnBrk="1" fontAlgn="base" hangingPunct="1">
              <a:spcBef>
                <a:spcPct val="0"/>
              </a:spcBef>
              <a:spcAft>
                <a:spcPct val="0"/>
              </a:spcAft>
              <a:buClrTx/>
              <a:buSzTx/>
              <a:buNone/>
            </a:pPr>
            <a:endParaRPr lang="en-US" altLang="en-US" sz="1200" i="0" baseline="0" dirty="0" smtClean="0">
              <a:solidFill>
                <a:srgbClr val="000000"/>
              </a:solidFill>
            </a:endParaRPr>
          </a:p>
          <a:p>
            <a:pPr lvl="0" eaLnBrk="1" fontAlgn="base" hangingPunct="1">
              <a:spcBef>
                <a:spcPct val="0"/>
              </a:spcBef>
              <a:spcAft>
                <a:spcPct val="0"/>
              </a:spcAft>
              <a:buClrTx/>
              <a:buSzTx/>
              <a:buNone/>
            </a:pPr>
            <a:r>
              <a:rPr lang="en-US" altLang="en-US" sz="1200" i="0" baseline="0" dirty="0" smtClean="0">
                <a:solidFill>
                  <a:srgbClr val="000000"/>
                </a:solidFill>
              </a:rPr>
              <a:t>4. The assembly and secondary cure processes are identical replacing only the adhesive layer with the AERoBOND material shown here in yellow. </a:t>
            </a:r>
          </a:p>
          <a:p>
            <a:pPr lvl="0" eaLnBrk="1" fontAlgn="base" hangingPunct="1">
              <a:spcBef>
                <a:spcPct val="0"/>
              </a:spcBef>
              <a:spcAft>
                <a:spcPct val="0"/>
              </a:spcAft>
              <a:buClrTx/>
              <a:buSzTx/>
              <a:buNone/>
            </a:pPr>
            <a:endParaRPr lang="en-US" altLang="en-US" sz="1200" i="0" baseline="0" dirty="0" smtClean="0">
              <a:solidFill>
                <a:srgbClr val="000000"/>
              </a:solidFill>
            </a:endParaRPr>
          </a:p>
          <a:p>
            <a:pPr lvl="0" eaLnBrk="1" fontAlgn="base" hangingPunct="1">
              <a:spcBef>
                <a:spcPct val="0"/>
              </a:spcBef>
              <a:spcAft>
                <a:spcPct val="0"/>
              </a:spcAft>
              <a:buClrTx/>
              <a:buSzTx/>
              <a:buNone/>
            </a:pPr>
            <a:r>
              <a:rPr lang="en-US" altLang="en-US" sz="1200" i="0" baseline="0" dirty="0" smtClean="0">
                <a:solidFill>
                  <a:srgbClr val="000000"/>
                </a:solidFill>
              </a:rPr>
              <a:t>5. The AERoBOND method results in co-cured structure whereas the state-of-art produces a bonded structure.</a:t>
            </a:r>
          </a:p>
          <a:p>
            <a:pPr lvl="0" eaLnBrk="1" fontAlgn="base" hangingPunct="1">
              <a:spcBef>
                <a:spcPct val="0"/>
              </a:spcBef>
              <a:spcAft>
                <a:spcPct val="0"/>
              </a:spcAft>
              <a:buClrTx/>
              <a:buSzTx/>
              <a:buNone/>
            </a:pPr>
            <a:endParaRPr lang="en-US" altLang="en-US" sz="1200" i="0" baseline="0" dirty="0" smtClean="0">
              <a:solidFill>
                <a:srgbClr val="000000"/>
              </a:solidFill>
            </a:endParaRPr>
          </a:p>
          <a:p>
            <a:pPr lvl="0" eaLnBrk="1" fontAlgn="base" hangingPunct="1">
              <a:spcBef>
                <a:spcPct val="0"/>
              </a:spcBef>
              <a:spcAft>
                <a:spcPct val="0"/>
              </a:spcAft>
              <a:buClrTx/>
              <a:buSzTx/>
              <a:buNone/>
            </a:pPr>
            <a:r>
              <a:rPr lang="en-US" altLang="en-US" sz="1200" i="0" baseline="0" dirty="0" smtClean="0">
                <a:solidFill>
                  <a:srgbClr val="000000"/>
                </a:solidFill>
              </a:rPr>
              <a:t>6. Even though the likelihood of a weak bond is low, the bonded structure generally requires redundant fasteners to ensure joint performance. </a:t>
            </a:r>
          </a:p>
          <a:p>
            <a:pPr lvl="0" eaLnBrk="1" fontAlgn="base" hangingPunct="1">
              <a:spcBef>
                <a:spcPct val="0"/>
              </a:spcBef>
              <a:spcAft>
                <a:spcPct val="0"/>
              </a:spcAft>
              <a:buClrTx/>
              <a:buSzTx/>
              <a:buNone/>
            </a:pPr>
            <a:endParaRPr lang="en-US" altLang="en-US" sz="1200" i="0" baseline="0" dirty="0" smtClean="0">
              <a:solidFill>
                <a:srgbClr val="000000"/>
              </a:solidFill>
            </a:endParaRPr>
          </a:p>
          <a:p>
            <a:pPr lvl="0" eaLnBrk="1" fontAlgn="base" hangingPunct="1">
              <a:spcBef>
                <a:spcPct val="0"/>
              </a:spcBef>
              <a:spcAft>
                <a:spcPct val="0"/>
              </a:spcAft>
              <a:buClrTx/>
              <a:buSzTx/>
              <a:buNone/>
            </a:pPr>
            <a:r>
              <a:rPr lang="en-US" altLang="en-US" sz="1200" i="0" baseline="0" dirty="0" smtClean="0">
                <a:solidFill>
                  <a:srgbClr val="000000"/>
                </a:solidFill>
              </a:rPr>
              <a:t>7. By eliminating the surface preparation and installation of bolts, the AERoBOND method is approximately 40% faster than the state-of-art. In addition, the AERoBOND method can be accomplished using existing equipment for assembly and cure, and thus requires little to no new capital expenditures to add to a production line. It drops directly into any thermoset manufacturing process.</a:t>
            </a:r>
          </a:p>
          <a:p>
            <a:pPr lvl="0" eaLnBrk="1" fontAlgn="base" hangingPunct="1">
              <a:spcBef>
                <a:spcPct val="0"/>
              </a:spcBef>
              <a:spcAft>
                <a:spcPct val="0"/>
              </a:spcAft>
              <a:buClrTx/>
              <a:buSzTx/>
              <a:buNone/>
            </a:pPr>
            <a:endParaRPr lang="en-US" altLang="en-US" sz="1200" i="0" dirty="0">
              <a:solidFill>
                <a:srgbClr val="000000"/>
              </a:solidFill>
            </a:endParaRPr>
          </a:p>
          <a:p>
            <a:endParaRPr lang="en-US" i="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733A605-5390-4383-B3F2-832F4E0EB3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5774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smtClean="0"/>
              <a:t>AERoBOND </a:t>
            </a:r>
            <a:r>
              <a:rPr lang="en-US" sz="1200" b="1" dirty="0" smtClean="0"/>
              <a:t>eliminates</a:t>
            </a:r>
            <a:r>
              <a:rPr lang="en-US" sz="1200" dirty="0" smtClean="0"/>
              <a:t> the potential for a </a:t>
            </a:r>
            <a:r>
              <a:rPr lang="en-US" sz="1200" b="1" dirty="0" smtClean="0"/>
              <a:t>weak bond failure </a:t>
            </a:r>
            <a:r>
              <a:rPr lang="en-US" sz="1200" dirty="0" smtClean="0"/>
              <a:t>mode by eliminating the interface. The only possible failure mode in an AERoBOND</a:t>
            </a:r>
            <a:r>
              <a:rPr lang="en-US" sz="1200" baseline="0" dirty="0" smtClean="0"/>
              <a:t> joint is cohesive failure either in the joint or in the surrounding laminate.  The properties of the materials can be tested and certified to meet specifications using current practices. Therefore engineers can design and certify structures based on those measurable, repeatable properties. </a:t>
            </a:r>
          </a:p>
          <a:p>
            <a:pPr marL="0" indent="0">
              <a:buFont typeface="Arial" panose="020B0604020202020204" pitchFamily="34" charset="0"/>
              <a:buNone/>
            </a:pPr>
            <a:endParaRPr lang="en-US" sz="1200" baseline="0" dirty="0" smtClean="0"/>
          </a:p>
          <a:p>
            <a:pPr marL="0" indent="0">
              <a:buFont typeface="Arial" panose="020B0604020202020204" pitchFamily="34" charset="0"/>
              <a:buNone/>
            </a:pPr>
            <a:r>
              <a:rPr lang="en-US" sz="1200" baseline="0" dirty="0" smtClean="0"/>
              <a:t>In bonded joints, the vast majority of failures are also cohesive in nature, but the weak, adhesive failure mode remains a possibility. It may be impossible to measure and certify the interfacial properties of a bonded joint because of the nature of the nearly two-dimensional, microscopic interface between the adhesive an substrate.  So with bonded joints, the only thing that’s absolutely certain stick, are the redundant fasteners.</a:t>
            </a:r>
          </a:p>
          <a:p>
            <a:pPr marL="0" indent="0">
              <a:buFont typeface="Arial" panose="020B0604020202020204" pitchFamily="34" charset="0"/>
              <a:buNone/>
            </a:pPr>
            <a:endParaRPr lang="en-US" sz="1200" dirty="0" smtClean="0"/>
          </a:p>
          <a:p>
            <a:pPr marL="0" indent="0">
              <a:buFont typeface="Arial" panose="020B0604020202020204" pitchFamily="34" charset="0"/>
              <a:buNone/>
            </a:pPr>
            <a:r>
              <a:rPr lang="en-US" sz="1200" b="0" dirty="0" smtClean="0"/>
              <a:t>So the </a:t>
            </a:r>
            <a:r>
              <a:rPr lang="en-US" sz="1200" b="1" dirty="0" smtClean="0"/>
              <a:t>Goal</a:t>
            </a:r>
            <a:r>
              <a:rPr lang="en-US" sz="1200" b="1" baseline="0" dirty="0" smtClean="0"/>
              <a:t> </a:t>
            </a:r>
            <a:r>
              <a:rPr lang="en-US" sz="1200" b="0" baseline="0" dirty="0" smtClean="0"/>
              <a:t>of the</a:t>
            </a:r>
            <a:r>
              <a:rPr lang="en-US" sz="1200" b="1" dirty="0" smtClean="0"/>
              <a:t> </a:t>
            </a:r>
            <a:r>
              <a:rPr lang="en-US" sz="1200" dirty="0" smtClean="0"/>
              <a:t>AERoBOND project is not be stronger than </a:t>
            </a:r>
            <a:r>
              <a:rPr lang="en-US" sz="1200" dirty="0" err="1" smtClean="0"/>
              <a:t>SoA</a:t>
            </a:r>
            <a:r>
              <a:rPr lang="en-US" sz="1200" dirty="0" smtClean="0"/>
              <a:t> joints,</a:t>
            </a:r>
            <a:r>
              <a:rPr lang="en-US" sz="1200" baseline="0" dirty="0" smtClean="0"/>
              <a:t> but simply</a:t>
            </a:r>
            <a:r>
              <a:rPr lang="en-US" sz="1200" dirty="0" smtClean="0"/>
              <a:t> to achieve</a:t>
            </a:r>
            <a:r>
              <a:rPr lang="en-US" sz="1200" baseline="0" dirty="0" smtClean="0"/>
              <a:t> </a:t>
            </a:r>
            <a:r>
              <a:rPr lang="en-US" sz="1200" dirty="0" smtClean="0"/>
              <a:t>mechanical properties and reliability </a:t>
            </a:r>
            <a:r>
              <a:rPr lang="en-US" sz="1200" b="1" dirty="0" smtClean="0"/>
              <a:t>similar to </a:t>
            </a:r>
            <a:r>
              <a:rPr lang="en-US" sz="1200" dirty="0" smtClean="0"/>
              <a:t>conventional</a:t>
            </a:r>
            <a:r>
              <a:rPr lang="en-US" sz="1200" baseline="0" dirty="0" smtClean="0"/>
              <a:t> </a:t>
            </a:r>
            <a:r>
              <a:rPr lang="en-US" sz="1200" dirty="0" smtClean="0"/>
              <a:t>co-cured laminates.</a:t>
            </a:r>
            <a:r>
              <a:rPr lang="en-US" sz="1200" baseline="0" dirty="0" smtClean="0"/>
              <a:t>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11</a:t>
            </a:fld>
            <a:endParaRPr lang="en-US"/>
          </a:p>
        </p:txBody>
      </p:sp>
    </p:spTree>
    <p:extLst>
      <p:ext uri="{BB962C8B-B14F-4D97-AF65-F5344CB8AC3E}">
        <p14:creationId xmlns:p14="http://schemas.microsoft.com/office/powerpoint/2010/main" val="1368598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showing </a:t>
            </a:r>
            <a:r>
              <a:rPr lang="en-US" baseline="0" dirty="0" smtClean="0"/>
              <a:t>on the left, an AERoBOND laminate being peeled open, and a micrograph of the AERoBOND joint in cross-section before testing. The resins of the two joining layers have diffused across the interface. This results in quantifiable and certifiable resin properties. The white circles visible in both joints are polished ends of carbon fiber which are about 6 microns in diameter. </a:t>
            </a:r>
          </a:p>
          <a:p>
            <a:endParaRPr lang="en-US" baseline="0" dirty="0" smtClean="0"/>
          </a:p>
          <a:p>
            <a:r>
              <a:rPr lang="en-US" baseline="0" dirty="0" smtClean="0"/>
              <a:t>In contrast, the adhesively bonded joint on the right has a cured matrix resin, which did not mix with the adhesive during the bonding process resulting in this clearly visible interface, which you see as a line in the micrograph. This interface is susceptible to weakness.</a:t>
            </a:r>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12</a:t>
            </a:fld>
            <a:endParaRPr lang="en-US"/>
          </a:p>
        </p:txBody>
      </p:sp>
    </p:spTree>
    <p:extLst>
      <p:ext uri="{BB962C8B-B14F-4D97-AF65-F5344CB8AC3E}">
        <p14:creationId xmlns:p14="http://schemas.microsoft.com/office/powerpoint/2010/main" val="752650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To make AERoBOND</a:t>
            </a:r>
            <a:r>
              <a:rPr lang="en-US" baseline="0" dirty="0" smtClean="0"/>
              <a:t> bond materials we use </a:t>
            </a:r>
            <a:r>
              <a:rPr lang="en-US" baseline="0" dirty="0" err="1" smtClean="0"/>
              <a:t>convential</a:t>
            </a:r>
            <a:r>
              <a:rPr lang="en-US" baseline="0" dirty="0" smtClean="0"/>
              <a:t> </a:t>
            </a:r>
            <a:r>
              <a:rPr lang="en-US" baseline="0" dirty="0" err="1" smtClean="0"/>
              <a:t>tetrafunctional</a:t>
            </a:r>
            <a:r>
              <a:rPr lang="en-US" baseline="0" dirty="0" smtClean="0"/>
              <a:t> and trifunctional epoxy materials show here.  The part A material we use was obtained from Kaneka and has a </a:t>
            </a:r>
            <a:r>
              <a:rPr lang="en-US" baseline="0" dirty="0" err="1" smtClean="0"/>
              <a:t>toughener</a:t>
            </a:r>
            <a:r>
              <a:rPr lang="en-US" baseline="0" dirty="0" smtClean="0"/>
              <a:t> mixed. The hardener we are using is probably not so common in aerospace composites, but we wanted something that was liquid at room temperature like this DETDA material.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By using commercially available precursors,  the AERoBOND</a:t>
            </a:r>
            <a:r>
              <a:rPr lang="en-US" baseline="0" dirty="0" smtClean="0"/>
              <a:t> process is </a:t>
            </a:r>
            <a:r>
              <a:rPr lang="en-US" dirty="0" smtClean="0"/>
              <a:t>readily scalable for high-volume</a:t>
            </a:r>
            <a:r>
              <a:rPr lang="en-US" baseline="0" dirty="0" smtClean="0"/>
              <a:t> production of large structures. In addition, the AERoBOND method could be applied to other epoxy or thermoset chemistries.</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E48ACA4E-8F8B-4BC7-AEEB-6A59B083763D}" type="slidenum">
              <a:rPr lang="en-US" smtClean="0"/>
              <a:t>13</a:t>
            </a:fld>
            <a:endParaRPr lang="en-US"/>
          </a:p>
        </p:txBody>
      </p:sp>
    </p:spTree>
    <p:extLst>
      <p:ext uri="{BB962C8B-B14F-4D97-AF65-F5344CB8AC3E}">
        <p14:creationId xmlns:p14="http://schemas.microsoft.com/office/powerpoint/2010/main" val="3641134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dirty="0" smtClean="0"/>
              <a:t>The formation</a:t>
            </a:r>
            <a:r>
              <a:rPr lang="en-US" baseline="0" dirty="0" smtClean="0"/>
              <a:t> is modified by offsetting the stoichiometry of the epoxy mixture.  For the AA/BB step-growth polymerization scheme, you can see that leaving out one of the two components in this system means that the reaction cant go to completion, in the ideal case.  Epoxies can undergo various side reactions that generally lead to chain extension and crosslinking even without the presence of a hardener, but the epoxy </a:t>
            </a:r>
            <a:r>
              <a:rPr lang="en-US" baseline="0" dirty="0" err="1" smtClean="0"/>
              <a:t>homopolymerization</a:t>
            </a:r>
            <a:r>
              <a:rPr lang="en-US" baseline="0" dirty="0" smtClean="0"/>
              <a:t> is much slower than the epoxy-amine reaction, and is neglected analysis we used to determine degree of cure.  The </a:t>
            </a:r>
            <a:r>
              <a:rPr lang="en-US" baseline="0" dirty="0" err="1" smtClean="0"/>
              <a:t>r-value</a:t>
            </a:r>
            <a:r>
              <a:rPr lang="en-US" baseline="0" dirty="0" smtClean="0"/>
              <a:t> defined here is how we describe the offset of epoxy and hardener in an AERoBOND formulation. I will refer to resins with r&gt;1 has hardener rich and r&lt;1 as epoxy rich.</a:t>
            </a:r>
            <a:endParaRPr lang="en-US" dirty="0"/>
          </a:p>
        </p:txBody>
      </p:sp>
      <p:sp>
        <p:nvSpPr>
          <p:cNvPr id="4" name="Slide Number Placeholder 3"/>
          <p:cNvSpPr>
            <a:spLocks noGrp="1"/>
          </p:cNvSpPr>
          <p:nvPr>
            <p:ph type="sldNum" sz="quarter" idx="10"/>
          </p:nvPr>
        </p:nvSpPr>
        <p:spPr/>
        <p:txBody>
          <a:bodyPr/>
          <a:lstStyle/>
          <a:p>
            <a:fld id="{46CFDB35-D134-4531-923C-A22073BC2F21}" type="slidenum">
              <a:rPr lang="en-US" smtClean="0"/>
              <a:t>14</a:t>
            </a:fld>
            <a:endParaRPr lang="en-US"/>
          </a:p>
        </p:txBody>
      </p:sp>
    </p:spTree>
    <p:extLst>
      <p:ext uri="{BB962C8B-B14F-4D97-AF65-F5344CB8AC3E}">
        <p14:creationId xmlns:p14="http://schemas.microsoft.com/office/powerpoint/2010/main" val="3352150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We exploited the stoichiometric offset to limit the degree of cure and prevent gelation of the resin during the primary cure of composite components. The equation presented here along with the monomer functionalities can be used to estimate the </a:t>
            </a:r>
            <a:r>
              <a:rPr lang="en-US" baseline="0" dirty="0" err="1" smtClean="0"/>
              <a:t>r-value</a:t>
            </a:r>
            <a:r>
              <a:rPr lang="en-US" baseline="0" dirty="0" smtClean="0"/>
              <a:t> needed to prevent gelation.  For the material system we chose, gelation is expected to occur between r values of 0.12 and 8.25. In practice, the numbers are slightly different, but this gave us a good starting point for resin formulation.</a:t>
            </a:r>
            <a:endParaRPr lang="en-US" dirty="0" smtClean="0"/>
          </a:p>
          <a:p>
            <a:endParaRPr lang="en-US" dirty="0"/>
          </a:p>
        </p:txBody>
      </p:sp>
      <p:sp>
        <p:nvSpPr>
          <p:cNvPr id="4" name="Slide Number Placeholder 3"/>
          <p:cNvSpPr>
            <a:spLocks noGrp="1"/>
          </p:cNvSpPr>
          <p:nvPr>
            <p:ph type="sldNum" sz="quarter" idx="10"/>
          </p:nvPr>
        </p:nvSpPr>
        <p:spPr/>
        <p:txBody>
          <a:bodyPr/>
          <a:lstStyle/>
          <a:p>
            <a:fld id="{46CFDB35-D134-4531-923C-A22073BC2F21}" type="slidenum">
              <a:rPr lang="en-US" smtClean="0"/>
              <a:t>15</a:t>
            </a:fld>
            <a:endParaRPr lang="en-US"/>
          </a:p>
        </p:txBody>
      </p:sp>
    </p:spTree>
    <p:extLst>
      <p:ext uri="{BB962C8B-B14F-4D97-AF65-F5344CB8AC3E}">
        <p14:creationId xmlns:p14="http://schemas.microsoft.com/office/powerpoint/2010/main" val="3669480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These pictures</a:t>
            </a:r>
            <a:r>
              <a:rPr lang="en-US" baseline="0" dirty="0" smtClean="0"/>
              <a:t> show how we formulate the resin in our labs. The</a:t>
            </a:r>
            <a:r>
              <a:rPr lang="en-US" dirty="0" smtClean="0"/>
              <a:t> Part A epoxy</a:t>
            </a:r>
            <a:r>
              <a:rPr lang="en-US" baseline="0" dirty="0" smtClean="0"/>
              <a:t> </a:t>
            </a:r>
            <a:r>
              <a:rPr lang="en-US" dirty="0" smtClean="0"/>
              <a:t>and DETDA hardener are added to a resin kettle.  On the left you see the solid chunks</a:t>
            </a:r>
            <a:r>
              <a:rPr lang="en-US" baseline="0" dirty="0" smtClean="0"/>
              <a:t> of frozen epoxy in the flask. The materials are mixed and heated using an oil bath and a hot plate. Th</a:t>
            </a:r>
            <a:r>
              <a:rPr lang="en-US" dirty="0" smtClean="0"/>
              <a:t>e</a:t>
            </a:r>
            <a:r>
              <a:rPr lang="en-US" baseline="0" dirty="0" smtClean="0"/>
              <a:t> polymerization reaction is advanced only slightly to prevent separation of the components</a:t>
            </a:r>
            <a:r>
              <a:rPr lang="en-US" dirty="0" smtClean="0"/>
              <a:t>.</a:t>
            </a:r>
            <a:r>
              <a:rPr lang="en-US" baseline="0" dirty="0" smtClean="0"/>
              <a:t> </a:t>
            </a:r>
            <a:r>
              <a:rPr lang="en-US" b="1" baseline="0" dirty="0" smtClean="0">
                <a:solidFill>
                  <a:srgbClr val="FFFF00"/>
                </a:solidFill>
              </a:rPr>
              <a:t>The </a:t>
            </a:r>
            <a:r>
              <a:rPr lang="en-US" b="1" baseline="0" dirty="0" err="1" smtClean="0">
                <a:solidFill>
                  <a:srgbClr val="FFFF00"/>
                </a:solidFill>
              </a:rPr>
              <a:t>p</a:t>
            </a:r>
            <a:r>
              <a:rPr lang="en-US" b="1" dirty="0" err="1" smtClean="0">
                <a:solidFill>
                  <a:srgbClr val="FFFF00"/>
                </a:solidFill>
              </a:rPr>
              <a:t>repolymer</a:t>
            </a:r>
            <a:r>
              <a:rPr lang="en-US" b="1" dirty="0" smtClean="0">
                <a:solidFill>
                  <a:srgbClr val="FFFF00"/>
                </a:solidFill>
              </a:rPr>
              <a:t> </a:t>
            </a:r>
            <a:r>
              <a:rPr lang="en-US" b="1" dirty="0" smtClean="0"/>
              <a:t>is poured</a:t>
            </a:r>
            <a:r>
              <a:rPr lang="en-US" b="1" baseline="0" dirty="0" smtClean="0"/>
              <a:t> into jars and </a:t>
            </a:r>
            <a:r>
              <a:rPr lang="en-US" dirty="0" smtClean="0"/>
              <a:t>diluted with 15 wt.% MEK prior to </a:t>
            </a:r>
            <a:r>
              <a:rPr lang="en-US" dirty="0" err="1" smtClean="0"/>
              <a:t>prepregging</a:t>
            </a:r>
            <a:r>
              <a:rPr lang="en-US" dirty="0" smtClean="0"/>
              <a:t>. </a:t>
            </a:r>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16</a:t>
            </a:fld>
            <a:endParaRPr lang="en-US"/>
          </a:p>
        </p:txBody>
      </p:sp>
    </p:spTree>
    <p:extLst>
      <p:ext uri="{BB962C8B-B14F-4D97-AF65-F5344CB8AC3E}">
        <p14:creationId xmlns:p14="http://schemas.microsoft.com/office/powerpoint/2010/main" val="3705747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t>We make </a:t>
            </a:r>
            <a:r>
              <a:rPr lang="en-US" sz="1400" baseline="0" dirty="0" err="1" smtClean="0"/>
              <a:t>prepreg</a:t>
            </a:r>
            <a:r>
              <a:rPr lang="en-US" sz="1400" baseline="0" dirty="0" smtClean="0"/>
              <a:t> </a:t>
            </a:r>
            <a:r>
              <a:rPr lang="en-US" sz="1400" dirty="0" smtClean="0"/>
              <a:t>tape from the resin/MEK</a:t>
            </a:r>
            <a:r>
              <a:rPr lang="en-US" sz="1400" baseline="0" dirty="0" smtClean="0"/>
              <a:t> solutions</a:t>
            </a:r>
            <a:r>
              <a:rPr lang="en-US" sz="1400" dirty="0" smtClean="0"/>
              <a:t> using a custom </a:t>
            </a:r>
            <a:r>
              <a:rPr lang="en-US" sz="1400" dirty="0" err="1" smtClean="0"/>
              <a:t>prepregger</a:t>
            </a:r>
            <a:r>
              <a:rPr lang="en-US" sz="1400" dirty="0" smtClean="0"/>
              <a:t> at NASA Langley Research Center.</a:t>
            </a:r>
            <a:r>
              <a:rPr lang="en-US" sz="1400" baseline="0" dirty="0" smtClean="0"/>
              <a:t> We use </a:t>
            </a:r>
            <a:r>
              <a:rPr lang="en-US" sz="1200" dirty="0" smtClean="0"/>
              <a:t>14 to 16,</a:t>
            </a:r>
            <a:r>
              <a:rPr lang="en-US" sz="1200" baseline="0" dirty="0" smtClean="0"/>
              <a:t> 12k fiber tows to get a </a:t>
            </a:r>
            <a:r>
              <a:rPr lang="en-US" sz="1200" dirty="0" smtClean="0"/>
              <a:t>3-4’’ wide</a:t>
            </a:r>
            <a:r>
              <a:rPr lang="en-US" sz="1200" baseline="0" dirty="0" smtClean="0"/>
              <a:t> tape</a:t>
            </a:r>
            <a:r>
              <a:rPr lang="en-US" sz="1200" dirty="0" smtClean="0"/>
              <a:t>.</a:t>
            </a:r>
            <a:r>
              <a:rPr lang="en-US" sz="1200" baseline="0" dirty="0" smtClean="0"/>
              <a:t> The </a:t>
            </a:r>
            <a:r>
              <a:rPr lang="en-US" sz="1200" baseline="0" dirty="0" err="1" smtClean="0"/>
              <a:t>prepegging</a:t>
            </a:r>
            <a:r>
              <a:rPr lang="en-US" sz="1200" baseline="0" dirty="0" smtClean="0"/>
              <a:t> process is critical because it determines the ply thickness, resin/fiber content, and initial </a:t>
            </a:r>
            <a:r>
              <a:rPr lang="en-US" sz="1200" baseline="0" dirty="0" err="1" smtClean="0"/>
              <a:t>DoC</a:t>
            </a:r>
            <a:r>
              <a:rPr lang="en-US" sz="1200" baseline="0" dirty="0" smtClean="0"/>
              <a:t> in the </a:t>
            </a:r>
            <a:r>
              <a:rPr lang="en-US" sz="1200" baseline="0" dirty="0" err="1" smtClean="0"/>
              <a:t>prepreg</a:t>
            </a:r>
            <a:r>
              <a:rPr lang="en-US" sz="1200" baseline="0" dirty="0" smtClean="0"/>
              <a:t>.  </a:t>
            </a:r>
            <a:endParaRPr lang="en-US" sz="1200" dirty="0" smtClean="0"/>
          </a:p>
          <a:p>
            <a:endParaRPr lang="en-US" baseline="0" dirty="0" smtClean="0"/>
          </a:p>
          <a:p>
            <a:endParaRPr lang="en-US" baseline="0" dirty="0"/>
          </a:p>
        </p:txBody>
      </p:sp>
      <p:sp>
        <p:nvSpPr>
          <p:cNvPr id="4" name="Slide Number Placeholder 3"/>
          <p:cNvSpPr>
            <a:spLocks noGrp="1"/>
          </p:cNvSpPr>
          <p:nvPr>
            <p:ph type="sldNum" sz="quarter" idx="10"/>
          </p:nvPr>
        </p:nvSpPr>
        <p:spPr/>
        <p:txBody>
          <a:bodyPr/>
          <a:lstStyle/>
          <a:p>
            <a:fld id="{46CFDB35-D134-4531-923C-A22073BC2F21}" type="slidenum">
              <a:rPr lang="en-US" smtClean="0"/>
              <a:t>17</a:t>
            </a:fld>
            <a:endParaRPr lang="en-US"/>
          </a:p>
        </p:txBody>
      </p:sp>
    </p:spTree>
    <p:extLst>
      <p:ext uri="{BB962C8B-B14F-4D97-AF65-F5344CB8AC3E}">
        <p14:creationId xmlns:p14="http://schemas.microsoft.com/office/powerpoint/2010/main" val="4045850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1. To develop</a:t>
            </a:r>
            <a:r>
              <a:rPr lang="en-US" sz="1200" baseline="0" dirty="0" smtClean="0"/>
              <a:t> the AERoBOND process, we fabricated a series of joints and mechanically tested them. </a:t>
            </a:r>
            <a:r>
              <a:rPr lang="en-US" sz="1200" dirty="0" smtClean="0"/>
              <a:t>As I mentioned, the</a:t>
            </a:r>
            <a:r>
              <a:rPr lang="en-US" sz="1200" baseline="0" dirty="0" smtClean="0"/>
              <a:t> AERoBOND process is two steps</a:t>
            </a:r>
            <a:r>
              <a:rPr lang="en-US" sz="1200" dirty="0" smtClean="0"/>
              <a:t>.</a:t>
            </a:r>
            <a:r>
              <a:rPr lang="en-US" sz="1200" baseline="0" dirty="0" smtClean="0"/>
              <a:t> First, two panels are laid up and cured</a:t>
            </a:r>
            <a:r>
              <a:rPr lang="en-US" sz="1050" dirty="0" smtClean="0"/>
              <a:t> with epoxy rich surfaces. These</a:t>
            </a:r>
            <a:r>
              <a:rPr lang="en-US" sz="1050" baseline="0" dirty="0" smtClean="0"/>
              <a:t> two parts are then assembled with a </a:t>
            </a:r>
            <a:r>
              <a:rPr lang="en-US" sz="1050" dirty="0" smtClean="0"/>
              <a:t>hardener rich ply</a:t>
            </a:r>
            <a:r>
              <a:rPr lang="en-US" sz="1050" baseline="0" dirty="0" smtClean="0"/>
              <a:t> and cured again.</a:t>
            </a:r>
            <a:r>
              <a:rPr lang="en-US" sz="1050" dirty="0" smtClean="0"/>
              <a:t> </a:t>
            </a:r>
          </a:p>
          <a:p>
            <a:endParaRPr lang="en-US" sz="1050" dirty="0" smtClean="0"/>
          </a:p>
          <a:p>
            <a:r>
              <a:rPr lang="en-US" sz="1050" dirty="0" smtClean="0"/>
              <a:t>2. </a:t>
            </a:r>
            <a:r>
              <a:rPr lang="en-US" sz="1050" baseline="0" dirty="0" smtClean="0"/>
              <a:t>The </a:t>
            </a:r>
            <a:r>
              <a:rPr lang="en-US" sz="1050" dirty="0" smtClean="0"/>
              <a:t>panel is primarily</a:t>
            </a:r>
            <a:r>
              <a:rPr lang="en-US" sz="1050" baseline="0" dirty="0" smtClean="0"/>
              <a:t> composites of a c</a:t>
            </a:r>
            <a:r>
              <a:rPr lang="en-US" sz="1050" dirty="0" smtClean="0"/>
              <a:t>ommercially</a:t>
            </a:r>
            <a:r>
              <a:rPr lang="en-US" sz="1050" baseline="0" dirty="0" smtClean="0"/>
              <a:t> available, c</a:t>
            </a:r>
            <a:r>
              <a:rPr lang="en-US" sz="1200" dirty="0" smtClean="0"/>
              <a:t>onventional </a:t>
            </a:r>
            <a:r>
              <a:rPr lang="en-US" sz="1200" dirty="0" smtClean="0">
                <a:ea typeface="ＭＳ Ｐゴシック"/>
              </a:rPr>
              <a:t>IM7/8552 </a:t>
            </a:r>
            <a:r>
              <a:rPr lang="en-US" sz="1200" dirty="0" smtClean="0"/>
              <a:t>material from </a:t>
            </a:r>
            <a:r>
              <a:rPr lang="en-US" sz="1200" dirty="0" smtClean="0">
                <a:ea typeface="ＭＳ Ｐゴシック"/>
              </a:rPr>
              <a:t>Hexcel</a:t>
            </a:r>
            <a:r>
              <a:rPr lang="en-US" sz="1200" baseline="0" dirty="0" smtClean="0">
                <a:ea typeface="ＭＳ Ｐゴシック"/>
              </a:rPr>
              <a:t> which is shown here as the laminate back in the laminate configuration diagram.</a:t>
            </a:r>
            <a:endParaRPr lang="en-US" sz="1200" dirty="0" smtClean="0">
              <a:ea typeface="ＭＳ Ｐゴシック"/>
            </a:endParaRPr>
          </a:p>
          <a:p>
            <a:endParaRPr lang="en-US" sz="1200" dirty="0" smtClean="0"/>
          </a:p>
          <a:p>
            <a:r>
              <a:rPr lang="en-US" sz="1200" dirty="0" smtClean="0"/>
              <a:t>3. Our test parameters included the </a:t>
            </a:r>
            <a:r>
              <a:rPr lang="en-US" sz="1050" i="1" dirty="0" err="1" smtClean="0">
                <a:ea typeface="ＭＳ Ｐゴシック"/>
              </a:rPr>
              <a:t>r</a:t>
            </a:r>
            <a:r>
              <a:rPr lang="en-US" sz="1050" dirty="0" err="1" smtClean="0">
                <a:ea typeface="ＭＳ Ｐゴシック"/>
              </a:rPr>
              <a:t>-value</a:t>
            </a:r>
            <a:r>
              <a:rPr lang="en-US" sz="1050" dirty="0" smtClean="0">
                <a:ea typeface="ＭＳ Ｐゴシック"/>
              </a:rPr>
              <a:t> of the resin,</a:t>
            </a:r>
            <a:r>
              <a:rPr lang="en-US" sz="1050" baseline="0" dirty="0" smtClean="0">
                <a:ea typeface="ＭＳ Ｐゴシック"/>
              </a:rPr>
              <a:t> which is the</a:t>
            </a:r>
            <a:r>
              <a:rPr lang="en-US" sz="1050" dirty="0" smtClean="0">
                <a:ea typeface="ＭＳ Ｐゴシック"/>
              </a:rPr>
              <a:t> ratio of epoxy</a:t>
            </a:r>
            <a:r>
              <a:rPr lang="en-US" sz="1050" baseline="0" dirty="0" smtClean="0">
                <a:ea typeface="ＭＳ Ｐゴシック"/>
              </a:rPr>
              <a:t> to hardener in the AERoBOND ER and HR plies, as well as the initial</a:t>
            </a:r>
            <a:r>
              <a:rPr lang="en-US" sz="1050" dirty="0" smtClean="0">
                <a:ea typeface="ＭＳ Ｐゴシック"/>
              </a:rPr>
              <a:t> degree of cure of the materials, p</a:t>
            </a:r>
            <a:r>
              <a:rPr lang="en-US" sz="1050" dirty="0" smtClean="0"/>
              <a:t>ly thickness, resin content, time and temperature</a:t>
            </a:r>
            <a:r>
              <a:rPr lang="en-US" sz="1050" baseline="0" dirty="0" smtClean="0"/>
              <a:t> of curing, as well as the b</a:t>
            </a:r>
            <a:r>
              <a:rPr lang="en-US" sz="1050" dirty="0" smtClean="0"/>
              <a:t>agging scheme.</a:t>
            </a:r>
          </a:p>
          <a:p>
            <a:endParaRPr lang="en-US" sz="1200" dirty="0" smtClean="0"/>
          </a:p>
          <a:p>
            <a:r>
              <a:rPr lang="en-US" sz="1200" dirty="0" smtClean="0"/>
              <a:t>4. The end-notched flexure test was used to rapidly screen each configuration.</a:t>
            </a:r>
            <a:r>
              <a:rPr lang="en-US" sz="1200" baseline="0" dirty="0" smtClean="0"/>
              <a:t> The </a:t>
            </a:r>
            <a:r>
              <a:rPr lang="en-US" sz="1200" dirty="0" smtClean="0"/>
              <a:t>ENF test</a:t>
            </a:r>
            <a:r>
              <a:rPr lang="en-US" sz="1200" baseline="0" dirty="0" smtClean="0"/>
              <a:t> measures </a:t>
            </a:r>
            <a:r>
              <a:rPr lang="en-US" sz="1050" dirty="0" smtClean="0"/>
              <a:t>Mode II,</a:t>
            </a:r>
            <a:r>
              <a:rPr lang="en-US" sz="1050" baseline="0" dirty="0" smtClean="0"/>
              <a:t> shear,</a:t>
            </a:r>
            <a:r>
              <a:rPr lang="en-US" sz="1050" dirty="0" smtClean="0"/>
              <a:t> fracture toughness</a:t>
            </a:r>
            <a:r>
              <a:rPr lang="en-US" sz="1050" baseline="0" dirty="0" smtClean="0"/>
              <a:t> with relatively s</a:t>
            </a:r>
            <a:r>
              <a:rPr lang="en-US" sz="1050" dirty="0" smtClean="0"/>
              <a:t>imple specimen fabrication and testing. Two types of ENF tests are run on each sample and the names are quite</a:t>
            </a:r>
            <a:r>
              <a:rPr lang="en-US" sz="1050" baseline="0" dirty="0" smtClean="0"/>
              <a:t> confusing. There is a non-</a:t>
            </a:r>
            <a:r>
              <a:rPr lang="en-US" sz="1050" baseline="0" dirty="0" err="1" smtClean="0"/>
              <a:t>precracked</a:t>
            </a:r>
            <a:r>
              <a:rPr lang="en-US" sz="1050" baseline="0" dirty="0" smtClean="0"/>
              <a:t> test that has a manufactured pre-crack created with an thin crack starter film.  There is also a pre-cracked test condition that has a naturally sharp crack tip which is obtained from the previous NPC test. I will present both NPC and PC data, and there is distinct difference.</a:t>
            </a:r>
            <a:endParaRPr lang="en-US" sz="105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18</a:t>
            </a:fld>
            <a:endParaRPr lang="en-US"/>
          </a:p>
        </p:txBody>
      </p:sp>
    </p:spTree>
    <p:extLst>
      <p:ext uri="{BB962C8B-B14F-4D97-AF65-F5344CB8AC3E}">
        <p14:creationId xmlns:p14="http://schemas.microsoft.com/office/powerpoint/2010/main" val="2396405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I can show you the results of the testing,</a:t>
            </a:r>
            <a:r>
              <a:rPr lang="en-US" baseline="0" dirty="0" smtClean="0"/>
              <a:t> you need to know about benchmark properties against which we compare our results. We measured the fracture toughness from a set of laminates that were co-cured using the same API-60 resin system used in AERoBOND but with a conventional </a:t>
            </a:r>
            <a:r>
              <a:rPr lang="en-US" baseline="0" dirty="0" err="1" smtClean="0"/>
              <a:t>r-value</a:t>
            </a:r>
            <a:r>
              <a:rPr lang="en-US" baseline="0" dirty="0" smtClean="0"/>
              <a:t> which is probably around 0.8. I can’t tell you the exact ratio, because the baseline API-60 resin was formulate by the manufacturer. So you will see these baseline properties on the following charts which determined our goals AERoBOND materials.</a:t>
            </a:r>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19</a:t>
            </a:fld>
            <a:endParaRPr lang="en-US"/>
          </a:p>
        </p:txBody>
      </p:sp>
    </p:spTree>
    <p:extLst>
      <p:ext uri="{BB962C8B-B14F-4D97-AF65-F5344CB8AC3E}">
        <p14:creationId xmlns:p14="http://schemas.microsoft.com/office/powerpoint/2010/main" val="1540719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are the ENF test results from a few different samples. The first thing you should notice is that we not only matched by exceeded the </a:t>
            </a:r>
            <a:r>
              <a:rPr lang="en-US" dirty="0" smtClean="0"/>
              <a:t>baseline co-cured properties</a:t>
            </a:r>
            <a:r>
              <a:rPr lang="en-US" baseline="0" dirty="0" smtClean="0"/>
              <a:t> across multiple sample configurations. B</a:t>
            </a:r>
            <a:r>
              <a:rPr lang="en-US" dirty="0" smtClean="0"/>
              <a:t>aseline co-cured properties are</a:t>
            </a:r>
            <a:r>
              <a:rPr lang="en-US" baseline="0" dirty="0" smtClean="0"/>
              <a:t> indicated by </a:t>
            </a:r>
            <a:r>
              <a:rPr lang="en-US" dirty="0" smtClean="0"/>
              <a:t>red</a:t>
            </a:r>
            <a:r>
              <a:rPr lang="en-US" baseline="0" dirty="0" smtClean="0"/>
              <a:t> bar and one our preliminary goals of</a:t>
            </a:r>
            <a:r>
              <a:rPr lang="en-US" dirty="0" smtClean="0"/>
              <a:t> 50% baseline is indicated </a:t>
            </a:r>
            <a:r>
              <a:rPr lang="en-US" baseline="0" dirty="0" smtClean="0"/>
              <a:t>by the </a:t>
            </a:r>
            <a:r>
              <a:rPr lang="en-US" dirty="0" smtClean="0"/>
              <a:t>orange</a:t>
            </a:r>
            <a:r>
              <a:rPr lang="en-US" baseline="0" dirty="0" smtClean="0"/>
              <a:t> line. The average of the AERoBOND results are indicated by the dashed lines. The green and blue data sets indicate the orientation of the specimen during ENF testing, and here we see that NPC (that’s with a manufactured crack tip) fracture toughness depends on whether the crack is being driven towards the ER or the HR layer in experiment 24. </a:t>
            </a:r>
            <a:endParaRPr lang="en-US" dirty="0" smtClean="0"/>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20</a:t>
            </a:fld>
            <a:endParaRPr lang="en-US"/>
          </a:p>
        </p:txBody>
      </p:sp>
    </p:spTree>
    <p:extLst>
      <p:ext uri="{BB962C8B-B14F-4D97-AF65-F5344CB8AC3E}">
        <p14:creationId xmlns:p14="http://schemas.microsoft.com/office/powerpoint/2010/main" val="3653626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a:t>
            </a:r>
            <a:r>
              <a:rPr lang="en-US" baseline="0" dirty="0" smtClean="0"/>
              <a:t>he results were even more impressive from </a:t>
            </a:r>
            <a:r>
              <a:rPr lang="en-US" baseline="0" dirty="0" err="1" smtClean="0"/>
              <a:t>precracked</a:t>
            </a:r>
            <a:r>
              <a:rPr lang="en-US" baseline="0" dirty="0" smtClean="0"/>
              <a:t> ENF tests, which had a naturally sharp crack tip, as would be the case in a real structure. Not only did the AERoBOND configurations significantly outperformed the baseline properties, we also observed that the toughness from </a:t>
            </a:r>
            <a:r>
              <a:rPr lang="en-US" baseline="0" dirty="0" err="1" smtClean="0"/>
              <a:t>precracked</a:t>
            </a:r>
            <a:r>
              <a:rPr lang="en-US" baseline="0" dirty="0" smtClean="0"/>
              <a:t> specimens was no longer dependent on specimen orientation indicating the variation we saw on the previous slide was an artifact of the crack tip manufacturing and not a material property. </a:t>
            </a:r>
            <a:endParaRPr lang="en-US" dirty="0" smtClean="0"/>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21</a:t>
            </a:fld>
            <a:endParaRPr lang="en-US"/>
          </a:p>
        </p:txBody>
      </p:sp>
    </p:spTree>
    <p:extLst>
      <p:ext uri="{BB962C8B-B14F-4D97-AF65-F5344CB8AC3E}">
        <p14:creationId xmlns:p14="http://schemas.microsoft.com/office/powerpoint/2010/main" val="2816748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a:t>
            </a:r>
            <a:r>
              <a:rPr lang="en-US" baseline="0" dirty="0" smtClean="0"/>
              <a:t> took specimens from these sample samples for optical microscopy.  Here you see a low magnification image of a polished cross-section showing about 1-half of the laminate. There are 9 plies of conventional material on the right hand side.  The joint is on the left side of the image, and you can see multiple plies of HR  and ER material. </a:t>
            </a:r>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22</a:t>
            </a:fld>
            <a:endParaRPr lang="en-US"/>
          </a:p>
        </p:txBody>
      </p:sp>
    </p:spTree>
    <p:extLst>
      <p:ext uri="{BB962C8B-B14F-4D97-AF65-F5344CB8AC3E}">
        <p14:creationId xmlns:p14="http://schemas.microsoft.com/office/powerpoint/2010/main" val="3718676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I zoom in a bit closer and focus on the AERoBOND plies, you can see more clearly the intermixing that was achieved between the ER and HR layers during secondary cure. Like a co-cured laminate, there is no visible interface between the plies of this AERoBOND joined laminate. </a:t>
            </a:r>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23</a:t>
            </a:fld>
            <a:endParaRPr lang="en-US"/>
          </a:p>
        </p:txBody>
      </p:sp>
    </p:spTree>
    <p:extLst>
      <p:ext uri="{BB962C8B-B14F-4D97-AF65-F5344CB8AC3E}">
        <p14:creationId xmlns:p14="http://schemas.microsoft.com/office/powerpoint/2010/main" val="25552994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a:t>
            </a:r>
            <a:r>
              <a:rPr lang="en-US" baseline="0" dirty="0" smtClean="0"/>
              <a:t> to ENF testing to measure mode II fracture toughness, several other mechanical tests are being conducted on the optimized AERoBOND configuration. Here I am showing 4 additional quasi-static testing techniques we are working on. We will measure mode I </a:t>
            </a:r>
            <a:r>
              <a:rPr lang="en-US" baseline="0" dirty="0" err="1" smtClean="0"/>
              <a:t>interlaminar</a:t>
            </a:r>
            <a:r>
              <a:rPr lang="en-US" baseline="0" dirty="0" smtClean="0"/>
              <a:t> fracture toughness using double cantilever beam, apparent shear strength using single and double lap shear tests, and </a:t>
            </a:r>
            <a:r>
              <a:rPr lang="en-US" baseline="0" dirty="0" err="1" smtClean="0"/>
              <a:t>interlaminar</a:t>
            </a:r>
            <a:r>
              <a:rPr lang="en-US" baseline="0" dirty="0" smtClean="0"/>
              <a:t> tensile strength using curved beam. </a:t>
            </a:r>
          </a:p>
          <a:p>
            <a:endParaRPr lang="en-US" dirty="0"/>
          </a:p>
        </p:txBody>
      </p:sp>
      <p:sp>
        <p:nvSpPr>
          <p:cNvPr id="4" name="Slide Number Placeholder 3"/>
          <p:cNvSpPr>
            <a:spLocks noGrp="1"/>
          </p:cNvSpPr>
          <p:nvPr>
            <p:ph type="sldNum" sz="quarter" idx="10"/>
          </p:nvPr>
        </p:nvSpPr>
        <p:spPr/>
        <p:txBody>
          <a:bodyPr/>
          <a:lstStyle/>
          <a:p>
            <a:fld id="{46CFDB35-D134-4531-923C-A22073BC2F21}" type="slidenum">
              <a:rPr lang="en-US" smtClean="0"/>
              <a:t>24</a:t>
            </a:fld>
            <a:endParaRPr lang="en-US"/>
          </a:p>
        </p:txBody>
      </p:sp>
    </p:spTree>
    <p:extLst>
      <p:ext uri="{BB962C8B-B14F-4D97-AF65-F5344CB8AC3E}">
        <p14:creationId xmlns:p14="http://schemas.microsoft.com/office/powerpoint/2010/main" val="2482943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also measure the </a:t>
            </a:r>
            <a:r>
              <a:rPr lang="en-US" baseline="0" dirty="0" err="1" smtClean="0"/>
              <a:t>interlaminar</a:t>
            </a:r>
            <a:r>
              <a:rPr lang="en-US" baseline="0" dirty="0" smtClean="0"/>
              <a:t> tensile strength using the flatwise tension technique using the thin laminate configuration shown on the left rather than the thick laminate configuration with reduced gage section shown at the right. We also plan to assess damage tolerance using the barely visible impact damage test followed by compression after impact. </a:t>
            </a:r>
          </a:p>
          <a:p>
            <a:endParaRPr lang="en-US" dirty="0"/>
          </a:p>
        </p:txBody>
      </p:sp>
      <p:sp>
        <p:nvSpPr>
          <p:cNvPr id="4" name="Slide Number Placeholder 3"/>
          <p:cNvSpPr>
            <a:spLocks noGrp="1"/>
          </p:cNvSpPr>
          <p:nvPr>
            <p:ph type="sldNum" sz="quarter" idx="10"/>
          </p:nvPr>
        </p:nvSpPr>
        <p:spPr/>
        <p:txBody>
          <a:bodyPr/>
          <a:lstStyle/>
          <a:p>
            <a:fld id="{46CFDB35-D134-4531-923C-A22073BC2F21}" type="slidenum">
              <a:rPr lang="en-US" smtClean="0"/>
              <a:t>25</a:t>
            </a:fld>
            <a:endParaRPr lang="en-US"/>
          </a:p>
        </p:txBody>
      </p:sp>
    </p:spTree>
    <p:extLst>
      <p:ext uri="{BB962C8B-B14F-4D97-AF65-F5344CB8AC3E}">
        <p14:creationId xmlns:p14="http://schemas.microsoft.com/office/powerpoint/2010/main" val="1345653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addition the coupon level tests, we are planning a, sub-element level test </a:t>
            </a:r>
            <a:r>
              <a:rPr lang="en-US" sz="1200" dirty="0" smtClean="0"/>
              <a:t>derived from a stringer stiffen panel</a:t>
            </a:r>
            <a:r>
              <a:rPr lang="en-US" sz="1200" baseline="0" dirty="0" smtClean="0"/>
              <a:t> test developed and used under the</a:t>
            </a:r>
            <a:r>
              <a:rPr lang="en-US" sz="1200" dirty="0" smtClean="0"/>
              <a:t> NASA Advanced Composites Project. Stiffener separation is a major concern for primary aircraft structures.  This Seven-Point Bend test</a:t>
            </a:r>
            <a:r>
              <a:rPr lang="en-US" sz="1200" baseline="0" dirty="0" smtClean="0"/>
              <a:t> uses five static supports under the panel and to load points above to m</a:t>
            </a:r>
            <a:r>
              <a:rPr lang="en-US" sz="1200" dirty="0" smtClean="0"/>
              <a:t>imic a buckled half-wave deformation.</a:t>
            </a:r>
            <a:r>
              <a:rPr lang="en-US" sz="1200" baseline="0" dirty="0" smtClean="0"/>
              <a:t> The test combines </a:t>
            </a:r>
            <a:r>
              <a:rPr lang="en-US" sz="1100" dirty="0" smtClean="0"/>
              <a:t>opening and shear loads</a:t>
            </a:r>
            <a:r>
              <a:rPr lang="en-US" sz="1100" baseline="0" dirty="0" smtClean="0"/>
              <a:t> to s</a:t>
            </a:r>
            <a:r>
              <a:rPr lang="en-US" sz="1100" dirty="0" smtClean="0"/>
              <a:t>eparate</a:t>
            </a:r>
            <a:r>
              <a:rPr lang="en-US" sz="1100" baseline="0" dirty="0" smtClean="0"/>
              <a:t> </a:t>
            </a:r>
            <a:r>
              <a:rPr lang="en-US" sz="1100" dirty="0" smtClean="0"/>
              <a:t>the flange from</a:t>
            </a:r>
            <a:r>
              <a:rPr lang="en-US" sz="1100" baseline="0" dirty="0" smtClean="0"/>
              <a:t> the </a:t>
            </a:r>
            <a:r>
              <a:rPr lang="en-US" sz="1100" dirty="0" smtClean="0"/>
              <a:t>skin</a:t>
            </a:r>
            <a:r>
              <a:rPr lang="en-US" sz="1100" baseline="0" dirty="0" smtClean="0"/>
              <a:t> which will allow us to test AERoBOND joints.</a:t>
            </a:r>
            <a:endParaRPr lang="en-US" sz="1100" dirty="0" smtClean="0"/>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26</a:t>
            </a:fld>
            <a:endParaRPr lang="en-US"/>
          </a:p>
        </p:txBody>
      </p:sp>
    </p:spTree>
    <p:extLst>
      <p:ext uri="{BB962C8B-B14F-4D97-AF65-F5344CB8AC3E}">
        <p14:creationId xmlns:p14="http://schemas.microsoft.com/office/powerpoint/2010/main" val="2470595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smtClean="0"/>
              <a:t>For the AERoBOND project, we are replacing the hat stiffener with a flat </a:t>
            </a:r>
            <a:r>
              <a:rPr lang="en-US" sz="1200" baseline="0" dirty="0" err="1" smtClean="0"/>
              <a:t>doubler</a:t>
            </a:r>
            <a:r>
              <a:rPr lang="en-US" sz="1200" baseline="0" dirty="0" smtClean="0"/>
              <a:t> for fabrication simplicity and also because the </a:t>
            </a:r>
            <a:r>
              <a:rPr lang="en-US" sz="1200" dirty="0" smtClean="0"/>
              <a:t>tooling is</a:t>
            </a:r>
            <a:r>
              <a:rPr lang="en-US" sz="1200" baseline="0" dirty="0" smtClean="0"/>
              <a:t> available in our labs. </a:t>
            </a:r>
            <a:r>
              <a:rPr lang="en-US" sz="1050" dirty="0" smtClean="0"/>
              <a:t>T</a:t>
            </a:r>
            <a:r>
              <a:rPr lang="en-US" sz="1050" baseline="0" dirty="0" smtClean="0"/>
              <a:t>his test may exhibit s</a:t>
            </a:r>
            <a:r>
              <a:rPr lang="en-US" sz="1200" dirty="0" smtClean="0"/>
              <a:t>table failure progression, which</a:t>
            </a:r>
            <a:r>
              <a:rPr lang="en-US" sz="1200" baseline="0" dirty="0" smtClean="0"/>
              <a:t> is helpful for</a:t>
            </a:r>
            <a:r>
              <a:rPr lang="en-US" sz="1200" dirty="0" smtClean="0"/>
              <a:t> characterization.</a:t>
            </a:r>
            <a:r>
              <a:rPr lang="en-US" sz="1200" baseline="0" dirty="0" smtClean="0"/>
              <a:t> </a:t>
            </a:r>
            <a:r>
              <a:rPr lang="en-US" sz="1200" baseline="0" dirty="0" err="1" smtClean="0"/>
              <a:t>Delaminations</a:t>
            </a:r>
            <a:r>
              <a:rPr lang="en-US" sz="1200" baseline="0" dirty="0" smtClean="0"/>
              <a:t> and </a:t>
            </a:r>
            <a:r>
              <a:rPr lang="en-US" sz="1200" baseline="0" dirty="0" err="1" smtClean="0"/>
              <a:t>precracks</a:t>
            </a:r>
            <a:r>
              <a:rPr lang="en-US" sz="1200" baseline="0" dirty="0" smtClean="0"/>
              <a:t> </a:t>
            </a:r>
            <a:r>
              <a:rPr lang="en-US" sz="1200" dirty="0" smtClean="0"/>
              <a:t>can be added during fabrication for specific test cases.  </a:t>
            </a:r>
            <a:r>
              <a:rPr lang="en-US" sz="1200" kern="0" dirty="0" smtClean="0"/>
              <a:t>The test can be scaled to larger or more complex specimen designs such as h</a:t>
            </a:r>
            <a:r>
              <a:rPr lang="en-US" sz="1000" kern="0" dirty="0" smtClean="0"/>
              <a:t>at or other stiffened geometries, single-stringer compression panels, and multi-stringer combined loading panels.</a:t>
            </a:r>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27</a:t>
            </a:fld>
            <a:endParaRPr lang="en-US"/>
          </a:p>
        </p:txBody>
      </p:sp>
    </p:spTree>
    <p:extLst>
      <p:ext uri="{BB962C8B-B14F-4D97-AF65-F5344CB8AC3E}">
        <p14:creationId xmlns:p14="http://schemas.microsoft.com/office/powerpoint/2010/main" val="19572260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conclusion,</a:t>
            </a:r>
            <a:r>
              <a:rPr lang="en-US" baseline="0" dirty="0" smtClean="0"/>
              <a:t> the </a:t>
            </a:r>
            <a:r>
              <a:rPr lang="en-US" dirty="0" smtClean="0"/>
              <a:t>AERoBOND method</a:t>
            </a:r>
            <a:r>
              <a:rPr lang="en-US" baseline="0" dirty="0" smtClean="0"/>
              <a:t> is a r</a:t>
            </a:r>
            <a:r>
              <a:rPr lang="en-US" dirty="0" smtClean="0"/>
              <a:t>apid, reliable assembly technique for composite structures to reduce</a:t>
            </a:r>
            <a:r>
              <a:rPr lang="en-US" baseline="0" dirty="0" smtClean="0"/>
              <a:t> or </a:t>
            </a:r>
            <a:r>
              <a:rPr lang="en-US" dirty="0" smtClean="0"/>
              <a:t>eliminate the need for redundant fasteners.</a:t>
            </a:r>
            <a:r>
              <a:rPr lang="en-US" baseline="0" dirty="0" smtClean="0"/>
              <a:t> It e</a:t>
            </a:r>
            <a:r>
              <a:rPr lang="en-US" dirty="0" smtClean="0"/>
              <a:t>nables unitization without complex tooling or processing and is practical for near-to-mid-term implementation.</a:t>
            </a:r>
            <a:r>
              <a:rPr lang="en-US" baseline="0" dirty="0" smtClean="0"/>
              <a:t> The </a:t>
            </a:r>
            <a:r>
              <a:rPr lang="en-US" dirty="0" smtClean="0"/>
              <a:t>precursor</a:t>
            </a:r>
            <a:r>
              <a:rPr lang="en-US" baseline="0" dirty="0" smtClean="0"/>
              <a:t> materials are </a:t>
            </a:r>
            <a:r>
              <a:rPr lang="en-US" dirty="0" smtClean="0"/>
              <a:t>commercially available, and, in some cases, already</a:t>
            </a:r>
            <a:r>
              <a:rPr lang="en-US" baseline="0" dirty="0" smtClean="0"/>
              <a:t> in-use by the</a:t>
            </a:r>
            <a:r>
              <a:rPr lang="en-US" dirty="0" smtClean="0"/>
              <a:t> aerospace industry.</a:t>
            </a:r>
            <a:r>
              <a:rPr lang="en-US" baseline="0" dirty="0" smtClean="0"/>
              <a:t> </a:t>
            </a:r>
          </a:p>
          <a:p>
            <a:endParaRPr lang="en-US" dirty="0" smtClean="0"/>
          </a:p>
          <a:p>
            <a:r>
              <a:rPr lang="en-US" dirty="0" smtClean="0"/>
              <a:t>Microscopic inspection indicated good mixing at the AERoBOND interface is achievable,</a:t>
            </a:r>
            <a:r>
              <a:rPr lang="en-US" baseline="0" dirty="0" smtClean="0"/>
              <a:t> making the an AERoBOND joint </a:t>
            </a:r>
            <a:r>
              <a:rPr lang="en-US" dirty="0" smtClean="0"/>
              <a:t>indistinguishable from a</a:t>
            </a:r>
            <a:r>
              <a:rPr lang="en-US" baseline="0" dirty="0" smtClean="0"/>
              <a:t> co-cured </a:t>
            </a:r>
            <a:r>
              <a:rPr lang="en-US" dirty="0" err="1" smtClean="0"/>
              <a:t>interlaminar</a:t>
            </a:r>
            <a:r>
              <a:rPr lang="en-US" dirty="0" smtClean="0"/>
              <a:t> region.</a:t>
            </a:r>
          </a:p>
          <a:p>
            <a:endParaRPr lang="en-US" dirty="0" smtClean="0"/>
          </a:p>
          <a:p>
            <a:r>
              <a:rPr lang="en-US" dirty="0" smtClean="0"/>
              <a:t>Recent ENF</a:t>
            </a:r>
            <a:r>
              <a:rPr lang="en-US" baseline="0" dirty="0" smtClean="0"/>
              <a:t> </a:t>
            </a:r>
            <a:r>
              <a:rPr lang="en-US" dirty="0" smtClean="0"/>
              <a:t>testin</a:t>
            </a:r>
            <a:r>
              <a:rPr lang="en-US" baseline="0" dirty="0" smtClean="0"/>
              <a:t>g that measured mode II fracture toughness showed that the</a:t>
            </a:r>
            <a:r>
              <a:rPr lang="en-US" dirty="0" smtClean="0"/>
              <a:t> AERoBOND process can match co-cure properties</a:t>
            </a:r>
            <a:r>
              <a:rPr lang="en-US" baseline="0" dirty="0" smtClean="0"/>
              <a:t> and I showed you three different configurations with as manufactured crack tips and naturally sharp crack tips. </a:t>
            </a:r>
          </a:p>
          <a:p>
            <a:endParaRPr lang="en-US" baseline="0" dirty="0" smtClean="0"/>
          </a:p>
          <a:p>
            <a:r>
              <a:rPr lang="en-US" dirty="0" smtClean="0"/>
              <a:t>Very</a:t>
            </a:r>
            <a:r>
              <a:rPr lang="en-US" baseline="0" dirty="0" smtClean="0"/>
              <a:t> soon</a:t>
            </a:r>
            <a:r>
              <a:rPr lang="en-US" dirty="0" smtClean="0"/>
              <a:t> we</a:t>
            </a:r>
            <a:r>
              <a:rPr lang="en-US" baseline="0" dirty="0" smtClean="0"/>
              <a:t> plan to measure</a:t>
            </a:r>
            <a:r>
              <a:rPr lang="en-US" dirty="0" smtClean="0"/>
              <a:t> the </a:t>
            </a:r>
            <a:r>
              <a:rPr lang="en-US" dirty="0" err="1" smtClean="0"/>
              <a:t>interlaminar</a:t>
            </a:r>
            <a:r>
              <a:rPr lang="en-US" dirty="0" smtClean="0"/>
              <a:t> tensile and shear strengths, mode I fracture toughness, and damage tolerance</a:t>
            </a:r>
            <a:r>
              <a:rPr lang="en-US" baseline="0" dirty="0" smtClean="0"/>
              <a:t> in a series of quasi-static coupon tests. And I also showed you some plans for a sub-element scale test that we are planning for later this year.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6CFDB35-D134-4531-923C-A22073BC2F21}" type="slidenum">
              <a:rPr lang="en-US" smtClean="0"/>
              <a:t>28</a:t>
            </a:fld>
            <a:endParaRPr lang="en-US"/>
          </a:p>
        </p:txBody>
      </p:sp>
    </p:spTree>
    <p:extLst>
      <p:ext uri="{BB962C8B-B14F-4D97-AF65-F5344CB8AC3E}">
        <p14:creationId xmlns:p14="http://schemas.microsoft.com/office/powerpoint/2010/main" val="2734419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Thank</a:t>
            </a:r>
            <a:r>
              <a:rPr lang="en-US" baseline="0" dirty="0" smtClean="0"/>
              <a:t> you for attending this virtual presentation. Please don’t hesitate to contact me to learn more about this topic.  My email address is on slide 3. </a:t>
            </a:r>
            <a:endParaRPr lang="en-US" dirty="0" smtClean="0"/>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29</a:t>
            </a:fld>
            <a:endParaRPr lang="en-US"/>
          </a:p>
        </p:txBody>
      </p:sp>
    </p:spTree>
    <p:extLst>
      <p:ext uri="{BB962C8B-B14F-4D97-AF65-F5344CB8AC3E}">
        <p14:creationId xmlns:p14="http://schemas.microsoft.com/office/powerpoint/2010/main" val="2412865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0">
              <a:srgbClr val="BFD4FD"/>
            </a:gs>
            <a:gs pos="38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568028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9346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92119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6229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7615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94597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613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62311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4160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6704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76203"/>
            <a:ext cx="2743200" cy="6049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76203"/>
            <a:ext cx="8026400" cy="6049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9310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BFD4FD"/>
            </a:gs>
            <a:gs pos="38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body" idx="1"/>
          </p:nvPr>
        </p:nvSpPr>
        <p:spPr bwMode="auto">
          <a:xfrm>
            <a:off x="609600" y="1600203"/>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11"/>
          <p:cNvSpPr>
            <a:spLocks noGrp="1" noChangeArrowheads="1"/>
          </p:cNvSpPr>
          <p:nvPr>
            <p:ph type="title"/>
          </p:nvPr>
        </p:nvSpPr>
        <p:spPr bwMode="auto">
          <a:xfrm>
            <a:off x="609600" y="76200"/>
            <a:ext cx="109728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Text Box 13"/>
          <p:cNvSpPr txBox="1">
            <a:spLocks noChangeArrowheads="1"/>
          </p:cNvSpPr>
          <p:nvPr/>
        </p:nvSpPr>
        <p:spPr bwMode="auto">
          <a:xfrm>
            <a:off x="11684001" y="6461128"/>
            <a:ext cx="341760" cy="246221"/>
          </a:xfrm>
          <a:prstGeom prst="rect">
            <a:avLst/>
          </a:prstGeom>
          <a:noFill/>
          <a:ln>
            <a:noFill/>
          </a:ln>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fontAlgn="base" hangingPunct="1">
              <a:spcBef>
                <a:spcPct val="0"/>
              </a:spcBef>
              <a:spcAft>
                <a:spcPct val="0"/>
              </a:spcAft>
              <a:defRPr/>
            </a:pPr>
            <a:fld id="{1410AD12-2F14-4BB2-B35B-AADB789B7563}" type="slidenum">
              <a:rPr lang="en-US" sz="1000" smtClean="0">
                <a:solidFill>
                  <a:srgbClr val="000000"/>
                </a:solidFill>
              </a:rPr>
              <a:pPr eaLnBrk="1" fontAlgn="base" hangingPunct="1">
                <a:spcBef>
                  <a:spcPct val="0"/>
                </a:spcBef>
                <a:spcAft>
                  <a:spcPct val="0"/>
                </a:spcAft>
                <a:defRPr/>
              </a:pPr>
              <a:t>‹#›</a:t>
            </a:fld>
            <a:endParaRPr lang="en-US" sz="1000">
              <a:solidFill>
                <a:srgbClr val="000000"/>
              </a:solidFill>
            </a:endParaRPr>
          </a:p>
        </p:txBody>
      </p:sp>
      <p:pic>
        <p:nvPicPr>
          <p:cNvPr id="1031" name="Picture 7" descr="Color-Meatball.png"/>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228601" y="304800"/>
            <a:ext cx="762000" cy="609600"/>
          </a:xfrm>
          <a:prstGeom prst="rect">
            <a:avLst/>
          </a:prstGeom>
          <a:noFill/>
          <a:ln>
            <a:noFill/>
          </a:ln>
          <a:effectLst>
            <a:outerShdw dist="38100" dir="2700000" rotWithShape="0">
              <a:srgbClr val="808080">
                <a:alpha val="42998"/>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2" name="Picture 13" descr="header.jp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3"/>
            <a:ext cx="12192000" cy="142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3" name="Picture 14" descr="footer.jpg"/>
          <p:cNvPicPr>
            <a:picLocks noChangeAspect="1"/>
          </p:cNvPicPr>
          <p:nvPr/>
        </p:nvPicPr>
        <p:blipFill>
          <a:blip r:embed="rId15">
            <a:extLst>
              <a:ext uri="{28A0092B-C50C-407E-A947-70E740481C1C}">
                <a14:useLocalDpi xmlns:a14="http://schemas.microsoft.com/office/drawing/2010/main"/>
              </a:ext>
            </a:extLst>
          </a:blip>
          <a:srcRect/>
          <a:stretch>
            <a:fillRect/>
          </a:stretch>
        </p:blipFill>
        <p:spPr bwMode="auto">
          <a:xfrm>
            <a:off x="0" y="6705600"/>
            <a:ext cx="1219200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4" name="Picture 16" descr="header.jpg"/>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0" y="1066800"/>
            <a:ext cx="12192000" cy="76200"/>
          </a:xfrm>
          <a:prstGeom prst="rect">
            <a:avLst/>
          </a:prstGeom>
          <a:noFill/>
          <a:ln>
            <a:noFill/>
          </a:ln>
          <a:effectLst>
            <a:outerShdw dist="38100" dir="2700000" rotWithShape="0">
              <a:srgbClr val="808080">
                <a:alpha val="42998"/>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20561207"/>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hdr="0" ftr="0" dt="0"/>
  <p:txStyles>
    <p:titleStyle>
      <a:lvl1pPr algn="ctr" rtl="0" eaLnBrk="1" fontAlgn="base" hangingPunct="1">
        <a:spcBef>
          <a:spcPct val="0"/>
        </a:spcBef>
        <a:spcAft>
          <a:spcPct val="0"/>
        </a:spcAft>
        <a:defRPr sz="3200" b="1">
          <a:solidFill>
            <a:schemeClr val="tx2"/>
          </a:solidFill>
          <a:latin typeface="+mj-lt"/>
          <a:ea typeface="ＭＳ Ｐゴシック" pitchFamily="-111" charset="-128"/>
          <a:cs typeface="ＭＳ Ｐゴシック"/>
        </a:defRPr>
      </a:lvl1pPr>
      <a:lvl2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2pPr>
      <a:lvl3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3pPr>
      <a:lvl4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4pPr>
      <a:lvl5pPr algn="ctr" rtl="0" eaLnBrk="1" fontAlgn="base" hangingPunct="1">
        <a:spcBef>
          <a:spcPct val="0"/>
        </a:spcBef>
        <a:spcAft>
          <a:spcPct val="0"/>
        </a:spcAft>
        <a:defRPr sz="3200" b="1">
          <a:solidFill>
            <a:schemeClr val="tx2"/>
          </a:solidFill>
          <a:latin typeface="Arial" charset="0"/>
          <a:ea typeface="ＭＳ Ｐゴシック" pitchFamily="-111" charset="-128"/>
          <a:cs typeface="ＭＳ Ｐゴシック"/>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ＭＳ Ｐゴシック" pitchFamily="-111" charset="-128"/>
          <a:cs typeface="ＭＳ Ｐゴシック"/>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pitchFamily="-111" charset="-128"/>
          <a:cs typeface="ＭＳ Ｐゴシック"/>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pitchFamily="-111" charset="-128"/>
          <a:cs typeface="ＭＳ Ｐゴシック"/>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microsoft.com/office/2007/relationships/media" Target="../media/media11.m4a"/><Relationship Id="rId3" Type="http://schemas.openxmlformats.org/officeDocument/2006/relationships/audio" Target="../media/media8.m4a"/><Relationship Id="rId7" Type="http://schemas.openxmlformats.org/officeDocument/2006/relationships/audio" Target="../media/media10.m4a"/><Relationship Id="rId12" Type="http://schemas.openxmlformats.org/officeDocument/2006/relationships/image" Target="../media/image4.png"/><Relationship Id="rId2" Type="http://schemas.microsoft.com/office/2007/relationships/media" Target="../media/media8.m4a"/><Relationship Id="rId1" Type="http://schemas.openxmlformats.org/officeDocument/2006/relationships/tags" Target="../tags/tag1.xml"/><Relationship Id="rId6" Type="http://schemas.microsoft.com/office/2007/relationships/media" Target="../media/media10.m4a"/><Relationship Id="rId11" Type="http://schemas.openxmlformats.org/officeDocument/2006/relationships/notesSlide" Target="../notesSlides/notesSlide8.xml"/><Relationship Id="rId5" Type="http://schemas.openxmlformats.org/officeDocument/2006/relationships/audio" Target="../media/media9.m4a"/><Relationship Id="rId10" Type="http://schemas.openxmlformats.org/officeDocument/2006/relationships/slideLayout" Target="../slideLayouts/slideLayout2.xml"/><Relationship Id="rId4" Type="http://schemas.microsoft.com/office/2007/relationships/media" Target="../media/media9.m4a"/><Relationship Id="rId9" Type="http://schemas.openxmlformats.org/officeDocument/2006/relationships/audio" Target="../media/media11.m4a"/></Relationships>
</file>

<file path=ppt/slides/_rels/slide9.xml.rels><?xml version="1.0" encoding="UTF-8" standalone="yes"?>
<Relationships xmlns="http://schemas.openxmlformats.org/package/2006/relationships"><Relationship Id="rId8" Type="http://schemas.microsoft.com/office/2007/relationships/media" Target="../media/media15.m4a"/><Relationship Id="rId13" Type="http://schemas.openxmlformats.org/officeDocument/2006/relationships/notesSlide" Target="../notesSlides/notesSlide9.xml"/><Relationship Id="rId3" Type="http://schemas.openxmlformats.org/officeDocument/2006/relationships/audio" Target="../media/media12.m4a"/><Relationship Id="rId7" Type="http://schemas.openxmlformats.org/officeDocument/2006/relationships/audio" Target="../media/media14.m4a"/><Relationship Id="rId12" Type="http://schemas.openxmlformats.org/officeDocument/2006/relationships/slideLayout" Target="../slideLayouts/slideLayout2.xml"/><Relationship Id="rId2" Type="http://schemas.microsoft.com/office/2007/relationships/media" Target="../media/media12.m4a"/><Relationship Id="rId1" Type="http://schemas.openxmlformats.org/officeDocument/2006/relationships/tags" Target="../tags/tag2.xml"/><Relationship Id="rId6" Type="http://schemas.microsoft.com/office/2007/relationships/media" Target="../media/media14.m4a"/><Relationship Id="rId11" Type="http://schemas.openxmlformats.org/officeDocument/2006/relationships/audio" Target="../media/media16.m4a"/><Relationship Id="rId5" Type="http://schemas.openxmlformats.org/officeDocument/2006/relationships/audio" Target="../media/media13.m4a"/><Relationship Id="rId15" Type="http://schemas.openxmlformats.org/officeDocument/2006/relationships/image" Target="../media/image4.png"/><Relationship Id="rId10" Type="http://schemas.microsoft.com/office/2007/relationships/media" Target="../media/media16.m4a"/><Relationship Id="rId4" Type="http://schemas.microsoft.com/office/2007/relationships/media" Target="../media/media13.m4a"/><Relationship Id="rId9" Type="http://schemas.openxmlformats.org/officeDocument/2006/relationships/audio" Target="../media/media15.m4a"/><Relationship Id="rId1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microsoft.com/office/2007/relationships/media" Target="../media/media20.m4a"/><Relationship Id="rId13" Type="http://schemas.openxmlformats.org/officeDocument/2006/relationships/audio" Target="../media/media22.m4a"/><Relationship Id="rId18" Type="http://schemas.openxmlformats.org/officeDocument/2006/relationships/image" Target="../media/image12.png"/><Relationship Id="rId3" Type="http://schemas.openxmlformats.org/officeDocument/2006/relationships/audio" Target="../media/media17.m4a"/><Relationship Id="rId21" Type="http://schemas.openxmlformats.org/officeDocument/2006/relationships/image" Target="../media/image4.png"/><Relationship Id="rId7" Type="http://schemas.openxmlformats.org/officeDocument/2006/relationships/audio" Target="../media/media19.m4a"/><Relationship Id="rId12" Type="http://schemas.microsoft.com/office/2007/relationships/media" Target="../media/media22.m4a"/><Relationship Id="rId17" Type="http://schemas.openxmlformats.org/officeDocument/2006/relationships/notesSlide" Target="../notesSlides/notesSlide10.xml"/><Relationship Id="rId2" Type="http://schemas.microsoft.com/office/2007/relationships/media" Target="../media/media17.m4a"/><Relationship Id="rId16" Type="http://schemas.openxmlformats.org/officeDocument/2006/relationships/slideLayout" Target="../slideLayouts/slideLayout2.xml"/><Relationship Id="rId20" Type="http://schemas.microsoft.com/office/2007/relationships/hdphoto" Target="../media/hdphoto1.wdp"/><Relationship Id="rId1" Type="http://schemas.openxmlformats.org/officeDocument/2006/relationships/tags" Target="../tags/tag3.xml"/><Relationship Id="rId6" Type="http://schemas.microsoft.com/office/2007/relationships/media" Target="../media/media19.m4a"/><Relationship Id="rId11" Type="http://schemas.openxmlformats.org/officeDocument/2006/relationships/audio" Target="../media/media21.m4a"/><Relationship Id="rId5" Type="http://schemas.openxmlformats.org/officeDocument/2006/relationships/audio" Target="../media/media18.m4a"/><Relationship Id="rId15" Type="http://schemas.openxmlformats.org/officeDocument/2006/relationships/audio" Target="../media/media23.m4a"/><Relationship Id="rId10" Type="http://schemas.microsoft.com/office/2007/relationships/media" Target="../media/media21.m4a"/><Relationship Id="rId19" Type="http://schemas.openxmlformats.org/officeDocument/2006/relationships/image" Target="../media/image13.png"/><Relationship Id="rId4" Type="http://schemas.microsoft.com/office/2007/relationships/media" Target="../media/media18.m4a"/><Relationship Id="rId9" Type="http://schemas.openxmlformats.org/officeDocument/2006/relationships/audio" Target="../media/media20.m4a"/><Relationship Id="rId14" Type="http://schemas.microsoft.com/office/2007/relationships/media" Target="../media/media23.m4a"/></Relationships>
</file>

<file path=ppt/slides/_rels/slide11.xml.rels><?xml version="1.0" encoding="UTF-8" standalone="yes"?>
<Relationships xmlns="http://schemas.openxmlformats.org/package/2006/relationships"><Relationship Id="rId3" Type="http://schemas.microsoft.com/office/2007/relationships/media" Target="../media/media25.m4a"/><Relationship Id="rId7" Type="http://schemas.openxmlformats.org/officeDocument/2006/relationships/image" Target="../media/image4.png"/><Relationship Id="rId2" Type="http://schemas.microsoft.com/office/2007/relationships/media" Target="../media/media24.m4a"/><Relationship Id="rId1" Type="http://schemas.openxmlformats.org/officeDocument/2006/relationships/audio" Target="NULL" TargetMode="Externa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audio" Target="../media/media25.m4a"/></Relationships>
</file>

<file path=ppt/slides/_rels/slide1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2.xml"/><Relationship Id="rId7" Type="http://schemas.openxmlformats.org/officeDocument/2006/relationships/image" Target="../media/image16.jpe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15.jpeg"/><Relationship Id="rId5" Type="http://schemas.openxmlformats.org/officeDocument/2006/relationships/image" Target="../media/image14.tiff"/><Relationship Id="rId4" Type="http://schemas.openxmlformats.org/officeDocument/2006/relationships/notesSlide" Target="../notesSlides/notesSlide12.xml"/><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4.png"/><Relationship Id="rId5" Type="http://schemas.openxmlformats.org/officeDocument/2006/relationships/image" Target="../media/image24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250.png"/><Relationship Id="rId3" Type="http://schemas.microsoft.com/office/2007/relationships/media" Target="../media/media30.m4a"/><Relationship Id="rId7" Type="http://schemas.openxmlformats.org/officeDocument/2006/relationships/chart" Target="../charts/chart1.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audio" Target="../media/media30.m4a"/><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3.jpeg"/><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6.jpe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microsoft.com/office/2007/relationships/media" Target="../media/media36.m4a"/><Relationship Id="rId3" Type="http://schemas.openxmlformats.org/officeDocument/2006/relationships/audio" Target="../media/media33.m4a"/><Relationship Id="rId7" Type="http://schemas.openxmlformats.org/officeDocument/2006/relationships/audio" Target="../media/media35.m4a"/><Relationship Id="rId12" Type="http://schemas.openxmlformats.org/officeDocument/2006/relationships/image" Target="../media/image4.png"/><Relationship Id="rId2" Type="http://schemas.microsoft.com/office/2007/relationships/media" Target="../media/media33.m4a"/><Relationship Id="rId1" Type="http://schemas.openxmlformats.org/officeDocument/2006/relationships/tags" Target="../tags/tag4.xml"/><Relationship Id="rId6" Type="http://schemas.microsoft.com/office/2007/relationships/media" Target="../media/media35.m4a"/><Relationship Id="rId11" Type="http://schemas.openxmlformats.org/officeDocument/2006/relationships/notesSlide" Target="../notesSlides/notesSlide18.xml"/><Relationship Id="rId5" Type="http://schemas.openxmlformats.org/officeDocument/2006/relationships/audio" Target="../media/media34.m4a"/><Relationship Id="rId10" Type="http://schemas.openxmlformats.org/officeDocument/2006/relationships/slideLayout" Target="../slideLayouts/slideLayout2.xml"/><Relationship Id="rId4" Type="http://schemas.microsoft.com/office/2007/relationships/media" Target="../media/media34.m4a"/><Relationship Id="rId9" Type="http://schemas.openxmlformats.org/officeDocument/2006/relationships/audio" Target="../media/media36.m4a"/></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4.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29.png"/><Relationship Id="rId2" Type="http://schemas.microsoft.com/office/2007/relationships/media" Target="../media/media38.m4a"/><Relationship Id="rId1" Type="http://schemas.openxmlformats.org/officeDocument/2006/relationships/audio" Target="NULL" TargetMode="Externa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2.png"/><Relationship Id="rId2" Type="http://schemas.openxmlformats.org/officeDocument/2006/relationships/audio" Target="../media/media39.m4a"/><Relationship Id="rId1" Type="http://schemas.microsoft.com/office/2007/relationships/media" Target="../media/media39.m4a"/><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40.m4a"/><Relationship Id="rId1" Type="http://schemas.microsoft.com/office/2007/relationships/media" Target="../media/media40.m4a"/><Relationship Id="rId6" Type="http://schemas.microsoft.com/office/2007/relationships/hdphoto" Target="../media/hdphoto2.wdp"/><Relationship Id="rId5" Type="http://schemas.openxmlformats.org/officeDocument/2006/relationships/image" Target="../media/image3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41.m4a"/><Relationship Id="rId1" Type="http://schemas.microsoft.com/office/2007/relationships/media" Target="../media/media41.m4a"/><Relationship Id="rId6" Type="http://schemas.microsoft.com/office/2007/relationships/hdphoto" Target="../media/hdphoto3.wdp"/><Relationship Id="rId5" Type="http://schemas.openxmlformats.org/officeDocument/2006/relationships/image" Target="../media/image3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4a"/><Relationship Id="rId1" Type="http://schemas.microsoft.com/office/2007/relationships/media" Target="../media/media42.m4a"/><Relationship Id="rId5" Type="http://schemas.openxmlformats.org/officeDocument/2006/relationships/image" Target="../media/image4.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5" Type="http://schemas.openxmlformats.org/officeDocument/2006/relationships/image" Target="../media/image4.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image" Target="../media/image4.png"/><Relationship Id="rId5" Type="http://schemas.openxmlformats.org/officeDocument/2006/relationships/image" Target="../media/image35.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4.png"/><Relationship Id="rId5" Type="http://schemas.openxmlformats.org/officeDocument/2006/relationships/image" Target="../media/image36.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6.m4a"/><Relationship Id="rId1" Type="http://schemas.microsoft.com/office/2007/relationships/media" Target="../media/media46.m4a"/><Relationship Id="rId5" Type="http://schemas.openxmlformats.org/officeDocument/2006/relationships/image" Target="../media/image4.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m4a"/><Relationship Id="rId1" Type="http://schemas.microsoft.com/office/2007/relationships/media" Target="../media/media47.m4a"/><Relationship Id="rId5" Type="http://schemas.openxmlformats.org/officeDocument/2006/relationships/image" Target="../media/image4.png"/><Relationship Id="rId4"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58975"/>
            <a:ext cx="10363200" cy="1470025"/>
          </a:xfrm>
        </p:spPr>
        <p:txBody>
          <a:bodyPr/>
          <a:lstStyle/>
          <a:p>
            <a:r>
              <a:rPr lang="en-US" sz="4000" dirty="0" smtClean="0"/>
              <a:t>Epoxy Matrix Resins with Offset Stoichiometry for Predictable Joints in Composite Assemblies </a:t>
            </a:r>
            <a:endParaRPr lang="en-US" sz="4000" dirty="0"/>
          </a:p>
        </p:txBody>
      </p:sp>
      <p:sp>
        <p:nvSpPr>
          <p:cNvPr id="3" name="Subtitle 2"/>
          <p:cNvSpPr>
            <a:spLocks noGrp="1"/>
          </p:cNvSpPr>
          <p:nvPr>
            <p:ph type="subTitle" idx="1"/>
          </p:nvPr>
        </p:nvSpPr>
        <p:spPr/>
        <p:txBody>
          <a:bodyPr/>
          <a:lstStyle/>
          <a:p>
            <a:r>
              <a:rPr lang="en-US" sz="2400" u="sng" dirty="0" smtClean="0"/>
              <a:t>Frank L. Palmieri</a:t>
            </a:r>
            <a:r>
              <a:rPr lang="en-US" sz="2400" baseline="30000" dirty="0" smtClean="0"/>
              <a:t>1</a:t>
            </a:r>
            <a:r>
              <a:rPr lang="en-US" sz="2400" dirty="0" smtClean="0"/>
              <a:t>, Tyler B. Hudson</a:t>
            </a:r>
            <a:r>
              <a:rPr lang="en-US" sz="2400" baseline="30000" dirty="0" smtClean="0"/>
              <a:t>1</a:t>
            </a:r>
            <a:r>
              <a:rPr lang="en-US" sz="2400" dirty="0" smtClean="0"/>
              <a:t>, Austin J. Smith</a:t>
            </a:r>
            <a:r>
              <a:rPr lang="en-US" sz="2400" baseline="30000" dirty="0" smtClean="0"/>
              <a:t>1</a:t>
            </a:r>
            <a:r>
              <a:rPr lang="en-US" sz="2400" dirty="0" smtClean="0"/>
              <a:t>, Jin Ho Kang</a:t>
            </a:r>
            <a:r>
              <a:rPr lang="en-US" sz="2400" baseline="30000" dirty="0" smtClean="0"/>
              <a:t>2</a:t>
            </a:r>
            <a:r>
              <a:rPr lang="en-US" sz="2400" dirty="0" smtClean="0"/>
              <a:t>, Yi Lin</a:t>
            </a:r>
            <a:r>
              <a:rPr lang="en-US" sz="2400" baseline="30000" dirty="0" smtClean="0"/>
              <a:t>2</a:t>
            </a:r>
            <a:r>
              <a:rPr lang="en-US" sz="2400" dirty="0" smtClean="0"/>
              <a:t>, and Roberto J. Cano</a:t>
            </a:r>
            <a:r>
              <a:rPr lang="en-US" sz="2400" baseline="30000" dirty="0" smtClean="0"/>
              <a:t>1</a:t>
            </a:r>
          </a:p>
          <a:p>
            <a:endParaRPr lang="en-US" sz="2400" u="sng" dirty="0"/>
          </a:p>
          <a:p>
            <a:r>
              <a:rPr lang="en-US" sz="2000" dirty="0" smtClean="0"/>
              <a:t>1. NASA Langley Research Center, Hampton, VA</a:t>
            </a:r>
          </a:p>
          <a:p>
            <a:r>
              <a:rPr lang="en-US" sz="2000" dirty="0" smtClean="0"/>
              <a:t>2. National Institute of Aerospace, Hampton, VA</a:t>
            </a:r>
            <a:endParaRPr lang="en-US" sz="2000"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96800" y="533400"/>
            <a:ext cx="609600" cy="609600"/>
          </a:xfrm>
          <a:prstGeom prst="rect">
            <a:avLst/>
          </a:prstGeom>
        </p:spPr>
      </p:pic>
    </p:spTree>
    <p:extLst>
      <p:ext uri="{BB962C8B-B14F-4D97-AF65-F5344CB8AC3E}">
        <p14:creationId xmlns:p14="http://schemas.microsoft.com/office/powerpoint/2010/main" val="3402050924"/>
      </p:ext>
    </p:extLst>
  </p:cSld>
  <p:clrMapOvr>
    <a:masterClrMapping/>
  </p:clrMapOvr>
  <mc:AlternateContent xmlns:mc="http://schemas.openxmlformats.org/markup-compatibility/2006">
    <mc:Choice xmlns:p14="http://schemas.microsoft.com/office/powerpoint/2010/main" Requires="p14">
      <p:transition spd="slow" p14:dur="2000" advTm="5636"/>
    </mc:Choice>
    <mc:Fallback>
      <p:transition spd="slow" advTm="5636"/>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4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210800" y="5791200"/>
            <a:ext cx="1828800"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p:txBody>
          <a:bodyPr/>
          <a:lstStyle/>
          <a:p>
            <a:r>
              <a:rPr lang="en-US" dirty="0" smtClean="0"/>
              <a:t>About the Speaker</a:t>
            </a:r>
            <a:endParaRPr lang="en-US" dirty="0">
              <a:solidFill>
                <a:srgbClr val="006491"/>
              </a:solidFill>
            </a:endParaRPr>
          </a:p>
        </p:txBody>
      </p:sp>
      <p:sp>
        <p:nvSpPr>
          <p:cNvPr id="7" name="Content Placeholder 6"/>
          <p:cNvSpPr>
            <a:spLocks noGrp="1"/>
          </p:cNvSpPr>
          <p:nvPr>
            <p:ph idx="1"/>
          </p:nvPr>
        </p:nvSpPr>
        <p:spPr/>
        <p:txBody>
          <a:bodyPr anchor="t"/>
          <a:lstStyle/>
          <a:p>
            <a:r>
              <a:rPr lang="en-US" dirty="0"/>
              <a:t>Frank Palmieri	</a:t>
            </a:r>
          </a:p>
          <a:p>
            <a:r>
              <a:rPr lang="en-US" dirty="0"/>
              <a:t>NASA Langley Research Center</a:t>
            </a:r>
          </a:p>
          <a:p>
            <a:r>
              <a:rPr lang="en-US" dirty="0"/>
              <a:t>Research Materials Engineer</a:t>
            </a:r>
          </a:p>
          <a:p>
            <a:r>
              <a:rPr lang="en-US" dirty="0">
                <a:ea typeface="+mn-lt"/>
                <a:cs typeface="+mn-lt"/>
              </a:rPr>
              <a:t>~10 years of experience</a:t>
            </a:r>
          </a:p>
          <a:p>
            <a:pPr lvl="1"/>
            <a:r>
              <a:rPr lang="en-US" dirty="0"/>
              <a:t>bonded assembly of composites </a:t>
            </a:r>
          </a:p>
          <a:p>
            <a:pPr lvl="1"/>
            <a:r>
              <a:rPr lang="en-US" dirty="0"/>
              <a:t>surface engineering </a:t>
            </a:r>
            <a:endParaRPr lang="en-US" dirty="0" smtClean="0"/>
          </a:p>
          <a:p>
            <a:r>
              <a:rPr lang="en-US" dirty="0" smtClean="0"/>
              <a:t>frank.l.palmieri@nasa.gov</a:t>
            </a:r>
            <a:endParaRPr lang="en-US" dirty="0"/>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53253" y="3381375"/>
            <a:ext cx="2495092" cy="3118865"/>
          </a:xfrm>
          <a:prstGeom prst="rect">
            <a:avLst/>
          </a:prstGeom>
        </p:spPr>
      </p:pic>
      <p:pic>
        <p:nvPicPr>
          <p:cNvPr id="1026" name="Picture 2" descr="NASA insignia - Wikipedi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53253" y="1083565"/>
            <a:ext cx="2712225" cy="2269235"/>
          </a:xfrm>
          <a:prstGeom prst="rect">
            <a:avLst/>
          </a:prstGeom>
          <a:noFill/>
          <a:extLst>
            <a:ext uri="{909E8E84-426E-40DD-AFC4-6F175D3DCCD1}">
              <a14:hiddenFill xmlns:a14="http://schemas.microsoft.com/office/drawing/2010/main">
                <a:solidFill>
                  <a:srgbClr val="FFFFFF"/>
                </a:solidFill>
              </a14:hiddenFill>
            </a:ext>
          </a:extLst>
        </p:spPr>
      </p:pic>
      <p:pic>
        <p:nvPicPr>
          <p:cNvPr id="4" name="About Speake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73000" y="164593"/>
            <a:ext cx="609600" cy="609600"/>
          </a:xfrm>
          <a:prstGeom prst="rect">
            <a:avLst/>
          </a:prstGeom>
        </p:spPr>
      </p:pic>
    </p:spTree>
    <p:extLst>
      <p:ext uri="{BB962C8B-B14F-4D97-AF65-F5344CB8AC3E}">
        <p14:creationId xmlns:p14="http://schemas.microsoft.com/office/powerpoint/2010/main" val="1969258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3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p:txBody>
          <a:bodyPr anchor="t"/>
          <a:lstStyle/>
          <a:p>
            <a:r>
              <a:rPr lang="en-US" sz="2400" dirty="0"/>
              <a:t>Coauthors: </a:t>
            </a:r>
          </a:p>
          <a:p>
            <a:pPr lvl="1"/>
            <a:r>
              <a:rPr lang="en-US" sz="2000" dirty="0"/>
              <a:t>Tyler B. Hudson</a:t>
            </a:r>
            <a:r>
              <a:rPr lang="en-US" sz="2000" baseline="30000" dirty="0"/>
              <a:t>1</a:t>
            </a:r>
            <a:r>
              <a:rPr lang="en-US" sz="2000" dirty="0"/>
              <a:t>, Austin J. Smith</a:t>
            </a:r>
            <a:r>
              <a:rPr lang="en-US" sz="2000" baseline="30000" dirty="0"/>
              <a:t>1</a:t>
            </a:r>
            <a:r>
              <a:rPr lang="en-US" sz="2000" dirty="0"/>
              <a:t>, Roberto J. Cano</a:t>
            </a:r>
            <a:r>
              <a:rPr lang="en-US" sz="2000" baseline="30000" dirty="0"/>
              <a:t>1</a:t>
            </a:r>
            <a:r>
              <a:rPr lang="en-US" sz="2000" dirty="0"/>
              <a:t>, Jin Ho Kang</a:t>
            </a:r>
            <a:r>
              <a:rPr lang="en-US" sz="2000" baseline="30000" dirty="0"/>
              <a:t>2</a:t>
            </a:r>
            <a:r>
              <a:rPr lang="en-US" sz="2000" dirty="0"/>
              <a:t>, Yi Lin</a:t>
            </a:r>
            <a:r>
              <a:rPr lang="en-US" sz="2000" baseline="30000" dirty="0"/>
              <a:t>2</a:t>
            </a:r>
            <a:r>
              <a:rPr lang="en-US" sz="2000" dirty="0"/>
              <a:t>, Kathryn M.Crossett</a:t>
            </a:r>
            <a:r>
              <a:rPr lang="en-US" sz="2000" baseline="30000" dirty="0"/>
              <a:t>3</a:t>
            </a:r>
            <a:r>
              <a:rPr lang="en-US" sz="2000" dirty="0"/>
              <a:t>, Bryson Clifford</a:t>
            </a:r>
            <a:r>
              <a:rPr lang="en-US" sz="2000" baseline="30000" dirty="0"/>
              <a:t>3</a:t>
            </a:r>
            <a:r>
              <a:rPr lang="en-US" sz="2000" dirty="0"/>
              <a:t>, Isaac J. Barnett</a:t>
            </a:r>
            <a:r>
              <a:rPr lang="en-US" sz="2000" baseline="30000" dirty="0"/>
              <a:t>3</a:t>
            </a:r>
            <a:r>
              <a:rPr lang="en-US" sz="2000" dirty="0"/>
              <a:t>, and John W. Connell</a:t>
            </a:r>
            <a:r>
              <a:rPr lang="en-US" sz="2000" baseline="30000" dirty="0"/>
              <a:t>1</a:t>
            </a:r>
          </a:p>
          <a:p>
            <a:pPr marL="1257300" lvl="2" indent="-342900">
              <a:buAutoNum type="arabicPeriod"/>
            </a:pPr>
            <a:r>
              <a:rPr lang="en-US" sz="1600" dirty="0"/>
              <a:t>NASA Langley Research Center, Hampton, VA, 23681, USA</a:t>
            </a:r>
          </a:p>
          <a:p>
            <a:pPr marL="1257300" lvl="2" indent="-342900">
              <a:buAutoNum type="arabicPeriod"/>
            </a:pPr>
            <a:r>
              <a:rPr lang="en-US" sz="1600" dirty="0"/>
              <a:t>National Institute of Aerospace, Hampton, VA, 23666, USA</a:t>
            </a:r>
          </a:p>
          <a:p>
            <a:pPr marL="1257300" lvl="2" indent="-342900">
              <a:buAutoNum type="arabicPeriod"/>
            </a:pPr>
            <a:r>
              <a:rPr lang="en-US" sz="1600" dirty="0"/>
              <a:t>NASA Internships Fellowships and Scholarships Program, Hampton, VA, 23681, USA</a:t>
            </a:r>
          </a:p>
          <a:p>
            <a:r>
              <a:rPr lang="en-US" sz="2400" dirty="0"/>
              <a:t>Supporting Roles: </a:t>
            </a:r>
          </a:p>
          <a:p>
            <a:pPr lvl="1"/>
            <a:r>
              <a:rPr lang="en-US" sz="2000" dirty="0"/>
              <a:t>FWT Testing: Jon Salem</a:t>
            </a:r>
          </a:p>
          <a:p>
            <a:pPr lvl="1"/>
            <a:r>
              <a:rPr lang="en-US" sz="2000" dirty="0"/>
              <a:t>BVID/CIA Testing: Mike Pereira</a:t>
            </a:r>
            <a:endParaRPr lang="en-US" sz="2400" dirty="0"/>
          </a:p>
          <a:p>
            <a:pPr lvl="1"/>
            <a:r>
              <a:rPr lang="en-US" sz="2000" dirty="0">
                <a:ea typeface="ＭＳ Ｐゴシック"/>
              </a:rPr>
              <a:t>Engineering: James </a:t>
            </a:r>
            <a:r>
              <a:rPr lang="en-US" sz="2000" dirty="0" smtClean="0">
                <a:ea typeface="ＭＳ Ｐゴシック"/>
              </a:rPr>
              <a:t>Ratcliffe, Cyrus Kosztowny, and Carlos Davila</a:t>
            </a:r>
            <a:endParaRPr lang="en-US" sz="2000" dirty="0"/>
          </a:p>
          <a:p>
            <a:pPr lvl="1"/>
            <a:r>
              <a:rPr lang="en-US" sz="2000" dirty="0">
                <a:ea typeface="ＭＳ Ｐゴシック"/>
              </a:rPr>
              <a:t>Composites Processing: Sean Britton, Hoa Luong, and Kelvin Boston</a:t>
            </a:r>
          </a:p>
          <a:p>
            <a:pPr lvl="1"/>
            <a:r>
              <a:rPr lang="en-US" sz="2000" dirty="0"/>
              <a:t>Machining: Mike Oliver, Thomas Hall, Steve Whitt, and Janet Dail</a:t>
            </a: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25400" y="0"/>
            <a:ext cx="609600" cy="609600"/>
          </a:xfrm>
          <a:prstGeom prst="rect">
            <a:avLst/>
          </a:prstGeom>
        </p:spPr>
      </p:pic>
    </p:spTree>
    <p:extLst>
      <p:ext uri="{BB962C8B-B14F-4D97-AF65-F5344CB8AC3E}">
        <p14:creationId xmlns:p14="http://schemas.microsoft.com/office/powerpoint/2010/main" val="1459650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1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Congratulations </a:t>
            </a:r>
            <a:r>
              <a:rPr lang="en-US" dirty="0" err="1" smtClean="0"/>
              <a:t>Kash</a:t>
            </a:r>
            <a:r>
              <a:rPr lang="en-US" dirty="0" smtClean="0"/>
              <a:t> Mittal on 75 Years!</a:t>
            </a:r>
            <a:endParaRPr lang="en-US" dirty="0"/>
          </a:p>
        </p:txBody>
      </p:sp>
      <p:sp>
        <p:nvSpPr>
          <p:cNvPr id="3" name="Content Placeholder 2"/>
          <p:cNvSpPr>
            <a:spLocks noGrp="1"/>
          </p:cNvSpPr>
          <p:nvPr>
            <p:ph idx="1"/>
          </p:nvPr>
        </p:nvSpPr>
        <p:spPr>
          <a:xfrm>
            <a:off x="609600" y="1295400"/>
            <a:ext cx="10972800" cy="4525963"/>
          </a:xfrm>
        </p:spPr>
        <p:txBody>
          <a:bodyPr/>
          <a:lstStyle/>
          <a:p>
            <a:r>
              <a:rPr lang="en-US" sz="2800" dirty="0" smtClean="0"/>
              <a:t>Wide World of Adhesion celebrates </a:t>
            </a:r>
            <a:r>
              <a:rPr lang="en-US" sz="2800" dirty="0" err="1" smtClean="0"/>
              <a:t>Kash’s</a:t>
            </a:r>
            <a:r>
              <a:rPr lang="en-US" sz="2800" dirty="0" smtClean="0"/>
              <a:t> 75 birthday!</a:t>
            </a:r>
          </a:p>
          <a:p>
            <a:r>
              <a:rPr lang="en-US" sz="2800" dirty="0"/>
              <a:t>Palmieri, F. L. and Wohl, C. J., "Topographical Modification of Polymers and Metals by Laser Ablation to Create </a:t>
            </a:r>
            <a:r>
              <a:rPr lang="en-US" sz="2800" dirty="0" err="1"/>
              <a:t>Superhydrophobic</a:t>
            </a:r>
            <a:r>
              <a:rPr lang="en-US" sz="2800" dirty="0"/>
              <a:t> Surfaces." </a:t>
            </a:r>
            <a:r>
              <a:rPr lang="en-US" sz="2800" dirty="0" smtClean="0"/>
              <a:t>In Mittal, K.; </a:t>
            </a:r>
            <a:r>
              <a:rPr lang="en-US" sz="2800" i="1" dirty="0" smtClean="0"/>
              <a:t>Laser </a:t>
            </a:r>
            <a:r>
              <a:rPr lang="en-US" sz="2800" i="1" dirty="0"/>
              <a:t>Technology: Applications in Adhesion and Related Areas </a:t>
            </a:r>
            <a:r>
              <a:rPr lang="en-US" sz="2800" b="1" dirty="0"/>
              <a:t>2018</a:t>
            </a:r>
            <a:r>
              <a:rPr lang="en-US" sz="2800" dirty="0"/>
              <a:t>, 1-68</a:t>
            </a:r>
            <a:r>
              <a:rPr lang="en-US" sz="2800" dirty="0" smtClean="0"/>
              <a:t>.</a:t>
            </a:r>
          </a:p>
          <a:p>
            <a:pPr lvl="1"/>
            <a:r>
              <a:rPr lang="en-US" sz="2400" dirty="0" smtClean="0"/>
              <a:t>He is probably cringing at this citation format, </a:t>
            </a:r>
            <a:r>
              <a:rPr lang="en-US" sz="2400" dirty="0" smtClean="0">
                <a:sym typeface="Wingdings" panose="05000000000000000000" pitchFamily="2" charset="2"/>
              </a:rPr>
              <a:t>.</a:t>
            </a:r>
            <a:endParaRPr lang="en-US" sz="2400" dirty="0"/>
          </a:p>
          <a:p>
            <a:r>
              <a:rPr lang="en-US" sz="2800" dirty="0" smtClean="0"/>
              <a:t>Excellent editor to work with who prides himself in thorough and thoughtful proofing and revision</a:t>
            </a:r>
          </a:p>
          <a:p>
            <a:pPr lvl="1"/>
            <a:r>
              <a:rPr lang="en-US" sz="2400" dirty="0" smtClean="0"/>
              <a:t>Taught me the difference between surface energy and surface free energy</a:t>
            </a:r>
          </a:p>
          <a:p>
            <a:r>
              <a:rPr lang="en-US" sz="2800" dirty="0" smtClean="0">
                <a:latin typeface="Courier New" panose="02070309020205020404" pitchFamily="49" charset="0"/>
                <a:cs typeface="Courier New" panose="02070309020205020404" pitchFamily="49" charset="0"/>
              </a:rPr>
              <a:t>Has an interesting way of </a:t>
            </a:r>
            <a:r>
              <a:rPr lang="en-US" sz="2800" dirty="0" err="1" smtClean="0">
                <a:latin typeface="Courier New" panose="02070309020205020404" pitchFamily="49" charset="0"/>
                <a:cs typeface="Courier New" panose="02070309020205020404" pitchFamily="49" charset="0"/>
              </a:rPr>
              <a:t>witing</a:t>
            </a:r>
            <a:r>
              <a:rPr lang="en-US" sz="2800" dirty="0" smtClean="0">
                <a:latin typeface="Courier New" panose="02070309020205020404" pitchFamily="49" charset="0"/>
                <a:cs typeface="Courier New" panose="02070309020205020404" pitchFamily="49" charset="0"/>
              </a:rPr>
              <a:t> emails</a:t>
            </a:r>
          </a:p>
        </p:txBody>
      </p:sp>
      <p:sp>
        <p:nvSpPr>
          <p:cNvPr id="7" name="Freeform 6"/>
          <p:cNvSpPr/>
          <p:nvPr/>
        </p:nvSpPr>
        <p:spPr>
          <a:xfrm>
            <a:off x="6571445" y="6138930"/>
            <a:ext cx="265140" cy="463639"/>
          </a:xfrm>
          <a:custGeom>
            <a:avLst/>
            <a:gdLst>
              <a:gd name="connsiteX0" fmla="*/ 69474 w 265140"/>
              <a:gd name="connsiteY0" fmla="*/ 0 h 463639"/>
              <a:gd name="connsiteX1" fmla="*/ 56595 w 265140"/>
              <a:gd name="connsiteY1" fmla="*/ 206062 h 463639"/>
              <a:gd name="connsiteX2" fmla="*/ 30838 w 265140"/>
              <a:gd name="connsiteY2" fmla="*/ 309093 h 463639"/>
              <a:gd name="connsiteX3" fmla="*/ 17959 w 265140"/>
              <a:gd name="connsiteY3" fmla="*/ 463639 h 463639"/>
              <a:gd name="connsiteX4" fmla="*/ 30838 w 265140"/>
              <a:gd name="connsiteY4" fmla="*/ 115910 h 463639"/>
              <a:gd name="connsiteX5" fmla="*/ 262657 w 265140"/>
              <a:gd name="connsiteY5" fmla="*/ 167425 h 463639"/>
              <a:gd name="connsiteX6" fmla="*/ 262657 w 265140"/>
              <a:gd name="connsiteY6" fmla="*/ 244699 h 46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140" h="463639">
                <a:moveTo>
                  <a:pt x="69474" y="0"/>
                </a:moveTo>
                <a:cubicBezTo>
                  <a:pt x="65181" y="68687"/>
                  <a:pt x="65131" y="137772"/>
                  <a:pt x="56595" y="206062"/>
                </a:cubicBezTo>
                <a:cubicBezTo>
                  <a:pt x="52204" y="241189"/>
                  <a:pt x="36089" y="274084"/>
                  <a:pt x="30838" y="309093"/>
                </a:cubicBezTo>
                <a:cubicBezTo>
                  <a:pt x="23170" y="360215"/>
                  <a:pt x="22252" y="412124"/>
                  <a:pt x="17959" y="463639"/>
                </a:cubicBezTo>
                <a:cubicBezTo>
                  <a:pt x="22252" y="347729"/>
                  <a:pt x="-32637" y="212989"/>
                  <a:pt x="30838" y="115910"/>
                </a:cubicBezTo>
                <a:cubicBezTo>
                  <a:pt x="52425" y="82895"/>
                  <a:pt x="243689" y="82065"/>
                  <a:pt x="262657" y="167425"/>
                </a:cubicBezTo>
                <a:cubicBezTo>
                  <a:pt x="268245" y="192570"/>
                  <a:pt x="262657" y="218941"/>
                  <a:pt x="262657" y="244699"/>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6571445" y="5791200"/>
            <a:ext cx="321972" cy="347730"/>
          </a:xfrm>
          <a:custGeom>
            <a:avLst/>
            <a:gdLst>
              <a:gd name="connsiteX0" fmla="*/ 0 w 321972"/>
              <a:gd name="connsiteY0" fmla="*/ 321972 h 347730"/>
              <a:gd name="connsiteX1" fmla="*/ 64395 w 321972"/>
              <a:gd name="connsiteY1" fmla="*/ 270457 h 347730"/>
              <a:gd name="connsiteX2" fmla="*/ 115910 w 321972"/>
              <a:gd name="connsiteY2" fmla="*/ 206062 h 347730"/>
              <a:gd name="connsiteX3" fmla="*/ 128789 w 321972"/>
              <a:gd name="connsiteY3" fmla="*/ 167426 h 347730"/>
              <a:gd name="connsiteX4" fmla="*/ 180305 w 321972"/>
              <a:gd name="connsiteY4" fmla="*/ 90153 h 347730"/>
              <a:gd name="connsiteX5" fmla="*/ 206062 w 321972"/>
              <a:gd name="connsiteY5" fmla="*/ 51516 h 347730"/>
              <a:gd name="connsiteX6" fmla="*/ 231820 w 321972"/>
              <a:gd name="connsiteY6" fmla="*/ 0 h 347730"/>
              <a:gd name="connsiteX7" fmla="*/ 270457 w 321972"/>
              <a:gd name="connsiteY7" fmla="*/ 218941 h 347730"/>
              <a:gd name="connsiteX8" fmla="*/ 309093 w 321972"/>
              <a:gd name="connsiteY8" fmla="*/ 296215 h 347730"/>
              <a:gd name="connsiteX9" fmla="*/ 321972 w 321972"/>
              <a:gd name="connsiteY9" fmla="*/ 347730 h 347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1972" h="347730">
                <a:moveTo>
                  <a:pt x="0" y="321972"/>
                </a:moveTo>
                <a:cubicBezTo>
                  <a:pt x="21465" y="304800"/>
                  <a:pt x="46506" y="291328"/>
                  <a:pt x="64395" y="270457"/>
                </a:cubicBezTo>
                <a:cubicBezTo>
                  <a:pt x="147343" y="173685"/>
                  <a:pt x="-8331" y="288891"/>
                  <a:pt x="115910" y="206062"/>
                </a:cubicBezTo>
                <a:cubicBezTo>
                  <a:pt x="120203" y="193183"/>
                  <a:pt x="122196" y="179293"/>
                  <a:pt x="128789" y="167426"/>
                </a:cubicBezTo>
                <a:cubicBezTo>
                  <a:pt x="143823" y="140365"/>
                  <a:pt x="163133" y="115911"/>
                  <a:pt x="180305" y="90153"/>
                </a:cubicBezTo>
                <a:cubicBezTo>
                  <a:pt x="188891" y="77274"/>
                  <a:pt x="199140" y="65360"/>
                  <a:pt x="206062" y="51516"/>
                </a:cubicBezTo>
                <a:lnTo>
                  <a:pt x="231820" y="0"/>
                </a:lnTo>
                <a:cubicBezTo>
                  <a:pt x="235729" y="35180"/>
                  <a:pt x="246999" y="183753"/>
                  <a:pt x="270457" y="218941"/>
                </a:cubicBezTo>
                <a:cubicBezTo>
                  <a:pt x="298678" y="261274"/>
                  <a:pt x="295763" y="249559"/>
                  <a:pt x="309093" y="296215"/>
                </a:cubicBezTo>
                <a:cubicBezTo>
                  <a:pt x="313956" y="313234"/>
                  <a:pt x="321972" y="347730"/>
                  <a:pt x="321972" y="34773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73000" y="304800"/>
            <a:ext cx="609600" cy="609600"/>
          </a:xfrm>
          <a:prstGeom prst="rect">
            <a:avLst/>
          </a:prstGeom>
        </p:spPr>
      </p:pic>
    </p:spTree>
    <p:extLst>
      <p:ext uri="{BB962C8B-B14F-4D97-AF65-F5344CB8AC3E}">
        <p14:creationId xmlns:p14="http://schemas.microsoft.com/office/powerpoint/2010/main" val="6243486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94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Tahoma" panose="020B0604030504040204" pitchFamily="34" charset="0"/>
                <a:cs typeface="Tahoma" panose="020B0604030504040204" pitchFamily="34" charset="0"/>
              </a:rPr>
              <a:t>Challenge for Commercial Aircraft Industry</a:t>
            </a:r>
            <a:endParaRPr lang="en-US" dirty="0">
              <a:ea typeface="Tahoma" panose="020B0604030504040204" pitchFamily="34" charset="0"/>
              <a:cs typeface="Tahoma" panose="020B0604030504040204" pitchFamily="34" charset="0"/>
            </a:endParaRPr>
          </a:p>
        </p:txBody>
      </p:sp>
      <p:grpSp>
        <p:nvGrpSpPr>
          <p:cNvPr id="43" name="Group 42">
            <a:extLst>
              <a:ext uri="{FF2B5EF4-FFF2-40B4-BE49-F238E27FC236}">
                <a16:creationId xmlns:a16="http://schemas.microsoft.com/office/drawing/2014/main" id="{88A79E63-A483-3540-BAE1-B00F33673AB4}"/>
              </a:ext>
            </a:extLst>
          </p:cNvPr>
          <p:cNvGrpSpPr/>
          <p:nvPr/>
        </p:nvGrpSpPr>
        <p:grpSpPr>
          <a:xfrm>
            <a:off x="1606462" y="1075655"/>
            <a:ext cx="8880564" cy="5657306"/>
            <a:chOff x="-462636" y="52064"/>
            <a:chExt cx="10033017" cy="6717991"/>
          </a:xfrm>
        </p:grpSpPr>
        <p:pic>
          <p:nvPicPr>
            <p:cNvPr id="44" name="Picture 43"/>
            <p:cNvPicPr>
              <a:picLocks noChangeAspect="1"/>
            </p:cNvPicPr>
            <p:nvPr/>
          </p:nvPicPr>
          <p:blipFill rotWithShape="1">
            <a:blip r:embed="rId5" cstate="print">
              <a:extLst>
                <a:ext uri="{28A0092B-C50C-407E-A947-70E740481C1C}">
                  <a14:useLocalDpi xmlns:a14="http://schemas.microsoft.com/office/drawing/2010/main"/>
                </a:ext>
              </a:extLst>
            </a:blip>
            <a:srcRect t="33094"/>
            <a:stretch/>
          </p:blipFill>
          <p:spPr>
            <a:xfrm>
              <a:off x="0" y="2181664"/>
              <a:ext cx="9144000" cy="4588391"/>
            </a:xfrm>
            <a:prstGeom prst="rect">
              <a:avLst/>
            </a:prstGeom>
          </p:spPr>
        </p:pic>
        <p:pic>
          <p:nvPicPr>
            <p:cNvPr id="45" name="Picture 4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2809985" y="52064"/>
              <a:ext cx="5192922" cy="1859791"/>
            </a:xfrm>
            <a:prstGeom prst="rect">
              <a:avLst/>
            </a:prstGeom>
          </p:spPr>
        </p:pic>
        <p:grpSp>
          <p:nvGrpSpPr>
            <p:cNvPr id="46" name="Group 45"/>
            <p:cNvGrpSpPr/>
            <p:nvPr/>
          </p:nvGrpSpPr>
          <p:grpSpPr>
            <a:xfrm>
              <a:off x="111855" y="4044674"/>
              <a:ext cx="2244480" cy="2243951"/>
              <a:chOff x="111855" y="4094044"/>
              <a:chExt cx="2244480" cy="2243951"/>
            </a:xfrm>
          </p:grpSpPr>
          <p:sp>
            <p:nvSpPr>
              <p:cNvPr id="80" name="Oval 79"/>
              <p:cNvSpPr/>
              <p:nvPr/>
            </p:nvSpPr>
            <p:spPr>
              <a:xfrm>
                <a:off x="112383" y="4094044"/>
                <a:ext cx="2243952" cy="2243951"/>
              </a:xfrm>
              <a:prstGeom prst="ellipse">
                <a:avLst/>
              </a:prstGeom>
              <a:solidFill>
                <a:srgbClr val="A5A5A5">
                  <a:alpha val="90000"/>
                </a:srgbClr>
              </a:solidFill>
              <a:ln w="6350" cap="flat" cmpd="sng" algn="ctr">
                <a:noFill/>
                <a:prstDash val="solid"/>
                <a:miter lim="800000"/>
              </a:ln>
              <a:effectLst/>
            </p:spPr>
            <p:txBody>
              <a:bodyPr rtlCol="0" anchor="ctr"/>
              <a:lstStyle/>
              <a:p>
                <a:pPr algn="ctr">
                  <a:defRPr/>
                </a:pPr>
                <a:endParaRPr lang="en-US" kern="0" dirty="0">
                  <a:noFill/>
                  <a:latin typeface="Calibri" panose="020F0502020204030204"/>
                </a:endParaRPr>
              </a:p>
            </p:txBody>
          </p:sp>
          <p:sp>
            <p:nvSpPr>
              <p:cNvPr id="81" name="TextBox 80"/>
              <p:cNvSpPr txBox="1"/>
              <p:nvPr/>
            </p:nvSpPr>
            <p:spPr>
              <a:xfrm>
                <a:off x="111855" y="4347672"/>
                <a:ext cx="2182698" cy="1937052"/>
              </a:xfrm>
              <a:prstGeom prst="rect">
                <a:avLst/>
              </a:prstGeom>
              <a:noFill/>
            </p:spPr>
            <p:txBody>
              <a:bodyPr wrap="square" rtlCol="0">
                <a:spAutoFit/>
              </a:bodyPr>
              <a:lstStyle/>
              <a:p>
                <a:pPr algn="ctr">
                  <a:defRPr/>
                </a:pPr>
                <a:r>
                  <a:rPr lang="en-US" sz="2400" b="1" kern="0" dirty="0">
                    <a:solidFill>
                      <a:prstClr val="white"/>
                    </a:solidFill>
                    <a:ea typeface="Arial" charset="0"/>
                    <a:cs typeface="Arial" charset="0"/>
                  </a:rPr>
                  <a:t>41,030</a:t>
                </a:r>
              </a:p>
              <a:p>
                <a:pPr algn="ctr">
                  <a:defRPr/>
                </a:pPr>
                <a:r>
                  <a:rPr lang="en-US" sz="1300" b="1" kern="0" dirty="0">
                    <a:solidFill>
                      <a:prstClr val="white"/>
                    </a:solidFill>
                    <a:ea typeface="Arial" charset="0"/>
                    <a:cs typeface="Arial" charset="0"/>
                  </a:rPr>
                  <a:t>New Aircraft Deliveries</a:t>
                </a:r>
                <a:br>
                  <a:rPr lang="en-US" sz="1300" b="1" kern="0" dirty="0">
                    <a:solidFill>
                      <a:prstClr val="white"/>
                    </a:solidFill>
                    <a:ea typeface="Arial" charset="0"/>
                    <a:cs typeface="Arial" charset="0"/>
                  </a:rPr>
                </a:br>
                <a:endParaRPr lang="en-US" sz="1300" b="1" kern="0" dirty="0">
                  <a:solidFill>
                    <a:prstClr val="white"/>
                  </a:solidFill>
                  <a:ea typeface="Arial" charset="0"/>
                  <a:cs typeface="Arial" charset="0"/>
                </a:endParaRPr>
              </a:p>
              <a:p>
                <a:pPr algn="ctr">
                  <a:defRPr/>
                </a:pPr>
                <a:r>
                  <a:rPr lang="en-US" sz="2400" b="1" kern="0" dirty="0">
                    <a:solidFill>
                      <a:prstClr val="white"/>
                    </a:solidFill>
                    <a:ea typeface="Arial" charset="0"/>
                    <a:cs typeface="Arial" charset="0"/>
                  </a:rPr>
                  <a:t>$6.1 Trillion</a:t>
                </a:r>
              </a:p>
              <a:p>
                <a:pPr algn="ctr">
                  <a:defRPr/>
                </a:pPr>
                <a:r>
                  <a:rPr lang="en-US" sz="1300" b="1" kern="0" dirty="0">
                    <a:solidFill>
                      <a:prstClr val="white"/>
                    </a:solidFill>
                    <a:ea typeface="Arial" charset="0"/>
                    <a:cs typeface="Arial" charset="0"/>
                  </a:rPr>
                  <a:t>Market Value</a:t>
                </a:r>
              </a:p>
            </p:txBody>
          </p:sp>
        </p:grpSp>
        <p:grpSp>
          <p:nvGrpSpPr>
            <p:cNvPr id="47" name="Group 46"/>
            <p:cNvGrpSpPr/>
            <p:nvPr/>
          </p:nvGrpSpPr>
          <p:grpSpPr>
            <a:xfrm>
              <a:off x="3804457" y="4041293"/>
              <a:ext cx="5325014" cy="2301343"/>
              <a:chOff x="3733286" y="4090663"/>
              <a:chExt cx="5325014" cy="2301343"/>
            </a:xfrm>
          </p:grpSpPr>
          <p:sp>
            <p:nvSpPr>
              <p:cNvPr id="77" name="Oval 76">
                <a:extLst>
                  <a:ext uri="{FF2B5EF4-FFF2-40B4-BE49-F238E27FC236}">
                    <a16:creationId xmlns:a16="http://schemas.microsoft.com/office/drawing/2014/main" id="{7150119D-5AA8-C143-AC72-DBFFB26CAE59}"/>
                  </a:ext>
                </a:extLst>
              </p:cNvPr>
              <p:cNvSpPr/>
              <p:nvPr/>
            </p:nvSpPr>
            <p:spPr>
              <a:xfrm>
                <a:off x="6814349" y="4148054"/>
                <a:ext cx="2243951" cy="2243952"/>
              </a:xfrm>
              <a:prstGeom prst="ellipse">
                <a:avLst/>
              </a:prstGeom>
              <a:solidFill>
                <a:srgbClr val="A5A5A5">
                  <a:alpha val="90000"/>
                </a:srgbClr>
              </a:solidFill>
              <a:ln w="6350" cap="flat" cmpd="sng" algn="ctr">
                <a:noFill/>
                <a:prstDash val="solid"/>
                <a:miter lim="800000"/>
              </a:ln>
              <a:effectLst/>
            </p:spPr>
            <p:txBody>
              <a:bodyPr rtlCol="0" anchor="ctr"/>
              <a:lstStyle/>
              <a:p>
                <a:pPr algn="ctr">
                  <a:defRPr/>
                </a:pPr>
                <a:endParaRPr lang="en-US" kern="0" dirty="0">
                  <a:noFill/>
                  <a:latin typeface="Calibri" panose="020F0502020204030204"/>
                </a:endParaRPr>
              </a:p>
            </p:txBody>
          </p:sp>
          <p:sp>
            <p:nvSpPr>
              <p:cNvPr id="78" name="Oval 77"/>
              <p:cNvSpPr/>
              <p:nvPr/>
            </p:nvSpPr>
            <p:spPr>
              <a:xfrm>
                <a:off x="3733286" y="4090663"/>
                <a:ext cx="2243952" cy="2243952"/>
              </a:xfrm>
              <a:prstGeom prst="ellipse">
                <a:avLst/>
              </a:prstGeom>
              <a:solidFill>
                <a:srgbClr val="A5A5A5">
                  <a:alpha val="90000"/>
                </a:srgbClr>
              </a:solidFill>
              <a:ln w="6350" cap="flat" cmpd="sng" algn="ctr">
                <a:noFill/>
                <a:prstDash val="solid"/>
                <a:miter lim="800000"/>
              </a:ln>
              <a:effectLst/>
            </p:spPr>
            <p:txBody>
              <a:bodyPr rtlCol="0" anchor="ctr"/>
              <a:lstStyle/>
              <a:p>
                <a:pPr algn="ctr">
                  <a:defRPr/>
                </a:pPr>
                <a:endParaRPr lang="en-US" kern="0" dirty="0">
                  <a:noFill/>
                  <a:latin typeface="Calibri" panose="020F0502020204030204"/>
                </a:endParaRPr>
              </a:p>
            </p:txBody>
          </p:sp>
          <p:sp>
            <p:nvSpPr>
              <p:cNvPr id="79" name="TextBox 78"/>
              <p:cNvSpPr txBox="1"/>
              <p:nvPr/>
            </p:nvSpPr>
            <p:spPr>
              <a:xfrm>
                <a:off x="6843195" y="4499824"/>
                <a:ext cx="2147532" cy="1571570"/>
              </a:xfrm>
              <a:prstGeom prst="rect">
                <a:avLst/>
              </a:prstGeom>
              <a:noFill/>
            </p:spPr>
            <p:txBody>
              <a:bodyPr wrap="square" rtlCol="0">
                <a:spAutoFit/>
              </a:bodyPr>
              <a:lstStyle/>
              <a:p>
                <a:pPr algn="ctr">
                  <a:defRPr/>
                </a:pPr>
                <a:r>
                  <a:rPr lang="en-US" sz="1400" b="1" kern="0" dirty="0">
                    <a:solidFill>
                      <a:prstClr val="white"/>
                    </a:solidFill>
                    <a:ea typeface="Arial" charset="0"/>
                    <a:cs typeface="Arial" charset="0"/>
                  </a:rPr>
                  <a:t>Asia-Pacific </a:t>
                </a:r>
                <a:br>
                  <a:rPr lang="en-US" sz="1400" b="1" kern="0" dirty="0">
                    <a:solidFill>
                      <a:prstClr val="white"/>
                    </a:solidFill>
                    <a:ea typeface="Arial" charset="0"/>
                    <a:cs typeface="Arial" charset="0"/>
                  </a:rPr>
                </a:br>
                <a:r>
                  <a:rPr lang="en-US" sz="1400" b="1" kern="0" dirty="0">
                    <a:solidFill>
                      <a:prstClr val="white"/>
                    </a:solidFill>
                    <a:ea typeface="Arial" charset="0"/>
                    <a:cs typeface="Arial" charset="0"/>
                  </a:rPr>
                  <a:t>Market is Nearly</a:t>
                </a:r>
              </a:p>
              <a:p>
                <a:pPr algn="ctr">
                  <a:defRPr/>
                </a:pPr>
                <a:r>
                  <a:rPr lang="en-US" sz="2400" b="1" kern="0" dirty="0">
                    <a:solidFill>
                      <a:prstClr val="white"/>
                    </a:solidFill>
                    <a:ea typeface="Arial" charset="0"/>
                    <a:cs typeface="Arial" charset="0"/>
                  </a:rPr>
                  <a:t>40%</a:t>
                </a:r>
              </a:p>
              <a:p>
                <a:pPr algn="ctr">
                  <a:defRPr/>
                </a:pPr>
                <a:r>
                  <a:rPr lang="en-US" sz="1400" b="1" kern="0" dirty="0">
                    <a:solidFill>
                      <a:prstClr val="white"/>
                    </a:solidFill>
                    <a:ea typeface="Arial" charset="0"/>
                    <a:cs typeface="Arial" charset="0"/>
                  </a:rPr>
                  <a:t>of New Aircraft Deliveries</a:t>
                </a:r>
              </a:p>
            </p:txBody>
          </p:sp>
        </p:grpSp>
        <p:sp>
          <p:nvSpPr>
            <p:cNvPr id="48" name="TextBox 47"/>
            <p:cNvSpPr txBox="1"/>
            <p:nvPr/>
          </p:nvSpPr>
          <p:spPr>
            <a:xfrm>
              <a:off x="3760267" y="4348385"/>
              <a:ext cx="2304521" cy="1827407"/>
            </a:xfrm>
            <a:prstGeom prst="rect">
              <a:avLst/>
            </a:prstGeom>
            <a:noFill/>
          </p:spPr>
          <p:txBody>
            <a:bodyPr wrap="square" rtlCol="0">
              <a:spAutoFit/>
            </a:bodyPr>
            <a:lstStyle/>
            <a:p>
              <a:pPr algn="ctr">
                <a:defRPr/>
              </a:pPr>
              <a:r>
                <a:rPr lang="en-US" sz="2400" b="1" kern="0" dirty="0">
                  <a:solidFill>
                    <a:prstClr val="white"/>
                  </a:solidFill>
                  <a:ea typeface="Arial" charset="0"/>
                  <a:cs typeface="Arial" charset="0"/>
                </a:rPr>
                <a:t>78%</a:t>
              </a:r>
            </a:p>
            <a:p>
              <a:pPr algn="ctr">
                <a:defRPr/>
              </a:pPr>
              <a:r>
                <a:rPr lang="en-US" sz="1400" b="1" kern="0" dirty="0">
                  <a:solidFill>
                    <a:prstClr val="white"/>
                  </a:solidFill>
                  <a:ea typeface="Arial" charset="0"/>
                  <a:cs typeface="Arial" charset="0"/>
                </a:rPr>
                <a:t>of New Aircraft Deliveries are</a:t>
              </a:r>
            </a:p>
            <a:p>
              <a:pPr algn="ctr">
                <a:defRPr/>
              </a:pPr>
              <a:r>
                <a:rPr lang="en-US" sz="1400" b="1" kern="0" dirty="0">
                  <a:solidFill>
                    <a:prstClr val="white"/>
                  </a:solidFill>
                  <a:ea typeface="Arial" charset="0"/>
                  <a:cs typeface="Arial" charset="0"/>
                </a:rPr>
                <a:t>Single Aisle Class</a:t>
              </a:r>
            </a:p>
            <a:p>
              <a:pPr algn="ctr">
                <a:defRPr/>
              </a:pPr>
              <a:r>
                <a:rPr lang="en-US" sz="1400" b="1" kern="0" dirty="0">
                  <a:solidFill>
                    <a:prstClr val="white"/>
                  </a:solidFill>
                  <a:ea typeface="Arial" charset="0"/>
                  <a:cs typeface="Arial" charset="0"/>
                </a:rPr>
                <a:t>(including Regional Jets)</a:t>
              </a:r>
            </a:p>
          </p:txBody>
        </p:sp>
        <p:sp>
          <p:nvSpPr>
            <p:cNvPr id="49" name="TextBox 48"/>
            <p:cNvSpPr txBox="1"/>
            <p:nvPr/>
          </p:nvSpPr>
          <p:spPr>
            <a:xfrm>
              <a:off x="298095" y="1469301"/>
              <a:ext cx="3535395" cy="1535022"/>
            </a:xfrm>
            <a:prstGeom prst="rect">
              <a:avLst/>
            </a:prstGeom>
            <a:noFill/>
          </p:spPr>
          <p:txBody>
            <a:bodyPr wrap="square" rtlCol="0">
              <a:spAutoFit/>
            </a:bodyPr>
            <a:lstStyle/>
            <a:p>
              <a:pPr>
                <a:defRPr/>
              </a:pPr>
              <a:r>
                <a:rPr lang="en-US" sz="2400" b="1" kern="0" dirty="0">
                  <a:solidFill>
                    <a:srgbClr val="0070C0"/>
                  </a:solidFill>
                  <a:ea typeface="Arial" charset="0"/>
                  <a:cs typeface="Arial" charset="0"/>
                </a:rPr>
                <a:t>2017</a:t>
              </a:r>
            </a:p>
            <a:p>
              <a:pPr>
                <a:defRPr/>
              </a:pPr>
              <a:r>
                <a:rPr lang="en-US" sz="3600" b="1" kern="0" dirty="0">
                  <a:solidFill>
                    <a:srgbClr val="0070C0"/>
                  </a:solidFill>
                  <a:ea typeface="Arial" charset="0"/>
                  <a:cs typeface="Arial" charset="0"/>
                </a:rPr>
                <a:t>4 BILLION</a:t>
              </a:r>
            </a:p>
            <a:p>
              <a:pPr>
                <a:defRPr/>
              </a:pPr>
              <a:r>
                <a:rPr lang="en-US" b="1" kern="0" dirty="0">
                  <a:solidFill>
                    <a:srgbClr val="0070C0"/>
                  </a:solidFill>
                  <a:ea typeface="Arial" charset="0"/>
                  <a:cs typeface="Arial" charset="0"/>
                </a:rPr>
                <a:t>PASSENGER TRIPS</a:t>
              </a:r>
            </a:p>
          </p:txBody>
        </p:sp>
        <p:sp>
          <p:nvSpPr>
            <p:cNvPr id="50" name="TextBox 49"/>
            <p:cNvSpPr txBox="1"/>
            <p:nvPr/>
          </p:nvSpPr>
          <p:spPr>
            <a:xfrm>
              <a:off x="6027451" y="1469301"/>
              <a:ext cx="3542930" cy="1535022"/>
            </a:xfrm>
            <a:prstGeom prst="rect">
              <a:avLst/>
            </a:prstGeom>
            <a:noFill/>
          </p:spPr>
          <p:txBody>
            <a:bodyPr wrap="square" rtlCol="0">
              <a:spAutoFit/>
            </a:bodyPr>
            <a:lstStyle/>
            <a:p>
              <a:pPr>
                <a:defRPr/>
              </a:pPr>
              <a:r>
                <a:rPr lang="en-US" sz="2400" b="1" kern="0" dirty="0">
                  <a:solidFill>
                    <a:srgbClr val="E72564"/>
                  </a:solidFill>
                  <a:ea typeface="Arial" charset="0"/>
                  <a:cs typeface="Arial" charset="0"/>
                </a:rPr>
                <a:t>2036</a:t>
              </a:r>
            </a:p>
            <a:p>
              <a:pPr>
                <a:defRPr/>
              </a:pPr>
              <a:r>
                <a:rPr lang="en-US" sz="3600" b="1" kern="0" dirty="0">
                  <a:solidFill>
                    <a:srgbClr val="E72564"/>
                  </a:solidFill>
                  <a:ea typeface="Arial" charset="0"/>
                  <a:cs typeface="Arial" charset="0"/>
                </a:rPr>
                <a:t>7.8 BILLION</a:t>
              </a:r>
            </a:p>
            <a:p>
              <a:pPr>
                <a:defRPr/>
              </a:pPr>
              <a:r>
                <a:rPr lang="en-US" b="1" kern="0" dirty="0">
                  <a:solidFill>
                    <a:srgbClr val="E72564"/>
                  </a:solidFill>
                  <a:ea typeface="Arial" charset="0"/>
                  <a:cs typeface="Arial" charset="0"/>
                </a:rPr>
                <a:t>PASSENGER TRIPS</a:t>
              </a:r>
            </a:p>
          </p:txBody>
        </p:sp>
        <p:grpSp>
          <p:nvGrpSpPr>
            <p:cNvPr id="51" name="Group 50"/>
            <p:cNvGrpSpPr/>
            <p:nvPr/>
          </p:nvGrpSpPr>
          <p:grpSpPr>
            <a:xfrm>
              <a:off x="3906210" y="1653408"/>
              <a:ext cx="1006319" cy="1733589"/>
              <a:chOff x="4202301" y="1653408"/>
              <a:chExt cx="1006319" cy="1733589"/>
            </a:xfrm>
          </p:grpSpPr>
          <p:sp>
            <p:nvSpPr>
              <p:cNvPr id="74" name="Oval 73"/>
              <p:cNvSpPr/>
              <p:nvPr/>
            </p:nvSpPr>
            <p:spPr>
              <a:xfrm>
                <a:off x="4585349" y="3273860"/>
                <a:ext cx="113137" cy="113137"/>
              </a:xfrm>
              <a:prstGeom prst="ellipse">
                <a:avLst/>
              </a:prstGeom>
              <a:solidFill>
                <a:sysClr val="windowText" lastClr="000000">
                  <a:lumMod val="65000"/>
                  <a:lumOff val="35000"/>
                </a:sysClr>
              </a:solidFill>
              <a:ln w="635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cxnSp>
            <p:nvCxnSpPr>
              <p:cNvPr id="75" name="Straight Connector 74"/>
              <p:cNvCxnSpPr/>
              <p:nvPr/>
            </p:nvCxnSpPr>
            <p:spPr>
              <a:xfrm flipV="1">
                <a:off x="4641917" y="2175872"/>
                <a:ext cx="0" cy="1097988"/>
              </a:xfrm>
              <a:prstGeom prst="line">
                <a:avLst/>
              </a:prstGeom>
              <a:noFill/>
              <a:ln w="12700" cap="flat" cmpd="sng" algn="ctr">
                <a:solidFill>
                  <a:sysClr val="windowText" lastClr="000000">
                    <a:lumMod val="65000"/>
                    <a:lumOff val="35000"/>
                  </a:sysClr>
                </a:solidFill>
                <a:prstDash val="solid"/>
                <a:miter lim="800000"/>
              </a:ln>
              <a:effectLst/>
            </p:spPr>
          </p:cxnSp>
          <p:sp>
            <p:nvSpPr>
              <p:cNvPr id="76" name="TextBox 75"/>
              <p:cNvSpPr txBox="1"/>
              <p:nvPr/>
            </p:nvSpPr>
            <p:spPr>
              <a:xfrm>
                <a:off x="4202301" y="1653408"/>
                <a:ext cx="1006319" cy="621318"/>
              </a:xfrm>
              <a:prstGeom prst="rect">
                <a:avLst/>
              </a:prstGeom>
              <a:noFill/>
            </p:spPr>
            <p:txBody>
              <a:bodyPr wrap="square" rtlCol="0">
                <a:spAutoFit/>
              </a:bodyPr>
              <a:lstStyle/>
              <a:p>
                <a:pPr>
                  <a:defRPr/>
                </a:pPr>
                <a:r>
                  <a:rPr lang="en-US" sz="1400" b="1" kern="0" dirty="0">
                    <a:solidFill>
                      <a:prstClr val="black">
                        <a:lumMod val="65000"/>
                        <a:lumOff val="35000"/>
                      </a:prstClr>
                    </a:solidFill>
                    <a:ea typeface="Arial" charset="0"/>
                    <a:cs typeface="Arial" charset="0"/>
                  </a:rPr>
                  <a:t>Airbus / Europe</a:t>
                </a:r>
              </a:p>
            </p:txBody>
          </p:sp>
        </p:grpSp>
        <p:grpSp>
          <p:nvGrpSpPr>
            <p:cNvPr id="52" name="Group 51"/>
            <p:cNvGrpSpPr/>
            <p:nvPr/>
          </p:nvGrpSpPr>
          <p:grpSpPr>
            <a:xfrm>
              <a:off x="-462636" y="3016135"/>
              <a:ext cx="4262231" cy="584771"/>
              <a:chOff x="-462636" y="3016135"/>
              <a:chExt cx="4262231" cy="584771"/>
            </a:xfrm>
          </p:grpSpPr>
          <p:sp>
            <p:nvSpPr>
              <p:cNvPr id="71" name="Oval 70"/>
              <p:cNvSpPr/>
              <p:nvPr/>
            </p:nvSpPr>
            <p:spPr>
              <a:xfrm>
                <a:off x="1180266" y="3107293"/>
                <a:ext cx="113137" cy="113137"/>
              </a:xfrm>
              <a:prstGeom prst="ellipse">
                <a:avLst/>
              </a:prstGeom>
              <a:solidFill>
                <a:sysClr val="windowText" lastClr="000000">
                  <a:lumMod val="65000"/>
                  <a:lumOff val="35000"/>
                </a:sysClr>
              </a:solidFill>
              <a:ln w="635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cxnSp>
            <p:nvCxnSpPr>
              <p:cNvPr id="72" name="Straight Connector 71"/>
              <p:cNvCxnSpPr/>
              <p:nvPr/>
            </p:nvCxnSpPr>
            <p:spPr>
              <a:xfrm flipH="1">
                <a:off x="1277711" y="3163861"/>
                <a:ext cx="1195958" cy="0"/>
              </a:xfrm>
              <a:prstGeom prst="line">
                <a:avLst/>
              </a:prstGeom>
              <a:noFill/>
              <a:ln w="12700" cap="flat" cmpd="sng" algn="ctr">
                <a:solidFill>
                  <a:sysClr val="windowText" lastClr="000000">
                    <a:lumMod val="65000"/>
                    <a:lumOff val="35000"/>
                  </a:sysClr>
                </a:solidFill>
                <a:prstDash val="solid"/>
                <a:miter lim="800000"/>
              </a:ln>
              <a:effectLst/>
            </p:spPr>
          </p:cxnSp>
          <p:sp>
            <p:nvSpPr>
              <p:cNvPr id="73" name="TextBox 72"/>
              <p:cNvSpPr txBox="1"/>
              <p:nvPr/>
            </p:nvSpPr>
            <p:spPr>
              <a:xfrm>
                <a:off x="2432267" y="3016135"/>
                <a:ext cx="1367328" cy="584771"/>
              </a:xfrm>
              <a:prstGeom prst="rect">
                <a:avLst/>
              </a:prstGeom>
              <a:noFill/>
            </p:spPr>
            <p:txBody>
              <a:bodyPr wrap="square" rtlCol="0">
                <a:spAutoFit/>
              </a:bodyPr>
              <a:lstStyle/>
              <a:p>
                <a:pPr>
                  <a:defRPr/>
                </a:pPr>
                <a:r>
                  <a:rPr lang="en-US" sz="1300" b="1" kern="0" dirty="0">
                    <a:solidFill>
                      <a:prstClr val="black">
                        <a:lumMod val="65000"/>
                        <a:lumOff val="35000"/>
                      </a:prstClr>
                    </a:solidFill>
                    <a:ea typeface="Arial" charset="0"/>
                    <a:cs typeface="Arial" charset="0"/>
                  </a:rPr>
                  <a:t>Bombardier / Canada</a:t>
                </a:r>
              </a:p>
            </p:txBody>
          </p:sp>
          <p:sp>
            <p:nvSpPr>
              <p:cNvPr id="119" name="TextBox 118"/>
              <p:cNvSpPr txBox="1"/>
              <p:nvPr/>
            </p:nvSpPr>
            <p:spPr>
              <a:xfrm>
                <a:off x="-462636" y="3224498"/>
                <a:ext cx="853538" cy="347208"/>
              </a:xfrm>
              <a:prstGeom prst="rect">
                <a:avLst/>
              </a:prstGeom>
              <a:noFill/>
            </p:spPr>
            <p:txBody>
              <a:bodyPr wrap="square" rtlCol="0">
                <a:spAutoFit/>
              </a:bodyPr>
              <a:lstStyle/>
              <a:p>
                <a:pPr>
                  <a:defRPr/>
                </a:pPr>
                <a:r>
                  <a:rPr lang="en-US" sz="1300" b="1" kern="0" dirty="0" smtClean="0">
                    <a:solidFill>
                      <a:prstClr val="black">
                        <a:lumMod val="65000"/>
                        <a:lumOff val="35000"/>
                      </a:prstClr>
                    </a:solidFill>
                    <a:ea typeface="Arial" charset="0"/>
                    <a:cs typeface="Arial" charset="0"/>
                  </a:rPr>
                  <a:t>Boeing</a:t>
                </a:r>
                <a:endParaRPr lang="en-US" sz="1300" b="1" kern="0" dirty="0">
                  <a:solidFill>
                    <a:prstClr val="black">
                      <a:lumMod val="65000"/>
                      <a:lumOff val="35000"/>
                    </a:prstClr>
                  </a:solidFill>
                  <a:ea typeface="Arial" charset="0"/>
                  <a:cs typeface="Arial" charset="0"/>
                </a:endParaRPr>
              </a:p>
            </p:txBody>
          </p:sp>
        </p:grpSp>
        <p:grpSp>
          <p:nvGrpSpPr>
            <p:cNvPr id="53" name="Group 52"/>
            <p:cNvGrpSpPr/>
            <p:nvPr/>
          </p:nvGrpSpPr>
          <p:grpSpPr>
            <a:xfrm>
              <a:off x="2375699" y="5307891"/>
              <a:ext cx="1552133" cy="584771"/>
              <a:chOff x="1180266" y="3016135"/>
              <a:chExt cx="1552133" cy="584771"/>
            </a:xfrm>
          </p:grpSpPr>
          <p:sp>
            <p:nvSpPr>
              <p:cNvPr id="68" name="Oval 67"/>
              <p:cNvSpPr/>
              <p:nvPr/>
            </p:nvSpPr>
            <p:spPr>
              <a:xfrm>
                <a:off x="1180266" y="3107293"/>
                <a:ext cx="113137" cy="113137"/>
              </a:xfrm>
              <a:prstGeom prst="ellipse">
                <a:avLst/>
              </a:prstGeom>
              <a:solidFill>
                <a:sysClr val="windowText" lastClr="000000">
                  <a:lumMod val="65000"/>
                  <a:lumOff val="35000"/>
                </a:sysClr>
              </a:solidFill>
              <a:ln w="635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cxnSp>
            <p:nvCxnSpPr>
              <p:cNvPr id="69" name="Straight Connector 68"/>
              <p:cNvCxnSpPr/>
              <p:nvPr/>
            </p:nvCxnSpPr>
            <p:spPr>
              <a:xfrm flipH="1">
                <a:off x="1277712" y="3163861"/>
                <a:ext cx="350148" cy="0"/>
              </a:xfrm>
              <a:prstGeom prst="line">
                <a:avLst/>
              </a:prstGeom>
              <a:noFill/>
              <a:ln w="12700" cap="flat" cmpd="sng" algn="ctr">
                <a:solidFill>
                  <a:sysClr val="windowText" lastClr="000000">
                    <a:lumMod val="65000"/>
                    <a:lumOff val="35000"/>
                  </a:sysClr>
                </a:solidFill>
                <a:prstDash val="solid"/>
                <a:miter lim="800000"/>
              </a:ln>
              <a:effectLst/>
            </p:spPr>
          </p:cxnSp>
          <p:sp>
            <p:nvSpPr>
              <p:cNvPr id="70" name="TextBox 69"/>
              <p:cNvSpPr txBox="1"/>
              <p:nvPr/>
            </p:nvSpPr>
            <p:spPr>
              <a:xfrm>
                <a:off x="1562054" y="3016135"/>
                <a:ext cx="1170345" cy="584771"/>
              </a:xfrm>
              <a:prstGeom prst="rect">
                <a:avLst/>
              </a:prstGeom>
              <a:noFill/>
            </p:spPr>
            <p:txBody>
              <a:bodyPr wrap="square" rtlCol="0">
                <a:spAutoFit/>
              </a:bodyPr>
              <a:lstStyle/>
              <a:p>
                <a:pPr>
                  <a:defRPr/>
                </a:pPr>
                <a:r>
                  <a:rPr lang="en-US" sz="1300" b="1" kern="0" dirty="0">
                    <a:solidFill>
                      <a:prstClr val="black">
                        <a:lumMod val="65000"/>
                        <a:lumOff val="35000"/>
                      </a:prstClr>
                    </a:solidFill>
                    <a:ea typeface="Arial" charset="0"/>
                    <a:cs typeface="Arial" charset="0"/>
                  </a:rPr>
                  <a:t>Embraer /</a:t>
                </a:r>
              </a:p>
              <a:p>
                <a:pPr>
                  <a:defRPr/>
                </a:pPr>
                <a:r>
                  <a:rPr lang="en-US" sz="1300" b="1" kern="0" dirty="0">
                    <a:solidFill>
                      <a:prstClr val="black">
                        <a:lumMod val="65000"/>
                        <a:lumOff val="35000"/>
                      </a:prstClr>
                    </a:solidFill>
                    <a:ea typeface="Arial" charset="0"/>
                    <a:cs typeface="Arial" charset="0"/>
                  </a:rPr>
                  <a:t>Brazil</a:t>
                </a:r>
              </a:p>
            </p:txBody>
          </p:sp>
        </p:grpSp>
        <p:grpSp>
          <p:nvGrpSpPr>
            <p:cNvPr id="54" name="Group 53"/>
            <p:cNvGrpSpPr/>
            <p:nvPr/>
          </p:nvGrpSpPr>
          <p:grpSpPr>
            <a:xfrm>
              <a:off x="-124982" y="6378638"/>
              <a:ext cx="2395835" cy="347207"/>
              <a:chOff x="813757" y="3192844"/>
              <a:chExt cx="2395835" cy="347207"/>
            </a:xfrm>
          </p:grpSpPr>
          <p:sp>
            <p:nvSpPr>
              <p:cNvPr id="65" name="Oval 64"/>
              <p:cNvSpPr/>
              <p:nvPr/>
            </p:nvSpPr>
            <p:spPr>
              <a:xfrm>
                <a:off x="813757" y="3284002"/>
                <a:ext cx="113137" cy="113137"/>
              </a:xfrm>
              <a:prstGeom prst="ellipse">
                <a:avLst/>
              </a:prstGeom>
              <a:solidFill>
                <a:sysClr val="windowText" lastClr="000000">
                  <a:lumMod val="65000"/>
                  <a:lumOff val="35000"/>
                </a:sysClr>
              </a:solidFill>
              <a:ln w="635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cxnSp>
            <p:nvCxnSpPr>
              <p:cNvPr id="66" name="Straight Connector 65"/>
              <p:cNvCxnSpPr/>
              <p:nvPr/>
            </p:nvCxnSpPr>
            <p:spPr>
              <a:xfrm flipH="1">
                <a:off x="911203" y="3340570"/>
                <a:ext cx="131479" cy="0"/>
              </a:xfrm>
              <a:prstGeom prst="line">
                <a:avLst/>
              </a:prstGeom>
              <a:noFill/>
              <a:ln w="12700" cap="flat" cmpd="sng" algn="ctr">
                <a:solidFill>
                  <a:sysClr val="windowText" lastClr="000000">
                    <a:lumMod val="65000"/>
                    <a:lumOff val="35000"/>
                  </a:sysClr>
                </a:solidFill>
                <a:prstDash val="solid"/>
                <a:miter lim="800000"/>
              </a:ln>
              <a:effectLst/>
            </p:spPr>
          </p:cxnSp>
          <p:sp>
            <p:nvSpPr>
              <p:cNvPr id="67" name="TextBox 66"/>
              <p:cNvSpPr txBox="1"/>
              <p:nvPr/>
            </p:nvSpPr>
            <p:spPr>
              <a:xfrm>
                <a:off x="989440" y="3192844"/>
                <a:ext cx="2220152" cy="347207"/>
              </a:xfrm>
              <a:prstGeom prst="rect">
                <a:avLst/>
              </a:prstGeom>
              <a:noFill/>
            </p:spPr>
            <p:txBody>
              <a:bodyPr wrap="square" rtlCol="0">
                <a:spAutoFit/>
              </a:bodyPr>
              <a:lstStyle/>
              <a:p>
                <a:pPr>
                  <a:defRPr/>
                </a:pPr>
                <a:r>
                  <a:rPr lang="en-US" sz="1300" b="1" kern="0" dirty="0">
                    <a:solidFill>
                      <a:prstClr val="black">
                        <a:lumMod val="65000"/>
                        <a:lumOff val="35000"/>
                      </a:prstClr>
                    </a:solidFill>
                    <a:ea typeface="Arial" charset="0"/>
                    <a:cs typeface="Arial" charset="0"/>
                  </a:rPr>
                  <a:t>Global Competitors</a:t>
                </a:r>
              </a:p>
            </p:txBody>
          </p:sp>
        </p:grpSp>
        <p:grpSp>
          <p:nvGrpSpPr>
            <p:cNvPr id="55" name="Group 54"/>
            <p:cNvGrpSpPr/>
            <p:nvPr/>
          </p:nvGrpSpPr>
          <p:grpSpPr>
            <a:xfrm>
              <a:off x="6676539" y="2917639"/>
              <a:ext cx="2342877" cy="584771"/>
              <a:chOff x="1180266" y="3016135"/>
              <a:chExt cx="2342877" cy="584771"/>
            </a:xfrm>
          </p:grpSpPr>
          <p:sp>
            <p:nvSpPr>
              <p:cNvPr id="62" name="Oval 61"/>
              <p:cNvSpPr/>
              <p:nvPr/>
            </p:nvSpPr>
            <p:spPr>
              <a:xfrm>
                <a:off x="1180266" y="3107293"/>
                <a:ext cx="113137" cy="113137"/>
              </a:xfrm>
              <a:prstGeom prst="ellipse">
                <a:avLst/>
              </a:prstGeom>
              <a:solidFill>
                <a:sysClr val="windowText" lastClr="000000">
                  <a:lumMod val="65000"/>
                  <a:lumOff val="35000"/>
                </a:sysClr>
              </a:solidFill>
              <a:ln w="635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cxnSp>
            <p:nvCxnSpPr>
              <p:cNvPr id="63" name="Straight Connector 62"/>
              <p:cNvCxnSpPr/>
              <p:nvPr/>
            </p:nvCxnSpPr>
            <p:spPr>
              <a:xfrm flipH="1">
                <a:off x="1277712" y="3163861"/>
                <a:ext cx="1282872" cy="0"/>
              </a:xfrm>
              <a:prstGeom prst="line">
                <a:avLst/>
              </a:prstGeom>
              <a:noFill/>
              <a:ln w="12700" cap="flat" cmpd="sng" algn="ctr">
                <a:solidFill>
                  <a:sysClr val="windowText" lastClr="000000">
                    <a:lumMod val="65000"/>
                    <a:lumOff val="35000"/>
                  </a:sysClr>
                </a:solidFill>
                <a:prstDash val="solid"/>
                <a:miter lim="800000"/>
              </a:ln>
              <a:effectLst/>
            </p:spPr>
          </p:cxnSp>
          <p:sp>
            <p:nvSpPr>
              <p:cNvPr id="64" name="TextBox 63"/>
              <p:cNvSpPr txBox="1"/>
              <p:nvPr/>
            </p:nvSpPr>
            <p:spPr>
              <a:xfrm>
                <a:off x="2560584" y="3016135"/>
                <a:ext cx="962559" cy="584771"/>
              </a:xfrm>
              <a:prstGeom prst="rect">
                <a:avLst/>
              </a:prstGeom>
              <a:noFill/>
            </p:spPr>
            <p:txBody>
              <a:bodyPr wrap="square" rtlCol="0">
                <a:spAutoFit/>
              </a:bodyPr>
              <a:lstStyle/>
              <a:p>
                <a:pPr>
                  <a:defRPr/>
                </a:pPr>
                <a:r>
                  <a:rPr lang="en-US" sz="1300" b="1" kern="0" dirty="0" err="1">
                    <a:solidFill>
                      <a:prstClr val="black">
                        <a:lumMod val="65000"/>
                        <a:lumOff val="35000"/>
                      </a:prstClr>
                    </a:solidFill>
                    <a:ea typeface="Arial" charset="0"/>
                    <a:cs typeface="Arial" charset="0"/>
                  </a:rPr>
                  <a:t>Irkut</a:t>
                </a:r>
                <a:r>
                  <a:rPr lang="en-US" sz="1300" b="1" kern="0" dirty="0">
                    <a:solidFill>
                      <a:prstClr val="black">
                        <a:lumMod val="65000"/>
                        <a:lumOff val="35000"/>
                      </a:prstClr>
                    </a:solidFill>
                    <a:ea typeface="Arial" charset="0"/>
                    <a:cs typeface="Arial" charset="0"/>
                  </a:rPr>
                  <a:t> /</a:t>
                </a:r>
              </a:p>
              <a:p>
                <a:pPr>
                  <a:defRPr/>
                </a:pPr>
                <a:r>
                  <a:rPr lang="en-US" sz="1300" b="1" kern="0" dirty="0">
                    <a:solidFill>
                      <a:prstClr val="black">
                        <a:lumMod val="65000"/>
                        <a:lumOff val="35000"/>
                      </a:prstClr>
                    </a:solidFill>
                    <a:ea typeface="Arial" charset="0"/>
                    <a:cs typeface="Arial" charset="0"/>
                  </a:rPr>
                  <a:t>Russia</a:t>
                </a:r>
              </a:p>
            </p:txBody>
          </p:sp>
        </p:grpSp>
        <p:grpSp>
          <p:nvGrpSpPr>
            <p:cNvPr id="56" name="Group 55"/>
            <p:cNvGrpSpPr/>
            <p:nvPr/>
          </p:nvGrpSpPr>
          <p:grpSpPr>
            <a:xfrm>
              <a:off x="6832264" y="3773043"/>
              <a:ext cx="2342877" cy="584771"/>
              <a:chOff x="1180266" y="3007049"/>
              <a:chExt cx="2342877" cy="584771"/>
            </a:xfrm>
          </p:grpSpPr>
          <p:sp>
            <p:nvSpPr>
              <p:cNvPr id="59" name="Oval 58"/>
              <p:cNvSpPr/>
              <p:nvPr/>
            </p:nvSpPr>
            <p:spPr>
              <a:xfrm>
                <a:off x="1180266" y="3107293"/>
                <a:ext cx="113137" cy="113137"/>
              </a:xfrm>
              <a:prstGeom prst="ellipse">
                <a:avLst/>
              </a:prstGeom>
              <a:solidFill>
                <a:sysClr val="windowText" lastClr="000000">
                  <a:lumMod val="65000"/>
                  <a:lumOff val="35000"/>
                </a:sysClr>
              </a:solidFill>
              <a:ln w="635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cxnSp>
            <p:nvCxnSpPr>
              <p:cNvPr id="60" name="Straight Connector 59"/>
              <p:cNvCxnSpPr/>
              <p:nvPr/>
            </p:nvCxnSpPr>
            <p:spPr>
              <a:xfrm flipH="1">
                <a:off x="1277712" y="3163861"/>
                <a:ext cx="1282872" cy="0"/>
              </a:xfrm>
              <a:prstGeom prst="line">
                <a:avLst/>
              </a:prstGeom>
              <a:noFill/>
              <a:ln w="12700" cap="flat" cmpd="sng" algn="ctr">
                <a:solidFill>
                  <a:sysClr val="windowText" lastClr="000000">
                    <a:lumMod val="65000"/>
                    <a:lumOff val="35000"/>
                  </a:sysClr>
                </a:solidFill>
                <a:prstDash val="solid"/>
                <a:miter lim="800000"/>
              </a:ln>
              <a:effectLst/>
            </p:spPr>
          </p:cxnSp>
          <p:sp>
            <p:nvSpPr>
              <p:cNvPr id="61" name="TextBox 60"/>
              <p:cNvSpPr txBox="1"/>
              <p:nvPr/>
            </p:nvSpPr>
            <p:spPr>
              <a:xfrm>
                <a:off x="2560584" y="3007049"/>
                <a:ext cx="962559" cy="584771"/>
              </a:xfrm>
              <a:prstGeom prst="rect">
                <a:avLst/>
              </a:prstGeom>
              <a:noFill/>
            </p:spPr>
            <p:txBody>
              <a:bodyPr wrap="square" rtlCol="0">
                <a:spAutoFit/>
              </a:bodyPr>
              <a:lstStyle/>
              <a:p>
                <a:pPr>
                  <a:defRPr/>
                </a:pPr>
                <a:r>
                  <a:rPr lang="en-US" sz="1300" b="1" kern="0" dirty="0" err="1">
                    <a:solidFill>
                      <a:prstClr val="black">
                        <a:lumMod val="65000"/>
                        <a:lumOff val="35000"/>
                      </a:prstClr>
                    </a:solidFill>
                    <a:ea typeface="Arial" charset="0"/>
                    <a:cs typeface="Arial" charset="0"/>
                  </a:rPr>
                  <a:t>Comac</a:t>
                </a:r>
                <a:r>
                  <a:rPr lang="en-US" sz="1300" b="1" kern="0" dirty="0">
                    <a:solidFill>
                      <a:prstClr val="black">
                        <a:lumMod val="65000"/>
                        <a:lumOff val="35000"/>
                      </a:prstClr>
                    </a:solidFill>
                    <a:ea typeface="Arial" charset="0"/>
                    <a:cs typeface="Arial" charset="0"/>
                  </a:rPr>
                  <a:t> /</a:t>
                </a:r>
              </a:p>
              <a:p>
                <a:pPr>
                  <a:defRPr/>
                </a:pPr>
                <a:r>
                  <a:rPr lang="en-US" sz="1300" b="1" kern="0" dirty="0">
                    <a:solidFill>
                      <a:prstClr val="black">
                        <a:lumMod val="65000"/>
                        <a:lumOff val="35000"/>
                      </a:prstClr>
                    </a:solidFill>
                    <a:ea typeface="Arial" charset="0"/>
                    <a:cs typeface="Arial" charset="0"/>
                  </a:rPr>
                  <a:t>China</a:t>
                </a:r>
              </a:p>
            </p:txBody>
          </p:sp>
        </p:grpSp>
        <p:sp>
          <p:nvSpPr>
            <p:cNvPr id="57" name="Title 6"/>
            <p:cNvSpPr txBox="1">
              <a:spLocks/>
            </p:cNvSpPr>
            <p:nvPr/>
          </p:nvSpPr>
          <p:spPr>
            <a:xfrm>
              <a:off x="-448187" y="462229"/>
              <a:ext cx="7852000" cy="393700"/>
            </a:xfrm>
            <a:prstGeom prst="rect">
              <a:avLst/>
            </a:prstGeom>
          </p:spPr>
          <p:txBody>
            <a:bodyPr vert="horz" lIns="91440" tIns="45720" rIns="91440" bIns="45720" rtlCol="0" anchor="ctr">
              <a:normAutofit fontScale="62500" lnSpcReduction="20000"/>
            </a:bodyPr>
            <a:lstStyle>
              <a:lvl1pPr algn="l" defTabSz="457200" rtl="0" eaLnBrk="1" latinLnBrk="0" hangingPunct="1">
                <a:spcBef>
                  <a:spcPct val="0"/>
                </a:spcBef>
                <a:buNone/>
                <a:defRPr lang="en-US" sz="2800" b="1" kern="1200" dirty="0">
                  <a:solidFill>
                    <a:schemeClr val="accent1">
                      <a:lumMod val="75000"/>
                    </a:schemeClr>
                  </a:solidFill>
                  <a:latin typeface="Arial Narrow"/>
                  <a:ea typeface="+mj-ea"/>
                  <a:cs typeface="Arial Narrow"/>
                </a:defRPr>
              </a:lvl1pPr>
            </a:lstStyle>
            <a:p>
              <a:pPr>
                <a:defRPr/>
              </a:pPr>
              <a:r>
                <a:rPr lang="en-US" dirty="0">
                  <a:solidFill>
                    <a:srgbClr val="5B9BD5">
                      <a:lumMod val="75000"/>
                    </a:srgbClr>
                  </a:solidFill>
                </a:rPr>
                <a:t>Global Growth in Aviation</a:t>
              </a:r>
              <a:endParaRPr lang="en-US" sz="1800" b="0" dirty="0">
                <a:solidFill>
                  <a:srgbClr val="5B9BD5">
                    <a:lumMod val="75000"/>
                  </a:srgbClr>
                </a:solidFill>
              </a:endParaRPr>
            </a:p>
          </p:txBody>
        </p:sp>
      </p:grpSp>
      <p:pic>
        <p:nvPicPr>
          <p:cNvPr id="3" name="US Challeng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95199" y="500447"/>
            <a:ext cx="609600" cy="609600"/>
          </a:xfrm>
          <a:prstGeom prst="rect">
            <a:avLst/>
          </a:prstGeom>
        </p:spPr>
      </p:pic>
      <p:cxnSp>
        <p:nvCxnSpPr>
          <p:cNvPr id="118" name="Straight Connector 117"/>
          <p:cNvCxnSpPr/>
          <p:nvPr/>
        </p:nvCxnSpPr>
        <p:spPr>
          <a:xfrm flipH="1">
            <a:off x="2286000" y="3886200"/>
            <a:ext cx="1280160" cy="0"/>
          </a:xfrm>
          <a:prstGeom prst="line">
            <a:avLst/>
          </a:prstGeom>
          <a:noFill/>
          <a:ln w="12700" cap="flat" cmpd="sng" algn="ctr">
            <a:solidFill>
              <a:sysClr val="windowText" lastClr="000000">
                <a:lumMod val="65000"/>
                <a:lumOff val="35000"/>
              </a:sysClr>
            </a:solidFill>
            <a:prstDash val="solid"/>
            <a:miter lim="800000"/>
          </a:ln>
          <a:effectLst/>
        </p:spPr>
      </p:cxnSp>
      <p:sp>
        <p:nvSpPr>
          <p:cNvPr id="120" name="Oval 119"/>
          <p:cNvSpPr/>
          <p:nvPr/>
        </p:nvSpPr>
        <p:spPr>
          <a:xfrm>
            <a:off x="3495545" y="3838572"/>
            <a:ext cx="100141" cy="95274"/>
          </a:xfrm>
          <a:prstGeom prst="ellipse">
            <a:avLst/>
          </a:prstGeom>
          <a:solidFill>
            <a:sysClr val="windowText" lastClr="000000">
              <a:lumMod val="65000"/>
              <a:lumOff val="35000"/>
            </a:sysClr>
          </a:solidFill>
          <a:ln w="635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spTree>
    <p:extLst>
      <p:ext uri="{BB962C8B-B14F-4D97-AF65-F5344CB8AC3E}">
        <p14:creationId xmlns:p14="http://schemas.microsoft.com/office/powerpoint/2010/main" val="3192342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91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Tahoma" panose="020B0604030504040204" pitchFamily="34" charset="0"/>
                <a:cs typeface="Tahoma" panose="020B0604030504040204" pitchFamily="34" charset="0"/>
              </a:rPr>
              <a:t>Manufacturing Bottleneck</a:t>
            </a:r>
          </a:p>
        </p:txBody>
      </p:sp>
      <p:sp>
        <p:nvSpPr>
          <p:cNvPr id="3" name="Content Placeholder 2"/>
          <p:cNvSpPr>
            <a:spLocks noGrp="1"/>
          </p:cNvSpPr>
          <p:nvPr>
            <p:ph idx="1"/>
          </p:nvPr>
        </p:nvSpPr>
        <p:spPr>
          <a:xfrm>
            <a:off x="609600" y="1600203"/>
            <a:ext cx="5729449" cy="4525963"/>
          </a:xfrm>
          <a:prstGeom prst="rect">
            <a:avLst/>
          </a:prstGeom>
        </p:spPr>
        <p:txBody>
          <a:bodyPr/>
          <a:lstStyle/>
          <a:p>
            <a:pPr marL="0" indent="0">
              <a:buNone/>
            </a:pPr>
            <a:r>
              <a:rPr lang="en-US" sz="2400" b="1" dirty="0"/>
              <a:t>Airframes are assemblies of many parts</a:t>
            </a:r>
            <a:endParaRPr lang="en-US" sz="2400" b="1" dirty="0">
              <a:solidFill>
                <a:srgbClr val="FF0000"/>
              </a:solidFill>
            </a:endParaRPr>
          </a:p>
          <a:p>
            <a:r>
              <a:rPr lang="en-US" sz="2000" dirty="0"/>
              <a:t>Composites can be assembled rapidly with adhesives</a:t>
            </a:r>
          </a:p>
          <a:p>
            <a:r>
              <a:rPr lang="en-US" sz="2000" dirty="0"/>
              <a:t>Redundant load path (bolts) is required for certification</a:t>
            </a:r>
          </a:p>
          <a:p>
            <a:r>
              <a:rPr lang="en-US" sz="2000" b="1" u="sng" dirty="0">
                <a:solidFill>
                  <a:srgbClr val="FF0000"/>
                </a:solidFill>
              </a:rPr>
              <a:t>Thousands of drilling and installation steps</a:t>
            </a:r>
          </a:p>
          <a:p>
            <a:pPr marL="0" indent="0">
              <a:buNone/>
            </a:pPr>
            <a:r>
              <a:rPr lang="en-US" sz="2400" b="1" dirty="0"/>
              <a:t>Composites should be replacing metals in aircraft but…</a:t>
            </a:r>
          </a:p>
          <a:p>
            <a:r>
              <a:rPr lang="en-US" sz="2000" dirty="0"/>
              <a:t>Fastener installation is </a:t>
            </a:r>
            <a:r>
              <a:rPr lang="en-US" sz="2000" b="1" u="sng" dirty="0"/>
              <a:t>too slow </a:t>
            </a:r>
            <a:r>
              <a:rPr lang="en-US" sz="2000" dirty="0"/>
              <a:t>causing a bottleneck</a:t>
            </a:r>
            <a:endParaRPr lang="en-US" sz="2000" b="1" u="sng" dirty="0"/>
          </a:p>
          <a:p>
            <a:r>
              <a:rPr lang="en-US" sz="2000" dirty="0">
                <a:ea typeface="ＭＳ Ｐゴシック"/>
              </a:rPr>
              <a:t>Production rates cannot meet demand</a:t>
            </a:r>
          </a:p>
        </p:txBody>
      </p:sp>
      <p:pic>
        <p:nvPicPr>
          <p:cNvPr id="10" name="Content Placeholder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auto">
          <a:xfrm>
            <a:off x="6460528" y="1330802"/>
            <a:ext cx="3913837" cy="2386355"/>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Box 10"/>
          <p:cNvSpPr txBox="1"/>
          <p:nvPr/>
        </p:nvSpPr>
        <p:spPr>
          <a:xfrm>
            <a:off x="9796751" y="2824333"/>
            <a:ext cx="643568" cy="369332"/>
          </a:xfrm>
          <a:prstGeom prst="rect">
            <a:avLst/>
          </a:prstGeom>
          <a:noFill/>
        </p:spPr>
        <p:txBody>
          <a:bodyPr wrap="square" rtlCol="0">
            <a:spAutoFit/>
          </a:bodyPr>
          <a:lstStyle/>
          <a:p>
            <a:pPr algn="ctr"/>
            <a:r>
              <a:rPr lang="en-US">
                <a:solidFill>
                  <a:srgbClr val="FFFFFF"/>
                </a:solidFill>
              </a:rPr>
              <a:t>skin</a:t>
            </a:r>
            <a:endParaRPr lang="en-US" dirty="0">
              <a:solidFill>
                <a:srgbClr val="FFFFFF"/>
              </a:solidFill>
            </a:endParaRPr>
          </a:p>
        </p:txBody>
      </p:sp>
      <p:sp>
        <p:nvSpPr>
          <p:cNvPr id="13" name="TextBox 12"/>
          <p:cNvSpPr txBox="1"/>
          <p:nvPr/>
        </p:nvSpPr>
        <p:spPr>
          <a:xfrm>
            <a:off x="7416505" y="2282702"/>
            <a:ext cx="590792" cy="369332"/>
          </a:xfrm>
          <a:prstGeom prst="rect">
            <a:avLst/>
          </a:prstGeom>
          <a:noFill/>
        </p:spPr>
        <p:txBody>
          <a:bodyPr wrap="square" rtlCol="0">
            <a:spAutoFit/>
          </a:bodyPr>
          <a:lstStyle/>
          <a:p>
            <a:pPr algn="ctr"/>
            <a:r>
              <a:rPr lang="en-US">
                <a:solidFill>
                  <a:srgbClr val="FFFFFF"/>
                </a:solidFill>
              </a:rPr>
              <a:t>rib</a:t>
            </a:r>
            <a:endParaRPr lang="en-US" dirty="0">
              <a:solidFill>
                <a:srgbClr val="FFFFFF"/>
              </a:solidFill>
            </a:endParaRPr>
          </a:p>
        </p:txBody>
      </p:sp>
      <p:sp>
        <p:nvSpPr>
          <p:cNvPr id="14" name="TextBox 13"/>
          <p:cNvSpPr txBox="1"/>
          <p:nvPr/>
        </p:nvSpPr>
        <p:spPr>
          <a:xfrm>
            <a:off x="6429577" y="1297925"/>
            <a:ext cx="1668407" cy="646331"/>
          </a:xfrm>
          <a:prstGeom prst="rect">
            <a:avLst/>
          </a:prstGeom>
          <a:noFill/>
        </p:spPr>
        <p:txBody>
          <a:bodyPr wrap="square" rtlCol="0">
            <a:spAutoFit/>
          </a:bodyPr>
          <a:lstStyle/>
          <a:p>
            <a:r>
              <a:rPr lang="en-US" dirty="0">
                <a:solidFill>
                  <a:srgbClr val="FFFFFF"/>
                </a:solidFill>
              </a:rPr>
              <a:t>Bonded </a:t>
            </a:r>
            <a:r>
              <a:rPr lang="en-US">
                <a:solidFill>
                  <a:srgbClr val="FFFFFF"/>
                </a:solidFill>
              </a:rPr>
              <a:t>Wing </a:t>
            </a:r>
            <a:endParaRPr lang="en-US" dirty="0">
              <a:solidFill>
                <a:srgbClr val="FFFFFF"/>
              </a:solidFill>
            </a:endParaRPr>
          </a:p>
          <a:p>
            <a:r>
              <a:rPr lang="en-US">
                <a:solidFill>
                  <a:srgbClr val="FFFFFF"/>
                </a:solidFill>
              </a:rPr>
              <a:t>Structures</a:t>
            </a:r>
            <a:endParaRPr lang="en-US" dirty="0">
              <a:solidFill>
                <a:srgbClr val="FFFFFF"/>
              </a:solidFill>
            </a:endParaRPr>
          </a:p>
        </p:txBody>
      </p:sp>
      <p:pic>
        <p:nvPicPr>
          <p:cNvPr id="16" name="Picture 15">
            <a:extLst>
              <a:ext uri="{FF2B5EF4-FFF2-40B4-BE49-F238E27FC236}">
                <a16:creationId xmlns:a16="http://schemas.microsoft.com/office/drawing/2014/main" id="{A5DB88C0-A4C8-458D-8FB1-27080E8D178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7000" y="3962400"/>
            <a:ext cx="3913632" cy="24169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TextBox 17"/>
          <p:cNvSpPr txBox="1"/>
          <p:nvPr/>
        </p:nvSpPr>
        <p:spPr>
          <a:xfrm>
            <a:off x="9837592" y="5298849"/>
            <a:ext cx="643568" cy="369332"/>
          </a:xfrm>
          <a:prstGeom prst="rect">
            <a:avLst/>
          </a:prstGeom>
          <a:noFill/>
        </p:spPr>
        <p:txBody>
          <a:bodyPr wrap="square" rtlCol="0">
            <a:spAutoFit/>
          </a:bodyPr>
          <a:lstStyle/>
          <a:p>
            <a:pPr algn="ctr"/>
            <a:r>
              <a:rPr lang="en-US">
                <a:solidFill>
                  <a:srgbClr val="FFFFFF"/>
                </a:solidFill>
              </a:rPr>
              <a:t>skin</a:t>
            </a:r>
            <a:endParaRPr lang="en-US" dirty="0">
              <a:solidFill>
                <a:srgbClr val="FFFFFF"/>
              </a:solidFill>
            </a:endParaRPr>
          </a:p>
        </p:txBody>
      </p:sp>
      <p:sp>
        <p:nvSpPr>
          <p:cNvPr id="19" name="TextBox 18"/>
          <p:cNvSpPr txBox="1"/>
          <p:nvPr/>
        </p:nvSpPr>
        <p:spPr>
          <a:xfrm>
            <a:off x="8689670" y="5739899"/>
            <a:ext cx="1147922" cy="369332"/>
          </a:xfrm>
          <a:prstGeom prst="rect">
            <a:avLst/>
          </a:prstGeom>
          <a:noFill/>
        </p:spPr>
        <p:txBody>
          <a:bodyPr wrap="square" rtlCol="0">
            <a:spAutoFit/>
          </a:bodyPr>
          <a:lstStyle/>
          <a:p>
            <a:pPr algn="ctr"/>
            <a:r>
              <a:rPr lang="en-US">
                <a:solidFill>
                  <a:srgbClr val="FFFFFF"/>
                </a:solidFill>
              </a:rPr>
              <a:t>stiffener</a:t>
            </a:r>
            <a:endParaRPr lang="en-US" dirty="0">
              <a:solidFill>
                <a:srgbClr val="FFFFFF"/>
              </a:solidFill>
            </a:endParaRPr>
          </a:p>
        </p:txBody>
      </p:sp>
      <p:sp>
        <p:nvSpPr>
          <p:cNvPr id="20" name="TextBox 19"/>
          <p:cNvSpPr txBox="1"/>
          <p:nvPr/>
        </p:nvSpPr>
        <p:spPr>
          <a:xfrm>
            <a:off x="7416505" y="4986213"/>
            <a:ext cx="590792" cy="369332"/>
          </a:xfrm>
          <a:prstGeom prst="rect">
            <a:avLst/>
          </a:prstGeom>
          <a:noFill/>
        </p:spPr>
        <p:txBody>
          <a:bodyPr wrap="square" rtlCol="0">
            <a:spAutoFit/>
          </a:bodyPr>
          <a:lstStyle/>
          <a:p>
            <a:pPr algn="ctr"/>
            <a:r>
              <a:rPr lang="en-US">
                <a:solidFill>
                  <a:srgbClr val="FFFFFF"/>
                </a:solidFill>
              </a:rPr>
              <a:t>rib</a:t>
            </a:r>
            <a:endParaRPr lang="en-US" dirty="0">
              <a:solidFill>
                <a:srgbClr val="FFFFFF"/>
              </a:solidFill>
            </a:endParaRPr>
          </a:p>
        </p:txBody>
      </p:sp>
      <p:sp>
        <p:nvSpPr>
          <p:cNvPr id="21" name="TextBox 20"/>
          <p:cNvSpPr txBox="1"/>
          <p:nvPr/>
        </p:nvSpPr>
        <p:spPr>
          <a:xfrm>
            <a:off x="6436343" y="3921798"/>
            <a:ext cx="1476910" cy="646331"/>
          </a:xfrm>
          <a:prstGeom prst="rect">
            <a:avLst/>
          </a:prstGeom>
          <a:noFill/>
        </p:spPr>
        <p:txBody>
          <a:bodyPr wrap="square" rtlCol="0">
            <a:spAutoFit/>
          </a:bodyPr>
          <a:lstStyle/>
          <a:p>
            <a:r>
              <a:rPr lang="en-US" dirty="0">
                <a:solidFill>
                  <a:srgbClr val="FFFFFF"/>
                </a:solidFill>
              </a:rPr>
              <a:t>Bolted </a:t>
            </a:r>
            <a:r>
              <a:rPr lang="en-US">
                <a:solidFill>
                  <a:srgbClr val="FFFFFF"/>
                </a:solidFill>
              </a:rPr>
              <a:t>Wing </a:t>
            </a:r>
            <a:endParaRPr lang="en-US" dirty="0">
              <a:solidFill>
                <a:srgbClr val="FFFFFF"/>
              </a:solidFill>
            </a:endParaRPr>
          </a:p>
          <a:p>
            <a:r>
              <a:rPr lang="en-US">
                <a:solidFill>
                  <a:srgbClr val="FFFFFF"/>
                </a:solidFill>
              </a:rPr>
              <a:t>Structures</a:t>
            </a:r>
            <a:endParaRPr lang="en-US" dirty="0">
              <a:solidFill>
                <a:srgbClr val="FFFFFF"/>
              </a:solidFill>
            </a:endParaRPr>
          </a:p>
        </p:txBody>
      </p:sp>
      <p:cxnSp>
        <p:nvCxnSpPr>
          <p:cNvPr id="5" name="Straight Arrow Connector 4"/>
          <p:cNvCxnSpPr/>
          <p:nvPr/>
        </p:nvCxnSpPr>
        <p:spPr>
          <a:xfrm flipH="1" flipV="1">
            <a:off x="9917906" y="2750344"/>
            <a:ext cx="76200" cy="161926"/>
          </a:xfrm>
          <a:prstGeom prst="straightConnector1">
            <a:avLst/>
          </a:prstGeom>
          <a:ln>
            <a:solidFill>
              <a:srgbClr val="FFFFFF"/>
            </a:solidFill>
            <a:tailEnd type="ova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9952801" y="5241284"/>
            <a:ext cx="76200" cy="161926"/>
          </a:xfrm>
          <a:prstGeom prst="straightConnector1">
            <a:avLst/>
          </a:prstGeom>
          <a:ln>
            <a:solidFill>
              <a:srgbClr val="FFFFFF"/>
            </a:solidFill>
            <a:tailEnd type="oval"/>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8748965" y="5672943"/>
            <a:ext cx="173479" cy="161926"/>
          </a:xfrm>
          <a:prstGeom prst="straightConnector1">
            <a:avLst/>
          </a:prstGeom>
          <a:ln>
            <a:solidFill>
              <a:srgbClr val="FFFFFF"/>
            </a:solidFill>
            <a:tail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652404" y="3154918"/>
            <a:ext cx="1147922" cy="369332"/>
          </a:xfrm>
          <a:prstGeom prst="rect">
            <a:avLst/>
          </a:prstGeom>
          <a:noFill/>
        </p:spPr>
        <p:txBody>
          <a:bodyPr wrap="square" rtlCol="0">
            <a:spAutoFit/>
          </a:bodyPr>
          <a:lstStyle/>
          <a:p>
            <a:pPr algn="ctr"/>
            <a:r>
              <a:rPr lang="en-US" dirty="0" smtClean="0">
                <a:solidFill>
                  <a:srgbClr val="FFFFFF"/>
                </a:solidFill>
              </a:rPr>
              <a:t>stiffener</a:t>
            </a:r>
            <a:endParaRPr lang="en-US" dirty="0">
              <a:solidFill>
                <a:srgbClr val="FFFFFF"/>
              </a:solidFill>
            </a:endParaRPr>
          </a:p>
        </p:txBody>
      </p:sp>
      <p:cxnSp>
        <p:nvCxnSpPr>
          <p:cNvPr id="26" name="Straight Arrow Connector 25"/>
          <p:cNvCxnSpPr/>
          <p:nvPr/>
        </p:nvCxnSpPr>
        <p:spPr>
          <a:xfrm flipH="1" flipV="1">
            <a:off x="8711699" y="3087962"/>
            <a:ext cx="173479" cy="161926"/>
          </a:xfrm>
          <a:prstGeom prst="straightConnector1">
            <a:avLst/>
          </a:prstGeom>
          <a:ln>
            <a:solidFill>
              <a:srgbClr val="FFFFFF"/>
            </a:solidFill>
            <a:tailEnd type="oval"/>
          </a:ln>
        </p:spPr>
        <p:style>
          <a:lnRef idx="1">
            <a:schemeClr val="accent1"/>
          </a:lnRef>
          <a:fillRef idx="0">
            <a:schemeClr val="accent1"/>
          </a:fillRef>
          <a:effectRef idx="0">
            <a:schemeClr val="accent1"/>
          </a:effectRef>
          <a:fontRef idx="minor">
            <a:schemeClr val="tx1"/>
          </a:fontRef>
        </p:style>
      </p:cxnSp>
      <p:pic>
        <p:nvPicPr>
          <p:cNvPr id="6" name="ManufBottlenec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73000" y="541338"/>
            <a:ext cx="609600" cy="609600"/>
          </a:xfrm>
          <a:prstGeom prst="rect">
            <a:avLst/>
          </a:prstGeom>
        </p:spPr>
      </p:pic>
    </p:spTree>
    <p:extLst>
      <p:ext uri="{BB962C8B-B14F-4D97-AF65-F5344CB8AC3E}">
        <p14:creationId xmlns:p14="http://schemas.microsoft.com/office/powerpoint/2010/main" val="496886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0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nasa owned picture of commercial aircraft"/>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14400" y="1219200"/>
            <a:ext cx="10235739" cy="5421939"/>
          </a:xfrm>
          <a:prstGeom prst="rect">
            <a:avLst/>
          </a:prstGeom>
          <a:noFill/>
          <a:effectLst>
            <a:softEdge rad="2286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Fasteners in a Single-Aisle Composite Airframe</a:t>
            </a:r>
          </a:p>
        </p:txBody>
      </p:sp>
      <p:sp>
        <p:nvSpPr>
          <p:cNvPr id="5" name="TextBox 4"/>
          <p:cNvSpPr txBox="1"/>
          <p:nvPr/>
        </p:nvSpPr>
        <p:spPr>
          <a:xfrm>
            <a:off x="7950385" y="2599975"/>
            <a:ext cx="2430061" cy="954107"/>
          </a:xfrm>
          <a:prstGeom prst="rect">
            <a:avLst/>
          </a:prstGeom>
          <a:solidFill>
            <a:srgbClr val="92D050">
              <a:alpha val="50000"/>
            </a:srgbClr>
          </a:solidFill>
          <a:ln w="38100">
            <a:solidFill>
              <a:schemeClr val="tx1"/>
            </a:solidFill>
          </a:ln>
        </p:spPr>
        <p:txBody>
          <a:bodyPr wrap="square" rtlCol="0">
            <a:spAutoFit/>
          </a:bodyPr>
          <a:lstStyle/>
          <a:p>
            <a:pPr algn="ctr"/>
            <a:r>
              <a:rPr lang="en-US" sz="2800" u="sng" dirty="0"/>
              <a:t>Wing 2 </a:t>
            </a:r>
          </a:p>
          <a:p>
            <a:pPr algn="ctr"/>
            <a:r>
              <a:rPr lang="en-US" sz="2800" dirty="0"/>
              <a:t>~21,000 bolts</a:t>
            </a:r>
          </a:p>
        </p:txBody>
      </p:sp>
      <p:sp>
        <p:nvSpPr>
          <p:cNvPr id="6" name="TextBox 5"/>
          <p:cNvSpPr txBox="1"/>
          <p:nvPr/>
        </p:nvSpPr>
        <p:spPr>
          <a:xfrm>
            <a:off x="2049731" y="3206324"/>
            <a:ext cx="2430061" cy="954107"/>
          </a:xfrm>
          <a:prstGeom prst="rect">
            <a:avLst/>
          </a:prstGeom>
          <a:solidFill>
            <a:srgbClr val="92D050">
              <a:alpha val="50000"/>
            </a:srgbClr>
          </a:solidFill>
          <a:ln w="38100">
            <a:solidFill>
              <a:schemeClr val="tx1"/>
            </a:solidFill>
          </a:ln>
        </p:spPr>
        <p:txBody>
          <a:bodyPr wrap="square" rtlCol="0">
            <a:spAutoFit/>
          </a:bodyPr>
          <a:lstStyle/>
          <a:p>
            <a:pPr algn="ctr"/>
            <a:r>
              <a:rPr lang="en-US" sz="2800" u="sng" dirty="0"/>
              <a:t>Wing 1 </a:t>
            </a:r>
          </a:p>
          <a:p>
            <a:pPr algn="ctr"/>
            <a:r>
              <a:rPr lang="en-US" sz="2800" dirty="0"/>
              <a:t>~21,000 bolts</a:t>
            </a:r>
          </a:p>
        </p:txBody>
      </p:sp>
      <p:sp>
        <p:nvSpPr>
          <p:cNvPr id="7" name="TextBox 6"/>
          <p:cNvSpPr txBox="1"/>
          <p:nvPr/>
        </p:nvSpPr>
        <p:spPr>
          <a:xfrm>
            <a:off x="5209683" y="3077029"/>
            <a:ext cx="2430061" cy="954107"/>
          </a:xfrm>
          <a:prstGeom prst="rect">
            <a:avLst/>
          </a:prstGeom>
          <a:solidFill>
            <a:srgbClr val="92D050">
              <a:alpha val="50000"/>
            </a:srgbClr>
          </a:solidFill>
          <a:ln w="38100">
            <a:solidFill>
              <a:schemeClr val="tx1"/>
            </a:solidFill>
          </a:ln>
        </p:spPr>
        <p:txBody>
          <a:bodyPr wrap="square" rtlCol="0">
            <a:spAutoFit/>
          </a:bodyPr>
          <a:lstStyle/>
          <a:p>
            <a:pPr algn="ctr"/>
            <a:r>
              <a:rPr lang="en-US" sz="2800" u="sng" dirty="0"/>
              <a:t>Fuselage </a:t>
            </a:r>
          </a:p>
          <a:p>
            <a:pPr algn="ctr"/>
            <a:r>
              <a:rPr lang="en-US" sz="2800" dirty="0"/>
              <a:t>~70,000 bolts</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96800" y="64461"/>
            <a:ext cx="609600" cy="609600"/>
          </a:xfrm>
          <a:prstGeom prst="rect">
            <a:avLst/>
          </a:prstGeom>
        </p:spPr>
      </p:pic>
    </p:spTree>
    <p:extLst>
      <p:ext uri="{BB962C8B-B14F-4D97-AF65-F5344CB8AC3E}">
        <p14:creationId xmlns:p14="http://schemas.microsoft.com/office/powerpoint/2010/main" val="1249013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0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Assembly of Composites</a:t>
            </a:r>
          </a:p>
        </p:txBody>
      </p:sp>
      <p:sp>
        <p:nvSpPr>
          <p:cNvPr id="69" name="Content Placeholder 2"/>
          <p:cNvSpPr>
            <a:spLocks noGrp="1"/>
          </p:cNvSpPr>
          <p:nvPr>
            <p:ph idx="1"/>
          </p:nvPr>
        </p:nvSpPr>
        <p:spPr>
          <a:xfrm>
            <a:off x="609600" y="4246594"/>
            <a:ext cx="10972800" cy="1879572"/>
          </a:xfrm>
        </p:spPr>
        <p:txBody>
          <a:bodyPr/>
          <a:lstStyle/>
          <a:p>
            <a:r>
              <a:rPr lang="en-US" sz="2400" dirty="0"/>
              <a:t>Co-cure produces predictable components and joints but is limited by complexity</a:t>
            </a:r>
          </a:p>
          <a:p>
            <a:r>
              <a:rPr lang="en-US" sz="2400" dirty="0"/>
              <a:t>Bonded/Co-bonded joints are susceptible to weak bonds</a:t>
            </a:r>
          </a:p>
          <a:p>
            <a:r>
              <a:rPr lang="en-US" sz="2400" dirty="0">
                <a:ea typeface="ＭＳ Ｐゴシック"/>
              </a:rPr>
              <a:t>Unpredictable bonds are a concern in primary structure</a:t>
            </a:r>
          </a:p>
          <a:p>
            <a:r>
              <a:rPr lang="en-US" sz="2400" dirty="0">
                <a:ea typeface="ＭＳ Ｐゴシック"/>
              </a:rPr>
              <a:t>A </a:t>
            </a:r>
            <a:r>
              <a:rPr lang="en-US" sz="2400" b="1" dirty="0">
                <a:ea typeface="ＭＳ Ｐゴシック"/>
              </a:rPr>
              <a:t>redundant load path </a:t>
            </a:r>
            <a:r>
              <a:rPr lang="en-US" sz="2400" b="1" dirty="0" smtClean="0">
                <a:ea typeface="ＭＳ Ｐゴシック"/>
              </a:rPr>
              <a:t>is used </a:t>
            </a:r>
            <a:r>
              <a:rPr lang="en-US" sz="2400" dirty="0" smtClean="0">
                <a:ea typeface="ＭＳ Ｐゴシック"/>
              </a:rPr>
              <a:t>to </a:t>
            </a:r>
            <a:r>
              <a:rPr lang="en-US" sz="2400" dirty="0">
                <a:ea typeface="ＭＳ Ｐゴシック"/>
              </a:rPr>
              <a:t>ensure structural integrity</a:t>
            </a:r>
            <a:endParaRPr lang="en-US" sz="2400" dirty="0"/>
          </a:p>
        </p:txBody>
      </p:sp>
      <p:sp>
        <p:nvSpPr>
          <p:cNvPr id="128" name="Rounded Rectangle 127"/>
          <p:cNvSpPr/>
          <p:nvPr/>
        </p:nvSpPr>
        <p:spPr>
          <a:xfrm>
            <a:off x="6712645" y="2500143"/>
            <a:ext cx="2340340" cy="1299111"/>
          </a:xfrm>
          <a:prstGeom prst="roundRect">
            <a:avLst/>
          </a:prstGeom>
          <a:solidFill>
            <a:srgbClr val="98C0E4"/>
          </a:solidFill>
          <a:ln w="53975" cap="flat" cmpd="sng" algn="ctr">
            <a:solidFill>
              <a:srgbClr val="BBE0E3">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129" name="Rectangle 128"/>
          <p:cNvSpPr/>
          <p:nvPr/>
        </p:nvSpPr>
        <p:spPr>
          <a:xfrm>
            <a:off x="2464559" y="1982350"/>
            <a:ext cx="1749376" cy="168502"/>
          </a:xfrm>
          <a:prstGeom prst="rect">
            <a:avLst/>
          </a:prstGeom>
          <a:pattFill prst="pct10">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0" name="Rectangle 129"/>
          <p:cNvSpPr/>
          <p:nvPr/>
        </p:nvSpPr>
        <p:spPr>
          <a:xfrm>
            <a:off x="2138087" y="2150852"/>
            <a:ext cx="1749376" cy="168502"/>
          </a:xfrm>
          <a:prstGeom prst="rect">
            <a:avLst/>
          </a:prstGeom>
          <a:pattFill prst="pct10">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1" name="Rectangle 130"/>
          <p:cNvSpPr/>
          <p:nvPr/>
        </p:nvSpPr>
        <p:spPr>
          <a:xfrm>
            <a:off x="2464559" y="2587904"/>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2" name="Rectangle 131"/>
          <p:cNvSpPr/>
          <p:nvPr/>
        </p:nvSpPr>
        <p:spPr>
          <a:xfrm>
            <a:off x="2138087" y="2823689"/>
            <a:ext cx="1749376" cy="168502"/>
          </a:xfrm>
          <a:prstGeom prst="rect">
            <a:avLst/>
          </a:prstGeom>
          <a:pattFill prst="pct10">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3" name="Rectangle 132"/>
          <p:cNvSpPr/>
          <p:nvPr/>
        </p:nvSpPr>
        <p:spPr>
          <a:xfrm>
            <a:off x="2464559" y="2756407"/>
            <a:ext cx="1422904" cy="67283"/>
          </a:xfrm>
          <a:prstGeom prst="rect">
            <a:avLst/>
          </a:prstGeom>
          <a:pattFill prst="ltVert">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4" name="Rectangle 133"/>
          <p:cNvSpPr/>
          <p:nvPr/>
        </p:nvSpPr>
        <p:spPr>
          <a:xfrm>
            <a:off x="2464559" y="3292920"/>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5" name="Rectangle 134"/>
          <p:cNvSpPr/>
          <p:nvPr/>
        </p:nvSpPr>
        <p:spPr>
          <a:xfrm>
            <a:off x="2138087" y="3528705"/>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6" name="Rounded Rectangle 135"/>
          <p:cNvSpPr/>
          <p:nvPr/>
        </p:nvSpPr>
        <p:spPr>
          <a:xfrm>
            <a:off x="6712647" y="1709414"/>
            <a:ext cx="2342643" cy="726371"/>
          </a:xfrm>
          <a:prstGeom prst="roundRect">
            <a:avLst/>
          </a:prstGeom>
          <a:solidFill>
            <a:srgbClr val="98C0E4"/>
          </a:solidFill>
          <a:ln w="53975" cap="flat" cmpd="sng" algn="ctr">
            <a:solidFill>
              <a:srgbClr val="BBE0E3">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137" name="Rectangle 136"/>
          <p:cNvSpPr/>
          <p:nvPr/>
        </p:nvSpPr>
        <p:spPr>
          <a:xfrm>
            <a:off x="2464559" y="3461421"/>
            <a:ext cx="1422904" cy="67284"/>
          </a:xfrm>
          <a:prstGeom prst="rect">
            <a:avLst/>
          </a:prstGeom>
          <a:pattFill prst="ltVert">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138" name="Group 137"/>
          <p:cNvGrpSpPr/>
          <p:nvPr/>
        </p:nvGrpSpPr>
        <p:grpSpPr>
          <a:xfrm>
            <a:off x="6858915" y="1991713"/>
            <a:ext cx="2075848" cy="337003"/>
            <a:chOff x="12995275" y="10585450"/>
            <a:chExt cx="5632450" cy="914400"/>
          </a:xfrm>
        </p:grpSpPr>
        <p:sp>
          <p:nvSpPr>
            <p:cNvPr id="139" name="Rectangle 138"/>
            <p:cNvSpPr/>
            <p:nvPr/>
          </p:nvSpPr>
          <p:spPr>
            <a:xfrm>
              <a:off x="13881100" y="10585450"/>
              <a:ext cx="4746625" cy="457200"/>
            </a:xfrm>
            <a:prstGeom prst="rect">
              <a:avLst/>
            </a:prstGeom>
            <a:pattFill prst="pct70">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0" name="Rectangle 139"/>
            <p:cNvSpPr/>
            <p:nvPr/>
          </p:nvSpPr>
          <p:spPr>
            <a:xfrm>
              <a:off x="12995275" y="11042650"/>
              <a:ext cx="4746625" cy="457200"/>
            </a:xfrm>
            <a:prstGeom prst="rect">
              <a:avLst/>
            </a:prstGeom>
            <a:pattFill prst="pct70">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141" name="Rectangle 140"/>
          <p:cNvSpPr/>
          <p:nvPr/>
        </p:nvSpPr>
        <p:spPr>
          <a:xfrm>
            <a:off x="7185387" y="2595510"/>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2" name="Rectangle 141"/>
          <p:cNvSpPr/>
          <p:nvPr/>
        </p:nvSpPr>
        <p:spPr>
          <a:xfrm>
            <a:off x="6858915" y="2831880"/>
            <a:ext cx="1749376" cy="168502"/>
          </a:xfrm>
          <a:prstGeom prst="rect">
            <a:avLst/>
          </a:prstGeom>
          <a:pattFill prst="pct70">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3" name="Rectangle 142"/>
          <p:cNvSpPr/>
          <p:nvPr/>
        </p:nvSpPr>
        <p:spPr>
          <a:xfrm>
            <a:off x="7185387" y="2764012"/>
            <a:ext cx="1422904" cy="67869"/>
          </a:xfrm>
          <a:prstGeom prst="rect">
            <a:avLst/>
          </a:prstGeom>
          <a:pattFill prst="pct70">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4" name="Rectangle 143"/>
          <p:cNvSpPr/>
          <p:nvPr/>
        </p:nvSpPr>
        <p:spPr>
          <a:xfrm>
            <a:off x="7185387" y="3292920"/>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5" name="Rectangle 144"/>
          <p:cNvSpPr/>
          <p:nvPr/>
        </p:nvSpPr>
        <p:spPr>
          <a:xfrm>
            <a:off x="6858915" y="3528705"/>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6" name="Rectangle 145"/>
          <p:cNvSpPr/>
          <p:nvPr/>
        </p:nvSpPr>
        <p:spPr>
          <a:xfrm>
            <a:off x="7185387" y="3461421"/>
            <a:ext cx="1422904" cy="67284"/>
          </a:xfrm>
          <a:prstGeom prst="rect">
            <a:avLst/>
          </a:prstGeom>
          <a:pattFill prst="pct75">
            <a:fgClr>
              <a:srgbClr val="000000"/>
            </a:fgClr>
            <a:bgClr>
              <a:srgbClr val="FFFFFF"/>
            </a:bgClr>
          </a:pattFill>
          <a:ln w="254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7" name="Oval 146"/>
          <p:cNvSpPr/>
          <p:nvPr/>
        </p:nvSpPr>
        <p:spPr>
          <a:xfrm>
            <a:off x="8357879" y="2693802"/>
            <a:ext cx="166747" cy="167332"/>
          </a:xfrm>
          <a:prstGeom prst="ellipse">
            <a:avLst/>
          </a:prstGeom>
          <a:noFill/>
          <a:ln w="28575" cap="flat" cmpd="sng" algn="ctr">
            <a:solidFill>
              <a:srgbClr val="FFFF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8" name="Oval 147"/>
          <p:cNvSpPr/>
          <p:nvPr/>
        </p:nvSpPr>
        <p:spPr>
          <a:xfrm>
            <a:off x="8357879" y="3411690"/>
            <a:ext cx="166747" cy="166746"/>
          </a:xfrm>
          <a:prstGeom prst="ellipse">
            <a:avLst/>
          </a:prstGeom>
          <a:noFill/>
          <a:ln w="28575" cap="flat" cmpd="sng" algn="ctr">
            <a:solidFill>
              <a:srgbClr val="FFFF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9" name="TextBox 148"/>
          <p:cNvSpPr txBox="1">
            <a:spLocks noChangeArrowheads="1"/>
          </p:cNvSpPr>
          <p:nvPr/>
        </p:nvSpPr>
        <p:spPr bwMode="auto">
          <a:xfrm>
            <a:off x="1701016" y="1678860"/>
            <a:ext cx="93827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rPr>
              <a:t>Co-Cure</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150" name="TextBox 27"/>
          <p:cNvSpPr txBox="1">
            <a:spLocks noChangeArrowheads="1"/>
          </p:cNvSpPr>
          <p:nvPr/>
        </p:nvSpPr>
        <p:spPr bwMode="auto">
          <a:xfrm>
            <a:off x="1701017" y="2310170"/>
            <a:ext cx="9877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rPr>
              <a:t>Co-bond</a:t>
            </a:r>
          </a:p>
        </p:txBody>
      </p:sp>
      <p:sp>
        <p:nvSpPr>
          <p:cNvPr id="151" name="TextBox 28"/>
          <p:cNvSpPr txBox="1">
            <a:spLocks noChangeArrowheads="1"/>
          </p:cNvSpPr>
          <p:nvPr/>
        </p:nvSpPr>
        <p:spPr bwMode="auto">
          <a:xfrm>
            <a:off x="1717523" y="2973926"/>
            <a:ext cx="18013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rPr>
              <a:t>Secondary Bond</a:t>
            </a:r>
          </a:p>
        </p:txBody>
      </p:sp>
      <p:cxnSp>
        <p:nvCxnSpPr>
          <p:cNvPr id="152" name="Curved Connector 151"/>
          <p:cNvCxnSpPr/>
          <p:nvPr/>
        </p:nvCxnSpPr>
        <p:spPr>
          <a:xfrm rot="16200000" flipV="1">
            <a:off x="3441344" y="1894883"/>
            <a:ext cx="150949"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sp>
        <p:nvSpPr>
          <p:cNvPr id="153" name="TextBox 86"/>
          <p:cNvSpPr txBox="1">
            <a:spLocks noChangeArrowheads="1"/>
          </p:cNvSpPr>
          <p:nvPr/>
        </p:nvSpPr>
        <p:spPr bwMode="auto">
          <a:xfrm>
            <a:off x="3246220" y="1668767"/>
            <a:ext cx="122206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uncured prepreg</a:t>
            </a:r>
          </a:p>
        </p:txBody>
      </p:sp>
      <p:cxnSp>
        <p:nvCxnSpPr>
          <p:cNvPr id="154" name="Curved Connector 153"/>
          <p:cNvCxnSpPr/>
          <p:nvPr/>
        </p:nvCxnSpPr>
        <p:spPr>
          <a:xfrm rot="16200000" flipH="1">
            <a:off x="3710771" y="2309994"/>
            <a:ext cx="151534"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sp>
        <p:nvSpPr>
          <p:cNvPr id="155" name="TextBox 88"/>
          <p:cNvSpPr txBox="1">
            <a:spLocks noChangeArrowheads="1"/>
          </p:cNvSpPr>
          <p:nvPr/>
        </p:nvSpPr>
        <p:spPr bwMode="auto">
          <a:xfrm>
            <a:off x="3697097" y="2346186"/>
            <a:ext cx="6987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uncured</a:t>
            </a:r>
          </a:p>
        </p:txBody>
      </p:sp>
      <p:cxnSp>
        <p:nvCxnSpPr>
          <p:cNvPr id="156" name="Curved Connector 155"/>
          <p:cNvCxnSpPr/>
          <p:nvPr/>
        </p:nvCxnSpPr>
        <p:spPr>
          <a:xfrm rot="16200000" flipV="1">
            <a:off x="3042908" y="2532924"/>
            <a:ext cx="150949"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cxnSp>
        <p:nvCxnSpPr>
          <p:cNvPr id="157" name="Curved Connector 156"/>
          <p:cNvCxnSpPr/>
          <p:nvPr/>
        </p:nvCxnSpPr>
        <p:spPr>
          <a:xfrm rot="16200000" flipH="1">
            <a:off x="3758748" y="2976395"/>
            <a:ext cx="151535"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sp>
        <p:nvSpPr>
          <p:cNvPr id="158" name="TextBox 94"/>
          <p:cNvSpPr txBox="1">
            <a:spLocks noChangeArrowheads="1"/>
          </p:cNvSpPr>
          <p:nvPr/>
        </p:nvSpPr>
        <p:spPr bwMode="auto">
          <a:xfrm>
            <a:off x="3766024" y="3005347"/>
            <a:ext cx="6987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uncured</a:t>
            </a:r>
          </a:p>
        </p:txBody>
      </p:sp>
      <p:sp>
        <p:nvSpPr>
          <p:cNvPr id="159" name="TextBox 95"/>
          <p:cNvSpPr txBox="1">
            <a:spLocks noChangeArrowheads="1"/>
          </p:cNvSpPr>
          <p:nvPr/>
        </p:nvSpPr>
        <p:spPr bwMode="auto">
          <a:xfrm>
            <a:off x="2711970" y="2298778"/>
            <a:ext cx="5384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cured</a:t>
            </a:r>
          </a:p>
        </p:txBody>
      </p:sp>
      <p:sp>
        <p:nvSpPr>
          <p:cNvPr id="160" name="TextBox 96"/>
          <p:cNvSpPr txBox="1">
            <a:spLocks noChangeArrowheads="1"/>
          </p:cNvSpPr>
          <p:nvPr/>
        </p:nvSpPr>
        <p:spPr bwMode="auto">
          <a:xfrm>
            <a:off x="3470890" y="3738163"/>
            <a:ext cx="5384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cured</a:t>
            </a:r>
          </a:p>
        </p:txBody>
      </p:sp>
      <p:sp>
        <p:nvSpPr>
          <p:cNvPr id="161" name="TextBox 97"/>
          <p:cNvSpPr txBox="1">
            <a:spLocks noChangeArrowheads="1"/>
          </p:cNvSpPr>
          <p:nvPr/>
        </p:nvSpPr>
        <p:spPr bwMode="auto">
          <a:xfrm>
            <a:off x="3329661" y="3027570"/>
            <a:ext cx="5384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cured</a:t>
            </a:r>
          </a:p>
        </p:txBody>
      </p:sp>
      <p:cxnSp>
        <p:nvCxnSpPr>
          <p:cNvPr id="162" name="Curved Connector 161"/>
          <p:cNvCxnSpPr/>
          <p:nvPr/>
        </p:nvCxnSpPr>
        <p:spPr>
          <a:xfrm rot="16200000" flipH="1">
            <a:off x="3486980" y="3688724"/>
            <a:ext cx="150949"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cxnSp>
        <p:nvCxnSpPr>
          <p:cNvPr id="163" name="Curved Connector 162"/>
          <p:cNvCxnSpPr/>
          <p:nvPr/>
        </p:nvCxnSpPr>
        <p:spPr>
          <a:xfrm rot="16200000" flipV="1">
            <a:off x="3531738" y="3248455"/>
            <a:ext cx="151534"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cxnSp>
        <p:nvCxnSpPr>
          <p:cNvPr id="164" name="Curved Connector 163"/>
          <p:cNvCxnSpPr/>
          <p:nvPr/>
        </p:nvCxnSpPr>
        <p:spPr>
          <a:xfrm>
            <a:off x="3840072" y="2790341"/>
            <a:ext cx="216478" cy="83081"/>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sp>
        <p:nvSpPr>
          <p:cNvPr id="165" name="TextBox 101"/>
          <p:cNvSpPr txBox="1">
            <a:spLocks noChangeArrowheads="1"/>
          </p:cNvSpPr>
          <p:nvPr/>
        </p:nvSpPr>
        <p:spPr bwMode="auto">
          <a:xfrm>
            <a:off x="3995445" y="2732454"/>
            <a:ext cx="73622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adhesive</a:t>
            </a:r>
          </a:p>
        </p:txBody>
      </p:sp>
      <p:cxnSp>
        <p:nvCxnSpPr>
          <p:cNvPr id="166" name="Curved Connector 165"/>
          <p:cNvCxnSpPr/>
          <p:nvPr/>
        </p:nvCxnSpPr>
        <p:spPr>
          <a:xfrm>
            <a:off x="3832466" y="3493016"/>
            <a:ext cx="216478" cy="83081"/>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sp>
        <p:nvSpPr>
          <p:cNvPr id="167" name="TextBox 105"/>
          <p:cNvSpPr txBox="1">
            <a:spLocks noChangeArrowheads="1"/>
          </p:cNvSpPr>
          <p:nvPr/>
        </p:nvSpPr>
        <p:spPr bwMode="auto">
          <a:xfrm>
            <a:off x="3988818" y="3434280"/>
            <a:ext cx="73622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adhesive</a:t>
            </a:r>
          </a:p>
        </p:txBody>
      </p:sp>
      <p:grpSp>
        <p:nvGrpSpPr>
          <p:cNvPr id="168" name="Group 121"/>
          <p:cNvGrpSpPr>
            <a:grpSpLocks/>
          </p:cNvGrpSpPr>
          <p:nvPr/>
        </p:nvGrpSpPr>
        <p:grpSpPr bwMode="auto">
          <a:xfrm>
            <a:off x="9189271" y="3062986"/>
            <a:ext cx="797458" cy="796873"/>
            <a:chOff x="18401404" y="13571096"/>
            <a:chExt cx="2162968" cy="2162968"/>
          </a:xfrm>
        </p:grpSpPr>
        <p:sp>
          <p:nvSpPr>
            <p:cNvPr id="169" name="Oval 168"/>
            <p:cNvSpPr/>
            <p:nvPr/>
          </p:nvSpPr>
          <p:spPr>
            <a:xfrm>
              <a:off x="18418860" y="13594917"/>
              <a:ext cx="2112188" cy="2112149"/>
            </a:xfrm>
            <a:prstGeom prst="ellipse">
              <a:avLst/>
            </a:prstGeom>
            <a:pattFill prst="pct75">
              <a:fgClr>
                <a:srgbClr val="000000"/>
              </a:fgClr>
              <a:bgClr>
                <a:srgbClr val="FFFFFF"/>
              </a:bgClr>
            </a:pattFill>
            <a:ln w="28575" cap="flat" cmpd="sng" algn="ctr">
              <a:solidFill>
                <a:srgbClr val="BBE0E3">
                  <a:shade val="50000"/>
                </a:srgbClr>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170" name="Group 115"/>
            <p:cNvGrpSpPr>
              <a:grpSpLocks/>
            </p:cNvGrpSpPr>
            <p:nvPr/>
          </p:nvGrpSpPr>
          <p:grpSpPr bwMode="auto">
            <a:xfrm>
              <a:off x="18417777" y="13594372"/>
              <a:ext cx="2112546" cy="2112546"/>
              <a:chOff x="18417777" y="13594372"/>
              <a:chExt cx="2112546" cy="2112546"/>
            </a:xfrm>
          </p:grpSpPr>
          <p:sp>
            <p:nvSpPr>
              <p:cNvPr id="175" name="Freeform 174"/>
              <p:cNvSpPr/>
              <p:nvPr/>
            </p:nvSpPr>
            <p:spPr>
              <a:xfrm>
                <a:off x="18475989" y="14214269"/>
                <a:ext cx="2039190" cy="349378"/>
              </a:xfrm>
              <a:custGeom>
                <a:avLst/>
                <a:gdLst>
                  <a:gd name="connsiteX0" fmla="*/ 0 w 2038350"/>
                  <a:gd name="connsiteY0" fmla="*/ 100013 h 350044"/>
                  <a:gd name="connsiteX1" fmla="*/ 85725 w 2038350"/>
                  <a:gd name="connsiteY1" fmla="*/ 47625 h 350044"/>
                  <a:gd name="connsiteX2" fmla="*/ 152400 w 2038350"/>
                  <a:gd name="connsiteY2" fmla="*/ 147638 h 350044"/>
                  <a:gd name="connsiteX3" fmla="*/ 219075 w 2038350"/>
                  <a:gd name="connsiteY3" fmla="*/ 109538 h 350044"/>
                  <a:gd name="connsiteX4" fmla="*/ 354806 w 2038350"/>
                  <a:gd name="connsiteY4" fmla="*/ 192882 h 350044"/>
                  <a:gd name="connsiteX5" fmla="*/ 461962 w 2038350"/>
                  <a:gd name="connsiteY5" fmla="*/ 73819 h 350044"/>
                  <a:gd name="connsiteX6" fmla="*/ 552450 w 2038350"/>
                  <a:gd name="connsiteY6" fmla="*/ 152400 h 350044"/>
                  <a:gd name="connsiteX7" fmla="*/ 609600 w 2038350"/>
                  <a:gd name="connsiteY7" fmla="*/ 264319 h 350044"/>
                  <a:gd name="connsiteX8" fmla="*/ 900112 w 2038350"/>
                  <a:gd name="connsiteY8" fmla="*/ 154782 h 350044"/>
                  <a:gd name="connsiteX9" fmla="*/ 945356 w 2038350"/>
                  <a:gd name="connsiteY9" fmla="*/ 285750 h 350044"/>
                  <a:gd name="connsiteX10" fmla="*/ 1057275 w 2038350"/>
                  <a:gd name="connsiteY10" fmla="*/ 219075 h 350044"/>
                  <a:gd name="connsiteX11" fmla="*/ 1095375 w 2038350"/>
                  <a:gd name="connsiteY11" fmla="*/ 204788 h 350044"/>
                  <a:gd name="connsiteX12" fmla="*/ 1164431 w 2038350"/>
                  <a:gd name="connsiteY12" fmla="*/ 64294 h 350044"/>
                  <a:gd name="connsiteX13" fmla="*/ 1226344 w 2038350"/>
                  <a:gd name="connsiteY13" fmla="*/ 114300 h 350044"/>
                  <a:gd name="connsiteX14" fmla="*/ 1273969 w 2038350"/>
                  <a:gd name="connsiteY14" fmla="*/ 216694 h 350044"/>
                  <a:gd name="connsiteX15" fmla="*/ 1288256 w 2038350"/>
                  <a:gd name="connsiteY15" fmla="*/ 235744 h 350044"/>
                  <a:gd name="connsiteX16" fmla="*/ 1352550 w 2038350"/>
                  <a:gd name="connsiteY16" fmla="*/ 288132 h 350044"/>
                  <a:gd name="connsiteX17" fmla="*/ 1469231 w 2038350"/>
                  <a:gd name="connsiteY17" fmla="*/ 159544 h 350044"/>
                  <a:gd name="connsiteX18" fmla="*/ 1564481 w 2038350"/>
                  <a:gd name="connsiteY18" fmla="*/ 283369 h 350044"/>
                  <a:gd name="connsiteX19" fmla="*/ 1688306 w 2038350"/>
                  <a:gd name="connsiteY19" fmla="*/ 173832 h 350044"/>
                  <a:gd name="connsiteX20" fmla="*/ 1740694 w 2038350"/>
                  <a:gd name="connsiteY20" fmla="*/ 309563 h 350044"/>
                  <a:gd name="connsiteX21" fmla="*/ 1878806 w 2038350"/>
                  <a:gd name="connsiteY21" fmla="*/ 271463 h 350044"/>
                  <a:gd name="connsiteX22" fmla="*/ 1971675 w 2038350"/>
                  <a:gd name="connsiteY22" fmla="*/ 350044 h 350044"/>
                  <a:gd name="connsiteX23" fmla="*/ 2014537 w 2038350"/>
                  <a:gd name="connsiteY23" fmla="*/ 247650 h 350044"/>
                  <a:gd name="connsiteX24" fmla="*/ 2038350 w 2038350"/>
                  <a:gd name="connsiteY24" fmla="*/ 250032 h 350044"/>
                  <a:gd name="connsiteX25" fmla="*/ 2028825 w 2038350"/>
                  <a:gd name="connsiteY25" fmla="*/ 204788 h 350044"/>
                  <a:gd name="connsiteX26" fmla="*/ 2019300 w 2038350"/>
                  <a:gd name="connsiteY26" fmla="*/ 159544 h 350044"/>
                  <a:gd name="connsiteX27" fmla="*/ 1066800 w 2038350"/>
                  <a:gd name="connsiteY27" fmla="*/ 0 h 350044"/>
                  <a:gd name="connsiteX28" fmla="*/ 38100 w 2038350"/>
                  <a:gd name="connsiteY28" fmla="*/ 0 h 350044"/>
                  <a:gd name="connsiteX29" fmla="*/ 0 w 2038350"/>
                  <a:gd name="connsiteY29" fmla="*/ 100013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8350" h="350044">
                    <a:moveTo>
                      <a:pt x="0" y="100013"/>
                    </a:moveTo>
                    <a:lnTo>
                      <a:pt x="85725" y="47625"/>
                    </a:lnTo>
                    <a:lnTo>
                      <a:pt x="152400" y="147638"/>
                    </a:lnTo>
                    <a:lnTo>
                      <a:pt x="219075" y="109538"/>
                    </a:lnTo>
                    <a:lnTo>
                      <a:pt x="354806" y="192882"/>
                    </a:lnTo>
                    <a:lnTo>
                      <a:pt x="461962" y="73819"/>
                    </a:lnTo>
                    <a:lnTo>
                      <a:pt x="552450" y="152400"/>
                    </a:lnTo>
                    <a:lnTo>
                      <a:pt x="609600" y="264319"/>
                    </a:lnTo>
                    <a:lnTo>
                      <a:pt x="900112" y="154782"/>
                    </a:lnTo>
                    <a:lnTo>
                      <a:pt x="945356" y="285750"/>
                    </a:lnTo>
                    <a:lnTo>
                      <a:pt x="1057275" y="219075"/>
                    </a:lnTo>
                    <a:lnTo>
                      <a:pt x="1095375" y="204788"/>
                    </a:lnTo>
                    <a:lnTo>
                      <a:pt x="1164431" y="64294"/>
                    </a:lnTo>
                    <a:lnTo>
                      <a:pt x="1226344" y="114300"/>
                    </a:lnTo>
                    <a:lnTo>
                      <a:pt x="1273969" y="216694"/>
                    </a:lnTo>
                    <a:lnTo>
                      <a:pt x="1288256" y="235744"/>
                    </a:lnTo>
                    <a:lnTo>
                      <a:pt x="1352550" y="288132"/>
                    </a:lnTo>
                    <a:lnTo>
                      <a:pt x="1469231" y="159544"/>
                    </a:lnTo>
                    <a:lnTo>
                      <a:pt x="1564481" y="283369"/>
                    </a:lnTo>
                    <a:lnTo>
                      <a:pt x="1688306" y="173832"/>
                    </a:lnTo>
                    <a:lnTo>
                      <a:pt x="1740694" y="309563"/>
                    </a:lnTo>
                    <a:lnTo>
                      <a:pt x="1878806" y="271463"/>
                    </a:lnTo>
                    <a:lnTo>
                      <a:pt x="1971675" y="350044"/>
                    </a:lnTo>
                    <a:lnTo>
                      <a:pt x="2014537" y="247650"/>
                    </a:lnTo>
                    <a:lnTo>
                      <a:pt x="2038350" y="250032"/>
                    </a:lnTo>
                    <a:lnTo>
                      <a:pt x="2028825" y="204788"/>
                    </a:lnTo>
                    <a:lnTo>
                      <a:pt x="2019300" y="159544"/>
                    </a:lnTo>
                    <a:lnTo>
                      <a:pt x="1066800" y="0"/>
                    </a:lnTo>
                    <a:lnTo>
                      <a:pt x="38100" y="0"/>
                    </a:lnTo>
                    <a:lnTo>
                      <a:pt x="0" y="100013"/>
                    </a:lnTo>
                    <a:close/>
                  </a:path>
                </a:pathLst>
              </a:cu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76" name="Chord 175"/>
              <p:cNvSpPr/>
              <p:nvPr/>
            </p:nvSpPr>
            <p:spPr>
              <a:xfrm rot="6974269">
                <a:off x="18418085" y="13594105"/>
                <a:ext cx="2112150" cy="2113775"/>
              </a:xfrm>
              <a:prstGeom prst="chord">
                <a:avLst>
                  <a:gd name="adj1" fmla="val 5287230"/>
                  <a:gd name="adj2" fmla="val 13818841"/>
                </a:avLst>
              </a:pr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grpSp>
          <p:nvGrpSpPr>
            <p:cNvPr id="171" name="Group 119"/>
            <p:cNvGrpSpPr>
              <a:grpSpLocks/>
            </p:cNvGrpSpPr>
            <p:nvPr/>
          </p:nvGrpSpPr>
          <p:grpSpPr bwMode="auto">
            <a:xfrm rot="534005" flipV="1">
              <a:off x="18425451" y="13594371"/>
              <a:ext cx="2112546" cy="2112546"/>
              <a:chOff x="19511103" y="15803041"/>
              <a:chExt cx="2112546" cy="2112546"/>
            </a:xfrm>
          </p:grpSpPr>
          <p:sp>
            <p:nvSpPr>
              <p:cNvPr id="173" name="Freeform 172"/>
              <p:cNvSpPr/>
              <p:nvPr/>
            </p:nvSpPr>
            <p:spPr>
              <a:xfrm>
                <a:off x="19569123" y="16422266"/>
                <a:ext cx="2037602" cy="349378"/>
              </a:xfrm>
              <a:custGeom>
                <a:avLst/>
                <a:gdLst>
                  <a:gd name="connsiteX0" fmla="*/ 0 w 2038350"/>
                  <a:gd name="connsiteY0" fmla="*/ 100013 h 350044"/>
                  <a:gd name="connsiteX1" fmla="*/ 85725 w 2038350"/>
                  <a:gd name="connsiteY1" fmla="*/ 47625 h 350044"/>
                  <a:gd name="connsiteX2" fmla="*/ 152400 w 2038350"/>
                  <a:gd name="connsiteY2" fmla="*/ 147638 h 350044"/>
                  <a:gd name="connsiteX3" fmla="*/ 219075 w 2038350"/>
                  <a:gd name="connsiteY3" fmla="*/ 109538 h 350044"/>
                  <a:gd name="connsiteX4" fmla="*/ 354806 w 2038350"/>
                  <a:gd name="connsiteY4" fmla="*/ 192882 h 350044"/>
                  <a:gd name="connsiteX5" fmla="*/ 461962 w 2038350"/>
                  <a:gd name="connsiteY5" fmla="*/ 73819 h 350044"/>
                  <a:gd name="connsiteX6" fmla="*/ 552450 w 2038350"/>
                  <a:gd name="connsiteY6" fmla="*/ 152400 h 350044"/>
                  <a:gd name="connsiteX7" fmla="*/ 609600 w 2038350"/>
                  <a:gd name="connsiteY7" fmla="*/ 264319 h 350044"/>
                  <a:gd name="connsiteX8" fmla="*/ 900112 w 2038350"/>
                  <a:gd name="connsiteY8" fmla="*/ 154782 h 350044"/>
                  <a:gd name="connsiteX9" fmla="*/ 945356 w 2038350"/>
                  <a:gd name="connsiteY9" fmla="*/ 285750 h 350044"/>
                  <a:gd name="connsiteX10" fmla="*/ 1057275 w 2038350"/>
                  <a:gd name="connsiteY10" fmla="*/ 219075 h 350044"/>
                  <a:gd name="connsiteX11" fmla="*/ 1095375 w 2038350"/>
                  <a:gd name="connsiteY11" fmla="*/ 204788 h 350044"/>
                  <a:gd name="connsiteX12" fmla="*/ 1164431 w 2038350"/>
                  <a:gd name="connsiteY12" fmla="*/ 64294 h 350044"/>
                  <a:gd name="connsiteX13" fmla="*/ 1226344 w 2038350"/>
                  <a:gd name="connsiteY13" fmla="*/ 114300 h 350044"/>
                  <a:gd name="connsiteX14" fmla="*/ 1273969 w 2038350"/>
                  <a:gd name="connsiteY14" fmla="*/ 216694 h 350044"/>
                  <a:gd name="connsiteX15" fmla="*/ 1288256 w 2038350"/>
                  <a:gd name="connsiteY15" fmla="*/ 235744 h 350044"/>
                  <a:gd name="connsiteX16" fmla="*/ 1352550 w 2038350"/>
                  <a:gd name="connsiteY16" fmla="*/ 288132 h 350044"/>
                  <a:gd name="connsiteX17" fmla="*/ 1469231 w 2038350"/>
                  <a:gd name="connsiteY17" fmla="*/ 159544 h 350044"/>
                  <a:gd name="connsiteX18" fmla="*/ 1564481 w 2038350"/>
                  <a:gd name="connsiteY18" fmla="*/ 283369 h 350044"/>
                  <a:gd name="connsiteX19" fmla="*/ 1688306 w 2038350"/>
                  <a:gd name="connsiteY19" fmla="*/ 173832 h 350044"/>
                  <a:gd name="connsiteX20" fmla="*/ 1740694 w 2038350"/>
                  <a:gd name="connsiteY20" fmla="*/ 309563 h 350044"/>
                  <a:gd name="connsiteX21" fmla="*/ 1878806 w 2038350"/>
                  <a:gd name="connsiteY21" fmla="*/ 271463 h 350044"/>
                  <a:gd name="connsiteX22" fmla="*/ 1971675 w 2038350"/>
                  <a:gd name="connsiteY22" fmla="*/ 350044 h 350044"/>
                  <a:gd name="connsiteX23" fmla="*/ 2014537 w 2038350"/>
                  <a:gd name="connsiteY23" fmla="*/ 247650 h 350044"/>
                  <a:gd name="connsiteX24" fmla="*/ 2038350 w 2038350"/>
                  <a:gd name="connsiteY24" fmla="*/ 250032 h 350044"/>
                  <a:gd name="connsiteX25" fmla="*/ 2028825 w 2038350"/>
                  <a:gd name="connsiteY25" fmla="*/ 204788 h 350044"/>
                  <a:gd name="connsiteX26" fmla="*/ 2019300 w 2038350"/>
                  <a:gd name="connsiteY26" fmla="*/ 159544 h 350044"/>
                  <a:gd name="connsiteX27" fmla="*/ 1066800 w 2038350"/>
                  <a:gd name="connsiteY27" fmla="*/ 0 h 350044"/>
                  <a:gd name="connsiteX28" fmla="*/ 38100 w 2038350"/>
                  <a:gd name="connsiteY28" fmla="*/ 0 h 350044"/>
                  <a:gd name="connsiteX29" fmla="*/ 0 w 2038350"/>
                  <a:gd name="connsiteY29" fmla="*/ 100013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8350" h="350044">
                    <a:moveTo>
                      <a:pt x="0" y="100013"/>
                    </a:moveTo>
                    <a:lnTo>
                      <a:pt x="85725" y="47625"/>
                    </a:lnTo>
                    <a:lnTo>
                      <a:pt x="152400" y="147638"/>
                    </a:lnTo>
                    <a:lnTo>
                      <a:pt x="219075" y="109538"/>
                    </a:lnTo>
                    <a:lnTo>
                      <a:pt x="354806" y="192882"/>
                    </a:lnTo>
                    <a:lnTo>
                      <a:pt x="461962" y="73819"/>
                    </a:lnTo>
                    <a:lnTo>
                      <a:pt x="552450" y="152400"/>
                    </a:lnTo>
                    <a:lnTo>
                      <a:pt x="609600" y="264319"/>
                    </a:lnTo>
                    <a:lnTo>
                      <a:pt x="900112" y="154782"/>
                    </a:lnTo>
                    <a:lnTo>
                      <a:pt x="945356" y="285750"/>
                    </a:lnTo>
                    <a:lnTo>
                      <a:pt x="1057275" y="219075"/>
                    </a:lnTo>
                    <a:lnTo>
                      <a:pt x="1095375" y="204788"/>
                    </a:lnTo>
                    <a:lnTo>
                      <a:pt x="1164431" y="64294"/>
                    </a:lnTo>
                    <a:lnTo>
                      <a:pt x="1226344" y="114300"/>
                    </a:lnTo>
                    <a:lnTo>
                      <a:pt x="1273969" y="216694"/>
                    </a:lnTo>
                    <a:lnTo>
                      <a:pt x="1288256" y="235744"/>
                    </a:lnTo>
                    <a:lnTo>
                      <a:pt x="1352550" y="288132"/>
                    </a:lnTo>
                    <a:lnTo>
                      <a:pt x="1469231" y="159544"/>
                    </a:lnTo>
                    <a:lnTo>
                      <a:pt x="1564481" y="283369"/>
                    </a:lnTo>
                    <a:lnTo>
                      <a:pt x="1688306" y="173832"/>
                    </a:lnTo>
                    <a:lnTo>
                      <a:pt x="1740694" y="309563"/>
                    </a:lnTo>
                    <a:lnTo>
                      <a:pt x="1878806" y="271463"/>
                    </a:lnTo>
                    <a:lnTo>
                      <a:pt x="1971675" y="350044"/>
                    </a:lnTo>
                    <a:lnTo>
                      <a:pt x="2014537" y="247650"/>
                    </a:lnTo>
                    <a:lnTo>
                      <a:pt x="2038350" y="250032"/>
                    </a:lnTo>
                    <a:lnTo>
                      <a:pt x="2028825" y="204788"/>
                    </a:lnTo>
                    <a:lnTo>
                      <a:pt x="2019300" y="159544"/>
                    </a:lnTo>
                    <a:lnTo>
                      <a:pt x="1066800" y="0"/>
                    </a:lnTo>
                    <a:lnTo>
                      <a:pt x="38100" y="0"/>
                    </a:lnTo>
                    <a:lnTo>
                      <a:pt x="0" y="100013"/>
                    </a:lnTo>
                    <a:close/>
                  </a:path>
                </a:pathLst>
              </a:cu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74" name="Chord 173"/>
              <p:cNvSpPr/>
              <p:nvPr/>
            </p:nvSpPr>
            <p:spPr>
              <a:xfrm rot="6974269">
                <a:off x="19510937" y="15802811"/>
                <a:ext cx="2112150" cy="2112188"/>
              </a:xfrm>
              <a:prstGeom prst="chord">
                <a:avLst>
                  <a:gd name="adj1" fmla="val 5287230"/>
                  <a:gd name="adj2" fmla="val 13818841"/>
                </a:avLst>
              </a:pr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172" name="Oval 171"/>
            <p:cNvSpPr/>
            <p:nvPr/>
          </p:nvSpPr>
          <p:spPr>
            <a:xfrm>
              <a:off x="18401404" y="13571096"/>
              <a:ext cx="2162968" cy="2162968"/>
            </a:xfrm>
            <a:prstGeom prst="ellipse">
              <a:avLst/>
            </a:prstGeom>
            <a:noFill/>
            <a:ln w="28575" cap="flat" cmpd="sng" algn="ctr">
              <a:solidFill>
                <a:srgbClr val="FFFF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grpSp>
        <p:nvGrpSpPr>
          <p:cNvPr id="177" name="Group 122"/>
          <p:cNvGrpSpPr>
            <a:grpSpLocks/>
          </p:cNvGrpSpPr>
          <p:nvPr/>
        </p:nvGrpSpPr>
        <p:grpSpPr bwMode="auto">
          <a:xfrm>
            <a:off x="9238417" y="2186542"/>
            <a:ext cx="797458" cy="797458"/>
            <a:chOff x="18401404" y="13571096"/>
            <a:chExt cx="2162968" cy="2162968"/>
          </a:xfrm>
        </p:grpSpPr>
        <p:sp>
          <p:nvSpPr>
            <p:cNvPr id="178" name="Oval 177"/>
            <p:cNvSpPr/>
            <p:nvPr/>
          </p:nvSpPr>
          <p:spPr>
            <a:xfrm>
              <a:off x="18418860" y="13594899"/>
              <a:ext cx="2112188" cy="2112188"/>
            </a:xfrm>
            <a:prstGeom prst="ellipse">
              <a:avLst/>
            </a:prstGeom>
            <a:pattFill prst="pct75">
              <a:fgClr>
                <a:srgbClr val="000000"/>
              </a:fgClr>
              <a:bgClr>
                <a:srgbClr val="FFFFFF"/>
              </a:bgClr>
            </a:pattFill>
            <a:ln w="25400" cap="flat" cmpd="sng" algn="ctr">
              <a:solidFill>
                <a:srgbClr val="BBE0E3">
                  <a:shade val="50000"/>
                </a:srgbClr>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179" name="Group 124"/>
            <p:cNvGrpSpPr>
              <a:grpSpLocks/>
            </p:cNvGrpSpPr>
            <p:nvPr/>
          </p:nvGrpSpPr>
          <p:grpSpPr bwMode="auto">
            <a:xfrm>
              <a:off x="18417777" y="13594372"/>
              <a:ext cx="2112546" cy="2112546"/>
              <a:chOff x="18417777" y="13594372"/>
              <a:chExt cx="2112546" cy="2112546"/>
            </a:xfrm>
          </p:grpSpPr>
          <p:sp>
            <p:nvSpPr>
              <p:cNvPr id="181" name="Freeform 180"/>
              <p:cNvSpPr/>
              <p:nvPr/>
            </p:nvSpPr>
            <p:spPr>
              <a:xfrm>
                <a:off x="18475989" y="14213797"/>
                <a:ext cx="2039190" cy="350709"/>
              </a:xfrm>
              <a:custGeom>
                <a:avLst/>
                <a:gdLst>
                  <a:gd name="connsiteX0" fmla="*/ 0 w 2038350"/>
                  <a:gd name="connsiteY0" fmla="*/ 100013 h 350044"/>
                  <a:gd name="connsiteX1" fmla="*/ 85725 w 2038350"/>
                  <a:gd name="connsiteY1" fmla="*/ 47625 h 350044"/>
                  <a:gd name="connsiteX2" fmla="*/ 152400 w 2038350"/>
                  <a:gd name="connsiteY2" fmla="*/ 147638 h 350044"/>
                  <a:gd name="connsiteX3" fmla="*/ 219075 w 2038350"/>
                  <a:gd name="connsiteY3" fmla="*/ 109538 h 350044"/>
                  <a:gd name="connsiteX4" fmla="*/ 354806 w 2038350"/>
                  <a:gd name="connsiteY4" fmla="*/ 192882 h 350044"/>
                  <a:gd name="connsiteX5" fmla="*/ 461962 w 2038350"/>
                  <a:gd name="connsiteY5" fmla="*/ 73819 h 350044"/>
                  <a:gd name="connsiteX6" fmla="*/ 552450 w 2038350"/>
                  <a:gd name="connsiteY6" fmla="*/ 152400 h 350044"/>
                  <a:gd name="connsiteX7" fmla="*/ 609600 w 2038350"/>
                  <a:gd name="connsiteY7" fmla="*/ 264319 h 350044"/>
                  <a:gd name="connsiteX8" fmla="*/ 900112 w 2038350"/>
                  <a:gd name="connsiteY8" fmla="*/ 154782 h 350044"/>
                  <a:gd name="connsiteX9" fmla="*/ 945356 w 2038350"/>
                  <a:gd name="connsiteY9" fmla="*/ 285750 h 350044"/>
                  <a:gd name="connsiteX10" fmla="*/ 1057275 w 2038350"/>
                  <a:gd name="connsiteY10" fmla="*/ 219075 h 350044"/>
                  <a:gd name="connsiteX11" fmla="*/ 1095375 w 2038350"/>
                  <a:gd name="connsiteY11" fmla="*/ 204788 h 350044"/>
                  <a:gd name="connsiteX12" fmla="*/ 1164431 w 2038350"/>
                  <a:gd name="connsiteY12" fmla="*/ 64294 h 350044"/>
                  <a:gd name="connsiteX13" fmla="*/ 1226344 w 2038350"/>
                  <a:gd name="connsiteY13" fmla="*/ 114300 h 350044"/>
                  <a:gd name="connsiteX14" fmla="*/ 1273969 w 2038350"/>
                  <a:gd name="connsiteY14" fmla="*/ 216694 h 350044"/>
                  <a:gd name="connsiteX15" fmla="*/ 1288256 w 2038350"/>
                  <a:gd name="connsiteY15" fmla="*/ 235744 h 350044"/>
                  <a:gd name="connsiteX16" fmla="*/ 1352550 w 2038350"/>
                  <a:gd name="connsiteY16" fmla="*/ 288132 h 350044"/>
                  <a:gd name="connsiteX17" fmla="*/ 1469231 w 2038350"/>
                  <a:gd name="connsiteY17" fmla="*/ 159544 h 350044"/>
                  <a:gd name="connsiteX18" fmla="*/ 1564481 w 2038350"/>
                  <a:gd name="connsiteY18" fmla="*/ 283369 h 350044"/>
                  <a:gd name="connsiteX19" fmla="*/ 1688306 w 2038350"/>
                  <a:gd name="connsiteY19" fmla="*/ 173832 h 350044"/>
                  <a:gd name="connsiteX20" fmla="*/ 1740694 w 2038350"/>
                  <a:gd name="connsiteY20" fmla="*/ 309563 h 350044"/>
                  <a:gd name="connsiteX21" fmla="*/ 1878806 w 2038350"/>
                  <a:gd name="connsiteY21" fmla="*/ 271463 h 350044"/>
                  <a:gd name="connsiteX22" fmla="*/ 1971675 w 2038350"/>
                  <a:gd name="connsiteY22" fmla="*/ 350044 h 350044"/>
                  <a:gd name="connsiteX23" fmla="*/ 2014537 w 2038350"/>
                  <a:gd name="connsiteY23" fmla="*/ 247650 h 350044"/>
                  <a:gd name="connsiteX24" fmla="*/ 2038350 w 2038350"/>
                  <a:gd name="connsiteY24" fmla="*/ 250032 h 350044"/>
                  <a:gd name="connsiteX25" fmla="*/ 2028825 w 2038350"/>
                  <a:gd name="connsiteY25" fmla="*/ 204788 h 350044"/>
                  <a:gd name="connsiteX26" fmla="*/ 2019300 w 2038350"/>
                  <a:gd name="connsiteY26" fmla="*/ 159544 h 350044"/>
                  <a:gd name="connsiteX27" fmla="*/ 1066800 w 2038350"/>
                  <a:gd name="connsiteY27" fmla="*/ 0 h 350044"/>
                  <a:gd name="connsiteX28" fmla="*/ 38100 w 2038350"/>
                  <a:gd name="connsiteY28" fmla="*/ 0 h 350044"/>
                  <a:gd name="connsiteX29" fmla="*/ 0 w 2038350"/>
                  <a:gd name="connsiteY29" fmla="*/ 100013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8350" h="350044">
                    <a:moveTo>
                      <a:pt x="0" y="100013"/>
                    </a:moveTo>
                    <a:lnTo>
                      <a:pt x="85725" y="47625"/>
                    </a:lnTo>
                    <a:lnTo>
                      <a:pt x="152400" y="147638"/>
                    </a:lnTo>
                    <a:lnTo>
                      <a:pt x="219075" y="109538"/>
                    </a:lnTo>
                    <a:lnTo>
                      <a:pt x="354806" y="192882"/>
                    </a:lnTo>
                    <a:lnTo>
                      <a:pt x="461962" y="73819"/>
                    </a:lnTo>
                    <a:lnTo>
                      <a:pt x="552450" y="152400"/>
                    </a:lnTo>
                    <a:lnTo>
                      <a:pt x="609600" y="264319"/>
                    </a:lnTo>
                    <a:lnTo>
                      <a:pt x="900112" y="154782"/>
                    </a:lnTo>
                    <a:lnTo>
                      <a:pt x="945356" y="285750"/>
                    </a:lnTo>
                    <a:lnTo>
                      <a:pt x="1057275" y="219075"/>
                    </a:lnTo>
                    <a:lnTo>
                      <a:pt x="1095375" y="204788"/>
                    </a:lnTo>
                    <a:lnTo>
                      <a:pt x="1164431" y="64294"/>
                    </a:lnTo>
                    <a:lnTo>
                      <a:pt x="1226344" y="114300"/>
                    </a:lnTo>
                    <a:lnTo>
                      <a:pt x="1273969" y="216694"/>
                    </a:lnTo>
                    <a:lnTo>
                      <a:pt x="1288256" y="235744"/>
                    </a:lnTo>
                    <a:lnTo>
                      <a:pt x="1352550" y="288132"/>
                    </a:lnTo>
                    <a:lnTo>
                      <a:pt x="1469231" y="159544"/>
                    </a:lnTo>
                    <a:lnTo>
                      <a:pt x="1564481" y="283369"/>
                    </a:lnTo>
                    <a:lnTo>
                      <a:pt x="1688306" y="173832"/>
                    </a:lnTo>
                    <a:lnTo>
                      <a:pt x="1740694" y="309563"/>
                    </a:lnTo>
                    <a:lnTo>
                      <a:pt x="1878806" y="271463"/>
                    </a:lnTo>
                    <a:lnTo>
                      <a:pt x="1971675" y="350044"/>
                    </a:lnTo>
                    <a:lnTo>
                      <a:pt x="2014537" y="247650"/>
                    </a:lnTo>
                    <a:lnTo>
                      <a:pt x="2038350" y="250032"/>
                    </a:lnTo>
                    <a:lnTo>
                      <a:pt x="2028825" y="204788"/>
                    </a:lnTo>
                    <a:lnTo>
                      <a:pt x="2019300" y="159544"/>
                    </a:lnTo>
                    <a:lnTo>
                      <a:pt x="1066800" y="0"/>
                    </a:lnTo>
                    <a:lnTo>
                      <a:pt x="38100" y="0"/>
                    </a:lnTo>
                    <a:lnTo>
                      <a:pt x="0" y="100013"/>
                    </a:lnTo>
                    <a:close/>
                  </a:path>
                </a:pathLst>
              </a:cu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82" name="Chord 181"/>
              <p:cNvSpPr/>
              <p:nvPr/>
            </p:nvSpPr>
            <p:spPr>
              <a:xfrm rot="6974269">
                <a:off x="18418066" y="13594106"/>
                <a:ext cx="2112188" cy="2113775"/>
              </a:xfrm>
              <a:prstGeom prst="chord">
                <a:avLst>
                  <a:gd name="adj1" fmla="val 5287230"/>
                  <a:gd name="adj2" fmla="val 13818841"/>
                </a:avLst>
              </a:pr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180" name="Oval 179"/>
            <p:cNvSpPr/>
            <p:nvPr/>
          </p:nvSpPr>
          <p:spPr>
            <a:xfrm>
              <a:off x="18401404" y="13571096"/>
              <a:ext cx="2162968" cy="2162968"/>
            </a:xfrm>
            <a:prstGeom prst="ellipse">
              <a:avLst/>
            </a:prstGeom>
            <a:noFill/>
            <a:ln w="28575" cap="flat" cmpd="sng" algn="ctr">
              <a:solidFill>
                <a:srgbClr val="FFFF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cxnSp>
        <p:nvCxnSpPr>
          <p:cNvPr id="183" name="Straight Connector 182"/>
          <p:cNvCxnSpPr>
            <a:stCxn id="147" idx="6"/>
          </p:cNvCxnSpPr>
          <p:nvPr/>
        </p:nvCxnSpPr>
        <p:spPr>
          <a:xfrm flipV="1">
            <a:off x="8524625" y="2643486"/>
            <a:ext cx="713792" cy="133982"/>
          </a:xfrm>
          <a:prstGeom prst="line">
            <a:avLst/>
          </a:prstGeom>
          <a:noFill/>
          <a:ln w="28575" cap="flat" cmpd="sng" algn="ctr">
            <a:solidFill>
              <a:srgbClr val="FFFF00"/>
            </a:solidFill>
            <a:prstDash val="solid"/>
          </a:ln>
          <a:effectLst/>
        </p:spPr>
      </p:cxnSp>
      <p:cxnSp>
        <p:nvCxnSpPr>
          <p:cNvPr id="184" name="Straight Connector 183"/>
          <p:cNvCxnSpPr>
            <a:stCxn id="148" idx="6"/>
          </p:cNvCxnSpPr>
          <p:nvPr/>
        </p:nvCxnSpPr>
        <p:spPr>
          <a:xfrm>
            <a:off x="8524626" y="3495357"/>
            <a:ext cx="655285" cy="25743"/>
          </a:xfrm>
          <a:prstGeom prst="line">
            <a:avLst/>
          </a:prstGeom>
          <a:noFill/>
          <a:ln w="28575" cap="flat" cmpd="sng" algn="ctr">
            <a:solidFill>
              <a:srgbClr val="FFFF00"/>
            </a:solidFill>
            <a:prstDash val="solid"/>
          </a:ln>
          <a:effectLst/>
        </p:spPr>
      </p:cxnSp>
      <p:sp>
        <p:nvSpPr>
          <p:cNvPr id="185" name="TextBox 184"/>
          <p:cNvSpPr txBox="1"/>
          <p:nvPr/>
        </p:nvSpPr>
        <p:spPr>
          <a:xfrm rot="20774728">
            <a:off x="6379381" y="1721947"/>
            <a:ext cx="3507692" cy="338554"/>
          </a:xfrm>
          <a:prstGeom prst="rect">
            <a:avLst/>
          </a:prstGeom>
          <a:solidFill>
            <a:srgbClr val="FFFF00"/>
          </a:solidFill>
          <a:ln>
            <a:solidFill>
              <a:schemeClr val="bg1"/>
            </a:solidFill>
          </a:ln>
        </p:spPr>
        <p:txBody>
          <a:bodyPr wrap="none" rtlCol="0">
            <a:spAutoFit/>
          </a:bodyPr>
          <a:lstStyle/>
          <a:p>
            <a:pPr defTabSz="457200"/>
            <a:r>
              <a:rPr lang="en-US" sz="1600" b="1" dirty="0">
                <a:solidFill>
                  <a:srgbClr val="FF0000"/>
                </a:solidFill>
                <a:latin typeface="Arial"/>
              </a:rPr>
              <a:t>Method limited by part complexity</a:t>
            </a:r>
          </a:p>
        </p:txBody>
      </p:sp>
      <p:sp>
        <p:nvSpPr>
          <p:cNvPr id="186" name="TextBox 185"/>
          <p:cNvSpPr txBox="1"/>
          <p:nvPr/>
        </p:nvSpPr>
        <p:spPr>
          <a:xfrm rot="1602201">
            <a:off x="6399650" y="3139763"/>
            <a:ext cx="3332964" cy="338554"/>
          </a:xfrm>
          <a:prstGeom prst="rect">
            <a:avLst/>
          </a:prstGeom>
          <a:solidFill>
            <a:srgbClr val="FFFF00"/>
          </a:solidFill>
          <a:ln>
            <a:solidFill>
              <a:schemeClr val="bg1"/>
            </a:solidFill>
          </a:ln>
        </p:spPr>
        <p:txBody>
          <a:bodyPr wrap="none" rtlCol="0">
            <a:spAutoFit/>
          </a:bodyPr>
          <a:lstStyle/>
          <a:p>
            <a:pPr defTabSz="457200"/>
            <a:r>
              <a:rPr lang="en-US" sz="1600" b="1" dirty="0">
                <a:solidFill>
                  <a:srgbClr val="FF0000"/>
                </a:solidFill>
                <a:latin typeface="Arial"/>
              </a:rPr>
              <a:t>Unpredictable interfaces formed</a:t>
            </a:r>
          </a:p>
        </p:txBody>
      </p:sp>
      <p:sp>
        <p:nvSpPr>
          <p:cNvPr id="187" name="Right Arrow 186"/>
          <p:cNvSpPr/>
          <p:nvPr/>
        </p:nvSpPr>
        <p:spPr>
          <a:xfrm>
            <a:off x="4774914" y="1865337"/>
            <a:ext cx="1751168" cy="1813734"/>
          </a:xfrm>
          <a:prstGeom prst="rightArrow">
            <a:avLst>
              <a:gd name="adj1" fmla="val 64704"/>
              <a:gd name="adj2" fmla="val 50000"/>
            </a:avLst>
          </a:prstGeom>
          <a:solidFill>
            <a:srgbClr val="A6C7F8"/>
          </a:solidFill>
          <a:ln w="25400" cap="flat" cmpd="sng" algn="ctr">
            <a:solidFill>
              <a:srgbClr val="BBE0E3">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Arial"/>
                <a:ea typeface="+mn-ea"/>
                <a:cs typeface="+mn-cs"/>
              </a:rPr>
              <a:t>Cure Process</a:t>
            </a:r>
          </a:p>
        </p:txBody>
      </p:sp>
      <p:pic>
        <p:nvPicPr>
          <p:cNvPr id="15" name="Assembly of composites">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2573000" y="277925"/>
            <a:ext cx="609600" cy="609600"/>
          </a:xfrm>
          <a:prstGeom prst="rect">
            <a:avLst/>
          </a:prstGeom>
        </p:spPr>
      </p:pic>
      <p:pic>
        <p:nvPicPr>
          <p:cNvPr id="16" name="2">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2"/>
          <a:stretch>
            <a:fillRect/>
          </a:stretch>
        </p:blipFill>
        <p:spPr>
          <a:xfrm>
            <a:off x="12573000" y="1541252"/>
            <a:ext cx="609600" cy="609600"/>
          </a:xfrm>
          <a:prstGeom prst="rect">
            <a:avLst/>
          </a:prstGeom>
        </p:spPr>
      </p:pic>
      <p:pic>
        <p:nvPicPr>
          <p:cNvPr id="17" name="Assembly 3">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2"/>
          <a:stretch>
            <a:fillRect/>
          </a:stretch>
        </p:blipFill>
        <p:spPr>
          <a:xfrm>
            <a:off x="12590045" y="2977546"/>
            <a:ext cx="609600" cy="609600"/>
          </a:xfrm>
          <a:prstGeom prst="rect">
            <a:avLst/>
          </a:prstGeom>
        </p:spPr>
      </p:pic>
      <p:pic>
        <p:nvPicPr>
          <p:cNvPr id="18" name="Recorded Sound">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2"/>
          <a:stretch>
            <a:fillRect/>
          </a:stretch>
        </p:blipFill>
        <p:spPr>
          <a:xfrm>
            <a:off x="12552910" y="4209132"/>
            <a:ext cx="609600" cy="609600"/>
          </a:xfrm>
          <a:prstGeom prst="rect">
            <a:avLst/>
          </a:prstGeom>
        </p:spPr>
      </p:pic>
    </p:spTree>
    <p:custDataLst>
      <p:tags r:id="rId1"/>
    </p:custDataLst>
    <p:extLst>
      <p:ext uri="{BB962C8B-B14F-4D97-AF65-F5344CB8AC3E}">
        <p14:creationId xmlns:p14="http://schemas.microsoft.com/office/powerpoint/2010/main" val="2168623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6224" fill="hold"/>
                                        <p:tgtEl>
                                          <p:spTgt spid="15"/>
                                        </p:tgtEl>
                                      </p:cBhvr>
                                    </p:cmd>
                                  </p:childTnLst>
                                </p:cTn>
                              </p:par>
                            </p:childTnLst>
                          </p:cTn>
                        </p:par>
                        <p:par>
                          <p:cTn id="7" fill="hold">
                            <p:stCondLst>
                              <p:cond delay="46224"/>
                            </p:stCondLst>
                            <p:childTnLst>
                              <p:par>
                                <p:cTn id="8" presetID="1" presetClass="entr" presetSubtype="0" fill="hold" grpId="0" nodeType="afterEffect">
                                  <p:stCondLst>
                                    <p:cond delay="0"/>
                                  </p:stCondLst>
                                  <p:childTnLst>
                                    <p:set>
                                      <p:cBhvr>
                                        <p:cTn id="9" dur="1" fill="hold">
                                          <p:stCondLst>
                                            <p:cond delay="0"/>
                                          </p:stCondLst>
                                        </p:cTn>
                                        <p:tgtEl>
                                          <p:spTgt spid="185"/>
                                        </p:tgtEl>
                                        <p:attrNameLst>
                                          <p:attrName>style.visibility</p:attrName>
                                        </p:attrNameLst>
                                      </p:cBhvr>
                                      <p:to>
                                        <p:strVal val="visible"/>
                                      </p:to>
                                    </p:set>
                                  </p:childTnLst>
                                </p:cTn>
                              </p:par>
                            </p:childTnLst>
                          </p:cTn>
                        </p:par>
                        <p:par>
                          <p:cTn id="10" fill="hold">
                            <p:stCondLst>
                              <p:cond delay="46224"/>
                            </p:stCondLst>
                            <p:childTnLst>
                              <p:par>
                                <p:cTn id="11" presetID="1" presetClass="mediacall" presetSubtype="0" fill="hold" nodeType="afterEffect">
                                  <p:stCondLst>
                                    <p:cond delay="0"/>
                                  </p:stCondLst>
                                  <p:childTnLst>
                                    <p:cmd type="call" cmd="playFrom(0.0)">
                                      <p:cBhvr>
                                        <p:cTn id="12" dur="14831" fill="hold"/>
                                        <p:tgtEl>
                                          <p:spTgt spid="16"/>
                                        </p:tgtEl>
                                      </p:cBhvr>
                                    </p:cmd>
                                  </p:childTnLst>
                                </p:cTn>
                              </p:par>
                            </p:childTnLst>
                          </p:cTn>
                        </p:par>
                        <p:par>
                          <p:cTn id="13" fill="hold">
                            <p:stCondLst>
                              <p:cond delay="61055"/>
                            </p:stCondLst>
                            <p:childTnLst>
                              <p:par>
                                <p:cTn id="14" presetID="1" presetClass="mediacall" presetSubtype="0" fill="hold" nodeType="afterEffect">
                                  <p:stCondLst>
                                    <p:cond delay="0"/>
                                  </p:stCondLst>
                                  <p:childTnLst>
                                    <p:cmd type="call" cmd="playFrom(0.0)">
                                      <p:cBhvr>
                                        <p:cTn id="15" dur="9954" fill="hold"/>
                                        <p:tgtEl>
                                          <p:spTgt spid="17"/>
                                        </p:tgtEl>
                                      </p:cBhvr>
                                    </p:cmd>
                                  </p:childTnLst>
                                </p:cTn>
                              </p:par>
                            </p:childTnLst>
                          </p:cTn>
                        </p:par>
                        <p:par>
                          <p:cTn id="16" fill="hold">
                            <p:stCondLst>
                              <p:cond delay="71009"/>
                            </p:stCondLst>
                            <p:childTnLst>
                              <p:par>
                                <p:cTn id="17" presetID="1" presetClass="entr" presetSubtype="0" fill="hold" grpId="0" nodeType="afterEffect">
                                  <p:stCondLst>
                                    <p:cond delay="0"/>
                                  </p:stCondLst>
                                  <p:childTnLst>
                                    <p:set>
                                      <p:cBhvr>
                                        <p:cTn id="18" dur="1" fill="hold">
                                          <p:stCondLst>
                                            <p:cond delay="0"/>
                                          </p:stCondLst>
                                        </p:cTn>
                                        <p:tgtEl>
                                          <p:spTgt spid="186"/>
                                        </p:tgtEl>
                                        <p:attrNameLst>
                                          <p:attrName>style.visibility</p:attrName>
                                        </p:attrNameLst>
                                      </p:cBhvr>
                                      <p:to>
                                        <p:strVal val="visible"/>
                                      </p:to>
                                    </p:set>
                                  </p:childTnLst>
                                </p:cTn>
                              </p:par>
                            </p:childTnLst>
                          </p:cTn>
                        </p:par>
                        <p:par>
                          <p:cTn id="19" fill="hold">
                            <p:stCondLst>
                              <p:cond delay="71009"/>
                            </p:stCondLst>
                            <p:childTnLst>
                              <p:par>
                                <p:cTn id="20" presetID="1" presetClass="mediacall" presetSubtype="0" fill="hold" nodeType="afterEffect">
                                  <p:stCondLst>
                                    <p:cond delay="0"/>
                                  </p:stCondLst>
                                  <p:childTnLst>
                                    <p:cmd type="call" cmd="playFrom(0.0)">
                                      <p:cBhvr>
                                        <p:cTn id="21" dur="1137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15"/>
                </p:tgtEl>
              </p:cMediaNode>
            </p:audio>
            <p:audio>
              <p:cMediaNode vol="80000">
                <p:cTn id="23" fill="hold" display="0">
                  <p:stCondLst>
                    <p:cond delay="indefinite"/>
                  </p:stCondLst>
                  <p:endCondLst>
                    <p:cond evt="onStopAudio" delay="0">
                      <p:tgtEl>
                        <p:sldTgt/>
                      </p:tgtEl>
                    </p:cond>
                  </p:endCondLst>
                </p:cTn>
                <p:tgtEl>
                  <p:spTgt spid="16"/>
                </p:tgtEl>
              </p:cMediaNode>
            </p:audio>
            <p:audio>
              <p:cMediaNode vol="80000">
                <p:cTn id="24" fill="hold" display="0">
                  <p:stCondLst>
                    <p:cond delay="indefinite"/>
                  </p:stCondLst>
                  <p:endCondLst>
                    <p:cond evt="onStopAudio" delay="0">
                      <p:tgtEl>
                        <p:sldTgt/>
                      </p:tgtEl>
                    </p:cond>
                  </p:endCondLst>
                </p:cTn>
                <p:tgtEl>
                  <p:spTgt spid="17"/>
                </p:tgtEl>
              </p:cMediaNode>
            </p:audio>
            <p:audio>
              <p:cMediaNode vol="80000">
                <p:cTn id="25" fill="hold" display="0">
                  <p:stCondLst>
                    <p:cond delay="indefinite"/>
                  </p:stCondLst>
                  <p:endCondLst>
                    <p:cond evt="onStopAudio" delay="0">
                      <p:tgtEl>
                        <p:sldTgt/>
                      </p:tgtEl>
                    </p:cond>
                  </p:endCondLst>
                </p:cTn>
                <p:tgtEl>
                  <p:spTgt spid="18"/>
                </p:tgtEl>
              </p:cMediaNode>
            </p:audio>
          </p:childTnLst>
        </p:cTn>
      </p:par>
    </p:tnLst>
    <p:bldLst>
      <p:bldP spid="185" grpId="0" animBg="1"/>
      <p:bldP spid="186" grpId="0" animBg="1"/>
    </p:bldLst>
  </p:timing>
  <p:extLst mod="1"/>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AERoBOND Method</a:t>
            </a:r>
          </a:p>
        </p:txBody>
      </p:sp>
      <p:sp>
        <p:nvSpPr>
          <p:cNvPr id="3" name="Content Placeholder 2"/>
          <p:cNvSpPr>
            <a:spLocks noGrp="1"/>
          </p:cNvSpPr>
          <p:nvPr>
            <p:ph idx="1"/>
          </p:nvPr>
        </p:nvSpPr>
        <p:spPr>
          <a:xfrm>
            <a:off x="107017" y="1192752"/>
            <a:ext cx="3642822" cy="633153"/>
          </a:xfrm>
          <a:prstGeom prst="rect">
            <a:avLst/>
          </a:prstGeom>
        </p:spPr>
        <p:txBody>
          <a:bodyPr/>
          <a:lstStyle/>
          <a:p>
            <a:pPr marL="0" indent="0">
              <a:buNone/>
            </a:pPr>
            <a:r>
              <a:rPr lang="en-US" sz="2000" i="1" dirty="0"/>
              <a:t>The </a:t>
            </a:r>
            <a:r>
              <a:rPr lang="en-US" sz="2000" b="1" i="1" dirty="0"/>
              <a:t>reliability </a:t>
            </a:r>
            <a:r>
              <a:rPr lang="en-US" sz="2000" i="1" dirty="0"/>
              <a:t>of</a:t>
            </a:r>
            <a:r>
              <a:rPr lang="en-US" sz="2000" b="1" i="1" dirty="0"/>
              <a:t> co-cure </a:t>
            </a:r>
            <a:r>
              <a:rPr lang="en-US" sz="2000" i="1" dirty="0"/>
              <a:t>in a </a:t>
            </a:r>
            <a:r>
              <a:rPr lang="en-US" sz="2000" b="1" i="1" dirty="0"/>
              <a:t>“bonded” assembly</a:t>
            </a:r>
            <a:endParaRPr lang="en-US" sz="2000" i="1" dirty="0"/>
          </a:p>
        </p:txBody>
      </p:sp>
      <p:grpSp>
        <p:nvGrpSpPr>
          <p:cNvPr id="4" name="Group 3"/>
          <p:cNvGrpSpPr/>
          <p:nvPr/>
        </p:nvGrpSpPr>
        <p:grpSpPr>
          <a:xfrm>
            <a:off x="2627745" y="1871503"/>
            <a:ext cx="7049121" cy="686873"/>
            <a:chOff x="1103744" y="2079587"/>
            <a:chExt cx="7049121" cy="686873"/>
          </a:xfrm>
        </p:grpSpPr>
        <p:grpSp>
          <p:nvGrpSpPr>
            <p:cNvPr id="71" name="Group 70"/>
            <p:cNvGrpSpPr/>
            <p:nvPr/>
          </p:nvGrpSpPr>
          <p:grpSpPr>
            <a:xfrm flipV="1">
              <a:off x="5055553" y="2533244"/>
              <a:ext cx="1943454" cy="233216"/>
              <a:chOff x="3084017" y="4085626"/>
              <a:chExt cx="3926244" cy="387872"/>
            </a:xfrm>
          </p:grpSpPr>
          <p:sp>
            <p:nvSpPr>
              <p:cNvPr id="72" name="Rectangle 71"/>
              <p:cNvSpPr/>
              <p:nvPr/>
            </p:nvSpPr>
            <p:spPr bwMode="auto">
              <a:xfrm flipV="1">
                <a:off x="3084018" y="4095192"/>
                <a:ext cx="3926243" cy="378306"/>
              </a:xfrm>
              <a:prstGeom prst="rect">
                <a:avLst/>
              </a:prstGeom>
              <a:solidFill>
                <a:srgbClr val="6CA644"/>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73" name="Rectangle 72"/>
              <p:cNvSpPr/>
              <p:nvPr/>
            </p:nvSpPr>
            <p:spPr bwMode="auto">
              <a:xfrm flipV="1">
                <a:off x="3084017" y="4085626"/>
                <a:ext cx="3926243" cy="96684"/>
              </a:xfrm>
              <a:prstGeom prst="rect">
                <a:avLst/>
              </a:prstGeom>
              <a:solidFill>
                <a:srgbClr val="0070C0">
                  <a:alpha val="77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cxnSp>
          <p:nvCxnSpPr>
            <p:cNvPr id="8" name="Curved Connector 7"/>
            <p:cNvCxnSpPr/>
            <p:nvPr/>
          </p:nvCxnSpPr>
          <p:spPr>
            <a:xfrm flipV="1">
              <a:off x="6624497" y="2398344"/>
              <a:ext cx="436187" cy="333996"/>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9" name="TextBox 88"/>
            <p:cNvSpPr txBox="1">
              <a:spLocks noChangeArrowheads="1"/>
            </p:cNvSpPr>
            <p:nvPr/>
          </p:nvSpPr>
          <p:spPr bwMode="auto">
            <a:xfrm>
              <a:off x="6992356" y="2089203"/>
              <a:ext cx="1160509"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800" b="1" kern="0" dirty="0">
                  <a:solidFill>
                    <a:srgbClr val="4037FB"/>
                  </a:solidFill>
                </a:rPr>
                <a:t>Joining Layer A</a:t>
              </a:r>
            </a:p>
          </p:txBody>
        </p:sp>
        <p:cxnSp>
          <p:nvCxnSpPr>
            <p:cNvPr id="10" name="Curved Connector 9"/>
            <p:cNvCxnSpPr/>
            <p:nvPr/>
          </p:nvCxnSpPr>
          <p:spPr>
            <a:xfrm rot="16200000" flipV="1">
              <a:off x="5136942" y="2400990"/>
              <a:ext cx="272708" cy="143757"/>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11" name="TextBox 86"/>
            <p:cNvSpPr txBox="1">
              <a:spLocks noChangeArrowheads="1"/>
            </p:cNvSpPr>
            <p:nvPr/>
          </p:nvSpPr>
          <p:spPr bwMode="auto">
            <a:xfrm>
              <a:off x="3510268" y="2079587"/>
              <a:ext cx="295144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defTabSz="3686083" fontAlgn="base">
                <a:spcBef>
                  <a:spcPct val="0"/>
                </a:spcBef>
                <a:spcAft>
                  <a:spcPct val="0"/>
                </a:spcAft>
                <a:defRPr/>
              </a:pPr>
              <a:r>
                <a:rPr lang="en-US" altLang="en-US" sz="1600" kern="0" dirty="0">
                  <a:solidFill>
                    <a:prstClr val="black"/>
                  </a:solidFill>
                </a:rPr>
                <a:t>conventional materials (uncured)</a:t>
              </a:r>
            </a:p>
          </p:txBody>
        </p:sp>
        <p:grpSp>
          <p:nvGrpSpPr>
            <p:cNvPr id="12" name="Group 11"/>
            <p:cNvGrpSpPr/>
            <p:nvPr/>
          </p:nvGrpSpPr>
          <p:grpSpPr>
            <a:xfrm>
              <a:off x="2414325" y="2527492"/>
              <a:ext cx="1943454" cy="233216"/>
              <a:chOff x="3084017" y="4085626"/>
              <a:chExt cx="3926244" cy="387872"/>
            </a:xfrm>
          </p:grpSpPr>
          <p:sp>
            <p:nvSpPr>
              <p:cNvPr id="16" name="Rectangle 15"/>
              <p:cNvSpPr/>
              <p:nvPr/>
            </p:nvSpPr>
            <p:spPr bwMode="auto">
              <a:xfrm flipV="1">
                <a:off x="3084018" y="4095192"/>
                <a:ext cx="3926243" cy="378306"/>
              </a:xfrm>
              <a:prstGeom prst="rect">
                <a:avLst/>
              </a:prstGeom>
              <a:solidFill>
                <a:srgbClr val="6CA644"/>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7" name="Rectangle 16"/>
              <p:cNvSpPr/>
              <p:nvPr/>
            </p:nvSpPr>
            <p:spPr bwMode="auto">
              <a:xfrm flipV="1">
                <a:off x="3084017" y="4085626"/>
                <a:ext cx="3926243" cy="96684"/>
              </a:xfrm>
              <a:prstGeom prst="rect">
                <a:avLst/>
              </a:prstGeom>
              <a:solidFill>
                <a:srgbClr val="0070C0">
                  <a:alpha val="77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cxnSp>
          <p:nvCxnSpPr>
            <p:cNvPr id="13" name="Curved Connector 12"/>
            <p:cNvCxnSpPr/>
            <p:nvPr/>
          </p:nvCxnSpPr>
          <p:spPr>
            <a:xfrm rot="10800000">
              <a:off x="2208273" y="2366932"/>
              <a:ext cx="369936" cy="191442"/>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14" name="TextBox 88"/>
            <p:cNvSpPr txBox="1">
              <a:spLocks noChangeArrowheads="1"/>
            </p:cNvSpPr>
            <p:nvPr/>
          </p:nvSpPr>
          <p:spPr bwMode="auto">
            <a:xfrm>
              <a:off x="1103744" y="2082956"/>
              <a:ext cx="1188379"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800" b="1" kern="0" dirty="0">
                  <a:solidFill>
                    <a:srgbClr val="4037FB"/>
                  </a:solidFill>
                </a:rPr>
                <a:t>Joining Layer A</a:t>
              </a:r>
            </a:p>
          </p:txBody>
        </p:sp>
        <p:cxnSp>
          <p:nvCxnSpPr>
            <p:cNvPr id="15" name="Curved Connector 14"/>
            <p:cNvCxnSpPr/>
            <p:nvPr/>
          </p:nvCxnSpPr>
          <p:spPr>
            <a:xfrm rot="5400000" flipH="1" flipV="1">
              <a:off x="4165154" y="2443972"/>
              <a:ext cx="339222" cy="156699"/>
            </a:xfrm>
            <a:prstGeom prst="curvedConnector3">
              <a:avLst>
                <a:gd name="adj1" fmla="val 50000"/>
              </a:avLst>
            </a:prstGeom>
            <a:noFill/>
            <a:ln w="6350" cap="flat" cmpd="sng" algn="ctr">
              <a:solidFill>
                <a:sysClr val="windowText" lastClr="000000"/>
              </a:solidFill>
              <a:prstDash val="solid"/>
              <a:miter lim="800000"/>
              <a:headEnd type="oval"/>
            </a:ln>
            <a:effectLst/>
          </p:spPr>
        </p:cxnSp>
      </p:grpSp>
      <p:grpSp>
        <p:nvGrpSpPr>
          <p:cNvPr id="5" name="Group 4"/>
          <p:cNvGrpSpPr/>
          <p:nvPr/>
        </p:nvGrpSpPr>
        <p:grpSpPr>
          <a:xfrm>
            <a:off x="2507374" y="2625709"/>
            <a:ext cx="7693148" cy="1868244"/>
            <a:chOff x="983374" y="2833794"/>
            <a:chExt cx="7693148" cy="1868244"/>
          </a:xfrm>
        </p:grpSpPr>
        <p:sp>
          <p:nvSpPr>
            <p:cNvPr id="75" name="Rectangle 74"/>
            <p:cNvSpPr/>
            <p:nvPr/>
          </p:nvSpPr>
          <p:spPr bwMode="auto">
            <a:xfrm>
              <a:off x="5246883" y="3612814"/>
              <a:ext cx="1951770" cy="242614"/>
            </a:xfrm>
            <a:prstGeom prst="rect">
              <a:avLst/>
            </a:prstGeom>
            <a:gradFill>
              <a:gsLst>
                <a:gs pos="0">
                  <a:srgbClr val="0070C0">
                    <a:alpha val="77000"/>
                  </a:srgbClr>
                </a:gs>
                <a:gs pos="60000">
                  <a:srgbClr val="ED7D31">
                    <a:lumMod val="75000"/>
                    <a:alpha val="96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76" name="Oval 75"/>
            <p:cNvSpPr/>
            <p:nvPr/>
          </p:nvSpPr>
          <p:spPr bwMode="auto">
            <a:xfrm>
              <a:off x="7362910" y="3754366"/>
              <a:ext cx="914838" cy="947672"/>
            </a:xfrm>
            <a:prstGeom prst="ellipse">
              <a:avLst/>
            </a:prstGeom>
            <a:gradFill flip="none" rotWithShape="1">
              <a:gsLst>
                <a:gs pos="24000">
                  <a:srgbClr val="ED7D31">
                    <a:lumMod val="75000"/>
                  </a:srgbClr>
                </a:gs>
                <a:gs pos="100000">
                  <a:srgbClr val="0070C0">
                    <a:alpha val="70000"/>
                  </a:srgbClr>
                </a:gs>
              </a:gsLst>
              <a:lin ang="5400000" scaled="1"/>
              <a:tileRect/>
            </a:gradFill>
            <a:ln w="12700" cap="flat" cmpd="sng" algn="ctr">
              <a:solidFill>
                <a:srgbClr val="5B9BD5">
                  <a:shade val="50000"/>
                </a:srgbClr>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20" name="TextBox 86"/>
            <p:cNvSpPr txBox="1">
              <a:spLocks noChangeArrowheads="1"/>
            </p:cNvSpPr>
            <p:nvPr/>
          </p:nvSpPr>
          <p:spPr bwMode="auto">
            <a:xfrm>
              <a:off x="4107348" y="3280613"/>
              <a:ext cx="1254715"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600" kern="0" dirty="0">
                  <a:solidFill>
                    <a:prstClr val="black"/>
                  </a:solidFill>
                </a:rPr>
                <a:t>partially cured</a:t>
              </a:r>
            </a:p>
            <a:p>
              <a:pPr algn="ctr" defTabSz="3686083" fontAlgn="base">
                <a:spcBef>
                  <a:spcPct val="0"/>
                </a:spcBef>
                <a:spcAft>
                  <a:spcPct val="0"/>
                </a:spcAft>
                <a:defRPr/>
              </a:pPr>
              <a:r>
                <a:rPr lang="en-US" altLang="en-US" sz="1600" kern="0" dirty="0">
                  <a:solidFill>
                    <a:prstClr val="black"/>
                  </a:solidFill>
                </a:rPr>
                <a:t>surfaces</a:t>
              </a:r>
            </a:p>
          </p:txBody>
        </p:sp>
        <p:grpSp>
          <p:nvGrpSpPr>
            <p:cNvPr id="22" name="Group 21"/>
            <p:cNvGrpSpPr/>
            <p:nvPr/>
          </p:nvGrpSpPr>
          <p:grpSpPr>
            <a:xfrm>
              <a:off x="983374" y="2833794"/>
              <a:ext cx="5898547" cy="629831"/>
              <a:chOff x="415642" y="1309595"/>
              <a:chExt cx="6908635" cy="712137"/>
            </a:xfrm>
          </p:grpSpPr>
          <p:sp>
            <p:nvSpPr>
              <p:cNvPr id="40" name="Down Arrow 39"/>
              <p:cNvSpPr/>
              <p:nvPr/>
            </p:nvSpPr>
            <p:spPr>
              <a:xfrm>
                <a:off x="2746366" y="1309595"/>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1" name="Down Arrow 40"/>
              <p:cNvSpPr/>
              <p:nvPr/>
            </p:nvSpPr>
            <p:spPr>
              <a:xfrm>
                <a:off x="3773288" y="1323475"/>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2" name="Down Arrow 41"/>
              <p:cNvSpPr/>
              <p:nvPr/>
            </p:nvSpPr>
            <p:spPr>
              <a:xfrm>
                <a:off x="5619818" y="1335998"/>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3" name="Down Arrow 42"/>
              <p:cNvSpPr/>
              <p:nvPr/>
            </p:nvSpPr>
            <p:spPr>
              <a:xfrm>
                <a:off x="6847082" y="1372242"/>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4" name="Rectangle 43"/>
              <p:cNvSpPr/>
              <p:nvPr/>
            </p:nvSpPr>
            <p:spPr>
              <a:xfrm>
                <a:off x="415642" y="1362211"/>
                <a:ext cx="2341629" cy="521997"/>
              </a:xfrm>
              <a:prstGeom prst="rect">
                <a:avLst/>
              </a:prstGeom>
              <a:noFill/>
            </p:spPr>
            <p:txBody>
              <a:bodyPr wrap="none" lIns="91440" tIns="45720" rIns="91440" bIns="45720">
                <a:spAutoFit/>
              </a:bodyPr>
              <a:lstStyle/>
              <a:p>
                <a:pPr algn="r" defTabSz="457189"/>
                <a:r>
                  <a:rPr lang="en-US" sz="2400" dirty="0">
                    <a:ln w="0"/>
                    <a:solidFill>
                      <a:srgbClr val="000000"/>
                    </a:solidFill>
                    <a:effectLst>
                      <a:outerShdw blurRad="38100" dist="25400" dir="5400000" algn="ctr" rotWithShape="0">
                        <a:srgbClr val="6E747A">
                          <a:alpha val="43000"/>
                        </a:srgbClr>
                      </a:outerShdw>
                    </a:effectLst>
                    <a:latin typeface="Arial"/>
                  </a:rPr>
                  <a:t>Primary Cure</a:t>
                </a:r>
              </a:p>
            </p:txBody>
          </p:sp>
        </p:grpSp>
        <p:sp>
          <p:nvSpPr>
            <p:cNvPr id="39" name="Oval 38"/>
            <p:cNvSpPr/>
            <p:nvPr/>
          </p:nvSpPr>
          <p:spPr bwMode="auto">
            <a:xfrm>
              <a:off x="7348750" y="3730973"/>
              <a:ext cx="936849" cy="970457"/>
            </a:xfrm>
            <a:prstGeom prst="ellipse">
              <a:avLst/>
            </a:prstGeom>
            <a:noFill/>
            <a:ln w="508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26" name="Oval 25"/>
            <p:cNvSpPr/>
            <p:nvPr/>
          </p:nvSpPr>
          <p:spPr>
            <a:xfrm>
              <a:off x="6870033" y="3674271"/>
              <a:ext cx="128974" cy="134762"/>
            </a:xfrm>
            <a:prstGeom prst="ellipse">
              <a:avLst/>
            </a:prstGeom>
            <a:noFill/>
            <a:ln w="381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cxnSp>
          <p:nvCxnSpPr>
            <p:cNvPr id="27" name="Straight Connector 26"/>
            <p:cNvCxnSpPr>
              <a:endCxn id="26" idx="5"/>
            </p:cNvCxnSpPr>
            <p:nvPr/>
          </p:nvCxnSpPr>
          <p:spPr>
            <a:xfrm flipH="1" flipV="1">
              <a:off x="6980119" y="3789297"/>
              <a:ext cx="510171" cy="91139"/>
            </a:xfrm>
            <a:prstGeom prst="line">
              <a:avLst/>
            </a:prstGeom>
            <a:noFill/>
            <a:ln w="38100" cap="flat" cmpd="sng" algn="ctr">
              <a:solidFill>
                <a:schemeClr val="tx1"/>
              </a:solidFill>
              <a:prstDash val="solid"/>
              <a:miter lim="800000"/>
            </a:ln>
            <a:effectLst/>
          </p:spPr>
        </p:cxnSp>
        <p:cxnSp>
          <p:nvCxnSpPr>
            <p:cNvPr id="28" name="Curved Connector 27"/>
            <p:cNvCxnSpPr>
              <a:endCxn id="29" idx="1"/>
            </p:cNvCxnSpPr>
            <p:nvPr/>
          </p:nvCxnSpPr>
          <p:spPr>
            <a:xfrm rot="5400000" flipH="1" flipV="1">
              <a:off x="7089080" y="3499038"/>
              <a:ext cx="163934" cy="134523"/>
            </a:xfrm>
            <a:prstGeom prst="curvedConnector2">
              <a:avLst/>
            </a:prstGeom>
            <a:noFill/>
            <a:ln w="6350" cap="flat" cmpd="sng" algn="ctr">
              <a:solidFill>
                <a:sysClr val="windowText" lastClr="000000"/>
              </a:solidFill>
              <a:prstDash val="solid"/>
              <a:miter lim="800000"/>
              <a:headEnd type="oval"/>
            </a:ln>
            <a:effectLst/>
          </p:spPr>
        </p:cxnSp>
        <p:sp>
          <p:nvSpPr>
            <p:cNvPr id="29" name="TextBox 86"/>
            <p:cNvSpPr txBox="1">
              <a:spLocks noChangeArrowheads="1"/>
            </p:cNvSpPr>
            <p:nvPr/>
          </p:nvSpPr>
          <p:spPr bwMode="auto">
            <a:xfrm>
              <a:off x="7238308" y="3334620"/>
              <a:ext cx="143821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defTabSz="3686083" fontAlgn="base">
                <a:spcBef>
                  <a:spcPct val="0"/>
                </a:spcBef>
                <a:spcAft>
                  <a:spcPct val="0"/>
                </a:spcAft>
                <a:defRPr/>
              </a:pPr>
              <a:r>
                <a:rPr lang="en-US" altLang="en-US" sz="1600" kern="0" dirty="0">
                  <a:solidFill>
                    <a:prstClr val="black"/>
                  </a:solidFill>
                </a:rPr>
                <a:t>cured laminate</a:t>
              </a:r>
            </a:p>
          </p:txBody>
        </p:sp>
        <p:sp>
          <p:nvSpPr>
            <p:cNvPr id="30" name="Rectangle 29"/>
            <p:cNvSpPr/>
            <p:nvPr/>
          </p:nvSpPr>
          <p:spPr bwMode="auto">
            <a:xfrm flipV="1">
              <a:off x="2144402" y="3609666"/>
              <a:ext cx="1951770" cy="242614"/>
            </a:xfrm>
            <a:prstGeom prst="rect">
              <a:avLst/>
            </a:prstGeom>
            <a:gradFill>
              <a:gsLst>
                <a:gs pos="0">
                  <a:srgbClr val="0070C0">
                    <a:alpha val="77000"/>
                  </a:srgbClr>
                </a:gs>
                <a:gs pos="60000">
                  <a:srgbClr val="ED7D31">
                    <a:lumMod val="75000"/>
                    <a:alpha val="96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cxnSp>
          <p:nvCxnSpPr>
            <p:cNvPr id="31" name="Curved Connector 30"/>
            <p:cNvCxnSpPr/>
            <p:nvPr/>
          </p:nvCxnSpPr>
          <p:spPr>
            <a:xfrm rot="10800000">
              <a:off x="5127429" y="3654125"/>
              <a:ext cx="288106" cy="146010"/>
            </a:xfrm>
            <a:prstGeom prst="curvedConnector3">
              <a:avLst>
                <a:gd name="adj1" fmla="val 50000"/>
              </a:avLst>
            </a:prstGeom>
            <a:noFill/>
            <a:ln w="6350" cap="flat" cmpd="sng" algn="ctr">
              <a:solidFill>
                <a:sysClr val="windowText" lastClr="000000"/>
              </a:solidFill>
              <a:prstDash val="solid"/>
              <a:miter lim="800000"/>
              <a:headEnd type="oval"/>
            </a:ln>
            <a:effectLst/>
          </p:spPr>
        </p:cxnSp>
        <p:grpSp>
          <p:nvGrpSpPr>
            <p:cNvPr id="32" name="Group 31"/>
            <p:cNvGrpSpPr/>
            <p:nvPr/>
          </p:nvGrpSpPr>
          <p:grpSpPr>
            <a:xfrm flipV="1">
              <a:off x="1151041" y="3599450"/>
              <a:ext cx="936849" cy="970457"/>
              <a:chOff x="233287" y="3128564"/>
              <a:chExt cx="1789074" cy="1790388"/>
            </a:xfrm>
          </p:grpSpPr>
          <p:sp>
            <p:nvSpPr>
              <p:cNvPr id="36" name="Oval 35"/>
              <p:cNvSpPr/>
              <p:nvPr/>
            </p:nvSpPr>
            <p:spPr bwMode="auto">
              <a:xfrm>
                <a:off x="247736" y="3148268"/>
                <a:ext cx="1747040" cy="1748353"/>
              </a:xfrm>
              <a:prstGeom prst="ellipse">
                <a:avLst/>
              </a:prstGeom>
              <a:gradFill flip="none" rotWithShape="1">
                <a:gsLst>
                  <a:gs pos="24000">
                    <a:srgbClr val="ED7D31">
                      <a:lumMod val="75000"/>
                    </a:srgbClr>
                  </a:gs>
                  <a:gs pos="100000">
                    <a:srgbClr val="0070C0">
                      <a:alpha val="70000"/>
                    </a:srgbClr>
                  </a:gs>
                </a:gsLst>
                <a:lin ang="5400000" scaled="1"/>
                <a:tileRect/>
              </a:gradFill>
              <a:ln w="12700" cap="flat" cmpd="sng" algn="ctr">
                <a:solidFill>
                  <a:srgbClr val="5B9BD5">
                    <a:shade val="50000"/>
                  </a:srgbClr>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37" name="Oval 36"/>
              <p:cNvSpPr/>
              <p:nvPr/>
            </p:nvSpPr>
            <p:spPr bwMode="auto">
              <a:xfrm>
                <a:off x="233287" y="3128564"/>
                <a:ext cx="1789074" cy="1790388"/>
              </a:xfrm>
              <a:prstGeom prst="ellipse">
                <a:avLst/>
              </a:prstGeom>
              <a:noFill/>
              <a:ln w="508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33" name="Oval 32"/>
            <p:cNvSpPr/>
            <p:nvPr/>
          </p:nvSpPr>
          <p:spPr>
            <a:xfrm>
              <a:off x="2592370" y="3654679"/>
              <a:ext cx="128974" cy="134762"/>
            </a:xfrm>
            <a:prstGeom prst="ellipse">
              <a:avLst/>
            </a:prstGeom>
            <a:noFill/>
            <a:ln w="381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cxnSp>
          <p:nvCxnSpPr>
            <p:cNvPr id="34" name="Straight Connector 33"/>
            <p:cNvCxnSpPr>
              <a:stCxn id="37" idx="6"/>
              <a:endCxn id="33" idx="3"/>
            </p:cNvCxnSpPr>
            <p:nvPr/>
          </p:nvCxnSpPr>
          <p:spPr>
            <a:xfrm flipV="1">
              <a:off x="2087890" y="3769704"/>
              <a:ext cx="523367" cy="314974"/>
            </a:xfrm>
            <a:prstGeom prst="line">
              <a:avLst/>
            </a:prstGeom>
            <a:noFill/>
            <a:ln w="38100" cap="flat" cmpd="sng" algn="ctr">
              <a:solidFill>
                <a:schemeClr val="tx1"/>
              </a:solidFill>
              <a:prstDash val="solid"/>
              <a:miter lim="800000"/>
            </a:ln>
            <a:effectLst/>
          </p:spPr>
        </p:cxnSp>
        <p:cxnSp>
          <p:nvCxnSpPr>
            <p:cNvPr id="35" name="Curved Connector 34"/>
            <p:cNvCxnSpPr/>
            <p:nvPr/>
          </p:nvCxnSpPr>
          <p:spPr>
            <a:xfrm>
              <a:off x="3894693" y="3638634"/>
              <a:ext cx="365424" cy="106706"/>
            </a:xfrm>
            <a:prstGeom prst="curvedConnector3">
              <a:avLst>
                <a:gd name="adj1" fmla="val 54451"/>
              </a:avLst>
            </a:prstGeom>
            <a:noFill/>
            <a:ln w="6350" cap="flat" cmpd="sng" algn="ctr">
              <a:solidFill>
                <a:sysClr val="windowText" lastClr="000000"/>
              </a:solidFill>
              <a:prstDash val="solid"/>
              <a:miter lim="800000"/>
              <a:headEnd type="oval"/>
            </a:ln>
            <a:effectLst/>
          </p:spPr>
        </p:cxnSp>
      </p:grpSp>
      <p:grpSp>
        <p:nvGrpSpPr>
          <p:cNvPr id="45" name="Group 44"/>
          <p:cNvGrpSpPr>
            <a:grpSpLocks noChangeAspect="1"/>
          </p:cNvGrpSpPr>
          <p:nvPr/>
        </p:nvGrpSpPr>
        <p:grpSpPr>
          <a:xfrm>
            <a:off x="2361891" y="5409251"/>
            <a:ext cx="6606801" cy="1205871"/>
            <a:chOff x="-766403" y="4329305"/>
            <a:chExt cx="8437743" cy="1540051"/>
          </a:xfrm>
        </p:grpSpPr>
        <p:grpSp>
          <p:nvGrpSpPr>
            <p:cNvPr id="46" name="Group 45"/>
            <p:cNvGrpSpPr/>
            <p:nvPr/>
          </p:nvGrpSpPr>
          <p:grpSpPr bwMode="auto">
            <a:xfrm flipV="1">
              <a:off x="3099338" y="5104671"/>
              <a:ext cx="2286001" cy="274320"/>
              <a:chOff x="21104549" y="11571467"/>
              <a:chExt cx="4746534" cy="457200"/>
            </a:xfrm>
            <a:solidFill>
              <a:srgbClr val="ED7D31">
                <a:lumMod val="75000"/>
              </a:srgbClr>
            </a:solidFill>
          </p:grpSpPr>
          <p:sp>
            <p:nvSpPr>
              <p:cNvPr id="54" name="Rectangle 53"/>
              <p:cNvSpPr/>
              <p:nvPr/>
            </p:nvSpPr>
            <p:spPr>
              <a:xfrm>
                <a:off x="21104549" y="11571467"/>
                <a:ext cx="4746531" cy="457200"/>
              </a:xfrm>
              <a:prstGeom prst="rect">
                <a:avLst/>
              </a:prstGeom>
              <a:grp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55" name="Rectangle 54"/>
              <p:cNvSpPr/>
              <p:nvPr/>
            </p:nvSpPr>
            <p:spPr>
              <a:xfrm>
                <a:off x="21104552" y="11874501"/>
                <a:ext cx="4746531" cy="154166"/>
              </a:xfrm>
              <a:prstGeom prst="rect">
                <a:avLst/>
              </a:prstGeom>
              <a:grp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nvGrpSpPr>
            <p:cNvPr id="47" name="Group 46"/>
            <p:cNvGrpSpPr/>
            <p:nvPr/>
          </p:nvGrpSpPr>
          <p:grpSpPr bwMode="auto">
            <a:xfrm flipV="1">
              <a:off x="2574966" y="5368749"/>
              <a:ext cx="2286000" cy="274320"/>
              <a:chOff x="21104549" y="11571467"/>
              <a:chExt cx="4746531" cy="457200"/>
            </a:xfrm>
            <a:solidFill>
              <a:srgbClr val="ED7D31">
                <a:lumMod val="75000"/>
              </a:srgbClr>
            </a:solidFill>
          </p:grpSpPr>
          <p:sp>
            <p:nvSpPr>
              <p:cNvPr id="52" name="Rectangle 51"/>
              <p:cNvSpPr/>
              <p:nvPr/>
            </p:nvSpPr>
            <p:spPr>
              <a:xfrm>
                <a:off x="21104549" y="11571467"/>
                <a:ext cx="4746531" cy="457200"/>
              </a:xfrm>
              <a:prstGeom prst="rect">
                <a:avLst/>
              </a:prstGeom>
              <a:grpFill/>
              <a:ln w="12700" cap="flat" cmpd="sng" algn="ctr">
                <a:noFill/>
                <a:prstDash val="solid"/>
                <a:miter lim="800000"/>
              </a:ln>
              <a:effectLst/>
            </p:spPr>
            <p:txBody>
              <a:bodyPr anchor="ctr"/>
              <a:lstStyle/>
              <a:p>
                <a:pPr algn="ctr" defTabSz="3686769">
                  <a:defRPr/>
                </a:pPr>
                <a:endParaRPr lang="en-US" sz="2800" kern="0" dirty="0">
                  <a:solidFill>
                    <a:prstClr val="white"/>
                  </a:solidFill>
                  <a:latin typeface="Calibri"/>
                </a:endParaRPr>
              </a:p>
            </p:txBody>
          </p:sp>
          <p:sp>
            <p:nvSpPr>
              <p:cNvPr id="53" name="Rectangle 52"/>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48" name="TextBox 47"/>
            <p:cNvSpPr txBox="1"/>
            <p:nvPr/>
          </p:nvSpPr>
          <p:spPr>
            <a:xfrm>
              <a:off x="5385340" y="4965295"/>
              <a:ext cx="2286000" cy="904061"/>
            </a:xfrm>
            <a:prstGeom prst="rect">
              <a:avLst/>
            </a:prstGeom>
            <a:noFill/>
          </p:spPr>
          <p:txBody>
            <a:bodyPr wrap="square" rtlCol="0">
              <a:spAutoFit/>
            </a:bodyPr>
            <a:lstStyle/>
            <a:p>
              <a:pPr defTabSz="3686083" eaLnBrk="0" fontAlgn="base" hangingPunct="0">
                <a:spcBef>
                  <a:spcPct val="0"/>
                </a:spcBef>
                <a:spcAft>
                  <a:spcPct val="0"/>
                </a:spcAft>
              </a:pPr>
              <a:r>
                <a:rPr lang="en-US" sz="2000" dirty="0">
                  <a:solidFill>
                    <a:prstClr val="black"/>
                  </a:solidFill>
                  <a:latin typeface="Calibri" panose="020F0502020204030204" pitchFamily="34" charset="0"/>
                </a:rPr>
                <a:t>Co-cured structure</a:t>
              </a:r>
            </a:p>
          </p:txBody>
        </p:sp>
        <p:sp>
          <p:nvSpPr>
            <p:cNvPr id="49" name="Down Arrow 48"/>
            <p:cNvSpPr/>
            <p:nvPr/>
          </p:nvSpPr>
          <p:spPr>
            <a:xfrm>
              <a:off x="3453141" y="4329305"/>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50" name="Down Arrow 49"/>
            <p:cNvSpPr/>
            <p:nvPr/>
          </p:nvSpPr>
          <p:spPr>
            <a:xfrm>
              <a:off x="4662596" y="4329305"/>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51" name="Rectangle 50"/>
            <p:cNvSpPr/>
            <p:nvPr/>
          </p:nvSpPr>
          <p:spPr>
            <a:xfrm>
              <a:off x="-766403" y="4647007"/>
              <a:ext cx="3079464" cy="589605"/>
            </a:xfrm>
            <a:prstGeom prst="rect">
              <a:avLst/>
            </a:prstGeom>
            <a:noFill/>
          </p:spPr>
          <p:txBody>
            <a:bodyPr wrap="none" lIns="91440" tIns="45720" rIns="91440" bIns="45720">
              <a:spAutoFit/>
            </a:bodyPr>
            <a:lstStyle/>
            <a:p>
              <a:pPr algn="r" defTabSz="457189"/>
              <a:r>
                <a:rPr lang="en-US" sz="2400" dirty="0">
                  <a:ln w="0"/>
                  <a:solidFill>
                    <a:srgbClr val="000000"/>
                  </a:solidFill>
                  <a:effectLst>
                    <a:outerShdw blurRad="38100" dist="25400" dir="5400000" algn="ctr" rotWithShape="0">
                      <a:srgbClr val="6E747A">
                        <a:alpha val="43000"/>
                      </a:srgbClr>
                    </a:outerShdw>
                  </a:effectLst>
                  <a:latin typeface="Arial"/>
                </a:rPr>
                <a:t>Secondary Cure</a:t>
              </a:r>
            </a:p>
          </p:txBody>
        </p:sp>
      </p:grpSp>
      <p:sp>
        <p:nvSpPr>
          <p:cNvPr id="78" name="Content Placeholder 2"/>
          <p:cNvSpPr txBox="1">
            <a:spLocks/>
          </p:cNvSpPr>
          <p:nvPr/>
        </p:nvSpPr>
        <p:spPr>
          <a:xfrm>
            <a:off x="3449009" y="2970142"/>
            <a:ext cx="4976212" cy="109465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defTabSz="457189">
              <a:buNone/>
            </a:pPr>
            <a:r>
              <a:rPr lang="en-US" sz="2800" b="1" dirty="0">
                <a:solidFill>
                  <a:srgbClr val="000000"/>
                </a:solidFill>
                <a:latin typeface="Arial"/>
              </a:rPr>
              <a:t>Co-cure reliability from “bonded” assemblies</a:t>
            </a:r>
          </a:p>
        </p:txBody>
      </p:sp>
      <p:grpSp>
        <p:nvGrpSpPr>
          <p:cNvPr id="87" name="Group 86"/>
          <p:cNvGrpSpPr/>
          <p:nvPr/>
        </p:nvGrpSpPr>
        <p:grpSpPr>
          <a:xfrm>
            <a:off x="1841243" y="4057849"/>
            <a:ext cx="6956459" cy="1479578"/>
            <a:chOff x="317242" y="4057849"/>
            <a:chExt cx="6956459" cy="1479578"/>
          </a:xfrm>
        </p:grpSpPr>
        <p:grpSp>
          <p:nvGrpSpPr>
            <p:cNvPr id="85" name="Group 84"/>
            <p:cNvGrpSpPr/>
            <p:nvPr/>
          </p:nvGrpSpPr>
          <p:grpSpPr>
            <a:xfrm>
              <a:off x="317242" y="4057849"/>
              <a:ext cx="6956459" cy="1479578"/>
              <a:chOff x="217505" y="4562819"/>
              <a:chExt cx="6956459" cy="1479578"/>
            </a:xfrm>
          </p:grpSpPr>
          <p:pic>
            <p:nvPicPr>
              <p:cNvPr id="57" name="Picture 2" descr="Image result for parallel clamp"/>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rot="16200000">
                <a:off x="3305627" y="4180008"/>
                <a:ext cx="1325919" cy="2091542"/>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73"/>
              <p:cNvGrpSpPr/>
              <p:nvPr/>
            </p:nvGrpSpPr>
            <p:grpSpPr>
              <a:xfrm>
                <a:off x="3375585" y="4899650"/>
                <a:ext cx="2201719" cy="457782"/>
                <a:chOff x="6632192" y="5803689"/>
                <a:chExt cx="2201719" cy="518489"/>
              </a:xfrm>
            </p:grpSpPr>
            <p:sp>
              <p:nvSpPr>
                <p:cNvPr id="81" name="Rectangle 80"/>
                <p:cNvSpPr/>
                <p:nvPr/>
              </p:nvSpPr>
              <p:spPr bwMode="auto">
                <a:xfrm flipV="1">
                  <a:off x="6632192" y="6101191"/>
                  <a:ext cx="1841554" cy="220987"/>
                </a:xfrm>
                <a:prstGeom prst="rect">
                  <a:avLst/>
                </a:prstGeom>
                <a:gradFill>
                  <a:gsLst>
                    <a:gs pos="12000">
                      <a:srgbClr val="00B050"/>
                    </a:gs>
                    <a:gs pos="27000">
                      <a:srgbClr val="0070C0"/>
                    </a:gs>
                    <a:gs pos="60000">
                      <a:srgbClr val="ED7D31">
                        <a:lumMod val="75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83" name="Rectangle 82"/>
                <p:cNvSpPr/>
                <p:nvPr/>
              </p:nvSpPr>
              <p:spPr bwMode="auto">
                <a:xfrm>
                  <a:off x="6992357" y="5803689"/>
                  <a:ext cx="1841554" cy="220986"/>
                </a:xfrm>
                <a:prstGeom prst="rect">
                  <a:avLst/>
                </a:prstGeom>
                <a:gradFill>
                  <a:gsLst>
                    <a:gs pos="12000">
                      <a:srgbClr val="00B050"/>
                    </a:gs>
                    <a:gs pos="27000">
                      <a:srgbClr val="0070C0"/>
                    </a:gs>
                    <a:gs pos="60000">
                      <a:srgbClr val="ED7D31">
                        <a:lumMod val="75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84" name="Rectangle 83"/>
                <p:cNvSpPr/>
                <p:nvPr/>
              </p:nvSpPr>
              <p:spPr bwMode="auto">
                <a:xfrm>
                  <a:off x="6992357" y="6020095"/>
                  <a:ext cx="1481389" cy="91440"/>
                </a:xfrm>
                <a:prstGeom prst="rect">
                  <a:avLst/>
                </a:prstGeom>
                <a:gradFill>
                  <a:gsLst>
                    <a:gs pos="0">
                      <a:srgbClr val="00B050"/>
                    </a:gs>
                    <a:gs pos="53000">
                      <a:srgbClr val="FFFF00"/>
                    </a:gs>
                    <a:gs pos="100000">
                      <a:srgbClr val="00B050"/>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65" name="TextBox 88"/>
              <p:cNvSpPr txBox="1">
                <a:spLocks noChangeArrowheads="1"/>
              </p:cNvSpPr>
              <p:nvPr/>
            </p:nvSpPr>
            <p:spPr bwMode="auto">
              <a:xfrm>
                <a:off x="5777481" y="4593568"/>
                <a:ext cx="1396483"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600" kern="0" dirty="0">
                    <a:solidFill>
                      <a:prstClr val="black"/>
                    </a:solidFill>
                  </a:rPr>
                  <a:t>partially cured interface</a:t>
                </a:r>
              </a:p>
            </p:txBody>
          </p:sp>
          <p:cxnSp>
            <p:nvCxnSpPr>
              <p:cNvPr id="69" name="Curved Connector 68"/>
              <p:cNvCxnSpPr/>
              <p:nvPr/>
            </p:nvCxnSpPr>
            <p:spPr>
              <a:xfrm flipV="1">
                <a:off x="5304094" y="4771723"/>
                <a:ext cx="502920" cy="313163"/>
              </a:xfrm>
              <a:prstGeom prst="curvedConnector3">
                <a:avLst>
                  <a:gd name="adj1" fmla="val 50000"/>
                </a:avLst>
              </a:prstGeom>
              <a:noFill/>
              <a:ln w="6350" cap="flat" cmpd="sng" algn="ctr">
                <a:solidFill>
                  <a:sysClr val="windowText" lastClr="000000"/>
                </a:solidFill>
                <a:prstDash val="solid"/>
                <a:miter lim="800000"/>
                <a:headEnd type="oval"/>
              </a:ln>
              <a:effectLst/>
            </p:spPr>
          </p:cxnSp>
          <p:cxnSp>
            <p:nvCxnSpPr>
              <p:cNvPr id="59" name="Straight Connector 58"/>
              <p:cNvCxnSpPr/>
              <p:nvPr/>
            </p:nvCxnSpPr>
            <p:spPr>
              <a:xfrm>
                <a:off x="5136859" y="5199886"/>
                <a:ext cx="742493" cy="231783"/>
              </a:xfrm>
              <a:prstGeom prst="line">
                <a:avLst/>
              </a:prstGeom>
              <a:noFill/>
              <a:ln w="38100" cap="flat" cmpd="sng" algn="ctr">
                <a:solidFill>
                  <a:schemeClr val="tx1"/>
                </a:solidFill>
                <a:prstDash val="solid"/>
                <a:miter lim="800000"/>
              </a:ln>
              <a:effectLst/>
            </p:spPr>
          </p:cxnSp>
          <p:grpSp>
            <p:nvGrpSpPr>
              <p:cNvPr id="60" name="Group 59"/>
              <p:cNvGrpSpPr/>
              <p:nvPr/>
            </p:nvGrpSpPr>
            <p:grpSpPr>
              <a:xfrm>
                <a:off x="5836684" y="5158450"/>
                <a:ext cx="883946" cy="883947"/>
                <a:chOff x="160403" y="4827477"/>
                <a:chExt cx="1789074" cy="1790387"/>
              </a:xfrm>
            </p:grpSpPr>
            <p:sp>
              <p:nvSpPr>
                <p:cNvPr id="63" name="Oval 62"/>
                <p:cNvSpPr/>
                <p:nvPr/>
              </p:nvSpPr>
              <p:spPr bwMode="auto">
                <a:xfrm>
                  <a:off x="174853" y="4847180"/>
                  <a:ext cx="1747040" cy="1748354"/>
                </a:xfrm>
                <a:prstGeom prst="ellipse">
                  <a:avLst/>
                </a:prstGeom>
                <a:gradFill flip="none" rotWithShape="1">
                  <a:gsLst>
                    <a:gs pos="48000">
                      <a:srgbClr val="FFFF00"/>
                    </a:gs>
                    <a:gs pos="11000">
                      <a:srgbClr val="ED7D31">
                        <a:lumMod val="75000"/>
                        <a:alpha val="90000"/>
                      </a:srgbClr>
                    </a:gs>
                    <a:gs pos="77000">
                      <a:srgbClr val="0070C0">
                        <a:alpha val="80000"/>
                      </a:srgbClr>
                    </a:gs>
                    <a:gs pos="22000">
                      <a:srgbClr val="0070C0">
                        <a:alpha val="80000"/>
                      </a:srgbClr>
                    </a:gs>
                    <a:gs pos="64000">
                      <a:srgbClr val="00B050">
                        <a:alpha val="85000"/>
                      </a:srgbClr>
                    </a:gs>
                    <a:gs pos="32000">
                      <a:srgbClr val="00B050">
                        <a:alpha val="85000"/>
                      </a:srgbClr>
                    </a:gs>
                    <a:gs pos="89000">
                      <a:srgbClr val="ED7D31">
                        <a:lumMod val="75000"/>
                        <a:alpha val="90000"/>
                      </a:srgbClr>
                    </a:gs>
                  </a:gsLst>
                  <a:lin ang="5400000" scaled="1"/>
                  <a:tileRect/>
                </a:gradFill>
                <a:ln w="12700" cap="flat" cmpd="sng" algn="ctr">
                  <a:solidFill>
                    <a:srgbClr val="5B9BD5">
                      <a:shade val="50000"/>
                    </a:srgbClr>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64" name="Oval 63"/>
                <p:cNvSpPr/>
                <p:nvPr/>
              </p:nvSpPr>
              <p:spPr bwMode="auto">
                <a:xfrm>
                  <a:off x="160403" y="4827477"/>
                  <a:ext cx="1789074" cy="1790387"/>
                </a:xfrm>
                <a:prstGeom prst="ellipse">
                  <a:avLst/>
                </a:prstGeom>
                <a:noFill/>
                <a:ln w="508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61" name="Oval 60"/>
              <p:cNvSpPr/>
              <p:nvPr/>
            </p:nvSpPr>
            <p:spPr>
              <a:xfrm>
                <a:off x="4836245" y="4978899"/>
                <a:ext cx="301581" cy="301581"/>
              </a:xfrm>
              <a:prstGeom prst="ellipse">
                <a:avLst/>
              </a:prstGeom>
              <a:noFill/>
              <a:ln w="38100" cap="flat" cmpd="sng" algn="ctr">
                <a:solidFill>
                  <a:schemeClr val="tx1"/>
                </a:solid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62" name="Rectangle 61"/>
              <p:cNvSpPr/>
              <p:nvPr/>
            </p:nvSpPr>
            <p:spPr>
              <a:xfrm>
                <a:off x="217505" y="4915759"/>
                <a:ext cx="2961390" cy="461665"/>
              </a:xfrm>
              <a:prstGeom prst="rect">
                <a:avLst/>
              </a:prstGeom>
              <a:noFill/>
            </p:spPr>
            <p:txBody>
              <a:bodyPr wrap="square" lIns="91440" tIns="45720" rIns="91440" bIns="45720">
                <a:spAutoFit/>
              </a:bodyPr>
              <a:lstStyle/>
              <a:p>
                <a:pPr algn="r" defTabSz="457189"/>
                <a:r>
                  <a:rPr lang="en-US" sz="2400" dirty="0">
                    <a:ln w="0"/>
                    <a:solidFill>
                      <a:srgbClr val="000000"/>
                    </a:solidFill>
                    <a:effectLst>
                      <a:outerShdw blurRad="38100" dist="25400" dir="5400000" algn="ctr" rotWithShape="0">
                        <a:srgbClr val="6E747A">
                          <a:alpha val="43000"/>
                        </a:srgbClr>
                      </a:outerShdw>
                    </a:effectLst>
                    <a:latin typeface="Arial"/>
                  </a:rPr>
                  <a:t>Assembly with</a:t>
                </a:r>
                <a:endParaRPr lang="en-US" sz="2400" b="1" dirty="0">
                  <a:ln w="0"/>
                  <a:solidFill>
                    <a:srgbClr val="FFFF00"/>
                  </a:solidFill>
                  <a:effectLst>
                    <a:outerShdw blurRad="38100" dist="38100" dir="2700000" algn="tl">
                      <a:srgbClr val="000000">
                        <a:alpha val="43137"/>
                      </a:srgbClr>
                    </a:outerShdw>
                  </a:effectLst>
                  <a:latin typeface="Arial"/>
                </a:endParaRPr>
              </a:p>
            </p:txBody>
          </p:sp>
        </p:grpSp>
        <p:sp>
          <p:nvSpPr>
            <p:cNvPr id="86" name="Rectangle 85"/>
            <p:cNvSpPr/>
            <p:nvPr/>
          </p:nvSpPr>
          <p:spPr>
            <a:xfrm>
              <a:off x="780246" y="4754917"/>
              <a:ext cx="2491388" cy="461665"/>
            </a:xfrm>
            <a:prstGeom prst="rect">
              <a:avLst/>
            </a:prstGeom>
            <a:noFill/>
          </p:spPr>
          <p:txBody>
            <a:bodyPr wrap="none" lIns="91440" tIns="45720" rIns="91440" bIns="45720">
              <a:spAutoFit/>
            </a:bodyPr>
            <a:lstStyle/>
            <a:p>
              <a:pPr algn="ctr"/>
              <a:r>
                <a:rPr lang="en-US" sz="2400" b="1" dirty="0">
                  <a:ln w="3175">
                    <a:solidFill>
                      <a:sysClr val="windowText" lastClr="000000"/>
                    </a:solidFill>
                    <a:prstDash val="solid"/>
                  </a:ln>
                  <a:solidFill>
                    <a:srgbClr val="FFFF00"/>
                  </a:solidFill>
                  <a:effectLst>
                    <a:outerShdw blurRad="38100" dist="38100" dir="2700000" algn="tl">
                      <a:srgbClr val="000000">
                        <a:alpha val="43137"/>
                      </a:srgbClr>
                    </a:outerShdw>
                  </a:effectLst>
                </a:rPr>
                <a:t>Joining Layer B</a:t>
              </a:r>
            </a:p>
          </p:txBody>
        </p:sp>
      </p:grpSp>
      <p:pic>
        <p:nvPicPr>
          <p:cNvPr id="6" name="AERoBOND Method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12496800" y="169705"/>
            <a:ext cx="609600" cy="609600"/>
          </a:xfrm>
          <a:prstGeom prst="rect">
            <a:avLst/>
          </a:prstGeom>
        </p:spPr>
      </p:pic>
      <p:pic>
        <p:nvPicPr>
          <p:cNvPr id="7" name="AERoBOND 2">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5"/>
          <a:stretch>
            <a:fillRect/>
          </a:stretch>
        </p:blipFill>
        <p:spPr>
          <a:xfrm>
            <a:off x="12496800" y="934845"/>
            <a:ext cx="609600" cy="609600"/>
          </a:xfrm>
          <a:prstGeom prst="rect">
            <a:avLst/>
          </a:prstGeom>
        </p:spPr>
      </p:pic>
      <p:pic>
        <p:nvPicPr>
          <p:cNvPr id="18" name="Aerobond 3">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5"/>
          <a:stretch>
            <a:fillRect/>
          </a:stretch>
        </p:blipFill>
        <p:spPr>
          <a:xfrm>
            <a:off x="12496800" y="1791539"/>
            <a:ext cx="609600" cy="609600"/>
          </a:xfrm>
          <a:prstGeom prst="rect">
            <a:avLst/>
          </a:prstGeom>
        </p:spPr>
      </p:pic>
      <p:pic>
        <p:nvPicPr>
          <p:cNvPr id="19" name="AERoBOND 4">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5"/>
          <a:stretch>
            <a:fillRect/>
          </a:stretch>
        </p:blipFill>
        <p:spPr>
          <a:xfrm>
            <a:off x="12509586" y="2767728"/>
            <a:ext cx="609600" cy="609600"/>
          </a:xfrm>
          <a:prstGeom prst="rect">
            <a:avLst/>
          </a:prstGeom>
        </p:spPr>
      </p:pic>
      <p:pic>
        <p:nvPicPr>
          <p:cNvPr id="21" name="AERoBOND 5">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15"/>
          <a:stretch>
            <a:fillRect/>
          </a:stretch>
        </p:blipFill>
        <p:spPr>
          <a:xfrm>
            <a:off x="12344400" y="3677765"/>
            <a:ext cx="609600" cy="609600"/>
          </a:xfrm>
          <a:prstGeom prst="rect">
            <a:avLst/>
          </a:prstGeom>
        </p:spPr>
      </p:pic>
    </p:spTree>
    <p:custDataLst>
      <p:tags r:id="rId1"/>
    </p:custDataLst>
    <p:extLst>
      <p:ext uri="{BB962C8B-B14F-4D97-AF65-F5344CB8AC3E}">
        <p14:creationId xmlns:p14="http://schemas.microsoft.com/office/powerpoint/2010/main" val="3274171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165" fill="hold"/>
                                        <p:tgtEl>
                                          <p:spTgt spid="6"/>
                                        </p:tgtEl>
                                      </p:cBhvr>
                                    </p:cmd>
                                  </p:childTnLst>
                                </p:cTn>
                              </p:par>
                            </p:childTnLst>
                          </p:cTn>
                        </p:par>
                        <p:par>
                          <p:cTn id="7" fill="hold">
                            <p:stCondLst>
                              <p:cond delay="9165"/>
                            </p:stCondLst>
                            <p:childTnLst>
                              <p:par>
                                <p:cTn id="8" presetID="22" presetClass="exit" presetSubtype="2" fill="hold" grpId="0" nodeType="afterEffect">
                                  <p:stCondLst>
                                    <p:cond delay="0"/>
                                  </p:stCondLst>
                                  <p:childTnLst>
                                    <p:animEffect transition="out" filter="wipe(right)">
                                      <p:cBhvr>
                                        <p:cTn id="9" dur="500"/>
                                        <p:tgtEl>
                                          <p:spTgt spid="78"/>
                                        </p:tgtEl>
                                      </p:cBhvr>
                                    </p:animEffect>
                                    <p:set>
                                      <p:cBhvr>
                                        <p:cTn id="10" dur="1" fill="hold">
                                          <p:stCondLst>
                                            <p:cond delay="499"/>
                                          </p:stCondLst>
                                        </p:cTn>
                                        <p:tgtEl>
                                          <p:spTgt spid="78"/>
                                        </p:tgtEl>
                                        <p:attrNameLst>
                                          <p:attrName>style.visibility</p:attrName>
                                        </p:attrNameLst>
                                      </p:cBhvr>
                                      <p:to>
                                        <p:strVal val="hidden"/>
                                      </p:to>
                                    </p:set>
                                  </p:childTnLst>
                                </p:cTn>
                              </p:par>
                              <p:par>
                                <p:cTn id="11" presetID="22" presetClass="entr" presetSubtype="2"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right)">
                                      <p:cBhvr>
                                        <p:cTn id="13" dur="500"/>
                                        <p:tgtEl>
                                          <p:spTgt spid="3">
                                            <p:txEl>
                                              <p:pRg st="0" end="0"/>
                                            </p:txEl>
                                          </p:spTgt>
                                        </p:tgtEl>
                                      </p:cBhvr>
                                    </p:animEffect>
                                  </p:childTnLst>
                                </p:cTn>
                              </p:par>
                            </p:childTnLst>
                          </p:cTn>
                        </p:par>
                        <p:par>
                          <p:cTn id="14" fill="hold">
                            <p:stCondLst>
                              <p:cond delay="9665"/>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par>
                          <p:cTn id="18" fill="hold">
                            <p:stCondLst>
                              <p:cond delay="10165"/>
                            </p:stCondLst>
                            <p:childTnLst>
                              <p:par>
                                <p:cTn id="19" presetID="1" presetClass="mediacall" presetSubtype="0" fill="hold" nodeType="afterEffect">
                                  <p:stCondLst>
                                    <p:cond delay="0"/>
                                  </p:stCondLst>
                                  <p:childTnLst>
                                    <p:cmd type="call" cmd="playFrom(0.0)">
                                      <p:cBhvr>
                                        <p:cTn id="20" dur="14204" fill="hold"/>
                                        <p:tgtEl>
                                          <p:spTgt spid="7"/>
                                        </p:tgtEl>
                                      </p:cBhvr>
                                    </p:cmd>
                                  </p:childTnLst>
                                </p:cTn>
                              </p:par>
                            </p:childTnLst>
                          </p:cTn>
                        </p:par>
                        <p:par>
                          <p:cTn id="21" fill="hold">
                            <p:stCondLst>
                              <p:cond delay="24369"/>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4869"/>
                            </p:stCondLst>
                            <p:childTnLst>
                              <p:par>
                                <p:cTn id="26" presetID="1" presetClass="mediacall" presetSubtype="0" fill="hold" nodeType="afterEffect">
                                  <p:stCondLst>
                                    <p:cond delay="0"/>
                                  </p:stCondLst>
                                  <p:childTnLst>
                                    <p:cmd type="call" cmd="playFrom(0.0)">
                                      <p:cBhvr>
                                        <p:cTn id="27" dur="11812" fill="hold"/>
                                        <p:tgtEl>
                                          <p:spTgt spid="18"/>
                                        </p:tgtEl>
                                      </p:cBhvr>
                                    </p:cmd>
                                  </p:childTnLst>
                                </p:cTn>
                              </p:par>
                            </p:childTnLst>
                          </p:cTn>
                        </p:par>
                        <p:par>
                          <p:cTn id="28" fill="hold">
                            <p:stCondLst>
                              <p:cond delay="36681"/>
                            </p:stCondLst>
                            <p:childTnLst>
                              <p:par>
                                <p:cTn id="29" presetID="22" presetClass="entr" presetSubtype="1" fill="hold"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ipe(up)">
                                      <p:cBhvr>
                                        <p:cTn id="31" dur="500"/>
                                        <p:tgtEl>
                                          <p:spTgt spid="87"/>
                                        </p:tgtEl>
                                      </p:cBhvr>
                                    </p:animEffect>
                                  </p:childTnLst>
                                </p:cTn>
                              </p:par>
                            </p:childTnLst>
                          </p:cTn>
                        </p:par>
                        <p:par>
                          <p:cTn id="32" fill="hold">
                            <p:stCondLst>
                              <p:cond delay="37181"/>
                            </p:stCondLst>
                            <p:childTnLst>
                              <p:par>
                                <p:cTn id="33" presetID="1" presetClass="mediacall" presetSubtype="0" fill="hold" nodeType="afterEffect">
                                  <p:stCondLst>
                                    <p:cond delay="0"/>
                                  </p:stCondLst>
                                  <p:childTnLst>
                                    <p:cmd type="call" cmd="playFrom(0.0)">
                                      <p:cBhvr>
                                        <p:cTn id="34" dur="16944" fill="hold"/>
                                        <p:tgtEl>
                                          <p:spTgt spid="19"/>
                                        </p:tgtEl>
                                      </p:cBhvr>
                                    </p:cmd>
                                  </p:childTnLst>
                                </p:cTn>
                              </p:par>
                            </p:childTnLst>
                          </p:cTn>
                        </p:par>
                        <p:par>
                          <p:cTn id="35" fill="hold">
                            <p:stCondLst>
                              <p:cond delay="54125"/>
                            </p:stCondLst>
                            <p:childTnLst>
                              <p:par>
                                <p:cTn id="36" presetID="22" presetClass="entr" presetSubtype="1"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wipe(up)">
                                      <p:cBhvr>
                                        <p:cTn id="38" dur="500"/>
                                        <p:tgtEl>
                                          <p:spTgt spid="45"/>
                                        </p:tgtEl>
                                      </p:cBhvr>
                                    </p:animEffect>
                                  </p:childTnLst>
                                </p:cTn>
                              </p:par>
                            </p:childTnLst>
                          </p:cTn>
                        </p:par>
                        <p:par>
                          <p:cTn id="39" fill="hold">
                            <p:stCondLst>
                              <p:cond delay="54625"/>
                            </p:stCondLst>
                            <p:childTnLst>
                              <p:par>
                                <p:cTn id="40" presetID="1" presetClass="mediacall" presetSubtype="0" fill="hold" nodeType="afterEffect">
                                  <p:stCondLst>
                                    <p:cond delay="0"/>
                                  </p:stCondLst>
                                  <p:childTnLst>
                                    <p:cmd type="call" cmd="playFrom(0.0)">
                                      <p:cBhvr>
                                        <p:cTn id="41" dur="13345"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6"/>
                </p:tgtEl>
              </p:cMediaNode>
            </p:audio>
            <p:audio>
              <p:cMediaNode vol="80000">
                <p:cTn id="43" fill="hold" display="0">
                  <p:stCondLst>
                    <p:cond delay="indefinite"/>
                  </p:stCondLst>
                  <p:endCondLst>
                    <p:cond evt="onStopAudio" delay="0">
                      <p:tgtEl>
                        <p:sldTgt/>
                      </p:tgtEl>
                    </p:cond>
                  </p:endCondLst>
                </p:cTn>
                <p:tgtEl>
                  <p:spTgt spid="7"/>
                </p:tgtEl>
              </p:cMediaNode>
            </p:audio>
            <p:audio>
              <p:cMediaNode vol="80000">
                <p:cTn id="44" fill="hold" display="0">
                  <p:stCondLst>
                    <p:cond delay="indefinite"/>
                  </p:stCondLst>
                  <p:endCondLst>
                    <p:cond evt="onStopAudio" delay="0">
                      <p:tgtEl>
                        <p:sldTgt/>
                      </p:tgtEl>
                    </p:cond>
                  </p:endCondLst>
                </p:cTn>
                <p:tgtEl>
                  <p:spTgt spid="18"/>
                </p:tgtEl>
              </p:cMediaNode>
            </p:audio>
            <p:audio>
              <p:cMediaNode vol="80000">
                <p:cTn id="45" fill="hold" display="0">
                  <p:stCondLst>
                    <p:cond delay="indefinite"/>
                  </p:stCondLst>
                  <p:endCondLst>
                    <p:cond evt="onStopAudio" delay="0">
                      <p:tgtEl>
                        <p:sldTgt/>
                      </p:tgtEl>
                    </p:cond>
                  </p:endCondLst>
                </p:cTn>
                <p:tgtEl>
                  <p:spTgt spid="19"/>
                </p:tgtEl>
              </p:cMediaNode>
            </p:audio>
            <p:audio>
              <p:cMediaNode vol="80000">
                <p:cTn id="46" fill="hold" display="0">
                  <p:stCondLst>
                    <p:cond delay="indefinite"/>
                  </p:stCondLst>
                  <p:endCondLst>
                    <p:cond evt="onStopAudio" delay="0">
                      <p:tgtEl>
                        <p:sldTgt/>
                      </p:tgtEl>
                    </p:cond>
                  </p:endCondLst>
                </p:cTn>
                <p:tgtEl>
                  <p:spTgt spid="21"/>
                </p:tgtEl>
              </p:cMediaNode>
            </p:audio>
          </p:childTnLst>
        </p:cTn>
      </p:par>
    </p:tnLst>
    <p:bldLst>
      <p:bldP spid="3" grpId="0" build="p"/>
      <p:bldP spid="7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AERoBOND VS </a:t>
            </a:r>
            <a:r>
              <a:rPr lang="en-US" dirty="0" err="1"/>
              <a:t>SoA</a:t>
            </a:r>
            <a:endParaRPr lang="en-US" dirty="0"/>
          </a:p>
        </p:txBody>
      </p:sp>
      <p:grpSp>
        <p:nvGrpSpPr>
          <p:cNvPr id="47" name="Group 46"/>
          <p:cNvGrpSpPr/>
          <p:nvPr/>
        </p:nvGrpSpPr>
        <p:grpSpPr>
          <a:xfrm>
            <a:off x="2220703" y="1782562"/>
            <a:ext cx="7880624" cy="856825"/>
            <a:chOff x="875816" y="1933393"/>
            <a:chExt cx="7880624" cy="856825"/>
          </a:xfrm>
        </p:grpSpPr>
        <p:grpSp>
          <p:nvGrpSpPr>
            <p:cNvPr id="5" name="Group 4"/>
            <p:cNvGrpSpPr/>
            <p:nvPr/>
          </p:nvGrpSpPr>
          <p:grpSpPr>
            <a:xfrm>
              <a:off x="875816" y="2078122"/>
              <a:ext cx="2921775" cy="712096"/>
              <a:chOff x="2563093" y="3006122"/>
              <a:chExt cx="4602064" cy="846157"/>
            </a:xfrm>
          </p:grpSpPr>
          <p:sp>
            <p:nvSpPr>
              <p:cNvPr id="75" name="Rectangle 74"/>
              <p:cNvSpPr/>
              <p:nvPr/>
            </p:nvSpPr>
            <p:spPr bwMode="auto">
              <a:xfrm>
                <a:off x="5213387" y="3609664"/>
                <a:ext cx="1951770" cy="242614"/>
              </a:xfrm>
              <a:prstGeom prst="rect">
                <a:avLst/>
              </a:prstGeom>
              <a:gradFill>
                <a:gsLst>
                  <a:gs pos="0">
                    <a:srgbClr val="0070C0">
                      <a:alpha val="77000"/>
                    </a:srgbClr>
                  </a:gs>
                  <a:gs pos="60000">
                    <a:srgbClr val="ED7D31">
                      <a:lumMod val="75000"/>
                      <a:alpha val="96000"/>
                    </a:srgbClr>
                  </a:gs>
                </a:gsLst>
                <a:lin ang="16200000" scaled="1"/>
              </a:gradFill>
              <a:ln w="12700" cap="flat" cmpd="sng" algn="ctr">
                <a:noFill/>
                <a:prstDash val="solid"/>
                <a:miter lim="800000"/>
              </a:ln>
              <a:effectLst/>
            </p:spPr>
            <p:txBody>
              <a:bodyPr anchor="ctr"/>
              <a:lstStyle/>
              <a:p>
                <a:pPr algn="ctr" defTabSz="3686769">
                  <a:defRPr/>
                </a:pPr>
                <a:r>
                  <a:rPr lang="en-US" sz="1200" kern="0" dirty="0">
                    <a:latin typeface="Calibri"/>
                  </a:rPr>
                  <a:t>Component</a:t>
                </a:r>
              </a:p>
            </p:txBody>
          </p:sp>
          <p:grpSp>
            <p:nvGrpSpPr>
              <p:cNvPr id="22" name="Group 21"/>
              <p:cNvGrpSpPr/>
              <p:nvPr/>
            </p:nvGrpSpPr>
            <p:grpSpPr>
              <a:xfrm>
                <a:off x="2805856" y="3006122"/>
                <a:ext cx="4100717" cy="543275"/>
                <a:chOff x="2550206" y="1504445"/>
                <a:chExt cx="4802946" cy="614270"/>
              </a:xfrm>
            </p:grpSpPr>
            <p:sp>
              <p:nvSpPr>
                <p:cNvPr id="40" name="Down Arrow 39"/>
                <p:cNvSpPr/>
                <p:nvPr/>
              </p:nvSpPr>
              <p:spPr>
                <a:xfrm>
                  <a:off x="2550206" y="1504445"/>
                  <a:ext cx="506071" cy="61427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1" name="Down Arrow 40"/>
                <p:cNvSpPr/>
                <p:nvPr/>
              </p:nvSpPr>
              <p:spPr>
                <a:xfrm>
                  <a:off x="3773288" y="1504445"/>
                  <a:ext cx="506071" cy="61427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2" name="Down Arrow 41"/>
                <p:cNvSpPr/>
                <p:nvPr/>
              </p:nvSpPr>
              <p:spPr>
                <a:xfrm>
                  <a:off x="5619817" y="1504445"/>
                  <a:ext cx="506071" cy="61427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3" name="Down Arrow 42"/>
                <p:cNvSpPr/>
                <p:nvPr/>
              </p:nvSpPr>
              <p:spPr>
                <a:xfrm>
                  <a:off x="6847081" y="1504445"/>
                  <a:ext cx="506071" cy="61427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grpSp>
          <p:sp>
            <p:nvSpPr>
              <p:cNvPr id="30" name="Rectangle 29"/>
              <p:cNvSpPr/>
              <p:nvPr/>
            </p:nvSpPr>
            <p:spPr bwMode="auto">
              <a:xfrm rot="10800000" flipV="1">
                <a:off x="2563093" y="3609665"/>
                <a:ext cx="1951772" cy="242614"/>
              </a:xfrm>
              <a:prstGeom prst="rect">
                <a:avLst/>
              </a:prstGeom>
              <a:gradFill>
                <a:gsLst>
                  <a:gs pos="100000">
                    <a:srgbClr val="0070C0">
                      <a:alpha val="77000"/>
                    </a:srgbClr>
                  </a:gs>
                  <a:gs pos="41000">
                    <a:srgbClr val="ED7D31">
                      <a:lumMod val="75000"/>
                      <a:alpha val="96000"/>
                    </a:srgbClr>
                  </a:gs>
                </a:gsLst>
                <a:lin ang="16200000" scaled="1"/>
              </a:gradFill>
              <a:ln w="12700" cap="flat" cmpd="sng" algn="ctr">
                <a:noFill/>
                <a:prstDash val="solid"/>
                <a:miter lim="800000"/>
              </a:ln>
              <a:effectLst/>
            </p:spPr>
            <p:txBody>
              <a:bodyPr anchor="ctr"/>
              <a:lstStyle/>
              <a:p>
                <a:pPr algn="ctr" defTabSz="3686769">
                  <a:defRPr/>
                </a:pPr>
                <a:r>
                  <a:rPr lang="en-US" sz="1200" kern="0" dirty="0">
                    <a:latin typeface="Calibri"/>
                  </a:rPr>
                  <a:t>Component</a:t>
                </a:r>
              </a:p>
            </p:txBody>
          </p:sp>
        </p:grpSp>
        <p:sp>
          <p:nvSpPr>
            <p:cNvPr id="148" name="Rectangle 147"/>
            <p:cNvSpPr/>
            <p:nvPr/>
          </p:nvSpPr>
          <p:spPr bwMode="auto">
            <a:xfrm rot="10800000" flipV="1">
              <a:off x="5808327" y="2586032"/>
              <a:ext cx="1243584" cy="201168"/>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r>
                <a:rPr lang="en-US" sz="1200" kern="0" dirty="0">
                  <a:latin typeface="Calibri"/>
                </a:rPr>
                <a:t>Component</a:t>
              </a:r>
            </a:p>
          </p:txBody>
        </p:sp>
        <p:sp>
          <p:nvSpPr>
            <p:cNvPr id="147" name="Rectangle 146"/>
            <p:cNvSpPr/>
            <p:nvPr/>
          </p:nvSpPr>
          <p:spPr bwMode="auto">
            <a:xfrm rot="10800000" flipV="1">
              <a:off x="7512856" y="2586031"/>
              <a:ext cx="1243584" cy="201168"/>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r>
                <a:rPr lang="en-US" sz="1200" kern="0" dirty="0">
                  <a:latin typeface="Calibri"/>
                </a:rPr>
                <a:t>Component</a:t>
              </a:r>
            </a:p>
          </p:txBody>
        </p:sp>
        <p:grpSp>
          <p:nvGrpSpPr>
            <p:cNvPr id="118" name="Group 117"/>
            <p:cNvGrpSpPr/>
            <p:nvPr/>
          </p:nvGrpSpPr>
          <p:grpSpPr>
            <a:xfrm>
              <a:off x="4074692" y="1933393"/>
              <a:ext cx="4566141" cy="707885"/>
              <a:chOff x="-1070555" y="1237902"/>
              <a:chExt cx="8423709" cy="951083"/>
            </a:xfrm>
          </p:grpSpPr>
          <p:sp>
            <p:nvSpPr>
              <p:cNvPr id="129" name="Down Arrow 128"/>
              <p:cNvSpPr/>
              <p:nvPr/>
            </p:nvSpPr>
            <p:spPr>
              <a:xfrm>
                <a:off x="2393289" y="1432328"/>
                <a:ext cx="506071" cy="614274"/>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30" name="Down Arrow 129"/>
              <p:cNvSpPr/>
              <p:nvPr/>
            </p:nvSpPr>
            <p:spPr>
              <a:xfrm>
                <a:off x="3420210" y="1432328"/>
                <a:ext cx="506071" cy="614274"/>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31" name="Down Arrow 130"/>
              <p:cNvSpPr/>
              <p:nvPr/>
            </p:nvSpPr>
            <p:spPr>
              <a:xfrm>
                <a:off x="5619818" y="1432328"/>
                <a:ext cx="506071" cy="614274"/>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32" name="Down Arrow 131"/>
              <p:cNvSpPr/>
              <p:nvPr/>
            </p:nvSpPr>
            <p:spPr>
              <a:xfrm>
                <a:off x="6847083" y="1432328"/>
                <a:ext cx="506071" cy="614274"/>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33" name="Rectangle 132"/>
              <p:cNvSpPr/>
              <p:nvPr/>
            </p:nvSpPr>
            <p:spPr>
              <a:xfrm>
                <a:off x="-1070555" y="1237902"/>
                <a:ext cx="2475811" cy="951083"/>
              </a:xfrm>
              <a:prstGeom prst="rect">
                <a:avLst/>
              </a:prstGeom>
              <a:noFill/>
            </p:spPr>
            <p:txBody>
              <a:bodyPr wrap="none" lIns="91440" tIns="45720" rIns="91440" bIns="45720">
                <a:spAutoFit/>
              </a:bodyPr>
              <a:lstStyle/>
              <a:p>
                <a:pPr algn="ctr" defTabSz="457189"/>
                <a:r>
                  <a:rPr lang="en-US" sz="2000" dirty="0">
                    <a:ln w="0"/>
                    <a:solidFill>
                      <a:srgbClr val="000000"/>
                    </a:solidFill>
                    <a:effectLst>
                      <a:outerShdw blurRad="38100" dist="25400" dir="5400000" algn="ctr" rotWithShape="0">
                        <a:srgbClr val="6E747A">
                          <a:alpha val="43000"/>
                        </a:srgbClr>
                      </a:outerShdw>
                    </a:effectLst>
                    <a:latin typeface="Arial"/>
                  </a:rPr>
                  <a:t>Primary </a:t>
                </a:r>
                <a:br>
                  <a:rPr lang="en-US" sz="2000" dirty="0">
                    <a:ln w="0"/>
                    <a:solidFill>
                      <a:srgbClr val="000000"/>
                    </a:solidFill>
                    <a:effectLst>
                      <a:outerShdw blurRad="38100" dist="25400" dir="5400000" algn="ctr" rotWithShape="0">
                        <a:srgbClr val="6E747A">
                          <a:alpha val="43000"/>
                        </a:srgbClr>
                      </a:outerShdw>
                    </a:effectLst>
                    <a:latin typeface="Arial"/>
                  </a:rPr>
                </a:br>
                <a:r>
                  <a:rPr lang="en-US" sz="2000" dirty="0">
                    <a:ln w="0"/>
                    <a:solidFill>
                      <a:srgbClr val="000000"/>
                    </a:solidFill>
                    <a:effectLst>
                      <a:outerShdw blurRad="38100" dist="25400" dir="5400000" algn="ctr" rotWithShape="0">
                        <a:srgbClr val="6E747A">
                          <a:alpha val="43000"/>
                        </a:srgbClr>
                      </a:outerShdw>
                    </a:effectLst>
                    <a:latin typeface="Arial"/>
                  </a:rPr>
                  <a:t>Cure</a:t>
                </a:r>
                <a:r>
                  <a:rPr lang="en-US" sz="1600" dirty="0">
                    <a:ln w="0"/>
                    <a:solidFill>
                      <a:srgbClr val="000000"/>
                    </a:solidFill>
                    <a:effectLst>
                      <a:outerShdw blurRad="38100" dist="25400" dir="5400000" algn="ctr" rotWithShape="0">
                        <a:srgbClr val="6E747A">
                          <a:alpha val="43000"/>
                        </a:srgbClr>
                      </a:outerShdw>
                    </a:effectLst>
                    <a:latin typeface="Arial"/>
                  </a:rPr>
                  <a:t> (~6 h)</a:t>
                </a:r>
              </a:p>
            </p:txBody>
          </p:sp>
        </p:grpSp>
      </p:grpSp>
      <p:grpSp>
        <p:nvGrpSpPr>
          <p:cNvPr id="55" name="Group 54"/>
          <p:cNvGrpSpPr/>
          <p:nvPr/>
        </p:nvGrpSpPr>
        <p:grpSpPr>
          <a:xfrm>
            <a:off x="1669125" y="4273995"/>
            <a:ext cx="8626882" cy="1158933"/>
            <a:chOff x="324238" y="4189150"/>
            <a:chExt cx="8626882" cy="1158933"/>
          </a:xfrm>
        </p:grpSpPr>
        <p:sp>
          <p:nvSpPr>
            <p:cNvPr id="54" name="Rectangle 53"/>
            <p:cNvSpPr/>
            <p:nvPr/>
          </p:nvSpPr>
          <p:spPr bwMode="auto">
            <a:xfrm flipV="1">
              <a:off x="1702240" y="4852246"/>
              <a:ext cx="1136410" cy="182880"/>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52" name="Rectangle 51"/>
            <p:cNvSpPr/>
            <p:nvPr/>
          </p:nvSpPr>
          <p:spPr bwMode="auto">
            <a:xfrm flipV="1">
              <a:off x="1436769" y="5033676"/>
              <a:ext cx="1136411" cy="180762"/>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2800" kern="0" dirty="0">
                <a:solidFill>
                  <a:prstClr val="white"/>
                </a:solidFill>
                <a:latin typeface="Calibri"/>
              </a:endParaRPr>
            </a:p>
          </p:txBody>
        </p:sp>
        <p:sp>
          <p:nvSpPr>
            <p:cNvPr id="48" name="TextBox 47"/>
            <p:cNvSpPr txBox="1"/>
            <p:nvPr/>
          </p:nvSpPr>
          <p:spPr>
            <a:xfrm>
              <a:off x="324238" y="4693083"/>
              <a:ext cx="1136410" cy="646331"/>
            </a:xfrm>
            <a:prstGeom prst="rect">
              <a:avLst/>
            </a:prstGeom>
            <a:noFill/>
          </p:spPr>
          <p:txBody>
            <a:bodyPr wrap="square" rtlCol="0">
              <a:spAutoFit/>
            </a:bodyPr>
            <a:lstStyle/>
            <a:p>
              <a:pPr algn="ctr" defTabSz="3686083" eaLnBrk="0" fontAlgn="base" hangingPunct="0">
                <a:spcBef>
                  <a:spcPct val="0"/>
                </a:spcBef>
                <a:spcAft>
                  <a:spcPct val="0"/>
                </a:spcAft>
              </a:pPr>
              <a:r>
                <a:rPr lang="en-US" dirty="0">
                  <a:solidFill>
                    <a:prstClr val="black"/>
                  </a:solidFill>
                  <a:latin typeface="Calibri" panose="020F0502020204030204" pitchFamily="34" charset="0"/>
                </a:rPr>
                <a:t>Co-cured structure</a:t>
              </a:r>
            </a:p>
          </p:txBody>
        </p:sp>
        <p:sp>
          <p:nvSpPr>
            <p:cNvPr id="49" name="Down Arrow 48"/>
            <p:cNvSpPr/>
            <p:nvPr/>
          </p:nvSpPr>
          <p:spPr>
            <a:xfrm>
              <a:off x="1868524" y="4349038"/>
              <a:ext cx="274320" cy="45720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50" name="Down Arrow 49"/>
            <p:cNvSpPr/>
            <p:nvPr/>
          </p:nvSpPr>
          <p:spPr>
            <a:xfrm>
              <a:off x="2469765" y="4347223"/>
              <a:ext cx="274320" cy="45720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51" name="Rectangle 50"/>
            <p:cNvSpPr/>
            <p:nvPr/>
          </p:nvSpPr>
          <p:spPr>
            <a:xfrm>
              <a:off x="2898666" y="4189150"/>
              <a:ext cx="1351652" cy="646331"/>
            </a:xfrm>
            <a:prstGeom prst="rect">
              <a:avLst/>
            </a:prstGeom>
            <a:noFill/>
          </p:spPr>
          <p:txBody>
            <a:bodyPr wrap="none" lIns="91440" tIns="45720" rIns="91440" bIns="45720">
              <a:spAutoFit/>
            </a:bodyPr>
            <a:lstStyle/>
            <a:p>
              <a:pPr algn="ctr" defTabSz="457189"/>
              <a:r>
                <a:rPr lang="en-US" dirty="0">
                  <a:ln w="0"/>
                  <a:solidFill>
                    <a:srgbClr val="000000"/>
                  </a:solidFill>
                  <a:effectLst>
                    <a:outerShdw blurRad="38100" dist="25400" dir="5400000" algn="ctr" rotWithShape="0">
                      <a:srgbClr val="6E747A">
                        <a:alpha val="43000"/>
                      </a:srgbClr>
                    </a:outerShdw>
                  </a:effectLst>
                  <a:latin typeface="Arial"/>
                </a:rPr>
                <a:t>Secondary </a:t>
              </a:r>
              <a:br>
                <a:rPr lang="en-US" dirty="0">
                  <a:ln w="0"/>
                  <a:solidFill>
                    <a:srgbClr val="000000"/>
                  </a:solidFill>
                  <a:effectLst>
                    <a:outerShdw blurRad="38100" dist="25400" dir="5400000" algn="ctr" rotWithShape="0">
                      <a:srgbClr val="6E747A">
                        <a:alpha val="43000"/>
                      </a:srgbClr>
                    </a:outerShdw>
                  </a:effectLst>
                  <a:latin typeface="Arial"/>
                </a:rPr>
              </a:br>
              <a:r>
                <a:rPr lang="en-US" dirty="0">
                  <a:ln w="0"/>
                  <a:solidFill>
                    <a:srgbClr val="000000"/>
                  </a:solidFill>
                  <a:effectLst>
                    <a:outerShdw blurRad="38100" dist="25400" dir="5400000" algn="ctr" rotWithShape="0">
                      <a:srgbClr val="6E747A">
                        <a:alpha val="43000"/>
                      </a:srgbClr>
                    </a:outerShdw>
                  </a:effectLst>
                  <a:latin typeface="Arial"/>
                </a:rPr>
                <a:t>Cure </a:t>
              </a:r>
              <a:r>
                <a:rPr lang="en-US" sz="1400" dirty="0">
                  <a:ln w="0"/>
                  <a:solidFill>
                    <a:srgbClr val="000000"/>
                  </a:solidFill>
                  <a:effectLst>
                    <a:outerShdw blurRad="38100" dist="25400" dir="5400000" algn="ctr" rotWithShape="0">
                      <a:srgbClr val="6E747A">
                        <a:alpha val="43000"/>
                      </a:srgbClr>
                    </a:outerShdw>
                  </a:effectLst>
                  <a:latin typeface="Arial"/>
                </a:rPr>
                <a:t>(~4 h)</a:t>
              </a:r>
            </a:p>
          </p:txBody>
        </p:sp>
        <p:sp>
          <p:nvSpPr>
            <p:cNvPr id="108" name="TextBox 107"/>
            <p:cNvSpPr txBox="1"/>
            <p:nvPr/>
          </p:nvSpPr>
          <p:spPr>
            <a:xfrm>
              <a:off x="7814710" y="4701752"/>
              <a:ext cx="1136410" cy="646331"/>
            </a:xfrm>
            <a:prstGeom prst="rect">
              <a:avLst/>
            </a:prstGeom>
            <a:noFill/>
          </p:spPr>
          <p:txBody>
            <a:bodyPr wrap="square" rtlCol="0">
              <a:spAutoFit/>
            </a:bodyPr>
            <a:lstStyle/>
            <a:p>
              <a:pPr algn="ctr" defTabSz="3686083" eaLnBrk="0" fontAlgn="base" hangingPunct="0">
                <a:spcBef>
                  <a:spcPct val="0"/>
                </a:spcBef>
                <a:spcAft>
                  <a:spcPct val="0"/>
                </a:spcAft>
              </a:pPr>
              <a:r>
                <a:rPr lang="en-US" dirty="0">
                  <a:solidFill>
                    <a:prstClr val="black"/>
                  </a:solidFill>
                  <a:latin typeface="Calibri" panose="020F0502020204030204" pitchFamily="34" charset="0"/>
                </a:rPr>
                <a:t>Bonded structure</a:t>
              </a:r>
            </a:p>
          </p:txBody>
        </p:sp>
        <p:sp>
          <p:nvSpPr>
            <p:cNvPr id="109" name="Down Arrow 108"/>
            <p:cNvSpPr/>
            <p:nvPr/>
          </p:nvSpPr>
          <p:spPr>
            <a:xfrm>
              <a:off x="6885535" y="4329284"/>
              <a:ext cx="274320" cy="45720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10" name="Down Arrow 109"/>
            <p:cNvSpPr/>
            <p:nvPr/>
          </p:nvSpPr>
          <p:spPr>
            <a:xfrm>
              <a:off x="7486776" y="4329284"/>
              <a:ext cx="274320" cy="45720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111" name="Rectangle 110"/>
            <p:cNvSpPr/>
            <p:nvPr/>
          </p:nvSpPr>
          <p:spPr>
            <a:xfrm>
              <a:off x="5189886" y="4204442"/>
              <a:ext cx="1220206" cy="646331"/>
            </a:xfrm>
            <a:prstGeom prst="rect">
              <a:avLst/>
            </a:prstGeom>
            <a:noFill/>
          </p:spPr>
          <p:txBody>
            <a:bodyPr wrap="none" lIns="91440" tIns="45720" rIns="91440" bIns="45720">
              <a:spAutoFit/>
            </a:bodyPr>
            <a:lstStyle/>
            <a:p>
              <a:pPr algn="ctr" defTabSz="457189"/>
              <a:r>
                <a:rPr lang="en-US" dirty="0">
                  <a:ln w="0"/>
                  <a:solidFill>
                    <a:srgbClr val="000000"/>
                  </a:solidFill>
                  <a:effectLst>
                    <a:outerShdw blurRad="38100" dist="25400" dir="5400000" algn="ctr" rotWithShape="0">
                      <a:srgbClr val="6E747A">
                        <a:alpha val="43000"/>
                      </a:srgbClr>
                    </a:outerShdw>
                  </a:effectLst>
                  <a:latin typeface="Arial"/>
                </a:rPr>
                <a:t>Adhesive </a:t>
              </a:r>
              <a:br>
                <a:rPr lang="en-US" dirty="0">
                  <a:ln w="0"/>
                  <a:solidFill>
                    <a:srgbClr val="000000"/>
                  </a:solidFill>
                  <a:effectLst>
                    <a:outerShdw blurRad="38100" dist="25400" dir="5400000" algn="ctr" rotWithShape="0">
                      <a:srgbClr val="6E747A">
                        <a:alpha val="43000"/>
                      </a:srgbClr>
                    </a:outerShdw>
                  </a:effectLst>
                  <a:latin typeface="Arial"/>
                </a:rPr>
              </a:br>
              <a:r>
                <a:rPr lang="en-US" dirty="0">
                  <a:ln w="0"/>
                  <a:solidFill>
                    <a:srgbClr val="000000"/>
                  </a:solidFill>
                  <a:effectLst>
                    <a:outerShdw blurRad="38100" dist="25400" dir="5400000" algn="ctr" rotWithShape="0">
                      <a:srgbClr val="6E747A">
                        <a:alpha val="43000"/>
                      </a:srgbClr>
                    </a:outerShdw>
                  </a:effectLst>
                  <a:latin typeface="Arial"/>
                </a:rPr>
                <a:t>Cure </a:t>
              </a:r>
              <a:r>
                <a:rPr lang="en-US" sz="1400" dirty="0">
                  <a:ln w="0"/>
                  <a:solidFill>
                    <a:srgbClr val="000000"/>
                  </a:solidFill>
                  <a:effectLst>
                    <a:outerShdw blurRad="38100" dist="25400" dir="5400000" algn="ctr" rotWithShape="0">
                      <a:srgbClr val="6E747A">
                        <a:alpha val="43000"/>
                      </a:srgbClr>
                    </a:outerShdw>
                  </a:effectLst>
                  <a:latin typeface="Arial"/>
                </a:rPr>
                <a:t>(~4 h)</a:t>
              </a:r>
            </a:p>
          </p:txBody>
        </p:sp>
        <p:grpSp>
          <p:nvGrpSpPr>
            <p:cNvPr id="21" name="Group 20"/>
            <p:cNvGrpSpPr/>
            <p:nvPr/>
          </p:nvGrpSpPr>
          <p:grpSpPr>
            <a:xfrm>
              <a:off x="6487645" y="4840194"/>
              <a:ext cx="1358420" cy="402507"/>
              <a:chOff x="6630520" y="4992594"/>
              <a:chExt cx="1358420" cy="402507"/>
            </a:xfrm>
          </p:grpSpPr>
          <p:sp>
            <p:nvSpPr>
              <p:cNvPr id="115" name="Rectangle 114"/>
              <p:cNvSpPr/>
              <p:nvPr/>
            </p:nvSpPr>
            <p:spPr bwMode="auto">
              <a:xfrm flipV="1">
                <a:off x="6852530" y="4992594"/>
                <a:ext cx="1136410" cy="160418"/>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12" name="Rectangle 111"/>
              <p:cNvSpPr/>
              <p:nvPr/>
            </p:nvSpPr>
            <p:spPr bwMode="auto">
              <a:xfrm flipV="1">
                <a:off x="6630520" y="5214339"/>
                <a:ext cx="1136410" cy="180762"/>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2800" kern="0" dirty="0">
                  <a:solidFill>
                    <a:prstClr val="white"/>
                  </a:solidFill>
                  <a:latin typeface="Calibri"/>
                </a:endParaRPr>
              </a:p>
            </p:txBody>
          </p:sp>
          <p:sp>
            <p:nvSpPr>
              <p:cNvPr id="152" name="Rectangle 151"/>
              <p:cNvSpPr/>
              <p:nvPr/>
            </p:nvSpPr>
            <p:spPr bwMode="auto">
              <a:xfrm>
                <a:off x="6852530" y="5153013"/>
                <a:ext cx="914400" cy="67943"/>
              </a:xfrm>
              <a:prstGeom prst="rect">
                <a:avLst/>
              </a:prstGeom>
              <a:solidFill>
                <a:srgbClr val="461E64"/>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grpSp>
        <p:nvGrpSpPr>
          <p:cNvPr id="46" name="Group 45"/>
          <p:cNvGrpSpPr/>
          <p:nvPr/>
        </p:nvGrpSpPr>
        <p:grpSpPr>
          <a:xfrm>
            <a:off x="2240553" y="1142678"/>
            <a:ext cx="7850726" cy="733750"/>
            <a:chOff x="895665" y="1142677"/>
            <a:chExt cx="7850726" cy="733750"/>
          </a:xfrm>
        </p:grpSpPr>
        <p:sp>
          <p:nvSpPr>
            <p:cNvPr id="19" name="Rectangle 18"/>
            <p:cNvSpPr/>
            <p:nvPr/>
          </p:nvSpPr>
          <p:spPr>
            <a:xfrm>
              <a:off x="1324119" y="1148486"/>
              <a:ext cx="1598515" cy="400110"/>
            </a:xfrm>
            <a:prstGeom prst="rect">
              <a:avLst/>
            </a:prstGeom>
          </p:spPr>
          <p:txBody>
            <a:bodyPr wrap="none">
              <a:spAutoFit/>
            </a:bodyPr>
            <a:lstStyle/>
            <a:p>
              <a:r>
                <a:rPr lang="en-US" sz="2000" u="sng" dirty="0"/>
                <a:t>AERoBOND</a:t>
              </a:r>
            </a:p>
          </p:txBody>
        </p:sp>
        <p:sp>
          <p:nvSpPr>
            <p:cNvPr id="77" name="Rectangle 76"/>
            <p:cNvSpPr/>
            <p:nvPr/>
          </p:nvSpPr>
          <p:spPr>
            <a:xfrm>
              <a:off x="5980890" y="1142677"/>
              <a:ext cx="2765501" cy="400110"/>
            </a:xfrm>
            <a:prstGeom prst="rect">
              <a:avLst/>
            </a:prstGeom>
          </p:spPr>
          <p:txBody>
            <a:bodyPr wrap="none" anchor="t">
              <a:spAutoFit/>
            </a:bodyPr>
            <a:lstStyle/>
            <a:p>
              <a:r>
                <a:rPr lang="en-US" sz="2000" u="sng" dirty="0"/>
                <a:t>State-of-the-Art (</a:t>
              </a:r>
              <a:r>
                <a:rPr lang="en-US" sz="2000" u="sng" dirty="0" err="1"/>
                <a:t>SoA</a:t>
              </a:r>
              <a:r>
                <a:rPr lang="en-US" sz="2000" u="sng" dirty="0"/>
                <a:t>)</a:t>
              </a:r>
            </a:p>
          </p:txBody>
        </p:sp>
        <p:grpSp>
          <p:nvGrpSpPr>
            <p:cNvPr id="39" name="Group 38"/>
            <p:cNvGrpSpPr/>
            <p:nvPr/>
          </p:nvGrpSpPr>
          <p:grpSpPr>
            <a:xfrm>
              <a:off x="895665" y="1670414"/>
              <a:ext cx="7803853" cy="206013"/>
              <a:chOff x="895665" y="1670414"/>
              <a:chExt cx="7803853" cy="206013"/>
            </a:xfrm>
          </p:grpSpPr>
          <p:grpSp>
            <p:nvGrpSpPr>
              <p:cNvPr id="4" name="Group 3"/>
              <p:cNvGrpSpPr/>
              <p:nvPr/>
            </p:nvGrpSpPr>
            <p:grpSpPr>
              <a:xfrm>
                <a:off x="895665" y="1675317"/>
                <a:ext cx="2910739" cy="201110"/>
                <a:chOff x="2414325" y="2527484"/>
                <a:chExt cx="4584682" cy="238971"/>
              </a:xfrm>
            </p:grpSpPr>
            <p:grpSp>
              <p:nvGrpSpPr>
                <p:cNvPr id="71" name="Group 70"/>
                <p:cNvGrpSpPr/>
                <p:nvPr/>
              </p:nvGrpSpPr>
              <p:grpSpPr>
                <a:xfrm flipV="1">
                  <a:off x="5055553" y="2533235"/>
                  <a:ext cx="1943454" cy="233220"/>
                  <a:chOff x="3084017" y="4085626"/>
                  <a:chExt cx="3926244" cy="387878"/>
                </a:xfrm>
              </p:grpSpPr>
              <p:sp>
                <p:nvSpPr>
                  <p:cNvPr id="72" name="Rectangle 71"/>
                  <p:cNvSpPr/>
                  <p:nvPr/>
                </p:nvSpPr>
                <p:spPr bwMode="auto">
                  <a:xfrm flipV="1">
                    <a:off x="3084017" y="4095199"/>
                    <a:ext cx="3926244" cy="378305"/>
                  </a:xfrm>
                  <a:prstGeom prst="rect">
                    <a:avLst/>
                  </a:prstGeom>
                  <a:solidFill>
                    <a:srgbClr val="6CA644"/>
                  </a:solidFill>
                  <a:ln w="12700" cap="flat" cmpd="sng" algn="ctr">
                    <a:noFill/>
                    <a:prstDash val="solid"/>
                    <a:miter lim="800000"/>
                  </a:ln>
                  <a:effectLst/>
                </p:spPr>
                <p:txBody>
                  <a:bodyPr anchor="ctr"/>
                  <a:lstStyle/>
                  <a:p>
                    <a:pPr algn="ctr" defTabSz="3686769">
                      <a:defRPr/>
                    </a:pPr>
                    <a:r>
                      <a:rPr lang="en-US" sz="1200" kern="0" dirty="0">
                        <a:latin typeface="Calibri"/>
                      </a:rPr>
                      <a:t>Preform</a:t>
                    </a:r>
                  </a:p>
                </p:txBody>
              </p:sp>
              <p:sp>
                <p:nvSpPr>
                  <p:cNvPr id="73" name="Rectangle 72"/>
                  <p:cNvSpPr/>
                  <p:nvPr/>
                </p:nvSpPr>
                <p:spPr bwMode="auto">
                  <a:xfrm flipV="1">
                    <a:off x="3084017" y="4085626"/>
                    <a:ext cx="3926243" cy="96684"/>
                  </a:xfrm>
                  <a:prstGeom prst="rect">
                    <a:avLst/>
                  </a:prstGeom>
                  <a:solidFill>
                    <a:srgbClr val="0070C0">
                      <a:alpha val="77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nvGrpSpPr>
                <p:cNvPr id="12" name="Group 11"/>
                <p:cNvGrpSpPr/>
                <p:nvPr/>
              </p:nvGrpSpPr>
              <p:grpSpPr>
                <a:xfrm>
                  <a:off x="2414325" y="2527484"/>
                  <a:ext cx="1943454" cy="233214"/>
                  <a:chOff x="3084017" y="4085626"/>
                  <a:chExt cx="3926244" cy="387870"/>
                </a:xfrm>
              </p:grpSpPr>
              <p:sp>
                <p:nvSpPr>
                  <p:cNvPr id="16" name="Rectangle 15"/>
                  <p:cNvSpPr/>
                  <p:nvPr/>
                </p:nvSpPr>
                <p:spPr bwMode="auto">
                  <a:xfrm rot="10800000" flipV="1">
                    <a:off x="3084017" y="4095189"/>
                    <a:ext cx="3926244" cy="378307"/>
                  </a:xfrm>
                  <a:prstGeom prst="rect">
                    <a:avLst/>
                  </a:prstGeom>
                  <a:solidFill>
                    <a:srgbClr val="6CA644"/>
                  </a:solidFill>
                  <a:ln w="12700" cap="flat" cmpd="sng" algn="ctr">
                    <a:noFill/>
                    <a:prstDash val="solid"/>
                    <a:miter lim="800000"/>
                  </a:ln>
                  <a:effectLst/>
                </p:spPr>
                <p:txBody>
                  <a:bodyPr vert="horz" anchor="ctr"/>
                  <a:lstStyle/>
                  <a:p>
                    <a:pPr algn="ctr" defTabSz="3686769">
                      <a:defRPr/>
                    </a:pPr>
                    <a:r>
                      <a:rPr lang="en-US" sz="1200" kern="0" dirty="0">
                        <a:latin typeface="Calibri"/>
                      </a:rPr>
                      <a:t>Preform</a:t>
                    </a:r>
                  </a:p>
                </p:txBody>
              </p:sp>
              <p:sp>
                <p:nvSpPr>
                  <p:cNvPr id="17" name="Rectangle 16"/>
                  <p:cNvSpPr/>
                  <p:nvPr/>
                </p:nvSpPr>
                <p:spPr bwMode="auto">
                  <a:xfrm flipV="1">
                    <a:off x="3084017" y="4085626"/>
                    <a:ext cx="3926243" cy="96684"/>
                  </a:xfrm>
                  <a:prstGeom prst="rect">
                    <a:avLst/>
                  </a:prstGeom>
                  <a:solidFill>
                    <a:srgbClr val="0070C0">
                      <a:alpha val="77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grpSp>
            <p:nvGrpSpPr>
              <p:cNvPr id="32" name="Group 31"/>
              <p:cNvGrpSpPr/>
              <p:nvPr/>
            </p:nvGrpSpPr>
            <p:grpSpPr>
              <a:xfrm>
                <a:off x="5788779" y="1670414"/>
                <a:ext cx="2910739" cy="201169"/>
                <a:chOff x="5931654" y="1892664"/>
                <a:chExt cx="2910739" cy="201169"/>
              </a:xfrm>
            </p:grpSpPr>
            <p:sp>
              <p:nvSpPr>
                <p:cNvPr id="121" name="Rectangle 120"/>
                <p:cNvSpPr/>
                <p:nvPr/>
              </p:nvSpPr>
              <p:spPr bwMode="auto">
                <a:xfrm>
                  <a:off x="7608526" y="1892664"/>
                  <a:ext cx="1233867" cy="201168"/>
                </a:xfrm>
                <a:prstGeom prst="rect">
                  <a:avLst/>
                </a:prstGeom>
                <a:solidFill>
                  <a:srgbClr val="6CA644"/>
                </a:solidFill>
                <a:ln w="12700" cap="flat" cmpd="sng" algn="ctr">
                  <a:noFill/>
                  <a:prstDash val="solid"/>
                  <a:miter lim="800000"/>
                </a:ln>
                <a:effectLst/>
              </p:spPr>
              <p:txBody>
                <a:bodyPr anchor="ctr"/>
                <a:lstStyle/>
                <a:p>
                  <a:pPr algn="ctr" defTabSz="3686769">
                    <a:defRPr/>
                  </a:pPr>
                  <a:r>
                    <a:rPr lang="en-US" sz="1200" kern="0" dirty="0">
                      <a:latin typeface="Calibri"/>
                    </a:rPr>
                    <a:t>Preform</a:t>
                  </a:r>
                </a:p>
              </p:txBody>
            </p:sp>
            <p:sp>
              <p:nvSpPr>
                <p:cNvPr id="123" name="Rectangle 122"/>
                <p:cNvSpPr/>
                <p:nvPr/>
              </p:nvSpPr>
              <p:spPr bwMode="auto">
                <a:xfrm rot="10800000" flipV="1">
                  <a:off x="5931654" y="1892665"/>
                  <a:ext cx="1233867" cy="201168"/>
                </a:xfrm>
                <a:prstGeom prst="rect">
                  <a:avLst/>
                </a:prstGeom>
                <a:solidFill>
                  <a:srgbClr val="6CA644"/>
                </a:solidFill>
                <a:ln w="12700" cap="flat" cmpd="sng" algn="ctr">
                  <a:noFill/>
                  <a:prstDash val="solid"/>
                  <a:miter lim="800000"/>
                </a:ln>
                <a:effectLst/>
              </p:spPr>
              <p:txBody>
                <a:bodyPr vert="horz" anchor="ctr"/>
                <a:lstStyle/>
                <a:p>
                  <a:pPr algn="ctr" defTabSz="3686769">
                    <a:defRPr/>
                  </a:pPr>
                  <a:r>
                    <a:rPr lang="en-US" sz="1200" kern="0" dirty="0">
                      <a:latin typeface="Calibri"/>
                    </a:rPr>
                    <a:t>Preform</a:t>
                  </a:r>
                </a:p>
              </p:txBody>
            </p:sp>
          </p:grpSp>
        </p:grpSp>
      </p:grpSp>
      <p:sp>
        <p:nvSpPr>
          <p:cNvPr id="127" name="Rectangle 126"/>
          <p:cNvSpPr/>
          <p:nvPr/>
        </p:nvSpPr>
        <p:spPr>
          <a:xfrm>
            <a:off x="4544171" y="6453342"/>
            <a:ext cx="2868142" cy="307777"/>
          </a:xfrm>
          <a:prstGeom prst="rect">
            <a:avLst/>
          </a:prstGeom>
          <a:noFill/>
        </p:spPr>
        <p:txBody>
          <a:bodyPr wrap="square" lIns="91440" tIns="45720" rIns="91440" bIns="45720">
            <a:spAutoFit/>
          </a:bodyPr>
          <a:lstStyle/>
          <a:p>
            <a:pPr defTabSz="457189"/>
            <a:r>
              <a:rPr lang="en-US" sz="1400" i="1" dirty="0">
                <a:ln w="0"/>
                <a:solidFill>
                  <a:srgbClr val="000000"/>
                </a:solidFill>
                <a:latin typeface="Arial"/>
              </a:rPr>
              <a:t>Cure/assembly times are notional</a:t>
            </a:r>
          </a:p>
        </p:txBody>
      </p:sp>
      <p:grpSp>
        <p:nvGrpSpPr>
          <p:cNvPr id="58" name="Group 57"/>
          <p:cNvGrpSpPr/>
          <p:nvPr/>
        </p:nvGrpSpPr>
        <p:grpSpPr>
          <a:xfrm>
            <a:off x="6280047" y="5484021"/>
            <a:ext cx="4169211" cy="696910"/>
            <a:chOff x="4935159" y="5418031"/>
            <a:chExt cx="4169211" cy="696910"/>
          </a:xfrm>
        </p:grpSpPr>
        <p:sp>
          <p:nvSpPr>
            <p:cNvPr id="153" name="Rectangle 152"/>
            <p:cNvSpPr/>
            <p:nvPr/>
          </p:nvSpPr>
          <p:spPr>
            <a:xfrm>
              <a:off x="4935159" y="5418031"/>
              <a:ext cx="1460732" cy="584775"/>
            </a:xfrm>
            <a:prstGeom prst="rect">
              <a:avLst/>
            </a:prstGeom>
            <a:noFill/>
          </p:spPr>
          <p:txBody>
            <a:bodyPr wrap="square" lIns="91440" tIns="45720" rIns="91440" bIns="45720">
              <a:spAutoFit/>
            </a:bodyPr>
            <a:lstStyle/>
            <a:p>
              <a:pPr algn="ctr" defTabSz="457189"/>
              <a:r>
                <a:rPr lang="en-US" dirty="0">
                  <a:ln w="0"/>
                  <a:solidFill>
                    <a:srgbClr val="000000"/>
                  </a:solidFill>
                  <a:effectLst>
                    <a:outerShdw blurRad="38100" dist="25400" dir="5400000" algn="ctr" rotWithShape="0">
                      <a:srgbClr val="6E747A">
                        <a:alpha val="43000"/>
                      </a:srgbClr>
                    </a:outerShdw>
                  </a:effectLst>
                  <a:latin typeface="Arial"/>
                </a:rPr>
                <a:t>Install bolts </a:t>
              </a:r>
              <a:r>
                <a:rPr lang="en-US" sz="1400" dirty="0">
                  <a:ln w="0"/>
                  <a:solidFill>
                    <a:srgbClr val="000000"/>
                  </a:solidFill>
                  <a:effectLst>
                    <a:outerShdw blurRad="38100" dist="25400" dir="5400000" algn="ctr" rotWithShape="0">
                      <a:srgbClr val="6E747A">
                        <a:alpha val="43000"/>
                      </a:srgbClr>
                    </a:outerShdw>
                  </a:effectLst>
                  <a:latin typeface="Arial"/>
                </a:rPr>
                <a:t>(~6 h)</a:t>
              </a:r>
              <a:endParaRPr lang="en-US" sz="1400" b="1" dirty="0">
                <a:ln w="0"/>
                <a:solidFill>
                  <a:srgbClr val="FFFF00"/>
                </a:solidFill>
                <a:effectLst>
                  <a:outerShdw blurRad="38100" dist="38100" dir="2700000" algn="tl">
                    <a:srgbClr val="000000">
                      <a:alpha val="43137"/>
                    </a:srgbClr>
                  </a:outerShdw>
                </a:effectLst>
                <a:latin typeface="Arial"/>
              </a:endParaRPr>
            </a:p>
          </p:txBody>
        </p:sp>
        <p:grpSp>
          <p:nvGrpSpPr>
            <p:cNvPr id="154" name="Group 153"/>
            <p:cNvGrpSpPr/>
            <p:nvPr/>
          </p:nvGrpSpPr>
          <p:grpSpPr>
            <a:xfrm>
              <a:off x="6343436" y="5600299"/>
              <a:ext cx="1358420" cy="402507"/>
              <a:chOff x="6630520" y="4992594"/>
              <a:chExt cx="1358420" cy="402507"/>
            </a:xfrm>
          </p:grpSpPr>
          <p:sp>
            <p:nvSpPr>
              <p:cNvPr id="155" name="Rectangle 154"/>
              <p:cNvSpPr/>
              <p:nvPr/>
            </p:nvSpPr>
            <p:spPr bwMode="auto">
              <a:xfrm flipV="1">
                <a:off x="6852530" y="4992594"/>
                <a:ext cx="1136410" cy="160418"/>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56" name="Rectangle 155"/>
              <p:cNvSpPr/>
              <p:nvPr/>
            </p:nvSpPr>
            <p:spPr bwMode="auto">
              <a:xfrm flipV="1">
                <a:off x="6630520" y="5214339"/>
                <a:ext cx="1136410" cy="180762"/>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endParaRPr lang="en-US" sz="2800" kern="0" dirty="0">
                  <a:solidFill>
                    <a:prstClr val="white"/>
                  </a:solidFill>
                  <a:latin typeface="Calibri"/>
                </a:endParaRPr>
              </a:p>
            </p:txBody>
          </p:sp>
          <p:sp>
            <p:nvSpPr>
              <p:cNvPr id="157" name="Rectangle 156"/>
              <p:cNvSpPr/>
              <p:nvPr/>
            </p:nvSpPr>
            <p:spPr bwMode="auto">
              <a:xfrm>
                <a:off x="6852530" y="5153013"/>
                <a:ext cx="914400" cy="67943"/>
              </a:xfrm>
              <a:prstGeom prst="rect">
                <a:avLst/>
              </a:prstGeom>
              <a:solidFill>
                <a:srgbClr val="461E64"/>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159" name="TextBox 158"/>
            <p:cNvSpPr txBox="1"/>
            <p:nvPr/>
          </p:nvSpPr>
          <p:spPr>
            <a:xfrm>
              <a:off x="7544234" y="5468610"/>
              <a:ext cx="1560136" cy="646331"/>
            </a:xfrm>
            <a:prstGeom prst="rect">
              <a:avLst/>
            </a:prstGeom>
            <a:noFill/>
          </p:spPr>
          <p:txBody>
            <a:bodyPr wrap="square" rtlCol="0">
              <a:spAutoFit/>
            </a:bodyPr>
            <a:lstStyle/>
            <a:p>
              <a:pPr algn="ctr" defTabSz="3686083" eaLnBrk="0" fontAlgn="base" hangingPunct="0">
                <a:spcBef>
                  <a:spcPct val="0"/>
                </a:spcBef>
                <a:spcAft>
                  <a:spcPct val="0"/>
                </a:spcAft>
              </a:pPr>
              <a:r>
                <a:rPr lang="en-US" dirty="0">
                  <a:solidFill>
                    <a:prstClr val="black"/>
                  </a:solidFill>
                  <a:latin typeface="Calibri" panose="020F0502020204030204" pitchFamily="34" charset="0"/>
                </a:rPr>
                <a:t>Bonded and </a:t>
              </a:r>
              <a:br>
                <a:rPr lang="en-US" dirty="0">
                  <a:solidFill>
                    <a:prstClr val="black"/>
                  </a:solidFill>
                  <a:latin typeface="Calibri" panose="020F0502020204030204" pitchFamily="34" charset="0"/>
                </a:rPr>
              </a:br>
              <a:r>
                <a:rPr lang="en-US" dirty="0">
                  <a:solidFill>
                    <a:prstClr val="black"/>
                  </a:solidFill>
                  <a:latin typeface="Calibri" panose="020F0502020204030204" pitchFamily="34" charset="0"/>
                </a:rPr>
                <a:t>Bolted</a:t>
              </a:r>
            </a:p>
          </p:txBody>
        </p:sp>
        <p:grpSp>
          <p:nvGrpSpPr>
            <p:cNvPr id="25" name="Group 24"/>
            <p:cNvGrpSpPr/>
            <p:nvPr/>
          </p:nvGrpSpPr>
          <p:grpSpPr>
            <a:xfrm>
              <a:off x="6614405" y="5598733"/>
              <a:ext cx="211845" cy="465893"/>
              <a:chOff x="6827130" y="5751133"/>
              <a:chExt cx="211845" cy="465893"/>
            </a:xfrm>
          </p:grpSpPr>
          <p:sp>
            <p:nvSpPr>
              <p:cNvPr id="23" name="Isosceles Triangle 22"/>
              <p:cNvSpPr/>
              <p:nvPr/>
            </p:nvSpPr>
            <p:spPr>
              <a:xfrm flipV="1">
                <a:off x="6827130" y="5751133"/>
                <a:ext cx="211845" cy="8190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96313" y="5787258"/>
                <a:ext cx="73479" cy="42976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p:cNvSpPr/>
              <p:nvPr/>
            </p:nvSpPr>
            <p:spPr>
              <a:xfrm>
                <a:off x="6864472" y="6155405"/>
                <a:ext cx="137160" cy="4572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1" name="Group 160"/>
            <p:cNvGrpSpPr/>
            <p:nvPr/>
          </p:nvGrpSpPr>
          <p:grpSpPr>
            <a:xfrm>
              <a:off x="7262875" y="5598733"/>
              <a:ext cx="211845" cy="465893"/>
              <a:chOff x="6827130" y="5751133"/>
              <a:chExt cx="211845" cy="465893"/>
            </a:xfrm>
          </p:grpSpPr>
          <p:sp>
            <p:nvSpPr>
              <p:cNvPr id="162" name="Isosceles Triangle 161"/>
              <p:cNvSpPr/>
              <p:nvPr/>
            </p:nvSpPr>
            <p:spPr>
              <a:xfrm flipV="1">
                <a:off x="6827130" y="5751133"/>
                <a:ext cx="211845" cy="8190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p:cNvSpPr/>
              <p:nvPr/>
            </p:nvSpPr>
            <p:spPr>
              <a:xfrm>
                <a:off x="6896313" y="5787258"/>
                <a:ext cx="73479" cy="42976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p:cNvSpPr/>
              <p:nvPr/>
            </p:nvSpPr>
            <p:spPr>
              <a:xfrm>
                <a:off x="6864472" y="6155405"/>
                <a:ext cx="137160" cy="4572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5" name="Group 164"/>
            <p:cNvGrpSpPr/>
            <p:nvPr/>
          </p:nvGrpSpPr>
          <p:grpSpPr>
            <a:xfrm>
              <a:off x="6938640" y="5598733"/>
              <a:ext cx="211845" cy="465893"/>
              <a:chOff x="6827130" y="5751133"/>
              <a:chExt cx="211845" cy="465893"/>
            </a:xfrm>
          </p:grpSpPr>
          <p:sp>
            <p:nvSpPr>
              <p:cNvPr id="166" name="Isosceles Triangle 165"/>
              <p:cNvSpPr/>
              <p:nvPr/>
            </p:nvSpPr>
            <p:spPr>
              <a:xfrm flipV="1">
                <a:off x="6827130" y="5751133"/>
                <a:ext cx="211845" cy="81904"/>
              </a:xfrm>
              <a:prstGeom prs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p:cNvSpPr/>
              <p:nvPr/>
            </p:nvSpPr>
            <p:spPr>
              <a:xfrm>
                <a:off x="6896313" y="5787258"/>
                <a:ext cx="73479" cy="42976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p:cNvSpPr/>
              <p:nvPr/>
            </p:nvSpPr>
            <p:spPr>
              <a:xfrm>
                <a:off x="6864472" y="6155405"/>
                <a:ext cx="137160" cy="4572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0" name="Group 59"/>
          <p:cNvGrpSpPr/>
          <p:nvPr/>
        </p:nvGrpSpPr>
        <p:grpSpPr>
          <a:xfrm>
            <a:off x="2197611" y="5315409"/>
            <a:ext cx="7287189" cy="1301535"/>
            <a:chOff x="824442" y="5032598"/>
            <a:chExt cx="7287189" cy="1301535"/>
          </a:xfrm>
        </p:grpSpPr>
        <p:sp>
          <p:nvSpPr>
            <p:cNvPr id="88" name="Rectangle 87"/>
            <p:cNvSpPr/>
            <p:nvPr/>
          </p:nvSpPr>
          <p:spPr>
            <a:xfrm>
              <a:off x="824442" y="5032598"/>
              <a:ext cx="2249199" cy="400110"/>
            </a:xfrm>
            <a:prstGeom prst="rect">
              <a:avLst/>
            </a:prstGeom>
            <a:noFill/>
          </p:spPr>
          <p:txBody>
            <a:bodyPr wrap="square" lIns="91440" tIns="45720" rIns="91440" bIns="45720">
              <a:spAutoFit/>
            </a:bodyPr>
            <a:lstStyle/>
            <a:p>
              <a:pPr algn="ctr" defTabSz="457189"/>
              <a:r>
                <a:rPr lang="en-US" sz="2000" b="1" dirty="0">
                  <a:ln w="0"/>
                  <a:solidFill>
                    <a:srgbClr val="000000"/>
                  </a:solidFill>
                  <a:effectLst>
                    <a:outerShdw blurRad="38100" dist="25400" dir="5400000" algn="ctr" rotWithShape="0">
                      <a:srgbClr val="6E747A">
                        <a:alpha val="43000"/>
                      </a:srgbClr>
                    </a:outerShdw>
                  </a:effectLst>
                  <a:latin typeface="Arial"/>
                </a:rPr>
                <a:t>Total Time: ~12 h</a:t>
              </a:r>
            </a:p>
          </p:txBody>
        </p:sp>
        <p:sp>
          <p:nvSpPr>
            <p:cNvPr id="158" name="Rectangle 157"/>
            <p:cNvSpPr/>
            <p:nvPr/>
          </p:nvSpPr>
          <p:spPr>
            <a:xfrm>
              <a:off x="5862432" y="5934023"/>
              <a:ext cx="2249199" cy="400110"/>
            </a:xfrm>
            <a:prstGeom prst="rect">
              <a:avLst/>
            </a:prstGeom>
            <a:noFill/>
          </p:spPr>
          <p:txBody>
            <a:bodyPr wrap="square" lIns="91440" tIns="45720" rIns="91440" bIns="45720">
              <a:spAutoFit/>
            </a:bodyPr>
            <a:lstStyle/>
            <a:p>
              <a:pPr algn="ctr" defTabSz="457189"/>
              <a:r>
                <a:rPr lang="en-US" sz="2000" b="1" dirty="0">
                  <a:ln w="0"/>
                  <a:solidFill>
                    <a:srgbClr val="000000"/>
                  </a:solidFill>
                  <a:effectLst>
                    <a:outerShdw blurRad="38100" dist="25400" dir="5400000" algn="ctr" rotWithShape="0">
                      <a:srgbClr val="6E747A">
                        <a:alpha val="43000"/>
                      </a:srgbClr>
                    </a:outerShdw>
                  </a:effectLst>
                  <a:latin typeface="Arial"/>
                </a:rPr>
                <a:t>Total Time: ~20 h</a:t>
              </a:r>
            </a:p>
          </p:txBody>
        </p:sp>
        <p:sp>
          <p:nvSpPr>
            <p:cNvPr id="134" name="Rectangle 133"/>
            <p:cNvSpPr/>
            <p:nvPr/>
          </p:nvSpPr>
          <p:spPr>
            <a:xfrm>
              <a:off x="867383" y="5596220"/>
              <a:ext cx="2249199" cy="707886"/>
            </a:xfrm>
            <a:prstGeom prst="rect">
              <a:avLst/>
            </a:prstGeom>
            <a:noFill/>
            <a:ln w="38100">
              <a:solidFill>
                <a:srgbClr val="FF0000"/>
              </a:solidFill>
            </a:ln>
          </p:spPr>
          <p:txBody>
            <a:bodyPr wrap="square" lIns="91440" tIns="45720" rIns="91440" bIns="45720">
              <a:spAutoFit/>
            </a:bodyPr>
            <a:lstStyle/>
            <a:p>
              <a:pPr algn="ctr" defTabSz="457189"/>
              <a:r>
                <a:rPr lang="en-US" sz="2000" b="1" dirty="0">
                  <a:ln w="0"/>
                  <a:solidFill>
                    <a:srgbClr val="FF0000"/>
                  </a:solidFill>
                  <a:effectLst>
                    <a:outerShdw blurRad="38100" dist="25400" dir="5400000" algn="ctr" rotWithShape="0">
                      <a:srgbClr val="6E747A">
                        <a:alpha val="43000"/>
                      </a:srgbClr>
                    </a:outerShdw>
                  </a:effectLst>
                  <a:latin typeface="Arial"/>
                </a:rPr>
                <a:t>AERoBOND is ~40% Faster!</a:t>
              </a:r>
            </a:p>
          </p:txBody>
        </p:sp>
      </p:grpSp>
      <p:grpSp>
        <p:nvGrpSpPr>
          <p:cNvPr id="3" name="Group 2"/>
          <p:cNvGrpSpPr/>
          <p:nvPr/>
        </p:nvGrpSpPr>
        <p:grpSpPr>
          <a:xfrm>
            <a:off x="2616105" y="3321760"/>
            <a:ext cx="7833153" cy="1240611"/>
            <a:chOff x="1092104" y="2897544"/>
            <a:chExt cx="7833153" cy="1240611"/>
          </a:xfrm>
        </p:grpSpPr>
        <p:grpSp>
          <p:nvGrpSpPr>
            <p:cNvPr id="53" name="Group 52"/>
            <p:cNvGrpSpPr/>
            <p:nvPr/>
          </p:nvGrpSpPr>
          <p:grpSpPr>
            <a:xfrm>
              <a:off x="1092104" y="2968636"/>
              <a:ext cx="7833153" cy="1169519"/>
              <a:chOff x="1167520" y="3138322"/>
              <a:chExt cx="7833153" cy="1169519"/>
            </a:xfrm>
          </p:grpSpPr>
          <p:grpSp>
            <p:nvGrpSpPr>
              <p:cNvPr id="85" name="Group 84"/>
              <p:cNvGrpSpPr/>
              <p:nvPr/>
            </p:nvGrpSpPr>
            <p:grpSpPr>
              <a:xfrm>
                <a:off x="1167520" y="3138322"/>
                <a:ext cx="1685291" cy="1115844"/>
                <a:chOff x="2922816" y="4562819"/>
                <a:chExt cx="2654488" cy="1325919"/>
              </a:xfrm>
            </p:grpSpPr>
            <p:pic>
              <p:nvPicPr>
                <p:cNvPr id="57" name="Picture 2" descr="Image result for parallel clamp"/>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rot="16200000">
                  <a:off x="3305627" y="4180008"/>
                  <a:ext cx="1325919" cy="2091542"/>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 73"/>
                <p:cNvGrpSpPr/>
                <p:nvPr/>
              </p:nvGrpSpPr>
              <p:grpSpPr>
                <a:xfrm>
                  <a:off x="3375585" y="4899661"/>
                  <a:ext cx="2201719" cy="457783"/>
                  <a:chOff x="6632192" y="5803689"/>
                  <a:chExt cx="2201719" cy="518489"/>
                </a:xfrm>
              </p:grpSpPr>
              <p:sp>
                <p:nvSpPr>
                  <p:cNvPr id="81" name="Rectangle 80"/>
                  <p:cNvSpPr/>
                  <p:nvPr/>
                </p:nvSpPr>
                <p:spPr bwMode="auto">
                  <a:xfrm flipV="1">
                    <a:off x="6632192" y="6101191"/>
                    <a:ext cx="1841554" cy="220987"/>
                  </a:xfrm>
                  <a:prstGeom prst="rect">
                    <a:avLst/>
                  </a:prstGeom>
                  <a:gradFill>
                    <a:gsLst>
                      <a:gs pos="12000">
                        <a:srgbClr val="00B050"/>
                      </a:gs>
                      <a:gs pos="27000">
                        <a:srgbClr val="0070C0"/>
                      </a:gs>
                      <a:gs pos="60000">
                        <a:srgbClr val="ED7D31">
                          <a:lumMod val="75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83" name="Rectangle 82"/>
                  <p:cNvSpPr/>
                  <p:nvPr/>
                </p:nvSpPr>
                <p:spPr bwMode="auto">
                  <a:xfrm>
                    <a:off x="6992357" y="5803689"/>
                    <a:ext cx="1841554" cy="220986"/>
                  </a:xfrm>
                  <a:prstGeom prst="rect">
                    <a:avLst/>
                  </a:prstGeom>
                  <a:gradFill>
                    <a:gsLst>
                      <a:gs pos="12000">
                        <a:srgbClr val="00B050"/>
                      </a:gs>
                      <a:gs pos="27000">
                        <a:srgbClr val="0070C0"/>
                      </a:gs>
                      <a:gs pos="60000">
                        <a:srgbClr val="ED7D31">
                          <a:lumMod val="75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84" name="Rectangle 83"/>
                  <p:cNvSpPr/>
                  <p:nvPr/>
                </p:nvSpPr>
                <p:spPr bwMode="auto">
                  <a:xfrm>
                    <a:off x="6992357" y="6020095"/>
                    <a:ext cx="1481389" cy="91440"/>
                  </a:xfrm>
                  <a:prstGeom prst="rect">
                    <a:avLst/>
                  </a:prstGeom>
                  <a:gradFill>
                    <a:gsLst>
                      <a:gs pos="0">
                        <a:srgbClr val="00B050"/>
                      </a:gs>
                      <a:gs pos="53000">
                        <a:srgbClr val="FFFF00"/>
                      </a:gs>
                      <a:gs pos="100000">
                        <a:srgbClr val="00B050"/>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grpSp>
            <p:nvGrpSpPr>
              <p:cNvPr id="93" name="Group 92"/>
              <p:cNvGrpSpPr/>
              <p:nvPr/>
            </p:nvGrpSpPr>
            <p:grpSpPr>
              <a:xfrm>
                <a:off x="3848924" y="3191997"/>
                <a:ext cx="5151749" cy="1115844"/>
                <a:chOff x="-641125" y="4057849"/>
                <a:chExt cx="8114479" cy="1325919"/>
              </a:xfrm>
            </p:grpSpPr>
            <p:grpSp>
              <p:nvGrpSpPr>
                <p:cNvPr id="94" name="Group 93"/>
                <p:cNvGrpSpPr/>
                <p:nvPr/>
              </p:nvGrpSpPr>
              <p:grpSpPr>
                <a:xfrm>
                  <a:off x="-641125" y="4057849"/>
                  <a:ext cx="6568155" cy="1325919"/>
                  <a:chOff x="-740862" y="4562819"/>
                  <a:chExt cx="6568155" cy="1325919"/>
                </a:xfrm>
              </p:grpSpPr>
              <p:pic>
                <p:nvPicPr>
                  <p:cNvPr id="96" name="Picture 2" descr="Image result for parallel clamp"/>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rot="16200000">
                    <a:off x="3305627" y="4180008"/>
                    <a:ext cx="1325919" cy="2091542"/>
                  </a:xfrm>
                  <a:prstGeom prst="rect">
                    <a:avLst/>
                  </a:prstGeom>
                  <a:noFill/>
                  <a:extLst>
                    <a:ext uri="{909E8E84-426E-40DD-AFC4-6F175D3DCCD1}">
                      <a14:hiddenFill xmlns:a14="http://schemas.microsoft.com/office/drawing/2010/main">
                        <a:solidFill>
                          <a:srgbClr val="FFFFFF"/>
                        </a:solidFill>
                      </a14:hiddenFill>
                    </a:ext>
                  </a:extLst>
                </p:spPr>
              </p:pic>
              <p:grpSp>
                <p:nvGrpSpPr>
                  <p:cNvPr id="97" name="Group 96"/>
                  <p:cNvGrpSpPr/>
                  <p:nvPr/>
                </p:nvGrpSpPr>
                <p:grpSpPr>
                  <a:xfrm>
                    <a:off x="3375585" y="4899661"/>
                    <a:ext cx="2201719" cy="457783"/>
                    <a:chOff x="6632192" y="5803689"/>
                    <a:chExt cx="2201719" cy="518489"/>
                  </a:xfrm>
                </p:grpSpPr>
                <p:sp>
                  <p:nvSpPr>
                    <p:cNvPr id="103" name="Rectangle 102"/>
                    <p:cNvSpPr/>
                    <p:nvPr/>
                  </p:nvSpPr>
                  <p:spPr bwMode="auto">
                    <a:xfrm flipV="1">
                      <a:off x="6632192" y="6101191"/>
                      <a:ext cx="1841554" cy="220987"/>
                    </a:xfrm>
                    <a:prstGeom prst="rect">
                      <a:avLst/>
                    </a:prstGeom>
                    <a:solidFill>
                      <a:srgbClr val="C55A11"/>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04" name="Rectangle 103"/>
                    <p:cNvSpPr/>
                    <p:nvPr/>
                  </p:nvSpPr>
                  <p:spPr bwMode="auto">
                    <a:xfrm>
                      <a:off x="6992357" y="5803689"/>
                      <a:ext cx="1841554" cy="220986"/>
                    </a:xfrm>
                    <a:prstGeom prst="rect">
                      <a:avLst/>
                    </a:prstGeom>
                    <a:solidFill>
                      <a:srgbClr val="C55A11"/>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05" name="Rectangle 104"/>
                    <p:cNvSpPr/>
                    <p:nvPr/>
                  </p:nvSpPr>
                  <p:spPr bwMode="auto">
                    <a:xfrm>
                      <a:off x="6992357" y="6020095"/>
                      <a:ext cx="1481389" cy="91440"/>
                    </a:xfrm>
                    <a:prstGeom prst="rect">
                      <a:avLst/>
                    </a:prstGeom>
                    <a:solidFill>
                      <a:srgbClr val="C59EE2"/>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cxnSp>
                <p:nvCxnSpPr>
                  <p:cNvPr id="98" name="Curved Connector 97"/>
                  <p:cNvCxnSpPr/>
                  <p:nvPr/>
                </p:nvCxnSpPr>
                <p:spPr>
                  <a:xfrm>
                    <a:off x="5241066" y="5114962"/>
                    <a:ext cx="586227" cy="242482"/>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102" name="Rectangle 101"/>
                  <p:cNvSpPr/>
                  <p:nvPr/>
                </p:nvSpPr>
                <p:spPr>
                  <a:xfrm>
                    <a:off x="-740862" y="4683559"/>
                    <a:ext cx="2571516" cy="768013"/>
                  </a:xfrm>
                  <a:prstGeom prst="rect">
                    <a:avLst/>
                  </a:prstGeom>
                  <a:noFill/>
                </p:spPr>
                <p:txBody>
                  <a:bodyPr wrap="square" lIns="91440" tIns="45720" rIns="91440" bIns="45720">
                    <a:spAutoFit/>
                  </a:bodyPr>
                  <a:lstStyle/>
                  <a:p>
                    <a:pPr algn="ctr" defTabSz="457189"/>
                    <a:r>
                      <a:rPr lang="en-US" sz="2000" dirty="0" smtClean="0">
                        <a:ln w="0"/>
                        <a:solidFill>
                          <a:srgbClr val="000000"/>
                        </a:solidFill>
                        <a:effectLst>
                          <a:outerShdw blurRad="38100" dist="25400" dir="5400000" algn="ctr" rotWithShape="0">
                            <a:srgbClr val="6E747A">
                              <a:alpha val="43000"/>
                            </a:srgbClr>
                          </a:outerShdw>
                        </a:effectLst>
                        <a:latin typeface="Arial"/>
                      </a:rPr>
                      <a:t>Assembly </a:t>
                    </a:r>
                    <a:r>
                      <a:rPr lang="en-US" sz="2000" dirty="0">
                        <a:ln w="0"/>
                        <a:solidFill>
                          <a:srgbClr val="000000"/>
                        </a:solidFill>
                        <a:effectLst>
                          <a:outerShdw blurRad="38100" dist="25400" dir="5400000" algn="ctr" rotWithShape="0">
                            <a:srgbClr val="6E747A">
                              <a:alpha val="43000"/>
                            </a:srgbClr>
                          </a:outerShdw>
                        </a:effectLst>
                        <a:latin typeface="Arial"/>
                      </a:rPr>
                      <a:t/>
                    </a:r>
                    <a:br>
                      <a:rPr lang="en-US" sz="2000" dirty="0">
                        <a:ln w="0"/>
                        <a:solidFill>
                          <a:srgbClr val="000000"/>
                        </a:solidFill>
                        <a:effectLst>
                          <a:outerShdw blurRad="38100" dist="25400" dir="5400000" algn="ctr" rotWithShape="0">
                            <a:srgbClr val="6E747A">
                              <a:alpha val="43000"/>
                            </a:srgbClr>
                          </a:outerShdw>
                        </a:effectLst>
                        <a:latin typeface="Arial"/>
                      </a:rPr>
                    </a:br>
                    <a:r>
                      <a:rPr lang="en-US" sz="1600" dirty="0">
                        <a:ln w="0"/>
                        <a:solidFill>
                          <a:srgbClr val="000000"/>
                        </a:solidFill>
                        <a:effectLst>
                          <a:outerShdw blurRad="38100" dist="25400" dir="5400000" algn="ctr" rotWithShape="0">
                            <a:srgbClr val="6E747A">
                              <a:alpha val="43000"/>
                            </a:srgbClr>
                          </a:outerShdw>
                        </a:effectLst>
                        <a:latin typeface="Arial"/>
                      </a:rPr>
                      <a:t>(~2 h)</a:t>
                    </a:r>
                    <a:endParaRPr lang="en-US" sz="1600" b="1" dirty="0">
                      <a:ln w="0"/>
                      <a:solidFill>
                        <a:srgbClr val="FFFF00"/>
                      </a:solidFill>
                      <a:effectLst>
                        <a:outerShdw blurRad="38100" dist="38100" dir="2700000" algn="tl">
                          <a:srgbClr val="000000">
                            <a:alpha val="43137"/>
                          </a:srgbClr>
                        </a:outerShdw>
                      </a:effectLst>
                      <a:latin typeface="Arial"/>
                    </a:endParaRPr>
                  </a:p>
                </p:txBody>
              </p:sp>
            </p:grpSp>
            <p:sp>
              <p:nvSpPr>
                <p:cNvPr id="95" name="Rectangle 94"/>
                <p:cNvSpPr/>
                <p:nvPr/>
              </p:nvSpPr>
              <p:spPr>
                <a:xfrm>
                  <a:off x="5809761" y="4617782"/>
                  <a:ext cx="1663593" cy="438864"/>
                </a:xfrm>
                <a:prstGeom prst="rect">
                  <a:avLst/>
                </a:prstGeom>
                <a:noFill/>
                <a:ln>
                  <a:noFill/>
                </a:ln>
              </p:spPr>
              <p:txBody>
                <a:bodyPr wrap="none" lIns="91440" tIns="45720" rIns="91440" bIns="45720">
                  <a:spAutoFit/>
                </a:bodyPr>
                <a:lstStyle/>
                <a:p>
                  <a:pPr algn="ctr"/>
                  <a:r>
                    <a:rPr lang="en-US" b="1" dirty="0">
                      <a:ln w="3175">
                        <a:solidFill>
                          <a:schemeClr val="tx1"/>
                        </a:solidFill>
                        <a:prstDash val="solid"/>
                      </a:ln>
                      <a:solidFill>
                        <a:schemeClr val="accent6">
                          <a:lumMod val="40000"/>
                          <a:lumOff val="6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Adhesive</a:t>
                  </a:r>
                </a:p>
              </p:txBody>
            </p:sp>
          </p:grpSp>
        </p:grpSp>
        <p:cxnSp>
          <p:nvCxnSpPr>
            <p:cNvPr id="90" name="Curved Connector 89"/>
            <p:cNvCxnSpPr/>
            <p:nvPr/>
          </p:nvCxnSpPr>
          <p:spPr>
            <a:xfrm flipV="1">
              <a:off x="2557887" y="3174034"/>
              <a:ext cx="319295" cy="263546"/>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91" name="Rectangle 90"/>
            <p:cNvSpPr/>
            <p:nvPr/>
          </p:nvSpPr>
          <p:spPr>
            <a:xfrm>
              <a:off x="2887501" y="2897544"/>
              <a:ext cx="906017" cy="646331"/>
            </a:xfrm>
            <a:prstGeom prst="rect">
              <a:avLst/>
            </a:prstGeom>
            <a:noFill/>
            <a:ln>
              <a:noFill/>
            </a:ln>
          </p:spPr>
          <p:txBody>
            <a:bodyPr wrap="none" lIns="91440" tIns="45720" rIns="91440" bIns="45720">
              <a:spAutoFit/>
            </a:bodyPr>
            <a:lstStyle/>
            <a:p>
              <a:pPr algn="ctr"/>
              <a:r>
                <a:rPr lang="en-US" b="1" dirty="0">
                  <a:ln w="3175">
                    <a:solidFill>
                      <a:schemeClr val="tx1"/>
                    </a:solidFill>
                    <a:prstDash val="solid"/>
                  </a:ln>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Joining </a:t>
              </a:r>
              <a:br>
                <a:rPr lang="en-US" b="1" dirty="0">
                  <a:ln w="3175">
                    <a:solidFill>
                      <a:schemeClr val="tx1"/>
                    </a:solidFill>
                    <a:prstDash val="solid"/>
                  </a:ln>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US" b="1" dirty="0">
                  <a:ln w="3175">
                    <a:solidFill>
                      <a:schemeClr val="tx1"/>
                    </a:solidFill>
                    <a:prstDash val="solid"/>
                  </a:ln>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Layer B</a:t>
              </a:r>
            </a:p>
          </p:txBody>
        </p:sp>
      </p:grpSp>
      <p:grpSp>
        <p:nvGrpSpPr>
          <p:cNvPr id="8" name="Group 7"/>
          <p:cNvGrpSpPr/>
          <p:nvPr/>
        </p:nvGrpSpPr>
        <p:grpSpPr>
          <a:xfrm>
            <a:off x="6055203" y="2679988"/>
            <a:ext cx="3882862" cy="778359"/>
            <a:chOff x="4570123" y="2783770"/>
            <a:chExt cx="3882862" cy="778359"/>
          </a:xfrm>
        </p:grpSpPr>
        <p:sp>
          <p:nvSpPr>
            <p:cNvPr id="100" name="Rectangle 99"/>
            <p:cNvSpPr/>
            <p:nvPr/>
          </p:nvSpPr>
          <p:spPr bwMode="auto">
            <a:xfrm rot="10800000" flipV="1">
              <a:off x="7209401" y="3360961"/>
              <a:ext cx="1243584" cy="201168"/>
            </a:xfrm>
            <a:prstGeom prst="rect">
              <a:avLst/>
            </a:prstGeom>
            <a:solidFill>
              <a:srgbClr val="ED7D31">
                <a:lumMod val="75000"/>
              </a:srgbClr>
            </a:solidFill>
            <a:ln w="12700" cap="flat" cmpd="sng" algn="ctr">
              <a:noFill/>
              <a:prstDash val="solid"/>
              <a:miter lim="800000"/>
            </a:ln>
            <a:effectLst/>
          </p:spPr>
          <p:txBody>
            <a:bodyPr anchor="ctr"/>
            <a:lstStyle/>
            <a:p>
              <a:pPr algn="ctr" defTabSz="3686769">
                <a:defRPr/>
              </a:pPr>
              <a:r>
                <a:rPr lang="en-US" sz="1200" kern="0" dirty="0">
                  <a:latin typeface="Calibri"/>
                </a:rPr>
                <a:t>Component</a:t>
              </a:r>
            </a:p>
          </p:txBody>
        </p:sp>
        <p:pic>
          <p:nvPicPr>
            <p:cNvPr id="6" name="Picture 5"/>
            <p:cNvPicPr>
              <a:picLocks noChangeAspect="1"/>
            </p:cNvPicPr>
            <p:nvPr/>
          </p:nvPicPr>
          <p:blipFill>
            <a:blip r:embed="rId19">
              <a:extLst>
                <a:ext uri="{BEBA8EAE-BF5A-486C-A8C5-ECC9F3942E4B}">
                  <a14:imgProps xmlns:a14="http://schemas.microsoft.com/office/drawing/2010/main">
                    <a14:imgLayer r:embed="rId20">
                      <a14:imgEffect>
                        <a14:backgroundRemoval t="10000" b="90000" l="10000" r="90000"/>
                      </a14:imgEffect>
                    </a14:imgLayer>
                  </a14:imgProps>
                </a:ext>
              </a:extLst>
            </a:blip>
            <a:stretch>
              <a:fillRect/>
            </a:stretch>
          </p:blipFill>
          <p:spPr>
            <a:xfrm rot="21138774">
              <a:off x="6736173" y="2783770"/>
              <a:ext cx="1175506" cy="734692"/>
            </a:xfrm>
            <a:prstGeom prst="rect">
              <a:avLst/>
            </a:prstGeom>
          </p:spPr>
        </p:pic>
        <p:sp>
          <p:nvSpPr>
            <p:cNvPr id="101" name="Rectangle 100"/>
            <p:cNvSpPr/>
            <p:nvPr/>
          </p:nvSpPr>
          <p:spPr>
            <a:xfrm>
              <a:off x="4570123" y="2859514"/>
              <a:ext cx="2444632" cy="584775"/>
            </a:xfrm>
            <a:prstGeom prst="rect">
              <a:avLst/>
            </a:prstGeom>
            <a:noFill/>
          </p:spPr>
          <p:txBody>
            <a:bodyPr wrap="square" lIns="91440" tIns="45720" rIns="91440" bIns="45720">
              <a:spAutoFit/>
            </a:bodyPr>
            <a:lstStyle/>
            <a:p>
              <a:pPr algn="ctr" defTabSz="457189"/>
              <a:r>
                <a:rPr lang="en-US" dirty="0">
                  <a:ln w="0"/>
                  <a:solidFill>
                    <a:srgbClr val="000000"/>
                  </a:solidFill>
                  <a:effectLst>
                    <a:outerShdw blurRad="38100" dist="25400" dir="5400000" algn="ctr" rotWithShape="0">
                      <a:srgbClr val="6E747A">
                        <a:alpha val="43000"/>
                      </a:srgbClr>
                    </a:outerShdw>
                  </a:effectLst>
                  <a:latin typeface="Arial"/>
                </a:rPr>
                <a:t>Surface Treatment </a:t>
              </a:r>
              <a:br>
                <a:rPr lang="en-US" dirty="0">
                  <a:ln w="0"/>
                  <a:solidFill>
                    <a:srgbClr val="000000"/>
                  </a:solidFill>
                  <a:effectLst>
                    <a:outerShdw blurRad="38100" dist="25400" dir="5400000" algn="ctr" rotWithShape="0">
                      <a:srgbClr val="6E747A">
                        <a:alpha val="43000"/>
                      </a:srgbClr>
                    </a:outerShdw>
                  </a:effectLst>
                  <a:latin typeface="Arial"/>
                </a:rPr>
              </a:br>
              <a:r>
                <a:rPr lang="en-US" sz="1400" dirty="0">
                  <a:ln w="0"/>
                  <a:solidFill>
                    <a:srgbClr val="000000"/>
                  </a:solidFill>
                  <a:effectLst>
                    <a:outerShdw blurRad="38100" dist="25400" dir="5400000" algn="ctr" rotWithShape="0">
                      <a:srgbClr val="6E747A">
                        <a:alpha val="43000"/>
                      </a:srgbClr>
                    </a:outerShdw>
                  </a:effectLst>
                  <a:latin typeface="Arial"/>
                </a:rPr>
                <a:t>(~2 h)</a:t>
              </a:r>
              <a:endParaRPr lang="en-US" sz="1400" b="1" dirty="0">
                <a:ln w="0"/>
                <a:solidFill>
                  <a:srgbClr val="FFFF00"/>
                </a:solidFill>
                <a:effectLst>
                  <a:outerShdw blurRad="38100" dist="38100" dir="2700000" algn="tl">
                    <a:srgbClr val="000000">
                      <a:alpha val="43137"/>
                    </a:srgbClr>
                  </a:outerShdw>
                </a:effectLst>
                <a:latin typeface="Arial"/>
              </a:endParaRPr>
            </a:p>
          </p:txBody>
        </p:sp>
      </p:grpSp>
      <p:pic>
        <p:nvPicPr>
          <p:cNvPr id="7" name="SoA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21"/>
          <a:stretch>
            <a:fillRect/>
          </a:stretch>
        </p:blipFill>
        <p:spPr>
          <a:xfrm>
            <a:off x="12420600" y="178981"/>
            <a:ext cx="609600" cy="609600"/>
          </a:xfrm>
          <a:prstGeom prst="rect">
            <a:avLst/>
          </a:prstGeom>
        </p:spPr>
      </p:pic>
      <p:pic>
        <p:nvPicPr>
          <p:cNvPr id="9" name="SOA2">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21"/>
          <a:stretch>
            <a:fillRect/>
          </a:stretch>
        </p:blipFill>
        <p:spPr>
          <a:xfrm>
            <a:off x="12475760" y="1106697"/>
            <a:ext cx="609600" cy="609600"/>
          </a:xfrm>
          <a:prstGeom prst="rect">
            <a:avLst/>
          </a:prstGeom>
        </p:spPr>
      </p:pic>
      <p:pic>
        <p:nvPicPr>
          <p:cNvPr id="10" name="SoA3">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21"/>
          <a:stretch>
            <a:fillRect/>
          </a:stretch>
        </p:blipFill>
        <p:spPr>
          <a:xfrm>
            <a:off x="12419717" y="2155872"/>
            <a:ext cx="609600" cy="609600"/>
          </a:xfrm>
          <a:prstGeom prst="rect">
            <a:avLst/>
          </a:prstGeom>
        </p:spPr>
      </p:pic>
      <p:pic>
        <p:nvPicPr>
          <p:cNvPr id="11" name="SoA4">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21"/>
          <a:stretch>
            <a:fillRect/>
          </a:stretch>
        </p:blipFill>
        <p:spPr>
          <a:xfrm>
            <a:off x="12383641" y="3088053"/>
            <a:ext cx="609600" cy="609600"/>
          </a:xfrm>
          <a:prstGeom prst="rect">
            <a:avLst/>
          </a:prstGeom>
        </p:spPr>
      </p:pic>
      <p:pic>
        <p:nvPicPr>
          <p:cNvPr id="13" name="SOA5">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21"/>
          <a:stretch>
            <a:fillRect/>
          </a:stretch>
        </p:blipFill>
        <p:spPr>
          <a:xfrm>
            <a:off x="12554858" y="3720450"/>
            <a:ext cx="609600" cy="609600"/>
          </a:xfrm>
          <a:prstGeom prst="rect">
            <a:avLst/>
          </a:prstGeom>
        </p:spPr>
      </p:pic>
      <p:pic>
        <p:nvPicPr>
          <p:cNvPr id="14" name="SoA6">
            <a:hlinkClick r:id="" action="ppaction://media"/>
          </p:cNvPr>
          <p:cNvPicPr>
            <a:picLocks noChangeAspect="1"/>
          </p:cNvPicPr>
          <p:nvPr>
            <a:audioFile r:link="rId13"/>
            <p:extLst>
              <p:ext uri="{DAA4B4D4-6D71-4841-9C94-3DE7FCFB9230}">
                <p14:media xmlns:p14="http://schemas.microsoft.com/office/powerpoint/2010/main" r:embed="rId12"/>
              </p:ext>
            </p:extLst>
          </p:nvPr>
        </p:nvPicPr>
        <p:blipFill>
          <a:blip r:embed="rId21"/>
          <a:stretch>
            <a:fillRect/>
          </a:stretch>
        </p:blipFill>
        <p:spPr>
          <a:xfrm>
            <a:off x="12554858" y="4399277"/>
            <a:ext cx="609600" cy="609600"/>
          </a:xfrm>
          <a:prstGeom prst="rect">
            <a:avLst/>
          </a:prstGeom>
        </p:spPr>
      </p:pic>
      <p:pic>
        <p:nvPicPr>
          <p:cNvPr id="15" name="SoA7">
            <a:hlinkClick r:id="" action="ppaction://media"/>
          </p:cNvPr>
          <p:cNvPicPr>
            <a:picLocks noChangeAspect="1"/>
          </p:cNvPicPr>
          <p:nvPr>
            <a:audioFile r:link="rId15"/>
            <p:extLst>
              <p:ext uri="{DAA4B4D4-6D71-4841-9C94-3DE7FCFB9230}">
                <p14:media xmlns:p14="http://schemas.microsoft.com/office/powerpoint/2010/main" r:embed="rId14"/>
              </p:ext>
            </p:extLst>
          </p:nvPr>
        </p:nvPicPr>
        <p:blipFill>
          <a:blip r:embed="rId21"/>
          <a:stretch>
            <a:fillRect/>
          </a:stretch>
        </p:blipFill>
        <p:spPr>
          <a:xfrm>
            <a:off x="12554858" y="5243806"/>
            <a:ext cx="609600" cy="609600"/>
          </a:xfrm>
          <a:prstGeom prst="rect">
            <a:avLst/>
          </a:prstGeom>
        </p:spPr>
      </p:pic>
    </p:spTree>
    <p:custDataLst>
      <p:tags r:id="rId1"/>
    </p:custDataLst>
    <p:extLst>
      <p:ext uri="{BB962C8B-B14F-4D97-AF65-F5344CB8AC3E}">
        <p14:creationId xmlns:p14="http://schemas.microsoft.com/office/powerpoint/2010/main" val="2714230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99" fill="hold"/>
                                        <p:tgtEl>
                                          <p:spTgt spid="7"/>
                                        </p:tgtEl>
                                      </p:cBhvr>
                                    </p:cmd>
                                  </p:childTnLst>
                                </p:cTn>
                              </p:par>
                            </p:childTnLst>
                          </p:cTn>
                        </p:par>
                        <p:par>
                          <p:cTn id="7" fill="hold">
                            <p:stCondLst>
                              <p:cond delay="8399"/>
                            </p:stCondLst>
                            <p:childTnLst>
                              <p:par>
                                <p:cTn id="8" presetID="1" presetClass="entr" presetSubtype="0" fill="hold" nodeType="afterEffect">
                                  <p:stCondLst>
                                    <p:cond delay="0"/>
                                  </p:stCondLst>
                                  <p:childTnLst>
                                    <p:set>
                                      <p:cBhvr>
                                        <p:cTn id="9" dur="1" fill="hold">
                                          <p:stCondLst>
                                            <p:cond delay="0"/>
                                          </p:stCondLst>
                                        </p:cTn>
                                        <p:tgtEl>
                                          <p:spTgt spid="47"/>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27"/>
                                        </p:tgtEl>
                                        <p:attrNameLst>
                                          <p:attrName>style.visibility</p:attrName>
                                        </p:attrNameLst>
                                      </p:cBhvr>
                                      <p:to>
                                        <p:strVal val="visible"/>
                                      </p:to>
                                    </p:set>
                                  </p:childTnLst>
                                </p:cTn>
                              </p:par>
                            </p:childTnLst>
                          </p:cTn>
                        </p:par>
                        <p:par>
                          <p:cTn id="12" fill="hold">
                            <p:stCondLst>
                              <p:cond delay="8399"/>
                            </p:stCondLst>
                            <p:childTnLst>
                              <p:par>
                                <p:cTn id="13" presetID="1" presetClass="mediacall" presetSubtype="0" fill="hold" nodeType="afterEffect">
                                  <p:stCondLst>
                                    <p:cond delay="0"/>
                                  </p:stCondLst>
                                  <p:childTnLst>
                                    <p:cmd type="call" cmd="playFrom(0.0)">
                                      <p:cBhvr>
                                        <p:cTn id="14" dur="10651" fill="hold"/>
                                        <p:tgtEl>
                                          <p:spTgt spid="9"/>
                                        </p:tgtEl>
                                      </p:cBhvr>
                                    </p:cmd>
                                  </p:childTnLst>
                                </p:cTn>
                              </p:par>
                            </p:childTnLst>
                          </p:cTn>
                        </p:par>
                        <p:par>
                          <p:cTn id="15" fill="hold">
                            <p:stCondLst>
                              <p:cond delay="19050"/>
                            </p:stCondLst>
                            <p:childTnLst>
                              <p:par>
                                <p:cTn id="16" presetID="1"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par>
                          <p:cTn id="18" fill="hold">
                            <p:stCondLst>
                              <p:cond delay="19050"/>
                            </p:stCondLst>
                            <p:childTnLst>
                              <p:par>
                                <p:cTn id="19" presetID="1" presetClass="mediacall" presetSubtype="0" fill="hold" nodeType="afterEffect">
                                  <p:stCondLst>
                                    <p:cond delay="0"/>
                                  </p:stCondLst>
                                  <p:childTnLst>
                                    <p:cmd type="call" cmd="playFrom(0.0)">
                                      <p:cBhvr>
                                        <p:cTn id="20" dur="12439" fill="hold"/>
                                        <p:tgtEl>
                                          <p:spTgt spid="10"/>
                                        </p:tgtEl>
                                      </p:cBhvr>
                                    </p:cmd>
                                  </p:childTnLst>
                                </p:cTn>
                              </p:par>
                            </p:childTnLst>
                          </p:cTn>
                        </p:par>
                        <p:par>
                          <p:cTn id="21" fill="hold">
                            <p:stCondLst>
                              <p:cond delay="31489"/>
                            </p:stCondLst>
                            <p:childTnLst>
                              <p:par>
                                <p:cTn id="22" presetID="1"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par>
                          <p:cTn id="24" fill="hold">
                            <p:stCondLst>
                              <p:cond delay="31489"/>
                            </p:stCondLst>
                            <p:childTnLst>
                              <p:par>
                                <p:cTn id="25" presetID="1" presetClass="mediacall" presetSubtype="0" fill="hold" nodeType="afterEffect">
                                  <p:stCondLst>
                                    <p:cond delay="0"/>
                                  </p:stCondLst>
                                  <p:childTnLst>
                                    <p:cmd type="call" cmd="playFrom(0.0)">
                                      <p:cBhvr>
                                        <p:cTn id="26" dur="10512" fill="hold"/>
                                        <p:tgtEl>
                                          <p:spTgt spid="11"/>
                                        </p:tgtEl>
                                      </p:cBhvr>
                                    </p:cmd>
                                  </p:childTnLst>
                                </p:cTn>
                              </p:par>
                            </p:childTnLst>
                          </p:cTn>
                        </p:par>
                        <p:par>
                          <p:cTn id="27" fill="hold">
                            <p:stCondLst>
                              <p:cond delay="42001"/>
                            </p:stCondLst>
                            <p:childTnLst>
                              <p:par>
                                <p:cTn id="28" presetID="1" presetClass="entr" presetSubtype="0"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childTnLst>
                                </p:cTn>
                              </p:par>
                            </p:childTnLst>
                          </p:cTn>
                        </p:par>
                        <p:par>
                          <p:cTn id="30" fill="hold">
                            <p:stCondLst>
                              <p:cond delay="42001"/>
                            </p:stCondLst>
                            <p:childTnLst>
                              <p:par>
                                <p:cTn id="31" presetID="1" presetClass="mediacall" presetSubtype="0" fill="hold" nodeType="afterEffect">
                                  <p:stCondLst>
                                    <p:cond delay="0"/>
                                  </p:stCondLst>
                                  <p:childTnLst>
                                    <p:cmd type="call" cmd="playFrom(0.0)">
                                      <p:cBhvr>
                                        <p:cTn id="32" dur="7712" fill="hold"/>
                                        <p:tgtEl>
                                          <p:spTgt spid="13"/>
                                        </p:tgtEl>
                                      </p:cBhvr>
                                    </p:cmd>
                                  </p:childTnLst>
                                </p:cTn>
                              </p:par>
                            </p:childTnLst>
                          </p:cTn>
                        </p:par>
                        <p:par>
                          <p:cTn id="33" fill="hold">
                            <p:stCondLst>
                              <p:cond delay="49713"/>
                            </p:stCondLst>
                            <p:childTnLst>
                              <p:par>
                                <p:cTn id="34" presetID="1" presetClass="entr" presetSubtype="0"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childTnLst>
                                </p:cTn>
                              </p:par>
                            </p:childTnLst>
                          </p:cTn>
                        </p:par>
                        <p:par>
                          <p:cTn id="36" fill="hold">
                            <p:stCondLst>
                              <p:cond delay="49713"/>
                            </p:stCondLst>
                            <p:childTnLst>
                              <p:par>
                                <p:cTn id="37" presetID="1" presetClass="mediacall" presetSubtype="0" fill="hold" nodeType="afterEffect">
                                  <p:stCondLst>
                                    <p:cond delay="0"/>
                                  </p:stCondLst>
                                  <p:childTnLst>
                                    <p:cmd type="call" cmd="playFrom(0.0)">
                                      <p:cBhvr>
                                        <p:cTn id="38" dur="8840" fill="hold"/>
                                        <p:tgtEl>
                                          <p:spTgt spid="14"/>
                                        </p:tgtEl>
                                      </p:cBhvr>
                                    </p:cmd>
                                  </p:childTnLst>
                                </p:cTn>
                              </p:par>
                            </p:childTnLst>
                          </p:cTn>
                        </p:par>
                        <p:par>
                          <p:cTn id="39" fill="hold">
                            <p:stCondLst>
                              <p:cond delay="58553"/>
                            </p:stCondLst>
                            <p:childTnLst>
                              <p:par>
                                <p:cTn id="40" presetID="1" presetClass="entr" presetSubtype="0" fill="hold" nodeType="afterEffect">
                                  <p:stCondLst>
                                    <p:cond delay="0"/>
                                  </p:stCondLst>
                                  <p:childTnLst>
                                    <p:set>
                                      <p:cBhvr>
                                        <p:cTn id="41" dur="1" fill="hold">
                                          <p:stCondLst>
                                            <p:cond delay="0"/>
                                          </p:stCondLst>
                                        </p:cTn>
                                        <p:tgtEl>
                                          <p:spTgt spid="60"/>
                                        </p:tgtEl>
                                        <p:attrNameLst>
                                          <p:attrName>style.visibility</p:attrName>
                                        </p:attrNameLst>
                                      </p:cBhvr>
                                      <p:to>
                                        <p:strVal val="visible"/>
                                      </p:to>
                                    </p:set>
                                  </p:childTnLst>
                                </p:cTn>
                              </p:par>
                            </p:childTnLst>
                          </p:cTn>
                        </p:par>
                        <p:par>
                          <p:cTn id="42" fill="hold">
                            <p:stCondLst>
                              <p:cond delay="58553"/>
                            </p:stCondLst>
                            <p:childTnLst>
                              <p:par>
                                <p:cTn id="43" presetID="1" presetClass="mediacall" presetSubtype="0" fill="hold" nodeType="afterEffect">
                                  <p:stCondLst>
                                    <p:cond delay="0"/>
                                  </p:stCondLst>
                                  <p:childTnLst>
                                    <p:cmd type="call" cmd="playFrom(0.0)">
                                      <p:cBhvr>
                                        <p:cTn id="44" dur="2446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5" fill="hold" display="0">
                  <p:stCondLst>
                    <p:cond delay="indefinite"/>
                  </p:stCondLst>
                  <p:endCondLst>
                    <p:cond evt="onStopAudio" delay="0">
                      <p:tgtEl>
                        <p:sldTgt/>
                      </p:tgtEl>
                    </p:cond>
                  </p:endCondLst>
                </p:cTn>
                <p:tgtEl>
                  <p:spTgt spid="7"/>
                </p:tgtEl>
              </p:cMediaNode>
            </p:audio>
            <p:audio>
              <p:cMediaNode vol="80000">
                <p:cTn id="46" fill="hold" display="0">
                  <p:stCondLst>
                    <p:cond delay="indefinite"/>
                  </p:stCondLst>
                  <p:endCondLst>
                    <p:cond evt="onStopAudio" delay="0">
                      <p:tgtEl>
                        <p:sldTgt/>
                      </p:tgtEl>
                    </p:cond>
                  </p:endCondLst>
                </p:cTn>
                <p:tgtEl>
                  <p:spTgt spid="9"/>
                </p:tgtEl>
              </p:cMediaNode>
            </p:audio>
            <p:audio>
              <p:cMediaNode vol="80000">
                <p:cTn id="47" fill="hold" display="0">
                  <p:stCondLst>
                    <p:cond delay="indefinite"/>
                  </p:stCondLst>
                  <p:endCondLst>
                    <p:cond evt="onStopAudio" delay="0">
                      <p:tgtEl>
                        <p:sldTgt/>
                      </p:tgtEl>
                    </p:cond>
                  </p:endCondLst>
                </p:cTn>
                <p:tgtEl>
                  <p:spTgt spid="10"/>
                </p:tgtEl>
              </p:cMediaNode>
            </p:audio>
            <p:audio>
              <p:cMediaNode vol="80000">
                <p:cTn id="48" fill="hold" display="0">
                  <p:stCondLst>
                    <p:cond delay="indefinite"/>
                  </p:stCondLst>
                  <p:endCondLst>
                    <p:cond evt="onStopAudio" delay="0">
                      <p:tgtEl>
                        <p:sldTgt/>
                      </p:tgtEl>
                    </p:cond>
                  </p:endCondLst>
                </p:cTn>
                <p:tgtEl>
                  <p:spTgt spid="11"/>
                </p:tgtEl>
              </p:cMediaNode>
            </p:audio>
            <p:audio>
              <p:cMediaNode vol="80000">
                <p:cTn id="49" fill="hold" display="0">
                  <p:stCondLst>
                    <p:cond delay="indefinite"/>
                  </p:stCondLst>
                  <p:endCondLst>
                    <p:cond evt="onStopAudio" delay="0">
                      <p:tgtEl>
                        <p:sldTgt/>
                      </p:tgtEl>
                    </p:cond>
                  </p:endCondLst>
                </p:cTn>
                <p:tgtEl>
                  <p:spTgt spid="13"/>
                </p:tgtEl>
              </p:cMediaNode>
            </p:audio>
            <p:audio>
              <p:cMediaNode vol="80000">
                <p:cTn id="50" fill="hold" display="0">
                  <p:stCondLst>
                    <p:cond delay="indefinite"/>
                  </p:stCondLst>
                  <p:endCondLst>
                    <p:cond evt="onStopAudio" delay="0">
                      <p:tgtEl>
                        <p:sldTgt/>
                      </p:tgtEl>
                    </p:cond>
                  </p:endCondLst>
                </p:cTn>
                <p:tgtEl>
                  <p:spTgt spid="14"/>
                </p:tgtEl>
              </p:cMediaNode>
            </p:audio>
            <p:audio>
              <p:cMediaNode vol="80000">
                <p:cTn id="51" fill="hold" display="0">
                  <p:stCondLst>
                    <p:cond delay="indefinite"/>
                  </p:stCondLst>
                  <p:endCondLst>
                    <p:cond evt="onStopAudio" delay="0">
                      <p:tgtEl>
                        <p:sldTgt/>
                      </p:tgtEl>
                    </p:cond>
                  </p:endCondLst>
                </p:cTn>
                <p:tgtEl>
                  <p:spTgt spid="15"/>
                </p:tgtEl>
              </p:cMediaNode>
            </p:audio>
          </p:childTnLst>
        </p:cTn>
      </p:par>
    </p:tnLst>
    <p:bldLst>
      <p:bldP spid="1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Failure Mode and Certification</a:t>
            </a:r>
          </a:p>
        </p:txBody>
      </p:sp>
      <p:grpSp>
        <p:nvGrpSpPr>
          <p:cNvPr id="47" name="Group 46"/>
          <p:cNvGrpSpPr>
            <a:grpSpLocks noChangeAspect="1"/>
          </p:cNvGrpSpPr>
          <p:nvPr/>
        </p:nvGrpSpPr>
        <p:grpSpPr>
          <a:xfrm>
            <a:off x="2498285" y="1424925"/>
            <a:ext cx="2981907" cy="3497077"/>
            <a:chOff x="797421" y="524691"/>
            <a:chExt cx="4263514" cy="5000097"/>
          </a:xfrm>
        </p:grpSpPr>
        <p:grpSp>
          <p:nvGrpSpPr>
            <p:cNvPr id="48" name="Group 47"/>
            <p:cNvGrpSpPr/>
            <p:nvPr/>
          </p:nvGrpSpPr>
          <p:grpSpPr>
            <a:xfrm>
              <a:off x="797421" y="524691"/>
              <a:ext cx="4263514" cy="4394722"/>
              <a:chOff x="7796230" y="524691"/>
              <a:chExt cx="4263514" cy="4394722"/>
            </a:xfrm>
          </p:grpSpPr>
          <p:sp>
            <p:nvSpPr>
              <p:cNvPr id="50" name="Rectangle 49"/>
              <p:cNvSpPr/>
              <p:nvPr/>
            </p:nvSpPr>
            <p:spPr bwMode="auto">
              <a:xfrm flipV="1">
                <a:off x="8518677" y="1424245"/>
                <a:ext cx="2743200" cy="457200"/>
              </a:xfrm>
              <a:prstGeom prst="rect">
                <a:avLst/>
              </a:prstGeom>
              <a:gradFill>
                <a:gsLst>
                  <a:gs pos="55000">
                    <a:srgbClr val="ED7D31"/>
                  </a:gs>
                  <a:gs pos="0">
                    <a:srgbClr val="ED7D31">
                      <a:lumMod val="75000"/>
                    </a:srgbClr>
                  </a:gs>
                </a:gsLst>
                <a:lin ang="5400000" scaled="1"/>
              </a:gra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51" name="Rectangle 50"/>
              <p:cNvSpPr/>
              <p:nvPr/>
            </p:nvSpPr>
            <p:spPr bwMode="auto">
              <a:xfrm flipV="1">
                <a:off x="8024743" y="1881192"/>
                <a:ext cx="2743200" cy="457200"/>
              </a:xfrm>
              <a:prstGeom prst="rect">
                <a:avLst/>
              </a:prstGeom>
              <a:gradFill>
                <a:gsLst>
                  <a:gs pos="48000">
                    <a:srgbClr val="ED7D31"/>
                  </a:gs>
                  <a:gs pos="100000">
                    <a:srgbClr val="ED7D31">
                      <a:lumMod val="75000"/>
                    </a:srgbClr>
                  </a:gs>
                </a:gsLst>
                <a:lin ang="5400000" scaled="1"/>
              </a:grad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grpSp>
            <p:nvGrpSpPr>
              <p:cNvPr id="52" name="Group 51"/>
              <p:cNvGrpSpPr/>
              <p:nvPr/>
            </p:nvGrpSpPr>
            <p:grpSpPr>
              <a:xfrm>
                <a:off x="7996168" y="4350259"/>
                <a:ext cx="2743200" cy="569154"/>
                <a:chOff x="8186668" y="3914211"/>
                <a:chExt cx="2743200" cy="569154"/>
              </a:xfrm>
            </p:grpSpPr>
            <p:sp>
              <p:nvSpPr>
                <p:cNvPr id="60" name="Rectangle 59"/>
                <p:cNvSpPr/>
                <p:nvPr/>
              </p:nvSpPr>
              <p:spPr bwMode="auto">
                <a:xfrm flipV="1">
                  <a:off x="8186668" y="4026165"/>
                  <a:ext cx="2743200" cy="457200"/>
                </a:xfrm>
                <a:prstGeom prst="rect">
                  <a:avLst/>
                </a:prstGeom>
                <a:gradFill>
                  <a:gsLst>
                    <a:gs pos="48000">
                      <a:srgbClr val="ED7D31"/>
                    </a:gs>
                    <a:gs pos="100000">
                      <a:srgbClr val="ED7D31">
                        <a:lumMod val="75000"/>
                      </a:srgbClr>
                    </a:gs>
                  </a:gsLst>
                  <a:lin ang="5400000" scaled="1"/>
                </a:grad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grpSp>
              <p:nvGrpSpPr>
                <p:cNvPr id="61" name="Group 60"/>
                <p:cNvGrpSpPr/>
                <p:nvPr/>
              </p:nvGrpSpPr>
              <p:grpSpPr bwMode="auto">
                <a:xfrm flipV="1">
                  <a:off x="8680601" y="3914211"/>
                  <a:ext cx="2249267" cy="159579"/>
                  <a:chOff x="21104549" y="11571482"/>
                  <a:chExt cx="4746531" cy="457201"/>
                </a:xfrm>
                <a:solidFill>
                  <a:sysClr val="window" lastClr="FFFFFF"/>
                </a:solidFill>
              </p:grpSpPr>
              <p:sp>
                <p:nvSpPr>
                  <p:cNvPr id="63" name="Rectangle 62"/>
                  <p:cNvSpPr/>
                  <p:nvPr/>
                </p:nvSpPr>
                <p:spPr>
                  <a:xfrm>
                    <a:off x="21104549" y="11571482"/>
                    <a:ext cx="4746531" cy="457201"/>
                  </a:xfrm>
                  <a:prstGeom prst="rect">
                    <a:avLst/>
                  </a:prstGeom>
                  <a:solidFill>
                    <a:srgbClr val="FFFFFF"/>
                  </a:solid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64" name="Rectangle 63"/>
                  <p:cNvSpPr/>
                  <p:nvPr/>
                </p:nvSpPr>
                <p:spPr>
                  <a:xfrm>
                    <a:off x="21104549" y="11874500"/>
                    <a:ext cx="4746531" cy="154167"/>
                  </a:xfrm>
                  <a:prstGeom prst="rect">
                    <a:avLst/>
                  </a:prstGeom>
                  <a:solidFill>
                    <a:srgbClr val="FFFFFF"/>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sp>
              <p:nvSpPr>
                <p:cNvPr id="62" name="Freeform 61"/>
                <p:cNvSpPr/>
                <p:nvPr/>
              </p:nvSpPr>
              <p:spPr>
                <a:xfrm>
                  <a:off x="8662918" y="3969015"/>
                  <a:ext cx="2266950" cy="165965"/>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gradFill>
                  <a:gsLst>
                    <a:gs pos="100000">
                      <a:srgbClr val="D6691F"/>
                    </a:gs>
                    <a:gs pos="54000">
                      <a:srgbClr val="ED7D31">
                        <a:lumMod val="75000"/>
                      </a:srgbClr>
                    </a:gs>
                  </a:gsLst>
                  <a:lin ang="5400000" scaled="1"/>
                </a:gradFill>
                <a:ln w="1270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grpSp>
          <p:grpSp>
            <p:nvGrpSpPr>
              <p:cNvPr id="53" name="Group 52"/>
              <p:cNvGrpSpPr/>
              <p:nvPr/>
            </p:nvGrpSpPr>
            <p:grpSpPr>
              <a:xfrm rot="10800000">
                <a:off x="8494795" y="3302755"/>
                <a:ext cx="2743200" cy="569154"/>
                <a:chOff x="8186668" y="3914211"/>
                <a:chExt cx="2743200" cy="569154"/>
              </a:xfrm>
            </p:grpSpPr>
            <p:sp>
              <p:nvSpPr>
                <p:cNvPr id="55" name="Rectangle 54"/>
                <p:cNvSpPr/>
                <p:nvPr/>
              </p:nvSpPr>
              <p:spPr bwMode="auto">
                <a:xfrm flipV="1">
                  <a:off x="8186668" y="4026165"/>
                  <a:ext cx="2743200" cy="457200"/>
                </a:xfrm>
                <a:prstGeom prst="rect">
                  <a:avLst/>
                </a:prstGeom>
                <a:gradFill>
                  <a:gsLst>
                    <a:gs pos="48000">
                      <a:srgbClr val="ED7D31"/>
                    </a:gs>
                    <a:gs pos="100000">
                      <a:srgbClr val="ED7D31">
                        <a:lumMod val="75000"/>
                      </a:srgbClr>
                    </a:gs>
                  </a:gsLst>
                  <a:lin ang="5400000" scaled="1"/>
                </a:grad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grpSp>
              <p:nvGrpSpPr>
                <p:cNvPr id="56" name="Group 55"/>
                <p:cNvGrpSpPr/>
                <p:nvPr/>
              </p:nvGrpSpPr>
              <p:grpSpPr bwMode="auto">
                <a:xfrm flipV="1">
                  <a:off x="8680601" y="3914211"/>
                  <a:ext cx="2249267" cy="159579"/>
                  <a:chOff x="21104549" y="11571482"/>
                  <a:chExt cx="4746531" cy="457201"/>
                </a:xfrm>
                <a:solidFill>
                  <a:sysClr val="window" lastClr="FFFFFF"/>
                </a:solidFill>
              </p:grpSpPr>
              <p:sp>
                <p:nvSpPr>
                  <p:cNvPr id="58" name="Rectangle 57"/>
                  <p:cNvSpPr/>
                  <p:nvPr/>
                </p:nvSpPr>
                <p:spPr>
                  <a:xfrm>
                    <a:off x="21104549" y="11571482"/>
                    <a:ext cx="4746531" cy="457201"/>
                  </a:xfrm>
                  <a:prstGeom prst="rect">
                    <a:avLst/>
                  </a:prstGeom>
                  <a:solidFill>
                    <a:srgbClr val="FFFFFF"/>
                  </a:solid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59" name="Rectangle 58"/>
                  <p:cNvSpPr/>
                  <p:nvPr/>
                </p:nvSpPr>
                <p:spPr>
                  <a:xfrm>
                    <a:off x="21104549" y="11874500"/>
                    <a:ext cx="4746531" cy="154167"/>
                  </a:xfrm>
                  <a:prstGeom prst="rect">
                    <a:avLst/>
                  </a:prstGeom>
                  <a:solidFill>
                    <a:srgbClr val="FFFFFF"/>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sp>
              <p:nvSpPr>
                <p:cNvPr id="57" name="Freeform 56"/>
                <p:cNvSpPr/>
                <p:nvPr/>
              </p:nvSpPr>
              <p:spPr>
                <a:xfrm>
                  <a:off x="8662918" y="3969015"/>
                  <a:ext cx="2266950" cy="165965"/>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gradFill>
                  <a:gsLst>
                    <a:gs pos="100000">
                      <a:srgbClr val="D6691F"/>
                    </a:gs>
                    <a:gs pos="54000">
                      <a:srgbClr val="ED7D31">
                        <a:lumMod val="75000"/>
                      </a:srgbClr>
                    </a:gs>
                  </a:gsLst>
                  <a:lin ang="5400000" scaled="1"/>
                </a:gradFill>
                <a:ln w="1270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grpSp>
          <p:sp>
            <p:nvSpPr>
              <p:cNvPr id="54" name="TextBox 53"/>
              <p:cNvSpPr txBox="1"/>
              <p:nvPr/>
            </p:nvSpPr>
            <p:spPr>
              <a:xfrm>
                <a:off x="7796230" y="524691"/>
                <a:ext cx="4263514" cy="748096"/>
              </a:xfrm>
              <a:prstGeom prst="rect">
                <a:avLst/>
              </a:prstGeom>
              <a:noFill/>
            </p:spPr>
            <p:txBody>
              <a:bodyPr wrap="none" rtlCol="0">
                <a:spAutoFit/>
              </a:bodyPr>
              <a:lstStyle/>
              <a:p>
                <a:pPr>
                  <a:defRPr/>
                </a:pPr>
                <a:r>
                  <a:rPr lang="en-US" sz="2800" b="1" kern="0" dirty="0">
                    <a:solidFill>
                      <a:prstClr val="black"/>
                    </a:solidFill>
                    <a:latin typeface="Calibri" panose="020F0502020204030204"/>
                  </a:rPr>
                  <a:t>AERoBOND Failure</a:t>
                </a:r>
              </a:p>
            </p:txBody>
          </p:sp>
        </p:grpSp>
        <p:sp>
          <p:nvSpPr>
            <p:cNvPr id="49" name="TextBox 48"/>
            <p:cNvSpPr txBox="1"/>
            <p:nvPr/>
          </p:nvSpPr>
          <p:spPr>
            <a:xfrm>
              <a:off x="1022525" y="4952713"/>
              <a:ext cx="2707268" cy="572075"/>
            </a:xfrm>
            <a:prstGeom prst="rect">
              <a:avLst/>
            </a:prstGeom>
            <a:noFill/>
          </p:spPr>
          <p:txBody>
            <a:bodyPr wrap="none" rtlCol="0">
              <a:spAutoFit/>
            </a:bodyPr>
            <a:lstStyle/>
            <a:p>
              <a:pPr>
                <a:defRPr/>
              </a:pPr>
              <a:r>
                <a:rPr lang="en-US" sz="2000" kern="0" dirty="0">
                  <a:solidFill>
                    <a:prstClr val="black"/>
                  </a:solidFill>
                  <a:latin typeface="Calibri" panose="020F0502020204030204"/>
                </a:rPr>
                <a:t>Cohesive Failure</a:t>
              </a:r>
            </a:p>
          </p:txBody>
        </p:sp>
      </p:grpSp>
      <p:grpSp>
        <p:nvGrpSpPr>
          <p:cNvPr id="65" name="Group 64"/>
          <p:cNvGrpSpPr>
            <a:grpSpLocks noChangeAspect="1"/>
          </p:cNvGrpSpPr>
          <p:nvPr/>
        </p:nvGrpSpPr>
        <p:grpSpPr>
          <a:xfrm>
            <a:off x="5519344" y="1424925"/>
            <a:ext cx="4749609" cy="3499591"/>
            <a:chOff x="5225580" y="521381"/>
            <a:chExt cx="6782325" cy="4997333"/>
          </a:xfrm>
        </p:grpSpPr>
        <p:grpSp>
          <p:nvGrpSpPr>
            <p:cNvPr id="66" name="Group 65"/>
            <p:cNvGrpSpPr/>
            <p:nvPr/>
          </p:nvGrpSpPr>
          <p:grpSpPr>
            <a:xfrm>
              <a:off x="5357959" y="521381"/>
              <a:ext cx="6649946" cy="4398032"/>
              <a:chOff x="5357959" y="521381"/>
              <a:chExt cx="6649946" cy="4398032"/>
            </a:xfrm>
          </p:grpSpPr>
          <p:grpSp>
            <p:nvGrpSpPr>
              <p:cNvPr id="69" name="Group 68"/>
              <p:cNvGrpSpPr/>
              <p:nvPr/>
            </p:nvGrpSpPr>
            <p:grpSpPr>
              <a:xfrm>
                <a:off x="7361071" y="1454222"/>
                <a:ext cx="3237134" cy="1121426"/>
                <a:chOff x="7399171" y="1457638"/>
                <a:chExt cx="3237134" cy="1121426"/>
              </a:xfrm>
            </p:grpSpPr>
            <p:grpSp>
              <p:nvGrpSpPr>
                <p:cNvPr id="81" name="Group 80"/>
                <p:cNvGrpSpPr/>
                <p:nvPr/>
              </p:nvGrpSpPr>
              <p:grpSpPr bwMode="auto">
                <a:xfrm flipV="1">
                  <a:off x="7893105" y="1457638"/>
                  <a:ext cx="2743200" cy="457200"/>
                  <a:chOff x="21104549" y="11571467"/>
                  <a:chExt cx="4746534" cy="457200"/>
                </a:xfrm>
                <a:solidFill>
                  <a:srgbClr val="ED7D31">
                    <a:lumMod val="75000"/>
                  </a:srgbClr>
                </a:solidFill>
              </p:grpSpPr>
              <p:sp>
                <p:nvSpPr>
                  <p:cNvPr id="88" name="Rectangle 87"/>
                  <p:cNvSpPr/>
                  <p:nvPr/>
                </p:nvSpPr>
                <p:spPr>
                  <a:xfrm>
                    <a:off x="21104549" y="11571467"/>
                    <a:ext cx="4746531" cy="457200"/>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89" name="Rectangle 88"/>
                  <p:cNvSpPr/>
                  <p:nvPr/>
                </p:nvSpPr>
                <p:spPr>
                  <a:xfrm>
                    <a:off x="21104552" y="11874501"/>
                    <a:ext cx="4746531" cy="154166"/>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grpSp>
              <p:nvGrpSpPr>
                <p:cNvPr id="82" name="Group 81"/>
                <p:cNvGrpSpPr/>
                <p:nvPr/>
              </p:nvGrpSpPr>
              <p:grpSpPr bwMode="auto">
                <a:xfrm flipV="1">
                  <a:off x="7399171" y="2121864"/>
                  <a:ext cx="2743200" cy="457200"/>
                  <a:chOff x="21104549" y="11571482"/>
                  <a:chExt cx="4746531" cy="457201"/>
                </a:xfrm>
                <a:solidFill>
                  <a:srgbClr val="ED7D31">
                    <a:lumMod val="75000"/>
                  </a:srgbClr>
                </a:solidFill>
              </p:grpSpPr>
              <p:sp>
                <p:nvSpPr>
                  <p:cNvPr id="86" name="Rectangle 85"/>
                  <p:cNvSpPr/>
                  <p:nvPr/>
                </p:nvSpPr>
                <p:spPr>
                  <a:xfrm>
                    <a:off x="21104549" y="11571482"/>
                    <a:ext cx="4746531" cy="457201"/>
                  </a:xfrm>
                  <a:prstGeom prst="rect">
                    <a:avLst/>
                  </a:prstGeom>
                  <a:grp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87" name="Rectangle 86"/>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grpSp>
              <p:nvGrpSpPr>
                <p:cNvPr id="83" name="Group 82"/>
                <p:cNvGrpSpPr/>
                <p:nvPr/>
              </p:nvGrpSpPr>
              <p:grpSpPr bwMode="auto">
                <a:xfrm flipV="1">
                  <a:off x="7893102" y="1914850"/>
                  <a:ext cx="2249267" cy="207026"/>
                  <a:chOff x="21104551" y="11571478"/>
                  <a:chExt cx="4746532" cy="457202"/>
                </a:xfrm>
                <a:solidFill>
                  <a:srgbClr val="461E64"/>
                </a:solidFill>
              </p:grpSpPr>
              <p:sp>
                <p:nvSpPr>
                  <p:cNvPr id="84" name="Rectangle 83"/>
                  <p:cNvSpPr/>
                  <p:nvPr/>
                </p:nvSpPr>
                <p:spPr>
                  <a:xfrm>
                    <a:off x="21104551" y="11571478"/>
                    <a:ext cx="4746532" cy="457202"/>
                  </a:xfrm>
                  <a:prstGeom prst="rect">
                    <a:avLst/>
                  </a:prstGeom>
                  <a:grp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85" name="Rectangle 84"/>
                  <p:cNvSpPr/>
                  <p:nvPr/>
                </p:nvSpPr>
                <p:spPr>
                  <a:xfrm>
                    <a:off x="21104551" y="11874498"/>
                    <a:ext cx="4746528" cy="154166"/>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grpSp>
          <p:grpSp>
            <p:nvGrpSpPr>
              <p:cNvPr id="70" name="Group 69"/>
              <p:cNvGrpSpPr/>
              <p:nvPr/>
            </p:nvGrpSpPr>
            <p:grpSpPr>
              <a:xfrm>
                <a:off x="5357959" y="3300653"/>
                <a:ext cx="6649946" cy="1618760"/>
                <a:chOff x="5357959" y="3300653"/>
                <a:chExt cx="6649946" cy="1618760"/>
              </a:xfrm>
            </p:grpSpPr>
            <p:sp>
              <p:nvSpPr>
                <p:cNvPr id="72" name="Rectangle 71"/>
                <p:cNvSpPr/>
                <p:nvPr/>
              </p:nvSpPr>
              <p:spPr bwMode="auto">
                <a:xfrm>
                  <a:off x="9264705" y="3300653"/>
                  <a:ext cx="2743200" cy="457200"/>
                </a:xfrm>
                <a:prstGeom prst="rect">
                  <a:avLst/>
                </a:prstGeom>
                <a:solidFill>
                  <a:srgbClr val="ED7D31">
                    <a:lumMod val="75000"/>
                  </a:srgb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73" name="Rectangle 72"/>
                <p:cNvSpPr/>
                <p:nvPr/>
              </p:nvSpPr>
              <p:spPr bwMode="auto">
                <a:xfrm flipV="1">
                  <a:off x="8759762" y="4460111"/>
                  <a:ext cx="2743200" cy="457200"/>
                </a:xfrm>
                <a:prstGeom prst="rect">
                  <a:avLst/>
                </a:prstGeom>
                <a:solidFill>
                  <a:srgbClr val="ED7D31">
                    <a:lumMod val="75000"/>
                  </a:srgb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74" name="Rectangle 73"/>
                <p:cNvSpPr/>
                <p:nvPr/>
              </p:nvSpPr>
              <p:spPr bwMode="auto">
                <a:xfrm>
                  <a:off x="5834209" y="3302755"/>
                  <a:ext cx="2743200" cy="457200"/>
                </a:xfrm>
                <a:prstGeom prst="rect">
                  <a:avLst/>
                </a:prstGeom>
                <a:solidFill>
                  <a:srgbClr val="ED7D31">
                    <a:lumMod val="75000"/>
                  </a:srgb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75" name="Rectangle 74"/>
                <p:cNvSpPr/>
                <p:nvPr/>
              </p:nvSpPr>
              <p:spPr bwMode="auto">
                <a:xfrm flipV="1">
                  <a:off x="5357959" y="4462213"/>
                  <a:ext cx="2743200" cy="457200"/>
                </a:xfrm>
                <a:prstGeom prst="rect">
                  <a:avLst/>
                </a:prstGeom>
                <a:solidFill>
                  <a:srgbClr val="ED7D31">
                    <a:lumMod val="75000"/>
                  </a:srgb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nvGrpSpPr>
                <p:cNvPr id="76" name="Group 75"/>
                <p:cNvGrpSpPr/>
                <p:nvPr/>
              </p:nvGrpSpPr>
              <p:grpSpPr bwMode="auto">
                <a:xfrm flipV="1">
                  <a:off x="9253693" y="4256888"/>
                  <a:ext cx="2249267" cy="207026"/>
                  <a:chOff x="21104549" y="11571482"/>
                  <a:chExt cx="4746531" cy="457201"/>
                </a:xfrm>
                <a:solidFill>
                  <a:srgbClr val="461E64"/>
                </a:solidFill>
              </p:grpSpPr>
              <p:sp>
                <p:nvSpPr>
                  <p:cNvPr id="79" name="Rectangle 78"/>
                  <p:cNvSpPr/>
                  <p:nvPr/>
                </p:nvSpPr>
                <p:spPr>
                  <a:xfrm>
                    <a:off x="21104549" y="11571482"/>
                    <a:ext cx="4746531" cy="457201"/>
                  </a:xfrm>
                  <a:prstGeom prst="rect">
                    <a:avLst/>
                  </a:prstGeom>
                  <a:grp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80" name="Rectangle 79"/>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sp>
              <p:nvSpPr>
                <p:cNvPr id="77" name="Freeform 76"/>
                <p:cNvSpPr/>
                <p:nvPr/>
              </p:nvSpPr>
              <p:spPr>
                <a:xfrm>
                  <a:off x="5842973" y="4308029"/>
                  <a:ext cx="2266950" cy="165965"/>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solidFill>
                  <a:srgbClr val="461E64"/>
                </a:solidFill>
                <a:ln w="1270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sp>
              <p:nvSpPr>
                <p:cNvPr id="78" name="Freeform 77"/>
                <p:cNvSpPr/>
                <p:nvPr/>
              </p:nvSpPr>
              <p:spPr>
                <a:xfrm rot="10800000">
                  <a:off x="5834209" y="3739918"/>
                  <a:ext cx="2266950" cy="153444"/>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solidFill>
                  <a:srgbClr val="461E64"/>
                </a:solidFill>
                <a:ln w="12700" cap="flat" cmpd="sng" algn="ctr">
                  <a:noFill/>
                  <a:prstDash val="solid"/>
                  <a:miter lim="800000"/>
                </a:ln>
                <a:effectLst/>
              </p:spPr>
              <p:txBody>
                <a:bodyPr rtlCol="0" anchor="ctr"/>
                <a:lstStyle/>
                <a:p>
                  <a:pPr algn="ctr">
                    <a:defRPr/>
                  </a:pPr>
                  <a:endParaRPr lang="en-US" kern="0">
                    <a:solidFill>
                      <a:prstClr val="white"/>
                    </a:solidFill>
                    <a:latin typeface="Calibri" panose="020F0502020204030204"/>
                  </a:endParaRPr>
                </a:p>
              </p:txBody>
            </p:sp>
          </p:grpSp>
          <p:sp>
            <p:nvSpPr>
              <p:cNvPr id="71" name="TextBox 70"/>
              <p:cNvSpPr txBox="1"/>
              <p:nvPr/>
            </p:nvSpPr>
            <p:spPr>
              <a:xfrm>
                <a:off x="7686750" y="521381"/>
                <a:ext cx="2951043" cy="747146"/>
              </a:xfrm>
              <a:prstGeom prst="rect">
                <a:avLst/>
              </a:prstGeom>
              <a:noFill/>
            </p:spPr>
            <p:txBody>
              <a:bodyPr wrap="none" rtlCol="0">
                <a:spAutoFit/>
              </a:bodyPr>
              <a:lstStyle/>
              <a:p>
                <a:pPr>
                  <a:defRPr/>
                </a:pPr>
                <a:r>
                  <a:rPr lang="en-US" sz="2800" b="1" kern="0" dirty="0">
                    <a:solidFill>
                      <a:prstClr val="black"/>
                    </a:solidFill>
                    <a:latin typeface="Calibri" panose="020F0502020204030204"/>
                  </a:rPr>
                  <a:t>Bond Failure</a:t>
                </a:r>
              </a:p>
            </p:txBody>
          </p:sp>
        </p:grpSp>
        <p:sp>
          <p:nvSpPr>
            <p:cNvPr id="67" name="TextBox 66"/>
            <p:cNvSpPr txBox="1"/>
            <p:nvPr/>
          </p:nvSpPr>
          <p:spPr>
            <a:xfrm>
              <a:off x="5225580" y="4947366"/>
              <a:ext cx="2703824" cy="571348"/>
            </a:xfrm>
            <a:prstGeom prst="rect">
              <a:avLst/>
            </a:prstGeom>
            <a:noFill/>
          </p:spPr>
          <p:txBody>
            <a:bodyPr wrap="none" rtlCol="0">
              <a:spAutoFit/>
            </a:bodyPr>
            <a:lstStyle/>
            <a:p>
              <a:pPr>
                <a:defRPr/>
              </a:pPr>
              <a:r>
                <a:rPr lang="en-US" sz="2000" kern="0" dirty="0">
                  <a:solidFill>
                    <a:prstClr val="black"/>
                  </a:solidFill>
                  <a:latin typeface="Calibri" panose="020F0502020204030204"/>
                </a:rPr>
                <a:t>Cohesive Failure</a:t>
              </a:r>
            </a:p>
          </p:txBody>
        </p:sp>
        <p:sp>
          <p:nvSpPr>
            <p:cNvPr id="68" name="TextBox 67"/>
            <p:cNvSpPr txBox="1"/>
            <p:nvPr/>
          </p:nvSpPr>
          <p:spPr>
            <a:xfrm>
              <a:off x="8708900" y="4947366"/>
              <a:ext cx="2722137" cy="571348"/>
            </a:xfrm>
            <a:prstGeom prst="rect">
              <a:avLst/>
            </a:prstGeom>
            <a:noFill/>
          </p:spPr>
          <p:txBody>
            <a:bodyPr wrap="none" rtlCol="0">
              <a:spAutoFit/>
            </a:bodyPr>
            <a:lstStyle/>
            <a:p>
              <a:pPr>
                <a:defRPr/>
              </a:pPr>
              <a:r>
                <a:rPr lang="en-US" sz="2000" kern="0" dirty="0">
                  <a:solidFill>
                    <a:prstClr val="black"/>
                  </a:solidFill>
                  <a:latin typeface="Calibri" panose="020F0502020204030204"/>
                </a:rPr>
                <a:t>Adhesive Failure</a:t>
              </a:r>
            </a:p>
          </p:txBody>
        </p:sp>
      </p:grpSp>
      <p:sp>
        <p:nvSpPr>
          <p:cNvPr id="90" name="TextBox 89"/>
          <p:cNvSpPr txBox="1"/>
          <p:nvPr/>
        </p:nvSpPr>
        <p:spPr>
          <a:xfrm>
            <a:off x="2487819" y="5164821"/>
            <a:ext cx="7216461" cy="923330"/>
          </a:xfrm>
          <a:prstGeom prst="rect">
            <a:avLst/>
          </a:prstGeom>
          <a:noFill/>
        </p:spPr>
        <p:txBody>
          <a:bodyPr wrap="square" rtlCol="0">
            <a:spAutoFit/>
          </a:bodyPr>
          <a:lstStyle/>
          <a:p>
            <a:pPr marL="285750" indent="-285750">
              <a:buFont typeface="Arial" panose="020B0604020202020204" pitchFamily="34" charset="0"/>
              <a:buChar char="•"/>
            </a:pPr>
            <a:r>
              <a:rPr lang="en-US" dirty="0"/>
              <a:t>AERoBOND </a:t>
            </a:r>
            <a:r>
              <a:rPr lang="en-US" b="1" dirty="0"/>
              <a:t>eliminates</a:t>
            </a:r>
            <a:r>
              <a:rPr lang="en-US" dirty="0"/>
              <a:t> the potential for </a:t>
            </a:r>
            <a:r>
              <a:rPr lang="en-US" b="1" dirty="0"/>
              <a:t>weak bond failure </a:t>
            </a:r>
            <a:r>
              <a:rPr lang="en-US" dirty="0"/>
              <a:t>mode</a:t>
            </a:r>
          </a:p>
          <a:p>
            <a:pPr marL="285750" indent="-285750">
              <a:buFont typeface="Arial" panose="020B0604020202020204" pitchFamily="34" charset="0"/>
              <a:buChar char="•"/>
            </a:pPr>
            <a:r>
              <a:rPr lang="en-US" b="1" dirty="0"/>
              <a:t>Goal: </a:t>
            </a:r>
            <a:r>
              <a:rPr lang="en-US" dirty="0"/>
              <a:t>AERoBOND mechanical properties </a:t>
            </a:r>
            <a:r>
              <a:rPr lang="en-US" b="1" dirty="0"/>
              <a:t>similar to </a:t>
            </a:r>
            <a:r>
              <a:rPr lang="en-US" dirty="0"/>
              <a:t>conventional co-cured laminates. </a:t>
            </a:r>
          </a:p>
        </p:txBody>
      </p:sp>
      <p:pic>
        <p:nvPicPr>
          <p:cNvPr id="3" name="Failure Mode">
            <a:hlinkClick r:id="" action="ppaction://media"/>
          </p:cNvPr>
          <p:cNvPicPr>
            <a:picLocks noChangeAspect="1"/>
          </p:cNvPicPr>
          <p:nvPr>
            <a:audioFile r:link="rId1"/>
            <p:extLst>
              <p:ext uri="{DAA4B4D4-6D71-4841-9C94-3DE7FCFB9230}">
                <p14:media xmlns:p14="http://schemas.microsoft.com/office/powerpoint/2010/main" r:embed="rId2">
                  <p14:trim end="5810.4058"/>
                </p14:media>
              </p:ext>
            </p:extLst>
          </p:nvPr>
        </p:nvPicPr>
        <p:blipFill>
          <a:blip r:embed="rId7"/>
          <a:stretch>
            <a:fillRect/>
          </a:stretch>
        </p:blipFill>
        <p:spPr>
          <a:xfrm>
            <a:off x="12496800" y="179075"/>
            <a:ext cx="609600" cy="609600"/>
          </a:xfrm>
          <a:prstGeom prst="rect">
            <a:avLst/>
          </a:prstGeom>
        </p:spPr>
      </p:pic>
      <p:pic>
        <p:nvPicPr>
          <p:cNvPr id="4" name="Failure Mode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2464143" y="1076935"/>
            <a:ext cx="609600" cy="609600"/>
          </a:xfrm>
          <a:prstGeom prst="rect">
            <a:avLst/>
          </a:prstGeom>
        </p:spPr>
      </p:pic>
    </p:spTree>
    <p:extLst>
      <p:ext uri="{BB962C8B-B14F-4D97-AF65-F5344CB8AC3E}">
        <p14:creationId xmlns:p14="http://schemas.microsoft.com/office/powerpoint/2010/main" val="1661831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281" fill="hold"/>
                                        <p:tgtEl>
                                          <p:spTgt spid="3"/>
                                        </p:tgtEl>
                                      </p:cBhvr>
                                    </p:cmd>
                                  </p:childTnLst>
                                </p:cTn>
                              </p:par>
                            </p:childTnLst>
                          </p:cTn>
                        </p:par>
                        <p:par>
                          <p:cTn id="7" fill="hold">
                            <p:stCondLst>
                              <p:cond delay="51281"/>
                            </p:stCondLst>
                            <p:childTnLst>
                              <p:par>
                                <p:cTn id="8" presetID="1" presetClass="mediacall" presetSubtype="0" fill="hold" nodeType="afterEffect">
                                  <p:stCondLst>
                                    <p:cond delay="0"/>
                                  </p:stCondLst>
                                  <p:childTnLst>
                                    <p:cmd type="call" cmd="playFrom(0.0)">
                                      <p:cBhvr>
                                        <p:cTn id="9" dur="19916" fill="hold"/>
                                        <p:tgtEl>
                                          <p:spTgt spid="4"/>
                                        </p:tgtEl>
                                      </p:cBhvr>
                                    </p:cmd>
                                  </p:childTnLst>
                                </p:cTn>
                              </p:par>
                            </p:childTnLst>
                          </p:cTn>
                        </p:par>
                      </p:childTnLst>
                    </p:cTn>
                  </p:par>
                </p:childTnLst>
              </p:cTn>
              <p:nextCondLst>
                <p:cond evt="onClick" delay="0">
                  <p:tgtEl>
                    <p:spTgt spid="3"/>
                  </p:tgtEl>
                </p:cond>
              </p:nextCondLst>
            </p:seq>
            <p:audio>
              <p:cMediaNode vol="80000">
                <p:cTn id="10" fill="hold" display="0">
                  <p:stCondLst>
                    <p:cond delay="indefinite"/>
                  </p:stCondLst>
                  <p:endCondLst>
                    <p:cond evt="onStopAudio" delay="0">
                      <p:tgtEl>
                        <p:sldTgt/>
                      </p:tgtEl>
                    </p:cond>
                  </p:endCondLst>
                </p:cTn>
                <p:tgtEl>
                  <p:spTgt spid="3"/>
                </p:tgtEl>
              </p:cMediaNode>
            </p:audio>
            <p:audio>
              <p:cMediaNode vol="80000">
                <p:cTn id="11" fill="hold" display="0">
                  <p:stCondLst>
                    <p:cond delay="indefinite"/>
                  </p:stCondLst>
                  <p:endCondLst>
                    <p:cond evt="onStopAudio" delay="0">
                      <p:tgtEl>
                        <p:sldTgt/>
                      </p:tgtEl>
                    </p:cond>
                  </p:endCondLst>
                </p:cTn>
                <p:tgtEl>
                  <p:spTgt spid="4"/>
                </p:tgtEl>
              </p:cMediaNode>
            </p:audio>
          </p:childTnLst>
        </p:cTn>
      </p:par>
    </p:tnLst>
  </p:timing>
  <p:extLst mod="1"/>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Adhesive </a:t>
            </a:r>
            <a:r>
              <a:rPr lang="en-US" dirty="0" err="1"/>
              <a:t>Bondline</a:t>
            </a:r>
            <a:r>
              <a:rPr lang="en-US" dirty="0"/>
              <a:t> vs. AERoBOND </a:t>
            </a:r>
          </a:p>
        </p:txBody>
      </p:sp>
      <p:sp>
        <p:nvSpPr>
          <p:cNvPr id="3" name="Content Placeholder 2"/>
          <p:cNvSpPr>
            <a:spLocks noGrp="1"/>
          </p:cNvSpPr>
          <p:nvPr>
            <p:ph idx="1"/>
          </p:nvPr>
        </p:nvSpPr>
        <p:spPr>
          <a:xfrm>
            <a:off x="609600" y="4938281"/>
            <a:ext cx="5662478" cy="1187886"/>
          </a:xfrm>
        </p:spPr>
        <p:txBody>
          <a:bodyPr/>
          <a:lstStyle/>
          <a:p>
            <a:r>
              <a:rPr lang="en-US" sz="2000" dirty="0"/>
              <a:t>The AERoBOND joint is </a:t>
            </a:r>
            <a:r>
              <a:rPr lang="en-US" sz="2000" i="1" dirty="0"/>
              <a:t>indistinguishable</a:t>
            </a:r>
            <a:r>
              <a:rPr lang="en-US" sz="2000" dirty="0"/>
              <a:t> from the matrix resin of adherends</a:t>
            </a:r>
          </a:p>
          <a:p>
            <a:pPr marL="0" indent="0" algn="ctr">
              <a:buNone/>
            </a:pPr>
            <a:r>
              <a:rPr lang="en-US" sz="2400" b="1" dirty="0"/>
              <a:t>Quantifiable, certifiable resin properties</a:t>
            </a:r>
          </a:p>
        </p:txBody>
      </p:sp>
      <p:sp>
        <p:nvSpPr>
          <p:cNvPr id="15" name="TextBox 14"/>
          <p:cNvSpPr txBox="1"/>
          <p:nvPr/>
        </p:nvSpPr>
        <p:spPr>
          <a:xfrm>
            <a:off x="2419123" y="1266050"/>
            <a:ext cx="2324675" cy="400110"/>
          </a:xfrm>
          <a:prstGeom prst="rect">
            <a:avLst/>
          </a:prstGeom>
          <a:noFill/>
        </p:spPr>
        <p:txBody>
          <a:bodyPr wrap="none" rtlCol="0">
            <a:spAutoFit/>
          </a:bodyPr>
          <a:lstStyle/>
          <a:p>
            <a:r>
              <a:rPr lang="en-US" sz="2000" b="1" dirty="0"/>
              <a:t>AERoBOND Joint</a:t>
            </a:r>
          </a:p>
        </p:txBody>
      </p:sp>
      <p:pic>
        <p:nvPicPr>
          <p:cNvPr id="19" name="Picture 18"/>
          <p:cNvPicPr>
            <a:picLocks noChangeAspect="1"/>
          </p:cNvPicPr>
          <p:nvPr/>
        </p:nvPicPr>
        <p:blipFill rotWithShape="1">
          <a:blip r:embed="rId5" cstate="print">
            <a:extLst>
              <a:ext uri="{28A0092B-C50C-407E-A947-70E740481C1C}">
                <a14:useLocalDpi xmlns:a14="http://schemas.microsoft.com/office/drawing/2010/main" val="0"/>
              </a:ext>
            </a:extLst>
          </a:blip>
          <a:srcRect l="70168" t="45556" r="24484" b="48194"/>
          <a:stretch/>
        </p:blipFill>
        <p:spPr>
          <a:xfrm flipH="1">
            <a:off x="1458997" y="1670693"/>
            <a:ext cx="2162300" cy="16816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 name="Group 3"/>
          <p:cNvGrpSpPr/>
          <p:nvPr/>
        </p:nvGrpSpPr>
        <p:grpSpPr>
          <a:xfrm>
            <a:off x="6227484" y="1266051"/>
            <a:ext cx="5126316" cy="5135543"/>
            <a:chOff x="4572000" y="1203156"/>
            <a:chExt cx="5126316" cy="5135543"/>
          </a:xfrm>
        </p:grpSpPr>
        <p:sp>
          <p:nvSpPr>
            <p:cNvPr id="10" name="TextBox 9"/>
            <p:cNvSpPr txBox="1"/>
            <p:nvPr/>
          </p:nvSpPr>
          <p:spPr>
            <a:xfrm>
              <a:off x="4872139" y="3904163"/>
              <a:ext cx="1133644" cy="369332"/>
            </a:xfrm>
            <a:prstGeom prst="rect">
              <a:avLst/>
            </a:prstGeom>
            <a:noFill/>
          </p:spPr>
          <p:txBody>
            <a:bodyPr wrap="none" rtlCol="0">
              <a:spAutoFit/>
            </a:bodyPr>
            <a:lstStyle/>
            <a:p>
              <a:r>
                <a:rPr lang="en-US" dirty="0"/>
                <a:t>Adhesive</a:t>
              </a:r>
            </a:p>
          </p:txBody>
        </p:sp>
        <p:sp>
          <p:nvSpPr>
            <p:cNvPr id="14" name="TextBox 13"/>
            <p:cNvSpPr txBox="1"/>
            <p:nvPr/>
          </p:nvSpPr>
          <p:spPr>
            <a:xfrm>
              <a:off x="5175428" y="1203156"/>
              <a:ext cx="2494594" cy="400110"/>
            </a:xfrm>
            <a:prstGeom prst="rect">
              <a:avLst/>
            </a:prstGeom>
            <a:noFill/>
          </p:spPr>
          <p:txBody>
            <a:bodyPr wrap="none" rtlCol="0">
              <a:spAutoFit/>
            </a:bodyPr>
            <a:lstStyle/>
            <a:p>
              <a:r>
                <a:rPr lang="en-US" sz="2000" b="1" dirty="0"/>
                <a:t>Adhesive </a:t>
              </a:r>
              <a:r>
                <a:rPr lang="en-US" sz="2000" b="1" dirty="0" err="1"/>
                <a:t>Bondline</a:t>
              </a:r>
              <a:endParaRPr lang="en-US" sz="2000" b="1" dirty="0"/>
            </a:p>
          </p:txBody>
        </p:sp>
        <p:sp>
          <p:nvSpPr>
            <p:cNvPr id="16" name="Content Placeholder 2"/>
            <p:cNvSpPr txBox="1">
              <a:spLocks/>
            </p:cNvSpPr>
            <p:nvPr/>
          </p:nvSpPr>
          <p:spPr bwMode="auto">
            <a:xfrm>
              <a:off x="4616594" y="4875386"/>
              <a:ext cx="5081722" cy="1463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ＭＳ Ｐゴシック" pitchFamily="-111" charset="-128"/>
                  <a:cs typeface="ＭＳ Ｐゴシック"/>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pitchFamily="-111" charset="-128"/>
                  <a:cs typeface="ＭＳ Ｐゴシック"/>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pitchFamily="-111" charset="-128"/>
                  <a:cs typeface="ＭＳ Ｐゴシック"/>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sz="2000" kern="0" dirty="0"/>
                <a:t>Cured matrix resin cannot mix with adhesive</a:t>
              </a:r>
            </a:p>
            <a:p>
              <a:pPr marL="0" indent="0" algn="ctr">
                <a:buNone/>
              </a:pPr>
              <a:r>
                <a:rPr lang="en-US" sz="2400" b="1" kern="0" dirty="0">
                  <a:sym typeface="Wingdings" panose="05000000000000000000" pitchFamily="2" charset="2"/>
                </a:rPr>
                <a:t>Potential for weak bonds</a:t>
              </a:r>
              <a:endParaRPr lang="en-US" sz="2400" b="1" kern="0" dirty="0"/>
            </a:p>
          </p:txBody>
        </p:sp>
        <p:pic>
          <p:nvPicPr>
            <p:cNvPr id="17" name="Picture 3" descr="95e01a47-670f-4f88-9b1d-16b82886c1c4@namprd09"/>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2417" t="38024" r="10917"/>
            <a:stretch/>
          </p:blipFill>
          <p:spPr bwMode="auto">
            <a:xfrm>
              <a:off x="4749920" y="1603266"/>
              <a:ext cx="2418476" cy="1686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8" name="Picture 1"/>
            <p:cNvPicPr>
              <a:picLocks noChangeAspect="1"/>
            </p:cNvPicPr>
            <p:nvPr/>
          </p:nvPicPr>
          <p:blipFill rotWithShape="1">
            <a:blip r:embed="rId7">
              <a:extLst>
                <a:ext uri="{28A0092B-C50C-407E-A947-70E740481C1C}">
                  <a14:useLocalDpi xmlns:a14="http://schemas.microsoft.com/office/drawing/2010/main" val="0"/>
                </a:ext>
              </a:extLst>
            </a:blip>
            <a:srcRect l="22034" r="35019"/>
            <a:stretch/>
          </p:blipFill>
          <p:spPr bwMode="auto">
            <a:xfrm rot="5400000">
              <a:off x="6716569" y="2008477"/>
              <a:ext cx="1654552" cy="2889504"/>
            </a:xfrm>
            <a:prstGeom prst="rect">
              <a:avLst/>
            </a:prstGeom>
            <a:ln w="9525">
              <a:solidFill>
                <a:srgbClr val="000000"/>
              </a:solidFill>
              <a:miter lim="800000"/>
              <a:headEnd/>
              <a:tailEnd/>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4572000" y="3380423"/>
              <a:ext cx="1467068" cy="369332"/>
            </a:xfrm>
            <a:prstGeom prst="rect">
              <a:avLst/>
            </a:prstGeom>
            <a:noFill/>
          </p:spPr>
          <p:txBody>
            <a:bodyPr wrap="none" rtlCol="0">
              <a:spAutoFit/>
            </a:bodyPr>
            <a:lstStyle/>
            <a:p>
              <a:r>
                <a:rPr lang="en-US" dirty="0"/>
                <a:t>Matrix Resin</a:t>
              </a:r>
            </a:p>
          </p:txBody>
        </p:sp>
        <p:cxnSp>
          <p:nvCxnSpPr>
            <p:cNvPr id="26" name="Straight Arrow Connector 25"/>
            <p:cNvCxnSpPr/>
            <p:nvPr/>
          </p:nvCxnSpPr>
          <p:spPr>
            <a:xfrm>
              <a:off x="5900024" y="3565089"/>
              <a:ext cx="43546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5931125" y="4100040"/>
              <a:ext cx="43546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0" name="Picture 1"/>
          <p:cNvPicPr>
            <a:picLocks noChangeAspect="1"/>
          </p:cNvPicPr>
          <p:nvPr/>
        </p:nvPicPr>
        <p:blipFill rotWithShape="1">
          <a:blip r:embed="rId8" cstate="print">
            <a:extLst>
              <a:ext uri="{28A0092B-C50C-407E-A947-70E740481C1C}">
                <a14:useLocalDpi xmlns:a14="http://schemas.microsoft.com/office/drawing/2010/main" val="0"/>
              </a:ext>
            </a:extLst>
          </a:blip>
          <a:srcRect l="22456" t="49582" r="52228"/>
          <a:stretch/>
        </p:blipFill>
        <p:spPr bwMode="auto">
          <a:xfrm rot="5400000">
            <a:off x="3469771" y="2083626"/>
            <a:ext cx="1729866" cy="2591814"/>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447800" y="3581400"/>
            <a:ext cx="2134077" cy="993853"/>
            <a:chOff x="4740912" y="3324511"/>
            <a:chExt cx="2134077" cy="993853"/>
          </a:xfrm>
        </p:grpSpPr>
        <p:sp>
          <p:nvSpPr>
            <p:cNvPr id="5" name="Rounded Rectangle 4"/>
            <p:cNvSpPr/>
            <p:nvPr/>
          </p:nvSpPr>
          <p:spPr>
            <a:xfrm rot="20269902">
              <a:off x="4740912" y="3711875"/>
              <a:ext cx="1640296" cy="60648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C000"/>
                  </a:solidFill>
                </a:rPr>
                <a:t>AERoBOND Joint</a:t>
              </a:r>
            </a:p>
          </p:txBody>
        </p:sp>
        <p:sp>
          <p:nvSpPr>
            <p:cNvPr id="12" name="Right Arrow 11"/>
            <p:cNvSpPr/>
            <p:nvPr/>
          </p:nvSpPr>
          <p:spPr>
            <a:xfrm rot="20181562">
              <a:off x="6244299" y="3324511"/>
              <a:ext cx="630690" cy="491161"/>
            </a:xfrm>
            <a:prstGeom prst="rightArrow">
              <a:avLst>
                <a:gd name="adj1" fmla="val 45193"/>
                <a:gd name="adj2" fmla="val 5855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Bondlin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573000" y="307099"/>
            <a:ext cx="609600" cy="609600"/>
          </a:xfrm>
          <a:prstGeom prst="rect">
            <a:avLst/>
          </a:prstGeom>
        </p:spPr>
      </p:pic>
    </p:spTree>
    <p:extLst>
      <p:ext uri="{BB962C8B-B14F-4D97-AF65-F5344CB8AC3E}">
        <p14:creationId xmlns:p14="http://schemas.microsoft.com/office/powerpoint/2010/main" val="3041892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68"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Resin Chemistry</a:t>
            </a:r>
          </a:p>
        </p:txBody>
      </p:sp>
      <p:sp>
        <p:nvSpPr>
          <p:cNvPr id="3" name="Content Placeholder 2"/>
          <p:cNvSpPr>
            <a:spLocks noGrp="1"/>
          </p:cNvSpPr>
          <p:nvPr>
            <p:ph idx="1"/>
          </p:nvPr>
        </p:nvSpPr>
        <p:spPr>
          <a:xfrm>
            <a:off x="609600" y="1600203"/>
            <a:ext cx="5181600" cy="4525963"/>
          </a:xfrm>
        </p:spPr>
        <p:txBody>
          <a:bodyPr/>
          <a:lstStyle/>
          <a:p>
            <a:r>
              <a:rPr lang="en-US" sz="2400" dirty="0"/>
              <a:t>Kaneka API-60 Part A</a:t>
            </a:r>
          </a:p>
          <a:p>
            <a:pPr lvl="1"/>
            <a:r>
              <a:rPr lang="en-US" sz="2000" dirty="0"/>
              <a:t>~65% </a:t>
            </a:r>
            <a:r>
              <a:rPr lang="en-US" sz="2000" dirty="0" err="1"/>
              <a:t>tetrafunctional</a:t>
            </a:r>
            <a:r>
              <a:rPr lang="en-US" sz="2000" dirty="0"/>
              <a:t> epoxy</a:t>
            </a:r>
          </a:p>
          <a:p>
            <a:pPr lvl="1"/>
            <a:r>
              <a:rPr lang="en-US" sz="2000" dirty="0"/>
              <a:t>~20% trifunctional epoxy</a:t>
            </a:r>
          </a:p>
          <a:p>
            <a:pPr lvl="1"/>
            <a:r>
              <a:rPr lang="en-US" sz="2000" dirty="0"/>
              <a:t>~15% proprietary </a:t>
            </a:r>
            <a:r>
              <a:rPr lang="en-US" sz="2000" dirty="0" err="1"/>
              <a:t>toughener</a:t>
            </a:r>
            <a:endParaRPr lang="en-US" sz="2000" dirty="0"/>
          </a:p>
          <a:p>
            <a:pPr lvl="1"/>
            <a:r>
              <a:rPr lang="en-US" sz="2000" dirty="0" smtClean="0"/>
              <a:t>Epoxy equivalent weight              EEW </a:t>
            </a:r>
            <a:r>
              <a:rPr lang="en-US" sz="2000" dirty="0"/>
              <a:t>= 131 g/</a:t>
            </a:r>
            <a:r>
              <a:rPr lang="en-US" sz="2000" dirty="0" err="1"/>
              <a:t>mol</a:t>
            </a:r>
            <a:endParaRPr lang="en-US" sz="2000" dirty="0"/>
          </a:p>
          <a:p>
            <a:pPr marL="0" indent="0">
              <a:buNone/>
            </a:pPr>
            <a:endParaRPr lang="en-US" sz="2000" dirty="0"/>
          </a:p>
          <a:p>
            <a:pPr marL="0" indent="0">
              <a:buNone/>
            </a:pPr>
            <a:endParaRPr lang="en-US" sz="2000" dirty="0"/>
          </a:p>
          <a:p>
            <a:r>
              <a:rPr lang="en-US" sz="2400" dirty="0" err="1"/>
              <a:t>Diethyltoluenediamine</a:t>
            </a:r>
            <a:r>
              <a:rPr lang="en-US" sz="2400" dirty="0"/>
              <a:t> (DETDA)</a:t>
            </a:r>
          </a:p>
          <a:p>
            <a:pPr lvl="1"/>
            <a:r>
              <a:rPr lang="en-US" sz="2000" dirty="0" err="1"/>
              <a:t>Ethacure</a:t>
            </a:r>
            <a:r>
              <a:rPr lang="en-US" sz="2000" dirty="0"/>
              <a:t> 100 from Albemarle</a:t>
            </a:r>
            <a:r>
              <a:rPr lang="en-US" sz="2000" baseline="30000" dirty="0"/>
              <a:t>®</a:t>
            </a:r>
            <a:r>
              <a:rPr lang="en-US" sz="2000" dirty="0"/>
              <a:t> Corp.</a:t>
            </a:r>
          </a:p>
          <a:p>
            <a:pPr lvl="1"/>
            <a:r>
              <a:rPr lang="en-US" sz="2000" dirty="0"/>
              <a:t>Mixture of isomers</a:t>
            </a:r>
          </a:p>
          <a:p>
            <a:pPr lvl="1"/>
            <a:r>
              <a:rPr lang="en-US" sz="2000" dirty="0"/>
              <a:t>Liquid at </a:t>
            </a:r>
            <a:r>
              <a:rPr lang="en-US" sz="2000" dirty="0" smtClean="0"/>
              <a:t>RT</a:t>
            </a:r>
          </a:p>
          <a:p>
            <a:pPr lvl="1"/>
            <a:r>
              <a:rPr lang="en-US" sz="2000" dirty="0" smtClean="0"/>
              <a:t>EEW = 45 g/</a:t>
            </a:r>
            <a:r>
              <a:rPr lang="en-US" sz="2000" dirty="0" err="1" smtClean="0"/>
              <a:t>mol</a:t>
            </a:r>
            <a:endParaRPr lang="en-US" sz="2000" dirty="0"/>
          </a:p>
          <a:p>
            <a:endParaRPr lang="en-US" sz="2400" dirty="0"/>
          </a:p>
        </p:txBody>
      </p:sp>
      <p:pic>
        <p:nvPicPr>
          <p:cNvPr id="4" name="Picture 3" descr="https://www.sigmaaldrich.com/content/dam/sigma-aldrich/structure1/186/mfcd00661161.eps/_jcr_content/renditions/mfcd00661161-large.png"/>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15309" y="1476280"/>
            <a:ext cx="3156556" cy="1289339"/>
          </a:xfrm>
          <a:prstGeom prst="rect">
            <a:avLst/>
          </a:prstGeom>
          <a:noFill/>
          <a:ln>
            <a:noFill/>
          </a:ln>
        </p:spPr>
      </p:pic>
      <p:pic>
        <p:nvPicPr>
          <p:cNvPr id="5" name="Picture 4" descr="https://www.sigmaaldrich.com/content/dam/sigma-aldrich/structure7/173/mfcd00192036.eps/_jcr_content/renditions/mfcd00192036-large.png"/>
          <p:cNvPicPr/>
          <p:nvPr/>
        </p:nvPicPr>
        <p:blipFill>
          <a:blip r:embed="rId6" cstate="screen">
            <a:extLst>
              <a:ext uri="{28A0092B-C50C-407E-A947-70E740481C1C}">
                <a14:useLocalDpi xmlns:a14="http://schemas.microsoft.com/office/drawing/2010/main"/>
              </a:ext>
            </a:extLst>
          </a:blip>
          <a:srcRect/>
          <a:stretch>
            <a:fillRect/>
          </a:stretch>
        </p:blipFill>
        <p:spPr bwMode="auto">
          <a:xfrm>
            <a:off x="7101951" y="2893639"/>
            <a:ext cx="2183273" cy="1237542"/>
          </a:xfrm>
          <a:prstGeom prst="rect">
            <a:avLst/>
          </a:prstGeom>
          <a:noFill/>
          <a:ln>
            <a:noFill/>
          </a:ln>
        </p:spPr>
      </p:pic>
      <p:pic>
        <p:nvPicPr>
          <p:cNvPr id="10" name="Picture 10">
            <a:extLst>
              <a:ext uri="{FF2B5EF4-FFF2-40B4-BE49-F238E27FC236}">
                <a16:creationId xmlns:a16="http://schemas.microsoft.com/office/drawing/2014/main" id="{0E2653D2-F8A2-4B15-8D91-C36F8D4182E1}"/>
              </a:ext>
            </a:extLst>
          </p:cNvPr>
          <p:cNvPicPr>
            <a:picLocks noChangeAspect="1"/>
          </p:cNvPicPr>
          <p:nvPr/>
        </p:nvPicPr>
        <p:blipFill>
          <a:blip r:embed="rId7"/>
          <a:stretch>
            <a:fillRect/>
          </a:stretch>
        </p:blipFill>
        <p:spPr>
          <a:xfrm>
            <a:off x="7691529" y="4806186"/>
            <a:ext cx="1748680" cy="1358154"/>
          </a:xfrm>
          <a:prstGeom prst="rect">
            <a:avLst/>
          </a:prstGeom>
        </p:spPr>
      </p:pic>
      <p:pic>
        <p:nvPicPr>
          <p:cNvPr id="6" name="Chemist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420600" y="296409"/>
            <a:ext cx="609600" cy="609600"/>
          </a:xfrm>
          <a:prstGeom prst="rect">
            <a:avLst/>
          </a:prstGeom>
        </p:spPr>
      </p:pic>
    </p:spTree>
    <p:extLst>
      <p:ext uri="{BB962C8B-B14F-4D97-AF65-F5344CB8AC3E}">
        <p14:creationId xmlns:p14="http://schemas.microsoft.com/office/powerpoint/2010/main" val="12073447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119"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Thermoset Epoxy Basics</a:t>
            </a:r>
          </a:p>
        </p:txBody>
      </p:sp>
      <p:sp>
        <p:nvSpPr>
          <p:cNvPr id="3" name="Content Placeholder 2"/>
          <p:cNvSpPr>
            <a:spLocks noGrp="1"/>
          </p:cNvSpPr>
          <p:nvPr>
            <p:ph idx="1"/>
          </p:nvPr>
        </p:nvSpPr>
        <p:spPr/>
        <p:txBody>
          <a:bodyPr/>
          <a:lstStyle/>
          <a:p>
            <a:r>
              <a:rPr lang="en-US" dirty="0"/>
              <a:t>Hardener groups (H) react with epoxy groups (E) to form </a:t>
            </a:r>
            <a:r>
              <a:rPr lang="en-US" dirty="0" smtClean="0"/>
              <a:t>polymer</a:t>
            </a:r>
            <a:endParaRPr lang="en-US" dirty="0"/>
          </a:p>
        </p:txBody>
      </p:sp>
      <mc:AlternateContent xmlns:mc="http://schemas.openxmlformats.org/markup-compatibility/2006" xmlns:a14="http://schemas.microsoft.com/office/drawing/2010/main">
        <mc:Choice Requires="a14">
          <p:sp>
            <p:nvSpPr>
              <p:cNvPr id="4" name="Rectangle 3"/>
              <p:cNvSpPr/>
              <p:nvPr/>
            </p:nvSpPr>
            <p:spPr>
              <a:xfrm>
                <a:off x="1787183" y="5407678"/>
                <a:ext cx="4796506" cy="98398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2800" i="1">
                              <a:latin typeface="Cambria Math" panose="02040503050406030204" pitchFamily="18" charset="0"/>
                            </a:rPr>
                          </m:ctrlPr>
                        </m:fPr>
                        <m:num>
                          <m:r>
                            <a:rPr lang="en-US" sz="2800" i="1">
                              <a:latin typeface="Cambria Math" panose="02040503050406030204" pitchFamily="18" charset="0"/>
                            </a:rPr>
                            <m:t>h𝑎𝑟𝑑𝑒𝑛𝑒𝑟</m:t>
                          </m:r>
                        </m:num>
                        <m:den>
                          <m:r>
                            <a:rPr lang="en-US" sz="2800" i="1">
                              <a:latin typeface="Cambria Math" panose="02040503050406030204" pitchFamily="18" charset="0"/>
                            </a:rPr>
                            <m:t>𝑒𝑝𝑜𝑥𝑦</m:t>
                          </m:r>
                        </m:den>
                      </m:f>
                      <m:r>
                        <a:rPr lang="en-US" sz="2800" i="1">
                          <a:latin typeface="Cambria Math" panose="02040503050406030204" pitchFamily="18" charset="0"/>
                        </a:rPr>
                        <m:t>=</m:t>
                      </m:r>
                      <m:r>
                        <a:rPr lang="en-US" sz="2800" i="1">
                          <a:latin typeface="Cambria Math" panose="02040503050406030204" pitchFamily="18" charset="0"/>
                        </a:rPr>
                        <m:t>𝑟</m:t>
                      </m:r>
                      <m:r>
                        <a:rPr lang="en-US" sz="2800" i="1">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𝑚𝑜𝑙𝑒𝑠</m:t>
                          </m:r>
                          <m:r>
                            <a:rPr lang="en-US" sz="2800" i="1">
                              <a:latin typeface="Cambria Math" panose="02040503050406030204" pitchFamily="18" charset="0"/>
                            </a:rPr>
                            <m:t> </m:t>
                          </m:r>
                          <m:r>
                            <a:rPr lang="en-US" sz="2800" i="1">
                              <a:latin typeface="Cambria Math" panose="02040503050406030204" pitchFamily="18" charset="0"/>
                            </a:rPr>
                            <m:t>𝐻</m:t>
                          </m:r>
                        </m:num>
                        <m:den>
                          <m:r>
                            <a:rPr lang="en-US" sz="2800" i="1">
                              <a:latin typeface="Cambria Math" panose="02040503050406030204" pitchFamily="18" charset="0"/>
                            </a:rPr>
                            <m:t>𝑚𝑜𝑙𝑒𝑠</m:t>
                          </m:r>
                          <m:r>
                            <a:rPr lang="en-US" sz="2800" i="1">
                              <a:latin typeface="Cambria Math" panose="02040503050406030204" pitchFamily="18" charset="0"/>
                            </a:rPr>
                            <m:t> </m:t>
                          </m:r>
                          <m:r>
                            <a:rPr lang="en-US" sz="2800" i="1">
                              <a:latin typeface="Cambria Math" panose="02040503050406030204" pitchFamily="18" charset="0"/>
                            </a:rPr>
                            <m:t>𝐸</m:t>
                          </m:r>
                        </m:den>
                      </m:f>
                    </m:oMath>
                  </m:oMathPara>
                </a14:m>
                <a:endParaRPr lang="en-US" sz="2800" dirty="0"/>
              </a:p>
            </p:txBody>
          </p:sp>
        </mc:Choice>
        <mc:Fallback xmlns="">
          <p:sp>
            <p:nvSpPr>
              <p:cNvPr id="4" name="Rectangle 3"/>
              <p:cNvSpPr>
                <a:spLocks noRot="1" noChangeAspect="1" noMove="1" noResize="1" noEditPoints="1" noAdjustHandles="1" noChangeArrowheads="1" noChangeShapeType="1" noTextEdit="1"/>
              </p:cNvSpPr>
              <p:nvPr/>
            </p:nvSpPr>
            <p:spPr>
              <a:xfrm>
                <a:off x="1787183" y="5407678"/>
                <a:ext cx="4796506" cy="983987"/>
              </a:xfrm>
              <a:prstGeom prst="rect">
                <a:avLst/>
              </a:prstGeom>
              <a:blipFill>
                <a:blip r:embed="rId5"/>
                <a:stretch>
                  <a:fillRect/>
                </a:stretch>
              </a:blipFill>
            </p:spPr>
            <p:txBody>
              <a:bodyPr/>
              <a:lstStyle/>
              <a:p>
                <a:r>
                  <a:rPr lang="en-US">
                    <a:noFill/>
                  </a:rPr>
                  <a:t> </a:t>
                </a:r>
              </a:p>
            </p:txBody>
          </p:sp>
        </mc:Fallback>
      </mc:AlternateContent>
      <p:grpSp>
        <p:nvGrpSpPr>
          <p:cNvPr id="12" name="Group 11"/>
          <p:cNvGrpSpPr/>
          <p:nvPr/>
        </p:nvGrpSpPr>
        <p:grpSpPr>
          <a:xfrm>
            <a:off x="1720538" y="2637654"/>
            <a:ext cx="1666177" cy="1748316"/>
            <a:chOff x="1079461" y="2545318"/>
            <a:chExt cx="1666177" cy="1748316"/>
          </a:xfrm>
        </p:grpSpPr>
        <p:cxnSp>
          <p:nvCxnSpPr>
            <p:cNvPr id="6" name="Straight Connector 5"/>
            <p:cNvCxnSpPr/>
            <p:nvPr/>
          </p:nvCxnSpPr>
          <p:spPr>
            <a:xfrm>
              <a:off x="1462087" y="3429000"/>
              <a:ext cx="914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1462087" y="3419476"/>
              <a:ext cx="914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715545" y="2545318"/>
              <a:ext cx="407484" cy="461665"/>
            </a:xfrm>
            <a:prstGeom prst="rect">
              <a:avLst/>
            </a:prstGeom>
            <a:noFill/>
          </p:spPr>
          <p:txBody>
            <a:bodyPr wrap="none" rtlCol="0">
              <a:spAutoFit/>
            </a:bodyPr>
            <a:lstStyle/>
            <a:p>
              <a:r>
                <a:rPr lang="en-US" sz="2400" b="1" dirty="0"/>
                <a:t>H</a:t>
              </a:r>
            </a:p>
          </p:txBody>
        </p:sp>
        <p:sp>
          <p:nvSpPr>
            <p:cNvPr id="9" name="TextBox 8"/>
            <p:cNvSpPr txBox="1"/>
            <p:nvPr/>
          </p:nvSpPr>
          <p:spPr>
            <a:xfrm>
              <a:off x="2338154" y="3188643"/>
              <a:ext cx="407484" cy="461665"/>
            </a:xfrm>
            <a:prstGeom prst="rect">
              <a:avLst/>
            </a:prstGeom>
            <a:noFill/>
          </p:spPr>
          <p:txBody>
            <a:bodyPr wrap="none" rtlCol="0">
              <a:spAutoFit/>
            </a:bodyPr>
            <a:lstStyle/>
            <a:p>
              <a:r>
                <a:rPr lang="en-US" sz="2400" b="1" dirty="0"/>
                <a:t>H</a:t>
              </a:r>
            </a:p>
          </p:txBody>
        </p:sp>
        <p:sp>
          <p:nvSpPr>
            <p:cNvPr id="10" name="TextBox 9"/>
            <p:cNvSpPr txBox="1"/>
            <p:nvPr/>
          </p:nvSpPr>
          <p:spPr>
            <a:xfrm>
              <a:off x="1715545" y="3831969"/>
              <a:ext cx="407484" cy="461665"/>
            </a:xfrm>
            <a:prstGeom prst="rect">
              <a:avLst/>
            </a:prstGeom>
            <a:noFill/>
          </p:spPr>
          <p:txBody>
            <a:bodyPr wrap="none" rtlCol="0">
              <a:spAutoFit/>
            </a:bodyPr>
            <a:lstStyle/>
            <a:p>
              <a:r>
                <a:rPr lang="en-US" sz="2400" b="1" dirty="0"/>
                <a:t>H</a:t>
              </a:r>
            </a:p>
          </p:txBody>
        </p:sp>
        <p:sp>
          <p:nvSpPr>
            <p:cNvPr id="11" name="TextBox 10"/>
            <p:cNvSpPr txBox="1"/>
            <p:nvPr/>
          </p:nvSpPr>
          <p:spPr>
            <a:xfrm>
              <a:off x="1079461" y="3198167"/>
              <a:ext cx="407484" cy="461665"/>
            </a:xfrm>
            <a:prstGeom prst="rect">
              <a:avLst/>
            </a:prstGeom>
            <a:noFill/>
          </p:spPr>
          <p:txBody>
            <a:bodyPr wrap="none" rtlCol="0">
              <a:spAutoFit/>
            </a:bodyPr>
            <a:lstStyle/>
            <a:p>
              <a:r>
                <a:rPr lang="en-US" sz="2400" b="1" dirty="0"/>
                <a:t>H</a:t>
              </a:r>
            </a:p>
          </p:txBody>
        </p:sp>
      </p:grpSp>
      <p:cxnSp>
        <p:nvCxnSpPr>
          <p:cNvPr id="17" name="Straight Arrow Connector 16"/>
          <p:cNvCxnSpPr/>
          <p:nvPr/>
        </p:nvCxnSpPr>
        <p:spPr>
          <a:xfrm>
            <a:off x="5366406" y="3521335"/>
            <a:ext cx="1133475" cy="0"/>
          </a:xfrm>
          <a:prstGeom prst="straightConnector1">
            <a:avLst/>
          </a:prstGeom>
          <a:ln w="50800">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6581955" y="2619100"/>
            <a:ext cx="1297026" cy="1748316"/>
            <a:chOff x="1079461" y="2545318"/>
            <a:chExt cx="1297026" cy="1748316"/>
          </a:xfrm>
        </p:grpSpPr>
        <p:cxnSp>
          <p:nvCxnSpPr>
            <p:cNvPr id="20" name="Straight Connector 19"/>
            <p:cNvCxnSpPr/>
            <p:nvPr/>
          </p:nvCxnSpPr>
          <p:spPr>
            <a:xfrm>
              <a:off x="1462087" y="3429000"/>
              <a:ext cx="914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1462087" y="3419476"/>
              <a:ext cx="914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715545" y="2545318"/>
              <a:ext cx="407484" cy="461665"/>
            </a:xfrm>
            <a:prstGeom prst="rect">
              <a:avLst/>
            </a:prstGeom>
            <a:noFill/>
          </p:spPr>
          <p:txBody>
            <a:bodyPr wrap="none" rtlCol="0">
              <a:spAutoFit/>
            </a:bodyPr>
            <a:lstStyle/>
            <a:p>
              <a:r>
                <a:rPr lang="en-US" sz="2400" b="1" dirty="0"/>
                <a:t>H</a:t>
              </a:r>
            </a:p>
          </p:txBody>
        </p:sp>
        <p:sp>
          <p:nvSpPr>
            <p:cNvPr id="24" name="TextBox 23"/>
            <p:cNvSpPr txBox="1"/>
            <p:nvPr/>
          </p:nvSpPr>
          <p:spPr>
            <a:xfrm>
              <a:off x="1715545" y="3831969"/>
              <a:ext cx="407484" cy="461665"/>
            </a:xfrm>
            <a:prstGeom prst="rect">
              <a:avLst/>
            </a:prstGeom>
            <a:noFill/>
          </p:spPr>
          <p:txBody>
            <a:bodyPr wrap="none" rtlCol="0">
              <a:spAutoFit/>
            </a:bodyPr>
            <a:lstStyle/>
            <a:p>
              <a:r>
                <a:rPr lang="en-US" sz="2400" b="1" dirty="0"/>
                <a:t>H</a:t>
              </a:r>
            </a:p>
          </p:txBody>
        </p:sp>
        <p:sp>
          <p:nvSpPr>
            <p:cNvPr id="25" name="TextBox 24"/>
            <p:cNvSpPr txBox="1"/>
            <p:nvPr/>
          </p:nvSpPr>
          <p:spPr>
            <a:xfrm>
              <a:off x="1079461" y="3198167"/>
              <a:ext cx="407484" cy="461665"/>
            </a:xfrm>
            <a:prstGeom prst="rect">
              <a:avLst/>
            </a:prstGeom>
            <a:noFill/>
          </p:spPr>
          <p:txBody>
            <a:bodyPr wrap="none" rtlCol="0">
              <a:spAutoFit/>
            </a:bodyPr>
            <a:lstStyle/>
            <a:p>
              <a:r>
                <a:rPr lang="en-US" sz="2400" b="1" dirty="0"/>
                <a:t>H</a:t>
              </a:r>
            </a:p>
          </p:txBody>
        </p:sp>
      </p:grpSp>
      <p:cxnSp>
        <p:nvCxnSpPr>
          <p:cNvPr id="26" name="Straight Connector 25"/>
          <p:cNvCxnSpPr/>
          <p:nvPr/>
        </p:nvCxnSpPr>
        <p:spPr>
          <a:xfrm>
            <a:off x="7878981" y="3496464"/>
            <a:ext cx="6400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439158" y="3281268"/>
            <a:ext cx="389850" cy="461665"/>
          </a:xfrm>
          <a:prstGeom prst="rect">
            <a:avLst/>
          </a:prstGeom>
          <a:noFill/>
        </p:spPr>
        <p:txBody>
          <a:bodyPr wrap="none" rtlCol="0">
            <a:spAutoFit/>
          </a:bodyPr>
          <a:lstStyle/>
          <a:p>
            <a:r>
              <a:rPr lang="en-US" sz="2400" b="1" dirty="0"/>
              <a:t>E</a:t>
            </a:r>
          </a:p>
        </p:txBody>
      </p:sp>
      <p:sp>
        <p:nvSpPr>
          <p:cNvPr id="30" name="Oval 29"/>
          <p:cNvSpPr/>
          <p:nvPr/>
        </p:nvSpPr>
        <p:spPr>
          <a:xfrm>
            <a:off x="7829088" y="3401818"/>
            <a:ext cx="182880" cy="18288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a:off x="8829009" y="3502782"/>
            <a:ext cx="1133475" cy="0"/>
          </a:xfrm>
          <a:prstGeom prst="straightConnector1">
            <a:avLst/>
          </a:prstGeom>
          <a:ln w="50800">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9974964" y="3262426"/>
            <a:ext cx="492443" cy="461665"/>
          </a:xfrm>
          <a:prstGeom prst="rect">
            <a:avLst/>
          </a:prstGeom>
          <a:noFill/>
        </p:spPr>
        <p:txBody>
          <a:bodyPr wrap="none" rtlCol="0">
            <a:spAutoFit/>
          </a:bodyPr>
          <a:lstStyle/>
          <a:p>
            <a:r>
              <a:rPr lang="en-US" sz="2400" b="1" dirty="0"/>
              <a:t>…</a:t>
            </a:r>
          </a:p>
        </p:txBody>
      </p:sp>
      <p:sp>
        <p:nvSpPr>
          <p:cNvPr id="33" name="Content Placeholder 2"/>
          <p:cNvSpPr txBox="1">
            <a:spLocks/>
          </p:cNvSpPr>
          <p:nvPr/>
        </p:nvSpPr>
        <p:spPr bwMode="auto">
          <a:xfrm>
            <a:off x="1924280" y="4331198"/>
            <a:ext cx="7736163" cy="117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ＭＳ Ｐゴシック" pitchFamily="-111" charset="-128"/>
                <a:cs typeface="ＭＳ Ｐゴシック"/>
              </a:defRPr>
            </a:lvl1pPr>
            <a:lvl2pPr marL="742950" indent="-285750" algn="l" rtl="0" eaLnBrk="1" fontAlgn="base" hangingPunct="1">
              <a:spcBef>
                <a:spcPct val="20000"/>
              </a:spcBef>
              <a:spcAft>
                <a:spcPct val="0"/>
              </a:spcAft>
              <a:buChar char="–"/>
              <a:defRPr sz="2800">
                <a:solidFill>
                  <a:schemeClr val="tx1"/>
                </a:solidFill>
                <a:latin typeface="+mn-lt"/>
                <a:ea typeface="ＭＳ Ｐゴシック" pitchFamily="-111" charset="-128"/>
                <a:cs typeface="ＭＳ Ｐゴシック"/>
              </a:defRPr>
            </a:lvl2pPr>
            <a:lvl3pPr marL="1143000" indent="-228600" algn="l" rtl="0" eaLnBrk="1" fontAlgn="base" hangingPunct="1">
              <a:spcBef>
                <a:spcPct val="20000"/>
              </a:spcBef>
              <a:spcAft>
                <a:spcPct val="0"/>
              </a:spcAft>
              <a:buChar char="•"/>
              <a:defRPr sz="2400">
                <a:solidFill>
                  <a:schemeClr val="tx1"/>
                </a:solidFill>
                <a:latin typeface="+mn-lt"/>
                <a:ea typeface="ＭＳ Ｐゴシック" pitchFamily="-111" charset="-128"/>
                <a:cs typeface="ＭＳ Ｐゴシック"/>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111"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kern="0" dirty="0"/>
              <a:t>Molecular weight is limited by applying an offset to the stoichiometry</a:t>
            </a:r>
          </a:p>
          <a:p>
            <a:pPr marL="457200" lvl="1" indent="0">
              <a:buNone/>
            </a:pPr>
            <a:r>
              <a:rPr lang="en-US" kern="0" dirty="0"/>
              <a:t> </a:t>
            </a:r>
          </a:p>
        </p:txBody>
      </p:sp>
      <p:sp>
        <p:nvSpPr>
          <p:cNvPr id="5" name="TextBox 4"/>
          <p:cNvSpPr txBox="1"/>
          <p:nvPr/>
        </p:nvSpPr>
        <p:spPr>
          <a:xfrm>
            <a:off x="6546328" y="5426921"/>
            <a:ext cx="3251211" cy="1015663"/>
          </a:xfrm>
          <a:prstGeom prst="rect">
            <a:avLst/>
          </a:prstGeom>
          <a:noFill/>
        </p:spPr>
        <p:txBody>
          <a:bodyPr wrap="none" rtlCol="0">
            <a:spAutoFit/>
          </a:bodyPr>
          <a:lstStyle/>
          <a:p>
            <a:r>
              <a:rPr lang="en-US" sz="2000" i="1" dirty="0"/>
              <a:t>r</a:t>
            </a:r>
            <a:r>
              <a:rPr lang="en-US" sz="2000" dirty="0"/>
              <a:t> = 1 :  Equivalent Mixture</a:t>
            </a:r>
          </a:p>
          <a:p>
            <a:r>
              <a:rPr lang="en-US" sz="2000" i="1" dirty="0"/>
              <a:t>r</a:t>
            </a:r>
            <a:r>
              <a:rPr lang="en-US" sz="2000" dirty="0"/>
              <a:t> &gt; 1 :  Hardener Rich (HR)</a:t>
            </a:r>
          </a:p>
          <a:p>
            <a:r>
              <a:rPr lang="en-US" sz="2000" i="1" dirty="0"/>
              <a:t>r</a:t>
            </a:r>
            <a:r>
              <a:rPr lang="en-US" sz="2000" dirty="0"/>
              <a:t> &lt; 1 :  Epoxy Rich (ER) </a:t>
            </a:r>
          </a:p>
        </p:txBody>
      </p:sp>
      <p:grpSp>
        <p:nvGrpSpPr>
          <p:cNvPr id="16" name="Group 15"/>
          <p:cNvGrpSpPr/>
          <p:nvPr/>
        </p:nvGrpSpPr>
        <p:grpSpPr>
          <a:xfrm rot="5400000">
            <a:off x="3627689" y="3345179"/>
            <a:ext cx="1669694" cy="389850"/>
            <a:chOff x="2047641" y="3326411"/>
            <a:chExt cx="1669694" cy="389850"/>
          </a:xfrm>
        </p:grpSpPr>
        <p:cxnSp>
          <p:nvCxnSpPr>
            <p:cNvPr id="13" name="Straight Connector 12"/>
            <p:cNvCxnSpPr/>
            <p:nvPr/>
          </p:nvCxnSpPr>
          <p:spPr>
            <a:xfrm>
              <a:off x="2427013" y="3524254"/>
              <a:ext cx="914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16200000">
              <a:off x="3291578" y="3290503"/>
              <a:ext cx="389850" cy="461665"/>
            </a:xfrm>
            <a:prstGeom prst="rect">
              <a:avLst/>
            </a:prstGeom>
            <a:noFill/>
          </p:spPr>
          <p:txBody>
            <a:bodyPr wrap="none" rtlCol="0">
              <a:spAutoFit/>
            </a:bodyPr>
            <a:lstStyle/>
            <a:p>
              <a:r>
                <a:rPr lang="en-US" sz="2400" b="1" dirty="0"/>
                <a:t>E</a:t>
              </a:r>
            </a:p>
          </p:txBody>
        </p:sp>
        <p:sp>
          <p:nvSpPr>
            <p:cNvPr id="15" name="TextBox 14"/>
            <p:cNvSpPr txBox="1"/>
            <p:nvPr/>
          </p:nvSpPr>
          <p:spPr>
            <a:xfrm rot="16200000">
              <a:off x="2083549" y="3290503"/>
              <a:ext cx="389850" cy="461665"/>
            </a:xfrm>
            <a:prstGeom prst="rect">
              <a:avLst/>
            </a:prstGeom>
            <a:noFill/>
          </p:spPr>
          <p:txBody>
            <a:bodyPr wrap="none" rtlCol="0">
              <a:spAutoFit/>
            </a:bodyPr>
            <a:lstStyle/>
            <a:p>
              <a:r>
                <a:rPr lang="en-US" sz="2400" b="1" dirty="0"/>
                <a:t>E</a:t>
              </a:r>
            </a:p>
          </p:txBody>
        </p:sp>
      </p:grpSp>
      <p:grpSp>
        <p:nvGrpSpPr>
          <p:cNvPr id="34" name="Group 33"/>
          <p:cNvGrpSpPr/>
          <p:nvPr/>
        </p:nvGrpSpPr>
        <p:grpSpPr>
          <a:xfrm>
            <a:off x="3696662" y="3275614"/>
            <a:ext cx="1597879" cy="461665"/>
            <a:chOff x="2083549" y="3290503"/>
            <a:chExt cx="1597879" cy="461665"/>
          </a:xfrm>
        </p:grpSpPr>
        <p:cxnSp>
          <p:nvCxnSpPr>
            <p:cNvPr id="35" name="Straight Connector 34"/>
            <p:cNvCxnSpPr/>
            <p:nvPr/>
          </p:nvCxnSpPr>
          <p:spPr>
            <a:xfrm>
              <a:off x="2427013" y="3524254"/>
              <a:ext cx="914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291578" y="3290503"/>
              <a:ext cx="389850" cy="461665"/>
            </a:xfrm>
            <a:prstGeom prst="rect">
              <a:avLst/>
            </a:prstGeom>
            <a:noFill/>
          </p:spPr>
          <p:txBody>
            <a:bodyPr wrap="none" rtlCol="0">
              <a:spAutoFit/>
            </a:bodyPr>
            <a:lstStyle/>
            <a:p>
              <a:r>
                <a:rPr lang="en-US" sz="2400" b="1" dirty="0"/>
                <a:t>E</a:t>
              </a:r>
            </a:p>
          </p:txBody>
        </p:sp>
        <p:sp>
          <p:nvSpPr>
            <p:cNvPr id="37" name="TextBox 36"/>
            <p:cNvSpPr txBox="1"/>
            <p:nvPr/>
          </p:nvSpPr>
          <p:spPr>
            <a:xfrm>
              <a:off x="2083549" y="3290503"/>
              <a:ext cx="389850" cy="461665"/>
            </a:xfrm>
            <a:prstGeom prst="rect">
              <a:avLst/>
            </a:prstGeom>
            <a:noFill/>
          </p:spPr>
          <p:txBody>
            <a:bodyPr wrap="none" rtlCol="0">
              <a:spAutoFit/>
            </a:bodyPr>
            <a:lstStyle/>
            <a:p>
              <a:r>
                <a:rPr lang="en-US" sz="2400" b="1" dirty="0"/>
                <a:t>E</a:t>
              </a:r>
            </a:p>
          </p:txBody>
        </p:sp>
      </p:grpSp>
      <p:grpSp>
        <p:nvGrpSpPr>
          <p:cNvPr id="38" name="Group 37"/>
          <p:cNvGrpSpPr/>
          <p:nvPr/>
        </p:nvGrpSpPr>
        <p:grpSpPr>
          <a:xfrm rot="5400000">
            <a:off x="7452215" y="3326411"/>
            <a:ext cx="1669694" cy="389850"/>
            <a:chOff x="2047641" y="3326411"/>
            <a:chExt cx="1669694" cy="389850"/>
          </a:xfrm>
        </p:grpSpPr>
        <p:cxnSp>
          <p:nvCxnSpPr>
            <p:cNvPr id="39" name="Straight Connector 38"/>
            <p:cNvCxnSpPr/>
            <p:nvPr/>
          </p:nvCxnSpPr>
          <p:spPr>
            <a:xfrm>
              <a:off x="2427013" y="3524254"/>
              <a:ext cx="914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rot="16200000">
              <a:off x="3291578" y="3290503"/>
              <a:ext cx="389850" cy="461665"/>
            </a:xfrm>
            <a:prstGeom prst="rect">
              <a:avLst/>
            </a:prstGeom>
            <a:noFill/>
          </p:spPr>
          <p:txBody>
            <a:bodyPr wrap="none" rtlCol="0">
              <a:spAutoFit/>
            </a:bodyPr>
            <a:lstStyle/>
            <a:p>
              <a:r>
                <a:rPr lang="en-US" sz="2400" b="1" dirty="0"/>
                <a:t>E</a:t>
              </a:r>
            </a:p>
          </p:txBody>
        </p:sp>
        <p:sp>
          <p:nvSpPr>
            <p:cNvPr id="41" name="TextBox 40"/>
            <p:cNvSpPr txBox="1"/>
            <p:nvPr/>
          </p:nvSpPr>
          <p:spPr>
            <a:xfrm rot="16200000">
              <a:off x="2083549" y="3290503"/>
              <a:ext cx="389850" cy="461665"/>
            </a:xfrm>
            <a:prstGeom prst="rect">
              <a:avLst/>
            </a:prstGeom>
            <a:noFill/>
          </p:spPr>
          <p:txBody>
            <a:bodyPr wrap="none" rtlCol="0">
              <a:spAutoFit/>
            </a:bodyPr>
            <a:lstStyle/>
            <a:p>
              <a:r>
                <a:rPr lang="en-US" sz="2400" b="1" dirty="0"/>
                <a:t>E</a:t>
              </a:r>
            </a:p>
          </p:txBody>
        </p:sp>
      </p:grpSp>
      <p:pic>
        <p:nvPicPr>
          <p:cNvPr id="28"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96800" y="304800"/>
            <a:ext cx="609600" cy="609600"/>
          </a:xfrm>
          <a:prstGeom prst="rect">
            <a:avLst/>
          </a:prstGeom>
        </p:spPr>
      </p:pic>
    </p:spTree>
    <p:extLst>
      <p:ext uri="{BB962C8B-B14F-4D97-AF65-F5344CB8AC3E}">
        <p14:creationId xmlns:p14="http://schemas.microsoft.com/office/powerpoint/2010/main" val="33808745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123" fill="hold"/>
                                        <p:tgtEl>
                                          <p:spTgt spid="28"/>
                                        </p:tgtEl>
                                      </p:cBhvr>
                                    </p:cmd>
                                  </p:childTnLst>
                                </p:cTn>
                              </p:par>
                            </p:childTnLst>
                          </p:cTn>
                        </p:par>
                      </p:childTnLst>
                    </p:cTn>
                  </p:par>
                </p:childTnLst>
              </p:cTn>
              <p:nextCondLst>
                <p:cond evt="onClick" delay="0">
                  <p:tgtEl>
                    <p:spTgt spid="28"/>
                  </p:tgtEl>
                </p:cond>
              </p:nextCondLst>
            </p:seq>
            <p:audio>
              <p:cMediaNode vol="80000">
                <p:cTn id="7" fill="hold" display="0">
                  <p:stCondLst>
                    <p:cond delay="indefinite"/>
                  </p:stCondLst>
                  <p:endCondLst>
                    <p:cond evt="onStopAudio" delay="0">
                      <p:tgtEl>
                        <p:sldTgt/>
                      </p:tgtEl>
                    </p:cond>
                  </p:endCondLst>
                </p:cTn>
                <p:tgtEl>
                  <p:spTgt spid="2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Offset, Molecular Weight, and Gelation</a:t>
            </a:r>
          </a:p>
        </p:txBody>
      </p:sp>
      <p:sp>
        <p:nvSpPr>
          <p:cNvPr id="3" name="Content Placeholder 2"/>
          <p:cNvSpPr>
            <a:spLocks noGrp="1"/>
          </p:cNvSpPr>
          <p:nvPr>
            <p:ph idx="1"/>
          </p:nvPr>
        </p:nvSpPr>
        <p:spPr>
          <a:xfrm>
            <a:off x="609600" y="4130144"/>
            <a:ext cx="10972800" cy="1996022"/>
          </a:xfrm>
        </p:spPr>
        <p:txBody>
          <a:bodyPr/>
          <a:lstStyle/>
          <a:p>
            <a:r>
              <a:rPr lang="en-US" sz="2800" dirty="0">
                <a:latin typeface="+mj-lt"/>
              </a:rPr>
              <a:t>Monomer functionalities, </a:t>
            </a:r>
            <a:r>
              <a:rPr lang="en-US" sz="2800" i="1" dirty="0" err="1">
                <a:latin typeface="+mj-lt"/>
              </a:rPr>
              <a:t>f</a:t>
            </a:r>
            <a:r>
              <a:rPr lang="en-US" sz="2800" i="1" baseline="-25000" dirty="0" err="1">
                <a:latin typeface="+mj-lt"/>
              </a:rPr>
              <a:t>e</a:t>
            </a:r>
            <a:r>
              <a:rPr lang="en-US" sz="2800" dirty="0">
                <a:latin typeface="+mj-lt"/>
              </a:rPr>
              <a:t> = 4 and </a:t>
            </a:r>
            <a:r>
              <a:rPr lang="en-US" sz="2800" i="1" dirty="0" err="1">
                <a:latin typeface="+mj-lt"/>
              </a:rPr>
              <a:t>g</a:t>
            </a:r>
            <a:r>
              <a:rPr lang="en-US" sz="2800" i="1" baseline="-25000" dirty="0" err="1">
                <a:latin typeface="+mj-lt"/>
              </a:rPr>
              <a:t>e</a:t>
            </a:r>
            <a:r>
              <a:rPr lang="en-US" sz="2800" dirty="0">
                <a:latin typeface="+mj-lt"/>
              </a:rPr>
              <a:t> = 3.75, for </a:t>
            </a:r>
            <a:r>
              <a:rPr lang="en-US" sz="2800" dirty="0" err="1">
                <a:latin typeface="+mj-lt"/>
              </a:rPr>
              <a:t>tetrafunctional</a:t>
            </a:r>
            <a:r>
              <a:rPr lang="en-US" sz="2800" dirty="0">
                <a:latin typeface="+mj-lt"/>
              </a:rPr>
              <a:t> hardener and a mixture of tetra- and tri-functional epoxies</a:t>
            </a:r>
          </a:p>
          <a:p>
            <a:r>
              <a:rPr lang="en-US" sz="2800" dirty="0"/>
              <a:t>For 100% conversion of the limiting monomer, gelation occurs for: 0.12 &lt; </a:t>
            </a:r>
            <a:r>
              <a:rPr lang="en-US" sz="2800" i="1" dirty="0"/>
              <a:t>r</a:t>
            </a:r>
            <a:r>
              <a:rPr lang="en-US" sz="2800" dirty="0"/>
              <a:t> &lt; 8.25 </a:t>
            </a:r>
            <a:endParaRPr lang="en-US" sz="2800" dirty="0">
              <a:latin typeface="+mj-lt"/>
            </a:endParaRPr>
          </a:p>
        </p:txBody>
      </p:sp>
      <p:cxnSp>
        <p:nvCxnSpPr>
          <p:cNvPr id="7" name="Straight Connector 6"/>
          <p:cNvCxnSpPr/>
          <p:nvPr/>
        </p:nvCxnSpPr>
        <p:spPr>
          <a:xfrm>
            <a:off x="3717636" y="1563252"/>
            <a:ext cx="0" cy="192024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435600" y="1500902"/>
            <a:ext cx="0" cy="192024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708400" y="1664851"/>
            <a:ext cx="1727200" cy="17653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Gel Formed</a:t>
            </a:r>
          </a:p>
        </p:txBody>
      </p:sp>
      <p:sp>
        <p:nvSpPr>
          <p:cNvPr id="17" name="TextBox 16"/>
          <p:cNvSpPr txBox="1"/>
          <p:nvPr/>
        </p:nvSpPr>
        <p:spPr>
          <a:xfrm>
            <a:off x="1066800" y="6414941"/>
            <a:ext cx="5715000" cy="307777"/>
          </a:xfrm>
          <a:prstGeom prst="rect">
            <a:avLst/>
          </a:prstGeom>
          <a:noFill/>
        </p:spPr>
        <p:txBody>
          <a:bodyPr wrap="square" rtlCol="0">
            <a:spAutoFit/>
          </a:bodyPr>
          <a:lstStyle/>
          <a:p>
            <a:r>
              <a:rPr lang="en-US" sz="1400" i="1" dirty="0" err="1"/>
              <a:t>Macosko</a:t>
            </a:r>
            <a:r>
              <a:rPr lang="en-US" sz="1400" i="1" dirty="0"/>
              <a:t>, Miller. Molecular Weights of Nonlinear Polymers. 9(2) 1976.</a:t>
            </a:r>
          </a:p>
        </p:txBody>
      </p:sp>
      <p:graphicFrame>
        <p:nvGraphicFramePr>
          <p:cNvPr id="10" name="Chart 9"/>
          <p:cNvGraphicFramePr/>
          <p:nvPr>
            <p:extLst/>
          </p:nvPr>
        </p:nvGraphicFramePr>
        <p:xfrm>
          <a:off x="1675364" y="1248439"/>
          <a:ext cx="5375563" cy="2629242"/>
        </p:xfrm>
        <a:graphic>
          <a:graphicData uri="http://schemas.openxmlformats.org/drawingml/2006/chart">
            <c:chart xmlns:c="http://schemas.openxmlformats.org/drawingml/2006/chart" xmlns:r="http://schemas.openxmlformats.org/officeDocument/2006/relationships" r:id="rId7"/>
          </a:graphicData>
        </a:graphic>
      </p:graphicFrame>
      <mc:AlternateContent xmlns:mc="http://schemas.openxmlformats.org/markup-compatibility/2006" xmlns:a14="http://schemas.microsoft.com/office/drawing/2010/main">
        <mc:Choice Requires="a14">
          <p:sp>
            <p:nvSpPr>
              <p:cNvPr id="4" name="Rectangle 3"/>
              <p:cNvSpPr/>
              <p:nvPr/>
            </p:nvSpPr>
            <p:spPr>
              <a:xfrm>
                <a:off x="7153564" y="2098775"/>
                <a:ext cx="3209637" cy="72449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𝑟</m:t>
                          </m:r>
                        </m:e>
                        <m:sub>
                          <m:r>
                            <a:rPr lang="en-US" sz="2000" i="1">
                              <a:latin typeface="Cambria Math" panose="02040503050406030204" pitchFamily="18" charset="0"/>
                            </a:rPr>
                            <m:t>𝑔𝑒𝑙</m:t>
                          </m:r>
                        </m:sub>
                      </m:sSub>
                      <m:sSubSup>
                        <m:sSubSupPr>
                          <m:ctrlPr>
                            <a:rPr lang="en-US" sz="2000" i="1">
                              <a:latin typeface="Cambria Math" panose="02040503050406030204" pitchFamily="18" charset="0"/>
                            </a:rPr>
                          </m:ctrlPr>
                        </m:sSubSupPr>
                        <m:e>
                          <m:r>
                            <a:rPr lang="en-US" sz="2000" i="1">
                              <a:latin typeface="Cambria Math" panose="02040503050406030204" pitchFamily="18" charset="0"/>
                            </a:rPr>
                            <m:t>𝑃</m:t>
                          </m:r>
                        </m:e>
                        <m:sub>
                          <m:r>
                            <a:rPr lang="en-US" sz="2000" i="1">
                              <a:latin typeface="Cambria Math" panose="02040503050406030204" pitchFamily="18" charset="0"/>
                            </a:rPr>
                            <m:t>𝑔𝑒𝑙</m:t>
                          </m:r>
                        </m:sub>
                        <m:sup>
                          <m:r>
                            <a:rPr lang="en-US" sz="2000">
                              <a:latin typeface="Cambria Math" panose="02040503050406030204" pitchFamily="18" charset="0"/>
                            </a:rPr>
                            <m:t>2</m:t>
                          </m:r>
                        </m:sup>
                      </m:sSubSup>
                      <m:r>
                        <a:rPr lang="en-US" sz="2000">
                          <a:latin typeface="Cambria Math" panose="02040503050406030204" pitchFamily="18" charset="0"/>
                        </a:rPr>
                        <m:t>=</m:t>
                      </m:r>
                      <m:f>
                        <m:fPr>
                          <m:ctrlPr>
                            <a:rPr lang="en-US" sz="2000" i="1">
                              <a:latin typeface="Cambria Math" panose="02040503050406030204" pitchFamily="18" charset="0"/>
                            </a:rPr>
                          </m:ctrlPr>
                        </m:fPr>
                        <m:num>
                          <m:r>
                            <a:rPr lang="en-US" sz="2000">
                              <a:latin typeface="Cambria Math" panose="02040503050406030204" pitchFamily="18" charset="0"/>
                            </a:rPr>
                            <m:t>1</m:t>
                          </m:r>
                        </m:num>
                        <m:den>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rPr>
                                    <m:t>𝑒</m:t>
                                  </m:r>
                                </m:sub>
                              </m:sSub>
                              <m:r>
                                <a:rPr lang="en-US" sz="2000">
                                  <a:latin typeface="Cambria Math" panose="02040503050406030204" pitchFamily="18" charset="0"/>
                                </a:rPr>
                                <m:t>−1</m:t>
                              </m:r>
                            </m:e>
                          </m:d>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𝑔</m:t>
                                  </m:r>
                                </m:e>
                                <m:sub>
                                  <m:r>
                                    <a:rPr lang="en-US" sz="2000" i="1">
                                      <a:latin typeface="Cambria Math" panose="02040503050406030204" pitchFamily="18" charset="0"/>
                                    </a:rPr>
                                    <m:t>𝑒</m:t>
                                  </m:r>
                                </m:sub>
                              </m:sSub>
                              <m:r>
                                <a:rPr lang="en-US" sz="2000">
                                  <a:latin typeface="Cambria Math" panose="02040503050406030204" pitchFamily="18" charset="0"/>
                                </a:rPr>
                                <m:t>−1</m:t>
                              </m:r>
                            </m:e>
                          </m:d>
                        </m:den>
                      </m:f>
                    </m:oMath>
                  </m:oMathPara>
                </a14:m>
                <a:endParaRPr lang="en-US" sz="2000" dirty="0"/>
              </a:p>
            </p:txBody>
          </p:sp>
        </mc:Choice>
        <mc:Fallback xmlns="">
          <p:sp>
            <p:nvSpPr>
              <p:cNvPr id="4" name="Rectangle 3"/>
              <p:cNvSpPr>
                <a:spLocks noRot="1" noChangeAspect="1" noMove="1" noResize="1" noEditPoints="1" noAdjustHandles="1" noChangeArrowheads="1" noChangeShapeType="1" noTextEdit="1"/>
              </p:cNvSpPr>
              <p:nvPr/>
            </p:nvSpPr>
            <p:spPr>
              <a:xfrm>
                <a:off x="7153564" y="2098775"/>
                <a:ext cx="3209637" cy="724494"/>
              </a:xfrm>
              <a:prstGeom prst="rect">
                <a:avLst/>
              </a:prstGeom>
              <a:blipFill>
                <a:blip r:embed="rId8"/>
                <a:stretch>
                  <a:fillRect/>
                </a:stretch>
              </a:blipFill>
            </p:spPr>
            <p:txBody>
              <a:bodyPr/>
              <a:lstStyle/>
              <a:p>
                <a:r>
                  <a:rPr lang="en-US">
                    <a:noFill/>
                  </a:rPr>
                  <a:t> </a:t>
                </a:r>
              </a:p>
            </p:txBody>
          </p:sp>
        </mc:Fallback>
      </mc:AlternateContent>
      <p:pic>
        <p:nvPicPr>
          <p:cNvPr id="5" name="Gel window">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573000" y="457200"/>
            <a:ext cx="609600" cy="609600"/>
          </a:xfrm>
          <a:prstGeom prst="rect">
            <a:avLst/>
          </a:prstGeom>
        </p:spPr>
      </p:pic>
      <p:pic>
        <p:nvPicPr>
          <p:cNvPr id="6" name="Gel Plo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536714" y="1489175"/>
            <a:ext cx="609600" cy="609600"/>
          </a:xfrm>
          <a:prstGeom prst="rect">
            <a:avLst/>
          </a:prstGeom>
        </p:spPr>
      </p:pic>
    </p:spTree>
    <p:extLst>
      <p:ext uri="{BB962C8B-B14F-4D97-AF65-F5344CB8AC3E}">
        <p14:creationId xmlns:p14="http://schemas.microsoft.com/office/powerpoint/2010/main" val="2173461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97" fill="hold"/>
                                        <p:tgtEl>
                                          <p:spTgt spid="5"/>
                                        </p:tgtEl>
                                      </p:cBhvr>
                                    </p:cmd>
                                  </p:childTnLst>
                                </p:cTn>
                              </p:par>
                            </p:childTnLst>
                          </p:cTn>
                        </p:par>
                        <p:par>
                          <p:cTn id="7" fill="hold">
                            <p:stCondLst>
                              <p:cond delay="30597"/>
                            </p:stCondLst>
                            <p:childTnLst>
                              <p:par>
                                <p:cTn id="8" presetID="1" presetClass="mediacall" presetSubtype="0" fill="hold" nodeType="afterEffect">
                                  <p:stCondLst>
                                    <p:cond delay="0"/>
                                  </p:stCondLst>
                                  <p:childTnLst>
                                    <p:cmd type="call" cmd="playFrom(0.0)">
                                      <p:cBhvr>
                                        <p:cTn id="9" dur="13368" fill="hold"/>
                                        <p:tgtEl>
                                          <p:spTgt spid="6"/>
                                        </p:tgtEl>
                                      </p:cBhvr>
                                    </p:cmd>
                                  </p:childTnLst>
                                </p:cTn>
                              </p:par>
                            </p:childTnLst>
                          </p:cTn>
                        </p:par>
                      </p:childTnLst>
                    </p:cTn>
                  </p:par>
                </p:childTnLst>
              </p:cTn>
              <p:nextCondLst>
                <p:cond evt="onClick" delay="0">
                  <p:tgtEl>
                    <p:spTgt spid="5"/>
                  </p:tgtEl>
                </p:cond>
              </p:nextCondLst>
            </p:seq>
            <p:audio>
              <p:cMediaNode vol="80000">
                <p:cTn id="10" fill="hold" display="0">
                  <p:stCondLst>
                    <p:cond delay="indefinite"/>
                  </p:stCondLst>
                  <p:endCondLst>
                    <p:cond evt="onStopAudio" delay="0">
                      <p:tgtEl>
                        <p:sldTgt/>
                      </p:tgtEl>
                    </p:cond>
                  </p:endCondLst>
                </p:cTn>
                <p:tgtEl>
                  <p:spTgt spid="5"/>
                </p:tgtEl>
              </p:cMediaNode>
            </p:audio>
            <p:audio>
              <p:cMediaNode vol="80000">
                <p:cTn id="11"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Resin Preparation</a:t>
            </a:r>
          </a:p>
        </p:txBody>
      </p:sp>
      <p:sp>
        <p:nvSpPr>
          <p:cNvPr id="3" name="Content Placeholder 2"/>
          <p:cNvSpPr>
            <a:spLocks noGrp="1"/>
          </p:cNvSpPr>
          <p:nvPr>
            <p:ph idx="1"/>
          </p:nvPr>
        </p:nvSpPr>
        <p:spPr>
          <a:xfrm>
            <a:off x="0" y="1219200"/>
            <a:ext cx="12192000" cy="4525963"/>
          </a:xfrm>
        </p:spPr>
        <p:txBody>
          <a:bodyPr anchor="t"/>
          <a:lstStyle/>
          <a:p>
            <a:r>
              <a:rPr lang="en-US" sz="2400" dirty="0"/>
              <a:t>API-60 Part A and DETDA stirred 1 - 2.5 h at</a:t>
            </a:r>
            <a:r>
              <a:rPr lang="en-US" sz="2400" dirty="0">
                <a:latin typeface="+mj-lt"/>
              </a:rPr>
              <a:t> </a:t>
            </a:r>
            <a:r>
              <a:rPr lang="en-US" sz="2400" dirty="0">
                <a:latin typeface="+mj-lt"/>
                <a:ea typeface="Ebrima" panose="02000000000000000000" pitchFamily="2" charset="0"/>
                <a:cs typeface="Ebrima" panose="02000000000000000000" pitchFamily="2" charset="0"/>
              </a:rPr>
              <a:t>100 -110 °C</a:t>
            </a:r>
          </a:p>
          <a:p>
            <a:r>
              <a:rPr lang="en-US" sz="2400" dirty="0">
                <a:latin typeface="+mj-lt"/>
                <a:ea typeface="Ebrima"/>
                <a:cs typeface="Ebrima"/>
              </a:rPr>
              <a:t>Prepolymer diluted with 15 wt.% methyl ethyl ketone (MEK) prior to producing </a:t>
            </a:r>
            <a:r>
              <a:rPr lang="en-US" sz="2400" dirty="0" err="1">
                <a:latin typeface="+mj-lt"/>
                <a:ea typeface="Ebrima"/>
                <a:cs typeface="Ebrima"/>
              </a:rPr>
              <a:t>prepreg</a:t>
            </a:r>
            <a:endParaRPr lang="en-US" sz="2400" dirty="0">
              <a:latin typeface="+mj-lt"/>
              <a:ea typeface="Ebrima"/>
              <a:cs typeface="Ebrima"/>
            </a:endParaRPr>
          </a:p>
          <a:p>
            <a:r>
              <a:rPr lang="en-US" sz="2400" dirty="0" smtClean="0">
                <a:latin typeface="+mj-lt"/>
                <a:ea typeface="Ebrima"/>
                <a:cs typeface="Ebrima"/>
              </a:rPr>
              <a:t>Commercially </a:t>
            </a:r>
            <a:r>
              <a:rPr lang="en-US" sz="2400" dirty="0">
                <a:latin typeface="+mj-lt"/>
                <a:ea typeface="Ebrima"/>
                <a:cs typeface="Ebrima"/>
              </a:rPr>
              <a:t>available precursor, readily scalable process</a:t>
            </a:r>
            <a:endParaRPr lang="en-US" sz="2400" dirty="0">
              <a:latin typeface="+mj-lt"/>
              <a:ea typeface="Ebrima" panose="02000000000000000000" pitchFamily="2" charset="0"/>
              <a:cs typeface="Ebrima" panose="02000000000000000000" pitchFamily="2" charset="0"/>
            </a:endParaRPr>
          </a:p>
        </p:txBody>
      </p:sp>
      <p:pic>
        <p:nvPicPr>
          <p:cNvPr id="5122" name="Picture 2" descr="c9c7bad5-1c6a-463a-a821-f6530c3d5b48@namprd0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5400000">
            <a:off x="1318727" y="3331028"/>
            <a:ext cx="3657600" cy="27432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123" name="Picture 3" descr="f071faa4-ee13-4c1d-b301-de7afdd8d79d@namprd0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5400000">
            <a:off x="4267200" y="3331028"/>
            <a:ext cx="3657600" cy="27432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124" name="Picture 4" descr="36158e9b-af08-431e-aafd-ec41977a39d9@namprd0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5400000">
            <a:off x="7205282" y="3341419"/>
            <a:ext cx="3678382" cy="27432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 name="Resin Per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573000" y="278267"/>
            <a:ext cx="609600" cy="609600"/>
          </a:xfrm>
          <a:prstGeom prst="rect">
            <a:avLst/>
          </a:prstGeom>
        </p:spPr>
      </p:pic>
    </p:spTree>
    <p:extLst>
      <p:ext uri="{BB962C8B-B14F-4D97-AF65-F5344CB8AC3E}">
        <p14:creationId xmlns:p14="http://schemas.microsoft.com/office/powerpoint/2010/main" val="1490564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97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Prepreg</a:t>
            </a:r>
            <a:r>
              <a:rPr lang="en-US" dirty="0"/>
              <a:t> Tape Production</a:t>
            </a:r>
          </a:p>
        </p:txBody>
      </p:sp>
      <p:sp>
        <p:nvSpPr>
          <p:cNvPr id="3" name="Content Placeholder 2"/>
          <p:cNvSpPr>
            <a:spLocks noGrp="1"/>
          </p:cNvSpPr>
          <p:nvPr>
            <p:ph idx="1"/>
          </p:nvPr>
        </p:nvSpPr>
        <p:spPr>
          <a:xfrm>
            <a:off x="609600" y="1371600"/>
            <a:ext cx="10972800" cy="4525963"/>
          </a:xfrm>
        </p:spPr>
        <p:txBody>
          <a:bodyPr/>
          <a:lstStyle/>
          <a:p>
            <a:r>
              <a:rPr lang="en-US" sz="2400" dirty="0"/>
              <a:t>Prepared </a:t>
            </a:r>
            <a:r>
              <a:rPr lang="en-US" sz="2400" dirty="0" err="1"/>
              <a:t>prepreg</a:t>
            </a:r>
            <a:r>
              <a:rPr lang="en-US" sz="2400" dirty="0"/>
              <a:t> tape using a custom tape machine at NASA Langley Research Center</a:t>
            </a:r>
          </a:p>
          <a:p>
            <a:pPr lvl="1"/>
            <a:r>
              <a:rPr lang="en-US" sz="2000" dirty="0"/>
              <a:t>Fiber: IM7G, 14 to 16 tows (12k fibers/tow), 75-100 mm wide tape</a:t>
            </a:r>
          </a:p>
          <a:p>
            <a:pPr lvl="1"/>
            <a:r>
              <a:rPr lang="en-US" sz="2000" dirty="0"/>
              <a:t>Better uniformity and larger batches compared to hand-painted film</a:t>
            </a:r>
          </a:p>
          <a:p>
            <a:pPr lvl="1"/>
            <a:r>
              <a:rPr lang="en-US" sz="2000" dirty="0"/>
              <a:t>Process development is complex/challenging</a:t>
            </a:r>
          </a:p>
        </p:txBody>
      </p:sp>
      <p:pic>
        <p:nvPicPr>
          <p:cNvPr id="2050" name="Picture 2" descr="https://lh3.googleusercontent.com/cf-kQN8m6Aax44XrCOp4y5bkGhs4qM15VRzh4RbCPtn6FafV-wLhCO8qbjjZ3tsuwMxKcWd97bAtdF1JXkm_TWorSisuYzq8bllVFn65oH3uORMqzUcZkNgTU3Lx1oWU4ypyDAr1k1q7GzK1xDN85UC6uDSi_zKo_3GMqTLeMCunkCZjl4Dv9SRgzwFMFKOxYBh-TSi9poPkVvjAOdA4f4QWqS9RiRV_lLs0yrdp4YM3frUzTfihdIXco1_d9zLWCSvdywoGcTQWwJ5-kzPMhEhUv5NsYvKIhVOZtSEzHCYfzzAuKbpnXpJAgdakWkakth1mG_VQVwBP9FKEL6qdbm1k7_VSZTmT5u6Ca7ah4fH3KQ5XUAAdiVvEihf9gw_z328BudczXy5vtETBlDSQhpB6KYNfgfgnXKjlDAkPo9jbHsUz7Yv_MeDhLl4PNYOdWC1ELg8Ysst54qybQ3KNDLe5jaG9rnt2Ob6BWjTo5SjMN0DJeaUu-3IENg85b72Q2yi2wrRnPyTKFDo3hc-Xq4Jup9ISWsSC5US14n6JOtF9ZTt_hQ0ZRk82Xw_hL4fK0myDXZ5u8U4h4aLZsljkO_27LM6xJ_g=w1421-h799-no"/>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flipH="1">
            <a:off x="4290883" y="3863184"/>
            <a:ext cx="3293706" cy="20895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flipH="1">
            <a:off x="1466817" y="3774916"/>
            <a:ext cx="2960915" cy="2220686"/>
          </a:xfrm>
          <a:prstGeom prst="rect">
            <a:avLst/>
          </a:prstGeom>
        </p:spPr>
      </p:pic>
      <p:pic>
        <p:nvPicPr>
          <p:cNvPr id="9" name="Picture 8"/>
          <p:cNvPicPr>
            <a:picLocks noChangeAspect="1"/>
          </p:cNvPicPr>
          <p:nvPr/>
        </p:nvPicPr>
        <p:blipFill rotWithShape="1">
          <a:blip r:embed="rId7" cstate="screen">
            <a:extLst>
              <a:ext uri="{28A0092B-C50C-407E-A947-70E740481C1C}">
                <a14:useLocalDpi xmlns:a14="http://schemas.microsoft.com/office/drawing/2010/main"/>
              </a:ext>
            </a:extLst>
          </a:blip>
          <a:srcRect t="-1" b="-477"/>
          <a:stretch/>
        </p:blipFill>
        <p:spPr>
          <a:xfrm flipH="1">
            <a:off x="7817856" y="3844590"/>
            <a:ext cx="2626211" cy="2108139"/>
          </a:xfrm>
          <a:prstGeom prst="rect">
            <a:avLst/>
          </a:prstGeom>
        </p:spPr>
      </p:pic>
      <p:pic>
        <p:nvPicPr>
          <p:cNvPr id="4" name="prepregge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420600" y="381000"/>
            <a:ext cx="609600" cy="609600"/>
          </a:xfrm>
          <a:prstGeom prst="rect">
            <a:avLst/>
          </a:prstGeom>
        </p:spPr>
      </p:pic>
    </p:spTree>
    <p:extLst>
      <p:ext uri="{BB962C8B-B14F-4D97-AF65-F5344CB8AC3E}">
        <p14:creationId xmlns:p14="http://schemas.microsoft.com/office/powerpoint/2010/main" val="898649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3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Preliminary Development and Testing</a:t>
            </a:r>
          </a:p>
        </p:txBody>
      </p:sp>
      <p:sp>
        <p:nvSpPr>
          <p:cNvPr id="3" name="Content Placeholder 2"/>
          <p:cNvSpPr>
            <a:spLocks noGrp="1"/>
          </p:cNvSpPr>
          <p:nvPr>
            <p:ph idx="1"/>
          </p:nvPr>
        </p:nvSpPr>
        <p:spPr>
          <a:xfrm>
            <a:off x="381000" y="1600203"/>
            <a:ext cx="6620113" cy="4525963"/>
          </a:xfrm>
        </p:spPr>
        <p:txBody>
          <a:bodyPr anchor="t"/>
          <a:lstStyle/>
          <a:p>
            <a:r>
              <a:rPr lang="en-US" sz="2000" dirty="0"/>
              <a:t>Two-step fabrication process</a:t>
            </a:r>
          </a:p>
          <a:p>
            <a:pPr marL="457200" lvl="1" indent="0">
              <a:buNone/>
            </a:pPr>
            <a:r>
              <a:rPr lang="en-US" sz="1600" dirty="0"/>
              <a:t>1. Fabricate panels with epoxy rich (ER) surfaces</a:t>
            </a:r>
          </a:p>
          <a:p>
            <a:pPr marL="457200" lvl="1" indent="0">
              <a:buNone/>
            </a:pPr>
            <a:r>
              <a:rPr lang="en-US" sz="1600" dirty="0"/>
              <a:t>2. Join panels with hardener rich  (HR) ply</a:t>
            </a:r>
          </a:p>
          <a:p>
            <a:r>
              <a:rPr lang="en-US" sz="2000" dirty="0"/>
              <a:t>Conventional material used in backer laminate</a:t>
            </a:r>
          </a:p>
          <a:p>
            <a:pPr lvl="1"/>
            <a:r>
              <a:rPr lang="en-US" sz="1600" dirty="0">
                <a:ea typeface="ＭＳ Ｐゴシック"/>
              </a:rPr>
              <a:t>Hexcel</a:t>
            </a:r>
            <a:r>
              <a:rPr lang="en-US" sz="1600" baseline="30000" dirty="0">
                <a:ea typeface="ＭＳ Ｐゴシック"/>
              </a:rPr>
              <a:t>®</a:t>
            </a:r>
            <a:r>
              <a:rPr lang="en-US" sz="1600" dirty="0">
                <a:ea typeface="ＭＳ Ｐゴシック"/>
              </a:rPr>
              <a:t> IM7/8552 prepreg </a:t>
            </a:r>
            <a:endParaRPr lang="en-US" sz="1600" dirty="0"/>
          </a:p>
          <a:p>
            <a:pPr lvl="1"/>
            <a:r>
              <a:rPr lang="en-US" sz="1600" dirty="0">
                <a:ea typeface="ＭＳ Ｐゴシック"/>
              </a:rPr>
              <a:t>190 g/m</a:t>
            </a:r>
            <a:r>
              <a:rPr lang="en-US" sz="1600" baseline="30000" dirty="0">
                <a:ea typeface="ＭＳ Ｐゴシック"/>
              </a:rPr>
              <a:t>2 </a:t>
            </a:r>
            <a:r>
              <a:rPr lang="en-US" sz="1600" dirty="0">
                <a:ea typeface="ＭＳ Ｐゴシック"/>
              </a:rPr>
              <a:t>fiber areal weight (FAW), 35% resin content</a:t>
            </a:r>
            <a:endParaRPr lang="en-US" sz="1600" baseline="30000" dirty="0">
              <a:ea typeface="ＭＳ Ｐゴシック"/>
            </a:endParaRPr>
          </a:p>
          <a:p>
            <a:r>
              <a:rPr lang="en-US" sz="2000" dirty="0"/>
              <a:t>Test parameters</a:t>
            </a:r>
          </a:p>
          <a:p>
            <a:pPr lvl="1"/>
            <a:r>
              <a:rPr lang="en-US" sz="1600" dirty="0">
                <a:ea typeface="ＭＳ Ｐゴシック"/>
              </a:rPr>
              <a:t>Resin formulation (</a:t>
            </a:r>
            <a:r>
              <a:rPr lang="en-US" sz="1600" i="1" dirty="0" err="1">
                <a:ea typeface="ＭＳ Ｐゴシック"/>
              </a:rPr>
              <a:t>r</a:t>
            </a:r>
            <a:r>
              <a:rPr lang="en-US" sz="1600" dirty="0" err="1">
                <a:ea typeface="ＭＳ Ｐゴシック"/>
              </a:rPr>
              <a:t>-value</a:t>
            </a:r>
            <a:r>
              <a:rPr lang="en-US" sz="1600" dirty="0">
                <a:ea typeface="ＭＳ Ｐゴシック"/>
              </a:rPr>
              <a:t>, degree of cure)</a:t>
            </a:r>
          </a:p>
          <a:p>
            <a:pPr lvl="1"/>
            <a:r>
              <a:rPr lang="en-US" sz="1600" dirty="0"/>
              <a:t>Ply thickness &amp; resin content</a:t>
            </a:r>
          </a:p>
          <a:p>
            <a:pPr lvl="1"/>
            <a:r>
              <a:rPr lang="en-US" sz="1600" dirty="0"/>
              <a:t>Cure process (time and temperature)</a:t>
            </a:r>
          </a:p>
          <a:p>
            <a:pPr lvl="1"/>
            <a:r>
              <a:rPr lang="en-US" sz="1600" dirty="0"/>
              <a:t>Bagging scheme</a:t>
            </a:r>
            <a:endParaRPr lang="en-US" sz="2000" dirty="0"/>
          </a:p>
          <a:p>
            <a:r>
              <a:rPr lang="en-US" sz="2000" dirty="0"/>
              <a:t>Rapid screening with End-Notched Flexure (ENF) test</a:t>
            </a:r>
          </a:p>
          <a:p>
            <a:pPr lvl="1"/>
            <a:r>
              <a:rPr lang="en-US" sz="1600" dirty="0"/>
              <a:t>Mode-II (Shear) Fracture Toughness</a:t>
            </a:r>
          </a:p>
          <a:p>
            <a:pPr lvl="1"/>
            <a:r>
              <a:rPr lang="en-US" sz="1600" dirty="0"/>
              <a:t>Simple specimen fabrication and testing</a:t>
            </a:r>
          </a:p>
        </p:txBody>
      </p:sp>
      <p:grpSp>
        <p:nvGrpSpPr>
          <p:cNvPr id="6" name="Group 5"/>
          <p:cNvGrpSpPr/>
          <p:nvPr/>
        </p:nvGrpSpPr>
        <p:grpSpPr>
          <a:xfrm>
            <a:off x="7655094" y="2053388"/>
            <a:ext cx="2916436" cy="1671628"/>
            <a:chOff x="1989133" y="5136902"/>
            <a:chExt cx="2916436" cy="1185951"/>
          </a:xfrm>
        </p:grpSpPr>
        <p:sp>
          <p:nvSpPr>
            <p:cNvPr id="22" name="Rectangle 21"/>
            <p:cNvSpPr/>
            <p:nvPr/>
          </p:nvSpPr>
          <p:spPr bwMode="auto">
            <a:xfrm>
              <a:off x="1989133" y="5136902"/>
              <a:ext cx="2916436" cy="382565"/>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bwMode="auto">
            <a:xfrm>
              <a:off x="1989133" y="5938921"/>
              <a:ext cx="2916436" cy="383932"/>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TextBox 11"/>
            <p:cNvSpPr txBox="1">
              <a:spLocks noChangeArrowheads="1"/>
            </p:cNvSpPr>
            <p:nvPr/>
          </p:nvSpPr>
          <p:spPr bwMode="auto">
            <a:xfrm>
              <a:off x="1989133" y="5136902"/>
              <a:ext cx="2916436" cy="21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US" altLang="en-US" sz="1400" dirty="0">
                  <a:solidFill>
                    <a:srgbClr val="FFFFFF"/>
                  </a:solidFill>
                  <a:latin typeface="+mn-lt"/>
                  <a:cs typeface="Times New Roman" panose="02020603050405020304" pitchFamily="18" charset="0"/>
                </a:rPr>
                <a:t>Hexcel IM7/8552 backer laminate</a:t>
              </a:r>
            </a:p>
          </p:txBody>
        </p:sp>
        <p:sp>
          <p:nvSpPr>
            <p:cNvPr id="28" name="TextBox 19"/>
            <p:cNvSpPr txBox="1">
              <a:spLocks noChangeArrowheads="1"/>
            </p:cNvSpPr>
            <p:nvPr/>
          </p:nvSpPr>
          <p:spPr bwMode="auto">
            <a:xfrm>
              <a:off x="1989133" y="5985999"/>
              <a:ext cx="2916436" cy="21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US" altLang="en-US" sz="1400" dirty="0">
                  <a:solidFill>
                    <a:srgbClr val="FFFFFF"/>
                  </a:solidFill>
                  <a:latin typeface="+mn-lt"/>
                  <a:cs typeface="Times New Roman" panose="02020603050405020304" pitchFamily="18" charset="0"/>
                </a:rPr>
                <a:t>Hexcel IM7/8552 backer laminate</a:t>
              </a:r>
            </a:p>
          </p:txBody>
        </p:sp>
        <p:sp>
          <p:nvSpPr>
            <p:cNvPr id="40" name="Rectangle 39"/>
            <p:cNvSpPr/>
            <p:nvPr/>
          </p:nvSpPr>
          <p:spPr bwMode="auto">
            <a:xfrm>
              <a:off x="1989133" y="5506466"/>
              <a:ext cx="2916436" cy="12433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Rectangle 40"/>
            <p:cNvSpPr/>
            <p:nvPr/>
          </p:nvSpPr>
          <p:spPr bwMode="auto">
            <a:xfrm>
              <a:off x="1989133" y="5633065"/>
              <a:ext cx="2916436" cy="18288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TextBox 24"/>
            <p:cNvSpPr txBox="1">
              <a:spLocks noChangeArrowheads="1"/>
            </p:cNvSpPr>
            <p:nvPr/>
          </p:nvSpPr>
          <p:spPr bwMode="auto">
            <a:xfrm>
              <a:off x="2565124" y="5446813"/>
              <a:ext cx="1617270" cy="21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US" altLang="en-US" sz="1400" b="1" dirty="0">
                  <a:latin typeface="+mn-lt"/>
                  <a:cs typeface="Times New Roman" panose="02020603050405020304" pitchFamily="18" charset="0"/>
                </a:rPr>
                <a:t>Epoxy Rich Ply</a:t>
              </a:r>
            </a:p>
          </p:txBody>
        </p:sp>
        <p:sp>
          <p:nvSpPr>
            <p:cNvPr id="51" name="TextBox 24"/>
            <p:cNvSpPr txBox="1">
              <a:spLocks noChangeArrowheads="1"/>
            </p:cNvSpPr>
            <p:nvPr/>
          </p:nvSpPr>
          <p:spPr bwMode="auto">
            <a:xfrm>
              <a:off x="2427019" y="5607136"/>
              <a:ext cx="1887486" cy="21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US" altLang="en-US" sz="1400" b="1" dirty="0">
                  <a:latin typeface="+mn-lt"/>
                  <a:cs typeface="Times New Roman" panose="02020603050405020304" pitchFamily="18" charset="0"/>
                </a:rPr>
                <a:t>Hardener Rich Ply</a:t>
              </a:r>
            </a:p>
          </p:txBody>
        </p:sp>
        <p:sp>
          <p:nvSpPr>
            <p:cNvPr id="15" name="Rectangle 14"/>
            <p:cNvSpPr/>
            <p:nvPr/>
          </p:nvSpPr>
          <p:spPr bwMode="auto">
            <a:xfrm>
              <a:off x="1989133" y="5819387"/>
              <a:ext cx="2916436" cy="12433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TextBox 24"/>
            <p:cNvSpPr txBox="1">
              <a:spLocks noChangeArrowheads="1"/>
            </p:cNvSpPr>
            <p:nvPr/>
          </p:nvSpPr>
          <p:spPr bwMode="auto">
            <a:xfrm>
              <a:off x="2671145" y="5775563"/>
              <a:ext cx="1511249" cy="21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r>
                <a:rPr lang="en-US" altLang="en-US" sz="1400" b="1" dirty="0">
                  <a:latin typeface="+mn-lt"/>
                  <a:cs typeface="Times New Roman" panose="02020603050405020304" pitchFamily="18" charset="0"/>
                </a:rPr>
                <a:t>Epoxy Rich Ply</a:t>
              </a:r>
            </a:p>
          </p:txBody>
        </p:sp>
      </p:grpSp>
      <p:grpSp>
        <p:nvGrpSpPr>
          <p:cNvPr id="5" name="Group 4"/>
          <p:cNvGrpSpPr/>
          <p:nvPr/>
        </p:nvGrpSpPr>
        <p:grpSpPr>
          <a:xfrm>
            <a:off x="7414337" y="4123869"/>
            <a:ext cx="3634663" cy="1685773"/>
            <a:chOff x="5538150" y="2158099"/>
            <a:chExt cx="3634663" cy="1685773"/>
          </a:xfrm>
        </p:grpSpPr>
        <p:sp>
          <p:nvSpPr>
            <p:cNvPr id="17" name="TextBox 16"/>
            <p:cNvSpPr txBox="1"/>
            <p:nvPr/>
          </p:nvSpPr>
          <p:spPr>
            <a:xfrm>
              <a:off x="5538150" y="2158099"/>
              <a:ext cx="3477653" cy="369332"/>
            </a:xfrm>
            <a:prstGeom prst="rect">
              <a:avLst/>
            </a:prstGeom>
            <a:noFill/>
          </p:spPr>
          <p:txBody>
            <a:bodyPr wrap="square" rtlCol="0">
              <a:spAutoFit/>
            </a:bodyPr>
            <a:lstStyle/>
            <a:p>
              <a:pPr algn="ctr"/>
              <a:r>
                <a:rPr lang="en-US" dirty="0"/>
                <a:t>End-Notched Flexure (ENF) Test</a:t>
              </a:r>
            </a:p>
          </p:txBody>
        </p:sp>
        <p:grpSp>
          <p:nvGrpSpPr>
            <p:cNvPr id="18" name="Group 17">
              <a:extLst>
                <a:ext uri="{FF2B5EF4-FFF2-40B4-BE49-F238E27FC236}">
                  <a16:creationId xmlns:a16="http://schemas.microsoft.com/office/drawing/2014/main" id="{CB0EE15C-9044-4BDC-A010-2F58CFE83967}"/>
                </a:ext>
              </a:extLst>
            </p:cNvPr>
            <p:cNvGrpSpPr/>
            <p:nvPr/>
          </p:nvGrpSpPr>
          <p:grpSpPr>
            <a:xfrm>
              <a:off x="5845635" y="2863122"/>
              <a:ext cx="3327178" cy="980750"/>
              <a:chOff x="2160505" y="-129385"/>
              <a:chExt cx="7899401" cy="1894177"/>
            </a:xfrm>
          </p:grpSpPr>
          <p:grpSp>
            <p:nvGrpSpPr>
              <p:cNvPr id="19" name="Group 18">
                <a:extLst>
                  <a:ext uri="{FF2B5EF4-FFF2-40B4-BE49-F238E27FC236}">
                    <a16:creationId xmlns:a16="http://schemas.microsoft.com/office/drawing/2014/main" id="{8E489EFD-ABBD-40EF-BAFE-DB347EDEA9C5}"/>
                  </a:ext>
                </a:extLst>
              </p:cNvPr>
              <p:cNvGrpSpPr/>
              <p:nvPr/>
            </p:nvGrpSpPr>
            <p:grpSpPr>
              <a:xfrm>
                <a:off x="2160505" y="-129385"/>
                <a:ext cx="7899401" cy="1894177"/>
                <a:chOff x="1593795" y="-120391"/>
                <a:chExt cx="5827353" cy="1762520"/>
              </a:xfrm>
            </p:grpSpPr>
            <p:sp>
              <p:nvSpPr>
                <p:cNvPr id="24" name="Rectangle 23">
                  <a:extLst>
                    <a:ext uri="{FF2B5EF4-FFF2-40B4-BE49-F238E27FC236}">
                      <a16:creationId xmlns:a16="http://schemas.microsoft.com/office/drawing/2014/main" id="{A16FA177-3F6C-482D-ACAB-A7BBBE7EFFA0}"/>
                    </a:ext>
                  </a:extLst>
                </p:cNvPr>
                <p:cNvSpPr/>
                <p:nvPr/>
              </p:nvSpPr>
              <p:spPr bwMode="auto">
                <a:xfrm>
                  <a:off x="1593795" y="441010"/>
                  <a:ext cx="3390242" cy="473574"/>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25" name="Rectangle 24">
                  <a:extLst>
                    <a:ext uri="{FF2B5EF4-FFF2-40B4-BE49-F238E27FC236}">
                      <a16:creationId xmlns:a16="http://schemas.microsoft.com/office/drawing/2014/main" id="{A3A502B2-A9E0-420C-AFBA-EB8DFC8F8695}"/>
                    </a:ext>
                  </a:extLst>
                </p:cNvPr>
                <p:cNvSpPr/>
                <p:nvPr/>
              </p:nvSpPr>
              <p:spPr bwMode="auto">
                <a:xfrm>
                  <a:off x="1593795" y="1166860"/>
                  <a:ext cx="3390242" cy="475269"/>
                </a:xfrm>
                <a:prstGeom prst="rect">
                  <a:avLst/>
                </a:prstGeom>
                <a:pattFill prst="pct90">
                  <a:fgClr>
                    <a:schemeClr val="tx1">
                      <a:lumMod val="85000"/>
                      <a:lumOff val="1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30" name="Rectangle 29">
                  <a:extLst>
                    <a:ext uri="{FF2B5EF4-FFF2-40B4-BE49-F238E27FC236}">
                      <a16:creationId xmlns:a16="http://schemas.microsoft.com/office/drawing/2014/main" id="{530C2F2D-AF5B-447D-A7CD-374FFCA6A6CF}"/>
                    </a:ext>
                  </a:extLst>
                </p:cNvPr>
                <p:cNvSpPr/>
                <p:nvPr/>
              </p:nvSpPr>
              <p:spPr bwMode="auto">
                <a:xfrm>
                  <a:off x="1593795" y="914586"/>
                  <a:ext cx="3390241" cy="253943"/>
                </a:xfrm>
                <a:prstGeom prst="rect">
                  <a:avLst/>
                </a:prstGeom>
                <a:gradFill>
                  <a:gsLst>
                    <a:gs pos="0">
                      <a:schemeClr val="tx1">
                        <a:lumMod val="85000"/>
                        <a:lumOff val="15000"/>
                      </a:schemeClr>
                    </a:gs>
                    <a:gs pos="33000">
                      <a:srgbClr val="FF0000"/>
                    </a:gs>
                    <a:gs pos="66000">
                      <a:srgbClr val="FF0000"/>
                    </a:gs>
                    <a:gs pos="98000">
                      <a:schemeClr val="tx1">
                        <a:lumMod val="85000"/>
                        <a:lumOff val="15000"/>
                      </a:schemeClr>
                    </a:gs>
                  </a:gsLst>
                  <a:lin ang="5400000" scaled="1"/>
                </a:gradFill>
                <a:ln w="3175">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endParaRPr lang="en-US"/>
                </a:p>
              </p:txBody>
            </p:sp>
            <p:sp>
              <p:nvSpPr>
                <p:cNvPr id="31" name="Rectangle 30">
                  <a:extLst>
                    <a:ext uri="{FF2B5EF4-FFF2-40B4-BE49-F238E27FC236}">
                      <a16:creationId xmlns:a16="http://schemas.microsoft.com/office/drawing/2014/main" id="{FC4EEE9E-3DC9-4F17-ADB2-4ECAE617061F}"/>
                    </a:ext>
                  </a:extLst>
                </p:cNvPr>
                <p:cNvSpPr/>
                <p:nvPr/>
              </p:nvSpPr>
              <p:spPr bwMode="auto">
                <a:xfrm>
                  <a:off x="4030908" y="1032164"/>
                  <a:ext cx="1117302" cy="0"/>
                </a:xfrm>
                <a:prstGeom prst="rect">
                  <a:avLst/>
                </a:prstGeom>
                <a:solidFill>
                  <a:srgbClr val="FF0000"/>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p>
              </p:txBody>
            </p:sp>
            <p:sp>
              <p:nvSpPr>
                <p:cNvPr id="32" name="TextBox 51">
                  <a:extLst>
                    <a:ext uri="{FF2B5EF4-FFF2-40B4-BE49-F238E27FC236}">
                      <a16:creationId xmlns:a16="http://schemas.microsoft.com/office/drawing/2014/main" id="{7502FACE-8FDB-4271-A3EF-024F3D2D13DE}"/>
                    </a:ext>
                  </a:extLst>
                </p:cNvPr>
                <p:cNvSpPr txBox="1">
                  <a:spLocks noChangeArrowheads="1"/>
                </p:cNvSpPr>
                <p:nvPr/>
              </p:nvSpPr>
              <p:spPr bwMode="auto">
                <a:xfrm>
                  <a:off x="5469345" y="736145"/>
                  <a:ext cx="1951803" cy="784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eaLnBrk="0" fontAlgn="base" hangingPunct="0"/>
                  <a:r>
                    <a:rPr lang="en-US" sz="1400" dirty="0">
                      <a:solidFill>
                        <a:srgbClr val="000000"/>
                      </a:solidFill>
                      <a:latin typeface="Times New Roman" panose="02020603050405020304" pitchFamily="18" charset="0"/>
                      <a:ea typeface="Times New Roman" panose="02020603050405020304" pitchFamily="18" charset="0"/>
                    </a:rPr>
                    <a:t>C</a:t>
                  </a:r>
                  <a:r>
                    <a:rPr lang="en-US" sz="1400" dirty="0" smtClean="0">
                      <a:solidFill>
                        <a:srgbClr val="000000"/>
                      </a:solidFill>
                      <a:latin typeface="Times New Roman" panose="02020603050405020304" pitchFamily="18" charset="0"/>
                      <a:ea typeface="Times New Roman" panose="02020603050405020304" pitchFamily="18" charset="0"/>
                    </a:rPr>
                    <a:t>rack </a:t>
                  </a:r>
                  <a:r>
                    <a:rPr lang="en-US" sz="1400" dirty="0">
                      <a:solidFill>
                        <a:srgbClr val="000000"/>
                      </a:solidFill>
                      <a:latin typeface="Times New Roman" panose="02020603050405020304" pitchFamily="18" charset="0"/>
                      <a:ea typeface="Times New Roman" panose="02020603050405020304" pitchFamily="18" charset="0"/>
                    </a:rPr>
                    <a:t>starter</a:t>
                  </a:r>
                  <a:endParaRPr lang="en-US" sz="2400" dirty="0">
                    <a:latin typeface="Times New Roman" panose="02020603050405020304" pitchFamily="18" charset="0"/>
                    <a:ea typeface="Times New Roman" panose="02020603050405020304" pitchFamily="18" charset="0"/>
                  </a:endParaRPr>
                </a:p>
              </p:txBody>
            </p:sp>
            <p:cxnSp>
              <p:nvCxnSpPr>
                <p:cNvPr id="33" name="Straight Arrow Connector 32">
                  <a:extLst>
                    <a:ext uri="{FF2B5EF4-FFF2-40B4-BE49-F238E27FC236}">
                      <a16:creationId xmlns:a16="http://schemas.microsoft.com/office/drawing/2014/main" id="{FD632513-D818-4DB7-A8D3-F695D0F511C4}"/>
                    </a:ext>
                  </a:extLst>
                </p:cNvPr>
                <p:cNvCxnSpPr/>
                <p:nvPr/>
              </p:nvCxnSpPr>
              <p:spPr bwMode="auto">
                <a:xfrm>
                  <a:off x="2712589" y="349121"/>
                  <a:ext cx="1184178" cy="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TextBox 58">
                  <a:extLst>
                    <a:ext uri="{FF2B5EF4-FFF2-40B4-BE49-F238E27FC236}">
                      <a16:creationId xmlns:a16="http://schemas.microsoft.com/office/drawing/2014/main" id="{4F970C29-4FC6-4931-AE6A-A4E13C45DD2E}"/>
                    </a:ext>
                  </a:extLst>
                </p:cNvPr>
                <p:cNvSpPr txBox="1">
                  <a:spLocks noChangeArrowheads="1"/>
                </p:cNvSpPr>
                <p:nvPr/>
              </p:nvSpPr>
              <p:spPr bwMode="auto">
                <a:xfrm>
                  <a:off x="1844776" y="-120391"/>
                  <a:ext cx="3064075" cy="34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algn="ctr" eaLnBrk="0" fontAlgn="base" hangingPunct="0"/>
                  <a:r>
                    <a:rPr lang="en-US" sz="1400" dirty="0">
                      <a:solidFill>
                        <a:srgbClr val="000000"/>
                      </a:solidFill>
                      <a:latin typeface="+mj-lt"/>
                      <a:ea typeface="Times New Roman" panose="02020603050405020304" pitchFamily="18" charset="0"/>
                    </a:rPr>
                    <a:t>Fiber direction</a:t>
                  </a:r>
                  <a:endParaRPr lang="en-US" sz="2400" dirty="0">
                    <a:latin typeface="+mj-lt"/>
                    <a:ea typeface="Times New Roman" panose="02020603050405020304" pitchFamily="18" charset="0"/>
                  </a:endParaRPr>
                </a:p>
              </p:txBody>
            </p:sp>
          </p:grpSp>
          <p:cxnSp>
            <p:nvCxnSpPr>
              <p:cNvPr id="20" name="Straight Arrow Connector 19">
                <a:extLst>
                  <a:ext uri="{FF2B5EF4-FFF2-40B4-BE49-F238E27FC236}">
                    <a16:creationId xmlns:a16="http://schemas.microsoft.com/office/drawing/2014/main" id="{AC753B3F-857C-40FC-B0FA-972862C64BDA}"/>
                  </a:ext>
                </a:extLst>
              </p:cNvPr>
              <p:cNvCxnSpPr/>
              <p:nvPr/>
            </p:nvCxnSpPr>
            <p:spPr>
              <a:xfrm flipH="1" flipV="1">
                <a:off x="5566973" y="1417427"/>
                <a:ext cx="1189251"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68192FE-431A-43F0-9F74-F703851A12E9}"/>
                  </a:ext>
                </a:extLst>
              </p:cNvPr>
              <p:cNvCxnSpPr/>
              <p:nvPr/>
            </p:nvCxnSpPr>
            <p:spPr>
              <a:xfrm flipV="1">
                <a:off x="5566973" y="674641"/>
                <a:ext cx="1053917"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5" name="Straight Arrow Connector 34">
              <a:extLst>
                <a:ext uri="{FF2B5EF4-FFF2-40B4-BE49-F238E27FC236}">
                  <a16:creationId xmlns:a16="http://schemas.microsoft.com/office/drawing/2014/main" id="{FD632513-D818-4DB7-A8D3-F695D0F511C4}"/>
                </a:ext>
              </a:extLst>
            </p:cNvPr>
            <p:cNvCxnSpPr/>
            <p:nvPr/>
          </p:nvCxnSpPr>
          <p:spPr bwMode="auto">
            <a:xfrm>
              <a:off x="7897919" y="3505254"/>
              <a:ext cx="226586" cy="0"/>
            </a:xfrm>
            <a:prstGeom prst="straightConnector1">
              <a:avLst/>
            </a:prstGeom>
            <a:ln w="190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7608166" y="1570675"/>
            <a:ext cx="3010293" cy="369332"/>
          </a:xfrm>
          <a:prstGeom prst="rect">
            <a:avLst/>
          </a:prstGeom>
          <a:noFill/>
        </p:spPr>
        <p:txBody>
          <a:bodyPr wrap="square" rtlCol="0">
            <a:spAutoFit/>
          </a:bodyPr>
          <a:lstStyle/>
          <a:p>
            <a:pPr algn="ctr"/>
            <a:r>
              <a:rPr lang="en-US" dirty="0"/>
              <a:t>Laminate Configuration</a:t>
            </a:r>
          </a:p>
        </p:txBody>
      </p:sp>
      <p:sp>
        <p:nvSpPr>
          <p:cNvPr id="38" name="TextBox 37"/>
          <p:cNvSpPr txBox="1"/>
          <p:nvPr/>
        </p:nvSpPr>
        <p:spPr>
          <a:xfrm>
            <a:off x="7665051" y="5809641"/>
            <a:ext cx="2877394" cy="738664"/>
          </a:xfrm>
          <a:prstGeom prst="rect">
            <a:avLst/>
          </a:prstGeom>
          <a:noFill/>
        </p:spPr>
        <p:txBody>
          <a:bodyPr wrap="square" rtlCol="0" anchor="t">
            <a:spAutoFit/>
          </a:bodyPr>
          <a:lstStyle/>
          <a:p>
            <a:pPr marL="285750" indent="-285750">
              <a:buFont typeface="Arial" panose="020B0604020202020204" pitchFamily="34" charset="0"/>
              <a:buChar char="•"/>
            </a:pPr>
            <a:r>
              <a:rPr lang="en-US" sz="1400" dirty="0"/>
              <a:t>Layup: [0]</a:t>
            </a:r>
            <a:r>
              <a:rPr lang="en-US" sz="1400" baseline="-25000" dirty="0"/>
              <a:t>24</a:t>
            </a:r>
            <a:endParaRPr lang="en-US" sz="1400" dirty="0"/>
          </a:p>
          <a:p>
            <a:pPr marL="285750" indent="-285750">
              <a:buFont typeface="Arial" panose="020B0604020202020204" pitchFamily="34" charset="0"/>
              <a:buChar char="•"/>
            </a:pPr>
            <a:r>
              <a:rPr lang="en-US" sz="1400" dirty="0"/>
              <a:t>Non-</a:t>
            </a:r>
            <a:r>
              <a:rPr lang="en-US" sz="1400" dirty="0" err="1"/>
              <a:t>Precracked</a:t>
            </a:r>
            <a:r>
              <a:rPr lang="en-US" sz="1400" dirty="0"/>
              <a:t> (NPC) vs </a:t>
            </a:r>
            <a:r>
              <a:rPr lang="en-US" sz="1400" dirty="0" err="1"/>
              <a:t>Precracked</a:t>
            </a:r>
            <a:r>
              <a:rPr lang="en-US" sz="1400" dirty="0"/>
              <a:t> (PC) </a:t>
            </a:r>
          </a:p>
        </p:txBody>
      </p:sp>
      <p:pic>
        <p:nvPicPr>
          <p:cNvPr id="4" name="Fabrication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2496800" y="76200"/>
            <a:ext cx="609600" cy="609600"/>
          </a:xfrm>
          <a:prstGeom prst="rect">
            <a:avLst/>
          </a:prstGeom>
        </p:spPr>
      </p:pic>
      <p:pic>
        <p:nvPicPr>
          <p:cNvPr id="7" name="Fab2">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2"/>
          <a:stretch>
            <a:fillRect/>
          </a:stretch>
        </p:blipFill>
        <p:spPr>
          <a:xfrm>
            <a:off x="12496800" y="961075"/>
            <a:ext cx="609600" cy="609600"/>
          </a:xfrm>
          <a:prstGeom prst="rect">
            <a:avLst/>
          </a:prstGeom>
        </p:spPr>
      </p:pic>
      <p:pic>
        <p:nvPicPr>
          <p:cNvPr id="8" name="Fab 3">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2"/>
          <a:stretch>
            <a:fillRect/>
          </a:stretch>
        </p:blipFill>
        <p:spPr>
          <a:xfrm>
            <a:off x="12522200" y="1902476"/>
            <a:ext cx="609600" cy="609600"/>
          </a:xfrm>
          <a:prstGeom prst="rect">
            <a:avLst/>
          </a:prstGeom>
        </p:spPr>
      </p:pic>
      <p:pic>
        <p:nvPicPr>
          <p:cNvPr id="9" name="Fab4">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2"/>
          <a:stretch>
            <a:fillRect/>
          </a:stretch>
        </p:blipFill>
        <p:spPr>
          <a:xfrm>
            <a:off x="12485914" y="3397343"/>
            <a:ext cx="609600" cy="609600"/>
          </a:xfrm>
          <a:prstGeom prst="rect">
            <a:avLst/>
          </a:prstGeom>
        </p:spPr>
      </p:pic>
    </p:spTree>
    <p:custDataLst>
      <p:tags r:id="rId1"/>
    </p:custDataLst>
    <p:extLst>
      <p:ext uri="{BB962C8B-B14F-4D97-AF65-F5344CB8AC3E}">
        <p14:creationId xmlns:p14="http://schemas.microsoft.com/office/powerpoint/2010/main" val="856668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476" fill="hold"/>
                                        <p:tgtEl>
                                          <p:spTgt spid="4"/>
                                        </p:tgtEl>
                                      </p:cBhvr>
                                    </p:cmd>
                                  </p:childTnLst>
                                </p:cTn>
                              </p:par>
                            </p:childTnLst>
                          </p:cTn>
                        </p:par>
                        <p:par>
                          <p:cTn id="7" fill="hold">
                            <p:stCondLst>
                              <p:cond delay="18476"/>
                            </p:stCondLst>
                            <p:childTnLst>
                              <p:par>
                                <p:cTn id="8" presetID="1" presetClass="entr" presetSubtype="0" fill="hold" nodeType="after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childTnLst>
                                </p:cTn>
                              </p:par>
                            </p:childTnLst>
                          </p:cTn>
                        </p:par>
                        <p:par>
                          <p:cTn id="14" fill="hold">
                            <p:stCondLst>
                              <p:cond delay="18476"/>
                            </p:stCondLst>
                            <p:childTnLst>
                              <p:par>
                                <p:cTn id="15" presetID="1" presetClass="mediacall" presetSubtype="0" fill="hold" nodeType="afterEffect">
                                  <p:stCondLst>
                                    <p:cond delay="0"/>
                                  </p:stCondLst>
                                  <p:childTnLst>
                                    <p:cmd type="call" cmd="playFrom(0.0)">
                                      <p:cBhvr>
                                        <p:cTn id="16" dur="12601" fill="hold"/>
                                        <p:tgtEl>
                                          <p:spTgt spid="7"/>
                                        </p:tgtEl>
                                      </p:cBhvr>
                                    </p:cmd>
                                  </p:childTnLst>
                                </p:cTn>
                              </p:par>
                            </p:childTnLst>
                          </p:cTn>
                        </p:par>
                        <p:par>
                          <p:cTn id="17" fill="hold">
                            <p:stCondLst>
                              <p:cond delay="31077"/>
                            </p:stCondLst>
                            <p:childTnLst>
                              <p:par>
                                <p:cTn id="18" presetID="1" presetClass="entr" presetSubtype="0" fill="hold" nodeType="after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childTnLst>
                                </p:cTn>
                              </p:par>
                            </p:childTnLst>
                          </p:cTn>
                        </p:par>
                        <p:par>
                          <p:cTn id="28" fill="hold">
                            <p:stCondLst>
                              <p:cond delay="31077"/>
                            </p:stCondLst>
                            <p:childTnLst>
                              <p:par>
                                <p:cTn id="29" presetID="1" presetClass="mediacall" presetSubtype="0" fill="hold" nodeType="afterEffect">
                                  <p:stCondLst>
                                    <p:cond delay="0"/>
                                  </p:stCondLst>
                                  <p:childTnLst>
                                    <p:cmd type="call" cmd="playFrom(0.0)">
                                      <p:cBhvr>
                                        <p:cTn id="30" dur="17826" fill="hold"/>
                                        <p:tgtEl>
                                          <p:spTgt spid="8"/>
                                        </p:tgtEl>
                                      </p:cBhvr>
                                    </p:cmd>
                                  </p:childTnLst>
                                </p:cTn>
                              </p:par>
                            </p:childTnLst>
                          </p:cTn>
                        </p:par>
                        <p:par>
                          <p:cTn id="31" fill="hold">
                            <p:stCondLst>
                              <p:cond delay="48903"/>
                            </p:stCondLst>
                            <p:childTnLst>
                              <p:par>
                                <p:cTn id="32" presetID="1" presetClass="entr" presetSubtype="0" fill="hold" nodeType="after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
                                            <p:txEl>
                                              <p:pRg st="12" end="12"/>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
                                            <p:txEl>
                                              <p:pRg st="13" end="13"/>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childTnLst>
                                </p:cTn>
                              </p:par>
                            </p:childTnLst>
                          </p:cTn>
                        </p:par>
                        <p:par>
                          <p:cTn id="40" fill="hold">
                            <p:stCondLst>
                              <p:cond delay="48903"/>
                            </p:stCondLst>
                            <p:childTnLst>
                              <p:par>
                                <p:cTn id="41" presetID="1" presetClass="mediacall" presetSubtype="0" fill="hold" nodeType="afterEffect">
                                  <p:stCondLst>
                                    <p:cond delay="0"/>
                                  </p:stCondLst>
                                  <p:childTnLst>
                                    <p:cmd type="call" cmd="playFrom(0.0)">
                                      <p:cBhvr>
                                        <p:cTn id="42" dur="4227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4"/>
                </p:tgtEl>
              </p:cMediaNode>
            </p:audio>
            <p:audio>
              <p:cMediaNode vol="80000">
                <p:cTn id="44" fill="hold" display="0">
                  <p:stCondLst>
                    <p:cond delay="indefinite"/>
                  </p:stCondLst>
                  <p:endCondLst>
                    <p:cond evt="onStopAudio" delay="0">
                      <p:tgtEl>
                        <p:sldTgt/>
                      </p:tgtEl>
                    </p:cond>
                  </p:endCondLst>
                </p:cTn>
                <p:tgtEl>
                  <p:spTgt spid="7"/>
                </p:tgtEl>
              </p:cMediaNode>
            </p:audio>
            <p:audio>
              <p:cMediaNode vol="80000">
                <p:cTn id="45" fill="hold" display="0">
                  <p:stCondLst>
                    <p:cond delay="indefinite"/>
                  </p:stCondLst>
                  <p:endCondLst>
                    <p:cond evt="onStopAudio" delay="0">
                      <p:tgtEl>
                        <p:sldTgt/>
                      </p:tgtEl>
                    </p:cond>
                  </p:endCondLst>
                </p:cTn>
                <p:tgtEl>
                  <p:spTgt spid="8"/>
                </p:tgtEl>
              </p:cMediaNode>
            </p:audio>
            <p:audio>
              <p:cMediaNode vol="80000">
                <p:cTn id="46" fill="hold" display="0">
                  <p:stCondLst>
                    <p:cond delay="indefinite"/>
                  </p:stCondLst>
                  <p:endCondLst>
                    <p:cond evt="onStopAudio" delay="0">
                      <p:tgtEl>
                        <p:sldTgt/>
                      </p:tgtEl>
                    </p:cond>
                  </p:endCondLst>
                </p:cTn>
                <p:tgtEl>
                  <p:spTgt spid="9"/>
                </p:tgtEl>
              </p:cMediaNode>
            </p:audio>
          </p:childTnLst>
        </p:cTn>
      </p:par>
    </p:tnLst>
    <p:bldLst>
      <p:bldP spid="38" grpId="0"/>
    </p:bldLst>
  </p:timing>
  <p:extLst mod="1"/>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Baseline Properties</a:t>
            </a:r>
          </a:p>
        </p:txBody>
      </p:sp>
      <p:sp>
        <p:nvSpPr>
          <p:cNvPr id="3" name="Content Placeholder 2"/>
          <p:cNvSpPr>
            <a:spLocks noGrp="1"/>
          </p:cNvSpPr>
          <p:nvPr>
            <p:ph idx="1"/>
          </p:nvPr>
        </p:nvSpPr>
        <p:spPr/>
        <p:txBody>
          <a:bodyPr/>
          <a:lstStyle/>
          <a:p>
            <a:r>
              <a:rPr lang="en-US" dirty="0"/>
              <a:t>Measured properties for a series of laminates fabricated using:</a:t>
            </a:r>
          </a:p>
          <a:p>
            <a:pPr lvl="1"/>
            <a:r>
              <a:rPr lang="en-US" dirty="0"/>
              <a:t>AERoBOND epoxy system (API-60 Part A)</a:t>
            </a:r>
          </a:p>
          <a:p>
            <a:pPr lvl="1"/>
            <a:r>
              <a:rPr lang="en-US" dirty="0"/>
              <a:t>Conventional hardener (</a:t>
            </a:r>
            <a:r>
              <a:rPr lang="en-US" dirty="0" err="1"/>
              <a:t>diaminodiphenyl</a:t>
            </a:r>
            <a:r>
              <a:rPr lang="en-US" dirty="0"/>
              <a:t> sulfone)</a:t>
            </a:r>
          </a:p>
          <a:p>
            <a:pPr lvl="1"/>
            <a:r>
              <a:rPr lang="en-US" dirty="0"/>
              <a:t>Conventional stoichiometry (</a:t>
            </a:r>
            <a:r>
              <a:rPr lang="en-US" i="1" dirty="0"/>
              <a:t>r</a:t>
            </a:r>
            <a:r>
              <a:rPr lang="en-US" dirty="0"/>
              <a:t> = 0.8)</a:t>
            </a:r>
          </a:p>
          <a:p>
            <a:pPr lvl="1"/>
            <a:r>
              <a:rPr lang="en-US" dirty="0"/>
              <a:t>Co-cure processing</a:t>
            </a:r>
          </a:p>
          <a:p>
            <a:pPr marL="457200" lvl="1" indent="0">
              <a:buNone/>
            </a:pPr>
            <a:endParaRPr lang="en-US" dirty="0"/>
          </a:p>
          <a:p>
            <a:r>
              <a:rPr lang="en-US" dirty="0"/>
              <a:t>Baseline properties used to set AERoBOND performance goals</a:t>
            </a:r>
          </a:p>
        </p:txBody>
      </p:sp>
      <p:pic>
        <p:nvPicPr>
          <p:cNvPr id="4" name="baselin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649200" y="541338"/>
            <a:ext cx="609600" cy="609600"/>
          </a:xfrm>
          <a:prstGeom prst="rect">
            <a:avLst/>
          </a:prstGeom>
        </p:spPr>
      </p:pic>
    </p:spTree>
    <p:extLst>
      <p:ext uri="{BB962C8B-B14F-4D97-AF65-F5344CB8AC3E}">
        <p14:creationId xmlns:p14="http://schemas.microsoft.com/office/powerpoint/2010/main" val="1316106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2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10972800" cy="1066800"/>
          </a:xfrm>
        </p:spPr>
        <p:txBody>
          <a:bodyPr/>
          <a:lstStyle/>
          <a:p>
            <a:r>
              <a:rPr lang="en-US" dirty="0"/>
              <a:t>Mode-II Fracture Toughness/Non-</a:t>
            </a:r>
            <a:r>
              <a:rPr lang="en-US" dirty="0" err="1"/>
              <a:t>Precracked</a:t>
            </a:r>
            <a:r>
              <a:rPr lang="en-US" dirty="0"/>
              <a:t> </a:t>
            </a:r>
            <a:r>
              <a:rPr lang="en-US" sz="3600" dirty="0"/>
              <a:t>(</a:t>
            </a:r>
            <a:r>
              <a:rPr lang="en-US" sz="3600" dirty="0" err="1"/>
              <a:t>G</a:t>
            </a:r>
            <a:r>
              <a:rPr lang="en-US" sz="3600" baseline="-25000" dirty="0" err="1"/>
              <a:t>IIc</a:t>
            </a:r>
            <a:r>
              <a:rPr lang="en-US" sz="3600" baseline="-25000" dirty="0"/>
              <a:t>-NPC</a:t>
            </a:r>
            <a:r>
              <a:rPr lang="en-US" sz="3600" dirty="0"/>
              <a:t>)</a:t>
            </a:r>
          </a:p>
        </p:txBody>
      </p:sp>
      <p:pic>
        <p:nvPicPr>
          <p:cNvPr id="25" name="Picture 2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29058" y="1555539"/>
            <a:ext cx="3400942" cy="2073152"/>
          </a:xfrm>
          <a:prstGeom prst="rect">
            <a:avLst/>
          </a:prstGeom>
          <a:ln w="28575">
            <a:solidFill>
              <a:srgbClr val="000000"/>
            </a:solidFill>
          </a:ln>
        </p:spPr>
      </p:pic>
      <p:pic>
        <p:nvPicPr>
          <p:cNvPr id="26" name="Picture 2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29058" y="4196152"/>
            <a:ext cx="3396050" cy="2052862"/>
          </a:xfrm>
          <a:prstGeom prst="rect">
            <a:avLst/>
          </a:prstGeom>
          <a:ln w="28575">
            <a:solidFill>
              <a:srgbClr val="000000"/>
            </a:solidFill>
          </a:ln>
        </p:spPr>
      </p:pic>
      <p:sp>
        <p:nvSpPr>
          <p:cNvPr id="27" name="TextBox 26"/>
          <p:cNvSpPr txBox="1"/>
          <p:nvPr/>
        </p:nvSpPr>
        <p:spPr>
          <a:xfrm>
            <a:off x="8056584" y="3880653"/>
            <a:ext cx="3336106" cy="307777"/>
          </a:xfrm>
          <a:prstGeom prst="rect">
            <a:avLst/>
          </a:prstGeom>
          <a:noFill/>
        </p:spPr>
        <p:txBody>
          <a:bodyPr wrap="none" rtlCol="0">
            <a:spAutoFit/>
          </a:bodyPr>
          <a:lstStyle/>
          <a:p>
            <a:pPr defTabSz="457200"/>
            <a:r>
              <a:rPr lang="en-US" sz="1400" dirty="0">
                <a:solidFill>
                  <a:srgbClr val="000000"/>
                </a:solidFill>
                <a:latin typeface="Arial"/>
              </a:rPr>
              <a:t>Ave: 7.379 in-lbf/in</a:t>
            </a:r>
            <a:r>
              <a:rPr lang="en-US" sz="1400" baseline="30000" dirty="0">
                <a:solidFill>
                  <a:srgbClr val="000000"/>
                </a:solidFill>
                <a:latin typeface="Arial"/>
              </a:rPr>
              <a:t>2</a:t>
            </a:r>
            <a:r>
              <a:rPr lang="en-US" sz="1400" dirty="0">
                <a:solidFill>
                  <a:srgbClr val="000000"/>
                </a:solidFill>
                <a:latin typeface="Arial"/>
              </a:rPr>
              <a:t>    </a:t>
            </a:r>
            <a:r>
              <a:rPr lang="en-US" sz="1400" dirty="0">
                <a:solidFill>
                  <a:srgbClr val="FF0000"/>
                </a:solidFill>
                <a:latin typeface="Arial"/>
              </a:rPr>
              <a:t>%Baseline: </a:t>
            </a:r>
            <a:r>
              <a:rPr lang="en-US" sz="1400" b="1" dirty="0">
                <a:solidFill>
                  <a:srgbClr val="FF0000"/>
                </a:solidFill>
                <a:latin typeface="Arial"/>
              </a:rPr>
              <a:t>103%</a:t>
            </a:r>
          </a:p>
        </p:txBody>
      </p:sp>
      <p:sp>
        <p:nvSpPr>
          <p:cNvPr id="28" name="TextBox 27"/>
          <p:cNvSpPr txBox="1"/>
          <p:nvPr/>
        </p:nvSpPr>
        <p:spPr>
          <a:xfrm>
            <a:off x="8061476" y="1219200"/>
            <a:ext cx="3336106" cy="307777"/>
          </a:xfrm>
          <a:prstGeom prst="rect">
            <a:avLst/>
          </a:prstGeom>
          <a:noFill/>
        </p:spPr>
        <p:txBody>
          <a:bodyPr wrap="none" rtlCol="0">
            <a:spAutoFit/>
          </a:bodyPr>
          <a:lstStyle/>
          <a:p>
            <a:pPr defTabSz="457200"/>
            <a:r>
              <a:rPr lang="en-US" sz="1400" dirty="0">
                <a:solidFill>
                  <a:srgbClr val="000000"/>
                </a:solidFill>
                <a:latin typeface="Arial"/>
              </a:rPr>
              <a:t>Ave: 7.496 in-lbf/in</a:t>
            </a:r>
            <a:r>
              <a:rPr lang="en-US" sz="1400" baseline="30000" dirty="0">
                <a:solidFill>
                  <a:srgbClr val="000000"/>
                </a:solidFill>
                <a:latin typeface="Arial"/>
              </a:rPr>
              <a:t>2</a:t>
            </a:r>
            <a:r>
              <a:rPr lang="en-US" sz="1400" dirty="0">
                <a:solidFill>
                  <a:srgbClr val="000000"/>
                </a:solidFill>
                <a:latin typeface="Arial"/>
              </a:rPr>
              <a:t>    </a:t>
            </a:r>
            <a:r>
              <a:rPr lang="en-US" sz="1400" dirty="0">
                <a:solidFill>
                  <a:srgbClr val="FF0000"/>
                </a:solidFill>
                <a:latin typeface="Arial"/>
              </a:rPr>
              <a:t>%Baseline: </a:t>
            </a:r>
            <a:r>
              <a:rPr lang="en-US" sz="1400" b="1" dirty="0">
                <a:solidFill>
                  <a:srgbClr val="FF0000"/>
                </a:solidFill>
                <a:latin typeface="Arial"/>
              </a:rPr>
              <a:t>105%</a:t>
            </a:r>
          </a:p>
        </p:txBody>
      </p:sp>
      <p:sp>
        <p:nvSpPr>
          <p:cNvPr id="31" name="TextBox 30"/>
          <p:cNvSpPr txBox="1"/>
          <p:nvPr/>
        </p:nvSpPr>
        <p:spPr>
          <a:xfrm>
            <a:off x="8880443" y="1557148"/>
            <a:ext cx="1698172" cy="338554"/>
          </a:xfrm>
          <a:prstGeom prst="rect">
            <a:avLst/>
          </a:prstGeom>
          <a:solidFill>
            <a:srgbClr val="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000000"/>
                </a:solidFill>
                <a:effectLst/>
                <a:uLnTx/>
                <a:uFillTx/>
                <a:latin typeface="Arial"/>
              </a:rPr>
              <a:t>Experiment A1</a:t>
            </a:r>
          </a:p>
        </p:txBody>
      </p:sp>
      <p:sp>
        <p:nvSpPr>
          <p:cNvPr id="32" name="TextBox 31"/>
          <p:cNvSpPr txBox="1"/>
          <p:nvPr/>
        </p:nvSpPr>
        <p:spPr>
          <a:xfrm>
            <a:off x="8875551" y="4202719"/>
            <a:ext cx="1698172" cy="338554"/>
          </a:xfrm>
          <a:prstGeom prst="rect">
            <a:avLst/>
          </a:prstGeom>
          <a:solidFill>
            <a:srgbClr val="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000000"/>
                </a:solidFill>
                <a:effectLst/>
                <a:uLnTx/>
                <a:uFillTx/>
                <a:latin typeface="Arial"/>
              </a:rPr>
              <a:t>Experiment A5</a:t>
            </a:r>
          </a:p>
        </p:txBody>
      </p:sp>
      <p:sp>
        <p:nvSpPr>
          <p:cNvPr id="33" name="TextBox 32"/>
          <p:cNvSpPr txBox="1"/>
          <p:nvPr/>
        </p:nvSpPr>
        <p:spPr>
          <a:xfrm>
            <a:off x="405279" y="1782333"/>
            <a:ext cx="6567753" cy="1384995"/>
          </a:xfrm>
          <a:prstGeom prst="rect">
            <a:avLst/>
          </a:prstGeom>
          <a:noFill/>
        </p:spPr>
        <p:txBody>
          <a:bodyPr wrap="square" rtlCol="0">
            <a:spAutoFit/>
          </a:bodyPr>
          <a:lstStyle/>
          <a:p>
            <a:pPr marL="285750" indent="-285750" defTabSz="457200">
              <a:buFont typeface="Arial" panose="020B0604020202020204" pitchFamily="34" charset="0"/>
              <a:buChar char="•"/>
            </a:pPr>
            <a:r>
              <a:rPr lang="en-US" sz="2000" b="1" dirty="0">
                <a:solidFill>
                  <a:srgbClr val="FF0000"/>
                </a:solidFill>
                <a:latin typeface="Arial"/>
              </a:rPr>
              <a:t>Matched and exceeded co-cure properties</a:t>
            </a:r>
            <a:endParaRPr lang="en-US" sz="2000" dirty="0">
              <a:solidFill>
                <a:srgbClr val="FF0000"/>
              </a:solidFill>
              <a:latin typeface="Arial"/>
            </a:endParaRPr>
          </a:p>
          <a:p>
            <a:pPr marL="742950" lvl="1" indent="-285750" defTabSz="457200">
              <a:buFont typeface="Arial" panose="020B0604020202020204" pitchFamily="34" charset="0"/>
              <a:buChar char="•"/>
            </a:pPr>
            <a:r>
              <a:rPr lang="en-US" sz="1600" dirty="0" smtClean="0">
                <a:solidFill>
                  <a:srgbClr val="000000"/>
                </a:solidFill>
                <a:latin typeface="Arial"/>
              </a:rPr>
              <a:t>Baseline (Co-cure</a:t>
            </a:r>
            <a:r>
              <a:rPr lang="en-US" sz="1600" dirty="0">
                <a:solidFill>
                  <a:srgbClr val="000000"/>
                </a:solidFill>
                <a:latin typeface="Arial"/>
              </a:rPr>
              <a:t>) properties (red bar)</a:t>
            </a:r>
          </a:p>
          <a:p>
            <a:pPr marL="742950" lvl="1" indent="-285750" defTabSz="457200">
              <a:buFont typeface="Arial" panose="020B0604020202020204" pitchFamily="34" charset="0"/>
              <a:buChar char="•"/>
            </a:pPr>
            <a:r>
              <a:rPr lang="en-US" sz="1600" dirty="0">
                <a:solidFill>
                  <a:srgbClr val="000000"/>
                </a:solidFill>
                <a:latin typeface="Arial"/>
              </a:rPr>
              <a:t>Preliminary goal - 50% baseline (orange line)</a:t>
            </a:r>
          </a:p>
          <a:p>
            <a:pPr marL="742950" lvl="1" indent="-285750" defTabSz="457200">
              <a:buFont typeface="Arial" panose="020B0604020202020204" pitchFamily="34" charset="0"/>
              <a:buChar char="•"/>
            </a:pPr>
            <a:r>
              <a:rPr lang="en-US" sz="1600" dirty="0">
                <a:solidFill>
                  <a:srgbClr val="000000"/>
                </a:solidFill>
                <a:latin typeface="Arial"/>
              </a:rPr>
              <a:t>Blue bars - “ER activated”</a:t>
            </a:r>
          </a:p>
          <a:p>
            <a:pPr marL="742950" lvl="1" indent="-285750" defTabSz="457200">
              <a:buFont typeface="Arial" panose="020B0604020202020204" pitchFamily="34" charset="0"/>
              <a:buChar char="•"/>
            </a:pPr>
            <a:r>
              <a:rPr lang="en-US" sz="1600" dirty="0">
                <a:solidFill>
                  <a:srgbClr val="000000"/>
                </a:solidFill>
                <a:latin typeface="Arial"/>
              </a:rPr>
              <a:t>Green bars – “HR activated”</a:t>
            </a:r>
          </a:p>
        </p:txBody>
      </p:sp>
      <p:sp>
        <p:nvSpPr>
          <p:cNvPr id="34" name="TextBox 33"/>
          <p:cNvSpPr txBox="1"/>
          <p:nvPr/>
        </p:nvSpPr>
        <p:spPr>
          <a:xfrm>
            <a:off x="14315" y="6404087"/>
            <a:ext cx="3381697" cy="307777"/>
          </a:xfrm>
          <a:prstGeom prst="rect">
            <a:avLst/>
          </a:prstGeom>
          <a:noFill/>
        </p:spPr>
        <p:txBody>
          <a:bodyPr wrap="square" rtlCol="0">
            <a:spAutoFit/>
          </a:bodyPr>
          <a:lstStyle/>
          <a:p>
            <a:pPr defTabSz="457200"/>
            <a:r>
              <a:rPr lang="en-US" sz="1400" i="1" dirty="0">
                <a:solidFill>
                  <a:srgbClr val="000000"/>
                </a:solidFill>
                <a:latin typeface="Arial"/>
              </a:rPr>
              <a:t>Units conversion: 1 in-lb/in</a:t>
            </a:r>
            <a:r>
              <a:rPr lang="en-US" sz="1400" i="1" baseline="30000" dirty="0">
                <a:solidFill>
                  <a:srgbClr val="000000"/>
                </a:solidFill>
                <a:latin typeface="Arial"/>
              </a:rPr>
              <a:t>2</a:t>
            </a:r>
            <a:r>
              <a:rPr lang="en-US" sz="1400" i="1" dirty="0">
                <a:solidFill>
                  <a:srgbClr val="000000"/>
                </a:solidFill>
                <a:latin typeface="Arial"/>
              </a:rPr>
              <a:t> = 175 J/m</a:t>
            </a:r>
            <a:r>
              <a:rPr lang="en-US" sz="1400" i="1" baseline="30000" dirty="0">
                <a:solidFill>
                  <a:srgbClr val="000000"/>
                </a:solidFill>
                <a:latin typeface="Arial"/>
              </a:rPr>
              <a:t>2</a:t>
            </a:r>
            <a:endParaRPr lang="en-US" sz="1400" i="1" dirty="0">
              <a:solidFill>
                <a:srgbClr val="000000"/>
              </a:solidFill>
              <a:latin typeface="Arial"/>
            </a:endParaRPr>
          </a:p>
        </p:txBody>
      </p:sp>
      <p:sp>
        <p:nvSpPr>
          <p:cNvPr id="35" name="TextBox 34"/>
          <p:cNvSpPr txBox="1"/>
          <p:nvPr/>
        </p:nvSpPr>
        <p:spPr>
          <a:xfrm>
            <a:off x="8387896" y="1965578"/>
            <a:ext cx="129929" cy="1554272"/>
          </a:xfrm>
          <a:prstGeom prst="rect">
            <a:avLst/>
          </a:prstGeom>
          <a:solidFill>
            <a:srgbClr val="FFFFFF"/>
          </a:solidFill>
        </p:spPr>
        <p:txBody>
          <a:bodyPr wrap="square" rtlCol="0">
            <a:spAutoFit/>
          </a:bodyPr>
          <a:lstStyle/>
          <a:p>
            <a:pPr marL="0" marR="0" lvl="0" indent="0" defTabSz="457200" eaLnBrk="1" fontAlgn="auto" latinLnBrk="0" hangingPunct="1">
              <a:lnSpc>
                <a:spcPts val="1300"/>
              </a:lnSpc>
              <a:spcBef>
                <a:spcPts val="500"/>
              </a:spcBef>
              <a:spcAft>
                <a:spcPts val="50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Arial"/>
              </a:rPr>
              <a:t>8</a:t>
            </a:r>
          </a:p>
          <a:p>
            <a:pPr marL="0" marR="0" lvl="0" indent="0" defTabSz="457200" eaLnBrk="1" fontAlgn="auto" latinLnBrk="0" hangingPunct="1">
              <a:lnSpc>
                <a:spcPts val="1300"/>
              </a:lnSpc>
              <a:spcBef>
                <a:spcPts val="500"/>
              </a:spcBef>
              <a:spcAft>
                <a:spcPts val="50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Arial"/>
              </a:rPr>
              <a:t>6	 4	  2	     0 </a:t>
            </a:r>
          </a:p>
        </p:txBody>
      </p:sp>
      <p:sp>
        <p:nvSpPr>
          <p:cNvPr id="36" name="TextBox 35"/>
          <p:cNvSpPr txBox="1"/>
          <p:nvPr/>
        </p:nvSpPr>
        <p:spPr>
          <a:xfrm>
            <a:off x="8389975" y="4604376"/>
            <a:ext cx="129929" cy="1554272"/>
          </a:xfrm>
          <a:prstGeom prst="rect">
            <a:avLst/>
          </a:prstGeom>
          <a:solidFill>
            <a:srgbClr val="FFFFFF"/>
          </a:solidFill>
        </p:spPr>
        <p:txBody>
          <a:bodyPr wrap="square" rtlCol="0">
            <a:spAutoFit/>
          </a:bodyPr>
          <a:lstStyle/>
          <a:p>
            <a:pPr marL="0" marR="0" lvl="0" indent="0" defTabSz="457200" eaLnBrk="1" fontAlgn="auto" latinLnBrk="0" hangingPunct="1">
              <a:lnSpc>
                <a:spcPts val="1300"/>
              </a:lnSpc>
              <a:spcBef>
                <a:spcPts val="500"/>
              </a:spcBef>
              <a:spcAft>
                <a:spcPts val="50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Arial"/>
              </a:rPr>
              <a:t>8 </a:t>
            </a:r>
          </a:p>
          <a:p>
            <a:pPr marL="0" marR="0" lvl="0" indent="0" defTabSz="457200" eaLnBrk="1" fontAlgn="auto" latinLnBrk="0" hangingPunct="1">
              <a:lnSpc>
                <a:spcPts val="1300"/>
              </a:lnSpc>
              <a:spcBef>
                <a:spcPts val="500"/>
              </a:spcBef>
              <a:spcAft>
                <a:spcPts val="50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Arial"/>
              </a:rPr>
              <a:t>6	 4	  2	     0 </a:t>
            </a:r>
          </a:p>
        </p:txBody>
      </p:sp>
      <p:sp>
        <p:nvSpPr>
          <p:cNvPr id="37" name="TextBox 36"/>
          <p:cNvSpPr txBox="1"/>
          <p:nvPr/>
        </p:nvSpPr>
        <p:spPr>
          <a:xfrm rot="16200000">
            <a:off x="7214988" y="5041543"/>
            <a:ext cx="2007766" cy="369332"/>
          </a:xfrm>
          <a:prstGeom prst="rect">
            <a:avLst/>
          </a:prstGeom>
          <a:solidFill>
            <a:srgbClr val="FFFFFF"/>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tab pos="228600" algn="l"/>
              </a:tabLst>
              <a:defRPr/>
            </a:pPr>
            <a:r>
              <a:rPr lang="en-US" sz="1200" kern="0">
                <a:solidFill>
                  <a:srgbClr val="000000"/>
                </a:solidFill>
                <a:latin typeface="Arial"/>
              </a:rPr>
              <a:t>Mode-II</a:t>
            </a:r>
            <a:r>
              <a:rPr kumimoji="0" lang="en-US" sz="1200" b="0" i="0" u="none" strike="noStrike" kern="0" cap="none" spc="0" normalizeH="0" baseline="0" noProof="0">
                <a:ln>
                  <a:noFill/>
                </a:ln>
                <a:solidFill>
                  <a:srgbClr val="000000"/>
                </a:solidFill>
                <a:effectLst/>
                <a:uLnTx/>
                <a:uFillTx/>
                <a:latin typeface="Arial"/>
              </a:rPr>
              <a:t> </a:t>
            </a:r>
            <a:r>
              <a:rPr kumimoji="0" lang="en-US" sz="1200" b="0" i="0" u="none" strike="noStrike" kern="0" cap="none" spc="0" normalizeH="0" baseline="0" noProof="0" dirty="0">
                <a:ln>
                  <a:noFill/>
                </a:ln>
                <a:solidFill>
                  <a:srgbClr val="000000"/>
                </a:solidFill>
                <a:effectLst/>
                <a:uLnTx/>
                <a:uFillTx/>
                <a:latin typeface="Arial"/>
              </a:rPr>
              <a:t>Fracture Toughness (in-lb/in</a:t>
            </a:r>
            <a:r>
              <a:rPr kumimoji="0" lang="en-US" sz="1200" b="0" i="0" u="none" strike="noStrike" kern="0" cap="none" spc="0" normalizeH="0" baseline="30000" noProof="0" dirty="0">
                <a:ln>
                  <a:noFill/>
                </a:ln>
                <a:solidFill>
                  <a:srgbClr val="000000"/>
                </a:solidFill>
                <a:effectLst/>
                <a:uLnTx/>
                <a:uFillTx/>
                <a:latin typeface="Arial"/>
              </a:rPr>
              <a:t>2</a:t>
            </a:r>
            <a:r>
              <a:rPr kumimoji="0" lang="en-US" sz="1200" b="0" i="0" u="none" strike="noStrike" kern="0" cap="none" spc="0" normalizeH="0" baseline="0" noProof="0" dirty="0">
                <a:ln>
                  <a:noFill/>
                </a:ln>
                <a:solidFill>
                  <a:srgbClr val="000000"/>
                </a:solidFill>
                <a:effectLst/>
                <a:uLnTx/>
                <a:uFillTx/>
                <a:latin typeface="Arial"/>
              </a:rPr>
              <a:t>)</a:t>
            </a:r>
          </a:p>
        </p:txBody>
      </p:sp>
      <p:sp>
        <p:nvSpPr>
          <p:cNvPr id="38" name="TextBox 37"/>
          <p:cNvSpPr txBox="1"/>
          <p:nvPr/>
        </p:nvSpPr>
        <p:spPr>
          <a:xfrm>
            <a:off x="8582876" y="6009200"/>
            <a:ext cx="2809814" cy="230832"/>
          </a:xfrm>
          <a:prstGeom prst="rect">
            <a:avLst/>
          </a:prstGeom>
          <a:solidFill>
            <a:srgbClr val="FFFFFF"/>
          </a:solidFill>
        </p:spPr>
        <p:txBody>
          <a:bodyPr wrap="square" tIns="0" bIns="4572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Arial"/>
              </a:rPr>
              <a:t>1	 2 	  3	   4	   5	    6 </a:t>
            </a:r>
          </a:p>
        </p:txBody>
      </p:sp>
      <p:sp>
        <p:nvSpPr>
          <p:cNvPr id="40" name="TextBox 39"/>
          <p:cNvSpPr txBox="1"/>
          <p:nvPr/>
        </p:nvSpPr>
        <p:spPr>
          <a:xfrm>
            <a:off x="8575655" y="3381320"/>
            <a:ext cx="2821927" cy="230832"/>
          </a:xfrm>
          <a:prstGeom prst="rect">
            <a:avLst/>
          </a:prstGeom>
          <a:solidFill>
            <a:srgbClr val="FFFFFF"/>
          </a:solidFill>
        </p:spPr>
        <p:txBody>
          <a:bodyPr wrap="square" tIns="0" bIns="4572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Arial"/>
              </a:rPr>
              <a:t>1	 2 	  3	   4	   5	    6 </a:t>
            </a:r>
          </a:p>
        </p:txBody>
      </p:sp>
      <p:sp>
        <p:nvSpPr>
          <p:cNvPr id="44" name="TextBox 43"/>
          <p:cNvSpPr txBox="1"/>
          <p:nvPr/>
        </p:nvSpPr>
        <p:spPr>
          <a:xfrm rot="16200000">
            <a:off x="7214309" y="2414467"/>
            <a:ext cx="2007766" cy="369332"/>
          </a:xfrm>
          <a:prstGeom prst="rect">
            <a:avLst/>
          </a:prstGeom>
          <a:solidFill>
            <a:srgbClr val="FFFFFF"/>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tab pos="228600" algn="l"/>
              </a:tabLst>
              <a:defRPr/>
            </a:pPr>
            <a:r>
              <a:rPr lang="en-US" sz="1200" kern="0">
                <a:solidFill>
                  <a:srgbClr val="000000"/>
                </a:solidFill>
                <a:latin typeface="Arial"/>
              </a:rPr>
              <a:t>Mode-II</a:t>
            </a:r>
            <a:r>
              <a:rPr kumimoji="0" lang="en-US" sz="1200" b="0" i="0" u="none" strike="noStrike" kern="0" cap="none" spc="0" normalizeH="0" baseline="0" noProof="0">
                <a:ln>
                  <a:noFill/>
                </a:ln>
                <a:solidFill>
                  <a:srgbClr val="000000"/>
                </a:solidFill>
                <a:effectLst/>
                <a:uLnTx/>
                <a:uFillTx/>
                <a:latin typeface="Arial"/>
              </a:rPr>
              <a:t> </a:t>
            </a:r>
            <a:r>
              <a:rPr kumimoji="0" lang="en-US" sz="1200" b="0" i="0" u="none" strike="noStrike" kern="0" cap="none" spc="0" normalizeH="0" baseline="0" noProof="0" dirty="0">
                <a:ln>
                  <a:noFill/>
                </a:ln>
                <a:solidFill>
                  <a:srgbClr val="000000"/>
                </a:solidFill>
                <a:effectLst/>
                <a:uLnTx/>
                <a:uFillTx/>
                <a:latin typeface="Arial"/>
              </a:rPr>
              <a:t>Fracture Toughness (in-lb/in</a:t>
            </a:r>
            <a:r>
              <a:rPr kumimoji="0" lang="en-US" sz="1200" b="0" i="0" u="none" strike="noStrike" kern="0" cap="none" spc="0" normalizeH="0" baseline="30000" noProof="0" dirty="0">
                <a:ln>
                  <a:noFill/>
                </a:ln>
                <a:solidFill>
                  <a:srgbClr val="000000"/>
                </a:solidFill>
                <a:effectLst/>
                <a:uLnTx/>
                <a:uFillTx/>
                <a:latin typeface="Arial"/>
              </a:rPr>
              <a:t>2</a:t>
            </a:r>
            <a:r>
              <a:rPr kumimoji="0" lang="en-US" sz="1200" b="0" i="0" u="none" strike="noStrike" kern="0" cap="none" spc="0" normalizeH="0" baseline="0" noProof="0" dirty="0">
                <a:ln>
                  <a:noFill/>
                </a:ln>
                <a:solidFill>
                  <a:srgbClr val="000000"/>
                </a:solidFill>
                <a:effectLst/>
                <a:uLnTx/>
                <a:uFillTx/>
                <a:latin typeface="Arial"/>
              </a:rPr>
              <a:t>)</a:t>
            </a:r>
          </a:p>
        </p:txBody>
      </p:sp>
      <p:grpSp>
        <p:nvGrpSpPr>
          <p:cNvPr id="46" name="Group 45"/>
          <p:cNvGrpSpPr/>
          <p:nvPr/>
        </p:nvGrpSpPr>
        <p:grpSpPr>
          <a:xfrm>
            <a:off x="545739" y="3443680"/>
            <a:ext cx="7074261" cy="2790123"/>
            <a:chOff x="1675533" y="3550575"/>
            <a:chExt cx="7074261" cy="2790123"/>
          </a:xfrm>
        </p:grpSpPr>
        <p:pic>
          <p:nvPicPr>
            <p:cNvPr id="29" name="Picture 2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75533" y="3550575"/>
              <a:ext cx="4045963" cy="2790123"/>
            </a:xfrm>
            <a:prstGeom prst="rect">
              <a:avLst/>
            </a:prstGeom>
            <a:ln w="28575">
              <a:solidFill>
                <a:srgbClr val="000000"/>
              </a:solidFill>
            </a:ln>
          </p:spPr>
        </p:pic>
        <p:sp>
          <p:nvSpPr>
            <p:cNvPr id="30" name="TextBox 29"/>
            <p:cNvSpPr txBox="1"/>
            <p:nvPr/>
          </p:nvSpPr>
          <p:spPr>
            <a:xfrm>
              <a:off x="2897844" y="3568143"/>
              <a:ext cx="1698172" cy="369332"/>
            </a:xfrm>
            <a:prstGeom prst="rect">
              <a:avLst/>
            </a:prstGeom>
            <a:solidFill>
              <a:srgbClr val="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Arial"/>
                </a:rPr>
                <a:t>Experiment 24</a:t>
              </a:r>
            </a:p>
          </p:txBody>
        </p:sp>
        <p:sp>
          <p:nvSpPr>
            <p:cNvPr id="39" name="TextBox 38"/>
            <p:cNvSpPr txBox="1"/>
            <p:nvPr/>
          </p:nvSpPr>
          <p:spPr>
            <a:xfrm>
              <a:off x="2320475" y="5960006"/>
              <a:ext cx="3228919" cy="307777"/>
            </a:xfrm>
            <a:prstGeom prst="rect">
              <a:avLst/>
            </a:prstGeom>
            <a:solidFill>
              <a:srgbClr val="FFFFFF"/>
            </a:solidFill>
          </p:spPr>
          <p:txBody>
            <a:bodyPr wrap="square" tIns="0" bIns="9144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Arial"/>
                </a:rPr>
                <a:t>1	   2 	     </a:t>
              </a:r>
              <a:r>
                <a:rPr kumimoji="0" lang="en-US" sz="1400" b="0" i="0" u="none" strike="noStrike" kern="0" cap="none" spc="0" normalizeH="0" noProof="0" dirty="0" smtClean="0">
                  <a:ln>
                    <a:noFill/>
                  </a:ln>
                  <a:solidFill>
                    <a:srgbClr val="000000"/>
                  </a:solidFill>
                  <a:effectLst/>
                  <a:uLnTx/>
                  <a:uFillTx/>
                  <a:latin typeface="Arial"/>
                </a:rPr>
                <a:t> </a:t>
              </a:r>
              <a:r>
                <a:rPr kumimoji="0" lang="en-US" sz="1400" b="0" i="0" u="none" strike="noStrike" kern="0" cap="none" spc="0" normalizeH="0" baseline="0" noProof="0" dirty="0" smtClean="0">
                  <a:ln>
                    <a:noFill/>
                  </a:ln>
                  <a:solidFill>
                    <a:srgbClr val="000000"/>
                  </a:solidFill>
                  <a:effectLst/>
                  <a:uLnTx/>
                  <a:uFillTx/>
                  <a:latin typeface="Arial"/>
                </a:rPr>
                <a:t>3	        4	 </a:t>
              </a:r>
              <a:r>
                <a:rPr kumimoji="0" lang="en-US" sz="1400" b="0" i="0" u="none" strike="noStrike" kern="0" cap="none" spc="0" normalizeH="0" noProof="0" dirty="0" smtClean="0">
                  <a:ln>
                    <a:noFill/>
                  </a:ln>
                  <a:solidFill>
                    <a:srgbClr val="000000"/>
                  </a:solidFill>
                  <a:effectLst/>
                  <a:uLnTx/>
                  <a:uFillTx/>
                  <a:latin typeface="Arial"/>
                </a:rPr>
                <a:t> </a:t>
              </a:r>
              <a:r>
                <a:rPr kumimoji="0" lang="en-US" sz="1400" b="0" i="0" u="none" strike="noStrike" kern="0" cap="none" spc="0" normalizeH="0" baseline="0" noProof="0" dirty="0" smtClean="0">
                  <a:ln>
                    <a:noFill/>
                  </a:ln>
                  <a:solidFill>
                    <a:srgbClr val="000000"/>
                  </a:solidFill>
                  <a:effectLst/>
                  <a:uLnTx/>
                  <a:uFillTx/>
                  <a:latin typeface="Arial"/>
                </a:rPr>
                <a:t>5	    6 </a:t>
              </a:r>
            </a:p>
          </p:txBody>
        </p:sp>
        <p:sp>
          <p:nvSpPr>
            <p:cNvPr id="41" name="TextBox 40"/>
            <p:cNvSpPr txBox="1"/>
            <p:nvPr/>
          </p:nvSpPr>
          <p:spPr>
            <a:xfrm rot="16200000">
              <a:off x="480274" y="4870292"/>
              <a:ext cx="2685987" cy="184666"/>
            </a:xfrm>
            <a:prstGeom prst="rect">
              <a:avLst/>
            </a:prstGeom>
            <a:solidFill>
              <a:srgbClr val="FFFFFF"/>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tab pos="228600" algn="l"/>
                </a:tabLst>
                <a:defRPr/>
              </a:pPr>
              <a:r>
                <a:rPr kumimoji="0" lang="en-US" sz="1200" b="0" i="0" u="none" strike="noStrike" kern="0" cap="none" spc="0" normalizeH="0" baseline="0" noProof="0" dirty="0" smtClean="0">
                  <a:ln>
                    <a:noFill/>
                  </a:ln>
                  <a:solidFill>
                    <a:srgbClr val="000000"/>
                  </a:solidFill>
                  <a:effectLst/>
                  <a:uLnTx/>
                  <a:uFillTx/>
                  <a:latin typeface="Arial"/>
                </a:rPr>
                <a:t>Mode-II Fracture Toughness (in-lb/in</a:t>
              </a:r>
              <a:r>
                <a:rPr kumimoji="0" lang="en-US" sz="1200" b="0" i="0" u="none" strike="noStrike" kern="0" cap="none" spc="0" normalizeH="0" baseline="30000" noProof="0" dirty="0" smtClean="0">
                  <a:ln>
                    <a:noFill/>
                  </a:ln>
                  <a:solidFill>
                    <a:srgbClr val="000000"/>
                  </a:solidFill>
                  <a:effectLst/>
                  <a:uLnTx/>
                  <a:uFillTx/>
                  <a:latin typeface="Arial"/>
                </a:rPr>
                <a:t>2</a:t>
              </a:r>
              <a:r>
                <a:rPr kumimoji="0" lang="en-US" sz="1200" b="0" i="0" u="none" strike="noStrike" kern="0" cap="none" spc="0" normalizeH="0" baseline="0" noProof="0" dirty="0" smtClean="0">
                  <a:ln>
                    <a:noFill/>
                  </a:ln>
                  <a:solidFill>
                    <a:srgbClr val="000000"/>
                  </a:solidFill>
                  <a:effectLst/>
                  <a:uLnTx/>
                  <a:uFillTx/>
                  <a:latin typeface="Arial"/>
                </a:rPr>
                <a:t>)</a:t>
              </a:r>
            </a:p>
          </p:txBody>
        </p:sp>
        <p:sp>
          <p:nvSpPr>
            <p:cNvPr id="43" name="Rectangle 42"/>
            <p:cNvSpPr/>
            <p:nvPr/>
          </p:nvSpPr>
          <p:spPr>
            <a:xfrm>
              <a:off x="1902848" y="3584436"/>
              <a:ext cx="250819" cy="646620"/>
            </a:xfrm>
            <a:prstGeom prst="rect">
              <a:avLst/>
            </a:prstGeom>
            <a:solidFill>
              <a:srgbClr val="FFFFFF"/>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45" name="TextBox 44"/>
            <p:cNvSpPr txBox="1"/>
            <p:nvPr/>
          </p:nvSpPr>
          <p:spPr>
            <a:xfrm>
              <a:off x="5834917" y="4272191"/>
              <a:ext cx="2914877" cy="1538883"/>
            </a:xfrm>
            <a:prstGeom prst="rect">
              <a:avLst/>
            </a:prstGeom>
            <a:noFill/>
          </p:spPr>
          <p:txBody>
            <a:bodyPr wrap="square" rtlCol="0">
              <a:spAutoFit/>
            </a:bodyPr>
            <a:lstStyle/>
            <a:p>
              <a:pPr defTabSz="457200"/>
              <a:r>
                <a:rPr lang="en-US" sz="1600" u="sng" dirty="0"/>
                <a:t>Dependence on Specimen </a:t>
              </a:r>
              <a:r>
                <a:rPr lang="en-US" sz="1600" u="sng" dirty="0" smtClean="0"/>
                <a:t>Orientation (face-up vs. face-down)</a:t>
              </a:r>
              <a:endParaRPr lang="en-US" sz="1600" u="sng" dirty="0"/>
            </a:p>
            <a:p>
              <a:pPr defTabSz="457200"/>
              <a:r>
                <a:rPr lang="en-US" sz="1600" b="1" dirty="0" smtClean="0">
                  <a:solidFill>
                    <a:srgbClr val="000000"/>
                  </a:solidFill>
                  <a:latin typeface="Arial"/>
                </a:rPr>
                <a:t>blue bars </a:t>
              </a:r>
              <a:r>
                <a:rPr lang="en-US" sz="1600" b="1" dirty="0">
                  <a:solidFill>
                    <a:srgbClr val="FF0000"/>
                  </a:solidFill>
                  <a:latin typeface="Arial"/>
                </a:rPr>
                <a:t>111</a:t>
              </a:r>
              <a:r>
                <a:rPr lang="en-US" sz="1600" b="1" dirty="0" smtClean="0">
                  <a:solidFill>
                    <a:srgbClr val="FF0000"/>
                  </a:solidFill>
                  <a:latin typeface="Arial"/>
                </a:rPr>
                <a:t>% </a:t>
              </a:r>
              <a:r>
                <a:rPr lang="en-US" sz="1600" b="1" dirty="0">
                  <a:solidFill>
                    <a:srgbClr val="FF0000"/>
                  </a:solidFill>
                  <a:latin typeface="Arial"/>
                </a:rPr>
                <a:t>baseline</a:t>
              </a:r>
            </a:p>
            <a:p>
              <a:pPr defTabSz="457200"/>
              <a:r>
                <a:rPr lang="en-US" sz="1600" dirty="0" smtClean="0">
                  <a:solidFill>
                    <a:srgbClr val="000000"/>
                  </a:solidFill>
                  <a:latin typeface="Arial"/>
                </a:rPr>
                <a:t>green bars </a:t>
              </a:r>
              <a:r>
                <a:rPr lang="en-US" sz="1600" dirty="0">
                  <a:solidFill>
                    <a:srgbClr val="000000"/>
                  </a:solidFill>
                  <a:latin typeface="Arial"/>
                </a:rPr>
                <a:t>64</a:t>
              </a:r>
              <a:r>
                <a:rPr lang="en-US" sz="1600" dirty="0" smtClean="0">
                  <a:solidFill>
                    <a:srgbClr val="000000"/>
                  </a:solidFill>
                  <a:latin typeface="Arial"/>
                </a:rPr>
                <a:t>% </a:t>
              </a:r>
              <a:r>
                <a:rPr lang="en-US" sz="1600" dirty="0">
                  <a:solidFill>
                    <a:srgbClr val="000000"/>
                  </a:solidFill>
                  <a:latin typeface="Arial"/>
                </a:rPr>
                <a:t>baseline</a:t>
              </a:r>
            </a:p>
            <a:p>
              <a:pPr defTabSz="457200"/>
              <a:r>
                <a:rPr lang="en-US" sz="1400" i="1" dirty="0" smtClean="0">
                  <a:solidFill>
                    <a:srgbClr val="000000"/>
                  </a:solidFill>
                  <a:latin typeface="Arial"/>
                </a:rPr>
                <a:t>(artifact of manufactured </a:t>
              </a:r>
              <a:r>
                <a:rPr lang="en-US" sz="1400" i="1" dirty="0" err="1" smtClean="0">
                  <a:solidFill>
                    <a:srgbClr val="000000"/>
                  </a:solidFill>
                  <a:latin typeface="Arial"/>
                </a:rPr>
                <a:t>precrack</a:t>
              </a:r>
              <a:r>
                <a:rPr lang="en-US" sz="1400" i="1" dirty="0" smtClean="0">
                  <a:solidFill>
                    <a:srgbClr val="000000"/>
                  </a:solidFill>
                  <a:latin typeface="Arial"/>
                </a:rPr>
                <a:t>)</a:t>
              </a:r>
              <a:endParaRPr lang="en-US" sz="1400" i="1" dirty="0">
                <a:solidFill>
                  <a:srgbClr val="000000"/>
                </a:solidFill>
                <a:latin typeface="Arial"/>
              </a:endParaRPr>
            </a:p>
          </p:txBody>
        </p:sp>
        <p:sp>
          <p:nvSpPr>
            <p:cNvPr id="42" name="TextBox 41"/>
            <p:cNvSpPr txBox="1"/>
            <p:nvPr/>
          </p:nvSpPr>
          <p:spPr>
            <a:xfrm>
              <a:off x="1909688" y="3688295"/>
              <a:ext cx="286906" cy="2528897"/>
            </a:xfrm>
            <a:prstGeom prst="rect">
              <a:avLst/>
            </a:prstGeom>
            <a:solidFill>
              <a:srgbClr val="FFFFFF"/>
            </a:solidFill>
          </p:spPr>
          <p:txBody>
            <a:bodyPr wrap="square" rtlCol="0">
              <a:spAutoFit/>
            </a:bodyPr>
            <a:lstStyle/>
            <a:p>
              <a:pPr marL="0" marR="0" lvl="0" indent="0" defTabSz="457200" eaLnBrk="1" fontAlgn="auto" latinLnBrk="0" hangingPunct="1">
                <a:lnSpc>
                  <a:spcPts val="3800"/>
                </a:lnSpc>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Arial"/>
                </a:rPr>
                <a:t>8</a:t>
              </a:r>
            </a:p>
            <a:p>
              <a:pPr marL="0" marR="0" lvl="0" indent="0" defTabSz="457200" eaLnBrk="1" fontAlgn="auto" latinLnBrk="0" hangingPunct="1">
                <a:lnSpc>
                  <a:spcPts val="3800"/>
                </a:lnSpc>
                <a:buClrTx/>
                <a:buSzTx/>
                <a:buFontTx/>
                <a:buNone/>
                <a:tabLst/>
                <a:defRPr/>
              </a:pPr>
              <a:r>
                <a:rPr lang="en-US" sz="1400" kern="0" dirty="0" smtClean="0">
                  <a:solidFill>
                    <a:srgbClr val="000000"/>
                  </a:solidFill>
                  <a:latin typeface="Arial"/>
                </a:rPr>
                <a:t>6</a:t>
              </a:r>
              <a:r>
                <a:rPr kumimoji="0" lang="en-US" sz="1400" b="0" i="0" u="none" strike="noStrike" kern="0" cap="none" spc="0" normalizeH="0" baseline="0" noProof="0" dirty="0" smtClean="0">
                  <a:ln>
                    <a:noFill/>
                  </a:ln>
                  <a:solidFill>
                    <a:srgbClr val="000000"/>
                  </a:solidFill>
                  <a:effectLst/>
                  <a:uLnTx/>
                  <a:uFillTx/>
                  <a:latin typeface="Arial"/>
                </a:rPr>
                <a:t> 4  2 0 </a:t>
              </a:r>
            </a:p>
          </p:txBody>
        </p:sp>
      </p:grpSp>
      <p:cxnSp>
        <p:nvCxnSpPr>
          <p:cNvPr id="49" name="Straight Arrow Connector 48"/>
          <p:cNvCxnSpPr/>
          <p:nvPr/>
        </p:nvCxnSpPr>
        <p:spPr>
          <a:xfrm flipH="1">
            <a:off x="3810000" y="4287991"/>
            <a:ext cx="842755" cy="135064"/>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4356580" y="4315891"/>
            <a:ext cx="321106" cy="66500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209800" y="6023395"/>
            <a:ext cx="1400119" cy="307777"/>
          </a:xfrm>
          <a:prstGeom prst="rect">
            <a:avLst/>
          </a:prstGeom>
          <a:noFill/>
        </p:spPr>
        <p:txBody>
          <a:bodyPr wrap="square" tIns="0" bIns="9144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Arial"/>
              </a:rPr>
              <a:t>ENF Specimen</a:t>
            </a:r>
          </a:p>
        </p:txBody>
      </p:sp>
      <p:pic>
        <p:nvPicPr>
          <p:cNvPr id="3" name="ENF 1">
            <a:hlinkClick r:id="" action="ppaction://media"/>
          </p:cNvPr>
          <p:cNvPicPr>
            <a:picLocks noChangeAspect="1"/>
          </p:cNvPicPr>
          <p:nvPr>
            <a:audioFile r:link="rId1"/>
            <p:extLst>
              <p:ext uri="{DAA4B4D4-6D71-4841-9C94-3DE7FCFB9230}">
                <p14:media xmlns:p14="http://schemas.microsoft.com/office/powerpoint/2010/main" r:embed="rId2">
                  <p14:trim end="6912.1972"/>
                </p14:media>
              </p:ext>
            </p:extLst>
          </p:nvPr>
        </p:nvPicPr>
        <p:blipFill>
          <a:blip r:embed="rId8"/>
          <a:stretch>
            <a:fillRect/>
          </a:stretch>
        </p:blipFill>
        <p:spPr>
          <a:xfrm>
            <a:off x="12649200" y="152400"/>
            <a:ext cx="609600" cy="609600"/>
          </a:xfrm>
          <a:prstGeom prst="rect">
            <a:avLst/>
          </a:prstGeom>
        </p:spPr>
      </p:pic>
    </p:spTree>
    <p:extLst>
      <p:ext uri="{BB962C8B-B14F-4D97-AF65-F5344CB8AC3E}">
        <p14:creationId xmlns:p14="http://schemas.microsoft.com/office/powerpoint/2010/main" val="874474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6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029575" y="4094450"/>
            <a:ext cx="3445851" cy="2153950"/>
            <a:chOff x="4978706" y="4102320"/>
            <a:chExt cx="3880309" cy="2233465"/>
          </a:xfrm>
          <a:solidFill>
            <a:srgbClr val="333399"/>
          </a:solidFill>
        </p:grpSpPr>
        <p:pic>
          <p:nvPicPr>
            <p:cNvPr id="6" name="Picture 5"/>
            <p:cNvPicPr>
              <a:picLocks noChangeAspect="1"/>
            </p:cNvPicPr>
            <p:nvPr/>
          </p:nvPicPr>
          <p:blipFill>
            <a:blip r:embed="rId5"/>
            <a:stretch>
              <a:fillRect/>
            </a:stretch>
          </p:blipFill>
          <p:spPr>
            <a:xfrm>
              <a:off x="4978706" y="4102320"/>
              <a:ext cx="3880309" cy="2233465"/>
            </a:xfrm>
            <a:prstGeom prst="rect">
              <a:avLst/>
            </a:prstGeom>
            <a:grpFill/>
            <a:ln w="28575">
              <a:solidFill>
                <a:srgbClr val="000000"/>
              </a:solidFill>
            </a:ln>
          </p:spPr>
        </p:pic>
        <p:sp>
          <p:nvSpPr>
            <p:cNvPr id="7" name="Cross 6"/>
            <p:cNvSpPr/>
            <p:nvPr/>
          </p:nvSpPr>
          <p:spPr>
            <a:xfrm rot="2593207">
              <a:off x="5598860" y="5718586"/>
              <a:ext cx="274320" cy="274320"/>
            </a:xfrm>
            <a:prstGeom prst="plus">
              <a:avLst>
                <a:gd name="adj" fmla="val 42391"/>
              </a:avLst>
            </a:prstGeom>
            <a:solidFill>
              <a:srgbClr val="FF0000"/>
            </a:solidFill>
            <a:ln w="28575" cap="flat" cmpd="sng" algn="ctr">
              <a:solidFill>
                <a:srgbClr val="FF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8" name="Cross 7"/>
            <p:cNvSpPr/>
            <p:nvPr/>
          </p:nvSpPr>
          <p:spPr>
            <a:xfrm rot="2593207">
              <a:off x="8427817" y="5718586"/>
              <a:ext cx="274320" cy="274320"/>
            </a:xfrm>
            <a:prstGeom prst="plus">
              <a:avLst>
                <a:gd name="adj" fmla="val 42391"/>
              </a:avLst>
            </a:prstGeom>
            <a:solidFill>
              <a:srgbClr val="FF0000"/>
            </a:solidFill>
            <a:ln w="28575" cap="flat" cmpd="sng" algn="ctr">
              <a:solidFill>
                <a:srgbClr val="FF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Arial"/>
                <a:ea typeface="+mn-ea"/>
                <a:cs typeface="+mn-cs"/>
              </a:endParaRPr>
            </a:p>
          </p:txBody>
        </p:sp>
      </p:grpSp>
      <p:sp>
        <p:nvSpPr>
          <p:cNvPr id="24" name="TextBox 23"/>
          <p:cNvSpPr txBox="1"/>
          <p:nvPr/>
        </p:nvSpPr>
        <p:spPr>
          <a:xfrm>
            <a:off x="8379461" y="4590043"/>
            <a:ext cx="129929" cy="1528624"/>
          </a:xfrm>
          <a:prstGeom prst="rect">
            <a:avLst/>
          </a:prstGeom>
          <a:solidFill>
            <a:srgbClr val="FFFFFF"/>
          </a:solidFill>
        </p:spPr>
        <p:txBody>
          <a:bodyPr wrap="square" rtlCol="0">
            <a:spAutoFit/>
          </a:bodyPr>
          <a:lstStyle/>
          <a:p>
            <a:pPr marL="0" marR="0" lvl="0" indent="0" defTabSz="457200" eaLnBrk="1" fontAlgn="auto" latinLnBrk="0" hangingPunct="1">
              <a:lnSpc>
                <a:spcPts val="1550"/>
              </a:lnSpc>
              <a:spcBef>
                <a:spcPts val="500"/>
              </a:spcBef>
              <a:spcAft>
                <a:spcPts val="50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Arial"/>
              </a:rPr>
              <a:t>6	 4	  2	     0 </a:t>
            </a:r>
          </a:p>
        </p:txBody>
      </p:sp>
      <p:sp>
        <p:nvSpPr>
          <p:cNvPr id="25" name="TextBox 24"/>
          <p:cNvSpPr txBox="1"/>
          <p:nvPr/>
        </p:nvSpPr>
        <p:spPr>
          <a:xfrm rot="16200000">
            <a:off x="7217369" y="4970312"/>
            <a:ext cx="2007766" cy="369332"/>
          </a:xfrm>
          <a:prstGeom prst="rect">
            <a:avLst/>
          </a:prstGeom>
          <a:solidFill>
            <a:srgbClr val="FFFFFF"/>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tab pos="228600" algn="l"/>
              </a:tabLst>
              <a:defRPr/>
            </a:pPr>
            <a:r>
              <a:rPr kumimoji="0" lang="en-US" sz="1200" b="0" i="0" u="none" strike="noStrike" kern="0" cap="none" spc="0" normalizeH="0" baseline="0" noProof="0" dirty="0" smtClean="0">
                <a:ln>
                  <a:noFill/>
                </a:ln>
                <a:solidFill>
                  <a:srgbClr val="000000"/>
                </a:solidFill>
                <a:effectLst/>
                <a:uLnTx/>
                <a:uFillTx/>
                <a:latin typeface="Arial"/>
              </a:rPr>
              <a:t>Shear Fracture Toughness (in-lb/in</a:t>
            </a:r>
            <a:r>
              <a:rPr kumimoji="0" lang="en-US" sz="1200" b="0" i="0" u="none" strike="noStrike" kern="0" cap="none" spc="0" normalizeH="0" baseline="30000" noProof="0" dirty="0" smtClean="0">
                <a:ln>
                  <a:noFill/>
                </a:ln>
                <a:solidFill>
                  <a:srgbClr val="000000"/>
                </a:solidFill>
                <a:effectLst/>
                <a:uLnTx/>
                <a:uFillTx/>
                <a:latin typeface="Arial"/>
              </a:rPr>
              <a:t>2</a:t>
            </a:r>
            <a:r>
              <a:rPr kumimoji="0" lang="en-US" sz="1200" b="0" i="0" u="none" strike="noStrike" kern="0" cap="none" spc="0" normalizeH="0" baseline="0" noProof="0" dirty="0" smtClean="0">
                <a:ln>
                  <a:noFill/>
                </a:ln>
                <a:solidFill>
                  <a:srgbClr val="000000"/>
                </a:solidFill>
                <a:effectLst/>
                <a:uLnTx/>
                <a:uFillTx/>
                <a:latin typeface="Arial"/>
              </a:rPr>
              <a:t>)</a:t>
            </a:r>
          </a:p>
        </p:txBody>
      </p:sp>
      <p:sp>
        <p:nvSpPr>
          <p:cNvPr id="26" name="TextBox 25"/>
          <p:cNvSpPr txBox="1"/>
          <p:nvPr/>
        </p:nvSpPr>
        <p:spPr>
          <a:xfrm>
            <a:off x="8555228" y="5989467"/>
            <a:ext cx="2879918" cy="230832"/>
          </a:xfrm>
          <a:prstGeom prst="rect">
            <a:avLst/>
          </a:prstGeom>
          <a:solidFill>
            <a:srgbClr val="FFFFFF"/>
          </a:solidFill>
        </p:spPr>
        <p:txBody>
          <a:bodyPr wrap="square" tIns="0" bIns="4572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Arial"/>
              </a:rPr>
              <a:t>1	 2 	  3	   4	    5	     6 </a:t>
            </a:r>
          </a:p>
        </p:txBody>
      </p:sp>
      <p:sp>
        <p:nvSpPr>
          <p:cNvPr id="2" name="Title 1"/>
          <p:cNvSpPr>
            <a:spLocks noGrp="1"/>
          </p:cNvSpPr>
          <p:nvPr>
            <p:ph type="title"/>
          </p:nvPr>
        </p:nvSpPr>
        <p:spPr>
          <a:xfrm>
            <a:off x="1" y="76200"/>
            <a:ext cx="12192000" cy="1066800"/>
          </a:xfrm>
        </p:spPr>
        <p:txBody>
          <a:bodyPr/>
          <a:lstStyle/>
          <a:p>
            <a:r>
              <a:rPr lang="en-US" dirty="0"/>
              <a:t>Mode-II Fracture Toughness/</a:t>
            </a:r>
            <a:r>
              <a:rPr lang="en-US" dirty="0" err="1"/>
              <a:t>Precracked</a:t>
            </a:r>
            <a:r>
              <a:rPr lang="en-US" dirty="0"/>
              <a:t> </a:t>
            </a:r>
            <a:r>
              <a:rPr lang="en-US" sz="3600" dirty="0" smtClean="0"/>
              <a:t>(</a:t>
            </a:r>
            <a:r>
              <a:rPr lang="en-US" sz="3600" dirty="0" err="1"/>
              <a:t>G</a:t>
            </a:r>
            <a:r>
              <a:rPr lang="en-US" sz="3600" baseline="-25000" dirty="0" err="1"/>
              <a:t>IIc</a:t>
            </a:r>
            <a:r>
              <a:rPr lang="en-US" sz="3600" baseline="-25000" dirty="0"/>
              <a:t>-PC</a:t>
            </a:r>
            <a:r>
              <a:rPr lang="en-US" sz="3600" dirty="0"/>
              <a:t>)</a:t>
            </a:r>
            <a:endParaRPr lang="en-US" dirty="0"/>
          </a:p>
        </p:txBody>
      </p:sp>
      <p:pic>
        <p:nvPicPr>
          <p:cNvPr id="4" name="Picture 3"/>
          <p:cNvPicPr>
            <a:picLocks noChangeAspect="1"/>
          </p:cNvPicPr>
          <p:nvPr/>
        </p:nvPicPr>
        <p:blipFill>
          <a:blip r:embed="rId6"/>
          <a:stretch>
            <a:fillRect/>
          </a:stretch>
        </p:blipFill>
        <p:spPr>
          <a:xfrm>
            <a:off x="516263" y="3445007"/>
            <a:ext cx="4729828" cy="2697174"/>
          </a:xfrm>
          <a:prstGeom prst="rect">
            <a:avLst/>
          </a:prstGeom>
          <a:ln w="28575">
            <a:solidFill>
              <a:srgbClr val="000000"/>
            </a:solidFill>
          </a:ln>
        </p:spPr>
      </p:pic>
      <p:sp>
        <p:nvSpPr>
          <p:cNvPr id="9" name="TextBox 8"/>
          <p:cNvSpPr txBox="1"/>
          <p:nvPr/>
        </p:nvSpPr>
        <p:spPr>
          <a:xfrm>
            <a:off x="8082563" y="1142866"/>
            <a:ext cx="3275897" cy="307777"/>
          </a:xfrm>
          <a:prstGeom prst="rect">
            <a:avLst/>
          </a:prstGeom>
          <a:noFill/>
        </p:spPr>
        <p:txBody>
          <a:bodyPr wrap="square" rtlCol="0">
            <a:spAutoFit/>
          </a:bodyPr>
          <a:lstStyle/>
          <a:p>
            <a:pPr defTabSz="457200"/>
            <a:r>
              <a:rPr lang="en-US" sz="1400" dirty="0">
                <a:solidFill>
                  <a:srgbClr val="000000"/>
                </a:solidFill>
                <a:latin typeface="Arial"/>
              </a:rPr>
              <a:t>Ave: 4.79 in-lbf/in</a:t>
            </a:r>
            <a:r>
              <a:rPr lang="en-US" sz="1400" baseline="30000" dirty="0">
                <a:solidFill>
                  <a:srgbClr val="000000"/>
                </a:solidFill>
                <a:latin typeface="Arial"/>
              </a:rPr>
              <a:t>2</a:t>
            </a:r>
            <a:r>
              <a:rPr lang="en-US" sz="1400" dirty="0">
                <a:solidFill>
                  <a:srgbClr val="000000"/>
                </a:solidFill>
                <a:latin typeface="Arial"/>
              </a:rPr>
              <a:t>    %Baseline*: </a:t>
            </a:r>
            <a:r>
              <a:rPr lang="en-US" sz="1400" b="1" dirty="0">
                <a:solidFill>
                  <a:srgbClr val="000000"/>
                </a:solidFill>
                <a:latin typeface="Arial"/>
              </a:rPr>
              <a:t>113%</a:t>
            </a:r>
          </a:p>
        </p:txBody>
      </p:sp>
      <p:pic>
        <p:nvPicPr>
          <p:cNvPr id="10" name="Picture 9"/>
          <p:cNvPicPr>
            <a:picLocks noChangeAspect="1"/>
          </p:cNvPicPr>
          <p:nvPr/>
        </p:nvPicPr>
        <p:blipFill>
          <a:blip r:embed="rId7"/>
          <a:stretch>
            <a:fillRect/>
          </a:stretch>
        </p:blipFill>
        <p:spPr>
          <a:xfrm>
            <a:off x="8029578" y="1454504"/>
            <a:ext cx="3445851" cy="2032695"/>
          </a:xfrm>
          <a:prstGeom prst="rect">
            <a:avLst/>
          </a:prstGeom>
          <a:solidFill>
            <a:srgbClr val="333399"/>
          </a:solidFill>
          <a:ln w="28575">
            <a:solidFill>
              <a:srgbClr val="000000"/>
            </a:solidFill>
          </a:ln>
        </p:spPr>
      </p:pic>
      <p:sp>
        <p:nvSpPr>
          <p:cNvPr id="11" name="TextBox 10"/>
          <p:cNvSpPr txBox="1"/>
          <p:nvPr/>
        </p:nvSpPr>
        <p:spPr>
          <a:xfrm>
            <a:off x="1869539" y="3483470"/>
            <a:ext cx="2171701" cy="338554"/>
          </a:xfrm>
          <a:prstGeom prst="rect">
            <a:avLst/>
          </a:prstGeom>
          <a:solidFill>
            <a:srgbClr val="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000000"/>
                </a:solidFill>
                <a:effectLst/>
                <a:uLnTx/>
                <a:uFillTx/>
                <a:latin typeface="Arial"/>
              </a:rPr>
              <a:t>Experiment 24 PC</a:t>
            </a:r>
          </a:p>
        </p:txBody>
      </p:sp>
      <p:sp>
        <p:nvSpPr>
          <p:cNvPr id="12" name="TextBox 11"/>
          <p:cNvSpPr txBox="1"/>
          <p:nvPr/>
        </p:nvSpPr>
        <p:spPr>
          <a:xfrm>
            <a:off x="8732090" y="1499402"/>
            <a:ext cx="1976845" cy="307777"/>
          </a:xfrm>
          <a:prstGeom prst="rect">
            <a:avLst/>
          </a:prstGeom>
          <a:solidFill>
            <a:srgbClr val="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Arial"/>
              </a:rPr>
              <a:t>Experiment A1 PC</a:t>
            </a:r>
          </a:p>
        </p:txBody>
      </p:sp>
      <p:sp>
        <p:nvSpPr>
          <p:cNvPr id="13" name="TextBox 12"/>
          <p:cNvSpPr txBox="1"/>
          <p:nvPr/>
        </p:nvSpPr>
        <p:spPr>
          <a:xfrm>
            <a:off x="8935832" y="4129864"/>
            <a:ext cx="1876176" cy="307777"/>
          </a:xfrm>
          <a:prstGeom prst="rect">
            <a:avLst/>
          </a:prstGeom>
          <a:solidFill>
            <a:srgbClr val="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Arial"/>
              </a:rPr>
              <a:t>Experiment A5 PC</a:t>
            </a:r>
          </a:p>
        </p:txBody>
      </p:sp>
      <p:sp>
        <p:nvSpPr>
          <p:cNvPr id="14" name="TextBox 13"/>
          <p:cNvSpPr txBox="1"/>
          <p:nvPr/>
        </p:nvSpPr>
        <p:spPr>
          <a:xfrm>
            <a:off x="465486" y="1837559"/>
            <a:ext cx="6574672" cy="1138773"/>
          </a:xfrm>
          <a:prstGeom prst="rect">
            <a:avLst/>
          </a:prstGeom>
          <a:noFill/>
        </p:spPr>
        <p:txBody>
          <a:bodyPr wrap="square" rtlCol="0">
            <a:spAutoFit/>
          </a:bodyPr>
          <a:lstStyle/>
          <a:p>
            <a:pPr marL="285750" indent="-285750" defTabSz="457200">
              <a:buFont typeface="Arial" panose="020B0604020202020204" pitchFamily="34" charset="0"/>
              <a:buChar char="•"/>
            </a:pPr>
            <a:r>
              <a:rPr lang="en-US" sz="2000" b="1" dirty="0">
                <a:solidFill>
                  <a:srgbClr val="FF0000"/>
                </a:solidFill>
                <a:latin typeface="Arial"/>
              </a:rPr>
              <a:t>Exceeded co-cure properties</a:t>
            </a:r>
            <a:r>
              <a:rPr lang="en-US" sz="2000" dirty="0">
                <a:solidFill>
                  <a:srgbClr val="FF0000"/>
                </a:solidFill>
                <a:latin typeface="Arial"/>
              </a:rPr>
              <a:t> </a:t>
            </a:r>
            <a:r>
              <a:rPr lang="en-US" sz="2000" b="1" dirty="0">
                <a:solidFill>
                  <a:srgbClr val="FF0000"/>
                </a:solidFill>
                <a:latin typeface="Arial"/>
              </a:rPr>
              <a:t>by wide margin</a:t>
            </a:r>
            <a:endParaRPr lang="en-US" sz="2000" dirty="0">
              <a:solidFill>
                <a:srgbClr val="FF0000"/>
              </a:solidFill>
              <a:latin typeface="Arial"/>
            </a:endParaRPr>
          </a:p>
          <a:p>
            <a:pPr marL="742950" lvl="1" indent="-285750" defTabSz="457200">
              <a:buFont typeface="Arial" panose="020B0604020202020204" pitchFamily="34" charset="0"/>
              <a:buChar char="•"/>
            </a:pPr>
            <a:r>
              <a:rPr lang="en-US" sz="1600" dirty="0">
                <a:solidFill>
                  <a:srgbClr val="000000"/>
                </a:solidFill>
                <a:latin typeface="Arial"/>
              </a:rPr>
              <a:t>Baseline (Co-cure) properties (red line)</a:t>
            </a:r>
          </a:p>
          <a:p>
            <a:pPr marL="742950" lvl="1" indent="-285750" defTabSz="457200">
              <a:buFont typeface="Arial" panose="020B0604020202020204" pitchFamily="34" charset="0"/>
              <a:buChar char="•"/>
            </a:pPr>
            <a:r>
              <a:rPr lang="en-US" sz="1600" dirty="0">
                <a:solidFill>
                  <a:srgbClr val="000000"/>
                </a:solidFill>
                <a:latin typeface="Arial"/>
              </a:rPr>
              <a:t>Blue bars – “ER activated”</a:t>
            </a:r>
          </a:p>
          <a:p>
            <a:pPr marL="742950" lvl="1" indent="-285750" defTabSz="457200">
              <a:buFont typeface="Arial" panose="020B0604020202020204" pitchFamily="34" charset="0"/>
              <a:buChar char="•"/>
            </a:pPr>
            <a:r>
              <a:rPr lang="en-US" sz="1600" dirty="0">
                <a:solidFill>
                  <a:srgbClr val="000000"/>
                </a:solidFill>
                <a:latin typeface="Arial"/>
              </a:rPr>
              <a:t>Green bars – “HR activated”</a:t>
            </a:r>
          </a:p>
        </p:txBody>
      </p:sp>
      <p:sp>
        <p:nvSpPr>
          <p:cNvPr id="15" name="TextBox 14"/>
          <p:cNvSpPr txBox="1"/>
          <p:nvPr/>
        </p:nvSpPr>
        <p:spPr>
          <a:xfrm>
            <a:off x="8004308" y="3771766"/>
            <a:ext cx="3482841" cy="307777"/>
          </a:xfrm>
          <a:prstGeom prst="rect">
            <a:avLst/>
          </a:prstGeom>
          <a:noFill/>
        </p:spPr>
        <p:txBody>
          <a:bodyPr wrap="square" rtlCol="0">
            <a:spAutoFit/>
          </a:bodyPr>
          <a:lstStyle/>
          <a:p>
            <a:pPr defTabSz="457200"/>
            <a:r>
              <a:rPr lang="en-US" sz="1400" dirty="0">
                <a:solidFill>
                  <a:srgbClr val="000000"/>
                </a:solidFill>
                <a:latin typeface="Arial"/>
              </a:rPr>
              <a:t>Ave: 5.410 in-lbf/in</a:t>
            </a:r>
            <a:r>
              <a:rPr lang="en-US" sz="1400" baseline="30000" dirty="0">
                <a:solidFill>
                  <a:srgbClr val="000000"/>
                </a:solidFill>
                <a:latin typeface="Arial"/>
              </a:rPr>
              <a:t>2</a:t>
            </a:r>
            <a:r>
              <a:rPr lang="en-US" sz="1400" dirty="0">
                <a:solidFill>
                  <a:srgbClr val="000000"/>
                </a:solidFill>
                <a:latin typeface="Arial"/>
              </a:rPr>
              <a:t>    %Baseline* : 128</a:t>
            </a:r>
            <a:r>
              <a:rPr lang="en-US" sz="1400" b="1" dirty="0">
                <a:solidFill>
                  <a:srgbClr val="000000"/>
                </a:solidFill>
                <a:latin typeface="Arial"/>
              </a:rPr>
              <a:t>%</a:t>
            </a:r>
          </a:p>
        </p:txBody>
      </p:sp>
      <p:sp>
        <p:nvSpPr>
          <p:cNvPr id="16" name="TextBox 15"/>
          <p:cNvSpPr txBox="1"/>
          <p:nvPr/>
        </p:nvSpPr>
        <p:spPr>
          <a:xfrm>
            <a:off x="1130840" y="3138706"/>
            <a:ext cx="3946616" cy="307777"/>
          </a:xfrm>
          <a:prstGeom prst="rect">
            <a:avLst/>
          </a:prstGeom>
          <a:noFill/>
        </p:spPr>
        <p:txBody>
          <a:bodyPr wrap="square" rtlCol="0">
            <a:spAutoFit/>
          </a:bodyPr>
          <a:lstStyle/>
          <a:p>
            <a:pPr defTabSz="457200"/>
            <a:r>
              <a:rPr lang="en-US" sz="1400" b="1" dirty="0">
                <a:solidFill>
                  <a:srgbClr val="000000"/>
                </a:solidFill>
                <a:latin typeface="Arial"/>
              </a:rPr>
              <a:t>Ave: 6.26 in-lbf/in</a:t>
            </a:r>
            <a:r>
              <a:rPr lang="en-US" sz="1400" b="1" baseline="30000" dirty="0">
                <a:solidFill>
                  <a:srgbClr val="000000"/>
                </a:solidFill>
                <a:latin typeface="Arial"/>
              </a:rPr>
              <a:t>2</a:t>
            </a:r>
            <a:r>
              <a:rPr lang="en-US" sz="1400" b="1" dirty="0">
                <a:solidFill>
                  <a:srgbClr val="000000"/>
                </a:solidFill>
                <a:latin typeface="Arial"/>
              </a:rPr>
              <a:t>    </a:t>
            </a:r>
            <a:r>
              <a:rPr lang="en-US" sz="1400" b="1" dirty="0">
                <a:solidFill>
                  <a:srgbClr val="FF0000"/>
                </a:solidFill>
                <a:latin typeface="Arial"/>
              </a:rPr>
              <a:t>%Baseline*: 148%</a:t>
            </a:r>
          </a:p>
        </p:txBody>
      </p:sp>
      <p:sp>
        <p:nvSpPr>
          <p:cNvPr id="17" name="TextBox 16"/>
          <p:cNvSpPr txBox="1"/>
          <p:nvPr/>
        </p:nvSpPr>
        <p:spPr>
          <a:xfrm>
            <a:off x="381000" y="6142181"/>
            <a:ext cx="4717958" cy="307777"/>
          </a:xfrm>
          <a:prstGeom prst="rect">
            <a:avLst/>
          </a:prstGeom>
          <a:noFill/>
        </p:spPr>
        <p:txBody>
          <a:bodyPr wrap="none" rtlCol="0">
            <a:spAutoFit/>
          </a:bodyPr>
          <a:lstStyle/>
          <a:p>
            <a:pPr defTabSz="457200"/>
            <a:r>
              <a:rPr lang="en-US" sz="1400" i="1" dirty="0">
                <a:solidFill>
                  <a:srgbClr val="000000"/>
                </a:solidFill>
                <a:latin typeface="Arial"/>
              </a:rPr>
              <a:t>*IM7/8552 material property (not part of baseline dataset)</a:t>
            </a:r>
          </a:p>
        </p:txBody>
      </p:sp>
      <p:sp>
        <p:nvSpPr>
          <p:cNvPr id="18" name="TextBox 17"/>
          <p:cNvSpPr txBox="1"/>
          <p:nvPr/>
        </p:nvSpPr>
        <p:spPr>
          <a:xfrm>
            <a:off x="134060" y="6474023"/>
            <a:ext cx="3381697" cy="307777"/>
          </a:xfrm>
          <a:prstGeom prst="rect">
            <a:avLst/>
          </a:prstGeom>
          <a:noFill/>
        </p:spPr>
        <p:txBody>
          <a:bodyPr wrap="square" rtlCol="0">
            <a:spAutoFit/>
          </a:bodyPr>
          <a:lstStyle/>
          <a:p>
            <a:pPr defTabSz="457200"/>
            <a:r>
              <a:rPr lang="en-US" sz="1400" i="1" dirty="0">
                <a:solidFill>
                  <a:srgbClr val="000000"/>
                </a:solidFill>
                <a:latin typeface="Arial"/>
              </a:rPr>
              <a:t>Unit conversion: 1 in-lb/in</a:t>
            </a:r>
            <a:r>
              <a:rPr lang="en-US" sz="1400" i="1" baseline="30000" dirty="0">
                <a:solidFill>
                  <a:srgbClr val="000000"/>
                </a:solidFill>
                <a:latin typeface="Arial"/>
              </a:rPr>
              <a:t>2</a:t>
            </a:r>
            <a:r>
              <a:rPr lang="en-US" sz="1400" i="1" dirty="0">
                <a:solidFill>
                  <a:srgbClr val="000000"/>
                </a:solidFill>
                <a:latin typeface="Arial"/>
              </a:rPr>
              <a:t> = 175 J/m</a:t>
            </a:r>
            <a:r>
              <a:rPr lang="en-US" sz="1400" i="1" baseline="30000" dirty="0">
                <a:solidFill>
                  <a:srgbClr val="000000"/>
                </a:solidFill>
                <a:latin typeface="Arial"/>
              </a:rPr>
              <a:t>2</a:t>
            </a:r>
            <a:endParaRPr lang="en-US" sz="1400" i="1" dirty="0">
              <a:solidFill>
                <a:srgbClr val="000000"/>
              </a:solidFill>
              <a:latin typeface="Arial"/>
            </a:endParaRPr>
          </a:p>
        </p:txBody>
      </p:sp>
      <p:sp>
        <p:nvSpPr>
          <p:cNvPr id="19" name="TextBox 18"/>
          <p:cNvSpPr txBox="1"/>
          <p:nvPr/>
        </p:nvSpPr>
        <p:spPr>
          <a:xfrm>
            <a:off x="785703" y="4081579"/>
            <a:ext cx="286906" cy="1887696"/>
          </a:xfrm>
          <a:prstGeom prst="rect">
            <a:avLst/>
          </a:prstGeom>
          <a:solidFill>
            <a:srgbClr val="FFFFFF"/>
          </a:solidFill>
        </p:spPr>
        <p:txBody>
          <a:bodyPr wrap="square" rtlCol="0">
            <a:spAutoFit/>
          </a:bodyPr>
          <a:lstStyle/>
          <a:p>
            <a:pPr marL="0" marR="0" lvl="0" indent="0" defTabSz="457200" eaLnBrk="1" fontAlgn="auto" latinLnBrk="0" hangingPunct="1">
              <a:lnSpc>
                <a:spcPts val="2000"/>
              </a:lnSpc>
              <a:spcBef>
                <a:spcPts val="500"/>
              </a:spcBef>
              <a:spcAft>
                <a:spcPts val="50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Arial"/>
              </a:rPr>
              <a:t>6	 4	  2	     0 </a:t>
            </a:r>
          </a:p>
        </p:txBody>
      </p:sp>
      <p:sp>
        <p:nvSpPr>
          <p:cNvPr id="20" name="TextBox 19"/>
          <p:cNvSpPr txBox="1"/>
          <p:nvPr/>
        </p:nvSpPr>
        <p:spPr>
          <a:xfrm rot="16200000">
            <a:off x="-649894" y="4706855"/>
            <a:ext cx="2685987" cy="184666"/>
          </a:xfrm>
          <a:prstGeom prst="rect">
            <a:avLst/>
          </a:prstGeom>
          <a:solidFill>
            <a:srgbClr val="FFFFFF"/>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tab pos="228600" algn="l"/>
              </a:tabLst>
              <a:defRPr/>
            </a:pPr>
            <a:r>
              <a:rPr kumimoji="0" lang="en-US" sz="1200" b="0" i="0" u="none" strike="noStrike" kern="0" cap="none" spc="0" normalizeH="0" baseline="0" noProof="0" dirty="0" smtClean="0">
                <a:ln>
                  <a:noFill/>
                </a:ln>
                <a:solidFill>
                  <a:srgbClr val="000000"/>
                </a:solidFill>
                <a:effectLst/>
                <a:uLnTx/>
                <a:uFillTx/>
                <a:latin typeface="Arial"/>
              </a:rPr>
              <a:t>Shear Fracture Toughness (in-lb/in</a:t>
            </a:r>
            <a:r>
              <a:rPr kumimoji="0" lang="en-US" sz="1200" b="0" i="0" u="none" strike="noStrike" kern="0" cap="none" spc="0" normalizeH="0" baseline="30000" noProof="0" dirty="0" smtClean="0">
                <a:ln>
                  <a:noFill/>
                </a:ln>
                <a:solidFill>
                  <a:srgbClr val="000000"/>
                </a:solidFill>
                <a:effectLst/>
                <a:uLnTx/>
                <a:uFillTx/>
                <a:latin typeface="Arial"/>
              </a:rPr>
              <a:t>2</a:t>
            </a:r>
            <a:r>
              <a:rPr kumimoji="0" lang="en-US" sz="1200" b="0" i="0" u="none" strike="noStrike" kern="0" cap="none" spc="0" normalizeH="0" baseline="0" noProof="0" dirty="0" smtClean="0">
                <a:ln>
                  <a:noFill/>
                </a:ln>
                <a:solidFill>
                  <a:srgbClr val="000000"/>
                </a:solidFill>
                <a:effectLst/>
                <a:uLnTx/>
                <a:uFillTx/>
                <a:latin typeface="Arial"/>
              </a:rPr>
              <a:t>)</a:t>
            </a:r>
          </a:p>
        </p:txBody>
      </p:sp>
      <p:sp>
        <p:nvSpPr>
          <p:cNvPr id="21" name="Rectangle 20"/>
          <p:cNvSpPr/>
          <p:nvPr/>
        </p:nvSpPr>
        <p:spPr>
          <a:xfrm>
            <a:off x="821790" y="3545109"/>
            <a:ext cx="250819" cy="536470"/>
          </a:xfrm>
          <a:prstGeom prst="rect">
            <a:avLst/>
          </a:prstGeom>
          <a:solidFill>
            <a:srgbClr val="FFFFFF"/>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22" name="TextBox 21"/>
          <p:cNvSpPr txBox="1"/>
          <p:nvPr/>
        </p:nvSpPr>
        <p:spPr>
          <a:xfrm rot="16200000">
            <a:off x="7210361" y="2284767"/>
            <a:ext cx="2007766" cy="369332"/>
          </a:xfrm>
          <a:prstGeom prst="rect">
            <a:avLst/>
          </a:prstGeom>
          <a:solidFill>
            <a:srgbClr val="FFFFFF"/>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tab pos="228600" algn="l"/>
              </a:tabLst>
              <a:defRPr/>
            </a:pPr>
            <a:r>
              <a:rPr kumimoji="0" lang="en-US" sz="1200" b="0" i="0" u="none" strike="noStrike" kern="0" cap="none" spc="0" normalizeH="0" baseline="0" noProof="0" dirty="0" smtClean="0">
                <a:ln>
                  <a:noFill/>
                </a:ln>
                <a:solidFill>
                  <a:srgbClr val="000000"/>
                </a:solidFill>
                <a:effectLst/>
                <a:uLnTx/>
                <a:uFillTx/>
                <a:latin typeface="Arial"/>
              </a:rPr>
              <a:t>Shear Fracture Toughness (in-lb/in</a:t>
            </a:r>
            <a:r>
              <a:rPr kumimoji="0" lang="en-US" sz="1200" b="0" i="0" u="none" strike="noStrike" kern="0" cap="none" spc="0" normalizeH="0" baseline="30000" noProof="0" dirty="0" smtClean="0">
                <a:ln>
                  <a:noFill/>
                </a:ln>
                <a:solidFill>
                  <a:srgbClr val="000000"/>
                </a:solidFill>
                <a:effectLst/>
                <a:uLnTx/>
                <a:uFillTx/>
                <a:latin typeface="Arial"/>
              </a:rPr>
              <a:t>2</a:t>
            </a:r>
            <a:r>
              <a:rPr kumimoji="0" lang="en-US" sz="1200" b="0" i="0" u="none" strike="noStrike" kern="0" cap="none" spc="0" normalizeH="0" baseline="0" noProof="0" dirty="0" smtClean="0">
                <a:ln>
                  <a:noFill/>
                </a:ln>
                <a:solidFill>
                  <a:srgbClr val="000000"/>
                </a:solidFill>
                <a:effectLst/>
                <a:uLnTx/>
                <a:uFillTx/>
                <a:latin typeface="Arial"/>
              </a:rPr>
              <a:t>)</a:t>
            </a:r>
          </a:p>
        </p:txBody>
      </p:sp>
      <p:sp>
        <p:nvSpPr>
          <p:cNvPr id="23" name="TextBox 22"/>
          <p:cNvSpPr txBox="1"/>
          <p:nvPr/>
        </p:nvSpPr>
        <p:spPr>
          <a:xfrm>
            <a:off x="8399348" y="1924312"/>
            <a:ext cx="129929" cy="1438855"/>
          </a:xfrm>
          <a:prstGeom prst="rect">
            <a:avLst/>
          </a:prstGeom>
          <a:solidFill>
            <a:srgbClr val="FFFFFF"/>
          </a:solidFill>
        </p:spPr>
        <p:txBody>
          <a:bodyPr wrap="square" rtlCol="0">
            <a:spAutoFit/>
          </a:bodyPr>
          <a:lstStyle/>
          <a:p>
            <a:pPr marL="0" marR="0" lvl="0" indent="0" defTabSz="457200" eaLnBrk="1" fontAlgn="auto" latinLnBrk="0" hangingPunct="1">
              <a:lnSpc>
                <a:spcPts val="1500"/>
              </a:lnSpc>
              <a:spcBef>
                <a:spcPts val="500"/>
              </a:spcBef>
              <a:spcAft>
                <a:spcPts val="500"/>
              </a:spcAft>
              <a:buClrTx/>
              <a:buSzTx/>
              <a:buFontTx/>
              <a:buNone/>
              <a:tabLst/>
              <a:defRPr/>
            </a:pPr>
            <a:r>
              <a:rPr kumimoji="0" lang="en-US" sz="1050" b="0" i="0" u="none" strike="noStrike" kern="0" cap="none" spc="0" normalizeH="0" baseline="0" noProof="0" dirty="0" smtClean="0">
                <a:ln>
                  <a:noFill/>
                </a:ln>
                <a:solidFill>
                  <a:srgbClr val="000000"/>
                </a:solidFill>
                <a:effectLst/>
                <a:uLnTx/>
                <a:uFillTx/>
                <a:latin typeface="Arial"/>
              </a:rPr>
              <a:t>6	 4	  2	     0 </a:t>
            </a:r>
          </a:p>
        </p:txBody>
      </p:sp>
      <p:sp>
        <p:nvSpPr>
          <p:cNvPr id="27" name="TextBox 26"/>
          <p:cNvSpPr txBox="1"/>
          <p:nvPr/>
        </p:nvSpPr>
        <p:spPr>
          <a:xfrm>
            <a:off x="1242679" y="5830140"/>
            <a:ext cx="3940781" cy="307777"/>
          </a:xfrm>
          <a:prstGeom prst="rect">
            <a:avLst/>
          </a:prstGeom>
          <a:solidFill>
            <a:srgbClr val="FFFFFF"/>
          </a:solidFill>
        </p:spPr>
        <p:txBody>
          <a:bodyPr wrap="square" tIns="0" bIns="9144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Arial"/>
              </a:rPr>
              <a:t>1	      2 	          3	      4	           5	      6 </a:t>
            </a:r>
          </a:p>
        </p:txBody>
      </p:sp>
      <p:sp>
        <p:nvSpPr>
          <p:cNvPr id="28" name="TextBox 27"/>
          <p:cNvSpPr txBox="1"/>
          <p:nvPr/>
        </p:nvSpPr>
        <p:spPr>
          <a:xfrm>
            <a:off x="8562169" y="3237315"/>
            <a:ext cx="2879918" cy="230832"/>
          </a:xfrm>
          <a:prstGeom prst="rect">
            <a:avLst/>
          </a:prstGeom>
          <a:solidFill>
            <a:srgbClr val="FFFFFF"/>
          </a:solidFill>
        </p:spPr>
        <p:txBody>
          <a:bodyPr wrap="square" tIns="0" bIns="4572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Arial"/>
              </a:rPr>
              <a:t>1	 2 	  3	   4	    5	     6 </a:t>
            </a:r>
          </a:p>
        </p:txBody>
      </p:sp>
      <p:sp>
        <p:nvSpPr>
          <p:cNvPr id="29" name="TextBox 28"/>
          <p:cNvSpPr txBox="1"/>
          <p:nvPr/>
        </p:nvSpPr>
        <p:spPr>
          <a:xfrm>
            <a:off x="5223809" y="4194430"/>
            <a:ext cx="2084473" cy="830997"/>
          </a:xfrm>
          <a:prstGeom prst="rect">
            <a:avLst/>
          </a:prstGeom>
          <a:noFill/>
        </p:spPr>
        <p:txBody>
          <a:bodyPr wrap="square" rtlCol="0">
            <a:spAutoFit/>
          </a:bodyPr>
          <a:lstStyle/>
          <a:p>
            <a:pPr defTabSz="457200"/>
            <a:r>
              <a:rPr lang="en-US" sz="1600" dirty="0" smtClean="0"/>
              <a:t>No dependence </a:t>
            </a:r>
            <a:r>
              <a:rPr lang="en-US" sz="1600" dirty="0"/>
              <a:t>on </a:t>
            </a:r>
            <a:r>
              <a:rPr lang="en-US" sz="1600" dirty="0" smtClean="0"/>
              <a:t>specimen orientation with sharp crack tip</a:t>
            </a:r>
          </a:p>
        </p:txBody>
      </p:sp>
      <p:pic>
        <p:nvPicPr>
          <p:cNvPr id="30" name="ENF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88863" y="534888"/>
            <a:ext cx="609600" cy="609600"/>
          </a:xfrm>
          <a:prstGeom prst="rect">
            <a:avLst/>
          </a:prstGeom>
        </p:spPr>
      </p:pic>
    </p:spTree>
    <p:extLst>
      <p:ext uri="{BB962C8B-B14F-4D97-AF65-F5344CB8AC3E}">
        <p14:creationId xmlns:p14="http://schemas.microsoft.com/office/powerpoint/2010/main" val="4065851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69" fill="hold"/>
                                        <p:tgtEl>
                                          <p:spTgt spid="30"/>
                                        </p:tgtEl>
                                      </p:cBhvr>
                                    </p:cmd>
                                  </p:childTnLst>
                                </p:cTn>
                              </p:par>
                            </p:childTnLst>
                          </p:cTn>
                        </p:par>
                      </p:childTnLst>
                    </p:cTn>
                  </p:par>
                </p:childTnLst>
              </p:cTn>
              <p:nextCondLst>
                <p:cond evt="onClick" delay="0">
                  <p:tgtEl>
                    <p:spTgt spid="30"/>
                  </p:tgtEl>
                </p:cond>
              </p:nextCondLst>
            </p:seq>
            <p:audio>
              <p:cMediaNode vol="80000">
                <p:cTn id="7" fill="hold" display="0">
                  <p:stCondLst>
                    <p:cond delay="indefinite"/>
                  </p:stCondLst>
                  <p:endCondLst>
                    <p:cond evt="onStopAudio" delay="0">
                      <p:tgtEl>
                        <p:sldTgt/>
                      </p:tgtEl>
                    </p:cond>
                  </p:endCondLst>
                </p:cTn>
                <p:tgtEl>
                  <p:spTgt spid="3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Optical Inspection of Interface</a:t>
            </a:r>
          </a:p>
        </p:txBody>
      </p:sp>
      <p:grpSp>
        <p:nvGrpSpPr>
          <p:cNvPr id="11" name="Group 6"/>
          <p:cNvGrpSpPr>
            <a:grpSpLocks noChangeAspect="1"/>
          </p:cNvGrpSpPr>
          <p:nvPr/>
        </p:nvGrpSpPr>
        <p:grpSpPr bwMode="auto">
          <a:xfrm>
            <a:off x="2659528" y="1235438"/>
            <a:ext cx="7099817" cy="5345280"/>
            <a:chOff x="1371601" y="991008"/>
            <a:chExt cx="6073865" cy="4572000"/>
          </a:xfrm>
        </p:grpSpPr>
        <p:pic>
          <p:nvPicPr>
            <p:cNvPr id="12" name="Picture 1"/>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371601" y="991008"/>
              <a:ext cx="607386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2"/>
            <p:cNvSpPr txBox="1">
              <a:spLocks noChangeArrowheads="1"/>
            </p:cNvSpPr>
            <p:nvPr/>
          </p:nvSpPr>
          <p:spPr bwMode="auto">
            <a:xfrm>
              <a:off x="2286000" y="5118005"/>
              <a:ext cx="618759" cy="394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t">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en-US" sz="1200" b="1" dirty="0">
                  <a:solidFill>
                    <a:srgbClr val="FFFFFF"/>
                  </a:solidFill>
                  <a:effectLst>
                    <a:outerShdw blurRad="38100" dist="38100" dir="2700000" algn="tl">
                      <a:srgbClr val="000000">
                        <a:alpha val="43137"/>
                      </a:srgbClr>
                    </a:outerShdw>
                  </a:effectLst>
                  <a:latin typeface="Arial"/>
                  <a:ea typeface="ＭＳ Ｐゴシック"/>
                  <a:cs typeface="Arial"/>
                </a:rPr>
                <a:t>HR </a:t>
              </a:r>
              <a:endParaRPr lang="en-US" altLang="en-US" sz="1200" b="1" dirty="0">
                <a:solidFill>
                  <a:srgbClr val="FFFFFF"/>
                </a:solidFill>
                <a:effectLst>
                  <a:outerShdw blurRad="38100" dist="38100" dir="2700000" algn="tl">
                    <a:srgbClr val="000000">
                      <a:alpha val="43137"/>
                    </a:srgbClr>
                  </a:outerShdw>
                </a:effectLst>
                <a:cs typeface="Arial"/>
              </a:endParaRPr>
            </a:p>
            <a:p>
              <a:pPr algn="ctr">
                <a:spcBef>
                  <a:spcPct val="0"/>
                </a:spcBef>
                <a:buFontTx/>
                <a:buNone/>
              </a:pPr>
              <a:r>
                <a:rPr lang="en-US" altLang="en-US" sz="1200" b="1" dirty="0">
                  <a:solidFill>
                    <a:srgbClr val="FFFFFF"/>
                  </a:solidFill>
                  <a:effectLst>
                    <a:outerShdw blurRad="38100" dist="38100" dir="2700000" algn="tl">
                      <a:srgbClr val="000000">
                        <a:alpha val="43137"/>
                      </a:srgbClr>
                    </a:outerShdw>
                  </a:effectLst>
                  <a:latin typeface="Arial"/>
                  <a:ea typeface="ＭＳ Ｐゴシック"/>
                  <a:cs typeface="Arial"/>
                </a:rPr>
                <a:t>(2plies)</a:t>
              </a:r>
            </a:p>
          </p:txBody>
        </p:sp>
        <p:sp>
          <p:nvSpPr>
            <p:cNvPr id="14" name="TextBox 13"/>
            <p:cNvSpPr txBox="1">
              <a:spLocks noChangeArrowheads="1"/>
            </p:cNvSpPr>
            <p:nvPr/>
          </p:nvSpPr>
          <p:spPr bwMode="auto">
            <a:xfrm>
              <a:off x="2853784" y="5118005"/>
              <a:ext cx="618759" cy="394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t">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en-US" sz="1200" b="1" dirty="0">
                  <a:solidFill>
                    <a:srgbClr val="FFFFFF"/>
                  </a:solidFill>
                  <a:effectLst>
                    <a:outerShdw blurRad="38100" dist="38100" dir="2700000" algn="tl">
                      <a:srgbClr val="000000">
                        <a:alpha val="43137"/>
                      </a:srgbClr>
                    </a:outerShdw>
                  </a:effectLst>
                  <a:latin typeface="Arial"/>
                  <a:ea typeface="ＭＳ Ｐゴシック"/>
                  <a:cs typeface="Arial"/>
                </a:rPr>
                <a:t>ER </a:t>
              </a:r>
              <a:endParaRPr lang="en-US" altLang="en-US" sz="1200" b="1" dirty="0">
                <a:solidFill>
                  <a:srgbClr val="FFFFFF"/>
                </a:solidFill>
                <a:effectLst>
                  <a:outerShdw blurRad="38100" dist="38100" dir="2700000" algn="tl">
                    <a:srgbClr val="000000">
                      <a:alpha val="43137"/>
                    </a:srgbClr>
                  </a:outerShdw>
                </a:effectLst>
                <a:cs typeface="Arial"/>
              </a:endParaRPr>
            </a:p>
            <a:p>
              <a:pPr algn="ctr">
                <a:spcBef>
                  <a:spcPct val="0"/>
                </a:spcBef>
                <a:buFontTx/>
                <a:buNone/>
              </a:pPr>
              <a:r>
                <a:rPr lang="en-US" altLang="en-US" sz="1200" b="1" dirty="0">
                  <a:solidFill>
                    <a:srgbClr val="FFFFFF"/>
                  </a:solidFill>
                  <a:effectLst>
                    <a:outerShdw blurRad="38100" dist="38100" dir="2700000" algn="tl">
                      <a:srgbClr val="000000">
                        <a:alpha val="43137"/>
                      </a:srgbClr>
                    </a:outerShdw>
                  </a:effectLst>
                  <a:latin typeface="Arial"/>
                  <a:ea typeface="ＭＳ Ｐゴシック"/>
                  <a:cs typeface="Arial"/>
                </a:rPr>
                <a:t>(2plies)</a:t>
              </a:r>
            </a:p>
          </p:txBody>
        </p:sp>
        <p:sp>
          <p:nvSpPr>
            <p:cNvPr id="15" name="TextBox 14"/>
            <p:cNvSpPr txBox="1">
              <a:spLocks noChangeArrowheads="1"/>
            </p:cNvSpPr>
            <p:nvPr/>
          </p:nvSpPr>
          <p:spPr bwMode="auto">
            <a:xfrm>
              <a:off x="4225388" y="5082505"/>
              <a:ext cx="1829672" cy="394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t">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en-US" sz="1200" b="1" dirty="0">
                  <a:solidFill>
                    <a:srgbClr val="FFFFFF"/>
                  </a:solidFill>
                  <a:effectLst>
                    <a:outerShdw blurRad="38100" dist="38100" dir="2700000" algn="tl">
                      <a:srgbClr val="000000">
                        <a:alpha val="43137"/>
                      </a:srgbClr>
                    </a:outerShdw>
                  </a:effectLst>
                  <a:latin typeface="Arial"/>
                  <a:ea typeface="ＭＳ Ｐゴシック"/>
                  <a:cs typeface="Arial"/>
                </a:rPr>
                <a:t>IM7/8552 Backer Laminate </a:t>
              </a:r>
              <a:endParaRPr lang="en-US" altLang="en-US" sz="1200" b="1" dirty="0">
                <a:solidFill>
                  <a:srgbClr val="FFFFFF"/>
                </a:solidFill>
                <a:effectLst>
                  <a:outerShdw blurRad="38100" dist="38100" dir="2700000" algn="tl">
                    <a:srgbClr val="000000">
                      <a:alpha val="43137"/>
                    </a:srgbClr>
                  </a:outerShdw>
                </a:effectLst>
                <a:cs typeface="Arial"/>
              </a:endParaRPr>
            </a:p>
            <a:p>
              <a:pPr algn="ctr">
                <a:spcBef>
                  <a:spcPct val="0"/>
                </a:spcBef>
                <a:buFontTx/>
                <a:buNone/>
              </a:pPr>
              <a:r>
                <a:rPr lang="en-US" altLang="en-US" sz="1200" b="1" dirty="0">
                  <a:solidFill>
                    <a:srgbClr val="FFFFFF"/>
                  </a:solidFill>
                  <a:effectLst>
                    <a:outerShdw blurRad="38100" dist="38100" dir="2700000" algn="tl">
                      <a:srgbClr val="000000">
                        <a:alpha val="43137"/>
                      </a:srgbClr>
                    </a:outerShdw>
                  </a:effectLst>
                  <a:latin typeface="Arial"/>
                  <a:ea typeface="ＭＳ Ｐゴシック"/>
                  <a:cs typeface="Arial"/>
                </a:rPr>
                <a:t>(9plies)</a:t>
              </a:r>
            </a:p>
          </p:txBody>
        </p:sp>
      </p:grpSp>
      <p:sp>
        <p:nvSpPr>
          <p:cNvPr id="3" name="TextBox 2"/>
          <p:cNvSpPr txBox="1"/>
          <p:nvPr/>
        </p:nvSpPr>
        <p:spPr>
          <a:xfrm>
            <a:off x="3728380" y="1612323"/>
            <a:ext cx="561051" cy="200055"/>
          </a:xfrm>
          <a:prstGeom prst="rect">
            <a:avLst/>
          </a:prstGeom>
          <a:solidFill>
            <a:srgbClr val="FFFF00"/>
          </a:solidFill>
          <a:ln>
            <a:solidFill>
              <a:schemeClr val="tx1"/>
            </a:solidFill>
          </a:ln>
        </p:spPr>
        <p:txBody>
          <a:bodyPr wrap="none" lIns="0" tIns="0" rIns="0" bIns="0" rtlCol="0">
            <a:spAutoFit/>
          </a:bodyPr>
          <a:lstStyle/>
          <a:p>
            <a:r>
              <a:rPr lang="en-US" sz="1300" dirty="0"/>
              <a:t>182 µm</a:t>
            </a:r>
          </a:p>
        </p:txBody>
      </p:sp>
      <p:sp>
        <p:nvSpPr>
          <p:cNvPr id="9" name="TextBox 8"/>
          <p:cNvSpPr txBox="1"/>
          <p:nvPr/>
        </p:nvSpPr>
        <p:spPr>
          <a:xfrm>
            <a:off x="4308481" y="1612323"/>
            <a:ext cx="561051" cy="200055"/>
          </a:xfrm>
          <a:prstGeom prst="rect">
            <a:avLst/>
          </a:prstGeom>
          <a:solidFill>
            <a:srgbClr val="FFFF00"/>
          </a:solidFill>
          <a:ln>
            <a:solidFill>
              <a:schemeClr val="tx1"/>
            </a:solidFill>
          </a:ln>
        </p:spPr>
        <p:txBody>
          <a:bodyPr wrap="none" lIns="0" tIns="0" rIns="0" bIns="0" rtlCol="0">
            <a:spAutoFit/>
          </a:bodyPr>
          <a:lstStyle/>
          <a:p>
            <a:r>
              <a:rPr lang="en-US" sz="1300" dirty="0"/>
              <a:t>230 µm</a:t>
            </a:r>
          </a:p>
        </p:txBody>
      </p:sp>
      <p:sp>
        <p:nvSpPr>
          <p:cNvPr id="16" name="TextBox 15"/>
          <p:cNvSpPr txBox="1"/>
          <p:nvPr/>
        </p:nvSpPr>
        <p:spPr>
          <a:xfrm>
            <a:off x="4320262" y="2488178"/>
            <a:ext cx="561051" cy="200055"/>
          </a:xfrm>
          <a:prstGeom prst="rect">
            <a:avLst/>
          </a:prstGeom>
          <a:solidFill>
            <a:srgbClr val="FFFF00"/>
          </a:solidFill>
          <a:ln>
            <a:solidFill>
              <a:schemeClr val="tx1"/>
            </a:solidFill>
          </a:ln>
        </p:spPr>
        <p:txBody>
          <a:bodyPr wrap="none" lIns="0" tIns="0" rIns="0" bIns="0" rtlCol="0">
            <a:spAutoFit/>
          </a:bodyPr>
          <a:lstStyle/>
          <a:p>
            <a:r>
              <a:rPr lang="en-US" sz="1300" dirty="0"/>
              <a:t>244 µm</a:t>
            </a:r>
          </a:p>
        </p:txBody>
      </p:sp>
      <p:sp>
        <p:nvSpPr>
          <p:cNvPr id="17" name="TextBox 16"/>
          <p:cNvSpPr txBox="1"/>
          <p:nvPr/>
        </p:nvSpPr>
        <p:spPr>
          <a:xfrm>
            <a:off x="4297680" y="3698453"/>
            <a:ext cx="561051" cy="200055"/>
          </a:xfrm>
          <a:prstGeom prst="rect">
            <a:avLst/>
          </a:prstGeom>
          <a:solidFill>
            <a:srgbClr val="FFFF00"/>
          </a:solidFill>
          <a:ln>
            <a:solidFill>
              <a:schemeClr val="tx1"/>
            </a:solidFill>
          </a:ln>
        </p:spPr>
        <p:txBody>
          <a:bodyPr wrap="none" lIns="0" tIns="0" rIns="0" bIns="0" rtlCol="0">
            <a:spAutoFit/>
          </a:bodyPr>
          <a:lstStyle/>
          <a:p>
            <a:r>
              <a:rPr lang="en-US" sz="1300" dirty="0"/>
              <a:t>226 µm</a:t>
            </a:r>
          </a:p>
        </p:txBody>
      </p:sp>
      <p:sp>
        <p:nvSpPr>
          <p:cNvPr id="18" name="TextBox 17"/>
          <p:cNvSpPr txBox="1"/>
          <p:nvPr/>
        </p:nvSpPr>
        <p:spPr>
          <a:xfrm>
            <a:off x="4335780" y="4865059"/>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219 µm</a:t>
            </a:r>
          </a:p>
        </p:txBody>
      </p:sp>
      <p:sp>
        <p:nvSpPr>
          <p:cNvPr id="19" name="TextBox 18"/>
          <p:cNvSpPr txBox="1"/>
          <p:nvPr/>
        </p:nvSpPr>
        <p:spPr>
          <a:xfrm>
            <a:off x="4395236" y="5683872"/>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280 µm</a:t>
            </a:r>
          </a:p>
        </p:txBody>
      </p:sp>
      <p:sp>
        <p:nvSpPr>
          <p:cNvPr id="20" name="TextBox 19"/>
          <p:cNvSpPr txBox="1"/>
          <p:nvPr/>
        </p:nvSpPr>
        <p:spPr>
          <a:xfrm>
            <a:off x="3771245" y="5683872"/>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193 µm</a:t>
            </a:r>
          </a:p>
        </p:txBody>
      </p:sp>
      <p:sp>
        <p:nvSpPr>
          <p:cNvPr id="21" name="TextBox 20"/>
          <p:cNvSpPr txBox="1"/>
          <p:nvPr/>
        </p:nvSpPr>
        <p:spPr>
          <a:xfrm>
            <a:off x="3764280" y="4865059"/>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200 µm</a:t>
            </a:r>
          </a:p>
        </p:txBody>
      </p:sp>
      <p:sp>
        <p:nvSpPr>
          <p:cNvPr id="22" name="TextBox 21"/>
          <p:cNvSpPr txBox="1"/>
          <p:nvPr/>
        </p:nvSpPr>
        <p:spPr>
          <a:xfrm>
            <a:off x="3728378" y="2488178"/>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196 µm</a:t>
            </a:r>
          </a:p>
        </p:txBody>
      </p:sp>
      <p:sp>
        <p:nvSpPr>
          <p:cNvPr id="23" name="TextBox 22"/>
          <p:cNvSpPr txBox="1"/>
          <p:nvPr/>
        </p:nvSpPr>
        <p:spPr>
          <a:xfrm>
            <a:off x="3728377" y="3698453"/>
            <a:ext cx="561051" cy="200055"/>
          </a:xfrm>
          <a:prstGeom prst="rect">
            <a:avLst/>
          </a:prstGeom>
          <a:solidFill>
            <a:srgbClr val="FFFF00"/>
          </a:solidFill>
          <a:ln>
            <a:solidFill>
              <a:schemeClr val="tx1"/>
            </a:solidFill>
          </a:ln>
        </p:spPr>
        <p:txBody>
          <a:bodyPr wrap="square" lIns="0" tIns="0" rIns="0" bIns="0" rtlCol="0">
            <a:spAutoFit/>
          </a:bodyPr>
          <a:lstStyle/>
          <a:p>
            <a:r>
              <a:rPr lang="en-US" sz="1300" dirty="0"/>
              <a:t>189 µm</a:t>
            </a:r>
          </a:p>
        </p:txBody>
      </p:sp>
      <p:sp>
        <p:nvSpPr>
          <p:cNvPr id="24" name="TextBox 23"/>
          <p:cNvSpPr txBox="1"/>
          <p:nvPr/>
        </p:nvSpPr>
        <p:spPr>
          <a:xfrm>
            <a:off x="6781801" y="3698453"/>
            <a:ext cx="762000" cy="200055"/>
          </a:xfrm>
          <a:prstGeom prst="rect">
            <a:avLst/>
          </a:prstGeom>
          <a:solidFill>
            <a:srgbClr val="FFFF00"/>
          </a:solidFill>
          <a:ln>
            <a:solidFill>
              <a:schemeClr val="tx1"/>
            </a:solidFill>
          </a:ln>
        </p:spPr>
        <p:txBody>
          <a:bodyPr wrap="square" lIns="0" tIns="0" rIns="0" bIns="0" rtlCol="0">
            <a:spAutoFit/>
          </a:bodyPr>
          <a:lstStyle/>
          <a:p>
            <a:pPr algn="ctr"/>
            <a:r>
              <a:rPr lang="en-US" sz="1300"/>
              <a:t>1755 </a:t>
            </a:r>
            <a:r>
              <a:rPr lang="en-US" sz="1300" dirty="0"/>
              <a:t>µm</a:t>
            </a:r>
          </a:p>
        </p:txBody>
      </p:sp>
      <p:sp>
        <p:nvSpPr>
          <p:cNvPr id="25" name="TextBox 24"/>
          <p:cNvSpPr txBox="1"/>
          <p:nvPr/>
        </p:nvSpPr>
        <p:spPr>
          <a:xfrm>
            <a:off x="6781801" y="2488178"/>
            <a:ext cx="762000" cy="200055"/>
          </a:xfrm>
          <a:prstGeom prst="rect">
            <a:avLst/>
          </a:prstGeom>
          <a:solidFill>
            <a:srgbClr val="FFFF00"/>
          </a:solidFill>
          <a:ln>
            <a:solidFill>
              <a:schemeClr val="tx1"/>
            </a:solidFill>
          </a:ln>
        </p:spPr>
        <p:txBody>
          <a:bodyPr wrap="square" lIns="0" tIns="0" rIns="0" bIns="0" rtlCol="0">
            <a:spAutoFit/>
          </a:bodyPr>
          <a:lstStyle/>
          <a:p>
            <a:pPr algn="ctr"/>
            <a:r>
              <a:rPr lang="en-US" sz="1300" dirty="0"/>
              <a:t>1730 µm</a:t>
            </a:r>
          </a:p>
        </p:txBody>
      </p:sp>
      <p:sp>
        <p:nvSpPr>
          <p:cNvPr id="26" name="TextBox 25"/>
          <p:cNvSpPr txBox="1"/>
          <p:nvPr/>
        </p:nvSpPr>
        <p:spPr>
          <a:xfrm>
            <a:off x="6781801" y="1612323"/>
            <a:ext cx="762000" cy="200055"/>
          </a:xfrm>
          <a:prstGeom prst="rect">
            <a:avLst/>
          </a:prstGeom>
          <a:solidFill>
            <a:srgbClr val="FFFF00"/>
          </a:solidFill>
          <a:ln>
            <a:solidFill>
              <a:schemeClr val="tx1"/>
            </a:solidFill>
          </a:ln>
        </p:spPr>
        <p:txBody>
          <a:bodyPr wrap="square" lIns="0" tIns="0" rIns="0" bIns="0" rtlCol="0">
            <a:spAutoFit/>
          </a:bodyPr>
          <a:lstStyle/>
          <a:p>
            <a:pPr algn="ctr"/>
            <a:r>
              <a:rPr lang="en-US" sz="1300" dirty="0"/>
              <a:t>1757 µm</a:t>
            </a:r>
          </a:p>
        </p:txBody>
      </p:sp>
      <p:sp>
        <p:nvSpPr>
          <p:cNvPr id="27" name="TextBox 26"/>
          <p:cNvSpPr txBox="1"/>
          <p:nvPr/>
        </p:nvSpPr>
        <p:spPr>
          <a:xfrm>
            <a:off x="6781801" y="4865059"/>
            <a:ext cx="762000" cy="200055"/>
          </a:xfrm>
          <a:prstGeom prst="rect">
            <a:avLst/>
          </a:prstGeom>
          <a:solidFill>
            <a:srgbClr val="FFFF00"/>
          </a:solidFill>
          <a:ln>
            <a:solidFill>
              <a:schemeClr val="tx1"/>
            </a:solidFill>
          </a:ln>
        </p:spPr>
        <p:txBody>
          <a:bodyPr wrap="square" lIns="0" tIns="0" rIns="0" bIns="0" rtlCol="0">
            <a:spAutoFit/>
          </a:bodyPr>
          <a:lstStyle/>
          <a:p>
            <a:pPr algn="ctr"/>
            <a:r>
              <a:rPr lang="en-US" sz="1300" dirty="0"/>
              <a:t>1753 µm</a:t>
            </a:r>
          </a:p>
        </p:txBody>
      </p:sp>
      <p:sp>
        <p:nvSpPr>
          <p:cNvPr id="28" name="TextBox 27"/>
          <p:cNvSpPr txBox="1"/>
          <p:nvPr/>
        </p:nvSpPr>
        <p:spPr>
          <a:xfrm>
            <a:off x="6781801" y="5683872"/>
            <a:ext cx="762000" cy="200055"/>
          </a:xfrm>
          <a:prstGeom prst="rect">
            <a:avLst/>
          </a:prstGeom>
          <a:solidFill>
            <a:srgbClr val="FFFF00"/>
          </a:solidFill>
          <a:ln>
            <a:solidFill>
              <a:schemeClr val="tx1"/>
            </a:solidFill>
          </a:ln>
        </p:spPr>
        <p:txBody>
          <a:bodyPr wrap="square" lIns="0" tIns="0" rIns="0" bIns="0" rtlCol="0">
            <a:spAutoFit/>
          </a:bodyPr>
          <a:lstStyle/>
          <a:p>
            <a:pPr algn="ctr"/>
            <a:r>
              <a:rPr lang="en-US" sz="1300" dirty="0"/>
              <a:t>1683 µm</a:t>
            </a:r>
          </a:p>
        </p:txBody>
      </p:sp>
      <p:pic>
        <p:nvPicPr>
          <p:cNvPr id="4" name="micrograph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649200" y="292781"/>
            <a:ext cx="609600" cy="609600"/>
          </a:xfrm>
          <a:prstGeom prst="rect">
            <a:avLst/>
          </a:prstGeom>
        </p:spPr>
      </p:pic>
    </p:spTree>
    <p:extLst>
      <p:ext uri="{BB962C8B-B14F-4D97-AF65-F5344CB8AC3E}">
        <p14:creationId xmlns:p14="http://schemas.microsoft.com/office/powerpoint/2010/main" val="2211622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8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extLst mod="1"/>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Looks like Co-cure</a:t>
            </a:r>
            <a:endParaRPr lang="en-US" dirty="0"/>
          </a:p>
        </p:txBody>
      </p:sp>
      <p:pic>
        <p:nvPicPr>
          <p:cNvPr id="9" name="Picture 8"/>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364444" y="1236257"/>
            <a:ext cx="7221204" cy="541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
          <p:cNvSpPr txBox="1">
            <a:spLocks noChangeArrowheads="1"/>
          </p:cNvSpPr>
          <p:nvPr/>
        </p:nvSpPr>
        <p:spPr bwMode="auto">
          <a:xfrm>
            <a:off x="5938559" y="1388884"/>
            <a:ext cx="14528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en-US" sz="1800" b="1" dirty="0">
                <a:solidFill>
                  <a:srgbClr val="FFFF00"/>
                </a:solidFill>
              </a:rPr>
              <a:t>HR (2plies)</a:t>
            </a:r>
          </a:p>
        </p:txBody>
      </p:sp>
      <p:sp>
        <p:nvSpPr>
          <p:cNvPr id="3" name="Right Brace 2"/>
          <p:cNvSpPr/>
          <p:nvPr/>
        </p:nvSpPr>
        <p:spPr>
          <a:xfrm rot="16200000" flipV="1">
            <a:off x="6413756" y="628267"/>
            <a:ext cx="382899" cy="2696547"/>
          </a:xfrm>
          <a:prstGeom prst="rightBrace">
            <a:avLst>
              <a:gd name="adj1" fmla="val 30265"/>
              <a:gd name="adj2" fmla="val 48659"/>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2"/>
          <p:cNvSpPr txBox="1">
            <a:spLocks noChangeArrowheads="1"/>
          </p:cNvSpPr>
          <p:nvPr/>
        </p:nvSpPr>
        <p:spPr bwMode="auto">
          <a:xfrm>
            <a:off x="3088829" y="1375450"/>
            <a:ext cx="13690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en-US" sz="1800" b="1" dirty="0">
                <a:solidFill>
                  <a:srgbClr val="FFFF00"/>
                </a:solidFill>
              </a:rPr>
              <a:t>ER (2plies)</a:t>
            </a:r>
          </a:p>
        </p:txBody>
      </p:sp>
      <p:sp>
        <p:nvSpPr>
          <p:cNvPr id="17" name="Right Brace 16"/>
          <p:cNvSpPr/>
          <p:nvPr/>
        </p:nvSpPr>
        <p:spPr>
          <a:xfrm rot="16200000" flipV="1">
            <a:off x="3581917" y="567616"/>
            <a:ext cx="382899" cy="2817844"/>
          </a:xfrm>
          <a:prstGeom prst="rightBrace">
            <a:avLst>
              <a:gd name="adj1" fmla="val 40012"/>
              <a:gd name="adj2" fmla="val 50338"/>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2"/>
          <p:cNvSpPr txBox="1">
            <a:spLocks noChangeArrowheads="1"/>
          </p:cNvSpPr>
          <p:nvPr/>
        </p:nvSpPr>
        <p:spPr bwMode="auto">
          <a:xfrm>
            <a:off x="8077200" y="1388884"/>
            <a:ext cx="1386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en-US" sz="1800" b="1" dirty="0">
                <a:solidFill>
                  <a:srgbClr val="FFFF00"/>
                </a:solidFill>
              </a:rPr>
              <a:t>ER (2plies)</a:t>
            </a:r>
          </a:p>
        </p:txBody>
      </p:sp>
      <p:sp>
        <p:nvSpPr>
          <p:cNvPr id="19" name="Right Brace 18"/>
          <p:cNvSpPr/>
          <p:nvPr/>
        </p:nvSpPr>
        <p:spPr>
          <a:xfrm rot="16200000" flipV="1">
            <a:off x="8606108" y="1188450"/>
            <a:ext cx="382899" cy="1576183"/>
          </a:xfrm>
          <a:prstGeom prst="rightBrace">
            <a:avLst>
              <a:gd name="adj1" fmla="val 32701"/>
              <a:gd name="adj2" fmla="val 51343"/>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FFFF"/>
              </a:solidFill>
            </a:endParaRPr>
          </a:p>
        </p:txBody>
      </p:sp>
      <p:sp>
        <p:nvSpPr>
          <p:cNvPr id="4" name="TextBox 3"/>
          <p:cNvSpPr txBox="1"/>
          <p:nvPr/>
        </p:nvSpPr>
        <p:spPr>
          <a:xfrm>
            <a:off x="4176316" y="5725287"/>
            <a:ext cx="3597460" cy="584775"/>
          </a:xfrm>
          <a:prstGeom prst="rect">
            <a:avLst/>
          </a:prstGeom>
          <a:noFill/>
        </p:spPr>
        <p:txBody>
          <a:bodyPr wrap="none" rtlCol="0">
            <a:spAutoFit/>
          </a:bodyPr>
          <a:lstStyle/>
          <a:p>
            <a:r>
              <a:rPr lang="en-US" sz="3200" b="1" dirty="0">
                <a:ln w="12700">
                  <a:solidFill>
                    <a:schemeClr val="bg1"/>
                  </a:solidFill>
                </a:ln>
                <a:solidFill>
                  <a:srgbClr val="FFFF00"/>
                </a:solidFill>
                <a:effectLst>
                  <a:outerShdw blurRad="38100" dist="38100" dir="2700000" algn="tl">
                    <a:srgbClr val="000000">
                      <a:alpha val="43137"/>
                    </a:srgbClr>
                  </a:outerShdw>
                </a:effectLst>
              </a:rPr>
              <a:t>Find the interface</a:t>
            </a:r>
          </a:p>
        </p:txBody>
      </p:sp>
      <p:pic>
        <p:nvPicPr>
          <p:cNvPr id="5" name="Mircograph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727644" y="822552"/>
            <a:ext cx="609600" cy="609600"/>
          </a:xfrm>
          <a:prstGeom prst="rect">
            <a:avLst/>
          </a:prstGeom>
        </p:spPr>
      </p:pic>
    </p:spTree>
    <p:extLst>
      <p:ext uri="{BB962C8B-B14F-4D97-AF65-F5344CB8AC3E}">
        <p14:creationId xmlns:p14="http://schemas.microsoft.com/office/powerpoint/2010/main" val="3686218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67"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extLst mod="1"/>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Test Methods</a:t>
            </a:r>
            <a:endParaRPr lang="en-US" dirty="0"/>
          </a:p>
        </p:txBody>
      </p:sp>
      <p:sp>
        <p:nvSpPr>
          <p:cNvPr id="3" name="Content Placeholder 2"/>
          <p:cNvSpPr>
            <a:spLocks noGrp="1"/>
          </p:cNvSpPr>
          <p:nvPr>
            <p:ph idx="1"/>
          </p:nvPr>
        </p:nvSpPr>
        <p:spPr>
          <a:xfrm>
            <a:off x="609600" y="1600203"/>
            <a:ext cx="5222867" cy="4525963"/>
          </a:xfrm>
        </p:spPr>
        <p:txBody>
          <a:bodyPr/>
          <a:lstStyle/>
          <a:p>
            <a:pPr marL="0" indent="0" algn="ctr">
              <a:buNone/>
            </a:pPr>
            <a:r>
              <a:rPr lang="en-US" sz="2400" u="sng" dirty="0"/>
              <a:t>Quasi-static testing</a:t>
            </a:r>
          </a:p>
          <a:p>
            <a:endParaRPr lang="en-US" sz="1600" dirty="0"/>
          </a:p>
          <a:p>
            <a:r>
              <a:rPr lang="en-US" sz="2000" dirty="0">
                <a:ea typeface="ＭＳ Ｐゴシック"/>
              </a:rPr>
              <a:t>ASTM D5528 (DCB) &amp; D7905 (ENF) for mode I &amp; mode II interlaminar fracture toughness (</a:t>
            </a:r>
            <a:r>
              <a:rPr lang="en-US" sz="2000" dirty="0" err="1">
                <a:ea typeface="ＭＳ Ｐゴシック"/>
              </a:rPr>
              <a:t>G</a:t>
            </a:r>
            <a:r>
              <a:rPr lang="en-US" sz="2000" baseline="-25000" dirty="0" err="1">
                <a:ea typeface="ＭＳ Ｐゴシック"/>
              </a:rPr>
              <a:t>lc</a:t>
            </a:r>
            <a:r>
              <a:rPr lang="en-US" sz="2000" dirty="0">
                <a:ea typeface="ＭＳ Ｐゴシック"/>
              </a:rPr>
              <a:t> &amp; </a:t>
            </a:r>
            <a:r>
              <a:rPr lang="en-US" sz="2000" dirty="0" err="1">
                <a:ea typeface="ＭＳ Ｐゴシック"/>
              </a:rPr>
              <a:t>G</a:t>
            </a:r>
            <a:r>
              <a:rPr lang="en-US" sz="2000" baseline="-25000" dirty="0" err="1">
                <a:ea typeface="ＭＳ Ｐゴシック"/>
              </a:rPr>
              <a:t>llc</a:t>
            </a:r>
            <a:r>
              <a:rPr lang="en-US" sz="2000" dirty="0">
                <a:ea typeface="ＭＳ Ｐゴシック"/>
              </a:rPr>
              <a:t>)</a:t>
            </a:r>
          </a:p>
          <a:p>
            <a:pPr marL="0" indent="0">
              <a:buNone/>
            </a:pPr>
            <a:endParaRPr lang="en-US" sz="1100" dirty="0"/>
          </a:p>
          <a:p>
            <a:pPr marL="0" indent="0">
              <a:buNone/>
            </a:pPr>
            <a:endParaRPr lang="en-US" sz="1600" dirty="0"/>
          </a:p>
          <a:p>
            <a:r>
              <a:rPr lang="en-US" sz="2000" dirty="0">
                <a:ea typeface="ＭＳ Ｐゴシック"/>
              </a:rPr>
              <a:t>ASTM D3165 (SLS) &amp; D3528(DLS): </a:t>
            </a:r>
            <a:r>
              <a:rPr lang="en-US" sz="2000" dirty="0" err="1">
                <a:ea typeface="ＭＳ Ｐゴシック"/>
              </a:rPr>
              <a:t>Interlaminar</a:t>
            </a:r>
            <a:r>
              <a:rPr lang="en-US" sz="2000" dirty="0">
                <a:ea typeface="ＭＳ Ｐゴシック"/>
              </a:rPr>
              <a:t> </a:t>
            </a:r>
            <a:br>
              <a:rPr lang="en-US" sz="2000" dirty="0">
                <a:ea typeface="ＭＳ Ｐゴシック"/>
              </a:rPr>
            </a:br>
            <a:r>
              <a:rPr lang="en-US" sz="2000" dirty="0">
                <a:ea typeface="ＭＳ Ｐゴシック"/>
              </a:rPr>
              <a:t>shear strength (ILS)</a:t>
            </a:r>
          </a:p>
          <a:p>
            <a:pPr marL="514350" indent="-514350">
              <a:buAutoNum type="arabicPeriod"/>
            </a:pPr>
            <a:endParaRPr lang="en-US" sz="2000" dirty="0"/>
          </a:p>
          <a:p>
            <a:pPr marL="0" indent="0">
              <a:buNone/>
            </a:pPr>
            <a:endParaRPr lang="en-US" sz="1600" dirty="0"/>
          </a:p>
          <a:p>
            <a:pPr marL="514350" indent="-514350">
              <a:buAutoNum type="arabicPeriod"/>
            </a:pPr>
            <a:endParaRPr lang="en-US" sz="400" dirty="0"/>
          </a:p>
          <a:p>
            <a:r>
              <a:rPr lang="en-US" sz="2000" dirty="0">
                <a:ea typeface="ＭＳ Ｐゴシック"/>
              </a:rPr>
              <a:t>ASTM D6415 (CB): Interlaminar tensile strength (ILT)</a:t>
            </a:r>
          </a:p>
          <a:p>
            <a:pPr lvl="1"/>
            <a:endParaRPr lang="en-US" sz="2000" dirty="0"/>
          </a:p>
        </p:txBody>
      </p:sp>
      <p:grpSp>
        <p:nvGrpSpPr>
          <p:cNvPr id="109" name="Group 108">
            <a:extLst>
              <a:ext uri="{FF2B5EF4-FFF2-40B4-BE49-F238E27FC236}">
                <a16:creationId xmlns:a16="http://schemas.microsoft.com/office/drawing/2014/main" id="{0D318F3E-7C77-45F6-B55B-9322C3807E8F}"/>
              </a:ext>
            </a:extLst>
          </p:cNvPr>
          <p:cNvGrpSpPr/>
          <p:nvPr/>
        </p:nvGrpSpPr>
        <p:grpSpPr>
          <a:xfrm>
            <a:off x="5851024" y="3640415"/>
            <a:ext cx="2743200" cy="913490"/>
            <a:chOff x="2045773" y="-58510"/>
            <a:chExt cx="4304180" cy="1509677"/>
          </a:xfrm>
        </p:grpSpPr>
        <p:grpSp>
          <p:nvGrpSpPr>
            <p:cNvPr id="110" name="Group 109">
              <a:extLst>
                <a:ext uri="{FF2B5EF4-FFF2-40B4-BE49-F238E27FC236}">
                  <a16:creationId xmlns:a16="http://schemas.microsoft.com/office/drawing/2014/main" id="{B70C86E8-D383-417C-B676-97918FBC7772}"/>
                </a:ext>
              </a:extLst>
            </p:cNvPr>
            <p:cNvGrpSpPr/>
            <p:nvPr/>
          </p:nvGrpSpPr>
          <p:grpSpPr>
            <a:xfrm>
              <a:off x="2045773" y="-58510"/>
              <a:ext cx="4062293" cy="1509677"/>
              <a:chOff x="2045773" y="-58510"/>
              <a:chExt cx="4062293" cy="1509677"/>
            </a:xfrm>
          </p:grpSpPr>
          <p:grpSp>
            <p:nvGrpSpPr>
              <p:cNvPr id="112" name="Group 111">
                <a:extLst>
                  <a:ext uri="{FF2B5EF4-FFF2-40B4-BE49-F238E27FC236}">
                    <a16:creationId xmlns:a16="http://schemas.microsoft.com/office/drawing/2014/main" id="{DD900368-7371-4AEB-865F-CFC3CB5A6C4B}"/>
                  </a:ext>
                </a:extLst>
              </p:cNvPr>
              <p:cNvGrpSpPr/>
              <p:nvPr/>
            </p:nvGrpSpPr>
            <p:grpSpPr>
              <a:xfrm>
                <a:off x="2296743" y="-58510"/>
                <a:ext cx="3811323" cy="1509677"/>
                <a:chOff x="2651604" y="-46208"/>
                <a:chExt cx="4400196" cy="1192218"/>
              </a:xfrm>
            </p:grpSpPr>
            <p:sp>
              <p:nvSpPr>
                <p:cNvPr id="114" name="Rectangle 113">
                  <a:extLst>
                    <a:ext uri="{FF2B5EF4-FFF2-40B4-BE49-F238E27FC236}">
                      <a16:creationId xmlns:a16="http://schemas.microsoft.com/office/drawing/2014/main" id="{35F49D0C-7403-4C9F-BB3D-FE51C337D316}"/>
                    </a:ext>
                  </a:extLst>
                </p:cNvPr>
                <p:cNvSpPr/>
                <p:nvPr/>
              </p:nvSpPr>
              <p:spPr bwMode="auto">
                <a:xfrm>
                  <a:off x="4537392" y="427347"/>
                  <a:ext cx="2513650" cy="274320"/>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15" name="Rectangle 114">
                  <a:extLst>
                    <a:ext uri="{FF2B5EF4-FFF2-40B4-BE49-F238E27FC236}">
                      <a16:creationId xmlns:a16="http://schemas.microsoft.com/office/drawing/2014/main" id="{941A3322-4517-48BA-B89A-19BBE885C3D9}"/>
                    </a:ext>
                  </a:extLst>
                </p:cNvPr>
                <p:cNvSpPr/>
                <p:nvPr/>
              </p:nvSpPr>
              <p:spPr bwMode="auto">
                <a:xfrm>
                  <a:off x="2655618" y="871690"/>
                  <a:ext cx="2737862" cy="274320"/>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16" name="Rectangle 115">
                  <a:extLst>
                    <a:ext uri="{FF2B5EF4-FFF2-40B4-BE49-F238E27FC236}">
                      <a16:creationId xmlns:a16="http://schemas.microsoft.com/office/drawing/2014/main" id="{03A15BA2-E86D-41F2-9631-BA355E31C4D8}"/>
                    </a:ext>
                  </a:extLst>
                </p:cNvPr>
                <p:cNvSpPr/>
                <p:nvPr/>
              </p:nvSpPr>
              <p:spPr bwMode="auto">
                <a:xfrm>
                  <a:off x="4538150" y="691894"/>
                  <a:ext cx="2513650" cy="93114"/>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17" name="Rectangle 116">
                  <a:extLst>
                    <a:ext uri="{FF2B5EF4-FFF2-40B4-BE49-F238E27FC236}">
                      <a16:creationId xmlns:a16="http://schemas.microsoft.com/office/drawing/2014/main" id="{889F87E3-5919-493C-A741-FC5E0CB0F19A}"/>
                    </a:ext>
                  </a:extLst>
                </p:cNvPr>
                <p:cNvSpPr/>
                <p:nvPr/>
              </p:nvSpPr>
              <p:spPr bwMode="auto">
                <a:xfrm>
                  <a:off x="2651604" y="789018"/>
                  <a:ext cx="2740063" cy="91440"/>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cxnSp>
              <p:nvCxnSpPr>
                <p:cNvPr id="118" name="Straight Arrow Connector 117">
                  <a:extLst>
                    <a:ext uri="{FF2B5EF4-FFF2-40B4-BE49-F238E27FC236}">
                      <a16:creationId xmlns:a16="http://schemas.microsoft.com/office/drawing/2014/main" id="{1B35B9F7-C542-49C9-B39E-BB6EFF039B05}"/>
                    </a:ext>
                  </a:extLst>
                </p:cNvPr>
                <p:cNvCxnSpPr/>
                <p:nvPr/>
              </p:nvCxnSpPr>
              <p:spPr bwMode="auto">
                <a:xfrm>
                  <a:off x="3659875" y="333080"/>
                  <a:ext cx="1997494" cy="0"/>
                </a:xfrm>
                <a:prstGeom prst="straightConnector1">
                  <a:avLst/>
                </a:prstGeom>
                <a:noFill/>
                <a:ln w="19050" cap="flat" cmpd="sng" algn="ctr">
                  <a:solidFill>
                    <a:srgbClr val="000000"/>
                  </a:solidFill>
                  <a:prstDash val="solid"/>
                  <a:headEnd type="triangle" w="med" len="med"/>
                  <a:tailEnd type="triangle" w="med" len="med"/>
                </a:ln>
                <a:effectLst/>
              </p:spPr>
            </p:cxnSp>
            <p:sp>
              <p:nvSpPr>
                <p:cNvPr id="119" name="TextBox 58">
                  <a:extLst>
                    <a:ext uri="{FF2B5EF4-FFF2-40B4-BE49-F238E27FC236}">
                      <a16:creationId xmlns:a16="http://schemas.microsoft.com/office/drawing/2014/main" id="{0C6C5EAE-027D-4D58-BF16-9CC89890DA59}"/>
                    </a:ext>
                  </a:extLst>
                </p:cNvPr>
                <p:cNvSpPr txBox="1">
                  <a:spLocks noChangeArrowheads="1"/>
                </p:cNvSpPr>
                <p:nvPr/>
              </p:nvSpPr>
              <p:spPr bwMode="auto">
                <a:xfrm>
                  <a:off x="3615672" y="-46208"/>
                  <a:ext cx="2513650" cy="26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lvl="0" indent="0" defTabSz="457200" eaLnBrk="0" fontAlgn="base"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rPr>
                    <a:t>Fiber direction</a:t>
                  </a:r>
                </a:p>
              </p:txBody>
            </p:sp>
          </p:grpSp>
          <p:cxnSp>
            <p:nvCxnSpPr>
              <p:cNvPr id="113" name="Straight Arrow Connector 112">
                <a:extLst>
                  <a:ext uri="{FF2B5EF4-FFF2-40B4-BE49-F238E27FC236}">
                    <a16:creationId xmlns:a16="http://schemas.microsoft.com/office/drawing/2014/main" id="{96CE6598-4AAE-49DE-A973-95F386E196AF}"/>
                  </a:ext>
                </a:extLst>
              </p:cNvPr>
              <p:cNvCxnSpPr/>
              <p:nvPr/>
            </p:nvCxnSpPr>
            <p:spPr>
              <a:xfrm rot="10800000" flipV="1">
                <a:off x="2045773" y="1422218"/>
                <a:ext cx="457200" cy="0"/>
              </a:xfrm>
              <a:prstGeom prst="straightConnector1">
                <a:avLst/>
              </a:prstGeom>
              <a:noFill/>
              <a:ln w="57150" cap="flat" cmpd="sng" algn="ctr">
                <a:solidFill>
                  <a:srgbClr val="FF0000"/>
                </a:solidFill>
                <a:prstDash val="solid"/>
                <a:tailEnd type="triangle"/>
              </a:ln>
              <a:effectLst/>
            </p:spPr>
          </p:cxnSp>
        </p:grpSp>
        <p:cxnSp>
          <p:nvCxnSpPr>
            <p:cNvPr id="111" name="Straight Arrow Connector 110">
              <a:extLst>
                <a:ext uri="{FF2B5EF4-FFF2-40B4-BE49-F238E27FC236}">
                  <a16:creationId xmlns:a16="http://schemas.microsoft.com/office/drawing/2014/main" id="{4FA7E0F7-27BF-4174-AECE-1110465CA9FF}"/>
                </a:ext>
              </a:extLst>
            </p:cNvPr>
            <p:cNvCxnSpPr/>
            <p:nvPr/>
          </p:nvCxnSpPr>
          <p:spPr>
            <a:xfrm rot="10800000" flipH="1" flipV="1">
              <a:off x="5892753" y="558992"/>
              <a:ext cx="457200" cy="0"/>
            </a:xfrm>
            <a:prstGeom prst="straightConnector1">
              <a:avLst/>
            </a:prstGeom>
            <a:noFill/>
            <a:ln w="57150" cap="flat" cmpd="sng" algn="ctr">
              <a:solidFill>
                <a:srgbClr val="FF0000"/>
              </a:solidFill>
              <a:prstDash val="solid"/>
              <a:tailEnd type="triangle"/>
            </a:ln>
            <a:effectLst/>
          </p:spPr>
        </p:cxnSp>
      </p:grpSp>
      <p:sp>
        <p:nvSpPr>
          <p:cNvPr id="120" name="TextBox 247">
            <a:extLst>
              <a:ext uri="{FF2B5EF4-FFF2-40B4-BE49-F238E27FC236}">
                <a16:creationId xmlns:a16="http://schemas.microsoft.com/office/drawing/2014/main" id="{F8A46BEE-BD80-465E-BACC-0E6C72986DE1}"/>
              </a:ext>
            </a:extLst>
          </p:cNvPr>
          <p:cNvSpPr txBox="1"/>
          <p:nvPr/>
        </p:nvSpPr>
        <p:spPr>
          <a:xfrm>
            <a:off x="6509459" y="3098797"/>
            <a:ext cx="3897480" cy="252505"/>
          </a:xfrm>
          <a:prstGeom prst="rect">
            <a:avLst/>
          </a:prstGeom>
          <a:noFill/>
        </p:spPr>
        <p:txBody>
          <a:bodyPr wrap="square" rtlCol="0">
            <a:noAutofit/>
          </a:bodyPr>
          <a:lstStyle/>
          <a:p>
            <a:pPr algn="ctr" defTabSz="457200" eaLnBrk="0" fontAlgn="base" hangingPunct="0"/>
            <a:r>
              <a:rPr lang="en-US" b="1" dirty="0">
                <a:solidFill>
                  <a:srgbClr val="000000"/>
                </a:solidFill>
                <a:latin typeface="Arial"/>
                <a:ea typeface="Times New Roman" panose="02020603050405020304" pitchFamily="18" charset="0"/>
              </a:rPr>
              <a:t>Single-Lap Shear (SLS) &amp; Double-Lap Shear (DLS)</a:t>
            </a:r>
          </a:p>
        </p:txBody>
      </p:sp>
      <p:grpSp>
        <p:nvGrpSpPr>
          <p:cNvPr id="121" name="Group 120"/>
          <p:cNvGrpSpPr>
            <a:grpSpLocks noChangeAspect="1"/>
          </p:cNvGrpSpPr>
          <p:nvPr/>
        </p:nvGrpSpPr>
        <p:grpSpPr>
          <a:xfrm>
            <a:off x="6874274" y="4914025"/>
            <a:ext cx="2500190" cy="2285999"/>
            <a:chOff x="4309569" y="4639946"/>
            <a:chExt cx="2500190" cy="2586990"/>
          </a:xfrm>
        </p:grpSpPr>
        <p:sp>
          <p:nvSpPr>
            <p:cNvPr id="122" name="TextBox 247">
              <a:extLst>
                <a:ext uri="{FF2B5EF4-FFF2-40B4-BE49-F238E27FC236}">
                  <a16:creationId xmlns:a16="http://schemas.microsoft.com/office/drawing/2014/main" id="{525574FB-661C-4DA2-919A-AC0095909C8E}"/>
                </a:ext>
              </a:extLst>
            </p:cNvPr>
            <p:cNvSpPr txBox="1"/>
            <p:nvPr/>
          </p:nvSpPr>
          <p:spPr>
            <a:xfrm>
              <a:off x="4309569" y="4639946"/>
              <a:ext cx="2500190" cy="555539"/>
            </a:xfrm>
            <a:prstGeom prst="rect">
              <a:avLst/>
            </a:prstGeom>
            <a:noFill/>
          </p:spPr>
          <p:txBody>
            <a:bodyPr wrap="square" rtlCol="0">
              <a:noAutofit/>
            </a:bodyPr>
            <a:lstStyle/>
            <a:p>
              <a:pPr marL="0" marR="0" lvl="0" indent="0" algn="ctr" defTabSz="457200" eaLnBrk="0" fontAlgn="base" latinLnBrk="0" hangingPunct="0">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000000"/>
                  </a:solidFill>
                  <a:effectLst/>
                  <a:uLnTx/>
                  <a:uFillTx/>
                  <a:latin typeface="Arial"/>
                  <a:ea typeface="Times New Roman" panose="02020603050405020304" pitchFamily="18" charset="0"/>
                </a:rPr>
                <a:t>Curved Beam (CB)</a:t>
              </a:r>
            </a:p>
          </p:txBody>
        </p:sp>
        <p:sp>
          <p:nvSpPr>
            <p:cNvPr id="123" name="L-Shape 122"/>
            <p:cNvSpPr/>
            <p:nvPr/>
          </p:nvSpPr>
          <p:spPr>
            <a:xfrm rot="8100000">
              <a:off x="4778405" y="5380948"/>
              <a:ext cx="1616022" cy="1828798"/>
            </a:xfrm>
            <a:prstGeom prst="corner">
              <a:avLst>
                <a:gd name="adj1" fmla="val 17510"/>
                <a:gd name="adj2" fmla="val 15104"/>
              </a:avLst>
            </a:prstGeom>
            <a:pattFill prst="pct90">
              <a:fgClr>
                <a:srgbClr val="000000"/>
              </a:fgClr>
              <a:bgClr>
                <a:srgbClr val="FFFFFF"/>
              </a:bgClr>
            </a:patt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24" name="L-Shape 123"/>
            <p:cNvSpPr/>
            <p:nvPr/>
          </p:nvSpPr>
          <p:spPr>
            <a:xfrm rot="8100000">
              <a:off x="4829157" y="5489578"/>
              <a:ext cx="1535221" cy="1737358"/>
            </a:xfrm>
            <a:prstGeom prst="corner">
              <a:avLst>
                <a:gd name="adj1" fmla="val 6892"/>
                <a:gd name="adj2" fmla="val 6572"/>
              </a:avLst>
            </a:prstGeom>
            <a:solidFill>
              <a:srgbClr val="2D2D8A">
                <a:lumMod val="75000"/>
              </a:srgbClr>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cxnSp>
          <p:nvCxnSpPr>
            <p:cNvPr id="125" name="Straight Arrow Connector 124">
              <a:extLst>
                <a:ext uri="{FF2B5EF4-FFF2-40B4-BE49-F238E27FC236}">
                  <a16:creationId xmlns:a16="http://schemas.microsoft.com/office/drawing/2014/main" id="{4FA7E0F7-27BF-4174-AECE-1110465CA9FF}"/>
                </a:ext>
              </a:extLst>
            </p:cNvPr>
            <p:cNvCxnSpPr/>
            <p:nvPr/>
          </p:nvCxnSpPr>
          <p:spPr>
            <a:xfrm rot="10800000" flipH="1" flipV="1">
              <a:off x="5994985" y="5148233"/>
              <a:ext cx="0" cy="320040"/>
            </a:xfrm>
            <a:prstGeom prst="straightConnector1">
              <a:avLst/>
            </a:prstGeom>
            <a:noFill/>
            <a:ln w="57150" cap="flat" cmpd="sng" algn="ctr">
              <a:solidFill>
                <a:srgbClr val="FF0000"/>
              </a:solidFill>
              <a:prstDash val="solid"/>
              <a:tailEnd type="triangle"/>
            </a:ln>
            <a:effectLst/>
          </p:spPr>
        </p:cxnSp>
        <p:cxnSp>
          <p:nvCxnSpPr>
            <p:cNvPr id="126" name="Straight Arrow Connector 125">
              <a:extLst>
                <a:ext uri="{FF2B5EF4-FFF2-40B4-BE49-F238E27FC236}">
                  <a16:creationId xmlns:a16="http://schemas.microsoft.com/office/drawing/2014/main" id="{4FA7E0F7-27BF-4174-AECE-1110465CA9FF}"/>
                </a:ext>
              </a:extLst>
            </p:cNvPr>
            <p:cNvCxnSpPr/>
            <p:nvPr/>
          </p:nvCxnSpPr>
          <p:spPr>
            <a:xfrm rot="10800000" flipH="1" flipV="1">
              <a:off x="5178812" y="5148235"/>
              <a:ext cx="0" cy="320040"/>
            </a:xfrm>
            <a:prstGeom prst="straightConnector1">
              <a:avLst/>
            </a:prstGeom>
            <a:noFill/>
            <a:ln w="57150" cap="flat" cmpd="sng" algn="ctr">
              <a:solidFill>
                <a:srgbClr val="FF0000"/>
              </a:solidFill>
              <a:prstDash val="solid"/>
              <a:tailEnd type="triangle"/>
            </a:ln>
            <a:effectLst/>
          </p:spPr>
        </p:cxnSp>
        <p:cxnSp>
          <p:nvCxnSpPr>
            <p:cNvPr id="127" name="Straight Arrow Connector 126">
              <a:extLst>
                <a:ext uri="{FF2B5EF4-FFF2-40B4-BE49-F238E27FC236}">
                  <a16:creationId xmlns:a16="http://schemas.microsoft.com/office/drawing/2014/main" id="{4FA7E0F7-27BF-4174-AECE-1110465CA9FF}"/>
                </a:ext>
              </a:extLst>
            </p:cNvPr>
            <p:cNvCxnSpPr/>
            <p:nvPr/>
          </p:nvCxnSpPr>
          <p:spPr>
            <a:xfrm rot="10800000" flipH="1">
              <a:off x="6207626" y="6116922"/>
              <a:ext cx="0" cy="320040"/>
            </a:xfrm>
            <a:prstGeom prst="straightConnector1">
              <a:avLst/>
            </a:prstGeom>
            <a:noFill/>
            <a:ln w="57150" cap="flat" cmpd="sng" algn="ctr">
              <a:solidFill>
                <a:srgbClr val="FF0000"/>
              </a:solidFill>
              <a:prstDash val="solid"/>
              <a:tailEnd type="triangle"/>
            </a:ln>
            <a:effectLst/>
          </p:spPr>
        </p:cxnSp>
        <p:cxnSp>
          <p:nvCxnSpPr>
            <p:cNvPr id="128" name="Straight Arrow Connector 127">
              <a:extLst>
                <a:ext uri="{FF2B5EF4-FFF2-40B4-BE49-F238E27FC236}">
                  <a16:creationId xmlns:a16="http://schemas.microsoft.com/office/drawing/2014/main" id="{4FA7E0F7-27BF-4174-AECE-1110465CA9FF}"/>
                </a:ext>
              </a:extLst>
            </p:cNvPr>
            <p:cNvCxnSpPr/>
            <p:nvPr/>
          </p:nvCxnSpPr>
          <p:spPr>
            <a:xfrm rot="10800000" flipH="1">
              <a:off x="5041388" y="6116930"/>
              <a:ext cx="0" cy="320040"/>
            </a:xfrm>
            <a:prstGeom prst="straightConnector1">
              <a:avLst/>
            </a:prstGeom>
            <a:noFill/>
            <a:ln w="57150" cap="flat" cmpd="sng" algn="ctr">
              <a:solidFill>
                <a:srgbClr val="FF0000"/>
              </a:solidFill>
              <a:prstDash val="solid"/>
              <a:tailEnd type="triangle"/>
            </a:ln>
            <a:effectLst/>
          </p:spPr>
        </p:cxnSp>
      </p:grpSp>
      <p:grpSp>
        <p:nvGrpSpPr>
          <p:cNvPr id="129" name="Group 128"/>
          <p:cNvGrpSpPr/>
          <p:nvPr/>
        </p:nvGrpSpPr>
        <p:grpSpPr>
          <a:xfrm>
            <a:off x="8458200" y="3709714"/>
            <a:ext cx="2743200" cy="1215111"/>
            <a:chOff x="6419488" y="3709714"/>
            <a:chExt cx="2743200" cy="1215111"/>
          </a:xfrm>
        </p:grpSpPr>
        <p:sp>
          <p:nvSpPr>
            <p:cNvPr id="130" name="Rectangle 129">
              <a:extLst>
                <a:ext uri="{FF2B5EF4-FFF2-40B4-BE49-F238E27FC236}">
                  <a16:creationId xmlns:a16="http://schemas.microsoft.com/office/drawing/2014/main" id="{35F49D0C-7403-4C9F-BB3D-FE51C337D316}"/>
                </a:ext>
              </a:extLst>
            </p:cNvPr>
            <p:cNvSpPr/>
            <p:nvPr/>
          </p:nvSpPr>
          <p:spPr bwMode="auto">
            <a:xfrm>
              <a:off x="7620471" y="4072557"/>
              <a:ext cx="1387636" cy="210187"/>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31" name="Rectangle 130">
              <a:extLst>
                <a:ext uri="{FF2B5EF4-FFF2-40B4-BE49-F238E27FC236}">
                  <a16:creationId xmlns:a16="http://schemas.microsoft.com/office/drawing/2014/main" id="{941A3322-4517-48BA-B89A-19BBE885C3D9}"/>
                </a:ext>
              </a:extLst>
            </p:cNvPr>
            <p:cNvSpPr/>
            <p:nvPr/>
          </p:nvSpPr>
          <p:spPr bwMode="auto">
            <a:xfrm>
              <a:off x="6581656" y="4413017"/>
              <a:ext cx="1511410" cy="210187"/>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32" name="Rectangle 131">
              <a:extLst>
                <a:ext uri="{FF2B5EF4-FFF2-40B4-BE49-F238E27FC236}">
                  <a16:creationId xmlns:a16="http://schemas.microsoft.com/office/drawing/2014/main" id="{03A15BA2-E86D-41F2-9631-BA355E31C4D8}"/>
                </a:ext>
              </a:extLst>
            </p:cNvPr>
            <p:cNvSpPr/>
            <p:nvPr/>
          </p:nvSpPr>
          <p:spPr bwMode="auto">
            <a:xfrm>
              <a:off x="7620889" y="4275256"/>
              <a:ext cx="1387636" cy="71345"/>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33" name="Rectangle 132">
              <a:extLst>
                <a:ext uri="{FF2B5EF4-FFF2-40B4-BE49-F238E27FC236}">
                  <a16:creationId xmlns:a16="http://schemas.microsoft.com/office/drawing/2014/main" id="{889F87E3-5919-493C-A741-FC5E0CB0F19A}"/>
                </a:ext>
              </a:extLst>
            </p:cNvPr>
            <p:cNvSpPr/>
            <p:nvPr/>
          </p:nvSpPr>
          <p:spPr bwMode="auto">
            <a:xfrm>
              <a:off x="6579440" y="4349673"/>
              <a:ext cx="1512625" cy="70062"/>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cxnSp>
          <p:nvCxnSpPr>
            <p:cNvPr id="134" name="Straight Arrow Connector 133">
              <a:extLst>
                <a:ext uri="{FF2B5EF4-FFF2-40B4-BE49-F238E27FC236}">
                  <a16:creationId xmlns:a16="http://schemas.microsoft.com/office/drawing/2014/main" id="{1B35B9F7-C542-49C9-B39E-BB6EFF039B05}"/>
                </a:ext>
              </a:extLst>
            </p:cNvPr>
            <p:cNvCxnSpPr/>
            <p:nvPr/>
          </p:nvCxnSpPr>
          <p:spPr bwMode="auto">
            <a:xfrm>
              <a:off x="7136046" y="4000328"/>
              <a:ext cx="1102697" cy="0"/>
            </a:xfrm>
            <a:prstGeom prst="straightConnector1">
              <a:avLst/>
            </a:prstGeom>
            <a:noFill/>
            <a:ln w="19050" cap="flat" cmpd="sng" algn="ctr">
              <a:solidFill>
                <a:srgbClr val="000000"/>
              </a:solidFill>
              <a:prstDash val="solid"/>
              <a:headEnd type="triangle" w="med" len="med"/>
              <a:tailEnd type="triangle" w="med" len="med"/>
            </a:ln>
            <a:effectLst/>
          </p:spPr>
        </p:cxnSp>
        <p:sp>
          <p:nvSpPr>
            <p:cNvPr id="135" name="TextBox 58">
              <a:extLst>
                <a:ext uri="{FF2B5EF4-FFF2-40B4-BE49-F238E27FC236}">
                  <a16:creationId xmlns:a16="http://schemas.microsoft.com/office/drawing/2014/main" id="{0C6C5EAE-027D-4D58-BF16-9CC89890DA59}"/>
                </a:ext>
              </a:extLst>
            </p:cNvPr>
            <p:cNvSpPr txBox="1">
              <a:spLocks noChangeArrowheads="1"/>
            </p:cNvSpPr>
            <p:nvPr/>
          </p:nvSpPr>
          <p:spPr bwMode="auto">
            <a:xfrm>
              <a:off x="7111644" y="3709714"/>
              <a:ext cx="1387636" cy="201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lvl="0" indent="0" defTabSz="457200" eaLnBrk="0" fontAlgn="base"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rPr>
                <a:t>Fiber direction</a:t>
              </a:r>
            </a:p>
          </p:txBody>
        </p:sp>
        <p:cxnSp>
          <p:nvCxnSpPr>
            <p:cNvPr id="136" name="Straight Arrow Connector 135">
              <a:extLst>
                <a:ext uri="{FF2B5EF4-FFF2-40B4-BE49-F238E27FC236}">
                  <a16:creationId xmlns:a16="http://schemas.microsoft.com/office/drawing/2014/main" id="{4FA7E0F7-27BF-4174-AECE-1110465CA9FF}"/>
                </a:ext>
              </a:extLst>
            </p:cNvPr>
            <p:cNvCxnSpPr/>
            <p:nvPr/>
          </p:nvCxnSpPr>
          <p:spPr>
            <a:xfrm rot="10800000" flipH="1" flipV="1">
              <a:off x="8871299" y="4083358"/>
              <a:ext cx="291389" cy="0"/>
            </a:xfrm>
            <a:prstGeom prst="straightConnector1">
              <a:avLst/>
            </a:prstGeom>
            <a:noFill/>
            <a:ln w="57150" cap="flat" cmpd="sng" algn="ctr">
              <a:solidFill>
                <a:srgbClr val="FF0000"/>
              </a:solidFill>
              <a:prstDash val="solid"/>
              <a:tailEnd type="triangle"/>
            </a:ln>
            <a:effectLst/>
          </p:spPr>
        </p:cxnSp>
        <p:grpSp>
          <p:nvGrpSpPr>
            <p:cNvPr id="137" name="Group 136"/>
            <p:cNvGrpSpPr/>
            <p:nvPr/>
          </p:nvGrpSpPr>
          <p:grpSpPr>
            <a:xfrm flipV="1">
              <a:off x="7601783" y="4650781"/>
              <a:ext cx="1542217" cy="274044"/>
              <a:chOff x="7772871" y="4224957"/>
              <a:chExt cx="1542217" cy="274044"/>
            </a:xfrm>
          </p:grpSpPr>
          <p:sp>
            <p:nvSpPr>
              <p:cNvPr id="140" name="Rectangle 139">
                <a:extLst>
                  <a:ext uri="{FF2B5EF4-FFF2-40B4-BE49-F238E27FC236}">
                    <a16:creationId xmlns:a16="http://schemas.microsoft.com/office/drawing/2014/main" id="{35F49D0C-7403-4C9F-BB3D-FE51C337D316}"/>
                  </a:ext>
                </a:extLst>
              </p:cNvPr>
              <p:cNvSpPr/>
              <p:nvPr/>
            </p:nvSpPr>
            <p:spPr bwMode="auto">
              <a:xfrm>
                <a:off x="7772871" y="4224957"/>
                <a:ext cx="1387636" cy="210187"/>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41" name="Rectangle 140">
                <a:extLst>
                  <a:ext uri="{FF2B5EF4-FFF2-40B4-BE49-F238E27FC236}">
                    <a16:creationId xmlns:a16="http://schemas.microsoft.com/office/drawing/2014/main" id="{03A15BA2-E86D-41F2-9631-BA355E31C4D8}"/>
                  </a:ext>
                </a:extLst>
              </p:cNvPr>
              <p:cNvSpPr/>
              <p:nvPr/>
            </p:nvSpPr>
            <p:spPr bwMode="auto">
              <a:xfrm>
                <a:off x="7773289" y="4427656"/>
                <a:ext cx="1387636" cy="71345"/>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cxnSp>
            <p:nvCxnSpPr>
              <p:cNvPr id="142" name="Straight Arrow Connector 141">
                <a:extLst>
                  <a:ext uri="{FF2B5EF4-FFF2-40B4-BE49-F238E27FC236}">
                    <a16:creationId xmlns:a16="http://schemas.microsoft.com/office/drawing/2014/main" id="{4FA7E0F7-27BF-4174-AECE-1110465CA9FF}"/>
                  </a:ext>
                </a:extLst>
              </p:cNvPr>
              <p:cNvCxnSpPr/>
              <p:nvPr/>
            </p:nvCxnSpPr>
            <p:spPr>
              <a:xfrm rot="10800000" flipH="1" flipV="1">
                <a:off x="9023699" y="4235758"/>
                <a:ext cx="291389" cy="0"/>
              </a:xfrm>
              <a:prstGeom prst="straightConnector1">
                <a:avLst/>
              </a:prstGeom>
              <a:noFill/>
              <a:ln w="57150" cap="flat" cmpd="sng" algn="ctr">
                <a:solidFill>
                  <a:srgbClr val="FF0000"/>
                </a:solidFill>
                <a:prstDash val="solid"/>
                <a:tailEnd type="triangle"/>
              </a:ln>
              <a:effectLst/>
            </p:spPr>
          </p:cxnSp>
        </p:grpSp>
        <p:sp>
          <p:nvSpPr>
            <p:cNvPr id="138" name="Rectangle 137">
              <a:extLst>
                <a:ext uri="{FF2B5EF4-FFF2-40B4-BE49-F238E27FC236}">
                  <a16:creationId xmlns:a16="http://schemas.microsoft.com/office/drawing/2014/main" id="{889F87E3-5919-493C-A741-FC5E0CB0F19A}"/>
                </a:ext>
              </a:extLst>
            </p:cNvPr>
            <p:cNvSpPr/>
            <p:nvPr/>
          </p:nvSpPr>
          <p:spPr bwMode="auto">
            <a:xfrm>
              <a:off x="6584062" y="4585198"/>
              <a:ext cx="1512625" cy="70062"/>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cxnSp>
          <p:nvCxnSpPr>
            <p:cNvPr id="139" name="Straight Arrow Connector 138">
              <a:extLst>
                <a:ext uri="{FF2B5EF4-FFF2-40B4-BE49-F238E27FC236}">
                  <a16:creationId xmlns:a16="http://schemas.microsoft.com/office/drawing/2014/main" id="{96CE6598-4AAE-49DE-A973-95F386E196AF}"/>
                </a:ext>
              </a:extLst>
            </p:cNvPr>
            <p:cNvCxnSpPr/>
            <p:nvPr/>
          </p:nvCxnSpPr>
          <p:spPr>
            <a:xfrm rot="10800000" flipV="1">
              <a:off x="6419488" y="4513327"/>
              <a:ext cx="291389" cy="0"/>
            </a:xfrm>
            <a:prstGeom prst="straightConnector1">
              <a:avLst/>
            </a:prstGeom>
            <a:noFill/>
            <a:ln w="57150" cap="flat" cmpd="sng" algn="ctr">
              <a:solidFill>
                <a:srgbClr val="FF0000"/>
              </a:solidFill>
              <a:prstDash val="solid"/>
              <a:tailEnd type="triangle"/>
            </a:ln>
            <a:effectLst/>
          </p:spPr>
        </p:cxnSp>
      </p:grpSp>
      <p:grpSp>
        <p:nvGrpSpPr>
          <p:cNvPr id="143" name="Group 142"/>
          <p:cNvGrpSpPr/>
          <p:nvPr/>
        </p:nvGrpSpPr>
        <p:grpSpPr>
          <a:xfrm>
            <a:off x="6409295" y="1197092"/>
            <a:ext cx="4306836" cy="1853275"/>
            <a:chOff x="4370583" y="1197092"/>
            <a:chExt cx="4306836" cy="1853275"/>
          </a:xfrm>
        </p:grpSpPr>
        <p:grpSp>
          <p:nvGrpSpPr>
            <p:cNvPr id="144" name="Group 143">
              <a:extLst>
                <a:ext uri="{FF2B5EF4-FFF2-40B4-BE49-F238E27FC236}">
                  <a16:creationId xmlns:a16="http://schemas.microsoft.com/office/drawing/2014/main" id="{537E1A25-3730-4029-BD0B-7BEFBAE020C3}"/>
                </a:ext>
              </a:extLst>
            </p:cNvPr>
            <p:cNvGrpSpPr/>
            <p:nvPr/>
          </p:nvGrpSpPr>
          <p:grpSpPr>
            <a:xfrm>
              <a:off x="4370583" y="1197092"/>
              <a:ext cx="4306836" cy="1853275"/>
              <a:chOff x="628888" y="-636747"/>
              <a:chExt cx="4307162" cy="1853959"/>
            </a:xfrm>
          </p:grpSpPr>
          <p:grpSp>
            <p:nvGrpSpPr>
              <p:cNvPr id="147" name="Group 146">
                <a:extLst>
                  <a:ext uri="{FF2B5EF4-FFF2-40B4-BE49-F238E27FC236}">
                    <a16:creationId xmlns:a16="http://schemas.microsoft.com/office/drawing/2014/main" id="{CB0EE15C-9044-4BDC-A010-2F58CFE83967}"/>
                  </a:ext>
                </a:extLst>
              </p:cNvPr>
              <p:cNvGrpSpPr/>
              <p:nvPr/>
            </p:nvGrpSpPr>
            <p:grpSpPr>
              <a:xfrm>
                <a:off x="1171215" y="-60127"/>
                <a:ext cx="3764835" cy="1277339"/>
                <a:chOff x="2160505" y="-96235"/>
                <a:chExt cx="6944883" cy="2044404"/>
              </a:xfrm>
            </p:grpSpPr>
            <p:grpSp>
              <p:nvGrpSpPr>
                <p:cNvPr id="149" name="Group 148">
                  <a:extLst>
                    <a:ext uri="{FF2B5EF4-FFF2-40B4-BE49-F238E27FC236}">
                      <a16:creationId xmlns:a16="http://schemas.microsoft.com/office/drawing/2014/main" id="{8E489EFD-ABBD-40EF-BAFE-DB347EDEA9C5}"/>
                    </a:ext>
                  </a:extLst>
                </p:cNvPr>
                <p:cNvGrpSpPr/>
                <p:nvPr/>
              </p:nvGrpSpPr>
              <p:grpSpPr>
                <a:xfrm>
                  <a:off x="2160505" y="-96235"/>
                  <a:ext cx="6944883" cy="1769047"/>
                  <a:chOff x="1593795" y="-89546"/>
                  <a:chExt cx="5123209" cy="1646086"/>
                </a:xfrm>
              </p:grpSpPr>
              <p:sp>
                <p:nvSpPr>
                  <p:cNvPr id="152" name="Rectangle 151">
                    <a:extLst>
                      <a:ext uri="{FF2B5EF4-FFF2-40B4-BE49-F238E27FC236}">
                        <a16:creationId xmlns:a16="http://schemas.microsoft.com/office/drawing/2014/main" id="{A16FA177-3F6C-482D-ACAB-A7BBBE7EFFA0}"/>
                      </a:ext>
                    </a:extLst>
                  </p:cNvPr>
                  <p:cNvSpPr/>
                  <p:nvPr/>
                </p:nvSpPr>
                <p:spPr bwMode="auto">
                  <a:xfrm>
                    <a:off x="1593795" y="441010"/>
                    <a:ext cx="3390242" cy="473575"/>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53" name="Rectangle 152">
                    <a:extLst>
                      <a:ext uri="{FF2B5EF4-FFF2-40B4-BE49-F238E27FC236}">
                        <a16:creationId xmlns:a16="http://schemas.microsoft.com/office/drawing/2014/main" id="{A3A502B2-A9E0-420C-AFBA-EB8DFC8F8695}"/>
                      </a:ext>
                    </a:extLst>
                  </p:cNvPr>
                  <p:cNvSpPr/>
                  <p:nvPr/>
                </p:nvSpPr>
                <p:spPr bwMode="auto">
                  <a:xfrm>
                    <a:off x="1593795" y="1081272"/>
                    <a:ext cx="3390242" cy="475268"/>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cxnSp>
                <p:nvCxnSpPr>
                  <p:cNvPr id="154" name="Straight Arrow Connector 153">
                    <a:extLst>
                      <a:ext uri="{FF2B5EF4-FFF2-40B4-BE49-F238E27FC236}">
                        <a16:creationId xmlns:a16="http://schemas.microsoft.com/office/drawing/2014/main" id="{169B41D1-61BA-4123-A424-5CFC1A5690B9}"/>
                      </a:ext>
                    </a:extLst>
                  </p:cNvPr>
                  <p:cNvCxnSpPr/>
                  <p:nvPr/>
                </p:nvCxnSpPr>
                <p:spPr bwMode="auto">
                  <a:xfrm flipH="1">
                    <a:off x="5139949" y="1010491"/>
                    <a:ext cx="314052" cy="0"/>
                  </a:xfrm>
                  <a:prstGeom prst="straightConnector1">
                    <a:avLst/>
                  </a:prstGeom>
                  <a:noFill/>
                  <a:ln w="28575" cap="flat" cmpd="sng" algn="ctr">
                    <a:solidFill>
                      <a:srgbClr val="BBE0E3"/>
                    </a:solidFill>
                    <a:prstDash val="solid"/>
                    <a:tailEnd type="triangle"/>
                  </a:ln>
                  <a:effectLst/>
                </p:spPr>
              </p:cxnSp>
              <p:sp>
                <p:nvSpPr>
                  <p:cNvPr id="155" name="Rectangle 154">
                    <a:extLst>
                      <a:ext uri="{FF2B5EF4-FFF2-40B4-BE49-F238E27FC236}">
                        <a16:creationId xmlns:a16="http://schemas.microsoft.com/office/drawing/2014/main" id="{FD738C0C-E2D3-4DFD-9731-D85075050A57}"/>
                      </a:ext>
                    </a:extLst>
                  </p:cNvPr>
                  <p:cNvSpPr/>
                  <p:nvPr/>
                </p:nvSpPr>
                <p:spPr bwMode="auto">
                  <a:xfrm>
                    <a:off x="1593795" y="884609"/>
                    <a:ext cx="3390242" cy="153913"/>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56" name="Rectangle 155">
                    <a:extLst>
                      <a:ext uri="{FF2B5EF4-FFF2-40B4-BE49-F238E27FC236}">
                        <a16:creationId xmlns:a16="http://schemas.microsoft.com/office/drawing/2014/main" id="{530C2F2D-AF5B-447D-A7CD-374FFCA6A6CF}"/>
                      </a:ext>
                    </a:extLst>
                  </p:cNvPr>
                  <p:cNvSpPr/>
                  <p:nvPr/>
                </p:nvSpPr>
                <p:spPr bwMode="auto">
                  <a:xfrm>
                    <a:off x="1593795" y="1016306"/>
                    <a:ext cx="3390242" cy="152220"/>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57" name="Rectangle 156">
                    <a:extLst>
                      <a:ext uri="{FF2B5EF4-FFF2-40B4-BE49-F238E27FC236}">
                        <a16:creationId xmlns:a16="http://schemas.microsoft.com/office/drawing/2014/main" id="{FC4EEE9E-3DC9-4F17-ADB2-4ECAE617061F}"/>
                      </a:ext>
                    </a:extLst>
                  </p:cNvPr>
                  <p:cNvSpPr/>
                  <p:nvPr/>
                </p:nvSpPr>
                <p:spPr bwMode="auto">
                  <a:xfrm>
                    <a:off x="3991588" y="998560"/>
                    <a:ext cx="1117301" cy="16396"/>
                  </a:xfrm>
                  <a:prstGeom prst="rect">
                    <a:avLst/>
                  </a:prstGeom>
                  <a:solidFill>
                    <a:srgbClr val="FF0000"/>
                  </a:solidFill>
                  <a:ln w="38100" cap="flat" cmpd="sng" algn="ctr">
                    <a:solidFill>
                      <a:srgbClr val="CB35CB"/>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58" name="TextBox 51">
                    <a:extLst>
                      <a:ext uri="{FF2B5EF4-FFF2-40B4-BE49-F238E27FC236}">
                        <a16:creationId xmlns:a16="http://schemas.microsoft.com/office/drawing/2014/main" id="{7502FACE-8FDB-4271-A3EF-024F3D2D13DE}"/>
                      </a:ext>
                    </a:extLst>
                  </p:cNvPr>
                  <p:cNvSpPr txBox="1">
                    <a:spLocks noChangeArrowheads="1"/>
                  </p:cNvSpPr>
                  <p:nvPr/>
                </p:nvSpPr>
                <p:spPr bwMode="auto">
                  <a:xfrm>
                    <a:off x="5148209" y="629800"/>
                    <a:ext cx="1568795" cy="356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lvl="0" indent="0" defTabSz="457200" eaLnBrk="0" fontAlgn="base"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smtClean="0">
                        <a:ln>
                          <a:noFill/>
                        </a:ln>
                        <a:solidFill>
                          <a:srgbClr val="000000"/>
                        </a:solidFill>
                        <a:effectLst/>
                        <a:uLnTx/>
                        <a:uFillTx/>
                        <a:latin typeface="Times New Roman" panose="02020603050405020304" pitchFamily="18" charset="0"/>
                        <a:ea typeface="Times New Roman" panose="02020603050405020304" pitchFamily="18" charset="0"/>
                      </a:rPr>
                      <a:t>FEP crack starter</a:t>
                    </a:r>
                    <a:endParaRPr kumimoji="0" lang="en-US" sz="2400" b="0" i="0" u="none" strike="noStrike" kern="0" cap="none" spc="0" normalizeH="0" baseline="0" noProof="0" smtClean="0">
                      <a:ln>
                        <a:noFill/>
                      </a:ln>
                      <a:solidFill>
                        <a:srgbClr val="000000"/>
                      </a:solidFill>
                      <a:effectLst/>
                      <a:uLnTx/>
                      <a:uFillTx/>
                      <a:latin typeface="Times New Roman" panose="02020603050405020304" pitchFamily="18" charset="0"/>
                      <a:ea typeface="Times New Roman" panose="02020603050405020304" pitchFamily="18" charset="0"/>
                    </a:endParaRPr>
                  </a:p>
                </p:txBody>
              </p:sp>
              <p:cxnSp>
                <p:nvCxnSpPr>
                  <p:cNvPr id="159" name="Straight Arrow Connector 158">
                    <a:extLst>
                      <a:ext uri="{FF2B5EF4-FFF2-40B4-BE49-F238E27FC236}">
                        <a16:creationId xmlns:a16="http://schemas.microsoft.com/office/drawing/2014/main" id="{FD632513-D818-4DB7-A8D3-F695D0F511C4}"/>
                      </a:ext>
                    </a:extLst>
                  </p:cNvPr>
                  <p:cNvCxnSpPr/>
                  <p:nvPr/>
                </p:nvCxnSpPr>
                <p:spPr bwMode="auto">
                  <a:xfrm>
                    <a:off x="2712589" y="349121"/>
                    <a:ext cx="1184178" cy="0"/>
                  </a:xfrm>
                  <a:prstGeom prst="straightConnector1">
                    <a:avLst/>
                  </a:prstGeom>
                  <a:noFill/>
                  <a:ln w="19050" cap="flat" cmpd="sng" algn="ctr">
                    <a:solidFill>
                      <a:srgbClr val="000000"/>
                    </a:solidFill>
                    <a:prstDash val="solid"/>
                    <a:headEnd type="triangle" w="med" len="med"/>
                    <a:tailEnd type="triangle" w="med" len="med"/>
                  </a:ln>
                  <a:effectLst/>
                </p:spPr>
              </p:cxnSp>
              <p:sp>
                <p:nvSpPr>
                  <p:cNvPr id="160" name="TextBox 58">
                    <a:extLst>
                      <a:ext uri="{FF2B5EF4-FFF2-40B4-BE49-F238E27FC236}">
                        <a16:creationId xmlns:a16="http://schemas.microsoft.com/office/drawing/2014/main" id="{4F970C29-4FC6-4931-AE6A-A4E13C45DD2E}"/>
                      </a:ext>
                    </a:extLst>
                  </p:cNvPr>
                  <p:cNvSpPr txBox="1">
                    <a:spLocks noChangeArrowheads="1"/>
                  </p:cNvSpPr>
                  <p:nvPr/>
                </p:nvSpPr>
                <p:spPr bwMode="auto">
                  <a:xfrm>
                    <a:off x="2463644" y="-89546"/>
                    <a:ext cx="1714749" cy="35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lvl="0" indent="0" defTabSz="457200" eaLnBrk="0" fontAlgn="base"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rPr>
                      <a:t>Fiber direction</a:t>
                    </a:r>
                    <a:endParaRPr kumimoji="0" lang="en-US" sz="2400" b="0" i="0" u="none" strike="noStrike" kern="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endParaRPr>
                  </a:p>
                </p:txBody>
              </p:sp>
            </p:grpSp>
            <p:cxnSp>
              <p:nvCxnSpPr>
                <p:cNvPr id="150" name="Straight Arrow Connector 149">
                  <a:extLst>
                    <a:ext uri="{FF2B5EF4-FFF2-40B4-BE49-F238E27FC236}">
                      <a16:creationId xmlns:a16="http://schemas.microsoft.com/office/drawing/2014/main" id="{AC753B3F-857C-40FC-B0FA-972862C64BDA}"/>
                    </a:ext>
                  </a:extLst>
                </p:cNvPr>
                <p:cNvCxnSpPr/>
                <p:nvPr/>
              </p:nvCxnSpPr>
              <p:spPr>
                <a:xfrm rot="5400000">
                  <a:off x="6498599" y="1719569"/>
                  <a:ext cx="457200" cy="0"/>
                </a:xfrm>
                <a:prstGeom prst="straightConnector1">
                  <a:avLst/>
                </a:prstGeom>
                <a:noFill/>
                <a:ln w="57150" cap="flat" cmpd="sng" algn="ctr">
                  <a:solidFill>
                    <a:srgbClr val="FF0000"/>
                  </a:solidFill>
                  <a:prstDash val="solid"/>
                  <a:tailEnd type="triangle"/>
                </a:ln>
                <a:effectLst/>
              </p:spPr>
            </p:cxnSp>
            <p:cxnSp>
              <p:nvCxnSpPr>
                <p:cNvPr id="151" name="Straight Arrow Connector 150">
                  <a:extLst>
                    <a:ext uri="{FF2B5EF4-FFF2-40B4-BE49-F238E27FC236}">
                      <a16:creationId xmlns:a16="http://schemas.microsoft.com/office/drawing/2014/main" id="{F68192FE-431A-43F0-9F74-F703851A12E9}"/>
                    </a:ext>
                  </a:extLst>
                </p:cNvPr>
                <p:cNvCxnSpPr/>
                <p:nvPr/>
              </p:nvCxnSpPr>
              <p:spPr>
                <a:xfrm rot="5400000" flipH="1" flipV="1">
                  <a:off x="6498599" y="391626"/>
                  <a:ext cx="457200" cy="0"/>
                </a:xfrm>
                <a:prstGeom prst="straightConnector1">
                  <a:avLst/>
                </a:prstGeom>
                <a:noFill/>
                <a:ln w="57150" cap="flat" cmpd="sng" algn="ctr">
                  <a:solidFill>
                    <a:srgbClr val="FF0000"/>
                  </a:solidFill>
                  <a:prstDash val="solid"/>
                  <a:tailEnd type="triangle"/>
                </a:ln>
                <a:effectLst/>
              </p:spPr>
            </p:cxnSp>
          </p:grpSp>
          <p:sp>
            <p:nvSpPr>
              <p:cNvPr id="148" name="TextBox 247">
                <a:extLst>
                  <a:ext uri="{FF2B5EF4-FFF2-40B4-BE49-F238E27FC236}">
                    <a16:creationId xmlns:a16="http://schemas.microsoft.com/office/drawing/2014/main" id="{08F64438-E519-41C5-8096-CEB0B2A05D65}"/>
                  </a:ext>
                </a:extLst>
              </p:cNvPr>
              <p:cNvSpPr txBox="1"/>
              <p:nvPr/>
            </p:nvSpPr>
            <p:spPr>
              <a:xfrm>
                <a:off x="628888" y="-636747"/>
                <a:ext cx="3897776" cy="447678"/>
              </a:xfrm>
              <a:prstGeom prst="rect">
                <a:avLst/>
              </a:prstGeom>
              <a:noFill/>
            </p:spPr>
            <p:txBody>
              <a:bodyPr wrap="square" rtlCol="0">
                <a:noAutofit/>
              </a:bodyPr>
              <a:lstStyle/>
              <a:p>
                <a:pPr marL="0" marR="0" lvl="0" indent="0" algn="ctr" defTabSz="457200" eaLnBrk="0" fontAlgn="base" latinLnBrk="0" hangingPunct="0">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000000"/>
                    </a:solidFill>
                    <a:effectLst/>
                    <a:uLnTx/>
                    <a:uFillTx/>
                    <a:latin typeface="Arial"/>
                    <a:ea typeface="Times New Roman" panose="02020603050405020304" pitchFamily="18" charset="0"/>
                  </a:rPr>
                  <a:t>Double Cantilever Beam (DCB) &amp; End-Notched Flexure (ENF)</a:t>
                </a:r>
                <a:endParaRPr kumimoji="0" lang="en-US" sz="2800" b="1" i="0" u="none" strike="noStrike" kern="0" cap="none" spc="0" normalizeH="0" baseline="0" noProof="0" dirty="0" smtClean="0">
                  <a:ln>
                    <a:noFill/>
                  </a:ln>
                  <a:solidFill>
                    <a:srgbClr val="000000"/>
                  </a:solidFill>
                  <a:effectLst/>
                  <a:uLnTx/>
                  <a:uFillTx/>
                  <a:latin typeface="Arial"/>
                  <a:ea typeface="Times New Roman" panose="02020603050405020304" pitchFamily="18" charset="0"/>
                </a:endParaRPr>
              </a:p>
            </p:txBody>
          </p:sp>
        </p:grpSp>
        <p:cxnSp>
          <p:nvCxnSpPr>
            <p:cNvPr id="145" name="Straight Arrow Connector 144">
              <a:extLst>
                <a:ext uri="{FF2B5EF4-FFF2-40B4-BE49-F238E27FC236}">
                  <a16:creationId xmlns:a16="http://schemas.microsoft.com/office/drawing/2014/main" id="{F68192FE-431A-43F0-9F74-F703851A12E9}"/>
                </a:ext>
              </a:extLst>
            </p:cNvPr>
            <p:cNvCxnSpPr/>
            <p:nvPr/>
          </p:nvCxnSpPr>
          <p:spPr>
            <a:xfrm flipV="1">
              <a:off x="6782099" y="2286586"/>
              <a:ext cx="457200" cy="0"/>
            </a:xfrm>
            <a:prstGeom prst="straightConnector1">
              <a:avLst/>
            </a:prstGeom>
            <a:noFill/>
            <a:ln w="57150" cap="flat" cmpd="sng" algn="ctr">
              <a:solidFill>
                <a:srgbClr val="FF0000"/>
              </a:solidFill>
              <a:prstDash val="solid"/>
              <a:tailEnd type="triangle"/>
            </a:ln>
            <a:effectLst/>
          </p:spPr>
        </p:cxnSp>
        <p:cxnSp>
          <p:nvCxnSpPr>
            <p:cNvPr id="146" name="Straight Arrow Connector 145">
              <a:extLst>
                <a:ext uri="{FF2B5EF4-FFF2-40B4-BE49-F238E27FC236}">
                  <a16:creationId xmlns:a16="http://schemas.microsoft.com/office/drawing/2014/main" id="{F68192FE-431A-43F0-9F74-F703851A12E9}"/>
                </a:ext>
              </a:extLst>
            </p:cNvPr>
            <p:cNvCxnSpPr/>
            <p:nvPr/>
          </p:nvCxnSpPr>
          <p:spPr>
            <a:xfrm flipH="1" flipV="1">
              <a:off x="6747885" y="2728235"/>
              <a:ext cx="457200" cy="0"/>
            </a:xfrm>
            <a:prstGeom prst="straightConnector1">
              <a:avLst/>
            </a:prstGeom>
            <a:noFill/>
            <a:ln w="57150" cap="flat" cmpd="sng" algn="ctr">
              <a:solidFill>
                <a:srgbClr val="FF0000"/>
              </a:solidFill>
              <a:prstDash val="solid"/>
              <a:tailEnd type="triangle"/>
            </a:ln>
            <a:effectLst/>
          </p:spPr>
        </p:cxnSp>
      </p:grpSp>
      <p:pic>
        <p:nvPicPr>
          <p:cNvPr id="4" name="test methods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20600" y="211138"/>
            <a:ext cx="609600" cy="609600"/>
          </a:xfrm>
          <a:prstGeom prst="rect">
            <a:avLst/>
          </a:prstGeom>
        </p:spPr>
      </p:pic>
    </p:spTree>
    <p:extLst>
      <p:ext uri="{BB962C8B-B14F-4D97-AF65-F5344CB8AC3E}">
        <p14:creationId xmlns:p14="http://schemas.microsoft.com/office/powerpoint/2010/main" val="1316761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8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Test Methods</a:t>
            </a:r>
            <a:endParaRPr lang="en-US" dirty="0"/>
          </a:p>
        </p:txBody>
      </p:sp>
      <p:sp>
        <p:nvSpPr>
          <p:cNvPr id="3" name="Content Placeholder 2"/>
          <p:cNvSpPr>
            <a:spLocks noGrp="1"/>
          </p:cNvSpPr>
          <p:nvPr>
            <p:ph idx="1"/>
          </p:nvPr>
        </p:nvSpPr>
        <p:spPr>
          <a:xfrm>
            <a:off x="609600" y="1600203"/>
            <a:ext cx="5629435" cy="4525963"/>
          </a:xfrm>
        </p:spPr>
        <p:txBody>
          <a:bodyPr/>
          <a:lstStyle/>
          <a:p>
            <a:pPr marL="0" indent="0" algn="ctr">
              <a:buNone/>
            </a:pPr>
            <a:r>
              <a:rPr lang="en-US" sz="2400" u="sng" dirty="0"/>
              <a:t>Quasi-static</a:t>
            </a:r>
            <a:r>
              <a:rPr lang="en-US" sz="2400" u="sng"/>
              <a:t> </a:t>
            </a:r>
            <a:r>
              <a:rPr lang="en-US" sz="2400" u="sng" dirty="0"/>
              <a:t>testing</a:t>
            </a:r>
          </a:p>
          <a:p>
            <a:r>
              <a:rPr lang="en-US" sz="2400"/>
              <a:t>ASTM </a:t>
            </a:r>
            <a:r>
              <a:rPr lang="en-US" sz="2400" dirty="0"/>
              <a:t>D7291</a:t>
            </a:r>
            <a:r>
              <a:rPr lang="en-US" sz="2400"/>
              <a:t>: </a:t>
            </a:r>
            <a:r>
              <a:rPr lang="en-US" sz="2400" err="1"/>
              <a:t>Interlaminar</a:t>
            </a:r>
            <a:r>
              <a:rPr lang="en-US" sz="2400"/>
              <a:t> Tensile Strength</a:t>
            </a:r>
            <a:r>
              <a:rPr lang="en-US" sz="2400" dirty="0"/>
              <a:t> </a:t>
            </a:r>
            <a:r>
              <a:rPr lang="en-US" sz="2400"/>
              <a:t>(</a:t>
            </a:r>
            <a:r>
              <a:rPr lang="en-US" sz="2400" dirty="0"/>
              <a:t>ILT</a:t>
            </a:r>
            <a:r>
              <a:rPr lang="en-US" sz="2400"/>
              <a:t>)</a:t>
            </a:r>
            <a:endParaRPr lang="en-US" sz="2400" dirty="0"/>
          </a:p>
          <a:p>
            <a:endParaRPr lang="en-US" sz="2400" dirty="0"/>
          </a:p>
          <a:p>
            <a:endParaRPr lang="en-US" sz="2400" dirty="0"/>
          </a:p>
          <a:p>
            <a:endParaRPr lang="en-US" sz="2400" dirty="0"/>
          </a:p>
          <a:p>
            <a:pPr marL="0" indent="0" algn="ctr">
              <a:buNone/>
            </a:pPr>
            <a:r>
              <a:rPr lang="en-US" sz="2400" u="sng" dirty="0"/>
              <a:t>Impact</a:t>
            </a:r>
            <a:r>
              <a:rPr lang="en-US" sz="2400" u="sng"/>
              <a:t> </a:t>
            </a:r>
            <a:r>
              <a:rPr lang="en-US" sz="2400" u="sng" dirty="0"/>
              <a:t>and Quasi-static </a:t>
            </a:r>
            <a:r>
              <a:rPr lang="en-US" sz="2400" u="sng"/>
              <a:t>testing</a:t>
            </a:r>
            <a:endParaRPr lang="en-US" sz="2400" u="sng" dirty="0"/>
          </a:p>
          <a:p>
            <a:r>
              <a:rPr lang="en-US" sz="2400" dirty="0"/>
              <a:t>ASTM D7136 (BVID) and ASTM D7137 (CAI): Damage tolerance</a:t>
            </a:r>
          </a:p>
          <a:p>
            <a:pPr lvl="1"/>
            <a:endParaRPr lang="en-US" sz="2000" dirty="0"/>
          </a:p>
        </p:txBody>
      </p:sp>
      <p:sp>
        <p:nvSpPr>
          <p:cNvPr id="53" name="Rounded Rectangle 52"/>
          <p:cNvSpPr/>
          <p:nvPr/>
        </p:nvSpPr>
        <p:spPr>
          <a:xfrm>
            <a:off x="6928584" y="4521239"/>
            <a:ext cx="3487974" cy="2095027"/>
          </a:xfrm>
          <a:prstGeom prst="roundRect">
            <a:avLst/>
          </a:prstGeom>
          <a:solidFill>
            <a:srgbClr val="E6EAB4"/>
          </a:solidFill>
          <a:ln w="25400" cap="flat" cmpd="sng" algn="ctr">
            <a:solidFill>
              <a:srgbClr val="FFFFFF">
                <a:lumMod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Arial"/>
              <a:ea typeface="+mn-ea"/>
              <a:cs typeface="+mn-cs"/>
            </a:endParaRPr>
          </a:p>
        </p:txBody>
      </p:sp>
      <p:grpSp>
        <p:nvGrpSpPr>
          <p:cNvPr id="54" name="Group 53"/>
          <p:cNvGrpSpPr/>
          <p:nvPr/>
        </p:nvGrpSpPr>
        <p:grpSpPr>
          <a:xfrm>
            <a:off x="6928584" y="766663"/>
            <a:ext cx="3676342" cy="2606801"/>
            <a:chOff x="5231638" y="413717"/>
            <a:chExt cx="3854175" cy="2745118"/>
          </a:xfrm>
        </p:grpSpPr>
        <p:sp>
          <p:nvSpPr>
            <p:cNvPr id="55" name="Rounded Rectangle 54"/>
            <p:cNvSpPr/>
            <p:nvPr/>
          </p:nvSpPr>
          <p:spPr>
            <a:xfrm>
              <a:off x="5338620" y="1279466"/>
              <a:ext cx="3499769" cy="1879369"/>
            </a:xfrm>
            <a:prstGeom prst="roundRect">
              <a:avLst/>
            </a:prstGeom>
            <a:solidFill>
              <a:srgbClr val="E6EAB4"/>
            </a:solidFill>
            <a:ln w="25400" cap="flat" cmpd="sng" algn="ctr">
              <a:solidFill>
                <a:srgbClr val="FFFFFF">
                  <a:lumMod val="6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latin typeface="Arial"/>
                <a:ea typeface="+mn-ea"/>
                <a:cs typeface="+mn-cs"/>
              </a:endParaRPr>
            </a:p>
          </p:txBody>
        </p:sp>
        <p:grpSp>
          <p:nvGrpSpPr>
            <p:cNvPr id="56" name="Group 55">
              <a:extLst>
                <a:ext uri="{FF2B5EF4-FFF2-40B4-BE49-F238E27FC236}">
                  <a16:creationId xmlns:a16="http://schemas.microsoft.com/office/drawing/2014/main" id="{537E1A25-3730-4029-BD0B-7BEFBAE020C3}"/>
                </a:ext>
              </a:extLst>
            </p:cNvPr>
            <p:cNvGrpSpPr/>
            <p:nvPr/>
          </p:nvGrpSpPr>
          <p:grpSpPr>
            <a:xfrm>
              <a:off x="5231638" y="1126547"/>
              <a:ext cx="1992362" cy="1625892"/>
              <a:chOff x="626721" y="-719337"/>
              <a:chExt cx="3897776" cy="2337747"/>
            </a:xfrm>
          </p:grpSpPr>
          <p:grpSp>
            <p:nvGrpSpPr>
              <p:cNvPr id="88" name="Group 87">
                <a:extLst>
                  <a:ext uri="{FF2B5EF4-FFF2-40B4-BE49-F238E27FC236}">
                    <a16:creationId xmlns:a16="http://schemas.microsoft.com/office/drawing/2014/main" id="{CB0EE15C-9044-4BDC-A010-2F58CFE83967}"/>
                  </a:ext>
                </a:extLst>
              </p:cNvPr>
              <p:cNvGrpSpPr/>
              <p:nvPr/>
            </p:nvGrpSpPr>
            <p:grpSpPr>
              <a:xfrm>
                <a:off x="1171215" y="-189486"/>
                <a:ext cx="2491349" cy="1807896"/>
                <a:chOff x="2160505" y="-303277"/>
                <a:chExt cx="4595720" cy="2893568"/>
              </a:xfrm>
            </p:grpSpPr>
            <p:grpSp>
              <p:nvGrpSpPr>
                <p:cNvPr id="90" name="Group 89">
                  <a:extLst>
                    <a:ext uri="{FF2B5EF4-FFF2-40B4-BE49-F238E27FC236}">
                      <a16:creationId xmlns:a16="http://schemas.microsoft.com/office/drawing/2014/main" id="{8E489EFD-ABBD-40EF-BAFE-DB347EDEA9C5}"/>
                    </a:ext>
                  </a:extLst>
                </p:cNvPr>
                <p:cNvGrpSpPr/>
                <p:nvPr/>
              </p:nvGrpSpPr>
              <p:grpSpPr>
                <a:xfrm>
                  <a:off x="2160505" y="473953"/>
                  <a:ext cx="4595720" cy="1198860"/>
                  <a:chOff x="1593795" y="441010"/>
                  <a:chExt cx="3390242" cy="1115530"/>
                </a:xfrm>
              </p:grpSpPr>
              <p:sp>
                <p:nvSpPr>
                  <p:cNvPr id="93" name="Rectangle 92">
                    <a:extLst>
                      <a:ext uri="{FF2B5EF4-FFF2-40B4-BE49-F238E27FC236}">
                        <a16:creationId xmlns:a16="http://schemas.microsoft.com/office/drawing/2014/main" id="{A16FA177-3F6C-482D-ACAB-A7BBBE7EFFA0}"/>
                      </a:ext>
                    </a:extLst>
                  </p:cNvPr>
                  <p:cNvSpPr/>
                  <p:nvPr/>
                </p:nvSpPr>
                <p:spPr bwMode="auto">
                  <a:xfrm>
                    <a:off x="1593795" y="441010"/>
                    <a:ext cx="3390242" cy="473575"/>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94" name="Rectangle 93">
                    <a:extLst>
                      <a:ext uri="{FF2B5EF4-FFF2-40B4-BE49-F238E27FC236}">
                        <a16:creationId xmlns:a16="http://schemas.microsoft.com/office/drawing/2014/main" id="{A3A502B2-A9E0-420C-AFBA-EB8DFC8F8695}"/>
                      </a:ext>
                    </a:extLst>
                  </p:cNvPr>
                  <p:cNvSpPr/>
                  <p:nvPr/>
                </p:nvSpPr>
                <p:spPr bwMode="auto">
                  <a:xfrm>
                    <a:off x="1593795" y="1081272"/>
                    <a:ext cx="3390242" cy="475268"/>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95" name="Rectangle 94">
                    <a:extLst>
                      <a:ext uri="{FF2B5EF4-FFF2-40B4-BE49-F238E27FC236}">
                        <a16:creationId xmlns:a16="http://schemas.microsoft.com/office/drawing/2014/main" id="{FD738C0C-E2D3-4DFD-9731-D85075050A57}"/>
                      </a:ext>
                    </a:extLst>
                  </p:cNvPr>
                  <p:cNvSpPr/>
                  <p:nvPr/>
                </p:nvSpPr>
                <p:spPr bwMode="auto">
                  <a:xfrm>
                    <a:off x="1593795" y="884609"/>
                    <a:ext cx="3390242" cy="153913"/>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530C2F2D-AF5B-447D-A7CD-374FFCA6A6CF}"/>
                      </a:ext>
                    </a:extLst>
                  </p:cNvPr>
                  <p:cNvSpPr/>
                  <p:nvPr/>
                </p:nvSpPr>
                <p:spPr bwMode="auto">
                  <a:xfrm>
                    <a:off x="1593795" y="1016306"/>
                    <a:ext cx="3390242" cy="152220"/>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grpSp>
            <p:cxnSp>
              <p:nvCxnSpPr>
                <p:cNvPr id="91" name="Straight Arrow Connector 90">
                  <a:extLst>
                    <a:ext uri="{FF2B5EF4-FFF2-40B4-BE49-F238E27FC236}">
                      <a16:creationId xmlns:a16="http://schemas.microsoft.com/office/drawing/2014/main" id="{AC753B3F-857C-40FC-B0FA-972862C64BDA}"/>
                    </a:ext>
                  </a:extLst>
                </p:cNvPr>
                <p:cNvCxnSpPr/>
                <p:nvPr/>
              </p:nvCxnSpPr>
              <p:spPr>
                <a:xfrm>
                  <a:off x="4458369" y="1672812"/>
                  <a:ext cx="7" cy="917479"/>
                </a:xfrm>
                <a:prstGeom prst="straightConnector1">
                  <a:avLst/>
                </a:prstGeom>
                <a:noFill/>
                <a:ln w="57150" cap="flat" cmpd="sng" algn="ctr">
                  <a:solidFill>
                    <a:srgbClr val="FF0000"/>
                  </a:solidFill>
                  <a:prstDash val="solid"/>
                  <a:tailEnd type="triangle"/>
                </a:ln>
                <a:effectLst/>
              </p:spPr>
            </p:cxnSp>
            <p:cxnSp>
              <p:nvCxnSpPr>
                <p:cNvPr id="92" name="Straight Arrow Connector 91">
                  <a:extLst>
                    <a:ext uri="{FF2B5EF4-FFF2-40B4-BE49-F238E27FC236}">
                      <a16:creationId xmlns:a16="http://schemas.microsoft.com/office/drawing/2014/main" id="{F68192FE-431A-43F0-9F74-F703851A12E9}"/>
                    </a:ext>
                  </a:extLst>
                </p:cNvPr>
                <p:cNvCxnSpPr/>
                <p:nvPr/>
              </p:nvCxnSpPr>
              <p:spPr>
                <a:xfrm flipV="1">
                  <a:off x="4458366" y="-303277"/>
                  <a:ext cx="11" cy="777230"/>
                </a:xfrm>
                <a:prstGeom prst="straightConnector1">
                  <a:avLst/>
                </a:prstGeom>
                <a:noFill/>
                <a:ln w="57150" cap="flat" cmpd="sng" algn="ctr">
                  <a:solidFill>
                    <a:srgbClr val="FF0000"/>
                  </a:solidFill>
                  <a:prstDash val="solid"/>
                  <a:tailEnd type="triangle"/>
                </a:ln>
                <a:effectLst/>
              </p:spPr>
            </p:cxnSp>
          </p:grpSp>
          <p:sp>
            <p:nvSpPr>
              <p:cNvPr id="89" name="TextBox 247">
                <a:extLst>
                  <a:ext uri="{FF2B5EF4-FFF2-40B4-BE49-F238E27FC236}">
                    <a16:creationId xmlns:a16="http://schemas.microsoft.com/office/drawing/2014/main" id="{08F64438-E519-41C5-8096-CEB0B2A05D65}"/>
                  </a:ext>
                </a:extLst>
              </p:cNvPr>
              <p:cNvSpPr txBox="1"/>
              <p:nvPr/>
            </p:nvSpPr>
            <p:spPr>
              <a:xfrm>
                <a:off x="626721" y="-719337"/>
                <a:ext cx="3897776" cy="447678"/>
              </a:xfrm>
              <a:prstGeom prst="rect">
                <a:avLst/>
              </a:prstGeom>
              <a:noFill/>
            </p:spPr>
            <p:txBody>
              <a:bodyPr wrap="square" rtlCol="0">
                <a:noAutofit/>
              </a:bodyPr>
              <a:lstStyle/>
              <a:p>
                <a:pPr marL="0" marR="0" lvl="0" indent="0" algn="ctr" defTabSz="457200" eaLnBrk="0" fontAlgn="base" latinLnBrk="0" hangingPunct="0">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endParaRPr>
              </a:p>
            </p:txBody>
          </p:sp>
        </p:grpSp>
        <p:grpSp>
          <p:nvGrpSpPr>
            <p:cNvPr id="58" name="Group 57">
              <a:extLst>
                <a:ext uri="{FF2B5EF4-FFF2-40B4-BE49-F238E27FC236}">
                  <a16:creationId xmlns:a16="http://schemas.microsoft.com/office/drawing/2014/main" id="{537E1A25-3730-4029-BD0B-7BEFBAE020C3}"/>
                </a:ext>
              </a:extLst>
            </p:cNvPr>
            <p:cNvGrpSpPr/>
            <p:nvPr/>
          </p:nvGrpSpPr>
          <p:grpSpPr>
            <a:xfrm>
              <a:off x="7093451" y="413717"/>
              <a:ext cx="1992362" cy="2639486"/>
              <a:chOff x="626721" y="-719337"/>
              <a:chExt cx="3897776" cy="2050165"/>
            </a:xfrm>
          </p:grpSpPr>
          <p:grpSp>
            <p:nvGrpSpPr>
              <p:cNvPr id="67" name="Group 66">
                <a:extLst>
                  <a:ext uri="{FF2B5EF4-FFF2-40B4-BE49-F238E27FC236}">
                    <a16:creationId xmlns:a16="http://schemas.microsoft.com/office/drawing/2014/main" id="{CB0EE15C-9044-4BDC-A010-2F58CFE83967}"/>
                  </a:ext>
                </a:extLst>
              </p:cNvPr>
              <p:cNvGrpSpPr/>
              <p:nvPr/>
            </p:nvGrpSpPr>
            <p:grpSpPr>
              <a:xfrm>
                <a:off x="1171215" y="10468"/>
                <a:ext cx="2491349" cy="1320360"/>
                <a:chOff x="2160505" y="16753"/>
                <a:chExt cx="4595720" cy="2113258"/>
              </a:xfrm>
            </p:grpSpPr>
            <p:grpSp>
              <p:nvGrpSpPr>
                <p:cNvPr id="73" name="Group 72">
                  <a:extLst>
                    <a:ext uri="{FF2B5EF4-FFF2-40B4-BE49-F238E27FC236}">
                      <a16:creationId xmlns:a16="http://schemas.microsoft.com/office/drawing/2014/main" id="{8E489EFD-ABBD-40EF-BAFE-DB347EDEA9C5}"/>
                    </a:ext>
                  </a:extLst>
                </p:cNvPr>
                <p:cNvGrpSpPr/>
                <p:nvPr/>
              </p:nvGrpSpPr>
              <p:grpSpPr>
                <a:xfrm>
                  <a:off x="2160505" y="473953"/>
                  <a:ext cx="4595720" cy="1198860"/>
                  <a:chOff x="1593795" y="441010"/>
                  <a:chExt cx="3390242" cy="1115530"/>
                </a:xfrm>
              </p:grpSpPr>
              <p:sp>
                <p:nvSpPr>
                  <p:cNvPr id="84" name="Rectangle 83">
                    <a:extLst>
                      <a:ext uri="{FF2B5EF4-FFF2-40B4-BE49-F238E27FC236}">
                        <a16:creationId xmlns:a16="http://schemas.microsoft.com/office/drawing/2014/main" id="{A16FA177-3F6C-482D-ACAB-A7BBBE7EFFA0}"/>
                      </a:ext>
                    </a:extLst>
                  </p:cNvPr>
                  <p:cNvSpPr/>
                  <p:nvPr/>
                </p:nvSpPr>
                <p:spPr bwMode="auto">
                  <a:xfrm>
                    <a:off x="1593795" y="441010"/>
                    <a:ext cx="3390242" cy="473575"/>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85" name="Rectangle 84">
                    <a:extLst>
                      <a:ext uri="{FF2B5EF4-FFF2-40B4-BE49-F238E27FC236}">
                        <a16:creationId xmlns:a16="http://schemas.microsoft.com/office/drawing/2014/main" id="{A3A502B2-A9E0-420C-AFBA-EB8DFC8F8695}"/>
                      </a:ext>
                    </a:extLst>
                  </p:cNvPr>
                  <p:cNvSpPr/>
                  <p:nvPr/>
                </p:nvSpPr>
                <p:spPr bwMode="auto">
                  <a:xfrm>
                    <a:off x="1593795" y="1081272"/>
                    <a:ext cx="3390242" cy="475268"/>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86" name="Rectangle 85">
                    <a:extLst>
                      <a:ext uri="{FF2B5EF4-FFF2-40B4-BE49-F238E27FC236}">
                        <a16:creationId xmlns:a16="http://schemas.microsoft.com/office/drawing/2014/main" id="{FD738C0C-E2D3-4DFD-9731-D85075050A57}"/>
                      </a:ext>
                    </a:extLst>
                  </p:cNvPr>
                  <p:cNvSpPr/>
                  <p:nvPr/>
                </p:nvSpPr>
                <p:spPr bwMode="auto">
                  <a:xfrm>
                    <a:off x="1593795" y="884609"/>
                    <a:ext cx="3390242" cy="153913"/>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87" name="Rectangle 86">
                    <a:extLst>
                      <a:ext uri="{FF2B5EF4-FFF2-40B4-BE49-F238E27FC236}">
                        <a16:creationId xmlns:a16="http://schemas.microsoft.com/office/drawing/2014/main" id="{530C2F2D-AF5B-447D-A7CD-374FFCA6A6CF}"/>
                      </a:ext>
                    </a:extLst>
                  </p:cNvPr>
                  <p:cNvSpPr/>
                  <p:nvPr/>
                </p:nvSpPr>
                <p:spPr bwMode="auto">
                  <a:xfrm>
                    <a:off x="1593795" y="1016306"/>
                    <a:ext cx="3390242" cy="152220"/>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grpSp>
            <p:cxnSp>
              <p:nvCxnSpPr>
                <p:cNvPr id="74" name="Straight Arrow Connector 73">
                  <a:extLst>
                    <a:ext uri="{FF2B5EF4-FFF2-40B4-BE49-F238E27FC236}">
                      <a16:creationId xmlns:a16="http://schemas.microsoft.com/office/drawing/2014/main" id="{AC753B3F-857C-40FC-B0FA-972862C64BDA}"/>
                    </a:ext>
                  </a:extLst>
                </p:cNvPr>
                <p:cNvCxnSpPr/>
                <p:nvPr/>
              </p:nvCxnSpPr>
              <p:spPr>
                <a:xfrm rot="5400000">
                  <a:off x="4229770" y="1901412"/>
                  <a:ext cx="457199" cy="0"/>
                </a:xfrm>
                <a:prstGeom prst="straightConnector1">
                  <a:avLst/>
                </a:prstGeom>
                <a:noFill/>
                <a:ln w="57150" cap="flat" cmpd="sng" algn="ctr">
                  <a:solidFill>
                    <a:srgbClr val="FF0000"/>
                  </a:solidFill>
                  <a:prstDash val="solid"/>
                  <a:tailEnd type="triangle"/>
                </a:ln>
                <a:effectLst/>
              </p:spPr>
            </p:cxnSp>
            <p:cxnSp>
              <p:nvCxnSpPr>
                <p:cNvPr id="75" name="Straight Arrow Connector 74">
                  <a:extLst>
                    <a:ext uri="{FF2B5EF4-FFF2-40B4-BE49-F238E27FC236}">
                      <a16:creationId xmlns:a16="http://schemas.microsoft.com/office/drawing/2014/main" id="{F68192FE-431A-43F0-9F74-F703851A12E9}"/>
                    </a:ext>
                  </a:extLst>
                </p:cNvPr>
                <p:cNvCxnSpPr/>
                <p:nvPr/>
              </p:nvCxnSpPr>
              <p:spPr>
                <a:xfrm rot="5400000" flipH="1" flipV="1">
                  <a:off x="4229766" y="245353"/>
                  <a:ext cx="457199" cy="0"/>
                </a:xfrm>
                <a:prstGeom prst="straightConnector1">
                  <a:avLst/>
                </a:prstGeom>
                <a:noFill/>
                <a:ln w="57150" cap="flat" cmpd="sng" algn="ctr">
                  <a:solidFill>
                    <a:srgbClr val="FF0000"/>
                  </a:solidFill>
                  <a:prstDash val="solid"/>
                  <a:tailEnd type="triangle"/>
                </a:ln>
                <a:effectLst/>
              </p:spPr>
            </p:cxnSp>
          </p:grpSp>
          <p:sp>
            <p:nvSpPr>
              <p:cNvPr id="72" name="TextBox 247">
                <a:extLst>
                  <a:ext uri="{FF2B5EF4-FFF2-40B4-BE49-F238E27FC236}">
                    <a16:creationId xmlns:a16="http://schemas.microsoft.com/office/drawing/2014/main" id="{08F64438-E519-41C5-8096-CEB0B2A05D65}"/>
                  </a:ext>
                </a:extLst>
              </p:cNvPr>
              <p:cNvSpPr txBox="1"/>
              <p:nvPr/>
            </p:nvSpPr>
            <p:spPr>
              <a:xfrm>
                <a:off x="626721" y="-719337"/>
                <a:ext cx="3897776" cy="447678"/>
              </a:xfrm>
              <a:prstGeom prst="rect">
                <a:avLst/>
              </a:prstGeom>
              <a:noFill/>
            </p:spPr>
            <p:txBody>
              <a:bodyPr wrap="square" rtlCol="0">
                <a:noAutofit/>
              </a:bodyPr>
              <a:lstStyle/>
              <a:p>
                <a:pPr marL="0" marR="0" lvl="0" indent="0" algn="ctr" defTabSz="457200" eaLnBrk="0" fontAlgn="base" latinLnBrk="0" hangingPunct="0">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endParaRPr>
              </a:p>
            </p:txBody>
          </p:sp>
        </p:grpSp>
        <p:sp>
          <p:nvSpPr>
            <p:cNvPr id="59" name="Chord 58"/>
            <p:cNvSpPr/>
            <p:nvPr/>
          </p:nvSpPr>
          <p:spPr>
            <a:xfrm>
              <a:off x="8430939" y="1710965"/>
              <a:ext cx="390823" cy="964359"/>
            </a:xfrm>
            <a:prstGeom prst="chord">
              <a:avLst>
                <a:gd name="adj1" fmla="val 5190037"/>
                <a:gd name="adj2" fmla="val 16399735"/>
              </a:avLst>
            </a:prstGeom>
            <a:solidFill>
              <a:srgbClr val="E6EAB4"/>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62" name="Chord 61"/>
            <p:cNvSpPr/>
            <p:nvPr/>
          </p:nvSpPr>
          <p:spPr>
            <a:xfrm flipH="1">
              <a:off x="7195241" y="1719274"/>
              <a:ext cx="390823" cy="964359"/>
            </a:xfrm>
            <a:prstGeom prst="chord">
              <a:avLst>
                <a:gd name="adj1" fmla="val 5190037"/>
                <a:gd name="adj2" fmla="val 16399735"/>
              </a:avLst>
            </a:prstGeom>
            <a:solidFill>
              <a:srgbClr val="E6EAB4"/>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grpSp>
      <p:sp>
        <p:nvSpPr>
          <p:cNvPr id="97" name="TextBox 247">
            <a:extLst>
              <a:ext uri="{FF2B5EF4-FFF2-40B4-BE49-F238E27FC236}">
                <a16:creationId xmlns:a16="http://schemas.microsoft.com/office/drawing/2014/main" id="{08F64438-E519-41C5-8096-CEB0B2A05D65}"/>
              </a:ext>
            </a:extLst>
          </p:cNvPr>
          <p:cNvSpPr txBox="1"/>
          <p:nvPr/>
        </p:nvSpPr>
        <p:spPr>
          <a:xfrm>
            <a:off x="6718327" y="1145280"/>
            <a:ext cx="3717650" cy="424964"/>
          </a:xfrm>
          <a:prstGeom prst="rect">
            <a:avLst/>
          </a:prstGeom>
          <a:noFill/>
        </p:spPr>
        <p:txBody>
          <a:bodyPr wrap="square" rtlCol="0">
            <a:noAutofit/>
          </a:bodyPr>
          <a:lstStyle/>
          <a:p>
            <a:pPr algn="ctr" defTabSz="457200" eaLnBrk="0" fontAlgn="base" hangingPunct="0"/>
            <a:r>
              <a:rPr lang="en-US" sz="2000" b="1" dirty="0">
                <a:solidFill>
                  <a:srgbClr val="000000"/>
                </a:solidFill>
                <a:latin typeface="Arial"/>
                <a:ea typeface="Times New Roman" panose="02020603050405020304" pitchFamily="18" charset="0"/>
              </a:rPr>
              <a:t>Flatwise </a:t>
            </a:r>
            <a:r>
              <a:rPr lang="en-US" b="1" dirty="0">
                <a:solidFill>
                  <a:srgbClr val="000000"/>
                </a:solidFill>
                <a:latin typeface="Arial"/>
                <a:ea typeface="Times New Roman" panose="02020603050405020304" pitchFamily="18" charset="0"/>
              </a:rPr>
              <a:t>Tension</a:t>
            </a:r>
            <a:r>
              <a:rPr lang="en-US" sz="2000" b="1" dirty="0">
                <a:solidFill>
                  <a:srgbClr val="000000"/>
                </a:solidFill>
                <a:latin typeface="Arial"/>
                <a:ea typeface="Times New Roman" panose="02020603050405020304" pitchFamily="18" charset="0"/>
              </a:rPr>
              <a:t> (</a:t>
            </a:r>
            <a:r>
              <a:rPr lang="en-US" sz="2000" b="1">
                <a:solidFill>
                  <a:srgbClr val="000000"/>
                </a:solidFill>
                <a:latin typeface="Arial"/>
                <a:ea typeface="Times New Roman" panose="02020603050405020304" pitchFamily="18" charset="0"/>
              </a:rPr>
              <a:t>FWT)</a:t>
            </a:r>
            <a:endParaRPr lang="en-US" sz="3200" b="1" dirty="0">
              <a:solidFill>
                <a:srgbClr val="000000"/>
              </a:solidFill>
              <a:latin typeface="Arial"/>
              <a:ea typeface="Times New Roman" panose="02020603050405020304" pitchFamily="18" charset="0"/>
            </a:endParaRPr>
          </a:p>
        </p:txBody>
      </p:sp>
      <p:sp>
        <p:nvSpPr>
          <p:cNvPr id="98" name="TextBox 247">
            <a:extLst>
              <a:ext uri="{FF2B5EF4-FFF2-40B4-BE49-F238E27FC236}">
                <a16:creationId xmlns:a16="http://schemas.microsoft.com/office/drawing/2014/main" id="{08F64438-E519-41C5-8096-CEB0B2A05D65}"/>
              </a:ext>
            </a:extLst>
          </p:cNvPr>
          <p:cNvSpPr txBox="1"/>
          <p:nvPr/>
        </p:nvSpPr>
        <p:spPr>
          <a:xfrm>
            <a:off x="6400800" y="3824813"/>
            <a:ext cx="4327337" cy="424964"/>
          </a:xfrm>
          <a:prstGeom prst="rect">
            <a:avLst/>
          </a:prstGeom>
          <a:noFill/>
        </p:spPr>
        <p:txBody>
          <a:bodyPr wrap="square" rtlCol="0">
            <a:noAutofit/>
          </a:bodyPr>
          <a:lstStyle/>
          <a:p>
            <a:pPr algn="ctr" defTabSz="457200" eaLnBrk="0" fontAlgn="base" hangingPunct="0"/>
            <a:r>
              <a:rPr lang="en-US" b="1" dirty="0">
                <a:solidFill>
                  <a:srgbClr val="000000"/>
                </a:solidFill>
                <a:latin typeface="Arial"/>
                <a:ea typeface="Times New Roman" panose="02020603050405020304" pitchFamily="18" charset="0"/>
              </a:rPr>
              <a:t>Barely Visible Impact Damage (BVID) &amp; Compression After Impact (CAI)</a:t>
            </a:r>
            <a:endParaRPr lang="en-US" sz="2800" b="1" dirty="0">
              <a:solidFill>
                <a:srgbClr val="000000"/>
              </a:solidFill>
              <a:latin typeface="Arial"/>
              <a:ea typeface="Times New Roman" panose="02020603050405020304" pitchFamily="18" charset="0"/>
            </a:endParaRPr>
          </a:p>
        </p:txBody>
      </p:sp>
      <p:grpSp>
        <p:nvGrpSpPr>
          <p:cNvPr id="99" name="Group 98"/>
          <p:cNvGrpSpPr/>
          <p:nvPr/>
        </p:nvGrpSpPr>
        <p:grpSpPr>
          <a:xfrm>
            <a:off x="7088275" y="5013228"/>
            <a:ext cx="1371600" cy="1190290"/>
            <a:chOff x="5138897" y="4897940"/>
            <a:chExt cx="1371600" cy="1190290"/>
          </a:xfrm>
        </p:grpSpPr>
        <p:grpSp>
          <p:nvGrpSpPr>
            <p:cNvPr id="100" name="Group 99">
              <a:extLst>
                <a:ext uri="{FF2B5EF4-FFF2-40B4-BE49-F238E27FC236}">
                  <a16:creationId xmlns:a16="http://schemas.microsoft.com/office/drawing/2014/main" id="{8E489EFD-ABBD-40EF-BAFE-DB347EDEA9C5}"/>
                </a:ext>
              </a:extLst>
            </p:cNvPr>
            <p:cNvGrpSpPr/>
            <p:nvPr/>
          </p:nvGrpSpPr>
          <p:grpSpPr>
            <a:xfrm>
              <a:off x="5138897" y="5790246"/>
              <a:ext cx="1371600" cy="297984"/>
              <a:chOff x="1593795" y="441010"/>
              <a:chExt cx="3390242" cy="1115530"/>
            </a:xfrm>
          </p:grpSpPr>
          <p:sp>
            <p:nvSpPr>
              <p:cNvPr id="106" name="Rectangle 105">
                <a:extLst>
                  <a:ext uri="{FF2B5EF4-FFF2-40B4-BE49-F238E27FC236}">
                    <a16:creationId xmlns:a16="http://schemas.microsoft.com/office/drawing/2014/main" id="{A16FA177-3F6C-482D-ACAB-A7BBBE7EFFA0}"/>
                  </a:ext>
                </a:extLst>
              </p:cNvPr>
              <p:cNvSpPr/>
              <p:nvPr/>
            </p:nvSpPr>
            <p:spPr bwMode="auto">
              <a:xfrm>
                <a:off x="1593795" y="441010"/>
                <a:ext cx="3390242" cy="473575"/>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07" name="Rectangle 106">
                <a:extLst>
                  <a:ext uri="{FF2B5EF4-FFF2-40B4-BE49-F238E27FC236}">
                    <a16:creationId xmlns:a16="http://schemas.microsoft.com/office/drawing/2014/main" id="{A3A502B2-A9E0-420C-AFBA-EB8DFC8F8695}"/>
                  </a:ext>
                </a:extLst>
              </p:cNvPr>
              <p:cNvSpPr/>
              <p:nvPr/>
            </p:nvSpPr>
            <p:spPr bwMode="auto">
              <a:xfrm>
                <a:off x="1593795" y="1081272"/>
                <a:ext cx="3390242" cy="475268"/>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08" name="Rectangle 107">
                <a:extLst>
                  <a:ext uri="{FF2B5EF4-FFF2-40B4-BE49-F238E27FC236}">
                    <a16:creationId xmlns:a16="http://schemas.microsoft.com/office/drawing/2014/main" id="{FD738C0C-E2D3-4DFD-9731-D85075050A57}"/>
                  </a:ext>
                </a:extLst>
              </p:cNvPr>
              <p:cNvSpPr/>
              <p:nvPr/>
            </p:nvSpPr>
            <p:spPr bwMode="auto">
              <a:xfrm>
                <a:off x="1593795" y="884609"/>
                <a:ext cx="3390242" cy="153913"/>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09" name="Rectangle 108">
                <a:extLst>
                  <a:ext uri="{FF2B5EF4-FFF2-40B4-BE49-F238E27FC236}">
                    <a16:creationId xmlns:a16="http://schemas.microsoft.com/office/drawing/2014/main" id="{530C2F2D-AF5B-447D-A7CD-374FFCA6A6CF}"/>
                  </a:ext>
                </a:extLst>
              </p:cNvPr>
              <p:cNvSpPr/>
              <p:nvPr/>
            </p:nvSpPr>
            <p:spPr bwMode="auto">
              <a:xfrm>
                <a:off x="1593795" y="1016306"/>
                <a:ext cx="3390242" cy="152220"/>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grpSp>
        <p:grpSp>
          <p:nvGrpSpPr>
            <p:cNvPr id="101" name="Group 100"/>
            <p:cNvGrpSpPr/>
            <p:nvPr/>
          </p:nvGrpSpPr>
          <p:grpSpPr>
            <a:xfrm>
              <a:off x="5607337" y="4897940"/>
              <a:ext cx="434721" cy="668263"/>
              <a:chOff x="5816788" y="5057192"/>
              <a:chExt cx="434721" cy="668263"/>
            </a:xfrm>
          </p:grpSpPr>
          <p:grpSp>
            <p:nvGrpSpPr>
              <p:cNvPr id="102" name="Group 101"/>
              <p:cNvGrpSpPr/>
              <p:nvPr/>
            </p:nvGrpSpPr>
            <p:grpSpPr>
              <a:xfrm>
                <a:off x="5816788" y="5057192"/>
                <a:ext cx="434721" cy="668263"/>
                <a:chOff x="5816789" y="5298949"/>
                <a:chExt cx="274320" cy="426506"/>
              </a:xfrm>
            </p:grpSpPr>
            <p:sp>
              <p:nvSpPr>
                <p:cNvPr id="104" name="Oval 103"/>
                <p:cNvSpPr/>
                <p:nvPr/>
              </p:nvSpPr>
              <p:spPr>
                <a:xfrm>
                  <a:off x="5816789" y="5542575"/>
                  <a:ext cx="274320" cy="182880"/>
                </a:xfrm>
                <a:prstGeom prst="ellipse">
                  <a:avLst/>
                </a:prstGeom>
                <a:solidFill>
                  <a:srgbClr val="FF3300"/>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05" name="Rectangle 104"/>
                <p:cNvSpPr/>
                <p:nvPr/>
              </p:nvSpPr>
              <p:spPr>
                <a:xfrm>
                  <a:off x="5816789" y="5298949"/>
                  <a:ext cx="274320" cy="348528"/>
                </a:xfrm>
                <a:prstGeom prst="rect">
                  <a:avLst/>
                </a:prstGeom>
                <a:solidFill>
                  <a:srgbClr val="FF3300"/>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grpSp>
          <p:sp>
            <p:nvSpPr>
              <p:cNvPr id="103" name="Striped Right Arrow 102"/>
              <p:cNvSpPr/>
              <p:nvPr/>
            </p:nvSpPr>
            <p:spPr>
              <a:xfrm rot="5400000">
                <a:off x="5819242" y="5210189"/>
                <a:ext cx="429813" cy="362268"/>
              </a:xfrm>
              <a:prstGeom prst="stripedRightArrow">
                <a:avLst>
                  <a:gd name="adj1" fmla="val 45451"/>
                  <a:gd name="adj2" fmla="val 50000"/>
                </a:avLst>
              </a:prstGeom>
              <a:solidFill>
                <a:srgbClr val="FFFFFF">
                  <a:lumMod val="65000"/>
                </a:srgbClr>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grpSp>
      </p:grpSp>
      <p:grpSp>
        <p:nvGrpSpPr>
          <p:cNvPr id="110" name="Group 109"/>
          <p:cNvGrpSpPr/>
          <p:nvPr/>
        </p:nvGrpSpPr>
        <p:grpSpPr>
          <a:xfrm>
            <a:off x="9577324" y="4580589"/>
            <a:ext cx="297984" cy="2014154"/>
            <a:chOff x="7813349" y="4346895"/>
            <a:chExt cx="297984" cy="2014154"/>
          </a:xfrm>
        </p:grpSpPr>
        <p:grpSp>
          <p:nvGrpSpPr>
            <p:cNvPr id="111" name="Group 110"/>
            <p:cNvGrpSpPr/>
            <p:nvPr/>
          </p:nvGrpSpPr>
          <p:grpSpPr>
            <a:xfrm>
              <a:off x="7813349" y="4674692"/>
              <a:ext cx="297984" cy="1371601"/>
              <a:chOff x="7813349" y="4674692"/>
              <a:chExt cx="297984" cy="1371601"/>
            </a:xfrm>
          </p:grpSpPr>
          <p:sp>
            <p:nvSpPr>
              <p:cNvPr id="114" name="Rectangle 113">
                <a:extLst>
                  <a:ext uri="{FF2B5EF4-FFF2-40B4-BE49-F238E27FC236}">
                    <a16:creationId xmlns:a16="http://schemas.microsoft.com/office/drawing/2014/main" id="{A16FA177-3F6C-482D-ACAB-A7BBBE7EFFA0}"/>
                  </a:ext>
                </a:extLst>
              </p:cNvPr>
              <p:cNvSpPr/>
              <p:nvPr/>
            </p:nvSpPr>
            <p:spPr bwMode="auto">
              <a:xfrm rot="16200000">
                <a:off x="7190801" y="5297241"/>
                <a:ext cx="1371600" cy="126503"/>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15" name="Rectangle 114">
                <a:extLst>
                  <a:ext uri="{FF2B5EF4-FFF2-40B4-BE49-F238E27FC236}">
                    <a16:creationId xmlns:a16="http://schemas.microsoft.com/office/drawing/2014/main" id="{A3A502B2-A9E0-420C-AFBA-EB8DFC8F8695}"/>
                  </a:ext>
                </a:extLst>
              </p:cNvPr>
              <p:cNvSpPr/>
              <p:nvPr/>
            </p:nvSpPr>
            <p:spPr bwMode="auto">
              <a:xfrm rot="16200000">
                <a:off x="7362056" y="5297014"/>
                <a:ext cx="1371600" cy="126955"/>
              </a:xfrm>
              <a:prstGeom prst="rect">
                <a:avLst/>
              </a:prstGeom>
              <a:pattFill prst="pct90">
                <a:fgClr>
                  <a:srgbClr val="000000">
                    <a:lumMod val="85000"/>
                    <a:lumOff val="15000"/>
                  </a:srgbClr>
                </a:fgClr>
                <a:bgClr>
                  <a:srgbClr val="FFFFFF"/>
                </a:bgClr>
              </a:pattFill>
              <a:ln w="25400" cap="flat" cmpd="sng" algn="ctr">
                <a:no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16" name="Rectangle 115">
                <a:extLst>
                  <a:ext uri="{FF2B5EF4-FFF2-40B4-BE49-F238E27FC236}">
                    <a16:creationId xmlns:a16="http://schemas.microsoft.com/office/drawing/2014/main" id="{FD738C0C-E2D3-4DFD-9731-D85075050A57}"/>
                  </a:ext>
                </a:extLst>
              </p:cNvPr>
              <p:cNvSpPr/>
              <p:nvPr/>
            </p:nvSpPr>
            <p:spPr bwMode="auto">
              <a:xfrm rot="16200000">
                <a:off x="7266602" y="5339935"/>
                <a:ext cx="1371600" cy="41114"/>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17" name="Rectangle 116">
                <a:extLst>
                  <a:ext uri="{FF2B5EF4-FFF2-40B4-BE49-F238E27FC236}">
                    <a16:creationId xmlns:a16="http://schemas.microsoft.com/office/drawing/2014/main" id="{530C2F2D-AF5B-447D-A7CD-374FFCA6A6CF}"/>
                  </a:ext>
                </a:extLst>
              </p:cNvPr>
              <p:cNvSpPr/>
              <p:nvPr/>
            </p:nvSpPr>
            <p:spPr bwMode="auto">
              <a:xfrm rot="16200000">
                <a:off x="7301556" y="5340161"/>
                <a:ext cx="1371600" cy="40662"/>
              </a:xfrm>
              <a:prstGeom prst="rect">
                <a:avLst/>
              </a:prstGeom>
              <a:solidFill>
                <a:srgbClr val="333399"/>
              </a:solidFill>
              <a:ln w="3175" cap="flat" cmpd="sng" algn="ctr">
                <a:solidFill>
                  <a:srgbClr val="000000"/>
                </a:solidFill>
                <a:prstDash val="solid"/>
              </a:ln>
              <a:effectLst/>
            </p:spPr>
            <p:txBody>
              <a:bodyPr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grpSp>
        <p:cxnSp>
          <p:nvCxnSpPr>
            <p:cNvPr id="112" name="Straight Arrow Connector 111">
              <a:extLst>
                <a:ext uri="{FF2B5EF4-FFF2-40B4-BE49-F238E27FC236}">
                  <a16:creationId xmlns:a16="http://schemas.microsoft.com/office/drawing/2014/main" id="{AC753B3F-857C-40FC-B0FA-972862C64BDA}"/>
                </a:ext>
              </a:extLst>
            </p:cNvPr>
            <p:cNvCxnSpPr/>
            <p:nvPr/>
          </p:nvCxnSpPr>
          <p:spPr>
            <a:xfrm>
              <a:off x="7962342" y="4346895"/>
              <a:ext cx="2" cy="320040"/>
            </a:xfrm>
            <a:prstGeom prst="straightConnector1">
              <a:avLst/>
            </a:prstGeom>
            <a:noFill/>
            <a:ln w="57150" cap="flat" cmpd="sng" algn="ctr">
              <a:solidFill>
                <a:srgbClr val="FF0000"/>
              </a:solidFill>
              <a:prstDash val="solid"/>
              <a:tailEnd type="triangle"/>
            </a:ln>
            <a:effectLst/>
          </p:spPr>
        </p:cxnSp>
        <p:cxnSp>
          <p:nvCxnSpPr>
            <p:cNvPr id="113" name="Straight Arrow Connector 112">
              <a:extLst>
                <a:ext uri="{FF2B5EF4-FFF2-40B4-BE49-F238E27FC236}">
                  <a16:creationId xmlns:a16="http://schemas.microsoft.com/office/drawing/2014/main" id="{F68192FE-431A-43F0-9F74-F703851A12E9}"/>
                </a:ext>
              </a:extLst>
            </p:cNvPr>
            <p:cNvCxnSpPr/>
            <p:nvPr/>
          </p:nvCxnSpPr>
          <p:spPr>
            <a:xfrm flipV="1">
              <a:off x="7947557" y="6040326"/>
              <a:ext cx="3" cy="320723"/>
            </a:xfrm>
            <a:prstGeom prst="straightConnector1">
              <a:avLst/>
            </a:prstGeom>
            <a:noFill/>
            <a:ln w="57150" cap="flat" cmpd="sng" algn="ctr">
              <a:solidFill>
                <a:srgbClr val="FF0000"/>
              </a:solidFill>
              <a:prstDash val="solid"/>
              <a:tailEnd type="triangle"/>
            </a:ln>
            <a:effectLst/>
          </p:spPr>
        </p:cxnSp>
      </p:grpSp>
      <p:sp>
        <p:nvSpPr>
          <p:cNvPr id="118" name="TextBox 117"/>
          <p:cNvSpPr txBox="1"/>
          <p:nvPr/>
        </p:nvSpPr>
        <p:spPr>
          <a:xfrm>
            <a:off x="7375656" y="4604519"/>
            <a:ext cx="851515" cy="369332"/>
          </a:xfrm>
          <a:prstGeom prst="rect">
            <a:avLst/>
          </a:prstGeom>
          <a:noFill/>
        </p:spPr>
        <p:txBody>
          <a:bodyPr wrap="none" rtlCol="0">
            <a:spAutoFit/>
          </a:bodyPr>
          <a:lstStyle/>
          <a:p>
            <a:pPr defTabSz="457200"/>
            <a:r>
              <a:rPr lang="en-US" dirty="0">
                <a:solidFill>
                  <a:srgbClr val="000000"/>
                </a:solidFill>
                <a:latin typeface="Arial"/>
              </a:rPr>
              <a:t>Step 1</a:t>
            </a:r>
          </a:p>
        </p:txBody>
      </p:sp>
      <p:sp>
        <p:nvSpPr>
          <p:cNvPr id="119" name="TextBox 118"/>
          <p:cNvSpPr txBox="1"/>
          <p:nvPr/>
        </p:nvSpPr>
        <p:spPr>
          <a:xfrm>
            <a:off x="8821816" y="4581263"/>
            <a:ext cx="851515" cy="369332"/>
          </a:xfrm>
          <a:prstGeom prst="rect">
            <a:avLst/>
          </a:prstGeom>
          <a:noFill/>
        </p:spPr>
        <p:txBody>
          <a:bodyPr wrap="none" rtlCol="0">
            <a:spAutoFit/>
          </a:bodyPr>
          <a:lstStyle/>
          <a:p>
            <a:pPr defTabSz="457200"/>
            <a:r>
              <a:rPr lang="en-US" dirty="0">
                <a:solidFill>
                  <a:srgbClr val="000000"/>
                </a:solidFill>
                <a:latin typeface="Arial"/>
              </a:rPr>
              <a:t>Step 2</a:t>
            </a:r>
          </a:p>
        </p:txBody>
      </p:sp>
      <p:pic>
        <p:nvPicPr>
          <p:cNvPr id="4" name="testing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91091" y="498287"/>
            <a:ext cx="609600" cy="609600"/>
          </a:xfrm>
          <a:prstGeom prst="rect">
            <a:avLst/>
          </a:prstGeom>
        </p:spPr>
      </p:pic>
    </p:spTree>
    <p:extLst>
      <p:ext uri="{BB962C8B-B14F-4D97-AF65-F5344CB8AC3E}">
        <p14:creationId xmlns:p14="http://schemas.microsoft.com/office/powerpoint/2010/main" val="5605434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8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728A8-9727-4431-B931-FDE19043CF4F}"/>
              </a:ext>
            </a:extLst>
          </p:cNvPr>
          <p:cNvSpPr>
            <a:spLocks noGrp="1"/>
          </p:cNvSpPr>
          <p:nvPr>
            <p:ph type="title"/>
          </p:nvPr>
        </p:nvSpPr>
        <p:spPr/>
        <p:txBody>
          <a:bodyPr/>
          <a:lstStyle/>
          <a:p>
            <a:r>
              <a:rPr lang="en-US" dirty="0"/>
              <a:t>Sub-element Testing Concept</a:t>
            </a:r>
          </a:p>
        </p:txBody>
      </p:sp>
      <p:sp>
        <p:nvSpPr>
          <p:cNvPr id="3" name="Content Placeholder 2">
            <a:extLst>
              <a:ext uri="{FF2B5EF4-FFF2-40B4-BE49-F238E27FC236}">
                <a16:creationId xmlns:a16="http://schemas.microsoft.com/office/drawing/2014/main" id="{D2BA15A2-20F7-44B8-8713-0C61EF6B7C19}"/>
              </a:ext>
            </a:extLst>
          </p:cNvPr>
          <p:cNvSpPr>
            <a:spLocks noGrp="1"/>
          </p:cNvSpPr>
          <p:nvPr>
            <p:ph idx="1"/>
          </p:nvPr>
        </p:nvSpPr>
        <p:spPr>
          <a:xfrm>
            <a:off x="609600" y="1600203"/>
            <a:ext cx="5410200" cy="4525963"/>
          </a:xfrm>
        </p:spPr>
        <p:txBody>
          <a:bodyPr anchor="t"/>
          <a:lstStyle/>
          <a:p>
            <a:r>
              <a:rPr lang="en-US" sz="2000" dirty="0"/>
              <a:t>Derived from previous NASA project</a:t>
            </a:r>
          </a:p>
          <a:p>
            <a:r>
              <a:rPr lang="en-US" sz="2000" dirty="0"/>
              <a:t>Seven-point Bend (7PB) test on hat stiffened panels</a:t>
            </a:r>
          </a:p>
          <a:p>
            <a:r>
              <a:rPr lang="en-US" sz="2000" dirty="0"/>
              <a:t>Stiffener separation is a major concern for primary aircraft structures</a:t>
            </a:r>
          </a:p>
          <a:p>
            <a:r>
              <a:rPr lang="en-US" sz="2000" dirty="0"/>
              <a:t>Mimics buckled half-wave deformation in stiffened composite panels</a:t>
            </a:r>
          </a:p>
          <a:p>
            <a:pPr lvl="1"/>
            <a:r>
              <a:rPr lang="en-US" sz="1800" dirty="0"/>
              <a:t>Separation between the flange and skin interface</a:t>
            </a:r>
          </a:p>
          <a:p>
            <a:pPr lvl="1"/>
            <a:r>
              <a:rPr lang="en-US" sz="1800" dirty="0"/>
              <a:t>Combined opening and shear loads</a:t>
            </a:r>
          </a:p>
          <a:p>
            <a:pPr lvl="1"/>
            <a:endParaRPr lang="en-US" sz="1800" dirty="0"/>
          </a:p>
        </p:txBody>
      </p:sp>
      <p:pic>
        <p:nvPicPr>
          <p:cNvPr id="5" name="Content Placeholder 6">
            <a:extLst>
              <a:ext uri="{FF2B5EF4-FFF2-40B4-BE49-F238E27FC236}">
                <a16:creationId xmlns:a16="http://schemas.microsoft.com/office/drawing/2014/main" id="{94A85831-772A-4B8E-A8FB-12CB9561B4F7}"/>
              </a:ext>
            </a:extLst>
          </p:cNvPr>
          <p:cNvPicPr>
            <a:picLocks noChangeAspect="1"/>
          </p:cNvPicPr>
          <p:nvPr/>
        </p:nvPicPr>
        <p:blipFill>
          <a:blip r:embed="rId5"/>
          <a:stretch>
            <a:fillRect/>
          </a:stretch>
        </p:blipFill>
        <p:spPr bwMode="auto">
          <a:xfrm>
            <a:off x="6247520" y="1600202"/>
            <a:ext cx="4122621" cy="4526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Sub-element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96800" y="274638"/>
            <a:ext cx="609600" cy="609600"/>
          </a:xfrm>
          <a:prstGeom prst="rect">
            <a:avLst/>
          </a:prstGeom>
        </p:spPr>
      </p:pic>
    </p:spTree>
    <p:extLst>
      <p:ext uri="{BB962C8B-B14F-4D97-AF65-F5344CB8AC3E}">
        <p14:creationId xmlns:p14="http://schemas.microsoft.com/office/powerpoint/2010/main" val="2063969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872"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728A8-9727-4431-B931-FDE19043CF4F}"/>
              </a:ext>
            </a:extLst>
          </p:cNvPr>
          <p:cNvSpPr>
            <a:spLocks noGrp="1"/>
          </p:cNvSpPr>
          <p:nvPr>
            <p:ph type="title"/>
          </p:nvPr>
        </p:nvSpPr>
        <p:spPr/>
        <p:txBody>
          <a:bodyPr/>
          <a:lstStyle/>
          <a:p>
            <a:r>
              <a:rPr lang="en-US" dirty="0"/>
              <a:t>Sub-element Test Advantages</a:t>
            </a:r>
          </a:p>
        </p:txBody>
      </p:sp>
      <p:sp>
        <p:nvSpPr>
          <p:cNvPr id="3" name="Content Placeholder 2">
            <a:extLst>
              <a:ext uri="{FF2B5EF4-FFF2-40B4-BE49-F238E27FC236}">
                <a16:creationId xmlns:a16="http://schemas.microsoft.com/office/drawing/2014/main" id="{D2BA15A2-20F7-44B8-8713-0C61EF6B7C19}"/>
              </a:ext>
            </a:extLst>
          </p:cNvPr>
          <p:cNvSpPr>
            <a:spLocks noGrp="1"/>
          </p:cNvSpPr>
          <p:nvPr>
            <p:ph idx="1"/>
          </p:nvPr>
        </p:nvSpPr>
        <p:spPr>
          <a:xfrm>
            <a:off x="609600" y="1600203"/>
            <a:ext cx="6400800" cy="4525963"/>
          </a:xfrm>
        </p:spPr>
        <p:txBody>
          <a:bodyPr/>
          <a:lstStyle/>
          <a:p>
            <a:r>
              <a:rPr lang="en-US" sz="2400" dirty="0"/>
              <a:t>Simple fabrication</a:t>
            </a:r>
          </a:p>
          <a:p>
            <a:r>
              <a:rPr lang="en-US" sz="2400" dirty="0" smtClean="0"/>
              <a:t>Tooling and test </a:t>
            </a:r>
            <a:r>
              <a:rPr lang="en-US" sz="2400" dirty="0"/>
              <a:t>fixture </a:t>
            </a:r>
            <a:r>
              <a:rPr lang="en-US" sz="2400" dirty="0" smtClean="0"/>
              <a:t>are available</a:t>
            </a:r>
          </a:p>
          <a:p>
            <a:r>
              <a:rPr lang="en-US" sz="2400" dirty="0" smtClean="0"/>
              <a:t>Simple </a:t>
            </a:r>
            <a:r>
              <a:rPr lang="en-US" sz="2400" dirty="0"/>
              <a:t>geometry</a:t>
            </a:r>
          </a:p>
          <a:p>
            <a:pPr lvl="1"/>
            <a:r>
              <a:rPr lang="en-US" sz="1800" dirty="0"/>
              <a:t>Building upon coupon characterization effort</a:t>
            </a:r>
          </a:p>
          <a:p>
            <a:r>
              <a:rPr lang="en-US" sz="2400" dirty="0"/>
              <a:t>Stable failure </a:t>
            </a:r>
            <a:r>
              <a:rPr lang="en-US" sz="2400" dirty="0" smtClean="0"/>
              <a:t>progression may </a:t>
            </a:r>
            <a:r>
              <a:rPr lang="en-US" sz="2400" dirty="0"/>
              <a:t>be possible</a:t>
            </a:r>
          </a:p>
          <a:p>
            <a:r>
              <a:rPr lang="en-US" sz="2400" dirty="0"/>
              <a:t>Can add simulated damage (FEP insert</a:t>
            </a:r>
            <a:r>
              <a:rPr lang="en-US" sz="2400" dirty="0" smtClean="0"/>
              <a:t>)</a:t>
            </a:r>
          </a:p>
          <a:p>
            <a:r>
              <a:rPr lang="en-US" sz="2400" kern="0" dirty="0"/>
              <a:t>Readily scaled to larger or more complex specimen </a:t>
            </a:r>
            <a:r>
              <a:rPr lang="en-US" sz="2400" kern="0" dirty="0" smtClean="0"/>
              <a:t>designs</a:t>
            </a:r>
          </a:p>
          <a:p>
            <a:pPr lvl="1"/>
            <a:r>
              <a:rPr lang="en-US" sz="1800" kern="0" dirty="0" smtClean="0"/>
              <a:t>Hat or other stiffened geometries</a:t>
            </a:r>
          </a:p>
          <a:p>
            <a:pPr lvl="1"/>
            <a:r>
              <a:rPr lang="en-US" sz="1800" kern="0" dirty="0" smtClean="0"/>
              <a:t>Single-stringer </a:t>
            </a:r>
            <a:r>
              <a:rPr lang="en-US" sz="1800" kern="0" dirty="0"/>
              <a:t>compression panels</a:t>
            </a:r>
          </a:p>
          <a:p>
            <a:pPr lvl="1"/>
            <a:r>
              <a:rPr lang="en-US" sz="1800" kern="0" dirty="0"/>
              <a:t>Multi-stringer combined loading panels</a:t>
            </a:r>
          </a:p>
          <a:p>
            <a:endParaRPr lang="en-US" sz="2400" dirty="0"/>
          </a:p>
        </p:txBody>
      </p:sp>
      <p:pic>
        <p:nvPicPr>
          <p:cNvPr id="47" name="Content Placeholder 46">
            <a:extLst>
              <a:ext uri="{FF2B5EF4-FFF2-40B4-BE49-F238E27FC236}">
                <a16:creationId xmlns:a16="http://schemas.microsoft.com/office/drawing/2014/main" id="{1E41FB09-9A81-4157-86D4-A52F01F3F259}"/>
              </a:ext>
            </a:extLst>
          </p:cNvPr>
          <p:cNvPicPr>
            <a:picLocks noGrp="1" noChangeAspect="1"/>
          </p:cNvPicPr>
          <p:nvPr>
            <p:ph sz="half" idx="4294967295"/>
          </p:nvPr>
        </p:nvPicPr>
        <p:blipFill>
          <a:blip r:embed="rId5"/>
          <a:stretch>
            <a:fillRect/>
          </a:stretch>
        </p:blipFill>
        <p:spPr>
          <a:xfrm>
            <a:off x="8135938" y="1600200"/>
            <a:ext cx="4056062" cy="2378075"/>
          </a:xfrm>
        </p:spPr>
      </p:pic>
      <p:pic>
        <p:nvPicPr>
          <p:cNvPr id="6" name="Content Placeholder 46">
            <a:extLst>
              <a:ext uri="{FF2B5EF4-FFF2-40B4-BE49-F238E27FC236}">
                <a16:creationId xmlns:a16="http://schemas.microsoft.com/office/drawing/2014/main" id="{1E41FB09-9A81-4157-86D4-A52F01F3F259}"/>
              </a:ext>
            </a:extLst>
          </p:cNvPr>
          <p:cNvPicPr>
            <a:picLocks noChangeAspect="1"/>
          </p:cNvPicPr>
          <p:nvPr/>
        </p:nvPicPr>
        <p:blipFill>
          <a:blip r:embed="rId5"/>
          <a:stretch>
            <a:fillRect/>
          </a:stretch>
        </p:blipFill>
        <p:spPr>
          <a:xfrm>
            <a:off x="6922297" y="1835426"/>
            <a:ext cx="4646851" cy="2723532"/>
          </a:xfrm>
          <a:prstGeom prst="rect">
            <a:avLst/>
          </a:prstGeom>
        </p:spPr>
      </p:pic>
      <p:pic>
        <p:nvPicPr>
          <p:cNvPr id="5" name="Sub-element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20600" y="457200"/>
            <a:ext cx="609600" cy="609600"/>
          </a:xfrm>
          <a:prstGeom prst="rect">
            <a:avLst/>
          </a:prstGeom>
        </p:spPr>
      </p:pic>
    </p:spTree>
    <p:extLst>
      <p:ext uri="{BB962C8B-B14F-4D97-AF65-F5344CB8AC3E}">
        <p14:creationId xmlns:p14="http://schemas.microsoft.com/office/powerpoint/2010/main" val="32775480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01"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609600" y="1371600"/>
            <a:ext cx="10972800" cy="4525963"/>
          </a:xfrm>
        </p:spPr>
        <p:txBody>
          <a:bodyPr/>
          <a:lstStyle/>
          <a:p>
            <a:r>
              <a:rPr lang="en-US" sz="2400" dirty="0"/>
              <a:t>AERoBOND Method:</a:t>
            </a:r>
          </a:p>
          <a:p>
            <a:pPr lvl="1"/>
            <a:r>
              <a:rPr lang="en-US" sz="2000" dirty="0"/>
              <a:t>Goal is predicable joints in composite </a:t>
            </a:r>
            <a:r>
              <a:rPr lang="en-US" sz="2000" dirty="0" smtClean="0"/>
              <a:t>assemblies</a:t>
            </a:r>
          </a:p>
          <a:p>
            <a:pPr lvl="1"/>
            <a:r>
              <a:rPr lang="en-US" sz="2000" dirty="0" smtClean="0"/>
              <a:t>Based on aerospace precursor materials</a:t>
            </a:r>
            <a:endParaRPr lang="en-US" sz="2000" dirty="0"/>
          </a:p>
          <a:p>
            <a:r>
              <a:rPr lang="en-US" sz="2400" dirty="0" smtClean="0"/>
              <a:t>Visual </a:t>
            </a:r>
            <a:r>
              <a:rPr lang="en-US" sz="2400" dirty="0"/>
              <a:t>inspection indicates good mixing at AERoBOND </a:t>
            </a:r>
            <a:r>
              <a:rPr lang="en-US" sz="2400" dirty="0" smtClean="0"/>
              <a:t>interface</a:t>
            </a:r>
          </a:p>
          <a:p>
            <a:pPr lvl="1"/>
            <a:r>
              <a:rPr lang="en-US" sz="2000" dirty="0" smtClean="0">
                <a:ea typeface="ＭＳ Ｐゴシック"/>
              </a:rPr>
              <a:t>AERoBOND </a:t>
            </a:r>
            <a:r>
              <a:rPr lang="en-US" sz="2000" dirty="0">
                <a:ea typeface="ＭＳ Ｐゴシック"/>
              </a:rPr>
              <a:t>joint indistinguishable from </a:t>
            </a:r>
            <a:r>
              <a:rPr lang="en-US" sz="2000" dirty="0" err="1">
                <a:ea typeface="ＭＳ Ｐゴシック"/>
              </a:rPr>
              <a:t>interlaminar</a:t>
            </a:r>
            <a:r>
              <a:rPr lang="en-US" sz="2000" dirty="0">
                <a:ea typeface="ＭＳ Ｐゴシック"/>
              </a:rPr>
              <a:t> </a:t>
            </a:r>
            <a:r>
              <a:rPr lang="en-US" sz="2000" dirty="0" smtClean="0">
                <a:ea typeface="ＭＳ Ｐゴシック"/>
              </a:rPr>
              <a:t>region</a:t>
            </a:r>
            <a:endParaRPr lang="en-US" sz="2400" dirty="0"/>
          </a:p>
          <a:p>
            <a:r>
              <a:rPr lang="en-US" sz="2400" dirty="0" smtClean="0"/>
              <a:t>ENF results </a:t>
            </a:r>
            <a:r>
              <a:rPr lang="en-US" sz="2400" b="1" dirty="0"/>
              <a:t>exceeded 100%</a:t>
            </a:r>
            <a:r>
              <a:rPr lang="en-US" sz="2400" dirty="0"/>
              <a:t> </a:t>
            </a:r>
            <a:r>
              <a:rPr lang="en-US" sz="2400" dirty="0" smtClean="0"/>
              <a:t>of baseline </a:t>
            </a:r>
            <a:r>
              <a:rPr lang="en-US" sz="2400" dirty="0"/>
              <a:t>properties in multiple samples</a:t>
            </a:r>
          </a:p>
          <a:p>
            <a:pPr lvl="1"/>
            <a:r>
              <a:rPr lang="en-US" sz="2000" dirty="0" smtClean="0">
                <a:ea typeface="ＭＳ Ｐゴシック"/>
              </a:rPr>
              <a:t>Three AERoBOND configurations shown</a:t>
            </a:r>
          </a:p>
          <a:p>
            <a:pPr lvl="1"/>
            <a:r>
              <a:rPr lang="en-US" sz="2000" dirty="0" smtClean="0">
                <a:ea typeface="ＭＳ Ｐゴシック"/>
              </a:rPr>
              <a:t>Non-</a:t>
            </a:r>
            <a:r>
              <a:rPr lang="en-US" sz="2000" dirty="0" err="1" smtClean="0">
                <a:ea typeface="ＭＳ Ｐゴシック"/>
              </a:rPr>
              <a:t>precracked</a:t>
            </a:r>
            <a:r>
              <a:rPr lang="en-US" sz="2000" dirty="0" smtClean="0">
                <a:ea typeface="ＭＳ Ｐゴシック"/>
              </a:rPr>
              <a:t> </a:t>
            </a:r>
            <a:r>
              <a:rPr lang="en-US" sz="2000" dirty="0">
                <a:ea typeface="ＭＳ Ｐゴシック"/>
              </a:rPr>
              <a:t>and </a:t>
            </a:r>
            <a:r>
              <a:rPr lang="en-US" sz="2000" dirty="0" err="1">
                <a:ea typeface="ＭＳ Ｐゴシック"/>
              </a:rPr>
              <a:t>precracked</a:t>
            </a:r>
            <a:r>
              <a:rPr lang="en-US" sz="2000" dirty="0">
                <a:ea typeface="ＭＳ Ｐゴシック"/>
              </a:rPr>
              <a:t> configurations</a:t>
            </a:r>
          </a:p>
          <a:p>
            <a:r>
              <a:rPr lang="en-US" sz="2400" dirty="0" smtClean="0">
                <a:ea typeface="ＭＳ Ｐゴシック"/>
              </a:rPr>
              <a:t>Next </a:t>
            </a:r>
            <a:r>
              <a:rPr lang="en-US" sz="2400" dirty="0">
                <a:ea typeface="ＭＳ Ｐゴシック"/>
              </a:rPr>
              <a:t>steps</a:t>
            </a:r>
          </a:p>
          <a:p>
            <a:pPr lvl="1"/>
            <a:r>
              <a:rPr lang="en-US" sz="2000" dirty="0">
                <a:ea typeface="ＭＳ Ｐゴシック"/>
              </a:rPr>
              <a:t>Demonstration of 80% or better properties for </a:t>
            </a:r>
            <a:r>
              <a:rPr lang="en-US" sz="2000" dirty="0" err="1">
                <a:ea typeface="ＭＳ Ｐゴシック"/>
              </a:rPr>
              <a:t>interlaminar</a:t>
            </a:r>
            <a:r>
              <a:rPr lang="en-US" sz="2000" dirty="0">
                <a:ea typeface="ＭＳ Ｐゴシック"/>
              </a:rPr>
              <a:t> tensile strength (ILT), </a:t>
            </a:r>
            <a:r>
              <a:rPr lang="en-US" sz="2000" dirty="0" err="1">
                <a:ea typeface="ＭＳ Ｐゴシック"/>
              </a:rPr>
              <a:t>interlaminar</a:t>
            </a:r>
            <a:r>
              <a:rPr lang="en-US" sz="2000" dirty="0">
                <a:ea typeface="ＭＳ Ｐゴシック"/>
              </a:rPr>
              <a:t> shear strength (ILS), and mode-I fracture toughness (</a:t>
            </a:r>
            <a:r>
              <a:rPr lang="en-US" sz="2000" dirty="0" err="1">
                <a:ea typeface="ＭＳ Ｐゴシック"/>
              </a:rPr>
              <a:t>G</a:t>
            </a:r>
            <a:r>
              <a:rPr lang="en-US" sz="2000" baseline="-25000" dirty="0" err="1">
                <a:ea typeface="ＭＳ Ｐゴシック"/>
              </a:rPr>
              <a:t>lc</a:t>
            </a:r>
            <a:r>
              <a:rPr lang="en-US" sz="2000" dirty="0">
                <a:ea typeface="ＭＳ Ｐゴシック"/>
              </a:rPr>
              <a:t>)</a:t>
            </a:r>
          </a:p>
          <a:p>
            <a:pPr lvl="1"/>
            <a:r>
              <a:rPr lang="en-US" sz="2000" dirty="0">
                <a:ea typeface="ＭＳ Ｐゴシック"/>
              </a:rPr>
              <a:t>Sub-element scale joint </a:t>
            </a:r>
            <a:r>
              <a:rPr lang="en-US" sz="2000" dirty="0" smtClean="0">
                <a:ea typeface="ＭＳ Ｐゴシック"/>
              </a:rPr>
              <a:t>test</a:t>
            </a:r>
          </a:p>
          <a:p>
            <a:pPr lvl="1"/>
            <a:r>
              <a:rPr lang="en-US" sz="2000" dirty="0" smtClean="0">
                <a:ea typeface="ＭＳ Ｐゴシック"/>
              </a:rPr>
              <a:t>Chemical microscopy of cured joints to measure mixing and cure state</a:t>
            </a:r>
            <a:endParaRPr lang="en-US" sz="2000" dirty="0">
              <a:ea typeface="ＭＳ Ｐゴシック"/>
            </a:endParaRPr>
          </a:p>
        </p:txBody>
      </p:sp>
      <p:pic>
        <p:nvPicPr>
          <p:cNvPr id="4" name="Conclusion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20600" y="274638"/>
            <a:ext cx="609600" cy="609600"/>
          </a:xfrm>
          <a:prstGeom prst="rect">
            <a:avLst/>
          </a:prstGeom>
        </p:spPr>
      </p:pic>
    </p:spTree>
    <p:extLst>
      <p:ext uri="{BB962C8B-B14F-4D97-AF65-F5344CB8AC3E}">
        <p14:creationId xmlns:p14="http://schemas.microsoft.com/office/powerpoint/2010/main" val="8453269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52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sz="4000" dirty="0"/>
          </a:p>
          <a:p>
            <a:pPr marL="0" indent="0" algn="ctr">
              <a:buNone/>
            </a:pPr>
            <a:endParaRPr lang="en-US" sz="4000" dirty="0"/>
          </a:p>
          <a:p>
            <a:pPr marL="0" indent="0" algn="ctr">
              <a:buNone/>
            </a:pPr>
            <a:r>
              <a:rPr lang="en-US" sz="7200" b="1" dirty="0">
                <a:solidFill>
                  <a:srgbClr val="006491"/>
                </a:solidFill>
                <a:latin typeface="+mj-lt"/>
                <a:ea typeface="+mj-ea"/>
                <a:cs typeface="+mj-cs"/>
              </a:rPr>
              <a:t>Thank You !</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73000" y="609600"/>
            <a:ext cx="609600" cy="609600"/>
          </a:xfrm>
          <a:prstGeom prst="rect">
            <a:avLst/>
          </a:prstGeom>
        </p:spPr>
      </p:pic>
    </p:spTree>
    <p:extLst>
      <p:ext uri="{BB962C8B-B14F-4D97-AF65-F5344CB8AC3E}">
        <p14:creationId xmlns:p14="http://schemas.microsoft.com/office/powerpoint/2010/main" val="830364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4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4.9|59.1"/>
</p:tagLst>
</file>

<file path=ppt/tags/tag2.xml><?xml version="1.0" encoding="utf-8"?>
<p:tagLst xmlns:a="http://schemas.openxmlformats.org/drawingml/2006/main" xmlns:r="http://schemas.openxmlformats.org/officeDocument/2006/relationships" xmlns:p="http://schemas.openxmlformats.org/presentationml/2006/main">
  <p:tag name="TIMING" val="|19.3|27|28.6|12.6"/>
</p:tagLst>
</file>

<file path=ppt/tags/tag3.xml><?xml version="1.0" encoding="utf-8"?>
<p:tagLst xmlns:a="http://schemas.openxmlformats.org/drawingml/2006/main" xmlns:r="http://schemas.openxmlformats.org/officeDocument/2006/relationships" xmlns:p="http://schemas.openxmlformats.org/presentationml/2006/main">
  <p:tag name="TIMING" val="|19.3|27|28.6|12.6"/>
</p:tagLst>
</file>

<file path=ppt/tags/tag4.xml><?xml version="1.0" encoding="utf-8"?>
<p:tagLst xmlns:a="http://schemas.openxmlformats.org/drawingml/2006/main" xmlns:r="http://schemas.openxmlformats.org/officeDocument/2006/relationships" xmlns:p="http://schemas.openxmlformats.org/presentationml/2006/main">
  <p:tag name="TIMING" val="|25.9|14.2|22.3"/>
</p:tagLst>
</file>

<file path=ppt/theme/theme1.xml><?xml version="1.0" encoding="utf-8"?>
<a:theme xmlns:a="http://schemas.openxmlformats.org/drawingml/2006/main" name="blue theme">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1331a1e01d065510f84f7b8ab8fbf9ff">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9673ef968f595360e21e0062d0a009c8"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element ref="ns3:MediaServiceDateTaken" minOccurs="0"/>
                <xsd:element ref="ns3:MediaServiceLocation"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3E82D1-3FDE-4D0E-95C1-D92740006F87}">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microsoft.com/sharepoint/v3"/>
    <ds:schemaRef ds:uri="http://purl.org/dc/terms/"/>
    <ds:schemaRef ds:uri="http://schemas.openxmlformats.org/package/2006/metadata/core-properties"/>
    <ds:schemaRef ds:uri="3cb15ddf-dbe9-47ea-851d-c70642058130"/>
    <ds:schemaRef ds:uri="4817ca35-7031-43a6-bda2-0d9832ef6347"/>
    <ds:schemaRef ds:uri="http://www.w3.org/XML/1998/namespace"/>
  </ds:schemaRefs>
</ds:datastoreItem>
</file>

<file path=customXml/itemProps2.xml><?xml version="1.0" encoding="utf-8"?>
<ds:datastoreItem xmlns:ds="http://schemas.openxmlformats.org/officeDocument/2006/customXml" ds:itemID="{72691C01-B941-4409-9638-D3BC583EDF92}">
  <ds:schemaRefs>
    <ds:schemaRef ds:uri="http://schemas.microsoft.com/sharepoint/v3/contenttype/forms"/>
  </ds:schemaRefs>
</ds:datastoreItem>
</file>

<file path=customXml/itemProps3.xml><?xml version="1.0" encoding="utf-8"?>
<ds:datastoreItem xmlns:ds="http://schemas.openxmlformats.org/officeDocument/2006/customXml" ds:itemID="{458E65FC-A3FB-4EE1-836A-FB27D9E969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15166</TotalTime>
  <Words>5276</Words>
  <Application>Microsoft Office PowerPoint</Application>
  <PresentationFormat>Widescreen</PresentationFormat>
  <Paragraphs>507</Paragraphs>
  <Slides>29</Slides>
  <Notes>29</Notes>
  <HiddenSlides>0</HiddenSlides>
  <MMClips>47</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ＭＳ Ｐゴシック</vt:lpstr>
      <vt:lpstr>Arial</vt:lpstr>
      <vt:lpstr>Arial Narrow</vt:lpstr>
      <vt:lpstr>Calibri</vt:lpstr>
      <vt:lpstr>Cambria Math</vt:lpstr>
      <vt:lpstr>Courier New</vt:lpstr>
      <vt:lpstr>Ebrima</vt:lpstr>
      <vt:lpstr>Tahoma</vt:lpstr>
      <vt:lpstr>Times New Roman</vt:lpstr>
      <vt:lpstr>Wingdings</vt:lpstr>
      <vt:lpstr>blue theme</vt:lpstr>
      <vt:lpstr>Epoxy Matrix Resins with Offset Stoichiometry for Predictable Joints in Composite Assemblies </vt:lpstr>
      <vt:lpstr>About the Speaker</vt:lpstr>
      <vt:lpstr>Acknowledgements</vt:lpstr>
      <vt:lpstr>Congratulations Kash Mittal on 75 Years!</vt:lpstr>
      <vt:lpstr>Challenge for Commercial Aircraft Industry</vt:lpstr>
      <vt:lpstr>Manufacturing Bottleneck</vt:lpstr>
      <vt:lpstr>Fasteners in a Single-Aisle Composite Airframe</vt:lpstr>
      <vt:lpstr>Assembly of Composites</vt:lpstr>
      <vt:lpstr>The AERoBOND Method</vt:lpstr>
      <vt:lpstr>AERoBOND VS SoA</vt:lpstr>
      <vt:lpstr>Failure Mode and Certification</vt:lpstr>
      <vt:lpstr>Adhesive Bondline vs. AERoBOND </vt:lpstr>
      <vt:lpstr>Resin Chemistry</vt:lpstr>
      <vt:lpstr>Thermoset Epoxy Basics</vt:lpstr>
      <vt:lpstr>Offset, Molecular Weight, and Gelation</vt:lpstr>
      <vt:lpstr>Resin Preparation</vt:lpstr>
      <vt:lpstr>Prepreg Tape Production</vt:lpstr>
      <vt:lpstr>Preliminary Development and Testing</vt:lpstr>
      <vt:lpstr>Baseline Properties</vt:lpstr>
      <vt:lpstr>Mode-II Fracture Toughness/Non-Precracked (GIIc-NPC)</vt:lpstr>
      <vt:lpstr>Mode-II Fracture Toughness/Precracked (GIIc-PC)</vt:lpstr>
      <vt:lpstr>Optical Inspection of Interface</vt:lpstr>
      <vt:lpstr>Looks like Co-cure</vt:lpstr>
      <vt:lpstr>Additional Test Methods</vt:lpstr>
      <vt:lpstr>Additional Test Methods</vt:lpstr>
      <vt:lpstr>Sub-element Testing Concept</vt:lpstr>
      <vt:lpstr>Sub-element Test Advantages</vt:lpstr>
      <vt:lpstr>Conclusions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andrea</dc:creator>
  <cp:lastModifiedBy>Palmieri, Frank L. (LARC-D307)</cp:lastModifiedBy>
  <cp:revision>124</cp:revision>
  <dcterms:created xsi:type="dcterms:W3CDTF">2015-05-11T19:26:06Z</dcterms:created>
  <dcterms:modified xsi:type="dcterms:W3CDTF">2020-07-24T15:07:12Z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