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326" r:id="rId3"/>
    <p:sldId id="257" r:id="rId4"/>
    <p:sldId id="327" r:id="rId5"/>
    <p:sldId id="328" r:id="rId6"/>
    <p:sldId id="329" r:id="rId7"/>
    <p:sldId id="330" r:id="rId8"/>
    <p:sldId id="269" r:id="rId9"/>
    <p:sldId id="262" r:id="rId10"/>
    <p:sldId id="263" r:id="rId11"/>
    <p:sldId id="264" r:id="rId12"/>
    <p:sldId id="265" r:id="rId13"/>
    <p:sldId id="266" r:id="rId14"/>
    <p:sldId id="267" r:id="rId15"/>
    <p:sldId id="268" r:id="rId16"/>
    <p:sldId id="270" r:id="rId17"/>
    <p:sldId id="271" r:id="rId18"/>
    <p:sldId id="272" r:id="rId19"/>
    <p:sldId id="273" r:id="rId20"/>
    <p:sldId id="279" r:id="rId21"/>
    <p:sldId id="280" r:id="rId22"/>
    <p:sldId id="281" r:id="rId23"/>
    <p:sldId id="282" r:id="rId24"/>
    <p:sldId id="283" r:id="rId25"/>
    <p:sldId id="284" r:id="rId26"/>
    <p:sldId id="285" r:id="rId27"/>
    <p:sldId id="289" r:id="rId28"/>
    <p:sldId id="297" r:id="rId29"/>
    <p:sldId id="290" r:id="rId30"/>
    <p:sldId id="291" r:id="rId31"/>
    <p:sldId id="292" r:id="rId32"/>
    <p:sldId id="293" r:id="rId33"/>
    <p:sldId id="294" r:id="rId34"/>
    <p:sldId id="295" r:id="rId35"/>
    <p:sldId id="296" r:id="rId36"/>
    <p:sldId id="298" r:id="rId37"/>
    <p:sldId id="300" r:id="rId38"/>
    <p:sldId id="331" r:id="rId39"/>
    <p:sldId id="332" r:id="rId40"/>
    <p:sldId id="333" r:id="rId41"/>
    <p:sldId id="334" r:id="rId42"/>
    <p:sldId id="335" r:id="rId43"/>
    <p:sldId id="336" r:id="rId44"/>
    <p:sldId id="303" r:id="rId45"/>
    <p:sldId id="337" r:id="rId46"/>
    <p:sldId id="338" r:id="rId47"/>
    <p:sldId id="339" r:id="rId48"/>
    <p:sldId id="340" r:id="rId49"/>
    <p:sldId id="341" r:id="rId50"/>
    <p:sldId id="342" r:id="rId51"/>
    <p:sldId id="343" r:id="rId52"/>
    <p:sldId id="344" r:id="rId53"/>
    <p:sldId id="345" r:id="rId54"/>
    <p:sldId id="346" r:id="rId55"/>
    <p:sldId id="347" r:id="rId56"/>
    <p:sldId id="348" r:id="rId57"/>
    <p:sldId id="349" r:id="rId58"/>
    <p:sldId id="302" r:id="rId59"/>
    <p:sldId id="325"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5DB23-CD80-43E1-9637-28898869749D}" type="datetimeFigureOut">
              <a:rPr lang="en-US" smtClean="0"/>
              <a:t>8/13/2020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4B03D-37FC-4E67-B1C0-3A3ECC87A5E1}" type="slidenum">
              <a:rPr lang="en-US" smtClean="0"/>
              <a:t>‹#›</a:t>
            </a:fld>
            <a:endParaRPr lang="en-US"/>
          </a:p>
        </p:txBody>
      </p:sp>
    </p:spTree>
    <p:extLst>
      <p:ext uri="{BB962C8B-B14F-4D97-AF65-F5344CB8AC3E}">
        <p14:creationId xmlns:p14="http://schemas.microsoft.com/office/powerpoint/2010/main" val="138914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6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66B05A4-5AA6-4B83-AD65-955DB19C9B6D}" type="slidenum">
              <a:rPr lang="en-US" altLang="en-US">
                <a:solidFill>
                  <a:srgbClr val="000000"/>
                </a:solidFill>
              </a:rPr>
              <a:pPr eaLnBrk="1" hangingPunct="1"/>
              <a:t>51</a:t>
            </a:fld>
            <a:endParaRPr lang="en-US" altLang="en-US">
              <a:solidFill>
                <a:srgbClr val="000000"/>
              </a:solidFill>
            </a:endParaRPr>
          </a:p>
        </p:txBody>
      </p:sp>
    </p:spTree>
    <p:extLst>
      <p:ext uri="{BB962C8B-B14F-4D97-AF65-F5344CB8AC3E}">
        <p14:creationId xmlns:p14="http://schemas.microsoft.com/office/powerpoint/2010/main" val="328515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6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66B05A4-5AA6-4B83-AD65-955DB19C9B6D}" type="slidenum">
              <a:rPr lang="en-US" altLang="en-US">
                <a:solidFill>
                  <a:srgbClr val="000000"/>
                </a:solidFill>
              </a:rPr>
              <a:pPr eaLnBrk="1" hangingPunct="1"/>
              <a:t>52</a:t>
            </a:fld>
            <a:endParaRPr lang="en-US" altLang="en-US">
              <a:solidFill>
                <a:srgbClr val="000000"/>
              </a:solidFill>
            </a:endParaRPr>
          </a:p>
        </p:txBody>
      </p:sp>
    </p:spTree>
    <p:extLst>
      <p:ext uri="{BB962C8B-B14F-4D97-AF65-F5344CB8AC3E}">
        <p14:creationId xmlns:p14="http://schemas.microsoft.com/office/powerpoint/2010/main" val="1707386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7D90FA-B9E2-440C-8E91-7884913850C4}" type="datetime1">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36808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2D6E60-D20C-4796-878E-1E042E9FD274}" type="datetime1">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3024558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D1BFDEC-52EA-4C08-BE11-5FD22745C2DF}" type="datetime1">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35364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EA33B5-D7FA-49C8-A7DC-B861EE8B1F70}" type="datetime1">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345782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0CFDBB-0397-4458-A515-A4659424C04F}" type="datetime1">
              <a:rPr lang="en-US" smtClean="0"/>
              <a:t>8/13/2020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16404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FB50D6-FD76-46FB-9EA0-DBC760847411}" type="datetime1">
              <a:rPr lang="en-US" smtClean="0"/>
              <a:t>8/13/2020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2643055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72DDB-B1A9-4A39-8D72-000450EB23AD}" type="datetime1">
              <a:rPr lang="en-US" smtClean="0"/>
              <a:t>8/13/2020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3347077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F1FC159-3B93-4497-9391-FDDC89646ECF}" type="datetime1">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2964055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130F051-2D8E-4FCF-A13E-FC0FAD832382}" type="datetime1">
              <a:rPr lang="en-US" smtClean="0"/>
              <a:t>8/13/2020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915743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406B94-D288-4CD6-8561-211805231DAF}" type="datetime1">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113457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21C04E-3D7E-4948-9981-56FD392E4568}" type="datetime1">
              <a:rPr lang="en-US" smtClean="0"/>
              <a:t>8/13/2020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a:t>
            </a:fld>
            <a:endParaRPr lang="en-US"/>
          </a:p>
        </p:txBody>
      </p:sp>
    </p:spTree>
    <p:extLst>
      <p:ext uri="{BB962C8B-B14F-4D97-AF65-F5344CB8AC3E}">
        <p14:creationId xmlns:p14="http://schemas.microsoft.com/office/powerpoint/2010/main" val="131056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3A8B0-535B-4276-B925-873BD16EEFCC}" type="datetime1">
              <a:rPr lang="en-US" smtClean="0"/>
              <a:t>8/13/2020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A31AC-CC49-4F0D-B966-24BBA118942C}" type="slidenum">
              <a:rPr lang="en-US" smtClean="0"/>
              <a:t>‹#›</a:t>
            </a:fld>
            <a:endParaRPr lang="en-US"/>
          </a:p>
        </p:txBody>
      </p:sp>
    </p:spTree>
    <p:extLst>
      <p:ext uri="{BB962C8B-B14F-4D97-AF65-F5344CB8AC3E}">
        <p14:creationId xmlns:p14="http://schemas.microsoft.com/office/powerpoint/2010/main" val="420157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emf"/><Relationship Id="rId5" Type="http://schemas.openxmlformats.org/officeDocument/2006/relationships/oleObject" Target="../embeddings/oleObject4.bin"/><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9.wmf"/><Relationship Id="rId5" Type="http://schemas.openxmlformats.org/officeDocument/2006/relationships/oleObject" Target="../embeddings/oleObject10.bin"/><Relationship Id="rId4" Type="http://schemas.openxmlformats.org/officeDocument/2006/relationships/image" Target="../media/image38.wmf"/></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44.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xml"/><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48.wmf"/><Relationship Id="rId4" Type="http://schemas.openxmlformats.org/officeDocument/2006/relationships/oleObject" Target="../embeddings/oleObject12.bin"/><Relationship Id="rId9" Type="http://schemas.openxmlformats.org/officeDocument/2006/relationships/image" Target="../media/image50.wmf"/></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slideLayout" Target="../slideLayouts/slideLayout2.xml"/><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 Id="rId9" Type="http://schemas.openxmlformats.org/officeDocument/2006/relationships/image" Target="../media/image59.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0492"/>
            <a:ext cx="9144000" cy="2387600"/>
          </a:xfrm>
        </p:spPr>
        <p:txBody>
          <a:bodyPr>
            <a:normAutofit fontScale="90000"/>
          </a:bodyPr>
          <a:lstStyle/>
          <a:p>
            <a:r>
              <a:rPr lang="en-US" dirty="0" smtClean="0"/>
              <a:t>Ionic Polyimides: New High Performance Polymers for Additive Manufacturing</a:t>
            </a:r>
            <a:endParaRPr lang="en-US" dirty="0"/>
          </a:p>
        </p:txBody>
      </p:sp>
      <p:sp>
        <p:nvSpPr>
          <p:cNvPr id="3" name="Subtitle 2"/>
          <p:cNvSpPr>
            <a:spLocks noGrp="1"/>
          </p:cNvSpPr>
          <p:nvPr>
            <p:ph type="subTitle" idx="1"/>
          </p:nvPr>
        </p:nvSpPr>
        <p:spPr>
          <a:xfrm>
            <a:off x="1052423" y="3118958"/>
            <a:ext cx="10179169" cy="3143819"/>
          </a:xfrm>
        </p:spPr>
        <p:txBody>
          <a:bodyPr>
            <a:normAutofit/>
          </a:bodyPr>
          <a:lstStyle/>
          <a:p>
            <a:r>
              <a:rPr lang="en-US" dirty="0" smtClean="0"/>
              <a:t>PI: </a:t>
            </a:r>
          </a:p>
          <a:p>
            <a:r>
              <a:rPr lang="en-US" dirty="0" smtClean="0"/>
              <a:t>Enrique Jackson, Ph.D. EM22</a:t>
            </a:r>
          </a:p>
          <a:p>
            <a:r>
              <a:rPr lang="en-US" dirty="0" smtClean="0"/>
              <a:t>NASA/Marshall Space Flight Center</a:t>
            </a:r>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fld id="{0A247978-5009-4149-8876-A267F5C36B1C}" type="datetime1">
              <a:rPr lang="en-US" smtClean="0"/>
              <a:t>8/13/2020</a:t>
            </a:fld>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1</a:t>
            </a:fld>
            <a:endParaRPr lang="en-US"/>
          </a:p>
        </p:txBody>
      </p:sp>
    </p:spTree>
    <p:extLst>
      <p:ext uri="{BB962C8B-B14F-4D97-AF65-F5344CB8AC3E}">
        <p14:creationId xmlns:p14="http://schemas.microsoft.com/office/powerpoint/2010/main" val="2160773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Collaborators</a:t>
            </a:r>
            <a:endParaRPr lang="en-US" dirty="0"/>
          </a:p>
        </p:txBody>
      </p:sp>
      <p:sp>
        <p:nvSpPr>
          <p:cNvPr id="3" name="Content Placeholder 2"/>
          <p:cNvSpPr>
            <a:spLocks noGrp="1"/>
          </p:cNvSpPr>
          <p:nvPr>
            <p:ph idx="1"/>
          </p:nvPr>
        </p:nvSpPr>
        <p:spPr/>
        <p:txBody>
          <a:bodyPr>
            <a:normAutofit lnSpcReduction="10000"/>
          </a:bodyPr>
          <a:lstStyle/>
          <a:p>
            <a:r>
              <a:rPr lang="en-US" dirty="0"/>
              <a:t>Jason Bara, Ph.D. – The University of Alabama – Tuscaloosa</a:t>
            </a:r>
          </a:p>
          <a:p>
            <a:r>
              <a:rPr lang="en-US" dirty="0"/>
              <a:t>Kendall Byler, Ph.D. – The University of Alabama – Huntsville</a:t>
            </a:r>
          </a:p>
          <a:p>
            <a:r>
              <a:rPr lang="en-US" dirty="0"/>
              <a:t>Aaron Adams, Ph.D. – Alabama A&amp;M University</a:t>
            </a:r>
          </a:p>
          <a:p>
            <a:r>
              <a:rPr lang="en-US" dirty="0"/>
              <a:t>Erica West – Florida A&amp;M University</a:t>
            </a:r>
          </a:p>
          <a:p>
            <a:r>
              <a:rPr lang="en-US" dirty="0"/>
              <a:t>Tim Huff – EM22</a:t>
            </a:r>
          </a:p>
          <a:p>
            <a:r>
              <a:rPr lang="en-US" dirty="0"/>
              <a:t>Brian Thomas – Alabama A&amp;M University</a:t>
            </a:r>
          </a:p>
          <a:p>
            <a:r>
              <a:rPr lang="en-US" dirty="0" smtClean="0"/>
              <a:t>Yi Tuan – University of California – Irvine</a:t>
            </a:r>
          </a:p>
          <a:p>
            <a:r>
              <a:rPr lang="en-US" dirty="0" smtClean="0"/>
              <a:t>Gala Solis – University of Texas – El Paso</a:t>
            </a:r>
          </a:p>
          <a:p>
            <a:r>
              <a:rPr lang="en-US" dirty="0" smtClean="0"/>
              <a:t>Tomekia Simeon, Ph.D. – Dillard University </a:t>
            </a:r>
            <a:endParaRPr lang="en-US" dirty="0"/>
          </a:p>
        </p:txBody>
      </p:sp>
      <p:sp>
        <p:nvSpPr>
          <p:cNvPr id="4" name="Date Placeholder 3"/>
          <p:cNvSpPr>
            <a:spLocks noGrp="1"/>
          </p:cNvSpPr>
          <p:nvPr>
            <p:ph type="dt" sz="half" idx="10"/>
          </p:nvPr>
        </p:nvSpPr>
        <p:spPr/>
        <p:txBody>
          <a:bodyPr/>
          <a:lstStyle/>
          <a:p>
            <a:fld id="{324DD254-9C29-4428-95F3-610B47295207}" type="datetime1">
              <a:rPr lang="en-US" smtClean="0"/>
              <a:t>8/13/2020</a:t>
            </a:fld>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2</a:t>
            </a:fld>
            <a:endParaRPr lang="en-US"/>
          </a:p>
        </p:txBody>
      </p:sp>
    </p:spTree>
    <p:extLst>
      <p:ext uri="{BB962C8B-B14F-4D97-AF65-F5344CB8AC3E}">
        <p14:creationId xmlns:p14="http://schemas.microsoft.com/office/powerpoint/2010/main" val="2296915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Abstract</a:t>
            </a:r>
          </a:p>
          <a:p>
            <a:r>
              <a:rPr lang="en-US" dirty="0" smtClean="0"/>
              <a:t>Introduction</a:t>
            </a:r>
          </a:p>
          <a:p>
            <a:r>
              <a:rPr lang="en-US" dirty="0" smtClean="0"/>
              <a:t>Experimental Activities</a:t>
            </a:r>
          </a:p>
          <a:p>
            <a:pPr lvl="1"/>
            <a:r>
              <a:rPr lang="en-US" dirty="0" smtClean="0"/>
              <a:t>Synthesis</a:t>
            </a:r>
          </a:p>
          <a:p>
            <a:pPr lvl="1"/>
            <a:r>
              <a:rPr lang="en-US" dirty="0" smtClean="0"/>
              <a:t>Thermal Characterizations</a:t>
            </a:r>
          </a:p>
          <a:p>
            <a:pPr lvl="2"/>
            <a:r>
              <a:rPr lang="en-US" dirty="0" smtClean="0"/>
              <a:t>DSC</a:t>
            </a:r>
          </a:p>
          <a:p>
            <a:pPr lvl="2"/>
            <a:r>
              <a:rPr lang="en-US" dirty="0" smtClean="0"/>
              <a:t>TG</a:t>
            </a:r>
          </a:p>
          <a:p>
            <a:pPr lvl="2"/>
            <a:r>
              <a:rPr lang="en-US" dirty="0" smtClean="0"/>
              <a:t>Modeling</a:t>
            </a:r>
          </a:p>
          <a:p>
            <a:r>
              <a:rPr lang="en-US" dirty="0" smtClean="0"/>
              <a:t>Papers Published</a:t>
            </a:r>
          </a:p>
          <a:p>
            <a:r>
              <a:rPr lang="en-US" dirty="0" smtClean="0"/>
              <a:t>Future Work</a:t>
            </a:r>
            <a:endParaRPr lang="en-US" dirty="0"/>
          </a:p>
        </p:txBody>
      </p:sp>
      <p:sp>
        <p:nvSpPr>
          <p:cNvPr id="4" name="Date Placeholder 3"/>
          <p:cNvSpPr>
            <a:spLocks noGrp="1"/>
          </p:cNvSpPr>
          <p:nvPr>
            <p:ph type="dt" sz="half" idx="10"/>
          </p:nvPr>
        </p:nvSpPr>
        <p:spPr/>
        <p:txBody>
          <a:bodyPr/>
          <a:lstStyle/>
          <a:p>
            <a:fld id="{BE54A276-02C4-4861-A67D-1922D248CD26}" type="datetime1">
              <a:rPr lang="en-US" smtClean="0"/>
              <a:t>8/13/2020</a:t>
            </a:fld>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3</a:t>
            </a:fld>
            <a:endParaRPr lang="en-US"/>
          </a:p>
        </p:txBody>
      </p:sp>
    </p:spTree>
    <p:extLst>
      <p:ext uri="{BB962C8B-B14F-4D97-AF65-F5344CB8AC3E}">
        <p14:creationId xmlns:p14="http://schemas.microsoft.com/office/powerpoint/2010/main" val="393427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4474029" y="133748"/>
            <a:ext cx="2971800" cy="544513"/>
          </a:xfrm>
        </p:spPr>
        <p:txBody>
          <a:bodyPr>
            <a:normAutofit fontScale="90000"/>
          </a:bodyPr>
          <a:lstStyle/>
          <a:p>
            <a:pPr algn="ctr" eaLnBrk="1" hangingPunct="1"/>
            <a:r>
              <a:rPr lang="en-US" altLang="en-US" sz="3600" b="1" dirty="0">
                <a:cs typeface="Helvetica" panose="020B0604020202020204" pitchFamily="34" charset="0"/>
              </a:rPr>
              <a:t>Background</a:t>
            </a:r>
          </a:p>
        </p:txBody>
      </p:sp>
      <p:sp>
        <p:nvSpPr>
          <p:cNvPr id="16" name="Content Placeholder 3"/>
          <p:cNvSpPr txBox="1">
            <a:spLocks/>
          </p:cNvSpPr>
          <p:nvPr/>
        </p:nvSpPr>
        <p:spPr>
          <a:xfrm>
            <a:off x="1762126" y="769145"/>
            <a:ext cx="4371975" cy="523716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defRPr/>
            </a:pPr>
            <a:r>
              <a:rPr lang="en-US" sz="1600" dirty="0">
                <a:cs typeface="Times New Roman" panose="02020603050405020304" pitchFamily="18" charset="0"/>
              </a:rPr>
              <a:t>There is a very limited amount of polymers functional enough for 3D printing. </a:t>
            </a:r>
          </a:p>
          <a:p>
            <a:pPr marL="0" indent="0" algn="just">
              <a:buNone/>
              <a:defRPr/>
            </a:pPr>
            <a:endParaRPr lang="en-US" sz="1600" dirty="0">
              <a:cs typeface="Times New Roman" panose="02020603050405020304" pitchFamily="18" charset="0"/>
            </a:endParaRPr>
          </a:p>
          <a:p>
            <a:pPr algn="just">
              <a:defRPr/>
            </a:pPr>
            <a:r>
              <a:rPr lang="en-US" sz="1600" dirty="0">
                <a:cs typeface="Times New Roman" panose="02020603050405020304" pitchFamily="18" charset="0"/>
              </a:rPr>
              <a:t>Within additive manufacturing, there is a need for a larger assortment of materials such as polymers that can be controlled and manipulated through its chemical, physical, mechanical, and thermal properties. </a:t>
            </a:r>
          </a:p>
          <a:p>
            <a:pPr marL="0" indent="0" algn="just">
              <a:buNone/>
              <a:defRPr/>
            </a:pPr>
            <a:endParaRPr lang="en-US" sz="1600" dirty="0">
              <a:cs typeface="Times New Roman" panose="02020603050405020304" pitchFamily="18" charset="0"/>
            </a:endParaRPr>
          </a:p>
          <a:p>
            <a:pPr algn="just">
              <a:defRPr/>
            </a:pPr>
            <a:r>
              <a:rPr lang="en-US" sz="1600" dirty="0">
                <a:cs typeface="Times New Roman" panose="02020603050405020304" pitchFamily="18" charset="0"/>
              </a:rPr>
              <a:t>Ionic polyimides present us with new possibilities due to the detailed research of conventional polymers.</a:t>
            </a:r>
          </a:p>
          <a:p>
            <a:pPr marL="0" indent="0" algn="just">
              <a:buNone/>
              <a:defRPr/>
            </a:pPr>
            <a:endParaRPr lang="en-US" sz="1600" dirty="0">
              <a:cs typeface="Times New Roman" panose="02020603050405020304" pitchFamily="18" charset="0"/>
            </a:endParaRPr>
          </a:p>
          <a:p>
            <a:pPr algn="just">
              <a:defRPr/>
            </a:pPr>
            <a:r>
              <a:rPr lang="en-US" sz="1600" dirty="0">
                <a:cs typeface="Times New Roman" panose="02020603050405020304" pitchFamily="18" charset="0"/>
              </a:rPr>
              <a:t>Advanced polymer materials such as polyimides, and polymeric ionic liquids are spearheading the new approaches on polymer synthesis with new advantages. These materials will play a vital part in the continuous research of polymers being used in additive manufacturing and 3D printing. </a:t>
            </a:r>
          </a:p>
        </p:txBody>
      </p:sp>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97701" y="678261"/>
            <a:ext cx="3059113"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Box 4"/>
          <p:cNvSpPr txBox="1">
            <a:spLocks noChangeArrowheads="1"/>
          </p:cNvSpPr>
          <p:nvPr/>
        </p:nvSpPr>
        <p:spPr bwMode="auto">
          <a:xfrm>
            <a:off x="6907213" y="5445524"/>
            <a:ext cx="3149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en-US" altLang="en-US" sz="1200" b="1" dirty="0"/>
              <a:t>Image credit: </a:t>
            </a:r>
            <a:r>
              <a:rPr lang="en-US" altLang="en-US" sz="1200" dirty="0"/>
              <a:t>NASA, NASA's Space Launch System, or SLS, which offers numerous benefits for scientific missions, from larger spacecraft mass to reduced travel time through the solar system in route to other worlds.</a:t>
            </a:r>
          </a:p>
        </p:txBody>
      </p:sp>
      <p:sp>
        <p:nvSpPr>
          <p:cNvPr id="2" name="Date Placeholder 1"/>
          <p:cNvSpPr>
            <a:spLocks noGrp="1"/>
          </p:cNvSpPr>
          <p:nvPr>
            <p:ph type="dt" sz="half" idx="10"/>
          </p:nvPr>
        </p:nvSpPr>
        <p:spPr/>
        <p:txBody>
          <a:bodyPr/>
          <a:lstStyle/>
          <a:p>
            <a:fld id="{82E99A62-B8CA-4073-B6B5-635D68B76D96}"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a:t>
            </a:fld>
            <a:endParaRPr lang="en-US"/>
          </a:p>
        </p:txBody>
      </p:sp>
    </p:spTree>
    <p:extLst>
      <p:ext uri="{BB962C8B-B14F-4D97-AF65-F5344CB8AC3E}">
        <p14:creationId xmlns:p14="http://schemas.microsoft.com/office/powerpoint/2010/main" val="3921525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2"/>
          <p:cNvSpPr>
            <a:spLocks noChangeArrowheads="1"/>
          </p:cNvSpPr>
          <p:nvPr/>
        </p:nvSpPr>
        <p:spPr bwMode="auto">
          <a:xfrm>
            <a:off x="1678187" y="937419"/>
            <a:ext cx="4164013"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285750">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a:lnSpc>
                <a:spcPct val="107000"/>
              </a:lnSpc>
              <a:spcAft>
                <a:spcPts val="800"/>
              </a:spcAft>
              <a:buFont typeface="Wingdings" panose="05000000000000000000" pitchFamily="2" charset="2"/>
              <a:buChar char="§"/>
              <a:defRPr/>
            </a:pPr>
            <a:r>
              <a:rPr lang="en-US" sz="1600" dirty="0">
                <a:solidFill>
                  <a:srgbClr val="000000"/>
                </a:solidFill>
                <a:latin typeface="+mn-lt"/>
                <a:cs typeface="Times New Roman" panose="02020603050405020304" pitchFamily="18" charset="0"/>
              </a:rPr>
              <a:t>In order to advance space craft development, there is a need for an understanding the possible utility of these components. </a:t>
            </a:r>
          </a:p>
          <a:p>
            <a:pPr algn="just">
              <a:lnSpc>
                <a:spcPct val="107000"/>
              </a:lnSpc>
              <a:spcAft>
                <a:spcPts val="800"/>
              </a:spcAft>
              <a:buFont typeface="Wingdings" panose="05000000000000000000" pitchFamily="2" charset="2"/>
              <a:buChar char="§"/>
              <a:defRPr/>
            </a:pPr>
            <a:endParaRPr lang="en-US" sz="1600" dirty="0">
              <a:solidFill>
                <a:srgbClr val="000000"/>
              </a:solidFill>
              <a:latin typeface="+mn-lt"/>
              <a:cs typeface="Times New Roman" panose="02020603050405020304" pitchFamily="18" charset="0"/>
            </a:endParaRPr>
          </a:p>
          <a:p>
            <a:pPr algn="just">
              <a:lnSpc>
                <a:spcPct val="107000"/>
              </a:lnSpc>
              <a:spcAft>
                <a:spcPts val="800"/>
              </a:spcAft>
              <a:buFont typeface="Wingdings" panose="05000000000000000000" pitchFamily="2" charset="2"/>
              <a:buChar char="§"/>
              <a:defRPr/>
            </a:pPr>
            <a:r>
              <a:rPr lang="en-US" sz="1600" dirty="0">
                <a:solidFill>
                  <a:srgbClr val="000000"/>
                </a:solidFill>
                <a:latin typeface="+mn-lt"/>
                <a:cs typeface="Times New Roman" panose="02020603050405020304" pitchFamily="18" charset="0"/>
              </a:rPr>
              <a:t>Characterizing their thermal properties and simulating the behaviors of the building blocks of the polymeric structures will aid in the development of fabricated novel pellets. </a:t>
            </a:r>
          </a:p>
          <a:p>
            <a:pPr algn="just">
              <a:lnSpc>
                <a:spcPct val="107000"/>
              </a:lnSpc>
              <a:spcAft>
                <a:spcPts val="800"/>
              </a:spcAft>
              <a:buFont typeface="Wingdings" panose="05000000000000000000" pitchFamily="2" charset="2"/>
              <a:buChar char="§"/>
              <a:defRPr/>
            </a:pPr>
            <a:endParaRPr lang="en-US" sz="1600" dirty="0">
              <a:solidFill>
                <a:srgbClr val="000000"/>
              </a:solidFill>
              <a:latin typeface="+mn-lt"/>
              <a:cs typeface="Times New Roman" panose="02020603050405020304" pitchFamily="18" charset="0"/>
            </a:endParaRPr>
          </a:p>
          <a:p>
            <a:pPr algn="just">
              <a:lnSpc>
                <a:spcPct val="107000"/>
              </a:lnSpc>
              <a:spcAft>
                <a:spcPts val="800"/>
              </a:spcAft>
              <a:buFont typeface="Wingdings" panose="05000000000000000000" pitchFamily="2" charset="2"/>
              <a:buChar char="§"/>
              <a:defRPr/>
            </a:pPr>
            <a:r>
              <a:rPr lang="en-US" sz="1600" dirty="0">
                <a:solidFill>
                  <a:srgbClr val="000000"/>
                </a:solidFill>
                <a:latin typeface="+mn-lt"/>
                <a:cs typeface="Times New Roman" panose="02020603050405020304" pitchFamily="18" charset="0"/>
              </a:rPr>
              <a:t>This well take precedence over the next step, which will be development of filament feedstock used for 3D printing. Through synthesizing, characterization, and simulation, a set of structure-property relationships will be developed. </a:t>
            </a:r>
            <a:endParaRPr lang="en-US" sz="1600" dirty="0">
              <a:latin typeface="+mn-lt"/>
              <a:ea typeface="Calibri" panose="020F0502020204030204" pitchFamily="34" charset="0"/>
              <a:cs typeface="Times New Roman" panose="02020603050405020304" pitchFamily="18" charset="0"/>
            </a:endParaRPr>
          </a:p>
        </p:txBody>
      </p:sp>
      <p:sp>
        <p:nvSpPr>
          <p:cNvPr id="18435" name="Rectangle 1"/>
          <p:cNvSpPr>
            <a:spLocks noChangeArrowheads="1"/>
          </p:cNvSpPr>
          <p:nvPr/>
        </p:nvSpPr>
        <p:spPr bwMode="auto">
          <a:xfrm>
            <a:off x="1778908" y="254695"/>
            <a:ext cx="88890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800" b="1" dirty="0">
                <a:latin typeface="Calibri Light" panose="020F0302020204030204" pitchFamily="34" charset="0"/>
                <a:cs typeface="Helvetica" panose="020B0604020202020204" pitchFamily="34" charset="0"/>
              </a:rPr>
              <a:t>Polyimides and Ionic Liquids (ILs) for Spacecraft Exploration </a:t>
            </a:r>
          </a:p>
        </p:txBody>
      </p:sp>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11430" y="1045369"/>
            <a:ext cx="3654682"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046D529F-CA0E-4A7C-8B2F-42421FCF878A}"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5</a:t>
            </a:fld>
            <a:endParaRPr lang="en-US"/>
          </a:p>
        </p:txBody>
      </p:sp>
    </p:spTree>
    <p:extLst>
      <p:ext uri="{BB962C8B-B14F-4D97-AF65-F5344CB8AC3E}">
        <p14:creationId xmlns:p14="http://schemas.microsoft.com/office/powerpoint/2010/main" val="708670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600201"/>
            <a:ext cx="2617788"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
          <p:cNvPicPr>
            <a:picLocks noChangeAspect="1"/>
          </p:cNvPicPr>
          <p:nvPr/>
        </p:nvPicPr>
        <p:blipFill>
          <a:blip r:embed="rId3">
            <a:extLst>
              <a:ext uri="{28A0092B-C50C-407E-A947-70E740481C1C}">
                <a14:useLocalDpi xmlns:a14="http://schemas.microsoft.com/office/drawing/2010/main" val="0"/>
              </a:ext>
            </a:extLst>
          </a:blip>
          <a:srcRect l="3812" t="46391" r="14296" b="33994"/>
          <a:stretch>
            <a:fillRect/>
          </a:stretch>
        </p:blipFill>
        <p:spPr bwMode="auto">
          <a:xfrm>
            <a:off x="4846639" y="4884738"/>
            <a:ext cx="42513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3"/>
          <p:cNvPicPr>
            <a:picLocks noChangeAspect="1"/>
          </p:cNvPicPr>
          <p:nvPr/>
        </p:nvPicPr>
        <p:blipFill>
          <a:blip r:embed="rId4">
            <a:extLst>
              <a:ext uri="{28A0092B-C50C-407E-A947-70E740481C1C}">
                <a14:useLocalDpi xmlns:a14="http://schemas.microsoft.com/office/drawing/2010/main" val="0"/>
              </a:ext>
            </a:extLst>
          </a:blip>
          <a:srcRect t="15259" b="10297"/>
          <a:stretch>
            <a:fillRect/>
          </a:stretch>
        </p:blipFill>
        <p:spPr bwMode="auto">
          <a:xfrm>
            <a:off x="7105650" y="1600201"/>
            <a:ext cx="3271838"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Bent-Up Arrow 7"/>
          <p:cNvSpPr/>
          <p:nvPr/>
        </p:nvSpPr>
        <p:spPr>
          <a:xfrm rot="5400000">
            <a:off x="3244057" y="5372895"/>
            <a:ext cx="850900" cy="73183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 name="Bent-Up Arrow 8"/>
          <p:cNvSpPr/>
          <p:nvPr/>
        </p:nvSpPr>
        <p:spPr>
          <a:xfrm>
            <a:off x="9328150" y="5197475"/>
            <a:ext cx="850900" cy="73025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 name="Rectangle 1"/>
          <p:cNvSpPr>
            <a:spLocks noChangeArrowheads="1"/>
          </p:cNvSpPr>
          <p:nvPr/>
        </p:nvSpPr>
        <p:spPr bwMode="auto">
          <a:xfrm>
            <a:off x="1691823" y="254695"/>
            <a:ext cx="911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800" b="1" dirty="0">
                <a:latin typeface="Calibri Light" panose="020F0302020204030204" pitchFamily="34" charset="0"/>
                <a:cs typeface="Helvetica" panose="020B0604020202020204" pitchFamily="34" charset="0"/>
              </a:rPr>
              <a:t>Polyimides and Ionic Liquids (ILs) for Spacecraft Exploration </a:t>
            </a:r>
            <a:endParaRPr lang="en-US" altLang="en-US" sz="2800" dirty="0">
              <a:latin typeface="Calibri Light" panose="020F0302020204030204" pitchFamily="34" charset="0"/>
              <a:cs typeface="Helvetica" panose="020B0604020202020204" pitchFamily="34" charset="0"/>
            </a:endParaRPr>
          </a:p>
        </p:txBody>
      </p:sp>
      <p:sp>
        <p:nvSpPr>
          <p:cNvPr id="2" name="Date Placeholder 1"/>
          <p:cNvSpPr>
            <a:spLocks noGrp="1"/>
          </p:cNvSpPr>
          <p:nvPr>
            <p:ph type="dt" sz="half" idx="10"/>
          </p:nvPr>
        </p:nvSpPr>
        <p:spPr/>
        <p:txBody>
          <a:bodyPr/>
          <a:lstStyle/>
          <a:p>
            <a:fld id="{5FDECC46-B114-45A1-8597-86D82CEF73FA}"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6</a:t>
            </a:fld>
            <a:endParaRPr lang="en-US"/>
          </a:p>
        </p:txBody>
      </p:sp>
    </p:spTree>
    <p:extLst>
      <p:ext uri="{BB962C8B-B14F-4D97-AF65-F5344CB8AC3E}">
        <p14:creationId xmlns:p14="http://schemas.microsoft.com/office/powerpoint/2010/main" val="593156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2755106" y="293410"/>
            <a:ext cx="67579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2800" b="1" dirty="0">
                <a:solidFill>
                  <a:srgbClr val="000000"/>
                </a:solidFill>
                <a:latin typeface="+mj-lt"/>
              </a:rPr>
              <a:t>Example of Studied Complexes/Models</a:t>
            </a:r>
          </a:p>
        </p:txBody>
      </p:sp>
      <p:pic>
        <p:nvPicPr>
          <p:cNvPr id="25603" name="Picture 5"/>
          <p:cNvPicPr>
            <a:picLocks noChangeAspect="1"/>
          </p:cNvPicPr>
          <p:nvPr/>
        </p:nvPicPr>
        <p:blipFill>
          <a:blip r:embed="rId2">
            <a:extLst>
              <a:ext uri="{28A0092B-C50C-407E-A947-70E740481C1C}">
                <a14:useLocalDpi xmlns:a14="http://schemas.microsoft.com/office/drawing/2010/main" val="0"/>
              </a:ext>
            </a:extLst>
          </a:blip>
          <a:srcRect l="9190" t="2" r="8797" b="-804"/>
          <a:stretch>
            <a:fillRect/>
          </a:stretch>
        </p:blipFill>
        <p:spPr bwMode="auto">
          <a:xfrm>
            <a:off x="1978025" y="946150"/>
            <a:ext cx="5240338" cy="473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4106864"/>
            <a:ext cx="3086100" cy="1577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8364" y="1544639"/>
            <a:ext cx="2916237" cy="1436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06" name="AutoShape 2"/>
          <p:cNvSpPr>
            <a:spLocks noChangeArrowheads="1"/>
          </p:cNvSpPr>
          <p:nvPr/>
        </p:nvSpPr>
        <p:spPr bwMode="auto">
          <a:xfrm>
            <a:off x="7218363" y="2981325"/>
            <a:ext cx="2540000" cy="203200"/>
          </a:xfrm>
          <a:custGeom>
            <a:avLst/>
            <a:gdLst>
              <a:gd name="T0" fmla="*/ 2147483646 w 21600"/>
              <a:gd name="T1" fmla="*/ 189154101 h 21600"/>
              <a:gd name="T2" fmla="*/ 2147483646 w 21600"/>
              <a:gd name="T3" fmla="*/ 378308108 h 21600"/>
              <a:gd name="T4" fmla="*/ 0 w 21600"/>
              <a:gd name="T5" fmla="*/ 189154101 h 21600"/>
              <a:gd name="T6" fmla="*/ 2147483646 w 21600"/>
              <a:gd name="T7" fmla="*/ 0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1pPr>
            <a:lvl2pPr marL="742950" indent="-28575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2pPr>
            <a:lvl3pPr marL="11430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3pPr>
            <a:lvl4pPr marL="16002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4pPr>
            <a:lvl5pPr marL="20574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9pPr>
          </a:lstStyle>
          <a:p>
            <a:r>
              <a:rPr lang="en-US" altLang="en-US" sz="1100">
                <a:solidFill>
                  <a:srgbClr val="000000"/>
                </a:solidFill>
                <a:latin typeface="Arial" panose="020B0604020202020204" pitchFamily="34" charset="0"/>
                <a:ea typeface="MS PGothic" panose="020B0600070205080204" pitchFamily="34" charset="-128"/>
              </a:rPr>
              <a:t>Images of a large area melt-pressed film (left) </a:t>
            </a:r>
          </a:p>
          <a:p>
            <a:r>
              <a:rPr lang="en-US" altLang="en-US" sz="1100">
                <a:solidFill>
                  <a:srgbClr val="000000"/>
                </a:solidFill>
                <a:latin typeface="Arial" panose="020B0604020202020204" pitchFamily="34" charset="0"/>
                <a:ea typeface="MS PGothic" panose="020B0600070205080204" pitchFamily="34" charset="-128"/>
              </a:rPr>
              <a:t>and film with 47 mm disc punched (right).</a:t>
            </a:r>
          </a:p>
        </p:txBody>
      </p:sp>
      <p:sp>
        <p:nvSpPr>
          <p:cNvPr id="25607" name="AutoShape 2"/>
          <p:cNvSpPr>
            <a:spLocks noChangeArrowheads="1"/>
          </p:cNvSpPr>
          <p:nvPr/>
        </p:nvSpPr>
        <p:spPr bwMode="auto">
          <a:xfrm>
            <a:off x="7191375" y="5684839"/>
            <a:ext cx="2541588" cy="598487"/>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0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1pPr>
            <a:lvl2pPr marL="742950" indent="-28575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2pPr>
            <a:lvl3pPr marL="11430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3pPr>
            <a:lvl4pPr marL="16002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4pPr>
            <a:lvl5pPr marL="2057400" indent="-2286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solidFill>
                  <a:schemeClr val="tx1"/>
                </a:solidFill>
                <a:latin typeface="Calibri" panose="020F0502020204030204" pitchFamily="34" charset="0"/>
                <a:cs typeface="Arial" panose="020B0604020202020204" pitchFamily="34" charset="0"/>
              </a:defRPr>
            </a:lvl9pPr>
          </a:lstStyle>
          <a:p>
            <a:r>
              <a:rPr lang="en-US" altLang="en-US" sz="1100">
                <a:solidFill>
                  <a:srgbClr val="000000"/>
                </a:solidFill>
                <a:latin typeface="Arial" panose="020B0604020202020204" pitchFamily="34" charset="0"/>
                <a:ea typeface="MS PGothic" panose="020B0600070205080204" pitchFamily="34" charset="-128"/>
              </a:rPr>
              <a:t>Ionic Liquids</a:t>
            </a:r>
          </a:p>
        </p:txBody>
      </p:sp>
      <p:sp>
        <p:nvSpPr>
          <p:cNvPr id="2" name="Date Placeholder 1"/>
          <p:cNvSpPr>
            <a:spLocks noGrp="1"/>
          </p:cNvSpPr>
          <p:nvPr>
            <p:ph type="dt" sz="half" idx="10"/>
          </p:nvPr>
        </p:nvSpPr>
        <p:spPr/>
        <p:txBody>
          <a:bodyPr/>
          <a:lstStyle/>
          <a:p>
            <a:fld id="{F68347DC-8973-4A5E-BC8A-F50152EC9455}"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7</a:t>
            </a:fld>
            <a:endParaRPr lang="en-US"/>
          </a:p>
        </p:txBody>
      </p:sp>
    </p:spTree>
    <p:extLst>
      <p:ext uri="{BB962C8B-B14F-4D97-AF65-F5344CB8AC3E}">
        <p14:creationId xmlns:p14="http://schemas.microsoft.com/office/powerpoint/2010/main" val="4033221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Ionic Polyimides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5607" y="1690688"/>
            <a:ext cx="6214853" cy="4468572"/>
          </a:xfrm>
          <a:prstGeom prst="rect">
            <a:avLst/>
          </a:prstGeom>
        </p:spPr>
      </p:pic>
      <p:sp>
        <p:nvSpPr>
          <p:cNvPr id="5" name="Date Placeholder 4"/>
          <p:cNvSpPr>
            <a:spLocks noGrp="1"/>
          </p:cNvSpPr>
          <p:nvPr>
            <p:ph type="dt" sz="half" idx="10"/>
          </p:nvPr>
        </p:nvSpPr>
        <p:spPr/>
        <p:txBody>
          <a:bodyPr/>
          <a:lstStyle/>
          <a:p>
            <a:fld id="{12452F4F-9AEE-4722-BC38-703ACE6CA927}"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8</a:t>
            </a:fld>
            <a:endParaRPr lang="en-US"/>
          </a:p>
        </p:txBody>
      </p:sp>
    </p:spTree>
    <p:extLst>
      <p:ext uri="{BB962C8B-B14F-4D97-AF65-F5344CB8AC3E}">
        <p14:creationId xmlns:p14="http://schemas.microsoft.com/office/powerpoint/2010/main" val="1564187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Ionic Polyimide </a:t>
            </a:r>
            <a:r>
              <a:rPr lang="en-US" dirty="0" smtClean="0"/>
              <a:t>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IC API </a:t>
            </a:r>
            <a:r>
              <a:rPr lang="en-US" sz="3200" dirty="0" err="1"/>
              <a:t>ortho</a:t>
            </a:r>
            <a:r>
              <a:rPr lang="en-US" sz="3200" dirty="0"/>
              <a:t> xylene</a:t>
            </a:r>
            <a:endParaRPr lang="en-US" sz="40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261943767"/>
              </p:ext>
            </p:extLst>
          </p:nvPr>
        </p:nvGraphicFramePr>
        <p:xfrm>
          <a:off x="838200" y="2918057"/>
          <a:ext cx="10691915" cy="2235831"/>
        </p:xfrm>
        <a:graphic>
          <a:graphicData uri="http://schemas.openxmlformats.org/presentationml/2006/ole">
            <mc:AlternateContent xmlns:mc="http://schemas.openxmlformats.org/markup-compatibility/2006">
              <mc:Choice xmlns:v="urn:schemas-microsoft-com:vml" Requires="v">
                <p:oleObj spid="_x0000_s1034" name="CS ChemDraw Drawing" r:id="rId3" imgW="4320236" imgH="903150" progId="ChemDraw.Document.6.0">
                  <p:embed/>
                </p:oleObj>
              </mc:Choice>
              <mc:Fallback>
                <p:oleObj name="CS ChemDraw Drawing" r:id="rId3" imgW="4320236" imgH="903150" progId="ChemDraw.Document.6.0">
                  <p:embed/>
                  <p:pic>
                    <p:nvPicPr>
                      <p:cNvPr id="4" name="Object 3"/>
                      <p:cNvPicPr/>
                      <p:nvPr/>
                    </p:nvPicPr>
                    <p:blipFill>
                      <a:blip r:embed="rId4"/>
                      <a:stretch>
                        <a:fillRect/>
                      </a:stretch>
                    </p:blipFill>
                    <p:spPr>
                      <a:xfrm>
                        <a:off x="838200" y="2918057"/>
                        <a:ext cx="10691915" cy="2235831"/>
                      </a:xfrm>
                      <a:prstGeom prst="rect">
                        <a:avLst/>
                      </a:prstGeom>
                    </p:spPr>
                  </p:pic>
                </p:oleObj>
              </mc:Fallback>
            </mc:AlternateContent>
          </a:graphicData>
        </a:graphic>
      </p:graphicFrame>
      <p:sp>
        <p:nvSpPr>
          <p:cNvPr id="5" name="Date Placeholder 4"/>
          <p:cNvSpPr>
            <a:spLocks noGrp="1"/>
          </p:cNvSpPr>
          <p:nvPr>
            <p:ph type="dt" sz="half" idx="10"/>
          </p:nvPr>
        </p:nvSpPr>
        <p:spPr/>
        <p:txBody>
          <a:bodyPr/>
          <a:lstStyle/>
          <a:p>
            <a:fld id="{F004112E-E756-459B-8FAC-36C0175B4715}"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9</a:t>
            </a:fld>
            <a:endParaRPr lang="en-US"/>
          </a:p>
        </p:txBody>
      </p:sp>
    </p:spTree>
    <p:extLst>
      <p:ext uri="{BB962C8B-B14F-4D97-AF65-F5344CB8AC3E}">
        <p14:creationId xmlns:p14="http://schemas.microsoft.com/office/powerpoint/2010/main" val="273069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TC API </a:t>
            </a:r>
            <a:r>
              <a:rPr lang="en-US" sz="3200" dirty="0" err="1"/>
              <a:t>ortho</a:t>
            </a:r>
            <a:r>
              <a:rPr lang="en-US" sz="3200" dirty="0"/>
              <a:t> xylene</a:t>
            </a:r>
            <a:endParaRPr lang="en-US" sz="4000"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2678049591"/>
              </p:ext>
            </p:extLst>
          </p:nvPr>
        </p:nvGraphicFramePr>
        <p:xfrm>
          <a:off x="1615282" y="3057757"/>
          <a:ext cx="9738518" cy="2031828"/>
        </p:xfrm>
        <a:graphic>
          <a:graphicData uri="http://schemas.openxmlformats.org/presentationml/2006/ole">
            <mc:AlternateContent xmlns:mc="http://schemas.openxmlformats.org/markup-compatibility/2006">
              <mc:Choice xmlns:v="urn:schemas-microsoft-com:vml" Requires="v">
                <p:oleObj spid="_x0000_s2058" name="CS ChemDraw Drawing" r:id="rId3" imgW="4336714" imgH="905040" progId="ChemDraw.Document.6.0">
                  <p:embed/>
                </p:oleObj>
              </mc:Choice>
              <mc:Fallback>
                <p:oleObj name="CS ChemDraw Drawing" r:id="rId3" imgW="4336714" imgH="905040" progId="ChemDraw.Document.6.0">
                  <p:embed/>
                  <p:pic>
                    <p:nvPicPr>
                      <p:cNvPr id="5" name="Object 4"/>
                      <p:cNvPicPr/>
                      <p:nvPr/>
                    </p:nvPicPr>
                    <p:blipFill>
                      <a:blip r:embed="rId4"/>
                      <a:stretch>
                        <a:fillRect/>
                      </a:stretch>
                    </p:blipFill>
                    <p:spPr>
                      <a:xfrm>
                        <a:off x="1615282" y="3057757"/>
                        <a:ext cx="9738518" cy="2031828"/>
                      </a:xfrm>
                      <a:prstGeom prst="rect">
                        <a:avLst/>
                      </a:prstGeom>
                    </p:spPr>
                  </p:pic>
                </p:oleObj>
              </mc:Fallback>
            </mc:AlternateContent>
          </a:graphicData>
        </a:graphic>
      </p:graphicFrame>
      <p:sp>
        <p:nvSpPr>
          <p:cNvPr id="4" name="Date Placeholder 3"/>
          <p:cNvSpPr>
            <a:spLocks noGrp="1"/>
          </p:cNvSpPr>
          <p:nvPr>
            <p:ph type="dt" sz="half" idx="10"/>
          </p:nvPr>
        </p:nvSpPr>
        <p:spPr/>
        <p:txBody>
          <a:bodyPr/>
          <a:lstStyle/>
          <a:p>
            <a:fld id="{9330DE6D-A61A-443E-91E8-9FCF219AD2F4}"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10</a:t>
            </a:fld>
            <a:endParaRPr lang="en-US"/>
          </a:p>
        </p:txBody>
      </p:sp>
    </p:spTree>
    <p:extLst>
      <p:ext uri="{BB962C8B-B14F-4D97-AF65-F5344CB8AC3E}">
        <p14:creationId xmlns:p14="http://schemas.microsoft.com/office/powerpoint/2010/main" val="2691487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PMDA API </a:t>
            </a:r>
            <a:r>
              <a:rPr lang="en-US" sz="3200" dirty="0" err="1"/>
              <a:t>ortho</a:t>
            </a:r>
            <a:r>
              <a:rPr lang="en-US" sz="3200" dirty="0"/>
              <a:t> xylene</a:t>
            </a:r>
            <a:endParaRPr lang="en-US" sz="40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2177896958"/>
              </p:ext>
            </p:extLst>
          </p:nvPr>
        </p:nvGraphicFramePr>
        <p:xfrm>
          <a:off x="2298216" y="2861974"/>
          <a:ext cx="7634738" cy="1088923"/>
        </p:xfrm>
        <a:graphic>
          <a:graphicData uri="http://schemas.openxmlformats.org/presentationml/2006/ole">
            <mc:AlternateContent xmlns:mc="http://schemas.openxmlformats.org/markup-compatibility/2006">
              <mc:Choice xmlns:v="urn:schemas-microsoft-com:vml" Requires="v">
                <p:oleObj spid="_x0000_s3090" name="CS ChemDraw Drawing" r:id="rId3" imgW="2960927" imgH="421740" progId="ChemDraw.Document.6.0">
                  <p:embed/>
                </p:oleObj>
              </mc:Choice>
              <mc:Fallback>
                <p:oleObj name="CS ChemDraw Drawing" r:id="rId3" imgW="2960927" imgH="421740" progId="ChemDraw.Document.6.0">
                  <p:embed/>
                  <p:pic>
                    <p:nvPicPr>
                      <p:cNvPr id="4" name="Object 3"/>
                      <p:cNvPicPr/>
                      <p:nvPr/>
                    </p:nvPicPr>
                    <p:blipFill>
                      <a:blip r:embed="rId4"/>
                      <a:stretch>
                        <a:fillRect/>
                      </a:stretch>
                    </p:blipFill>
                    <p:spPr>
                      <a:xfrm>
                        <a:off x="2298216" y="2861974"/>
                        <a:ext cx="7634738" cy="108892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7041854"/>
              </p:ext>
            </p:extLst>
          </p:nvPr>
        </p:nvGraphicFramePr>
        <p:xfrm>
          <a:off x="1918654" y="3950897"/>
          <a:ext cx="9178086" cy="1182431"/>
        </p:xfrm>
        <a:graphic>
          <a:graphicData uri="http://schemas.openxmlformats.org/presentationml/2006/ole">
            <mc:AlternateContent xmlns:mc="http://schemas.openxmlformats.org/markup-compatibility/2006">
              <mc:Choice xmlns:v="urn:schemas-microsoft-com:vml" Requires="v">
                <p:oleObj spid="_x0000_s3091" name="CS ChemDraw Drawing" r:id="rId5" imgW="4091434" imgH="526770" progId="ChemDraw.Document.6.0">
                  <p:embed/>
                </p:oleObj>
              </mc:Choice>
              <mc:Fallback>
                <p:oleObj name="CS ChemDraw Drawing" r:id="rId5" imgW="4091434" imgH="526770" progId="ChemDraw.Document.6.0">
                  <p:embed/>
                  <p:pic>
                    <p:nvPicPr>
                      <p:cNvPr id="6" name="Object 5"/>
                      <p:cNvPicPr/>
                      <p:nvPr/>
                    </p:nvPicPr>
                    <p:blipFill>
                      <a:blip r:embed="rId6"/>
                      <a:stretch>
                        <a:fillRect/>
                      </a:stretch>
                    </p:blipFill>
                    <p:spPr>
                      <a:xfrm>
                        <a:off x="1918654" y="3950897"/>
                        <a:ext cx="9178086" cy="1182431"/>
                      </a:xfrm>
                      <a:prstGeom prst="rect">
                        <a:avLst/>
                      </a:prstGeom>
                    </p:spPr>
                  </p:pic>
                </p:oleObj>
              </mc:Fallback>
            </mc:AlternateContent>
          </a:graphicData>
        </a:graphic>
      </p:graphicFrame>
      <p:sp>
        <p:nvSpPr>
          <p:cNvPr id="5" name="Date Placeholder 4"/>
          <p:cNvSpPr>
            <a:spLocks noGrp="1"/>
          </p:cNvSpPr>
          <p:nvPr>
            <p:ph type="dt" sz="half" idx="10"/>
          </p:nvPr>
        </p:nvSpPr>
        <p:spPr/>
        <p:txBody>
          <a:bodyPr/>
          <a:lstStyle/>
          <a:p>
            <a:fld id="{32F5E97C-9BAF-4E3B-9902-17DFCA505E77}" type="datetime1">
              <a:rPr lang="en-US" smtClean="0"/>
              <a:t>8/13/2020</a:t>
            </a:fld>
            <a:endParaRPr lang="en-US"/>
          </a:p>
        </p:txBody>
      </p:sp>
      <p:sp>
        <p:nvSpPr>
          <p:cNvPr id="7" name="Slide Number Placeholder 6"/>
          <p:cNvSpPr>
            <a:spLocks noGrp="1"/>
          </p:cNvSpPr>
          <p:nvPr>
            <p:ph type="sldNum" sz="quarter" idx="12"/>
          </p:nvPr>
        </p:nvSpPr>
        <p:spPr/>
        <p:txBody>
          <a:bodyPr/>
          <a:lstStyle/>
          <a:p>
            <a:fld id="{C39A31AC-CC49-4F0D-B966-24BBA118942C}" type="slidenum">
              <a:rPr lang="en-US" smtClean="0"/>
              <a:t>11</a:t>
            </a:fld>
            <a:endParaRPr lang="en-US"/>
          </a:p>
        </p:txBody>
      </p:sp>
    </p:spTree>
    <p:extLst>
      <p:ext uri="{BB962C8B-B14F-4D97-AF65-F5344CB8AC3E}">
        <p14:creationId xmlns:p14="http://schemas.microsoft.com/office/powerpoint/2010/main" val="3696066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6FDA API </a:t>
            </a:r>
            <a:r>
              <a:rPr lang="en-US" sz="3200" dirty="0" err="1"/>
              <a:t>ortho</a:t>
            </a:r>
            <a:r>
              <a:rPr lang="en-US" sz="3200" dirty="0"/>
              <a:t> xylene</a:t>
            </a:r>
            <a:endParaRPr lang="en-US" sz="4000"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3597762684"/>
              </p:ext>
            </p:extLst>
          </p:nvPr>
        </p:nvGraphicFramePr>
        <p:xfrm>
          <a:off x="1686823" y="2918057"/>
          <a:ext cx="9472143" cy="2436070"/>
        </p:xfrm>
        <a:graphic>
          <a:graphicData uri="http://schemas.openxmlformats.org/presentationml/2006/ole">
            <mc:AlternateContent xmlns:mc="http://schemas.openxmlformats.org/markup-compatibility/2006">
              <mc:Choice xmlns:v="urn:schemas-microsoft-com:vml" Requires="v">
                <p:oleObj spid="_x0000_s4106" name="CS ChemDraw Drawing" r:id="rId3" imgW="4586857" imgH="1179090" progId="ChemDraw.Document.6.0">
                  <p:embed/>
                </p:oleObj>
              </mc:Choice>
              <mc:Fallback>
                <p:oleObj name="CS ChemDraw Drawing" r:id="rId3" imgW="4586857" imgH="1179090" progId="ChemDraw.Document.6.0">
                  <p:embed/>
                  <p:pic>
                    <p:nvPicPr>
                      <p:cNvPr id="5" name="Object 4"/>
                      <p:cNvPicPr/>
                      <p:nvPr/>
                    </p:nvPicPr>
                    <p:blipFill>
                      <a:blip r:embed="rId4"/>
                      <a:stretch>
                        <a:fillRect/>
                      </a:stretch>
                    </p:blipFill>
                    <p:spPr>
                      <a:xfrm>
                        <a:off x="1686823" y="2918057"/>
                        <a:ext cx="9472143" cy="2436070"/>
                      </a:xfrm>
                      <a:prstGeom prst="rect">
                        <a:avLst/>
                      </a:prstGeom>
                    </p:spPr>
                  </p:pic>
                </p:oleObj>
              </mc:Fallback>
            </mc:AlternateContent>
          </a:graphicData>
        </a:graphic>
      </p:graphicFrame>
      <p:sp>
        <p:nvSpPr>
          <p:cNvPr id="4" name="Date Placeholder 3"/>
          <p:cNvSpPr>
            <a:spLocks noGrp="1"/>
          </p:cNvSpPr>
          <p:nvPr>
            <p:ph type="dt" sz="half" idx="10"/>
          </p:nvPr>
        </p:nvSpPr>
        <p:spPr/>
        <p:txBody>
          <a:bodyPr/>
          <a:lstStyle/>
          <a:p>
            <a:fld id="{EFB69C43-3E84-460D-922B-E05F7C802DBA}"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12</a:t>
            </a:fld>
            <a:endParaRPr lang="en-US"/>
          </a:p>
        </p:txBody>
      </p:sp>
    </p:spTree>
    <p:extLst>
      <p:ext uri="{BB962C8B-B14F-4D97-AF65-F5344CB8AC3E}">
        <p14:creationId xmlns:p14="http://schemas.microsoft.com/office/powerpoint/2010/main" val="908990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6FDA I3A para xylene</a:t>
            </a:r>
            <a:endParaRPr lang="en-US" sz="40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948206287"/>
              </p:ext>
            </p:extLst>
          </p:nvPr>
        </p:nvGraphicFramePr>
        <p:xfrm>
          <a:off x="1436944" y="2918057"/>
          <a:ext cx="9916856" cy="2554195"/>
        </p:xfrm>
        <a:graphic>
          <a:graphicData uri="http://schemas.openxmlformats.org/presentationml/2006/ole">
            <mc:AlternateContent xmlns:mc="http://schemas.openxmlformats.org/markup-compatibility/2006">
              <mc:Choice xmlns:v="urn:schemas-microsoft-com:vml" Requires="v">
                <p:oleObj spid="_x0000_s5130" name="CS ChemDraw Drawing" r:id="rId3" imgW="4881032" imgH="1256850" progId="ChemDraw.Document.6.0">
                  <p:embed/>
                </p:oleObj>
              </mc:Choice>
              <mc:Fallback>
                <p:oleObj name="CS ChemDraw Drawing" r:id="rId3" imgW="4881032" imgH="1256850" progId="ChemDraw.Document.6.0">
                  <p:embed/>
                  <p:pic>
                    <p:nvPicPr>
                      <p:cNvPr id="4" name="Object 3"/>
                      <p:cNvPicPr/>
                      <p:nvPr/>
                    </p:nvPicPr>
                    <p:blipFill>
                      <a:blip r:embed="rId4"/>
                      <a:stretch>
                        <a:fillRect/>
                      </a:stretch>
                    </p:blipFill>
                    <p:spPr>
                      <a:xfrm>
                        <a:off x="1436944" y="2918057"/>
                        <a:ext cx="9916856" cy="2554195"/>
                      </a:xfrm>
                      <a:prstGeom prst="rect">
                        <a:avLst/>
                      </a:prstGeom>
                    </p:spPr>
                  </p:pic>
                </p:oleObj>
              </mc:Fallback>
            </mc:AlternateContent>
          </a:graphicData>
        </a:graphic>
      </p:graphicFrame>
      <p:sp>
        <p:nvSpPr>
          <p:cNvPr id="5" name="Date Placeholder 4"/>
          <p:cNvSpPr>
            <a:spLocks noGrp="1"/>
          </p:cNvSpPr>
          <p:nvPr>
            <p:ph type="dt" sz="half" idx="10"/>
          </p:nvPr>
        </p:nvSpPr>
        <p:spPr/>
        <p:txBody>
          <a:bodyPr/>
          <a:lstStyle/>
          <a:p>
            <a:fld id="{0F17B9AA-C8E2-4DE3-80C4-CCE05EF4680E}"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13</a:t>
            </a:fld>
            <a:endParaRPr lang="en-US"/>
          </a:p>
        </p:txBody>
      </p:sp>
    </p:spTree>
    <p:extLst>
      <p:ext uri="{BB962C8B-B14F-4D97-AF65-F5344CB8AC3E}">
        <p14:creationId xmlns:p14="http://schemas.microsoft.com/office/powerpoint/2010/main" val="131494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6FDA I3A meta xylene</a:t>
            </a:r>
            <a:endParaRPr lang="en-US" sz="4000" dirty="0" smtClean="0"/>
          </a:p>
        </p:txBody>
      </p:sp>
      <p:graphicFrame>
        <p:nvGraphicFramePr>
          <p:cNvPr id="5" name="Object 4"/>
          <p:cNvGraphicFramePr>
            <a:graphicFrameLocks noChangeAspect="1"/>
          </p:cNvGraphicFramePr>
          <p:nvPr>
            <p:extLst/>
          </p:nvPr>
        </p:nvGraphicFramePr>
        <p:xfrm>
          <a:off x="2152651" y="2918058"/>
          <a:ext cx="7977277" cy="2054635"/>
        </p:xfrm>
        <a:graphic>
          <a:graphicData uri="http://schemas.openxmlformats.org/presentationml/2006/ole">
            <mc:AlternateContent xmlns:mc="http://schemas.openxmlformats.org/markup-compatibility/2006">
              <mc:Choice xmlns:v="urn:schemas-microsoft-com:vml" Requires="v">
                <p:oleObj spid="_x0000_s6154" name="CS ChemDraw Drawing" r:id="rId3" imgW="4881032" imgH="1256850" progId="ChemDraw.Document.6.0">
                  <p:embed/>
                </p:oleObj>
              </mc:Choice>
              <mc:Fallback>
                <p:oleObj name="CS ChemDraw Drawing" r:id="rId3" imgW="4881032" imgH="1256850" progId="ChemDraw.Document.6.0">
                  <p:embed/>
                  <p:pic>
                    <p:nvPicPr>
                      <p:cNvPr id="5" name="Object 4"/>
                      <p:cNvPicPr/>
                      <p:nvPr/>
                    </p:nvPicPr>
                    <p:blipFill>
                      <a:blip r:embed="rId4"/>
                      <a:stretch>
                        <a:fillRect/>
                      </a:stretch>
                    </p:blipFill>
                    <p:spPr>
                      <a:xfrm>
                        <a:off x="2152651" y="2918058"/>
                        <a:ext cx="7977277" cy="2054635"/>
                      </a:xfrm>
                      <a:prstGeom prst="rect">
                        <a:avLst/>
                      </a:prstGeom>
                    </p:spPr>
                  </p:pic>
                </p:oleObj>
              </mc:Fallback>
            </mc:AlternateContent>
          </a:graphicData>
        </a:graphic>
      </p:graphicFrame>
      <p:sp>
        <p:nvSpPr>
          <p:cNvPr id="4" name="Date Placeholder 3"/>
          <p:cNvSpPr>
            <a:spLocks noGrp="1"/>
          </p:cNvSpPr>
          <p:nvPr>
            <p:ph type="dt" sz="half" idx="10"/>
          </p:nvPr>
        </p:nvSpPr>
        <p:spPr/>
        <p:txBody>
          <a:bodyPr/>
          <a:lstStyle/>
          <a:p>
            <a:fld id="{1D321C42-246E-4C14-B129-19DEFDD06D2B}"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14</a:t>
            </a:fld>
            <a:endParaRPr lang="en-US"/>
          </a:p>
        </p:txBody>
      </p:sp>
    </p:spTree>
    <p:extLst>
      <p:ext uri="{BB962C8B-B14F-4D97-AF65-F5344CB8AC3E}">
        <p14:creationId xmlns:p14="http://schemas.microsoft.com/office/powerpoint/2010/main" val="64979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Ionic Polyimide Synthesis</a:t>
            </a:r>
            <a:endParaRPr lang="en-US" dirty="0"/>
          </a:p>
        </p:txBody>
      </p:sp>
      <p:sp>
        <p:nvSpPr>
          <p:cNvPr id="3" name="Content Placeholder 2"/>
          <p:cNvSpPr>
            <a:spLocks noGrp="1"/>
          </p:cNvSpPr>
          <p:nvPr>
            <p:ph idx="1"/>
          </p:nvPr>
        </p:nvSpPr>
        <p:spPr>
          <a:xfrm>
            <a:off x="2152650" y="1592494"/>
            <a:ext cx="7886700" cy="914400"/>
          </a:xfrm>
        </p:spPr>
        <p:txBody>
          <a:bodyPr>
            <a:normAutofit/>
          </a:bodyPr>
          <a:lstStyle/>
          <a:p>
            <a:pPr marL="0" indent="0" algn="ctr">
              <a:lnSpc>
                <a:spcPct val="100000"/>
              </a:lnSpc>
              <a:buNone/>
            </a:pPr>
            <a:r>
              <a:rPr lang="en-US" sz="3200" dirty="0"/>
              <a:t>IC I3A meta xylene</a:t>
            </a:r>
            <a:endParaRPr lang="en-US" sz="40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2641190486"/>
              </p:ext>
            </p:extLst>
          </p:nvPr>
        </p:nvGraphicFramePr>
        <p:xfrm>
          <a:off x="1290008" y="2918057"/>
          <a:ext cx="10216589" cy="2257791"/>
        </p:xfrm>
        <a:graphic>
          <a:graphicData uri="http://schemas.openxmlformats.org/presentationml/2006/ole">
            <mc:AlternateContent xmlns:mc="http://schemas.openxmlformats.org/markup-compatibility/2006">
              <mc:Choice xmlns:v="urn:schemas-microsoft-com:vml" Requires="v">
                <p:oleObj spid="_x0000_s7178" name="CS ChemDraw Drawing" r:id="rId3" imgW="4446658" imgH="982530" progId="ChemDraw.Document.6.0">
                  <p:embed/>
                </p:oleObj>
              </mc:Choice>
              <mc:Fallback>
                <p:oleObj name="CS ChemDraw Drawing" r:id="rId3" imgW="4446658" imgH="982530" progId="ChemDraw.Document.6.0">
                  <p:embed/>
                  <p:pic>
                    <p:nvPicPr>
                      <p:cNvPr id="4" name="Object 3"/>
                      <p:cNvPicPr/>
                      <p:nvPr/>
                    </p:nvPicPr>
                    <p:blipFill>
                      <a:blip r:embed="rId4"/>
                      <a:stretch>
                        <a:fillRect/>
                      </a:stretch>
                    </p:blipFill>
                    <p:spPr>
                      <a:xfrm>
                        <a:off x="1290008" y="2918057"/>
                        <a:ext cx="10216589" cy="2257791"/>
                      </a:xfrm>
                      <a:prstGeom prst="rect">
                        <a:avLst/>
                      </a:prstGeom>
                    </p:spPr>
                  </p:pic>
                </p:oleObj>
              </mc:Fallback>
            </mc:AlternateContent>
          </a:graphicData>
        </a:graphic>
      </p:graphicFrame>
      <p:sp>
        <p:nvSpPr>
          <p:cNvPr id="5" name="Date Placeholder 4"/>
          <p:cNvSpPr>
            <a:spLocks noGrp="1"/>
          </p:cNvSpPr>
          <p:nvPr>
            <p:ph type="dt" sz="half" idx="10"/>
          </p:nvPr>
        </p:nvSpPr>
        <p:spPr/>
        <p:txBody>
          <a:bodyPr/>
          <a:lstStyle/>
          <a:p>
            <a:fld id="{220727C3-5EEC-485E-AF68-8AA375F170AA}"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15</a:t>
            </a:fld>
            <a:endParaRPr lang="en-US"/>
          </a:p>
        </p:txBody>
      </p:sp>
    </p:spTree>
    <p:extLst>
      <p:ext uri="{BB962C8B-B14F-4D97-AF65-F5344CB8AC3E}">
        <p14:creationId xmlns:p14="http://schemas.microsoft.com/office/powerpoint/2010/main" val="133183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Thermal Characterization Techniques – Differential Scanning Calorimetry (DSC)</a:t>
            </a:r>
            <a:endParaRPr lang="en-US" dirty="0"/>
          </a:p>
        </p:txBody>
      </p:sp>
      <p:sp>
        <p:nvSpPr>
          <p:cNvPr id="6" name="Content Placeholder 5"/>
          <p:cNvSpPr>
            <a:spLocks noGrp="1"/>
          </p:cNvSpPr>
          <p:nvPr>
            <p:ph idx="1"/>
          </p:nvPr>
        </p:nvSpPr>
        <p:spPr/>
        <p:txBody>
          <a:bodyPr/>
          <a:lstStyle/>
          <a:p>
            <a:endParaRPr lang="en-US" dirty="0" smtClean="0"/>
          </a:p>
          <a:p>
            <a:endParaRPr lang="en-US" dirty="0"/>
          </a:p>
          <a:p>
            <a:pPr marL="0" indent="0">
              <a:buNone/>
            </a:pPr>
            <a:r>
              <a:rPr lang="en-US" dirty="0" smtClean="0"/>
              <a:t>DSC is a technique in which the difference in energy inputs into a substance and a reference materials reassured as a function of temperature while the substance and reference is subjected to a controlled-temperature program</a:t>
            </a:r>
            <a:endParaRPr lang="en-US" dirty="0"/>
          </a:p>
        </p:txBody>
      </p:sp>
      <p:sp>
        <p:nvSpPr>
          <p:cNvPr id="10" name="Date Placeholder 9"/>
          <p:cNvSpPr>
            <a:spLocks noGrp="1"/>
          </p:cNvSpPr>
          <p:nvPr>
            <p:ph type="dt" sz="half" idx="10"/>
          </p:nvPr>
        </p:nvSpPr>
        <p:spPr/>
        <p:txBody>
          <a:bodyPr/>
          <a:lstStyle/>
          <a:p>
            <a:fld id="{CE374AB2-B534-4818-B632-7C8CCAE0B5D9}" type="datetime1">
              <a:rPr lang="en-US" smtClean="0"/>
              <a:pPr/>
              <a:t>8/13/2020</a:t>
            </a:fld>
            <a:endParaRPr lang="en-US"/>
          </a:p>
        </p:txBody>
      </p:sp>
      <p:sp>
        <p:nvSpPr>
          <p:cNvPr id="11" name="Slide Number Placeholder 10"/>
          <p:cNvSpPr>
            <a:spLocks noGrp="1"/>
          </p:cNvSpPr>
          <p:nvPr>
            <p:ph type="sldNum" sz="quarter" idx="12"/>
          </p:nvPr>
        </p:nvSpPr>
        <p:spPr/>
        <p:txBody>
          <a:bodyPr/>
          <a:lstStyle/>
          <a:p>
            <a:fld id="{C39A31AC-CC49-4F0D-B966-24BBA118942C}" type="slidenum">
              <a:rPr lang="en-US" smtClean="0"/>
              <a:pPr/>
              <a:t>16</a:t>
            </a:fld>
            <a:endParaRPr lang="en-US"/>
          </a:p>
        </p:txBody>
      </p:sp>
    </p:spTree>
    <p:extLst>
      <p:ext uri="{BB962C8B-B14F-4D97-AF65-F5344CB8AC3E}">
        <p14:creationId xmlns:p14="http://schemas.microsoft.com/office/powerpoint/2010/main" val="2982141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20569"/>
            <a:ext cx="10515600" cy="1325563"/>
          </a:xfrm>
        </p:spPr>
        <p:txBody>
          <a:bodyPr/>
          <a:lstStyle/>
          <a:p>
            <a:pPr algn="ctr"/>
            <a:r>
              <a:rPr lang="en-US" dirty="0" smtClean="0"/>
              <a:t>Typical DSC Transitions</a:t>
            </a:r>
            <a:endParaRPr lang="en-US" dirty="0"/>
          </a:p>
        </p:txBody>
      </p:sp>
      <p:pic>
        <p:nvPicPr>
          <p:cNvPr id="6" name="Picture 5"/>
          <p:cNvPicPr>
            <a:picLocks noChangeAspect="1"/>
          </p:cNvPicPr>
          <p:nvPr/>
        </p:nvPicPr>
        <p:blipFill>
          <a:blip r:embed="rId2"/>
          <a:stretch>
            <a:fillRect/>
          </a:stretch>
        </p:blipFill>
        <p:spPr>
          <a:xfrm>
            <a:off x="2332906" y="1204593"/>
            <a:ext cx="7526188" cy="4853846"/>
          </a:xfrm>
          <a:prstGeom prst="rect">
            <a:avLst/>
          </a:prstGeom>
        </p:spPr>
      </p:pic>
      <p:sp>
        <p:nvSpPr>
          <p:cNvPr id="7" name="TextBox 6"/>
          <p:cNvSpPr txBox="1"/>
          <p:nvPr/>
        </p:nvSpPr>
        <p:spPr>
          <a:xfrm>
            <a:off x="2743200" y="6058439"/>
            <a:ext cx="7115894" cy="369332"/>
          </a:xfrm>
          <a:prstGeom prst="rect">
            <a:avLst/>
          </a:prstGeom>
          <a:noFill/>
        </p:spPr>
        <p:txBody>
          <a:bodyPr wrap="square" rtlCol="0">
            <a:spAutoFit/>
          </a:bodyPr>
          <a:lstStyle/>
          <a:p>
            <a:pPr algn="ctr"/>
            <a:r>
              <a:rPr lang="en-US" dirty="0" smtClean="0"/>
              <a:t>DSC Training – TA Instruments</a:t>
            </a:r>
            <a:endParaRPr lang="en-US" dirty="0"/>
          </a:p>
        </p:txBody>
      </p:sp>
      <p:sp>
        <p:nvSpPr>
          <p:cNvPr id="8" name="Date Placeholder 7"/>
          <p:cNvSpPr>
            <a:spLocks noGrp="1"/>
          </p:cNvSpPr>
          <p:nvPr>
            <p:ph type="dt" sz="half" idx="10"/>
          </p:nvPr>
        </p:nvSpPr>
        <p:spPr/>
        <p:txBody>
          <a:bodyPr/>
          <a:lstStyle/>
          <a:p>
            <a:fld id="{178416EF-3F9E-4FF4-9333-5E89990E2D16}" type="datetime1">
              <a:rPr lang="en-US" smtClean="0"/>
              <a:t>8/13/2020</a:t>
            </a:fld>
            <a:endParaRPr lang="en-US"/>
          </a:p>
        </p:txBody>
      </p:sp>
      <p:sp>
        <p:nvSpPr>
          <p:cNvPr id="9" name="Slide Number Placeholder 8"/>
          <p:cNvSpPr>
            <a:spLocks noGrp="1"/>
          </p:cNvSpPr>
          <p:nvPr>
            <p:ph type="sldNum" sz="quarter" idx="12"/>
          </p:nvPr>
        </p:nvSpPr>
        <p:spPr/>
        <p:txBody>
          <a:bodyPr/>
          <a:lstStyle/>
          <a:p>
            <a:fld id="{C39A31AC-CC49-4F0D-B966-24BBA118942C}" type="slidenum">
              <a:rPr lang="en-US" smtClean="0"/>
              <a:t>17</a:t>
            </a:fld>
            <a:endParaRPr lang="en-US"/>
          </a:p>
        </p:txBody>
      </p:sp>
    </p:spTree>
    <p:extLst>
      <p:ext uri="{BB962C8B-B14F-4D97-AF65-F5344CB8AC3E}">
        <p14:creationId xmlns:p14="http://schemas.microsoft.com/office/powerpoint/2010/main" val="3604031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A81635E5-B357-4D80-B0C3-48EC8542BE0E}"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18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600461427"/>
              </p:ext>
            </p:extLst>
          </p:nvPr>
        </p:nvGraphicFramePr>
        <p:xfrm>
          <a:off x="2380889" y="1415674"/>
          <a:ext cx="7832788" cy="5202242"/>
        </p:xfrm>
        <a:graphic>
          <a:graphicData uri="http://schemas.openxmlformats.org/drawingml/2006/table">
            <a:tbl>
              <a:tblPr firstRow="1" firstCol="1" bandRow="1">
                <a:tableStyleId>{5C22544A-7EE6-4342-B048-85BDC9FD1C3A}</a:tableStyleId>
              </a:tblPr>
              <a:tblGrid>
                <a:gridCol w="1537236">
                  <a:extLst>
                    <a:ext uri="{9D8B030D-6E8A-4147-A177-3AD203B41FA5}">
                      <a16:colId xmlns:a16="http://schemas.microsoft.com/office/drawing/2014/main" val="2421552165"/>
                    </a:ext>
                  </a:extLst>
                </a:gridCol>
                <a:gridCol w="1661222">
                  <a:extLst>
                    <a:ext uri="{9D8B030D-6E8A-4147-A177-3AD203B41FA5}">
                      <a16:colId xmlns:a16="http://schemas.microsoft.com/office/drawing/2014/main" val="1492569028"/>
                    </a:ext>
                  </a:extLst>
                </a:gridCol>
                <a:gridCol w="1661222">
                  <a:extLst>
                    <a:ext uri="{9D8B030D-6E8A-4147-A177-3AD203B41FA5}">
                      <a16:colId xmlns:a16="http://schemas.microsoft.com/office/drawing/2014/main" val="1395978137"/>
                    </a:ext>
                  </a:extLst>
                </a:gridCol>
                <a:gridCol w="1661222">
                  <a:extLst>
                    <a:ext uri="{9D8B030D-6E8A-4147-A177-3AD203B41FA5}">
                      <a16:colId xmlns:a16="http://schemas.microsoft.com/office/drawing/2014/main" val="3842782675"/>
                    </a:ext>
                  </a:extLst>
                </a:gridCol>
                <a:gridCol w="1311886">
                  <a:extLst>
                    <a:ext uri="{9D8B030D-6E8A-4147-A177-3AD203B41FA5}">
                      <a16:colId xmlns:a16="http://schemas.microsoft.com/office/drawing/2014/main" val="3035759314"/>
                    </a:ext>
                  </a:extLst>
                </a:gridCol>
              </a:tblGrid>
              <a:tr h="351213">
                <a:tc>
                  <a:txBody>
                    <a:bodyPr/>
                    <a:lstStyle/>
                    <a:p>
                      <a:pPr marL="0" marR="0" algn="ctr">
                        <a:lnSpc>
                          <a:spcPct val="107000"/>
                        </a:lnSpc>
                        <a:spcBef>
                          <a:spcPts val="0"/>
                        </a:spcBef>
                        <a:spcAft>
                          <a:spcPts val="0"/>
                        </a:spcAft>
                      </a:pPr>
                      <a:r>
                        <a:rPr lang="en-US" sz="1100">
                          <a:effectLst/>
                        </a:rPr>
                        <a:t>Samples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Endothermic Transition 1 (J/g)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Endothermic Transition 2 (J/g)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Endothermic Transition 3 (J/g)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Exothermic Transition (J/g)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1277396683"/>
                  </a:ext>
                </a:extLst>
              </a:tr>
              <a:tr h="470024">
                <a:tc>
                  <a:txBody>
                    <a:bodyPr/>
                    <a:lstStyle/>
                    <a:p>
                      <a:pPr marL="0" marR="0" algn="ctr">
                        <a:lnSpc>
                          <a:spcPct val="107000"/>
                        </a:lnSpc>
                        <a:spcBef>
                          <a:spcPts val="0"/>
                        </a:spcBef>
                        <a:spcAft>
                          <a:spcPts val="0"/>
                        </a:spcAft>
                      </a:pPr>
                      <a:r>
                        <a:rPr lang="en-US" sz="1100">
                          <a:effectLst/>
                        </a:rPr>
                        <a:t>Sample 1</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10.34 ± 0.08</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229.15 ± 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196.45 ± 10.68</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265.83 ± 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140.65 ± 4.31</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287.85 ± 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2457761545"/>
                  </a:ext>
                </a:extLst>
              </a:tr>
              <a:tr h="470024">
                <a:tc>
                  <a:txBody>
                    <a:bodyPr/>
                    <a:lstStyle/>
                    <a:p>
                      <a:pPr marL="0" marR="0" algn="ctr">
                        <a:lnSpc>
                          <a:spcPct val="107000"/>
                        </a:lnSpc>
                        <a:spcBef>
                          <a:spcPts val="0"/>
                        </a:spcBef>
                        <a:spcAft>
                          <a:spcPts val="0"/>
                        </a:spcAft>
                      </a:pPr>
                      <a:r>
                        <a:rPr lang="en-US" sz="1100">
                          <a:effectLst/>
                        </a:rPr>
                        <a:t>Sample 2</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37.59 ± 4.43</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229.15 ± 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48.08 ± 0.92</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374.22 ± 4.07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3398170308"/>
                  </a:ext>
                </a:extLst>
              </a:tr>
              <a:tr h="470024">
                <a:tc>
                  <a:txBody>
                    <a:bodyPr/>
                    <a:lstStyle/>
                    <a:p>
                      <a:pPr marL="0" marR="0" algn="ctr">
                        <a:lnSpc>
                          <a:spcPct val="107000"/>
                        </a:lnSpc>
                        <a:spcBef>
                          <a:spcPts val="0"/>
                        </a:spcBef>
                        <a:spcAft>
                          <a:spcPts val="0"/>
                        </a:spcAft>
                      </a:pPr>
                      <a:r>
                        <a:rPr lang="en-US" sz="1100">
                          <a:effectLst/>
                        </a:rPr>
                        <a:t>Sample 3</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356</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304.67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310098423"/>
                  </a:ext>
                </a:extLst>
              </a:tr>
              <a:tr h="470024">
                <a:tc>
                  <a:txBody>
                    <a:bodyPr/>
                    <a:lstStyle/>
                    <a:p>
                      <a:pPr marL="0" marR="0" algn="ctr">
                        <a:lnSpc>
                          <a:spcPct val="107000"/>
                        </a:lnSpc>
                        <a:spcBef>
                          <a:spcPts val="0"/>
                        </a:spcBef>
                        <a:spcAft>
                          <a:spcPts val="0"/>
                        </a:spcAft>
                      </a:pPr>
                      <a:r>
                        <a:rPr lang="en-US" sz="1100">
                          <a:effectLst/>
                        </a:rPr>
                        <a:t>Sample 5</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12.65 ± 1.27</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74.54 ± 1.02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61.73± 21.45</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171.95 ± 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856765994"/>
                  </a:ext>
                </a:extLst>
              </a:tr>
              <a:tr h="470024">
                <a:tc>
                  <a:txBody>
                    <a:bodyPr/>
                    <a:lstStyle/>
                    <a:p>
                      <a:pPr marL="0" marR="0" algn="ctr">
                        <a:lnSpc>
                          <a:spcPct val="107000"/>
                        </a:lnSpc>
                        <a:spcBef>
                          <a:spcPts val="0"/>
                        </a:spcBef>
                        <a:spcAft>
                          <a:spcPts val="0"/>
                        </a:spcAft>
                      </a:pPr>
                      <a:r>
                        <a:rPr lang="en-US" sz="1100">
                          <a:effectLst/>
                        </a:rPr>
                        <a:t>Sample 6</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186.5 ± 1.13</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116.79 ± 18.83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153.2 ± 4.80</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232.97 ± 16.67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3158539220"/>
                  </a:ext>
                </a:extLst>
              </a:tr>
              <a:tr h="470024">
                <a:tc>
                  <a:txBody>
                    <a:bodyPr/>
                    <a:lstStyle/>
                    <a:p>
                      <a:pPr marL="0" marR="0" algn="ctr">
                        <a:lnSpc>
                          <a:spcPct val="107000"/>
                        </a:lnSpc>
                        <a:spcBef>
                          <a:spcPts val="0"/>
                        </a:spcBef>
                        <a:spcAft>
                          <a:spcPts val="0"/>
                        </a:spcAft>
                      </a:pPr>
                      <a:r>
                        <a:rPr lang="en-US" sz="1100">
                          <a:effectLst/>
                        </a:rPr>
                        <a:t>Sample 7</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105.85 ± 1.91</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47.75 ± 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218.4 ± 55.58</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282.66 ± 4.11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2040067880"/>
                  </a:ext>
                </a:extLst>
              </a:tr>
              <a:tr h="470024">
                <a:tc>
                  <a:txBody>
                    <a:bodyPr/>
                    <a:lstStyle/>
                    <a:p>
                      <a:pPr marL="0" marR="0" algn="ctr">
                        <a:lnSpc>
                          <a:spcPct val="107000"/>
                        </a:lnSpc>
                        <a:spcBef>
                          <a:spcPts val="0"/>
                        </a:spcBef>
                        <a:spcAft>
                          <a:spcPts val="0"/>
                        </a:spcAft>
                      </a:pPr>
                      <a:r>
                        <a:rPr lang="en-US" sz="1100">
                          <a:effectLst/>
                        </a:rPr>
                        <a:t>Sample 8</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490.45 ± 232.28</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256.81 ± 2.96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93947029"/>
                  </a:ext>
                </a:extLst>
              </a:tr>
              <a:tr h="470024">
                <a:tc>
                  <a:txBody>
                    <a:bodyPr/>
                    <a:lstStyle/>
                    <a:p>
                      <a:pPr marL="0" marR="0" algn="ctr">
                        <a:lnSpc>
                          <a:spcPct val="107000"/>
                        </a:lnSpc>
                        <a:spcBef>
                          <a:spcPts val="0"/>
                        </a:spcBef>
                        <a:spcAft>
                          <a:spcPts val="0"/>
                        </a:spcAft>
                      </a:pPr>
                      <a:r>
                        <a:rPr lang="en-US" sz="1100">
                          <a:effectLst/>
                        </a:rPr>
                        <a:t>Sample TC</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9.79 ± 0.26</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71.06 ± 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122.65 ± 3.18</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85.96 ± 0.41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280.05 ± 0.92</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277.37 ± 0.56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3555260927"/>
                  </a:ext>
                </a:extLst>
              </a:tr>
              <a:tr h="470024">
                <a:tc>
                  <a:txBody>
                    <a:bodyPr/>
                    <a:lstStyle/>
                    <a:p>
                      <a:pPr marL="0" marR="0" algn="ctr">
                        <a:lnSpc>
                          <a:spcPct val="107000"/>
                        </a:lnSpc>
                        <a:spcBef>
                          <a:spcPts val="0"/>
                        </a:spcBef>
                        <a:spcAft>
                          <a:spcPts val="0"/>
                        </a:spcAft>
                      </a:pPr>
                      <a:r>
                        <a:rPr lang="en-US" sz="1100">
                          <a:effectLst/>
                        </a:rPr>
                        <a:t>Sample 6FDA</a:t>
                      </a:r>
                    </a:p>
                    <a:p>
                      <a:pPr marL="0" marR="0" algn="ctr">
                        <a:lnSpc>
                          <a:spcPct val="107000"/>
                        </a:lnSpc>
                        <a:spcBef>
                          <a:spcPts val="0"/>
                        </a:spcBef>
                        <a:spcAft>
                          <a:spcPts val="0"/>
                        </a:spcAft>
                      </a:pPr>
                      <a:r>
                        <a:rPr lang="en-US" sz="1100">
                          <a:effectLst/>
                        </a:rPr>
                        <a:t>Onset Temperatures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110.45 ± 6.71</a:t>
                      </a:r>
                    </a:p>
                    <a:p>
                      <a:pPr marL="0" marR="0" algn="ctr">
                        <a:lnSpc>
                          <a:spcPct val="107000"/>
                        </a:lnSpc>
                        <a:spcBef>
                          <a:spcPts val="0"/>
                        </a:spcBef>
                        <a:spcAft>
                          <a:spcPts val="0"/>
                        </a:spcAft>
                      </a:pPr>
                      <a:r>
                        <a:rPr lang="en-US" sz="1100">
                          <a:effectLst/>
                        </a:rPr>
                        <a:t> </a:t>
                      </a:r>
                    </a:p>
                    <a:p>
                      <a:pPr marL="0" marR="0" algn="ctr">
                        <a:lnSpc>
                          <a:spcPct val="107000"/>
                        </a:lnSpc>
                        <a:spcBef>
                          <a:spcPts val="0"/>
                        </a:spcBef>
                        <a:spcAft>
                          <a:spcPts val="0"/>
                        </a:spcAft>
                      </a:pPr>
                      <a:r>
                        <a:rPr lang="en-US" sz="1100">
                          <a:effectLst/>
                        </a:rPr>
                        <a:t>247.56 ± 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tc>
                  <a:txBody>
                    <a:bodyPr/>
                    <a:lstStyle/>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654" marR="42654" marT="0" marB="0"/>
                </a:tc>
                <a:extLst>
                  <a:ext uri="{0D108BD9-81ED-4DB2-BD59-A6C34878D82A}">
                    <a16:rowId xmlns:a16="http://schemas.microsoft.com/office/drawing/2014/main" val="1902815543"/>
                  </a:ext>
                </a:extLst>
              </a:tr>
            </a:tbl>
          </a:graphicData>
        </a:graphic>
      </p:graphicFrame>
    </p:spTree>
    <p:extLst>
      <p:ext uri="{BB962C8B-B14F-4D97-AF65-F5344CB8AC3E}">
        <p14:creationId xmlns:p14="http://schemas.microsoft.com/office/powerpoint/2010/main" val="706769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5E291143-DB0B-489F-9102-9CE89DC77A4C}"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19</a:t>
            </a:fld>
            <a:endParaRPr lang="en-US"/>
          </a:p>
        </p:txBody>
      </p:sp>
      <p:pic>
        <p:nvPicPr>
          <p:cNvPr id="5" name="Picture 4"/>
          <p:cNvPicPr>
            <a:picLocks noChangeAspect="1"/>
          </p:cNvPicPr>
          <p:nvPr/>
        </p:nvPicPr>
        <p:blipFill>
          <a:blip r:embed="rId2"/>
          <a:stretch>
            <a:fillRect/>
          </a:stretch>
        </p:blipFill>
        <p:spPr>
          <a:xfrm>
            <a:off x="2434671" y="1372732"/>
            <a:ext cx="7322658" cy="4769275"/>
          </a:xfrm>
          <a:prstGeom prst="rect">
            <a:avLst/>
          </a:prstGeom>
        </p:spPr>
      </p:pic>
    </p:spTree>
    <p:extLst>
      <p:ext uri="{BB962C8B-B14F-4D97-AF65-F5344CB8AC3E}">
        <p14:creationId xmlns:p14="http://schemas.microsoft.com/office/powerpoint/2010/main" val="467045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6A8C91ED-B078-443A-979E-F30A7CF48A3F}"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20</a:t>
            </a:fld>
            <a:endParaRPr lang="en-US"/>
          </a:p>
        </p:txBody>
      </p:sp>
      <p:pic>
        <p:nvPicPr>
          <p:cNvPr id="6" name="Picture 5"/>
          <p:cNvPicPr>
            <a:picLocks noChangeAspect="1"/>
          </p:cNvPicPr>
          <p:nvPr/>
        </p:nvPicPr>
        <p:blipFill>
          <a:blip r:embed="rId2"/>
          <a:stretch>
            <a:fillRect/>
          </a:stretch>
        </p:blipFill>
        <p:spPr>
          <a:xfrm>
            <a:off x="2659856" y="1349020"/>
            <a:ext cx="6872288" cy="5189892"/>
          </a:xfrm>
          <a:prstGeom prst="rect">
            <a:avLst/>
          </a:prstGeom>
        </p:spPr>
      </p:pic>
    </p:spTree>
    <p:extLst>
      <p:ext uri="{BB962C8B-B14F-4D97-AF65-F5344CB8AC3E}">
        <p14:creationId xmlns:p14="http://schemas.microsoft.com/office/powerpoint/2010/main" val="1853267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98287DAA-5199-4C9F-99B6-27E7D418E4BA}"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21</a:t>
            </a:fld>
            <a:endParaRPr lang="en-US"/>
          </a:p>
        </p:txBody>
      </p:sp>
      <p:pic>
        <p:nvPicPr>
          <p:cNvPr id="6" name="Picture 5"/>
          <p:cNvPicPr>
            <a:picLocks noChangeAspect="1"/>
          </p:cNvPicPr>
          <p:nvPr/>
        </p:nvPicPr>
        <p:blipFill>
          <a:blip r:embed="rId2"/>
          <a:stretch>
            <a:fillRect/>
          </a:stretch>
        </p:blipFill>
        <p:spPr>
          <a:xfrm>
            <a:off x="2854984" y="1303079"/>
            <a:ext cx="7151658" cy="5418396"/>
          </a:xfrm>
          <a:prstGeom prst="rect">
            <a:avLst/>
          </a:prstGeom>
        </p:spPr>
      </p:pic>
    </p:spTree>
    <p:extLst>
      <p:ext uri="{BB962C8B-B14F-4D97-AF65-F5344CB8AC3E}">
        <p14:creationId xmlns:p14="http://schemas.microsoft.com/office/powerpoint/2010/main" val="1883957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78F4CA39-1719-4E6D-B518-5FAA1FBAB469}"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22</a:t>
            </a:fld>
            <a:endParaRPr lang="en-US"/>
          </a:p>
        </p:txBody>
      </p:sp>
      <p:pic>
        <p:nvPicPr>
          <p:cNvPr id="6" name="Picture 5"/>
          <p:cNvPicPr>
            <a:picLocks noChangeAspect="1"/>
          </p:cNvPicPr>
          <p:nvPr/>
        </p:nvPicPr>
        <p:blipFill>
          <a:blip r:embed="rId2"/>
          <a:stretch>
            <a:fillRect/>
          </a:stretch>
        </p:blipFill>
        <p:spPr>
          <a:xfrm>
            <a:off x="2725947" y="1399416"/>
            <a:ext cx="7053712" cy="5248207"/>
          </a:xfrm>
          <a:prstGeom prst="rect">
            <a:avLst/>
          </a:prstGeom>
        </p:spPr>
      </p:pic>
    </p:spTree>
    <p:extLst>
      <p:ext uri="{BB962C8B-B14F-4D97-AF65-F5344CB8AC3E}">
        <p14:creationId xmlns:p14="http://schemas.microsoft.com/office/powerpoint/2010/main" val="658659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9E22326E-5E1C-49CB-A9DF-7D12ADBC534C}"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23</a:t>
            </a:fld>
            <a:endParaRPr lang="en-US"/>
          </a:p>
        </p:txBody>
      </p:sp>
      <p:pic>
        <p:nvPicPr>
          <p:cNvPr id="6" name="Picture 5"/>
          <p:cNvPicPr>
            <a:picLocks noChangeAspect="1"/>
          </p:cNvPicPr>
          <p:nvPr/>
        </p:nvPicPr>
        <p:blipFill>
          <a:blip r:embed="rId2"/>
          <a:stretch>
            <a:fillRect/>
          </a:stretch>
        </p:blipFill>
        <p:spPr>
          <a:xfrm>
            <a:off x="2704201" y="1343605"/>
            <a:ext cx="7277999" cy="5359828"/>
          </a:xfrm>
          <a:prstGeom prst="rect">
            <a:avLst/>
          </a:prstGeom>
        </p:spPr>
      </p:pic>
    </p:spTree>
    <p:extLst>
      <p:ext uri="{BB962C8B-B14F-4D97-AF65-F5344CB8AC3E}">
        <p14:creationId xmlns:p14="http://schemas.microsoft.com/office/powerpoint/2010/main" val="55625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C78E07CF-5B8D-4371-9F9A-013C3679FB8A}"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24</a:t>
            </a:fld>
            <a:endParaRPr lang="en-US"/>
          </a:p>
        </p:txBody>
      </p:sp>
      <p:pic>
        <p:nvPicPr>
          <p:cNvPr id="6" name="Picture 5"/>
          <p:cNvPicPr>
            <a:picLocks noChangeAspect="1"/>
          </p:cNvPicPr>
          <p:nvPr/>
        </p:nvPicPr>
        <p:blipFill>
          <a:blip r:embed="rId2"/>
          <a:stretch>
            <a:fillRect/>
          </a:stretch>
        </p:blipFill>
        <p:spPr>
          <a:xfrm>
            <a:off x="2681570" y="1377051"/>
            <a:ext cx="7151643" cy="5344424"/>
          </a:xfrm>
          <a:prstGeom prst="rect">
            <a:avLst/>
          </a:prstGeom>
        </p:spPr>
      </p:pic>
    </p:spTree>
    <p:extLst>
      <p:ext uri="{BB962C8B-B14F-4D97-AF65-F5344CB8AC3E}">
        <p14:creationId xmlns:p14="http://schemas.microsoft.com/office/powerpoint/2010/main" val="9613219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FCA2ED99-D31F-416A-A6AD-90A990108DFD}"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25</a:t>
            </a:fld>
            <a:endParaRPr lang="en-US"/>
          </a:p>
        </p:txBody>
      </p:sp>
      <p:pic>
        <p:nvPicPr>
          <p:cNvPr id="6" name="Picture 5"/>
          <p:cNvPicPr>
            <a:picLocks noChangeAspect="1"/>
          </p:cNvPicPr>
          <p:nvPr/>
        </p:nvPicPr>
        <p:blipFill>
          <a:blip r:embed="rId2"/>
          <a:stretch>
            <a:fillRect/>
          </a:stretch>
        </p:blipFill>
        <p:spPr>
          <a:xfrm>
            <a:off x="2638425" y="1345066"/>
            <a:ext cx="6915150" cy="5193846"/>
          </a:xfrm>
          <a:prstGeom prst="rect">
            <a:avLst/>
          </a:prstGeom>
        </p:spPr>
      </p:pic>
    </p:spTree>
    <p:extLst>
      <p:ext uri="{BB962C8B-B14F-4D97-AF65-F5344CB8AC3E}">
        <p14:creationId xmlns:p14="http://schemas.microsoft.com/office/powerpoint/2010/main" val="40822019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4767E9CF-582F-4A7A-88B2-F7C003926582}"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26</a:t>
            </a:fld>
            <a:endParaRPr lang="en-US"/>
          </a:p>
        </p:txBody>
      </p:sp>
      <p:pic>
        <p:nvPicPr>
          <p:cNvPr id="5" name="Picture 4"/>
          <p:cNvPicPr>
            <a:picLocks noChangeAspect="1"/>
          </p:cNvPicPr>
          <p:nvPr/>
        </p:nvPicPr>
        <p:blipFill>
          <a:blip r:embed="rId2"/>
          <a:stretch>
            <a:fillRect/>
          </a:stretch>
        </p:blipFill>
        <p:spPr>
          <a:xfrm>
            <a:off x="2794868" y="1435098"/>
            <a:ext cx="6919913" cy="5176843"/>
          </a:xfrm>
          <a:prstGeom prst="rect">
            <a:avLst/>
          </a:prstGeom>
        </p:spPr>
      </p:pic>
    </p:spTree>
    <p:extLst>
      <p:ext uri="{BB962C8B-B14F-4D97-AF65-F5344CB8AC3E}">
        <p14:creationId xmlns:p14="http://schemas.microsoft.com/office/powerpoint/2010/main" val="9767033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102"/>
            <a:ext cx="10515600" cy="1325563"/>
          </a:xfrm>
        </p:spPr>
        <p:txBody>
          <a:bodyPr/>
          <a:lstStyle/>
          <a:p>
            <a:pPr algn="ctr"/>
            <a:r>
              <a:rPr lang="en-US" dirty="0" smtClean="0"/>
              <a:t>DSC Results – Starting Materials</a:t>
            </a:r>
            <a:endParaRPr lang="en-US" dirty="0"/>
          </a:p>
        </p:txBody>
      </p:sp>
      <p:sp>
        <p:nvSpPr>
          <p:cNvPr id="3" name="Date Placeholder 2"/>
          <p:cNvSpPr>
            <a:spLocks noGrp="1"/>
          </p:cNvSpPr>
          <p:nvPr>
            <p:ph type="dt" sz="half" idx="10"/>
          </p:nvPr>
        </p:nvSpPr>
        <p:spPr/>
        <p:txBody>
          <a:bodyPr/>
          <a:lstStyle/>
          <a:p>
            <a:fld id="{52F07C90-A9BB-4255-B207-C9A18B7D552B}"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27</a:t>
            </a:fld>
            <a:endParaRPr lang="en-US"/>
          </a:p>
        </p:txBody>
      </p:sp>
      <p:pic>
        <p:nvPicPr>
          <p:cNvPr id="5" name="Picture 4"/>
          <p:cNvPicPr>
            <a:picLocks noChangeAspect="1"/>
          </p:cNvPicPr>
          <p:nvPr/>
        </p:nvPicPr>
        <p:blipFill>
          <a:blip r:embed="rId2"/>
          <a:stretch>
            <a:fillRect/>
          </a:stretch>
        </p:blipFill>
        <p:spPr>
          <a:xfrm>
            <a:off x="2467425" y="1234942"/>
            <a:ext cx="7257151" cy="5486533"/>
          </a:xfrm>
          <a:prstGeom prst="rect">
            <a:avLst/>
          </a:prstGeom>
        </p:spPr>
      </p:pic>
    </p:spTree>
    <p:extLst>
      <p:ext uri="{BB962C8B-B14F-4D97-AF65-F5344CB8AC3E}">
        <p14:creationId xmlns:p14="http://schemas.microsoft.com/office/powerpoint/2010/main" val="11317989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098979BD-9724-4957-BF7B-B0E94AA66A3C}"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696973324"/>
              </p:ext>
            </p:extLst>
          </p:nvPr>
        </p:nvGraphicFramePr>
        <p:xfrm>
          <a:off x="838203" y="1437317"/>
          <a:ext cx="10859605" cy="4773701"/>
        </p:xfrm>
        <a:graphic>
          <a:graphicData uri="http://schemas.openxmlformats.org/drawingml/2006/table">
            <a:tbl>
              <a:tblPr firstRow="1" firstCol="1" bandRow="1">
                <a:tableStyleId>{5C22544A-7EE6-4342-B048-85BDC9FD1C3A}</a:tableStyleId>
              </a:tblPr>
              <a:tblGrid>
                <a:gridCol w="1454158">
                  <a:extLst>
                    <a:ext uri="{9D8B030D-6E8A-4147-A177-3AD203B41FA5}">
                      <a16:colId xmlns:a16="http://schemas.microsoft.com/office/drawing/2014/main" val="4197167844"/>
                    </a:ext>
                  </a:extLst>
                </a:gridCol>
                <a:gridCol w="1166567">
                  <a:extLst>
                    <a:ext uri="{9D8B030D-6E8A-4147-A177-3AD203B41FA5}">
                      <a16:colId xmlns:a16="http://schemas.microsoft.com/office/drawing/2014/main" val="3530645672"/>
                    </a:ext>
                  </a:extLst>
                </a:gridCol>
                <a:gridCol w="1166567">
                  <a:extLst>
                    <a:ext uri="{9D8B030D-6E8A-4147-A177-3AD203B41FA5}">
                      <a16:colId xmlns:a16="http://schemas.microsoft.com/office/drawing/2014/main" val="1447413684"/>
                    </a:ext>
                  </a:extLst>
                </a:gridCol>
                <a:gridCol w="1166567">
                  <a:extLst>
                    <a:ext uri="{9D8B030D-6E8A-4147-A177-3AD203B41FA5}">
                      <a16:colId xmlns:a16="http://schemas.microsoft.com/office/drawing/2014/main" val="3090104531"/>
                    </a:ext>
                  </a:extLst>
                </a:gridCol>
                <a:gridCol w="1166567">
                  <a:extLst>
                    <a:ext uri="{9D8B030D-6E8A-4147-A177-3AD203B41FA5}">
                      <a16:colId xmlns:a16="http://schemas.microsoft.com/office/drawing/2014/main" val="4027653234"/>
                    </a:ext>
                  </a:extLst>
                </a:gridCol>
                <a:gridCol w="1166567">
                  <a:extLst>
                    <a:ext uri="{9D8B030D-6E8A-4147-A177-3AD203B41FA5}">
                      <a16:colId xmlns:a16="http://schemas.microsoft.com/office/drawing/2014/main" val="3450263096"/>
                    </a:ext>
                  </a:extLst>
                </a:gridCol>
                <a:gridCol w="1166567">
                  <a:extLst>
                    <a:ext uri="{9D8B030D-6E8A-4147-A177-3AD203B41FA5}">
                      <a16:colId xmlns:a16="http://schemas.microsoft.com/office/drawing/2014/main" val="1511212097"/>
                    </a:ext>
                  </a:extLst>
                </a:gridCol>
                <a:gridCol w="1199782">
                  <a:extLst>
                    <a:ext uri="{9D8B030D-6E8A-4147-A177-3AD203B41FA5}">
                      <a16:colId xmlns:a16="http://schemas.microsoft.com/office/drawing/2014/main" val="2960302542"/>
                    </a:ext>
                  </a:extLst>
                </a:gridCol>
                <a:gridCol w="1206263">
                  <a:extLst>
                    <a:ext uri="{9D8B030D-6E8A-4147-A177-3AD203B41FA5}">
                      <a16:colId xmlns:a16="http://schemas.microsoft.com/office/drawing/2014/main" val="1078780149"/>
                    </a:ext>
                  </a:extLst>
                </a:gridCol>
              </a:tblGrid>
              <a:tr h="966475">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TC</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6FDA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6FDA-Meta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6FDA-Para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PMDA-API-P-XYL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TC-API-M-XYL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6FDA-Starting Mat'L</a:t>
                      </a:r>
                    </a:p>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BPADA-APT-P-XYL</a:t>
                      </a:r>
                    </a:p>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6567981"/>
                  </a:ext>
                </a:extLst>
              </a:tr>
              <a:tr h="398178">
                <a:tc>
                  <a:txBody>
                    <a:bodyPr/>
                    <a:lstStyle/>
                    <a:p>
                      <a:pPr marL="0" marR="0" algn="ctr">
                        <a:lnSpc>
                          <a:spcPct val="107000"/>
                        </a:lnSpc>
                        <a:spcBef>
                          <a:spcPts val="0"/>
                        </a:spcBef>
                        <a:spcAft>
                          <a:spcPts val="0"/>
                        </a:spcAft>
                      </a:pPr>
                      <a:r>
                        <a:rPr lang="en-US" sz="1400">
                          <a:effectLst/>
                        </a:rPr>
                        <a:t>Endotherm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67.62 ± 0.36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244.25 ± 0.12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101.21 ± 6.75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80.14 ± 9.98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166.26 ± 8.61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139.16 ± 3.97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244.47 ± 0.05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129.37 ± 5.21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4656873"/>
                  </a:ext>
                </a:extLst>
              </a:tr>
              <a:tr h="477835">
                <a:tc>
                  <a:txBody>
                    <a:bodyPr/>
                    <a:lstStyle/>
                    <a:p>
                      <a:pPr marL="0" marR="0" algn="ctr">
                        <a:lnSpc>
                          <a:spcPct val="107000"/>
                        </a:lnSpc>
                        <a:spcBef>
                          <a:spcPts val="0"/>
                        </a:spcBef>
                        <a:spcAft>
                          <a:spcPts val="0"/>
                        </a:spcAft>
                      </a:pPr>
                      <a:r>
                        <a:rPr lang="en-US" sz="1400">
                          <a:effectLst/>
                        </a:rPr>
                        <a:t>Heat of Fusion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9.35 ± 0.63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104.8 ± 4.11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4.90 ± 0.51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50.57 ± 5.12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21.51 ± 0.61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5.86 ± 1.29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98.94 ± 9.80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20.62 ± 8.12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6054836"/>
                  </a:ext>
                </a:extLst>
              </a:tr>
              <a:tr h="382831">
                <a:tc>
                  <a:txBody>
                    <a:bodyPr/>
                    <a:lstStyle/>
                    <a:p>
                      <a:pPr marL="0" marR="0" algn="ctr">
                        <a:lnSpc>
                          <a:spcPct val="107000"/>
                        </a:lnSpc>
                        <a:spcBef>
                          <a:spcPts val="0"/>
                        </a:spcBef>
                        <a:spcAft>
                          <a:spcPts val="0"/>
                        </a:spcAft>
                      </a:pPr>
                      <a:r>
                        <a:rPr lang="en-US" sz="1400">
                          <a:effectLst/>
                        </a:rPr>
                        <a:t>Melting Point #1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69.94 ± 0.77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246.3 ± 0.16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108.62 ± 7.85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132.58 ± 3.80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193.76 ± 1.15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151.07 ± 5.90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246.63 ± 0.21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142.32 ± 5.35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7944279"/>
                  </a:ext>
                </a:extLst>
              </a:tr>
              <a:tr h="398178">
                <a:tc>
                  <a:txBody>
                    <a:bodyPr/>
                    <a:lstStyle/>
                    <a:p>
                      <a:pPr marL="0" marR="0" algn="ctr">
                        <a:lnSpc>
                          <a:spcPct val="107000"/>
                        </a:lnSpc>
                        <a:spcBef>
                          <a:spcPts val="0"/>
                        </a:spcBef>
                        <a:spcAft>
                          <a:spcPts val="0"/>
                        </a:spcAft>
                      </a:pPr>
                      <a:r>
                        <a:rPr lang="en-US" sz="1400">
                          <a:effectLst/>
                        </a:rPr>
                        <a:t>Endotherm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81.70 ± 0.38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321.81 ± 2.46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5711558"/>
                  </a:ext>
                </a:extLst>
              </a:tr>
              <a:tr h="477835">
                <a:tc>
                  <a:txBody>
                    <a:bodyPr/>
                    <a:lstStyle/>
                    <a:p>
                      <a:pPr marL="0" marR="0" algn="ctr">
                        <a:lnSpc>
                          <a:spcPct val="107000"/>
                        </a:lnSpc>
                        <a:spcBef>
                          <a:spcPts val="0"/>
                        </a:spcBef>
                        <a:spcAft>
                          <a:spcPts val="0"/>
                        </a:spcAft>
                      </a:pPr>
                      <a:r>
                        <a:rPr lang="en-US" sz="1400">
                          <a:effectLst/>
                        </a:rPr>
                        <a:t>Heat of Fusion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109.27 ± 6.34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0.28 ± 0.24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3216531"/>
                  </a:ext>
                </a:extLst>
              </a:tr>
              <a:tr h="398178">
                <a:tc>
                  <a:txBody>
                    <a:bodyPr/>
                    <a:lstStyle/>
                    <a:p>
                      <a:pPr marL="0" marR="0" algn="ctr">
                        <a:lnSpc>
                          <a:spcPct val="107000"/>
                        </a:lnSpc>
                        <a:spcBef>
                          <a:spcPts val="0"/>
                        </a:spcBef>
                        <a:spcAft>
                          <a:spcPts val="0"/>
                        </a:spcAft>
                      </a:pPr>
                      <a:r>
                        <a:rPr lang="en-US" sz="1400">
                          <a:effectLst/>
                        </a:rPr>
                        <a:t>Melting Point #2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85.06 ± 1.67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324.17 ± 4.23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7410212"/>
                  </a:ext>
                </a:extLst>
              </a:tr>
              <a:tr h="398178">
                <a:tc>
                  <a:txBody>
                    <a:bodyPr/>
                    <a:lstStyle/>
                    <a:p>
                      <a:pPr marL="0" marR="0" algn="ctr">
                        <a:lnSpc>
                          <a:spcPct val="107000"/>
                        </a:lnSpc>
                        <a:spcBef>
                          <a:spcPts val="0"/>
                        </a:spcBef>
                        <a:spcAft>
                          <a:spcPts val="0"/>
                        </a:spcAft>
                      </a:pPr>
                      <a:r>
                        <a:rPr lang="en-US" sz="1400">
                          <a:effectLst/>
                        </a:rPr>
                        <a:t>Endotherm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340.96 ± 5.92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5471608"/>
                  </a:ext>
                </a:extLst>
              </a:tr>
              <a:tr h="477835">
                <a:tc>
                  <a:txBody>
                    <a:bodyPr/>
                    <a:lstStyle/>
                    <a:p>
                      <a:pPr marL="0" marR="0" algn="ctr">
                        <a:lnSpc>
                          <a:spcPct val="107000"/>
                        </a:lnSpc>
                        <a:spcBef>
                          <a:spcPts val="0"/>
                        </a:spcBef>
                        <a:spcAft>
                          <a:spcPts val="0"/>
                        </a:spcAft>
                      </a:pPr>
                      <a:r>
                        <a:rPr lang="en-US" sz="1400">
                          <a:effectLst/>
                        </a:rPr>
                        <a:t>Heat of Fusion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0.17 ± 0.08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2980057"/>
                  </a:ext>
                </a:extLst>
              </a:tr>
              <a:tr h="398178">
                <a:tc>
                  <a:txBody>
                    <a:bodyPr/>
                    <a:lstStyle/>
                    <a:p>
                      <a:pPr marL="0" marR="0" algn="ctr">
                        <a:lnSpc>
                          <a:spcPct val="107000"/>
                        </a:lnSpc>
                        <a:spcBef>
                          <a:spcPts val="0"/>
                        </a:spcBef>
                        <a:spcAft>
                          <a:spcPts val="0"/>
                        </a:spcAft>
                      </a:pPr>
                      <a:r>
                        <a:rPr lang="en-US" sz="1400">
                          <a:effectLst/>
                        </a:rPr>
                        <a:t>Melting Point #3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a:effectLst/>
                        </a:rPr>
                        <a:t>341.48 ± 5.90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9974204"/>
                  </a:ext>
                </a:extLst>
              </a:tr>
            </a:tbl>
          </a:graphicData>
        </a:graphic>
      </p:graphicFrame>
    </p:spTree>
    <p:extLst>
      <p:ext uri="{BB962C8B-B14F-4D97-AF65-F5344CB8AC3E}">
        <p14:creationId xmlns:p14="http://schemas.microsoft.com/office/powerpoint/2010/main" val="4182745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27C31A7A-7D40-4546-8DC6-893C1AC0BE0D}"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29</a:t>
            </a:fld>
            <a:endParaRPr lang="en-US"/>
          </a:p>
        </p:txBody>
      </p:sp>
      <p:pic>
        <p:nvPicPr>
          <p:cNvPr id="5" name="Picture 4"/>
          <p:cNvPicPr>
            <a:picLocks noChangeAspect="1"/>
          </p:cNvPicPr>
          <p:nvPr/>
        </p:nvPicPr>
        <p:blipFill>
          <a:blip r:embed="rId2"/>
          <a:stretch>
            <a:fillRect/>
          </a:stretch>
        </p:blipFill>
        <p:spPr>
          <a:xfrm>
            <a:off x="2506378" y="1347831"/>
            <a:ext cx="7179244" cy="5351376"/>
          </a:xfrm>
          <a:prstGeom prst="rect">
            <a:avLst/>
          </a:prstGeom>
        </p:spPr>
      </p:pic>
    </p:spTree>
    <p:extLst>
      <p:ext uri="{BB962C8B-B14F-4D97-AF65-F5344CB8AC3E}">
        <p14:creationId xmlns:p14="http://schemas.microsoft.com/office/powerpoint/2010/main" val="349699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623AD896-D9E9-4B0C-BEF5-7D94C18357E9}"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30</a:t>
            </a:fld>
            <a:endParaRPr lang="en-US"/>
          </a:p>
        </p:txBody>
      </p:sp>
      <p:pic>
        <p:nvPicPr>
          <p:cNvPr id="5" name="Picture 4"/>
          <p:cNvPicPr>
            <a:picLocks noChangeAspect="1"/>
          </p:cNvPicPr>
          <p:nvPr/>
        </p:nvPicPr>
        <p:blipFill>
          <a:blip r:embed="rId2"/>
          <a:stretch>
            <a:fillRect/>
          </a:stretch>
        </p:blipFill>
        <p:spPr>
          <a:xfrm>
            <a:off x="2839528" y="1381829"/>
            <a:ext cx="6896100" cy="5157083"/>
          </a:xfrm>
          <a:prstGeom prst="rect">
            <a:avLst/>
          </a:prstGeom>
        </p:spPr>
      </p:pic>
    </p:spTree>
    <p:extLst>
      <p:ext uri="{BB962C8B-B14F-4D97-AF65-F5344CB8AC3E}">
        <p14:creationId xmlns:p14="http://schemas.microsoft.com/office/powerpoint/2010/main" val="19212893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0B8A9C13-8FED-4154-8EC4-CC17977C12E5}"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31</a:t>
            </a:fld>
            <a:endParaRPr lang="en-US"/>
          </a:p>
        </p:txBody>
      </p:sp>
      <p:pic>
        <p:nvPicPr>
          <p:cNvPr id="5" name="Picture 4"/>
          <p:cNvPicPr>
            <a:picLocks noChangeAspect="1"/>
          </p:cNvPicPr>
          <p:nvPr/>
        </p:nvPicPr>
        <p:blipFill>
          <a:blip r:embed="rId2"/>
          <a:stretch>
            <a:fillRect/>
          </a:stretch>
        </p:blipFill>
        <p:spPr>
          <a:xfrm>
            <a:off x="2751198" y="1393800"/>
            <a:ext cx="6689605" cy="4962550"/>
          </a:xfrm>
          <a:prstGeom prst="rect">
            <a:avLst/>
          </a:prstGeom>
        </p:spPr>
      </p:pic>
    </p:spTree>
    <p:extLst>
      <p:ext uri="{BB962C8B-B14F-4D97-AF65-F5344CB8AC3E}">
        <p14:creationId xmlns:p14="http://schemas.microsoft.com/office/powerpoint/2010/main" val="19740243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AEE940A6-CCE0-4A95-8981-0E0CC2907F01}"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32</a:t>
            </a:fld>
            <a:endParaRPr lang="en-US"/>
          </a:p>
        </p:txBody>
      </p:sp>
      <p:pic>
        <p:nvPicPr>
          <p:cNvPr id="5" name="Picture 4"/>
          <p:cNvPicPr>
            <a:picLocks noChangeAspect="1"/>
          </p:cNvPicPr>
          <p:nvPr/>
        </p:nvPicPr>
        <p:blipFill>
          <a:blip r:embed="rId2"/>
          <a:stretch>
            <a:fillRect/>
          </a:stretch>
        </p:blipFill>
        <p:spPr>
          <a:xfrm>
            <a:off x="2659856" y="1364042"/>
            <a:ext cx="6872287" cy="5174870"/>
          </a:xfrm>
          <a:prstGeom prst="rect">
            <a:avLst/>
          </a:prstGeom>
        </p:spPr>
      </p:pic>
    </p:spTree>
    <p:extLst>
      <p:ext uri="{BB962C8B-B14F-4D97-AF65-F5344CB8AC3E}">
        <p14:creationId xmlns:p14="http://schemas.microsoft.com/office/powerpoint/2010/main" val="26977677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753C2930-D948-4055-988F-46D61CB52281}"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33</a:t>
            </a:fld>
            <a:endParaRPr lang="en-US"/>
          </a:p>
        </p:txBody>
      </p:sp>
      <p:pic>
        <p:nvPicPr>
          <p:cNvPr id="5" name="Picture 4"/>
          <p:cNvPicPr>
            <a:picLocks noChangeAspect="1"/>
          </p:cNvPicPr>
          <p:nvPr/>
        </p:nvPicPr>
        <p:blipFill>
          <a:blip r:embed="rId2"/>
          <a:stretch>
            <a:fillRect/>
          </a:stretch>
        </p:blipFill>
        <p:spPr>
          <a:xfrm>
            <a:off x="2867266" y="1449238"/>
            <a:ext cx="6786232" cy="5089674"/>
          </a:xfrm>
          <a:prstGeom prst="rect">
            <a:avLst/>
          </a:prstGeom>
        </p:spPr>
      </p:pic>
    </p:spTree>
    <p:extLst>
      <p:ext uri="{BB962C8B-B14F-4D97-AF65-F5344CB8AC3E}">
        <p14:creationId xmlns:p14="http://schemas.microsoft.com/office/powerpoint/2010/main" val="20979536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D02BA53C-960E-426F-8B19-F2F20F0BFA3F}"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34</a:t>
            </a:fld>
            <a:endParaRPr lang="en-US"/>
          </a:p>
        </p:txBody>
      </p:sp>
      <p:pic>
        <p:nvPicPr>
          <p:cNvPr id="5" name="Picture 4"/>
          <p:cNvPicPr>
            <a:picLocks noChangeAspect="1"/>
          </p:cNvPicPr>
          <p:nvPr/>
        </p:nvPicPr>
        <p:blipFill>
          <a:blip r:embed="rId2"/>
          <a:stretch>
            <a:fillRect/>
          </a:stretch>
        </p:blipFill>
        <p:spPr>
          <a:xfrm>
            <a:off x="2640807" y="1447836"/>
            <a:ext cx="6910387" cy="5091076"/>
          </a:xfrm>
          <a:prstGeom prst="rect">
            <a:avLst/>
          </a:prstGeom>
        </p:spPr>
      </p:pic>
    </p:spTree>
    <p:extLst>
      <p:ext uri="{BB962C8B-B14F-4D97-AF65-F5344CB8AC3E}">
        <p14:creationId xmlns:p14="http://schemas.microsoft.com/office/powerpoint/2010/main" val="20945854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DSC Results – Polymeric Materials</a:t>
            </a:r>
            <a:endParaRPr lang="en-US" dirty="0"/>
          </a:p>
        </p:txBody>
      </p:sp>
      <p:sp>
        <p:nvSpPr>
          <p:cNvPr id="3" name="Date Placeholder 2"/>
          <p:cNvSpPr>
            <a:spLocks noGrp="1"/>
          </p:cNvSpPr>
          <p:nvPr>
            <p:ph type="dt" sz="half" idx="10"/>
          </p:nvPr>
        </p:nvSpPr>
        <p:spPr/>
        <p:txBody>
          <a:bodyPr/>
          <a:lstStyle/>
          <a:p>
            <a:fld id="{365552E9-F709-4019-BFA4-0605B20028E8}"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35</a:t>
            </a:fld>
            <a:endParaRPr lang="en-US"/>
          </a:p>
        </p:txBody>
      </p:sp>
      <p:pic>
        <p:nvPicPr>
          <p:cNvPr id="5" name="Picture 4"/>
          <p:cNvPicPr>
            <a:picLocks noChangeAspect="1"/>
          </p:cNvPicPr>
          <p:nvPr/>
        </p:nvPicPr>
        <p:blipFill>
          <a:blip r:embed="rId2"/>
          <a:stretch>
            <a:fillRect/>
          </a:stretch>
        </p:blipFill>
        <p:spPr>
          <a:xfrm>
            <a:off x="2628900" y="1383095"/>
            <a:ext cx="6934200" cy="5155817"/>
          </a:xfrm>
          <a:prstGeom prst="rect">
            <a:avLst/>
          </a:prstGeom>
        </p:spPr>
      </p:pic>
    </p:spTree>
    <p:extLst>
      <p:ext uri="{BB962C8B-B14F-4D97-AF65-F5344CB8AC3E}">
        <p14:creationId xmlns:p14="http://schemas.microsoft.com/office/powerpoint/2010/main" val="13963904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55006"/>
            <a:ext cx="10515600" cy="1325563"/>
          </a:xfrm>
        </p:spPr>
        <p:txBody>
          <a:bodyPr/>
          <a:lstStyle/>
          <a:p>
            <a:pPr algn="ctr"/>
            <a:r>
              <a:rPr lang="en-US" dirty="0" smtClean="0"/>
              <a:t>TG-IR</a:t>
            </a:r>
            <a:endParaRPr lang="en-US" dirty="0"/>
          </a:p>
        </p:txBody>
      </p:sp>
      <p:sp>
        <p:nvSpPr>
          <p:cNvPr id="6" name="Content Placeholder 5"/>
          <p:cNvSpPr>
            <a:spLocks noGrp="1"/>
          </p:cNvSpPr>
          <p:nvPr>
            <p:ph idx="1"/>
          </p:nvPr>
        </p:nvSpPr>
        <p:spPr>
          <a:xfrm>
            <a:off x="838200" y="1480569"/>
            <a:ext cx="10515600" cy="4351338"/>
          </a:xfrm>
        </p:spPr>
        <p:txBody>
          <a:bodyPr>
            <a:normAutofit/>
          </a:bodyPr>
          <a:lstStyle/>
          <a:p>
            <a:r>
              <a:rPr lang="en-US" dirty="0" err="1"/>
              <a:t>Thermogravimetric</a:t>
            </a:r>
            <a:r>
              <a:rPr lang="en-US" dirty="0"/>
              <a:t> analysis (TG) follows changes in mass of the sample as a function of temperature and/or time. </a:t>
            </a:r>
            <a:endParaRPr lang="en-US" dirty="0" smtClean="0"/>
          </a:p>
          <a:p>
            <a:r>
              <a:rPr lang="en-US" dirty="0" smtClean="0"/>
              <a:t>TG </a:t>
            </a:r>
            <a:r>
              <a:rPr lang="en-US" dirty="0"/>
              <a:t>gives characteristic information about the composition of the measured sample, in particular the amounts of the various components and their thermal behavior. </a:t>
            </a:r>
            <a:endParaRPr lang="en-US" dirty="0" smtClean="0"/>
          </a:p>
          <a:p>
            <a:r>
              <a:rPr lang="en-US" dirty="0" smtClean="0"/>
              <a:t>In </a:t>
            </a:r>
            <a:r>
              <a:rPr lang="en-US" dirty="0"/>
              <a:t>addition, further measurements are possible such as kinetic analysis of thermal decomposition</a:t>
            </a:r>
            <a:r>
              <a:rPr lang="en-US" dirty="0" smtClean="0"/>
              <a:t>.</a:t>
            </a:r>
          </a:p>
          <a:p>
            <a:pPr marL="0" indent="0">
              <a:buNone/>
            </a:pPr>
            <a:r>
              <a:rPr lang="en-US" dirty="0"/>
              <a:t> </a:t>
            </a:r>
          </a:p>
        </p:txBody>
      </p:sp>
      <p:sp>
        <p:nvSpPr>
          <p:cNvPr id="3" name="Date Placeholder 2"/>
          <p:cNvSpPr>
            <a:spLocks noGrp="1"/>
          </p:cNvSpPr>
          <p:nvPr>
            <p:ph type="dt" sz="half" idx="10"/>
          </p:nvPr>
        </p:nvSpPr>
        <p:spPr/>
        <p:txBody>
          <a:bodyPr/>
          <a:lstStyle/>
          <a:p>
            <a:fld id="{6BFD8CE4-76AF-48E6-8E90-04CC94D91E99}"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36</a:t>
            </a:fld>
            <a:endParaRPr lang="en-US"/>
          </a:p>
        </p:txBody>
      </p:sp>
    </p:spTree>
    <p:extLst>
      <p:ext uri="{BB962C8B-B14F-4D97-AF65-F5344CB8AC3E}">
        <p14:creationId xmlns:p14="http://schemas.microsoft.com/office/powerpoint/2010/main" val="4213938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TG Data</a:t>
            </a:r>
            <a:endParaRPr lang="en-US" dirty="0"/>
          </a:p>
        </p:txBody>
      </p:sp>
      <p:sp>
        <p:nvSpPr>
          <p:cNvPr id="5" name="Date Placeholder 4"/>
          <p:cNvSpPr>
            <a:spLocks noGrp="1"/>
          </p:cNvSpPr>
          <p:nvPr>
            <p:ph type="dt" sz="half" idx="10"/>
          </p:nvPr>
        </p:nvSpPr>
        <p:spPr/>
        <p:txBody>
          <a:bodyPr/>
          <a:lstStyle/>
          <a:p>
            <a:fld id="{E28AEF3B-A344-4C38-8CE6-E3E114215F8D}" type="datetime1">
              <a:rPr lang="en-US" smtClean="0"/>
              <a:t>8/13/2020</a:t>
            </a:fld>
            <a:endParaRPr lang="en-US"/>
          </a:p>
        </p:txBody>
      </p:sp>
      <p:sp>
        <p:nvSpPr>
          <p:cNvPr id="6" name="Slide Number Placeholder 5"/>
          <p:cNvSpPr>
            <a:spLocks noGrp="1"/>
          </p:cNvSpPr>
          <p:nvPr>
            <p:ph type="sldNum" sz="quarter" idx="12"/>
          </p:nvPr>
        </p:nvSpPr>
        <p:spPr/>
        <p:txBody>
          <a:bodyPr/>
          <a:lstStyle/>
          <a:p>
            <a:fld id="{C39A31AC-CC49-4F0D-B966-24BBA118942C}" type="slidenum">
              <a:rPr lang="en-US" smtClean="0"/>
              <a:t>37</a:t>
            </a:fld>
            <a:endParaRPr lang="en-US"/>
          </a:p>
        </p:txBody>
      </p:sp>
      <p:pic>
        <p:nvPicPr>
          <p:cNvPr id="11" name="Picture 10"/>
          <p:cNvPicPr>
            <a:picLocks noChangeAspect="1"/>
          </p:cNvPicPr>
          <p:nvPr/>
        </p:nvPicPr>
        <p:blipFill>
          <a:blip r:embed="rId2"/>
          <a:stretch>
            <a:fillRect/>
          </a:stretch>
        </p:blipFill>
        <p:spPr>
          <a:xfrm>
            <a:off x="2294708" y="2120009"/>
            <a:ext cx="5615372" cy="3445288"/>
          </a:xfrm>
          <a:prstGeom prst="rect">
            <a:avLst/>
          </a:prstGeom>
        </p:spPr>
      </p:pic>
    </p:spTree>
    <p:extLst>
      <p:ext uri="{BB962C8B-B14F-4D97-AF65-F5344CB8AC3E}">
        <p14:creationId xmlns:p14="http://schemas.microsoft.com/office/powerpoint/2010/main" val="2357748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ChangeArrowheads="1"/>
          </p:cNvSpPr>
          <p:nvPr/>
        </p:nvSpPr>
        <p:spPr bwMode="auto">
          <a:xfrm>
            <a:off x="2422523" y="568779"/>
            <a:ext cx="7605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2400" b="1" dirty="0">
                <a:solidFill>
                  <a:srgbClr val="000000"/>
                </a:solidFill>
                <a:latin typeface="+mj-lt"/>
              </a:rPr>
              <a:t>Structure-Property Calculations of Ionic Polyimides: Hybrid Polymer Architectures and Composites </a:t>
            </a:r>
          </a:p>
        </p:txBody>
      </p:sp>
      <p:pic>
        <p:nvPicPr>
          <p:cNvPr id="2969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0562" y="1289050"/>
            <a:ext cx="5989637"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7"/>
          <p:cNvSpPr>
            <a:spLocks noChangeArrowheads="1"/>
          </p:cNvSpPr>
          <p:nvPr/>
        </p:nvSpPr>
        <p:spPr bwMode="auto">
          <a:xfrm>
            <a:off x="3230561" y="5666582"/>
            <a:ext cx="61420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1600" dirty="0">
                <a:solidFill>
                  <a:srgbClr val="000000"/>
                </a:solidFill>
                <a:latin typeface="+mn-lt"/>
              </a:rPr>
              <a:t>Condensed structure of PMDA API </a:t>
            </a:r>
            <a:r>
              <a:rPr lang="en-US" altLang="en-US" sz="1600" dirty="0" err="1">
                <a:solidFill>
                  <a:srgbClr val="000000"/>
                </a:solidFill>
                <a:latin typeface="+mn-lt"/>
              </a:rPr>
              <a:t>ortho</a:t>
            </a:r>
            <a:r>
              <a:rPr lang="en-US" altLang="en-US" sz="1600" dirty="0">
                <a:solidFill>
                  <a:srgbClr val="000000"/>
                </a:solidFill>
                <a:latin typeface="+mn-lt"/>
              </a:rPr>
              <a:t> xylene oligomer with </a:t>
            </a:r>
            <a:r>
              <a:rPr lang="en-US" altLang="en-US" sz="1600" dirty="0" err="1">
                <a:solidFill>
                  <a:srgbClr val="000000"/>
                </a:solidFill>
                <a:latin typeface="+mn-lt"/>
              </a:rPr>
              <a:t>bistriflimide</a:t>
            </a:r>
            <a:r>
              <a:rPr lang="en-US" altLang="en-US" sz="1600" dirty="0">
                <a:solidFill>
                  <a:srgbClr val="000000"/>
                </a:solidFill>
                <a:latin typeface="+mn-lt"/>
              </a:rPr>
              <a:t> </a:t>
            </a:r>
            <a:r>
              <a:rPr lang="en-US" altLang="en-US" sz="1600" dirty="0" err="1">
                <a:solidFill>
                  <a:srgbClr val="000000"/>
                </a:solidFill>
                <a:latin typeface="+mn-lt"/>
              </a:rPr>
              <a:t>counterions</a:t>
            </a:r>
            <a:r>
              <a:rPr lang="en-US" altLang="en-US" sz="1600" dirty="0">
                <a:solidFill>
                  <a:srgbClr val="000000"/>
                </a:solidFill>
                <a:latin typeface="+mn-lt"/>
              </a:rPr>
              <a:t> </a:t>
            </a:r>
          </a:p>
        </p:txBody>
      </p:sp>
      <p:sp>
        <p:nvSpPr>
          <p:cNvPr id="5" name="Rectangle 5"/>
          <p:cNvSpPr>
            <a:spLocks noChangeArrowheads="1"/>
          </p:cNvSpPr>
          <p:nvPr/>
        </p:nvSpPr>
        <p:spPr bwMode="auto">
          <a:xfrm>
            <a:off x="2331244" y="118000"/>
            <a:ext cx="7605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2400" b="1" dirty="0">
                <a:solidFill>
                  <a:srgbClr val="0033CC"/>
                </a:solidFill>
                <a:latin typeface="+mj-lt"/>
              </a:rPr>
              <a:t>(2) High-performance computing </a:t>
            </a:r>
          </a:p>
        </p:txBody>
      </p:sp>
      <p:sp>
        <p:nvSpPr>
          <p:cNvPr id="2" name="Date Placeholder 1"/>
          <p:cNvSpPr>
            <a:spLocks noGrp="1"/>
          </p:cNvSpPr>
          <p:nvPr>
            <p:ph type="dt" sz="half" idx="10"/>
          </p:nvPr>
        </p:nvSpPr>
        <p:spPr/>
        <p:txBody>
          <a:bodyPr/>
          <a:lstStyle/>
          <a:p>
            <a:fld id="{F2AFC17F-E474-48CA-ADFD-A055E7B97D96}"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38</a:t>
            </a:fld>
            <a:endParaRPr lang="en-US"/>
          </a:p>
        </p:txBody>
      </p:sp>
    </p:spTree>
    <p:extLst>
      <p:ext uri="{BB962C8B-B14F-4D97-AF65-F5344CB8AC3E}">
        <p14:creationId xmlns:p14="http://schemas.microsoft.com/office/powerpoint/2010/main" val="42063785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2422526" y="318409"/>
            <a:ext cx="76057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sz="2400" b="1" dirty="0">
                <a:solidFill>
                  <a:srgbClr val="000000"/>
                </a:solidFill>
                <a:latin typeface="+mj-lt"/>
              </a:rPr>
              <a:t>Structure-Property Calculations of Ionic Polyimides: Hybrid Polymer Architectures and Composites </a:t>
            </a:r>
          </a:p>
        </p:txBody>
      </p:sp>
      <p:pic>
        <p:nvPicPr>
          <p:cNvPr id="30723" name="Picture 2"/>
          <p:cNvPicPr>
            <a:picLocks noChangeAspect="1"/>
          </p:cNvPicPr>
          <p:nvPr/>
        </p:nvPicPr>
        <p:blipFill>
          <a:blip r:embed="rId2">
            <a:extLst>
              <a:ext uri="{28A0092B-C50C-407E-A947-70E740481C1C}">
                <a14:useLocalDpi xmlns:a14="http://schemas.microsoft.com/office/drawing/2010/main" val="0"/>
              </a:ext>
            </a:extLst>
          </a:blip>
          <a:srcRect t="13361" b="7693"/>
          <a:stretch>
            <a:fillRect/>
          </a:stretch>
        </p:blipFill>
        <p:spPr bwMode="auto">
          <a:xfrm>
            <a:off x="2124869" y="1631950"/>
            <a:ext cx="7942263"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Box 3"/>
          <p:cNvSpPr txBox="1">
            <a:spLocks noChangeArrowheads="1"/>
          </p:cNvSpPr>
          <p:nvPr/>
        </p:nvSpPr>
        <p:spPr bwMode="auto">
          <a:xfrm>
            <a:off x="2999010" y="5386273"/>
            <a:ext cx="62701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en-US" dirty="0">
                <a:solidFill>
                  <a:srgbClr val="000000"/>
                </a:solidFill>
                <a:latin typeface="+mn-lt"/>
              </a:rPr>
              <a:t>Portions of condensed PMDA API </a:t>
            </a:r>
            <a:r>
              <a:rPr lang="en-US" altLang="en-US" dirty="0" err="1">
                <a:solidFill>
                  <a:srgbClr val="000000"/>
                </a:solidFill>
                <a:latin typeface="+mn-lt"/>
              </a:rPr>
              <a:t>ortho</a:t>
            </a:r>
            <a:r>
              <a:rPr lang="en-US" altLang="en-US" dirty="0">
                <a:solidFill>
                  <a:srgbClr val="000000"/>
                </a:solidFill>
                <a:latin typeface="+mn-lt"/>
              </a:rPr>
              <a:t> xylene polymer structure</a:t>
            </a:r>
          </a:p>
          <a:p>
            <a:pPr algn="ctr"/>
            <a:r>
              <a:rPr lang="en-US" altLang="en-US" dirty="0">
                <a:solidFill>
                  <a:srgbClr val="000000"/>
                </a:solidFill>
                <a:latin typeface="+mn-lt"/>
              </a:rPr>
              <a:t>used for DFT-SAPT calculations</a:t>
            </a:r>
          </a:p>
        </p:txBody>
      </p:sp>
      <p:sp>
        <p:nvSpPr>
          <p:cNvPr id="2" name="Date Placeholder 1"/>
          <p:cNvSpPr>
            <a:spLocks noGrp="1"/>
          </p:cNvSpPr>
          <p:nvPr>
            <p:ph type="dt" sz="half" idx="10"/>
          </p:nvPr>
        </p:nvSpPr>
        <p:spPr/>
        <p:txBody>
          <a:bodyPr/>
          <a:lstStyle/>
          <a:p>
            <a:fld id="{66C4D1E3-1353-4440-A83F-29E53128E030}"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39</a:t>
            </a:fld>
            <a:endParaRPr lang="en-US"/>
          </a:p>
        </p:txBody>
      </p:sp>
    </p:spTree>
    <p:extLst>
      <p:ext uri="{BB962C8B-B14F-4D97-AF65-F5344CB8AC3E}">
        <p14:creationId xmlns:p14="http://schemas.microsoft.com/office/powerpoint/2010/main" val="9110323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itle 1"/>
          <p:cNvSpPr txBox="1">
            <a:spLocks/>
          </p:cNvSpPr>
          <p:nvPr/>
        </p:nvSpPr>
        <p:spPr bwMode="auto">
          <a:xfrm>
            <a:off x="2357211" y="108857"/>
            <a:ext cx="5992132" cy="84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1363" indent="-284163"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1413" indent="-227013"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5986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58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30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02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74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46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b="1" dirty="0">
                <a:solidFill>
                  <a:srgbClr val="000000"/>
                </a:solidFill>
                <a:latin typeface="+mj-lt"/>
              </a:rPr>
              <a:t>Motivation</a:t>
            </a:r>
          </a:p>
        </p:txBody>
      </p:sp>
      <p:sp>
        <p:nvSpPr>
          <p:cNvPr id="5" name="Rectangle 4"/>
          <p:cNvSpPr/>
          <p:nvPr/>
        </p:nvSpPr>
        <p:spPr>
          <a:xfrm>
            <a:off x="2074183" y="947058"/>
            <a:ext cx="7831818" cy="4247317"/>
          </a:xfrm>
          <a:prstGeom prst="rect">
            <a:avLst/>
          </a:prstGeom>
        </p:spPr>
        <p:txBody>
          <a:bodyPr wrap="square">
            <a:spAutoFit/>
          </a:bodyPr>
          <a:lstStyle/>
          <a:p>
            <a:pPr marL="285750" indent="-285750" algn="just">
              <a:buFont typeface="Wingdings" panose="05000000000000000000" pitchFamily="2" charset="2"/>
              <a:buChar char="§"/>
            </a:pPr>
            <a:r>
              <a:rPr lang="en-US" dirty="0">
                <a:ea typeface="Calibri" panose="020F0502020204030204" pitchFamily="34" charset="0"/>
              </a:rPr>
              <a:t>It is clear that there is now a significant opportunity for making a major step forward in our understanding of ionic polyimide folding and shape memory behavior through the use of high performance computation.</a:t>
            </a:r>
          </a:p>
          <a:p>
            <a:pPr algn="just"/>
            <a:endParaRPr lang="en-US" dirty="0">
              <a:ea typeface="Calibri" panose="020F0502020204030204" pitchFamily="34" charset="0"/>
            </a:endParaRPr>
          </a:p>
          <a:p>
            <a:pPr marL="285750" indent="-285750" algn="just">
              <a:buFont typeface="Wingdings" panose="05000000000000000000" pitchFamily="2" charset="2"/>
              <a:buChar char="§"/>
            </a:pPr>
            <a:r>
              <a:rPr lang="en-US" dirty="0"/>
              <a:t>Empirical potential classical molecular dynamics calculations are now possible for whole polymer structures, and such calculations on an HPC system for a long enough time (~ 1 microsecond) to equilibrate structures that include explicit water and ions would enable us to determine useful information about intermolecular forces including both covalent linkages and solvent dependence effects. </a:t>
            </a:r>
          </a:p>
          <a:p>
            <a:pPr marL="285750" indent="-285750" algn="just">
              <a:buFont typeface="Wingdings" panose="05000000000000000000" pitchFamily="2" charset="2"/>
              <a:buChar char="§"/>
            </a:pPr>
            <a:endParaRPr lang="en-US" dirty="0"/>
          </a:p>
          <a:p>
            <a:pPr marL="285750" indent="-285750" algn="just">
              <a:buFont typeface="Wingdings" panose="05000000000000000000" pitchFamily="2" charset="2"/>
              <a:buChar char="§"/>
            </a:pPr>
            <a:r>
              <a:rPr lang="en-US" dirty="0"/>
              <a:t>A key issue that needs to be established is whether CHARM and/or Amber force fields are providing qualitatively accurate information about the polymers’ change in structure as the temperature is increased and if this same structural change corresponds with experimental observed endotherms? </a:t>
            </a:r>
          </a:p>
        </p:txBody>
      </p:sp>
      <p:sp>
        <p:nvSpPr>
          <p:cNvPr id="2" name="Date Placeholder 1"/>
          <p:cNvSpPr>
            <a:spLocks noGrp="1"/>
          </p:cNvSpPr>
          <p:nvPr>
            <p:ph type="dt" sz="half" idx="10"/>
          </p:nvPr>
        </p:nvSpPr>
        <p:spPr/>
        <p:txBody>
          <a:bodyPr/>
          <a:lstStyle/>
          <a:p>
            <a:fld id="{AB829227-9745-4695-AD80-04A08EB6DE50}"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40</a:t>
            </a:fld>
            <a:endParaRPr lang="en-US"/>
          </a:p>
        </p:txBody>
      </p:sp>
    </p:spTree>
    <p:extLst>
      <p:ext uri="{BB962C8B-B14F-4D97-AF65-F5344CB8AC3E}">
        <p14:creationId xmlns:p14="http://schemas.microsoft.com/office/powerpoint/2010/main" val="6946150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2357212" y="817876"/>
            <a:ext cx="77849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000" dirty="0">
                <a:latin typeface="+mn-lt"/>
              </a:rPr>
              <a:t>To understand the non-bonding energetic contributions as a function of temperature during folding/buckling. </a:t>
            </a:r>
          </a:p>
        </p:txBody>
      </p:sp>
      <p:sp>
        <p:nvSpPr>
          <p:cNvPr id="6" name="Rectangle 3"/>
          <p:cNvSpPr txBox="1">
            <a:spLocks noChangeArrowheads="1"/>
          </p:cNvSpPr>
          <p:nvPr/>
        </p:nvSpPr>
        <p:spPr>
          <a:xfrm>
            <a:off x="2357211" y="1811338"/>
            <a:ext cx="5029200" cy="3352800"/>
          </a:xfrm>
          <a:prstGeom prst="rect">
            <a:avLst/>
          </a:prstGeom>
        </p:spPr>
        <p:txBody>
          <a:bodyPr lIns="91430" tIns="45715" rIns="91430" bIns="45715"/>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defRPr/>
            </a:pPr>
            <a:r>
              <a:rPr lang="en-US" sz="1800" dirty="0">
                <a:solidFill>
                  <a:srgbClr val="0033CC"/>
                </a:solidFill>
                <a:cs typeface="Arial" pitchFamily="34" charset="0"/>
              </a:rPr>
              <a:t>Types of non-covalent interactions</a:t>
            </a:r>
          </a:p>
          <a:p>
            <a:pPr marL="0" indent="0">
              <a:buNone/>
              <a:defRPr/>
            </a:pPr>
            <a:endParaRPr lang="en-US" sz="1800" dirty="0">
              <a:solidFill>
                <a:srgbClr val="080808"/>
              </a:solidFill>
              <a:cs typeface="Arial" pitchFamily="34" charset="0"/>
            </a:endParaRPr>
          </a:p>
          <a:p>
            <a:pPr lvl="1">
              <a:buFont typeface="Wingdings" pitchFamily="2" charset="2"/>
              <a:buChar char="§"/>
              <a:defRPr/>
            </a:pPr>
            <a:r>
              <a:rPr lang="en-US" sz="1800" dirty="0">
                <a:solidFill>
                  <a:srgbClr val="080808"/>
                </a:solidFill>
                <a:cs typeface="Arial" pitchFamily="34" charset="0"/>
              </a:rPr>
              <a:t>Hydrogen bonding</a:t>
            </a:r>
          </a:p>
          <a:p>
            <a:pPr marL="457153" lvl="1" indent="0">
              <a:buNone/>
              <a:defRPr/>
            </a:pPr>
            <a:endParaRPr lang="en-US" sz="1800" dirty="0">
              <a:solidFill>
                <a:srgbClr val="080808"/>
              </a:solidFill>
              <a:cs typeface="Arial" pitchFamily="34" charset="0"/>
            </a:endParaRPr>
          </a:p>
          <a:p>
            <a:pPr lvl="1">
              <a:buFont typeface="Wingdings" pitchFamily="2" charset="2"/>
              <a:buChar char="§"/>
              <a:defRPr/>
            </a:pPr>
            <a:r>
              <a:rPr lang="en-US" sz="1800" dirty="0">
                <a:solidFill>
                  <a:srgbClr val="080808"/>
                </a:solidFill>
                <a:cs typeface="Arial" pitchFamily="34" charset="0"/>
              </a:rPr>
              <a:t>Ionic bonds</a:t>
            </a:r>
          </a:p>
          <a:p>
            <a:pPr marL="457153" lvl="1" indent="0">
              <a:buNone/>
              <a:defRPr/>
            </a:pPr>
            <a:endParaRPr lang="en-US" sz="1800" dirty="0">
              <a:solidFill>
                <a:srgbClr val="080808"/>
              </a:solidFill>
              <a:cs typeface="Arial" pitchFamily="34" charset="0"/>
            </a:endParaRPr>
          </a:p>
          <a:p>
            <a:pPr lvl="1">
              <a:buFont typeface="Wingdings" pitchFamily="2" charset="2"/>
              <a:buChar char="§"/>
              <a:defRPr/>
            </a:pPr>
            <a:r>
              <a:rPr lang="en-US" sz="1800" dirty="0">
                <a:solidFill>
                  <a:srgbClr val="080808"/>
                </a:solidFill>
                <a:cs typeface="Arial" pitchFamily="34" charset="0"/>
              </a:rPr>
              <a:t>van der Waals forces</a:t>
            </a:r>
          </a:p>
          <a:p>
            <a:pPr marL="457153" lvl="1" indent="0">
              <a:buNone/>
              <a:defRPr/>
            </a:pPr>
            <a:endParaRPr lang="en-US" sz="1800" dirty="0">
              <a:solidFill>
                <a:srgbClr val="080808"/>
              </a:solidFill>
              <a:cs typeface="Arial" pitchFamily="34" charset="0"/>
            </a:endParaRPr>
          </a:p>
          <a:p>
            <a:pPr lvl="1">
              <a:buFont typeface="Wingdings" pitchFamily="2" charset="2"/>
              <a:buChar char="§"/>
              <a:defRPr/>
            </a:pPr>
            <a:r>
              <a:rPr lang="en-US" sz="1800" dirty="0">
                <a:solidFill>
                  <a:srgbClr val="080808"/>
                </a:solidFill>
                <a:cs typeface="Arial" pitchFamily="34" charset="0"/>
              </a:rPr>
              <a:t>Hydrophobic interactions</a:t>
            </a:r>
          </a:p>
        </p:txBody>
      </p:sp>
      <p:graphicFrame>
        <p:nvGraphicFramePr>
          <p:cNvPr id="7" name="Object 2"/>
          <p:cNvGraphicFramePr>
            <a:graphicFrameLocks noChangeAspect="1"/>
          </p:cNvGraphicFramePr>
          <p:nvPr>
            <p:extLst/>
          </p:nvPr>
        </p:nvGraphicFramePr>
        <p:xfrm>
          <a:off x="6661780" y="1579562"/>
          <a:ext cx="3262592" cy="1207181"/>
        </p:xfrm>
        <a:graphic>
          <a:graphicData uri="http://schemas.openxmlformats.org/presentationml/2006/ole">
            <mc:AlternateContent xmlns:mc="http://schemas.openxmlformats.org/markup-compatibility/2006">
              <mc:Choice xmlns:v="urn:schemas-microsoft-com:vml" Requires="v">
                <p:oleObj spid="_x0000_s8200" name="ISIS/Draw Sketch" r:id="rId3" imgW="1646174" imgH="612559" progId="">
                  <p:embed/>
                </p:oleObj>
              </mc:Choice>
              <mc:Fallback>
                <p:oleObj name="ISIS/Draw Sketch" r:id="rId3" imgW="1646174" imgH="612559" progId="">
                  <p:embed/>
                  <p:pic>
                    <p:nvPicPr>
                      <p:cNvPr id="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780" y="1579562"/>
                        <a:ext cx="3262592" cy="1207181"/>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extLst/>
          </p:nvPr>
        </p:nvGraphicFramePr>
        <p:xfrm>
          <a:off x="6836230" y="3515458"/>
          <a:ext cx="2536371" cy="2390042"/>
        </p:xfrm>
        <a:graphic>
          <a:graphicData uri="http://schemas.openxmlformats.org/presentationml/2006/ole">
            <mc:AlternateContent xmlns:mc="http://schemas.openxmlformats.org/markup-compatibility/2006">
              <mc:Choice xmlns:v="urn:schemas-microsoft-com:vml" Requires="v">
                <p:oleObj spid="_x0000_s8201" name="ISIS/Draw Sketch" r:id="rId5" imgW="1977390" imgH="1870710" progId="">
                  <p:embed/>
                </p:oleObj>
              </mc:Choice>
              <mc:Fallback>
                <p:oleObj name="ISIS/Draw Sketch" r:id="rId5" imgW="1977390" imgH="1870710" progId="">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6230" y="3515458"/>
                        <a:ext cx="2536371" cy="2390042"/>
                      </a:xfrm>
                      <a:prstGeom prst="rect">
                        <a:avLst/>
                      </a:prstGeom>
                      <a:noFill/>
                      <a:ln>
                        <a:noFill/>
                      </a:ln>
                      <a:effectLst/>
                    </p:spPr>
                  </p:pic>
                </p:oleObj>
              </mc:Fallback>
            </mc:AlternateContent>
          </a:graphicData>
        </a:graphic>
      </p:graphicFrame>
      <p:sp>
        <p:nvSpPr>
          <p:cNvPr id="9" name="Title 1"/>
          <p:cNvSpPr txBox="1">
            <a:spLocks/>
          </p:cNvSpPr>
          <p:nvPr/>
        </p:nvSpPr>
        <p:spPr bwMode="auto">
          <a:xfrm>
            <a:off x="2357211" y="108857"/>
            <a:ext cx="5992132" cy="84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1363" indent="-284163"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1413" indent="-227013"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5986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58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30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02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74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46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b="1" dirty="0">
                <a:solidFill>
                  <a:srgbClr val="000000"/>
                </a:solidFill>
                <a:latin typeface="+mj-lt"/>
              </a:rPr>
              <a:t>Motivation</a:t>
            </a:r>
          </a:p>
        </p:txBody>
      </p:sp>
      <p:sp>
        <p:nvSpPr>
          <p:cNvPr id="2" name="Date Placeholder 1"/>
          <p:cNvSpPr>
            <a:spLocks noGrp="1"/>
          </p:cNvSpPr>
          <p:nvPr>
            <p:ph type="dt" sz="half" idx="10"/>
          </p:nvPr>
        </p:nvSpPr>
        <p:spPr/>
        <p:txBody>
          <a:bodyPr/>
          <a:lstStyle/>
          <a:p>
            <a:fld id="{5653480D-0555-4CB3-BAD4-8F59210420CF}"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41</a:t>
            </a:fld>
            <a:endParaRPr lang="en-US"/>
          </a:p>
        </p:txBody>
      </p:sp>
    </p:spTree>
    <p:extLst>
      <p:ext uri="{BB962C8B-B14F-4D97-AF65-F5344CB8AC3E}">
        <p14:creationId xmlns:p14="http://schemas.microsoft.com/office/powerpoint/2010/main" val="26032373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5886659" y="866556"/>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b="1" dirty="0">
                <a:solidFill>
                  <a:srgbClr val="000000"/>
                </a:solidFill>
                <a:latin typeface="Arial" panose="020B0604020202020204" pitchFamily="34" charset="0"/>
              </a:rPr>
              <a:t>Calibrating DFT-SAPT with FMO method </a:t>
            </a:r>
          </a:p>
          <a:p>
            <a:pPr algn="ctr" eaLnBrk="1" hangingPunct="1"/>
            <a:r>
              <a:rPr lang="en-US" altLang="en-US" b="1" dirty="0">
                <a:solidFill>
                  <a:srgbClr val="000000"/>
                </a:solidFill>
                <a:latin typeface="Arial" panose="020B0604020202020204" pitchFamily="34" charset="0"/>
              </a:rPr>
              <a:t>for ionic polymers </a:t>
            </a:r>
            <a:endParaRPr lang="en-US" altLang="en-US" dirty="0">
              <a:solidFill>
                <a:srgbClr val="000000"/>
              </a:solidFill>
              <a:latin typeface="Arial" panose="020B0604020202020204" pitchFamily="34" charset="0"/>
            </a:endParaRPr>
          </a:p>
        </p:txBody>
      </p:sp>
      <p:sp>
        <p:nvSpPr>
          <p:cNvPr id="24588" name="TextBox 17"/>
          <p:cNvSpPr txBox="1">
            <a:spLocks noChangeArrowheads="1"/>
          </p:cNvSpPr>
          <p:nvPr/>
        </p:nvSpPr>
        <p:spPr bwMode="auto">
          <a:xfrm>
            <a:off x="2350974" y="5165723"/>
            <a:ext cx="1201719"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1600" b="1" dirty="0">
                <a:solidFill>
                  <a:srgbClr val="FF0000"/>
                </a:solidFill>
                <a:latin typeface="+mj-lt"/>
              </a:rPr>
              <a:t>electron rich</a:t>
            </a:r>
          </a:p>
        </p:txBody>
      </p:sp>
      <p:sp>
        <p:nvSpPr>
          <p:cNvPr id="24589" name="TextBox 16"/>
          <p:cNvSpPr txBox="1">
            <a:spLocks noChangeArrowheads="1"/>
          </p:cNvSpPr>
          <p:nvPr/>
        </p:nvSpPr>
        <p:spPr bwMode="auto">
          <a:xfrm>
            <a:off x="1593895" y="777671"/>
            <a:ext cx="4081690"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dirty="0">
                <a:solidFill>
                  <a:srgbClr val="0000CC"/>
                </a:solidFill>
                <a:latin typeface="+mj-lt"/>
              </a:rPr>
              <a:t>electron deficient </a:t>
            </a:r>
          </a:p>
        </p:txBody>
      </p:sp>
      <p:cxnSp>
        <p:nvCxnSpPr>
          <p:cNvPr id="12" name="Straight Arrow Connector 11"/>
          <p:cNvCxnSpPr/>
          <p:nvPr/>
        </p:nvCxnSpPr>
        <p:spPr bwMode="auto">
          <a:xfrm flipH="1">
            <a:off x="3896519" y="1115398"/>
            <a:ext cx="160338" cy="608012"/>
          </a:xfrm>
          <a:prstGeom prst="straightConnector1">
            <a:avLst/>
          </a:prstGeom>
          <a:ln>
            <a:solidFill>
              <a:srgbClr val="080808"/>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V="1">
            <a:off x="3059792" y="4589461"/>
            <a:ext cx="298450" cy="576262"/>
          </a:xfrm>
          <a:prstGeom prst="straightConnector1">
            <a:avLst/>
          </a:prstGeom>
          <a:ln>
            <a:solidFill>
              <a:srgbClr val="080808"/>
            </a:solidFill>
            <a:tailEnd type="arrow"/>
          </a:ln>
        </p:spPr>
        <p:style>
          <a:lnRef idx="1">
            <a:schemeClr val="accent1"/>
          </a:lnRef>
          <a:fillRef idx="0">
            <a:schemeClr val="accent1"/>
          </a:fillRef>
          <a:effectRef idx="0">
            <a:schemeClr val="accent1"/>
          </a:effectRef>
          <a:fontRef idx="minor">
            <a:schemeClr val="tx1"/>
          </a:fontRef>
        </p:style>
      </p:cxnSp>
      <p:sp>
        <p:nvSpPr>
          <p:cNvPr id="20" name="TextBox 3"/>
          <p:cNvSpPr txBox="1">
            <a:spLocks noChangeArrowheads="1"/>
          </p:cNvSpPr>
          <p:nvPr/>
        </p:nvSpPr>
        <p:spPr bwMode="auto">
          <a:xfrm>
            <a:off x="5855317" y="1512887"/>
            <a:ext cx="4595813" cy="4739749"/>
          </a:xfrm>
          <a:prstGeom prst="rect">
            <a:avLst/>
          </a:prstGeom>
          <a:noFill/>
          <a:ln w="9525">
            <a:noFill/>
            <a:miter lim="800000"/>
            <a:headEnd/>
            <a:tailEnd/>
          </a:ln>
        </p:spPr>
        <p:txBody>
          <a:bodyPr lIns="91430" tIns="45715" rIns="91430" bIns="45715">
            <a:spAutoFit/>
          </a:bodyPr>
          <a:lstStyle/>
          <a:p>
            <a:pPr marL="342865" indent="-342865" defTabSz="912813">
              <a:buClr>
                <a:srgbClr val="080808"/>
              </a:buClr>
              <a:buFont typeface="Wingdings" pitchFamily="2" charset="2"/>
              <a:buChar char="§"/>
              <a:defRPr/>
            </a:pPr>
            <a:r>
              <a:rPr lang="en-US" dirty="0">
                <a:solidFill>
                  <a:prstClr val="black">
                    <a:lumMod val="25000"/>
                  </a:prstClr>
                </a:solidFill>
                <a:latin typeface="Arial" pitchFamily="34" charset="0"/>
              </a:rPr>
              <a:t>Electronic Structure Calculations:  </a:t>
            </a:r>
            <a:r>
              <a:rPr lang="en-US" dirty="0">
                <a:solidFill>
                  <a:srgbClr val="080808"/>
                </a:solidFill>
                <a:latin typeface="Arial" pitchFamily="34" charset="0"/>
              </a:rPr>
              <a:t>Initial constrained optimizations Subsequent, single-point calculations  at the HF, MP2 and DFT level of theory were performed.</a:t>
            </a:r>
          </a:p>
          <a:p>
            <a:pPr defTabSz="912813">
              <a:buClr>
                <a:srgbClr val="080808"/>
              </a:buClr>
              <a:defRPr/>
            </a:pPr>
            <a:endParaRPr lang="en-US" sz="800" dirty="0">
              <a:solidFill>
                <a:srgbClr val="080808"/>
              </a:solidFill>
              <a:latin typeface="Arial" pitchFamily="34" charset="0"/>
            </a:endParaRPr>
          </a:p>
          <a:p>
            <a:pPr defTabSz="914305">
              <a:buClr>
                <a:srgbClr val="080808"/>
              </a:buClr>
              <a:defRPr/>
            </a:pPr>
            <a:endParaRPr lang="en-US" sz="800" dirty="0">
              <a:solidFill>
                <a:srgbClr val="080808"/>
              </a:solidFill>
              <a:latin typeface="Arial" pitchFamily="34" charset="0"/>
            </a:endParaRPr>
          </a:p>
          <a:p>
            <a:pPr marL="342865" indent="-342865" defTabSz="914305">
              <a:buClr>
                <a:srgbClr val="080808"/>
              </a:buClr>
              <a:buFont typeface="Wingdings" pitchFamily="2" charset="2"/>
              <a:buChar char="§"/>
              <a:defRPr/>
            </a:pPr>
            <a:r>
              <a:rPr lang="en-US" dirty="0" err="1">
                <a:solidFill>
                  <a:srgbClr val="080808"/>
                </a:solidFill>
                <a:latin typeface="Arial" pitchFamily="34" charset="0"/>
              </a:rPr>
              <a:t>QChem</a:t>
            </a:r>
            <a:r>
              <a:rPr lang="en-US" dirty="0">
                <a:solidFill>
                  <a:srgbClr val="080808"/>
                </a:solidFill>
                <a:latin typeface="Arial" pitchFamily="34" charset="0"/>
              </a:rPr>
              <a:t> was used for all electronic structure  calculations.  </a:t>
            </a:r>
          </a:p>
          <a:p>
            <a:pPr defTabSz="914305">
              <a:buClr>
                <a:srgbClr val="080808"/>
              </a:buClr>
              <a:defRPr/>
            </a:pPr>
            <a:endParaRPr lang="en-US" sz="800" dirty="0">
              <a:solidFill>
                <a:srgbClr val="080808"/>
              </a:solidFill>
              <a:latin typeface="Arial" pitchFamily="34" charset="0"/>
            </a:endParaRPr>
          </a:p>
          <a:p>
            <a:pPr defTabSz="914305">
              <a:buClr>
                <a:srgbClr val="080808"/>
              </a:buClr>
              <a:defRPr/>
            </a:pPr>
            <a:endParaRPr lang="en-US" sz="800" dirty="0">
              <a:solidFill>
                <a:srgbClr val="080808"/>
              </a:solidFill>
              <a:latin typeface="Arial" pitchFamily="34" charset="0"/>
            </a:endParaRPr>
          </a:p>
          <a:p>
            <a:pPr marL="342865" indent="-342865" defTabSz="914305">
              <a:buClr>
                <a:srgbClr val="080808"/>
              </a:buClr>
              <a:buFont typeface="Wingdings" pitchFamily="2" charset="2"/>
              <a:buChar char="§"/>
              <a:defRPr/>
            </a:pPr>
            <a:r>
              <a:rPr lang="en-US" dirty="0">
                <a:solidFill>
                  <a:srgbClr val="080808"/>
                </a:solidFill>
                <a:latin typeface="Arial" pitchFamily="34" charset="0"/>
              </a:rPr>
              <a:t>Density Functional Theory-Symmetry Adapted Perturbation Theory (DFT-SAPT) calculations performed using </a:t>
            </a:r>
            <a:r>
              <a:rPr lang="en-US" dirty="0" err="1">
                <a:solidFill>
                  <a:srgbClr val="080808"/>
                </a:solidFill>
                <a:latin typeface="Arial" pitchFamily="34" charset="0"/>
              </a:rPr>
              <a:t>Molpro</a:t>
            </a:r>
            <a:r>
              <a:rPr lang="en-US" dirty="0">
                <a:solidFill>
                  <a:srgbClr val="080808"/>
                </a:solidFill>
                <a:latin typeface="Arial" pitchFamily="34" charset="0"/>
              </a:rPr>
              <a:t>.</a:t>
            </a:r>
          </a:p>
          <a:p>
            <a:pPr defTabSz="914305">
              <a:buClr>
                <a:srgbClr val="080808"/>
              </a:buClr>
              <a:defRPr/>
            </a:pPr>
            <a:endParaRPr lang="en-US" sz="800" dirty="0">
              <a:solidFill>
                <a:srgbClr val="080808"/>
              </a:solidFill>
              <a:latin typeface="Arial" pitchFamily="34" charset="0"/>
            </a:endParaRPr>
          </a:p>
          <a:p>
            <a:pPr marL="342865" indent="-342865" defTabSz="914305">
              <a:buClr>
                <a:srgbClr val="080808"/>
              </a:buClr>
              <a:buFont typeface="Wingdings" pitchFamily="2" charset="2"/>
              <a:buChar char="§"/>
              <a:defRPr/>
            </a:pPr>
            <a:r>
              <a:rPr lang="en-US" dirty="0">
                <a:solidFill>
                  <a:srgbClr val="080808"/>
                </a:solidFill>
                <a:latin typeface="Arial" pitchFamily="34" charset="0"/>
              </a:rPr>
              <a:t>Fragment Molecular Orbital (FMO) method.</a:t>
            </a:r>
          </a:p>
          <a:p>
            <a:pPr marL="342865" indent="-342865" defTabSz="914305">
              <a:buClr>
                <a:srgbClr val="080808"/>
              </a:buClr>
              <a:buFont typeface="Wingdings" pitchFamily="2" charset="2"/>
              <a:buChar char="§"/>
              <a:defRPr/>
            </a:pPr>
            <a:endParaRPr lang="en-US" dirty="0">
              <a:solidFill>
                <a:srgbClr val="080808"/>
              </a:solidFill>
              <a:latin typeface="Arial" pitchFamily="34" charset="0"/>
            </a:endParaRPr>
          </a:p>
        </p:txBody>
      </p:sp>
      <p:sp>
        <p:nvSpPr>
          <p:cNvPr id="24581" name="Rectangle 56"/>
          <p:cNvSpPr>
            <a:spLocks noChangeArrowheads="1"/>
          </p:cNvSpPr>
          <p:nvPr/>
        </p:nvSpPr>
        <p:spPr bwMode="auto">
          <a:xfrm>
            <a:off x="4357689" y="5837238"/>
            <a:ext cx="5953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altLang="en-US">
              <a:solidFill>
                <a:srgbClr val="3333FF"/>
              </a:solidFill>
              <a:latin typeface="Arial" panose="020B0604020202020204" pitchFamily="34" charset="0"/>
            </a:endParaRPr>
          </a:p>
        </p:txBody>
      </p:sp>
      <p:sp>
        <p:nvSpPr>
          <p:cNvPr id="24585" name="Title 1"/>
          <p:cNvSpPr>
            <a:spLocks noGrp="1"/>
          </p:cNvSpPr>
          <p:nvPr>
            <p:ph type="title" idx="4294967295"/>
          </p:nvPr>
        </p:nvSpPr>
        <p:spPr>
          <a:xfrm>
            <a:off x="6134100" y="-151041"/>
            <a:ext cx="4191000" cy="990600"/>
          </a:xfrm>
        </p:spPr>
        <p:txBody>
          <a:bodyPr/>
          <a:lstStyle/>
          <a:p>
            <a:pPr algn="ctr" eaLnBrk="1" hangingPunct="1"/>
            <a:r>
              <a:rPr lang="en-US" altLang="en-US" sz="3600" dirty="0">
                <a:solidFill>
                  <a:srgbClr val="0033CC"/>
                </a:solidFill>
                <a:cs typeface="Helvetica" panose="020B0604020202020204" pitchFamily="34" charset="0"/>
              </a:rPr>
              <a:t>Simulation Details</a:t>
            </a:r>
          </a:p>
        </p:txBody>
      </p:sp>
      <p:pic>
        <p:nvPicPr>
          <p:cNvPr id="16" name="Picture 15"/>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87880" y="1512887"/>
            <a:ext cx="3093720" cy="3076575"/>
          </a:xfrm>
          <a:prstGeom prst="rect">
            <a:avLst/>
          </a:prstGeom>
        </p:spPr>
      </p:pic>
      <p:sp>
        <p:nvSpPr>
          <p:cNvPr id="2" name="Date Placeholder 1"/>
          <p:cNvSpPr>
            <a:spLocks noGrp="1"/>
          </p:cNvSpPr>
          <p:nvPr>
            <p:ph type="dt" sz="half" idx="10"/>
          </p:nvPr>
        </p:nvSpPr>
        <p:spPr/>
        <p:txBody>
          <a:bodyPr/>
          <a:lstStyle/>
          <a:p>
            <a:fld id="{D1004CA7-9EFD-4CA8-8298-FC7A07B7CB5D}"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42</a:t>
            </a:fld>
            <a:endParaRPr lang="en-US"/>
          </a:p>
        </p:txBody>
      </p:sp>
    </p:spTree>
    <p:extLst>
      <p:ext uri="{BB962C8B-B14F-4D97-AF65-F5344CB8AC3E}">
        <p14:creationId xmlns:p14="http://schemas.microsoft.com/office/powerpoint/2010/main" val="42754280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189515" y="61241"/>
            <a:ext cx="631371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91430"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sz="3200" b="1" dirty="0">
                <a:latin typeface="+mj-lt"/>
                <a:cs typeface="Helvetica" panose="020B0604020202020204" pitchFamily="34" charset="0"/>
              </a:rPr>
              <a:t>Example of Modeled Complexes</a:t>
            </a:r>
          </a:p>
        </p:txBody>
      </p:sp>
      <p:pic>
        <p:nvPicPr>
          <p:cNvPr id="3" name="Picture 2"/>
          <p:cNvPicPr>
            <a:picLocks noChangeAspect="1"/>
          </p:cNvPicPr>
          <p:nvPr/>
        </p:nvPicPr>
        <p:blipFill>
          <a:blip r:embed="rId2"/>
          <a:stretch>
            <a:fillRect/>
          </a:stretch>
        </p:blipFill>
        <p:spPr>
          <a:xfrm>
            <a:off x="2128257" y="1179540"/>
            <a:ext cx="4301178" cy="1345947"/>
          </a:xfrm>
          <a:prstGeom prst="rect">
            <a:avLst/>
          </a:prstGeom>
        </p:spPr>
      </p:pic>
      <p:sp>
        <p:nvSpPr>
          <p:cNvPr id="4" name="Rectangle 3"/>
          <p:cNvSpPr/>
          <p:nvPr/>
        </p:nvSpPr>
        <p:spPr>
          <a:xfrm>
            <a:off x="6324600" y="1389299"/>
            <a:ext cx="4191001" cy="646331"/>
          </a:xfrm>
          <a:prstGeom prst="rect">
            <a:avLst/>
          </a:prstGeom>
        </p:spPr>
        <p:txBody>
          <a:bodyPr wrap="square">
            <a:spAutoFit/>
          </a:bodyPr>
          <a:lstStyle/>
          <a:p>
            <a:r>
              <a:rPr lang="en-US" dirty="0">
                <a:latin typeface="Times New Roman" panose="02020603050405020304" pitchFamily="18" charset="0"/>
                <a:ea typeface="Times New Roman" panose="02020603050405020304" pitchFamily="18" charset="0"/>
              </a:rPr>
              <a:t>PMDA API </a:t>
            </a:r>
            <a:r>
              <a:rPr lang="en-US" dirty="0" err="1">
                <a:latin typeface="Times New Roman" panose="02020603050405020304" pitchFamily="18" charset="0"/>
                <a:ea typeface="Times New Roman" panose="02020603050405020304" pitchFamily="18" charset="0"/>
              </a:rPr>
              <a:t>ortho</a:t>
            </a:r>
            <a:r>
              <a:rPr lang="en-US" dirty="0">
                <a:latin typeface="Times New Roman" panose="02020603050405020304" pitchFamily="18" charset="0"/>
                <a:ea typeface="Times New Roman" panose="02020603050405020304" pitchFamily="18" charset="0"/>
              </a:rPr>
              <a:t> xylene polymer short oligomer. </a:t>
            </a:r>
            <a:endParaRPr lang="en-US" dirty="0"/>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l="2530" t="29411" r="65380" b="19107"/>
          <a:stretch/>
        </p:blipFill>
        <p:spPr bwMode="auto">
          <a:xfrm>
            <a:off x="2613331" y="2692420"/>
            <a:ext cx="1905000" cy="1817915"/>
          </a:xfrm>
          <a:prstGeom prst="rect">
            <a:avLst/>
          </a:prstGeom>
          <a:ln>
            <a:noFill/>
          </a:ln>
          <a:extLst>
            <a:ext uri="{53640926-AAD7-44D8-BBD7-CCE9431645EC}">
              <a14:shadowObscured xmlns:a14="http://schemas.microsoft.com/office/drawing/2010/main"/>
            </a:ext>
          </a:extLst>
        </p:spPr>
      </p:pic>
      <p:pic>
        <p:nvPicPr>
          <p:cNvPr id="6" name="Picture 5"/>
          <p:cNvPicPr>
            <a:picLocks noChangeAspect="1"/>
          </p:cNvPicPr>
          <p:nvPr/>
        </p:nvPicPr>
        <p:blipFill>
          <a:blip r:embed="rId4"/>
          <a:stretch>
            <a:fillRect/>
          </a:stretch>
        </p:blipFill>
        <p:spPr>
          <a:xfrm>
            <a:off x="6654747" y="2755939"/>
            <a:ext cx="2511025" cy="1600683"/>
          </a:xfrm>
          <a:prstGeom prst="rect">
            <a:avLst/>
          </a:prstGeom>
        </p:spPr>
      </p:pic>
      <p:sp>
        <p:nvSpPr>
          <p:cNvPr id="7" name="Rectangle 6"/>
          <p:cNvSpPr/>
          <p:nvPr/>
        </p:nvSpPr>
        <p:spPr>
          <a:xfrm>
            <a:off x="2231572" y="4677267"/>
            <a:ext cx="3494315" cy="1569660"/>
          </a:xfrm>
          <a:prstGeom prst="rect">
            <a:avLst/>
          </a:prstGeom>
        </p:spPr>
        <p:txBody>
          <a:bodyPr wrap="square">
            <a:spAutoFit/>
          </a:bodyPr>
          <a:lstStyle/>
          <a:p>
            <a:r>
              <a:rPr lang="en-US" sz="1600" dirty="0">
                <a:ea typeface="Times New Roman" panose="02020603050405020304" pitchFamily="18" charset="0"/>
              </a:rPr>
              <a:t>The fragmentation scheme for </a:t>
            </a:r>
          </a:p>
          <a:p>
            <a:r>
              <a:rPr lang="en-US" sz="1600" dirty="0">
                <a:ea typeface="Times New Roman" panose="02020603050405020304" pitchFamily="18" charset="0"/>
              </a:rPr>
              <a:t>π-π stacking in PMDA API </a:t>
            </a:r>
            <a:r>
              <a:rPr lang="en-US" sz="1600" dirty="0" err="1">
                <a:ea typeface="Times New Roman" panose="02020603050405020304" pitchFamily="18" charset="0"/>
              </a:rPr>
              <a:t>ortho</a:t>
            </a:r>
            <a:r>
              <a:rPr lang="en-US" sz="1600" dirty="0">
                <a:ea typeface="Times New Roman" panose="02020603050405020304" pitchFamily="18" charset="0"/>
              </a:rPr>
              <a:t> xylene polymer labeled </a:t>
            </a:r>
            <a:r>
              <a:rPr lang="en-US" sz="1600" b="1" dirty="0">
                <a:ea typeface="Times New Roman" panose="02020603050405020304" pitchFamily="18" charset="0"/>
              </a:rPr>
              <a:t>Complex A</a:t>
            </a:r>
            <a:r>
              <a:rPr lang="en-US" sz="1600" dirty="0">
                <a:ea typeface="Times New Roman" panose="02020603050405020304" pitchFamily="18" charset="0"/>
              </a:rPr>
              <a:t>. A total of 15 fragments was taken from optimized globular structure and used for DFT-SAPT calculations. </a:t>
            </a:r>
            <a:endParaRPr lang="en-US" sz="1600" dirty="0"/>
          </a:p>
        </p:txBody>
      </p:sp>
      <p:sp>
        <p:nvSpPr>
          <p:cNvPr id="8" name="Rectangle 7"/>
          <p:cNvSpPr/>
          <p:nvPr/>
        </p:nvSpPr>
        <p:spPr>
          <a:xfrm>
            <a:off x="6324600" y="4677267"/>
            <a:ext cx="3891643" cy="1569660"/>
          </a:xfrm>
          <a:prstGeom prst="rect">
            <a:avLst/>
          </a:prstGeom>
        </p:spPr>
        <p:txBody>
          <a:bodyPr wrap="square">
            <a:spAutoFit/>
          </a:bodyPr>
          <a:lstStyle/>
          <a:p>
            <a:r>
              <a:rPr lang="en-US" sz="1600" dirty="0">
                <a:ea typeface="Times New Roman" panose="02020603050405020304" pitchFamily="18" charset="0"/>
              </a:rPr>
              <a:t>The fragmentation scheme for </a:t>
            </a:r>
          </a:p>
          <a:p>
            <a:r>
              <a:rPr lang="en-US" sz="1600" dirty="0">
                <a:ea typeface="Times New Roman" panose="02020603050405020304" pitchFamily="18" charset="0"/>
              </a:rPr>
              <a:t>H-bonding in PMDA API </a:t>
            </a:r>
            <a:r>
              <a:rPr lang="en-US" sz="1600" dirty="0" err="1">
                <a:ea typeface="Times New Roman" panose="02020603050405020304" pitchFamily="18" charset="0"/>
              </a:rPr>
              <a:t>ortho</a:t>
            </a:r>
            <a:r>
              <a:rPr lang="en-US" sz="1600" dirty="0">
                <a:ea typeface="Times New Roman" panose="02020603050405020304" pitchFamily="18" charset="0"/>
              </a:rPr>
              <a:t> xylene polymer labeled </a:t>
            </a:r>
            <a:r>
              <a:rPr lang="en-US" sz="1600" b="1" dirty="0">
                <a:ea typeface="Times New Roman" panose="02020603050405020304" pitchFamily="18" charset="0"/>
              </a:rPr>
              <a:t>Complex B</a:t>
            </a:r>
            <a:r>
              <a:rPr lang="en-US" sz="1600" dirty="0">
                <a:ea typeface="Times New Roman" panose="02020603050405020304" pitchFamily="18" charset="0"/>
              </a:rPr>
              <a:t>. A total of 15 fragments was taken from optimized globular structure and used for DFT-SAPT calculations.</a:t>
            </a:r>
            <a:endParaRPr lang="en-US" sz="1600" dirty="0"/>
          </a:p>
        </p:txBody>
      </p:sp>
      <p:sp>
        <p:nvSpPr>
          <p:cNvPr id="9" name="Date Placeholder 8"/>
          <p:cNvSpPr>
            <a:spLocks noGrp="1"/>
          </p:cNvSpPr>
          <p:nvPr>
            <p:ph type="dt" sz="half" idx="10"/>
          </p:nvPr>
        </p:nvSpPr>
        <p:spPr/>
        <p:txBody>
          <a:bodyPr/>
          <a:lstStyle/>
          <a:p>
            <a:fld id="{EF30C5C1-2FB0-479D-A3FA-DDA325557F47}" type="datetime1">
              <a:rPr lang="en-US" smtClean="0"/>
              <a:t>8/13/2020</a:t>
            </a:fld>
            <a:endParaRPr lang="en-US"/>
          </a:p>
        </p:txBody>
      </p:sp>
      <p:sp>
        <p:nvSpPr>
          <p:cNvPr id="10" name="Slide Number Placeholder 9"/>
          <p:cNvSpPr>
            <a:spLocks noGrp="1"/>
          </p:cNvSpPr>
          <p:nvPr>
            <p:ph type="sldNum" sz="quarter" idx="12"/>
          </p:nvPr>
        </p:nvSpPr>
        <p:spPr/>
        <p:txBody>
          <a:bodyPr/>
          <a:lstStyle/>
          <a:p>
            <a:fld id="{C39A31AC-CC49-4F0D-B966-24BBA118942C}" type="slidenum">
              <a:rPr lang="en-US" smtClean="0"/>
              <a:t>43</a:t>
            </a:fld>
            <a:endParaRPr lang="en-US"/>
          </a:p>
        </p:txBody>
      </p:sp>
    </p:spTree>
    <p:extLst>
      <p:ext uri="{BB962C8B-B14F-4D97-AF65-F5344CB8AC3E}">
        <p14:creationId xmlns:p14="http://schemas.microsoft.com/office/powerpoint/2010/main" val="34084614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778"/>
            <a:ext cx="10515599" cy="4433978"/>
          </a:xfrm>
        </p:spPr>
        <p:txBody>
          <a:bodyPr>
            <a:noAutofit/>
          </a:bodyPr>
          <a:lstStyle/>
          <a:p>
            <a:pPr>
              <a:lnSpc>
                <a:spcPct val="100000"/>
              </a:lnSpc>
            </a:pPr>
            <a:r>
              <a:rPr lang="en-US" sz="2000" dirty="0"/>
              <a:t>Heats of formation are calculated using a Gaussian-3 (G3) formulation, which isolates sources of error in individual methods and derives total energy from the ensemble of energies:</a:t>
            </a:r>
          </a:p>
          <a:p>
            <a:pPr lvl="1">
              <a:lnSpc>
                <a:spcPct val="100000"/>
              </a:lnSpc>
            </a:pPr>
            <a:r>
              <a:rPr lang="en-US" sz="2000" dirty="0"/>
              <a:t>Equilibrium structure optimized at HF/6-31G(</a:t>
            </a:r>
            <a:r>
              <a:rPr lang="en-US" sz="2000" i="1" dirty="0"/>
              <a:t>d</a:t>
            </a:r>
            <a:r>
              <a:rPr lang="en-US" sz="2000" dirty="0"/>
              <a:t>)</a:t>
            </a:r>
          </a:p>
          <a:p>
            <a:pPr lvl="1">
              <a:lnSpc>
                <a:spcPct val="100000"/>
              </a:lnSpc>
            </a:pPr>
            <a:r>
              <a:rPr lang="en-US" sz="2000" dirty="0"/>
              <a:t>Zero-point energy calculated using harmonic frequencies scaled for 6-31G(</a:t>
            </a:r>
            <a:r>
              <a:rPr lang="en-US" sz="2000" i="1" dirty="0"/>
              <a:t>d</a:t>
            </a:r>
            <a:r>
              <a:rPr lang="en-US" sz="2000" dirty="0"/>
              <a:t>) basis</a:t>
            </a:r>
          </a:p>
          <a:p>
            <a:pPr lvl="1">
              <a:lnSpc>
                <a:spcPct val="100000"/>
              </a:lnSpc>
            </a:pPr>
            <a:r>
              <a:rPr lang="en-US" sz="2000" dirty="0"/>
              <a:t>Geometry optimized at MP2/6-31G(</a:t>
            </a:r>
            <a:r>
              <a:rPr lang="en-US" sz="2000" i="1" dirty="0"/>
              <a:t>d</a:t>
            </a:r>
            <a:r>
              <a:rPr lang="en-US" sz="2000" dirty="0"/>
              <a:t>), single-point at MP4/6-31G(</a:t>
            </a:r>
            <a:r>
              <a:rPr lang="en-US" sz="2000" i="1" dirty="0"/>
              <a:t>d</a:t>
            </a:r>
            <a:r>
              <a:rPr lang="en-US" sz="2000" dirty="0"/>
              <a:t>); used in subsequent single-point calculations:</a:t>
            </a:r>
          </a:p>
          <a:p>
            <a:pPr lvl="2">
              <a:lnSpc>
                <a:spcPct val="100000"/>
              </a:lnSpc>
            </a:pPr>
            <a:r>
              <a:rPr lang="en-US" sz="1600" b="1" dirty="0"/>
              <a:t>Diffuse correction: MP4/6-31+G(</a:t>
            </a:r>
            <a:r>
              <a:rPr lang="en-US" sz="1600" b="1" i="1" dirty="0"/>
              <a:t>d</a:t>
            </a:r>
            <a:r>
              <a:rPr lang="en-US" sz="1600" b="1" dirty="0"/>
              <a:t>)</a:t>
            </a:r>
          </a:p>
          <a:p>
            <a:pPr lvl="2">
              <a:lnSpc>
                <a:spcPct val="100000"/>
              </a:lnSpc>
            </a:pPr>
            <a:r>
              <a:rPr lang="en-US" sz="1600" b="1" dirty="0"/>
              <a:t>Polarization correction: MP4/6-31G(2</a:t>
            </a:r>
            <a:r>
              <a:rPr lang="en-US" sz="1600" b="1" i="1" dirty="0"/>
              <a:t>df,p</a:t>
            </a:r>
            <a:r>
              <a:rPr lang="en-US" sz="1600" b="1" dirty="0"/>
              <a:t>)</a:t>
            </a:r>
          </a:p>
          <a:p>
            <a:pPr lvl="2">
              <a:lnSpc>
                <a:spcPct val="100000"/>
              </a:lnSpc>
            </a:pPr>
            <a:r>
              <a:rPr lang="en-US" sz="1600" b="1" dirty="0"/>
              <a:t>Correlation correction: QCISD(T)/6-31G(</a:t>
            </a:r>
            <a:r>
              <a:rPr lang="en-US" sz="1600" b="1" i="1" dirty="0"/>
              <a:t>d</a:t>
            </a:r>
            <a:r>
              <a:rPr lang="en-US" sz="1600" b="1" dirty="0"/>
              <a:t>)</a:t>
            </a:r>
          </a:p>
          <a:p>
            <a:pPr lvl="2">
              <a:lnSpc>
                <a:spcPct val="100000"/>
              </a:lnSpc>
            </a:pPr>
            <a:r>
              <a:rPr lang="en-US" sz="1600" b="1" dirty="0"/>
              <a:t>Basis correction: “G3Large” basis (3</a:t>
            </a:r>
            <a:r>
              <a:rPr lang="en-US" sz="1600" b="1" i="1" dirty="0"/>
              <a:t>d</a:t>
            </a:r>
            <a:r>
              <a:rPr lang="en-US" sz="1600" b="1" dirty="0"/>
              <a:t> 2</a:t>
            </a:r>
            <a:r>
              <a:rPr lang="en-US" sz="1600" b="1" i="1" dirty="0"/>
              <a:t>f</a:t>
            </a:r>
            <a:r>
              <a:rPr lang="en-US" sz="1600" b="1" dirty="0"/>
              <a:t> 2</a:t>
            </a:r>
            <a:r>
              <a:rPr lang="en-US" sz="1600" b="1" i="1" dirty="0"/>
              <a:t>df</a:t>
            </a:r>
            <a:r>
              <a:rPr lang="en-US" sz="1600" b="1" dirty="0"/>
              <a:t>)++**</a:t>
            </a:r>
          </a:p>
          <a:p>
            <a:pPr lvl="2">
              <a:lnSpc>
                <a:spcPct val="100000"/>
              </a:lnSpc>
            </a:pPr>
            <a:r>
              <a:rPr lang="en-US" sz="1600" b="1" dirty="0"/>
              <a:t>Spin-orbit and valence corrections: empirical</a:t>
            </a:r>
          </a:p>
          <a:p>
            <a:pPr lvl="1">
              <a:lnSpc>
                <a:spcPct val="100000"/>
              </a:lnSpc>
            </a:pPr>
            <a:r>
              <a:rPr lang="en-US" sz="2000" dirty="0"/>
              <a:t>Total energy equivalent to QCISD(T)(full)/6-311++G(3</a:t>
            </a:r>
            <a:r>
              <a:rPr lang="en-US" sz="2000" i="1" dirty="0"/>
              <a:t>df</a:t>
            </a:r>
            <a:r>
              <a:rPr lang="en-US" sz="2000" dirty="0"/>
              <a:t> 2</a:t>
            </a:r>
            <a:r>
              <a:rPr lang="en-US" sz="2000" i="1" dirty="0"/>
              <a:t>df</a:t>
            </a:r>
            <a:r>
              <a:rPr lang="en-US" sz="2000" dirty="0"/>
              <a:t> 2</a:t>
            </a:r>
            <a:r>
              <a:rPr lang="en-US" sz="2000" i="1" dirty="0"/>
              <a:t>dp</a:t>
            </a:r>
            <a:r>
              <a:rPr lang="en-US" sz="2000" dirty="0"/>
              <a:t>)</a:t>
            </a:r>
          </a:p>
          <a:p>
            <a:pPr lvl="2">
              <a:lnSpc>
                <a:spcPct val="100000"/>
              </a:lnSpc>
            </a:pPr>
            <a:endParaRPr lang="en-US" sz="1600" dirty="0"/>
          </a:p>
          <a:p>
            <a:pPr lvl="1">
              <a:lnSpc>
                <a:spcPct val="100000"/>
              </a:lnSpc>
            </a:pPr>
            <a:endParaRPr lang="en-US" sz="2000" dirty="0"/>
          </a:p>
        </p:txBody>
      </p:sp>
      <p:sp>
        <p:nvSpPr>
          <p:cNvPr id="5" name="Title 1"/>
          <p:cNvSpPr>
            <a:spLocks noGrp="1"/>
          </p:cNvSpPr>
          <p:nvPr>
            <p:ph type="title"/>
          </p:nvPr>
        </p:nvSpPr>
        <p:spPr>
          <a:xfrm>
            <a:off x="2152650" y="128231"/>
            <a:ext cx="7886700" cy="1325563"/>
          </a:xfrm>
        </p:spPr>
        <p:txBody>
          <a:bodyPr>
            <a:normAutofit/>
          </a:bodyPr>
          <a:lstStyle/>
          <a:p>
            <a:pPr algn="ctr"/>
            <a:r>
              <a:rPr lang="en-US" i="1" dirty="0"/>
              <a:t>Ab Initio </a:t>
            </a:r>
            <a:r>
              <a:rPr lang="en-US" dirty="0"/>
              <a:t>Calculations</a:t>
            </a:r>
          </a:p>
        </p:txBody>
      </p:sp>
      <p:sp>
        <p:nvSpPr>
          <p:cNvPr id="2" name="Date Placeholder 1"/>
          <p:cNvSpPr>
            <a:spLocks noGrp="1"/>
          </p:cNvSpPr>
          <p:nvPr>
            <p:ph type="dt" sz="half" idx="10"/>
          </p:nvPr>
        </p:nvSpPr>
        <p:spPr/>
        <p:txBody>
          <a:bodyPr/>
          <a:lstStyle/>
          <a:p>
            <a:fld id="{285C84F2-4582-4347-8660-6D0039088E0B}"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44</a:t>
            </a:fld>
            <a:endParaRPr lang="en-US"/>
          </a:p>
        </p:txBody>
      </p:sp>
    </p:spTree>
    <p:extLst>
      <p:ext uri="{BB962C8B-B14F-4D97-AF65-F5344CB8AC3E}">
        <p14:creationId xmlns:p14="http://schemas.microsoft.com/office/powerpoint/2010/main" val="633262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itle 1"/>
          <p:cNvSpPr txBox="1">
            <a:spLocks/>
          </p:cNvSpPr>
          <p:nvPr/>
        </p:nvSpPr>
        <p:spPr bwMode="auto">
          <a:xfrm>
            <a:off x="2357211" y="108857"/>
            <a:ext cx="5992132" cy="84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1363" indent="-284163"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1413" indent="-227013"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5986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5813" indent="-227013"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30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02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74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4613" indent="-227013"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b="1" dirty="0">
                <a:solidFill>
                  <a:srgbClr val="000000"/>
                </a:solidFill>
                <a:latin typeface="+mj-lt"/>
              </a:rPr>
              <a:t>Objective</a:t>
            </a:r>
          </a:p>
        </p:txBody>
      </p:sp>
      <p:sp>
        <p:nvSpPr>
          <p:cNvPr id="5" name="Rectangle 4"/>
          <p:cNvSpPr/>
          <p:nvPr/>
        </p:nvSpPr>
        <p:spPr>
          <a:xfrm>
            <a:off x="2074183" y="947057"/>
            <a:ext cx="7831818" cy="923330"/>
          </a:xfrm>
          <a:prstGeom prst="rect">
            <a:avLst/>
          </a:prstGeom>
        </p:spPr>
        <p:txBody>
          <a:bodyPr wrap="square">
            <a:spAutoFit/>
          </a:bodyPr>
          <a:lstStyle/>
          <a:p>
            <a:pPr marL="285750" indent="-285750" algn="just">
              <a:buFont typeface="Wingdings" panose="05000000000000000000" pitchFamily="2" charset="2"/>
              <a:buChar char="§"/>
            </a:pPr>
            <a:r>
              <a:rPr lang="en-US" dirty="0"/>
              <a:t>To calibrate computational methods </a:t>
            </a:r>
            <a:r>
              <a:rPr lang="en-US" b="1" dirty="0">
                <a:solidFill>
                  <a:srgbClr val="0033CC"/>
                </a:solidFill>
              </a:rPr>
              <a:t>DFT-SAPT </a:t>
            </a:r>
            <a:r>
              <a:rPr lang="en-US" dirty="0"/>
              <a:t>and </a:t>
            </a:r>
            <a:r>
              <a:rPr lang="en-US" b="1" dirty="0">
                <a:solidFill>
                  <a:srgbClr val="0033CC"/>
                </a:solidFill>
              </a:rPr>
              <a:t>FMO-PIEDA</a:t>
            </a:r>
            <a:r>
              <a:rPr lang="en-US" dirty="0"/>
              <a:t> for ionic polyimides to understand intermolecular interactions and compare to experimental data.</a:t>
            </a:r>
          </a:p>
        </p:txBody>
      </p:sp>
      <p:sp>
        <p:nvSpPr>
          <p:cNvPr id="2" name="Date Placeholder 1"/>
          <p:cNvSpPr>
            <a:spLocks noGrp="1"/>
          </p:cNvSpPr>
          <p:nvPr>
            <p:ph type="dt" sz="half" idx="10"/>
          </p:nvPr>
        </p:nvSpPr>
        <p:spPr/>
        <p:txBody>
          <a:bodyPr/>
          <a:lstStyle/>
          <a:p>
            <a:fld id="{611529F6-7A92-401E-BB8E-F9D2A84FFCEC}"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45</a:t>
            </a:fld>
            <a:endParaRPr lang="en-US"/>
          </a:p>
        </p:txBody>
      </p:sp>
    </p:spTree>
    <p:extLst>
      <p:ext uri="{BB962C8B-B14F-4D97-AF65-F5344CB8AC3E}">
        <p14:creationId xmlns:p14="http://schemas.microsoft.com/office/powerpoint/2010/main" val="21548542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a:xfrm>
            <a:off x="1230086" y="0"/>
            <a:ext cx="2895600" cy="704850"/>
          </a:xfrm>
        </p:spPr>
        <p:txBody>
          <a:bodyPr>
            <a:normAutofit/>
          </a:bodyPr>
          <a:lstStyle/>
          <a:p>
            <a:pPr algn="ctr" eaLnBrk="1" hangingPunct="1"/>
            <a:r>
              <a:rPr lang="en-US" altLang="en-US" sz="2800" b="1" dirty="0">
                <a:latin typeface="+mn-lt"/>
                <a:cs typeface="Helvetica" panose="020B0604020202020204" pitchFamily="34" charset="0"/>
              </a:rPr>
              <a:t>DFT-SAPT</a:t>
            </a:r>
          </a:p>
        </p:txBody>
      </p:sp>
      <p:sp>
        <p:nvSpPr>
          <p:cNvPr id="26" name="Rectangle 15"/>
          <p:cNvSpPr>
            <a:spLocks noChangeArrowheads="1"/>
          </p:cNvSpPr>
          <p:nvPr/>
        </p:nvSpPr>
        <p:spPr bwMode="auto">
          <a:xfrm>
            <a:off x="1937658" y="809626"/>
            <a:ext cx="810985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defRPr/>
            </a:pPr>
            <a:r>
              <a:rPr lang="en-US" dirty="0">
                <a:solidFill>
                  <a:srgbClr val="000000"/>
                </a:solidFill>
              </a:rPr>
              <a:t>Density Functional Theory </a:t>
            </a:r>
            <a:r>
              <a:rPr lang="en-US" b="1" dirty="0">
                <a:solidFill>
                  <a:srgbClr val="0033CC"/>
                </a:solidFill>
              </a:rPr>
              <a:t>(DFT)</a:t>
            </a:r>
            <a:r>
              <a:rPr lang="en-US" dirty="0"/>
              <a:t>-</a:t>
            </a:r>
            <a:r>
              <a:rPr lang="en-US" dirty="0">
                <a:solidFill>
                  <a:srgbClr val="000000"/>
                </a:solidFill>
              </a:rPr>
              <a:t>Symmetry Adapted Perturbation Theory </a:t>
            </a:r>
            <a:r>
              <a:rPr lang="en-US" b="1" dirty="0">
                <a:solidFill>
                  <a:srgbClr val="0033CC"/>
                </a:solidFill>
              </a:rPr>
              <a:t>(SAPT) </a:t>
            </a:r>
            <a:r>
              <a:rPr lang="en-US" dirty="0">
                <a:solidFill>
                  <a:srgbClr val="000000"/>
                </a:solidFill>
              </a:rPr>
              <a:t>consists of two steps. </a:t>
            </a:r>
          </a:p>
          <a:p>
            <a:pPr algn="just" eaLnBrk="1" hangingPunct="1">
              <a:defRPr/>
            </a:pPr>
            <a:endParaRPr lang="en-US" dirty="0">
              <a:solidFill>
                <a:srgbClr val="000000"/>
              </a:solidFill>
            </a:endParaRPr>
          </a:p>
          <a:p>
            <a:pPr algn="just" eaLnBrk="1" hangingPunct="1">
              <a:defRPr/>
            </a:pPr>
            <a:r>
              <a:rPr lang="en-US" dirty="0">
                <a:solidFill>
                  <a:srgbClr val="000000"/>
                </a:solidFill>
              </a:rPr>
              <a:t>1. First, is the so-called SAPT(KS), where electrostatics, first-order exchange,</a:t>
            </a:r>
          </a:p>
          <a:p>
            <a:pPr algn="just" eaLnBrk="1" hangingPunct="1">
              <a:defRPr/>
            </a:pPr>
            <a:r>
              <a:rPr lang="en-US" dirty="0">
                <a:solidFill>
                  <a:srgbClr val="000000"/>
                </a:solidFill>
              </a:rPr>
              <a:t>     induction, exchange-induction, dispersion, and exchange-dispersion are</a:t>
            </a:r>
          </a:p>
          <a:p>
            <a:pPr algn="just" eaLnBrk="1" hangingPunct="1">
              <a:defRPr/>
            </a:pPr>
            <a:r>
              <a:rPr lang="en-US" dirty="0">
                <a:solidFill>
                  <a:srgbClr val="000000"/>
                </a:solidFill>
              </a:rPr>
              <a:t>     obtained. </a:t>
            </a:r>
          </a:p>
          <a:p>
            <a:pPr algn="just" eaLnBrk="1" hangingPunct="1">
              <a:defRPr/>
            </a:pPr>
            <a:endParaRPr lang="en-US" dirty="0">
              <a:solidFill>
                <a:srgbClr val="000000"/>
              </a:solidFill>
            </a:endParaRPr>
          </a:p>
          <a:p>
            <a:pPr algn="just" eaLnBrk="1" hangingPunct="1">
              <a:defRPr/>
            </a:pPr>
            <a:r>
              <a:rPr lang="en-US" dirty="0">
                <a:solidFill>
                  <a:srgbClr val="000000"/>
                </a:solidFill>
              </a:rPr>
              <a:t>2. For meaningful results, SAPT(KS) requires asymptotically corrected (AC)</a:t>
            </a:r>
          </a:p>
          <a:p>
            <a:pPr algn="just" eaLnBrk="1" hangingPunct="1">
              <a:defRPr/>
            </a:pPr>
            <a:r>
              <a:rPr lang="en-US" dirty="0">
                <a:solidFill>
                  <a:srgbClr val="000000"/>
                </a:solidFill>
              </a:rPr>
              <a:t>     Kohn-Sham calculations. </a:t>
            </a:r>
          </a:p>
          <a:p>
            <a:pPr algn="just" eaLnBrk="1" hangingPunct="1">
              <a:defRPr/>
            </a:pPr>
            <a:endParaRPr lang="en-US" dirty="0">
              <a:solidFill>
                <a:srgbClr val="000000"/>
              </a:solidFill>
            </a:endParaRPr>
          </a:p>
          <a:p>
            <a:pPr algn="just" eaLnBrk="1" hangingPunct="1">
              <a:defRPr/>
            </a:pPr>
            <a:r>
              <a:rPr lang="en-US" dirty="0">
                <a:solidFill>
                  <a:srgbClr val="000000"/>
                </a:solidFill>
              </a:rPr>
              <a:t>3. SAPT(KS) does not reproduce dispersion correctly. The dispersion (and</a:t>
            </a:r>
          </a:p>
          <a:p>
            <a:pPr algn="just" eaLnBrk="1" hangingPunct="1">
              <a:defRPr/>
            </a:pPr>
            <a:r>
              <a:rPr lang="en-US" dirty="0">
                <a:solidFill>
                  <a:srgbClr val="000000"/>
                </a:solidFill>
              </a:rPr>
              <a:t>     induction) energies should be calculated from frequency-dependent density</a:t>
            </a:r>
          </a:p>
          <a:p>
            <a:pPr algn="just" eaLnBrk="1" hangingPunct="1">
              <a:defRPr/>
            </a:pPr>
            <a:r>
              <a:rPr lang="en-US" dirty="0">
                <a:solidFill>
                  <a:srgbClr val="000000"/>
                </a:solidFill>
              </a:rPr>
              <a:t>     susceptibility (FDDS) functions, obtained from the time-dependent DFT</a:t>
            </a:r>
          </a:p>
          <a:p>
            <a:pPr algn="just" eaLnBrk="1" hangingPunct="1">
              <a:defRPr/>
            </a:pPr>
            <a:r>
              <a:rPr lang="en-US" dirty="0">
                <a:solidFill>
                  <a:srgbClr val="000000"/>
                </a:solidFill>
              </a:rPr>
              <a:t>     (TD-DFT) theory at the coupled Kohn-Sham (CKS) level. </a:t>
            </a:r>
          </a:p>
          <a:p>
            <a:pPr algn="just" eaLnBrk="1" hangingPunct="1">
              <a:defRPr/>
            </a:pPr>
            <a:endParaRPr lang="en-US" dirty="0">
              <a:solidFill>
                <a:srgbClr val="000000"/>
              </a:solidFill>
            </a:endParaRPr>
          </a:p>
          <a:p>
            <a:pPr algn="just" eaLnBrk="1" hangingPunct="1">
              <a:defRPr/>
            </a:pPr>
            <a:r>
              <a:rPr lang="en-US" b="1" dirty="0">
                <a:solidFill>
                  <a:srgbClr val="0033CC"/>
                </a:solidFill>
              </a:rPr>
              <a:t>The total SAPT(DFT) interaction energy (up to second order in V ) can be defined as:</a:t>
            </a:r>
          </a:p>
        </p:txBody>
      </p:sp>
      <p:graphicFrame>
        <p:nvGraphicFramePr>
          <p:cNvPr id="35844" name="Object 12"/>
          <p:cNvGraphicFramePr>
            <a:graphicFrameLocks noChangeAspect="1"/>
          </p:cNvGraphicFramePr>
          <p:nvPr>
            <p:extLst/>
          </p:nvPr>
        </p:nvGraphicFramePr>
        <p:xfrm>
          <a:off x="2083028" y="5333941"/>
          <a:ext cx="7964488" cy="415925"/>
        </p:xfrm>
        <a:graphic>
          <a:graphicData uri="http://schemas.openxmlformats.org/presentationml/2006/ole">
            <mc:AlternateContent xmlns:mc="http://schemas.openxmlformats.org/markup-compatibility/2006">
              <mc:Choice xmlns:v="urn:schemas-microsoft-com:vml" Requires="v">
                <p:oleObj spid="_x0000_s9221" name="Equation" r:id="rId3" imgW="5651500" imgH="254000" progId="Equation.3">
                  <p:embed/>
                </p:oleObj>
              </mc:Choice>
              <mc:Fallback>
                <p:oleObj name="Equation" r:id="rId3" imgW="5651500" imgH="254000" progId="Equation.3">
                  <p:embed/>
                  <p:pic>
                    <p:nvPicPr>
                      <p:cNvPr id="35844"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3028" y="5333941"/>
                        <a:ext cx="79644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Date Placeholder 1"/>
          <p:cNvSpPr>
            <a:spLocks noGrp="1"/>
          </p:cNvSpPr>
          <p:nvPr>
            <p:ph type="dt" sz="half" idx="10"/>
          </p:nvPr>
        </p:nvSpPr>
        <p:spPr/>
        <p:txBody>
          <a:bodyPr/>
          <a:lstStyle/>
          <a:p>
            <a:fld id="{9E4375FE-C78B-4F72-9220-9F08E24CF9C4}"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46</a:t>
            </a:fld>
            <a:endParaRPr lang="en-US"/>
          </a:p>
        </p:txBody>
      </p:sp>
    </p:spTree>
    <p:extLst>
      <p:ext uri="{BB962C8B-B14F-4D97-AF65-F5344CB8AC3E}">
        <p14:creationId xmlns:p14="http://schemas.microsoft.com/office/powerpoint/2010/main" val="1155248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4294967295"/>
          </p:nvPr>
        </p:nvSpPr>
        <p:spPr>
          <a:xfrm>
            <a:off x="1788886" y="1143000"/>
            <a:ext cx="8091714" cy="4495800"/>
          </a:xfrm>
        </p:spPr>
        <p:txBody>
          <a:bodyPr/>
          <a:lstStyle/>
          <a:p>
            <a:pPr marL="875348" indent="-342900">
              <a:buFont typeface="Wingdings" panose="05000000000000000000" pitchFamily="2" charset="2"/>
              <a:buChar char="§"/>
            </a:pPr>
            <a:r>
              <a:rPr lang="en-US" altLang="en-US" sz="2100" dirty="0">
                <a:sym typeface="Helvetica Neue Light"/>
              </a:rPr>
              <a:t>There are </a:t>
            </a:r>
            <a:r>
              <a:rPr lang="en-US" altLang="en-US" sz="2100" dirty="0">
                <a:solidFill>
                  <a:srgbClr val="0000FF"/>
                </a:solidFill>
                <a:sym typeface="Helvetica Neue Light"/>
              </a:rPr>
              <a:t>three</a:t>
            </a:r>
            <a:r>
              <a:rPr lang="en-US" altLang="en-US" sz="2100" dirty="0">
                <a:sym typeface="Helvetica Neue Light"/>
              </a:rPr>
              <a:t> types of </a:t>
            </a:r>
            <a:r>
              <a:rPr lang="en-US" altLang="en-US" sz="2100" b="1" dirty="0">
                <a:sym typeface="Helvetica Neue Light"/>
              </a:rPr>
              <a:t>fragmentation methods</a:t>
            </a:r>
            <a:r>
              <a:rPr lang="en-US" altLang="en-US" sz="2100" dirty="0">
                <a:sym typeface="Helvetica Neue Light"/>
              </a:rPr>
              <a:t>:</a:t>
            </a:r>
          </a:p>
          <a:p>
            <a:pPr marL="1096645" lvl="1" indent="-342900">
              <a:spcBef>
                <a:spcPts val="3163"/>
              </a:spcBef>
              <a:buFont typeface="Wingdings" panose="05000000000000000000" pitchFamily="2" charset="2"/>
              <a:buChar char="§"/>
            </a:pPr>
            <a:r>
              <a:rPr lang="en-US" altLang="en-US" sz="2100" dirty="0">
                <a:sym typeface="Helvetica Neue Light"/>
              </a:rPr>
              <a:t>Divide and conquer methods (separate countries)</a:t>
            </a:r>
          </a:p>
          <a:p>
            <a:pPr marL="1096645" lvl="1" indent="-342900">
              <a:spcBef>
                <a:spcPts val="3163"/>
              </a:spcBef>
              <a:buFont typeface="Wingdings" panose="05000000000000000000" pitchFamily="2" charset="2"/>
              <a:buChar char="§"/>
            </a:pPr>
            <a:r>
              <a:rPr lang="en-US" altLang="en-US" sz="2100" dirty="0">
                <a:sym typeface="Helvetica Neue Light"/>
              </a:rPr>
              <a:t>Transferable approaches such as ONIOM</a:t>
            </a:r>
          </a:p>
          <a:p>
            <a:pPr marL="1096645" lvl="1" indent="-342900">
              <a:spcBef>
                <a:spcPts val="3163"/>
              </a:spcBef>
              <a:buFont typeface="Wingdings" panose="05000000000000000000" pitchFamily="2" charset="2"/>
              <a:buChar char="§"/>
            </a:pPr>
            <a:r>
              <a:rPr lang="en-US" altLang="en-US" sz="2100" dirty="0">
                <a:sym typeface="Helvetica Neue Light"/>
              </a:rPr>
              <a:t>Fragment interaction approaches such as, the Fragment Molecular Orbital Method (</a:t>
            </a:r>
            <a:r>
              <a:rPr lang="en-US" altLang="en-US" sz="2100" dirty="0">
                <a:solidFill>
                  <a:srgbClr val="0000FF"/>
                </a:solidFill>
                <a:sym typeface="Helvetica Neue Light"/>
              </a:rPr>
              <a:t>FMO).</a:t>
            </a:r>
            <a:r>
              <a:rPr lang="en-US" altLang="en-US" sz="2100" dirty="0">
                <a:sym typeface="Helvetica Neue Light"/>
              </a:rPr>
              <a:t> This last type of method allows for an all environment treatment of the system</a:t>
            </a:r>
          </a:p>
          <a:p>
            <a:pPr marL="875348" indent="-342900">
              <a:spcBef>
                <a:spcPts val="3163"/>
              </a:spcBef>
              <a:buFont typeface="Wingdings" panose="05000000000000000000" pitchFamily="2" charset="2"/>
              <a:buChar char="§"/>
            </a:pPr>
            <a:r>
              <a:rPr lang="en-US" altLang="en-US" sz="2100" dirty="0">
                <a:sym typeface="Helvetica Neue Light"/>
              </a:rPr>
              <a:t>Specifically </a:t>
            </a:r>
            <a:r>
              <a:rPr lang="en-US" altLang="en-US" sz="2100" dirty="0">
                <a:solidFill>
                  <a:srgbClr val="0000FF"/>
                </a:solidFill>
                <a:sym typeface="Helvetica Neue Light"/>
              </a:rPr>
              <a:t>FMO </a:t>
            </a:r>
            <a:r>
              <a:rPr lang="en-US" altLang="en-US" sz="2100" dirty="0">
                <a:sym typeface="Helvetica Neue Light"/>
              </a:rPr>
              <a:t>takes into account the influence of the entire system during each individual fragment calculation</a:t>
            </a:r>
          </a:p>
        </p:txBody>
      </p:sp>
      <p:sp>
        <p:nvSpPr>
          <p:cNvPr id="21509" name="Title 1"/>
          <p:cNvSpPr txBox="1">
            <a:spLocks/>
          </p:cNvSpPr>
          <p:nvPr/>
        </p:nvSpPr>
        <p:spPr bwMode="auto">
          <a:xfrm>
            <a:off x="2351314" y="283029"/>
            <a:ext cx="4316186"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b="1" dirty="0">
                <a:latin typeface="+mj-lt"/>
                <a:cs typeface="ヒラギノ角ゴ ProN W3"/>
              </a:rPr>
              <a:t>Fragmentation Methods </a:t>
            </a:r>
          </a:p>
        </p:txBody>
      </p:sp>
      <p:sp>
        <p:nvSpPr>
          <p:cNvPr id="2" name="Date Placeholder 1"/>
          <p:cNvSpPr>
            <a:spLocks noGrp="1"/>
          </p:cNvSpPr>
          <p:nvPr>
            <p:ph type="dt" sz="half" idx="10"/>
          </p:nvPr>
        </p:nvSpPr>
        <p:spPr/>
        <p:txBody>
          <a:bodyPr/>
          <a:lstStyle/>
          <a:p>
            <a:fld id="{C1A52954-6D1E-4C91-A2A1-C70189AF0729}"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47</a:t>
            </a:fld>
            <a:endParaRPr lang="en-US"/>
          </a:p>
        </p:txBody>
      </p:sp>
    </p:spTree>
    <p:extLst>
      <p:ext uri="{BB962C8B-B14F-4D97-AF65-F5344CB8AC3E}">
        <p14:creationId xmlns:p14="http://schemas.microsoft.com/office/powerpoint/2010/main" val="4290896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4294967295"/>
          </p:nvPr>
        </p:nvSpPr>
        <p:spPr>
          <a:xfrm>
            <a:off x="1914526" y="1195070"/>
            <a:ext cx="7915275" cy="4391660"/>
          </a:xfrm>
        </p:spPr>
        <p:txBody>
          <a:bodyPr>
            <a:normAutofit/>
          </a:bodyPr>
          <a:lstStyle/>
          <a:p>
            <a:pPr marL="875348" indent="-342900" algn="just">
              <a:buFont typeface="Wingdings" panose="05000000000000000000" pitchFamily="2" charset="2"/>
              <a:buChar char="§"/>
            </a:pPr>
            <a:r>
              <a:rPr lang="en-US" altLang="en-US" sz="2100" dirty="0">
                <a:sym typeface="Helvetica Neue Light"/>
              </a:rPr>
              <a:t>Exchange and self-consistency are local in most molecules</a:t>
            </a:r>
          </a:p>
          <a:p>
            <a:pPr marL="875348" indent="-342900" algn="just">
              <a:spcBef>
                <a:spcPts val="3300"/>
              </a:spcBef>
              <a:buFont typeface="Wingdings" panose="05000000000000000000" pitchFamily="2" charset="2"/>
              <a:buChar char="§"/>
            </a:pPr>
            <a:r>
              <a:rPr lang="en-US" altLang="en-US" sz="2100" dirty="0">
                <a:sym typeface="Helvetica Neue Light"/>
              </a:rPr>
              <a:t>We can treat non-local parts using just the Coulomb operator, thereby ignoring exchange</a:t>
            </a:r>
          </a:p>
          <a:p>
            <a:pPr marL="875348" indent="-342900" algn="just">
              <a:spcBef>
                <a:spcPts val="3300"/>
              </a:spcBef>
              <a:buFont typeface="Wingdings" panose="05000000000000000000" pitchFamily="2" charset="2"/>
              <a:buChar char="§"/>
            </a:pPr>
            <a:r>
              <a:rPr lang="en-US" altLang="en-US" sz="2100" dirty="0">
                <a:sym typeface="Helvetica Neue Light"/>
              </a:rPr>
              <a:t>Do the molecular calculations individually in the rigorous </a:t>
            </a:r>
            <a:r>
              <a:rPr lang="en-US" altLang="en-US" sz="2100" dirty="0">
                <a:solidFill>
                  <a:srgbClr val="0033CC"/>
                </a:solidFill>
                <a:sym typeface="Helvetica Neue Light"/>
              </a:rPr>
              <a:t>Coulomb field of the whole system</a:t>
            </a:r>
          </a:p>
          <a:p>
            <a:pPr marL="875348" indent="-342900" algn="just">
              <a:spcBef>
                <a:spcPts val="3300"/>
              </a:spcBef>
              <a:buFont typeface="Wingdings" panose="05000000000000000000" pitchFamily="2" charset="2"/>
              <a:buChar char="§"/>
            </a:pPr>
            <a:r>
              <a:rPr lang="en-US" altLang="en-US" sz="2100" dirty="0">
                <a:sym typeface="Helvetica Neue Light"/>
              </a:rPr>
              <a:t>Improved by explicit many-body corrections for pairs and triples (dimers &amp; trimers)</a:t>
            </a:r>
          </a:p>
          <a:p>
            <a:pPr marL="875348" indent="-342900" algn="just">
              <a:spcBef>
                <a:spcPts val="3300"/>
              </a:spcBef>
              <a:buFont typeface="Wingdings" panose="05000000000000000000" pitchFamily="2" charset="2"/>
              <a:buChar char="§"/>
            </a:pPr>
            <a:r>
              <a:rPr lang="en-US" altLang="en-US" sz="2100" dirty="0">
                <a:sym typeface="Helvetica Neue Light"/>
              </a:rPr>
              <a:t>The Coulomb bath allows for fragmentation without hydrogen capping</a:t>
            </a:r>
          </a:p>
        </p:txBody>
      </p:sp>
      <p:sp>
        <p:nvSpPr>
          <p:cNvPr id="22533" name="Title 1"/>
          <p:cNvSpPr txBox="1">
            <a:spLocks/>
          </p:cNvSpPr>
          <p:nvPr/>
        </p:nvSpPr>
        <p:spPr bwMode="auto">
          <a:xfrm>
            <a:off x="2377440" y="317500"/>
            <a:ext cx="228600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b="1" dirty="0">
                <a:latin typeface="+mj-lt"/>
                <a:cs typeface="ヒラギノ角ゴ ProN W3"/>
              </a:rPr>
              <a:t>Basic Ideas </a:t>
            </a:r>
          </a:p>
        </p:txBody>
      </p:sp>
      <p:sp>
        <p:nvSpPr>
          <p:cNvPr id="2" name="Date Placeholder 1"/>
          <p:cNvSpPr>
            <a:spLocks noGrp="1"/>
          </p:cNvSpPr>
          <p:nvPr>
            <p:ph type="dt" sz="half" idx="10"/>
          </p:nvPr>
        </p:nvSpPr>
        <p:spPr/>
        <p:txBody>
          <a:bodyPr/>
          <a:lstStyle/>
          <a:p>
            <a:fld id="{6AE6C9F4-2FC4-4AE8-882B-571F4A730480}"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48</a:t>
            </a:fld>
            <a:endParaRPr lang="en-US"/>
          </a:p>
        </p:txBody>
      </p:sp>
    </p:spTree>
    <p:extLst>
      <p:ext uri="{BB962C8B-B14F-4D97-AF65-F5344CB8AC3E}">
        <p14:creationId xmlns:p14="http://schemas.microsoft.com/office/powerpoint/2010/main" val="2484520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Title 1"/>
          <p:cNvSpPr txBox="1">
            <a:spLocks/>
          </p:cNvSpPr>
          <p:nvPr/>
        </p:nvSpPr>
        <p:spPr bwMode="auto">
          <a:xfrm>
            <a:off x="2377440" y="317500"/>
            <a:ext cx="478536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b="1" dirty="0">
                <a:latin typeface="+mj-lt"/>
                <a:cs typeface="ヒラギノ角ゴ ProN W3"/>
              </a:rPr>
              <a:t>Basic FMO Methodology </a:t>
            </a:r>
          </a:p>
        </p:txBody>
      </p:sp>
      <p:sp>
        <p:nvSpPr>
          <p:cNvPr id="4" name="Rectangle 2"/>
          <p:cNvSpPr>
            <a:spLocks/>
          </p:cNvSpPr>
          <p:nvPr/>
        </p:nvSpPr>
        <p:spPr bwMode="auto">
          <a:xfrm>
            <a:off x="1859280" y="853440"/>
            <a:ext cx="507492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26787" tIns="26787" rIns="25112" bIns="26787" anchor="ctr"/>
          <a:lstStyle>
            <a:lvl1pPr marL="454025" indent="-454025"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just" eaLnBrk="1" hangingPunct="1">
              <a:lnSpc>
                <a:spcPct val="90000"/>
              </a:lnSpc>
              <a:spcBef>
                <a:spcPts val="525"/>
              </a:spcBef>
              <a:buFontTx/>
              <a:buAutoNum type="arabicPeriod"/>
            </a:pPr>
            <a:r>
              <a:rPr lang="en-US" altLang="en-US" sz="2000" dirty="0">
                <a:solidFill>
                  <a:srgbClr val="000000"/>
                </a:solidFill>
                <a:latin typeface="+mn-lt"/>
                <a:cs typeface="ヒラギノ角ゴ ProN W3"/>
                <a:sym typeface="Helvetica Neue Light"/>
              </a:rPr>
              <a:t>Divide molecule into fragments and assign electrons to these fragments</a:t>
            </a:r>
          </a:p>
          <a:p>
            <a:pPr algn="just" eaLnBrk="1" hangingPunct="1">
              <a:lnSpc>
                <a:spcPct val="90000"/>
              </a:lnSpc>
              <a:spcBef>
                <a:spcPts val="1763"/>
              </a:spcBef>
              <a:buFontTx/>
              <a:buAutoNum type="arabicPeriod"/>
            </a:pPr>
            <a:r>
              <a:rPr lang="en-US" altLang="en-US" sz="2000" dirty="0">
                <a:solidFill>
                  <a:srgbClr val="000000"/>
                </a:solidFill>
                <a:latin typeface="+mn-lt"/>
                <a:cs typeface="ヒラギノ角ゴ ProN W3"/>
                <a:sym typeface="Helvetica Neue Light"/>
              </a:rPr>
              <a:t>Calculate initial electron density distribution of the fragments in the Coulomb “bath” of the full system</a:t>
            </a:r>
          </a:p>
          <a:p>
            <a:pPr algn="just" eaLnBrk="1" hangingPunct="1">
              <a:lnSpc>
                <a:spcPct val="90000"/>
              </a:lnSpc>
              <a:spcBef>
                <a:spcPts val="1763"/>
              </a:spcBef>
              <a:buFontTx/>
              <a:buAutoNum type="arabicPeriod"/>
            </a:pPr>
            <a:r>
              <a:rPr lang="en-US" altLang="en-US" sz="2000" dirty="0">
                <a:solidFill>
                  <a:srgbClr val="000000"/>
                </a:solidFill>
                <a:latin typeface="+mn-lt"/>
                <a:cs typeface="ヒラギノ角ゴ ProN W3"/>
                <a:sym typeface="Helvetica Neue Light"/>
              </a:rPr>
              <a:t>Construct the individual fragment </a:t>
            </a:r>
            <a:r>
              <a:rPr lang="en-US" altLang="en-US" sz="2000" dirty="0" err="1">
                <a:solidFill>
                  <a:srgbClr val="000000"/>
                </a:solidFill>
                <a:latin typeface="+mn-lt"/>
                <a:cs typeface="ヒラギノ角ゴ ProN W3"/>
                <a:sym typeface="Helvetica Neue Light"/>
              </a:rPr>
              <a:t>Fock</a:t>
            </a:r>
            <a:r>
              <a:rPr lang="en-US" altLang="en-US" sz="2000" dirty="0">
                <a:solidFill>
                  <a:srgbClr val="000000"/>
                </a:solidFill>
                <a:latin typeface="+mn-lt"/>
                <a:cs typeface="ヒラギノ角ゴ ProN W3"/>
                <a:sym typeface="Helvetica Neue Light"/>
              </a:rPr>
              <a:t> operators using the densities calculated in 2 and solve for the fragment energies</a:t>
            </a:r>
          </a:p>
          <a:p>
            <a:pPr algn="just" eaLnBrk="1" hangingPunct="1">
              <a:lnSpc>
                <a:spcPct val="90000"/>
              </a:lnSpc>
              <a:spcBef>
                <a:spcPts val="1763"/>
              </a:spcBef>
              <a:buFontTx/>
              <a:buAutoNum type="arabicPeriod"/>
            </a:pPr>
            <a:r>
              <a:rPr lang="en-US" altLang="en-US" sz="2000" dirty="0">
                <a:solidFill>
                  <a:srgbClr val="000000"/>
                </a:solidFill>
                <a:latin typeface="+mn-lt"/>
                <a:cs typeface="ヒラギノ角ゴ ProN W3"/>
                <a:sym typeface="Helvetica Neue Light"/>
              </a:rPr>
              <a:t>Determine if the density has converged for all the fragments.  If not, go back to step 3</a:t>
            </a:r>
          </a:p>
          <a:p>
            <a:pPr algn="just" eaLnBrk="1" hangingPunct="1">
              <a:lnSpc>
                <a:spcPct val="90000"/>
              </a:lnSpc>
              <a:spcBef>
                <a:spcPts val="1763"/>
              </a:spcBef>
              <a:buFontTx/>
              <a:buAutoNum type="arabicPeriod"/>
            </a:pPr>
            <a:r>
              <a:rPr lang="en-US" altLang="en-US" sz="2000" dirty="0">
                <a:solidFill>
                  <a:srgbClr val="000000"/>
                </a:solidFill>
                <a:latin typeface="+mn-lt"/>
                <a:cs typeface="ヒラギノ角ゴ ProN W3"/>
                <a:sym typeface="Helvetica Neue Light"/>
              </a:rPr>
              <a:t>Construct Hamiltonians for each dimer (trimer) calculation using the converged monomer densities from steps 3-4</a:t>
            </a:r>
          </a:p>
          <a:p>
            <a:pPr algn="just" eaLnBrk="1" hangingPunct="1">
              <a:lnSpc>
                <a:spcPct val="90000"/>
              </a:lnSpc>
              <a:spcBef>
                <a:spcPts val="1763"/>
              </a:spcBef>
              <a:buFontTx/>
              <a:buAutoNum type="arabicPeriod"/>
            </a:pPr>
            <a:r>
              <a:rPr lang="en-US" altLang="en-US" sz="2000" dirty="0">
                <a:solidFill>
                  <a:srgbClr val="000000"/>
                </a:solidFill>
                <a:latin typeface="+mn-lt"/>
                <a:cs typeface="ヒラギノ角ゴ ProN W3"/>
                <a:sym typeface="Helvetica Neue Light"/>
              </a:rPr>
              <a:t>Calculate total energy and electron density</a:t>
            </a:r>
          </a:p>
        </p:txBody>
      </p:sp>
      <p:pic>
        <p:nvPicPr>
          <p:cNvPr id="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59" y="1003300"/>
            <a:ext cx="2895600"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Date Placeholder 1"/>
          <p:cNvSpPr>
            <a:spLocks noGrp="1"/>
          </p:cNvSpPr>
          <p:nvPr>
            <p:ph type="dt" sz="half" idx="10"/>
          </p:nvPr>
        </p:nvSpPr>
        <p:spPr/>
        <p:txBody>
          <a:bodyPr/>
          <a:lstStyle/>
          <a:p>
            <a:fld id="{A1796DD9-0EFF-458C-A9CF-027F2D4B9385}"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49</a:t>
            </a:fld>
            <a:endParaRPr lang="en-US"/>
          </a:p>
        </p:txBody>
      </p:sp>
    </p:spTree>
    <p:extLst>
      <p:ext uri="{BB962C8B-B14F-4D97-AF65-F5344CB8AC3E}">
        <p14:creationId xmlns:p14="http://schemas.microsoft.com/office/powerpoint/2010/main" val="1880202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Oval 1"/>
          <p:cNvSpPr>
            <a:spLocks/>
          </p:cNvSpPr>
          <p:nvPr/>
        </p:nvSpPr>
        <p:spPr bwMode="auto">
          <a:xfrm>
            <a:off x="8823326" y="4429125"/>
            <a:ext cx="714375" cy="687388"/>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grpSp>
        <p:nvGrpSpPr>
          <p:cNvPr id="24579" name="Group 1"/>
          <p:cNvGrpSpPr>
            <a:grpSpLocks/>
          </p:cNvGrpSpPr>
          <p:nvPr/>
        </p:nvGrpSpPr>
        <p:grpSpPr bwMode="auto">
          <a:xfrm>
            <a:off x="1819275" y="1116013"/>
            <a:ext cx="4567238" cy="2932112"/>
            <a:chOff x="295275" y="1116013"/>
            <a:chExt cx="4567238" cy="2932113"/>
          </a:xfrm>
        </p:grpSpPr>
        <p:pic>
          <p:nvPicPr>
            <p:cNvPr id="245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116013"/>
              <a:ext cx="4545013"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4594" name="Oval 4"/>
            <p:cNvSpPr>
              <a:spLocks/>
            </p:cNvSpPr>
            <p:nvPr/>
          </p:nvSpPr>
          <p:spPr bwMode="auto">
            <a:xfrm>
              <a:off x="295275" y="2081213"/>
              <a:ext cx="1222375" cy="1847850"/>
            </a:xfrm>
            <a:prstGeom prst="ellipse">
              <a:avLst/>
            </a:prstGeom>
            <a:noFill/>
            <a:ln w="25400">
              <a:solidFill>
                <a:srgbClr val="D90B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4595" name="Oval 5"/>
            <p:cNvSpPr>
              <a:spLocks/>
            </p:cNvSpPr>
            <p:nvPr/>
          </p:nvSpPr>
          <p:spPr bwMode="auto">
            <a:xfrm>
              <a:off x="1344613" y="1116013"/>
              <a:ext cx="1116012" cy="1768475"/>
            </a:xfrm>
            <a:prstGeom prst="ellipse">
              <a:avLst/>
            </a:prstGeom>
            <a:noFill/>
            <a:ln w="25400">
              <a:solidFill>
                <a:srgbClr val="D90B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4596" name="Oval 6"/>
            <p:cNvSpPr>
              <a:spLocks/>
            </p:cNvSpPr>
            <p:nvPr/>
          </p:nvSpPr>
          <p:spPr bwMode="auto">
            <a:xfrm>
              <a:off x="2441575" y="1482725"/>
              <a:ext cx="1295400" cy="1766888"/>
            </a:xfrm>
            <a:prstGeom prst="ellipse">
              <a:avLst/>
            </a:prstGeom>
            <a:noFill/>
            <a:ln w="25400">
              <a:solidFill>
                <a:srgbClr val="D90B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4597" name="AutoShape 7"/>
            <p:cNvSpPr>
              <a:spLocks/>
            </p:cNvSpPr>
            <p:nvPr/>
          </p:nvSpPr>
          <p:spPr bwMode="auto">
            <a:xfrm>
              <a:off x="3727450" y="2089150"/>
              <a:ext cx="1135063" cy="1081088"/>
            </a:xfrm>
            <a:custGeom>
              <a:avLst/>
              <a:gdLst>
                <a:gd name="T0" fmla="*/ 55877873 w 19679"/>
                <a:gd name="T1" fmla="*/ 8697817 h 19679"/>
                <a:gd name="T2" fmla="*/ 55877873 w 19679"/>
                <a:gd name="T3" fmla="*/ 50689947 h 19679"/>
                <a:gd name="T4" fmla="*/ 9588021 w 19679"/>
                <a:gd name="T5" fmla="*/ 50689947 h 19679"/>
                <a:gd name="T6" fmla="*/ 9588021 w 19679"/>
                <a:gd name="T7" fmla="*/ 8697817 h 19679"/>
                <a:gd name="T8" fmla="*/ 55877873 w 19679"/>
                <a:gd name="T9" fmla="*/ 869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a:solidFill>
                <a:srgbClr val="D90B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2048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2014" y="3963988"/>
            <a:ext cx="2295525"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0489" name="Oval 9"/>
          <p:cNvSpPr>
            <a:spLocks/>
          </p:cNvSpPr>
          <p:nvPr/>
        </p:nvSpPr>
        <p:spPr bwMode="auto">
          <a:xfrm>
            <a:off x="7377113" y="4348163"/>
            <a:ext cx="679450" cy="652462"/>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0" name="Oval 10"/>
          <p:cNvSpPr>
            <a:spLocks/>
          </p:cNvSpPr>
          <p:nvPr/>
        </p:nvSpPr>
        <p:spPr bwMode="auto">
          <a:xfrm>
            <a:off x="8020050" y="3963988"/>
            <a:ext cx="679450" cy="652462"/>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1" name="Oval 11"/>
          <p:cNvSpPr>
            <a:spLocks/>
          </p:cNvSpPr>
          <p:nvPr/>
        </p:nvSpPr>
        <p:spPr bwMode="auto">
          <a:xfrm>
            <a:off x="8466138" y="4500563"/>
            <a:ext cx="679450" cy="652462"/>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2" name="Oval 12"/>
          <p:cNvSpPr>
            <a:spLocks/>
          </p:cNvSpPr>
          <p:nvPr/>
        </p:nvSpPr>
        <p:spPr bwMode="auto">
          <a:xfrm>
            <a:off x="7251701" y="5322889"/>
            <a:ext cx="696913" cy="668337"/>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3" name="Oval 13"/>
          <p:cNvSpPr>
            <a:spLocks/>
          </p:cNvSpPr>
          <p:nvPr/>
        </p:nvSpPr>
        <p:spPr bwMode="auto">
          <a:xfrm>
            <a:off x="7948614" y="4857751"/>
            <a:ext cx="598487" cy="581025"/>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4" name="Oval 14"/>
          <p:cNvSpPr>
            <a:spLocks/>
          </p:cNvSpPr>
          <p:nvPr/>
        </p:nvSpPr>
        <p:spPr bwMode="auto">
          <a:xfrm>
            <a:off x="8689975" y="5303839"/>
            <a:ext cx="615950" cy="598487"/>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5" name="Oval 15"/>
          <p:cNvSpPr>
            <a:spLocks/>
          </p:cNvSpPr>
          <p:nvPr/>
        </p:nvSpPr>
        <p:spPr bwMode="auto">
          <a:xfrm>
            <a:off x="8189913" y="5643564"/>
            <a:ext cx="615950" cy="598487"/>
          </a:xfrm>
          <a:prstGeom prst="ellipse">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sz="3000">
              <a:solidFill>
                <a:srgbClr val="000000"/>
              </a:solidFill>
              <a:latin typeface="Gill Sans"/>
              <a:cs typeface="ヒラギノ角ゴ ProN W3"/>
              <a:sym typeface="Gill Sans"/>
            </a:endParaRPr>
          </a:p>
        </p:txBody>
      </p:sp>
      <p:sp>
        <p:nvSpPr>
          <p:cNvPr id="20496" name="Rectangle 16"/>
          <p:cNvSpPr>
            <a:spLocks/>
          </p:cNvSpPr>
          <p:nvPr/>
        </p:nvSpPr>
        <p:spPr bwMode="auto">
          <a:xfrm>
            <a:off x="2382363" y="3823653"/>
            <a:ext cx="3508375"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200" dirty="0">
                <a:solidFill>
                  <a:srgbClr val="000000"/>
                </a:solidFill>
                <a:latin typeface="+mn-lt"/>
                <a:cs typeface="ヒラギノ角ゴ ProN W3"/>
                <a:sym typeface="Helvetica Neue Light"/>
              </a:rPr>
              <a:t>In water clusters, fragmentation is easier, requiring no covalent bond breaking.  We can have one water per fragment, four waters per fragment etc.</a:t>
            </a:r>
          </a:p>
        </p:txBody>
      </p:sp>
      <p:sp>
        <p:nvSpPr>
          <p:cNvPr id="24589" name="Rectangle 17"/>
          <p:cNvSpPr>
            <a:spLocks/>
          </p:cNvSpPr>
          <p:nvPr/>
        </p:nvSpPr>
        <p:spPr bwMode="auto">
          <a:xfrm>
            <a:off x="6800850" y="1160464"/>
            <a:ext cx="33845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defTabSz="641350" eaLnBrk="0" hangingPunct="0">
              <a:defRPr>
                <a:solidFill>
                  <a:schemeClr val="tx1"/>
                </a:solidFill>
                <a:latin typeface="Calibri" panose="020F0502020204030204" pitchFamily="34" charset="0"/>
                <a:cs typeface="Arial" panose="020B0604020202020204" pitchFamily="34" charset="0"/>
              </a:defRPr>
            </a:lvl1pPr>
            <a:lvl2pPr marL="742950" indent="-285750" defTabSz="641350" eaLnBrk="0" hangingPunct="0">
              <a:defRPr>
                <a:solidFill>
                  <a:schemeClr val="tx1"/>
                </a:solidFill>
                <a:latin typeface="Calibri" panose="020F0502020204030204" pitchFamily="34" charset="0"/>
                <a:cs typeface="Arial" panose="020B0604020202020204" pitchFamily="34" charset="0"/>
              </a:defRPr>
            </a:lvl2pPr>
            <a:lvl3pPr marL="1143000" indent="-228600" defTabSz="641350" eaLnBrk="0" hangingPunct="0">
              <a:defRPr>
                <a:solidFill>
                  <a:schemeClr val="tx1"/>
                </a:solidFill>
                <a:latin typeface="Calibri" panose="020F0502020204030204" pitchFamily="34" charset="0"/>
                <a:cs typeface="Arial" panose="020B0604020202020204" pitchFamily="34" charset="0"/>
              </a:defRPr>
            </a:lvl3pPr>
            <a:lvl4pPr marL="1600200" indent="-228600" defTabSz="641350" eaLnBrk="0" hangingPunct="0">
              <a:defRPr>
                <a:solidFill>
                  <a:schemeClr val="tx1"/>
                </a:solidFill>
                <a:latin typeface="Calibri" panose="020F0502020204030204" pitchFamily="34" charset="0"/>
                <a:cs typeface="Arial" panose="020B0604020202020204" pitchFamily="34" charset="0"/>
              </a:defRPr>
            </a:lvl4pPr>
            <a:lvl5pPr marL="2057400" indent="-228600" defTabSz="641350" eaLnBrk="0" hangingPunct="0">
              <a:defRPr>
                <a:solidFill>
                  <a:schemeClr val="tx1"/>
                </a:solidFill>
                <a:latin typeface="Calibri" panose="020F0502020204030204" pitchFamily="34" charset="0"/>
                <a:cs typeface="Arial" panose="020B0604020202020204" pitchFamily="34" charset="0"/>
              </a:defRPr>
            </a:lvl5pPr>
            <a:lvl6pPr marL="25146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64135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200" dirty="0">
                <a:solidFill>
                  <a:srgbClr val="000000"/>
                </a:solidFill>
                <a:latin typeface="+mn-lt"/>
                <a:cs typeface="ヒラギノ角ゴ ProN W3"/>
                <a:sym typeface="Helvetica Neue Light"/>
              </a:rPr>
              <a:t>For covalently bonded molecules, we divide the fragment into pieces so as not to destroy bond electron pairs.  </a:t>
            </a:r>
          </a:p>
        </p:txBody>
      </p:sp>
      <p:sp>
        <p:nvSpPr>
          <p:cNvPr id="24592" name="Title 1"/>
          <p:cNvSpPr txBox="1">
            <a:spLocks/>
          </p:cNvSpPr>
          <p:nvPr/>
        </p:nvSpPr>
        <p:spPr bwMode="auto">
          <a:xfrm>
            <a:off x="1041400" y="-965834"/>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800">
                <a:solidFill>
                  <a:srgbClr val="FFFFFF"/>
                </a:solidFill>
                <a:latin typeface="Arial" panose="020B0604020202020204" pitchFamily="34" charset="0"/>
                <a:cs typeface="ヒラギノ角ゴ ProN W3"/>
              </a:rPr>
              <a:t>FMO Fragmentation </a:t>
            </a:r>
          </a:p>
        </p:txBody>
      </p:sp>
      <p:sp>
        <p:nvSpPr>
          <p:cNvPr id="22" name="Title 1"/>
          <p:cNvSpPr txBox="1">
            <a:spLocks/>
          </p:cNvSpPr>
          <p:nvPr/>
        </p:nvSpPr>
        <p:spPr bwMode="auto">
          <a:xfrm>
            <a:off x="1792288" y="242888"/>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b="1" dirty="0">
                <a:latin typeface="+mj-lt"/>
                <a:cs typeface="ヒラギノ角ゴ ProN W3"/>
              </a:rPr>
              <a:t>FMO Fragmentation </a:t>
            </a:r>
          </a:p>
        </p:txBody>
      </p:sp>
      <p:sp>
        <p:nvSpPr>
          <p:cNvPr id="2" name="Date Placeholder 1"/>
          <p:cNvSpPr>
            <a:spLocks noGrp="1"/>
          </p:cNvSpPr>
          <p:nvPr>
            <p:ph type="dt" sz="half" idx="10"/>
          </p:nvPr>
        </p:nvSpPr>
        <p:spPr/>
        <p:txBody>
          <a:bodyPr/>
          <a:lstStyle/>
          <a:p>
            <a:fld id="{32E6B81E-6653-48B5-ABEA-695076D53AD2}"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50</a:t>
            </a:fld>
            <a:endParaRPr lang="en-US"/>
          </a:p>
        </p:txBody>
      </p:sp>
    </p:spTree>
    <p:extLst>
      <p:ext uri="{BB962C8B-B14F-4D97-AF65-F5344CB8AC3E}">
        <p14:creationId xmlns:p14="http://schemas.microsoft.com/office/powerpoint/2010/main" val="1618857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2514600" y="1828801"/>
          <a:ext cx="4597400" cy="1063625"/>
        </p:xfrm>
        <a:graphic>
          <a:graphicData uri="http://schemas.openxmlformats.org/presentationml/2006/ole">
            <mc:AlternateContent xmlns:mc="http://schemas.openxmlformats.org/markup-compatibility/2006">
              <mc:Choice xmlns:v="urn:schemas-microsoft-com:vml" Requires="v">
                <p:oleObj spid="_x0000_s10251" name="Equation" r:id="rId4" imgW="1866900" imgH="431800" progId="Equation.3">
                  <p:embed/>
                </p:oleObj>
              </mc:Choice>
              <mc:Fallback>
                <p:oleObj name="Equation" r:id="rId4" imgW="1866900" imgH="431800" progId="Equation.3">
                  <p:embed/>
                  <p:pic>
                    <p:nvPicPr>
                      <p:cNvPr id="2560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1828801"/>
                        <a:ext cx="45974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3" name="Object 3"/>
          <p:cNvGraphicFramePr>
            <a:graphicFrameLocks noChangeAspect="1"/>
          </p:cNvGraphicFramePr>
          <p:nvPr/>
        </p:nvGraphicFramePr>
        <p:xfrm>
          <a:off x="2743200" y="2895600"/>
          <a:ext cx="6299200" cy="977900"/>
        </p:xfrm>
        <a:graphic>
          <a:graphicData uri="http://schemas.openxmlformats.org/presentationml/2006/ole">
            <mc:AlternateContent xmlns:mc="http://schemas.openxmlformats.org/markup-compatibility/2006">
              <mc:Choice xmlns:v="urn:schemas-microsoft-com:vml" Requires="v">
                <p:oleObj spid="_x0000_s10252" name="Equation" r:id="rId6" imgW="2781300" imgH="431800" progId="Equation.3">
                  <p:embed/>
                </p:oleObj>
              </mc:Choice>
              <mc:Fallback>
                <p:oleObj name="Equation" r:id="rId6" imgW="2781300" imgH="431800" progId="Equation.3">
                  <p:embed/>
                  <p:pic>
                    <p:nvPicPr>
                      <p:cNvPr id="256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2895600"/>
                        <a:ext cx="62992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4"/>
          <p:cNvGraphicFramePr>
            <a:graphicFrameLocks noChangeAspect="1"/>
          </p:cNvGraphicFramePr>
          <p:nvPr/>
        </p:nvGraphicFramePr>
        <p:xfrm>
          <a:off x="2667000" y="4098926"/>
          <a:ext cx="6172200" cy="549275"/>
        </p:xfrm>
        <a:graphic>
          <a:graphicData uri="http://schemas.openxmlformats.org/presentationml/2006/ole">
            <mc:AlternateContent xmlns:mc="http://schemas.openxmlformats.org/markup-compatibility/2006">
              <mc:Choice xmlns:v="urn:schemas-microsoft-com:vml" Requires="v">
                <p:oleObj spid="_x0000_s10253" name="Equation" r:id="rId8" imgW="2565400" imgH="228600" progId="Equation.3">
                  <p:embed/>
                </p:oleObj>
              </mc:Choice>
              <mc:Fallback>
                <p:oleObj name="Equation" r:id="rId8" imgW="2565400" imgH="228600" progId="Equation.3">
                  <p:embed/>
                  <p:pic>
                    <p:nvPicPr>
                      <p:cNvPr id="2560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7000" y="4098926"/>
                        <a:ext cx="6172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5" name="Rectangle 4"/>
          <p:cNvSpPr>
            <a:spLocks/>
          </p:cNvSpPr>
          <p:nvPr/>
        </p:nvSpPr>
        <p:spPr bwMode="auto">
          <a:xfrm>
            <a:off x="1996441" y="791368"/>
            <a:ext cx="8805863"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ts val="1763"/>
              </a:spcBef>
            </a:pPr>
            <a:r>
              <a:rPr lang="en-US" altLang="en-US" sz="2800" dirty="0">
                <a:solidFill>
                  <a:srgbClr val="000000"/>
                </a:solidFill>
                <a:latin typeface="+mn-lt"/>
                <a:sym typeface="Helvetica Neue Light"/>
              </a:rPr>
              <a:t>The total energy of the system can be written as</a:t>
            </a:r>
          </a:p>
        </p:txBody>
      </p:sp>
      <p:sp>
        <p:nvSpPr>
          <p:cNvPr id="25606" name="Rectangle 3"/>
          <p:cNvSpPr>
            <a:spLocks/>
          </p:cNvSpPr>
          <p:nvPr/>
        </p:nvSpPr>
        <p:spPr bwMode="auto">
          <a:xfrm>
            <a:off x="1790700" y="4773614"/>
            <a:ext cx="86868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spcBef>
                <a:spcPts val="1763"/>
              </a:spcBef>
            </a:pPr>
            <a:r>
              <a:rPr lang="en-US" altLang="en-US" sz="2800" dirty="0">
                <a:solidFill>
                  <a:srgbClr val="000000"/>
                </a:solidFill>
                <a:latin typeface="+mn-lt"/>
                <a:sym typeface="Helvetica Neue Light"/>
              </a:rPr>
              <a:t>where the monomer (I), dimer (IJ) and trimer (IJK) energies are obtained using the standard SCF method.</a:t>
            </a:r>
          </a:p>
        </p:txBody>
      </p:sp>
      <p:sp>
        <p:nvSpPr>
          <p:cNvPr id="25609" name="Title 1"/>
          <p:cNvSpPr txBox="1">
            <a:spLocks/>
          </p:cNvSpPr>
          <p:nvPr/>
        </p:nvSpPr>
        <p:spPr bwMode="auto">
          <a:xfrm>
            <a:off x="1524000" y="30353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800" b="1" dirty="0">
                <a:latin typeface="+mj-lt"/>
              </a:rPr>
              <a:t>Basic FMO Methodology </a:t>
            </a:r>
          </a:p>
        </p:txBody>
      </p:sp>
      <p:sp>
        <p:nvSpPr>
          <p:cNvPr id="2" name="Date Placeholder 1"/>
          <p:cNvSpPr>
            <a:spLocks noGrp="1"/>
          </p:cNvSpPr>
          <p:nvPr>
            <p:ph type="dt" sz="half" idx="10"/>
          </p:nvPr>
        </p:nvSpPr>
        <p:spPr/>
        <p:txBody>
          <a:bodyPr/>
          <a:lstStyle/>
          <a:p>
            <a:fld id="{051FB9C2-98D3-45C5-B78F-B4E9A4A29CD5}"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51</a:t>
            </a:fld>
            <a:endParaRPr lang="en-US"/>
          </a:p>
        </p:txBody>
      </p:sp>
    </p:spTree>
    <p:extLst>
      <p:ext uri="{BB962C8B-B14F-4D97-AF65-F5344CB8AC3E}">
        <p14:creationId xmlns:p14="http://schemas.microsoft.com/office/powerpoint/2010/main" val="3576597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4"/>
          <p:cNvSpPr>
            <a:spLocks/>
          </p:cNvSpPr>
          <p:nvPr/>
        </p:nvSpPr>
        <p:spPr bwMode="auto">
          <a:xfrm>
            <a:off x="1996441" y="791368"/>
            <a:ext cx="8805863"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sz="2800" dirty="0">
                <a:solidFill>
                  <a:srgbClr val="000000"/>
                </a:solidFill>
                <a:latin typeface="+mn-lt"/>
                <a:sym typeface="Helvetica Neue Light"/>
              </a:rPr>
              <a:t>The total energy of the system </a:t>
            </a:r>
          </a:p>
          <a:p>
            <a:pPr eaLnBrk="1" hangingPunct="1"/>
            <a:r>
              <a:rPr lang="en-US" altLang="en-US" sz="2800" b="1" dirty="0">
                <a:sym typeface="Helvetica Neue Light"/>
              </a:rPr>
              <a:t>P</a:t>
            </a:r>
            <a:r>
              <a:rPr lang="en-US" sz="2800" b="1" dirty="0"/>
              <a:t>air Interaction Energy Decomposition Analysis (PIEDA)</a:t>
            </a:r>
            <a:r>
              <a:rPr lang="en-US" sz="2800" dirty="0"/>
              <a:t>.</a:t>
            </a:r>
            <a:r>
              <a:rPr lang="en-US" altLang="en-US" sz="2800" dirty="0">
                <a:solidFill>
                  <a:srgbClr val="000000"/>
                </a:solidFill>
                <a:latin typeface="+mn-lt"/>
                <a:sym typeface="Helvetica Neue Light"/>
              </a:rPr>
              <a:t> </a:t>
            </a:r>
          </a:p>
        </p:txBody>
      </p:sp>
      <p:sp>
        <p:nvSpPr>
          <p:cNvPr id="25609" name="Title 1"/>
          <p:cNvSpPr txBox="1">
            <a:spLocks/>
          </p:cNvSpPr>
          <p:nvPr/>
        </p:nvSpPr>
        <p:spPr bwMode="auto">
          <a:xfrm>
            <a:off x="1524000" y="30353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2800" b="1" dirty="0">
                <a:latin typeface="+mj-lt"/>
              </a:rPr>
              <a:t>DFT-SAPT vs. FMO-PIEDA Methodology </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6480" y="1872457"/>
            <a:ext cx="6598920" cy="4287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utoShape 4"/>
          <p:cNvSpPr>
            <a:spLocks noChangeArrowheads="1"/>
          </p:cNvSpPr>
          <p:nvPr/>
        </p:nvSpPr>
        <p:spPr bwMode="auto">
          <a:xfrm>
            <a:off x="5142072" y="5987242"/>
            <a:ext cx="3566160" cy="807720"/>
          </a:xfrm>
          <a:prstGeom prst="curvedUpArrow">
            <a:avLst>
              <a:gd name="adj1" fmla="val 147500"/>
              <a:gd name="adj2" fmla="val 295000"/>
              <a:gd name="adj3" fmla="val 33333"/>
            </a:avLst>
          </a:prstGeom>
          <a:solidFill>
            <a:srgbClr val="FFFF00"/>
          </a:solidFill>
          <a:ln w="9525">
            <a:solidFill>
              <a:srgbClr val="333399"/>
            </a:solidFill>
            <a:miter lim="800000"/>
            <a:headEnd/>
            <a:tailEnd/>
          </a:ln>
          <a:effectLst/>
          <a:extLst/>
        </p:spPr>
        <p:txBody>
          <a:bodyPr wrap="none" lIns="91427" tIns="45713" rIns="91427" bIns="45713" anchor="ctr"/>
          <a:lstStyle/>
          <a:p>
            <a:pPr algn="ctr">
              <a:defRPr/>
            </a:pPr>
            <a:endParaRPr lang="en-US" sz="2400" b="1" kern="0">
              <a:solidFill>
                <a:srgbClr val="FFFF00"/>
              </a:solidFill>
              <a:effectLst>
                <a:outerShdw blurRad="38100" dist="38100" dir="2700000" algn="tl">
                  <a:srgbClr val="000000">
                    <a:alpha val="43137"/>
                  </a:srgbClr>
                </a:outerShdw>
              </a:effectLst>
              <a:latin typeface="Arial Black" pitchFamily="34" charset="0"/>
            </a:endParaRPr>
          </a:p>
        </p:txBody>
      </p:sp>
      <p:sp>
        <p:nvSpPr>
          <p:cNvPr id="10" name="Text Box 5"/>
          <p:cNvSpPr txBox="1">
            <a:spLocks noChangeArrowheads="1"/>
          </p:cNvSpPr>
          <p:nvPr/>
        </p:nvSpPr>
        <p:spPr bwMode="auto">
          <a:xfrm>
            <a:off x="4290060" y="5929140"/>
            <a:ext cx="5257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7" tIns="45713" rIns="91427" bIns="45713">
            <a:spAutoFit/>
          </a:bodyPr>
          <a:lstStyle/>
          <a:p>
            <a:pPr algn="ctr">
              <a:spcBef>
                <a:spcPct val="50000"/>
              </a:spcBef>
              <a:defRPr/>
            </a:pPr>
            <a:r>
              <a:rPr lang="en-US" sz="2400" b="1" dirty="0">
                <a:solidFill>
                  <a:srgbClr val="0000FF"/>
                </a:solidFill>
                <a:latin typeface="Helvetica" pitchFamily="34" charset="0"/>
                <a:cs typeface="Helvetica" pitchFamily="34" charset="0"/>
              </a:rPr>
              <a:t>3 times or more or more</a:t>
            </a:r>
          </a:p>
        </p:txBody>
      </p:sp>
      <p:sp>
        <p:nvSpPr>
          <p:cNvPr id="2" name="Date Placeholder 1"/>
          <p:cNvSpPr>
            <a:spLocks noGrp="1"/>
          </p:cNvSpPr>
          <p:nvPr>
            <p:ph type="dt" sz="half" idx="10"/>
          </p:nvPr>
        </p:nvSpPr>
        <p:spPr/>
        <p:txBody>
          <a:bodyPr/>
          <a:lstStyle/>
          <a:p>
            <a:fld id="{3D74EAF7-ED64-4F60-BD46-F76C20F293CA}" type="datetime1">
              <a:rPr lang="en-US" smtClean="0"/>
              <a:t>8/13/2020</a:t>
            </a:fld>
            <a:endParaRPr lang="en-US"/>
          </a:p>
        </p:txBody>
      </p:sp>
      <p:sp>
        <p:nvSpPr>
          <p:cNvPr id="3" name="Slide Number Placeholder 2"/>
          <p:cNvSpPr>
            <a:spLocks noGrp="1"/>
          </p:cNvSpPr>
          <p:nvPr>
            <p:ph type="sldNum" sz="quarter" idx="12"/>
          </p:nvPr>
        </p:nvSpPr>
        <p:spPr/>
        <p:txBody>
          <a:bodyPr/>
          <a:lstStyle/>
          <a:p>
            <a:fld id="{C39A31AC-CC49-4F0D-B966-24BBA118942C}" type="slidenum">
              <a:rPr lang="en-US" smtClean="0"/>
              <a:t>52</a:t>
            </a:fld>
            <a:endParaRPr lang="en-US"/>
          </a:p>
        </p:txBody>
      </p:sp>
    </p:spTree>
    <p:extLst>
      <p:ext uri="{BB962C8B-B14F-4D97-AF65-F5344CB8AC3E}">
        <p14:creationId xmlns:p14="http://schemas.microsoft.com/office/powerpoint/2010/main" val="29953316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962399" y="61241"/>
            <a:ext cx="4724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91430" anchor="b"/>
          <a:lstStyle>
            <a:lvl1pPr defTabSz="912813" eaLnBrk="0" hangingPunct="0">
              <a:defRPr>
                <a:solidFill>
                  <a:schemeClr val="tx1"/>
                </a:solidFill>
                <a:latin typeface="Calibri" panose="020F0502020204030204" pitchFamily="34" charset="0"/>
                <a:cs typeface="Arial" panose="020B0604020202020204" pitchFamily="34" charset="0"/>
              </a:defRPr>
            </a:lvl1pPr>
            <a:lvl2pPr marL="742950" indent="-285750" defTabSz="912813" eaLnBrk="0" hangingPunct="0">
              <a:defRPr>
                <a:solidFill>
                  <a:schemeClr val="tx1"/>
                </a:solidFill>
                <a:latin typeface="Calibri" panose="020F0502020204030204" pitchFamily="34" charset="0"/>
                <a:cs typeface="Arial" panose="020B0604020202020204" pitchFamily="34" charset="0"/>
              </a:defRPr>
            </a:lvl2pPr>
            <a:lvl3pPr marL="1143000" indent="-228600" defTabSz="912813" eaLnBrk="0" hangingPunct="0">
              <a:defRPr>
                <a:solidFill>
                  <a:schemeClr val="tx1"/>
                </a:solidFill>
                <a:latin typeface="Calibri" panose="020F0502020204030204" pitchFamily="34" charset="0"/>
                <a:cs typeface="Arial" panose="020B0604020202020204" pitchFamily="34" charset="0"/>
              </a:defRPr>
            </a:lvl3pPr>
            <a:lvl4pPr marL="1600200" indent="-228600" defTabSz="912813" eaLnBrk="0" hangingPunct="0">
              <a:defRPr>
                <a:solidFill>
                  <a:schemeClr val="tx1"/>
                </a:solidFill>
                <a:latin typeface="Calibri" panose="020F0502020204030204" pitchFamily="34" charset="0"/>
                <a:cs typeface="Arial" panose="020B0604020202020204" pitchFamily="34" charset="0"/>
              </a:defRPr>
            </a:lvl4pPr>
            <a:lvl5pPr marL="2057400" indent="-228600" defTabSz="912813" eaLnBrk="0" hangingPunct="0">
              <a:defRPr>
                <a:solidFill>
                  <a:schemeClr val="tx1"/>
                </a:solidFill>
                <a:latin typeface="Calibri" panose="020F0502020204030204" pitchFamily="34" charset="0"/>
                <a:cs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sz="3200" b="1" dirty="0">
                <a:latin typeface="+mj-lt"/>
                <a:cs typeface="Helvetica" panose="020B0604020202020204" pitchFamily="34" charset="0"/>
              </a:rPr>
              <a:t>Sample Modeled Complexes</a:t>
            </a:r>
          </a:p>
        </p:txBody>
      </p:sp>
      <p:pic>
        <p:nvPicPr>
          <p:cNvPr id="3" name="Picture 2"/>
          <p:cNvPicPr>
            <a:picLocks noChangeAspect="1"/>
          </p:cNvPicPr>
          <p:nvPr/>
        </p:nvPicPr>
        <p:blipFill>
          <a:blip r:embed="rId2"/>
          <a:stretch>
            <a:fillRect/>
          </a:stretch>
        </p:blipFill>
        <p:spPr>
          <a:xfrm>
            <a:off x="2128257" y="1179540"/>
            <a:ext cx="4301178" cy="1345947"/>
          </a:xfrm>
          <a:prstGeom prst="rect">
            <a:avLst/>
          </a:prstGeom>
        </p:spPr>
      </p:pic>
      <p:sp>
        <p:nvSpPr>
          <p:cNvPr id="4" name="Rectangle 3"/>
          <p:cNvSpPr/>
          <p:nvPr/>
        </p:nvSpPr>
        <p:spPr>
          <a:xfrm>
            <a:off x="6324600" y="1389299"/>
            <a:ext cx="4191001" cy="646331"/>
          </a:xfrm>
          <a:prstGeom prst="rect">
            <a:avLst/>
          </a:prstGeom>
        </p:spPr>
        <p:txBody>
          <a:bodyPr wrap="square">
            <a:spAutoFit/>
          </a:bodyPr>
          <a:lstStyle/>
          <a:p>
            <a:r>
              <a:rPr lang="en-US" dirty="0">
                <a:latin typeface="Times New Roman" panose="02020603050405020304" pitchFamily="18" charset="0"/>
                <a:ea typeface="Times New Roman" panose="02020603050405020304" pitchFamily="18" charset="0"/>
              </a:rPr>
              <a:t>PMDA API </a:t>
            </a:r>
            <a:r>
              <a:rPr lang="en-US" dirty="0" err="1">
                <a:latin typeface="Times New Roman" panose="02020603050405020304" pitchFamily="18" charset="0"/>
                <a:ea typeface="Times New Roman" panose="02020603050405020304" pitchFamily="18" charset="0"/>
              </a:rPr>
              <a:t>ortho</a:t>
            </a:r>
            <a:r>
              <a:rPr lang="en-US" dirty="0">
                <a:latin typeface="Times New Roman" panose="02020603050405020304" pitchFamily="18" charset="0"/>
                <a:ea typeface="Times New Roman" panose="02020603050405020304" pitchFamily="18" charset="0"/>
              </a:rPr>
              <a:t> xylene polymer short oligomer. </a:t>
            </a:r>
            <a:endParaRPr lang="en-US" dirty="0"/>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l="2530" t="29411" r="65380" b="19107"/>
          <a:stretch/>
        </p:blipFill>
        <p:spPr bwMode="auto">
          <a:xfrm>
            <a:off x="2613331" y="2692420"/>
            <a:ext cx="1905000" cy="1817915"/>
          </a:xfrm>
          <a:prstGeom prst="rect">
            <a:avLst/>
          </a:prstGeom>
          <a:ln>
            <a:noFill/>
          </a:ln>
          <a:extLst>
            <a:ext uri="{53640926-AAD7-44D8-BBD7-CCE9431645EC}">
              <a14:shadowObscured xmlns:a14="http://schemas.microsoft.com/office/drawing/2010/main"/>
            </a:ext>
          </a:extLst>
        </p:spPr>
      </p:pic>
      <p:pic>
        <p:nvPicPr>
          <p:cNvPr id="6" name="Picture 5"/>
          <p:cNvPicPr>
            <a:picLocks noChangeAspect="1"/>
          </p:cNvPicPr>
          <p:nvPr/>
        </p:nvPicPr>
        <p:blipFill>
          <a:blip r:embed="rId4"/>
          <a:stretch>
            <a:fillRect/>
          </a:stretch>
        </p:blipFill>
        <p:spPr>
          <a:xfrm>
            <a:off x="6654747" y="2755939"/>
            <a:ext cx="2511025" cy="1600683"/>
          </a:xfrm>
          <a:prstGeom prst="rect">
            <a:avLst/>
          </a:prstGeom>
        </p:spPr>
      </p:pic>
      <p:sp>
        <p:nvSpPr>
          <p:cNvPr id="7" name="Rectangle 6"/>
          <p:cNvSpPr/>
          <p:nvPr/>
        </p:nvSpPr>
        <p:spPr>
          <a:xfrm>
            <a:off x="2231572" y="4677267"/>
            <a:ext cx="3494315" cy="1569660"/>
          </a:xfrm>
          <a:prstGeom prst="rect">
            <a:avLst/>
          </a:prstGeom>
        </p:spPr>
        <p:txBody>
          <a:bodyPr wrap="square">
            <a:spAutoFit/>
          </a:bodyPr>
          <a:lstStyle/>
          <a:p>
            <a:r>
              <a:rPr lang="en-US" sz="1600" dirty="0">
                <a:ea typeface="Times New Roman" panose="02020603050405020304" pitchFamily="18" charset="0"/>
              </a:rPr>
              <a:t>The fragmentation scheme for </a:t>
            </a:r>
          </a:p>
          <a:p>
            <a:r>
              <a:rPr lang="en-US" sz="1600" dirty="0">
                <a:ea typeface="Times New Roman" panose="02020603050405020304" pitchFamily="18" charset="0"/>
              </a:rPr>
              <a:t>π-π stacking in PMDA API </a:t>
            </a:r>
            <a:r>
              <a:rPr lang="en-US" sz="1600" dirty="0" err="1">
                <a:ea typeface="Times New Roman" panose="02020603050405020304" pitchFamily="18" charset="0"/>
              </a:rPr>
              <a:t>ortho</a:t>
            </a:r>
            <a:r>
              <a:rPr lang="en-US" sz="1600" dirty="0">
                <a:ea typeface="Times New Roman" panose="02020603050405020304" pitchFamily="18" charset="0"/>
              </a:rPr>
              <a:t> xylene polymer labeled </a:t>
            </a:r>
            <a:r>
              <a:rPr lang="en-US" sz="1600" b="1" dirty="0">
                <a:ea typeface="Times New Roman" panose="02020603050405020304" pitchFamily="18" charset="0"/>
              </a:rPr>
              <a:t>Complex A</a:t>
            </a:r>
            <a:r>
              <a:rPr lang="en-US" sz="1600" dirty="0">
                <a:ea typeface="Times New Roman" panose="02020603050405020304" pitchFamily="18" charset="0"/>
              </a:rPr>
              <a:t>. A total of 15 fragments was taken from optimized globular structure and used for DFT-SAPT calculations. </a:t>
            </a:r>
            <a:endParaRPr lang="en-US" sz="1600" dirty="0"/>
          </a:p>
        </p:txBody>
      </p:sp>
      <p:sp>
        <p:nvSpPr>
          <p:cNvPr id="8" name="Rectangle 7"/>
          <p:cNvSpPr/>
          <p:nvPr/>
        </p:nvSpPr>
        <p:spPr>
          <a:xfrm>
            <a:off x="6324600" y="4677267"/>
            <a:ext cx="3891643" cy="1569660"/>
          </a:xfrm>
          <a:prstGeom prst="rect">
            <a:avLst/>
          </a:prstGeom>
        </p:spPr>
        <p:txBody>
          <a:bodyPr wrap="square">
            <a:spAutoFit/>
          </a:bodyPr>
          <a:lstStyle/>
          <a:p>
            <a:r>
              <a:rPr lang="en-US" sz="1600" dirty="0">
                <a:ea typeface="Times New Roman" panose="02020603050405020304" pitchFamily="18" charset="0"/>
              </a:rPr>
              <a:t>The fragmentation scheme for </a:t>
            </a:r>
          </a:p>
          <a:p>
            <a:r>
              <a:rPr lang="en-US" sz="1600" dirty="0">
                <a:ea typeface="Times New Roman" panose="02020603050405020304" pitchFamily="18" charset="0"/>
              </a:rPr>
              <a:t>H-bonding in PMDA API </a:t>
            </a:r>
            <a:r>
              <a:rPr lang="en-US" sz="1600" dirty="0" err="1">
                <a:ea typeface="Times New Roman" panose="02020603050405020304" pitchFamily="18" charset="0"/>
              </a:rPr>
              <a:t>ortho</a:t>
            </a:r>
            <a:r>
              <a:rPr lang="en-US" sz="1600" dirty="0">
                <a:ea typeface="Times New Roman" panose="02020603050405020304" pitchFamily="18" charset="0"/>
              </a:rPr>
              <a:t> xylene polymer labeled </a:t>
            </a:r>
            <a:r>
              <a:rPr lang="en-US" sz="1600" b="1" dirty="0">
                <a:ea typeface="Times New Roman" panose="02020603050405020304" pitchFamily="18" charset="0"/>
              </a:rPr>
              <a:t>Complex B</a:t>
            </a:r>
            <a:r>
              <a:rPr lang="en-US" sz="1600" dirty="0">
                <a:ea typeface="Times New Roman" panose="02020603050405020304" pitchFamily="18" charset="0"/>
              </a:rPr>
              <a:t>. A total of 15 fragments was taken from optimized globular structure and used for DFT-SAPT calculations.</a:t>
            </a:r>
            <a:endParaRPr lang="en-US" sz="1600" dirty="0"/>
          </a:p>
        </p:txBody>
      </p:sp>
      <p:sp>
        <p:nvSpPr>
          <p:cNvPr id="9" name="Date Placeholder 8"/>
          <p:cNvSpPr>
            <a:spLocks noGrp="1"/>
          </p:cNvSpPr>
          <p:nvPr>
            <p:ph type="dt" sz="half" idx="10"/>
          </p:nvPr>
        </p:nvSpPr>
        <p:spPr/>
        <p:txBody>
          <a:bodyPr/>
          <a:lstStyle/>
          <a:p>
            <a:fld id="{D62E48D1-806A-4364-9FE7-97C54BBF22A7}" type="datetime1">
              <a:rPr lang="en-US" smtClean="0"/>
              <a:t>8/13/2020</a:t>
            </a:fld>
            <a:endParaRPr lang="en-US"/>
          </a:p>
        </p:txBody>
      </p:sp>
      <p:sp>
        <p:nvSpPr>
          <p:cNvPr id="10" name="Slide Number Placeholder 9"/>
          <p:cNvSpPr>
            <a:spLocks noGrp="1"/>
          </p:cNvSpPr>
          <p:nvPr>
            <p:ph type="sldNum" sz="quarter" idx="12"/>
          </p:nvPr>
        </p:nvSpPr>
        <p:spPr/>
        <p:txBody>
          <a:bodyPr/>
          <a:lstStyle/>
          <a:p>
            <a:fld id="{C39A31AC-CC49-4F0D-B966-24BBA118942C}" type="slidenum">
              <a:rPr lang="en-US" smtClean="0"/>
              <a:t>53</a:t>
            </a:fld>
            <a:endParaRPr lang="en-US"/>
          </a:p>
        </p:txBody>
      </p:sp>
    </p:spTree>
    <p:extLst>
      <p:ext uri="{BB962C8B-B14F-4D97-AF65-F5344CB8AC3E}">
        <p14:creationId xmlns:p14="http://schemas.microsoft.com/office/powerpoint/2010/main" val="8308717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itle 1"/>
          <p:cNvSpPr>
            <a:spLocks noGrp="1"/>
          </p:cNvSpPr>
          <p:nvPr>
            <p:ph type="title"/>
          </p:nvPr>
        </p:nvSpPr>
        <p:spPr>
          <a:xfrm>
            <a:off x="1826079" y="191243"/>
            <a:ext cx="5460546" cy="619693"/>
          </a:xfrm>
        </p:spPr>
        <p:txBody>
          <a:bodyPr>
            <a:normAutofit/>
          </a:bodyPr>
          <a:lstStyle/>
          <a:p>
            <a:pPr eaLnBrk="1" hangingPunct="1"/>
            <a:r>
              <a:rPr lang="en-US" altLang="en-US" sz="3200" b="1" dirty="0">
                <a:cs typeface="Helvetica" panose="020B0604020202020204" pitchFamily="34" charset="0"/>
              </a:rPr>
              <a:t>DFT-SAPT/PIEDA Results</a:t>
            </a:r>
          </a:p>
        </p:txBody>
      </p:sp>
      <p:sp>
        <p:nvSpPr>
          <p:cNvPr id="39941" name="TextBox 19"/>
          <p:cNvSpPr txBox="1">
            <a:spLocks noChangeArrowheads="1"/>
          </p:cNvSpPr>
          <p:nvPr/>
        </p:nvSpPr>
        <p:spPr bwMode="auto">
          <a:xfrm>
            <a:off x="1752600" y="1001713"/>
            <a:ext cx="8888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Times New Roman" panose="02020603050405020304" pitchFamily="18" charset="0"/>
                <a:cs typeface="Times New Roman" panose="02020603050405020304" pitchFamily="18" charset="0"/>
              </a:rPr>
              <a:t>Second-order DFT-DFT-SAPT/PIEDA results in kcal/</a:t>
            </a:r>
            <a:r>
              <a:rPr lang="en-US" altLang="en-US" sz="1800" dirty="0" err="1">
                <a:solidFill>
                  <a:srgbClr val="000000"/>
                </a:solidFill>
                <a:latin typeface="Times New Roman" panose="02020603050405020304" pitchFamily="18" charset="0"/>
                <a:cs typeface="Times New Roman" panose="02020603050405020304" pitchFamily="18" charset="0"/>
              </a:rPr>
              <a:t>mol</a:t>
            </a:r>
            <a:r>
              <a:rPr lang="en-US" altLang="en-US" sz="1800" dirty="0">
                <a:solidFill>
                  <a:srgbClr val="000000"/>
                </a:solidFill>
                <a:latin typeface="Times New Roman" panose="02020603050405020304" pitchFamily="18" charset="0"/>
                <a:cs typeface="Times New Roman" panose="02020603050405020304" pitchFamily="18" charset="0"/>
              </a:rPr>
              <a:t> for </a:t>
            </a:r>
            <a:r>
              <a:rPr lang="en-US" altLang="en-US" sz="1800" b="1" dirty="0">
                <a:solidFill>
                  <a:srgbClr val="000000"/>
                </a:solidFill>
                <a:latin typeface="Times New Roman" panose="02020603050405020304" pitchFamily="18" charset="0"/>
                <a:cs typeface="Times New Roman" panose="02020603050405020304" pitchFamily="18" charset="0"/>
              </a:rPr>
              <a:t>Complex A </a:t>
            </a:r>
            <a:r>
              <a:rPr lang="en-US" altLang="en-US" sz="1800" dirty="0">
                <a:solidFill>
                  <a:srgbClr val="000000"/>
                </a:solidFill>
                <a:latin typeface="Times New Roman" panose="02020603050405020304" pitchFamily="18" charset="0"/>
                <a:cs typeface="Times New Roman" panose="02020603050405020304" pitchFamily="18" charset="0"/>
              </a:rPr>
              <a:t>and</a:t>
            </a:r>
            <a:r>
              <a:rPr lang="en-US" altLang="en-US" sz="1800" b="1" dirty="0">
                <a:solidFill>
                  <a:srgbClr val="000000"/>
                </a:solidFill>
                <a:latin typeface="Times New Roman" panose="02020603050405020304" pitchFamily="18" charset="0"/>
                <a:cs typeface="Times New Roman" panose="02020603050405020304" pitchFamily="18" charset="0"/>
              </a:rPr>
              <a:t> B </a:t>
            </a:r>
            <a:r>
              <a:rPr lang="en-US" altLang="en-US" sz="1800" dirty="0">
                <a:solidFill>
                  <a:srgbClr val="000000"/>
                </a:solidFill>
                <a:latin typeface="Times New Roman" panose="02020603050405020304" pitchFamily="18" charset="0"/>
                <a:cs typeface="Times New Roman" panose="02020603050405020304" pitchFamily="18" charset="0"/>
              </a:rPr>
              <a:t>components. </a:t>
            </a:r>
          </a:p>
        </p:txBody>
      </p:sp>
      <p:graphicFrame>
        <p:nvGraphicFramePr>
          <p:cNvPr id="2" name="Table 1"/>
          <p:cNvGraphicFramePr>
            <a:graphicFrameLocks noGrp="1"/>
          </p:cNvGraphicFramePr>
          <p:nvPr>
            <p:extLst/>
          </p:nvPr>
        </p:nvGraphicFramePr>
        <p:xfrm>
          <a:off x="1928586" y="1752600"/>
          <a:ext cx="8576128" cy="3717928"/>
        </p:xfrm>
        <a:graphic>
          <a:graphicData uri="http://schemas.openxmlformats.org/drawingml/2006/table">
            <a:tbl>
              <a:tblPr firstRow="1" firstCol="1" bandRow="1"/>
              <a:tblGrid>
                <a:gridCol w="1513435">
                  <a:extLst>
                    <a:ext uri="{9D8B030D-6E8A-4147-A177-3AD203B41FA5}">
                      <a16:colId xmlns:a16="http://schemas.microsoft.com/office/drawing/2014/main" val="20000"/>
                    </a:ext>
                  </a:extLst>
                </a:gridCol>
                <a:gridCol w="697825">
                  <a:extLst>
                    <a:ext uri="{9D8B030D-6E8A-4147-A177-3AD203B41FA5}">
                      <a16:colId xmlns:a16="http://schemas.microsoft.com/office/drawing/2014/main" val="20001"/>
                    </a:ext>
                  </a:extLst>
                </a:gridCol>
                <a:gridCol w="638376">
                  <a:extLst>
                    <a:ext uri="{9D8B030D-6E8A-4147-A177-3AD203B41FA5}">
                      <a16:colId xmlns:a16="http://schemas.microsoft.com/office/drawing/2014/main" val="20002"/>
                    </a:ext>
                  </a:extLst>
                </a:gridCol>
                <a:gridCol w="797969">
                  <a:extLst>
                    <a:ext uri="{9D8B030D-6E8A-4147-A177-3AD203B41FA5}">
                      <a16:colId xmlns:a16="http://schemas.microsoft.com/office/drawing/2014/main" val="20003"/>
                    </a:ext>
                  </a:extLst>
                </a:gridCol>
                <a:gridCol w="973523">
                  <a:extLst>
                    <a:ext uri="{9D8B030D-6E8A-4147-A177-3AD203B41FA5}">
                      <a16:colId xmlns:a16="http://schemas.microsoft.com/office/drawing/2014/main" val="20004"/>
                    </a:ext>
                  </a:extLst>
                </a:gridCol>
                <a:gridCol w="749203">
                  <a:extLst>
                    <a:ext uri="{9D8B030D-6E8A-4147-A177-3AD203B41FA5}">
                      <a16:colId xmlns:a16="http://schemas.microsoft.com/office/drawing/2014/main" val="20005"/>
                    </a:ext>
                  </a:extLst>
                </a:gridCol>
                <a:gridCol w="797969">
                  <a:extLst>
                    <a:ext uri="{9D8B030D-6E8A-4147-A177-3AD203B41FA5}">
                      <a16:colId xmlns:a16="http://schemas.microsoft.com/office/drawing/2014/main" val="20006"/>
                    </a:ext>
                  </a:extLst>
                </a:gridCol>
                <a:gridCol w="797969">
                  <a:extLst>
                    <a:ext uri="{9D8B030D-6E8A-4147-A177-3AD203B41FA5}">
                      <a16:colId xmlns:a16="http://schemas.microsoft.com/office/drawing/2014/main" val="20007"/>
                    </a:ext>
                  </a:extLst>
                </a:gridCol>
                <a:gridCol w="853141">
                  <a:extLst>
                    <a:ext uri="{9D8B030D-6E8A-4147-A177-3AD203B41FA5}">
                      <a16:colId xmlns:a16="http://schemas.microsoft.com/office/drawing/2014/main" val="20008"/>
                    </a:ext>
                  </a:extLst>
                </a:gridCol>
                <a:gridCol w="756718">
                  <a:extLst>
                    <a:ext uri="{9D8B030D-6E8A-4147-A177-3AD203B41FA5}">
                      <a16:colId xmlns:a16="http://schemas.microsoft.com/office/drawing/2014/main" val="20009"/>
                    </a:ext>
                  </a:extLst>
                </a:gridCol>
              </a:tblGrid>
              <a:tr h="280416">
                <a:tc>
                  <a:txBody>
                    <a:bodyPr/>
                    <a:lstStyle/>
                    <a:p>
                      <a:pPr marL="0" marR="0">
                        <a:lnSpc>
                          <a:spcPct val="115000"/>
                        </a:lnSpc>
                        <a:spcBef>
                          <a:spcPts val="0"/>
                        </a:spcBef>
                        <a:spcAft>
                          <a:spcPts val="0"/>
                        </a:spcAft>
                      </a:pPr>
                      <a:r>
                        <a:rPr lang="en-US" sz="1600" b="1" dirty="0">
                          <a:effectLst/>
                          <a:latin typeface="Calisto MT"/>
                          <a:ea typeface="Calibri"/>
                          <a:cs typeface="Times New Roman"/>
                        </a:rPr>
                        <a:t>Complex</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dirty="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solidFill>
                          <a:srgbClr val="800000"/>
                        </a:solidFill>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a:effectLst/>
                        <a:latin typeface="Calisto MT"/>
                        <a:ea typeface="Cambria"/>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Calisto MT"/>
                          <a:ea typeface="Cambria"/>
                          <a:cs typeface="Times New Roman"/>
                        </a:rPr>
                        <a:t>+ </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33CC"/>
                          </a:solidFill>
                          <a:effectLst/>
                          <a:latin typeface="Calibri"/>
                          <a:ea typeface="Calibri"/>
                          <a:cs typeface="Times New Roman"/>
                        </a:rPr>
                        <a:t>PIEDA</a:t>
                      </a:r>
                      <a:endParaRPr lang="en-US" sz="1600" b="1" dirty="0">
                        <a:solidFill>
                          <a:srgbClr val="0033CC"/>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0416">
                <a:tc>
                  <a:txBody>
                    <a:bodyPr/>
                    <a:lstStyle/>
                    <a:p>
                      <a:pPr marL="0" marR="0" algn="ctr">
                        <a:lnSpc>
                          <a:spcPct val="115000"/>
                        </a:lnSpc>
                        <a:spcBef>
                          <a:spcPts val="0"/>
                        </a:spcBef>
                        <a:spcAft>
                          <a:spcPts val="0"/>
                        </a:spcAft>
                      </a:pPr>
                      <a:r>
                        <a:rPr lang="en-US" sz="1400" b="1" dirty="0" smtClean="0">
                          <a:effectLst/>
                          <a:latin typeface="+mn-lt"/>
                          <a:ea typeface="Calibri"/>
                          <a:cs typeface="Times New Roman"/>
                        </a:rPr>
                        <a:t>A</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Calibri"/>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Calibri"/>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Calibri"/>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80416">
                <a:tc>
                  <a:txBody>
                    <a:bodyPr/>
                    <a:lstStyle/>
                    <a:p>
                      <a:pPr marL="0" marR="0">
                        <a:lnSpc>
                          <a:spcPct val="115000"/>
                        </a:lnSpc>
                        <a:spcBef>
                          <a:spcPts val="0"/>
                        </a:spcBef>
                        <a:spcAft>
                          <a:spcPts val="0"/>
                        </a:spcAft>
                      </a:pPr>
                      <a:r>
                        <a:rPr lang="en-US" sz="1400" dirty="0">
                          <a:effectLst/>
                          <a:latin typeface="+mn-lt"/>
                          <a:ea typeface="Cambria"/>
                          <a:cs typeface="Times New Roman"/>
                        </a:rPr>
                        <a:t>cc-</a:t>
                      </a:r>
                      <a:r>
                        <a:rPr lang="en-US" sz="1400" dirty="0" err="1">
                          <a:effectLst/>
                          <a:latin typeface="+mn-lt"/>
                          <a:ea typeface="Cambria"/>
                          <a:cs typeface="Times New Roman"/>
                        </a:rPr>
                        <a:t>pVDZ</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-23.6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-15.8</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-18.6</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1.1</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-10.5</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-21.9</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-81.1</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280416">
                <a:tc>
                  <a:txBody>
                    <a:bodyPr/>
                    <a:lstStyle/>
                    <a:p>
                      <a:pPr marL="0" marR="0">
                        <a:lnSpc>
                          <a:spcPct val="115000"/>
                        </a:lnSpc>
                        <a:spcBef>
                          <a:spcPts val="0"/>
                        </a:spcBef>
                        <a:spcAft>
                          <a:spcPts val="0"/>
                        </a:spcAft>
                      </a:pPr>
                      <a:r>
                        <a:rPr lang="en-US" sz="1400" dirty="0">
                          <a:effectLst/>
                          <a:latin typeface="+mn-lt"/>
                          <a:ea typeface="Cambria"/>
                          <a:cs typeface="Times New Roman"/>
                        </a:rPr>
                        <a:t>cc-</a:t>
                      </a:r>
                      <a:r>
                        <a:rPr lang="en-US" sz="1400" dirty="0" err="1">
                          <a:effectLst/>
                          <a:latin typeface="+mn-lt"/>
                          <a:ea typeface="Cambria"/>
                          <a:cs typeface="Times New Roman"/>
                        </a:rPr>
                        <a:t>pVTZ</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-25.9</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-17.0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-24.7</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1.3</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-14.0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-26.4</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-85.0</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smtClean="0">
                          <a:solidFill>
                            <a:srgbClr val="0033CC"/>
                          </a:solidFill>
                          <a:effectLst/>
                          <a:latin typeface="+mn-lt"/>
                          <a:ea typeface="Times New Roman"/>
                          <a:cs typeface="Times New Roman"/>
                        </a:rPr>
                        <a:t>-96.8</a:t>
                      </a:r>
                      <a:endParaRPr lang="en-US" sz="1400" b="1" dirty="0">
                        <a:solidFill>
                          <a:srgbClr val="0033CC"/>
                        </a:solidFill>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345841">
                <a:tc>
                  <a:txBody>
                    <a:bodyPr/>
                    <a:lstStyle/>
                    <a:p>
                      <a:pPr marL="0" marR="0">
                        <a:lnSpc>
                          <a:spcPct val="115000"/>
                        </a:lnSpc>
                        <a:spcBef>
                          <a:spcPts val="0"/>
                        </a:spcBef>
                        <a:spcAft>
                          <a:spcPts val="0"/>
                        </a:spcAft>
                      </a:pPr>
                      <a:r>
                        <a:rPr lang="en-US" sz="1400" dirty="0" err="1">
                          <a:effectLst/>
                          <a:latin typeface="+mn-lt"/>
                          <a:ea typeface="Cambria"/>
                          <a:cs typeface="Times New Roman"/>
                        </a:rPr>
                        <a:t>aug</a:t>
                      </a:r>
                      <a:r>
                        <a:rPr lang="en-US" sz="1400" dirty="0">
                          <a:effectLst/>
                          <a:latin typeface="+mn-lt"/>
                          <a:ea typeface="Cambria"/>
                          <a:cs typeface="Times New Roman"/>
                        </a:rPr>
                        <a:t>-cc-</a:t>
                      </a:r>
                      <a:r>
                        <a:rPr lang="en-US" sz="1400" dirty="0" err="1">
                          <a:effectLst/>
                          <a:latin typeface="+mn-lt"/>
                          <a:ea typeface="Cambria"/>
                          <a:cs typeface="Times New Roman"/>
                        </a:rPr>
                        <a:t>pVDZ</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-26.3</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3.5</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-17.2</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-26.0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1.4</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-14.8</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-27.5</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-84.3</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33CC"/>
                          </a:solidFill>
                          <a:effectLst/>
                          <a:latin typeface="+mn-lt"/>
                          <a:ea typeface="Times New Roman"/>
                          <a:cs typeface="Times New Roman"/>
                        </a:rPr>
                        <a:t> </a:t>
                      </a:r>
                      <a:endParaRPr lang="en-US" sz="1400" b="1" dirty="0">
                        <a:solidFill>
                          <a:srgbClr val="0033CC"/>
                        </a:solidFill>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533234">
                <a:tc>
                  <a:txBody>
                    <a:bodyPr/>
                    <a:lstStyle/>
                    <a:p>
                      <a:pPr marL="0" marR="0">
                        <a:lnSpc>
                          <a:spcPct val="115000"/>
                        </a:lnSpc>
                        <a:spcBef>
                          <a:spcPts val="0"/>
                        </a:spcBef>
                        <a:spcAft>
                          <a:spcPts val="0"/>
                        </a:spcAft>
                      </a:pPr>
                      <a:r>
                        <a:rPr lang="en-US" sz="1400" dirty="0" err="1">
                          <a:effectLst/>
                          <a:latin typeface="+mn-lt"/>
                          <a:ea typeface="Cambria"/>
                          <a:cs typeface="Times New Roman"/>
                        </a:rPr>
                        <a:t>aug</a:t>
                      </a:r>
                      <a:r>
                        <a:rPr lang="en-US" sz="1400" dirty="0">
                          <a:effectLst/>
                          <a:latin typeface="+mn-lt"/>
                          <a:ea typeface="Cambria"/>
                          <a:cs typeface="Times New Roman"/>
                        </a:rPr>
                        <a:t>-cc-</a:t>
                      </a:r>
                      <a:r>
                        <a:rPr lang="en-US" sz="1400" dirty="0" err="1">
                          <a:effectLst/>
                          <a:latin typeface="+mn-lt"/>
                          <a:ea typeface="Cambria"/>
                          <a:cs typeface="Times New Roman"/>
                        </a:rPr>
                        <a:t>pVTZ</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-26.4</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3.6</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-17.3</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-27.0</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1.5</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smtClean="0">
                          <a:effectLst/>
                          <a:latin typeface="+mn-lt"/>
                          <a:ea typeface="Times New Roman"/>
                          <a:cs typeface="Times New Roman"/>
                        </a:rPr>
                        <a:t>-15.6</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-28.2</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-84.8</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33CC"/>
                          </a:solidFill>
                          <a:effectLst/>
                          <a:latin typeface="+mn-lt"/>
                          <a:ea typeface="Times New Roman"/>
                          <a:cs typeface="Times New Roman"/>
                        </a:rPr>
                        <a:t> </a:t>
                      </a:r>
                      <a:endParaRPr lang="en-US" sz="1400" b="1" dirty="0">
                        <a:solidFill>
                          <a:srgbClr val="0033CC"/>
                        </a:solidFill>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0416">
                <a:tc>
                  <a:txBody>
                    <a:bodyPr/>
                    <a:lstStyle/>
                    <a:p>
                      <a:pPr marL="0" marR="0" algn="ctr">
                        <a:lnSpc>
                          <a:spcPct val="115000"/>
                        </a:lnSpc>
                        <a:spcBef>
                          <a:spcPts val="0"/>
                        </a:spcBef>
                        <a:spcAft>
                          <a:spcPts val="0"/>
                        </a:spcAft>
                      </a:pPr>
                      <a:r>
                        <a:rPr lang="en-US" sz="1400" b="1" dirty="0" smtClean="0">
                          <a:effectLst/>
                          <a:latin typeface="+mn-lt"/>
                          <a:ea typeface="Calibri"/>
                          <a:cs typeface="Times New Roman"/>
                        </a:rPr>
                        <a:t>B</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 </a:t>
                      </a:r>
                      <a:endParaRPr lang="en-US" sz="140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b="1" dirty="0">
                          <a:solidFill>
                            <a:srgbClr val="0033CC"/>
                          </a:solidFill>
                          <a:effectLst/>
                          <a:latin typeface="+mn-lt"/>
                          <a:ea typeface="Times New Roman"/>
                          <a:cs typeface="Times New Roman"/>
                        </a:rPr>
                        <a:t> </a:t>
                      </a:r>
                      <a:endParaRPr lang="en-US" sz="1400" b="1" dirty="0">
                        <a:solidFill>
                          <a:srgbClr val="0033CC"/>
                        </a:solidFill>
                        <a:effectLst/>
                        <a:latin typeface="+mn-lt"/>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6"/>
                  </a:ext>
                </a:extLst>
              </a:tr>
              <a:tr h="280416">
                <a:tc>
                  <a:txBody>
                    <a:bodyPr/>
                    <a:lstStyle/>
                    <a:p>
                      <a:pPr marL="0" marR="0">
                        <a:lnSpc>
                          <a:spcPct val="115000"/>
                        </a:lnSpc>
                        <a:spcBef>
                          <a:spcPts val="0"/>
                        </a:spcBef>
                        <a:spcAft>
                          <a:spcPts val="0"/>
                        </a:spcAft>
                      </a:pPr>
                      <a:r>
                        <a:rPr lang="en-US" sz="1400" dirty="0">
                          <a:effectLst/>
                          <a:latin typeface="+mn-lt"/>
                          <a:ea typeface="Calibri"/>
                          <a:cs typeface="Times New Roman"/>
                        </a:rPr>
                        <a:t>cc-</a:t>
                      </a:r>
                      <a:r>
                        <a:rPr lang="en-US" sz="1400" dirty="0" err="1">
                          <a:effectLst/>
                          <a:latin typeface="+mn-lt"/>
                          <a:ea typeface="Calibri"/>
                          <a:cs typeface="Times New Roman"/>
                        </a:rPr>
                        <a:t>pVDZ</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-18.6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7.7</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-14.1</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-36.5</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2.6</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-17.5</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-22.3</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-23.7</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33CC"/>
                          </a:solidFill>
                          <a:effectLst/>
                          <a:latin typeface="+mn-lt"/>
                          <a:ea typeface="Times New Roman"/>
                          <a:cs typeface="Times New Roman"/>
                        </a:rPr>
                        <a:t> </a:t>
                      </a:r>
                      <a:endParaRPr lang="en-US" sz="1400" b="1" dirty="0">
                        <a:solidFill>
                          <a:srgbClr val="0033CC"/>
                        </a:solidFill>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7"/>
                  </a:ext>
                </a:extLst>
              </a:tr>
              <a:tr h="318418">
                <a:tc>
                  <a:txBody>
                    <a:bodyPr/>
                    <a:lstStyle/>
                    <a:p>
                      <a:pPr marL="0" marR="0">
                        <a:lnSpc>
                          <a:spcPct val="115000"/>
                        </a:lnSpc>
                        <a:spcBef>
                          <a:spcPts val="0"/>
                        </a:spcBef>
                        <a:spcAft>
                          <a:spcPts val="0"/>
                        </a:spcAft>
                      </a:pPr>
                      <a:r>
                        <a:rPr lang="en-US" sz="1400" dirty="0">
                          <a:effectLst/>
                          <a:latin typeface="+mn-lt"/>
                          <a:ea typeface="Calibri"/>
                          <a:cs typeface="Times New Roman"/>
                        </a:rPr>
                        <a:t>cc-</a:t>
                      </a:r>
                      <a:r>
                        <a:rPr lang="en-US" sz="1400" dirty="0" err="1">
                          <a:effectLst/>
                          <a:latin typeface="+mn-lt"/>
                          <a:ea typeface="Calibri"/>
                          <a:cs typeface="Times New Roman"/>
                        </a:rPr>
                        <a:t>pVTZ</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-21.9</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7.8</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-15.9</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-44.8</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2.9</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-21.2</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a:t>
                      </a:r>
                      <a:r>
                        <a:rPr lang="en-US" sz="1400" dirty="0" smtClean="0">
                          <a:effectLst/>
                          <a:latin typeface="+mn-lt"/>
                          <a:ea typeface="Times New Roman"/>
                          <a:cs typeface="Times New Roman"/>
                        </a:rPr>
                        <a:t>28.0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-28.6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smtClean="0">
                          <a:solidFill>
                            <a:srgbClr val="0033CC"/>
                          </a:solidFill>
                          <a:effectLst/>
                          <a:latin typeface="+mn-lt"/>
                          <a:ea typeface="Times New Roman"/>
                          <a:cs typeface="Times New Roman"/>
                        </a:rPr>
                        <a:t>-45.2</a:t>
                      </a:r>
                      <a:endParaRPr lang="en-US" sz="1400" b="1" dirty="0">
                        <a:solidFill>
                          <a:srgbClr val="0033CC"/>
                        </a:solidFill>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8"/>
                  </a:ext>
                </a:extLst>
              </a:tr>
              <a:tr h="304705">
                <a:tc>
                  <a:txBody>
                    <a:bodyPr/>
                    <a:lstStyle/>
                    <a:p>
                      <a:pPr marL="0" marR="0">
                        <a:lnSpc>
                          <a:spcPct val="115000"/>
                        </a:lnSpc>
                        <a:spcBef>
                          <a:spcPts val="0"/>
                        </a:spcBef>
                        <a:spcAft>
                          <a:spcPts val="0"/>
                        </a:spcAft>
                      </a:pPr>
                      <a:r>
                        <a:rPr lang="en-US" sz="1400">
                          <a:effectLst/>
                          <a:latin typeface="+mn-lt"/>
                          <a:ea typeface="Calibri"/>
                          <a:cs typeface="Times New Roman"/>
                        </a:rPr>
                        <a:t>aug-cc-pVDZ</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-22.5</a:t>
                      </a:r>
                      <a:endParaRPr lang="en-US" sz="140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7.5</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-16.3</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-46.0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3.0</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-22.6</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-29.2</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-29.2</a:t>
                      </a:r>
                      <a:endParaRPr lang="en-US" sz="1400" dirty="0">
                        <a:effectLst/>
                        <a:latin typeface="+mn-lt"/>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9"/>
                  </a:ext>
                </a:extLst>
              </a:tr>
              <a:tr h="533234">
                <a:tc>
                  <a:txBody>
                    <a:bodyPr/>
                    <a:lstStyle/>
                    <a:p>
                      <a:pPr marL="0" marR="0">
                        <a:lnSpc>
                          <a:spcPct val="115000"/>
                        </a:lnSpc>
                        <a:spcBef>
                          <a:spcPts val="0"/>
                        </a:spcBef>
                        <a:spcAft>
                          <a:spcPts val="0"/>
                        </a:spcAft>
                      </a:pPr>
                      <a:r>
                        <a:rPr lang="en-US" sz="1400" dirty="0" err="1">
                          <a:effectLst/>
                          <a:latin typeface="+mn-lt"/>
                          <a:ea typeface="Calibri"/>
                          <a:cs typeface="Times New Roman"/>
                        </a:rPr>
                        <a:t>aug</a:t>
                      </a:r>
                      <a:r>
                        <a:rPr lang="en-US" sz="1400" dirty="0">
                          <a:effectLst/>
                          <a:latin typeface="+mn-lt"/>
                          <a:ea typeface="Calibri"/>
                          <a:cs typeface="Times New Roman"/>
                        </a:rPr>
                        <a:t>-cc-</a:t>
                      </a:r>
                      <a:r>
                        <a:rPr lang="en-US" sz="1400" dirty="0" err="1">
                          <a:effectLst/>
                          <a:latin typeface="+mn-lt"/>
                          <a:ea typeface="Calibri"/>
                          <a:cs typeface="Times New Roman"/>
                        </a:rPr>
                        <a:t>pVTZ</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-22.6</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7.7</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-16.4</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-47.3</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3.1</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-23.6</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mn-lt"/>
                          <a:ea typeface="Times New Roman"/>
                          <a:cs typeface="Times New Roman"/>
                        </a:rPr>
                        <a:t>-30.1</a:t>
                      </a:r>
                      <a:endParaRPr lang="en-US" sz="140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-30.1</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mn-lt"/>
                          <a:ea typeface="Times New Roman"/>
                          <a:cs typeface="Times New Roman"/>
                        </a:rPr>
                        <a:t> </a:t>
                      </a:r>
                      <a:endParaRPr lang="en-US" sz="1400" dirty="0">
                        <a:effectLst/>
                        <a:latin typeface="+mn-lt"/>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pic>
        <p:nvPicPr>
          <p:cNvPr id="40057"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752600"/>
            <a:ext cx="3048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58"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1" y="1762126"/>
            <a:ext cx="2762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59" name="Picture 2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201" y="1747838"/>
            <a:ext cx="2952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0" name="Picture 2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1" y="1776413"/>
            <a:ext cx="3524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1" name="Picture 2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0401" y="1762126"/>
            <a:ext cx="2762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2" name="Picture 2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6201" y="1762126"/>
            <a:ext cx="2762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3"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05801" y="1746251"/>
            <a:ext cx="2571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5376" y="1760539"/>
            <a:ext cx="2762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65" name="Picture 1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98851" y="1776413"/>
            <a:ext cx="2762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fld id="{07F3B133-1188-46C3-AEB5-4E2F906E756D}"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54</a:t>
            </a:fld>
            <a:endParaRPr lang="en-US"/>
          </a:p>
        </p:txBody>
      </p:sp>
    </p:spTree>
    <p:extLst>
      <p:ext uri="{BB962C8B-B14F-4D97-AF65-F5344CB8AC3E}">
        <p14:creationId xmlns:p14="http://schemas.microsoft.com/office/powerpoint/2010/main" val="13787536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itle 1"/>
          <p:cNvSpPr txBox="1">
            <a:spLocks/>
          </p:cNvSpPr>
          <p:nvPr/>
        </p:nvSpPr>
        <p:spPr bwMode="auto">
          <a:xfrm>
            <a:off x="2329543" y="155121"/>
            <a:ext cx="1905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3600" b="1" dirty="0">
                <a:latin typeface="+mn-lt"/>
                <a:cs typeface="Helvetica" panose="020B0604020202020204" pitchFamily="34" charset="0"/>
              </a:rPr>
              <a:t>Results</a:t>
            </a:r>
          </a:p>
        </p:txBody>
      </p:sp>
      <p:sp>
        <p:nvSpPr>
          <p:cNvPr id="3" name="Rectangle 2"/>
          <p:cNvSpPr/>
          <p:nvPr/>
        </p:nvSpPr>
        <p:spPr>
          <a:xfrm>
            <a:off x="2329543" y="1066801"/>
            <a:ext cx="7696201" cy="4524315"/>
          </a:xfrm>
          <a:prstGeom prst="rect">
            <a:avLst/>
          </a:prstGeom>
        </p:spPr>
        <p:txBody>
          <a:bodyPr wrap="square">
            <a:spAutoFit/>
          </a:bodyPr>
          <a:lstStyle/>
          <a:p>
            <a:pPr marL="342900" indent="-342900" defTabSz="912813">
              <a:buFontTx/>
              <a:buAutoNum type="arabicPeriod"/>
              <a:defRPr/>
            </a:pPr>
            <a:r>
              <a:rPr lang="en-US" dirty="0">
                <a:solidFill>
                  <a:prstClr val="black"/>
                </a:solidFill>
                <a:ea typeface="Calibri"/>
                <a:cs typeface="Helvetica" pitchFamily="34" charset="0"/>
              </a:rPr>
              <a:t>The DF-DFT-SAPT complexation energies deviate by 11.2 and 15.2 kcal/</a:t>
            </a:r>
            <a:r>
              <a:rPr lang="en-US" dirty="0" err="1">
                <a:solidFill>
                  <a:prstClr val="black"/>
                </a:solidFill>
                <a:ea typeface="Calibri"/>
                <a:cs typeface="Helvetica" pitchFamily="34" charset="0"/>
              </a:rPr>
              <a:t>mol</a:t>
            </a:r>
            <a:r>
              <a:rPr lang="en-US" dirty="0">
                <a:solidFill>
                  <a:prstClr val="black"/>
                </a:solidFill>
                <a:ea typeface="Calibri"/>
                <a:cs typeface="Helvetica" pitchFamily="34" charset="0"/>
              </a:rPr>
              <a:t>, respectively from the estimated FMO-PIEDA complexation energies, which is an amazingly close result in view of the differing theoretical foundations of both approaches. </a:t>
            </a:r>
          </a:p>
          <a:p>
            <a:pPr defTabSz="912813">
              <a:defRPr/>
            </a:pPr>
            <a:endParaRPr lang="en-US" dirty="0">
              <a:solidFill>
                <a:prstClr val="black"/>
              </a:solidFill>
              <a:ea typeface="Calibri"/>
              <a:cs typeface="Helvetica" pitchFamily="34" charset="0"/>
            </a:endParaRPr>
          </a:p>
          <a:p>
            <a:pPr marL="342900" indent="-342900" defTabSz="912813">
              <a:buFontTx/>
              <a:buAutoNum type="arabicPeriod" startAt="2"/>
              <a:defRPr/>
            </a:pPr>
            <a:r>
              <a:rPr lang="en-US" dirty="0">
                <a:solidFill>
                  <a:prstClr val="black"/>
                </a:solidFill>
                <a:ea typeface="Times New Roman"/>
                <a:cs typeface="Helvetica" pitchFamily="34" charset="0"/>
              </a:rPr>
              <a:t>The SAPT dispersion energy evaluated with the </a:t>
            </a:r>
            <a:r>
              <a:rPr lang="en-US" dirty="0" err="1">
                <a:solidFill>
                  <a:prstClr val="black"/>
                </a:solidFill>
                <a:ea typeface="Times New Roman"/>
                <a:cs typeface="Helvetica" pitchFamily="34" charset="0"/>
              </a:rPr>
              <a:t>aug</a:t>
            </a:r>
            <a:r>
              <a:rPr lang="en-US" dirty="0">
                <a:solidFill>
                  <a:prstClr val="black"/>
                </a:solidFill>
                <a:ea typeface="Times New Roman"/>
                <a:cs typeface="Helvetica" pitchFamily="34" charset="0"/>
              </a:rPr>
              <a:t>-cc-</a:t>
            </a:r>
            <a:r>
              <a:rPr lang="en-US" dirty="0" err="1">
                <a:solidFill>
                  <a:prstClr val="black"/>
                </a:solidFill>
                <a:ea typeface="Times New Roman"/>
                <a:cs typeface="Helvetica" pitchFamily="34" charset="0"/>
              </a:rPr>
              <a:t>pVDZ</a:t>
            </a:r>
            <a:r>
              <a:rPr lang="en-US" dirty="0">
                <a:solidFill>
                  <a:prstClr val="black"/>
                </a:solidFill>
                <a:ea typeface="Times New Roman"/>
                <a:cs typeface="Helvetica" pitchFamily="34" charset="0"/>
              </a:rPr>
              <a:t> basis set is comparable with the </a:t>
            </a:r>
            <a:r>
              <a:rPr lang="en-US" dirty="0" err="1">
                <a:solidFill>
                  <a:prstClr val="black"/>
                </a:solidFill>
                <a:ea typeface="Times New Roman"/>
                <a:cs typeface="Helvetica" pitchFamily="34" charset="0"/>
              </a:rPr>
              <a:t>aug</a:t>
            </a:r>
            <a:r>
              <a:rPr lang="en-US" dirty="0">
                <a:solidFill>
                  <a:prstClr val="black"/>
                </a:solidFill>
                <a:ea typeface="Times New Roman"/>
                <a:cs typeface="Helvetica" pitchFamily="34" charset="0"/>
              </a:rPr>
              <a:t>-cc-</a:t>
            </a:r>
            <a:r>
              <a:rPr lang="en-US" dirty="0" err="1">
                <a:solidFill>
                  <a:prstClr val="black"/>
                </a:solidFill>
                <a:ea typeface="Times New Roman"/>
                <a:cs typeface="Helvetica" pitchFamily="34" charset="0"/>
              </a:rPr>
              <a:t>pVTZ</a:t>
            </a:r>
            <a:r>
              <a:rPr lang="en-US" dirty="0">
                <a:solidFill>
                  <a:prstClr val="black"/>
                </a:solidFill>
                <a:ea typeface="Times New Roman"/>
                <a:cs typeface="Helvetica" pitchFamily="34" charset="0"/>
              </a:rPr>
              <a:t> basis set. </a:t>
            </a:r>
          </a:p>
          <a:p>
            <a:pPr defTabSz="912813">
              <a:defRPr/>
            </a:pPr>
            <a:endParaRPr lang="en-US" dirty="0">
              <a:solidFill>
                <a:prstClr val="black"/>
              </a:solidFill>
              <a:ea typeface="Times New Roman"/>
              <a:cs typeface="Helvetica" pitchFamily="34" charset="0"/>
            </a:endParaRPr>
          </a:p>
          <a:p>
            <a:pPr marL="342900" indent="-342900" defTabSz="912813">
              <a:buFontTx/>
              <a:buAutoNum type="arabicPeriod" startAt="3"/>
              <a:defRPr/>
            </a:pPr>
            <a:r>
              <a:rPr lang="en-US" dirty="0">
                <a:solidFill>
                  <a:prstClr val="black"/>
                </a:solidFill>
                <a:ea typeface="Calibri"/>
                <a:cs typeface="Helvetica" pitchFamily="34" charset="0"/>
              </a:rPr>
              <a:t>We found that induction interactions dominate in Complex </a:t>
            </a:r>
            <a:r>
              <a:rPr lang="en-US" b="1" dirty="0">
                <a:solidFill>
                  <a:prstClr val="black"/>
                </a:solidFill>
                <a:ea typeface="Calibri"/>
                <a:cs typeface="Helvetica" pitchFamily="34" charset="0"/>
              </a:rPr>
              <a:t>A</a:t>
            </a:r>
            <a:r>
              <a:rPr lang="en-US" dirty="0">
                <a:solidFill>
                  <a:prstClr val="black"/>
                </a:solidFill>
                <a:ea typeface="Calibri"/>
                <a:cs typeface="Helvetica" pitchFamily="34" charset="0"/>
              </a:rPr>
              <a:t> while dispersion interactions play a bigger role in Complex </a:t>
            </a:r>
            <a:r>
              <a:rPr lang="en-US" b="1" dirty="0">
                <a:solidFill>
                  <a:prstClr val="black"/>
                </a:solidFill>
                <a:ea typeface="Calibri"/>
                <a:cs typeface="Helvetica" pitchFamily="34" charset="0"/>
              </a:rPr>
              <a:t>B</a:t>
            </a:r>
            <a:r>
              <a:rPr lang="en-US" dirty="0">
                <a:solidFill>
                  <a:prstClr val="black"/>
                </a:solidFill>
                <a:ea typeface="Calibri"/>
                <a:cs typeface="Helvetica" pitchFamily="34" charset="0"/>
              </a:rPr>
              <a:t>. </a:t>
            </a:r>
          </a:p>
          <a:p>
            <a:pPr algn="just" defTabSz="912813">
              <a:defRPr/>
            </a:pPr>
            <a:endParaRPr lang="en-US" dirty="0">
              <a:solidFill>
                <a:prstClr val="black"/>
              </a:solidFill>
              <a:ea typeface="Calibri"/>
              <a:cs typeface="Helvetica" pitchFamily="34" charset="0"/>
            </a:endParaRPr>
          </a:p>
          <a:p>
            <a:pPr marL="342900" indent="-342900" algn="just" defTabSz="912813">
              <a:buFontTx/>
              <a:buAutoNum type="arabicPeriod" startAt="4"/>
              <a:defRPr/>
            </a:pPr>
            <a:r>
              <a:rPr lang="en-US" dirty="0">
                <a:solidFill>
                  <a:prstClr val="black"/>
                </a:solidFill>
                <a:ea typeface="Calibri"/>
                <a:cs typeface="Helvetica" pitchFamily="34" charset="0"/>
              </a:rPr>
              <a:t>Study shows DF-DFT-SAPT is useful in the rigorous determination of individual energy contributions to the total interaction energy and could be useful for future theoretical descriptions and force field parameterizations in other supramolecular assemblies. </a:t>
            </a:r>
          </a:p>
          <a:p>
            <a:pPr defTabSz="912813">
              <a:defRPr/>
            </a:pPr>
            <a:endParaRPr lang="en-US" dirty="0">
              <a:solidFill>
                <a:prstClr val="black"/>
              </a:solidFill>
              <a:latin typeface="Arial Narrow" pitchFamily="34" charset="0"/>
              <a:cs typeface="Arial" charset="0"/>
            </a:endParaRPr>
          </a:p>
        </p:txBody>
      </p:sp>
      <p:sp>
        <p:nvSpPr>
          <p:cNvPr id="2" name="Date Placeholder 1"/>
          <p:cNvSpPr>
            <a:spLocks noGrp="1"/>
          </p:cNvSpPr>
          <p:nvPr>
            <p:ph type="dt" sz="half" idx="10"/>
          </p:nvPr>
        </p:nvSpPr>
        <p:spPr/>
        <p:txBody>
          <a:bodyPr/>
          <a:lstStyle/>
          <a:p>
            <a:fld id="{CB2E7984-776B-45D5-9229-55738E1D58BB}"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55</a:t>
            </a:fld>
            <a:endParaRPr lang="en-US"/>
          </a:p>
        </p:txBody>
      </p:sp>
    </p:spTree>
    <p:extLst>
      <p:ext uri="{BB962C8B-B14F-4D97-AF65-F5344CB8AC3E}">
        <p14:creationId xmlns:p14="http://schemas.microsoft.com/office/powerpoint/2010/main" val="17607794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Papers</a:t>
            </a:r>
            <a:endParaRPr lang="en-US" dirty="0"/>
          </a:p>
        </p:txBody>
      </p:sp>
      <p:sp>
        <p:nvSpPr>
          <p:cNvPr id="8" name="Content Placeholder 7"/>
          <p:cNvSpPr>
            <a:spLocks noGrp="1"/>
          </p:cNvSpPr>
          <p:nvPr>
            <p:ph idx="1"/>
          </p:nvPr>
        </p:nvSpPr>
        <p:spPr>
          <a:xfrm>
            <a:off x="613833" y="1472142"/>
            <a:ext cx="10964334" cy="5249333"/>
          </a:xfrm>
        </p:spPr>
        <p:txBody>
          <a:bodyPr>
            <a:normAutofit fontScale="62500" lnSpcReduction="20000"/>
          </a:bodyPr>
          <a:lstStyle/>
          <a:p>
            <a:r>
              <a:rPr lang="en-US" dirty="0" err="1"/>
              <a:t>Kammakakam</a:t>
            </a:r>
            <a:r>
              <a:rPr lang="en-US" dirty="0"/>
              <a:t>, I.; Bara, J. E.; Jackson, E. M.  Synthesis and Characterization of </a:t>
            </a:r>
            <a:r>
              <a:rPr lang="en-US" dirty="0" err="1"/>
              <a:t>Imidazolium</a:t>
            </a:r>
            <a:r>
              <a:rPr lang="en-US" dirty="0"/>
              <a:t>-Mediated </a:t>
            </a:r>
            <a:r>
              <a:rPr lang="en-US" dirty="0" err="1"/>
              <a:t>Tröger's</a:t>
            </a:r>
            <a:r>
              <a:rPr lang="en-US" dirty="0"/>
              <a:t> Base Containing Poly(amide)-</a:t>
            </a:r>
            <a:r>
              <a:rPr lang="en-US" dirty="0" err="1"/>
              <a:t>Ionenes</a:t>
            </a:r>
            <a:r>
              <a:rPr lang="en-US" dirty="0"/>
              <a:t> for High-Performance CO</a:t>
            </a:r>
            <a:r>
              <a:rPr lang="en-US" baseline="-25000" dirty="0"/>
              <a:t>2</a:t>
            </a:r>
            <a:r>
              <a:rPr lang="en-US" dirty="0"/>
              <a:t> Separation Membranes.  </a:t>
            </a:r>
            <a:r>
              <a:rPr lang="en-US" i="1" dirty="0"/>
              <a:t>J. Mater. Chem. A</a:t>
            </a:r>
            <a:r>
              <a:rPr lang="en-US" dirty="0"/>
              <a:t>  In Review.</a:t>
            </a:r>
          </a:p>
          <a:p>
            <a:pPr marL="0" indent="0">
              <a:buNone/>
            </a:pPr>
            <a:endParaRPr lang="en-US" dirty="0"/>
          </a:p>
          <a:p>
            <a:r>
              <a:rPr lang="en-US" dirty="0" err="1"/>
              <a:t>Kammakakam</a:t>
            </a:r>
            <a:r>
              <a:rPr lang="en-US" dirty="0"/>
              <a:t>, I.; Bara, J. E.; Jackson, E. M.  Dual Anion-Cation </a:t>
            </a:r>
            <a:r>
              <a:rPr lang="en-US" dirty="0" err="1"/>
              <a:t>Crosslinked</a:t>
            </a:r>
            <a:r>
              <a:rPr lang="en-US" dirty="0"/>
              <a:t> Poly(ionic liquid) Composite Membranes for Enhanced CO</a:t>
            </a:r>
            <a:r>
              <a:rPr lang="en-US" baseline="-25000" dirty="0"/>
              <a:t>2</a:t>
            </a:r>
            <a:r>
              <a:rPr lang="en-US" dirty="0"/>
              <a:t> Separation.  </a:t>
            </a:r>
            <a:r>
              <a:rPr lang="en-US" i="1" dirty="0"/>
              <a:t>ACS Appl. </a:t>
            </a:r>
            <a:r>
              <a:rPr lang="en-US" i="1" dirty="0" err="1"/>
              <a:t>Polym</a:t>
            </a:r>
            <a:r>
              <a:rPr lang="en-US" i="1" dirty="0"/>
              <a:t>. Mater.</a:t>
            </a:r>
            <a:r>
              <a:rPr lang="en-US" dirty="0"/>
              <a:t>  In Review.</a:t>
            </a:r>
          </a:p>
          <a:p>
            <a:pPr marL="0" indent="0">
              <a:buNone/>
            </a:pPr>
            <a:endParaRPr lang="en-US" dirty="0"/>
          </a:p>
          <a:p>
            <a:r>
              <a:rPr lang="en-US" dirty="0"/>
              <a:t>O’Harra, K. E.; Noll, D. M.; </a:t>
            </a:r>
            <a:r>
              <a:rPr lang="en-US" dirty="0" err="1"/>
              <a:t>Kammakakam</a:t>
            </a:r>
            <a:r>
              <a:rPr lang="en-US" dirty="0"/>
              <a:t>, I.; </a:t>
            </a:r>
            <a:r>
              <a:rPr lang="en-US" dirty="0" err="1"/>
              <a:t>DeVriese</a:t>
            </a:r>
            <a:r>
              <a:rPr lang="en-US" dirty="0"/>
              <a:t>, E. M.; Solis, G. C.; Jackson, E. M.; Bara, J. E.  Designing </a:t>
            </a:r>
            <a:r>
              <a:rPr lang="en-US" dirty="0" err="1"/>
              <a:t>Imidazolium</a:t>
            </a:r>
            <a:r>
              <a:rPr lang="en-US" dirty="0"/>
              <a:t> Poly(amide-amide) and Poly(amide-imide) </a:t>
            </a:r>
            <a:r>
              <a:rPr lang="en-US" dirty="0" err="1"/>
              <a:t>Ionenes</a:t>
            </a:r>
            <a:r>
              <a:rPr lang="en-US" dirty="0"/>
              <a:t> and Their Interactions with Mono- and </a:t>
            </a:r>
            <a:r>
              <a:rPr lang="en-US" dirty="0" err="1"/>
              <a:t>Tris</a:t>
            </a:r>
            <a:r>
              <a:rPr lang="en-US" dirty="0"/>
              <a:t>(</a:t>
            </a:r>
            <a:r>
              <a:rPr lang="en-US" dirty="0" err="1"/>
              <a:t>imidazolium</a:t>
            </a:r>
            <a:r>
              <a:rPr lang="en-US" dirty="0"/>
              <a:t>) Ionic Liquids.  </a:t>
            </a:r>
            <a:r>
              <a:rPr lang="en-US" i="1" dirty="0"/>
              <a:t>Polymers</a:t>
            </a:r>
            <a:r>
              <a:rPr lang="en-US" dirty="0"/>
              <a:t>  </a:t>
            </a:r>
            <a:r>
              <a:rPr lang="en-US" b="1" dirty="0"/>
              <a:t>2020</a:t>
            </a:r>
            <a:r>
              <a:rPr lang="en-US" dirty="0"/>
              <a:t>, </a:t>
            </a:r>
            <a:r>
              <a:rPr lang="en-US" i="1" dirty="0"/>
              <a:t>12</a:t>
            </a:r>
            <a:r>
              <a:rPr lang="en-US" dirty="0"/>
              <a:t>, 1254. doi:10.3390/polym12061254  *Invited Contribution – Innovative Polymer Electrolytes Special Issue</a:t>
            </a:r>
          </a:p>
          <a:p>
            <a:pPr marL="0" indent="0">
              <a:buNone/>
            </a:pPr>
            <a:endParaRPr lang="en-US" dirty="0"/>
          </a:p>
          <a:p>
            <a:r>
              <a:rPr lang="en-US" dirty="0" err="1"/>
              <a:t>Kammakakam</a:t>
            </a:r>
            <a:r>
              <a:rPr lang="en-US" dirty="0"/>
              <a:t>, I.; Bara, J. E.; Jackson, E. M.; </a:t>
            </a:r>
            <a:r>
              <a:rPr lang="en-US" dirty="0" err="1"/>
              <a:t>Lertxundi</a:t>
            </a:r>
            <a:r>
              <a:rPr lang="en-US" dirty="0"/>
              <a:t>, J.; </a:t>
            </a:r>
            <a:r>
              <a:rPr lang="en-US" dirty="0" err="1"/>
              <a:t>Mecerreyes</a:t>
            </a:r>
            <a:r>
              <a:rPr lang="en-US" dirty="0"/>
              <a:t>, D.; Tome, L. C.  Tailored CO</a:t>
            </a:r>
            <a:r>
              <a:rPr lang="en-US" baseline="-25000" dirty="0"/>
              <a:t>2</a:t>
            </a:r>
            <a:r>
              <a:rPr lang="en-US" dirty="0"/>
              <a:t>-philic Anionic Poly(ionic liquid) Composite Membranes: Synthesis, Characterization and Gas Transport Properties.  </a:t>
            </a:r>
            <a:r>
              <a:rPr lang="en-US" i="1" dirty="0"/>
              <a:t>ACS Sustain. Chem. Eng.</a:t>
            </a:r>
            <a:r>
              <a:rPr lang="en-US" dirty="0"/>
              <a:t>  </a:t>
            </a:r>
            <a:r>
              <a:rPr lang="en-US" b="1" dirty="0"/>
              <a:t>2020</a:t>
            </a:r>
            <a:r>
              <a:rPr lang="en-US" dirty="0"/>
              <a:t>, </a:t>
            </a:r>
            <a:r>
              <a:rPr lang="en-US" i="1" dirty="0"/>
              <a:t>8</a:t>
            </a:r>
            <a:r>
              <a:rPr lang="en-US" dirty="0"/>
              <a:t>, 5954-5965.  doi:10.1021/acssuschemeng.0c00327</a:t>
            </a:r>
          </a:p>
          <a:p>
            <a:pPr marL="0" indent="0">
              <a:buNone/>
            </a:pPr>
            <a:endParaRPr lang="en-US" dirty="0"/>
          </a:p>
          <a:p>
            <a:r>
              <a:rPr lang="en-US" dirty="0"/>
              <a:t>O’Harra, K. E.; </a:t>
            </a:r>
            <a:r>
              <a:rPr lang="en-US" dirty="0" err="1"/>
              <a:t>Kammakakam</a:t>
            </a:r>
            <a:r>
              <a:rPr lang="en-US" dirty="0"/>
              <a:t>, K. E.; Noll, D. M.; </a:t>
            </a:r>
            <a:r>
              <a:rPr lang="en-US" dirty="0" err="1"/>
              <a:t>Turflinger</a:t>
            </a:r>
            <a:r>
              <a:rPr lang="en-US" dirty="0"/>
              <a:t>, E. M.; Dennis, G. P.; Jackson, E. M.; Bara, J. E.  Synthesis and Performance of Aromatic Polyamide </a:t>
            </a:r>
            <a:r>
              <a:rPr lang="en-US" dirty="0" err="1"/>
              <a:t>Ionenes</a:t>
            </a:r>
            <a:r>
              <a:rPr lang="en-US" dirty="0"/>
              <a:t> as Gas Separation Membranes.  </a:t>
            </a:r>
            <a:r>
              <a:rPr lang="en-US" i="1" dirty="0"/>
              <a:t>Membranes </a:t>
            </a:r>
            <a:r>
              <a:rPr lang="en-US" dirty="0"/>
              <a:t> </a:t>
            </a:r>
            <a:r>
              <a:rPr lang="en-US" b="1" dirty="0"/>
              <a:t>2020</a:t>
            </a:r>
            <a:r>
              <a:rPr lang="en-US" dirty="0"/>
              <a:t>, </a:t>
            </a:r>
            <a:r>
              <a:rPr lang="en-US" i="1" dirty="0"/>
              <a:t>10, </a:t>
            </a:r>
            <a:r>
              <a:rPr lang="en-US" dirty="0"/>
              <a:t>51. doi:10.3390/membranes10030051   *Invited Contribution – Ionic Liquid-based Materials for Membrane Processes</a:t>
            </a:r>
          </a:p>
          <a:p>
            <a:pPr marL="0" indent="0">
              <a:buNone/>
            </a:pPr>
            <a:endParaRPr lang="en-US" dirty="0"/>
          </a:p>
        </p:txBody>
      </p:sp>
      <p:sp>
        <p:nvSpPr>
          <p:cNvPr id="2" name="Date Placeholder 1"/>
          <p:cNvSpPr>
            <a:spLocks noGrp="1"/>
          </p:cNvSpPr>
          <p:nvPr>
            <p:ph type="dt" sz="half" idx="10"/>
          </p:nvPr>
        </p:nvSpPr>
        <p:spPr/>
        <p:txBody>
          <a:bodyPr/>
          <a:lstStyle/>
          <a:p>
            <a:fld id="{98A4700D-1986-429A-98FB-F9987533AB6F}" type="datetime1">
              <a:rPr lang="en-US" smtClean="0"/>
              <a:t>8/13/2020</a:t>
            </a:fld>
            <a:endParaRPr lang="en-US" dirty="0"/>
          </a:p>
        </p:txBody>
      </p:sp>
      <p:sp>
        <p:nvSpPr>
          <p:cNvPr id="3" name="Slide Number Placeholder 2"/>
          <p:cNvSpPr>
            <a:spLocks noGrp="1"/>
          </p:cNvSpPr>
          <p:nvPr>
            <p:ph type="sldNum" sz="quarter" idx="12"/>
          </p:nvPr>
        </p:nvSpPr>
        <p:spPr/>
        <p:txBody>
          <a:bodyPr/>
          <a:lstStyle/>
          <a:p>
            <a:fld id="{C39A31AC-CC49-4F0D-B966-24BBA118942C}" type="slidenum">
              <a:rPr lang="en-US" smtClean="0"/>
              <a:t>56</a:t>
            </a:fld>
            <a:endParaRPr lang="en-US"/>
          </a:p>
        </p:txBody>
      </p:sp>
    </p:spTree>
    <p:extLst>
      <p:ext uri="{BB962C8B-B14F-4D97-AF65-F5344CB8AC3E}">
        <p14:creationId xmlns:p14="http://schemas.microsoft.com/office/powerpoint/2010/main" val="3009853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a:t>
            </a:r>
            <a:endParaRPr lang="en-US" dirty="0"/>
          </a:p>
        </p:txBody>
      </p:sp>
      <p:sp>
        <p:nvSpPr>
          <p:cNvPr id="3" name="Content Placeholder 2"/>
          <p:cNvSpPr>
            <a:spLocks noGrp="1"/>
          </p:cNvSpPr>
          <p:nvPr>
            <p:ph idx="1"/>
          </p:nvPr>
        </p:nvSpPr>
        <p:spPr>
          <a:xfrm>
            <a:off x="838200" y="1458071"/>
            <a:ext cx="10968318" cy="4763435"/>
          </a:xfrm>
        </p:spPr>
        <p:txBody>
          <a:bodyPr>
            <a:normAutofit fontScale="62500" lnSpcReduction="20000"/>
          </a:bodyPr>
          <a:lstStyle/>
          <a:p>
            <a:r>
              <a:rPr lang="en-US" dirty="0"/>
              <a:t>O’Harra, K. E.; </a:t>
            </a:r>
            <a:r>
              <a:rPr lang="en-US" dirty="0" err="1"/>
              <a:t>Kammakakam</a:t>
            </a:r>
            <a:r>
              <a:rPr lang="en-US" dirty="0"/>
              <a:t>, I.; Bara, J. E.; Jackson, E. M.  Understanding the Roles of Backbone and Anions in the Structure and Thermal Stability of </a:t>
            </a:r>
            <a:r>
              <a:rPr lang="en-US" dirty="0" err="1"/>
              <a:t>Imidazolium</a:t>
            </a:r>
            <a:r>
              <a:rPr lang="en-US" dirty="0"/>
              <a:t> Polyimide-</a:t>
            </a:r>
            <a:r>
              <a:rPr lang="en-US" dirty="0" err="1"/>
              <a:t>Ionenes</a:t>
            </a:r>
            <a:r>
              <a:rPr lang="en-US" dirty="0"/>
              <a:t>.  </a:t>
            </a:r>
            <a:r>
              <a:rPr lang="en-US" i="1" dirty="0" err="1"/>
              <a:t>Polym</a:t>
            </a:r>
            <a:r>
              <a:rPr lang="en-US" i="1" dirty="0"/>
              <a:t>. Int.</a:t>
            </a:r>
            <a:r>
              <a:rPr lang="en-US" dirty="0"/>
              <a:t>  </a:t>
            </a:r>
            <a:r>
              <a:rPr lang="en-US" b="1" dirty="0"/>
              <a:t>2019</a:t>
            </a:r>
            <a:r>
              <a:rPr lang="en-US" dirty="0"/>
              <a:t>, </a:t>
            </a:r>
            <a:r>
              <a:rPr lang="en-US" i="1" dirty="0"/>
              <a:t>68</a:t>
            </a:r>
            <a:r>
              <a:rPr lang="en-US" dirty="0"/>
              <a:t>, 1547-1556.  doi:10.1002/pi.5825</a:t>
            </a:r>
          </a:p>
          <a:p>
            <a:pPr marL="0" indent="0">
              <a:buNone/>
            </a:pPr>
            <a:endParaRPr lang="en-US" dirty="0"/>
          </a:p>
          <a:p>
            <a:r>
              <a:rPr lang="en-US" dirty="0"/>
              <a:t>O’Harra, K. E.; </a:t>
            </a:r>
            <a:r>
              <a:rPr lang="en-US" dirty="0" err="1"/>
              <a:t>Kammakakam</a:t>
            </a:r>
            <a:r>
              <a:rPr lang="en-US" dirty="0"/>
              <a:t>, I.; </a:t>
            </a:r>
            <a:r>
              <a:rPr lang="en-US" dirty="0" err="1"/>
              <a:t>DeVriese</a:t>
            </a:r>
            <a:r>
              <a:rPr lang="en-US" dirty="0"/>
              <a:t>, E. M.; Noll, D. M.; Bara, J. E.; Jackson, E. M.  Synthesis and Gas Separation Performances of Membranes Comprised of 6-FDA-Derived Polyimide </a:t>
            </a:r>
            <a:r>
              <a:rPr lang="en-US" dirty="0" err="1"/>
              <a:t>Ionenes</a:t>
            </a:r>
            <a:r>
              <a:rPr lang="en-US" dirty="0"/>
              <a:t> and Ionic Liquids.  </a:t>
            </a:r>
            <a:r>
              <a:rPr lang="en-US" i="1" dirty="0"/>
              <a:t>Membranes</a:t>
            </a:r>
            <a:r>
              <a:rPr lang="en-US" dirty="0"/>
              <a:t>  </a:t>
            </a:r>
            <a:r>
              <a:rPr lang="en-US" b="1" dirty="0"/>
              <a:t>2019</a:t>
            </a:r>
            <a:r>
              <a:rPr lang="en-US" dirty="0"/>
              <a:t>, </a:t>
            </a:r>
            <a:r>
              <a:rPr lang="en-US" i="1" dirty="0"/>
              <a:t>9</a:t>
            </a:r>
            <a:r>
              <a:rPr lang="en-US" dirty="0"/>
              <a:t>, 79. doi:10.3390/membranes9070079</a:t>
            </a:r>
          </a:p>
          <a:p>
            <a:pPr marL="0" indent="0">
              <a:buNone/>
            </a:pPr>
            <a:endParaRPr lang="en-US" dirty="0"/>
          </a:p>
          <a:p>
            <a:r>
              <a:rPr lang="en-US" dirty="0" err="1"/>
              <a:t>Kammakakam</a:t>
            </a:r>
            <a:r>
              <a:rPr lang="en-US" dirty="0"/>
              <a:t>, I.; O’Harra, K. E.; Dennis, G. P.; Jackson, E. M.;  Bara, J. E.</a:t>
            </a:r>
            <a:r>
              <a:rPr lang="en-US" b="1" dirty="0"/>
              <a:t>  </a:t>
            </a:r>
            <a:r>
              <a:rPr lang="en-US" dirty="0"/>
              <a:t>Self‐Healing </a:t>
            </a:r>
            <a:r>
              <a:rPr lang="en-US" dirty="0" err="1"/>
              <a:t>Imidazolium</a:t>
            </a:r>
            <a:r>
              <a:rPr lang="en-US" dirty="0"/>
              <a:t>‐based </a:t>
            </a:r>
            <a:r>
              <a:rPr lang="en-US" dirty="0" err="1"/>
              <a:t>Ionene</a:t>
            </a:r>
            <a:r>
              <a:rPr lang="en-US" dirty="0"/>
              <a:t>‐Polyamide Membranes: An Experimental Study on Physical and Gas Transport Properties.  </a:t>
            </a:r>
            <a:r>
              <a:rPr lang="en-US" i="1" dirty="0" err="1"/>
              <a:t>Polym</a:t>
            </a:r>
            <a:r>
              <a:rPr lang="en-US" i="1" dirty="0"/>
              <a:t>. Int.</a:t>
            </a:r>
            <a:r>
              <a:rPr lang="en-US" dirty="0"/>
              <a:t>  </a:t>
            </a:r>
            <a:r>
              <a:rPr lang="en-US" b="1" dirty="0"/>
              <a:t>2019</a:t>
            </a:r>
            <a:r>
              <a:rPr lang="en-US" dirty="0"/>
              <a:t>, </a:t>
            </a:r>
            <a:r>
              <a:rPr lang="en-US" i="1" dirty="0"/>
              <a:t>68</a:t>
            </a:r>
            <a:r>
              <a:rPr lang="en-US" dirty="0"/>
              <a:t>, 1123-1129.  doi:10.1002/pi.5802</a:t>
            </a:r>
          </a:p>
          <a:p>
            <a:pPr marL="0" indent="0">
              <a:buNone/>
            </a:pPr>
            <a:endParaRPr lang="en-US" dirty="0"/>
          </a:p>
          <a:p>
            <a:r>
              <a:rPr lang="en-US" dirty="0" err="1"/>
              <a:t>Kammakakam</a:t>
            </a:r>
            <a:r>
              <a:rPr lang="en-US" dirty="0"/>
              <a:t>, I.; O’Harra, K. E.; Bara, J. E.; Jackson, E. M.  Design and Synthesis of </a:t>
            </a:r>
            <a:r>
              <a:rPr lang="en-US" dirty="0" err="1"/>
              <a:t>Imidazolium</a:t>
            </a:r>
            <a:r>
              <a:rPr lang="en-US" dirty="0"/>
              <a:t>-Mediated </a:t>
            </a:r>
            <a:r>
              <a:rPr lang="en-US" dirty="0" err="1"/>
              <a:t>Tröger's</a:t>
            </a:r>
            <a:r>
              <a:rPr lang="en-US" dirty="0"/>
              <a:t> Base-Containing </a:t>
            </a:r>
            <a:r>
              <a:rPr lang="en-US" dirty="0" err="1"/>
              <a:t>Ionene</a:t>
            </a:r>
            <a:r>
              <a:rPr lang="en-US" dirty="0"/>
              <a:t> Polymers for Advanced CO</a:t>
            </a:r>
            <a:r>
              <a:rPr lang="en-US" baseline="-25000" dirty="0"/>
              <a:t>2</a:t>
            </a:r>
            <a:r>
              <a:rPr lang="en-US" dirty="0"/>
              <a:t> Separation Membranes.  </a:t>
            </a:r>
            <a:r>
              <a:rPr lang="en-US" i="1" dirty="0"/>
              <a:t>ACS Omega</a:t>
            </a:r>
            <a:r>
              <a:rPr lang="en-US" dirty="0"/>
              <a:t> </a:t>
            </a:r>
            <a:r>
              <a:rPr lang="en-US" b="1" dirty="0"/>
              <a:t>2019</a:t>
            </a:r>
            <a:r>
              <a:rPr lang="en-US" dirty="0"/>
              <a:t>, </a:t>
            </a:r>
            <a:r>
              <a:rPr lang="en-US" i="1" dirty="0"/>
              <a:t>4</a:t>
            </a:r>
            <a:r>
              <a:rPr lang="en-US" dirty="0"/>
              <a:t>, 3439-3448.  doi:10.1021/acsomega.8b03700</a:t>
            </a:r>
          </a:p>
          <a:p>
            <a:pPr marL="0" indent="0">
              <a:buNone/>
            </a:pPr>
            <a:endParaRPr lang="en-US" dirty="0"/>
          </a:p>
          <a:p>
            <a:r>
              <a:rPr lang="en-US" dirty="0"/>
              <a:t>Bara, J. E.; O’Harra, K. E.; Durbin, M. M.; Dennis, G.P.; Jackson, E. M.; Thomas, B.; </a:t>
            </a:r>
            <a:r>
              <a:rPr lang="en-US" dirty="0" err="1"/>
              <a:t>Odutola</a:t>
            </a:r>
            <a:r>
              <a:rPr lang="en-US" dirty="0"/>
              <a:t>, J.  Synthesis and Characterization of </a:t>
            </a:r>
            <a:r>
              <a:rPr lang="en-US" dirty="0" err="1"/>
              <a:t>Ionene</a:t>
            </a:r>
            <a:r>
              <a:rPr lang="en-US" dirty="0"/>
              <a:t>-Polyamide Materials as Candidates for New Gas Separation Membranes.  </a:t>
            </a:r>
            <a:r>
              <a:rPr lang="en-US" i="1" dirty="0"/>
              <a:t>MRS </a:t>
            </a:r>
            <a:r>
              <a:rPr lang="en-US" i="1" dirty="0" err="1"/>
              <a:t>Advan</a:t>
            </a:r>
            <a:r>
              <a:rPr lang="en-US" i="1" dirty="0"/>
              <a:t>.</a:t>
            </a:r>
            <a:r>
              <a:rPr lang="en-US" dirty="0"/>
              <a:t> </a:t>
            </a:r>
            <a:r>
              <a:rPr lang="en-US" b="1" dirty="0"/>
              <a:t>2018</a:t>
            </a:r>
            <a:r>
              <a:rPr lang="en-US" i="1" dirty="0"/>
              <a:t>, 3</a:t>
            </a:r>
            <a:r>
              <a:rPr lang="en-US" dirty="0"/>
              <a:t>, 3091-3102. doi:10.1557/adv.2018.376</a:t>
            </a:r>
          </a:p>
          <a:p>
            <a:endParaRPr lang="en-US" dirty="0"/>
          </a:p>
          <a:p>
            <a:endParaRPr lang="en-US" dirty="0"/>
          </a:p>
        </p:txBody>
      </p:sp>
      <p:sp>
        <p:nvSpPr>
          <p:cNvPr id="4" name="Date Placeholder 3"/>
          <p:cNvSpPr>
            <a:spLocks noGrp="1"/>
          </p:cNvSpPr>
          <p:nvPr>
            <p:ph type="dt" sz="half" idx="10"/>
          </p:nvPr>
        </p:nvSpPr>
        <p:spPr/>
        <p:txBody>
          <a:bodyPr/>
          <a:lstStyle/>
          <a:p>
            <a:fld id="{31984162-8692-4A6F-9E82-08AC020BF360}" type="datetime1">
              <a:rPr lang="en-US" smtClean="0"/>
              <a:t>8/13/2020</a:t>
            </a:fld>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57</a:t>
            </a:fld>
            <a:endParaRPr lang="en-US"/>
          </a:p>
        </p:txBody>
      </p:sp>
    </p:spTree>
    <p:extLst>
      <p:ext uri="{BB962C8B-B14F-4D97-AF65-F5344CB8AC3E}">
        <p14:creationId xmlns:p14="http://schemas.microsoft.com/office/powerpoint/2010/main" val="12546154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Future Work</a:t>
            </a:r>
            <a:endParaRPr lang="en-US" dirty="0"/>
          </a:p>
        </p:txBody>
      </p:sp>
      <p:sp>
        <p:nvSpPr>
          <p:cNvPr id="6" name="Content Placeholder 5"/>
          <p:cNvSpPr>
            <a:spLocks noGrp="1"/>
          </p:cNvSpPr>
          <p:nvPr>
            <p:ph idx="1"/>
          </p:nvPr>
        </p:nvSpPr>
        <p:spPr/>
        <p:txBody>
          <a:bodyPr>
            <a:normAutofit/>
          </a:bodyPr>
          <a:lstStyle/>
          <a:p>
            <a:r>
              <a:rPr lang="en-US" dirty="0" smtClean="0"/>
              <a:t>Continue synthesizing different variations of these polyimides</a:t>
            </a:r>
            <a:endParaRPr lang="en-US" dirty="0"/>
          </a:p>
          <a:p>
            <a:r>
              <a:rPr lang="en-US" dirty="0" smtClean="0"/>
              <a:t>Characterize these polyimides with different thermal characterization techniques</a:t>
            </a:r>
          </a:p>
          <a:p>
            <a:pPr lvl="1"/>
            <a:r>
              <a:rPr lang="en-US" dirty="0" smtClean="0"/>
              <a:t>DSC</a:t>
            </a:r>
          </a:p>
          <a:p>
            <a:pPr lvl="1"/>
            <a:r>
              <a:rPr lang="en-US" dirty="0" smtClean="0"/>
              <a:t>TG</a:t>
            </a:r>
          </a:p>
          <a:p>
            <a:r>
              <a:rPr lang="en-US" dirty="0" smtClean="0"/>
              <a:t>Continue modeling these polyimides via ab-initio calculations</a:t>
            </a:r>
          </a:p>
          <a:p>
            <a:r>
              <a:rPr lang="en-US" dirty="0" smtClean="0"/>
              <a:t>Develop filament feedstock materials from these ionic liquids to additively manufacture these materials for aerospace applications</a:t>
            </a:r>
            <a:endParaRPr lang="en-US" dirty="0"/>
          </a:p>
        </p:txBody>
      </p:sp>
      <p:sp>
        <p:nvSpPr>
          <p:cNvPr id="3" name="Date Placeholder 2"/>
          <p:cNvSpPr>
            <a:spLocks noGrp="1"/>
          </p:cNvSpPr>
          <p:nvPr>
            <p:ph type="dt" sz="half" idx="10"/>
          </p:nvPr>
        </p:nvSpPr>
        <p:spPr/>
        <p:txBody>
          <a:bodyPr/>
          <a:lstStyle/>
          <a:p>
            <a:fld id="{6CDC625B-A42D-46A1-ACF2-9C78CEED9033}" type="datetime1">
              <a:rPr lang="en-US" smtClean="0"/>
              <a:t>8/13/2020</a:t>
            </a:fld>
            <a:endParaRPr lang="en-US"/>
          </a:p>
        </p:txBody>
      </p:sp>
      <p:sp>
        <p:nvSpPr>
          <p:cNvPr id="4" name="Slide Number Placeholder 3"/>
          <p:cNvSpPr>
            <a:spLocks noGrp="1"/>
          </p:cNvSpPr>
          <p:nvPr>
            <p:ph type="sldNum" sz="quarter" idx="12"/>
          </p:nvPr>
        </p:nvSpPr>
        <p:spPr/>
        <p:txBody>
          <a:bodyPr/>
          <a:lstStyle/>
          <a:p>
            <a:fld id="{C39A31AC-CC49-4F0D-B966-24BBA118942C}" type="slidenum">
              <a:rPr lang="en-US" smtClean="0"/>
              <a:t>58</a:t>
            </a:fld>
            <a:endParaRPr lang="en-US"/>
          </a:p>
        </p:txBody>
      </p:sp>
    </p:spTree>
    <p:extLst>
      <p:ext uri="{BB962C8B-B14F-4D97-AF65-F5344CB8AC3E}">
        <p14:creationId xmlns:p14="http://schemas.microsoft.com/office/powerpoint/2010/main" val="26455846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smtClean="0"/>
              <a:t>Questions?</a:t>
            </a:r>
            <a:endParaRPr lang="en-US" dirty="0"/>
          </a:p>
        </p:txBody>
      </p:sp>
      <p:sp>
        <p:nvSpPr>
          <p:cNvPr id="4" name="Date Placeholder 3"/>
          <p:cNvSpPr>
            <a:spLocks noGrp="1"/>
          </p:cNvSpPr>
          <p:nvPr>
            <p:ph type="dt" sz="half" idx="10"/>
          </p:nvPr>
        </p:nvSpPr>
        <p:spPr/>
        <p:txBody>
          <a:bodyPr/>
          <a:lstStyle/>
          <a:p>
            <a:fld id="{3A69AFA7-68C4-44A5-878D-64FA61649EF4}" type="datetime1">
              <a:rPr lang="en-US" smtClean="0"/>
              <a:t>8/13/2020</a:t>
            </a:fld>
            <a:endParaRPr lang="en-US"/>
          </a:p>
        </p:txBody>
      </p:sp>
      <p:sp>
        <p:nvSpPr>
          <p:cNvPr id="5" name="Slide Number Placeholder 4"/>
          <p:cNvSpPr>
            <a:spLocks noGrp="1"/>
          </p:cNvSpPr>
          <p:nvPr>
            <p:ph type="sldNum" sz="quarter" idx="12"/>
          </p:nvPr>
        </p:nvSpPr>
        <p:spPr/>
        <p:txBody>
          <a:bodyPr/>
          <a:lstStyle/>
          <a:p>
            <a:fld id="{C39A31AC-CC49-4F0D-B966-24BBA118942C}" type="slidenum">
              <a:rPr lang="en-US" smtClean="0"/>
              <a:t>59</a:t>
            </a:fld>
            <a:endParaRPr lang="en-US"/>
          </a:p>
        </p:txBody>
      </p:sp>
      <p:pic>
        <p:nvPicPr>
          <p:cNvPr id="10242" name="Picture 2" descr="Image result for questi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9498" y="1538010"/>
            <a:ext cx="7813906" cy="4339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638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TotalTime>
  <Words>3114</Words>
  <Application>Microsoft Office PowerPoint</Application>
  <PresentationFormat>Widescreen</PresentationFormat>
  <Paragraphs>645</Paragraphs>
  <Slides>59</Slides>
  <Notes>2</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3</vt:i4>
      </vt:variant>
      <vt:variant>
        <vt:lpstr>Slide Titles</vt:lpstr>
      </vt:variant>
      <vt:variant>
        <vt:i4>59</vt:i4>
      </vt:variant>
    </vt:vector>
  </HeadingPairs>
  <TitlesOfParts>
    <vt:vector size="77" baseType="lpstr">
      <vt:lpstr>MS PGothic</vt:lpstr>
      <vt:lpstr>Arial</vt:lpstr>
      <vt:lpstr>Arial Black</vt:lpstr>
      <vt:lpstr>Arial Narrow</vt:lpstr>
      <vt:lpstr>Calibri</vt:lpstr>
      <vt:lpstr>Calibri Light</vt:lpstr>
      <vt:lpstr>Calisto MT</vt:lpstr>
      <vt:lpstr>Cambria</vt:lpstr>
      <vt:lpstr>Gill Sans</vt:lpstr>
      <vt:lpstr>Helvetica</vt:lpstr>
      <vt:lpstr>Helvetica Neue Light</vt:lpstr>
      <vt:lpstr>Times New Roman</vt:lpstr>
      <vt:lpstr>Wingdings</vt:lpstr>
      <vt:lpstr>ヒラギノ角ゴ ProN W3</vt:lpstr>
      <vt:lpstr>Office Theme</vt:lpstr>
      <vt:lpstr>CS ChemDraw Drawing</vt:lpstr>
      <vt:lpstr>ISIS/Draw Sketch</vt:lpstr>
      <vt:lpstr>Equation</vt:lpstr>
      <vt:lpstr>Ionic Polyimides: New High Performance Polymers for Additive Manufacturing</vt:lpstr>
      <vt:lpstr>Collaborators</vt:lpstr>
      <vt:lpstr>Agenda</vt:lpstr>
      <vt:lpstr>Background</vt:lpstr>
      <vt:lpstr>PowerPoint Presentation</vt:lpstr>
      <vt:lpstr>PowerPoint Presentation</vt:lpstr>
      <vt:lpstr>PowerPoint Presentation</vt:lpstr>
      <vt:lpstr>Ionic Polyimides</vt:lpstr>
      <vt:lpstr>Ionic Polyimide Synthesis</vt:lpstr>
      <vt:lpstr>Ionic Polyimide Synthesis</vt:lpstr>
      <vt:lpstr>Ionic Polyimide Synthesis</vt:lpstr>
      <vt:lpstr>Ionic Polyimide Synthesis</vt:lpstr>
      <vt:lpstr>Ionic Polyimide Synthesis</vt:lpstr>
      <vt:lpstr>Ionic Polyimide Synthesis</vt:lpstr>
      <vt:lpstr>Ionic Polyimide Synthesis</vt:lpstr>
      <vt:lpstr>Thermal Characterization Techniques – Differential Scanning Calorimetry (DSC)</vt:lpstr>
      <vt:lpstr>Typical DSC Transitions</vt:lpstr>
      <vt:lpstr>DSC Results – Starting Materials</vt:lpstr>
      <vt:lpstr>DSC Results – Starting Materials</vt:lpstr>
      <vt:lpstr>DSC Results – Starting Materials</vt:lpstr>
      <vt:lpstr>DSC Results – Starting Materials</vt:lpstr>
      <vt:lpstr>DSC Results – Starting Materials</vt:lpstr>
      <vt:lpstr>DSC Results – Starting Materials</vt:lpstr>
      <vt:lpstr>DSC Results – Starting Materials</vt:lpstr>
      <vt:lpstr>DSC Results – Starting Materials</vt:lpstr>
      <vt:lpstr>DSC Results – Starting Materials</vt:lpstr>
      <vt:lpstr>DSC Results – Starting Materials</vt:lpstr>
      <vt:lpstr>DSC Results – Polymeric Materials</vt:lpstr>
      <vt:lpstr>DSC Results – Polymeric Materials</vt:lpstr>
      <vt:lpstr>DSC Results – Polymeric Materials</vt:lpstr>
      <vt:lpstr>DSC Results – Polymeric Materials</vt:lpstr>
      <vt:lpstr>DSC Results – Polymeric Materials</vt:lpstr>
      <vt:lpstr>DSC Results – Polymeric Materials</vt:lpstr>
      <vt:lpstr>DSC Results – Polymeric Materials</vt:lpstr>
      <vt:lpstr>DSC Results – Polymeric Materials</vt:lpstr>
      <vt:lpstr>TG-IR</vt:lpstr>
      <vt:lpstr>TG Data</vt:lpstr>
      <vt:lpstr>PowerPoint Presentation</vt:lpstr>
      <vt:lpstr>PowerPoint Presentation</vt:lpstr>
      <vt:lpstr>PowerPoint Presentation</vt:lpstr>
      <vt:lpstr>PowerPoint Presentation</vt:lpstr>
      <vt:lpstr>Simulation Details</vt:lpstr>
      <vt:lpstr>PowerPoint Presentation</vt:lpstr>
      <vt:lpstr>Ab Initio Calculations</vt:lpstr>
      <vt:lpstr>PowerPoint Presentation</vt:lpstr>
      <vt:lpstr>DFT-SAPT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DFT-SAPT/PIEDA Results</vt:lpstr>
      <vt:lpstr>PowerPoint Presentation</vt:lpstr>
      <vt:lpstr>Papers</vt:lpstr>
      <vt:lpstr>Papers</vt:lpstr>
      <vt:lpstr>Future Work</vt:lpstr>
      <vt:lpstr>Questions?</vt:lpstr>
    </vt:vector>
  </TitlesOfParts>
  <Company>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Ionic Polyimides: New High Performance Polymers for Additive Manufacturing</dc:title>
  <dc:creator>Jackson, Enrique M. (MSFC-EM22)</dc:creator>
  <cp:lastModifiedBy>Jackson, Enrique M. (MSFC-EM22)</cp:lastModifiedBy>
  <cp:revision>18</cp:revision>
  <dcterms:created xsi:type="dcterms:W3CDTF">2017-10-09T00:47:36Z</dcterms:created>
  <dcterms:modified xsi:type="dcterms:W3CDTF">2020-08-13T18:07:24Z</dcterms:modified>
</cp:coreProperties>
</file>