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16"/>
  </p:notesMasterIdLst>
  <p:handoutMasterIdLst>
    <p:handoutMasterId r:id="rId17"/>
  </p:handoutMasterIdLst>
  <p:sldIdLst>
    <p:sldId id="1549" r:id="rId2"/>
    <p:sldId id="2810" r:id="rId3"/>
    <p:sldId id="1726" r:id="rId4"/>
    <p:sldId id="2808" r:id="rId5"/>
    <p:sldId id="1654" r:id="rId6"/>
    <p:sldId id="1740" r:id="rId7"/>
    <p:sldId id="2801" r:id="rId8"/>
    <p:sldId id="2794" r:id="rId9"/>
    <p:sldId id="1893" r:id="rId10"/>
    <p:sldId id="1874" r:id="rId11"/>
    <p:sldId id="1896" r:id="rId12"/>
    <p:sldId id="2803" r:id="rId13"/>
    <p:sldId id="2809" r:id="rId14"/>
    <p:sldId id="269" r:id="rId15"/>
  </p:sldIdLst>
  <p:sldSz cx="12192000" cy="6858000"/>
  <p:notesSz cx="7010400" cy="9296400"/>
  <p:defaultTextStyle>
    <a:defPPr>
      <a:defRPr lang="en-US"/>
    </a:defPPr>
    <a:lvl1pPr marL="0" algn="l" defTabSz="1218731" rtl="0" eaLnBrk="1" latinLnBrk="0" hangingPunct="1">
      <a:defRPr sz="2400" kern="1200">
        <a:solidFill>
          <a:schemeClr val="tx1"/>
        </a:solidFill>
        <a:latin typeface="+mn-lt"/>
        <a:ea typeface="+mn-ea"/>
        <a:cs typeface="+mn-cs"/>
      </a:defRPr>
    </a:lvl1pPr>
    <a:lvl2pPr marL="609365" algn="l" defTabSz="1218731" rtl="0" eaLnBrk="1" latinLnBrk="0" hangingPunct="1">
      <a:defRPr sz="2400" kern="1200">
        <a:solidFill>
          <a:schemeClr val="tx1"/>
        </a:solidFill>
        <a:latin typeface="+mn-lt"/>
        <a:ea typeface="+mn-ea"/>
        <a:cs typeface="+mn-cs"/>
      </a:defRPr>
    </a:lvl2pPr>
    <a:lvl3pPr marL="1218731" algn="l" defTabSz="1218731" rtl="0" eaLnBrk="1" latinLnBrk="0" hangingPunct="1">
      <a:defRPr sz="2400" kern="1200">
        <a:solidFill>
          <a:schemeClr val="tx1"/>
        </a:solidFill>
        <a:latin typeface="+mn-lt"/>
        <a:ea typeface="+mn-ea"/>
        <a:cs typeface="+mn-cs"/>
      </a:defRPr>
    </a:lvl3pPr>
    <a:lvl4pPr marL="1828101" algn="l" defTabSz="1218731" rtl="0" eaLnBrk="1" latinLnBrk="0" hangingPunct="1">
      <a:defRPr sz="2400" kern="1200">
        <a:solidFill>
          <a:schemeClr val="tx1"/>
        </a:solidFill>
        <a:latin typeface="+mn-lt"/>
        <a:ea typeface="+mn-ea"/>
        <a:cs typeface="+mn-cs"/>
      </a:defRPr>
    </a:lvl4pPr>
    <a:lvl5pPr marL="2437467" algn="l" defTabSz="1218731" rtl="0" eaLnBrk="1" latinLnBrk="0" hangingPunct="1">
      <a:defRPr sz="2400" kern="1200">
        <a:solidFill>
          <a:schemeClr val="tx1"/>
        </a:solidFill>
        <a:latin typeface="+mn-lt"/>
        <a:ea typeface="+mn-ea"/>
        <a:cs typeface="+mn-cs"/>
      </a:defRPr>
    </a:lvl5pPr>
    <a:lvl6pPr marL="3046832" algn="l" defTabSz="1218731" rtl="0" eaLnBrk="1" latinLnBrk="0" hangingPunct="1">
      <a:defRPr sz="2400" kern="1200">
        <a:solidFill>
          <a:schemeClr val="tx1"/>
        </a:solidFill>
        <a:latin typeface="+mn-lt"/>
        <a:ea typeface="+mn-ea"/>
        <a:cs typeface="+mn-cs"/>
      </a:defRPr>
    </a:lvl6pPr>
    <a:lvl7pPr marL="3656201" algn="l" defTabSz="1218731" rtl="0" eaLnBrk="1" latinLnBrk="0" hangingPunct="1">
      <a:defRPr sz="2400" kern="1200">
        <a:solidFill>
          <a:schemeClr val="tx1"/>
        </a:solidFill>
        <a:latin typeface="+mn-lt"/>
        <a:ea typeface="+mn-ea"/>
        <a:cs typeface="+mn-cs"/>
      </a:defRPr>
    </a:lvl7pPr>
    <a:lvl8pPr marL="4265563" algn="l" defTabSz="1218731" rtl="0" eaLnBrk="1" latinLnBrk="0" hangingPunct="1">
      <a:defRPr sz="2400" kern="1200">
        <a:solidFill>
          <a:schemeClr val="tx1"/>
        </a:solidFill>
        <a:latin typeface="+mn-lt"/>
        <a:ea typeface="+mn-ea"/>
        <a:cs typeface="+mn-cs"/>
      </a:defRPr>
    </a:lvl8pPr>
    <a:lvl9pPr marL="4874933" algn="l" defTabSz="121873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758" userDrawn="1">
          <p15:clr>
            <a:srgbClr val="A4A3A4"/>
          </p15:clr>
        </p15:guide>
        <p15:guide id="4" pos="192" userDrawn="1">
          <p15:clr>
            <a:srgbClr val="A4A3A4"/>
          </p15:clr>
        </p15:guide>
        <p15:guide id="10" pos="3843" userDrawn="1">
          <p15:clr>
            <a:srgbClr val="A4A3A4"/>
          </p15:clr>
        </p15:guide>
        <p15:guide id="11" orient="horz" pos="480" userDrawn="1">
          <p15:clr>
            <a:srgbClr val="A4A3A4"/>
          </p15:clr>
        </p15:guide>
        <p15:guide id="12" pos="1416" userDrawn="1">
          <p15:clr>
            <a:srgbClr val="A4A3A4"/>
          </p15:clr>
        </p15:guide>
        <p15:guide id="13" orient="horz" pos="2544"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9696"/>
    <a:srgbClr val="FFFFFF"/>
    <a:srgbClr val="6C6C6C"/>
    <a:srgbClr val="D8EAF3"/>
    <a:srgbClr val="F6804B"/>
    <a:srgbClr val="CDD678"/>
    <a:srgbClr val="494949"/>
    <a:srgbClr val="11111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45" autoAdjust="0"/>
    <p:restoredTop sz="60428" autoAdjust="0"/>
  </p:normalViewPr>
  <p:slideViewPr>
    <p:cSldViewPr snapToGrid="0">
      <p:cViewPr varScale="1">
        <p:scale>
          <a:sx n="43" d="100"/>
          <a:sy n="43" d="100"/>
        </p:scale>
        <p:origin x="968" y="52"/>
      </p:cViewPr>
      <p:guideLst>
        <p:guide orient="horz" pos="758"/>
        <p:guide pos="192"/>
        <p:guide pos="3843"/>
        <p:guide orient="horz" pos="480"/>
        <p:guide pos="1416"/>
        <p:guide orient="horz" pos="2544"/>
      </p:guideLst>
    </p:cSldViewPr>
  </p:slideViewPr>
  <p:outlineViewPr>
    <p:cViewPr>
      <p:scale>
        <a:sx n="33" d="100"/>
        <a:sy n="33" d="100"/>
      </p:scale>
      <p:origin x="0" y="-4496"/>
    </p:cViewPr>
  </p:outlineViewPr>
  <p:notesTextViewPr>
    <p:cViewPr>
      <p:scale>
        <a:sx n="125" d="100"/>
        <a:sy n="125" d="100"/>
      </p:scale>
      <p:origin x="0" y="0"/>
    </p:cViewPr>
  </p:notesTextViewPr>
  <p:sorterViewPr>
    <p:cViewPr varScale="1">
      <p:scale>
        <a:sx n="73" d="100"/>
        <a:sy n="73" d="100"/>
      </p:scale>
      <p:origin x="0" y="-232"/>
    </p:cViewPr>
  </p:sorterViewPr>
  <p:notesViewPr>
    <p:cSldViewPr snapToGrid="0" snapToObjects="1">
      <p:cViewPr>
        <p:scale>
          <a:sx n="77" d="100"/>
          <a:sy n="77" d="100"/>
        </p:scale>
        <p:origin x="2677" y="-1341"/>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sz="quarter" idx="1"/>
          </p:nvPr>
        </p:nvSpPr>
        <p:spPr>
          <a:xfrm>
            <a:off x="3970942" y="3"/>
            <a:ext cx="3037840" cy="464820"/>
          </a:xfrm>
          <a:prstGeom prst="rect">
            <a:avLst/>
          </a:prstGeom>
        </p:spPr>
        <p:txBody>
          <a:bodyPr vert="horz" lIns="93147" tIns="46574" rIns="93147" bIns="46574" rtlCol="0"/>
          <a:lstStyle>
            <a:lvl1pPr algn="r">
              <a:defRPr sz="1200"/>
            </a:lvl1pPr>
          </a:lstStyle>
          <a:p>
            <a:fld id="{615B3604-A80B-8C40-B401-8FA74DA54801}" type="datetimeFigureOut">
              <a:rPr lang="en-US" smtClean="0"/>
              <a:pPr/>
              <a:t>7/24/2020</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2" y="8829967"/>
            <a:ext cx="3037840" cy="464820"/>
          </a:xfrm>
          <a:prstGeom prst="rect">
            <a:avLst/>
          </a:prstGeom>
        </p:spPr>
        <p:txBody>
          <a:bodyPr vert="horz" lIns="93147" tIns="46574" rIns="93147" bIns="46574"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idx="1"/>
          </p:nvPr>
        </p:nvSpPr>
        <p:spPr>
          <a:xfrm>
            <a:off x="3970942" y="3"/>
            <a:ext cx="3037840" cy="464820"/>
          </a:xfrm>
          <a:prstGeom prst="rect">
            <a:avLst/>
          </a:prstGeom>
        </p:spPr>
        <p:txBody>
          <a:bodyPr vert="horz" lIns="93147" tIns="46574" rIns="93147" bIns="46574" rtlCol="0"/>
          <a:lstStyle>
            <a:lvl1pPr algn="r">
              <a:defRPr sz="1200"/>
            </a:lvl1pPr>
          </a:lstStyle>
          <a:p>
            <a:fld id="{EC8FE7F7-238C-A74E-B3E1-A0422E327AA2}" type="datetimeFigureOut">
              <a:rPr lang="en-US" smtClean="0"/>
              <a:pPr/>
              <a:t>7/24/2020</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47" tIns="46574" rIns="93147" bIns="46574" rtlCol="0" anchor="ctr"/>
          <a:lstStyle/>
          <a:p>
            <a:endParaRPr lang="en-US" dirty="0"/>
          </a:p>
        </p:txBody>
      </p:sp>
      <p:sp>
        <p:nvSpPr>
          <p:cNvPr id="5" name="Notes Placeholder 4"/>
          <p:cNvSpPr>
            <a:spLocks noGrp="1"/>
          </p:cNvSpPr>
          <p:nvPr>
            <p:ph type="body" sz="quarter" idx="3"/>
          </p:nvPr>
        </p:nvSpPr>
        <p:spPr>
          <a:xfrm>
            <a:off x="701040" y="4415793"/>
            <a:ext cx="5608320" cy="4183380"/>
          </a:xfrm>
          <a:prstGeom prst="rect">
            <a:avLst/>
          </a:prstGeom>
        </p:spPr>
        <p:txBody>
          <a:bodyPr vert="horz" lIns="93147" tIns="46574" rIns="93147" bIns="465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7"/>
            <a:ext cx="3037840" cy="464820"/>
          </a:xfrm>
          <a:prstGeom prst="rect">
            <a:avLst/>
          </a:prstGeom>
        </p:spPr>
        <p:txBody>
          <a:bodyPr vert="horz" lIns="93147" tIns="46574" rIns="93147" bIns="46574"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609365" rtl="0" eaLnBrk="1" latinLnBrk="0" hangingPunct="1">
      <a:defRPr sz="1600" kern="1200">
        <a:solidFill>
          <a:schemeClr val="tx1"/>
        </a:solidFill>
        <a:latin typeface="+mn-lt"/>
        <a:ea typeface="+mn-ea"/>
        <a:cs typeface="+mn-cs"/>
      </a:defRPr>
    </a:lvl1pPr>
    <a:lvl2pPr marL="609365" algn="l" defTabSz="609365" rtl="0" eaLnBrk="1" latinLnBrk="0" hangingPunct="1">
      <a:defRPr sz="1600" kern="1200">
        <a:solidFill>
          <a:schemeClr val="tx1"/>
        </a:solidFill>
        <a:latin typeface="+mn-lt"/>
        <a:ea typeface="+mn-ea"/>
        <a:cs typeface="+mn-cs"/>
      </a:defRPr>
    </a:lvl2pPr>
    <a:lvl3pPr marL="1218731" algn="l" defTabSz="609365" rtl="0" eaLnBrk="1" latinLnBrk="0" hangingPunct="1">
      <a:defRPr sz="1600" kern="1200">
        <a:solidFill>
          <a:schemeClr val="tx1"/>
        </a:solidFill>
        <a:latin typeface="+mn-lt"/>
        <a:ea typeface="+mn-ea"/>
        <a:cs typeface="+mn-cs"/>
      </a:defRPr>
    </a:lvl3pPr>
    <a:lvl4pPr marL="1828101" algn="l" defTabSz="609365" rtl="0" eaLnBrk="1" latinLnBrk="0" hangingPunct="1">
      <a:defRPr sz="1600" kern="1200">
        <a:solidFill>
          <a:schemeClr val="tx1"/>
        </a:solidFill>
        <a:latin typeface="+mn-lt"/>
        <a:ea typeface="+mn-ea"/>
        <a:cs typeface="+mn-cs"/>
      </a:defRPr>
    </a:lvl4pPr>
    <a:lvl5pPr marL="2437467" algn="l" defTabSz="609365" rtl="0" eaLnBrk="1" latinLnBrk="0" hangingPunct="1">
      <a:defRPr sz="1600" kern="1200">
        <a:solidFill>
          <a:schemeClr val="tx1"/>
        </a:solidFill>
        <a:latin typeface="+mn-lt"/>
        <a:ea typeface="+mn-ea"/>
        <a:cs typeface="+mn-cs"/>
      </a:defRPr>
    </a:lvl5pPr>
    <a:lvl6pPr marL="3046832" algn="l" defTabSz="609365" rtl="0" eaLnBrk="1" latinLnBrk="0" hangingPunct="1">
      <a:defRPr sz="1600" kern="1200">
        <a:solidFill>
          <a:schemeClr val="tx1"/>
        </a:solidFill>
        <a:latin typeface="+mn-lt"/>
        <a:ea typeface="+mn-ea"/>
        <a:cs typeface="+mn-cs"/>
      </a:defRPr>
    </a:lvl6pPr>
    <a:lvl7pPr marL="3656201" algn="l" defTabSz="609365" rtl="0" eaLnBrk="1" latinLnBrk="0" hangingPunct="1">
      <a:defRPr sz="1600" kern="1200">
        <a:solidFill>
          <a:schemeClr val="tx1"/>
        </a:solidFill>
        <a:latin typeface="+mn-lt"/>
        <a:ea typeface="+mn-ea"/>
        <a:cs typeface="+mn-cs"/>
      </a:defRPr>
    </a:lvl7pPr>
    <a:lvl8pPr marL="4265563" algn="l" defTabSz="609365" rtl="0" eaLnBrk="1" latinLnBrk="0" hangingPunct="1">
      <a:defRPr sz="1600" kern="1200">
        <a:solidFill>
          <a:schemeClr val="tx1"/>
        </a:solidFill>
        <a:latin typeface="+mn-lt"/>
        <a:ea typeface="+mn-ea"/>
        <a:cs typeface="+mn-cs"/>
      </a:defRPr>
    </a:lvl8pPr>
    <a:lvl9pPr marL="4874933" algn="l" defTabSz="6093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b="1" dirty="0" smtClean="0"/>
              <a:t>Welcome</a:t>
            </a:r>
          </a:p>
          <a:p>
            <a:r>
              <a:rPr lang="en-US" b="0" dirty="0" smtClean="0"/>
              <a:t>I’d like to provide what</a:t>
            </a:r>
            <a:r>
              <a:rPr lang="en-US" b="0" baseline="0" dirty="0" smtClean="0"/>
              <a:t> is really a brief overview of our most visible highlights.</a:t>
            </a:r>
          </a:p>
          <a:p>
            <a:r>
              <a:rPr lang="en-US" b="0" baseline="0" dirty="0" smtClean="0"/>
              <a:t>Understand that there is a lot of other work taking place to get SLS ready for 2021 and beyond.</a:t>
            </a:r>
          </a:p>
          <a:p>
            <a:r>
              <a:rPr lang="en-US" b="0" baseline="0" dirty="0" smtClean="0"/>
              <a:t>Much has gone into precautions and procedures related to the current Coronavirus situation.</a:t>
            </a:r>
          </a:p>
          <a:p>
            <a:endParaRPr lang="en-US" b="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a:t>
            </a:fld>
            <a:endParaRPr lang="en-US" dirty="0"/>
          </a:p>
        </p:txBody>
      </p:sp>
    </p:spTree>
    <p:extLst>
      <p:ext uri="{BB962C8B-B14F-4D97-AF65-F5344CB8AC3E}">
        <p14:creationId xmlns:p14="http://schemas.microsoft.com/office/powerpoint/2010/main" val="494490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Progress Video [music, no narration</a:t>
            </a:r>
            <a:r>
              <a:rPr lang="en-US" b="1" dirty="0" smtClean="0"/>
              <a:t>] 1:10</a:t>
            </a:r>
          </a:p>
          <a:p>
            <a:endParaRPr lang="en-US" dirty="0" smtClean="0"/>
          </a:p>
          <a:p>
            <a:r>
              <a:rPr lang="en-US" dirty="0" smtClean="0"/>
              <a:t>I’d like to start with a quick visual look at our progress and a preview of my presentation.</a:t>
            </a:r>
            <a:endParaRPr lang="en-US" dirty="0"/>
          </a:p>
          <a:p>
            <a:r>
              <a:rPr lang="en-US" dirty="0" smtClean="0"/>
              <a:t> </a:t>
            </a:r>
            <a:endParaRPr lang="en-US"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582545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6163" y="384175"/>
            <a:ext cx="4927600" cy="2771775"/>
          </a:xfrm>
        </p:spPr>
      </p:sp>
      <p:sp>
        <p:nvSpPr>
          <p:cNvPr id="3" name="Notes Placeholder 2"/>
          <p:cNvSpPr>
            <a:spLocks noGrp="1"/>
          </p:cNvSpPr>
          <p:nvPr>
            <p:ph type="body" idx="1"/>
          </p:nvPr>
        </p:nvSpPr>
        <p:spPr>
          <a:xfrm>
            <a:off x="705803" y="3409952"/>
            <a:ext cx="5608320" cy="5510527"/>
          </a:xfrm>
        </p:spPr>
        <p:txBody>
          <a:bodyPr/>
          <a:lstStyle/>
          <a:p>
            <a:r>
              <a:rPr lang="en-US" sz="1100" dirty="0" smtClean="0"/>
              <a:t>We are working to fulfill the goal of Space Policy Directive 1 issued by the President in 2017 and the announcement by the Vice President in 2019 to put humans on the Moon</a:t>
            </a:r>
            <a:r>
              <a:rPr lang="en-US" sz="1100" baseline="0" dirty="0" smtClean="0"/>
              <a:t> in 2024. </a:t>
            </a:r>
            <a:r>
              <a:rPr lang="en-US" sz="1100" dirty="0" smtClean="0"/>
              <a:t>Very </a:t>
            </a:r>
            <a:r>
              <a:rPr lang="en-US" sz="1100" dirty="0"/>
              <a:t>clear about a return to the Moon.</a:t>
            </a:r>
          </a:p>
          <a:p>
            <a:r>
              <a:rPr lang="en-US" sz="1100" dirty="0"/>
              <a:t>Going </a:t>
            </a:r>
            <a:r>
              <a:rPr lang="en-US" sz="1100" b="1" dirty="0"/>
              <a:t>forward</a:t>
            </a:r>
            <a:r>
              <a:rPr lang="en-US" sz="1100" dirty="0"/>
              <a:t> to the Moon, because we are going like never before.  And, all of that is imbedded in SPD-1</a:t>
            </a:r>
          </a:p>
          <a:p>
            <a:pPr marL="285750" indent="-285750">
              <a:buFont typeface="Arial" panose="020B0604020202020204" pitchFamily="34" charset="0"/>
              <a:buChar char="•"/>
            </a:pPr>
            <a:r>
              <a:rPr lang="en-US" sz="1100" b="1" dirty="0"/>
              <a:t>Sustainably</a:t>
            </a:r>
            <a:r>
              <a:rPr lang="en-US" sz="1100" dirty="0"/>
              <a:t> – going to stay…not a permanent human presence starting in 2024, but continual access to any part of the Moon, at any time for a strategic presence…with landers, rovers, robots…and with humans.</a:t>
            </a:r>
          </a:p>
          <a:p>
            <a:pPr marL="285750" indent="-285750">
              <a:buFont typeface="Arial" panose="020B0604020202020204" pitchFamily="34" charset="0"/>
              <a:buChar char="•"/>
            </a:pPr>
            <a:r>
              <a:rPr lang="en-US" sz="1100" b="1" dirty="0"/>
              <a:t>With Commercial Partners – </a:t>
            </a:r>
            <a:r>
              <a:rPr lang="en-US" sz="1100" dirty="0"/>
              <a:t>instead of NASA purchasing, owning/operating the systems – in many cases we will buy services from companies.  Leaves NASA to use our tax dollars to focus on those things ONLY NASA can do.  </a:t>
            </a:r>
          </a:p>
          <a:p>
            <a:pPr marL="285750" indent="-285750">
              <a:buFont typeface="Arial" panose="020B0604020202020204" pitchFamily="34" charset="0"/>
              <a:buChar char="•"/>
            </a:pPr>
            <a:r>
              <a:rPr lang="en-US" sz="1100" b="1" dirty="0"/>
              <a:t>With International Partners – </a:t>
            </a:r>
            <a:r>
              <a:rPr lang="en-US" sz="1100" dirty="0"/>
              <a:t>building a coalition of nations that will be involved in these missions.  Canada has already signed up – committing to 24 years!</a:t>
            </a:r>
          </a:p>
          <a:p>
            <a:pPr marL="285750" indent="-285750">
              <a:buFont typeface="Arial" panose="020B0604020202020204" pitchFamily="34" charset="0"/>
              <a:buChar char="•"/>
            </a:pPr>
            <a:r>
              <a:rPr lang="en-US" sz="1100" b="1" dirty="0"/>
              <a:t>Utilization of resources – </a:t>
            </a:r>
            <a:r>
              <a:rPr lang="en-US" sz="1100" dirty="0"/>
              <a:t>2008/2009 we learned there were 100s of 1000’s of tons of water ice at the south pole.  Air, water, rocket fuel.</a:t>
            </a:r>
            <a:endParaRPr lang="en-US" sz="1100" b="1" dirty="0"/>
          </a:p>
          <a:p>
            <a:pPr marL="285750" indent="-285750">
              <a:buFont typeface="Arial" panose="020B0604020202020204" pitchFamily="34" charset="0"/>
              <a:buChar char="•"/>
            </a:pPr>
            <a:endParaRPr lang="en-US" sz="1100" b="1" dirty="0"/>
          </a:p>
          <a:p>
            <a:r>
              <a:rPr lang="en-US" sz="1100" dirty="0"/>
              <a:t>We knew this was coming – and because we knew it, NASA had a plan to put humans back on the Moon by 2028.</a:t>
            </a:r>
          </a:p>
        </p:txBody>
      </p:sp>
      <p:sp>
        <p:nvSpPr>
          <p:cNvPr id="4" name="Slide Number Placeholder 3"/>
          <p:cNvSpPr>
            <a:spLocks noGrp="1"/>
          </p:cNvSpPr>
          <p:nvPr>
            <p:ph type="sldNum" sz="quarter" idx="5"/>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1648484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happening in 2 phases:</a:t>
            </a:r>
          </a:p>
          <a:p>
            <a:r>
              <a:rPr lang="en-US" dirty="0" smtClean="0"/>
              <a:t>Phase 1 is all about speed – get there</a:t>
            </a:r>
          </a:p>
          <a:p>
            <a:r>
              <a:rPr lang="en-US" dirty="0" smtClean="0"/>
              <a:t>Phase 2 is about sustainability – stay there.</a:t>
            </a:r>
          </a:p>
          <a:p>
            <a:pPr marL="287337" indent="-285750" defTabSz="457135" fontAlgn="base">
              <a:spcAft>
                <a:spcPts val="300"/>
              </a:spcAft>
              <a:buFont typeface="Arial" panose="020B0604020202020204" pitchFamily="34" charset="0"/>
              <a:buChar char="•"/>
              <a:defRPr/>
            </a:pPr>
            <a:r>
              <a:rPr lang="en-US" sz="1600" b="1" dirty="0" smtClean="0">
                <a:solidFill>
                  <a:prstClr val="white"/>
                </a:solidFill>
                <a:latin typeface="Century Gothic Bold"/>
                <a:cs typeface="Arial" panose="020B0604020202020204" pitchFamily="34" charset="0"/>
              </a:rPr>
              <a:t>Initial Gateway focuses on the minimum systems required to support a 2024 human lunar landing while also supporting Phase 2</a:t>
            </a:r>
          </a:p>
          <a:p>
            <a:pPr marL="285750" indent="-284163" defTabSz="457135" fontAlgn="base">
              <a:spcAft>
                <a:spcPts val="300"/>
              </a:spcAft>
              <a:defRPr/>
            </a:pPr>
            <a:endParaRPr lang="en-US" sz="1600" b="1" dirty="0" smtClean="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smtClean="0">
                <a:solidFill>
                  <a:prstClr val="white"/>
                </a:solidFill>
                <a:latin typeface="Century Gothic Bold"/>
                <a:cs typeface="Arial" panose="020B0604020202020204" pitchFamily="34" charset="0"/>
              </a:rPr>
              <a:t>Provides command center and</a:t>
            </a:r>
            <a:br>
              <a:rPr lang="en-US" sz="1600" b="1" dirty="0" smtClean="0">
                <a:solidFill>
                  <a:prstClr val="white"/>
                </a:solidFill>
                <a:latin typeface="Century Gothic Bold"/>
                <a:cs typeface="Arial" panose="020B0604020202020204" pitchFamily="34" charset="0"/>
              </a:rPr>
            </a:br>
            <a:r>
              <a:rPr lang="en-US" sz="1600" b="1" dirty="0" smtClean="0">
                <a:solidFill>
                  <a:prstClr val="white"/>
                </a:solidFill>
                <a:latin typeface="Century Gothic Bold"/>
                <a:cs typeface="Arial" panose="020B0604020202020204" pitchFamily="34" charset="0"/>
              </a:rPr>
              <a:t>aggregation point for 2024 human landing</a:t>
            </a:r>
          </a:p>
          <a:p>
            <a:pPr marL="285750" indent="-284163" defTabSz="457135" fontAlgn="base">
              <a:spcAft>
                <a:spcPts val="300"/>
              </a:spcAft>
              <a:defRPr/>
            </a:pPr>
            <a:endParaRPr lang="en-US" sz="1600" b="1" dirty="0" smtClean="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smtClean="0">
                <a:solidFill>
                  <a:prstClr val="white"/>
                </a:solidFill>
                <a:latin typeface="Century Gothic Bold"/>
                <a:cs typeface="Arial" panose="020B0604020202020204" pitchFamily="34" charset="0"/>
              </a:rPr>
              <a:t>Establishes strategic presence around </a:t>
            </a:r>
            <a:br>
              <a:rPr lang="en-US" sz="1600" b="1" dirty="0" smtClean="0">
                <a:solidFill>
                  <a:prstClr val="white"/>
                </a:solidFill>
                <a:latin typeface="Century Gothic Bold"/>
                <a:cs typeface="Arial" panose="020B0604020202020204" pitchFamily="34" charset="0"/>
              </a:rPr>
            </a:br>
            <a:r>
              <a:rPr lang="en-US" sz="1600" b="1" dirty="0" smtClean="0">
                <a:solidFill>
                  <a:prstClr val="white"/>
                </a:solidFill>
                <a:latin typeface="Century Gothic Bold"/>
                <a:cs typeface="Arial" panose="020B0604020202020204" pitchFamily="34" charset="0"/>
              </a:rPr>
              <a:t>the Moon – US in the leadership role</a:t>
            </a:r>
          </a:p>
          <a:p>
            <a:pPr marL="285750" indent="-284163" defTabSz="457135" fontAlgn="base">
              <a:spcAft>
                <a:spcPts val="300"/>
              </a:spcAft>
              <a:defRPr/>
            </a:pPr>
            <a:endParaRPr lang="en-US" sz="1600" b="1" dirty="0" smtClean="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smtClean="0">
                <a:solidFill>
                  <a:prstClr val="white"/>
                </a:solidFill>
                <a:latin typeface="Century Gothic Bold"/>
                <a:cs typeface="Arial" panose="020B0604020202020204" pitchFamily="34" charset="0"/>
              </a:rPr>
              <a:t>Creates resilience and robustness </a:t>
            </a:r>
            <a:br>
              <a:rPr lang="en-US" sz="1600" b="1" dirty="0" smtClean="0">
                <a:solidFill>
                  <a:prstClr val="white"/>
                </a:solidFill>
                <a:latin typeface="Century Gothic Bold"/>
                <a:cs typeface="Arial" panose="020B0604020202020204" pitchFamily="34" charset="0"/>
              </a:rPr>
            </a:br>
            <a:r>
              <a:rPr lang="en-US" sz="1600" b="1" dirty="0" smtClean="0">
                <a:solidFill>
                  <a:prstClr val="white"/>
                </a:solidFill>
                <a:latin typeface="Century Gothic Bold"/>
                <a:cs typeface="Arial" panose="020B0604020202020204" pitchFamily="34" charset="0"/>
              </a:rPr>
              <a:t>in the lunar architecture</a:t>
            </a:r>
          </a:p>
          <a:p>
            <a:pPr marL="285750" indent="-284163" defTabSz="457135" fontAlgn="base">
              <a:spcAft>
                <a:spcPts val="300"/>
              </a:spcAft>
              <a:defRPr/>
            </a:pPr>
            <a:endParaRPr lang="en-US" sz="1600" b="1" dirty="0" smtClean="0">
              <a:solidFill>
                <a:prstClr val="white"/>
              </a:solidFill>
              <a:latin typeface="Century Gothic Bold"/>
              <a:cs typeface="Arial" panose="020B0604020202020204" pitchFamily="34" charset="0"/>
            </a:endParaRPr>
          </a:p>
          <a:p>
            <a:pPr marL="285750" indent="-284163" defTabSz="457135" fontAlgn="base">
              <a:spcAft>
                <a:spcPts val="300"/>
              </a:spcAft>
              <a:buFont typeface="Arial" panose="020B0604020202020204" pitchFamily="34" charset="0"/>
              <a:buChar char="•"/>
              <a:defRPr/>
            </a:pPr>
            <a:r>
              <a:rPr lang="en-US" sz="1600" b="1" dirty="0" smtClean="0">
                <a:solidFill>
                  <a:prstClr val="white"/>
                </a:solidFill>
                <a:latin typeface="Century Gothic Bold"/>
                <a:cs typeface="Arial" panose="020B0604020202020204" pitchFamily="34" charset="0"/>
              </a:rPr>
              <a:t>Provides building block for the future, </a:t>
            </a:r>
            <a:br>
              <a:rPr lang="en-US" sz="1600" b="1" dirty="0" smtClean="0">
                <a:solidFill>
                  <a:prstClr val="white"/>
                </a:solidFill>
                <a:latin typeface="Century Gothic Bold"/>
                <a:cs typeface="Arial" panose="020B0604020202020204" pitchFamily="34" charset="0"/>
              </a:rPr>
            </a:br>
            <a:r>
              <a:rPr lang="en-US" sz="1600" b="1" dirty="0" smtClean="0">
                <a:solidFill>
                  <a:prstClr val="white"/>
                </a:solidFill>
                <a:latin typeface="Century Gothic Bold"/>
                <a:cs typeface="Arial" panose="020B0604020202020204" pitchFamily="34" charset="0"/>
              </a:rPr>
              <a:t>expanded capabilities on and around </a:t>
            </a:r>
            <a:br>
              <a:rPr lang="en-US" sz="1600" b="1" dirty="0" smtClean="0">
                <a:solidFill>
                  <a:prstClr val="white"/>
                </a:solidFill>
                <a:latin typeface="Century Gothic Bold"/>
                <a:cs typeface="Arial" panose="020B0604020202020204" pitchFamily="34" charset="0"/>
              </a:rPr>
            </a:br>
            <a:r>
              <a:rPr lang="en-US" sz="1600" b="1" dirty="0" smtClean="0">
                <a:solidFill>
                  <a:prstClr val="white"/>
                </a:solidFill>
                <a:latin typeface="Century Gothic Bold"/>
                <a:cs typeface="Arial" panose="020B0604020202020204" pitchFamily="34" charset="0"/>
              </a:rPr>
              <a:t>the Moon</a:t>
            </a:r>
          </a:p>
          <a:p>
            <a:r>
              <a:rPr lang="en-US" dirty="0" smtClean="0"/>
              <a:t>And, the key to both phases is the Gateway.  You may have heard about it earlier – but given the new timeline – this will be Gateway lite with only those components absolutely necessary for the landing in 2024.  </a:t>
            </a:r>
          </a:p>
          <a:p>
            <a:endParaRPr lang="en-US" dirty="0" smtClean="0"/>
          </a:p>
          <a:p>
            <a:r>
              <a:rPr lang="en-US" dirty="0" smtClean="0"/>
              <a:t>However, it will form the hub around which we will build out for phase 2.  It is, in effect, a permanent command service element at the Moon.</a:t>
            </a:r>
          </a:p>
          <a:p>
            <a:endParaRPr lang="en-US" dirty="0" smtClean="0"/>
          </a:p>
          <a:p>
            <a:r>
              <a:rPr lang="en-US" dirty="0" smtClean="0"/>
              <a:t>It will be in a near-rectilinear halo orbit around the moon balanced between the earth’s gravity and the moon’s gravity.  Solar electric propulsion (very light thrust) to maneuver and give access.</a:t>
            </a:r>
          </a:p>
          <a:p>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319650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6450" y="211138"/>
            <a:ext cx="2857500" cy="1608137"/>
          </a:xfrm>
        </p:spPr>
      </p:sp>
      <p:sp>
        <p:nvSpPr>
          <p:cNvPr id="3" name="Notes Placeholder 2"/>
          <p:cNvSpPr>
            <a:spLocks noGrp="1"/>
          </p:cNvSpPr>
          <p:nvPr>
            <p:ph type="body" idx="1"/>
          </p:nvPr>
        </p:nvSpPr>
        <p:spPr>
          <a:xfrm>
            <a:off x="375920" y="1940561"/>
            <a:ext cx="6187440" cy="6289040"/>
          </a:xfrm>
        </p:spPr>
        <p:txBody>
          <a:bodyPr numCol="1"/>
          <a:lstStyle/>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We</a:t>
            </a:r>
            <a:r>
              <a:rPr lang="en-US" sz="1600" baseline="0" dirty="0" smtClean="0"/>
              <a:t> are focused on Block 1, 2021 first launch and 2024 human landing.</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t>But SLS was designed to evolve to greater power, mass and volume based on the basic core stage design and evolved propulsion systems.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t>There are 3 Block variants with crew and cargo versions of each.</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t>This capability allows us to grow from more than 27 metric tons (59,000 pounds) to the Moon to more than 46 metric tons (101,000 pounds) to the Moon.</a:t>
            </a:r>
            <a:endParaRPr lang="en-US" sz="1600" baseline="0" dirty="0"/>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t>In space exploration, bigger, heavier stuff isn’t just a convenient nice-to-have capability. It translates into less hardware complexity, less mission complexity, less risk, and greater chances of success in the unforgiving space environment.</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aseline="0" dirty="0" smtClean="0"/>
              <a:t>While we are focused on the early Artemis missions, we are also making tangible progress toward future lunar and Mars exploration.</a:t>
            </a:r>
          </a:p>
        </p:txBody>
      </p:sp>
      <p:sp>
        <p:nvSpPr>
          <p:cNvPr id="4" name="Slide Number Placeholder 3"/>
          <p:cNvSpPr>
            <a:spLocks noGrp="1"/>
          </p:cNvSpPr>
          <p:nvPr>
            <p:ph type="sldNum" sz="quarter" idx="10"/>
          </p:nvPr>
        </p:nvSpPr>
        <p:spPr/>
        <p:txBody>
          <a:bodyPr/>
          <a:lstStyle/>
          <a:p>
            <a:fld id="{406953A5-29E5-BC44-8932-1EFF91B36C2F}" type="slidenum">
              <a:rPr lang="en-US" smtClean="0"/>
              <a:pPr/>
              <a:t>5</a:t>
            </a:fld>
            <a:endParaRPr lang="en-US" dirty="0"/>
          </a:p>
        </p:txBody>
      </p:sp>
    </p:spTree>
    <p:extLst>
      <p:ext uri="{BB962C8B-B14F-4D97-AF65-F5344CB8AC3E}">
        <p14:creationId xmlns:p14="http://schemas.microsoft.com/office/powerpoint/2010/main" val="2505473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9275" y="704850"/>
            <a:ext cx="3448050" cy="1939925"/>
          </a:xfrm>
        </p:spPr>
      </p:sp>
      <p:sp>
        <p:nvSpPr>
          <p:cNvPr id="3" name="Notes Placeholder 2"/>
          <p:cNvSpPr>
            <a:spLocks noGrp="1"/>
          </p:cNvSpPr>
          <p:nvPr>
            <p:ph type="body" idx="1"/>
          </p:nvPr>
        </p:nvSpPr>
        <p:spPr>
          <a:xfrm>
            <a:off x="701040" y="2753710"/>
            <a:ext cx="5608320" cy="5845463"/>
          </a:xfrm>
        </p:spPr>
        <p:txBody>
          <a:bodyPr/>
          <a:lstStyle/>
          <a:p>
            <a:pPr marL="0" marR="0" lvl="0" indent="0" algn="l" defTabSz="455613" rtl="0" eaLnBrk="1" fontAlgn="base" latinLnBrk="0" hangingPunct="1">
              <a:lnSpc>
                <a:spcPct val="100000"/>
              </a:lnSpc>
              <a:spcBef>
                <a:spcPct val="30000"/>
              </a:spcBef>
              <a:spcAft>
                <a:spcPct val="0"/>
              </a:spcAft>
              <a:buClrTx/>
              <a:buSzTx/>
              <a:buFontTx/>
              <a:buNone/>
              <a:tabLst/>
              <a:defRPr/>
            </a:pPr>
            <a:r>
              <a:rPr lang="en-US" sz="1200" b="1" i="1" dirty="0"/>
              <a:t>Let’s</a:t>
            </a:r>
            <a:r>
              <a:rPr lang="en-US" sz="1200" b="1" i="1" baseline="0" dirty="0"/>
              <a:t> take a look at the SLS configuration for our maiden </a:t>
            </a:r>
            <a:r>
              <a:rPr lang="en-US" sz="1200" b="1" i="1" baseline="0" dirty="0" smtClean="0"/>
              <a:t>Artemis I mission: </a:t>
            </a:r>
            <a:endParaRPr lang="en-US" sz="1200" b="1" i="1" dirty="0"/>
          </a:p>
          <a:p>
            <a:pPr marL="0" marR="0" lvl="0" indent="0" algn="l" defTabSz="455613" rtl="0" eaLnBrk="1" fontAlgn="base" latinLnBrk="0" hangingPunct="1">
              <a:lnSpc>
                <a:spcPct val="100000"/>
              </a:lnSpc>
              <a:spcBef>
                <a:spcPct val="30000"/>
              </a:spcBef>
              <a:spcAft>
                <a:spcPct val="0"/>
              </a:spcAft>
              <a:buClrTx/>
              <a:buSzTx/>
              <a:buFontTx/>
              <a:buNone/>
              <a:tabLst/>
              <a:defRPr/>
            </a:pPr>
            <a:endParaRPr lang="en-US" sz="1400" b="0" i="1" dirty="0"/>
          </a:p>
          <a:p>
            <a:pPr marL="0" marR="0" lvl="0" indent="0" algn="l" defTabSz="455613" rtl="0" eaLnBrk="1" fontAlgn="base" latinLnBrk="0" hangingPunct="1">
              <a:lnSpc>
                <a:spcPct val="100000"/>
              </a:lnSpc>
              <a:spcBef>
                <a:spcPct val="30000"/>
              </a:spcBef>
              <a:spcAft>
                <a:spcPct val="0"/>
              </a:spcAft>
              <a:buClrTx/>
              <a:buSzTx/>
              <a:buFontTx/>
              <a:buNone/>
              <a:tabLst/>
              <a:defRPr/>
            </a:pPr>
            <a:r>
              <a:rPr lang="en-US" sz="1400" b="0" i="1" dirty="0"/>
              <a:t>Expanded view of Block 1</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400" b="1" kern="1200" dirty="0">
                <a:solidFill>
                  <a:schemeClr val="tx1"/>
                </a:solidFill>
                <a:effectLst/>
                <a:cs typeface="Arial" panose="020B0604020202020204" pitchFamily="34" charset="0"/>
              </a:rPr>
              <a:t>Block 1 will be more capable than any current launch vehicle, able to deliver &gt;27</a:t>
            </a:r>
            <a:r>
              <a:rPr lang="en-US" sz="1400" b="1" strike="sngStrike" kern="1200" dirty="0">
                <a:solidFill>
                  <a:schemeClr val="tx1"/>
                </a:solidFill>
                <a:effectLst/>
                <a:cs typeface="Arial" panose="020B0604020202020204" pitchFamily="34" charset="0"/>
              </a:rPr>
              <a:t> </a:t>
            </a:r>
            <a:r>
              <a:rPr lang="en-US" sz="1400" b="1" kern="1200" dirty="0">
                <a:solidFill>
                  <a:schemeClr val="tx1"/>
                </a:solidFill>
                <a:effectLst/>
                <a:cs typeface="Arial" panose="020B0604020202020204" pitchFamily="34" charset="0"/>
              </a:rPr>
              <a:t>metric tons (59.5k</a:t>
            </a:r>
            <a:r>
              <a:rPr lang="en-US" sz="1400" b="1" kern="1200" baseline="0" dirty="0">
                <a:solidFill>
                  <a:schemeClr val="tx1"/>
                </a:solidFill>
                <a:effectLst/>
                <a:cs typeface="Arial" panose="020B0604020202020204" pitchFamily="34" charset="0"/>
              </a:rPr>
              <a:t> </a:t>
            </a:r>
            <a:r>
              <a:rPr lang="en-US" sz="1400" b="1" kern="1200" baseline="0" dirty="0" err="1">
                <a:solidFill>
                  <a:schemeClr val="tx1"/>
                </a:solidFill>
                <a:effectLst/>
                <a:cs typeface="Arial" panose="020B0604020202020204" pitchFamily="34" charset="0"/>
              </a:rPr>
              <a:t>lb</a:t>
            </a:r>
            <a:r>
              <a:rPr lang="en-US" sz="1400" b="1" kern="1200" baseline="0" dirty="0">
                <a:solidFill>
                  <a:schemeClr val="tx1"/>
                </a:solidFill>
                <a:effectLst/>
                <a:cs typeface="Arial" panose="020B0604020202020204" pitchFamily="34" charset="0"/>
              </a:rPr>
              <a:t>)</a:t>
            </a:r>
            <a:r>
              <a:rPr lang="en-US" sz="1400" b="1" kern="1200" dirty="0">
                <a:solidFill>
                  <a:schemeClr val="tx1"/>
                </a:solidFill>
                <a:effectLst/>
                <a:cs typeface="Arial" panose="020B0604020202020204" pitchFamily="34" charset="0"/>
              </a:rPr>
              <a:t> to the Moon.</a:t>
            </a:r>
          </a:p>
          <a:p>
            <a:pPr marL="228600" lvl="0" indent="-228600" defTabSz="455613" fontAlgn="base">
              <a:spcBef>
                <a:spcPct val="30000"/>
              </a:spcBef>
              <a:spcAft>
                <a:spcPct val="0"/>
              </a:spcAft>
              <a:buFont typeface="Arial" panose="020B0604020202020204" pitchFamily="34" charset="0"/>
              <a:buChar char="•"/>
              <a:defRPr/>
            </a:pPr>
            <a:r>
              <a:rPr lang="en-US" sz="1400" dirty="0" smtClean="0"/>
              <a:t>DISCUSS VARIOUS COMPONENTS – engines, core stage boosters, ICPS/RL10, LVSA, OSA</a:t>
            </a:r>
          </a:p>
          <a:p>
            <a:pPr marL="228600" lvl="0" indent="-228600" defTabSz="455613" fontAlgn="base">
              <a:spcBef>
                <a:spcPct val="30000"/>
              </a:spcBef>
              <a:spcAft>
                <a:spcPct val="0"/>
              </a:spcAft>
              <a:buFont typeface="Arial" panose="020B0604020202020204" pitchFamily="34" charset="0"/>
              <a:buChar char="•"/>
              <a:defRPr/>
            </a:pPr>
            <a:r>
              <a:rPr lang="en-US" sz="1400" dirty="0" smtClean="0"/>
              <a:t>All Artemis I components are done an much of the</a:t>
            </a:r>
            <a:r>
              <a:rPr lang="en-US" sz="1400" baseline="0" dirty="0" smtClean="0"/>
              <a:t> Artemis II vehicle is manufactured.</a:t>
            </a:r>
          </a:p>
          <a:p>
            <a:pPr marL="228600" lvl="0" indent="-228600" defTabSz="455613" fontAlgn="base">
              <a:spcBef>
                <a:spcPct val="30000"/>
              </a:spcBef>
              <a:spcAft>
                <a:spcPct val="0"/>
              </a:spcAft>
              <a:buFont typeface="Arial" panose="020B0604020202020204" pitchFamily="34" charset="0"/>
              <a:buChar char="•"/>
              <a:defRPr/>
            </a:pPr>
            <a:r>
              <a:rPr lang="en-US" sz="1400" baseline="0" dirty="0" smtClean="0"/>
              <a:t>We are in test 4 of 8 on our final major Green Run test series before shipping the Artemis I core stage to KSC.</a:t>
            </a:r>
          </a:p>
          <a:p>
            <a:pPr marL="228600" lvl="0" indent="-228600" defTabSz="455613" fontAlgn="base">
              <a:spcBef>
                <a:spcPct val="30000"/>
              </a:spcBef>
              <a:spcAft>
                <a:spcPct val="0"/>
              </a:spcAft>
              <a:buFont typeface="Arial" panose="020B0604020202020204" pitchFamily="34" charset="0"/>
              <a:buChar char="•"/>
              <a:defRPr/>
            </a:pPr>
            <a:r>
              <a:rPr lang="en-US" sz="1400" dirty="0" smtClean="0"/>
              <a:t>  </a:t>
            </a:r>
            <a:r>
              <a:rPr lang="en-US" sz="1400" b="1" kern="1200" dirty="0" smtClean="0">
                <a:solidFill>
                  <a:schemeClr val="tx1"/>
                </a:solidFill>
                <a:effectLst/>
                <a:ea typeface="MS PGothic" panose="020B0600070205080204" pitchFamily="34" charset="-128"/>
                <a:cs typeface="Arial" panose="020B0604020202020204" pitchFamily="34" charset="0"/>
              </a:rPr>
              <a:t>Block </a:t>
            </a:r>
            <a:r>
              <a:rPr lang="en-US" sz="1400" b="1" strike="noStrike" kern="1200" dirty="0">
                <a:solidFill>
                  <a:schemeClr val="tx1"/>
                </a:solidFill>
                <a:effectLst/>
                <a:ea typeface="MS PGothic" panose="020B0600070205080204" pitchFamily="34" charset="-128"/>
                <a:cs typeface="Arial" panose="020B0604020202020204" pitchFamily="34" charset="0"/>
              </a:rPr>
              <a:t>1 is just the first of </a:t>
            </a:r>
            <a:r>
              <a:rPr lang="en-US" sz="1400" b="1" kern="1200" baseline="0" dirty="0">
                <a:solidFill>
                  <a:schemeClr val="tx1"/>
                </a:solidFill>
                <a:effectLst/>
                <a:ea typeface="MS PGothic" panose="020B0600070205080204" pitchFamily="34" charset="-128"/>
                <a:cs typeface="Arial" panose="020B0604020202020204" pitchFamily="34" charset="0"/>
              </a:rPr>
              <a:t>larger and even more powerful and capable configurations that will take astronauts and cargo to Mars</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6</a:t>
            </a:fld>
            <a:endParaRPr lang="en-US" dirty="0"/>
          </a:p>
        </p:txBody>
      </p:sp>
    </p:spTree>
    <p:extLst>
      <p:ext uri="{BB962C8B-B14F-4D97-AF65-F5344CB8AC3E}">
        <p14:creationId xmlns:p14="http://schemas.microsoft.com/office/powerpoint/2010/main" val="2380511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sz="1100" b="1" dirty="0" smtClean="0">
                <a:latin typeface="+mn-lt"/>
              </a:rPr>
              <a:t>Left/Right: </a:t>
            </a:r>
            <a:r>
              <a:rPr lang="en-US" sz="1100" b="0" dirty="0" smtClean="0">
                <a:latin typeface="+mn-lt"/>
              </a:rPr>
              <a:t>Artemis I core stage in B-2 stand at Stennis Space Center </a:t>
            </a:r>
            <a:endParaRPr lang="en-US" sz="1100" b="0" dirty="0">
              <a:latin typeface="+mn-lt"/>
            </a:endParaRP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mn-lt"/>
              </a:rPr>
              <a:t>Boeing completed</a:t>
            </a:r>
            <a:r>
              <a:rPr lang="en-US" sz="1100" baseline="0" dirty="0">
                <a:latin typeface="+mn-lt"/>
              </a:rPr>
              <a:t> attachment of the four </a:t>
            </a:r>
            <a:r>
              <a:rPr lang="en-US" sz="1100" dirty="0">
                <a:latin typeface="+mn-lt"/>
              </a:rPr>
              <a:t>RS-25 engines</a:t>
            </a:r>
            <a:r>
              <a:rPr lang="en-US" sz="1100" baseline="0" dirty="0">
                <a:latin typeface="+mn-lt"/>
              </a:rPr>
              <a:t> in late 2019 and the completed </a:t>
            </a:r>
            <a:r>
              <a:rPr lang="en-US" sz="1100" dirty="0">
                <a:latin typeface="+mn-lt"/>
              </a:rPr>
              <a:t>stage shipped to Stennis Space Center in January 2020 for “green run” testing</a:t>
            </a:r>
          </a:p>
          <a:p>
            <a:pPr marL="171450" indent="-171450">
              <a:buFont typeface="Arial" panose="020B0604020202020204" pitchFamily="34" charset="0"/>
              <a:buChar char="•"/>
            </a:pPr>
            <a:r>
              <a:rPr lang="en-US" sz="1100" dirty="0">
                <a:latin typeface="+mn-lt"/>
              </a:rPr>
              <a:t>The core stage was lifted and installed in the B-2 Test Stand at Stennis in January</a:t>
            </a:r>
            <a:r>
              <a:rPr lang="en-US" sz="1100" baseline="0" dirty="0">
                <a:latin typeface="+mn-lt"/>
              </a:rPr>
              <a:t> 2020. </a:t>
            </a:r>
          </a:p>
          <a:p>
            <a:pPr marL="171450" indent="-171450">
              <a:buFont typeface="Arial" panose="020B0604020202020204" pitchFamily="34" charset="0"/>
              <a:buChar char="•"/>
            </a:pPr>
            <a:r>
              <a:rPr lang="en-US" sz="1100" baseline="0" dirty="0">
                <a:latin typeface="+mn-lt"/>
              </a:rPr>
              <a:t>Green run test series of 8 test cases </a:t>
            </a:r>
            <a:r>
              <a:rPr lang="en-US" sz="1100" baseline="0" dirty="0" smtClean="0">
                <a:latin typeface="+mn-lt"/>
              </a:rPr>
              <a:t>–</a:t>
            </a:r>
          </a:p>
          <a:p>
            <a:pPr marL="171450" indent="-171450">
              <a:buFont typeface="Arial" panose="020B0604020202020204" pitchFamily="34" charset="0"/>
              <a:buChar char="•"/>
            </a:pPr>
            <a:r>
              <a:rPr lang="en-US" sz="1100" baseline="0" dirty="0" smtClean="0">
                <a:latin typeface="+mn-lt"/>
              </a:rPr>
              <a:t>Modal</a:t>
            </a:r>
          </a:p>
          <a:p>
            <a:pPr marL="171450" indent="-171450">
              <a:buFont typeface="Arial" panose="020B0604020202020204" pitchFamily="34" charset="0"/>
              <a:buChar char="•"/>
            </a:pPr>
            <a:r>
              <a:rPr lang="en-US" sz="1100" baseline="0" dirty="0" smtClean="0">
                <a:latin typeface="+mn-lt"/>
              </a:rPr>
              <a:t>Avionics</a:t>
            </a:r>
          </a:p>
          <a:p>
            <a:pPr marL="171450" indent="-171450">
              <a:buFont typeface="Arial" panose="020B0604020202020204" pitchFamily="34" charset="0"/>
              <a:buChar char="•"/>
            </a:pPr>
            <a:r>
              <a:rPr lang="en-US" sz="1100" baseline="0" dirty="0" smtClean="0">
                <a:latin typeface="+mn-lt"/>
              </a:rPr>
              <a:t>Safing</a:t>
            </a:r>
          </a:p>
          <a:p>
            <a:pPr marL="171450" indent="-171450">
              <a:buFont typeface="Arial" panose="020B0604020202020204" pitchFamily="34" charset="0"/>
              <a:buChar char="•"/>
            </a:pPr>
            <a:r>
              <a:rPr lang="en-US" sz="1100" baseline="0" dirty="0" smtClean="0">
                <a:latin typeface="+mn-lt"/>
              </a:rPr>
              <a:t>MPS/engine leak/functional checks</a:t>
            </a:r>
          </a:p>
          <a:p>
            <a:pPr marL="171450" indent="-171450">
              <a:buFont typeface="Arial" panose="020B0604020202020204" pitchFamily="34" charset="0"/>
              <a:buChar char="•"/>
            </a:pPr>
            <a:r>
              <a:rPr lang="en-US" sz="1100" baseline="0" dirty="0" smtClean="0">
                <a:latin typeface="+mn-lt"/>
              </a:rPr>
              <a:t>Pneumatics/TVC</a:t>
            </a:r>
          </a:p>
          <a:p>
            <a:pPr marL="171450" indent="-171450">
              <a:buFont typeface="Arial" panose="020B0604020202020204" pitchFamily="34" charset="0"/>
              <a:buChar char="•"/>
            </a:pPr>
            <a:r>
              <a:rPr lang="en-US" sz="1100" baseline="0" dirty="0" smtClean="0">
                <a:latin typeface="+mn-lt"/>
              </a:rPr>
              <a:t>ADDED: </a:t>
            </a:r>
            <a:r>
              <a:rPr lang="en-US" sz="1100" b="0" baseline="0" dirty="0" smtClean="0">
                <a:latin typeface="+mn-lt"/>
              </a:rPr>
              <a:t>S</a:t>
            </a:r>
            <a:r>
              <a:rPr lang="en-US" sz="1600" b="0" kern="1200" dirty="0" smtClean="0">
                <a:solidFill>
                  <a:schemeClr val="tx1"/>
                </a:solidFill>
                <a:effectLst/>
                <a:latin typeface="+mn-lt"/>
                <a:ea typeface="+mn-ea"/>
                <a:cs typeface="+mn-cs"/>
              </a:rPr>
              <a:t>afing Checks with Phase 2 Stage Controller Software</a:t>
            </a:r>
          </a:p>
          <a:p>
            <a:pPr marL="171450" indent="-171450">
              <a:buFont typeface="Arial" panose="020B0604020202020204" pitchFamily="34" charset="0"/>
              <a:buChar char="•"/>
            </a:pPr>
            <a:r>
              <a:rPr lang="en-US" sz="1100" kern="1200" baseline="0" dirty="0" smtClean="0">
                <a:solidFill>
                  <a:schemeClr val="tx1"/>
                </a:solidFill>
                <a:latin typeface="+mn-lt"/>
                <a:ea typeface="+mn-ea"/>
                <a:cs typeface="+mn-cs"/>
              </a:rPr>
              <a:t>Simulated Countdown Demo</a:t>
            </a:r>
          </a:p>
          <a:p>
            <a:pPr marL="171450" lvl="0" indent="-171450">
              <a:buFont typeface="Arial" panose="020B0604020202020204" pitchFamily="34" charset="0"/>
              <a:buChar char="•"/>
            </a:pPr>
            <a:r>
              <a:rPr lang="en-US" sz="1100" kern="1200" baseline="0" dirty="0" smtClean="0">
                <a:solidFill>
                  <a:schemeClr val="tx1"/>
                </a:solidFill>
                <a:latin typeface="+mn-lt"/>
                <a:ea typeface="+mn-ea"/>
                <a:cs typeface="+mn-cs"/>
              </a:rPr>
              <a:t>Wet Dress Rehearsal</a:t>
            </a:r>
          </a:p>
          <a:p>
            <a:pPr marL="171450" lvl="0" indent="-171450">
              <a:buFont typeface="Arial" panose="020B0604020202020204" pitchFamily="34" charset="0"/>
              <a:buChar char="•"/>
            </a:pPr>
            <a:r>
              <a:rPr lang="en-US" sz="1100" kern="1200" baseline="0" dirty="0" smtClean="0">
                <a:solidFill>
                  <a:schemeClr val="tx1"/>
                </a:solidFill>
                <a:latin typeface="+mn-lt"/>
                <a:ea typeface="+mn-ea"/>
                <a:cs typeface="+mn-cs"/>
              </a:rPr>
              <a:t>Hotfire</a:t>
            </a:r>
          </a:p>
          <a:p>
            <a:pPr lvl="0"/>
            <a:r>
              <a:rPr lang="en-US" sz="1100" kern="1200" baseline="0" dirty="0" smtClean="0">
                <a:solidFill>
                  <a:schemeClr val="tx1"/>
                </a:solidFill>
                <a:latin typeface="+mn-lt"/>
                <a:ea typeface="+mn-ea"/>
                <a:cs typeface="+mn-cs"/>
              </a:rPr>
              <a:t> </a:t>
            </a:r>
            <a:r>
              <a:rPr lang="en-US" sz="1100" dirty="0" smtClean="0">
                <a:latin typeface="+mn-lt"/>
              </a:rPr>
              <a:t> </a:t>
            </a:r>
            <a:r>
              <a:rPr lang="en-US" sz="1100" b="1" dirty="0" smtClean="0">
                <a:cs typeface="Arial" panose="020B0604020202020204" pitchFamily="34" charset="0"/>
              </a:rPr>
              <a:t>Fast </a:t>
            </a:r>
            <a:r>
              <a:rPr lang="en-US" sz="1100" b="1" dirty="0">
                <a:cs typeface="Arial" panose="020B0604020202020204" pitchFamily="34" charset="0"/>
              </a:rPr>
              <a:t>Facts</a:t>
            </a:r>
          </a:p>
          <a:p>
            <a:pPr marL="233967" indent="-233967" defTabSz="620943">
              <a:buFontTx/>
              <a:buAutoNum type="arabicParenR"/>
              <a:defRPr/>
            </a:pPr>
            <a:r>
              <a:rPr lang="en-US" sz="1100" dirty="0">
                <a:cs typeface="Arial" panose="020B0604020202020204" pitchFamily="34" charset="0"/>
              </a:rPr>
              <a:t>The SLS core stage is an all new development.</a:t>
            </a:r>
          </a:p>
          <a:p>
            <a:pPr marL="233967" indent="-233967" defTabSz="620943">
              <a:buFontTx/>
              <a:buAutoNum type="arabicParenR"/>
              <a:defRPr/>
            </a:pPr>
            <a:r>
              <a:rPr lang="en-US" sz="1100" dirty="0" smtClean="0">
                <a:cs typeface="Arial" panose="020B0604020202020204" pitchFamily="34" charset="0"/>
              </a:rPr>
              <a:t>The </a:t>
            </a:r>
            <a:r>
              <a:rPr lang="en-US" sz="1100" dirty="0">
                <a:cs typeface="Arial" panose="020B0604020202020204" pitchFamily="34" charset="0"/>
              </a:rPr>
              <a:t>SLS Core Stage will be the tallest rocket stage ever flown. </a:t>
            </a:r>
            <a:r>
              <a:rPr lang="en-US" sz="1100" dirty="0"/>
              <a:t>When completed, the Core Stage will be 212 feet tall (64.6 m) and 27.6 ft. (8.4 m) in diameter.</a:t>
            </a:r>
          </a:p>
          <a:p>
            <a:pPr marL="233967" indent="-233967" defTabSz="620943">
              <a:buFontTx/>
              <a:buAutoNum type="arabicParenR"/>
              <a:defRPr/>
            </a:pPr>
            <a:r>
              <a:rPr lang="en-US" sz="1100" dirty="0" smtClean="0"/>
              <a:t>It </a:t>
            </a:r>
            <a:r>
              <a:rPr lang="en-US" sz="1100" dirty="0"/>
              <a:t>will weigh 2.3 million pounds when fueled.</a:t>
            </a:r>
          </a:p>
          <a:p>
            <a:pPr marL="233967" indent="-233967">
              <a:buFontTx/>
              <a:buAutoNum type="arabicParenR"/>
            </a:pPr>
            <a:r>
              <a:rPr lang="en-US" sz="1100" dirty="0" smtClean="0"/>
              <a:t>The </a:t>
            </a:r>
            <a:r>
              <a:rPr lang="en-US" sz="1100" dirty="0"/>
              <a:t>liquid hydrogen tank measures more than 130 feet tall, comprises almost two-thirds of the core stage and holds 537,000 gallons of liquid hydrogen cooled to minus 423 degrees Fahrenheit.</a:t>
            </a:r>
          </a:p>
          <a:p>
            <a:pPr marL="233967" indent="-233967">
              <a:buAutoNum type="arabicParenR"/>
            </a:pPr>
            <a:r>
              <a:rPr lang="en-US" sz="1100" dirty="0" smtClean="0">
                <a:cs typeface="Arial" panose="020B0604020202020204" pitchFamily="34" charset="0"/>
              </a:rPr>
              <a:t>The </a:t>
            </a:r>
            <a:r>
              <a:rPr lang="en-US" sz="1100" dirty="0">
                <a:cs typeface="Arial" panose="020B0604020202020204" pitchFamily="34" charset="0"/>
              </a:rPr>
              <a:t>Core Stage</a:t>
            </a:r>
            <a:r>
              <a:rPr lang="en-US" sz="1100" baseline="0" dirty="0">
                <a:cs typeface="Arial" panose="020B0604020202020204" pitchFamily="34" charset="0"/>
              </a:rPr>
              <a:t> wa</a:t>
            </a:r>
            <a:r>
              <a:rPr lang="en-US" sz="1100" dirty="0">
                <a:cs typeface="Arial" panose="020B0604020202020204" pitchFamily="34" charset="0"/>
              </a:rPr>
              <a:t>s built by prime contractor Boeing at Michoud Assembly Facility outside New Orleans, LA, using state-of-the-art manufacturing tools, including the world’s largest friction-stir welding tool, the Vertical Assembly Center.</a:t>
            </a:r>
          </a:p>
          <a:p>
            <a:pPr marL="233967" indent="-233967">
              <a:buAutoNum type="arabicParenR"/>
            </a:pPr>
            <a:endParaRPr lang="en-US" sz="1100" dirty="0">
              <a:cs typeface="Arial" panose="020B0604020202020204" pitchFamily="34" charset="0"/>
            </a:endParaRPr>
          </a:p>
          <a:p>
            <a:endParaRPr lang="en-US" sz="1100" u="sng" dirty="0">
              <a:latin typeface="+mn-lt"/>
            </a:endParaRP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645695" y="4392378"/>
            <a:ext cx="5663665" cy="2677656"/>
          </a:xfrm>
          <a:prstGeom prst="rect">
            <a:avLst/>
          </a:prstGeom>
        </p:spPr>
        <p:txBody>
          <a:bodyPr wrap="square">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all" spc="0" normalizeH="0" baseline="0" noProof="0" dirty="0">
              <a:ln>
                <a:noFill/>
              </a:ln>
              <a:solidFill>
                <a:prstClr val="black"/>
              </a:solidFill>
              <a:effectLst/>
              <a:uLnTx/>
              <a:uFillTx/>
              <a:latin typeface="Calibri"/>
              <a:ea typeface="+mn-ea"/>
              <a:cs typeface="+mn-cs"/>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a:r>
            <a:br>
              <a:rPr kumimoji="0" lang="en-US" sz="2400" b="0" i="0" u="none" strike="noStrike" kern="1200" cap="none" spc="0" normalizeH="0" baseline="0" noProof="0" dirty="0">
                <a:ln>
                  <a:noFill/>
                </a:ln>
                <a:solidFill>
                  <a:prstClr val="black"/>
                </a:solidFill>
                <a:effectLst/>
                <a:uLnTx/>
                <a:uFillTx/>
                <a:latin typeface="Calibri"/>
                <a:ea typeface="+mn-ea"/>
                <a:cs typeface="+mn-cs"/>
              </a:rPr>
            </a:b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1306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498475"/>
            <a:ext cx="5145087" cy="2894013"/>
          </a:xfrm>
        </p:spPr>
      </p:sp>
      <p:sp>
        <p:nvSpPr>
          <p:cNvPr id="3" name="Notes Placeholder 2"/>
          <p:cNvSpPr>
            <a:spLocks noGrp="1"/>
          </p:cNvSpPr>
          <p:nvPr>
            <p:ph type="body" idx="1"/>
          </p:nvPr>
        </p:nvSpPr>
        <p:spPr>
          <a:xfrm>
            <a:off x="760794" y="3724339"/>
            <a:ext cx="5488812" cy="4850701"/>
          </a:xfrm>
        </p:spPr>
        <p:txBody>
          <a:bodyPr/>
          <a:lstStyle/>
          <a:p>
            <a:endParaRPr lang="en-US" sz="1050" b="1" dirty="0">
              <a:cs typeface="Arial" panose="020B0604020202020204" pitchFamily="34" charset="0"/>
            </a:endParaRPr>
          </a:p>
          <a:p>
            <a:pPr marL="171450" indent="-171450">
              <a:buFont typeface="Arial" panose="020B0604020202020204" pitchFamily="34" charset="0"/>
              <a:buChar char="•"/>
            </a:pPr>
            <a:r>
              <a:rPr lang="en-US" sz="1050" b="0" dirty="0" smtClean="0">
                <a:cs typeface="Arial" panose="020B0604020202020204" pitchFamily="34" charset="0"/>
              </a:rPr>
              <a:t>SLS structural testing 2015 – 2019 – largest</a:t>
            </a:r>
            <a:r>
              <a:rPr lang="en-US" sz="1050" b="0" baseline="0" dirty="0" smtClean="0">
                <a:cs typeface="Arial" panose="020B0604020202020204" pitchFamily="34" charset="0"/>
              </a:rPr>
              <a:t> structural test campaign at MSFC since Shuttle</a:t>
            </a:r>
            <a:endParaRPr lang="en-US" sz="1050" b="0" dirty="0" smtClean="0">
              <a:cs typeface="Arial" panose="020B0604020202020204" pitchFamily="34" charset="0"/>
            </a:endParaRPr>
          </a:p>
          <a:p>
            <a:pPr marL="171450" indent="-171450">
              <a:buFont typeface="Arial" panose="020B0604020202020204" pitchFamily="34" charset="0"/>
              <a:buChar char="•"/>
            </a:pPr>
            <a:r>
              <a:rPr lang="en-US" sz="1050" b="1" dirty="0" smtClean="0">
                <a:cs typeface="Arial" panose="020B0604020202020204" pitchFamily="34" charset="0"/>
              </a:rPr>
              <a:t>Left – Right:</a:t>
            </a:r>
            <a:r>
              <a:rPr lang="en-US" sz="1050" b="1" baseline="0" dirty="0" smtClean="0">
                <a:cs typeface="Arial" panose="020B0604020202020204" pitchFamily="34" charset="0"/>
              </a:rPr>
              <a:t> </a:t>
            </a:r>
            <a:r>
              <a:rPr lang="en-US" sz="1050" b="0" baseline="0" dirty="0" smtClean="0">
                <a:cs typeface="Arial" panose="020B0604020202020204" pitchFamily="34" charset="0"/>
              </a:rPr>
              <a:t>engine section, </a:t>
            </a:r>
            <a:r>
              <a:rPr lang="en-US" sz="1050" b="0" baseline="0" dirty="0" err="1" smtClean="0">
                <a:cs typeface="Arial" panose="020B0604020202020204" pitchFamily="34" charset="0"/>
              </a:rPr>
              <a:t>intertank</a:t>
            </a:r>
            <a:r>
              <a:rPr lang="en-US" sz="1050" b="0" baseline="0" dirty="0" smtClean="0">
                <a:cs typeface="Arial" panose="020B0604020202020204" pitchFamily="34" charset="0"/>
              </a:rPr>
              <a:t>, LH tank, LOX tank structural test articles at MSFC</a:t>
            </a:r>
          </a:p>
          <a:p>
            <a:pPr marL="171450" indent="-171450">
              <a:buFont typeface="Arial" panose="020B0604020202020204" pitchFamily="34" charset="0"/>
              <a:buChar char="•"/>
            </a:pPr>
            <a:r>
              <a:rPr lang="en-US" sz="1050" b="1" baseline="0" dirty="0" smtClean="0">
                <a:cs typeface="Arial" panose="020B0604020202020204" pitchFamily="34" charset="0"/>
              </a:rPr>
              <a:t>Not shown: </a:t>
            </a:r>
            <a:r>
              <a:rPr lang="en-US" sz="1050" b="0" dirty="0" smtClean="0">
                <a:cs typeface="Arial" panose="020B0604020202020204" pitchFamily="34" charset="0"/>
              </a:rPr>
              <a:t>Integrated Structural</a:t>
            </a:r>
            <a:r>
              <a:rPr lang="en-US" sz="1050" b="0" baseline="0" dirty="0" smtClean="0">
                <a:cs typeface="Arial" panose="020B0604020202020204" pitchFamily="34" charset="0"/>
              </a:rPr>
              <a:t> test of the ICPS, Orion Stage Adapter, LVAS and adapters (not shown)</a:t>
            </a:r>
          </a:p>
          <a:p>
            <a:pPr marL="171450" indent="-171450">
              <a:buFont typeface="Arial" panose="020B0604020202020204" pitchFamily="34" charset="0"/>
              <a:buChar char="•"/>
            </a:pPr>
            <a:r>
              <a:rPr lang="en-US" sz="1050" b="0" baseline="0" dirty="0" smtClean="0">
                <a:cs typeface="Arial" panose="020B0604020202020204" pitchFamily="34" charset="0"/>
              </a:rPr>
              <a:t> </a:t>
            </a:r>
            <a:r>
              <a:rPr lang="en-US" sz="1050" b="1" baseline="0" dirty="0" smtClean="0">
                <a:cs typeface="Arial" panose="020B0604020202020204" pitchFamily="34" charset="0"/>
              </a:rPr>
              <a:t>Summary:</a:t>
            </a:r>
            <a:r>
              <a:rPr lang="en-US" sz="1050" b="0" baseline="0" dirty="0" smtClean="0">
                <a:cs typeface="Arial" panose="020B0604020202020204" pitchFamily="34" charset="0"/>
              </a:rPr>
              <a:t> </a:t>
            </a:r>
            <a:r>
              <a:rPr lang="en-US" sz="1050" b="0" kern="1200" baseline="0" dirty="0" smtClean="0">
                <a:solidFill>
                  <a:schemeClr val="tx1"/>
                </a:solidFill>
                <a:latin typeface="+mn-lt"/>
                <a:ea typeface="+mn-ea"/>
                <a:cs typeface="Arial" panose="020B0604020202020204" pitchFamily="34" charset="0"/>
              </a:rPr>
              <a:t>5 structural test articles underwent 199 separate test cases and more than 421 gigabytes of data were collected to add to computer models used to design the rocket</a:t>
            </a:r>
            <a:endParaRPr lang="en-US" sz="1050" b="0" kern="1200" baseline="0" dirty="0">
              <a:solidFill>
                <a:schemeClr val="tx1"/>
              </a:solidFill>
              <a:latin typeface="+mn-lt"/>
              <a:ea typeface="+mn-ea"/>
              <a:cs typeface="Arial" panose="020B0604020202020204" pitchFamily="34" charset="0"/>
            </a:endParaRPr>
          </a:p>
          <a:p>
            <a:pPr marL="0" indent="0">
              <a:buFont typeface="Arial" panose="020B0604020202020204" pitchFamily="34" charset="0"/>
              <a:buNone/>
            </a:pPr>
            <a:endParaRPr lang="en-US" sz="105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8</a:t>
            </a:fld>
            <a:endParaRPr lang="en-US" dirty="0"/>
          </a:p>
        </p:txBody>
      </p:sp>
    </p:spTree>
    <p:extLst>
      <p:ext uri="{BB962C8B-B14F-4D97-AF65-F5344CB8AC3E}">
        <p14:creationId xmlns:p14="http://schemas.microsoft.com/office/powerpoint/2010/main" val="393832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352425"/>
            <a:ext cx="3575050" cy="2011363"/>
          </a:xfrm>
        </p:spPr>
      </p:sp>
      <p:sp>
        <p:nvSpPr>
          <p:cNvPr id="3" name="Notes Placeholder 2"/>
          <p:cNvSpPr>
            <a:spLocks noGrp="1"/>
          </p:cNvSpPr>
          <p:nvPr>
            <p:ph type="body" idx="1"/>
          </p:nvPr>
        </p:nvSpPr>
        <p:spPr>
          <a:xfrm>
            <a:off x="430925" y="2469931"/>
            <a:ext cx="6358758" cy="6526924"/>
          </a:xfrm>
        </p:spPr>
        <p:txBody>
          <a:bodyPr/>
          <a:lstStyle/>
          <a:p>
            <a:r>
              <a:rPr lang="en-US" sz="1100" b="1" dirty="0" smtClean="0"/>
              <a:t>Right </a:t>
            </a:r>
            <a:r>
              <a:rPr lang="en-US" sz="1100" b="0" dirty="0" smtClean="0"/>
              <a:t>RS-25 </a:t>
            </a:r>
            <a:r>
              <a:rPr lang="en-US" sz="1100" b="0" dirty="0"/>
              <a:t>testing at </a:t>
            </a:r>
            <a:r>
              <a:rPr lang="en-US" sz="1100" b="0" dirty="0" smtClean="0"/>
              <a:t>SSC</a:t>
            </a:r>
          </a:p>
          <a:p>
            <a:r>
              <a:rPr lang="en-US" sz="1100" b="1" dirty="0" smtClean="0"/>
              <a:t>Left/top: </a:t>
            </a:r>
            <a:r>
              <a:rPr lang="en-US" sz="1100" b="0" dirty="0" smtClean="0"/>
              <a:t>Artemis </a:t>
            </a:r>
            <a:r>
              <a:rPr lang="en-US" sz="1100" b="0" dirty="0"/>
              <a:t>I engine processing </a:t>
            </a:r>
            <a:r>
              <a:rPr lang="en-US" sz="1100" b="0" dirty="0" smtClean="0"/>
              <a:t>complete</a:t>
            </a:r>
          </a:p>
          <a:p>
            <a:r>
              <a:rPr lang="en-US" sz="1100" b="1" dirty="0" smtClean="0"/>
              <a:t>Bottom/right:</a:t>
            </a:r>
            <a:r>
              <a:rPr lang="en-US" sz="1100" b="1" baseline="0" dirty="0" smtClean="0"/>
              <a:t> </a:t>
            </a:r>
            <a:r>
              <a:rPr lang="en-US" sz="1100" b="0" dirty="0" smtClean="0"/>
              <a:t>development </a:t>
            </a:r>
            <a:r>
              <a:rPr lang="en-US" sz="1100" b="0" dirty="0"/>
              <a:t>engine with 3-D printed Pogo accumulator (bottom</a:t>
            </a:r>
            <a:r>
              <a:rPr lang="en-US" sz="1100" b="0" dirty="0" smtClean="0"/>
              <a:t>)</a:t>
            </a:r>
          </a:p>
          <a:p>
            <a:endParaRPr lang="en-US" sz="1100" b="0" dirty="0"/>
          </a:p>
          <a:p>
            <a:pPr marL="171450" indent="-171450">
              <a:buFont typeface="Arial" panose="020B0604020202020204" pitchFamily="34" charset="0"/>
              <a:buChar char="•"/>
            </a:pPr>
            <a:r>
              <a:rPr lang="en-US" sz="1100" b="1" dirty="0" smtClean="0"/>
              <a:t> </a:t>
            </a:r>
            <a:r>
              <a:rPr lang="en-US" sz="1100" kern="1200" dirty="0" smtClean="0">
                <a:solidFill>
                  <a:schemeClr val="tx1"/>
                </a:solidFill>
                <a:latin typeface="+mn-lt"/>
                <a:ea typeface="+mn-ea"/>
                <a:cs typeface="+mn-cs"/>
              </a:rPr>
              <a:t>There </a:t>
            </a:r>
            <a:r>
              <a:rPr lang="en-US" sz="1100" kern="1200" dirty="0">
                <a:solidFill>
                  <a:schemeClr val="tx1"/>
                </a:solidFill>
                <a:latin typeface="+mn-lt"/>
                <a:ea typeface="+mn-ea"/>
                <a:cs typeface="+mn-cs"/>
              </a:rPr>
              <a:t>are four RS-25 engines versus three for Shuttle</a:t>
            </a:r>
          </a:p>
          <a:p>
            <a:pPr marL="171450" indent="-171450">
              <a:buFont typeface="Arial" panose="020B0604020202020204" pitchFamily="34" charset="0"/>
              <a:buChar char="•"/>
            </a:pPr>
            <a:r>
              <a:rPr lang="en-US" sz="1100" kern="1200" dirty="0">
                <a:solidFill>
                  <a:schemeClr val="tx1"/>
                </a:solidFill>
                <a:latin typeface="+mn-lt"/>
                <a:ea typeface="+mn-ea"/>
                <a:cs typeface="+mn-cs"/>
              </a:rPr>
              <a:t>The engines produce 109% thrust vs 104.5%. Each engine produces more than 500,000 </a:t>
            </a:r>
            <a:r>
              <a:rPr lang="en-US" sz="1100" kern="1200" dirty="0" err="1">
                <a:solidFill>
                  <a:schemeClr val="tx1"/>
                </a:solidFill>
                <a:latin typeface="+mn-lt"/>
                <a:ea typeface="+mn-ea"/>
                <a:cs typeface="+mn-cs"/>
              </a:rPr>
              <a:t>lbs</a:t>
            </a:r>
            <a:r>
              <a:rPr lang="en-US" sz="1100" kern="1200" dirty="0">
                <a:solidFill>
                  <a:schemeClr val="tx1"/>
                </a:solidFill>
                <a:latin typeface="+mn-lt"/>
                <a:ea typeface="+mn-ea"/>
                <a:cs typeface="+mn-cs"/>
              </a:rPr>
              <a:t> thrust for more than 1 million seconds total ground and flight time.</a:t>
            </a:r>
          </a:p>
          <a:p>
            <a:pPr marL="171450" indent="-171450">
              <a:buFont typeface="Arial" panose="020B0604020202020204" pitchFamily="34" charset="0"/>
              <a:buChar char="•"/>
            </a:pPr>
            <a:r>
              <a:rPr lang="en-US" sz="1100" kern="1200" dirty="0">
                <a:solidFill>
                  <a:schemeClr val="tx1"/>
                </a:solidFill>
                <a:latin typeface="+mn-lt"/>
                <a:ea typeface="+mn-ea"/>
                <a:cs typeface="+mn-cs"/>
              </a:rPr>
              <a:t>They have new controller and software and nozzle insulation</a:t>
            </a:r>
          </a:p>
          <a:p>
            <a:pPr marL="171450" indent="-171450">
              <a:buFont typeface="Arial" panose="020B0604020202020204" pitchFamily="34" charset="0"/>
              <a:buChar char="•"/>
            </a:pPr>
            <a:r>
              <a:rPr lang="en-US" sz="1100" kern="1200" dirty="0">
                <a:solidFill>
                  <a:schemeClr val="tx1"/>
                </a:solidFill>
                <a:latin typeface="+mn-lt"/>
                <a:ea typeface="+mn-ea"/>
                <a:cs typeface="+mn-cs"/>
              </a:rPr>
              <a:t>The program starts with 14 flown engines and 2 new serial number engines built from spares. </a:t>
            </a:r>
          </a:p>
          <a:p>
            <a:pPr marL="171450" lvl="0" indent="-171450" defTabSz="458086">
              <a:buFont typeface="Arial" panose="020B0604020202020204" pitchFamily="34" charset="0"/>
              <a:buChar char="•"/>
              <a:defRPr/>
            </a:pPr>
            <a:r>
              <a:rPr lang="en-US" sz="1100" kern="1200" dirty="0" smtClean="0">
                <a:solidFill>
                  <a:schemeClr val="tx1"/>
                </a:solidFill>
                <a:latin typeface="+mn-lt"/>
                <a:ea typeface="+mn-ea"/>
                <a:cs typeface="+mn-cs"/>
              </a:rPr>
              <a:t>“Adaptation” hotfire series from 2015 to 2019 certified engine to SLS requirements/environments, green ran 18 new controllers and tested new parts for restart engines.</a:t>
            </a:r>
          </a:p>
          <a:p>
            <a:pPr marL="171450" lvl="0" indent="-171450" defTabSz="458086">
              <a:buFont typeface="Arial" panose="020B0604020202020204" pitchFamily="34" charset="0"/>
              <a:buChar char="•"/>
              <a:defRPr/>
            </a:pPr>
            <a:r>
              <a:rPr lang="en-US" sz="1100" kern="1200" dirty="0" smtClean="0">
                <a:solidFill>
                  <a:schemeClr val="tx1"/>
                </a:solidFill>
                <a:latin typeface="+mn-lt"/>
                <a:ea typeface="+mn-ea"/>
                <a:cs typeface="+mn-cs"/>
              </a:rPr>
              <a:t>Adaptation series accumulated a total of 32 tests amassed nearly 15,000 seconds of hot fire time. Development engine testing is scheduled to resume in September 2020 with additional new engine components aimed at new engine production.</a:t>
            </a:r>
          </a:p>
          <a:p>
            <a:pPr marL="171450" indent="-171450">
              <a:buFont typeface="Arial" panose="020B0604020202020204" pitchFamily="34" charset="0"/>
              <a:buChar char="•"/>
            </a:pPr>
            <a:r>
              <a:rPr lang="en-US" sz="1100" kern="1200" dirty="0" smtClean="0">
                <a:solidFill>
                  <a:schemeClr val="tx1"/>
                </a:solidFill>
                <a:latin typeface="+mn-lt"/>
                <a:ea typeface="+mn-ea"/>
                <a:cs typeface="+mn-cs"/>
              </a:rPr>
              <a:t>As of preparation of this paper, the Artemis I RS-25 flight set had been integrated into the Artemis I core stage and was undergoing green run testing with the stage at SSC. Additionally, the Artemis II engine flight set had completed preparations, including installation of all controllers, and was awaiting a request for stage integration. </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2321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0538" y="244475"/>
            <a:ext cx="3235325" cy="1820863"/>
          </a:xfrm>
        </p:spPr>
      </p:sp>
      <p:sp>
        <p:nvSpPr>
          <p:cNvPr id="3" name="Notes Placeholder 2"/>
          <p:cNvSpPr>
            <a:spLocks noGrp="1"/>
          </p:cNvSpPr>
          <p:nvPr>
            <p:ph type="body" idx="1"/>
          </p:nvPr>
        </p:nvSpPr>
        <p:spPr>
          <a:xfrm>
            <a:off x="517358" y="2111542"/>
            <a:ext cx="6209264" cy="6718425"/>
          </a:xfrm>
        </p:spPr>
        <p:txBody>
          <a:bodyPr/>
          <a:lstStyle/>
          <a:p>
            <a:r>
              <a:rPr lang="en-US" sz="1200" kern="1200" dirty="0">
                <a:solidFill>
                  <a:schemeClr val="tx1"/>
                </a:solidFill>
                <a:effectLst/>
                <a:latin typeface="+mn-lt"/>
              </a:rPr>
              <a:t>SLS boosters leverage shuttle boosters</a:t>
            </a:r>
          </a:p>
          <a:p>
            <a:pPr marL="171450" indent="-171450">
              <a:buFont typeface="Arial" panose="020B0604020202020204" pitchFamily="34" charset="0"/>
              <a:buChar char="•"/>
            </a:pPr>
            <a:r>
              <a:rPr lang="en-US" sz="1200" kern="1200" dirty="0">
                <a:solidFill>
                  <a:schemeClr val="tx1"/>
                </a:solidFill>
                <a:effectLst/>
                <a:latin typeface="+mn-lt"/>
              </a:rPr>
              <a:t>Five </a:t>
            </a:r>
            <a:r>
              <a:rPr lang="en-US" sz="1200" kern="1200" baseline="0" dirty="0">
                <a:solidFill>
                  <a:schemeClr val="tx1"/>
                </a:solidFill>
                <a:effectLst/>
                <a:latin typeface="+mn-lt"/>
              </a:rPr>
              <a:t>segments, instead of four</a:t>
            </a:r>
          </a:p>
          <a:p>
            <a:pPr marL="171450" indent="-171450">
              <a:buFont typeface="Arial" panose="020B0604020202020204" pitchFamily="34" charset="0"/>
              <a:buChar char="•"/>
            </a:pPr>
            <a:r>
              <a:rPr lang="en-US" sz="1200" kern="1200" baseline="0" dirty="0">
                <a:solidFill>
                  <a:schemeClr val="tx1"/>
                </a:solidFill>
                <a:effectLst/>
                <a:latin typeface="+mn-lt"/>
              </a:rPr>
              <a:t>All-new avionics, asbestos-free insulation</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smtClean="0">
                <a:latin typeface="+mn-lt"/>
                <a:cs typeface="Arial" panose="020B0604020202020204" pitchFamily="34" charset="0"/>
              </a:rPr>
              <a:t>Left: </a:t>
            </a:r>
            <a:r>
              <a:rPr lang="en-US" sz="1200" baseline="0" dirty="0" smtClean="0">
                <a:latin typeface="+mn-lt"/>
                <a:cs typeface="Arial" panose="020B0604020202020204" pitchFamily="34" charset="0"/>
              </a:rPr>
              <a:t>All </a:t>
            </a:r>
            <a:r>
              <a:rPr lang="en-US" sz="1200" baseline="0" dirty="0">
                <a:latin typeface="+mn-lt"/>
                <a:cs typeface="Arial" panose="020B0604020202020204" pitchFamily="34" charset="0"/>
              </a:rPr>
              <a:t>booster segments complete and delivered to KSC for Artemis 1</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baseline="0" dirty="0" smtClean="0">
                <a:latin typeface="+mn-lt"/>
                <a:cs typeface="Arial" panose="020B0604020202020204" pitchFamily="34" charset="0"/>
              </a:rPr>
              <a:t>Right: </a:t>
            </a:r>
            <a:r>
              <a:rPr lang="en-US" sz="1200" baseline="0" dirty="0" smtClean="0">
                <a:latin typeface="+mn-lt"/>
                <a:cs typeface="Arial" panose="020B0604020202020204" pitchFamily="34" charset="0"/>
              </a:rPr>
              <a:t>Assembly </a:t>
            </a:r>
            <a:r>
              <a:rPr lang="en-US" sz="1200" baseline="0" dirty="0">
                <a:latin typeface="+mn-lt"/>
                <a:cs typeface="Arial" panose="020B0604020202020204" pitchFamily="34" charset="0"/>
              </a:rPr>
              <a:t>for the first booster aft segment has begun</a:t>
            </a:r>
          </a:p>
          <a:p>
            <a:pPr marL="0" marR="0" lvl="0" indent="0" algn="l" defTabSz="609365" rtl="0" eaLnBrk="1" fontAlgn="auto" latinLnBrk="0" hangingPunct="1">
              <a:lnSpc>
                <a:spcPct val="100000"/>
              </a:lnSpc>
              <a:spcBef>
                <a:spcPts val="0"/>
              </a:spcBef>
              <a:spcAft>
                <a:spcPts val="0"/>
              </a:spcAft>
              <a:buClrTx/>
              <a:buSzTx/>
              <a:buFontTx/>
              <a:buNone/>
              <a:tabLst/>
              <a:defRPr/>
            </a:pPr>
            <a:endParaRPr lang="en-US" sz="1200" baseline="0" dirty="0">
              <a:latin typeface="+mn-lt"/>
              <a:cs typeface="Arial" panose="020B0604020202020204" pitchFamily="34" charset="0"/>
            </a:endParaRPr>
          </a:p>
          <a:p>
            <a:r>
              <a:rPr lang="en-US" sz="1200" u="sng" kern="1200" dirty="0">
                <a:solidFill>
                  <a:schemeClr val="tx1"/>
                </a:solidFill>
                <a:effectLst/>
                <a:latin typeface="+mn-lt"/>
              </a:rPr>
              <a:t>Booster fast facts [if needed]:</a:t>
            </a:r>
          </a:p>
          <a:p>
            <a:pPr marL="171450" indent="-171450">
              <a:buFont typeface="Arial" panose="020B0604020202020204" pitchFamily="34" charset="0"/>
              <a:buChar char="•"/>
            </a:pPr>
            <a:r>
              <a:rPr lang="en-US" sz="1200" dirty="0">
                <a:latin typeface="+mn-lt"/>
              </a:rPr>
              <a:t>Prime contractor Northrop Grumman</a:t>
            </a:r>
            <a:endParaRPr lang="en-US" sz="1200" kern="1200" dirty="0">
              <a:solidFill>
                <a:schemeClr val="tx1"/>
              </a:solidFill>
              <a:effectLst/>
              <a:latin typeface="+mn-lt"/>
            </a:endParaRPr>
          </a:p>
          <a:p>
            <a:pPr marL="171450" lvl="0" indent="-171450">
              <a:buFont typeface="Arial" panose="020B0604020202020204" pitchFamily="34" charset="0"/>
              <a:buChar char="•"/>
            </a:pPr>
            <a:r>
              <a:rPr lang="en-US" sz="1200" kern="1200" dirty="0">
                <a:solidFill>
                  <a:schemeClr val="tx1"/>
                </a:solidFill>
                <a:effectLst/>
                <a:latin typeface="+mn-lt"/>
              </a:rPr>
              <a:t>Each 177 feet or 17 stories tall – taller than the Statue of Liberty</a:t>
            </a:r>
          </a:p>
          <a:p>
            <a:pPr marL="171450" lvl="0" indent="-171450">
              <a:buFont typeface="Arial" panose="020B0604020202020204" pitchFamily="34" charset="0"/>
              <a:buChar char="•"/>
            </a:pPr>
            <a:r>
              <a:rPr lang="en-US" sz="1200" kern="1200" dirty="0">
                <a:solidFill>
                  <a:schemeClr val="tx1"/>
                </a:solidFill>
                <a:effectLst/>
                <a:latin typeface="+mn-lt"/>
              </a:rPr>
              <a:t>Each is 12 feet in diameter</a:t>
            </a:r>
          </a:p>
          <a:p>
            <a:pPr marL="171450" lvl="0" indent="-171450">
              <a:buFont typeface="Arial" panose="020B0604020202020204" pitchFamily="34" charset="0"/>
              <a:buChar char="•"/>
            </a:pPr>
            <a:r>
              <a:rPr lang="en-US" sz="1200" kern="1200" dirty="0">
                <a:solidFill>
                  <a:schemeClr val="tx1"/>
                </a:solidFill>
                <a:effectLst/>
                <a:latin typeface="+mn-lt"/>
              </a:rPr>
              <a:t>Each booster burns through 1,385,000 pounds of propellant in two minutes – an average of 5.5 tons of propellant every second</a:t>
            </a:r>
          </a:p>
          <a:p>
            <a:pPr marL="171450" lvl="0" indent="-171450">
              <a:buFont typeface="Arial" panose="020B0604020202020204" pitchFamily="34" charset="0"/>
              <a:buChar char="•"/>
            </a:pPr>
            <a:r>
              <a:rPr lang="en-US" sz="1200" kern="1200" dirty="0">
                <a:solidFill>
                  <a:schemeClr val="tx1"/>
                </a:solidFill>
                <a:effectLst/>
                <a:latin typeface="+mn-lt"/>
              </a:rPr>
              <a:t>Each booster’s thrust is greater than 14 four-engine Boeing 747s at full take-off power</a:t>
            </a:r>
          </a:p>
          <a:p>
            <a:pPr marL="171450" lvl="0" indent="-171450">
              <a:buFont typeface="Arial" panose="020B0604020202020204" pitchFamily="34" charset="0"/>
              <a:buChar char="•"/>
            </a:pPr>
            <a:r>
              <a:rPr lang="en-US" sz="1200" kern="1200" dirty="0">
                <a:solidFill>
                  <a:schemeClr val="tx1"/>
                </a:solidFill>
                <a:effectLst/>
                <a:latin typeface="+mn-lt"/>
              </a:rPr>
              <a:t>During flight, the temperature of the motor chamber gases reach more than 5,000°F – hot enough to boil steel!</a:t>
            </a:r>
          </a:p>
          <a:p>
            <a:endParaRPr lang="en-US" sz="120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10</a:t>
            </a:fld>
            <a:endParaRPr lang="en-US" dirty="0"/>
          </a:p>
        </p:txBody>
      </p:sp>
    </p:spTree>
    <p:extLst>
      <p:ext uri="{BB962C8B-B14F-4D97-AF65-F5344CB8AC3E}">
        <p14:creationId xmlns:p14="http://schemas.microsoft.com/office/powerpoint/2010/main" val="3817448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471583" y="2374369"/>
            <a:ext cx="5875076" cy="6306415"/>
          </a:xfrm>
        </p:spPr>
        <p:txBody>
          <a:bodyPr/>
          <a:lstStyle/>
          <a:p>
            <a:pPr marL="0" indent="0">
              <a:buFont typeface="Arial" panose="020B0604020202020204" pitchFamily="34" charset="0"/>
              <a:buNone/>
            </a:pPr>
            <a:r>
              <a:rPr lang="en-US" sz="1400" b="1" baseline="0" dirty="0"/>
              <a:t>Left</a:t>
            </a:r>
            <a:r>
              <a:rPr lang="en-US" sz="1400" b="1" baseline="0" dirty="0" smtClean="0"/>
              <a:t>: </a:t>
            </a:r>
            <a:r>
              <a:rPr lang="en-US" sz="1400" b="0" baseline="0" dirty="0" smtClean="0"/>
              <a:t>Interim </a:t>
            </a:r>
            <a:r>
              <a:rPr lang="en-US" sz="1400" b="0" baseline="0" dirty="0"/>
              <a:t>Cryogenic Propulsion System and Orion Stage Adapter </a:t>
            </a:r>
            <a:r>
              <a:rPr lang="en-US" sz="1400" u="none" dirty="0"/>
              <a:t>at Kennedy Space Center </a:t>
            </a:r>
            <a:r>
              <a:rPr lang="en-US" sz="1400" dirty="0"/>
              <a:t>until needed for integration</a:t>
            </a:r>
            <a:r>
              <a:rPr lang="en-US" sz="1400" baseline="0" dirty="0"/>
              <a:t> operations and </a:t>
            </a:r>
            <a:r>
              <a:rPr lang="en-US" sz="1400" dirty="0"/>
              <a:t>stacking</a:t>
            </a:r>
            <a:endParaRPr lang="en-US" sz="1400" b="0" baseline="0" dirty="0"/>
          </a:p>
          <a:p>
            <a:pPr marL="0" indent="0">
              <a:buFont typeface="Arial" panose="020B0604020202020204" pitchFamily="34" charset="0"/>
              <a:buNone/>
            </a:pPr>
            <a:r>
              <a:rPr lang="en-US" sz="1400" b="1" baseline="0" dirty="0" smtClean="0"/>
              <a:t>Right: </a:t>
            </a:r>
            <a:r>
              <a:rPr lang="en-US" sz="1400" kern="1200" dirty="0" smtClean="0">
                <a:solidFill>
                  <a:schemeClr val="tx1"/>
                </a:solidFill>
                <a:effectLst/>
                <a:latin typeface="+mn-lt"/>
              </a:rPr>
              <a:t>The </a:t>
            </a:r>
            <a:r>
              <a:rPr lang="en-US" sz="1400" kern="1200" dirty="0">
                <a:solidFill>
                  <a:schemeClr val="tx1"/>
                </a:solidFill>
                <a:effectLst/>
                <a:latin typeface="+mn-lt"/>
              </a:rPr>
              <a:t>launch vehicle stage adapter (LVSA) as it is loaded onto barge Pegasus July</a:t>
            </a:r>
            <a:r>
              <a:rPr lang="en-US" sz="1400" kern="1200" baseline="0" dirty="0">
                <a:solidFill>
                  <a:schemeClr val="tx1"/>
                </a:solidFill>
                <a:effectLst/>
                <a:latin typeface="+mn-lt"/>
              </a:rPr>
              <a:t> 17, 2020. </a:t>
            </a:r>
            <a:endParaRPr lang="en-US" sz="1400" kern="1200" dirty="0">
              <a:solidFill>
                <a:schemeClr val="tx1"/>
              </a:solidFill>
              <a:effectLst/>
              <a:latin typeface="+mn-lt"/>
            </a:endParaRPr>
          </a:p>
          <a:p>
            <a:pPr marL="0" indent="0">
              <a:buFont typeface="Arial" panose="020B0604020202020204" pitchFamily="34" charset="0"/>
              <a:buNone/>
            </a:pPr>
            <a:r>
              <a:rPr lang="en-US" sz="1400" b="0" baseline="0" dirty="0"/>
              <a:t> </a:t>
            </a:r>
            <a:endParaRPr lang="en-US" sz="1400" kern="1200" dirty="0">
              <a:solidFill>
                <a:schemeClr val="tx1"/>
              </a:solidFill>
              <a:effectLst/>
            </a:endParaRPr>
          </a:p>
          <a:p>
            <a:r>
              <a:rPr lang="en-US" sz="1400" u="sng" kern="1200" dirty="0">
                <a:solidFill>
                  <a:schemeClr val="tx1"/>
                </a:solidFill>
                <a:effectLst/>
              </a:rPr>
              <a:t>ICPS: </a:t>
            </a:r>
            <a:endParaRPr lang="en-US" sz="1400" kern="1200" dirty="0">
              <a:solidFill>
                <a:schemeClr val="tx1"/>
              </a:solidFill>
              <a:effectLst/>
            </a:endParaRPr>
          </a:p>
          <a:p>
            <a:pPr marL="285750" lvl="0" indent="-285750">
              <a:buFont typeface="Arial" panose="020B0604020202020204" pitchFamily="34" charset="0"/>
              <a:buChar char="•"/>
            </a:pPr>
            <a:r>
              <a:rPr lang="en-US" sz="1400" kern="1200" dirty="0">
                <a:solidFill>
                  <a:schemeClr val="tx1"/>
                </a:solidFill>
                <a:effectLst/>
              </a:rPr>
              <a:t>The ICPS was built by Boeing/ULA.</a:t>
            </a:r>
          </a:p>
          <a:p>
            <a:pPr marL="285750" lvl="0" indent="-285750">
              <a:buFont typeface="Arial" panose="020B0604020202020204" pitchFamily="34" charset="0"/>
              <a:buChar char="•"/>
            </a:pPr>
            <a:r>
              <a:rPr lang="en-US" sz="1400" kern="1200" dirty="0">
                <a:solidFill>
                  <a:schemeClr val="tx1"/>
                </a:solidFill>
                <a:effectLst/>
              </a:rPr>
              <a:t>The Delta Cryogenic Second Stage was modified by lengthening LH2 tank, adding hydrazine bottles for attitude control and minor avionics changes.</a:t>
            </a:r>
          </a:p>
          <a:p>
            <a:pPr marL="285750" lvl="0" indent="-285750">
              <a:buFont typeface="Arial" panose="020B0604020202020204" pitchFamily="34" charset="0"/>
              <a:buChar char="•"/>
            </a:pPr>
            <a:r>
              <a:rPr lang="en-US" sz="1400" kern="1200" dirty="0">
                <a:solidFill>
                  <a:schemeClr val="tx1"/>
                </a:solidFill>
                <a:effectLst/>
              </a:rPr>
              <a:t>It is 42’ tall x 16’ wide and powered by one AR RL-10B-2 engine. This engine produces 24,750 </a:t>
            </a:r>
            <a:r>
              <a:rPr lang="en-US" sz="1400" kern="1200" dirty="0" err="1">
                <a:solidFill>
                  <a:schemeClr val="tx1"/>
                </a:solidFill>
                <a:effectLst/>
              </a:rPr>
              <a:t>lbs</a:t>
            </a:r>
            <a:r>
              <a:rPr lang="en-US" sz="1400" kern="1200" dirty="0">
                <a:solidFill>
                  <a:schemeClr val="tx1"/>
                </a:solidFill>
                <a:effectLst/>
              </a:rPr>
              <a:t> of thrust as well as TLI burn for Orion (Artemis I).</a:t>
            </a:r>
          </a:p>
          <a:p>
            <a:r>
              <a:rPr lang="en-US" sz="1400" b="1" u="sng" kern="1200" dirty="0">
                <a:solidFill>
                  <a:schemeClr val="tx1"/>
                </a:solidFill>
                <a:effectLst/>
              </a:rPr>
              <a:t>LVSA:</a:t>
            </a:r>
            <a:endParaRPr lang="en-US" sz="1400" b="1" kern="1200" dirty="0">
              <a:solidFill>
                <a:schemeClr val="tx1"/>
              </a:solidFill>
              <a:effectLst/>
            </a:endParaRPr>
          </a:p>
          <a:p>
            <a:pPr marL="285750" lvl="0" indent="-285750">
              <a:buFont typeface="Arial" panose="020B0604020202020204" pitchFamily="34" charset="0"/>
              <a:buChar char="•"/>
            </a:pPr>
            <a:r>
              <a:rPr lang="en-US" sz="1400" kern="1200" dirty="0">
                <a:solidFill>
                  <a:schemeClr val="tx1"/>
                </a:solidFill>
                <a:effectLst/>
              </a:rPr>
              <a:t>The LVSA connects the core and upper stages.</a:t>
            </a:r>
          </a:p>
          <a:p>
            <a:pPr marL="285750" lvl="0" indent="-285750">
              <a:buFont typeface="Arial" panose="020B0604020202020204" pitchFamily="34" charset="0"/>
              <a:buChar char="•"/>
            </a:pPr>
            <a:r>
              <a:rPr lang="en-US" sz="1400" kern="1200" dirty="0">
                <a:solidFill>
                  <a:schemeClr val="tx1"/>
                </a:solidFill>
                <a:effectLst/>
              </a:rPr>
              <a:t>It is 27.5’ long and 27.5’ wide at base, tapers to 5 m at top.</a:t>
            </a:r>
          </a:p>
          <a:p>
            <a:pPr marL="285750" lvl="0" indent="-285750">
              <a:buFont typeface="Arial" panose="020B0604020202020204" pitchFamily="34" charset="0"/>
              <a:buChar char="•"/>
            </a:pPr>
            <a:r>
              <a:rPr lang="en-US" sz="1400" kern="1200" dirty="0">
                <a:solidFill>
                  <a:schemeClr val="tx1"/>
                </a:solidFill>
                <a:effectLst/>
              </a:rPr>
              <a:t>It’s made of friction-stir welded lightweight aluminum alloy.</a:t>
            </a:r>
          </a:p>
          <a:p>
            <a:pPr marL="285750" lvl="0" indent="-285750">
              <a:buFont typeface="Arial" panose="020B0604020202020204" pitchFamily="34" charset="0"/>
              <a:buChar char="•"/>
            </a:pPr>
            <a:r>
              <a:rPr lang="en-US" sz="1400" kern="1200" dirty="0">
                <a:solidFill>
                  <a:schemeClr val="tx1"/>
                </a:solidFill>
                <a:effectLst/>
              </a:rPr>
              <a:t>The LVSA was manufactured by Teledyne Brown </a:t>
            </a:r>
            <a:r>
              <a:rPr lang="en-US" sz="1400" dirty="0"/>
              <a:t>at MSFC. </a:t>
            </a:r>
            <a:endParaRPr lang="en-US" sz="1400" kern="1200" dirty="0">
              <a:solidFill>
                <a:schemeClr val="tx1"/>
              </a:solidFill>
              <a:effectLst/>
            </a:endParaRPr>
          </a:p>
          <a:p>
            <a:r>
              <a:rPr lang="en-US" sz="1400" b="1" u="sng" kern="1200" dirty="0">
                <a:solidFill>
                  <a:schemeClr val="tx1"/>
                </a:solidFill>
                <a:effectLst/>
              </a:rPr>
              <a:t>OSA:</a:t>
            </a:r>
            <a:endParaRPr lang="en-US" sz="1400" b="1" kern="1200" dirty="0">
              <a:solidFill>
                <a:schemeClr val="tx1"/>
              </a:solidFill>
              <a:effectLst/>
            </a:endParaRPr>
          </a:p>
          <a:p>
            <a:pPr marL="285750" lvl="0" indent="-285750">
              <a:buFont typeface="Arial" panose="020B0604020202020204" pitchFamily="34" charset="0"/>
              <a:buChar char="•"/>
            </a:pPr>
            <a:r>
              <a:rPr lang="en-US" sz="1400" dirty="0"/>
              <a:t>THE OSA c</a:t>
            </a:r>
            <a:r>
              <a:rPr lang="en-US" sz="1400" kern="1200" dirty="0">
                <a:solidFill>
                  <a:schemeClr val="tx1"/>
                </a:solidFill>
                <a:effectLst/>
              </a:rPr>
              <a:t>onnects ICPS and Orion.</a:t>
            </a:r>
          </a:p>
          <a:p>
            <a:pPr marL="285750" lvl="0" indent="-285750">
              <a:buFont typeface="Arial" panose="020B0604020202020204" pitchFamily="34" charset="0"/>
              <a:buChar char="•"/>
            </a:pPr>
            <a:r>
              <a:rPr lang="en-US" sz="1400" kern="1200" dirty="0">
                <a:solidFill>
                  <a:schemeClr val="tx1"/>
                </a:solidFill>
                <a:effectLst/>
              </a:rPr>
              <a:t>It’s 5’ high, and around 18’ in diameter.</a:t>
            </a:r>
          </a:p>
          <a:p>
            <a:pPr marL="285750" lvl="0" indent="-285750">
              <a:buFont typeface="Arial" panose="020B0604020202020204" pitchFamily="34" charset="0"/>
              <a:buChar char="•"/>
            </a:pPr>
            <a:r>
              <a:rPr lang="en-US" sz="1400" kern="1200" dirty="0">
                <a:solidFill>
                  <a:schemeClr val="tx1"/>
                </a:solidFill>
                <a:effectLst/>
              </a:rPr>
              <a:t>It holds 13 </a:t>
            </a:r>
            <a:r>
              <a:rPr lang="en-US" sz="1400" kern="1200" dirty="0" err="1">
                <a:solidFill>
                  <a:schemeClr val="tx1"/>
                </a:solidFill>
                <a:effectLst/>
              </a:rPr>
              <a:t>cubesats</a:t>
            </a:r>
            <a:r>
              <a:rPr lang="en-US" sz="1400" kern="1200" dirty="0">
                <a:solidFill>
                  <a:schemeClr val="tx1"/>
                </a:solidFill>
                <a:effectLst/>
              </a:rPr>
              <a:t> plus the avionics unit for Artemis I.</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5456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749300"/>
            <a:ext cx="5575300" cy="3136900"/>
          </a:xfrm>
        </p:spPr>
      </p:sp>
      <p:sp>
        <p:nvSpPr>
          <p:cNvPr id="3" name="Notes Placeholder 2"/>
          <p:cNvSpPr>
            <a:spLocks noGrp="1"/>
          </p:cNvSpPr>
          <p:nvPr>
            <p:ph type="body" idx="1"/>
          </p:nvPr>
        </p:nvSpPr>
        <p:spPr>
          <a:xfrm>
            <a:off x="718185" y="4196628"/>
            <a:ext cx="5608320" cy="4948318"/>
          </a:xfrm>
        </p:spPr>
        <p:txBody>
          <a:bodyPr/>
          <a:lstStyle/>
          <a:p>
            <a:pPr marL="285750" indent="-285750" defTabSz="465838">
              <a:buFont typeface="Arial" panose="020B0604020202020204" pitchFamily="34" charset="0"/>
              <a:buChar char="•"/>
              <a:defRPr/>
            </a:pPr>
            <a:r>
              <a:rPr lang="en-US" sz="1400" dirty="0" smtClean="0">
                <a:latin typeface="+mn-lt"/>
                <a:cs typeface="Arial" panose="020B0604020202020204" pitchFamily="34" charset="0"/>
              </a:rPr>
              <a:t> </a:t>
            </a:r>
            <a:r>
              <a:rPr lang="en-US" sz="1400" b="1" dirty="0" smtClean="0">
                <a:latin typeface="+mn-lt"/>
                <a:cs typeface="Arial" panose="020B0604020202020204" pitchFamily="34" charset="0"/>
              </a:rPr>
              <a:t>Left:</a:t>
            </a:r>
            <a:r>
              <a:rPr lang="en-US" sz="1400" dirty="0" smtClean="0">
                <a:latin typeface="+mn-lt"/>
                <a:cs typeface="Arial" panose="020B0604020202020204" pitchFamily="34" charset="0"/>
              </a:rPr>
              <a:t> All 10 booster </a:t>
            </a:r>
            <a:r>
              <a:rPr lang="en-US" sz="1400" dirty="0">
                <a:latin typeface="+mn-lt"/>
                <a:cs typeface="Arial" panose="020B0604020202020204" pitchFamily="34" charset="0"/>
              </a:rPr>
              <a:t>motor segments cast for second flight; 6 complete in barn</a:t>
            </a:r>
          </a:p>
          <a:p>
            <a:pPr marL="285750" indent="-285750" defTabSz="465838">
              <a:buFont typeface="Arial" panose="020B0604020202020204" pitchFamily="34" charset="0"/>
              <a:buChar char="•"/>
              <a:defRPr/>
            </a:pPr>
            <a:r>
              <a:rPr lang="en-US" sz="1400" b="1" dirty="0" smtClean="0">
                <a:latin typeface="+mn-lt"/>
                <a:cs typeface="Arial" panose="020B0604020202020204" pitchFamily="34" charset="0"/>
              </a:rPr>
              <a:t>Left/middle, right/middle, right: </a:t>
            </a:r>
            <a:r>
              <a:rPr lang="en-US" sz="1400" dirty="0" smtClean="0">
                <a:latin typeface="+mn-lt"/>
                <a:cs typeface="Arial" panose="020B0604020202020204" pitchFamily="34" charset="0"/>
              </a:rPr>
              <a:t>Core </a:t>
            </a:r>
            <a:r>
              <a:rPr lang="en-US" sz="1400" dirty="0">
                <a:latin typeface="+mn-lt"/>
                <a:cs typeface="Arial" panose="020B0604020202020204" pitchFamily="34" charset="0"/>
              </a:rPr>
              <a:t>Stage 2: All components </a:t>
            </a:r>
            <a:r>
              <a:rPr lang="en-US" sz="1400" dirty="0" smtClean="0">
                <a:latin typeface="+mn-lt"/>
                <a:cs typeface="Arial" panose="020B0604020202020204" pitchFamily="34" charset="0"/>
              </a:rPr>
              <a:t>manufactured and in various stages of prep and outfitting</a:t>
            </a:r>
            <a:endParaRPr lang="en-US" sz="1400" dirty="0">
              <a:latin typeface="+mn-lt"/>
              <a:cs typeface="Arial" panose="020B0604020202020204" pitchFamily="34" charset="0"/>
            </a:endParaRPr>
          </a:p>
          <a:p>
            <a:pPr marL="285750" indent="-285750" defTabSz="465838">
              <a:buFont typeface="Arial" panose="020B0604020202020204" pitchFamily="34" charset="0"/>
              <a:buChar char="•"/>
              <a:defRPr/>
            </a:pPr>
            <a:r>
              <a:rPr lang="en-US" sz="1400" b="1" dirty="0" smtClean="0">
                <a:latin typeface="+mn-lt"/>
              </a:rPr>
              <a:t>Bottom/right/middle:</a:t>
            </a:r>
            <a:r>
              <a:rPr lang="en-US" sz="1400" baseline="0" dirty="0" smtClean="0">
                <a:latin typeface="+mn-lt"/>
              </a:rPr>
              <a:t> </a:t>
            </a:r>
            <a:r>
              <a:rPr lang="en-US" sz="1400" dirty="0" smtClean="0">
                <a:latin typeface="+mn-lt"/>
              </a:rPr>
              <a:t>In-Space </a:t>
            </a:r>
            <a:r>
              <a:rPr lang="en-US" sz="1400" dirty="0">
                <a:latin typeface="+mn-lt"/>
              </a:rPr>
              <a:t>Stage adapters being welded at MSFC; Interim</a:t>
            </a:r>
            <a:r>
              <a:rPr lang="en-US" sz="1400" baseline="0" dirty="0">
                <a:latin typeface="+mn-lt"/>
              </a:rPr>
              <a:t> Cryogenic Propulsion Stage in progress</a:t>
            </a:r>
            <a:endParaRPr lang="en-US" sz="1400" dirty="0">
              <a:latin typeface="+mn-lt"/>
            </a:endParaRPr>
          </a:p>
          <a:p>
            <a:pPr marL="285750" indent="-285750" defTabSz="465838">
              <a:buFont typeface="Arial" panose="020B0604020202020204" pitchFamily="34" charset="0"/>
              <a:buChar char="•"/>
              <a:defRPr/>
            </a:pPr>
            <a:r>
              <a:rPr lang="en-US" sz="1400" b="1" dirty="0" smtClean="0">
                <a:latin typeface="+mn-lt"/>
              </a:rPr>
              <a:t>Bottom Left: </a:t>
            </a:r>
            <a:r>
              <a:rPr lang="en-US" sz="1400" dirty="0" smtClean="0">
                <a:latin typeface="+mn-lt"/>
              </a:rPr>
              <a:t>All </a:t>
            </a:r>
            <a:r>
              <a:rPr lang="en-US" sz="1400" dirty="0">
                <a:latin typeface="+mn-lt"/>
              </a:rPr>
              <a:t>four flight engines complete and stored in place; all controllers green run</a:t>
            </a:r>
          </a:p>
          <a:p>
            <a:pPr marL="285750" indent="-285750" defTabSz="465838">
              <a:buFont typeface="Arial" panose="020B0604020202020204" pitchFamily="34" charset="0"/>
              <a:buChar char="•"/>
              <a:defRPr/>
            </a:pPr>
            <a:r>
              <a:rPr lang="en-US" sz="1400" dirty="0" smtClean="0">
                <a:latin typeface="+mn-lt"/>
              </a:rPr>
              <a:t>Also </a:t>
            </a:r>
            <a:r>
              <a:rPr lang="en-US" sz="1400" dirty="0">
                <a:latin typeface="+mn-lt"/>
              </a:rPr>
              <a:t>realizing production improvements in building CS-2:</a:t>
            </a:r>
          </a:p>
          <a:p>
            <a:pPr marL="742950" lvl="1" indent="-285750" defTabSz="465838">
              <a:buFont typeface="Arial" panose="020B0604020202020204" pitchFamily="34" charset="0"/>
              <a:buChar char="•"/>
              <a:defRPr/>
            </a:pPr>
            <a:r>
              <a:rPr lang="en-US" sz="1400" dirty="0">
                <a:latin typeface="+mn-lt"/>
                <a:cs typeface="Arial" panose="020B0604020202020204" pitchFamily="34" charset="0"/>
              </a:rPr>
              <a:t>Although we have prioritized our resources to complete CS-1, the Artemis 2 core stage production schedule currently is averaging 50% improvement in schedule over the Artemis 1 core stage</a:t>
            </a:r>
          </a:p>
          <a:p>
            <a:pPr marL="742950" lvl="1" indent="-285750" defTabSz="465838">
              <a:buFont typeface="Arial" panose="020B0604020202020204" pitchFamily="34" charset="0"/>
              <a:buChar char="•"/>
              <a:defRPr/>
            </a:pPr>
            <a:r>
              <a:rPr lang="en-US" sz="1400" dirty="0" smtClean="0">
                <a:latin typeface="+mn-lt"/>
                <a:cs typeface="Arial" panose="020B0604020202020204" pitchFamily="34" charset="0"/>
              </a:rPr>
              <a:t>We </a:t>
            </a:r>
            <a:r>
              <a:rPr lang="en-US" sz="1400" dirty="0">
                <a:latin typeface="+mn-lt"/>
                <a:cs typeface="Arial" panose="020B0604020202020204" pitchFamily="34" charset="0"/>
              </a:rPr>
              <a:t>have so far seen a 70% improvement in labor hours on the engine section and 33% improvement on the intertank.</a:t>
            </a:r>
          </a:p>
          <a:p>
            <a:pPr marL="742950" lvl="1" indent="-285750" defTabSz="465838">
              <a:buFont typeface="Arial" panose="020B0604020202020204" pitchFamily="34" charset="0"/>
              <a:buChar char="•"/>
              <a:defRPr/>
            </a:pPr>
            <a:r>
              <a:rPr lang="en-US" sz="1400" dirty="0" smtClean="0">
                <a:latin typeface="+mn-lt"/>
                <a:cs typeface="Arial" panose="020B0604020202020204" pitchFamily="34" charset="0"/>
              </a:rPr>
              <a:t>To </a:t>
            </a:r>
            <a:r>
              <a:rPr lang="en-US" sz="1400" dirty="0">
                <a:latin typeface="+mn-lt"/>
                <a:cs typeface="Arial" panose="020B0604020202020204" pitchFamily="34" charset="0"/>
              </a:rPr>
              <a:t>break that down further, for the engine section, the most complex section of the core stage, we have seen a significant improvement in manufacturing discrepancies, a 97% improvement in rework hours and an overall 70% improvement in baseline labor hours </a:t>
            </a:r>
            <a:r>
              <a:rPr lang="en-US" sz="1400" dirty="0" smtClean="0">
                <a:latin typeface="+mn-lt"/>
                <a:cs typeface="Arial" panose="020B0604020202020204" pitchFamily="34" charset="0"/>
              </a:rPr>
              <a:t>required.</a:t>
            </a:r>
            <a:endParaRPr lang="en-US" sz="1400" dirty="0">
              <a:latin typeface="+mn-lt"/>
              <a:cs typeface="Arial" panose="020B0604020202020204" pitchFamily="34" charset="0"/>
            </a:endParaRPr>
          </a:p>
          <a:p>
            <a:pPr marL="0" indent="0" defTabSz="465838">
              <a:buFont typeface="Arial"/>
              <a:buNone/>
              <a:defRPr/>
            </a:pPr>
            <a:endParaRPr lang="en-US" sz="1400" dirty="0">
              <a:latin typeface="Arial" panose="020B0604020202020204" pitchFamily="34" charset="0"/>
              <a:cs typeface="Arial" panose="020B0604020202020204" pitchFamily="34" charset="0"/>
            </a:endParaRPr>
          </a:p>
          <a:p>
            <a:pPr marL="0" indent="0" defTabSz="465838">
              <a:buFont typeface="Arial"/>
              <a:buNone/>
              <a:defRPr/>
            </a:pP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47FE6D-A129-824A-B74F-19BDEDB109A7}"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076038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869950"/>
            <a:ext cx="5608638" cy="3154363"/>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b="1" kern="1200" dirty="0" smtClean="0">
                <a:solidFill>
                  <a:schemeClr val="tx1"/>
                </a:solidFill>
                <a:effectLst/>
                <a:latin typeface="+mn-lt"/>
              </a:rPr>
              <a:t>Top</a:t>
            </a:r>
            <a:r>
              <a:rPr lang="en-US" sz="1400" b="1" kern="1200" baseline="0" dirty="0" smtClean="0">
                <a:solidFill>
                  <a:schemeClr val="tx1"/>
                </a:solidFill>
                <a:effectLst/>
                <a:latin typeface="+mn-lt"/>
              </a:rPr>
              <a:t> </a:t>
            </a:r>
            <a:r>
              <a:rPr lang="en-US" sz="1400" b="1" kern="1200" baseline="0" dirty="0">
                <a:solidFill>
                  <a:schemeClr val="tx1"/>
                </a:solidFill>
                <a:effectLst/>
                <a:latin typeface="+mn-lt"/>
              </a:rPr>
              <a:t>left: </a:t>
            </a:r>
            <a:r>
              <a:rPr lang="en-US" sz="1400" kern="1200" baseline="0" dirty="0">
                <a:solidFill>
                  <a:schemeClr val="tx1"/>
                </a:solidFill>
                <a:effectLst/>
                <a:latin typeface="+mn-lt"/>
              </a:rPr>
              <a:t>Six RL-10s </a:t>
            </a:r>
            <a:r>
              <a:rPr lang="en-US" sz="1400" kern="1200" baseline="0" dirty="0" smtClean="0">
                <a:solidFill>
                  <a:schemeClr val="tx1"/>
                </a:solidFill>
                <a:effectLst/>
                <a:latin typeface="+mn-lt"/>
              </a:rPr>
              <a:t>tested and complete </a:t>
            </a:r>
            <a:r>
              <a:rPr lang="en-US" sz="1400" kern="1200" baseline="0" dirty="0">
                <a:solidFill>
                  <a:schemeClr val="tx1"/>
                </a:solidFill>
                <a:effectLst/>
                <a:latin typeface="+mn-lt"/>
              </a:rPr>
              <a:t>for </a:t>
            </a:r>
            <a:r>
              <a:rPr lang="en-US" sz="1400" kern="1200" baseline="0" dirty="0" smtClean="0">
                <a:solidFill>
                  <a:schemeClr val="tx1"/>
                </a:solidFill>
                <a:effectLst/>
                <a:latin typeface="+mn-lt"/>
              </a:rPr>
              <a:t>Artemis II, Artemis III and EUS for Block IB. (five </a:t>
            </a:r>
            <a:r>
              <a:rPr lang="en-US" sz="1400" kern="1200" baseline="0" dirty="0">
                <a:solidFill>
                  <a:schemeClr val="tx1"/>
                </a:solidFill>
                <a:effectLst/>
                <a:latin typeface="+mn-lt"/>
              </a:rPr>
              <a:t>shown</a:t>
            </a:r>
            <a:r>
              <a:rPr lang="en-US" sz="1400" kern="1200" baseline="0" dirty="0" smtClean="0">
                <a:solidFill>
                  <a:schemeClr val="tx1"/>
                </a:solidFill>
                <a:effectLst/>
                <a:latin typeface="+mn-lt"/>
              </a:rPr>
              <a:t>)</a:t>
            </a:r>
            <a:r>
              <a:rPr lang="en-US" sz="1400" kern="1200" dirty="0" smtClean="0">
                <a:solidFill>
                  <a:schemeClr val="tx1"/>
                </a:solidFill>
                <a:latin typeface="+mn-lt"/>
                <a:ea typeface="+mn-ea"/>
                <a:cs typeface="+mn-cs"/>
              </a:rPr>
              <a:t>  </a:t>
            </a:r>
          </a:p>
          <a:p>
            <a:pPr marL="285750" indent="-285750">
              <a:buFont typeface="Arial" panose="020B0604020202020204" pitchFamily="34" charset="0"/>
              <a:buChar char="•"/>
            </a:pPr>
            <a:r>
              <a:rPr lang="en-US" sz="1400" b="1" kern="1200" baseline="0" dirty="0" smtClean="0">
                <a:solidFill>
                  <a:schemeClr val="tx1"/>
                </a:solidFill>
                <a:effectLst/>
                <a:latin typeface="+mn-lt"/>
              </a:rPr>
              <a:t>Top </a:t>
            </a:r>
            <a:r>
              <a:rPr lang="en-US" sz="1400" b="1" kern="1200" baseline="0" dirty="0">
                <a:solidFill>
                  <a:schemeClr val="tx1"/>
                </a:solidFill>
                <a:effectLst/>
                <a:latin typeface="+mn-lt"/>
              </a:rPr>
              <a:t>center: </a:t>
            </a:r>
            <a:r>
              <a:rPr lang="en-US" sz="1400" kern="1200" baseline="0" dirty="0">
                <a:solidFill>
                  <a:schemeClr val="tx1"/>
                </a:solidFill>
                <a:effectLst/>
                <a:latin typeface="+mn-lt"/>
              </a:rPr>
              <a:t>Boosters processing and casting for third flight, as well as FSB-1</a:t>
            </a:r>
          </a:p>
          <a:p>
            <a:pPr marL="285750" indent="-285750">
              <a:buFont typeface="Arial" panose="020B0604020202020204" pitchFamily="34" charset="0"/>
              <a:buChar char="•"/>
            </a:pPr>
            <a:r>
              <a:rPr lang="en-US" sz="1400" b="1" kern="1200" baseline="0" dirty="0" smtClean="0">
                <a:solidFill>
                  <a:schemeClr val="tx1"/>
                </a:solidFill>
                <a:effectLst/>
                <a:latin typeface="+mn-lt"/>
              </a:rPr>
              <a:t>Top </a:t>
            </a:r>
            <a:r>
              <a:rPr lang="en-US" sz="1400" b="1" kern="1200" baseline="0" dirty="0">
                <a:solidFill>
                  <a:schemeClr val="tx1"/>
                </a:solidFill>
                <a:effectLst/>
                <a:latin typeface="+mn-lt"/>
              </a:rPr>
              <a:t>right: </a:t>
            </a:r>
            <a:r>
              <a:rPr lang="en-US" sz="1400" kern="1200" baseline="0" dirty="0">
                <a:solidFill>
                  <a:schemeClr val="tx1"/>
                </a:solidFill>
                <a:effectLst/>
                <a:latin typeface="+mn-lt"/>
              </a:rPr>
              <a:t>Payload adapter manufacturing work @ </a:t>
            </a:r>
            <a:r>
              <a:rPr lang="en-US" sz="1400" kern="1200" baseline="0" dirty="0" smtClean="0">
                <a:solidFill>
                  <a:schemeClr val="tx1"/>
                </a:solidFill>
                <a:effectLst/>
                <a:latin typeface="+mn-lt"/>
              </a:rPr>
              <a:t>MSFC for Block IB</a:t>
            </a:r>
            <a:endParaRPr lang="en-US" sz="1400" kern="1200" baseline="0" dirty="0">
              <a:solidFill>
                <a:schemeClr val="tx1"/>
              </a:solidFill>
              <a:effectLst/>
              <a:latin typeface="+mn-lt"/>
            </a:endParaRP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kern="1200" baseline="0" dirty="0" smtClean="0">
                <a:solidFill>
                  <a:schemeClr val="tx1"/>
                </a:solidFill>
                <a:effectLst/>
                <a:latin typeface="+mn-lt"/>
              </a:rPr>
              <a:t>Bottom Left and Right: </a:t>
            </a:r>
            <a:r>
              <a:rPr lang="en-US" sz="1400" kern="1200" baseline="0" dirty="0">
                <a:solidFill>
                  <a:schemeClr val="tx1"/>
                </a:solidFill>
                <a:effectLst/>
                <a:latin typeface="+mn-lt"/>
              </a:rPr>
              <a:t>Much</a:t>
            </a:r>
            <a:r>
              <a:rPr lang="en-US" sz="1400" kern="1200" dirty="0">
                <a:solidFill>
                  <a:schemeClr val="tx1"/>
                </a:solidFill>
                <a:effectLst/>
                <a:latin typeface="+mn-lt"/>
              </a:rPr>
              <a:t> work is under way on developing a new more affordable, expendable variant of the RS-25 that costs at least 33 percent less and operates at 111% (521,000 </a:t>
            </a:r>
            <a:r>
              <a:rPr lang="en-US" sz="1400" kern="1200" dirty="0" err="1">
                <a:solidFill>
                  <a:schemeClr val="tx1"/>
                </a:solidFill>
                <a:effectLst/>
                <a:latin typeface="+mn-lt"/>
              </a:rPr>
              <a:t>lbs</a:t>
            </a:r>
            <a:r>
              <a:rPr lang="en-US" sz="1400" kern="1200" dirty="0">
                <a:solidFill>
                  <a:schemeClr val="tx1"/>
                </a:solidFill>
                <a:effectLst/>
                <a:latin typeface="+mn-lt"/>
              </a:rPr>
              <a:t>) thrust. </a:t>
            </a:r>
            <a:r>
              <a:rPr lang="en-US" sz="1400" kern="1200" dirty="0" smtClean="0">
                <a:solidFill>
                  <a:schemeClr val="tx1"/>
                </a:solidFill>
                <a:effectLst/>
                <a:latin typeface="+mn-lt"/>
              </a:rPr>
              <a:t> In September</a:t>
            </a:r>
            <a:r>
              <a:rPr lang="en-US" sz="1400" kern="1200" baseline="0" dirty="0" smtClean="0">
                <a:solidFill>
                  <a:schemeClr val="tx1"/>
                </a:solidFill>
                <a:effectLst/>
                <a:latin typeface="+mn-lt"/>
              </a:rPr>
              <a:t>, we will resume hotfire tests that continue testing new components like </a:t>
            </a:r>
            <a:r>
              <a:rPr lang="en-US" sz="1400" kern="1200" dirty="0" smtClean="0">
                <a:solidFill>
                  <a:schemeClr val="tx1"/>
                </a:solidFill>
                <a:effectLst/>
                <a:latin typeface="+mn-lt"/>
              </a:rPr>
              <a:t>a </a:t>
            </a:r>
            <a:r>
              <a:rPr lang="en-US" sz="1400" kern="1200" dirty="0">
                <a:solidFill>
                  <a:schemeClr val="tx1"/>
                </a:solidFill>
                <a:effectLst/>
                <a:latin typeface="+mn-lt"/>
              </a:rPr>
              <a:t>3D printed pogo accumulator </a:t>
            </a:r>
            <a:r>
              <a:rPr lang="en-US" sz="1400" kern="1200" dirty="0" smtClean="0">
                <a:solidFill>
                  <a:schemeClr val="tx1"/>
                </a:solidFill>
                <a:effectLst/>
                <a:latin typeface="+mn-lt"/>
              </a:rPr>
              <a:t>(bottom right) and </a:t>
            </a:r>
            <a:r>
              <a:rPr lang="en-US" sz="1400" kern="1200" dirty="0">
                <a:solidFill>
                  <a:schemeClr val="tx1"/>
                </a:solidFill>
                <a:effectLst/>
                <a:latin typeface="+mn-lt"/>
              </a:rPr>
              <a:t>a hot isostatic pressure (HIP) bonded main combustion chamber (bottom </a:t>
            </a:r>
            <a:r>
              <a:rPr lang="en-US" sz="1400" kern="1200" dirty="0" smtClean="0">
                <a:solidFill>
                  <a:schemeClr val="tx1"/>
                </a:solidFill>
                <a:effectLst/>
                <a:latin typeface="+mn-lt"/>
              </a:rPr>
              <a:t>left).</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smtClean="0">
                <a:solidFill>
                  <a:schemeClr val="tx1"/>
                </a:solidFill>
                <a:latin typeface="+mn-lt"/>
                <a:ea typeface="+mn-ea"/>
                <a:cs typeface="+mn-cs"/>
              </a:rPr>
              <a:t>AR awarded initial contract for 6 new “restart” engines, which</a:t>
            </a:r>
            <a:r>
              <a:rPr lang="en-US" sz="1400" kern="1200" baseline="0" dirty="0" smtClean="0">
                <a:solidFill>
                  <a:schemeClr val="tx1"/>
                </a:solidFill>
                <a:latin typeface="+mn-lt"/>
                <a:ea typeface="+mn-ea"/>
                <a:cs typeface="+mn-cs"/>
              </a:rPr>
              <a:t> are under way AND a </a:t>
            </a:r>
            <a:r>
              <a:rPr lang="en-US" sz="1400" kern="1200" dirty="0" smtClean="0">
                <a:solidFill>
                  <a:schemeClr val="tx1"/>
                </a:solidFill>
                <a:latin typeface="+mn-lt"/>
                <a:ea typeface="+mn-ea"/>
                <a:cs typeface="+mn-cs"/>
              </a:rPr>
              <a:t>follow-on contract for additional 18 engines that will operate at 111% thrust and cost 30% less than the shuttle engines.</a:t>
            </a:r>
          </a:p>
          <a:p>
            <a:pPr marL="285750" indent="-285750">
              <a:buFont typeface="Arial" panose="020B0604020202020204" pitchFamily="34" charset="0"/>
              <a:buChar char="•"/>
            </a:pPr>
            <a:r>
              <a:rPr lang="en-US" sz="1400" b="1" kern="1200" dirty="0" smtClean="0">
                <a:solidFill>
                  <a:schemeClr val="tx1"/>
                </a:solidFill>
                <a:effectLst/>
                <a:latin typeface="+mn-lt"/>
              </a:rPr>
              <a:t>Bottom </a:t>
            </a:r>
            <a:r>
              <a:rPr lang="en-US" sz="1400" b="1" kern="1200" dirty="0">
                <a:solidFill>
                  <a:schemeClr val="tx1"/>
                </a:solidFill>
                <a:effectLst/>
                <a:latin typeface="+mn-lt"/>
              </a:rPr>
              <a:t>center: </a:t>
            </a:r>
            <a:r>
              <a:rPr lang="en-US" sz="1400" kern="1200" dirty="0">
                <a:solidFill>
                  <a:schemeClr val="tx1"/>
                </a:solidFill>
                <a:effectLst/>
                <a:latin typeface="+mn-lt"/>
              </a:rPr>
              <a:t>EUS weld confidence articles: on</a:t>
            </a:r>
            <a:r>
              <a:rPr lang="en-US" sz="1400" kern="1200" baseline="0" dirty="0">
                <a:solidFill>
                  <a:schemeClr val="tx1"/>
                </a:solidFill>
                <a:effectLst/>
                <a:latin typeface="+mn-lt"/>
              </a:rPr>
              <a:t> the </a:t>
            </a:r>
            <a:r>
              <a:rPr lang="en-US" sz="1400" b="0" i="0" kern="1200" dirty="0">
                <a:solidFill>
                  <a:schemeClr val="tx1"/>
                </a:solidFill>
                <a:effectLst/>
                <a:latin typeface="+mn-lt"/>
              </a:rPr>
              <a:t>right is a ring segment; left is a barrel panel; mention EUS JOFOC</a:t>
            </a:r>
          </a:p>
          <a:p>
            <a:pPr marL="285750" indent="-285750">
              <a:buFont typeface="Arial" panose="020B0604020202020204" pitchFamily="34" charset="0"/>
              <a:buChar char="•"/>
            </a:pPr>
            <a:r>
              <a:rPr lang="en-US" sz="1400" b="1" i="0" kern="1200" dirty="0" smtClean="0">
                <a:solidFill>
                  <a:schemeClr val="tx1"/>
                </a:solidFill>
                <a:effectLst/>
                <a:latin typeface="+mn-lt"/>
              </a:rPr>
              <a:t>Not </a:t>
            </a:r>
            <a:r>
              <a:rPr lang="en-US" sz="1400" b="1" i="0" kern="1200" dirty="0">
                <a:solidFill>
                  <a:schemeClr val="tx1"/>
                </a:solidFill>
                <a:effectLst/>
                <a:latin typeface="+mn-lt"/>
              </a:rPr>
              <a:t>Shown:</a:t>
            </a:r>
            <a:r>
              <a:rPr lang="en-US" sz="1400" b="1" i="0" kern="1200" baseline="0" dirty="0">
                <a:solidFill>
                  <a:schemeClr val="tx1"/>
                </a:solidFill>
                <a:effectLst/>
                <a:latin typeface="+mn-lt"/>
              </a:rPr>
              <a:t> </a:t>
            </a:r>
            <a:r>
              <a:rPr lang="en-US" sz="1400" b="0" i="0" kern="1200" baseline="0" dirty="0">
                <a:solidFill>
                  <a:schemeClr val="tx1"/>
                </a:solidFill>
                <a:effectLst/>
                <a:latin typeface="+mn-lt"/>
              </a:rPr>
              <a:t>Planning underway for modifications at Michoud Assembly Facility to accommodate expanded core stage/EUS production.</a:t>
            </a:r>
            <a:endParaRPr lang="en-US" sz="1400" dirty="0">
              <a:latin typeface="+mn-lt"/>
            </a:endParaRPr>
          </a:p>
          <a:p>
            <a:endParaRPr lang="en-US" sz="1400" b="0" i="0" kern="1200" dirty="0">
              <a:solidFill>
                <a:schemeClr val="tx1"/>
              </a:solidFill>
              <a:latin typeface="Century Gothic" panose="020B0502020202020204" pitchFamily="34" charset="0"/>
              <a:ea typeface="+mn-ea"/>
              <a:cs typeface="+mn-cs"/>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13</a:t>
            </a:fld>
            <a:endParaRPr lang="en-US" dirty="0"/>
          </a:p>
        </p:txBody>
      </p:sp>
    </p:spTree>
    <p:extLst>
      <p:ext uri="{BB962C8B-B14F-4D97-AF65-F5344CB8AC3E}">
        <p14:creationId xmlns:p14="http://schemas.microsoft.com/office/powerpoint/2010/main" val="4270488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smtClean="0"/>
              <a:t>Thanks for your time and attention.</a:t>
            </a:r>
          </a:p>
          <a:p>
            <a:pPr marL="285750" indent="-285750">
              <a:buFont typeface="Arial" panose="020B0604020202020204" pitchFamily="34" charset="0"/>
              <a:buChar char="•"/>
            </a:pPr>
            <a:r>
              <a:rPr lang="en-US" dirty="0" smtClean="0"/>
              <a:t>We’ve made a lot of progress in developing SLS and our first vehicle that will</a:t>
            </a:r>
            <a:r>
              <a:rPr lang="en-US" baseline="0" dirty="0" smtClean="0"/>
              <a:t> pay dividends from Artemis II to Mars.</a:t>
            </a:r>
          </a:p>
          <a:p>
            <a:pPr marL="285750" indent="-285750">
              <a:buFont typeface="Arial" panose="020B0604020202020204" pitchFamily="34" charset="0"/>
              <a:buChar char="•"/>
            </a:pPr>
            <a:r>
              <a:rPr lang="en-US" baseline="0" dirty="0" smtClean="0"/>
              <a:t>We are working hard toward launch in 2021.</a:t>
            </a:r>
          </a:p>
          <a:p>
            <a:pPr marL="285750" indent="-285750">
              <a:buFont typeface="Arial" panose="020B0604020202020204" pitchFamily="34" charset="0"/>
              <a:buChar char="•"/>
            </a:pPr>
            <a:r>
              <a:rPr lang="en-US" baseline="0" dirty="0" smtClean="0"/>
              <a:t>Please follow our progress on any and all of these online information sources.</a:t>
            </a:r>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14</a:t>
            </a:fld>
            <a:endParaRPr lang="en-US" dirty="0"/>
          </a:p>
        </p:txBody>
      </p:sp>
    </p:spTree>
    <p:extLst>
      <p:ext uri="{BB962C8B-B14F-4D97-AF65-F5344CB8AC3E}">
        <p14:creationId xmlns:p14="http://schemas.microsoft.com/office/powerpoint/2010/main" val="3532390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solidFill>
                  <a:prstClr val="black">
                    <a:tint val="75000"/>
                  </a:prstClr>
                </a:solidFill>
              </a:rPr>
              <a:t>0458</a:t>
            </a:r>
          </a:p>
        </p:txBody>
      </p:sp>
    </p:spTree>
    <p:extLst>
      <p:ext uri="{BB962C8B-B14F-4D97-AF65-F5344CB8AC3E}">
        <p14:creationId xmlns:p14="http://schemas.microsoft.com/office/powerpoint/2010/main" val="186690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1943898475"/>
      </p:ext>
    </p:extLst>
  </p:cSld>
  <p:clrMap bg1="lt1" tx1="dk1" bg2="lt2" tx2="dk2" accent1="accent1" accent2="accent2" accent3="accent3" accent4="accent4" accent5="accent5" accent6="accent6" hlink="hlink" folHlink="folHlink"/>
  <p:sldLayoutIdLst>
    <p:sldLayoutId id="2147483924" r:id="rId1"/>
    <p:sldLayoutId id="214748393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p:nvSpPr>
        <p:spPr>
          <a:xfrm>
            <a:off x="3631223" y="5235220"/>
            <a:ext cx="8375836" cy="1323439"/>
          </a:xfrm>
          <a:prstGeom prst="rect">
            <a:avLst/>
          </a:prstGeom>
          <a:noFill/>
          <a:effectLst>
            <a:outerShdw blurRad="25400" dist="38100" dir="2700000" algn="tl" rotWithShape="0">
              <a:schemeClr val="tx1">
                <a:alpha val="79000"/>
              </a:schemeClr>
            </a:outerShdw>
          </a:effectLst>
        </p:spPr>
        <p:txBody>
          <a:bodyPr wrap="square" rtlCol="0">
            <a:spAutoFit/>
          </a:bodyPr>
          <a:lstStyle/>
          <a:p>
            <a:pPr algn="r"/>
            <a:endParaRPr lang="en-US" sz="2000" b="1" dirty="0">
              <a:solidFill>
                <a:schemeClr val="bg1"/>
              </a:solidFill>
              <a:latin typeface="Century Gothic" charset="0"/>
              <a:ea typeface="Century Gothic" charset="0"/>
              <a:cs typeface="Century Gothic" charset="0"/>
            </a:endParaRPr>
          </a:p>
          <a:p>
            <a:pPr algn="r"/>
            <a:r>
              <a:rPr lang="en-US" sz="2000" b="1" dirty="0" smtClean="0">
                <a:solidFill>
                  <a:schemeClr val="bg1"/>
                </a:solidFill>
                <a:latin typeface="Century Gothic" charset="0"/>
                <a:ea typeface="Century Gothic" charset="0"/>
                <a:cs typeface="Century Gothic" charset="0"/>
              </a:rPr>
              <a:t>CHRIS CIANCIOLA</a:t>
            </a:r>
            <a:endParaRPr lang="en-US" sz="2000" b="1" dirty="0">
              <a:solidFill>
                <a:schemeClr val="bg1"/>
              </a:solidFill>
              <a:latin typeface="Century Gothic" charset="0"/>
              <a:ea typeface="Century Gothic" charset="0"/>
              <a:cs typeface="Century Gothic" charset="0"/>
            </a:endParaRPr>
          </a:p>
          <a:p>
            <a:pPr algn="r"/>
            <a:r>
              <a:rPr lang="en-US" sz="2000" b="1" dirty="0" smtClean="0">
                <a:solidFill>
                  <a:schemeClr val="bg1"/>
                </a:solidFill>
                <a:latin typeface="Century Gothic" charset="0"/>
                <a:ea typeface="Century Gothic" charset="0"/>
                <a:cs typeface="Century Gothic" charset="0"/>
              </a:rPr>
              <a:t>Deputy Manager</a:t>
            </a:r>
            <a:endParaRPr lang="en-US" sz="2000" b="1" dirty="0">
              <a:solidFill>
                <a:schemeClr val="bg1"/>
              </a:solidFill>
              <a:latin typeface="Century Gothic" charset="0"/>
              <a:ea typeface="Century Gothic" charset="0"/>
              <a:cs typeface="Century Gothic" charset="0"/>
            </a:endParaRPr>
          </a:p>
          <a:p>
            <a:pPr algn="r"/>
            <a:r>
              <a:rPr lang="en-US" sz="2000" b="1" dirty="0">
                <a:solidFill>
                  <a:schemeClr val="bg1"/>
                </a:solidFill>
                <a:latin typeface="Century Gothic" charset="0"/>
                <a:ea typeface="Century Gothic" charset="0"/>
                <a:cs typeface="Century Gothic" charset="0"/>
              </a:rPr>
              <a:t>Space Launch System Program</a:t>
            </a:r>
          </a:p>
        </p:txBody>
      </p:sp>
      <p:sp>
        <p:nvSpPr>
          <p:cNvPr id="3" name="TextBox 2"/>
          <p:cNvSpPr txBox="1"/>
          <p:nvPr/>
        </p:nvSpPr>
        <p:spPr>
          <a:xfrm>
            <a:off x="3008240" y="1857814"/>
            <a:ext cx="8998819" cy="2308324"/>
          </a:xfrm>
          <a:prstGeom prst="rect">
            <a:avLst/>
          </a:prstGeom>
          <a:noFill/>
        </p:spPr>
        <p:txBody>
          <a:bodyPr wrap="square" rtlCol="0">
            <a:spAutoFit/>
          </a:bodyPr>
          <a:lstStyle/>
          <a:p>
            <a:pPr algn="r"/>
            <a:r>
              <a:rPr lang="en-US" sz="3800" b="1" cap="all" dirty="0" smtClean="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NASA’s Space Launch System Progress Toward the launch pad</a:t>
            </a:r>
            <a:endParaRPr lang="en-US" sz="38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a:p>
            <a:pPr algn="r"/>
            <a:endParaRPr lang="en-US" sz="40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a:p>
            <a:pPr algn="r"/>
            <a:r>
              <a:rPr lang="en-US" sz="2800" b="1" dirty="0" smtClean="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August 24, 2020</a:t>
            </a:r>
            <a:endParaRPr lang="en-US" sz="2800" b="1"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496425" y="225426"/>
            <a:ext cx="2534615" cy="747973"/>
          </a:xfrm>
          <a:prstGeom prst="rect">
            <a:avLst/>
          </a:prstGeom>
        </p:spPr>
      </p:pic>
      <p:sp>
        <p:nvSpPr>
          <p:cNvPr id="2" name="Slide Number Placeholder 1">
            <a:extLst>
              <a:ext uri="{FF2B5EF4-FFF2-40B4-BE49-F238E27FC236}">
                <a16:creationId xmlns:a16="http://schemas.microsoft.com/office/drawing/2014/main" id="{C8EF5913-48FE-9341-A940-92B843680298}"/>
              </a:ext>
            </a:extLst>
          </p:cNvPr>
          <p:cNvSpPr>
            <a:spLocks noGrp="1"/>
          </p:cNvSpPr>
          <p:nvPr>
            <p:ph type="sldNum" sz="quarter" idx="4"/>
          </p:nvPr>
        </p:nvSpPr>
        <p:spPr/>
        <p:txBody>
          <a:bodyPr/>
          <a:lstStyle/>
          <a:p>
            <a:r>
              <a:rPr lang="en-US">
                <a:solidFill>
                  <a:prstClr val="black">
                    <a:tint val="75000"/>
                  </a:prstClr>
                </a:solidFill>
              </a:rPr>
              <a:t>0458</a:t>
            </a:r>
            <a:endParaRPr lang="en-US" dirty="0">
              <a:solidFill>
                <a:prstClr val="black">
                  <a:tint val="75000"/>
                </a:prstClr>
              </a:solidFill>
            </a:endParaRPr>
          </a:p>
        </p:txBody>
      </p:sp>
    </p:spTree>
    <p:extLst>
      <p:ext uri="{BB962C8B-B14F-4D97-AF65-F5344CB8AC3E}">
        <p14:creationId xmlns:p14="http://schemas.microsoft.com/office/powerpoint/2010/main" val="478551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descr="SLS Progress video 022020_XVID">
            <a:hlinkClick r:id="" action="ppaction://media"/>
            <a:extLst>
              <a:ext uri="{FF2B5EF4-FFF2-40B4-BE49-F238E27FC236}">
                <a16:creationId xmlns:a16="http://schemas.microsoft.com/office/drawing/2014/main" id="{79F3F8C6-9DE0-5C4C-B702-5E5A37EE1FD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525" y="3175"/>
            <a:ext cx="12192000" cy="6858000"/>
          </a:xfrm>
          <a:prstGeom prst="rect">
            <a:avLst/>
          </a:prstGeom>
        </p:spPr>
      </p:pic>
      <p:sp>
        <p:nvSpPr>
          <p:cNvPr id="4" name="TextBox 3">
            <a:extLst>
              <a:ext uri="{FF2B5EF4-FFF2-40B4-BE49-F238E27FC236}">
                <a16:creationId xmlns:a16="http://schemas.microsoft.com/office/drawing/2014/main" id="{C8672C9B-02E0-BC47-8D83-AEC3D71331BD}"/>
              </a:ext>
            </a:extLst>
          </p:cNvPr>
          <p:cNvSpPr txBox="1"/>
          <p:nvPr/>
        </p:nvSpPr>
        <p:spPr>
          <a:xfrm>
            <a:off x="1732547" y="3044279"/>
            <a:ext cx="8726905" cy="769441"/>
          </a:xfrm>
          <a:prstGeom prst="rect">
            <a:avLst/>
          </a:prstGeom>
          <a:noFill/>
        </p:spPr>
        <p:txBody>
          <a:bodyPr wrap="square" rtlCol="0">
            <a:spAutoFit/>
          </a:bodyPr>
          <a:lstStyle/>
          <a:p>
            <a:pPr algn="ctr"/>
            <a:r>
              <a:rPr lang="en-US" sz="4400" b="1" dirty="0">
                <a:solidFill>
                  <a:schemeClr val="bg1"/>
                </a:solidFill>
                <a:latin typeface="Century Gothic" panose="020B0502020202020204" pitchFamily="34" charset="0"/>
              </a:rPr>
              <a:t>Progress Video</a:t>
            </a:r>
          </a:p>
        </p:txBody>
      </p:sp>
      <p:sp>
        <p:nvSpPr>
          <p:cNvPr id="5" name="Slide Number Placeholder 4">
            <a:extLst>
              <a:ext uri="{FF2B5EF4-FFF2-40B4-BE49-F238E27FC236}">
                <a16:creationId xmlns:a16="http://schemas.microsoft.com/office/drawing/2014/main" id="{E6E1D6D3-2D03-5743-870C-BDE6A04459B9}"/>
              </a:ext>
            </a:extLst>
          </p:cNvPr>
          <p:cNvSpPr>
            <a:spLocks noGrp="1"/>
          </p:cNvSpPr>
          <p:nvPr>
            <p:ph type="sldNum" sz="quarter" idx="4"/>
          </p:nvPr>
        </p:nvSpPr>
        <p:spPr/>
        <p:txBody>
          <a:bodyPr/>
          <a:lstStyle/>
          <a:p>
            <a:r>
              <a:rPr lang="en-US">
                <a:solidFill>
                  <a:schemeClr val="tx1">
                    <a:lumMod val="65000"/>
                    <a:lumOff val="35000"/>
                  </a:schemeClr>
                </a:solidFill>
              </a:rPr>
              <a:t>0458</a:t>
            </a:r>
            <a:endParaRPr lang="en-US" dirty="0">
              <a:solidFill>
                <a:schemeClr val="tx1">
                  <a:lumMod val="65000"/>
                  <a:lumOff val="35000"/>
                </a:schemeClr>
              </a:solidFill>
            </a:endParaRPr>
          </a:p>
        </p:txBody>
      </p:sp>
    </p:spTree>
    <p:extLst>
      <p:ext uri="{BB962C8B-B14F-4D97-AF65-F5344CB8AC3E}">
        <p14:creationId xmlns:p14="http://schemas.microsoft.com/office/powerpoint/2010/main" val="904975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2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E792E5-A31F-8649-ABD2-DA61F130D950}"/>
              </a:ext>
            </a:extLst>
          </p:cNvPr>
          <p:cNvSpPr txBox="1"/>
          <p:nvPr/>
        </p:nvSpPr>
        <p:spPr>
          <a:xfrm>
            <a:off x="4796800" y="1766300"/>
            <a:ext cx="7234240" cy="4339650"/>
          </a:xfrm>
          <a:prstGeom prst="rect">
            <a:avLst/>
          </a:prstGeom>
          <a:noFill/>
        </p:spPr>
        <p:txBody>
          <a:bodyPr wrap="square" rtlCol="0">
            <a:spAutoFit/>
          </a:bodyPr>
          <a:lstStyle/>
          <a:p>
            <a:pPr defTabSz="914377">
              <a:defRPr/>
            </a:pPr>
            <a:r>
              <a:rPr lang="en-US" sz="2300" b="1" dirty="0">
                <a:solidFill>
                  <a:prstClr val="white"/>
                </a:solidFill>
                <a:latin typeface="Century Gothic Bold"/>
                <a:ea typeface="Arial" charset="0"/>
                <a:cs typeface="Arial" charset="0"/>
              </a:rPr>
              <a:t>“Lead an innovative and </a:t>
            </a:r>
            <a:r>
              <a:rPr lang="en-US" sz="2300" b="1" u="sng" dirty="0">
                <a:solidFill>
                  <a:srgbClr val="00B0F0"/>
                </a:solidFill>
                <a:latin typeface="Century Gothic Bold"/>
                <a:ea typeface="Arial" charset="0"/>
                <a:cs typeface="Arial" charset="0"/>
              </a:rPr>
              <a:t>sustainable</a:t>
            </a:r>
            <a:r>
              <a:rPr lang="en-US" sz="2300" b="1" dirty="0">
                <a:solidFill>
                  <a:srgbClr val="00B0F0"/>
                </a:solidFill>
                <a:latin typeface="Century Gothic Bold"/>
                <a:ea typeface="Arial" charset="0"/>
                <a:cs typeface="Arial" charset="0"/>
              </a:rPr>
              <a:t> </a:t>
            </a:r>
            <a:r>
              <a:rPr lang="en-US" sz="2300" b="1" dirty="0">
                <a:solidFill>
                  <a:prstClr val="white"/>
                </a:solidFill>
                <a:latin typeface="Century Gothic Bold"/>
                <a:ea typeface="Arial" charset="0"/>
                <a:cs typeface="Arial" charset="0"/>
              </a:rPr>
              <a:t/>
            </a:r>
            <a:br>
              <a:rPr lang="en-US" sz="2300" b="1" dirty="0">
                <a:solidFill>
                  <a:prstClr val="white"/>
                </a:solidFill>
                <a:latin typeface="Century Gothic Bold"/>
                <a:ea typeface="Arial" charset="0"/>
                <a:cs typeface="Arial" charset="0"/>
              </a:rPr>
            </a:br>
            <a:r>
              <a:rPr lang="en-US" sz="2300" b="1" dirty="0">
                <a:solidFill>
                  <a:prstClr val="white"/>
                </a:solidFill>
                <a:latin typeface="Century Gothic Bold"/>
                <a:ea typeface="Arial" charset="0"/>
                <a:cs typeface="Arial" charset="0"/>
              </a:rPr>
              <a:t>program of exploration with </a:t>
            </a:r>
            <a:r>
              <a:rPr lang="en-US" sz="2300" b="1" u="sng" dirty="0">
                <a:solidFill>
                  <a:srgbClr val="00B0F0"/>
                </a:solidFill>
                <a:latin typeface="Century Gothic Bold"/>
                <a:ea typeface="Arial" charset="0"/>
                <a:cs typeface="Arial" charset="0"/>
              </a:rPr>
              <a:t>commercial</a:t>
            </a:r>
            <a:r>
              <a:rPr lang="en-US" sz="2300" b="1" dirty="0">
                <a:solidFill>
                  <a:srgbClr val="00B0F0"/>
                </a:solidFill>
                <a:latin typeface="Century Gothic Bold"/>
                <a:ea typeface="Arial" charset="0"/>
                <a:cs typeface="Arial" charset="0"/>
              </a:rPr>
              <a:t> </a:t>
            </a:r>
            <a:br>
              <a:rPr lang="en-US" sz="2300" b="1" dirty="0">
                <a:solidFill>
                  <a:srgbClr val="00B0F0"/>
                </a:solidFill>
                <a:latin typeface="Century Gothic Bold"/>
                <a:ea typeface="Arial" charset="0"/>
                <a:cs typeface="Arial" charset="0"/>
              </a:rPr>
            </a:br>
            <a:r>
              <a:rPr lang="en-US" sz="2300" b="1" dirty="0">
                <a:solidFill>
                  <a:prstClr val="white"/>
                </a:solidFill>
                <a:latin typeface="Century Gothic Bold"/>
                <a:ea typeface="Arial" charset="0"/>
                <a:cs typeface="Arial" charset="0"/>
              </a:rPr>
              <a:t>and</a:t>
            </a:r>
            <a:r>
              <a:rPr lang="en-US" sz="2300" b="1" dirty="0">
                <a:solidFill>
                  <a:srgbClr val="00B0F0"/>
                </a:solidFill>
                <a:latin typeface="Century Gothic Bold"/>
                <a:ea typeface="Arial" charset="0"/>
                <a:cs typeface="Arial" charset="0"/>
              </a:rPr>
              <a:t> </a:t>
            </a:r>
            <a:r>
              <a:rPr lang="en-US" sz="2300" b="1" u="sng" dirty="0">
                <a:solidFill>
                  <a:srgbClr val="00B0F0"/>
                </a:solidFill>
                <a:latin typeface="Century Gothic Bold"/>
                <a:ea typeface="Arial" charset="0"/>
                <a:cs typeface="Arial" charset="0"/>
              </a:rPr>
              <a:t>international partners </a:t>
            </a:r>
            <a:r>
              <a:rPr lang="en-US" sz="2300" b="1" dirty="0">
                <a:solidFill>
                  <a:prstClr val="white"/>
                </a:solidFill>
                <a:latin typeface="Century Gothic Bold"/>
                <a:ea typeface="Arial" charset="0"/>
                <a:cs typeface="Arial" charset="0"/>
              </a:rPr>
              <a:t>to enable human expansion across the solar system and to bring back to Earth new knowledge and opportunities. </a:t>
            </a:r>
          </a:p>
          <a:p>
            <a:pPr defTabSz="914377">
              <a:defRPr/>
            </a:pPr>
            <a:endParaRPr lang="en-US" sz="2300" b="1" dirty="0">
              <a:solidFill>
                <a:prstClr val="white"/>
              </a:solidFill>
              <a:latin typeface="Century Gothic Bold"/>
              <a:ea typeface="Arial" charset="0"/>
              <a:cs typeface="Arial" charset="0"/>
            </a:endParaRPr>
          </a:p>
          <a:p>
            <a:pPr defTabSz="914377">
              <a:defRPr/>
            </a:pPr>
            <a:r>
              <a:rPr lang="en-US" sz="2300" b="1" dirty="0">
                <a:solidFill>
                  <a:prstClr val="white"/>
                </a:solidFill>
                <a:latin typeface="Century Gothic Bold"/>
                <a:ea typeface="Arial" charset="0"/>
                <a:cs typeface="Arial" charset="0"/>
              </a:rPr>
              <a:t>Beginning with missions beyond low-Earth orbit, </a:t>
            </a:r>
            <a:br>
              <a:rPr lang="en-US" sz="2300" b="1" dirty="0">
                <a:solidFill>
                  <a:prstClr val="white"/>
                </a:solidFill>
                <a:latin typeface="Century Gothic Bold"/>
                <a:ea typeface="Arial" charset="0"/>
                <a:cs typeface="Arial" charset="0"/>
              </a:rPr>
            </a:br>
            <a:r>
              <a:rPr lang="en-US" sz="2300" b="1" u="sng" dirty="0">
                <a:solidFill>
                  <a:srgbClr val="00B0F0"/>
                </a:solidFill>
                <a:latin typeface="Century Gothic Bold"/>
                <a:ea typeface="Arial" charset="0"/>
                <a:cs typeface="Arial" charset="0"/>
              </a:rPr>
              <a:t>the United States will lead the return of humans to the Moon for long-term exploration and utilization</a:t>
            </a:r>
            <a:r>
              <a:rPr lang="en-US" sz="2300" b="1" dirty="0">
                <a:solidFill>
                  <a:srgbClr val="00B0F0"/>
                </a:solidFill>
                <a:latin typeface="Century Gothic Bold"/>
                <a:ea typeface="Arial" charset="0"/>
                <a:cs typeface="Arial" charset="0"/>
              </a:rPr>
              <a:t>, </a:t>
            </a:r>
            <a:r>
              <a:rPr lang="en-US" sz="2300" b="1" dirty="0">
                <a:solidFill>
                  <a:prstClr val="white"/>
                </a:solidFill>
                <a:latin typeface="Century Gothic Bold"/>
                <a:ea typeface="Arial" charset="0"/>
                <a:cs typeface="Arial" charset="0"/>
              </a:rPr>
              <a:t>followed by human missions to Mars and other destinations.”</a:t>
            </a:r>
          </a:p>
          <a:p>
            <a:pPr defTabSz="914377">
              <a:defRPr/>
            </a:pPr>
            <a:endParaRPr lang="en-US" sz="2300" b="1" dirty="0">
              <a:solidFill>
                <a:prstClr val="white"/>
              </a:solidFill>
              <a:latin typeface="Century Gothic Bold"/>
              <a:ea typeface="Arial" charset="0"/>
              <a:cs typeface="Arial" charset="0"/>
            </a:endParaRPr>
          </a:p>
        </p:txBody>
      </p:sp>
      <p:pic>
        <p:nvPicPr>
          <p:cNvPr id="6" name="Picture 5">
            <a:extLst>
              <a:ext uri="{FF2B5EF4-FFF2-40B4-BE49-F238E27FC236}">
                <a16:creationId xmlns:a16="http://schemas.microsoft.com/office/drawing/2014/main" id="{9B4086EC-212F-834E-9866-88A645B26C6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71246" y="1654246"/>
            <a:ext cx="4356100" cy="4370197"/>
          </a:xfrm>
          <a:prstGeom prst="rect">
            <a:avLst/>
          </a:prstGeom>
        </p:spPr>
      </p:pic>
      <p:sp>
        <p:nvSpPr>
          <p:cNvPr id="3" name="Title 2">
            <a:extLst>
              <a:ext uri="{FF2B5EF4-FFF2-40B4-BE49-F238E27FC236}">
                <a16:creationId xmlns:a16="http://schemas.microsoft.com/office/drawing/2014/main" id="{9107B552-DD84-4440-933C-B8192A1492A4}"/>
              </a:ext>
            </a:extLst>
          </p:cNvPr>
          <p:cNvSpPr>
            <a:spLocks noGrp="1"/>
          </p:cNvSpPr>
          <p:nvPr>
            <p:ph type="title"/>
          </p:nvPr>
        </p:nvSpPr>
        <p:spPr/>
        <p:txBody>
          <a:bodyPr/>
          <a:lstStyle/>
          <a:p>
            <a:r>
              <a:rPr lang="en-US" dirty="0"/>
              <a:t>SPACE POLICY DIRECTIVE-1</a:t>
            </a:r>
            <a:br>
              <a:rPr lang="en-US" dirty="0"/>
            </a:br>
            <a:r>
              <a:rPr lang="en-US" sz="2000" b="1" dirty="0">
                <a:solidFill>
                  <a:schemeClr val="bg1">
                    <a:lumMod val="65000"/>
                  </a:schemeClr>
                </a:solidFill>
              </a:rPr>
              <a:t>REINVIGORATING AMERICA’S HUMAN SPACE EXPLORATION PROGRAM</a:t>
            </a:r>
          </a:p>
        </p:txBody>
      </p:sp>
      <p:pic>
        <p:nvPicPr>
          <p:cNvPr id="7" name="Picture 6">
            <a:extLst>
              <a:ext uri="{FF2B5EF4-FFF2-40B4-BE49-F238E27FC236}">
                <a16:creationId xmlns:a16="http://schemas.microsoft.com/office/drawing/2014/main" id="{40638A44-914B-E44A-98FA-0CEC3D2ACB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4" name="Slide Number Placeholder 3">
            <a:extLst>
              <a:ext uri="{FF2B5EF4-FFF2-40B4-BE49-F238E27FC236}">
                <a16:creationId xmlns:a16="http://schemas.microsoft.com/office/drawing/2014/main" id="{649B1CB8-886E-3444-B23F-03ED26794F75}"/>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6166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C41E69-EE29-974F-8A9A-76A596588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14" name="Rounded Rectangle 13">
            <a:extLst>
              <a:ext uri="{FF2B5EF4-FFF2-40B4-BE49-F238E27FC236}">
                <a16:creationId xmlns:a16="http://schemas.microsoft.com/office/drawing/2014/main" id="{10EB18C3-5324-EC49-9CB3-41C41122A972}"/>
              </a:ext>
            </a:extLst>
          </p:cNvPr>
          <p:cNvSpPr/>
          <p:nvPr/>
        </p:nvSpPr>
        <p:spPr>
          <a:xfrm>
            <a:off x="189654" y="1729740"/>
            <a:ext cx="4454134" cy="4443770"/>
          </a:xfrm>
          <a:prstGeom prst="roundRect">
            <a:avLst>
              <a:gd name="adj" fmla="val 2225"/>
            </a:avLst>
          </a:prstGeom>
          <a:noFill/>
          <a:ln>
            <a:noFill/>
          </a:ln>
        </p:spPr>
        <p:style>
          <a:lnRef idx="1">
            <a:schemeClr val="accent1"/>
          </a:lnRef>
          <a:fillRef idx="3">
            <a:schemeClr val="accent1"/>
          </a:fillRef>
          <a:effectRef idx="2">
            <a:schemeClr val="accent1"/>
          </a:effectRef>
          <a:fontRef idx="minor">
            <a:schemeClr val="lt1"/>
          </a:fontRef>
        </p:style>
        <p:txBody>
          <a:bodyPr rtlCol="0" anchor="t">
            <a:spAutoFit/>
          </a:bodyPr>
          <a:lstStyle/>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Strategic presence around </a:t>
            </a:r>
            <a:b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b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the Moon </a:t>
            </a:r>
          </a:p>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Resilience, sustainability and robustness in the lunar architecture</a:t>
            </a:r>
          </a:p>
          <a:p>
            <a:pPr marL="176213" marR="0" lvl="0" indent="-176213" algn="l" defTabSz="914400" rtl="0" eaLnBrk="1" fontAlgn="auto" latinLnBrk="0" hangingPunct="1">
              <a:lnSpc>
                <a:spcPct val="100000"/>
              </a:lnSpc>
              <a:spcBef>
                <a:spcPts val="0"/>
              </a:spcBef>
              <a:spcAft>
                <a:spcPts val="24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cs typeface="Arial" panose="020B0604020202020204" pitchFamily="34" charset="0"/>
              </a:rPr>
              <a:t>Open architecture and interoperability standards are building blocks for partnerships and future expansion</a:t>
            </a:r>
          </a:p>
        </p:txBody>
      </p:sp>
      <p:sp>
        <p:nvSpPr>
          <p:cNvPr id="20" name="Title 19">
            <a:extLst>
              <a:ext uri="{FF2B5EF4-FFF2-40B4-BE49-F238E27FC236}">
                <a16:creationId xmlns:a16="http://schemas.microsoft.com/office/drawing/2014/main" id="{FAF6A7A4-5E19-784A-B84D-20C4D9EA65FB}"/>
              </a:ext>
            </a:extLst>
          </p:cNvPr>
          <p:cNvSpPr>
            <a:spLocks noGrp="1"/>
          </p:cNvSpPr>
          <p:nvPr>
            <p:ph type="title"/>
          </p:nvPr>
        </p:nvSpPr>
        <p:spPr>
          <a:xfrm>
            <a:off x="0" y="225715"/>
            <a:ext cx="12179300" cy="743643"/>
          </a:xfrm>
        </p:spPr>
        <p:txBody>
          <a:bodyPr/>
          <a:lstStyle/>
          <a:p>
            <a:r>
              <a:rPr lang="en-US" dirty="0"/>
              <a:t>Gateway Enables Lunar and </a:t>
            </a:r>
            <a:br>
              <a:rPr lang="en-US" dirty="0"/>
            </a:br>
            <a:r>
              <a:rPr lang="en-US" dirty="0"/>
              <a:t>Mars Exploration</a:t>
            </a:r>
          </a:p>
        </p:txBody>
      </p:sp>
      <p:pic>
        <p:nvPicPr>
          <p:cNvPr id="8" name="Picture 7">
            <a:extLst>
              <a:ext uri="{FF2B5EF4-FFF2-40B4-BE49-F238E27FC236}">
                <a16:creationId xmlns:a16="http://schemas.microsoft.com/office/drawing/2014/main" id="{6AA13071-AB71-4A41-B73F-A838DF718B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6581" y="225425"/>
            <a:ext cx="883968" cy="747973"/>
          </a:xfrm>
          <a:prstGeom prst="rect">
            <a:avLst/>
          </a:prstGeom>
        </p:spPr>
      </p:pic>
      <p:sp>
        <p:nvSpPr>
          <p:cNvPr id="2" name="Slide Number Placeholder 1">
            <a:extLst>
              <a:ext uri="{FF2B5EF4-FFF2-40B4-BE49-F238E27FC236}">
                <a16:creationId xmlns:a16="http://schemas.microsoft.com/office/drawing/2014/main" id="{11A5833A-B91C-7C4A-80AE-4678B8090375}"/>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156486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109">
            <a:extLst>
              <a:ext uri="{FF2B5EF4-FFF2-40B4-BE49-F238E27FC236}">
                <a16:creationId xmlns:a16="http://schemas.microsoft.com/office/drawing/2014/main" id="{FB4A65F0-3789-7040-ACF3-3FA254B935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8485" y="1757396"/>
            <a:ext cx="720657" cy="4112442"/>
          </a:xfrm>
          <a:prstGeom prst="rect">
            <a:avLst/>
          </a:prstGeom>
        </p:spPr>
      </p:pic>
      <p:pic>
        <p:nvPicPr>
          <p:cNvPr id="111" name="Picture 110">
            <a:extLst>
              <a:ext uri="{FF2B5EF4-FFF2-40B4-BE49-F238E27FC236}">
                <a16:creationId xmlns:a16="http://schemas.microsoft.com/office/drawing/2014/main" id="{639D57F7-5F3B-E248-A7FB-34269D259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5915" y="1583130"/>
            <a:ext cx="689956" cy="4286708"/>
          </a:xfrm>
          <a:prstGeom prst="rect">
            <a:avLst/>
          </a:prstGeom>
        </p:spPr>
      </p:pic>
      <p:pic>
        <p:nvPicPr>
          <p:cNvPr id="112" name="Picture 111">
            <a:extLst>
              <a:ext uri="{FF2B5EF4-FFF2-40B4-BE49-F238E27FC236}">
                <a16:creationId xmlns:a16="http://schemas.microsoft.com/office/drawing/2014/main" id="{25357AFF-DE24-8648-8D2C-1A73358D75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3447" y="2011064"/>
            <a:ext cx="694580" cy="3858774"/>
          </a:xfrm>
          <a:prstGeom prst="rect">
            <a:avLst/>
          </a:prstGeom>
        </p:spPr>
      </p:pic>
      <p:pic>
        <p:nvPicPr>
          <p:cNvPr id="113" name="Picture 112">
            <a:extLst>
              <a:ext uri="{FF2B5EF4-FFF2-40B4-BE49-F238E27FC236}">
                <a16:creationId xmlns:a16="http://schemas.microsoft.com/office/drawing/2014/main" id="{DE098B9C-7456-914F-8AE4-D5A8F6D11A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09610" y="1583130"/>
            <a:ext cx="726700" cy="4286708"/>
          </a:xfrm>
          <a:prstGeom prst="rect">
            <a:avLst/>
          </a:prstGeom>
        </p:spPr>
      </p:pic>
      <p:pic>
        <p:nvPicPr>
          <p:cNvPr id="114" name="Picture 113">
            <a:extLst>
              <a:ext uri="{FF2B5EF4-FFF2-40B4-BE49-F238E27FC236}">
                <a16:creationId xmlns:a16="http://schemas.microsoft.com/office/drawing/2014/main" id="{3C1DD38D-043F-7546-9B7C-C2B36BE780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5940" y="2385912"/>
            <a:ext cx="690592" cy="3483926"/>
          </a:xfrm>
          <a:prstGeom prst="rect">
            <a:avLst/>
          </a:prstGeom>
        </p:spPr>
      </p:pic>
      <p:pic>
        <p:nvPicPr>
          <p:cNvPr id="115" name="Picture 114">
            <a:extLst>
              <a:ext uri="{FF2B5EF4-FFF2-40B4-BE49-F238E27FC236}">
                <a16:creationId xmlns:a16="http://schemas.microsoft.com/office/drawing/2014/main" id="{DBCA3168-0417-A04F-94FD-7242BFF4BDC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11934" y="2088839"/>
            <a:ext cx="692342" cy="3780999"/>
          </a:xfrm>
          <a:prstGeom prst="rect">
            <a:avLst/>
          </a:prstGeom>
        </p:spPr>
      </p:pic>
      <p:sp>
        <p:nvSpPr>
          <p:cNvPr id="7" name="Title 6"/>
          <p:cNvSpPr>
            <a:spLocks noGrp="1"/>
          </p:cNvSpPr>
          <p:nvPr>
            <p:ph type="title"/>
          </p:nvPr>
        </p:nvSpPr>
        <p:spPr/>
        <p:txBody>
          <a:bodyPr/>
          <a:lstStyle/>
          <a:p>
            <a:r>
              <a:rPr lang="en-US" dirty="0"/>
              <a:t>SLS </a:t>
            </a:r>
            <a:r>
              <a:rPr lang="en-US" dirty="0" err="1"/>
              <a:t>Evolvability</a:t>
            </a:r>
            <a:r>
              <a:rPr lang="en-US" dirty="0"/>
              <a:t/>
            </a:r>
            <a:br>
              <a:rPr lang="en-US" dirty="0"/>
            </a:br>
            <a:r>
              <a:rPr lang="en-US" sz="2000" b="1" dirty="0">
                <a:solidFill>
                  <a:schemeClr val="bg1">
                    <a:lumMod val="65000"/>
                  </a:schemeClr>
                </a:solidFill>
              </a:rPr>
              <a:t>Foundation for a generation of deep space exploration</a:t>
            </a:r>
          </a:p>
        </p:txBody>
      </p:sp>
      <p:cxnSp>
        <p:nvCxnSpPr>
          <p:cNvPr id="168" name="Straight Connector 167">
            <a:extLst>
              <a:ext uri="{FF2B5EF4-FFF2-40B4-BE49-F238E27FC236}">
                <a16:creationId xmlns:a16="http://schemas.microsoft.com/office/drawing/2014/main" id="{A33C77F4-5238-A64A-BA37-D7E3CB4C8581}"/>
              </a:ext>
            </a:extLst>
          </p:cNvPr>
          <p:cNvCxnSpPr/>
          <p:nvPr/>
        </p:nvCxnSpPr>
        <p:spPr bwMode="auto">
          <a:xfrm>
            <a:off x="9283086" y="5868303"/>
            <a:ext cx="0" cy="80384"/>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E7B8BE8-DBB0-8040-9967-F1B05801B574}"/>
              </a:ext>
            </a:extLst>
          </p:cNvPr>
          <p:cNvCxnSpPr/>
          <p:nvPr/>
        </p:nvCxnSpPr>
        <p:spPr bwMode="auto">
          <a:xfrm>
            <a:off x="5155979"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70" name="TextBox 169">
            <a:extLst>
              <a:ext uri="{FF2B5EF4-FFF2-40B4-BE49-F238E27FC236}">
                <a16:creationId xmlns:a16="http://schemas.microsoft.com/office/drawing/2014/main" id="{F8CF15BE-D7A1-234D-A5F6-E797962B9B8E}"/>
              </a:ext>
            </a:extLst>
          </p:cNvPr>
          <p:cNvSpPr txBox="1"/>
          <p:nvPr/>
        </p:nvSpPr>
        <p:spPr>
          <a:xfrm>
            <a:off x="9576416" y="1373239"/>
            <a:ext cx="1104213" cy="124650"/>
          </a:xfrm>
          <a:prstGeom prst="rect">
            <a:avLst/>
          </a:prstGeom>
          <a:noFill/>
        </p:spPr>
        <p:txBody>
          <a:bodyPr wrap="squar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355 ft. </a:t>
            </a:r>
          </a:p>
        </p:txBody>
      </p:sp>
      <p:sp>
        <p:nvSpPr>
          <p:cNvPr id="171" name="TextBox 170">
            <a:extLst>
              <a:ext uri="{FF2B5EF4-FFF2-40B4-BE49-F238E27FC236}">
                <a16:creationId xmlns:a16="http://schemas.microsoft.com/office/drawing/2014/main" id="{3ABC4CAD-45C6-F44C-8C11-D4CAE4FD0EC7}"/>
              </a:ext>
            </a:extLst>
          </p:cNvPr>
          <p:cNvSpPr txBox="1"/>
          <p:nvPr/>
        </p:nvSpPr>
        <p:spPr>
          <a:xfrm>
            <a:off x="8883562" y="5626189"/>
            <a:ext cx="799049" cy="22159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RS-25 Engines</a:t>
            </a:r>
          </a:p>
        </p:txBody>
      </p:sp>
      <p:sp>
        <p:nvSpPr>
          <p:cNvPr id="172" name="TextBox 171">
            <a:extLst>
              <a:ext uri="{FF2B5EF4-FFF2-40B4-BE49-F238E27FC236}">
                <a16:creationId xmlns:a16="http://schemas.microsoft.com/office/drawing/2014/main" id="{3DFC20AD-4E28-A944-AC77-D1C9E8A39051}"/>
              </a:ext>
            </a:extLst>
          </p:cNvPr>
          <p:cNvSpPr txBox="1"/>
          <p:nvPr/>
        </p:nvSpPr>
        <p:spPr>
          <a:xfrm>
            <a:off x="4988698"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365 ft.</a:t>
            </a:r>
          </a:p>
        </p:txBody>
      </p:sp>
      <p:cxnSp>
        <p:nvCxnSpPr>
          <p:cNvPr id="173" name="Straight Connector 172">
            <a:extLst>
              <a:ext uri="{FF2B5EF4-FFF2-40B4-BE49-F238E27FC236}">
                <a16:creationId xmlns:a16="http://schemas.microsoft.com/office/drawing/2014/main" id="{41860D49-5B86-F341-857F-9C0D9252DA84}"/>
              </a:ext>
            </a:extLst>
          </p:cNvPr>
          <p:cNvCxnSpPr/>
          <p:nvPr/>
        </p:nvCxnSpPr>
        <p:spPr bwMode="auto">
          <a:xfrm>
            <a:off x="8470204" y="5861324"/>
            <a:ext cx="0" cy="87363"/>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31BA7F22-9CB4-4449-988F-196A1A16F659}"/>
              </a:ext>
            </a:extLst>
          </p:cNvPr>
          <p:cNvSpPr txBox="1"/>
          <p:nvPr/>
        </p:nvSpPr>
        <p:spPr>
          <a:xfrm>
            <a:off x="8947924"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cxnSp>
        <p:nvCxnSpPr>
          <p:cNvPr id="175" name="Straight Connector 174">
            <a:extLst>
              <a:ext uri="{FF2B5EF4-FFF2-40B4-BE49-F238E27FC236}">
                <a16:creationId xmlns:a16="http://schemas.microsoft.com/office/drawing/2014/main" id="{5D42BDF2-FAA7-8644-93EE-7BBE82ED4A6C}"/>
              </a:ext>
            </a:extLst>
          </p:cNvPr>
          <p:cNvCxnSpPr/>
          <p:nvPr/>
        </p:nvCxnSpPr>
        <p:spPr bwMode="auto">
          <a:xfrm>
            <a:off x="6831804" y="5846460"/>
            <a:ext cx="0" cy="102227"/>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53D0628-4DBB-DE4D-AEC6-E995EEE2EBF6}"/>
              </a:ext>
            </a:extLst>
          </p:cNvPr>
          <p:cNvCxnSpPr/>
          <p:nvPr/>
        </p:nvCxnSpPr>
        <p:spPr bwMode="auto">
          <a:xfrm>
            <a:off x="10130345" y="5850947"/>
            <a:ext cx="0" cy="9774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44B28C3C-0660-F24C-8133-910E9F572ED9}"/>
              </a:ext>
            </a:extLst>
          </p:cNvPr>
          <p:cNvSpPr txBox="1"/>
          <p:nvPr/>
        </p:nvSpPr>
        <p:spPr>
          <a:xfrm>
            <a:off x="3211933" y="1373239"/>
            <a:ext cx="732573"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Up to 313 ft.</a:t>
            </a:r>
          </a:p>
        </p:txBody>
      </p:sp>
      <p:sp>
        <p:nvSpPr>
          <p:cNvPr id="184" name="TextBox 183">
            <a:extLst>
              <a:ext uri="{FF2B5EF4-FFF2-40B4-BE49-F238E27FC236}">
                <a16:creationId xmlns:a16="http://schemas.microsoft.com/office/drawing/2014/main" id="{A06803FA-C786-E449-AED2-9593210D6F09}"/>
              </a:ext>
            </a:extLst>
          </p:cNvPr>
          <p:cNvSpPr txBox="1"/>
          <p:nvPr/>
        </p:nvSpPr>
        <p:spPr>
          <a:xfrm>
            <a:off x="8947924" y="3177349"/>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cxnSp>
        <p:nvCxnSpPr>
          <p:cNvPr id="185" name="Straight Connector 184">
            <a:extLst>
              <a:ext uri="{FF2B5EF4-FFF2-40B4-BE49-F238E27FC236}">
                <a16:creationId xmlns:a16="http://schemas.microsoft.com/office/drawing/2014/main" id="{BF41EFC1-926E-A64C-B001-CDF449CD0D14}"/>
              </a:ext>
            </a:extLst>
          </p:cNvPr>
          <p:cNvCxnSpPr/>
          <p:nvPr/>
        </p:nvCxnSpPr>
        <p:spPr bwMode="auto">
          <a:xfrm flipH="1">
            <a:off x="7168313" y="5355193"/>
            <a:ext cx="2265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945A50CE-1BDB-C640-81DB-FC6F36201D39}"/>
              </a:ext>
            </a:extLst>
          </p:cNvPr>
          <p:cNvSpPr txBox="1"/>
          <p:nvPr/>
        </p:nvSpPr>
        <p:spPr>
          <a:xfrm>
            <a:off x="9044872" y="5233617"/>
            <a:ext cx="500138" cy="276999"/>
          </a:xfrm>
          <a:prstGeom prst="rect">
            <a:avLst/>
          </a:prstGeom>
          <a:no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Evolved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sp>
        <p:nvSpPr>
          <p:cNvPr id="187" name="TextBox 186">
            <a:extLst>
              <a:ext uri="{FF2B5EF4-FFF2-40B4-BE49-F238E27FC236}">
                <a16:creationId xmlns:a16="http://schemas.microsoft.com/office/drawing/2014/main" id="{7810D883-69CA-CE46-829C-3FCDB6E1EEE5}"/>
              </a:ext>
            </a:extLst>
          </p:cNvPr>
          <p:cNvSpPr txBox="1"/>
          <p:nvPr/>
        </p:nvSpPr>
        <p:spPr>
          <a:xfrm>
            <a:off x="7386152" y="5154119"/>
            <a:ext cx="500138" cy="415499"/>
          </a:xfrm>
          <a:prstGeom prst="rect">
            <a:avLst/>
          </a:prstGeom>
          <a:no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cxnSp>
        <p:nvCxnSpPr>
          <p:cNvPr id="188" name="Straight Connector 187">
            <a:extLst>
              <a:ext uri="{FF2B5EF4-FFF2-40B4-BE49-F238E27FC236}">
                <a16:creationId xmlns:a16="http://schemas.microsoft.com/office/drawing/2014/main" id="{C9DA3244-07B7-FF46-BB8B-A8FE71D9DF2A}"/>
              </a:ext>
            </a:extLst>
          </p:cNvPr>
          <p:cNvCxnSpPr>
            <a:cxnSpLocks/>
          </p:cNvCxnSpPr>
          <p:nvPr/>
        </p:nvCxnSpPr>
        <p:spPr bwMode="auto">
          <a:xfrm flipH="1">
            <a:off x="8834274" y="5352632"/>
            <a:ext cx="21426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89" name="TextBox 188">
            <a:extLst>
              <a:ext uri="{FF2B5EF4-FFF2-40B4-BE49-F238E27FC236}">
                <a16:creationId xmlns:a16="http://schemas.microsoft.com/office/drawing/2014/main" id="{A06D7F5C-60F6-BA45-9474-730D46510DC5}"/>
              </a:ext>
            </a:extLst>
          </p:cNvPr>
          <p:cNvSpPr txBox="1"/>
          <p:nvPr/>
        </p:nvSpPr>
        <p:spPr>
          <a:xfrm>
            <a:off x="8965725" y="2785175"/>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sp>
        <p:nvSpPr>
          <p:cNvPr id="190" name="TextBox 189">
            <a:extLst>
              <a:ext uri="{FF2B5EF4-FFF2-40B4-BE49-F238E27FC236}">
                <a16:creationId xmlns:a16="http://schemas.microsoft.com/office/drawing/2014/main" id="{AF9AA609-2D1A-5A44-A08F-82DA5E8DC940}"/>
              </a:ext>
            </a:extLst>
          </p:cNvPr>
          <p:cNvSpPr txBox="1"/>
          <p:nvPr/>
        </p:nvSpPr>
        <p:spPr>
          <a:xfrm>
            <a:off x="6652006"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325 ft.</a:t>
            </a:r>
          </a:p>
        </p:txBody>
      </p:sp>
      <p:sp>
        <p:nvSpPr>
          <p:cNvPr id="191" name="TextBox 190">
            <a:extLst>
              <a:ext uri="{FF2B5EF4-FFF2-40B4-BE49-F238E27FC236}">
                <a16:creationId xmlns:a16="http://schemas.microsoft.com/office/drawing/2014/main" id="{1DD532E2-F3BE-DD44-8D7E-ED294A43AC9E}"/>
              </a:ext>
            </a:extLst>
          </p:cNvPr>
          <p:cNvSpPr txBox="1"/>
          <p:nvPr/>
        </p:nvSpPr>
        <p:spPr>
          <a:xfrm>
            <a:off x="2485453" y="2612121"/>
            <a:ext cx="357154"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Orion</a:t>
            </a:r>
          </a:p>
        </p:txBody>
      </p:sp>
      <p:sp>
        <p:nvSpPr>
          <p:cNvPr id="192" name="TextBox 191">
            <a:extLst>
              <a:ext uri="{FF2B5EF4-FFF2-40B4-BE49-F238E27FC236}">
                <a16:creationId xmlns:a16="http://schemas.microsoft.com/office/drawing/2014/main" id="{D600650E-0F35-774D-8A4D-039E5AFE920D}"/>
              </a:ext>
            </a:extLst>
          </p:cNvPr>
          <p:cNvSpPr txBox="1"/>
          <p:nvPr/>
        </p:nvSpPr>
        <p:spPr>
          <a:xfrm>
            <a:off x="2219107" y="2362435"/>
            <a:ext cx="1186772" cy="138499"/>
          </a:xfrm>
          <a:prstGeom prst="rect">
            <a:avLst/>
          </a:prstGeom>
          <a:noFill/>
        </p:spPr>
        <p:txBody>
          <a:bodyPr wrap="square" lIns="0" tIns="0" rIns="0" bIns="0" rtlCol="0">
            <a:spAutoFit/>
          </a:bodyPr>
          <a:lstStyle/>
          <a:p>
            <a:pP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Launch Abort System</a:t>
            </a:r>
          </a:p>
        </p:txBody>
      </p:sp>
      <p:cxnSp>
        <p:nvCxnSpPr>
          <p:cNvPr id="193" name="Straight Connector 192">
            <a:extLst>
              <a:ext uri="{FF2B5EF4-FFF2-40B4-BE49-F238E27FC236}">
                <a16:creationId xmlns:a16="http://schemas.microsoft.com/office/drawing/2014/main" id="{FB24E93D-2184-264B-BEB9-68B46CE7C071}"/>
              </a:ext>
            </a:extLst>
          </p:cNvPr>
          <p:cNvCxnSpPr>
            <a:cxnSpLocks/>
          </p:cNvCxnSpPr>
          <p:nvPr/>
        </p:nvCxnSpPr>
        <p:spPr bwMode="auto">
          <a:xfrm flipH="1">
            <a:off x="2004498" y="2422869"/>
            <a:ext cx="19293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C2191A8E-7F29-184F-B6F9-FF180FACF626}"/>
              </a:ext>
            </a:extLst>
          </p:cNvPr>
          <p:cNvSpPr txBox="1"/>
          <p:nvPr/>
        </p:nvSpPr>
        <p:spPr>
          <a:xfrm>
            <a:off x="2317249" y="3192251"/>
            <a:ext cx="893580"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Launch Vehicle</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Stage Adapter</a:t>
            </a:r>
          </a:p>
        </p:txBody>
      </p:sp>
      <p:cxnSp>
        <p:nvCxnSpPr>
          <p:cNvPr id="195" name="Straight Connector 194">
            <a:extLst>
              <a:ext uri="{FF2B5EF4-FFF2-40B4-BE49-F238E27FC236}">
                <a16:creationId xmlns:a16="http://schemas.microsoft.com/office/drawing/2014/main" id="{EA07A1D0-E10A-F040-8A26-CEBED8B20541}"/>
              </a:ext>
            </a:extLst>
          </p:cNvPr>
          <p:cNvCxnSpPr>
            <a:cxnSpLocks/>
          </p:cNvCxnSpPr>
          <p:nvPr/>
        </p:nvCxnSpPr>
        <p:spPr bwMode="auto">
          <a:xfrm flipH="1">
            <a:off x="2113072" y="3269024"/>
            <a:ext cx="21669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4680D2F-D30E-934D-B20A-E96BE4E95444}"/>
              </a:ext>
            </a:extLst>
          </p:cNvPr>
          <p:cNvCxnSpPr/>
          <p:nvPr/>
        </p:nvCxnSpPr>
        <p:spPr bwMode="auto">
          <a:xfrm flipH="1">
            <a:off x="2077396" y="2674476"/>
            <a:ext cx="38025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CC0A1E55-2933-4446-AA0C-DCEB02D03D03}"/>
              </a:ext>
            </a:extLst>
          </p:cNvPr>
          <p:cNvSpPr txBox="1"/>
          <p:nvPr/>
        </p:nvSpPr>
        <p:spPr>
          <a:xfrm>
            <a:off x="2267433" y="2865253"/>
            <a:ext cx="973383"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Interim Cryogenic</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Propulsion Stage</a:t>
            </a:r>
          </a:p>
        </p:txBody>
      </p:sp>
      <p:cxnSp>
        <p:nvCxnSpPr>
          <p:cNvPr id="200" name="Straight Connector 199">
            <a:extLst>
              <a:ext uri="{FF2B5EF4-FFF2-40B4-BE49-F238E27FC236}">
                <a16:creationId xmlns:a16="http://schemas.microsoft.com/office/drawing/2014/main" id="{BCDBD95A-EA3F-434B-A33C-7440E8652222}"/>
              </a:ext>
            </a:extLst>
          </p:cNvPr>
          <p:cNvCxnSpPr>
            <a:cxnSpLocks/>
          </p:cNvCxnSpPr>
          <p:nvPr/>
        </p:nvCxnSpPr>
        <p:spPr bwMode="auto">
          <a:xfrm flipH="1">
            <a:off x="9698761" y="2569305"/>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01" name="TextBox 200">
            <a:extLst>
              <a:ext uri="{FF2B5EF4-FFF2-40B4-BE49-F238E27FC236}">
                <a16:creationId xmlns:a16="http://schemas.microsoft.com/office/drawing/2014/main" id="{22FA53FF-B613-1649-A13C-784BD322638A}"/>
              </a:ext>
            </a:extLst>
          </p:cNvPr>
          <p:cNvSpPr txBox="1"/>
          <p:nvPr/>
        </p:nvSpPr>
        <p:spPr>
          <a:xfrm>
            <a:off x="8772479" y="2445977"/>
            <a:ext cx="1095173" cy="369332"/>
          </a:xfrm>
          <a:prstGeom prst="rect">
            <a:avLst/>
          </a:prstGeom>
          <a:noFill/>
        </p:spPr>
        <p:txBody>
          <a:bodyPr wrap="none"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8.4m Fairing</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 Long (Up to 90’)</a:t>
            </a:r>
          </a:p>
        </p:txBody>
      </p:sp>
      <p:cxnSp>
        <p:nvCxnSpPr>
          <p:cNvPr id="202" name="Straight Connector 201">
            <a:extLst>
              <a:ext uri="{FF2B5EF4-FFF2-40B4-BE49-F238E27FC236}">
                <a16:creationId xmlns:a16="http://schemas.microsoft.com/office/drawing/2014/main" id="{213F415A-A942-354B-BD9F-73CEFADF1B39}"/>
              </a:ext>
            </a:extLst>
          </p:cNvPr>
          <p:cNvCxnSpPr/>
          <p:nvPr/>
        </p:nvCxnSpPr>
        <p:spPr bwMode="auto">
          <a:xfrm flipH="1">
            <a:off x="5355708" y="2470662"/>
            <a:ext cx="21076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B73B053A-013C-1C4A-9A91-39FE9E84DAA8}"/>
              </a:ext>
            </a:extLst>
          </p:cNvPr>
          <p:cNvCxnSpPr>
            <a:cxnSpLocks/>
          </p:cNvCxnSpPr>
          <p:nvPr/>
        </p:nvCxnSpPr>
        <p:spPr bwMode="auto">
          <a:xfrm flipH="1">
            <a:off x="5515932" y="5349921"/>
            <a:ext cx="96910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25" name="TextBox 224">
            <a:extLst>
              <a:ext uri="{FF2B5EF4-FFF2-40B4-BE49-F238E27FC236}">
                <a16:creationId xmlns:a16="http://schemas.microsoft.com/office/drawing/2014/main" id="{A8684E9F-9845-8C42-A5EA-F67FA586E26D}"/>
              </a:ext>
            </a:extLst>
          </p:cNvPr>
          <p:cNvSpPr txBox="1"/>
          <p:nvPr/>
        </p:nvSpPr>
        <p:spPr>
          <a:xfrm>
            <a:off x="5739719" y="5143674"/>
            <a:ext cx="500138" cy="415499"/>
          </a:xfrm>
          <a:prstGeom prst="rect">
            <a:avLst/>
          </a:prstGeom>
          <a:solidFill>
            <a:schemeClr val="tx1"/>
          </a:solidFill>
        </p:spPr>
        <p:txBody>
          <a:bodyPr wrap="non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Boosters</a:t>
            </a:r>
          </a:p>
        </p:txBody>
      </p:sp>
      <p:cxnSp>
        <p:nvCxnSpPr>
          <p:cNvPr id="227" name="Straight Connector 226">
            <a:extLst>
              <a:ext uri="{FF2B5EF4-FFF2-40B4-BE49-F238E27FC236}">
                <a16:creationId xmlns:a16="http://schemas.microsoft.com/office/drawing/2014/main" id="{65D48F16-8823-674D-BEE2-895D5FBB3619}"/>
              </a:ext>
            </a:extLst>
          </p:cNvPr>
          <p:cNvCxnSpPr/>
          <p:nvPr/>
        </p:nvCxnSpPr>
        <p:spPr bwMode="auto">
          <a:xfrm>
            <a:off x="3547991"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EA2B79E-7BA6-D740-A4B6-4B3AFAD28B07}"/>
              </a:ext>
            </a:extLst>
          </p:cNvPr>
          <p:cNvCxnSpPr>
            <a:cxnSpLocks/>
          </p:cNvCxnSpPr>
          <p:nvPr/>
        </p:nvCxnSpPr>
        <p:spPr bwMode="auto">
          <a:xfrm flipH="1">
            <a:off x="9531765" y="5351755"/>
            <a:ext cx="22389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57546D2-1869-EB4B-A4D5-BD56388EDC54}"/>
              </a:ext>
            </a:extLst>
          </p:cNvPr>
          <p:cNvCxnSpPr/>
          <p:nvPr/>
        </p:nvCxnSpPr>
        <p:spPr bwMode="auto">
          <a:xfrm flipH="1">
            <a:off x="9698761"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2EC70A0-BF7A-D445-BF2A-4F2D972A4118}"/>
              </a:ext>
            </a:extLst>
          </p:cNvPr>
          <p:cNvCxnSpPr/>
          <p:nvPr/>
        </p:nvCxnSpPr>
        <p:spPr bwMode="auto">
          <a:xfrm flipH="1">
            <a:off x="8680927"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6B8AF93-9EF4-3E4F-BF31-3ACF06A4239C}"/>
              </a:ext>
            </a:extLst>
          </p:cNvPr>
          <p:cNvCxnSpPr/>
          <p:nvPr/>
        </p:nvCxnSpPr>
        <p:spPr bwMode="auto">
          <a:xfrm flipH="1">
            <a:off x="9703151"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EFC4F70-F765-B142-A7C4-746AE9DB335A}"/>
              </a:ext>
            </a:extLst>
          </p:cNvPr>
          <p:cNvCxnSpPr/>
          <p:nvPr/>
        </p:nvCxnSpPr>
        <p:spPr bwMode="auto">
          <a:xfrm flipH="1">
            <a:off x="8685317"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C4D6230-AC64-814A-9495-62199C65E85D}"/>
              </a:ext>
            </a:extLst>
          </p:cNvPr>
          <p:cNvCxnSpPr/>
          <p:nvPr/>
        </p:nvCxnSpPr>
        <p:spPr bwMode="auto">
          <a:xfrm flipH="1">
            <a:off x="9707542"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003EF9A-4547-974D-9365-66985DBE8FC9}"/>
              </a:ext>
            </a:extLst>
          </p:cNvPr>
          <p:cNvCxnSpPr/>
          <p:nvPr/>
        </p:nvCxnSpPr>
        <p:spPr bwMode="auto">
          <a:xfrm flipH="1">
            <a:off x="8689708"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38" name="TextBox 237">
            <a:extLst>
              <a:ext uri="{FF2B5EF4-FFF2-40B4-BE49-F238E27FC236}">
                <a16:creationId xmlns:a16="http://schemas.microsoft.com/office/drawing/2014/main" id="{ABC7EB46-BDF2-6244-9743-55D6A286BCF8}"/>
              </a:ext>
            </a:extLst>
          </p:cNvPr>
          <p:cNvSpPr txBox="1"/>
          <p:nvPr/>
        </p:nvSpPr>
        <p:spPr>
          <a:xfrm>
            <a:off x="7296074"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sp>
        <p:nvSpPr>
          <p:cNvPr id="239" name="TextBox 238">
            <a:extLst>
              <a:ext uri="{FF2B5EF4-FFF2-40B4-BE49-F238E27FC236}">
                <a16:creationId xmlns:a16="http://schemas.microsoft.com/office/drawing/2014/main" id="{4D668FDA-7768-1B47-BB3F-BDA1667CE0C5}"/>
              </a:ext>
            </a:extLst>
          </p:cNvPr>
          <p:cNvSpPr txBox="1"/>
          <p:nvPr/>
        </p:nvSpPr>
        <p:spPr>
          <a:xfrm>
            <a:off x="7296074" y="3177349"/>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sp>
        <p:nvSpPr>
          <p:cNvPr id="240" name="TextBox 239">
            <a:extLst>
              <a:ext uri="{FF2B5EF4-FFF2-40B4-BE49-F238E27FC236}">
                <a16:creationId xmlns:a16="http://schemas.microsoft.com/office/drawing/2014/main" id="{F688DF01-A31F-A849-ADC3-FD91016C1B3A}"/>
              </a:ext>
            </a:extLst>
          </p:cNvPr>
          <p:cNvSpPr txBox="1"/>
          <p:nvPr/>
        </p:nvSpPr>
        <p:spPr>
          <a:xfrm>
            <a:off x="7296074" y="2784411"/>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cxnSp>
        <p:nvCxnSpPr>
          <p:cNvPr id="241" name="Straight Connector 240">
            <a:extLst>
              <a:ext uri="{FF2B5EF4-FFF2-40B4-BE49-F238E27FC236}">
                <a16:creationId xmlns:a16="http://schemas.microsoft.com/office/drawing/2014/main" id="{19E2C874-9D7D-D342-BF1D-586951FE7FF5}"/>
              </a:ext>
            </a:extLst>
          </p:cNvPr>
          <p:cNvCxnSpPr/>
          <p:nvPr/>
        </p:nvCxnSpPr>
        <p:spPr bwMode="auto">
          <a:xfrm flipH="1">
            <a:off x="7020774" y="2569305"/>
            <a:ext cx="23711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2" name="TextBox 241">
            <a:extLst>
              <a:ext uri="{FF2B5EF4-FFF2-40B4-BE49-F238E27FC236}">
                <a16:creationId xmlns:a16="http://schemas.microsoft.com/office/drawing/2014/main" id="{7520996C-D0EF-D342-B825-CAC139DA2DC8}"/>
              </a:ext>
            </a:extLst>
          </p:cNvPr>
          <p:cNvSpPr txBox="1"/>
          <p:nvPr/>
        </p:nvSpPr>
        <p:spPr>
          <a:xfrm>
            <a:off x="7082638" y="2445977"/>
            <a:ext cx="1082348" cy="369332"/>
          </a:xfrm>
          <a:prstGeom prst="rect">
            <a:avLst/>
          </a:prstGeom>
          <a:noFill/>
        </p:spPr>
        <p:txBody>
          <a:bodyPr wrap="none"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8.4m Fairing</a:t>
            </a:r>
          </a:p>
          <a:p>
            <a:pP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Short (Up to 63’)</a:t>
            </a:r>
          </a:p>
        </p:txBody>
      </p:sp>
      <p:cxnSp>
        <p:nvCxnSpPr>
          <p:cNvPr id="243" name="Straight Connector 242">
            <a:extLst>
              <a:ext uri="{FF2B5EF4-FFF2-40B4-BE49-F238E27FC236}">
                <a16:creationId xmlns:a16="http://schemas.microsoft.com/office/drawing/2014/main" id="{65C4B4C6-E478-DD4B-80DA-484F043E987A}"/>
              </a:ext>
            </a:extLst>
          </p:cNvPr>
          <p:cNvCxnSpPr/>
          <p:nvPr/>
        </p:nvCxnSpPr>
        <p:spPr bwMode="auto">
          <a:xfrm flipH="1">
            <a:off x="8028424"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5E6B534-C7EC-1245-9A92-25E410F72143}"/>
              </a:ext>
            </a:extLst>
          </p:cNvPr>
          <p:cNvCxnSpPr/>
          <p:nvPr/>
        </p:nvCxnSpPr>
        <p:spPr bwMode="auto">
          <a:xfrm flipH="1">
            <a:off x="7010590"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DA213C2-3DC1-6B45-AA3A-C9C0F94C98A4}"/>
              </a:ext>
            </a:extLst>
          </p:cNvPr>
          <p:cNvCxnSpPr/>
          <p:nvPr/>
        </p:nvCxnSpPr>
        <p:spPr bwMode="auto">
          <a:xfrm flipH="1">
            <a:off x="8032815"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45F84A3-4767-5F4E-9DD8-D0FB51F81C3E}"/>
              </a:ext>
            </a:extLst>
          </p:cNvPr>
          <p:cNvCxnSpPr/>
          <p:nvPr/>
        </p:nvCxnSpPr>
        <p:spPr bwMode="auto">
          <a:xfrm flipH="1">
            <a:off x="7014981"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F77996FA-2712-9147-99DC-DE06017609E8}"/>
              </a:ext>
            </a:extLst>
          </p:cNvPr>
          <p:cNvCxnSpPr/>
          <p:nvPr/>
        </p:nvCxnSpPr>
        <p:spPr bwMode="auto">
          <a:xfrm flipH="1">
            <a:off x="8037205"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EE958B-BA9A-2146-9D9E-8BAA81886DA7}"/>
              </a:ext>
            </a:extLst>
          </p:cNvPr>
          <p:cNvCxnSpPr/>
          <p:nvPr/>
        </p:nvCxnSpPr>
        <p:spPr bwMode="auto">
          <a:xfrm flipH="1">
            <a:off x="7019372"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9" name="TextBox 248">
            <a:extLst>
              <a:ext uri="{FF2B5EF4-FFF2-40B4-BE49-F238E27FC236}">
                <a16:creationId xmlns:a16="http://schemas.microsoft.com/office/drawing/2014/main" id="{7D14B79D-47C8-0744-AFF4-B38F0328E60A}"/>
              </a:ext>
            </a:extLst>
          </p:cNvPr>
          <p:cNvSpPr txBox="1"/>
          <p:nvPr/>
        </p:nvSpPr>
        <p:spPr>
          <a:xfrm>
            <a:off x="7153380" y="2158866"/>
            <a:ext cx="966932" cy="369332"/>
          </a:xfrm>
          <a:prstGeom prst="rect">
            <a:avLst/>
          </a:prstGeom>
          <a:noFill/>
        </p:spPr>
        <p:txBody>
          <a:bodyPr wrap="none" rtlCol="0">
            <a:spAutoFit/>
          </a:bodyPr>
          <a:lstStyle/>
          <a:p>
            <a:pPr algn="ctr"/>
            <a:r>
              <a:rPr lang="en-US" sz="900" b="1" i="1" dirty="0">
                <a:solidFill>
                  <a:schemeClr val="bg1"/>
                </a:solidFill>
                <a:latin typeface="Arial" pitchFamily="34" charset="0"/>
                <a:cs typeface="Arial" pitchFamily="34" charset="0"/>
              </a:rPr>
              <a:t>Universal </a:t>
            </a:r>
          </a:p>
          <a:p>
            <a:pPr algn="ctr"/>
            <a:r>
              <a:rPr lang="en-US" sz="900" b="1" i="1" dirty="0">
                <a:solidFill>
                  <a:schemeClr val="bg1"/>
                </a:solidFill>
                <a:latin typeface="Arial" pitchFamily="34" charset="0"/>
                <a:cs typeface="Arial" pitchFamily="34" charset="0"/>
              </a:rPr>
              <a:t>Stage Adapter</a:t>
            </a:r>
          </a:p>
        </p:txBody>
      </p:sp>
      <p:cxnSp>
        <p:nvCxnSpPr>
          <p:cNvPr id="250" name="Straight Connector 249">
            <a:extLst>
              <a:ext uri="{FF2B5EF4-FFF2-40B4-BE49-F238E27FC236}">
                <a16:creationId xmlns:a16="http://schemas.microsoft.com/office/drawing/2014/main" id="{018F75FE-FEE8-EF48-BE8C-1E35222C8B2A}"/>
              </a:ext>
            </a:extLst>
          </p:cNvPr>
          <p:cNvCxnSpPr/>
          <p:nvPr/>
        </p:nvCxnSpPr>
        <p:spPr bwMode="auto">
          <a:xfrm flipH="1">
            <a:off x="8053136" y="2420141"/>
            <a:ext cx="26749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51" name="TextBox 250">
            <a:extLst>
              <a:ext uri="{FF2B5EF4-FFF2-40B4-BE49-F238E27FC236}">
                <a16:creationId xmlns:a16="http://schemas.microsoft.com/office/drawing/2014/main" id="{567E5F90-40F0-EB47-BA0B-FBFC3B88F175}"/>
              </a:ext>
            </a:extLst>
          </p:cNvPr>
          <p:cNvSpPr txBox="1"/>
          <p:nvPr/>
        </p:nvSpPr>
        <p:spPr>
          <a:xfrm>
            <a:off x="5642771" y="3645080"/>
            <a:ext cx="694035" cy="110801"/>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Core Stage</a:t>
            </a:r>
          </a:p>
        </p:txBody>
      </p:sp>
      <p:sp>
        <p:nvSpPr>
          <p:cNvPr id="252" name="TextBox 251">
            <a:extLst>
              <a:ext uri="{FF2B5EF4-FFF2-40B4-BE49-F238E27FC236}">
                <a16:creationId xmlns:a16="http://schemas.microsoft.com/office/drawing/2014/main" id="{DDB5F970-1A09-0549-A567-E99798A1D757}"/>
              </a:ext>
            </a:extLst>
          </p:cNvPr>
          <p:cNvSpPr txBox="1"/>
          <p:nvPr/>
        </p:nvSpPr>
        <p:spPr>
          <a:xfrm>
            <a:off x="5616082" y="3177348"/>
            <a:ext cx="694035" cy="1384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Interstage</a:t>
            </a:r>
          </a:p>
        </p:txBody>
      </p:sp>
      <p:sp>
        <p:nvSpPr>
          <p:cNvPr id="253" name="TextBox 252">
            <a:extLst>
              <a:ext uri="{FF2B5EF4-FFF2-40B4-BE49-F238E27FC236}">
                <a16:creationId xmlns:a16="http://schemas.microsoft.com/office/drawing/2014/main" id="{002EF653-E726-244B-9CF6-711D2A252059}"/>
              </a:ext>
            </a:extLst>
          </p:cNvPr>
          <p:cNvSpPr txBox="1"/>
          <p:nvPr/>
        </p:nvSpPr>
        <p:spPr>
          <a:xfrm>
            <a:off x="5642878" y="2765361"/>
            <a:ext cx="694035" cy="276999"/>
          </a:xfrm>
          <a:prstGeom prst="rect">
            <a:avLst/>
          </a:prstGeom>
          <a:noFill/>
        </p:spPr>
        <p:txBody>
          <a:bodyPr wrap="square" lIns="0" tIns="0" rIns="0" bIns="0" rtlCol="0">
            <a:spAutoFit/>
          </a:bodyPr>
          <a:lstStyle/>
          <a:p>
            <a:pPr algn="ctr" fontAlgn="base">
              <a:spcBef>
                <a:spcPct val="0"/>
              </a:spcBef>
              <a:spcAft>
                <a:spcPct val="0"/>
              </a:spcAft>
            </a:pPr>
            <a:r>
              <a:rPr lang="en-US" sz="900" b="1" i="1" dirty="0">
                <a:solidFill>
                  <a:schemeClr val="bg1"/>
                </a:solidFill>
                <a:latin typeface="Arial" charset="0"/>
                <a:ea typeface="ＭＳ Ｐゴシック" charset="-128"/>
                <a:cs typeface="ＭＳ Ｐゴシック" charset="-128"/>
              </a:rPr>
              <a:t>Exploration Upper Stage</a:t>
            </a:r>
          </a:p>
        </p:txBody>
      </p:sp>
      <p:cxnSp>
        <p:nvCxnSpPr>
          <p:cNvPr id="254" name="Straight Connector 253">
            <a:extLst>
              <a:ext uri="{FF2B5EF4-FFF2-40B4-BE49-F238E27FC236}">
                <a16:creationId xmlns:a16="http://schemas.microsoft.com/office/drawing/2014/main" id="{BEA63286-E516-4E44-8D3D-269B3784AB46}"/>
              </a:ext>
            </a:extLst>
          </p:cNvPr>
          <p:cNvCxnSpPr/>
          <p:nvPr/>
        </p:nvCxnSpPr>
        <p:spPr bwMode="auto">
          <a:xfrm flipH="1">
            <a:off x="6379165"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D807FFD-21A4-094B-9AE3-A31F7E5DD166}"/>
              </a:ext>
            </a:extLst>
          </p:cNvPr>
          <p:cNvCxnSpPr/>
          <p:nvPr/>
        </p:nvCxnSpPr>
        <p:spPr bwMode="auto">
          <a:xfrm flipH="1">
            <a:off x="5361331" y="2885828"/>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323A591-F68C-7D4C-8122-8565FCA3F538}"/>
              </a:ext>
            </a:extLst>
          </p:cNvPr>
          <p:cNvCxnSpPr/>
          <p:nvPr/>
        </p:nvCxnSpPr>
        <p:spPr bwMode="auto">
          <a:xfrm flipH="1">
            <a:off x="6383555"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A72F78D-33AD-1546-BE40-8499DC2B28E0}"/>
              </a:ext>
            </a:extLst>
          </p:cNvPr>
          <p:cNvCxnSpPr/>
          <p:nvPr/>
        </p:nvCxnSpPr>
        <p:spPr bwMode="auto">
          <a:xfrm flipH="1">
            <a:off x="5365722" y="32444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3EFFB08-C4FB-174E-BEB4-30616F69508F}"/>
              </a:ext>
            </a:extLst>
          </p:cNvPr>
          <p:cNvCxnSpPr/>
          <p:nvPr/>
        </p:nvCxnSpPr>
        <p:spPr bwMode="auto">
          <a:xfrm flipH="1">
            <a:off x="6387947"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0ED5856-1716-094B-A80D-B9A488179037}"/>
              </a:ext>
            </a:extLst>
          </p:cNvPr>
          <p:cNvCxnSpPr/>
          <p:nvPr/>
        </p:nvCxnSpPr>
        <p:spPr bwMode="auto">
          <a:xfrm flipH="1">
            <a:off x="5370113" y="3692806"/>
            <a:ext cx="23061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3333C6C9-E40C-9547-B5AE-0A8C8F4221A5}"/>
              </a:ext>
            </a:extLst>
          </p:cNvPr>
          <p:cNvSpPr txBox="1"/>
          <p:nvPr/>
        </p:nvSpPr>
        <p:spPr>
          <a:xfrm>
            <a:off x="8273036"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365 ft.</a:t>
            </a:r>
          </a:p>
        </p:txBody>
      </p:sp>
      <p:sp>
        <p:nvSpPr>
          <p:cNvPr id="268" name="TextBox 267">
            <a:extLst>
              <a:ext uri="{FF2B5EF4-FFF2-40B4-BE49-F238E27FC236}">
                <a16:creationId xmlns:a16="http://schemas.microsoft.com/office/drawing/2014/main" id="{C65FC0AE-BA8D-854B-BA55-3573C04149A2}"/>
              </a:ext>
            </a:extLst>
          </p:cNvPr>
          <p:cNvSpPr txBox="1"/>
          <p:nvPr/>
        </p:nvSpPr>
        <p:spPr>
          <a:xfrm>
            <a:off x="9473549" y="5964687"/>
            <a:ext cx="1321376"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2 Cargo</a:t>
            </a:r>
          </a:p>
        </p:txBody>
      </p:sp>
      <p:sp>
        <p:nvSpPr>
          <p:cNvPr id="269" name="TextBox 268">
            <a:extLst>
              <a:ext uri="{FF2B5EF4-FFF2-40B4-BE49-F238E27FC236}">
                <a16:creationId xmlns:a16="http://schemas.microsoft.com/office/drawing/2014/main" id="{6CEDF4EF-B748-9348-858D-0E0422292C49}"/>
              </a:ext>
            </a:extLst>
          </p:cNvPr>
          <p:cNvSpPr txBox="1"/>
          <p:nvPr/>
        </p:nvSpPr>
        <p:spPr>
          <a:xfrm>
            <a:off x="6152891" y="5963539"/>
            <a:ext cx="1359492"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1B Cargo</a:t>
            </a:r>
          </a:p>
        </p:txBody>
      </p:sp>
      <p:sp>
        <p:nvSpPr>
          <p:cNvPr id="270" name="TextBox 269">
            <a:extLst>
              <a:ext uri="{FF2B5EF4-FFF2-40B4-BE49-F238E27FC236}">
                <a16:creationId xmlns:a16="http://schemas.microsoft.com/office/drawing/2014/main" id="{74C66290-C41E-0C4E-8FCA-865AEEDBFF15}"/>
              </a:ext>
            </a:extLst>
          </p:cNvPr>
          <p:cNvSpPr txBox="1"/>
          <p:nvPr/>
        </p:nvSpPr>
        <p:spPr>
          <a:xfrm>
            <a:off x="4452885" y="5970322"/>
            <a:ext cx="1406187"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1B Crew</a:t>
            </a:r>
          </a:p>
        </p:txBody>
      </p:sp>
      <p:sp>
        <p:nvSpPr>
          <p:cNvPr id="271" name="TextBox 270">
            <a:extLst>
              <a:ext uri="{FF2B5EF4-FFF2-40B4-BE49-F238E27FC236}">
                <a16:creationId xmlns:a16="http://schemas.microsoft.com/office/drawing/2014/main" id="{3E3C7224-1FD2-F34E-8C8B-CD54726B80E3}"/>
              </a:ext>
            </a:extLst>
          </p:cNvPr>
          <p:cNvSpPr txBox="1"/>
          <p:nvPr/>
        </p:nvSpPr>
        <p:spPr>
          <a:xfrm>
            <a:off x="2950514" y="5963539"/>
            <a:ext cx="120970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 Cargo</a:t>
            </a:r>
          </a:p>
        </p:txBody>
      </p:sp>
      <p:sp>
        <p:nvSpPr>
          <p:cNvPr id="272" name="TextBox 271">
            <a:extLst>
              <a:ext uri="{FF2B5EF4-FFF2-40B4-BE49-F238E27FC236}">
                <a16:creationId xmlns:a16="http://schemas.microsoft.com/office/drawing/2014/main" id="{B356933A-F156-B945-99AF-9D48A9C4FB64}"/>
              </a:ext>
            </a:extLst>
          </p:cNvPr>
          <p:cNvSpPr txBox="1"/>
          <p:nvPr/>
        </p:nvSpPr>
        <p:spPr>
          <a:xfrm>
            <a:off x="7713658" y="5964953"/>
            <a:ext cx="1513897"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2 Crew</a:t>
            </a:r>
          </a:p>
        </p:txBody>
      </p:sp>
      <p:sp>
        <p:nvSpPr>
          <p:cNvPr id="273" name="TextBox 272">
            <a:extLst>
              <a:ext uri="{FF2B5EF4-FFF2-40B4-BE49-F238E27FC236}">
                <a16:creationId xmlns:a16="http://schemas.microsoft.com/office/drawing/2014/main" id="{D62253E0-DD8D-A747-B0B9-2FB1969D8D59}"/>
              </a:ext>
            </a:extLst>
          </p:cNvPr>
          <p:cNvSpPr txBox="1"/>
          <p:nvPr/>
        </p:nvSpPr>
        <p:spPr>
          <a:xfrm>
            <a:off x="3879538" y="5626189"/>
            <a:ext cx="799049" cy="22159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RS-25 Engines</a:t>
            </a:r>
          </a:p>
        </p:txBody>
      </p:sp>
      <p:cxnSp>
        <p:nvCxnSpPr>
          <p:cNvPr id="274" name="Straight Connector 273">
            <a:extLst>
              <a:ext uri="{FF2B5EF4-FFF2-40B4-BE49-F238E27FC236}">
                <a16:creationId xmlns:a16="http://schemas.microsoft.com/office/drawing/2014/main" id="{B42DA241-91C1-9343-AA30-95E3B852AC9A}"/>
              </a:ext>
            </a:extLst>
          </p:cNvPr>
          <p:cNvCxnSpPr/>
          <p:nvPr/>
        </p:nvCxnSpPr>
        <p:spPr bwMode="auto">
          <a:xfrm>
            <a:off x="4270637" y="5868303"/>
            <a:ext cx="0" cy="80384"/>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75" name="TextBox 274">
            <a:extLst>
              <a:ext uri="{FF2B5EF4-FFF2-40B4-BE49-F238E27FC236}">
                <a16:creationId xmlns:a16="http://schemas.microsoft.com/office/drawing/2014/main" id="{80735310-8111-2F47-A47C-85D61D5C3DCC}"/>
              </a:ext>
            </a:extLst>
          </p:cNvPr>
          <p:cNvSpPr txBox="1"/>
          <p:nvPr/>
        </p:nvSpPr>
        <p:spPr>
          <a:xfrm>
            <a:off x="1533321" y="5963539"/>
            <a:ext cx="86942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SLS Block 1</a:t>
            </a:r>
          </a:p>
        </p:txBody>
      </p:sp>
      <p:cxnSp>
        <p:nvCxnSpPr>
          <p:cNvPr id="277" name="Straight Connector 276">
            <a:extLst>
              <a:ext uri="{FF2B5EF4-FFF2-40B4-BE49-F238E27FC236}">
                <a16:creationId xmlns:a16="http://schemas.microsoft.com/office/drawing/2014/main" id="{9E66ED31-75A6-004A-8C3C-921F3CA38166}"/>
              </a:ext>
            </a:extLst>
          </p:cNvPr>
          <p:cNvCxnSpPr/>
          <p:nvPr/>
        </p:nvCxnSpPr>
        <p:spPr bwMode="auto">
          <a:xfrm>
            <a:off x="1958990" y="5837736"/>
            <a:ext cx="0" cy="110951"/>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1C54CE55-111A-3E49-B900-93F21154369C}"/>
              </a:ext>
            </a:extLst>
          </p:cNvPr>
          <p:cNvCxnSpPr/>
          <p:nvPr/>
        </p:nvCxnSpPr>
        <p:spPr bwMode="auto">
          <a:xfrm flipH="1">
            <a:off x="3698622" y="2601200"/>
            <a:ext cx="16502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81" name="TextBox 280">
            <a:extLst>
              <a:ext uri="{FF2B5EF4-FFF2-40B4-BE49-F238E27FC236}">
                <a16:creationId xmlns:a16="http://schemas.microsoft.com/office/drawing/2014/main" id="{76084A99-C7CF-3F44-9DA7-A75CECEE0BA1}"/>
              </a:ext>
            </a:extLst>
          </p:cNvPr>
          <p:cNvSpPr txBox="1"/>
          <p:nvPr/>
        </p:nvSpPr>
        <p:spPr>
          <a:xfrm>
            <a:off x="3816223" y="2468017"/>
            <a:ext cx="882329" cy="507831"/>
          </a:xfrm>
          <a:prstGeom prst="rect">
            <a:avLst/>
          </a:prstGeom>
          <a:noFill/>
        </p:spPr>
        <p:txBody>
          <a:bodyPr wrap="square" rtlCol="0">
            <a:spAutoFit/>
          </a:bodyPr>
          <a:lstStyle/>
          <a:p>
            <a:r>
              <a:rPr lang="en-US" sz="900" b="1" i="1" dirty="0">
                <a:solidFill>
                  <a:schemeClr val="bg1"/>
                </a:solidFill>
                <a:latin typeface="Arial" pitchFamily="34" charset="0"/>
                <a:cs typeface="Arial" pitchFamily="34" charset="0"/>
              </a:rPr>
              <a:t>5m Class Fairing</a:t>
            </a:r>
          </a:p>
          <a:p>
            <a:r>
              <a:rPr lang="en-US" sz="900" b="1" i="1" dirty="0">
                <a:solidFill>
                  <a:schemeClr val="bg1"/>
                </a:solidFill>
                <a:latin typeface="Arial" pitchFamily="34" charset="0"/>
                <a:cs typeface="Arial" pitchFamily="34" charset="0"/>
              </a:rPr>
              <a:t>(up to 63’)</a:t>
            </a:r>
          </a:p>
        </p:txBody>
      </p:sp>
      <p:sp>
        <p:nvSpPr>
          <p:cNvPr id="282" name="TextBox 281">
            <a:extLst>
              <a:ext uri="{FF2B5EF4-FFF2-40B4-BE49-F238E27FC236}">
                <a16:creationId xmlns:a16="http://schemas.microsoft.com/office/drawing/2014/main" id="{9DC8FD06-70EB-974D-AA5C-155C7A256824}"/>
              </a:ext>
            </a:extLst>
          </p:cNvPr>
          <p:cNvSpPr txBox="1"/>
          <p:nvPr/>
        </p:nvSpPr>
        <p:spPr>
          <a:xfrm>
            <a:off x="1775342" y="1373239"/>
            <a:ext cx="368692" cy="138499"/>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1000" b="1" i="1" dirty="0">
                <a:solidFill>
                  <a:schemeClr val="bg1"/>
                </a:solidFill>
                <a:latin typeface="Arial" charset="0"/>
                <a:ea typeface="ＭＳ Ｐゴシック" charset="-128"/>
                <a:cs typeface="ＭＳ Ｐゴシック" charset="-128"/>
              </a:rPr>
              <a:t>322 ft.</a:t>
            </a:r>
          </a:p>
        </p:txBody>
      </p:sp>
      <p:sp>
        <p:nvSpPr>
          <p:cNvPr id="285" name="TextBox 284">
            <a:extLst>
              <a:ext uri="{FF2B5EF4-FFF2-40B4-BE49-F238E27FC236}">
                <a16:creationId xmlns:a16="http://schemas.microsoft.com/office/drawing/2014/main" id="{426BBE62-1140-624C-9F70-1AF66E626ABD}"/>
              </a:ext>
            </a:extLst>
          </p:cNvPr>
          <p:cNvSpPr txBox="1"/>
          <p:nvPr/>
        </p:nvSpPr>
        <p:spPr>
          <a:xfrm>
            <a:off x="5496026" y="2227572"/>
            <a:ext cx="966930" cy="369332"/>
          </a:xfrm>
          <a:prstGeom prst="rect">
            <a:avLst/>
          </a:prstGeom>
          <a:noFill/>
        </p:spPr>
        <p:txBody>
          <a:bodyPr wrap="none" rtlCol="0">
            <a:spAutoFit/>
          </a:bodyPr>
          <a:lstStyle/>
          <a:p>
            <a:pPr algn="ctr"/>
            <a:r>
              <a:rPr lang="en-US" sz="900" b="1" i="1" dirty="0">
                <a:solidFill>
                  <a:schemeClr val="bg1"/>
                </a:solidFill>
                <a:latin typeface="Arial" pitchFamily="34" charset="0"/>
                <a:cs typeface="Arial" pitchFamily="34" charset="0"/>
              </a:rPr>
              <a:t>Universal </a:t>
            </a:r>
          </a:p>
          <a:p>
            <a:pPr algn="ctr"/>
            <a:r>
              <a:rPr lang="en-US" sz="900" b="1" i="1" dirty="0">
                <a:solidFill>
                  <a:schemeClr val="bg1"/>
                </a:solidFill>
                <a:latin typeface="Arial" pitchFamily="34" charset="0"/>
                <a:cs typeface="Arial" pitchFamily="34" charset="0"/>
              </a:rPr>
              <a:t>Stage Adapter</a:t>
            </a:r>
          </a:p>
        </p:txBody>
      </p:sp>
      <p:sp>
        <p:nvSpPr>
          <p:cNvPr id="286" name="Right Arrow 285" descr="Arrow" title="Arrow">
            <a:extLst>
              <a:ext uri="{FF2B5EF4-FFF2-40B4-BE49-F238E27FC236}">
                <a16:creationId xmlns:a16="http://schemas.microsoft.com/office/drawing/2014/main" id="{079C25B4-AC4D-EB46-B28D-185143685424}"/>
              </a:ext>
            </a:extLst>
          </p:cNvPr>
          <p:cNvSpPr>
            <a:spLocks noChangeAspect="1"/>
          </p:cNvSpPr>
          <p:nvPr/>
        </p:nvSpPr>
        <p:spPr bwMode="auto">
          <a:xfrm>
            <a:off x="5732681" y="4219980"/>
            <a:ext cx="551760" cy="478344"/>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7" name="Right Arrow 286" descr="Arrow" title="Arrow">
            <a:extLst>
              <a:ext uri="{FF2B5EF4-FFF2-40B4-BE49-F238E27FC236}">
                <a16:creationId xmlns:a16="http://schemas.microsoft.com/office/drawing/2014/main" id="{84DDA48D-BB5B-2645-9E3E-214989D82E66}"/>
              </a:ext>
            </a:extLst>
          </p:cNvPr>
          <p:cNvSpPr>
            <a:spLocks noChangeAspect="1"/>
          </p:cNvSpPr>
          <p:nvPr/>
        </p:nvSpPr>
        <p:spPr bwMode="auto">
          <a:xfrm>
            <a:off x="2510574" y="4219537"/>
            <a:ext cx="552373" cy="478876"/>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8" name="Right Arrow 287" descr="Arrow" title="Arrow">
            <a:extLst>
              <a:ext uri="{FF2B5EF4-FFF2-40B4-BE49-F238E27FC236}">
                <a16:creationId xmlns:a16="http://schemas.microsoft.com/office/drawing/2014/main" id="{88752754-3917-FA46-A67C-3094FF56A716}"/>
              </a:ext>
            </a:extLst>
          </p:cNvPr>
          <p:cNvSpPr>
            <a:spLocks noChangeAspect="1"/>
          </p:cNvSpPr>
          <p:nvPr/>
        </p:nvSpPr>
        <p:spPr bwMode="auto">
          <a:xfrm>
            <a:off x="4110928" y="4219980"/>
            <a:ext cx="551760" cy="478344"/>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89" name="Right Arrow 288" descr="Arrow" title="Arrow">
            <a:extLst>
              <a:ext uri="{FF2B5EF4-FFF2-40B4-BE49-F238E27FC236}">
                <a16:creationId xmlns:a16="http://schemas.microsoft.com/office/drawing/2014/main" id="{51E8270F-3740-0549-93BF-3B813C8FF5E5}"/>
              </a:ext>
            </a:extLst>
          </p:cNvPr>
          <p:cNvSpPr>
            <a:spLocks noChangeAspect="1"/>
          </p:cNvSpPr>
          <p:nvPr/>
        </p:nvSpPr>
        <p:spPr bwMode="auto">
          <a:xfrm>
            <a:off x="7403918" y="4219980"/>
            <a:ext cx="551760" cy="478343"/>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sp>
        <p:nvSpPr>
          <p:cNvPr id="290" name="Right Arrow 289" descr="Arrow" title="Arrow">
            <a:extLst>
              <a:ext uri="{FF2B5EF4-FFF2-40B4-BE49-F238E27FC236}">
                <a16:creationId xmlns:a16="http://schemas.microsoft.com/office/drawing/2014/main" id="{B8981234-1697-6747-BF24-E99A4112F26E}"/>
              </a:ext>
            </a:extLst>
          </p:cNvPr>
          <p:cNvSpPr>
            <a:spLocks noChangeAspect="1"/>
          </p:cNvSpPr>
          <p:nvPr/>
        </p:nvSpPr>
        <p:spPr bwMode="auto">
          <a:xfrm>
            <a:off x="9031814" y="4219980"/>
            <a:ext cx="551760" cy="478343"/>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i="1" dirty="0">
              <a:solidFill>
                <a:schemeClr val="bg1"/>
              </a:solidFill>
              <a:latin typeface="55 Helvetica Roman" pitchFamily="1" charset="0"/>
              <a:ea typeface="ＭＳ Ｐゴシック" charset="-128"/>
              <a:cs typeface="ＭＳ Ｐゴシック" charset="-128"/>
            </a:endParaRPr>
          </a:p>
        </p:txBody>
      </p:sp>
      <p:cxnSp>
        <p:nvCxnSpPr>
          <p:cNvPr id="176" name="Straight Connector 175">
            <a:extLst>
              <a:ext uri="{FF2B5EF4-FFF2-40B4-BE49-F238E27FC236}">
                <a16:creationId xmlns:a16="http://schemas.microsoft.com/office/drawing/2014/main" id="{F17A0D88-517D-4D4B-9EBB-FC1FE2BCF632}"/>
              </a:ext>
            </a:extLst>
          </p:cNvPr>
          <p:cNvCxnSpPr>
            <a:cxnSpLocks/>
          </p:cNvCxnSpPr>
          <p:nvPr/>
        </p:nvCxnSpPr>
        <p:spPr bwMode="auto">
          <a:xfrm flipH="1" flipV="1">
            <a:off x="1952640" y="5948687"/>
            <a:ext cx="8185064" cy="3366"/>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11EDC4A-DB62-F147-B0F8-46742D45447D}"/>
              </a:ext>
            </a:extLst>
          </p:cNvPr>
          <p:cNvCxnSpPr>
            <a:cxnSpLocks/>
          </p:cNvCxnSpPr>
          <p:nvPr/>
        </p:nvCxnSpPr>
        <p:spPr bwMode="auto">
          <a:xfrm flipH="1">
            <a:off x="3195093" y="3268149"/>
            <a:ext cx="21078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E73621B-F21D-D74E-9EB6-F2FC3143EBC7}"/>
              </a:ext>
            </a:extLst>
          </p:cNvPr>
          <p:cNvCxnSpPr>
            <a:cxnSpLocks/>
          </p:cNvCxnSpPr>
          <p:nvPr/>
        </p:nvCxnSpPr>
        <p:spPr bwMode="auto">
          <a:xfrm flipH="1">
            <a:off x="2077396" y="3001793"/>
            <a:ext cx="19103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7966A54-1574-A44E-ACE8-7ADA04ABF32A}"/>
              </a:ext>
            </a:extLst>
          </p:cNvPr>
          <p:cNvCxnSpPr>
            <a:cxnSpLocks/>
          </p:cNvCxnSpPr>
          <p:nvPr/>
        </p:nvCxnSpPr>
        <p:spPr bwMode="auto">
          <a:xfrm flipH="1">
            <a:off x="3224147" y="3001793"/>
            <a:ext cx="18173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09" name="Rounded Rectangle 108" descr="Payload capability in weight per vehicle to Trans-Lunar Injection" title="Payload to TLI">
            <a:extLst>
              <a:ext uri="{FF2B5EF4-FFF2-40B4-BE49-F238E27FC236}">
                <a16:creationId xmlns:a16="http://schemas.microsoft.com/office/drawing/2014/main" id="{62841B1B-19F6-8F42-B1A5-8CA4AC384DE3}"/>
              </a:ext>
            </a:extLst>
          </p:cNvPr>
          <p:cNvSpPr/>
          <p:nvPr/>
        </p:nvSpPr>
        <p:spPr bwMode="auto">
          <a:xfrm>
            <a:off x="5142243" y="6423874"/>
            <a:ext cx="1714244" cy="207342"/>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eaLnBrk="0" hangingPunct="0"/>
            <a:r>
              <a:rPr lang="en-US" sz="1000" b="1" dirty="0">
                <a:solidFill>
                  <a:schemeClr val="bg1"/>
                </a:solidFill>
                <a:latin typeface="Arial" charset="0"/>
                <a:cs typeface="Arial" charset="0"/>
              </a:rPr>
              <a:t>Payload to TLI/Moon</a:t>
            </a:r>
          </a:p>
        </p:txBody>
      </p:sp>
      <p:sp>
        <p:nvSpPr>
          <p:cNvPr id="116" name="Rounded Rectangle 115" descr="Payload capability in weight per vehicle to Trans-Lunar Injection" title="Payload to TLI">
            <a:extLst>
              <a:ext uri="{FF2B5EF4-FFF2-40B4-BE49-F238E27FC236}">
                <a16:creationId xmlns:a16="http://schemas.microsoft.com/office/drawing/2014/main" id="{FD46749A-217E-6746-A281-DE371C15BC93}"/>
              </a:ext>
            </a:extLst>
          </p:cNvPr>
          <p:cNvSpPr/>
          <p:nvPr/>
        </p:nvSpPr>
        <p:spPr bwMode="auto">
          <a:xfrm>
            <a:off x="1463627" y="6196260"/>
            <a:ext cx="9218794" cy="234947"/>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endParaRPr lang="en-US" sz="1000" b="1" dirty="0">
              <a:solidFill>
                <a:schemeClr val="bg1"/>
              </a:solidFill>
              <a:latin typeface="Arial" charset="0"/>
              <a:cs typeface="Arial" charset="0"/>
            </a:endParaRPr>
          </a:p>
        </p:txBody>
      </p:sp>
      <p:sp>
        <p:nvSpPr>
          <p:cNvPr id="117" name="TextBox 116" descr="&gt; 45 t (99,208 lbs)" title="SLS Block 2 Cargo Payload to TLI">
            <a:extLst>
              <a:ext uri="{FF2B5EF4-FFF2-40B4-BE49-F238E27FC236}">
                <a16:creationId xmlns:a16="http://schemas.microsoft.com/office/drawing/2014/main" id="{BCC9FE3D-0D63-C14F-B86F-034116460679}"/>
              </a:ext>
            </a:extLst>
          </p:cNvPr>
          <p:cNvSpPr txBox="1"/>
          <p:nvPr/>
        </p:nvSpPr>
        <p:spPr>
          <a:xfrm>
            <a:off x="9490157" y="6199772"/>
            <a:ext cx="1291741"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46 t (101.4k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 </a:t>
            </a:r>
          </a:p>
        </p:txBody>
      </p:sp>
      <p:sp>
        <p:nvSpPr>
          <p:cNvPr id="118" name="TextBox 117" descr="&gt;37–40 t (88,184 lbs)" title="SLS Block 1B Cargo Payload to TLI">
            <a:extLst>
              <a:ext uri="{FF2B5EF4-FFF2-40B4-BE49-F238E27FC236}">
                <a16:creationId xmlns:a16="http://schemas.microsoft.com/office/drawing/2014/main" id="{05B331FB-4B3E-B349-8EB6-B6B42D52B864}"/>
              </a:ext>
            </a:extLst>
          </p:cNvPr>
          <p:cNvSpPr txBox="1"/>
          <p:nvPr/>
        </p:nvSpPr>
        <p:spPr>
          <a:xfrm>
            <a:off x="6089069" y="6199772"/>
            <a:ext cx="1490719"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42 t (92.5k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19" name="TextBox 118" descr="&gt;34–37 t (81,571 lbs)" title="SLS Block 1B Crew Payload to TLI">
            <a:extLst>
              <a:ext uri="{FF2B5EF4-FFF2-40B4-BE49-F238E27FC236}">
                <a16:creationId xmlns:a16="http://schemas.microsoft.com/office/drawing/2014/main" id="{69DAB0F8-E752-B447-8AD8-D084E6B02894}"/>
              </a:ext>
            </a:extLst>
          </p:cNvPr>
          <p:cNvSpPr txBox="1"/>
          <p:nvPr/>
        </p:nvSpPr>
        <p:spPr>
          <a:xfrm>
            <a:off x="4437642" y="6199772"/>
            <a:ext cx="1436550"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38 t (83.7k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20" name="TextBox 119" descr="&gt;26 t (57,320 lbs)" title="SLS Block 1 Payload to TLI&#10;">
            <a:extLst>
              <a:ext uri="{FF2B5EF4-FFF2-40B4-BE49-F238E27FC236}">
                <a16:creationId xmlns:a16="http://schemas.microsoft.com/office/drawing/2014/main" id="{C9EFEBAD-4137-0849-8394-F049DEC9ABB7}"/>
              </a:ext>
            </a:extLst>
          </p:cNvPr>
          <p:cNvSpPr txBox="1"/>
          <p:nvPr/>
        </p:nvSpPr>
        <p:spPr>
          <a:xfrm>
            <a:off x="2937488" y="6199772"/>
            <a:ext cx="1239342"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27 t (59.5k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121" name="TextBox 120" descr="&gt; 45 t (99,208 lbs)" title="SLS Block 2 Cargo Payload to TLI">
            <a:extLst>
              <a:ext uri="{FF2B5EF4-FFF2-40B4-BE49-F238E27FC236}">
                <a16:creationId xmlns:a16="http://schemas.microsoft.com/office/drawing/2014/main" id="{569D4792-ED0E-AB41-A6CD-6AB5C2B471D0}"/>
              </a:ext>
            </a:extLst>
          </p:cNvPr>
          <p:cNvSpPr txBox="1"/>
          <p:nvPr/>
        </p:nvSpPr>
        <p:spPr>
          <a:xfrm>
            <a:off x="7826526" y="6199772"/>
            <a:ext cx="1291741"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43 t (94.7k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 </a:t>
            </a:r>
          </a:p>
        </p:txBody>
      </p:sp>
      <p:sp>
        <p:nvSpPr>
          <p:cNvPr id="122" name="TextBox 121" descr="&gt;26 t (57,320 lbs)" title="SLS Block 1 Payload to TLI&#10;">
            <a:extLst>
              <a:ext uri="{FF2B5EF4-FFF2-40B4-BE49-F238E27FC236}">
                <a16:creationId xmlns:a16="http://schemas.microsoft.com/office/drawing/2014/main" id="{D68715C2-494B-6E47-AFD9-5717F0FA9CC5}"/>
              </a:ext>
            </a:extLst>
          </p:cNvPr>
          <p:cNvSpPr txBox="1"/>
          <p:nvPr/>
        </p:nvSpPr>
        <p:spPr>
          <a:xfrm>
            <a:off x="1375767" y="6209409"/>
            <a:ext cx="1188118" cy="230832"/>
          </a:xfrm>
          <a:prstGeom prst="rect">
            <a:avLst/>
          </a:prstGeom>
          <a:noFill/>
        </p:spPr>
        <p:txBody>
          <a:bodyPr wrap="square" rtlCol="0">
            <a:spAutoFit/>
          </a:bodyPr>
          <a:lstStyle/>
          <a:p>
            <a:pPr algn="ctr"/>
            <a:r>
              <a:rPr lang="en-US" sz="900" b="1" dirty="0">
                <a:solidFill>
                  <a:schemeClr val="bg1"/>
                </a:solidFill>
                <a:latin typeface="Arial" charset="0"/>
                <a:ea typeface="Arial" charset="0"/>
                <a:cs typeface="Arial" charset="0"/>
              </a:rPr>
              <a:t>  &gt; 27 t (59.5k </a:t>
            </a:r>
            <a:r>
              <a:rPr lang="en-US" sz="900" b="1" dirty="0" err="1">
                <a:solidFill>
                  <a:schemeClr val="bg1"/>
                </a:solidFill>
                <a:latin typeface="Arial" charset="0"/>
                <a:ea typeface="Arial" charset="0"/>
                <a:cs typeface="Arial" charset="0"/>
              </a:rPr>
              <a:t>lbs</a:t>
            </a:r>
            <a:r>
              <a:rPr lang="en-US" sz="900" b="1" dirty="0">
                <a:solidFill>
                  <a:schemeClr val="bg1"/>
                </a:solidFill>
                <a:latin typeface="Arial" charset="0"/>
                <a:ea typeface="Arial" charset="0"/>
                <a:cs typeface="Arial" charset="0"/>
              </a:rPr>
              <a:t>)</a:t>
            </a:r>
          </a:p>
        </p:txBody>
      </p:sp>
      <p:sp>
        <p:nvSpPr>
          <p:cNvPr id="3" name="Slide Number Placeholder 2">
            <a:extLst>
              <a:ext uri="{FF2B5EF4-FFF2-40B4-BE49-F238E27FC236}">
                <a16:creationId xmlns:a16="http://schemas.microsoft.com/office/drawing/2014/main" id="{F6485947-EE5D-3C4A-B829-B1DECF83148F}"/>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146074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0805543B-D222-FF40-AF44-5A0D6356D3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3181" y="1254756"/>
            <a:ext cx="7409120" cy="5488015"/>
          </a:xfrm>
          <a:prstGeom prst="rect">
            <a:avLst/>
          </a:prstGeom>
        </p:spPr>
      </p:pic>
      <p:sp>
        <p:nvSpPr>
          <p:cNvPr id="58" name="TextBox 57">
            <a:extLst>
              <a:ext uri="{FF2B5EF4-FFF2-40B4-BE49-F238E27FC236}">
                <a16:creationId xmlns:a16="http://schemas.microsoft.com/office/drawing/2014/main" id="{03434603-525D-6B43-A5CD-81C114A39BA1}"/>
              </a:ext>
            </a:extLst>
          </p:cNvPr>
          <p:cNvSpPr txBox="1"/>
          <p:nvPr/>
        </p:nvSpPr>
        <p:spPr>
          <a:xfrm>
            <a:off x="6503799" y="1179425"/>
            <a:ext cx="2448192" cy="276999"/>
          </a:xfrm>
          <a:prstGeom prst="rect">
            <a:avLst/>
          </a:prstGeom>
          <a:noFill/>
        </p:spPr>
        <p:txBody>
          <a:bodyPr wrap="square" rtlCol="0">
            <a:spAutoFit/>
          </a:bodyPr>
          <a:lstStyle/>
          <a:p>
            <a:pPr algn="r"/>
            <a:r>
              <a:rPr lang="en-US" sz="1200" b="1" dirty="0">
                <a:solidFill>
                  <a:srgbClr val="FFFFFF"/>
                </a:solidFill>
                <a:latin typeface="Century Gothic Bold"/>
                <a:cs typeface="Arial" pitchFamily="34" charset="0"/>
              </a:rPr>
              <a:t>Launch Abort System (LAS)</a:t>
            </a:r>
          </a:p>
        </p:txBody>
      </p:sp>
      <p:sp>
        <p:nvSpPr>
          <p:cNvPr id="59" name="TextBox 58">
            <a:extLst>
              <a:ext uri="{FF2B5EF4-FFF2-40B4-BE49-F238E27FC236}">
                <a16:creationId xmlns:a16="http://schemas.microsoft.com/office/drawing/2014/main" id="{6478FD96-F063-8141-994E-336A6147FD4C}"/>
              </a:ext>
            </a:extLst>
          </p:cNvPr>
          <p:cNvSpPr txBox="1"/>
          <p:nvPr/>
        </p:nvSpPr>
        <p:spPr>
          <a:xfrm>
            <a:off x="1405012" y="6098133"/>
            <a:ext cx="194752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RS-25 Engine (4)</a:t>
            </a:r>
          </a:p>
          <a:p>
            <a:pPr algn="ctr"/>
            <a:r>
              <a:rPr lang="en-US" sz="1200" b="1" dirty="0" err="1">
                <a:solidFill>
                  <a:schemeClr val="accent6">
                    <a:lumMod val="75000"/>
                  </a:schemeClr>
                </a:solidFill>
                <a:latin typeface="Century Gothic Bold"/>
                <a:cs typeface="Arial" pitchFamily="34" charset="0"/>
              </a:rPr>
              <a:t>Aerojet</a:t>
            </a:r>
            <a:r>
              <a:rPr lang="en-US" sz="1200" b="1" dirty="0">
                <a:solidFill>
                  <a:schemeClr val="accent6">
                    <a:lumMod val="75000"/>
                  </a:schemeClr>
                </a:solidFill>
                <a:latin typeface="Century Gothic Bold"/>
                <a:cs typeface="Arial" pitchFamily="34" charset="0"/>
              </a:rPr>
              <a:t> </a:t>
            </a:r>
            <a:r>
              <a:rPr lang="en-US" sz="1200" b="1" dirty="0" err="1">
                <a:solidFill>
                  <a:schemeClr val="accent6">
                    <a:lumMod val="75000"/>
                  </a:schemeClr>
                </a:solidFill>
                <a:latin typeface="Century Gothic Bold"/>
                <a:cs typeface="Arial" pitchFamily="34" charset="0"/>
              </a:rPr>
              <a:t>Rocketdyne</a:t>
            </a:r>
            <a:endParaRPr lang="en-US" sz="1200" b="1" dirty="0">
              <a:solidFill>
                <a:schemeClr val="accent6">
                  <a:lumMod val="75000"/>
                </a:schemeClr>
              </a:solidFill>
              <a:latin typeface="Century Gothic Bold"/>
              <a:cs typeface="Arial" pitchFamily="34" charset="0"/>
            </a:endParaRPr>
          </a:p>
        </p:txBody>
      </p:sp>
      <p:sp>
        <p:nvSpPr>
          <p:cNvPr id="60" name="TextBox 59">
            <a:extLst>
              <a:ext uri="{FF2B5EF4-FFF2-40B4-BE49-F238E27FC236}">
                <a16:creationId xmlns:a16="http://schemas.microsoft.com/office/drawing/2014/main" id="{38A22964-9B4F-C84B-8BC3-3C45B998EE04}"/>
              </a:ext>
            </a:extLst>
          </p:cNvPr>
          <p:cNvSpPr txBox="1"/>
          <p:nvPr/>
        </p:nvSpPr>
        <p:spPr>
          <a:xfrm>
            <a:off x="6449888" y="1631433"/>
            <a:ext cx="1715534"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Service Module (SM)</a:t>
            </a:r>
          </a:p>
        </p:txBody>
      </p:sp>
      <p:sp>
        <p:nvSpPr>
          <p:cNvPr id="62" name="TextBox 61">
            <a:extLst>
              <a:ext uri="{FF2B5EF4-FFF2-40B4-BE49-F238E27FC236}">
                <a16:creationId xmlns:a16="http://schemas.microsoft.com/office/drawing/2014/main" id="{95414890-6E0B-AB40-B6D5-CCAA3E361A8F}"/>
              </a:ext>
            </a:extLst>
          </p:cNvPr>
          <p:cNvSpPr txBox="1"/>
          <p:nvPr/>
        </p:nvSpPr>
        <p:spPr>
          <a:xfrm>
            <a:off x="5872296" y="2081154"/>
            <a:ext cx="1654620"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Spacecraft Adapter</a:t>
            </a:r>
          </a:p>
        </p:txBody>
      </p:sp>
      <p:sp>
        <p:nvSpPr>
          <p:cNvPr id="63" name="TextBox 62">
            <a:extLst>
              <a:ext uri="{FF2B5EF4-FFF2-40B4-BE49-F238E27FC236}">
                <a16:creationId xmlns:a16="http://schemas.microsoft.com/office/drawing/2014/main" id="{1F1055B2-29D9-034D-BCAA-FE497CFF0614}"/>
              </a:ext>
            </a:extLst>
          </p:cNvPr>
          <p:cNvSpPr txBox="1"/>
          <p:nvPr/>
        </p:nvSpPr>
        <p:spPr>
          <a:xfrm>
            <a:off x="465927" y="2893141"/>
            <a:ext cx="282470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5 Segment Solid Rocket Booster (2) </a:t>
            </a:r>
          </a:p>
          <a:p>
            <a:pPr algn="ctr"/>
            <a:r>
              <a:rPr lang="en-US" sz="1200" b="1" dirty="0">
                <a:solidFill>
                  <a:schemeClr val="accent6">
                    <a:lumMod val="75000"/>
                  </a:schemeClr>
                </a:solidFill>
                <a:latin typeface="Century Gothic Bold"/>
                <a:cs typeface="Arial" pitchFamily="34" charset="0"/>
              </a:rPr>
              <a:t>Northrop Grumman</a:t>
            </a:r>
          </a:p>
        </p:txBody>
      </p:sp>
      <p:cxnSp>
        <p:nvCxnSpPr>
          <p:cNvPr id="64" name="Straight Connector 63">
            <a:extLst>
              <a:ext uri="{FF2B5EF4-FFF2-40B4-BE49-F238E27FC236}">
                <a16:creationId xmlns:a16="http://schemas.microsoft.com/office/drawing/2014/main" id="{9BE3BA59-9AA8-2E46-8BB8-0801DA0CBDBC}"/>
              </a:ext>
            </a:extLst>
          </p:cNvPr>
          <p:cNvCxnSpPr/>
          <p:nvPr/>
        </p:nvCxnSpPr>
        <p:spPr>
          <a:xfrm flipH="1">
            <a:off x="2684477" y="5940368"/>
            <a:ext cx="403807" cy="2176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E8D8324-A4A2-0644-8BF0-3D76762A2962}"/>
              </a:ext>
            </a:extLst>
          </p:cNvPr>
          <p:cNvSpPr txBox="1"/>
          <p:nvPr/>
        </p:nvSpPr>
        <p:spPr>
          <a:xfrm>
            <a:off x="7727703" y="3167908"/>
            <a:ext cx="2923131" cy="646331"/>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Interim Cryogenic</a:t>
            </a:r>
          </a:p>
          <a:p>
            <a:pPr algn="ctr"/>
            <a:r>
              <a:rPr lang="en-US" sz="1200" b="1" dirty="0">
                <a:solidFill>
                  <a:srgbClr val="FFFFFF"/>
                </a:solidFill>
                <a:latin typeface="Century Gothic Bold"/>
                <a:cs typeface="Arial" pitchFamily="34" charset="0"/>
              </a:rPr>
              <a:t>Propulsion Stage (ICPS)</a:t>
            </a:r>
          </a:p>
          <a:p>
            <a:pPr algn="ctr"/>
            <a:r>
              <a:rPr lang="en-US" sz="1200" b="1" dirty="0">
                <a:solidFill>
                  <a:schemeClr val="accent6">
                    <a:lumMod val="75000"/>
                  </a:schemeClr>
                </a:solidFill>
                <a:latin typeface="Century Gothic Bold"/>
                <a:cs typeface="Arial" pitchFamily="34" charset="0"/>
              </a:rPr>
              <a:t>Boeing/United Launch Alliance</a:t>
            </a:r>
          </a:p>
        </p:txBody>
      </p:sp>
      <p:sp>
        <p:nvSpPr>
          <p:cNvPr id="66" name="TextBox 65">
            <a:extLst>
              <a:ext uri="{FF2B5EF4-FFF2-40B4-BE49-F238E27FC236}">
                <a16:creationId xmlns:a16="http://schemas.microsoft.com/office/drawing/2014/main" id="{C8553BFF-C0E8-B941-81CB-C527F87826EE}"/>
              </a:ext>
            </a:extLst>
          </p:cNvPr>
          <p:cNvSpPr txBox="1"/>
          <p:nvPr/>
        </p:nvSpPr>
        <p:spPr>
          <a:xfrm>
            <a:off x="4310084" y="1843351"/>
            <a:ext cx="3374642"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Encapsulated Service Module (ESM) Panels</a:t>
            </a:r>
          </a:p>
        </p:txBody>
      </p:sp>
      <p:sp>
        <p:nvSpPr>
          <p:cNvPr id="67" name="TextBox 66">
            <a:extLst>
              <a:ext uri="{FF2B5EF4-FFF2-40B4-BE49-F238E27FC236}">
                <a16:creationId xmlns:a16="http://schemas.microsoft.com/office/drawing/2014/main" id="{EBDBC1E8-D1EE-ED49-8C66-99E03E8B0168}"/>
              </a:ext>
            </a:extLst>
          </p:cNvPr>
          <p:cNvSpPr txBox="1"/>
          <p:nvPr/>
        </p:nvSpPr>
        <p:spPr>
          <a:xfrm>
            <a:off x="6918363" y="1401494"/>
            <a:ext cx="1597517" cy="276999"/>
          </a:xfrm>
          <a:prstGeom prst="rect">
            <a:avLst/>
          </a:prstGeom>
          <a:noFill/>
        </p:spPr>
        <p:txBody>
          <a:bodyPr wrap="square" rtlCol="0">
            <a:spAutoFit/>
          </a:bodyPr>
          <a:lstStyle/>
          <a:p>
            <a:pPr algn="r"/>
            <a:r>
              <a:rPr lang="en-US" sz="1200" b="1" dirty="0">
                <a:solidFill>
                  <a:srgbClr val="FFFFFF"/>
                </a:solidFill>
                <a:latin typeface="Century Gothic Bold"/>
                <a:cs typeface="Arial" pitchFamily="34" charset="0"/>
              </a:rPr>
              <a:t>Crew Module (CM)</a:t>
            </a:r>
          </a:p>
        </p:txBody>
      </p:sp>
      <p:sp>
        <p:nvSpPr>
          <p:cNvPr id="68" name="Right Brace 67">
            <a:extLst>
              <a:ext uri="{FF2B5EF4-FFF2-40B4-BE49-F238E27FC236}">
                <a16:creationId xmlns:a16="http://schemas.microsoft.com/office/drawing/2014/main" id="{A94C64AE-A8C5-9743-84DB-BDCBC7639A11}"/>
              </a:ext>
            </a:extLst>
          </p:cNvPr>
          <p:cNvSpPr/>
          <p:nvPr/>
        </p:nvSpPr>
        <p:spPr>
          <a:xfrm rot="3242107">
            <a:off x="9305242" y="949501"/>
            <a:ext cx="237889" cy="2461687"/>
          </a:xfrm>
          <a:prstGeom prst="rightBrace">
            <a:avLst>
              <a:gd name="adj1" fmla="val 169975"/>
              <a:gd name="adj2" fmla="val 50000"/>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dirty="0">
              <a:solidFill>
                <a:srgbClr val="FFFFFF"/>
              </a:solidFill>
            </a:endParaRPr>
          </a:p>
        </p:txBody>
      </p:sp>
      <p:sp>
        <p:nvSpPr>
          <p:cNvPr id="70" name="Rectangle 69">
            <a:extLst>
              <a:ext uri="{FF2B5EF4-FFF2-40B4-BE49-F238E27FC236}">
                <a16:creationId xmlns:a16="http://schemas.microsoft.com/office/drawing/2014/main" id="{44A227A5-153F-DE4C-A903-711180D74962}"/>
              </a:ext>
            </a:extLst>
          </p:cNvPr>
          <p:cNvSpPr/>
          <p:nvPr/>
        </p:nvSpPr>
        <p:spPr>
          <a:xfrm>
            <a:off x="6853800" y="4333608"/>
            <a:ext cx="3469373" cy="461665"/>
          </a:xfrm>
          <a:prstGeom prst="rect">
            <a:avLst/>
          </a:prstGeom>
        </p:spPr>
        <p:txBody>
          <a:bodyPr wrap="square">
            <a:spAutoFit/>
          </a:bodyPr>
          <a:lstStyle/>
          <a:p>
            <a:pPr algn="ctr"/>
            <a:r>
              <a:rPr lang="en-US" sz="1200" b="1" dirty="0">
                <a:solidFill>
                  <a:srgbClr val="FFFFFF"/>
                </a:solidFill>
                <a:latin typeface="Century Gothic Bold"/>
                <a:cs typeface="Arial" pitchFamily="34" charset="0"/>
              </a:rPr>
              <a:t>Launch Vehicle Stage Adapter </a:t>
            </a:r>
          </a:p>
          <a:p>
            <a:pPr algn="ctr"/>
            <a:r>
              <a:rPr lang="en-US" sz="1200" b="1" dirty="0">
                <a:solidFill>
                  <a:schemeClr val="accent6">
                    <a:lumMod val="75000"/>
                  </a:schemeClr>
                </a:solidFill>
                <a:latin typeface="Century Gothic Bold"/>
                <a:cs typeface="Arial" pitchFamily="34" charset="0"/>
              </a:rPr>
              <a:t>Teledyne Brown Engineering</a:t>
            </a:r>
          </a:p>
        </p:txBody>
      </p:sp>
      <p:sp>
        <p:nvSpPr>
          <p:cNvPr id="71" name="TextBox 70">
            <a:extLst>
              <a:ext uri="{FF2B5EF4-FFF2-40B4-BE49-F238E27FC236}">
                <a16:creationId xmlns:a16="http://schemas.microsoft.com/office/drawing/2014/main" id="{A21E3B5E-7B2B-1443-B5A0-61CC3C0FEB10}"/>
              </a:ext>
            </a:extLst>
          </p:cNvPr>
          <p:cNvSpPr txBox="1"/>
          <p:nvPr/>
        </p:nvSpPr>
        <p:spPr>
          <a:xfrm>
            <a:off x="5698410" y="2323068"/>
            <a:ext cx="1715534" cy="276999"/>
          </a:xfrm>
          <a:prstGeom prst="rect">
            <a:avLst/>
          </a:prstGeom>
          <a:noFill/>
        </p:spPr>
        <p:txBody>
          <a:bodyPr wrap="none" rtlCol="0">
            <a:spAutoFit/>
          </a:bodyPr>
          <a:lstStyle/>
          <a:p>
            <a:pPr algn="r"/>
            <a:r>
              <a:rPr lang="en-US" sz="1200" b="1" dirty="0">
                <a:solidFill>
                  <a:srgbClr val="FFFFFF"/>
                </a:solidFill>
                <a:latin typeface="Century Gothic Bold"/>
                <a:cs typeface="Arial" pitchFamily="34" charset="0"/>
              </a:rPr>
              <a:t>Orion Stage Adapter</a:t>
            </a:r>
          </a:p>
        </p:txBody>
      </p:sp>
      <p:cxnSp>
        <p:nvCxnSpPr>
          <p:cNvPr id="72" name="Straight Connector 71">
            <a:extLst>
              <a:ext uri="{FF2B5EF4-FFF2-40B4-BE49-F238E27FC236}">
                <a16:creationId xmlns:a16="http://schemas.microsoft.com/office/drawing/2014/main" id="{80666F08-86A5-2443-8CDF-7F0D784CDAAB}"/>
              </a:ext>
            </a:extLst>
          </p:cNvPr>
          <p:cNvCxnSpPr/>
          <p:nvPr/>
        </p:nvCxnSpPr>
        <p:spPr>
          <a:xfrm>
            <a:off x="7350246" y="2477406"/>
            <a:ext cx="548004" cy="7999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FC87750-A025-E043-9D32-2CF25171BF5F}"/>
              </a:ext>
            </a:extLst>
          </p:cNvPr>
          <p:cNvCxnSpPr/>
          <p:nvPr/>
        </p:nvCxnSpPr>
        <p:spPr>
          <a:xfrm>
            <a:off x="7468085" y="2243809"/>
            <a:ext cx="635287" cy="11481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4313A78-1FA1-3648-B48F-D56F640E8393}"/>
              </a:ext>
            </a:extLst>
          </p:cNvPr>
          <p:cNvCxnSpPr/>
          <p:nvPr/>
        </p:nvCxnSpPr>
        <p:spPr>
          <a:xfrm>
            <a:off x="7624248" y="1996751"/>
            <a:ext cx="674507" cy="8440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78223A-5429-D641-AA97-8B3405BF879B}"/>
              </a:ext>
            </a:extLst>
          </p:cNvPr>
          <p:cNvCxnSpPr>
            <a:cxnSpLocks/>
          </p:cNvCxnSpPr>
          <p:nvPr/>
        </p:nvCxnSpPr>
        <p:spPr>
          <a:xfrm>
            <a:off x="8109100" y="1786005"/>
            <a:ext cx="729711" cy="152841"/>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6D87ED6-0873-7B48-B968-AE92D7C5CE26}"/>
              </a:ext>
            </a:extLst>
          </p:cNvPr>
          <p:cNvCxnSpPr>
            <a:cxnSpLocks/>
          </p:cNvCxnSpPr>
          <p:nvPr/>
        </p:nvCxnSpPr>
        <p:spPr>
          <a:xfrm>
            <a:off x="8456646" y="1546633"/>
            <a:ext cx="732623" cy="17214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BE9AF23-2046-7C44-90C3-FD842738BB50}"/>
              </a:ext>
            </a:extLst>
          </p:cNvPr>
          <p:cNvCxnSpPr>
            <a:cxnSpLocks/>
          </p:cNvCxnSpPr>
          <p:nvPr/>
        </p:nvCxnSpPr>
        <p:spPr>
          <a:xfrm>
            <a:off x="8897636" y="1335564"/>
            <a:ext cx="727744" cy="16479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F9F9ACA-3626-5C47-8B26-3D00DBA67008}"/>
              </a:ext>
            </a:extLst>
          </p:cNvPr>
          <p:cNvCxnSpPr/>
          <p:nvPr/>
        </p:nvCxnSpPr>
        <p:spPr>
          <a:xfrm>
            <a:off x="7772368" y="3123974"/>
            <a:ext cx="722273" cy="18324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1E0E457-C596-0E41-A94A-DB0B27921C1E}"/>
              </a:ext>
            </a:extLst>
          </p:cNvPr>
          <p:cNvCxnSpPr/>
          <p:nvPr/>
        </p:nvCxnSpPr>
        <p:spPr>
          <a:xfrm>
            <a:off x="5200334" y="4905463"/>
            <a:ext cx="385909" cy="5489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BBDFFA-23B6-C94B-A0C0-854D79374DC6}"/>
              </a:ext>
            </a:extLst>
          </p:cNvPr>
          <p:cNvCxnSpPr/>
          <p:nvPr/>
        </p:nvCxnSpPr>
        <p:spPr>
          <a:xfrm>
            <a:off x="3213121" y="3050678"/>
            <a:ext cx="672855" cy="14659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6A0C439-9CD0-E84E-AE73-E3FC178D1F38}"/>
              </a:ext>
            </a:extLst>
          </p:cNvPr>
          <p:cNvCxnSpPr>
            <a:cxnSpLocks/>
          </p:cNvCxnSpPr>
          <p:nvPr/>
        </p:nvCxnSpPr>
        <p:spPr>
          <a:xfrm>
            <a:off x="6939935" y="3851283"/>
            <a:ext cx="471515" cy="61523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30254BC1-9344-3249-BA3A-747F718F7634}"/>
              </a:ext>
            </a:extLst>
          </p:cNvPr>
          <p:cNvSpPr txBox="1"/>
          <p:nvPr/>
        </p:nvSpPr>
        <p:spPr>
          <a:xfrm>
            <a:off x="5268134" y="5394014"/>
            <a:ext cx="2273968"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Core Stage &amp; Avionics</a:t>
            </a:r>
          </a:p>
          <a:p>
            <a:pPr algn="ctr"/>
            <a:r>
              <a:rPr lang="en-US" sz="1200" b="1" dirty="0">
                <a:solidFill>
                  <a:schemeClr val="accent6">
                    <a:lumMod val="75000"/>
                  </a:schemeClr>
                </a:solidFill>
                <a:latin typeface="Century Gothic Bold"/>
                <a:cs typeface="Arial" pitchFamily="34" charset="0"/>
              </a:rPr>
              <a:t>Boeing</a:t>
            </a:r>
          </a:p>
        </p:txBody>
      </p:sp>
      <p:sp>
        <p:nvSpPr>
          <p:cNvPr id="83" name="TextBox 82">
            <a:extLst>
              <a:ext uri="{FF2B5EF4-FFF2-40B4-BE49-F238E27FC236}">
                <a16:creationId xmlns:a16="http://schemas.microsoft.com/office/drawing/2014/main" id="{A92B75B7-9799-8C49-9B97-58C8EABD277F}"/>
              </a:ext>
            </a:extLst>
          </p:cNvPr>
          <p:cNvSpPr txBox="1"/>
          <p:nvPr/>
        </p:nvSpPr>
        <p:spPr>
          <a:xfrm>
            <a:off x="4725309" y="2713902"/>
            <a:ext cx="1947520" cy="461665"/>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RL10 Engine</a:t>
            </a:r>
          </a:p>
          <a:p>
            <a:pPr algn="ctr"/>
            <a:r>
              <a:rPr lang="en-US" sz="1200" b="1" dirty="0" err="1">
                <a:solidFill>
                  <a:schemeClr val="accent6">
                    <a:lumMod val="75000"/>
                  </a:schemeClr>
                </a:solidFill>
                <a:latin typeface="Century Gothic Bold"/>
                <a:cs typeface="Arial" pitchFamily="34" charset="0"/>
              </a:rPr>
              <a:t>Aerojet</a:t>
            </a:r>
            <a:r>
              <a:rPr lang="en-US" sz="1200" b="1" dirty="0">
                <a:solidFill>
                  <a:schemeClr val="accent6">
                    <a:lumMod val="75000"/>
                  </a:schemeClr>
                </a:solidFill>
                <a:latin typeface="Century Gothic Bold"/>
                <a:cs typeface="Arial" pitchFamily="34" charset="0"/>
              </a:rPr>
              <a:t> </a:t>
            </a:r>
            <a:r>
              <a:rPr lang="en-US" sz="1200" b="1" dirty="0" err="1">
                <a:solidFill>
                  <a:schemeClr val="accent6">
                    <a:lumMod val="75000"/>
                  </a:schemeClr>
                </a:solidFill>
                <a:latin typeface="Century Gothic Bold"/>
                <a:cs typeface="Arial" pitchFamily="34" charset="0"/>
              </a:rPr>
              <a:t>Rocketdyne</a:t>
            </a:r>
            <a:endParaRPr lang="en-US" sz="1200" b="1" dirty="0">
              <a:solidFill>
                <a:schemeClr val="accent6">
                  <a:lumMod val="75000"/>
                </a:schemeClr>
              </a:solidFill>
              <a:latin typeface="Century Gothic Bold"/>
              <a:cs typeface="Arial" pitchFamily="34" charset="0"/>
            </a:endParaRPr>
          </a:p>
        </p:txBody>
      </p:sp>
      <p:cxnSp>
        <p:nvCxnSpPr>
          <p:cNvPr id="84" name="Straight Connector 83">
            <a:extLst>
              <a:ext uri="{FF2B5EF4-FFF2-40B4-BE49-F238E27FC236}">
                <a16:creationId xmlns:a16="http://schemas.microsoft.com/office/drawing/2014/main" id="{4486765A-FBD9-6543-813E-537BC33F27AA}"/>
              </a:ext>
            </a:extLst>
          </p:cNvPr>
          <p:cNvCxnSpPr>
            <a:cxnSpLocks/>
          </p:cNvCxnSpPr>
          <p:nvPr/>
        </p:nvCxnSpPr>
        <p:spPr>
          <a:xfrm flipH="1" flipV="1">
            <a:off x="6178947" y="2865973"/>
            <a:ext cx="1157198" cy="18097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281785D-9198-CD4F-9B9C-24E9C907EDEE}"/>
              </a:ext>
            </a:extLst>
          </p:cNvPr>
          <p:cNvSpPr txBox="1"/>
          <p:nvPr/>
        </p:nvSpPr>
        <p:spPr>
          <a:xfrm>
            <a:off x="9374656" y="2226253"/>
            <a:ext cx="1689432" cy="646331"/>
          </a:xfrm>
          <a:prstGeom prst="rect">
            <a:avLst/>
          </a:prstGeom>
          <a:noFill/>
        </p:spPr>
        <p:txBody>
          <a:bodyPr wrap="square" rtlCol="0">
            <a:spAutoFit/>
          </a:bodyPr>
          <a:lstStyle/>
          <a:p>
            <a:pPr algn="ctr"/>
            <a:r>
              <a:rPr lang="en-US" sz="1200" b="1" dirty="0">
                <a:solidFill>
                  <a:srgbClr val="FFFFFF"/>
                </a:solidFill>
                <a:latin typeface="Century Gothic Bold"/>
                <a:cs typeface="Arial" pitchFamily="34" charset="0"/>
              </a:rPr>
              <a:t>Orion Multi-Purpose</a:t>
            </a:r>
          </a:p>
          <a:p>
            <a:pPr algn="ctr"/>
            <a:r>
              <a:rPr lang="en-US" sz="1200" b="1" dirty="0">
                <a:solidFill>
                  <a:srgbClr val="FFFFFF"/>
                </a:solidFill>
                <a:latin typeface="Century Gothic Bold"/>
                <a:cs typeface="Arial" pitchFamily="34" charset="0"/>
              </a:rPr>
              <a:t>Crew Vehicle</a:t>
            </a:r>
          </a:p>
          <a:p>
            <a:pPr algn="ctr"/>
            <a:r>
              <a:rPr lang="en-US" sz="1200" b="1" dirty="0">
                <a:solidFill>
                  <a:schemeClr val="accent6">
                    <a:lumMod val="75000"/>
                  </a:schemeClr>
                </a:solidFill>
                <a:latin typeface="Century Gothic Bold"/>
                <a:cs typeface="Arial" pitchFamily="34" charset="0"/>
              </a:rPr>
              <a:t>Lockheed Martin</a:t>
            </a:r>
          </a:p>
        </p:txBody>
      </p:sp>
      <p:sp>
        <p:nvSpPr>
          <p:cNvPr id="36" name="TextBox 35">
            <a:extLst>
              <a:ext uri="{FF2B5EF4-FFF2-40B4-BE49-F238E27FC236}">
                <a16:creationId xmlns:a16="http://schemas.microsoft.com/office/drawing/2014/main" id="{FCBE628F-62D9-2048-AE0E-2C88D827EE8D}"/>
              </a:ext>
            </a:extLst>
          </p:cNvPr>
          <p:cNvSpPr txBox="1"/>
          <p:nvPr/>
        </p:nvSpPr>
        <p:spPr>
          <a:xfrm>
            <a:off x="225755" y="1353628"/>
            <a:ext cx="4974579" cy="461665"/>
          </a:xfrm>
          <a:prstGeom prst="rect">
            <a:avLst/>
          </a:prstGeom>
          <a:noFill/>
        </p:spPr>
        <p:txBody>
          <a:bodyPr wrap="square" rtlCol="0">
            <a:spAutoFit/>
          </a:bodyPr>
          <a:lstStyle/>
          <a:p>
            <a:r>
              <a:rPr lang="en-US" b="1" dirty="0">
                <a:solidFill>
                  <a:srgbClr val="FFFFFF"/>
                </a:solidFill>
                <a:latin typeface="Century Gothic" panose="020B0502020202020204" pitchFamily="34" charset="0"/>
                <a:cs typeface="Arial" pitchFamily="34" charset="0"/>
              </a:rPr>
              <a:t>BLOCK 1 CONFIGURATION</a:t>
            </a:r>
            <a:endParaRPr lang="en-US" b="1" dirty="0">
              <a:solidFill>
                <a:schemeClr val="accent2"/>
              </a:solidFill>
              <a:latin typeface="Century Gothic" panose="020B0502020202020204" pitchFamily="34" charset="0"/>
              <a:cs typeface="Arial" pitchFamily="34" charset="0"/>
            </a:endParaRPr>
          </a:p>
        </p:txBody>
      </p:sp>
      <p:sp>
        <p:nvSpPr>
          <p:cNvPr id="3" name="Title 2">
            <a:extLst>
              <a:ext uri="{FF2B5EF4-FFF2-40B4-BE49-F238E27FC236}">
                <a16:creationId xmlns:a16="http://schemas.microsoft.com/office/drawing/2014/main" id="{0EB710B3-6CEC-F648-B93F-D9397A0D2FE9}"/>
              </a:ext>
            </a:extLst>
          </p:cNvPr>
          <p:cNvSpPr>
            <a:spLocks noGrp="1"/>
          </p:cNvSpPr>
          <p:nvPr>
            <p:ph type="title"/>
          </p:nvPr>
        </p:nvSpPr>
        <p:spPr>
          <a:xfrm>
            <a:off x="0" y="174343"/>
            <a:ext cx="11269980" cy="846386"/>
          </a:xfrm>
        </p:spPr>
        <p:txBody>
          <a:bodyPr>
            <a:spAutoFit/>
          </a:bodyPr>
          <a:lstStyle/>
          <a:p>
            <a:r>
              <a:rPr lang="en-US" altLang="x-none" dirty="0">
                <a:latin typeface="Century Gothic" panose="020B0502020202020204" pitchFamily="34" charset="0"/>
              </a:rPr>
              <a:t>NASA’S SPACE LAUNCH SYSTEM</a:t>
            </a:r>
            <a:br>
              <a:rPr lang="en-US" altLang="x-none" dirty="0">
                <a:latin typeface="Century Gothic" panose="020B0502020202020204" pitchFamily="34" charset="0"/>
              </a:rPr>
            </a:br>
            <a:r>
              <a:rPr lang="en-US" altLang="x-none" sz="2000" b="1" dirty="0">
                <a:solidFill>
                  <a:schemeClr val="bg1">
                    <a:lumMod val="65000"/>
                  </a:schemeClr>
                </a:solidFill>
                <a:latin typeface="Century Gothic" panose="020B0502020202020204" pitchFamily="34" charset="0"/>
              </a:rPr>
              <a:t>BACKBONE OF DEEP SPACE EXPLORATION</a:t>
            </a:r>
            <a:endParaRPr lang="en-US" sz="2000" b="1" dirty="0"/>
          </a:p>
        </p:txBody>
      </p:sp>
      <p:sp>
        <p:nvSpPr>
          <p:cNvPr id="4" name="Slide Number Placeholder 3">
            <a:extLst>
              <a:ext uri="{FF2B5EF4-FFF2-40B4-BE49-F238E27FC236}">
                <a16:creationId xmlns:a16="http://schemas.microsoft.com/office/drawing/2014/main" id="{DFA69C82-5605-B54F-A0C0-112B85D6B520}"/>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199309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s://www.nasa.gov/sites/default/files/thumbnails/image/s20-016_ssc-20200514-s00616_core_stage_activit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43" b="8944"/>
          <a:stretch/>
        </p:blipFill>
        <p:spPr bwMode="auto">
          <a:xfrm>
            <a:off x="7760659" y="1202187"/>
            <a:ext cx="4435268" cy="565581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4">
            <a:extLst>
              <a:ext uri="{FF2B5EF4-FFF2-40B4-BE49-F238E27FC236}">
                <a16:creationId xmlns:a16="http://schemas.microsoft.com/office/drawing/2014/main" id="{5B323A1D-3EB9-0947-BACB-5289677E0132}"/>
              </a:ext>
            </a:extLst>
          </p:cNvPr>
          <p:cNvSpPr>
            <a:spLocks noGrp="1"/>
          </p:cNvSpPr>
          <p:nvPr>
            <p:ph type="title"/>
          </p:nvPr>
        </p:nvSpPr>
        <p:spPr>
          <a:xfrm>
            <a:off x="0" y="225715"/>
            <a:ext cx="12191999" cy="743643"/>
          </a:xfrm>
          <a:prstGeom prst="rect">
            <a:avLst/>
          </a:prstGeom>
          <a:noFill/>
        </p:spPr>
        <p:txBody>
          <a:bodyPr lIns="182880" bIns="0" anchor="ctr" anchorCtr="0"/>
          <a:lstStyle/>
          <a:p>
            <a:pPr marL="233363"/>
            <a:r>
              <a:rPr lang="en-US" dirty="0"/>
              <a:t>ARTEMIS I CORE STAGE</a:t>
            </a:r>
          </a:p>
        </p:txBody>
      </p:sp>
      <p:pic>
        <p:nvPicPr>
          <p:cNvPr id="3074" name="Picture 2" descr="before"/>
          <p:cNvPicPr>
            <a:picLocks noChangeAspect="1" noChangeArrowheads="1"/>
          </p:cNvPicPr>
          <p:nvPr/>
        </p:nvPicPr>
        <p:blipFill rotWithShape="1">
          <a:blip r:embed="rId4">
            <a:extLst>
              <a:ext uri="{28A0092B-C50C-407E-A947-70E740481C1C}">
                <a14:useLocalDpi xmlns:a14="http://schemas.microsoft.com/office/drawing/2010/main" val="0"/>
              </a:ext>
            </a:extLst>
          </a:blip>
          <a:srcRect t="976" b="60"/>
          <a:stretch/>
        </p:blipFill>
        <p:spPr bwMode="auto">
          <a:xfrm>
            <a:off x="1" y="1210319"/>
            <a:ext cx="7803091" cy="5655812"/>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E8202491-89EF-6046-B99B-0372FBEB4B6F}"/>
              </a:ext>
            </a:extLst>
          </p:cNvPr>
          <p:cNvCxnSpPr>
            <a:cxnSpLocks/>
          </p:cNvCxnSpPr>
          <p:nvPr/>
        </p:nvCxnSpPr>
        <p:spPr>
          <a:xfrm>
            <a:off x="-1697" y="119874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E08C73C-0C5B-6E4C-9ABD-53F1E49A8D3E}"/>
              </a:ext>
            </a:extLst>
          </p:cNvPr>
          <p:cNvCxnSpPr>
            <a:cxnSpLocks/>
          </p:cNvCxnSpPr>
          <p:nvPr/>
        </p:nvCxnSpPr>
        <p:spPr>
          <a:xfrm>
            <a:off x="7803092"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28816D32-D386-2C4E-814F-617DAD9CB168}"/>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192507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bc082c22-1e8e-4d05-baf7-dc9657aa93b3@boe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rot="5400000">
            <a:off x="-1007037" y="2208664"/>
            <a:ext cx="5658848" cy="364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8070746" y="2748011"/>
            <a:ext cx="5650134" cy="2592371"/>
          </a:xfrm>
          <a:prstGeom prst="rect">
            <a:avLst/>
          </a:prstGeom>
        </p:spPr>
      </p:pic>
      <p:pic>
        <p:nvPicPr>
          <p:cNvPr id="12" name="Picture 1" descr="image00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646472" y="1211348"/>
            <a:ext cx="2169866" cy="564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2A2BA4B-C7EB-D845-9B46-E15DBD4F06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14637" y="1211347"/>
            <a:ext cx="3773863" cy="5650135"/>
          </a:xfrm>
          <a:prstGeom prst="rect">
            <a:avLst/>
          </a:prstGeom>
        </p:spPr>
      </p:pic>
      <p:sp>
        <p:nvSpPr>
          <p:cNvPr id="5" name="Title 4">
            <a:extLst>
              <a:ext uri="{FF2B5EF4-FFF2-40B4-BE49-F238E27FC236}">
                <a16:creationId xmlns:a16="http://schemas.microsoft.com/office/drawing/2014/main" id="{6EDFB9A5-46C9-FA43-A98A-106687823433}"/>
              </a:ext>
            </a:extLst>
          </p:cNvPr>
          <p:cNvSpPr>
            <a:spLocks noGrp="1"/>
          </p:cNvSpPr>
          <p:nvPr>
            <p:ph type="title"/>
          </p:nvPr>
        </p:nvSpPr>
        <p:spPr>
          <a:prstGeom prst="rect">
            <a:avLst/>
          </a:prstGeom>
        </p:spPr>
        <p:txBody>
          <a:bodyPr/>
          <a:lstStyle/>
          <a:p>
            <a:r>
              <a:rPr lang="en-US" dirty="0" err="1" smtClean="0"/>
              <a:t>Sls</a:t>
            </a:r>
            <a:r>
              <a:rPr lang="en-US" dirty="0" smtClean="0"/>
              <a:t> STRUCTURAL </a:t>
            </a:r>
            <a:r>
              <a:rPr lang="en-US" dirty="0"/>
              <a:t>TESTING</a:t>
            </a:r>
          </a:p>
        </p:txBody>
      </p:sp>
      <p:cxnSp>
        <p:nvCxnSpPr>
          <p:cNvPr id="13" name="Straight Connector 12">
            <a:extLst>
              <a:ext uri="{FF2B5EF4-FFF2-40B4-BE49-F238E27FC236}">
                <a16:creationId xmlns:a16="http://schemas.microsoft.com/office/drawing/2014/main" id="{B0B57F2E-ECCD-954A-BF09-034F5B209A60}"/>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F73C4A1-BE4A-874C-AB5B-DB084238D30D}"/>
              </a:ext>
            </a:extLst>
          </p:cNvPr>
          <p:cNvCxnSpPr>
            <a:cxnSpLocks/>
          </p:cNvCxnSpPr>
          <p:nvPr/>
        </p:nvCxnSpPr>
        <p:spPr>
          <a:xfrm>
            <a:off x="3646472"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DD3D651-6A68-7047-B5FC-3DCB3E4ADDAD}"/>
              </a:ext>
            </a:extLst>
          </p:cNvPr>
          <p:cNvCxnSpPr>
            <a:cxnSpLocks/>
          </p:cNvCxnSpPr>
          <p:nvPr/>
        </p:nvCxnSpPr>
        <p:spPr>
          <a:xfrm>
            <a:off x="5814637"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B8C125D-6589-AD4D-A0C5-502A9DA5CC22}"/>
              </a:ext>
            </a:extLst>
          </p:cNvPr>
          <p:cNvCxnSpPr>
            <a:cxnSpLocks/>
          </p:cNvCxnSpPr>
          <p:nvPr/>
        </p:nvCxnSpPr>
        <p:spPr>
          <a:xfrm>
            <a:off x="9588500" y="1195302"/>
            <a:ext cx="0" cy="56626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A47EA61F-6916-E44F-923E-806447B23226}"/>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141845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203323"/>
            <a:ext cx="12200526" cy="5654678"/>
          </a:xfrm>
          <a:prstGeom prst="rect">
            <a:avLst/>
          </a:prstGeom>
          <a:effectLst/>
        </p:spPr>
      </p:pic>
      <p:pic>
        <p:nvPicPr>
          <p:cNvPr id="7" name="Picture 6"/>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33960" y="3752646"/>
            <a:ext cx="3505809" cy="2340322"/>
          </a:xfrm>
          <a:prstGeom prst="rect">
            <a:avLst/>
          </a:prstGeom>
          <a:ln w="19050">
            <a:solidFill>
              <a:schemeClr val="bg1"/>
            </a:solid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5B323A1D-3EB9-0947-BACB-5289677E0132}"/>
              </a:ext>
            </a:extLst>
          </p:cNvPr>
          <p:cNvSpPr>
            <a:spLocks noGrp="1"/>
          </p:cNvSpPr>
          <p:nvPr>
            <p:ph type="title"/>
          </p:nvPr>
        </p:nvSpPr>
        <p:spPr/>
        <p:txBody>
          <a:bodyPr/>
          <a:lstStyle/>
          <a:p>
            <a:r>
              <a:rPr lang="en-US" dirty="0" smtClean="0"/>
              <a:t>Artemis I ENGINES</a:t>
            </a:r>
            <a:endParaRPr lang="en-US" dirty="0"/>
          </a:p>
        </p:txBody>
      </p:sp>
      <p:pic>
        <p:nvPicPr>
          <p:cNvPr id="1026" name="Picture 2" descr="The first Artemis rocket stage is guided toward NASA’s Pegasus barge Jan. 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33960" y="1441208"/>
            <a:ext cx="3505809" cy="1956664"/>
          </a:xfrm>
          <a:prstGeom prst="rect">
            <a:avLst/>
          </a:prstGeom>
          <a:ln w="19050">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E0EE53D7-31C0-2842-A969-2126E85AC5EF}"/>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FC4E8FF1-E172-E046-A131-582DFCEDB001}"/>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379482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44" b="173"/>
          <a:stretch/>
        </p:blipFill>
        <p:spPr>
          <a:xfrm>
            <a:off x="7851006" y="1182970"/>
            <a:ext cx="4340993" cy="5675030"/>
          </a:xfrm>
          <a:prstGeom prst="rect">
            <a:avLst/>
          </a:prstGeom>
        </p:spPr>
      </p:pic>
      <p:sp>
        <p:nvSpPr>
          <p:cNvPr id="5" name="Title 4">
            <a:extLst>
              <a:ext uri="{FF2B5EF4-FFF2-40B4-BE49-F238E27FC236}">
                <a16:creationId xmlns:a16="http://schemas.microsoft.com/office/drawing/2014/main" id="{6105C4BF-1A57-934A-BA54-8583918F5B88}"/>
              </a:ext>
            </a:extLst>
          </p:cNvPr>
          <p:cNvSpPr>
            <a:spLocks noGrp="1"/>
          </p:cNvSpPr>
          <p:nvPr>
            <p:ph type="title"/>
          </p:nvPr>
        </p:nvSpPr>
        <p:spPr>
          <a:xfrm>
            <a:off x="0" y="225715"/>
            <a:ext cx="12191996" cy="743643"/>
          </a:xfrm>
        </p:spPr>
        <p:txBody>
          <a:bodyPr/>
          <a:lstStyle/>
          <a:p>
            <a:r>
              <a:rPr lang="en-US" sz="3400" dirty="0"/>
              <a:t>ARTEMIS I SOLID ROCKET </a:t>
            </a:r>
            <a:r>
              <a:rPr lang="en-US" sz="3400" dirty="0" smtClean="0"/>
              <a:t>BOOSTERS</a:t>
            </a:r>
            <a:endParaRPr lang="en-US" sz="3400" dirty="0"/>
          </a:p>
        </p:txBody>
      </p:sp>
      <p:pic>
        <p:nvPicPr>
          <p:cNvPr id="1026" name="Picture 2" descr="Technicians ready two NASA Space Launch System (SLS) solid rocket boosters for mating to the rocket’s two aft skirts on June 16, 2020, inside Kennedy Space Center’s Rotation, Processing and Surge Facility. Together, the twin boosters provide more than 75 percent of the total SLS thrust at launch. Manufactured by Northrop Grumman in Promontory, Utah, the boosters arrived at Kennedy via train. The cross-country journey was an important milestone for the agency’s Artemis I launch. The first in a series of increasingly complex missions, Artemis I will test the Orion spacecraft and SLS as an integrated system prior to crewed missions to the Moon. Once the boosters are mated with the aft skirts, they will be moved to the Vehicle Assembly Building for stacking on the mobile launch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 t="695"/>
          <a:stretch/>
        </p:blipFill>
        <p:spPr bwMode="auto">
          <a:xfrm>
            <a:off x="-8695" y="1195301"/>
            <a:ext cx="7924801" cy="5662698"/>
          </a:xfrm>
          <a:prstGeom prst="rect">
            <a:avLst/>
          </a:prstGeom>
          <a:solidFill>
            <a:schemeClr val="tx1">
              <a:alpha val="32000"/>
            </a:schemeClr>
          </a:solidFill>
        </p:spPr>
      </p:pic>
      <p:cxnSp>
        <p:nvCxnSpPr>
          <p:cNvPr id="7" name="Straight Connector 6">
            <a:extLst>
              <a:ext uri="{FF2B5EF4-FFF2-40B4-BE49-F238E27FC236}">
                <a16:creationId xmlns:a16="http://schemas.microsoft.com/office/drawing/2014/main" id="{0E08C73C-0C5B-6E4C-9ABD-53F1E49A8D3E}"/>
              </a:ext>
            </a:extLst>
          </p:cNvPr>
          <p:cNvCxnSpPr>
            <a:cxnSpLocks/>
          </p:cNvCxnSpPr>
          <p:nvPr/>
        </p:nvCxnSpPr>
        <p:spPr>
          <a:xfrm>
            <a:off x="7916106" y="1195301"/>
            <a:ext cx="0" cy="5662699"/>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AFAB6FC-9CE8-CF46-952F-72F27E3A8671}"/>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8BA69AAE-A503-D84D-9AF8-0879780C49DB}"/>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202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nasa.gov/sites/default/files/thumbnails/image/img_0174_cop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429" t="8935" r="14066" b="9337"/>
          <a:stretch/>
        </p:blipFill>
        <p:spPr bwMode="auto">
          <a:xfrm>
            <a:off x="5638796" y="1211346"/>
            <a:ext cx="6553203" cy="5669280"/>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5">
            <a:extLst>
              <a:ext uri="{FF2B5EF4-FFF2-40B4-BE49-F238E27FC236}">
                <a16:creationId xmlns:a16="http://schemas.microsoft.com/office/drawing/2014/main" id="{24E549EA-D894-204E-83F6-128475AE269B}"/>
              </a:ext>
            </a:extLst>
          </p:cNvPr>
          <p:cNvSpPr>
            <a:spLocks noGrp="1"/>
          </p:cNvSpPr>
          <p:nvPr>
            <p:ph type="title"/>
          </p:nvPr>
        </p:nvSpPr>
        <p:spPr/>
        <p:txBody>
          <a:bodyPr/>
          <a:lstStyle/>
          <a:p>
            <a:r>
              <a:rPr lang="en-US" dirty="0"/>
              <a:t>ARTEMIS I In-Space Stage And Adapters</a:t>
            </a:r>
          </a:p>
        </p:txBody>
      </p:sp>
      <p:pic>
        <p:nvPicPr>
          <p:cNvPr id="12" name="Picture 11">
            <a:extLst>
              <a:ext uri="{FF2B5EF4-FFF2-40B4-BE49-F238E27FC236}">
                <a16:creationId xmlns:a16="http://schemas.microsoft.com/office/drawing/2014/main" id="{FF21DD2A-CDF0-C443-94BA-421FBA6979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692" y="1211346"/>
            <a:ext cx="5697951" cy="5669280"/>
          </a:xfrm>
          <a:prstGeom prst="rect">
            <a:avLst/>
          </a:prstGeom>
        </p:spPr>
      </p:pic>
      <p:cxnSp>
        <p:nvCxnSpPr>
          <p:cNvPr id="19" name="Straight Connector 18">
            <a:extLst>
              <a:ext uri="{FF2B5EF4-FFF2-40B4-BE49-F238E27FC236}">
                <a16:creationId xmlns:a16="http://schemas.microsoft.com/office/drawing/2014/main" id="{0E08C73C-0C5B-6E4C-9ABD-53F1E49A8D3E}"/>
              </a:ext>
            </a:extLst>
          </p:cNvPr>
          <p:cNvCxnSpPr>
            <a:cxnSpLocks/>
          </p:cNvCxnSpPr>
          <p:nvPr/>
        </p:nvCxnSpPr>
        <p:spPr>
          <a:xfrm>
            <a:off x="5683772" y="1204355"/>
            <a:ext cx="0" cy="566269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8202491-89EF-6046-B99B-0372FBEB4B6F}"/>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02D28A1D-C231-5848-A5F4-9B49630C21EE}"/>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3116261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60281" y="4020361"/>
            <a:ext cx="3243063" cy="2837639"/>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820584" y="1202617"/>
            <a:ext cx="2129892" cy="2828264"/>
          </a:xfrm>
          <a:prstGeom prst="rect">
            <a:avLst/>
          </a:prstGeom>
        </p:spPr>
      </p:pic>
      <p:pic>
        <p:nvPicPr>
          <p:cNvPr id="13" name="Picture 12">
            <a:extLst>
              <a:ext uri="{FF2B5EF4-FFF2-40B4-BE49-F238E27FC236}">
                <a16:creationId xmlns:a16="http://schemas.microsoft.com/office/drawing/2014/main" id="{B06039B1-DC55-664D-B570-3A8A4C8866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944719" y="1202617"/>
            <a:ext cx="3246185" cy="2806830"/>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prstGeom prst="rect">
            <a:avLst/>
          </a:prstGeom>
        </p:spPr>
        <p:txBody>
          <a:bodyPr/>
          <a:lstStyle/>
          <a:p>
            <a:r>
              <a:rPr lang="en-US" dirty="0"/>
              <a:t>SLS PROGRESS TOWARD ARTEMIS II</a:t>
            </a:r>
          </a:p>
        </p:txBody>
      </p:sp>
      <p:pic>
        <p:nvPicPr>
          <p:cNvPr id="6" name="Picture 5"/>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4166158" y="1202617"/>
            <a:ext cx="2647217" cy="2839452"/>
          </a:xfrm>
          <a:prstGeom prst="rect">
            <a:avLst/>
          </a:prstGeom>
        </p:spPr>
      </p:pic>
      <p:pic>
        <p:nvPicPr>
          <p:cNvPr id="4" name="Picture 3"/>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0" y="4018545"/>
            <a:ext cx="4165423" cy="2839455"/>
          </a:xfrm>
          <a:prstGeom prst="rect">
            <a:avLst/>
          </a:prstGeom>
        </p:spPr>
      </p:pic>
      <p:pic>
        <p:nvPicPr>
          <p:cNvPr id="9" name="Picture 8"/>
          <p:cNvPicPr>
            <a:picLocks noChangeAspect="1"/>
          </p:cNvPicPr>
          <p:nvPr/>
        </p:nvPicPr>
        <p:blipFill rotWithShape="1">
          <a:blip r:embed="rId8" cstate="screen">
            <a:extLst>
              <a:ext uri="{28A0092B-C50C-407E-A947-70E740481C1C}">
                <a14:useLocalDpi xmlns:a14="http://schemas.microsoft.com/office/drawing/2010/main" val="0"/>
              </a:ext>
            </a:extLst>
          </a:blip>
          <a:srcRect/>
          <a:stretch/>
        </p:blipFill>
        <p:spPr>
          <a:xfrm>
            <a:off x="4166157" y="4006011"/>
            <a:ext cx="2647205" cy="2851989"/>
          </a:xfrm>
          <a:prstGeom prst="rect">
            <a:avLst/>
          </a:prstGeom>
        </p:spPr>
      </p:pic>
      <p:pic>
        <p:nvPicPr>
          <p:cNvPr id="14" name="Picture 13"/>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0" y="1202617"/>
            <a:ext cx="4169215" cy="2801298"/>
          </a:xfrm>
          <a:prstGeom prst="rect">
            <a:avLst/>
          </a:prstGeom>
        </p:spPr>
      </p:pic>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26923" y="4041687"/>
            <a:ext cx="2120543" cy="2816313"/>
          </a:xfrm>
          <a:prstGeom prst="rect">
            <a:avLst/>
          </a:prstGeom>
        </p:spPr>
      </p:pic>
      <p:sp>
        <p:nvSpPr>
          <p:cNvPr id="7" name="TextBox 6"/>
          <p:cNvSpPr txBox="1"/>
          <p:nvPr/>
        </p:nvSpPr>
        <p:spPr>
          <a:xfrm>
            <a:off x="0" y="3688887"/>
            <a:ext cx="4155329"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All Booster motor segments complete</a:t>
            </a:r>
          </a:p>
        </p:txBody>
      </p:sp>
      <p:sp>
        <p:nvSpPr>
          <p:cNvPr id="8" name="TextBox 7"/>
          <p:cNvSpPr txBox="1"/>
          <p:nvPr/>
        </p:nvSpPr>
        <p:spPr>
          <a:xfrm>
            <a:off x="6815576" y="3688887"/>
            <a:ext cx="2135560"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Liquid oxygen tank</a:t>
            </a:r>
          </a:p>
        </p:txBody>
      </p:sp>
      <p:sp>
        <p:nvSpPr>
          <p:cNvPr id="15" name="TextBox 14"/>
          <p:cNvSpPr txBox="1"/>
          <p:nvPr/>
        </p:nvSpPr>
        <p:spPr>
          <a:xfrm>
            <a:off x="6811157" y="6273225"/>
            <a:ext cx="2135577"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LVSA, OSA, </a:t>
            </a:r>
            <a:br>
              <a:rPr lang="en-US" dirty="0">
                <a:solidFill>
                  <a:srgbClr val="FFFFFF"/>
                </a:solidFill>
              </a:rPr>
            </a:br>
            <a:r>
              <a:rPr lang="en-US" dirty="0">
                <a:solidFill>
                  <a:srgbClr val="FFFFFF"/>
                </a:solidFill>
              </a:rPr>
              <a:t>ICPS panels</a:t>
            </a:r>
          </a:p>
        </p:txBody>
      </p:sp>
      <p:sp>
        <p:nvSpPr>
          <p:cNvPr id="26" name="TextBox 25"/>
          <p:cNvSpPr txBox="1"/>
          <p:nvPr/>
        </p:nvSpPr>
        <p:spPr>
          <a:xfrm>
            <a:off x="4155341" y="3688887"/>
            <a:ext cx="2660223"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Core stage forward skirt</a:t>
            </a:r>
          </a:p>
        </p:txBody>
      </p:sp>
      <p:sp>
        <p:nvSpPr>
          <p:cNvPr id="28" name="TextBox 27"/>
          <p:cNvSpPr txBox="1"/>
          <p:nvPr/>
        </p:nvSpPr>
        <p:spPr>
          <a:xfrm>
            <a:off x="0" y="6273225"/>
            <a:ext cx="4155341"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RS-25s engines complete, </a:t>
            </a:r>
            <a:br>
              <a:rPr lang="en-US" dirty="0">
                <a:solidFill>
                  <a:srgbClr val="FFFFFF"/>
                </a:solidFill>
              </a:rPr>
            </a:br>
            <a:r>
              <a:rPr lang="en-US" dirty="0">
                <a:solidFill>
                  <a:srgbClr val="FFFFFF"/>
                </a:solidFill>
              </a:rPr>
              <a:t>controllers green run</a:t>
            </a:r>
          </a:p>
        </p:txBody>
      </p:sp>
      <p:sp>
        <p:nvSpPr>
          <p:cNvPr id="29" name="TextBox 28"/>
          <p:cNvSpPr txBox="1"/>
          <p:nvPr/>
        </p:nvSpPr>
        <p:spPr>
          <a:xfrm>
            <a:off x="4163957" y="6245891"/>
            <a:ext cx="2647204" cy="612109"/>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err="1">
                <a:solidFill>
                  <a:srgbClr val="FFFFFF"/>
                </a:solidFill>
              </a:rPr>
              <a:t>Intertank</a:t>
            </a:r>
            <a:endParaRPr lang="en-US" dirty="0">
              <a:solidFill>
                <a:srgbClr val="FFFFFF"/>
              </a:solidFill>
            </a:endParaRPr>
          </a:p>
        </p:txBody>
      </p:sp>
      <p:sp>
        <p:nvSpPr>
          <p:cNvPr id="17" name="TextBox 16"/>
          <p:cNvSpPr txBox="1"/>
          <p:nvPr/>
        </p:nvSpPr>
        <p:spPr>
          <a:xfrm>
            <a:off x="8850157" y="3420052"/>
            <a:ext cx="3152561" cy="33855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0" name="TextBox 29">
            <a:extLst>
              <a:ext uri="{FF2B5EF4-FFF2-40B4-BE49-F238E27FC236}">
                <a16:creationId xmlns:a16="http://schemas.microsoft.com/office/drawing/2014/main" id="{8595E863-389A-9440-9391-EBFC91BBBD23}"/>
              </a:ext>
            </a:extLst>
          </p:cNvPr>
          <p:cNvSpPr txBox="1"/>
          <p:nvPr/>
        </p:nvSpPr>
        <p:spPr>
          <a:xfrm>
            <a:off x="8944719" y="3688887"/>
            <a:ext cx="3243064"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Century Gothic" panose="020B0502020202020204" pitchFamily="34" charset="0"/>
                <a:ea typeface="+mn-ea"/>
                <a:cs typeface="+mn-cs"/>
              </a:rPr>
              <a:t>Liquid hydrogen tank</a:t>
            </a:r>
          </a:p>
        </p:txBody>
      </p:sp>
      <p:cxnSp>
        <p:nvCxnSpPr>
          <p:cNvPr id="19" name="Straight Connector 18">
            <a:extLst>
              <a:ext uri="{FF2B5EF4-FFF2-40B4-BE49-F238E27FC236}">
                <a16:creationId xmlns:a16="http://schemas.microsoft.com/office/drawing/2014/main" id="{3C92DC06-EFA3-314B-B7B4-EC36F03C67EA}"/>
              </a:ext>
            </a:extLst>
          </p:cNvPr>
          <p:cNvCxnSpPr>
            <a:cxnSpLocks/>
          </p:cNvCxnSpPr>
          <p:nvPr/>
        </p:nvCxnSpPr>
        <p:spPr>
          <a:xfrm>
            <a:off x="-1697" y="4012200"/>
            <a:ext cx="1218948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948935" y="6276057"/>
            <a:ext cx="3254407" cy="581943"/>
          </a:xfrm>
          <a:prstGeom prst="rect">
            <a:avLst/>
          </a:prstGeom>
          <a:solidFill>
            <a:schemeClr val="tx1">
              <a:alpha val="50000"/>
            </a:schemeClr>
          </a:solidFill>
        </p:spPr>
        <p:txBody>
          <a:bodyPr wrap="square" rtlCol="0" anchor="ctr">
            <a:noAutofit/>
          </a:bodyPr>
          <a:lstStyle>
            <a:defPPr>
              <a:defRPr lang="en-US"/>
            </a:defPPr>
            <a:lvl1pPr algn="ctr">
              <a:defRPr sz="1600" b="1" i="1">
                <a:solidFill>
                  <a:srgbClr val="FFFFFF"/>
                </a:solidFill>
                <a:effectLst>
                  <a:outerShdw blurRad="50800" dist="38100" dir="2700000" algn="tl" rotWithShape="0">
                    <a:prstClr val="black"/>
                  </a:outerShdw>
                </a:effectLst>
                <a:latin typeface="Century Gothic" panose="020B0502020202020204" pitchFamily="34" charset="0"/>
              </a:defRPr>
            </a:lvl1pPr>
          </a:lstStyle>
          <a:p>
            <a:r>
              <a:rPr lang="en-US" dirty="0"/>
              <a:t>OSA diaphragm complete </a:t>
            </a:r>
          </a:p>
        </p:txBody>
      </p:sp>
      <p:cxnSp>
        <p:nvCxnSpPr>
          <p:cNvPr id="31" name="Straight Connector 30">
            <a:extLst>
              <a:ext uri="{FF2B5EF4-FFF2-40B4-BE49-F238E27FC236}">
                <a16:creationId xmlns:a16="http://schemas.microsoft.com/office/drawing/2014/main" id="{31DAC288-293E-6543-A333-36AF7EA18881}"/>
              </a:ext>
            </a:extLst>
          </p:cNvPr>
          <p:cNvCxnSpPr>
            <a:cxnSpLocks/>
          </p:cNvCxnSpPr>
          <p:nvPr/>
        </p:nvCxnSpPr>
        <p:spPr>
          <a:xfrm>
            <a:off x="0" y="1202617"/>
            <a:ext cx="1219369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30203D2-AE55-754B-9FB7-FABC7E53F4DD}"/>
              </a:ext>
            </a:extLst>
          </p:cNvPr>
          <p:cNvCxnSpPr/>
          <p:nvPr/>
        </p:nvCxnSpPr>
        <p:spPr>
          <a:xfrm>
            <a:off x="4166158"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A824B00-53BD-C647-80E6-45E09C0D3B42}"/>
              </a:ext>
            </a:extLst>
          </p:cNvPr>
          <p:cNvCxnSpPr/>
          <p:nvPr/>
        </p:nvCxnSpPr>
        <p:spPr>
          <a:xfrm>
            <a:off x="6813362"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9053CFF-5537-C34D-AE78-5D15F370D96E}"/>
              </a:ext>
            </a:extLst>
          </p:cNvPr>
          <p:cNvCxnSpPr/>
          <p:nvPr/>
        </p:nvCxnSpPr>
        <p:spPr>
          <a:xfrm>
            <a:off x="4166158" y="402602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A38FDB0-B777-AF4B-88C1-3581FAF57005}"/>
              </a:ext>
            </a:extLst>
          </p:cNvPr>
          <p:cNvCxnSpPr>
            <a:cxnSpLocks/>
          </p:cNvCxnSpPr>
          <p:nvPr/>
        </p:nvCxnSpPr>
        <p:spPr>
          <a:xfrm>
            <a:off x="6813362" y="4034049"/>
            <a:ext cx="13561" cy="283014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095AC2A-608A-A04F-835D-4E0F4E27CA5C}"/>
              </a:ext>
            </a:extLst>
          </p:cNvPr>
          <p:cNvCxnSpPr/>
          <p:nvPr/>
        </p:nvCxnSpPr>
        <p:spPr>
          <a:xfrm>
            <a:off x="8951137" y="120261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784F127-D18E-F049-9AFA-4B0F3BCD12DB}"/>
              </a:ext>
            </a:extLst>
          </p:cNvPr>
          <p:cNvCxnSpPr/>
          <p:nvPr/>
        </p:nvCxnSpPr>
        <p:spPr>
          <a:xfrm>
            <a:off x="8951137" y="4026027"/>
            <a:ext cx="0" cy="283143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71B27FB4-87C9-6B47-8F4B-F02E2C6BAFE5}"/>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364047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FEE9B069-B030-A648-A590-CE3C5C7C8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701953" y="3235198"/>
            <a:ext cx="4990793" cy="3623015"/>
          </a:xfrm>
          <a:prstGeom prst="rect">
            <a:avLst/>
          </a:prstGeom>
        </p:spPr>
      </p:pic>
      <p:pic>
        <p:nvPicPr>
          <p:cNvPr id="24" name="Picture 23">
            <a:extLst>
              <a:ext uri="{FF2B5EF4-FFF2-40B4-BE49-F238E27FC236}">
                <a16:creationId xmlns:a16="http://schemas.microsoft.com/office/drawing/2014/main" id="{68D155C1-FBA5-B943-B40F-D85135A1B52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3232122"/>
            <a:ext cx="2706979" cy="3626091"/>
          </a:xfrm>
          <a:prstGeom prst="rect">
            <a:avLst/>
          </a:prstGeom>
        </p:spPr>
      </p:pic>
      <p:sp>
        <p:nvSpPr>
          <p:cNvPr id="39" name="TextBox 38">
            <a:extLst>
              <a:ext uri="{FF2B5EF4-FFF2-40B4-BE49-F238E27FC236}">
                <a16:creationId xmlns:a16="http://schemas.microsoft.com/office/drawing/2014/main" id="{31C3E682-8512-7A44-A309-ED2AEEBD9F1C}"/>
              </a:ext>
            </a:extLst>
          </p:cNvPr>
          <p:cNvSpPr txBox="1"/>
          <p:nvPr/>
        </p:nvSpPr>
        <p:spPr>
          <a:xfrm>
            <a:off x="0" y="6273438"/>
            <a:ext cx="2693066"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RS-25 HIP-bonded main combustion chamber</a:t>
            </a:r>
          </a:p>
        </p:txBody>
      </p:sp>
      <p:sp>
        <p:nvSpPr>
          <p:cNvPr id="2" name="Title 1"/>
          <p:cNvSpPr>
            <a:spLocks noGrp="1"/>
          </p:cNvSpPr>
          <p:nvPr>
            <p:ph type="title"/>
          </p:nvPr>
        </p:nvSpPr>
        <p:spPr>
          <a:prstGeom prst="rect">
            <a:avLst/>
          </a:prstGeom>
        </p:spPr>
        <p:txBody>
          <a:bodyPr/>
          <a:lstStyle/>
          <a:p>
            <a:r>
              <a:rPr lang="en-US" dirty="0"/>
              <a:t>BEYOND Artemis II</a:t>
            </a:r>
          </a:p>
        </p:txBody>
      </p:sp>
      <p:pic>
        <p:nvPicPr>
          <p:cNvPr id="23" name="Picture 22">
            <a:extLst>
              <a:ext uri="{FF2B5EF4-FFF2-40B4-BE49-F238E27FC236}">
                <a16:creationId xmlns:a16="http://schemas.microsoft.com/office/drawing/2014/main" id="{51B6C20A-4A34-064B-A20E-1608D6735780}"/>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5467398" y="1195302"/>
            <a:ext cx="2072031" cy="2044624"/>
          </a:xfrm>
          <a:prstGeom prst="rect">
            <a:avLst/>
          </a:prstGeom>
        </p:spPr>
      </p:pic>
      <p:pic>
        <p:nvPicPr>
          <p:cNvPr id="25" name="Picture 24">
            <a:extLst>
              <a:ext uri="{FF2B5EF4-FFF2-40B4-BE49-F238E27FC236}">
                <a16:creationId xmlns:a16="http://schemas.microsoft.com/office/drawing/2014/main" id="{674B6D92-A84F-8247-AEF6-EAA8DC16770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 b="-1"/>
          <a:stretch/>
        </p:blipFill>
        <p:spPr>
          <a:xfrm>
            <a:off x="0" y="1195302"/>
            <a:ext cx="5516383" cy="2043123"/>
          </a:xfrm>
          <a:prstGeom prst="rect">
            <a:avLst/>
          </a:prstGeom>
        </p:spPr>
      </p:pic>
      <p:pic>
        <p:nvPicPr>
          <p:cNvPr id="26" name="Picture 25">
            <a:extLst>
              <a:ext uri="{FF2B5EF4-FFF2-40B4-BE49-F238E27FC236}">
                <a16:creationId xmlns:a16="http://schemas.microsoft.com/office/drawing/2014/main" id="{C2202323-1F4E-2344-98CB-8CFCC091014F}"/>
              </a:ext>
            </a:extLst>
          </p:cNvPr>
          <p:cNvPicPr/>
          <p:nvPr/>
        </p:nvPicPr>
        <p:blipFill rotWithShape="1">
          <a:blip r:embed="rId7" cstate="print">
            <a:extLst>
              <a:ext uri="{28A0092B-C50C-407E-A947-70E740481C1C}">
                <a14:useLocalDpi xmlns:a14="http://schemas.microsoft.com/office/drawing/2010/main" val="0"/>
              </a:ext>
            </a:extLst>
          </a:blip>
          <a:srcRect/>
          <a:stretch/>
        </p:blipFill>
        <p:spPr bwMode="auto">
          <a:xfrm>
            <a:off x="7713232" y="3256649"/>
            <a:ext cx="4472722" cy="3601564"/>
          </a:xfrm>
          <a:prstGeom prst="rect">
            <a:avLst/>
          </a:prstGeom>
          <a:ln>
            <a:noFill/>
          </a:ln>
          <a:effectLst/>
        </p:spPr>
      </p:pic>
      <p:sp>
        <p:nvSpPr>
          <p:cNvPr id="27" name="TextBox 26">
            <a:extLst>
              <a:ext uri="{FF2B5EF4-FFF2-40B4-BE49-F238E27FC236}">
                <a16:creationId xmlns:a16="http://schemas.microsoft.com/office/drawing/2014/main" id="{43B045F3-E897-9E42-8120-DF07FDA39F98}"/>
              </a:ext>
            </a:extLst>
          </p:cNvPr>
          <p:cNvSpPr txBox="1"/>
          <p:nvPr/>
        </p:nvSpPr>
        <p:spPr>
          <a:xfrm>
            <a:off x="0" y="2666060"/>
            <a:ext cx="5505005" cy="563904"/>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RL-10s complete</a:t>
            </a:r>
          </a:p>
        </p:txBody>
      </p:sp>
      <p:sp>
        <p:nvSpPr>
          <p:cNvPr id="28" name="TextBox 27">
            <a:extLst>
              <a:ext uri="{FF2B5EF4-FFF2-40B4-BE49-F238E27FC236}">
                <a16:creationId xmlns:a16="http://schemas.microsoft.com/office/drawing/2014/main" id="{C90C49AC-00EA-5648-97A6-0792999A7597}"/>
              </a:ext>
            </a:extLst>
          </p:cNvPr>
          <p:cNvSpPr txBox="1"/>
          <p:nvPr/>
        </p:nvSpPr>
        <p:spPr>
          <a:xfrm>
            <a:off x="5512985" y="2666060"/>
            <a:ext cx="2046647"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lvl="0">
              <a:defRPr/>
            </a:pPr>
            <a:r>
              <a:rPr lang="en-US" dirty="0">
                <a:solidFill>
                  <a:srgbClr val="FFFFFF"/>
                </a:solidFill>
              </a:rPr>
              <a:t>BOLE subscale motor test fire</a:t>
            </a:r>
          </a:p>
        </p:txBody>
      </p:sp>
      <p:cxnSp>
        <p:nvCxnSpPr>
          <p:cNvPr id="30" name="Straight Connector 29">
            <a:extLst>
              <a:ext uri="{FF2B5EF4-FFF2-40B4-BE49-F238E27FC236}">
                <a16:creationId xmlns:a16="http://schemas.microsoft.com/office/drawing/2014/main" id="{B6DBEE3F-6E40-0E49-9FB2-6F0CF6E7FE23}"/>
              </a:ext>
            </a:extLst>
          </p:cNvPr>
          <p:cNvCxnSpPr>
            <a:cxnSpLocks/>
          </p:cNvCxnSpPr>
          <p:nvPr/>
        </p:nvCxnSpPr>
        <p:spPr>
          <a:xfrm>
            <a:off x="5505005" y="1195302"/>
            <a:ext cx="0" cy="20521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EC3601B-DF7E-3648-BD2E-4A613D4EDC6F}"/>
              </a:ext>
            </a:extLst>
          </p:cNvPr>
          <p:cNvCxnSpPr>
            <a:cxnSpLocks/>
          </p:cNvCxnSpPr>
          <p:nvPr/>
        </p:nvCxnSpPr>
        <p:spPr>
          <a:xfrm>
            <a:off x="2695814" y="3235624"/>
            <a:ext cx="0" cy="36223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F07CE0B3-6BC5-504A-BFC5-AA37534B9E8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7539430" y="1195301"/>
            <a:ext cx="4646524" cy="2054619"/>
          </a:xfrm>
          <a:prstGeom prst="rect">
            <a:avLst/>
          </a:prstGeom>
        </p:spPr>
      </p:pic>
      <p:sp>
        <p:nvSpPr>
          <p:cNvPr id="36" name="TextBox 35">
            <a:extLst>
              <a:ext uri="{FF2B5EF4-FFF2-40B4-BE49-F238E27FC236}">
                <a16:creationId xmlns:a16="http://schemas.microsoft.com/office/drawing/2014/main" id="{DE64E070-B1C5-5A44-98F3-049180AA8E6E}"/>
              </a:ext>
            </a:extLst>
          </p:cNvPr>
          <p:cNvSpPr txBox="1"/>
          <p:nvPr/>
        </p:nvSpPr>
        <p:spPr>
          <a:xfrm>
            <a:off x="7549531" y="2666060"/>
            <a:ext cx="4636423"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Universal Stage Adapter manufacturing demonstration article</a:t>
            </a:r>
          </a:p>
        </p:txBody>
      </p:sp>
      <p:cxnSp>
        <p:nvCxnSpPr>
          <p:cNvPr id="37" name="Straight Connector 36">
            <a:extLst>
              <a:ext uri="{FF2B5EF4-FFF2-40B4-BE49-F238E27FC236}">
                <a16:creationId xmlns:a16="http://schemas.microsoft.com/office/drawing/2014/main" id="{31DAC288-293E-6543-A333-36AF7EA18881}"/>
              </a:ext>
            </a:extLst>
          </p:cNvPr>
          <p:cNvCxnSpPr>
            <a:cxnSpLocks/>
          </p:cNvCxnSpPr>
          <p:nvPr/>
        </p:nvCxnSpPr>
        <p:spPr>
          <a:xfrm>
            <a:off x="-1697" y="3246971"/>
            <a:ext cx="12193697"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FE52C35E-D810-0049-8E6F-2D503B706255}"/>
              </a:ext>
            </a:extLst>
          </p:cNvPr>
          <p:cNvSpPr txBox="1"/>
          <p:nvPr/>
        </p:nvSpPr>
        <p:spPr>
          <a:xfrm>
            <a:off x="7721778" y="6535048"/>
            <a:ext cx="4464176" cy="32316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sz="1500" dirty="0">
                <a:solidFill>
                  <a:srgbClr val="FFFFFF"/>
                </a:solidFill>
              </a:rPr>
              <a:t>Additively manufactured pogo accumulator</a:t>
            </a:r>
          </a:p>
        </p:txBody>
      </p:sp>
      <p:sp>
        <p:nvSpPr>
          <p:cNvPr id="40" name="TextBox 39">
            <a:extLst>
              <a:ext uri="{FF2B5EF4-FFF2-40B4-BE49-F238E27FC236}">
                <a16:creationId xmlns:a16="http://schemas.microsoft.com/office/drawing/2014/main" id="{4C3FC2C9-8A63-B145-BC32-F39FE4612259}"/>
              </a:ext>
            </a:extLst>
          </p:cNvPr>
          <p:cNvSpPr txBox="1"/>
          <p:nvPr/>
        </p:nvSpPr>
        <p:spPr>
          <a:xfrm>
            <a:off x="2695812" y="6519659"/>
            <a:ext cx="5014801"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a:defRPr/>
            </a:pPr>
            <a:r>
              <a:rPr lang="en-US" dirty="0">
                <a:solidFill>
                  <a:srgbClr val="FFFFFF"/>
                </a:solidFill>
              </a:rPr>
              <a:t>EUS weld confidence, development articles</a:t>
            </a:r>
          </a:p>
        </p:txBody>
      </p:sp>
      <p:cxnSp>
        <p:nvCxnSpPr>
          <p:cNvPr id="42" name="Straight Connector 41">
            <a:extLst>
              <a:ext uri="{FF2B5EF4-FFF2-40B4-BE49-F238E27FC236}">
                <a16:creationId xmlns:a16="http://schemas.microsoft.com/office/drawing/2014/main" id="{E57E95ED-067D-C34C-9196-41C9E479B115}"/>
              </a:ext>
            </a:extLst>
          </p:cNvPr>
          <p:cNvCxnSpPr>
            <a:cxnSpLocks/>
          </p:cNvCxnSpPr>
          <p:nvPr/>
        </p:nvCxnSpPr>
        <p:spPr>
          <a:xfrm>
            <a:off x="7538200" y="1195302"/>
            <a:ext cx="0" cy="205217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F37EBF0-429A-214D-A1DD-8D7B0FC43579}"/>
              </a:ext>
            </a:extLst>
          </p:cNvPr>
          <p:cNvCxnSpPr>
            <a:cxnSpLocks/>
          </p:cNvCxnSpPr>
          <p:nvPr/>
        </p:nvCxnSpPr>
        <p:spPr>
          <a:xfrm>
            <a:off x="2697938" y="3232435"/>
            <a:ext cx="0" cy="3625565"/>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79AD5A5B-2F61-8C45-B3F9-2AE0F6A6821A}"/>
              </a:ext>
            </a:extLst>
          </p:cNvPr>
          <p:cNvCxnSpPr>
            <a:cxnSpLocks/>
          </p:cNvCxnSpPr>
          <p:nvPr/>
        </p:nvCxnSpPr>
        <p:spPr>
          <a:xfrm flipH="1">
            <a:off x="7693828" y="3256436"/>
            <a:ext cx="4812" cy="360156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1DAC288-293E-6543-A333-36AF7EA18881}"/>
              </a:ext>
            </a:extLst>
          </p:cNvPr>
          <p:cNvCxnSpPr>
            <a:cxnSpLocks/>
          </p:cNvCxnSpPr>
          <p:nvPr/>
        </p:nvCxnSpPr>
        <p:spPr>
          <a:xfrm>
            <a:off x="-1697" y="1182970"/>
            <a:ext cx="12193697" cy="1233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E246BE01-7BE9-A84A-9E4F-985C855A19C2}"/>
              </a:ext>
            </a:extLst>
          </p:cNvPr>
          <p:cNvSpPr>
            <a:spLocks noGrp="1"/>
          </p:cNvSpPr>
          <p:nvPr>
            <p:ph type="sldNum" sz="quarter" idx="4"/>
          </p:nvPr>
        </p:nvSpPr>
        <p:spPr/>
        <p:txBody>
          <a:bodyPr/>
          <a:lstStyle/>
          <a:p>
            <a:r>
              <a:rPr lang="en-US"/>
              <a:t>0458</a:t>
            </a:r>
            <a:endParaRPr lang="en-US" dirty="0"/>
          </a:p>
        </p:txBody>
      </p:sp>
    </p:spTree>
    <p:extLst>
      <p:ext uri="{BB962C8B-B14F-4D97-AF65-F5344CB8AC3E}">
        <p14:creationId xmlns:p14="http://schemas.microsoft.com/office/powerpoint/2010/main" val="95165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98EC0CA-9F74-E74B-8724-DBD168259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111B4380-C42E-7D46-B775-5E34C5558F01}"/>
              </a:ext>
            </a:extLst>
          </p:cNvPr>
          <p:cNvSpPr txBox="1"/>
          <p:nvPr/>
        </p:nvSpPr>
        <p:spPr>
          <a:xfrm>
            <a:off x="2559417" y="3159085"/>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www.nasa.gov</a:t>
            </a:r>
          </a:p>
        </p:txBody>
      </p:sp>
      <p:sp>
        <p:nvSpPr>
          <p:cNvPr id="9" name="TextBox 8">
            <a:extLst>
              <a:ext uri="{FF2B5EF4-FFF2-40B4-BE49-F238E27FC236}">
                <a16:creationId xmlns:a16="http://schemas.microsoft.com/office/drawing/2014/main" id="{AF21A1CA-CB12-F746-B4B9-24A8287D6957}"/>
              </a:ext>
            </a:extLst>
          </p:cNvPr>
          <p:cNvSpPr txBox="1"/>
          <p:nvPr/>
        </p:nvSpPr>
        <p:spPr>
          <a:xfrm>
            <a:off x="2559417" y="3754757"/>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@NASA_SLS</a:t>
            </a:r>
          </a:p>
        </p:txBody>
      </p:sp>
      <p:sp>
        <p:nvSpPr>
          <p:cNvPr id="10" name="TextBox 9">
            <a:extLst>
              <a:ext uri="{FF2B5EF4-FFF2-40B4-BE49-F238E27FC236}">
                <a16:creationId xmlns:a16="http://schemas.microsoft.com/office/drawing/2014/main" id="{8A2C2184-BD53-4A44-B5A1-C13A5C9122DE}"/>
              </a:ext>
            </a:extLst>
          </p:cNvPr>
          <p:cNvSpPr txBox="1"/>
          <p:nvPr/>
        </p:nvSpPr>
        <p:spPr>
          <a:xfrm>
            <a:off x="2559417" y="4323137"/>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NASASLS</a:t>
            </a:r>
          </a:p>
        </p:txBody>
      </p:sp>
      <p:sp>
        <p:nvSpPr>
          <p:cNvPr id="11" name="TextBox 10">
            <a:extLst>
              <a:ext uri="{FF2B5EF4-FFF2-40B4-BE49-F238E27FC236}">
                <a16:creationId xmlns:a16="http://schemas.microsoft.com/office/drawing/2014/main" id="{8EADBEE2-690A-BA46-AE4E-305CEA4CFDEB}"/>
              </a:ext>
            </a:extLst>
          </p:cNvPr>
          <p:cNvSpPr txBox="1"/>
          <p:nvPr/>
        </p:nvSpPr>
        <p:spPr>
          <a:xfrm>
            <a:off x="2559417" y="4882835"/>
            <a:ext cx="1936750" cy="271934"/>
          </a:xfrm>
          <a:prstGeom prst="rect">
            <a:avLst/>
          </a:prstGeom>
          <a:noFill/>
        </p:spPr>
        <p:txBody>
          <a:bodyPr wrap="square" rtlCol="0">
            <a:spAutoFit/>
          </a:bodyPr>
          <a:lstStyle/>
          <a:p>
            <a:r>
              <a:rPr lang="en-US" sz="1167" dirty="0" err="1">
                <a:solidFill>
                  <a:schemeClr val="bg1"/>
                </a:solidFill>
                <a:latin typeface="Arial" panose="020B0604020202020204" pitchFamily="34" charset="0"/>
                <a:cs typeface="Arial" panose="020B0604020202020204" pitchFamily="34" charset="0"/>
              </a:rPr>
              <a:t>youtube.com</a:t>
            </a:r>
            <a:r>
              <a:rPr lang="en-US" sz="1167" dirty="0">
                <a:solidFill>
                  <a:schemeClr val="bg1"/>
                </a:solidFill>
                <a:latin typeface="Arial" panose="020B0604020202020204" pitchFamily="34" charset="0"/>
                <a:cs typeface="Arial" panose="020B0604020202020204" pitchFamily="34" charset="0"/>
              </a:rPr>
              <a:t>/</a:t>
            </a:r>
            <a:r>
              <a:rPr lang="en-US" sz="1167" dirty="0" err="1">
                <a:solidFill>
                  <a:schemeClr val="bg1"/>
                </a:solidFill>
                <a:latin typeface="Arial" panose="020B0604020202020204" pitchFamily="34" charset="0"/>
                <a:cs typeface="Arial" panose="020B0604020202020204" pitchFamily="34" charset="0"/>
              </a:rPr>
              <a:t>nasa</a:t>
            </a:r>
            <a:endParaRPr lang="en-US" sz="1167"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1321C760-4CE9-F640-9FFC-782D261565A7}"/>
              </a:ext>
            </a:extLst>
          </p:cNvPr>
          <p:cNvSpPr txBox="1"/>
          <p:nvPr/>
        </p:nvSpPr>
        <p:spPr>
          <a:xfrm>
            <a:off x="2559417" y="5463028"/>
            <a:ext cx="1936750" cy="271934"/>
          </a:xfrm>
          <a:prstGeom prst="rect">
            <a:avLst/>
          </a:prstGeom>
          <a:noFill/>
        </p:spPr>
        <p:txBody>
          <a:bodyPr wrap="square" rtlCol="0">
            <a:spAutoFit/>
          </a:bodyPr>
          <a:lstStyle/>
          <a:p>
            <a:r>
              <a:rPr lang="en-US" sz="1167" dirty="0">
                <a:solidFill>
                  <a:schemeClr val="bg1"/>
                </a:solidFill>
                <a:latin typeface="Arial" panose="020B0604020202020204" pitchFamily="34" charset="0"/>
                <a:cs typeface="Arial" panose="020B0604020202020204" pitchFamily="34" charset="0"/>
              </a:rPr>
              <a:t>@</a:t>
            </a:r>
            <a:r>
              <a:rPr lang="en-US" sz="1167" dirty="0" err="1">
                <a:solidFill>
                  <a:schemeClr val="bg1"/>
                </a:solidFill>
                <a:latin typeface="Arial" panose="020B0604020202020204" pitchFamily="34" charset="0"/>
                <a:cs typeface="Arial" panose="020B0604020202020204" pitchFamily="34" charset="0"/>
              </a:rPr>
              <a:t>explorenasa</a:t>
            </a:r>
            <a:endParaRPr lang="en-US" sz="1167" dirty="0">
              <a:solidFill>
                <a:schemeClr val="bg1"/>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8B05599F-8242-2C46-87CB-CB7BF5F101A3}"/>
              </a:ext>
            </a:extLst>
          </p:cNvPr>
          <p:cNvSpPr>
            <a:spLocks noGrp="1"/>
          </p:cNvSpPr>
          <p:nvPr>
            <p:ph type="sldNum" sz="quarter" idx="4"/>
          </p:nvPr>
        </p:nvSpPr>
        <p:spPr/>
        <p:txBody>
          <a:bodyPr/>
          <a:lstStyle/>
          <a:p>
            <a:r>
              <a:rPr lang="en-US">
                <a:solidFill>
                  <a:prstClr val="black">
                    <a:tint val="75000"/>
                  </a:prstClr>
                </a:solidFill>
              </a:rPr>
              <a:t>0458</a:t>
            </a:r>
            <a:endParaRPr lang="en-US" dirty="0">
              <a:solidFill>
                <a:prstClr val="black">
                  <a:tint val="75000"/>
                </a:prstClr>
              </a:solidFill>
            </a:endParaRPr>
          </a:p>
        </p:txBody>
      </p:sp>
    </p:spTree>
    <p:extLst>
      <p:ext uri="{BB962C8B-B14F-4D97-AF65-F5344CB8AC3E}">
        <p14:creationId xmlns:p14="http://schemas.microsoft.com/office/powerpoint/2010/main" val="22130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133394</TotalTime>
  <Words>2615</Words>
  <Application>Microsoft Office PowerPoint</Application>
  <PresentationFormat>Widescreen</PresentationFormat>
  <Paragraphs>285</Paragraphs>
  <Slides>14</Slides>
  <Notes>14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ＭＳ Ｐゴシック</vt:lpstr>
      <vt:lpstr>ＭＳ Ｐゴシック</vt:lpstr>
      <vt:lpstr>55 Helvetica Roman</vt:lpstr>
      <vt:lpstr>Arial</vt:lpstr>
      <vt:lpstr>Calibri</vt:lpstr>
      <vt:lpstr>Century Gothic</vt:lpstr>
      <vt:lpstr>Century Gothic Bold</vt:lpstr>
      <vt:lpstr>ヒラギノ角ゴ Pro W3</vt:lpstr>
      <vt:lpstr>2_Default Theme</vt:lpstr>
      <vt:lpstr>PowerPoint Presentation</vt:lpstr>
      <vt:lpstr>PowerPoint Presentation</vt:lpstr>
      <vt:lpstr>SPACE POLICY DIRECTIVE-1 REINVIGORATING AMERICA’S HUMAN SPACE EXPLORATION PROGRAM</vt:lpstr>
      <vt:lpstr>Gateway Enables Lunar and  Mars Exploration</vt:lpstr>
      <vt:lpstr>SLS Evolvability Foundation for a generation of deep space exploration</vt:lpstr>
      <vt:lpstr>NASA’S SPACE LAUNCH SYSTEM BACKBONE OF DEEP SPACE EXPLORATION</vt:lpstr>
      <vt:lpstr>ARTEMIS I CORE STAGE</vt:lpstr>
      <vt:lpstr>Sls STRUCTURAL TESTING</vt:lpstr>
      <vt:lpstr>Artemis I ENGINES</vt:lpstr>
      <vt:lpstr>ARTEMIS I SOLID ROCKET BOOSTERS</vt:lpstr>
      <vt:lpstr>ARTEMIS I In-Space Stage And Adapters</vt:lpstr>
      <vt:lpstr>SLS PROGRESS TOWARD ARTEMIS II</vt:lpstr>
      <vt:lpstr>BEYOND Artemis II</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Yelle, Ann H. (MSFC-CS10)[SCHAFER CORPORATION]</dc:creator>
  <cp:keywords/>
  <dc:description/>
  <cp:lastModifiedBy>Burkey, Martin A. (MSFC-CS30)[Analytical Services Inc. (ASI)]</cp:lastModifiedBy>
  <cp:revision>3912</cp:revision>
  <cp:lastPrinted>2020-02-26T20:59:12Z</cp:lastPrinted>
  <dcterms:created xsi:type="dcterms:W3CDTF">2012-06-04T21:09:42Z</dcterms:created>
  <dcterms:modified xsi:type="dcterms:W3CDTF">2020-07-24T19:16:55Z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ACCT02\lsingle</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true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ies>
</file>