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4" r:id="rId1"/>
    <p:sldMasterId id="2147483786" r:id="rId2"/>
  </p:sldMasterIdLst>
  <p:notesMasterIdLst>
    <p:notesMasterId r:id="rId14"/>
  </p:notesMasterIdLst>
  <p:handoutMasterIdLst>
    <p:handoutMasterId r:id="rId15"/>
  </p:handoutMasterIdLst>
  <p:sldIdLst>
    <p:sldId id="1264" r:id="rId3"/>
    <p:sldId id="1265" r:id="rId4"/>
    <p:sldId id="1267" r:id="rId5"/>
    <p:sldId id="1272" r:id="rId6"/>
    <p:sldId id="1273" r:id="rId7"/>
    <p:sldId id="1274" r:id="rId8"/>
    <p:sldId id="1275" r:id="rId9"/>
    <p:sldId id="1276" r:id="rId10"/>
    <p:sldId id="1268" r:id="rId11"/>
    <p:sldId id="1270" r:id="rId12"/>
    <p:sldId id="1266" r:id="rId13"/>
  </p:sldIdLst>
  <p:sldSz cx="9144000" cy="5143500" type="screen16x9"/>
  <p:notesSz cx="6985000" cy="9283700"/>
  <p:defaultTextStyle>
    <a:defPPr>
      <a:defRPr lang="en-US"/>
    </a:defPPr>
    <a:lvl1pPr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56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28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00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7213" indent="1588" algn="l" defTabSz="912813" rtl="0" fontAlgn="base">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guide id="3" orient="horz" pos="2087" userDrawn="1">
          <p15:clr>
            <a:srgbClr val="A4A3A4"/>
          </p15:clr>
        </p15:guide>
        <p15:guide id="4" orient="horz" pos="176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en, Nicholas H. (MSFC-EV42)[ESSCA]" initials="HNH(" lastIdx="1" clrIdx="0">
    <p:extLst>
      <p:ext uri="{19B8F6BF-5375-455C-9EA6-DF929625EA0E}">
        <p15:presenceInfo xmlns:p15="http://schemas.microsoft.com/office/powerpoint/2012/main" userId="S-1-5-21-330711430-3775241029-4075259233-8285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C6115"/>
    <a:srgbClr val="D14B12"/>
    <a:srgbClr val="342D25"/>
    <a:srgbClr val="CE4B1C"/>
    <a:srgbClr val="362F25"/>
    <a:srgbClr val="484037"/>
    <a:srgbClr val="3A3226"/>
    <a:srgbClr val="FC00E9"/>
    <a:srgbClr val="D1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651" autoAdjust="0"/>
    <p:restoredTop sz="94093" autoAdjust="0"/>
  </p:normalViewPr>
  <p:slideViewPr>
    <p:cSldViewPr snapToGrid="0">
      <p:cViewPr varScale="1">
        <p:scale>
          <a:sx n="110" d="100"/>
          <a:sy n="110" d="100"/>
        </p:scale>
        <p:origin x="78" y="684"/>
      </p:cViewPr>
      <p:guideLst>
        <p:guide orient="horz" pos="1620"/>
        <p:guide pos="2880"/>
        <p:guide orient="horz" pos="2087"/>
        <p:guide orient="horz" pos="1761"/>
      </p:guideLst>
    </p:cSldViewPr>
  </p:slideViewPr>
  <p:outlineViewPr>
    <p:cViewPr>
      <p:scale>
        <a:sx n="33" d="100"/>
        <a:sy n="33" d="100"/>
      </p:scale>
      <p:origin x="0" y="0"/>
    </p:cViewPr>
  </p:outlineViewPr>
  <p:notesTextViewPr>
    <p:cViewPr>
      <p:scale>
        <a:sx n="1" d="1"/>
        <a:sy n="1" d="1"/>
      </p:scale>
      <p:origin x="0" y="0"/>
    </p:cViewPr>
  </p:notesTextViewPr>
  <p:sorterViewPr>
    <p:cViewPr>
      <p:scale>
        <a:sx n="201" d="100"/>
        <a:sy n="201" d="100"/>
      </p:scale>
      <p:origin x="0" y="0"/>
    </p:cViewPr>
  </p:sorterViewPr>
  <p:notesViewPr>
    <p:cSldViewPr snapToGrid="0">
      <p:cViewPr varScale="1">
        <p:scale>
          <a:sx n="96" d="100"/>
          <a:sy n="96" d="100"/>
        </p:scale>
        <p:origin x="3522"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7466" cy="464503"/>
          </a:xfrm>
          <a:prstGeom prst="rect">
            <a:avLst/>
          </a:prstGeom>
        </p:spPr>
        <p:txBody>
          <a:bodyPr vert="horz" lIns="92953" tIns="46477" rIns="92953" bIns="46477" rtlCol="0"/>
          <a:lstStyle>
            <a:lvl1pPr algn="l" defTabSz="911877" fontAlgn="auto">
              <a:spcBef>
                <a:spcPts val="0"/>
              </a:spcBef>
              <a:spcAft>
                <a:spcPts val="0"/>
              </a:spcAft>
              <a:defRPr sz="1200" dirty="0">
                <a:latin typeface="+mn-lt"/>
                <a:ea typeface="+mn-ea"/>
              </a:defRPr>
            </a:lvl1pPr>
          </a:lstStyle>
          <a:p>
            <a:pPr>
              <a:defRPr/>
            </a:pPr>
            <a:endParaRPr lang="en-US" dirty="0"/>
          </a:p>
        </p:txBody>
      </p:sp>
      <p:sp>
        <p:nvSpPr>
          <p:cNvPr id="3" name="Date Placeholder 2"/>
          <p:cNvSpPr>
            <a:spLocks noGrp="1"/>
          </p:cNvSpPr>
          <p:nvPr>
            <p:ph type="dt" sz="quarter" idx="1"/>
          </p:nvPr>
        </p:nvSpPr>
        <p:spPr>
          <a:xfrm>
            <a:off x="3955953" y="0"/>
            <a:ext cx="3027466" cy="464503"/>
          </a:xfrm>
          <a:prstGeom prst="rect">
            <a:avLst/>
          </a:prstGeom>
        </p:spPr>
        <p:txBody>
          <a:bodyPr vert="horz" wrap="square" lIns="92953" tIns="46477" rIns="92953" bIns="46477" numCol="1" anchor="t" anchorCtr="0" compatLnSpc="1">
            <a:prstTxWarp prst="textNoShape">
              <a:avLst/>
            </a:prstTxWarp>
          </a:bodyPr>
          <a:lstStyle>
            <a:lvl1pPr algn="r">
              <a:defRPr sz="1200">
                <a:latin typeface="Calibri" panose="020F0502020204030204" pitchFamily="34" charset="0"/>
              </a:defRPr>
            </a:lvl1pPr>
          </a:lstStyle>
          <a:p>
            <a:fld id="{2C7921DD-AAE5-4092-8349-EACC69FDEFDB}" type="datetimeFigureOut">
              <a:rPr lang="en-US" altLang="en-US"/>
              <a:pPr/>
              <a:t>7/27/2020</a:t>
            </a:fld>
            <a:endParaRPr lang="en-US" altLang="en-US" dirty="0"/>
          </a:p>
        </p:txBody>
      </p:sp>
      <p:sp>
        <p:nvSpPr>
          <p:cNvPr id="4" name="Footer Placeholder 3"/>
          <p:cNvSpPr>
            <a:spLocks noGrp="1"/>
          </p:cNvSpPr>
          <p:nvPr>
            <p:ph type="ftr" sz="quarter" idx="2"/>
          </p:nvPr>
        </p:nvSpPr>
        <p:spPr>
          <a:xfrm>
            <a:off x="1" y="8817612"/>
            <a:ext cx="3027466" cy="464503"/>
          </a:xfrm>
          <a:prstGeom prst="rect">
            <a:avLst/>
          </a:prstGeom>
        </p:spPr>
        <p:txBody>
          <a:bodyPr vert="horz" lIns="92953" tIns="46477" rIns="92953" bIns="46477" rtlCol="0" anchor="b"/>
          <a:lstStyle>
            <a:lvl1pPr algn="l" defTabSz="911877" fontAlgn="auto">
              <a:spcBef>
                <a:spcPts val="0"/>
              </a:spcBef>
              <a:spcAft>
                <a:spcPts val="0"/>
              </a:spcAft>
              <a:defRPr sz="1200" dirty="0">
                <a:latin typeface="+mn-lt"/>
                <a:ea typeface="+mn-ea"/>
              </a:defRPr>
            </a:lvl1pPr>
          </a:lstStyle>
          <a:p>
            <a:pPr>
              <a:defRPr/>
            </a:pPr>
            <a:endParaRPr lang="en-US" dirty="0"/>
          </a:p>
        </p:txBody>
      </p:sp>
      <p:sp>
        <p:nvSpPr>
          <p:cNvPr id="5" name="Slide Number Placeholder 4"/>
          <p:cNvSpPr>
            <a:spLocks noGrp="1"/>
          </p:cNvSpPr>
          <p:nvPr>
            <p:ph type="sldNum" sz="quarter" idx="3"/>
          </p:nvPr>
        </p:nvSpPr>
        <p:spPr>
          <a:xfrm>
            <a:off x="3955953" y="8817612"/>
            <a:ext cx="3027466" cy="464503"/>
          </a:xfrm>
          <a:prstGeom prst="rect">
            <a:avLst/>
          </a:prstGeom>
        </p:spPr>
        <p:txBody>
          <a:bodyPr vert="horz" wrap="square" lIns="92953" tIns="46477" rIns="92953" bIns="46477" numCol="1" anchor="b" anchorCtr="0" compatLnSpc="1">
            <a:prstTxWarp prst="textNoShape">
              <a:avLst/>
            </a:prstTxWarp>
          </a:bodyPr>
          <a:lstStyle>
            <a:lvl1pPr algn="r">
              <a:defRPr sz="1200">
                <a:latin typeface="Calibri" panose="020F0502020204030204" pitchFamily="34" charset="0"/>
              </a:defRPr>
            </a:lvl1pPr>
          </a:lstStyle>
          <a:p>
            <a:fld id="{F29E17E4-00F5-479B-BD26-147F041D5C11}" type="slidenum">
              <a:rPr lang="en-US" altLang="en-US"/>
              <a:pPr/>
              <a:t>‹#›</a:t>
            </a:fld>
            <a:endParaRPr lang="en-US" altLang="en-US" dirty="0"/>
          </a:p>
        </p:txBody>
      </p:sp>
    </p:spTree>
    <p:extLst>
      <p:ext uri="{BB962C8B-B14F-4D97-AF65-F5344CB8AC3E}">
        <p14:creationId xmlns:p14="http://schemas.microsoft.com/office/powerpoint/2010/main" val="2444419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7466" cy="464503"/>
          </a:xfrm>
          <a:prstGeom prst="rect">
            <a:avLst/>
          </a:prstGeom>
        </p:spPr>
        <p:txBody>
          <a:bodyPr vert="horz" lIns="92953" tIns="46477" rIns="92953" bIns="46477" rtlCol="0"/>
          <a:lstStyle>
            <a:lvl1pPr algn="l" defTabSz="911877" fontAlgn="auto">
              <a:spcBef>
                <a:spcPts val="0"/>
              </a:spcBef>
              <a:spcAft>
                <a:spcPts val="0"/>
              </a:spcAft>
              <a:defRPr sz="1200" dirty="0">
                <a:latin typeface="+mn-lt"/>
                <a:ea typeface="+mn-ea"/>
              </a:defRPr>
            </a:lvl1pPr>
          </a:lstStyle>
          <a:p>
            <a:pPr>
              <a:defRPr/>
            </a:pPr>
            <a:endParaRPr lang="en-US" dirty="0"/>
          </a:p>
        </p:txBody>
      </p:sp>
      <p:sp>
        <p:nvSpPr>
          <p:cNvPr id="3" name="Date Placeholder 2"/>
          <p:cNvSpPr>
            <a:spLocks noGrp="1"/>
          </p:cNvSpPr>
          <p:nvPr>
            <p:ph type="dt" idx="1"/>
          </p:nvPr>
        </p:nvSpPr>
        <p:spPr>
          <a:xfrm>
            <a:off x="3955953" y="0"/>
            <a:ext cx="3027466" cy="464503"/>
          </a:xfrm>
          <a:prstGeom prst="rect">
            <a:avLst/>
          </a:prstGeom>
        </p:spPr>
        <p:txBody>
          <a:bodyPr vert="horz" wrap="square" lIns="92953" tIns="46477" rIns="92953" bIns="46477" numCol="1" anchor="t" anchorCtr="0" compatLnSpc="1">
            <a:prstTxWarp prst="textNoShape">
              <a:avLst/>
            </a:prstTxWarp>
          </a:bodyPr>
          <a:lstStyle>
            <a:lvl1pPr algn="r">
              <a:defRPr sz="1200">
                <a:latin typeface="Calibri" panose="020F0502020204030204" pitchFamily="34" charset="0"/>
              </a:defRPr>
            </a:lvl1pPr>
          </a:lstStyle>
          <a:p>
            <a:fld id="{DEA0C338-0A8D-42BD-B66C-CF13AD5FC728}" type="datetimeFigureOut">
              <a:rPr lang="en-US" altLang="en-US"/>
              <a:pPr/>
              <a:t>7/27/2020</a:t>
            </a:fld>
            <a:endParaRPr lang="en-US" altLang="en-US" dirty="0"/>
          </a:p>
        </p:txBody>
      </p:sp>
      <p:sp>
        <p:nvSpPr>
          <p:cNvPr id="4" name="Slide Image Placeholder 3"/>
          <p:cNvSpPr>
            <a:spLocks noGrp="1" noRot="1" noChangeAspect="1"/>
          </p:cNvSpPr>
          <p:nvPr>
            <p:ph type="sldImg" idx="2"/>
          </p:nvPr>
        </p:nvSpPr>
        <p:spPr>
          <a:xfrm>
            <a:off x="398463" y="695325"/>
            <a:ext cx="6188075" cy="3481388"/>
          </a:xfrm>
          <a:prstGeom prst="rect">
            <a:avLst/>
          </a:prstGeom>
          <a:noFill/>
          <a:ln w="12700">
            <a:solidFill>
              <a:prstClr val="black"/>
            </a:solidFill>
          </a:ln>
        </p:spPr>
        <p:txBody>
          <a:bodyPr vert="horz" lIns="92953" tIns="46477" rIns="92953" bIns="46477" rtlCol="0" anchor="ctr"/>
          <a:lstStyle/>
          <a:p>
            <a:pPr lvl="0"/>
            <a:endParaRPr lang="en-US" noProof="0" dirty="0"/>
          </a:p>
        </p:txBody>
      </p:sp>
      <p:sp>
        <p:nvSpPr>
          <p:cNvPr id="5" name="Notes Placeholder 4"/>
          <p:cNvSpPr>
            <a:spLocks noGrp="1"/>
          </p:cNvSpPr>
          <p:nvPr>
            <p:ph type="body" sz="quarter" idx="3"/>
          </p:nvPr>
        </p:nvSpPr>
        <p:spPr>
          <a:xfrm>
            <a:off x="699133" y="4410392"/>
            <a:ext cx="5586735" cy="4177348"/>
          </a:xfrm>
          <a:prstGeom prst="rect">
            <a:avLst/>
          </a:prstGeom>
        </p:spPr>
        <p:txBody>
          <a:bodyPr vert="horz" lIns="92953" tIns="46477" rIns="92953" bIns="46477"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17612"/>
            <a:ext cx="3027466" cy="464503"/>
          </a:xfrm>
          <a:prstGeom prst="rect">
            <a:avLst/>
          </a:prstGeom>
        </p:spPr>
        <p:txBody>
          <a:bodyPr vert="horz" lIns="92953" tIns="46477" rIns="92953" bIns="46477" rtlCol="0" anchor="b"/>
          <a:lstStyle>
            <a:lvl1pPr algn="l" defTabSz="911877" fontAlgn="auto">
              <a:spcBef>
                <a:spcPts val="0"/>
              </a:spcBef>
              <a:spcAft>
                <a:spcPts val="0"/>
              </a:spcAft>
              <a:defRPr sz="1200" dirty="0">
                <a:latin typeface="+mn-lt"/>
                <a:ea typeface="+mn-ea"/>
              </a:defRPr>
            </a:lvl1pPr>
          </a:lstStyle>
          <a:p>
            <a:pPr>
              <a:defRPr/>
            </a:pPr>
            <a:endParaRPr lang="en-US" dirty="0"/>
          </a:p>
        </p:txBody>
      </p:sp>
      <p:sp>
        <p:nvSpPr>
          <p:cNvPr id="7" name="Slide Number Placeholder 6"/>
          <p:cNvSpPr>
            <a:spLocks noGrp="1"/>
          </p:cNvSpPr>
          <p:nvPr>
            <p:ph type="sldNum" sz="quarter" idx="5"/>
          </p:nvPr>
        </p:nvSpPr>
        <p:spPr>
          <a:xfrm>
            <a:off x="3955953" y="8817612"/>
            <a:ext cx="3027466" cy="464503"/>
          </a:xfrm>
          <a:prstGeom prst="rect">
            <a:avLst/>
          </a:prstGeom>
        </p:spPr>
        <p:txBody>
          <a:bodyPr vert="horz" wrap="square" lIns="92953" tIns="46477" rIns="92953" bIns="46477" numCol="1" anchor="b" anchorCtr="0" compatLnSpc="1">
            <a:prstTxWarp prst="textNoShape">
              <a:avLst/>
            </a:prstTxWarp>
          </a:bodyPr>
          <a:lstStyle>
            <a:lvl1pPr algn="r">
              <a:defRPr sz="1200">
                <a:latin typeface="Calibri" panose="020F0502020204030204" pitchFamily="34" charset="0"/>
              </a:defRPr>
            </a:lvl1pPr>
          </a:lstStyle>
          <a:p>
            <a:fld id="{DEA0D56B-D0D4-43EF-9403-963A0EE0895A}" type="slidenum">
              <a:rPr lang="en-US" altLang="en-US"/>
              <a:pPr/>
              <a:t>‹#›</a:t>
            </a:fld>
            <a:endParaRPr lang="en-US" altLang="en-US" dirty="0"/>
          </a:p>
        </p:txBody>
      </p:sp>
    </p:spTree>
    <p:extLst>
      <p:ext uri="{BB962C8B-B14F-4D97-AF65-F5344CB8AC3E}">
        <p14:creationId xmlns:p14="http://schemas.microsoft.com/office/powerpoint/2010/main" val="3869695333"/>
      </p:ext>
    </p:extLst>
  </p:cSld>
  <p:clrMap bg1="lt1" tx1="dk1" bg2="lt2" tx2="dk2" accent1="accent1" accent2="accent2" accent3="accent3" accent4="accent4" accent5="accent5" accent6="accent6" hlink="hlink" folHlink="folHlink"/>
  <p:hf hdr="0" ftr="0" dt="0"/>
  <p:notesStyle>
    <a:lvl1pPr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1pPr>
    <a:lvl2pPr marL="455613"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2pPr>
    <a:lvl3pPr marL="912813"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3pPr>
    <a:lvl4pPr marL="1370013"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4pPr>
    <a:lvl5pPr marL="1827213" algn="l" defTabSz="455613" rtl="0" fontAlgn="base">
      <a:spcBef>
        <a:spcPct val="30000"/>
      </a:spcBef>
      <a:spcAft>
        <a:spcPct val="0"/>
      </a:spcAft>
      <a:defRPr sz="1200" kern="1200">
        <a:solidFill>
          <a:schemeClr val="tx1"/>
        </a:solidFill>
        <a:latin typeface="+mn-lt"/>
        <a:ea typeface="MS PGothic" panose="020B0600070205080204" pitchFamily="34" charset="-128"/>
        <a:cs typeface="+mn-cs"/>
      </a:defRPr>
    </a:lvl5pPr>
    <a:lvl6pPr marL="2285181" algn="l" defTabSz="457035" rtl="0" eaLnBrk="1" latinLnBrk="0" hangingPunct="1">
      <a:defRPr sz="1200" kern="1200">
        <a:solidFill>
          <a:schemeClr val="tx1"/>
        </a:solidFill>
        <a:latin typeface="+mn-lt"/>
        <a:ea typeface="+mn-ea"/>
        <a:cs typeface="+mn-cs"/>
      </a:defRPr>
    </a:lvl6pPr>
    <a:lvl7pPr marL="2742219" algn="l" defTabSz="457035" rtl="0" eaLnBrk="1" latinLnBrk="0" hangingPunct="1">
      <a:defRPr sz="1200" kern="1200">
        <a:solidFill>
          <a:schemeClr val="tx1"/>
        </a:solidFill>
        <a:latin typeface="+mn-lt"/>
        <a:ea typeface="+mn-ea"/>
        <a:cs typeface="+mn-cs"/>
      </a:defRPr>
    </a:lvl7pPr>
    <a:lvl8pPr marL="3199252" algn="l" defTabSz="457035" rtl="0" eaLnBrk="1" latinLnBrk="0" hangingPunct="1">
      <a:defRPr sz="1200" kern="1200">
        <a:solidFill>
          <a:schemeClr val="tx1"/>
        </a:solidFill>
        <a:latin typeface="+mn-lt"/>
        <a:ea typeface="+mn-ea"/>
        <a:cs typeface="+mn-cs"/>
      </a:defRPr>
    </a:lvl8pPr>
    <a:lvl9pPr marL="3656291" algn="l" defTabSz="45703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EA0D56B-D0D4-43EF-9403-963A0EE0895A}" type="slidenum">
              <a:rPr lang="en-US" altLang="en-US" smtClean="0"/>
              <a:pPr/>
              <a:t>1</a:t>
            </a:fld>
            <a:endParaRPr lang="en-US" altLang="en-US" dirty="0"/>
          </a:p>
        </p:txBody>
      </p:sp>
    </p:spTree>
    <p:extLst>
      <p:ext uri="{BB962C8B-B14F-4D97-AF65-F5344CB8AC3E}">
        <p14:creationId xmlns:p14="http://schemas.microsoft.com/office/powerpoint/2010/main" val="82692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Wrapping</a:t>
            </a:r>
            <a:r>
              <a:rPr lang="en-US" baseline="0" dirty="0" smtClean="0"/>
              <a:t> VM FRAC-0 process continuing on next slide.  Schedule from left to right each row isn’t perfect depiction of start/stop of processes (e.g. CHANGO/MAV development and Target Generation).  MAVERIC tag numbers are representative.  Team reviews are within the purview of the technical team.  EMPT review is as negotiated between SLS and Orion review teams.  All reviews leading up to EV40 </a:t>
            </a:r>
            <a:r>
              <a:rPr lang="en-US" baseline="0" dirty="0" err="1" smtClean="0"/>
              <a:t>Mgmt</a:t>
            </a:r>
            <a:r>
              <a:rPr lang="en-US" baseline="0" dirty="0" smtClean="0"/>
              <a:t> review should be formally captured for mgmt. vetting before VM deliveries.  AFSITT review will focus only on the approach to develop the products (Targets Generation, Launch Window polynomials, and 1-minute Check Cases).</a:t>
            </a:r>
            <a:endParaRPr lang="en-US" dirty="0"/>
          </a:p>
        </p:txBody>
      </p:sp>
      <p:sp>
        <p:nvSpPr>
          <p:cNvPr id="4" name="Slide Number Placeholder 3"/>
          <p:cNvSpPr>
            <a:spLocks noGrp="1"/>
          </p:cNvSpPr>
          <p:nvPr>
            <p:ph type="sldNum" sz="quarter" idx="10"/>
          </p:nvPr>
        </p:nvSpPr>
        <p:spPr/>
        <p:txBody>
          <a:bodyPr/>
          <a:lstStyle/>
          <a:p>
            <a:pPr marL="0" marR="0" lvl="0" indent="0" algn="r" defTabSz="91407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71"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3747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Wrapping</a:t>
            </a:r>
            <a:r>
              <a:rPr lang="en-US" baseline="0" dirty="0" smtClean="0"/>
              <a:t> VM FRAC-0 process continuing on next slide.  Schedule from left to right each row isn’t perfect depiction of start/stop of processes (e.g. CHANGO/MAV development and Target Generation). MAVERIC tag numbers are representative. Team reviews are within the purview of the technical team.  EMPT review is as negotiated between SLS and Orion review teams.  All reviews leading up to EV40 </a:t>
            </a:r>
            <a:r>
              <a:rPr lang="en-US" baseline="0" dirty="0" err="1" smtClean="0"/>
              <a:t>Mgmt</a:t>
            </a:r>
            <a:r>
              <a:rPr lang="en-US" baseline="0" dirty="0" smtClean="0"/>
              <a:t> review should be formally captured for mgmt. vetting before VM deliveries.  AFSITT review will focus only on the approach to develop the products (Targets Generation, Launch Window polynomials, and 1-minute Check Cases).</a:t>
            </a:r>
            <a:endParaRPr lang="en-US" dirty="0"/>
          </a:p>
        </p:txBody>
      </p:sp>
      <p:sp>
        <p:nvSpPr>
          <p:cNvPr id="4" name="Slide Number Placeholder 3"/>
          <p:cNvSpPr>
            <a:spLocks noGrp="1"/>
          </p:cNvSpPr>
          <p:nvPr>
            <p:ph type="sldNum" sz="quarter" idx="10"/>
          </p:nvPr>
        </p:nvSpPr>
        <p:spPr/>
        <p:txBody>
          <a:bodyPr/>
          <a:lstStyle/>
          <a:p>
            <a:pPr marL="0" marR="0" lvl="0" indent="0" algn="r" defTabSz="91407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71"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6775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Wrapping</a:t>
            </a:r>
            <a:r>
              <a:rPr lang="en-US" baseline="0" dirty="0" smtClean="0"/>
              <a:t> VM FRAC-0 process continuing on next slide.  Schedule from left to right each row isn’t perfect depiction of start/stop of processes (e.g. CHANGO/MAV development and Target Generation). MAVERIC tag numbers are representative. Team reviews are within the purview of the technical team.  EMPT review is as negotiated between SLS and Orion review teams.  All reviews leading up to EV40 </a:t>
            </a:r>
            <a:r>
              <a:rPr lang="en-US" baseline="0" dirty="0" err="1" smtClean="0"/>
              <a:t>Mgmt</a:t>
            </a:r>
            <a:r>
              <a:rPr lang="en-US" baseline="0" dirty="0" smtClean="0"/>
              <a:t> review should be formally captured for mgmt. vetting before VM deliveries.  AFSITT review will focus only on the approach to develop the products (Targets Generation, Launch Window polynomials, and 1-minute Check Cases).</a:t>
            </a:r>
            <a:endParaRPr lang="en-US" dirty="0"/>
          </a:p>
        </p:txBody>
      </p:sp>
      <p:sp>
        <p:nvSpPr>
          <p:cNvPr id="4" name="Slide Number Placeholder 3"/>
          <p:cNvSpPr>
            <a:spLocks noGrp="1"/>
          </p:cNvSpPr>
          <p:nvPr>
            <p:ph type="sldNum" sz="quarter" idx="10"/>
          </p:nvPr>
        </p:nvSpPr>
        <p:spPr/>
        <p:txBody>
          <a:bodyPr/>
          <a:lstStyle/>
          <a:p>
            <a:pPr marL="0" marR="0" lvl="0" indent="0" algn="r" defTabSz="91407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071"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063902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SLS Slide Master Aug 2017">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5" name="TextBox 7"/>
          <p:cNvSpPr txBox="1">
            <a:spLocks noChangeArrowheads="1"/>
          </p:cNvSpPr>
          <p:nvPr/>
        </p:nvSpPr>
        <p:spPr bwMode="auto">
          <a:xfrm>
            <a:off x="1178620" y="2136637"/>
            <a:ext cx="7863043" cy="7913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en-US" sz="4400" b="1" dirty="0">
                <a:solidFill>
                  <a:srgbClr val="FFFFFF"/>
                </a:solidFill>
                <a:effectLst>
                  <a:outerShdw blurRad="38100" dist="38100" dir="2700000" algn="tl">
                    <a:srgbClr val="000000">
                      <a:alpha val="43137"/>
                    </a:srgbClr>
                  </a:outerShdw>
                </a:effectLst>
                <a:cs typeface="Arial" charset="0"/>
              </a:rPr>
              <a:t>SPACE LAUNCH SYSTEM</a:t>
            </a:r>
          </a:p>
        </p:txBody>
      </p:sp>
      <p:sp>
        <p:nvSpPr>
          <p:cNvPr id="41" name="Text Placeholder 5"/>
          <p:cNvSpPr>
            <a:spLocks noGrp="1"/>
          </p:cNvSpPr>
          <p:nvPr>
            <p:ph type="body" sz="quarter" idx="10"/>
          </p:nvPr>
        </p:nvSpPr>
        <p:spPr>
          <a:xfrm>
            <a:off x="4634592" y="3330358"/>
            <a:ext cx="4377668" cy="371084"/>
          </a:xfrm>
          <a:prstGeom prst="rect">
            <a:avLst/>
          </a:prstGeom>
        </p:spPr>
        <p:txBody>
          <a:bodyPr vert="horz" anchor="ctr"/>
          <a:lstStyle>
            <a:lvl1pPr marL="0" indent="0" algn="r">
              <a:lnSpc>
                <a:spcPct val="100000"/>
              </a:lnSpc>
              <a:buNone/>
              <a:defRPr sz="2200" b="1" i="0">
                <a:solidFill>
                  <a:srgbClr val="FFFFFF"/>
                </a:solidFill>
                <a:effectLst>
                  <a:outerShdw blurRad="38100" dist="38100" dir="2700000" algn="tl">
                    <a:srgbClr val="000000">
                      <a:alpha val="43137"/>
                    </a:srgbClr>
                  </a:outerShdw>
                </a:effectLst>
                <a:latin typeface="Century Gothic" charset="0"/>
                <a:ea typeface="Century Gothic" charset="0"/>
                <a:cs typeface="Century Gothic" charset="0"/>
              </a:defRPr>
            </a:lvl1pPr>
            <a:lvl2pPr marL="338018" indent="0">
              <a:buNone/>
              <a:defRPr/>
            </a:lvl2pPr>
            <a:lvl3pPr marL="566534" indent="0">
              <a:buNone/>
              <a:defRPr/>
            </a:lvl3pPr>
            <a:lvl4pPr marL="739512" indent="0">
              <a:buNone/>
              <a:defRPr/>
            </a:lvl4pPr>
            <a:lvl5pPr marL="922009" indent="0">
              <a:buNone/>
              <a:defRPr/>
            </a:lvl5pPr>
          </a:lstStyle>
          <a:p>
            <a:pPr lvl="0"/>
            <a:r>
              <a:rPr lang="en-US" dirty="0"/>
              <a:t>Click to edit Master text styles</a:t>
            </a:r>
          </a:p>
        </p:txBody>
      </p:sp>
      <p:sp>
        <p:nvSpPr>
          <p:cNvPr id="42" name="Text Placeholder 10"/>
          <p:cNvSpPr>
            <a:spLocks noGrp="1"/>
          </p:cNvSpPr>
          <p:nvPr>
            <p:ph type="body" sz="quarter" idx="11" hasCustomPrompt="1"/>
          </p:nvPr>
        </p:nvSpPr>
        <p:spPr>
          <a:xfrm>
            <a:off x="4441357" y="3803008"/>
            <a:ext cx="4563311" cy="954107"/>
          </a:xfrm>
          <a:prstGeom prst="rect">
            <a:avLst/>
          </a:prstGeom>
        </p:spPr>
        <p:txBody>
          <a:bodyPr vert="horz" wrap="square" anchor="b">
            <a:spAutoFit/>
          </a:bodyPr>
          <a:lstStyle>
            <a:lvl1pPr marL="0" indent="0" algn="r">
              <a:buFontTx/>
              <a:buNone/>
              <a:defRPr sz="2400">
                <a:solidFill>
                  <a:srgbClr val="FFFFFF"/>
                </a:solidFill>
                <a:effectLst>
                  <a:outerShdw blurRad="38100" dist="38100" dir="2700000" algn="tl">
                    <a:srgbClr val="000000">
                      <a:alpha val="43137"/>
                    </a:srgbClr>
                  </a:outerShdw>
                </a:effectLst>
                <a:latin typeface="Century Gothic" charset="0"/>
                <a:ea typeface="Century Gothic" charset="0"/>
                <a:cs typeface="Century Gothic" charset="0"/>
              </a:defRPr>
            </a:lvl1pPr>
            <a:lvl2pPr marL="338137" indent="0" algn="r">
              <a:buNone/>
              <a:defRPr sz="1600" i="1">
                <a:solidFill>
                  <a:srgbClr val="FFFFFF"/>
                </a:solidFill>
                <a:effectLst>
                  <a:outerShdw blurRad="38100" dist="38100" dir="2700000" algn="tl">
                    <a:srgbClr val="000000">
                      <a:alpha val="43137"/>
                    </a:srgbClr>
                  </a:outerShdw>
                </a:effectLst>
                <a:latin typeface="Century Gothic" charset="0"/>
                <a:ea typeface="Century Gothic" charset="0"/>
                <a:cs typeface="Century Gothic" charset="0"/>
              </a:defRPr>
            </a:lvl2pPr>
          </a:lstStyle>
          <a:p>
            <a:pPr lvl="0"/>
            <a:r>
              <a:rPr lang="en-US" dirty="0"/>
              <a:t>Click to edit Name</a:t>
            </a:r>
          </a:p>
          <a:p>
            <a:pPr lvl="1"/>
            <a:r>
              <a:rPr lang="en-US" dirty="0"/>
              <a:t>Second level</a:t>
            </a:r>
          </a:p>
          <a:p>
            <a:pPr lvl="1"/>
            <a:r>
              <a:rPr lang="en-US" dirty="0"/>
              <a:t>Third level</a:t>
            </a:r>
          </a:p>
        </p:txBody>
      </p:sp>
      <p:sp>
        <p:nvSpPr>
          <p:cNvPr id="43" name="Text Placeholder 13"/>
          <p:cNvSpPr>
            <a:spLocks noGrp="1"/>
          </p:cNvSpPr>
          <p:nvPr>
            <p:ph type="body" sz="quarter" idx="12"/>
          </p:nvPr>
        </p:nvSpPr>
        <p:spPr>
          <a:xfrm>
            <a:off x="5862579" y="2893105"/>
            <a:ext cx="3142088" cy="307777"/>
          </a:xfrm>
          <a:prstGeom prst="rect">
            <a:avLst/>
          </a:prstGeom>
          <a:noFill/>
        </p:spPr>
        <p:txBody>
          <a:bodyPr wrap="square" rtlCol="0">
            <a:spAutoFit/>
          </a:bodyPr>
          <a:lstStyle>
            <a:lvl1pPr marL="0" indent="0" algn="r">
              <a:buFontTx/>
              <a:buNone/>
              <a:defRPr lang="en-US" sz="1400" kern="1200" smtClean="0">
                <a:solidFill>
                  <a:srgbClr val="FFFFFF"/>
                </a:solidFill>
                <a:effectLst>
                  <a:outerShdw blurRad="38100" dist="38100" dir="2700000" algn="tl">
                    <a:srgbClr val="000000">
                      <a:alpha val="43137"/>
                    </a:srgbClr>
                  </a:outerShdw>
                </a:effectLst>
                <a:latin typeface="Century Gothic" charset="0"/>
                <a:ea typeface="Century Gothic" charset="0"/>
                <a:cs typeface="Century Gothic" charset="0"/>
              </a:defRPr>
            </a:lvl1pPr>
            <a:lvl2pPr>
              <a:defRPr lang="en-US" sz="1800" kern="1200" smtClean="0">
                <a:solidFill>
                  <a:schemeClr val="tx1"/>
                </a:solidFill>
                <a:ea typeface="+mn-ea"/>
                <a:cs typeface="+mn-cs"/>
              </a:defRPr>
            </a:lvl2pPr>
            <a:lvl3pPr>
              <a:defRPr lang="en-US" sz="1800" kern="1200" smtClean="0">
                <a:solidFill>
                  <a:schemeClr val="tx1"/>
                </a:solidFill>
                <a:ea typeface="+mn-ea"/>
                <a:cs typeface="+mn-cs"/>
              </a:defRPr>
            </a:lvl3pPr>
            <a:lvl4pPr>
              <a:defRPr lang="en-US" sz="1800" kern="1200" smtClean="0">
                <a:solidFill>
                  <a:schemeClr val="tx1"/>
                </a:solidFill>
                <a:ea typeface="+mn-ea"/>
                <a:cs typeface="+mn-cs"/>
              </a:defRPr>
            </a:lvl4pPr>
            <a:lvl5pPr>
              <a:defRPr lang="en-US" sz="1800" kern="1200">
                <a:solidFill>
                  <a:schemeClr val="tx1"/>
                </a:solidFill>
                <a:ea typeface="+mn-ea"/>
                <a:cs typeface="+mn-cs"/>
              </a:defRPr>
            </a:lvl5pPr>
          </a:lstStyle>
          <a:p>
            <a:pPr lvl="0"/>
            <a:r>
              <a:rPr lang="en-US" dirty="0"/>
              <a:t>Click to edit Master text styles</a:t>
            </a:r>
          </a:p>
        </p:txBody>
      </p:sp>
      <p:pic>
        <p:nvPicPr>
          <p:cNvPr id="11" name="Picture 1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8221115" y="176656"/>
            <a:ext cx="774192" cy="640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Rectangle 8"/>
          <p:cNvSpPr>
            <a:spLocks noChangeArrowheads="1"/>
          </p:cNvSpPr>
          <p:nvPr userDrawn="1"/>
        </p:nvSpPr>
        <p:spPr bwMode="auto">
          <a:xfrm>
            <a:off x="117475" y="360313"/>
            <a:ext cx="2205038" cy="1538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45697" rIns="91395" bIns="0">
            <a:spAutoFit/>
          </a:bodyPr>
          <a:lstStyle/>
          <a:p>
            <a:r>
              <a:rPr lang="en-US" sz="700" dirty="0">
                <a:solidFill>
                  <a:srgbClr val="F8F8F8"/>
                </a:solidFill>
              </a:rPr>
              <a:t>National Aeronautics and Space Administration </a:t>
            </a:r>
            <a:endParaRPr lang="en-US" dirty="0">
              <a:solidFill>
                <a:srgbClr val="F8F8F8"/>
              </a:solidFill>
            </a:endParaRPr>
          </a:p>
        </p:txBody>
      </p:sp>
      <p:sp>
        <p:nvSpPr>
          <p:cNvPr id="19" name="Rectangle 8"/>
          <p:cNvSpPr>
            <a:spLocks noChangeArrowheads="1"/>
          </p:cNvSpPr>
          <p:nvPr userDrawn="1"/>
        </p:nvSpPr>
        <p:spPr bwMode="auto">
          <a:xfrm>
            <a:off x="1370220" y="4992932"/>
            <a:ext cx="815975" cy="1538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45697" rIns="91395" bIns="0">
            <a:spAutoFit/>
          </a:bodyPr>
          <a:lstStyle/>
          <a:p>
            <a:pPr algn="ctr"/>
            <a:r>
              <a:rPr lang="en-US" sz="700" dirty="0" err="1">
                <a:solidFill>
                  <a:srgbClr val="F8F8F8"/>
                </a:solidFill>
              </a:rPr>
              <a:t>www.nasa.gov</a:t>
            </a:r>
            <a:r>
              <a:rPr lang="en-US" sz="700" dirty="0">
                <a:solidFill>
                  <a:srgbClr val="F8F8F8"/>
                </a:solidFill>
              </a:rPr>
              <a:t>/</a:t>
            </a:r>
            <a:r>
              <a:rPr lang="en-US" sz="700" dirty="0" err="1">
                <a:solidFill>
                  <a:srgbClr val="F8F8F8"/>
                </a:solidFill>
              </a:rPr>
              <a:t>sls</a:t>
            </a:r>
            <a:endParaRPr lang="en-US" dirty="0">
              <a:solidFill>
                <a:srgbClr val="F8F8F8"/>
              </a:solidFill>
            </a:endParaRPr>
          </a:p>
        </p:txBody>
      </p:sp>
      <p:pic>
        <p:nvPicPr>
          <p:cNvPr id="16" name="Picture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91918" y="4757115"/>
            <a:ext cx="498475" cy="371475"/>
          </a:xfrm>
          <a:prstGeom prst="rect">
            <a:avLst/>
          </a:prstGeom>
        </p:spPr>
      </p:pic>
      <p:sp>
        <p:nvSpPr>
          <p:cNvPr id="18" name="TextBox 14"/>
          <p:cNvSpPr txBox="1">
            <a:spLocks noChangeArrowheads="1"/>
          </p:cNvSpPr>
          <p:nvPr userDrawn="1"/>
        </p:nvSpPr>
        <p:spPr bwMode="auto">
          <a:xfrm>
            <a:off x="7391400" y="2118100"/>
            <a:ext cx="1736373"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Arial" charset="0"/>
                <a:ea typeface="ＭＳ Ｐゴシック" charset="0"/>
                <a:cs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defTabSz="912813" fontAlgn="base">
              <a:spcBef>
                <a:spcPct val="0"/>
              </a:spcBef>
              <a:spcAft>
                <a:spcPct val="0"/>
              </a:spcAft>
              <a:defRPr>
                <a:solidFill>
                  <a:schemeClr val="tx1"/>
                </a:solidFill>
                <a:latin typeface="Arial" charset="0"/>
                <a:ea typeface="ＭＳ Ｐゴシック" charset="0"/>
              </a:defRPr>
            </a:lvl6pPr>
            <a:lvl7pPr marL="2971800" indent="-228600" defTabSz="912813" fontAlgn="base">
              <a:spcBef>
                <a:spcPct val="0"/>
              </a:spcBef>
              <a:spcAft>
                <a:spcPct val="0"/>
              </a:spcAft>
              <a:defRPr>
                <a:solidFill>
                  <a:schemeClr val="tx1"/>
                </a:solidFill>
                <a:latin typeface="Arial" charset="0"/>
                <a:ea typeface="ＭＳ Ｐゴシック" charset="0"/>
              </a:defRPr>
            </a:lvl7pPr>
            <a:lvl8pPr marL="3429000" indent="-228600" defTabSz="912813" fontAlgn="base">
              <a:spcBef>
                <a:spcPct val="0"/>
              </a:spcBef>
              <a:spcAft>
                <a:spcPct val="0"/>
              </a:spcAft>
              <a:defRPr>
                <a:solidFill>
                  <a:schemeClr val="tx1"/>
                </a:solidFill>
                <a:latin typeface="Arial" charset="0"/>
                <a:ea typeface="ＭＳ Ｐゴシック" charset="0"/>
              </a:defRPr>
            </a:lvl8pPr>
            <a:lvl9pPr marL="3886200" indent="-228600" defTabSz="912813" fontAlgn="base">
              <a:spcBef>
                <a:spcPct val="0"/>
              </a:spcBef>
              <a:spcAft>
                <a:spcPct val="0"/>
              </a:spcAft>
              <a:defRPr>
                <a:solidFill>
                  <a:schemeClr val="tx1"/>
                </a:solidFill>
                <a:latin typeface="Arial" charset="0"/>
                <a:ea typeface="ＭＳ Ｐゴシック" charset="0"/>
              </a:defRPr>
            </a:lvl9pPr>
          </a:lstStyle>
          <a:p>
            <a:pPr>
              <a:defRPr/>
            </a:pPr>
            <a:r>
              <a:rPr lang="en-US" sz="1000" dirty="0">
                <a:solidFill>
                  <a:srgbClr val="FFFFFF"/>
                </a:solidFill>
              </a:rPr>
              <a:t>5 . . . 4 . . . 3 . . . 2 . . . 1 . . .</a:t>
            </a:r>
          </a:p>
        </p:txBody>
      </p:sp>
    </p:spTree>
    <p:extLst>
      <p:ext uri="{BB962C8B-B14F-4D97-AF65-F5344CB8AC3E}">
        <p14:creationId xmlns:p14="http://schemas.microsoft.com/office/powerpoint/2010/main" val="1989107021"/>
      </p:ext>
    </p:extLst>
  </p:cSld>
  <p:clrMapOvr>
    <a:masterClrMapping/>
  </p:clrMapOvr>
  <p:extLst mod="1">
    <p:ext uri="{DCECCB84-F9BA-43D5-87BE-67443E8EF086}">
      <p15:sldGuideLst xmlns:p15="http://schemas.microsoft.com/office/powerpoint/2012/main">
        <p15:guide id="1" orient="horz" pos="1620" userDrawn="1">
          <p15:clr>
            <a:srgbClr val="FBAE40"/>
          </p15:clr>
        </p15:guide>
        <p15:guide id="3" orient="horz" pos="288" userDrawn="1">
          <p15:clr>
            <a:srgbClr val="FBAE40"/>
          </p15:clr>
        </p15:guide>
        <p15:guide id="4" pos="2880" userDrawn="1">
          <p15:clr>
            <a:srgbClr val="FBAE40"/>
          </p15:clr>
        </p15:guide>
        <p15:guide id="5" pos="56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ullets SLS Slide Master Aug2017">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20319"/>
            <a:ext cx="8295154" cy="61629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defRPr>
                <a:latin typeface="Century Gothic" panose="020B0502020202020204" pitchFamily="34" charset="0"/>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4" name="Content Placeholder 3"/>
          <p:cNvSpPr>
            <a:spLocks noGrp="1"/>
          </p:cNvSpPr>
          <p:nvPr>
            <p:ph sz="quarter" idx="10"/>
          </p:nvPr>
        </p:nvSpPr>
        <p:spPr>
          <a:xfrm>
            <a:off x="493713" y="789385"/>
            <a:ext cx="8253412" cy="4054078"/>
          </a:xfrm>
          <a:prstGeom prst="rect">
            <a:avLst/>
          </a:prstGeom>
        </p:spPr>
        <p:txBody>
          <a:bodyPr/>
          <a:lstStyle>
            <a:lvl1pPr marL="173038" indent="-173038">
              <a:buClr>
                <a:srgbClr val="DC6115"/>
              </a:buClr>
              <a:buFont typeface="Arial" panose="020B0604020202020204" pitchFamily="34" charset="0"/>
              <a:buChar char="•"/>
              <a:defRPr>
                <a:latin typeface="Century Gothic" panose="020B0502020202020204" pitchFamily="34" charset="0"/>
              </a:defRPr>
            </a:lvl1pPr>
            <a:lvl2pPr marL="511175" indent="-173038">
              <a:buClr>
                <a:srgbClr val="DC6115"/>
              </a:buClr>
              <a:buFont typeface="LucidaGrande" charset="0"/>
              <a:buChar char="–"/>
              <a:defRPr>
                <a:latin typeface="Century Gothic" panose="020B0502020202020204" pitchFamily="34" charset="0"/>
              </a:defRPr>
            </a:lvl2pPr>
            <a:lvl3pPr marL="690563" indent="-119063">
              <a:buClr>
                <a:srgbClr val="DC6115"/>
              </a:buClr>
              <a:buFont typeface="Arial" panose="020B0604020202020204" pitchFamily="34" charset="0"/>
              <a:buChar char="•"/>
              <a:tabLst/>
              <a:defRPr>
                <a:latin typeface="Century Gothic" panose="020B0502020202020204" pitchFamily="34" charset="0"/>
              </a:defRPr>
            </a:lvl3pPr>
            <a:lvl4pPr marL="858838" indent="-119063">
              <a:buClr>
                <a:srgbClr val="DC6115"/>
              </a:buClr>
              <a:buFont typeface="LucidaGrande" charset="0"/>
              <a:buChar char="–"/>
              <a:tabLst/>
              <a:defRPr>
                <a:latin typeface="Century Gothic" panose="020B0502020202020204" pitchFamily="34" charset="0"/>
              </a:defRPr>
            </a:lvl4pPr>
            <a:lvl5pPr marL="1089025" indent="-112713">
              <a:buClr>
                <a:srgbClr val="DC6115"/>
              </a:buClr>
              <a:buFont typeface="Arial" panose="020B0604020202020204" pitchFamily="34" charset="0"/>
              <a:buChar char="•"/>
              <a:tabLst/>
              <a:defRPr>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752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 Blank body">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bwMode="auto">
          <a:xfrm>
            <a:off x="848846" y="27093"/>
            <a:ext cx="8295154" cy="609522"/>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lvl1pPr>
              <a:defRPr>
                <a:latin typeface="Century Gothic" panose="020B0502020202020204" pitchFamily="34" charset="0"/>
              </a:defRPr>
            </a:lvl1pPr>
          </a:lstStyle>
          <a:p>
            <a:pPr lvl="0"/>
            <a:r>
              <a:rPr lang="en-US"/>
              <a:t>Click to edit Master title style</a:t>
            </a:r>
            <a:endParaRPr lang="en-US" dirty="0"/>
          </a:p>
        </p:txBody>
      </p:sp>
      <p:sp>
        <p:nvSpPr>
          <p:cNvPr id="9"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Tree>
    <p:extLst>
      <p:ext uri="{BB962C8B-B14F-4D97-AF65-F5344CB8AC3E}">
        <p14:creationId xmlns:p14="http://schemas.microsoft.com/office/powerpoint/2010/main" val="2831103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ull Picture under title bar">
    <p:spTree>
      <p:nvGrpSpPr>
        <p:cNvPr id="1" name=""/>
        <p:cNvGrpSpPr/>
        <p:nvPr/>
      </p:nvGrpSpPr>
      <p:grpSpPr>
        <a:xfrm>
          <a:off x="0" y="0"/>
          <a:ext cx="0" cy="0"/>
          <a:chOff x="0" y="0"/>
          <a:chExt cx="0" cy="0"/>
        </a:xfrm>
      </p:grpSpPr>
      <p:sp>
        <p:nvSpPr>
          <p:cNvPr id="2" name="Title 1"/>
          <p:cNvSpPr>
            <a:spLocks noGrp="1"/>
          </p:cNvSpPr>
          <p:nvPr>
            <p:ph type="title"/>
          </p:nvPr>
        </p:nvSpPr>
        <p:spPr>
          <a:xfrm>
            <a:off x="848846" y="20320"/>
            <a:ext cx="8295154" cy="616294"/>
          </a:xfrm>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4" name="Picture Placeholder 3"/>
          <p:cNvSpPr>
            <a:spLocks noGrp="1"/>
          </p:cNvSpPr>
          <p:nvPr>
            <p:ph type="pic" sz="quarter" idx="10"/>
          </p:nvPr>
        </p:nvSpPr>
        <p:spPr>
          <a:xfrm>
            <a:off x="0" y="636985"/>
            <a:ext cx="9144000" cy="4236244"/>
          </a:xfrm>
          <a:prstGeom prst="rect">
            <a:avLst/>
          </a:prstGeom>
        </p:spPr>
        <p:txBody>
          <a:bodyPr/>
          <a:lstStyle>
            <a:lvl1pPr marL="0" indent="0">
              <a:buFontTx/>
              <a:buNone/>
              <a:defRPr/>
            </a:lvl1pPr>
          </a:lstStyle>
          <a:p>
            <a:r>
              <a:rPr lang="en-US"/>
              <a:t>Drag picture to placeholder or click icon to add</a:t>
            </a:r>
            <a:endParaRPr lang="en-US" dirty="0"/>
          </a:p>
        </p:txBody>
      </p:sp>
    </p:spTree>
    <p:extLst>
      <p:ext uri="{BB962C8B-B14F-4D97-AF65-F5344CB8AC3E}">
        <p14:creationId xmlns:p14="http://schemas.microsoft.com/office/powerpoint/2010/main" val="4094124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ad- SLS Aug2017">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cxnSp>
        <p:nvCxnSpPr>
          <p:cNvPr id="4" name="Straight Connector 3"/>
          <p:cNvCxnSpPr/>
          <p:nvPr userDrawn="1"/>
        </p:nvCxnSpPr>
        <p:spPr bwMode="auto">
          <a:xfrm>
            <a:off x="4572000" y="720098"/>
            <a:ext cx="8092" cy="4232234"/>
          </a:xfrm>
          <a:prstGeom prst="line">
            <a:avLst/>
          </a:prstGeom>
          <a:solidFill>
            <a:srgbClr val="F3F5DD"/>
          </a:solidFill>
          <a:ln w="28575" cap="flat" cmpd="sng" algn="ctr">
            <a:solidFill>
              <a:schemeClr val="bg1"/>
            </a:solidFill>
            <a:prstDash val="solid"/>
            <a:round/>
            <a:headEnd type="none" w="med" len="med"/>
            <a:tailEnd type="none" w="med" len="med"/>
          </a:ln>
          <a:effectLst/>
        </p:spPr>
      </p:cxnSp>
      <p:cxnSp>
        <p:nvCxnSpPr>
          <p:cNvPr id="6" name="Straight Connector 5"/>
          <p:cNvCxnSpPr/>
          <p:nvPr userDrawn="1"/>
        </p:nvCxnSpPr>
        <p:spPr bwMode="auto">
          <a:xfrm flipV="1">
            <a:off x="-1" y="2749276"/>
            <a:ext cx="9144000" cy="12138"/>
          </a:xfrm>
          <a:prstGeom prst="line">
            <a:avLst/>
          </a:prstGeom>
          <a:solidFill>
            <a:srgbClr val="F3F5DD"/>
          </a:solidFill>
          <a:ln w="28575" cap="flat" cmpd="sng" algn="ctr">
            <a:solidFill>
              <a:schemeClr val="bg1"/>
            </a:solidFill>
            <a:prstDash val="solid"/>
            <a:round/>
            <a:headEnd type="none" w="med" len="med"/>
            <a:tailEnd type="none" w="med" len="med"/>
          </a:ln>
          <a:effectLst/>
        </p:spPr>
      </p:cxnSp>
      <p:sp>
        <p:nvSpPr>
          <p:cNvPr id="7" name="Text Placeholder 6"/>
          <p:cNvSpPr>
            <a:spLocks noGrp="1"/>
          </p:cNvSpPr>
          <p:nvPr>
            <p:ph type="body" sz="quarter" idx="10"/>
          </p:nvPr>
        </p:nvSpPr>
        <p:spPr>
          <a:xfrm>
            <a:off x="198714" y="745332"/>
            <a:ext cx="4181567" cy="1826419"/>
          </a:xfrm>
          <a:prstGeom prst="rect">
            <a:avLst/>
          </a:prstGeom>
        </p:spPr>
        <p:txBody>
          <a:bodyPr vert="horz"/>
          <a:lstStyle>
            <a:lvl1pPr marL="112713" indent="-112713">
              <a:buClr>
                <a:srgbClr val="DC6115"/>
              </a:buClr>
              <a:buFont typeface="Arial"/>
              <a:buChar char="•"/>
              <a:defRPr/>
            </a:lvl1pPr>
            <a:lvl2pPr marL="404813" indent="-119063">
              <a:buClr>
                <a:srgbClr val="DC6115"/>
              </a:buClr>
              <a:buFont typeface="Lucida Grande"/>
              <a:buChar char="–"/>
              <a:tabLst/>
              <a:defRPr/>
            </a:lvl2pPr>
            <a:lvl3pPr marL="627063" indent="-111125">
              <a:buClr>
                <a:srgbClr val="DC6115"/>
              </a:buClr>
              <a:buFont typeface="Arial"/>
              <a:buChar char="•"/>
              <a:defRPr/>
            </a:lvl3pPr>
            <a:lvl4pPr marL="852183" indent="-112671">
              <a:buClr>
                <a:srgbClr val="DC6115"/>
              </a:buClr>
              <a:buFont typeface="Lucida Grande"/>
              <a:buChar char="–"/>
              <a:defRPr/>
            </a:lvl4pPr>
            <a:lvl5pPr marL="1039442" indent="-117433">
              <a:buFont typeface="Arial"/>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5" name="Text Placeholder 6"/>
          <p:cNvSpPr>
            <a:spLocks noGrp="1"/>
          </p:cNvSpPr>
          <p:nvPr>
            <p:ph type="body" sz="quarter" idx="11"/>
          </p:nvPr>
        </p:nvSpPr>
        <p:spPr>
          <a:xfrm>
            <a:off x="4774619" y="745332"/>
            <a:ext cx="4181567" cy="1826419"/>
          </a:xfrm>
          <a:prstGeom prst="rect">
            <a:avLst/>
          </a:prstGeom>
        </p:spPr>
        <p:txBody>
          <a:bodyPr vert="horz"/>
          <a:lstStyle>
            <a:lvl1pPr marL="112713" indent="-112713">
              <a:buClr>
                <a:srgbClr val="DC6115"/>
              </a:buClr>
              <a:buFont typeface="Arial"/>
              <a:buChar char="•"/>
              <a:defRPr/>
            </a:lvl1pPr>
            <a:lvl2pPr marL="396875" indent="-111125">
              <a:buClr>
                <a:srgbClr val="DC6115"/>
              </a:buClr>
              <a:buFont typeface="Lucida Grande"/>
              <a:buChar char="–"/>
              <a:defRPr/>
            </a:lvl2pPr>
            <a:lvl3pPr marL="627063" indent="-111125">
              <a:buClr>
                <a:srgbClr val="DC6115"/>
              </a:buClr>
              <a:buFont typeface="Arial"/>
              <a:buChar char="•"/>
              <a:defRPr/>
            </a:lvl3pPr>
            <a:lvl4pPr marL="852183" indent="-112671">
              <a:buClr>
                <a:srgbClr val="DC6115"/>
              </a:buClr>
              <a:buFont typeface="Lucida Grande"/>
              <a:buChar char="–"/>
              <a:defRPr/>
            </a:lvl4pPr>
            <a:lvl5pPr marL="1039442" indent="-117433">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6"/>
          <p:cNvSpPr>
            <a:spLocks noGrp="1"/>
          </p:cNvSpPr>
          <p:nvPr>
            <p:ph type="body" sz="quarter" idx="12"/>
          </p:nvPr>
        </p:nvSpPr>
        <p:spPr>
          <a:xfrm>
            <a:off x="198714" y="2890212"/>
            <a:ext cx="4181567" cy="1826419"/>
          </a:xfrm>
          <a:prstGeom prst="rect">
            <a:avLst/>
          </a:prstGeom>
        </p:spPr>
        <p:txBody>
          <a:bodyPr vert="horz"/>
          <a:lstStyle>
            <a:lvl1pPr marL="112713" indent="-112713">
              <a:buClr>
                <a:srgbClr val="DC6115"/>
              </a:buClr>
              <a:buFont typeface="Arial"/>
              <a:buChar char="•"/>
              <a:defRPr/>
            </a:lvl1pPr>
            <a:lvl2pPr marL="396875" indent="-111125">
              <a:buClr>
                <a:srgbClr val="DC6115"/>
              </a:buClr>
              <a:buFont typeface="Lucida Grande"/>
              <a:buChar char="–"/>
              <a:defRPr/>
            </a:lvl2pPr>
            <a:lvl3pPr marL="627063" indent="-111125">
              <a:buClr>
                <a:srgbClr val="DC6115"/>
              </a:buClr>
              <a:buFont typeface="Arial"/>
              <a:buChar char="•"/>
              <a:defRPr/>
            </a:lvl3pPr>
            <a:lvl4pPr marL="852183" indent="-112671">
              <a:buClr>
                <a:srgbClr val="DC6115"/>
              </a:buClr>
              <a:buFont typeface="Lucida Grande"/>
              <a:buChar char="–"/>
              <a:defRPr/>
            </a:lvl4pPr>
            <a:lvl5pPr marL="1039442" indent="-117433">
              <a:buFont typeface="Arial"/>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7" name="Text Placeholder 6"/>
          <p:cNvSpPr>
            <a:spLocks noGrp="1"/>
          </p:cNvSpPr>
          <p:nvPr>
            <p:ph type="body" sz="quarter" idx="13"/>
          </p:nvPr>
        </p:nvSpPr>
        <p:spPr>
          <a:xfrm>
            <a:off x="4774619" y="2890212"/>
            <a:ext cx="4181567" cy="1826419"/>
          </a:xfrm>
          <a:prstGeom prst="rect">
            <a:avLst/>
          </a:prstGeom>
        </p:spPr>
        <p:txBody>
          <a:bodyPr vert="horz"/>
          <a:lstStyle>
            <a:lvl1pPr marL="112713" indent="-112713">
              <a:buClr>
                <a:srgbClr val="DC6115"/>
              </a:buClr>
              <a:buFont typeface="Arial"/>
              <a:buChar char="•"/>
              <a:defRPr/>
            </a:lvl1pPr>
            <a:lvl2pPr marL="396875" indent="-111125">
              <a:buClr>
                <a:srgbClr val="DC6115"/>
              </a:buClr>
              <a:buFont typeface="Lucida Grande"/>
              <a:buChar char="–"/>
              <a:defRPr/>
            </a:lvl2pPr>
            <a:lvl3pPr marL="627063" indent="-111125">
              <a:buClr>
                <a:srgbClr val="DC6115"/>
              </a:buClr>
              <a:buFont typeface="Arial"/>
              <a:buChar char="•"/>
              <a:defRPr/>
            </a:lvl3pPr>
            <a:lvl4pPr marL="852183" indent="-112671">
              <a:buClr>
                <a:srgbClr val="DC6115"/>
              </a:buClr>
              <a:buFont typeface="Lucida Grande"/>
              <a:buChar char="–"/>
              <a:defRPr/>
            </a:lvl4pPr>
            <a:lvl5pPr marL="1039442" indent="-117433">
              <a:buFont typeface="Arial"/>
              <a:buChar char="•"/>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144439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Banner TakeAway SLS Aug 2017">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7" name="Text Placeholder 8"/>
          <p:cNvSpPr>
            <a:spLocks noGrp="1"/>
          </p:cNvSpPr>
          <p:nvPr>
            <p:ph type="body" sz="quarter" idx="10"/>
          </p:nvPr>
        </p:nvSpPr>
        <p:spPr>
          <a:xfrm>
            <a:off x="0" y="4634642"/>
            <a:ext cx="9144000" cy="430887"/>
          </a:xfrm>
          <a:prstGeom prst="rect">
            <a:avLst/>
          </a:prstGeom>
        </p:spPr>
        <p:txBody>
          <a:bodyPr vert="horz" anchor="ctr">
            <a:spAutoFit/>
          </a:bodyPr>
          <a:lstStyle>
            <a:lvl1pPr marL="0" indent="0" algn="ctr">
              <a:buNone/>
              <a:defRPr sz="2200" i="1">
                <a:solidFill>
                  <a:srgbClr val="DC6115"/>
                </a:solidFill>
              </a:defRPr>
            </a:lvl1pPr>
            <a:lvl2pPr marL="338137" indent="0">
              <a:buNone/>
              <a:defRPr>
                <a:solidFill>
                  <a:srgbClr val="FFFFFF"/>
                </a:solidFill>
              </a:defRPr>
            </a:lvl2pPr>
            <a:lvl3pPr marL="566738" indent="0">
              <a:buNone/>
              <a:defRPr>
                <a:solidFill>
                  <a:srgbClr val="FFFFFF"/>
                </a:solidFill>
              </a:defRPr>
            </a:lvl3pPr>
            <a:lvl4pPr marL="739775" indent="0">
              <a:buNone/>
              <a:defRPr>
                <a:solidFill>
                  <a:srgbClr val="FFFFFF"/>
                </a:solidFill>
              </a:defRPr>
            </a:lvl4pPr>
            <a:lvl5pPr marL="922337" indent="0">
              <a:buNone/>
              <a:defRPr>
                <a:solidFill>
                  <a:srgbClr val="FFFFFF"/>
                </a:solidFill>
              </a:defRPr>
            </a:lvl5pPr>
          </a:lstStyle>
          <a:p>
            <a:pPr lvl="0"/>
            <a:r>
              <a:rPr lang="en-US" dirty="0"/>
              <a:t>Click to edit Master text styles</a:t>
            </a:r>
          </a:p>
        </p:txBody>
      </p:sp>
      <p:sp>
        <p:nvSpPr>
          <p:cNvPr id="8" name="Content Placeholder 3"/>
          <p:cNvSpPr>
            <a:spLocks noGrp="1"/>
          </p:cNvSpPr>
          <p:nvPr>
            <p:ph sz="quarter" idx="11"/>
          </p:nvPr>
        </p:nvSpPr>
        <p:spPr>
          <a:xfrm>
            <a:off x="493713" y="789385"/>
            <a:ext cx="8253412" cy="3886647"/>
          </a:xfrm>
          <a:prstGeom prst="rect">
            <a:avLst/>
          </a:prstGeom>
        </p:spPr>
        <p:txBody>
          <a:bodyPr/>
          <a:lstStyle>
            <a:lvl1pPr marL="173038" indent="-173038">
              <a:buClr>
                <a:srgbClr val="DC6115"/>
              </a:buClr>
              <a:buFont typeface="Arial" panose="020B0604020202020204" pitchFamily="34" charset="0"/>
              <a:buChar char="•"/>
              <a:defRPr>
                <a:latin typeface="Century Gothic" panose="020B0502020202020204" pitchFamily="34" charset="0"/>
              </a:defRPr>
            </a:lvl1pPr>
            <a:lvl2pPr marL="511175" indent="-173038">
              <a:buClr>
                <a:srgbClr val="DC6115"/>
              </a:buClr>
              <a:buFont typeface="LucidaGrande" charset="0"/>
              <a:buChar char="–"/>
              <a:defRPr>
                <a:latin typeface="Century Gothic" panose="020B0502020202020204" pitchFamily="34" charset="0"/>
              </a:defRPr>
            </a:lvl2pPr>
            <a:lvl3pPr marL="679205" indent="-112671">
              <a:buClr>
                <a:srgbClr val="DC6115"/>
              </a:buClr>
              <a:buFont typeface="Arial" panose="020B0604020202020204" pitchFamily="34" charset="0"/>
              <a:buChar char="•"/>
              <a:defRPr>
                <a:latin typeface="Century Gothic" panose="020B0502020202020204" pitchFamily="34" charset="0"/>
              </a:defRPr>
            </a:lvl3pPr>
            <a:lvl4pPr marL="858838" indent="-119063">
              <a:buClr>
                <a:srgbClr val="DC6115"/>
              </a:buClr>
              <a:buFont typeface="Century Gothic" panose="020B0502020202020204" pitchFamily="34" charset="0"/>
              <a:buChar char="–"/>
              <a:tabLst/>
              <a:defRPr>
                <a:latin typeface="Century Gothic" panose="020B0502020202020204" pitchFamily="34" charset="0"/>
              </a:defRPr>
            </a:lvl4pPr>
            <a:lvl5pPr marL="1089025" indent="-112713">
              <a:buClr>
                <a:srgbClr val="DC6115"/>
              </a:buClr>
              <a:buFont typeface="Arial" panose="020B0604020202020204" pitchFamily="34" charset="0"/>
              <a:buChar char="•"/>
              <a:tabLst/>
              <a:defRPr>
                <a:latin typeface="Century Gothic" panose="020B0502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54312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Movie Black Background SLS Aug 2017">
    <p:bg>
      <p:bgPr>
        <a:solidFill>
          <a:schemeClr val="bg2"/>
        </a:solidFill>
        <a:effectLst/>
      </p:bgPr>
    </p:bg>
    <p:spTree>
      <p:nvGrpSpPr>
        <p:cNvPr id="1" name=""/>
        <p:cNvGrpSpPr/>
        <p:nvPr/>
      </p:nvGrpSpPr>
      <p:grpSpPr>
        <a:xfrm>
          <a:off x="0" y="0"/>
          <a:ext cx="0" cy="0"/>
          <a:chOff x="0" y="0"/>
          <a:chExt cx="0" cy="0"/>
        </a:xfrm>
      </p:grpSpPr>
      <p:sp>
        <p:nvSpPr>
          <p:cNvPr id="2" name="Slide Number Placeholder 3"/>
          <p:cNvSpPr>
            <a:spLocks noGrp="1"/>
          </p:cNvSpPr>
          <p:nvPr>
            <p:ph type="sldNum" sz="quarter" idx="4"/>
          </p:nvPr>
        </p:nvSpPr>
        <p:spPr>
          <a:xfrm>
            <a:off x="7417555" y="4980379"/>
            <a:ext cx="1726445" cy="163122"/>
          </a:xfrm>
          <a:prstGeom prst="rect">
            <a:avLst/>
          </a:prstGeom>
        </p:spPr>
        <p:txBody>
          <a:bodyPr vert="horz" lIns="91440" tIns="45720" rIns="91440" bIns="9144" rtlCol="0" anchor="b"/>
          <a:lstStyle>
            <a:lvl1pPr algn="r" defTabSz="914071" fontAlgn="auto">
              <a:spcBef>
                <a:spcPts val="0"/>
              </a:spcBef>
              <a:spcAft>
                <a:spcPts val="0"/>
              </a:spcAft>
              <a:defRPr sz="700">
                <a:solidFill>
                  <a:srgbClr val="F8F9EB"/>
                </a:solidFill>
                <a:latin typeface="+mn-lt"/>
                <a:ea typeface="+mn-ea"/>
                <a:cs typeface="Arial"/>
              </a:defRPr>
            </a:lvl1pPr>
          </a:lstStyle>
          <a:p>
            <a:r>
              <a:rPr lang="en-US" altLang="en-US" dirty="0"/>
              <a:t>.</a:t>
            </a:r>
            <a:fld id="{AE408AF3-908C-4E41-B625-5FB9A0611A40}" type="slidenum">
              <a:rPr lang="en-US" altLang="en-US" smtClean="0">
                <a:cs typeface="+mn-cs"/>
              </a:rPr>
              <a:pPr/>
              <a:t>‹#›</a:t>
            </a:fld>
            <a:endParaRPr lang="en-US" altLang="en-US" dirty="0">
              <a:cs typeface="+mn-cs"/>
            </a:endParaRPr>
          </a:p>
        </p:txBody>
      </p:sp>
      <p:sp>
        <p:nvSpPr>
          <p:cNvPr id="4" name="Media Placeholder 3"/>
          <p:cNvSpPr>
            <a:spLocks noGrp="1"/>
          </p:cNvSpPr>
          <p:nvPr>
            <p:ph type="media" sz="quarter" idx="10" hasCustomPrompt="1"/>
          </p:nvPr>
        </p:nvSpPr>
        <p:spPr>
          <a:xfrm>
            <a:off x="-1" y="461742"/>
            <a:ext cx="9144000" cy="3956447"/>
          </a:xfrm>
          <a:prstGeom prst="rect">
            <a:avLst/>
          </a:prstGeom>
        </p:spPr>
        <p:txBody>
          <a:bodyPr anchor="ctr"/>
          <a:lstStyle>
            <a:lvl1pPr marL="0" indent="0" algn="ctr">
              <a:buFontTx/>
              <a:buNone/>
              <a:defRPr baseline="0">
                <a:solidFill>
                  <a:srgbClr val="FFFFFF"/>
                </a:solidFill>
              </a:defRPr>
            </a:lvl1pPr>
          </a:lstStyle>
          <a:p>
            <a:r>
              <a:rPr lang="en-US" dirty="0"/>
              <a:t>Click on icon to insert movie/media</a:t>
            </a:r>
          </a:p>
        </p:txBody>
      </p:sp>
    </p:spTree>
    <p:extLst>
      <p:ext uri="{BB962C8B-B14F-4D97-AF65-F5344CB8AC3E}">
        <p14:creationId xmlns:p14="http://schemas.microsoft.com/office/powerpoint/2010/main" val="3264574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Closing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827E313-3DA8-8C46-8AD9-F5ECBC5ACB9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lvl1pPr>
              <a:defRPr>
                <a:solidFill>
                  <a:schemeClr val="tx1"/>
                </a:solidFill>
              </a:defRPr>
            </a:lvl1pPr>
          </a:lstStyle>
          <a:p>
            <a:fld id="{9F9297F5-C30D-294B-80FE-3CC63B165F97}" type="datetimeFigureOut">
              <a:rPr lang="en-US" smtClean="0"/>
              <a:pPr/>
              <a:t>7/27/2020</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lvl1pPr>
              <a:defRPr>
                <a:solidFill>
                  <a:schemeClr val="tx1"/>
                </a:solidFill>
              </a:defRPr>
            </a:lvl1pPr>
          </a:lstStyle>
          <a:p>
            <a:fld id="{AAA21668-7E2D-D34B-8F28-D8590BEFEB53}" type="slidenum">
              <a:rPr lang="en-US" smtClean="0"/>
              <a:pPr/>
              <a:t>‹#›</a:t>
            </a:fld>
            <a:endParaRPr lang="en-US" dirty="0"/>
          </a:p>
        </p:txBody>
      </p:sp>
    </p:spTree>
    <p:extLst>
      <p:ext uri="{BB962C8B-B14F-4D97-AF65-F5344CB8AC3E}">
        <p14:creationId xmlns:p14="http://schemas.microsoft.com/office/powerpoint/2010/main" val="2040383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ver Page">
    <p:spTree>
      <p:nvGrpSpPr>
        <p:cNvPr id="1" name=""/>
        <p:cNvGrpSpPr/>
        <p:nvPr/>
      </p:nvGrpSpPr>
      <p:grpSpPr>
        <a:xfrm>
          <a:off x="0" y="0"/>
          <a:ext cx="0" cy="0"/>
          <a:chOff x="0" y="0"/>
          <a:chExt cx="0" cy="0"/>
        </a:xfrm>
      </p:grpSpPr>
      <p:pic>
        <p:nvPicPr>
          <p:cNvPr id="17" name="Picture 16" descr="SLS RA Cover Page Art.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147"/>
            <a:ext cx="9144000" cy="5142356"/>
          </a:xfrm>
          <a:prstGeom prst="rect">
            <a:avLst/>
          </a:prstGeom>
        </p:spPr>
      </p:pic>
      <p:sp>
        <p:nvSpPr>
          <p:cNvPr id="8" name="Rectangle 8"/>
          <p:cNvSpPr>
            <a:spLocks noChangeArrowheads="1"/>
          </p:cNvSpPr>
          <p:nvPr userDrawn="1"/>
        </p:nvSpPr>
        <p:spPr bwMode="auto">
          <a:xfrm>
            <a:off x="1" y="282178"/>
            <a:ext cx="2205038" cy="204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46" tIns="34273" rIns="68546" bIns="34273"/>
          <a:lstStyle/>
          <a:p>
            <a:r>
              <a:rPr lang="en-US" sz="525" dirty="0">
                <a:solidFill>
                  <a:srgbClr val="F8F8F8"/>
                </a:solidFill>
              </a:rPr>
              <a:t>National Aeronautics and Space Administration</a:t>
            </a:r>
            <a:endParaRPr lang="en-US" sz="1350" dirty="0">
              <a:solidFill>
                <a:srgbClr val="F8F8F8"/>
              </a:solidFill>
            </a:endParaRPr>
          </a:p>
        </p:txBody>
      </p:sp>
      <p:sp>
        <p:nvSpPr>
          <p:cNvPr id="10" name="Text Placeholder 13"/>
          <p:cNvSpPr>
            <a:spLocks noGrp="1"/>
          </p:cNvSpPr>
          <p:nvPr>
            <p:ph type="body" sz="quarter" idx="12"/>
          </p:nvPr>
        </p:nvSpPr>
        <p:spPr>
          <a:xfrm>
            <a:off x="6309076" y="3170576"/>
            <a:ext cx="2834924" cy="253916"/>
          </a:xfrm>
          <a:prstGeom prst="rect">
            <a:avLst/>
          </a:prstGeom>
          <a:noFill/>
        </p:spPr>
        <p:txBody>
          <a:bodyPr wrap="square" rtlCol="0">
            <a:spAutoFit/>
          </a:bodyPr>
          <a:lstStyle>
            <a:lvl1pPr marL="0" indent="0" algn="r">
              <a:buFontTx/>
              <a:buNone/>
              <a:defRPr lang="en-US" sz="1050" kern="1200" smtClean="0">
                <a:solidFill>
                  <a:schemeClr val="tx1"/>
                </a:solidFill>
                <a:latin typeface="Arial"/>
                <a:ea typeface="+mn-ea"/>
                <a:cs typeface="Arial"/>
              </a:defRPr>
            </a:lvl1pPr>
            <a:lvl2pPr>
              <a:defRPr lang="en-US" sz="1350" kern="1200" smtClean="0">
                <a:solidFill>
                  <a:schemeClr val="tx1"/>
                </a:solidFill>
                <a:ea typeface="+mn-ea"/>
                <a:cs typeface="+mn-cs"/>
              </a:defRPr>
            </a:lvl2pPr>
            <a:lvl3pPr>
              <a:defRPr lang="en-US" sz="1350" kern="1200" smtClean="0">
                <a:solidFill>
                  <a:schemeClr val="tx1"/>
                </a:solidFill>
                <a:ea typeface="+mn-ea"/>
                <a:cs typeface="+mn-cs"/>
              </a:defRPr>
            </a:lvl3pPr>
            <a:lvl4pPr>
              <a:defRPr lang="en-US" sz="1350" kern="1200" smtClean="0">
                <a:solidFill>
                  <a:schemeClr val="tx1"/>
                </a:solidFill>
                <a:ea typeface="+mn-ea"/>
                <a:cs typeface="+mn-cs"/>
              </a:defRPr>
            </a:lvl4pPr>
            <a:lvl5pPr>
              <a:defRPr lang="en-US" sz="1350" kern="1200">
                <a:solidFill>
                  <a:schemeClr val="tx1"/>
                </a:solidFill>
                <a:ea typeface="+mn-ea"/>
                <a:cs typeface="+mn-cs"/>
              </a:defRPr>
            </a:lvl5pPr>
          </a:lstStyle>
          <a:p>
            <a:pPr lvl="0"/>
            <a:r>
              <a:rPr lang="en-US" smtClean="0"/>
              <a:t>Click to edit Master text styles</a:t>
            </a:r>
          </a:p>
        </p:txBody>
      </p:sp>
      <p:sp>
        <p:nvSpPr>
          <p:cNvPr id="12" name="Text Placeholder 10"/>
          <p:cNvSpPr>
            <a:spLocks noGrp="1"/>
          </p:cNvSpPr>
          <p:nvPr>
            <p:ph type="body" sz="quarter" idx="13"/>
          </p:nvPr>
        </p:nvSpPr>
        <p:spPr>
          <a:xfrm>
            <a:off x="5156034" y="4073153"/>
            <a:ext cx="3987966" cy="461665"/>
          </a:xfrm>
          <a:prstGeom prst="rect">
            <a:avLst/>
          </a:prstGeom>
        </p:spPr>
        <p:txBody>
          <a:bodyPr vert="horz" wrap="square" anchor="b">
            <a:spAutoFit/>
          </a:bodyPr>
          <a:lstStyle>
            <a:lvl1pPr marL="0" indent="0" algn="r">
              <a:buFontTx/>
              <a:buNone/>
              <a:defRPr sz="1350">
                <a:solidFill>
                  <a:srgbClr val="FFFFFF"/>
                </a:solidFill>
                <a:effectLst>
                  <a:outerShdw blurRad="50800" dist="38100" dir="2700000" algn="tl" rotWithShape="0">
                    <a:srgbClr val="000000">
                      <a:alpha val="70000"/>
                    </a:srgbClr>
                  </a:outerShdw>
                </a:effectLst>
                <a:latin typeface="Arial"/>
              </a:defRPr>
            </a:lvl1pPr>
            <a:lvl2pPr marL="2381" indent="0" algn="r">
              <a:buNone/>
              <a:defRPr sz="1050">
                <a:solidFill>
                  <a:srgbClr val="FFFFFF"/>
                </a:solidFill>
                <a:effectLst>
                  <a:outerShdw blurRad="50800" dist="38100" dir="2700000" algn="tl" rotWithShape="0">
                    <a:srgbClr val="000000">
                      <a:alpha val="70000"/>
                    </a:srgbClr>
                  </a:outerShdw>
                </a:effectLst>
                <a:latin typeface="Arial"/>
              </a:defRPr>
            </a:lvl2pPr>
          </a:lstStyle>
          <a:p>
            <a:pPr lvl="0"/>
            <a:r>
              <a:rPr lang="en-US" smtClean="0"/>
              <a:t>Click to edit Master text styles</a:t>
            </a:r>
          </a:p>
          <a:p>
            <a:pPr lvl="1"/>
            <a:r>
              <a:rPr lang="en-US" smtClean="0"/>
              <a:t>Second level</a:t>
            </a:r>
          </a:p>
        </p:txBody>
      </p:sp>
      <p:sp>
        <p:nvSpPr>
          <p:cNvPr id="13" name="TextBox 12"/>
          <p:cNvSpPr txBox="1">
            <a:spLocks noChangeArrowheads="1"/>
          </p:cNvSpPr>
          <p:nvPr userDrawn="1"/>
        </p:nvSpPr>
        <p:spPr bwMode="auto">
          <a:xfrm>
            <a:off x="1230689" y="2413065"/>
            <a:ext cx="1901482"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750" kern="0" spc="225" dirty="0" smtClean="0">
                <a:solidFill>
                  <a:srgbClr val="FFFFFF"/>
                </a:solidFill>
              </a:rPr>
              <a:t>SPACE LAUNCH SYSTEM</a:t>
            </a:r>
          </a:p>
        </p:txBody>
      </p:sp>
      <p:sp>
        <p:nvSpPr>
          <p:cNvPr id="14" name="Title 7"/>
          <p:cNvSpPr>
            <a:spLocks noGrp="1"/>
          </p:cNvSpPr>
          <p:nvPr>
            <p:ph type="title" hasCustomPrompt="1"/>
          </p:nvPr>
        </p:nvSpPr>
        <p:spPr>
          <a:xfrm>
            <a:off x="3" y="2601325"/>
            <a:ext cx="9143999" cy="601283"/>
          </a:xfrm>
        </p:spPr>
        <p:txBody>
          <a:bodyPr/>
          <a:lstStyle>
            <a:lvl1pPr algn="ctr">
              <a:defRPr sz="2700"/>
            </a:lvl1pPr>
          </a:lstStyle>
          <a:p>
            <a:r>
              <a:rPr lang="en-US" dirty="0" smtClean="0"/>
              <a:t>CLICK TO EDIT MASTER TITLE STYLE</a:t>
            </a:r>
            <a:endParaRPr lang="en-US" dirty="0"/>
          </a:p>
        </p:txBody>
      </p:sp>
      <p:pic>
        <p:nvPicPr>
          <p:cNvPr id="15" name="Picture 14" descr="RGB Color_.7 in.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258812" y="105765"/>
            <a:ext cx="774218" cy="480076"/>
          </a:xfrm>
          <a:prstGeom prst="rect">
            <a:avLst/>
          </a:prstGeom>
        </p:spPr>
      </p:pic>
      <p:pic>
        <p:nvPicPr>
          <p:cNvPr id="20" name="Picture 19" descr="slsmark_white.png"/>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8325882" y="4798221"/>
            <a:ext cx="549735" cy="306712"/>
          </a:xfrm>
          <a:prstGeom prst="rect">
            <a:avLst/>
          </a:prstGeom>
        </p:spPr>
      </p:pic>
      <p:sp>
        <p:nvSpPr>
          <p:cNvPr id="21" name="Date Placeholder 3"/>
          <p:cNvSpPr>
            <a:spLocks noGrp="1"/>
          </p:cNvSpPr>
          <p:nvPr>
            <p:ph type="dt" sz="half" idx="2"/>
          </p:nvPr>
        </p:nvSpPr>
        <p:spPr>
          <a:xfrm>
            <a:off x="0" y="4993240"/>
            <a:ext cx="908050" cy="150260"/>
          </a:xfrm>
          <a:prstGeom prst="rect">
            <a:avLst/>
          </a:prstGeom>
        </p:spPr>
        <p:txBody>
          <a:bodyPr vert="horz" lIns="91407" tIns="45704" rIns="91407" bIns="45704" rtlCol="0" anchor="ctr"/>
          <a:lstStyle>
            <a:lvl1pPr algn="l">
              <a:defRPr sz="525">
                <a:solidFill>
                  <a:schemeClr val="tx1"/>
                </a:solidFill>
              </a:defRPr>
            </a:lvl1pPr>
          </a:lstStyle>
          <a:p>
            <a:r>
              <a:rPr lang="en-US" smtClean="0"/>
              <a:t>www.nasa.gov/sls</a:t>
            </a:r>
            <a:endParaRPr lang="en-US" dirty="0"/>
          </a:p>
        </p:txBody>
      </p:sp>
    </p:spTree>
    <p:extLst>
      <p:ext uri="{BB962C8B-B14F-4D97-AF65-F5344CB8AC3E}">
        <p14:creationId xmlns:p14="http://schemas.microsoft.com/office/powerpoint/2010/main" val="805341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Date Placeholder 3"/>
          <p:cNvSpPr>
            <a:spLocks noGrp="1"/>
          </p:cNvSpPr>
          <p:nvPr>
            <p:ph type="dt" sz="half" idx="2"/>
          </p:nvPr>
        </p:nvSpPr>
        <p:spPr>
          <a:xfrm>
            <a:off x="0" y="4993240"/>
            <a:ext cx="908050" cy="150260"/>
          </a:xfrm>
          <a:prstGeom prst="rect">
            <a:avLst/>
          </a:prstGeom>
        </p:spPr>
        <p:txBody>
          <a:bodyPr vert="horz" lIns="91407" tIns="45704" rIns="91407" bIns="45704" rtlCol="0" anchor="ctr"/>
          <a:lstStyle>
            <a:lvl1pPr algn="l">
              <a:defRPr sz="525">
                <a:solidFill>
                  <a:srgbClr val="000000"/>
                </a:solidFill>
              </a:defRPr>
            </a:lvl1pPr>
          </a:lstStyle>
          <a:p>
            <a:r>
              <a:rPr lang="en-US" dirty="0" err="1" smtClean="0"/>
              <a:t>www.nasa.gov</a:t>
            </a:r>
            <a:r>
              <a:rPr lang="en-US" dirty="0" smtClean="0"/>
              <a:t>/</a:t>
            </a:r>
            <a:r>
              <a:rPr lang="en-US" dirty="0" err="1" smtClean="0"/>
              <a:t>sls</a:t>
            </a:r>
            <a:endParaRPr lang="en-US" dirty="0"/>
          </a:p>
        </p:txBody>
      </p:sp>
      <p:sp>
        <p:nvSpPr>
          <p:cNvPr id="4" name="Content Placeholder 3"/>
          <p:cNvSpPr>
            <a:spLocks noGrp="1"/>
          </p:cNvSpPr>
          <p:nvPr>
            <p:ph sz="quarter" idx="10"/>
          </p:nvPr>
        </p:nvSpPr>
        <p:spPr>
          <a:xfrm>
            <a:off x="228603" y="677466"/>
            <a:ext cx="8685213" cy="42898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itle 4"/>
          <p:cNvSpPr>
            <a:spLocks noGrp="1"/>
          </p:cNvSpPr>
          <p:nvPr>
            <p:ph type="title"/>
          </p:nvPr>
        </p:nvSpPr>
        <p:spPr/>
        <p:txBody>
          <a:bodyPr/>
          <a:lstStyle/>
          <a:p>
            <a:r>
              <a:rPr lang="en-US" smtClean="0"/>
              <a:t>Click to edit Master title style</a:t>
            </a:r>
            <a:endParaRPr lang="en-US"/>
          </a:p>
        </p:txBody>
      </p:sp>
      <p:sp>
        <p:nvSpPr>
          <p:cNvPr id="7" name="Slide Number Placeholder 6"/>
          <p:cNvSpPr>
            <a:spLocks noGrp="1"/>
          </p:cNvSpPr>
          <p:nvPr>
            <p:ph type="sldNum" sz="quarter" idx="11"/>
          </p:nvPr>
        </p:nvSpPr>
        <p:spPr/>
        <p:txBody>
          <a:bodyPr/>
          <a:lstStyle/>
          <a:p>
            <a:pPr>
              <a:defRPr/>
            </a:pPr>
            <a:fld id="{4569F621-B9F7-4742-A045-A75079A40DFE}" type="slidenum">
              <a:rPr lang="en-US" smtClean="0"/>
              <a:pPr>
                <a:defRPr/>
              </a:pPr>
              <a:t>‹#›</a:t>
            </a:fld>
            <a:endParaRPr lang="en-US" dirty="0"/>
          </a:p>
        </p:txBody>
      </p:sp>
    </p:spTree>
    <p:extLst>
      <p:ext uri="{BB962C8B-B14F-4D97-AF65-F5344CB8AC3E}">
        <p14:creationId xmlns:p14="http://schemas.microsoft.com/office/powerpoint/2010/main" val="35644950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Banner">
    <p:spTree>
      <p:nvGrpSpPr>
        <p:cNvPr id="1" name=""/>
        <p:cNvGrpSpPr/>
        <p:nvPr/>
      </p:nvGrpSpPr>
      <p:grpSpPr>
        <a:xfrm>
          <a:off x="0" y="0"/>
          <a:ext cx="0" cy="0"/>
          <a:chOff x="0" y="0"/>
          <a:chExt cx="0" cy="0"/>
        </a:xfrm>
      </p:grpSpPr>
      <p:sp>
        <p:nvSpPr>
          <p:cNvPr id="11" name="Date Placeholder 3"/>
          <p:cNvSpPr>
            <a:spLocks noGrp="1"/>
          </p:cNvSpPr>
          <p:nvPr>
            <p:ph type="dt" sz="half" idx="2"/>
          </p:nvPr>
        </p:nvSpPr>
        <p:spPr>
          <a:xfrm>
            <a:off x="0" y="4993240"/>
            <a:ext cx="908050" cy="150260"/>
          </a:xfrm>
          <a:prstGeom prst="rect">
            <a:avLst/>
          </a:prstGeom>
        </p:spPr>
        <p:txBody>
          <a:bodyPr vert="horz" lIns="91407" tIns="45704" rIns="91407" bIns="45704" rtlCol="0" anchor="ctr"/>
          <a:lstStyle>
            <a:lvl1pPr algn="l">
              <a:defRPr sz="525">
                <a:solidFill>
                  <a:srgbClr val="000000"/>
                </a:solidFill>
              </a:defRPr>
            </a:lvl1pPr>
          </a:lstStyle>
          <a:p>
            <a:r>
              <a:rPr lang="en-US" dirty="0" err="1" smtClean="0"/>
              <a:t>www.nasa.gov</a:t>
            </a:r>
            <a:r>
              <a:rPr lang="en-US" dirty="0" smtClean="0"/>
              <a:t>/</a:t>
            </a:r>
            <a:r>
              <a:rPr lang="en-US" dirty="0" err="1" smtClean="0"/>
              <a:t>sls</a:t>
            </a:r>
            <a:endParaRPr lang="en-US" dirty="0"/>
          </a:p>
        </p:txBody>
      </p:sp>
      <p:sp>
        <p:nvSpPr>
          <p:cNvPr id="4" name="Text Placeholder 3"/>
          <p:cNvSpPr>
            <a:spLocks noGrp="1"/>
          </p:cNvSpPr>
          <p:nvPr>
            <p:ph type="body" sz="quarter" idx="11"/>
          </p:nvPr>
        </p:nvSpPr>
        <p:spPr>
          <a:xfrm>
            <a:off x="0" y="4872037"/>
            <a:ext cx="9144000" cy="271463"/>
          </a:xfrm>
          <a:prstGeom prst="rect">
            <a:avLst/>
          </a:prstGeom>
        </p:spPr>
        <p:txBody>
          <a:bodyPr vert="horz" anchor="ctr"/>
          <a:lstStyle>
            <a:lvl1pPr marL="0" indent="0" algn="ctr">
              <a:buNone/>
              <a:defRPr i="1">
                <a:solidFill>
                  <a:schemeClr val="accent6">
                    <a:lumMod val="75000"/>
                  </a:schemeClr>
                </a:solidFill>
              </a:defRPr>
            </a:lvl1pPr>
            <a:lvl2pPr marL="253514" indent="0" algn="ctr">
              <a:buNone/>
              <a:defRPr>
                <a:solidFill>
                  <a:srgbClr val="000000"/>
                </a:solidFill>
              </a:defRPr>
            </a:lvl2pPr>
            <a:lvl3pPr marL="424901" indent="0" algn="ctr">
              <a:buNone/>
              <a:defRPr>
                <a:solidFill>
                  <a:srgbClr val="000000"/>
                </a:solidFill>
              </a:defRPr>
            </a:lvl3pPr>
            <a:lvl4pPr marL="554634" indent="0" algn="ctr">
              <a:buNone/>
              <a:defRPr>
                <a:solidFill>
                  <a:srgbClr val="000000"/>
                </a:solidFill>
              </a:defRPr>
            </a:lvl4pPr>
            <a:lvl5pPr marL="691507" indent="0" algn="ctr">
              <a:buNone/>
              <a:defRPr>
                <a:solidFill>
                  <a:srgbClr val="000000"/>
                </a:solidFill>
              </a:defRPr>
            </a:lvl5pPr>
          </a:lstStyle>
          <a:p>
            <a:pPr lvl="0"/>
            <a:r>
              <a:rPr lang="en-US" smtClean="0"/>
              <a:t>Click to edit Master text styles</a:t>
            </a:r>
          </a:p>
        </p:txBody>
      </p:sp>
      <p:sp>
        <p:nvSpPr>
          <p:cNvPr id="5" name="Content Placeholder 4"/>
          <p:cNvSpPr>
            <a:spLocks noGrp="1"/>
          </p:cNvSpPr>
          <p:nvPr>
            <p:ph sz="quarter" idx="12"/>
          </p:nvPr>
        </p:nvSpPr>
        <p:spPr>
          <a:xfrm>
            <a:off x="228600" y="677466"/>
            <a:ext cx="8685213" cy="419362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8"/>
          <p:cNvSpPr>
            <a:spLocks noGrp="1"/>
          </p:cNvSpPr>
          <p:nvPr>
            <p:ph type="sldNum" sz="quarter" idx="13"/>
          </p:nvPr>
        </p:nvSpPr>
        <p:spPr/>
        <p:txBody>
          <a:bodyPr/>
          <a:lstStyle/>
          <a:p>
            <a:pPr>
              <a:defRPr/>
            </a:pPr>
            <a:fld id="{4569F621-B9F7-4742-A045-A75079A40DFE}" type="slidenum">
              <a:rPr lang="en-US" smtClean="0"/>
              <a:pPr>
                <a:defRPr/>
              </a:pPr>
              <a:t>‹#›</a:t>
            </a:fld>
            <a:endParaRPr lang="en-US" dirty="0"/>
          </a:p>
        </p:txBody>
      </p:sp>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47505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1" name="Date Placeholder 3"/>
          <p:cNvSpPr>
            <a:spLocks noGrp="1"/>
          </p:cNvSpPr>
          <p:nvPr>
            <p:ph type="dt" sz="half" idx="2"/>
          </p:nvPr>
        </p:nvSpPr>
        <p:spPr>
          <a:xfrm>
            <a:off x="0" y="4993240"/>
            <a:ext cx="908050" cy="150260"/>
          </a:xfrm>
          <a:prstGeom prst="rect">
            <a:avLst/>
          </a:prstGeom>
        </p:spPr>
        <p:txBody>
          <a:bodyPr vert="horz" lIns="91407" tIns="45704" rIns="91407" bIns="45704" rtlCol="0" anchor="ctr"/>
          <a:lstStyle>
            <a:lvl1pPr algn="l">
              <a:defRPr sz="525">
                <a:solidFill>
                  <a:srgbClr val="000000"/>
                </a:solidFill>
              </a:defRPr>
            </a:lvl1pPr>
          </a:lstStyle>
          <a:p>
            <a:r>
              <a:rPr lang="en-US" dirty="0" err="1" smtClean="0"/>
              <a:t>www.nasa.gov</a:t>
            </a:r>
            <a:r>
              <a:rPr lang="en-US" dirty="0" smtClean="0"/>
              <a:t>/</a:t>
            </a:r>
            <a:r>
              <a:rPr lang="en-US" dirty="0" err="1" smtClean="0"/>
              <a:t>sls</a:t>
            </a:r>
            <a:endParaRPr lang="en-US" dirty="0"/>
          </a:p>
        </p:txBody>
      </p:sp>
      <p:sp>
        <p:nvSpPr>
          <p:cNvPr id="2" name="Slide Number Placeholder 1"/>
          <p:cNvSpPr>
            <a:spLocks noGrp="1"/>
          </p:cNvSpPr>
          <p:nvPr>
            <p:ph type="sldNum" sz="quarter" idx="10"/>
          </p:nvPr>
        </p:nvSpPr>
        <p:spPr/>
        <p:txBody>
          <a:bodyPr/>
          <a:lstStyle/>
          <a:p>
            <a:pPr>
              <a:defRPr/>
            </a:pPr>
            <a:fld id="{4569F621-B9F7-4742-A045-A75079A40DFE}" type="slidenum">
              <a:rPr lang="en-US" smtClean="0"/>
              <a:pPr>
                <a:defRPr/>
              </a:pPr>
              <a:t>‹#›</a:t>
            </a:fld>
            <a:endParaRPr lang="en-US" dirty="0"/>
          </a:p>
        </p:txBody>
      </p:sp>
      <p:sp>
        <p:nvSpPr>
          <p:cNvPr id="3" name="Title 2"/>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1361568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ad slide">
    <p:spTree>
      <p:nvGrpSpPr>
        <p:cNvPr id="1" name=""/>
        <p:cNvGrpSpPr/>
        <p:nvPr/>
      </p:nvGrpSpPr>
      <p:grpSpPr>
        <a:xfrm>
          <a:off x="0" y="0"/>
          <a:ext cx="0" cy="0"/>
          <a:chOff x="0" y="0"/>
          <a:chExt cx="0" cy="0"/>
        </a:xfrm>
      </p:grpSpPr>
      <p:sp>
        <p:nvSpPr>
          <p:cNvPr id="19" name="Content Placeholder 2"/>
          <p:cNvSpPr>
            <a:spLocks noGrp="1"/>
          </p:cNvSpPr>
          <p:nvPr>
            <p:ph idx="1"/>
          </p:nvPr>
        </p:nvSpPr>
        <p:spPr>
          <a:xfrm>
            <a:off x="228603" y="677466"/>
            <a:ext cx="4232275" cy="2085975"/>
          </a:xfrm>
          <a:prstGeom prst="rect">
            <a:avLst/>
          </a:prstGeom>
        </p:spPr>
        <p:txBody>
          <a:bodyPr/>
          <a:lstStyle>
            <a:lvl1pPr marL="129779" indent="-129779">
              <a:lnSpc>
                <a:spcPct val="100000"/>
              </a:lnSpc>
              <a:buClrTx/>
              <a:buFont typeface="Arial"/>
              <a:buChar char="•"/>
              <a:defRPr sz="1500">
                <a:solidFill>
                  <a:srgbClr val="000000"/>
                </a:solidFill>
                <a:latin typeface="+mn-lt"/>
                <a:cs typeface="Arial"/>
              </a:defRPr>
            </a:lvl1pPr>
            <a:lvl2pPr marL="129779" indent="-129779">
              <a:lnSpc>
                <a:spcPct val="100000"/>
              </a:lnSpc>
              <a:buClr>
                <a:srgbClr val="DD6016"/>
              </a:buClr>
              <a:buFontTx/>
              <a:buNone/>
              <a:defRPr sz="1350" b="1">
                <a:solidFill>
                  <a:srgbClr val="000000"/>
                </a:solidFill>
                <a:latin typeface="+mn-lt"/>
                <a:cs typeface="Arial"/>
              </a:defRPr>
            </a:lvl2pPr>
            <a:lvl3pPr marL="342900" indent="-130969">
              <a:lnSpc>
                <a:spcPct val="100000"/>
              </a:lnSpc>
              <a:buClrTx/>
              <a:buFont typeface="Lucida Grande"/>
              <a:buChar char="–"/>
              <a:defRPr sz="1200">
                <a:solidFill>
                  <a:srgbClr val="000000"/>
                </a:solidFill>
                <a:latin typeface="+mn-lt"/>
                <a:cs typeface="Arial"/>
              </a:defRPr>
            </a:lvl3pPr>
            <a:lvl4pPr marL="301229" indent="0">
              <a:lnSpc>
                <a:spcPct val="100000"/>
              </a:lnSpc>
              <a:buClr>
                <a:srgbClr val="DD6016"/>
              </a:buClr>
              <a:buFontTx/>
              <a:buNone/>
              <a:defRPr sz="1350">
                <a:solidFill>
                  <a:srgbClr val="7F7F7F"/>
                </a:solidFill>
                <a:latin typeface="Century Gothic"/>
                <a:cs typeface="Century Gothic"/>
              </a:defRPr>
            </a:lvl4pPr>
            <a:lvl5pPr marL="470297" indent="0">
              <a:lnSpc>
                <a:spcPct val="100000"/>
              </a:lnSpc>
              <a:buClr>
                <a:srgbClr val="DD6016"/>
              </a:buClr>
              <a:buFontTx/>
              <a:buNone/>
              <a:defRPr sz="1050">
                <a:solidFill>
                  <a:srgbClr val="7F7F7F"/>
                </a:solidFill>
                <a:latin typeface="Century Gothic"/>
                <a:cs typeface="Century Gothic"/>
              </a:defRPr>
            </a:lvl5pPr>
          </a:lstStyle>
          <a:p>
            <a:pPr lvl="0"/>
            <a:r>
              <a:rPr lang="en-US" smtClean="0"/>
              <a:t>Click to edit Master text styles</a:t>
            </a:r>
          </a:p>
          <a:p>
            <a:pPr lvl="1"/>
            <a:r>
              <a:rPr lang="en-US" smtClean="0"/>
              <a:t>Second level</a:t>
            </a:r>
          </a:p>
          <a:p>
            <a:pPr lvl="2"/>
            <a:r>
              <a:rPr lang="en-US" smtClean="0"/>
              <a:t>Third level</a:t>
            </a:r>
          </a:p>
        </p:txBody>
      </p:sp>
      <p:sp>
        <p:nvSpPr>
          <p:cNvPr id="21" name="Content Placeholder 2"/>
          <p:cNvSpPr>
            <a:spLocks noGrp="1"/>
          </p:cNvSpPr>
          <p:nvPr>
            <p:ph idx="14"/>
          </p:nvPr>
        </p:nvSpPr>
        <p:spPr>
          <a:xfrm>
            <a:off x="228603" y="2927751"/>
            <a:ext cx="4232275" cy="2045494"/>
          </a:xfrm>
          <a:prstGeom prst="rect">
            <a:avLst/>
          </a:prstGeom>
        </p:spPr>
        <p:txBody>
          <a:bodyPr/>
          <a:lstStyle>
            <a:lvl1pPr marL="129779" indent="-129779">
              <a:lnSpc>
                <a:spcPct val="100000"/>
              </a:lnSpc>
              <a:buClrTx/>
              <a:buFont typeface="Arial"/>
              <a:buChar char="•"/>
              <a:defRPr sz="1500">
                <a:solidFill>
                  <a:srgbClr val="000000"/>
                </a:solidFill>
                <a:latin typeface="+mn-lt"/>
                <a:cs typeface="Arial"/>
              </a:defRPr>
            </a:lvl1pPr>
            <a:lvl2pPr marL="129779" indent="-129779">
              <a:lnSpc>
                <a:spcPct val="100000"/>
              </a:lnSpc>
              <a:buClr>
                <a:srgbClr val="DD6016"/>
              </a:buClr>
              <a:buFontTx/>
              <a:buNone/>
              <a:defRPr sz="1350" b="1">
                <a:solidFill>
                  <a:srgbClr val="000000"/>
                </a:solidFill>
                <a:latin typeface="+mn-lt"/>
                <a:cs typeface="Arial"/>
              </a:defRPr>
            </a:lvl2pPr>
            <a:lvl3pPr marL="342900" indent="-130969">
              <a:lnSpc>
                <a:spcPct val="100000"/>
              </a:lnSpc>
              <a:buClrTx/>
              <a:buFont typeface="Lucida Grande"/>
              <a:buChar char="–"/>
              <a:defRPr sz="1200">
                <a:solidFill>
                  <a:srgbClr val="000000"/>
                </a:solidFill>
                <a:latin typeface="+mn-lt"/>
                <a:cs typeface="Arial"/>
              </a:defRPr>
            </a:lvl3pPr>
            <a:lvl4pPr marL="301229" indent="0">
              <a:lnSpc>
                <a:spcPct val="100000"/>
              </a:lnSpc>
              <a:buClr>
                <a:srgbClr val="DD6016"/>
              </a:buClr>
              <a:buFontTx/>
              <a:buNone/>
              <a:defRPr sz="1350">
                <a:solidFill>
                  <a:srgbClr val="7F7F7F"/>
                </a:solidFill>
                <a:latin typeface="Century Gothic"/>
                <a:cs typeface="Century Gothic"/>
              </a:defRPr>
            </a:lvl4pPr>
            <a:lvl5pPr marL="470297" indent="0">
              <a:lnSpc>
                <a:spcPct val="100000"/>
              </a:lnSpc>
              <a:buClr>
                <a:srgbClr val="DD6016"/>
              </a:buClr>
              <a:buFontTx/>
              <a:buNone/>
              <a:defRPr sz="1050">
                <a:solidFill>
                  <a:srgbClr val="7F7F7F"/>
                </a:solidFill>
                <a:latin typeface="Century Gothic"/>
                <a:cs typeface="Century Gothic"/>
              </a:defRPr>
            </a:lvl5pPr>
          </a:lstStyle>
          <a:p>
            <a:pPr lvl="0"/>
            <a:r>
              <a:rPr lang="en-US" smtClean="0"/>
              <a:t>Click to edit Master text styles</a:t>
            </a:r>
          </a:p>
          <a:p>
            <a:pPr lvl="1"/>
            <a:r>
              <a:rPr lang="en-US" smtClean="0"/>
              <a:t>Second level</a:t>
            </a:r>
          </a:p>
          <a:p>
            <a:pPr lvl="2"/>
            <a:r>
              <a:rPr lang="en-US" smtClean="0"/>
              <a:t>Third level</a:t>
            </a:r>
          </a:p>
        </p:txBody>
      </p:sp>
      <p:sp>
        <p:nvSpPr>
          <p:cNvPr id="22" name="Content Placeholder 2"/>
          <p:cNvSpPr>
            <a:spLocks noGrp="1"/>
          </p:cNvSpPr>
          <p:nvPr>
            <p:ph idx="15"/>
          </p:nvPr>
        </p:nvSpPr>
        <p:spPr>
          <a:xfrm>
            <a:off x="4683126" y="2927751"/>
            <a:ext cx="4230688" cy="2045494"/>
          </a:xfrm>
          <a:prstGeom prst="rect">
            <a:avLst/>
          </a:prstGeom>
        </p:spPr>
        <p:txBody>
          <a:bodyPr/>
          <a:lstStyle>
            <a:lvl1pPr marL="129779" indent="-129779">
              <a:lnSpc>
                <a:spcPct val="100000"/>
              </a:lnSpc>
              <a:buClrTx/>
              <a:buFont typeface="Arial"/>
              <a:buChar char="•"/>
              <a:defRPr sz="1500">
                <a:solidFill>
                  <a:srgbClr val="000000"/>
                </a:solidFill>
                <a:latin typeface="+mn-lt"/>
                <a:cs typeface="Arial"/>
              </a:defRPr>
            </a:lvl1pPr>
            <a:lvl2pPr marL="129779" indent="-129779">
              <a:lnSpc>
                <a:spcPct val="100000"/>
              </a:lnSpc>
              <a:buClr>
                <a:srgbClr val="DD6016"/>
              </a:buClr>
              <a:buFontTx/>
              <a:buNone/>
              <a:defRPr sz="1350" b="1">
                <a:solidFill>
                  <a:srgbClr val="000000"/>
                </a:solidFill>
                <a:latin typeface="+mn-lt"/>
                <a:cs typeface="Arial"/>
              </a:defRPr>
            </a:lvl2pPr>
            <a:lvl3pPr marL="342900" indent="-130969">
              <a:lnSpc>
                <a:spcPct val="100000"/>
              </a:lnSpc>
              <a:buClrTx/>
              <a:buFont typeface="Lucida Grande"/>
              <a:buChar char="–"/>
              <a:defRPr sz="1200">
                <a:solidFill>
                  <a:srgbClr val="000000"/>
                </a:solidFill>
                <a:latin typeface="+mn-lt"/>
                <a:cs typeface="Arial"/>
              </a:defRPr>
            </a:lvl3pPr>
            <a:lvl4pPr marL="301229" indent="0">
              <a:lnSpc>
                <a:spcPct val="100000"/>
              </a:lnSpc>
              <a:buClr>
                <a:srgbClr val="DD6016"/>
              </a:buClr>
              <a:buFontTx/>
              <a:buNone/>
              <a:defRPr sz="1350">
                <a:solidFill>
                  <a:srgbClr val="7F7F7F"/>
                </a:solidFill>
                <a:latin typeface="Century Gothic"/>
                <a:cs typeface="Century Gothic"/>
              </a:defRPr>
            </a:lvl4pPr>
            <a:lvl5pPr marL="470297" indent="0">
              <a:lnSpc>
                <a:spcPct val="100000"/>
              </a:lnSpc>
              <a:buClr>
                <a:srgbClr val="DD6016"/>
              </a:buClr>
              <a:buFontTx/>
              <a:buNone/>
              <a:defRPr sz="1050">
                <a:solidFill>
                  <a:srgbClr val="7F7F7F"/>
                </a:solidFill>
                <a:latin typeface="Century Gothic"/>
                <a:cs typeface="Century Gothic"/>
              </a:defRPr>
            </a:lvl5pPr>
          </a:lstStyle>
          <a:p>
            <a:pPr lvl="0"/>
            <a:r>
              <a:rPr lang="en-US" smtClean="0"/>
              <a:t>Click to edit Master text styles</a:t>
            </a:r>
          </a:p>
          <a:p>
            <a:pPr lvl="1"/>
            <a:r>
              <a:rPr lang="en-US" smtClean="0"/>
              <a:t>Second level</a:t>
            </a:r>
          </a:p>
          <a:p>
            <a:pPr lvl="2"/>
            <a:r>
              <a:rPr lang="en-US" smtClean="0"/>
              <a:t>Third level</a:t>
            </a:r>
          </a:p>
        </p:txBody>
      </p:sp>
      <p:sp>
        <p:nvSpPr>
          <p:cNvPr id="23" name="Content Placeholder 2"/>
          <p:cNvSpPr>
            <a:spLocks noGrp="1"/>
          </p:cNvSpPr>
          <p:nvPr>
            <p:ph idx="16"/>
          </p:nvPr>
        </p:nvSpPr>
        <p:spPr>
          <a:xfrm>
            <a:off x="4683128" y="677466"/>
            <a:ext cx="4230689" cy="2085975"/>
          </a:xfrm>
          <a:prstGeom prst="rect">
            <a:avLst/>
          </a:prstGeom>
        </p:spPr>
        <p:txBody>
          <a:bodyPr/>
          <a:lstStyle>
            <a:lvl1pPr marL="129779" indent="-129779">
              <a:lnSpc>
                <a:spcPct val="100000"/>
              </a:lnSpc>
              <a:buClrTx/>
              <a:buFont typeface="Arial"/>
              <a:buChar char="•"/>
              <a:defRPr sz="1500">
                <a:solidFill>
                  <a:srgbClr val="000000"/>
                </a:solidFill>
                <a:latin typeface="+mn-lt"/>
                <a:cs typeface="Arial"/>
              </a:defRPr>
            </a:lvl1pPr>
            <a:lvl2pPr marL="129779" indent="-129779">
              <a:lnSpc>
                <a:spcPct val="100000"/>
              </a:lnSpc>
              <a:buClr>
                <a:srgbClr val="DD6016"/>
              </a:buClr>
              <a:buFontTx/>
              <a:buNone/>
              <a:defRPr sz="1350" b="1">
                <a:solidFill>
                  <a:srgbClr val="000000"/>
                </a:solidFill>
                <a:latin typeface="+mn-lt"/>
                <a:cs typeface="Arial"/>
              </a:defRPr>
            </a:lvl2pPr>
            <a:lvl3pPr marL="342900" indent="-130969">
              <a:lnSpc>
                <a:spcPct val="100000"/>
              </a:lnSpc>
              <a:buClrTx/>
              <a:buFont typeface="Lucida Grande"/>
              <a:buChar char="–"/>
              <a:defRPr sz="1200">
                <a:solidFill>
                  <a:srgbClr val="000000"/>
                </a:solidFill>
                <a:latin typeface="+mn-lt"/>
                <a:cs typeface="Arial"/>
              </a:defRPr>
            </a:lvl3pPr>
            <a:lvl4pPr marL="301229" indent="0">
              <a:lnSpc>
                <a:spcPct val="100000"/>
              </a:lnSpc>
              <a:buClr>
                <a:srgbClr val="DD6016"/>
              </a:buClr>
              <a:buFontTx/>
              <a:buNone/>
              <a:defRPr sz="1350">
                <a:solidFill>
                  <a:srgbClr val="7F7F7F"/>
                </a:solidFill>
                <a:latin typeface="Century Gothic"/>
                <a:cs typeface="Century Gothic"/>
              </a:defRPr>
            </a:lvl4pPr>
            <a:lvl5pPr marL="470297" indent="0">
              <a:lnSpc>
                <a:spcPct val="100000"/>
              </a:lnSpc>
              <a:buClr>
                <a:srgbClr val="DD6016"/>
              </a:buClr>
              <a:buFontTx/>
              <a:buNone/>
              <a:defRPr sz="1050">
                <a:solidFill>
                  <a:srgbClr val="7F7F7F"/>
                </a:solidFill>
                <a:latin typeface="Century Gothic"/>
                <a:cs typeface="Century Gothic"/>
              </a:defRPr>
            </a:lvl5pPr>
          </a:lstStyle>
          <a:p>
            <a:pPr lvl="0"/>
            <a:r>
              <a:rPr lang="en-US" smtClean="0"/>
              <a:t>Click to edit Master text styles</a:t>
            </a:r>
          </a:p>
          <a:p>
            <a:pPr lvl="1"/>
            <a:r>
              <a:rPr lang="en-US" smtClean="0"/>
              <a:t>Second level</a:t>
            </a:r>
          </a:p>
          <a:p>
            <a:pPr lvl="2"/>
            <a:r>
              <a:rPr lang="en-US" smtClean="0"/>
              <a:t>Third level</a:t>
            </a:r>
          </a:p>
        </p:txBody>
      </p:sp>
      <p:sp>
        <p:nvSpPr>
          <p:cNvPr id="25" name="Date Placeholder 3"/>
          <p:cNvSpPr>
            <a:spLocks noGrp="1"/>
          </p:cNvSpPr>
          <p:nvPr>
            <p:ph type="dt" sz="half" idx="2"/>
          </p:nvPr>
        </p:nvSpPr>
        <p:spPr>
          <a:xfrm>
            <a:off x="0" y="4993240"/>
            <a:ext cx="908050" cy="150260"/>
          </a:xfrm>
          <a:prstGeom prst="rect">
            <a:avLst/>
          </a:prstGeom>
        </p:spPr>
        <p:txBody>
          <a:bodyPr vert="horz" lIns="91407" tIns="45704" rIns="91407" bIns="45704" rtlCol="0" anchor="ctr"/>
          <a:lstStyle>
            <a:lvl1pPr algn="l">
              <a:defRPr sz="525">
                <a:solidFill>
                  <a:srgbClr val="000000"/>
                </a:solidFill>
              </a:defRPr>
            </a:lvl1pPr>
          </a:lstStyle>
          <a:p>
            <a:r>
              <a:rPr lang="en-US" dirty="0" err="1" smtClean="0"/>
              <a:t>www.nasa.gov</a:t>
            </a:r>
            <a:r>
              <a:rPr lang="en-US" dirty="0" smtClean="0"/>
              <a:t>/</a:t>
            </a:r>
            <a:r>
              <a:rPr lang="en-US" dirty="0" err="1" smtClean="0"/>
              <a:t>sls</a:t>
            </a:r>
            <a:endParaRPr lang="en-US" dirty="0"/>
          </a:p>
        </p:txBody>
      </p:sp>
      <p:sp>
        <p:nvSpPr>
          <p:cNvPr id="2" name="Slide Number Placeholder 1"/>
          <p:cNvSpPr>
            <a:spLocks noGrp="1"/>
          </p:cNvSpPr>
          <p:nvPr>
            <p:ph type="sldNum" sz="quarter" idx="17"/>
          </p:nvPr>
        </p:nvSpPr>
        <p:spPr/>
        <p:txBody>
          <a:bodyPr/>
          <a:lstStyle/>
          <a:p>
            <a:pPr>
              <a:defRPr/>
            </a:pPr>
            <a:fld id="{4569F621-B9F7-4742-A045-A75079A40DFE}" type="slidenum">
              <a:rPr lang="en-US" smtClean="0"/>
              <a:pPr>
                <a:defRPr/>
              </a:pPr>
              <a:t>‹#›</a:t>
            </a:fld>
            <a:endParaRPr lang="en-US" dirty="0"/>
          </a:p>
        </p:txBody>
      </p:sp>
      <p:sp>
        <p:nvSpPr>
          <p:cNvPr id="3" name="Title 2"/>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692078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nd Sub-Section Title Slide">
    <p:spTree>
      <p:nvGrpSpPr>
        <p:cNvPr id="1" name=""/>
        <p:cNvGrpSpPr/>
        <p:nvPr/>
      </p:nvGrpSpPr>
      <p:grpSpPr>
        <a:xfrm>
          <a:off x="0" y="0"/>
          <a:ext cx="0" cy="0"/>
          <a:chOff x="0" y="0"/>
          <a:chExt cx="0" cy="0"/>
        </a:xfrm>
      </p:grpSpPr>
      <p:pic>
        <p:nvPicPr>
          <p:cNvPr id="3" name="Picture 2" descr="SLS-70mt-DAC3-through-clouds-PPT_Ligh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519035"/>
            <a:ext cx="9144000" cy="4624468"/>
          </a:xfrm>
          <a:prstGeom prst="rect">
            <a:avLst/>
          </a:prstGeom>
        </p:spPr>
      </p:pic>
      <p:pic>
        <p:nvPicPr>
          <p:cNvPr id="11" name="Picture 10" descr="sls MARK_Readiness Assessment.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400" y="115855"/>
            <a:ext cx="2793644" cy="5027645"/>
          </a:xfrm>
          <a:prstGeom prst="rect">
            <a:avLst/>
          </a:prstGeom>
        </p:spPr>
      </p:pic>
      <p:sp>
        <p:nvSpPr>
          <p:cNvPr id="13" name="Text Placeholder 2"/>
          <p:cNvSpPr>
            <a:spLocks noGrp="1"/>
          </p:cNvSpPr>
          <p:nvPr>
            <p:ph type="body" sz="quarter" idx="10"/>
          </p:nvPr>
        </p:nvSpPr>
        <p:spPr>
          <a:xfrm>
            <a:off x="228600" y="677466"/>
            <a:ext cx="8685213" cy="4295775"/>
          </a:xfrm>
          <a:prstGeom prst="rect">
            <a:avLst/>
          </a:prstGeom>
        </p:spPr>
        <p:txBody>
          <a:bodyPr vert="horz"/>
          <a:lstStyle>
            <a:lvl1pPr marL="129779" indent="-129779">
              <a:buClrTx/>
              <a:buFont typeface="Arial"/>
              <a:buChar char="•"/>
              <a:defRPr>
                <a:solidFill>
                  <a:schemeClr val="bg1"/>
                </a:solidFill>
              </a:defRPr>
            </a:lvl1pPr>
            <a:lvl2pPr marL="384572" indent="-130969">
              <a:buFont typeface="Lucida Grande"/>
              <a:buChar char="–"/>
              <a:defRPr>
                <a:solidFill>
                  <a:schemeClr val="bg1"/>
                </a:solidFill>
              </a:defRPr>
            </a:lvl2pPr>
            <a:lvl3pPr marL="553641" indent="-83344">
              <a:buFont typeface="Arial"/>
              <a:buChar char="•"/>
              <a:defRPr>
                <a:solidFill>
                  <a:schemeClr val="bg1"/>
                </a:solidFill>
              </a:defRPr>
            </a:lvl3pPr>
          </a:lstStyle>
          <a:p>
            <a:pPr lvl="0"/>
            <a:r>
              <a:rPr lang="en-US" smtClean="0"/>
              <a:t>Click to edit Master text styles</a:t>
            </a:r>
          </a:p>
          <a:p>
            <a:pPr lvl="1"/>
            <a:r>
              <a:rPr lang="en-US" smtClean="0"/>
              <a:t>Second level</a:t>
            </a:r>
          </a:p>
          <a:p>
            <a:pPr lvl="2"/>
            <a:r>
              <a:rPr lang="en-US" smtClean="0"/>
              <a:t>Third level</a:t>
            </a:r>
          </a:p>
        </p:txBody>
      </p:sp>
      <p:sp>
        <p:nvSpPr>
          <p:cNvPr id="15" name="Date Placeholder 3"/>
          <p:cNvSpPr>
            <a:spLocks noGrp="1"/>
          </p:cNvSpPr>
          <p:nvPr>
            <p:ph type="dt" sz="half" idx="2"/>
          </p:nvPr>
        </p:nvSpPr>
        <p:spPr>
          <a:xfrm>
            <a:off x="0" y="4993240"/>
            <a:ext cx="908050" cy="150260"/>
          </a:xfrm>
          <a:prstGeom prst="rect">
            <a:avLst/>
          </a:prstGeom>
        </p:spPr>
        <p:txBody>
          <a:bodyPr vert="horz" lIns="91407" tIns="45704" rIns="91407" bIns="45704" rtlCol="0" anchor="ctr"/>
          <a:lstStyle>
            <a:lvl1pPr algn="l">
              <a:defRPr sz="525">
                <a:solidFill>
                  <a:srgbClr val="000000"/>
                </a:solidFill>
              </a:defRPr>
            </a:lvl1pPr>
          </a:lstStyle>
          <a:p>
            <a:r>
              <a:rPr lang="en-US" dirty="0" err="1" smtClean="0"/>
              <a:t>www.nasa.gov</a:t>
            </a:r>
            <a:r>
              <a:rPr lang="en-US" dirty="0" smtClean="0"/>
              <a:t>/</a:t>
            </a:r>
            <a:r>
              <a:rPr lang="en-US" dirty="0" err="1" smtClean="0"/>
              <a:t>sls</a:t>
            </a:r>
            <a:endParaRPr lang="en-US" dirty="0"/>
          </a:p>
        </p:txBody>
      </p:sp>
      <p:sp>
        <p:nvSpPr>
          <p:cNvPr id="2" name="Slide Number Placeholder 1"/>
          <p:cNvSpPr>
            <a:spLocks noGrp="1"/>
          </p:cNvSpPr>
          <p:nvPr>
            <p:ph type="sldNum" sz="quarter" idx="11"/>
          </p:nvPr>
        </p:nvSpPr>
        <p:spPr/>
        <p:txBody>
          <a:bodyPr/>
          <a:lstStyle/>
          <a:p>
            <a:pPr>
              <a:defRPr/>
            </a:pPr>
            <a:fld id="{4569F621-B9F7-4742-A045-A75079A40DFE}" type="slidenum">
              <a:rPr lang="en-US" smtClean="0"/>
              <a:pPr>
                <a:defRPr/>
              </a:pPr>
              <a:t>‹#›</a:t>
            </a:fld>
            <a:endParaRPr lang="en-US" dirty="0"/>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7617349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st Section Title Slide">
    <p:spTree>
      <p:nvGrpSpPr>
        <p:cNvPr id="1" name=""/>
        <p:cNvGrpSpPr/>
        <p:nvPr/>
      </p:nvGrpSpPr>
      <p:grpSpPr>
        <a:xfrm>
          <a:off x="0" y="0"/>
          <a:ext cx="0" cy="0"/>
          <a:chOff x="0" y="0"/>
          <a:chExt cx="0" cy="0"/>
        </a:xfrm>
      </p:grpSpPr>
      <p:sp>
        <p:nvSpPr>
          <p:cNvPr id="28" name="Rectangle 4"/>
          <p:cNvSpPr/>
          <p:nvPr userDrawn="1"/>
        </p:nvSpPr>
        <p:spPr bwMode="auto">
          <a:xfrm>
            <a:off x="5834591" y="4087945"/>
            <a:ext cx="3309411" cy="411318"/>
          </a:xfrm>
          <a:custGeom>
            <a:avLst/>
            <a:gdLst>
              <a:gd name="connsiteX0" fmla="*/ 0 w 3761144"/>
              <a:gd name="connsiteY0" fmla="*/ 0 h 548424"/>
              <a:gd name="connsiteX1" fmla="*/ 3761144 w 3761144"/>
              <a:gd name="connsiteY1" fmla="*/ 0 h 548424"/>
              <a:gd name="connsiteX2" fmla="*/ 3761144 w 3761144"/>
              <a:gd name="connsiteY2" fmla="*/ 548424 h 548424"/>
              <a:gd name="connsiteX3" fmla="*/ 0 w 3761144"/>
              <a:gd name="connsiteY3" fmla="*/ 548424 h 548424"/>
              <a:gd name="connsiteX4" fmla="*/ 0 w 3761144"/>
              <a:gd name="connsiteY4" fmla="*/ 0 h 548424"/>
              <a:gd name="connsiteX0" fmla="*/ 0 w 4143572"/>
              <a:gd name="connsiteY0" fmla="*/ 0 h 548424"/>
              <a:gd name="connsiteX1" fmla="*/ 4143572 w 4143572"/>
              <a:gd name="connsiteY1" fmla="*/ 0 h 548424"/>
              <a:gd name="connsiteX2" fmla="*/ 4143572 w 4143572"/>
              <a:gd name="connsiteY2" fmla="*/ 548424 h 548424"/>
              <a:gd name="connsiteX3" fmla="*/ 382428 w 4143572"/>
              <a:gd name="connsiteY3" fmla="*/ 548424 h 548424"/>
              <a:gd name="connsiteX4" fmla="*/ 0 w 4143572"/>
              <a:gd name="connsiteY4" fmla="*/ 0 h 548424"/>
              <a:gd name="connsiteX0" fmla="*/ 0 w 4247101"/>
              <a:gd name="connsiteY0" fmla="*/ 0 h 548424"/>
              <a:gd name="connsiteX1" fmla="*/ 4247101 w 4247101"/>
              <a:gd name="connsiteY1" fmla="*/ 0 h 548424"/>
              <a:gd name="connsiteX2" fmla="*/ 4247101 w 4247101"/>
              <a:gd name="connsiteY2" fmla="*/ 548424 h 548424"/>
              <a:gd name="connsiteX3" fmla="*/ 485957 w 4247101"/>
              <a:gd name="connsiteY3" fmla="*/ 548424 h 548424"/>
              <a:gd name="connsiteX4" fmla="*/ 0 w 4247101"/>
              <a:gd name="connsiteY4" fmla="*/ 0 h 548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7101" h="548424">
                <a:moveTo>
                  <a:pt x="0" y="0"/>
                </a:moveTo>
                <a:lnTo>
                  <a:pt x="4247101" y="0"/>
                </a:lnTo>
                <a:lnTo>
                  <a:pt x="4247101" y="548424"/>
                </a:lnTo>
                <a:lnTo>
                  <a:pt x="485957" y="548424"/>
                </a:lnTo>
                <a:lnTo>
                  <a:pt x="0" y="0"/>
                </a:lnTo>
                <a:close/>
              </a:path>
            </a:pathLst>
          </a:custGeom>
          <a:solidFill>
            <a:srgbClr val="C1C1C1"/>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indent="0" algn="l" defTabSz="685800" rtl="0" eaLnBrk="0" fontAlgn="base" latinLnBrk="0" hangingPunct="0">
              <a:lnSpc>
                <a:spcPct val="100000"/>
              </a:lnSpc>
              <a:spcBef>
                <a:spcPct val="0"/>
              </a:spcBef>
              <a:spcAft>
                <a:spcPct val="0"/>
              </a:spcAft>
              <a:buClrTx/>
              <a:buSzTx/>
              <a:buFontTx/>
              <a:buNone/>
              <a:tabLst/>
            </a:pPr>
            <a:endParaRPr kumimoji="0" lang="en-US" sz="675" b="0" i="0" u="none" strike="noStrike" cap="none" normalizeH="0" baseline="0">
              <a:ln>
                <a:noFill/>
              </a:ln>
              <a:solidFill>
                <a:srgbClr val="666666"/>
              </a:solidFill>
              <a:effectLst/>
              <a:latin typeface="55 Helvetica Roman" pitchFamily="1" charset="0"/>
            </a:endParaRPr>
          </a:p>
        </p:txBody>
      </p:sp>
      <p:sp>
        <p:nvSpPr>
          <p:cNvPr id="23" name="Rectangle 4"/>
          <p:cNvSpPr/>
          <p:nvPr userDrawn="1"/>
        </p:nvSpPr>
        <p:spPr bwMode="auto">
          <a:xfrm>
            <a:off x="5862969" y="4042820"/>
            <a:ext cx="3281031" cy="411318"/>
          </a:xfrm>
          <a:custGeom>
            <a:avLst/>
            <a:gdLst>
              <a:gd name="connsiteX0" fmla="*/ 0 w 3761144"/>
              <a:gd name="connsiteY0" fmla="*/ 0 h 548424"/>
              <a:gd name="connsiteX1" fmla="*/ 3761144 w 3761144"/>
              <a:gd name="connsiteY1" fmla="*/ 0 h 548424"/>
              <a:gd name="connsiteX2" fmla="*/ 3761144 w 3761144"/>
              <a:gd name="connsiteY2" fmla="*/ 548424 h 548424"/>
              <a:gd name="connsiteX3" fmla="*/ 0 w 3761144"/>
              <a:gd name="connsiteY3" fmla="*/ 548424 h 548424"/>
              <a:gd name="connsiteX4" fmla="*/ 0 w 3761144"/>
              <a:gd name="connsiteY4" fmla="*/ 0 h 548424"/>
              <a:gd name="connsiteX0" fmla="*/ 0 w 4143572"/>
              <a:gd name="connsiteY0" fmla="*/ 0 h 548424"/>
              <a:gd name="connsiteX1" fmla="*/ 4143572 w 4143572"/>
              <a:gd name="connsiteY1" fmla="*/ 0 h 548424"/>
              <a:gd name="connsiteX2" fmla="*/ 4143572 w 4143572"/>
              <a:gd name="connsiteY2" fmla="*/ 548424 h 548424"/>
              <a:gd name="connsiteX3" fmla="*/ 382428 w 4143572"/>
              <a:gd name="connsiteY3" fmla="*/ 548424 h 548424"/>
              <a:gd name="connsiteX4" fmla="*/ 0 w 4143572"/>
              <a:gd name="connsiteY4" fmla="*/ 0 h 548424"/>
              <a:gd name="connsiteX0" fmla="*/ 0 w 4247101"/>
              <a:gd name="connsiteY0" fmla="*/ 0 h 548424"/>
              <a:gd name="connsiteX1" fmla="*/ 4247101 w 4247101"/>
              <a:gd name="connsiteY1" fmla="*/ 0 h 548424"/>
              <a:gd name="connsiteX2" fmla="*/ 4247101 w 4247101"/>
              <a:gd name="connsiteY2" fmla="*/ 548424 h 548424"/>
              <a:gd name="connsiteX3" fmla="*/ 485957 w 4247101"/>
              <a:gd name="connsiteY3" fmla="*/ 548424 h 548424"/>
              <a:gd name="connsiteX4" fmla="*/ 0 w 4247101"/>
              <a:gd name="connsiteY4" fmla="*/ 0 h 5484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7101" h="548424">
                <a:moveTo>
                  <a:pt x="0" y="0"/>
                </a:moveTo>
                <a:lnTo>
                  <a:pt x="4247101" y="0"/>
                </a:lnTo>
                <a:lnTo>
                  <a:pt x="4247101" y="548424"/>
                </a:lnTo>
                <a:lnTo>
                  <a:pt x="485957" y="548424"/>
                </a:lnTo>
                <a:lnTo>
                  <a:pt x="0" y="0"/>
                </a:lnTo>
                <a:close/>
              </a:path>
            </a:pathLst>
          </a:custGeom>
          <a:solidFill>
            <a:srgbClr val="EBEBEB"/>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indent="0" algn="l" defTabSz="685800" rtl="0" eaLnBrk="0" fontAlgn="base" latinLnBrk="0" hangingPunct="0">
              <a:lnSpc>
                <a:spcPct val="100000"/>
              </a:lnSpc>
              <a:spcBef>
                <a:spcPct val="0"/>
              </a:spcBef>
              <a:spcAft>
                <a:spcPct val="0"/>
              </a:spcAft>
              <a:buClrTx/>
              <a:buSzTx/>
              <a:buFontTx/>
              <a:buNone/>
              <a:tabLst/>
            </a:pPr>
            <a:endParaRPr kumimoji="0" lang="en-US" sz="675" b="0" i="0" u="none" strike="noStrike" cap="none" normalizeH="0" baseline="0">
              <a:ln>
                <a:noFill/>
              </a:ln>
              <a:solidFill>
                <a:srgbClr val="666666"/>
              </a:solidFill>
              <a:effectLst/>
              <a:latin typeface="55 Helvetica Roman" pitchFamily="1" charset="0"/>
            </a:endParaRPr>
          </a:p>
        </p:txBody>
      </p:sp>
      <p:sp>
        <p:nvSpPr>
          <p:cNvPr id="24" name="TextBox 23"/>
          <p:cNvSpPr txBox="1"/>
          <p:nvPr userDrawn="1"/>
        </p:nvSpPr>
        <p:spPr>
          <a:xfrm>
            <a:off x="6795280" y="4104658"/>
            <a:ext cx="2348720" cy="300082"/>
          </a:xfrm>
          <a:prstGeom prst="rect">
            <a:avLst/>
          </a:prstGeom>
          <a:noFill/>
        </p:spPr>
        <p:txBody>
          <a:bodyPr wrap="none" rtlCol="0">
            <a:spAutoFit/>
          </a:bodyPr>
          <a:lstStyle/>
          <a:p>
            <a:pPr algn="r"/>
            <a:r>
              <a:rPr lang="en-US" sz="1350" b="0" i="1" dirty="0" smtClean="0">
                <a:solidFill>
                  <a:schemeClr val="accent4">
                    <a:lumMod val="60000"/>
                    <a:lumOff val="40000"/>
                  </a:schemeClr>
                </a:solidFill>
                <a:latin typeface="Eurostile"/>
                <a:cs typeface="Eurostile"/>
              </a:rPr>
              <a:t>READINESS ASSESSMENT</a:t>
            </a:r>
            <a:endParaRPr lang="en-US" sz="1350" b="0" i="1" dirty="0">
              <a:solidFill>
                <a:schemeClr val="accent4">
                  <a:lumMod val="60000"/>
                  <a:lumOff val="40000"/>
                </a:schemeClr>
              </a:solidFill>
              <a:latin typeface="Eurostile"/>
              <a:cs typeface="Eurostile"/>
            </a:endParaRPr>
          </a:p>
        </p:txBody>
      </p:sp>
      <p:pic>
        <p:nvPicPr>
          <p:cNvPr id="11" name="Picture 10" descr="sls_Readiness Assessment_Cover_021015.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
            <a:ext cx="9144000" cy="5142356"/>
          </a:xfrm>
          <a:prstGeom prst="rect">
            <a:avLst/>
          </a:prstGeom>
        </p:spPr>
      </p:pic>
      <p:sp>
        <p:nvSpPr>
          <p:cNvPr id="36" name="Rectangle 8"/>
          <p:cNvSpPr>
            <a:spLocks noChangeArrowheads="1"/>
          </p:cNvSpPr>
          <p:nvPr userDrawn="1"/>
        </p:nvSpPr>
        <p:spPr bwMode="auto">
          <a:xfrm>
            <a:off x="1" y="282178"/>
            <a:ext cx="2205038" cy="204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46" tIns="34273" rIns="68546" bIns="34273"/>
          <a:lstStyle/>
          <a:p>
            <a:r>
              <a:rPr lang="en-US" sz="525" dirty="0">
                <a:solidFill>
                  <a:srgbClr val="F8F8F8"/>
                </a:solidFill>
              </a:rPr>
              <a:t>National Aeronautics and Space Administration</a:t>
            </a:r>
            <a:endParaRPr lang="en-US" sz="1350" dirty="0">
              <a:solidFill>
                <a:srgbClr val="F8F8F8"/>
              </a:solidFill>
            </a:endParaRPr>
          </a:p>
        </p:txBody>
      </p:sp>
      <p:sp>
        <p:nvSpPr>
          <p:cNvPr id="43" name="Text Placeholder 13"/>
          <p:cNvSpPr>
            <a:spLocks noGrp="1"/>
          </p:cNvSpPr>
          <p:nvPr>
            <p:ph type="body" sz="quarter" idx="12"/>
          </p:nvPr>
        </p:nvSpPr>
        <p:spPr>
          <a:xfrm>
            <a:off x="6309076" y="2883923"/>
            <a:ext cx="2834924" cy="253916"/>
          </a:xfrm>
          <a:prstGeom prst="rect">
            <a:avLst/>
          </a:prstGeom>
          <a:noFill/>
        </p:spPr>
        <p:txBody>
          <a:bodyPr wrap="square" rtlCol="0">
            <a:spAutoFit/>
          </a:bodyPr>
          <a:lstStyle>
            <a:lvl1pPr marL="0" indent="0" algn="r">
              <a:buFontTx/>
              <a:buNone/>
              <a:defRPr lang="en-US" sz="1050" kern="1200" smtClean="0">
                <a:latin typeface="Arial"/>
                <a:ea typeface="+mn-ea"/>
                <a:cs typeface="Arial"/>
              </a:defRPr>
            </a:lvl1pPr>
            <a:lvl2pPr>
              <a:defRPr lang="en-US" sz="1350" kern="1200" smtClean="0">
                <a:solidFill>
                  <a:schemeClr val="tx1"/>
                </a:solidFill>
                <a:ea typeface="+mn-ea"/>
                <a:cs typeface="+mn-cs"/>
              </a:defRPr>
            </a:lvl2pPr>
            <a:lvl3pPr>
              <a:defRPr lang="en-US" sz="1350" kern="1200" smtClean="0">
                <a:solidFill>
                  <a:schemeClr val="tx1"/>
                </a:solidFill>
                <a:ea typeface="+mn-ea"/>
                <a:cs typeface="+mn-cs"/>
              </a:defRPr>
            </a:lvl3pPr>
            <a:lvl4pPr>
              <a:defRPr lang="en-US" sz="1350" kern="1200" smtClean="0">
                <a:solidFill>
                  <a:schemeClr val="tx1"/>
                </a:solidFill>
                <a:ea typeface="+mn-ea"/>
                <a:cs typeface="+mn-cs"/>
              </a:defRPr>
            </a:lvl4pPr>
            <a:lvl5pPr>
              <a:defRPr lang="en-US" sz="1350" kern="1200">
                <a:solidFill>
                  <a:schemeClr val="tx1"/>
                </a:solidFill>
                <a:ea typeface="+mn-ea"/>
                <a:cs typeface="+mn-cs"/>
              </a:defRPr>
            </a:lvl5pPr>
          </a:lstStyle>
          <a:p>
            <a:pPr lvl="0"/>
            <a:r>
              <a:rPr lang="en-US" smtClean="0"/>
              <a:t>Click to edit Master text styles</a:t>
            </a:r>
          </a:p>
        </p:txBody>
      </p:sp>
      <p:pic>
        <p:nvPicPr>
          <p:cNvPr id="15" name="Picture 14" descr="slsmark_color.png"/>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324194" y="4798995"/>
            <a:ext cx="560851" cy="306335"/>
          </a:xfrm>
          <a:prstGeom prst="rect">
            <a:avLst/>
          </a:prstGeom>
        </p:spPr>
      </p:pic>
      <p:sp>
        <p:nvSpPr>
          <p:cNvPr id="27" name="TextBox 26"/>
          <p:cNvSpPr txBox="1">
            <a:spLocks noChangeArrowheads="1"/>
          </p:cNvSpPr>
          <p:nvPr userDrawn="1"/>
        </p:nvSpPr>
        <p:spPr bwMode="auto">
          <a:xfrm>
            <a:off x="1230689" y="2126415"/>
            <a:ext cx="1901482"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9128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28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28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2813"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750" kern="0" spc="225" dirty="0" smtClean="0">
                <a:solidFill>
                  <a:srgbClr val="FFFFFF"/>
                </a:solidFill>
              </a:rPr>
              <a:t>SPACE LAUNCH SYSTEM</a:t>
            </a:r>
          </a:p>
        </p:txBody>
      </p:sp>
      <p:sp>
        <p:nvSpPr>
          <p:cNvPr id="8" name="Title 7"/>
          <p:cNvSpPr>
            <a:spLocks noGrp="1"/>
          </p:cNvSpPr>
          <p:nvPr>
            <p:ph type="title" hasCustomPrompt="1"/>
          </p:nvPr>
        </p:nvSpPr>
        <p:spPr>
          <a:xfrm>
            <a:off x="3" y="2314675"/>
            <a:ext cx="9143999" cy="601283"/>
          </a:xfrm>
        </p:spPr>
        <p:txBody>
          <a:bodyPr/>
          <a:lstStyle>
            <a:lvl1pPr algn="ctr">
              <a:defRPr sz="2700"/>
            </a:lvl1pPr>
          </a:lstStyle>
          <a:p>
            <a:r>
              <a:rPr lang="en-US" dirty="0" smtClean="0"/>
              <a:t>CLICK TO EDIT MASTER TITLE STYLE</a:t>
            </a:r>
            <a:endParaRPr lang="en-US" dirty="0"/>
          </a:p>
        </p:txBody>
      </p:sp>
      <p:pic>
        <p:nvPicPr>
          <p:cNvPr id="31" name="Picture 30" descr="RGB Color_.7 in.png"/>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8258812" y="105765"/>
            <a:ext cx="774218" cy="480076"/>
          </a:xfrm>
          <a:prstGeom prst="rect">
            <a:avLst/>
          </a:prstGeom>
        </p:spPr>
      </p:pic>
      <p:sp>
        <p:nvSpPr>
          <p:cNvPr id="3" name="Text Placeholder 2"/>
          <p:cNvSpPr>
            <a:spLocks noGrp="1"/>
          </p:cNvSpPr>
          <p:nvPr>
            <p:ph type="body" sz="quarter" idx="13"/>
          </p:nvPr>
        </p:nvSpPr>
        <p:spPr>
          <a:xfrm>
            <a:off x="1898652" y="3412335"/>
            <a:ext cx="5499100" cy="989410"/>
          </a:xfrm>
          <a:prstGeom prst="rect">
            <a:avLst/>
          </a:prstGeom>
        </p:spPr>
        <p:txBody>
          <a:bodyPr vert="horz"/>
          <a:lstStyle>
            <a:lvl1pPr marL="129779" indent="-129779">
              <a:buFont typeface="Arial"/>
              <a:buChar char="•"/>
              <a:defRPr>
                <a:solidFill>
                  <a:schemeClr val="bg1"/>
                </a:solidFill>
              </a:defRPr>
            </a:lvl1pPr>
            <a:lvl2pPr marL="388144" indent="-134541">
              <a:buClr>
                <a:schemeClr val="bg1"/>
              </a:buClr>
              <a:buFont typeface="Lucida Grande"/>
              <a:buChar char="–"/>
              <a:defRPr>
                <a:solidFill>
                  <a:schemeClr val="bg1"/>
                </a:solidFill>
              </a:defRPr>
            </a:lvl2pPr>
            <a:lvl3pPr marL="509404" indent="-84503">
              <a:buFont typeface="Arial"/>
              <a:buChar cha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p:txBody>
      </p:sp>
      <p:sp>
        <p:nvSpPr>
          <p:cNvPr id="18" name="Date Placeholder 3"/>
          <p:cNvSpPr>
            <a:spLocks noGrp="1"/>
          </p:cNvSpPr>
          <p:nvPr>
            <p:ph type="dt" sz="half" idx="2"/>
          </p:nvPr>
        </p:nvSpPr>
        <p:spPr>
          <a:xfrm>
            <a:off x="0" y="4993240"/>
            <a:ext cx="908050" cy="150260"/>
          </a:xfrm>
          <a:prstGeom prst="rect">
            <a:avLst/>
          </a:prstGeom>
        </p:spPr>
        <p:txBody>
          <a:bodyPr vert="horz" lIns="91407" tIns="45704" rIns="91407" bIns="45704" rtlCol="0" anchor="ctr"/>
          <a:lstStyle>
            <a:lvl1pPr algn="l">
              <a:defRPr sz="525">
                <a:solidFill>
                  <a:srgbClr val="000000"/>
                </a:solidFill>
              </a:defRPr>
            </a:lvl1pPr>
          </a:lstStyle>
          <a:p>
            <a:r>
              <a:rPr lang="en-US" dirty="0" err="1" smtClean="0"/>
              <a:t>www.nasa.gov</a:t>
            </a:r>
            <a:r>
              <a:rPr lang="en-US" dirty="0" smtClean="0"/>
              <a:t>/</a:t>
            </a:r>
            <a:r>
              <a:rPr lang="en-US" dirty="0" err="1" smtClean="0"/>
              <a:t>sls</a:t>
            </a:r>
            <a:endParaRPr lang="en-US" dirty="0"/>
          </a:p>
        </p:txBody>
      </p:sp>
    </p:spTree>
    <p:extLst>
      <p:ext uri="{BB962C8B-B14F-4D97-AF65-F5344CB8AC3E}">
        <p14:creationId xmlns:p14="http://schemas.microsoft.com/office/powerpoint/2010/main" val="3042436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Last SLide">
    <p:spTree>
      <p:nvGrpSpPr>
        <p:cNvPr id="1" name=""/>
        <p:cNvGrpSpPr/>
        <p:nvPr/>
      </p:nvGrpSpPr>
      <p:grpSpPr>
        <a:xfrm>
          <a:off x="0" y="0"/>
          <a:ext cx="0" cy="0"/>
          <a:chOff x="0" y="0"/>
          <a:chExt cx="0" cy="0"/>
        </a:xfrm>
      </p:grpSpPr>
      <p:pic>
        <p:nvPicPr>
          <p:cNvPr id="6" name="Picture 5" descr="Last Page.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
            <a:ext cx="9144000" cy="5142356"/>
          </a:xfrm>
          <a:prstGeom prst="rect">
            <a:avLst/>
          </a:prstGeom>
        </p:spPr>
      </p:pic>
      <p:sp>
        <p:nvSpPr>
          <p:cNvPr id="3" name="Date Placeholder 2"/>
          <p:cNvSpPr>
            <a:spLocks noGrp="1"/>
          </p:cNvSpPr>
          <p:nvPr>
            <p:ph type="dt" sz="half" idx="10"/>
          </p:nvPr>
        </p:nvSpPr>
        <p:spPr/>
        <p:txBody>
          <a:bodyPr/>
          <a:lstStyle/>
          <a:p>
            <a:r>
              <a:rPr lang="en-US" smtClean="0"/>
              <a:t>www.nasa.gov/sls</a:t>
            </a:r>
            <a:endParaRPr lang="en-US" dirty="0"/>
          </a:p>
        </p:txBody>
      </p:sp>
    </p:spTree>
    <p:extLst>
      <p:ext uri="{BB962C8B-B14F-4D97-AF65-F5344CB8AC3E}">
        <p14:creationId xmlns:p14="http://schemas.microsoft.com/office/powerpoint/2010/main" val="3792650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image" Target="../media/image7.jpeg"/><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4" name="Picture 3" descr="Internal No Bot Bar Slide.jpg"/>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0" y="1144"/>
            <a:ext cx="9144000" cy="5142356"/>
          </a:xfrm>
          <a:prstGeom prst="rect">
            <a:avLst/>
          </a:prstGeom>
        </p:spPr>
      </p:pic>
      <p:pic>
        <p:nvPicPr>
          <p:cNvPr id="2" name="Picture 1"/>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447357" y="4775825"/>
            <a:ext cx="471099" cy="343083"/>
          </a:xfrm>
          <a:prstGeom prst="rect">
            <a:avLst/>
          </a:prstGeom>
        </p:spPr>
      </p:pic>
      <p:sp>
        <p:nvSpPr>
          <p:cNvPr id="1026" name="Rectangle 2"/>
          <p:cNvSpPr>
            <a:spLocks noGrp="1" noChangeArrowheads="1"/>
          </p:cNvSpPr>
          <p:nvPr>
            <p:ph type="title"/>
          </p:nvPr>
        </p:nvSpPr>
        <p:spPr bwMode="auto">
          <a:xfrm>
            <a:off x="848846" y="20319"/>
            <a:ext cx="8295154" cy="61629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0" rIns="0" bIns="0" numCol="1" anchor="ctr" anchorCtr="0" compatLnSpc="1">
            <a:prstTxWarp prst="textNoShape">
              <a:avLst/>
            </a:prstTxWarp>
          </a:bodyPr>
          <a:lstStyle/>
          <a:p>
            <a:pPr lvl="0"/>
            <a:r>
              <a:rPr lang="en-US" dirty="0"/>
              <a:t>Click to edit Master title style</a:t>
            </a:r>
          </a:p>
        </p:txBody>
      </p:sp>
      <p:sp>
        <p:nvSpPr>
          <p:cNvPr id="83974" name="Rectangle 6"/>
          <p:cNvSpPr>
            <a:spLocks noGrp="1" noChangeArrowheads="1"/>
          </p:cNvSpPr>
          <p:nvPr>
            <p:ph type="sldNum" sz="quarter" idx="4"/>
          </p:nvPr>
        </p:nvSpPr>
        <p:spPr bwMode="auto">
          <a:xfrm>
            <a:off x="7524128" y="5028916"/>
            <a:ext cx="1597492" cy="153865"/>
          </a:xfrm>
          <a:prstGeom prst="rect">
            <a:avLst/>
          </a:prstGeom>
          <a:noFill/>
          <a:ln w="9525">
            <a:noFill/>
            <a:miter lim="800000"/>
            <a:headEnd/>
            <a:tailEnd/>
          </a:ln>
          <a:effectLst/>
        </p:spPr>
        <p:txBody>
          <a:bodyPr vert="horz" wrap="square" lIns="0" tIns="45697" rIns="0" bIns="0" numCol="1" anchor="t" anchorCtr="0" compatLnSpc="1">
            <a:prstTxWarp prst="textNoShape">
              <a:avLst/>
            </a:prstTxWarp>
            <a:spAutoFit/>
          </a:bodyPr>
          <a:lstStyle>
            <a:lvl1pPr algn="r" eaLnBrk="1" hangingPunct="1">
              <a:defRPr sz="700" smtClean="0">
                <a:solidFill>
                  <a:schemeClr val="bg2"/>
                </a:solidFill>
                <a:latin typeface="+mj-lt"/>
                <a:cs typeface="Arial" charset="0"/>
              </a:defRPr>
            </a:lvl1pPr>
          </a:lstStyle>
          <a:p>
            <a:r>
              <a:rPr lang="en-US" altLang="en-US" dirty="0"/>
              <a:t>.</a:t>
            </a:r>
            <a:fld id="{C4961C3E-E491-4178-9B50-C7E0FC0B8D1C}" type="slidenum">
              <a:rPr lang="en-US" altLang="en-US" smtClean="0">
                <a:cs typeface="+mn-cs"/>
              </a:rPr>
              <a:pPr/>
              <a:t>‹#›</a:t>
            </a:fld>
            <a:endParaRPr lang="en-US" altLang="en-US" dirty="0">
              <a:cs typeface="+mn-cs"/>
            </a:endParaRPr>
          </a:p>
        </p:txBody>
      </p:sp>
      <p:sp>
        <p:nvSpPr>
          <p:cNvPr id="7" name="Rectangle 8"/>
          <p:cNvSpPr>
            <a:spLocks noChangeArrowheads="1"/>
          </p:cNvSpPr>
          <p:nvPr userDrawn="1"/>
        </p:nvSpPr>
        <p:spPr bwMode="auto">
          <a:xfrm>
            <a:off x="1896172" y="4992932"/>
            <a:ext cx="815975" cy="1538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45697" rIns="91395" bIns="0">
            <a:spAutoFit/>
          </a:bodyPr>
          <a:lstStyle/>
          <a:p>
            <a:pPr algn="ctr"/>
            <a:r>
              <a:rPr lang="en-US" sz="700" dirty="0" err="1">
                <a:solidFill>
                  <a:schemeClr val="bg1"/>
                </a:solidFill>
              </a:rPr>
              <a:t>www.nasa.gov</a:t>
            </a:r>
            <a:r>
              <a:rPr lang="en-US" sz="700" dirty="0">
                <a:solidFill>
                  <a:schemeClr val="bg1"/>
                </a:solidFill>
              </a:rPr>
              <a:t>/</a:t>
            </a:r>
            <a:r>
              <a:rPr lang="en-US" sz="700" dirty="0" err="1">
                <a:solidFill>
                  <a:schemeClr val="bg1"/>
                </a:solidFill>
              </a:rPr>
              <a:t>sls</a:t>
            </a:r>
            <a:endParaRPr lang="en-US" dirty="0">
              <a:solidFill>
                <a:schemeClr val="bg1"/>
              </a:solidFill>
            </a:endParaRPr>
          </a:p>
        </p:txBody>
      </p:sp>
    </p:spTree>
    <p:extLst>
      <p:ext uri="{BB962C8B-B14F-4D97-AF65-F5344CB8AC3E}">
        <p14:creationId xmlns:p14="http://schemas.microsoft.com/office/powerpoint/2010/main" val="3768818255"/>
      </p:ext>
    </p:extLst>
  </p:cSld>
  <p:clrMap bg1="dk1" tx1="lt1" bg2="dk2" tx2="lt2" accent1="accent1" accent2="accent2" accent3="accent3" accent4="accent4" accent5="accent5" accent6="accent6" hlink="hlink" folHlink="folHlink"/>
  <p:sldLayoutIdLst>
    <p:sldLayoutId id="2147483765" r:id="rId1"/>
    <p:sldLayoutId id="2147483766" r:id="rId2"/>
    <p:sldLayoutId id="2147483784" r:id="rId3"/>
    <p:sldLayoutId id="2147483767" r:id="rId4"/>
    <p:sldLayoutId id="2147483782" r:id="rId5"/>
    <p:sldLayoutId id="2147483778" r:id="rId6"/>
    <p:sldLayoutId id="2147483783" r:id="rId7"/>
    <p:sldLayoutId id="2147483785" r:id="rId8"/>
  </p:sldLayoutIdLst>
  <p:hf hdr="0" ftr="0" dt="0"/>
  <p:txStyles>
    <p:titleStyle>
      <a:lvl1pPr algn="l" rtl="0" eaLnBrk="1" fontAlgn="base" hangingPunct="1">
        <a:lnSpc>
          <a:spcPct val="90000"/>
        </a:lnSpc>
        <a:spcBef>
          <a:spcPct val="0"/>
        </a:spcBef>
        <a:spcAft>
          <a:spcPct val="0"/>
        </a:spcAft>
        <a:defRPr sz="2800" b="1">
          <a:solidFill>
            <a:srgbClr val="FFFFFF"/>
          </a:solidFill>
          <a:effectLst/>
          <a:latin typeface="Century Gothic" panose="020B0502020202020204" pitchFamily="34" charset="0"/>
          <a:ea typeface="ＭＳ Ｐゴシック" pitchFamily="-108" charset="-128"/>
          <a:cs typeface="Century Gothic" panose="020B0502020202020204" pitchFamily="34" charset="0"/>
        </a:defRPr>
      </a:lvl1pPr>
      <a:lvl2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2600" b="1">
          <a:solidFill>
            <a:srgbClr val="EAEAEA"/>
          </a:solidFill>
          <a:latin typeface="Arial Narrow" charset="0"/>
          <a:ea typeface="ＭＳ Ｐゴシック" pitchFamily="-108" charset="-128"/>
          <a:cs typeface="ＭＳ Ｐゴシック" pitchFamily="-108" charset="-128"/>
        </a:defRPr>
      </a:lvl5pPr>
      <a:lvl6pPr marL="410144" algn="l" defTabSz="914279" rtl="0" eaLnBrk="1" fontAlgn="base" hangingPunct="1">
        <a:spcBef>
          <a:spcPct val="0"/>
        </a:spcBef>
        <a:spcAft>
          <a:spcPct val="0"/>
        </a:spcAft>
        <a:defRPr sz="3200">
          <a:solidFill>
            <a:srgbClr val="939BA8"/>
          </a:solidFill>
          <a:latin typeface="Arial" pitchFamily="-108" charset="0"/>
        </a:defRPr>
      </a:lvl6pPr>
      <a:lvl7pPr marL="820289" algn="l" defTabSz="914279" rtl="0" eaLnBrk="1" fontAlgn="base" hangingPunct="1">
        <a:spcBef>
          <a:spcPct val="0"/>
        </a:spcBef>
        <a:spcAft>
          <a:spcPct val="0"/>
        </a:spcAft>
        <a:defRPr sz="3200">
          <a:solidFill>
            <a:srgbClr val="939BA8"/>
          </a:solidFill>
          <a:latin typeface="Arial" pitchFamily="-108" charset="0"/>
        </a:defRPr>
      </a:lvl7pPr>
      <a:lvl8pPr marL="1230433" algn="l" defTabSz="914279" rtl="0" eaLnBrk="1" fontAlgn="base" hangingPunct="1">
        <a:spcBef>
          <a:spcPct val="0"/>
        </a:spcBef>
        <a:spcAft>
          <a:spcPct val="0"/>
        </a:spcAft>
        <a:defRPr sz="3200">
          <a:solidFill>
            <a:srgbClr val="939BA8"/>
          </a:solidFill>
          <a:latin typeface="Arial" pitchFamily="-108" charset="0"/>
        </a:defRPr>
      </a:lvl8pPr>
      <a:lvl9pPr marL="1640577" algn="l" defTabSz="914279" rtl="0" eaLnBrk="1" fontAlgn="base" hangingPunct="1">
        <a:spcBef>
          <a:spcPct val="0"/>
        </a:spcBef>
        <a:spcAft>
          <a:spcPct val="0"/>
        </a:spcAft>
        <a:defRPr sz="3200">
          <a:solidFill>
            <a:srgbClr val="939BA8"/>
          </a:solidFill>
          <a:latin typeface="Arial" pitchFamily="-108" charset="0"/>
        </a:defRPr>
      </a:lvl9pPr>
    </p:titleStyle>
    <p:bodyStyle>
      <a:lvl1pPr marL="338017" indent="-338017" algn="l" rtl="0" eaLnBrk="1" fontAlgn="base" hangingPunct="1">
        <a:lnSpc>
          <a:spcPct val="100000"/>
        </a:lnSpc>
        <a:spcBef>
          <a:spcPct val="0"/>
        </a:spcBef>
        <a:spcAft>
          <a:spcPts val="0"/>
        </a:spcAft>
        <a:buClrTx/>
        <a:buSzPct val="100000"/>
        <a:buFont typeface="Wingdings" charset="2"/>
        <a:buChar char="u"/>
        <a:tabLst/>
        <a:defRPr sz="2000" b="1">
          <a:solidFill>
            <a:schemeClr val="bg2"/>
          </a:solidFill>
          <a:latin typeface="+mn-lt"/>
          <a:ea typeface="ＭＳ Ｐゴシック" pitchFamily="-108" charset="-128"/>
          <a:cs typeface="ＭＳ Ｐゴシック" charset="-128"/>
        </a:defRPr>
      </a:lvl1pPr>
      <a:lvl2pPr marL="455451" indent="-117433" algn="l" rtl="0" eaLnBrk="1" fontAlgn="base" hangingPunct="1">
        <a:lnSpc>
          <a:spcPct val="100000"/>
        </a:lnSpc>
        <a:spcBef>
          <a:spcPct val="0"/>
        </a:spcBef>
        <a:spcAft>
          <a:spcPts val="0"/>
        </a:spcAft>
        <a:buClrTx/>
        <a:buFont typeface="Arial" charset="0"/>
        <a:buChar char="•"/>
        <a:defRPr b="0">
          <a:solidFill>
            <a:schemeClr val="bg2"/>
          </a:solidFill>
          <a:latin typeface="+mn-lt"/>
          <a:ea typeface="ＭＳ Ｐゴシック" charset="0"/>
          <a:cs typeface="Arial Narrow"/>
        </a:defRPr>
      </a:lvl2pPr>
      <a:lvl3pPr marL="679205" indent="-112671" algn="l" rtl="0" eaLnBrk="1" fontAlgn="base" hangingPunct="1">
        <a:lnSpc>
          <a:spcPct val="100000"/>
        </a:lnSpc>
        <a:spcBef>
          <a:spcPct val="0"/>
        </a:spcBef>
        <a:spcAft>
          <a:spcPts val="0"/>
        </a:spcAft>
        <a:buClrTx/>
        <a:buSzPct val="90000"/>
        <a:buFont typeface="Lucida Grande"/>
        <a:buChar char="‒"/>
        <a:tabLst/>
        <a:defRPr sz="1600">
          <a:solidFill>
            <a:schemeClr val="bg2"/>
          </a:solidFill>
          <a:latin typeface="+mn-lt"/>
          <a:ea typeface="Arial Narrow" pitchFamily="-112" charset="0"/>
          <a:cs typeface="Arial Narrow"/>
        </a:defRPr>
      </a:lvl3pPr>
      <a:lvl4pPr marL="852183" indent="-112671" algn="l" rtl="0" eaLnBrk="1" fontAlgn="base" hangingPunct="1">
        <a:lnSpc>
          <a:spcPct val="100000"/>
        </a:lnSpc>
        <a:spcBef>
          <a:spcPct val="0"/>
        </a:spcBef>
        <a:spcAft>
          <a:spcPts val="0"/>
        </a:spcAft>
        <a:buClrTx/>
        <a:buFont typeface="Arial" charset="0"/>
        <a:buChar char="•"/>
        <a:defRPr sz="1400">
          <a:solidFill>
            <a:schemeClr val="bg2"/>
          </a:solidFill>
          <a:latin typeface="+mn-lt"/>
          <a:ea typeface="Arial Narrow" pitchFamily="-112" charset="0"/>
          <a:cs typeface="Arial Narrow"/>
        </a:defRPr>
      </a:lvl4pPr>
      <a:lvl5pPr marL="1039442" indent="-117433" algn="l" rtl="0" eaLnBrk="1" fontAlgn="base" hangingPunct="1">
        <a:lnSpc>
          <a:spcPct val="100000"/>
        </a:lnSpc>
        <a:spcBef>
          <a:spcPct val="0"/>
        </a:spcBef>
        <a:spcAft>
          <a:spcPts val="0"/>
        </a:spcAft>
        <a:buClrTx/>
        <a:buFont typeface="Lucida Grande"/>
        <a:buChar char="‒"/>
        <a:defRPr sz="1200">
          <a:solidFill>
            <a:schemeClr val="bg2"/>
          </a:solidFill>
          <a:latin typeface="+mn-lt"/>
          <a:ea typeface="Arial Narrow" pitchFamily="-112" charset="0"/>
          <a:cs typeface="Arial Narrow"/>
        </a:defRPr>
      </a:lvl5pPr>
      <a:lvl6pPr marL="2466564"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670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6853"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6997" indent="-227856" algn="l" defTabSz="914279"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p:bodyStyle>
    <p:otherStyle>
      <a:defPPr>
        <a:defRPr lang="en-US"/>
      </a:defPPr>
      <a:lvl1pPr marL="0" algn="l" defTabSz="410144" rtl="0" eaLnBrk="1" latinLnBrk="0" hangingPunct="1">
        <a:defRPr sz="1600" kern="1200">
          <a:solidFill>
            <a:schemeClr val="tx1"/>
          </a:solidFill>
          <a:latin typeface="+mn-lt"/>
          <a:ea typeface="+mn-ea"/>
          <a:cs typeface="+mn-cs"/>
        </a:defRPr>
      </a:lvl1pPr>
      <a:lvl2pPr marL="410144" algn="l" defTabSz="410144" rtl="0" eaLnBrk="1" latinLnBrk="0" hangingPunct="1">
        <a:defRPr sz="1600" kern="1200">
          <a:solidFill>
            <a:schemeClr val="tx1"/>
          </a:solidFill>
          <a:latin typeface="+mn-lt"/>
          <a:ea typeface="+mn-ea"/>
          <a:cs typeface="+mn-cs"/>
        </a:defRPr>
      </a:lvl2pPr>
      <a:lvl3pPr marL="820289" algn="l" defTabSz="410144" rtl="0" eaLnBrk="1" latinLnBrk="0" hangingPunct="1">
        <a:defRPr sz="1600" kern="1200">
          <a:solidFill>
            <a:schemeClr val="tx1"/>
          </a:solidFill>
          <a:latin typeface="+mn-lt"/>
          <a:ea typeface="+mn-ea"/>
          <a:cs typeface="+mn-cs"/>
        </a:defRPr>
      </a:lvl3pPr>
      <a:lvl4pPr marL="1230433" algn="l" defTabSz="410144" rtl="0" eaLnBrk="1" latinLnBrk="0" hangingPunct="1">
        <a:defRPr sz="1600" kern="1200">
          <a:solidFill>
            <a:schemeClr val="tx1"/>
          </a:solidFill>
          <a:latin typeface="+mn-lt"/>
          <a:ea typeface="+mn-ea"/>
          <a:cs typeface="+mn-cs"/>
        </a:defRPr>
      </a:lvl4pPr>
      <a:lvl5pPr marL="1640577" algn="l" defTabSz="410144" rtl="0" eaLnBrk="1" latinLnBrk="0" hangingPunct="1">
        <a:defRPr sz="1600" kern="1200">
          <a:solidFill>
            <a:schemeClr val="tx1"/>
          </a:solidFill>
          <a:latin typeface="+mn-lt"/>
          <a:ea typeface="+mn-ea"/>
          <a:cs typeface="+mn-cs"/>
        </a:defRPr>
      </a:lvl5pPr>
      <a:lvl6pPr marL="2050721" algn="l" defTabSz="410144" rtl="0" eaLnBrk="1" latinLnBrk="0" hangingPunct="1">
        <a:defRPr sz="1600" kern="1200">
          <a:solidFill>
            <a:schemeClr val="tx1"/>
          </a:solidFill>
          <a:latin typeface="+mn-lt"/>
          <a:ea typeface="+mn-ea"/>
          <a:cs typeface="+mn-cs"/>
        </a:defRPr>
      </a:lvl6pPr>
      <a:lvl7pPr marL="2460866" algn="l" defTabSz="410144" rtl="0" eaLnBrk="1" latinLnBrk="0" hangingPunct="1">
        <a:defRPr sz="1600" kern="1200">
          <a:solidFill>
            <a:schemeClr val="tx1"/>
          </a:solidFill>
          <a:latin typeface="+mn-lt"/>
          <a:ea typeface="+mn-ea"/>
          <a:cs typeface="+mn-cs"/>
        </a:defRPr>
      </a:lvl7pPr>
      <a:lvl8pPr marL="2871010" algn="l" defTabSz="410144" rtl="0" eaLnBrk="1" latinLnBrk="0" hangingPunct="1">
        <a:defRPr sz="1600" kern="1200">
          <a:solidFill>
            <a:schemeClr val="tx1"/>
          </a:solidFill>
          <a:latin typeface="+mn-lt"/>
          <a:ea typeface="+mn-ea"/>
          <a:cs typeface="+mn-cs"/>
        </a:defRPr>
      </a:lvl8pPr>
      <a:lvl9pPr marL="3281154" algn="l" defTabSz="410144"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8F8F8"/>
        </a:solidFill>
        <a:effectLst/>
      </p:bgPr>
    </p:bg>
    <p:spTree>
      <p:nvGrpSpPr>
        <p:cNvPr id="1" name=""/>
        <p:cNvGrpSpPr/>
        <p:nvPr/>
      </p:nvGrpSpPr>
      <p:grpSpPr>
        <a:xfrm>
          <a:off x="0" y="0"/>
          <a:ext cx="0" cy="0"/>
          <a:chOff x="0" y="0"/>
          <a:chExt cx="0" cy="0"/>
        </a:xfrm>
      </p:grpSpPr>
      <p:pic>
        <p:nvPicPr>
          <p:cNvPr id="2" name="Picture 1" descr="sls_Readiness Assessment_Slides_021015.jpg"/>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0" y="4"/>
            <a:ext cx="9144000" cy="5142356"/>
          </a:xfrm>
          <a:prstGeom prst="rect">
            <a:avLst/>
          </a:prstGeom>
        </p:spPr>
      </p:pic>
      <p:sp>
        <p:nvSpPr>
          <p:cNvPr id="1026" name="Rectangle 2"/>
          <p:cNvSpPr>
            <a:spLocks noGrp="1" noChangeArrowheads="1"/>
          </p:cNvSpPr>
          <p:nvPr>
            <p:ph type="title"/>
          </p:nvPr>
        </p:nvSpPr>
        <p:spPr bwMode="auto">
          <a:xfrm>
            <a:off x="631479" y="3"/>
            <a:ext cx="8512523" cy="5214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0" rIns="0" bIns="0" numCol="1" anchor="ctr" anchorCtr="0" compatLnSpc="1">
            <a:prstTxWarp prst="textNoShape">
              <a:avLst/>
            </a:prstTxWarp>
          </a:bodyPr>
          <a:lstStyle/>
          <a:p>
            <a:pPr lvl="0"/>
            <a:r>
              <a:rPr lang="en-US" smtClean="0"/>
              <a:t>Click to edit Master title style</a:t>
            </a:r>
            <a:endParaRPr lang="en-US" dirty="0"/>
          </a:p>
        </p:txBody>
      </p:sp>
      <p:sp>
        <p:nvSpPr>
          <p:cNvPr id="7" name="Date Placeholder 3"/>
          <p:cNvSpPr>
            <a:spLocks noGrp="1"/>
          </p:cNvSpPr>
          <p:nvPr>
            <p:ph type="dt" sz="half" idx="2"/>
          </p:nvPr>
        </p:nvSpPr>
        <p:spPr>
          <a:xfrm>
            <a:off x="0" y="4993240"/>
            <a:ext cx="908050" cy="150260"/>
          </a:xfrm>
          <a:prstGeom prst="rect">
            <a:avLst/>
          </a:prstGeom>
        </p:spPr>
        <p:txBody>
          <a:bodyPr vert="horz" lIns="91407" tIns="45704" rIns="91407" bIns="45704" rtlCol="0" anchor="ctr"/>
          <a:lstStyle>
            <a:lvl1pPr algn="l">
              <a:defRPr sz="525">
                <a:solidFill>
                  <a:srgbClr val="000000"/>
                </a:solidFill>
              </a:defRPr>
            </a:lvl1pPr>
          </a:lstStyle>
          <a:p>
            <a:r>
              <a:rPr lang="en-US" dirty="0" err="1" smtClean="0"/>
              <a:t>www.nasa.gov</a:t>
            </a:r>
            <a:r>
              <a:rPr lang="en-US" dirty="0" smtClean="0"/>
              <a:t>/</a:t>
            </a:r>
            <a:r>
              <a:rPr lang="en-US" dirty="0" err="1" smtClean="0"/>
              <a:t>sls</a:t>
            </a:r>
            <a:endParaRPr lang="en-US" dirty="0"/>
          </a:p>
        </p:txBody>
      </p:sp>
      <p:sp>
        <p:nvSpPr>
          <p:cNvPr id="6" name="Rectangle 6"/>
          <p:cNvSpPr>
            <a:spLocks noGrp="1" noChangeArrowheads="1"/>
          </p:cNvSpPr>
          <p:nvPr>
            <p:ph type="sldNum" sz="quarter" idx="4"/>
          </p:nvPr>
        </p:nvSpPr>
        <p:spPr bwMode="auto">
          <a:xfrm>
            <a:off x="7326394" y="4993476"/>
            <a:ext cx="1817606" cy="173101"/>
          </a:xfrm>
          <a:prstGeom prst="rect">
            <a:avLst/>
          </a:prstGeom>
          <a:noFill/>
          <a:ln w="9525">
            <a:noFill/>
            <a:miter lim="800000"/>
            <a:headEnd/>
            <a:tailEnd/>
          </a:ln>
          <a:effectLst/>
        </p:spPr>
        <p:txBody>
          <a:bodyPr vert="horz" wrap="square" lIns="0" tIns="45697" rIns="91440" bIns="45720" numCol="1" anchor="t" anchorCtr="0" compatLnSpc="1">
            <a:prstTxWarp prst="textNoShape">
              <a:avLst/>
            </a:prstTxWarp>
            <a:spAutoFit/>
          </a:bodyPr>
          <a:lstStyle>
            <a:lvl1pPr algn="r" eaLnBrk="1" hangingPunct="1">
              <a:defRPr sz="525" smtClean="0">
                <a:solidFill>
                  <a:schemeClr val="bg1"/>
                </a:solidFill>
                <a:latin typeface="+mj-lt"/>
                <a:cs typeface="Arial" charset="0"/>
              </a:defRPr>
            </a:lvl1pPr>
          </a:lstStyle>
          <a:p>
            <a:pPr>
              <a:defRPr/>
            </a:pPr>
            <a:fld id="{4569F621-B9F7-4742-A045-A75079A40DFE}" type="slidenum">
              <a:rPr lang="en-US" smtClean="0"/>
              <a:pPr>
                <a:defRPr/>
              </a:pPr>
              <a:t>‹#›</a:t>
            </a:fld>
            <a:endParaRPr lang="en-US" dirty="0"/>
          </a:p>
        </p:txBody>
      </p:sp>
      <p:sp>
        <p:nvSpPr>
          <p:cNvPr id="3" name="Text Placeholder 2"/>
          <p:cNvSpPr>
            <a:spLocks noGrp="1"/>
          </p:cNvSpPr>
          <p:nvPr>
            <p:ph type="body" idx="1"/>
          </p:nvPr>
        </p:nvSpPr>
        <p:spPr>
          <a:xfrm>
            <a:off x="228600" y="677466"/>
            <a:ext cx="8685213" cy="4295775"/>
          </a:xfrm>
          <a:prstGeom prst="rect">
            <a:avLst/>
          </a:prstGeom>
        </p:spPr>
        <p:txBody>
          <a:bodyPr vert="horz" lIns="91440" tIns="45720" rIns="91440" bIns="45720" rtlCol="0">
            <a:normAutofit/>
          </a:bodyPr>
          <a:lstStyle/>
          <a:p>
            <a:pPr lvl="0"/>
            <a:r>
              <a:rPr lang="en-US" dirty="0" smtClean="0"/>
              <a:t>Click edit to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0722488"/>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Lst>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hf hdr="0" ftr="0"/>
  <p:txStyles>
    <p:titleStyle>
      <a:lvl1pPr algn="l" rtl="0" eaLnBrk="1" fontAlgn="base" hangingPunct="1">
        <a:lnSpc>
          <a:spcPct val="90000"/>
        </a:lnSpc>
        <a:spcBef>
          <a:spcPct val="0"/>
        </a:spcBef>
        <a:spcAft>
          <a:spcPct val="0"/>
        </a:spcAft>
        <a:defRPr sz="2100" b="1">
          <a:solidFill>
            <a:srgbClr val="FFFFFF"/>
          </a:solidFill>
          <a:effectLst/>
          <a:latin typeface="+mn-lt"/>
          <a:ea typeface="ＭＳ Ｐゴシック" pitchFamily="-108" charset="-128"/>
          <a:cs typeface="ＭＳ Ｐゴシック" charset="-128"/>
        </a:defRPr>
      </a:lvl1pPr>
      <a:lvl2pPr algn="l" rtl="0" eaLnBrk="1" fontAlgn="base" hangingPunct="1">
        <a:spcBef>
          <a:spcPct val="0"/>
        </a:spcBef>
        <a:spcAft>
          <a:spcPct val="0"/>
        </a:spcAft>
        <a:defRPr sz="1950" b="1">
          <a:solidFill>
            <a:srgbClr val="EAEAEA"/>
          </a:solidFill>
          <a:latin typeface="Arial Narrow" charset="0"/>
          <a:ea typeface="ＭＳ Ｐゴシック" pitchFamily="-108" charset="-128"/>
          <a:cs typeface="ＭＳ Ｐゴシック" pitchFamily="-108" charset="-128"/>
        </a:defRPr>
      </a:lvl2pPr>
      <a:lvl3pPr algn="l" rtl="0" eaLnBrk="1" fontAlgn="base" hangingPunct="1">
        <a:spcBef>
          <a:spcPct val="0"/>
        </a:spcBef>
        <a:spcAft>
          <a:spcPct val="0"/>
        </a:spcAft>
        <a:defRPr sz="1950" b="1">
          <a:solidFill>
            <a:srgbClr val="EAEAEA"/>
          </a:solidFill>
          <a:latin typeface="Arial Narrow" charset="0"/>
          <a:ea typeface="ＭＳ Ｐゴシック" pitchFamily="-108" charset="-128"/>
          <a:cs typeface="ＭＳ Ｐゴシック" pitchFamily="-108" charset="-128"/>
        </a:defRPr>
      </a:lvl3pPr>
      <a:lvl4pPr algn="l" rtl="0" eaLnBrk="1" fontAlgn="base" hangingPunct="1">
        <a:spcBef>
          <a:spcPct val="0"/>
        </a:spcBef>
        <a:spcAft>
          <a:spcPct val="0"/>
        </a:spcAft>
        <a:defRPr sz="1950" b="1">
          <a:solidFill>
            <a:srgbClr val="EAEAEA"/>
          </a:solidFill>
          <a:latin typeface="Arial Narrow" charset="0"/>
          <a:ea typeface="ＭＳ Ｐゴシック" pitchFamily="-108" charset="-128"/>
          <a:cs typeface="ＭＳ Ｐゴシック" pitchFamily="-108" charset="-128"/>
        </a:defRPr>
      </a:lvl4pPr>
      <a:lvl5pPr algn="l" rtl="0" eaLnBrk="1" fontAlgn="base" hangingPunct="1">
        <a:spcBef>
          <a:spcPct val="0"/>
        </a:spcBef>
        <a:spcAft>
          <a:spcPct val="0"/>
        </a:spcAft>
        <a:defRPr sz="1950" b="1">
          <a:solidFill>
            <a:srgbClr val="EAEAEA"/>
          </a:solidFill>
          <a:latin typeface="Arial Narrow" charset="0"/>
          <a:ea typeface="ＭＳ Ｐゴシック" pitchFamily="-108" charset="-128"/>
          <a:cs typeface="ＭＳ Ｐゴシック" pitchFamily="-108" charset="-128"/>
        </a:defRPr>
      </a:lvl5pPr>
      <a:lvl6pPr marL="307608" algn="l" defTabSz="685709" rtl="0" eaLnBrk="1" fontAlgn="base" hangingPunct="1">
        <a:spcBef>
          <a:spcPct val="0"/>
        </a:spcBef>
        <a:spcAft>
          <a:spcPct val="0"/>
        </a:spcAft>
        <a:defRPr sz="2400">
          <a:solidFill>
            <a:srgbClr val="939BA8"/>
          </a:solidFill>
          <a:latin typeface="Arial" pitchFamily="-108" charset="0"/>
        </a:defRPr>
      </a:lvl6pPr>
      <a:lvl7pPr marL="615217" algn="l" defTabSz="685709" rtl="0" eaLnBrk="1" fontAlgn="base" hangingPunct="1">
        <a:spcBef>
          <a:spcPct val="0"/>
        </a:spcBef>
        <a:spcAft>
          <a:spcPct val="0"/>
        </a:spcAft>
        <a:defRPr sz="2400">
          <a:solidFill>
            <a:srgbClr val="939BA8"/>
          </a:solidFill>
          <a:latin typeface="Arial" pitchFamily="-108" charset="0"/>
        </a:defRPr>
      </a:lvl7pPr>
      <a:lvl8pPr marL="922825" algn="l" defTabSz="685709" rtl="0" eaLnBrk="1" fontAlgn="base" hangingPunct="1">
        <a:spcBef>
          <a:spcPct val="0"/>
        </a:spcBef>
        <a:spcAft>
          <a:spcPct val="0"/>
        </a:spcAft>
        <a:defRPr sz="2400">
          <a:solidFill>
            <a:srgbClr val="939BA8"/>
          </a:solidFill>
          <a:latin typeface="Arial" pitchFamily="-108" charset="0"/>
        </a:defRPr>
      </a:lvl8pPr>
      <a:lvl9pPr marL="1230433" algn="l" defTabSz="685709" rtl="0" eaLnBrk="1" fontAlgn="base" hangingPunct="1">
        <a:spcBef>
          <a:spcPct val="0"/>
        </a:spcBef>
        <a:spcAft>
          <a:spcPct val="0"/>
        </a:spcAft>
        <a:defRPr sz="2400">
          <a:solidFill>
            <a:srgbClr val="939BA8"/>
          </a:solidFill>
          <a:latin typeface="Arial" pitchFamily="-108" charset="0"/>
        </a:defRPr>
      </a:lvl9pPr>
    </p:titleStyle>
    <p:bodyStyle>
      <a:lvl1pPr marL="253513" indent="-253513" algn="l" rtl="0" eaLnBrk="1" fontAlgn="base" hangingPunct="1">
        <a:lnSpc>
          <a:spcPct val="100000"/>
        </a:lnSpc>
        <a:spcBef>
          <a:spcPct val="0"/>
        </a:spcBef>
        <a:spcAft>
          <a:spcPts val="0"/>
        </a:spcAft>
        <a:buClr>
          <a:schemeClr val="accent6">
            <a:lumMod val="75000"/>
          </a:schemeClr>
        </a:buClr>
        <a:buSzPct val="100000"/>
        <a:buFont typeface="Wingdings" charset="2"/>
        <a:buChar char="u"/>
        <a:tabLst/>
        <a:defRPr sz="1500" b="1">
          <a:solidFill>
            <a:schemeClr val="bg1"/>
          </a:solidFill>
          <a:latin typeface="+mn-lt"/>
          <a:ea typeface="ＭＳ Ｐゴシック" pitchFamily="-108" charset="-128"/>
          <a:cs typeface="ＭＳ Ｐゴシック" charset="-128"/>
        </a:defRPr>
      </a:lvl1pPr>
      <a:lvl2pPr marL="341588" indent="-88075" algn="l" rtl="0" eaLnBrk="1" fontAlgn="base" hangingPunct="1">
        <a:lnSpc>
          <a:spcPct val="100000"/>
        </a:lnSpc>
        <a:spcBef>
          <a:spcPct val="0"/>
        </a:spcBef>
        <a:spcAft>
          <a:spcPts val="0"/>
        </a:spcAft>
        <a:buClrTx/>
        <a:buFont typeface="Arial" charset="0"/>
        <a:buChar char="•"/>
        <a:defRPr b="0">
          <a:solidFill>
            <a:schemeClr val="bg1"/>
          </a:solidFill>
          <a:latin typeface="+mn-lt"/>
          <a:ea typeface="ＭＳ Ｐゴシック" charset="0"/>
          <a:cs typeface="Arial Narrow"/>
        </a:defRPr>
      </a:lvl2pPr>
      <a:lvl3pPr marL="509404" indent="-84503" algn="l" rtl="0" eaLnBrk="1" fontAlgn="base" hangingPunct="1">
        <a:lnSpc>
          <a:spcPct val="100000"/>
        </a:lnSpc>
        <a:spcBef>
          <a:spcPct val="0"/>
        </a:spcBef>
        <a:spcAft>
          <a:spcPts val="0"/>
        </a:spcAft>
        <a:buClrTx/>
        <a:buSzPct val="90000"/>
        <a:buFont typeface="Lucida Grande"/>
        <a:buChar char="‒"/>
        <a:tabLst/>
        <a:defRPr sz="1200">
          <a:solidFill>
            <a:schemeClr val="bg1"/>
          </a:solidFill>
          <a:latin typeface="+mn-lt"/>
          <a:ea typeface="Arial Narrow" pitchFamily="-112" charset="0"/>
          <a:cs typeface="Arial Narrow"/>
        </a:defRPr>
      </a:lvl3pPr>
      <a:lvl4pPr marL="639137" indent="-84503" algn="l" rtl="0" eaLnBrk="1" fontAlgn="base" hangingPunct="1">
        <a:lnSpc>
          <a:spcPct val="100000"/>
        </a:lnSpc>
        <a:spcBef>
          <a:spcPct val="0"/>
        </a:spcBef>
        <a:spcAft>
          <a:spcPts val="0"/>
        </a:spcAft>
        <a:buClrTx/>
        <a:buFont typeface="Arial" charset="0"/>
        <a:buChar char="•"/>
        <a:defRPr sz="1050">
          <a:solidFill>
            <a:schemeClr val="bg1"/>
          </a:solidFill>
          <a:latin typeface="+mn-lt"/>
          <a:ea typeface="Arial Narrow" pitchFamily="-112" charset="0"/>
          <a:cs typeface="Arial Narrow"/>
        </a:defRPr>
      </a:lvl4pPr>
      <a:lvl5pPr marL="779582" indent="-88075" algn="l" rtl="0" eaLnBrk="1" fontAlgn="base" hangingPunct="1">
        <a:lnSpc>
          <a:spcPct val="100000"/>
        </a:lnSpc>
        <a:spcBef>
          <a:spcPct val="0"/>
        </a:spcBef>
        <a:spcAft>
          <a:spcPts val="0"/>
        </a:spcAft>
        <a:buClrTx/>
        <a:buFont typeface="Lucida Grande"/>
        <a:buChar char="‒"/>
        <a:defRPr sz="900">
          <a:solidFill>
            <a:schemeClr val="bg1"/>
          </a:solidFill>
          <a:latin typeface="+mn-lt"/>
          <a:ea typeface="Arial Narrow" pitchFamily="-112" charset="0"/>
          <a:cs typeface="Arial Narrow"/>
        </a:defRPr>
      </a:lvl5pPr>
      <a:lvl6pPr marL="1849923" indent="-170892" algn="l" defTabSz="685709" rtl="0" eaLnBrk="1" fontAlgn="base" hangingPunct="1">
        <a:lnSpc>
          <a:spcPts val="1952"/>
        </a:lnSpc>
        <a:spcBef>
          <a:spcPct val="0"/>
        </a:spcBef>
        <a:spcAft>
          <a:spcPts val="446"/>
        </a:spcAft>
        <a:defRPr sz="975">
          <a:solidFill>
            <a:srgbClr val="666666"/>
          </a:solidFill>
          <a:latin typeface="+mn-lt"/>
          <a:ea typeface="ＭＳ Ｐゴシック" pitchFamily="-108" charset="-128"/>
        </a:defRPr>
      </a:lvl6pPr>
      <a:lvl7pPr marL="2157530" indent="-170892" algn="l" defTabSz="685709" rtl="0" eaLnBrk="1" fontAlgn="base" hangingPunct="1">
        <a:lnSpc>
          <a:spcPts val="1952"/>
        </a:lnSpc>
        <a:spcBef>
          <a:spcPct val="0"/>
        </a:spcBef>
        <a:spcAft>
          <a:spcPts val="446"/>
        </a:spcAft>
        <a:defRPr sz="975">
          <a:solidFill>
            <a:srgbClr val="666666"/>
          </a:solidFill>
          <a:latin typeface="+mn-lt"/>
          <a:ea typeface="ＭＳ Ｐゴシック" pitchFamily="-108" charset="-128"/>
        </a:defRPr>
      </a:lvl7pPr>
      <a:lvl8pPr marL="2465140" indent="-170892" algn="l" defTabSz="685709" rtl="0" eaLnBrk="1" fontAlgn="base" hangingPunct="1">
        <a:lnSpc>
          <a:spcPts val="1952"/>
        </a:lnSpc>
        <a:spcBef>
          <a:spcPct val="0"/>
        </a:spcBef>
        <a:spcAft>
          <a:spcPts val="446"/>
        </a:spcAft>
        <a:defRPr sz="975">
          <a:solidFill>
            <a:srgbClr val="666666"/>
          </a:solidFill>
          <a:latin typeface="+mn-lt"/>
          <a:ea typeface="ＭＳ Ｐゴシック" pitchFamily="-108" charset="-128"/>
        </a:defRPr>
      </a:lvl8pPr>
      <a:lvl9pPr marL="2772748" indent="-170892" algn="l" defTabSz="685709" rtl="0" eaLnBrk="1" fontAlgn="base" hangingPunct="1">
        <a:lnSpc>
          <a:spcPts val="1952"/>
        </a:lnSpc>
        <a:spcBef>
          <a:spcPct val="0"/>
        </a:spcBef>
        <a:spcAft>
          <a:spcPts val="446"/>
        </a:spcAft>
        <a:defRPr sz="975">
          <a:solidFill>
            <a:srgbClr val="666666"/>
          </a:solidFill>
          <a:latin typeface="+mn-lt"/>
          <a:ea typeface="ＭＳ Ｐゴシック" pitchFamily="-108" charset="-128"/>
        </a:defRPr>
      </a:lvl9pPr>
    </p:bodyStyle>
    <p:otherStyle>
      <a:defPPr>
        <a:defRPr lang="en-US"/>
      </a:defPPr>
      <a:lvl1pPr marL="0" algn="l" defTabSz="307608" rtl="0" eaLnBrk="1" latinLnBrk="0" hangingPunct="1">
        <a:defRPr sz="1200" kern="1200">
          <a:solidFill>
            <a:schemeClr val="tx1"/>
          </a:solidFill>
          <a:latin typeface="+mn-lt"/>
          <a:ea typeface="+mn-ea"/>
          <a:cs typeface="+mn-cs"/>
        </a:defRPr>
      </a:lvl1pPr>
      <a:lvl2pPr marL="307608" algn="l" defTabSz="307608" rtl="0" eaLnBrk="1" latinLnBrk="0" hangingPunct="1">
        <a:defRPr sz="1200" kern="1200">
          <a:solidFill>
            <a:schemeClr val="tx1"/>
          </a:solidFill>
          <a:latin typeface="+mn-lt"/>
          <a:ea typeface="+mn-ea"/>
          <a:cs typeface="+mn-cs"/>
        </a:defRPr>
      </a:lvl2pPr>
      <a:lvl3pPr marL="615217" algn="l" defTabSz="307608" rtl="0" eaLnBrk="1" latinLnBrk="0" hangingPunct="1">
        <a:defRPr sz="1200" kern="1200">
          <a:solidFill>
            <a:schemeClr val="tx1"/>
          </a:solidFill>
          <a:latin typeface="+mn-lt"/>
          <a:ea typeface="+mn-ea"/>
          <a:cs typeface="+mn-cs"/>
        </a:defRPr>
      </a:lvl3pPr>
      <a:lvl4pPr marL="922825" algn="l" defTabSz="307608" rtl="0" eaLnBrk="1" latinLnBrk="0" hangingPunct="1">
        <a:defRPr sz="1200" kern="1200">
          <a:solidFill>
            <a:schemeClr val="tx1"/>
          </a:solidFill>
          <a:latin typeface="+mn-lt"/>
          <a:ea typeface="+mn-ea"/>
          <a:cs typeface="+mn-cs"/>
        </a:defRPr>
      </a:lvl4pPr>
      <a:lvl5pPr marL="1230433" algn="l" defTabSz="307608" rtl="0" eaLnBrk="1" latinLnBrk="0" hangingPunct="1">
        <a:defRPr sz="1200" kern="1200">
          <a:solidFill>
            <a:schemeClr val="tx1"/>
          </a:solidFill>
          <a:latin typeface="+mn-lt"/>
          <a:ea typeface="+mn-ea"/>
          <a:cs typeface="+mn-cs"/>
        </a:defRPr>
      </a:lvl5pPr>
      <a:lvl6pPr marL="1538041" algn="l" defTabSz="307608" rtl="0" eaLnBrk="1" latinLnBrk="0" hangingPunct="1">
        <a:defRPr sz="1200" kern="1200">
          <a:solidFill>
            <a:schemeClr val="tx1"/>
          </a:solidFill>
          <a:latin typeface="+mn-lt"/>
          <a:ea typeface="+mn-ea"/>
          <a:cs typeface="+mn-cs"/>
        </a:defRPr>
      </a:lvl6pPr>
      <a:lvl7pPr marL="1845650" algn="l" defTabSz="307608" rtl="0" eaLnBrk="1" latinLnBrk="0" hangingPunct="1">
        <a:defRPr sz="1200" kern="1200">
          <a:solidFill>
            <a:schemeClr val="tx1"/>
          </a:solidFill>
          <a:latin typeface="+mn-lt"/>
          <a:ea typeface="+mn-ea"/>
          <a:cs typeface="+mn-cs"/>
        </a:defRPr>
      </a:lvl7pPr>
      <a:lvl8pPr marL="2153258" algn="l" defTabSz="307608" rtl="0" eaLnBrk="1" latinLnBrk="0" hangingPunct="1">
        <a:defRPr sz="1200" kern="1200">
          <a:solidFill>
            <a:schemeClr val="tx1"/>
          </a:solidFill>
          <a:latin typeface="+mn-lt"/>
          <a:ea typeface="+mn-ea"/>
          <a:cs typeface="+mn-cs"/>
        </a:defRPr>
      </a:lvl8pPr>
      <a:lvl9pPr marL="2460866" algn="l" defTabSz="307608"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8.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11085" y="801279"/>
            <a:ext cx="8598758" cy="1033656"/>
          </a:xfrm>
          <a:solidFill>
            <a:schemeClr val="bg2">
              <a:alpha val="29000"/>
            </a:schemeClr>
          </a:solidFill>
        </p:spPr>
        <p:txBody>
          <a:bodyPr/>
          <a:lstStyle/>
          <a:p>
            <a:pPr marL="0" indent="0" algn="l" rtl="0" eaLnBrk="1" fontAlgn="base" hangingPunct="1">
              <a:lnSpc>
                <a:spcPct val="100000"/>
              </a:lnSpc>
              <a:spcBef>
                <a:spcPct val="0"/>
              </a:spcBef>
              <a:spcAft>
                <a:spcPts val="0"/>
              </a:spcAft>
              <a:buClrTx/>
              <a:buSzPct val="100000"/>
              <a:buFont typeface="Wingdings" charset="2"/>
              <a:buNone/>
              <a:tabLst/>
            </a:pPr>
            <a:r>
              <a:rPr lang="en-US" sz="3200" dirty="0" smtClean="0"/>
              <a:t>Space Launch System </a:t>
            </a:r>
          </a:p>
          <a:p>
            <a:pPr marL="0" indent="0" algn="l" rtl="0" eaLnBrk="1" fontAlgn="base" hangingPunct="1">
              <a:lnSpc>
                <a:spcPct val="100000"/>
              </a:lnSpc>
              <a:spcBef>
                <a:spcPct val="0"/>
              </a:spcBef>
              <a:spcAft>
                <a:spcPts val="0"/>
              </a:spcAft>
              <a:buClrTx/>
              <a:buSzPct val="100000"/>
              <a:buFont typeface="Wingdings" charset="2"/>
              <a:buNone/>
              <a:tabLst/>
            </a:pPr>
            <a:r>
              <a:rPr lang="en-US" sz="3200" dirty="0" smtClean="0"/>
              <a:t>Flight Readiness Analysis Cycle Approach</a:t>
            </a:r>
            <a:endParaRPr lang="en-US" sz="3200" dirty="0"/>
          </a:p>
        </p:txBody>
      </p:sp>
      <p:sp>
        <p:nvSpPr>
          <p:cNvPr id="3" name="Text Placeholder 2"/>
          <p:cNvSpPr>
            <a:spLocks noGrp="1"/>
          </p:cNvSpPr>
          <p:nvPr>
            <p:ph type="body" sz="quarter" idx="11"/>
          </p:nvPr>
        </p:nvSpPr>
        <p:spPr>
          <a:xfrm>
            <a:off x="3733014" y="3341343"/>
            <a:ext cx="5176829" cy="1415772"/>
          </a:xfrm>
        </p:spPr>
        <p:txBody>
          <a:bodyPr/>
          <a:lstStyle/>
          <a:p>
            <a:r>
              <a:rPr lang="en-US" dirty="0" smtClean="0"/>
              <a:t>Evan Anzalone</a:t>
            </a:r>
            <a:endParaRPr lang="en-US" dirty="0"/>
          </a:p>
          <a:p>
            <a:r>
              <a:rPr lang="en-US" sz="1400" dirty="0" smtClean="0"/>
              <a:t>NASA/MSFC/EV42</a:t>
            </a:r>
          </a:p>
          <a:p>
            <a:r>
              <a:rPr lang="en-US" sz="1600" dirty="0" smtClean="0"/>
              <a:t>2020 AIAA/AAS </a:t>
            </a:r>
          </a:p>
          <a:p>
            <a:r>
              <a:rPr lang="en-US" sz="1600" dirty="0" smtClean="0"/>
              <a:t>Astrodynamics Specialist Conference</a:t>
            </a:r>
          </a:p>
          <a:p>
            <a:r>
              <a:rPr lang="en-US" sz="1600" dirty="0" smtClean="0"/>
              <a:t> 07/31/2020</a:t>
            </a:r>
            <a:endParaRPr lang="en-US" sz="1600" dirty="0"/>
          </a:p>
        </p:txBody>
      </p:sp>
      <p:sp>
        <p:nvSpPr>
          <p:cNvPr id="4" name="TextBox 3"/>
          <p:cNvSpPr txBox="1"/>
          <p:nvPr/>
        </p:nvSpPr>
        <p:spPr>
          <a:xfrm>
            <a:off x="113120" y="3886724"/>
            <a:ext cx="4722831" cy="1169551"/>
          </a:xfrm>
          <a:prstGeom prst="rect">
            <a:avLst/>
          </a:prstGeom>
          <a:noFill/>
        </p:spPr>
        <p:txBody>
          <a:bodyPr wrap="square" rtlCol="0">
            <a:spAutoFit/>
          </a:bodyPr>
          <a:lstStyle/>
          <a:p>
            <a:r>
              <a:rPr lang="en-US" sz="1400" b="1" dirty="0">
                <a:solidFill>
                  <a:srgbClr val="FFFFFF"/>
                </a:solidFill>
              </a:rPr>
              <a:t>Co-Authors</a:t>
            </a:r>
            <a:r>
              <a:rPr lang="en-US" sz="1400" b="1" dirty="0" smtClean="0">
                <a:solidFill>
                  <a:srgbClr val="FFFFFF"/>
                </a:solidFill>
              </a:rPr>
              <a:t>: </a:t>
            </a:r>
            <a:r>
              <a:rPr lang="en-US" sz="1400" b="1" dirty="0">
                <a:solidFill>
                  <a:srgbClr val="FFFFFF"/>
                </a:solidFill>
              </a:rPr>
              <a:t>Ivan Bertaska, A. Scott Craig, Young Kim, Paul Von der Porten, Daniel Tyler,  Ben Burger, Jimmy Compton, Ashley Hill, Thomas Park, John Wall,  Adam Harden,  Jayden Hauglie, Matthew Hawkins, Seth Thompson</a:t>
            </a:r>
          </a:p>
        </p:txBody>
      </p:sp>
    </p:spTree>
    <p:extLst>
      <p:ext uri="{BB962C8B-B14F-4D97-AF65-F5344CB8AC3E}">
        <p14:creationId xmlns:p14="http://schemas.microsoft.com/office/powerpoint/2010/main" val="19885979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Slide Number Placeholder 2"/>
          <p:cNvSpPr>
            <a:spLocks noGrp="1"/>
          </p:cNvSpPr>
          <p:nvPr>
            <p:ph type="sldNum" sz="quarter" idx="4"/>
          </p:nvPr>
        </p:nvSpPr>
        <p:spPr/>
        <p:txBody>
          <a:bodyPr/>
          <a:lstStyle/>
          <a:p>
            <a:r>
              <a:rPr lang="en-US" altLang="en-US" smtClean="0"/>
              <a:t>.</a:t>
            </a:r>
            <a:fld id="{C4961C3E-E491-4178-9B50-C7E0FC0B8D1C}" type="slidenum">
              <a:rPr lang="en-US" altLang="en-US" smtClean="0">
                <a:cs typeface="+mn-cs"/>
              </a:rPr>
              <a:pPr/>
              <a:t>2</a:t>
            </a:fld>
            <a:endParaRPr lang="en-US" altLang="en-US" dirty="0">
              <a:cs typeface="+mn-cs"/>
            </a:endParaRPr>
          </a:p>
        </p:txBody>
      </p:sp>
      <p:sp>
        <p:nvSpPr>
          <p:cNvPr id="4" name="Content Placeholder 3"/>
          <p:cNvSpPr>
            <a:spLocks noGrp="1"/>
          </p:cNvSpPr>
          <p:nvPr>
            <p:ph sz="quarter" idx="10"/>
          </p:nvPr>
        </p:nvSpPr>
        <p:spPr/>
        <p:txBody>
          <a:bodyPr/>
          <a:lstStyle/>
          <a:p>
            <a:r>
              <a:rPr lang="en-US" dirty="0" smtClean="0"/>
              <a:t>Introduction to SLS </a:t>
            </a:r>
            <a:r>
              <a:rPr lang="en-US" dirty="0" smtClean="0"/>
              <a:t>Flight Readiness Analysis Cycle</a:t>
            </a:r>
            <a:endParaRPr lang="en-US" dirty="0" smtClean="0"/>
          </a:p>
          <a:p>
            <a:r>
              <a:rPr lang="en-US" dirty="0" smtClean="0"/>
              <a:t>Approach to </a:t>
            </a:r>
            <a:r>
              <a:rPr lang="en-US" dirty="0"/>
              <a:t>I</a:t>
            </a:r>
            <a:r>
              <a:rPr lang="en-US" dirty="0" smtClean="0"/>
              <a:t>ntegrated Analysis</a:t>
            </a:r>
          </a:p>
          <a:p>
            <a:r>
              <a:rPr lang="en-US" dirty="0" smtClean="0"/>
              <a:t>Initial Results from FRAC-0</a:t>
            </a:r>
          </a:p>
          <a:p>
            <a:r>
              <a:rPr lang="en-US" dirty="0" smtClean="0"/>
              <a:t>Lessons Learned and Next Steps</a:t>
            </a:r>
          </a:p>
        </p:txBody>
      </p:sp>
    </p:spTree>
    <p:extLst>
      <p:ext uri="{BB962C8B-B14F-4D97-AF65-F5344CB8AC3E}">
        <p14:creationId xmlns:p14="http://schemas.microsoft.com/office/powerpoint/2010/main" val="37351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FRAC Process</a:t>
            </a:r>
            <a:endParaRPr lang="en-US" dirty="0"/>
          </a:p>
        </p:txBody>
      </p:sp>
      <p:sp>
        <p:nvSpPr>
          <p:cNvPr id="3" name="Slide Number Placeholder 2"/>
          <p:cNvSpPr>
            <a:spLocks noGrp="1"/>
          </p:cNvSpPr>
          <p:nvPr>
            <p:ph type="sldNum" sz="quarter" idx="4"/>
          </p:nvPr>
        </p:nvSpPr>
        <p:spPr/>
        <p:txBody>
          <a:bodyPr/>
          <a:lstStyle/>
          <a:p>
            <a:r>
              <a:rPr lang="en-US" altLang="en-US" smtClean="0"/>
              <a:t>.</a:t>
            </a:r>
            <a:fld id="{C4961C3E-E491-4178-9B50-C7E0FC0B8D1C}" type="slidenum">
              <a:rPr lang="en-US" altLang="en-US" smtClean="0">
                <a:cs typeface="+mn-cs"/>
              </a:rPr>
              <a:pPr/>
              <a:t>3</a:t>
            </a:fld>
            <a:endParaRPr lang="en-US" altLang="en-US" dirty="0">
              <a:cs typeface="+mn-cs"/>
            </a:endParaRPr>
          </a:p>
        </p:txBody>
      </p:sp>
      <p:sp>
        <p:nvSpPr>
          <p:cNvPr id="4" name="Content Placeholder 3"/>
          <p:cNvSpPr>
            <a:spLocks noGrp="1"/>
          </p:cNvSpPr>
          <p:nvPr>
            <p:ph sz="quarter" idx="10"/>
          </p:nvPr>
        </p:nvSpPr>
        <p:spPr>
          <a:xfrm>
            <a:off x="493713" y="789385"/>
            <a:ext cx="8321675" cy="4054078"/>
          </a:xfrm>
        </p:spPr>
        <p:txBody>
          <a:bodyPr>
            <a:normAutofit fontScale="92500" lnSpcReduction="20000"/>
          </a:bodyPr>
          <a:lstStyle/>
          <a:p>
            <a:r>
              <a:rPr lang="en-US" dirty="0" smtClean="0"/>
              <a:t>FRAC is used to provide expected mission performance and coordinate mission across partners</a:t>
            </a:r>
          </a:p>
          <a:p>
            <a:pPr lvl="1"/>
            <a:r>
              <a:rPr lang="en-US" dirty="0" smtClean="0"/>
              <a:t>Design of algorithms and implementation complete during DAC</a:t>
            </a:r>
          </a:p>
          <a:p>
            <a:pPr lvl="1"/>
            <a:r>
              <a:rPr lang="en-US" dirty="0" smtClean="0"/>
              <a:t>Verification Analysi</a:t>
            </a:r>
            <a:r>
              <a:rPr lang="en-US" dirty="0" smtClean="0"/>
              <a:t>s Cycle (VAC)</a:t>
            </a:r>
            <a:r>
              <a:rPr lang="en-US" dirty="0" smtClean="0"/>
              <a:t> </a:t>
            </a:r>
            <a:r>
              <a:rPr lang="en-US" dirty="0" smtClean="0"/>
              <a:t>verified design can meet vehicle-level performance</a:t>
            </a:r>
          </a:p>
          <a:p>
            <a:pPr lvl="1"/>
            <a:r>
              <a:rPr lang="en-US" dirty="0" smtClean="0"/>
              <a:t>Focus on verifying dispersions across launch windows and flight day performance expectations</a:t>
            </a:r>
          </a:p>
          <a:p>
            <a:r>
              <a:rPr lang="en-US" dirty="0" smtClean="0"/>
              <a:t>Needs:</a:t>
            </a:r>
          </a:p>
          <a:p>
            <a:pPr lvl="1"/>
            <a:r>
              <a:rPr lang="en-US" dirty="0" smtClean="0"/>
              <a:t>Analysis of planned flight days</a:t>
            </a:r>
          </a:p>
          <a:p>
            <a:pPr lvl="1"/>
            <a:r>
              <a:rPr lang="en-US" dirty="0" smtClean="0"/>
              <a:t>Verification of flight performances</a:t>
            </a:r>
          </a:p>
          <a:p>
            <a:pPr lvl="1"/>
            <a:r>
              <a:rPr lang="en-US" dirty="0" smtClean="0"/>
              <a:t>Development of flight day parameters</a:t>
            </a:r>
          </a:p>
          <a:p>
            <a:r>
              <a:rPr lang="en-US" dirty="0" smtClean="0"/>
              <a:t>Feeds:</a:t>
            </a:r>
          </a:p>
          <a:p>
            <a:pPr lvl="1"/>
            <a:r>
              <a:rPr lang="en-US" dirty="0" smtClean="0"/>
              <a:t>Vehicle integration</a:t>
            </a:r>
          </a:p>
          <a:p>
            <a:pPr lvl="1"/>
            <a:r>
              <a:rPr lang="en-US" dirty="0" smtClean="0"/>
              <a:t>Launch window selection</a:t>
            </a:r>
          </a:p>
          <a:p>
            <a:pPr lvl="1"/>
            <a:r>
              <a:rPr lang="en-US" dirty="0" smtClean="0"/>
              <a:t>Certification of Flight Readiness</a:t>
            </a:r>
          </a:p>
          <a:p>
            <a:r>
              <a:rPr lang="en-US" dirty="0" smtClean="0"/>
              <a:t>Captures:</a:t>
            </a:r>
          </a:p>
          <a:p>
            <a:pPr lvl="1"/>
            <a:r>
              <a:rPr lang="en-US" dirty="0" smtClean="0"/>
              <a:t>GNC and Flight Mechanics expectations</a:t>
            </a:r>
          </a:p>
        </p:txBody>
      </p:sp>
    </p:spTree>
    <p:extLst>
      <p:ext uri="{BB962C8B-B14F-4D97-AF65-F5344CB8AC3E}">
        <p14:creationId xmlns:p14="http://schemas.microsoft.com/office/powerpoint/2010/main" val="4148641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bwMode="auto">
          <a:xfrm>
            <a:off x="2818713" y="1435294"/>
            <a:ext cx="474181" cy="372341"/>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1 deck for period</a:t>
            </a:r>
          </a:p>
        </p:txBody>
      </p:sp>
      <p:sp>
        <p:nvSpPr>
          <p:cNvPr id="111" name="TextBox 110"/>
          <p:cNvSpPr txBox="1"/>
          <p:nvPr/>
        </p:nvSpPr>
        <p:spPr>
          <a:xfrm>
            <a:off x="2565613" y="1456593"/>
            <a:ext cx="236388" cy="230832"/>
          </a:xfrm>
          <a:prstGeom prst="rect">
            <a:avLst/>
          </a:prstGeom>
          <a:noFill/>
        </p:spPr>
        <p:txBody>
          <a:bodyPr wrap="square" rtlCol="0">
            <a:spAutoFit/>
          </a:bodyPr>
          <a:lstStyle/>
          <a:p>
            <a:pPr defTabSz="685553" fontAlgn="auto">
              <a:spcBef>
                <a:spcPts val="0"/>
              </a:spcBef>
              <a:spcAft>
                <a:spcPts val="0"/>
              </a:spcAft>
            </a:pPr>
            <a:r>
              <a:rPr lang="en-US" sz="900" dirty="0">
                <a:solidFill>
                  <a:prstClr val="black"/>
                </a:solidFill>
                <a:latin typeface="Arial"/>
                <a:ea typeface="+mn-ea"/>
              </a:rPr>
              <a:t>1</a:t>
            </a:r>
            <a:endParaRPr lang="en-US" sz="750" dirty="0">
              <a:solidFill>
                <a:prstClr val="black"/>
              </a:solidFill>
              <a:latin typeface="Arial"/>
              <a:ea typeface="+mn-ea"/>
            </a:endParaRPr>
          </a:p>
        </p:txBody>
      </p:sp>
      <p:sp>
        <p:nvSpPr>
          <p:cNvPr id="88" name="TextBox 87"/>
          <p:cNvSpPr txBox="1"/>
          <p:nvPr/>
        </p:nvSpPr>
        <p:spPr>
          <a:xfrm>
            <a:off x="4847933" y="1024060"/>
            <a:ext cx="886920" cy="438582"/>
          </a:xfrm>
          <a:prstGeom prst="rect">
            <a:avLst/>
          </a:prstGeom>
          <a:noFill/>
        </p:spPr>
        <p:txBody>
          <a:bodyPr wrap="square" rtlCol="0">
            <a:spAutoFit/>
          </a:bodyPr>
          <a:lstStyle/>
          <a:p>
            <a:pPr algn="ctr" defTabSz="685553" fontAlgn="auto">
              <a:spcBef>
                <a:spcPts val="0"/>
              </a:spcBef>
              <a:spcAft>
                <a:spcPts val="0"/>
              </a:spcAft>
            </a:pPr>
            <a:r>
              <a:rPr lang="en-US" sz="900" b="1" dirty="0" err="1">
                <a:solidFill>
                  <a:srgbClr val="1F497D"/>
                </a:solidFill>
                <a:latin typeface="55 Helvetica Roman" pitchFamily="1" charset="0"/>
                <a:ea typeface="+mn-ea"/>
              </a:rPr>
              <a:t>Traj</a:t>
            </a:r>
            <a:r>
              <a:rPr lang="en-US" sz="900" b="1" dirty="0">
                <a:solidFill>
                  <a:srgbClr val="1F497D"/>
                </a:solidFill>
                <a:latin typeface="55 Helvetica Roman" pitchFamily="1" charset="0"/>
                <a:ea typeface="+mn-ea"/>
              </a:rPr>
              <a:t>. Review</a:t>
            </a:r>
          </a:p>
          <a:p>
            <a:pPr defTabSz="685553" fontAlgn="auto">
              <a:spcBef>
                <a:spcPts val="0"/>
              </a:spcBef>
              <a:spcAft>
                <a:spcPts val="0"/>
              </a:spcAft>
            </a:pPr>
            <a:endParaRPr lang="en-US" sz="1350" dirty="0">
              <a:solidFill>
                <a:prstClr val="white"/>
              </a:solidFill>
              <a:latin typeface="Arial"/>
              <a:ea typeface="+mn-ea"/>
            </a:endParaRPr>
          </a:p>
        </p:txBody>
      </p:sp>
      <p:sp>
        <p:nvSpPr>
          <p:cNvPr id="89" name="Diamond 88"/>
          <p:cNvSpPr>
            <a:spLocks noChangeAspect="1"/>
          </p:cNvSpPr>
          <p:nvPr/>
        </p:nvSpPr>
        <p:spPr bwMode="auto">
          <a:xfrm>
            <a:off x="5104131" y="1187049"/>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sp>
        <p:nvSpPr>
          <p:cNvPr id="105" name="TextBox 104"/>
          <p:cNvSpPr txBox="1"/>
          <p:nvPr/>
        </p:nvSpPr>
        <p:spPr>
          <a:xfrm>
            <a:off x="5066776" y="1619403"/>
            <a:ext cx="412292" cy="20774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sp>
        <p:nvSpPr>
          <p:cNvPr id="2" name="Date Placeholder 1"/>
          <p:cNvSpPr>
            <a:spLocks noGrp="1"/>
          </p:cNvSpPr>
          <p:nvPr>
            <p:ph type="dt" sz="half" idx="2"/>
          </p:nvPr>
        </p:nvSpPr>
        <p:spPr/>
        <p:txBody>
          <a:bodyPr/>
          <a:lstStyle/>
          <a:p>
            <a:pPr defTabSz="685553" fontAlgn="auto">
              <a:spcBef>
                <a:spcPts val="0"/>
              </a:spcBef>
              <a:spcAft>
                <a:spcPts val="0"/>
              </a:spcAft>
            </a:pPr>
            <a:r>
              <a:rPr lang="en-US">
                <a:latin typeface="Arial"/>
                <a:ea typeface="+mn-ea"/>
              </a:rPr>
              <a:t>www.nasa.gov/sls</a:t>
            </a:r>
            <a:endParaRPr lang="en-US" dirty="0">
              <a:latin typeface="Arial"/>
              <a:ea typeface="+mn-ea"/>
            </a:endParaRPr>
          </a:p>
        </p:txBody>
      </p:sp>
      <p:sp>
        <p:nvSpPr>
          <p:cNvPr id="3" name="Slide Number Placeholder 2"/>
          <p:cNvSpPr>
            <a:spLocks noGrp="1"/>
          </p:cNvSpPr>
          <p:nvPr>
            <p:ph type="sldNum" sz="quarter" idx="10"/>
          </p:nvPr>
        </p:nvSpPr>
        <p:spPr/>
        <p:txBody>
          <a:bodyPr/>
          <a:lstStyle/>
          <a:p>
            <a:pPr defTabSz="685553" fontAlgn="auto">
              <a:spcBef>
                <a:spcPts val="0"/>
              </a:spcBef>
              <a:spcAft>
                <a:spcPts val="0"/>
              </a:spcAft>
              <a:defRPr/>
            </a:pPr>
            <a:fld id="{4569F621-B9F7-4742-A045-A75079A40DFE}" type="slidenum">
              <a:rPr lang="en-US">
                <a:solidFill>
                  <a:prstClr val="black"/>
                </a:solidFill>
                <a:latin typeface="Arial"/>
                <a:ea typeface="+mn-ea"/>
              </a:rPr>
              <a:pPr defTabSz="685553" fontAlgn="auto">
                <a:spcBef>
                  <a:spcPts val="0"/>
                </a:spcBef>
                <a:spcAft>
                  <a:spcPts val="0"/>
                </a:spcAft>
                <a:defRPr/>
              </a:pPr>
              <a:t>4</a:t>
            </a:fld>
            <a:endParaRPr lang="en-US" dirty="0">
              <a:solidFill>
                <a:prstClr val="black"/>
              </a:solidFill>
              <a:latin typeface="Arial"/>
              <a:ea typeface="+mn-ea"/>
            </a:endParaRPr>
          </a:p>
        </p:txBody>
      </p:sp>
      <p:sp>
        <p:nvSpPr>
          <p:cNvPr id="4" name="Title 3"/>
          <p:cNvSpPr>
            <a:spLocks noGrp="1"/>
          </p:cNvSpPr>
          <p:nvPr>
            <p:ph type="title"/>
          </p:nvPr>
        </p:nvSpPr>
        <p:spPr/>
        <p:txBody>
          <a:bodyPr/>
          <a:lstStyle/>
          <a:p>
            <a:r>
              <a:rPr lang="en-US" dirty="0"/>
              <a:t>VM FRAC-0 </a:t>
            </a:r>
            <a:r>
              <a:rPr lang="en-US" dirty="0" smtClean="0"/>
              <a:t>Process flow</a:t>
            </a:r>
            <a:endParaRPr lang="en-US" dirty="0"/>
          </a:p>
        </p:txBody>
      </p:sp>
      <p:sp>
        <p:nvSpPr>
          <p:cNvPr id="27" name="Rectangle 26"/>
          <p:cNvSpPr/>
          <p:nvPr/>
        </p:nvSpPr>
        <p:spPr bwMode="auto">
          <a:xfrm>
            <a:off x="1364619" y="726259"/>
            <a:ext cx="459419" cy="32272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TDDP</a:t>
            </a:r>
          </a:p>
        </p:txBody>
      </p:sp>
      <p:sp>
        <p:nvSpPr>
          <p:cNvPr id="32" name="Rectangle 31"/>
          <p:cNvSpPr/>
          <p:nvPr/>
        </p:nvSpPr>
        <p:spPr bwMode="auto">
          <a:xfrm>
            <a:off x="1157189" y="1092410"/>
            <a:ext cx="918839" cy="32272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SLS-VDD-103 App A</a:t>
            </a:r>
          </a:p>
        </p:txBody>
      </p:sp>
      <p:sp>
        <p:nvSpPr>
          <p:cNvPr id="33" name="Rectangle 32"/>
          <p:cNvSpPr/>
          <p:nvPr/>
        </p:nvSpPr>
        <p:spPr bwMode="auto">
          <a:xfrm>
            <a:off x="1157189" y="1458562"/>
            <a:ext cx="918839" cy="32272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2 Launch Periods</a:t>
            </a:r>
          </a:p>
        </p:txBody>
      </p:sp>
      <p:cxnSp>
        <p:nvCxnSpPr>
          <p:cNvPr id="34" name="Straight Arrow Connector 33"/>
          <p:cNvCxnSpPr>
            <a:stCxn id="27" idx="3"/>
          </p:cNvCxnSpPr>
          <p:nvPr/>
        </p:nvCxnSpPr>
        <p:spPr bwMode="auto">
          <a:xfrm>
            <a:off x="1824038" y="887622"/>
            <a:ext cx="1849099" cy="24559"/>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35" name="Straight Arrow Connector 34"/>
          <p:cNvCxnSpPr/>
          <p:nvPr/>
        </p:nvCxnSpPr>
        <p:spPr bwMode="auto">
          <a:xfrm>
            <a:off x="2076027" y="1253773"/>
            <a:ext cx="1597914" cy="15932"/>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38" name="Rectangle 37"/>
          <p:cNvSpPr/>
          <p:nvPr/>
        </p:nvSpPr>
        <p:spPr bwMode="auto">
          <a:xfrm>
            <a:off x="2171195" y="1857784"/>
            <a:ext cx="537434" cy="394064"/>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2 decks for period</a:t>
            </a:r>
          </a:p>
        </p:txBody>
      </p:sp>
      <p:sp>
        <p:nvSpPr>
          <p:cNvPr id="14" name="Diamond 13"/>
          <p:cNvSpPr>
            <a:spLocks noChangeAspect="1"/>
          </p:cNvSpPr>
          <p:nvPr/>
        </p:nvSpPr>
        <p:spPr bwMode="auto">
          <a:xfrm>
            <a:off x="2283226" y="1512511"/>
            <a:ext cx="316268" cy="217957"/>
          </a:xfrm>
          <a:prstGeom prst="diamond">
            <a:avLst/>
          </a:prstGeom>
          <a:no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cxnSp>
        <p:nvCxnSpPr>
          <p:cNvPr id="40" name="Straight Arrow Connector 39"/>
          <p:cNvCxnSpPr>
            <a:stCxn id="14" idx="2"/>
          </p:cNvCxnSpPr>
          <p:nvPr/>
        </p:nvCxnSpPr>
        <p:spPr bwMode="auto">
          <a:xfrm>
            <a:off x="2441360" y="1730468"/>
            <a:ext cx="0" cy="127316"/>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45" name="Straight Arrow Connector 44"/>
          <p:cNvCxnSpPr>
            <a:stCxn id="14" idx="3"/>
            <a:endCxn id="46" idx="1"/>
          </p:cNvCxnSpPr>
          <p:nvPr/>
        </p:nvCxnSpPr>
        <p:spPr bwMode="auto">
          <a:xfrm flipV="1">
            <a:off x="2599494" y="1621464"/>
            <a:ext cx="219220" cy="26"/>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48" name="Straight Arrow Connector 47"/>
          <p:cNvCxnSpPr/>
          <p:nvPr/>
        </p:nvCxnSpPr>
        <p:spPr bwMode="auto">
          <a:xfrm flipV="1">
            <a:off x="2076028" y="1619925"/>
            <a:ext cx="212122" cy="313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18" name="TextBox 17"/>
          <p:cNvSpPr txBox="1"/>
          <p:nvPr/>
        </p:nvSpPr>
        <p:spPr>
          <a:xfrm>
            <a:off x="2101072" y="1266237"/>
            <a:ext cx="718362" cy="438582"/>
          </a:xfrm>
          <a:prstGeom prst="rect">
            <a:avLst/>
          </a:prstGeom>
          <a:noFill/>
        </p:spPr>
        <p:txBody>
          <a:bodyPr wrap="square" rtlCol="0">
            <a:spAutoFit/>
          </a:bodyPr>
          <a:lstStyle/>
          <a:p>
            <a:pPr algn="ctr" defTabSz="685553" fontAlgn="auto">
              <a:spcBef>
                <a:spcPts val="0"/>
              </a:spcBef>
              <a:spcAft>
                <a:spcPts val="0"/>
              </a:spcAft>
            </a:pPr>
            <a:r>
              <a:rPr lang="en-US" sz="750" dirty="0">
                <a:solidFill>
                  <a:prstClr val="black"/>
                </a:solidFill>
                <a:latin typeface="Arial"/>
                <a:ea typeface="+mn-ea"/>
              </a:rPr>
              <a:t>Months each period?</a:t>
            </a:r>
          </a:p>
        </p:txBody>
      </p:sp>
      <p:cxnSp>
        <p:nvCxnSpPr>
          <p:cNvPr id="52" name="Straight Connector 51"/>
          <p:cNvCxnSpPr/>
          <p:nvPr/>
        </p:nvCxnSpPr>
        <p:spPr bwMode="auto">
          <a:xfrm>
            <a:off x="2711525" y="1969662"/>
            <a:ext cx="768522" cy="6409"/>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53" name="Straight Arrow Connector 52"/>
          <p:cNvCxnSpPr/>
          <p:nvPr/>
        </p:nvCxnSpPr>
        <p:spPr bwMode="auto">
          <a:xfrm>
            <a:off x="3606554" y="1630798"/>
            <a:ext cx="66583" cy="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58" name="Straight Connector 57"/>
          <p:cNvCxnSpPr/>
          <p:nvPr/>
        </p:nvCxnSpPr>
        <p:spPr bwMode="auto">
          <a:xfrm>
            <a:off x="3296510" y="1630798"/>
            <a:ext cx="108126"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60" name="Straight Connector 59"/>
          <p:cNvCxnSpPr/>
          <p:nvPr/>
        </p:nvCxnSpPr>
        <p:spPr bwMode="auto">
          <a:xfrm flipV="1">
            <a:off x="3482942" y="1736936"/>
            <a:ext cx="1158" cy="239135"/>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62" name="Straight Connector 61"/>
          <p:cNvCxnSpPr/>
          <p:nvPr/>
        </p:nvCxnSpPr>
        <p:spPr bwMode="auto">
          <a:xfrm flipV="1">
            <a:off x="3442250" y="1637268"/>
            <a:ext cx="164304" cy="52776"/>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65" name="Rectangle 64"/>
          <p:cNvSpPr/>
          <p:nvPr/>
        </p:nvSpPr>
        <p:spPr bwMode="auto">
          <a:xfrm>
            <a:off x="3404637" y="1550894"/>
            <a:ext cx="147187" cy="177980"/>
          </a:xfrm>
          <a:prstGeom prst="rect">
            <a:avLst/>
          </a:prstGeom>
          <a:noFill/>
          <a:ln w="9525" cap="flat" cmpd="sng" algn="ctr">
            <a:solidFill>
              <a:schemeClr val="bg1"/>
            </a:solidFill>
            <a:prstDash val="dash"/>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endParaRPr lang="en-US" sz="900" dirty="0">
              <a:solidFill>
                <a:prstClr val="black"/>
              </a:solidFill>
              <a:latin typeface="Arial"/>
              <a:ea typeface="+mn-ea"/>
            </a:endParaRPr>
          </a:p>
        </p:txBody>
      </p:sp>
      <p:cxnSp>
        <p:nvCxnSpPr>
          <p:cNvPr id="81" name="Straight Arrow Connector 80"/>
          <p:cNvCxnSpPr/>
          <p:nvPr/>
        </p:nvCxnSpPr>
        <p:spPr bwMode="auto">
          <a:xfrm>
            <a:off x="742950" y="2452163"/>
            <a:ext cx="7258050" cy="22264"/>
          </a:xfrm>
          <a:prstGeom prst="straightConnector1">
            <a:avLst/>
          </a:prstGeom>
          <a:solidFill>
            <a:schemeClr val="accent1"/>
          </a:solidFill>
          <a:ln w="9525" cap="flat" cmpd="sng" algn="ctr">
            <a:solidFill>
              <a:schemeClr val="accent1"/>
            </a:solidFill>
            <a:prstDash val="dash"/>
            <a:round/>
            <a:headEnd type="none" w="med" len="med"/>
            <a:tailEnd type="triangle"/>
          </a:ln>
          <a:effectLst/>
        </p:spPr>
      </p:cxnSp>
      <p:cxnSp>
        <p:nvCxnSpPr>
          <p:cNvPr id="85" name="Straight Arrow Connector 84"/>
          <p:cNvCxnSpPr>
            <a:endCxn id="89" idx="1"/>
          </p:cNvCxnSpPr>
          <p:nvPr/>
        </p:nvCxnSpPr>
        <p:spPr bwMode="auto">
          <a:xfrm>
            <a:off x="4908150" y="1293406"/>
            <a:ext cx="195982" cy="262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92" name="Straight Arrow Connector 91"/>
          <p:cNvCxnSpPr>
            <a:stCxn id="89" idx="3"/>
          </p:cNvCxnSpPr>
          <p:nvPr/>
        </p:nvCxnSpPr>
        <p:spPr bwMode="auto">
          <a:xfrm flipV="1">
            <a:off x="5420399" y="1292713"/>
            <a:ext cx="438254" cy="3314"/>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94" name="Straight Connector 93"/>
          <p:cNvCxnSpPr/>
          <p:nvPr/>
        </p:nvCxnSpPr>
        <p:spPr bwMode="auto">
          <a:xfrm flipH="1" flipV="1">
            <a:off x="5653494" y="893774"/>
            <a:ext cx="1" cy="399632"/>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97" name="Straight Connector 96"/>
          <p:cNvCxnSpPr/>
          <p:nvPr/>
        </p:nvCxnSpPr>
        <p:spPr bwMode="auto">
          <a:xfrm flipH="1" flipV="1">
            <a:off x="5655702" y="1295253"/>
            <a:ext cx="1" cy="399632"/>
          </a:xfrm>
          <a:prstGeom prst="line">
            <a:avLst/>
          </a:prstGeom>
          <a:solidFill>
            <a:schemeClr val="accent1"/>
          </a:solidFill>
          <a:ln w="9525" cap="flat" cmpd="sng" algn="ctr">
            <a:solidFill>
              <a:schemeClr val="bg1"/>
            </a:solidFill>
            <a:prstDash val="solid"/>
            <a:round/>
            <a:headEnd type="none" w="med" len="med"/>
            <a:tailEnd type="none" w="med" len="med"/>
          </a:ln>
          <a:effectLst/>
        </p:spPr>
      </p:cxnSp>
      <p:grpSp>
        <p:nvGrpSpPr>
          <p:cNvPr id="117" name="Group 116"/>
          <p:cNvGrpSpPr/>
          <p:nvPr/>
        </p:nvGrpSpPr>
        <p:grpSpPr>
          <a:xfrm>
            <a:off x="3673135" y="769683"/>
            <a:ext cx="1234090" cy="1242596"/>
            <a:chOff x="3373515" y="1026243"/>
            <a:chExt cx="1902756" cy="1602497"/>
          </a:xfrm>
        </p:grpSpPr>
        <p:sp>
          <p:nvSpPr>
            <p:cNvPr id="26" name="Rectangle 25"/>
            <p:cNvSpPr/>
            <p:nvPr/>
          </p:nvSpPr>
          <p:spPr bwMode="auto">
            <a:xfrm>
              <a:off x="4587316" y="1027935"/>
              <a:ext cx="688955" cy="34750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err="1">
                  <a:solidFill>
                    <a:prstClr val="white"/>
                  </a:solidFill>
                  <a:latin typeface="Arial"/>
                  <a:ea typeface="+mn-ea"/>
                </a:rPr>
                <a:t>Traj</a:t>
              </a:r>
              <a:r>
                <a:rPr lang="en-US" sz="900" dirty="0">
                  <a:solidFill>
                    <a:prstClr val="white"/>
                  </a:solidFill>
                  <a:latin typeface="Arial"/>
                  <a:ea typeface="+mn-ea"/>
                </a:rPr>
                <a:t>. Team</a:t>
              </a:r>
            </a:p>
          </p:txBody>
        </p:sp>
        <p:sp>
          <p:nvSpPr>
            <p:cNvPr id="37" name="Rectangle 36"/>
            <p:cNvSpPr/>
            <p:nvPr/>
          </p:nvSpPr>
          <p:spPr bwMode="auto">
            <a:xfrm>
              <a:off x="3373515" y="1026243"/>
              <a:ext cx="1895963" cy="1348808"/>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r>
                <a:rPr lang="en-US" sz="900" u="sng" dirty="0">
                  <a:solidFill>
                    <a:prstClr val="black"/>
                  </a:solidFill>
                  <a:latin typeface="Arial"/>
                  <a:ea typeface="+mn-ea"/>
                </a:rPr>
                <a:t>POST</a:t>
              </a:r>
            </a:p>
          </p:txBody>
        </p:sp>
        <p:sp>
          <p:nvSpPr>
            <p:cNvPr id="98" name="TextBox 97"/>
            <p:cNvSpPr txBox="1"/>
            <p:nvPr/>
          </p:nvSpPr>
          <p:spPr>
            <a:xfrm>
              <a:off x="3385210" y="1348674"/>
              <a:ext cx="1807456" cy="1280066"/>
            </a:xfrm>
            <a:prstGeom prst="rect">
              <a:avLst/>
            </a:prstGeom>
            <a:noFill/>
          </p:spPr>
          <p:txBody>
            <a:bodyPr wrap="square" rtlCol="0">
              <a:spAutoFit/>
            </a:bodyPr>
            <a:lstStyle/>
            <a:p>
              <a:pPr algn="ctr" defTabSz="685553" fontAlgn="auto">
                <a:spcBef>
                  <a:spcPts val="0"/>
                </a:spcBef>
                <a:spcAft>
                  <a:spcPts val="0"/>
                </a:spcAft>
              </a:pPr>
              <a:r>
                <a:rPr lang="en-US" sz="900" dirty="0">
                  <a:solidFill>
                    <a:prstClr val="black"/>
                  </a:solidFill>
                  <a:latin typeface="Arial"/>
                  <a:ea typeface="+mn-ea"/>
                </a:rPr>
                <a:t>Set throttle bucket based on mean monthly PMBT. Perform monthly PMBT sweep.</a:t>
              </a:r>
            </a:p>
            <a:p>
              <a:pPr defTabSz="685553" fontAlgn="auto">
                <a:spcBef>
                  <a:spcPts val="0"/>
                </a:spcBef>
                <a:spcAft>
                  <a:spcPts val="0"/>
                </a:spcAft>
              </a:pPr>
              <a:endParaRPr lang="en-US" sz="1350" dirty="0">
                <a:solidFill>
                  <a:prstClr val="white"/>
                </a:solidFill>
                <a:latin typeface="Arial"/>
                <a:ea typeface="+mn-ea"/>
              </a:endParaRPr>
            </a:p>
          </p:txBody>
        </p:sp>
      </p:grpSp>
      <p:sp>
        <p:nvSpPr>
          <p:cNvPr id="99" name="TextBox 98"/>
          <p:cNvSpPr txBox="1"/>
          <p:nvPr/>
        </p:nvSpPr>
        <p:spPr>
          <a:xfrm>
            <a:off x="2288099" y="716593"/>
            <a:ext cx="845103" cy="230832"/>
          </a:xfrm>
          <a:prstGeom prst="rect">
            <a:avLst/>
          </a:prstGeom>
          <a:noFill/>
        </p:spPr>
        <p:txBody>
          <a:bodyPr wrap="none" rtlCol="0">
            <a:spAutoFit/>
          </a:bodyPr>
          <a:lstStyle/>
          <a:p>
            <a:pPr defTabSz="685553" fontAlgn="auto">
              <a:spcBef>
                <a:spcPts val="0"/>
              </a:spcBef>
              <a:spcAft>
                <a:spcPts val="0"/>
              </a:spcAft>
            </a:pPr>
            <a:r>
              <a:rPr lang="en-US" sz="900" dirty="0">
                <a:solidFill>
                  <a:prstClr val="black"/>
                </a:solidFill>
                <a:latin typeface="Arial"/>
                <a:ea typeface="+mn-ea"/>
              </a:rPr>
              <a:t>Input Models</a:t>
            </a:r>
            <a:endParaRPr lang="en-US" sz="750" dirty="0">
              <a:solidFill>
                <a:prstClr val="black"/>
              </a:solidFill>
              <a:latin typeface="Arial"/>
              <a:ea typeface="+mn-ea"/>
            </a:endParaRPr>
          </a:p>
        </p:txBody>
      </p:sp>
      <p:sp>
        <p:nvSpPr>
          <p:cNvPr id="100" name="TextBox 99"/>
          <p:cNvSpPr txBox="1"/>
          <p:nvPr/>
        </p:nvSpPr>
        <p:spPr>
          <a:xfrm>
            <a:off x="2403360" y="1079357"/>
            <a:ext cx="511679" cy="230832"/>
          </a:xfrm>
          <a:prstGeom prst="rect">
            <a:avLst/>
          </a:prstGeom>
          <a:noFill/>
        </p:spPr>
        <p:txBody>
          <a:bodyPr wrap="none" rtlCol="0">
            <a:spAutoFit/>
          </a:bodyPr>
          <a:lstStyle/>
          <a:p>
            <a:pPr defTabSz="685553" fontAlgn="auto">
              <a:spcBef>
                <a:spcPts val="0"/>
              </a:spcBef>
              <a:spcAft>
                <a:spcPts val="0"/>
              </a:spcAft>
            </a:pPr>
            <a:r>
              <a:rPr lang="en-US" sz="900" dirty="0">
                <a:solidFill>
                  <a:prstClr val="black"/>
                </a:solidFill>
                <a:latin typeface="Arial"/>
                <a:ea typeface="+mn-ea"/>
              </a:rPr>
              <a:t>GR&amp;A</a:t>
            </a:r>
            <a:endParaRPr lang="en-US" sz="750" dirty="0">
              <a:solidFill>
                <a:prstClr val="black"/>
              </a:solidFill>
              <a:latin typeface="Arial"/>
              <a:ea typeface="+mn-ea"/>
            </a:endParaRPr>
          </a:p>
        </p:txBody>
      </p:sp>
      <p:cxnSp>
        <p:nvCxnSpPr>
          <p:cNvPr id="101" name="Straight Connector 100"/>
          <p:cNvCxnSpPr/>
          <p:nvPr/>
        </p:nvCxnSpPr>
        <p:spPr bwMode="auto">
          <a:xfrm>
            <a:off x="4908149" y="1637823"/>
            <a:ext cx="352874"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102" name="Straight Connector 101"/>
          <p:cNvCxnSpPr/>
          <p:nvPr/>
        </p:nvCxnSpPr>
        <p:spPr bwMode="auto">
          <a:xfrm flipV="1">
            <a:off x="5263919" y="1398688"/>
            <a:ext cx="1158" cy="239135"/>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06" name="Straight Arrow Connector 105"/>
          <p:cNvCxnSpPr/>
          <p:nvPr/>
        </p:nvCxnSpPr>
        <p:spPr bwMode="auto">
          <a:xfrm flipV="1">
            <a:off x="5651392" y="890644"/>
            <a:ext cx="212122" cy="313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07" name="Straight Arrow Connector 106"/>
          <p:cNvCxnSpPr/>
          <p:nvPr/>
        </p:nvCxnSpPr>
        <p:spPr bwMode="auto">
          <a:xfrm flipV="1">
            <a:off x="5652953" y="1691389"/>
            <a:ext cx="212122" cy="313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109" name="Rectangle 108"/>
          <p:cNvSpPr/>
          <p:nvPr/>
        </p:nvSpPr>
        <p:spPr bwMode="auto">
          <a:xfrm>
            <a:off x="5863973" y="775487"/>
            <a:ext cx="540330" cy="236574"/>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POST deck</a:t>
            </a:r>
          </a:p>
        </p:txBody>
      </p:sp>
      <p:sp>
        <p:nvSpPr>
          <p:cNvPr id="110" name="Rectangle 109"/>
          <p:cNvSpPr/>
          <p:nvPr/>
        </p:nvSpPr>
        <p:spPr bwMode="auto">
          <a:xfrm>
            <a:off x="5858653" y="1100807"/>
            <a:ext cx="545651" cy="415711"/>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Mean Monthly </a:t>
            </a:r>
            <a:r>
              <a:rPr lang="en-US" sz="900" dirty="0" err="1">
                <a:solidFill>
                  <a:prstClr val="black"/>
                </a:solidFill>
                <a:latin typeface="Arial"/>
                <a:ea typeface="+mn-ea"/>
              </a:rPr>
              <a:t>traj</a:t>
            </a:r>
            <a:r>
              <a:rPr lang="en-US" sz="900" dirty="0">
                <a:solidFill>
                  <a:prstClr val="black"/>
                </a:solidFill>
                <a:latin typeface="Arial"/>
                <a:ea typeface="+mn-ea"/>
              </a:rPr>
              <a:t>.</a:t>
            </a:r>
          </a:p>
        </p:txBody>
      </p:sp>
      <p:sp>
        <p:nvSpPr>
          <p:cNvPr id="112" name="TextBox 111"/>
          <p:cNvSpPr txBox="1"/>
          <p:nvPr/>
        </p:nvSpPr>
        <p:spPr>
          <a:xfrm>
            <a:off x="2440199" y="1666736"/>
            <a:ext cx="236388" cy="230832"/>
          </a:xfrm>
          <a:prstGeom prst="rect">
            <a:avLst/>
          </a:prstGeom>
          <a:noFill/>
        </p:spPr>
        <p:txBody>
          <a:bodyPr wrap="square" rtlCol="0">
            <a:spAutoFit/>
          </a:bodyPr>
          <a:lstStyle/>
          <a:p>
            <a:pPr defTabSz="685553" fontAlgn="auto">
              <a:spcBef>
                <a:spcPts val="0"/>
              </a:spcBef>
              <a:spcAft>
                <a:spcPts val="0"/>
              </a:spcAft>
            </a:pPr>
            <a:r>
              <a:rPr lang="en-US" sz="900" dirty="0">
                <a:solidFill>
                  <a:prstClr val="black"/>
                </a:solidFill>
                <a:latin typeface="Arial"/>
                <a:ea typeface="+mn-ea"/>
              </a:rPr>
              <a:t>2</a:t>
            </a:r>
            <a:endParaRPr lang="en-US" sz="750" dirty="0">
              <a:solidFill>
                <a:prstClr val="black"/>
              </a:solidFill>
              <a:latin typeface="Arial"/>
              <a:ea typeface="+mn-ea"/>
            </a:endParaRPr>
          </a:p>
        </p:txBody>
      </p:sp>
      <p:sp>
        <p:nvSpPr>
          <p:cNvPr id="116" name="Rectangle 115"/>
          <p:cNvSpPr/>
          <p:nvPr/>
        </p:nvSpPr>
        <p:spPr bwMode="auto">
          <a:xfrm>
            <a:off x="5863514" y="1589057"/>
            <a:ext cx="598293" cy="662790"/>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PMBT Sweep data and throttle bucket</a:t>
            </a:r>
          </a:p>
        </p:txBody>
      </p:sp>
      <p:grpSp>
        <p:nvGrpSpPr>
          <p:cNvPr id="122" name="Group 121"/>
          <p:cNvGrpSpPr/>
          <p:nvPr/>
        </p:nvGrpSpPr>
        <p:grpSpPr>
          <a:xfrm>
            <a:off x="6661048" y="1391875"/>
            <a:ext cx="1390653" cy="1239341"/>
            <a:chOff x="3373515" y="1016329"/>
            <a:chExt cx="1895963" cy="1803599"/>
          </a:xfrm>
        </p:grpSpPr>
        <p:sp>
          <p:nvSpPr>
            <p:cNvPr id="123" name="Rectangle 122"/>
            <p:cNvSpPr/>
            <p:nvPr/>
          </p:nvSpPr>
          <p:spPr bwMode="auto">
            <a:xfrm>
              <a:off x="4546065" y="1016329"/>
              <a:ext cx="723413" cy="34750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err="1">
                  <a:solidFill>
                    <a:prstClr val="white"/>
                  </a:solidFill>
                  <a:latin typeface="Arial"/>
                  <a:ea typeface="+mn-ea"/>
                </a:rPr>
                <a:t>Guid</a:t>
              </a:r>
              <a:r>
                <a:rPr lang="en-US" sz="900" dirty="0">
                  <a:solidFill>
                    <a:prstClr val="white"/>
                  </a:solidFill>
                  <a:latin typeface="Arial"/>
                  <a:ea typeface="+mn-ea"/>
                </a:rPr>
                <a:t>. Team</a:t>
              </a:r>
            </a:p>
          </p:txBody>
        </p:sp>
        <p:sp>
          <p:nvSpPr>
            <p:cNvPr id="124" name="Rectangle 123"/>
            <p:cNvSpPr/>
            <p:nvPr/>
          </p:nvSpPr>
          <p:spPr bwMode="auto">
            <a:xfrm>
              <a:off x="3373515" y="1026243"/>
              <a:ext cx="1895963" cy="1348808"/>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r>
                <a:rPr lang="en-US" sz="900" u="sng" dirty="0">
                  <a:solidFill>
                    <a:prstClr val="black"/>
                  </a:solidFill>
                  <a:latin typeface="Arial"/>
                  <a:ea typeface="+mn-ea"/>
                </a:rPr>
                <a:t>CHANGO</a:t>
              </a:r>
            </a:p>
          </p:txBody>
        </p:sp>
        <p:sp>
          <p:nvSpPr>
            <p:cNvPr id="125" name="TextBox 124"/>
            <p:cNvSpPr txBox="1"/>
            <p:nvPr/>
          </p:nvSpPr>
          <p:spPr>
            <a:xfrm>
              <a:off x="3497802" y="1375439"/>
              <a:ext cx="1684494" cy="1444489"/>
            </a:xfrm>
            <a:prstGeom prst="rect">
              <a:avLst/>
            </a:prstGeom>
            <a:noFill/>
          </p:spPr>
          <p:txBody>
            <a:bodyPr wrap="square" rtlCol="0">
              <a:spAutoFit/>
            </a:bodyPr>
            <a:lstStyle/>
            <a:p>
              <a:pPr algn="ctr" defTabSz="685553" fontAlgn="auto">
                <a:spcBef>
                  <a:spcPts val="0"/>
                </a:spcBef>
                <a:spcAft>
                  <a:spcPts val="0"/>
                </a:spcAft>
              </a:pPr>
              <a:r>
                <a:rPr lang="en-US" sz="900" dirty="0">
                  <a:solidFill>
                    <a:prstClr val="black"/>
                  </a:solidFill>
                  <a:latin typeface="Arial"/>
                  <a:ea typeface="+mn-ea"/>
                </a:rPr>
                <a:t>Update CHANGO VCFs to capture monthly variations. Submit into CM.</a:t>
              </a:r>
            </a:p>
            <a:p>
              <a:pPr defTabSz="685553" fontAlgn="auto">
                <a:spcBef>
                  <a:spcPts val="0"/>
                </a:spcBef>
                <a:spcAft>
                  <a:spcPts val="0"/>
                </a:spcAft>
              </a:pPr>
              <a:endParaRPr lang="en-US" sz="1350" dirty="0">
                <a:solidFill>
                  <a:prstClr val="white"/>
                </a:solidFill>
                <a:latin typeface="Arial"/>
                <a:ea typeface="+mn-ea"/>
              </a:endParaRPr>
            </a:p>
          </p:txBody>
        </p:sp>
      </p:grpSp>
      <p:cxnSp>
        <p:nvCxnSpPr>
          <p:cNvPr id="129" name="Straight Arrow Connector 128"/>
          <p:cNvCxnSpPr/>
          <p:nvPr/>
        </p:nvCxnSpPr>
        <p:spPr bwMode="auto">
          <a:xfrm flipV="1">
            <a:off x="6462543" y="1918886"/>
            <a:ext cx="212122" cy="1566"/>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36" name="Straight Arrow Connector 135"/>
          <p:cNvCxnSpPr/>
          <p:nvPr/>
        </p:nvCxnSpPr>
        <p:spPr bwMode="auto">
          <a:xfrm>
            <a:off x="6404304" y="1296040"/>
            <a:ext cx="1716313" cy="379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grpSp>
        <p:nvGrpSpPr>
          <p:cNvPr id="141" name="Group 140"/>
          <p:cNvGrpSpPr/>
          <p:nvPr/>
        </p:nvGrpSpPr>
        <p:grpSpPr>
          <a:xfrm>
            <a:off x="2318242" y="2518736"/>
            <a:ext cx="1230954" cy="1239075"/>
            <a:chOff x="3373515" y="1026243"/>
            <a:chExt cx="1897919" cy="1755321"/>
          </a:xfrm>
        </p:grpSpPr>
        <p:sp>
          <p:nvSpPr>
            <p:cNvPr id="142" name="Rectangle 141"/>
            <p:cNvSpPr/>
            <p:nvPr/>
          </p:nvSpPr>
          <p:spPr bwMode="auto">
            <a:xfrm>
              <a:off x="4543711" y="1027934"/>
              <a:ext cx="727723" cy="34750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err="1">
                  <a:solidFill>
                    <a:prstClr val="white"/>
                  </a:solidFill>
                  <a:latin typeface="Arial"/>
                  <a:ea typeface="+mn-ea"/>
                </a:rPr>
                <a:t>Traj</a:t>
              </a:r>
              <a:r>
                <a:rPr lang="en-US" sz="900" dirty="0">
                  <a:solidFill>
                    <a:prstClr val="white"/>
                  </a:solidFill>
                  <a:latin typeface="Arial"/>
                  <a:ea typeface="+mn-ea"/>
                </a:rPr>
                <a:t>. Team</a:t>
              </a:r>
            </a:p>
          </p:txBody>
        </p:sp>
        <p:sp>
          <p:nvSpPr>
            <p:cNvPr id="143" name="Rectangle 142"/>
            <p:cNvSpPr/>
            <p:nvPr/>
          </p:nvSpPr>
          <p:spPr bwMode="auto">
            <a:xfrm>
              <a:off x="3373515" y="1026243"/>
              <a:ext cx="1895963" cy="1418430"/>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r>
                <a:rPr lang="en-US" sz="900" u="sng" dirty="0">
                  <a:solidFill>
                    <a:prstClr val="black"/>
                  </a:solidFill>
                  <a:latin typeface="Arial"/>
                  <a:ea typeface="+mn-ea"/>
                </a:rPr>
                <a:t>Targets </a:t>
              </a:r>
              <a:br>
                <a:rPr lang="en-US" sz="900" u="sng" dirty="0">
                  <a:solidFill>
                    <a:prstClr val="black"/>
                  </a:solidFill>
                  <a:latin typeface="Arial"/>
                  <a:ea typeface="+mn-ea"/>
                </a:rPr>
              </a:br>
              <a:r>
                <a:rPr lang="en-US" sz="900" u="sng" dirty="0">
                  <a:solidFill>
                    <a:prstClr val="black"/>
                  </a:solidFill>
                  <a:latin typeface="Arial"/>
                  <a:ea typeface="+mn-ea"/>
                </a:rPr>
                <a:t>Gen.</a:t>
              </a:r>
            </a:p>
          </p:txBody>
        </p:sp>
        <p:sp>
          <p:nvSpPr>
            <p:cNvPr id="144" name="TextBox 143"/>
            <p:cNvSpPr txBox="1"/>
            <p:nvPr/>
          </p:nvSpPr>
          <p:spPr>
            <a:xfrm>
              <a:off x="3497802" y="1375439"/>
              <a:ext cx="1684494" cy="1406125"/>
            </a:xfrm>
            <a:prstGeom prst="rect">
              <a:avLst/>
            </a:prstGeom>
            <a:noFill/>
          </p:spPr>
          <p:txBody>
            <a:bodyPr wrap="square" rtlCol="0">
              <a:spAutoFit/>
            </a:bodyPr>
            <a:lstStyle/>
            <a:p>
              <a:pPr algn="ctr" defTabSz="685553" fontAlgn="auto">
                <a:spcBef>
                  <a:spcPts val="0"/>
                </a:spcBef>
                <a:spcAft>
                  <a:spcPts val="0"/>
                </a:spcAft>
              </a:pPr>
              <a:r>
                <a:rPr lang="en-US" sz="900" dirty="0">
                  <a:solidFill>
                    <a:prstClr val="black"/>
                  </a:solidFill>
                  <a:latin typeface="Arial"/>
                  <a:ea typeface="+mn-ea"/>
                </a:rPr>
                <a:t>Run POST </a:t>
              </a:r>
              <a:r>
                <a:rPr lang="en-US" sz="900" dirty="0" err="1">
                  <a:solidFill>
                    <a:prstClr val="black"/>
                  </a:solidFill>
                  <a:latin typeface="Arial"/>
                  <a:ea typeface="+mn-ea"/>
                </a:rPr>
                <a:t>Hypergrid</a:t>
              </a:r>
              <a:r>
                <a:rPr lang="en-US" sz="900" dirty="0">
                  <a:solidFill>
                    <a:prstClr val="black"/>
                  </a:solidFill>
                  <a:latin typeface="Arial"/>
                  <a:ea typeface="+mn-ea"/>
                </a:rPr>
                <a:t>. Use Copernicus to ascent &amp; TLI targets for LWs.</a:t>
              </a:r>
            </a:p>
            <a:p>
              <a:pPr defTabSz="685553" fontAlgn="auto">
                <a:spcBef>
                  <a:spcPts val="0"/>
                </a:spcBef>
                <a:spcAft>
                  <a:spcPts val="0"/>
                </a:spcAft>
              </a:pPr>
              <a:endParaRPr lang="en-US" sz="1350" dirty="0">
                <a:solidFill>
                  <a:prstClr val="white"/>
                </a:solidFill>
                <a:latin typeface="Arial"/>
                <a:ea typeface="+mn-ea"/>
              </a:endParaRPr>
            </a:p>
          </p:txBody>
        </p:sp>
      </p:grpSp>
      <p:cxnSp>
        <p:nvCxnSpPr>
          <p:cNvPr id="145" name="Straight Arrow Connector 144"/>
          <p:cNvCxnSpPr/>
          <p:nvPr/>
        </p:nvCxnSpPr>
        <p:spPr bwMode="auto">
          <a:xfrm>
            <a:off x="6404304" y="884153"/>
            <a:ext cx="1707281" cy="9157"/>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46" name="Straight Arrow Connector 145"/>
          <p:cNvCxnSpPr>
            <a:stCxn id="206" idx="2"/>
            <a:endCxn id="143" idx="1"/>
          </p:cNvCxnSpPr>
          <p:nvPr/>
        </p:nvCxnSpPr>
        <p:spPr bwMode="auto">
          <a:xfrm flipV="1">
            <a:off x="1251617" y="3019368"/>
            <a:ext cx="1066625" cy="3464"/>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47" name="Straight Arrow Connector 146"/>
          <p:cNvCxnSpPr/>
          <p:nvPr/>
        </p:nvCxnSpPr>
        <p:spPr bwMode="auto">
          <a:xfrm flipV="1">
            <a:off x="8046269" y="1918886"/>
            <a:ext cx="212122" cy="1566"/>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grpSp>
        <p:nvGrpSpPr>
          <p:cNvPr id="148" name="Group 147"/>
          <p:cNvGrpSpPr/>
          <p:nvPr/>
        </p:nvGrpSpPr>
        <p:grpSpPr>
          <a:xfrm>
            <a:off x="3678888" y="3654686"/>
            <a:ext cx="1229686" cy="1417398"/>
            <a:chOff x="3373515" y="1026243"/>
            <a:chExt cx="1895964" cy="1728663"/>
          </a:xfrm>
        </p:grpSpPr>
        <p:sp>
          <p:nvSpPr>
            <p:cNvPr id="149" name="Rectangle 148"/>
            <p:cNvSpPr/>
            <p:nvPr/>
          </p:nvSpPr>
          <p:spPr bwMode="auto">
            <a:xfrm>
              <a:off x="4518610" y="1027935"/>
              <a:ext cx="750869" cy="34750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white"/>
                  </a:solidFill>
                  <a:latin typeface="Arial"/>
                  <a:ea typeface="+mn-ea"/>
                </a:rPr>
                <a:t>6DOF Team</a:t>
              </a:r>
            </a:p>
          </p:txBody>
        </p:sp>
        <p:sp>
          <p:nvSpPr>
            <p:cNvPr id="150" name="Rectangle 149"/>
            <p:cNvSpPr/>
            <p:nvPr/>
          </p:nvSpPr>
          <p:spPr bwMode="auto">
            <a:xfrm>
              <a:off x="3373515" y="1026243"/>
              <a:ext cx="1895963" cy="1418430"/>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r>
                <a:rPr lang="en-US" sz="900" u="sng" dirty="0">
                  <a:solidFill>
                    <a:prstClr val="black"/>
                  </a:solidFill>
                  <a:latin typeface="Arial"/>
                  <a:ea typeface="+mn-ea"/>
                </a:rPr>
                <a:t>MAVERIC</a:t>
              </a:r>
            </a:p>
            <a:p>
              <a:pPr defTabSz="685800" eaLnBrk="0" hangingPunct="0"/>
              <a:r>
                <a:rPr lang="en-US" sz="900" u="sng" dirty="0">
                  <a:solidFill>
                    <a:prstClr val="black"/>
                  </a:solidFill>
                  <a:latin typeface="Arial"/>
                  <a:ea typeface="+mn-ea"/>
                </a:rPr>
                <a:t>Dev.</a:t>
              </a:r>
            </a:p>
          </p:txBody>
        </p:sp>
        <p:sp>
          <p:nvSpPr>
            <p:cNvPr id="151" name="TextBox 150"/>
            <p:cNvSpPr txBox="1"/>
            <p:nvPr/>
          </p:nvSpPr>
          <p:spPr>
            <a:xfrm>
              <a:off x="3497802" y="1375439"/>
              <a:ext cx="1684495" cy="1379467"/>
            </a:xfrm>
            <a:prstGeom prst="rect">
              <a:avLst/>
            </a:prstGeom>
            <a:noFill/>
          </p:spPr>
          <p:txBody>
            <a:bodyPr wrap="square" rtlCol="0">
              <a:spAutoFit/>
            </a:bodyPr>
            <a:lstStyle/>
            <a:p>
              <a:pPr algn="ctr" defTabSz="685553" fontAlgn="auto">
                <a:spcBef>
                  <a:spcPts val="0"/>
                </a:spcBef>
                <a:spcAft>
                  <a:spcPts val="0"/>
                </a:spcAft>
              </a:pPr>
              <a:r>
                <a:rPr lang="en-US" sz="900" dirty="0">
                  <a:solidFill>
                    <a:prstClr val="black"/>
                  </a:solidFill>
                  <a:latin typeface="Arial"/>
                  <a:ea typeface="+mn-ea"/>
                </a:rPr>
                <a:t>Setup MAVERIC for </a:t>
              </a:r>
              <a:r>
                <a:rPr lang="en-US" sz="900" dirty="0" smtClean="0">
                  <a:solidFill>
                    <a:prstClr val="black"/>
                  </a:solidFill>
                  <a:latin typeface="Arial"/>
                  <a:ea typeface="+mn-ea"/>
                </a:rPr>
                <a:t>FRAC </a:t>
              </a:r>
              <a:r>
                <a:rPr lang="en-US" sz="900" dirty="0">
                  <a:solidFill>
                    <a:prstClr val="black"/>
                  </a:solidFill>
                  <a:latin typeface="Arial"/>
                  <a:ea typeface="+mn-ea"/>
                </a:rPr>
                <a:t>(1</a:t>
              </a:r>
              <a:r>
                <a:rPr lang="en-US" sz="900" baseline="30000" dirty="0">
                  <a:solidFill>
                    <a:prstClr val="black"/>
                  </a:solidFill>
                  <a:latin typeface="Arial"/>
                  <a:ea typeface="+mn-ea"/>
                </a:rPr>
                <a:t>st</a:t>
              </a:r>
              <a:r>
                <a:rPr lang="en-US" sz="900" dirty="0">
                  <a:solidFill>
                    <a:prstClr val="black"/>
                  </a:solidFill>
                  <a:latin typeface="Arial"/>
                  <a:ea typeface="+mn-ea"/>
                </a:rPr>
                <a:t> time). Include mass properties (1</a:t>
              </a:r>
              <a:r>
                <a:rPr lang="en-US" sz="900" baseline="30000" dirty="0">
                  <a:solidFill>
                    <a:prstClr val="black"/>
                  </a:solidFill>
                  <a:latin typeface="Arial"/>
                  <a:ea typeface="+mn-ea"/>
                </a:rPr>
                <a:t>st</a:t>
              </a:r>
              <a:r>
                <a:rPr lang="en-US" sz="900" dirty="0">
                  <a:solidFill>
                    <a:prstClr val="black"/>
                  </a:solidFill>
                  <a:latin typeface="Arial"/>
                  <a:ea typeface="+mn-ea"/>
                </a:rPr>
                <a:t> time).  Port Mean Monthly.</a:t>
              </a:r>
            </a:p>
            <a:p>
              <a:pPr defTabSz="685553" fontAlgn="auto">
                <a:spcBef>
                  <a:spcPts val="0"/>
                </a:spcBef>
                <a:spcAft>
                  <a:spcPts val="0"/>
                </a:spcAft>
              </a:pPr>
              <a:endParaRPr lang="en-US" sz="1350" dirty="0">
                <a:solidFill>
                  <a:prstClr val="white"/>
                </a:solidFill>
                <a:latin typeface="Arial"/>
                <a:ea typeface="+mn-ea"/>
              </a:endParaRPr>
            </a:p>
          </p:txBody>
        </p:sp>
      </p:grpSp>
      <p:cxnSp>
        <p:nvCxnSpPr>
          <p:cNvPr id="152" name="Straight Arrow Connector 151"/>
          <p:cNvCxnSpPr/>
          <p:nvPr/>
        </p:nvCxnSpPr>
        <p:spPr bwMode="auto">
          <a:xfrm>
            <a:off x="1251617" y="3898458"/>
            <a:ext cx="2427270" cy="2674"/>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54" name="Straight Arrow Connector 153"/>
          <p:cNvCxnSpPr/>
          <p:nvPr/>
        </p:nvCxnSpPr>
        <p:spPr bwMode="auto">
          <a:xfrm flipV="1">
            <a:off x="2748532" y="4483485"/>
            <a:ext cx="933027" cy="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155" name="Rectangle 154"/>
          <p:cNvSpPr/>
          <p:nvPr/>
        </p:nvSpPr>
        <p:spPr bwMode="auto">
          <a:xfrm>
            <a:off x="2833583" y="4564530"/>
            <a:ext cx="681038" cy="32272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SLS-VDD-103 App A</a:t>
            </a:r>
          </a:p>
        </p:txBody>
      </p:sp>
      <p:sp>
        <p:nvSpPr>
          <p:cNvPr id="156" name="Rectangle 155"/>
          <p:cNvSpPr/>
          <p:nvPr/>
        </p:nvSpPr>
        <p:spPr bwMode="auto">
          <a:xfrm>
            <a:off x="2927132" y="4142591"/>
            <a:ext cx="459419" cy="196135"/>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TDDP</a:t>
            </a:r>
          </a:p>
        </p:txBody>
      </p:sp>
      <p:cxnSp>
        <p:nvCxnSpPr>
          <p:cNvPr id="157" name="Straight Arrow Connector 156"/>
          <p:cNvCxnSpPr>
            <a:stCxn id="156" idx="3"/>
            <a:endCxn id="150" idx="1"/>
          </p:cNvCxnSpPr>
          <p:nvPr/>
        </p:nvCxnSpPr>
        <p:spPr bwMode="auto">
          <a:xfrm flipV="1">
            <a:off x="3386551" y="4236199"/>
            <a:ext cx="292337" cy="446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59" name="Straight Arrow Connector 158"/>
          <p:cNvCxnSpPr/>
          <p:nvPr/>
        </p:nvCxnSpPr>
        <p:spPr bwMode="auto">
          <a:xfrm>
            <a:off x="3514621" y="4608024"/>
            <a:ext cx="164267" cy="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206" name="Rectangle 205"/>
          <p:cNvSpPr/>
          <p:nvPr/>
        </p:nvSpPr>
        <p:spPr bwMode="auto">
          <a:xfrm rot="16200000">
            <a:off x="820580" y="2969928"/>
            <a:ext cx="756267" cy="10580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POST deck</a:t>
            </a:r>
          </a:p>
        </p:txBody>
      </p:sp>
      <p:sp>
        <p:nvSpPr>
          <p:cNvPr id="207" name="Rectangle 206"/>
          <p:cNvSpPr/>
          <p:nvPr/>
        </p:nvSpPr>
        <p:spPr bwMode="auto">
          <a:xfrm rot="16200000">
            <a:off x="891065" y="3735262"/>
            <a:ext cx="609062" cy="112043"/>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MM </a:t>
            </a:r>
            <a:r>
              <a:rPr lang="en-US" sz="900" dirty="0" err="1">
                <a:solidFill>
                  <a:prstClr val="black"/>
                </a:solidFill>
                <a:latin typeface="Arial"/>
                <a:ea typeface="+mn-ea"/>
              </a:rPr>
              <a:t>Traj</a:t>
            </a:r>
            <a:r>
              <a:rPr lang="en-US" sz="900" dirty="0">
                <a:solidFill>
                  <a:prstClr val="black"/>
                </a:solidFill>
                <a:latin typeface="Arial"/>
                <a:ea typeface="+mn-ea"/>
              </a:rPr>
              <a:t>.</a:t>
            </a:r>
          </a:p>
        </p:txBody>
      </p:sp>
      <p:sp>
        <p:nvSpPr>
          <p:cNvPr id="208" name="Rectangle 207"/>
          <p:cNvSpPr/>
          <p:nvPr/>
        </p:nvSpPr>
        <p:spPr bwMode="auto">
          <a:xfrm rot="16200000">
            <a:off x="856290" y="4496174"/>
            <a:ext cx="690070" cy="100584"/>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CHANGO</a:t>
            </a:r>
          </a:p>
        </p:txBody>
      </p:sp>
      <p:sp>
        <p:nvSpPr>
          <p:cNvPr id="211" name="TextBox 210"/>
          <p:cNvSpPr txBox="1"/>
          <p:nvPr/>
        </p:nvSpPr>
        <p:spPr>
          <a:xfrm>
            <a:off x="1205769" y="4227079"/>
            <a:ext cx="984776" cy="438582"/>
          </a:xfrm>
          <a:prstGeom prst="rect">
            <a:avLst/>
          </a:prstGeom>
          <a:noFill/>
        </p:spPr>
        <p:txBody>
          <a:bodyPr wrap="square" rtlCol="0">
            <a:spAutoFit/>
          </a:bodyPr>
          <a:lstStyle/>
          <a:p>
            <a:pPr algn="ctr" defTabSz="685553" fontAlgn="auto">
              <a:spcBef>
                <a:spcPts val="0"/>
              </a:spcBef>
              <a:spcAft>
                <a:spcPts val="0"/>
              </a:spcAft>
            </a:pPr>
            <a:r>
              <a:rPr lang="en-US" sz="900" b="1" dirty="0" err="1">
                <a:solidFill>
                  <a:srgbClr val="1F497D"/>
                </a:solidFill>
                <a:latin typeface="55 Helvetica Roman" pitchFamily="1" charset="0"/>
                <a:ea typeface="+mn-ea"/>
              </a:rPr>
              <a:t>Guid</a:t>
            </a:r>
            <a:r>
              <a:rPr lang="en-US" sz="900" b="1" dirty="0">
                <a:solidFill>
                  <a:srgbClr val="1F497D"/>
                </a:solidFill>
                <a:latin typeface="55 Helvetica Roman" pitchFamily="1" charset="0"/>
                <a:ea typeface="+mn-ea"/>
              </a:rPr>
              <a:t>. Review</a:t>
            </a:r>
          </a:p>
          <a:p>
            <a:pPr defTabSz="685553" fontAlgn="auto">
              <a:spcBef>
                <a:spcPts val="0"/>
              </a:spcBef>
              <a:spcAft>
                <a:spcPts val="0"/>
              </a:spcAft>
            </a:pPr>
            <a:endParaRPr lang="en-US" sz="1350" dirty="0">
              <a:solidFill>
                <a:prstClr val="white"/>
              </a:solidFill>
              <a:latin typeface="Arial"/>
              <a:ea typeface="+mn-ea"/>
            </a:endParaRPr>
          </a:p>
        </p:txBody>
      </p:sp>
      <p:sp>
        <p:nvSpPr>
          <p:cNvPr id="212" name="Diamond 211"/>
          <p:cNvSpPr>
            <a:spLocks noChangeAspect="1"/>
          </p:cNvSpPr>
          <p:nvPr/>
        </p:nvSpPr>
        <p:spPr bwMode="auto">
          <a:xfrm>
            <a:off x="1461967" y="4390068"/>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sp>
        <p:nvSpPr>
          <p:cNvPr id="213" name="TextBox 212"/>
          <p:cNvSpPr txBox="1"/>
          <p:nvPr/>
        </p:nvSpPr>
        <p:spPr>
          <a:xfrm>
            <a:off x="1424612" y="4822422"/>
            <a:ext cx="412292" cy="20774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cxnSp>
        <p:nvCxnSpPr>
          <p:cNvPr id="214" name="Straight Arrow Connector 213"/>
          <p:cNvCxnSpPr>
            <a:endCxn id="212" idx="1"/>
          </p:cNvCxnSpPr>
          <p:nvPr/>
        </p:nvCxnSpPr>
        <p:spPr bwMode="auto">
          <a:xfrm>
            <a:off x="1265985" y="4496425"/>
            <a:ext cx="195982" cy="262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215" name="Straight Connector 214"/>
          <p:cNvCxnSpPr/>
          <p:nvPr/>
        </p:nvCxnSpPr>
        <p:spPr bwMode="auto">
          <a:xfrm>
            <a:off x="1265985" y="4840842"/>
            <a:ext cx="352874"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216" name="Straight Connector 215"/>
          <p:cNvCxnSpPr/>
          <p:nvPr/>
        </p:nvCxnSpPr>
        <p:spPr bwMode="auto">
          <a:xfrm flipV="1">
            <a:off x="1621754" y="4601707"/>
            <a:ext cx="1158" cy="239135"/>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217" name="Rectangle 216"/>
          <p:cNvSpPr/>
          <p:nvPr/>
        </p:nvSpPr>
        <p:spPr bwMode="auto">
          <a:xfrm>
            <a:off x="2076667" y="4312302"/>
            <a:ext cx="663293" cy="372341"/>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CHANGO tag</a:t>
            </a:r>
          </a:p>
        </p:txBody>
      </p:sp>
      <p:cxnSp>
        <p:nvCxnSpPr>
          <p:cNvPr id="218" name="Straight Arrow Connector 217"/>
          <p:cNvCxnSpPr>
            <a:stCxn id="212" idx="3"/>
            <a:endCxn id="217" idx="1"/>
          </p:cNvCxnSpPr>
          <p:nvPr/>
        </p:nvCxnSpPr>
        <p:spPr bwMode="auto">
          <a:xfrm flipV="1">
            <a:off x="1778235" y="4498473"/>
            <a:ext cx="298433" cy="574"/>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265" name="Straight Arrow Connector 264"/>
          <p:cNvCxnSpPr/>
          <p:nvPr/>
        </p:nvCxnSpPr>
        <p:spPr bwMode="auto">
          <a:xfrm>
            <a:off x="1142229" y="666234"/>
            <a:ext cx="6861426" cy="40532"/>
          </a:xfrm>
          <a:prstGeom prst="straightConnector1">
            <a:avLst/>
          </a:prstGeom>
          <a:solidFill>
            <a:schemeClr val="accent1"/>
          </a:solidFill>
          <a:ln w="9525" cap="flat" cmpd="sng" algn="ctr">
            <a:solidFill>
              <a:schemeClr val="accent1"/>
            </a:solidFill>
            <a:prstDash val="dash"/>
            <a:round/>
            <a:headEnd type="none" w="med" len="med"/>
            <a:tailEnd type="triangle"/>
          </a:ln>
          <a:effectLst/>
        </p:spPr>
      </p:cxnSp>
      <p:grpSp>
        <p:nvGrpSpPr>
          <p:cNvPr id="327" name="Group 326"/>
          <p:cNvGrpSpPr/>
          <p:nvPr/>
        </p:nvGrpSpPr>
        <p:grpSpPr>
          <a:xfrm>
            <a:off x="3547927" y="2452163"/>
            <a:ext cx="1124049" cy="1092282"/>
            <a:chOff x="2377228" y="3269551"/>
            <a:chExt cx="1498732" cy="1456377"/>
          </a:xfrm>
        </p:grpSpPr>
        <p:grpSp>
          <p:nvGrpSpPr>
            <p:cNvPr id="243" name="Group 242"/>
            <p:cNvGrpSpPr/>
            <p:nvPr/>
          </p:nvGrpSpPr>
          <p:grpSpPr>
            <a:xfrm>
              <a:off x="2377228" y="3269551"/>
              <a:ext cx="1498732" cy="1456377"/>
              <a:chOff x="3568079" y="3067001"/>
              <a:chExt cx="1498732" cy="1456377"/>
            </a:xfrm>
          </p:grpSpPr>
          <p:sp>
            <p:nvSpPr>
              <p:cNvPr id="244" name="TextBox 243"/>
              <p:cNvSpPr txBox="1"/>
              <p:nvPr/>
            </p:nvSpPr>
            <p:spPr>
              <a:xfrm>
                <a:off x="3884251" y="3775171"/>
                <a:ext cx="1182560" cy="584776"/>
              </a:xfrm>
              <a:prstGeom prst="rect">
                <a:avLst/>
              </a:prstGeom>
              <a:noFill/>
            </p:spPr>
            <p:txBody>
              <a:bodyPr wrap="square" rtlCol="0">
                <a:spAutoFit/>
              </a:bodyPr>
              <a:lstStyle/>
              <a:p>
                <a:pPr algn="ctr" defTabSz="685553" fontAlgn="auto">
                  <a:spcBef>
                    <a:spcPts val="0"/>
                  </a:spcBef>
                  <a:spcAft>
                    <a:spcPts val="0"/>
                  </a:spcAft>
                </a:pPr>
                <a:r>
                  <a:rPr lang="en-US" sz="900" b="1" dirty="0" err="1">
                    <a:solidFill>
                      <a:srgbClr val="1F497D"/>
                    </a:solidFill>
                    <a:latin typeface="55 Helvetica Roman" pitchFamily="1" charset="0"/>
                    <a:ea typeface="+mn-ea"/>
                  </a:rPr>
                  <a:t>Traj</a:t>
                </a:r>
                <a:r>
                  <a:rPr lang="en-US" sz="900" b="1" dirty="0">
                    <a:solidFill>
                      <a:srgbClr val="1F497D"/>
                    </a:solidFill>
                    <a:latin typeface="55 Helvetica Roman" pitchFamily="1" charset="0"/>
                    <a:ea typeface="+mn-ea"/>
                  </a:rPr>
                  <a:t>. Review</a:t>
                </a:r>
              </a:p>
              <a:p>
                <a:pPr defTabSz="685553" fontAlgn="auto">
                  <a:spcBef>
                    <a:spcPts val="0"/>
                  </a:spcBef>
                  <a:spcAft>
                    <a:spcPts val="0"/>
                  </a:spcAft>
                </a:pPr>
                <a:endParaRPr lang="en-US" sz="1350" dirty="0">
                  <a:solidFill>
                    <a:prstClr val="white"/>
                  </a:solidFill>
                  <a:latin typeface="Arial"/>
                  <a:ea typeface="+mn-ea"/>
                </a:endParaRPr>
              </a:p>
            </p:txBody>
          </p:sp>
          <p:sp>
            <p:nvSpPr>
              <p:cNvPr id="245" name="Diamond 244"/>
              <p:cNvSpPr>
                <a:spLocks noChangeAspect="1"/>
              </p:cNvSpPr>
              <p:nvPr/>
            </p:nvSpPr>
            <p:spPr bwMode="auto">
              <a:xfrm>
                <a:off x="4194080" y="3990881"/>
                <a:ext cx="421690" cy="290609"/>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cxnSp>
            <p:nvCxnSpPr>
              <p:cNvPr id="246" name="Straight Arrow Connector 245"/>
              <p:cNvCxnSpPr>
                <a:endCxn id="245" idx="1"/>
              </p:cNvCxnSpPr>
              <p:nvPr/>
            </p:nvCxnSpPr>
            <p:spPr bwMode="auto">
              <a:xfrm>
                <a:off x="3786703" y="4136185"/>
                <a:ext cx="407377" cy="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grpSp>
            <p:nvGrpSpPr>
              <p:cNvPr id="247" name="Group 246"/>
              <p:cNvGrpSpPr/>
              <p:nvPr/>
            </p:nvGrpSpPr>
            <p:grpSpPr>
              <a:xfrm>
                <a:off x="3568079" y="4300694"/>
                <a:ext cx="839051" cy="152991"/>
                <a:chOff x="1930661" y="4300694"/>
                <a:chExt cx="839051" cy="152991"/>
              </a:xfrm>
            </p:grpSpPr>
            <p:cxnSp>
              <p:nvCxnSpPr>
                <p:cNvPr id="258" name="Straight Connector 257"/>
                <p:cNvCxnSpPr/>
                <p:nvPr/>
              </p:nvCxnSpPr>
              <p:spPr bwMode="auto">
                <a:xfrm>
                  <a:off x="1930661" y="4453685"/>
                  <a:ext cx="835190"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259" name="Straight Connector 258"/>
                <p:cNvCxnSpPr/>
                <p:nvPr/>
              </p:nvCxnSpPr>
              <p:spPr bwMode="auto">
                <a:xfrm flipH="1" flipV="1">
                  <a:off x="2765851" y="4300694"/>
                  <a:ext cx="3861" cy="152991"/>
                </a:xfrm>
                <a:prstGeom prst="line">
                  <a:avLst/>
                </a:prstGeom>
                <a:solidFill>
                  <a:schemeClr val="accent1"/>
                </a:solidFill>
                <a:ln w="9525" cap="flat" cmpd="sng" algn="ctr">
                  <a:solidFill>
                    <a:schemeClr val="bg1"/>
                  </a:solidFill>
                  <a:prstDash val="dash"/>
                  <a:round/>
                  <a:headEnd type="none" w="med" len="med"/>
                  <a:tailEnd type="none" w="med" len="med"/>
                </a:ln>
                <a:effectLst/>
              </p:spPr>
            </p:cxnSp>
          </p:grpSp>
          <p:cxnSp>
            <p:nvCxnSpPr>
              <p:cNvPr id="248" name="Straight Connector 247"/>
              <p:cNvCxnSpPr/>
              <p:nvPr/>
            </p:nvCxnSpPr>
            <p:spPr bwMode="auto">
              <a:xfrm>
                <a:off x="3575216" y="3839518"/>
                <a:ext cx="212507" cy="209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49" name="Straight Connector 248"/>
              <p:cNvCxnSpPr/>
              <p:nvPr/>
            </p:nvCxnSpPr>
            <p:spPr bwMode="auto">
              <a:xfrm flipV="1">
                <a:off x="3786703" y="3614924"/>
                <a:ext cx="0" cy="518261"/>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250" name="TextBox 249"/>
              <p:cNvSpPr txBox="1"/>
              <p:nvPr/>
            </p:nvSpPr>
            <p:spPr>
              <a:xfrm>
                <a:off x="3818006" y="3275098"/>
                <a:ext cx="1243024" cy="584776"/>
              </a:xfrm>
              <a:prstGeom prst="rect">
                <a:avLst/>
              </a:prstGeom>
              <a:noFill/>
            </p:spPr>
            <p:txBody>
              <a:bodyPr wrap="square" rtlCol="0">
                <a:spAutoFit/>
              </a:bodyPr>
              <a:lstStyle/>
              <a:p>
                <a:pPr algn="ctr" defTabSz="685553" fontAlgn="auto">
                  <a:spcBef>
                    <a:spcPts val="0"/>
                  </a:spcBef>
                  <a:spcAft>
                    <a:spcPts val="0"/>
                  </a:spcAft>
                </a:pPr>
                <a:r>
                  <a:rPr lang="en-US" sz="900" b="1" dirty="0">
                    <a:solidFill>
                      <a:srgbClr val="1F497D"/>
                    </a:solidFill>
                    <a:latin typeface="55 Helvetica Roman" pitchFamily="1" charset="0"/>
                    <a:ea typeface="+mn-ea"/>
                  </a:rPr>
                  <a:t>EMPT Review</a:t>
                </a:r>
              </a:p>
              <a:p>
                <a:pPr defTabSz="685553" fontAlgn="auto">
                  <a:spcBef>
                    <a:spcPts val="0"/>
                  </a:spcBef>
                  <a:spcAft>
                    <a:spcPts val="0"/>
                  </a:spcAft>
                </a:pPr>
                <a:endParaRPr lang="en-US" sz="1350" dirty="0">
                  <a:solidFill>
                    <a:prstClr val="white"/>
                  </a:solidFill>
                  <a:latin typeface="Arial"/>
                  <a:ea typeface="+mn-ea"/>
                </a:endParaRPr>
              </a:p>
            </p:txBody>
          </p:sp>
          <p:sp>
            <p:nvSpPr>
              <p:cNvPr id="251" name="Diamond 250"/>
              <p:cNvSpPr>
                <a:spLocks noChangeAspect="1"/>
              </p:cNvSpPr>
              <p:nvPr/>
            </p:nvSpPr>
            <p:spPr bwMode="auto">
              <a:xfrm>
                <a:off x="4208253" y="3462799"/>
                <a:ext cx="421690" cy="290609"/>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cxnSp>
            <p:nvCxnSpPr>
              <p:cNvPr id="252" name="Straight Arrow Connector 251"/>
              <p:cNvCxnSpPr>
                <a:endCxn id="251" idx="1"/>
              </p:cNvCxnSpPr>
              <p:nvPr/>
            </p:nvCxnSpPr>
            <p:spPr bwMode="auto">
              <a:xfrm flipV="1">
                <a:off x="3786703" y="3608104"/>
                <a:ext cx="421550" cy="682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253" name="TextBox 252"/>
              <p:cNvSpPr txBox="1"/>
              <p:nvPr/>
            </p:nvSpPr>
            <p:spPr>
              <a:xfrm>
                <a:off x="3791379" y="3067001"/>
                <a:ext cx="549723" cy="27699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sp>
            <p:nvSpPr>
              <p:cNvPr id="254" name="TextBox 253"/>
              <p:cNvSpPr txBox="1"/>
              <p:nvPr/>
            </p:nvSpPr>
            <p:spPr>
              <a:xfrm>
                <a:off x="3758416" y="4246379"/>
                <a:ext cx="549723" cy="27699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grpSp>
            <p:nvGrpSpPr>
              <p:cNvPr id="255" name="Group 254"/>
              <p:cNvGrpSpPr/>
              <p:nvPr/>
            </p:nvGrpSpPr>
            <p:grpSpPr>
              <a:xfrm flipV="1">
                <a:off x="3573514" y="3284171"/>
                <a:ext cx="839051" cy="152991"/>
                <a:chOff x="1930661" y="4300694"/>
                <a:chExt cx="839051" cy="152991"/>
              </a:xfrm>
            </p:grpSpPr>
            <p:cxnSp>
              <p:nvCxnSpPr>
                <p:cNvPr id="256" name="Straight Connector 255"/>
                <p:cNvCxnSpPr/>
                <p:nvPr/>
              </p:nvCxnSpPr>
              <p:spPr bwMode="auto">
                <a:xfrm>
                  <a:off x="1930661" y="4453685"/>
                  <a:ext cx="835190"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257" name="Straight Connector 256"/>
                <p:cNvCxnSpPr/>
                <p:nvPr/>
              </p:nvCxnSpPr>
              <p:spPr bwMode="auto">
                <a:xfrm flipH="1" flipV="1">
                  <a:off x="2765851" y="4300694"/>
                  <a:ext cx="3861" cy="152991"/>
                </a:xfrm>
                <a:prstGeom prst="line">
                  <a:avLst/>
                </a:prstGeom>
                <a:solidFill>
                  <a:schemeClr val="accent1"/>
                </a:solidFill>
                <a:ln w="9525" cap="flat" cmpd="sng" algn="ctr">
                  <a:solidFill>
                    <a:schemeClr val="bg1"/>
                  </a:solidFill>
                  <a:prstDash val="dash"/>
                  <a:round/>
                  <a:headEnd type="none" w="med" len="med"/>
                  <a:tailEnd type="none" w="med" len="med"/>
                </a:ln>
                <a:effectLst/>
              </p:spPr>
            </p:cxnSp>
          </p:grpSp>
        </p:grpSp>
        <p:cxnSp>
          <p:nvCxnSpPr>
            <p:cNvPr id="266" name="Straight Arrow Connector 265"/>
            <p:cNvCxnSpPr/>
            <p:nvPr/>
          </p:nvCxnSpPr>
          <p:spPr bwMode="auto">
            <a:xfrm>
              <a:off x="3439092" y="4340973"/>
              <a:ext cx="407377" cy="1"/>
            </a:xfrm>
            <a:prstGeom prst="straightConnector1">
              <a:avLst/>
            </a:prstGeom>
            <a:solidFill>
              <a:schemeClr val="accent1"/>
            </a:solidFill>
            <a:ln w="9525" cap="flat" cmpd="sng" algn="ctr">
              <a:solidFill>
                <a:schemeClr val="bg1"/>
              </a:solidFill>
              <a:prstDash val="solid"/>
              <a:round/>
              <a:headEnd type="none" w="med" len="med"/>
              <a:tailEnd type="none"/>
            </a:ln>
            <a:effectLst/>
          </p:spPr>
        </p:cxnSp>
        <p:cxnSp>
          <p:nvCxnSpPr>
            <p:cNvPr id="267" name="Straight Connector 266"/>
            <p:cNvCxnSpPr/>
            <p:nvPr/>
          </p:nvCxnSpPr>
          <p:spPr bwMode="auto">
            <a:xfrm flipH="1" flipV="1">
              <a:off x="3844391" y="3819713"/>
              <a:ext cx="2078" cy="526655"/>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68" name="Straight Arrow Connector 267"/>
            <p:cNvCxnSpPr/>
            <p:nvPr/>
          </p:nvCxnSpPr>
          <p:spPr bwMode="auto">
            <a:xfrm flipV="1">
              <a:off x="3439092" y="3802259"/>
              <a:ext cx="421550" cy="6820"/>
            </a:xfrm>
            <a:prstGeom prst="straightConnector1">
              <a:avLst/>
            </a:prstGeom>
            <a:solidFill>
              <a:schemeClr val="accent1"/>
            </a:solidFill>
            <a:ln w="9525" cap="flat" cmpd="sng" algn="ctr">
              <a:solidFill>
                <a:schemeClr val="bg1"/>
              </a:solidFill>
              <a:prstDash val="solid"/>
              <a:round/>
              <a:headEnd type="none" w="med" len="med"/>
              <a:tailEnd type="none"/>
            </a:ln>
            <a:effectLst/>
          </p:spPr>
        </p:cxnSp>
      </p:grpSp>
      <p:cxnSp>
        <p:nvCxnSpPr>
          <p:cNvPr id="280" name="Straight Arrow Connector 279"/>
          <p:cNvCxnSpPr>
            <a:endCxn id="291" idx="1"/>
          </p:cNvCxnSpPr>
          <p:nvPr/>
        </p:nvCxnSpPr>
        <p:spPr bwMode="auto">
          <a:xfrm>
            <a:off x="4648299" y="3062462"/>
            <a:ext cx="1494668" cy="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286" name="Straight Connector 285"/>
          <p:cNvCxnSpPr/>
          <p:nvPr/>
        </p:nvCxnSpPr>
        <p:spPr bwMode="auto">
          <a:xfrm flipH="1" flipV="1">
            <a:off x="4847933" y="2710894"/>
            <a:ext cx="6905" cy="346952"/>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87" name="Straight Arrow Connector 286"/>
          <p:cNvCxnSpPr>
            <a:endCxn id="288" idx="1"/>
          </p:cNvCxnSpPr>
          <p:nvPr/>
        </p:nvCxnSpPr>
        <p:spPr bwMode="auto">
          <a:xfrm flipV="1">
            <a:off x="4852028" y="2700532"/>
            <a:ext cx="205313" cy="3854"/>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288" name="Rectangle 287"/>
          <p:cNvSpPr/>
          <p:nvPr/>
        </p:nvSpPr>
        <p:spPr bwMode="auto">
          <a:xfrm>
            <a:off x="5057341" y="2552794"/>
            <a:ext cx="734747" cy="295475"/>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Upload TLI targets</a:t>
            </a:r>
          </a:p>
        </p:txBody>
      </p:sp>
      <p:sp>
        <p:nvSpPr>
          <p:cNvPr id="291" name="Rectangle 290"/>
          <p:cNvSpPr/>
          <p:nvPr/>
        </p:nvSpPr>
        <p:spPr bwMode="auto">
          <a:xfrm>
            <a:off x="6142967" y="2851695"/>
            <a:ext cx="925033" cy="421535"/>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Ascent targets &amp; Launch Times</a:t>
            </a:r>
          </a:p>
        </p:txBody>
      </p:sp>
      <p:cxnSp>
        <p:nvCxnSpPr>
          <p:cNvPr id="292" name="Straight Arrow Connector 291"/>
          <p:cNvCxnSpPr>
            <a:stCxn id="291" idx="3"/>
          </p:cNvCxnSpPr>
          <p:nvPr/>
        </p:nvCxnSpPr>
        <p:spPr bwMode="auto">
          <a:xfrm flipV="1">
            <a:off x="7067999" y="3054517"/>
            <a:ext cx="1564277" cy="7946"/>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293" name="TextBox 292"/>
          <p:cNvSpPr txBox="1"/>
          <p:nvPr/>
        </p:nvSpPr>
        <p:spPr>
          <a:xfrm>
            <a:off x="5636384" y="3918783"/>
            <a:ext cx="1230772" cy="438582"/>
          </a:xfrm>
          <a:prstGeom prst="rect">
            <a:avLst/>
          </a:prstGeom>
          <a:noFill/>
        </p:spPr>
        <p:txBody>
          <a:bodyPr wrap="square" rtlCol="0">
            <a:spAutoFit/>
          </a:bodyPr>
          <a:lstStyle/>
          <a:p>
            <a:pPr algn="ctr" defTabSz="685553" fontAlgn="auto">
              <a:spcBef>
                <a:spcPts val="0"/>
              </a:spcBef>
              <a:spcAft>
                <a:spcPts val="0"/>
              </a:spcAft>
            </a:pPr>
            <a:r>
              <a:rPr lang="en-US" sz="900" b="1" dirty="0">
                <a:solidFill>
                  <a:srgbClr val="1F497D"/>
                </a:solidFill>
                <a:latin typeface="55 Helvetica Roman" pitchFamily="1" charset="0"/>
                <a:ea typeface="+mn-ea"/>
              </a:rPr>
              <a:t>6DOF Review</a:t>
            </a:r>
          </a:p>
          <a:p>
            <a:pPr defTabSz="685553" fontAlgn="auto">
              <a:spcBef>
                <a:spcPts val="0"/>
              </a:spcBef>
              <a:spcAft>
                <a:spcPts val="0"/>
              </a:spcAft>
            </a:pPr>
            <a:endParaRPr lang="en-US" sz="1350" dirty="0">
              <a:solidFill>
                <a:prstClr val="white"/>
              </a:solidFill>
              <a:latin typeface="Arial"/>
              <a:ea typeface="+mn-ea"/>
            </a:endParaRPr>
          </a:p>
        </p:txBody>
      </p:sp>
      <p:sp>
        <p:nvSpPr>
          <p:cNvPr id="294" name="Diamond 293"/>
          <p:cNvSpPr>
            <a:spLocks noChangeAspect="1"/>
          </p:cNvSpPr>
          <p:nvPr/>
        </p:nvSpPr>
        <p:spPr bwMode="auto">
          <a:xfrm>
            <a:off x="6053551" y="4124201"/>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sp>
        <p:nvSpPr>
          <p:cNvPr id="295" name="TextBox 294"/>
          <p:cNvSpPr txBox="1"/>
          <p:nvPr/>
        </p:nvSpPr>
        <p:spPr>
          <a:xfrm>
            <a:off x="5450081" y="4564530"/>
            <a:ext cx="412292" cy="20774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cxnSp>
        <p:nvCxnSpPr>
          <p:cNvPr id="296" name="Straight Arrow Connector 295"/>
          <p:cNvCxnSpPr>
            <a:stCxn id="301" idx="3"/>
            <a:endCxn id="294" idx="1"/>
          </p:cNvCxnSpPr>
          <p:nvPr/>
        </p:nvCxnSpPr>
        <p:spPr bwMode="auto">
          <a:xfrm flipV="1">
            <a:off x="5745142" y="4233180"/>
            <a:ext cx="308409" cy="1382"/>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297" name="Straight Connector 296"/>
          <p:cNvCxnSpPr/>
          <p:nvPr/>
        </p:nvCxnSpPr>
        <p:spPr bwMode="auto">
          <a:xfrm>
            <a:off x="4900530" y="4564529"/>
            <a:ext cx="1311155" cy="27279"/>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298" name="Straight Connector 297"/>
          <p:cNvCxnSpPr>
            <a:endCxn id="294" idx="2"/>
          </p:cNvCxnSpPr>
          <p:nvPr/>
        </p:nvCxnSpPr>
        <p:spPr bwMode="auto">
          <a:xfrm flipV="1">
            <a:off x="6211685" y="4342157"/>
            <a:ext cx="0" cy="232404"/>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299" name="Straight Arrow Connector 298"/>
          <p:cNvCxnSpPr>
            <a:stCxn id="294" idx="3"/>
            <a:endCxn id="303" idx="1"/>
          </p:cNvCxnSpPr>
          <p:nvPr/>
        </p:nvCxnSpPr>
        <p:spPr bwMode="auto">
          <a:xfrm>
            <a:off x="6369819" y="4233180"/>
            <a:ext cx="393716" cy="1759"/>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300" name="Straight Arrow Connector 299"/>
          <p:cNvCxnSpPr>
            <a:stCxn id="150" idx="3"/>
            <a:endCxn id="301" idx="1"/>
          </p:cNvCxnSpPr>
          <p:nvPr/>
        </p:nvCxnSpPr>
        <p:spPr bwMode="auto">
          <a:xfrm flipV="1">
            <a:off x="4908573" y="4234562"/>
            <a:ext cx="195887" cy="1637"/>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301" name="Rectangle 300"/>
          <p:cNvSpPr/>
          <p:nvPr/>
        </p:nvSpPr>
        <p:spPr bwMode="auto">
          <a:xfrm>
            <a:off x="5104460" y="4040303"/>
            <a:ext cx="640682" cy="38851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POST</a:t>
            </a:r>
          </a:p>
          <a:p>
            <a:pPr algn="ctr" defTabSz="685800" eaLnBrk="0" hangingPunct="0"/>
            <a:r>
              <a:rPr lang="en-US" sz="900" dirty="0">
                <a:solidFill>
                  <a:prstClr val="black"/>
                </a:solidFill>
                <a:latin typeface="Arial"/>
                <a:ea typeface="+mn-ea"/>
              </a:rPr>
              <a:t>/MAV Compare</a:t>
            </a:r>
          </a:p>
        </p:txBody>
      </p:sp>
      <p:sp>
        <p:nvSpPr>
          <p:cNvPr id="303" name="Rectangle 302"/>
          <p:cNvSpPr/>
          <p:nvPr/>
        </p:nvSpPr>
        <p:spPr bwMode="auto">
          <a:xfrm>
            <a:off x="6763535" y="4040680"/>
            <a:ext cx="685188" cy="38851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MAVERIC tag 1</a:t>
            </a:r>
          </a:p>
        </p:txBody>
      </p:sp>
      <p:cxnSp>
        <p:nvCxnSpPr>
          <p:cNvPr id="304" name="Straight Arrow Connector 303"/>
          <p:cNvCxnSpPr>
            <a:stCxn id="303" idx="3"/>
          </p:cNvCxnSpPr>
          <p:nvPr/>
        </p:nvCxnSpPr>
        <p:spPr bwMode="auto">
          <a:xfrm flipV="1">
            <a:off x="7448723" y="4234938"/>
            <a:ext cx="755226" cy="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328" name="Rectangle 327"/>
          <p:cNvSpPr/>
          <p:nvPr/>
        </p:nvSpPr>
        <p:spPr bwMode="auto">
          <a:xfrm>
            <a:off x="1472937" y="3195861"/>
            <a:ext cx="681038" cy="32272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SLS-VDD-103 App A</a:t>
            </a:r>
          </a:p>
        </p:txBody>
      </p:sp>
      <p:sp>
        <p:nvSpPr>
          <p:cNvPr id="329" name="Rectangle 328"/>
          <p:cNvSpPr/>
          <p:nvPr/>
        </p:nvSpPr>
        <p:spPr bwMode="auto">
          <a:xfrm>
            <a:off x="1566486" y="2694179"/>
            <a:ext cx="459419" cy="196135"/>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TDDP</a:t>
            </a:r>
          </a:p>
        </p:txBody>
      </p:sp>
      <p:cxnSp>
        <p:nvCxnSpPr>
          <p:cNvPr id="330" name="Straight Arrow Connector 329"/>
          <p:cNvCxnSpPr>
            <a:stCxn id="329" idx="3"/>
          </p:cNvCxnSpPr>
          <p:nvPr/>
        </p:nvCxnSpPr>
        <p:spPr bwMode="auto">
          <a:xfrm flipV="1">
            <a:off x="2025905" y="2787787"/>
            <a:ext cx="292337" cy="446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331" name="Straight Arrow Connector 330"/>
          <p:cNvCxnSpPr/>
          <p:nvPr/>
        </p:nvCxnSpPr>
        <p:spPr bwMode="auto">
          <a:xfrm>
            <a:off x="2153974" y="3351000"/>
            <a:ext cx="164267" cy="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8" name="Straight Connector 7"/>
          <p:cNvCxnSpPr/>
          <p:nvPr/>
        </p:nvCxnSpPr>
        <p:spPr bwMode="auto">
          <a:xfrm flipV="1">
            <a:off x="136673" y="2380507"/>
            <a:ext cx="8872537" cy="22264"/>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9" name="TextBox 8"/>
          <p:cNvSpPr txBox="1"/>
          <p:nvPr/>
        </p:nvSpPr>
        <p:spPr>
          <a:xfrm>
            <a:off x="136673" y="612193"/>
            <a:ext cx="800219" cy="369332"/>
          </a:xfrm>
          <a:prstGeom prst="rect">
            <a:avLst/>
          </a:prstGeom>
          <a:noFill/>
        </p:spPr>
        <p:txBody>
          <a:bodyPr wrap="none" rtlCol="0">
            <a:spAutoFit/>
          </a:bodyPr>
          <a:lstStyle/>
          <a:p>
            <a:r>
              <a:rPr lang="en-US" dirty="0" smtClean="0">
                <a:solidFill>
                  <a:srgbClr val="FF0000"/>
                </a:solidFill>
              </a:rPr>
              <a:t>Part 1</a:t>
            </a:r>
            <a:endParaRPr lang="en-US" dirty="0">
              <a:solidFill>
                <a:srgbClr val="FF0000"/>
              </a:solidFill>
            </a:endParaRPr>
          </a:p>
        </p:txBody>
      </p:sp>
      <p:sp>
        <p:nvSpPr>
          <p:cNvPr id="130" name="TextBox 129"/>
          <p:cNvSpPr txBox="1"/>
          <p:nvPr/>
        </p:nvSpPr>
        <p:spPr>
          <a:xfrm>
            <a:off x="107831" y="2608236"/>
            <a:ext cx="800219" cy="369332"/>
          </a:xfrm>
          <a:prstGeom prst="rect">
            <a:avLst/>
          </a:prstGeom>
          <a:noFill/>
        </p:spPr>
        <p:txBody>
          <a:bodyPr wrap="none" rtlCol="0">
            <a:spAutoFit/>
          </a:bodyPr>
          <a:lstStyle/>
          <a:p>
            <a:r>
              <a:rPr lang="en-US" dirty="0" smtClean="0">
                <a:solidFill>
                  <a:srgbClr val="FF0000"/>
                </a:solidFill>
              </a:rPr>
              <a:t>Part 2</a:t>
            </a:r>
            <a:endParaRPr lang="en-US" dirty="0">
              <a:solidFill>
                <a:srgbClr val="FF0000"/>
              </a:solidFill>
            </a:endParaRPr>
          </a:p>
        </p:txBody>
      </p:sp>
    </p:spTree>
    <p:extLst>
      <p:ext uri="{BB962C8B-B14F-4D97-AF65-F5344CB8AC3E}">
        <p14:creationId xmlns:p14="http://schemas.microsoft.com/office/powerpoint/2010/main" val="1740756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2"/>
          </p:nvPr>
        </p:nvSpPr>
        <p:spPr/>
        <p:txBody>
          <a:bodyPr/>
          <a:lstStyle/>
          <a:p>
            <a:pPr defTabSz="685553" fontAlgn="auto">
              <a:spcBef>
                <a:spcPts val="0"/>
              </a:spcBef>
              <a:spcAft>
                <a:spcPts val="0"/>
              </a:spcAft>
            </a:pPr>
            <a:r>
              <a:rPr lang="en-US">
                <a:latin typeface="Arial"/>
                <a:ea typeface="+mn-ea"/>
              </a:rPr>
              <a:t>www.nasa.gov/sls</a:t>
            </a:r>
            <a:endParaRPr lang="en-US" dirty="0">
              <a:latin typeface="Arial"/>
              <a:ea typeface="+mn-ea"/>
            </a:endParaRPr>
          </a:p>
        </p:txBody>
      </p:sp>
      <p:sp>
        <p:nvSpPr>
          <p:cNvPr id="3" name="Slide Number Placeholder 2"/>
          <p:cNvSpPr>
            <a:spLocks noGrp="1"/>
          </p:cNvSpPr>
          <p:nvPr>
            <p:ph type="sldNum" sz="quarter" idx="10"/>
          </p:nvPr>
        </p:nvSpPr>
        <p:spPr/>
        <p:txBody>
          <a:bodyPr/>
          <a:lstStyle/>
          <a:p>
            <a:pPr defTabSz="685553" fontAlgn="auto">
              <a:spcBef>
                <a:spcPts val="0"/>
              </a:spcBef>
              <a:spcAft>
                <a:spcPts val="0"/>
              </a:spcAft>
              <a:defRPr/>
            </a:pPr>
            <a:fld id="{4569F621-B9F7-4742-A045-A75079A40DFE}" type="slidenum">
              <a:rPr lang="en-US">
                <a:solidFill>
                  <a:prstClr val="black"/>
                </a:solidFill>
                <a:latin typeface="Arial"/>
                <a:ea typeface="+mn-ea"/>
              </a:rPr>
              <a:pPr defTabSz="685553" fontAlgn="auto">
                <a:spcBef>
                  <a:spcPts val="0"/>
                </a:spcBef>
                <a:spcAft>
                  <a:spcPts val="0"/>
                </a:spcAft>
                <a:defRPr/>
              </a:pPr>
              <a:t>5</a:t>
            </a:fld>
            <a:endParaRPr lang="en-US" dirty="0">
              <a:solidFill>
                <a:prstClr val="black"/>
              </a:solidFill>
              <a:latin typeface="Arial"/>
              <a:ea typeface="+mn-ea"/>
            </a:endParaRPr>
          </a:p>
        </p:txBody>
      </p:sp>
      <p:sp>
        <p:nvSpPr>
          <p:cNvPr id="4" name="Title 3"/>
          <p:cNvSpPr>
            <a:spLocks noGrp="1"/>
          </p:cNvSpPr>
          <p:nvPr>
            <p:ph type="title"/>
          </p:nvPr>
        </p:nvSpPr>
        <p:spPr/>
        <p:txBody>
          <a:bodyPr/>
          <a:lstStyle/>
          <a:p>
            <a:r>
              <a:rPr lang="en-US" dirty="0"/>
              <a:t>VM FRAC-0 </a:t>
            </a:r>
            <a:r>
              <a:rPr lang="en-US" dirty="0" smtClean="0"/>
              <a:t>Process flow (Continued)</a:t>
            </a:r>
            <a:endParaRPr lang="en-US" dirty="0"/>
          </a:p>
        </p:txBody>
      </p:sp>
      <p:cxnSp>
        <p:nvCxnSpPr>
          <p:cNvPr id="81" name="Straight Arrow Connector 80"/>
          <p:cNvCxnSpPr/>
          <p:nvPr/>
        </p:nvCxnSpPr>
        <p:spPr bwMode="auto">
          <a:xfrm>
            <a:off x="1139574" y="3593964"/>
            <a:ext cx="6861426" cy="4857"/>
          </a:xfrm>
          <a:prstGeom prst="straightConnector1">
            <a:avLst/>
          </a:prstGeom>
          <a:solidFill>
            <a:schemeClr val="accent1"/>
          </a:solidFill>
          <a:ln w="9525" cap="flat" cmpd="sng" algn="ctr">
            <a:solidFill>
              <a:schemeClr val="accent1"/>
            </a:solidFill>
            <a:prstDash val="dash"/>
            <a:round/>
            <a:headEnd type="none" w="med" len="med"/>
            <a:tailEnd type="triangle"/>
          </a:ln>
          <a:effectLst/>
        </p:spPr>
      </p:cxnSp>
      <p:cxnSp>
        <p:nvCxnSpPr>
          <p:cNvPr id="146" name="Straight Arrow Connector 145"/>
          <p:cNvCxnSpPr>
            <a:stCxn id="206" idx="2"/>
          </p:cNvCxnSpPr>
          <p:nvPr/>
        </p:nvCxnSpPr>
        <p:spPr bwMode="auto">
          <a:xfrm>
            <a:off x="1251618" y="1100992"/>
            <a:ext cx="3423325" cy="20837"/>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206" name="Rectangle 205"/>
          <p:cNvSpPr/>
          <p:nvPr/>
        </p:nvSpPr>
        <p:spPr bwMode="auto">
          <a:xfrm rot="16200000">
            <a:off x="820580" y="1048088"/>
            <a:ext cx="756267" cy="10580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Ascent </a:t>
            </a:r>
            <a:r>
              <a:rPr lang="en-US" sz="900" dirty="0" err="1">
                <a:solidFill>
                  <a:prstClr val="black"/>
                </a:solidFill>
                <a:latin typeface="Arial"/>
                <a:ea typeface="+mn-ea"/>
              </a:rPr>
              <a:t>Tgts</a:t>
            </a:r>
            <a:endParaRPr lang="en-US" sz="900" dirty="0">
              <a:solidFill>
                <a:prstClr val="black"/>
              </a:solidFill>
              <a:latin typeface="Arial"/>
              <a:ea typeface="+mn-ea"/>
            </a:endParaRPr>
          </a:p>
        </p:txBody>
      </p:sp>
      <p:sp>
        <p:nvSpPr>
          <p:cNvPr id="207" name="Rectangle 206"/>
          <p:cNvSpPr/>
          <p:nvPr/>
        </p:nvSpPr>
        <p:spPr bwMode="auto">
          <a:xfrm rot="16200000">
            <a:off x="851745" y="1994357"/>
            <a:ext cx="706676" cy="13101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MAV tag 1</a:t>
            </a:r>
          </a:p>
        </p:txBody>
      </p:sp>
      <p:cxnSp>
        <p:nvCxnSpPr>
          <p:cNvPr id="214" name="Straight Arrow Connector 213"/>
          <p:cNvCxnSpPr>
            <a:stCxn id="207" idx="2"/>
            <a:endCxn id="108" idx="1"/>
          </p:cNvCxnSpPr>
          <p:nvPr/>
        </p:nvCxnSpPr>
        <p:spPr bwMode="auto">
          <a:xfrm flipV="1">
            <a:off x="1270591" y="2056878"/>
            <a:ext cx="247205" cy="2987"/>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265" name="Straight Arrow Connector 264"/>
          <p:cNvCxnSpPr/>
          <p:nvPr/>
        </p:nvCxnSpPr>
        <p:spPr bwMode="auto">
          <a:xfrm flipV="1">
            <a:off x="1142229" y="657225"/>
            <a:ext cx="6858771" cy="9009"/>
          </a:xfrm>
          <a:prstGeom prst="straightConnector1">
            <a:avLst/>
          </a:prstGeom>
          <a:solidFill>
            <a:schemeClr val="accent1"/>
          </a:solidFill>
          <a:ln w="9525" cap="flat" cmpd="sng" algn="ctr">
            <a:solidFill>
              <a:schemeClr val="accent1"/>
            </a:solidFill>
            <a:prstDash val="dash"/>
            <a:round/>
            <a:headEnd type="none" w="med" len="med"/>
            <a:tailEnd type="triangle"/>
          </a:ln>
          <a:effectLst/>
        </p:spPr>
      </p:cxnSp>
      <p:grpSp>
        <p:nvGrpSpPr>
          <p:cNvPr id="103" name="Group 102"/>
          <p:cNvGrpSpPr/>
          <p:nvPr/>
        </p:nvGrpSpPr>
        <p:grpSpPr>
          <a:xfrm>
            <a:off x="1517795" y="1661776"/>
            <a:ext cx="1333451" cy="1030448"/>
            <a:chOff x="3373515" y="1026243"/>
            <a:chExt cx="2055951" cy="1849672"/>
          </a:xfrm>
        </p:grpSpPr>
        <p:sp>
          <p:nvSpPr>
            <p:cNvPr id="104" name="Rectangle 103"/>
            <p:cNvSpPr/>
            <p:nvPr/>
          </p:nvSpPr>
          <p:spPr bwMode="auto">
            <a:xfrm>
              <a:off x="4678596" y="1027934"/>
              <a:ext cx="750869" cy="5030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err="1">
                  <a:solidFill>
                    <a:prstClr val="white"/>
                  </a:solidFill>
                  <a:latin typeface="Arial"/>
                  <a:ea typeface="+mn-ea"/>
                </a:rPr>
                <a:t>Guid</a:t>
              </a:r>
              <a:r>
                <a:rPr lang="en-US" sz="900" dirty="0">
                  <a:solidFill>
                    <a:prstClr val="white"/>
                  </a:solidFill>
                  <a:latin typeface="Arial"/>
                  <a:ea typeface="+mn-ea"/>
                </a:rPr>
                <a:t>. Team</a:t>
              </a:r>
            </a:p>
          </p:txBody>
        </p:sp>
        <p:sp>
          <p:nvSpPr>
            <p:cNvPr id="108" name="Rectangle 107"/>
            <p:cNvSpPr/>
            <p:nvPr/>
          </p:nvSpPr>
          <p:spPr bwMode="auto">
            <a:xfrm>
              <a:off x="3373515" y="1026243"/>
              <a:ext cx="2055951" cy="1418430"/>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r>
                <a:rPr lang="en-US" sz="900" u="sng" dirty="0" err="1">
                  <a:solidFill>
                    <a:prstClr val="black"/>
                  </a:solidFill>
                  <a:latin typeface="Arial"/>
                  <a:ea typeface="+mn-ea"/>
                </a:rPr>
                <a:t>Guid</a:t>
              </a:r>
              <a:r>
                <a:rPr lang="en-US" sz="900" u="sng" dirty="0">
                  <a:solidFill>
                    <a:prstClr val="black"/>
                  </a:solidFill>
                  <a:latin typeface="Arial"/>
                  <a:ea typeface="+mn-ea"/>
                </a:rPr>
                <a:t>. Monthly </a:t>
              </a:r>
            </a:p>
            <a:p>
              <a:pPr defTabSz="685800" eaLnBrk="0" hangingPunct="0"/>
              <a:r>
                <a:rPr lang="en-US" sz="900" u="sng" dirty="0">
                  <a:solidFill>
                    <a:prstClr val="black"/>
                  </a:solidFill>
                  <a:latin typeface="Arial"/>
                  <a:ea typeface="+mn-ea"/>
                </a:rPr>
                <a:t>TDDs</a:t>
              </a:r>
            </a:p>
          </p:txBody>
        </p:sp>
        <p:sp>
          <p:nvSpPr>
            <p:cNvPr id="113" name="TextBox 112"/>
            <p:cNvSpPr txBox="1"/>
            <p:nvPr/>
          </p:nvSpPr>
          <p:spPr>
            <a:xfrm>
              <a:off x="3626476" y="1591435"/>
              <a:ext cx="1684492" cy="1284480"/>
            </a:xfrm>
            <a:prstGeom prst="rect">
              <a:avLst/>
            </a:prstGeom>
            <a:noFill/>
          </p:spPr>
          <p:txBody>
            <a:bodyPr wrap="square" rtlCol="0">
              <a:spAutoFit/>
            </a:bodyPr>
            <a:lstStyle/>
            <a:p>
              <a:pPr algn="ctr" defTabSz="685553" fontAlgn="auto">
                <a:spcBef>
                  <a:spcPts val="0"/>
                </a:spcBef>
                <a:spcAft>
                  <a:spcPts val="0"/>
                </a:spcAft>
              </a:pPr>
              <a:r>
                <a:rPr lang="en-US" sz="900" dirty="0">
                  <a:solidFill>
                    <a:prstClr val="black"/>
                  </a:solidFill>
                  <a:latin typeface="Arial"/>
                  <a:ea typeface="+mn-ea"/>
                </a:rPr>
                <a:t>Update monthly Time Dependent Data (TDD).</a:t>
              </a:r>
            </a:p>
            <a:p>
              <a:pPr defTabSz="685553" fontAlgn="auto">
                <a:spcBef>
                  <a:spcPts val="0"/>
                </a:spcBef>
                <a:spcAft>
                  <a:spcPts val="0"/>
                </a:spcAft>
              </a:pPr>
              <a:endParaRPr lang="en-US" sz="1350" dirty="0">
                <a:solidFill>
                  <a:prstClr val="white"/>
                </a:solidFill>
                <a:latin typeface="Arial"/>
                <a:ea typeface="+mn-ea"/>
              </a:endParaRPr>
            </a:p>
          </p:txBody>
        </p:sp>
      </p:grpSp>
      <p:sp>
        <p:nvSpPr>
          <p:cNvPr id="121" name="TextBox 120"/>
          <p:cNvSpPr txBox="1"/>
          <p:nvPr/>
        </p:nvSpPr>
        <p:spPr>
          <a:xfrm>
            <a:off x="2810775" y="1770688"/>
            <a:ext cx="991933" cy="438582"/>
          </a:xfrm>
          <a:prstGeom prst="rect">
            <a:avLst/>
          </a:prstGeom>
          <a:noFill/>
        </p:spPr>
        <p:txBody>
          <a:bodyPr wrap="square" rtlCol="0">
            <a:spAutoFit/>
          </a:bodyPr>
          <a:lstStyle/>
          <a:p>
            <a:pPr algn="ctr" defTabSz="685553" fontAlgn="auto">
              <a:spcBef>
                <a:spcPts val="0"/>
              </a:spcBef>
              <a:spcAft>
                <a:spcPts val="0"/>
              </a:spcAft>
            </a:pPr>
            <a:r>
              <a:rPr lang="en-US" sz="900" b="1" dirty="0" err="1">
                <a:solidFill>
                  <a:srgbClr val="1F497D"/>
                </a:solidFill>
                <a:latin typeface="55 Helvetica Roman" pitchFamily="1" charset="0"/>
                <a:ea typeface="+mn-ea"/>
              </a:rPr>
              <a:t>Guid</a:t>
            </a:r>
            <a:r>
              <a:rPr lang="en-US" sz="900" b="1" dirty="0">
                <a:solidFill>
                  <a:srgbClr val="1F497D"/>
                </a:solidFill>
                <a:latin typeface="55 Helvetica Roman" pitchFamily="1" charset="0"/>
                <a:ea typeface="+mn-ea"/>
              </a:rPr>
              <a:t>. Review</a:t>
            </a:r>
          </a:p>
          <a:p>
            <a:pPr defTabSz="685553" fontAlgn="auto">
              <a:spcBef>
                <a:spcPts val="0"/>
              </a:spcBef>
              <a:spcAft>
                <a:spcPts val="0"/>
              </a:spcAft>
            </a:pPr>
            <a:endParaRPr lang="en-US" sz="1350" dirty="0">
              <a:solidFill>
                <a:prstClr val="white"/>
              </a:solidFill>
              <a:latin typeface="Arial"/>
              <a:ea typeface="+mn-ea"/>
            </a:endParaRPr>
          </a:p>
        </p:txBody>
      </p:sp>
      <p:sp>
        <p:nvSpPr>
          <p:cNvPr id="126" name="Diamond 125"/>
          <p:cNvSpPr>
            <a:spLocks noChangeAspect="1"/>
          </p:cNvSpPr>
          <p:nvPr/>
        </p:nvSpPr>
        <p:spPr bwMode="auto">
          <a:xfrm>
            <a:off x="3066973" y="1941980"/>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sp>
        <p:nvSpPr>
          <p:cNvPr id="127" name="TextBox 126"/>
          <p:cNvSpPr txBox="1"/>
          <p:nvPr/>
        </p:nvSpPr>
        <p:spPr>
          <a:xfrm>
            <a:off x="3029618" y="2374334"/>
            <a:ext cx="412292" cy="20774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cxnSp>
        <p:nvCxnSpPr>
          <p:cNvPr id="128" name="Straight Arrow Connector 127"/>
          <p:cNvCxnSpPr>
            <a:stCxn id="108" idx="3"/>
            <a:endCxn id="126" idx="1"/>
          </p:cNvCxnSpPr>
          <p:nvPr/>
        </p:nvCxnSpPr>
        <p:spPr bwMode="auto">
          <a:xfrm flipV="1">
            <a:off x="2851246" y="2050959"/>
            <a:ext cx="215728" cy="592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30" name="Straight Connector 129"/>
          <p:cNvCxnSpPr/>
          <p:nvPr/>
        </p:nvCxnSpPr>
        <p:spPr bwMode="auto">
          <a:xfrm>
            <a:off x="2851246" y="2392754"/>
            <a:ext cx="372620"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131" name="Straight Connector 130"/>
          <p:cNvCxnSpPr/>
          <p:nvPr/>
        </p:nvCxnSpPr>
        <p:spPr bwMode="auto">
          <a:xfrm flipV="1">
            <a:off x="3226761" y="2153620"/>
            <a:ext cx="1158" cy="239135"/>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32" name="Straight Arrow Connector 131"/>
          <p:cNvCxnSpPr>
            <a:stCxn id="126" idx="3"/>
            <a:endCxn id="133" idx="1"/>
          </p:cNvCxnSpPr>
          <p:nvPr/>
        </p:nvCxnSpPr>
        <p:spPr bwMode="auto">
          <a:xfrm flipV="1">
            <a:off x="3383241" y="2048795"/>
            <a:ext cx="328285" cy="2164"/>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133" name="Rectangle 132"/>
          <p:cNvSpPr/>
          <p:nvPr/>
        </p:nvSpPr>
        <p:spPr bwMode="auto">
          <a:xfrm>
            <a:off x="3711526" y="1854536"/>
            <a:ext cx="685188" cy="38851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MAVERIC tag 2</a:t>
            </a:r>
          </a:p>
        </p:txBody>
      </p:sp>
      <p:grpSp>
        <p:nvGrpSpPr>
          <p:cNvPr id="134" name="Group 133"/>
          <p:cNvGrpSpPr/>
          <p:nvPr/>
        </p:nvGrpSpPr>
        <p:grpSpPr>
          <a:xfrm>
            <a:off x="4679552" y="907532"/>
            <a:ext cx="1333451" cy="1651467"/>
            <a:chOff x="3373515" y="1026243"/>
            <a:chExt cx="2055951" cy="1418430"/>
          </a:xfrm>
        </p:grpSpPr>
        <p:sp>
          <p:nvSpPr>
            <p:cNvPr id="135" name="Rectangle 134"/>
            <p:cNvSpPr/>
            <p:nvPr/>
          </p:nvSpPr>
          <p:spPr bwMode="auto">
            <a:xfrm>
              <a:off x="4678596" y="1027935"/>
              <a:ext cx="750869" cy="27071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err="1">
                  <a:solidFill>
                    <a:prstClr val="white"/>
                  </a:solidFill>
                  <a:latin typeface="Arial"/>
                  <a:ea typeface="+mn-ea"/>
                </a:rPr>
                <a:t>Guid</a:t>
              </a:r>
              <a:r>
                <a:rPr lang="en-US" sz="900" dirty="0">
                  <a:solidFill>
                    <a:prstClr val="white"/>
                  </a:solidFill>
                  <a:latin typeface="Arial"/>
                  <a:ea typeface="+mn-ea"/>
                </a:rPr>
                <a:t>. Team</a:t>
              </a:r>
            </a:p>
          </p:txBody>
        </p:sp>
        <p:sp>
          <p:nvSpPr>
            <p:cNvPr id="137" name="Rectangle 136"/>
            <p:cNvSpPr/>
            <p:nvPr/>
          </p:nvSpPr>
          <p:spPr bwMode="auto">
            <a:xfrm>
              <a:off x="3373515" y="1026243"/>
              <a:ext cx="2055951" cy="1418430"/>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r>
                <a:rPr lang="en-US" sz="900" u="sng" dirty="0">
                  <a:solidFill>
                    <a:prstClr val="black"/>
                  </a:solidFill>
                  <a:latin typeface="Arial"/>
                  <a:ea typeface="+mn-ea"/>
                </a:rPr>
                <a:t>LW Polynomial</a:t>
              </a:r>
              <a:br>
                <a:rPr lang="en-US" sz="900" u="sng" dirty="0">
                  <a:solidFill>
                    <a:prstClr val="black"/>
                  </a:solidFill>
                  <a:latin typeface="Arial"/>
                  <a:ea typeface="+mn-ea"/>
                </a:rPr>
              </a:br>
              <a:r>
                <a:rPr lang="en-US" sz="900" u="sng" dirty="0">
                  <a:solidFill>
                    <a:prstClr val="black"/>
                  </a:solidFill>
                  <a:latin typeface="Arial"/>
                  <a:ea typeface="+mn-ea"/>
                </a:rPr>
                <a:t>TDDs</a:t>
              </a:r>
            </a:p>
          </p:txBody>
        </p:sp>
      </p:grpSp>
      <p:grpSp>
        <p:nvGrpSpPr>
          <p:cNvPr id="20" name="Group 19"/>
          <p:cNvGrpSpPr/>
          <p:nvPr/>
        </p:nvGrpSpPr>
        <p:grpSpPr>
          <a:xfrm>
            <a:off x="5169612" y="2708412"/>
            <a:ext cx="974493" cy="572852"/>
            <a:chOff x="2344751" y="1350054"/>
            <a:chExt cx="1299324" cy="763803"/>
          </a:xfrm>
        </p:grpSpPr>
        <p:sp>
          <p:nvSpPr>
            <p:cNvPr id="139" name="Rectangle 138"/>
            <p:cNvSpPr/>
            <p:nvPr/>
          </p:nvSpPr>
          <p:spPr bwMode="auto">
            <a:xfrm>
              <a:off x="2344751" y="1361322"/>
              <a:ext cx="1299324" cy="752535"/>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b" anchorCtr="0" compatLnSpc="1">
              <a:prstTxWarp prst="textNoShape">
                <a:avLst/>
              </a:prstTxWarp>
            </a:bodyPr>
            <a:lstStyle/>
            <a:p>
              <a:pPr algn="ctr" defTabSz="685800" eaLnBrk="0" hangingPunct="0"/>
              <a:r>
                <a:rPr lang="en-US" sz="900" dirty="0">
                  <a:solidFill>
                    <a:prstClr val="black"/>
                  </a:solidFill>
                  <a:latin typeface="Arial"/>
                  <a:ea typeface="+mn-ea"/>
                </a:rPr>
                <a:t>RINU DUT1 and </a:t>
              </a:r>
              <a:r>
                <a:rPr lang="en-US" sz="900" dirty="0" err="1">
                  <a:solidFill>
                    <a:prstClr val="black"/>
                  </a:solidFill>
                  <a:latin typeface="Arial"/>
                  <a:ea typeface="+mn-ea"/>
                </a:rPr>
                <a:t>leapsec</a:t>
              </a:r>
              <a:r>
                <a:rPr lang="en-US" sz="900" dirty="0">
                  <a:solidFill>
                    <a:prstClr val="black"/>
                  </a:solidFill>
                  <a:latin typeface="Arial"/>
                  <a:ea typeface="+mn-ea"/>
                </a:rPr>
                <a:t> TDDs</a:t>
              </a:r>
            </a:p>
          </p:txBody>
        </p:sp>
        <p:sp>
          <p:nvSpPr>
            <p:cNvPr id="153" name="Rectangle 152"/>
            <p:cNvSpPr/>
            <p:nvPr/>
          </p:nvSpPr>
          <p:spPr bwMode="auto">
            <a:xfrm>
              <a:off x="2994413" y="1350054"/>
              <a:ext cx="649332" cy="349953"/>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white"/>
                  </a:solidFill>
                  <a:latin typeface="Arial"/>
                  <a:ea typeface="+mn-ea"/>
                </a:rPr>
                <a:t>Nav. Team</a:t>
              </a:r>
            </a:p>
          </p:txBody>
        </p:sp>
      </p:grpSp>
      <p:sp>
        <p:nvSpPr>
          <p:cNvPr id="158" name="Rectangle 157"/>
          <p:cNvSpPr/>
          <p:nvPr/>
        </p:nvSpPr>
        <p:spPr bwMode="auto">
          <a:xfrm>
            <a:off x="4052656" y="2836909"/>
            <a:ext cx="918839" cy="32272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SLS-VDD-103 App A</a:t>
            </a:r>
          </a:p>
        </p:txBody>
      </p:sp>
      <p:cxnSp>
        <p:nvCxnSpPr>
          <p:cNvPr id="160" name="Straight Arrow Connector 159"/>
          <p:cNvCxnSpPr>
            <a:stCxn id="158" idx="3"/>
            <a:endCxn id="139" idx="1"/>
          </p:cNvCxnSpPr>
          <p:nvPr/>
        </p:nvCxnSpPr>
        <p:spPr bwMode="auto">
          <a:xfrm>
            <a:off x="4971495" y="2998273"/>
            <a:ext cx="198117" cy="79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161" name="TextBox 160"/>
          <p:cNvSpPr txBox="1"/>
          <p:nvPr/>
        </p:nvSpPr>
        <p:spPr>
          <a:xfrm>
            <a:off x="6100319" y="2603228"/>
            <a:ext cx="886920" cy="438582"/>
          </a:xfrm>
          <a:prstGeom prst="rect">
            <a:avLst/>
          </a:prstGeom>
          <a:noFill/>
        </p:spPr>
        <p:txBody>
          <a:bodyPr wrap="square" rtlCol="0">
            <a:spAutoFit/>
          </a:bodyPr>
          <a:lstStyle/>
          <a:p>
            <a:pPr algn="ctr" defTabSz="685553" fontAlgn="auto">
              <a:spcBef>
                <a:spcPts val="0"/>
              </a:spcBef>
              <a:spcAft>
                <a:spcPts val="0"/>
              </a:spcAft>
            </a:pPr>
            <a:r>
              <a:rPr lang="en-US" sz="900" b="1" dirty="0">
                <a:solidFill>
                  <a:srgbClr val="1F497D"/>
                </a:solidFill>
                <a:latin typeface="55 Helvetica Roman" pitchFamily="1" charset="0"/>
                <a:ea typeface="+mn-ea"/>
              </a:rPr>
              <a:t>Nav. Review</a:t>
            </a:r>
          </a:p>
          <a:p>
            <a:pPr defTabSz="685553" fontAlgn="auto">
              <a:spcBef>
                <a:spcPts val="0"/>
              </a:spcBef>
              <a:spcAft>
                <a:spcPts val="0"/>
              </a:spcAft>
            </a:pPr>
            <a:endParaRPr lang="en-US" sz="1350" dirty="0">
              <a:solidFill>
                <a:prstClr val="white"/>
              </a:solidFill>
              <a:latin typeface="Arial"/>
              <a:ea typeface="+mn-ea"/>
            </a:endParaRPr>
          </a:p>
        </p:txBody>
      </p:sp>
      <p:sp>
        <p:nvSpPr>
          <p:cNvPr id="162" name="Diamond 161"/>
          <p:cNvSpPr>
            <a:spLocks noChangeAspect="1"/>
          </p:cNvSpPr>
          <p:nvPr/>
        </p:nvSpPr>
        <p:spPr bwMode="auto">
          <a:xfrm>
            <a:off x="6356516" y="2774520"/>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sp>
        <p:nvSpPr>
          <p:cNvPr id="163" name="TextBox 162"/>
          <p:cNvSpPr txBox="1"/>
          <p:nvPr/>
        </p:nvSpPr>
        <p:spPr>
          <a:xfrm>
            <a:off x="6319161" y="3206874"/>
            <a:ext cx="412292" cy="20774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cxnSp>
        <p:nvCxnSpPr>
          <p:cNvPr id="164" name="Straight Arrow Connector 163"/>
          <p:cNvCxnSpPr>
            <a:endCxn id="162" idx="1"/>
          </p:cNvCxnSpPr>
          <p:nvPr/>
        </p:nvCxnSpPr>
        <p:spPr bwMode="auto">
          <a:xfrm flipV="1">
            <a:off x="6140789" y="2883498"/>
            <a:ext cx="215728" cy="592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65" name="Straight Connector 164"/>
          <p:cNvCxnSpPr/>
          <p:nvPr/>
        </p:nvCxnSpPr>
        <p:spPr bwMode="auto">
          <a:xfrm>
            <a:off x="6140788" y="3225294"/>
            <a:ext cx="372620"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166" name="Straight Connector 165"/>
          <p:cNvCxnSpPr/>
          <p:nvPr/>
        </p:nvCxnSpPr>
        <p:spPr bwMode="auto">
          <a:xfrm flipV="1">
            <a:off x="6516304" y="2986159"/>
            <a:ext cx="1158" cy="239135"/>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67" name="Straight Arrow Connector 166"/>
          <p:cNvCxnSpPr>
            <a:stCxn id="133" idx="3"/>
          </p:cNvCxnSpPr>
          <p:nvPr/>
        </p:nvCxnSpPr>
        <p:spPr bwMode="auto">
          <a:xfrm flipV="1">
            <a:off x="4396714" y="2048794"/>
            <a:ext cx="278228" cy="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168" name="TextBox 167"/>
          <p:cNvSpPr txBox="1"/>
          <p:nvPr/>
        </p:nvSpPr>
        <p:spPr>
          <a:xfrm>
            <a:off x="4666249" y="1223254"/>
            <a:ext cx="1346753" cy="1546577"/>
          </a:xfrm>
          <a:prstGeom prst="rect">
            <a:avLst/>
          </a:prstGeom>
          <a:noFill/>
        </p:spPr>
        <p:txBody>
          <a:bodyPr wrap="square" rtlCol="0">
            <a:spAutoFit/>
          </a:bodyPr>
          <a:lstStyle/>
          <a:p>
            <a:pPr algn="ctr" defTabSz="685553" fontAlgn="auto">
              <a:spcBef>
                <a:spcPts val="0"/>
              </a:spcBef>
              <a:spcAft>
                <a:spcPts val="0"/>
              </a:spcAft>
            </a:pPr>
            <a:r>
              <a:rPr lang="en-US" sz="900" dirty="0">
                <a:solidFill>
                  <a:prstClr val="black"/>
                </a:solidFill>
                <a:latin typeface="Arial"/>
                <a:ea typeface="+mn-ea"/>
              </a:rPr>
              <a:t>Fit inclination and RAAN targets to polynomial.  Run MAVERIC throughout the window and fit change in Chi Table yaw to for optimal launch-to-orbit to a polynomial.</a:t>
            </a:r>
          </a:p>
          <a:p>
            <a:pPr defTabSz="685553" fontAlgn="auto">
              <a:spcBef>
                <a:spcPts val="0"/>
              </a:spcBef>
              <a:spcAft>
                <a:spcPts val="0"/>
              </a:spcAft>
            </a:pPr>
            <a:endParaRPr lang="en-US" sz="1350" dirty="0">
              <a:solidFill>
                <a:prstClr val="white"/>
              </a:solidFill>
              <a:latin typeface="Arial"/>
              <a:ea typeface="+mn-ea"/>
            </a:endParaRPr>
          </a:p>
        </p:txBody>
      </p:sp>
      <p:sp>
        <p:nvSpPr>
          <p:cNvPr id="169" name="TextBox 168"/>
          <p:cNvSpPr txBox="1"/>
          <p:nvPr/>
        </p:nvSpPr>
        <p:spPr>
          <a:xfrm>
            <a:off x="5855412" y="1546149"/>
            <a:ext cx="1142674" cy="438582"/>
          </a:xfrm>
          <a:prstGeom prst="rect">
            <a:avLst/>
          </a:prstGeom>
          <a:noFill/>
        </p:spPr>
        <p:txBody>
          <a:bodyPr wrap="square" rtlCol="0">
            <a:spAutoFit/>
          </a:bodyPr>
          <a:lstStyle/>
          <a:p>
            <a:pPr algn="ctr" defTabSz="685553" fontAlgn="auto">
              <a:spcBef>
                <a:spcPts val="0"/>
              </a:spcBef>
              <a:spcAft>
                <a:spcPts val="0"/>
              </a:spcAft>
            </a:pPr>
            <a:r>
              <a:rPr lang="en-US" sz="900" b="1" dirty="0" err="1">
                <a:solidFill>
                  <a:srgbClr val="1F497D"/>
                </a:solidFill>
                <a:latin typeface="55 Helvetica Roman" pitchFamily="1" charset="0"/>
                <a:ea typeface="+mn-ea"/>
              </a:rPr>
              <a:t>Guid</a:t>
            </a:r>
            <a:r>
              <a:rPr lang="en-US" sz="900" b="1" dirty="0">
                <a:solidFill>
                  <a:srgbClr val="1F497D"/>
                </a:solidFill>
                <a:latin typeface="55 Helvetica Roman" pitchFamily="1" charset="0"/>
                <a:ea typeface="+mn-ea"/>
              </a:rPr>
              <a:t>. Review</a:t>
            </a:r>
          </a:p>
          <a:p>
            <a:pPr defTabSz="685553" fontAlgn="auto">
              <a:spcBef>
                <a:spcPts val="0"/>
              </a:spcBef>
              <a:spcAft>
                <a:spcPts val="0"/>
              </a:spcAft>
            </a:pPr>
            <a:endParaRPr lang="en-US" sz="1350" dirty="0">
              <a:solidFill>
                <a:prstClr val="white"/>
              </a:solidFill>
              <a:latin typeface="Arial"/>
              <a:ea typeface="+mn-ea"/>
            </a:endParaRPr>
          </a:p>
        </p:txBody>
      </p:sp>
      <p:sp>
        <p:nvSpPr>
          <p:cNvPr id="170" name="Diamond 169"/>
          <p:cNvSpPr>
            <a:spLocks noChangeAspect="1"/>
          </p:cNvSpPr>
          <p:nvPr/>
        </p:nvSpPr>
        <p:spPr bwMode="auto">
          <a:xfrm>
            <a:off x="6239682" y="1753423"/>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sp>
        <p:nvSpPr>
          <p:cNvPr id="171" name="TextBox 170"/>
          <p:cNvSpPr txBox="1"/>
          <p:nvPr/>
        </p:nvSpPr>
        <p:spPr>
          <a:xfrm>
            <a:off x="6202327" y="2185777"/>
            <a:ext cx="412292" cy="20774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cxnSp>
        <p:nvCxnSpPr>
          <p:cNvPr id="172" name="Straight Arrow Connector 171"/>
          <p:cNvCxnSpPr>
            <a:endCxn id="170" idx="1"/>
          </p:cNvCxnSpPr>
          <p:nvPr/>
        </p:nvCxnSpPr>
        <p:spPr bwMode="auto">
          <a:xfrm flipV="1">
            <a:off x="6023955" y="1862402"/>
            <a:ext cx="215728" cy="592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73" name="Straight Connector 172"/>
          <p:cNvCxnSpPr/>
          <p:nvPr/>
        </p:nvCxnSpPr>
        <p:spPr bwMode="auto">
          <a:xfrm>
            <a:off x="6023954" y="2204198"/>
            <a:ext cx="372620"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174" name="Straight Connector 173"/>
          <p:cNvCxnSpPr/>
          <p:nvPr/>
        </p:nvCxnSpPr>
        <p:spPr bwMode="auto">
          <a:xfrm flipV="1">
            <a:off x="6399470" y="1965063"/>
            <a:ext cx="1158" cy="239135"/>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75" name="Straight Arrow Connector 174"/>
          <p:cNvCxnSpPr>
            <a:stCxn id="170" idx="3"/>
            <a:endCxn id="176" idx="1"/>
          </p:cNvCxnSpPr>
          <p:nvPr/>
        </p:nvCxnSpPr>
        <p:spPr bwMode="auto">
          <a:xfrm flipV="1">
            <a:off x="6555950" y="1860238"/>
            <a:ext cx="328285" cy="2164"/>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176" name="Rectangle 175"/>
          <p:cNvSpPr/>
          <p:nvPr/>
        </p:nvSpPr>
        <p:spPr bwMode="auto">
          <a:xfrm>
            <a:off x="6884234" y="1665979"/>
            <a:ext cx="685188" cy="38851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MAVERIC tag 3</a:t>
            </a:r>
          </a:p>
        </p:txBody>
      </p:sp>
      <p:cxnSp>
        <p:nvCxnSpPr>
          <p:cNvPr id="177" name="Straight Arrow Connector 176"/>
          <p:cNvCxnSpPr>
            <a:stCxn id="176" idx="3"/>
          </p:cNvCxnSpPr>
          <p:nvPr/>
        </p:nvCxnSpPr>
        <p:spPr bwMode="auto">
          <a:xfrm flipV="1">
            <a:off x="7569422" y="1860237"/>
            <a:ext cx="678785" cy="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80" name="Straight Connector 179"/>
          <p:cNvCxnSpPr/>
          <p:nvPr/>
        </p:nvCxnSpPr>
        <p:spPr bwMode="auto">
          <a:xfrm>
            <a:off x="6672784" y="2879071"/>
            <a:ext cx="545177" cy="4427"/>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81" name="Straight Connector 180"/>
          <p:cNvCxnSpPr/>
          <p:nvPr/>
        </p:nvCxnSpPr>
        <p:spPr bwMode="auto">
          <a:xfrm flipH="1" flipV="1">
            <a:off x="7208624" y="2065034"/>
            <a:ext cx="13503" cy="824656"/>
          </a:xfrm>
          <a:prstGeom prst="line">
            <a:avLst/>
          </a:prstGeom>
          <a:solidFill>
            <a:schemeClr val="accent1"/>
          </a:solidFill>
          <a:ln w="9525" cap="flat" cmpd="sng" algn="ctr">
            <a:solidFill>
              <a:schemeClr val="bg1"/>
            </a:solidFill>
            <a:prstDash val="solid"/>
            <a:round/>
            <a:headEnd type="none" w="med" len="med"/>
            <a:tailEnd type="triangle" w="med" len="med"/>
          </a:ln>
          <a:effectLst/>
        </p:spPr>
      </p:cxnSp>
      <p:cxnSp>
        <p:nvCxnSpPr>
          <p:cNvPr id="182" name="Straight Connector 181"/>
          <p:cNvCxnSpPr/>
          <p:nvPr/>
        </p:nvCxnSpPr>
        <p:spPr bwMode="auto">
          <a:xfrm flipH="1" flipV="1">
            <a:off x="6973579" y="1169774"/>
            <a:ext cx="14879" cy="490805"/>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183" name="Straight Arrow Connector 182"/>
          <p:cNvCxnSpPr>
            <a:endCxn id="184" idx="1"/>
          </p:cNvCxnSpPr>
          <p:nvPr/>
        </p:nvCxnSpPr>
        <p:spPr bwMode="auto">
          <a:xfrm>
            <a:off x="6973579" y="1180312"/>
            <a:ext cx="210998" cy="974"/>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184" name="Rectangle 183"/>
          <p:cNvSpPr/>
          <p:nvPr/>
        </p:nvSpPr>
        <p:spPr bwMode="auto">
          <a:xfrm>
            <a:off x="7184576" y="823303"/>
            <a:ext cx="734747" cy="715964"/>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Update 3DOF launch time and Core Sep States</a:t>
            </a:r>
          </a:p>
        </p:txBody>
      </p:sp>
      <p:grpSp>
        <p:nvGrpSpPr>
          <p:cNvPr id="186" name="Group 185"/>
          <p:cNvGrpSpPr/>
          <p:nvPr/>
        </p:nvGrpSpPr>
        <p:grpSpPr>
          <a:xfrm>
            <a:off x="1714903" y="3704085"/>
            <a:ext cx="1357848" cy="1274749"/>
            <a:chOff x="3373514" y="1026243"/>
            <a:chExt cx="1895965" cy="1554688"/>
          </a:xfrm>
        </p:grpSpPr>
        <p:sp>
          <p:nvSpPr>
            <p:cNvPr id="187" name="Rectangle 186"/>
            <p:cNvSpPr/>
            <p:nvPr/>
          </p:nvSpPr>
          <p:spPr bwMode="auto">
            <a:xfrm>
              <a:off x="4518610" y="1027935"/>
              <a:ext cx="750869" cy="34750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white"/>
                  </a:solidFill>
                  <a:latin typeface="Arial"/>
                  <a:ea typeface="+mn-ea"/>
                </a:rPr>
                <a:t>6DOF Team</a:t>
              </a:r>
            </a:p>
          </p:txBody>
        </p:sp>
        <p:sp>
          <p:nvSpPr>
            <p:cNvPr id="188" name="Rectangle 187"/>
            <p:cNvSpPr/>
            <p:nvPr/>
          </p:nvSpPr>
          <p:spPr bwMode="auto">
            <a:xfrm>
              <a:off x="3373515" y="1026243"/>
              <a:ext cx="1895963" cy="1418430"/>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r>
                <a:rPr lang="en-US" sz="900" u="sng" dirty="0">
                  <a:solidFill>
                    <a:prstClr val="black"/>
                  </a:solidFill>
                  <a:latin typeface="Arial"/>
                  <a:ea typeface="+mn-ea"/>
                </a:rPr>
                <a:t>1-minute </a:t>
              </a:r>
              <a:br>
                <a:rPr lang="en-US" sz="900" u="sng" dirty="0">
                  <a:solidFill>
                    <a:prstClr val="black"/>
                  </a:solidFill>
                  <a:latin typeface="Arial"/>
                  <a:ea typeface="+mn-ea"/>
                </a:rPr>
              </a:br>
              <a:r>
                <a:rPr lang="en-US" sz="900" u="sng" dirty="0">
                  <a:solidFill>
                    <a:prstClr val="black"/>
                  </a:solidFill>
                  <a:latin typeface="Arial"/>
                  <a:ea typeface="+mn-ea"/>
                </a:rPr>
                <a:t>Check Cases</a:t>
              </a:r>
            </a:p>
          </p:txBody>
        </p:sp>
        <p:sp>
          <p:nvSpPr>
            <p:cNvPr id="189" name="TextBox 188"/>
            <p:cNvSpPr txBox="1"/>
            <p:nvPr/>
          </p:nvSpPr>
          <p:spPr>
            <a:xfrm>
              <a:off x="3373514" y="1539292"/>
              <a:ext cx="1895964" cy="1041639"/>
            </a:xfrm>
            <a:prstGeom prst="rect">
              <a:avLst/>
            </a:prstGeom>
            <a:noFill/>
          </p:spPr>
          <p:txBody>
            <a:bodyPr wrap="square" rtlCol="0">
              <a:spAutoFit/>
            </a:bodyPr>
            <a:lstStyle/>
            <a:p>
              <a:pPr algn="ctr" defTabSz="685553" fontAlgn="auto">
                <a:spcBef>
                  <a:spcPts val="0"/>
                </a:spcBef>
                <a:spcAft>
                  <a:spcPts val="0"/>
                </a:spcAft>
              </a:pPr>
              <a:r>
                <a:rPr lang="en-US" sz="900" dirty="0">
                  <a:solidFill>
                    <a:prstClr val="black"/>
                  </a:solidFill>
                  <a:latin typeface="Arial"/>
                  <a:ea typeface="+mn-ea"/>
                </a:rPr>
                <a:t>Run nominal 6-DOF for every 1-minute for every launch day in the 2 launch periods.</a:t>
              </a:r>
            </a:p>
            <a:p>
              <a:pPr defTabSz="685553" fontAlgn="auto">
                <a:spcBef>
                  <a:spcPts val="0"/>
                </a:spcBef>
                <a:spcAft>
                  <a:spcPts val="0"/>
                </a:spcAft>
              </a:pPr>
              <a:endParaRPr lang="en-US" sz="1350" dirty="0">
                <a:solidFill>
                  <a:prstClr val="white"/>
                </a:solidFill>
                <a:latin typeface="Arial"/>
                <a:ea typeface="+mn-ea"/>
              </a:endParaRPr>
            </a:p>
          </p:txBody>
        </p:sp>
      </p:grpSp>
      <p:sp>
        <p:nvSpPr>
          <p:cNvPr id="190" name="Rectangle 189"/>
          <p:cNvSpPr/>
          <p:nvPr/>
        </p:nvSpPr>
        <p:spPr bwMode="auto">
          <a:xfrm rot="16200000">
            <a:off x="848457" y="4238171"/>
            <a:ext cx="694279" cy="112044"/>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MAV tag 3</a:t>
            </a:r>
          </a:p>
        </p:txBody>
      </p:sp>
      <p:cxnSp>
        <p:nvCxnSpPr>
          <p:cNvPr id="191" name="Straight Arrow Connector 190"/>
          <p:cNvCxnSpPr>
            <a:stCxn id="190" idx="2"/>
          </p:cNvCxnSpPr>
          <p:nvPr/>
        </p:nvCxnSpPr>
        <p:spPr bwMode="auto">
          <a:xfrm flipV="1">
            <a:off x="1251618" y="4290365"/>
            <a:ext cx="463284" cy="3828"/>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192" name="TextBox 191"/>
          <p:cNvSpPr txBox="1"/>
          <p:nvPr/>
        </p:nvSpPr>
        <p:spPr>
          <a:xfrm>
            <a:off x="3005921" y="3874236"/>
            <a:ext cx="886920" cy="577081"/>
          </a:xfrm>
          <a:prstGeom prst="rect">
            <a:avLst/>
          </a:prstGeom>
          <a:noFill/>
        </p:spPr>
        <p:txBody>
          <a:bodyPr wrap="square" rtlCol="0">
            <a:spAutoFit/>
          </a:bodyPr>
          <a:lstStyle/>
          <a:p>
            <a:pPr algn="ctr" defTabSz="685553" fontAlgn="auto">
              <a:spcBef>
                <a:spcPts val="0"/>
              </a:spcBef>
              <a:spcAft>
                <a:spcPts val="0"/>
              </a:spcAft>
            </a:pPr>
            <a:r>
              <a:rPr lang="en-US" sz="900" b="1" dirty="0" err="1">
                <a:solidFill>
                  <a:srgbClr val="1F497D"/>
                </a:solidFill>
                <a:latin typeface="55 Helvetica Roman" pitchFamily="1" charset="0"/>
                <a:ea typeface="+mn-ea"/>
              </a:rPr>
              <a:t>Guid</a:t>
            </a:r>
            <a:r>
              <a:rPr lang="en-US" sz="900" b="1" dirty="0">
                <a:solidFill>
                  <a:srgbClr val="1F497D"/>
                </a:solidFill>
                <a:latin typeface="55 Helvetica Roman" pitchFamily="1" charset="0"/>
                <a:ea typeface="+mn-ea"/>
              </a:rPr>
              <a:t>./6DOF Review</a:t>
            </a:r>
          </a:p>
          <a:p>
            <a:pPr defTabSz="685553" fontAlgn="auto">
              <a:spcBef>
                <a:spcPts val="0"/>
              </a:spcBef>
              <a:spcAft>
                <a:spcPts val="0"/>
              </a:spcAft>
            </a:pPr>
            <a:endParaRPr lang="en-US" sz="1350" dirty="0">
              <a:solidFill>
                <a:prstClr val="white"/>
              </a:solidFill>
              <a:latin typeface="Arial"/>
              <a:ea typeface="+mn-ea"/>
            </a:endParaRPr>
          </a:p>
        </p:txBody>
      </p:sp>
      <p:sp>
        <p:nvSpPr>
          <p:cNvPr id="193" name="Diamond 192"/>
          <p:cNvSpPr>
            <a:spLocks noChangeAspect="1"/>
          </p:cNvSpPr>
          <p:nvPr/>
        </p:nvSpPr>
        <p:spPr bwMode="auto">
          <a:xfrm>
            <a:off x="3281353" y="4188505"/>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sp>
        <p:nvSpPr>
          <p:cNvPr id="194" name="TextBox 193"/>
          <p:cNvSpPr txBox="1"/>
          <p:nvPr/>
        </p:nvSpPr>
        <p:spPr>
          <a:xfrm>
            <a:off x="3243998" y="4620859"/>
            <a:ext cx="412292" cy="20774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cxnSp>
        <p:nvCxnSpPr>
          <p:cNvPr id="195" name="Straight Arrow Connector 194"/>
          <p:cNvCxnSpPr>
            <a:endCxn id="193" idx="1"/>
          </p:cNvCxnSpPr>
          <p:nvPr/>
        </p:nvCxnSpPr>
        <p:spPr bwMode="auto">
          <a:xfrm flipV="1">
            <a:off x="3065626" y="4297484"/>
            <a:ext cx="215728" cy="592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96" name="Straight Connector 195"/>
          <p:cNvCxnSpPr/>
          <p:nvPr/>
        </p:nvCxnSpPr>
        <p:spPr bwMode="auto">
          <a:xfrm>
            <a:off x="3065626" y="4639280"/>
            <a:ext cx="372620"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197" name="Straight Connector 196"/>
          <p:cNvCxnSpPr/>
          <p:nvPr/>
        </p:nvCxnSpPr>
        <p:spPr bwMode="auto">
          <a:xfrm flipV="1">
            <a:off x="3441141" y="4400145"/>
            <a:ext cx="1158" cy="239135"/>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198" name="Straight Arrow Connector 197"/>
          <p:cNvCxnSpPr/>
          <p:nvPr/>
        </p:nvCxnSpPr>
        <p:spPr bwMode="auto">
          <a:xfrm>
            <a:off x="3609432" y="4297484"/>
            <a:ext cx="1494668" cy="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199" name="Straight Connector 198"/>
          <p:cNvCxnSpPr/>
          <p:nvPr/>
        </p:nvCxnSpPr>
        <p:spPr bwMode="auto">
          <a:xfrm flipH="1" flipV="1">
            <a:off x="3806225" y="3941104"/>
            <a:ext cx="9746" cy="351763"/>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00" name="Straight Arrow Connector 199"/>
          <p:cNvCxnSpPr>
            <a:endCxn id="201" idx="1"/>
          </p:cNvCxnSpPr>
          <p:nvPr/>
        </p:nvCxnSpPr>
        <p:spPr bwMode="auto">
          <a:xfrm flipV="1">
            <a:off x="3809067" y="3931119"/>
            <a:ext cx="201433" cy="697"/>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201" name="Rectangle 200"/>
          <p:cNvSpPr/>
          <p:nvPr/>
        </p:nvSpPr>
        <p:spPr bwMode="auto">
          <a:xfrm>
            <a:off x="4010500" y="3739072"/>
            <a:ext cx="720989" cy="384092"/>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Upload check cases</a:t>
            </a:r>
          </a:p>
        </p:txBody>
      </p:sp>
      <p:sp>
        <p:nvSpPr>
          <p:cNvPr id="209" name="TextBox 208"/>
          <p:cNvSpPr txBox="1"/>
          <p:nvPr/>
        </p:nvSpPr>
        <p:spPr>
          <a:xfrm>
            <a:off x="4849146" y="4017214"/>
            <a:ext cx="886920" cy="577081"/>
          </a:xfrm>
          <a:prstGeom prst="rect">
            <a:avLst/>
          </a:prstGeom>
          <a:noFill/>
        </p:spPr>
        <p:txBody>
          <a:bodyPr wrap="square" rtlCol="0">
            <a:spAutoFit/>
          </a:bodyPr>
          <a:lstStyle/>
          <a:p>
            <a:pPr algn="ctr" defTabSz="685553" fontAlgn="auto">
              <a:spcBef>
                <a:spcPts val="0"/>
              </a:spcBef>
              <a:spcAft>
                <a:spcPts val="0"/>
              </a:spcAft>
            </a:pPr>
            <a:r>
              <a:rPr lang="en-US" sz="900" b="1" dirty="0">
                <a:solidFill>
                  <a:srgbClr val="1F497D"/>
                </a:solidFill>
                <a:latin typeface="55 Helvetica Roman" pitchFamily="1" charset="0"/>
                <a:ea typeface="+mn-ea"/>
              </a:rPr>
              <a:t>EV40 </a:t>
            </a:r>
            <a:r>
              <a:rPr lang="en-US" sz="900" b="1" dirty="0" err="1">
                <a:solidFill>
                  <a:srgbClr val="1F497D"/>
                </a:solidFill>
                <a:latin typeface="55 Helvetica Roman" pitchFamily="1" charset="0"/>
                <a:ea typeface="+mn-ea"/>
              </a:rPr>
              <a:t>Mgmt</a:t>
            </a:r>
            <a:r>
              <a:rPr lang="en-US" sz="900" b="1" dirty="0">
                <a:solidFill>
                  <a:srgbClr val="1F497D"/>
                </a:solidFill>
                <a:latin typeface="55 Helvetica Roman" pitchFamily="1" charset="0"/>
                <a:ea typeface="+mn-ea"/>
              </a:rPr>
              <a:t> 1</a:t>
            </a:r>
          </a:p>
          <a:p>
            <a:pPr defTabSz="685553" fontAlgn="auto">
              <a:spcBef>
                <a:spcPts val="0"/>
              </a:spcBef>
              <a:spcAft>
                <a:spcPts val="0"/>
              </a:spcAft>
            </a:pPr>
            <a:endParaRPr lang="en-US" sz="1350" dirty="0">
              <a:solidFill>
                <a:prstClr val="white"/>
              </a:solidFill>
              <a:latin typeface="Arial"/>
              <a:ea typeface="+mn-ea"/>
            </a:endParaRPr>
          </a:p>
        </p:txBody>
      </p:sp>
      <p:sp>
        <p:nvSpPr>
          <p:cNvPr id="210" name="Diamond 209"/>
          <p:cNvSpPr>
            <a:spLocks noChangeAspect="1"/>
          </p:cNvSpPr>
          <p:nvPr/>
        </p:nvSpPr>
        <p:spPr bwMode="auto">
          <a:xfrm>
            <a:off x="5105344" y="4188505"/>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sp>
        <p:nvSpPr>
          <p:cNvPr id="219" name="TextBox 218"/>
          <p:cNvSpPr txBox="1"/>
          <p:nvPr/>
        </p:nvSpPr>
        <p:spPr>
          <a:xfrm>
            <a:off x="5067989" y="4620859"/>
            <a:ext cx="412292" cy="20774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cxnSp>
        <p:nvCxnSpPr>
          <p:cNvPr id="220" name="Straight Connector 219"/>
          <p:cNvCxnSpPr/>
          <p:nvPr/>
        </p:nvCxnSpPr>
        <p:spPr bwMode="auto">
          <a:xfrm>
            <a:off x="4889616" y="4639280"/>
            <a:ext cx="372620"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221" name="Straight Connector 220"/>
          <p:cNvCxnSpPr/>
          <p:nvPr/>
        </p:nvCxnSpPr>
        <p:spPr bwMode="auto">
          <a:xfrm flipV="1">
            <a:off x="5265131" y="4400145"/>
            <a:ext cx="1158" cy="239135"/>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222" name="TextBox 221"/>
          <p:cNvSpPr txBox="1"/>
          <p:nvPr/>
        </p:nvSpPr>
        <p:spPr>
          <a:xfrm>
            <a:off x="5764642" y="4004332"/>
            <a:ext cx="886920" cy="438582"/>
          </a:xfrm>
          <a:prstGeom prst="rect">
            <a:avLst/>
          </a:prstGeom>
          <a:noFill/>
        </p:spPr>
        <p:txBody>
          <a:bodyPr wrap="square" rtlCol="0">
            <a:spAutoFit/>
          </a:bodyPr>
          <a:lstStyle/>
          <a:p>
            <a:pPr algn="ctr" defTabSz="685553" fontAlgn="auto">
              <a:spcBef>
                <a:spcPts val="0"/>
              </a:spcBef>
              <a:spcAft>
                <a:spcPts val="0"/>
              </a:spcAft>
            </a:pPr>
            <a:r>
              <a:rPr lang="en-US" sz="900" b="1" dirty="0">
                <a:solidFill>
                  <a:srgbClr val="1F497D"/>
                </a:solidFill>
                <a:latin typeface="55 Helvetica Roman" pitchFamily="1" charset="0"/>
                <a:ea typeface="+mn-ea"/>
              </a:rPr>
              <a:t>AFSITT 1</a:t>
            </a:r>
          </a:p>
          <a:p>
            <a:pPr defTabSz="685553" fontAlgn="auto">
              <a:spcBef>
                <a:spcPts val="0"/>
              </a:spcBef>
              <a:spcAft>
                <a:spcPts val="0"/>
              </a:spcAft>
            </a:pPr>
            <a:endParaRPr lang="en-US" sz="1350" dirty="0">
              <a:solidFill>
                <a:prstClr val="white"/>
              </a:solidFill>
              <a:latin typeface="Arial"/>
              <a:ea typeface="+mn-ea"/>
            </a:endParaRPr>
          </a:p>
        </p:txBody>
      </p:sp>
      <p:sp>
        <p:nvSpPr>
          <p:cNvPr id="223" name="Diamond 222"/>
          <p:cNvSpPr>
            <a:spLocks noChangeAspect="1"/>
          </p:cNvSpPr>
          <p:nvPr/>
        </p:nvSpPr>
        <p:spPr bwMode="auto">
          <a:xfrm>
            <a:off x="6020839" y="4175624"/>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sp>
        <p:nvSpPr>
          <p:cNvPr id="241" name="TextBox 240"/>
          <p:cNvSpPr txBox="1"/>
          <p:nvPr/>
        </p:nvSpPr>
        <p:spPr>
          <a:xfrm>
            <a:off x="5983484" y="4607978"/>
            <a:ext cx="413090" cy="207749"/>
          </a:xfrm>
          <a:prstGeom prst="rect">
            <a:avLst/>
          </a:prstGeom>
          <a:noFill/>
        </p:spPr>
        <p:txBody>
          <a:bodyPr wrap="squar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cxnSp>
        <p:nvCxnSpPr>
          <p:cNvPr id="242" name="Straight Arrow Connector 241"/>
          <p:cNvCxnSpPr>
            <a:stCxn id="210" idx="3"/>
            <a:endCxn id="223" idx="1"/>
          </p:cNvCxnSpPr>
          <p:nvPr/>
        </p:nvCxnSpPr>
        <p:spPr bwMode="auto">
          <a:xfrm flipV="1">
            <a:off x="5421612" y="4284603"/>
            <a:ext cx="599228" cy="1288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260" name="Straight Connector 259"/>
          <p:cNvCxnSpPr/>
          <p:nvPr/>
        </p:nvCxnSpPr>
        <p:spPr bwMode="auto">
          <a:xfrm>
            <a:off x="5805112" y="4626398"/>
            <a:ext cx="372620"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261" name="Straight Connector 260"/>
          <p:cNvCxnSpPr/>
          <p:nvPr/>
        </p:nvCxnSpPr>
        <p:spPr bwMode="auto">
          <a:xfrm flipV="1">
            <a:off x="6177731" y="4389752"/>
            <a:ext cx="1158" cy="239135"/>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262" name="TextBox 261"/>
          <p:cNvSpPr txBox="1"/>
          <p:nvPr/>
        </p:nvSpPr>
        <p:spPr>
          <a:xfrm>
            <a:off x="4834305" y="4758196"/>
            <a:ext cx="886920" cy="577081"/>
          </a:xfrm>
          <a:prstGeom prst="rect">
            <a:avLst/>
          </a:prstGeom>
          <a:noFill/>
        </p:spPr>
        <p:txBody>
          <a:bodyPr wrap="square" rtlCol="0">
            <a:spAutoFit/>
          </a:bodyPr>
          <a:lstStyle/>
          <a:p>
            <a:pPr algn="ctr" defTabSz="685553" fontAlgn="auto">
              <a:spcBef>
                <a:spcPts val="0"/>
              </a:spcBef>
              <a:spcAft>
                <a:spcPts val="0"/>
              </a:spcAft>
            </a:pPr>
            <a:r>
              <a:rPr lang="en-US" sz="900" dirty="0">
                <a:solidFill>
                  <a:srgbClr val="1F497D"/>
                </a:solidFill>
                <a:latin typeface="55 Helvetica Roman" pitchFamily="1" charset="0"/>
                <a:ea typeface="+mn-ea"/>
              </a:rPr>
              <a:t>Process and Products</a:t>
            </a:r>
          </a:p>
          <a:p>
            <a:pPr defTabSz="685553" fontAlgn="auto">
              <a:spcBef>
                <a:spcPts val="0"/>
              </a:spcBef>
              <a:spcAft>
                <a:spcPts val="0"/>
              </a:spcAft>
            </a:pPr>
            <a:endParaRPr lang="en-US" sz="1350" dirty="0">
              <a:solidFill>
                <a:prstClr val="white"/>
              </a:solidFill>
              <a:latin typeface="Arial"/>
              <a:ea typeface="+mn-ea"/>
            </a:endParaRPr>
          </a:p>
        </p:txBody>
      </p:sp>
      <p:sp>
        <p:nvSpPr>
          <p:cNvPr id="263" name="TextBox 262"/>
          <p:cNvSpPr txBox="1"/>
          <p:nvPr/>
        </p:nvSpPr>
        <p:spPr>
          <a:xfrm>
            <a:off x="5736066" y="4756812"/>
            <a:ext cx="886920" cy="438582"/>
          </a:xfrm>
          <a:prstGeom prst="rect">
            <a:avLst/>
          </a:prstGeom>
          <a:noFill/>
        </p:spPr>
        <p:txBody>
          <a:bodyPr wrap="square" rtlCol="0">
            <a:spAutoFit/>
          </a:bodyPr>
          <a:lstStyle/>
          <a:p>
            <a:pPr algn="ctr" defTabSz="685553" fontAlgn="auto">
              <a:spcBef>
                <a:spcPts val="0"/>
              </a:spcBef>
              <a:spcAft>
                <a:spcPts val="0"/>
              </a:spcAft>
            </a:pPr>
            <a:r>
              <a:rPr lang="en-US" sz="900" dirty="0">
                <a:solidFill>
                  <a:srgbClr val="1F497D"/>
                </a:solidFill>
                <a:latin typeface="55 Helvetica Roman" pitchFamily="1" charset="0"/>
                <a:ea typeface="+mn-ea"/>
              </a:rPr>
              <a:t>Products</a:t>
            </a:r>
          </a:p>
          <a:p>
            <a:pPr defTabSz="685553" fontAlgn="auto">
              <a:spcBef>
                <a:spcPts val="0"/>
              </a:spcBef>
              <a:spcAft>
                <a:spcPts val="0"/>
              </a:spcAft>
            </a:pPr>
            <a:endParaRPr lang="en-US" sz="1350" dirty="0">
              <a:solidFill>
                <a:prstClr val="white"/>
              </a:solidFill>
              <a:latin typeface="Arial"/>
              <a:ea typeface="+mn-ea"/>
            </a:endParaRPr>
          </a:p>
        </p:txBody>
      </p:sp>
      <p:cxnSp>
        <p:nvCxnSpPr>
          <p:cNvPr id="264" name="Straight Arrow Connector 263"/>
          <p:cNvCxnSpPr/>
          <p:nvPr/>
        </p:nvCxnSpPr>
        <p:spPr bwMode="auto">
          <a:xfrm flipV="1">
            <a:off x="6338607" y="4255600"/>
            <a:ext cx="1782010" cy="18802"/>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85" name="Straight Connector 84"/>
          <p:cNvCxnSpPr/>
          <p:nvPr/>
        </p:nvCxnSpPr>
        <p:spPr bwMode="auto">
          <a:xfrm flipH="1" flipV="1">
            <a:off x="5684549" y="3797824"/>
            <a:ext cx="9747" cy="489034"/>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86" name="Straight Arrow Connector 85"/>
          <p:cNvCxnSpPr>
            <a:endCxn id="87" idx="1"/>
          </p:cNvCxnSpPr>
          <p:nvPr/>
        </p:nvCxnSpPr>
        <p:spPr bwMode="auto">
          <a:xfrm flipV="1">
            <a:off x="5686706" y="3797824"/>
            <a:ext cx="201433" cy="698"/>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87" name="Rectangle 86"/>
          <p:cNvSpPr/>
          <p:nvPr/>
        </p:nvSpPr>
        <p:spPr bwMode="auto">
          <a:xfrm>
            <a:off x="5888139" y="3605778"/>
            <a:ext cx="803297" cy="384092"/>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Start Monte Carlos</a:t>
            </a:r>
          </a:p>
        </p:txBody>
      </p:sp>
      <p:cxnSp>
        <p:nvCxnSpPr>
          <p:cNvPr id="90" name="Straight Connector 89"/>
          <p:cNvCxnSpPr/>
          <p:nvPr/>
        </p:nvCxnSpPr>
        <p:spPr bwMode="auto">
          <a:xfrm flipV="1">
            <a:off x="6839284" y="3813093"/>
            <a:ext cx="5426" cy="460361"/>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91" name="Straight Arrow Connector 90"/>
          <p:cNvCxnSpPr>
            <a:endCxn id="92" idx="1"/>
          </p:cNvCxnSpPr>
          <p:nvPr/>
        </p:nvCxnSpPr>
        <p:spPr bwMode="auto">
          <a:xfrm>
            <a:off x="6844710" y="3814648"/>
            <a:ext cx="188416" cy="167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92" name="Rectangle 91"/>
          <p:cNvSpPr/>
          <p:nvPr/>
        </p:nvSpPr>
        <p:spPr bwMode="auto">
          <a:xfrm>
            <a:off x="7033126" y="3624271"/>
            <a:ext cx="803297" cy="384092"/>
          </a:xfrm>
          <a:prstGeom prst="rect">
            <a:avLst/>
          </a:prstGeom>
          <a:solidFill>
            <a:srgbClr val="00B050"/>
          </a:solid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white"/>
                </a:solidFill>
                <a:latin typeface="Arial"/>
                <a:ea typeface="+mn-ea"/>
              </a:rPr>
              <a:t>Deliver TLI targets and 1-min check</a:t>
            </a:r>
          </a:p>
        </p:txBody>
      </p:sp>
      <p:sp>
        <p:nvSpPr>
          <p:cNvPr id="93" name="TextBox 92"/>
          <p:cNvSpPr txBox="1"/>
          <p:nvPr/>
        </p:nvSpPr>
        <p:spPr>
          <a:xfrm>
            <a:off x="136673" y="612193"/>
            <a:ext cx="800219" cy="369332"/>
          </a:xfrm>
          <a:prstGeom prst="rect">
            <a:avLst/>
          </a:prstGeom>
          <a:noFill/>
        </p:spPr>
        <p:txBody>
          <a:bodyPr wrap="none" rtlCol="0">
            <a:spAutoFit/>
          </a:bodyPr>
          <a:lstStyle/>
          <a:p>
            <a:r>
              <a:rPr lang="en-US" dirty="0" smtClean="0">
                <a:solidFill>
                  <a:srgbClr val="FF0000"/>
                </a:solidFill>
              </a:rPr>
              <a:t>Part 3</a:t>
            </a:r>
            <a:endParaRPr lang="en-US" dirty="0">
              <a:solidFill>
                <a:srgbClr val="FF0000"/>
              </a:solidFill>
            </a:endParaRPr>
          </a:p>
        </p:txBody>
      </p:sp>
      <p:sp>
        <p:nvSpPr>
          <p:cNvPr id="94" name="TextBox 93"/>
          <p:cNvSpPr txBox="1"/>
          <p:nvPr/>
        </p:nvSpPr>
        <p:spPr>
          <a:xfrm>
            <a:off x="125215" y="3697548"/>
            <a:ext cx="800219" cy="369332"/>
          </a:xfrm>
          <a:prstGeom prst="rect">
            <a:avLst/>
          </a:prstGeom>
          <a:noFill/>
        </p:spPr>
        <p:txBody>
          <a:bodyPr wrap="none" rtlCol="0">
            <a:spAutoFit/>
          </a:bodyPr>
          <a:lstStyle/>
          <a:p>
            <a:r>
              <a:rPr lang="en-US" dirty="0" smtClean="0">
                <a:solidFill>
                  <a:srgbClr val="FF0000"/>
                </a:solidFill>
              </a:rPr>
              <a:t>Part 4</a:t>
            </a:r>
            <a:endParaRPr lang="en-US" dirty="0">
              <a:solidFill>
                <a:srgbClr val="FF0000"/>
              </a:solidFill>
            </a:endParaRPr>
          </a:p>
        </p:txBody>
      </p:sp>
      <p:cxnSp>
        <p:nvCxnSpPr>
          <p:cNvPr id="7" name="Straight Connector 6"/>
          <p:cNvCxnSpPr/>
          <p:nvPr/>
        </p:nvCxnSpPr>
        <p:spPr bwMode="auto">
          <a:xfrm flipV="1">
            <a:off x="148658" y="3485408"/>
            <a:ext cx="8726833" cy="6993"/>
          </a:xfrm>
          <a:prstGeom prst="line">
            <a:avLst/>
          </a:prstGeom>
          <a:solidFill>
            <a:schemeClr val="accent1"/>
          </a:solidFill>
          <a:ln w="952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1319761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139314" y="2587652"/>
            <a:ext cx="8685213" cy="2405036"/>
          </a:xfrm>
        </p:spPr>
        <p:txBody>
          <a:bodyPr>
            <a:normAutofit fontScale="92500" lnSpcReduction="20000"/>
          </a:bodyPr>
          <a:lstStyle/>
          <a:p>
            <a:r>
              <a:rPr lang="en-US" sz="1800" dirty="0" smtClean="0"/>
              <a:t>Data products </a:t>
            </a:r>
            <a:r>
              <a:rPr lang="en-US" sz="1800" dirty="0" smtClean="0"/>
              <a:t>include:</a:t>
            </a:r>
            <a:endParaRPr lang="en-US" sz="1800" dirty="0" smtClean="0"/>
          </a:p>
          <a:p>
            <a:pPr lvl="1"/>
            <a:r>
              <a:rPr lang="en-US" sz="1500" dirty="0" smtClean="0"/>
              <a:t>Trajectory time histories</a:t>
            </a:r>
          </a:p>
          <a:p>
            <a:pPr lvl="1"/>
            <a:r>
              <a:rPr lang="en-US" sz="1500" dirty="0" smtClean="0"/>
              <a:t>Performance envelopes and re-entry conditions for core and boosters</a:t>
            </a:r>
          </a:p>
          <a:p>
            <a:r>
              <a:rPr lang="en-US" sz="1800" dirty="0" smtClean="0"/>
              <a:t>After initial process complete several more steps:</a:t>
            </a:r>
          </a:p>
          <a:p>
            <a:pPr lvl="1"/>
            <a:r>
              <a:rPr lang="en-US" sz="1500" dirty="0" smtClean="0"/>
              <a:t>Continued analysis on stage separation and lift-off clearance</a:t>
            </a:r>
          </a:p>
          <a:p>
            <a:pPr lvl="1"/>
            <a:r>
              <a:rPr lang="en-US" sz="1500" dirty="0" smtClean="0"/>
              <a:t>Continued analysis on abort capability and performance</a:t>
            </a:r>
          </a:p>
          <a:p>
            <a:r>
              <a:rPr lang="en-US" sz="1800" dirty="0" smtClean="0"/>
              <a:t>Data products delivered to ULA for </a:t>
            </a:r>
            <a:r>
              <a:rPr lang="en-US" sz="1800" dirty="0" smtClean="0"/>
              <a:t>their ICPS analysis:</a:t>
            </a:r>
          </a:p>
          <a:p>
            <a:pPr lvl="1"/>
            <a:r>
              <a:rPr lang="en-US" sz="1500" dirty="0" smtClean="0"/>
              <a:t>Generates </a:t>
            </a:r>
            <a:r>
              <a:rPr lang="en-US" sz="1500" dirty="0" smtClean="0"/>
              <a:t>upper stage </a:t>
            </a:r>
            <a:r>
              <a:rPr lang="en-US" sz="1500" dirty="0" smtClean="0"/>
              <a:t>trajectories</a:t>
            </a:r>
            <a:endParaRPr lang="en-US" sz="1500" dirty="0" smtClean="0"/>
          </a:p>
          <a:p>
            <a:pPr lvl="1"/>
            <a:r>
              <a:rPr lang="en-US" sz="1500" dirty="0" smtClean="0"/>
              <a:t>Provides states at disposal and stage separation across launch windows</a:t>
            </a:r>
          </a:p>
          <a:p>
            <a:r>
              <a:rPr lang="en-US" sz="1800" dirty="0" smtClean="0"/>
              <a:t>Upon data provided back to </a:t>
            </a:r>
            <a:r>
              <a:rPr lang="en-US" sz="1800" dirty="0" smtClean="0"/>
              <a:t>NASA: </a:t>
            </a:r>
          </a:p>
          <a:p>
            <a:pPr lvl="1"/>
            <a:r>
              <a:rPr lang="en-US" sz="1500" dirty="0"/>
              <a:t>V</a:t>
            </a:r>
            <a:r>
              <a:rPr lang="en-US" sz="1500" dirty="0" smtClean="0"/>
              <a:t>erification </a:t>
            </a:r>
            <a:r>
              <a:rPr lang="en-US" sz="1500" dirty="0" smtClean="0"/>
              <a:t>of integrated SLS performance</a:t>
            </a:r>
          </a:p>
          <a:p>
            <a:pPr lvl="1"/>
            <a:r>
              <a:rPr lang="en-US" sz="1500" dirty="0" smtClean="0"/>
              <a:t>Data passed on to MPCV for vehicle analysis and mission design</a:t>
            </a:r>
            <a:endParaRPr lang="en-US" sz="1500" dirty="0"/>
          </a:p>
        </p:txBody>
      </p:sp>
      <p:sp>
        <p:nvSpPr>
          <p:cNvPr id="4" name="Title 3"/>
          <p:cNvSpPr>
            <a:spLocks noGrp="1"/>
          </p:cNvSpPr>
          <p:nvPr>
            <p:ph type="title"/>
          </p:nvPr>
        </p:nvSpPr>
        <p:spPr/>
        <p:txBody>
          <a:bodyPr/>
          <a:lstStyle/>
          <a:p>
            <a:r>
              <a:rPr lang="en-US" dirty="0"/>
              <a:t>VM FRAC-0 </a:t>
            </a:r>
            <a:r>
              <a:rPr lang="en-US" dirty="0" smtClean="0"/>
              <a:t>Process flow (Continued)</a:t>
            </a:r>
            <a:endParaRPr lang="en-US" dirty="0"/>
          </a:p>
        </p:txBody>
      </p:sp>
      <p:sp>
        <p:nvSpPr>
          <p:cNvPr id="3" name="Slide Number Placeholder 2"/>
          <p:cNvSpPr>
            <a:spLocks noGrp="1"/>
          </p:cNvSpPr>
          <p:nvPr>
            <p:ph type="sldNum" sz="quarter" idx="4294967295"/>
          </p:nvPr>
        </p:nvSpPr>
        <p:spPr>
          <a:xfrm>
            <a:off x="7326313" y="4992688"/>
            <a:ext cx="1817687" cy="174625"/>
          </a:xfrm>
        </p:spPr>
        <p:txBody>
          <a:bodyPr/>
          <a:lstStyle/>
          <a:p>
            <a:pPr defTabSz="685553" fontAlgn="auto">
              <a:spcBef>
                <a:spcPts val="0"/>
              </a:spcBef>
              <a:spcAft>
                <a:spcPts val="0"/>
              </a:spcAft>
              <a:defRPr/>
            </a:pPr>
            <a:fld id="{4569F621-B9F7-4742-A045-A75079A40DFE}" type="slidenum">
              <a:rPr lang="en-US">
                <a:solidFill>
                  <a:prstClr val="black"/>
                </a:solidFill>
                <a:latin typeface="Arial"/>
                <a:ea typeface="+mn-ea"/>
              </a:rPr>
              <a:pPr defTabSz="685553" fontAlgn="auto">
                <a:spcBef>
                  <a:spcPts val="0"/>
                </a:spcBef>
                <a:spcAft>
                  <a:spcPts val="0"/>
                </a:spcAft>
                <a:defRPr/>
              </a:pPr>
              <a:t>6</a:t>
            </a:fld>
            <a:endParaRPr lang="en-US" dirty="0">
              <a:solidFill>
                <a:prstClr val="black"/>
              </a:solidFill>
              <a:latin typeface="Arial"/>
              <a:ea typeface="+mn-ea"/>
            </a:endParaRPr>
          </a:p>
        </p:txBody>
      </p:sp>
      <p:cxnSp>
        <p:nvCxnSpPr>
          <p:cNvPr id="146" name="Straight Arrow Connector 145"/>
          <p:cNvCxnSpPr>
            <a:stCxn id="206" idx="2"/>
          </p:cNvCxnSpPr>
          <p:nvPr/>
        </p:nvCxnSpPr>
        <p:spPr bwMode="auto">
          <a:xfrm>
            <a:off x="1215898" y="1404019"/>
            <a:ext cx="305156" cy="1437"/>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206" name="Rectangle 205"/>
          <p:cNvSpPr/>
          <p:nvPr/>
        </p:nvSpPr>
        <p:spPr bwMode="auto">
          <a:xfrm rot="16200000">
            <a:off x="784861" y="1351115"/>
            <a:ext cx="756267" cy="105807"/>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black"/>
                </a:solidFill>
                <a:latin typeface="Arial"/>
                <a:ea typeface="+mn-ea"/>
              </a:rPr>
              <a:t>Start MCs</a:t>
            </a:r>
          </a:p>
        </p:txBody>
      </p:sp>
      <p:cxnSp>
        <p:nvCxnSpPr>
          <p:cNvPr id="265" name="Straight Arrow Connector 264"/>
          <p:cNvCxnSpPr/>
          <p:nvPr/>
        </p:nvCxnSpPr>
        <p:spPr bwMode="auto">
          <a:xfrm>
            <a:off x="1039173" y="769730"/>
            <a:ext cx="6885497" cy="13748"/>
          </a:xfrm>
          <a:prstGeom prst="straightConnector1">
            <a:avLst/>
          </a:prstGeom>
          <a:solidFill>
            <a:schemeClr val="accent1"/>
          </a:solidFill>
          <a:ln w="9525" cap="flat" cmpd="sng" algn="ctr">
            <a:solidFill>
              <a:schemeClr val="accent1"/>
            </a:solidFill>
            <a:prstDash val="dash"/>
            <a:round/>
            <a:headEnd type="none" w="med" len="med"/>
            <a:tailEnd type="triangle"/>
          </a:ln>
          <a:effectLst/>
        </p:spPr>
      </p:cxnSp>
      <p:grpSp>
        <p:nvGrpSpPr>
          <p:cNvPr id="43" name="Group 42"/>
          <p:cNvGrpSpPr/>
          <p:nvPr/>
        </p:nvGrpSpPr>
        <p:grpSpPr>
          <a:xfrm>
            <a:off x="1521054" y="1025886"/>
            <a:ext cx="1346753" cy="1105401"/>
            <a:chOff x="4715403" y="1210043"/>
            <a:chExt cx="1795671" cy="2280818"/>
          </a:xfrm>
        </p:grpSpPr>
        <p:grpSp>
          <p:nvGrpSpPr>
            <p:cNvPr id="134" name="Group 133"/>
            <p:cNvGrpSpPr/>
            <p:nvPr/>
          </p:nvGrpSpPr>
          <p:grpSpPr>
            <a:xfrm>
              <a:off x="4715403" y="1210043"/>
              <a:ext cx="1777934" cy="2201956"/>
              <a:chOff x="3373515" y="1026243"/>
              <a:chExt cx="2055951" cy="1418430"/>
            </a:xfrm>
          </p:grpSpPr>
          <p:sp>
            <p:nvSpPr>
              <p:cNvPr id="135" name="Rectangle 134"/>
              <p:cNvSpPr/>
              <p:nvPr/>
            </p:nvSpPr>
            <p:spPr bwMode="auto">
              <a:xfrm>
                <a:off x="4678596" y="1027935"/>
                <a:ext cx="750869" cy="3568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white"/>
                    </a:solidFill>
                    <a:latin typeface="Arial"/>
                    <a:ea typeface="+mn-ea"/>
                  </a:rPr>
                  <a:t>6DOF Team</a:t>
                </a:r>
              </a:p>
            </p:txBody>
          </p:sp>
          <p:sp>
            <p:nvSpPr>
              <p:cNvPr id="137" name="Rectangle 136"/>
              <p:cNvSpPr/>
              <p:nvPr/>
            </p:nvSpPr>
            <p:spPr bwMode="auto">
              <a:xfrm>
                <a:off x="3373515" y="1026243"/>
                <a:ext cx="2055951" cy="1418430"/>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r>
                  <a:rPr lang="en-US" sz="900" u="sng" dirty="0">
                    <a:solidFill>
                      <a:prstClr val="black"/>
                    </a:solidFill>
                    <a:latin typeface="Arial"/>
                    <a:ea typeface="+mn-ea"/>
                  </a:rPr>
                  <a:t>Fixed time MC</a:t>
                </a:r>
              </a:p>
              <a:p>
                <a:pPr defTabSz="685800" eaLnBrk="0" hangingPunct="0"/>
                <a:r>
                  <a:rPr lang="en-US" sz="900" u="sng" dirty="0">
                    <a:solidFill>
                      <a:prstClr val="black"/>
                    </a:solidFill>
                    <a:latin typeface="Arial"/>
                    <a:ea typeface="+mn-ea"/>
                  </a:rPr>
                  <a:t>(first time)</a:t>
                </a:r>
              </a:p>
            </p:txBody>
          </p:sp>
        </p:grpSp>
        <p:sp>
          <p:nvSpPr>
            <p:cNvPr id="168" name="TextBox 167"/>
            <p:cNvSpPr txBox="1"/>
            <p:nvPr/>
          </p:nvSpPr>
          <p:spPr>
            <a:xfrm>
              <a:off x="4715403" y="2014374"/>
              <a:ext cx="1795671" cy="1476487"/>
            </a:xfrm>
            <a:prstGeom prst="rect">
              <a:avLst/>
            </a:prstGeom>
            <a:noFill/>
          </p:spPr>
          <p:txBody>
            <a:bodyPr wrap="square" rtlCol="0">
              <a:spAutoFit/>
            </a:bodyPr>
            <a:lstStyle/>
            <a:p>
              <a:pPr algn="ctr" defTabSz="685553" fontAlgn="auto">
                <a:spcBef>
                  <a:spcPts val="0"/>
                </a:spcBef>
                <a:spcAft>
                  <a:spcPts val="0"/>
                </a:spcAft>
              </a:pPr>
              <a:r>
                <a:rPr lang="en-US" sz="900" dirty="0">
                  <a:solidFill>
                    <a:prstClr val="black"/>
                  </a:solidFill>
                  <a:latin typeface="Arial"/>
                  <a:ea typeface="+mn-ea"/>
                </a:rPr>
                <a:t>Run a fixed time Monte Carlo for agreed upon epoch.</a:t>
              </a:r>
            </a:p>
            <a:p>
              <a:pPr defTabSz="685553" fontAlgn="auto">
                <a:spcBef>
                  <a:spcPts val="0"/>
                </a:spcBef>
                <a:spcAft>
                  <a:spcPts val="0"/>
                </a:spcAft>
              </a:pPr>
              <a:endParaRPr lang="en-US" sz="1350" dirty="0">
                <a:solidFill>
                  <a:prstClr val="white"/>
                </a:solidFill>
                <a:latin typeface="Arial"/>
                <a:ea typeface="+mn-ea"/>
              </a:endParaRPr>
            </a:p>
          </p:txBody>
        </p:sp>
      </p:grpSp>
      <p:grpSp>
        <p:nvGrpSpPr>
          <p:cNvPr id="267" name="Group 266"/>
          <p:cNvGrpSpPr/>
          <p:nvPr/>
        </p:nvGrpSpPr>
        <p:grpSpPr>
          <a:xfrm>
            <a:off x="3635472" y="1025885"/>
            <a:ext cx="1346753" cy="1345143"/>
            <a:chOff x="4715403" y="1210043"/>
            <a:chExt cx="1795671" cy="2775486"/>
          </a:xfrm>
        </p:grpSpPr>
        <p:grpSp>
          <p:nvGrpSpPr>
            <p:cNvPr id="268" name="Group 267"/>
            <p:cNvGrpSpPr/>
            <p:nvPr/>
          </p:nvGrpSpPr>
          <p:grpSpPr>
            <a:xfrm>
              <a:off x="4715403" y="1210043"/>
              <a:ext cx="1777934" cy="2201956"/>
              <a:chOff x="3373515" y="1026243"/>
              <a:chExt cx="2055951" cy="1418430"/>
            </a:xfrm>
          </p:grpSpPr>
          <p:sp>
            <p:nvSpPr>
              <p:cNvPr id="270" name="Rectangle 269"/>
              <p:cNvSpPr/>
              <p:nvPr/>
            </p:nvSpPr>
            <p:spPr bwMode="auto">
              <a:xfrm>
                <a:off x="4678596" y="1027935"/>
                <a:ext cx="750869" cy="35682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white"/>
                    </a:solidFill>
                    <a:latin typeface="Arial"/>
                    <a:ea typeface="+mn-ea"/>
                  </a:rPr>
                  <a:t>6DOF Team</a:t>
                </a:r>
              </a:p>
            </p:txBody>
          </p:sp>
          <p:sp>
            <p:nvSpPr>
              <p:cNvPr id="271" name="Rectangle 270"/>
              <p:cNvSpPr/>
              <p:nvPr/>
            </p:nvSpPr>
            <p:spPr bwMode="auto">
              <a:xfrm>
                <a:off x="3373515" y="1026243"/>
                <a:ext cx="2055951" cy="1418430"/>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hangingPunct="0"/>
                <a:r>
                  <a:rPr lang="en-US" sz="900" u="sng" dirty="0">
                    <a:solidFill>
                      <a:prstClr val="black"/>
                    </a:solidFill>
                    <a:latin typeface="Arial"/>
                    <a:ea typeface="+mn-ea"/>
                  </a:rPr>
                  <a:t>Variable time </a:t>
                </a:r>
                <a:br>
                  <a:rPr lang="en-US" sz="900" u="sng" dirty="0">
                    <a:solidFill>
                      <a:prstClr val="black"/>
                    </a:solidFill>
                    <a:latin typeface="Arial"/>
                    <a:ea typeface="+mn-ea"/>
                  </a:rPr>
                </a:br>
                <a:r>
                  <a:rPr lang="en-US" sz="900" u="sng" dirty="0">
                    <a:solidFill>
                      <a:prstClr val="black"/>
                    </a:solidFill>
                    <a:latin typeface="Arial"/>
                    <a:ea typeface="+mn-ea"/>
                  </a:rPr>
                  <a:t>MCs</a:t>
                </a:r>
              </a:p>
            </p:txBody>
          </p:sp>
        </p:grpSp>
        <p:sp>
          <p:nvSpPr>
            <p:cNvPr id="269" name="TextBox 268"/>
            <p:cNvSpPr txBox="1"/>
            <p:nvPr/>
          </p:nvSpPr>
          <p:spPr>
            <a:xfrm>
              <a:off x="4715403" y="1937502"/>
              <a:ext cx="1795671" cy="2048027"/>
            </a:xfrm>
            <a:prstGeom prst="rect">
              <a:avLst/>
            </a:prstGeom>
            <a:noFill/>
          </p:spPr>
          <p:txBody>
            <a:bodyPr wrap="square" rtlCol="0">
              <a:spAutoFit/>
            </a:bodyPr>
            <a:lstStyle/>
            <a:p>
              <a:pPr algn="ctr" defTabSz="685553" fontAlgn="auto">
                <a:spcBef>
                  <a:spcPts val="0"/>
                </a:spcBef>
                <a:spcAft>
                  <a:spcPts val="0"/>
                </a:spcAft>
              </a:pPr>
              <a:r>
                <a:rPr lang="en-US" sz="900" dirty="0">
                  <a:solidFill>
                    <a:prstClr val="black"/>
                  </a:solidFill>
                  <a:latin typeface="Arial"/>
                  <a:ea typeface="+mn-ea"/>
                </a:rPr>
                <a:t>Run a Monte Carlo throughout launch window for all launch days for 2 launch periods.</a:t>
              </a:r>
            </a:p>
            <a:p>
              <a:pPr defTabSz="685553" fontAlgn="auto">
                <a:spcBef>
                  <a:spcPts val="0"/>
                </a:spcBef>
                <a:spcAft>
                  <a:spcPts val="0"/>
                </a:spcAft>
              </a:pPr>
              <a:endParaRPr lang="en-US" sz="1350" dirty="0">
                <a:solidFill>
                  <a:prstClr val="white"/>
                </a:solidFill>
                <a:latin typeface="Arial"/>
                <a:ea typeface="+mn-ea"/>
              </a:endParaRPr>
            </a:p>
          </p:txBody>
        </p:sp>
      </p:grpSp>
      <p:sp>
        <p:nvSpPr>
          <p:cNvPr id="272" name="TextBox 271"/>
          <p:cNvSpPr txBox="1"/>
          <p:nvPr/>
        </p:nvSpPr>
        <p:spPr>
          <a:xfrm>
            <a:off x="2776036" y="1190049"/>
            <a:ext cx="886920" cy="577081"/>
          </a:xfrm>
          <a:prstGeom prst="rect">
            <a:avLst/>
          </a:prstGeom>
          <a:noFill/>
        </p:spPr>
        <p:txBody>
          <a:bodyPr wrap="square" rtlCol="0">
            <a:spAutoFit/>
          </a:bodyPr>
          <a:lstStyle/>
          <a:p>
            <a:pPr algn="ctr" defTabSz="685553" fontAlgn="auto">
              <a:spcBef>
                <a:spcPts val="0"/>
              </a:spcBef>
              <a:spcAft>
                <a:spcPts val="0"/>
              </a:spcAft>
            </a:pPr>
            <a:r>
              <a:rPr lang="en-US" sz="900" b="1" dirty="0">
                <a:solidFill>
                  <a:srgbClr val="1F497D"/>
                </a:solidFill>
                <a:latin typeface="55 Helvetica Roman" pitchFamily="1" charset="0"/>
                <a:ea typeface="+mn-ea"/>
              </a:rPr>
              <a:t>GN&amp;C/6DOF Review</a:t>
            </a:r>
          </a:p>
          <a:p>
            <a:pPr defTabSz="685553" fontAlgn="auto">
              <a:spcBef>
                <a:spcPts val="0"/>
              </a:spcBef>
              <a:spcAft>
                <a:spcPts val="0"/>
              </a:spcAft>
            </a:pPr>
            <a:endParaRPr lang="en-US" sz="1350" dirty="0">
              <a:solidFill>
                <a:prstClr val="white"/>
              </a:solidFill>
              <a:latin typeface="Arial"/>
              <a:ea typeface="+mn-ea"/>
            </a:endParaRPr>
          </a:p>
        </p:txBody>
      </p:sp>
      <p:sp>
        <p:nvSpPr>
          <p:cNvPr id="273" name="Diamond 272"/>
          <p:cNvSpPr>
            <a:spLocks noChangeAspect="1"/>
          </p:cNvSpPr>
          <p:nvPr/>
        </p:nvSpPr>
        <p:spPr bwMode="auto">
          <a:xfrm>
            <a:off x="3051468" y="1504319"/>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sp>
        <p:nvSpPr>
          <p:cNvPr id="274" name="TextBox 273"/>
          <p:cNvSpPr txBox="1"/>
          <p:nvPr/>
        </p:nvSpPr>
        <p:spPr>
          <a:xfrm>
            <a:off x="3014113" y="1936673"/>
            <a:ext cx="412292" cy="20774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cxnSp>
        <p:nvCxnSpPr>
          <p:cNvPr id="275" name="Straight Arrow Connector 274"/>
          <p:cNvCxnSpPr>
            <a:endCxn id="273" idx="1"/>
          </p:cNvCxnSpPr>
          <p:nvPr/>
        </p:nvCxnSpPr>
        <p:spPr bwMode="auto">
          <a:xfrm flipV="1">
            <a:off x="2835740" y="1613298"/>
            <a:ext cx="215728" cy="592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276" name="Straight Connector 275"/>
          <p:cNvCxnSpPr/>
          <p:nvPr/>
        </p:nvCxnSpPr>
        <p:spPr bwMode="auto">
          <a:xfrm>
            <a:off x="2835740" y="1955093"/>
            <a:ext cx="372620"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277" name="Straight Connector 276"/>
          <p:cNvCxnSpPr/>
          <p:nvPr/>
        </p:nvCxnSpPr>
        <p:spPr bwMode="auto">
          <a:xfrm flipV="1">
            <a:off x="3211255" y="1715959"/>
            <a:ext cx="1158" cy="239135"/>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278" name="Straight Arrow Connector 277"/>
          <p:cNvCxnSpPr>
            <a:stCxn id="273" idx="3"/>
          </p:cNvCxnSpPr>
          <p:nvPr/>
        </p:nvCxnSpPr>
        <p:spPr bwMode="auto">
          <a:xfrm>
            <a:off x="3367736" y="1613297"/>
            <a:ext cx="283385" cy="1304"/>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279" name="TextBox 278"/>
          <p:cNvSpPr txBox="1"/>
          <p:nvPr/>
        </p:nvSpPr>
        <p:spPr>
          <a:xfrm>
            <a:off x="4900727" y="1208470"/>
            <a:ext cx="886920" cy="577081"/>
          </a:xfrm>
          <a:prstGeom prst="rect">
            <a:avLst/>
          </a:prstGeom>
          <a:noFill/>
        </p:spPr>
        <p:txBody>
          <a:bodyPr wrap="square" rtlCol="0">
            <a:spAutoFit/>
          </a:bodyPr>
          <a:lstStyle/>
          <a:p>
            <a:pPr algn="ctr" defTabSz="685553" fontAlgn="auto">
              <a:spcBef>
                <a:spcPts val="0"/>
              </a:spcBef>
              <a:spcAft>
                <a:spcPts val="0"/>
              </a:spcAft>
            </a:pPr>
            <a:r>
              <a:rPr lang="en-US" sz="900" b="1" dirty="0">
                <a:solidFill>
                  <a:srgbClr val="1F497D"/>
                </a:solidFill>
                <a:latin typeface="55 Helvetica Roman" pitchFamily="1" charset="0"/>
                <a:ea typeface="+mn-ea"/>
              </a:rPr>
              <a:t>GN&amp;C/6DOF Review</a:t>
            </a:r>
          </a:p>
          <a:p>
            <a:pPr defTabSz="685553" fontAlgn="auto">
              <a:spcBef>
                <a:spcPts val="0"/>
              </a:spcBef>
              <a:spcAft>
                <a:spcPts val="0"/>
              </a:spcAft>
            </a:pPr>
            <a:endParaRPr lang="en-US" sz="1350" dirty="0">
              <a:solidFill>
                <a:prstClr val="white"/>
              </a:solidFill>
              <a:latin typeface="Arial"/>
              <a:ea typeface="+mn-ea"/>
            </a:endParaRPr>
          </a:p>
        </p:txBody>
      </p:sp>
      <p:sp>
        <p:nvSpPr>
          <p:cNvPr id="280" name="Diamond 279"/>
          <p:cNvSpPr>
            <a:spLocks noChangeAspect="1"/>
          </p:cNvSpPr>
          <p:nvPr/>
        </p:nvSpPr>
        <p:spPr bwMode="auto">
          <a:xfrm>
            <a:off x="5176159" y="1522740"/>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sp>
        <p:nvSpPr>
          <p:cNvPr id="281" name="TextBox 280"/>
          <p:cNvSpPr txBox="1"/>
          <p:nvPr/>
        </p:nvSpPr>
        <p:spPr>
          <a:xfrm>
            <a:off x="5138804" y="1955094"/>
            <a:ext cx="412292" cy="20774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cxnSp>
        <p:nvCxnSpPr>
          <p:cNvPr id="282" name="Straight Arrow Connector 281"/>
          <p:cNvCxnSpPr>
            <a:endCxn id="280" idx="1"/>
          </p:cNvCxnSpPr>
          <p:nvPr/>
        </p:nvCxnSpPr>
        <p:spPr bwMode="auto">
          <a:xfrm flipV="1">
            <a:off x="4960432" y="1631718"/>
            <a:ext cx="215728" cy="592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283" name="Straight Connector 282"/>
          <p:cNvCxnSpPr/>
          <p:nvPr/>
        </p:nvCxnSpPr>
        <p:spPr bwMode="auto">
          <a:xfrm>
            <a:off x="4960431" y="1973514"/>
            <a:ext cx="372620"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284" name="Straight Connector 283"/>
          <p:cNvCxnSpPr/>
          <p:nvPr/>
        </p:nvCxnSpPr>
        <p:spPr bwMode="auto">
          <a:xfrm flipV="1">
            <a:off x="5335947" y="1734379"/>
            <a:ext cx="1158" cy="239135"/>
          </a:xfrm>
          <a:prstGeom prst="line">
            <a:avLst/>
          </a:prstGeom>
          <a:solidFill>
            <a:schemeClr val="accent1"/>
          </a:solidFill>
          <a:ln w="9525" cap="flat" cmpd="sng" algn="ctr">
            <a:solidFill>
              <a:schemeClr val="bg1"/>
            </a:solidFill>
            <a:prstDash val="dash"/>
            <a:round/>
            <a:headEnd type="none" w="med" len="med"/>
            <a:tailEnd type="none" w="med" len="med"/>
          </a:ln>
          <a:effectLst/>
        </p:spPr>
      </p:cxnSp>
      <p:cxnSp>
        <p:nvCxnSpPr>
          <p:cNvPr id="285" name="Straight Arrow Connector 284"/>
          <p:cNvCxnSpPr>
            <a:stCxn id="280" idx="3"/>
          </p:cNvCxnSpPr>
          <p:nvPr/>
        </p:nvCxnSpPr>
        <p:spPr bwMode="auto">
          <a:xfrm>
            <a:off x="5492427" y="1631718"/>
            <a:ext cx="283385" cy="1304"/>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287" name="TextBox 286"/>
          <p:cNvSpPr txBox="1"/>
          <p:nvPr/>
        </p:nvSpPr>
        <p:spPr>
          <a:xfrm>
            <a:off x="5520572" y="1354474"/>
            <a:ext cx="886920" cy="577081"/>
          </a:xfrm>
          <a:prstGeom prst="rect">
            <a:avLst/>
          </a:prstGeom>
          <a:noFill/>
        </p:spPr>
        <p:txBody>
          <a:bodyPr wrap="square" rtlCol="0">
            <a:spAutoFit/>
          </a:bodyPr>
          <a:lstStyle/>
          <a:p>
            <a:pPr algn="ctr" defTabSz="685553" fontAlgn="auto">
              <a:spcBef>
                <a:spcPts val="0"/>
              </a:spcBef>
              <a:spcAft>
                <a:spcPts val="0"/>
              </a:spcAft>
            </a:pPr>
            <a:r>
              <a:rPr lang="en-US" sz="900" b="1" dirty="0">
                <a:solidFill>
                  <a:srgbClr val="1F497D"/>
                </a:solidFill>
                <a:latin typeface="55 Helvetica Roman" pitchFamily="1" charset="0"/>
                <a:ea typeface="+mn-ea"/>
              </a:rPr>
              <a:t>EV40 </a:t>
            </a:r>
            <a:r>
              <a:rPr lang="en-US" sz="900" b="1" dirty="0" err="1">
                <a:solidFill>
                  <a:srgbClr val="1F497D"/>
                </a:solidFill>
                <a:latin typeface="55 Helvetica Roman" pitchFamily="1" charset="0"/>
                <a:ea typeface="+mn-ea"/>
              </a:rPr>
              <a:t>Mgmt</a:t>
            </a:r>
            <a:r>
              <a:rPr lang="en-US" sz="900" b="1" dirty="0">
                <a:solidFill>
                  <a:srgbClr val="1F497D"/>
                </a:solidFill>
                <a:latin typeface="55 Helvetica Roman" pitchFamily="1" charset="0"/>
                <a:ea typeface="+mn-ea"/>
              </a:rPr>
              <a:t> 2</a:t>
            </a:r>
          </a:p>
          <a:p>
            <a:pPr defTabSz="685553" fontAlgn="auto">
              <a:spcBef>
                <a:spcPts val="0"/>
              </a:spcBef>
              <a:spcAft>
                <a:spcPts val="0"/>
              </a:spcAft>
            </a:pPr>
            <a:endParaRPr lang="en-US" sz="1350" dirty="0">
              <a:solidFill>
                <a:prstClr val="white"/>
              </a:solidFill>
              <a:latin typeface="Arial"/>
              <a:ea typeface="+mn-ea"/>
            </a:endParaRPr>
          </a:p>
        </p:txBody>
      </p:sp>
      <p:sp>
        <p:nvSpPr>
          <p:cNvPr id="288" name="TextBox 287"/>
          <p:cNvSpPr txBox="1"/>
          <p:nvPr/>
        </p:nvSpPr>
        <p:spPr>
          <a:xfrm>
            <a:off x="5739415" y="1958119"/>
            <a:ext cx="412292" cy="207749"/>
          </a:xfrm>
          <a:prstGeom prst="rect">
            <a:avLst/>
          </a:prstGeom>
          <a:noFill/>
        </p:spPr>
        <p:txBody>
          <a:bodyPr wrap="non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cxnSp>
        <p:nvCxnSpPr>
          <p:cNvPr id="289" name="Straight Connector 288"/>
          <p:cNvCxnSpPr/>
          <p:nvPr/>
        </p:nvCxnSpPr>
        <p:spPr bwMode="auto">
          <a:xfrm>
            <a:off x="5561042" y="1976540"/>
            <a:ext cx="372620"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290" name="Straight Connector 289"/>
          <p:cNvCxnSpPr/>
          <p:nvPr/>
        </p:nvCxnSpPr>
        <p:spPr bwMode="auto">
          <a:xfrm flipV="1">
            <a:off x="5936557" y="1737405"/>
            <a:ext cx="1158" cy="239135"/>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291" name="TextBox 290"/>
          <p:cNvSpPr txBox="1"/>
          <p:nvPr/>
        </p:nvSpPr>
        <p:spPr>
          <a:xfrm>
            <a:off x="6261314" y="1350436"/>
            <a:ext cx="886920" cy="438582"/>
          </a:xfrm>
          <a:prstGeom prst="rect">
            <a:avLst/>
          </a:prstGeom>
          <a:noFill/>
        </p:spPr>
        <p:txBody>
          <a:bodyPr wrap="square" rtlCol="0">
            <a:spAutoFit/>
          </a:bodyPr>
          <a:lstStyle/>
          <a:p>
            <a:pPr algn="ctr" defTabSz="685553" fontAlgn="auto">
              <a:spcBef>
                <a:spcPts val="0"/>
              </a:spcBef>
              <a:spcAft>
                <a:spcPts val="0"/>
              </a:spcAft>
            </a:pPr>
            <a:r>
              <a:rPr lang="en-US" sz="900" b="1" dirty="0">
                <a:solidFill>
                  <a:srgbClr val="1F497D"/>
                </a:solidFill>
                <a:latin typeface="55 Helvetica Roman" pitchFamily="1" charset="0"/>
                <a:ea typeface="+mn-ea"/>
              </a:rPr>
              <a:t>AFSITT 2</a:t>
            </a:r>
          </a:p>
          <a:p>
            <a:pPr defTabSz="685553" fontAlgn="auto">
              <a:spcBef>
                <a:spcPts val="0"/>
              </a:spcBef>
              <a:spcAft>
                <a:spcPts val="0"/>
              </a:spcAft>
            </a:pPr>
            <a:endParaRPr lang="en-US" sz="1350" dirty="0">
              <a:solidFill>
                <a:prstClr val="white"/>
              </a:solidFill>
              <a:latin typeface="Arial"/>
              <a:ea typeface="+mn-ea"/>
            </a:endParaRPr>
          </a:p>
        </p:txBody>
      </p:sp>
      <p:sp>
        <p:nvSpPr>
          <p:cNvPr id="292" name="Diamond 291"/>
          <p:cNvSpPr>
            <a:spLocks noChangeAspect="1"/>
          </p:cNvSpPr>
          <p:nvPr/>
        </p:nvSpPr>
        <p:spPr bwMode="auto">
          <a:xfrm>
            <a:off x="6517512" y="1521727"/>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sp>
        <p:nvSpPr>
          <p:cNvPr id="293" name="TextBox 292"/>
          <p:cNvSpPr txBox="1"/>
          <p:nvPr/>
        </p:nvSpPr>
        <p:spPr>
          <a:xfrm>
            <a:off x="6480157" y="1954081"/>
            <a:ext cx="436000" cy="207749"/>
          </a:xfrm>
          <a:prstGeom prst="rect">
            <a:avLst/>
          </a:prstGeom>
          <a:noFill/>
        </p:spPr>
        <p:txBody>
          <a:bodyPr wrap="square" rtlCol="0">
            <a:spAutoFit/>
          </a:bodyPr>
          <a:lstStyle/>
          <a:p>
            <a:pPr defTabSz="685553" fontAlgn="auto">
              <a:spcBef>
                <a:spcPts val="0"/>
              </a:spcBef>
              <a:spcAft>
                <a:spcPts val="0"/>
              </a:spcAft>
            </a:pPr>
            <a:r>
              <a:rPr lang="en-US" sz="750" dirty="0">
                <a:solidFill>
                  <a:prstClr val="black"/>
                </a:solidFill>
                <a:latin typeface="Arial"/>
                <a:ea typeface="+mn-ea"/>
              </a:rPr>
              <a:t>Redo</a:t>
            </a:r>
            <a:endParaRPr lang="en-US" sz="525" dirty="0">
              <a:solidFill>
                <a:prstClr val="black"/>
              </a:solidFill>
              <a:latin typeface="Arial"/>
              <a:ea typeface="+mn-ea"/>
            </a:endParaRPr>
          </a:p>
        </p:txBody>
      </p:sp>
      <p:cxnSp>
        <p:nvCxnSpPr>
          <p:cNvPr id="294" name="Straight Arrow Connector 293"/>
          <p:cNvCxnSpPr>
            <a:endCxn id="292" idx="1"/>
          </p:cNvCxnSpPr>
          <p:nvPr/>
        </p:nvCxnSpPr>
        <p:spPr bwMode="auto">
          <a:xfrm flipV="1">
            <a:off x="5918284" y="1630706"/>
            <a:ext cx="599228" cy="12881"/>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cxnSp>
        <p:nvCxnSpPr>
          <p:cNvPr id="295" name="Straight Connector 294"/>
          <p:cNvCxnSpPr/>
          <p:nvPr/>
        </p:nvCxnSpPr>
        <p:spPr bwMode="auto">
          <a:xfrm>
            <a:off x="6301784" y="1972502"/>
            <a:ext cx="372620" cy="0"/>
          </a:xfrm>
          <a:prstGeom prst="line">
            <a:avLst/>
          </a:prstGeom>
          <a:solidFill>
            <a:schemeClr val="accent1"/>
          </a:solidFill>
          <a:ln w="9525" cap="flat" cmpd="sng" algn="ctr">
            <a:solidFill>
              <a:schemeClr val="bg1"/>
            </a:solidFill>
            <a:prstDash val="dash"/>
            <a:round/>
            <a:headEnd type="triangle" w="med" len="med"/>
            <a:tailEnd type="none" w="med" len="med"/>
          </a:ln>
          <a:effectLst/>
        </p:spPr>
      </p:cxnSp>
      <p:cxnSp>
        <p:nvCxnSpPr>
          <p:cNvPr id="296" name="Straight Connector 295"/>
          <p:cNvCxnSpPr/>
          <p:nvPr/>
        </p:nvCxnSpPr>
        <p:spPr bwMode="auto">
          <a:xfrm flipV="1">
            <a:off x="6674404" y="1735855"/>
            <a:ext cx="1158" cy="239135"/>
          </a:xfrm>
          <a:prstGeom prst="line">
            <a:avLst/>
          </a:prstGeom>
          <a:solidFill>
            <a:schemeClr val="accent1"/>
          </a:solidFill>
          <a:ln w="9525" cap="flat" cmpd="sng" algn="ctr">
            <a:solidFill>
              <a:schemeClr val="bg1"/>
            </a:solidFill>
            <a:prstDash val="dash"/>
            <a:round/>
            <a:headEnd type="none" w="med" len="med"/>
            <a:tailEnd type="none" w="med" len="med"/>
          </a:ln>
          <a:effectLst/>
        </p:spPr>
      </p:cxnSp>
      <p:sp>
        <p:nvSpPr>
          <p:cNvPr id="297" name="TextBox 296"/>
          <p:cNvSpPr txBox="1"/>
          <p:nvPr/>
        </p:nvSpPr>
        <p:spPr>
          <a:xfrm>
            <a:off x="5505731" y="2095456"/>
            <a:ext cx="886920" cy="577081"/>
          </a:xfrm>
          <a:prstGeom prst="rect">
            <a:avLst/>
          </a:prstGeom>
          <a:noFill/>
        </p:spPr>
        <p:txBody>
          <a:bodyPr wrap="square" rtlCol="0">
            <a:spAutoFit/>
          </a:bodyPr>
          <a:lstStyle/>
          <a:p>
            <a:pPr algn="ctr" defTabSz="685553" fontAlgn="auto">
              <a:spcBef>
                <a:spcPts val="0"/>
              </a:spcBef>
              <a:spcAft>
                <a:spcPts val="0"/>
              </a:spcAft>
            </a:pPr>
            <a:r>
              <a:rPr lang="en-US" sz="900" dirty="0">
                <a:solidFill>
                  <a:srgbClr val="1F497D"/>
                </a:solidFill>
                <a:latin typeface="55 Helvetica Roman" pitchFamily="1" charset="0"/>
                <a:ea typeface="+mn-ea"/>
              </a:rPr>
              <a:t>Process and Products</a:t>
            </a:r>
          </a:p>
          <a:p>
            <a:pPr defTabSz="685553" fontAlgn="auto">
              <a:spcBef>
                <a:spcPts val="0"/>
              </a:spcBef>
              <a:spcAft>
                <a:spcPts val="0"/>
              </a:spcAft>
            </a:pPr>
            <a:endParaRPr lang="en-US" sz="1350" dirty="0">
              <a:solidFill>
                <a:prstClr val="white"/>
              </a:solidFill>
              <a:latin typeface="Arial"/>
              <a:ea typeface="+mn-ea"/>
            </a:endParaRPr>
          </a:p>
        </p:txBody>
      </p:sp>
      <p:sp>
        <p:nvSpPr>
          <p:cNvPr id="298" name="TextBox 297"/>
          <p:cNvSpPr txBox="1"/>
          <p:nvPr/>
        </p:nvSpPr>
        <p:spPr>
          <a:xfrm>
            <a:off x="6237742" y="2083582"/>
            <a:ext cx="886920" cy="438582"/>
          </a:xfrm>
          <a:prstGeom prst="rect">
            <a:avLst/>
          </a:prstGeom>
          <a:noFill/>
        </p:spPr>
        <p:txBody>
          <a:bodyPr wrap="square" rtlCol="0">
            <a:spAutoFit/>
          </a:bodyPr>
          <a:lstStyle/>
          <a:p>
            <a:pPr algn="ctr" defTabSz="685553" fontAlgn="auto">
              <a:spcBef>
                <a:spcPts val="0"/>
              </a:spcBef>
              <a:spcAft>
                <a:spcPts val="0"/>
              </a:spcAft>
            </a:pPr>
            <a:r>
              <a:rPr lang="en-US" sz="900" dirty="0">
                <a:solidFill>
                  <a:srgbClr val="1F497D"/>
                </a:solidFill>
                <a:latin typeface="55 Helvetica Roman" pitchFamily="1" charset="0"/>
                <a:ea typeface="+mn-ea"/>
              </a:rPr>
              <a:t>Products</a:t>
            </a:r>
          </a:p>
          <a:p>
            <a:pPr defTabSz="685553" fontAlgn="auto">
              <a:spcBef>
                <a:spcPts val="0"/>
              </a:spcBef>
              <a:spcAft>
                <a:spcPts val="0"/>
              </a:spcAft>
            </a:pPr>
            <a:endParaRPr lang="en-US" sz="1350" dirty="0">
              <a:solidFill>
                <a:prstClr val="white"/>
              </a:solidFill>
              <a:latin typeface="Arial"/>
              <a:ea typeface="+mn-ea"/>
            </a:endParaRPr>
          </a:p>
        </p:txBody>
      </p:sp>
      <p:sp>
        <p:nvSpPr>
          <p:cNvPr id="300" name="Diamond 299"/>
          <p:cNvSpPr>
            <a:spLocks noChangeAspect="1"/>
          </p:cNvSpPr>
          <p:nvPr/>
        </p:nvSpPr>
        <p:spPr bwMode="auto">
          <a:xfrm>
            <a:off x="5763192" y="1527900"/>
            <a:ext cx="316268" cy="217957"/>
          </a:xfrm>
          <a:prstGeom prst="diamond">
            <a:avLst/>
          </a:prstGeom>
          <a:solidFill>
            <a:schemeClr val="bg2"/>
          </a:solidFill>
          <a:ln w="9525" cap="flat" cmpd="sng" algn="ctr">
            <a:solidFill>
              <a:schemeClr val="bg2"/>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defTabSz="685800" eaLnBrk="0" hangingPunct="0"/>
            <a:endParaRPr lang="en-US" sz="900" dirty="0">
              <a:solidFill>
                <a:prstClr val="white"/>
              </a:solidFill>
              <a:latin typeface="55 Helvetica Roman" pitchFamily="1" charset="0"/>
              <a:ea typeface="+mn-ea"/>
            </a:endParaRPr>
          </a:p>
        </p:txBody>
      </p:sp>
      <p:cxnSp>
        <p:nvCxnSpPr>
          <p:cNvPr id="301" name="Straight Connector 300"/>
          <p:cNvCxnSpPr/>
          <p:nvPr/>
        </p:nvCxnSpPr>
        <p:spPr bwMode="auto">
          <a:xfrm flipV="1">
            <a:off x="7041368" y="1248726"/>
            <a:ext cx="6491" cy="370491"/>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302" name="Straight Arrow Connector 301"/>
          <p:cNvCxnSpPr>
            <a:endCxn id="303" idx="1"/>
          </p:cNvCxnSpPr>
          <p:nvPr/>
        </p:nvCxnSpPr>
        <p:spPr bwMode="auto">
          <a:xfrm>
            <a:off x="7047858" y="1250280"/>
            <a:ext cx="188417" cy="1670"/>
          </a:xfrm>
          <a:prstGeom prst="straightConnector1">
            <a:avLst/>
          </a:prstGeom>
          <a:solidFill>
            <a:schemeClr val="accent1"/>
          </a:solidFill>
          <a:ln w="9525" cap="flat" cmpd="sng" algn="ctr">
            <a:solidFill>
              <a:schemeClr val="bg1"/>
            </a:solidFill>
            <a:prstDash val="solid"/>
            <a:round/>
            <a:headEnd type="none" w="med" len="med"/>
            <a:tailEnd type="triangle"/>
          </a:ln>
          <a:effectLst/>
        </p:spPr>
      </p:cxnSp>
      <p:sp>
        <p:nvSpPr>
          <p:cNvPr id="303" name="Rectangle 302"/>
          <p:cNvSpPr/>
          <p:nvPr/>
        </p:nvSpPr>
        <p:spPr bwMode="auto">
          <a:xfrm>
            <a:off x="7236275" y="1059904"/>
            <a:ext cx="579048" cy="384092"/>
          </a:xfrm>
          <a:prstGeom prst="rect">
            <a:avLst/>
          </a:prstGeom>
          <a:solidFill>
            <a:srgbClr val="00B050"/>
          </a:solid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hangingPunct="0"/>
            <a:r>
              <a:rPr lang="en-US" sz="900" dirty="0">
                <a:solidFill>
                  <a:prstClr val="white"/>
                </a:solidFill>
                <a:latin typeface="Arial"/>
                <a:ea typeface="+mn-ea"/>
              </a:rPr>
              <a:t>Deliver Monte Carlos</a:t>
            </a:r>
          </a:p>
        </p:txBody>
      </p:sp>
      <p:cxnSp>
        <p:nvCxnSpPr>
          <p:cNvPr id="304" name="Straight Arrow Connector 303"/>
          <p:cNvCxnSpPr>
            <a:stCxn id="292" idx="3"/>
          </p:cNvCxnSpPr>
          <p:nvPr/>
        </p:nvCxnSpPr>
        <p:spPr bwMode="auto">
          <a:xfrm flipV="1">
            <a:off x="6833779" y="1630705"/>
            <a:ext cx="213249" cy="1"/>
          </a:xfrm>
          <a:prstGeom prst="straightConnector1">
            <a:avLst/>
          </a:prstGeom>
          <a:solidFill>
            <a:schemeClr val="accent1"/>
          </a:solidFill>
          <a:ln w="9525" cap="flat" cmpd="sng" algn="ctr">
            <a:solidFill>
              <a:schemeClr val="bg1"/>
            </a:solidFill>
            <a:prstDash val="solid"/>
            <a:round/>
            <a:headEnd type="none" w="med" len="med"/>
            <a:tailEnd type="none"/>
          </a:ln>
          <a:effectLst/>
        </p:spPr>
      </p:cxnSp>
      <p:sp>
        <p:nvSpPr>
          <p:cNvPr id="51" name="TextBox 50"/>
          <p:cNvSpPr txBox="1"/>
          <p:nvPr/>
        </p:nvSpPr>
        <p:spPr>
          <a:xfrm>
            <a:off x="109196" y="656552"/>
            <a:ext cx="800219" cy="369332"/>
          </a:xfrm>
          <a:prstGeom prst="rect">
            <a:avLst/>
          </a:prstGeom>
          <a:noFill/>
        </p:spPr>
        <p:txBody>
          <a:bodyPr wrap="none" rtlCol="0">
            <a:spAutoFit/>
          </a:bodyPr>
          <a:lstStyle/>
          <a:p>
            <a:r>
              <a:rPr lang="en-US" dirty="0" smtClean="0">
                <a:solidFill>
                  <a:srgbClr val="FF0000"/>
                </a:solidFill>
              </a:rPr>
              <a:t>Part 5</a:t>
            </a:r>
            <a:endParaRPr lang="en-US" dirty="0">
              <a:solidFill>
                <a:srgbClr val="FF0000"/>
              </a:solidFill>
            </a:endParaRPr>
          </a:p>
        </p:txBody>
      </p:sp>
    </p:spTree>
    <p:extLst>
      <p:ext uri="{BB962C8B-B14F-4D97-AF65-F5344CB8AC3E}">
        <p14:creationId xmlns:p14="http://schemas.microsoft.com/office/powerpoint/2010/main" val="4281382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Notional GNC Outputs – per Monte Carlo</a:t>
            </a:r>
            <a:endParaRPr lang="en-US" dirty="0"/>
          </a:p>
        </p:txBody>
      </p:sp>
      <p:sp>
        <p:nvSpPr>
          <p:cNvPr id="5" name="Slide Number Placeholder 4"/>
          <p:cNvSpPr>
            <a:spLocks noGrp="1"/>
          </p:cNvSpPr>
          <p:nvPr>
            <p:ph type="sldNum" sz="quarter" idx="4294967295"/>
          </p:nvPr>
        </p:nvSpPr>
        <p:spPr>
          <a:xfrm>
            <a:off x="7326313" y="4992688"/>
            <a:ext cx="1817687" cy="174625"/>
          </a:xfrm>
        </p:spPr>
        <p:txBody>
          <a:bodyPr/>
          <a:lstStyle/>
          <a:p>
            <a:pPr>
              <a:defRPr/>
            </a:pPr>
            <a:fld id="{4569F621-B9F7-4742-A045-A75079A40DFE}" type="slidenum">
              <a:rPr lang="en-US" smtClean="0"/>
              <a:pPr>
                <a:defRPr/>
              </a:pPr>
              <a:t>7</a:t>
            </a:fld>
            <a:endParaRPr lang="en-US"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9135" b="2162"/>
          <a:stretch>
            <a:fillRect/>
          </a:stretch>
        </p:blipFill>
        <p:spPr bwMode="auto">
          <a:xfrm>
            <a:off x="2248791" y="647900"/>
            <a:ext cx="4403561" cy="265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7371" y="3481117"/>
            <a:ext cx="5486400"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993144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Notional GNC Outputs – </a:t>
            </a:r>
            <a:r>
              <a:rPr lang="en-US" dirty="0" smtClean="0"/>
              <a:t>Across </a:t>
            </a:r>
            <a:r>
              <a:rPr lang="en-US" dirty="0"/>
              <a:t>Monte </a:t>
            </a:r>
            <a:r>
              <a:rPr lang="en-US" dirty="0" smtClean="0"/>
              <a:t>Carlos</a:t>
            </a:r>
            <a:endParaRPr lang="en-US" dirty="0"/>
          </a:p>
        </p:txBody>
      </p:sp>
      <p:sp>
        <p:nvSpPr>
          <p:cNvPr id="3" name="Slide Number Placeholder 2"/>
          <p:cNvSpPr>
            <a:spLocks noGrp="1"/>
          </p:cNvSpPr>
          <p:nvPr>
            <p:ph type="sldNum" sz="quarter" idx="4"/>
          </p:nvPr>
        </p:nvSpPr>
        <p:spPr/>
        <p:txBody>
          <a:bodyPr/>
          <a:lstStyle/>
          <a:p>
            <a:r>
              <a:rPr lang="en-US" altLang="en-US" smtClean="0"/>
              <a:t>.</a:t>
            </a:r>
            <a:fld id="{C4961C3E-E491-4178-9B50-C7E0FC0B8D1C}" type="slidenum">
              <a:rPr lang="en-US" altLang="en-US" smtClean="0">
                <a:cs typeface="+mn-cs"/>
              </a:rPr>
              <a:pPr/>
              <a:t>8</a:t>
            </a:fld>
            <a:endParaRPr lang="en-US" altLang="en-US" dirty="0">
              <a:cs typeface="+mn-cs"/>
            </a:endParaRPr>
          </a:p>
        </p:txBody>
      </p:sp>
      <p:pic>
        <p:nvPicPr>
          <p:cNvPr id="7" name="Picture 5" descr="NAV_apoErr_insertion_boxplot_JAN2021_FEB2021"/>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7346" b="4915"/>
          <a:stretch/>
        </p:blipFill>
        <p:spPr bwMode="auto">
          <a:xfrm>
            <a:off x="4722019" y="1057841"/>
            <a:ext cx="4271962" cy="3292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descr="A close up of a map&#10;&#10;Description automatically generate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286"/>
          <a:stretch/>
        </p:blipFill>
        <p:spPr bwMode="auto">
          <a:xfrm>
            <a:off x="50007" y="1368895"/>
            <a:ext cx="4672012" cy="2927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5586413" y="4505063"/>
            <a:ext cx="2659702" cy="369332"/>
          </a:xfrm>
          <a:prstGeom prst="rect">
            <a:avLst/>
          </a:prstGeom>
          <a:noFill/>
        </p:spPr>
        <p:txBody>
          <a:bodyPr wrap="none" rtlCol="0">
            <a:spAutoFit/>
          </a:bodyPr>
          <a:lstStyle/>
          <a:p>
            <a:r>
              <a:rPr lang="en-US" dirty="0" smtClean="0"/>
              <a:t>Navigation Performance</a:t>
            </a:r>
            <a:endParaRPr lang="en-US" dirty="0"/>
          </a:p>
        </p:txBody>
      </p:sp>
      <p:sp>
        <p:nvSpPr>
          <p:cNvPr id="10" name="TextBox 9"/>
          <p:cNvSpPr txBox="1"/>
          <p:nvPr/>
        </p:nvSpPr>
        <p:spPr>
          <a:xfrm>
            <a:off x="1056162" y="4505063"/>
            <a:ext cx="2569934" cy="369332"/>
          </a:xfrm>
          <a:prstGeom prst="rect">
            <a:avLst/>
          </a:prstGeom>
          <a:noFill/>
        </p:spPr>
        <p:txBody>
          <a:bodyPr wrap="none" rtlCol="0">
            <a:spAutoFit/>
          </a:bodyPr>
          <a:lstStyle/>
          <a:p>
            <a:r>
              <a:rPr lang="en-US" dirty="0" smtClean="0"/>
              <a:t>Controller Performance</a:t>
            </a:r>
            <a:endParaRPr lang="en-US" dirty="0"/>
          </a:p>
        </p:txBody>
      </p:sp>
    </p:spTree>
    <p:extLst>
      <p:ext uri="{BB962C8B-B14F-4D97-AF65-F5344CB8AC3E}">
        <p14:creationId xmlns:p14="http://schemas.microsoft.com/office/powerpoint/2010/main" val="1102199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Results</a:t>
            </a:r>
            <a:endParaRPr lang="en-US" dirty="0"/>
          </a:p>
        </p:txBody>
      </p:sp>
      <p:sp>
        <p:nvSpPr>
          <p:cNvPr id="3" name="Slide Number Placeholder 2"/>
          <p:cNvSpPr>
            <a:spLocks noGrp="1"/>
          </p:cNvSpPr>
          <p:nvPr>
            <p:ph type="sldNum" sz="quarter" idx="4"/>
          </p:nvPr>
        </p:nvSpPr>
        <p:spPr/>
        <p:txBody>
          <a:bodyPr/>
          <a:lstStyle/>
          <a:p>
            <a:r>
              <a:rPr lang="en-US" altLang="en-US" smtClean="0"/>
              <a:t>.</a:t>
            </a:r>
            <a:fld id="{C4961C3E-E491-4178-9B50-C7E0FC0B8D1C}" type="slidenum">
              <a:rPr lang="en-US" altLang="en-US" smtClean="0">
                <a:cs typeface="+mn-cs"/>
              </a:rPr>
              <a:pPr/>
              <a:t>9</a:t>
            </a:fld>
            <a:endParaRPr lang="en-US" altLang="en-US" dirty="0">
              <a:cs typeface="+mn-cs"/>
            </a:endParaRPr>
          </a:p>
        </p:txBody>
      </p:sp>
      <p:pic>
        <p:nvPicPr>
          <p:cNvPr id="1031" name="Picture 7" descr="FRAC0 Window"/>
          <p:cNvPicPr>
            <a:picLocks noChangeAspect="1" noChangeArrowheads="1"/>
          </p:cNvPicPr>
          <p:nvPr/>
        </p:nvPicPr>
        <p:blipFill>
          <a:blip r:embed="rId2" cstate="print">
            <a:extLst>
              <a:ext uri="{28A0092B-C50C-407E-A947-70E740481C1C}">
                <a14:useLocalDpi xmlns:a14="http://schemas.microsoft.com/office/drawing/2010/main" val="0"/>
              </a:ext>
            </a:extLst>
          </a:blip>
          <a:srcRect l="14903" t="11502" r="14743" b="5751"/>
          <a:stretch>
            <a:fillRect/>
          </a:stretch>
        </p:blipFill>
        <p:spPr bwMode="auto">
          <a:xfrm>
            <a:off x="272257" y="1381112"/>
            <a:ext cx="4921614" cy="2903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9006" y="636614"/>
            <a:ext cx="3135597" cy="416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6323111" y="4774168"/>
            <a:ext cx="1915974" cy="369332"/>
          </a:xfrm>
          <a:prstGeom prst="rect">
            <a:avLst/>
          </a:prstGeom>
          <a:noFill/>
        </p:spPr>
        <p:txBody>
          <a:bodyPr wrap="none" rtlCol="0">
            <a:spAutoFit/>
          </a:bodyPr>
          <a:lstStyle/>
          <a:p>
            <a:r>
              <a:rPr lang="en-US" dirty="0" smtClean="0"/>
              <a:t>Tower Clearance</a:t>
            </a:r>
            <a:endParaRPr lang="en-US" dirty="0"/>
          </a:p>
        </p:txBody>
      </p:sp>
      <p:sp>
        <p:nvSpPr>
          <p:cNvPr id="14" name="TextBox 13"/>
          <p:cNvSpPr txBox="1"/>
          <p:nvPr/>
        </p:nvSpPr>
        <p:spPr>
          <a:xfrm>
            <a:off x="1864877" y="4289728"/>
            <a:ext cx="1736373" cy="369332"/>
          </a:xfrm>
          <a:prstGeom prst="rect">
            <a:avLst/>
          </a:prstGeom>
          <a:noFill/>
        </p:spPr>
        <p:txBody>
          <a:bodyPr wrap="none" rtlCol="0">
            <a:spAutoFit/>
          </a:bodyPr>
          <a:lstStyle/>
          <a:p>
            <a:r>
              <a:rPr lang="en-US" dirty="0" smtClean="0"/>
              <a:t>Stage Disposal</a:t>
            </a:r>
            <a:endParaRPr lang="en-US" dirty="0"/>
          </a:p>
        </p:txBody>
      </p:sp>
    </p:spTree>
    <p:extLst>
      <p:ext uri="{BB962C8B-B14F-4D97-AF65-F5344CB8AC3E}">
        <p14:creationId xmlns:p14="http://schemas.microsoft.com/office/powerpoint/2010/main" val="864098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Learned and Next Steps</a:t>
            </a:r>
            <a:endParaRPr lang="en-US" dirty="0"/>
          </a:p>
        </p:txBody>
      </p:sp>
      <p:sp>
        <p:nvSpPr>
          <p:cNvPr id="3" name="Slide Number Placeholder 2"/>
          <p:cNvSpPr>
            <a:spLocks noGrp="1"/>
          </p:cNvSpPr>
          <p:nvPr>
            <p:ph type="sldNum" sz="quarter" idx="4"/>
          </p:nvPr>
        </p:nvSpPr>
        <p:spPr/>
        <p:txBody>
          <a:bodyPr/>
          <a:lstStyle/>
          <a:p>
            <a:r>
              <a:rPr lang="en-US" altLang="en-US" smtClean="0"/>
              <a:t>.</a:t>
            </a:r>
            <a:fld id="{C4961C3E-E491-4178-9B50-C7E0FC0B8D1C}" type="slidenum">
              <a:rPr lang="en-US" altLang="en-US" smtClean="0">
                <a:cs typeface="+mn-cs"/>
              </a:rPr>
              <a:pPr/>
              <a:t>10</a:t>
            </a:fld>
            <a:endParaRPr lang="en-US" altLang="en-US" dirty="0">
              <a:cs typeface="+mn-cs"/>
            </a:endParaRPr>
          </a:p>
        </p:txBody>
      </p:sp>
      <p:sp>
        <p:nvSpPr>
          <p:cNvPr id="4" name="Content Placeholder 3"/>
          <p:cNvSpPr>
            <a:spLocks noGrp="1"/>
          </p:cNvSpPr>
          <p:nvPr>
            <p:ph sz="quarter" idx="10"/>
          </p:nvPr>
        </p:nvSpPr>
        <p:spPr>
          <a:xfrm>
            <a:off x="493713" y="789385"/>
            <a:ext cx="8103531" cy="4054078"/>
          </a:xfrm>
        </p:spPr>
        <p:txBody>
          <a:bodyPr>
            <a:normAutofit fontScale="92500" lnSpcReduction="10000"/>
          </a:bodyPr>
          <a:lstStyle/>
          <a:p>
            <a:r>
              <a:rPr lang="en-US" dirty="0" smtClean="0"/>
              <a:t>Automate tools as much as possible</a:t>
            </a:r>
          </a:p>
          <a:p>
            <a:pPr lvl="1"/>
            <a:r>
              <a:rPr lang="en-US" dirty="0" smtClean="0"/>
              <a:t>Generation of plots to track variation across launch vehicle</a:t>
            </a:r>
          </a:p>
          <a:p>
            <a:pPr lvl="1"/>
            <a:r>
              <a:rPr lang="en-US" dirty="0" smtClean="0"/>
              <a:t>Formalized/standard products to be able to integrate results as Monte Carlo complete</a:t>
            </a:r>
          </a:p>
          <a:p>
            <a:r>
              <a:rPr lang="en-US" dirty="0" smtClean="0"/>
              <a:t>Practice makes perfect</a:t>
            </a:r>
          </a:p>
          <a:p>
            <a:pPr lvl="1"/>
            <a:r>
              <a:rPr lang="en-US" dirty="0" smtClean="0"/>
              <a:t>FRAC-0 useful in exercising process, understanding the schedule drivers</a:t>
            </a:r>
          </a:p>
          <a:p>
            <a:pPr lvl="1"/>
            <a:r>
              <a:rPr lang="en-US" dirty="0" smtClean="0"/>
              <a:t>Training important for team to know/understand tools for data processing and integration</a:t>
            </a:r>
          </a:p>
          <a:p>
            <a:pPr lvl="1"/>
            <a:r>
              <a:rPr lang="en-US" dirty="0" smtClean="0"/>
              <a:t>Due to long duration of analysis, need multiple backup levels to accommodate other activities and team schedules</a:t>
            </a:r>
          </a:p>
          <a:p>
            <a:r>
              <a:rPr lang="en-US" dirty="0" smtClean="0"/>
              <a:t>Next Steps</a:t>
            </a:r>
          </a:p>
          <a:p>
            <a:pPr lvl="1"/>
            <a:r>
              <a:rPr lang="en-US" dirty="0" smtClean="0"/>
              <a:t>Implementation of FRAC-1 – This Fall</a:t>
            </a:r>
          </a:p>
          <a:p>
            <a:pPr lvl="1"/>
            <a:r>
              <a:rPr lang="en-US" dirty="0" smtClean="0"/>
              <a:t>Move to rolling targets, staying ahead of launch dates</a:t>
            </a:r>
          </a:p>
          <a:p>
            <a:pPr lvl="1"/>
            <a:r>
              <a:rPr lang="en-US" dirty="0" smtClean="0"/>
              <a:t>Certification of flight software parameters via Hardware in the Loop laboratories</a:t>
            </a:r>
          </a:p>
          <a:p>
            <a:pPr lvl="1"/>
            <a:r>
              <a:rPr lang="en-US" dirty="0" smtClean="0"/>
              <a:t>Flight-day processes for Day of Launch Activities</a:t>
            </a:r>
          </a:p>
          <a:p>
            <a:pPr lvl="1"/>
            <a:endParaRPr lang="en-US" dirty="0"/>
          </a:p>
        </p:txBody>
      </p:sp>
    </p:spTree>
    <p:extLst>
      <p:ext uri="{BB962C8B-B14F-4D97-AF65-F5344CB8AC3E}">
        <p14:creationId xmlns:p14="http://schemas.microsoft.com/office/powerpoint/2010/main" val="4129249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8FAED79-BEBB-C943-A054-D53D35C9D573}"/>
              </a:ext>
            </a:extLst>
          </p:cNvPr>
          <p:cNvGrpSpPr/>
          <p:nvPr/>
        </p:nvGrpSpPr>
        <p:grpSpPr>
          <a:xfrm>
            <a:off x="3891935" y="1772982"/>
            <a:ext cx="3555376" cy="1515437"/>
            <a:chOff x="3630681" y="2780017"/>
            <a:chExt cx="4740501" cy="2020583"/>
          </a:xfrm>
        </p:grpSpPr>
        <p:pic>
          <p:nvPicPr>
            <p:cNvPr id="11" name="Picture 10">
              <a:extLst>
                <a:ext uri="{FF2B5EF4-FFF2-40B4-BE49-F238E27FC236}">
                  <a16:creationId xmlns:a16="http://schemas.microsoft.com/office/drawing/2014/main" id="{8AE8F73B-1B8D-EE40-87B4-6B5F6DC855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30681" y="2804262"/>
              <a:ext cx="2406437" cy="1996338"/>
            </a:xfrm>
            <a:prstGeom prst="rect">
              <a:avLst/>
            </a:prstGeom>
          </p:spPr>
        </p:pic>
        <p:pic>
          <p:nvPicPr>
            <p:cNvPr id="3" name="Picture 2">
              <a:extLst>
                <a:ext uri="{FF2B5EF4-FFF2-40B4-BE49-F238E27FC236}">
                  <a16:creationId xmlns:a16="http://schemas.microsoft.com/office/drawing/2014/main" id="{A78D3767-3697-244F-88D8-B6E15A032A4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3355" y="2780017"/>
              <a:ext cx="2197827" cy="2020583"/>
            </a:xfrm>
            <a:prstGeom prst="rect">
              <a:avLst/>
            </a:prstGeom>
          </p:spPr>
        </p:pic>
      </p:grpSp>
      <p:pic>
        <p:nvPicPr>
          <p:cNvPr id="4" name="Picture 3"/>
          <p:cNvPicPr>
            <a:picLocks noChangeAspect="1"/>
          </p:cNvPicPr>
          <p:nvPr/>
        </p:nvPicPr>
        <p:blipFill>
          <a:blip r:embed="rId4"/>
          <a:stretch>
            <a:fillRect/>
          </a:stretch>
        </p:blipFill>
        <p:spPr>
          <a:xfrm>
            <a:off x="1777192" y="1772982"/>
            <a:ext cx="1731928" cy="1515437"/>
          </a:xfrm>
          <a:prstGeom prst="rect">
            <a:avLst/>
          </a:prstGeom>
        </p:spPr>
      </p:pic>
    </p:spTree>
    <p:extLst>
      <p:ext uri="{BB962C8B-B14F-4D97-AF65-F5344CB8AC3E}">
        <p14:creationId xmlns:p14="http://schemas.microsoft.com/office/powerpoint/2010/main" val="2516073933"/>
      </p:ext>
    </p:extLst>
  </p:cSld>
  <p:clrMapOvr>
    <a:masterClrMapping/>
  </p:clrMapOvr>
  <p:timing>
    <p:tnLst>
      <p:par>
        <p:cTn id="1" dur="indefinite" restart="never" nodeType="tmRoot"/>
      </p:par>
    </p:tnLst>
  </p:timing>
</p:sld>
</file>

<file path=ppt/theme/theme1.xml><?xml version="1.0" encoding="utf-8"?>
<a:theme xmlns:a="http://schemas.openxmlformats.org/drawingml/2006/main" name="SLS_Internal_PPT Template_NOV 2015">
  <a:themeElements>
    <a:clrScheme name="October 2015">
      <a:dk1>
        <a:srgbClr val="000000"/>
      </a:dk1>
      <a:lt1>
        <a:srgbClr val="000000"/>
      </a:lt1>
      <a:dk2>
        <a:srgbClr val="000000"/>
      </a:dk2>
      <a:lt2>
        <a:srgbClr val="000000"/>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LS Internal Aug2017.potx" id="{8FF999BE-7285-4880-B10B-DB8DBBB72F74}" vid="{EA2B29C6-6498-4B13-BA9A-1EEEE13B07A3}"/>
    </a:ext>
  </a:extLst>
</a:theme>
</file>

<file path=ppt/theme/theme2.xml><?xml version="1.0" encoding="utf-8"?>
<a:theme xmlns:a="http://schemas.openxmlformats.org/drawingml/2006/main" name="SLS-OrangeCDR-JR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a:ln>
              <a:noFill/>
            </a:ln>
            <a:solidFill>
              <a:srgbClr val="666666"/>
            </a:solidFill>
            <a:effectLst/>
            <a:latin typeface="55 Helvetica Roman" pitchFamily="1" charset="0"/>
          </a:defRPr>
        </a:defPPr>
      </a:lstStyle>
    </a:lnDef>
  </a:objectDefaults>
  <a:extraClrSchemeLst>
    <a:extraClrScheme>
      <a:clrScheme name="Blank Presentatio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3">
        <a:dk1>
          <a:srgbClr val="4D4D4D"/>
        </a:dk1>
        <a:lt1>
          <a:srgbClr val="FFFFD9"/>
        </a:lt1>
        <a:dk2>
          <a:srgbClr val="000000"/>
        </a:dk2>
        <a:lt2>
          <a:srgbClr val="7F7F7D"/>
        </a:lt2>
        <a:accent1>
          <a:srgbClr val="DEDACF"/>
        </a:accent1>
        <a:accent2>
          <a:srgbClr val="536D89"/>
        </a:accent2>
        <a:accent3>
          <a:srgbClr val="FFFFE9"/>
        </a:accent3>
        <a:accent4>
          <a:srgbClr val="404040"/>
        </a:accent4>
        <a:accent5>
          <a:srgbClr val="ECEAE4"/>
        </a:accent5>
        <a:accent6>
          <a:srgbClr val="4A627C"/>
        </a:accent6>
        <a:hlink>
          <a:srgbClr val="943C35"/>
        </a:hlink>
        <a:folHlink>
          <a:srgbClr val="63406A"/>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FF99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DEF6F1"/>
        </a:lt1>
        <a:dk2>
          <a:srgbClr val="000000"/>
        </a:dk2>
        <a:lt2>
          <a:srgbClr val="969696"/>
        </a:lt2>
        <a:accent1>
          <a:srgbClr val="E1EAED"/>
        </a:accent1>
        <a:accent2>
          <a:srgbClr val="8DC6FF"/>
        </a:accent2>
        <a:accent3>
          <a:srgbClr val="ECFAF7"/>
        </a:accent3>
        <a:accent4>
          <a:srgbClr val="000000"/>
        </a:accent4>
        <a:accent5>
          <a:srgbClr val="EEF3F4"/>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85B400"/>
        </a:folHlink>
      </a:clrScheme>
      <a:clrMap bg1="lt1" tx1="dk1" bg2="lt2" tx2="dk2" accent1="accent1" accent2="accent2" accent3="accent3" accent4="accent4" accent5="accent5" accent6="accent6" hlink="hlink" folHlink="folHlink"/>
    </a:extraClrScheme>
    <a:extraClrScheme>
      <a:clrScheme name="Blank Presentation 7">
        <a:dk1>
          <a:srgbClr val="666666"/>
        </a:dk1>
        <a:lt1>
          <a:srgbClr val="FFFFFF"/>
        </a:lt1>
        <a:dk2>
          <a:srgbClr val="000000"/>
        </a:dk2>
        <a:lt2>
          <a:srgbClr val="333333"/>
        </a:lt2>
        <a:accent1>
          <a:srgbClr val="D7DCC8"/>
        </a:accent1>
        <a:accent2>
          <a:srgbClr val="8DC6FF"/>
        </a:accent2>
        <a:accent3>
          <a:srgbClr val="FFFFFF"/>
        </a:accent3>
        <a:accent4>
          <a:srgbClr val="565656"/>
        </a:accent4>
        <a:accent5>
          <a:srgbClr val="E8EBE0"/>
        </a:accent5>
        <a:accent6>
          <a:srgbClr val="7FB3E7"/>
        </a:accent6>
        <a:hlink>
          <a:srgbClr val="0066CC"/>
        </a:hlink>
        <a:folHlink>
          <a:srgbClr val="FF9933"/>
        </a:folHlink>
      </a:clrScheme>
      <a:clrMap bg1="lt1" tx1="dk1" bg2="lt2" tx2="dk2" accent1="accent1" accent2="accent2" accent3="accent3" accent4="accent4" accent5="accent5" accent6="accent6" hlink="hlink" folHlink="folHlink"/>
    </a:extraClrScheme>
    <a:extraClrScheme>
      <a:clrScheme name="Blank Presentation 8">
        <a:dk1>
          <a:srgbClr val="58572B"/>
        </a:dk1>
        <a:lt1>
          <a:srgbClr val="FFFFFF"/>
        </a:lt1>
        <a:dk2>
          <a:srgbClr val="808000"/>
        </a:dk2>
        <a:lt2>
          <a:srgbClr val="333333"/>
        </a:lt2>
        <a:accent1>
          <a:srgbClr val="CCCC99"/>
        </a:accent1>
        <a:accent2>
          <a:srgbClr val="FFFFCC"/>
        </a:accent2>
        <a:accent3>
          <a:srgbClr val="FFFFFF"/>
        </a:accent3>
        <a:accent4>
          <a:srgbClr val="4A4923"/>
        </a:accent4>
        <a:accent5>
          <a:srgbClr val="E2E2CA"/>
        </a:accent5>
        <a:accent6>
          <a:srgbClr val="E7E7B9"/>
        </a:accent6>
        <a:hlink>
          <a:srgbClr val="990000"/>
        </a:hlink>
        <a:folHlink>
          <a:srgbClr val="663300"/>
        </a:folHlink>
      </a:clrScheme>
      <a:clrMap bg1="lt1" tx1="dk1" bg2="lt2" tx2="dk2" accent1="accent1" accent2="accent2" accent3="accent3" accent4="accent4" accent5="accent5" accent6="accent6" hlink="hlink" folHlink="folHlink"/>
    </a:extraClrScheme>
    <a:extraClrScheme>
      <a:clrScheme name="Blank Presentation 9">
        <a:dk1>
          <a:srgbClr val="666633"/>
        </a:dk1>
        <a:lt1>
          <a:srgbClr val="008080"/>
        </a:lt1>
        <a:dk2>
          <a:srgbClr val="808000"/>
        </a:dk2>
        <a:lt2>
          <a:srgbClr val="005A58"/>
        </a:lt2>
        <a:accent1>
          <a:srgbClr val="B5C6B3"/>
        </a:accent1>
        <a:accent2>
          <a:srgbClr val="FFA962"/>
        </a:accent2>
        <a:accent3>
          <a:srgbClr val="AAC0C0"/>
        </a:accent3>
        <a:accent4>
          <a:srgbClr val="56562A"/>
        </a:accent4>
        <a:accent5>
          <a:srgbClr val="D7DFD6"/>
        </a:accent5>
        <a:accent6>
          <a:srgbClr val="E79958"/>
        </a:accent6>
        <a:hlink>
          <a:srgbClr val="FFEFCE"/>
        </a:hlink>
        <a:folHlink>
          <a:srgbClr val="A74101"/>
        </a:folHlink>
      </a:clrScheme>
      <a:clrMap bg1="lt1" tx1="dk1" bg2="lt2" tx2="dk2" accent1="accent1" accent2="accent2" accent3="accent3" accent4="accent4" accent5="accent5" accent6="accent6" hlink="hlink" folHlink="folHlink"/>
    </a:extraClrScheme>
    <a:extraClrScheme>
      <a:clrScheme name="Blank Presentation 10">
        <a:dk1>
          <a:srgbClr val="003366"/>
        </a:dk1>
        <a:lt1>
          <a:srgbClr val="A28E73"/>
        </a:lt1>
        <a:dk2>
          <a:srgbClr val="000099"/>
        </a:dk2>
        <a:lt2>
          <a:srgbClr val="D2C368"/>
        </a:lt2>
        <a:accent1>
          <a:srgbClr val="D1EBEA"/>
        </a:accent1>
        <a:accent2>
          <a:srgbClr val="CEC975"/>
        </a:accent2>
        <a:accent3>
          <a:srgbClr val="AAAACA"/>
        </a:accent3>
        <a:accent4>
          <a:srgbClr val="8A7861"/>
        </a:accent4>
        <a:accent5>
          <a:srgbClr val="E5F3F3"/>
        </a:accent5>
        <a:accent6>
          <a:srgbClr val="BAB669"/>
        </a:accent6>
        <a:hlink>
          <a:srgbClr val="7EBA93"/>
        </a:hlink>
        <a:folHlink>
          <a:srgbClr val="F09D3D"/>
        </a:folHlink>
      </a:clrScheme>
      <a:clrMap bg1="dk2" tx1="lt1" bg2="dk1" tx2="lt2" accent1="accent1" accent2="accent2" accent3="accent3" accent4="accent4" accent5="accent5" accent6="accent6" hlink="hlink" folHlink="folHlink"/>
    </a:extraClrScheme>
    <a:extraClrScheme>
      <a:clrScheme name="Blank Presentation 11">
        <a:dk1>
          <a:srgbClr val="336699"/>
        </a:dk1>
        <a:lt1>
          <a:srgbClr val="969696"/>
        </a:lt1>
        <a:dk2>
          <a:srgbClr val="000000"/>
        </a:dk2>
        <a:lt2>
          <a:srgbClr val="517FA1"/>
        </a:lt2>
        <a:accent1>
          <a:srgbClr val="F3F5DD"/>
        </a:accent1>
        <a:accent2>
          <a:srgbClr val="CB4B0A"/>
        </a:accent2>
        <a:accent3>
          <a:srgbClr val="AAAAAA"/>
        </a:accent3>
        <a:accent4>
          <a:srgbClr val="7F7F7F"/>
        </a:accent4>
        <a:accent5>
          <a:srgbClr val="F8F9EB"/>
        </a:accent5>
        <a:accent6>
          <a:srgbClr val="B84308"/>
        </a:accent6>
        <a:hlink>
          <a:srgbClr val="D4B224"/>
        </a:hlink>
        <a:folHlink>
          <a:srgbClr val="D58E56"/>
        </a:folHlink>
      </a:clrScheme>
      <a:clrMap bg1="dk2" tx1="lt1" bg2="dk1" tx2="lt2" accent1="accent1" accent2="accent2" accent3="accent3" accent4="accent4" accent5="accent5" accent6="accent6" hlink="hlink" folHlink="folHlink"/>
    </a:extraClrScheme>
    <a:extraClrScheme>
      <a:clrScheme name="Blank Presentation 12">
        <a:dk1>
          <a:srgbClr val="5C1F00"/>
        </a:dk1>
        <a:lt1>
          <a:srgbClr val="8FA418"/>
        </a:lt1>
        <a:dk2>
          <a:srgbClr val="800000"/>
        </a:dk2>
        <a:lt2>
          <a:srgbClr val="A89546"/>
        </a:lt2>
        <a:accent1>
          <a:srgbClr val="EDF6BE"/>
        </a:accent1>
        <a:accent2>
          <a:srgbClr val="ADBC00"/>
        </a:accent2>
        <a:accent3>
          <a:srgbClr val="C0AAAA"/>
        </a:accent3>
        <a:accent4>
          <a:srgbClr val="798B13"/>
        </a:accent4>
        <a:accent5>
          <a:srgbClr val="F4FADB"/>
        </a:accent5>
        <a:accent6>
          <a:srgbClr val="9CAA00"/>
        </a:accent6>
        <a:hlink>
          <a:srgbClr val="FF7500"/>
        </a:hlink>
        <a:folHlink>
          <a:srgbClr val="3E5E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SLS Internal Aug2017</Template>
  <TotalTime>13410</TotalTime>
  <Words>1129</Words>
  <Application>Microsoft Office PowerPoint</Application>
  <PresentationFormat>On-screen Show (16:9)</PresentationFormat>
  <Paragraphs>190</Paragraphs>
  <Slides>11</Slides>
  <Notes>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11</vt:i4>
      </vt:variant>
    </vt:vector>
  </HeadingPairs>
  <TitlesOfParts>
    <vt:vector size="24" baseType="lpstr">
      <vt:lpstr>MS PGothic</vt:lpstr>
      <vt:lpstr>MS PGothic</vt:lpstr>
      <vt:lpstr>55 Helvetica Roman</vt:lpstr>
      <vt:lpstr>Arial</vt:lpstr>
      <vt:lpstr>Arial Narrow</vt:lpstr>
      <vt:lpstr>Calibri</vt:lpstr>
      <vt:lpstr>Century Gothic</vt:lpstr>
      <vt:lpstr>Eurostile</vt:lpstr>
      <vt:lpstr>Lucida Grande</vt:lpstr>
      <vt:lpstr>LucidaGrande</vt:lpstr>
      <vt:lpstr>Wingdings</vt:lpstr>
      <vt:lpstr>SLS_Internal_PPT Template_NOV 2015</vt:lpstr>
      <vt:lpstr>SLS-OrangeCDR-JRC</vt:lpstr>
      <vt:lpstr>PowerPoint Presentation</vt:lpstr>
      <vt:lpstr>Outline</vt:lpstr>
      <vt:lpstr>Overview of FRAC Process</vt:lpstr>
      <vt:lpstr>VM FRAC-0 Process flow</vt:lpstr>
      <vt:lpstr>VM FRAC-0 Process flow (Continued)</vt:lpstr>
      <vt:lpstr>VM FRAC-0 Process flow (Continued)</vt:lpstr>
      <vt:lpstr>Notional GNC Outputs – per Monte Carlo</vt:lpstr>
      <vt:lpstr>Notional GNC Outputs – Across Monte Carlos</vt:lpstr>
      <vt:lpstr>Additional Results</vt:lpstr>
      <vt:lpstr>Lessons Learned and Next Steps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Microsoft Office User</dc:creator>
  <cp:keywords/>
  <dc:description>Approved October 29th by NASA HQ PAO</dc:description>
  <cp:lastModifiedBy>Anzalone, Evan J. (MSFC-EV42)</cp:lastModifiedBy>
  <cp:revision>506</cp:revision>
  <cp:lastPrinted>2015-09-30T12:39:13Z</cp:lastPrinted>
  <dcterms:created xsi:type="dcterms:W3CDTF">2017-08-29T20:27:30Z</dcterms:created>
  <dcterms:modified xsi:type="dcterms:W3CDTF">2020-07-27T16:42:13Z</dcterms:modified>
  <cp:category/>
</cp:coreProperties>
</file>