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 id="2147483688" r:id="rId6"/>
  </p:sldMasterIdLst>
  <p:notesMasterIdLst>
    <p:notesMasterId r:id="rId39"/>
  </p:notesMasterIdLst>
  <p:sldIdLst>
    <p:sldId id="256" r:id="rId7"/>
    <p:sldId id="257" r:id="rId8"/>
    <p:sldId id="258" r:id="rId9"/>
    <p:sldId id="261" r:id="rId10"/>
    <p:sldId id="271" r:id="rId11"/>
    <p:sldId id="262" r:id="rId12"/>
    <p:sldId id="283" r:id="rId13"/>
    <p:sldId id="294" r:id="rId14"/>
    <p:sldId id="264" r:id="rId15"/>
    <p:sldId id="259" r:id="rId16"/>
    <p:sldId id="265" r:id="rId17"/>
    <p:sldId id="267" r:id="rId18"/>
    <p:sldId id="266" r:id="rId19"/>
    <p:sldId id="282" r:id="rId20"/>
    <p:sldId id="290" r:id="rId21"/>
    <p:sldId id="289" r:id="rId22"/>
    <p:sldId id="260" r:id="rId23"/>
    <p:sldId id="268" r:id="rId24"/>
    <p:sldId id="269" r:id="rId25"/>
    <p:sldId id="274" r:id="rId26"/>
    <p:sldId id="275" r:id="rId27"/>
    <p:sldId id="279" r:id="rId28"/>
    <p:sldId id="276" r:id="rId29"/>
    <p:sldId id="277" r:id="rId30"/>
    <p:sldId id="278" r:id="rId31"/>
    <p:sldId id="280" r:id="rId32"/>
    <p:sldId id="291" r:id="rId33"/>
    <p:sldId id="281" r:id="rId34"/>
    <p:sldId id="270" r:id="rId35"/>
    <p:sldId id="272" r:id="rId36"/>
    <p:sldId id="293" r:id="rId37"/>
    <p:sldId id="2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rd, Cody L. (LARC-E402)[STEM Takes Flight]" initials="BCL(TF" lastIdx="1" clrIdx="0">
    <p:extLst>
      <p:ext uri="{19B8F6BF-5375-455C-9EA6-DF929625EA0E}">
        <p15:presenceInfo xmlns:p15="http://schemas.microsoft.com/office/powerpoint/2012/main" userId="S::cmbeard2@ndc.nasa.gov::3a8e5b48-0417-462e-badf-be12fe5ddf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817" autoAdjust="0"/>
  </p:normalViewPr>
  <p:slideViewPr>
    <p:cSldViewPr snapToGrid="0">
      <p:cViewPr varScale="1">
        <p:scale>
          <a:sx n="80" d="100"/>
          <a:sy n="80"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9E5F9-656D-4D59-A2FF-81346B70B855}" type="datetimeFigureOut">
              <a:rPr lang="en-US" smtClean="0"/>
              <a:t>7/28/2020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DAC87-886C-49CF-B185-6EEAC5896E90}" type="slidenum">
              <a:rPr lang="en-US" smtClean="0"/>
              <a:t>‹#›</a:t>
            </a:fld>
            <a:endParaRPr lang="en-US"/>
          </a:p>
        </p:txBody>
      </p:sp>
    </p:spTree>
    <p:extLst>
      <p:ext uri="{BB962C8B-B14F-4D97-AF65-F5344CB8AC3E}">
        <p14:creationId xmlns:p14="http://schemas.microsoft.com/office/powerpoint/2010/main" val="66682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00AAAC3-8F78-1C4C-B959-8C6F368DC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C6D95EA-4B47-6349-B2C2-212D3ECD8E89}"/>
              </a:ext>
            </a:extLst>
          </p:cNvPr>
          <p:cNvSpPr txBox="1"/>
          <p:nvPr/>
        </p:nvSpPr>
        <p:spPr>
          <a:xfrm>
            <a:off x="807260" y="651204"/>
            <a:ext cx="52887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National Aeronautics and Space Administration</a:t>
            </a:r>
            <a:endParaRPr lang="en-US" sz="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43E0EB3-2DBC-0F40-98D0-6652C60A2C81}"/>
              </a:ext>
            </a:extLst>
          </p:cNvPr>
          <p:cNvSpPr>
            <a:spLocks noGrp="1"/>
          </p:cNvSpPr>
          <p:nvPr>
            <p:ph type="ctrTitle" hasCustomPrompt="1"/>
          </p:nvPr>
        </p:nvSpPr>
        <p:spPr>
          <a:xfrm>
            <a:off x="807260" y="2942387"/>
            <a:ext cx="7676340" cy="1274762"/>
          </a:xfrm>
        </p:spPr>
        <p:txBody>
          <a:bodyPr anchor="t">
            <a:noAutofit/>
          </a:bodyPr>
          <a:lstStyle>
            <a:lvl1pPr algn="l">
              <a:defRPr sz="47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8C9FCCA-7E9F-8345-AE4B-8A1649D460B3}"/>
              </a:ext>
            </a:extLst>
          </p:cNvPr>
          <p:cNvSpPr>
            <a:spLocks noGrp="1"/>
          </p:cNvSpPr>
          <p:nvPr>
            <p:ph type="subTitle" idx="1" hasCustomPrompt="1"/>
          </p:nvPr>
        </p:nvSpPr>
        <p:spPr>
          <a:xfrm>
            <a:off x="807260" y="4364787"/>
            <a:ext cx="7676340" cy="1488440"/>
          </a:xfrm>
        </p:spPr>
        <p:txBody>
          <a:bodyPr>
            <a:norm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9D3539AA-42F9-1441-85F8-283DA3D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14" name="TextBox 13">
            <a:extLst>
              <a:ext uri="{FF2B5EF4-FFF2-40B4-BE49-F238E27FC236}">
                <a16:creationId xmlns:a16="http://schemas.microsoft.com/office/drawing/2014/main" id="{3FCEA98A-6763-E14A-83EC-293F9BF56540}"/>
              </a:ext>
            </a:extLst>
          </p:cNvPr>
          <p:cNvSpPr txBox="1"/>
          <p:nvPr/>
        </p:nvSpPr>
        <p:spPr>
          <a:xfrm>
            <a:off x="10363913" y="6452046"/>
            <a:ext cx="15341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www.nasa.gov</a:t>
            </a:r>
          </a:p>
        </p:txBody>
      </p:sp>
      <p:sp>
        <p:nvSpPr>
          <p:cNvPr id="16" name="Date Placeholder 15">
            <a:extLst>
              <a:ext uri="{FF2B5EF4-FFF2-40B4-BE49-F238E27FC236}">
                <a16:creationId xmlns:a16="http://schemas.microsoft.com/office/drawing/2014/main" id="{F59C2EB3-E198-FD49-8F89-87A452375BC5}"/>
              </a:ext>
            </a:extLst>
          </p:cNvPr>
          <p:cNvSpPr>
            <a:spLocks noGrp="1"/>
          </p:cNvSpPr>
          <p:nvPr>
            <p:ph type="dt" sz="half" idx="10"/>
          </p:nvPr>
        </p:nvSpPr>
        <p:spPr/>
        <p:txBody>
          <a:bodyPr/>
          <a:lstStyle>
            <a:lvl1pPr>
              <a:defRPr>
                <a:solidFill>
                  <a:schemeClr val="tx1"/>
                </a:solidFill>
              </a:defRPr>
            </a:lvl1pPr>
          </a:lstStyle>
          <a:p>
            <a:fld id="{3CA1B316-3342-400A-91DF-0F1689211F5A}" type="datetimeFigureOut">
              <a:rPr lang="en-US" smtClean="0"/>
              <a:t>7/28/2020</a:t>
            </a:fld>
            <a:endParaRPr lang="en-US"/>
          </a:p>
        </p:txBody>
      </p:sp>
      <p:sp>
        <p:nvSpPr>
          <p:cNvPr id="17" name="Footer Placeholder 16">
            <a:extLst>
              <a:ext uri="{FF2B5EF4-FFF2-40B4-BE49-F238E27FC236}">
                <a16:creationId xmlns:a16="http://schemas.microsoft.com/office/drawing/2014/main" id="{D9B83BAB-DC43-CD4D-96EE-48E7DC07F836}"/>
              </a:ext>
            </a:extLst>
          </p:cNvPr>
          <p:cNvSpPr>
            <a:spLocks noGrp="1"/>
          </p:cNvSpPr>
          <p:nvPr>
            <p:ph type="ftr" sz="quarter" idx="11"/>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59554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EFCF-B6AE-F64E-A065-FB7141251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EE119-92F1-7944-A8F4-96BD446DA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C7911A-F4C7-3340-9C3D-52C9FC331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0D038A-F2FE-7040-9ED4-22A123E21C60}"/>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6" name="Footer Placeholder 5">
            <a:extLst>
              <a:ext uri="{FF2B5EF4-FFF2-40B4-BE49-F238E27FC236}">
                <a16:creationId xmlns:a16="http://schemas.microsoft.com/office/drawing/2014/main" id="{ECF92E64-E19F-4946-8E1B-59A7CA3A9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DA8B8-75CA-2D4B-AD53-06ACD7B6461E}"/>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407671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3E72-5579-D44D-8067-7D7C4A30C4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03802-5AF4-6240-8B23-34C9BDA233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50DFB-DC9E-2945-AB47-F1FF41ED9D5E}"/>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5" name="Footer Placeholder 4">
            <a:extLst>
              <a:ext uri="{FF2B5EF4-FFF2-40B4-BE49-F238E27FC236}">
                <a16:creationId xmlns:a16="http://schemas.microsoft.com/office/drawing/2014/main" id="{53D7B12C-9BE6-994A-9164-3413500F4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97B8B-DBE4-6B48-9ED6-202B0CF357AB}"/>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252215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D994-87F5-BC46-81D8-BED53FB656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077A8-331E-EA40-8D4E-3A7B24152F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1EEBB-69EB-884A-B31E-983E90BC19D7}"/>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5" name="Footer Placeholder 4">
            <a:extLst>
              <a:ext uri="{FF2B5EF4-FFF2-40B4-BE49-F238E27FC236}">
                <a16:creationId xmlns:a16="http://schemas.microsoft.com/office/drawing/2014/main" id="{DB264505-28DF-3746-B197-9290A0DC8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5A26B-2553-9A42-B48E-5FA34B8E1F50}"/>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1460530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00AAAC3-8F78-1C4C-B959-8C6F368DC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C6D95EA-4B47-6349-B2C2-212D3ECD8E89}"/>
              </a:ext>
            </a:extLst>
          </p:cNvPr>
          <p:cNvSpPr txBox="1"/>
          <p:nvPr/>
        </p:nvSpPr>
        <p:spPr>
          <a:xfrm>
            <a:off x="807260" y="651204"/>
            <a:ext cx="52887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National Aeronautics and Space Administration</a:t>
            </a:r>
            <a:endParaRPr lang="en-US" sz="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43E0EB3-2DBC-0F40-98D0-6652C60A2C81}"/>
              </a:ext>
            </a:extLst>
          </p:cNvPr>
          <p:cNvSpPr>
            <a:spLocks noGrp="1"/>
          </p:cNvSpPr>
          <p:nvPr>
            <p:ph type="ctrTitle" hasCustomPrompt="1"/>
          </p:nvPr>
        </p:nvSpPr>
        <p:spPr>
          <a:xfrm>
            <a:off x="807260" y="2942387"/>
            <a:ext cx="7676340" cy="1274762"/>
          </a:xfrm>
        </p:spPr>
        <p:txBody>
          <a:bodyPr anchor="t">
            <a:noAutofit/>
          </a:bodyPr>
          <a:lstStyle>
            <a:lvl1pPr algn="l">
              <a:defRPr sz="47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8C9FCCA-7E9F-8345-AE4B-8A1649D460B3}"/>
              </a:ext>
            </a:extLst>
          </p:cNvPr>
          <p:cNvSpPr>
            <a:spLocks noGrp="1"/>
          </p:cNvSpPr>
          <p:nvPr>
            <p:ph type="subTitle" idx="1" hasCustomPrompt="1"/>
          </p:nvPr>
        </p:nvSpPr>
        <p:spPr>
          <a:xfrm>
            <a:off x="807260" y="4364787"/>
            <a:ext cx="7676340" cy="1488440"/>
          </a:xfrm>
        </p:spPr>
        <p:txBody>
          <a:bodyPr>
            <a:norm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9D3539AA-42F9-1441-85F8-283DA3D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14" name="TextBox 13">
            <a:extLst>
              <a:ext uri="{FF2B5EF4-FFF2-40B4-BE49-F238E27FC236}">
                <a16:creationId xmlns:a16="http://schemas.microsoft.com/office/drawing/2014/main" id="{3FCEA98A-6763-E14A-83EC-293F9BF56540}"/>
              </a:ext>
            </a:extLst>
          </p:cNvPr>
          <p:cNvSpPr txBox="1"/>
          <p:nvPr/>
        </p:nvSpPr>
        <p:spPr>
          <a:xfrm>
            <a:off x="10363913" y="6452046"/>
            <a:ext cx="15341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www.nasa.gov</a:t>
            </a:r>
          </a:p>
        </p:txBody>
      </p:sp>
      <p:sp>
        <p:nvSpPr>
          <p:cNvPr id="16" name="Date Placeholder 15">
            <a:extLst>
              <a:ext uri="{FF2B5EF4-FFF2-40B4-BE49-F238E27FC236}">
                <a16:creationId xmlns:a16="http://schemas.microsoft.com/office/drawing/2014/main" id="{F59C2EB3-E198-FD49-8F89-87A452375BC5}"/>
              </a:ext>
            </a:extLst>
          </p:cNvPr>
          <p:cNvSpPr>
            <a:spLocks noGrp="1"/>
          </p:cNvSpPr>
          <p:nvPr>
            <p:ph type="dt" sz="half" idx="10"/>
          </p:nvPr>
        </p:nvSpPr>
        <p:spPr/>
        <p:txBody>
          <a:bodyPr/>
          <a:lstStyle>
            <a:lvl1pPr>
              <a:defRPr>
                <a:solidFill>
                  <a:schemeClr val="tx1"/>
                </a:solidFill>
              </a:defRPr>
            </a:lvl1pPr>
          </a:lstStyle>
          <a:p>
            <a:fld id="{3CA1B316-3342-400A-91DF-0F1689211F5A}" type="datetimeFigureOut">
              <a:rPr lang="en-US" smtClean="0"/>
              <a:t>7/28/2020</a:t>
            </a:fld>
            <a:endParaRPr lang="en-US"/>
          </a:p>
        </p:txBody>
      </p:sp>
      <p:sp>
        <p:nvSpPr>
          <p:cNvPr id="17" name="Footer Placeholder 16">
            <a:extLst>
              <a:ext uri="{FF2B5EF4-FFF2-40B4-BE49-F238E27FC236}">
                <a16:creationId xmlns:a16="http://schemas.microsoft.com/office/drawing/2014/main" id="{D9B83BAB-DC43-CD4D-96EE-48E7DC07F836}"/>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38640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 Tri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228600" y="169438"/>
            <a:ext cx="10744200" cy="83228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228600" y="1217054"/>
            <a:ext cx="11700164" cy="5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584F4100-54F3-0E4B-827A-1261A60D5AC9}"/>
              </a:ext>
            </a:extLst>
          </p:cNvPr>
          <p:cNvSpPr txBox="1"/>
          <p:nvPr/>
        </p:nvSpPr>
        <p:spPr>
          <a:xfrm>
            <a:off x="11945815" y="25673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1977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Swoos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220133" y="1371600"/>
            <a:ext cx="11708631" cy="513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p:txBody>
          <a:bodyPr/>
          <a:lstStyle>
            <a:lvl1pPr>
              <a:defRPr>
                <a:solidFill>
                  <a:schemeClr val="bg1"/>
                </a:solidFill>
              </a:defRPr>
            </a:lvl1pPr>
          </a:lstStyle>
          <a:p>
            <a:fld id="{18E5AF7E-5ED3-419D-B2DF-736B257F0B82}" type="datetimeFigureOut">
              <a:rPr lang="en-US" smtClean="0"/>
              <a:t>7/28/2020</a:t>
            </a:fld>
            <a:endParaRPr lang="en-US"/>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p:txBody>
          <a:bodyPr/>
          <a:lstStyle>
            <a:lvl1pPr>
              <a:defRPr>
                <a:solidFill>
                  <a:schemeClr val="bg1"/>
                </a:solidFill>
              </a:defRPr>
            </a:lvl1pPr>
          </a:lstStyle>
          <a:p>
            <a:fld id="{13AE6700-58EA-429F-9888-214FA85677D7}" type="slidenum">
              <a:rPr lang="en-US" smtClean="0"/>
              <a:t>‹#›</a:t>
            </a:fld>
            <a:endParaRPr lang="en-US"/>
          </a:p>
        </p:txBody>
      </p:sp>
      <p:pic>
        <p:nvPicPr>
          <p:cNvPr id="11" name="Picture 10">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Tree>
    <p:extLst>
      <p:ext uri="{BB962C8B-B14F-4D97-AF65-F5344CB8AC3E}">
        <p14:creationId xmlns:p14="http://schemas.microsoft.com/office/powerpoint/2010/main" val="2546647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27E313-3DA8-8C46-8AD9-F5ECBC5A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p:txBody>
          <a:bodyPr/>
          <a:lstStyle>
            <a:lvl1pPr>
              <a:defRPr>
                <a:solidFill>
                  <a:schemeClr val="tx1"/>
                </a:solidFill>
              </a:defRPr>
            </a:lvl1pPr>
          </a:lstStyle>
          <a:p>
            <a:fld id="{18E5AF7E-5ED3-419D-B2DF-736B257F0B82}" type="datetimeFigureOut">
              <a:rPr lang="en-US" smtClean="0"/>
              <a:t>7/28/2020</a:t>
            </a:fld>
            <a:endParaRPr lang="en-US"/>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p:txBody>
          <a:bodyPr/>
          <a:lstStyle>
            <a:lvl1pPr>
              <a:defRPr>
                <a:solidFill>
                  <a:schemeClr val="tx1"/>
                </a:solidFill>
              </a:defRPr>
            </a:lvl1pPr>
          </a:lstStyle>
          <a:p>
            <a:fld id="{13AE6700-58EA-429F-9888-214FA85677D7}" type="slidenum">
              <a:rPr lang="en-US" smtClean="0"/>
              <a:t>‹#›</a:t>
            </a:fld>
            <a:endParaRPr lang="en-US"/>
          </a:p>
        </p:txBody>
      </p:sp>
    </p:spTree>
    <p:extLst>
      <p:ext uri="{BB962C8B-B14F-4D97-AF65-F5344CB8AC3E}">
        <p14:creationId xmlns:p14="http://schemas.microsoft.com/office/powerpoint/2010/main" val="2279381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1E86-7A73-5B47-893D-57C07E3F2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21C57-5C13-7442-8B9B-C435902332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8F913-E8D8-7A43-B5CA-55E34B8BDE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1C65B3-D09A-7C49-90AF-3732B38B543D}"/>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6" name="Footer Placeholder 5">
            <a:extLst>
              <a:ext uri="{FF2B5EF4-FFF2-40B4-BE49-F238E27FC236}">
                <a16:creationId xmlns:a16="http://schemas.microsoft.com/office/drawing/2014/main" id="{93428249-EB91-B84C-A7A8-BF47D24C9C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84B752-72EA-CB43-88DF-11D337EE6FDE}"/>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434197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7714-F9DE-5549-A994-E31DDFC27A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7BC61-2A6B-F14D-AEE7-F6FE4689F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885B73-736E-5541-A0FF-612927D0FF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F2F5D-4F65-5446-9DED-1A5834D1B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7DB25A-2C98-7842-A2B3-468F36DE21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2AA16-D324-D448-93CC-86341AC76B46}"/>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8" name="Footer Placeholder 7">
            <a:extLst>
              <a:ext uri="{FF2B5EF4-FFF2-40B4-BE49-F238E27FC236}">
                <a16:creationId xmlns:a16="http://schemas.microsoft.com/office/drawing/2014/main" id="{38A97442-3BAC-C744-955E-3FA5576400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ADC992F-CCB6-434D-861D-32D643E26559}"/>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274629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0EB3-F186-354B-9BFE-C379EC6AF4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3CCBB0-51C3-2F48-8D70-04ECAB38F36D}"/>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4" name="Footer Placeholder 3">
            <a:extLst>
              <a:ext uri="{FF2B5EF4-FFF2-40B4-BE49-F238E27FC236}">
                <a16:creationId xmlns:a16="http://schemas.microsoft.com/office/drawing/2014/main" id="{FA078886-FFB1-4843-BF32-3DD3EB91F5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92DA97E-A7FF-3A40-B2BF-19DE68288394}"/>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389284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riang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015F3A-B103-9D43-874F-AF0B11A38D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p:txBody>
          <a:bodyPr/>
          <a:lstStyle>
            <a:lvl1pPr>
              <a:defRPr>
                <a:solidFill>
                  <a:schemeClr val="bg1"/>
                </a:solidFill>
              </a:defRPr>
            </a:lvl1pPr>
          </a:lstStyle>
          <a:p>
            <a:fld id="{18E5AF7E-5ED3-419D-B2DF-736B257F0B82}" type="datetimeFigureOut">
              <a:rPr lang="en-US" smtClean="0"/>
              <a:t>7/28/2020</a:t>
            </a:fld>
            <a:endParaRPr lang="en-US"/>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p:txBody>
          <a:bodyPr/>
          <a:lstStyle>
            <a:lvl1pPr>
              <a:defRPr>
                <a:solidFill>
                  <a:schemeClr val="bg1"/>
                </a:solidFill>
              </a:defRPr>
            </a:lvl1pPr>
          </a:lstStyle>
          <a:p>
            <a:fld id="{13AE6700-58EA-429F-9888-214FA85677D7}" type="slidenum">
              <a:rPr lang="en-US" smtClean="0"/>
              <a:t>‹#›</a:t>
            </a:fld>
            <a:endParaRPr lang="en-US"/>
          </a:p>
        </p:txBody>
      </p:sp>
      <p:sp>
        <p:nvSpPr>
          <p:cNvPr id="7" name="TextBox 6">
            <a:extLst>
              <a:ext uri="{FF2B5EF4-FFF2-40B4-BE49-F238E27FC236}">
                <a16:creationId xmlns:a16="http://schemas.microsoft.com/office/drawing/2014/main" id="{584F4100-54F3-0E4B-827A-1261A60D5AC9}"/>
              </a:ext>
            </a:extLst>
          </p:cNvPr>
          <p:cNvSpPr txBox="1"/>
          <p:nvPr/>
        </p:nvSpPr>
        <p:spPr>
          <a:xfrm>
            <a:off x="11945815" y="25673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59518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1735628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405D-2AE0-1E4D-BC0B-B165E5B5E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E354D-4308-AE4E-8570-53157DB40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2F12A-9D13-8E44-A8F9-0DD1BB306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118851-558D-364D-A8D2-4D77969C758A}"/>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6" name="Footer Placeholder 5">
            <a:extLst>
              <a:ext uri="{FF2B5EF4-FFF2-40B4-BE49-F238E27FC236}">
                <a16:creationId xmlns:a16="http://schemas.microsoft.com/office/drawing/2014/main" id="{8B33A453-A4A7-5E4F-80DF-96B4A7B18E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D0BC36-6E09-1F4C-A026-C51A6472C56B}"/>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222960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EFCF-B6AE-F64E-A065-FB7141251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EE119-92F1-7944-A8F4-96BD446DA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C7911A-F4C7-3340-9C3D-52C9FC331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0D038A-F2FE-7040-9ED4-22A123E21C60}"/>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6" name="Footer Placeholder 5">
            <a:extLst>
              <a:ext uri="{FF2B5EF4-FFF2-40B4-BE49-F238E27FC236}">
                <a16:creationId xmlns:a16="http://schemas.microsoft.com/office/drawing/2014/main" id="{ECF92E64-E19F-4946-8E1B-59A7CA3A9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4DA8B8-75CA-2D4B-AD53-06ACD7B6461E}"/>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2233527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3E72-5579-D44D-8067-7D7C4A30C4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03802-5AF4-6240-8B23-34C9BDA233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50DFB-DC9E-2945-AB47-F1FF41ED9D5E}"/>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5" name="Footer Placeholder 4">
            <a:extLst>
              <a:ext uri="{FF2B5EF4-FFF2-40B4-BE49-F238E27FC236}">
                <a16:creationId xmlns:a16="http://schemas.microsoft.com/office/drawing/2014/main" id="{53D7B12C-9BE6-994A-9164-3413500F4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C97B8B-DBE4-6B48-9ED6-202B0CF357AB}"/>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1396794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D994-87F5-BC46-81D8-BED53FB656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077A8-331E-EA40-8D4E-3A7B24152F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1EEBB-69EB-884A-B31E-983E90BC19D7}"/>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5" name="Footer Placeholder 4">
            <a:extLst>
              <a:ext uri="{FF2B5EF4-FFF2-40B4-BE49-F238E27FC236}">
                <a16:creationId xmlns:a16="http://schemas.microsoft.com/office/drawing/2014/main" id="{DB264505-28DF-3746-B197-9290A0DC8E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5A26B-2553-9A42-B48E-5FA34B8E1F50}"/>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46825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woos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p:txBody>
          <a:bodyPr/>
          <a:lstStyle>
            <a:lvl1pPr>
              <a:defRPr>
                <a:solidFill>
                  <a:schemeClr val="bg1"/>
                </a:solidFill>
              </a:defRPr>
            </a:lvl1pPr>
          </a:lstStyle>
          <a:p>
            <a:fld id="{18E5AF7E-5ED3-419D-B2DF-736B257F0B82}" type="datetimeFigureOut">
              <a:rPr lang="en-US" smtClean="0"/>
              <a:t>7/28/2020</a:t>
            </a:fld>
            <a:endParaRPr lang="en-US"/>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p:txBody>
          <a:bodyPr/>
          <a:lstStyle>
            <a:lvl1pPr>
              <a:defRPr>
                <a:solidFill>
                  <a:schemeClr val="bg1"/>
                </a:solidFill>
              </a:defRPr>
            </a:lvl1pPr>
          </a:lstStyle>
          <a:p>
            <a:fld id="{13AE6700-58EA-429F-9888-214FA85677D7}" type="slidenum">
              <a:rPr lang="en-US" smtClean="0"/>
              <a:t>‹#›</a:t>
            </a:fld>
            <a:endParaRPr lang="en-US"/>
          </a:p>
        </p:txBody>
      </p:sp>
      <p:pic>
        <p:nvPicPr>
          <p:cNvPr id="11" name="Picture 10">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Tree>
    <p:extLst>
      <p:ext uri="{BB962C8B-B14F-4D97-AF65-F5344CB8AC3E}">
        <p14:creationId xmlns:p14="http://schemas.microsoft.com/office/powerpoint/2010/main" val="121140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27E313-3DA8-8C46-8AD9-F5ECBC5A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p:txBody>
          <a:bodyPr/>
          <a:lstStyle>
            <a:lvl1pPr>
              <a:defRPr>
                <a:solidFill>
                  <a:schemeClr val="tx1"/>
                </a:solidFill>
              </a:defRPr>
            </a:lvl1pPr>
          </a:lstStyle>
          <a:p>
            <a:fld id="{18E5AF7E-5ED3-419D-B2DF-736B257F0B82}" type="datetimeFigureOut">
              <a:rPr lang="en-US" smtClean="0"/>
              <a:t>7/28/2020</a:t>
            </a:fld>
            <a:endParaRPr lang="en-US"/>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p:txBody>
          <a:bodyPr/>
          <a:lstStyle>
            <a:lvl1pPr>
              <a:defRPr>
                <a:solidFill>
                  <a:schemeClr val="tx1"/>
                </a:solidFill>
              </a:defRPr>
            </a:lvl1pPr>
          </a:lstStyle>
          <a:p>
            <a:fld id="{13AE6700-58EA-429F-9888-214FA85677D7}" type="slidenum">
              <a:rPr lang="en-US" smtClean="0"/>
              <a:t>‹#›</a:t>
            </a:fld>
            <a:endParaRPr lang="en-US"/>
          </a:p>
        </p:txBody>
      </p:sp>
    </p:spTree>
    <p:extLst>
      <p:ext uri="{BB962C8B-B14F-4D97-AF65-F5344CB8AC3E}">
        <p14:creationId xmlns:p14="http://schemas.microsoft.com/office/powerpoint/2010/main" val="141020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1E86-7A73-5B47-893D-57C07E3F2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21C57-5C13-7442-8B9B-C435902332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8F913-E8D8-7A43-B5CA-55E34B8BDE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1C65B3-D09A-7C49-90AF-3732B38B543D}"/>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6" name="Footer Placeholder 5">
            <a:extLst>
              <a:ext uri="{FF2B5EF4-FFF2-40B4-BE49-F238E27FC236}">
                <a16:creationId xmlns:a16="http://schemas.microsoft.com/office/drawing/2014/main" id="{93428249-EB91-B84C-A7A8-BF47D24C9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4B752-72EA-CB43-88DF-11D337EE6FDE}"/>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128535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7714-F9DE-5549-A994-E31DDFC27A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7BC61-2A6B-F14D-AEE7-F6FE4689F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885B73-736E-5541-A0FF-612927D0FF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F2F5D-4F65-5446-9DED-1A5834D1B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7DB25A-2C98-7842-A2B3-468F36DE21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2AA16-D324-D448-93CC-86341AC76B46}"/>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8" name="Footer Placeholder 7">
            <a:extLst>
              <a:ext uri="{FF2B5EF4-FFF2-40B4-BE49-F238E27FC236}">
                <a16:creationId xmlns:a16="http://schemas.microsoft.com/office/drawing/2014/main" id="{38A97442-3BAC-C744-955E-3FA5576400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DC992F-CCB6-434D-861D-32D643E26559}"/>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285280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0EB3-F186-354B-9BFE-C379EC6AF4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3CCBB0-51C3-2F48-8D70-04ECAB38F36D}"/>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4" name="Footer Placeholder 3">
            <a:extLst>
              <a:ext uri="{FF2B5EF4-FFF2-40B4-BE49-F238E27FC236}">
                <a16:creationId xmlns:a16="http://schemas.microsoft.com/office/drawing/2014/main" id="{FA078886-FFB1-4843-BF32-3DD3EB91F5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2DA97E-A7FF-3A40-B2BF-19DE68288394}"/>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406137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352036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405D-2AE0-1E4D-BC0B-B165E5B5E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E354D-4308-AE4E-8570-53157DB40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2F12A-9D13-8E44-A8F9-0DD1BB306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118851-558D-364D-A8D2-4D77969C758A}"/>
              </a:ext>
            </a:extLst>
          </p:cNvPr>
          <p:cNvSpPr>
            <a:spLocks noGrp="1"/>
          </p:cNvSpPr>
          <p:nvPr>
            <p:ph type="dt" sz="half" idx="10"/>
          </p:nvPr>
        </p:nvSpPr>
        <p:spPr/>
        <p:txBody>
          <a:bodyPr/>
          <a:lstStyle/>
          <a:p>
            <a:fld id="{18E5AF7E-5ED3-419D-B2DF-736B257F0B82}" type="datetimeFigureOut">
              <a:rPr lang="en-US" smtClean="0"/>
              <a:t>7/28/2020</a:t>
            </a:fld>
            <a:endParaRPr lang="en-US"/>
          </a:p>
        </p:txBody>
      </p:sp>
      <p:sp>
        <p:nvSpPr>
          <p:cNvPr id="6" name="Footer Placeholder 5">
            <a:extLst>
              <a:ext uri="{FF2B5EF4-FFF2-40B4-BE49-F238E27FC236}">
                <a16:creationId xmlns:a16="http://schemas.microsoft.com/office/drawing/2014/main" id="{8B33A453-A4A7-5E4F-80DF-96B4A7B18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0BC36-6E09-1F4C-A026-C51A6472C56B}"/>
              </a:ext>
            </a:extLst>
          </p:cNvPr>
          <p:cNvSpPr>
            <a:spLocks noGrp="1"/>
          </p:cNvSpPr>
          <p:nvPr>
            <p:ph type="sldNum" sz="quarter" idx="12"/>
          </p:nvPr>
        </p:nvSpPr>
        <p:spPr/>
        <p:txBody>
          <a:bodyPr/>
          <a:lstStyle/>
          <a:p>
            <a:fld id="{13AE6700-58EA-429F-9888-214FA85677D7}" type="slidenum">
              <a:rPr lang="en-US" smtClean="0"/>
              <a:t>‹#›</a:t>
            </a:fld>
            <a:endParaRPr lang="en-US"/>
          </a:p>
        </p:txBody>
      </p:sp>
    </p:spTree>
    <p:extLst>
      <p:ext uri="{BB962C8B-B14F-4D97-AF65-F5344CB8AC3E}">
        <p14:creationId xmlns:p14="http://schemas.microsoft.com/office/powerpoint/2010/main" val="317061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5A06D-018B-0343-A54E-2C3D039CD5B3}"/>
              </a:ext>
            </a:extLst>
          </p:cNvPr>
          <p:cNvSpPr/>
          <p:nvPr/>
        </p:nvSpPr>
        <p:spPr>
          <a:xfrm>
            <a:off x="0" y="0"/>
            <a:ext cx="12192000" cy="1371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C26FB86-D894-4D42-84BE-9C0D479F8A41}"/>
              </a:ext>
            </a:extLst>
          </p:cNvPr>
          <p:cNvSpPr>
            <a:spLocks noGrp="1"/>
          </p:cNvSpPr>
          <p:nvPr>
            <p:ph type="title"/>
          </p:nvPr>
        </p:nvSpPr>
        <p:spPr>
          <a:xfrm>
            <a:off x="838200" y="365125"/>
            <a:ext cx="10515600" cy="8921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092499-E2CE-484C-BF8D-A72DFDE955EF}"/>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42465A-E776-584B-B3C2-769DA137E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18E5AF7E-5ED3-419D-B2DF-736B257F0B82}" type="datetimeFigureOut">
              <a:rPr lang="en-US" smtClean="0"/>
              <a:t>7/28/2020</a:t>
            </a:fld>
            <a:endParaRPr lang="en-US"/>
          </a:p>
        </p:txBody>
      </p:sp>
      <p:sp>
        <p:nvSpPr>
          <p:cNvPr id="5" name="Footer Placeholder 4">
            <a:extLst>
              <a:ext uri="{FF2B5EF4-FFF2-40B4-BE49-F238E27FC236}">
                <a16:creationId xmlns:a16="http://schemas.microsoft.com/office/drawing/2014/main" id="{32C6F335-F990-5947-A715-B10B3A7A6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939A5AB9-9525-2548-BA4B-F84F5DB41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13AE6700-58EA-429F-9888-214FA85677D7}" type="slidenum">
              <a:rPr lang="en-US" smtClean="0"/>
              <a:t>‹#›</a:t>
            </a:fld>
            <a:endParaRPr lang="en-US"/>
          </a:p>
        </p:txBody>
      </p:sp>
      <p:pic>
        <p:nvPicPr>
          <p:cNvPr id="7" name="Picture 6">
            <a:extLst>
              <a:ext uri="{FF2B5EF4-FFF2-40B4-BE49-F238E27FC236}">
                <a16:creationId xmlns:a16="http://schemas.microsoft.com/office/drawing/2014/main" id="{29880F24-8512-FD40-A516-D2FB6635851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Tree>
    <p:extLst>
      <p:ext uri="{BB962C8B-B14F-4D97-AF65-F5344CB8AC3E}">
        <p14:creationId xmlns:p14="http://schemas.microsoft.com/office/powerpoint/2010/main" val="15434841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pos="3840">
          <p15:clr>
            <a:srgbClr val="F26B43"/>
          </p15:clr>
        </p15:guide>
        <p15:guide id="3" orient="horz" pos="4152">
          <p15:clr>
            <a:srgbClr val="F26B43"/>
          </p15:clr>
        </p15:guide>
        <p15:guide id="4" pos="74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5A06D-018B-0343-A54E-2C3D039CD5B3}"/>
              </a:ext>
            </a:extLst>
          </p:cNvPr>
          <p:cNvSpPr/>
          <p:nvPr/>
        </p:nvSpPr>
        <p:spPr>
          <a:xfrm>
            <a:off x="0" y="0"/>
            <a:ext cx="12192000" cy="11112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C26FB86-D894-4D42-84BE-9C0D479F8A41}"/>
              </a:ext>
            </a:extLst>
          </p:cNvPr>
          <p:cNvSpPr>
            <a:spLocks noGrp="1"/>
          </p:cNvSpPr>
          <p:nvPr>
            <p:ph type="title"/>
          </p:nvPr>
        </p:nvSpPr>
        <p:spPr>
          <a:xfrm>
            <a:off x="228600" y="169438"/>
            <a:ext cx="11125200" cy="8322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092499-E2CE-484C-BF8D-A72DFDE955EF}"/>
              </a:ext>
            </a:extLst>
          </p:cNvPr>
          <p:cNvSpPr>
            <a:spLocks noGrp="1"/>
          </p:cNvSpPr>
          <p:nvPr>
            <p:ph type="body" idx="1"/>
          </p:nvPr>
        </p:nvSpPr>
        <p:spPr>
          <a:xfrm>
            <a:off x="228600" y="1181618"/>
            <a:ext cx="11760200" cy="52361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42465A-E776-584B-B3C2-769DA137E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18E5AF7E-5ED3-419D-B2DF-736B257F0B82}" type="datetimeFigureOut">
              <a:rPr lang="en-US" smtClean="0"/>
              <a:t>7/28/2020</a:t>
            </a:fld>
            <a:endParaRPr lang="en-US"/>
          </a:p>
        </p:txBody>
      </p:sp>
      <p:sp>
        <p:nvSpPr>
          <p:cNvPr id="6" name="Slide Number Placeholder 5">
            <a:extLst>
              <a:ext uri="{FF2B5EF4-FFF2-40B4-BE49-F238E27FC236}">
                <a16:creationId xmlns:a16="http://schemas.microsoft.com/office/drawing/2014/main" id="{939A5AB9-9525-2548-BA4B-F84F5DB41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13AE6700-58EA-429F-9888-214FA85677D7}" type="slidenum">
              <a:rPr lang="en-US" smtClean="0"/>
              <a:t>‹#›</a:t>
            </a:fld>
            <a:endParaRPr lang="en-US"/>
          </a:p>
        </p:txBody>
      </p:sp>
      <p:pic>
        <p:nvPicPr>
          <p:cNvPr id="7" name="Picture 6">
            <a:extLst>
              <a:ext uri="{FF2B5EF4-FFF2-40B4-BE49-F238E27FC236}">
                <a16:creationId xmlns:a16="http://schemas.microsoft.com/office/drawing/2014/main" id="{29880F24-8512-FD40-A516-D2FB6635851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997705" y="169438"/>
            <a:ext cx="931059" cy="772390"/>
          </a:xfrm>
          <a:prstGeom prst="rect">
            <a:avLst/>
          </a:prstGeom>
        </p:spPr>
      </p:pic>
    </p:spTree>
    <p:extLst>
      <p:ext uri="{BB962C8B-B14F-4D97-AF65-F5344CB8AC3E}">
        <p14:creationId xmlns:p14="http://schemas.microsoft.com/office/powerpoint/2010/main" val="24713219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pos="3840">
          <p15:clr>
            <a:srgbClr val="F26B43"/>
          </p15:clr>
        </p15:guide>
        <p15:guide id="3" orient="horz" pos="4152">
          <p15:clr>
            <a:srgbClr val="F26B43"/>
          </p15:clr>
        </p15:guide>
        <p15:guide id="4" pos="74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hyperlink" Target="https://www.frontiersin.org/articles/10.3389/fnint.2014.00031/ful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tmp"/><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1.tmp"/><Relationship Id="rId5" Type="http://schemas.openxmlformats.org/officeDocument/2006/relationships/image" Target="../media/image30.png"/><Relationship Id="rId4" Type="http://schemas.openxmlformats.org/officeDocument/2006/relationships/image" Target="../media/image29.tmp"/><Relationship Id="rId9" Type="http://schemas.openxmlformats.org/officeDocument/2006/relationships/image" Target="../media/image34.tmp"/></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larced.sp.jsc.nasa.gov/Sites/SACD/SMAB/SitePages/Home.aspx?RootFolder=%2FSites%2FSACD%2FSMAB%2FShared%20Documents%2FArtifical%20Gravity&amp;FolderCTID=0x012000599B6AE90FDA7F498E860EE06E8AFD57&amp;View=%7BC71261AD%2DC96A%2D4FCD%2DAC58%2D81AAE0724B01%7D"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hyperlink" Target="https://www.ncbi.nlm.nih.gov/pmc/articles/PMC4470275/" TargetMode="External"/><Relationship Id="rId13" Type="http://schemas.openxmlformats.org/officeDocument/2006/relationships/hyperlink" Target="https://settlement.arc.nasa.gov/LewisOne/lewisOnePaper.pdf" TargetMode="External"/><Relationship Id="rId18" Type="http://schemas.openxmlformats.org/officeDocument/2006/relationships/hyperlink" Target="http://large.stanford.edu/courses/2016/ph240/martelaro2/" TargetMode="External"/><Relationship Id="rId3" Type="http://schemas.openxmlformats.org/officeDocument/2006/relationships/hyperlink" Target="https://www.ncbi.nlm.nih.gov/books/NBK223785/" TargetMode="External"/><Relationship Id="rId21" Type="http://schemas.openxmlformats.org/officeDocument/2006/relationships/hyperlink" Target="http://www.artificial-gravity.com/JANNAF-2005-Sorensen.pdf" TargetMode="External"/><Relationship Id="rId7" Type="http://schemas.openxmlformats.org/officeDocument/2006/relationships/hyperlink" Target="https://www.frontiersin.org/articles/10.3389/fnsys.2015.00092/full" TargetMode="External"/><Relationship Id="rId12" Type="http://schemas.openxmlformats.org/officeDocument/2006/relationships/hyperlink" Target="https://space.nss.org/bernal-sphere-space-settlement-detail/" TargetMode="External"/><Relationship Id="rId17" Type="http://schemas.openxmlformats.org/officeDocument/2006/relationships/hyperlink" Target="https://history.nasa.gov/DPT/Technology%20Priorities%20Recommendations/Artificial%20Gravity%20Status%20and%20Options%20NExT%20Jul_02.pdf" TargetMode="External"/><Relationship Id="rId2" Type="http://schemas.openxmlformats.org/officeDocument/2006/relationships/hyperlink" Target="https://humanresearchroadmap.nasa.gov/evidence/reports/viip.pdf" TargetMode="External"/><Relationship Id="rId16" Type="http://schemas.openxmlformats.org/officeDocument/2006/relationships/hyperlink" Target="file:///C:\Users\eawestfa\Documents\AIAA-2006-7321.pdf" TargetMode="External"/><Relationship Id="rId20" Type="http://schemas.openxmlformats.org/officeDocument/2006/relationships/hyperlink" Target="https://ntrs.nasa.gov/search.jsp?R=20160012465&amp;hterms=viip+syndrome&amp;qs=N%3D0%26Ntk%3DAll%26Ntt%3Dviip%2520syndrome%26Ntx%3Dmode%2520matchallpartial" TargetMode="External"/><Relationship Id="rId1" Type="http://schemas.openxmlformats.org/officeDocument/2006/relationships/slideLayout" Target="../slideLayouts/slideLayout14.xml"/><Relationship Id="rId6" Type="http://schemas.openxmlformats.org/officeDocument/2006/relationships/hyperlink" Target="http://www.spacearchitect.org/pubs/IAC-10-D1.1.4.pdf" TargetMode="External"/><Relationship Id="rId11" Type="http://schemas.openxmlformats.org/officeDocument/2006/relationships/hyperlink" Target="https://phys.org/news/2018-07-method-oxygen-gravity-long-distance-space.html" TargetMode="External"/><Relationship Id="rId5" Type="http://schemas.openxmlformats.org/officeDocument/2006/relationships/hyperlink" Target="https://ntrs.nasa.gov/archive/nasa/casi.ntrs.nasa.gov/20160014801.pdf" TargetMode="External"/><Relationship Id="rId15" Type="http://schemas.openxmlformats.org/officeDocument/2006/relationships/hyperlink" Target="https://ntrs.nasa.gov/search.jsp?R=20190001171" TargetMode="External"/><Relationship Id="rId10" Type="http://schemas.openxmlformats.org/officeDocument/2006/relationships/hyperlink" Target="https://ntrs.nasa.gov/archive/nasa/casi.ntrs.nasa.gov/20120001744.pdf" TargetMode="External"/><Relationship Id="rId19" Type="http://schemas.openxmlformats.org/officeDocument/2006/relationships/hyperlink" Target="https://www.frontiersin.org/articles/10.3389/fnint.2014.00031/full" TargetMode="External"/><Relationship Id="rId4" Type="http://schemas.openxmlformats.org/officeDocument/2006/relationships/hyperlink" Target="https://arc.aiaa.org/doi/10.2514/6.2013-730" TargetMode="External"/><Relationship Id="rId9" Type="http://schemas.openxmlformats.org/officeDocument/2006/relationships/hyperlink" Target="https://www.nature.com/articles/s41526-017-0034-8" TargetMode="External"/><Relationship Id="rId14" Type="http://schemas.openxmlformats.org/officeDocument/2006/relationships/hyperlink" Target="http://alglobus.net/NASAwork/papers/2007KalpanaOne.pdf" TargetMode="External"/><Relationship Id="rId22" Type="http://schemas.openxmlformats.org/officeDocument/2006/relationships/hyperlink" Target="https://ntrs.nasa.gov/search.jsp?R=20190000843&amp;hterms=Near-Term+Artificial+Gravity+Concepts+Deep+Space+Missions&amp;qs=N%3D0%26Ntk%3DAll%26Ntt%3DNear-Term%2520Artificial%2520Gravity%2520Concepts%2520for%2520Deep%2520Space%2520Missions%26Ntx%3Dmode%2520matchallpartia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Artificial Gravity Research</a:t>
            </a:r>
          </a:p>
        </p:txBody>
      </p:sp>
      <p:sp>
        <p:nvSpPr>
          <p:cNvPr id="5" name="Subtitle 4"/>
          <p:cNvSpPr>
            <a:spLocks noGrp="1"/>
          </p:cNvSpPr>
          <p:nvPr>
            <p:ph type="subTitle" idx="1"/>
          </p:nvPr>
        </p:nvSpPr>
        <p:spPr/>
        <p:txBody>
          <a:bodyPr/>
          <a:lstStyle/>
          <a:p>
            <a:r>
              <a:rPr lang="en-US" dirty="0"/>
              <a:t>Alice Elberfeld, Cody Beard, Beth Westfall</a:t>
            </a:r>
          </a:p>
          <a:p>
            <a:r>
              <a:rPr lang="en-US" dirty="0"/>
              <a:t>Mentors: Ryan Joyce, Gabe Merrill</a:t>
            </a:r>
          </a:p>
        </p:txBody>
      </p:sp>
    </p:spTree>
    <p:extLst>
      <p:ext uri="{BB962C8B-B14F-4D97-AF65-F5344CB8AC3E}">
        <p14:creationId xmlns:p14="http://schemas.microsoft.com/office/powerpoint/2010/main" val="2593799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7259" y="2942387"/>
            <a:ext cx="8703789" cy="1274762"/>
          </a:xfrm>
        </p:spPr>
        <p:txBody>
          <a:bodyPr/>
          <a:lstStyle/>
          <a:p>
            <a:r>
              <a:rPr lang="en-US" sz="3600" dirty="0"/>
              <a:t>Physics, Challenges, and Constraints</a:t>
            </a:r>
          </a:p>
        </p:txBody>
      </p:sp>
      <p:sp>
        <p:nvSpPr>
          <p:cNvPr id="5" name="Subtitle 4"/>
          <p:cNvSpPr>
            <a:spLocks noGrp="1"/>
          </p:cNvSpPr>
          <p:nvPr>
            <p:ph type="subTitle" idx="1"/>
          </p:nvPr>
        </p:nvSpPr>
        <p:spPr/>
        <p:txBody>
          <a:bodyPr/>
          <a:lstStyle/>
          <a:p>
            <a:r>
              <a:rPr lang="en-US" dirty="0"/>
              <a:t>Cody Beard</a:t>
            </a:r>
          </a:p>
        </p:txBody>
      </p:sp>
    </p:spTree>
    <p:extLst>
      <p:ext uri="{BB962C8B-B14F-4D97-AF65-F5344CB8AC3E}">
        <p14:creationId xmlns:p14="http://schemas.microsoft.com/office/powerpoint/2010/main" val="50331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Major Challenges and Constraints</a:t>
            </a:r>
          </a:p>
        </p:txBody>
      </p:sp>
      <p:sp>
        <p:nvSpPr>
          <p:cNvPr id="3" name="Content Placeholder 2"/>
          <p:cNvSpPr>
            <a:spLocks noGrp="1"/>
          </p:cNvSpPr>
          <p:nvPr>
            <p:ph idx="1"/>
            <p:extLst/>
          </p:nvPr>
        </p:nvSpPr>
        <p:spPr>
          <a:xfrm>
            <a:off x="228600" y="1432680"/>
            <a:ext cx="4210050" cy="5368925"/>
          </a:xfrm>
        </p:spPr>
        <p:txBody>
          <a:bodyPr vert="horz" lIns="91440" tIns="45720" rIns="91440" bIns="45720" rtlCol="0" anchor="t">
            <a:normAutofit/>
          </a:bodyPr>
          <a:lstStyle/>
          <a:p>
            <a:r>
              <a:rPr lang="en-US" dirty="0"/>
              <a:t>Relationship of radius and rotational rate </a:t>
            </a:r>
          </a:p>
          <a:p>
            <a:r>
              <a:rPr lang="en-US" dirty="0"/>
              <a:t>Coriolis Effect and force</a:t>
            </a:r>
          </a:p>
          <a:p>
            <a:r>
              <a:rPr lang="en-US" dirty="0"/>
              <a:t>Gravity Gradient</a:t>
            </a:r>
          </a:p>
          <a:p>
            <a:r>
              <a:rPr lang="en-US" dirty="0"/>
              <a:t>Other physical challenges and limitations (Cross-Coupled Angular Acceleration)</a:t>
            </a:r>
          </a:p>
          <a:p>
            <a:endParaRPr lang="en-US" dirty="0"/>
          </a:p>
        </p:txBody>
      </p:sp>
      <p:pic>
        <p:nvPicPr>
          <p:cNvPr id="7" name="Picture 6">
            <a:extLst>
              <a:ext uri="{FF2B5EF4-FFF2-40B4-BE49-F238E27FC236}">
                <a16:creationId xmlns:a16="http://schemas.microsoft.com/office/drawing/2014/main" id="{F3B48D94-3401-4582-A2AC-C8271574FF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1371" y="1432680"/>
            <a:ext cx="7098027" cy="3992640"/>
          </a:xfrm>
          <a:prstGeom prst="rect">
            <a:avLst/>
          </a:prstGeom>
        </p:spPr>
      </p:pic>
      <p:sp>
        <p:nvSpPr>
          <p:cNvPr id="9" name="TextBox 8">
            <a:extLst>
              <a:ext uri="{FF2B5EF4-FFF2-40B4-BE49-F238E27FC236}">
                <a16:creationId xmlns:a16="http://schemas.microsoft.com/office/drawing/2014/main" id="{61BB3EE6-4B69-43D3-9B1B-C52FCBC7731D}"/>
              </a:ext>
            </a:extLst>
          </p:cNvPr>
          <p:cNvSpPr txBox="1"/>
          <p:nvPr/>
        </p:nvSpPr>
        <p:spPr>
          <a:xfrm>
            <a:off x="10972800" y="5425320"/>
            <a:ext cx="803256" cy="215444"/>
          </a:xfrm>
          <a:prstGeom prst="rect">
            <a:avLst/>
          </a:prstGeom>
          <a:noFill/>
        </p:spPr>
        <p:txBody>
          <a:bodyPr wrap="square" rtlCol="0">
            <a:spAutoFit/>
          </a:bodyPr>
          <a:lstStyle/>
          <a:p>
            <a:r>
              <a:rPr lang="en-US" sz="800" i="1" dirty="0"/>
              <a:t>Source: NASA</a:t>
            </a:r>
          </a:p>
        </p:txBody>
      </p:sp>
    </p:spTree>
    <p:extLst>
      <p:ext uri="{BB962C8B-B14F-4D97-AF65-F5344CB8AC3E}">
        <p14:creationId xmlns:p14="http://schemas.microsoft.com/office/powerpoint/2010/main" val="1760482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fontScale="90000"/>
          </a:bodyPr>
          <a:lstStyle/>
          <a:p>
            <a:r>
              <a:rPr lang="en-US" dirty="0"/>
              <a:t>Relationship between the radius and the rotational rate</a:t>
            </a:r>
          </a:p>
        </p:txBody>
      </p:sp>
      <p:sp>
        <p:nvSpPr>
          <p:cNvPr id="3" name="Content Placeholder 2"/>
          <p:cNvSpPr>
            <a:spLocks noGrp="1"/>
          </p:cNvSpPr>
          <p:nvPr>
            <p:ph idx="1"/>
            <p:extLst/>
          </p:nvPr>
        </p:nvSpPr>
        <p:spPr>
          <a:xfrm>
            <a:off x="263525" y="3724275"/>
            <a:ext cx="6595114" cy="3037779"/>
          </a:xfrm>
        </p:spPr>
        <p:txBody>
          <a:bodyPr vert="horz" lIns="91440" tIns="45720" rIns="91440" bIns="45720" rtlCol="0" anchor="t">
            <a:normAutofit/>
          </a:bodyPr>
          <a:lstStyle/>
          <a:p>
            <a:r>
              <a:rPr lang="en-US" dirty="0">
                <a:latin typeface="Arial"/>
                <a:cs typeface="Arial"/>
              </a:rPr>
              <a:t>     = rotational speed in radian/sec</a:t>
            </a:r>
            <a:endParaRPr lang="en-US" dirty="0"/>
          </a:p>
          <a:p>
            <a:r>
              <a:rPr lang="en-US" dirty="0">
                <a:latin typeface="Arial"/>
                <a:cs typeface="Arial"/>
              </a:rPr>
              <a:t>v = velocity in m/s</a:t>
            </a:r>
          </a:p>
          <a:p>
            <a:r>
              <a:rPr lang="en-US" dirty="0">
                <a:latin typeface="Arial"/>
                <a:cs typeface="Arial"/>
              </a:rPr>
              <a:t>r = radius of the circle</a:t>
            </a:r>
          </a:p>
          <a:p>
            <a:r>
              <a:rPr lang="en-US" dirty="0">
                <a:latin typeface="Arial"/>
                <a:cs typeface="Arial"/>
              </a:rPr>
              <a:t>T = time period (time it takes to complete one rotation)</a:t>
            </a:r>
          </a:p>
          <a:p>
            <a:r>
              <a:rPr lang="en-US" dirty="0">
                <a:latin typeface="Arial"/>
                <a:cs typeface="Arial"/>
              </a:rPr>
              <a:t>     = centripetal acceleration</a:t>
            </a:r>
          </a:p>
        </p:txBody>
      </p:sp>
      <p:sp>
        <p:nvSpPr>
          <p:cNvPr id="8" name="TextBox 7"/>
          <p:cNvSpPr txBox="1"/>
          <p:nvPr>
            <p:extLst/>
          </p:nvPr>
        </p:nvSpPr>
        <p:spPr>
          <a:xfrm>
            <a:off x="5465331" y="4946172"/>
            <a:ext cx="6726669" cy="18158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har char="•"/>
            </a:pPr>
            <a:r>
              <a:rPr lang="en-US" sz="2800" dirty="0">
                <a:latin typeface="Arial"/>
                <a:cs typeface="Arial"/>
              </a:rPr>
              <a:t>The relationship between the radius and rotational rate is quadratic. The rate of rotational speed is squared compares to the rate of the radius.</a:t>
            </a:r>
            <a:endParaRPr lang="en-US" dirty="0">
              <a:latin typeface="Arial"/>
              <a:cs typeface="Arial"/>
            </a:endParaRPr>
          </a:p>
        </p:txBody>
      </p:sp>
      <p:pic>
        <p:nvPicPr>
          <p:cNvPr id="6" name="Picture 5">
            <a:extLst>
              <a:ext uri="{FF2B5EF4-FFF2-40B4-BE49-F238E27FC236}">
                <a16:creationId xmlns:a16="http://schemas.microsoft.com/office/drawing/2014/main" id="{31D85226-292F-43EE-861D-3D50D0BBC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29951"/>
            <a:ext cx="4973206" cy="1278826"/>
          </a:xfrm>
          <a:prstGeom prst="rect">
            <a:avLst/>
          </a:prstGeom>
        </p:spPr>
      </p:pic>
      <p:pic>
        <p:nvPicPr>
          <p:cNvPr id="9" name="Picture 8">
            <a:extLst>
              <a:ext uri="{FF2B5EF4-FFF2-40B4-BE49-F238E27FC236}">
                <a16:creationId xmlns:a16="http://schemas.microsoft.com/office/drawing/2014/main" id="{0ABA79D6-7582-4159-B0C6-4CC5107B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21" y="3724275"/>
            <a:ext cx="416560" cy="421084"/>
          </a:xfrm>
          <a:prstGeom prst="rect">
            <a:avLst/>
          </a:prstGeom>
        </p:spPr>
      </p:pic>
      <p:pic>
        <p:nvPicPr>
          <p:cNvPr id="11" name="Picture 10">
            <a:extLst>
              <a:ext uri="{FF2B5EF4-FFF2-40B4-BE49-F238E27FC236}">
                <a16:creationId xmlns:a16="http://schemas.microsoft.com/office/drawing/2014/main" id="{DC1D9757-306F-4C3F-A5A7-73EB1E8AE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25" y="6099758"/>
            <a:ext cx="567081" cy="493114"/>
          </a:xfrm>
          <a:prstGeom prst="rect">
            <a:avLst/>
          </a:prstGeom>
        </p:spPr>
      </p:pic>
      <p:sp>
        <p:nvSpPr>
          <p:cNvPr id="12" name="TextBox 11">
            <a:extLst>
              <a:ext uri="{FF2B5EF4-FFF2-40B4-BE49-F238E27FC236}">
                <a16:creationId xmlns:a16="http://schemas.microsoft.com/office/drawing/2014/main" id="{B3430892-CE60-495E-A9E6-B0151BD493CA}"/>
              </a:ext>
            </a:extLst>
          </p:cNvPr>
          <p:cNvSpPr txBox="1"/>
          <p:nvPr/>
        </p:nvSpPr>
        <p:spPr>
          <a:xfrm>
            <a:off x="1047750" y="3000375"/>
            <a:ext cx="3209925" cy="369332"/>
          </a:xfrm>
          <a:prstGeom prst="rect">
            <a:avLst/>
          </a:prstGeom>
          <a:no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E07DF2A5-361A-4A92-B495-493DF2705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50" y="2956032"/>
            <a:ext cx="3021752" cy="768243"/>
          </a:xfrm>
          <a:prstGeom prst="rect">
            <a:avLst/>
          </a:prstGeom>
        </p:spPr>
      </p:pic>
      <p:pic>
        <p:nvPicPr>
          <p:cNvPr id="5" name="Picture 4">
            <a:extLst>
              <a:ext uri="{FF2B5EF4-FFF2-40B4-BE49-F238E27FC236}">
                <a16:creationId xmlns:a16="http://schemas.microsoft.com/office/drawing/2014/main" id="{8FE7472E-80C0-407B-99A8-76E84B6489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6035" y="1135758"/>
            <a:ext cx="5815965" cy="3651730"/>
          </a:xfrm>
          <a:prstGeom prst="rect">
            <a:avLst/>
          </a:prstGeom>
        </p:spPr>
      </p:pic>
      <p:sp>
        <p:nvSpPr>
          <p:cNvPr id="13" name="TextBox 12">
            <a:extLst>
              <a:ext uri="{FF2B5EF4-FFF2-40B4-BE49-F238E27FC236}">
                <a16:creationId xmlns:a16="http://schemas.microsoft.com/office/drawing/2014/main" id="{6A4CE31E-570D-4904-BADA-4BE072A33138}"/>
              </a:ext>
            </a:extLst>
          </p:cNvPr>
          <p:cNvSpPr txBox="1"/>
          <p:nvPr/>
        </p:nvSpPr>
        <p:spPr>
          <a:xfrm>
            <a:off x="10108584" y="4730728"/>
            <a:ext cx="1473816" cy="215444"/>
          </a:xfrm>
          <a:prstGeom prst="rect">
            <a:avLst/>
          </a:prstGeom>
          <a:noFill/>
        </p:spPr>
        <p:txBody>
          <a:bodyPr wrap="square" rtlCol="0">
            <a:spAutoFit/>
          </a:bodyPr>
          <a:lstStyle/>
          <a:p>
            <a:r>
              <a:rPr lang="en-US" sz="800" i="1" dirty="0"/>
              <a:t>Source: NASA</a:t>
            </a:r>
          </a:p>
        </p:txBody>
      </p:sp>
    </p:spTree>
    <p:extLst>
      <p:ext uri="{BB962C8B-B14F-4D97-AF65-F5344CB8AC3E}">
        <p14:creationId xmlns:p14="http://schemas.microsoft.com/office/powerpoint/2010/main" val="259971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Coriolis Effect</a:t>
            </a:r>
            <a:endParaRPr lang="en-US" dirty="0"/>
          </a:p>
        </p:txBody>
      </p:sp>
      <p:sp>
        <p:nvSpPr>
          <p:cNvPr id="3" name="Content Placeholder 2"/>
          <p:cNvSpPr>
            <a:spLocks noGrp="1"/>
          </p:cNvSpPr>
          <p:nvPr>
            <p:ph idx="1"/>
            <p:extLst/>
          </p:nvPr>
        </p:nvSpPr>
        <p:spPr>
          <a:xfrm>
            <a:off x="228600" y="1217613"/>
            <a:ext cx="4638040" cy="5244147"/>
          </a:xfrm>
        </p:spPr>
        <p:txBody>
          <a:bodyPr vert="horz" lIns="91440" tIns="45720" rIns="91440" bIns="45720" rtlCol="0" anchor="t">
            <a:normAutofit/>
          </a:bodyPr>
          <a:lstStyle/>
          <a:p>
            <a:r>
              <a:rPr lang="en-US" dirty="0"/>
              <a:t>Happens when an object or subject moving in a rotating structure</a:t>
            </a:r>
          </a:p>
          <a:p>
            <a:endParaRPr lang="en-US" dirty="0"/>
          </a:p>
          <a:p>
            <a:r>
              <a:rPr lang="en-US" dirty="0"/>
              <a:t>Equation: </a:t>
            </a:r>
          </a:p>
          <a:p>
            <a:endParaRPr lang="en-US" dirty="0"/>
          </a:p>
        </p:txBody>
      </p:sp>
      <p:pic>
        <p:nvPicPr>
          <p:cNvPr id="7" name="Picture 6">
            <a:extLst>
              <a:ext uri="{FF2B5EF4-FFF2-40B4-BE49-F238E27FC236}">
                <a16:creationId xmlns:a16="http://schemas.microsoft.com/office/drawing/2014/main" id="{02083B33-0327-45A0-A3E5-7CA4DE41A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101" y="3089111"/>
            <a:ext cx="2337321" cy="368304"/>
          </a:xfrm>
          <a:prstGeom prst="rect">
            <a:avLst/>
          </a:prstGeom>
        </p:spPr>
      </p:pic>
      <p:sp>
        <p:nvSpPr>
          <p:cNvPr id="12" name="TextBox 11">
            <a:extLst>
              <a:ext uri="{FF2B5EF4-FFF2-40B4-BE49-F238E27FC236}">
                <a16:creationId xmlns:a16="http://schemas.microsoft.com/office/drawing/2014/main" id="{4F915A73-4F3D-48E6-9EE8-C6289C368DB1}"/>
              </a:ext>
            </a:extLst>
          </p:cNvPr>
          <p:cNvSpPr txBox="1"/>
          <p:nvPr/>
        </p:nvSpPr>
        <p:spPr>
          <a:xfrm>
            <a:off x="228600" y="4104640"/>
            <a:ext cx="1156208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For example, if you and your friend are playing catch in a rotating merry go round, if you pass the ball to your friend the ball appears to be curving against the rotation of the merry go round. However, to the observer from the outside of the merry go round, the ball appears to move linearly. </a:t>
            </a:r>
          </a:p>
          <a:p>
            <a:endParaRPr lang="en-US" sz="2800" dirty="0"/>
          </a:p>
        </p:txBody>
      </p:sp>
      <p:sp>
        <p:nvSpPr>
          <p:cNvPr id="16" name="TextBox 15">
            <a:extLst>
              <a:ext uri="{FF2B5EF4-FFF2-40B4-BE49-F238E27FC236}">
                <a16:creationId xmlns:a16="http://schemas.microsoft.com/office/drawing/2014/main" id="{140656B8-4E5E-4E45-8FCD-EE931BB9A6FD}"/>
              </a:ext>
            </a:extLst>
          </p:cNvPr>
          <p:cNvSpPr txBox="1"/>
          <p:nvPr/>
        </p:nvSpPr>
        <p:spPr>
          <a:xfrm>
            <a:off x="5140960" y="2008708"/>
            <a:ext cx="646176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     = The rotational rate </a:t>
            </a:r>
          </a:p>
          <a:p>
            <a:pPr marL="285750" indent="-285750">
              <a:buFont typeface="Arial" panose="020B0604020202020204" pitchFamily="34" charset="0"/>
              <a:buChar char="•"/>
            </a:pPr>
            <a:r>
              <a:rPr lang="en-US" sz="2800" dirty="0"/>
              <a:t>m =  The mass of the object or subject </a:t>
            </a:r>
          </a:p>
          <a:p>
            <a:pPr marL="285750" indent="-285750">
              <a:buFont typeface="Arial" panose="020B0604020202020204" pitchFamily="34" charset="0"/>
              <a:buChar char="•"/>
            </a:pPr>
            <a:r>
              <a:rPr lang="en-US" sz="2800" dirty="0"/>
              <a:t>v = linear velocity of the object or subject</a:t>
            </a:r>
          </a:p>
        </p:txBody>
      </p:sp>
      <p:pic>
        <p:nvPicPr>
          <p:cNvPr id="18" name="Picture 17">
            <a:extLst>
              <a:ext uri="{FF2B5EF4-FFF2-40B4-BE49-F238E27FC236}">
                <a16:creationId xmlns:a16="http://schemas.microsoft.com/office/drawing/2014/main" id="{31C62CC8-57ED-4E35-B0CE-86214A045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364" y="2145795"/>
            <a:ext cx="472686" cy="385613"/>
          </a:xfrm>
          <a:prstGeom prst="rect">
            <a:avLst/>
          </a:prstGeom>
        </p:spPr>
      </p:pic>
    </p:spTree>
    <p:extLst>
      <p:ext uri="{BB962C8B-B14F-4D97-AF65-F5344CB8AC3E}">
        <p14:creationId xmlns:p14="http://schemas.microsoft.com/office/powerpoint/2010/main" val="2260263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dirty="0"/>
              <a:t>Gravity Gradient</a:t>
            </a:r>
          </a:p>
        </p:txBody>
      </p:sp>
      <p:sp>
        <p:nvSpPr>
          <p:cNvPr id="3" name="Content Placeholder 2"/>
          <p:cNvSpPr>
            <a:spLocks noGrp="1"/>
          </p:cNvSpPr>
          <p:nvPr>
            <p:ph idx="1"/>
            <p:extLst/>
          </p:nvPr>
        </p:nvSpPr>
        <p:spPr>
          <a:xfrm>
            <a:off x="228600" y="1217054"/>
            <a:ext cx="4305563" cy="5370013"/>
          </a:xfrm>
        </p:spPr>
        <p:txBody>
          <a:bodyPr vert="horz" lIns="91440" tIns="45720" rIns="91440" bIns="45720" rtlCol="0" anchor="t">
            <a:normAutofit/>
          </a:bodyPr>
          <a:lstStyle/>
          <a:p>
            <a:r>
              <a:rPr lang="en-US" dirty="0"/>
              <a:t>Ratio of Head acceleration to Feet acceleration</a:t>
            </a:r>
          </a:p>
          <a:p>
            <a:pPr lvl="1"/>
            <a:r>
              <a:rPr lang="en-US" dirty="0"/>
              <a:t>Equation: </a:t>
            </a:r>
          </a:p>
          <a:p>
            <a:pPr lvl="1"/>
            <a:endParaRPr lang="en-US" dirty="0"/>
          </a:p>
          <a:p>
            <a:r>
              <a:rPr lang="en-US" dirty="0"/>
              <a:t>Hydrostatic pressure -</a:t>
            </a:r>
            <a:r>
              <a:rPr lang="en-US" dirty="0">
                <a:solidFill>
                  <a:srgbClr val="111111"/>
                </a:solidFill>
              </a:rPr>
              <a:t>The pressure exerted by a fluid at a given point on the body</a:t>
            </a:r>
            <a:r>
              <a:rPr lang="en-US" dirty="0">
                <a:solidFill>
                  <a:srgbClr val="111111"/>
                </a:solidFill>
                <a:latin typeface="Arial"/>
                <a:cs typeface="Arial"/>
              </a:rPr>
              <a:t>, due to the force of gravity </a:t>
            </a:r>
            <a:endParaRPr lang="en-US" dirty="0">
              <a:latin typeface="Arial"/>
              <a:cs typeface="Arial"/>
            </a:endParaRPr>
          </a:p>
          <a:p>
            <a:pPr lvl="1"/>
            <a:r>
              <a:rPr lang="en-US" dirty="0">
                <a:solidFill>
                  <a:srgbClr val="111111"/>
                </a:solidFill>
              </a:rPr>
              <a:t>Equation:</a:t>
            </a:r>
          </a:p>
          <a:p>
            <a:pPr marL="457200" lvl="1" indent="0">
              <a:buNone/>
            </a:pPr>
            <a:r>
              <a:rPr lang="en-US" dirty="0">
                <a:solidFill>
                  <a:srgbClr val="111111"/>
                </a:solidFill>
              </a:rPr>
              <a:t> </a:t>
            </a:r>
            <a:endParaRPr lang="en-US" dirty="0">
              <a:solidFill>
                <a:srgbClr val="000000"/>
              </a:solidFill>
            </a:endParaRPr>
          </a:p>
          <a:p>
            <a:endParaRPr lang="en-US" dirty="0"/>
          </a:p>
        </p:txBody>
      </p:sp>
      <p:pic>
        <p:nvPicPr>
          <p:cNvPr id="5" name="Picture 5" descr="Hydrostatic pressure.PNG"/>
          <p:cNvPicPr>
            <a:picLocks noChangeAspect="1"/>
          </p:cNvPicPr>
          <p:nvPr/>
        </p:nvPicPr>
        <p:blipFill>
          <a:blip r:embed="rId2"/>
          <a:stretch>
            <a:fillRect/>
          </a:stretch>
        </p:blipFill>
        <p:spPr>
          <a:xfrm>
            <a:off x="586834" y="5781688"/>
            <a:ext cx="3100688" cy="445675"/>
          </a:xfrm>
          <a:prstGeom prst="rect">
            <a:avLst/>
          </a:prstGeom>
        </p:spPr>
      </p:pic>
      <p:pic>
        <p:nvPicPr>
          <p:cNvPr id="11" name="Picture 10">
            <a:extLst>
              <a:ext uri="{FF2B5EF4-FFF2-40B4-BE49-F238E27FC236}">
                <a16:creationId xmlns:a16="http://schemas.microsoft.com/office/drawing/2014/main" id="{B5EBB214-D812-488C-87A3-7BC67000C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44" y="2800351"/>
            <a:ext cx="3197676" cy="560548"/>
          </a:xfrm>
          <a:prstGeom prst="rect">
            <a:avLst/>
          </a:prstGeom>
        </p:spPr>
      </p:pic>
      <p:pic>
        <p:nvPicPr>
          <p:cNvPr id="13" name="Picture 12">
            <a:extLst>
              <a:ext uri="{FF2B5EF4-FFF2-40B4-BE49-F238E27FC236}">
                <a16:creationId xmlns:a16="http://schemas.microsoft.com/office/drawing/2014/main" id="{2707BF0D-0A5E-4997-8DCC-45F6E9A6B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375" y="1093229"/>
            <a:ext cx="6524625" cy="4305300"/>
          </a:xfrm>
          <a:prstGeom prst="rect">
            <a:avLst/>
          </a:prstGeom>
        </p:spPr>
      </p:pic>
      <p:pic>
        <p:nvPicPr>
          <p:cNvPr id="9" name="Picture 9" descr="Gravity gradient.PNG"/>
          <p:cNvPicPr>
            <a:picLocks noChangeAspect="1"/>
          </p:cNvPicPr>
          <p:nvPr/>
        </p:nvPicPr>
        <p:blipFill>
          <a:blip r:embed="rId5"/>
          <a:stretch>
            <a:fillRect/>
          </a:stretch>
        </p:blipFill>
        <p:spPr>
          <a:xfrm>
            <a:off x="4467753" y="1552550"/>
            <a:ext cx="1109491" cy="4699019"/>
          </a:xfrm>
          <a:prstGeom prst="rect">
            <a:avLst/>
          </a:prstGeom>
        </p:spPr>
      </p:pic>
      <p:sp>
        <p:nvSpPr>
          <p:cNvPr id="14" name="TextBox 13">
            <a:extLst>
              <a:ext uri="{FF2B5EF4-FFF2-40B4-BE49-F238E27FC236}">
                <a16:creationId xmlns:a16="http://schemas.microsoft.com/office/drawing/2014/main" id="{864C9469-6130-4F4D-BCAB-66D68E66C1FA}"/>
              </a:ext>
            </a:extLst>
          </p:cNvPr>
          <p:cNvSpPr txBox="1"/>
          <p:nvPr/>
        </p:nvSpPr>
        <p:spPr>
          <a:xfrm>
            <a:off x="4467753" y="6203874"/>
            <a:ext cx="1473816" cy="338554"/>
          </a:xfrm>
          <a:prstGeom prst="rect">
            <a:avLst/>
          </a:prstGeom>
          <a:noFill/>
        </p:spPr>
        <p:txBody>
          <a:bodyPr wrap="square" rtlCol="0">
            <a:spAutoFit/>
          </a:bodyPr>
          <a:lstStyle/>
          <a:p>
            <a:r>
              <a:rPr lang="en-US" sz="800" i="1" dirty="0"/>
              <a:t>Source: Clément NASA Author (2015)</a:t>
            </a:r>
          </a:p>
        </p:txBody>
      </p:sp>
      <p:sp>
        <p:nvSpPr>
          <p:cNvPr id="12" name="TextBox 11">
            <a:extLst>
              <a:ext uri="{FF2B5EF4-FFF2-40B4-BE49-F238E27FC236}">
                <a16:creationId xmlns:a16="http://schemas.microsoft.com/office/drawing/2014/main" id="{25FDC146-DD5E-4576-BC69-4C6F3E7FD025}"/>
              </a:ext>
            </a:extLst>
          </p:cNvPr>
          <p:cNvSpPr txBox="1"/>
          <p:nvPr/>
        </p:nvSpPr>
        <p:spPr>
          <a:xfrm>
            <a:off x="10681211" y="4893234"/>
            <a:ext cx="1473816" cy="338554"/>
          </a:xfrm>
          <a:prstGeom prst="rect">
            <a:avLst/>
          </a:prstGeom>
          <a:noFill/>
        </p:spPr>
        <p:txBody>
          <a:bodyPr wrap="square" rtlCol="0">
            <a:spAutoFit/>
          </a:bodyPr>
          <a:lstStyle/>
          <a:p>
            <a:r>
              <a:rPr lang="en-US" sz="800" i="1" dirty="0"/>
              <a:t>Source: Clément NASA Author (2017)</a:t>
            </a:r>
          </a:p>
        </p:txBody>
      </p:sp>
    </p:spTree>
    <p:extLst>
      <p:ext uri="{BB962C8B-B14F-4D97-AF65-F5344CB8AC3E}">
        <p14:creationId xmlns:p14="http://schemas.microsoft.com/office/powerpoint/2010/main" val="203031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fontScale="90000"/>
          </a:bodyPr>
          <a:lstStyle/>
          <a:p>
            <a:r>
              <a:rPr lang="en-US" dirty="0"/>
              <a:t>Cross-Coupled Angular Acceleration or Vestibular Coriolis </a:t>
            </a:r>
          </a:p>
        </p:txBody>
      </p:sp>
      <p:sp>
        <p:nvSpPr>
          <p:cNvPr id="3" name="Content Placeholder 2"/>
          <p:cNvSpPr>
            <a:spLocks noGrp="1"/>
          </p:cNvSpPr>
          <p:nvPr>
            <p:ph idx="1"/>
            <p:extLst/>
          </p:nvPr>
        </p:nvSpPr>
        <p:spPr>
          <a:xfrm>
            <a:off x="228600" y="1217054"/>
            <a:ext cx="5966604" cy="4635106"/>
          </a:xfrm>
        </p:spPr>
        <p:txBody>
          <a:bodyPr vert="horz" lIns="91440" tIns="45720" rIns="91440" bIns="45720" rtlCol="0" anchor="t">
            <a:normAutofit/>
          </a:bodyPr>
          <a:lstStyle/>
          <a:p>
            <a:r>
              <a:rPr lang="en-US" dirty="0"/>
              <a:t>This occurs when a subject rotates his or her head about a plane axis that’s not aligned with the rotation of the habitat.</a:t>
            </a:r>
          </a:p>
          <a:p>
            <a:endParaRPr lang="en-US" dirty="0"/>
          </a:p>
          <a:p>
            <a:r>
              <a:rPr lang="en-US" dirty="0"/>
              <a:t>Equation: </a:t>
            </a:r>
          </a:p>
          <a:p>
            <a:r>
              <a:rPr lang="en-US" dirty="0">
                <a:latin typeface="Arial"/>
                <a:cs typeface="Arial"/>
              </a:rPr>
              <a:t>     = rotational speed of the centrifuge</a:t>
            </a:r>
          </a:p>
          <a:p>
            <a:r>
              <a:rPr lang="en-US" dirty="0">
                <a:latin typeface="Arial"/>
                <a:cs typeface="Arial"/>
              </a:rPr>
              <a:t>     = rotational speed of the subject’s head</a:t>
            </a:r>
          </a:p>
          <a:p>
            <a:endParaRPr lang="en-US" dirty="0"/>
          </a:p>
        </p:txBody>
      </p:sp>
      <p:pic>
        <p:nvPicPr>
          <p:cNvPr id="7" name="Picture 7" descr="Cross-couple angular acceleration.PNG"/>
          <p:cNvPicPr>
            <a:picLocks noChangeAspect="1"/>
          </p:cNvPicPr>
          <p:nvPr/>
        </p:nvPicPr>
        <p:blipFill>
          <a:blip r:embed="rId2"/>
          <a:stretch>
            <a:fillRect/>
          </a:stretch>
        </p:blipFill>
        <p:spPr>
          <a:xfrm>
            <a:off x="2148418" y="3397786"/>
            <a:ext cx="2126969" cy="487319"/>
          </a:xfrm>
          <a:prstGeom prst="rect">
            <a:avLst/>
          </a:prstGeom>
        </p:spPr>
      </p:pic>
      <p:pic>
        <p:nvPicPr>
          <p:cNvPr id="8" name="Picture 8" descr="fnint-08-00031-g001.jpg"/>
          <p:cNvPicPr>
            <a:picLocks noChangeAspect="1"/>
          </p:cNvPicPr>
          <p:nvPr/>
        </p:nvPicPr>
        <p:blipFill>
          <a:blip r:embed="rId3"/>
          <a:stretch>
            <a:fillRect/>
          </a:stretch>
        </p:blipFill>
        <p:spPr>
          <a:xfrm>
            <a:off x="5600700" y="2577843"/>
            <a:ext cx="6203187" cy="3109609"/>
          </a:xfrm>
          <a:prstGeom prst="rect">
            <a:avLst/>
          </a:prstGeom>
        </p:spPr>
      </p:pic>
      <p:sp>
        <p:nvSpPr>
          <p:cNvPr id="9" name="TextBox 8">
            <a:extLst>
              <a:ext uri="{FF2B5EF4-FFF2-40B4-BE49-F238E27FC236}">
                <a16:creationId xmlns:a16="http://schemas.microsoft.com/office/drawing/2014/main" id="{9200A0F8-9BE3-4BAC-A48B-583807FEB67D}"/>
              </a:ext>
            </a:extLst>
          </p:cNvPr>
          <p:cNvSpPr txBox="1"/>
          <p:nvPr/>
        </p:nvSpPr>
        <p:spPr>
          <a:xfrm>
            <a:off x="10601325" y="5446640"/>
            <a:ext cx="1590675" cy="215444"/>
          </a:xfrm>
          <a:prstGeom prst="rect">
            <a:avLst/>
          </a:prstGeom>
          <a:noFill/>
        </p:spPr>
        <p:txBody>
          <a:bodyPr wrap="square" rtlCol="0">
            <a:spAutoFit/>
          </a:bodyPr>
          <a:lstStyle/>
          <a:p>
            <a:r>
              <a:rPr lang="en-US" sz="800" i="1" dirty="0"/>
              <a:t>Source:</a:t>
            </a:r>
            <a:r>
              <a:rPr lang="en-US" sz="800" dirty="0"/>
              <a:t> Pfeiffer (2014)</a:t>
            </a:r>
            <a:r>
              <a:rPr lang="en-US" sz="800" i="1" dirty="0">
                <a:hlinkClick r:id="rId4"/>
              </a:rPr>
              <a:t>. </a:t>
            </a:r>
            <a:endParaRPr lang="en-US" sz="800" i="1" dirty="0"/>
          </a:p>
        </p:txBody>
      </p:sp>
      <p:pic>
        <p:nvPicPr>
          <p:cNvPr id="13" name="Picture 12">
            <a:extLst>
              <a:ext uri="{FF2B5EF4-FFF2-40B4-BE49-F238E27FC236}">
                <a16:creationId xmlns:a16="http://schemas.microsoft.com/office/drawing/2014/main" id="{81AD0568-7BD7-4621-919C-FD595EE5A0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844" y="4814735"/>
            <a:ext cx="520834" cy="364584"/>
          </a:xfrm>
          <a:prstGeom prst="rect">
            <a:avLst/>
          </a:prstGeom>
        </p:spPr>
      </p:pic>
      <p:pic>
        <p:nvPicPr>
          <p:cNvPr id="15" name="Picture 14">
            <a:extLst>
              <a:ext uri="{FF2B5EF4-FFF2-40B4-BE49-F238E27FC236}">
                <a16:creationId xmlns:a16="http://schemas.microsoft.com/office/drawing/2014/main" id="{8DF6DC82-E1EE-4F3C-A294-31682E080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843" y="3920202"/>
            <a:ext cx="520835" cy="424892"/>
          </a:xfrm>
          <a:prstGeom prst="rect">
            <a:avLst/>
          </a:prstGeom>
        </p:spPr>
      </p:pic>
    </p:spTree>
    <p:extLst>
      <p:ext uri="{BB962C8B-B14F-4D97-AF65-F5344CB8AC3E}">
        <p14:creationId xmlns:p14="http://schemas.microsoft.com/office/powerpoint/2010/main" val="652859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dirty="0"/>
              <a:t>Comfort Zone</a:t>
            </a:r>
          </a:p>
        </p:txBody>
      </p:sp>
      <p:pic>
        <p:nvPicPr>
          <p:cNvPr id="4" name="Picture 4" descr="Comfort zone from all experiments.PNG"/>
          <p:cNvPicPr>
            <a:picLocks noGrp="1" noChangeAspect="1"/>
          </p:cNvPicPr>
          <p:nvPr>
            <p:ph idx="1"/>
          </p:nvPr>
        </p:nvPicPr>
        <p:blipFill>
          <a:blip r:embed="rId2"/>
          <a:stretch>
            <a:fillRect/>
          </a:stretch>
        </p:blipFill>
        <p:spPr>
          <a:xfrm>
            <a:off x="-123825" y="1224915"/>
            <a:ext cx="6038850" cy="4895850"/>
          </a:xfrm>
          <a:prstGeom prst="rect">
            <a:avLst/>
          </a:prstGeom>
        </p:spPr>
      </p:pic>
      <p:pic>
        <p:nvPicPr>
          <p:cNvPr id="7" name="Picture 7" descr="comfort zone data table.PNG"/>
          <p:cNvPicPr>
            <a:picLocks noChangeAspect="1"/>
          </p:cNvPicPr>
          <p:nvPr/>
        </p:nvPicPr>
        <p:blipFill>
          <a:blip r:embed="rId3"/>
          <a:stretch>
            <a:fillRect/>
          </a:stretch>
        </p:blipFill>
        <p:spPr>
          <a:xfrm>
            <a:off x="5772150" y="1295400"/>
            <a:ext cx="6474006" cy="3285352"/>
          </a:xfrm>
          <a:prstGeom prst="rect">
            <a:avLst/>
          </a:prstGeom>
        </p:spPr>
      </p:pic>
      <p:sp>
        <p:nvSpPr>
          <p:cNvPr id="3" name="TextBox 2">
            <a:extLst>
              <a:ext uri="{FF2B5EF4-FFF2-40B4-BE49-F238E27FC236}">
                <a16:creationId xmlns:a16="http://schemas.microsoft.com/office/drawing/2014/main" id="{E668BB53-1972-4E81-ADF4-B9226F31916B}"/>
              </a:ext>
            </a:extLst>
          </p:cNvPr>
          <p:cNvSpPr txBox="1"/>
          <p:nvPr/>
        </p:nvSpPr>
        <p:spPr>
          <a:xfrm>
            <a:off x="11098393" y="4473030"/>
            <a:ext cx="2295525" cy="215444"/>
          </a:xfrm>
          <a:prstGeom prst="rect">
            <a:avLst/>
          </a:prstGeom>
          <a:noFill/>
        </p:spPr>
        <p:txBody>
          <a:bodyPr wrap="square" rtlCol="0">
            <a:spAutoFit/>
          </a:bodyPr>
          <a:lstStyle/>
          <a:p>
            <a:r>
              <a:rPr lang="en-US" sz="800" i="1" dirty="0"/>
              <a:t>Source: Hall, T. W [6] </a:t>
            </a:r>
          </a:p>
        </p:txBody>
      </p:sp>
      <p:sp>
        <p:nvSpPr>
          <p:cNvPr id="6" name="TextBox 5">
            <a:extLst>
              <a:ext uri="{FF2B5EF4-FFF2-40B4-BE49-F238E27FC236}">
                <a16:creationId xmlns:a16="http://schemas.microsoft.com/office/drawing/2014/main" id="{280BD242-3951-406B-A612-A322F5C5AF2C}"/>
              </a:ext>
            </a:extLst>
          </p:cNvPr>
          <p:cNvSpPr txBox="1"/>
          <p:nvPr/>
        </p:nvSpPr>
        <p:spPr>
          <a:xfrm>
            <a:off x="4767262" y="5975806"/>
            <a:ext cx="2295525" cy="215444"/>
          </a:xfrm>
          <a:prstGeom prst="rect">
            <a:avLst/>
          </a:prstGeom>
          <a:noFill/>
        </p:spPr>
        <p:txBody>
          <a:bodyPr wrap="square" rtlCol="0">
            <a:spAutoFit/>
          </a:bodyPr>
          <a:lstStyle/>
          <a:p>
            <a:r>
              <a:rPr lang="en-US" sz="800" i="1" dirty="0"/>
              <a:t>Source: Hall, T. W [6] </a:t>
            </a:r>
          </a:p>
        </p:txBody>
      </p:sp>
    </p:spTree>
    <p:extLst>
      <p:ext uri="{BB962C8B-B14F-4D97-AF65-F5344CB8AC3E}">
        <p14:creationId xmlns:p14="http://schemas.microsoft.com/office/powerpoint/2010/main" val="1300248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Past Artificial Gravity Concepts</a:t>
            </a:r>
          </a:p>
        </p:txBody>
      </p:sp>
      <p:sp>
        <p:nvSpPr>
          <p:cNvPr id="5" name="Subtitle 4"/>
          <p:cNvSpPr>
            <a:spLocks noGrp="1"/>
          </p:cNvSpPr>
          <p:nvPr>
            <p:ph type="subTitle" idx="1"/>
          </p:nvPr>
        </p:nvSpPr>
        <p:spPr/>
        <p:txBody>
          <a:bodyPr/>
          <a:lstStyle/>
          <a:p>
            <a:r>
              <a:rPr lang="en-US" dirty="0"/>
              <a:t>Beth Westfall</a:t>
            </a:r>
          </a:p>
        </p:txBody>
      </p:sp>
    </p:spTree>
    <p:extLst>
      <p:ext uri="{BB962C8B-B14F-4D97-AF65-F5344CB8AC3E}">
        <p14:creationId xmlns:p14="http://schemas.microsoft.com/office/powerpoint/2010/main" val="178896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a Better Solution</a:t>
            </a:r>
          </a:p>
        </p:txBody>
      </p:sp>
      <p:sp>
        <p:nvSpPr>
          <p:cNvPr id="3" name="Content Placeholder 2"/>
          <p:cNvSpPr>
            <a:spLocks noGrp="1"/>
          </p:cNvSpPr>
          <p:nvPr>
            <p:ph idx="1"/>
          </p:nvPr>
        </p:nvSpPr>
        <p:spPr>
          <a:xfrm>
            <a:off x="238125" y="1217054"/>
            <a:ext cx="5953125" cy="5432119"/>
          </a:xfrm>
        </p:spPr>
        <p:txBody>
          <a:bodyPr vert="horz" lIns="91440" tIns="45720" rIns="91440" bIns="45720" rtlCol="0" anchor="t">
            <a:normAutofit fontScale="85000" lnSpcReduction="20000"/>
          </a:bodyPr>
          <a:lstStyle/>
          <a:p>
            <a:r>
              <a:rPr lang="en-US" dirty="0"/>
              <a:t>AG concepts:</a:t>
            </a:r>
          </a:p>
          <a:p>
            <a:r>
              <a:rPr lang="en-US" dirty="0"/>
              <a:t>Stanford Torus</a:t>
            </a:r>
          </a:p>
          <a:p>
            <a:r>
              <a:rPr lang="en-US" dirty="0"/>
              <a:t>Bernal Sphere</a:t>
            </a:r>
          </a:p>
          <a:p>
            <a:r>
              <a:rPr lang="en-US" dirty="0"/>
              <a:t>O’Neill Cylinder</a:t>
            </a:r>
          </a:p>
          <a:p>
            <a:r>
              <a:rPr lang="en-US" dirty="0"/>
              <a:t>Lewis One</a:t>
            </a:r>
          </a:p>
          <a:p>
            <a:r>
              <a:rPr lang="en-US" dirty="0"/>
              <a:t>Bimodal Engine</a:t>
            </a:r>
          </a:p>
          <a:p>
            <a:r>
              <a:rPr lang="en-US" dirty="0" err="1"/>
              <a:t>ARMSTRong</a:t>
            </a:r>
            <a:r>
              <a:rPr lang="en-US" dirty="0"/>
              <a:t> Model</a:t>
            </a:r>
          </a:p>
          <a:p>
            <a:r>
              <a:rPr lang="en-US" dirty="0"/>
              <a:t>Kalpana One</a:t>
            </a:r>
          </a:p>
          <a:p>
            <a:r>
              <a:rPr lang="en-US" dirty="0"/>
              <a:t>SLS LOX Tank</a:t>
            </a:r>
          </a:p>
          <a:p>
            <a:r>
              <a:rPr lang="en-US" dirty="0"/>
              <a:t>Suspension Cables</a:t>
            </a:r>
          </a:p>
          <a:p>
            <a:r>
              <a:rPr lang="en-US" dirty="0"/>
              <a:t>Tether Module </a:t>
            </a:r>
          </a:p>
          <a:p>
            <a:r>
              <a:rPr lang="en-US" dirty="0"/>
              <a:t>Linear Sled</a:t>
            </a:r>
          </a:p>
          <a:p>
            <a:pPr marL="0" indent="0">
              <a:buNone/>
            </a:pPr>
            <a:endParaRPr lang="en-US" dirty="0"/>
          </a:p>
          <a:p>
            <a:pPr marL="0" indent="0">
              <a:buNone/>
            </a:pPr>
            <a:r>
              <a:rPr lang="en-US" sz="1000" dirty="0"/>
              <a:t>Image citations are referenced throughout the presentation</a:t>
            </a:r>
          </a:p>
        </p:txBody>
      </p:sp>
      <p:pic>
        <p:nvPicPr>
          <p:cNvPr id="4" name="Picture 3">
            <a:extLst>
              <a:ext uri="{FF2B5EF4-FFF2-40B4-BE49-F238E27FC236}">
                <a16:creationId xmlns:a16="http://schemas.microsoft.com/office/drawing/2014/main" id="{1AF48491-4D16-42F3-9A44-0B8961C17E16}"/>
              </a:ext>
            </a:extLst>
          </p:cNvPr>
          <p:cNvPicPr>
            <a:picLocks noChangeAspect="1"/>
          </p:cNvPicPr>
          <p:nvPr/>
        </p:nvPicPr>
        <p:blipFill>
          <a:blip r:embed="rId2"/>
          <a:stretch>
            <a:fillRect/>
          </a:stretch>
        </p:blipFill>
        <p:spPr>
          <a:xfrm>
            <a:off x="7614858" y="4831363"/>
            <a:ext cx="2295525" cy="2015650"/>
          </a:xfrm>
          <a:prstGeom prst="rect">
            <a:avLst/>
          </a:prstGeom>
        </p:spPr>
      </p:pic>
      <p:pic>
        <p:nvPicPr>
          <p:cNvPr id="8" name="Picture 7">
            <a:extLst>
              <a:ext uri="{FF2B5EF4-FFF2-40B4-BE49-F238E27FC236}">
                <a16:creationId xmlns:a16="http://schemas.microsoft.com/office/drawing/2014/main" id="{294923AA-BCCC-443B-9270-64F40BAF823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60980" y="1143431"/>
            <a:ext cx="2281617" cy="1914845"/>
          </a:xfrm>
          <a:prstGeom prst="rect">
            <a:avLst/>
          </a:prstGeom>
        </p:spPr>
      </p:pic>
      <p:pic>
        <p:nvPicPr>
          <p:cNvPr id="9" name="Picture 8">
            <a:extLst>
              <a:ext uri="{FF2B5EF4-FFF2-40B4-BE49-F238E27FC236}">
                <a16:creationId xmlns:a16="http://schemas.microsoft.com/office/drawing/2014/main" id="{BD2F2D02-32DA-46EA-A1D9-27AA729367AE}"/>
              </a:ext>
            </a:extLst>
          </p:cNvPr>
          <p:cNvPicPr/>
          <p:nvPr/>
        </p:nvPicPr>
        <p:blipFill rotWithShape="1">
          <a:blip r:embed="rId4">
            <a:extLst>
              <a:ext uri="{28A0092B-C50C-407E-A947-70E740481C1C}">
                <a14:useLocalDpi xmlns:a14="http://schemas.microsoft.com/office/drawing/2010/main" val="0"/>
              </a:ext>
            </a:extLst>
          </a:blip>
          <a:srcRect l="6615" t="3309" r="45201" b="58587"/>
          <a:stretch/>
        </p:blipFill>
        <p:spPr>
          <a:xfrm>
            <a:off x="9910383" y="4848662"/>
            <a:ext cx="2281617" cy="1988701"/>
          </a:xfrm>
          <a:prstGeom prst="rect">
            <a:avLst/>
          </a:prstGeom>
        </p:spPr>
      </p:pic>
      <p:pic>
        <p:nvPicPr>
          <p:cNvPr id="10" name="Picture 9">
            <a:extLst>
              <a:ext uri="{FF2B5EF4-FFF2-40B4-BE49-F238E27FC236}">
                <a16:creationId xmlns:a16="http://schemas.microsoft.com/office/drawing/2014/main" id="{936B0F5E-8A0E-4438-8EB9-325264E6BFF5}"/>
              </a:ext>
            </a:extLst>
          </p:cNvPr>
          <p:cNvPicPr/>
          <p:nvPr/>
        </p:nvPicPr>
        <p:blipFill rotWithShape="1">
          <a:blip r:embed="rId5" cstate="print">
            <a:extLst>
              <a:ext uri="{28A0092B-C50C-407E-A947-70E740481C1C}">
                <a14:useLocalDpi xmlns:a14="http://schemas.microsoft.com/office/drawing/2010/main" val="0"/>
              </a:ext>
            </a:extLst>
          </a:blip>
          <a:srcRect l="4478" t="8717" r="5624" b="5049"/>
          <a:stretch/>
        </p:blipFill>
        <p:spPr>
          <a:xfrm>
            <a:off x="7635822" y="2981614"/>
            <a:ext cx="2295525" cy="1855482"/>
          </a:xfrm>
          <a:prstGeom prst="rect">
            <a:avLst/>
          </a:prstGeom>
        </p:spPr>
      </p:pic>
      <p:pic>
        <p:nvPicPr>
          <p:cNvPr id="11" name="Picture 10">
            <a:extLst>
              <a:ext uri="{FF2B5EF4-FFF2-40B4-BE49-F238E27FC236}">
                <a16:creationId xmlns:a16="http://schemas.microsoft.com/office/drawing/2014/main" id="{791DD8CC-53EB-473C-A880-B4183F243957}"/>
              </a:ext>
            </a:extLst>
          </p:cNvPr>
          <p:cNvPicPr/>
          <p:nvPr/>
        </p:nvPicPr>
        <p:blipFill rotWithShape="1">
          <a:blip r:embed="rId6">
            <a:extLst>
              <a:ext uri="{28A0092B-C50C-407E-A947-70E740481C1C}">
                <a14:useLocalDpi xmlns:a14="http://schemas.microsoft.com/office/drawing/2010/main" val="0"/>
              </a:ext>
            </a:extLst>
          </a:blip>
          <a:srcRect l="6150" t="6564" r="6416" b="27165"/>
          <a:stretch/>
        </p:blipFill>
        <p:spPr>
          <a:xfrm>
            <a:off x="3532201" y="2993181"/>
            <a:ext cx="4103621" cy="1855482"/>
          </a:xfrm>
          <a:prstGeom prst="rect">
            <a:avLst/>
          </a:prstGeom>
        </p:spPr>
      </p:pic>
      <p:pic>
        <p:nvPicPr>
          <p:cNvPr id="13" name="Picture 12">
            <a:extLst>
              <a:ext uri="{FF2B5EF4-FFF2-40B4-BE49-F238E27FC236}">
                <a16:creationId xmlns:a16="http://schemas.microsoft.com/office/drawing/2014/main" id="{DB8766AC-7609-4AE2-9CCF-67816F856653}"/>
              </a:ext>
            </a:extLst>
          </p:cNvPr>
          <p:cNvPicPr/>
          <p:nvPr/>
        </p:nvPicPr>
        <p:blipFill rotWithShape="1">
          <a:blip r:embed="rId7">
            <a:extLst>
              <a:ext uri="{28A0092B-C50C-407E-A947-70E740481C1C}">
                <a14:useLocalDpi xmlns:a14="http://schemas.microsoft.com/office/drawing/2010/main" val="0"/>
              </a:ext>
            </a:extLst>
          </a:blip>
          <a:srcRect t="42305" b="7343"/>
          <a:stretch/>
        </p:blipFill>
        <p:spPr>
          <a:xfrm>
            <a:off x="3532202" y="4848662"/>
            <a:ext cx="4103620" cy="1998351"/>
          </a:xfrm>
          <a:prstGeom prst="rect">
            <a:avLst/>
          </a:prstGeom>
        </p:spPr>
      </p:pic>
      <p:pic>
        <p:nvPicPr>
          <p:cNvPr id="14" name="Picture 13">
            <a:extLst>
              <a:ext uri="{FF2B5EF4-FFF2-40B4-BE49-F238E27FC236}">
                <a16:creationId xmlns:a16="http://schemas.microsoft.com/office/drawing/2014/main" id="{D84870B7-7428-47EA-83B4-54D51C6646ED}"/>
              </a:ext>
            </a:extLst>
          </p:cNvPr>
          <p:cNvPicPr>
            <a:picLocks noChangeAspect="1"/>
          </p:cNvPicPr>
          <p:nvPr/>
        </p:nvPicPr>
        <p:blipFill rotWithShape="1">
          <a:blip r:embed="rId8"/>
          <a:srcRect l="9290" t="854" r="39613" b="14946"/>
          <a:stretch/>
        </p:blipFill>
        <p:spPr>
          <a:xfrm>
            <a:off x="10098688" y="2981614"/>
            <a:ext cx="2093312" cy="1720134"/>
          </a:xfrm>
          <a:prstGeom prst="rect">
            <a:avLst/>
          </a:prstGeom>
        </p:spPr>
      </p:pic>
      <p:pic>
        <p:nvPicPr>
          <p:cNvPr id="15" name="Content Placeholder 8">
            <a:extLst>
              <a:ext uri="{FF2B5EF4-FFF2-40B4-BE49-F238E27FC236}">
                <a16:creationId xmlns:a16="http://schemas.microsoft.com/office/drawing/2014/main" id="{5C672C42-2592-4962-8DD4-0749B57055B2}"/>
              </a:ext>
            </a:extLst>
          </p:cNvPr>
          <p:cNvPicPr>
            <a:picLocks noChangeAspect="1"/>
          </p:cNvPicPr>
          <p:nvPr/>
        </p:nvPicPr>
        <p:blipFill rotWithShape="1">
          <a:blip r:embed="rId9">
            <a:extLst>
              <a:ext uri="{28A0092B-C50C-407E-A947-70E740481C1C}">
                <a14:useLocalDpi xmlns:a14="http://schemas.microsoft.com/office/drawing/2010/main" val="0"/>
              </a:ext>
            </a:extLst>
          </a:blip>
          <a:srcRect l="6399" t="5651" r="2779"/>
          <a:stretch/>
        </p:blipFill>
        <p:spPr>
          <a:xfrm>
            <a:off x="5917884" y="1143431"/>
            <a:ext cx="6274115" cy="1849749"/>
          </a:xfrm>
          <a:prstGeom prst="rect">
            <a:avLst/>
          </a:prstGeom>
        </p:spPr>
      </p:pic>
    </p:spTree>
    <p:extLst>
      <p:ext uri="{BB962C8B-B14F-4D97-AF65-F5344CB8AC3E}">
        <p14:creationId xmlns:p14="http://schemas.microsoft.com/office/powerpoint/2010/main" val="359920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Stanford Torus</a:t>
            </a:r>
          </a:p>
        </p:txBody>
      </p:sp>
      <p:sp>
        <p:nvSpPr>
          <p:cNvPr id="3" name="Content Placeholder 2"/>
          <p:cNvSpPr>
            <a:spLocks noGrp="1"/>
          </p:cNvSpPr>
          <p:nvPr>
            <p:ph idx="1"/>
          </p:nvPr>
        </p:nvSpPr>
        <p:spPr>
          <a:xfrm>
            <a:off x="228600" y="1217054"/>
            <a:ext cx="6427381" cy="5370013"/>
          </a:xfrm>
        </p:spPr>
        <p:txBody>
          <a:bodyPr>
            <a:normAutofit/>
          </a:bodyPr>
          <a:lstStyle/>
          <a:p>
            <a:r>
              <a:rPr lang="en-US" sz="2000" dirty="0"/>
              <a:t>This concept has a great energy protocols that allow numerous features and allows for a larger radius which would allow for more supplies and room to move around.</a:t>
            </a:r>
          </a:p>
          <a:p>
            <a:r>
              <a:rPr lang="en-US" sz="2000" dirty="0"/>
              <a:t>This concept has notable challenges such as the potential giant mirror, which isn’t absolutely necessary. It would also need to be scaled down in size as it was designed for a whole space colony. </a:t>
            </a:r>
          </a:p>
          <a:p>
            <a:endParaRPr lang="en-US" sz="2000" dirty="0"/>
          </a:p>
          <a:p>
            <a:pPr marL="0" indent="0">
              <a:buNone/>
            </a:pPr>
            <a:endParaRPr lang="en-US" sz="2000" dirty="0"/>
          </a:p>
          <a:p>
            <a:r>
              <a:rPr lang="en-US" sz="2000" dirty="0"/>
              <a:t>It would need to be adapted for near-term implication because it allows for a spacious living environment and creates an artificial gravity environment.</a:t>
            </a:r>
          </a:p>
          <a:p>
            <a:r>
              <a:rPr lang="en-US" sz="2000" dirty="0"/>
              <a:t>This design shows promise although it is not the best design.</a:t>
            </a:r>
          </a:p>
        </p:txBody>
      </p:sp>
      <p:pic>
        <p:nvPicPr>
          <p:cNvPr id="4" name="Picture 3">
            <a:extLst>
              <a:ext uri="{FF2B5EF4-FFF2-40B4-BE49-F238E27FC236}">
                <a16:creationId xmlns:a16="http://schemas.microsoft.com/office/drawing/2014/main" id="{91B24DFC-2A1B-41FA-AA8E-379F9A6C327C}"/>
              </a:ext>
            </a:extLst>
          </p:cNvPr>
          <p:cNvPicPr>
            <a:picLocks noChangeAspect="1"/>
          </p:cNvPicPr>
          <p:nvPr/>
        </p:nvPicPr>
        <p:blipFill>
          <a:blip r:embed="rId2"/>
          <a:stretch>
            <a:fillRect/>
          </a:stretch>
        </p:blipFill>
        <p:spPr>
          <a:xfrm>
            <a:off x="7266620" y="1467514"/>
            <a:ext cx="3706180" cy="4581525"/>
          </a:xfrm>
          <a:prstGeom prst="rect">
            <a:avLst/>
          </a:prstGeom>
        </p:spPr>
      </p:pic>
      <p:sp>
        <p:nvSpPr>
          <p:cNvPr id="5" name="TextBox 4">
            <a:extLst>
              <a:ext uri="{FF2B5EF4-FFF2-40B4-BE49-F238E27FC236}">
                <a16:creationId xmlns:a16="http://schemas.microsoft.com/office/drawing/2014/main" id="{A4EE41D5-BA58-4461-906B-5D02A371533A}"/>
              </a:ext>
            </a:extLst>
          </p:cNvPr>
          <p:cNvSpPr txBox="1"/>
          <p:nvPr/>
        </p:nvSpPr>
        <p:spPr>
          <a:xfrm>
            <a:off x="7697345" y="6350000"/>
            <a:ext cx="3600575" cy="646331"/>
          </a:xfrm>
          <a:prstGeom prst="rect">
            <a:avLst/>
          </a:prstGeom>
          <a:noFill/>
        </p:spPr>
        <p:txBody>
          <a:bodyPr wrap="square" rtlCol="0">
            <a:spAutoFit/>
          </a:bodyPr>
          <a:lstStyle/>
          <a:p>
            <a:r>
              <a:rPr lang="en-US" dirty="0"/>
              <a:t>Citation: (</a:t>
            </a:r>
            <a:r>
              <a:rPr lang="en-US" dirty="0" err="1"/>
              <a:t>Martelaro</a:t>
            </a:r>
            <a:r>
              <a:rPr lang="en-US" dirty="0"/>
              <a:t> 2017)</a:t>
            </a:r>
          </a:p>
          <a:p>
            <a:r>
              <a:rPr lang="en-US" dirty="0"/>
              <a:t> </a:t>
            </a:r>
          </a:p>
        </p:txBody>
      </p:sp>
    </p:spTree>
    <p:extLst>
      <p:ext uri="{BB962C8B-B14F-4D97-AF65-F5344CB8AC3E}">
        <p14:creationId xmlns:p14="http://schemas.microsoft.com/office/powerpoint/2010/main" val="304661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Motivation</a:t>
            </a:r>
          </a:p>
        </p:txBody>
      </p:sp>
      <p:sp>
        <p:nvSpPr>
          <p:cNvPr id="3" name="Content Placeholder 2"/>
          <p:cNvSpPr>
            <a:spLocks noGrp="1"/>
          </p:cNvSpPr>
          <p:nvPr>
            <p:ph idx="1"/>
          </p:nvPr>
        </p:nvSpPr>
        <p:spPr>
          <a:xfrm>
            <a:off x="228600" y="1277437"/>
            <a:ext cx="11700164" cy="3587858"/>
          </a:xfrm>
        </p:spPr>
        <p:txBody>
          <a:bodyPr>
            <a:normAutofit/>
          </a:bodyPr>
          <a:lstStyle/>
          <a:p>
            <a:pPr>
              <a:spcBef>
                <a:spcPts val="1200"/>
              </a:spcBef>
            </a:pPr>
            <a:r>
              <a:rPr lang="en-US" sz="2000" b="1" dirty="0"/>
              <a:t>Humans experience multiple, significant negative effects in the space environment, believed to primarily stem from microgravity and radiation exposure</a:t>
            </a:r>
          </a:p>
          <a:p>
            <a:pPr lvl="1">
              <a:spcBef>
                <a:spcPts val="600"/>
              </a:spcBef>
            </a:pPr>
            <a:r>
              <a:rPr lang="en-US" sz="2000" dirty="0"/>
              <a:t>Current countermeasures reduce the negative effects but do not solve the problems</a:t>
            </a:r>
          </a:p>
          <a:p>
            <a:pPr>
              <a:spcBef>
                <a:spcPts val="1200"/>
              </a:spcBef>
            </a:pPr>
            <a:r>
              <a:rPr lang="en-US" sz="2000" b="1" dirty="0"/>
              <a:t>NASA is currently considering “fast” Mars missions relative to previous conjunction class missions in order to address these crew health issues</a:t>
            </a:r>
          </a:p>
          <a:p>
            <a:pPr lvl="1">
              <a:spcBef>
                <a:spcPts val="600"/>
              </a:spcBef>
            </a:pPr>
            <a:r>
              <a:rPr lang="en-US" sz="2000" dirty="0"/>
              <a:t>Results in a 4-8x increase in gross mass of the Mars Transport Vehicle</a:t>
            </a:r>
          </a:p>
          <a:p>
            <a:pPr lvl="1">
              <a:spcBef>
                <a:spcPts val="600"/>
              </a:spcBef>
            </a:pPr>
            <a:r>
              <a:rPr lang="en-US" sz="2000" dirty="0"/>
              <a:t>This solution does not address the root cause of the issue</a:t>
            </a:r>
          </a:p>
          <a:p>
            <a:pPr>
              <a:spcBef>
                <a:spcPts val="1200"/>
              </a:spcBef>
            </a:pPr>
            <a:r>
              <a:rPr lang="en-US" sz="2000" b="1" dirty="0"/>
              <a:t>This approach warrants reconsideration of a slow, shielded, artificial gravity mission </a:t>
            </a:r>
          </a:p>
          <a:p>
            <a:pPr lvl="1">
              <a:spcBef>
                <a:spcPts val="600"/>
              </a:spcBef>
            </a:pPr>
            <a:r>
              <a:rPr lang="en-US" sz="2000" dirty="0"/>
              <a:t>May be achievable in a safer manner for less mass and reduced cost</a:t>
            </a:r>
          </a:p>
          <a:p>
            <a:pPr lvl="1">
              <a:spcBef>
                <a:spcPts val="600"/>
              </a:spcBef>
            </a:pPr>
            <a:r>
              <a:rPr lang="en-US" sz="2000" dirty="0"/>
              <a:t>This solution begins to address the challenges of living off-planet for the long haul</a:t>
            </a:r>
          </a:p>
        </p:txBody>
      </p:sp>
      <p:sp>
        <p:nvSpPr>
          <p:cNvPr id="4" name="Rectangle 3"/>
          <p:cNvSpPr/>
          <p:nvPr/>
        </p:nvSpPr>
        <p:spPr>
          <a:xfrm>
            <a:off x="346495" y="4934310"/>
            <a:ext cx="11499010" cy="16649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lvl="0">
              <a:lnSpc>
                <a:spcPct val="90000"/>
              </a:lnSpc>
              <a:spcBef>
                <a:spcPts val="1200"/>
              </a:spcBef>
              <a:spcAft>
                <a:spcPts val="1200"/>
              </a:spcAft>
            </a:pPr>
            <a:r>
              <a:rPr lang="en-US" sz="2200" b="1" dirty="0">
                <a:solidFill>
                  <a:prstClr val="black"/>
                </a:solidFill>
                <a:latin typeface="Arial" panose="020B0604020202020204" pitchFamily="34" charset="0"/>
                <a:cs typeface="Arial" panose="020B0604020202020204" pitchFamily="34" charset="0"/>
              </a:rPr>
              <a:t>Current understanding suggests any habitat that does not fully address the microgravity and radiation exposure issues of deep space will be insufficient to sustain long duration human presence beyond Earth.</a:t>
            </a:r>
          </a:p>
          <a:p>
            <a:pPr>
              <a:lnSpc>
                <a:spcPct val="90000"/>
              </a:lnSpc>
              <a:spcBef>
                <a:spcPts val="600"/>
              </a:spcBef>
            </a:pPr>
            <a:r>
              <a:rPr lang="en-US" sz="1700" b="1" dirty="0">
                <a:solidFill>
                  <a:prstClr val="black"/>
                </a:solidFill>
                <a:latin typeface="Arial" panose="020B0604020202020204" pitchFamily="34" charset="0"/>
                <a:cs typeface="Arial" panose="020B0604020202020204" pitchFamily="34" charset="0"/>
              </a:rPr>
              <a:t>Artificial gravity and radiation shielding are currently theorized to be the most effective solutions</a:t>
            </a:r>
          </a:p>
        </p:txBody>
      </p:sp>
    </p:spTree>
    <p:extLst>
      <p:ext uri="{BB962C8B-B14F-4D97-AF65-F5344CB8AC3E}">
        <p14:creationId xmlns:p14="http://schemas.microsoft.com/office/powerpoint/2010/main" val="173274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98CD-DC79-4B9C-823C-9FA355734972}"/>
              </a:ext>
            </a:extLst>
          </p:cNvPr>
          <p:cNvSpPr>
            <a:spLocks noGrp="1"/>
          </p:cNvSpPr>
          <p:nvPr>
            <p:ph type="title"/>
          </p:nvPr>
        </p:nvSpPr>
        <p:spPr/>
        <p:txBody>
          <a:bodyPr/>
          <a:lstStyle/>
          <a:p>
            <a:r>
              <a:rPr lang="en-US" dirty="0"/>
              <a:t>Bernal Sphere</a:t>
            </a:r>
          </a:p>
        </p:txBody>
      </p:sp>
      <p:sp>
        <p:nvSpPr>
          <p:cNvPr id="3" name="TextBox 2">
            <a:extLst>
              <a:ext uri="{FF2B5EF4-FFF2-40B4-BE49-F238E27FC236}">
                <a16:creationId xmlns:a16="http://schemas.microsoft.com/office/drawing/2014/main" id="{5610D8EB-4871-42AC-A835-80E1C2830900}"/>
              </a:ext>
            </a:extLst>
          </p:cNvPr>
          <p:cNvSpPr txBox="1"/>
          <p:nvPr/>
        </p:nvSpPr>
        <p:spPr>
          <a:xfrm>
            <a:off x="428625" y="1217613"/>
            <a:ext cx="11373515" cy="3139321"/>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This concept includes several different gravity levels within the space craft as well as a spacious design. </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This concept is another design concept built in mind of having a space colony, however if it is scaled back it does have some good features.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 It would need to be adapted for near-term implication because it allows for a spacious living environment and creates an artificial gravity environment.</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This design shows promise although it is not the best design.</a:t>
            </a:r>
          </a:p>
          <a:p>
            <a:endParaRPr lang="en-US" dirty="0"/>
          </a:p>
        </p:txBody>
      </p:sp>
    </p:spTree>
    <p:extLst>
      <p:ext uri="{BB962C8B-B14F-4D97-AF65-F5344CB8AC3E}">
        <p14:creationId xmlns:p14="http://schemas.microsoft.com/office/powerpoint/2010/main" val="454520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B868-83CD-45CD-ADFF-7A5DBD9FD00C}"/>
              </a:ext>
            </a:extLst>
          </p:cNvPr>
          <p:cNvSpPr>
            <a:spLocks noGrp="1"/>
          </p:cNvSpPr>
          <p:nvPr>
            <p:ph type="title"/>
          </p:nvPr>
        </p:nvSpPr>
        <p:spPr/>
        <p:txBody>
          <a:bodyPr/>
          <a:lstStyle/>
          <a:p>
            <a:r>
              <a:rPr lang="en-US" dirty="0"/>
              <a:t>O’Neill Cylinder</a:t>
            </a:r>
          </a:p>
        </p:txBody>
      </p:sp>
      <p:sp>
        <p:nvSpPr>
          <p:cNvPr id="3" name="TextBox 2">
            <a:extLst>
              <a:ext uri="{FF2B5EF4-FFF2-40B4-BE49-F238E27FC236}">
                <a16:creationId xmlns:a16="http://schemas.microsoft.com/office/drawing/2014/main" id="{8CF5D503-37F6-4161-902B-183867EB6C4A}"/>
              </a:ext>
            </a:extLst>
          </p:cNvPr>
          <p:cNvSpPr txBox="1"/>
          <p:nvPr/>
        </p:nvSpPr>
        <p:spPr>
          <a:xfrm>
            <a:off x="228600" y="1390649"/>
            <a:ext cx="11573540"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This concept has benefits such as the ample space inside of the craft as well as a good setup for artificial gravity implementation.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This concept has challenges such as the severe Coriolis effect and how expensive it would be to build a solid steel cylinder.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It would need to be adapted for near-term implication because it allows for a spacious living environment and creates an artificial gravity environment.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This design shows promise although it is not the best design.</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4FFFC32A-B84B-487E-A31C-98A15BC5D7E6}"/>
              </a:ext>
            </a:extLst>
          </p:cNvPr>
          <p:cNvSpPr txBox="1"/>
          <p:nvPr/>
        </p:nvSpPr>
        <p:spPr>
          <a:xfrm>
            <a:off x="4423370" y="6319230"/>
            <a:ext cx="3978123" cy="369332"/>
          </a:xfrm>
          <a:prstGeom prst="rect">
            <a:avLst/>
          </a:prstGeom>
          <a:noFill/>
        </p:spPr>
        <p:txBody>
          <a:bodyPr wrap="square" rtlCol="0">
            <a:spAutoFit/>
          </a:bodyPr>
          <a:lstStyle/>
          <a:p>
            <a:r>
              <a:rPr lang="en-US" dirty="0"/>
              <a:t>Citation: (Curreri &amp; Detweiler 2011)</a:t>
            </a:r>
          </a:p>
        </p:txBody>
      </p:sp>
      <p:pic>
        <p:nvPicPr>
          <p:cNvPr id="9" name="Content Placeholder 8">
            <a:extLst>
              <a:ext uri="{FF2B5EF4-FFF2-40B4-BE49-F238E27FC236}">
                <a16:creationId xmlns:a16="http://schemas.microsoft.com/office/drawing/2014/main" id="{33631B98-8733-47A2-8784-684617835E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9055" y="4263023"/>
            <a:ext cx="7913889" cy="2056207"/>
          </a:xfrm>
        </p:spPr>
      </p:pic>
    </p:spTree>
    <p:extLst>
      <p:ext uri="{BB962C8B-B14F-4D97-AF65-F5344CB8AC3E}">
        <p14:creationId xmlns:p14="http://schemas.microsoft.com/office/powerpoint/2010/main" val="218963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97BD-87A6-40E8-9A69-DFCD64BB1F16}"/>
              </a:ext>
            </a:extLst>
          </p:cNvPr>
          <p:cNvSpPr>
            <a:spLocks noGrp="1"/>
          </p:cNvSpPr>
          <p:nvPr>
            <p:ph type="title"/>
          </p:nvPr>
        </p:nvSpPr>
        <p:spPr/>
        <p:txBody>
          <a:bodyPr/>
          <a:lstStyle/>
          <a:p>
            <a:r>
              <a:rPr lang="en-US" dirty="0"/>
              <a:t>Kalpana One</a:t>
            </a:r>
          </a:p>
        </p:txBody>
      </p:sp>
      <p:sp>
        <p:nvSpPr>
          <p:cNvPr id="3" name="Content Placeholder 2">
            <a:extLst>
              <a:ext uri="{FF2B5EF4-FFF2-40B4-BE49-F238E27FC236}">
                <a16:creationId xmlns:a16="http://schemas.microsoft.com/office/drawing/2014/main" id="{075EEBC9-537E-44BC-B690-21BAF356C134}"/>
              </a:ext>
            </a:extLst>
          </p:cNvPr>
          <p:cNvSpPr>
            <a:spLocks noGrp="1"/>
          </p:cNvSpPr>
          <p:nvPr>
            <p:ph idx="1"/>
          </p:nvPr>
        </p:nvSpPr>
        <p:spPr>
          <a:xfrm>
            <a:off x="228600" y="1217613"/>
            <a:ext cx="11701129" cy="5368925"/>
          </a:xfrm>
        </p:spPr>
        <p:txBody>
          <a:bodyPr vert="horz" lIns="91440" tIns="45720" rIns="91440" bIns="45720" rtlCol="0" anchor="t">
            <a:normAutofit/>
          </a:bodyPr>
          <a:lstStyle/>
          <a:p>
            <a:pPr marL="0" indent="0">
              <a:buNone/>
            </a:pPr>
            <a:r>
              <a:rPr lang="en-US" sz="2000" dirty="0"/>
              <a:t>•This features a similar design to that of the O’Neill cylinder as it is essentially just a short and fat version of the tall and skinny O’Neill cylinder. This design has more wobble control and natural light advantages than its counterparts as it its rotational axis is that of the Solar System’s north-south axis. </a:t>
            </a:r>
          </a:p>
          <a:p>
            <a:pPr marL="0" indent="0">
              <a:buNone/>
            </a:pPr>
            <a:r>
              <a:rPr lang="en-US" sz="2000" dirty="0"/>
              <a:t>•This is another design concept that was made with the idea of a whole space colony so we would need to drastically downsize this model for it to be considerable.</a:t>
            </a:r>
          </a:p>
          <a:p>
            <a:pPr marL="0" indent="0">
              <a:buNone/>
            </a:pPr>
            <a:endParaRPr lang="en-US" sz="2000" dirty="0"/>
          </a:p>
          <a:p>
            <a:pPr marL="0" indent="0">
              <a:buNone/>
            </a:pPr>
            <a:endParaRPr lang="en-US" sz="2000" dirty="0"/>
          </a:p>
          <a:p>
            <a:pPr marL="0" indent="0">
              <a:buNone/>
            </a:pPr>
            <a:r>
              <a:rPr lang="en-US" sz="2000" dirty="0"/>
              <a:t>•It would need to be adapted for near-term implication because it allows for a spacious living environment and creates an artificial gravity environment.</a:t>
            </a:r>
          </a:p>
          <a:p>
            <a:pPr marL="0" indent="0">
              <a:buNone/>
            </a:pPr>
            <a:r>
              <a:rPr lang="en-US" sz="2000" dirty="0"/>
              <a:t>•This design shows promise although it is not the best design.</a:t>
            </a:r>
          </a:p>
          <a:p>
            <a:endParaRPr lang="en-US" sz="2600" dirty="0"/>
          </a:p>
          <a:p>
            <a:endParaRPr lang="en-US" dirty="0"/>
          </a:p>
        </p:txBody>
      </p:sp>
    </p:spTree>
    <p:extLst>
      <p:ext uri="{BB962C8B-B14F-4D97-AF65-F5344CB8AC3E}">
        <p14:creationId xmlns:p14="http://schemas.microsoft.com/office/powerpoint/2010/main" val="158268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972E-53FE-40F5-876F-F0311C315942}"/>
              </a:ext>
            </a:extLst>
          </p:cNvPr>
          <p:cNvSpPr>
            <a:spLocks noGrp="1"/>
          </p:cNvSpPr>
          <p:nvPr>
            <p:ph type="title"/>
          </p:nvPr>
        </p:nvSpPr>
        <p:spPr/>
        <p:txBody>
          <a:bodyPr/>
          <a:lstStyle/>
          <a:p>
            <a:r>
              <a:rPr lang="en-US" dirty="0"/>
              <a:t>Lewis One</a:t>
            </a:r>
          </a:p>
        </p:txBody>
      </p:sp>
      <p:pic>
        <p:nvPicPr>
          <p:cNvPr id="4" name="Content Placeholder 3">
            <a:extLst>
              <a:ext uri="{FF2B5EF4-FFF2-40B4-BE49-F238E27FC236}">
                <a16:creationId xmlns:a16="http://schemas.microsoft.com/office/drawing/2014/main" id="{E4147C6E-F2C1-4C8D-991F-B74ACDB3058A}"/>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r="5407"/>
          <a:stretch/>
        </p:blipFill>
        <p:spPr>
          <a:xfrm>
            <a:off x="7846828" y="3818868"/>
            <a:ext cx="3976918" cy="3039132"/>
          </a:xfrm>
          <a:prstGeom prst="rect">
            <a:avLst/>
          </a:prstGeom>
        </p:spPr>
      </p:pic>
      <p:sp>
        <p:nvSpPr>
          <p:cNvPr id="5" name="Rectangle 4">
            <a:extLst>
              <a:ext uri="{FF2B5EF4-FFF2-40B4-BE49-F238E27FC236}">
                <a16:creationId xmlns:a16="http://schemas.microsoft.com/office/drawing/2014/main" id="{DE28A5C1-39FF-4BE1-B781-EFE0AD14A1AE}"/>
              </a:ext>
            </a:extLst>
          </p:cNvPr>
          <p:cNvSpPr/>
          <p:nvPr/>
        </p:nvSpPr>
        <p:spPr>
          <a:xfrm>
            <a:off x="161925" y="1257300"/>
            <a:ext cx="11204280" cy="3570208"/>
          </a:xfrm>
          <a:prstGeom prst="rect">
            <a:avLst/>
          </a:prstGeom>
        </p:spPr>
        <p:txBody>
          <a:bodyPr wrap="square" anchor="t">
            <a:spAutoFit/>
          </a:bodyPr>
          <a:lstStyle/>
          <a:p>
            <a:pPr marL="457200" indent="-457200">
              <a:buChar char="•"/>
            </a:pPr>
            <a:r>
              <a:rPr lang="en-US" sz="2000" dirty="0">
                <a:latin typeface="Arial" panose="020B0604020202020204" pitchFamily="34" charset="0"/>
                <a:cs typeface="Arial" panose="020B0604020202020204" pitchFamily="34" charset="0"/>
              </a:rPr>
              <a:t>This concept features a range of gravitational forces throughout, ranging from the Moon to Earth in small increments. This would be critically important as it would be very helpful in the adjustment the crew would face.</a:t>
            </a:r>
          </a:p>
          <a:p>
            <a:pPr marL="457200" indent="-457200">
              <a:buChar char="•"/>
            </a:pPr>
            <a:r>
              <a:rPr lang="en-US" sz="2000" dirty="0">
                <a:latin typeface="Arial" panose="020B0604020202020204" pitchFamily="34" charset="0"/>
                <a:cs typeface="Arial" panose="020B0604020202020204" pitchFamily="34" charset="0"/>
              </a:rPr>
              <a:t>The flaw is the incredibly large design as it was designed in the late nineteen hundred’s when scientists were looking at artificial gravity in order to form a space colony. </a:t>
            </a:r>
          </a:p>
          <a:p>
            <a:pPr marL="457200" indent="-457200">
              <a:buChar char="•"/>
            </a:pPr>
            <a:endParaRPr lang="en-US" sz="2000" dirty="0">
              <a:latin typeface="Arial" panose="020B0604020202020204" pitchFamily="34" charset="0"/>
              <a:cs typeface="Arial" panose="020B0604020202020204" pitchFamily="34" charset="0"/>
            </a:endParaRPr>
          </a:p>
          <a:p>
            <a:pPr marL="457200" indent="-457200">
              <a:buChar char="•"/>
            </a:pPr>
            <a:endParaRPr lang="en-US" sz="2000" dirty="0">
              <a:latin typeface="Arial" panose="020B0604020202020204" pitchFamily="34" charset="0"/>
              <a:cs typeface="Arial" panose="020B0604020202020204" pitchFamily="34" charset="0"/>
            </a:endParaRPr>
          </a:p>
          <a:p>
            <a:pPr marL="457200" indent="-457200">
              <a:buChar char="•"/>
            </a:pPr>
            <a:r>
              <a:rPr lang="en-US" sz="2000" dirty="0">
                <a:latin typeface="Arial" panose="020B0604020202020204" pitchFamily="34" charset="0"/>
                <a:cs typeface="Arial" panose="020B0604020202020204" pitchFamily="34" charset="0"/>
              </a:rPr>
              <a:t>It would need to be adapted for near-term implication because it allows for a spacious living environment and creates an artificial gravity environment.</a:t>
            </a:r>
          </a:p>
          <a:p>
            <a:pPr marL="457200" indent="-457200">
              <a:buChar char="•"/>
            </a:pPr>
            <a:r>
              <a:rPr lang="en-US" sz="2000" dirty="0">
                <a:latin typeface="Arial" panose="020B0604020202020204" pitchFamily="34" charset="0"/>
                <a:cs typeface="Arial" panose="020B0604020202020204" pitchFamily="34" charset="0"/>
              </a:rPr>
              <a:t>This design shows promise although it is not the best design.</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CC08B33-67B1-4DAA-86D5-24463D713B34}"/>
              </a:ext>
            </a:extLst>
          </p:cNvPr>
          <p:cNvSpPr txBox="1"/>
          <p:nvPr/>
        </p:nvSpPr>
        <p:spPr>
          <a:xfrm>
            <a:off x="5159801" y="6319230"/>
            <a:ext cx="2946400" cy="369332"/>
          </a:xfrm>
          <a:prstGeom prst="rect">
            <a:avLst/>
          </a:prstGeom>
          <a:noFill/>
        </p:spPr>
        <p:txBody>
          <a:bodyPr wrap="square" rtlCol="0">
            <a:spAutoFit/>
          </a:bodyPr>
          <a:lstStyle/>
          <a:p>
            <a:r>
              <a:rPr lang="en-US" dirty="0"/>
              <a:t>Citation</a:t>
            </a:r>
            <a:r>
              <a:rPr lang="en-US"/>
              <a:t>: NASA </a:t>
            </a:r>
            <a:endParaRPr lang="en-US" dirty="0"/>
          </a:p>
        </p:txBody>
      </p:sp>
    </p:spTree>
    <p:extLst>
      <p:ext uri="{BB962C8B-B14F-4D97-AF65-F5344CB8AC3E}">
        <p14:creationId xmlns:p14="http://schemas.microsoft.com/office/powerpoint/2010/main" val="459076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3026-DF38-4C71-91E8-29C3EF6C2CF8}"/>
              </a:ext>
            </a:extLst>
          </p:cNvPr>
          <p:cNvSpPr>
            <a:spLocks noGrp="1"/>
          </p:cNvSpPr>
          <p:nvPr>
            <p:ph type="title"/>
          </p:nvPr>
        </p:nvSpPr>
        <p:spPr/>
        <p:txBody>
          <a:bodyPr/>
          <a:lstStyle/>
          <a:p>
            <a:r>
              <a:rPr lang="en-US" dirty="0"/>
              <a:t>Bimodal Engine – Rotating NTP</a:t>
            </a:r>
          </a:p>
        </p:txBody>
      </p:sp>
      <p:pic>
        <p:nvPicPr>
          <p:cNvPr id="4" name="Content Placeholder 3">
            <a:extLst>
              <a:ext uri="{FF2B5EF4-FFF2-40B4-BE49-F238E27FC236}">
                <a16:creationId xmlns:a16="http://schemas.microsoft.com/office/drawing/2014/main" id="{0EB38268-61C7-4E7A-A04D-5DFF9F5F4AD2}"/>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6150" t="6564" r="6416" b="27165"/>
          <a:stretch/>
        </p:blipFill>
        <p:spPr>
          <a:xfrm>
            <a:off x="5082363" y="4401878"/>
            <a:ext cx="6933535" cy="2286683"/>
          </a:xfrm>
          <a:prstGeom prst="rect">
            <a:avLst/>
          </a:prstGeom>
        </p:spPr>
      </p:pic>
      <p:sp>
        <p:nvSpPr>
          <p:cNvPr id="3" name="TextBox 2">
            <a:extLst>
              <a:ext uri="{FF2B5EF4-FFF2-40B4-BE49-F238E27FC236}">
                <a16:creationId xmlns:a16="http://schemas.microsoft.com/office/drawing/2014/main" id="{961A49C9-C94D-4796-A4C9-33D39052BE5F}"/>
              </a:ext>
            </a:extLst>
          </p:cNvPr>
          <p:cNvSpPr txBox="1"/>
          <p:nvPr/>
        </p:nvSpPr>
        <p:spPr>
          <a:xfrm>
            <a:off x="228600" y="1243224"/>
            <a:ext cx="11787298" cy="4154984"/>
          </a:xfrm>
          <a:prstGeom prst="rect">
            <a:avLst/>
          </a:prstGeom>
          <a:noFill/>
        </p:spPr>
        <p:txBody>
          <a:bodyPr wrap="square" rtlCol="0" anchor="t">
            <a:spAutoFit/>
          </a:bodyPr>
          <a:lstStyle/>
          <a:p>
            <a:r>
              <a:rPr lang="en-US" sz="2000" dirty="0">
                <a:latin typeface="Arial" panose="020B0604020202020204" pitchFamily="34" charset="0"/>
                <a:cs typeface="Arial" panose="020B0604020202020204" pitchFamily="34" charset="0"/>
              </a:rPr>
              <a:t>•This provides high thrust propulsion and continuous twenty-four seven electrical power. It would be rotated about its center of mass and perpendicular to the flight vector would create the centrifugal force and the artificial gravity environment. This design is naturally equipped to be an artificial gravity environment.</a:t>
            </a:r>
          </a:p>
          <a:p>
            <a:r>
              <a:rPr lang="en-US" sz="2000" dirty="0">
                <a:latin typeface="Arial" panose="020B0604020202020204" pitchFamily="34" charset="0"/>
                <a:cs typeface="Arial" panose="020B0604020202020204" pitchFamily="34" charset="0"/>
              </a:rPr>
              <a:t>•These are high thrust engines which would require a lot of energy or fuel which would be expensive.</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a:cs typeface="Arial"/>
              </a:rPr>
              <a:t>•It would need to be adapted for near-term implication because it allows for a spacious living environment and creates an artificial gravity environment.</a:t>
            </a:r>
          </a:p>
          <a:p>
            <a:r>
              <a:rPr lang="en-US" sz="2000" dirty="0">
                <a:latin typeface="Arial"/>
                <a:cs typeface="Arial"/>
              </a:rPr>
              <a:t>•This concept shows great promise as it has a natural design and few downfalls.</a:t>
            </a:r>
            <a:endParaRPr lang="en-US" sz="2000" dirty="0"/>
          </a:p>
          <a:p>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9CEEC266-7DA2-43D8-A317-32AB84252533}"/>
              </a:ext>
            </a:extLst>
          </p:cNvPr>
          <p:cNvSpPr txBox="1"/>
          <p:nvPr/>
        </p:nvSpPr>
        <p:spPr>
          <a:xfrm>
            <a:off x="0" y="6213461"/>
            <a:ext cx="5224889" cy="369332"/>
          </a:xfrm>
          <a:prstGeom prst="rect">
            <a:avLst/>
          </a:prstGeom>
          <a:noFill/>
        </p:spPr>
        <p:txBody>
          <a:bodyPr wrap="square" rtlCol="0">
            <a:spAutoFit/>
          </a:bodyPr>
          <a:lstStyle/>
          <a:p>
            <a:r>
              <a:rPr lang="en-US" dirty="0"/>
              <a:t>Citation: (Borowski, McCurdy, &amp; Packard 2014) </a:t>
            </a:r>
          </a:p>
        </p:txBody>
      </p:sp>
    </p:spTree>
    <p:extLst>
      <p:ext uri="{BB962C8B-B14F-4D97-AF65-F5344CB8AC3E}">
        <p14:creationId xmlns:p14="http://schemas.microsoft.com/office/powerpoint/2010/main" val="231048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B216-595A-4AFF-90A8-006609D5CF23}"/>
              </a:ext>
            </a:extLst>
          </p:cNvPr>
          <p:cNvSpPr>
            <a:spLocks noGrp="1"/>
          </p:cNvSpPr>
          <p:nvPr>
            <p:ph type="title"/>
          </p:nvPr>
        </p:nvSpPr>
        <p:spPr/>
        <p:txBody>
          <a:bodyPr>
            <a:normAutofit fontScale="90000"/>
          </a:bodyPr>
          <a:lstStyle/>
          <a:p>
            <a:r>
              <a:rPr lang="en-US" dirty="0" err="1"/>
              <a:t>ARMSTRong</a:t>
            </a:r>
            <a:r>
              <a:rPr lang="en-US" dirty="0"/>
              <a:t> Model-Artificial Gravity Rotating Modular Space Transport</a:t>
            </a:r>
          </a:p>
        </p:txBody>
      </p:sp>
      <p:sp>
        <p:nvSpPr>
          <p:cNvPr id="3" name="TextBox 2">
            <a:extLst>
              <a:ext uri="{FF2B5EF4-FFF2-40B4-BE49-F238E27FC236}">
                <a16:creationId xmlns:a16="http://schemas.microsoft.com/office/drawing/2014/main" id="{4BD5F923-696A-4967-9121-38A8F0B156E1}"/>
              </a:ext>
            </a:extLst>
          </p:cNvPr>
          <p:cNvSpPr txBox="1"/>
          <p:nvPr/>
        </p:nvSpPr>
        <p:spPr>
          <a:xfrm>
            <a:off x="228601" y="1250315"/>
            <a:ext cx="11520376" cy="3447098"/>
          </a:xfrm>
          <a:prstGeom prst="rect">
            <a:avLst/>
          </a:prstGeom>
          <a:noFill/>
        </p:spPr>
        <p:txBody>
          <a:bodyPr wrap="square" rtlCol="0" anchor="t">
            <a:spAutoFit/>
          </a:bodyPr>
          <a:lstStyle/>
          <a:p>
            <a:r>
              <a:rPr lang="en-US" sz="2000" dirty="0">
                <a:latin typeface="Arial" panose="020B0604020202020204" pitchFamily="34" charset="0"/>
                <a:cs typeface="Arial" panose="020B0604020202020204" pitchFamily="34" charset="0"/>
              </a:rPr>
              <a:t>•This design has a main hub and two deployable wings. This design is more cost efficient than others because of the flexible wings that deploy. </a:t>
            </a:r>
          </a:p>
          <a:p>
            <a:r>
              <a:rPr lang="en-US" sz="2000" dirty="0">
                <a:latin typeface="Arial" panose="020B0604020202020204" pitchFamily="34" charset="0"/>
                <a:cs typeface="Arial" panose="020B0604020202020204" pitchFamily="34" charset="0"/>
              </a:rPr>
              <a:t>•If the wings are inflatable or made of a material that is flexible that does add the challenge of the stability of them once they are deployed in space. The temperature of the wings is also of concern as the material will not support moderate temperatures.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would need to be adapted for near-term implication because it allows for a spacious living environment and creates an artificial gravity environment.</a:t>
            </a:r>
          </a:p>
          <a:p>
            <a:r>
              <a:rPr lang="en-US" sz="2000" dirty="0">
                <a:latin typeface="Arial" panose="020B0604020202020204" pitchFamily="34" charset="0"/>
                <a:cs typeface="Arial" panose="020B0604020202020204" pitchFamily="34" charset="0"/>
              </a:rPr>
              <a:t>•This design shows promise but needs to have the physics worked on.</a:t>
            </a:r>
            <a:endParaRPr lang="en-US" sz="2600" dirty="0">
              <a:latin typeface="Arial"/>
              <a:cs typeface="Arial"/>
            </a:endParaRPr>
          </a:p>
          <a:p>
            <a:endParaRPr lang="en-US" dirty="0"/>
          </a:p>
        </p:txBody>
      </p:sp>
    </p:spTree>
    <p:extLst>
      <p:ext uri="{BB962C8B-B14F-4D97-AF65-F5344CB8AC3E}">
        <p14:creationId xmlns:p14="http://schemas.microsoft.com/office/powerpoint/2010/main" val="2407303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1D00-560D-42CB-85BA-76231AC6EF37}"/>
              </a:ext>
            </a:extLst>
          </p:cNvPr>
          <p:cNvSpPr>
            <a:spLocks noGrp="1"/>
          </p:cNvSpPr>
          <p:nvPr>
            <p:ph type="title"/>
          </p:nvPr>
        </p:nvSpPr>
        <p:spPr/>
        <p:txBody>
          <a:bodyPr/>
          <a:lstStyle/>
          <a:p>
            <a:r>
              <a:rPr lang="en-US" dirty="0"/>
              <a:t>SLS LOX Tank</a:t>
            </a:r>
          </a:p>
        </p:txBody>
      </p:sp>
      <p:sp>
        <p:nvSpPr>
          <p:cNvPr id="3" name="TextBox 2">
            <a:extLst>
              <a:ext uri="{FF2B5EF4-FFF2-40B4-BE49-F238E27FC236}">
                <a16:creationId xmlns:a16="http://schemas.microsoft.com/office/drawing/2014/main" id="{AD550B44-4439-427D-8F53-A067BE052B75}"/>
              </a:ext>
            </a:extLst>
          </p:cNvPr>
          <p:cNvSpPr txBox="1"/>
          <p:nvPr/>
        </p:nvSpPr>
        <p:spPr>
          <a:xfrm>
            <a:off x="273050" y="1209675"/>
            <a:ext cx="6042690" cy="6309420"/>
          </a:xfrm>
          <a:prstGeom prst="rect">
            <a:avLst/>
          </a:prstGeom>
          <a:noFill/>
        </p:spPr>
        <p:txBody>
          <a:bodyPr wrap="square" rtlCol="0" anchor="t">
            <a:spAutoFit/>
          </a:bodyPr>
          <a:lstStyle/>
          <a:p>
            <a:r>
              <a:rPr lang="en-US" sz="2000" dirty="0">
                <a:latin typeface="Arial" panose="020B0604020202020204" pitchFamily="34" charset="0"/>
                <a:cs typeface="Arial" panose="020B0604020202020204" pitchFamily="34" charset="0"/>
              </a:rPr>
              <a:t>•This design concept features a tank that would rotate as opposed to rotating the whole spacecraft. This tank could be inflatable with a steel shell or just made from metal entirely. It could have tracks on the inside.</a:t>
            </a:r>
          </a:p>
          <a:p>
            <a:r>
              <a:rPr lang="en-US" sz="2000" dirty="0">
                <a:latin typeface="Arial" panose="020B0604020202020204" pitchFamily="34" charset="0"/>
                <a:cs typeface="Arial" panose="020B0604020202020204" pitchFamily="34" charset="0"/>
              </a:rPr>
              <a:t>• It will have the Coriolis effect and it will be a challenge to deal with since we are shortening the radius the spin rate will have to increase and that could lead to negative health effects.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would need to be adapted for near-term implication because it allows for a spacious living environment and creates an artificial gravity environment.</a:t>
            </a:r>
          </a:p>
          <a:p>
            <a:r>
              <a:rPr lang="en-US" sz="2000" dirty="0">
                <a:latin typeface="Arial" panose="020B0604020202020204" pitchFamily="34" charset="0"/>
                <a:cs typeface="Arial" panose="020B0604020202020204" pitchFamily="34" charset="0"/>
              </a:rPr>
              <a:t>•This shows a good deal of promise as it simplifies some the rotational variables but will lead to complications.</a:t>
            </a:r>
          </a:p>
          <a:p>
            <a:pPr marL="285750" indent="-28575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DCF07C4B-D45A-457B-9ADE-E14F5B390273}"/>
              </a:ext>
            </a:extLst>
          </p:cNvPr>
          <p:cNvSpPr txBox="1"/>
          <p:nvPr/>
        </p:nvSpPr>
        <p:spPr>
          <a:xfrm>
            <a:off x="8312610" y="5475765"/>
            <a:ext cx="3085492" cy="369332"/>
          </a:xfrm>
          <a:prstGeom prst="rect">
            <a:avLst/>
          </a:prstGeom>
          <a:noFill/>
        </p:spPr>
        <p:txBody>
          <a:bodyPr wrap="square" rtlCol="0">
            <a:spAutoFit/>
          </a:bodyPr>
          <a:lstStyle/>
          <a:p>
            <a:r>
              <a:rPr lang="en-US" dirty="0"/>
              <a:t>Citation:(Zipay 2019) </a:t>
            </a:r>
          </a:p>
        </p:txBody>
      </p:sp>
      <p:pic>
        <p:nvPicPr>
          <p:cNvPr id="9" name="Content Placeholder 8">
            <a:extLst>
              <a:ext uri="{FF2B5EF4-FFF2-40B4-BE49-F238E27FC236}">
                <a16:creationId xmlns:a16="http://schemas.microsoft.com/office/drawing/2014/main" id="{00C9E26A-BF50-4471-9579-30406DC517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6145" y="1235215"/>
            <a:ext cx="5239019" cy="4007056"/>
          </a:xfrm>
        </p:spPr>
      </p:pic>
    </p:spTree>
    <p:extLst>
      <p:ext uri="{BB962C8B-B14F-4D97-AF65-F5344CB8AC3E}">
        <p14:creationId xmlns:p14="http://schemas.microsoft.com/office/powerpoint/2010/main" val="49423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dirty="0"/>
              <a:t>Tether Module</a:t>
            </a:r>
            <a:endParaRPr lang="en-US" dirty="0">
              <a:solidFill>
                <a:schemeClr val="tx1"/>
              </a:solidFill>
            </a:endParaRPr>
          </a:p>
        </p:txBody>
      </p:sp>
      <p:sp>
        <p:nvSpPr>
          <p:cNvPr id="3" name="Content Placeholder 2"/>
          <p:cNvSpPr>
            <a:spLocks noGrp="1"/>
          </p:cNvSpPr>
          <p:nvPr>
            <p:ph idx="1"/>
            <p:extLst/>
          </p:nvPr>
        </p:nvSpPr>
        <p:spPr>
          <a:xfrm>
            <a:off x="228601" y="1217613"/>
            <a:ext cx="7341780" cy="5368925"/>
          </a:xfrm>
        </p:spPr>
        <p:txBody>
          <a:bodyPr vert="horz" lIns="91440" tIns="45720" rIns="91440" bIns="45720" rtlCol="0" anchor="t">
            <a:normAutofit/>
          </a:bodyPr>
          <a:lstStyle/>
          <a:p>
            <a:pPr marL="57150" indent="0">
              <a:buNone/>
            </a:pPr>
            <a:r>
              <a:rPr lang="en-US" sz="2000" dirty="0"/>
              <a:t>•This design cuts down cost by using tethers and will allow for the radius to be rather large which will help in rpm calculations. The docking port would act as a center for low gravity operations and as a counterweight for the crew module.</a:t>
            </a:r>
          </a:p>
          <a:p>
            <a:pPr marL="54610" indent="0">
              <a:buNone/>
            </a:pPr>
            <a:r>
              <a:rPr lang="en-US" sz="2000" dirty="0"/>
              <a:t>•There would need to be a mechanism to spin up and spin down the facility quickly which has yet to be developed. Another challenge would be tracking inertial targets form a rotating facility of this design. The tethers are also not as sturdy as it would be preferred. </a:t>
            </a:r>
          </a:p>
          <a:p>
            <a:pPr marL="54610" indent="0">
              <a:buNone/>
            </a:pPr>
            <a:endParaRPr lang="en-US" sz="2000" dirty="0"/>
          </a:p>
          <a:p>
            <a:pPr marL="54610" indent="0">
              <a:buNone/>
            </a:pPr>
            <a:endParaRPr sz="2000" dirty="0"/>
          </a:p>
          <a:p>
            <a:pPr marL="54610" indent="0">
              <a:buNone/>
            </a:pPr>
            <a:r>
              <a:rPr lang="en-US" sz="2000" dirty="0"/>
              <a:t>•It would need to be adapted for near-term implication because it allows for a spacious living environment and creates an artificial gravity environment.</a:t>
            </a:r>
            <a:endParaRPr sz="2000" dirty="0"/>
          </a:p>
          <a:p>
            <a:pPr marL="54610" indent="0">
              <a:buNone/>
            </a:pPr>
            <a:r>
              <a:rPr lang="en-US" sz="2000" dirty="0"/>
              <a:t>•This design shows a great deal of promise but needs to have some physics worked out.</a:t>
            </a:r>
            <a:endParaRPr sz="2000" dirty="0"/>
          </a:p>
          <a:p>
            <a:pPr marL="285750"/>
            <a:endParaRPr lang="en-US" sz="2600" dirty="0"/>
          </a:p>
          <a:p>
            <a:endParaRPr lang="en-US" sz="2600" dirty="0"/>
          </a:p>
        </p:txBody>
      </p:sp>
      <p:pic>
        <p:nvPicPr>
          <p:cNvPr id="5" name="Picture 4">
            <a:extLst/>
          </p:cNvPr>
          <p:cNvPicPr>
            <a:picLocks noChangeAspect="1"/>
          </p:cNvPicPr>
          <p:nvPr/>
        </p:nvPicPr>
        <p:blipFill rotWithShape="1">
          <a:blip r:embed="rId2"/>
          <a:srcRect l="9290" t="854" r="39613" b="14946"/>
          <a:stretch/>
        </p:blipFill>
        <p:spPr>
          <a:xfrm>
            <a:off x="7878726" y="1655986"/>
            <a:ext cx="4124963" cy="3389599"/>
          </a:xfrm>
          <a:prstGeom prst="rect">
            <a:avLst/>
          </a:prstGeom>
        </p:spPr>
      </p:pic>
      <p:sp>
        <p:nvSpPr>
          <p:cNvPr id="4" name="TextBox 3">
            <a:extLst>
              <a:ext uri="{FF2B5EF4-FFF2-40B4-BE49-F238E27FC236}">
                <a16:creationId xmlns:a16="http://schemas.microsoft.com/office/drawing/2014/main" id="{32E0CF7D-868B-4D5E-9FCB-D5FF517077EE}"/>
              </a:ext>
            </a:extLst>
          </p:cNvPr>
          <p:cNvSpPr txBox="1"/>
          <p:nvPr/>
        </p:nvSpPr>
        <p:spPr>
          <a:xfrm>
            <a:off x="8629043" y="5330518"/>
            <a:ext cx="2792095" cy="369332"/>
          </a:xfrm>
          <a:prstGeom prst="rect">
            <a:avLst/>
          </a:prstGeom>
          <a:noFill/>
        </p:spPr>
        <p:txBody>
          <a:bodyPr wrap="square" rtlCol="0">
            <a:spAutoFit/>
          </a:bodyPr>
          <a:lstStyle/>
          <a:p>
            <a:r>
              <a:rPr lang="en-US" dirty="0"/>
              <a:t>Citation: (Sorensen 2005) </a:t>
            </a:r>
          </a:p>
        </p:txBody>
      </p:sp>
    </p:spTree>
    <p:extLst>
      <p:ext uri="{BB962C8B-B14F-4D97-AF65-F5344CB8AC3E}">
        <p14:creationId xmlns:p14="http://schemas.microsoft.com/office/powerpoint/2010/main" val="3753102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5E01-D725-4BDE-9D8F-5675BE195CCB}"/>
              </a:ext>
            </a:extLst>
          </p:cNvPr>
          <p:cNvSpPr>
            <a:spLocks noGrp="1"/>
          </p:cNvSpPr>
          <p:nvPr>
            <p:ph type="title"/>
          </p:nvPr>
        </p:nvSpPr>
        <p:spPr/>
        <p:txBody>
          <a:bodyPr/>
          <a:lstStyle/>
          <a:p>
            <a:r>
              <a:rPr lang="en-US" dirty="0"/>
              <a:t>Suspension Cables</a:t>
            </a:r>
          </a:p>
        </p:txBody>
      </p:sp>
      <p:pic>
        <p:nvPicPr>
          <p:cNvPr id="4" name="Content Placeholder 3">
            <a:extLst>
              <a:ext uri="{FF2B5EF4-FFF2-40B4-BE49-F238E27FC236}">
                <a16:creationId xmlns:a16="http://schemas.microsoft.com/office/drawing/2014/main" id="{0A6B6D73-580C-4134-B077-3692EBAD3789}"/>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42305" b="7343"/>
          <a:stretch/>
        </p:blipFill>
        <p:spPr>
          <a:xfrm>
            <a:off x="228600" y="4316819"/>
            <a:ext cx="7595498" cy="2371743"/>
          </a:xfrm>
          <a:prstGeom prst="rect">
            <a:avLst/>
          </a:prstGeom>
        </p:spPr>
      </p:pic>
      <p:sp>
        <p:nvSpPr>
          <p:cNvPr id="3" name="TextBox 2">
            <a:extLst>
              <a:ext uri="{FF2B5EF4-FFF2-40B4-BE49-F238E27FC236}">
                <a16:creationId xmlns:a16="http://schemas.microsoft.com/office/drawing/2014/main" id="{D09C1F2C-45D5-4A4E-ADAC-EBB004D10BA0}"/>
              </a:ext>
            </a:extLst>
          </p:cNvPr>
          <p:cNvSpPr txBox="1"/>
          <p:nvPr/>
        </p:nvSpPr>
        <p:spPr>
          <a:xfrm>
            <a:off x="0" y="1258482"/>
            <a:ext cx="12158663" cy="5447645"/>
          </a:xfrm>
          <a:prstGeom prst="rect">
            <a:avLst/>
          </a:prstGeom>
          <a:noFill/>
        </p:spPr>
        <p:txBody>
          <a:bodyPr wrap="square" rtlCol="0" anchor="t">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This design features suspension cables(tension cables) which are a sturdier way to cut cost down but increase the radius; this will allow for the rotation rate to be kept at a conservative number.</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Challenges include CG offsets in habitat and power modules causing stability concerns; there are a lot of moving parts so there is a lot of error sources.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It would need to be adapted for near-term implication because it allows for a spacious living environment and creates an artificial gravity environment.</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This concept shows great promise and once the minor issues get worked out, this could be the best design. </a:t>
            </a:r>
          </a:p>
          <a:p>
            <a:endParaRPr lang="en-US" sz="2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EA478731-38D2-469C-903D-8E4CA83E89E8}"/>
              </a:ext>
            </a:extLst>
          </p:cNvPr>
          <p:cNvSpPr txBox="1"/>
          <p:nvPr/>
        </p:nvSpPr>
        <p:spPr>
          <a:xfrm>
            <a:off x="7813465" y="6204902"/>
            <a:ext cx="2702560" cy="369332"/>
          </a:xfrm>
          <a:prstGeom prst="rect">
            <a:avLst/>
          </a:prstGeom>
          <a:noFill/>
        </p:spPr>
        <p:txBody>
          <a:bodyPr wrap="square" rtlCol="0">
            <a:spAutoFit/>
          </a:bodyPr>
          <a:lstStyle/>
          <a:p>
            <a:r>
              <a:rPr lang="en-US" dirty="0"/>
              <a:t>Citation: (Joosten 2002) </a:t>
            </a:r>
          </a:p>
        </p:txBody>
      </p:sp>
    </p:spTree>
    <p:extLst>
      <p:ext uri="{BB962C8B-B14F-4D97-AF65-F5344CB8AC3E}">
        <p14:creationId xmlns:p14="http://schemas.microsoft.com/office/powerpoint/2010/main" val="1237262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Sled</a:t>
            </a:r>
          </a:p>
        </p:txBody>
      </p:sp>
      <p:sp>
        <p:nvSpPr>
          <p:cNvPr id="3" name="Content Placeholder 2"/>
          <p:cNvSpPr>
            <a:spLocks noGrp="1"/>
          </p:cNvSpPr>
          <p:nvPr>
            <p:ph idx="1"/>
          </p:nvPr>
        </p:nvSpPr>
        <p:spPr>
          <a:xfrm>
            <a:off x="228600" y="1143000"/>
            <a:ext cx="6805186" cy="5780087"/>
          </a:xfrm>
        </p:spPr>
        <p:txBody>
          <a:bodyPr vert="horz" lIns="91440" tIns="45720" rIns="91440" bIns="45720" rtlCol="0" anchor="t">
            <a:normAutofit/>
          </a:bodyPr>
          <a:lstStyle/>
          <a:p>
            <a:pPr marL="0" indent="0">
              <a:buNone/>
            </a:pPr>
            <a:r>
              <a:rPr lang="en-US" sz="2000" dirty="0"/>
              <a:t>•This design would create artificial gravity by linear acceleration. It would achieve this by attaching a track to a space craft and then accelerating an astronaut forward and then flipping them and decelerating them(feet above head) on a sled on the track. This limits the Coriolis effect as they are not rotating the entire space craft.</a:t>
            </a:r>
          </a:p>
          <a:p>
            <a:pPr marL="0" indent="0">
              <a:buNone/>
            </a:pPr>
            <a:r>
              <a:rPr lang="en-US" sz="2000" dirty="0"/>
              <a:t>•The length of the track and acceleration rate is similar ratio debate to that of radius and spin rate; there is simply not enough research done to be able to give a concrete number.</a:t>
            </a:r>
          </a:p>
          <a:p>
            <a:pPr marL="0" indent="0">
              <a:buNone/>
            </a:pPr>
            <a:endParaRPr lang="en-US" sz="2000" dirty="0"/>
          </a:p>
          <a:p>
            <a:pPr marL="0" indent="0">
              <a:buNone/>
            </a:pPr>
            <a:endParaRPr lang="en-US" sz="2000" dirty="0"/>
          </a:p>
          <a:p>
            <a:pPr marL="0" indent="0">
              <a:buNone/>
            </a:pPr>
            <a:r>
              <a:rPr lang="en-US" sz="2000" dirty="0"/>
              <a:t>•It would need to be adapted for near-term implication because it allows for a spacious living environment and creates an artificial gravity environment.</a:t>
            </a:r>
          </a:p>
          <a:p>
            <a:pPr marL="0" indent="0">
              <a:buNone/>
            </a:pPr>
            <a:r>
              <a:rPr lang="en-US" sz="2000" dirty="0"/>
              <a:t>•This design needs to be furthered researched before it is seriously considered. </a:t>
            </a:r>
            <a:endParaRPr lang="en-US" sz="2400" dirty="0"/>
          </a:p>
          <a:p>
            <a:endParaRPr lang="en-US" sz="2600" dirty="0"/>
          </a:p>
        </p:txBody>
      </p:sp>
      <p:pic>
        <p:nvPicPr>
          <p:cNvPr id="4" name="Picture 3">
            <a:extLst>
              <a:ext uri="{FF2B5EF4-FFF2-40B4-BE49-F238E27FC236}">
                <a16:creationId xmlns:a16="http://schemas.microsoft.com/office/drawing/2014/main" id="{6CB0793E-C2EE-4226-A636-DEF3408FB40A}"/>
              </a:ext>
            </a:extLst>
          </p:cNvPr>
          <p:cNvPicPr/>
          <p:nvPr/>
        </p:nvPicPr>
        <p:blipFill rotWithShape="1">
          <a:blip r:embed="rId2">
            <a:extLst>
              <a:ext uri="{28A0092B-C50C-407E-A947-70E740481C1C}">
                <a14:useLocalDpi xmlns:a14="http://schemas.microsoft.com/office/drawing/2010/main" val="0"/>
              </a:ext>
            </a:extLst>
          </a:blip>
          <a:srcRect l="4478" t="8717" r="5624" b="5049"/>
          <a:stretch/>
        </p:blipFill>
        <p:spPr>
          <a:xfrm>
            <a:off x="7166343" y="2179674"/>
            <a:ext cx="4797057" cy="3132567"/>
          </a:xfrm>
          <a:prstGeom prst="rect">
            <a:avLst/>
          </a:prstGeom>
        </p:spPr>
      </p:pic>
      <p:sp>
        <p:nvSpPr>
          <p:cNvPr id="5" name="TextBox 4">
            <a:extLst>
              <a:ext uri="{FF2B5EF4-FFF2-40B4-BE49-F238E27FC236}">
                <a16:creationId xmlns:a16="http://schemas.microsoft.com/office/drawing/2014/main" id="{487E541F-A3E9-4995-AA52-C603E60BAE43}"/>
              </a:ext>
            </a:extLst>
          </p:cNvPr>
          <p:cNvSpPr txBox="1"/>
          <p:nvPr/>
        </p:nvSpPr>
        <p:spPr>
          <a:xfrm>
            <a:off x="8325292" y="5397302"/>
            <a:ext cx="5074920" cy="369332"/>
          </a:xfrm>
          <a:prstGeom prst="rect">
            <a:avLst/>
          </a:prstGeom>
          <a:noFill/>
        </p:spPr>
        <p:txBody>
          <a:bodyPr wrap="square" rtlCol="0">
            <a:spAutoFit/>
          </a:bodyPr>
          <a:lstStyle/>
          <a:p>
            <a:r>
              <a:rPr lang="en-US" dirty="0"/>
              <a:t>Citation: (Gruber 2018)</a:t>
            </a:r>
          </a:p>
        </p:txBody>
      </p:sp>
    </p:spTree>
    <p:extLst>
      <p:ext uri="{BB962C8B-B14F-4D97-AF65-F5344CB8AC3E}">
        <p14:creationId xmlns:p14="http://schemas.microsoft.com/office/powerpoint/2010/main" val="222325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Negative Impacts of Microgravity</a:t>
            </a:r>
          </a:p>
        </p:txBody>
      </p:sp>
      <p:sp>
        <p:nvSpPr>
          <p:cNvPr id="5" name="Subtitle 4"/>
          <p:cNvSpPr>
            <a:spLocks noGrp="1"/>
          </p:cNvSpPr>
          <p:nvPr>
            <p:ph type="subTitle" idx="1"/>
          </p:nvPr>
        </p:nvSpPr>
        <p:spPr/>
        <p:txBody>
          <a:bodyPr/>
          <a:lstStyle/>
          <a:p>
            <a:r>
              <a:rPr lang="en-US" dirty="0"/>
              <a:t>Alice Elberfeld</a:t>
            </a:r>
          </a:p>
        </p:txBody>
      </p:sp>
    </p:spTree>
    <p:extLst>
      <p:ext uri="{BB962C8B-B14F-4D97-AF65-F5344CB8AC3E}">
        <p14:creationId xmlns:p14="http://schemas.microsoft.com/office/powerpoint/2010/main" val="956058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go from here… </a:t>
            </a:r>
          </a:p>
        </p:txBody>
      </p:sp>
      <p:sp>
        <p:nvSpPr>
          <p:cNvPr id="3" name="Content Placeholder 2"/>
          <p:cNvSpPr>
            <a:spLocks noGrp="1"/>
          </p:cNvSpPr>
          <p:nvPr>
            <p:ph idx="1"/>
          </p:nvPr>
        </p:nvSpPr>
        <p:spPr/>
        <p:txBody>
          <a:bodyPr>
            <a:normAutofit/>
          </a:bodyPr>
          <a:lstStyle/>
          <a:p>
            <a:r>
              <a:rPr lang="en-US" dirty="0"/>
              <a:t>This work is a first step and provides a foundation for future work</a:t>
            </a:r>
          </a:p>
          <a:p>
            <a:pPr lvl="1"/>
            <a:r>
              <a:rPr lang="en-US" sz="2000" dirty="0"/>
              <a:t>Negative health effect caused by microgravity and current countermeasures</a:t>
            </a:r>
          </a:p>
          <a:p>
            <a:pPr lvl="1"/>
            <a:r>
              <a:rPr lang="en-US" sz="2000" dirty="0"/>
              <a:t>Artificial gravity as a countermeasure</a:t>
            </a:r>
          </a:p>
          <a:p>
            <a:pPr lvl="1"/>
            <a:r>
              <a:rPr lang="en-US" sz="2000" dirty="0"/>
              <a:t>Physics of artificial gravity spacecraft</a:t>
            </a:r>
          </a:p>
          <a:p>
            <a:pPr lvl="1"/>
            <a:r>
              <a:rPr lang="en-US" sz="2000" dirty="0"/>
              <a:t>Artificial gravity spacecraft concepts</a:t>
            </a:r>
          </a:p>
          <a:p>
            <a:pPr lvl="1"/>
            <a:r>
              <a:rPr lang="en-US" sz="2000" dirty="0"/>
              <a:t>Artificial gravity community of practice</a:t>
            </a:r>
          </a:p>
          <a:p>
            <a:pPr marL="457200" lvl="1" indent="0">
              <a:buNone/>
            </a:pPr>
            <a:endParaRPr lang="en-US" sz="2000" dirty="0"/>
          </a:p>
          <a:p>
            <a:r>
              <a:rPr lang="en-US" dirty="0"/>
              <a:t>Near term goal: Develop an alternative to "going fast" for human missions in the inner solar system</a:t>
            </a:r>
          </a:p>
          <a:p>
            <a:pPr lvl="1"/>
            <a:r>
              <a:rPr lang="en-US" sz="2000" dirty="0"/>
              <a:t>Continue developing body of knowledge through research</a:t>
            </a:r>
          </a:p>
          <a:p>
            <a:pPr lvl="1"/>
            <a:r>
              <a:rPr lang="en-US" sz="2000" dirty="0"/>
              <a:t>Discussions with AG advocates across the agency, focus on barriers to acceptance</a:t>
            </a:r>
          </a:p>
          <a:p>
            <a:pPr lvl="1"/>
            <a:r>
              <a:rPr lang="en-US" sz="2000" dirty="0"/>
              <a:t>Develop concept for AG habitat and associated campaign for comparison</a:t>
            </a:r>
          </a:p>
          <a:p>
            <a:pPr marL="914400" lvl="2" indent="0">
              <a:buNone/>
            </a:pPr>
            <a:endParaRPr lang="en-US" sz="1800" dirty="0"/>
          </a:p>
          <a:p>
            <a:r>
              <a:rPr lang="en-US" dirty="0"/>
              <a:t>Long term goal: Ability for humans to safely live in space for decades</a:t>
            </a:r>
          </a:p>
          <a:p>
            <a:endParaRPr lang="en-US" dirty="0"/>
          </a:p>
          <a:p>
            <a:pPr marL="0" indent="0">
              <a:buNone/>
            </a:pPr>
            <a:endParaRPr lang="en-US" dirty="0"/>
          </a:p>
          <a:p>
            <a:pPr marL="0" indent="0">
              <a:buNone/>
            </a:pPr>
            <a:endParaRPr lang="en-US" dirty="0"/>
          </a:p>
          <a:p>
            <a:pPr marL="0" indent="0" algn="ctr">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5FC6345-8335-49C8-AE6E-5A3A67E6B2A1}"/>
              </a:ext>
            </a:extLst>
          </p:cNvPr>
          <p:cNvSpPr/>
          <p:nvPr/>
        </p:nvSpPr>
        <p:spPr>
          <a:xfrm>
            <a:off x="6259657" y="2348984"/>
            <a:ext cx="5595058" cy="523220"/>
          </a:xfrm>
          <a:prstGeom prst="rect">
            <a:avLst/>
          </a:prstGeom>
        </p:spPr>
        <p:txBody>
          <a:bodyPr wrap="none">
            <a:spAutoFit/>
          </a:bodyPr>
          <a:lstStyle/>
          <a:p>
            <a:pPr algn="ctr"/>
            <a:r>
              <a:rPr lang="en-US" sz="2800" dirty="0">
                <a:hlinkClick r:id="rId2"/>
              </a:rPr>
              <a:t>Artificial Gravity on SMAB SharePoint</a:t>
            </a:r>
            <a:endParaRPr lang="en-US" sz="2800" dirty="0"/>
          </a:p>
        </p:txBody>
      </p:sp>
    </p:spTree>
    <p:extLst>
      <p:ext uri="{BB962C8B-B14F-4D97-AF65-F5344CB8AC3E}">
        <p14:creationId xmlns:p14="http://schemas.microsoft.com/office/powerpoint/2010/main" val="1230727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4495-B220-43E1-9BDB-DAAAF07D1F8E}"/>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DC2964BD-74A6-4970-9008-CF0511264190}"/>
              </a:ext>
            </a:extLst>
          </p:cNvPr>
          <p:cNvSpPr>
            <a:spLocks noGrp="1"/>
          </p:cNvSpPr>
          <p:nvPr>
            <p:ph idx="1"/>
          </p:nvPr>
        </p:nvSpPr>
        <p:spPr>
          <a:xfrm>
            <a:off x="228600" y="1217055"/>
            <a:ext cx="11786191" cy="5640946"/>
          </a:xfrm>
        </p:spPr>
        <p:txBody>
          <a:bodyPr>
            <a:normAutofit fontScale="25000" lnSpcReduction="20000"/>
          </a:bodyPr>
          <a:lstStyle/>
          <a:p>
            <a:pPr marL="0" indent="0">
              <a:buNone/>
            </a:pPr>
            <a:r>
              <a:rPr lang="en-US" dirty="0"/>
              <a:t>Alexander, D. J., MD, Gibson, C. R., OD, Hamilton, D. R., MD, PhD, Lee, S. M., MS, </a:t>
            </a:r>
            <a:r>
              <a:rPr lang="en-US" dirty="0" err="1"/>
              <a:t>Mader</a:t>
            </a:r>
            <a:r>
              <a:rPr lang="en-US" dirty="0"/>
              <a:t>, T. H., MD, Otto, C., MD, . . . </a:t>
            </a:r>
            <a:r>
              <a:rPr lang="en-US" dirty="0" err="1"/>
              <a:t>Zanello</a:t>
            </a:r>
            <a:r>
              <a:rPr lang="en-US" dirty="0"/>
              <a:t>, S. B., PhD. (2012). Risk of Spaceflight-Induced Intracranial Hypertension and Vision Alterations. </a:t>
            </a:r>
            <a:r>
              <a:rPr lang="en-US" i="1" dirty="0"/>
              <a:t>Human Research Roadmap,</a:t>
            </a:r>
            <a:r>
              <a:rPr lang="en-US" dirty="0"/>
              <a:t> 1-109. Retrieved from </a:t>
            </a:r>
            <a:r>
              <a:rPr lang="en-US" u="sng" dirty="0">
                <a:hlinkClick r:id="rId2"/>
              </a:rPr>
              <a:t>https://humanresearchroadmap.nasa.gov/evidence/reports/viip.pdf</a:t>
            </a:r>
            <a:endParaRPr lang="en-US" dirty="0"/>
          </a:p>
          <a:p>
            <a:pPr marL="0" indent="0">
              <a:buNone/>
            </a:pPr>
            <a:r>
              <a:rPr lang="en-US" dirty="0"/>
              <a:t>Axpe E, Chan D, </a:t>
            </a:r>
            <a:r>
              <a:rPr lang="en-US" dirty="0" err="1"/>
              <a:t>Abegaz</a:t>
            </a:r>
            <a:r>
              <a:rPr lang="en-US" dirty="0"/>
              <a:t> MF, </a:t>
            </a:r>
            <a:r>
              <a:rPr lang="en-US" dirty="0" err="1"/>
              <a:t>Schreurs</a:t>
            </a:r>
            <a:r>
              <a:rPr lang="en-US" dirty="0"/>
              <a:t> AS, </a:t>
            </a:r>
            <a:r>
              <a:rPr lang="en-US" dirty="0" err="1"/>
              <a:t>Alwood</a:t>
            </a:r>
            <a:r>
              <a:rPr lang="en-US" dirty="0"/>
              <a:t> JS, Globus RK, et al. (2020) A human mission to Mars: Predicting the bone mineral density loss of astronauts. </a:t>
            </a:r>
            <a:r>
              <a:rPr lang="en-US" dirty="0" err="1"/>
              <a:t>PLoS</a:t>
            </a:r>
            <a:r>
              <a:rPr lang="en-US" dirty="0"/>
              <a:t> ONE 15(1): e0226434. https://doi.org/10.1371/journal. pone.0226434</a:t>
            </a:r>
          </a:p>
          <a:p>
            <a:pPr marL="0" indent="0">
              <a:buNone/>
            </a:pPr>
            <a:r>
              <a:rPr lang="en-US" dirty="0"/>
              <a:t>Ball, John R. </a:t>
            </a:r>
            <a:r>
              <a:rPr lang="en-US" i="1" dirty="0"/>
              <a:t>Safe Passage Astronaut Care for Exploration Missions</a:t>
            </a:r>
            <a:r>
              <a:rPr lang="en-US" dirty="0"/>
              <a:t>. National Academy Press, 2002. </a:t>
            </a:r>
            <a:r>
              <a:rPr lang="en-US" u="sng" dirty="0">
                <a:hlinkClick r:id="rId3"/>
              </a:rPr>
              <a:t>https://www.ncbi.nlm.nih.gov/books/NBK223785/</a:t>
            </a:r>
            <a:r>
              <a:rPr lang="en-US" dirty="0"/>
              <a:t> </a:t>
            </a:r>
          </a:p>
          <a:p>
            <a:pPr marL="0" indent="0">
              <a:buNone/>
            </a:pPr>
            <a:r>
              <a:rPr lang="en-US" dirty="0"/>
              <a:t>Barbeau, Z., Fehrenbach, S., Jacob, J. (2013, January 05). </a:t>
            </a:r>
            <a:r>
              <a:rPr lang="en-US" i="1" dirty="0"/>
              <a:t>Development and Testing of and Inflatable Artificial gravity System. </a:t>
            </a:r>
            <a:r>
              <a:rPr lang="en-US" dirty="0"/>
              <a:t>Aerospace Research Central. </a:t>
            </a:r>
            <a:r>
              <a:rPr lang="en-US" u="sng" dirty="0">
                <a:hlinkClick r:id="rId4"/>
              </a:rPr>
              <a:t>https://arc.aiaa.org/doi/10.2514/6.2013-730</a:t>
            </a:r>
            <a:r>
              <a:rPr lang="en-US" dirty="0"/>
              <a:t> </a:t>
            </a:r>
          </a:p>
          <a:p>
            <a:pPr marL="0" indent="0">
              <a:buNone/>
            </a:pPr>
            <a:r>
              <a:rPr lang="en-US" dirty="0"/>
              <a:t>Borowski, S., McCurdy, D., &amp; Packard, T. (2014). </a:t>
            </a:r>
            <a:r>
              <a:rPr lang="en-US" i="1" dirty="0"/>
              <a:t>Conventional and Bimodal Nuclear Thermal Rocket (NTR) Artificial Gravity Mars Transfer Vehicle Concepts. </a:t>
            </a:r>
            <a:r>
              <a:rPr lang="en-US" dirty="0"/>
              <a:t>NASA Technical Reports Server. </a:t>
            </a:r>
            <a:r>
              <a:rPr lang="en-US" u="sng" dirty="0">
                <a:hlinkClick r:id="rId5"/>
              </a:rPr>
              <a:t>https://ntrs.nasa.gov/archive/nasa/casi.ntrs.nasa.gov/20160014801.pdf</a:t>
            </a:r>
            <a:r>
              <a:rPr lang="en-US" dirty="0"/>
              <a:t> </a:t>
            </a:r>
          </a:p>
          <a:p>
            <a:pPr marL="0" indent="0">
              <a:buNone/>
            </a:pPr>
            <a:r>
              <a:rPr lang="en-US" dirty="0"/>
              <a:t>Carroll, Joseph A. (2010). </a:t>
            </a:r>
            <a:r>
              <a:rPr lang="en-US" i="1" dirty="0"/>
              <a:t>Design Concepts for a Manned Artificial Gravity Research Facility. </a:t>
            </a:r>
            <a:r>
              <a:rPr lang="en-US" u="sng" dirty="0">
                <a:hlinkClick r:id="rId6"/>
              </a:rPr>
              <a:t>http://www.spacearchitect.org/pubs/IAC-10-D1.1.4.pdf</a:t>
            </a:r>
            <a:r>
              <a:rPr lang="en-US" dirty="0"/>
              <a:t> </a:t>
            </a:r>
          </a:p>
          <a:p>
            <a:pPr marL="0" indent="0">
              <a:buNone/>
            </a:pPr>
            <a:r>
              <a:rPr lang="en-US" dirty="0"/>
              <a:t>Clément, G., </a:t>
            </a:r>
            <a:r>
              <a:rPr lang="en-US" dirty="0" err="1"/>
              <a:t>Bukley</a:t>
            </a:r>
            <a:r>
              <a:rPr lang="en-US" dirty="0"/>
              <a:t>, A., &amp;amp; </a:t>
            </a:r>
            <a:r>
              <a:rPr lang="en-US" dirty="0" err="1"/>
              <a:t>Paloski</a:t>
            </a:r>
            <a:r>
              <a:rPr lang="en-US" dirty="0"/>
              <a:t>, W. (2015, May 30). Artificial gravity as a countermeasure for mitigating physiological deconditioning during long-duration space missions. Retrieved July 24, 2020, from </a:t>
            </a:r>
            <a:r>
              <a:rPr lang="en-US" dirty="0">
                <a:hlinkClick r:id="rId7"/>
              </a:rPr>
              <a:t>https://www.frontiersin.org/articles/10.3389/fnsys.2015.00092/full</a:t>
            </a:r>
            <a:r>
              <a:rPr lang="en-US" dirty="0"/>
              <a:t> </a:t>
            </a:r>
          </a:p>
          <a:p>
            <a:pPr marL="0" indent="0">
              <a:buNone/>
            </a:pPr>
            <a:r>
              <a:rPr lang="en-US" dirty="0"/>
              <a:t>Clément, Gilles R et al. (2015, June) “Artificial gravity as a countermeasure for mitigating physiological deconditioning during long-duration space missions.” </a:t>
            </a:r>
            <a:r>
              <a:rPr lang="en-US" i="1" dirty="0"/>
              <a:t>Frontiers in systems neuroscience</a:t>
            </a:r>
            <a:r>
              <a:rPr lang="en-US" dirty="0"/>
              <a:t> vol. 9 92. 17, doi:10.3389/fnsys.2015.00092 </a:t>
            </a:r>
            <a:r>
              <a:rPr lang="en-US" u="sng" dirty="0">
                <a:hlinkClick r:id="rId8"/>
              </a:rPr>
              <a:t>https://www.ncbi.nlm.nih.gov/pmc/articles/PMC4470275/</a:t>
            </a:r>
            <a:r>
              <a:rPr lang="en-US" dirty="0"/>
              <a:t> </a:t>
            </a:r>
          </a:p>
          <a:p>
            <a:pPr marL="0" indent="0">
              <a:buNone/>
            </a:pPr>
            <a:r>
              <a:rPr lang="en-US" dirty="0"/>
              <a:t>Clément, G. (2017, November 24). International roadmap for artificial gravity research. Retrieved July 24, 2020, from </a:t>
            </a:r>
            <a:r>
              <a:rPr lang="en-US" dirty="0">
                <a:hlinkClick r:id="rId9"/>
              </a:rPr>
              <a:t>https://www.nature.com/articles/s41526-017-0034-8</a:t>
            </a:r>
            <a:r>
              <a:rPr lang="en-US" dirty="0"/>
              <a:t> </a:t>
            </a:r>
          </a:p>
          <a:p>
            <a:pPr marL="0" indent="0">
              <a:buNone/>
            </a:pPr>
            <a:r>
              <a:rPr lang="en-US" dirty="0"/>
              <a:t>Curreri, Peter A., &amp; Detweiler, Michael K. (2011, January 01). </a:t>
            </a:r>
            <a:r>
              <a:rPr lang="en-US" i="1" dirty="0"/>
              <a:t>A Contemporary Analysis of the O’Neill-Glaser Model for Space-based Solar Power and Habitat Construction. </a:t>
            </a:r>
            <a:r>
              <a:rPr lang="en-US" dirty="0"/>
              <a:t>NASA Technical Reports Server. </a:t>
            </a:r>
            <a:r>
              <a:rPr lang="en-US" u="sng" dirty="0">
                <a:hlinkClick r:id="rId10"/>
              </a:rPr>
              <a:t>https://ntrs.nasa.gov/archive/nasa/casi.ntrs.nasa.gov/20120001744.pdf</a:t>
            </a:r>
            <a:r>
              <a:rPr lang="en-US" dirty="0"/>
              <a:t> </a:t>
            </a:r>
          </a:p>
          <a:p>
            <a:pPr marL="0" indent="0">
              <a:buNone/>
            </a:pPr>
            <a:r>
              <a:rPr lang="en-US" dirty="0" err="1"/>
              <a:t>Dunnill</a:t>
            </a:r>
            <a:r>
              <a:rPr lang="en-US" dirty="0"/>
              <a:t>, C. (2018, July 11). Method of making oxygen from water in zero gravity raises hope for long-distance space travel. Retrieved July 22, 2020, from </a:t>
            </a:r>
            <a:r>
              <a:rPr lang="en-US" dirty="0">
                <a:hlinkClick r:id="rId11"/>
              </a:rPr>
              <a:t>https://phys.org/news/2018-07-method-oxygen-gravity-long-distance-space.html</a:t>
            </a:r>
            <a:r>
              <a:rPr lang="en-US" dirty="0"/>
              <a:t> </a:t>
            </a:r>
          </a:p>
          <a:p>
            <a:pPr marL="0" indent="0">
              <a:buNone/>
            </a:pPr>
            <a:r>
              <a:rPr lang="en-US" dirty="0" err="1"/>
              <a:t>Fredericksen</a:t>
            </a:r>
            <a:r>
              <a:rPr lang="en-US" dirty="0"/>
              <a:t>, Dick. (</a:t>
            </a:r>
            <a:r>
              <a:rPr lang="en-US" dirty="0" err="1"/>
              <a:t>n.d</a:t>
            </a:r>
            <a:r>
              <a:rPr lang="en-US" dirty="0"/>
              <a:t>). </a:t>
            </a:r>
            <a:r>
              <a:rPr lang="en-US" i="1" dirty="0"/>
              <a:t>Bernal Sphere Space Settlement Detail. </a:t>
            </a:r>
            <a:r>
              <a:rPr lang="en-US" dirty="0"/>
              <a:t>National Space Society. </a:t>
            </a:r>
            <a:r>
              <a:rPr lang="en-US" u="sng" dirty="0">
                <a:hlinkClick r:id="rId12"/>
              </a:rPr>
              <a:t>https://space.nss.org/bernal-sphere-space-settlement-detail/</a:t>
            </a:r>
            <a:r>
              <a:rPr lang="en-US" dirty="0"/>
              <a:t> </a:t>
            </a:r>
          </a:p>
          <a:p>
            <a:pPr marL="0" indent="0">
              <a:buNone/>
            </a:pPr>
            <a:r>
              <a:rPr lang="en-US" dirty="0"/>
              <a:t>Globus, Al. (1991, May). </a:t>
            </a:r>
            <a:r>
              <a:rPr lang="en-US" i="1" dirty="0"/>
              <a:t>The Design and Visualization of a Space Biosphere. </a:t>
            </a:r>
            <a:r>
              <a:rPr lang="en-US" u="sng" dirty="0">
                <a:hlinkClick r:id="rId13"/>
              </a:rPr>
              <a:t>https://settlement.arc.nasa.gov/LewisOne/lewisOnePaper.pdf</a:t>
            </a:r>
            <a:endParaRPr lang="en-US" dirty="0"/>
          </a:p>
          <a:p>
            <a:pPr marL="0" indent="0">
              <a:buNone/>
            </a:pPr>
            <a:r>
              <a:rPr lang="en-US" dirty="0"/>
              <a:t>Globus, A., Arora, N., Bajoria, A., &amp; Strout, J. (2007). </a:t>
            </a:r>
            <a:r>
              <a:rPr lang="en-US" i="1" dirty="0"/>
              <a:t>The Kalpana One Orbital Space Settlement Revised.</a:t>
            </a:r>
            <a:r>
              <a:rPr lang="en-US" dirty="0"/>
              <a:t> </a:t>
            </a:r>
            <a:r>
              <a:rPr lang="en-US" u="sng" dirty="0">
                <a:hlinkClick r:id="rId14"/>
              </a:rPr>
              <a:t>http://alglobus.net/NASAwork/papers/2007KalpanaOne.pdf</a:t>
            </a:r>
            <a:r>
              <a:rPr lang="en-US" dirty="0"/>
              <a:t> </a:t>
            </a:r>
          </a:p>
          <a:p>
            <a:pPr marL="0" indent="0">
              <a:buNone/>
            </a:pPr>
            <a:r>
              <a:rPr lang="en-US" dirty="0"/>
              <a:t>Gruber. J., </a:t>
            </a:r>
            <a:r>
              <a:rPr lang="en-US" dirty="0" err="1"/>
              <a:t>Seyedmndani</a:t>
            </a:r>
            <a:r>
              <a:rPr lang="en-US" dirty="0"/>
              <a:t>, K., &amp; Clark, T. K. (2018, February 14). </a:t>
            </a:r>
            <a:r>
              <a:rPr lang="en-US" i="1" dirty="0"/>
              <a:t>Linear Sled Hybrid Artificial Gravity Concept. </a:t>
            </a:r>
            <a:r>
              <a:rPr lang="en-US" dirty="0"/>
              <a:t>NASA Technical Reports Server. </a:t>
            </a:r>
            <a:r>
              <a:rPr lang="en-US" u="sng" dirty="0">
                <a:hlinkClick r:id="rId15"/>
              </a:rPr>
              <a:t>https://ntrs.nasa.gov/search.jsp?R=20190001171</a:t>
            </a:r>
            <a:r>
              <a:rPr lang="en-US" dirty="0"/>
              <a:t> </a:t>
            </a:r>
          </a:p>
          <a:p>
            <a:pPr marL="0" indent="0">
              <a:buNone/>
            </a:pPr>
            <a:r>
              <a:rPr lang="en-US" dirty="0"/>
              <a:t>Hall, Theodore W. (2006). </a:t>
            </a:r>
            <a:r>
              <a:rPr lang="en-US" i="1" dirty="0"/>
              <a:t>Artificial gravity Visualization, Empathy, and Design. </a:t>
            </a:r>
            <a:r>
              <a:rPr lang="en-US" dirty="0"/>
              <a:t>American Institute of Aeronautics and Astronautics. </a:t>
            </a:r>
            <a:r>
              <a:rPr lang="en-US" u="sng" dirty="0">
                <a:hlinkClick r:id="rId16"/>
              </a:rPr>
              <a:t>file:///C:/Users/eawestfa/Documents/AIAA-2006-7321.pdf</a:t>
            </a:r>
            <a:r>
              <a:rPr lang="en-US" dirty="0"/>
              <a:t> </a:t>
            </a:r>
          </a:p>
          <a:p>
            <a:pPr marL="0" indent="0">
              <a:buNone/>
            </a:pPr>
            <a:r>
              <a:rPr lang="en-US" dirty="0"/>
              <a:t>Joosten, B. (n.d.). Artificial Gravity for Human Exploration Missions. AG Constraints, 6-11. Retrieved 2002, from </a:t>
            </a:r>
            <a:r>
              <a:rPr lang="en-US" dirty="0">
                <a:hlinkClick r:id="rId17"/>
              </a:rPr>
              <a:t>https://history.nasa.gov/DPT/Technology%20Priorities%20Recommendations/Artificial%20Gravity%20Status%20and%20Options%20NExT%20Jul_02.pdf</a:t>
            </a:r>
            <a:r>
              <a:rPr lang="en-US" dirty="0"/>
              <a:t> </a:t>
            </a:r>
          </a:p>
          <a:p>
            <a:pPr marL="0" indent="0">
              <a:buNone/>
            </a:pPr>
            <a:r>
              <a:rPr lang="en-US" dirty="0"/>
              <a:t>Joosten, Kent. (2002, July 16). </a:t>
            </a:r>
            <a:r>
              <a:rPr lang="en-US" i="1" dirty="0"/>
              <a:t>Artificial gravity for Human Exploration Missions. </a:t>
            </a:r>
            <a:r>
              <a:rPr lang="en-US" u="sng" dirty="0">
                <a:hlinkClick r:id="rId17"/>
              </a:rPr>
              <a:t>https://history.nasa.gov/DPT/Technology%20Priorities%20Recommendations/Artificial%20Gravity%20Status%20and%20Options%20NExT%20Jul_02.pdf</a:t>
            </a:r>
            <a:endParaRPr lang="en-US" dirty="0"/>
          </a:p>
          <a:p>
            <a:pPr marL="0" indent="0">
              <a:buNone/>
            </a:pPr>
            <a:r>
              <a:rPr lang="en-US" dirty="0" err="1"/>
              <a:t>Martelaro</a:t>
            </a:r>
            <a:r>
              <a:rPr lang="en-US" dirty="0"/>
              <a:t>, Nikolas. (2017, May 18). </a:t>
            </a:r>
            <a:r>
              <a:rPr lang="en-US" i="1" dirty="0"/>
              <a:t>Powering the Stanford Torus. </a:t>
            </a:r>
            <a:r>
              <a:rPr lang="en-US" dirty="0"/>
              <a:t>Stanford University. </a:t>
            </a:r>
            <a:r>
              <a:rPr lang="en-US" u="sng" dirty="0">
                <a:hlinkClick r:id="rId18"/>
              </a:rPr>
              <a:t>http://large.stanford.edu/courses/2016/ph240/martelaro2/</a:t>
            </a:r>
            <a:r>
              <a:rPr lang="en-US" dirty="0"/>
              <a:t> </a:t>
            </a:r>
          </a:p>
          <a:p>
            <a:pPr marL="0" indent="0">
              <a:buNone/>
            </a:pPr>
            <a:r>
              <a:rPr lang="en-US" dirty="0"/>
              <a:t>Pfeiffer, C., </a:t>
            </a:r>
            <a:r>
              <a:rPr lang="en-US" dirty="0" err="1"/>
              <a:t>Serino</a:t>
            </a:r>
            <a:r>
              <a:rPr lang="en-US" dirty="0"/>
              <a:t>, A., &amp;amp; </a:t>
            </a:r>
            <a:r>
              <a:rPr lang="en-US" dirty="0" err="1"/>
              <a:t>Blanke</a:t>
            </a:r>
            <a:r>
              <a:rPr lang="en-US" dirty="0"/>
              <a:t>, O. (2014, March 20). The vestibular system: A spatial reference for bodily self-consciousness. Retrieved July 24, 2020, from </a:t>
            </a:r>
            <a:r>
              <a:rPr lang="en-US" dirty="0">
                <a:hlinkClick r:id="rId19"/>
              </a:rPr>
              <a:t>https://www.frontiersin.org/articles/10.3389/fnint.2014.00031/full</a:t>
            </a:r>
            <a:r>
              <a:rPr lang="en-US" dirty="0"/>
              <a:t> </a:t>
            </a:r>
          </a:p>
          <a:p>
            <a:pPr marL="0" indent="0">
              <a:buNone/>
            </a:pPr>
            <a:r>
              <a:rPr lang="en-US" dirty="0" err="1"/>
              <a:t>Raykin</a:t>
            </a:r>
            <a:r>
              <a:rPr lang="en-US" dirty="0"/>
              <a:t>, J., Forte, T., Wang, R., Feola, A., Samuels, B., Myers, J., Nelson, E., Gleason, R., &amp; Ethier, R. (2016, February 08).  </a:t>
            </a:r>
            <a:r>
              <a:rPr lang="en-US" i="1" dirty="0"/>
              <a:t>Optic Nerve Sheath Mechanics in VIIP Syndrome. </a:t>
            </a:r>
            <a:r>
              <a:rPr lang="en-US" dirty="0"/>
              <a:t>NASA Technical Reports Server. </a:t>
            </a:r>
            <a:r>
              <a:rPr lang="en-US" u="sng" dirty="0">
                <a:hlinkClick r:id="rId20"/>
              </a:rPr>
              <a:t>https://ntrs.nasa.gov/search.jsp?R=20160012465&amp;hterms=viip+syndrome&amp;qs=N%3D0%26Ntk%3DAll%26Ntt%3Dviip%2520syndrome%26Ntx%3Dmode%2520matchallpartial</a:t>
            </a:r>
            <a:endParaRPr lang="en-US" dirty="0"/>
          </a:p>
          <a:p>
            <a:pPr marL="0" indent="0">
              <a:buNone/>
            </a:pPr>
            <a:r>
              <a:rPr lang="en-US" dirty="0" err="1"/>
              <a:t>Scharmen</a:t>
            </a:r>
            <a:r>
              <a:rPr lang="en-US" dirty="0"/>
              <a:t>, Fred. “The Shape of Space: NASA Designs for Orbital Space Settlements.” </a:t>
            </a:r>
            <a:r>
              <a:rPr lang="en-US" i="1" dirty="0"/>
              <a:t>Places Journal</a:t>
            </a:r>
            <a:r>
              <a:rPr lang="en-US" dirty="0"/>
              <a:t>, 1 Aug. 2018, placesjournal.org/article/the-shape-of-space/?</a:t>
            </a:r>
            <a:r>
              <a:rPr lang="en-US" dirty="0" err="1"/>
              <a:t>cn</a:t>
            </a:r>
            <a:r>
              <a:rPr lang="en-US" dirty="0"/>
              <a:t>-reloaded=1.  </a:t>
            </a:r>
          </a:p>
          <a:p>
            <a:pPr marL="0" indent="0">
              <a:buNone/>
            </a:pPr>
            <a:r>
              <a:rPr lang="en-US" dirty="0"/>
              <a:t>Sorensen, Kirk. (2005). </a:t>
            </a:r>
            <a:r>
              <a:rPr lang="en-US" i="1" dirty="0"/>
              <a:t>A Tether-Based Variable-Gravity Research Facility Concept. </a:t>
            </a:r>
            <a:r>
              <a:rPr lang="en-US" u="sng" dirty="0">
                <a:hlinkClick r:id="rId21"/>
              </a:rPr>
              <a:t>http://www.artificial-gravity.com/JANNAF-2005-Sorensen.pdf</a:t>
            </a:r>
            <a:r>
              <a:rPr lang="en-US" i="1" dirty="0"/>
              <a:t> </a:t>
            </a:r>
            <a:endParaRPr lang="en-US" dirty="0"/>
          </a:p>
          <a:p>
            <a:pPr marL="0" indent="0">
              <a:buNone/>
            </a:pPr>
            <a:r>
              <a:rPr lang="en-US" dirty="0"/>
              <a:t>Zipay, John J. (2019, January 07). </a:t>
            </a:r>
            <a:r>
              <a:rPr lang="en-US" i="1" dirty="0"/>
              <a:t>Near-Term Artificial Gravity Concepts for Deep Space Missions. </a:t>
            </a:r>
            <a:r>
              <a:rPr lang="en-US" dirty="0"/>
              <a:t>NASA Technical Reports Server. </a:t>
            </a:r>
            <a:r>
              <a:rPr lang="en-US" u="sng" dirty="0">
                <a:hlinkClick r:id="rId22"/>
              </a:rPr>
              <a:t>https://ntrs.nasa.gov/search.jsp?R=20190000843&amp;hterms=Near-Term+Artificial+Gravity+Concepts+Deep+Space+Missions&amp;qs=N%3D0%26Ntk%3DAll%26Ntt%3DNear-Term%2520Artificial%2520Gravity%2520Concepts%2520for%2520Deep%2520Space%2520Missions%26Ntx%3Dmode%2520matchallpartial</a:t>
            </a:r>
            <a:r>
              <a:rPr lang="en-US" dirty="0"/>
              <a:t> </a:t>
            </a:r>
          </a:p>
          <a:p>
            <a:pPr marL="0" indent="0">
              <a:lnSpc>
                <a:spcPct val="120000"/>
              </a:lnSpc>
              <a:buNone/>
            </a:pPr>
            <a:endParaRPr lang="en-US" dirty="0"/>
          </a:p>
        </p:txBody>
      </p:sp>
    </p:spTree>
    <p:extLst>
      <p:ext uri="{BB962C8B-B14F-4D97-AF65-F5344CB8AC3E}">
        <p14:creationId xmlns:p14="http://schemas.microsoft.com/office/powerpoint/2010/main" val="249394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7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the Problem</a:t>
            </a:r>
          </a:p>
        </p:txBody>
      </p:sp>
      <p:sp>
        <p:nvSpPr>
          <p:cNvPr id="3" name="Content Placeholder 2"/>
          <p:cNvSpPr>
            <a:spLocks noGrp="1"/>
          </p:cNvSpPr>
          <p:nvPr>
            <p:ph idx="1"/>
          </p:nvPr>
        </p:nvSpPr>
        <p:spPr/>
        <p:txBody>
          <a:bodyPr/>
          <a:lstStyle/>
          <a:p>
            <a:r>
              <a:rPr lang="en-US" sz="2400" dirty="0"/>
              <a:t>Currently any time spent in space results in an exposure to microgravity.</a:t>
            </a:r>
          </a:p>
          <a:p>
            <a:r>
              <a:rPr lang="en-US" sz="2400" dirty="0"/>
              <a:t>The human body responds to this environment, often in ways that are unfavorable to overall health.</a:t>
            </a:r>
          </a:p>
          <a:p>
            <a:endParaRPr lang="en-US" dirty="0"/>
          </a:p>
          <a:p>
            <a:r>
              <a:rPr lang="en-US" sz="2400" dirty="0"/>
              <a:t>Examples of negative effects of microgravity:</a:t>
            </a:r>
          </a:p>
          <a:p>
            <a:pPr marL="0" indent="0">
              <a:buNone/>
            </a:pPr>
            <a:endParaRPr lang="en-US" sz="2400" dirty="0"/>
          </a:p>
          <a:p>
            <a:r>
              <a:rPr lang="en-US" sz="2400" dirty="0"/>
              <a:t>Muscle deconditioning</a:t>
            </a:r>
          </a:p>
          <a:p>
            <a:r>
              <a:rPr lang="en-US" sz="2400" dirty="0"/>
              <a:t>Bone decalcification</a:t>
            </a:r>
          </a:p>
          <a:p>
            <a:r>
              <a:rPr lang="en-US" sz="2400" dirty="0"/>
              <a:t>Visual Impairment Intracranial Pressure Syndrome (VIIP)</a:t>
            </a:r>
          </a:p>
          <a:p>
            <a:r>
              <a:rPr lang="en-US" sz="2400" dirty="0"/>
              <a:t>Fluid shift</a:t>
            </a:r>
          </a:p>
        </p:txBody>
      </p:sp>
    </p:spTree>
    <p:extLst>
      <p:ext uri="{BB962C8B-B14F-4D97-AF65-F5344CB8AC3E}">
        <p14:creationId xmlns:p14="http://schemas.microsoft.com/office/powerpoint/2010/main" val="14089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Deconditioning</a:t>
            </a:r>
          </a:p>
        </p:txBody>
      </p:sp>
      <p:sp>
        <p:nvSpPr>
          <p:cNvPr id="3" name="Content Placeholder 2"/>
          <p:cNvSpPr>
            <a:spLocks noGrp="1"/>
          </p:cNvSpPr>
          <p:nvPr>
            <p:ph idx="1"/>
          </p:nvPr>
        </p:nvSpPr>
        <p:spPr>
          <a:xfrm>
            <a:off x="228600" y="1217054"/>
            <a:ext cx="7692528" cy="5370013"/>
          </a:xfrm>
        </p:spPr>
        <p:txBody>
          <a:bodyPr>
            <a:normAutofit/>
          </a:bodyPr>
          <a:lstStyle/>
          <a:p>
            <a:pPr>
              <a:lnSpc>
                <a:spcPct val="100000"/>
              </a:lnSpc>
              <a:spcBef>
                <a:spcPts val="1300"/>
              </a:spcBef>
            </a:pPr>
            <a:r>
              <a:rPr lang="en-US" sz="1800" b="1" dirty="0"/>
              <a:t>Health effects: </a:t>
            </a:r>
            <a:r>
              <a:rPr lang="en-US" sz="1800" dirty="0"/>
              <a:t>Weakness, increased recovery time upon return to Earth.</a:t>
            </a:r>
          </a:p>
          <a:p>
            <a:pPr>
              <a:lnSpc>
                <a:spcPct val="100000"/>
              </a:lnSpc>
              <a:spcBef>
                <a:spcPts val="1300"/>
              </a:spcBef>
            </a:pPr>
            <a:r>
              <a:rPr lang="en-US" sz="1800" dirty="0"/>
              <a:t>The disuse of muscles while in microgravity results in atrophy in a matter of days without proper countermeasures.</a:t>
            </a:r>
          </a:p>
          <a:p>
            <a:pPr>
              <a:lnSpc>
                <a:spcPct val="100000"/>
              </a:lnSpc>
              <a:spcBef>
                <a:spcPts val="1300"/>
              </a:spcBef>
            </a:pPr>
            <a:r>
              <a:rPr lang="en-US" sz="1800" b="1" dirty="0"/>
              <a:t>Countermeasures: </a:t>
            </a:r>
            <a:r>
              <a:rPr lang="en-US" sz="1800" dirty="0"/>
              <a:t>Resistive Exercise for up to 2.5 </a:t>
            </a:r>
            <a:r>
              <a:rPr lang="en-US" sz="1800" dirty="0" err="1"/>
              <a:t>hrs</a:t>
            </a:r>
            <a:r>
              <a:rPr lang="en-US" sz="1800" dirty="0"/>
              <a:t> a day</a:t>
            </a:r>
          </a:p>
          <a:p>
            <a:pPr>
              <a:lnSpc>
                <a:spcPct val="100000"/>
              </a:lnSpc>
              <a:spcBef>
                <a:spcPts val="1300"/>
              </a:spcBef>
            </a:pPr>
            <a:r>
              <a:rPr lang="en-US" sz="1800" dirty="0"/>
              <a:t>Increased focus on endurance training exercise shows potential to better counteract the negative metabolic effects. </a:t>
            </a:r>
          </a:p>
          <a:p>
            <a:pPr>
              <a:lnSpc>
                <a:spcPct val="100000"/>
              </a:lnSpc>
              <a:spcBef>
                <a:spcPts val="1300"/>
              </a:spcBef>
            </a:pPr>
            <a:r>
              <a:rPr lang="en-US" sz="1800" b="1" dirty="0"/>
              <a:t>Artificial gravity as a potential countermeasure: </a:t>
            </a:r>
            <a:r>
              <a:rPr lang="en-US" sz="1800" dirty="0"/>
              <a:t>By creating forces similar to Earth, Muscle will be used to stand and move around. Effectively replicating conditions on Earth.</a:t>
            </a:r>
          </a:p>
          <a:p>
            <a:pPr>
              <a:lnSpc>
                <a:spcPct val="100000"/>
              </a:lnSpc>
              <a:spcBef>
                <a:spcPts val="1300"/>
              </a:spcBef>
            </a:pPr>
            <a:endParaRPr lang="en-US" sz="1800" dirty="0"/>
          </a:p>
          <a:p>
            <a:pPr>
              <a:lnSpc>
                <a:spcPct val="100000"/>
              </a:lnSpc>
              <a:spcBef>
                <a:spcPts val="1300"/>
              </a:spcBef>
            </a:pPr>
            <a:r>
              <a:rPr lang="en-US" sz="1800" dirty="0"/>
              <a:t>Astronauts still face some significant muscle loss during extended stays on the ISS, </a:t>
            </a:r>
            <a:r>
              <a:rPr lang="en-US" sz="1800" b="1" dirty="0"/>
              <a:t>long-duration missions</a:t>
            </a:r>
            <a:r>
              <a:rPr lang="en-US" sz="1800" dirty="0"/>
              <a:t> are at higher risk for greater levels of muscle loss due to increased time spent in microgravity.</a:t>
            </a:r>
          </a:p>
        </p:txBody>
      </p:sp>
      <p:pic>
        <p:nvPicPr>
          <p:cNvPr id="1026" name="Picture 2" descr="How Astronauts Workout In Space - Business Insider">
            <a:extLst>
              <a:ext uri="{FF2B5EF4-FFF2-40B4-BE49-F238E27FC236}">
                <a16:creationId xmlns:a16="http://schemas.microsoft.com/office/drawing/2014/main" id="{9BF557C3-B467-4A04-B82D-966BCB96D3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1690" y="1605392"/>
            <a:ext cx="2893757" cy="4355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B0BE70-0B07-4B96-A627-33E54B446076}"/>
              </a:ext>
            </a:extLst>
          </p:cNvPr>
          <p:cNvSpPr txBox="1"/>
          <p:nvPr/>
        </p:nvSpPr>
        <p:spPr>
          <a:xfrm>
            <a:off x="8691690" y="5961152"/>
            <a:ext cx="2893757" cy="246221"/>
          </a:xfrm>
          <a:prstGeom prst="rect">
            <a:avLst/>
          </a:prstGeom>
          <a:noFill/>
        </p:spPr>
        <p:txBody>
          <a:bodyPr wrap="square" rtlCol="0">
            <a:spAutoFit/>
          </a:bodyPr>
          <a:lstStyle/>
          <a:p>
            <a:r>
              <a:rPr lang="en-US" sz="1000" dirty="0">
                <a:solidFill>
                  <a:schemeClr val="tx1">
                    <a:lumMod val="75000"/>
                    <a:lumOff val="25000"/>
                  </a:schemeClr>
                </a:solidFill>
              </a:rPr>
              <a:t>Credit: NASA</a:t>
            </a:r>
          </a:p>
        </p:txBody>
      </p:sp>
    </p:spTree>
    <p:extLst>
      <p:ext uri="{BB962C8B-B14F-4D97-AF65-F5344CB8AC3E}">
        <p14:creationId xmlns:p14="http://schemas.microsoft.com/office/powerpoint/2010/main" val="81873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FF9231-9FBD-4D4D-B135-D1AB49613AB6}"/>
              </a:ext>
            </a:extLst>
          </p:cNvPr>
          <p:cNvPicPr/>
          <p:nvPr/>
        </p:nvPicPr>
        <p:blipFill rotWithShape="1">
          <a:blip r:embed="rId2">
            <a:extLst>
              <a:ext uri="{28A0092B-C50C-407E-A947-70E740481C1C}">
                <a14:useLocalDpi xmlns:a14="http://schemas.microsoft.com/office/drawing/2010/main" val="0"/>
              </a:ext>
            </a:extLst>
          </a:blip>
          <a:srcRect l="1735" t="2743" r="22670" b="19899"/>
          <a:stretch/>
        </p:blipFill>
        <p:spPr bwMode="auto">
          <a:xfrm>
            <a:off x="7178040" y="1837944"/>
            <a:ext cx="4640932" cy="3978599"/>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Bone Decalcification</a:t>
            </a:r>
          </a:p>
        </p:txBody>
      </p:sp>
      <p:sp>
        <p:nvSpPr>
          <p:cNvPr id="3" name="Content Placeholder 2"/>
          <p:cNvSpPr>
            <a:spLocks noGrp="1"/>
          </p:cNvSpPr>
          <p:nvPr>
            <p:ph idx="1"/>
          </p:nvPr>
        </p:nvSpPr>
        <p:spPr>
          <a:xfrm>
            <a:off x="228600" y="1217054"/>
            <a:ext cx="6846979" cy="5370013"/>
          </a:xfrm>
        </p:spPr>
        <p:txBody>
          <a:bodyPr>
            <a:normAutofit/>
          </a:bodyPr>
          <a:lstStyle/>
          <a:p>
            <a:pPr>
              <a:lnSpc>
                <a:spcPct val="100000"/>
              </a:lnSpc>
              <a:spcBef>
                <a:spcPts val="1300"/>
              </a:spcBef>
            </a:pPr>
            <a:r>
              <a:rPr lang="en-US" sz="1800" b="1" dirty="0"/>
              <a:t>Health effects: </a:t>
            </a:r>
            <a:r>
              <a:rPr lang="en-US" sz="1800" dirty="0"/>
              <a:t>Osteopenia, osteoporosis, increased susceptibility for bone fractures, increased levels of calcium in the blood.</a:t>
            </a:r>
          </a:p>
          <a:p>
            <a:pPr>
              <a:lnSpc>
                <a:spcPct val="100000"/>
              </a:lnSpc>
              <a:spcBef>
                <a:spcPts val="1300"/>
              </a:spcBef>
            </a:pPr>
            <a:r>
              <a:rPr lang="en-US" sz="1800" dirty="0"/>
              <a:t>Due to the lack of loading on weightbearing bones, bones start to breakdown. </a:t>
            </a:r>
          </a:p>
          <a:p>
            <a:pPr>
              <a:lnSpc>
                <a:spcPct val="100000"/>
              </a:lnSpc>
              <a:spcBef>
                <a:spcPts val="1300"/>
              </a:spcBef>
            </a:pPr>
            <a:r>
              <a:rPr lang="en-US" sz="1800" b="1" dirty="0"/>
              <a:t>Countermeasures: </a:t>
            </a:r>
            <a:r>
              <a:rPr lang="en-US" sz="1800" dirty="0"/>
              <a:t>Resistive exercise can be used to counteract some of the loss but is only partially effective.</a:t>
            </a:r>
          </a:p>
          <a:p>
            <a:pPr>
              <a:lnSpc>
                <a:spcPct val="100000"/>
              </a:lnSpc>
              <a:spcBef>
                <a:spcPts val="1300"/>
              </a:spcBef>
            </a:pPr>
            <a:r>
              <a:rPr lang="en-US" sz="1800" b="1" dirty="0"/>
              <a:t>Artificial gravity as a potential countermeasure: </a:t>
            </a:r>
            <a:r>
              <a:rPr lang="en-US" sz="1800" dirty="0"/>
              <a:t>“Downward” forces will provide the loading on bones necessary for normal health. Gravity gradients may effect the amount of force on different bones in the body.</a:t>
            </a:r>
            <a:endParaRPr lang="en-US" sz="1800" b="1" dirty="0"/>
          </a:p>
          <a:p>
            <a:pPr>
              <a:lnSpc>
                <a:spcPct val="100000"/>
              </a:lnSpc>
              <a:spcBef>
                <a:spcPts val="1300"/>
              </a:spcBef>
            </a:pPr>
            <a:endParaRPr lang="en-US" sz="1800" dirty="0"/>
          </a:p>
          <a:p>
            <a:pPr>
              <a:lnSpc>
                <a:spcPct val="100000"/>
              </a:lnSpc>
              <a:spcBef>
                <a:spcPts val="1300"/>
              </a:spcBef>
            </a:pPr>
            <a:r>
              <a:rPr lang="en-US" sz="1800" b="1" dirty="0"/>
              <a:t>Long duration / Mars missions </a:t>
            </a:r>
            <a:r>
              <a:rPr lang="en-US" sz="1800" dirty="0"/>
              <a:t>face serious risk of astronauts developing osteopenia or osteoporosis, greatly increasing their risk of bone factures.</a:t>
            </a:r>
          </a:p>
        </p:txBody>
      </p:sp>
      <p:sp>
        <p:nvSpPr>
          <p:cNvPr id="5" name="Text Box 2">
            <a:extLst>
              <a:ext uri="{FF2B5EF4-FFF2-40B4-BE49-F238E27FC236}">
                <a16:creationId xmlns:a16="http://schemas.microsoft.com/office/drawing/2014/main" id="{0F725133-E750-4B00-BAD4-4D30B2A299F3}"/>
              </a:ext>
            </a:extLst>
          </p:cNvPr>
          <p:cNvSpPr txBox="1">
            <a:spLocks noChangeArrowheads="1"/>
          </p:cNvSpPr>
          <p:nvPr/>
        </p:nvSpPr>
        <p:spPr bwMode="auto">
          <a:xfrm>
            <a:off x="7433155" y="5807800"/>
            <a:ext cx="4385818" cy="7705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6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Bone mineral density change at the femoral neck of astronauts versus duration of spaceflight. (Predictive Model)</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Grey dots represent experimental data obtained from previous missions before ARED implementation in 2009.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C455C20-8A8B-42CF-B341-271844C466D1}"/>
              </a:ext>
            </a:extLst>
          </p:cNvPr>
          <p:cNvSpPr txBox="1"/>
          <p:nvPr/>
        </p:nvSpPr>
        <p:spPr>
          <a:xfrm>
            <a:off x="7910112" y="6569580"/>
            <a:ext cx="4281888" cy="215444"/>
          </a:xfrm>
          <a:prstGeom prst="rect">
            <a:avLst/>
          </a:prstGeom>
          <a:noFill/>
        </p:spPr>
        <p:txBody>
          <a:bodyPr wrap="square" rtlCol="0">
            <a:spAutoFit/>
          </a:bodyPr>
          <a:lstStyle/>
          <a:p>
            <a:r>
              <a:rPr lang="en-US" sz="800" i="1" dirty="0">
                <a:solidFill>
                  <a:schemeClr val="tx1">
                    <a:lumMod val="85000"/>
                    <a:lumOff val="15000"/>
                  </a:schemeClr>
                </a:solidFill>
              </a:rPr>
              <a:t>Source: </a:t>
            </a:r>
            <a:r>
              <a:rPr lang="en-US" sz="800" dirty="0">
                <a:solidFill>
                  <a:schemeClr val="tx1">
                    <a:lumMod val="85000"/>
                    <a:lumOff val="15000"/>
                  </a:schemeClr>
                </a:solidFill>
              </a:rPr>
              <a:t> Axpe E, </a:t>
            </a:r>
            <a:r>
              <a:rPr lang="en-US" sz="800" i="1" dirty="0">
                <a:solidFill>
                  <a:schemeClr val="tx1">
                    <a:lumMod val="85000"/>
                    <a:lumOff val="15000"/>
                  </a:schemeClr>
                </a:solidFill>
              </a:rPr>
              <a:t>A human Mission to Mars: Predicting the bone mineral density loss of astronauts</a:t>
            </a:r>
          </a:p>
        </p:txBody>
      </p:sp>
      <p:sp>
        <p:nvSpPr>
          <p:cNvPr id="7" name="TextBox 6">
            <a:extLst>
              <a:ext uri="{FF2B5EF4-FFF2-40B4-BE49-F238E27FC236}">
                <a16:creationId xmlns:a16="http://schemas.microsoft.com/office/drawing/2014/main" id="{ECA6704C-ADFD-4427-971F-7B72F1333D35}"/>
              </a:ext>
            </a:extLst>
          </p:cNvPr>
          <p:cNvSpPr txBox="1"/>
          <p:nvPr/>
        </p:nvSpPr>
        <p:spPr>
          <a:xfrm>
            <a:off x="7322469" y="1514778"/>
            <a:ext cx="4640931" cy="276999"/>
          </a:xfrm>
          <a:prstGeom prst="rect">
            <a:avLst/>
          </a:prstGeom>
          <a:noFill/>
        </p:spPr>
        <p:txBody>
          <a:bodyPr wrap="square" rtlCol="0">
            <a:spAutoFit/>
          </a:bodyPr>
          <a:lstStyle/>
          <a:p>
            <a:pPr algn="ctr"/>
            <a:r>
              <a:rPr lang="en-US" sz="1200" u="sng" dirty="0"/>
              <a:t>Bone mineral density change over time without countermeasures</a:t>
            </a:r>
          </a:p>
        </p:txBody>
      </p:sp>
    </p:spTree>
    <p:extLst>
      <p:ext uri="{BB962C8B-B14F-4D97-AF65-F5344CB8AC3E}">
        <p14:creationId xmlns:p14="http://schemas.microsoft.com/office/powerpoint/2010/main" val="368202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Shift</a:t>
            </a:r>
          </a:p>
        </p:txBody>
      </p:sp>
      <p:pic>
        <p:nvPicPr>
          <p:cNvPr id="4" name="Picture 3">
            <a:extLst>
              <a:ext uri="{FF2B5EF4-FFF2-40B4-BE49-F238E27FC236}">
                <a16:creationId xmlns:a16="http://schemas.microsoft.com/office/drawing/2014/main" id="{DFFCFCBE-7214-4DFD-8696-B0D9E9311A45}"/>
              </a:ext>
            </a:extLst>
          </p:cNvPr>
          <p:cNvPicPr/>
          <p:nvPr/>
        </p:nvPicPr>
        <p:blipFill rotWithShape="1">
          <a:blip r:embed="rId2">
            <a:extLst>
              <a:ext uri="{28A0092B-C50C-407E-A947-70E740481C1C}">
                <a14:useLocalDpi xmlns:a14="http://schemas.microsoft.com/office/drawing/2010/main" val="0"/>
              </a:ext>
            </a:extLst>
          </a:blip>
          <a:srcRect t="3545" r="27422" b="12351"/>
          <a:stretch/>
        </p:blipFill>
        <p:spPr bwMode="auto">
          <a:xfrm>
            <a:off x="7512212" y="2236893"/>
            <a:ext cx="4573940" cy="3249507"/>
          </a:xfrm>
          <a:prstGeom prst="rect">
            <a:avLst/>
          </a:prstGeom>
          <a:noFill/>
          <a:ln>
            <a:noFill/>
          </a:ln>
          <a:extLst>
            <a:ext uri="{53640926-AAD7-44D8-BBD7-CCE9431645EC}">
              <a14:shadowObscured xmlns:a14="http://schemas.microsoft.com/office/drawing/2010/main"/>
            </a:ext>
          </a:extLst>
        </p:spPr>
      </p:pic>
      <p:sp>
        <p:nvSpPr>
          <p:cNvPr id="5" name="Content Placeholder 2">
            <a:extLst>
              <a:ext uri="{FF2B5EF4-FFF2-40B4-BE49-F238E27FC236}">
                <a16:creationId xmlns:a16="http://schemas.microsoft.com/office/drawing/2014/main" id="{BC5EA483-E14E-4F7C-AB6E-387D28885C3F}"/>
              </a:ext>
            </a:extLst>
          </p:cNvPr>
          <p:cNvSpPr txBox="1">
            <a:spLocks/>
          </p:cNvSpPr>
          <p:nvPr/>
        </p:nvSpPr>
        <p:spPr>
          <a:xfrm>
            <a:off x="228600" y="1234440"/>
            <a:ext cx="7461504" cy="5102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dirty="0"/>
              <a:t>Health effects: </a:t>
            </a:r>
            <a:r>
              <a:rPr lang="en-US" sz="1800" dirty="0"/>
              <a:t>“Bird-legs” and puffy face, increased intracranial pressure, VIIP, nasal congestion, headaches.</a:t>
            </a:r>
          </a:p>
          <a:p>
            <a:pPr>
              <a:lnSpc>
                <a:spcPct val="100000"/>
              </a:lnSpc>
            </a:pPr>
            <a:r>
              <a:rPr lang="en-US" sz="1800" dirty="0"/>
              <a:t>As the body is no longer working against gravitational forces, fluid starts to shift away from the lower extremities and into the upper body. </a:t>
            </a:r>
          </a:p>
          <a:p>
            <a:pPr>
              <a:lnSpc>
                <a:spcPct val="100000"/>
              </a:lnSpc>
            </a:pPr>
            <a:r>
              <a:rPr lang="en-US" sz="1800" b="1" dirty="0"/>
              <a:t>Countermeasures: </a:t>
            </a:r>
            <a:r>
              <a:rPr lang="en-US" sz="1800" dirty="0"/>
              <a:t>There are currently no countermeasures to effectively control fluid shift</a:t>
            </a:r>
          </a:p>
          <a:p>
            <a:pPr>
              <a:lnSpc>
                <a:spcPct val="100000"/>
              </a:lnSpc>
            </a:pPr>
            <a:r>
              <a:rPr lang="en-US" sz="1800" dirty="0"/>
              <a:t>Possible countermeasures: Small human centrifuges and lower body negative pressure suits are current proposals for counteracting fluid shift. </a:t>
            </a:r>
          </a:p>
          <a:p>
            <a:pPr>
              <a:lnSpc>
                <a:spcPct val="100000"/>
              </a:lnSpc>
            </a:pPr>
            <a:r>
              <a:rPr lang="en-US" sz="1800" b="1" dirty="0"/>
              <a:t>Artificial gravity as a potential countermeasure: </a:t>
            </a:r>
            <a:r>
              <a:rPr lang="en-US" sz="1800" dirty="0"/>
              <a:t>By providing forces similar to those experienced on Earth, fluids will return to the lower body.</a:t>
            </a:r>
            <a:endParaRPr lang="en-US" sz="1800" b="1" dirty="0"/>
          </a:p>
          <a:p>
            <a:pPr marL="0" indent="0">
              <a:lnSpc>
                <a:spcPct val="100000"/>
              </a:lnSpc>
              <a:buNone/>
            </a:pPr>
            <a:endParaRPr lang="en-US" sz="1800" dirty="0"/>
          </a:p>
          <a:p>
            <a:pPr>
              <a:lnSpc>
                <a:spcPct val="100000"/>
              </a:lnSpc>
            </a:pPr>
            <a:r>
              <a:rPr lang="en-US" sz="1800" b="1" dirty="0"/>
              <a:t>Long duration / Mars missions </a:t>
            </a:r>
            <a:r>
              <a:rPr lang="en-US" sz="1800" dirty="0"/>
              <a:t>are high risk for complications, extended exposure to increased intracranial pressure may result in permanent vision changes.</a:t>
            </a:r>
          </a:p>
        </p:txBody>
      </p:sp>
      <p:sp>
        <p:nvSpPr>
          <p:cNvPr id="7" name="TextBox 6">
            <a:extLst>
              <a:ext uri="{FF2B5EF4-FFF2-40B4-BE49-F238E27FC236}">
                <a16:creationId xmlns:a16="http://schemas.microsoft.com/office/drawing/2014/main" id="{B2DA4A12-576A-4931-8969-B73A662BED26}"/>
              </a:ext>
            </a:extLst>
          </p:cNvPr>
          <p:cNvSpPr txBox="1"/>
          <p:nvPr/>
        </p:nvSpPr>
        <p:spPr>
          <a:xfrm>
            <a:off x="8670275" y="1820851"/>
            <a:ext cx="2853368" cy="366646"/>
          </a:xfrm>
          <a:prstGeom prst="rect">
            <a:avLst/>
          </a:prstGeom>
          <a:noFill/>
        </p:spPr>
        <p:txBody>
          <a:bodyPr wrap="square" rtlCol="0">
            <a:spAutoFit/>
          </a:bodyPr>
          <a:lstStyle/>
          <a:p>
            <a:r>
              <a:rPr lang="en-US" u="sng" dirty="0"/>
              <a:t>Fluid shift visualization</a:t>
            </a:r>
          </a:p>
        </p:txBody>
      </p:sp>
      <p:sp>
        <p:nvSpPr>
          <p:cNvPr id="8" name="TextBox 7">
            <a:extLst>
              <a:ext uri="{FF2B5EF4-FFF2-40B4-BE49-F238E27FC236}">
                <a16:creationId xmlns:a16="http://schemas.microsoft.com/office/drawing/2014/main" id="{FA44D3A1-A2BE-4A48-AD91-097037C4FFBE}"/>
              </a:ext>
            </a:extLst>
          </p:cNvPr>
          <p:cNvSpPr txBox="1"/>
          <p:nvPr/>
        </p:nvSpPr>
        <p:spPr>
          <a:xfrm>
            <a:off x="7878058" y="5428074"/>
            <a:ext cx="3842248" cy="215444"/>
          </a:xfrm>
          <a:prstGeom prst="rect">
            <a:avLst/>
          </a:prstGeom>
          <a:noFill/>
        </p:spPr>
        <p:txBody>
          <a:bodyPr wrap="square" rtlCol="0">
            <a:spAutoFit/>
          </a:bodyPr>
          <a:lstStyle/>
          <a:p>
            <a:r>
              <a:rPr lang="en-US" sz="800" dirty="0">
                <a:solidFill>
                  <a:schemeClr val="tx1">
                    <a:lumMod val="85000"/>
                    <a:lumOff val="15000"/>
                  </a:schemeClr>
                </a:solidFill>
              </a:rPr>
              <a:t>Source</a:t>
            </a:r>
            <a:r>
              <a:rPr lang="en-US" sz="600" dirty="0">
                <a:solidFill>
                  <a:schemeClr val="tx1">
                    <a:lumMod val="85000"/>
                    <a:lumOff val="15000"/>
                  </a:schemeClr>
                </a:solidFill>
              </a:rPr>
              <a:t>: </a:t>
            </a:r>
            <a:r>
              <a:rPr lang="en-US" sz="800" dirty="0"/>
              <a:t>Risk of Microgravity-Induced Visual Impairment/Intracranial Pressure  (Pg. 72)</a:t>
            </a:r>
            <a:endParaRPr lang="en-US" sz="600" dirty="0">
              <a:solidFill>
                <a:schemeClr val="tx1">
                  <a:lumMod val="85000"/>
                  <a:lumOff val="15000"/>
                </a:schemeClr>
              </a:solidFill>
            </a:endParaRPr>
          </a:p>
        </p:txBody>
      </p:sp>
    </p:spTree>
    <p:extLst>
      <p:ext uri="{BB962C8B-B14F-4D97-AF65-F5344CB8AC3E}">
        <p14:creationId xmlns:p14="http://schemas.microsoft.com/office/powerpoint/2010/main" val="276280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33A470-E4A3-452F-97AC-49E6D06EB8C5}"/>
              </a:ext>
            </a:extLst>
          </p:cNvPr>
          <p:cNvPicPr/>
          <p:nvPr/>
        </p:nvPicPr>
        <p:blipFill rotWithShape="1">
          <a:blip r:embed="rId2" cstate="print">
            <a:extLst>
              <a:ext uri="{28A0092B-C50C-407E-A947-70E740481C1C}">
                <a14:useLocalDpi xmlns:a14="http://schemas.microsoft.com/office/drawing/2010/main" val="0"/>
              </a:ext>
            </a:extLst>
          </a:blip>
          <a:srcRect t="3674" r="32690"/>
          <a:stretch/>
        </p:blipFill>
        <p:spPr bwMode="auto">
          <a:xfrm>
            <a:off x="7406640" y="3479077"/>
            <a:ext cx="4556760" cy="2819347"/>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normAutofit fontScale="90000"/>
          </a:bodyPr>
          <a:lstStyle/>
          <a:p>
            <a:r>
              <a:rPr lang="en-US" dirty="0"/>
              <a:t>Visual Impairment Intracranial Pressure Syndrome (VIIP)</a:t>
            </a:r>
          </a:p>
        </p:txBody>
      </p:sp>
      <p:sp>
        <p:nvSpPr>
          <p:cNvPr id="3" name="Content Placeholder 2"/>
          <p:cNvSpPr>
            <a:spLocks noGrp="1"/>
          </p:cNvSpPr>
          <p:nvPr>
            <p:ph idx="1"/>
          </p:nvPr>
        </p:nvSpPr>
        <p:spPr>
          <a:xfrm>
            <a:off x="1" y="1134120"/>
            <a:ext cx="7373684" cy="5440415"/>
          </a:xfrm>
        </p:spPr>
        <p:txBody>
          <a:bodyPr>
            <a:noAutofit/>
          </a:bodyPr>
          <a:lstStyle/>
          <a:p>
            <a:pPr>
              <a:lnSpc>
                <a:spcPct val="120000"/>
              </a:lnSpc>
            </a:pPr>
            <a:r>
              <a:rPr lang="en-US" sz="1600" b="1" dirty="0"/>
              <a:t>Health Effects:</a:t>
            </a:r>
            <a:r>
              <a:rPr lang="en-US" sz="1600" dirty="0"/>
              <a:t> Changes in vision, blurry vision, spots, decreased peripherals, swelling of the optic nerve</a:t>
            </a:r>
          </a:p>
          <a:p>
            <a:pPr>
              <a:lnSpc>
                <a:spcPct val="120000"/>
              </a:lnSpc>
            </a:pPr>
            <a:r>
              <a:rPr lang="en-US" sz="1600" dirty="0"/>
              <a:t>VIIP encompasses any vision changes experienced during spaceflight due to increased pressure on the ocular cavity. It theorized to be caused by the increased intracranial pressure that results from fluid shift in microgravity. 80% of ISS astronauts have report negative effects to their vision during their stay.</a:t>
            </a:r>
          </a:p>
          <a:p>
            <a:pPr>
              <a:lnSpc>
                <a:spcPct val="120000"/>
              </a:lnSpc>
            </a:pPr>
            <a:r>
              <a:rPr lang="en-US" sz="1600" b="1" dirty="0"/>
              <a:t>Countermeasures: </a:t>
            </a:r>
            <a:r>
              <a:rPr lang="en-US" sz="1600" dirty="0"/>
              <a:t>There are currently no countermeasures. Adjustable glasses are used to provide relief for vision loss and maintain astronauts ability to focus. Any method that effectively controls fluid shift in microgravity could potentially provide relief for VIIP.</a:t>
            </a:r>
          </a:p>
          <a:p>
            <a:pPr>
              <a:lnSpc>
                <a:spcPct val="120000"/>
              </a:lnSpc>
            </a:pPr>
            <a:r>
              <a:rPr lang="en-US" sz="1600" b="1" dirty="0"/>
              <a:t>Artificial gravity as a potential countermeasure: </a:t>
            </a:r>
            <a:r>
              <a:rPr lang="en-US" sz="1600" dirty="0"/>
              <a:t>Fluid shift management by artificial gravity will relieve the increased pressure on the upper body and the optical nerve.</a:t>
            </a:r>
          </a:p>
          <a:p>
            <a:pPr>
              <a:lnSpc>
                <a:spcPct val="120000"/>
              </a:lnSpc>
            </a:pPr>
            <a:r>
              <a:rPr lang="en-US" sz="1600" b="1" dirty="0"/>
              <a:t>Long duration / Mars missions </a:t>
            </a:r>
            <a:r>
              <a:rPr lang="en-US" sz="1600" dirty="0"/>
              <a:t>are uncharted territory. We still don’t know the full effects of VIIP or what the long duration missions may mean for astronauts vision.</a:t>
            </a:r>
          </a:p>
          <a:p>
            <a:pPr>
              <a:lnSpc>
                <a:spcPct val="120000"/>
              </a:lnSpc>
            </a:pPr>
            <a:endParaRPr lang="en-US" sz="1600" dirty="0"/>
          </a:p>
        </p:txBody>
      </p:sp>
      <p:sp>
        <p:nvSpPr>
          <p:cNvPr id="5" name="Text Box 2">
            <a:extLst>
              <a:ext uri="{FF2B5EF4-FFF2-40B4-BE49-F238E27FC236}">
                <a16:creationId xmlns:a16="http://schemas.microsoft.com/office/drawing/2014/main" id="{037A897F-4AEF-4492-A4D7-BFF03B1C7A49}"/>
              </a:ext>
            </a:extLst>
          </p:cNvPr>
          <p:cNvSpPr txBox="1">
            <a:spLocks noChangeArrowheads="1"/>
          </p:cNvSpPr>
          <p:nvPr/>
        </p:nvSpPr>
        <p:spPr bwMode="auto">
          <a:xfrm>
            <a:off x="7500461" y="1155644"/>
            <a:ext cx="1852860" cy="22012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dirty="0"/>
              <a:t>Fundus examination of visual changes from long-duration spaceflight. Fundoscopic images showing, choroidal folds (white arrows) in the papillomacular bundle area in the right eye and left eye and a cotton-wool spot (bottom arrow) at the inferior arcade in the left eye. Both optic discs show grade 1 disc edema.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5396FE8-736E-4D89-9F4A-8CCA8A1BB221}"/>
              </a:ext>
            </a:extLst>
          </p:cNvPr>
          <p:cNvSpPr txBox="1"/>
          <p:nvPr/>
        </p:nvSpPr>
        <p:spPr>
          <a:xfrm>
            <a:off x="8505022" y="3357890"/>
            <a:ext cx="3391133" cy="200055"/>
          </a:xfrm>
          <a:prstGeom prst="rect">
            <a:avLst/>
          </a:prstGeom>
          <a:noFill/>
        </p:spPr>
        <p:txBody>
          <a:bodyPr wrap="square" rtlCol="0">
            <a:spAutoFit/>
          </a:bodyPr>
          <a:lstStyle/>
          <a:p>
            <a:r>
              <a:rPr lang="en-US" sz="700" dirty="0">
                <a:solidFill>
                  <a:schemeClr val="tx1">
                    <a:lumMod val="85000"/>
                    <a:lumOff val="15000"/>
                  </a:schemeClr>
                </a:solidFill>
              </a:rPr>
              <a:t>Source</a:t>
            </a:r>
            <a:r>
              <a:rPr lang="en-US" sz="500" dirty="0">
                <a:solidFill>
                  <a:schemeClr val="tx1">
                    <a:lumMod val="85000"/>
                    <a:lumOff val="15000"/>
                  </a:schemeClr>
                </a:solidFill>
              </a:rPr>
              <a:t>: </a:t>
            </a:r>
            <a:r>
              <a:rPr lang="en-US" sz="700" dirty="0"/>
              <a:t>Risk of Microgravity-Induced Visual Impairment/Intracranial Pressure  (Pg. 11)</a:t>
            </a:r>
            <a:endParaRPr lang="en-US" sz="500" dirty="0">
              <a:solidFill>
                <a:schemeClr val="tx1">
                  <a:lumMod val="85000"/>
                  <a:lumOff val="15000"/>
                </a:schemeClr>
              </a:solidFill>
            </a:endParaRPr>
          </a:p>
        </p:txBody>
      </p:sp>
      <p:sp>
        <p:nvSpPr>
          <p:cNvPr id="13" name="TextBox 12">
            <a:extLst>
              <a:ext uri="{FF2B5EF4-FFF2-40B4-BE49-F238E27FC236}">
                <a16:creationId xmlns:a16="http://schemas.microsoft.com/office/drawing/2014/main" id="{C5157603-6C6B-40D1-9EE9-E7D095D5A466}"/>
              </a:ext>
            </a:extLst>
          </p:cNvPr>
          <p:cNvSpPr txBox="1"/>
          <p:nvPr/>
        </p:nvSpPr>
        <p:spPr>
          <a:xfrm>
            <a:off x="8045195" y="6574535"/>
            <a:ext cx="3842248" cy="215444"/>
          </a:xfrm>
          <a:prstGeom prst="rect">
            <a:avLst/>
          </a:prstGeom>
          <a:noFill/>
        </p:spPr>
        <p:txBody>
          <a:bodyPr wrap="square" rtlCol="0">
            <a:spAutoFit/>
          </a:bodyPr>
          <a:lstStyle/>
          <a:p>
            <a:r>
              <a:rPr lang="en-US" sz="800" dirty="0">
                <a:solidFill>
                  <a:schemeClr val="tx1">
                    <a:lumMod val="85000"/>
                    <a:lumOff val="15000"/>
                  </a:schemeClr>
                </a:solidFill>
              </a:rPr>
              <a:t>Source</a:t>
            </a:r>
            <a:r>
              <a:rPr lang="en-US" sz="600" dirty="0">
                <a:solidFill>
                  <a:schemeClr val="tx1">
                    <a:lumMod val="85000"/>
                    <a:lumOff val="15000"/>
                  </a:schemeClr>
                </a:solidFill>
              </a:rPr>
              <a:t>: </a:t>
            </a:r>
            <a:r>
              <a:rPr lang="en-US" sz="800" dirty="0"/>
              <a:t>Risk of Microgravity-Induced Visual Impairment/Intracranial Pressure  (Pg. 71)</a:t>
            </a:r>
            <a:endParaRPr lang="en-US" sz="600" dirty="0">
              <a:solidFill>
                <a:schemeClr val="tx1">
                  <a:lumMod val="85000"/>
                  <a:lumOff val="15000"/>
                </a:schemeClr>
              </a:solidFill>
            </a:endParaRPr>
          </a:p>
        </p:txBody>
      </p:sp>
      <p:pic>
        <p:nvPicPr>
          <p:cNvPr id="14" name="Picture 13">
            <a:extLst>
              <a:ext uri="{FF2B5EF4-FFF2-40B4-BE49-F238E27FC236}">
                <a16:creationId xmlns:a16="http://schemas.microsoft.com/office/drawing/2014/main" id="{2DC75CA8-0487-4695-BA8D-E3538673F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7363" y="1135709"/>
            <a:ext cx="2300517" cy="2243714"/>
          </a:xfrm>
          <a:prstGeom prst="rect">
            <a:avLst/>
          </a:prstGeom>
        </p:spPr>
      </p:pic>
      <p:sp>
        <p:nvSpPr>
          <p:cNvPr id="17" name="Text Box 2">
            <a:extLst>
              <a:ext uri="{FF2B5EF4-FFF2-40B4-BE49-F238E27FC236}">
                <a16:creationId xmlns:a16="http://schemas.microsoft.com/office/drawing/2014/main" id="{CEFB9FF2-617D-4A07-9345-C44343656189}"/>
              </a:ext>
            </a:extLst>
          </p:cNvPr>
          <p:cNvSpPr txBox="1">
            <a:spLocks noChangeArrowheads="1"/>
          </p:cNvSpPr>
          <p:nvPr/>
        </p:nvSpPr>
        <p:spPr bwMode="auto">
          <a:xfrm>
            <a:off x="7546554" y="6162347"/>
            <a:ext cx="4329630" cy="4337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Diagram showing the small buffering capacity that allows for increases in intracranial volume.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226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AG may be a solution</a:t>
            </a:r>
          </a:p>
        </p:txBody>
      </p:sp>
      <p:sp>
        <p:nvSpPr>
          <p:cNvPr id="3" name="Content Placeholder 2"/>
          <p:cNvSpPr>
            <a:spLocks noGrp="1"/>
          </p:cNvSpPr>
          <p:nvPr>
            <p:ph idx="1"/>
          </p:nvPr>
        </p:nvSpPr>
        <p:spPr>
          <a:xfrm>
            <a:off x="228600" y="1217054"/>
            <a:ext cx="9326880" cy="5370013"/>
          </a:xfrm>
        </p:spPr>
        <p:txBody>
          <a:bodyPr>
            <a:normAutofit/>
          </a:bodyPr>
          <a:lstStyle/>
          <a:p>
            <a:r>
              <a:rPr lang="en-US" sz="2000" dirty="0"/>
              <a:t>By providing similar forces to the ones we feel on earth there is potential to entirely mitigate many of the negative effects currently experienced in microgravity</a:t>
            </a:r>
          </a:p>
          <a:p>
            <a:endParaRPr lang="en-US" sz="2000" dirty="0"/>
          </a:p>
          <a:p>
            <a:r>
              <a:rPr lang="en-US" sz="2000" dirty="0"/>
              <a:t>Bones and muscles will be subjected to full or partial 1g forces consistently, decreasing the need for exercise as a countermeasure</a:t>
            </a:r>
          </a:p>
          <a:p>
            <a:endParaRPr lang="en-US" sz="2000" dirty="0"/>
          </a:p>
          <a:p>
            <a:r>
              <a:rPr lang="en-US" sz="2000" dirty="0"/>
              <a:t>Fluid will be directed back towards the lower body relieving intracranial pressure</a:t>
            </a:r>
          </a:p>
          <a:p>
            <a:endParaRPr lang="en-US" sz="2000" dirty="0"/>
          </a:p>
          <a:p>
            <a:r>
              <a:rPr lang="en-US" sz="2000" dirty="0"/>
              <a:t>Recovery time will be less of an issue for transferring to a body with substantial gravity</a:t>
            </a:r>
          </a:p>
          <a:p>
            <a:endParaRPr lang="en-US" sz="2000" dirty="0"/>
          </a:p>
          <a:p>
            <a:r>
              <a:rPr lang="en-US" sz="2000" dirty="0"/>
              <a:t>Reaction times should be immediate and muscles will be ready to resist the gravity of the Earth, Moon, or Mars</a:t>
            </a:r>
          </a:p>
        </p:txBody>
      </p:sp>
    </p:spTree>
    <p:extLst>
      <p:ext uri="{BB962C8B-B14F-4D97-AF65-F5344CB8AC3E}">
        <p14:creationId xmlns:p14="http://schemas.microsoft.com/office/powerpoint/2010/main" val="1312476259"/>
      </p:ext>
    </p:extLst>
  </p:cSld>
  <p:clrMapOvr>
    <a:masterClrMapping/>
  </p:clrMapOvr>
</p:sld>
</file>

<file path=ppt/theme/theme1.xml><?xml version="1.0" encoding="utf-8"?>
<a:theme xmlns:a="http://schemas.openxmlformats.org/drawingml/2006/main" name="HLS_NODISCLAIM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LS_NODISCLAIMER" id="{FA360273-31F5-4015-8055-FBB0A2EC7E2C}" vid="{15688211-9CB3-485B-8223-A074B2977AE6}"/>
    </a:ext>
  </a:extLst>
</a:theme>
</file>

<file path=ppt/theme/theme2.xml><?xml version="1.0" encoding="utf-8"?>
<a:theme xmlns:a="http://schemas.openxmlformats.org/drawingml/2006/main" name="HLS_Small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LS_SmallBanner" id="{E9D9059D-A6B3-4E3D-B17D-C47FE3D1632A}" vid="{3CC84E8C-C8E0-4EB7-B1F9-35D4AA28BD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4b93535-0cdd-43f4-b8a9-7a9cd88179fe">X225UN74UFEK-930267087-759</_dlc_DocId>
    <_dlc_DocIdUrl xmlns="a4b93535-0cdd-43f4-b8a9-7a9cd88179fe">
      <Url>https://larced.sp.jsc.nasa.gov/Sites/SACD/SMAB/_layouts/15/DocIdRedir.aspx?ID=X225UN74UFEK-930267087-759</Url>
      <Description>X225UN74UFEK-930267087-759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2AE10787189A54EA7627EC039666A64" ma:contentTypeVersion="2" ma:contentTypeDescription="Create a new document." ma:contentTypeScope="" ma:versionID="3ba1ed83ede13dfbf2f5f11e708477c9">
  <xsd:schema xmlns:xsd="http://www.w3.org/2001/XMLSchema" xmlns:xs="http://www.w3.org/2001/XMLSchema" xmlns:p="http://schemas.microsoft.com/office/2006/metadata/properties" xmlns:ns2="a4b93535-0cdd-43f4-b8a9-7a9cd88179fe" xmlns:ns3="de60177c-b03b-4b5d-b49e-0923c7677602" targetNamespace="http://schemas.microsoft.com/office/2006/metadata/properties" ma:root="true" ma:fieldsID="e49a4e0239db89c4375473fe7b498961" ns2:_="" ns3:_="">
    <xsd:import namespace="a4b93535-0cdd-43f4-b8a9-7a9cd88179fe"/>
    <xsd:import namespace="de60177c-b03b-4b5d-b49e-0923c767760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93535-0cdd-43f4-b8a9-7a9cd88179f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e60177c-b03b-4b5d-b49e-0923c767760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A3321-17A5-4DE4-9174-D4CD8F49EAE3}">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http://purl.org/dc/dcmitype/"/>
    <ds:schemaRef ds:uri="http://schemas.microsoft.com/office/2006/metadata/properties"/>
    <ds:schemaRef ds:uri="de60177c-b03b-4b5d-b49e-0923c7677602"/>
    <ds:schemaRef ds:uri="a4b93535-0cdd-43f4-b8a9-7a9cd88179fe"/>
    <ds:schemaRef ds:uri="http://www.w3.org/XML/1998/namespace"/>
  </ds:schemaRefs>
</ds:datastoreItem>
</file>

<file path=customXml/itemProps2.xml><?xml version="1.0" encoding="utf-8"?>
<ds:datastoreItem xmlns:ds="http://schemas.openxmlformats.org/officeDocument/2006/customXml" ds:itemID="{4D761362-D22B-47C1-9672-BAE45ABF116B}">
  <ds:schemaRefs>
    <ds:schemaRef ds:uri="http://schemas.microsoft.com/sharepoint/v3/contenttype/forms"/>
  </ds:schemaRefs>
</ds:datastoreItem>
</file>

<file path=customXml/itemProps3.xml><?xml version="1.0" encoding="utf-8"?>
<ds:datastoreItem xmlns:ds="http://schemas.openxmlformats.org/officeDocument/2006/customXml" ds:itemID="{9254EE12-1297-4EB3-BDAD-2BD65A812F3F}">
  <ds:schemaRefs>
    <ds:schemaRef ds:uri="http://schemas.microsoft.com/sharepoint/events"/>
  </ds:schemaRefs>
</ds:datastoreItem>
</file>

<file path=customXml/itemProps4.xml><?xml version="1.0" encoding="utf-8"?>
<ds:datastoreItem xmlns:ds="http://schemas.openxmlformats.org/officeDocument/2006/customXml" ds:itemID="{33C50BDA-7D4B-48B9-AB60-B683FDF94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b93535-0cdd-43f4-b8a9-7a9cd88179fe"/>
    <ds:schemaRef ds:uri="de60177c-b03b-4b5d-b49e-0923c76776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HLS_NODISCLAIMER</Template>
  <TotalTime>6391</TotalTime>
  <Words>2738</Words>
  <Application>Microsoft Office PowerPoint</Application>
  <PresentationFormat>Widescreen</PresentationFormat>
  <Paragraphs>273</Paragraphs>
  <Slides>32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HLS_NODISCLAIMER</vt:lpstr>
      <vt:lpstr>HLS_SmallBanner</vt:lpstr>
      <vt:lpstr>Artificial Gravity Research</vt:lpstr>
      <vt:lpstr>Background and Motivation</vt:lpstr>
      <vt:lpstr>Negative Impacts of Microgravity</vt:lpstr>
      <vt:lpstr>Establishing the Problem</vt:lpstr>
      <vt:lpstr>Muscle Deconditioning</vt:lpstr>
      <vt:lpstr>Bone Decalcification</vt:lpstr>
      <vt:lpstr>Fluid Shift</vt:lpstr>
      <vt:lpstr>Visual Impairment Intracranial Pressure Syndrome (VIIP)</vt:lpstr>
      <vt:lpstr>Why AG may be a solution</vt:lpstr>
      <vt:lpstr>Physics, Challenges, and Constraints</vt:lpstr>
      <vt:lpstr>Identify Major Challenges and Constraints</vt:lpstr>
      <vt:lpstr>Relationship between the radius and the rotational rate</vt:lpstr>
      <vt:lpstr>Coriolis Effect</vt:lpstr>
      <vt:lpstr>Gravity Gradient</vt:lpstr>
      <vt:lpstr>Cross-Coupled Angular Acceleration or Vestibular Coriolis </vt:lpstr>
      <vt:lpstr>Comfort Zone</vt:lpstr>
      <vt:lpstr>Past Artificial Gravity Concepts</vt:lpstr>
      <vt:lpstr>Build a Better Solution</vt:lpstr>
      <vt:lpstr>Stanford Torus</vt:lpstr>
      <vt:lpstr>Bernal Sphere</vt:lpstr>
      <vt:lpstr>O’Neill Cylinder</vt:lpstr>
      <vt:lpstr>Kalpana One</vt:lpstr>
      <vt:lpstr>Lewis One</vt:lpstr>
      <vt:lpstr>Bimodal Engine – Rotating NTP</vt:lpstr>
      <vt:lpstr>ARMSTRong Model-Artificial Gravity Rotating Modular Space Transport</vt:lpstr>
      <vt:lpstr>SLS LOX Tank</vt:lpstr>
      <vt:lpstr>Tether Module</vt:lpstr>
      <vt:lpstr>Suspension Cables</vt:lpstr>
      <vt:lpstr>Linear Sled</vt:lpstr>
      <vt:lpstr>Where we go from here… </vt:lpstr>
      <vt:lpstr>References </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Gravity Research Outline</dc:title>
  <dc:creator>Joyce, Ryan T. (LARC-E402)</dc:creator>
  <cp:lastModifiedBy>Merrill, Raymond Gabriel (LARC-E402)</cp:lastModifiedBy>
  <cp:revision>59</cp:revision>
  <dcterms:created xsi:type="dcterms:W3CDTF">2020-07-13T13:42:09Z</dcterms:created>
  <dcterms:modified xsi:type="dcterms:W3CDTF">2020-07-28T15:36:51Z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0x010100A2AE10787189A54EA7627EC039666A64</vt:lpwstr>
  </property>
  <property fmtid="{D5CDD505-2E9C-101B-9397-08002B2CF9AE}" pid="3" name="_dlc_DocIdItemGuid">
    <vt:lpwstr>02a34864-1edb-4aec-9263-32d36d78faba</vt:lpwstr>
  </property>
</Properties>
</file>