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4"/>
    <p:sldMasterId id="2147483672" r:id="rId5"/>
  </p:sldMasterIdLst>
  <p:notesMasterIdLst>
    <p:notesMasterId r:id="rId14"/>
  </p:notesMasterIdLst>
  <p:sldIdLst>
    <p:sldId id="546" r:id="rId6"/>
    <p:sldId id="550" r:id="rId7"/>
    <p:sldId id="547" r:id="rId8"/>
    <p:sldId id="555" r:id="rId9"/>
    <p:sldId id="557" r:id="rId10"/>
    <p:sldId id="558" r:id="rId11"/>
    <p:sldId id="552" r:id="rId12"/>
    <p:sldId id="55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208"/>
    <a:srgbClr val="3763B1"/>
    <a:srgbClr val="AB8100"/>
    <a:srgbClr val="F0EA00"/>
    <a:srgbClr val="0033CC"/>
    <a:srgbClr val="D4EFF8"/>
    <a:srgbClr val="E8D9F3"/>
    <a:srgbClr val="9E0000"/>
    <a:srgbClr val="00CC99"/>
    <a:srgbClr val="C1B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265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B2BDF-65BD-40E4-AC32-7140E17DDCC8}" type="datetimeFigureOut">
              <a:rPr lang="en-US" smtClean="0"/>
              <a:t>7/26/20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7C9CB-75E8-4897-8DC3-F05D0F144F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87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458724" y="3406100"/>
            <a:ext cx="11274552" cy="0"/>
          </a:xfrm>
          <a:prstGeom prst="line">
            <a:avLst/>
          </a:prstGeom>
          <a:ln w="18732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FD8E-851B-4659-897B-85518CEAD3D0}" type="datetime1">
              <a:rPr lang="en-US" smtClean="0"/>
              <a:t>7/26/20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1" y="5433583"/>
            <a:ext cx="1289687" cy="1331493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3726" y="12783"/>
            <a:ext cx="1688676" cy="133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915924" y="3406100"/>
            <a:ext cx="10360152" cy="0"/>
          </a:xfrm>
          <a:prstGeom prst="line">
            <a:avLst/>
          </a:prstGeom>
          <a:ln w="1016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373124" y="3406100"/>
            <a:ext cx="9445752" cy="0"/>
          </a:xfrm>
          <a:prstGeom prst="line">
            <a:avLst/>
          </a:prstGeom>
          <a:ln w="254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51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E407-4069-4CF1-8ECE-BB756A4D9798}" type="datetime1">
              <a:rPr lang="en-US" smtClean="0"/>
              <a:t>7/26/20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2012851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-4010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1609" y="192726"/>
            <a:ext cx="974171" cy="7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-1" y="0"/>
            <a:ext cx="12188952" cy="182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629571"/>
            <a:ext cx="121920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47244" y="6675291"/>
            <a:ext cx="12097512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45719" y="45720"/>
            <a:ext cx="12097512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12058710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41849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1439" y="91440"/>
            <a:ext cx="120060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87569" y="81915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V="1">
            <a:off x="12104430" y="81914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Summer NIFS Symposium</a:t>
            </a: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76138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 userDrawn="1"/>
        </p:nvSpPr>
        <p:spPr>
          <a:xfrm>
            <a:off x="8453276" y="6615212"/>
            <a:ext cx="26388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/>
              <a:t>Advanced Materials and Processing</a:t>
            </a:r>
            <a:r>
              <a:rPr lang="en-US" sz="1100" baseline="0" dirty="0"/>
              <a:t> Branch</a:t>
            </a:r>
            <a:endParaRPr lang="en-US" sz="1100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1441234" y="6615212"/>
            <a:ext cx="1941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/>
              <a:t>NASA Langley Research Center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3614030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7435653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11323381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27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675D-FF15-42AD-A0BB-7B49477CDBCD}" type="datetime1">
              <a:rPr lang="en-US" smtClean="0"/>
              <a:t>7/26/20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09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13AC-706D-40DF-88AE-1DF114596698}" type="datetime1">
              <a:rPr lang="en-US" smtClean="0"/>
              <a:t>7/26/20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7" name="TextBox 26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8" name="Straight Connector 27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1354020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64FE-3B77-4B94-B894-04EC32C9417F}" type="datetime1">
              <a:rPr lang="en-US" smtClean="0"/>
              <a:t>7/26/20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3" name="Rectangle 12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6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3" name="Straight Connector 22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30" name="Straight Connector 29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3616532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01AB-F464-4D5C-89CA-750160D73C12}" type="datetime1">
              <a:rPr lang="en-US" smtClean="0"/>
              <a:t>7/26/20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0" name="Rectangle 9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0" name="Straight Connector 19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7" name="Straight Connector 26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2281726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0FFD-A8C8-4EFA-A5A7-91466935EDD8}" type="datetime1">
              <a:rPr lang="en-US" smtClean="0"/>
              <a:t>7/26/20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8" name="Rectangle 7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5" name="Straight Connector 24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31" name="TextBox 30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2020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4117435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F79FE-330F-4E52-B6EF-9072569AC7D3}" type="datetime1">
              <a:rPr lang="en-US" smtClean="0"/>
              <a:t>7/26/20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73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975F-E830-40AF-B49A-C5BFC23B73CD}" type="datetime1">
              <a:rPr lang="en-US" smtClean="0"/>
              <a:t>7/26/20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14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102-1BD8-4D40-B1B1-1F59F23CFE8E}" type="datetime1">
              <a:rPr lang="en-US" smtClean="0"/>
              <a:t>7/26/20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292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226E-6F81-4B15-8C31-6BD4049B451D}" type="datetime1">
              <a:rPr lang="en-US" smtClean="0"/>
              <a:t>7/26/20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544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14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530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674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43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ysClr val="windowText" lastClr="000000"/>
                </a:solidFill>
              </a:rPr>
              <a:t>GCD PPBE</a:t>
            </a:r>
            <a:r>
              <a:rPr lang="en-US" sz="800" baseline="0" dirty="0">
                <a:solidFill>
                  <a:sysClr val="windowText" lastClr="000000"/>
                </a:solidFill>
              </a:rPr>
              <a:t> 22 New Start Projects – Full Proposal </a:t>
            </a:r>
            <a:endParaRPr lang="en-US" sz="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7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628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71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7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8BD33-461B-4688-8AB9-170C7688F2F3}" type="datetime1">
              <a:rPr lang="en-US" smtClean="0"/>
              <a:t>7/26/20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C0C37-3CEC-4CB4-B902-37F94E20E9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91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86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53586"/>
            <a:ext cx="12284766" cy="2387600"/>
          </a:xfrm>
        </p:spPr>
        <p:txBody>
          <a:bodyPr>
            <a:normAutofit/>
          </a:bodyPr>
          <a:lstStyle/>
          <a:p>
            <a:r>
              <a:rPr lang="en-US" sz="4900" b="1" dirty="0">
                <a:latin typeface="Calibri" panose="020F0502020204030204" pitchFamily="34" charset="0"/>
                <a:cs typeface="Calibri" panose="020F0502020204030204" pitchFamily="34" charset="0"/>
              </a:rPr>
              <a:t>Modeling Radiation Sources for</a:t>
            </a:r>
            <a:br>
              <a:rPr lang="en-US" sz="49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900" b="1" dirty="0">
                <a:latin typeface="Calibri" panose="020F0502020204030204" pitchFamily="34" charset="0"/>
                <a:cs typeface="Calibri" panose="020F0502020204030204" pitchFamily="34" charset="0"/>
              </a:rPr>
              <a:t>Experimental Validation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9223"/>
            <a:ext cx="9144000" cy="1319490"/>
          </a:xfrm>
        </p:spPr>
        <p:txBody>
          <a:bodyPr>
            <a:normAutofit/>
          </a:bodyPr>
          <a:lstStyle/>
          <a:p>
            <a:r>
              <a:rPr lang="en-US" dirty="0">
                <a:cs typeface="Times New Roman" panose="02020603050405020304" pitchFamily="18" charset="0"/>
              </a:rPr>
              <a:t>Juliana Simon</a:t>
            </a:r>
          </a:p>
          <a:p>
            <a:endParaRPr lang="en-US" sz="2000" dirty="0">
              <a:cs typeface="Times New Roman" panose="02020603050405020304" pitchFamily="18" charset="0"/>
            </a:endParaRPr>
          </a:p>
          <a:p>
            <a:r>
              <a:rPr lang="en-US" sz="2000" dirty="0">
                <a:cs typeface="Times New Roman" panose="02020603050405020304" pitchFamily="18" charset="0"/>
              </a:rPr>
              <a:t>Mentors:  Sheila A. Thibeault and Martha S. Clowdsley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94041" y="5432659"/>
            <a:ext cx="4003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cs typeface="Times New Roman" panose="02020603050405020304" pitchFamily="18" charset="0"/>
              </a:rPr>
              <a:t>2020 Summer NIFS Research Symposium</a:t>
            </a:r>
          </a:p>
          <a:p>
            <a:pPr algn="ctr"/>
            <a:r>
              <a:rPr lang="en-US" dirty="0">
                <a:cs typeface="Times New Roman" panose="02020603050405020304" pitchFamily="18" charset="0"/>
              </a:rPr>
              <a:t>August 7, 2020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8863" y="4603247"/>
            <a:ext cx="78390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dirty="0">
              <a:solidFill>
                <a:srgbClr val="00206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33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Modeling lab setups computationally to check experimental results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Experimental results come from composite materials exposed to neutron source (to look at their shielding effectiveness against secondary neutron production on planetary surfaces)</a:t>
            </a:r>
          </a:p>
          <a:p>
            <a:endParaRPr lang="en-US" dirty="0"/>
          </a:p>
          <a:p>
            <a:r>
              <a:rPr lang="en-US" dirty="0"/>
              <a:t>Materials were originally developed to look at materials processing methods and viability of using as construction materials on the Moon and Mars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043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Big picture is to determine the shielding effectiveness of materials in space radiation environments</a:t>
            </a:r>
          </a:p>
          <a:p>
            <a:endParaRPr lang="en-US" dirty="0"/>
          </a:p>
          <a:p>
            <a:r>
              <a:rPr lang="en-US" dirty="0"/>
              <a:t>This project seeks to validate experimental data and maintain a model that can be used alongside lab exposures</a:t>
            </a:r>
          </a:p>
          <a:p>
            <a:endParaRPr lang="en-US" dirty="0"/>
          </a:p>
          <a:p>
            <a:r>
              <a:rPr lang="en-US" dirty="0"/>
              <a:t>Provides a more rigorous approach to testing materials and extrapolating to space environments (which is severely limited experimentally)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404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4886"/>
            <a:ext cx="10515600" cy="1320814"/>
          </a:xfrm>
        </p:spPr>
        <p:txBody>
          <a:bodyPr>
            <a:normAutofit/>
          </a:bodyPr>
          <a:lstStyle/>
          <a:p>
            <a:r>
              <a:rPr lang="en-US" dirty="0"/>
              <a:t>Approach</a:t>
            </a:r>
            <a:br>
              <a:rPr lang="en-US" dirty="0"/>
            </a:br>
            <a:r>
              <a:rPr lang="en-US" sz="2200" dirty="0"/>
              <a:t>Adapting physical parameters of system into MCNP6 (Monte Carlo N-Particle) </a:t>
            </a:r>
            <a:br>
              <a:rPr lang="en-US" sz="2200" dirty="0"/>
            </a:br>
            <a:r>
              <a:rPr lang="en-US" sz="2200" dirty="0"/>
              <a:t>transport code to simulate real conditions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20" y="1407706"/>
            <a:ext cx="7526194" cy="315216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72165" y="2362330"/>
            <a:ext cx="799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Neutron Source</a:t>
            </a:r>
          </a:p>
        </p:txBody>
      </p:sp>
      <p:pic>
        <p:nvPicPr>
          <p:cNvPr id="1026" name="Picture 2" descr="3f923fe4-c7b6-4f94-a96f-dce1d0493e37@namprd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309" y="1634540"/>
            <a:ext cx="3225581" cy="241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72164" y="4363824"/>
            <a:ext cx="7112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Schematic:  Basic geometry of model adapted to coordinate system in MCNP6 code.</a:t>
            </a:r>
          </a:p>
        </p:txBody>
      </p:sp>
      <p:pic>
        <p:nvPicPr>
          <p:cNvPr id="9" name="Picture 3" descr="203ef0fd-0003-4ca2-a5ca-4b58705db8ca@namprd0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" t="4643" r="1743" b="25289"/>
          <a:stretch/>
        </p:blipFill>
        <p:spPr bwMode="auto">
          <a:xfrm>
            <a:off x="1449101" y="4936562"/>
            <a:ext cx="2855046" cy="1554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242b74bf-8a41-4644-b644-4a3657e22d72@namprd09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44" r="5634" b="7882"/>
          <a:stretch/>
        </p:blipFill>
        <p:spPr bwMode="auto">
          <a:xfrm>
            <a:off x="4623434" y="4936562"/>
            <a:ext cx="2945131" cy="149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ADA6E3-D8C3-BA47-826C-85F1317320A3}"/>
              </a:ext>
            </a:extLst>
          </p:cNvPr>
          <p:cNvSpPr txBox="1"/>
          <p:nvPr/>
        </p:nvSpPr>
        <p:spPr>
          <a:xfrm>
            <a:off x="8257309" y="4058615"/>
            <a:ext cx="3289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Image:  Neutron source and detector.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E97F1D-2E6D-C342-B974-F038BC4CE4C3}"/>
              </a:ext>
            </a:extLst>
          </p:cNvPr>
          <p:cNvSpPr txBox="1"/>
          <p:nvPr/>
        </p:nvSpPr>
        <p:spPr>
          <a:xfrm>
            <a:off x="7643192" y="5341529"/>
            <a:ext cx="4118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Images:  Martian and Lunar regolith composite </a:t>
            </a:r>
          </a:p>
          <a:p>
            <a:r>
              <a:rPr lang="en-US" sz="1600" dirty="0"/>
              <a:t>specimens, respectively.</a:t>
            </a:r>
          </a:p>
        </p:txBody>
      </p:sp>
    </p:spTree>
    <p:extLst>
      <p:ext uri="{BB962C8B-B14F-4D97-AF65-F5344CB8AC3E}">
        <p14:creationId xmlns:p14="http://schemas.microsoft.com/office/powerpoint/2010/main" val="2505831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2" t="29482" r="17190" b="29973"/>
          <a:stretch/>
        </p:blipFill>
        <p:spPr>
          <a:xfrm>
            <a:off x="237075" y="780865"/>
            <a:ext cx="4079113" cy="294345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1" t="30303" r="18198" b="30370"/>
          <a:stretch/>
        </p:blipFill>
        <p:spPr>
          <a:xfrm>
            <a:off x="8103682" y="927028"/>
            <a:ext cx="3851243" cy="28469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39" t="30400" r="18141" b="30137"/>
          <a:stretch/>
        </p:blipFill>
        <p:spPr>
          <a:xfrm>
            <a:off x="4223824" y="927028"/>
            <a:ext cx="3876965" cy="284699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68802" y="3920187"/>
            <a:ext cx="43332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Getting the right overall trend,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but results for individual points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are inconsistent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608801"/>
              </p:ext>
            </p:extLst>
          </p:nvPr>
        </p:nvGraphicFramePr>
        <p:xfrm>
          <a:off x="5973041" y="3783963"/>
          <a:ext cx="5676900" cy="2767419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165742071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5335792"/>
                    </a:ext>
                  </a:extLst>
                </a:gridCol>
                <a:gridCol w="673100">
                  <a:extLst>
                    <a:ext uri="{9D8B030D-6E8A-4147-A177-3AD203B41FA5}">
                      <a16:colId xmlns:a16="http://schemas.microsoft.com/office/drawing/2014/main" val="3442024220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435005229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341077728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23253860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505616342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382072101"/>
                    </a:ext>
                  </a:extLst>
                </a:gridCol>
              </a:tblGrid>
              <a:tr h="6795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Regolith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Sample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Shape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Thickness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 Axis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(cm)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Areal Density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(g/cm^2)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Experimental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Neutron Dose Rate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(mrem/hr)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MCNP6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Neutron Dose Rate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(mrem/hr)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Error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728537"/>
                  </a:ext>
                </a:extLst>
              </a:tr>
              <a:tr h="1679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Lunar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20w% PE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square tile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656.70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572.71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677913"/>
                  </a:ext>
                </a:extLst>
              </a:tr>
              <a:tr h="1679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Lunar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10w% PE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square tile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715.70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585.96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18.13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3107410"/>
                  </a:ext>
                </a:extLst>
              </a:tr>
              <a:tr h="1679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Lunar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30w% PE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disk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672.85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680.74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7534938"/>
                  </a:ext>
                </a:extLst>
              </a:tr>
              <a:tr h="1679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Lunar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7w% PE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disk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638.61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618.10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640315"/>
                  </a:ext>
                </a:extLst>
              </a:tr>
              <a:tr h="1679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Lunar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20w% PE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disk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731.75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732.30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5574359"/>
                  </a:ext>
                </a:extLst>
              </a:tr>
              <a:tr h="1679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Lunar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20w% PP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disk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614.60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606.46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086158"/>
                  </a:ext>
                </a:extLst>
              </a:tr>
              <a:tr h="1679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Lunar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30w% PE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disk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239.35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200.79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425891"/>
                  </a:ext>
                </a:extLst>
              </a:tr>
              <a:tr h="1679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Lunar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20w% PE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disk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246.01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247.79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0043739"/>
                  </a:ext>
                </a:extLst>
              </a:tr>
              <a:tr h="1679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Martian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12v% UF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cylinder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168.03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57.54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65.76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116979"/>
                  </a:ext>
                </a:extLst>
              </a:tr>
              <a:tr h="1679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Martian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15v% UF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cylinder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154.53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61.92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59.93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614699"/>
                  </a:ext>
                </a:extLst>
              </a:tr>
              <a:tr h="1679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Martian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12v% UF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brick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80.95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9231197"/>
                  </a:ext>
                </a:extLst>
              </a:tr>
              <a:tr h="1714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Martian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15v% UF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brick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19.25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76.86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4904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240A544-7E2A-9D4C-BEC4-A7F7E9EBB380}"/>
              </a:ext>
            </a:extLst>
          </p:cNvPr>
          <p:cNvSpPr txBox="1"/>
          <p:nvPr/>
        </p:nvSpPr>
        <p:spPr>
          <a:xfrm>
            <a:off x="3936515" y="5341114"/>
            <a:ext cx="19906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u="sng" dirty="0"/>
              <a:t>Samples</a:t>
            </a:r>
          </a:p>
          <a:p>
            <a:pPr algn="ctr"/>
            <a:r>
              <a:rPr lang="en-US" sz="1400" dirty="0"/>
              <a:t>PE = Polyethylene</a:t>
            </a:r>
          </a:p>
          <a:p>
            <a:pPr algn="ctr"/>
            <a:r>
              <a:rPr lang="en-US" sz="1400" dirty="0"/>
              <a:t>PP = Polypropylene</a:t>
            </a:r>
          </a:p>
          <a:p>
            <a:pPr algn="ctr"/>
            <a:r>
              <a:rPr lang="en-US" sz="1400" dirty="0"/>
              <a:t>UF = Urea Formaldehyde</a:t>
            </a:r>
          </a:p>
        </p:txBody>
      </p:sp>
    </p:spTree>
    <p:extLst>
      <p:ext uri="{BB962C8B-B14F-4D97-AF65-F5344CB8AC3E}">
        <p14:creationId xmlns:p14="http://schemas.microsoft.com/office/powerpoint/2010/main" val="283349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Analysis/Summary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early approach used simplified geometries and a macroscopic response (average energy deposition), but need a more sophisticated model to reproduce accurately the results</a:t>
            </a:r>
          </a:p>
          <a:p>
            <a:pPr lvl="1"/>
            <a:r>
              <a:rPr lang="en-US" dirty="0"/>
              <a:t>Energy distribution of pulses created in detector requires far more detail because we are now looking at each individual radiation particle</a:t>
            </a:r>
          </a:p>
          <a:p>
            <a:r>
              <a:rPr lang="en-US" dirty="0"/>
              <a:t>Disk-shaped Lunar samples performed best in preliminary tests</a:t>
            </a:r>
          </a:p>
          <a:p>
            <a:pPr lvl="1"/>
            <a:r>
              <a:rPr lang="en-US" dirty="0"/>
              <a:t>Geometric simplifications are cylindrical</a:t>
            </a:r>
          </a:p>
          <a:p>
            <a:r>
              <a:rPr lang="en-US" dirty="0"/>
              <a:t>Martian specimens performed worse in general</a:t>
            </a:r>
          </a:p>
          <a:p>
            <a:pPr lvl="1"/>
            <a:r>
              <a:rPr lang="en-US" dirty="0"/>
              <a:t>Variability of physical specimens – shape, possibly composition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886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Steps/Outlook/Future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 few more weeks, I would complete the fixes necessary to obtain data from updated version</a:t>
            </a:r>
          </a:p>
          <a:p>
            <a:endParaRPr lang="en-US" dirty="0"/>
          </a:p>
          <a:p>
            <a:r>
              <a:rPr lang="en-US" dirty="0"/>
              <a:t>With a few more months, I would apply the work to other experiments (materials, radiation sources) to try to reproduce results</a:t>
            </a:r>
          </a:p>
          <a:p>
            <a:endParaRPr lang="en-US" dirty="0"/>
          </a:p>
          <a:p>
            <a:r>
              <a:rPr lang="en-US" dirty="0"/>
              <a:t>This work could be broadened for other radiation exposures (e.g., protons) - in some cases, the research is unable to be performed experimentally, so modeling is the only approach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800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Dr. Robert C. Singleterry (NASA Langley Research Center)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AES (Advanced Exploration Systems) RadWorks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99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3" ma:contentTypeDescription="Create a new document." ma:contentTypeScope="" ma:versionID="bd4f02a2ef4b175d17b1596f2aa4b6ce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75eaf6942e3198bc47429d20a20f83bf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2883E6-4E45-469D-A6CD-CBF4B7EC55C4}">
  <ds:schemaRefs>
    <ds:schemaRef ds:uri="http://schemas.microsoft.com/sharepoint/v3"/>
    <ds:schemaRef ds:uri="http://purl.org/dc/terms/"/>
    <ds:schemaRef ds:uri="3cb15ddf-dbe9-47ea-851d-c7064205813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4817ca35-7031-43a6-bda2-0d9832ef634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1A5D04F-A9C1-4A1D-87B5-0846A027D9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57579D-3170-4028-9FF6-2B00D8EF8E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41330</TotalTime>
  <Words>582</Words>
  <Application>Microsoft Macintosh PowerPoint</Application>
  <PresentationFormat>Widescreen</PresentationFormat>
  <Paragraphs>160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.AppleSystemUIFont</vt:lpstr>
      <vt:lpstr>Arial</vt:lpstr>
      <vt:lpstr>Arial</vt:lpstr>
      <vt:lpstr>Arial Bold</vt:lpstr>
      <vt:lpstr>Calibri</vt:lpstr>
      <vt:lpstr>Calibri Light</vt:lpstr>
      <vt:lpstr>Times New Roman</vt:lpstr>
      <vt:lpstr>Wingdings</vt:lpstr>
      <vt:lpstr>Office Theme</vt:lpstr>
      <vt:lpstr>2_Office Theme</vt:lpstr>
      <vt:lpstr>Modeling Radiation Sources for Experimental Validation</vt:lpstr>
      <vt:lpstr>Challenge</vt:lpstr>
      <vt:lpstr>Objective</vt:lpstr>
      <vt:lpstr>Approach Adapting physical parameters of system into MCNP6 (Monte Carlo N-Particle)  transport code to simulate real conditions</vt:lpstr>
      <vt:lpstr>Results</vt:lpstr>
      <vt:lpstr>Analysis/Summary</vt:lpstr>
      <vt:lpstr>Next Steps/Outlook/Future Work</vt:lpstr>
      <vt:lpstr>Acknowledgements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Robbins, Samuel J. (LARC-D307)[UNIVERSITIES SPACE RESEARCH ASSOCIATION]</dc:creator>
  <cp:lastModifiedBy>Thibeault, Sheila Ann (LARC-D307)</cp:lastModifiedBy>
  <cp:revision>456</cp:revision>
  <dcterms:created xsi:type="dcterms:W3CDTF">2016-08-05T18:34:48Z</dcterms:created>
  <dcterms:modified xsi:type="dcterms:W3CDTF">2020-07-27T04:03:52Z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