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5"/>
  </p:notesMasterIdLst>
  <p:handoutMasterIdLst>
    <p:handoutMasterId r:id="rId16"/>
  </p:handoutMasterIdLst>
  <p:sldIdLst>
    <p:sldId id="348" r:id="rId2"/>
    <p:sldId id="338" r:id="rId3"/>
    <p:sldId id="358" r:id="rId4"/>
    <p:sldId id="359" r:id="rId5"/>
    <p:sldId id="334" r:id="rId6"/>
    <p:sldId id="336" r:id="rId7"/>
    <p:sldId id="360" r:id="rId8"/>
    <p:sldId id="354" r:id="rId9"/>
    <p:sldId id="349" r:id="rId10"/>
    <p:sldId id="362" r:id="rId11"/>
    <p:sldId id="356" r:id="rId12"/>
    <p:sldId id="363" r:id="rId13"/>
    <p:sldId id="32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A478"/>
    <a:srgbClr val="D6B105"/>
    <a:srgbClr val="5595AC"/>
    <a:srgbClr val="53585D"/>
    <a:srgbClr val="6A7278"/>
    <a:srgbClr val="244D60"/>
    <a:srgbClr val="205061"/>
    <a:srgbClr val="5295AD"/>
    <a:srgbClr val="F8F8F8"/>
    <a:srgbClr val="0305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07" autoAdjust="0"/>
    <p:restoredTop sz="60000" autoAdjust="0"/>
  </p:normalViewPr>
  <p:slideViewPr>
    <p:cSldViewPr snapToGrid="0">
      <p:cViewPr>
        <p:scale>
          <a:sx n="98" d="100"/>
          <a:sy n="98" d="100"/>
        </p:scale>
        <p:origin x="2946" y="1464"/>
      </p:cViewPr>
      <p:guideLst>
        <p:guide orient="horz" pos="2160"/>
        <p:guide pos="384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66" d="100"/>
        <a:sy n="66" d="100"/>
      </p:scale>
      <p:origin x="0" y="0"/>
    </p:cViewPr>
  </p:sorterViewPr>
  <p:notesViewPr>
    <p:cSldViewPr snapToGrid="0">
      <p:cViewPr varScale="1">
        <p:scale>
          <a:sx n="121" d="100"/>
          <a:sy n="121" d="100"/>
        </p:scale>
        <p:origin x="109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90C4FE7-1012-9242-BD37-850A8FA790C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E8ADC06-85FD-0E46-8BC9-71D54B0DB83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BFF8075-15A9-9142-858E-40AD3F9FDF81}" type="datetimeFigureOut">
              <a:rPr lang="en-US" smtClean="0"/>
              <a:t>7/27/2020</a:t>
            </a:fld>
            <a:endParaRPr lang="en-US"/>
          </a:p>
        </p:txBody>
      </p:sp>
      <p:sp>
        <p:nvSpPr>
          <p:cNvPr id="4" name="Footer Placeholder 3">
            <a:extLst>
              <a:ext uri="{FF2B5EF4-FFF2-40B4-BE49-F238E27FC236}">
                <a16:creationId xmlns:a16="http://schemas.microsoft.com/office/drawing/2014/main" id="{3F550DBA-7553-1848-81D8-BC40AE61DB4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D6CD59C-EFA0-A74D-90F2-33D0DD3CB3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0E874A-46F9-6C4B-B2EE-6F499D6A8911}" type="slidenum">
              <a:rPr lang="en-US" smtClean="0"/>
              <a:t>‹#›</a:t>
            </a:fld>
            <a:endParaRPr lang="en-US"/>
          </a:p>
        </p:txBody>
      </p:sp>
    </p:spTree>
    <p:extLst>
      <p:ext uri="{BB962C8B-B14F-4D97-AF65-F5344CB8AC3E}">
        <p14:creationId xmlns:p14="http://schemas.microsoft.com/office/powerpoint/2010/main" val="522366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11B9C7-83AA-4953-9AA2-D5817B86C500}" type="datetimeFigureOut">
              <a:rPr lang="en-US" smtClean="0"/>
              <a:t>7/27/2020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8CC44A-F6C6-4EE8-BA41-5D57D00742E9}" type="slidenum">
              <a:rPr lang="en-US" smtClean="0"/>
              <a:t>‹#›</a:t>
            </a:fld>
            <a:endParaRPr lang="en-US" dirty="0"/>
          </a:p>
        </p:txBody>
      </p:sp>
    </p:spTree>
    <p:extLst>
      <p:ext uri="{BB962C8B-B14F-4D97-AF65-F5344CB8AC3E}">
        <p14:creationId xmlns:p14="http://schemas.microsoft.com/office/powerpoint/2010/main" val="3758741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images.earthkam.org/main.php?g2_view=core.DownloadItem&amp;g2_itemId=1270164"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images.earthkam.org/main.php?g2_itemId=1267459"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credit Lee </a:t>
            </a:r>
            <a:r>
              <a:rPr lang="en-US" dirty="0" err="1" smtClean="0"/>
              <a:t>Ellenburg</a:t>
            </a:r>
            <a:r>
              <a:rPr lang="en-US" baseline="0" dirty="0" smtClean="0"/>
              <a:t> and SERVIR Service Catalog</a:t>
            </a:r>
            <a:endParaRPr lang="en-US" dirty="0"/>
          </a:p>
        </p:txBody>
      </p:sp>
      <p:sp>
        <p:nvSpPr>
          <p:cNvPr id="4" name="Slide Number Placeholder 3"/>
          <p:cNvSpPr>
            <a:spLocks noGrp="1"/>
          </p:cNvSpPr>
          <p:nvPr>
            <p:ph type="sldNum" sz="quarter" idx="10"/>
          </p:nvPr>
        </p:nvSpPr>
        <p:spPr/>
        <p:txBody>
          <a:bodyPr/>
          <a:lstStyle/>
          <a:p>
            <a:fld id="{9D8CC44A-F6C6-4EE8-BA41-5D57D00742E9}" type="slidenum">
              <a:rPr lang="en-US" smtClean="0"/>
              <a:t>1</a:t>
            </a:fld>
            <a:endParaRPr lang="en-US" dirty="0"/>
          </a:p>
        </p:txBody>
      </p:sp>
    </p:spTree>
    <p:extLst>
      <p:ext uri="{BB962C8B-B14F-4D97-AF65-F5344CB8AC3E}">
        <p14:creationId xmlns:p14="http://schemas.microsoft.com/office/powerpoint/2010/main" val="33059735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SERVIR Global Network – Asia, Africa, Americas</a:t>
            </a:r>
          </a:p>
          <a:p>
            <a:endParaRPr lang="en-US" dirty="0"/>
          </a:p>
        </p:txBody>
      </p:sp>
      <p:sp>
        <p:nvSpPr>
          <p:cNvPr id="4" name="Slide Number Placeholder 3"/>
          <p:cNvSpPr>
            <a:spLocks noGrp="1"/>
          </p:cNvSpPr>
          <p:nvPr>
            <p:ph type="sldNum" sz="quarter" idx="10"/>
          </p:nvPr>
        </p:nvSpPr>
        <p:spPr/>
        <p:txBody>
          <a:bodyPr/>
          <a:lstStyle/>
          <a:p>
            <a:fld id="{9D8CC44A-F6C6-4EE8-BA41-5D57D00742E9}" type="slidenum">
              <a:rPr lang="en-US" smtClean="0"/>
              <a:t>2</a:t>
            </a:fld>
            <a:endParaRPr lang="en-US" dirty="0"/>
          </a:p>
        </p:txBody>
      </p:sp>
    </p:spTree>
    <p:extLst>
      <p:ext uri="{BB962C8B-B14F-4D97-AF65-F5344CB8AC3E}">
        <p14:creationId xmlns:p14="http://schemas.microsoft.com/office/powerpoint/2010/main" val="180945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Tim - SERVIR Thematic Areas</a:t>
            </a:r>
            <a:endParaRPr/>
          </a:p>
        </p:txBody>
      </p:sp>
      <p:sp>
        <p:nvSpPr>
          <p:cNvPr id="287" name="Google Shape;287;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extLst>
      <p:ext uri="{BB962C8B-B14F-4D97-AF65-F5344CB8AC3E}">
        <p14:creationId xmlns:p14="http://schemas.microsoft.com/office/powerpoint/2010/main" val="3043208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Tim - Snapshot of SERVIR Services by theme and region</a:t>
            </a:r>
            <a:endParaRPr/>
          </a:p>
        </p:txBody>
      </p:sp>
      <p:sp>
        <p:nvSpPr>
          <p:cNvPr id="298" name="Google Shape;29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76531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smtClean="0">
                <a:solidFill>
                  <a:srgbClr val="6A7278"/>
                </a:solidFill>
                <a:latin typeface="Georgia" panose="02040502050405020303" pitchFamily="18" charset="0"/>
                <a:ea typeface="Georgia" panose="02040502050405020303" pitchFamily="18" charset="0"/>
                <a:cs typeface="Arial Narrow" charset="0"/>
              </a:rPr>
              <a:t>SERVIR Hindu Kush Himalaya(EST. 2010)</a:t>
            </a:r>
            <a:endParaRPr lang="en-US" sz="1600" kern="1200" dirty="0">
              <a:solidFill>
                <a:srgbClr val="6A7278"/>
              </a:solidFill>
              <a:latin typeface="Georgia" panose="02040502050405020303" pitchFamily="18" charset="0"/>
              <a:ea typeface="Georgia" panose="02040502050405020303" pitchFamily="18" charset="0"/>
              <a:cs typeface="Arial Narrow" charset="0"/>
            </a:endParaRPr>
          </a:p>
        </p:txBody>
      </p:sp>
      <p:sp>
        <p:nvSpPr>
          <p:cNvPr id="4" name="Slide Number Placeholder 3"/>
          <p:cNvSpPr>
            <a:spLocks noGrp="1"/>
          </p:cNvSpPr>
          <p:nvPr>
            <p:ph type="sldNum" sz="quarter" idx="10"/>
          </p:nvPr>
        </p:nvSpPr>
        <p:spPr/>
        <p:txBody>
          <a:bodyPr/>
          <a:lstStyle/>
          <a:p>
            <a:fld id="{9D8CC44A-F6C6-4EE8-BA41-5D57D00742E9}" type="slidenum">
              <a:rPr lang="en-US" smtClean="0"/>
              <a:t>5</a:t>
            </a:fld>
            <a:endParaRPr lang="en-US" dirty="0"/>
          </a:p>
        </p:txBody>
      </p:sp>
    </p:spTree>
    <p:extLst>
      <p:ext uri="{BB962C8B-B14F-4D97-AF65-F5344CB8AC3E}">
        <p14:creationId xmlns:p14="http://schemas.microsoft.com/office/powerpoint/2010/main" val="1186422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Consortium  </a:t>
            </a:r>
            <a:r>
              <a:rPr lang="en-US" sz="1200" b="1" dirty="0" smtClean="0"/>
              <a:t>(EST. 2014)</a:t>
            </a:r>
            <a:endParaRPr lang="en-US" dirty="0"/>
          </a:p>
        </p:txBody>
      </p:sp>
      <p:sp>
        <p:nvSpPr>
          <p:cNvPr id="4" name="Slide Number Placeholder 3"/>
          <p:cNvSpPr>
            <a:spLocks noGrp="1"/>
          </p:cNvSpPr>
          <p:nvPr>
            <p:ph type="sldNum" sz="quarter" idx="10"/>
          </p:nvPr>
        </p:nvSpPr>
        <p:spPr/>
        <p:txBody>
          <a:bodyPr/>
          <a:lstStyle/>
          <a:p>
            <a:fld id="{9D8CC44A-F6C6-4EE8-BA41-5D57D00742E9}" type="slidenum">
              <a:rPr lang="en-US" smtClean="0"/>
              <a:t>6</a:t>
            </a:fld>
            <a:endParaRPr lang="en-US" dirty="0"/>
          </a:p>
        </p:txBody>
      </p:sp>
    </p:spTree>
    <p:extLst>
      <p:ext uri="{BB962C8B-B14F-4D97-AF65-F5344CB8AC3E}">
        <p14:creationId xmlns:p14="http://schemas.microsoft.com/office/powerpoint/2010/main" val="3218604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Image Credit: Sally Ride EarthKAM </a:t>
            </a:r>
            <a:r>
              <a:rPr lang="en-US" sz="1100" dirty="0" smtClean="0">
                <a:hlinkClick r:id="rId3"/>
              </a:rPr>
              <a:t>http://images.earthkam.org/main.php?g2_view=core.DownloadItem&amp;g2_itemId=1270164</a:t>
            </a:r>
            <a:endParaRPr dirty="0"/>
          </a:p>
          <a:p>
            <a:r>
              <a:rPr lang="en-US" sz="1200" b="1" kern="1200" dirty="0" err="1" smtClean="0">
                <a:solidFill>
                  <a:schemeClr val="tx1"/>
                </a:solidFill>
                <a:effectLst/>
                <a:latin typeface="+mn-lt"/>
                <a:ea typeface="+mn-ea"/>
                <a:cs typeface="+mn-cs"/>
              </a:rPr>
              <a:t>Yungas</a:t>
            </a:r>
            <a:r>
              <a:rPr lang="en-US" sz="1200" b="1" kern="1200" dirty="0" smtClean="0">
                <a:solidFill>
                  <a:schemeClr val="tx1"/>
                </a:solidFill>
                <a:effectLst/>
                <a:latin typeface="+mn-lt"/>
                <a:ea typeface="+mn-ea"/>
                <a:cs typeface="+mn-cs"/>
              </a:rPr>
              <a:t> Foothills</a:t>
            </a:r>
            <a:endParaRPr lang="en-US" sz="1200" b="1" kern="1200" dirty="0">
              <a:solidFill>
                <a:schemeClr val="tx1"/>
              </a:solidFill>
              <a:effectLst/>
              <a:latin typeface="+mn-lt"/>
              <a:ea typeface="+mn-ea"/>
              <a:cs typeface="+mn-cs"/>
            </a:endParaRPr>
          </a:p>
        </p:txBody>
      </p:sp>
      <p:sp>
        <p:nvSpPr>
          <p:cNvPr id="353" name="Google Shape;35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892679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dirty="0" smtClean="0">
                <a:solidFill>
                  <a:srgbClr val="6A7278"/>
                </a:solidFill>
                <a:latin typeface="Georgia" panose="02040502050405020303" pitchFamily="18" charset="0"/>
                <a:ea typeface="Georgia" panose="02040502050405020303" pitchFamily="18" charset="0"/>
                <a:cs typeface="Arial Narrow" charset="0"/>
              </a:rPr>
              <a:t>Image Credit </a:t>
            </a:r>
            <a:r>
              <a:rPr lang="en-US" sz="1200" dirty="0" err="1" smtClean="0">
                <a:solidFill>
                  <a:srgbClr val="6A7278"/>
                </a:solidFill>
                <a:latin typeface="Georgia" panose="02040502050405020303" pitchFamily="18" charset="0"/>
                <a:ea typeface="Georgia" panose="02040502050405020303" pitchFamily="18" charset="0"/>
                <a:cs typeface="Arial Narrow" charset="0"/>
              </a:rPr>
              <a:t>Kabir</a:t>
            </a:r>
            <a:r>
              <a:rPr lang="en-US" sz="1200" dirty="0" smtClean="0">
                <a:solidFill>
                  <a:srgbClr val="6A7278"/>
                </a:solidFill>
                <a:latin typeface="Georgia" panose="02040502050405020303" pitchFamily="18" charset="0"/>
                <a:ea typeface="Georgia" panose="02040502050405020303" pitchFamily="18" charset="0"/>
                <a:cs typeface="Arial Narrow" charset="0"/>
              </a:rPr>
              <a:t> Uddin SERVIR HKH and SAR</a:t>
            </a:r>
            <a:r>
              <a:rPr lang="en-US" sz="1200" baseline="0" dirty="0" smtClean="0">
                <a:solidFill>
                  <a:srgbClr val="6A7278"/>
                </a:solidFill>
                <a:latin typeface="Georgia" panose="02040502050405020303" pitchFamily="18" charset="0"/>
                <a:ea typeface="Georgia" panose="02040502050405020303" pitchFamily="18" charset="0"/>
                <a:cs typeface="Arial Narrow" charset="0"/>
              </a:rPr>
              <a:t> handbook</a:t>
            </a:r>
            <a:endParaRPr lang="en-US" sz="1200" dirty="0" smtClean="0">
              <a:solidFill>
                <a:srgbClr val="6A7278"/>
              </a:solidFill>
              <a:latin typeface="Georgia" panose="02040502050405020303" pitchFamily="18" charset="0"/>
              <a:ea typeface="Georgia" panose="02040502050405020303" pitchFamily="18" charset="0"/>
              <a:cs typeface="Arial Narrow" charset="0"/>
            </a:endParaRPr>
          </a:p>
          <a:p>
            <a:pPr algn="just"/>
            <a:endParaRPr lang="en-US" sz="1200" dirty="0" smtClean="0">
              <a:solidFill>
                <a:srgbClr val="6A7278"/>
              </a:solidFill>
              <a:latin typeface="Georgia" panose="02040502050405020303" pitchFamily="18" charset="0"/>
              <a:ea typeface="Georgia" panose="02040502050405020303" pitchFamily="18" charset="0"/>
              <a:cs typeface="Arial Narrow" charset="0"/>
            </a:endParaRPr>
          </a:p>
          <a:p>
            <a:pPr algn="just"/>
            <a:r>
              <a:rPr lang="en-US" sz="1200" dirty="0" smtClean="0">
                <a:solidFill>
                  <a:srgbClr val="6A7278"/>
                </a:solidFill>
                <a:latin typeface="Georgia" panose="02040502050405020303" pitchFamily="18" charset="0"/>
                <a:ea typeface="Georgia" panose="02040502050405020303" pitchFamily="18" charset="0"/>
                <a:cs typeface="Arial Narrow" charset="0"/>
              </a:rPr>
              <a:t>The Hindu Kush Himalaya and Lower Mekong Regions have experienced dramatic and rapid land cover change in recent years.</a:t>
            </a:r>
          </a:p>
          <a:p>
            <a:pPr algn="just"/>
            <a:endParaRPr lang="en-US" sz="1200" dirty="0" smtClean="0">
              <a:solidFill>
                <a:srgbClr val="6A7278"/>
              </a:solidFill>
              <a:latin typeface="Georgia" panose="02040502050405020303" pitchFamily="18" charset="0"/>
              <a:ea typeface="Georgia" panose="02040502050405020303" pitchFamily="18" charset="0"/>
              <a:cs typeface="Arial Narrow" charset="0"/>
            </a:endParaRPr>
          </a:p>
          <a:p>
            <a:pPr algn="just"/>
            <a:r>
              <a:rPr lang="en-US" sz="1200" dirty="0" smtClean="0">
                <a:solidFill>
                  <a:srgbClr val="6A7278"/>
                </a:solidFill>
                <a:latin typeface="Georgia" panose="02040502050405020303" pitchFamily="18" charset="0"/>
                <a:ea typeface="Georgia" panose="02040502050405020303" pitchFamily="18" charset="0"/>
                <a:cs typeface="Arial Narrow" charset="0"/>
              </a:rPr>
              <a:t>For instance in Myanmar, a shared HKH and Mekong focus country, the United Nations Food and Agriculture Organization (FAO) Forest Resource Assessment (FRA)  reports, Myanmar's forest cover drastically declined from 58% in 1990 to 43% in 2015. </a:t>
            </a:r>
          </a:p>
          <a:p>
            <a:pPr algn="just"/>
            <a:endParaRPr lang="en-US" sz="1200" dirty="0" smtClean="0">
              <a:solidFill>
                <a:srgbClr val="6A7278"/>
              </a:solidFill>
              <a:latin typeface="Georgia" panose="02040502050405020303" pitchFamily="18" charset="0"/>
              <a:ea typeface="Georgia" panose="02040502050405020303" pitchFamily="18" charset="0"/>
              <a:cs typeface="Arial Narrow" charset="0"/>
            </a:endParaRPr>
          </a:p>
          <a:p>
            <a:pPr algn="just"/>
            <a:r>
              <a:rPr lang="en-US" sz="1200" dirty="0" smtClean="0">
                <a:solidFill>
                  <a:srgbClr val="6A7278"/>
                </a:solidFill>
                <a:latin typeface="Georgia" panose="02040502050405020303" pitchFamily="18" charset="0"/>
                <a:ea typeface="Georgia" panose="02040502050405020303" pitchFamily="18" charset="0"/>
                <a:cs typeface="Arial Narrow" charset="0"/>
              </a:rPr>
              <a:t>To meet the need for effective land cover and especially forest monitoring essential for the United Nations Framework Convention on Climate Change (UNFCCC), both SERVIR-HKH and SERVIR-Mekong co-developed along with [National Forest Departments and</a:t>
            </a:r>
            <a:r>
              <a:rPr lang="en-US" sz="1200" baseline="0" dirty="0" smtClean="0">
                <a:solidFill>
                  <a:srgbClr val="6A7278"/>
                </a:solidFill>
                <a:latin typeface="Georgia" panose="02040502050405020303" pitchFamily="18" charset="0"/>
                <a:ea typeface="Georgia" panose="02040502050405020303" pitchFamily="18" charset="0"/>
                <a:cs typeface="Arial Narrow" charset="0"/>
              </a:rPr>
              <a:t> government groups: </a:t>
            </a:r>
            <a:r>
              <a:rPr lang="en-US" sz="1200" b="0" i="0" kern="1200" dirty="0" smtClean="0">
                <a:solidFill>
                  <a:schemeClr val="tx1"/>
                </a:solidFill>
                <a:effectLst/>
                <a:latin typeface="+mn-lt"/>
                <a:ea typeface="+mn-ea"/>
                <a:cs typeface="+mn-cs"/>
              </a:rPr>
              <a:t>Nepal Forest Research and Training Center; Afghanistan Ministry of Agriculture Irrigation and Livestock; Bangladesh Forest Department</a:t>
            </a:r>
            <a:r>
              <a:rPr lang="en-US" sz="1200" b="0" i="0" kern="1200" dirty="0" smtClean="0">
                <a:solidFill>
                  <a:srgbClr val="6A7278"/>
                </a:solidFill>
                <a:effectLst/>
                <a:latin typeface="Georgia" panose="02040502050405020303" pitchFamily="18" charset="0"/>
                <a:ea typeface="+mn-ea"/>
                <a:cs typeface="+mn-cs"/>
              </a:rPr>
              <a:t>].</a:t>
            </a:r>
            <a:r>
              <a:rPr lang="en-US" sz="1200" dirty="0" smtClean="0">
                <a:solidFill>
                  <a:srgbClr val="6A7278"/>
                </a:solidFill>
                <a:latin typeface="Georgia" panose="02040502050405020303" pitchFamily="18" charset="0"/>
                <a:ea typeface="Georgia" panose="02040502050405020303" pitchFamily="18" charset="0"/>
                <a:cs typeface="Arial Narrow" charset="0"/>
              </a:rPr>
              <a:t> Spatial Informatics Group, USFS, </a:t>
            </a:r>
            <a:r>
              <a:rPr lang="en-US" sz="1200" b="0" i="0" kern="1200" dirty="0" err="1" smtClean="0">
                <a:solidFill>
                  <a:schemeClr val="tx1"/>
                </a:solidFill>
                <a:effectLst/>
                <a:latin typeface="+mn-lt"/>
                <a:ea typeface="+mn-ea"/>
                <a:cs typeface="+mn-cs"/>
              </a:rPr>
              <a:t>OneMap</a:t>
            </a:r>
            <a:r>
              <a:rPr lang="en-US" sz="1200" b="0" i="0" kern="1200" dirty="0" smtClean="0">
                <a:solidFill>
                  <a:schemeClr val="tx1"/>
                </a:solidFill>
                <a:effectLst/>
                <a:latin typeface="+mn-lt"/>
                <a:ea typeface="+mn-ea"/>
                <a:cs typeface="+mn-cs"/>
              </a:rPr>
              <a:t> Myanmar</a:t>
            </a:r>
            <a:r>
              <a:rPr lang="en-US" sz="1200" dirty="0" smtClean="0">
                <a:solidFill>
                  <a:srgbClr val="6A7278"/>
                </a:solidFill>
                <a:latin typeface="Georgia" panose="02040502050405020303" pitchFamily="18" charset="0"/>
                <a:ea typeface="Georgia" panose="02040502050405020303" pitchFamily="18" charset="0"/>
                <a:cs typeface="Arial Narrow" charset="0"/>
              </a:rPr>
              <a:t> and University of Maryland the Regional Land Cover Monitoring System (RLCMS)</a:t>
            </a:r>
            <a:endParaRPr lang="en-US" sz="1200" dirty="0">
              <a:solidFill>
                <a:srgbClr val="6A7278"/>
              </a:solidFill>
              <a:latin typeface="Georgia" panose="02040502050405020303" pitchFamily="18" charset="0"/>
              <a:ea typeface="Georgia" panose="02040502050405020303" pitchFamily="18" charset="0"/>
              <a:cs typeface="Arial Narrow" charset="0"/>
            </a:endParaRPr>
          </a:p>
        </p:txBody>
      </p:sp>
      <p:sp>
        <p:nvSpPr>
          <p:cNvPr id="4" name="Slide Number Placeholder 3"/>
          <p:cNvSpPr>
            <a:spLocks noGrp="1"/>
          </p:cNvSpPr>
          <p:nvPr>
            <p:ph type="sldNum" sz="quarter" idx="10"/>
          </p:nvPr>
        </p:nvSpPr>
        <p:spPr/>
        <p:txBody>
          <a:bodyPr/>
          <a:lstStyle/>
          <a:p>
            <a:fld id="{9D8CC44A-F6C6-4EE8-BA41-5D57D00742E9}" type="slidenum">
              <a:rPr lang="en-US" smtClean="0"/>
              <a:t>8</a:t>
            </a:fld>
            <a:endParaRPr lang="en-US" dirty="0"/>
          </a:p>
        </p:txBody>
      </p:sp>
    </p:spTree>
    <p:extLst>
      <p:ext uri="{BB962C8B-B14F-4D97-AF65-F5344CB8AC3E}">
        <p14:creationId xmlns:p14="http://schemas.microsoft.com/office/powerpoint/2010/main" val="2923654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Image Credit:</a:t>
            </a:r>
            <a:r>
              <a:rPr lang="en-US" sz="1200" b="0" i="0" kern="1200" baseline="0" dirty="0" smtClean="0">
                <a:solidFill>
                  <a:schemeClr val="tx1"/>
                </a:solidFill>
                <a:effectLst/>
                <a:latin typeface="+mn-lt"/>
                <a:ea typeface="+mn-ea"/>
                <a:cs typeface="+mn-cs"/>
              </a:rPr>
              <a:t> Amanda Markert, Lee </a:t>
            </a:r>
            <a:r>
              <a:rPr lang="en-US" sz="1200" b="0" i="0" kern="1200" baseline="0" dirty="0" err="1" smtClean="0">
                <a:solidFill>
                  <a:schemeClr val="tx1"/>
                </a:solidFill>
                <a:effectLst/>
                <a:latin typeface="+mn-lt"/>
                <a:ea typeface="+mn-ea"/>
                <a:cs typeface="+mn-cs"/>
              </a:rPr>
              <a:t>Ellenburg</a:t>
            </a:r>
            <a:r>
              <a:rPr lang="en-US" sz="1200" b="0" i="0" kern="1200" baseline="0" dirty="0" smtClean="0">
                <a:solidFill>
                  <a:schemeClr val="tx1"/>
                </a:solidFill>
                <a:effectLst/>
                <a:latin typeface="+mn-lt"/>
                <a:ea typeface="+mn-ea"/>
                <a:cs typeface="+mn-cs"/>
              </a:rPr>
              <a:t>, </a:t>
            </a:r>
            <a:r>
              <a:rPr lang="en-US" sz="1200" b="0" i="0" kern="1200" baseline="0" dirty="0" err="1" smtClean="0">
                <a:solidFill>
                  <a:schemeClr val="tx1"/>
                </a:solidFill>
                <a:effectLst/>
                <a:latin typeface="+mn-lt"/>
                <a:ea typeface="+mn-ea"/>
                <a:cs typeface="+mn-cs"/>
              </a:rPr>
              <a:t>Kabir</a:t>
            </a:r>
            <a:r>
              <a:rPr lang="en-US" sz="1200" b="0" i="0" kern="1200" baseline="0" dirty="0" smtClean="0">
                <a:solidFill>
                  <a:schemeClr val="tx1"/>
                </a:solidFill>
                <a:effectLst/>
                <a:latin typeface="+mn-lt"/>
                <a:ea typeface="+mn-ea"/>
                <a:cs typeface="+mn-cs"/>
              </a:rPr>
              <a:t> Uddin, and SERVIR Service Catalog</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pPr marL="38100">
              <a:lnSpc>
                <a:spcPct val="120000"/>
              </a:lnSpc>
              <a:spcBef>
                <a:spcPts val="1000"/>
              </a:spcBef>
              <a:buClr>
                <a:srgbClr val="000000"/>
              </a:buClr>
              <a:buSzPts val="1600"/>
            </a:pPr>
            <a:r>
              <a:rPr lang="en-US" sz="1200" dirty="0" smtClean="0">
                <a:solidFill>
                  <a:srgbClr val="6A7278"/>
                </a:solidFill>
                <a:latin typeface="Georgia" panose="02040502050405020303" pitchFamily="18" charset="0"/>
                <a:ea typeface="Georgia" panose="02040502050405020303" pitchFamily="18" charset="0"/>
                <a:cs typeface="Arial Narrow" charset="0"/>
              </a:rPr>
              <a:t>The Regional Land Cover Monitoring System (RLCMS) LCMS is a web-based tool being developed using cloud-based technology, Google Earth Engine, that will use the historical Landsat Satellite series (Landsat 5, 7, &amp; 8) to produce wall-to-wall land cover maps on a yearly basis starting from 1990 to the present for land cover monitoring purposes.</a:t>
            </a:r>
          </a:p>
          <a:p>
            <a:pPr marL="38100">
              <a:lnSpc>
                <a:spcPct val="120000"/>
              </a:lnSpc>
              <a:spcBef>
                <a:spcPts val="1000"/>
              </a:spcBef>
              <a:buClr>
                <a:srgbClr val="000000"/>
              </a:buClr>
              <a:buSzPts val="1600"/>
            </a:pPr>
            <a:r>
              <a:rPr lang="en-US" sz="1200" dirty="0" smtClean="0">
                <a:solidFill>
                  <a:srgbClr val="6A7278"/>
                </a:solidFill>
                <a:latin typeface="Georgia" panose="02040502050405020303" pitchFamily="18" charset="0"/>
                <a:ea typeface="Georgia" panose="02040502050405020303" pitchFamily="18" charset="0"/>
                <a:cs typeface="Arial Narrow" charset="0"/>
              </a:rPr>
              <a:t> The system generates annual land cover data based on Landsat 5,7,8 satellite data for Afghanistan, Bangladesh, Nepal, and Myanmar </a:t>
            </a:r>
          </a:p>
          <a:p>
            <a:pPr marL="38100">
              <a:lnSpc>
                <a:spcPct val="120000"/>
              </a:lnSpc>
              <a:spcBef>
                <a:spcPts val="1000"/>
              </a:spcBef>
              <a:buClr>
                <a:srgbClr val="000000"/>
              </a:buClr>
              <a:buSzPts val="1600"/>
            </a:pPr>
            <a:endParaRPr lang="en-US" sz="1200" dirty="0" smtClean="0">
              <a:solidFill>
                <a:srgbClr val="6A7278"/>
              </a:solidFill>
              <a:latin typeface="Georgia" panose="02040502050405020303" pitchFamily="18" charset="0"/>
              <a:ea typeface="Georgia" panose="02040502050405020303" pitchFamily="18" charset="0"/>
              <a:cs typeface="Arial Narrow" charset="0"/>
            </a:endParaRPr>
          </a:p>
          <a:p>
            <a:pPr marL="38100">
              <a:lnSpc>
                <a:spcPct val="120000"/>
              </a:lnSpc>
              <a:spcBef>
                <a:spcPts val="1000"/>
              </a:spcBef>
              <a:buClr>
                <a:srgbClr val="000000"/>
              </a:buClr>
              <a:buSzPts val="1600"/>
            </a:pPr>
            <a:r>
              <a:rPr lang="en-US" sz="1200" b="0" dirty="0" smtClean="0">
                <a:solidFill>
                  <a:srgbClr val="2E8652"/>
                </a:solidFill>
                <a:latin typeface="Century Gothic"/>
                <a:ea typeface="Century Gothic"/>
                <a:cs typeface="Century Gothic"/>
                <a:sym typeface="Century Gothic"/>
              </a:rPr>
              <a:t>SERVIR-Co-Developed Collect Earth Online (CEO) to Be Used in 190 Countries for Forest Resource Assessment which is an essential tool for collecting the reference </a:t>
            </a:r>
            <a:r>
              <a:rPr lang="en-US" sz="1200" b="0" dirty="0" err="1" smtClean="0">
                <a:solidFill>
                  <a:srgbClr val="2E8652"/>
                </a:solidFill>
                <a:latin typeface="Century Gothic"/>
                <a:ea typeface="Century Gothic"/>
                <a:cs typeface="Century Gothic"/>
                <a:sym typeface="Century Gothic"/>
              </a:rPr>
              <a:t>inout</a:t>
            </a:r>
            <a:r>
              <a:rPr lang="en-US" sz="1200" b="0" baseline="0" dirty="0" smtClean="0">
                <a:solidFill>
                  <a:srgbClr val="2E8652"/>
                </a:solidFill>
                <a:latin typeface="Century Gothic"/>
                <a:ea typeface="Century Gothic"/>
                <a:cs typeface="Century Gothic"/>
                <a:sym typeface="Century Gothic"/>
              </a:rPr>
              <a:t> data essential for the RLCMS machine learning framework</a:t>
            </a:r>
            <a:endParaRPr lang="en-US" sz="1200" dirty="0" smtClean="0">
              <a:solidFill>
                <a:srgbClr val="6A7278"/>
              </a:solidFill>
              <a:latin typeface="Georgia" panose="02040502050405020303" pitchFamily="18" charset="0"/>
              <a:ea typeface="Georgia" panose="02040502050405020303" pitchFamily="18" charset="0"/>
              <a:cs typeface="Arial Narrow" charset="0"/>
            </a:endParaRPr>
          </a:p>
          <a:p>
            <a:endParaRPr lang="en-US" dirty="0"/>
          </a:p>
        </p:txBody>
      </p:sp>
      <p:sp>
        <p:nvSpPr>
          <p:cNvPr id="4" name="Slide Number Placeholder 3"/>
          <p:cNvSpPr>
            <a:spLocks noGrp="1"/>
          </p:cNvSpPr>
          <p:nvPr>
            <p:ph type="sldNum" sz="quarter" idx="10"/>
          </p:nvPr>
        </p:nvSpPr>
        <p:spPr/>
        <p:txBody>
          <a:bodyPr/>
          <a:lstStyle/>
          <a:p>
            <a:fld id="{9D8CC44A-F6C6-4EE8-BA41-5D57D00742E9}" type="slidenum">
              <a:rPr lang="en-US" smtClean="0"/>
              <a:t>9</a:t>
            </a:fld>
            <a:endParaRPr lang="en-US" dirty="0"/>
          </a:p>
        </p:txBody>
      </p:sp>
    </p:spTree>
    <p:extLst>
      <p:ext uri="{BB962C8B-B14F-4D97-AF65-F5344CB8AC3E}">
        <p14:creationId xmlns:p14="http://schemas.microsoft.com/office/powerpoint/2010/main" val="26456760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Image Credit: Sally Ride EarthKAM </a:t>
            </a:r>
            <a:r>
              <a:rPr lang="en-US" sz="1100" u="sng">
                <a:solidFill>
                  <a:schemeClr val="hlink"/>
                </a:solidFill>
                <a:latin typeface="Arial"/>
                <a:ea typeface="Arial"/>
                <a:cs typeface="Arial"/>
                <a:sym typeface="Arial"/>
                <a:hlinkClick r:id="rId3"/>
              </a:rPr>
              <a:t>http://images.earthkam.org/main.php?g2_itemId=1267459</a:t>
            </a:r>
            <a:endParaRPr/>
          </a:p>
          <a:p>
            <a:pPr marL="0" lvl="0" indent="0" algn="l" rtl="0">
              <a:lnSpc>
                <a:spcPct val="100000"/>
              </a:lnSpc>
              <a:spcBef>
                <a:spcPts val="0"/>
              </a:spcBef>
              <a:spcAft>
                <a:spcPts val="0"/>
              </a:spcAft>
              <a:buSzPts val="1400"/>
              <a:buNone/>
            </a:pPr>
            <a:r>
              <a:rPr lang="en-US"/>
              <a:t>South Sumatra Indonesia</a:t>
            </a:r>
            <a:endParaRPr/>
          </a:p>
        </p:txBody>
      </p:sp>
      <p:sp>
        <p:nvSpPr>
          <p:cNvPr id="353" name="Google Shape;35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58815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Image Credit:</a:t>
            </a:r>
            <a:r>
              <a:rPr lang="en-US" sz="1200" b="0" i="0" kern="1200" baseline="0" dirty="0" smtClean="0">
                <a:solidFill>
                  <a:schemeClr val="tx1"/>
                </a:solidFill>
                <a:effectLst/>
                <a:latin typeface="+mn-lt"/>
                <a:ea typeface="+mn-ea"/>
                <a:cs typeface="+mn-cs"/>
              </a:rPr>
              <a:t> Amanda Markert and SERVIR Service Catalog</a:t>
            </a:r>
            <a:endParaRPr lang="en-US" sz="1200" b="0" i="0" kern="1200" dirty="0" smtClean="0">
              <a:solidFill>
                <a:schemeClr val="tx1"/>
              </a:solidFill>
              <a:effectLst/>
              <a:latin typeface="+mn-lt"/>
              <a:ea typeface="+mn-ea"/>
              <a:cs typeface="+mn-cs"/>
            </a:endParaRPr>
          </a:p>
          <a:p>
            <a:endParaRPr lang="en-US" sz="1200" b="1" i="0" kern="1200" dirty="0" smtClean="0">
              <a:solidFill>
                <a:schemeClr val="tx1"/>
              </a:solidFill>
              <a:effectLst/>
              <a:latin typeface="+mn-lt"/>
              <a:ea typeface="+mn-ea"/>
              <a:cs typeface="+mn-cs"/>
            </a:endParaRPr>
          </a:p>
          <a:p>
            <a:pPr algn="just"/>
            <a:r>
              <a:rPr lang="en-US" sz="1200" dirty="0" smtClean="0">
                <a:solidFill>
                  <a:srgbClr val="6A7278"/>
                </a:solidFill>
                <a:latin typeface="Georgia" panose="02040502050405020303" pitchFamily="18" charset="0"/>
                <a:ea typeface="Georgia" panose="02040502050405020303" pitchFamily="18" charset="0"/>
                <a:cs typeface="Arial Narrow" charset="0"/>
              </a:rPr>
              <a:t>Monsoon rains and tropical cyclones cause recurrent floods in Myanmar. </a:t>
            </a:r>
          </a:p>
          <a:p>
            <a:pPr algn="just"/>
            <a:endParaRPr lang="en-US" sz="1200" dirty="0" smtClean="0">
              <a:solidFill>
                <a:srgbClr val="6A7278"/>
              </a:solidFill>
              <a:latin typeface="Georgia" panose="02040502050405020303" pitchFamily="18" charset="0"/>
              <a:ea typeface="Georgia" panose="02040502050405020303" pitchFamily="18" charset="0"/>
              <a:cs typeface="Arial Narrow" charset="0"/>
            </a:endParaRPr>
          </a:p>
          <a:p>
            <a:pPr algn="just"/>
            <a:r>
              <a:rPr lang="en-US" sz="1200" dirty="0" smtClean="0">
                <a:solidFill>
                  <a:srgbClr val="6A7278"/>
                </a:solidFill>
                <a:latin typeface="Georgia" panose="02040502050405020303" pitchFamily="18" charset="0"/>
                <a:ea typeface="Georgia" panose="02040502050405020303" pitchFamily="18" charset="0"/>
                <a:cs typeface="Arial Narrow" charset="0"/>
              </a:rPr>
              <a:t>There exists a dire need to monitor and disseminate information regarding inundated area in near real-time to allow emergency response operations and support relief activities by national and international organizations.</a:t>
            </a:r>
          </a:p>
          <a:p>
            <a:pPr algn="just"/>
            <a:endParaRPr lang="en-US" sz="1200" dirty="0" smtClean="0">
              <a:solidFill>
                <a:srgbClr val="6A7278"/>
              </a:solidFill>
              <a:latin typeface="Georgia" panose="02040502050405020303" pitchFamily="18" charset="0"/>
              <a:ea typeface="Georgia" panose="02040502050405020303" pitchFamily="18" charset="0"/>
              <a:cs typeface="Arial Narrow" charset="0"/>
            </a:endParaRPr>
          </a:p>
          <a:p>
            <a:pPr algn="just"/>
            <a:r>
              <a:rPr lang="en-US" sz="1200" dirty="0" smtClean="0">
                <a:solidFill>
                  <a:srgbClr val="6A7278"/>
                </a:solidFill>
                <a:latin typeface="Georgia" panose="02040502050405020303" pitchFamily="18" charset="0"/>
                <a:ea typeface="Georgia" panose="02040502050405020303" pitchFamily="18" charset="0"/>
                <a:cs typeface="Arial Narrow" charset="0"/>
              </a:rPr>
              <a:t>In addition, a Near Real-Time (NRT) monitoring system is essential to warn people in downstream flood-prone areas about the possible threat to lives and property. </a:t>
            </a:r>
          </a:p>
          <a:p>
            <a:pPr algn="just"/>
            <a:endParaRPr lang="en-US" sz="1200" dirty="0" smtClean="0">
              <a:solidFill>
                <a:srgbClr val="6A7278"/>
              </a:solidFill>
              <a:latin typeface="Georgia" panose="02040502050405020303" pitchFamily="18" charset="0"/>
              <a:ea typeface="Georgia" panose="02040502050405020303" pitchFamily="18" charset="0"/>
              <a:cs typeface="Arial Narrow" charset="0"/>
            </a:endParaRPr>
          </a:p>
          <a:p>
            <a:pPr algn="just"/>
            <a:r>
              <a:rPr lang="en-US" sz="1200" dirty="0" smtClean="0">
                <a:solidFill>
                  <a:srgbClr val="6A7278"/>
                </a:solidFill>
                <a:latin typeface="Georgia" panose="02040502050405020303" pitchFamily="18" charset="0"/>
                <a:ea typeface="Georgia" panose="02040502050405020303" pitchFamily="18" charset="0"/>
                <a:cs typeface="Arial Narrow" charset="0"/>
              </a:rPr>
              <a:t>To meet the need of rapid flood monitoring map products SERVIR- Mekong, Spatial Informatics Group, </a:t>
            </a:r>
            <a:r>
              <a:rPr lang="en-US" sz="1200" dirty="0" err="1" smtClean="0">
                <a:solidFill>
                  <a:srgbClr val="6A7278"/>
                </a:solidFill>
                <a:latin typeface="Georgia" panose="02040502050405020303" pitchFamily="18" charset="0"/>
                <a:ea typeface="Georgia" panose="02040502050405020303" pitchFamily="18" charset="0"/>
                <a:cs typeface="Arial Narrow" charset="0"/>
              </a:rPr>
              <a:t>Deltares</a:t>
            </a:r>
            <a:r>
              <a:rPr lang="en-US" sz="1200" dirty="0" smtClean="0">
                <a:solidFill>
                  <a:srgbClr val="6A7278"/>
                </a:solidFill>
                <a:latin typeface="Georgia" panose="02040502050405020303" pitchFamily="18" charset="0"/>
                <a:ea typeface="Georgia" panose="02040502050405020303" pitchFamily="18" charset="0"/>
                <a:cs typeface="Arial Narrow" charset="0"/>
              </a:rPr>
              <a:t>, Stockholm Environment Institute Co-Developed with </a:t>
            </a:r>
            <a:r>
              <a:rPr lang="en-US" sz="1200" dirty="0" err="1" smtClean="0">
                <a:solidFill>
                  <a:srgbClr val="6A7278"/>
                </a:solidFill>
                <a:latin typeface="Georgia" panose="02040502050405020303" pitchFamily="18" charset="0"/>
                <a:ea typeface="Georgia" panose="02040502050405020303" pitchFamily="18" charset="0"/>
                <a:cs typeface="Arial Narrow" charset="0"/>
              </a:rPr>
              <a:t>OneMap</a:t>
            </a:r>
            <a:r>
              <a:rPr lang="en-US" sz="1200" dirty="0" smtClean="0">
                <a:solidFill>
                  <a:srgbClr val="6A7278"/>
                </a:solidFill>
                <a:latin typeface="Georgia" panose="02040502050405020303" pitchFamily="18" charset="0"/>
                <a:ea typeface="Georgia" panose="02040502050405020303" pitchFamily="18" charset="0"/>
                <a:cs typeface="Arial Narrow" charset="0"/>
              </a:rPr>
              <a:t> Myanmar, Myanmar Department of Disaster Management (DDM), Department of Meteorology and Hydrology (DHM) The </a:t>
            </a:r>
            <a:r>
              <a:rPr lang="en-US" sz="1200" dirty="0" err="1" smtClean="0">
                <a:solidFill>
                  <a:srgbClr val="6A7278"/>
                </a:solidFill>
                <a:latin typeface="Georgia" panose="02040502050405020303" pitchFamily="18" charset="0"/>
                <a:ea typeface="Georgia" panose="02040502050405020303" pitchFamily="18" charset="0"/>
                <a:cs typeface="Arial Narrow" charset="0"/>
              </a:rPr>
              <a:t>HYDrologic</a:t>
            </a:r>
            <a:r>
              <a:rPr lang="en-US" sz="1200" dirty="0" smtClean="0">
                <a:solidFill>
                  <a:srgbClr val="6A7278"/>
                </a:solidFill>
                <a:latin typeface="Georgia" panose="02040502050405020303" pitchFamily="18" charset="0"/>
                <a:ea typeface="Georgia" panose="02040502050405020303" pitchFamily="18" charset="0"/>
                <a:cs typeface="Arial Narrow" charset="0"/>
              </a:rPr>
              <a:t> Remote sensing Analysis for Floods (</a:t>
            </a:r>
            <a:r>
              <a:rPr lang="en-US" sz="1200" dirty="0" err="1" smtClean="0">
                <a:solidFill>
                  <a:srgbClr val="6A7278"/>
                </a:solidFill>
                <a:latin typeface="Georgia" panose="02040502050405020303" pitchFamily="18" charset="0"/>
                <a:ea typeface="Georgia" panose="02040502050405020303" pitchFamily="18" charset="0"/>
                <a:cs typeface="Arial Narrow" charset="0"/>
              </a:rPr>
              <a:t>HYDRAFloods</a:t>
            </a:r>
            <a:r>
              <a:rPr lang="en-US" sz="1200" dirty="0" smtClean="0">
                <a:solidFill>
                  <a:srgbClr val="6A7278"/>
                </a:solidFill>
                <a:latin typeface="Georgia" panose="02040502050405020303" pitchFamily="18" charset="0"/>
                <a:ea typeface="Georgia" panose="02040502050405020303" pitchFamily="18" charset="0"/>
                <a:cs typeface="Arial Narrow" charset="0"/>
              </a:rPr>
              <a:t>) system</a:t>
            </a:r>
          </a:p>
          <a:p>
            <a:pPr algn="just"/>
            <a:endParaRPr lang="en-US" sz="1200" dirty="0" smtClean="0">
              <a:solidFill>
                <a:srgbClr val="6A7278"/>
              </a:solidFill>
              <a:latin typeface="Georgia" panose="02040502050405020303" pitchFamily="18" charset="0"/>
              <a:ea typeface="Georgia" panose="02040502050405020303" pitchFamily="18" charset="0"/>
              <a:cs typeface="Arial Narrow" charset="0"/>
            </a:endParaRPr>
          </a:p>
        </p:txBody>
      </p:sp>
      <p:sp>
        <p:nvSpPr>
          <p:cNvPr id="4" name="Slide Number Placeholder 3"/>
          <p:cNvSpPr>
            <a:spLocks noGrp="1"/>
          </p:cNvSpPr>
          <p:nvPr>
            <p:ph type="sldNum" sz="quarter" idx="10"/>
          </p:nvPr>
        </p:nvSpPr>
        <p:spPr/>
        <p:txBody>
          <a:bodyPr/>
          <a:lstStyle/>
          <a:p>
            <a:fld id="{9D8CC44A-F6C6-4EE8-BA41-5D57D00742E9}" type="slidenum">
              <a:rPr lang="en-US" smtClean="0"/>
              <a:t>11</a:t>
            </a:fld>
            <a:endParaRPr lang="en-US" dirty="0"/>
          </a:p>
        </p:txBody>
      </p:sp>
    </p:spTree>
    <p:extLst>
      <p:ext uri="{BB962C8B-B14F-4D97-AF65-F5344CB8AC3E}">
        <p14:creationId xmlns:p14="http://schemas.microsoft.com/office/powerpoint/2010/main" val="6811628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Image Credit:</a:t>
            </a:r>
            <a:r>
              <a:rPr lang="en-US" sz="1200" b="0" i="0" kern="1200" baseline="0" dirty="0" smtClean="0">
                <a:solidFill>
                  <a:schemeClr val="tx1"/>
                </a:solidFill>
                <a:effectLst/>
                <a:latin typeface="+mn-lt"/>
                <a:ea typeface="+mn-ea"/>
                <a:cs typeface="+mn-cs"/>
              </a:rPr>
              <a:t> Amanda Markert and Kel Markert</a:t>
            </a:r>
            <a:endParaRPr lang="en-US" sz="1200" b="1"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Service</a:t>
            </a:r>
          </a:p>
          <a:p>
            <a:r>
              <a:rPr lang="en-US" sz="1200" b="0" i="0" kern="1200" dirty="0" smtClean="0">
                <a:solidFill>
                  <a:schemeClr val="tx1"/>
                </a:solidFill>
                <a:effectLst/>
                <a:latin typeface="+mn-lt"/>
                <a:ea typeface="+mn-ea"/>
                <a:cs typeface="+mn-cs"/>
              </a:rPr>
              <a:t>The objective of the Supporting Near Real-Time Flood Monitoring in Myanmar Service is to develop a multi-sensor based near real-time flood monitoring tool to support the Myanmar Department of Disaster Management (DDM</a:t>
            </a:r>
            <a:r>
              <a:rPr lang="en-US" sz="1200" b="0" i="0" kern="1200" dirty="0" smtClean="0">
                <a:solidFill>
                  <a:schemeClr val="tx1"/>
                </a:solidFill>
                <a:effectLst/>
                <a:latin typeface="+mn-lt"/>
                <a:ea typeface="+mn-ea"/>
                <a:cs typeface="+mn-cs"/>
              </a:rPr>
              <a:t>), Department of Meteorology and Hydrology (DHM),  </a:t>
            </a:r>
            <a:r>
              <a:rPr lang="en-US" sz="1200" b="0" i="0" kern="1200" dirty="0" smtClean="0">
                <a:solidFill>
                  <a:schemeClr val="tx1"/>
                </a:solidFill>
                <a:effectLst/>
                <a:latin typeface="+mn-lt"/>
                <a:ea typeface="+mn-ea"/>
                <a:cs typeface="+mn-cs"/>
              </a:rPr>
              <a:t>in monitoring flood events. </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sz="1200" b="0" i="0" kern="1200" dirty="0" err="1" smtClean="0">
                <a:solidFill>
                  <a:schemeClr val="tx1"/>
                </a:solidFill>
                <a:effectLst/>
                <a:latin typeface="+mn-lt"/>
                <a:ea typeface="+mn-ea"/>
                <a:cs typeface="+mn-cs"/>
              </a:rPr>
              <a:t>HYDRAFloods</a:t>
            </a:r>
            <a:r>
              <a:rPr lang="en-US" sz="1200" b="0" i="0" kern="1200" dirty="0" smtClean="0">
                <a:solidFill>
                  <a:schemeClr val="tx1"/>
                </a:solidFill>
                <a:effectLst/>
                <a:latin typeface="+mn-lt"/>
                <a:ea typeface="+mn-ea"/>
                <a:cs typeface="+mn-cs"/>
              </a:rPr>
              <a:t> system, </a:t>
            </a:r>
            <a:r>
              <a:rPr lang="en-US" sz="1200" b="0" i="0" kern="1200" dirty="0" smtClean="0">
                <a:solidFill>
                  <a:schemeClr val="tx1"/>
                </a:solidFill>
                <a:effectLst/>
                <a:latin typeface="+mn-lt"/>
                <a:ea typeface="+mn-ea"/>
                <a:cs typeface="+mn-cs"/>
              </a:rPr>
              <a:t>a web-based </a:t>
            </a:r>
            <a:r>
              <a:rPr lang="en-US" sz="1200" b="0" i="0" kern="1200" dirty="0" smtClean="0">
                <a:solidFill>
                  <a:schemeClr val="tx1"/>
                </a:solidFill>
                <a:effectLst/>
                <a:latin typeface="+mn-lt"/>
                <a:ea typeface="+mn-ea"/>
                <a:cs typeface="+mn-cs"/>
              </a:rPr>
              <a:t>(</a:t>
            </a:r>
            <a:r>
              <a:rPr lang="en-US" sz="1200" b="0" i="0" kern="1200" dirty="0" err="1" smtClean="0">
                <a:solidFill>
                  <a:schemeClr val="tx1"/>
                </a:solidFill>
                <a:effectLst/>
                <a:latin typeface="+mn-lt"/>
                <a:ea typeface="+mn-ea"/>
                <a:cs typeface="+mn-cs"/>
              </a:rPr>
              <a:t>Hydraviewer</a:t>
            </a:r>
            <a:r>
              <a:rPr lang="en-US" sz="1200" b="0" i="0" kern="1200" dirty="0" smtClean="0">
                <a:solidFill>
                  <a:schemeClr val="tx1"/>
                </a:solidFill>
                <a:effectLst/>
                <a:latin typeface="+mn-lt"/>
                <a:ea typeface="+mn-ea"/>
                <a:cs typeface="+mn-cs"/>
              </a:rPr>
              <a:t>) tool </a:t>
            </a:r>
            <a:r>
              <a:rPr lang="en-US" sz="1200" b="0" i="0" kern="1200" dirty="0" smtClean="0">
                <a:solidFill>
                  <a:schemeClr val="tx1"/>
                </a:solidFill>
                <a:effectLst/>
                <a:latin typeface="+mn-lt"/>
                <a:ea typeface="+mn-ea"/>
                <a:cs typeface="+mn-cs"/>
              </a:rPr>
              <a:t>that leverages the most recently available remotely sensed data acquired by multiple satellite platforms </a:t>
            </a:r>
            <a:r>
              <a:rPr lang="en-US" sz="1200" b="0" i="0" u="none" strike="noStrike" cap="none" dirty="0" smtClean="0">
                <a:solidFill>
                  <a:schemeClr val="dk1"/>
                </a:solidFill>
                <a:latin typeface="+mn-lt"/>
                <a:ea typeface="Calibri"/>
                <a:cs typeface="Calibri"/>
                <a:sym typeface="Calibri"/>
              </a:rPr>
              <a:t>and Data fusion techniques </a:t>
            </a:r>
            <a:r>
              <a:rPr lang="en-US" sz="1200" b="0" i="0" kern="1200" dirty="0" smtClean="0">
                <a:solidFill>
                  <a:schemeClr val="tx1"/>
                </a:solidFill>
                <a:effectLst/>
                <a:latin typeface="+mn-lt"/>
                <a:ea typeface="+mn-ea"/>
                <a:cs typeface="+mn-cs"/>
              </a:rPr>
              <a:t>to </a:t>
            </a:r>
            <a:r>
              <a:rPr lang="en-US" sz="1200" b="0" i="0" kern="1200" dirty="0" smtClean="0">
                <a:solidFill>
                  <a:schemeClr val="tx1"/>
                </a:solidFill>
                <a:effectLst/>
                <a:latin typeface="+mn-lt"/>
                <a:ea typeface="+mn-ea"/>
                <a:cs typeface="+mn-cs"/>
              </a:rPr>
              <a:t>generate daily flood water maps. </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a:t>
            </a:r>
            <a:r>
              <a:rPr lang="en-US" sz="1200" b="0" i="0" kern="1200" dirty="0" err="1" smtClean="0">
                <a:solidFill>
                  <a:schemeClr val="tx1"/>
                </a:solidFill>
                <a:effectLst/>
                <a:latin typeface="+mn-lt"/>
                <a:ea typeface="+mn-ea"/>
                <a:cs typeface="+mn-cs"/>
              </a:rPr>
              <a:t>HYDRAFloods</a:t>
            </a:r>
            <a:r>
              <a:rPr lang="en-US" sz="1200" b="0" i="0" kern="1200" dirty="0" smtClean="0">
                <a:solidFill>
                  <a:schemeClr val="tx1"/>
                </a:solidFill>
                <a:effectLst/>
                <a:latin typeface="+mn-lt"/>
                <a:ea typeface="+mn-ea"/>
                <a:cs typeface="+mn-cs"/>
              </a:rPr>
              <a:t> tool employs the most recently available optical, active- and passive- microwave remote sensing data from the </a:t>
            </a:r>
            <a:r>
              <a:rPr lang="en-US" sz="1200" b="0" i="0" kern="1200" dirty="0" smtClean="0">
                <a:solidFill>
                  <a:schemeClr val="tx1"/>
                </a:solidFill>
                <a:effectLst/>
                <a:latin typeface="+mn-lt"/>
                <a:ea typeface="+mn-ea"/>
                <a:cs typeface="+mn-cs"/>
              </a:rPr>
              <a:t>MODIS, VIIRS, ATMS, </a:t>
            </a:r>
            <a:r>
              <a:rPr lang="en-US" sz="1200" b="0" i="0" kern="1200" dirty="0" smtClean="0">
                <a:solidFill>
                  <a:schemeClr val="tx1"/>
                </a:solidFill>
                <a:effectLst/>
                <a:latin typeface="+mn-lt"/>
                <a:ea typeface="+mn-ea"/>
                <a:cs typeface="+mn-cs"/>
              </a:rPr>
              <a:t>Sentinel 1, Sentinel 2, and Landsat 5,7,8 sensors to generate flood maps enabling more timely, in-depth analysis, and monitoring of flood events. </a:t>
            </a:r>
          </a:p>
          <a:p>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D8CC44A-F6C6-4EE8-BA41-5D57D00742E9}" type="slidenum">
              <a:rPr lang="en-US" smtClean="0"/>
              <a:t>12</a:t>
            </a:fld>
            <a:endParaRPr lang="en-US" dirty="0"/>
          </a:p>
        </p:txBody>
      </p:sp>
    </p:spTree>
    <p:extLst>
      <p:ext uri="{BB962C8B-B14F-4D97-AF65-F5344CB8AC3E}">
        <p14:creationId xmlns:p14="http://schemas.microsoft.com/office/powerpoint/2010/main" val="17843222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Image Credit:</a:t>
            </a:r>
            <a:r>
              <a:rPr lang="en-US" sz="1200" b="0" i="0" kern="1200" baseline="0" dirty="0" smtClean="0">
                <a:solidFill>
                  <a:schemeClr val="tx1"/>
                </a:solidFill>
                <a:effectLst/>
                <a:latin typeface="+mn-lt"/>
                <a:ea typeface="+mn-ea"/>
                <a:cs typeface="+mn-cs"/>
              </a:rPr>
              <a:t> Amanda Markert</a:t>
            </a:r>
            <a:endParaRPr lang="en-US" dirty="0"/>
          </a:p>
        </p:txBody>
      </p:sp>
      <p:sp>
        <p:nvSpPr>
          <p:cNvPr id="4" name="Slide Number Placeholder 3"/>
          <p:cNvSpPr>
            <a:spLocks noGrp="1"/>
          </p:cNvSpPr>
          <p:nvPr>
            <p:ph type="sldNum" sz="quarter" idx="10"/>
          </p:nvPr>
        </p:nvSpPr>
        <p:spPr/>
        <p:txBody>
          <a:bodyPr/>
          <a:lstStyle/>
          <a:p>
            <a:fld id="{9D8CC44A-F6C6-4EE8-BA41-5D57D00742E9}" type="slidenum">
              <a:rPr lang="en-US" smtClean="0"/>
              <a:t>13</a:t>
            </a:fld>
            <a:endParaRPr lang="en-US" dirty="0"/>
          </a:p>
        </p:txBody>
      </p:sp>
    </p:spTree>
    <p:extLst>
      <p:ext uri="{BB962C8B-B14F-4D97-AF65-F5344CB8AC3E}">
        <p14:creationId xmlns:p14="http://schemas.microsoft.com/office/powerpoint/2010/main" val="363695144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emf"/><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jpeg"/><Relationship Id="rId7"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4.emf"/><Relationship Id="rId4" Type="http://schemas.openxmlformats.org/officeDocument/2006/relationships/image" Target="../media/image8.jpeg"/><Relationship Id="rId9" Type="http://schemas.openxmlformats.org/officeDocument/2006/relationships/image" Target="../media/image7.jpe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jpeg"/><Relationship Id="rId7" Type="http://schemas.openxmlformats.org/officeDocument/2006/relationships/image" Target="../media/image14.jpeg"/><Relationship Id="rId2" Type="http://schemas.openxmlformats.org/officeDocument/2006/relationships/image" Target="../media/image10.jpe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13.emf"/><Relationship Id="rId4" Type="http://schemas.openxmlformats.org/officeDocument/2006/relationships/image" Target="../media/image12.jpeg"/><Relationship Id="rId9" Type="http://schemas.openxmlformats.org/officeDocument/2006/relationships/image" Target="../media/image16.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0.jpeg"/><Relationship Id="rId1" Type="http://schemas.openxmlformats.org/officeDocument/2006/relationships/slideMaster" Target="../slideMasters/slideMaster1.xml"/><Relationship Id="rId5" Type="http://schemas.openxmlformats.org/officeDocument/2006/relationships/image" Target="../media/image12.jpeg"/><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9539039-BD63-F543-A4C7-70D910A21C60}"/>
              </a:ext>
            </a:extLst>
          </p:cNvPr>
          <p:cNvSpPr/>
          <p:nvPr userDrawn="1"/>
        </p:nvSpPr>
        <p:spPr>
          <a:xfrm rot="10800000">
            <a:off x="6276691" y="136"/>
            <a:ext cx="5915309" cy="6857864"/>
          </a:xfrm>
          <a:prstGeom prst="rect">
            <a:avLst/>
          </a:prstGeom>
          <a:blipFill>
            <a:blip r:embed="rId2"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5D9C3BB4-0211-4C4B-B527-8E4D6EF1F9B4}"/>
              </a:ext>
            </a:extLst>
          </p:cNvPr>
          <p:cNvSpPr>
            <a:spLocks noGrp="1"/>
          </p:cNvSpPr>
          <p:nvPr>
            <p:ph type="body" sz="quarter" idx="11"/>
          </p:nvPr>
        </p:nvSpPr>
        <p:spPr>
          <a:xfrm>
            <a:off x="577607" y="4145660"/>
            <a:ext cx="5337703" cy="1372283"/>
          </a:xfrm>
        </p:spPr>
        <p:txBody>
          <a:bodyPr>
            <a:normAutofit/>
          </a:bodyPr>
          <a:lstStyle>
            <a:lvl1pPr marL="0" indent="0">
              <a:buNone/>
              <a:defRPr sz="4400" b="1">
                <a:solidFill>
                  <a:srgbClr val="244D60"/>
                </a:solidFill>
              </a:defRPr>
            </a:lvl1pPr>
          </a:lstStyle>
          <a:p>
            <a:pPr lvl="0"/>
            <a:endParaRPr lang="en-US" dirty="0"/>
          </a:p>
        </p:txBody>
      </p:sp>
      <p:sp>
        <p:nvSpPr>
          <p:cNvPr id="14" name="Text Placeholder 13">
            <a:extLst>
              <a:ext uri="{FF2B5EF4-FFF2-40B4-BE49-F238E27FC236}">
                <a16:creationId xmlns:a16="http://schemas.microsoft.com/office/drawing/2014/main" id="{821650E7-F972-C745-9B24-6C5DDDFC009C}"/>
              </a:ext>
            </a:extLst>
          </p:cNvPr>
          <p:cNvSpPr>
            <a:spLocks noGrp="1"/>
          </p:cNvSpPr>
          <p:nvPr>
            <p:ph type="body" sz="quarter" idx="12"/>
          </p:nvPr>
        </p:nvSpPr>
        <p:spPr>
          <a:xfrm>
            <a:off x="577607" y="5517944"/>
            <a:ext cx="5337703" cy="717550"/>
          </a:xfrm>
        </p:spPr>
        <p:txBody>
          <a:bodyPr/>
          <a:lstStyle>
            <a:lvl1pPr marL="0" indent="0">
              <a:buNone/>
              <a:defRPr/>
            </a:lvl1pPr>
          </a:lstStyle>
          <a:p>
            <a:pPr lvl="0"/>
            <a:endParaRPr lang="en-US" dirty="0"/>
          </a:p>
        </p:txBody>
      </p:sp>
      <p:sp>
        <p:nvSpPr>
          <p:cNvPr id="16" name="Rectangle 15">
            <a:extLst>
              <a:ext uri="{FF2B5EF4-FFF2-40B4-BE49-F238E27FC236}">
                <a16:creationId xmlns:a16="http://schemas.microsoft.com/office/drawing/2014/main" id="{0241286F-935A-8C40-BDC1-F6B64E52F14A}"/>
              </a:ext>
            </a:extLst>
          </p:cNvPr>
          <p:cNvSpPr/>
          <p:nvPr userDrawn="1"/>
        </p:nvSpPr>
        <p:spPr>
          <a:xfrm>
            <a:off x="6276691" y="3004481"/>
            <a:ext cx="1916848" cy="1916848"/>
          </a:xfrm>
          <a:prstGeom prst="rect">
            <a:avLst/>
          </a:prstGeom>
          <a:blipFill dpi="0" rotWithShape="0">
            <a:blip r:embed="rId3"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AF68C05-CBB5-A644-8674-428DBCD6F5D3}"/>
              </a:ext>
            </a:extLst>
          </p:cNvPr>
          <p:cNvSpPr/>
          <p:nvPr userDrawn="1"/>
        </p:nvSpPr>
        <p:spPr>
          <a:xfrm>
            <a:off x="3272210" y="0"/>
            <a:ext cx="3004481" cy="3004481"/>
          </a:xfrm>
          <a:prstGeom prst="rect">
            <a:avLst/>
          </a:prstGeom>
          <a:blipFill>
            <a:blip r:embed="rId4"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25">
            <a:extLst>
              <a:ext uri="{FF2B5EF4-FFF2-40B4-BE49-F238E27FC236}">
                <a16:creationId xmlns:a16="http://schemas.microsoft.com/office/drawing/2014/main" id="{1D7CFC5B-C61C-5942-AF6B-83A5D56FD9D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666145" y="6012842"/>
            <a:ext cx="2138505" cy="556958"/>
          </a:xfrm>
          <a:prstGeom prst="rect">
            <a:avLst/>
          </a:prstGeom>
        </p:spPr>
      </p:pic>
      <p:pic>
        <p:nvPicPr>
          <p:cNvPr id="23" name="Picture 22">
            <a:extLst>
              <a:ext uri="{FF2B5EF4-FFF2-40B4-BE49-F238E27FC236}">
                <a16:creationId xmlns:a16="http://schemas.microsoft.com/office/drawing/2014/main" id="{7481E4EE-FF31-3145-985B-BC1CBC958A0A}"/>
              </a:ext>
            </a:extLst>
          </p:cNvPr>
          <p:cNvPicPr>
            <a:picLocks noChangeAspect="1"/>
          </p:cNvPicPr>
          <p:nvPr userDrawn="1"/>
        </p:nvPicPr>
        <p:blipFill rotWithShape="1">
          <a:blip r:embed="rId6">
            <a:extLst>
              <a:ext uri="{28A0092B-C50C-407E-A947-70E740481C1C}">
                <a14:useLocalDpi xmlns:a14="http://schemas.microsoft.com/office/drawing/2010/main"/>
              </a:ext>
            </a:extLst>
          </a:blip>
          <a:srcRect/>
          <a:stretch/>
        </p:blipFill>
        <p:spPr>
          <a:xfrm>
            <a:off x="3272210" y="-1"/>
            <a:ext cx="3004481" cy="3004481"/>
          </a:xfrm>
          <a:prstGeom prst="rect">
            <a:avLst/>
          </a:prstGeom>
        </p:spPr>
      </p:pic>
      <p:pic>
        <p:nvPicPr>
          <p:cNvPr id="29" name="Picture 28">
            <a:extLst>
              <a:ext uri="{FF2B5EF4-FFF2-40B4-BE49-F238E27FC236}">
                <a16:creationId xmlns:a16="http://schemas.microsoft.com/office/drawing/2014/main" id="{28B6692A-5B96-1643-B754-738C0997CF96}"/>
              </a:ext>
            </a:extLst>
          </p:cNvPr>
          <p:cNvPicPr>
            <a:picLocks noChangeAspect="1"/>
          </p:cNvPicPr>
          <p:nvPr userDrawn="1"/>
        </p:nvPicPr>
        <p:blipFill rotWithShape="1">
          <a:blip r:embed="rId7">
            <a:extLst>
              <a:ext uri="{28A0092B-C50C-407E-A947-70E740481C1C}">
                <a14:useLocalDpi xmlns:a14="http://schemas.microsoft.com/office/drawing/2010/main"/>
              </a:ext>
            </a:extLst>
          </a:blip>
          <a:srcRect/>
          <a:stretch/>
        </p:blipFill>
        <p:spPr>
          <a:xfrm rot="10800000">
            <a:off x="6276691" y="12879"/>
            <a:ext cx="5915309" cy="6857864"/>
          </a:xfrm>
          <a:prstGeom prst="rect">
            <a:avLst/>
          </a:prstGeom>
        </p:spPr>
      </p:pic>
      <p:pic>
        <p:nvPicPr>
          <p:cNvPr id="27" name="Picture 26">
            <a:extLst>
              <a:ext uri="{FF2B5EF4-FFF2-40B4-BE49-F238E27FC236}">
                <a16:creationId xmlns:a16="http://schemas.microsoft.com/office/drawing/2014/main" id="{D97CD5B4-2382-7844-8DD4-7653F7F4459E}"/>
              </a:ext>
            </a:extLst>
          </p:cNvPr>
          <p:cNvPicPr>
            <a:picLocks noChangeAspect="1"/>
          </p:cNvPicPr>
          <p:nvPr userDrawn="1"/>
        </p:nvPicPr>
        <p:blipFill rotWithShape="1">
          <a:blip r:embed="rId8">
            <a:extLst>
              <a:ext uri="{28A0092B-C50C-407E-A947-70E740481C1C}">
                <a14:useLocalDpi xmlns:a14="http://schemas.microsoft.com/office/drawing/2010/main"/>
              </a:ext>
            </a:extLst>
          </a:blip>
          <a:srcRect/>
          <a:stretch/>
        </p:blipFill>
        <p:spPr>
          <a:xfrm>
            <a:off x="6276691" y="3004346"/>
            <a:ext cx="1916848" cy="1916848"/>
          </a:xfrm>
          <a:prstGeom prst="rect">
            <a:avLst/>
          </a:prstGeom>
        </p:spPr>
      </p:pic>
      <p:pic>
        <p:nvPicPr>
          <p:cNvPr id="30" name="Picture 29">
            <a:extLst>
              <a:ext uri="{FF2B5EF4-FFF2-40B4-BE49-F238E27FC236}">
                <a16:creationId xmlns:a16="http://schemas.microsoft.com/office/drawing/2014/main" id="{72E7EBE4-A7DF-DD4E-9D11-3B1EBC12252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535848" y="6028936"/>
            <a:ext cx="2138505" cy="556958"/>
          </a:xfrm>
          <a:prstGeom prst="rect">
            <a:avLst/>
          </a:prstGeom>
        </p:spPr>
      </p:pic>
      <p:sp>
        <p:nvSpPr>
          <p:cNvPr id="34" name="Picture Placeholder 33">
            <a:extLst>
              <a:ext uri="{FF2B5EF4-FFF2-40B4-BE49-F238E27FC236}">
                <a16:creationId xmlns:a16="http://schemas.microsoft.com/office/drawing/2014/main" id="{5E6E6BC0-6251-8141-8355-7317B932DB82}"/>
              </a:ext>
            </a:extLst>
          </p:cNvPr>
          <p:cNvSpPr>
            <a:spLocks noGrp="1"/>
          </p:cNvSpPr>
          <p:nvPr>
            <p:ph type="pic" sz="quarter" idx="13"/>
          </p:nvPr>
        </p:nvSpPr>
        <p:spPr>
          <a:xfrm>
            <a:off x="3271838" y="0"/>
            <a:ext cx="3005137" cy="3005138"/>
          </a:xfrm>
        </p:spPr>
        <p:txBody>
          <a:bodyPr/>
          <a:lstStyle/>
          <a:p>
            <a:endParaRPr lang="en-US" dirty="0"/>
          </a:p>
        </p:txBody>
      </p:sp>
      <p:sp>
        <p:nvSpPr>
          <p:cNvPr id="36" name="Picture Placeholder 35">
            <a:extLst>
              <a:ext uri="{FF2B5EF4-FFF2-40B4-BE49-F238E27FC236}">
                <a16:creationId xmlns:a16="http://schemas.microsoft.com/office/drawing/2014/main" id="{5296C605-DE95-1842-AFC1-E27C820E72FE}"/>
              </a:ext>
            </a:extLst>
          </p:cNvPr>
          <p:cNvSpPr>
            <a:spLocks noGrp="1"/>
          </p:cNvSpPr>
          <p:nvPr>
            <p:ph type="pic" sz="quarter" idx="14"/>
          </p:nvPr>
        </p:nvSpPr>
        <p:spPr>
          <a:xfrm>
            <a:off x="6276975" y="0"/>
            <a:ext cx="5915025" cy="6870700"/>
          </a:xfrm>
        </p:spPr>
        <p:txBody>
          <a:bodyPr/>
          <a:lstStyle/>
          <a:p>
            <a:endParaRPr lang="en-US" dirty="0"/>
          </a:p>
        </p:txBody>
      </p:sp>
      <p:sp>
        <p:nvSpPr>
          <p:cNvPr id="38" name="Picture Placeholder 37">
            <a:extLst>
              <a:ext uri="{FF2B5EF4-FFF2-40B4-BE49-F238E27FC236}">
                <a16:creationId xmlns:a16="http://schemas.microsoft.com/office/drawing/2014/main" id="{DE29209B-5B61-F143-B399-F149188DC08F}"/>
              </a:ext>
            </a:extLst>
          </p:cNvPr>
          <p:cNvSpPr>
            <a:spLocks noGrp="1"/>
          </p:cNvSpPr>
          <p:nvPr>
            <p:ph type="pic" sz="quarter" idx="15"/>
          </p:nvPr>
        </p:nvSpPr>
        <p:spPr>
          <a:xfrm>
            <a:off x="6276975" y="3005138"/>
            <a:ext cx="1916113" cy="1916112"/>
          </a:xfrm>
        </p:spPr>
        <p:txBody>
          <a:bodyPr/>
          <a:lstStyle/>
          <a:p>
            <a:endParaRPr lang="en-US"/>
          </a:p>
        </p:txBody>
      </p:sp>
    </p:spTree>
    <p:extLst>
      <p:ext uri="{BB962C8B-B14F-4D97-AF65-F5344CB8AC3E}">
        <p14:creationId xmlns:p14="http://schemas.microsoft.com/office/powerpoint/2010/main" val="863205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B04740F-8080-3740-BF9F-91E83144CD5F}"/>
              </a:ext>
            </a:extLst>
          </p:cNvPr>
          <p:cNvSpPr/>
          <p:nvPr userDrawn="1"/>
        </p:nvSpPr>
        <p:spPr>
          <a:xfrm rot="10800000">
            <a:off x="6276691" y="136"/>
            <a:ext cx="5915309" cy="6857864"/>
          </a:xfrm>
          <a:prstGeom prst="rect">
            <a:avLst/>
          </a:prstGeom>
          <a:blipFill>
            <a:blip r:embed="rId2"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5D9C3BB4-0211-4C4B-B527-8E4D6EF1F9B4}"/>
              </a:ext>
            </a:extLst>
          </p:cNvPr>
          <p:cNvSpPr>
            <a:spLocks noGrp="1"/>
          </p:cNvSpPr>
          <p:nvPr>
            <p:ph type="body" sz="quarter" idx="11"/>
          </p:nvPr>
        </p:nvSpPr>
        <p:spPr>
          <a:xfrm>
            <a:off x="577607" y="4235187"/>
            <a:ext cx="5337703" cy="1372283"/>
          </a:xfrm>
        </p:spPr>
        <p:txBody>
          <a:bodyPr>
            <a:normAutofit/>
          </a:bodyPr>
          <a:lstStyle>
            <a:lvl1pPr marL="0" indent="0">
              <a:buNone/>
              <a:defRPr sz="4400" b="1">
                <a:solidFill>
                  <a:srgbClr val="244D60"/>
                </a:solidFill>
              </a:defRPr>
            </a:lvl1pPr>
          </a:lstStyle>
          <a:p>
            <a:pPr lvl="0"/>
            <a:endParaRPr lang="en-US" dirty="0"/>
          </a:p>
        </p:txBody>
      </p:sp>
      <p:sp>
        <p:nvSpPr>
          <p:cNvPr id="16" name="Rectangle 15">
            <a:extLst>
              <a:ext uri="{FF2B5EF4-FFF2-40B4-BE49-F238E27FC236}">
                <a16:creationId xmlns:a16="http://schemas.microsoft.com/office/drawing/2014/main" id="{0241286F-935A-8C40-BDC1-F6B64E52F14A}"/>
              </a:ext>
            </a:extLst>
          </p:cNvPr>
          <p:cNvSpPr/>
          <p:nvPr userDrawn="1"/>
        </p:nvSpPr>
        <p:spPr>
          <a:xfrm>
            <a:off x="6276691" y="3004481"/>
            <a:ext cx="1916848" cy="1916848"/>
          </a:xfrm>
          <a:prstGeom prst="rect">
            <a:avLst/>
          </a:prstGeom>
          <a:blipFill dpi="0" rotWithShape="0">
            <a:blip r:embed="rId3"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AF68C05-CBB5-A644-8674-428DBCD6F5D3}"/>
              </a:ext>
            </a:extLst>
          </p:cNvPr>
          <p:cNvSpPr/>
          <p:nvPr userDrawn="1"/>
        </p:nvSpPr>
        <p:spPr>
          <a:xfrm>
            <a:off x="3272210" y="0"/>
            <a:ext cx="3004481" cy="3004481"/>
          </a:xfrm>
          <a:prstGeom prst="rect">
            <a:avLst/>
          </a:prstGeom>
          <a:blipFill>
            <a:blip r:embed="rId4"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CB4AA5F-F7EE-8C4E-98B0-C7C75921FA6A}"/>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666145" y="6012842"/>
            <a:ext cx="2138505" cy="556958"/>
          </a:xfrm>
          <a:prstGeom prst="rect">
            <a:avLst/>
          </a:prstGeom>
        </p:spPr>
      </p:pic>
      <p:pic>
        <p:nvPicPr>
          <p:cNvPr id="8" name="Picture 7" descr="A picture containing man, black, photo, player&#10;&#10;Description automatically generated">
            <a:extLst>
              <a:ext uri="{FF2B5EF4-FFF2-40B4-BE49-F238E27FC236}">
                <a16:creationId xmlns:a16="http://schemas.microsoft.com/office/drawing/2014/main" id="{EB6A4905-E47A-6E44-BC98-5044A29301C5}"/>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t="43161" r="9198"/>
          <a:stretch/>
        </p:blipFill>
        <p:spPr>
          <a:xfrm>
            <a:off x="106218" y="-184222"/>
            <a:ext cx="6625078" cy="4147127"/>
          </a:xfrm>
          <a:prstGeom prst="rect">
            <a:avLst/>
          </a:prstGeom>
        </p:spPr>
      </p:pic>
      <p:pic>
        <p:nvPicPr>
          <p:cNvPr id="10" name="Picture 9">
            <a:extLst>
              <a:ext uri="{FF2B5EF4-FFF2-40B4-BE49-F238E27FC236}">
                <a16:creationId xmlns:a16="http://schemas.microsoft.com/office/drawing/2014/main" id="{0581AAA4-80F2-2E42-A956-56981C27C92E}"/>
              </a:ext>
            </a:extLst>
          </p:cNvPr>
          <p:cNvPicPr>
            <a:picLocks noChangeAspect="1"/>
          </p:cNvPicPr>
          <p:nvPr userDrawn="1"/>
        </p:nvPicPr>
        <p:blipFill rotWithShape="1">
          <a:blip r:embed="rId7">
            <a:extLst>
              <a:ext uri="{28A0092B-C50C-407E-A947-70E740481C1C}">
                <a14:useLocalDpi xmlns:a14="http://schemas.microsoft.com/office/drawing/2010/main"/>
              </a:ext>
            </a:extLst>
          </a:blip>
          <a:srcRect/>
          <a:stretch/>
        </p:blipFill>
        <p:spPr>
          <a:xfrm>
            <a:off x="3272210" y="-1"/>
            <a:ext cx="3004481" cy="3004481"/>
          </a:xfrm>
          <a:prstGeom prst="rect">
            <a:avLst/>
          </a:prstGeom>
        </p:spPr>
      </p:pic>
      <p:pic>
        <p:nvPicPr>
          <p:cNvPr id="13" name="Picture 12">
            <a:extLst>
              <a:ext uri="{FF2B5EF4-FFF2-40B4-BE49-F238E27FC236}">
                <a16:creationId xmlns:a16="http://schemas.microsoft.com/office/drawing/2014/main" id="{BB59DBAC-49F3-AA4D-A11A-D16FA3ABF3FF}"/>
              </a:ext>
            </a:extLst>
          </p:cNvPr>
          <p:cNvPicPr>
            <a:picLocks noChangeAspect="1"/>
          </p:cNvPicPr>
          <p:nvPr userDrawn="1"/>
        </p:nvPicPr>
        <p:blipFill rotWithShape="1">
          <a:blip r:embed="rId8">
            <a:extLst>
              <a:ext uri="{28A0092B-C50C-407E-A947-70E740481C1C}">
                <a14:useLocalDpi xmlns:a14="http://schemas.microsoft.com/office/drawing/2010/main"/>
              </a:ext>
            </a:extLst>
          </a:blip>
          <a:srcRect/>
          <a:stretch/>
        </p:blipFill>
        <p:spPr>
          <a:xfrm rot="10800000">
            <a:off x="6276691" y="12879"/>
            <a:ext cx="5915309" cy="6857864"/>
          </a:xfrm>
          <a:prstGeom prst="rect">
            <a:avLst/>
          </a:prstGeom>
        </p:spPr>
      </p:pic>
      <p:pic>
        <p:nvPicPr>
          <p:cNvPr id="14" name="Picture 13">
            <a:extLst>
              <a:ext uri="{FF2B5EF4-FFF2-40B4-BE49-F238E27FC236}">
                <a16:creationId xmlns:a16="http://schemas.microsoft.com/office/drawing/2014/main" id="{26D8A9CD-BFCA-FF47-B169-3D2BDF6EE282}"/>
              </a:ext>
            </a:extLst>
          </p:cNvPr>
          <p:cNvPicPr>
            <a:picLocks noChangeAspect="1"/>
          </p:cNvPicPr>
          <p:nvPr userDrawn="1"/>
        </p:nvPicPr>
        <p:blipFill rotWithShape="1">
          <a:blip r:embed="rId9">
            <a:extLst>
              <a:ext uri="{28A0092B-C50C-407E-A947-70E740481C1C}">
                <a14:useLocalDpi xmlns:a14="http://schemas.microsoft.com/office/drawing/2010/main"/>
              </a:ext>
            </a:extLst>
          </a:blip>
          <a:srcRect/>
          <a:stretch/>
        </p:blipFill>
        <p:spPr>
          <a:xfrm>
            <a:off x="6276691" y="3004346"/>
            <a:ext cx="1916848" cy="1916848"/>
          </a:xfrm>
          <a:prstGeom prst="rect">
            <a:avLst/>
          </a:prstGeom>
        </p:spPr>
      </p:pic>
      <p:pic>
        <p:nvPicPr>
          <p:cNvPr id="15" name="Picture 14">
            <a:extLst>
              <a:ext uri="{FF2B5EF4-FFF2-40B4-BE49-F238E27FC236}">
                <a16:creationId xmlns:a16="http://schemas.microsoft.com/office/drawing/2014/main" id="{1485C7F3-325B-0B45-91CE-8F176AD7A16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535848" y="6028936"/>
            <a:ext cx="2138505" cy="556958"/>
          </a:xfrm>
          <a:prstGeom prst="rect">
            <a:avLst/>
          </a:prstGeom>
        </p:spPr>
      </p:pic>
      <p:sp>
        <p:nvSpPr>
          <p:cNvPr id="24" name="Picture Placeholder 33">
            <a:extLst>
              <a:ext uri="{FF2B5EF4-FFF2-40B4-BE49-F238E27FC236}">
                <a16:creationId xmlns:a16="http://schemas.microsoft.com/office/drawing/2014/main" id="{5C3C042C-6AE2-C14A-B902-D2F6A5AB0CF0}"/>
              </a:ext>
            </a:extLst>
          </p:cNvPr>
          <p:cNvSpPr>
            <a:spLocks noGrp="1"/>
          </p:cNvSpPr>
          <p:nvPr>
            <p:ph type="pic" sz="quarter" idx="13"/>
          </p:nvPr>
        </p:nvSpPr>
        <p:spPr>
          <a:xfrm>
            <a:off x="3271838" y="0"/>
            <a:ext cx="3005137" cy="3005138"/>
          </a:xfrm>
        </p:spPr>
        <p:txBody>
          <a:bodyPr/>
          <a:lstStyle/>
          <a:p>
            <a:endParaRPr lang="en-US" dirty="0"/>
          </a:p>
        </p:txBody>
      </p:sp>
      <p:sp>
        <p:nvSpPr>
          <p:cNvPr id="25" name="Picture Placeholder 35">
            <a:extLst>
              <a:ext uri="{FF2B5EF4-FFF2-40B4-BE49-F238E27FC236}">
                <a16:creationId xmlns:a16="http://schemas.microsoft.com/office/drawing/2014/main" id="{BE0208B1-265D-3F4E-B18E-33538948FDB6}"/>
              </a:ext>
            </a:extLst>
          </p:cNvPr>
          <p:cNvSpPr>
            <a:spLocks noGrp="1"/>
          </p:cNvSpPr>
          <p:nvPr>
            <p:ph type="pic" sz="quarter" idx="14"/>
          </p:nvPr>
        </p:nvSpPr>
        <p:spPr>
          <a:xfrm>
            <a:off x="6276975" y="0"/>
            <a:ext cx="5915025" cy="6870700"/>
          </a:xfrm>
        </p:spPr>
        <p:txBody>
          <a:bodyPr/>
          <a:lstStyle/>
          <a:p>
            <a:endParaRPr lang="en-US" dirty="0"/>
          </a:p>
        </p:txBody>
      </p:sp>
      <p:sp>
        <p:nvSpPr>
          <p:cNvPr id="26" name="Picture Placeholder 37">
            <a:extLst>
              <a:ext uri="{FF2B5EF4-FFF2-40B4-BE49-F238E27FC236}">
                <a16:creationId xmlns:a16="http://schemas.microsoft.com/office/drawing/2014/main" id="{FD9A1EF5-E5D1-4646-9575-4E97313BF9FF}"/>
              </a:ext>
            </a:extLst>
          </p:cNvPr>
          <p:cNvSpPr>
            <a:spLocks noGrp="1"/>
          </p:cNvSpPr>
          <p:nvPr>
            <p:ph type="pic" sz="quarter" idx="15"/>
          </p:nvPr>
        </p:nvSpPr>
        <p:spPr>
          <a:xfrm>
            <a:off x="6276975" y="3005138"/>
            <a:ext cx="1916113" cy="1916112"/>
          </a:xfrm>
        </p:spPr>
        <p:txBody>
          <a:bodyPr/>
          <a:lstStyle/>
          <a:p>
            <a:endParaRPr lang="en-US"/>
          </a:p>
        </p:txBody>
      </p:sp>
    </p:spTree>
    <p:extLst>
      <p:ext uri="{BB962C8B-B14F-4D97-AF65-F5344CB8AC3E}">
        <p14:creationId xmlns:p14="http://schemas.microsoft.com/office/powerpoint/2010/main" val="1679163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Longer 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9539039-BD63-F543-A4C7-70D910A21C60}"/>
              </a:ext>
            </a:extLst>
          </p:cNvPr>
          <p:cNvSpPr/>
          <p:nvPr userDrawn="1"/>
        </p:nvSpPr>
        <p:spPr>
          <a:xfrm rot="10800000">
            <a:off x="-1" y="-2"/>
            <a:ext cx="8526484" cy="3666495"/>
          </a:xfrm>
          <a:prstGeom prst="rect">
            <a:avLst/>
          </a:prstGeom>
          <a:blipFill>
            <a:blip r:embed="rId2"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9EBB1C8-78B7-9D44-8D37-99B53A9C1306}"/>
              </a:ext>
            </a:extLst>
          </p:cNvPr>
          <p:cNvPicPr>
            <a:picLocks noChangeAspect="1"/>
          </p:cNvPicPr>
          <p:nvPr userDrawn="1"/>
        </p:nvPicPr>
        <p:blipFill rotWithShape="1">
          <a:blip r:embed="rId3">
            <a:extLst>
              <a:ext uri="{28A0092B-C50C-407E-A947-70E740481C1C}">
                <a14:useLocalDpi xmlns:a14="http://schemas.microsoft.com/office/drawing/2010/main"/>
              </a:ext>
            </a:extLst>
          </a:blip>
          <a:srcRect/>
          <a:stretch/>
        </p:blipFill>
        <p:spPr>
          <a:xfrm rot="10800000">
            <a:off x="-1" y="-4"/>
            <a:ext cx="8526480" cy="3666495"/>
          </a:xfrm>
          <a:prstGeom prst="rect">
            <a:avLst/>
          </a:prstGeom>
        </p:spPr>
      </p:pic>
      <p:sp>
        <p:nvSpPr>
          <p:cNvPr id="12" name="Text Placeholder 11">
            <a:extLst>
              <a:ext uri="{FF2B5EF4-FFF2-40B4-BE49-F238E27FC236}">
                <a16:creationId xmlns:a16="http://schemas.microsoft.com/office/drawing/2014/main" id="{5D9C3BB4-0211-4C4B-B527-8E4D6EF1F9B4}"/>
              </a:ext>
            </a:extLst>
          </p:cNvPr>
          <p:cNvSpPr>
            <a:spLocks noGrp="1"/>
          </p:cNvSpPr>
          <p:nvPr>
            <p:ph type="body" sz="quarter" idx="11"/>
          </p:nvPr>
        </p:nvSpPr>
        <p:spPr>
          <a:xfrm>
            <a:off x="577606" y="4229931"/>
            <a:ext cx="9373915" cy="1372283"/>
          </a:xfrm>
        </p:spPr>
        <p:txBody>
          <a:bodyPr>
            <a:normAutofit/>
          </a:bodyPr>
          <a:lstStyle>
            <a:lvl1pPr marL="0" indent="0">
              <a:buNone/>
              <a:defRPr sz="4400" b="1">
                <a:solidFill>
                  <a:srgbClr val="244D60"/>
                </a:solidFill>
              </a:defRPr>
            </a:lvl1pPr>
          </a:lstStyle>
          <a:p>
            <a:pPr lvl="0"/>
            <a:endParaRPr lang="en-US" dirty="0"/>
          </a:p>
        </p:txBody>
      </p:sp>
      <p:sp>
        <p:nvSpPr>
          <p:cNvPr id="14" name="Text Placeholder 13">
            <a:extLst>
              <a:ext uri="{FF2B5EF4-FFF2-40B4-BE49-F238E27FC236}">
                <a16:creationId xmlns:a16="http://schemas.microsoft.com/office/drawing/2014/main" id="{821650E7-F972-C745-9B24-6C5DDDFC009C}"/>
              </a:ext>
            </a:extLst>
          </p:cNvPr>
          <p:cNvSpPr>
            <a:spLocks noGrp="1"/>
          </p:cNvSpPr>
          <p:nvPr>
            <p:ph type="body" sz="quarter" idx="12"/>
          </p:nvPr>
        </p:nvSpPr>
        <p:spPr>
          <a:xfrm>
            <a:off x="577607" y="5602215"/>
            <a:ext cx="7473863" cy="717550"/>
          </a:xfrm>
        </p:spPr>
        <p:txBody>
          <a:bodyPr/>
          <a:lstStyle>
            <a:lvl1pPr marL="0" indent="0">
              <a:buNone/>
              <a:defRPr/>
            </a:lvl1pPr>
          </a:lstStyle>
          <a:p>
            <a:pPr lvl="0"/>
            <a:endParaRPr lang="en-US" dirty="0"/>
          </a:p>
        </p:txBody>
      </p:sp>
      <p:sp>
        <p:nvSpPr>
          <p:cNvPr id="11" name="Rectangle 10">
            <a:extLst>
              <a:ext uri="{FF2B5EF4-FFF2-40B4-BE49-F238E27FC236}">
                <a16:creationId xmlns:a16="http://schemas.microsoft.com/office/drawing/2014/main" id="{3122A5EE-004D-0D40-A36E-C564367CA31D}"/>
              </a:ext>
            </a:extLst>
          </p:cNvPr>
          <p:cNvSpPr/>
          <p:nvPr userDrawn="1"/>
        </p:nvSpPr>
        <p:spPr>
          <a:xfrm>
            <a:off x="6392476" y="0"/>
            <a:ext cx="2134006" cy="2134577"/>
          </a:xfrm>
          <a:prstGeom prst="rect">
            <a:avLst/>
          </a:prstGeom>
          <a:blipFill>
            <a:blip r:embed="rId4"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BBF13CA-D323-884F-9BC9-4213352EF1C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666142" y="5993792"/>
            <a:ext cx="2138508" cy="556958"/>
          </a:xfrm>
          <a:prstGeom prst="rect">
            <a:avLst/>
          </a:prstGeom>
        </p:spPr>
      </p:pic>
      <p:pic>
        <p:nvPicPr>
          <p:cNvPr id="9" name="Picture 8" descr="A picture containing man, black, photo, player&#10;&#10;Description automatically generated">
            <a:extLst>
              <a:ext uri="{FF2B5EF4-FFF2-40B4-BE49-F238E27FC236}">
                <a16:creationId xmlns:a16="http://schemas.microsoft.com/office/drawing/2014/main" id="{D0D2D26E-D690-904C-BC7A-616CB29EE7C6}"/>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t="43161" r="17381"/>
          <a:stretch/>
        </p:blipFill>
        <p:spPr>
          <a:xfrm>
            <a:off x="6319804" y="1874649"/>
            <a:ext cx="6028030" cy="4147127"/>
          </a:xfrm>
          <a:prstGeom prst="rect">
            <a:avLst/>
          </a:prstGeom>
        </p:spPr>
      </p:pic>
      <p:pic>
        <p:nvPicPr>
          <p:cNvPr id="7" name="Picture 6">
            <a:extLst>
              <a:ext uri="{FF2B5EF4-FFF2-40B4-BE49-F238E27FC236}">
                <a16:creationId xmlns:a16="http://schemas.microsoft.com/office/drawing/2014/main" id="{24CB34B7-B877-BB4A-AAFF-D4C76268C651}"/>
              </a:ext>
            </a:extLst>
          </p:cNvPr>
          <p:cNvPicPr>
            <a:picLocks noChangeAspect="1"/>
          </p:cNvPicPr>
          <p:nvPr userDrawn="1"/>
        </p:nvPicPr>
        <p:blipFill rotWithShape="1">
          <a:blip r:embed="rId7">
            <a:extLst>
              <a:ext uri="{28A0092B-C50C-407E-A947-70E740481C1C}">
                <a14:useLocalDpi xmlns:a14="http://schemas.microsoft.com/office/drawing/2010/main"/>
              </a:ext>
            </a:extLst>
          </a:blip>
          <a:srcRect/>
          <a:stretch/>
        </p:blipFill>
        <p:spPr>
          <a:xfrm>
            <a:off x="6394419" y="-5037"/>
            <a:ext cx="2132060" cy="2132060"/>
          </a:xfrm>
          <a:prstGeom prst="rect">
            <a:avLst/>
          </a:prstGeom>
        </p:spPr>
      </p:pic>
      <p:sp>
        <p:nvSpPr>
          <p:cNvPr id="17" name="Rectangle 16">
            <a:extLst>
              <a:ext uri="{FF2B5EF4-FFF2-40B4-BE49-F238E27FC236}">
                <a16:creationId xmlns:a16="http://schemas.microsoft.com/office/drawing/2014/main" id="{1DBACF4D-98FB-114B-9BC7-B00EC8950840}"/>
              </a:ext>
            </a:extLst>
          </p:cNvPr>
          <p:cNvSpPr/>
          <p:nvPr userDrawn="1"/>
        </p:nvSpPr>
        <p:spPr>
          <a:xfrm>
            <a:off x="8526483" y="-3"/>
            <a:ext cx="3665517" cy="3666497"/>
          </a:xfrm>
          <a:prstGeom prst="rect">
            <a:avLst/>
          </a:prstGeom>
          <a:blipFill>
            <a:blip r:embed="rId8"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close up of a leather chair&#10;&#10;Description automatically generated">
            <a:extLst>
              <a:ext uri="{FF2B5EF4-FFF2-40B4-BE49-F238E27FC236}">
                <a16:creationId xmlns:a16="http://schemas.microsoft.com/office/drawing/2014/main" id="{E3151BB4-53EF-234C-9431-E77FC5CC4E15}"/>
              </a:ext>
            </a:extLst>
          </p:cNvPr>
          <p:cNvPicPr>
            <a:picLocks noChangeAspect="1"/>
          </p:cNvPicPr>
          <p:nvPr userDrawn="1"/>
        </p:nvPicPr>
        <p:blipFill rotWithShape="1">
          <a:blip r:embed="rId9">
            <a:extLst>
              <a:ext uri="{28A0092B-C50C-407E-A947-70E740481C1C}">
                <a14:useLocalDpi xmlns:a14="http://schemas.microsoft.com/office/drawing/2010/main"/>
              </a:ext>
            </a:extLst>
          </a:blip>
          <a:srcRect/>
          <a:stretch/>
        </p:blipFill>
        <p:spPr>
          <a:xfrm>
            <a:off x="8526482" y="-2519"/>
            <a:ext cx="3665518" cy="3666495"/>
          </a:xfrm>
          <a:prstGeom prst="rect">
            <a:avLst/>
          </a:prstGeom>
        </p:spPr>
      </p:pic>
      <p:sp>
        <p:nvSpPr>
          <p:cNvPr id="22" name="Picture Placeholder 33">
            <a:extLst>
              <a:ext uri="{FF2B5EF4-FFF2-40B4-BE49-F238E27FC236}">
                <a16:creationId xmlns:a16="http://schemas.microsoft.com/office/drawing/2014/main" id="{D0AA9D2D-0937-5446-B7E0-5DD7EF976CE4}"/>
              </a:ext>
            </a:extLst>
          </p:cNvPr>
          <p:cNvSpPr>
            <a:spLocks noGrp="1"/>
          </p:cNvSpPr>
          <p:nvPr>
            <p:ph type="pic" sz="quarter" idx="13"/>
          </p:nvPr>
        </p:nvSpPr>
        <p:spPr>
          <a:xfrm>
            <a:off x="8545947" y="-6025"/>
            <a:ext cx="3646053" cy="3666495"/>
          </a:xfrm>
        </p:spPr>
        <p:txBody>
          <a:bodyPr/>
          <a:lstStyle/>
          <a:p>
            <a:endParaRPr lang="en-US" dirty="0"/>
          </a:p>
        </p:txBody>
      </p:sp>
      <p:sp>
        <p:nvSpPr>
          <p:cNvPr id="23" name="Picture Placeholder 35">
            <a:extLst>
              <a:ext uri="{FF2B5EF4-FFF2-40B4-BE49-F238E27FC236}">
                <a16:creationId xmlns:a16="http://schemas.microsoft.com/office/drawing/2014/main" id="{3570B908-F541-C84F-A99D-59139DCAA474}"/>
              </a:ext>
            </a:extLst>
          </p:cNvPr>
          <p:cNvSpPr>
            <a:spLocks noGrp="1"/>
          </p:cNvSpPr>
          <p:nvPr>
            <p:ph type="pic" sz="quarter" idx="14"/>
          </p:nvPr>
        </p:nvSpPr>
        <p:spPr>
          <a:xfrm>
            <a:off x="-21410" y="0"/>
            <a:ext cx="8545942" cy="3671524"/>
          </a:xfrm>
        </p:spPr>
        <p:txBody>
          <a:bodyPr/>
          <a:lstStyle/>
          <a:p>
            <a:endParaRPr lang="en-US" dirty="0"/>
          </a:p>
        </p:txBody>
      </p:sp>
      <p:sp>
        <p:nvSpPr>
          <p:cNvPr id="24" name="Picture Placeholder 37">
            <a:extLst>
              <a:ext uri="{FF2B5EF4-FFF2-40B4-BE49-F238E27FC236}">
                <a16:creationId xmlns:a16="http://schemas.microsoft.com/office/drawing/2014/main" id="{3F8E4811-4F69-7447-8059-022C10FF30F8}"/>
              </a:ext>
            </a:extLst>
          </p:cNvPr>
          <p:cNvSpPr>
            <a:spLocks noGrp="1"/>
          </p:cNvSpPr>
          <p:nvPr>
            <p:ph type="pic" sz="quarter" idx="15"/>
          </p:nvPr>
        </p:nvSpPr>
        <p:spPr>
          <a:xfrm>
            <a:off x="6392472" y="-5036"/>
            <a:ext cx="2132060" cy="2132059"/>
          </a:xfrm>
        </p:spPr>
        <p:txBody>
          <a:bodyPr/>
          <a:lstStyle/>
          <a:p>
            <a:endParaRPr lang="en-US"/>
          </a:p>
        </p:txBody>
      </p:sp>
    </p:spTree>
    <p:extLst>
      <p:ext uri="{BB962C8B-B14F-4D97-AF65-F5344CB8AC3E}">
        <p14:creationId xmlns:p14="http://schemas.microsoft.com/office/powerpoint/2010/main" val="893372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Longer Titl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9539039-BD63-F543-A4C7-70D910A21C60}"/>
              </a:ext>
            </a:extLst>
          </p:cNvPr>
          <p:cNvSpPr/>
          <p:nvPr userDrawn="1"/>
        </p:nvSpPr>
        <p:spPr>
          <a:xfrm rot="10800000">
            <a:off x="-1" y="-13817"/>
            <a:ext cx="8536212" cy="3657600"/>
          </a:xfrm>
          <a:prstGeom prst="rect">
            <a:avLst/>
          </a:prstGeom>
          <a:blipFill>
            <a:blip r:embed="rId2"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icture Placeholder 35">
            <a:extLst>
              <a:ext uri="{FF2B5EF4-FFF2-40B4-BE49-F238E27FC236}">
                <a16:creationId xmlns:a16="http://schemas.microsoft.com/office/drawing/2014/main" id="{2F0A51C1-2B46-0444-AA96-76842476B756}"/>
              </a:ext>
            </a:extLst>
          </p:cNvPr>
          <p:cNvSpPr>
            <a:spLocks noGrp="1"/>
          </p:cNvSpPr>
          <p:nvPr>
            <p:ph type="pic" sz="quarter" idx="14"/>
          </p:nvPr>
        </p:nvSpPr>
        <p:spPr>
          <a:xfrm>
            <a:off x="0" y="-13818"/>
            <a:ext cx="8542740" cy="3657600"/>
          </a:xfrm>
        </p:spPr>
        <p:txBody>
          <a:bodyPr/>
          <a:lstStyle/>
          <a:p>
            <a:endParaRPr lang="en-US" dirty="0"/>
          </a:p>
        </p:txBody>
      </p:sp>
      <p:pic>
        <p:nvPicPr>
          <p:cNvPr id="8" name="Picture 7" descr="A close up of a leather chair&#10;&#10;Description automatically generated">
            <a:extLst>
              <a:ext uri="{FF2B5EF4-FFF2-40B4-BE49-F238E27FC236}">
                <a16:creationId xmlns:a16="http://schemas.microsoft.com/office/drawing/2014/main" id="{B08305D2-A438-0441-A02E-5EF8CBD46758}"/>
              </a:ext>
            </a:extLst>
          </p:cNvPr>
          <p:cNvPicPr>
            <a:picLocks noChangeAspect="1"/>
          </p:cNvPicPr>
          <p:nvPr userDrawn="1"/>
        </p:nvPicPr>
        <p:blipFill rotWithShape="1">
          <a:blip r:embed="rId3">
            <a:extLst>
              <a:ext uri="{28A0092B-C50C-407E-A947-70E740481C1C}">
                <a14:useLocalDpi xmlns:a14="http://schemas.microsoft.com/office/drawing/2010/main"/>
              </a:ext>
            </a:extLst>
          </a:blip>
          <a:srcRect/>
          <a:stretch/>
        </p:blipFill>
        <p:spPr>
          <a:xfrm>
            <a:off x="8536211" y="-13818"/>
            <a:ext cx="3656625" cy="3657600"/>
          </a:xfrm>
          <a:prstGeom prst="rect">
            <a:avLst/>
          </a:prstGeom>
        </p:spPr>
      </p:pic>
      <p:sp>
        <p:nvSpPr>
          <p:cNvPr id="19" name="Picture Placeholder 33">
            <a:extLst>
              <a:ext uri="{FF2B5EF4-FFF2-40B4-BE49-F238E27FC236}">
                <a16:creationId xmlns:a16="http://schemas.microsoft.com/office/drawing/2014/main" id="{833EC08D-E905-FB48-8268-5844E52EC03C}"/>
              </a:ext>
            </a:extLst>
          </p:cNvPr>
          <p:cNvSpPr>
            <a:spLocks noGrp="1"/>
          </p:cNvSpPr>
          <p:nvPr>
            <p:ph type="pic" sz="quarter" idx="13"/>
          </p:nvPr>
        </p:nvSpPr>
        <p:spPr>
          <a:xfrm>
            <a:off x="8539126" y="-13818"/>
            <a:ext cx="3652875" cy="3657600"/>
          </a:xfrm>
        </p:spPr>
        <p:txBody>
          <a:bodyPr/>
          <a:lstStyle/>
          <a:p>
            <a:endParaRPr lang="en-US" dirty="0"/>
          </a:p>
        </p:txBody>
      </p:sp>
      <p:pic>
        <p:nvPicPr>
          <p:cNvPr id="13" name="Picture 12" descr="A picture containing man, black, photo, player&#10;&#10;Description automatically generated">
            <a:extLst>
              <a:ext uri="{FF2B5EF4-FFF2-40B4-BE49-F238E27FC236}">
                <a16:creationId xmlns:a16="http://schemas.microsoft.com/office/drawing/2014/main" id="{7B3D399F-C95F-1146-B19D-03091C67E416}"/>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43161" r="17381"/>
          <a:stretch/>
        </p:blipFill>
        <p:spPr>
          <a:xfrm>
            <a:off x="6319804" y="1874649"/>
            <a:ext cx="6028030" cy="4147127"/>
          </a:xfrm>
          <a:prstGeom prst="rect">
            <a:avLst/>
          </a:prstGeom>
        </p:spPr>
      </p:pic>
      <p:sp>
        <p:nvSpPr>
          <p:cNvPr id="12" name="Text Placeholder 11">
            <a:extLst>
              <a:ext uri="{FF2B5EF4-FFF2-40B4-BE49-F238E27FC236}">
                <a16:creationId xmlns:a16="http://schemas.microsoft.com/office/drawing/2014/main" id="{5D9C3BB4-0211-4C4B-B527-8E4D6EF1F9B4}"/>
              </a:ext>
            </a:extLst>
          </p:cNvPr>
          <p:cNvSpPr>
            <a:spLocks noGrp="1"/>
          </p:cNvSpPr>
          <p:nvPr>
            <p:ph type="body" sz="quarter" idx="11"/>
          </p:nvPr>
        </p:nvSpPr>
        <p:spPr>
          <a:xfrm>
            <a:off x="621132" y="4471909"/>
            <a:ext cx="9373915" cy="1372283"/>
          </a:xfrm>
        </p:spPr>
        <p:txBody>
          <a:bodyPr>
            <a:normAutofit/>
          </a:bodyPr>
          <a:lstStyle>
            <a:lvl1pPr marL="0" indent="0">
              <a:buNone/>
              <a:defRPr sz="4400" b="1">
                <a:solidFill>
                  <a:srgbClr val="244D60"/>
                </a:solidFill>
              </a:defRPr>
            </a:lvl1pPr>
          </a:lstStyle>
          <a:p>
            <a:pPr lvl="0"/>
            <a:endParaRPr lang="en-US" dirty="0"/>
          </a:p>
        </p:txBody>
      </p:sp>
      <p:sp>
        <p:nvSpPr>
          <p:cNvPr id="11" name="Rectangle 10">
            <a:extLst>
              <a:ext uri="{FF2B5EF4-FFF2-40B4-BE49-F238E27FC236}">
                <a16:creationId xmlns:a16="http://schemas.microsoft.com/office/drawing/2014/main" id="{3122A5EE-004D-0D40-A36E-C564367CA31D}"/>
              </a:ext>
            </a:extLst>
          </p:cNvPr>
          <p:cNvSpPr/>
          <p:nvPr userDrawn="1"/>
        </p:nvSpPr>
        <p:spPr>
          <a:xfrm>
            <a:off x="6401371" y="-13818"/>
            <a:ext cx="2134006" cy="2134577"/>
          </a:xfrm>
          <a:prstGeom prst="rect">
            <a:avLst/>
          </a:prstGeom>
          <a:blipFill>
            <a:blip r:embed="rId5"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icture Placeholder 37">
            <a:extLst>
              <a:ext uri="{FF2B5EF4-FFF2-40B4-BE49-F238E27FC236}">
                <a16:creationId xmlns:a16="http://schemas.microsoft.com/office/drawing/2014/main" id="{E7DD8B04-5DBB-5544-81BA-93310E3E5127}"/>
              </a:ext>
            </a:extLst>
          </p:cNvPr>
          <p:cNvSpPr>
            <a:spLocks noGrp="1"/>
          </p:cNvSpPr>
          <p:nvPr>
            <p:ph type="pic" sz="quarter" idx="15"/>
          </p:nvPr>
        </p:nvSpPr>
        <p:spPr>
          <a:xfrm>
            <a:off x="6397622" y="-13818"/>
            <a:ext cx="2132060" cy="2132059"/>
          </a:xfrm>
        </p:spPr>
        <p:txBody>
          <a:bodyPr/>
          <a:lstStyle/>
          <a:p>
            <a:endParaRPr lang="en-US"/>
          </a:p>
        </p:txBody>
      </p:sp>
    </p:spTree>
    <p:extLst>
      <p:ext uri="{BB962C8B-B14F-4D97-AF65-F5344CB8AC3E}">
        <p14:creationId xmlns:p14="http://schemas.microsoft.com/office/powerpoint/2010/main" val="3533212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Gre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A75B708-B6E6-D84F-B80D-64C2EBC50B01}"/>
              </a:ext>
            </a:extLst>
          </p:cNvPr>
          <p:cNvSpPr/>
          <p:nvPr userDrawn="1"/>
        </p:nvSpPr>
        <p:spPr>
          <a:xfrm>
            <a:off x="0" y="0"/>
            <a:ext cx="9029700" cy="6858000"/>
          </a:xfrm>
          <a:prstGeom prst="rect">
            <a:avLst/>
          </a:prstGeom>
          <a:solidFill>
            <a:srgbClr val="53585D"/>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man, black, photo, player&#10;&#10;Description automatically generated">
            <a:extLst>
              <a:ext uri="{FF2B5EF4-FFF2-40B4-BE49-F238E27FC236}">
                <a16:creationId xmlns:a16="http://schemas.microsoft.com/office/drawing/2014/main" id="{66C45073-E5F9-FD49-834C-5AB98672CB4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43161" r="9198"/>
          <a:stretch/>
        </p:blipFill>
        <p:spPr>
          <a:xfrm>
            <a:off x="2413000" y="0"/>
            <a:ext cx="9779000" cy="6121400"/>
          </a:xfrm>
          <a:prstGeom prst="rect">
            <a:avLst/>
          </a:prstGeom>
        </p:spPr>
      </p:pic>
      <p:pic>
        <p:nvPicPr>
          <p:cNvPr id="16" name="Picture 15">
            <a:extLst>
              <a:ext uri="{FF2B5EF4-FFF2-40B4-BE49-F238E27FC236}">
                <a16:creationId xmlns:a16="http://schemas.microsoft.com/office/drawing/2014/main" id="{15655B2F-D905-674A-864A-05066740707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666142" y="5993792"/>
            <a:ext cx="2138508" cy="556958"/>
          </a:xfrm>
          <a:prstGeom prst="rect">
            <a:avLst/>
          </a:prstGeom>
        </p:spPr>
      </p:pic>
      <p:sp>
        <p:nvSpPr>
          <p:cNvPr id="17" name="Text Placeholder 11">
            <a:extLst>
              <a:ext uri="{FF2B5EF4-FFF2-40B4-BE49-F238E27FC236}">
                <a16:creationId xmlns:a16="http://schemas.microsoft.com/office/drawing/2014/main" id="{7F51F50F-2536-724B-8DB7-CB0E696E42FA}"/>
              </a:ext>
            </a:extLst>
          </p:cNvPr>
          <p:cNvSpPr>
            <a:spLocks noGrp="1"/>
          </p:cNvSpPr>
          <p:nvPr>
            <p:ph type="body" sz="quarter" idx="11"/>
          </p:nvPr>
        </p:nvSpPr>
        <p:spPr>
          <a:xfrm>
            <a:off x="577607" y="4145660"/>
            <a:ext cx="5337703" cy="1372283"/>
          </a:xfrm>
        </p:spPr>
        <p:txBody>
          <a:bodyPr>
            <a:normAutofit/>
          </a:bodyPr>
          <a:lstStyle>
            <a:lvl1pPr marL="0" indent="0">
              <a:buNone/>
              <a:defRPr sz="4400" b="1">
                <a:solidFill>
                  <a:schemeClr val="bg1"/>
                </a:solidFill>
              </a:defRPr>
            </a:lvl1pPr>
          </a:lstStyle>
          <a:p>
            <a:pPr lvl="0"/>
            <a:endParaRPr lang="en-US" dirty="0"/>
          </a:p>
        </p:txBody>
      </p:sp>
      <p:sp>
        <p:nvSpPr>
          <p:cNvPr id="18" name="Text Placeholder 13">
            <a:extLst>
              <a:ext uri="{FF2B5EF4-FFF2-40B4-BE49-F238E27FC236}">
                <a16:creationId xmlns:a16="http://schemas.microsoft.com/office/drawing/2014/main" id="{0E5C2E71-44AF-094E-B24B-6F88BE3C4BB4}"/>
              </a:ext>
            </a:extLst>
          </p:cNvPr>
          <p:cNvSpPr>
            <a:spLocks noGrp="1"/>
          </p:cNvSpPr>
          <p:nvPr>
            <p:ph type="body" sz="quarter" idx="12"/>
          </p:nvPr>
        </p:nvSpPr>
        <p:spPr>
          <a:xfrm>
            <a:off x="577607" y="5517944"/>
            <a:ext cx="5337703" cy="717550"/>
          </a:xfrm>
        </p:spPr>
        <p:txBody>
          <a:bodyPr/>
          <a:lstStyle>
            <a:lvl1pPr marL="0" indent="0">
              <a:buNone/>
              <a:defRPr>
                <a:solidFill>
                  <a:srgbClr val="5595AC"/>
                </a:solidFill>
              </a:defRPr>
            </a:lvl1pPr>
          </a:lstStyle>
          <a:p>
            <a:pPr lvl="0"/>
            <a:endParaRPr lang="en-US" dirty="0"/>
          </a:p>
        </p:txBody>
      </p:sp>
    </p:spTree>
    <p:extLst>
      <p:ext uri="{BB962C8B-B14F-4D97-AF65-F5344CB8AC3E}">
        <p14:creationId xmlns:p14="http://schemas.microsoft.com/office/powerpoint/2010/main" val="1435954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ighlight and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038EEC9-4E56-AD43-9ABD-0EF7C06118A3}"/>
              </a:ext>
            </a:extLst>
          </p:cNvPr>
          <p:cNvSpPr>
            <a:spLocks noGrp="1"/>
          </p:cNvSpPr>
          <p:nvPr>
            <p:ph type="sldNum" sz="quarter" idx="10"/>
          </p:nvPr>
        </p:nvSpPr>
        <p:spPr/>
        <p:txBody>
          <a:bodyPr/>
          <a:lstStyle/>
          <a:p>
            <a:fld id="{170862A5-B9BF-49AD-B48A-0A94CACC0B01}" type="slidenum">
              <a:rPr lang="en-US" smtClean="0"/>
              <a:t>‹#›</a:t>
            </a:fld>
            <a:endParaRPr lang="en-US" dirty="0"/>
          </a:p>
        </p:txBody>
      </p:sp>
      <p:sp>
        <p:nvSpPr>
          <p:cNvPr id="7" name="Title Placeholder 1">
            <a:extLst>
              <a:ext uri="{FF2B5EF4-FFF2-40B4-BE49-F238E27FC236}">
                <a16:creationId xmlns:a16="http://schemas.microsoft.com/office/drawing/2014/main" id="{A864187F-0EF2-F04A-B5CB-FB635B8737A6}"/>
              </a:ext>
            </a:extLst>
          </p:cNvPr>
          <p:cNvSpPr>
            <a:spLocks noGrp="1"/>
          </p:cNvSpPr>
          <p:nvPr>
            <p:ph type="title"/>
          </p:nvPr>
        </p:nvSpPr>
        <p:spPr>
          <a:xfrm>
            <a:off x="838200" y="365125"/>
            <a:ext cx="10515600" cy="570057"/>
          </a:xfrm>
          <a:prstGeom prst="rect">
            <a:avLst/>
          </a:prstGeom>
        </p:spPr>
        <p:txBody>
          <a:bodyPr vert="horz" lIns="91440" tIns="45720" rIns="91440" bIns="45720" rtlCol="0" anchor="ctr">
            <a:normAutofit/>
          </a:bodyPr>
          <a:lstStyle>
            <a:lvl1pPr>
              <a:defRPr cap="all" spc="200" baseline="0"/>
            </a:lvl1pPr>
          </a:lstStyle>
          <a:p>
            <a:endParaRPr lang="en-US" dirty="0"/>
          </a:p>
        </p:txBody>
      </p:sp>
      <p:sp>
        <p:nvSpPr>
          <p:cNvPr id="8" name="Text Placeholder 2">
            <a:extLst>
              <a:ext uri="{FF2B5EF4-FFF2-40B4-BE49-F238E27FC236}">
                <a16:creationId xmlns:a16="http://schemas.microsoft.com/office/drawing/2014/main" id="{442F5FE6-3095-084A-83B6-986F6A3E47D6}"/>
              </a:ext>
            </a:extLst>
          </p:cNvPr>
          <p:cNvSpPr>
            <a:spLocks noGrp="1"/>
          </p:cNvSpPr>
          <p:nvPr>
            <p:ph idx="1" hasCustomPrompt="1"/>
          </p:nvPr>
        </p:nvSpPr>
        <p:spPr>
          <a:xfrm>
            <a:off x="824846" y="1147023"/>
            <a:ext cx="4346378" cy="4726651"/>
          </a:xfrm>
          <a:prstGeom prst="rect">
            <a:avLst/>
          </a:prstGeom>
        </p:spPr>
        <p:txBody>
          <a:bodyPr vert="horz" lIns="91440" tIns="45720" rIns="91440" bIns="45720" rtlCol="0">
            <a:normAutofit/>
          </a:bodyPr>
          <a:lstStyle>
            <a:lvl1pPr marL="0" indent="0">
              <a:lnSpc>
                <a:spcPct val="100000"/>
              </a:lnSpc>
              <a:buNone/>
              <a:defRPr/>
            </a:lvl1pPr>
            <a:lvl2pPr marL="457200" indent="0">
              <a:buNone/>
              <a:defRPr/>
            </a:lvl2pPr>
          </a:lstStyle>
          <a:p>
            <a:pPr lvl="0"/>
            <a:r>
              <a:rPr lang="en-US" dirty="0"/>
              <a:t>Click to edit Master text styles</a:t>
            </a:r>
          </a:p>
        </p:txBody>
      </p:sp>
      <p:sp>
        <p:nvSpPr>
          <p:cNvPr id="9" name="Text Placeholder 2">
            <a:extLst>
              <a:ext uri="{FF2B5EF4-FFF2-40B4-BE49-F238E27FC236}">
                <a16:creationId xmlns:a16="http://schemas.microsoft.com/office/drawing/2014/main" id="{122C73DE-2B98-1E43-9745-F92A04E47B3F}"/>
              </a:ext>
            </a:extLst>
          </p:cNvPr>
          <p:cNvSpPr>
            <a:spLocks noGrp="1"/>
          </p:cNvSpPr>
          <p:nvPr>
            <p:ph idx="11" hasCustomPrompt="1"/>
          </p:nvPr>
        </p:nvSpPr>
        <p:spPr>
          <a:xfrm>
            <a:off x="5728136" y="1147023"/>
            <a:ext cx="5625663" cy="4726650"/>
          </a:xfrm>
          <a:prstGeom prst="rect">
            <a:avLst/>
          </a:prstGeom>
        </p:spPr>
        <p:txBody>
          <a:bodyPr vert="horz" lIns="91440" tIns="45720" rIns="91440" bIns="45720" rtlCol="0">
            <a:normAutofit/>
          </a:bodyPr>
          <a:lstStyle>
            <a:lvl1pPr marL="0" indent="0">
              <a:lnSpc>
                <a:spcPct val="120000"/>
              </a:lnSpc>
              <a:buFont typeface="Arial" panose="020B0604020202020204" pitchFamily="34" charset="0"/>
              <a:buNone/>
              <a:defRPr sz="1600">
                <a:solidFill>
                  <a:srgbClr val="6A7278"/>
                </a:solidFill>
              </a:defRPr>
            </a:lvl1pPr>
            <a:lvl2pPr>
              <a:defRPr sz="1800">
                <a:solidFill>
                  <a:srgbClr val="6A7278"/>
                </a:solidFill>
              </a:defRPr>
            </a:lvl2pPr>
            <a:lvl3pPr>
              <a:defRPr sz="1800">
                <a:solidFill>
                  <a:srgbClr val="6A7278"/>
                </a:solidFill>
              </a:defRPr>
            </a:lvl3pPr>
            <a:lvl4pPr>
              <a:defRPr sz="1800">
                <a:solidFill>
                  <a:srgbClr val="6A7278"/>
                </a:solidFill>
              </a:defRPr>
            </a:lvl4pPr>
            <a:lvl5pPr>
              <a:defRPr sz="1800">
                <a:solidFill>
                  <a:srgbClr val="6A7278"/>
                </a:solidFill>
              </a:defRPr>
            </a:lvl5pPr>
          </a:lstStyle>
          <a:p>
            <a:pPr lvl="0"/>
            <a:r>
              <a:rPr lang="en-US" dirty="0"/>
              <a:t>Click to edit Master text styles</a:t>
            </a:r>
          </a:p>
          <a:p>
            <a:pPr lvl="0"/>
            <a:endParaRPr lang="en-US" dirty="0"/>
          </a:p>
        </p:txBody>
      </p:sp>
    </p:spTree>
    <p:extLst>
      <p:ext uri="{BB962C8B-B14F-4D97-AF65-F5344CB8AC3E}">
        <p14:creationId xmlns:p14="http://schemas.microsoft.com/office/powerpoint/2010/main" val="800665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and Photo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782256-558B-D947-AACE-DEF18FE727EA}"/>
              </a:ext>
            </a:extLst>
          </p:cNvPr>
          <p:cNvSpPr>
            <a:spLocks noGrp="1"/>
          </p:cNvSpPr>
          <p:nvPr>
            <p:ph type="sldNum" sz="quarter" idx="10"/>
          </p:nvPr>
        </p:nvSpPr>
        <p:spPr/>
        <p:txBody>
          <a:bodyPr/>
          <a:lstStyle/>
          <a:p>
            <a:fld id="{170862A5-B9BF-49AD-B48A-0A94CACC0B01}" type="slidenum">
              <a:rPr lang="en-US" smtClean="0"/>
              <a:pPr/>
              <a:t>‹#›</a:t>
            </a:fld>
            <a:endParaRPr lang="en-US" dirty="0"/>
          </a:p>
        </p:txBody>
      </p:sp>
      <p:sp>
        <p:nvSpPr>
          <p:cNvPr id="14" name="Title Placeholder 1">
            <a:extLst>
              <a:ext uri="{FF2B5EF4-FFF2-40B4-BE49-F238E27FC236}">
                <a16:creationId xmlns:a16="http://schemas.microsoft.com/office/drawing/2014/main" id="{10539CC7-9E28-BF49-94BA-958B534D5413}"/>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cap="all" spc="200" baseline="0"/>
            </a:lvl1pPr>
          </a:lstStyle>
          <a:p>
            <a:endParaRPr lang="en-US" dirty="0"/>
          </a:p>
        </p:txBody>
      </p:sp>
      <p:sp>
        <p:nvSpPr>
          <p:cNvPr id="15" name="Text Placeholder 4">
            <a:extLst>
              <a:ext uri="{FF2B5EF4-FFF2-40B4-BE49-F238E27FC236}">
                <a16:creationId xmlns:a16="http://schemas.microsoft.com/office/drawing/2014/main" id="{144644FA-7648-0A43-A345-7A5EA5DA2C3C}"/>
              </a:ext>
            </a:extLst>
          </p:cNvPr>
          <p:cNvSpPr>
            <a:spLocks noGrp="1"/>
          </p:cNvSpPr>
          <p:nvPr>
            <p:ph type="body" sz="quarter" idx="13"/>
          </p:nvPr>
        </p:nvSpPr>
        <p:spPr>
          <a:xfrm>
            <a:off x="838200" y="1057522"/>
            <a:ext cx="5741275" cy="1733179"/>
          </a:xfrm>
        </p:spPr>
        <p:txBody>
          <a:bodyPr>
            <a:normAutofit/>
          </a:bodyPr>
          <a:lstStyle>
            <a:lvl1pPr marL="0" indent="0">
              <a:lnSpc>
                <a:spcPct val="100000"/>
              </a:lnSpc>
              <a:buNone/>
              <a:defRPr sz="2000">
                <a:solidFill>
                  <a:srgbClr val="5595AC"/>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dirty="0"/>
              <a:t>Click to edit Master text styles</a:t>
            </a:r>
          </a:p>
        </p:txBody>
      </p:sp>
      <p:sp>
        <p:nvSpPr>
          <p:cNvPr id="16" name="Text Placeholder 4">
            <a:extLst>
              <a:ext uri="{FF2B5EF4-FFF2-40B4-BE49-F238E27FC236}">
                <a16:creationId xmlns:a16="http://schemas.microsoft.com/office/drawing/2014/main" id="{3FB4D0CD-B341-D548-9B4D-961A92CD42C0}"/>
              </a:ext>
            </a:extLst>
          </p:cNvPr>
          <p:cNvSpPr>
            <a:spLocks noGrp="1"/>
          </p:cNvSpPr>
          <p:nvPr>
            <p:ph type="body" sz="quarter" idx="16"/>
          </p:nvPr>
        </p:nvSpPr>
        <p:spPr>
          <a:xfrm>
            <a:off x="838200" y="2913042"/>
            <a:ext cx="5741275" cy="3072124"/>
          </a:xfrm>
        </p:spPr>
        <p:txBody>
          <a:bodyPr>
            <a:normAutofit/>
          </a:bodyPr>
          <a:lstStyle>
            <a:lvl1pPr>
              <a:lnSpc>
                <a:spcPct val="100000"/>
              </a:lnSpc>
              <a:defRPr sz="1600">
                <a:solidFill>
                  <a:srgbClr val="6A7278"/>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6">
            <a:extLst>
              <a:ext uri="{FF2B5EF4-FFF2-40B4-BE49-F238E27FC236}">
                <a16:creationId xmlns:a16="http://schemas.microsoft.com/office/drawing/2014/main" id="{FB8D763E-D6E0-774D-AF19-B140909726E4}"/>
              </a:ext>
            </a:extLst>
          </p:cNvPr>
          <p:cNvSpPr>
            <a:spLocks noGrp="1"/>
          </p:cNvSpPr>
          <p:nvPr>
            <p:ph type="pic" sz="quarter" idx="17"/>
          </p:nvPr>
        </p:nvSpPr>
        <p:spPr>
          <a:xfrm>
            <a:off x="7010400" y="1057522"/>
            <a:ext cx="4800600" cy="2371478"/>
          </a:xfrm>
        </p:spPr>
        <p:txBody>
          <a:bodyPr/>
          <a:lstStyle/>
          <a:p>
            <a:endParaRPr lang="en-US"/>
          </a:p>
        </p:txBody>
      </p:sp>
      <p:sp>
        <p:nvSpPr>
          <p:cNvPr id="17" name="Picture Placeholder 6">
            <a:extLst>
              <a:ext uri="{FF2B5EF4-FFF2-40B4-BE49-F238E27FC236}">
                <a16:creationId xmlns:a16="http://schemas.microsoft.com/office/drawing/2014/main" id="{40D73DB1-CCC9-CC44-99C6-DEA8015D8013}"/>
              </a:ext>
            </a:extLst>
          </p:cNvPr>
          <p:cNvSpPr>
            <a:spLocks noGrp="1"/>
          </p:cNvSpPr>
          <p:nvPr>
            <p:ph type="pic" sz="quarter" idx="18"/>
          </p:nvPr>
        </p:nvSpPr>
        <p:spPr>
          <a:xfrm>
            <a:off x="7010400" y="3613688"/>
            <a:ext cx="4800600" cy="2371478"/>
          </a:xfrm>
        </p:spPr>
        <p:txBody>
          <a:bodyPr/>
          <a:lstStyle/>
          <a:p>
            <a:endParaRPr lang="en-US"/>
          </a:p>
        </p:txBody>
      </p:sp>
    </p:spTree>
    <p:extLst>
      <p:ext uri="{BB962C8B-B14F-4D97-AF65-F5344CB8AC3E}">
        <p14:creationId xmlns:p14="http://schemas.microsoft.com/office/powerpoint/2010/main" val="2123606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10539CC7-9E28-BF49-94BA-958B534D5413}"/>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cap="all" spc="200" baseline="0"/>
            </a:lvl1pPr>
          </a:lstStyle>
          <a:p>
            <a:endParaRPr lang="en-US" dirty="0"/>
          </a:p>
        </p:txBody>
      </p:sp>
      <p:sp>
        <p:nvSpPr>
          <p:cNvPr id="4" name="Picture Placeholder 3">
            <a:extLst>
              <a:ext uri="{FF2B5EF4-FFF2-40B4-BE49-F238E27FC236}">
                <a16:creationId xmlns:a16="http://schemas.microsoft.com/office/drawing/2014/main" id="{0E7DED79-22D7-D84F-90B3-9DFB203CEF1D}"/>
              </a:ext>
            </a:extLst>
          </p:cNvPr>
          <p:cNvSpPr>
            <a:spLocks noGrp="1"/>
          </p:cNvSpPr>
          <p:nvPr>
            <p:ph type="pic" sz="quarter" idx="11"/>
          </p:nvPr>
        </p:nvSpPr>
        <p:spPr>
          <a:xfrm>
            <a:off x="0" y="1181100"/>
            <a:ext cx="12192000" cy="5676900"/>
          </a:xfrm>
        </p:spPr>
        <p:txBody>
          <a:bodyPr/>
          <a:lstStyle/>
          <a:p>
            <a:endParaRPr lang="en-US"/>
          </a:p>
        </p:txBody>
      </p:sp>
      <p:sp>
        <p:nvSpPr>
          <p:cNvPr id="3" name="Slide Number Placeholder 2">
            <a:extLst>
              <a:ext uri="{FF2B5EF4-FFF2-40B4-BE49-F238E27FC236}">
                <a16:creationId xmlns:a16="http://schemas.microsoft.com/office/drawing/2014/main" id="{F1782256-558B-D947-AACE-DEF18FE727EA}"/>
              </a:ext>
            </a:extLst>
          </p:cNvPr>
          <p:cNvSpPr>
            <a:spLocks noGrp="1"/>
          </p:cNvSpPr>
          <p:nvPr>
            <p:ph type="sldNum" sz="quarter" idx="10"/>
          </p:nvPr>
        </p:nvSpPr>
        <p:spPr/>
        <p:txBody>
          <a:bodyPr/>
          <a:lstStyle/>
          <a:p>
            <a:fld id="{170862A5-B9BF-49AD-B48A-0A94CACC0B01}" type="slidenum">
              <a:rPr lang="en-US" smtClean="0"/>
              <a:pPr/>
              <a:t>‹#›</a:t>
            </a:fld>
            <a:endParaRPr lang="en-US" dirty="0"/>
          </a:p>
        </p:txBody>
      </p:sp>
    </p:spTree>
    <p:extLst>
      <p:ext uri="{BB962C8B-B14F-4D97-AF65-F5344CB8AC3E}">
        <p14:creationId xmlns:p14="http://schemas.microsoft.com/office/powerpoint/2010/main" val="1833009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and Blu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46E0496-166A-A840-A52D-EADC6C0B6BEB}"/>
              </a:ext>
            </a:extLst>
          </p:cNvPr>
          <p:cNvSpPr/>
          <p:nvPr userDrawn="1"/>
        </p:nvSpPr>
        <p:spPr>
          <a:xfrm>
            <a:off x="7010400" y="0"/>
            <a:ext cx="5181600" cy="6858000"/>
          </a:xfrm>
          <a:prstGeom prst="rect">
            <a:avLst/>
          </a:prstGeom>
          <a:solidFill>
            <a:srgbClr val="5595AC"/>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Placeholder 1">
            <a:extLst>
              <a:ext uri="{FF2B5EF4-FFF2-40B4-BE49-F238E27FC236}">
                <a16:creationId xmlns:a16="http://schemas.microsoft.com/office/drawing/2014/main" id="{15B4E5AE-096A-064B-870D-E50A40B4907D}"/>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cap="all" spc="200" baseline="0"/>
            </a:lvl1pPr>
          </a:lstStyle>
          <a:p>
            <a:endParaRPr lang="en-US" dirty="0"/>
          </a:p>
        </p:txBody>
      </p:sp>
      <p:sp>
        <p:nvSpPr>
          <p:cNvPr id="3" name="Slide Number Placeholder 2">
            <a:extLst>
              <a:ext uri="{FF2B5EF4-FFF2-40B4-BE49-F238E27FC236}">
                <a16:creationId xmlns:a16="http://schemas.microsoft.com/office/drawing/2014/main" id="{F1782256-558B-D947-AACE-DEF18FE727EA}"/>
              </a:ext>
            </a:extLst>
          </p:cNvPr>
          <p:cNvSpPr>
            <a:spLocks noGrp="1"/>
          </p:cNvSpPr>
          <p:nvPr>
            <p:ph type="sldNum" sz="quarter" idx="10"/>
          </p:nvPr>
        </p:nvSpPr>
        <p:spPr/>
        <p:txBody>
          <a:bodyPr/>
          <a:lstStyle>
            <a:lvl1pPr>
              <a:defRPr>
                <a:solidFill>
                  <a:schemeClr val="bg1"/>
                </a:solidFill>
              </a:defRPr>
            </a:lvl1pPr>
          </a:lstStyle>
          <a:p>
            <a:fld id="{170862A5-B9BF-49AD-B48A-0A94CACC0B01}" type="slidenum">
              <a:rPr lang="en-US" smtClean="0"/>
              <a:pPr/>
              <a:t>‹#›</a:t>
            </a:fld>
            <a:endParaRPr lang="en-US" dirty="0"/>
          </a:p>
        </p:txBody>
      </p:sp>
      <p:sp>
        <p:nvSpPr>
          <p:cNvPr id="12" name="Text Placeholder 4">
            <a:extLst>
              <a:ext uri="{FF2B5EF4-FFF2-40B4-BE49-F238E27FC236}">
                <a16:creationId xmlns:a16="http://schemas.microsoft.com/office/drawing/2014/main" id="{191B24EB-CE46-A340-BA32-23749E8CCB9E}"/>
              </a:ext>
            </a:extLst>
          </p:cNvPr>
          <p:cNvSpPr>
            <a:spLocks noGrp="1"/>
          </p:cNvSpPr>
          <p:nvPr>
            <p:ph type="body" sz="quarter" idx="12"/>
          </p:nvPr>
        </p:nvSpPr>
        <p:spPr>
          <a:xfrm>
            <a:off x="838200" y="1057522"/>
            <a:ext cx="5741275" cy="4848426"/>
          </a:xfrm>
        </p:spPr>
        <p:txBody>
          <a:bodyPr>
            <a:normAutofit/>
          </a:bodyPr>
          <a:lstStyle>
            <a:lvl1pPr>
              <a:lnSpc>
                <a:spcPct val="100000"/>
              </a:lnSpc>
              <a:defRPr sz="1600">
                <a:solidFill>
                  <a:srgbClr val="6A7278"/>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5762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and Placehol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AAF1D2-79BC-294B-BCF7-80E46F303888}"/>
              </a:ext>
            </a:extLst>
          </p:cNvPr>
          <p:cNvSpPr/>
          <p:nvPr userDrawn="1"/>
        </p:nvSpPr>
        <p:spPr>
          <a:xfrm>
            <a:off x="7010400" y="0"/>
            <a:ext cx="5181600" cy="6858000"/>
          </a:xfrm>
          <a:prstGeom prst="rect">
            <a:avLst/>
          </a:prstGeom>
          <a:solidFill>
            <a:srgbClr val="5595AC"/>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
            <a:extLst>
              <a:ext uri="{FF2B5EF4-FFF2-40B4-BE49-F238E27FC236}">
                <a16:creationId xmlns:a16="http://schemas.microsoft.com/office/drawing/2014/main" id="{91972B05-1D0F-F74E-BD9A-4731354560E6}"/>
              </a:ext>
            </a:extLst>
          </p:cNvPr>
          <p:cNvSpPr>
            <a:spLocks noGrp="1"/>
          </p:cNvSpPr>
          <p:nvPr>
            <p:ph idx="1" hasCustomPrompt="1"/>
          </p:nvPr>
        </p:nvSpPr>
        <p:spPr>
          <a:xfrm>
            <a:off x="7445408" y="935182"/>
            <a:ext cx="4123672" cy="4970766"/>
          </a:xfrm>
          <a:prstGeom prst="rect">
            <a:avLst/>
          </a:prstGeom>
        </p:spPr>
        <p:txBody>
          <a:bodyPr vert="horz" lIns="91440" tIns="45720" rIns="91440" bIns="45720" rtlCol="0">
            <a:normAutofit/>
          </a:bodyPr>
          <a:lstStyle>
            <a:lvl1pPr marL="0" indent="0">
              <a:lnSpc>
                <a:spcPct val="110000"/>
              </a:lnSpc>
              <a:buNone/>
              <a:defRPr sz="2400">
                <a:solidFill>
                  <a:schemeClr val="bg1"/>
                </a:solidFill>
                <a:latin typeface="Georgia" panose="02040502050405020303" pitchFamily="18" charset="0"/>
              </a:defRPr>
            </a:lvl1pPr>
            <a:lvl2pPr marL="457200" indent="0">
              <a:buNone/>
              <a:defRPr/>
            </a:lvl2pPr>
          </a:lstStyle>
          <a:p>
            <a:pPr lvl="0"/>
            <a:r>
              <a:rPr lang="en-US" dirty="0"/>
              <a:t>Click to edit Master text styles</a:t>
            </a:r>
          </a:p>
        </p:txBody>
      </p:sp>
      <p:sp>
        <p:nvSpPr>
          <p:cNvPr id="3" name="Slide Number Placeholder 2">
            <a:extLst>
              <a:ext uri="{FF2B5EF4-FFF2-40B4-BE49-F238E27FC236}">
                <a16:creationId xmlns:a16="http://schemas.microsoft.com/office/drawing/2014/main" id="{52CF3811-6341-0840-8BB2-76F02D9FE31E}"/>
              </a:ext>
            </a:extLst>
          </p:cNvPr>
          <p:cNvSpPr>
            <a:spLocks noGrp="1"/>
          </p:cNvSpPr>
          <p:nvPr>
            <p:ph type="sldNum" sz="quarter" idx="10"/>
          </p:nvPr>
        </p:nvSpPr>
        <p:spPr/>
        <p:txBody>
          <a:bodyPr/>
          <a:lstStyle>
            <a:lvl1pPr>
              <a:defRPr>
                <a:solidFill>
                  <a:schemeClr val="bg1"/>
                </a:solidFill>
              </a:defRPr>
            </a:lvl1pPr>
          </a:lstStyle>
          <a:p>
            <a:fld id="{170862A5-B9BF-49AD-B48A-0A94CACC0B01}" type="slidenum">
              <a:rPr lang="en-US" smtClean="0"/>
              <a:pPr/>
              <a:t>‹#›</a:t>
            </a:fld>
            <a:endParaRPr lang="en-US" dirty="0"/>
          </a:p>
        </p:txBody>
      </p:sp>
      <p:sp>
        <p:nvSpPr>
          <p:cNvPr id="13" name="Title Placeholder 1">
            <a:extLst>
              <a:ext uri="{FF2B5EF4-FFF2-40B4-BE49-F238E27FC236}">
                <a16:creationId xmlns:a16="http://schemas.microsoft.com/office/drawing/2014/main" id="{3589BC40-3C89-364B-815C-9DCBAA3B8162}"/>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cap="all" spc="200" baseline="0"/>
            </a:lvl1pPr>
          </a:lstStyle>
          <a:p>
            <a:endParaRPr lang="en-US" dirty="0"/>
          </a:p>
        </p:txBody>
      </p:sp>
      <p:sp>
        <p:nvSpPr>
          <p:cNvPr id="14" name="Text Placeholder 4">
            <a:extLst>
              <a:ext uri="{FF2B5EF4-FFF2-40B4-BE49-F238E27FC236}">
                <a16:creationId xmlns:a16="http://schemas.microsoft.com/office/drawing/2014/main" id="{697144B4-FDBF-344C-B88E-9BAB1FDCC4E5}"/>
              </a:ext>
            </a:extLst>
          </p:cNvPr>
          <p:cNvSpPr>
            <a:spLocks noGrp="1"/>
          </p:cNvSpPr>
          <p:nvPr>
            <p:ph type="body" sz="quarter" idx="12"/>
          </p:nvPr>
        </p:nvSpPr>
        <p:spPr>
          <a:xfrm>
            <a:off x="838200" y="1057522"/>
            <a:ext cx="5741275" cy="4848426"/>
          </a:xfrm>
        </p:spPr>
        <p:txBody>
          <a:bodyPr>
            <a:normAutofit/>
          </a:bodyPr>
          <a:lstStyle>
            <a:lvl1pPr>
              <a:lnSpc>
                <a:spcPct val="100000"/>
              </a:lnSpc>
              <a:defRPr sz="1600">
                <a:solidFill>
                  <a:srgbClr val="6A7278"/>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70246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7" name="Picture Placeholder 33">
            <a:extLst>
              <a:ext uri="{FF2B5EF4-FFF2-40B4-BE49-F238E27FC236}">
                <a16:creationId xmlns:a16="http://schemas.microsoft.com/office/drawing/2014/main" id="{A0FCFC10-9D9A-AE4B-8815-525F14896C46}"/>
              </a:ext>
            </a:extLst>
          </p:cNvPr>
          <p:cNvSpPr>
            <a:spLocks noGrp="1"/>
          </p:cNvSpPr>
          <p:nvPr>
            <p:ph type="pic" sz="quarter" idx="13"/>
          </p:nvPr>
        </p:nvSpPr>
        <p:spPr>
          <a:xfrm>
            <a:off x="6276689" y="0"/>
            <a:ext cx="5915311" cy="6858000"/>
          </a:xfrm>
        </p:spPr>
        <p:txBody>
          <a:bodyPr/>
          <a:lstStyle/>
          <a:p>
            <a:endParaRPr lang="en-US" dirty="0"/>
          </a:p>
        </p:txBody>
      </p:sp>
      <p:pic>
        <p:nvPicPr>
          <p:cNvPr id="8" name="Picture 7" descr="A picture containing man, black, photo, player&#10;&#10;Description automatically generated">
            <a:extLst>
              <a:ext uri="{FF2B5EF4-FFF2-40B4-BE49-F238E27FC236}">
                <a16:creationId xmlns:a16="http://schemas.microsoft.com/office/drawing/2014/main" id="{43DF6B86-5239-2340-ABE1-8DB7A96BE02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0968" t="56994" b="8336"/>
          <a:stretch/>
        </p:blipFill>
        <p:spPr>
          <a:xfrm>
            <a:off x="246194" y="88900"/>
            <a:ext cx="5707216" cy="2222500"/>
          </a:xfrm>
          <a:prstGeom prst="rect">
            <a:avLst/>
          </a:prstGeom>
        </p:spPr>
      </p:pic>
      <p:pic>
        <p:nvPicPr>
          <p:cNvPr id="5" name="Picture 4"/>
          <p:cNvPicPr>
            <a:picLocks noChangeAspect="1"/>
          </p:cNvPicPr>
          <p:nvPr userDrawn="1"/>
        </p:nvPicPr>
        <p:blipFill rotWithShape="1">
          <a:blip r:embed="rId3" cstate="print">
            <a:extLst>
              <a:ext uri="{28A0092B-C50C-407E-A947-70E740481C1C}">
                <a14:useLocalDpi xmlns:a14="http://schemas.microsoft.com/office/drawing/2010/main" val="0"/>
              </a:ext>
            </a:extLst>
          </a:blip>
          <a:srcRect l="32838"/>
          <a:stretch/>
        </p:blipFill>
        <p:spPr>
          <a:xfrm>
            <a:off x="6276974" y="0"/>
            <a:ext cx="5915025" cy="6858000"/>
          </a:xfrm>
          <a:prstGeom prst="rect">
            <a:avLst/>
          </a:prstGeom>
        </p:spPr>
      </p:pic>
    </p:spTree>
    <p:extLst>
      <p:ext uri="{BB962C8B-B14F-4D97-AF65-F5344CB8AC3E}">
        <p14:creationId xmlns:p14="http://schemas.microsoft.com/office/powerpoint/2010/main" val="3075176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7_Title and Content">
  <p:cSld name="7_Title and Content">
    <p:spTree>
      <p:nvGrpSpPr>
        <p:cNvPr id="1" name="Shape 43"/>
        <p:cNvGrpSpPr/>
        <p:nvPr/>
      </p:nvGrpSpPr>
      <p:grpSpPr>
        <a:xfrm>
          <a:off x="0" y="0"/>
          <a:ext cx="0" cy="0"/>
          <a:chOff x="0" y="0"/>
          <a:chExt cx="0" cy="0"/>
        </a:xfrm>
      </p:grpSpPr>
      <p:pic>
        <p:nvPicPr>
          <p:cNvPr id="44" name="Google Shape;44;p5"/>
          <p:cNvPicPr preferRelativeResize="0"/>
          <p:nvPr/>
        </p:nvPicPr>
        <p:blipFill rotWithShape="1">
          <a:blip r:embed="rId2">
            <a:alphaModFix/>
          </a:blip>
          <a:srcRect/>
          <a:stretch/>
        </p:blipFill>
        <p:spPr>
          <a:xfrm>
            <a:off x="0" y="0"/>
            <a:ext cx="12192001" cy="6858000"/>
          </a:xfrm>
          <a:prstGeom prst="rect">
            <a:avLst/>
          </a:prstGeom>
          <a:noFill/>
          <a:ln>
            <a:noFill/>
          </a:ln>
        </p:spPr>
      </p:pic>
      <p:sp>
        <p:nvSpPr>
          <p:cNvPr id="45" name="Google Shape;45;p5"/>
          <p:cNvSpPr/>
          <p:nvPr/>
        </p:nvSpPr>
        <p:spPr>
          <a:xfrm>
            <a:off x="0" y="203200"/>
            <a:ext cx="12192000" cy="6184800"/>
          </a:xfrm>
          <a:prstGeom prst="rect">
            <a:avLst/>
          </a:prstGeom>
          <a:gradFill>
            <a:gsLst>
              <a:gs pos="0">
                <a:srgbClr val="454A56"/>
              </a:gs>
              <a:gs pos="26000">
                <a:srgbClr val="454A56"/>
              </a:gs>
              <a:gs pos="91000">
                <a:srgbClr val="687081"/>
              </a:gs>
              <a:gs pos="100000">
                <a:srgbClr val="687081"/>
              </a:gs>
            </a:gsLst>
            <a:lin ang="10800025"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46" name="Google Shape;46;p5"/>
          <p:cNvSpPr txBox="1">
            <a:spLocks noGrp="1"/>
          </p:cNvSpPr>
          <p:nvPr>
            <p:ph type="title"/>
          </p:nvPr>
        </p:nvSpPr>
        <p:spPr>
          <a:xfrm>
            <a:off x="5410985" y="838200"/>
            <a:ext cx="6169200" cy="12003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4000"/>
              <a:buFont typeface="Arial"/>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5"/>
          <p:cNvSpPr txBox="1">
            <a:spLocks noGrp="1"/>
          </p:cNvSpPr>
          <p:nvPr>
            <p:ph type="body" idx="1"/>
          </p:nvPr>
        </p:nvSpPr>
        <p:spPr>
          <a:xfrm>
            <a:off x="5410200" y="2214710"/>
            <a:ext cx="6169200" cy="162300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lt1"/>
              </a:buClr>
              <a:buSzPts val="1800"/>
              <a:buNone/>
              <a:defRPr>
                <a:solidFill>
                  <a:schemeClr val="lt1"/>
                </a:solidFill>
              </a:defRPr>
            </a:lvl1pPr>
            <a:lvl2pPr marL="914400" lvl="1" indent="-228600" algn="l">
              <a:lnSpc>
                <a:spcPct val="90000"/>
              </a:lnSpc>
              <a:spcBef>
                <a:spcPts val="500"/>
              </a:spcBef>
              <a:spcAft>
                <a:spcPts val="0"/>
              </a:spcAft>
              <a:buClr>
                <a:schemeClr val="lt1"/>
              </a:buClr>
              <a:buSzPts val="1800"/>
              <a:buNone/>
              <a:defRPr>
                <a:solidFill>
                  <a:schemeClr val="lt1"/>
                </a:solidFill>
              </a:defRPr>
            </a:lvl2pPr>
            <a:lvl3pPr marL="1371600" lvl="2" indent="-228600" algn="l">
              <a:lnSpc>
                <a:spcPct val="90000"/>
              </a:lnSpc>
              <a:spcBef>
                <a:spcPts val="500"/>
              </a:spcBef>
              <a:spcAft>
                <a:spcPts val="0"/>
              </a:spcAft>
              <a:buClr>
                <a:schemeClr val="lt1"/>
              </a:buClr>
              <a:buSzPts val="1800"/>
              <a:buNone/>
              <a:defRPr>
                <a:solidFill>
                  <a:schemeClr val="lt1"/>
                </a:solidFill>
              </a:defRPr>
            </a:lvl3pPr>
            <a:lvl4pPr marL="1828800" lvl="3" indent="-228600" algn="l">
              <a:lnSpc>
                <a:spcPct val="90000"/>
              </a:lnSpc>
              <a:spcBef>
                <a:spcPts val="500"/>
              </a:spcBef>
              <a:spcAft>
                <a:spcPts val="0"/>
              </a:spcAft>
              <a:buClr>
                <a:schemeClr val="lt1"/>
              </a:buClr>
              <a:buSzPts val="1800"/>
              <a:buNone/>
              <a:defRPr>
                <a:solidFill>
                  <a:schemeClr val="lt1"/>
                </a:solidFill>
              </a:defRPr>
            </a:lvl4pPr>
            <a:lvl5pPr marL="2286000" lvl="4" indent="-228600" algn="l">
              <a:lnSpc>
                <a:spcPct val="90000"/>
              </a:lnSpc>
              <a:spcBef>
                <a:spcPts val="500"/>
              </a:spcBef>
              <a:spcAft>
                <a:spcPts val="0"/>
              </a:spcAft>
              <a:buClr>
                <a:schemeClr val="lt1"/>
              </a:buClr>
              <a:buSzPts val="1800"/>
              <a:buNone/>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5"/>
          <p:cNvSpPr txBox="1">
            <a:spLocks noGrp="1"/>
          </p:cNvSpPr>
          <p:nvPr>
            <p:ph type="dt" idx="10"/>
          </p:nvPr>
        </p:nvSpPr>
        <p:spPr>
          <a:xfrm>
            <a:off x="93481" y="6422339"/>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5"/>
          <p:cNvSpPr txBox="1">
            <a:spLocks noGrp="1"/>
          </p:cNvSpPr>
          <p:nvPr>
            <p:ph type="ftr" idx="11"/>
          </p:nvPr>
        </p:nvSpPr>
        <p:spPr>
          <a:xfrm>
            <a:off x="4038600" y="6422339"/>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5"/>
          <p:cNvSpPr txBox="1">
            <a:spLocks noGrp="1"/>
          </p:cNvSpPr>
          <p:nvPr>
            <p:ph type="sldNum" idx="12"/>
          </p:nvPr>
        </p:nvSpPr>
        <p:spPr>
          <a:xfrm>
            <a:off x="9355319" y="6422339"/>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88345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528">
          <p15:clr>
            <a:srgbClr val="FBAE40"/>
          </p15:clr>
        </p15:guide>
        <p15:guide id="2" pos="340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Section Header">
  <p:cSld name="1_Section Header">
    <p:spTree>
      <p:nvGrpSpPr>
        <p:cNvPr id="1" name="Shape 28"/>
        <p:cNvGrpSpPr/>
        <p:nvPr/>
      </p:nvGrpSpPr>
      <p:grpSpPr>
        <a:xfrm>
          <a:off x="0" y="0"/>
          <a:ext cx="0" cy="0"/>
          <a:chOff x="0" y="0"/>
          <a:chExt cx="0" cy="0"/>
        </a:xfrm>
      </p:grpSpPr>
      <p:pic>
        <p:nvPicPr>
          <p:cNvPr id="29" name="Google Shape;29;p3"/>
          <p:cNvPicPr preferRelativeResize="0"/>
          <p:nvPr/>
        </p:nvPicPr>
        <p:blipFill rotWithShape="1">
          <a:blip r:embed="rId2">
            <a:alphaModFix/>
          </a:blip>
          <a:srcRect l="3445" r="3444" b="21605"/>
          <a:stretch/>
        </p:blipFill>
        <p:spPr>
          <a:xfrm>
            <a:off x="-25400" y="0"/>
            <a:ext cx="12217400" cy="6858000"/>
          </a:xfrm>
          <a:prstGeom prst="rect">
            <a:avLst/>
          </a:prstGeom>
          <a:noFill/>
          <a:ln>
            <a:noFill/>
          </a:ln>
        </p:spPr>
      </p:pic>
      <p:sp>
        <p:nvSpPr>
          <p:cNvPr id="30" name="Google Shape;30;p3"/>
          <p:cNvSpPr/>
          <p:nvPr/>
        </p:nvSpPr>
        <p:spPr>
          <a:xfrm>
            <a:off x="0" y="2463616"/>
            <a:ext cx="12192000" cy="1713600"/>
          </a:xfrm>
          <a:prstGeom prst="rect">
            <a:avLst/>
          </a:prstGeom>
          <a:gradFill>
            <a:gsLst>
              <a:gs pos="0">
                <a:srgbClr val="454A56"/>
              </a:gs>
              <a:gs pos="51000">
                <a:srgbClr val="687081"/>
              </a:gs>
              <a:gs pos="98000">
                <a:srgbClr val="454A56"/>
              </a:gs>
              <a:gs pos="100000">
                <a:srgbClr val="454A56"/>
              </a:gs>
            </a:gsLst>
            <a:lin ang="10800025"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31" name="Google Shape;31;p3"/>
          <p:cNvSpPr txBox="1">
            <a:spLocks noGrp="1"/>
          </p:cNvSpPr>
          <p:nvPr>
            <p:ph type="title"/>
          </p:nvPr>
        </p:nvSpPr>
        <p:spPr>
          <a:xfrm>
            <a:off x="831850" y="3016567"/>
            <a:ext cx="10515600" cy="646200"/>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lt1"/>
              </a:buClr>
              <a:buSzPts val="4000"/>
              <a:buFont typeface="Arial"/>
              <a:buNone/>
              <a:defRPr sz="40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3"/>
          <p:cNvSpPr txBox="1">
            <a:spLocks noGrp="1"/>
          </p:cNvSpPr>
          <p:nvPr>
            <p:ph type="dt" idx="10"/>
          </p:nvPr>
        </p:nvSpPr>
        <p:spPr>
          <a:xfrm>
            <a:off x="93481" y="6422339"/>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3"/>
          <p:cNvSpPr txBox="1">
            <a:spLocks noGrp="1"/>
          </p:cNvSpPr>
          <p:nvPr>
            <p:ph type="ftr" idx="11"/>
          </p:nvPr>
        </p:nvSpPr>
        <p:spPr>
          <a:xfrm>
            <a:off x="4038600" y="6422339"/>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
          <p:cNvSpPr txBox="1">
            <a:spLocks noGrp="1"/>
          </p:cNvSpPr>
          <p:nvPr>
            <p:ph type="sldNum" idx="12"/>
          </p:nvPr>
        </p:nvSpPr>
        <p:spPr>
          <a:xfrm>
            <a:off x="9355319" y="6422339"/>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38558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253331"/>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4"/>
          <p:cNvSpPr>
            <a:spLocks noGrp="1"/>
          </p:cNvSpPr>
          <p:nvPr>
            <p:ph type="sldNum" sz="quarter" idx="4"/>
          </p:nvPr>
        </p:nvSpPr>
        <p:spPr>
          <a:xfrm>
            <a:off x="9067800" y="6356350"/>
            <a:ext cx="2743200" cy="365125"/>
          </a:xfrm>
          <a:prstGeom prst="rect">
            <a:avLst/>
          </a:prstGeom>
        </p:spPr>
        <p:txBody>
          <a:bodyPr/>
          <a:lstStyle>
            <a:lvl1pPr algn="r">
              <a:defRPr sz="1200">
                <a:solidFill>
                  <a:srgbClr val="6A7278"/>
                </a:solidFill>
                <a:latin typeface="Arial" panose="020B0604020202020204" pitchFamily="34" charset="0"/>
                <a:cs typeface="Arial" panose="020B0604020202020204" pitchFamily="34" charset="0"/>
              </a:defRPr>
            </a:lvl1pPr>
          </a:lstStyle>
          <a:p>
            <a:fld id="{170862A5-B9BF-49AD-B48A-0A94CACC0B01}" type="slidenum">
              <a:rPr lang="en-US" smtClean="0"/>
              <a:pPr/>
              <a:t>‹#›</a:t>
            </a:fld>
            <a:endParaRPr lang="en-US" dirty="0"/>
          </a:p>
        </p:txBody>
      </p:sp>
      <p:sp>
        <p:nvSpPr>
          <p:cNvPr id="7" name="Title Placeholder 1">
            <a:extLst>
              <a:ext uri="{FF2B5EF4-FFF2-40B4-BE49-F238E27FC236}">
                <a16:creationId xmlns:a16="http://schemas.microsoft.com/office/drawing/2014/main" id="{2CD91EEC-B729-894E-9069-D1575E1B3C84}"/>
              </a:ext>
            </a:extLst>
          </p:cNvPr>
          <p:cNvSpPr>
            <a:spLocks noGrp="1"/>
          </p:cNvSpPr>
          <p:nvPr>
            <p:ph type="title"/>
          </p:nvPr>
        </p:nvSpPr>
        <p:spPr>
          <a:xfrm>
            <a:off x="838200" y="365125"/>
            <a:ext cx="10515600" cy="570057"/>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817865578"/>
      </p:ext>
    </p:extLst>
  </p:cSld>
  <p:clrMap bg1="lt1" tx1="dk1" bg2="lt2" tx2="dk2" accent1="accent1" accent2="accent2" accent3="accent3" accent4="accent4" accent5="accent5" accent6="accent6" hlink="hlink" folHlink="folHlink"/>
  <p:sldLayoutIdLst>
    <p:sldLayoutId id="2147483677" r:id="rId1"/>
    <p:sldLayoutId id="2147483697" r:id="rId2"/>
    <p:sldLayoutId id="2147483694" r:id="rId3"/>
    <p:sldLayoutId id="2147483698" r:id="rId4"/>
    <p:sldLayoutId id="2147483699" r:id="rId5"/>
    <p:sldLayoutId id="2147483673" r:id="rId6"/>
    <p:sldLayoutId id="2147483680" r:id="rId7"/>
    <p:sldLayoutId id="2147483696" r:id="rId8"/>
    <p:sldLayoutId id="2147483678" r:id="rId9"/>
    <p:sldLayoutId id="2147483674" r:id="rId10"/>
    <p:sldLayoutId id="2147483695" r:id="rId11"/>
    <p:sldLayoutId id="2147483700" r:id="rId12"/>
    <p:sldLayoutId id="2147483701"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1200" b="1" i="0" kern="1200">
          <a:solidFill>
            <a:srgbClr val="6A7278"/>
          </a:solidFill>
          <a:latin typeface="Arial" panose="020B0604020202020204" pitchFamily="34" charset="0"/>
          <a:ea typeface="Arial" panose="020B0604020202020204" pitchFamily="34" charset="0"/>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a:buChar char="•"/>
        <a:defRPr sz="2400" kern="1200">
          <a:solidFill>
            <a:srgbClr val="5595AC"/>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21.jpg"/><Relationship Id="rId4" Type="http://schemas.openxmlformats.org/officeDocument/2006/relationships/image" Target="../media/image13.emf"/></Relationships>
</file>

<file path=ppt/slides/_rels/slide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image" Target="../media/image24.png"/></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jpg"/></Relationships>
</file>

<file path=ppt/slides/_rels/slide6.xml.rels><?xml version="1.0" encoding="UTF-8" standalone="yes"?>
<Relationships xmlns="http://schemas.openxmlformats.org/package/2006/relationships"><Relationship Id="rId8" Type="http://schemas.openxmlformats.org/officeDocument/2006/relationships/image" Target="../media/image38.tiff"/><Relationship Id="rId3" Type="http://schemas.openxmlformats.org/officeDocument/2006/relationships/image" Target="../media/image32.png"/><Relationship Id="rId7"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40.tiff"/><Relationship Id="rId4" Type="http://schemas.openxmlformats.org/officeDocument/2006/relationships/image" Target="../media/image24.png"/><Relationship Id="rId9" Type="http://schemas.openxmlformats.org/officeDocument/2006/relationships/image" Target="../media/image39.tiff"/></Relationships>
</file>

<file path=ppt/slides/_rels/slide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4.png"/><Relationship Id="rId7"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45.tiff"/><Relationship Id="rId5" Type="http://schemas.openxmlformats.org/officeDocument/2006/relationships/image" Target="../media/image28.png"/><Relationship Id="rId4" Type="http://schemas.openxmlformats.org/officeDocument/2006/relationships/image" Target="../media/image37.png"/><Relationship Id="rId9" Type="http://schemas.openxmlformats.org/officeDocument/2006/relationships/image" Target="../media/image48.gif"/></Relationships>
</file>

<file path=ppt/slides/_rels/slide1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7.png"/><Relationship Id="rId7"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55.png"/><Relationship Id="rId5" Type="http://schemas.openxmlformats.org/officeDocument/2006/relationships/image" Target="../media/image54.gif"/><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3.xml"/><Relationship Id="rId1" Type="http://schemas.openxmlformats.org/officeDocument/2006/relationships/slideLayout" Target="../slideLayouts/slideLayout11.xml"/><Relationship Id="rId5" Type="http://schemas.openxmlformats.org/officeDocument/2006/relationships/image" Target="../media/image58.jpeg"/><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32972" t="11962" r="23857" b="11962"/>
          <a:stretch/>
        </p:blipFill>
        <p:spPr>
          <a:xfrm>
            <a:off x="0" y="-62519"/>
            <a:ext cx="4047067" cy="4013807"/>
          </a:xfrm>
        </p:spPr>
      </p:pic>
      <p:sp>
        <p:nvSpPr>
          <p:cNvPr id="9" name="Text Placeholder 1">
            <a:extLst>
              <a:ext uri="{FF2B5EF4-FFF2-40B4-BE49-F238E27FC236}">
                <a16:creationId xmlns:a16="http://schemas.microsoft.com/office/drawing/2014/main" id="{6B95962C-AB24-CE46-B987-943D7523ADB8}"/>
              </a:ext>
            </a:extLst>
          </p:cNvPr>
          <p:cNvSpPr txBox="1">
            <a:spLocks/>
          </p:cNvSpPr>
          <p:nvPr/>
        </p:nvSpPr>
        <p:spPr>
          <a:xfrm>
            <a:off x="577606" y="4237001"/>
            <a:ext cx="10491485" cy="1184577"/>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a:buNone/>
              <a:defRPr sz="4400" b="1" kern="1200">
                <a:solidFill>
                  <a:srgbClr val="244D60"/>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dirty="0" smtClean="0"/>
              <a:t>SERVIR Asia Hubs</a:t>
            </a:r>
          </a:p>
          <a:p>
            <a:r>
              <a:rPr lang="en-US" sz="3600" dirty="0" smtClean="0"/>
              <a:t>Overview &amp; Highlights </a:t>
            </a:r>
          </a:p>
          <a:p>
            <a:endParaRPr lang="en-US" sz="3600" dirty="0"/>
          </a:p>
        </p:txBody>
      </p:sp>
      <p:sp>
        <p:nvSpPr>
          <p:cNvPr id="10" name="Text Placeholder 2">
            <a:extLst>
              <a:ext uri="{FF2B5EF4-FFF2-40B4-BE49-F238E27FC236}">
                <a16:creationId xmlns:a16="http://schemas.microsoft.com/office/drawing/2014/main" id="{57A21842-F596-6343-BC81-458DE35F8B0E}"/>
              </a:ext>
            </a:extLst>
          </p:cNvPr>
          <p:cNvSpPr txBox="1">
            <a:spLocks/>
          </p:cNvSpPr>
          <p:nvPr/>
        </p:nvSpPr>
        <p:spPr>
          <a:xfrm>
            <a:off x="577607" y="5421578"/>
            <a:ext cx="7473863" cy="1353614"/>
          </a:xfrm>
          <a:prstGeom prst="rect">
            <a:avLst/>
          </a:prstGeom>
        </p:spPr>
        <p:txBody>
          <a:bodyPr/>
          <a:lstStyle>
            <a:lvl1pPr marL="228600" indent="-228600" algn="l" defTabSz="914400" rtl="0" eaLnBrk="1" latinLnBrk="0" hangingPunct="1">
              <a:lnSpc>
                <a:spcPct val="90000"/>
              </a:lnSpc>
              <a:spcBef>
                <a:spcPts val="1000"/>
              </a:spcBef>
              <a:buFont typeface="Arial"/>
              <a:buChar char="•"/>
              <a:defRPr sz="2400" kern="1200">
                <a:solidFill>
                  <a:srgbClr val="5595AC"/>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dirty="0" smtClean="0"/>
              <a:t>Timothy </a:t>
            </a:r>
            <a:r>
              <a:rPr lang="en-US" dirty="0"/>
              <a:t>Mayer</a:t>
            </a:r>
          </a:p>
          <a:p>
            <a:pPr marL="0" indent="0">
              <a:buNone/>
            </a:pPr>
            <a:r>
              <a:rPr lang="en-US" dirty="0" smtClean="0"/>
              <a:t>NASA – </a:t>
            </a:r>
            <a:r>
              <a:rPr lang="en-US" dirty="0"/>
              <a:t>SERVIR </a:t>
            </a:r>
            <a:r>
              <a:rPr lang="en-US" dirty="0" smtClean="0"/>
              <a:t>Regional </a:t>
            </a:r>
            <a:r>
              <a:rPr lang="en-US" dirty="0"/>
              <a:t>Science Coordination Lead Hindu Kush </a:t>
            </a:r>
            <a:r>
              <a:rPr lang="en-US" dirty="0" smtClean="0"/>
              <a:t>Himalaya</a:t>
            </a:r>
            <a:endParaRPr lang="en-US" dirty="0"/>
          </a:p>
        </p:txBody>
      </p:sp>
      <p:pic>
        <p:nvPicPr>
          <p:cNvPr id="11" name="Picture 10">
            <a:extLst>
              <a:ext uri="{FF2B5EF4-FFF2-40B4-BE49-F238E27FC236}">
                <a16:creationId xmlns:a16="http://schemas.microsoft.com/office/drawing/2014/main" id="{0BBF13CA-D323-884F-9BC9-4213352EF1C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666142" y="5833157"/>
            <a:ext cx="2138508" cy="556958"/>
          </a:xfrm>
          <a:prstGeom prst="rect">
            <a:avLst/>
          </a:prstGeom>
        </p:spPr>
      </p:pic>
      <p:pic>
        <p:nvPicPr>
          <p:cNvPr id="7" name="Picture Placeholder 6"/>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12614" r="12614"/>
          <a:stretch>
            <a:fillRect/>
          </a:stretch>
        </p:blipFill>
        <p:spPr>
          <a:xfrm>
            <a:off x="4042177" y="-62519"/>
            <a:ext cx="4009293" cy="4014479"/>
          </a:xfrm>
        </p:spPr>
      </p:pic>
      <p:pic>
        <p:nvPicPr>
          <p:cNvPr id="13" name="Google Shape;209;p6"/>
          <p:cNvPicPr preferRelativeResize="0"/>
          <p:nvPr/>
        </p:nvPicPr>
        <p:blipFill rotWithShape="1">
          <a:blip r:embed="rId6">
            <a:alphaModFix/>
          </a:blip>
          <a:srcRect l="8948" r="12127"/>
          <a:stretch/>
        </p:blipFill>
        <p:spPr>
          <a:xfrm>
            <a:off x="8051470" y="-62519"/>
            <a:ext cx="4140530" cy="4013807"/>
          </a:xfrm>
          <a:prstGeom prst="rect">
            <a:avLst/>
          </a:prstGeom>
          <a:noFill/>
          <a:ln>
            <a:noFill/>
          </a:ln>
        </p:spPr>
      </p:pic>
    </p:spTree>
    <p:extLst>
      <p:ext uri="{BB962C8B-B14F-4D97-AF65-F5344CB8AC3E}">
        <p14:creationId xmlns:p14="http://schemas.microsoft.com/office/powerpoint/2010/main" val="355995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oogle Shape;645;p94"/>
          <p:cNvPicPr preferRelativeResize="0"/>
          <p:nvPr/>
        </p:nvPicPr>
        <p:blipFill rotWithShape="1">
          <a:blip r:embed="rId3">
            <a:alphaModFix/>
          </a:blip>
          <a:srcRect l="7670" t="6251" r="12174" b="7645"/>
          <a:stretch/>
        </p:blipFill>
        <p:spPr>
          <a:xfrm>
            <a:off x="792163" y="812259"/>
            <a:ext cx="10607664" cy="5697400"/>
          </a:xfrm>
          <a:prstGeom prst="rect">
            <a:avLst/>
          </a:prstGeom>
          <a:noFill/>
          <a:ln>
            <a:noFill/>
          </a:ln>
        </p:spPr>
      </p:pic>
      <p:pic>
        <p:nvPicPr>
          <p:cNvPr id="8" name="Google Shape;646;p94"/>
          <p:cNvPicPr preferRelativeResize="0"/>
          <p:nvPr/>
        </p:nvPicPr>
        <p:blipFill rotWithShape="1">
          <a:blip r:embed="rId4">
            <a:alphaModFix/>
          </a:blip>
          <a:srcRect/>
          <a:stretch/>
        </p:blipFill>
        <p:spPr>
          <a:xfrm>
            <a:off x="0" y="5577859"/>
            <a:ext cx="3035020" cy="931800"/>
          </a:xfrm>
          <a:prstGeom prst="rect">
            <a:avLst/>
          </a:prstGeom>
          <a:noFill/>
          <a:ln>
            <a:noFill/>
          </a:ln>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03274" y="222136"/>
            <a:ext cx="3585441" cy="590123"/>
          </a:xfrm>
          <a:prstGeom prst="rect">
            <a:avLst/>
          </a:prstGeom>
        </p:spPr>
      </p:pic>
    </p:spTree>
    <p:extLst>
      <p:ext uri="{BB962C8B-B14F-4D97-AF65-F5344CB8AC3E}">
        <p14:creationId xmlns:p14="http://schemas.microsoft.com/office/powerpoint/2010/main" val="1211215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32"/>
          <p:cNvSpPr/>
          <p:nvPr/>
        </p:nvSpPr>
        <p:spPr>
          <a:xfrm>
            <a:off x="0" y="186350"/>
            <a:ext cx="12192000" cy="62361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0" name="Google Shape;290;p32"/>
          <p:cNvSpPr txBox="1">
            <a:spLocks noGrp="1"/>
          </p:cNvSpPr>
          <p:nvPr>
            <p:ph type="sldNum" idx="12"/>
          </p:nvPr>
        </p:nvSpPr>
        <p:spPr>
          <a:xfrm>
            <a:off x="9355319" y="6422339"/>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3</a:t>
            </a:fld>
            <a:endParaRPr/>
          </a:p>
        </p:txBody>
      </p:sp>
      <p:sp>
        <p:nvSpPr>
          <p:cNvPr id="291" name="Google Shape;291;p32"/>
          <p:cNvSpPr txBox="1"/>
          <p:nvPr/>
        </p:nvSpPr>
        <p:spPr>
          <a:xfrm>
            <a:off x="1473201" y="512945"/>
            <a:ext cx="10625318" cy="5379600"/>
          </a:xfrm>
          <a:prstGeom prst="rect">
            <a:avLst/>
          </a:prstGeom>
          <a:noFill/>
          <a:ln>
            <a:noFill/>
          </a:ln>
        </p:spPr>
        <p:txBody>
          <a:bodyPr spcFirstLastPara="1" wrap="square" lIns="91400" tIns="45700" rIns="91400" bIns="45700" anchor="t" anchorCtr="0">
            <a:noAutofit/>
          </a:bodyPr>
          <a:lstStyle/>
          <a:p>
            <a:pPr marL="457200" marR="0" lvl="1" indent="0" algn="l" rtl="0">
              <a:lnSpc>
                <a:spcPct val="150000"/>
              </a:lnSpc>
              <a:spcBef>
                <a:spcPts val="0"/>
              </a:spcBef>
              <a:spcAft>
                <a:spcPts val="0"/>
              </a:spcAft>
              <a:buClr>
                <a:srgbClr val="000000"/>
              </a:buClr>
              <a:buSzPts val="3200"/>
              <a:buFont typeface="Arial"/>
              <a:buNone/>
            </a:pPr>
            <a:r>
              <a:rPr lang="en-US" sz="4600" b="0" i="0" u="none" strike="noStrike" cap="none" dirty="0">
                <a:solidFill>
                  <a:srgbClr val="000000"/>
                </a:solidFill>
                <a:latin typeface="Century Gothic"/>
                <a:ea typeface="Century Gothic"/>
                <a:cs typeface="Century Gothic"/>
                <a:sym typeface="Century Gothic"/>
              </a:rPr>
              <a:t>Agriculture and Food Security</a:t>
            </a:r>
            <a:endParaRPr dirty="0"/>
          </a:p>
          <a:p>
            <a:pPr marL="457200" marR="0" lvl="1" indent="0" algn="l" rtl="0">
              <a:lnSpc>
                <a:spcPct val="150000"/>
              </a:lnSpc>
              <a:spcBef>
                <a:spcPts val="0"/>
              </a:spcBef>
              <a:spcAft>
                <a:spcPts val="0"/>
              </a:spcAft>
              <a:buClr>
                <a:srgbClr val="000000"/>
              </a:buClr>
              <a:buSzPts val="3200"/>
              <a:buFont typeface="Arial"/>
              <a:buNone/>
            </a:pPr>
            <a:endParaRPr sz="1000" b="0" i="0" u="none" strike="noStrike" cap="none" dirty="0">
              <a:solidFill>
                <a:srgbClr val="000000"/>
              </a:solidFill>
              <a:latin typeface="Century Gothic"/>
              <a:ea typeface="Century Gothic"/>
              <a:cs typeface="Century Gothic"/>
              <a:sym typeface="Century Gothic"/>
            </a:endParaRPr>
          </a:p>
          <a:p>
            <a:pPr marL="457200" marR="0" lvl="1" indent="0" algn="l" rtl="0">
              <a:lnSpc>
                <a:spcPct val="150000"/>
              </a:lnSpc>
              <a:spcBef>
                <a:spcPts val="800"/>
              </a:spcBef>
              <a:spcAft>
                <a:spcPts val="0"/>
              </a:spcAft>
              <a:buClr>
                <a:srgbClr val="000000"/>
              </a:buClr>
              <a:buSzPts val="3200"/>
              <a:buFont typeface="Arial"/>
              <a:buNone/>
            </a:pPr>
            <a:r>
              <a:rPr lang="en-US" sz="4600" b="0" i="0" u="none" strike="noStrike" cap="none" dirty="0">
                <a:solidFill>
                  <a:srgbClr val="000000"/>
                </a:solidFill>
                <a:latin typeface="Century Gothic"/>
                <a:ea typeface="Century Gothic"/>
                <a:cs typeface="Century Gothic"/>
                <a:sym typeface="Century Gothic"/>
              </a:rPr>
              <a:t>Water and Water Related Disasters</a:t>
            </a:r>
            <a:endParaRPr dirty="0"/>
          </a:p>
          <a:p>
            <a:pPr marL="457200" marR="0" lvl="1" indent="0" algn="l" rtl="0">
              <a:lnSpc>
                <a:spcPct val="150000"/>
              </a:lnSpc>
              <a:spcBef>
                <a:spcPts val="800"/>
              </a:spcBef>
              <a:spcAft>
                <a:spcPts val="0"/>
              </a:spcAft>
              <a:buClr>
                <a:srgbClr val="000000"/>
              </a:buClr>
              <a:buSzPts val="3200"/>
              <a:buFont typeface="Arial"/>
              <a:buNone/>
            </a:pPr>
            <a:endParaRPr sz="1000" b="0" i="0" u="none" strike="noStrike" cap="none" dirty="0">
              <a:solidFill>
                <a:srgbClr val="000000"/>
              </a:solidFill>
              <a:latin typeface="Century Gothic"/>
              <a:ea typeface="Century Gothic"/>
              <a:cs typeface="Century Gothic"/>
              <a:sym typeface="Century Gothic"/>
            </a:endParaRPr>
          </a:p>
          <a:p>
            <a:pPr marL="457200" marR="0" lvl="1" indent="0" algn="l" rtl="0">
              <a:lnSpc>
                <a:spcPct val="150000"/>
              </a:lnSpc>
              <a:spcBef>
                <a:spcPts val="800"/>
              </a:spcBef>
              <a:spcAft>
                <a:spcPts val="0"/>
              </a:spcAft>
              <a:buClr>
                <a:srgbClr val="000000"/>
              </a:buClr>
              <a:buSzPts val="3200"/>
              <a:buFont typeface="Arial"/>
              <a:buNone/>
            </a:pPr>
            <a:r>
              <a:rPr lang="en-US" sz="4600" b="0" i="0" u="none" strike="noStrike" cap="none" dirty="0">
                <a:solidFill>
                  <a:srgbClr val="000000"/>
                </a:solidFill>
                <a:latin typeface="Century Gothic"/>
                <a:ea typeface="Century Gothic"/>
                <a:cs typeface="Century Gothic"/>
                <a:sym typeface="Century Gothic"/>
              </a:rPr>
              <a:t>Land Use and Ecosystems</a:t>
            </a:r>
            <a:endParaRPr dirty="0"/>
          </a:p>
          <a:p>
            <a:pPr marL="457200" marR="0" lvl="1" indent="0" algn="l" rtl="0">
              <a:lnSpc>
                <a:spcPct val="150000"/>
              </a:lnSpc>
              <a:spcBef>
                <a:spcPts val="800"/>
              </a:spcBef>
              <a:spcAft>
                <a:spcPts val="0"/>
              </a:spcAft>
              <a:buClr>
                <a:srgbClr val="000000"/>
              </a:buClr>
              <a:buSzPts val="3200"/>
              <a:buFont typeface="Arial"/>
              <a:buNone/>
            </a:pPr>
            <a:endParaRPr sz="1000" b="0" i="0" u="none" strike="noStrike" cap="none" dirty="0">
              <a:solidFill>
                <a:srgbClr val="000000"/>
              </a:solidFill>
              <a:latin typeface="Century Gothic"/>
              <a:ea typeface="Century Gothic"/>
              <a:cs typeface="Century Gothic"/>
              <a:sym typeface="Century Gothic"/>
            </a:endParaRPr>
          </a:p>
          <a:p>
            <a:pPr marL="457200" marR="0" lvl="1" indent="0" algn="l" rtl="0">
              <a:lnSpc>
                <a:spcPct val="150000"/>
              </a:lnSpc>
              <a:spcBef>
                <a:spcPts val="800"/>
              </a:spcBef>
              <a:spcAft>
                <a:spcPts val="0"/>
              </a:spcAft>
              <a:buClr>
                <a:srgbClr val="000000"/>
              </a:buClr>
              <a:buSzPts val="3200"/>
              <a:buFont typeface="Arial"/>
              <a:buNone/>
            </a:pPr>
            <a:r>
              <a:rPr lang="en-US" sz="4600" b="0" i="0" u="none" strike="noStrike" cap="none" dirty="0">
                <a:solidFill>
                  <a:srgbClr val="000000"/>
                </a:solidFill>
                <a:latin typeface="Century Gothic"/>
                <a:ea typeface="Century Gothic"/>
                <a:cs typeface="Century Gothic"/>
                <a:sym typeface="Century Gothic"/>
              </a:rPr>
              <a:t>Weather and Climate</a:t>
            </a:r>
            <a:endParaRPr sz="4600" b="0" i="0" u="none" strike="noStrike" cap="none" dirty="0">
              <a:solidFill>
                <a:srgbClr val="000000"/>
              </a:solidFill>
              <a:latin typeface="Century Gothic"/>
              <a:ea typeface="Century Gothic"/>
              <a:cs typeface="Century Gothic"/>
              <a:sym typeface="Century Gothic"/>
            </a:endParaRPr>
          </a:p>
        </p:txBody>
      </p:sp>
      <p:pic>
        <p:nvPicPr>
          <p:cNvPr id="9" name="Picture 8" descr="https://lh3.googleusercontent.com/XFbdt1ygRzP3gj_RKD5Gq_bcmii6jKSiIPuGQMalKZLxKSzSWTUnWvKBoXvk52R6NorXKHn4B-r0c0LQG-H3ZMLn3JaDyQdJOJ0sQmFARcbcaJS8yHPkmlspgaeQTaGWhIVxps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1621" y="512945"/>
            <a:ext cx="1249724" cy="124972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ttps://lh6.googleusercontent.com/dmW0s4QXs5ILBvtDa5ru9XkVMZgA7Z0BqFnga8HJGBwuESbWay15kYIxRB-M_GJjqXD51xirEy48N_oOmGVaCYHSfFcIxEwwjCN-bHUOn8DhFkCSGQaLgKvrf-Z-CoaH1wfNhf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3611" y="1874298"/>
            <a:ext cx="1257734" cy="125773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https://lh4.googleusercontent.com/ozE6yp26ZdnAY0zlxvQJxBbfd8bLgFJDe6Hr0Coy3DOjV82kFiNH-cWhYrHYjJPxa6Zlj0cKSj3me-_b3M5Y6rGN59tsIYCOzHemGOYM52IBk4fvp4wVJlKLcAWMt6WmYh9q5_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1621" y="3408077"/>
            <a:ext cx="1259737" cy="125973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0" descr="https://lh5.googleusercontent.com/ZXe4XsolAYHJp9glfCeq6jbf_GT7kHqPZmhD6E5KoRdVpJ_TsM-l4D7mjruvijeL-G86nsW2ZKDI6tbN_B885D6HdABNnJfh_4sOmvbUUfel_dFFUhjOHr-7b8EpmwF1Sh9W47Y"/>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1621" y="4901710"/>
            <a:ext cx="1255732" cy="1255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4024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33"/>
          <p:cNvSpPr/>
          <p:nvPr/>
        </p:nvSpPr>
        <p:spPr>
          <a:xfrm>
            <a:off x="-109600" y="186350"/>
            <a:ext cx="12301500" cy="62361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 name="Google Shape;301;p33"/>
          <p:cNvSpPr txBox="1">
            <a:spLocks noGrp="1"/>
          </p:cNvSpPr>
          <p:nvPr>
            <p:ph type="sldNum" idx="12"/>
          </p:nvPr>
        </p:nvSpPr>
        <p:spPr>
          <a:xfrm>
            <a:off x="9355319" y="6422339"/>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4</a:t>
            </a:fld>
            <a:endParaRPr/>
          </a:p>
        </p:txBody>
      </p:sp>
      <p:sp>
        <p:nvSpPr>
          <p:cNvPr id="302" name="Google Shape;302;p33"/>
          <p:cNvSpPr/>
          <p:nvPr/>
        </p:nvSpPr>
        <p:spPr>
          <a:xfrm>
            <a:off x="1010728" y="1606580"/>
            <a:ext cx="10114500" cy="1005900"/>
          </a:xfrm>
          <a:prstGeom prst="roundRect">
            <a:avLst>
              <a:gd name="adj" fmla="val 16667"/>
            </a:avLst>
          </a:prstGeom>
          <a:solidFill>
            <a:srgbClr val="7EB761"/>
          </a:solidFill>
          <a:ln>
            <a:noFill/>
          </a:ln>
          <a:effectLst>
            <a:outerShdw blurRad="40005" dist="38100" dir="5400000" algn="tl" rotWithShape="0">
              <a:srgbClr val="000000">
                <a:alpha val="42745"/>
              </a:srgbClr>
            </a:outerShdw>
          </a:effectLst>
        </p:spPr>
        <p:txBody>
          <a:bodyPr spcFirstLastPara="1" wrap="square" lIns="91425" tIns="0" rIns="0" bIns="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Food Security and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Agriculture</a:t>
            </a:r>
            <a:endParaRPr sz="1400" b="0" i="0" u="none" strike="noStrike" cap="none">
              <a:solidFill>
                <a:srgbClr val="000000"/>
              </a:solidFill>
              <a:latin typeface="Arial"/>
              <a:ea typeface="Arial"/>
              <a:cs typeface="Arial"/>
              <a:sym typeface="Arial"/>
            </a:endParaRPr>
          </a:p>
        </p:txBody>
      </p:sp>
      <p:sp>
        <p:nvSpPr>
          <p:cNvPr id="303" name="Google Shape;303;p33"/>
          <p:cNvSpPr/>
          <p:nvPr/>
        </p:nvSpPr>
        <p:spPr>
          <a:xfrm>
            <a:off x="1010728" y="2722367"/>
            <a:ext cx="10114500" cy="1005900"/>
          </a:xfrm>
          <a:prstGeom prst="roundRect">
            <a:avLst>
              <a:gd name="adj" fmla="val 16667"/>
            </a:avLst>
          </a:prstGeom>
          <a:solidFill>
            <a:srgbClr val="3B9696"/>
          </a:solidFill>
          <a:ln>
            <a:noFill/>
          </a:ln>
          <a:effectLst>
            <a:outerShdw blurRad="40005" dist="38100" dir="5400000" algn="tl" rotWithShape="0">
              <a:srgbClr val="000000">
                <a:alpha val="42745"/>
              </a:srgbClr>
            </a:outerShdw>
          </a:effectLst>
        </p:spPr>
        <p:txBody>
          <a:bodyPr spcFirstLastPara="1" wrap="square" lIns="91425" tIns="0" rIns="0" bIns="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Water and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Water Related</a:t>
            </a:r>
            <a:endParaRPr sz="2000" b="1"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Disasters</a:t>
            </a:r>
            <a:endParaRPr sz="1400" b="0" i="0" u="none" strike="noStrike" cap="none">
              <a:solidFill>
                <a:srgbClr val="000000"/>
              </a:solidFill>
              <a:latin typeface="Arial"/>
              <a:ea typeface="Arial"/>
              <a:cs typeface="Arial"/>
              <a:sym typeface="Arial"/>
            </a:endParaRPr>
          </a:p>
        </p:txBody>
      </p:sp>
      <p:sp>
        <p:nvSpPr>
          <p:cNvPr id="304" name="Google Shape;304;p33"/>
          <p:cNvSpPr/>
          <p:nvPr/>
        </p:nvSpPr>
        <p:spPr>
          <a:xfrm>
            <a:off x="1010728" y="3860067"/>
            <a:ext cx="10114500" cy="1005900"/>
          </a:xfrm>
          <a:prstGeom prst="roundRect">
            <a:avLst>
              <a:gd name="adj" fmla="val 16667"/>
            </a:avLst>
          </a:prstGeom>
          <a:solidFill>
            <a:srgbClr val="2E8652"/>
          </a:solidFill>
          <a:ln>
            <a:noFill/>
          </a:ln>
          <a:effectLst>
            <a:outerShdw blurRad="40005" dist="38100" dir="5400000" algn="tl" rotWithShape="0">
              <a:srgbClr val="000000">
                <a:alpha val="42745"/>
              </a:srgbClr>
            </a:outerShdw>
          </a:effectLst>
        </p:spPr>
        <p:txBody>
          <a:bodyPr spcFirstLastPara="1" wrap="square" lIns="91425" tIns="0" rIns="0" bIns="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Land Cover &amp; Land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Use Change and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Ecosystems</a:t>
            </a:r>
            <a:endParaRPr sz="1400" b="0" i="0" u="none" strike="noStrike" cap="none">
              <a:solidFill>
                <a:srgbClr val="000000"/>
              </a:solidFill>
              <a:latin typeface="Arial"/>
              <a:ea typeface="Arial"/>
              <a:cs typeface="Arial"/>
              <a:sym typeface="Arial"/>
            </a:endParaRPr>
          </a:p>
        </p:txBody>
      </p:sp>
      <p:sp>
        <p:nvSpPr>
          <p:cNvPr id="305" name="Google Shape;305;p33"/>
          <p:cNvSpPr/>
          <p:nvPr/>
        </p:nvSpPr>
        <p:spPr>
          <a:xfrm>
            <a:off x="1010728" y="4937760"/>
            <a:ext cx="10114500" cy="1005900"/>
          </a:xfrm>
          <a:prstGeom prst="roundRect">
            <a:avLst>
              <a:gd name="adj" fmla="val 16667"/>
            </a:avLst>
          </a:prstGeom>
          <a:solidFill>
            <a:srgbClr val="EDC34B"/>
          </a:solidFill>
          <a:ln>
            <a:noFill/>
          </a:ln>
          <a:effectLst>
            <a:outerShdw blurRad="40005" dist="38100" dir="5400000" algn="tl" rotWithShape="0">
              <a:srgbClr val="000000">
                <a:alpha val="42745"/>
              </a:srgbClr>
            </a:outerShdw>
          </a:effectLst>
        </p:spPr>
        <p:txBody>
          <a:bodyPr spcFirstLastPara="1" wrap="square" lIns="91425" tIns="0" rIns="0" bIns="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Weather and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Climate</a:t>
            </a:r>
            <a:endParaRPr sz="1400" b="0" i="0" u="none" strike="noStrike" cap="none">
              <a:solidFill>
                <a:srgbClr val="000000"/>
              </a:solidFill>
              <a:latin typeface="Arial"/>
              <a:ea typeface="Arial"/>
              <a:cs typeface="Arial"/>
              <a:sym typeface="Arial"/>
            </a:endParaRPr>
          </a:p>
        </p:txBody>
      </p:sp>
      <p:sp>
        <p:nvSpPr>
          <p:cNvPr id="306" name="Google Shape;306;p33"/>
          <p:cNvSpPr/>
          <p:nvPr/>
        </p:nvSpPr>
        <p:spPr>
          <a:xfrm>
            <a:off x="3429000" y="624840"/>
            <a:ext cx="1463100" cy="5394900"/>
          </a:xfrm>
          <a:prstGeom prst="roundRect">
            <a:avLst>
              <a:gd name="adj" fmla="val 16667"/>
            </a:avLst>
          </a:prstGeom>
          <a:solidFill>
            <a:srgbClr val="002060">
              <a:alpha val="42745"/>
            </a:srgbClr>
          </a:solidFill>
          <a:ln>
            <a:noFill/>
          </a:ln>
          <a:effectLst>
            <a:outerShdw blurRad="40005" dist="38100" dir="5400000" algn="tl" rotWithShape="0">
              <a:srgbClr val="000000">
                <a:alpha val="42745"/>
              </a:srgbClr>
            </a:outerShdw>
          </a:effectLst>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West Africa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900"/>
              <a:buFont typeface="Arial"/>
              <a:buNone/>
            </a:pPr>
            <a:endParaRPr sz="9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900"/>
              <a:buFont typeface="Arial"/>
              <a:buNone/>
            </a:pPr>
            <a:endParaRPr sz="9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p:txBody>
      </p:sp>
      <p:sp>
        <p:nvSpPr>
          <p:cNvPr id="307" name="Google Shape;307;p33"/>
          <p:cNvSpPr/>
          <p:nvPr/>
        </p:nvSpPr>
        <p:spPr>
          <a:xfrm>
            <a:off x="4953000" y="624840"/>
            <a:ext cx="1463100" cy="5394900"/>
          </a:xfrm>
          <a:prstGeom prst="roundRect">
            <a:avLst>
              <a:gd name="adj" fmla="val 16667"/>
            </a:avLst>
          </a:prstGeom>
          <a:solidFill>
            <a:srgbClr val="002060">
              <a:alpha val="42745"/>
            </a:srgbClr>
          </a:solidFill>
          <a:ln>
            <a:noFill/>
          </a:ln>
          <a:effectLst>
            <a:outerShdw blurRad="40005" dist="38100" dir="5400000" algn="tl" rotWithShape="0">
              <a:srgbClr val="000000">
                <a:alpha val="42745"/>
              </a:srgbClr>
            </a:outerShdw>
          </a:effectLst>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Eastern &amp; Southern Africa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800"/>
              <a:buFont typeface="Arial"/>
              <a:buNone/>
            </a:pPr>
            <a:endParaRPr sz="8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900"/>
              <a:buFont typeface="Arial"/>
              <a:buNone/>
            </a:pPr>
            <a:endParaRPr sz="9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0</a:t>
            </a:r>
            <a:endParaRPr sz="1400" b="0" i="0" u="none" strike="noStrike" cap="none">
              <a:solidFill>
                <a:srgbClr val="000000"/>
              </a:solidFill>
              <a:latin typeface="Arial"/>
              <a:ea typeface="Arial"/>
              <a:cs typeface="Arial"/>
              <a:sym typeface="Arial"/>
            </a:endParaRPr>
          </a:p>
        </p:txBody>
      </p:sp>
      <p:sp>
        <p:nvSpPr>
          <p:cNvPr id="308" name="Google Shape;308;p33"/>
          <p:cNvSpPr/>
          <p:nvPr/>
        </p:nvSpPr>
        <p:spPr>
          <a:xfrm>
            <a:off x="6485122" y="624840"/>
            <a:ext cx="1463100" cy="5394900"/>
          </a:xfrm>
          <a:prstGeom prst="roundRect">
            <a:avLst>
              <a:gd name="adj" fmla="val 16667"/>
            </a:avLst>
          </a:prstGeom>
          <a:solidFill>
            <a:srgbClr val="002060">
              <a:alpha val="42745"/>
            </a:srgbClr>
          </a:solidFill>
          <a:ln>
            <a:noFill/>
          </a:ln>
          <a:effectLst>
            <a:outerShdw blurRad="40005" dist="38100" dir="5400000" algn="tl" rotWithShape="0">
              <a:srgbClr val="000000">
                <a:alpha val="42745"/>
              </a:srgbClr>
            </a:outerShdw>
          </a:effectLst>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Hindu Kush Himalaya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900"/>
              <a:buFont typeface="Arial"/>
              <a:buNone/>
            </a:pPr>
            <a:endParaRPr sz="9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900"/>
              <a:buFont typeface="Arial"/>
              <a:buNone/>
            </a:pPr>
            <a:endParaRPr sz="9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p:txBody>
      </p:sp>
      <p:sp>
        <p:nvSpPr>
          <p:cNvPr id="309" name="Google Shape;309;p33"/>
          <p:cNvSpPr/>
          <p:nvPr/>
        </p:nvSpPr>
        <p:spPr>
          <a:xfrm>
            <a:off x="8001000" y="624840"/>
            <a:ext cx="1463100" cy="5394900"/>
          </a:xfrm>
          <a:prstGeom prst="roundRect">
            <a:avLst>
              <a:gd name="adj" fmla="val 16667"/>
            </a:avLst>
          </a:prstGeom>
          <a:solidFill>
            <a:srgbClr val="002060">
              <a:alpha val="42745"/>
            </a:srgbClr>
          </a:solidFill>
          <a:ln>
            <a:noFill/>
          </a:ln>
          <a:effectLst>
            <a:outerShdw blurRad="40005" dist="38100" dir="5400000" algn="tl" rotWithShape="0">
              <a:srgbClr val="000000">
                <a:alpha val="42745"/>
              </a:srgbClr>
            </a:outerShdw>
          </a:effectLst>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Mekong</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900"/>
              <a:buFont typeface="Arial"/>
              <a:buNone/>
            </a:pPr>
            <a:endParaRPr sz="9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900"/>
              <a:buFont typeface="Arial"/>
              <a:buNone/>
            </a:pPr>
            <a:endParaRPr sz="9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p:txBody>
      </p:sp>
      <p:sp>
        <p:nvSpPr>
          <p:cNvPr id="310" name="Google Shape;310;p33"/>
          <p:cNvSpPr/>
          <p:nvPr/>
        </p:nvSpPr>
        <p:spPr>
          <a:xfrm>
            <a:off x="9546204" y="624840"/>
            <a:ext cx="1463100" cy="5394900"/>
          </a:xfrm>
          <a:prstGeom prst="roundRect">
            <a:avLst>
              <a:gd name="adj" fmla="val 16667"/>
            </a:avLst>
          </a:prstGeom>
          <a:solidFill>
            <a:srgbClr val="002060">
              <a:alpha val="20000"/>
            </a:srgbClr>
          </a:solidFill>
          <a:ln>
            <a:noFill/>
          </a:ln>
          <a:effectLst>
            <a:outerShdw blurRad="40005" dist="38100" dir="5400000" algn="tl" rotWithShape="0">
              <a:srgbClr val="000000">
                <a:alpha val="42745"/>
              </a:srgbClr>
            </a:outerShdw>
          </a:effectLst>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Amazonia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900"/>
              <a:buFont typeface="Arial"/>
              <a:buNone/>
            </a:pPr>
            <a:endParaRPr sz="9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900"/>
              <a:buFont typeface="Arial"/>
              <a:buNone/>
            </a:pPr>
            <a:endParaRPr sz="9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Calibri"/>
              <a:ea typeface="Calibri"/>
              <a:cs typeface="Calibri"/>
              <a:sym typeface="Calibri"/>
            </a:endParaRPr>
          </a:p>
        </p:txBody>
      </p:sp>
      <p:pic>
        <p:nvPicPr>
          <p:cNvPr id="311" name="Google Shape;311;p33"/>
          <p:cNvPicPr preferRelativeResize="0"/>
          <p:nvPr/>
        </p:nvPicPr>
        <p:blipFill rotWithShape="1">
          <a:blip r:embed="rId3">
            <a:alphaModFix/>
          </a:blip>
          <a:srcRect/>
          <a:stretch/>
        </p:blipFill>
        <p:spPr>
          <a:xfrm>
            <a:off x="8387354" y="3977506"/>
            <a:ext cx="822960" cy="822960"/>
          </a:xfrm>
          <a:prstGeom prst="rect">
            <a:avLst/>
          </a:prstGeom>
          <a:noFill/>
          <a:ln>
            <a:noFill/>
          </a:ln>
        </p:spPr>
      </p:pic>
      <p:pic>
        <p:nvPicPr>
          <p:cNvPr id="312" name="Google Shape;312;p33"/>
          <p:cNvPicPr preferRelativeResize="0"/>
          <p:nvPr/>
        </p:nvPicPr>
        <p:blipFill rotWithShape="1">
          <a:blip r:embed="rId3">
            <a:alphaModFix/>
          </a:blip>
          <a:srcRect/>
          <a:stretch/>
        </p:blipFill>
        <p:spPr>
          <a:xfrm>
            <a:off x="3736340" y="1682780"/>
            <a:ext cx="822960" cy="822960"/>
          </a:xfrm>
          <a:prstGeom prst="rect">
            <a:avLst/>
          </a:prstGeom>
          <a:noFill/>
          <a:ln>
            <a:noFill/>
          </a:ln>
        </p:spPr>
      </p:pic>
      <p:grpSp>
        <p:nvGrpSpPr>
          <p:cNvPr id="313" name="Google Shape;313;p33"/>
          <p:cNvGrpSpPr/>
          <p:nvPr/>
        </p:nvGrpSpPr>
        <p:grpSpPr>
          <a:xfrm>
            <a:off x="4953180" y="1692934"/>
            <a:ext cx="1531260" cy="822964"/>
            <a:chOff x="-3038544" y="730391"/>
            <a:chExt cx="1531260" cy="892780"/>
          </a:xfrm>
        </p:grpSpPr>
        <p:pic>
          <p:nvPicPr>
            <p:cNvPr id="314" name="Google Shape;314;p33"/>
            <p:cNvPicPr preferRelativeResize="0"/>
            <p:nvPr/>
          </p:nvPicPr>
          <p:blipFill rotWithShape="1">
            <a:blip r:embed="rId3">
              <a:alphaModFix/>
            </a:blip>
            <a:srcRect/>
            <a:stretch/>
          </p:blipFill>
          <p:spPr>
            <a:xfrm>
              <a:off x="-3038544" y="730391"/>
              <a:ext cx="892780" cy="892780"/>
            </a:xfrm>
            <a:prstGeom prst="rect">
              <a:avLst/>
            </a:prstGeom>
            <a:noFill/>
            <a:ln>
              <a:noFill/>
            </a:ln>
          </p:spPr>
        </p:pic>
        <p:pic>
          <p:nvPicPr>
            <p:cNvPr id="315" name="Google Shape;315;p33"/>
            <p:cNvPicPr preferRelativeResize="0"/>
            <p:nvPr/>
          </p:nvPicPr>
          <p:blipFill rotWithShape="1">
            <a:blip r:embed="rId3">
              <a:alphaModFix/>
            </a:blip>
            <a:srcRect/>
            <a:stretch/>
          </p:blipFill>
          <p:spPr>
            <a:xfrm>
              <a:off x="-2724760" y="730391"/>
              <a:ext cx="892780" cy="892780"/>
            </a:xfrm>
            <a:prstGeom prst="rect">
              <a:avLst/>
            </a:prstGeom>
            <a:noFill/>
            <a:ln>
              <a:noFill/>
            </a:ln>
          </p:spPr>
        </p:pic>
        <p:pic>
          <p:nvPicPr>
            <p:cNvPr id="316" name="Google Shape;316;p33"/>
            <p:cNvPicPr preferRelativeResize="0"/>
            <p:nvPr/>
          </p:nvPicPr>
          <p:blipFill rotWithShape="1">
            <a:blip r:embed="rId3">
              <a:alphaModFix/>
            </a:blip>
            <a:srcRect/>
            <a:stretch/>
          </p:blipFill>
          <p:spPr>
            <a:xfrm>
              <a:off x="-2400064" y="730391"/>
              <a:ext cx="892780" cy="892780"/>
            </a:xfrm>
            <a:prstGeom prst="rect">
              <a:avLst/>
            </a:prstGeom>
            <a:noFill/>
            <a:ln>
              <a:noFill/>
            </a:ln>
          </p:spPr>
        </p:pic>
      </p:grpSp>
      <p:grpSp>
        <p:nvGrpSpPr>
          <p:cNvPr id="317" name="Google Shape;317;p33"/>
          <p:cNvGrpSpPr/>
          <p:nvPr/>
        </p:nvGrpSpPr>
        <p:grpSpPr>
          <a:xfrm>
            <a:off x="6324600" y="1692967"/>
            <a:ext cx="1845044" cy="822964"/>
            <a:chOff x="-2846454" y="5731690"/>
            <a:chExt cx="1845044" cy="892780"/>
          </a:xfrm>
        </p:grpSpPr>
        <p:pic>
          <p:nvPicPr>
            <p:cNvPr id="318" name="Google Shape;318;p33"/>
            <p:cNvPicPr preferRelativeResize="0"/>
            <p:nvPr/>
          </p:nvPicPr>
          <p:blipFill rotWithShape="1">
            <a:blip r:embed="rId3">
              <a:alphaModFix/>
            </a:blip>
            <a:srcRect/>
            <a:stretch/>
          </p:blipFill>
          <p:spPr>
            <a:xfrm>
              <a:off x="-2846454" y="5731690"/>
              <a:ext cx="892780" cy="892780"/>
            </a:xfrm>
            <a:prstGeom prst="rect">
              <a:avLst/>
            </a:prstGeom>
            <a:noFill/>
            <a:ln>
              <a:noFill/>
            </a:ln>
          </p:spPr>
        </p:pic>
        <p:pic>
          <p:nvPicPr>
            <p:cNvPr id="319" name="Google Shape;319;p33"/>
            <p:cNvPicPr preferRelativeResize="0"/>
            <p:nvPr/>
          </p:nvPicPr>
          <p:blipFill rotWithShape="1">
            <a:blip r:embed="rId3">
              <a:alphaModFix/>
            </a:blip>
            <a:srcRect/>
            <a:stretch/>
          </p:blipFill>
          <p:spPr>
            <a:xfrm>
              <a:off x="-2532670" y="5731690"/>
              <a:ext cx="892780" cy="892780"/>
            </a:xfrm>
            <a:prstGeom prst="rect">
              <a:avLst/>
            </a:prstGeom>
            <a:noFill/>
            <a:ln>
              <a:noFill/>
            </a:ln>
          </p:spPr>
        </p:pic>
        <p:pic>
          <p:nvPicPr>
            <p:cNvPr id="320" name="Google Shape;320;p33"/>
            <p:cNvPicPr preferRelativeResize="0"/>
            <p:nvPr/>
          </p:nvPicPr>
          <p:blipFill rotWithShape="1">
            <a:blip r:embed="rId3">
              <a:alphaModFix/>
            </a:blip>
            <a:srcRect/>
            <a:stretch/>
          </p:blipFill>
          <p:spPr>
            <a:xfrm>
              <a:off x="-2207974" y="5731690"/>
              <a:ext cx="892780" cy="892780"/>
            </a:xfrm>
            <a:prstGeom prst="rect">
              <a:avLst/>
            </a:prstGeom>
            <a:noFill/>
            <a:ln>
              <a:noFill/>
            </a:ln>
          </p:spPr>
        </p:pic>
        <p:pic>
          <p:nvPicPr>
            <p:cNvPr id="321" name="Google Shape;321;p33"/>
            <p:cNvPicPr preferRelativeResize="0"/>
            <p:nvPr/>
          </p:nvPicPr>
          <p:blipFill rotWithShape="1">
            <a:blip r:embed="rId3">
              <a:alphaModFix/>
            </a:blip>
            <a:srcRect/>
            <a:stretch/>
          </p:blipFill>
          <p:spPr>
            <a:xfrm>
              <a:off x="-1894190" y="5731690"/>
              <a:ext cx="892780" cy="892780"/>
            </a:xfrm>
            <a:prstGeom prst="rect">
              <a:avLst/>
            </a:prstGeom>
            <a:noFill/>
            <a:ln>
              <a:noFill/>
            </a:ln>
          </p:spPr>
        </p:pic>
      </p:grpSp>
      <p:grpSp>
        <p:nvGrpSpPr>
          <p:cNvPr id="322" name="Google Shape;322;p33"/>
          <p:cNvGrpSpPr/>
          <p:nvPr/>
        </p:nvGrpSpPr>
        <p:grpSpPr>
          <a:xfrm>
            <a:off x="8073570" y="1692934"/>
            <a:ext cx="1531260" cy="822964"/>
            <a:chOff x="-3038544" y="730391"/>
            <a:chExt cx="1531260" cy="892780"/>
          </a:xfrm>
        </p:grpSpPr>
        <p:pic>
          <p:nvPicPr>
            <p:cNvPr id="323" name="Google Shape;323;p33"/>
            <p:cNvPicPr preferRelativeResize="0"/>
            <p:nvPr/>
          </p:nvPicPr>
          <p:blipFill rotWithShape="1">
            <a:blip r:embed="rId3">
              <a:alphaModFix/>
            </a:blip>
            <a:srcRect/>
            <a:stretch/>
          </p:blipFill>
          <p:spPr>
            <a:xfrm>
              <a:off x="-3038544" y="730391"/>
              <a:ext cx="892780" cy="892780"/>
            </a:xfrm>
            <a:prstGeom prst="rect">
              <a:avLst/>
            </a:prstGeom>
            <a:noFill/>
            <a:ln>
              <a:noFill/>
            </a:ln>
          </p:spPr>
        </p:pic>
        <p:pic>
          <p:nvPicPr>
            <p:cNvPr id="324" name="Google Shape;324;p33"/>
            <p:cNvPicPr preferRelativeResize="0"/>
            <p:nvPr/>
          </p:nvPicPr>
          <p:blipFill rotWithShape="1">
            <a:blip r:embed="rId3">
              <a:alphaModFix/>
            </a:blip>
            <a:srcRect/>
            <a:stretch/>
          </p:blipFill>
          <p:spPr>
            <a:xfrm>
              <a:off x="-2724760" y="730391"/>
              <a:ext cx="892780" cy="892780"/>
            </a:xfrm>
            <a:prstGeom prst="rect">
              <a:avLst/>
            </a:prstGeom>
            <a:noFill/>
            <a:ln>
              <a:noFill/>
            </a:ln>
          </p:spPr>
        </p:pic>
        <p:pic>
          <p:nvPicPr>
            <p:cNvPr id="325" name="Google Shape;325;p33"/>
            <p:cNvPicPr preferRelativeResize="0"/>
            <p:nvPr/>
          </p:nvPicPr>
          <p:blipFill rotWithShape="1">
            <a:blip r:embed="rId3">
              <a:alphaModFix/>
            </a:blip>
            <a:srcRect/>
            <a:stretch/>
          </p:blipFill>
          <p:spPr>
            <a:xfrm>
              <a:off x="-2400064" y="730391"/>
              <a:ext cx="892780" cy="892780"/>
            </a:xfrm>
            <a:prstGeom prst="rect">
              <a:avLst/>
            </a:prstGeom>
            <a:noFill/>
            <a:ln>
              <a:noFill/>
            </a:ln>
          </p:spPr>
        </p:pic>
      </p:grpSp>
      <p:pic>
        <p:nvPicPr>
          <p:cNvPr id="326" name="Google Shape;326;p33"/>
          <p:cNvPicPr preferRelativeResize="0"/>
          <p:nvPr/>
        </p:nvPicPr>
        <p:blipFill rotWithShape="1">
          <a:blip r:embed="rId3">
            <a:alphaModFix/>
          </a:blip>
          <a:srcRect/>
          <a:stretch/>
        </p:blipFill>
        <p:spPr>
          <a:xfrm>
            <a:off x="6801696" y="2792226"/>
            <a:ext cx="892780" cy="822965"/>
          </a:xfrm>
          <a:prstGeom prst="rect">
            <a:avLst/>
          </a:prstGeom>
          <a:noFill/>
          <a:ln>
            <a:noFill/>
          </a:ln>
        </p:spPr>
      </p:pic>
      <p:grpSp>
        <p:nvGrpSpPr>
          <p:cNvPr id="327" name="Google Shape;327;p33"/>
          <p:cNvGrpSpPr/>
          <p:nvPr/>
        </p:nvGrpSpPr>
        <p:grpSpPr>
          <a:xfrm>
            <a:off x="5115598" y="2792229"/>
            <a:ext cx="1206564" cy="822964"/>
            <a:chOff x="-2654364" y="4240676"/>
            <a:chExt cx="1206564" cy="892780"/>
          </a:xfrm>
        </p:grpSpPr>
        <p:pic>
          <p:nvPicPr>
            <p:cNvPr id="328" name="Google Shape;328;p33"/>
            <p:cNvPicPr preferRelativeResize="0"/>
            <p:nvPr/>
          </p:nvPicPr>
          <p:blipFill rotWithShape="1">
            <a:blip r:embed="rId3">
              <a:alphaModFix/>
            </a:blip>
            <a:srcRect/>
            <a:stretch/>
          </p:blipFill>
          <p:spPr>
            <a:xfrm>
              <a:off x="-2654364" y="4240676"/>
              <a:ext cx="892780" cy="892780"/>
            </a:xfrm>
            <a:prstGeom prst="rect">
              <a:avLst/>
            </a:prstGeom>
            <a:noFill/>
            <a:ln>
              <a:noFill/>
            </a:ln>
          </p:spPr>
        </p:pic>
        <p:pic>
          <p:nvPicPr>
            <p:cNvPr id="329" name="Google Shape;329;p33"/>
            <p:cNvPicPr preferRelativeResize="0"/>
            <p:nvPr/>
          </p:nvPicPr>
          <p:blipFill rotWithShape="1">
            <a:blip r:embed="rId3">
              <a:alphaModFix/>
            </a:blip>
            <a:srcRect/>
            <a:stretch/>
          </p:blipFill>
          <p:spPr>
            <a:xfrm>
              <a:off x="-2340580" y="4240676"/>
              <a:ext cx="892780" cy="892780"/>
            </a:xfrm>
            <a:prstGeom prst="rect">
              <a:avLst/>
            </a:prstGeom>
            <a:noFill/>
            <a:ln>
              <a:noFill/>
            </a:ln>
          </p:spPr>
        </p:pic>
      </p:grpSp>
      <p:grpSp>
        <p:nvGrpSpPr>
          <p:cNvPr id="330" name="Google Shape;330;p33"/>
          <p:cNvGrpSpPr/>
          <p:nvPr/>
        </p:nvGrpSpPr>
        <p:grpSpPr>
          <a:xfrm>
            <a:off x="3579448" y="2777123"/>
            <a:ext cx="1206564" cy="822964"/>
            <a:chOff x="-2654364" y="4240676"/>
            <a:chExt cx="1206564" cy="892780"/>
          </a:xfrm>
        </p:grpSpPr>
        <p:pic>
          <p:nvPicPr>
            <p:cNvPr id="331" name="Google Shape;331;p33"/>
            <p:cNvPicPr preferRelativeResize="0"/>
            <p:nvPr/>
          </p:nvPicPr>
          <p:blipFill rotWithShape="1">
            <a:blip r:embed="rId3">
              <a:alphaModFix/>
            </a:blip>
            <a:srcRect/>
            <a:stretch/>
          </p:blipFill>
          <p:spPr>
            <a:xfrm>
              <a:off x="-2654364" y="4240676"/>
              <a:ext cx="892780" cy="892780"/>
            </a:xfrm>
            <a:prstGeom prst="rect">
              <a:avLst/>
            </a:prstGeom>
            <a:noFill/>
            <a:ln>
              <a:noFill/>
            </a:ln>
          </p:spPr>
        </p:pic>
        <p:pic>
          <p:nvPicPr>
            <p:cNvPr id="332" name="Google Shape;332;p33"/>
            <p:cNvPicPr preferRelativeResize="0"/>
            <p:nvPr/>
          </p:nvPicPr>
          <p:blipFill rotWithShape="1">
            <a:blip r:embed="rId3">
              <a:alphaModFix/>
            </a:blip>
            <a:srcRect/>
            <a:stretch/>
          </p:blipFill>
          <p:spPr>
            <a:xfrm>
              <a:off x="-2340580" y="4240676"/>
              <a:ext cx="892780" cy="892780"/>
            </a:xfrm>
            <a:prstGeom prst="rect">
              <a:avLst/>
            </a:prstGeom>
            <a:noFill/>
            <a:ln>
              <a:noFill/>
            </a:ln>
          </p:spPr>
        </p:pic>
      </p:grpSp>
      <p:pic>
        <p:nvPicPr>
          <p:cNvPr id="333" name="Google Shape;333;p33"/>
          <p:cNvPicPr preferRelativeResize="0"/>
          <p:nvPr/>
        </p:nvPicPr>
        <p:blipFill rotWithShape="1">
          <a:blip r:embed="rId3">
            <a:alphaModFix/>
          </a:blip>
          <a:srcRect l="25701" t="24716" r="24662" b="25250"/>
          <a:stretch/>
        </p:blipFill>
        <p:spPr>
          <a:xfrm>
            <a:off x="8021625" y="2989188"/>
            <a:ext cx="443100" cy="411750"/>
          </a:xfrm>
          <a:prstGeom prst="rect">
            <a:avLst/>
          </a:prstGeom>
          <a:noFill/>
          <a:ln>
            <a:noFill/>
          </a:ln>
        </p:spPr>
      </p:pic>
      <p:grpSp>
        <p:nvGrpSpPr>
          <p:cNvPr id="334" name="Google Shape;334;p33"/>
          <p:cNvGrpSpPr/>
          <p:nvPr/>
        </p:nvGrpSpPr>
        <p:grpSpPr>
          <a:xfrm>
            <a:off x="3276600" y="3962437"/>
            <a:ext cx="1531260" cy="822964"/>
            <a:chOff x="-2846454" y="5731690"/>
            <a:chExt cx="1531260" cy="892780"/>
          </a:xfrm>
        </p:grpSpPr>
        <p:pic>
          <p:nvPicPr>
            <p:cNvPr id="335" name="Google Shape;335;p33"/>
            <p:cNvPicPr preferRelativeResize="0"/>
            <p:nvPr/>
          </p:nvPicPr>
          <p:blipFill rotWithShape="1">
            <a:blip r:embed="rId3">
              <a:alphaModFix/>
            </a:blip>
            <a:srcRect/>
            <a:stretch/>
          </p:blipFill>
          <p:spPr>
            <a:xfrm>
              <a:off x="-2846454" y="5731690"/>
              <a:ext cx="892780" cy="892780"/>
            </a:xfrm>
            <a:prstGeom prst="rect">
              <a:avLst/>
            </a:prstGeom>
            <a:noFill/>
            <a:ln>
              <a:noFill/>
            </a:ln>
          </p:spPr>
        </p:pic>
        <p:pic>
          <p:nvPicPr>
            <p:cNvPr id="336" name="Google Shape;336;p33"/>
            <p:cNvPicPr preferRelativeResize="0"/>
            <p:nvPr/>
          </p:nvPicPr>
          <p:blipFill rotWithShape="1">
            <a:blip r:embed="rId3">
              <a:alphaModFix/>
            </a:blip>
            <a:srcRect/>
            <a:stretch/>
          </p:blipFill>
          <p:spPr>
            <a:xfrm>
              <a:off x="-2532670" y="5731690"/>
              <a:ext cx="892780" cy="892780"/>
            </a:xfrm>
            <a:prstGeom prst="rect">
              <a:avLst/>
            </a:prstGeom>
            <a:noFill/>
            <a:ln>
              <a:noFill/>
            </a:ln>
          </p:spPr>
        </p:pic>
        <p:pic>
          <p:nvPicPr>
            <p:cNvPr id="337" name="Google Shape;337;p33"/>
            <p:cNvPicPr preferRelativeResize="0"/>
            <p:nvPr/>
          </p:nvPicPr>
          <p:blipFill rotWithShape="1">
            <a:blip r:embed="rId3">
              <a:alphaModFix/>
            </a:blip>
            <a:srcRect/>
            <a:stretch/>
          </p:blipFill>
          <p:spPr>
            <a:xfrm>
              <a:off x="-2207974" y="5731690"/>
              <a:ext cx="892780" cy="892780"/>
            </a:xfrm>
            <a:prstGeom prst="rect">
              <a:avLst/>
            </a:prstGeom>
            <a:noFill/>
            <a:ln>
              <a:noFill/>
            </a:ln>
          </p:spPr>
        </p:pic>
      </p:grpSp>
      <p:grpSp>
        <p:nvGrpSpPr>
          <p:cNvPr id="338" name="Google Shape;338;p33"/>
          <p:cNvGrpSpPr/>
          <p:nvPr/>
        </p:nvGrpSpPr>
        <p:grpSpPr>
          <a:xfrm>
            <a:off x="6730371" y="3977534"/>
            <a:ext cx="1206564" cy="822964"/>
            <a:chOff x="-2654364" y="4240676"/>
            <a:chExt cx="1206564" cy="892780"/>
          </a:xfrm>
        </p:grpSpPr>
        <p:pic>
          <p:nvPicPr>
            <p:cNvPr id="339" name="Google Shape;339;p33"/>
            <p:cNvPicPr preferRelativeResize="0"/>
            <p:nvPr/>
          </p:nvPicPr>
          <p:blipFill rotWithShape="1">
            <a:blip r:embed="rId3">
              <a:alphaModFix/>
            </a:blip>
            <a:srcRect/>
            <a:stretch/>
          </p:blipFill>
          <p:spPr>
            <a:xfrm>
              <a:off x="-2654364" y="4240676"/>
              <a:ext cx="892780" cy="892780"/>
            </a:xfrm>
            <a:prstGeom prst="rect">
              <a:avLst/>
            </a:prstGeom>
            <a:noFill/>
            <a:ln>
              <a:noFill/>
            </a:ln>
          </p:spPr>
        </p:pic>
        <p:pic>
          <p:nvPicPr>
            <p:cNvPr id="340" name="Google Shape;340;p33"/>
            <p:cNvPicPr preferRelativeResize="0"/>
            <p:nvPr/>
          </p:nvPicPr>
          <p:blipFill rotWithShape="1">
            <a:blip r:embed="rId3">
              <a:alphaModFix/>
            </a:blip>
            <a:srcRect/>
            <a:stretch/>
          </p:blipFill>
          <p:spPr>
            <a:xfrm>
              <a:off x="-2340580" y="4240676"/>
              <a:ext cx="892780" cy="892780"/>
            </a:xfrm>
            <a:prstGeom prst="rect">
              <a:avLst/>
            </a:prstGeom>
            <a:noFill/>
            <a:ln>
              <a:noFill/>
            </a:ln>
          </p:spPr>
        </p:pic>
      </p:grpSp>
      <p:grpSp>
        <p:nvGrpSpPr>
          <p:cNvPr id="341" name="Google Shape;341;p33"/>
          <p:cNvGrpSpPr/>
          <p:nvPr/>
        </p:nvGrpSpPr>
        <p:grpSpPr>
          <a:xfrm>
            <a:off x="5096938" y="3965553"/>
            <a:ext cx="1206564" cy="822964"/>
            <a:chOff x="-2654364" y="4240676"/>
            <a:chExt cx="1206564" cy="892780"/>
          </a:xfrm>
        </p:grpSpPr>
        <p:pic>
          <p:nvPicPr>
            <p:cNvPr id="342" name="Google Shape;342;p33"/>
            <p:cNvPicPr preferRelativeResize="0"/>
            <p:nvPr/>
          </p:nvPicPr>
          <p:blipFill rotWithShape="1">
            <a:blip r:embed="rId3">
              <a:alphaModFix/>
            </a:blip>
            <a:srcRect/>
            <a:stretch/>
          </p:blipFill>
          <p:spPr>
            <a:xfrm>
              <a:off x="-2654364" y="4240676"/>
              <a:ext cx="892780" cy="892780"/>
            </a:xfrm>
            <a:prstGeom prst="rect">
              <a:avLst/>
            </a:prstGeom>
            <a:noFill/>
            <a:ln>
              <a:noFill/>
            </a:ln>
          </p:spPr>
        </p:pic>
        <p:pic>
          <p:nvPicPr>
            <p:cNvPr id="343" name="Google Shape;343;p33"/>
            <p:cNvPicPr preferRelativeResize="0"/>
            <p:nvPr/>
          </p:nvPicPr>
          <p:blipFill rotWithShape="1">
            <a:blip r:embed="rId3">
              <a:alphaModFix/>
            </a:blip>
            <a:srcRect/>
            <a:stretch/>
          </p:blipFill>
          <p:spPr>
            <a:xfrm>
              <a:off x="-2340580" y="4240676"/>
              <a:ext cx="892780" cy="892780"/>
            </a:xfrm>
            <a:prstGeom prst="rect">
              <a:avLst/>
            </a:prstGeom>
            <a:noFill/>
            <a:ln>
              <a:noFill/>
            </a:ln>
          </p:spPr>
        </p:pic>
      </p:grpSp>
      <p:pic>
        <p:nvPicPr>
          <p:cNvPr id="344" name="Google Shape;344;p33"/>
          <p:cNvPicPr preferRelativeResize="0"/>
          <p:nvPr/>
        </p:nvPicPr>
        <p:blipFill rotWithShape="1">
          <a:blip r:embed="rId3">
            <a:alphaModFix/>
          </a:blip>
          <a:srcRect/>
          <a:stretch/>
        </p:blipFill>
        <p:spPr>
          <a:xfrm>
            <a:off x="5257800" y="5020957"/>
            <a:ext cx="822960" cy="822960"/>
          </a:xfrm>
          <a:prstGeom prst="rect">
            <a:avLst/>
          </a:prstGeom>
          <a:noFill/>
          <a:ln>
            <a:noFill/>
          </a:ln>
        </p:spPr>
      </p:pic>
      <p:pic>
        <p:nvPicPr>
          <p:cNvPr id="345" name="Google Shape;345;p33"/>
          <p:cNvPicPr preferRelativeResize="0"/>
          <p:nvPr/>
        </p:nvPicPr>
        <p:blipFill rotWithShape="1">
          <a:blip r:embed="rId3">
            <a:alphaModFix/>
          </a:blip>
          <a:srcRect/>
          <a:stretch/>
        </p:blipFill>
        <p:spPr>
          <a:xfrm>
            <a:off x="6867017" y="4953000"/>
            <a:ext cx="822960" cy="822960"/>
          </a:xfrm>
          <a:prstGeom prst="rect">
            <a:avLst/>
          </a:prstGeom>
          <a:noFill/>
          <a:ln>
            <a:noFill/>
          </a:ln>
        </p:spPr>
      </p:pic>
      <p:pic>
        <p:nvPicPr>
          <p:cNvPr id="346" name="Google Shape;346;p33"/>
          <p:cNvPicPr preferRelativeResize="0"/>
          <p:nvPr/>
        </p:nvPicPr>
        <p:blipFill rotWithShape="1">
          <a:blip r:embed="rId3">
            <a:alphaModFix/>
          </a:blip>
          <a:srcRect/>
          <a:stretch/>
        </p:blipFill>
        <p:spPr>
          <a:xfrm>
            <a:off x="8351242" y="4968240"/>
            <a:ext cx="822960" cy="822960"/>
          </a:xfrm>
          <a:prstGeom prst="rect">
            <a:avLst/>
          </a:prstGeom>
          <a:noFill/>
          <a:ln>
            <a:noFill/>
          </a:ln>
        </p:spPr>
      </p:pic>
      <p:pic>
        <p:nvPicPr>
          <p:cNvPr id="347" name="Google Shape;347;p33"/>
          <p:cNvPicPr preferRelativeResize="0"/>
          <p:nvPr/>
        </p:nvPicPr>
        <p:blipFill rotWithShape="1">
          <a:blip r:embed="rId3">
            <a:alphaModFix/>
          </a:blip>
          <a:srcRect l="25701" t="24716" r="24662" b="25250"/>
          <a:stretch/>
        </p:blipFill>
        <p:spPr>
          <a:xfrm>
            <a:off x="8269347" y="2989188"/>
            <a:ext cx="443100" cy="411750"/>
          </a:xfrm>
          <a:prstGeom prst="rect">
            <a:avLst/>
          </a:prstGeom>
          <a:noFill/>
          <a:ln>
            <a:noFill/>
          </a:ln>
        </p:spPr>
      </p:pic>
      <p:pic>
        <p:nvPicPr>
          <p:cNvPr id="348" name="Google Shape;348;p33"/>
          <p:cNvPicPr preferRelativeResize="0"/>
          <p:nvPr/>
        </p:nvPicPr>
        <p:blipFill rotWithShape="1">
          <a:blip r:embed="rId3">
            <a:alphaModFix/>
          </a:blip>
          <a:srcRect l="25701" t="24716" r="24662" b="25250"/>
          <a:stretch/>
        </p:blipFill>
        <p:spPr>
          <a:xfrm>
            <a:off x="8517069" y="2989188"/>
            <a:ext cx="443100" cy="411750"/>
          </a:xfrm>
          <a:prstGeom prst="rect">
            <a:avLst/>
          </a:prstGeom>
          <a:noFill/>
          <a:ln>
            <a:noFill/>
          </a:ln>
        </p:spPr>
      </p:pic>
      <p:pic>
        <p:nvPicPr>
          <p:cNvPr id="349" name="Google Shape;349;p33"/>
          <p:cNvPicPr preferRelativeResize="0"/>
          <p:nvPr/>
        </p:nvPicPr>
        <p:blipFill rotWithShape="1">
          <a:blip r:embed="rId3">
            <a:alphaModFix/>
          </a:blip>
          <a:srcRect l="25701" t="24716" r="24662" b="25250"/>
          <a:stretch/>
        </p:blipFill>
        <p:spPr>
          <a:xfrm>
            <a:off x="8764791" y="2989188"/>
            <a:ext cx="443100" cy="411750"/>
          </a:xfrm>
          <a:prstGeom prst="rect">
            <a:avLst/>
          </a:prstGeom>
          <a:noFill/>
          <a:ln>
            <a:noFill/>
          </a:ln>
        </p:spPr>
      </p:pic>
      <p:pic>
        <p:nvPicPr>
          <p:cNvPr id="350" name="Google Shape;350;p33"/>
          <p:cNvPicPr preferRelativeResize="0"/>
          <p:nvPr/>
        </p:nvPicPr>
        <p:blipFill rotWithShape="1">
          <a:blip r:embed="rId3">
            <a:alphaModFix/>
          </a:blip>
          <a:srcRect l="25701" t="24716" r="24662" b="25250"/>
          <a:stretch/>
        </p:blipFill>
        <p:spPr>
          <a:xfrm>
            <a:off x="9012513" y="2989188"/>
            <a:ext cx="443100" cy="411750"/>
          </a:xfrm>
          <a:prstGeom prst="rect">
            <a:avLst/>
          </a:prstGeom>
          <a:noFill/>
          <a:ln>
            <a:noFill/>
          </a:ln>
        </p:spPr>
      </p:pic>
    </p:spTree>
    <p:extLst>
      <p:ext uri="{BB962C8B-B14F-4D97-AF65-F5344CB8AC3E}">
        <p14:creationId xmlns:p14="http://schemas.microsoft.com/office/powerpoint/2010/main" val="1019872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Google Shape;646;p94"/>
          <p:cNvPicPr preferRelativeResize="0"/>
          <p:nvPr/>
        </p:nvPicPr>
        <p:blipFill rotWithShape="1">
          <a:blip r:embed="rId3">
            <a:alphaModFix/>
          </a:blip>
          <a:srcRect/>
          <a:stretch/>
        </p:blipFill>
        <p:spPr>
          <a:xfrm>
            <a:off x="10940" y="5926200"/>
            <a:ext cx="3035020" cy="931800"/>
          </a:xfrm>
          <a:prstGeom prst="rect">
            <a:avLst/>
          </a:prstGeom>
          <a:noFill/>
          <a:ln>
            <a:noFill/>
          </a:ln>
        </p:spPr>
      </p:pic>
      <p:pic>
        <p:nvPicPr>
          <p:cNvPr id="16" name="Google Shape;1350;p143"/>
          <p:cNvPicPr preferRelativeResize="0"/>
          <p:nvPr/>
        </p:nvPicPr>
        <p:blipFill rotWithShape="1">
          <a:blip r:embed="rId4">
            <a:alphaModFix/>
          </a:blip>
          <a:srcRect t="19283" b="21094"/>
          <a:stretch/>
        </p:blipFill>
        <p:spPr>
          <a:xfrm>
            <a:off x="6305429" y="181117"/>
            <a:ext cx="5683699" cy="1465943"/>
          </a:xfrm>
          <a:prstGeom prst="rect">
            <a:avLst/>
          </a:prstGeom>
          <a:noFill/>
          <a:ln>
            <a:noFill/>
          </a:ln>
        </p:spPr>
      </p:pic>
      <p:pic>
        <p:nvPicPr>
          <p:cNvPr id="18" name="Google Shape;1352;p143"/>
          <p:cNvPicPr preferRelativeResize="0"/>
          <p:nvPr/>
        </p:nvPicPr>
        <p:blipFill rotWithShape="1">
          <a:blip r:embed="rId5">
            <a:alphaModFix/>
          </a:blip>
          <a:srcRect/>
          <a:stretch/>
        </p:blipFill>
        <p:spPr>
          <a:xfrm>
            <a:off x="10940" y="706974"/>
            <a:ext cx="6052000" cy="3026016"/>
          </a:xfrm>
          <a:prstGeom prst="rect">
            <a:avLst/>
          </a:prstGeom>
          <a:noFill/>
          <a:ln>
            <a:noFill/>
          </a:ln>
        </p:spPr>
      </p:pic>
      <p:cxnSp>
        <p:nvCxnSpPr>
          <p:cNvPr id="19" name="Google Shape;1353;p143"/>
          <p:cNvCxnSpPr/>
          <p:nvPr/>
        </p:nvCxnSpPr>
        <p:spPr>
          <a:xfrm>
            <a:off x="3941284" y="2228161"/>
            <a:ext cx="361983" cy="2081170"/>
          </a:xfrm>
          <a:prstGeom prst="straightConnector1">
            <a:avLst/>
          </a:prstGeom>
          <a:noFill/>
          <a:ln w="9525" cap="flat" cmpd="sng">
            <a:solidFill>
              <a:srgbClr val="B7B7B7"/>
            </a:solidFill>
            <a:prstDash val="solid"/>
            <a:round/>
            <a:headEnd type="none" w="sm" len="sm"/>
            <a:tailEnd type="none" w="sm" len="sm"/>
          </a:ln>
        </p:spPr>
      </p:cxnSp>
      <p:cxnSp>
        <p:nvCxnSpPr>
          <p:cNvPr id="20" name="Google Shape;1354;p143"/>
          <p:cNvCxnSpPr/>
          <p:nvPr/>
        </p:nvCxnSpPr>
        <p:spPr>
          <a:xfrm flipH="1">
            <a:off x="2031967" y="2228161"/>
            <a:ext cx="1909317" cy="1527970"/>
          </a:xfrm>
          <a:prstGeom prst="straightConnector1">
            <a:avLst/>
          </a:prstGeom>
          <a:noFill/>
          <a:ln w="9525" cap="flat" cmpd="sng">
            <a:solidFill>
              <a:srgbClr val="B7B7B7"/>
            </a:solidFill>
            <a:prstDash val="solid"/>
            <a:round/>
            <a:headEnd type="none" w="sm" len="sm"/>
            <a:tailEnd type="none" w="sm" len="sm"/>
          </a:ln>
        </p:spPr>
      </p:cxnSp>
      <p:cxnSp>
        <p:nvCxnSpPr>
          <p:cNvPr id="21" name="Google Shape;1355;p143"/>
          <p:cNvCxnSpPr/>
          <p:nvPr/>
        </p:nvCxnSpPr>
        <p:spPr>
          <a:xfrm>
            <a:off x="6102000" y="181117"/>
            <a:ext cx="0" cy="6458222"/>
          </a:xfrm>
          <a:prstGeom prst="straightConnector1">
            <a:avLst/>
          </a:prstGeom>
          <a:noFill/>
          <a:ln w="9525" cap="flat" cmpd="sng">
            <a:solidFill>
              <a:schemeClr val="dk2"/>
            </a:solidFill>
            <a:prstDash val="solid"/>
            <a:round/>
            <a:headEnd type="none" w="sm" len="sm"/>
            <a:tailEnd type="none" w="sm" len="sm"/>
          </a:ln>
        </p:spPr>
      </p:cxnSp>
      <p:cxnSp>
        <p:nvCxnSpPr>
          <p:cNvPr id="22" name="Google Shape;1356;p143"/>
          <p:cNvCxnSpPr/>
          <p:nvPr/>
        </p:nvCxnSpPr>
        <p:spPr>
          <a:xfrm>
            <a:off x="6102000" y="1640460"/>
            <a:ext cx="5808000" cy="13200"/>
          </a:xfrm>
          <a:prstGeom prst="straightConnector1">
            <a:avLst/>
          </a:prstGeom>
          <a:noFill/>
          <a:ln w="9525" cap="flat" cmpd="sng">
            <a:solidFill>
              <a:schemeClr val="dk2"/>
            </a:solidFill>
            <a:prstDash val="solid"/>
            <a:round/>
            <a:headEnd type="none" w="sm" len="sm"/>
            <a:tailEnd type="none" w="sm" len="sm"/>
          </a:ln>
        </p:spPr>
      </p:cxnSp>
      <p:pic>
        <p:nvPicPr>
          <p:cNvPr id="23" name="Google Shape;1357;p143"/>
          <p:cNvPicPr preferRelativeResize="0"/>
          <p:nvPr/>
        </p:nvPicPr>
        <p:blipFill rotWithShape="1">
          <a:blip r:embed="rId6">
            <a:alphaModFix/>
          </a:blip>
          <a:srcRect/>
          <a:stretch/>
        </p:blipFill>
        <p:spPr>
          <a:xfrm>
            <a:off x="1547600" y="3263165"/>
            <a:ext cx="2919500" cy="2919500"/>
          </a:xfrm>
          <a:prstGeom prst="rect">
            <a:avLst/>
          </a:prstGeom>
          <a:noFill/>
          <a:ln>
            <a:noFill/>
          </a:ln>
        </p:spPr>
      </p:pic>
      <p:pic>
        <p:nvPicPr>
          <p:cNvPr id="25" name="Google Shape;1359;p143"/>
          <p:cNvPicPr preferRelativeResize="0"/>
          <p:nvPr/>
        </p:nvPicPr>
        <p:blipFill rotWithShape="1">
          <a:blip r:embed="rId7">
            <a:alphaModFix/>
          </a:blip>
          <a:srcRect/>
          <a:stretch/>
        </p:blipFill>
        <p:spPr>
          <a:xfrm>
            <a:off x="1208144" y="315715"/>
            <a:ext cx="3580799" cy="414400"/>
          </a:xfrm>
          <a:prstGeom prst="rect">
            <a:avLst/>
          </a:prstGeom>
          <a:noFill/>
          <a:ln>
            <a:noFill/>
          </a:ln>
        </p:spPr>
      </p:pic>
      <p:sp>
        <p:nvSpPr>
          <p:cNvPr id="26" name="Google Shape;1360;p143"/>
          <p:cNvSpPr txBox="1"/>
          <p:nvPr/>
        </p:nvSpPr>
        <p:spPr>
          <a:xfrm>
            <a:off x="6203828" y="1454231"/>
            <a:ext cx="5886900" cy="5185108"/>
          </a:xfrm>
          <a:prstGeom prst="rect">
            <a:avLst/>
          </a:prstGeom>
          <a:noFill/>
          <a:ln>
            <a:noFill/>
          </a:ln>
        </p:spPr>
        <p:txBody>
          <a:bodyPr spcFirstLastPara="1" wrap="square" lIns="121900" tIns="121900" rIns="121900" bIns="121900" anchor="t" anchorCtr="0">
            <a:noAutofit/>
          </a:bodyPr>
          <a:lstStyle/>
          <a:p>
            <a:pPr marL="0" marR="0" lvl="0" indent="0">
              <a:lnSpc>
                <a:spcPct val="120000"/>
              </a:lnSpc>
              <a:spcBef>
                <a:spcPts val="1000"/>
              </a:spcBef>
              <a:spcAft>
                <a:spcPts val="0"/>
              </a:spcAft>
              <a:buClr>
                <a:srgbClr val="000000"/>
              </a:buClr>
              <a:buSzPts val="1900"/>
              <a:buFont typeface="Arial" panose="020B0604020202020204" pitchFamily="34" charset="0"/>
              <a:buNone/>
            </a:pPr>
            <a:r>
              <a:rPr lang="en-US" sz="1600" dirty="0">
                <a:solidFill>
                  <a:srgbClr val="6A7278"/>
                </a:solidFill>
                <a:latin typeface="Georgia" panose="02040502050405020303" pitchFamily="18" charset="0"/>
                <a:ea typeface="Georgia" panose="02040502050405020303" pitchFamily="18" charset="0"/>
                <a:cs typeface="Arial Narrow" charset="0"/>
                <a:sym typeface="Calibri"/>
              </a:rPr>
              <a:t>Services</a:t>
            </a:r>
            <a:endParaRPr sz="1600" dirty="0">
              <a:solidFill>
                <a:srgbClr val="6A7278"/>
              </a:solidFill>
              <a:latin typeface="Georgia" panose="02040502050405020303" pitchFamily="18" charset="0"/>
              <a:ea typeface="Georgia" panose="02040502050405020303" pitchFamily="18" charset="0"/>
              <a:cs typeface="Arial Narrow" charset="0"/>
              <a:sym typeface="Calibri"/>
            </a:endParaRPr>
          </a:p>
          <a:p>
            <a:pPr marL="254000" indent="-215900">
              <a:lnSpc>
                <a:spcPct val="120000"/>
              </a:lnSpc>
              <a:spcBef>
                <a:spcPts val="1000"/>
              </a:spcBef>
              <a:buClr>
                <a:srgbClr val="000000"/>
              </a:buClr>
              <a:buSzPts val="1600"/>
              <a:buFont typeface="Arial" panose="020B0604020202020204" pitchFamily="34" charset="0"/>
              <a:buChar char="•"/>
            </a:pPr>
            <a:r>
              <a:rPr lang="en-US" sz="1600" b="1" dirty="0">
                <a:solidFill>
                  <a:srgbClr val="6A7278"/>
                </a:solidFill>
                <a:latin typeface="Georgia" panose="02040502050405020303" pitchFamily="18" charset="0"/>
                <a:ea typeface="Georgia" panose="02040502050405020303" pitchFamily="18" charset="0"/>
                <a:cs typeface="Arial Narrow" charset="0"/>
                <a:sym typeface="Calibri"/>
              </a:rPr>
              <a:t>Regional l</a:t>
            </a:r>
            <a:r>
              <a:rPr lang="en-US" sz="1600" b="1" dirty="0" smtClean="0">
                <a:solidFill>
                  <a:srgbClr val="6A7278"/>
                </a:solidFill>
                <a:latin typeface="Georgia" panose="02040502050405020303" pitchFamily="18" charset="0"/>
                <a:ea typeface="Georgia" panose="02040502050405020303" pitchFamily="18" charset="0"/>
                <a:cs typeface="Arial Narrow" charset="0"/>
                <a:sym typeface="Calibri"/>
              </a:rPr>
              <a:t>and </a:t>
            </a:r>
            <a:r>
              <a:rPr lang="en-US" sz="1600" b="1" dirty="0">
                <a:solidFill>
                  <a:srgbClr val="6A7278"/>
                </a:solidFill>
                <a:latin typeface="Georgia" panose="02040502050405020303" pitchFamily="18" charset="0"/>
                <a:ea typeface="Georgia" panose="02040502050405020303" pitchFamily="18" charset="0"/>
                <a:cs typeface="Arial Narrow" charset="0"/>
                <a:sym typeface="Calibri"/>
              </a:rPr>
              <a:t>cover </a:t>
            </a:r>
            <a:r>
              <a:rPr lang="en-US" sz="1600" b="1" dirty="0" smtClean="0">
                <a:solidFill>
                  <a:srgbClr val="6A7278"/>
                </a:solidFill>
                <a:latin typeface="Georgia" panose="02040502050405020303" pitchFamily="18" charset="0"/>
                <a:ea typeface="Georgia" panose="02040502050405020303" pitchFamily="18" charset="0"/>
                <a:cs typeface="Arial Narrow" charset="0"/>
                <a:sym typeface="Calibri"/>
              </a:rPr>
              <a:t>monitoring service</a:t>
            </a:r>
          </a:p>
          <a:p>
            <a:pPr marL="254000" marR="0" lvl="0" indent="-215900">
              <a:lnSpc>
                <a:spcPct val="120000"/>
              </a:lnSpc>
              <a:spcBef>
                <a:spcPts val="1000"/>
              </a:spcBef>
              <a:spcAft>
                <a:spcPts val="0"/>
              </a:spcAft>
              <a:buClr>
                <a:srgbClr val="000000"/>
              </a:buClr>
              <a:buSzPts val="1600"/>
              <a:buFont typeface="Arial" panose="020B0604020202020204" pitchFamily="34" charset="0"/>
              <a:buChar char="•"/>
            </a:pPr>
            <a:r>
              <a:rPr lang="en-US" sz="1600" dirty="0" smtClean="0">
                <a:solidFill>
                  <a:srgbClr val="6A7278"/>
                </a:solidFill>
                <a:latin typeface="Georgia" panose="02040502050405020303" pitchFamily="18" charset="0"/>
                <a:ea typeface="Georgia" panose="02040502050405020303" pitchFamily="18" charset="0"/>
                <a:cs typeface="Arial Narrow" charset="0"/>
                <a:sym typeface="Calibri"/>
              </a:rPr>
              <a:t>Regional </a:t>
            </a:r>
            <a:r>
              <a:rPr lang="en-US" sz="1600" dirty="0">
                <a:solidFill>
                  <a:srgbClr val="6A7278"/>
                </a:solidFill>
                <a:latin typeface="Georgia" panose="02040502050405020303" pitchFamily="18" charset="0"/>
                <a:ea typeface="Georgia" panose="02040502050405020303" pitchFamily="18" charset="0"/>
                <a:cs typeface="Arial Narrow" charset="0"/>
                <a:sym typeface="Calibri"/>
              </a:rPr>
              <a:t>drought monitoring and early warning</a:t>
            </a:r>
            <a:endParaRPr sz="1600" dirty="0">
              <a:solidFill>
                <a:srgbClr val="6A7278"/>
              </a:solidFill>
              <a:latin typeface="Georgia" panose="02040502050405020303" pitchFamily="18" charset="0"/>
              <a:ea typeface="Georgia" panose="02040502050405020303" pitchFamily="18" charset="0"/>
              <a:cs typeface="Arial Narrow" charset="0"/>
              <a:sym typeface="Arial"/>
            </a:endParaRPr>
          </a:p>
          <a:p>
            <a:pPr marL="254000" marR="0" lvl="0" indent="-215900">
              <a:lnSpc>
                <a:spcPct val="120000"/>
              </a:lnSpc>
              <a:spcBef>
                <a:spcPts val="1000"/>
              </a:spcBef>
              <a:spcAft>
                <a:spcPts val="0"/>
              </a:spcAft>
              <a:buClr>
                <a:srgbClr val="000000"/>
              </a:buClr>
              <a:buSzPts val="1600"/>
              <a:buFont typeface="Arial" panose="020B0604020202020204" pitchFamily="34" charset="0"/>
              <a:buChar char="•"/>
            </a:pPr>
            <a:r>
              <a:rPr lang="en-US" sz="1600" dirty="0">
                <a:solidFill>
                  <a:srgbClr val="6A7278"/>
                </a:solidFill>
                <a:latin typeface="Georgia" panose="02040502050405020303" pitchFamily="18" charset="0"/>
                <a:ea typeface="Georgia" panose="02040502050405020303" pitchFamily="18" charset="0"/>
                <a:cs typeface="Arial Narrow" charset="0"/>
                <a:sym typeface="Calibri"/>
              </a:rPr>
              <a:t>Agro-met advisory for national and local level planning in Nepal, Bangladesh, and Pakistan</a:t>
            </a:r>
            <a:endParaRPr sz="1600" dirty="0">
              <a:solidFill>
                <a:srgbClr val="6A7278"/>
              </a:solidFill>
              <a:latin typeface="Georgia" panose="02040502050405020303" pitchFamily="18" charset="0"/>
              <a:ea typeface="Georgia" panose="02040502050405020303" pitchFamily="18" charset="0"/>
              <a:cs typeface="Arial Narrow" charset="0"/>
              <a:sym typeface="Arial"/>
            </a:endParaRPr>
          </a:p>
          <a:p>
            <a:pPr marL="254000" marR="0" lvl="0" indent="-215900">
              <a:lnSpc>
                <a:spcPct val="120000"/>
              </a:lnSpc>
              <a:spcBef>
                <a:spcPts val="1000"/>
              </a:spcBef>
              <a:spcAft>
                <a:spcPts val="0"/>
              </a:spcAft>
              <a:buClr>
                <a:srgbClr val="000000"/>
              </a:buClr>
              <a:buSzPts val="1600"/>
              <a:buFont typeface="Arial" panose="020B0604020202020204" pitchFamily="34" charset="0"/>
              <a:buChar char="•"/>
            </a:pPr>
            <a:r>
              <a:rPr lang="en-US" sz="1600" dirty="0">
                <a:solidFill>
                  <a:srgbClr val="6A7278"/>
                </a:solidFill>
                <a:latin typeface="Georgia" panose="02040502050405020303" pitchFamily="18" charset="0"/>
                <a:ea typeface="Georgia" panose="02040502050405020303" pitchFamily="18" charset="0"/>
                <a:cs typeface="Arial Narrow" charset="0"/>
                <a:sym typeface="Calibri"/>
              </a:rPr>
              <a:t>Food security vulnerability information system of Nepal</a:t>
            </a:r>
            <a:endParaRPr sz="1600" dirty="0">
              <a:solidFill>
                <a:srgbClr val="6A7278"/>
              </a:solidFill>
              <a:latin typeface="Georgia" panose="02040502050405020303" pitchFamily="18" charset="0"/>
              <a:ea typeface="Georgia" panose="02040502050405020303" pitchFamily="18" charset="0"/>
              <a:cs typeface="Arial Narrow" charset="0"/>
              <a:sym typeface="Arial"/>
            </a:endParaRPr>
          </a:p>
          <a:p>
            <a:pPr marL="254000" marR="0" lvl="0" indent="-215900">
              <a:lnSpc>
                <a:spcPct val="120000"/>
              </a:lnSpc>
              <a:spcBef>
                <a:spcPts val="1000"/>
              </a:spcBef>
              <a:spcAft>
                <a:spcPts val="0"/>
              </a:spcAft>
              <a:buClr>
                <a:srgbClr val="000000"/>
              </a:buClr>
              <a:buSzPts val="1600"/>
              <a:buFont typeface="Arial" panose="020B0604020202020204" pitchFamily="34" charset="0"/>
              <a:buChar char="•"/>
            </a:pPr>
            <a:r>
              <a:rPr lang="en-US" sz="1600" dirty="0">
                <a:solidFill>
                  <a:srgbClr val="6A7278"/>
                </a:solidFill>
                <a:latin typeface="Georgia" panose="02040502050405020303" pitchFamily="18" charset="0"/>
                <a:ea typeface="Georgia" panose="02040502050405020303" pitchFamily="18" charset="0"/>
                <a:cs typeface="Arial Narrow" charset="0"/>
                <a:sym typeface="Calibri"/>
              </a:rPr>
              <a:t>In-season wheat crop sown area assessment for Afghanistan</a:t>
            </a:r>
            <a:endParaRPr sz="1600" dirty="0">
              <a:solidFill>
                <a:srgbClr val="6A7278"/>
              </a:solidFill>
              <a:latin typeface="Georgia" panose="02040502050405020303" pitchFamily="18" charset="0"/>
              <a:ea typeface="Georgia" panose="02040502050405020303" pitchFamily="18" charset="0"/>
              <a:cs typeface="Arial Narrow" charset="0"/>
              <a:sym typeface="Calibri"/>
            </a:endParaRPr>
          </a:p>
          <a:p>
            <a:pPr marL="254000" marR="0" lvl="0" indent="-215900">
              <a:lnSpc>
                <a:spcPct val="120000"/>
              </a:lnSpc>
              <a:spcBef>
                <a:spcPts val="1000"/>
              </a:spcBef>
              <a:spcAft>
                <a:spcPts val="0"/>
              </a:spcAft>
              <a:buClr>
                <a:srgbClr val="000000"/>
              </a:buClr>
              <a:buSzPts val="1600"/>
              <a:buFont typeface="Arial" panose="020B0604020202020204" pitchFamily="34" charset="0"/>
              <a:buChar char="•"/>
            </a:pPr>
            <a:r>
              <a:rPr lang="en-US" sz="1600" dirty="0">
                <a:solidFill>
                  <a:srgbClr val="6A7278"/>
                </a:solidFill>
                <a:latin typeface="Georgia" panose="02040502050405020303" pitchFamily="18" charset="0"/>
                <a:ea typeface="Georgia" panose="02040502050405020303" pitchFamily="18" charset="0"/>
                <a:cs typeface="Arial Narrow" charset="0"/>
                <a:sym typeface="Calibri"/>
              </a:rPr>
              <a:t>Enhancing flood early warning systems</a:t>
            </a:r>
            <a:endParaRPr sz="1600" dirty="0">
              <a:solidFill>
                <a:srgbClr val="6A7278"/>
              </a:solidFill>
              <a:latin typeface="Georgia" panose="02040502050405020303" pitchFamily="18" charset="0"/>
              <a:ea typeface="Georgia" panose="02040502050405020303" pitchFamily="18" charset="0"/>
              <a:cs typeface="Arial Narrow" charset="0"/>
              <a:sym typeface="Arial"/>
            </a:endParaRPr>
          </a:p>
          <a:p>
            <a:pPr marL="254000" marR="0" lvl="0" indent="-215900">
              <a:lnSpc>
                <a:spcPct val="120000"/>
              </a:lnSpc>
              <a:spcBef>
                <a:spcPts val="1000"/>
              </a:spcBef>
              <a:spcAft>
                <a:spcPts val="0"/>
              </a:spcAft>
              <a:buClr>
                <a:srgbClr val="000000"/>
              </a:buClr>
              <a:buSzPts val="1600"/>
              <a:buFont typeface="Arial" panose="020B0604020202020204" pitchFamily="34" charset="0"/>
              <a:buChar char="•"/>
            </a:pPr>
            <a:r>
              <a:rPr lang="en-US" sz="1600" dirty="0">
                <a:solidFill>
                  <a:srgbClr val="6A7278"/>
                </a:solidFill>
                <a:latin typeface="Georgia" panose="02040502050405020303" pitchFamily="18" charset="0"/>
                <a:ea typeface="Georgia" panose="02040502050405020303" pitchFamily="18" charset="0"/>
                <a:cs typeface="Arial Narrow" charset="0"/>
                <a:sym typeface="Calibri"/>
              </a:rPr>
              <a:t>River and flood plain information management system</a:t>
            </a:r>
            <a:endParaRPr sz="1600" dirty="0">
              <a:solidFill>
                <a:srgbClr val="6A7278"/>
              </a:solidFill>
              <a:latin typeface="Georgia" panose="02040502050405020303" pitchFamily="18" charset="0"/>
              <a:ea typeface="Georgia" panose="02040502050405020303" pitchFamily="18" charset="0"/>
              <a:cs typeface="Arial Narrow" charset="0"/>
              <a:sym typeface="Calibri"/>
            </a:endParaRPr>
          </a:p>
          <a:p>
            <a:pPr marL="254000" marR="0" lvl="0" indent="-215900">
              <a:lnSpc>
                <a:spcPct val="120000"/>
              </a:lnSpc>
              <a:spcBef>
                <a:spcPts val="1000"/>
              </a:spcBef>
              <a:spcAft>
                <a:spcPts val="0"/>
              </a:spcAft>
              <a:buClr>
                <a:srgbClr val="000000"/>
              </a:buClr>
              <a:buSzPts val="1600"/>
              <a:buFont typeface="Arial" panose="020B0604020202020204" pitchFamily="34" charset="0"/>
              <a:buChar char="•"/>
            </a:pPr>
            <a:r>
              <a:rPr lang="en-US" sz="1600" dirty="0" smtClean="0">
                <a:solidFill>
                  <a:srgbClr val="6A7278"/>
                </a:solidFill>
                <a:latin typeface="Georgia" panose="02040502050405020303" pitchFamily="18" charset="0"/>
                <a:ea typeface="Georgia" panose="02040502050405020303" pitchFamily="18" charset="0"/>
                <a:cs typeface="Arial Narrow" charset="0"/>
                <a:sym typeface="Calibri"/>
              </a:rPr>
              <a:t>Forest </a:t>
            </a:r>
            <a:r>
              <a:rPr lang="en-US" sz="1600" dirty="0">
                <a:solidFill>
                  <a:srgbClr val="6A7278"/>
                </a:solidFill>
                <a:latin typeface="Georgia" panose="02040502050405020303" pitchFamily="18" charset="0"/>
                <a:ea typeface="Georgia" panose="02040502050405020303" pitchFamily="18" charset="0"/>
                <a:cs typeface="Arial Narrow" charset="0"/>
                <a:sym typeface="Calibri"/>
              </a:rPr>
              <a:t>vulnerability and management information system in Nepal</a:t>
            </a:r>
            <a:endParaRPr sz="1600" dirty="0">
              <a:solidFill>
                <a:srgbClr val="6A7278"/>
              </a:solidFill>
              <a:latin typeface="Georgia" panose="02040502050405020303" pitchFamily="18" charset="0"/>
              <a:ea typeface="Georgia" panose="02040502050405020303" pitchFamily="18" charset="0"/>
              <a:cs typeface="Arial Narrow" charset="0"/>
              <a:sym typeface="Calibri"/>
            </a:endParaRPr>
          </a:p>
          <a:p>
            <a:pPr marL="254000" marR="0" lvl="0" indent="-215900">
              <a:lnSpc>
                <a:spcPct val="120000"/>
              </a:lnSpc>
              <a:spcBef>
                <a:spcPts val="1000"/>
              </a:spcBef>
              <a:spcAft>
                <a:spcPts val="0"/>
              </a:spcAft>
              <a:buClr>
                <a:srgbClr val="000000"/>
              </a:buClr>
              <a:buSzPts val="1600"/>
              <a:buFont typeface="Arial" panose="020B0604020202020204" pitchFamily="34" charset="0"/>
              <a:buChar char="•"/>
            </a:pPr>
            <a:r>
              <a:rPr lang="en-US" sz="1600" dirty="0">
                <a:solidFill>
                  <a:srgbClr val="6A7278"/>
                </a:solidFill>
                <a:latin typeface="Georgia" panose="02040502050405020303" pitchFamily="18" charset="0"/>
                <a:ea typeface="Georgia" panose="02040502050405020303" pitchFamily="18" charset="0"/>
                <a:cs typeface="Arial Narrow" charset="0"/>
                <a:sym typeface="Calibri"/>
              </a:rPr>
              <a:t>Monitoring extreme weather</a:t>
            </a:r>
            <a:endParaRPr sz="1600" dirty="0">
              <a:solidFill>
                <a:srgbClr val="6A7278"/>
              </a:solidFill>
              <a:latin typeface="Georgia" panose="02040502050405020303" pitchFamily="18" charset="0"/>
              <a:ea typeface="Georgia" panose="02040502050405020303" pitchFamily="18" charset="0"/>
              <a:cs typeface="Arial Narrow" charset="0"/>
              <a:sym typeface="Calibri"/>
            </a:endParaRPr>
          </a:p>
        </p:txBody>
      </p:sp>
    </p:spTree>
    <p:extLst>
      <p:ext uri="{BB962C8B-B14F-4D97-AF65-F5344CB8AC3E}">
        <p14:creationId xmlns:p14="http://schemas.microsoft.com/office/powerpoint/2010/main" val="2164824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Google Shape;1352;p143"/>
          <p:cNvPicPr preferRelativeResize="0"/>
          <p:nvPr/>
        </p:nvPicPr>
        <p:blipFill rotWithShape="1">
          <a:blip r:embed="rId3">
            <a:alphaModFix/>
          </a:blip>
          <a:srcRect/>
          <a:stretch/>
        </p:blipFill>
        <p:spPr>
          <a:xfrm>
            <a:off x="10940" y="706974"/>
            <a:ext cx="6052000" cy="3026016"/>
          </a:xfrm>
          <a:prstGeom prst="rect">
            <a:avLst/>
          </a:prstGeom>
          <a:noFill/>
          <a:ln>
            <a:noFill/>
          </a:ln>
        </p:spPr>
      </p:pic>
      <p:pic>
        <p:nvPicPr>
          <p:cNvPr id="24" name="Google Shape;646;p94"/>
          <p:cNvPicPr preferRelativeResize="0"/>
          <p:nvPr/>
        </p:nvPicPr>
        <p:blipFill rotWithShape="1">
          <a:blip r:embed="rId4">
            <a:alphaModFix/>
          </a:blip>
          <a:srcRect/>
          <a:stretch/>
        </p:blipFill>
        <p:spPr>
          <a:xfrm>
            <a:off x="-4846" y="5926200"/>
            <a:ext cx="3035020" cy="931800"/>
          </a:xfrm>
          <a:prstGeom prst="rect">
            <a:avLst/>
          </a:prstGeom>
          <a:noFill/>
          <a:ln>
            <a:noFill/>
          </a:ln>
        </p:spPr>
      </p:pic>
      <p:cxnSp>
        <p:nvCxnSpPr>
          <p:cNvPr id="10" name="Google Shape;1382;p145"/>
          <p:cNvCxnSpPr/>
          <p:nvPr/>
        </p:nvCxnSpPr>
        <p:spPr>
          <a:xfrm>
            <a:off x="4189164" y="2409940"/>
            <a:ext cx="99003" cy="1959257"/>
          </a:xfrm>
          <a:prstGeom prst="straightConnector1">
            <a:avLst/>
          </a:prstGeom>
          <a:noFill/>
          <a:ln w="9525" cap="flat" cmpd="sng">
            <a:solidFill>
              <a:srgbClr val="B7B7B7"/>
            </a:solidFill>
            <a:prstDash val="solid"/>
            <a:round/>
            <a:headEnd type="none" w="sm" len="sm"/>
            <a:tailEnd type="none" w="sm" len="sm"/>
          </a:ln>
        </p:spPr>
      </p:cxnSp>
      <p:cxnSp>
        <p:nvCxnSpPr>
          <p:cNvPr id="11" name="Google Shape;1383;p145"/>
          <p:cNvCxnSpPr/>
          <p:nvPr/>
        </p:nvCxnSpPr>
        <p:spPr>
          <a:xfrm flipH="1">
            <a:off x="2061801" y="2409940"/>
            <a:ext cx="2127363" cy="1272124"/>
          </a:xfrm>
          <a:prstGeom prst="straightConnector1">
            <a:avLst/>
          </a:prstGeom>
          <a:noFill/>
          <a:ln w="9525" cap="flat" cmpd="sng">
            <a:solidFill>
              <a:srgbClr val="B7B7B7"/>
            </a:solidFill>
            <a:prstDash val="solid"/>
            <a:round/>
            <a:headEnd type="none" w="sm" len="sm"/>
            <a:tailEnd type="none" w="sm" len="sm"/>
          </a:ln>
        </p:spPr>
      </p:cxnSp>
      <p:cxnSp>
        <p:nvCxnSpPr>
          <p:cNvPr id="12" name="Google Shape;1384;p145"/>
          <p:cNvCxnSpPr/>
          <p:nvPr/>
        </p:nvCxnSpPr>
        <p:spPr>
          <a:xfrm>
            <a:off x="6090300" y="252833"/>
            <a:ext cx="11700" cy="6355787"/>
          </a:xfrm>
          <a:prstGeom prst="straightConnector1">
            <a:avLst/>
          </a:prstGeom>
          <a:noFill/>
          <a:ln w="9525" cap="flat" cmpd="sng">
            <a:solidFill>
              <a:schemeClr val="dk2"/>
            </a:solidFill>
            <a:prstDash val="solid"/>
            <a:round/>
            <a:headEnd type="none" w="sm" len="sm"/>
            <a:tailEnd type="none" w="sm" len="sm"/>
          </a:ln>
        </p:spPr>
      </p:cxnSp>
      <p:cxnSp>
        <p:nvCxnSpPr>
          <p:cNvPr id="13" name="Google Shape;1385;p145"/>
          <p:cNvCxnSpPr/>
          <p:nvPr/>
        </p:nvCxnSpPr>
        <p:spPr>
          <a:xfrm>
            <a:off x="6090300" y="1893987"/>
            <a:ext cx="5808000" cy="13200"/>
          </a:xfrm>
          <a:prstGeom prst="straightConnector1">
            <a:avLst/>
          </a:prstGeom>
          <a:noFill/>
          <a:ln w="9525" cap="flat" cmpd="sng">
            <a:solidFill>
              <a:schemeClr val="dk2"/>
            </a:solidFill>
            <a:prstDash val="solid"/>
            <a:round/>
            <a:headEnd type="none" w="sm" len="sm"/>
            <a:tailEnd type="none" w="sm" len="sm"/>
          </a:ln>
        </p:spPr>
      </p:cxnSp>
      <p:pic>
        <p:nvPicPr>
          <p:cNvPr id="14" name="Google Shape;1386;p145"/>
          <p:cNvPicPr preferRelativeResize="0"/>
          <p:nvPr/>
        </p:nvPicPr>
        <p:blipFill rotWithShape="1">
          <a:blip r:embed="rId5">
            <a:alphaModFix/>
          </a:blip>
          <a:srcRect/>
          <a:stretch/>
        </p:blipFill>
        <p:spPr>
          <a:xfrm>
            <a:off x="1521600" y="3233697"/>
            <a:ext cx="2907566" cy="2907566"/>
          </a:xfrm>
          <a:prstGeom prst="rect">
            <a:avLst/>
          </a:prstGeom>
          <a:noFill/>
          <a:ln>
            <a:noFill/>
          </a:ln>
        </p:spPr>
      </p:pic>
      <p:pic>
        <p:nvPicPr>
          <p:cNvPr id="16" name="Google Shape;1388;p145"/>
          <p:cNvPicPr preferRelativeResize="0"/>
          <p:nvPr/>
        </p:nvPicPr>
        <p:blipFill rotWithShape="1">
          <a:blip r:embed="rId6">
            <a:alphaModFix/>
          </a:blip>
          <a:srcRect l="-1" r="64567"/>
          <a:stretch/>
        </p:blipFill>
        <p:spPr>
          <a:xfrm>
            <a:off x="8201552" y="162437"/>
            <a:ext cx="1809783" cy="740853"/>
          </a:xfrm>
          <a:prstGeom prst="rect">
            <a:avLst/>
          </a:prstGeom>
          <a:noFill/>
          <a:ln>
            <a:noFill/>
          </a:ln>
        </p:spPr>
      </p:pic>
      <p:pic>
        <p:nvPicPr>
          <p:cNvPr id="17" name="Google Shape;1389;p145"/>
          <p:cNvPicPr preferRelativeResize="0"/>
          <p:nvPr/>
        </p:nvPicPr>
        <p:blipFill rotWithShape="1">
          <a:blip r:embed="rId7">
            <a:alphaModFix/>
          </a:blip>
          <a:srcRect/>
          <a:stretch/>
        </p:blipFill>
        <p:spPr>
          <a:xfrm>
            <a:off x="1272932" y="314065"/>
            <a:ext cx="3404902" cy="394067"/>
          </a:xfrm>
          <a:prstGeom prst="rect">
            <a:avLst/>
          </a:prstGeom>
          <a:noFill/>
          <a:ln>
            <a:noFill/>
          </a:ln>
        </p:spPr>
      </p:pic>
      <p:sp>
        <p:nvSpPr>
          <p:cNvPr id="18" name="Google Shape;1390;p145"/>
          <p:cNvSpPr txBox="1"/>
          <p:nvPr/>
        </p:nvSpPr>
        <p:spPr>
          <a:xfrm>
            <a:off x="6090300" y="1716092"/>
            <a:ext cx="5886900" cy="5027608"/>
          </a:xfrm>
          <a:prstGeom prst="rect">
            <a:avLst/>
          </a:prstGeom>
          <a:noFill/>
          <a:ln>
            <a:noFill/>
          </a:ln>
        </p:spPr>
        <p:txBody>
          <a:bodyPr spcFirstLastPara="1" wrap="square" lIns="121900" tIns="121900" rIns="121900" bIns="121900" anchor="t" anchorCtr="0">
            <a:noAutofit/>
          </a:bodyPr>
          <a:lstStyle/>
          <a:p>
            <a:pPr marL="0" indent="0">
              <a:lnSpc>
                <a:spcPct val="120000"/>
              </a:lnSpc>
              <a:spcBef>
                <a:spcPts val="1000"/>
              </a:spcBef>
              <a:buClr>
                <a:srgbClr val="000000"/>
              </a:buClr>
              <a:buSzPts val="1900"/>
              <a:buFont typeface="Arial" panose="020B0604020202020204" pitchFamily="34" charset="0"/>
              <a:buNone/>
            </a:pPr>
            <a:r>
              <a:rPr lang="en-US" sz="1600" dirty="0">
                <a:solidFill>
                  <a:srgbClr val="6A7278"/>
                </a:solidFill>
                <a:latin typeface="Georgia" panose="02040502050405020303" pitchFamily="18" charset="0"/>
                <a:ea typeface="Georgia" panose="02040502050405020303" pitchFamily="18" charset="0"/>
                <a:cs typeface="Arial Narrow" charset="0"/>
                <a:sym typeface="Calibri"/>
              </a:rPr>
              <a:t>Services</a:t>
            </a:r>
            <a:endParaRPr sz="1600" dirty="0">
              <a:solidFill>
                <a:srgbClr val="6A7278"/>
              </a:solidFill>
              <a:latin typeface="Georgia" panose="02040502050405020303" pitchFamily="18" charset="0"/>
              <a:ea typeface="Georgia" panose="02040502050405020303" pitchFamily="18" charset="0"/>
              <a:cs typeface="Arial Narrow" charset="0"/>
              <a:sym typeface="Calibri"/>
            </a:endParaRPr>
          </a:p>
          <a:p>
            <a:pPr marL="254000" indent="-215900">
              <a:lnSpc>
                <a:spcPct val="120000"/>
              </a:lnSpc>
              <a:spcBef>
                <a:spcPts val="1000"/>
              </a:spcBef>
              <a:buClr>
                <a:srgbClr val="000000"/>
              </a:buClr>
              <a:buSzPts val="1600"/>
              <a:buFont typeface="Arial" panose="020B0604020202020204" pitchFamily="34" charset="0"/>
              <a:buChar char="•"/>
            </a:pPr>
            <a:r>
              <a:rPr lang="en-US" sz="1600" b="1" dirty="0">
                <a:solidFill>
                  <a:srgbClr val="6A7278"/>
                </a:solidFill>
                <a:latin typeface="Georgia" panose="02040502050405020303" pitchFamily="18" charset="0"/>
                <a:ea typeface="Georgia" panose="02040502050405020303" pitchFamily="18" charset="0"/>
                <a:cs typeface="Arial Narrow" charset="0"/>
                <a:sym typeface="Calibri"/>
              </a:rPr>
              <a:t>Regional </a:t>
            </a:r>
            <a:r>
              <a:rPr lang="en-US" sz="1600" b="1" dirty="0" smtClean="0">
                <a:solidFill>
                  <a:srgbClr val="6A7278"/>
                </a:solidFill>
                <a:latin typeface="Georgia" panose="02040502050405020303" pitchFamily="18" charset="0"/>
                <a:ea typeface="Georgia" panose="02040502050405020303" pitchFamily="18" charset="0"/>
                <a:cs typeface="Arial Narrow" charset="0"/>
                <a:sym typeface="Calibri"/>
              </a:rPr>
              <a:t>land cover monitoring service</a:t>
            </a:r>
          </a:p>
          <a:p>
            <a:pPr marL="254000" indent="-215900">
              <a:lnSpc>
                <a:spcPct val="120000"/>
              </a:lnSpc>
              <a:spcBef>
                <a:spcPts val="1000"/>
              </a:spcBef>
              <a:buClr>
                <a:srgbClr val="000000"/>
              </a:buClr>
              <a:buSzPts val="1600"/>
              <a:buFont typeface="Arial" panose="020B0604020202020204" pitchFamily="34" charset="0"/>
              <a:buChar char="•"/>
            </a:pPr>
            <a:r>
              <a:rPr lang="en-US" sz="1600" b="1" dirty="0">
                <a:solidFill>
                  <a:srgbClr val="6A7278"/>
                </a:solidFill>
                <a:latin typeface="Georgia" panose="02040502050405020303" pitchFamily="18" charset="0"/>
                <a:ea typeface="Georgia" panose="02040502050405020303" pitchFamily="18" charset="0"/>
                <a:cs typeface="Arial Narrow" charset="0"/>
                <a:sym typeface="Calibri"/>
              </a:rPr>
              <a:t>Supporting Myanmar to respond to </a:t>
            </a:r>
            <a:r>
              <a:rPr lang="en-US" sz="1600" b="1" dirty="0" smtClean="0">
                <a:solidFill>
                  <a:srgbClr val="6A7278"/>
                </a:solidFill>
                <a:latin typeface="Georgia" panose="02040502050405020303" pitchFamily="18" charset="0"/>
                <a:ea typeface="Georgia" panose="02040502050405020303" pitchFamily="18" charset="0"/>
                <a:cs typeface="Arial Narrow" charset="0"/>
                <a:sym typeface="Calibri"/>
              </a:rPr>
              <a:t>floods</a:t>
            </a:r>
          </a:p>
          <a:p>
            <a:pPr marL="254000" indent="-215900">
              <a:lnSpc>
                <a:spcPct val="120000"/>
              </a:lnSpc>
              <a:spcBef>
                <a:spcPts val="1000"/>
              </a:spcBef>
              <a:buClr>
                <a:srgbClr val="000000"/>
              </a:buClr>
              <a:buSzPts val="1600"/>
              <a:buFont typeface="Arial" panose="020B0604020202020204" pitchFamily="34" charset="0"/>
              <a:buChar char="•"/>
            </a:pPr>
            <a:r>
              <a:rPr lang="en-US" sz="1600" dirty="0" smtClean="0">
                <a:solidFill>
                  <a:srgbClr val="6A7278"/>
                </a:solidFill>
                <a:latin typeface="Georgia" panose="02040502050405020303" pitchFamily="18" charset="0"/>
                <a:ea typeface="Georgia" panose="02040502050405020303" pitchFamily="18" charset="0"/>
                <a:cs typeface="Arial Narrow" charset="0"/>
                <a:sym typeface="Calibri"/>
              </a:rPr>
              <a:t>Improving </a:t>
            </a:r>
            <a:r>
              <a:rPr lang="en-US" sz="1600" dirty="0">
                <a:solidFill>
                  <a:srgbClr val="6A7278"/>
                </a:solidFill>
                <a:latin typeface="Georgia" panose="02040502050405020303" pitchFamily="18" charset="0"/>
                <a:ea typeface="Georgia" panose="02040502050405020303" pitchFamily="18" charset="0"/>
                <a:cs typeface="Arial Narrow" charset="0"/>
                <a:sym typeface="Calibri"/>
              </a:rPr>
              <a:t>agricultural planning in Vietnam</a:t>
            </a:r>
            <a:endParaRPr sz="1600" dirty="0">
              <a:solidFill>
                <a:srgbClr val="6A7278"/>
              </a:solidFill>
              <a:latin typeface="Georgia" panose="02040502050405020303" pitchFamily="18" charset="0"/>
              <a:ea typeface="Georgia" panose="02040502050405020303" pitchFamily="18" charset="0"/>
              <a:cs typeface="Arial Narrow" charset="0"/>
              <a:sym typeface="Arial"/>
            </a:endParaRPr>
          </a:p>
          <a:p>
            <a:pPr marL="254000" indent="-215900">
              <a:lnSpc>
                <a:spcPct val="120000"/>
              </a:lnSpc>
              <a:spcBef>
                <a:spcPts val="1000"/>
              </a:spcBef>
              <a:buClr>
                <a:srgbClr val="000000"/>
              </a:buClr>
              <a:buSzPts val="1600"/>
              <a:buFont typeface="Arial" panose="020B0604020202020204" pitchFamily="34" charset="0"/>
              <a:buChar char="•"/>
            </a:pPr>
            <a:r>
              <a:rPr lang="en-US" sz="1600" dirty="0">
                <a:solidFill>
                  <a:srgbClr val="6A7278"/>
                </a:solidFill>
                <a:latin typeface="Georgia" panose="02040502050405020303" pitchFamily="18" charset="0"/>
                <a:ea typeface="Georgia" panose="02040502050405020303" pitchFamily="18" charset="0"/>
                <a:cs typeface="Arial Narrow" charset="0"/>
                <a:sym typeface="Calibri"/>
              </a:rPr>
              <a:t>Supporting Mekong River Commission's regional drought forecasting</a:t>
            </a:r>
            <a:endParaRPr sz="1600" dirty="0">
              <a:solidFill>
                <a:srgbClr val="6A7278"/>
              </a:solidFill>
              <a:latin typeface="Georgia" panose="02040502050405020303" pitchFamily="18" charset="0"/>
              <a:ea typeface="Georgia" panose="02040502050405020303" pitchFamily="18" charset="0"/>
              <a:cs typeface="Arial Narrow" charset="0"/>
              <a:sym typeface="Arial"/>
            </a:endParaRPr>
          </a:p>
          <a:p>
            <a:pPr marL="254000" indent="-215900">
              <a:lnSpc>
                <a:spcPct val="120000"/>
              </a:lnSpc>
              <a:spcBef>
                <a:spcPts val="1000"/>
              </a:spcBef>
              <a:buClr>
                <a:srgbClr val="000000"/>
              </a:buClr>
              <a:buSzPts val="1600"/>
              <a:buFont typeface="Arial" panose="020B0604020202020204" pitchFamily="34" charset="0"/>
              <a:buChar char="•"/>
            </a:pPr>
            <a:r>
              <a:rPr lang="en-US" sz="1600" dirty="0">
                <a:solidFill>
                  <a:srgbClr val="6A7278"/>
                </a:solidFill>
                <a:latin typeface="Georgia" panose="02040502050405020303" pitchFamily="18" charset="0"/>
                <a:ea typeface="Georgia" panose="02040502050405020303" pitchFamily="18" charset="0"/>
                <a:cs typeface="Arial Narrow" charset="0"/>
                <a:sym typeface="Calibri"/>
              </a:rPr>
              <a:t>Crop-type mapping in Vietnam to improve agriculture management and support food security</a:t>
            </a:r>
            <a:endParaRPr sz="1600" dirty="0">
              <a:solidFill>
                <a:srgbClr val="6A7278"/>
              </a:solidFill>
              <a:latin typeface="Georgia" panose="02040502050405020303" pitchFamily="18" charset="0"/>
              <a:ea typeface="Georgia" panose="02040502050405020303" pitchFamily="18" charset="0"/>
              <a:cs typeface="Arial Narrow" charset="0"/>
              <a:sym typeface="Calibri"/>
            </a:endParaRPr>
          </a:p>
          <a:p>
            <a:pPr marL="254000" indent="-215900">
              <a:lnSpc>
                <a:spcPct val="120000"/>
              </a:lnSpc>
              <a:spcBef>
                <a:spcPts val="1000"/>
              </a:spcBef>
              <a:buClr>
                <a:srgbClr val="000000"/>
              </a:buClr>
              <a:buSzPts val="1600"/>
              <a:buFont typeface="Arial" panose="020B0604020202020204" pitchFamily="34" charset="0"/>
              <a:buChar char="•"/>
            </a:pPr>
            <a:r>
              <a:rPr lang="en-US" sz="1600" dirty="0">
                <a:solidFill>
                  <a:srgbClr val="6A7278"/>
                </a:solidFill>
                <a:latin typeface="Georgia" panose="02040502050405020303" pitchFamily="18" charset="0"/>
                <a:ea typeface="Georgia" panose="02040502050405020303" pitchFamily="18" charset="0"/>
                <a:cs typeface="Arial Narrow" charset="0"/>
                <a:sym typeface="Calibri"/>
              </a:rPr>
              <a:t>Improving rainfall estimates for flood forecasting in Cambodia</a:t>
            </a:r>
            <a:endParaRPr sz="1600" dirty="0">
              <a:solidFill>
                <a:srgbClr val="6A7278"/>
              </a:solidFill>
              <a:latin typeface="Georgia" panose="02040502050405020303" pitchFamily="18" charset="0"/>
              <a:ea typeface="Georgia" panose="02040502050405020303" pitchFamily="18" charset="0"/>
              <a:cs typeface="Arial Narrow" charset="0"/>
              <a:sym typeface="Arial"/>
            </a:endParaRPr>
          </a:p>
          <a:p>
            <a:pPr marL="254000" indent="-215900">
              <a:lnSpc>
                <a:spcPct val="120000"/>
              </a:lnSpc>
              <a:spcBef>
                <a:spcPts val="1000"/>
              </a:spcBef>
              <a:buClr>
                <a:srgbClr val="000000"/>
              </a:buClr>
              <a:buSzPts val="1600"/>
              <a:buFont typeface="Arial" panose="020B0604020202020204" pitchFamily="34" charset="0"/>
              <a:buChar char="•"/>
            </a:pPr>
            <a:r>
              <a:rPr lang="en-US" sz="1600" dirty="0">
                <a:solidFill>
                  <a:srgbClr val="6A7278"/>
                </a:solidFill>
                <a:latin typeface="Georgia" panose="02040502050405020303" pitchFamily="18" charset="0"/>
                <a:ea typeface="Georgia" panose="02040502050405020303" pitchFamily="18" charset="0"/>
                <a:cs typeface="Arial Narrow" charset="0"/>
                <a:sym typeface="Calibri"/>
              </a:rPr>
              <a:t>Improving Mekong River Commission’s regional flood modelling using land cover </a:t>
            </a:r>
            <a:r>
              <a:rPr lang="en-US" sz="1600" dirty="0" smtClean="0">
                <a:solidFill>
                  <a:srgbClr val="6A7278"/>
                </a:solidFill>
                <a:latin typeface="Georgia" panose="02040502050405020303" pitchFamily="18" charset="0"/>
                <a:ea typeface="Georgia" panose="02040502050405020303" pitchFamily="18" charset="0"/>
                <a:cs typeface="Arial Narrow" charset="0"/>
                <a:sym typeface="Calibri"/>
              </a:rPr>
              <a:t>information</a:t>
            </a:r>
            <a:endParaRPr sz="1600" dirty="0">
              <a:solidFill>
                <a:srgbClr val="6A7278"/>
              </a:solidFill>
              <a:latin typeface="Georgia" panose="02040502050405020303" pitchFamily="18" charset="0"/>
              <a:ea typeface="Georgia" panose="02040502050405020303" pitchFamily="18" charset="0"/>
              <a:cs typeface="Arial Narrow" charset="0"/>
              <a:sym typeface="Arial"/>
            </a:endParaRPr>
          </a:p>
        </p:txBody>
      </p:sp>
      <p:pic>
        <p:nvPicPr>
          <p:cNvPr id="19" name="Picture 18">
            <a:extLst>
              <a:ext uri="{FF2B5EF4-FFF2-40B4-BE49-F238E27FC236}">
                <a16:creationId xmlns:a16="http://schemas.microsoft.com/office/drawing/2014/main" id="{EAF35ADA-A1A9-7642-8588-C9C074EFEA62}"/>
              </a:ext>
            </a:extLst>
          </p:cNvPr>
          <p:cNvPicPr>
            <a:picLocks noChangeAspect="1"/>
          </p:cNvPicPr>
          <p:nvPr/>
        </p:nvPicPr>
        <p:blipFill>
          <a:blip r:embed="rId8"/>
          <a:stretch>
            <a:fillRect/>
          </a:stretch>
        </p:blipFill>
        <p:spPr>
          <a:xfrm>
            <a:off x="8258955" y="760546"/>
            <a:ext cx="1674595" cy="1224120"/>
          </a:xfrm>
          <a:prstGeom prst="rect">
            <a:avLst/>
          </a:prstGeom>
        </p:spPr>
      </p:pic>
      <p:pic>
        <p:nvPicPr>
          <p:cNvPr id="20" name="Picture 19">
            <a:extLst>
              <a:ext uri="{FF2B5EF4-FFF2-40B4-BE49-F238E27FC236}">
                <a16:creationId xmlns:a16="http://schemas.microsoft.com/office/drawing/2014/main" id="{C849C88A-DF82-B04B-B24F-866A15182800}"/>
              </a:ext>
            </a:extLst>
          </p:cNvPr>
          <p:cNvPicPr>
            <a:picLocks noChangeAspect="1"/>
          </p:cNvPicPr>
          <p:nvPr/>
        </p:nvPicPr>
        <p:blipFill>
          <a:blip r:embed="rId9"/>
          <a:stretch>
            <a:fillRect/>
          </a:stretch>
        </p:blipFill>
        <p:spPr>
          <a:xfrm>
            <a:off x="10074889" y="938539"/>
            <a:ext cx="1439640" cy="878181"/>
          </a:xfrm>
          <a:prstGeom prst="rect">
            <a:avLst/>
          </a:prstGeom>
        </p:spPr>
      </p:pic>
      <p:pic>
        <p:nvPicPr>
          <p:cNvPr id="21" name="Picture 20">
            <a:extLst>
              <a:ext uri="{FF2B5EF4-FFF2-40B4-BE49-F238E27FC236}">
                <a16:creationId xmlns:a16="http://schemas.microsoft.com/office/drawing/2014/main" id="{7EBACAEA-3225-E749-BE87-8D2D4BC9D886}"/>
              </a:ext>
            </a:extLst>
          </p:cNvPr>
          <p:cNvPicPr>
            <a:picLocks noChangeAspect="1"/>
          </p:cNvPicPr>
          <p:nvPr/>
        </p:nvPicPr>
        <p:blipFill>
          <a:blip r:embed="rId10"/>
          <a:stretch>
            <a:fillRect/>
          </a:stretch>
        </p:blipFill>
        <p:spPr>
          <a:xfrm>
            <a:off x="6328203" y="938539"/>
            <a:ext cx="1750199" cy="839315"/>
          </a:xfrm>
          <a:prstGeom prst="rect">
            <a:avLst/>
          </a:prstGeom>
        </p:spPr>
      </p:pic>
    </p:spTree>
    <p:extLst>
      <p:ext uri="{BB962C8B-B14F-4D97-AF65-F5344CB8AC3E}">
        <p14:creationId xmlns:p14="http://schemas.microsoft.com/office/powerpoint/2010/main" val="3170420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pic>
        <p:nvPicPr>
          <p:cNvPr id="6" name="Picture 2" descr="http://images.earthkam.org/main.php?g2_view=core.DownloadItem&amp;g2_itemId=1270164"/>
          <p:cNvPicPr>
            <a:picLocks noChangeAspect="1" noChangeArrowheads="1"/>
          </p:cNvPicPr>
          <p:nvPr/>
        </p:nvPicPr>
        <p:blipFill rotWithShape="1">
          <a:blip r:embed="rId3">
            <a:extLst>
              <a:ext uri="{28A0092B-C50C-407E-A947-70E740481C1C}">
                <a14:useLocalDpi xmlns:a14="http://schemas.microsoft.com/office/drawing/2010/main" val="0"/>
              </a:ext>
            </a:extLst>
          </a:blip>
          <a:srcRect b="10387"/>
          <a:stretch/>
        </p:blipFill>
        <p:spPr bwMode="auto">
          <a:xfrm>
            <a:off x="-20850" y="-409073"/>
            <a:ext cx="12212850" cy="7279106"/>
          </a:xfrm>
          <a:prstGeom prst="rect">
            <a:avLst/>
          </a:prstGeom>
          <a:noFill/>
          <a:extLst>
            <a:ext uri="{909E8E84-426E-40DD-AFC4-6F175D3DCCD1}">
              <a14:hiddenFill xmlns:a14="http://schemas.microsoft.com/office/drawing/2010/main">
                <a:solidFill>
                  <a:srgbClr val="FFFFFF"/>
                </a:solidFill>
              </a14:hiddenFill>
            </a:ext>
          </a:extLst>
        </p:spPr>
      </p:pic>
      <p:sp>
        <p:nvSpPr>
          <p:cNvPr id="356" name="Google Shape;356;p34"/>
          <p:cNvSpPr/>
          <p:nvPr/>
        </p:nvSpPr>
        <p:spPr>
          <a:xfrm>
            <a:off x="-20850" y="2459700"/>
            <a:ext cx="12192000" cy="17094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7" name="Google Shape;357;p34"/>
          <p:cNvSpPr txBox="1">
            <a:spLocks noGrp="1"/>
          </p:cNvSpPr>
          <p:nvPr>
            <p:ph type="title"/>
          </p:nvPr>
        </p:nvSpPr>
        <p:spPr>
          <a:xfrm>
            <a:off x="817350" y="2548715"/>
            <a:ext cx="10515600" cy="1531370"/>
          </a:xfrm>
          <a:prstGeom prst="rect">
            <a:avLst/>
          </a:prstGeom>
          <a:noFill/>
          <a:ln>
            <a:noFill/>
          </a:ln>
        </p:spPr>
        <p:txBody>
          <a:bodyPr spcFirstLastPara="1" wrap="square" lIns="91425" tIns="45700" rIns="91425" bIns="45700" anchor="ctr" anchorCtr="0">
            <a:noAutofit/>
          </a:bodyPr>
          <a:lstStyle/>
          <a:p>
            <a:r>
              <a:rPr lang="en-US" dirty="0">
                <a:latin typeface="Century Gothic"/>
                <a:ea typeface="Century Gothic"/>
                <a:cs typeface="Century Gothic"/>
                <a:sym typeface="Century Gothic"/>
              </a:rPr>
              <a:t>NASA SERVIR: </a:t>
            </a:r>
            <a:r>
              <a:rPr lang="en-US" dirty="0" smtClean="0">
                <a:latin typeface="Century Gothic"/>
                <a:ea typeface="Century Gothic"/>
                <a:cs typeface="Century Gothic"/>
                <a:sym typeface="Century Gothic"/>
              </a:rPr>
              <a:t/>
            </a:r>
            <a:br>
              <a:rPr lang="en-US" dirty="0" smtClean="0">
                <a:latin typeface="Century Gothic"/>
                <a:ea typeface="Century Gothic"/>
                <a:cs typeface="Century Gothic"/>
                <a:sym typeface="Century Gothic"/>
              </a:rPr>
            </a:br>
            <a:r>
              <a:rPr lang="en-US" dirty="0" smtClean="0">
                <a:latin typeface="Century Gothic"/>
                <a:ea typeface="Century Gothic"/>
                <a:cs typeface="Century Gothic"/>
                <a:sym typeface="Century Gothic"/>
              </a:rPr>
              <a:t>Land </a:t>
            </a:r>
            <a:r>
              <a:rPr lang="en-US" dirty="0">
                <a:latin typeface="Century Gothic"/>
                <a:ea typeface="Century Gothic"/>
                <a:cs typeface="Century Gothic"/>
                <a:sym typeface="Century Gothic"/>
              </a:rPr>
              <a:t>Use and </a:t>
            </a:r>
            <a:r>
              <a:rPr lang="en-US" dirty="0" smtClean="0">
                <a:latin typeface="Century Gothic"/>
                <a:ea typeface="Century Gothic"/>
                <a:cs typeface="Century Gothic"/>
                <a:sym typeface="Century Gothic"/>
              </a:rPr>
              <a:t>Ecosystems Highlight</a:t>
            </a:r>
            <a:endParaRPr dirty="0"/>
          </a:p>
        </p:txBody>
      </p:sp>
      <p:sp>
        <p:nvSpPr>
          <p:cNvPr id="358" name="Google Shape;358;p34"/>
          <p:cNvSpPr txBox="1">
            <a:spLocks noGrp="1"/>
          </p:cNvSpPr>
          <p:nvPr>
            <p:ph type="sldNum" idx="12"/>
          </p:nvPr>
        </p:nvSpPr>
        <p:spPr>
          <a:xfrm>
            <a:off x="9355319" y="6422339"/>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7</a:t>
            </a:fld>
            <a:endParaRPr/>
          </a:p>
        </p:txBody>
      </p:sp>
    </p:spTree>
    <p:extLst>
      <p:ext uri="{BB962C8B-B14F-4D97-AF65-F5344CB8AC3E}">
        <p14:creationId xmlns:p14="http://schemas.microsoft.com/office/powerpoint/2010/main" val="2484779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481;p153"/>
          <p:cNvPicPr preferRelativeResize="0">
            <a:picLocks/>
          </p:cNvPicPr>
          <p:nvPr/>
        </p:nvPicPr>
        <p:blipFill rotWithShape="1">
          <a:blip r:embed="rId3">
            <a:alphaModFix/>
          </a:blip>
          <a:srcRect/>
          <a:stretch/>
        </p:blipFill>
        <p:spPr>
          <a:xfrm>
            <a:off x="5004573" y="5064289"/>
            <a:ext cx="6959112" cy="1635251"/>
          </a:xfrm>
          <a:prstGeom prst="rect">
            <a:avLst/>
          </a:prstGeom>
          <a:noFill/>
          <a:ln>
            <a:noFill/>
          </a:ln>
        </p:spPr>
      </p:pic>
      <p:sp>
        <p:nvSpPr>
          <p:cNvPr id="6" name="Google Shape;1479;p153"/>
          <p:cNvSpPr txBox="1">
            <a:spLocks noGrp="1"/>
          </p:cNvSpPr>
          <p:nvPr>
            <p:ph type="title"/>
          </p:nvPr>
        </p:nvSpPr>
        <p:spPr>
          <a:xfrm>
            <a:off x="4967970" y="393363"/>
            <a:ext cx="5378115" cy="1195806"/>
          </a:xfrm>
          <a:prstGeom prst="rect">
            <a:avLst/>
          </a:prstGeom>
          <a:noFill/>
          <a:ln>
            <a:noFill/>
          </a:ln>
        </p:spPr>
        <p:txBody>
          <a:bodyPr spcFirstLastPara="1" wrap="square" lIns="91425" tIns="45700" rIns="91425" bIns="45700" anchor="ctr" anchorCtr="0">
            <a:noAutofit/>
          </a:bodyPr>
          <a:lstStyle/>
          <a:p>
            <a:pPr algn="ctr">
              <a:spcBef>
                <a:spcPts val="0"/>
              </a:spcBef>
              <a:buClr>
                <a:srgbClr val="2E8652"/>
              </a:buClr>
              <a:buSzPts val="4800"/>
            </a:pPr>
            <a:r>
              <a:rPr lang="en-US" sz="1800" dirty="0">
                <a:latin typeface="Georgia" panose="02040502050405020303" pitchFamily="18" charset="0"/>
                <a:ea typeface="Georgia" panose="02040502050405020303" pitchFamily="18" charset="0"/>
                <a:cs typeface="Arial Narrow" charset="0"/>
              </a:rPr>
              <a:t>SERVIR LCLUC &amp; </a:t>
            </a:r>
            <a:r>
              <a:rPr lang="en-US" sz="1800" dirty="0" smtClean="0">
                <a:latin typeface="Georgia" panose="02040502050405020303" pitchFamily="18" charset="0"/>
                <a:ea typeface="Georgia" panose="02040502050405020303" pitchFamily="18" charset="0"/>
                <a:cs typeface="Arial Narrow" charset="0"/>
              </a:rPr>
              <a:t>Ecosystems</a:t>
            </a:r>
            <a:br>
              <a:rPr lang="en-US" sz="1800" dirty="0" smtClean="0">
                <a:latin typeface="Georgia" panose="02040502050405020303" pitchFamily="18" charset="0"/>
                <a:ea typeface="Georgia" panose="02040502050405020303" pitchFamily="18" charset="0"/>
                <a:cs typeface="Arial Narrow" charset="0"/>
              </a:rPr>
            </a:br>
            <a:r>
              <a:rPr lang="en-US" sz="1800" dirty="0">
                <a:latin typeface="Georgia" panose="02040502050405020303" pitchFamily="18" charset="0"/>
                <a:ea typeface="Georgia" panose="02040502050405020303" pitchFamily="18" charset="0"/>
                <a:cs typeface="Arial Narrow" charset="0"/>
              </a:rPr>
              <a:t/>
            </a:r>
            <a:br>
              <a:rPr lang="en-US" sz="1800" dirty="0">
                <a:latin typeface="Georgia" panose="02040502050405020303" pitchFamily="18" charset="0"/>
                <a:ea typeface="Georgia" panose="02040502050405020303" pitchFamily="18" charset="0"/>
                <a:cs typeface="Arial Narrow" charset="0"/>
              </a:rPr>
            </a:br>
            <a:r>
              <a:rPr lang="en-US" sz="1800" dirty="0">
                <a:latin typeface="Georgia" panose="02040502050405020303" pitchFamily="18" charset="0"/>
                <a:ea typeface="Georgia" panose="02040502050405020303" pitchFamily="18" charset="0"/>
                <a:cs typeface="Arial Narrow" charset="0"/>
                <a:sym typeface="Calibri"/>
              </a:rPr>
              <a:t>Regional land cover monitoring service</a:t>
            </a:r>
            <a:r>
              <a:rPr lang="en-US" dirty="0">
                <a:latin typeface="Georgia" panose="02040502050405020303" pitchFamily="18" charset="0"/>
                <a:ea typeface="Georgia" panose="02040502050405020303" pitchFamily="18" charset="0"/>
                <a:cs typeface="Arial Narrow" charset="0"/>
                <a:sym typeface="Calibri"/>
              </a:rPr>
              <a:t/>
            </a:r>
            <a:br>
              <a:rPr lang="en-US" dirty="0">
                <a:latin typeface="Georgia" panose="02040502050405020303" pitchFamily="18" charset="0"/>
                <a:ea typeface="Georgia" panose="02040502050405020303" pitchFamily="18" charset="0"/>
                <a:cs typeface="Arial Narrow" charset="0"/>
                <a:sym typeface="Calibri"/>
              </a:rPr>
            </a:br>
            <a:endParaRPr dirty="0"/>
          </a:p>
        </p:txBody>
      </p:sp>
      <p:pic>
        <p:nvPicPr>
          <p:cNvPr id="8" name="Picture 6" descr="https://lh4.googleusercontent.com/ozE6yp26ZdnAY0zlxvQJxBbfd8bLgFJDe6Hr0Coy3DOjV82kFiNH-cWhYrHYjJPxa6Zlj0cKSj3me-_b3M5Y6rGN59tsIYCOzHemGOYM52IBk4fvp4wVJlKLcAWMt6WmYh9q5_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47560" y="74684"/>
            <a:ext cx="1362440" cy="13624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r="56840"/>
          <a:stretch/>
        </p:blipFill>
        <p:spPr>
          <a:xfrm>
            <a:off x="618852" y="181117"/>
            <a:ext cx="3603661" cy="3226709"/>
          </a:xfrm>
          <a:prstGeom prst="rect">
            <a:avLst/>
          </a:prstGeom>
        </p:spPr>
      </p:pic>
      <p:pic>
        <p:nvPicPr>
          <p:cNvPr id="10" name="Picture 9"/>
          <p:cNvPicPr>
            <a:picLocks noChangeAspect="1"/>
          </p:cNvPicPr>
          <p:nvPr/>
        </p:nvPicPr>
        <p:blipFill rotWithShape="1">
          <a:blip r:embed="rId6" cstate="print">
            <a:extLst>
              <a:ext uri="{28A0092B-C50C-407E-A947-70E740481C1C}">
                <a14:useLocalDpi xmlns:a14="http://schemas.microsoft.com/office/drawing/2010/main" val="0"/>
              </a:ext>
            </a:extLst>
          </a:blip>
          <a:srcRect l="47500" r="7654"/>
          <a:stretch/>
        </p:blipFill>
        <p:spPr>
          <a:xfrm>
            <a:off x="650798" y="3530630"/>
            <a:ext cx="3571715" cy="3168910"/>
          </a:xfrm>
          <a:prstGeom prst="rect">
            <a:avLst/>
          </a:prstGeom>
        </p:spPr>
      </p:pic>
      <p:cxnSp>
        <p:nvCxnSpPr>
          <p:cNvPr id="12" name="Google Shape;1355;p143"/>
          <p:cNvCxnSpPr/>
          <p:nvPr/>
        </p:nvCxnSpPr>
        <p:spPr>
          <a:xfrm>
            <a:off x="4766495" y="241318"/>
            <a:ext cx="0" cy="6458222"/>
          </a:xfrm>
          <a:prstGeom prst="straightConnector1">
            <a:avLst/>
          </a:prstGeom>
          <a:noFill/>
          <a:ln w="9525" cap="flat" cmpd="sng">
            <a:solidFill>
              <a:schemeClr val="dk2"/>
            </a:solidFill>
            <a:prstDash val="solid"/>
            <a:round/>
            <a:headEnd type="none" w="sm" len="sm"/>
            <a:tailEnd type="none" w="sm" len="sm"/>
          </a:ln>
        </p:spPr>
      </p:cxnSp>
      <p:cxnSp>
        <p:nvCxnSpPr>
          <p:cNvPr id="13" name="Google Shape;1356;p143"/>
          <p:cNvCxnSpPr/>
          <p:nvPr/>
        </p:nvCxnSpPr>
        <p:spPr>
          <a:xfrm>
            <a:off x="4766495" y="1624263"/>
            <a:ext cx="7143505" cy="29397"/>
          </a:xfrm>
          <a:prstGeom prst="straightConnector1">
            <a:avLst/>
          </a:prstGeom>
          <a:noFill/>
          <a:ln w="9525" cap="flat" cmpd="sng">
            <a:solidFill>
              <a:schemeClr val="dk2"/>
            </a:solidFill>
            <a:prstDash val="solid"/>
            <a:round/>
            <a:headEnd type="none" w="sm" len="sm"/>
            <a:tailEnd type="none" w="sm" len="sm"/>
          </a:ln>
        </p:spPr>
      </p:cxnSp>
      <p:sp>
        <p:nvSpPr>
          <p:cNvPr id="16" name="Rectangle 15"/>
          <p:cNvSpPr/>
          <p:nvPr/>
        </p:nvSpPr>
        <p:spPr>
          <a:xfrm>
            <a:off x="4867232" y="1821069"/>
            <a:ext cx="6942030" cy="3000821"/>
          </a:xfrm>
          <a:prstGeom prst="rect">
            <a:avLst/>
          </a:prstGeom>
        </p:spPr>
        <p:txBody>
          <a:bodyPr wrap="square">
            <a:spAutoFit/>
          </a:bodyPr>
          <a:lstStyle/>
          <a:p>
            <a:pPr algn="just"/>
            <a:r>
              <a:rPr lang="en-US" sz="2700" dirty="0">
                <a:solidFill>
                  <a:srgbClr val="5595AC"/>
                </a:solidFill>
                <a:latin typeface="Georgia" panose="02040502050405020303" pitchFamily="18" charset="0"/>
                <a:ea typeface="Georgia" panose="02040502050405020303" pitchFamily="18" charset="0"/>
                <a:cs typeface="Arial Narrow" charset="0"/>
              </a:rPr>
              <a:t>The Hindu Kush Himalaya and Lower Mekong Regions have experienced dramatic and rapid land cover change in recent years</a:t>
            </a:r>
            <a:r>
              <a:rPr lang="en-US" sz="2700" dirty="0" smtClean="0">
                <a:solidFill>
                  <a:srgbClr val="5595AC"/>
                </a:solidFill>
                <a:latin typeface="Georgia" panose="02040502050405020303" pitchFamily="18" charset="0"/>
                <a:ea typeface="Georgia" panose="02040502050405020303" pitchFamily="18" charset="0"/>
                <a:cs typeface="Arial Narrow" charset="0"/>
              </a:rPr>
              <a:t>.</a:t>
            </a:r>
          </a:p>
          <a:p>
            <a:pPr algn="just"/>
            <a:endParaRPr lang="en-US" sz="2700" dirty="0">
              <a:solidFill>
                <a:srgbClr val="5595AC"/>
              </a:solidFill>
              <a:latin typeface="Georgia" panose="02040502050405020303" pitchFamily="18" charset="0"/>
              <a:ea typeface="Georgia" panose="02040502050405020303" pitchFamily="18" charset="0"/>
              <a:cs typeface="Arial Narrow" charset="0"/>
            </a:endParaRPr>
          </a:p>
          <a:p>
            <a:pPr algn="just"/>
            <a:r>
              <a:rPr lang="en-US" sz="2700" dirty="0">
                <a:solidFill>
                  <a:srgbClr val="5595AC"/>
                </a:solidFill>
                <a:latin typeface="Georgia" panose="02040502050405020303" pitchFamily="18" charset="0"/>
                <a:ea typeface="Georgia" panose="02040502050405020303" pitchFamily="18" charset="0"/>
                <a:cs typeface="Arial Narrow" charset="0"/>
              </a:rPr>
              <a:t>SERVIR Hub organizations build the capacity of end users </a:t>
            </a:r>
            <a:r>
              <a:rPr lang="en-US" sz="2700" dirty="0" smtClean="0">
                <a:solidFill>
                  <a:srgbClr val="5595AC"/>
                </a:solidFill>
                <a:latin typeface="Georgia" panose="02040502050405020303" pitchFamily="18" charset="0"/>
                <a:ea typeface="Georgia" panose="02040502050405020303" pitchFamily="18" charset="0"/>
                <a:cs typeface="Arial Narrow" charset="0"/>
              </a:rPr>
              <a:t>through service Co-Development.</a:t>
            </a:r>
            <a:endParaRPr lang="en-US" sz="2700" dirty="0">
              <a:solidFill>
                <a:srgbClr val="6A7278"/>
              </a:solidFill>
              <a:latin typeface="Georgia" panose="02040502050405020303" pitchFamily="18" charset="0"/>
              <a:ea typeface="Georgia" panose="02040502050405020303" pitchFamily="18" charset="0"/>
              <a:cs typeface="Arial Narrow" charset="0"/>
            </a:endParaRPr>
          </a:p>
        </p:txBody>
      </p:sp>
    </p:spTree>
    <p:extLst>
      <p:ext uri="{BB962C8B-B14F-4D97-AF65-F5344CB8AC3E}">
        <p14:creationId xmlns:p14="http://schemas.microsoft.com/office/powerpoint/2010/main" val="3755131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1359;p143"/>
          <p:cNvPicPr preferRelativeResize="0"/>
          <p:nvPr/>
        </p:nvPicPr>
        <p:blipFill rotWithShape="1">
          <a:blip r:embed="rId3">
            <a:alphaModFix/>
          </a:blip>
          <a:srcRect/>
          <a:stretch/>
        </p:blipFill>
        <p:spPr>
          <a:xfrm>
            <a:off x="6271197" y="1459831"/>
            <a:ext cx="3826396" cy="427829"/>
          </a:xfrm>
          <a:prstGeom prst="rect">
            <a:avLst/>
          </a:prstGeom>
          <a:noFill/>
          <a:ln>
            <a:noFill/>
          </a:ln>
        </p:spPr>
      </p:pic>
      <p:pic>
        <p:nvPicPr>
          <p:cNvPr id="10" name="Google Shape;1389;p145"/>
          <p:cNvPicPr preferRelativeResize="0"/>
          <p:nvPr/>
        </p:nvPicPr>
        <p:blipFill rotWithShape="1">
          <a:blip r:embed="rId4">
            <a:alphaModFix/>
          </a:blip>
          <a:srcRect/>
          <a:stretch/>
        </p:blipFill>
        <p:spPr>
          <a:xfrm>
            <a:off x="6364784" y="643148"/>
            <a:ext cx="3638435" cy="465305"/>
          </a:xfrm>
          <a:prstGeom prst="rect">
            <a:avLst/>
          </a:prstGeom>
          <a:noFill/>
          <a:ln>
            <a:noFill/>
          </a:ln>
        </p:spPr>
      </p:pic>
      <p:sp>
        <p:nvSpPr>
          <p:cNvPr id="11" name="Rectangle 10"/>
          <p:cNvSpPr/>
          <p:nvPr/>
        </p:nvSpPr>
        <p:spPr>
          <a:xfrm>
            <a:off x="3603040" y="-729700"/>
            <a:ext cx="4893712" cy="369332"/>
          </a:xfrm>
          <a:prstGeom prst="rect">
            <a:avLst/>
          </a:prstGeom>
        </p:spPr>
        <p:txBody>
          <a:bodyPr wrap="none">
            <a:spAutoFit/>
          </a:bodyPr>
          <a:lstStyle/>
          <a:p>
            <a:r>
              <a:rPr lang="en-US" b="1" dirty="0"/>
              <a:t>Regional Land Cover Monitoring System (RLCMS)</a:t>
            </a:r>
            <a:r>
              <a:rPr lang="en-US" dirty="0"/>
              <a:t> </a:t>
            </a:r>
          </a:p>
        </p:txBody>
      </p:sp>
      <p:pic>
        <p:nvPicPr>
          <p:cNvPr id="13" name="Picture 6" descr="https://lh4.googleusercontent.com/ozE6yp26ZdnAY0zlxvQJxBbfd8bLgFJDe6Hr0Coy3DOjV82kFiNH-cWhYrHYjJPxa6Zlj0cKSj3me-_b3M5Y6rGN59tsIYCOzHemGOYM52IBk4fvp4wVJlKLcAWMt6WmYh9q5_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35358" y="525221"/>
            <a:ext cx="1362440" cy="136244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622736" y="347119"/>
            <a:ext cx="4891083" cy="395045"/>
          </a:xfrm>
          <a:prstGeom prst="rect">
            <a:avLst/>
          </a:prstGeom>
        </p:spPr>
        <p:txBody>
          <a:bodyPr wrap="none">
            <a:spAutoFit/>
          </a:bodyPr>
          <a:lstStyle/>
          <a:p>
            <a:pPr marL="38100">
              <a:lnSpc>
                <a:spcPct val="120000"/>
              </a:lnSpc>
              <a:spcBef>
                <a:spcPts val="1000"/>
              </a:spcBef>
              <a:buClr>
                <a:srgbClr val="000000"/>
              </a:buClr>
              <a:buSzPts val="1600"/>
            </a:pPr>
            <a:r>
              <a:rPr lang="en-US" b="1" dirty="0">
                <a:solidFill>
                  <a:srgbClr val="6A7278"/>
                </a:solidFill>
                <a:latin typeface="Georgia" panose="02040502050405020303" pitchFamily="18" charset="0"/>
                <a:ea typeface="Georgia" panose="02040502050405020303" pitchFamily="18" charset="0"/>
                <a:cs typeface="Arial Narrow" charset="0"/>
                <a:sym typeface="Calibri"/>
              </a:rPr>
              <a:t>Regional land cover monitoring service</a:t>
            </a:r>
          </a:p>
        </p:txBody>
      </p:sp>
      <p:pic>
        <p:nvPicPr>
          <p:cNvPr id="12" name="Picture 11">
            <a:extLst>
              <a:ext uri="{FF2B5EF4-FFF2-40B4-BE49-F238E27FC236}">
                <a16:creationId xmlns:a16="http://schemas.microsoft.com/office/drawing/2014/main" id="{9413E2BA-AE83-EB42-9223-93D511F85D77}"/>
              </a:ext>
            </a:extLst>
          </p:cNvPr>
          <p:cNvPicPr>
            <a:picLocks noChangeAspect="1"/>
          </p:cNvPicPr>
          <p:nvPr/>
        </p:nvPicPr>
        <p:blipFill>
          <a:blip r:embed="rId6"/>
          <a:stretch>
            <a:fillRect/>
          </a:stretch>
        </p:blipFill>
        <p:spPr>
          <a:xfrm>
            <a:off x="6096315" y="2629711"/>
            <a:ext cx="3105031" cy="1746580"/>
          </a:xfrm>
          <a:prstGeom prst="rect">
            <a:avLst/>
          </a:prstGeom>
          <a:effectLst/>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96314" y="4704514"/>
            <a:ext cx="3105032" cy="1759730"/>
          </a:xfrm>
          <a:prstGeom prst="rect">
            <a:avLst/>
          </a:prstGeom>
        </p:spPr>
      </p:pic>
      <p:cxnSp>
        <p:nvCxnSpPr>
          <p:cNvPr id="15" name="Google Shape;1355;p143"/>
          <p:cNvCxnSpPr/>
          <p:nvPr/>
        </p:nvCxnSpPr>
        <p:spPr>
          <a:xfrm>
            <a:off x="5866876" y="231392"/>
            <a:ext cx="0" cy="6458222"/>
          </a:xfrm>
          <a:prstGeom prst="straightConnector1">
            <a:avLst/>
          </a:prstGeom>
          <a:noFill/>
          <a:ln w="9525" cap="flat" cmpd="sng">
            <a:solidFill>
              <a:schemeClr val="dk2"/>
            </a:solidFill>
            <a:prstDash val="solid"/>
            <a:round/>
            <a:headEnd type="none" w="sm" len="sm"/>
            <a:tailEnd type="none" w="sm" len="sm"/>
          </a:ln>
        </p:spPr>
      </p:cxnSp>
      <p:cxnSp>
        <p:nvCxnSpPr>
          <p:cNvPr id="16" name="Google Shape;1356;p143"/>
          <p:cNvCxnSpPr/>
          <p:nvPr/>
        </p:nvCxnSpPr>
        <p:spPr>
          <a:xfrm>
            <a:off x="58876" y="921297"/>
            <a:ext cx="5808000" cy="13200"/>
          </a:xfrm>
          <a:prstGeom prst="straightConnector1">
            <a:avLst/>
          </a:prstGeom>
          <a:noFill/>
          <a:ln w="9525" cap="flat" cmpd="sng">
            <a:solidFill>
              <a:schemeClr val="dk2"/>
            </a:solidFill>
            <a:prstDash val="solid"/>
            <a:round/>
            <a:headEnd type="none" w="sm" len="sm"/>
            <a:tailEnd type="none" w="sm" len="sm"/>
          </a:ln>
        </p:spPr>
      </p:cxnSp>
      <p:sp>
        <p:nvSpPr>
          <p:cNvPr id="17" name="Google Shape;1360;p143"/>
          <p:cNvSpPr txBox="1"/>
          <p:nvPr/>
        </p:nvSpPr>
        <p:spPr>
          <a:xfrm>
            <a:off x="309319" y="781893"/>
            <a:ext cx="5517918" cy="3477286"/>
          </a:xfrm>
          <a:prstGeom prst="rect">
            <a:avLst/>
          </a:prstGeom>
          <a:noFill/>
          <a:ln>
            <a:noFill/>
          </a:ln>
        </p:spPr>
        <p:txBody>
          <a:bodyPr spcFirstLastPara="1" wrap="square" lIns="121900" tIns="121900" rIns="121900" bIns="121900" anchor="t" anchorCtr="0">
            <a:noAutofit/>
          </a:bodyPr>
          <a:lstStyle/>
          <a:p>
            <a:pPr algn="just">
              <a:lnSpc>
                <a:spcPct val="120000"/>
              </a:lnSpc>
              <a:spcBef>
                <a:spcPts val="1000"/>
              </a:spcBef>
              <a:buClr>
                <a:srgbClr val="000000"/>
              </a:buClr>
              <a:buSzPts val="1600"/>
            </a:pPr>
            <a:r>
              <a:rPr lang="en-US" sz="2700" dirty="0" smtClean="0">
                <a:solidFill>
                  <a:srgbClr val="5595AC"/>
                </a:solidFill>
                <a:latin typeface="Georgia" panose="02040502050405020303" pitchFamily="18" charset="0"/>
                <a:ea typeface="Georgia" panose="02040502050405020303" pitchFamily="18" charset="0"/>
                <a:cs typeface="Arial Narrow" charset="0"/>
              </a:rPr>
              <a:t>RLCMS is </a:t>
            </a:r>
            <a:r>
              <a:rPr lang="en-US" sz="2700" dirty="0">
                <a:solidFill>
                  <a:srgbClr val="5595AC"/>
                </a:solidFill>
                <a:latin typeface="Georgia" panose="02040502050405020303" pitchFamily="18" charset="0"/>
                <a:ea typeface="Georgia" panose="02040502050405020303" pitchFamily="18" charset="0"/>
                <a:cs typeface="Arial Narrow" charset="0"/>
              </a:rPr>
              <a:t>a web-based tool being developed using cloud-based </a:t>
            </a:r>
            <a:r>
              <a:rPr lang="en-US" sz="2700" dirty="0" smtClean="0">
                <a:solidFill>
                  <a:srgbClr val="5595AC"/>
                </a:solidFill>
                <a:latin typeface="Georgia" panose="02040502050405020303" pitchFamily="18" charset="0"/>
                <a:ea typeface="Georgia" panose="02040502050405020303" pitchFamily="18" charset="0"/>
                <a:cs typeface="Arial Narrow" charset="0"/>
              </a:rPr>
              <a:t>technology to produce </a:t>
            </a:r>
            <a:r>
              <a:rPr lang="en-US" sz="2700" dirty="0">
                <a:solidFill>
                  <a:srgbClr val="5595AC"/>
                </a:solidFill>
                <a:latin typeface="Georgia" panose="02040502050405020303" pitchFamily="18" charset="0"/>
                <a:ea typeface="Georgia" panose="02040502050405020303" pitchFamily="18" charset="0"/>
                <a:cs typeface="Arial Narrow" charset="0"/>
              </a:rPr>
              <a:t>land </a:t>
            </a:r>
            <a:r>
              <a:rPr lang="en-US" sz="2700" dirty="0">
                <a:solidFill>
                  <a:srgbClr val="5595AC"/>
                </a:solidFill>
                <a:latin typeface="Georgia" panose="02040502050405020303" pitchFamily="18" charset="0"/>
                <a:ea typeface="Georgia" panose="02040502050405020303" pitchFamily="18" charset="0"/>
                <a:cs typeface="Arial Narrow" charset="0"/>
              </a:rPr>
              <a:t>cover maps on a yearly basis </a:t>
            </a:r>
            <a:endParaRPr lang="en-US" sz="2700" dirty="0" smtClean="0">
              <a:solidFill>
                <a:srgbClr val="5595AC"/>
              </a:solidFill>
              <a:latin typeface="Georgia" panose="02040502050405020303" pitchFamily="18" charset="0"/>
              <a:ea typeface="Georgia" panose="02040502050405020303" pitchFamily="18" charset="0"/>
              <a:cs typeface="Arial Narrow" charset="0"/>
            </a:endParaRPr>
          </a:p>
          <a:p>
            <a:pPr algn="just">
              <a:lnSpc>
                <a:spcPct val="120000"/>
              </a:lnSpc>
              <a:spcBef>
                <a:spcPts val="1000"/>
              </a:spcBef>
              <a:buClr>
                <a:srgbClr val="000000"/>
              </a:buClr>
              <a:buSzPts val="1600"/>
            </a:pPr>
            <a:endParaRPr lang="en-US" sz="100" dirty="0">
              <a:solidFill>
                <a:srgbClr val="5595AC"/>
              </a:solidFill>
              <a:latin typeface="Georgia" panose="02040502050405020303" pitchFamily="18" charset="0"/>
              <a:ea typeface="Georgia" panose="02040502050405020303" pitchFamily="18" charset="0"/>
              <a:cs typeface="Arial Narrow" charset="0"/>
            </a:endParaRPr>
          </a:p>
          <a:p>
            <a:pPr algn="just">
              <a:lnSpc>
                <a:spcPct val="120000"/>
              </a:lnSpc>
              <a:spcBef>
                <a:spcPts val="1000"/>
              </a:spcBef>
              <a:buClr>
                <a:srgbClr val="000000"/>
              </a:buClr>
              <a:buSzPts val="1600"/>
            </a:pPr>
            <a:r>
              <a:rPr lang="en-US" sz="2700" dirty="0">
                <a:solidFill>
                  <a:srgbClr val="5595AC"/>
                </a:solidFill>
                <a:latin typeface="Georgia" panose="02040502050405020303" pitchFamily="18" charset="0"/>
                <a:ea typeface="Georgia" panose="02040502050405020303" pitchFamily="18" charset="0"/>
                <a:cs typeface="Arial Narrow" charset="0"/>
                <a:sym typeface="Century Gothic"/>
              </a:rPr>
              <a:t>Collect Earth Online (CEO</a:t>
            </a:r>
            <a:r>
              <a:rPr lang="en-US" sz="2700" dirty="0" smtClean="0">
                <a:solidFill>
                  <a:srgbClr val="5595AC"/>
                </a:solidFill>
                <a:latin typeface="Georgia" panose="02040502050405020303" pitchFamily="18" charset="0"/>
                <a:ea typeface="Georgia" panose="02040502050405020303" pitchFamily="18" charset="0"/>
                <a:cs typeface="Arial Narrow" charset="0"/>
                <a:sym typeface="Century Gothic"/>
              </a:rPr>
              <a:t>) system </a:t>
            </a:r>
            <a:endParaRPr lang="en-US" sz="2700" dirty="0">
              <a:solidFill>
                <a:srgbClr val="5595AC"/>
              </a:solidFill>
              <a:latin typeface="Georgia" panose="02040502050405020303" pitchFamily="18" charset="0"/>
              <a:ea typeface="Georgia" panose="02040502050405020303" pitchFamily="18" charset="0"/>
              <a:cs typeface="Arial Narrow" charset="0"/>
            </a:endParaRPr>
          </a:p>
        </p:txBody>
      </p:sp>
      <p:pic>
        <p:nvPicPr>
          <p:cNvPr id="5" name="Google Shape;1500;p155"/>
          <p:cNvPicPr preferRelativeResize="0">
            <a:picLocks noChangeAspect="1"/>
          </p:cNvPicPr>
          <p:nvPr/>
        </p:nvPicPr>
        <p:blipFill rotWithShape="1">
          <a:blip r:embed="rId8">
            <a:alphaModFix/>
          </a:blip>
          <a:srcRect l="13409" r="8756"/>
          <a:stretch/>
        </p:blipFill>
        <p:spPr>
          <a:xfrm>
            <a:off x="9430783" y="2629711"/>
            <a:ext cx="2521287" cy="3834533"/>
          </a:xfrm>
          <a:prstGeom prst="rect">
            <a:avLst/>
          </a:prstGeom>
          <a:noFill/>
          <a:ln>
            <a:noFill/>
          </a:ln>
        </p:spPr>
      </p:pic>
      <p:sp>
        <p:nvSpPr>
          <p:cNvPr id="3" name="Rectangle 2"/>
          <p:cNvSpPr/>
          <p:nvPr/>
        </p:nvSpPr>
        <p:spPr>
          <a:xfrm>
            <a:off x="13154526" y="3075062"/>
            <a:ext cx="6096000" cy="8215582"/>
          </a:xfrm>
          <a:prstGeom prst="rect">
            <a:avLst/>
          </a:prstGeom>
        </p:spPr>
        <p:txBody>
          <a:bodyPr>
            <a:spAutoFit/>
          </a:bodyPr>
          <a:lstStyle/>
          <a:p>
            <a:pPr marL="38100">
              <a:lnSpc>
                <a:spcPct val="120000"/>
              </a:lnSpc>
              <a:spcBef>
                <a:spcPts val="1000"/>
              </a:spcBef>
              <a:buClr>
                <a:srgbClr val="000000"/>
              </a:buClr>
              <a:buSzPts val="1600"/>
            </a:pPr>
            <a:r>
              <a:rPr lang="en-US" dirty="0"/>
              <a:t>The LCMS is a web-based tool being developed using cloud-based technology, Google Earth Engine, that will use the historical Landsat Satellite series (Landsat 5, 7, &amp; 8) to produce wall-to-wall land cover maps on a yearly basis starting from 1990 to the present for land cover monitoring purposes. To validate and improve the accuracy of these maps, the service uses Collect Earth Online to collected reference data in addition to available ground-truth data. The land cover products generated by the service will be used for assessing national-level land use/land cover and for reporting to the Food and Agriculture Organization of the United Nations (FAO) Forest Resource Assessment (FRA) and the United Nations Framework Convention on Climate Change (UNFCCC). </a:t>
            </a:r>
            <a:endParaRPr lang="en-US" sz="1600" dirty="0">
              <a:solidFill>
                <a:srgbClr val="6A7278"/>
              </a:solidFill>
              <a:latin typeface="Georgia" panose="02040502050405020303" pitchFamily="18" charset="0"/>
              <a:ea typeface="Georgia" panose="02040502050405020303" pitchFamily="18" charset="0"/>
              <a:cs typeface="Arial Narrow" charset="0"/>
            </a:endParaRPr>
          </a:p>
          <a:p>
            <a:pPr marL="38100">
              <a:lnSpc>
                <a:spcPct val="120000"/>
              </a:lnSpc>
              <a:spcBef>
                <a:spcPts val="1000"/>
              </a:spcBef>
              <a:buClr>
                <a:srgbClr val="000000"/>
              </a:buClr>
              <a:buSzPts val="1600"/>
            </a:pPr>
            <a:endParaRPr lang="en-US" sz="1600" dirty="0">
              <a:solidFill>
                <a:srgbClr val="6A7278"/>
              </a:solidFill>
              <a:latin typeface="Georgia" panose="02040502050405020303" pitchFamily="18" charset="0"/>
              <a:ea typeface="Georgia" panose="02040502050405020303" pitchFamily="18" charset="0"/>
              <a:cs typeface="Arial Narrow" charset="0"/>
            </a:endParaRPr>
          </a:p>
          <a:p>
            <a:pPr marL="38100">
              <a:lnSpc>
                <a:spcPct val="120000"/>
              </a:lnSpc>
              <a:spcBef>
                <a:spcPts val="1000"/>
              </a:spcBef>
              <a:buClr>
                <a:srgbClr val="000000"/>
              </a:buClr>
              <a:buSzPts val="1600"/>
            </a:pPr>
            <a:r>
              <a:rPr lang="en-US" sz="1600" dirty="0">
                <a:solidFill>
                  <a:srgbClr val="6A7278"/>
                </a:solidFill>
                <a:latin typeface="Georgia" panose="02040502050405020303" pitchFamily="18" charset="0"/>
                <a:ea typeface="Georgia" panose="02040502050405020303" pitchFamily="18" charset="0"/>
                <a:cs typeface="Arial Narrow" charset="0"/>
              </a:rPr>
              <a:t>at the national level, and also at the Hindu Kush Himalaya (HKH) regional level. Land cover assessment and its dynamics are essential for the sustainable management of natural resources, environmental protection, and food security. Socioeconomic drivers can induce changes in land cover that may disrupt socio-cultural practices and the institutions associated with managing natural resources, which in turn increases the vulnerability of communities to the effects of climate change. The operationalization and generation of annual land cover maps will enable national agencies to effectively manage and enforce land cover and land use policies.</a:t>
            </a:r>
            <a:endParaRPr lang="en-US" dirty="0"/>
          </a:p>
        </p:txBody>
      </p:sp>
      <p:pic>
        <p:nvPicPr>
          <p:cNvPr id="18" name="Google Shape;1492;p154"/>
          <p:cNvPicPr preferRelativeResize="0"/>
          <p:nvPr/>
        </p:nvPicPr>
        <p:blipFill rotWithShape="1">
          <a:blip r:embed="rId9">
            <a:alphaModFix/>
          </a:blip>
          <a:srcRect/>
          <a:stretch/>
        </p:blipFill>
        <p:spPr>
          <a:xfrm>
            <a:off x="357602" y="3907736"/>
            <a:ext cx="5307114" cy="2556508"/>
          </a:xfrm>
          <a:prstGeom prst="rect">
            <a:avLst/>
          </a:prstGeom>
          <a:noFill/>
          <a:ln>
            <a:noFill/>
          </a:ln>
        </p:spPr>
      </p:pic>
    </p:spTree>
    <p:extLst>
      <p:ext uri="{BB962C8B-B14F-4D97-AF65-F5344CB8AC3E}">
        <p14:creationId xmlns:p14="http://schemas.microsoft.com/office/powerpoint/2010/main" val="820710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pic>
        <p:nvPicPr>
          <p:cNvPr id="355" name="Google Shape;355;p34"/>
          <p:cNvPicPr preferRelativeResize="0"/>
          <p:nvPr/>
        </p:nvPicPr>
        <p:blipFill rotWithShape="1">
          <a:blip r:embed="rId3">
            <a:alphaModFix/>
          </a:blip>
          <a:srcRect t="15426"/>
          <a:stretch/>
        </p:blipFill>
        <p:spPr>
          <a:xfrm>
            <a:off x="-20850" y="-1"/>
            <a:ext cx="12192000" cy="6858001"/>
          </a:xfrm>
          <a:prstGeom prst="rect">
            <a:avLst/>
          </a:prstGeom>
          <a:noFill/>
          <a:ln>
            <a:noFill/>
          </a:ln>
        </p:spPr>
      </p:pic>
      <p:sp>
        <p:nvSpPr>
          <p:cNvPr id="356" name="Google Shape;356;p34"/>
          <p:cNvSpPr/>
          <p:nvPr/>
        </p:nvSpPr>
        <p:spPr>
          <a:xfrm>
            <a:off x="-20850" y="2459700"/>
            <a:ext cx="12192000" cy="17094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7" name="Google Shape;357;p34"/>
          <p:cNvSpPr txBox="1">
            <a:spLocks noGrp="1"/>
          </p:cNvSpPr>
          <p:nvPr>
            <p:ph type="title"/>
          </p:nvPr>
        </p:nvSpPr>
        <p:spPr>
          <a:xfrm>
            <a:off x="0" y="2548715"/>
            <a:ext cx="12192000" cy="1531370"/>
          </a:xfrm>
          <a:prstGeom prst="rect">
            <a:avLst/>
          </a:prstGeom>
          <a:noFill/>
          <a:ln>
            <a:noFill/>
          </a:ln>
        </p:spPr>
        <p:txBody>
          <a:bodyPr spcFirstLastPara="1" wrap="square" lIns="91425" tIns="45700" rIns="91425" bIns="45700" anchor="ctr" anchorCtr="0">
            <a:noAutofit/>
          </a:bodyPr>
          <a:lstStyle/>
          <a:p>
            <a:r>
              <a:rPr lang="en-US" dirty="0">
                <a:latin typeface="Century Gothic"/>
                <a:ea typeface="Century Gothic"/>
                <a:cs typeface="Century Gothic"/>
                <a:sym typeface="Century Gothic"/>
              </a:rPr>
              <a:t>NASA SERVIR: </a:t>
            </a:r>
            <a:r>
              <a:rPr lang="en-US" dirty="0" smtClean="0">
                <a:latin typeface="Century Gothic"/>
                <a:ea typeface="Century Gothic"/>
                <a:cs typeface="Century Gothic"/>
                <a:sym typeface="Century Gothic"/>
              </a:rPr>
              <a:t/>
            </a:r>
            <a:br>
              <a:rPr lang="en-US" dirty="0" smtClean="0">
                <a:latin typeface="Century Gothic"/>
                <a:ea typeface="Century Gothic"/>
                <a:cs typeface="Century Gothic"/>
                <a:sym typeface="Century Gothic"/>
              </a:rPr>
            </a:br>
            <a:r>
              <a:rPr lang="en-US" dirty="0">
                <a:latin typeface="Century Gothic"/>
                <a:ea typeface="Century Gothic"/>
                <a:cs typeface="Century Gothic"/>
                <a:sym typeface="Century Gothic"/>
              </a:rPr>
              <a:t>Water and Water Related </a:t>
            </a:r>
            <a:r>
              <a:rPr lang="en-US" dirty="0" smtClean="0">
                <a:latin typeface="Century Gothic"/>
                <a:ea typeface="Century Gothic"/>
                <a:cs typeface="Century Gothic"/>
                <a:sym typeface="Century Gothic"/>
              </a:rPr>
              <a:t>Disasters</a:t>
            </a:r>
            <a:r>
              <a:rPr lang="en-US" dirty="0">
                <a:latin typeface="Century Gothic"/>
                <a:ea typeface="Century Gothic"/>
                <a:cs typeface="Century Gothic"/>
              </a:rPr>
              <a:t> </a:t>
            </a:r>
            <a:r>
              <a:rPr lang="en-US" dirty="0" smtClean="0">
                <a:latin typeface="Century Gothic"/>
                <a:ea typeface="Century Gothic"/>
                <a:cs typeface="Century Gothic"/>
                <a:sym typeface="Century Gothic"/>
              </a:rPr>
              <a:t>Highlight</a:t>
            </a:r>
            <a:endParaRPr dirty="0"/>
          </a:p>
        </p:txBody>
      </p:sp>
      <p:sp>
        <p:nvSpPr>
          <p:cNvPr id="358" name="Google Shape;358;p34"/>
          <p:cNvSpPr txBox="1">
            <a:spLocks noGrp="1"/>
          </p:cNvSpPr>
          <p:nvPr>
            <p:ph type="sldNum" idx="12"/>
          </p:nvPr>
        </p:nvSpPr>
        <p:spPr>
          <a:xfrm>
            <a:off x="9355319" y="6422339"/>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en-US"/>
              <a:t>10</a:t>
            </a:fld>
            <a:endParaRPr/>
          </a:p>
        </p:txBody>
      </p:sp>
    </p:spTree>
    <p:extLst>
      <p:ext uri="{BB962C8B-B14F-4D97-AF65-F5344CB8AC3E}">
        <p14:creationId xmlns:p14="http://schemas.microsoft.com/office/powerpoint/2010/main" val="3070385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oogle Shape;1389;p145"/>
          <p:cNvPicPr preferRelativeResize="0"/>
          <p:nvPr/>
        </p:nvPicPr>
        <p:blipFill rotWithShape="1">
          <a:blip r:embed="rId3">
            <a:alphaModFix/>
          </a:blip>
          <a:srcRect/>
          <a:stretch/>
        </p:blipFill>
        <p:spPr>
          <a:xfrm>
            <a:off x="6359832" y="863431"/>
            <a:ext cx="3638435" cy="465305"/>
          </a:xfrm>
          <a:prstGeom prst="rect">
            <a:avLst/>
          </a:prstGeom>
          <a:noFill/>
          <a:ln>
            <a:noFill/>
          </a:ln>
        </p:spPr>
      </p:pic>
      <p:sp>
        <p:nvSpPr>
          <p:cNvPr id="2" name="Rectangle 1"/>
          <p:cNvSpPr/>
          <p:nvPr/>
        </p:nvSpPr>
        <p:spPr>
          <a:xfrm>
            <a:off x="879324" y="303558"/>
            <a:ext cx="4145687" cy="1585049"/>
          </a:xfrm>
          <a:prstGeom prst="rect">
            <a:avLst/>
          </a:prstGeom>
        </p:spPr>
        <p:txBody>
          <a:bodyPr wrap="none">
            <a:spAutoFit/>
          </a:bodyPr>
          <a:lstStyle/>
          <a:p>
            <a:pPr marL="38100" algn="ctr">
              <a:lnSpc>
                <a:spcPct val="120000"/>
              </a:lnSpc>
              <a:spcBef>
                <a:spcPts val="1000"/>
              </a:spcBef>
              <a:buClr>
                <a:srgbClr val="000000"/>
              </a:buClr>
              <a:buSzPts val="1600"/>
            </a:pPr>
            <a:r>
              <a:rPr lang="en-US" b="1" dirty="0">
                <a:solidFill>
                  <a:srgbClr val="6A7278"/>
                </a:solidFill>
                <a:latin typeface="Georgia" panose="02040502050405020303" pitchFamily="18" charset="0"/>
                <a:ea typeface="Georgia" panose="02040502050405020303" pitchFamily="18" charset="0"/>
                <a:cs typeface="Arial Narrow" charset="0"/>
              </a:rPr>
              <a:t>Water &amp; Water Related </a:t>
            </a:r>
            <a:r>
              <a:rPr lang="en-US" b="1" dirty="0" smtClean="0">
                <a:solidFill>
                  <a:srgbClr val="6A7278"/>
                </a:solidFill>
                <a:latin typeface="Georgia" panose="02040502050405020303" pitchFamily="18" charset="0"/>
                <a:ea typeface="Georgia" panose="02040502050405020303" pitchFamily="18" charset="0"/>
                <a:cs typeface="Arial Narrow" charset="0"/>
              </a:rPr>
              <a:t>Disasters</a:t>
            </a:r>
          </a:p>
          <a:p>
            <a:pPr marL="38100" algn="ctr">
              <a:lnSpc>
                <a:spcPct val="120000"/>
              </a:lnSpc>
              <a:spcBef>
                <a:spcPts val="1000"/>
              </a:spcBef>
              <a:buClr>
                <a:srgbClr val="000000"/>
              </a:buClr>
              <a:buSzPts val="1600"/>
            </a:pPr>
            <a:endParaRPr lang="en-US" sz="600" b="1" dirty="0" smtClean="0">
              <a:solidFill>
                <a:srgbClr val="6A7278"/>
              </a:solidFill>
              <a:latin typeface="Georgia" panose="02040502050405020303" pitchFamily="18" charset="0"/>
              <a:ea typeface="Georgia" panose="02040502050405020303" pitchFamily="18" charset="0"/>
              <a:cs typeface="Arial Narrow" charset="0"/>
            </a:endParaRPr>
          </a:p>
          <a:p>
            <a:pPr marL="38100" algn="ctr">
              <a:lnSpc>
                <a:spcPct val="120000"/>
              </a:lnSpc>
              <a:spcBef>
                <a:spcPts val="1000"/>
              </a:spcBef>
              <a:buClr>
                <a:srgbClr val="000000"/>
              </a:buClr>
              <a:buSzPts val="1600"/>
            </a:pPr>
            <a:r>
              <a:rPr lang="en-US" b="1" dirty="0" smtClean="0">
                <a:solidFill>
                  <a:srgbClr val="6A7278"/>
                </a:solidFill>
                <a:latin typeface="Georgia" panose="02040502050405020303" pitchFamily="18" charset="0"/>
                <a:ea typeface="Georgia" panose="02040502050405020303" pitchFamily="18" charset="0"/>
                <a:cs typeface="Arial Narrow" charset="0"/>
              </a:rPr>
              <a:t>Supporting </a:t>
            </a:r>
            <a:r>
              <a:rPr lang="en-US" b="1" dirty="0">
                <a:solidFill>
                  <a:srgbClr val="6A7278"/>
                </a:solidFill>
                <a:latin typeface="Georgia" panose="02040502050405020303" pitchFamily="18" charset="0"/>
                <a:ea typeface="Georgia" panose="02040502050405020303" pitchFamily="18" charset="0"/>
                <a:cs typeface="Arial Narrow" charset="0"/>
              </a:rPr>
              <a:t>Near Real-Time</a:t>
            </a:r>
          </a:p>
          <a:p>
            <a:pPr marL="38100" algn="ctr">
              <a:lnSpc>
                <a:spcPct val="120000"/>
              </a:lnSpc>
              <a:spcBef>
                <a:spcPts val="1000"/>
              </a:spcBef>
              <a:buClr>
                <a:srgbClr val="000000"/>
              </a:buClr>
              <a:buSzPts val="1600"/>
            </a:pPr>
            <a:r>
              <a:rPr lang="en-US" b="1" dirty="0">
                <a:solidFill>
                  <a:srgbClr val="6A7278"/>
                </a:solidFill>
                <a:latin typeface="Georgia" panose="02040502050405020303" pitchFamily="18" charset="0"/>
                <a:ea typeface="Georgia" panose="02040502050405020303" pitchFamily="18" charset="0"/>
                <a:cs typeface="Arial Narrow" charset="0"/>
              </a:rPr>
              <a:t> Flood Monitoring in </a:t>
            </a:r>
            <a:r>
              <a:rPr lang="en-US" b="1" dirty="0" smtClean="0">
                <a:solidFill>
                  <a:srgbClr val="6A7278"/>
                </a:solidFill>
                <a:latin typeface="Georgia" panose="02040502050405020303" pitchFamily="18" charset="0"/>
                <a:ea typeface="Georgia" panose="02040502050405020303" pitchFamily="18" charset="0"/>
                <a:cs typeface="Arial Narrow" charset="0"/>
              </a:rPr>
              <a:t>Myanmar</a:t>
            </a:r>
            <a:endParaRPr lang="en-US" b="1" dirty="0">
              <a:solidFill>
                <a:srgbClr val="6A7278"/>
              </a:solidFill>
              <a:latin typeface="Georgia" panose="02040502050405020303" pitchFamily="18" charset="0"/>
              <a:ea typeface="Georgia" panose="02040502050405020303" pitchFamily="18" charset="0"/>
              <a:cs typeface="Arial Narrow" charset="0"/>
            </a:endParaRPr>
          </a:p>
        </p:txBody>
      </p:sp>
      <p:cxnSp>
        <p:nvCxnSpPr>
          <p:cNvPr id="15" name="Google Shape;1355;p143"/>
          <p:cNvCxnSpPr/>
          <p:nvPr/>
        </p:nvCxnSpPr>
        <p:spPr>
          <a:xfrm>
            <a:off x="5866876" y="231392"/>
            <a:ext cx="0" cy="6458222"/>
          </a:xfrm>
          <a:prstGeom prst="straightConnector1">
            <a:avLst/>
          </a:prstGeom>
          <a:noFill/>
          <a:ln w="9525" cap="flat" cmpd="sng">
            <a:solidFill>
              <a:schemeClr val="dk2"/>
            </a:solidFill>
            <a:prstDash val="solid"/>
            <a:round/>
            <a:headEnd type="none" w="sm" len="sm"/>
            <a:tailEnd type="none" w="sm" len="sm"/>
          </a:ln>
        </p:spPr>
      </p:cxnSp>
      <p:cxnSp>
        <p:nvCxnSpPr>
          <p:cNvPr id="16" name="Google Shape;1356;p143"/>
          <p:cNvCxnSpPr/>
          <p:nvPr/>
        </p:nvCxnSpPr>
        <p:spPr>
          <a:xfrm>
            <a:off x="70651" y="2133534"/>
            <a:ext cx="5808000" cy="13200"/>
          </a:xfrm>
          <a:prstGeom prst="straightConnector1">
            <a:avLst/>
          </a:prstGeom>
          <a:noFill/>
          <a:ln w="9525" cap="flat" cmpd="sng">
            <a:solidFill>
              <a:schemeClr val="dk2"/>
            </a:solidFill>
            <a:prstDash val="solid"/>
            <a:round/>
            <a:headEnd type="none" w="sm" len="sm"/>
            <a:tailEnd type="none" w="sm" len="sm"/>
          </a:ln>
        </p:spPr>
      </p:cxnSp>
      <p:pic>
        <p:nvPicPr>
          <p:cNvPr id="18" name="Google Shape;209;p28"/>
          <p:cNvPicPr preferRelativeResize="0"/>
          <p:nvPr/>
        </p:nvPicPr>
        <p:blipFill rotWithShape="1">
          <a:blip r:embed="rId4">
            <a:alphaModFix/>
          </a:blip>
          <a:srcRect/>
          <a:stretch/>
        </p:blipFill>
        <p:spPr>
          <a:xfrm>
            <a:off x="9109879" y="2337971"/>
            <a:ext cx="2876700" cy="1916603"/>
          </a:xfrm>
          <a:prstGeom prst="rect">
            <a:avLst/>
          </a:prstGeom>
          <a:noFill/>
          <a:ln>
            <a:noFill/>
          </a:ln>
          <a:effectLst/>
        </p:spPr>
      </p:pic>
      <p:pic>
        <p:nvPicPr>
          <p:cNvPr id="19" name="Google Shape;211;p28"/>
          <p:cNvPicPr preferRelativeResize="0"/>
          <p:nvPr/>
        </p:nvPicPr>
        <p:blipFill rotWithShape="1">
          <a:blip r:embed="rId5">
            <a:alphaModFix/>
          </a:blip>
          <a:srcRect/>
          <a:stretch/>
        </p:blipFill>
        <p:spPr>
          <a:xfrm>
            <a:off x="9104810" y="4338232"/>
            <a:ext cx="2876683" cy="1919287"/>
          </a:xfrm>
          <a:prstGeom prst="rect">
            <a:avLst/>
          </a:prstGeom>
          <a:noFill/>
          <a:ln>
            <a:noFill/>
          </a:ln>
          <a:effectLst/>
        </p:spPr>
      </p:pic>
      <p:pic>
        <p:nvPicPr>
          <p:cNvPr id="20" name="Google Shape;212;p28"/>
          <p:cNvPicPr preferRelativeResize="0"/>
          <p:nvPr/>
        </p:nvPicPr>
        <p:blipFill>
          <a:blip r:embed="rId6">
            <a:alphaModFix/>
          </a:blip>
          <a:stretch>
            <a:fillRect/>
          </a:stretch>
        </p:blipFill>
        <p:spPr>
          <a:xfrm>
            <a:off x="6056828" y="4342971"/>
            <a:ext cx="2876701" cy="1909800"/>
          </a:xfrm>
          <a:prstGeom prst="rect">
            <a:avLst/>
          </a:prstGeom>
          <a:noFill/>
          <a:ln>
            <a:noFill/>
          </a:ln>
          <a:effectLst/>
        </p:spPr>
      </p:pic>
      <p:pic>
        <p:nvPicPr>
          <p:cNvPr id="21" name="Google Shape;213;p28"/>
          <p:cNvPicPr preferRelativeResize="0"/>
          <p:nvPr/>
        </p:nvPicPr>
        <p:blipFill rotWithShape="1">
          <a:blip r:embed="rId7">
            <a:alphaModFix/>
          </a:blip>
          <a:srcRect l="2212" r="7859"/>
          <a:stretch/>
        </p:blipFill>
        <p:spPr>
          <a:xfrm>
            <a:off x="6056828" y="2335271"/>
            <a:ext cx="2876701" cy="1919300"/>
          </a:xfrm>
          <a:prstGeom prst="rect">
            <a:avLst/>
          </a:prstGeom>
          <a:noFill/>
          <a:ln>
            <a:noFill/>
          </a:ln>
          <a:effectLst/>
        </p:spPr>
      </p:pic>
      <p:pic>
        <p:nvPicPr>
          <p:cNvPr id="22" name="Picture 4" descr="https://lh6.googleusercontent.com/dmW0s4QXs5ILBvtDa5ru9XkVMZgA7Z0BqFnga8HJGBwuESbWay15kYIxRB-M_GJjqXD51xirEy48N_oOmGVaCYHSfFcIxEwwjCN-bHUOn8DhFkCSGQaLgKvrf-Z-CoaH1wfNhfI"/>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543151" y="443146"/>
            <a:ext cx="1360274" cy="1360274"/>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p:cNvSpPr/>
          <p:nvPr/>
        </p:nvSpPr>
        <p:spPr>
          <a:xfrm>
            <a:off x="272717" y="2431523"/>
            <a:ext cx="5277852" cy="3323987"/>
          </a:xfrm>
          <a:prstGeom prst="rect">
            <a:avLst/>
          </a:prstGeom>
        </p:spPr>
        <p:txBody>
          <a:bodyPr wrap="square">
            <a:spAutoFit/>
          </a:bodyPr>
          <a:lstStyle/>
          <a:p>
            <a:pPr algn="just"/>
            <a:r>
              <a:rPr lang="en-US" sz="3000" dirty="0" smtClean="0">
                <a:solidFill>
                  <a:srgbClr val="5595AC"/>
                </a:solidFill>
                <a:latin typeface="Georgia" panose="02040502050405020303" pitchFamily="18" charset="0"/>
                <a:ea typeface="Georgia" panose="02040502050405020303" pitchFamily="18" charset="0"/>
                <a:cs typeface="Arial Narrow" charset="0"/>
              </a:rPr>
              <a:t>Myanmar is greatly affected due to monsoon rains and tropical cyclones</a:t>
            </a:r>
          </a:p>
          <a:p>
            <a:pPr algn="just"/>
            <a:endParaRPr lang="en-US" sz="3000" dirty="0">
              <a:solidFill>
                <a:srgbClr val="5595AC"/>
              </a:solidFill>
              <a:latin typeface="Georgia" panose="02040502050405020303" pitchFamily="18" charset="0"/>
              <a:ea typeface="Georgia" panose="02040502050405020303" pitchFamily="18" charset="0"/>
              <a:cs typeface="Arial Narrow" charset="0"/>
            </a:endParaRPr>
          </a:p>
          <a:p>
            <a:pPr algn="just"/>
            <a:r>
              <a:rPr lang="en-US" sz="3000" dirty="0" smtClean="0">
                <a:solidFill>
                  <a:srgbClr val="5595AC"/>
                </a:solidFill>
                <a:latin typeface="Georgia" panose="02040502050405020303" pitchFamily="18" charset="0"/>
                <a:ea typeface="Georgia" panose="02040502050405020303" pitchFamily="18" charset="0"/>
                <a:cs typeface="Arial Narrow" charset="0"/>
              </a:rPr>
              <a:t>Co-Development</a:t>
            </a:r>
            <a:r>
              <a:rPr lang="en-US" sz="3000" dirty="0">
                <a:solidFill>
                  <a:srgbClr val="5595AC"/>
                </a:solidFill>
                <a:latin typeface="Georgia" panose="02040502050405020303" pitchFamily="18" charset="0"/>
                <a:ea typeface="Georgia" panose="02040502050405020303" pitchFamily="18" charset="0"/>
                <a:cs typeface="Arial Narrow" charset="0"/>
              </a:rPr>
              <a:t> </a:t>
            </a:r>
            <a:r>
              <a:rPr lang="en-US" sz="3000" dirty="0" smtClean="0">
                <a:solidFill>
                  <a:srgbClr val="5595AC"/>
                </a:solidFill>
                <a:latin typeface="Georgia" panose="02040502050405020303" pitchFamily="18" charset="0"/>
                <a:ea typeface="Georgia" panose="02040502050405020303" pitchFamily="18" charset="0"/>
                <a:cs typeface="Arial Narrow" charset="0"/>
              </a:rPr>
              <a:t>of geospatial tool is a mechanism for capacity building.</a:t>
            </a:r>
            <a:endParaRPr lang="en-US" sz="3000" dirty="0">
              <a:solidFill>
                <a:srgbClr val="6A7278"/>
              </a:solidFill>
              <a:latin typeface="Georgia" panose="02040502050405020303" pitchFamily="18" charset="0"/>
              <a:ea typeface="Georgia" panose="02040502050405020303" pitchFamily="18" charset="0"/>
              <a:cs typeface="Arial Narrow" charset="0"/>
            </a:endParaRPr>
          </a:p>
        </p:txBody>
      </p:sp>
    </p:spTree>
    <p:extLst>
      <p:ext uri="{BB962C8B-B14F-4D97-AF65-F5344CB8AC3E}">
        <p14:creationId xmlns:p14="http://schemas.microsoft.com/office/powerpoint/2010/main" val="1579448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Google Shape;356;p34"/>
          <p:cNvSpPr/>
          <p:nvPr/>
        </p:nvSpPr>
        <p:spPr>
          <a:xfrm>
            <a:off x="6512272" y="4033838"/>
            <a:ext cx="5390168" cy="2506191"/>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0" name="Google Shape;1389;p145"/>
          <p:cNvPicPr preferRelativeResize="0"/>
          <p:nvPr/>
        </p:nvPicPr>
        <p:blipFill rotWithShape="1">
          <a:blip r:embed="rId3">
            <a:alphaModFix/>
          </a:blip>
          <a:srcRect/>
          <a:stretch/>
        </p:blipFill>
        <p:spPr>
          <a:xfrm>
            <a:off x="603530" y="1122350"/>
            <a:ext cx="3638435" cy="380330"/>
          </a:xfrm>
          <a:prstGeom prst="rect">
            <a:avLst/>
          </a:prstGeom>
          <a:noFill/>
          <a:ln>
            <a:noFill/>
          </a:ln>
        </p:spPr>
      </p:pic>
      <p:sp>
        <p:nvSpPr>
          <p:cNvPr id="2" name="Rectangle 1"/>
          <p:cNvSpPr/>
          <p:nvPr/>
        </p:nvSpPr>
        <p:spPr>
          <a:xfrm>
            <a:off x="7104462" y="581753"/>
            <a:ext cx="3857146" cy="885371"/>
          </a:xfrm>
          <a:prstGeom prst="rect">
            <a:avLst/>
          </a:prstGeom>
        </p:spPr>
        <p:txBody>
          <a:bodyPr wrap="none">
            <a:spAutoFit/>
          </a:bodyPr>
          <a:lstStyle/>
          <a:p>
            <a:pPr marL="38100" algn="ctr">
              <a:lnSpc>
                <a:spcPct val="120000"/>
              </a:lnSpc>
              <a:spcBef>
                <a:spcPts val="1000"/>
              </a:spcBef>
              <a:buClr>
                <a:srgbClr val="000000"/>
              </a:buClr>
              <a:buSzPts val="1600"/>
            </a:pPr>
            <a:r>
              <a:rPr lang="en-US" b="1" dirty="0" smtClean="0">
                <a:solidFill>
                  <a:srgbClr val="6A7278"/>
                </a:solidFill>
                <a:latin typeface="Georgia" panose="02040502050405020303" pitchFamily="18" charset="0"/>
                <a:ea typeface="Georgia" panose="02040502050405020303" pitchFamily="18" charset="0"/>
                <a:cs typeface="Arial Narrow" charset="0"/>
              </a:rPr>
              <a:t>Hydrological </a:t>
            </a:r>
            <a:r>
              <a:rPr lang="en-US" b="1" dirty="0">
                <a:solidFill>
                  <a:srgbClr val="6A7278"/>
                </a:solidFill>
                <a:latin typeface="Georgia" panose="02040502050405020303" pitchFamily="18" charset="0"/>
                <a:ea typeface="Georgia" panose="02040502050405020303" pitchFamily="18" charset="0"/>
                <a:cs typeface="Arial Narrow" charset="0"/>
              </a:rPr>
              <a:t>Remote Sensing </a:t>
            </a:r>
            <a:endParaRPr lang="en-US" b="1" dirty="0" smtClean="0">
              <a:solidFill>
                <a:srgbClr val="6A7278"/>
              </a:solidFill>
              <a:latin typeface="Georgia" panose="02040502050405020303" pitchFamily="18" charset="0"/>
              <a:ea typeface="Georgia" panose="02040502050405020303" pitchFamily="18" charset="0"/>
              <a:cs typeface="Arial Narrow" charset="0"/>
            </a:endParaRPr>
          </a:p>
          <a:p>
            <a:pPr marL="38100" algn="ctr">
              <a:lnSpc>
                <a:spcPct val="120000"/>
              </a:lnSpc>
              <a:spcBef>
                <a:spcPts val="1000"/>
              </a:spcBef>
              <a:buClr>
                <a:srgbClr val="000000"/>
              </a:buClr>
              <a:buSzPts val="1600"/>
            </a:pPr>
            <a:r>
              <a:rPr lang="en-US" b="1" dirty="0" smtClean="0">
                <a:solidFill>
                  <a:srgbClr val="6A7278"/>
                </a:solidFill>
                <a:latin typeface="Georgia" panose="02040502050405020303" pitchFamily="18" charset="0"/>
                <a:ea typeface="Georgia" panose="02040502050405020303" pitchFamily="18" charset="0"/>
                <a:cs typeface="Arial Narrow" charset="0"/>
              </a:rPr>
              <a:t>Analysis </a:t>
            </a:r>
            <a:r>
              <a:rPr lang="en-US" b="1" dirty="0">
                <a:solidFill>
                  <a:srgbClr val="6A7278"/>
                </a:solidFill>
                <a:latin typeface="Georgia" panose="02040502050405020303" pitchFamily="18" charset="0"/>
                <a:ea typeface="Georgia" panose="02040502050405020303" pitchFamily="18" charset="0"/>
                <a:cs typeface="Arial Narrow" charset="0"/>
              </a:rPr>
              <a:t>of </a:t>
            </a:r>
            <a:r>
              <a:rPr lang="en-US" b="1" dirty="0" smtClean="0">
                <a:solidFill>
                  <a:srgbClr val="6A7278"/>
                </a:solidFill>
                <a:latin typeface="Georgia" panose="02040502050405020303" pitchFamily="18" charset="0"/>
                <a:ea typeface="Georgia" panose="02040502050405020303" pitchFamily="18" charset="0"/>
                <a:cs typeface="Arial Narrow" charset="0"/>
              </a:rPr>
              <a:t>Floods</a:t>
            </a:r>
            <a:endParaRPr lang="en-US" b="1" dirty="0">
              <a:solidFill>
                <a:srgbClr val="6A7278"/>
              </a:solidFill>
              <a:latin typeface="Georgia" panose="02040502050405020303" pitchFamily="18" charset="0"/>
              <a:ea typeface="Georgia" panose="02040502050405020303" pitchFamily="18" charset="0"/>
              <a:cs typeface="Arial Narrow" charset="0"/>
            </a:endParaRPr>
          </a:p>
        </p:txBody>
      </p:sp>
      <p:cxnSp>
        <p:nvCxnSpPr>
          <p:cNvPr id="15" name="Google Shape;1355;p143"/>
          <p:cNvCxnSpPr/>
          <p:nvPr/>
        </p:nvCxnSpPr>
        <p:spPr>
          <a:xfrm>
            <a:off x="6333601" y="250442"/>
            <a:ext cx="0" cy="6458222"/>
          </a:xfrm>
          <a:prstGeom prst="straightConnector1">
            <a:avLst/>
          </a:prstGeom>
          <a:noFill/>
          <a:ln w="9525" cap="flat" cmpd="sng">
            <a:solidFill>
              <a:schemeClr val="dk2"/>
            </a:solidFill>
            <a:prstDash val="solid"/>
            <a:round/>
            <a:headEnd type="none" w="sm" len="sm"/>
            <a:tailEnd type="none" w="sm" len="sm"/>
          </a:ln>
        </p:spPr>
      </p:cxnSp>
      <p:cxnSp>
        <p:nvCxnSpPr>
          <p:cNvPr id="16" name="Google Shape;1356;p143"/>
          <p:cNvCxnSpPr/>
          <p:nvPr/>
        </p:nvCxnSpPr>
        <p:spPr>
          <a:xfrm>
            <a:off x="6333601" y="1467124"/>
            <a:ext cx="5369034" cy="17037"/>
          </a:xfrm>
          <a:prstGeom prst="straightConnector1">
            <a:avLst/>
          </a:prstGeom>
          <a:noFill/>
          <a:ln w="9525" cap="flat" cmpd="sng">
            <a:solidFill>
              <a:schemeClr val="dk2"/>
            </a:solidFill>
            <a:prstDash val="solid"/>
            <a:round/>
            <a:headEnd type="none" w="sm" len="sm"/>
            <a:tailEnd type="none" w="sm" len="sm"/>
          </a:ln>
        </p:spPr>
      </p:cxnSp>
      <p:pic>
        <p:nvPicPr>
          <p:cNvPr id="22" name="Picture 4" descr="https://lh6.googleusercontent.com/dmW0s4QXs5ILBvtDa5ru9XkVMZgA7Z0BqFnga8HJGBwuESbWay15kYIxRB-M_GJjqXD51xirEy48N_oOmGVaCYHSfFcIxEwwjCN-bHUOn8DhFkCSGQaLgKvrf-Z-CoaH1wfNhf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0908" y="619390"/>
            <a:ext cx="1360274" cy="1360274"/>
          </a:xfrm>
          <a:prstGeom prst="rect">
            <a:avLst/>
          </a:prstGeom>
          <a:noFill/>
          <a:extLst>
            <a:ext uri="{909E8E84-426E-40DD-AFC4-6F175D3DCCD1}">
              <a14:hiddenFill xmlns:a14="http://schemas.microsoft.com/office/drawing/2010/main">
                <a:solidFill>
                  <a:srgbClr val="FFFFFF"/>
                </a:solidFill>
              </a14:hiddenFill>
            </a:ext>
          </a:extLst>
        </p:spPr>
      </p:pic>
      <p:pic>
        <p:nvPicPr>
          <p:cNvPr id="26" name="Google Shape;296;p39"/>
          <p:cNvPicPr preferRelativeResize="0"/>
          <p:nvPr/>
        </p:nvPicPr>
        <p:blipFill rotWithShape="1">
          <a:blip r:embed="rId5">
            <a:alphaModFix/>
          </a:blip>
          <a:srcRect l="3514" t="3803" r="3028" b="2519"/>
          <a:stretch/>
        </p:blipFill>
        <p:spPr>
          <a:xfrm>
            <a:off x="2757120" y="2263444"/>
            <a:ext cx="3338504" cy="4276841"/>
          </a:xfrm>
          <a:prstGeom prst="rect">
            <a:avLst/>
          </a:prstGeom>
          <a:noFill/>
          <a:ln>
            <a:noFill/>
          </a:ln>
        </p:spPr>
      </p:pic>
      <p:grpSp>
        <p:nvGrpSpPr>
          <p:cNvPr id="3" name="Group 2"/>
          <p:cNvGrpSpPr/>
          <p:nvPr/>
        </p:nvGrpSpPr>
        <p:grpSpPr>
          <a:xfrm>
            <a:off x="272056" y="2263443"/>
            <a:ext cx="2247088" cy="4276841"/>
            <a:chOff x="6115813" y="2432802"/>
            <a:chExt cx="2247088" cy="4049292"/>
          </a:xfrm>
        </p:grpSpPr>
        <p:grpSp>
          <p:nvGrpSpPr>
            <p:cNvPr id="27" name="Google Shape;297;p39"/>
            <p:cNvGrpSpPr>
              <a:grpSpLocks noChangeAspect="1"/>
            </p:cNvGrpSpPr>
            <p:nvPr/>
          </p:nvGrpSpPr>
          <p:grpSpPr>
            <a:xfrm>
              <a:off x="6115813" y="2432802"/>
              <a:ext cx="2247088" cy="4049292"/>
              <a:chOff x="297788" y="-152403"/>
              <a:chExt cx="2764125" cy="4981002"/>
            </a:xfrm>
          </p:grpSpPr>
          <p:pic>
            <p:nvPicPr>
              <p:cNvPr id="28" name="Google Shape;298;p39"/>
              <p:cNvPicPr preferRelativeResize="0"/>
              <p:nvPr/>
            </p:nvPicPr>
            <p:blipFill rotWithShape="1">
              <a:blip r:embed="rId6">
                <a:alphaModFix/>
              </a:blip>
              <a:srcRect l="10725" t="5276" r="18388"/>
              <a:stretch/>
            </p:blipFill>
            <p:spPr>
              <a:xfrm>
                <a:off x="297788" y="-152403"/>
                <a:ext cx="2764125" cy="4981002"/>
              </a:xfrm>
              <a:prstGeom prst="rect">
                <a:avLst/>
              </a:prstGeom>
              <a:noFill/>
              <a:ln>
                <a:noFill/>
              </a:ln>
            </p:spPr>
          </p:pic>
          <p:sp>
            <p:nvSpPr>
              <p:cNvPr id="29" name="Google Shape;299;p39"/>
              <p:cNvSpPr/>
              <p:nvPr/>
            </p:nvSpPr>
            <p:spPr>
              <a:xfrm>
                <a:off x="1901575" y="587125"/>
                <a:ext cx="155700" cy="1662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 name="Google Shape;300;p39"/>
            <p:cNvSpPr/>
            <p:nvPr/>
          </p:nvSpPr>
          <p:spPr>
            <a:xfrm>
              <a:off x="6115813" y="5971026"/>
              <a:ext cx="2247088" cy="511067"/>
            </a:xfrm>
            <a:prstGeom prst="rect">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31" name="Google Shape;301;p39"/>
            <p:cNvSpPr txBox="1"/>
            <p:nvPr/>
          </p:nvSpPr>
          <p:spPr>
            <a:xfrm>
              <a:off x="6115813" y="5971026"/>
              <a:ext cx="2247088" cy="511068"/>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1050" b="1" dirty="0">
                  <a:solidFill>
                    <a:schemeClr val="lt1"/>
                  </a:solidFill>
                  <a:latin typeface="Google Sans"/>
                  <a:ea typeface="Google Sans"/>
                  <a:cs typeface="Google Sans"/>
                  <a:sym typeface="Google Sans"/>
                </a:rPr>
                <a:t>Flooding Event</a:t>
              </a:r>
              <a:endParaRPr sz="1050" b="1" dirty="0">
                <a:solidFill>
                  <a:schemeClr val="lt1"/>
                </a:solidFill>
                <a:latin typeface="Google Sans"/>
                <a:ea typeface="Google Sans"/>
                <a:cs typeface="Google Sans"/>
                <a:sym typeface="Google Sans"/>
              </a:endParaRPr>
            </a:p>
            <a:p>
              <a:pPr marL="0" marR="0" lvl="0" indent="0" algn="ctr" rtl="0">
                <a:spcBef>
                  <a:spcPts val="0"/>
                </a:spcBef>
                <a:spcAft>
                  <a:spcPts val="0"/>
                </a:spcAft>
                <a:buNone/>
              </a:pPr>
              <a:r>
                <a:rPr lang="en" sz="1050" b="1" dirty="0">
                  <a:solidFill>
                    <a:schemeClr val="lt1"/>
                  </a:solidFill>
                  <a:latin typeface="Google Sans"/>
                  <a:ea typeface="Google Sans"/>
                  <a:cs typeface="Google Sans"/>
                  <a:sym typeface="Google Sans"/>
                </a:rPr>
                <a:t>Date: </a:t>
              </a:r>
              <a:r>
                <a:rPr lang="en" sz="1050" dirty="0">
                  <a:solidFill>
                    <a:schemeClr val="lt1"/>
                  </a:solidFill>
                  <a:latin typeface="Google Sans"/>
                  <a:ea typeface="Google Sans"/>
                  <a:cs typeface="Google Sans"/>
                  <a:sym typeface="Google Sans"/>
                </a:rPr>
                <a:t>July 2019</a:t>
              </a:r>
              <a:endParaRPr sz="1050" dirty="0">
                <a:solidFill>
                  <a:schemeClr val="lt1"/>
                </a:solidFill>
                <a:latin typeface="Google Sans"/>
                <a:ea typeface="Google Sans"/>
                <a:cs typeface="Google Sans"/>
                <a:sym typeface="Google Sans"/>
              </a:endParaRPr>
            </a:p>
            <a:p>
              <a:pPr marL="0" marR="0" lvl="0" indent="0" algn="ctr" rtl="0">
                <a:spcBef>
                  <a:spcPts val="0"/>
                </a:spcBef>
                <a:spcAft>
                  <a:spcPts val="0"/>
                </a:spcAft>
                <a:buNone/>
              </a:pPr>
              <a:r>
                <a:rPr lang="en" sz="1050" b="1" dirty="0">
                  <a:solidFill>
                    <a:schemeClr val="lt1"/>
                  </a:solidFill>
                  <a:latin typeface="Google Sans"/>
                  <a:ea typeface="Google Sans"/>
                  <a:cs typeface="Google Sans"/>
                  <a:sym typeface="Google Sans"/>
                </a:rPr>
                <a:t>Location: </a:t>
              </a:r>
              <a:r>
                <a:rPr lang="en" sz="1050" dirty="0">
                  <a:solidFill>
                    <a:schemeClr val="lt1"/>
                  </a:solidFill>
                  <a:latin typeface="Google Sans"/>
                  <a:ea typeface="Google Sans"/>
                  <a:cs typeface="Google Sans"/>
                  <a:sym typeface="Google Sans"/>
                </a:rPr>
                <a:t> Myitkyina,Myanmar</a:t>
              </a:r>
              <a:endParaRPr sz="1050" dirty="0">
                <a:solidFill>
                  <a:schemeClr val="lt1"/>
                </a:solidFill>
                <a:latin typeface="Google Sans"/>
                <a:ea typeface="Google Sans"/>
                <a:cs typeface="Google Sans"/>
                <a:sym typeface="Google Sans"/>
              </a:endParaRPr>
            </a:p>
          </p:txBody>
        </p:sp>
      </p:grpSp>
      <p:sp>
        <p:nvSpPr>
          <p:cNvPr id="19" name="Rectangle 18"/>
          <p:cNvSpPr/>
          <p:nvPr/>
        </p:nvSpPr>
        <p:spPr>
          <a:xfrm>
            <a:off x="6512272" y="1770948"/>
            <a:ext cx="5390168" cy="1938992"/>
          </a:xfrm>
          <a:prstGeom prst="rect">
            <a:avLst/>
          </a:prstGeom>
        </p:spPr>
        <p:txBody>
          <a:bodyPr wrap="square">
            <a:spAutoFit/>
          </a:bodyPr>
          <a:lstStyle/>
          <a:p>
            <a:pPr algn="just"/>
            <a:r>
              <a:rPr lang="en-US" sz="3000" dirty="0" err="1" smtClean="0">
                <a:solidFill>
                  <a:srgbClr val="5595AC"/>
                </a:solidFill>
                <a:latin typeface="Georgia" panose="02040502050405020303" pitchFamily="18" charset="0"/>
                <a:ea typeface="Georgia" panose="02040502050405020303" pitchFamily="18" charset="0"/>
                <a:cs typeface="Arial Narrow" charset="0"/>
              </a:rPr>
              <a:t>HYDRAFloods</a:t>
            </a:r>
            <a:r>
              <a:rPr lang="en-US" sz="3000" dirty="0">
                <a:solidFill>
                  <a:srgbClr val="5595AC"/>
                </a:solidFill>
                <a:latin typeface="Georgia" panose="02040502050405020303" pitchFamily="18" charset="0"/>
                <a:ea typeface="Georgia" panose="02040502050405020303" pitchFamily="18" charset="0"/>
                <a:cs typeface="Arial Narrow" charset="0"/>
              </a:rPr>
              <a:t>, a </a:t>
            </a:r>
            <a:r>
              <a:rPr lang="en-US" sz="3000" dirty="0" smtClean="0">
                <a:solidFill>
                  <a:srgbClr val="5595AC"/>
                </a:solidFill>
                <a:latin typeface="Georgia" panose="02040502050405020303" pitchFamily="18" charset="0"/>
                <a:ea typeface="Georgia" panose="02040502050405020303" pitchFamily="18" charset="0"/>
                <a:cs typeface="Arial Narrow" charset="0"/>
              </a:rPr>
              <a:t>web-based </a:t>
            </a:r>
            <a:r>
              <a:rPr lang="en-US" sz="3000" dirty="0">
                <a:solidFill>
                  <a:srgbClr val="5595AC"/>
                </a:solidFill>
                <a:latin typeface="Georgia" panose="02040502050405020303" pitchFamily="18" charset="0"/>
                <a:ea typeface="Georgia" panose="02040502050405020303" pitchFamily="18" charset="0"/>
                <a:cs typeface="Arial Narrow" charset="0"/>
              </a:rPr>
              <a:t>multiple satellite </a:t>
            </a:r>
            <a:r>
              <a:rPr lang="en-US" sz="3000" dirty="0" smtClean="0">
                <a:solidFill>
                  <a:srgbClr val="5595AC"/>
                </a:solidFill>
                <a:latin typeface="Georgia" panose="02040502050405020303" pitchFamily="18" charset="0"/>
                <a:ea typeface="Georgia" panose="02040502050405020303" pitchFamily="18" charset="0"/>
                <a:cs typeface="Arial Narrow" charset="0"/>
              </a:rPr>
              <a:t>tool </a:t>
            </a:r>
            <a:r>
              <a:rPr lang="en-US" sz="3000" dirty="0">
                <a:solidFill>
                  <a:srgbClr val="5595AC"/>
                </a:solidFill>
                <a:latin typeface="Georgia" panose="02040502050405020303" pitchFamily="18" charset="0"/>
                <a:ea typeface="Georgia" panose="02040502050405020303" pitchFamily="18" charset="0"/>
                <a:cs typeface="Arial Narrow" charset="0"/>
              </a:rPr>
              <a:t>that </a:t>
            </a:r>
            <a:r>
              <a:rPr lang="en-US" sz="3000" dirty="0" smtClean="0">
                <a:solidFill>
                  <a:srgbClr val="5595AC"/>
                </a:solidFill>
                <a:latin typeface="Georgia" panose="02040502050405020303" pitchFamily="18" charset="0"/>
                <a:ea typeface="Georgia" panose="02040502050405020303" pitchFamily="18" charset="0"/>
                <a:cs typeface="Arial Narrow" charset="0"/>
              </a:rPr>
              <a:t>generate </a:t>
            </a:r>
            <a:r>
              <a:rPr lang="en-US" sz="3000" dirty="0">
                <a:solidFill>
                  <a:srgbClr val="5595AC"/>
                </a:solidFill>
                <a:latin typeface="Georgia" panose="02040502050405020303" pitchFamily="18" charset="0"/>
                <a:ea typeface="Georgia" panose="02040502050405020303" pitchFamily="18" charset="0"/>
                <a:cs typeface="Arial Narrow" charset="0"/>
              </a:rPr>
              <a:t>daily flood water maps. </a:t>
            </a:r>
          </a:p>
        </p:txBody>
      </p:sp>
      <p:pic>
        <p:nvPicPr>
          <p:cNvPr id="6" name="Picture 5"/>
          <p:cNvPicPr>
            <a:picLocks noChangeAspect="1"/>
          </p:cNvPicPr>
          <p:nvPr/>
        </p:nvPicPr>
        <p:blipFill>
          <a:blip r:embed="rId7"/>
          <a:stretch>
            <a:fillRect/>
          </a:stretch>
        </p:blipFill>
        <p:spPr>
          <a:xfrm>
            <a:off x="6606021" y="4112032"/>
            <a:ext cx="5214504" cy="2343805"/>
          </a:xfrm>
          <a:prstGeom prst="rect">
            <a:avLst/>
          </a:prstGeom>
        </p:spPr>
      </p:pic>
    </p:spTree>
    <p:extLst>
      <p:ext uri="{BB962C8B-B14F-4D97-AF65-F5344CB8AC3E}">
        <p14:creationId xmlns:p14="http://schemas.microsoft.com/office/powerpoint/2010/main" val="1345949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0676A5-AA79-2F40-ADF3-2F033A99CBB3}"/>
              </a:ext>
            </a:extLst>
          </p:cNvPr>
          <p:cNvSpPr txBox="1"/>
          <p:nvPr/>
        </p:nvSpPr>
        <p:spPr>
          <a:xfrm>
            <a:off x="404676" y="2443094"/>
            <a:ext cx="3619886" cy="769441"/>
          </a:xfrm>
          <a:prstGeom prst="rect">
            <a:avLst/>
          </a:prstGeom>
          <a:noFill/>
        </p:spPr>
        <p:txBody>
          <a:bodyPr wrap="square" rtlCol="0">
            <a:spAutoFit/>
          </a:bodyPr>
          <a:lstStyle/>
          <a:p>
            <a:r>
              <a:rPr lang="en-US" sz="4400" b="1" dirty="0">
                <a:solidFill>
                  <a:srgbClr val="244D60"/>
                </a:solidFill>
                <a:latin typeface="Georgia" panose="02040502050405020303" pitchFamily="18" charset="0"/>
              </a:rPr>
              <a:t>Thank You.</a:t>
            </a:r>
          </a:p>
        </p:txBody>
      </p:sp>
      <p:sp>
        <p:nvSpPr>
          <p:cNvPr id="4" name="TextBox 3">
            <a:extLst>
              <a:ext uri="{FF2B5EF4-FFF2-40B4-BE49-F238E27FC236}">
                <a16:creationId xmlns:a16="http://schemas.microsoft.com/office/drawing/2014/main" id="{A9549BFC-7EC3-214E-A900-80804E80CD03}"/>
              </a:ext>
            </a:extLst>
          </p:cNvPr>
          <p:cNvSpPr txBox="1"/>
          <p:nvPr/>
        </p:nvSpPr>
        <p:spPr>
          <a:xfrm>
            <a:off x="-64707" y="4663999"/>
            <a:ext cx="4558652" cy="707886"/>
          </a:xfrm>
          <a:prstGeom prst="rect">
            <a:avLst/>
          </a:prstGeom>
          <a:noFill/>
        </p:spPr>
        <p:txBody>
          <a:bodyPr wrap="square" rtlCol="0">
            <a:spAutoFit/>
          </a:bodyPr>
          <a:lstStyle/>
          <a:p>
            <a:pPr algn="ctr"/>
            <a:r>
              <a:rPr lang="en-US" sz="2000" b="0" dirty="0">
                <a:solidFill>
                  <a:srgbClr val="5595AC"/>
                </a:solidFill>
                <a:latin typeface="Georgia" panose="02040502050405020303" pitchFamily="18" charset="0"/>
              </a:rPr>
              <a:t>For further questions, please </a:t>
            </a:r>
            <a:r>
              <a:rPr lang="en-US" sz="2000" b="0" dirty="0" smtClean="0">
                <a:solidFill>
                  <a:srgbClr val="5595AC"/>
                </a:solidFill>
                <a:latin typeface="Georgia" panose="02040502050405020303" pitchFamily="18" charset="0"/>
              </a:rPr>
              <a:t>contact:</a:t>
            </a:r>
          </a:p>
          <a:p>
            <a:pPr algn="ctr"/>
            <a:r>
              <a:rPr lang="en-US" sz="2000" dirty="0">
                <a:solidFill>
                  <a:srgbClr val="5595AC"/>
                </a:solidFill>
                <a:latin typeface="Georgia" panose="02040502050405020303" pitchFamily="18" charset="0"/>
              </a:rPr>
              <a:t>t</a:t>
            </a:r>
            <a:r>
              <a:rPr lang="en-US" sz="2000" dirty="0" smtClean="0">
                <a:solidFill>
                  <a:srgbClr val="5595AC"/>
                </a:solidFill>
                <a:latin typeface="Georgia" panose="02040502050405020303" pitchFamily="18" charset="0"/>
              </a:rPr>
              <a:t>imothy.j.mayer@nasa.gov</a:t>
            </a:r>
            <a:endParaRPr lang="en-US" sz="2000" b="0" dirty="0">
              <a:solidFill>
                <a:srgbClr val="5595AC"/>
              </a:solidFill>
              <a:latin typeface="Georgia" panose="02040502050405020303" pitchFamily="18" charset="0"/>
            </a:endParaRPr>
          </a:p>
        </p:txBody>
      </p:sp>
      <p:pic>
        <p:nvPicPr>
          <p:cNvPr id="7" name="Picture 6">
            <a:extLst>
              <a:ext uri="{FF2B5EF4-FFF2-40B4-BE49-F238E27FC236}">
                <a16:creationId xmlns:a16="http://schemas.microsoft.com/office/drawing/2014/main" id="{0BBF13CA-D323-884F-9BC9-4213352EF1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2592" y="5836984"/>
            <a:ext cx="2138508" cy="556958"/>
          </a:xfrm>
          <a:prstGeom prst="rect">
            <a:avLst/>
          </a:prstGeom>
        </p:spPr>
      </p:pic>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l="16252" r="17163"/>
          <a:stretch/>
        </p:blipFill>
        <p:spPr>
          <a:xfrm>
            <a:off x="4558652" y="0"/>
            <a:ext cx="8151963" cy="6858000"/>
          </a:xfrm>
          <a:prstGeom prst="rect">
            <a:avLst/>
          </a:prstGeom>
        </p:spPr>
      </p:pic>
      <p:sp>
        <p:nvSpPr>
          <p:cNvPr id="2" name="Rectangle 1"/>
          <p:cNvSpPr/>
          <p:nvPr/>
        </p:nvSpPr>
        <p:spPr>
          <a:xfrm>
            <a:off x="206156" y="715612"/>
            <a:ext cx="4016928" cy="1631216"/>
          </a:xfrm>
          <a:prstGeom prst="rect">
            <a:avLst/>
          </a:prstGeom>
        </p:spPr>
        <p:txBody>
          <a:bodyPr wrap="square">
            <a:spAutoFit/>
          </a:bodyPr>
          <a:lstStyle/>
          <a:p>
            <a:pPr lvl="0" algn="ctr">
              <a:buClr>
                <a:schemeClr val="lt1"/>
              </a:buClr>
              <a:buSzPts val="1800"/>
            </a:pPr>
            <a:r>
              <a:rPr lang="en-US" sz="2000" dirty="0">
                <a:solidFill>
                  <a:srgbClr val="5595AC"/>
                </a:solidFill>
                <a:latin typeface="Georgia" panose="02040502050405020303" pitchFamily="18" charset="0"/>
              </a:rPr>
              <a:t>Thank you to the rest of the SERVIR Science Coordination Office, SERVIR Hubs, and Applied Science Team that make all of these services possible. </a:t>
            </a:r>
          </a:p>
        </p:txBody>
      </p:sp>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l="18573" r="18019"/>
          <a:stretch/>
        </p:blipFill>
        <p:spPr>
          <a:xfrm>
            <a:off x="1353936" y="3137411"/>
            <a:ext cx="1455820" cy="1526588"/>
          </a:xfrm>
          <a:prstGeom prst="ellipse">
            <a:avLst/>
          </a:prstGeom>
        </p:spPr>
      </p:pic>
    </p:spTree>
    <p:extLst>
      <p:ext uri="{BB962C8B-B14F-4D97-AF65-F5344CB8AC3E}">
        <p14:creationId xmlns:p14="http://schemas.microsoft.com/office/powerpoint/2010/main" val="2505752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1_Theme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718E9C"/>
        </a:solidFill>
        <a:ln w="920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ervir Highlights_20191028" id="{A7FD4D31-B20B-B74B-82AF-C8AC2278C00A}" vid="{03EC6B61-F944-B646-B827-3DC62659C5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1_Theme2</Template>
  <TotalTime>8521</TotalTime>
  <Words>1289</Words>
  <Application>Microsoft Office PowerPoint</Application>
  <PresentationFormat>Widescreen</PresentationFormat>
  <Paragraphs>205</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Arial Narrow</vt:lpstr>
      <vt:lpstr>Calibri</vt:lpstr>
      <vt:lpstr>Century Gothic</vt:lpstr>
      <vt:lpstr>Georgia</vt:lpstr>
      <vt:lpstr>Google Sans</vt:lpstr>
      <vt:lpstr>1_Theme2</vt:lpstr>
      <vt:lpstr>PowerPoint Presentation</vt:lpstr>
      <vt:lpstr>PowerPoint Presentation</vt:lpstr>
      <vt:lpstr>PowerPoint Presentation</vt:lpstr>
      <vt:lpstr>PowerPoint Presentation</vt:lpstr>
      <vt:lpstr>PowerPoint Presentation</vt:lpstr>
      <vt:lpstr>PowerPoint Presentation</vt:lpstr>
      <vt:lpstr>NASA SERVIR:  Land Use and Ecosystems Highlight</vt:lpstr>
      <vt:lpstr>SERVIR LCLUC &amp; Ecosystems  Regional land cover monitoring service </vt:lpstr>
      <vt:lpstr>PowerPoint Presentation</vt:lpstr>
      <vt:lpstr>NASA SERVIR:  Water and Water Related Disasters Highlight</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Dina Rosenblatt</dc:creator>
  <cp:lastModifiedBy>Mayer, Timothy J. (MSFC-ST11)[UAH]</cp:lastModifiedBy>
  <cp:revision>144</cp:revision>
  <dcterms:created xsi:type="dcterms:W3CDTF">2019-10-30T16:09:36Z</dcterms:created>
  <dcterms:modified xsi:type="dcterms:W3CDTF">2020-07-27T21:12:37Z</dcterms:modified>
</cp:coreProperties>
</file>