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9"/>
  </p:notesMasterIdLst>
  <p:sldIdLst>
    <p:sldId id="321" r:id="rId5"/>
    <p:sldId id="322" r:id="rId6"/>
    <p:sldId id="324" r:id="rId7"/>
    <p:sldId id="325" r:id="rId8"/>
    <p:sldId id="323" r:id="rId9"/>
    <p:sldId id="327" r:id="rId10"/>
    <p:sldId id="369" r:id="rId11"/>
    <p:sldId id="361" r:id="rId12"/>
    <p:sldId id="362" r:id="rId13"/>
    <p:sldId id="377" r:id="rId14"/>
    <p:sldId id="355" r:id="rId15"/>
    <p:sldId id="344" r:id="rId16"/>
    <p:sldId id="359" r:id="rId17"/>
    <p:sldId id="341" r:id="rId18"/>
    <p:sldId id="339" r:id="rId19"/>
    <p:sldId id="342" r:id="rId20"/>
    <p:sldId id="348" r:id="rId21"/>
    <p:sldId id="338" r:id="rId22"/>
    <p:sldId id="343" r:id="rId23"/>
    <p:sldId id="381" r:id="rId24"/>
    <p:sldId id="337" r:id="rId25"/>
    <p:sldId id="368" r:id="rId26"/>
    <p:sldId id="372" r:id="rId27"/>
    <p:sldId id="374" r:id="rId28"/>
    <p:sldId id="373" r:id="rId29"/>
    <p:sldId id="378" r:id="rId30"/>
    <p:sldId id="375" r:id="rId31"/>
    <p:sldId id="379" r:id="rId32"/>
    <p:sldId id="360" r:id="rId33"/>
    <p:sldId id="357" r:id="rId34"/>
    <p:sldId id="376" r:id="rId35"/>
    <p:sldId id="332" r:id="rId36"/>
    <p:sldId id="370" r:id="rId37"/>
    <p:sldId id="382" r:id="rId38"/>
  </p:sldIdLst>
  <p:sldSz cx="12192000" cy="6858000"/>
  <p:notesSz cx="6858000" cy="1257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Dialesandro" initials="JD" lastIdx="8" clrIdx="0">
    <p:extLst>
      <p:ext uri="{19B8F6BF-5375-455C-9EA6-DF929625EA0E}">
        <p15:presenceInfo xmlns:p15="http://schemas.microsoft.com/office/powerpoint/2012/main" userId="S::john.dialesandro@ssaihq.com::cd5301b1-9336-44d8-8276-9d2e7b71f2d7" providerId="AD"/>
      </p:ext>
    </p:extLst>
  </p:cmAuthor>
  <p:cmAuthor id="2" name="Crystal Wespestad" initials="CW" lastIdx="31" clrIdx="1">
    <p:extLst>
      <p:ext uri="{19B8F6BF-5375-455C-9EA6-DF929625EA0E}">
        <p15:presenceInfo xmlns:p15="http://schemas.microsoft.com/office/powerpoint/2012/main" userId="S::crystal.wespestad@ssaihq.com::dc428da5-0c60-4332-a093-8d4fec5c74ba" providerId="AD"/>
      </p:ext>
    </p:extLst>
  </p:cmAuthor>
  <p:cmAuthor id="3" name="Katherine Beall" initials="KB" lastIdx="19" clrIdx="2">
    <p:extLst>
      <p:ext uri="{19B8F6BF-5375-455C-9EA6-DF929625EA0E}">
        <p15:presenceInfo xmlns:p15="http://schemas.microsoft.com/office/powerpoint/2012/main" userId="S::katherine.beall@ssaihq.com::6d74b11c-6296-4cc7-9141-2b74a352596a" providerId="AD"/>
      </p:ext>
    </p:extLst>
  </p:cmAuthor>
  <p:cmAuthor id="4" name="Shelby Ingram" initials="SI" lastIdx="12" clrIdx="3">
    <p:extLst>
      <p:ext uri="{19B8F6BF-5375-455C-9EA6-DF929625EA0E}">
        <p15:presenceInfo xmlns:p15="http://schemas.microsoft.com/office/powerpoint/2012/main" userId="S::shelby.ingram@ssaihq.com::ed753731-4535-450d-b397-52ea87a2d985" providerId="AD"/>
      </p:ext>
    </p:extLst>
  </p:cmAuthor>
  <p:cmAuthor id="5" name="Robert Byles" initials="RB" lastIdx="10" clrIdx="4">
    <p:extLst>
      <p:ext uri="{19B8F6BF-5375-455C-9EA6-DF929625EA0E}">
        <p15:presenceInfo xmlns:p15="http://schemas.microsoft.com/office/powerpoint/2012/main" userId="S::robert.byles@ssaihq.com::c798ae76-1ca0-48cd-999b-80a00bd13fc4" providerId="AD"/>
      </p:ext>
    </p:extLst>
  </p:cmAuthor>
  <p:cmAuthor id="6" name="Spencer Nelson" initials="SN" lastIdx="9" clrIdx="5">
    <p:extLst>
      <p:ext uri="{19B8F6BF-5375-455C-9EA6-DF929625EA0E}">
        <p15:presenceInfo xmlns:p15="http://schemas.microsoft.com/office/powerpoint/2012/main" userId="S::spencer.nelson@ssaihq.com::d2f49536-8ebf-4306-b623-124e2c5669f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B824"/>
    <a:srgbClr val="95B823"/>
    <a:srgbClr val="AFABAB"/>
    <a:srgbClr val="379CC4"/>
    <a:srgbClr val="B771F5"/>
    <a:srgbClr val="F5B616"/>
    <a:srgbClr val="BD0909"/>
    <a:srgbClr val="D90D0D"/>
    <a:srgbClr val="8D8780"/>
    <a:srgbClr val="94B8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FBAE9D-B52F-4462-AE20-2186A12172AA}" v="140" dt="2020-07-28T23:08:03.646"/>
    <p1510:client id="{148DBDF1-C2D6-406F-B31D-FCA7FFDFB73A}" v="40" dt="2020-07-27T19:00:00.915"/>
    <p1510:client id="{1E0CDAA5-284A-418B-AD16-97848880D3AC}" v="2" dt="2020-07-27T18:29:10.266"/>
    <p1510:client id="{291D0B8A-A321-BBEB-8918-6AC719DB3DAA}" v="192" dt="2020-07-28T23:28:21.400"/>
    <p1510:client id="{3EC2746C-A2C4-F437-F6C8-3CC86DE6AAAC}" v="29" dt="2020-07-28T19:11:03.129"/>
    <p1510:client id="{797A8833-4B3C-1441-AF5F-3B8808C080E6}" v="604" dt="2020-07-27T19:56:36.183"/>
    <p1510:client id="{81F77C9F-A15D-4403-A265-318F35B71569}" v="79" dt="2020-07-27T22:40:34.935"/>
    <p1510:client id="{B4C39434-DFC8-85BE-6144-6751722B616B}" v="38" dt="2020-07-27T19:43:37.387"/>
    <p1510:client id="{C8EA805A-671E-F8E0-4697-64812AD27D0F}" v="255" dt="2020-07-27T19:04:34.940"/>
    <p1510:client id="{CD5D8408-4A73-4D9B-B317-D9339ABCC5B2}" v="5" dt="2020-07-28T22:51:18.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0467" autoAdjust="0"/>
  </p:normalViewPr>
  <p:slideViewPr>
    <p:cSldViewPr snapToGrid="0">
      <p:cViewPr varScale="1">
        <p:scale>
          <a:sx n="67" d="100"/>
          <a:sy n="67" d="100"/>
        </p:scale>
        <p:origin x="11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7/28/2020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42477684@N08/10246022484"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creativecommons.org/licenses/by-sa/2.0/?ref=ccsearch&amp;atype=rich" TargetMode="External"/><Relationship Id="rId4" Type="http://schemas.openxmlformats.org/officeDocument/2006/relationships/hyperlink" Target="https://www.flickr.com/photos/42477684@N08"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torymaps.arcgis.com/stories/9e5e698888e54d7897178343394f8269"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r>
              <a:rPr lang="en-US"/>
              <a:t>Our team members are Spencer (Project Lead), Katherine, Julia, and John from the NASA DEVELOP Tempe, Arizona node. We partnered with government officials at the city of Satellite Beach, and Orlando to help measure solar energy potential of rooftops. The City of Satellite Beach has a goal to reach 100% Renewable Energy by 2050. Since wind energy is not a viable option, they plan to achieve this goal via solar. We developed a method to quantify the solar potential throughout the city of Satellite Beach using NASA Earth Observations and high resolution LiDAR data.</a:t>
            </a:r>
          </a:p>
          <a:p>
            <a:endParaRPr lang="en-US"/>
          </a:p>
          <a:p>
            <a:r>
              <a:rPr lang="en-US"/>
              <a:t>Image Credit:</a:t>
            </a:r>
            <a:endParaRPr lang="en-US">
              <a:cs typeface="Calibri" panose="020F0502020204030204"/>
            </a:endParaRPr>
          </a:p>
          <a:p>
            <a:r>
              <a:rPr lang="en-US"/>
              <a:t>ArcGIS Pro (Created by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575458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After creating our DSM, the team focused on extracting solar irradiance data. NASA POWER derives top-of-atmosphere irradiance, atmospheric, and meteorological data via satellite in order to create 22-year climatological averages. A tilt analysis code provided by NASA POWER allowed us to calculate the azimuth, altitude, and tilted surface irradiance for solar panels. The former two parameters are required for modeling the position of the sun throughout the year in order to conduct a shading analysis.  The latter parameter is required for modeling the amount of irradiance a solar panel may receive, as the angle at which the solar panel is installed will change the angle of incident solar radiation on the panel throughout the year.</a:t>
            </a:r>
          </a:p>
          <a:p>
            <a:endParaRPr lang="en-US">
              <a:cs typeface="Calibri"/>
            </a:endParaRPr>
          </a:p>
          <a:p>
            <a:r>
              <a:rPr lang="en-US">
                <a:cs typeface="Calibri"/>
              </a:rPr>
              <a:t>Image Credit:</a:t>
            </a:r>
          </a:p>
          <a:p>
            <a:r>
              <a:rPr lang="en-US">
                <a:cs typeface="Calibri"/>
              </a:rPr>
              <a:t>Created by Team</a:t>
            </a:r>
          </a:p>
          <a:p>
            <a:pPr marL="171450" indent="-171450">
              <a:buFont typeface="Arial"/>
              <a:buChar char="•"/>
            </a:pPr>
            <a:r>
              <a:rPr lang="en-US">
                <a:cs typeface="Calibri"/>
              </a:rPr>
              <a:t>First and third images inspired by the Ohio Energy AZ Summer 2019 Project</a:t>
            </a:r>
          </a:p>
          <a:p>
            <a:r>
              <a:rPr lang="en-US">
                <a:cs typeface="Calibri"/>
              </a:rPr>
              <a:t>PowerPoint Icons (Created by Team)</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325311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account for the affects of shading and shadows on PV potential, we used the </a:t>
            </a:r>
            <a:r>
              <a:rPr lang="en-US" err="1">
                <a:cs typeface="Calibri"/>
              </a:rPr>
              <a:t>Hillshade</a:t>
            </a:r>
            <a:r>
              <a:rPr lang="en-US">
                <a:cs typeface="Calibri"/>
              </a:rPr>
              <a:t> tool in </a:t>
            </a:r>
            <a:r>
              <a:rPr lang="en-US" err="1">
                <a:cs typeface="Calibri"/>
              </a:rPr>
              <a:t>ArcPro</a:t>
            </a:r>
            <a:r>
              <a:rPr lang="en-US">
                <a:cs typeface="Calibri"/>
              </a:rPr>
              <a:t>. This tool takes the altitude and azimuth of the Sun as an input, which are the height and angle of the sun, respectively. Every instance of time has a unique altitude and azimuth, everywhere in the world. Using the NASA POWER code, we extracted the azimuth and altitude for each daylight hour of the 15th day of the month, for one year to do our shading analysis. This resulted in 134 instances of </a:t>
            </a:r>
            <a:r>
              <a:rPr lang="en-US" err="1">
                <a:cs typeface="Calibri"/>
              </a:rPr>
              <a:t>Hillshade</a:t>
            </a:r>
            <a:r>
              <a:rPr lang="en-US">
                <a:cs typeface="Calibri"/>
              </a:rPr>
              <a:t> for a year. The top row on this slide indicates the original outputs of the </a:t>
            </a:r>
            <a:r>
              <a:rPr lang="en-US" err="1">
                <a:cs typeface="Calibri"/>
              </a:rPr>
              <a:t>Hillshade</a:t>
            </a:r>
            <a:r>
              <a:rPr lang="en-US">
                <a:cs typeface="Calibri"/>
              </a:rPr>
              <a:t> function by hour on January 15th, where 8am, on the left, has shadows angling northwest, while there is less shadowing at noon, and more shadowing facing northeast at 4pm. These outputs were then all reclassified to a binary of 0 or 1 where 0 represents a totally shadowed pixel, and 1 represents a pixel receiving direct sunlight. This is seen in the second for each hour where the shadowing effect appears more clearly. Unsurprisingly, most areas receive more solar irradiance during the middle of the day when the sun is highest.</a:t>
            </a:r>
          </a:p>
          <a:p>
            <a:endParaRPr lang="en-US">
              <a:cs typeface="Calibri"/>
            </a:endParaRPr>
          </a:p>
          <a:p>
            <a:r>
              <a:rPr lang="en-US"/>
              <a:t>Image Credit: </a:t>
            </a:r>
            <a:endParaRPr lang="en-US">
              <a:cs typeface="Calibri"/>
            </a:endParaRPr>
          </a:p>
          <a:p>
            <a:r>
              <a:rPr lang="en-US"/>
              <a:t>ArcGIS Pro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074839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Aspect was one of the image derivatives generated from the DSM. We are interested in aspect because the direction that a roof faces influences how much solar irradiance that roof segment will receive. For example, in the Northern hemisphere solar panels are traditionally installed on South-facing roofs as they traditional get more solar irradiance. After running the Aspect tool in </a:t>
            </a:r>
            <a:r>
              <a:rPr lang="en-US" err="1">
                <a:cs typeface="Calibri"/>
              </a:rPr>
              <a:t>ArcPro</a:t>
            </a:r>
            <a:r>
              <a:rPr lang="en-US">
                <a:cs typeface="Calibri"/>
              </a:rPr>
              <a:t>, which returns values from –1 to 360 where –1 is flat, North is 0 degrees, and South is 180 degrees, we reclassified the data into 5 primary categories: the four cardinal directions and flat. We then ran this output through a majority filtering process five times to increase the </a:t>
            </a:r>
            <a:r>
              <a:rPr lang="en-US" err="1">
                <a:cs typeface="Calibri"/>
              </a:rPr>
              <a:t>smooothness</a:t>
            </a:r>
            <a:r>
              <a:rPr lang="en-US">
                <a:cs typeface="Calibri"/>
              </a:rPr>
              <a:t> of the aspects and reassign outlier pixels to their surrounding values. </a:t>
            </a:r>
            <a:endParaRPr lang="en-US"/>
          </a:p>
          <a:p>
            <a:endParaRPr lang="en-US">
              <a:cs typeface="Calibri"/>
            </a:endParaRPr>
          </a:p>
          <a:p>
            <a:r>
              <a:rPr lang="en-US"/>
              <a:t>Image Credit: </a:t>
            </a:r>
            <a:endParaRPr lang="en-US">
              <a:cs typeface="Calibri"/>
            </a:endParaRPr>
          </a:p>
          <a:p>
            <a:r>
              <a:rPr lang="en-US"/>
              <a:t>ArcGIS Pro (Created by Team)</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3579418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We also generated the slope from our DSM. Slope was categorized from 0-90°, with an average slope 15.26 degrees. This enabled us to see more clearly which roofs were more conducive to having solar panels installed and went in as a parameter for our sun exposure, and energy potential per building calculations as the tilt of the roof segment influences how much solar irradiance it receives at different times of the day, and year. The map on this slide indicates that trees and roof edges </a:t>
            </a:r>
            <a:r>
              <a:rPr lang="en-US"/>
              <a:t>have high slopes. Roof segments also become visible because of the very low slopes at the top of the roof indicating a peak.</a:t>
            </a:r>
            <a:endParaRPr lang="en-US">
              <a:cs typeface="Calibri"/>
            </a:endParaRPr>
          </a:p>
          <a:p>
            <a:endParaRPr lang="en-US"/>
          </a:p>
          <a:p>
            <a:r>
              <a:rPr lang="en-US"/>
              <a:t>Image Credit: </a:t>
            </a:r>
          </a:p>
          <a:p>
            <a:r>
              <a:rPr lang="en-US"/>
              <a:t>ArcGIS Pro (Created by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7309522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Solar panelists often install on roof segments that have a tilt of 60 degrees or less, and also often install panels at the latitude of the area when the tilt is under 10 degrees. To account for these considerations, we reclassified the slope into a new "flat" category, which includes all pixels with values under 10 degrees, and a usable slope category for values 10 to 60, omitting any pixels with values greater than 60. Interestingly, this also helped us reduce the influence of vegetation and roof edges in our calculations as it often served as a buffer for the buildings usable slopes. We also performed a majority filter on this reclassification once to smooth out the data. The data was classified as –1 and 1 for flat and usable slopes, respectively.</a:t>
            </a:r>
          </a:p>
          <a:p>
            <a:endParaRPr lang="en-US">
              <a:cs typeface="Calibri"/>
            </a:endParaRPr>
          </a:p>
          <a:p>
            <a:r>
              <a:rPr lang="en-US"/>
              <a:t>Image Credit: </a:t>
            </a:r>
          </a:p>
          <a:p>
            <a:r>
              <a:rPr lang="en-US"/>
              <a:t>ArcGIS Pro (Created by Team)</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2368688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original aspect file only included a "flat" designation for pixels that are truly flat and have no tilt at all. However, for our purposes anything under 10 degrees is considered flat. Therefore, we multiplied our slope binary outputs of –1 and 1 by our five aspect classification using the raster calculator function, and then reclassified as everything from –5 to 1 as "flat" as they are all pixels with less than 10 degrees. You can see that this clearly gives a flat designation to the road and several roof segments that did not exist in the original classification.</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2499928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then ran the Majority Filter five times to smooth the pixels and clean up the aspects. The output of this filtering process results in 68.19% of all of the pixels being "flat", compared to 15.00% of pixels in the output of the majority filter on the original aspect classification.</a:t>
            </a:r>
          </a:p>
          <a:p>
            <a:endParaRPr lang="en-US">
              <a:cs typeface="Calibri"/>
            </a:endParaRPr>
          </a:p>
          <a:p>
            <a:r>
              <a:rPr lang="en-US"/>
              <a:t>Image Credit: </a:t>
            </a:r>
          </a:p>
          <a:p>
            <a:r>
              <a:rPr lang="en-US"/>
              <a:t>ArcGIS Pro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1645982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derive we our PV potential by rooftop and roof segment, we used a Microsoft Building Footprint shapefile. There are limitations to this dataset, as it is missing some houses, that exist in our DSM. We buffered these building footprints by negative three feet, as solar panel installers typically do not install on the three feet nearest the edge of the roof. This map shows the original and buffered footprints. There are 3,931 buildings in Microsoft shapefile.</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794077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then extracted our aspect file with the flat classification to the buffered building footprints. In this map you can clearly see the segments of the roofs. This data was represented in categories of 100 to 500 and then a the pixel's slope value was added to using a raster calculator, giving each pixel a unique slope-aspect combined value. For </a:t>
            </a:r>
            <a:r>
              <a:rPr lang="en-US" err="1">
                <a:cs typeface="Calibri"/>
              </a:rPr>
              <a:t>exapmle</a:t>
            </a:r>
            <a:r>
              <a:rPr lang="en-US">
                <a:cs typeface="Calibri"/>
              </a:rPr>
              <a:t>, a value of 250 would represent a pixel that was facing north at an angle of 50 degrees while 520 would represent a pixel that was facing west and at tilt of 20 degrees. This data reduced the overall pixel count by 91.12% This dataset was later used to assign solar irradiance using the NASA POWER code.</a:t>
            </a:r>
          </a:p>
          <a:p>
            <a:endParaRPr lang="en-US">
              <a:cs typeface="Calibri"/>
            </a:endParaRP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4740856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later retrieve PV potential values by roof segment, we created roof segment polygons from the extracted raster file. Since there were some polygons that still did not represent roof segments due to a misalignment in the building footprints and the buildings as derived from the LiDAR data, we decided to exclude segments that were 100 square feet. This reduced the amount of pools or vegetation that was mistakenly classified as a roof.</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546052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City of Satellite Beach is located on the central Atlantic Coast of Florida. The city has a population of 11,000 residents. The area receives 239 sunny days a year (Weatherspark.com). The mean summer high temperature is 91° F. </a:t>
            </a:r>
          </a:p>
          <a:p>
            <a:endParaRPr lang="en-US">
              <a:cs typeface="Calibri"/>
            </a:endParaRPr>
          </a:p>
          <a:p>
            <a:r>
              <a:rPr lang="en-US"/>
              <a:t>Image Credit:</a:t>
            </a:r>
            <a:endParaRPr lang="en-US">
              <a:cs typeface="Calibri"/>
            </a:endParaRPr>
          </a:p>
          <a:p>
            <a:r>
              <a:rPr lang="en-US"/>
              <a:t>ArcGIS Pro (Created by Team)</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31341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p>
          <a:p>
            <a:r>
              <a:rPr lang="en-US">
                <a:cs typeface="Calibri"/>
              </a:rPr>
              <a:t>The derived raster file with unique slope and aspect values was then assigned solar irradiance values as calculated from our </a:t>
            </a:r>
            <a:r>
              <a:rPr lang="en-US" err="1">
                <a:cs typeface="Calibri"/>
              </a:rPr>
              <a:t>Hillshade</a:t>
            </a:r>
            <a:r>
              <a:rPr lang="en-US">
                <a:cs typeface="Calibri"/>
              </a:rPr>
              <a:t> analysis and NASA POWER code, returning a daily irradiance in </a:t>
            </a:r>
            <a:r>
              <a:rPr lang="en-US" err="1">
                <a:cs typeface="Calibri"/>
              </a:rPr>
              <a:t>KWh</a:t>
            </a:r>
            <a:r>
              <a:rPr lang="en-US">
                <a:cs typeface="Calibri"/>
              </a:rPr>
              <a:t>/m^2 per pixel. We then used the Zonal Statistics tool to derive the majority value of daily irradiance per each segment. This was then multiplied by the area of the segment to give an daily average solar irradiance per month. We then assumed at 16% efficiency and also included information about flat panel spacing which transformed our irradiance values into PV potential in </a:t>
            </a:r>
            <a:r>
              <a:rPr lang="en-US" err="1">
                <a:cs typeface="Calibri"/>
              </a:rPr>
              <a:t>KWh</a:t>
            </a:r>
            <a:r>
              <a:rPr lang="en-US">
                <a:cs typeface="Calibri"/>
              </a:rPr>
              <a:t> per day, for each roof segment.</a:t>
            </a:r>
          </a:p>
          <a:p>
            <a:endParaRPr lang="en-US">
              <a:cs typeface="Calibri"/>
            </a:endParaRPr>
          </a:p>
          <a:p>
            <a:r>
              <a:rPr lang="en-US">
                <a:cs typeface="Calibri"/>
              </a:rPr>
              <a:t>IMAGE CREDITS: Created by Team</a:t>
            </a:r>
          </a:p>
          <a:p>
            <a:r>
              <a:rPr lang="en-US">
                <a:cs typeface="Calibri"/>
              </a:rPr>
              <a:t>PowerPoint Icons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42390513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annual cycle of energy potential was highest in late spring and early summer and may be due to greater cloud cover in later summer months. For most of the year, South-facing roofs (the red line) produced the highest PV potential, however from April to through August North-facing roofs produced the most PV potential. Energy potential peaks in May for all segments, making it the month with the highest PV potential, while December is the month with the lowest overall PV potential. South-facing roofs do notably better than all other aspects during the winter months.</a:t>
            </a:r>
          </a:p>
          <a:p>
            <a:endParaRPr lang="en-US"/>
          </a:p>
          <a:p>
            <a:r>
              <a:rPr lang="en-US"/>
              <a:t>Image Credit: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78549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May, the month with the highest daily PV potential, is shown here by roof segment. May produced the 798,140 </a:t>
            </a:r>
            <a:r>
              <a:rPr lang="en-US" err="1">
                <a:cs typeface="Calibri"/>
              </a:rPr>
              <a:t>KWh</a:t>
            </a:r>
            <a:r>
              <a:rPr lang="en-US">
                <a:cs typeface="Calibri"/>
              </a:rPr>
              <a:t> per day. North-facing roof segments produced the plurality of PV potential at 25.40% and an average 40.59 </a:t>
            </a:r>
            <a:r>
              <a:rPr lang="en-US" err="1">
                <a:cs typeface="Calibri"/>
              </a:rPr>
              <a:t>KWh</a:t>
            </a:r>
            <a:r>
              <a:rPr lang="en-US">
                <a:cs typeface="Calibri"/>
              </a:rPr>
              <a:t> per day. The average potential of all segments was 33.26 </a:t>
            </a:r>
            <a:r>
              <a:rPr lang="en-US" err="1">
                <a:cs typeface="Calibri"/>
              </a:rPr>
              <a:t>KWh</a:t>
            </a:r>
            <a:r>
              <a:rPr lang="en-US">
                <a:cs typeface="Calibri"/>
              </a:rPr>
              <a:t> per day.</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26036519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December, the month with the lowest daily PV potential, is shown here by roof segment. December produced 352,245 </a:t>
            </a:r>
            <a:r>
              <a:rPr lang="en-US" err="1"/>
              <a:t>KWh</a:t>
            </a:r>
            <a:r>
              <a:rPr lang="en-US"/>
              <a:t> per day, which is only 44.13% of what May produced. South-facing roof segments produced the plurality of PV potential at 29.61% and an average 22.17 </a:t>
            </a:r>
            <a:r>
              <a:rPr lang="en-US" err="1"/>
              <a:t>KWh</a:t>
            </a:r>
            <a:r>
              <a:rPr lang="en-US"/>
              <a:t> per day. The average potential of all segments was 14.69 </a:t>
            </a:r>
            <a:r>
              <a:rPr lang="en-US" err="1"/>
              <a:t>KWh</a:t>
            </a:r>
            <a:r>
              <a:rPr lang="en-US"/>
              <a:t> per day. This data is displayed using the same classifications as the map for May.</a:t>
            </a:r>
          </a:p>
          <a:p>
            <a:endParaRPr lang="en-US">
              <a:cs typeface="Calibri"/>
            </a:endParaRPr>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2399052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To create an annual PV potential, we multiplied each segment by the days in the month to get a monthly total potential and then summed those values to the year. The annual segment values were then summed to the rooftop. The total annual PV potential of rooftops in Satellite Beach is 212,172,448 KWh. The average </a:t>
            </a:r>
            <a:r>
              <a:rPr lang="en-US" dirty="0" smtClean="0"/>
              <a:t>annual potential is 55,010 KWh.</a:t>
            </a:r>
            <a:endParaRPr lang="en-US" dirty="0">
              <a:cs typeface="Calibri"/>
            </a:endParaRPr>
          </a:p>
          <a:p>
            <a:endParaRPr lang="en-US" dirty="0">
              <a:cs typeface="Calibri"/>
            </a:endParaRPr>
          </a:p>
          <a:p>
            <a:r>
              <a:rPr lang="en-US" dirty="0"/>
              <a:t>Image Credit: </a:t>
            </a:r>
            <a:endParaRPr lang="en-US" dirty="0">
              <a:cs typeface="Calibri"/>
            </a:endParaRPr>
          </a:p>
          <a:p>
            <a:r>
              <a:rPr lang="en-US" dirty="0"/>
              <a:t>ArcGIS Pro (Created by Team)</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45011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the annual potential by roof segment, we find that south-facing roof segments produce the </a:t>
            </a:r>
            <a:r>
              <a:rPr lang="en-US" err="1"/>
              <a:t>pluarality</a:t>
            </a:r>
            <a:r>
              <a:rPr lang="en-US"/>
              <a:t> of PV potential annually with 51,755,072 </a:t>
            </a:r>
            <a:r>
              <a:rPr lang="en-US" err="1"/>
              <a:t>KWh</a:t>
            </a:r>
            <a:r>
              <a:rPr lang="en-US"/>
              <a:t> or 24.39% of all PV potential and the highest average potential per segment as well at 11,000 </a:t>
            </a:r>
            <a:r>
              <a:rPr lang="en-US" err="1"/>
              <a:t>KWh</a:t>
            </a:r>
            <a:r>
              <a:rPr lang="en-US"/>
              <a:t> per year. Flat roof segments produced the least PV potential at 26,368,411 </a:t>
            </a:r>
            <a:r>
              <a:rPr lang="en-US" err="1"/>
              <a:t>KWh</a:t>
            </a:r>
            <a:r>
              <a:rPr lang="en-US"/>
              <a:t> or 12.4% and the lowest average at 5,396 </a:t>
            </a:r>
            <a:r>
              <a:rPr lang="en-US" err="1"/>
              <a:t>KWh</a:t>
            </a:r>
            <a:r>
              <a:rPr lang="en-US"/>
              <a:t>. This could potentially be due the spacing requirements for flat roofs which results in lower efficiencies. The average potential of all segments was 8,848 </a:t>
            </a:r>
            <a:r>
              <a:rPr lang="en-US" err="1"/>
              <a:t>KWh</a:t>
            </a:r>
            <a:r>
              <a:rPr lang="en-US"/>
              <a:t> per year. </a:t>
            </a:r>
            <a:endParaRPr lang="en-US">
              <a:cs typeface="Calibri"/>
            </a:endParaRPr>
          </a:p>
          <a:p>
            <a:endParaRPr lang="en-US"/>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29369298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This graphic displays the percentage of annual PV potential by roof segment. South-facing segments produce the most, followed closely by North which does indeed lead in Summer months. Flat segments fair the worst at only 12.4%</a:t>
            </a:r>
          </a:p>
          <a:p>
            <a:endParaRPr lang="en-US">
              <a:cs typeface="Calibri"/>
            </a:endParaRPr>
          </a:p>
          <a:p>
            <a:r>
              <a:rPr lang="en-US"/>
              <a:t>Image Credit: PowerPoint Icons used within figure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2936559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also wanted to see how efficient rooftops where by the area the viable roof areas for solar panel placement. We normalized the annual PV potential of rooftops by the viable area of the roof to generate an efficiency rate of </a:t>
            </a:r>
            <a:r>
              <a:rPr lang="en-US" err="1">
                <a:cs typeface="Calibri"/>
              </a:rPr>
              <a:t>KWh</a:t>
            </a:r>
            <a:r>
              <a:rPr lang="en-US">
                <a:cs typeface="Calibri"/>
              </a:rPr>
              <a:t> per m^2. The average annual potential of rooftops was 215.902 </a:t>
            </a:r>
            <a:r>
              <a:rPr lang="en-US" err="1">
                <a:cs typeface="Calibri"/>
              </a:rPr>
              <a:t>KWh</a:t>
            </a:r>
            <a:r>
              <a:rPr lang="en-US">
                <a:cs typeface="Calibri"/>
              </a:rPr>
              <a:t>/m2 and the median was 225.40 </a:t>
            </a:r>
            <a:r>
              <a:rPr lang="en-US" err="1">
                <a:cs typeface="Calibri"/>
              </a:rPr>
              <a:t>KWh</a:t>
            </a:r>
            <a:r>
              <a:rPr lang="en-US">
                <a:cs typeface="Calibri"/>
              </a:rPr>
              <a:t>/m2. This could indicate that there are outliers on the low end of efficiency, likely due to shadowing effects.</a:t>
            </a:r>
          </a:p>
          <a:p>
            <a:endParaRPr lang="en-US"/>
          </a:p>
          <a:p>
            <a:r>
              <a:rPr lang="en-US"/>
              <a:t>Image Credit: </a:t>
            </a:r>
            <a:endParaRPr lang="en-US">
              <a:cs typeface="Calibri"/>
            </a:endParaRP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27</a:t>
            </a:fld>
            <a:endParaRPr lang="en-US"/>
          </a:p>
        </p:txBody>
      </p:sp>
    </p:spTree>
    <p:extLst>
      <p:ext uri="{BB962C8B-B14F-4D97-AF65-F5344CB8AC3E}">
        <p14:creationId xmlns:p14="http://schemas.microsoft.com/office/powerpoint/2010/main" val="32087644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Satellite Beach Energy Potential Per Building </a:t>
            </a:r>
            <a:endParaRPr lang="en-US"/>
          </a:p>
          <a:p>
            <a:endParaRPr lang="en-US">
              <a:cs typeface="Calibri"/>
            </a:endParaRPr>
          </a:p>
          <a:p>
            <a:r>
              <a:rPr lang="en-US">
                <a:cs typeface="Calibri"/>
              </a:rPr>
              <a:t>Speaker: In conclusion, we found that overall, south-facing aspects produced the most energy at an annual total of 51,755,072 </a:t>
            </a:r>
            <a:r>
              <a:rPr lang="en-US" err="1">
                <a:cs typeface="Calibri"/>
              </a:rPr>
              <a:t>KWh</a:t>
            </a:r>
            <a:r>
              <a:rPr lang="en-US">
                <a:cs typeface="Calibri"/>
              </a:rPr>
              <a:t>. It was the leading producer of PV potential for seven months of the year.</a:t>
            </a:r>
          </a:p>
          <a:p>
            <a:endParaRPr lang="en-US">
              <a:cs typeface="Calibri"/>
            </a:endParaRPr>
          </a:p>
          <a:p>
            <a:r>
              <a:rPr lang="en-US"/>
              <a:t>Image Credit: PowerPoint Icons within figure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a:p>
        </p:txBody>
      </p:sp>
    </p:spTree>
    <p:extLst>
      <p:ext uri="{BB962C8B-B14F-4D97-AF65-F5344CB8AC3E}">
        <p14:creationId xmlns:p14="http://schemas.microsoft.com/office/powerpoint/2010/main" val="19959784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Satellite Beach Energy Potential Per Building </a:t>
            </a:r>
            <a:endParaRPr lang="en-US"/>
          </a:p>
          <a:p>
            <a:endParaRPr lang="en-US">
              <a:cs typeface="Calibri"/>
            </a:endParaRPr>
          </a:p>
          <a:p>
            <a:r>
              <a:rPr lang="en-US">
                <a:cs typeface="Calibri"/>
              </a:rPr>
              <a:t>Speaker: This is interesting because solar panels are usually south facing. Having a north facing roof be the most productive segment is an idea that is often overlooked especially in summer months, where it was the highest producer of PV potential – from April through August.  There is actually only about a 1% difference between North and South facing aspects for overall annual PV solar production.</a:t>
            </a:r>
          </a:p>
          <a:p>
            <a:endParaRPr lang="en-US">
              <a:cs typeface="Calibri"/>
            </a:endParaRPr>
          </a:p>
          <a:p>
            <a:endParaRPr lang="en-US"/>
          </a:p>
          <a:p>
            <a:r>
              <a:rPr lang="en-US"/>
              <a:t>Image Credit: PowerPoint Icons within figure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29</a:t>
            </a:fld>
            <a:endParaRPr lang="en-US"/>
          </a:p>
        </p:txBody>
      </p:sp>
    </p:spTree>
    <p:extLst>
      <p:ext uri="{BB962C8B-B14F-4D97-AF65-F5344CB8AC3E}">
        <p14:creationId xmlns:p14="http://schemas.microsoft.com/office/powerpoint/2010/main" val="12540660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We are partnered with the City of Satellite Beach, Florida, and the City of Orlando, Florida, Fleet and Facilities Management Division. Our project aims to develop a methodology for analyzing the solar potential of rooftops throughout the City of Satellite Beach. The city provided a high resolution Digital Surface Model, parcel data, and roof material data. </a:t>
            </a:r>
          </a:p>
          <a:p>
            <a:endParaRPr lang="en-US">
              <a:cs typeface="Calibri"/>
            </a:endParaRPr>
          </a:p>
          <a:p>
            <a:r>
              <a:rPr lang="en-US"/>
              <a:t>Image Credit: Alexis Miller, City of Satellite Beach, partner provided permission</a:t>
            </a:r>
            <a:endParaRPr lang="en-US">
              <a:cs typeface="Calibri"/>
            </a:endParaRPr>
          </a:p>
          <a:p>
            <a:endParaRPr lang="en-US">
              <a:cs typeface="Calibri"/>
            </a:endParaRPr>
          </a:p>
          <a:p>
            <a:r>
              <a:rPr lang="en-US">
                <a:hlinkClick r:id="rId3"/>
              </a:rPr>
              <a:t>"Orlando, Florida, USA"</a:t>
            </a:r>
            <a:r>
              <a:rPr lang="en-US"/>
              <a:t> by </a:t>
            </a:r>
            <a:r>
              <a:rPr lang="en-US">
                <a:hlinkClick r:id="rId4"/>
              </a:rPr>
              <a:t>dconvertini</a:t>
            </a:r>
            <a:r>
              <a:rPr lang="en-US"/>
              <a:t> is licensed under </a:t>
            </a:r>
            <a:r>
              <a:rPr lang="en-US" cap="all">
                <a:hlinkClick r:id="rId5"/>
              </a:rPr>
              <a:t>CC BY-SA 2.0</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069313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Satellite Beach Energy Potential Per Building </a:t>
            </a:r>
            <a:endParaRPr lang="en-US"/>
          </a:p>
          <a:p>
            <a:endParaRPr lang="en-US">
              <a:cs typeface="Calibri"/>
            </a:endParaRPr>
          </a:p>
          <a:p>
            <a:r>
              <a:rPr lang="en-US">
                <a:cs typeface="Calibri"/>
              </a:rPr>
              <a:t>Speaker: Rooftops in May are the most efficient and therefore can potentially produce the highest amounts of energy. Rooftops in December are the least productive, producing around 44% of what rooftops do in May.  Satellite Beach generates a total of 212,172,448 kWh per year. </a:t>
            </a:r>
          </a:p>
          <a:p>
            <a:endParaRPr lang="en-US">
              <a:cs typeface="Calibri"/>
            </a:endParaRPr>
          </a:p>
          <a:p>
            <a:r>
              <a:rPr lang="en-US"/>
              <a:t>Image Credit: </a:t>
            </a:r>
            <a:endParaRPr lang="en-US">
              <a:cs typeface="Calibri"/>
            </a:endParaRPr>
          </a:p>
          <a:p>
            <a:r>
              <a:rPr lang="en-US"/>
              <a:t>Created by Team</a:t>
            </a:r>
            <a:endParaRPr lang="en-US">
              <a:cs typeface="Calibri"/>
            </a:endParaRPr>
          </a:p>
          <a:p>
            <a:r>
              <a:rPr lang="en-US">
                <a:cs typeface="Calibri"/>
              </a:rPr>
              <a:t>PowerPoint Icons </a:t>
            </a:r>
            <a:r>
              <a:rPr lang="en-US"/>
              <a:t>within figure</a:t>
            </a:r>
            <a:r>
              <a:rPr lang="en-US">
                <a:cs typeface="Calibri"/>
              </a:rPr>
              <a:t>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30</a:t>
            </a:fld>
            <a:endParaRPr lang="en-US"/>
          </a:p>
        </p:txBody>
      </p:sp>
    </p:spTree>
    <p:extLst>
      <p:ext uri="{BB962C8B-B14F-4D97-AF65-F5344CB8AC3E}">
        <p14:creationId xmlns:p14="http://schemas.microsoft.com/office/powerpoint/2010/main" val="1706281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r>
              <a:rPr lang="en-US" dirty="0">
                <a:cs typeface="Calibri"/>
              </a:rPr>
              <a:t>Speaker: Our team chose to create a StoryMap to act as a living space for the new knowledge we collected throughout the course of this 10 week project. We also made spreadsheets on solar potential by address. This will allow the community to better understand, and see in action how the City of Satellite Beach is striving to reach their goal of 100% clean energy by 2050. It's interactive interface will allow individuals to see their own solar situation and inform them how much they could contribute to their community's goals. It acts as the bridge that connects government initiatives to the community, to make it a unified effort. </a:t>
            </a: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::presentation</a:t>
            </a:r>
            <a:r>
              <a:rPr lang="en-US" baseline="0" dirty="0" smtClean="0">
                <a:cs typeface="Calibri"/>
              </a:rPr>
              <a:t> will feature a AGOL StoryMap demo::</a:t>
            </a:r>
            <a:endParaRPr lang="en-US" dirty="0" smtClean="0">
              <a:cs typeface="Calibri"/>
            </a:endParaRPr>
          </a:p>
          <a:p>
            <a:endParaRPr lang="en-US" dirty="0"/>
          </a:p>
          <a:p>
            <a:r>
              <a:rPr lang="en-US" dirty="0"/>
              <a:t>"PBP-SOLAR-3", City of Satellite Beach, Alexis Miller, partner provided permission</a:t>
            </a:r>
          </a:p>
          <a:p>
            <a:endParaRPr lang="en-US" dirty="0">
              <a:cs typeface="Calibri"/>
            </a:endParaRPr>
          </a:p>
          <a:p>
            <a:r>
              <a:rPr lang="en-US" dirty="0">
                <a:cs typeface="Calibri"/>
              </a:rPr>
              <a:t>Image Credit: "StoryMap: The Satellite Beach Energy Project", Created by Team,  </a:t>
            </a:r>
            <a:r>
              <a:rPr lang="en-US" dirty="0">
                <a:cs typeface="Calibri"/>
                <a:hlinkClick r:id="rId3"/>
              </a:rPr>
              <a:t>https</a:t>
            </a:r>
            <a:r>
              <a:rPr lang="en-US" dirty="0">
                <a:hlinkClick r:id="rId3"/>
              </a:rPr>
              <a:t>://storymaps.arcgis.com/stories/9e5e698888e54d7897178343394f8269</a:t>
            </a:r>
            <a:endParaRPr lang="en-US" dirty="0">
              <a:cs typeface="Calibri"/>
            </a:endParaRPr>
          </a:p>
          <a:p>
            <a:r>
              <a:rPr lang="en-US" dirty="0">
                <a:cs typeface="Calibri"/>
              </a:rPr>
              <a:t>Image Credit: PowerPoint Icon </a:t>
            </a:r>
          </a:p>
        </p:txBody>
      </p:sp>
      <p:sp>
        <p:nvSpPr>
          <p:cNvPr id="4" name="Slide Number Placeholder 3"/>
          <p:cNvSpPr>
            <a:spLocks noGrp="1"/>
          </p:cNvSpPr>
          <p:nvPr>
            <p:ph type="sldNum" sz="quarter" idx="5"/>
          </p:nvPr>
        </p:nvSpPr>
        <p:spPr/>
        <p:txBody>
          <a:bodyPr/>
          <a:lstStyle/>
          <a:p>
            <a:fld id="{59FFF554-9721-473E-B7E3-8AF7A285E57C}" type="slidenum">
              <a:rPr lang="en-US" smtClean="0"/>
              <a:t>31</a:t>
            </a:fld>
            <a:endParaRPr lang="en-US"/>
          </a:p>
        </p:txBody>
      </p:sp>
    </p:spTree>
    <p:extLst>
      <p:ext uri="{BB962C8B-B14F-4D97-AF65-F5344CB8AC3E}">
        <p14:creationId xmlns:p14="http://schemas.microsoft.com/office/powerpoint/2010/main" val="1873537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To situate our research in a larger discussion of urban heat, we also mapped out the land surface temperature and NDVI for the Satellite Beach area using Landsat 8 OLI/TIRS. The highest LST readings were found in the areas that had the lowest NDVI readings or areas that were mostly void of vegetation. </a:t>
            </a:r>
            <a:r>
              <a:rPr lang="en-US"/>
              <a:t>In regards to energy and solar panel, areas with a higher LST may use more energy. This is due to the possibility that buildings in these locations may have an increased need for air conditioning and could use solar panels to help offset that extra energy consumption</a:t>
            </a:r>
            <a:r>
              <a:rPr lang="en-US">
                <a:cs typeface="Calibri"/>
              </a:rPr>
              <a:t>. In that, PV panel placement in these areas may be beneficial. Mapping the LST and NDVI is preliminary analysis for a more robust statistical analysis to examine the relations between the energy expenditure and temperature and greenness. </a:t>
            </a:r>
          </a:p>
          <a:p>
            <a:endParaRPr lang="en-US">
              <a:cs typeface="Calibri"/>
            </a:endParaRPr>
          </a:p>
          <a:p>
            <a:r>
              <a:rPr lang="en-US"/>
              <a:t>Image Credit: </a:t>
            </a:r>
            <a:endParaRPr lang="en-US">
              <a:cs typeface="Calibri"/>
            </a:endParaRPr>
          </a:p>
          <a:p>
            <a:r>
              <a:rPr lang="en-US"/>
              <a:t>ArcGIS Pro (Created by Team)</a:t>
            </a:r>
            <a:endParaRPr lang="en-US">
              <a:cs typeface="Calibri"/>
            </a:endParaRPr>
          </a:p>
          <a:p>
            <a:r>
              <a:rPr lang="en-US">
                <a:cs typeface="Calibri"/>
              </a:rPr>
              <a:t>USGS</a:t>
            </a:r>
          </a:p>
        </p:txBody>
      </p:sp>
      <p:sp>
        <p:nvSpPr>
          <p:cNvPr id="4" name="Slide Number Placeholder 3"/>
          <p:cNvSpPr>
            <a:spLocks noGrp="1"/>
          </p:cNvSpPr>
          <p:nvPr>
            <p:ph type="sldNum" sz="quarter" idx="5"/>
          </p:nvPr>
        </p:nvSpPr>
        <p:spPr/>
        <p:txBody>
          <a:bodyPr/>
          <a:lstStyle/>
          <a:p>
            <a:fld id="{59FFF554-9721-473E-B7E3-8AF7A285E57C}" type="slidenum">
              <a:rPr lang="en-US" smtClean="0"/>
              <a:t>32</a:t>
            </a:fld>
            <a:endParaRPr lang="en-US"/>
          </a:p>
        </p:txBody>
      </p:sp>
    </p:spTree>
    <p:extLst>
      <p:ext uri="{BB962C8B-B14F-4D97-AF65-F5344CB8AC3E}">
        <p14:creationId xmlns:p14="http://schemas.microsoft.com/office/powerpoint/2010/main" val="3491102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limitations we encountered in this project include imperfect building footprints, LiDAR data not aligning with the present situation of the built environment, and  not having the data to validate our findings. In the future, validating our work is extremely important to see how accurate our results are. </a:t>
            </a:r>
          </a:p>
          <a:p>
            <a:endParaRPr lang="en-US">
              <a:cs typeface="Calibri"/>
            </a:endParaRPr>
          </a:p>
          <a:p>
            <a:r>
              <a:rPr lang="en-US">
                <a:cs typeface="Calibri"/>
              </a:rPr>
              <a:t>Image Credit:</a:t>
            </a:r>
          </a:p>
          <a:p>
            <a:r>
              <a:rPr lang="en-US"/>
              <a:t>"PBP-SOLAR-3" and "Battery Pack 1", City of Satellite Beach, partner provided permission</a:t>
            </a:r>
          </a:p>
          <a:p>
            <a:endParaRPr lang="en-US">
              <a:cs typeface="Calibri"/>
            </a:endParaRPr>
          </a:p>
          <a:p>
            <a:r>
              <a:rPr lang="en-US">
                <a:cs typeface="Calibri"/>
              </a:rPr>
              <a:t>ArcGIS PRO, Created by Team</a:t>
            </a:r>
          </a:p>
          <a:p>
            <a:r>
              <a:rPr lang="en-US"/>
              <a:t>Image Credit: PowerPoint Icons within figure (Created by Team)</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33</a:t>
            </a:fld>
            <a:endParaRPr lang="en-US"/>
          </a:p>
        </p:txBody>
      </p:sp>
    </p:spTree>
    <p:extLst>
      <p:ext uri="{BB962C8B-B14F-4D97-AF65-F5344CB8AC3E}">
        <p14:creationId xmlns:p14="http://schemas.microsoft.com/office/powerpoint/2010/main" val="17835244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EE4239-191D-4388-B0F5-1C522223362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5153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Satellite Beach seeks to achieve 100% renewable energy by 2050. All of this energy will come via solar as previous analysis has found wind energy to not be a viable option for Satellite Beach. The city seeks to find the most efficient way to install rooftop photovoltaic</a:t>
            </a:r>
            <a:r>
              <a:rPr lang="en-US"/>
              <a:t> (PV) panels. The city of Satellite Beach is also interested in understanding the impact that urban heat has on energy expenditures, and to what degree energy expenditure is increased by higher tempertures from urban impervious surface throughout the city. </a:t>
            </a:r>
          </a:p>
          <a:p>
            <a:endParaRPr lang="en-US"/>
          </a:p>
          <a:p>
            <a:r>
              <a:rPr lang="en-US"/>
              <a:t>Image Credit: Alexis Miller of Satellite Beach, Florida, partner provided permission</a:t>
            </a:r>
            <a:endParaRPr lang="en-US">
              <a:cs typeface="Calibri"/>
            </a:endParaRPr>
          </a:p>
          <a:p>
            <a:endParaRPr lang="en-US">
              <a:cs typeface="Calibri"/>
            </a:endParaRPr>
          </a:p>
          <a:p>
            <a:endParaRPr lang="en-US"/>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79169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The main objectives of our project were to evaluate the solar potential of every rooftop within Satellite Beach, Florida, using NASA Prediction of Worldwide Energy Resources data as well as a Light Detection and Ranging digital surface model. We also strived to create land surface temperature and Normalized Difference Vegetation Index maps and displayed their impacts on energy consumption. Displaying the surface temperature of the land can show where hot spots are located. Buildings at these locations may need to use more energy such as air conditioning. NDVI displays vegetation. Locations with less vegetation usually have a higher LST which can force buildings to have a higher energy consumption. Finally, we developed a reusable code based tool for calculating solar potential analysis based on local inputs. </a:t>
            </a:r>
          </a:p>
          <a:p>
            <a:endParaRPr lang="en-US" dirty="0">
              <a:cs typeface="Calibri"/>
            </a:endParaRPr>
          </a:p>
          <a:p>
            <a:r>
              <a:rPr lang="en-US" dirty="0">
                <a:cs typeface="Calibri"/>
              </a:rPr>
              <a:t>Image Credit: "Cropped </a:t>
            </a:r>
            <a:r>
              <a:rPr lang="en-US" dirty="0" err="1">
                <a:cs typeface="Calibri"/>
              </a:rPr>
              <a:t>Samsons</a:t>
            </a:r>
            <a:r>
              <a:rPr lang="en-US" dirty="0">
                <a:cs typeface="Calibri"/>
              </a:rPr>
              <a:t> Island", City of Satellite Beach, </a:t>
            </a:r>
            <a:r>
              <a:rPr lang="en-US" dirty="0"/>
              <a:t>partner provided permission</a:t>
            </a:r>
            <a:endParaRPr lang="en-US" dirty="0">
              <a:cs typeface="Calibri"/>
            </a:endParaRPr>
          </a:p>
          <a:p>
            <a:endParaRPr lang="en-US" dirty="0">
              <a:cs typeface="Calibri"/>
            </a:endParaRPr>
          </a:p>
          <a:p>
            <a:r>
              <a:rPr lang="en-US" dirty="0">
                <a:cs typeface="Calibri"/>
              </a:rPr>
              <a:t>PowerPoint Icons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710681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We used two NASA datasets that included Landsat 8 OLI/TIRS , and </a:t>
            </a:r>
            <a:r>
              <a:rPr lang="en-US"/>
              <a:t>the NASA POWER dataset</a:t>
            </a:r>
            <a:r>
              <a:rPr lang="en-US">
                <a:cs typeface="Calibri"/>
              </a:rPr>
              <a:t>. The NASA POWER dataset yielded data on tilt solar irradiance, and  a suite of climatological variables. </a:t>
            </a:r>
            <a:endParaRPr lang="en-US"/>
          </a:p>
          <a:p>
            <a:endParaRPr lang="en-US">
              <a:cs typeface="Calibri"/>
            </a:endParaRPr>
          </a:p>
          <a:p>
            <a:r>
              <a:rPr lang="en-US">
                <a:cs typeface="Calibri"/>
              </a:rPr>
              <a:t>Image Credits: </a:t>
            </a:r>
          </a:p>
          <a:p>
            <a:pPr marL="171450" indent="-171450">
              <a:buFont typeface="Arial"/>
              <a:buChar char="•"/>
            </a:pPr>
            <a:r>
              <a:rPr lang="en-US">
                <a:cs typeface="Calibri"/>
              </a:rPr>
              <a:t>USGS </a:t>
            </a:r>
          </a:p>
          <a:p>
            <a:pPr marL="171450" indent="-171450">
              <a:buFont typeface="Arial"/>
              <a:buChar char="•"/>
            </a:pPr>
            <a:r>
              <a:rPr lang="en-US">
                <a:cs typeface="Calibri"/>
              </a:rPr>
              <a:t>NASA POWER</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5483125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Pre-processing included generating a 1-foot resolution digital surface model (DSM) from a USGS LiDAR point cloud </a:t>
            </a:r>
            <a:r>
              <a:rPr lang="en-US" dirty="0"/>
              <a:t>and building footprints from the Microsoft US Building Footprints project</a:t>
            </a:r>
            <a:r>
              <a:rPr lang="en-US" dirty="0">
                <a:cs typeface="Calibri"/>
              </a:rPr>
              <a:t>. The DSM was used to drive slope, aspect, and </a:t>
            </a:r>
            <a:r>
              <a:rPr lang="en-US" dirty="0" err="1">
                <a:cs typeface="Calibri"/>
              </a:rPr>
              <a:t>hillshades</a:t>
            </a:r>
            <a:r>
              <a:rPr lang="en-US" dirty="0">
                <a:cs typeface="Calibri"/>
              </a:rPr>
              <a:t> for the entire study region. The slope and aspect outputs were used to process roof segments from the building footprints, and a tilt analysis derived from NASA POWER code resulted in altitude and azimuth values that were read into the </a:t>
            </a:r>
            <a:r>
              <a:rPr lang="en-US" dirty="0" err="1">
                <a:cs typeface="Calibri"/>
              </a:rPr>
              <a:t>hillshade</a:t>
            </a:r>
            <a:r>
              <a:rPr lang="en-US" dirty="0">
                <a:cs typeface="Calibri"/>
              </a:rPr>
              <a:t> analysis along with the DSM. The </a:t>
            </a:r>
            <a:r>
              <a:rPr lang="en-US" dirty="0" err="1">
                <a:cs typeface="Calibri"/>
              </a:rPr>
              <a:t>hillshade</a:t>
            </a:r>
            <a:r>
              <a:rPr lang="en-US" dirty="0">
                <a:cs typeface="Calibri"/>
              </a:rPr>
              <a:t> was combined with the slope and aspect in order to create sun exposure layers. Sun exposure was combined with the roof segments and irradiance (also derived from the tilt analysis) in order to derive energy potential at both the roof segment and rooftop/building levels.</a:t>
            </a:r>
          </a:p>
          <a:p>
            <a:endParaRPr lang="en-US" dirty="0">
              <a:cs typeface="Calibri"/>
            </a:endParaRPr>
          </a:p>
          <a:p>
            <a:r>
              <a:rPr lang="en-US" dirty="0">
                <a:cs typeface="Calibri"/>
              </a:rPr>
              <a:t>Image Credit: </a:t>
            </a:r>
          </a:p>
          <a:p>
            <a:pPr marL="171450" indent="-171450">
              <a:buFont typeface="Arial"/>
              <a:buChar char="•"/>
            </a:pPr>
            <a:r>
              <a:rPr lang="en-US" dirty="0" smtClean="0">
                <a:cs typeface="Calibri"/>
              </a:rPr>
              <a:t>All </a:t>
            </a:r>
            <a:r>
              <a:rPr lang="en-US" dirty="0">
                <a:cs typeface="Calibri"/>
              </a:rPr>
              <a:t>other images created by Team</a:t>
            </a:r>
          </a:p>
          <a:p>
            <a:pPr marL="171450" indent="-171450">
              <a:buFont typeface="Arial"/>
              <a:buChar char="•"/>
            </a:pPr>
            <a:r>
              <a:rPr lang="en-US" dirty="0">
                <a:cs typeface="Calibri"/>
              </a:rPr>
              <a:t>PowerPoint Icons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865117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LiDAR data for the project came from Woolpert Inc ©. The data was captured in 2019 and was obtained from Satellite Beach in point cloud format. There were a total of 22 relevant .las files that were stored in half mile squared tiles. There totaled to be 156,389, 619 LiDAR points with densities ranging from 0.693 to 10.572 feet per point, with the average being about  0.80 feet per point.</a:t>
            </a:r>
          </a:p>
          <a:p>
            <a:endParaRPr lang="en-US">
              <a:cs typeface="Calibri"/>
            </a:endParaRPr>
          </a:p>
          <a:p>
            <a:r>
              <a:rPr lang="en-US">
                <a:cs typeface="Calibri"/>
              </a:rPr>
              <a:t>Image Credit: </a:t>
            </a:r>
          </a:p>
          <a:p>
            <a:r>
              <a:rPr lang="en-US"/>
              <a:t>ArcGIS Pro (Created by Team)</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763328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The LiDAR data was processed  to generate a digital surface model or DSM. Compared to a digital terrain model which only shoes the surface characteristics,  a digital surface model (DSM) utilizes the first return of the Lidar beam and maps out roof tops, trees and even powerlines at high enough resolutions. In the creation of the DSM we also filtered out LiDAR data that was considered "noise". We used a pixel size of 1 foot as our LiDAR point density was smaller than this, meaning there should be at least one LiDAR point per pixel on average. This resulted in 150,015,000 pixels with a minimum value of –3.89 feet and a maximum of 162.72 feet. This process enabled us to accurately measure roof tops as well as their geometric characteristics. A DSM is necessary for us to calculate shadowing affects on rooftops by surrounding features such as taller buildings and trees.</a:t>
            </a:r>
          </a:p>
          <a:p>
            <a:endParaRPr lang="en-US"/>
          </a:p>
          <a:p>
            <a:r>
              <a:rPr lang="en-US"/>
              <a:t>Image Credit: </a:t>
            </a:r>
          </a:p>
          <a:p>
            <a:r>
              <a:rPr lang="en-US"/>
              <a:t>ArcGIS Pro (Created by Team)</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1364269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1">
                <a:blip r:embed="rId2">
                  <a:extLst>
                    <a:ext uri="{28A0092B-C50C-407E-A947-70E740481C1C}">
                      <a14:useLocalDpi xmlns:a14="http://schemas.microsoft.com/office/drawing/2010/main" val="0"/>
                    </a:ext>
                  </a:extLst>
                </a:blip>
                <a:srcRect/>
                <a:stretch>
                  <a:fillRect l="-50000" r="-50000"/>
                </a:stretch>
              </a:blipFill>
              <a:ln w="127000">
                <a:solidFill>
                  <a:srgbClr val="95B8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userDrawn="1"/>
                </p:nvSpPr>
                <p:spPr>
                  <a:xfrm>
                    <a:off x="-107950" y="6250887"/>
                    <a:ext cx="1919388" cy="508417"/>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8" name="Rounded Rectangle 27"/>
                  <p:cNvSpPr/>
                  <p:nvPr userDrawn="1"/>
                </p:nvSpPr>
                <p:spPr>
                  <a:xfrm>
                    <a:off x="332607" y="6589441"/>
                    <a:ext cx="11967344" cy="177109"/>
                  </a:xfrm>
                  <a:prstGeom prst="roundRect">
                    <a:avLst/>
                  </a:prstGeom>
                  <a:solidFill>
                    <a:srgbClr val="95B823"/>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a:solidFill>
                      <a:srgbClr val="95B823"/>
                    </a:solidFill>
                    <a:latin typeface="Century Gothic" panose="020B0502020202020204" pitchFamily="34" charset="0"/>
                  </a:rPr>
                  <a:t>| </a:t>
                </a:r>
                <a:r>
                  <a:rPr lang="en-US" sz="1600" spc="100" baseline="0">
                    <a:solidFill>
                      <a:srgbClr val="95B823"/>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95B823"/>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a:off x="0" y="-245046"/>
              <a:ext cx="12192000" cy="362955"/>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userDrawn="1"/>
            </p:nvSpPr>
            <p:spPr>
              <a:xfrm>
                <a:off x="-166047" y="802756"/>
                <a:ext cx="12524095" cy="38808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95B823"/>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2.png"/><Relationship Id="rId7" Type="http://schemas.openxmlformats.org/officeDocument/2006/relationships/image" Target="../media/image24.png"/><Relationship Id="rId12"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0.svg"/><Relationship Id="rId11" Type="http://schemas.openxmlformats.org/officeDocument/2006/relationships/image" Target="../media/image26.png"/><Relationship Id="rId5" Type="http://schemas.openxmlformats.org/officeDocument/2006/relationships/image" Target="../media/image23.png"/><Relationship Id="rId10" Type="http://schemas.openxmlformats.org/officeDocument/2006/relationships/image" Target="../media/image34.svg"/><Relationship Id="rId4" Type="http://schemas.openxmlformats.org/officeDocument/2006/relationships/image" Target="../media/image28.sv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svg"/><Relationship Id="rId5" Type="http://schemas.openxmlformats.org/officeDocument/2006/relationships/image" Target="../media/image14.png"/><Relationship Id="rId4" Type="http://schemas.openxmlformats.org/officeDocument/2006/relationships/image" Target="../media/image58.sv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16.svg"/></Relationships>
</file>

<file path=ppt/slides/_rels/slide29.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14.png"/><Relationship Id="rId7"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14.png"/><Relationship Id="rId7"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61.svg"/><Relationship Id="rId5" Type="http://schemas.openxmlformats.org/officeDocument/2006/relationships/image" Target="../media/image49.png"/><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4.jpeg"/><Relationship Id="rId7"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8.png"/><Relationship Id="rId4" Type="http://schemas.openxmlformats.org/officeDocument/2006/relationships/image" Target="../media/image55.jpeg"/></Relationships>
</file>

<file path=ppt/slides/_rels/slide33.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49.png"/><Relationship Id="rId7" Type="http://schemas.openxmlformats.org/officeDocument/2006/relationships/image" Target="../media/image58.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svg"/><Relationship Id="rId11" Type="http://schemas.openxmlformats.org/officeDocument/2006/relationships/image" Target="../media/image75.svg"/><Relationship Id="rId5" Type="http://schemas.openxmlformats.org/officeDocument/2006/relationships/image" Target="../media/image53.png"/><Relationship Id="rId10" Type="http://schemas.openxmlformats.org/officeDocument/2006/relationships/image" Target="../media/image47.png"/><Relationship Id="rId4" Type="http://schemas.openxmlformats.org/officeDocument/2006/relationships/image" Target="../media/image61.svg"/><Relationship Id="rId9" Type="http://schemas.openxmlformats.org/officeDocument/2006/relationships/image" Target="../media/image6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8.sv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5.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17.png"/><Relationship Id="rId4" Type="http://schemas.openxmlformats.org/officeDocument/2006/relationships/image" Target="../media/image14.png"/><Relationship Id="rId9" Type="http://schemas.openxmlformats.org/officeDocument/2006/relationships/image" Target="../media/image20.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23877" y="6252069"/>
            <a:ext cx="1883849" cy="338554"/>
          </a:xfrm>
          <a:prstGeom prst="rect">
            <a:avLst/>
          </a:prstGeom>
        </p:spPr>
        <p:txBody>
          <a:bodyPr wrap="none" anchor="t">
            <a:spAutoFit/>
          </a:bodyPr>
          <a:lstStyle/>
          <a:p>
            <a:r>
              <a:rPr lang="en-US" sz="1600">
                <a:solidFill>
                  <a:srgbClr val="95B823"/>
                </a:solidFill>
                <a:latin typeface="Century Gothic"/>
              </a:rPr>
              <a:t>Arizona – Tempe </a:t>
            </a:r>
            <a:endParaRPr lang="en-US">
              <a:solidFill>
                <a:srgbClr val="95B823"/>
              </a:solidFill>
            </a:endParaRPr>
          </a:p>
        </p:txBody>
      </p:sp>
      <p:sp>
        <p:nvSpPr>
          <p:cNvPr id="3" name="Title 1"/>
          <p:cNvSpPr txBox="1">
            <a:spLocks/>
          </p:cNvSpPr>
          <p:nvPr/>
        </p:nvSpPr>
        <p:spPr>
          <a:xfrm>
            <a:off x="5910297" y="1837942"/>
            <a:ext cx="539496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a:solidFill>
                  <a:srgbClr val="95B823"/>
                </a:solidFill>
                <a:latin typeface="Century Gothic"/>
              </a:rPr>
              <a:t>Satellite Beach</a:t>
            </a:r>
            <a:endParaRPr lang="en-US" sz="3700" spc="0" baseline="0">
              <a:solidFill>
                <a:srgbClr val="95B823"/>
              </a:solidFill>
            </a:endParaRPr>
          </a:p>
          <a:p>
            <a:pPr algn="l"/>
            <a:r>
              <a:rPr lang="en-US" sz="2800" b="0" spc="0" baseline="0">
                <a:solidFill>
                  <a:srgbClr val="95B823"/>
                </a:solidFill>
              </a:rPr>
              <a:t>Energy</a:t>
            </a:r>
          </a:p>
        </p:txBody>
      </p:sp>
      <p:sp>
        <p:nvSpPr>
          <p:cNvPr id="4" name="Subtitle 2"/>
          <p:cNvSpPr txBox="1">
            <a:spLocks/>
          </p:cNvSpPr>
          <p:nvPr/>
        </p:nvSpPr>
        <p:spPr>
          <a:xfrm>
            <a:off x="5910297" y="3092179"/>
            <a:ext cx="5551478" cy="1098086"/>
          </a:xfrm>
          <a:prstGeom prst="rect">
            <a:avLst/>
          </a:prstGeom>
        </p:spPr>
        <p:txBody>
          <a:bodyPr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solidFill>
                  <a:schemeClr val="tx1">
                    <a:lumMod val="75000"/>
                    <a:lumOff val="25000"/>
                  </a:schemeClr>
                </a:solidFill>
                <a:latin typeface="Century Gothic"/>
              </a:rPr>
              <a:t>Restructuring the Energy Balance in Satellite Beach, Florida, by Quantifying Solar Energy Production Potential using NASA POWER Data Products and LiDAR</a:t>
            </a:r>
            <a:endParaRPr lang="en-US">
              <a:solidFill>
                <a:schemeClr val="tx1">
                  <a:lumMod val="75000"/>
                  <a:lumOff val="25000"/>
                </a:schemeClr>
              </a:solidFill>
            </a:endParaRPr>
          </a:p>
          <a:p>
            <a:pPr algn="l"/>
            <a:endParaRPr lang="en-US"/>
          </a:p>
          <a:p>
            <a:pPr algn="l"/>
            <a:r>
              <a:rPr lang="en-US"/>
              <a:t/>
            </a:r>
            <a:br>
              <a:rPr lang="en-US"/>
            </a:br>
            <a:endParaRPr lang="en-US"/>
          </a:p>
        </p:txBody>
      </p:sp>
      <p:sp>
        <p:nvSpPr>
          <p:cNvPr id="5" name="TextBox 4"/>
          <p:cNvSpPr txBox="1"/>
          <p:nvPr/>
        </p:nvSpPr>
        <p:spPr>
          <a:xfrm>
            <a:off x="5910295" y="4952730"/>
            <a:ext cx="5946894" cy="523220"/>
          </a:xfrm>
          <a:prstGeom prst="rect">
            <a:avLst/>
          </a:prstGeom>
          <a:noFill/>
        </p:spPr>
        <p:txBody>
          <a:bodyPr wrap="square" rtlCol="0" anchor="t">
            <a:spAutoFit/>
          </a:bodyPr>
          <a:lstStyle/>
          <a:p>
            <a:r>
              <a:rPr lang="en-US" sz="1400">
                <a:solidFill>
                  <a:schemeClr val="tx1">
                    <a:lumMod val="75000"/>
                    <a:lumOff val="25000"/>
                  </a:schemeClr>
                </a:solidFill>
                <a:latin typeface="Century Gothic"/>
              </a:rPr>
              <a:t>Spencer Nelson, Katherine Beall, John </a:t>
            </a:r>
            <a:r>
              <a:rPr lang="en-US" sz="1400" err="1">
                <a:solidFill>
                  <a:schemeClr val="tx1">
                    <a:lumMod val="75000"/>
                    <a:lumOff val="25000"/>
                  </a:schemeClr>
                </a:solidFill>
                <a:latin typeface="Century Gothic"/>
              </a:rPr>
              <a:t>Dialesandro</a:t>
            </a:r>
            <a:r>
              <a:rPr lang="en-US" sz="1400">
                <a:solidFill>
                  <a:schemeClr val="tx1">
                    <a:lumMod val="75000"/>
                    <a:lumOff val="25000"/>
                  </a:schemeClr>
                </a:solidFill>
                <a:latin typeface="Century Gothic"/>
              </a:rPr>
              <a:t>, </a:t>
            </a:r>
          </a:p>
          <a:p>
            <a:r>
              <a:rPr lang="en-US" sz="1400">
                <a:solidFill>
                  <a:schemeClr val="tx1">
                    <a:lumMod val="75000"/>
                    <a:lumOff val="25000"/>
                  </a:schemeClr>
                </a:solidFill>
                <a:latin typeface="Century Gothic"/>
              </a:rPr>
              <a:t>Julia </a:t>
            </a:r>
            <a:r>
              <a:rPr lang="en-US" sz="1400" err="1">
                <a:solidFill>
                  <a:schemeClr val="tx1">
                    <a:lumMod val="75000"/>
                    <a:lumOff val="25000"/>
                  </a:schemeClr>
                </a:solidFill>
                <a:latin typeface="Century Gothic"/>
              </a:rPr>
              <a:t>Marturano</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235293"/>
            <a:ext cx="8176161"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NASA POWER</a:t>
            </a: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grpSp>
        <p:nvGrpSpPr>
          <p:cNvPr id="22" name="Group 21">
            <a:extLst>
              <a:ext uri="{FF2B5EF4-FFF2-40B4-BE49-F238E27FC236}">
                <a16:creationId xmlns:a16="http://schemas.microsoft.com/office/drawing/2014/main" id="{0D1F4742-D11C-4CE1-88DA-6F20EE3D6681}"/>
              </a:ext>
            </a:extLst>
          </p:cNvPr>
          <p:cNvGrpSpPr/>
          <p:nvPr/>
        </p:nvGrpSpPr>
        <p:grpSpPr>
          <a:xfrm>
            <a:off x="77189" y="1714994"/>
            <a:ext cx="3903023" cy="4150425"/>
            <a:chOff x="255319" y="1487384"/>
            <a:chExt cx="3903023" cy="4150425"/>
          </a:xfrm>
        </p:grpSpPr>
        <p:pic>
          <p:nvPicPr>
            <p:cNvPr id="6" name="Graphic 6" descr="Cloud">
              <a:extLst>
                <a:ext uri="{FF2B5EF4-FFF2-40B4-BE49-F238E27FC236}">
                  <a16:creationId xmlns:a16="http://schemas.microsoft.com/office/drawing/2014/main" id="{2D969033-E1EF-4069-B956-BD8CB902AA1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1680358" y="2516579"/>
              <a:ext cx="914400" cy="914400"/>
            </a:xfrm>
            <a:prstGeom prst="rect">
              <a:avLst/>
            </a:prstGeom>
          </p:spPr>
        </p:pic>
        <p:pic>
          <p:nvPicPr>
            <p:cNvPr id="5" name="Graphic 5" descr="Dim (Medium Sun)">
              <a:extLst>
                <a:ext uri="{FF2B5EF4-FFF2-40B4-BE49-F238E27FC236}">
                  <a16:creationId xmlns:a16="http://schemas.microsoft.com/office/drawing/2014/main" id="{6470DBEC-D7A9-4444-A422-6AF0AD23468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255319" y="1487384"/>
              <a:ext cx="914400" cy="914400"/>
            </a:xfrm>
            <a:prstGeom prst="rect">
              <a:avLst/>
            </a:prstGeom>
          </p:spPr>
        </p:pic>
        <p:pic>
          <p:nvPicPr>
            <p:cNvPr id="7" name="Graphic 7" descr="Satellite">
              <a:extLst>
                <a:ext uri="{FF2B5EF4-FFF2-40B4-BE49-F238E27FC236}">
                  <a16:creationId xmlns:a16="http://schemas.microsoft.com/office/drawing/2014/main" id="{D5F34016-6817-481A-B894-8D6A97DD040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243942" y="1487384"/>
              <a:ext cx="914400" cy="914400"/>
            </a:xfrm>
            <a:prstGeom prst="rect">
              <a:avLst/>
            </a:prstGeom>
          </p:spPr>
        </p:pic>
        <p:pic>
          <p:nvPicPr>
            <p:cNvPr id="8" name="Graphic 8" descr="Earth globe: Americas">
              <a:extLst>
                <a:ext uri="{FF2B5EF4-FFF2-40B4-BE49-F238E27FC236}">
                  <a16:creationId xmlns:a16="http://schemas.microsoft.com/office/drawing/2014/main" id="{8189AFBD-CDB5-46BB-A8B8-E2F1732BA928}"/>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101436" y="3545774"/>
              <a:ext cx="2072243" cy="2092035"/>
            </a:xfrm>
            <a:prstGeom prst="rect">
              <a:avLst/>
            </a:prstGeom>
          </p:spPr>
        </p:pic>
        <p:sp>
          <p:nvSpPr>
            <p:cNvPr id="13" name="Arrow: Right 12">
              <a:extLst>
                <a:ext uri="{FF2B5EF4-FFF2-40B4-BE49-F238E27FC236}">
                  <a16:creationId xmlns:a16="http://schemas.microsoft.com/office/drawing/2014/main" id="{C4250E0E-5909-4148-AD86-D8A7386ECC29}"/>
                </a:ext>
              </a:extLst>
            </p:cNvPr>
            <p:cNvSpPr/>
            <p:nvPr/>
          </p:nvSpPr>
          <p:spPr>
            <a:xfrm rot="3900000">
              <a:off x="392826" y="3106612"/>
              <a:ext cx="1642752"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32914B31-1577-4588-9073-A9B26A9CFD30}"/>
                </a:ext>
              </a:extLst>
            </p:cNvPr>
            <p:cNvSpPr/>
            <p:nvPr/>
          </p:nvSpPr>
          <p:spPr>
            <a:xfrm rot="2340000">
              <a:off x="953212" y="2463251"/>
              <a:ext cx="979714"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CDC85589-7BBB-445B-8513-14EC1D98D47B}"/>
                </a:ext>
              </a:extLst>
            </p:cNvPr>
            <p:cNvSpPr/>
            <p:nvPr/>
          </p:nvSpPr>
          <p:spPr>
            <a:xfrm rot="-3780000">
              <a:off x="2243093" y="3103085"/>
              <a:ext cx="1464623"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0707751-F74C-4D00-81B6-28DC75DE6400}"/>
                </a:ext>
              </a:extLst>
            </p:cNvPr>
            <p:cNvGrpSpPr/>
            <p:nvPr/>
          </p:nvGrpSpPr>
          <p:grpSpPr>
            <a:xfrm>
              <a:off x="1824838" y="3266008"/>
              <a:ext cx="621288" cy="544766"/>
              <a:chOff x="1792119" y="3266008"/>
              <a:chExt cx="621288" cy="544766"/>
            </a:xfrm>
          </p:grpSpPr>
          <p:sp>
            <p:nvSpPr>
              <p:cNvPr id="12" name="Arrow: Right 11">
                <a:extLst>
                  <a:ext uri="{FF2B5EF4-FFF2-40B4-BE49-F238E27FC236}">
                    <a16:creationId xmlns:a16="http://schemas.microsoft.com/office/drawing/2014/main" id="{6D84057B-04AF-42C4-9F2D-4DDF2A915E20}"/>
                  </a:ext>
                </a:extLst>
              </p:cNvPr>
              <p:cNvSpPr/>
              <p:nvPr/>
            </p:nvSpPr>
            <p:spPr>
              <a:xfrm rot="17460000">
                <a:off x="1574405" y="3484202"/>
                <a:ext cx="544286"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1224B39F-19D6-478B-9BE1-84A133343E22}"/>
                  </a:ext>
                </a:extLst>
              </p:cNvPr>
              <p:cNvSpPr/>
              <p:nvPr/>
            </p:nvSpPr>
            <p:spPr>
              <a:xfrm rot="4020000">
                <a:off x="2086836" y="3483722"/>
                <a:ext cx="544286" cy="108857"/>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5" name="Graphic 5" descr="Dim (Medium Sun)">
            <a:extLst>
              <a:ext uri="{FF2B5EF4-FFF2-40B4-BE49-F238E27FC236}">
                <a16:creationId xmlns:a16="http://schemas.microsoft.com/office/drawing/2014/main" id="{782A74B8-667D-4616-A883-590B2725A3E8}"/>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8314705" y="1718952"/>
            <a:ext cx="914400" cy="914400"/>
          </a:xfrm>
          <a:prstGeom prst="rect">
            <a:avLst/>
          </a:prstGeom>
        </p:spPr>
      </p:pic>
      <p:grpSp>
        <p:nvGrpSpPr>
          <p:cNvPr id="11" name="Group 10">
            <a:extLst>
              <a:ext uri="{FF2B5EF4-FFF2-40B4-BE49-F238E27FC236}">
                <a16:creationId xmlns:a16="http://schemas.microsoft.com/office/drawing/2014/main" id="{A54FFF01-AA32-457F-8503-A42301030826}"/>
              </a:ext>
            </a:extLst>
          </p:cNvPr>
          <p:cNvGrpSpPr/>
          <p:nvPr/>
        </p:nvGrpSpPr>
        <p:grpSpPr>
          <a:xfrm>
            <a:off x="3826947" y="1718952"/>
            <a:ext cx="5840681" cy="4568108"/>
            <a:chOff x="4014973" y="1718952"/>
            <a:chExt cx="5840681" cy="4568108"/>
          </a:xfrm>
        </p:grpSpPr>
        <p:pic>
          <p:nvPicPr>
            <p:cNvPr id="24" name="Graphic 5" descr="Dim (Medium Sun)">
              <a:extLst>
                <a:ext uri="{FF2B5EF4-FFF2-40B4-BE49-F238E27FC236}">
                  <a16:creationId xmlns:a16="http://schemas.microsoft.com/office/drawing/2014/main" id="{54FCC68C-F6BC-407B-8192-C4A0FA2721CD}"/>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008420" y="1718952"/>
              <a:ext cx="914400" cy="914400"/>
            </a:xfrm>
            <a:prstGeom prst="rect">
              <a:avLst/>
            </a:prstGeom>
          </p:spPr>
        </p:pic>
        <p:grpSp>
          <p:nvGrpSpPr>
            <p:cNvPr id="23" name="Group 22">
              <a:extLst>
                <a:ext uri="{FF2B5EF4-FFF2-40B4-BE49-F238E27FC236}">
                  <a16:creationId xmlns:a16="http://schemas.microsoft.com/office/drawing/2014/main" id="{14867669-E66B-44FE-8D14-ECC49F2A3E42}"/>
                </a:ext>
              </a:extLst>
            </p:cNvPr>
            <p:cNvGrpSpPr/>
            <p:nvPr/>
          </p:nvGrpSpPr>
          <p:grpSpPr>
            <a:xfrm>
              <a:off x="4266951" y="2429161"/>
              <a:ext cx="3661555" cy="3857899"/>
              <a:chOff x="4266951" y="2251031"/>
              <a:chExt cx="3661555" cy="3857899"/>
            </a:xfrm>
          </p:grpSpPr>
          <p:sp>
            <p:nvSpPr>
              <p:cNvPr id="218" name="Arrow: Left-Right 217">
                <a:extLst>
                  <a:ext uri="{FF2B5EF4-FFF2-40B4-BE49-F238E27FC236}">
                    <a16:creationId xmlns:a16="http://schemas.microsoft.com/office/drawing/2014/main" id="{450DC800-A32C-42C8-BDF5-16CCB3E0C60F}"/>
                  </a:ext>
                </a:extLst>
              </p:cNvPr>
              <p:cNvSpPr/>
              <p:nvPr/>
            </p:nvSpPr>
            <p:spPr>
              <a:xfrm rot="2700000">
                <a:off x="4732922" y="4693788"/>
                <a:ext cx="2741219" cy="89066"/>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rrow: Left-Right 3">
                <a:extLst>
                  <a:ext uri="{FF2B5EF4-FFF2-40B4-BE49-F238E27FC236}">
                    <a16:creationId xmlns:a16="http://schemas.microsoft.com/office/drawing/2014/main" id="{A4BE4EBC-ED81-45BC-B43F-6738A8F89D06}"/>
                  </a:ext>
                </a:extLst>
              </p:cNvPr>
              <p:cNvSpPr/>
              <p:nvPr/>
            </p:nvSpPr>
            <p:spPr>
              <a:xfrm>
                <a:off x="4266951" y="4667745"/>
                <a:ext cx="3661555" cy="89066"/>
              </a:xfrm>
              <a:prstGeom prst="lef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5BBBF69F-145E-4238-8CC5-88668BC3E0D4}"/>
                  </a:ext>
                </a:extLst>
              </p:cNvPr>
              <p:cNvSpPr/>
              <p:nvPr/>
            </p:nvSpPr>
            <p:spPr>
              <a:xfrm rot="17820000">
                <a:off x="5403836" y="3617282"/>
                <a:ext cx="2375064" cy="89065"/>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id="{79BBD940-C214-45B0-8BBA-D83028E5EFC9}"/>
                  </a:ext>
                </a:extLst>
              </p:cNvPr>
              <p:cNvSpPr/>
              <p:nvPr/>
            </p:nvSpPr>
            <p:spPr>
              <a:xfrm rot="16200000">
                <a:off x="4824986" y="3438563"/>
                <a:ext cx="2464129" cy="89065"/>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200BB33C-AF63-4519-96B2-353E73B86FDA}"/>
                  </a:ext>
                </a:extLst>
              </p:cNvPr>
              <p:cNvSpPr/>
              <p:nvPr/>
            </p:nvSpPr>
            <p:spPr>
              <a:xfrm rot="20460000">
                <a:off x="6028442" y="4408835"/>
                <a:ext cx="1464623" cy="89065"/>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5" name="TextBox 224">
              <a:extLst>
                <a:ext uri="{FF2B5EF4-FFF2-40B4-BE49-F238E27FC236}">
                  <a16:creationId xmlns:a16="http://schemas.microsoft.com/office/drawing/2014/main" id="{92DF5498-9865-4746-854F-F252B544C7A6}"/>
                </a:ext>
              </a:extLst>
            </p:cNvPr>
            <p:cNvSpPr txBox="1"/>
            <p:nvPr/>
          </p:nvSpPr>
          <p:spPr>
            <a:xfrm>
              <a:off x="4014973" y="4737387"/>
              <a:ext cx="2988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N</a:t>
              </a:r>
            </a:p>
          </p:txBody>
        </p:sp>
        <p:sp>
          <p:nvSpPr>
            <p:cNvPr id="226" name="TextBox 225">
              <a:extLst>
                <a:ext uri="{FF2B5EF4-FFF2-40B4-BE49-F238E27FC236}">
                  <a16:creationId xmlns:a16="http://schemas.microsoft.com/office/drawing/2014/main" id="{6D472B0F-B261-40D4-8EBB-AE82CAD0EF3E}"/>
                </a:ext>
              </a:extLst>
            </p:cNvPr>
            <p:cNvSpPr txBox="1"/>
            <p:nvPr/>
          </p:nvSpPr>
          <p:spPr>
            <a:xfrm>
              <a:off x="7884349" y="4737387"/>
              <a:ext cx="2493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S</a:t>
              </a:r>
            </a:p>
          </p:txBody>
        </p:sp>
        <p:sp>
          <p:nvSpPr>
            <p:cNvPr id="227" name="TextBox 226">
              <a:extLst>
                <a:ext uri="{FF2B5EF4-FFF2-40B4-BE49-F238E27FC236}">
                  <a16:creationId xmlns:a16="http://schemas.microsoft.com/office/drawing/2014/main" id="{096DEE91-0590-4991-9BE0-98226FE2E4CC}"/>
                </a:ext>
              </a:extLst>
            </p:cNvPr>
            <p:cNvSpPr txBox="1"/>
            <p:nvPr/>
          </p:nvSpPr>
          <p:spPr>
            <a:xfrm>
              <a:off x="4945206" y="3698295"/>
              <a:ext cx="358239" cy="3176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E</a:t>
              </a:r>
            </a:p>
          </p:txBody>
        </p:sp>
        <p:sp>
          <p:nvSpPr>
            <p:cNvPr id="228" name="TextBox 227">
              <a:extLst>
                <a:ext uri="{FF2B5EF4-FFF2-40B4-BE49-F238E27FC236}">
                  <a16:creationId xmlns:a16="http://schemas.microsoft.com/office/drawing/2014/main" id="{F9C25FF7-C345-47A8-B5A9-FC487C88032F}"/>
                </a:ext>
              </a:extLst>
            </p:cNvPr>
            <p:cNvSpPr txBox="1"/>
            <p:nvPr/>
          </p:nvSpPr>
          <p:spPr>
            <a:xfrm>
              <a:off x="7033284" y="5875439"/>
              <a:ext cx="35824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rPr>
                <a:t>W</a:t>
              </a:r>
            </a:p>
          </p:txBody>
        </p:sp>
        <p:sp>
          <p:nvSpPr>
            <p:cNvPr id="229" name="TextBox 228">
              <a:extLst>
                <a:ext uri="{FF2B5EF4-FFF2-40B4-BE49-F238E27FC236}">
                  <a16:creationId xmlns:a16="http://schemas.microsoft.com/office/drawing/2014/main" id="{8EF1893C-1380-4587-A155-A7D7430F7924}"/>
                </a:ext>
              </a:extLst>
            </p:cNvPr>
            <p:cNvSpPr txBox="1"/>
            <p:nvPr/>
          </p:nvSpPr>
          <p:spPr>
            <a:xfrm>
              <a:off x="5598349" y="217429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Vertical</a:t>
              </a:r>
            </a:p>
          </p:txBody>
        </p:sp>
        <p:sp>
          <p:nvSpPr>
            <p:cNvPr id="230" name="TextBox 229">
              <a:extLst>
                <a:ext uri="{FF2B5EF4-FFF2-40B4-BE49-F238E27FC236}">
                  <a16:creationId xmlns:a16="http://schemas.microsoft.com/office/drawing/2014/main" id="{A6A94BF6-EE83-442D-9F7A-9DD80D8B457A}"/>
                </a:ext>
              </a:extLst>
            </p:cNvPr>
            <p:cNvSpPr txBox="1"/>
            <p:nvPr/>
          </p:nvSpPr>
          <p:spPr>
            <a:xfrm>
              <a:off x="7211415" y="4133725"/>
              <a:ext cx="97179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rPr>
                <a:t>Horizonal</a:t>
              </a:r>
            </a:p>
          </p:txBody>
        </p:sp>
        <p:sp>
          <p:nvSpPr>
            <p:cNvPr id="231" name="TextBox 230">
              <a:extLst>
                <a:ext uri="{FF2B5EF4-FFF2-40B4-BE49-F238E27FC236}">
                  <a16:creationId xmlns:a16="http://schemas.microsoft.com/office/drawing/2014/main" id="{D6DCC7E3-9668-4BF9-BB39-4AC102A8D779}"/>
                </a:ext>
              </a:extLst>
            </p:cNvPr>
            <p:cNvSpPr txBox="1"/>
            <p:nvPr/>
          </p:nvSpPr>
          <p:spPr>
            <a:xfrm>
              <a:off x="6063466" y="327276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Zenith </a:t>
              </a:r>
            </a:p>
          </p:txBody>
        </p:sp>
        <p:sp>
          <p:nvSpPr>
            <p:cNvPr id="232" name="TextBox 231">
              <a:extLst>
                <a:ext uri="{FF2B5EF4-FFF2-40B4-BE49-F238E27FC236}">
                  <a16:creationId xmlns:a16="http://schemas.microsoft.com/office/drawing/2014/main" id="{1CFC53FC-F1E4-4A9B-A3FA-7518392D7096}"/>
                </a:ext>
              </a:extLst>
            </p:cNvPr>
            <p:cNvSpPr txBox="1"/>
            <p:nvPr/>
          </p:nvSpPr>
          <p:spPr>
            <a:xfrm>
              <a:off x="6756194" y="382694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Altitude</a:t>
              </a:r>
            </a:p>
          </p:txBody>
        </p:sp>
        <p:sp>
          <p:nvSpPr>
            <p:cNvPr id="233" name="TextBox 232">
              <a:extLst>
                <a:ext uri="{FF2B5EF4-FFF2-40B4-BE49-F238E27FC236}">
                  <a16:creationId xmlns:a16="http://schemas.microsoft.com/office/drawing/2014/main" id="{0C584543-28E7-406E-A00A-C9A078164BCD}"/>
                </a:ext>
              </a:extLst>
            </p:cNvPr>
            <p:cNvSpPr txBox="1"/>
            <p:nvPr/>
          </p:nvSpPr>
          <p:spPr>
            <a:xfrm>
              <a:off x="7112454" y="45592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Azimuth </a:t>
              </a:r>
              <a:endParaRPr lang="en-US">
                <a:solidFill>
                  <a:schemeClr val="tx1">
                    <a:lumMod val="75000"/>
                    <a:lumOff val="25000"/>
                  </a:schemeClr>
                </a:solidFill>
                <a:latin typeface="Calibri" panose="020F0502020204030204"/>
                <a:cs typeface="Calibri" panose="020F0502020204030204"/>
              </a:endParaRPr>
            </a:p>
          </p:txBody>
        </p:sp>
        <p:pic>
          <p:nvPicPr>
            <p:cNvPr id="235" name="Graphic 235" descr="Line arrow: Counter-clockwise curve">
              <a:extLst>
                <a:ext uri="{FF2B5EF4-FFF2-40B4-BE49-F238E27FC236}">
                  <a16:creationId xmlns:a16="http://schemas.microsoft.com/office/drawing/2014/main" id="{300516C9-2E19-4ADB-9ED5-6F53EF518144}"/>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18360000">
              <a:off x="6084922" y="3566666"/>
              <a:ext cx="478972" cy="449284"/>
            </a:xfrm>
            <a:prstGeom prst="rect">
              <a:avLst/>
            </a:prstGeom>
          </p:spPr>
        </p:pic>
        <p:pic>
          <p:nvPicPr>
            <p:cNvPr id="236" name="Graphic 235" descr="Line arrow: Counter-clockwise curve">
              <a:extLst>
                <a:ext uri="{FF2B5EF4-FFF2-40B4-BE49-F238E27FC236}">
                  <a16:creationId xmlns:a16="http://schemas.microsoft.com/office/drawing/2014/main" id="{34613713-74DF-47CD-9F21-F4769B6934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20820000">
              <a:off x="6520351" y="4061471"/>
              <a:ext cx="478972" cy="449284"/>
            </a:xfrm>
            <a:prstGeom prst="rect">
              <a:avLst/>
            </a:prstGeom>
          </p:spPr>
        </p:pic>
        <p:pic>
          <p:nvPicPr>
            <p:cNvPr id="237" name="Graphic 235" descr="Line arrow: Counter-clockwise curve">
              <a:extLst>
                <a:ext uri="{FF2B5EF4-FFF2-40B4-BE49-F238E27FC236}">
                  <a16:creationId xmlns:a16="http://schemas.microsoft.com/office/drawing/2014/main" id="{8BAED097-0C44-4B60-9A4F-9F1F28E38A4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21180000">
              <a:off x="6840074" y="4609594"/>
              <a:ext cx="261258" cy="251362"/>
            </a:xfrm>
            <a:prstGeom prst="rect">
              <a:avLst/>
            </a:prstGeom>
          </p:spPr>
        </p:pic>
      </p:grpSp>
      <p:sp>
        <p:nvSpPr>
          <p:cNvPr id="243" name="Isosceles Triangle 242">
            <a:extLst>
              <a:ext uri="{FF2B5EF4-FFF2-40B4-BE49-F238E27FC236}">
                <a16:creationId xmlns:a16="http://schemas.microsoft.com/office/drawing/2014/main" id="{0F956135-1F7D-41B0-B747-3E11840DDEA4}"/>
              </a:ext>
            </a:extLst>
          </p:cNvPr>
          <p:cNvSpPr/>
          <p:nvPr/>
        </p:nvSpPr>
        <p:spPr>
          <a:xfrm rot="19920000">
            <a:off x="8212167" y="2447926"/>
            <a:ext cx="2721427" cy="2424544"/>
          </a:xfrm>
          <a:prstGeom prst="triangl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4" name="Group 243">
            <a:extLst>
              <a:ext uri="{FF2B5EF4-FFF2-40B4-BE49-F238E27FC236}">
                <a16:creationId xmlns:a16="http://schemas.microsoft.com/office/drawing/2014/main" id="{FCB55ED4-2159-4461-8B58-A175D79D1AFD}"/>
              </a:ext>
            </a:extLst>
          </p:cNvPr>
          <p:cNvGrpSpPr/>
          <p:nvPr/>
        </p:nvGrpSpPr>
        <p:grpSpPr>
          <a:xfrm>
            <a:off x="8775246" y="2832634"/>
            <a:ext cx="2893988" cy="2741219"/>
            <a:chOff x="8636701" y="3426400"/>
            <a:chExt cx="2893988" cy="2741219"/>
          </a:xfrm>
        </p:grpSpPr>
        <p:grpSp>
          <p:nvGrpSpPr>
            <p:cNvPr id="241" name="Group 240">
              <a:extLst>
                <a:ext uri="{FF2B5EF4-FFF2-40B4-BE49-F238E27FC236}">
                  <a16:creationId xmlns:a16="http://schemas.microsoft.com/office/drawing/2014/main" id="{4409FD81-8D36-4275-A876-0E5147A95829}"/>
                </a:ext>
              </a:extLst>
            </p:cNvPr>
            <p:cNvGrpSpPr/>
            <p:nvPr/>
          </p:nvGrpSpPr>
          <p:grpSpPr>
            <a:xfrm>
              <a:off x="8789470" y="3426400"/>
              <a:ext cx="2741219" cy="2741219"/>
              <a:chOff x="8804935" y="3426400"/>
              <a:chExt cx="2741219" cy="2741219"/>
            </a:xfrm>
          </p:grpSpPr>
          <p:sp>
            <p:nvSpPr>
              <p:cNvPr id="238" name="Rectangle 237">
                <a:extLst>
                  <a:ext uri="{FF2B5EF4-FFF2-40B4-BE49-F238E27FC236}">
                    <a16:creationId xmlns:a16="http://schemas.microsoft.com/office/drawing/2014/main" id="{63DD40C1-8FB2-4B87-A30A-97ABF85E76A0}"/>
                  </a:ext>
                </a:extLst>
              </p:cNvPr>
              <p:cNvSpPr/>
              <p:nvPr/>
            </p:nvSpPr>
            <p:spPr>
              <a:xfrm rot="5400000">
                <a:off x="10160700" y="4613934"/>
                <a:ext cx="29689" cy="274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id="{A78D7B6B-A869-4786-8320-FE1FEE1D8EBA}"/>
                  </a:ext>
                </a:extLst>
              </p:cNvPr>
              <p:cNvSpPr/>
              <p:nvPr/>
            </p:nvSpPr>
            <p:spPr>
              <a:xfrm rot="1800000">
                <a:off x="9490417" y="3426400"/>
                <a:ext cx="29689" cy="274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0" name="Rectangle 239">
              <a:extLst>
                <a:ext uri="{FF2B5EF4-FFF2-40B4-BE49-F238E27FC236}">
                  <a16:creationId xmlns:a16="http://schemas.microsoft.com/office/drawing/2014/main" id="{86183299-88EA-4761-BE8B-2038595D2CE4}"/>
                </a:ext>
              </a:extLst>
            </p:cNvPr>
            <p:cNvSpPr/>
            <p:nvPr/>
          </p:nvSpPr>
          <p:spPr>
            <a:xfrm rot="3720000">
              <a:off x="9972674" y="3960789"/>
              <a:ext cx="69273" cy="2741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2" name="Graphic 235" descr="Line arrow: Counter-clockwise curve">
              <a:extLst>
                <a:ext uri="{FF2B5EF4-FFF2-40B4-BE49-F238E27FC236}">
                  <a16:creationId xmlns:a16="http://schemas.microsoft.com/office/drawing/2014/main" id="{6C5A7B62-6AD7-4E73-95F7-F77D6544D9F2}"/>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rot="21000000">
              <a:off x="9726688" y="5496406"/>
              <a:ext cx="478972" cy="449284"/>
            </a:xfrm>
            <a:prstGeom prst="rect">
              <a:avLst/>
            </a:prstGeom>
          </p:spPr>
        </p:pic>
      </p:grpSp>
      <p:sp>
        <p:nvSpPr>
          <p:cNvPr id="245" name="TextBox 244">
            <a:extLst>
              <a:ext uri="{FF2B5EF4-FFF2-40B4-BE49-F238E27FC236}">
                <a16:creationId xmlns:a16="http://schemas.microsoft.com/office/drawing/2014/main" id="{D8A6822A-FB80-4E9B-8C4A-E26F8B00D5EF}"/>
              </a:ext>
            </a:extLst>
          </p:cNvPr>
          <p:cNvSpPr txBox="1"/>
          <p:nvPr/>
        </p:nvSpPr>
        <p:spPr>
          <a:xfrm rot="-1680000">
            <a:off x="9447933" y="409414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Solar Panel</a:t>
            </a:r>
          </a:p>
        </p:txBody>
      </p:sp>
      <p:sp>
        <p:nvSpPr>
          <p:cNvPr id="246" name="TextBox 245">
            <a:extLst>
              <a:ext uri="{FF2B5EF4-FFF2-40B4-BE49-F238E27FC236}">
                <a16:creationId xmlns:a16="http://schemas.microsoft.com/office/drawing/2014/main" id="{EFAF880C-5712-4000-893B-6631408E05DC}"/>
              </a:ext>
            </a:extLst>
          </p:cNvPr>
          <p:cNvSpPr txBox="1"/>
          <p:nvPr/>
        </p:nvSpPr>
        <p:spPr>
          <a:xfrm>
            <a:off x="10194472" y="495943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Tilt Angle</a:t>
            </a:r>
          </a:p>
        </p:txBody>
      </p:sp>
      <p:sp>
        <p:nvSpPr>
          <p:cNvPr id="247" name="TextBox 246">
            <a:extLst>
              <a:ext uri="{FF2B5EF4-FFF2-40B4-BE49-F238E27FC236}">
                <a16:creationId xmlns:a16="http://schemas.microsoft.com/office/drawing/2014/main" id="{7D2587D8-02A8-4C44-8950-70734A501099}"/>
              </a:ext>
            </a:extLst>
          </p:cNvPr>
          <p:cNvSpPr txBox="1"/>
          <p:nvPr/>
        </p:nvSpPr>
        <p:spPr>
          <a:xfrm>
            <a:off x="10960801" y="5399190"/>
            <a:ext cx="872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Flat (0°)</a:t>
            </a:r>
          </a:p>
        </p:txBody>
      </p:sp>
      <p:sp>
        <p:nvSpPr>
          <p:cNvPr id="248" name="TextBox 247">
            <a:extLst>
              <a:ext uri="{FF2B5EF4-FFF2-40B4-BE49-F238E27FC236}">
                <a16:creationId xmlns:a16="http://schemas.microsoft.com/office/drawing/2014/main" id="{99F76D05-58B0-4647-B96B-CA35C9F27DCB}"/>
              </a:ext>
            </a:extLst>
          </p:cNvPr>
          <p:cNvSpPr txBox="1"/>
          <p:nvPr/>
        </p:nvSpPr>
        <p:spPr>
          <a:xfrm>
            <a:off x="11168619" y="3796020"/>
            <a:ext cx="10212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solidFill>
                  <a:schemeClr val="tx1">
                    <a:lumMod val="75000"/>
                    <a:lumOff val="25000"/>
                  </a:schemeClr>
                </a:solidFill>
                <a:latin typeface="Century Gothic"/>
              </a:rPr>
              <a:t>Optimal (28°)</a:t>
            </a:r>
            <a:endParaRPr lang="en-US">
              <a:solidFill>
                <a:schemeClr val="tx1">
                  <a:lumMod val="75000"/>
                  <a:lumOff val="25000"/>
                </a:schemeClr>
              </a:solidFill>
              <a:cs typeface="Calibri"/>
            </a:endParaRPr>
          </a:p>
        </p:txBody>
      </p:sp>
      <p:sp>
        <p:nvSpPr>
          <p:cNvPr id="249" name="TextBox 248">
            <a:extLst>
              <a:ext uri="{FF2B5EF4-FFF2-40B4-BE49-F238E27FC236}">
                <a16:creationId xmlns:a16="http://schemas.microsoft.com/office/drawing/2014/main" id="{6C58C9DE-2EB9-45DC-AA64-CFDC66306EB2}"/>
              </a:ext>
            </a:extLst>
          </p:cNvPr>
          <p:cNvSpPr txBox="1"/>
          <p:nvPr/>
        </p:nvSpPr>
        <p:spPr>
          <a:xfrm>
            <a:off x="10218592" y="276682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Maximum (60°)</a:t>
            </a:r>
          </a:p>
        </p:txBody>
      </p:sp>
    </p:spTree>
    <p:extLst>
      <p:ext uri="{BB962C8B-B14F-4D97-AF65-F5344CB8AC3E}">
        <p14:creationId xmlns:p14="http://schemas.microsoft.com/office/powerpoint/2010/main" val="27936239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ird, tree, flock, light&#10;&#10;Description automatically generated">
            <a:extLst>
              <a:ext uri="{FF2B5EF4-FFF2-40B4-BE49-F238E27FC236}">
                <a16:creationId xmlns:a16="http://schemas.microsoft.com/office/drawing/2014/main" id="{5E6C0232-59CF-4EA0-B447-512506C1F068}"/>
              </a:ext>
            </a:extLst>
          </p:cNvPr>
          <p:cNvPicPr>
            <a:picLocks noChangeAspect="1"/>
          </p:cNvPicPr>
          <p:nvPr/>
        </p:nvPicPr>
        <p:blipFill>
          <a:blip r:embed="rId3"/>
          <a:stretch>
            <a:fillRect/>
          </a:stretch>
        </p:blipFill>
        <p:spPr>
          <a:xfrm>
            <a:off x="8322733" y="1476168"/>
            <a:ext cx="3400481" cy="2040288"/>
          </a:xfrm>
          <a:prstGeom prst="rect">
            <a:avLst/>
          </a:prstGeom>
        </p:spPr>
      </p:pic>
      <p:pic>
        <p:nvPicPr>
          <p:cNvPr id="5" name="Picture 8" descr="A picture containing puzzle, rain&#10;&#10;Description automatically generated">
            <a:extLst>
              <a:ext uri="{FF2B5EF4-FFF2-40B4-BE49-F238E27FC236}">
                <a16:creationId xmlns:a16="http://schemas.microsoft.com/office/drawing/2014/main" id="{3C61DAE7-BB45-4803-AA76-1B66AABB3D0E}"/>
              </a:ext>
            </a:extLst>
          </p:cNvPr>
          <p:cNvPicPr>
            <a:picLocks noChangeAspect="1"/>
          </p:cNvPicPr>
          <p:nvPr/>
        </p:nvPicPr>
        <p:blipFill>
          <a:blip r:embed="rId4"/>
          <a:stretch>
            <a:fillRect/>
          </a:stretch>
        </p:blipFill>
        <p:spPr>
          <a:xfrm>
            <a:off x="4404741" y="1475843"/>
            <a:ext cx="3401568" cy="2040940"/>
          </a:xfrm>
          <a:prstGeom prst="rect">
            <a:avLst/>
          </a:prstGeom>
        </p:spPr>
      </p:pic>
      <p:pic>
        <p:nvPicPr>
          <p:cNvPr id="7" name="Picture 4" descr="A close up of a logo&#10;&#10;Description automatically generated">
            <a:extLst>
              <a:ext uri="{FF2B5EF4-FFF2-40B4-BE49-F238E27FC236}">
                <a16:creationId xmlns:a16="http://schemas.microsoft.com/office/drawing/2014/main" id="{A31C3A3B-40C5-4F29-838D-1B8B02412081}"/>
              </a:ext>
            </a:extLst>
          </p:cNvPr>
          <p:cNvPicPr>
            <a:picLocks noChangeAspect="1"/>
          </p:cNvPicPr>
          <p:nvPr/>
        </p:nvPicPr>
        <p:blipFill>
          <a:blip r:embed="rId5"/>
          <a:stretch>
            <a:fillRect/>
          </a:stretch>
        </p:blipFill>
        <p:spPr>
          <a:xfrm>
            <a:off x="4403262" y="4378242"/>
            <a:ext cx="3401568" cy="2040940"/>
          </a:xfrm>
          <a:prstGeom prst="rect">
            <a:avLst/>
          </a:prstGeom>
        </p:spPr>
      </p:pic>
      <p:pic>
        <p:nvPicPr>
          <p:cNvPr id="9" name="Picture 2" descr="A close up of a tree&#10;&#10;Description automatically generated">
            <a:extLst>
              <a:ext uri="{FF2B5EF4-FFF2-40B4-BE49-F238E27FC236}">
                <a16:creationId xmlns:a16="http://schemas.microsoft.com/office/drawing/2014/main" id="{67DD6C77-E49F-4827-BD19-3D98A6CC50A7}"/>
              </a:ext>
            </a:extLst>
          </p:cNvPr>
          <p:cNvPicPr>
            <a:picLocks noChangeAspect="1"/>
          </p:cNvPicPr>
          <p:nvPr/>
        </p:nvPicPr>
        <p:blipFill>
          <a:blip r:embed="rId6"/>
          <a:stretch>
            <a:fillRect/>
          </a:stretch>
        </p:blipFill>
        <p:spPr>
          <a:xfrm>
            <a:off x="459316" y="4377750"/>
            <a:ext cx="3401568" cy="2040940"/>
          </a:xfrm>
          <a:prstGeom prst="rect">
            <a:avLst/>
          </a:prstGeom>
        </p:spPr>
      </p:pic>
      <p:pic>
        <p:nvPicPr>
          <p:cNvPr id="11" name="Picture 3" descr="A close up&#10;&#10;Description automatically generated">
            <a:extLst>
              <a:ext uri="{FF2B5EF4-FFF2-40B4-BE49-F238E27FC236}">
                <a16:creationId xmlns:a16="http://schemas.microsoft.com/office/drawing/2014/main" id="{CA0FD1CD-A197-48E2-AA87-1DFF823E29DE}"/>
              </a:ext>
            </a:extLst>
          </p:cNvPr>
          <p:cNvPicPr>
            <a:picLocks noChangeAspect="1"/>
          </p:cNvPicPr>
          <p:nvPr/>
        </p:nvPicPr>
        <p:blipFill>
          <a:blip r:embed="rId7"/>
          <a:stretch>
            <a:fillRect/>
          </a:stretch>
        </p:blipFill>
        <p:spPr>
          <a:xfrm>
            <a:off x="8327355" y="4375884"/>
            <a:ext cx="3401568" cy="2040940"/>
          </a:xfrm>
          <a:prstGeom prst="rect">
            <a:avLst/>
          </a:prstGeom>
        </p:spPr>
      </p:pic>
      <p:pic>
        <p:nvPicPr>
          <p:cNvPr id="13" name="Picture 5" descr="A close up of a tree&#10;&#10;Description automatically generated">
            <a:extLst>
              <a:ext uri="{FF2B5EF4-FFF2-40B4-BE49-F238E27FC236}">
                <a16:creationId xmlns:a16="http://schemas.microsoft.com/office/drawing/2014/main" id="{3720A57C-1974-4D08-8950-5599F75AAF66}"/>
              </a:ext>
            </a:extLst>
          </p:cNvPr>
          <p:cNvPicPr>
            <a:picLocks noChangeAspect="1"/>
          </p:cNvPicPr>
          <p:nvPr/>
        </p:nvPicPr>
        <p:blipFill>
          <a:blip r:embed="rId8"/>
          <a:stretch>
            <a:fillRect/>
          </a:stretch>
        </p:blipFill>
        <p:spPr>
          <a:xfrm>
            <a:off x="456362" y="1477044"/>
            <a:ext cx="3401568" cy="2040940"/>
          </a:xfrm>
          <a:prstGeom prst="rect">
            <a:avLst/>
          </a:prstGeom>
        </p:spPr>
      </p:pic>
      <p:sp>
        <p:nvSpPr>
          <p:cNvPr id="17" name="TextBox 16">
            <a:extLst>
              <a:ext uri="{FF2B5EF4-FFF2-40B4-BE49-F238E27FC236}">
                <a16:creationId xmlns:a16="http://schemas.microsoft.com/office/drawing/2014/main" id="{7711621C-2AB5-4B7E-85D8-85A7C6565FC1}"/>
              </a:ext>
            </a:extLst>
          </p:cNvPr>
          <p:cNvSpPr txBox="1"/>
          <p:nvPr/>
        </p:nvSpPr>
        <p:spPr>
          <a:xfrm>
            <a:off x="650385" y="594264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Dark</a:t>
            </a:r>
          </a:p>
          <a:p>
            <a:pPr algn="l"/>
            <a:r>
              <a:rPr lang="en-US" sz="1400">
                <a:latin typeface="Century Gothic"/>
                <a:cs typeface="Calibri"/>
              </a:rPr>
              <a:t>Light</a:t>
            </a:r>
          </a:p>
          <a:p>
            <a:endParaRPr lang="en-US" sz="1400">
              <a:latin typeface="Century Gothic"/>
              <a:cs typeface="Calibri"/>
            </a:endParaRPr>
          </a:p>
        </p:txBody>
      </p:sp>
      <p:sp>
        <p:nvSpPr>
          <p:cNvPr id="18" name="TextBox 17">
            <a:extLst>
              <a:ext uri="{FF2B5EF4-FFF2-40B4-BE49-F238E27FC236}">
                <a16:creationId xmlns:a16="http://schemas.microsoft.com/office/drawing/2014/main" id="{2CA911B5-B46C-4128-A919-1C21D9DEE766}"/>
              </a:ext>
            </a:extLst>
          </p:cNvPr>
          <p:cNvSpPr txBox="1"/>
          <p:nvPr/>
        </p:nvSpPr>
        <p:spPr>
          <a:xfrm>
            <a:off x="4614844" y="5942644"/>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Dark</a:t>
            </a:r>
          </a:p>
          <a:p>
            <a:pPr algn="l"/>
            <a:r>
              <a:rPr lang="en-US" sz="1400">
                <a:latin typeface="Century Gothic"/>
                <a:cs typeface="Calibri"/>
              </a:rPr>
              <a:t>Light</a:t>
            </a:r>
          </a:p>
          <a:p>
            <a:endParaRPr lang="en-US" sz="1400">
              <a:latin typeface="Century Gothic"/>
              <a:cs typeface="Calibri"/>
            </a:endParaRPr>
          </a:p>
        </p:txBody>
      </p:sp>
      <p:sp>
        <p:nvSpPr>
          <p:cNvPr id="19" name="TextBox 18">
            <a:extLst>
              <a:ext uri="{FF2B5EF4-FFF2-40B4-BE49-F238E27FC236}">
                <a16:creationId xmlns:a16="http://schemas.microsoft.com/office/drawing/2014/main" id="{57C67AD9-A49B-4AA9-951E-EDAE07CB5239}"/>
              </a:ext>
            </a:extLst>
          </p:cNvPr>
          <p:cNvSpPr txBox="1"/>
          <p:nvPr/>
        </p:nvSpPr>
        <p:spPr>
          <a:xfrm>
            <a:off x="8527818" y="5953812"/>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Dark</a:t>
            </a:r>
          </a:p>
          <a:p>
            <a:pPr algn="l"/>
            <a:r>
              <a:rPr lang="en-US" sz="1400">
                <a:latin typeface="Century Gothic"/>
                <a:cs typeface="Calibri"/>
              </a:rPr>
              <a:t>Light</a:t>
            </a:r>
          </a:p>
          <a:p>
            <a:endParaRPr lang="en-US" sz="1400">
              <a:latin typeface="Century Gothic"/>
              <a:cs typeface="Calibri"/>
            </a:endParaRPr>
          </a:p>
        </p:txBody>
      </p:sp>
      <p:sp>
        <p:nvSpPr>
          <p:cNvPr id="20" name="TextBox 19">
            <a:extLst>
              <a:ext uri="{FF2B5EF4-FFF2-40B4-BE49-F238E27FC236}">
                <a16:creationId xmlns:a16="http://schemas.microsoft.com/office/drawing/2014/main" id="{6C55BB3E-BB42-4F4B-AC0A-68176117D666}"/>
              </a:ext>
            </a:extLst>
          </p:cNvPr>
          <p:cNvSpPr txBox="1"/>
          <p:nvPr/>
        </p:nvSpPr>
        <p:spPr>
          <a:xfrm>
            <a:off x="8527818" y="306027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Light</a:t>
            </a:r>
          </a:p>
          <a:p>
            <a:r>
              <a:rPr lang="en-US" sz="1400">
                <a:latin typeface="Century Gothic"/>
                <a:cs typeface="Calibri"/>
              </a:rPr>
              <a:t>Dark</a:t>
            </a:r>
          </a:p>
          <a:p>
            <a:endParaRPr lang="en-US" sz="1400">
              <a:latin typeface="Century Gothic"/>
              <a:cs typeface="Calibri"/>
            </a:endParaRPr>
          </a:p>
        </p:txBody>
      </p:sp>
      <p:sp>
        <p:nvSpPr>
          <p:cNvPr id="21" name="TextBox 20">
            <a:extLst>
              <a:ext uri="{FF2B5EF4-FFF2-40B4-BE49-F238E27FC236}">
                <a16:creationId xmlns:a16="http://schemas.microsoft.com/office/drawing/2014/main" id="{77D6D0B1-0C3A-41EF-9ADC-F96B2A7B58FE}"/>
              </a:ext>
            </a:extLst>
          </p:cNvPr>
          <p:cNvSpPr txBox="1"/>
          <p:nvPr/>
        </p:nvSpPr>
        <p:spPr>
          <a:xfrm>
            <a:off x="4614845" y="306027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Light</a:t>
            </a:r>
          </a:p>
          <a:p>
            <a:pPr algn="l"/>
            <a:r>
              <a:rPr lang="en-US" sz="1400">
                <a:latin typeface="Century Gothic"/>
                <a:cs typeface="Calibri"/>
              </a:rPr>
              <a:t>Dark</a:t>
            </a:r>
          </a:p>
          <a:p>
            <a:endParaRPr lang="en-US" sz="1400">
              <a:latin typeface="Century Gothic"/>
              <a:cs typeface="Calibri"/>
            </a:endParaRPr>
          </a:p>
        </p:txBody>
      </p:sp>
      <p:sp>
        <p:nvSpPr>
          <p:cNvPr id="22" name="TextBox 21">
            <a:extLst>
              <a:ext uri="{FF2B5EF4-FFF2-40B4-BE49-F238E27FC236}">
                <a16:creationId xmlns:a16="http://schemas.microsoft.com/office/drawing/2014/main" id="{4F4F1B5C-B7B7-4CFC-B02A-881B3FD84FBF}"/>
              </a:ext>
            </a:extLst>
          </p:cNvPr>
          <p:cNvSpPr txBox="1"/>
          <p:nvPr/>
        </p:nvSpPr>
        <p:spPr>
          <a:xfrm>
            <a:off x="650385" y="306027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Light</a:t>
            </a:r>
          </a:p>
          <a:p>
            <a:pPr algn="l"/>
            <a:r>
              <a:rPr lang="en-US" sz="1400">
                <a:latin typeface="Century Gothic"/>
                <a:cs typeface="Calibri"/>
              </a:rPr>
              <a:t>Dark</a:t>
            </a:r>
          </a:p>
          <a:p>
            <a:endParaRPr lang="en-US" sz="1400">
              <a:latin typeface="Century Gothic"/>
              <a:cs typeface="Calibri"/>
            </a:endParaRPr>
          </a:p>
        </p:txBody>
      </p:sp>
      <p:sp>
        <p:nvSpPr>
          <p:cNvPr id="16" name="TextBox 1">
            <a:extLst>
              <a:ext uri="{FF2B5EF4-FFF2-40B4-BE49-F238E27FC236}">
                <a16:creationId xmlns:a16="http://schemas.microsoft.com/office/drawing/2014/main" id="{05C72AE6-1AC7-4989-9B7A-07E09F729835}"/>
              </a:ext>
            </a:extLst>
          </p:cNvPr>
          <p:cNvSpPr txBox="1"/>
          <p:nvPr/>
        </p:nvSpPr>
        <p:spPr>
          <a:xfrm>
            <a:off x="495300" y="234816"/>
            <a:ext cx="6749591" cy="6617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700" b="1" err="1">
                <a:solidFill>
                  <a:schemeClr val="bg1"/>
                </a:solidFill>
                <a:latin typeface="Century Gothic"/>
                <a:cs typeface="Calibri"/>
              </a:rPr>
              <a:t>Hillshade</a:t>
            </a:r>
            <a:endParaRPr lang="en-US" sz="3700" b="1">
              <a:solidFill>
                <a:schemeClr val="bg1"/>
              </a:solidFill>
              <a:latin typeface="Century Gothic"/>
              <a:cs typeface="Calibri"/>
            </a:endParaRPr>
          </a:p>
        </p:txBody>
      </p:sp>
    </p:spTree>
    <p:extLst>
      <p:ext uri="{BB962C8B-B14F-4D97-AF65-F5344CB8AC3E}">
        <p14:creationId xmlns:p14="http://schemas.microsoft.com/office/powerpoint/2010/main" val="14482248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close up of a piece of paper&#10;&#10;Description automatically generated">
            <a:extLst>
              <a:ext uri="{FF2B5EF4-FFF2-40B4-BE49-F238E27FC236}">
                <a16:creationId xmlns:a16="http://schemas.microsoft.com/office/drawing/2014/main" id="{30ED650A-ACAC-4414-A8CA-825CB2F83199}"/>
              </a:ext>
            </a:extLst>
          </p:cNvPr>
          <p:cNvPicPr>
            <a:picLocks noChangeAspect="1"/>
          </p:cNvPicPr>
          <p:nvPr/>
        </p:nvPicPr>
        <p:blipFill>
          <a:blip r:embed="rId3"/>
          <a:stretch>
            <a:fillRect/>
          </a:stretch>
        </p:blipFill>
        <p:spPr>
          <a:xfrm>
            <a:off x="458275" y="1203639"/>
            <a:ext cx="7307436" cy="5493287"/>
          </a:xfrm>
          <a:prstGeom prst="rect">
            <a:avLst/>
          </a:prstGeom>
        </p:spPr>
      </p:pic>
      <p:sp>
        <p:nvSpPr>
          <p:cNvPr id="7" name="TextBox 6">
            <a:extLst>
              <a:ext uri="{FF2B5EF4-FFF2-40B4-BE49-F238E27FC236}">
                <a16:creationId xmlns:a16="http://schemas.microsoft.com/office/drawing/2014/main" id="{5FC24644-B4E5-4596-86B1-930C164658F8}"/>
              </a:ext>
            </a:extLst>
          </p:cNvPr>
          <p:cNvSpPr txBox="1"/>
          <p:nvPr/>
        </p:nvSpPr>
        <p:spPr>
          <a:xfrm>
            <a:off x="847703" y="5448840"/>
            <a:ext cx="274320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ea typeface="+mn-lt"/>
                <a:cs typeface="+mn-lt"/>
              </a:rPr>
              <a:t>Flat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North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South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East  </a:t>
            </a:r>
            <a:endParaRPr lang="en-US" sz="1500">
              <a:solidFill>
                <a:schemeClr val="tx1">
                  <a:lumMod val="75000"/>
                  <a:lumOff val="25000"/>
                </a:schemeClr>
              </a:solidFill>
              <a:latin typeface="Century Gothic"/>
              <a:cs typeface="Calibri" panose="020F0502020204030204"/>
            </a:endParaRPr>
          </a:p>
          <a:p>
            <a:r>
              <a:rPr lang="en-US" sz="1500">
                <a:solidFill>
                  <a:schemeClr val="tx1">
                    <a:lumMod val="75000"/>
                    <a:lumOff val="25000"/>
                  </a:schemeClr>
                </a:solidFill>
                <a:latin typeface="Century Gothic"/>
                <a:ea typeface="+mn-lt"/>
                <a:cs typeface="+mn-lt"/>
              </a:rPr>
              <a:t>West</a:t>
            </a:r>
            <a:r>
              <a:rPr lang="en-US" sz="1500">
                <a:latin typeface="Century Gothic"/>
                <a:ea typeface="+mn-lt"/>
                <a:cs typeface="+mn-lt"/>
              </a:rPr>
              <a:t> </a:t>
            </a:r>
            <a:endParaRPr lang="en-US" sz="1500">
              <a:latin typeface="Century Gothic"/>
              <a:cs typeface="Calibri" panose="020F0502020204030204"/>
            </a:endParaRPr>
          </a:p>
        </p:txBody>
      </p:sp>
      <p:sp>
        <p:nvSpPr>
          <p:cNvPr id="2" name="TextBox 1">
            <a:extLst>
              <a:ext uri="{FF2B5EF4-FFF2-40B4-BE49-F238E27FC236}">
                <a16:creationId xmlns:a16="http://schemas.microsoft.com/office/drawing/2014/main" id="{021423EF-95B8-4F6D-9727-AA1C515DA067}"/>
              </a:ext>
            </a:extLst>
          </p:cNvPr>
          <p:cNvSpPr txBox="1"/>
          <p:nvPr/>
        </p:nvSpPr>
        <p:spPr>
          <a:xfrm>
            <a:off x="495300" y="161074"/>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a:t>
            </a:r>
            <a:endParaRPr lang="en-US">
              <a:solidFill>
                <a:schemeClr val="bg1"/>
              </a:solidFill>
            </a:endParaRPr>
          </a:p>
        </p:txBody>
      </p:sp>
      <p:sp>
        <p:nvSpPr>
          <p:cNvPr id="13" name="TextBox 12">
            <a:extLst>
              <a:ext uri="{FF2B5EF4-FFF2-40B4-BE49-F238E27FC236}">
                <a16:creationId xmlns:a16="http://schemas.microsoft.com/office/drawing/2014/main" id="{DE65E2DD-4E14-4991-8578-08A358D93525}"/>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8" name="TextBox 7">
            <a:extLst>
              <a:ext uri="{FF2B5EF4-FFF2-40B4-BE49-F238E27FC236}">
                <a16:creationId xmlns:a16="http://schemas.microsoft.com/office/drawing/2014/main" id="{A2584C9D-306D-4CDF-89E1-4400DF04324E}"/>
              </a:ext>
            </a:extLst>
          </p:cNvPr>
          <p:cNvSpPr txBox="1"/>
          <p:nvPr/>
        </p:nvSpPr>
        <p:spPr>
          <a:xfrm>
            <a:off x="10155256" y="5649562"/>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E</a:t>
            </a:r>
          </a:p>
        </p:txBody>
      </p:sp>
      <p:grpSp>
        <p:nvGrpSpPr>
          <p:cNvPr id="21" name="Group 20">
            <a:extLst>
              <a:ext uri="{FF2B5EF4-FFF2-40B4-BE49-F238E27FC236}">
                <a16:creationId xmlns:a16="http://schemas.microsoft.com/office/drawing/2014/main" id="{B329C57F-ED5D-46C5-A049-7B142C83DF6C}"/>
              </a:ext>
            </a:extLst>
          </p:cNvPr>
          <p:cNvGrpSpPr/>
          <p:nvPr/>
        </p:nvGrpSpPr>
        <p:grpSpPr>
          <a:xfrm>
            <a:off x="8741472" y="4417104"/>
            <a:ext cx="4169849" cy="2081353"/>
            <a:chOff x="9155129" y="5048475"/>
            <a:chExt cx="2885335" cy="1504410"/>
          </a:xfrm>
        </p:grpSpPr>
        <p:pic>
          <p:nvPicPr>
            <p:cNvPr id="4" name="Picture 5" descr="A close up of a basketball hoop&#10;&#10;Description automatically generated">
              <a:extLst>
                <a:ext uri="{FF2B5EF4-FFF2-40B4-BE49-F238E27FC236}">
                  <a16:creationId xmlns:a16="http://schemas.microsoft.com/office/drawing/2014/main" id="{49227F17-B216-4B6F-A598-A04CFD80D125}"/>
                </a:ext>
              </a:extLst>
            </p:cNvPr>
            <p:cNvPicPr>
              <a:picLocks noChangeAspect="1"/>
            </p:cNvPicPr>
            <p:nvPr/>
          </p:nvPicPr>
          <p:blipFill rotWithShape="1">
            <a:blip r:embed="rId4"/>
            <a:srcRect l="12654" t="377" r="13194" b="1199"/>
            <a:stretch/>
          </p:blipFill>
          <p:spPr>
            <a:xfrm rot="2700000">
              <a:off x="9129480" y="5074124"/>
              <a:ext cx="1504410" cy="1453112"/>
            </a:xfrm>
            <a:prstGeom prst="rect">
              <a:avLst/>
            </a:prstGeom>
          </p:spPr>
        </p:pic>
        <p:sp>
          <p:nvSpPr>
            <p:cNvPr id="6" name="TextBox 5">
              <a:extLst>
                <a:ext uri="{FF2B5EF4-FFF2-40B4-BE49-F238E27FC236}">
                  <a16:creationId xmlns:a16="http://schemas.microsoft.com/office/drawing/2014/main" id="{00D76C0C-6FB7-4E84-9171-6C4436E1F31B}"/>
                </a:ext>
              </a:extLst>
            </p:cNvPr>
            <p:cNvSpPr txBox="1"/>
            <p:nvPr/>
          </p:nvSpPr>
          <p:spPr>
            <a:xfrm>
              <a:off x="9718126" y="5337657"/>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N</a:t>
              </a:r>
              <a:endParaRPr lang="en-US"/>
            </a:p>
          </p:txBody>
        </p:sp>
        <p:sp>
          <p:nvSpPr>
            <p:cNvPr id="15" name="TextBox 14">
              <a:extLst>
                <a:ext uri="{FF2B5EF4-FFF2-40B4-BE49-F238E27FC236}">
                  <a16:creationId xmlns:a16="http://schemas.microsoft.com/office/drawing/2014/main" id="{18315B09-EC18-4E90-9A11-885946318E4A}"/>
                </a:ext>
              </a:extLst>
            </p:cNvPr>
            <p:cNvSpPr txBox="1"/>
            <p:nvPr/>
          </p:nvSpPr>
          <p:spPr>
            <a:xfrm>
              <a:off x="9770853" y="6089840"/>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S</a:t>
              </a:r>
            </a:p>
          </p:txBody>
        </p:sp>
        <p:sp>
          <p:nvSpPr>
            <p:cNvPr id="17" name="TextBox 16">
              <a:extLst>
                <a:ext uri="{FF2B5EF4-FFF2-40B4-BE49-F238E27FC236}">
                  <a16:creationId xmlns:a16="http://schemas.microsoft.com/office/drawing/2014/main" id="{6602824F-DBD1-4402-9CEE-E16EA36B5BA7}"/>
                </a:ext>
              </a:extLst>
            </p:cNvPr>
            <p:cNvSpPr txBox="1"/>
            <p:nvPr/>
          </p:nvSpPr>
          <p:spPr>
            <a:xfrm>
              <a:off x="10133484" y="5540169"/>
              <a:ext cx="190698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latin typeface="Century Gothic"/>
              </a:endParaRPr>
            </a:p>
            <a:p>
              <a:r>
                <a:rPr lang="en-US" sz="1400">
                  <a:latin typeface="Century Gothic"/>
                </a:rPr>
                <a:t>E</a:t>
              </a:r>
            </a:p>
          </p:txBody>
        </p:sp>
        <p:sp>
          <p:nvSpPr>
            <p:cNvPr id="20" name="TextBox 19">
              <a:extLst>
                <a:ext uri="{FF2B5EF4-FFF2-40B4-BE49-F238E27FC236}">
                  <a16:creationId xmlns:a16="http://schemas.microsoft.com/office/drawing/2014/main" id="{8F7BBBAB-1440-4571-A1D5-65C2848E5A38}"/>
                </a:ext>
              </a:extLst>
            </p:cNvPr>
            <p:cNvSpPr txBox="1"/>
            <p:nvPr/>
          </p:nvSpPr>
          <p:spPr>
            <a:xfrm>
              <a:off x="9374788" y="5742147"/>
              <a:ext cx="6551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rPr>
                <a:t>W</a:t>
              </a:r>
              <a:endParaRPr lang="en-US"/>
            </a:p>
          </p:txBody>
        </p:sp>
      </p:grpSp>
      <p:sp>
        <p:nvSpPr>
          <p:cNvPr id="9" name="Rectangle 8">
            <a:extLst>
              <a:ext uri="{FF2B5EF4-FFF2-40B4-BE49-F238E27FC236}">
                <a16:creationId xmlns:a16="http://schemas.microsoft.com/office/drawing/2014/main" id="{22779473-064D-470A-9A34-4F2050FB38C0}"/>
              </a:ext>
            </a:extLst>
          </p:cNvPr>
          <p:cNvSpPr/>
          <p:nvPr/>
        </p:nvSpPr>
        <p:spPr>
          <a:xfrm>
            <a:off x="8225921" y="1216882"/>
            <a:ext cx="3350015" cy="332398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Must have a slope to have an aspect, -1 is flat</a:t>
            </a: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to cardinal directions centered on their midpoint </a:t>
            </a: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(x5) smooths pixels</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p:txBody>
      </p:sp>
    </p:spTree>
    <p:extLst>
      <p:ext uri="{BB962C8B-B14F-4D97-AF65-F5344CB8AC3E}">
        <p14:creationId xmlns:p14="http://schemas.microsoft.com/office/powerpoint/2010/main" val="810432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94A12AF7-414C-4721-A45D-23E4BC9BEB0A}"/>
              </a:ext>
            </a:extLst>
          </p:cNvPr>
          <p:cNvGrpSpPr/>
          <p:nvPr/>
        </p:nvGrpSpPr>
        <p:grpSpPr>
          <a:xfrm>
            <a:off x="458275" y="1205239"/>
            <a:ext cx="7309937" cy="5482452"/>
            <a:chOff x="2441716" y="1205727"/>
            <a:chExt cx="7309937" cy="5482452"/>
          </a:xfrm>
        </p:grpSpPr>
        <p:pic>
          <p:nvPicPr>
            <p:cNvPr id="2" name="Picture 2" descr="A picture containing curtain&#10;&#10;Description automatically generated">
              <a:extLst>
                <a:ext uri="{FF2B5EF4-FFF2-40B4-BE49-F238E27FC236}">
                  <a16:creationId xmlns:a16="http://schemas.microsoft.com/office/drawing/2014/main" id="{038C13F1-A633-4FB3-9417-15B1024ADBA8}"/>
                </a:ext>
              </a:extLst>
            </p:cNvPr>
            <p:cNvPicPr>
              <a:picLocks noChangeAspect="1"/>
            </p:cNvPicPr>
            <p:nvPr/>
          </p:nvPicPr>
          <p:blipFill>
            <a:blip r:embed="rId3"/>
            <a:stretch>
              <a:fillRect/>
            </a:stretch>
          </p:blipFill>
          <p:spPr>
            <a:xfrm>
              <a:off x="2441716" y="1205727"/>
              <a:ext cx="7309937" cy="5482452"/>
            </a:xfrm>
            <a:prstGeom prst="rect">
              <a:avLst/>
            </a:prstGeom>
          </p:spPr>
        </p:pic>
        <p:sp>
          <p:nvSpPr>
            <p:cNvPr id="10" name="TextBox 9">
              <a:extLst>
                <a:ext uri="{FF2B5EF4-FFF2-40B4-BE49-F238E27FC236}">
                  <a16:creationId xmlns:a16="http://schemas.microsoft.com/office/drawing/2014/main" id="{DFA3091A-BCEC-418C-8EAF-4048AE35E069}"/>
                </a:ext>
              </a:extLst>
            </p:cNvPr>
            <p:cNvSpPr txBox="1"/>
            <p:nvPr/>
          </p:nvSpPr>
          <p:spPr>
            <a:xfrm>
              <a:off x="2711501" y="6038482"/>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90</a:t>
              </a:r>
              <a:r>
                <a:rPr lang="en-US" sz="1400">
                  <a:solidFill>
                    <a:schemeClr val="tx1">
                      <a:lumMod val="75000"/>
                      <a:lumOff val="25000"/>
                    </a:schemeClr>
                  </a:solidFill>
                  <a:latin typeface="Century Gothic"/>
                  <a:ea typeface="+mn-lt"/>
                  <a:cs typeface="+mn-lt"/>
                </a:rPr>
                <a:t>° (vertical)</a:t>
              </a:r>
            </a:p>
            <a:p>
              <a:endParaRPr lang="en-US" sz="1400">
                <a:solidFill>
                  <a:schemeClr val="tx1">
                    <a:lumMod val="75000"/>
                    <a:lumOff val="25000"/>
                  </a:schemeClr>
                </a:solidFill>
                <a:latin typeface="Century Gothic"/>
                <a:ea typeface="+mn-lt"/>
                <a:cs typeface="+mn-lt"/>
              </a:endParaRPr>
            </a:p>
          </p:txBody>
        </p:sp>
      </p:grpSp>
      <p:sp>
        <p:nvSpPr>
          <p:cNvPr id="3" name="TextBox 2">
            <a:extLst>
              <a:ext uri="{FF2B5EF4-FFF2-40B4-BE49-F238E27FC236}">
                <a16:creationId xmlns:a16="http://schemas.microsoft.com/office/drawing/2014/main" id="{FB2AE4F0-845A-4C65-9E42-238F3BFBA1BE}"/>
              </a:ext>
            </a:extLst>
          </p:cNvPr>
          <p:cNvSpPr txBox="1"/>
          <p:nvPr/>
        </p:nvSpPr>
        <p:spPr>
          <a:xfrm>
            <a:off x="495300" y="256080"/>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Slope</a:t>
            </a:r>
            <a:endParaRPr lang="en-US"/>
          </a:p>
        </p:txBody>
      </p:sp>
      <p:sp>
        <p:nvSpPr>
          <p:cNvPr id="4" name="TextBox 3">
            <a:extLst>
              <a:ext uri="{FF2B5EF4-FFF2-40B4-BE49-F238E27FC236}">
                <a16:creationId xmlns:a16="http://schemas.microsoft.com/office/drawing/2014/main" id="{B4370B3F-EB2D-4E6F-8205-E311C4E5E6D6}"/>
              </a:ext>
            </a:extLst>
          </p:cNvPr>
          <p:cNvSpPr txBox="1"/>
          <p:nvPr/>
        </p:nvSpPr>
        <p:spPr>
          <a:xfrm>
            <a:off x="758252" y="639089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a:t>
            </a:r>
            <a:r>
              <a:rPr lang="en-US" sz="1400">
                <a:solidFill>
                  <a:schemeClr val="tx1">
                    <a:lumMod val="75000"/>
                    <a:lumOff val="25000"/>
                  </a:schemeClr>
                </a:solidFill>
                <a:latin typeface="Century Gothic"/>
                <a:ea typeface="+mn-lt"/>
                <a:cs typeface="+mn-lt"/>
              </a:rPr>
              <a:t>° (flat)</a:t>
            </a:r>
          </a:p>
          <a:p>
            <a:endParaRPr lang="en-US" sz="1400">
              <a:solidFill>
                <a:schemeClr val="tx1">
                  <a:lumMod val="75000"/>
                  <a:lumOff val="25000"/>
                </a:schemeClr>
              </a:solidFill>
              <a:latin typeface="Century Gothic"/>
              <a:ea typeface="+mn-lt"/>
              <a:cs typeface="+mn-lt"/>
            </a:endParaRPr>
          </a:p>
        </p:txBody>
      </p:sp>
      <p:sp>
        <p:nvSpPr>
          <p:cNvPr id="6" name="TextBox 5">
            <a:extLst>
              <a:ext uri="{FF2B5EF4-FFF2-40B4-BE49-F238E27FC236}">
                <a16:creationId xmlns:a16="http://schemas.microsoft.com/office/drawing/2014/main" id="{73C47465-B82D-42D7-B25A-1CD35F11DEBE}"/>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7" name="Rectangle 6">
            <a:extLst>
              <a:ext uri="{FF2B5EF4-FFF2-40B4-BE49-F238E27FC236}">
                <a16:creationId xmlns:a16="http://schemas.microsoft.com/office/drawing/2014/main" id="{B72A63C0-711F-428D-A7E1-848D53D99115}"/>
              </a:ext>
            </a:extLst>
          </p:cNvPr>
          <p:cNvSpPr/>
          <p:nvPr/>
        </p:nvSpPr>
        <p:spPr>
          <a:xfrm>
            <a:off x="8225921" y="1216882"/>
            <a:ext cx="3350015" cy="470898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Slope of the pixels ranged from </a:t>
            </a:r>
            <a:r>
              <a:rPr lang="en-US" sz="2000" b="1">
                <a:solidFill>
                  <a:schemeClr val="tx1">
                    <a:lumMod val="75000"/>
                    <a:lumOff val="25000"/>
                  </a:schemeClr>
                </a:solidFill>
                <a:latin typeface="Century Gothic"/>
                <a:cs typeface="Calibri" panose="020F0502020204030204"/>
              </a:rPr>
              <a:t>0</a:t>
            </a:r>
            <a:r>
              <a:rPr lang="en-US" sz="2000" b="1">
                <a:solidFill>
                  <a:schemeClr val="tx1">
                    <a:lumMod val="75000"/>
                    <a:lumOff val="25000"/>
                  </a:schemeClr>
                </a:solidFill>
                <a:latin typeface="Gill Sans Nova Cond Lt"/>
                <a:ea typeface="+mn-lt"/>
                <a:cs typeface="+mn-lt"/>
              </a:rPr>
              <a:t>° </a:t>
            </a:r>
            <a:r>
              <a:rPr lang="en-US" sz="2000">
                <a:solidFill>
                  <a:schemeClr val="tx1">
                    <a:lumMod val="75000"/>
                    <a:lumOff val="25000"/>
                  </a:schemeClr>
                </a:solidFill>
                <a:latin typeface="Century Gothic"/>
                <a:cs typeface="Calibri" panose="020F0502020204030204"/>
              </a:rPr>
              <a:t> to 9</a:t>
            </a:r>
            <a:r>
              <a:rPr lang="en-US" sz="2000" b="1">
                <a:solidFill>
                  <a:schemeClr val="tx1">
                    <a:lumMod val="75000"/>
                    <a:lumOff val="25000"/>
                  </a:schemeClr>
                </a:solidFill>
                <a:latin typeface="Century Gothic"/>
                <a:cs typeface="Calibri" panose="020F0502020204030204"/>
              </a:rPr>
              <a:t>0</a:t>
            </a:r>
            <a:r>
              <a:rPr lang="en-US" sz="2000" b="1">
                <a:solidFill>
                  <a:schemeClr val="tx1">
                    <a:lumMod val="75000"/>
                    <a:lumOff val="25000"/>
                  </a:schemeClr>
                </a:solidFill>
                <a:ea typeface="+mn-lt"/>
                <a:cs typeface="+mn-lt"/>
              </a:rPr>
              <a:t>°</a:t>
            </a:r>
            <a:r>
              <a:rPr lang="en-US" sz="2000">
                <a:solidFill>
                  <a:schemeClr val="tx1">
                    <a:lumMod val="75000"/>
                    <a:lumOff val="25000"/>
                  </a:schemeClr>
                </a:solidFill>
                <a:ea typeface="+mn-lt"/>
                <a:cs typeface="+mn-lt"/>
              </a:rPr>
              <a:t> </a:t>
            </a:r>
            <a:r>
              <a:rPr lang="en-US" sz="2000">
                <a:solidFill>
                  <a:schemeClr val="tx1">
                    <a:lumMod val="75000"/>
                    <a:lumOff val="25000"/>
                  </a:schemeClr>
                </a:solidFill>
                <a:latin typeface="Century Gothic"/>
                <a:cs typeface="Calibri" panose="020F0502020204030204"/>
              </a:rPr>
              <a: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slope of </a:t>
            </a:r>
            <a:r>
              <a:rPr lang="en-US" sz="2000" b="1">
                <a:solidFill>
                  <a:schemeClr val="tx1">
                    <a:lumMod val="75000"/>
                    <a:lumOff val="25000"/>
                  </a:schemeClr>
                </a:solidFill>
                <a:latin typeface="Century Gothic"/>
                <a:cs typeface="Calibri" panose="020F0502020204030204"/>
              </a:rPr>
              <a:t>15.26</a:t>
            </a:r>
            <a:r>
              <a:rPr lang="en-US" sz="2000" b="1">
                <a:solidFill>
                  <a:schemeClr val="tx1">
                    <a:lumMod val="75000"/>
                    <a:lumOff val="25000"/>
                  </a:schemeClr>
                </a:solidFill>
                <a:ea typeface="+mn-lt"/>
                <a:cs typeface="+mn-lt"/>
              </a:rPr>
              <a:t>° </a:t>
            </a:r>
            <a:r>
              <a:rPr lang="en-US" sz="2000">
                <a:solidFill>
                  <a:schemeClr val="tx1">
                    <a:lumMod val="75000"/>
                    <a:lumOff val="25000"/>
                  </a:schemeClr>
                </a:solidFill>
                <a:latin typeface="Century Gothic"/>
                <a:cs typeface="Calibri" panose="020F0502020204030204"/>
              </a:rPr>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Trees and roof edges have steep slopes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Roof segments visible</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Slope affects PV potential</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p:txBody>
      </p:sp>
    </p:spTree>
    <p:extLst>
      <p:ext uri="{BB962C8B-B14F-4D97-AF65-F5344CB8AC3E}">
        <p14:creationId xmlns:p14="http://schemas.microsoft.com/office/powerpoint/2010/main" val="2598329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7914C002-BD08-4378-AEB4-B8135C349B28}"/>
              </a:ext>
            </a:extLst>
          </p:cNvPr>
          <p:cNvSpPr txBox="1"/>
          <p:nvPr/>
        </p:nvSpPr>
        <p:spPr>
          <a:xfrm>
            <a:off x="2773285" y="5976698"/>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Flat (0°-10°)</a:t>
            </a:r>
          </a:p>
          <a:p>
            <a:r>
              <a:rPr lang="en-US" sz="1400">
                <a:solidFill>
                  <a:schemeClr val="tx1">
                    <a:lumMod val="75000"/>
                    <a:lumOff val="25000"/>
                  </a:schemeClr>
                </a:solidFill>
                <a:latin typeface="Century Gothic"/>
                <a:cs typeface="Calibri"/>
              </a:rPr>
              <a:t>Sloped (10°-60°)</a:t>
            </a:r>
          </a:p>
          <a:p>
            <a:r>
              <a:rPr lang="en-US" sz="1400">
                <a:solidFill>
                  <a:schemeClr val="tx1">
                    <a:lumMod val="75000"/>
                    <a:lumOff val="25000"/>
                  </a:schemeClr>
                </a:solidFill>
                <a:latin typeface="Century Gothic"/>
                <a:cs typeface="Calibri"/>
              </a:rPr>
              <a:t>Unusable (&gt;60°)</a:t>
            </a:r>
          </a:p>
        </p:txBody>
      </p:sp>
      <p:pic>
        <p:nvPicPr>
          <p:cNvPr id="2" name="Picture 2" descr="A picture containing circuit&#10;&#10;Description automatically generated">
            <a:extLst>
              <a:ext uri="{FF2B5EF4-FFF2-40B4-BE49-F238E27FC236}">
                <a16:creationId xmlns:a16="http://schemas.microsoft.com/office/drawing/2014/main" id="{7927DBBA-7C74-4190-A2BB-C9667986DC5A}"/>
              </a:ext>
            </a:extLst>
          </p:cNvPr>
          <p:cNvPicPr>
            <a:picLocks noChangeAspect="1"/>
          </p:cNvPicPr>
          <p:nvPr/>
        </p:nvPicPr>
        <p:blipFill>
          <a:blip r:embed="rId3"/>
          <a:stretch>
            <a:fillRect/>
          </a:stretch>
        </p:blipFill>
        <p:spPr>
          <a:xfrm>
            <a:off x="458275" y="1204982"/>
            <a:ext cx="7309937" cy="5482452"/>
          </a:xfrm>
          <a:prstGeom prst="rect">
            <a:avLst/>
          </a:prstGeom>
        </p:spPr>
      </p:pic>
      <p:sp>
        <p:nvSpPr>
          <p:cNvPr id="3" name="TextBox 2">
            <a:extLst>
              <a:ext uri="{FF2B5EF4-FFF2-40B4-BE49-F238E27FC236}">
                <a16:creationId xmlns:a16="http://schemas.microsoft.com/office/drawing/2014/main" id="{B0F01C7C-EAA4-45F3-BA52-EC3880BBF0D0}"/>
              </a:ext>
            </a:extLst>
          </p:cNvPr>
          <p:cNvSpPr txBox="1"/>
          <p:nvPr/>
        </p:nvSpPr>
        <p:spPr>
          <a:xfrm>
            <a:off x="495300" y="243230"/>
            <a:ext cx="1157246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Slope Binary: "Flat" and Usable Slopes</a:t>
            </a:r>
          </a:p>
        </p:txBody>
      </p:sp>
      <p:sp>
        <p:nvSpPr>
          <p:cNvPr id="4" name="TextBox 3">
            <a:extLst>
              <a:ext uri="{FF2B5EF4-FFF2-40B4-BE49-F238E27FC236}">
                <a16:creationId xmlns:a16="http://schemas.microsoft.com/office/drawing/2014/main" id="{717E244E-E27D-4AA6-988A-1F60F1D35010}"/>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ft</a:t>
            </a:r>
          </a:p>
        </p:txBody>
      </p:sp>
      <p:sp>
        <p:nvSpPr>
          <p:cNvPr id="6" name="TextBox 5">
            <a:extLst>
              <a:ext uri="{FF2B5EF4-FFF2-40B4-BE49-F238E27FC236}">
                <a16:creationId xmlns:a16="http://schemas.microsoft.com/office/drawing/2014/main" id="{AA4B75AA-157B-4D49-863B-2B283CC649C6}"/>
              </a:ext>
            </a:extLst>
          </p:cNvPr>
          <p:cNvSpPr txBox="1"/>
          <p:nvPr/>
        </p:nvSpPr>
        <p:spPr>
          <a:xfrm>
            <a:off x="781639" y="5936791"/>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ea typeface="+mn-lt"/>
                <a:cs typeface="+mn-lt"/>
              </a:rPr>
              <a:t>Flat (&lt;10°)</a:t>
            </a:r>
            <a:endParaRPr lang="en-US" sz="1400">
              <a:solidFill>
                <a:schemeClr val="tx1">
                  <a:lumMod val="75000"/>
                  <a:lumOff val="25000"/>
                </a:schemeClr>
              </a:solidFill>
              <a:latin typeface="Calibri"/>
              <a:ea typeface="+mn-lt"/>
              <a:cs typeface="+mn-lt"/>
            </a:endParaRPr>
          </a:p>
          <a:p>
            <a:r>
              <a:rPr lang="en-US" sz="1400">
                <a:solidFill>
                  <a:schemeClr val="tx1">
                    <a:lumMod val="75000"/>
                    <a:lumOff val="25000"/>
                  </a:schemeClr>
                </a:solidFill>
                <a:latin typeface="Century Gothic"/>
                <a:ea typeface="+mn-lt"/>
                <a:cs typeface="+mn-lt"/>
              </a:rPr>
              <a:t>Sloped (10°-60°)</a:t>
            </a:r>
          </a:p>
          <a:p>
            <a:r>
              <a:rPr lang="en-US" sz="1400">
                <a:solidFill>
                  <a:schemeClr val="tx1">
                    <a:lumMod val="75000"/>
                    <a:lumOff val="25000"/>
                  </a:schemeClr>
                </a:solidFill>
                <a:latin typeface="Century Gothic"/>
                <a:ea typeface="+mn-lt"/>
                <a:cs typeface="+mn-lt"/>
              </a:rPr>
              <a:t>Unusable (&gt;60°)</a:t>
            </a:r>
          </a:p>
        </p:txBody>
      </p:sp>
      <p:sp>
        <p:nvSpPr>
          <p:cNvPr id="11" name="Rectangle 10">
            <a:extLst>
              <a:ext uri="{FF2B5EF4-FFF2-40B4-BE49-F238E27FC236}">
                <a16:creationId xmlns:a16="http://schemas.microsoft.com/office/drawing/2014/main" id="{E1C04CDC-A209-4CDB-AB26-70025B278D37}"/>
              </a:ext>
            </a:extLst>
          </p:cNvPr>
          <p:cNvSpPr/>
          <p:nvPr/>
        </p:nvSpPr>
        <p:spPr>
          <a:xfrm>
            <a:off x="8225921" y="1216882"/>
            <a:ext cx="3350015" cy="340093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Must have a slope less than </a:t>
            </a:r>
            <a:r>
              <a:rPr lang="en-US" sz="2000" b="1">
                <a:solidFill>
                  <a:schemeClr val="tx1">
                    <a:lumMod val="75000"/>
                    <a:lumOff val="25000"/>
                  </a:schemeClr>
                </a:solidFill>
                <a:latin typeface="Century Gothic"/>
                <a:cs typeface="Calibri" panose="020F0502020204030204"/>
              </a:rPr>
              <a:t>60</a:t>
            </a:r>
            <a:r>
              <a:rPr lang="en-US" sz="2000" b="1">
                <a:solidFill>
                  <a:schemeClr val="tx1">
                    <a:lumMod val="75000"/>
                    <a:lumOff val="25000"/>
                  </a:schemeClr>
                </a:solidFill>
                <a:latin typeface="Gill Sans Nova Cond Lt"/>
                <a:cs typeface="Calibri" panose="020F0502020204030204"/>
              </a:rPr>
              <a:t>° </a:t>
            </a:r>
            <a:r>
              <a:rPr lang="en-US" sz="2000" b="1">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to be </a:t>
            </a:r>
            <a:r>
              <a:rPr lang="en-US" sz="2000" b="1">
                <a:solidFill>
                  <a:schemeClr val="tx1">
                    <a:lumMod val="75000"/>
                    <a:lumOff val="25000"/>
                  </a:schemeClr>
                </a:solidFill>
                <a:latin typeface="Century Gothic"/>
                <a:cs typeface="Calibri" panose="020F0502020204030204"/>
              </a:rPr>
              <a:t>usable</a:t>
            </a:r>
            <a:r>
              <a:rPr lang="en-US" sz="2000">
                <a:solidFill>
                  <a:schemeClr val="tx1">
                    <a:lumMod val="75000"/>
                    <a:lumOff val="25000"/>
                  </a:schemeClr>
                </a:solidFill>
                <a:latin typeface="Century Gothic"/>
                <a:cs typeface="Calibri" panose="020F0502020204030204"/>
              </a:rPr>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Slopes under </a:t>
            </a:r>
            <a:r>
              <a:rPr lang="en-US" sz="2000" b="1">
                <a:solidFill>
                  <a:schemeClr val="tx1">
                    <a:lumMod val="75000"/>
                    <a:lumOff val="25000"/>
                  </a:schemeClr>
                </a:solidFill>
                <a:latin typeface="Century Gothic"/>
                <a:cs typeface="Calibri" panose="020F0502020204030204"/>
              </a:rPr>
              <a:t>10</a:t>
            </a:r>
            <a:r>
              <a:rPr lang="en-US" sz="2000" b="1">
                <a:solidFill>
                  <a:schemeClr val="tx1">
                    <a:lumMod val="75000"/>
                    <a:lumOff val="25000"/>
                  </a:schemeClr>
                </a:solidFill>
                <a:latin typeface="Gill Sans Nova Cond Lt"/>
                <a:cs typeface="Calibri" panose="020F0502020204030204"/>
              </a:rPr>
              <a:t>° </a:t>
            </a:r>
            <a:r>
              <a:rPr lang="en-US" sz="2000">
                <a:solidFill>
                  <a:schemeClr val="tx1">
                    <a:lumMod val="75000"/>
                    <a:lumOff val="25000"/>
                  </a:schemeClr>
                </a:solidFill>
                <a:latin typeface="Century Gothic"/>
                <a:cs typeface="Calibri" panose="020F0502020204030204"/>
              </a:rPr>
              <a:t> are considered </a:t>
            </a:r>
            <a:r>
              <a:rPr lang="en-US" sz="2000" b="1">
                <a:solidFill>
                  <a:schemeClr val="tx1">
                    <a:lumMod val="75000"/>
                    <a:lumOff val="25000"/>
                  </a:schemeClr>
                </a:solidFill>
                <a:latin typeface="Century Gothic"/>
                <a:cs typeface="Calibri" panose="020F0502020204030204"/>
              </a:rPr>
              <a:t>flat</a:t>
            </a:r>
            <a:r>
              <a:rPr lang="en-US" sz="2000">
                <a:solidFill>
                  <a:schemeClr val="tx1">
                    <a:lumMod val="75000"/>
                    <a:lumOff val="25000"/>
                  </a:schemeClr>
                </a:solidFill>
                <a:latin typeface="Century Gothic"/>
                <a:cs typeface="Calibri" panose="020F0502020204030204"/>
              </a:rPr>
              <a: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into "flat" and "usable slope"</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(x1)</a:t>
            </a:r>
          </a:p>
        </p:txBody>
      </p:sp>
      <p:sp>
        <p:nvSpPr>
          <p:cNvPr id="18" name="Rectangle 17">
            <a:extLst>
              <a:ext uri="{FF2B5EF4-FFF2-40B4-BE49-F238E27FC236}">
                <a16:creationId xmlns:a16="http://schemas.microsoft.com/office/drawing/2014/main" id="{F9B2E6DC-CA27-4C81-82B2-1AAA2E5C3CE7}"/>
              </a:ext>
            </a:extLst>
          </p:cNvPr>
          <p:cNvSpPr/>
          <p:nvPr/>
        </p:nvSpPr>
        <p:spPr>
          <a:xfrm rot="5400000">
            <a:off x="9244194" y="5691125"/>
            <a:ext cx="62346" cy="164176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3ABA811-A929-4EBB-B217-7670A003E18F}"/>
              </a:ext>
            </a:extLst>
          </p:cNvPr>
          <p:cNvSpPr/>
          <p:nvPr/>
        </p:nvSpPr>
        <p:spPr>
          <a:xfrm rot="1800000">
            <a:off x="8743904" y="5363089"/>
            <a:ext cx="73231" cy="12498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E53A138-6903-45BD-8066-F34E819DA03B}"/>
              </a:ext>
            </a:extLst>
          </p:cNvPr>
          <p:cNvSpPr/>
          <p:nvPr/>
        </p:nvSpPr>
        <p:spPr>
          <a:xfrm rot="4680000" flipH="1">
            <a:off x="9121520" y="5613036"/>
            <a:ext cx="72241" cy="146759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2499203-319C-427C-8A2B-D64601FAC773}"/>
              </a:ext>
            </a:extLst>
          </p:cNvPr>
          <p:cNvSpPr txBox="1"/>
          <p:nvPr/>
        </p:nvSpPr>
        <p:spPr>
          <a:xfrm>
            <a:off x="10068172" y="6411562"/>
            <a:ext cx="87283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Flat (0°)</a:t>
            </a:r>
          </a:p>
        </p:txBody>
      </p:sp>
      <p:sp>
        <p:nvSpPr>
          <p:cNvPr id="31" name="Rectangle 30">
            <a:extLst>
              <a:ext uri="{FF2B5EF4-FFF2-40B4-BE49-F238E27FC236}">
                <a16:creationId xmlns:a16="http://schemas.microsoft.com/office/drawing/2014/main" id="{23934D2C-C14B-417B-9405-6B5AF5F93377}"/>
              </a:ext>
            </a:extLst>
          </p:cNvPr>
          <p:cNvSpPr/>
          <p:nvPr/>
        </p:nvSpPr>
        <p:spPr>
          <a:xfrm>
            <a:off x="8445705" y="5293793"/>
            <a:ext cx="69273" cy="121721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FB6EB7F-58AB-45D8-9B30-AECDDB908169}"/>
              </a:ext>
            </a:extLst>
          </p:cNvPr>
          <p:cNvSpPr txBox="1"/>
          <p:nvPr/>
        </p:nvSpPr>
        <p:spPr>
          <a:xfrm>
            <a:off x="9894000" y="5976133"/>
            <a:ext cx="106877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"Flat" (10°)</a:t>
            </a:r>
          </a:p>
        </p:txBody>
      </p:sp>
      <p:sp>
        <p:nvSpPr>
          <p:cNvPr id="35" name="TextBox 34">
            <a:extLst>
              <a:ext uri="{FF2B5EF4-FFF2-40B4-BE49-F238E27FC236}">
                <a16:creationId xmlns:a16="http://schemas.microsoft.com/office/drawing/2014/main" id="{78ED4384-52DB-47F0-A67E-C1420315B1BC}"/>
              </a:ext>
            </a:extLst>
          </p:cNvPr>
          <p:cNvSpPr txBox="1"/>
          <p:nvPr/>
        </p:nvSpPr>
        <p:spPr>
          <a:xfrm>
            <a:off x="9131999" y="5137933"/>
            <a:ext cx="190698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Usable Slope(60°)</a:t>
            </a:r>
          </a:p>
        </p:txBody>
      </p:sp>
      <p:sp>
        <p:nvSpPr>
          <p:cNvPr id="36" name="TextBox 35">
            <a:extLst>
              <a:ext uri="{FF2B5EF4-FFF2-40B4-BE49-F238E27FC236}">
                <a16:creationId xmlns:a16="http://schemas.microsoft.com/office/drawing/2014/main" id="{D48E5C60-BFE3-4CCB-88BB-040BB4CF4CE7}"/>
              </a:ext>
            </a:extLst>
          </p:cNvPr>
          <p:cNvSpPr txBox="1"/>
          <p:nvPr/>
        </p:nvSpPr>
        <p:spPr>
          <a:xfrm>
            <a:off x="8076085" y="4833132"/>
            <a:ext cx="12538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rPr>
              <a:t>Unusable Slope(90°)</a:t>
            </a:r>
          </a:p>
        </p:txBody>
      </p:sp>
    </p:spTree>
    <p:extLst>
      <p:ext uri="{BB962C8B-B14F-4D97-AF65-F5344CB8AC3E}">
        <p14:creationId xmlns:p14="http://schemas.microsoft.com/office/powerpoint/2010/main" val="298544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45EA0C-E19C-409D-ABC9-ABCBCD56FB70}"/>
              </a:ext>
            </a:extLst>
          </p:cNvPr>
          <p:cNvPicPr>
            <a:picLocks noChangeAspect="1"/>
          </p:cNvPicPr>
          <p:nvPr/>
        </p:nvPicPr>
        <p:blipFill>
          <a:blip r:embed="rId3"/>
          <a:stretch>
            <a:fillRect/>
          </a:stretch>
        </p:blipFill>
        <p:spPr>
          <a:xfrm>
            <a:off x="459502" y="1214815"/>
            <a:ext cx="7309937" cy="5492749"/>
          </a:xfrm>
          <a:prstGeom prst="rect">
            <a:avLst/>
          </a:prstGeom>
        </p:spPr>
      </p:pic>
      <p:sp>
        <p:nvSpPr>
          <p:cNvPr id="11" name="TextBox 10">
            <a:extLst>
              <a:ext uri="{FF2B5EF4-FFF2-40B4-BE49-F238E27FC236}">
                <a16:creationId xmlns:a16="http://schemas.microsoft.com/office/drawing/2014/main" id="{10351DDA-89F1-45FE-A8A9-609018582307}"/>
              </a:ext>
            </a:extLst>
          </p:cNvPr>
          <p:cNvSpPr txBox="1"/>
          <p:nvPr/>
        </p:nvSpPr>
        <p:spPr>
          <a:xfrm>
            <a:off x="852324" y="5228161"/>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Flat</a:t>
            </a:r>
          </a:p>
          <a:p>
            <a:r>
              <a:rPr lang="en-US" sz="1500">
                <a:solidFill>
                  <a:schemeClr val="tx1">
                    <a:lumMod val="75000"/>
                    <a:lumOff val="25000"/>
                  </a:schemeClr>
                </a:solidFill>
                <a:latin typeface="Century Gothic"/>
                <a:cs typeface="Calibri"/>
              </a:rPr>
              <a:t>North</a:t>
            </a:r>
          </a:p>
          <a:p>
            <a:r>
              <a:rPr lang="en-US" sz="1500">
                <a:solidFill>
                  <a:schemeClr val="tx1">
                    <a:lumMod val="75000"/>
                    <a:lumOff val="25000"/>
                  </a:schemeClr>
                </a:solidFill>
                <a:latin typeface="Century Gothic"/>
                <a:cs typeface="Calibri"/>
              </a:rPr>
              <a:t>East</a:t>
            </a:r>
          </a:p>
          <a:p>
            <a:r>
              <a:rPr lang="en-US" sz="1500">
                <a:solidFill>
                  <a:schemeClr val="tx1">
                    <a:lumMod val="75000"/>
                    <a:lumOff val="25000"/>
                  </a:schemeClr>
                </a:solidFill>
                <a:latin typeface="Century Gothic"/>
                <a:cs typeface="Calibri"/>
              </a:rPr>
              <a:t>South</a:t>
            </a:r>
          </a:p>
          <a:p>
            <a:r>
              <a:rPr lang="en-US" sz="1500">
                <a:solidFill>
                  <a:schemeClr val="tx1">
                    <a:lumMod val="75000"/>
                    <a:lumOff val="25000"/>
                  </a:schemeClr>
                </a:solidFill>
                <a:latin typeface="Century Gothic"/>
                <a:cs typeface="Calibri"/>
              </a:rPr>
              <a:t>West</a:t>
            </a:r>
          </a:p>
          <a:p>
            <a:r>
              <a:rPr lang="en-US" sz="1500">
                <a:solidFill>
                  <a:schemeClr val="tx1">
                    <a:lumMod val="75000"/>
                    <a:lumOff val="25000"/>
                  </a:schemeClr>
                </a:solidFill>
                <a:latin typeface="Century Gothic"/>
                <a:cs typeface="Calibri"/>
              </a:rPr>
              <a:t>No Data</a:t>
            </a:r>
          </a:p>
        </p:txBody>
      </p:sp>
      <p:sp>
        <p:nvSpPr>
          <p:cNvPr id="3" name="TextBox 2">
            <a:extLst>
              <a:ext uri="{FF2B5EF4-FFF2-40B4-BE49-F238E27FC236}">
                <a16:creationId xmlns:a16="http://schemas.microsoft.com/office/drawing/2014/main" id="{0596E0D2-0C2C-4089-94C1-D130F8F3DEEF}"/>
              </a:ext>
            </a:extLst>
          </p:cNvPr>
          <p:cNvSpPr txBox="1"/>
          <p:nvPr/>
        </p:nvSpPr>
        <p:spPr>
          <a:xfrm>
            <a:off x="495300" y="182339"/>
            <a:ext cx="6749591"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 with Reclassified Flat</a:t>
            </a:r>
            <a:endParaRPr lang="en-US">
              <a:solidFill>
                <a:schemeClr val="bg1"/>
              </a:solidFill>
            </a:endParaRPr>
          </a:p>
        </p:txBody>
      </p:sp>
      <p:sp>
        <p:nvSpPr>
          <p:cNvPr id="6" name="TextBox 1">
            <a:extLst>
              <a:ext uri="{FF2B5EF4-FFF2-40B4-BE49-F238E27FC236}">
                <a16:creationId xmlns:a16="http://schemas.microsoft.com/office/drawing/2014/main" id="{A7753D24-012F-4B7E-94AA-511CDABE26AF}"/>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ft</a:t>
            </a:r>
          </a:p>
        </p:txBody>
      </p:sp>
      <p:sp>
        <p:nvSpPr>
          <p:cNvPr id="7" name="TextBox 1">
            <a:extLst>
              <a:ext uri="{FF2B5EF4-FFF2-40B4-BE49-F238E27FC236}">
                <a16:creationId xmlns:a16="http://schemas.microsoft.com/office/drawing/2014/main" id="{A7753D24-012F-4B7E-94AA-511CDABE26AF}"/>
              </a:ext>
            </a:extLst>
          </p:cNvPr>
          <p:cNvSpPr txBox="1"/>
          <p:nvPr/>
        </p:nvSpPr>
        <p:spPr>
          <a:xfrm>
            <a:off x="8053668" y="12391464"/>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5" name="Rectangle 4">
            <a:extLst>
              <a:ext uri="{FF2B5EF4-FFF2-40B4-BE49-F238E27FC236}">
                <a16:creationId xmlns:a16="http://schemas.microsoft.com/office/drawing/2014/main" id="{7A835465-6B66-4181-9ECC-D7D952AFD490}"/>
              </a:ext>
            </a:extLst>
          </p:cNvPr>
          <p:cNvSpPr/>
          <p:nvPr/>
        </p:nvSpPr>
        <p:spPr>
          <a:xfrm>
            <a:off x="8225921" y="1216882"/>
            <a:ext cx="3350015" cy="432426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Raster Calculator: Slope Binary x Aspect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to have all pixels with slopes under </a:t>
            </a:r>
            <a:r>
              <a:rPr lang="en-US" sz="2000" b="1">
                <a:solidFill>
                  <a:schemeClr val="tx1">
                    <a:lumMod val="75000"/>
                    <a:lumOff val="25000"/>
                  </a:schemeClr>
                </a:solidFill>
                <a:latin typeface="Century Gothic"/>
                <a:cs typeface="Calibri" panose="020F0502020204030204"/>
              </a:rPr>
              <a:t>10</a:t>
            </a:r>
            <a:r>
              <a:rPr lang="en-US" sz="2000" b="1">
                <a:solidFill>
                  <a:schemeClr val="tx1">
                    <a:lumMod val="75000"/>
                    <a:lumOff val="25000"/>
                  </a:schemeClr>
                </a:solidFill>
                <a:latin typeface="Gill Sans Nova Cond Lt"/>
                <a:cs typeface="Calibri" panose="020F0502020204030204"/>
              </a:rPr>
              <a:t>° </a:t>
            </a:r>
            <a:r>
              <a:rPr lang="en-US" sz="2000">
                <a:solidFill>
                  <a:schemeClr val="tx1">
                    <a:lumMod val="75000"/>
                    <a:lumOff val="25000"/>
                  </a:schemeClr>
                </a:solidFill>
                <a:latin typeface="Century Gothic"/>
                <a:cs typeface="Calibri" panose="020F0502020204030204"/>
              </a:rPr>
              <a:t>  to be </a:t>
            </a:r>
            <a:r>
              <a:rPr lang="en-US" sz="2000" b="1">
                <a:solidFill>
                  <a:schemeClr val="tx1">
                    <a:lumMod val="75000"/>
                    <a:lumOff val="25000"/>
                  </a:schemeClr>
                </a:solidFill>
                <a:latin typeface="Century Gothic"/>
                <a:cs typeface="Calibri" panose="020F0502020204030204"/>
              </a:rPr>
              <a:t>"flat"</a:t>
            </a:r>
            <a:br>
              <a:rPr lang="en-US" sz="2000" b="1">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(x5) to smooth pixels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From flat pixels as </a:t>
            </a:r>
            <a:r>
              <a:rPr lang="en-US" sz="2000" b="1">
                <a:solidFill>
                  <a:schemeClr val="tx1">
                    <a:lumMod val="75000"/>
                    <a:lumOff val="25000"/>
                  </a:schemeClr>
                </a:solidFill>
                <a:latin typeface="Century Gothic"/>
                <a:cs typeface="Calibri" panose="020F0502020204030204"/>
              </a:rPr>
              <a:t>15.00% </a:t>
            </a:r>
            <a:r>
              <a:rPr lang="en-US" sz="2000">
                <a:solidFill>
                  <a:schemeClr val="tx1">
                    <a:lumMod val="75000"/>
                    <a:lumOff val="25000"/>
                  </a:schemeClr>
                </a:solidFill>
                <a:latin typeface="Century Gothic"/>
                <a:cs typeface="Calibri" panose="020F0502020204030204"/>
              </a:rPr>
              <a:t>of all pixels to </a:t>
            </a:r>
            <a:r>
              <a:rPr lang="en-US" sz="2000" b="1">
                <a:solidFill>
                  <a:schemeClr val="tx1">
                    <a:lumMod val="75000"/>
                    <a:lumOff val="25000"/>
                  </a:schemeClr>
                </a:solidFill>
                <a:latin typeface="Century Gothic"/>
                <a:cs typeface="Calibri" panose="020F0502020204030204"/>
              </a:rPr>
              <a:t>68.19% </a:t>
            </a:r>
            <a:r>
              <a:rPr lang="en-US" sz="2000">
                <a:solidFill>
                  <a:schemeClr val="tx1">
                    <a:lumMod val="75000"/>
                    <a:lumOff val="25000"/>
                  </a:schemeClr>
                </a:solidFill>
                <a:latin typeface="Century Gothic"/>
                <a:cs typeface="Calibri" panose="020F0502020204030204"/>
              </a:rPr>
              <a:t>of all pixels</a:t>
            </a:r>
          </a:p>
        </p:txBody>
      </p:sp>
    </p:spTree>
    <p:extLst>
      <p:ext uri="{BB962C8B-B14F-4D97-AF65-F5344CB8AC3E}">
        <p14:creationId xmlns:p14="http://schemas.microsoft.com/office/powerpoint/2010/main" val="2395186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4A9B6D2-3CE6-47CA-AFAA-09C47490A748}"/>
              </a:ext>
            </a:extLst>
          </p:cNvPr>
          <p:cNvPicPr>
            <a:picLocks noChangeAspect="1"/>
          </p:cNvPicPr>
          <p:nvPr/>
        </p:nvPicPr>
        <p:blipFill>
          <a:blip r:embed="rId3"/>
          <a:stretch>
            <a:fillRect/>
          </a:stretch>
        </p:blipFill>
        <p:spPr>
          <a:xfrm>
            <a:off x="449466" y="1210230"/>
            <a:ext cx="7309937" cy="5482452"/>
          </a:xfrm>
          <a:prstGeom prst="rect">
            <a:avLst/>
          </a:prstGeom>
        </p:spPr>
      </p:pic>
      <p:sp>
        <p:nvSpPr>
          <p:cNvPr id="6" name="TextBox 5">
            <a:extLst>
              <a:ext uri="{FF2B5EF4-FFF2-40B4-BE49-F238E27FC236}">
                <a16:creationId xmlns:a16="http://schemas.microsoft.com/office/drawing/2014/main" id="{7D603FB2-6040-414A-9529-4A6F818A9497}"/>
              </a:ext>
            </a:extLst>
          </p:cNvPr>
          <p:cNvSpPr txBox="1"/>
          <p:nvPr/>
        </p:nvSpPr>
        <p:spPr>
          <a:xfrm>
            <a:off x="495300" y="297203"/>
            <a:ext cx="1059886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bg1"/>
                </a:solidFill>
                <a:latin typeface="Century Gothic"/>
                <a:cs typeface="Calibri"/>
              </a:rPr>
              <a:t>Majority Filter of Aspect with Reclassified Flat (x5)</a:t>
            </a:r>
            <a:endParaRPr lang="en-US" sz="3200">
              <a:solidFill>
                <a:schemeClr val="bg1"/>
              </a:solidFill>
              <a:latin typeface="Calibri"/>
              <a:cs typeface="Calibri"/>
            </a:endParaRPr>
          </a:p>
        </p:txBody>
      </p:sp>
      <p:sp>
        <p:nvSpPr>
          <p:cNvPr id="2" name="TextBox 1">
            <a:extLst>
              <a:ext uri="{FF2B5EF4-FFF2-40B4-BE49-F238E27FC236}">
                <a16:creationId xmlns:a16="http://schemas.microsoft.com/office/drawing/2014/main" id="{01E4E7B3-BF63-405A-9144-063488A56259}"/>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a:t>
            </a:r>
            <a:r>
              <a:rPr lang="en-US" sz="1400">
                <a:latin typeface="Century Gothic"/>
                <a:cs typeface="Calibri"/>
              </a:rPr>
              <a:t>t</a:t>
            </a:r>
          </a:p>
        </p:txBody>
      </p:sp>
      <p:sp>
        <p:nvSpPr>
          <p:cNvPr id="4" name="TextBox 3">
            <a:extLst>
              <a:ext uri="{FF2B5EF4-FFF2-40B4-BE49-F238E27FC236}">
                <a16:creationId xmlns:a16="http://schemas.microsoft.com/office/drawing/2014/main" id="{6EC4C270-82CE-45B5-A5D6-997170466607}"/>
              </a:ext>
            </a:extLst>
          </p:cNvPr>
          <p:cNvSpPr txBox="1"/>
          <p:nvPr/>
        </p:nvSpPr>
        <p:spPr>
          <a:xfrm>
            <a:off x="852324" y="5228161"/>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a:solidFill>
                  <a:schemeClr val="tx1">
                    <a:lumMod val="75000"/>
                    <a:lumOff val="25000"/>
                  </a:schemeClr>
                </a:solidFill>
                <a:latin typeface="Century Gothic"/>
                <a:cs typeface="Calibri"/>
              </a:rPr>
              <a:t>Flat</a:t>
            </a:r>
          </a:p>
          <a:p>
            <a:r>
              <a:rPr lang="en-US" sz="1500">
                <a:solidFill>
                  <a:schemeClr val="tx1">
                    <a:lumMod val="75000"/>
                    <a:lumOff val="25000"/>
                  </a:schemeClr>
                </a:solidFill>
                <a:latin typeface="Century Gothic"/>
                <a:cs typeface="Calibri"/>
              </a:rPr>
              <a:t>North</a:t>
            </a:r>
          </a:p>
          <a:p>
            <a:r>
              <a:rPr lang="en-US" sz="1500">
                <a:solidFill>
                  <a:schemeClr val="tx1">
                    <a:lumMod val="75000"/>
                    <a:lumOff val="25000"/>
                  </a:schemeClr>
                </a:solidFill>
                <a:latin typeface="Century Gothic"/>
                <a:cs typeface="Calibri"/>
              </a:rPr>
              <a:t>East</a:t>
            </a:r>
          </a:p>
          <a:p>
            <a:r>
              <a:rPr lang="en-US" sz="1500">
                <a:solidFill>
                  <a:schemeClr val="tx1">
                    <a:lumMod val="75000"/>
                    <a:lumOff val="25000"/>
                  </a:schemeClr>
                </a:solidFill>
                <a:latin typeface="Century Gothic"/>
                <a:cs typeface="Calibri"/>
              </a:rPr>
              <a:t>South</a:t>
            </a:r>
          </a:p>
          <a:p>
            <a:r>
              <a:rPr lang="en-US" sz="1500">
                <a:solidFill>
                  <a:schemeClr val="tx1">
                    <a:lumMod val="75000"/>
                    <a:lumOff val="25000"/>
                  </a:schemeClr>
                </a:solidFill>
                <a:latin typeface="Century Gothic"/>
                <a:cs typeface="Calibri"/>
              </a:rPr>
              <a:t>West</a:t>
            </a:r>
          </a:p>
          <a:p>
            <a:r>
              <a:rPr lang="en-US" sz="1500">
                <a:solidFill>
                  <a:schemeClr val="tx1">
                    <a:lumMod val="75000"/>
                    <a:lumOff val="25000"/>
                  </a:schemeClr>
                </a:solidFill>
                <a:latin typeface="Century Gothic"/>
                <a:cs typeface="Calibri"/>
              </a:rPr>
              <a:t>No Data</a:t>
            </a:r>
          </a:p>
        </p:txBody>
      </p:sp>
      <p:sp>
        <p:nvSpPr>
          <p:cNvPr id="9" name="Rectangle 8">
            <a:extLst>
              <a:ext uri="{FF2B5EF4-FFF2-40B4-BE49-F238E27FC236}">
                <a16:creationId xmlns:a16="http://schemas.microsoft.com/office/drawing/2014/main" id="{8BD17D78-D7B2-4913-A722-4240C9B801C4}"/>
              </a:ext>
            </a:extLst>
          </p:cNvPr>
          <p:cNvSpPr/>
          <p:nvPr/>
        </p:nvSpPr>
        <p:spPr>
          <a:xfrm>
            <a:off x="8225921" y="1216882"/>
            <a:ext cx="3350015" cy="4324261"/>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Raster Calculator: Slope Binary x Aspect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Reclassified to have all pixels with slopes under </a:t>
            </a:r>
            <a:r>
              <a:rPr lang="en-US" sz="2000" b="1">
                <a:solidFill>
                  <a:schemeClr val="tx1">
                    <a:lumMod val="75000"/>
                    <a:lumOff val="25000"/>
                  </a:schemeClr>
                </a:solidFill>
                <a:latin typeface="Century Gothic"/>
                <a:cs typeface="Calibri" panose="020F0502020204030204"/>
              </a:rPr>
              <a:t>10</a:t>
            </a:r>
            <a:r>
              <a:rPr lang="en-US" sz="2000" b="1">
                <a:solidFill>
                  <a:schemeClr val="tx1">
                    <a:lumMod val="75000"/>
                    <a:lumOff val="25000"/>
                  </a:schemeClr>
                </a:solidFill>
                <a:latin typeface="Gill Sans Nova Cond Lt"/>
                <a:cs typeface="Calibri" panose="020F0502020204030204"/>
              </a:rPr>
              <a:t>° </a:t>
            </a:r>
            <a:r>
              <a:rPr lang="en-US" sz="2000">
                <a:solidFill>
                  <a:schemeClr val="tx1">
                    <a:lumMod val="75000"/>
                    <a:lumOff val="25000"/>
                  </a:schemeClr>
                </a:solidFill>
                <a:latin typeface="Century Gothic"/>
                <a:cs typeface="Calibri" panose="020F0502020204030204"/>
              </a:rPr>
              <a:t>  to be </a:t>
            </a:r>
            <a:r>
              <a:rPr lang="en-US" sz="2000" b="1">
                <a:solidFill>
                  <a:schemeClr val="tx1">
                    <a:lumMod val="75000"/>
                    <a:lumOff val="25000"/>
                  </a:schemeClr>
                </a:solidFill>
                <a:latin typeface="Century Gothic"/>
                <a:cs typeface="Calibri" panose="020F0502020204030204"/>
              </a:rPr>
              <a:t>"flat"</a:t>
            </a:r>
            <a:br>
              <a:rPr lang="en-US" sz="2000" b="1">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Majority Filter (x5) to smooth pixels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From flat pixels as </a:t>
            </a:r>
            <a:r>
              <a:rPr lang="en-US" sz="2000" b="1">
                <a:solidFill>
                  <a:schemeClr val="tx1">
                    <a:lumMod val="75000"/>
                    <a:lumOff val="25000"/>
                  </a:schemeClr>
                </a:solidFill>
                <a:latin typeface="Century Gothic"/>
                <a:cs typeface="Calibri" panose="020F0502020204030204"/>
              </a:rPr>
              <a:t>15.00% </a:t>
            </a:r>
            <a:r>
              <a:rPr lang="en-US" sz="2000">
                <a:solidFill>
                  <a:schemeClr val="tx1">
                    <a:lumMod val="75000"/>
                    <a:lumOff val="25000"/>
                  </a:schemeClr>
                </a:solidFill>
                <a:latin typeface="Century Gothic"/>
                <a:cs typeface="Calibri" panose="020F0502020204030204"/>
              </a:rPr>
              <a:t>of all pixels to </a:t>
            </a:r>
            <a:r>
              <a:rPr lang="en-US" sz="2000" b="1">
                <a:solidFill>
                  <a:schemeClr val="tx1">
                    <a:lumMod val="75000"/>
                    <a:lumOff val="25000"/>
                  </a:schemeClr>
                </a:solidFill>
                <a:latin typeface="Century Gothic"/>
                <a:cs typeface="Calibri" panose="020F0502020204030204"/>
              </a:rPr>
              <a:t>68.19% </a:t>
            </a:r>
            <a:r>
              <a:rPr lang="en-US" sz="2000">
                <a:solidFill>
                  <a:schemeClr val="tx1">
                    <a:lumMod val="75000"/>
                    <a:lumOff val="25000"/>
                  </a:schemeClr>
                </a:solidFill>
                <a:latin typeface="Century Gothic"/>
                <a:cs typeface="Calibri" panose="020F0502020204030204"/>
              </a:rPr>
              <a:t>of all pixels</a:t>
            </a:r>
          </a:p>
        </p:txBody>
      </p:sp>
    </p:spTree>
    <p:extLst>
      <p:ext uri="{BB962C8B-B14F-4D97-AF65-F5344CB8AC3E}">
        <p14:creationId xmlns:p14="http://schemas.microsoft.com/office/powerpoint/2010/main" val="28907079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2781D015-FF1A-4E88-8471-352C41AE04B2}"/>
              </a:ext>
            </a:extLst>
          </p:cNvPr>
          <p:cNvGrpSpPr/>
          <p:nvPr/>
        </p:nvGrpSpPr>
        <p:grpSpPr>
          <a:xfrm>
            <a:off x="460904" y="1125837"/>
            <a:ext cx="7309937" cy="5694830"/>
            <a:chOff x="4332285" y="1214815"/>
            <a:chExt cx="7309937" cy="5694830"/>
          </a:xfrm>
        </p:grpSpPr>
        <p:pic>
          <p:nvPicPr>
            <p:cNvPr id="3" name="Picture 3" descr="A close up of a shelf&#10;&#10;Description automatically generated">
              <a:extLst>
                <a:ext uri="{FF2B5EF4-FFF2-40B4-BE49-F238E27FC236}">
                  <a16:creationId xmlns:a16="http://schemas.microsoft.com/office/drawing/2014/main" id="{9C9E2BF5-CEA8-4358-B68E-7E11EE14629D}"/>
                </a:ext>
              </a:extLst>
            </p:cNvPr>
            <p:cNvPicPr>
              <a:picLocks noChangeAspect="1"/>
            </p:cNvPicPr>
            <p:nvPr/>
          </p:nvPicPr>
          <p:blipFill>
            <a:blip r:embed="rId3"/>
            <a:stretch>
              <a:fillRect/>
            </a:stretch>
          </p:blipFill>
          <p:spPr>
            <a:xfrm>
              <a:off x="4332285" y="1214815"/>
              <a:ext cx="7309937" cy="5492749"/>
            </a:xfrm>
            <a:prstGeom prst="rect">
              <a:avLst/>
            </a:prstGeom>
          </p:spPr>
        </p:pic>
        <p:sp>
          <p:nvSpPr>
            <p:cNvPr id="8" name="TextBox 7">
              <a:extLst>
                <a:ext uri="{FF2B5EF4-FFF2-40B4-BE49-F238E27FC236}">
                  <a16:creationId xmlns:a16="http://schemas.microsoft.com/office/drawing/2014/main" id="{7DFB5E8F-8341-44B7-8DFC-7111B4E37EEE}"/>
                </a:ext>
              </a:extLst>
            </p:cNvPr>
            <p:cNvSpPr txBox="1"/>
            <p:nvPr/>
          </p:nvSpPr>
          <p:spPr>
            <a:xfrm>
              <a:off x="4653080" y="6170981"/>
              <a:ext cx="3505199"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Buffered building footprint (-3 ft)</a:t>
              </a:r>
            </a:p>
            <a:p>
              <a:r>
                <a:rPr lang="en-US" sz="1400">
                  <a:solidFill>
                    <a:schemeClr val="tx1">
                      <a:lumMod val="75000"/>
                      <a:lumOff val="25000"/>
                    </a:schemeClr>
                  </a:solidFill>
                  <a:latin typeface="Century Gothic"/>
                  <a:cs typeface="Calibri"/>
                </a:rPr>
                <a:t>Building footprint</a:t>
              </a:r>
            </a:p>
            <a:p>
              <a:endParaRPr lang="en-US" sz="1400">
                <a:solidFill>
                  <a:schemeClr val="tx1">
                    <a:lumMod val="75000"/>
                    <a:lumOff val="25000"/>
                  </a:schemeClr>
                </a:solidFill>
                <a:latin typeface="Century Gothic"/>
                <a:cs typeface="Calibri"/>
              </a:endParaRPr>
            </a:p>
          </p:txBody>
        </p:sp>
      </p:grpSp>
      <p:sp>
        <p:nvSpPr>
          <p:cNvPr id="2" name="TextBox 1">
            <a:extLst>
              <a:ext uri="{FF2B5EF4-FFF2-40B4-BE49-F238E27FC236}">
                <a16:creationId xmlns:a16="http://schemas.microsoft.com/office/drawing/2014/main" id="{E3B17088-AA48-4ADB-AB05-8A100B19BE2E}"/>
              </a:ext>
            </a:extLst>
          </p:cNvPr>
          <p:cNvSpPr txBox="1"/>
          <p:nvPr/>
        </p:nvSpPr>
        <p:spPr>
          <a:xfrm>
            <a:off x="495300" y="262036"/>
            <a:ext cx="6749591"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Buffered Building Footprints</a:t>
            </a:r>
            <a:endParaRPr lang="en-US">
              <a:solidFill>
                <a:schemeClr val="bg1"/>
              </a:solidFill>
            </a:endParaRPr>
          </a:p>
        </p:txBody>
      </p:sp>
      <p:sp>
        <p:nvSpPr>
          <p:cNvPr id="4" name="TextBox 3">
            <a:extLst>
              <a:ext uri="{FF2B5EF4-FFF2-40B4-BE49-F238E27FC236}">
                <a16:creationId xmlns:a16="http://schemas.microsoft.com/office/drawing/2014/main" id="{2B7DC4C5-C00E-4914-95F0-E0B04D84359E}"/>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0                    150                 300 ft</a:t>
            </a:r>
          </a:p>
        </p:txBody>
      </p:sp>
      <p:sp>
        <p:nvSpPr>
          <p:cNvPr id="6" name="Rectangle 5">
            <a:extLst>
              <a:ext uri="{FF2B5EF4-FFF2-40B4-BE49-F238E27FC236}">
                <a16:creationId xmlns:a16="http://schemas.microsoft.com/office/drawing/2014/main" id="{DCCC8309-6480-49A0-BB54-DFE02259F79F}"/>
              </a:ext>
            </a:extLst>
          </p:cNvPr>
          <p:cNvSpPr/>
          <p:nvPr/>
        </p:nvSpPr>
        <p:spPr>
          <a:xfrm>
            <a:off x="8225921" y="1216882"/>
            <a:ext cx="3350015" cy="5324535"/>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Building Footprints from Microsoft for Florida</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Clipped to municipal shapefile</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Buffered by –3 feet to account for panel placement buffer</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Does not perfectly match with DSM</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b="1">
                <a:solidFill>
                  <a:schemeClr val="tx1">
                    <a:lumMod val="75000"/>
                    <a:lumOff val="25000"/>
                  </a:schemeClr>
                </a:solidFill>
                <a:latin typeface="Century Gothic"/>
                <a:cs typeface="Calibri" panose="020F0502020204030204"/>
              </a:rPr>
              <a:t>3,931 </a:t>
            </a:r>
            <a:r>
              <a:rPr lang="en-US" sz="2000">
                <a:solidFill>
                  <a:schemeClr val="tx1">
                    <a:lumMod val="75000"/>
                    <a:lumOff val="25000"/>
                  </a:schemeClr>
                </a:solidFill>
                <a:latin typeface="Century Gothic"/>
                <a:cs typeface="Calibri" panose="020F0502020204030204"/>
              </a:rPr>
              <a:t>buildings in the shapefiles</a:t>
            </a:r>
          </a:p>
        </p:txBody>
      </p:sp>
    </p:spTree>
    <p:extLst>
      <p:ext uri="{BB962C8B-B14F-4D97-AF65-F5344CB8AC3E}">
        <p14:creationId xmlns:p14="http://schemas.microsoft.com/office/powerpoint/2010/main" val="1154386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C967B2-558A-4320-83A0-EA5A53C528CD}"/>
              </a:ext>
            </a:extLst>
          </p:cNvPr>
          <p:cNvSpPr txBox="1"/>
          <p:nvPr/>
        </p:nvSpPr>
        <p:spPr>
          <a:xfrm>
            <a:off x="495300" y="194351"/>
            <a:ext cx="9294828"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Aspects Extracted by Building Footprint</a:t>
            </a:r>
            <a:endParaRPr lang="en-US">
              <a:solidFill>
                <a:schemeClr val="bg1"/>
              </a:solidFill>
            </a:endParaRPr>
          </a:p>
        </p:txBody>
      </p:sp>
      <p:sp>
        <p:nvSpPr>
          <p:cNvPr id="4" name="Rectangle 3">
            <a:extLst>
              <a:ext uri="{FF2B5EF4-FFF2-40B4-BE49-F238E27FC236}">
                <a16:creationId xmlns:a16="http://schemas.microsoft.com/office/drawing/2014/main" id="{46FAA220-0ED0-473B-8275-7364374716B6}"/>
              </a:ext>
            </a:extLst>
          </p:cNvPr>
          <p:cNvSpPr/>
          <p:nvPr/>
        </p:nvSpPr>
        <p:spPr>
          <a:xfrm>
            <a:off x="8225921" y="1216882"/>
            <a:ext cx="3350015" cy="4939814"/>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Extracted by Mask to the buffered building footprints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Unique values for aspect of 100, 200, 300, 400, 500</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Reduced pixels viable pixels in dataset from </a:t>
            </a:r>
            <a:r>
              <a:rPr lang="en-US" sz="2000" b="1">
                <a:solidFill>
                  <a:schemeClr val="tx1">
                    <a:lumMod val="75000"/>
                    <a:lumOff val="25000"/>
                  </a:schemeClr>
                </a:solidFill>
                <a:latin typeface="Century Gothic"/>
                <a:cs typeface="Calibri" panose="020F0502020204030204"/>
              </a:rPr>
              <a:t>130,238,564</a:t>
            </a:r>
            <a:r>
              <a:rPr lang="en-US" sz="2000">
                <a:solidFill>
                  <a:schemeClr val="tx1">
                    <a:lumMod val="75000"/>
                    <a:lumOff val="25000"/>
                  </a:schemeClr>
                </a:solidFill>
                <a:latin typeface="Century Gothic"/>
                <a:cs typeface="Calibri" panose="020F0502020204030204"/>
              </a:rPr>
              <a:t> to </a:t>
            </a:r>
            <a:r>
              <a:rPr lang="en-US" sz="2000" b="1">
                <a:solidFill>
                  <a:schemeClr val="tx1">
                    <a:lumMod val="75000"/>
                    <a:lumOff val="25000"/>
                  </a:schemeClr>
                </a:solidFill>
                <a:latin typeface="Century Gothic"/>
                <a:cs typeface="Calibri" panose="020F0502020204030204"/>
              </a:rPr>
              <a:t>11,565,025</a:t>
            </a:r>
            <a:r>
              <a:rPr lang="en-US" sz="2000">
                <a:solidFill>
                  <a:schemeClr val="tx1">
                    <a:lumMod val="75000"/>
                    <a:lumOff val="25000"/>
                  </a:schemeClr>
                </a:solidFill>
                <a:latin typeface="Century Gothic"/>
                <a:cs typeface="Calibri" panose="020F0502020204030204"/>
              </a:rPr>
              <a:t>, or by </a:t>
            </a:r>
            <a:r>
              <a:rPr lang="en-US" sz="2000" b="1">
                <a:solidFill>
                  <a:schemeClr val="tx1">
                    <a:lumMod val="75000"/>
                    <a:lumOff val="25000"/>
                  </a:schemeClr>
                </a:solidFill>
                <a:latin typeface="Century Gothic"/>
                <a:cs typeface="Calibri" panose="020F0502020204030204"/>
              </a:rPr>
              <a:t>91.12%</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pic>
        <p:nvPicPr>
          <p:cNvPr id="8" name="Picture 5" descr="A picture containing computer, keyboard&#10;&#10;Description automatically generated">
            <a:extLst>
              <a:ext uri="{FF2B5EF4-FFF2-40B4-BE49-F238E27FC236}">
                <a16:creationId xmlns:a16="http://schemas.microsoft.com/office/drawing/2014/main" id="{F0D9BD0F-15FC-4ABC-BA53-82443B06AB22}"/>
              </a:ext>
            </a:extLst>
          </p:cNvPr>
          <p:cNvPicPr>
            <a:picLocks noChangeAspect="1"/>
          </p:cNvPicPr>
          <p:nvPr/>
        </p:nvPicPr>
        <p:blipFill>
          <a:blip r:embed="rId3"/>
          <a:stretch>
            <a:fillRect/>
          </a:stretch>
        </p:blipFill>
        <p:spPr>
          <a:xfrm>
            <a:off x="457060" y="1170900"/>
            <a:ext cx="7309937" cy="5492749"/>
          </a:xfrm>
          <a:prstGeom prst="rect">
            <a:avLst/>
          </a:prstGeom>
        </p:spPr>
      </p:pic>
      <p:sp>
        <p:nvSpPr>
          <p:cNvPr id="10" name="TextBox 9">
            <a:extLst>
              <a:ext uri="{FF2B5EF4-FFF2-40B4-BE49-F238E27FC236}">
                <a16:creationId xmlns:a16="http://schemas.microsoft.com/office/drawing/2014/main" id="{A66BDA5B-1BCE-4553-A7FB-622539C8F1DC}"/>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11" name="Rectangle 10"/>
          <p:cNvSpPr/>
          <p:nvPr/>
        </p:nvSpPr>
        <p:spPr>
          <a:xfrm>
            <a:off x="495300" y="6141769"/>
            <a:ext cx="367259" cy="502170"/>
          </a:xfrm>
          <a:prstGeom prst="rect">
            <a:avLst/>
          </a:prstGeom>
          <a:solidFill>
            <a:srgbClr val="E1E1E1"/>
          </a:solidFill>
          <a:ln>
            <a:solidFill>
              <a:srgbClr val="E1E1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5" descr="A picture containing computer, keyboard&#10;&#10;Description automatically generated">
            <a:extLst>
              <a:ext uri="{FF2B5EF4-FFF2-40B4-BE49-F238E27FC236}">
                <a16:creationId xmlns:a16="http://schemas.microsoft.com/office/drawing/2014/main" id="{F0D9BD0F-15FC-4ABC-BA53-82443B06AB22}"/>
              </a:ext>
            </a:extLst>
          </p:cNvPr>
          <p:cNvPicPr>
            <a:picLocks noChangeAspect="1"/>
          </p:cNvPicPr>
          <p:nvPr/>
        </p:nvPicPr>
        <p:blipFill rotWithShape="1">
          <a:blip r:embed="rId3"/>
          <a:srcRect t="75020" r="91385" b="778"/>
          <a:stretch/>
        </p:blipFill>
        <p:spPr>
          <a:xfrm>
            <a:off x="457060" y="5131388"/>
            <a:ext cx="629727" cy="1329373"/>
          </a:xfrm>
          <a:prstGeom prst="rect">
            <a:avLst/>
          </a:prstGeom>
        </p:spPr>
      </p:pic>
      <p:sp>
        <p:nvSpPr>
          <p:cNvPr id="13" name="TextBox 12">
            <a:extLst>
              <a:ext uri="{FF2B5EF4-FFF2-40B4-BE49-F238E27FC236}">
                <a16:creationId xmlns:a16="http://schemas.microsoft.com/office/drawing/2014/main" id="{ED873CAB-059A-4BB8-BA54-021087D0501C}"/>
              </a:ext>
            </a:extLst>
          </p:cNvPr>
          <p:cNvSpPr txBox="1"/>
          <p:nvPr/>
        </p:nvSpPr>
        <p:spPr>
          <a:xfrm>
            <a:off x="853445" y="5146900"/>
            <a:ext cx="27432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50" dirty="0">
                <a:solidFill>
                  <a:schemeClr val="tx1">
                    <a:lumMod val="75000"/>
                    <a:lumOff val="25000"/>
                  </a:schemeClr>
                </a:solidFill>
                <a:latin typeface="Century Gothic"/>
                <a:cs typeface="Calibri"/>
              </a:rPr>
              <a:t>Flat</a:t>
            </a:r>
          </a:p>
          <a:p>
            <a:r>
              <a:rPr lang="en-US" sz="1450" dirty="0">
                <a:solidFill>
                  <a:schemeClr val="tx1">
                    <a:lumMod val="75000"/>
                    <a:lumOff val="25000"/>
                  </a:schemeClr>
                </a:solidFill>
                <a:latin typeface="Century Gothic"/>
                <a:cs typeface="Calibri"/>
              </a:rPr>
              <a:t>North</a:t>
            </a:r>
          </a:p>
          <a:p>
            <a:r>
              <a:rPr lang="en-US" sz="1450" dirty="0">
                <a:solidFill>
                  <a:schemeClr val="tx1">
                    <a:lumMod val="75000"/>
                    <a:lumOff val="25000"/>
                  </a:schemeClr>
                </a:solidFill>
                <a:latin typeface="Century Gothic"/>
                <a:cs typeface="Calibri"/>
              </a:rPr>
              <a:t>East</a:t>
            </a:r>
          </a:p>
          <a:p>
            <a:r>
              <a:rPr lang="en-US" sz="1450" dirty="0">
                <a:solidFill>
                  <a:schemeClr val="tx1">
                    <a:lumMod val="75000"/>
                    <a:lumOff val="25000"/>
                  </a:schemeClr>
                </a:solidFill>
                <a:latin typeface="Century Gothic"/>
                <a:cs typeface="Calibri"/>
              </a:rPr>
              <a:t>South</a:t>
            </a:r>
          </a:p>
          <a:p>
            <a:r>
              <a:rPr lang="en-US" sz="1450" dirty="0">
                <a:solidFill>
                  <a:schemeClr val="tx1">
                    <a:lumMod val="75000"/>
                    <a:lumOff val="25000"/>
                  </a:schemeClr>
                </a:solidFill>
                <a:latin typeface="Century Gothic"/>
                <a:cs typeface="Calibri"/>
              </a:rPr>
              <a:t>West</a:t>
            </a:r>
          </a:p>
          <a:p>
            <a:r>
              <a:rPr lang="en-US" sz="1450" dirty="0">
                <a:solidFill>
                  <a:schemeClr val="tx1">
                    <a:lumMod val="75000"/>
                    <a:lumOff val="25000"/>
                  </a:schemeClr>
                </a:solidFill>
                <a:latin typeface="Century Gothic"/>
                <a:cs typeface="Calibri"/>
              </a:rPr>
              <a:t>Footprints</a:t>
            </a:r>
          </a:p>
        </p:txBody>
      </p:sp>
    </p:spTree>
    <p:extLst>
      <p:ext uri="{BB962C8B-B14F-4D97-AF65-F5344CB8AC3E}">
        <p14:creationId xmlns:p14="http://schemas.microsoft.com/office/powerpoint/2010/main" val="2127705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BE5FA7F-42B6-4B78-8FF4-229FC242C845}"/>
              </a:ext>
            </a:extLst>
          </p:cNvPr>
          <p:cNvPicPr>
            <a:picLocks noChangeAspect="1"/>
          </p:cNvPicPr>
          <p:nvPr/>
        </p:nvPicPr>
        <p:blipFill>
          <a:blip r:embed="rId3"/>
          <a:stretch>
            <a:fillRect/>
          </a:stretch>
        </p:blipFill>
        <p:spPr>
          <a:xfrm>
            <a:off x="459502" y="1136374"/>
            <a:ext cx="7309937" cy="5492749"/>
          </a:xfrm>
          <a:prstGeom prst="rect">
            <a:avLst/>
          </a:prstGeom>
        </p:spPr>
      </p:pic>
      <p:sp>
        <p:nvSpPr>
          <p:cNvPr id="10" name="TextBox 9">
            <a:extLst>
              <a:ext uri="{FF2B5EF4-FFF2-40B4-BE49-F238E27FC236}">
                <a16:creationId xmlns:a16="http://schemas.microsoft.com/office/drawing/2014/main" id="{DC025E18-D6C6-4D55-A19B-140C2822B232}"/>
              </a:ext>
            </a:extLst>
          </p:cNvPr>
          <p:cNvSpPr txBox="1"/>
          <p:nvPr/>
        </p:nvSpPr>
        <p:spPr>
          <a:xfrm>
            <a:off x="831674" y="5082178"/>
            <a:ext cx="2743200"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Flat</a:t>
            </a:r>
          </a:p>
          <a:p>
            <a:r>
              <a:rPr lang="en-US" sz="1400">
                <a:solidFill>
                  <a:schemeClr val="tx1">
                    <a:lumMod val="75000"/>
                    <a:lumOff val="25000"/>
                  </a:schemeClr>
                </a:solidFill>
                <a:latin typeface="Century Gothic"/>
                <a:cs typeface="Calibri"/>
              </a:rPr>
              <a:t>North</a:t>
            </a:r>
          </a:p>
          <a:p>
            <a:r>
              <a:rPr lang="en-US" sz="1400">
                <a:solidFill>
                  <a:schemeClr val="tx1">
                    <a:lumMod val="75000"/>
                    <a:lumOff val="25000"/>
                  </a:schemeClr>
                </a:solidFill>
                <a:latin typeface="Century Gothic"/>
                <a:cs typeface="Calibri"/>
              </a:rPr>
              <a:t>East</a:t>
            </a:r>
          </a:p>
          <a:p>
            <a:r>
              <a:rPr lang="en-US" sz="1400">
                <a:solidFill>
                  <a:schemeClr val="tx1">
                    <a:lumMod val="75000"/>
                    <a:lumOff val="25000"/>
                  </a:schemeClr>
                </a:solidFill>
                <a:latin typeface="Century Gothic"/>
                <a:cs typeface="Calibri"/>
              </a:rPr>
              <a:t>South</a:t>
            </a:r>
          </a:p>
          <a:p>
            <a:r>
              <a:rPr lang="en-US" sz="1400">
                <a:solidFill>
                  <a:schemeClr val="tx1">
                    <a:lumMod val="75000"/>
                    <a:lumOff val="25000"/>
                  </a:schemeClr>
                </a:solidFill>
                <a:latin typeface="Century Gothic"/>
                <a:cs typeface="Calibri"/>
              </a:rPr>
              <a:t>West</a:t>
            </a:r>
          </a:p>
          <a:p>
            <a:r>
              <a:rPr lang="en-US" sz="1400">
                <a:solidFill>
                  <a:schemeClr val="tx1">
                    <a:lumMod val="75000"/>
                    <a:lumOff val="25000"/>
                  </a:schemeClr>
                </a:solidFill>
                <a:latin typeface="Century Gothic"/>
                <a:cs typeface="Calibri"/>
              </a:rPr>
              <a:t>&lt; 100 </a:t>
            </a:r>
            <a:r>
              <a:rPr lang="en-US" sz="1400" err="1">
                <a:solidFill>
                  <a:schemeClr val="tx1">
                    <a:lumMod val="75000"/>
                    <a:lumOff val="25000"/>
                  </a:schemeClr>
                </a:solidFill>
                <a:latin typeface="Century Gothic"/>
                <a:cs typeface="Calibri"/>
              </a:rPr>
              <a:t>sq</a:t>
            </a:r>
            <a:r>
              <a:rPr lang="en-US" sz="1400">
                <a:solidFill>
                  <a:schemeClr val="tx1">
                    <a:lumMod val="75000"/>
                    <a:lumOff val="25000"/>
                  </a:schemeClr>
                </a:solidFill>
                <a:latin typeface="Century Gothic"/>
                <a:cs typeface="Calibri"/>
              </a:rPr>
              <a:t> ft</a:t>
            </a:r>
          </a:p>
          <a:p>
            <a:r>
              <a:rPr lang="en-US" sz="1400">
                <a:solidFill>
                  <a:schemeClr val="tx1">
                    <a:lumMod val="75000"/>
                    <a:lumOff val="25000"/>
                  </a:schemeClr>
                </a:solidFill>
                <a:latin typeface="Century Gothic"/>
                <a:cs typeface="Calibri"/>
              </a:rPr>
              <a:t>Footprints</a:t>
            </a:r>
          </a:p>
        </p:txBody>
      </p:sp>
      <p:sp>
        <p:nvSpPr>
          <p:cNvPr id="12" name="TextBox 11">
            <a:extLst>
              <a:ext uri="{FF2B5EF4-FFF2-40B4-BE49-F238E27FC236}">
                <a16:creationId xmlns:a16="http://schemas.microsoft.com/office/drawing/2014/main" id="{1DE37453-29CA-4528-843D-816D91D26416}"/>
              </a:ext>
            </a:extLst>
          </p:cNvPr>
          <p:cNvSpPr txBox="1"/>
          <p:nvPr/>
        </p:nvSpPr>
        <p:spPr>
          <a:xfrm>
            <a:off x="4026834" y="6150909"/>
            <a:ext cx="2924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0                    150                 300 ft</a:t>
            </a:r>
          </a:p>
        </p:txBody>
      </p:sp>
      <p:sp>
        <p:nvSpPr>
          <p:cNvPr id="3" name="TextBox 2">
            <a:extLst>
              <a:ext uri="{FF2B5EF4-FFF2-40B4-BE49-F238E27FC236}">
                <a16:creationId xmlns:a16="http://schemas.microsoft.com/office/drawing/2014/main" id="{F8FBFBC7-618E-4FFB-878A-36980A01F9CB}"/>
              </a:ext>
            </a:extLst>
          </p:cNvPr>
          <p:cNvSpPr txBox="1"/>
          <p:nvPr/>
        </p:nvSpPr>
        <p:spPr>
          <a:xfrm>
            <a:off x="495300" y="228877"/>
            <a:ext cx="909058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Aspect Polygons Greater than 100 </a:t>
            </a:r>
            <a:r>
              <a:rPr lang="en-US" sz="3700" b="1" err="1">
                <a:solidFill>
                  <a:schemeClr val="bg1"/>
                </a:solidFill>
                <a:latin typeface="Century Gothic"/>
                <a:cs typeface="Calibri"/>
              </a:rPr>
              <a:t>sq</a:t>
            </a:r>
            <a:r>
              <a:rPr lang="en-US" sz="3700" b="1">
                <a:solidFill>
                  <a:schemeClr val="bg1"/>
                </a:solidFill>
                <a:latin typeface="Century Gothic"/>
                <a:cs typeface="Calibri"/>
              </a:rPr>
              <a:t> ft</a:t>
            </a:r>
          </a:p>
        </p:txBody>
      </p:sp>
      <p:sp>
        <p:nvSpPr>
          <p:cNvPr id="6" name="Rectangle 5">
            <a:extLst>
              <a:ext uri="{FF2B5EF4-FFF2-40B4-BE49-F238E27FC236}">
                <a16:creationId xmlns:a16="http://schemas.microsoft.com/office/drawing/2014/main" id="{5EB11B30-1AF4-4662-986C-858468376B5E}"/>
              </a:ext>
            </a:extLst>
          </p:cNvPr>
          <p:cNvSpPr/>
          <p:nvPr/>
        </p:nvSpPr>
        <p:spPr>
          <a:xfrm>
            <a:off x="8225921" y="1216882"/>
            <a:ext cx="3350015" cy="463203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Polygons needed for roof segment PV potential calculation</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Raster to Polygon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Filter out polygons under 100 square feet to get viable segments and reduce influence of pools, vegetation, and other noise</a:t>
            </a:r>
            <a:r>
              <a:rPr lang="en-US" sz="2000">
                <a:latin typeface="Century Gothic"/>
                <a:cs typeface="Calibri" panose="020F0502020204030204"/>
              </a:rPr>
              <a:t/>
            </a:r>
            <a:br>
              <a:rPr lang="en-US" sz="200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40142784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close up of a map&#10;&#10;Description automatically generated">
            <a:extLst>
              <a:ext uri="{FF2B5EF4-FFF2-40B4-BE49-F238E27FC236}">
                <a16:creationId xmlns:a16="http://schemas.microsoft.com/office/drawing/2014/main" id="{DED34C0C-BC4A-415B-B2FD-60F2D01E1FAB}"/>
              </a:ext>
            </a:extLst>
          </p:cNvPr>
          <p:cNvPicPr>
            <a:picLocks noChangeAspect="1"/>
          </p:cNvPicPr>
          <p:nvPr/>
        </p:nvPicPr>
        <p:blipFill rotWithShape="1">
          <a:blip r:embed="rId3"/>
          <a:srcRect l="4138" t="2627" r="12209" b="7690"/>
          <a:stretch/>
        </p:blipFill>
        <p:spPr>
          <a:xfrm>
            <a:off x="2576157" y="1612056"/>
            <a:ext cx="3227153" cy="4466538"/>
          </a:xfrm>
          <a:prstGeom prst="rect">
            <a:avLst/>
          </a:prstGeom>
        </p:spPr>
      </p:pic>
      <p:sp>
        <p:nvSpPr>
          <p:cNvPr id="2" name="TextBox 1">
            <a:extLst>
              <a:ext uri="{FF2B5EF4-FFF2-40B4-BE49-F238E27FC236}">
                <a16:creationId xmlns:a16="http://schemas.microsoft.com/office/drawing/2014/main" id="{7563193D-0BFD-4FF4-A6F2-3D9CC73FE3CC}"/>
              </a:ext>
            </a:extLst>
          </p:cNvPr>
          <p:cNvSpPr txBox="1"/>
          <p:nvPr/>
        </p:nvSpPr>
        <p:spPr>
          <a:xfrm>
            <a:off x="486568" y="223933"/>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Study Area &amp; Period</a:t>
            </a:r>
            <a:endParaRPr lang="en-US" b="1">
              <a:solidFill>
                <a:schemeClr val="bg1"/>
              </a:solidFill>
              <a:cs typeface="Calibri"/>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25648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800" b="1" dirty="0">
              <a:solidFill>
                <a:schemeClr val="tx1">
                  <a:lumMod val="75000"/>
                  <a:lumOff val="25000"/>
                </a:schemeClr>
              </a:solidFill>
              <a:latin typeface="Century Gothic"/>
              <a:cs typeface="Calibri"/>
            </a:endParaRPr>
          </a:p>
          <a:p>
            <a:r>
              <a:rPr lang="en-US" sz="2800" b="1" dirty="0">
                <a:solidFill>
                  <a:schemeClr val="tx1">
                    <a:lumMod val="75000"/>
                    <a:lumOff val="25000"/>
                  </a:schemeClr>
                </a:solidFill>
                <a:latin typeface="Century Gothic"/>
                <a:cs typeface="Calibri"/>
              </a:rPr>
              <a:t>Satellite Beach</a:t>
            </a:r>
            <a:endParaRPr lang="en-US" sz="2800" dirty="0">
              <a:solidFill>
                <a:schemeClr val="tx1">
                  <a:lumMod val="75000"/>
                  <a:lumOff val="25000"/>
                </a:schemeClr>
              </a:solidFill>
              <a:ea typeface="+mn-lt"/>
              <a:cs typeface="+mn-lt"/>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ea typeface="+mn-lt"/>
                <a:cs typeface="+mn-lt"/>
              </a:rPr>
              <a:t>Land Area: 4.5 miles</a:t>
            </a:r>
            <a:r>
              <a:rPr lang="en-US" sz="2800" baseline="30000" dirty="0">
                <a:solidFill>
                  <a:schemeClr val="tx1">
                    <a:lumMod val="75000"/>
                    <a:lumOff val="25000"/>
                  </a:schemeClr>
                </a:solidFill>
                <a:latin typeface="Century Gothic"/>
                <a:ea typeface="+mn-lt"/>
                <a:cs typeface="+mn-lt"/>
              </a:rPr>
              <a:t>2</a:t>
            </a:r>
            <a:endParaRPr lang="en-US" sz="2800" dirty="0">
              <a:solidFill>
                <a:schemeClr val="tx1">
                  <a:lumMod val="75000"/>
                  <a:lumOff val="25000"/>
                </a:schemeClr>
              </a:solidFill>
              <a:latin typeface="Century Gothic"/>
              <a:ea typeface="+mn-lt"/>
              <a:cs typeface="+mn-lt"/>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ea typeface="+mn-lt"/>
                <a:cs typeface="+mn-lt"/>
              </a:rPr>
              <a:t>Population: 11,000</a:t>
            </a:r>
            <a:endParaRPr lang="en-US" dirty="0">
              <a:solidFill>
                <a:schemeClr val="tx1">
                  <a:lumMod val="75000"/>
                  <a:lumOff val="25000"/>
                </a:schemeClr>
              </a:solidFill>
            </a:endParaRPr>
          </a:p>
          <a:p>
            <a:pPr lvl="1"/>
            <a:endParaRPr lang="en-US" sz="2800" baseline="30000" dirty="0">
              <a:solidFill>
                <a:schemeClr val="tx1">
                  <a:lumMod val="75000"/>
                  <a:lumOff val="25000"/>
                </a:schemeClr>
              </a:solidFill>
              <a:latin typeface="Century Gothic"/>
              <a:cs typeface="Calibri"/>
            </a:endParaRPr>
          </a:p>
          <a:p>
            <a:pPr lvl="1"/>
            <a:endParaRPr lang="en-US" sz="2000" dirty="0">
              <a:latin typeface="Century Gothic"/>
              <a:cs typeface="Calibri"/>
            </a:endParaRPr>
          </a:p>
        </p:txBody>
      </p:sp>
      <p:sp>
        <p:nvSpPr>
          <p:cNvPr id="5" name="TextBox 4">
            <a:extLst>
              <a:ext uri="{FF2B5EF4-FFF2-40B4-BE49-F238E27FC236}">
                <a16:creationId xmlns:a16="http://schemas.microsoft.com/office/drawing/2014/main" id="{0E1E6ABE-F595-4CC2-814D-8285CA1BE5C7}"/>
              </a:ext>
            </a:extLst>
          </p:cNvPr>
          <p:cNvSpPr txBox="1"/>
          <p:nvPr/>
        </p:nvSpPr>
        <p:spPr>
          <a:xfrm>
            <a:off x="6643539" y="2986325"/>
            <a:ext cx="5062732" cy="65248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endParaRPr lang="en-US" sz="2800" b="1" dirty="0">
              <a:solidFill>
                <a:schemeClr val="tx1">
                  <a:lumMod val="75000"/>
                  <a:lumOff val="25000"/>
                </a:schemeClr>
              </a:solidFill>
              <a:latin typeface="Century Gothic"/>
              <a:cs typeface="Calibri" panose="020F0502020204030204"/>
            </a:endParaRPr>
          </a:p>
          <a:p>
            <a:r>
              <a:rPr lang="en-US" sz="2800" b="1" dirty="0">
                <a:solidFill>
                  <a:schemeClr val="tx1">
                    <a:lumMod val="75000"/>
                    <a:lumOff val="25000"/>
                  </a:schemeClr>
                </a:solidFill>
                <a:latin typeface="Century Gothic"/>
              </a:rPr>
              <a:t>Study Period</a:t>
            </a:r>
            <a:endParaRPr lang="en-US" sz="2800" dirty="0">
              <a:solidFill>
                <a:schemeClr val="tx1">
                  <a:lumMod val="75000"/>
                  <a:lumOff val="25000"/>
                </a:schemeClr>
              </a:solidFill>
              <a:cs typeface="Calibri"/>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cs typeface="Calibri"/>
              </a:rPr>
              <a:t>Solar Analysis (1984-2013)</a:t>
            </a:r>
            <a:endParaRPr lang="en-US" sz="2800" dirty="0">
              <a:solidFill>
                <a:schemeClr val="tx1">
                  <a:lumMod val="75000"/>
                  <a:lumOff val="25000"/>
                </a:schemeClr>
              </a:solidFill>
              <a:latin typeface="Calibri"/>
              <a:cs typeface="Calibri"/>
            </a:endParaRP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cs typeface="Calibri"/>
              </a:rPr>
              <a:t>LiDAR (2019)</a:t>
            </a:r>
          </a:p>
          <a:p>
            <a:pPr marL="457200" indent="-457200">
              <a:spcAft>
                <a:spcPts val="600"/>
              </a:spcAft>
              <a:buClr>
                <a:srgbClr val="95B824"/>
              </a:buClr>
              <a:buFont typeface="Webdings" panose="05030102010509060703" pitchFamily="18" charset="2"/>
              <a:buChar char="4"/>
            </a:pPr>
            <a:r>
              <a:rPr lang="en-US" sz="2800" dirty="0">
                <a:solidFill>
                  <a:schemeClr val="tx1">
                    <a:lumMod val="75000"/>
                    <a:lumOff val="25000"/>
                  </a:schemeClr>
                </a:solidFill>
                <a:latin typeface="Century Gothic"/>
                <a:cs typeface="Calibri"/>
              </a:rPr>
              <a:t>LST/NDVI (2015-2019)</a:t>
            </a:r>
          </a:p>
          <a:p>
            <a:pPr>
              <a:spcAft>
                <a:spcPts val="600"/>
              </a:spcAft>
            </a:pPr>
            <a:r>
              <a:rPr lang="en-US" sz="2800" dirty="0">
                <a:latin typeface="Century Gothic"/>
                <a:cs typeface="Calibri"/>
              </a:rPr>
              <a:t/>
            </a:r>
            <a:br>
              <a:rPr lang="en-US" sz="2800" dirty="0">
                <a:latin typeface="Century Gothic"/>
                <a:cs typeface="Calibri"/>
              </a:rPr>
            </a:br>
            <a:endParaRPr lang="en-US" sz="2800" dirty="0">
              <a:solidFill>
                <a:srgbClr val="000000"/>
              </a:solidFill>
              <a:latin typeface="Calibri"/>
              <a:cs typeface="Calibri"/>
            </a:endParaRPr>
          </a:p>
          <a:p>
            <a:pPr>
              <a:spcAft>
                <a:spcPts val="600"/>
              </a:spcAft>
            </a:pPr>
            <a:endParaRPr lang="en-US" sz="2800" dirty="0">
              <a:solidFill>
                <a:srgbClr val="000000"/>
              </a:solidFill>
              <a:latin typeface="Century Gothic"/>
              <a:cs typeface="Calibri"/>
            </a:endParaRPr>
          </a:p>
          <a:p>
            <a:pPr lvl="2"/>
            <a:endParaRPr lang="en-US" sz="2800" dirty="0">
              <a:solidFill>
                <a:schemeClr val="tx1">
                  <a:lumMod val="75000"/>
                  <a:lumOff val="25000"/>
                </a:schemeClr>
              </a:solidFill>
              <a:latin typeface="Century Gothic"/>
              <a:cs typeface="Calibri"/>
            </a:endParaRPr>
          </a:p>
          <a:p>
            <a:pPr lvl="2"/>
            <a:endParaRPr lang="en-US" sz="2800" dirty="0">
              <a:solidFill>
                <a:schemeClr val="tx1">
                  <a:lumMod val="75000"/>
                  <a:lumOff val="25000"/>
                </a:schemeClr>
              </a:solidFill>
              <a:latin typeface="Century Gothic"/>
              <a:cs typeface="Calibri"/>
            </a:endParaRPr>
          </a:p>
          <a:p>
            <a:pPr marL="1200150" lvl="2" indent="-285750">
              <a:buFont typeface="Arial"/>
              <a:buChar char="•"/>
            </a:pPr>
            <a:endParaRPr lang="en-US" sz="2800" dirty="0">
              <a:solidFill>
                <a:srgbClr val="404040"/>
              </a:solidFill>
              <a:latin typeface="Century Gothic"/>
              <a:cs typeface="Calibri"/>
            </a:endParaRPr>
          </a:p>
          <a:p>
            <a:pPr marL="1200150" lvl="2" indent="-285750">
              <a:buFont typeface="Arial"/>
              <a:buChar char="•"/>
            </a:pPr>
            <a:endParaRPr lang="en-US" sz="2000" dirty="0">
              <a:solidFill>
                <a:srgbClr val="000000"/>
              </a:solidFill>
              <a:latin typeface="Century Gothic"/>
              <a:cs typeface="Calibri"/>
            </a:endParaRPr>
          </a:p>
          <a:p>
            <a:pPr marL="742950" lvl="1" indent="-285750">
              <a:buFont typeface="Arial"/>
              <a:buChar char="•"/>
            </a:pPr>
            <a:endParaRPr lang="en-US" dirty="0">
              <a:solidFill>
                <a:srgbClr val="000000"/>
              </a:solidFill>
              <a:latin typeface="Century Gothic"/>
              <a:cs typeface="Calibri"/>
            </a:endParaRPr>
          </a:p>
          <a:p>
            <a:pPr marL="742950" lvl="1" indent="-285750">
              <a:buFont typeface="Arial"/>
              <a:buChar char="•"/>
            </a:pPr>
            <a:endParaRPr lang="en-US" dirty="0">
              <a:latin typeface="Century Gothic"/>
              <a:cs typeface="Calibri"/>
            </a:endParaRPr>
          </a:p>
          <a:p>
            <a:pPr marL="742950" lvl="1" indent="-285750">
              <a:buFont typeface="Arial"/>
              <a:buChar char="•"/>
            </a:pPr>
            <a:endParaRPr lang="en-US" sz="2400" b="1" dirty="0">
              <a:latin typeface="Century Gothic"/>
              <a:cs typeface="Calibri"/>
            </a:endParaRPr>
          </a:p>
        </p:txBody>
      </p:sp>
      <p:sp>
        <p:nvSpPr>
          <p:cNvPr id="8" name="TextBox 7">
            <a:extLst>
              <a:ext uri="{FF2B5EF4-FFF2-40B4-BE49-F238E27FC236}">
                <a16:creationId xmlns:a16="http://schemas.microsoft.com/office/drawing/2014/main" id="{652D346A-4DB8-4F2C-883E-DB06182006D9}"/>
              </a:ext>
            </a:extLst>
          </p:cNvPr>
          <p:cNvSpPr txBox="1"/>
          <p:nvPr/>
        </p:nvSpPr>
        <p:spPr>
          <a:xfrm>
            <a:off x="3314748" y="367453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dirty="0">
                <a:solidFill>
                  <a:schemeClr val="tx1">
                    <a:lumMod val="75000"/>
                    <a:lumOff val="25000"/>
                  </a:schemeClr>
                </a:solidFill>
                <a:latin typeface="Century Gothic"/>
              </a:rPr>
              <a:t>Satellite Beach</a:t>
            </a:r>
          </a:p>
        </p:txBody>
      </p:sp>
      <p:pic>
        <p:nvPicPr>
          <p:cNvPr id="9" name="Picture 9" descr="A close up of a map&#10;&#10;Description automatically generated">
            <a:extLst>
              <a:ext uri="{FF2B5EF4-FFF2-40B4-BE49-F238E27FC236}">
                <a16:creationId xmlns:a16="http://schemas.microsoft.com/office/drawing/2014/main" id="{6C813A1A-B3E9-460E-BB37-9E024004D1B3}"/>
              </a:ext>
            </a:extLst>
          </p:cNvPr>
          <p:cNvPicPr>
            <a:picLocks noChangeAspect="1"/>
          </p:cNvPicPr>
          <p:nvPr/>
        </p:nvPicPr>
        <p:blipFill>
          <a:blip r:embed="rId4"/>
          <a:stretch>
            <a:fillRect/>
          </a:stretch>
        </p:blipFill>
        <p:spPr>
          <a:xfrm>
            <a:off x="486568" y="1488611"/>
            <a:ext cx="1628633" cy="2107642"/>
          </a:xfrm>
          <a:prstGeom prst="rect">
            <a:avLst/>
          </a:prstGeom>
        </p:spPr>
      </p:pic>
      <p:cxnSp>
        <p:nvCxnSpPr>
          <p:cNvPr id="11" name="Straight Arrow Connector 10">
            <a:extLst>
              <a:ext uri="{FF2B5EF4-FFF2-40B4-BE49-F238E27FC236}">
                <a16:creationId xmlns:a16="http://schemas.microsoft.com/office/drawing/2014/main" id="{7A7EEA89-56F9-44E8-B759-435B7377820D}"/>
              </a:ext>
            </a:extLst>
          </p:cNvPr>
          <p:cNvCxnSpPr/>
          <p:nvPr/>
        </p:nvCxnSpPr>
        <p:spPr>
          <a:xfrm flipV="1">
            <a:off x="1602606" y="1617942"/>
            <a:ext cx="987137" cy="622962"/>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89E9D60-0AC4-483F-8EC4-D3EC6E2F3C02}"/>
              </a:ext>
            </a:extLst>
          </p:cNvPr>
          <p:cNvCxnSpPr>
            <a:cxnSpLocks/>
          </p:cNvCxnSpPr>
          <p:nvPr/>
        </p:nvCxnSpPr>
        <p:spPr>
          <a:xfrm>
            <a:off x="1611920" y="2252516"/>
            <a:ext cx="988551" cy="3805438"/>
          </a:xfrm>
          <a:prstGeom prst="straightConnector1">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907A9B7-890E-4E2F-A24D-7AE91ABC260D}"/>
              </a:ext>
            </a:extLst>
          </p:cNvPr>
          <p:cNvSpPr txBox="1"/>
          <p:nvPr/>
        </p:nvSpPr>
        <p:spPr>
          <a:xfrm>
            <a:off x="3225482" y="5266888"/>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a:t>
            </a:r>
          </a:p>
        </p:txBody>
      </p:sp>
      <p:sp>
        <p:nvSpPr>
          <p:cNvPr id="17" name="TextBox 16">
            <a:extLst>
              <a:ext uri="{FF2B5EF4-FFF2-40B4-BE49-F238E27FC236}">
                <a16:creationId xmlns:a16="http://schemas.microsoft.com/office/drawing/2014/main" id="{A56EC32D-EE43-4A92-9701-C6359C4B7F7A}"/>
              </a:ext>
            </a:extLst>
          </p:cNvPr>
          <p:cNvSpPr txBox="1"/>
          <p:nvPr/>
        </p:nvSpPr>
        <p:spPr>
          <a:xfrm>
            <a:off x="2845193" y="5513423"/>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0</a:t>
            </a:r>
          </a:p>
        </p:txBody>
      </p:sp>
      <p:sp>
        <p:nvSpPr>
          <p:cNvPr id="18" name="TextBox 17">
            <a:extLst>
              <a:ext uri="{FF2B5EF4-FFF2-40B4-BE49-F238E27FC236}">
                <a16:creationId xmlns:a16="http://schemas.microsoft.com/office/drawing/2014/main" id="{18DD5831-0A49-49F1-8304-986DD5EF6379}"/>
              </a:ext>
            </a:extLst>
          </p:cNvPr>
          <p:cNvSpPr txBox="1"/>
          <p:nvPr/>
        </p:nvSpPr>
        <p:spPr>
          <a:xfrm>
            <a:off x="3676587" y="5509465"/>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a:t>
            </a:r>
          </a:p>
        </p:txBody>
      </p:sp>
      <p:sp>
        <p:nvSpPr>
          <p:cNvPr id="10" name="TextBox 9">
            <a:extLst>
              <a:ext uri="{FF2B5EF4-FFF2-40B4-BE49-F238E27FC236}">
                <a16:creationId xmlns:a16="http://schemas.microsoft.com/office/drawing/2014/main" id="{2B46CFB2-3C23-4624-8A02-AE716C3BCFD2}"/>
              </a:ext>
            </a:extLst>
          </p:cNvPr>
          <p:cNvSpPr txBox="1"/>
          <p:nvPr/>
        </p:nvSpPr>
        <p:spPr>
          <a:xfrm>
            <a:off x="641582" y="2309657"/>
            <a:ext cx="1020763" cy="3425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solidFill>
                  <a:schemeClr val="tx1">
                    <a:lumMod val="75000"/>
                    <a:lumOff val="25000"/>
                  </a:schemeClr>
                </a:solidFill>
                <a:latin typeface="Century Gothic"/>
                <a:cs typeface="Calibri"/>
              </a:rPr>
              <a:t>Orlando</a:t>
            </a:r>
            <a:endParaRPr lang="en-US" b="1" dirty="0">
              <a:solidFill>
                <a:schemeClr val="tx1">
                  <a:lumMod val="75000"/>
                  <a:lumOff val="25000"/>
                </a:schemeClr>
              </a:solidFill>
              <a:cs typeface="Calibri"/>
            </a:endParaRPr>
          </a:p>
        </p:txBody>
      </p:sp>
      <p:sp>
        <p:nvSpPr>
          <p:cNvPr id="12" name="TextBox 11">
            <a:extLst>
              <a:ext uri="{FF2B5EF4-FFF2-40B4-BE49-F238E27FC236}">
                <a16:creationId xmlns:a16="http://schemas.microsoft.com/office/drawing/2014/main" id="{8E8A2942-A935-4522-A7BF-226C807C1BCE}"/>
              </a:ext>
            </a:extLst>
          </p:cNvPr>
          <p:cNvSpPr txBox="1"/>
          <p:nvPr/>
        </p:nvSpPr>
        <p:spPr>
          <a:xfrm rot="4740000">
            <a:off x="4304852" y="2597352"/>
            <a:ext cx="154269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i="1">
                <a:latin typeface="Century Gothic"/>
                <a:cs typeface="Calibri"/>
              </a:rPr>
              <a:t>Atlantic Ocean</a:t>
            </a:r>
          </a:p>
        </p:txBody>
      </p:sp>
      <p:pic>
        <p:nvPicPr>
          <p:cNvPr id="6" name="Picture 21" descr="A close up of a flag&#10;&#10;Description automatically generated">
            <a:extLst>
              <a:ext uri="{FF2B5EF4-FFF2-40B4-BE49-F238E27FC236}">
                <a16:creationId xmlns:a16="http://schemas.microsoft.com/office/drawing/2014/main" id="{97DEC420-5BE4-4C37-A4D4-B261997C42CC}"/>
              </a:ext>
            </a:extLst>
          </p:cNvPr>
          <p:cNvPicPr>
            <a:picLocks noChangeAspect="1"/>
          </p:cNvPicPr>
          <p:nvPr/>
        </p:nvPicPr>
        <p:blipFill>
          <a:blip r:embed="rId5"/>
          <a:stretch>
            <a:fillRect/>
          </a:stretch>
        </p:blipFill>
        <p:spPr>
          <a:xfrm>
            <a:off x="5559425" y="5755092"/>
            <a:ext cx="207963" cy="283369"/>
          </a:xfrm>
          <a:prstGeom prst="rect">
            <a:avLst/>
          </a:prstGeom>
          <a:ln>
            <a:noFill/>
          </a:ln>
        </p:spPr>
      </p:pic>
      <p:pic>
        <p:nvPicPr>
          <p:cNvPr id="4" name="Graphic 9" descr="Add">
            <a:extLst>
              <a:ext uri="{FF2B5EF4-FFF2-40B4-BE49-F238E27FC236}">
                <a16:creationId xmlns:a16="http://schemas.microsoft.com/office/drawing/2014/main" id="{17CAE2E9-FA62-4474-838B-379A609BF83F}"/>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153064" y="2202610"/>
            <a:ext cx="253042" cy="209911"/>
          </a:xfrm>
          <a:prstGeom prst="rect">
            <a:avLst/>
          </a:prstGeom>
        </p:spPr>
      </p:pic>
    </p:spTree>
    <p:extLst>
      <p:ext uri="{BB962C8B-B14F-4D97-AF65-F5344CB8AC3E}">
        <p14:creationId xmlns:p14="http://schemas.microsoft.com/office/powerpoint/2010/main" val="33039003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FBFBC7-618E-4FFB-878A-36980A01F9CB}"/>
              </a:ext>
            </a:extLst>
          </p:cNvPr>
          <p:cNvSpPr txBox="1"/>
          <p:nvPr/>
        </p:nvSpPr>
        <p:spPr>
          <a:xfrm>
            <a:off x="523008" y="233770"/>
            <a:ext cx="909058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Roof Geometry and Solar Energy </a:t>
            </a:r>
            <a:endParaRPr lang="en-US">
              <a:solidFill>
                <a:schemeClr val="bg1"/>
              </a:solidFill>
            </a:endParaRPr>
          </a:p>
        </p:txBody>
      </p:sp>
      <p:sp>
        <p:nvSpPr>
          <p:cNvPr id="6" name="Rectangle 5">
            <a:extLst>
              <a:ext uri="{FF2B5EF4-FFF2-40B4-BE49-F238E27FC236}">
                <a16:creationId xmlns:a16="http://schemas.microsoft.com/office/drawing/2014/main" id="{5EB11B30-1AF4-4662-986C-858468376B5E}"/>
              </a:ext>
            </a:extLst>
          </p:cNvPr>
          <p:cNvSpPr/>
          <p:nvPr/>
        </p:nvSpPr>
        <p:spPr>
          <a:xfrm>
            <a:off x="8225921" y="1091696"/>
            <a:ext cx="3765651" cy="5669280"/>
          </a:xfrm>
          <a:prstGeom prst="rect">
            <a:avLst/>
          </a:prstGeom>
        </p:spPr>
        <p:txBody>
          <a:bodyPr wrap="square" anchor="t">
            <a:no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Sun exposure, slope and, aspect impact solar potential </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Hourly </a:t>
            </a:r>
            <a:r>
              <a:rPr lang="en-US" sz="2000" err="1">
                <a:solidFill>
                  <a:schemeClr val="tx1">
                    <a:lumMod val="75000"/>
                    <a:lumOff val="25000"/>
                  </a:schemeClr>
                </a:solidFill>
                <a:latin typeface="Century Gothic"/>
                <a:cs typeface="Calibri" panose="020F0502020204030204"/>
              </a:rPr>
              <a:t>hillshade</a:t>
            </a:r>
            <a:r>
              <a:rPr lang="en-US" sz="2000">
                <a:solidFill>
                  <a:schemeClr val="tx1">
                    <a:lumMod val="75000"/>
                    <a:lumOff val="25000"/>
                  </a:schemeClr>
                </a:solidFill>
                <a:latin typeface="Century Gothic"/>
                <a:cs typeface="Calibri" panose="020F0502020204030204"/>
              </a:rPr>
              <a:t> displays which pixels are shaded and unshaded</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Aspect and slope used to categorize segments </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Variations accounted for by using the majority value of each roof </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Solar irradiance -&gt; PV potential (16%)</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grpSp>
        <p:nvGrpSpPr>
          <p:cNvPr id="33" name="Group 32">
            <a:extLst>
              <a:ext uri="{FF2B5EF4-FFF2-40B4-BE49-F238E27FC236}">
                <a16:creationId xmlns:a16="http://schemas.microsoft.com/office/drawing/2014/main" id="{2B77EBB1-DEC9-4D5D-8F59-2ED687FB5378}"/>
              </a:ext>
            </a:extLst>
          </p:cNvPr>
          <p:cNvGrpSpPr/>
          <p:nvPr/>
        </p:nvGrpSpPr>
        <p:grpSpPr>
          <a:xfrm>
            <a:off x="287894" y="1418259"/>
            <a:ext cx="2115724" cy="5138900"/>
            <a:chOff x="32714" y="1418259"/>
            <a:chExt cx="2115724" cy="5138900"/>
          </a:xfrm>
        </p:grpSpPr>
        <p:grpSp>
          <p:nvGrpSpPr>
            <p:cNvPr id="7" name="Group 6">
              <a:extLst>
                <a:ext uri="{FF2B5EF4-FFF2-40B4-BE49-F238E27FC236}">
                  <a16:creationId xmlns:a16="http://schemas.microsoft.com/office/drawing/2014/main" id="{FE0C5326-9D8D-4D67-AED2-EBECB98D0ED5}"/>
                </a:ext>
              </a:extLst>
            </p:cNvPr>
            <p:cNvGrpSpPr/>
            <p:nvPr/>
          </p:nvGrpSpPr>
          <p:grpSpPr>
            <a:xfrm>
              <a:off x="651185" y="3941360"/>
              <a:ext cx="1329106" cy="818964"/>
              <a:chOff x="526551" y="4601942"/>
              <a:chExt cx="1329106" cy="913695"/>
            </a:xfrm>
          </p:grpSpPr>
          <p:grpSp>
            <p:nvGrpSpPr>
              <p:cNvPr id="14" name="Group 13">
                <a:extLst>
                  <a:ext uri="{FF2B5EF4-FFF2-40B4-BE49-F238E27FC236}">
                    <a16:creationId xmlns:a16="http://schemas.microsoft.com/office/drawing/2014/main" id="{F25E656F-FE4F-44F9-8A61-225D31416C38}"/>
                  </a:ext>
                </a:extLst>
              </p:cNvPr>
              <p:cNvGrpSpPr/>
              <p:nvPr/>
            </p:nvGrpSpPr>
            <p:grpSpPr>
              <a:xfrm>
                <a:off x="531683" y="4601942"/>
                <a:ext cx="1323974" cy="913695"/>
                <a:chOff x="536446" y="5944967"/>
                <a:chExt cx="1323974" cy="913695"/>
              </a:xfrm>
            </p:grpSpPr>
            <p:sp>
              <p:nvSpPr>
                <p:cNvPr id="16" name="Isosceles Triangle 15">
                  <a:extLst>
                    <a:ext uri="{FF2B5EF4-FFF2-40B4-BE49-F238E27FC236}">
                      <a16:creationId xmlns:a16="http://schemas.microsoft.com/office/drawing/2014/main" id="{534AF3A2-E8E4-4F78-98D4-523B0EF5413F}"/>
                    </a:ext>
                  </a:extLst>
                </p:cNvPr>
                <p:cNvSpPr/>
                <p:nvPr/>
              </p:nvSpPr>
              <p:spPr>
                <a:xfrm rot="5400000">
                  <a:off x="423950"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F48124EB-3BAA-4D88-A5CB-1294A86E63D1}"/>
                    </a:ext>
                  </a:extLst>
                </p:cNvPr>
                <p:cNvSpPr/>
                <p:nvPr/>
              </p:nvSpPr>
              <p:spPr>
                <a:xfrm rot="-5400000">
                  <a:off x="1052598"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1FCD1515-E7F1-40C7-B63A-0C9591007A91}"/>
                    </a:ext>
                  </a:extLst>
                </p:cNvPr>
                <p:cNvSpPr/>
                <p:nvPr/>
              </p:nvSpPr>
              <p:spPr>
                <a:xfrm>
                  <a:off x="536446" y="6400801"/>
                  <a:ext cx="1323974" cy="457199"/>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Isosceles Triangle 14">
                <a:extLst>
                  <a:ext uri="{FF2B5EF4-FFF2-40B4-BE49-F238E27FC236}">
                    <a16:creationId xmlns:a16="http://schemas.microsoft.com/office/drawing/2014/main" id="{7541B48A-CBB1-464B-ADE3-E45134E1BBBD}"/>
                  </a:ext>
                </a:extLst>
              </p:cNvPr>
              <p:cNvSpPr/>
              <p:nvPr/>
            </p:nvSpPr>
            <p:spPr>
              <a:xfrm rot="10800000">
                <a:off x="526551" y="4611617"/>
                <a:ext cx="1323974" cy="4571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3E5DF84E-432E-40EE-A7BC-E66E1D47F196}"/>
                </a:ext>
              </a:extLst>
            </p:cNvPr>
            <p:cNvGrpSpPr/>
            <p:nvPr/>
          </p:nvGrpSpPr>
          <p:grpSpPr>
            <a:xfrm>
              <a:off x="32714" y="1418259"/>
              <a:ext cx="2115724" cy="1538859"/>
              <a:chOff x="61469" y="2798485"/>
              <a:chExt cx="2115724" cy="1538859"/>
            </a:xfrm>
          </p:grpSpPr>
          <p:sp>
            <p:nvSpPr>
              <p:cNvPr id="20" name="Sun 19">
                <a:extLst>
                  <a:ext uri="{FF2B5EF4-FFF2-40B4-BE49-F238E27FC236}">
                    <a16:creationId xmlns:a16="http://schemas.microsoft.com/office/drawing/2014/main" id="{B189BD1C-E2C6-42E9-9EDA-64547175A475}"/>
                  </a:ext>
                </a:extLst>
              </p:cNvPr>
              <p:cNvSpPr/>
              <p:nvPr/>
            </p:nvSpPr>
            <p:spPr>
              <a:xfrm>
                <a:off x="61469" y="2798485"/>
                <a:ext cx="617199" cy="59846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45E50928-672B-4448-9F71-55C0BDB287E8}"/>
                  </a:ext>
                </a:extLst>
              </p:cNvPr>
              <p:cNvSpPr/>
              <p:nvPr/>
            </p:nvSpPr>
            <p:spPr>
              <a:xfrm>
                <a:off x="733190" y="3266874"/>
                <a:ext cx="963999" cy="504544"/>
              </a:xfrm>
              <a:prstGeom prs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211AD7C-51B5-4A74-B14D-CCFE37F7021F}"/>
                  </a:ext>
                </a:extLst>
              </p:cNvPr>
              <p:cNvSpPr/>
              <p:nvPr/>
            </p:nvSpPr>
            <p:spPr>
              <a:xfrm>
                <a:off x="752611" y="3775465"/>
                <a:ext cx="942974" cy="56187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56F6283-B3FD-4564-8AC3-2A8774F239E1}"/>
                  </a:ext>
                </a:extLst>
              </p:cNvPr>
              <p:cNvSpPr/>
              <p:nvPr/>
            </p:nvSpPr>
            <p:spPr>
              <a:xfrm>
                <a:off x="1698489" y="4108139"/>
                <a:ext cx="478704" cy="222289"/>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24" name="Arrow: Down 23">
                <a:extLst>
                  <a:ext uri="{FF2B5EF4-FFF2-40B4-BE49-F238E27FC236}">
                    <a16:creationId xmlns:a16="http://schemas.microsoft.com/office/drawing/2014/main" id="{28AF99DC-7F76-4C39-9C88-9B1F29A3727C}"/>
                  </a:ext>
                </a:extLst>
              </p:cNvPr>
              <p:cNvSpPr/>
              <p:nvPr/>
            </p:nvSpPr>
            <p:spPr>
              <a:xfrm rot="18960000">
                <a:off x="634449" y="3315030"/>
                <a:ext cx="305946" cy="286688"/>
              </a:xfrm>
              <a:prstGeom prst="downArrow">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Arrow: Down 31">
              <a:extLst>
                <a:ext uri="{FF2B5EF4-FFF2-40B4-BE49-F238E27FC236}">
                  <a16:creationId xmlns:a16="http://schemas.microsoft.com/office/drawing/2014/main" id="{5B8D431B-C1C1-4F4C-9C36-78AC25750753}"/>
                </a:ext>
              </a:extLst>
            </p:cNvPr>
            <p:cNvSpPr/>
            <p:nvPr/>
          </p:nvSpPr>
          <p:spPr>
            <a:xfrm>
              <a:off x="1127267" y="3041018"/>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B3D722C-8605-4F46-BD33-1522D2D05368}"/>
                </a:ext>
              </a:extLst>
            </p:cNvPr>
            <p:cNvSpPr/>
            <p:nvPr/>
          </p:nvSpPr>
          <p:spPr>
            <a:xfrm>
              <a:off x="650365" y="5732150"/>
              <a:ext cx="1323769" cy="825009"/>
            </a:xfrm>
            <a:prstGeom prst="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Down 43">
              <a:extLst>
                <a:ext uri="{FF2B5EF4-FFF2-40B4-BE49-F238E27FC236}">
                  <a16:creationId xmlns:a16="http://schemas.microsoft.com/office/drawing/2014/main" id="{4198718C-9D33-42A9-9A40-96DA66A67C08}"/>
                </a:ext>
              </a:extLst>
            </p:cNvPr>
            <p:cNvSpPr/>
            <p:nvPr/>
          </p:nvSpPr>
          <p:spPr>
            <a:xfrm>
              <a:off x="1127267" y="4831807"/>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03BD7768-9279-4D25-87D6-47D5AAC92D51}"/>
              </a:ext>
            </a:extLst>
          </p:cNvPr>
          <p:cNvGrpSpPr/>
          <p:nvPr/>
        </p:nvGrpSpPr>
        <p:grpSpPr>
          <a:xfrm>
            <a:off x="3588711" y="1989269"/>
            <a:ext cx="1653282" cy="4558105"/>
            <a:chOff x="3734790" y="1989269"/>
            <a:chExt cx="1653282" cy="4558105"/>
          </a:xfrm>
        </p:grpSpPr>
        <p:sp>
          <p:nvSpPr>
            <p:cNvPr id="42" name="Rectangle: Rounded Corners 41">
              <a:extLst>
                <a:ext uri="{FF2B5EF4-FFF2-40B4-BE49-F238E27FC236}">
                  <a16:creationId xmlns:a16="http://schemas.microsoft.com/office/drawing/2014/main" id="{944D0E50-A1E6-4D0D-A8CA-8D83E94BAAC6}"/>
                </a:ext>
              </a:extLst>
            </p:cNvPr>
            <p:cNvSpPr/>
            <p:nvPr/>
          </p:nvSpPr>
          <p:spPr>
            <a:xfrm>
              <a:off x="3789637" y="1989269"/>
              <a:ext cx="1548384" cy="825520"/>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Slope / Aspect</a:t>
              </a:r>
              <a:endParaRPr lang="en-US">
                <a:latin typeface="Century Gothic"/>
              </a:endParaRPr>
            </a:p>
          </p:txBody>
        </p:sp>
        <p:sp>
          <p:nvSpPr>
            <p:cNvPr id="45" name="Rectangle: Rounded Corners 44">
              <a:extLst>
                <a:ext uri="{FF2B5EF4-FFF2-40B4-BE49-F238E27FC236}">
                  <a16:creationId xmlns:a16="http://schemas.microsoft.com/office/drawing/2014/main" id="{2D2FF2D4-382F-451F-A588-80E2624A164F}"/>
                </a:ext>
              </a:extLst>
            </p:cNvPr>
            <p:cNvSpPr/>
            <p:nvPr/>
          </p:nvSpPr>
          <p:spPr>
            <a:xfrm>
              <a:off x="3735304" y="5730416"/>
              <a:ext cx="1652768" cy="816958"/>
            </a:xfrm>
            <a:prstGeom prst="round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Rooftop Designation</a:t>
              </a:r>
              <a:endParaRPr lang="en-US"/>
            </a:p>
          </p:txBody>
        </p:sp>
        <p:sp>
          <p:nvSpPr>
            <p:cNvPr id="46" name="Rectangle: Rounded Corners 45">
              <a:extLst>
                <a:ext uri="{FF2B5EF4-FFF2-40B4-BE49-F238E27FC236}">
                  <a16:creationId xmlns:a16="http://schemas.microsoft.com/office/drawing/2014/main" id="{6A6BFFC1-6A6C-4724-AB57-F8C31911C6B5}"/>
                </a:ext>
              </a:extLst>
            </p:cNvPr>
            <p:cNvSpPr/>
            <p:nvPr/>
          </p:nvSpPr>
          <p:spPr>
            <a:xfrm>
              <a:off x="3790011" y="3864791"/>
              <a:ext cx="1543911" cy="81695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Roof Segment Designation</a:t>
              </a:r>
              <a:endParaRPr lang="en-US" sz="1600"/>
            </a:p>
          </p:txBody>
        </p:sp>
        <p:sp>
          <p:nvSpPr>
            <p:cNvPr id="47" name="Arrow: Down 46">
              <a:extLst>
                <a:ext uri="{FF2B5EF4-FFF2-40B4-BE49-F238E27FC236}">
                  <a16:creationId xmlns:a16="http://schemas.microsoft.com/office/drawing/2014/main" id="{7696C899-AF07-45FC-9AD7-E41C8801C599}"/>
                </a:ext>
              </a:extLst>
            </p:cNvPr>
            <p:cNvSpPr/>
            <p:nvPr/>
          </p:nvSpPr>
          <p:spPr>
            <a:xfrm>
              <a:off x="4373188" y="2917134"/>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47">
              <a:extLst>
                <a:ext uri="{FF2B5EF4-FFF2-40B4-BE49-F238E27FC236}">
                  <a16:creationId xmlns:a16="http://schemas.microsoft.com/office/drawing/2014/main" id="{40BA1269-D14F-4F75-9A47-1979DEAE9300}"/>
                </a:ext>
              </a:extLst>
            </p:cNvPr>
            <p:cNvSpPr/>
            <p:nvPr/>
          </p:nvSpPr>
          <p:spPr>
            <a:xfrm>
              <a:off x="4373188" y="4782759"/>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6555046-CB1E-4AF6-8F5F-6492DBEFE6F1}"/>
                </a:ext>
              </a:extLst>
            </p:cNvPr>
            <p:cNvSpPr txBox="1"/>
            <p:nvPr/>
          </p:nvSpPr>
          <p:spPr>
            <a:xfrm>
              <a:off x="3734790" y="308164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Century Gothic"/>
                </a:rPr>
                <a:t>Majority Filter</a:t>
              </a:r>
              <a:endParaRPr lang="en-US">
                <a:solidFill>
                  <a:schemeClr val="tx1">
                    <a:lumMod val="75000"/>
                    <a:lumOff val="25000"/>
                  </a:schemeClr>
                </a:solidFill>
                <a:cs typeface="Calibri"/>
              </a:endParaRPr>
            </a:p>
          </p:txBody>
        </p:sp>
        <p:sp>
          <p:nvSpPr>
            <p:cNvPr id="49" name="TextBox 48">
              <a:extLst>
                <a:ext uri="{FF2B5EF4-FFF2-40B4-BE49-F238E27FC236}">
                  <a16:creationId xmlns:a16="http://schemas.microsoft.com/office/drawing/2014/main" id="{06272A50-8893-45DE-8910-5CBF0D74A0D8}"/>
                </a:ext>
              </a:extLst>
            </p:cNvPr>
            <p:cNvSpPr txBox="1"/>
            <p:nvPr/>
          </p:nvSpPr>
          <p:spPr>
            <a:xfrm>
              <a:off x="3734790" y="494651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Century Gothic"/>
                </a:rPr>
                <a:t>Building ID</a:t>
              </a:r>
              <a:endParaRPr lang="en-US">
                <a:solidFill>
                  <a:schemeClr val="tx1">
                    <a:lumMod val="75000"/>
                    <a:lumOff val="25000"/>
                  </a:schemeClr>
                </a:solidFill>
                <a:cs typeface="Calibri"/>
              </a:endParaRPr>
            </a:p>
          </p:txBody>
        </p:sp>
      </p:grpSp>
      <p:grpSp>
        <p:nvGrpSpPr>
          <p:cNvPr id="19" name="Group 18">
            <a:extLst>
              <a:ext uri="{FF2B5EF4-FFF2-40B4-BE49-F238E27FC236}">
                <a16:creationId xmlns:a16="http://schemas.microsoft.com/office/drawing/2014/main" id="{BD3E2265-6402-4A78-ABB4-5291B263AC72}"/>
              </a:ext>
            </a:extLst>
          </p:cNvPr>
          <p:cNvGrpSpPr/>
          <p:nvPr/>
        </p:nvGrpSpPr>
        <p:grpSpPr>
          <a:xfrm>
            <a:off x="6236385" y="1989269"/>
            <a:ext cx="1653282" cy="4558105"/>
            <a:chOff x="5763491" y="1989269"/>
            <a:chExt cx="1653282" cy="4558105"/>
          </a:xfrm>
        </p:grpSpPr>
        <p:sp>
          <p:nvSpPr>
            <p:cNvPr id="50" name="Rectangle: Rounded Corners 49">
              <a:extLst>
                <a:ext uri="{FF2B5EF4-FFF2-40B4-BE49-F238E27FC236}">
                  <a16:creationId xmlns:a16="http://schemas.microsoft.com/office/drawing/2014/main" id="{E388F10D-130E-49D7-84D7-81FEA68551EC}"/>
                </a:ext>
              </a:extLst>
            </p:cNvPr>
            <p:cNvSpPr/>
            <p:nvPr/>
          </p:nvSpPr>
          <p:spPr>
            <a:xfrm>
              <a:off x="5818338" y="1989269"/>
              <a:ext cx="1548384" cy="825520"/>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Tilted Surface Irradiance</a:t>
              </a:r>
            </a:p>
          </p:txBody>
        </p:sp>
        <p:sp>
          <p:nvSpPr>
            <p:cNvPr id="51" name="Rectangle: Rounded Corners 50">
              <a:extLst>
                <a:ext uri="{FF2B5EF4-FFF2-40B4-BE49-F238E27FC236}">
                  <a16:creationId xmlns:a16="http://schemas.microsoft.com/office/drawing/2014/main" id="{8B224FC0-024D-4054-A033-EB2BEA608D7F}"/>
                </a:ext>
              </a:extLst>
            </p:cNvPr>
            <p:cNvSpPr/>
            <p:nvPr/>
          </p:nvSpPr>
          <p:spPr>
            <a:xfrm>
              <a:off x="5764005" y="5730416"/>
              <a:ext cx="1652768" cy="816958"/>
            </a:xfrm>
            <a:prstGeom prst="round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Rooftop Potential</a:t>
              </a:r>
              <a:endParaRPr lang="en-US"/>
            </a:p>
          </p:txBody>
        </p:sp>
        <p:sp>
          <p:nvSpPr>
            <p:cNvPr id="52" name="Rectangle: Rounded Corners 51">
              <a:extLst>
                <a:ext uri="{FF2B5EF4-FFF2-40B4-BE49-F238E27FC236}">
                  <a16:creationId xmlns:a16="http://schemas.microsoft.com/office/drawing/2014/main" id="{CAB31B78-5FED-4C36-97D2-51DE1206303E}"/>
                </a:ext>
              </a:extLst>
            </p:cNvPr>
            <p:cNvSpPr/>
            <p:nvPr/>
          </p:nvSpPr>
          <p:spPr>
            <a:xfrm>
              <a:off x="5818712" y="3864791"/>
              <a:ext cx="1543911" cy="816958"/>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a:latin typeface="Century Gothic"/>
                  <a:cs typeface="Calibri"/>
                </a:rPr>
                <a:t>Roof Segment Potential</a:t>
              </a:r>
            </a:p>
          </p:txBody>
        </p:sp>
        <p:sp>
          <p:nvSpPr>
            <p:cNvPr id="53" name="Arrow: Down 52">
              <a:extLst>
                <a:ext uri="{FF2B5EF4-FFF2-40B4-BE49-F238E27FC236}">
                  <a16:creationId xmlns:a16="http://schemas.microsoft.com/office/drawing/2014/main" id="{9CC25CE5-9BF1-429F-A8F3-B8BCC867B46F}"/>
                </a:ext>
              </a:extLst>
            </p:cNvPr>
            <p:cNvSpPr/>
            <p:nvPr/>
          </p:nvSpPr>
          <p:spPr>
            <a:xfrm>
              <a:off x="6401889" y="2917134"/>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270A8BB2-11C6-4468-B78C-278D1B99E653}"/>
                </a:ext>
              </a:extLst>
            </p:cNvPr>
            <p:cNvSpPr/>
            <p:nvPr/>
          </p:nvSpPr>
          <p:spPr>
            <a:xfrm>
              <a:off x="6401889" y="4782759"/>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EDE9F649-8573-4184-AA34-54E664F0028A}"/>
                </a:ext>
              </a:extLst>
            </p:cNvPr>
            <p:cNvSpPr txBox="1"/>
            <p:nvPr/>
          </p:nvSpPr>
          <p:spPr>
            <a:xfrm>
              <a:off x="5763491" y="308164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err="1">
                  <a:solidFill>
                    <a:schemeClr val="tx1">
                      <a:lumMod val="75000"/>
                      <a:lumOff val="25000"/>
                    </a:schemeClr>
                  </a:solidFill>
                  <a:latin typeface="Century Gothic"/>
                </a:rPr>
                <a:t>Hillshade</a:t>
              </a:r>
              <a:endParaRPr lang="en-US">
                <a:solidFill>
                  <a:schemeClr val="tx1">
                    <a:lumMod val="75000"/>
                    <a:lumOff val="25000"/>
                  </a:schemeClr>
                </a:solidFill>
                <a:cs typeface="Calibri"/>
              </a:endParaRPr>
            </a:p>
          </p:txBody>
        </p:sp>
        <p:sp>
          <p:nvSpPr>
            <p:cNvPr id="56" name="TextBox 55">
              <a:extLst>
                <a:ext uri="{FF2B5EF4-FFF2-40B4-BE49-F238E27FC236}">
                  <a16:creationId xmlns:a16="http://schemas.microsoft.com/office/drawing/2014/main" id="{7146E05C-1A15-4354-BA55-4853B8C31CB6}"/>
                </a:ext>
              </a:extLst>
            </p:cNvPr>
            <p:cNvSpPr txBox="1"/>
            <p:nvPr/>
          </p:nvSpPr>
          <p:spPr>
            <a:xfrm>
              <a:off x="5763491" y="4946516"/>
              <a:ext cx="1644733" cy="369332"/>
            </a:xfrm>
            <a:prstGeom prst="rect">
              <a:avLst/>
            </a:prstGeom>
            <a:solidFill>
              <a:schemeClr val="bg2"/>
            </a:solid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pPr algn="ctr"/>
              <a:r>
                <a:rPr lang="en-US">
                  <a:solidFill>
                    <a:schemeClr val="tx1">
                      <a:lumMod val="75000"/>
                      <a:lumOff val="25000"/>
                    </a:schemeClr>
                  </a:solidFill>
                  <a:latin typeface="Century Gothic"/>
                </a:rPr>
                <a:t>Building ID</a:t>
              </a:r>
              <a:endParaRPr lang="en-US">
                <a:solidFill>
                  <a:schemeClr val="tx1">
                    <a:lumMod val="75000"/>
                    <a:lumOff val="25000"/>
                  </a:schemeClr>
                </a:solidFill>
                <a:cs typeface="Calibri"/>
              </a:endParaRPr>
            </a:p>
          </p:txBody>
        </p:sp>
      </p:grpSp>
      <p:sp>
        <p:nvSpPr>
          <p:cNvPr id="58" name="Arrow: Down 57">
            <a:extLst>
              <a:ext uri="{FF2B5EF4-FFF2-40B4-BE49-F238E27FC236}">
                <a16:creationId xmlns:a16="http://schemas.microsoft.com/office/drawing/2014/main" id="{B4DD06B8-B962-495E-9B51-9C983CCAE67A}"/>
              </a:ext>
            </a:extLst>
          </p:cNvPr>
          <p:cNvSpPr/>
          <p:nvPr/>
        </p:nvSpPr>
        <p:spPr>
          <a:xfrm rot="-5400000">
            <a:off x="5552665" y="3866354"/>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Arrow: Down 60">
            <a:extLst>
              <a:ext uri="{FF2B5EF4-FFF2-40B4-BE49-F238E27FC236}">
                <a16:creationId xmlns:a16="http://schemas.microsoft.com/office/drawing/2014/main" id="{749400AC-9D81-4536-939D-172EDE289C82}"/>
              </a:ext>
            </a:extLst>
          </p:cNvPr>
          <p:cNvSpPr/>
          <p:nvPr/>
        </p:nvSpPr>
        <p:spPr>
          <a:xfrm rot="-5400000">
            <a:off x="5552665" y="5726821"/>
            <a:ext cx="373812" cy="833887"/>
          </a:xfrm>
          <a:prstGeom prst="downArrow">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Isosceles Triangle 1">
            <a:extLst>
              <a:ext uri="{FF2B5EF4-FFF2-40B4-BE49-F238E27FC236}">
                <a16:creationId xmlns:a16="http://schemas.microsoft.com/office/drawing/2014/main" id="{D746B198-0ABA-46A1-A1FB-528221EAAF2D}"/>
              </a:ext>
            </a:extLst>
          </p:cNvPr>
          <p:cNvSpPr/>
          <p:nvPr/>
        </p:nvSpPr>
        <p:spPr>
          <a:xfrm rot="5400000">
            <a:off x="2295596" y="2791325"/>
            <a:ext cx="303306" cy="112537"/>
          </a:xfrm>
          <a:prstGeom prst="triangl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3191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1" descr="A picture containing device, plate&#10;&#10;Description automatically generated">
            <a:extLst>
              <a:ext uri="{FF2B5EF4-FFF2-40B4-BE49-F238E27FC236}">
                <a16:creationId xmlns:a16="http://schemas.microsoft.com/office/drawing/2014/main" id="{18E293EA-D5F6-46A2-8784-44B993C938BA}"/>
              </a:ext>
            </a:extLst>
          </p:cNvPr>
          <p:cNvPicPr>
            <a:picLocks noChangeAspect="1"/>
          </p:cNvPicPr>
          <p:nvPr/>
        </p:nvPicPr>
        <p:blipFill>
          <a:blip r:embed="rId3"/>
          <a:stretch>
            <a:fillRect/>
          </a:stretch>
        </p:blipFill>
        <p:spPr>
          <a:xfrm>
            <a:off x="371192" y="1422813"/>
            <a:ext cx="5648313" cy="5478864"/>
          </a:xfrm>
          <a:prstGeom prst="ellipse">
            <a:avLst/>
          </a:prstGeom>
          <a:ln>
            <a:noFill/>
          </a:ln>
          <a:effectLst>
            <a:softEdge rad="112500"/>
          </a:effectLst>
        </p:spPr>
      </p:pic>
      <p:sp>
        <p:nvSpPr>
          <p:cNvPr id="2" name="TextBox 1">
            <a:extLst>
              <a:ext uri="{FF2B5EF4-FFF2-40B4-BE49-F238E27FC236}">
                <a16:creationId xmlns:a16="http://schemas.microsoft.com/office/drawing/2014/main" id="{7563193D-0BFD-4FF4-A6F2-3D9CC73FE3CC}"/>
              </a:ext>
            </a:extLst>
          </p:cNvPr>
          <p:cNvSpPr txBox="1"/>
          <p:nvPr/>
        </p:nvSpPr>
        <p:spPr>
          <a:xfrm>
            <a:off x="498630" y="248578"/>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Results</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3147805" y="2909154"/>
            <a:ext cx="19431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100000</a:t>
            </a:r>
          </a:p>
        </p:txBody>
      </p:sp>
      <p:sp>
        <p:nvSpPr>
          <p:cNvPr id="4" name="TextBox 3">
            <a:extLst>
              <a:ext uri="{FF2B5EF4-FFF2-40B4-BE49-F238E27FC236}">
                <a16:creationId xmlns:a16="http://schemas.microsoft.com/office/drawing/2014/main" id="{28422813-D219-4305-89FF-587B4213D65C}"/>
              </a:ext>
            </a:extLst>
          </p:cNvPr>
          <p:cNvSpPr txBox="1"/>
          <p:nvPr/>
        </p:nvSpPr>
        <p:spPr>
          <a:xfrm>
            <a:off x="498630" y="1081462"/>
            <a:ext cx="954905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Daily Energy Potential of Roof Segments (</a:t>
            </a:r>
            <a:r>
              <a:rPr lang="en-US" sz="2400" b="1" err="1">
                <a:solidFill>
                  <a:schemeClr val="tx1">
                    <a:lumMod val="75000"/>
                    <a:lumOff val="25000"/>
                  </a:schemeClr>
                </a:solidFill>
                <a:latin typeface="Century Gothic"/>
              </a:rPr>
              <a:t>KWh</a:t>
            </a:r>
            <a:r>
              <a:rPr lang="en-US" sz="2400" b="1">
                <a:solidFill>
                  <a:schemeClr val="tx1">
                    <a:lumMod val="75000"/>
                    <a:lumOff val="25000"/>
                  </a:schemeClr>
                </a:solidFill>
                <a:latin typeface="Century Gothic"/>
              </a:rPr>
              <a:t>)</a:t>
            </a:r>
            <a:endParaRPr lang="en-US">
              <a:solidFill>
                <a:schemeClr val="tx1">
                  <a:lumMod val="75000"/>
                  <a:lumOff val="25000"/>
                </a:schemeClr>
              </a:solidFill>
            </a:endParaRPr>
          </a:p>
        </p:txBody>
      </p:sp>
      <p:sp>
        <p:nvSpPr>
          <p:cNvPr id="16" name="TextBox 15">
            <a:extLst>
              <a:ext uri="{FF2B5EF4-FFF2-40B4-BE49-F238E27FC236}">
                <a16:creationId xmlns:a16="http://schemas.microsoft.com/office/drawing/2014/main" id="{E652594F-D8F4-4B80-B292-97D340A90958}"/>
              </a:ext>
            </a:extLst>
          </p:cNvPr>
          <p:cNvSpPr txBox="1"/>
          <p:nvPr/>
        </p:nvSpPr>
        <p:spPr>
          <a:xfrm>
            <a:off x="9622568" y="2437501"/>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a:p>
            <a:endParaRPr lang="en-US">
              <a:cs typeface="Calibri"/>
            </a:endParaRPr>
          </a:p>
          <a:p>
            <a:endParaRPr lang="en-US">
              <a:cs typeface="Calibri"/>
            </a:endParaRPr>
          </a:p>
          <a:p>
            <a:endParaRPr lang="en-US">
              <a:cs typeface="Calibri"/>
            </a:endParaRPr>
          </a:p>
        </p:txBody>
      </p:sp>
      <p:sp>
        <p:nvSpPr>
          <p:cNvPr id="12" name="TextBox 11">
            <a:extLst>
              <a:ext uri="{FF2B5EF4-FFF2-40B4-BE49-F238E27FC236}">
                <a16:creationId xmlns:a16="http://schemas.microsoft.com/office/drawing/2014/main" id="{F7379F3C-FF1A-4BFC-8CFB-0EB879418978}"/>
              </a:ext>
            </a:extLst>
          </p:cNvPr>
          <p:cNvSpPr txBox="1"/>
          <p:nvPr/>
        </p:nvSpPr>
        <p:spPr>
          <a:xfrm>
            <a:off x="2905646" y="158654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Jan</a:t>
            </a:r>
            <a:endParaRPr lang="en-US">
              <a:solidFill>
                <a:schemeClr val="bg1"/>
              </a:solidFill>
            </a:endParaRPr>
          </a:p>
        </p:txBody>
      </p:sp>
      <p:sp>
        <p:nvSpPr>
          <p:cNvPr id="19" name="TextBox 18">
            <a:extLst>
              <a:ext uri="{FF2B5EF4-FFF2-40B4-BE49-F238E27FC236}">
                <a16:creationId xmlns:a16="http://schemas.microsoft.com/office/drawing/2014/main" id="{D682E294-006C-4FB7-882C-3906D6EE85F2}"/>
              </a:ext>
            </a:extLst>
          </p:cNvPr>
          <p:cNvSpPr txBox="1"/>
          <p:nvPr/>
        </p:nvSpPr>
        <p:spPr>
          <a:xfrm>
            <a:off x="767013" y="279783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Nov</a:t>
            </a:r>
            <a:endParaRPr lang="en-US"/>
          </a:p>
        </p:txBody>
      </p:sp>
      <p:sp>
        <p:nvSpPr>
          <p:cNvPr id="20" name="TextBox 19">
            <a:extLst>
              <a:ext uri="{FF2B5EF4-FFF2-40B4-BE49-F238E27FC236}">
                <a16:creationId xmlns:a16="http://schemas.microsoft.com/office/drawing/2014/main" id="{35D41D4F-9C0E-465C-9B9B-EDD0D1BF6442}"/>
              </a:ext>
            </a:extLst>
          </p:cNvPr>
          <p:cNvSpPr txBox="1"/>
          <p:nvPr/>
        </p:nvSpPr>
        <p:spPr>
          <a:xfrm>
            <a:off x="421957" y="399474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Oct</a:t>
            </a:r>
            <a:endParaRPr lang="en-US"/>
          </a:p>
        </p:txBody>
      </p:sp>
      <p:sp>
        <p:nvSpPr>
          <p:cNvPr id="23" name="TextBox 22">
            <a:extLst>
              <a:ext uri="{FF2B5EF4-FFF2-40B4-BE49-F238E27FC236}">
                <a16:creationId xmlns:a16="http://schemas.microsoft.com/office/drawing/2014/main" id="{41D7757C-052D-48AF-996E-6DCB9C033186}"/>
              </a:ext>
            </a:extLst>
          </p:cNvPr>
          <p:cNvSpPr txBox="1"/>
          <p:nvPr/>
        </p:nvSpPr>
        <p:spPr>
          <a:xfrm>
            <a:off x="1644032" y="190643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Dec</a:t>
            </a:r>
            <a:endParaRPr lang="en-US"/>
          </a:p>
        </p:txBody>
      </p:sp>
      <p:sp>
        <p:nvSpPr>
          <p:cNvPr id="24" name="TextBox 23">
            <a:extLst>
              <a:ext uri="{FF2B5EF4-FFF2-40B4-BE49-F238E27FC236}">
                <a16:creationId xmlns:a16="http://schemas.microsoft.com/office/drawing/2014/main" id="{4EB487FF-A0AF-479D-A3AB-DC19FA14A843}"/>
              </a:ext>
            </a:extLst>
          </p:cNvPr>
          <p:cNvSpPr txBox="1"/>
          <p:nvPr/>
        </p:nvSpPr>
        <p:spPr>
          <a:xfrm>
            <a:off x="767013" y="517009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Sep</a:t>
            </a:r>
            <a:endParaRPr lang="en-US"/>
          </a:p>
        </p:txBody>
      </p:sp>
      <p:sp>
        <p:nvSpPr>
          <p:cNvPr id="25" name="TextBox 24">
            <a:extLst>
              <a:ext uri="{FF2B5EF4-FFF2-40B4-BE49-F238E27FC236}">
                <a16:creationId xmlns:a16="http://schemas.microsoft.com/office/drawing/2014/main" id="{E9A3CE67-A912-4FE1-90FD-B38B588DEB6F}"/>
              </a:ext>
            </a:extLst>
          </p:cNvPr>
          <p:cNvSpPr txBox="1"/>
          <p:nvPr/>
        </p:nvSpPr>
        <p:spPr>
          <a:xfrm>
            <a:off x="1644032" y="60614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Aug</a:t>
            </a:r>
            <a:endParaRPr lang="en-US"/>
          </a:p>
        </p:txBody>
      </p:sp>
      <p:sp>
        <p:nvSpPr>
          <p:cNvPr id="26" name="TextBox 25">
            <a:extLst>
              <a:ext uri="{FF2B5EF4-FFF2-40B4-BE49-F238E27FC236}">
                <a16:creationId xmlns:a16="http://schemas.microsoft.com/office/drawing/2014/main" id="{FE916B12-9B1B-4A49-BC60-A856D400EA73}"/>
              </a:ext>
            </a:extLst>
          </p:cNvPr>
          <p:cNvSpPr txBox="1"/>
          <p:nvPr/>
        </p:nvSpPr>
        <p:spPr>
          <a:xfrm>
            <a:off x="5374957" y="399474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rPr>
              <a:t>Apr</a:t>
            </a:r>
            <a:endParaRPr lang="en-US">
              <a:solidFill>
                <a:schemeClr val="bg1"/>
              </a:solidFill>
              <a:latin typeface="Calibri" panose="020F0502020204030204"/>
              <a:cs typeface="Calibri" panose="020F0502020204030204"/>
            </a:endParaRPr>
          </a:p>
          <a:p>
            <a:pPr algn="l"/>
            <a:endParaRPr lang="en-US">
              <a:solidFill>
                <a:schemeClr val="bg1"/>
              </a:solidFill>
              <a:latin typeface="Century Gothic"/>
            </a:endParaRPr>
          </a:p>
        </p:txBody>
      </p:sp>
      <p:sp>
        <p:nvSpPr>
          <p:cNvPr id="27" name="TextBox 26">
            <a:extLst>
              <a:ext uri="{FF2B5EF4-FFF2-40B4-BE49-F238E27FC236}">
                <a16:creationId xmlns:a16="http://schemas.microsoft.com/office/drawing/2014/main" id="{7D2A1CD7-2970-4DD6-BC53-C74FE41279F6}"/>
              </a:ext>
            </a:extLst>
          </p:cNvPr>
          <p:cNvSpPr txBox="1"/>
          <p:nvPr/>
        </p:nvSpPr>
        <p:spPr>
          <a:xfrm>
            <a:off x="5062249" y="5170098"/>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May</a:t>
            </a:r>
          </a:p>
          <a:p>
            <a:endParaRPr lang="en-US">
              <a:solidFill>
                <a:schemeClr val="bg1"/>
              </a:solidFill>
              <a:latin typeface="Century Gothic"/>
            </a:endParaRPr>
          </a:p>
        </p:txBody>
      </p:sp>
      <p:sp>
        <p:nvSpPr>
          <p:cNvPr id="28" name="TextBox 27">
            <a:extLst>
              <a:ext uri="{FF2B5EF4-FFF2-40B4-BE49-F238E27FC236}">
                <a16:creationId xmlns:a16="http://schemas.microsoft.com/office/drawing/2014/main" id="{19C99F22-5EC7-458E-AAFB-8B538DBC3B3A}"/>
              </a:ext>
            </a:extLst>
          </p:cNvPr>
          <p:cNvSpPr txBox="1"/>
          <p:nvPr/>
        </p:nvSpPr>
        <p:spPr>
          <a:xfrm>
            <a:off x="4181636" y="606149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Jun</a:t>
            </a:r>
          </a:p>
          <a:p>
            <a:endParaRPr lang="en-US">
              <a:solidFill>
                <a:schemeClr val="bg1"/>
              </a:solidFill>
              <a:latin typeface="Century Gothic"/>
              <a:cs typeface="Calibri"/>
            </a:endParaRPr>
          </a:p>
        </p:txBody>
      </p:sp>
      <p:sp>
        <p:nvSpPr>
          <p:cNvPr id="29" name="TextBox 28">
            <a:extLst>
              <a:ext uri="{FF2B5EF4-FFF2-40B4-BE49-F238E27FC236}">
                <a16:creationId xmlns:a16="http://schemas.microsoft.com/office/drawing/2014/main" id="{FFB3C00C-6181-4526-8F9A-AA681082F9A6}"/>
              </a:ext>
            </a:extLst>
          </p:cNvPr>
          <p:cNvSpPr txBox="1"/>
          <p:nvPr/>
        </p:nvSpPr>
        <p:spPr>
          <a:xfrm>
            <a:off x="2937994" y="638498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Jul</a:t>
            </a:r>
            <a:endParaRPr lang="en-US">
              <a:solidFill>
                <a:schemeClr val="bg1"/>
              </a:solidFill>
            </a:endParaRPr>
          </a:p>
        </p:txBody>
      </p:sp>
      <p:sp>
        <p:nvSpPr>
          <p:cNvPr id="30" name="TextBox 29">
            <a:extLst>
              <a:ext uri="{FF2B5EF4-FFF2-40B4-BE49-F238E27FC236}">
                <a16:creationId xmlns:a16="http://schemas.microsoft.com/office/drawing/2014/main" id="{E4B16D22-2FD9-4688-A74C-ECF2AC8F4669}"/>
              </a:ext>
            </a:extLst>
          </p:cNvPr>
          <p:cNvSpPr txBox="1"/>
          <p:nvPr/>
        </p:nvSpPr>
        <p:spPr>
          <a:xfrm>
            <a:off x="4224768" y="195675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latin typeface="Century Gothic"/>
              </a:rPr>
              <a:t>Feb</a:t>
            </a:r>
          </a:p>
        </p:txBody>
      </p:sp>
      <p:sp>
        <p:nvSpPr>
          <p:cNvPr id="31" name="TextBox 30">
            <a:extLst>
              <a:ext uri="{FF2B5EF4-FFF2-40B4-BE49-F238E27FC236}">
                <a16:creationId xmlns:a16="http://schemas.microsoft.com/office/drawing/2014/main" id="{70BC33E2-06CC-4223-BDF9-8A07C168DAF3}"/>
              </a:ext>
            </a:extLst>
          </p:cNvPr>
          <p:cNvSpPr txBox="1"/>
          <p:nvPr/>
        </p:nvSpPr>
        <p:spPr>
          <a:xfrm>
            <a:off x="3131240" y="3383711"/>
            <a:ext cx="131362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cs typeface="Calibri"/>
              </a:rPr>
              <a:t>50000</a:t>
            </a:r>
          </a:p>
        </p:txBody>
      </p:sp>
      <p:sp>
        <p:nvSpPr>
          <p:cNvPr id="33" name="TextBox 32">
            <a:extLst>
              <a:ext uri="{FF2B5EF4-FFF2-40B4-BE49-F238E27FC236}">
                <a16:creationId xmlns:a16="http://schemas.microsoft.com/office/drawing/2014/main" id="{A6CDE2E5-EA46-47E6-A5E6-FBCCFEE12787}"/>
              </a:ext>
            </a:extLst>
          </p:cNvPr>
          <p:cNvSpPr txBox="1"/>
          <p:nvPr/>
        </p:nvSpPr>
        <p:spPr>
          <a:xfrm>
            <a:off x="5022711" y="279783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entury Gothic"/>
                <a:cs typeface="Calibri" panose="020F0502020204030204"/>
              </a:rPr>
              <a:t>Mar</a:t>
            </a:r>
          </a:p>
          <a:p>
            <a:pPr algn="l"/>
            <a:endParaRPr lang="en-US">
              <a:solidFill>
                <a:schemeClr val="bg1"/>
              </a:solidFill>
              <a:latin typeface="Century Gothic"/>
            </a:endParaRPr>
          </a:p>
        </p:txBody>
      </p:sp>
      <p:sp>
        <p:nvSpPr>
          <p:cNvPr id="22" name="Rectangle 21">
            <a:extLst>
              <a:ext uri="{FF2B5EF4-FFF2-40B4-BE49-F238E27FC236}">
                <a16:creationId xmlns:a16="http://schemas.microsoft.com/office/drawing/2014/main" id="{E877116D-CE10-4CF6-9EA1-8D649C31DAA5}"/>
              </a:ext>
            </a:extLst>
          </p:cNvPr>
          <p:cNvSpPr/>
          <p:nvPr/>
        </p:nvSpPr>
        <p:spPr>
          <a:xfrm>
            <a:off x="8106985" y="1491012"/>
            <a:ext cx="3577568" cy="4939814"/>
          </a:xfrm>
          <a:prstGeom prst="rect">
            <a:avLst/>
          </a:prstGeom>
        </p:spPr>
        <p:txBody>
          <a:bodyPr wrap="square" anchor="t">
            <a:spAutoFit/>
          </a:bodyPr>
          <a:lstStyle/>
          <a:p>
            <a:pPr>
              <a:spcAft>
                <a:spcPts val="600"/>
              </a:spcAft>
              <a:buClr>
                <a:srgbClr val="95B823"/>
              </a:buClr>
            </a:pPr>
            <a:endParaRPr lang="en-US" sz="2000" dirty="0">
              <a:solidFill>
                <a:srgbClr val="000000"/>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Energy Potential peaks in May for all types of roofs (i.e., flat, North, South)</a:t>
            </a:r>
            <a:br>
              <a:rPr lang="en-US" sz="2000" dirty="0">
                <a:solidFill>
                  <a:schemeClr val="tx1">
                    <a:lumMod val="75000"/>
                    <a:lumOff val="25000"/>
                  </a:schemeClr>
                </a:solidFill>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North-facing roofs produce the most solar potential of all roofs from April to August</a:t>
            </a:r>
            <a:br>
              <a:rPr lang="en-US" sz="2000" dirty="0">
                <a:solidFill>
                  <a:schemeClr val="tx1">
                    <a:lumMod val="75000"/>
                    <a:lumOff val="25000"/>
                  </a:schemeClr>
                </a:solidFill>
                <a:latin typeface="Century Gothic"/>
                <a:ea typeface="+mn-lt"/>
                <a:cs typeface="+mn-lt"/>
              </a:rPr>
            </a:b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ea typeface="+mn-lt"/>
                <a:cs typeface="+mn-lt"/>
              </a:rPr>
              <a:t>South-facing roofs produce notably more energy during the winter</a:t>
            </a:r>
          </a:p>
        </p:txBody>
      </p:sp>
      <p:sp>
        <p:nvSpPr>
          <p:cNvPr id="44" name="TextBox 43">
            <a:extLst>
              <a:ext uri="{FF2B5EF4-FFF2-40B4-BE49-F238E27FC236}">
                <a16:creationId xmlns:a16="http://schemas.microsoft.com/office/drawing/2014/main" id="{1198B74F-EFAB-4360-87E4-B0EF0FDD898B}"/>
              </a:ext>
            </a:extLst>
          </p:cNvPr>
          <p:cNvSpPr txBox="1"/>
          <p:nvPr/>
        </p:nvSpPr>
        <p:spPr>
          <a:xfrm>
            <a:off x="7013415" y="1949570"/>
            <a:ext cx="82296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solidFill>
                  <a:schemeClr val="tx1">
                    <a:lumMod val="75000"/>
                    <a:lumOff val="25000"/>
                  </a:schemeClr>
                </a:solidFill>
                <a:latin typeface="Century Gothic"/>
              </a:rPr>
              <a:t>Flat</a:t>
            </a:r>
          </a:p>
          <a:p>
            <a:endParaRPr lang="en-US" dirty="0">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70D43320-FEB9-4C2D-8F92-136F45D49A01}"/>
              </a:ext>
            </a:extLst>
          </p:cNvPr>
          <p:cNvSpPr txBox="1"/>
          <p:nvPr/>
        </p:nvSpPr>
        <p:spPr>
          <a:xfrm>
            <a:off x="7013415" y="2668438"/>
            <a:ext cx="91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East</a:t>
            </a:r>
          </a:p>
        </p:txBody>
      </p:sp>
      <p:sp>
        <p:nvSpPr>
          <p:cNvPr id="46" name="TextBox 45">
            <a:extLst>
              <a:ext uri="{FF2B5EF4-FFF2-40B4-BE49-F238E27FC236}">
                <a16:creationId xmlns:a16="http://schemas.microsoft.com/office/drawing/2014/main" id="{B0D9CA81-F278-4681-81F2-85B324D4F030}"/>
              </a:ext>
            </a:extLst>
          </p:cNvPr>
          <p:cNvSpPr txBox="1"/>
          <p:nvPr/>
        </p:nvSpPr>
        <p:spPr>
          <a:xfrm>
            <a:off x="7013414" y="2323381"/>
            <a:ext cx="11887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North</a:t>
            </a:r>
            <a:endParaRPr lang="en-US" dirty="0">
              <a:solidFill>
                <a:schemeClr val="tx1">
                  <a:lumMod val="75000"/>
                  <a:lumOff val="25000"/>
                </a:schemeClr>
              </a:solidFill>
            </a:endParaRPr>
          </a:p>
        </p:txBody>
      </p:sp>
      <p:sp>
        <p:nvSpPr>
          <p:cNvPr id="47" name="TextBox 46">
            <a:extLst>
              <a:ext uri="{FF2B5EF4-FFF2-40B4-BE49-F238E27FC236}">
                <a16:creationId xmlns:a16="http://schemas.microsoft.com/office/drawing/2014/main" id="{2319B158-F715-4DD2-890C-F23183EFAC38}"/>
              </a:ext>
            </a:extLst>
          </p:cNvPr>
          <p:cNvSpPr txBox="1"/>
          <p:nvPr/>
        </p:nvSpPr>
        <p:spPr>
          <a:xfrm>
            <a:off x="7013415" y="3027872"/>
            <a:ext cx="91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South</a:t>
            </a:r>
            <a:endParaRPr lang="en-US">
              <a:solidFill>
                <a:schemeClr val="tx1">
                  <a:lumMod val="75000"/>
                  <a:lumOff val="25000"/>
                </a:schemeClr>
              </a:solidFill>
            </a:endParaRPr>
          </a:p>
        </p:txBody>
      </p:sp>
      <p:sp>
        <p:nvSpPr>
          <p:cNvPr id="48" name="TextBox 47">
            <a:extLst>
              <a:ext uri="{FF2B5EF4-FFF2-40B4-BE49-F238E27FC236}">
                <a16:creationId xmlns:a16="http://schemas.microsoft.com/office/drawing/2014/main" id="{673403A3-5B2A-4FCC-BC39-A3CAFDF98154}"/>
              </a:ext>
            </a:extLst>
          </p:cNvPr>
          <p:cNvSpPr txBox="1"/>
          <p:nvPr/>
        </p:nvSpPr>
        <p:spPr>
          <a:xfrm>
            <a:off x="7013414" y="3430438"/>
            <a:ext cx="9144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West</a:t>
            </a:r>
            <a:endParaRPr lang="en-US" dirty="0">
              <a:solidFill>
                <a:schemeClr val="tx1">
                  <a:lumMod val="75000"/>
                  <a:lumOff val="25000"/>
                </a:schemeClr>
              </a:solidFill>
            </a:endParaRPr>
          </a:p>
        </p:txBody>
      </p:sp>
      <p:cxnSp>
        <p:nvCxnSpPr>
          <p:cNvPr id="49" name="Straight Arrow Connector 48">
            <a:extLst>
              <a:ext uri="{FF2B5EF4-FFF2-40B4-BE49-F238E27FC236}">
                <a16:creationId xmlns:a16="http://schemas.microsoft.com/office/drawing/2014/main" id="{C8929660-249E-46A1-A26E-0B80CD2100BE}"/>
              </a:ext>
            </a:extLst>
          </p:cNvPr>
          <p:cNvCxnSpPr/>
          <p:nvPr/>
        </p:nvCxnSpPr>
        <p:spPr>
          <a:xfrm>
            <a:off x="6546687" y="2438939"/>
            <a:ext cx="460075" cy="0"/>
          </a:xfrm>
          <a:prstGeom prst="straightConnector1">
            <a:avLst/>
          </a:prstGeom>
          <a:ln w="57150">
            <a:solidFill>
              <a:srgbClr val="F5B616"/>
            </a:solidFill>
          </a:ln>
        </p:spPr>
        <p:style>
          <a:lnRef idx="1">
            <a:schemeClr val="accent2"/>
          </a:lnRef>
          <a:fillRef idx="0">
            <a:schemeClr val="accent2"/>
          </a:fillRef>
          <a:effectRef idx="0">
            <a:schemeClr val="accent2"/>
          </a:effectRef>
          <a:fontRef idx="minor">
            <a:schemeClr val="tx1"/>
          </a:fontRef>
        </p:style>
      </p:cxnSp>
      <p:cxnSp>
        <p:nvCxnSpPr>
          <p:cNvPr id="50" name="Straight Arrow Connector 49">
            <a:extLst>
              <a:ext uri="{FF2B5EF4-FFF2-40B4-BE49-F238E27FC236}">
                <a16:creationId xmlns:a16="http://schemas.microsoft.com/office/drawing/2014/main" id="{D903F6C1-B848-4874-ACA3-45CF9962D11D}"/>
              </a:ext>
            </a:extLst>
          </p:cNvPr>
          <p:cNvCxnSpPr>
            <a:cxnSpLocks/>
          </p:cNvCxnSpPr>
          <p:nvPr/>
        </p:nvCxnSpPr>
        <p:spPr>
          <a:xfrm>
            <a:off x="6546687" y="2122636"/>
            <a:ext cx="460075" cy="0"/>
          </a:xfrm>
          <a:prstGeom prst="straightConnector1">
            <a:avLst/>
          </a:prstGeom>
          <a:ln w="5715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1" name="Straight Arrow Connector 50">
            <a:extLst>
              <a:ext uri="{FF2B5EF4-FFF2-40B4-BE49-F238E27FC236}">
                <a16:creationId xmlns:a16="http://schemas.microsoft.com/office/drawing/2014/main" id="{9D89F983-2FBE-4EA6-8FAB-D1514EF29AC5}"/>
              </a:ext>
            </a:extLst>
          </p:cNvPr>
          <p:cNvCxnSpPr>
            <a:cxnSpLocks/>
          </p:cNvCxnSpPr>
          <p:nvPr/>
        </p:nvCxnSpPr>
        <p:spPr>
          <a:xfrm>
            <a:off x="6546687" y="2841505"/>
            <a:ext cx="460075" cy="0"/>
          </a:xfrm>
          <a:prstGeom prst="straightConnector1">
            <a:avLst/>
          </a:prstGeom>
          <a:ln w="57150">
            <a:solidFill>
              <a:schemeClr val="accent6"/>
            </a:solidFill>
          </a:ln>
        </p:spPr>
        <p:style>
          <a:lnRef idx="1">
            <a:schemeClr val="accent2"/>
          </a:lnRef>
          <a:fillRef idx="0">
            <a:schemeClr val="accent2"/>
          </a:fillRef>
          <a:effectRef idx="0">
            <a:schemeClr val="accent2"/>
          </a:effectRef>
          <a:fontRef idx="minor">
            <a:schemeClr val="tx1"/>
          </a:fontRef>
        </p:style>
      </p:cxnSp>
      <p:cxnSp>
        <p:nvCxnSpPr>
          <p:cNvPr id="52" name="Straight Arrow Connector 51">
            <a:extLst>
              <a:ext uri="{FF2B5EF4-FFF2-40B4-BE49-F238E27FC236}">
                <a16:creationId xmlns:a16="http://schemas.microsoft.com/office/drawing/2014/main" id="{78647323-7AAE-4B68-A9E8-975B0A9034F0}"/>
              </a:ext>
            </a:extLst>
          </p:cNvPr>
          <p:cNvCxnSpPr>
            <a:cxnSpLocks/>
          </p:cNvCxnSpPr>
          <p:nvPr/>
        </p:nvCxnSpPr>
        <p:spPr>
          <a:xfrm>
            <a:off x="6546687" y="3200938"/>
            <a:ext cx="460075" cy="0"/>
          </a:xfrm>
          <a:prstGeom prst="straightConnector1">
            <a:avLst/>
          </a:prstGeom>
          <a:ln w="57150">
            <a:solidFill>
              <a:srgbClr val="D90D0D"/>
            </a:solidFill>
          </a:ln>
        </p:spPr>
        <p:style>
          <a:lnRef idx="1">
            <a:schemeClr val="accent2"/>
          </a:lnRef>
          <a:fillRef idx="0">
            <a:schemeClr val="accent2"/>
          </a:fillRef>
          <a:effectRef idx="0">
            <a:schemeClr val="accent2"/>
          </a:effectRef>
          <a:fontRef idx="minor">
            <a:schemeClr val="tx1"/>
          </a:fontRef>
        </p:style>
      </p:cxnSp>
      <p:cxnSp>
        <p:nvCxnSpPr>
          <p:cNvPr id="53" name="Straight Arrow Connector 52">
            <a:extLst>
              <a:ext uri="{FF2B5EF4-FFF2-40B4-BE49-F238E27FC236}">
                <a16:creationId xmlns:a16="http://schemas.microsoft.com/office/drawing/2014/main" id="{E8B6B510-C068-4855-A67E-7CE3757CFC37}"/>
              </a:ext>
            </a:extLst>
          </p:cNvPr>
          <p:cNvCxnSpPr>
            <a:cxnSpLocks/>
          </p:cNvCxnSpPr>
          <p:nvPr/>
        </p:nvCxnSpPr>
        <p:spPr>
          <a:xfrm>
            <a:off x="6546687" y="3603503"/>
            <a:ext cx="460075" cy="0"/>
          </a:xfrm>
          <a:prstGeom prst="straightConnector1">
            <a:avLst/>
          </a:prstGeom>
          <a:ln w="57150">
            <a:solidFill>
              <a:srgbClr val="B771F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134249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close up of many different colors&#10;&#10;Description automatically generated">
            <a:extLst>
              <a:ext uri="{FF2B5EF4-FFF2-40B4-BE49-F238E27FC236}">
                <a16:creationId xmlns:a16="http://schemas.microsoft.com/office/drawing/2014/main" id="{7E8BEDD5-974F-406C-9E05-69C854C53142}"/>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4" name="TextBox 3">
            <a:extLst>
              <a:ext uri="{FF2B5EF4-FFF2-40B4-BE49-F238E27FC236}">
                <a16:creationId xmlns:a16="http://schemas.microsoft.com/office/drawing/2014/main" id="{1FA90033-ECA6-4FCB-9BC6-BCFE085E498B}"/>
              </a:ext>
            </a:extLst>
          </p:cNvPr>
          <p:cNvSpPr txBox="1"/>
          <p:nvPr/>
        </p:nvSpPr>
        <p:spPr>
          <a:xfrm>
            <a:off x="495300" y="280695"/>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Daily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in May by Roof Segment</a:t>
            </a:r>
          </a:p>
        </p:txBody>
      </p:sp>
      <p:sp>
        <p:nvSpPr>
          <p:cNvPr id="10" name="TextBox 9">
            <a:extLst>
              <a:ext uri="{FF2B5EF4-FFF2-40B4-BE49-F238E27FC236}">
                <a16:creationId xmlns:a16="http://schemas.microsoft.com/office/drawing/2014/main" id="{BAD2A870-FF61-4D1E-A07D-3FF50F2D27C3}"/>
              </a:ext>
            </a:extLst>
          </p:cNvPr>
          <p:cNvSpPr txBox="1"/>
          <p:nvPr/>
        </p:nvSpPr>
        <p:spPr>
          <a:xfrm>
            <a:off x="830699" y="5287598"/>
            <a:ext cx="2743200" cy="17620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ea typeface="+mn-lt"/>
                <a:cs typeface="+mn-lt"/>
              </a:rPr>
              <a:t>Greater than 36.24</a:t>
            </a:r>
          </a:p>
          <a:p>
            <a:r>
              <a:rPr lang="en-US" sz="1550">
                <a:solidFill>
                  <a:schemeClr val="tx1">
                    <a:lumMod val="75000"/>
                    <a:lumOff val="25000"/>
                  </a:schemeClr>
                </a:solidFill>
                <a:latin typeface="Century Gothic"/>
                <a:ea typeface="+mn-lt"/>
                <a:cs typeface="+mn-lt"/>
              </a:rPr>
              <a:t>19.77 to 36.23</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11.91 to 19.76</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6.47 to 11.9</a:t>
            </a:r>
          </a:p>
          <a:p>
            <a:r>
              <a:rPr lang="en-US" sz="1550">
                <a:solidFill>
                  <a:schemeClr val="tx1">
                    <a:lumMod val="75000"/>
                    <a:lumOff val="25000"/>
                  </a:schemeClr>
                </a:solidFill>
                <a:latin typeface="Century Gothic"/>
                <a:ea typeface="+mn-lt"/>
                <a:cs typeface="+mn-lt"/>
              </a:rPr>
              <a:t>Less than 6.46</a:t>
            </a:r>
            <a:endParaRPr lang="en-US">
              <a:solidFill>
                <a:schemeClr val="tx1">
                  <a:lumMod val="75000"/>
                  <a:lumOff val="25000"/>
                </a:schemeClr>
              </a:solidFill>
            </a:endParaRPr>
          </a:p>
          <a:p>
            <a:endParaRPr lang="en-US" sz="1550">
              <a:solidFill>
                <a:schemeClr val="tx1">
                  <a:lumMod val="75000"/>
                  <a:lumOff val="25000"/>
                </a:schemeClr>
              </a:solidFill>
              <a:latin typeface="Calibri" panose="020F0502020204030204"/>
              <a:cs typeface="Calibri"/>
            </a:endParaRPr>
          </a:p>
          <a:p>
            <a:endParaRPr lang="en-US" sz="1550">
              <a:solidFill>
                <a:schemeClr val="tx1">
                  <a:lumMod val="75000"/>
                  <a:lumOff val="25000"/>
                </a:schemeClr>
              </a:solidFill>
              <a:latin typeface="Century Gothic"/>
              <a:cs typeface="Calibri"/>
            </a:endParaRPr>
          </a:p>
        </p:txBody>
      </p:sp>
      <p:sp>
        <p:nvSpPr>
          <p:cNvPr id="12" name="TextBox 11">
            <a:extLst>
              <a:ext uri="{FF2B5EF4-FFF2-40B4-BE49-F238E27FC236}">
                <a16:creationId xmlns:a16="http://schemas.microsoft.com/office/drawing/2014/main" id="{4899D31B-1081-4426-B9D0-40A7AFCC28B1}"/>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3" name="Rectangle 2">
            <a:extLst>
              <a:ext uri="{FF2B5EF4-FFF2-40B4-BE49-F238E27FC236}">
                <a16:creationId xmlns:a16="http://schemas.microsoft.com/office/drawing/2014/main" id="{3BA1CC29-D7C7-4EE4-B25C-8253DC2C8400}"/>
              </a:ext>
            </a:extLst>
          </p:cNvPr>
          <p:cNvSpPr/>
          <p:nvPr/>
        </p:nvSpPr>
        <p:spPr>
          <a:xfrm>
            <a:off x="8225921" y="1216882"/>
            <a:ext cx="3350015" cy="555536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May produced the most PV potential of any month at </a:t>
            </a:r>
            <a:r>
              <a:rPr lang="en-US" sz="2000" b="1">
                <a:solidFill>
                  <a:schemeClr val="tx1">
                    <a:lumMod val="75000"/>
                    <a:lumOff val="25000"/>
                  </a:schemeClr>
                </a:solidFill>
                <a:latin typeface="Century Gothic"/>
                <a:cs typeface="Calibri" panose="020F0502020204030204"/>
              </a:rPr>
              <a:t>798,140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day</a:t>
            </a:r>
            <a:r>
              <a:rPr lang="en-US" sz="2000" b="1" dirty="0">
                <a:solidFill>
                  <a:schemeClr val="tx1">
                    <a:lumMod val="75000"/>
                    <a:lumOff val="25000"/>
                  </a:schemeClr>
                </a:solidFill>
                <a:latin typeface="Century Gothic"/>
                <a:cs typeface="Calibri" panose="020F0502020204030204"/>
              </a:rPr>
              <a:t/>
            </a:r>
            <a:br>
              <a:rPr lang="en-US" sz="2000" b="1"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itchFamily="2" charset="2"/>
              <a:buChar char=""/>
            </a:pPr>
            <a:r>
              <a:rPr lang="en-US" sz="2000">
                <a:solidFill>
                  <a:schemeClr val="tx1">
                    <a:lumMod val="75000"/>
                    <a:lumOff val="25000"/>
                  </a:schemeClr>
                </a:solidFill>
                <a:latin typeface="Century Gothic"/>
                <a:cs typeface="Calibri" panose="020F0502020204030204"/>
              </a:rPr>
              <a:t>North-facing roof segments produced the plurality of PV potential at </a:t>
            </a:r>
            <a:r>
              <a:rPr lang="en-US" sz="2000" b="1">
                <a:solidFill>
                  <a:schemeClr val="tx1">
                    <a:lumMod val="75000"/>
                    <a:lumOff val="25000"/>
                  </a:schemeClr>
                </a:solidFill>
                <a:latin typeface="Century Gothic"/>
                <a:cs typeface="Calibri" panose="020F0502020204030204"/>
              </a:rPr>
              <a:t>25.40%</a:t>
            </a:r>
            <a:r>
              <a:rPr lang="en-US" sz="2000" dirty="0">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and average of </a:t>
            </a:r>
            <a:r>
              <a:rPr lang="en-US" sz="2000" b="1">
                <a:solidFill>
                  <a:schemeClr val="tx1">
                    <a:lumMod val="75000"/>
                    <a:lumOff val="25000"/>
                  </a:schemeClr>
                </a:solidFill>
                <a:latin typeface="Century Gothic"/>
                <a:cs typeface="Calibri" panose="020F0502020204030204"/>
              </a:rPr>
              <a:t>40.59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a:t>
            </a:r>
            <a:r>
              <a:rPr lang="en-US" sz="2000">
                <a:solidFill>
                  <a:schemeClr val="tx1">
                    <a:lumMod val="75000"/>
                    <a:lumOff val="25000"/>
                  </a:schemeClr>
                </a:solidFill>
                <a:latin typeface="Century Gothic"/>
                <a:cs typeface="Calibri" panose="020F0502020204030204"/>
              </a:rPr>
              <a:t>y</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potential of all segments was </a:t>
            </a:r>
            <a:r>
              <a:rPr lang="en-US" sz="2000" b="1">
                <a:solidFill>
                  <a:schemeClr val="tx1">
                    <a:lumMod val="75000"/>
                    <a:lumOff val="25000"/>
                  </a:schemeClr>
                </a:solidFill>
                <a:latin typeface="Century Gothic"/>
                <a:cs typeface="Calibri" panose="020F0502020204030204"/>
              </a:rPr>
              <a:t>33.26 </a:t>
            </a:r>
            <a:r>
              <a:rPr lang="en-US" sz="2000" b="1" err="1">
                <a:solidFill>
                  <a:schemeClr val="tx1">
                    <a:lumMod val="75000"/>
                    <a:lumOff val="25000"/>
                  </a:schemeClr>
                </a:solidFill>
                <a:latin typeface="Century Gothic"/>
                <a:cs typeface="Calibri" panose="020F0502020204030204"/>
              </a:rPr>
              <a:t>KWh</a:t>
            </a:r>
            <a:r>
              <a:rPr lang="en-US" sz="2000">
                <a:solidFill>
                  <a:schemeClr val="tx1">
                    <a:lumMod val="75000"/>
                    <a:lumOff val="25000"/>
                  </a:schemeClr>
                </a:solidFill>
                <a:latin typeface="Century Gothic"/>
                <a:cs typeface="Calibri" panose="020F0502020204030204"/>
              </a:rPr>
              <a:t> per day</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55378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75F24F-B178-419C-869A-3B6920CAEDA2}"/>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8" name="TextBox 7">
            <a:extLst>
              <a:ext uri="{FF2B5EF4-FFF2-40B4-BE49-F238E27FC236}">
                <a16:creationId xmlns:a16="http://schemas.microsoft.com/office/drawing/2014/main" id="{91D356B0-69DC-44D0-B5E9-7DC2E2B46B67}"/>
              </a:ext>
            </a:extLst>
          </p:cNvPr>
          <p:cNvSpPr txBox="1"/>
          <p:nvPr/>
        </p:nvSpPr>
        <p:spPr>
          <a:xfrm>
            <a:off x="495300" y="0"/>
            <a:ext cx="10536845" cy="107721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Daily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in December by Roof Segment</a:t>
            </a:r>
          </a:p>
        </p:txBody>
      </p:sp>
      <p:sp>
        <p:nvSpPr>
          <p:cNvPr id="12" name="TextBox 11">
            <a:extLst>
              <a:ext uri="{FF2B5EF4-FFF2-40B4-BE49-F238E27FC236}">
                <a16:creationId xmlns:a16="http://schemas.microsoft.com/office/drawing/2014/main" id="{434250F0-616D-4B81-AAAA-EFB90297C8A4}"/>
              </a:ext>
            </a:extLst>
          </p:cNvPr>
          <p:cNvSpPr txBox="1"/>
          <p:nvPr/>
        </p:nvSpPr>
        <p:spPr>
          <a:xfrm>
            <a:off x="830699" y="5287598"/>
            <a:ext cx="2743200" cy="17620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ea typeface="+mn-lt"/>
                <a:cs typeface="+mn-lt"/>
              </a:rPr>
              <a:t>Greater than 36.24</a:t>
            </a:r>
          </a:p>
          <a:p>
            <a:r>
              <a:rPr lang="en-US" sz="1550">
                <a:solidFill>
                  <a:schemeClr val="tx1">
                    <a:lumMod val="75000"/>
                    <a:lumOff val="25000"/>
                  </a:schemeClr>
                </a:solidFill>
                <a:latin typeface="Century Gothic"/>
                <a:ea typeface="+mn-lt"/>
                <a:cs typeface="+mn-lt"/>
              </a:rPr>
              <a:t>19.77 to 36.23</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11.91 to 19.76</a:t>
            </a:r>
            <a:endParaRPr lang="en-US">
              <a:solidFill>
                <a:schemeClr val="tx1">
                  <a:lumMod val="75000"/>
                  <a:lumOff val="25000"/>
                </a:schemeClr>
              </a:solidFill>
              <a:latin typeface="Century Gothic"/>
            </a:endParaRPr>
          </a:p>
          <a:p>
            <a:r>
              <a:rPr lang="en-US" sz="1550">
                <a:solidFill>
                  <a:schemeClr val="tx1">
                    <a:lumMod val="75000"/>
                    <a:lumOff val="25000"/>
                  </a:schemeClr>
                </a:solidFill>
                <a:latin typeface="Century Gothic"/>
                <a:ea typeface="+mn-lt"/>
                <a:cs typeface="+mn-lt"/>
              </a:rPr>
              <a:t>6.47 to 11.9</a:t>
            </a:r>
          </a:p>
          <a:p>
            <a:r>
              <a:rPr lang="en-US" sz="1550">
                <a:solidFill>
                  <a:schemeClr val="tx1">
                    <a:lumMod val="75000"/>
                    <a:lumOff val="25000"/>
                  </a:schemeClr>
                </a:solidFill>
                <a:latin typeface="Century Gothic"/>
                <a:ea typeface="+mn-lt"/>
                <a:cs typeface="+mn-lt"/>
              </a:rPr>
              <a:t>Less than 6.46</a:t>
            </a:r>
            <a:endParaRPr lang="en-US">
              <a:solidFill>
                <a:schemeClr val="tx1">
                  <a:lumMod val="75000"/>
                  <a:lumOff val="25000"/>
                </a:schemeClr>
              </a:solidFill>
            </a:endParaRPr>
          </a:p>
          <a:p>
            <a:endParaRPr lang="en-US" sz="1550">
              <a:solidFill>
                <a:schemeClr val="tx1">
                  <a:lumMod val="75000"/>
                  <a:lumOff val="25000"/>
                </a:schemeClr>
              </a:solidFill>
              <a:latin typeface="Calibri" panose="020F0502020204030204"/>
              <a:cs typeface="Calibri"/>
            </a:endParaRPr>
          </a:p>
          <a:p>
            <a:endParaRPr lang="en-US" sz="155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08F03C54-AA6C-4008-AF8D-D58612B32CC2}"/>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3" name="Rectangle 2">
            <a:extLst>
              <a:ext uri="{FF2B5EF4-FFF2-40B4-BE49-F238E27FC236}">
                <a16:creationId xmlns:a16="http://schemas.microsoft.com/office/drawing/2014/main" id="{6F2B155F-E435-47E7-8DF4-4CFC9319A810}"/>
              </a:ext>
            </a:extLst>
          </p:cNvPr>
          <p:cNvSpPr/>
          <p:nvPr/>
        </p:nvSpPr>
        <p:spPr>
          <a:xfrm>
            <a:off x="8225921" y="1216882"/>
            <a:ext cx="3350015" cy="5863144"/>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December produced the least PV potential of any month at </a:t>
            </a:r>
            <a:r>
              <a:rPr lang="en-US" sz="2000" b="1">
                <a:solidFill>
                  <a:schemeClr val="tx1">
                    <a:lumMod val="75000"/>
                    <a:lumOff val="25000"/>
                  </a:schemeClr>
                </a:solidFill>
                <a:latin typeface="Century Gothic"/>
                <a:cs typeface="Calibri" panose="020F0502020204030204"/>
              </a:rPr>
              <a:t>352,245 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day (44.13% of May)</a:t>
            </a:r>
            <a:r>
              <a:rPr lang="en-US" sz="2000" b="1" dirty="0">
                <a:solidFill>
                  <a:schemeClr val="tx1">
                    <a:lumMod val="75000"/>
                    <a:lumOff val="25000"/>
                  </a:schemeClr>
                </a:solidFill>
                <a:latin typeface="Century Gothic"/>
                <a:cs typeface="Calibri" panose="020F0502020204030204"/>
              </a:rPr>
              <a:t/>
            </a:r>
            <a:br>
              <a:rPr lang="en-US" sz="2000" b="1"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South-facing roof segments produced the plurality of PV potential at </a:t>
            </a:r>
            <a:r>
              <a:rPr lang="en-US" sz="2000" b="1">
                <a:solidFill>
                  <a:schemeClr val="tx1">
                    <a:lumMod val="75000"/>
                    <a:lumOff val="25000"/>
                  </a:schemeClr>
                </a:solidFill>
                <a:latin typeface="Century Gothic"/>
                <a:cs typeface="Calibri" panose="020F0502020204030204"/>
              </a:rPr>
              <a:t>29.61%</a:t>
            </a:r>
            <a:r>
              <a:rPr lang="en-US" sz="2000" dirty="0">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and average of </a:t>
            </a:r>
            <a:r>
              <a:rPr lang="en-US" sz="2000" b="1">
                <a:solidFill>
                  <a:schemeClr val="tx1">
                    <a:lumMod val="75000"/>
                    <a:lumOff val="25000"/>
                  </a:schemeClr>
                </a:solidFill>
                <a:latin typeface="Century Gothic"/>
                <a:cs typeface="Calibri" panose="020F0502020204030204"/>
              </a:rPr>
              <a:t>22.17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 per da</a:t>
            </a:r>
            <a:r>
              <a:rPr lang="en-US" sz="2000">
                <a:solidFill>
                  <a:schemeClr val="tx1">
                    <a:lumMod val="75000"/>
                    <a:lumOff val="25000"/>
                  </a:schemeClr>
                </a:solidFill>
                <a:latin typeface="Century Gothic"/>
                <a:cs typeface="Calibri" panose="020F0502020204030204"/>
              </a:rPr>
              <a:t>y</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potential of all segments was </a:t>
            </a:r>
            <a:r>
              <a:rPr lang="en-US" sz="2000" b="1">
                <a:solidFill>
                  <a:schemeClr val="tx1">
                    <a:lumMod val="75000"/>
                    <a:lumOff val="25000"/>
                  </a:schemeClr>
                </a:solidFill>
                <a:latin typeface="Century Gothic"/>
                <a:cs typeface="Calibri" panose="020F0502020204030204"/>
              </a:rPr>
              <a:t>14.69 </a:t>
            </a:r>
            <a:r>
              <a:rPr lang="en-US" sz="2000" b="1" err="1">
                <a:solidFill>
                  <a:schemeClr val="tx1">
                    <a:lumMod val="75000"/>
                    <a:lumOff val="25000"/>
                  </a:schemeClr>
                </a:solidFill>
                <a:latin typeface="Century Gothic"/>
                <a:cs typeface="Calibri" panose="020F0502020204030204"/>
              </a:rPr>
              <a:t>KWh</a:t>
            </a:r>
            <a:r>
              <a:rPr lang="en-US" sz="2000">
                <a:solidFill>
                  <a:schemeClr val="tx1">
                    <a:lumMod val="75000"/>
                    <a:lumOff val="25000"/>
                  </a:schemeClr>
                </a:solidFill>
                <a:latin typeface="Century Gothic"/>
                <a:cs typeface="Calibri" panose="020F0502020204030204"/>
              </a:rPr>
              <a:t> per day</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181844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a:extLst>
              <a:ext uri="{FF2B5EF4-FFF2-40B4-BE49-F238E27FC236}">
                <a16:creationId xmlns:a16="http://schemas.microsoft.com/office/drawing/2014/main" id="{8A15D4B7-97EF-4604-B5EE-BBBC94D0A3AC}"/>
              </a:ext>
            </a:extLst>
          </p:cNvPr>
          <p:cNvPicPr>
            <a:picLocks noChangeAspect="1"/>
          </p:cNvPicPr>
          <p:nvPr/>
        </p:nvPicPr>
        <p:blipFill>
          <a:blip r:embed="rId3"/>
          <a:stretch>
            <a:fillRect/>
          </a:stretch>
        </p:blipFill>
        <p:spPr>
          <a:xfrm>
            <a:off x="459474" y="1217494"/>
            <a:ext cx="7303826" cy="5480713"/>
          </a:xfrm>
          <a:prstGeom prst="rect">
            <a:avLst/>
          </a:prstGeom>
        </p:spPr>
      </p:pic>
      <p:sp>
        <p:nvSpPr>
          <p:cNvPr id="5" name="TextBox 4">
            <a:extLst>
              <a:ext uri="{FF2B5EF4-FFF2-40B4-BE49-F238E27FC236}">
                <a16:creationId xmlns:a16="http://schemas.microsoft.com/office/drawing/2014/main" id="{5B04B523-8E13-4120-AD78-74A89D67CFE4}"/>
              </a:ext>
            </a:extLst>
          </p:cNvPr>
          <p:cNvSpPr txBox="1"/>
          <p:nvPr/>
        </p:nvSpPr>
        <p:spPr>
          <a:xfrm>
            <a:off x="495300" y="305745"/>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Annual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by Rooftop</a:t>
            </a:r>
            <a:endParaRPr lang="en-US">
              <a:solidFill>
                <a:schemeClr val="bg1"/>
              </a:solidFill>
            </a:endParaRPr>
          </a:p>
        </p:txBody>
      </p:sp>
      <p:sp>
        <p:nvSpPr>
          <p:cNvPr id="9" name="TextBox 8">
            <a:extLst>
              <a:ext uri="{FF2B5EF4-FFF2-40B4-BE49-F238E27FC236}">
                <a16:creationId xmlns:a16="http://schemas.microsoft.com/office/drawing/2014/main" id="{17E81B91-461F-47D7-8BE6-9D9115B7B05F}"/>
              </a:ext>
            </a:extLst>
          </p:cNvPr>
          <p:cNvSpPr txBox="1"/>
          <p:nvPr/>
        </p:nvSpPr>
        <p:spPr>
          <a:xfrm>
            <a:off x="830699" y="5287598"/>
            <a:ext cx="2743200"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cs typeface="Calibri"/>
              </a:rPr>
              <a:t>Greater than 67,770</a:t>
            </a:r>
            <a:endParaRPr lang="en-US"/>
          </a:p>
          <a:p>
            <a:r>
              <a:rPr lang="en-US" sz="1550">
                <a:solidFill>
                  <a:schemeClr val="tx1">
                    <a:lumMod val="75000"/>
                    <a:lumOff val="25000"/>
                  </a:schemeClr>
                </a:solidFill>
                <a:latin typeface="Century Gothic"/>
                <a:cs typeface="Calibri"/>
              </a:rPr>
              <a:t>54,250 to 64,769</a:t>
            </a:r>
            <a:endParaRPr lang="en-US"/>
          </a:p>
          <a:p>
            <a:r>
              <a:rPr lang="en-US" sz="1550">
                <a:solidFill>
                  <a:schemeClr val="tx1">
                    <a:lumMod val="75000"/>
                    <a:lumOff val="25000"/>
                  </a:schemeClr>
                </a:solidFill>
                <a:latin typeface="Century Gothic"/>
                <a:cs typeface="Calibri"/>
              </a:rPr>
              <a:t>46,742 to 54,250</a:t>
            </a:r>
            <a:endParaRPr lang="en-US"/>
          </a:p>
          <a:p>
            <a:r>
              <a:rPr lang="en-US" sz="1550">
                <a:solidFill>
                  <a:schemeClr val="tx1">
                    <a:lumMod val="75000"/>
                    <a:lumOff val="25000"/>
                  </a:schemeClr>
                </a:solidFill>
                <a:latin typeface="Century Gothic"/>
                <a:cs typeface="Calibri"/>
              </a:rPr>
              <a:t>35,744 to 46,741</a:t>
            </a:r>
            <a:endParaRPr lang="en-US"/>
          </a:p>
          <a:p>
            <a:r>
              <a:rPr lang="en-US" sz="1550">
                <a:solidFill>
                  <a:schemeClr val="tx1">
                    <a:lumMod val="75000"/>
                    <a:lumOff val="25000"/>
                  </a:schemeClr>
                </a:solidFill>
                <a:latin typeface="Century Gothic"/>
                <a:cs typeface="Calibri"/>
              </a:rPr>
              <a:t>Less than 35,743</a:t>
            </a:r>
          </a:p>
          <a:p>
            <a:endParaRPr lang="en-US" sz="1550">
              <a:solidFill>
                <a:schemeClr val="tx1">
                  <a:lumMod val="75000"/>
                  <a:lumOff val="25000"/>
                </a:schemeClr>
              </a:solidFill>
              <a:latin typeface="Century Gothic"/>
              <a:cs typeface="Calibri"/>
            </a:endParaRPr>
          </a:p>
        </p:txBody>
      </p:sp>
      <p:sp>
        <p:nvSpPr>
          <p:cNvPr id="14" name="TextBox 13">
            <a:extLst>
              <a:ext uri="{FF2B5EF4-FFF2-40B4-BE49-F238E27FC236}">
                <a16:creationId xmlns:a16="http://schemas.microsoft.com/office/drawing/2014/main" id="{7D7102A2-F5E0-47FE-B22F-06BAF3511D8F}"/>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2" name="Rectangle 1">
            <a:extLst>
              <a:ext uri="{FF2B5EF4-FFF2-40B4-BE49-F238E27FC236}">
                <a16:creationId xmlns:a16="http://schemas.microsoft.com/office/drawing/2014/main" id="{25E6C681-D610-4280-AA6F-2AD0316904FA}"/>
              </a:ext>
            </a:extLst>
          </p:cNvPr>
          <p:cNvSpPr/>
          <p:nvPr/>
        </p:nvSpPr>
        <p:spPr>
          <a:xfrm>
            <a:off x="8225921" y="1216882"/>
            <a:ext cx="3350015" cy="3908762"/>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Roof segments multiplied by days in month and summed to get annual rooftop potential</a:t>
            </a:r>
            <a:br>
              <a:rPr lang="en-US" sz="2000" dirty="0">
                <a:solidFill>
                  <a:schemeClr val="tx1">
                    <a:lumMod val="75000"/>
                    <a:lumOff val="25000"/>
                  </a:schemeClr>
                </a:solidFill>
                <a:latin typeface="Century Gothic"/>
                <a:cs typeface="Calibri" panose="020F0502020204030204"/>
              </a:rPr>
            </a:br>
            <a:endParaRPr lang="en-US" dirty="0">
              <a:solidFill>
                <a:schemeClr val="tx1">
                  <a:lumMod val="75000"/>
                  <a:lumOff val="25000"/>
                </a:schemeClr>
              </a:solidFill>
              <a:cs typeface="Calibri"/>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The total annual potential of rooftops is </a:t>
            </a:r>
            <a:r>
              <a:rPr lang="en-US" sz="2000" b="1" dirty="0">
                <a:solidFill>
                  <a:schemeClr val="tx1">
                    <a:lumMod val="75000"/>
                    <a:lumOff val="25000"/>
                  </a:schemeClr>
                </a:solidFill>
                <a:latin typeface="Century Gothic"/>
                <a:cs typeface="Calibri" panose="020F0502020204030204"/>
              </a:rPr>
              <a:t>212,172,448 KWh</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Average annual potential  </a:t>
            </a:r>
            <a:r>
              <a:rPr lang="en-US" sz="2000" b="1" dirty="0">
                <a:solidFill>
                  <a:schemeClr val="tx1">
                    <a:lumMod val="75000"/>
                    <a:lumOff val="25000"/>
                  </a:schemeClr>
                </a:solidFill>
                <a:latin typeface="Century Gothic"/>
                <a:cs typeface="Calibri" panose="020F0502020204030204"/>
              </a:rPr>
              <a:t>55,010 KWh</a:t>
            </a:r>
            <a:endParaRPr lang="en-US" sz="2000" dirty="0">
              <a:solidFill>
                <a:schemeClr val="tx1">
                  <a:lumMod val="75000"/>
                  <a:lumOff val="25000"/>
                </a:schemeClr>
              </a:solidFill>
              <a:latin typeface="Century Gothic"/>
              <a:cs typeface="Calibri" panose="020F0502020204030204"/>
            </a:endParaRPr>
          </a:p>
        </p:txBody>
      </p:sp>
    </p:spTree>
    <p:extLst>
      <p:ext uri="{BB962C8B-B14F-4D97-AF65-F5344CB8AC3E}">
        <p14:creationId xmlns:p14="http://schemas.microsoft.com/office/powerpoint/2010/main" val="5051877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food, many&#10;&#10;Description automatically generated">
            <a:extLst>
              <a:ext uri="{FF2B5EF4-FFF2-40B4-BE49-F238E27FC236}">
                <a16:creationId xmlns:a16="http://schemas.microsoft.com/office/drawing/2014/main" id="{004FC16D-3AE5-4B7C-92C7-5D0805C090CB}"/>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4" name="TextBox 3">
            <a:extLst>
              <a:ext uri="{FF2B5EF4-FFF2-40B4-BE49-F238E27FC236}">
                <a16:creationId xmlns:a16="http://schemas.microsoft.com/office/drawing/2014/main" id="{471B45B0-83B4-4319-85A9-16680EAB3C24}"/>
              </a:ext>
            </a:extLst>
          </p:cNvPr>
          <p:cNvSpPr txBox="1"/>
          <p:nvPr/>
        </p:nvSpPr>
        <p:spPr>
          <a:xfrm>
            <a:off x="495300" y="342900"/>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Annual PV Potential in </a:t>
            </a:r>
            <a:r>
              <a:rPr lang="en-US" sz="3200" b="1" err="1">
                <a:solidFill>
                  <a:schemeClr val="bg1"/>
                </a:solidFill>
                <a:latin typeface="Century Gothic"/>
                <a:cs typeface="Calibri"/>
              </a:rPr>
              <a:t>KWh</a:t>
            </a:r>
            <a:r>
              <a:rPr lang="en-US" sz="3200" b="1">
                <a:solidFill>
                  <a:schemeClr val="bg1"/>
                </a:solidFill>
                <a:latin typeface="Century Gothic"/>
                <a:cs typeface="Calibri"/>
              </a:rPr>
              <a:t> by Roof Segment</a:t>
            </a:r>
          </a:p>
        </p:txBody>
      </p:sp>
      <p:sp>
        <p:nvSpPr>
          <p:cNvPr id="8" name="TextBox 7">
            <a:extLst>
              <a:ext uri="{FF2B5EF4-FFF2-40B4-BE49-F238E27FC236}">
                <a16:creationId xmlns:a16="http://schemas.microsoft.com/office/drawing/2014/main" id="{24F1BAB5-2723-4494-8383-058F67DA7E3E}"/>
              </a:ext>
            </a:extLst>
          </p:cNvPr>
          <p:cNvSpPr txBox="1"/>
          <p:nvPr/>
        </p:nvSpPr>
        <p:spPr>
          <a:xfrm>
            <a:off x="830699" y="5287598"/>
            <a:ext cx="2743200"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cs typeface="Calibri"/>
              </a:rPr>
              <a:t>Greater than 14,299</a:t>
            </a:r>
            <a:endParaRPr lang="en-US"/>
          </a:p>
          <a:p>
            <a:r>
              <a:rPr lang="en-US" sz="1550">
                <a:solidFill>
                  <a:schemeClr val="tx1">
                    <a:lumMod val="75000"/>
                    <a:lumOff val="25000"/>
                  </a:schemeClr>
                </a:solidFill>
                <a:latin typeface="Century Gothic"/>
                <a:cs typeface="Calibri"/>
              </a:rPr>
              <a:t>8,305 to 14,298</a:t>
            </a:r>
            <a:endParaRPr lang="en-US"/>
          </a:p>
          <a:p>
            <a:r>
              <a:rPr lang="en-US" sz="1550">
                <a:solidFill>
                  <a:schemeClr val="tx1">
                    <a:lumMod val="75000"/>
                    <a:lumOff val="25000"/>
                  </a:schemeClr>
                </a:solidFill>
                <a:latin typeface="Century Gothic"/>
                <a:cs typeface="Calibri"/>
              </a:rPr>
              <a:t>4,803 to 8,304</a:t>
            </a:r>
            <a:endParaRPr lang="en-US"/>
          </a:p>
          <a:p>
            <a:r>
              <a:rPr lang="en-US" sz="1550">
                <a:solidFill>
                  <a:schemeClr val="tx1">
                    <a:lumMod val="75000"/>
                    <a:lumOff val="25000"/>
                  </a:schemeClr>
                </a:solidFill>
                <a:latin typeface="Century Gothic"/>
                <a:cs typeface="Calibri"/>
              </a:rPr>
              <a:t>3,090 to 4,802</a:t>
            </a:r>
            <a:endParaRPr lang="en-US"/>
          </a:p>
          <a:p>
            <a:r>
              <a:rPr lang="en-US" sz="1550">
                <a:solidFill>
                  <a:schemeClr val="tx1">
                    <a:lumMod val="75000"/>
                    <a:lumOff val="25000"/>
                  </a:schemeClr>
                </a:solidFill>
                <a:latin typeface="Century Gothic"/>
                <a:cs typeface="Calibri"/>
              </a:rPr>
              <a:t>Less than 3,089</a:t>
            </a:r>
          </a:p>
          <a:p>
            <a:endParaRPr lang="en-US" sz="155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DAC8B5A0-8C8D-4FA4-BAE1-4FE8A119B007}"/>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5" name="Rectangle 4">
            <a:extLst>
              <a:ext uri="{FF2B5EF4-FFF2-40B4-BE49-F238E27FC236}">
                <a16:creationId xmlns:a16="http://schemas.microsoft.com/office/drawing/2014/main" id="{01CD845D-C599-4A9F-9017-FCC586F71D86}"/>
              </a:ext>
            </a:extLst>
          </p:cNvPr>
          <p:cNvSpPr/>
          <p:nvPr/>
        </p:nvSpPr>
        <p:spPr>
          <a:xfrm>
            <a:off x="8225921" y="1216882"/>
            <a:ext cx="3528355" cy="647869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ea typeface="+mn-lt"/>
                <a:cs typeface="+mn-lt"/>
              </a:rPr>
              <a:t>South-facing roof segments produced the plurality of PV potential annually with </a:t>
            </a:r>
            <a:r>
              <a:rPr lang="en-US" sz="2000" b="1">
                <a:solidFill>
                  <a:schemeClr val="tx1">
                    <a:lumMod val="75000"/>
                    <a:lumOff val="25000"/>
                  </a:schemeClr>
                </a:solidFill>
                <a:latin typeface="Century Gothic"/>
                <a:ea typeface="+mn-lt"/>
                <a:cs typeface="+mn-lt"/>
              </a:rPr>
              <a:t>51,755,072 </a:t>
            </a:r>
            <a:r>
              <a:rPr lang="en-US" sz="2000" b="1" err="1">
                <a:solidFill>
                  <a:schemeClr val="tx1">
                    <a:lumMod val="75000"/>
                    <a:lumOff val="25000"/>
                  </a:schemeClr>
                </a:solidFill>
                <a:latin typeface="Century Gothic"/>
                <a:ea typeface="+mn-lt"/>
                <a:cs typeface="+mn-lt"/>
              </a:rPr>
              <a:t>KWh</a:t>
            </a:r>
            <a:r>
              <a:rPr lang="en-US" sz="2000">
                <a:solidFill>
                  <a:schemeClr val="tx1">
                    <a:lumMod val="75000"/>
                    <a:lumOff val="25000"/>
                  </a:schemeClr>
                </a:solidFill>
                <a:latin typeface="Century Gothic"/>
                <a:ea typeface="+mn-lt"/>
                <a:cs typeface="+mn-lt"/>
              </a:rPr>
              <a:t> or </a:t>
            </a:r>
            <a:r>
              <a:rPr lang="en-US" sz="2000" b="1">
                <a:solidFill>
                  <a:schemeClr val="tx1">
                    <a:lumMod val="75000"/>
                    <a:lumOff val="25000"/>
                  </a:schemeClr>
                </a:solidFill>
                <a:latin typeface="Century Gothic"/>
                <a:ea typeface="+mn-lt"/>
                <a:cs typeface="+mn-lt"/>
              </a:rPr>
              <a:t>24.39% </a:t>
            </a:r>
            <a:r>
              <a:rPr lang="en-US" sz="2000">
                <a:solidFill>
                  <a:schemeClr val="tx1">
                    <a:lumMod val="75000"/>
                    <a:lumOff val="25000"/>
                  </a:schemeClr>
                </a:solidFill>
                <a:latin typeface="Century Gothic"/>
                <a:ea typeface="+mn-lt"/>
                <a:cs typeface="+mn-lt"/>
              </a:rPr>
              <a:t>and the highest average of </a:t>
            </a:r>
            <a:r>
              <a:rPr lang="en-US" sz="2000" b="1">
                <a:solidFill>
                  <a:schemeClr val="tx1">
                    <a:lumMod val="75000"/>
                    <a:lumOff val="25000"/>
                  </a:schemeClr>
                </a:solidFill>
                <a:latin typeface="Century Gothic"/>
                <a:ea typeface="+mn-lt"/>
                <a:cs typeface="+mn-lt"/>
              </a:rPr>
              <a:t>11,000 </a:t>
            </a:r>
            <a:r>
              <a:rPr lang="en-US" sz="2000" b="1" err="1">
                <a:solidFill>
                  <a:schemeClr val="tx1">
                    <a:lumMod val="75000"/>
                    <a:lumOff val="25000"/>
                  </a:schemeClr>
                </a:solidFill>
                <a:latin typeface="Century Gothic"/>
                <a:ea typeface="+mn-lt"/>
                <a:cs typeface="+mn-lt"/>
              </a:rPr>
              <a:t>KWh</a:t>
            </a:r>
            <a:r>
              <a:rPr lang="en-US" sz="2000" b="1" dirty="0">
                <a:solidFill>
                  <a:schemeClr val="tx1">
                    <a:lumMod val="75000"/>
                    <a:lumOff val="25000"/>
                  </a:schemeClr>
                </a:solidFill>
                <a:latin typeface="Century Gothic"/>
                <a:ea typeface="+mn-lt"/>
                <a:cs typeface="+mn-lt"/>
              </a:rPr>
              <a:t/>
            </a:r>
            <a:br>
              <a:rPr lang="en-US" sz="2000" b="1" dirty="0">
                <a:solidFill>
                  <a:schemeClr val="tx1">
                    <a:lumMod val="75000"/>
                    <a:lumOff val="25000"/>
                  </a:schemeClr>
                </a:solidFill>
                <a:latin typeface="Century Gothic"/>
                <a:ea typeface="+mn-lt"/>
                <a:cs typeface="+mn-lt"/>
              </a:rPr>
            </a:br>
            <a:endParaRPr lang="en-US" sz="2000" b="1"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Flat roof segments produced the least PV at </a:t>
            </a:r>
            <a:r>
              <a:rPr lang="en-US" sz="2000" b="1">
                <a:solidFill>
                  <a:schemeClr val="tx1">
                    <a:lumMod val="75000"/>
                    <a:lumOff val="25000"/>
                  </a:schemeClr>
                </a:solidFill>
                <a:latin typeface="Century Gothic"/>
                <a:cs typeface="Calibri" panose="020F0502020204030204"/>
              </a:rPr>
              <a:t>26,368,411 </a:t>
            </a:r>
            <a:r>
              <a:rPr lang="en-US" sz="2000" b="1" err="1">
                <a:solidFill>
                  <a:schemeClr val="tx1">
                    <a:lumMod val="75000"/>
                    <a:lumOff val="25000"/>
                  </a:schemeClr>
                </a:solidFill>
                <a:latin typeface="Century Gothic"/>
                <a:cs typeface="Calibri" panose="020F0502020204030204"/>
              </a:rPr>
              <a:t>KWh</a:t>
            </a:r>
            <a:r>
              <a:rPr lang="en-US" sz="2000" b="1" dirty="0">
                <a:solidFill>
                  <a:schemeClr val="tx1">
                    <a:lumMod val="75000"/>
                    <a:lumOff val="25000"/>
                  </a:schemeClr>
                </a:solidFill>
                <a:latin typeface="Century Gothic"/>
                <a:cs typeface="Calibri" panose="020F0502020204030204"/>
              </a:rPr>
              <a:t> </a:t>
            </a:r>
            <a:r>
              <a:rPr lang="en-US" sz="2000">
                <a:solidFill>
                  <a:schemeClr val="tx1">
                    <a:lumMod val="75000"/>
                    <a:lumOff val="25000"/>
                  </a:schemeClr>
                </a:solidFill>
                <a:latin typeface="Century Gothic"/>
                <a:cs typeface="Calibri" panose="020F0502020204030204"/>
              </a:rPr>
              <a:t>or </a:t>
            </a:r>
            <a:r>
              <a:rPr lang="en-US" sz="2000" b="1">
                <a:solidFill>
                  <a:schemeClr val="tx1">
                    <a:lumMod val="75000"/>
                    <a:lumOff val="25000"/>
                  </a:schemeClr>
                </a:solidFill>
                <a:latin typeface="Century Gothic"/>
                <a:cs typeface="Calibri" panose="020F0502020204030204"/>
              </a:rPr>
              <a:t>12.43%</a:t>
            </a:r>
            <a:r>
              <a:rPr lang="en-US" sz="2000">
                <a:solidFill>
                  <a:schemeClr val="tx1">
                    <a:lumMod val="75000"/>
                    <a:lumOff val="25000"/>
                  </a:schemeClr>
                </a:solidFill>
                <a:latin typeface="Century Gothic"/>
                <a:cs typeface="Calibri" panose="020F0502020204030204"/>
              </a:rPr>
              <a:t> and the lowest average of </a:t>
            </a:r>
            <a:r>
              <a:rPr lang="en-US" sz="2000" b="1">
                <a:solidFill>
                  <a:schemeClr val="tx1">
                    <a:lumMod val="75000"/>
                    <a:lumOff val="25000"/>
                  </a:schemeClr>
                </a:solidFill>
                <a:latin typeface="Century Gothic"/>
                <a:cs typeface="Calibri" panose="020F0502020204030204"/>
              </a:rPr>
              <a:t>5,396 </a:t>
            </a:r>
            <a:r>
              <a:rPr lang="en-US" sz="2000" b="1" err="1">
                <a:solidFill>
                  <a:schemeClr val="tx1">
                    <a:lumMod val="75000"/>
                    <a:lumOff val="25000"/>
                  </a:schemeClr>
                </a:solidFill>
                <a:latin typeface="Century Gothic"/>
                <a:cs typeface="Calibri" panose="020F0502020204030204"/>
              </a:rPr>
              <a:t>KWh</a:t>
            </a:r>
            <a:r>
              <a:rPr lang="en-US" dirty="0">
                <a:solidFill>
                  <a:schemeClr val="tx1">
                    <a:lumMod val="75000"/>
                    <a:lumOff val="25000"/>
                  </a:schemeClr>
                </a:solidFill>
              </a:rPr>
              <a:t/>
            </a:r>
            <a:br>
              <a:rPr lang="en-US" dirty="0">
                <a:solidFill>
                  <a:schemeClr val="tx1">
                    <a:lumMod val="75000"/>
                    <a:lumOff val="25000"/>
                  </a:schemeClr>
                </a:solidFill>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Average potential of all segments was </a:t>
            </a:r>
            <a:r>
              <a:rPr lang="en-US" sz="2000" b="1">
                <a:solidFill>
                  <a:schemeClr val="tx1">
                    <a:lumMod val="75000"/>
                    <a:lumOff val="25000"/>
                  </a:schemeClr>
                </a:solidFill>
                <a:latin typeface="Century Gothic"/>
                <a:cs typeface="Calibri" panose="020F0502020204030204"/>
              </a:rPr>
              <a:t>8,848 </a:t>
            </a:r>
            <a:r>
              <a:rPr lang="en-US" sz="2000" b="1" err="1">
                <a:solidFill>
                  <a:schemeClr val="tx1">
                    <a:lumMod val="75000"/>
                    <a:lumOff val="25000"/>
                  </a:schemeClr>
                </a:solidFill>
                <a:latin typeface="Century Gothic"/>
                <a:cs typeface="Calibri" panose="020F0502020204030204"/>
              </a:rPr>
              <a:t>KWh</a:t>
            </a:r>
            <a:r>
              <a:rPr lang="en-US" sz="2000">
                <a:solidFill>
                  <a:schemeClr val="tx1">
                    <a:lumMod val="75000"/>
                    <a:lumOff val="25000"/>
                  </a:schemeClr>
                </a:solidFill>
                <a:latin typeface="Century Gothic"/>
                <a:cs typeface="Calibri" panose="020F0502020204030204"/>
              </a:rPr>
              <a:t> annually</a:t>
            </a:r>
            <a:r>
              <a:rPr lang="en-US" sz="2000" dirty="0">
                <a:latin typeface="Century Gothic"/>
                <a:cs typeface="Calibri" panose="020F0502020204030204"/>
              </a:rPr>
              <a:t/>
            </a:r>
            <a:br>
              <a:rPr lang="en-US" sz="2000" dirty="0">
                <a:latin typeface="Century Gothic"/>
                <a:cs typeface="Calibri" panose="020F0502020204030204"/>
              </a:rPr>
            </a:b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1391587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5DD3FCEC-0EFB-4285-A8DE-98E3C23AC53E}"/>
              </a:ext>
            </a:extLst>
          </p:cNvPr>
          <p:cNvSpPr/>
          <p:nvPr/>
        </p:nvSpPr>
        <p:spPr>
          <a:xfrm>
            <a:off x="10601075" y="5519427"/>
            <a:ext cx="524493" cy="920337"/>
          </a:xfrm>
          <a:prstGeom prst="rect">
            <a:avLst/>
          </a:prstGeom>
          <a:solidFill>
            <a:srgbClr val="379C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499542E-3A8F-45F5-9764-D0EAC92B45FD}"/>
              </a:ext>
            </a:extLst>
          </p:cNvPr>
          <p:cNvSpPr/>
          <p:nvPr/>
        </p:nvSpPr>
        <p:spPr>
          <a:xfrm>
            <a:off x="8374452" y="4925661"/>
            <a:ext cx="494805" cy="1514103"/>
          </a:xfrm>
          <a:prstGeom prst="rect">
            <a:avLst/>
          </a:prstGeom>
          <a:solidFill>
            <a:srgbClr val="95B82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265BEBE0-6580-48F3-9FB4-6A78C63E2DCE}"/>
              </a:ext>
            </a:extLst>
          </p:cNvPr>
          <p:cNvSpPr/>
          <p:nvPr/>
        </p:nvSpPr>
        <p:spPr>
          <a:xfrm>
            <a:off x="6038971" y="4411063"/>
            <a:ext cx="504701" cy="2028701"/>
          </a:xfrm>
          <a:prstGeom prst="rect">
            <a:avLst/>
          </a:prstGeom>
          <a:solidFill>
            <a:srgbClr val="B771F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33F80B2-9BB4-465F-996B-AA8039F1B81B}"/>
              </a:ext>
            </a:extLst>
          </p:cNvPr>
          <p:cNvSpPr/>
          <p:nvPr/>
        </p:nvSpPr>
        <p:spPr>
          <a:xfrm>
            <a:off x="3416504" y="3985531"/>
            <a:ext cx="514597" cy="2454233"/>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6330566F-45A2-42B8-916B-D7DCADCE7EAE}"/>
              </a:ext>
            </a:extLst>
          </p:cNvPr>
          <p:cNvSpPr/>
          <p:nvPr/>
        </p:nvSpPr>
        <p:spPr>
          <a:xfrm>
            <a:off x="1061232" y="3668856"/>
            <a:ext cx="514597" cy="277090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Graphic 38" descr="Solar Panels">
            <a:extLst>
              <a:ext uri="{FF2B5EF4-FFF2-40B4-BE49-F238E27FC236}">
                <a16:creationId xmlns:a16="http://schemas.microsoft.com/office/drawing/2014/main" id="{B6389FDD-9520-41AD-A31E-6CAD84E9C10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7613372" y="3294473"/>
            <a:ext cx="1794235" cy="1802090"/>
          </a:xfrm>
          <a:prstGeom prst="rect">
            <a:avLst/>
          </a:prstGeom>
        </p:spPr>
      </p:pic>
      <p:pic>
        <p:nvPicPr>
          <p:cNvPr id="23" name="Graphic 38" descr="Solar Panels">
            <a:extLst>
              <a:ext uri="{FF2B5EF4-FFF2-40B4-BE49-F238E27FC236}">
                <a16:creationId xmlns:a16="http://schemas.microsoft.com/office/drawing/2014/main" id="{B331D9C9-085A-40F5-AB4F-0BF64DC0D6EF}"/>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81925" y="2348060"/>
            <a:ext cx="1794235" cy="1802090"/>
          </a:xfrm>
          <a:prstGeom prst="rect">
            <a:avLst/>
          </a:prstGeom>
        </p:spPr>
      </p:pic>
      <p:pic>
        <p:nvPicPr>
          <p:cNvPr id="25" name="Graphic 38" descr="Solar Panels">
            <a:extLst>
              <a:ext uri="{FF2B5EF4-FFF2-40B4-BE49-F238E27FC236}">
                <a16:creationId xmlns:a16="http://schemas.microsoft.com/office/drawing/2014/main" id="{5A6B725E-80E5-41DD-9708-8999068657C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9851710" y="3879916"/>
            <a:ext cx="1794235" cy="1802090"/>
          </a:xfrm>
          <a:prstGeom prst="rect">
            <a:avLst/>
          </a:prstGeom>
        </p:spPr>
      </p:pic>
      <p:pic>
        <p:nvPicPr>
          <p:cNvPr id="27" name="Graphic 38" descr="Solar Panels">
            <a:extLst>
              <a:ext uri="{FF2B5EF4-FFF2-40B4-BE49-F238E27FC236}">
                <a16:creationId xmlns:a16="http://schemas.microsoft.com/office/drawing/2014/main" id="{54EA5EB4-3219-43F0-909C-2F628161AE9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25223" y="2033833"/>
            <a:ext cx="1794235" cy="1802090"/>
          </a:xfrm>
          <a:prstGeom prst="rect">
            <a:avLst/>
          </a:prstGeom>
        </p:spPr>
      </p:pic>
      <p:pic>
        <p:nvPicPr>
          <p:cNvPr id="32" name="Graphic 38" descr="Solar Panels">
            <a:extLst>
              <a:ext uri="{FF2B5EF4-FFF2-40B4-BE49-F238E27FC236}">
                <a16:creationId xmlns:a16="http://schemas.microsoft.com/office/drawing/2014/main" id="{E2868FF2-5C98-4AC6-8092-FDE0CCEC0F4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290006" y="2781852"/>
            <a:ext cx="1794235" cy="1802090"/>
          </a:xfrm>
          <a:prstGeom prst="rect">
            <a:avLst/>
          </a:prstGeom>
        </p:spPr>
      </p:pic>
      <p:sp>
        <p:nvSpPr>
          <p:cNvPr id="34" name="Rectangle: Rounded Corners 33">
            <a:extLst>
              <a:ext uri="{FF2B5EF4-FFF2-40B4-BE49-F238E27FC236}">
                <a16:creationId xmlns:a16="http://schemas.microsoft.com/office/drawing/2014/main" id="{5A5DC6EE-7B7E-4412-9D31-45CD63C91540}"/>
              </a:ext>
            </a:extLst>
          </p:cNvPr>
          <p:cNvSpPr/>
          <p:nvPr/>
        </p:nvSpPr>
        <p:spPr>
          <a:xfrm>
            <a:off x="329030" y="1248198"/>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35" name="TextBox 34">
            <a:extLst>
              <a:ext uri="{FF2B5EF4-FFF2-40B4-BE49-F238E27FC236}">
                <a16:creationId xmlns:a16="http://schemas.microsoft.com/office/drawing/2014/main" id="{3E2CC0A7-FBD1-4144-AC4E-CCD84C06C77A}"/>
              </a:ext>
            </a:extLst>
          </p:cNvPr>
          <p:cNvSpPr txBox="1"/>
          <p:nvPr/>
        </p:nvSpPr>
        <p:spPr>
          <a:xfrm>
            <a:off x="330326" y="1391862"/>
            <a:ext cx="2040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24.4%</a:t>
            </a:r>
            <a:endParaRPr lang="en-US" sz="2800" dirty="0">
              <a:solidFill>
                <a:schemeClr val="tx1">
                  <a:lumMod val="75000"/>
                  <a:lumOff val="25000"/>
                </a:schemeClr>
              </a:solidFill>
              <a:latin typeface="Century Gothic"/>
            </a:endParaRPr>
          </a:p>
        </p:txBody>
      </p:sp>
      <p:sp>
        <p:nvSpPr>
          <p:cNvPr id="36" name="Rectangle: Rounded Corners 35">
            <a:extLst>
              <a:ext uri="{FF2B5EF4-FFF2-40B4-BE49-F238E27FC236}">
                <a16:creationId xmlns:a16="http://schemas.microsoft.com/office/drawing/2014/main" id="{02343DF0-C3DB-4540-B836-1909546F73D3}"/>
              </a:ext>
            </a:extLst>
          </p:cNvPr>
          <p:cNvSpPr/>
          <p:nvPr/>
        </p:nvSpPr>
        <p:spPr>
          <a:xfrm>
            <a:off x="2740721" y="1617415"/>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37" name="TextBox 36">
            <a:extLst>
              <a:ext uri="{FF2B5EF4-FFF2-40B4-BE49-F238E27FC236}">
                <a16:creationId xmlns:a16="http://schemas.microsoft.com/office/drawing/2014/main" id="{BE3CF9C1-AE8D-4BD7-9C2E-5B20325FC976}"/>
              </a:ext>
            </a:extLst>
          </p:cNvPr>
          <p:cNvSpPr txBox="1"/>
          <p:nvPr/>
        </p:nvSpPr>
        <p:spPr>
          <a:xfrm>
            <a:off x="2729775" y="1739245"/>
            <a:ext cx="2050473"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23.2%</a:t>
            </a:r>
            <a:endParaRPr lang="en-US" sz="2800" dirty="0">
              <a:solidFill>
                <a:schemeClr val="tx1">
                  <a:lumMod val="75000"/>
                  <a:lumOff val="25000"/>
                </a:schemeClr>
              </a:solidFill>
              <a:latin typeface="Century Gothic"/>
            </a:endParaRPr>
          </a:p>
        </p:txBody>
      </p:sp>
      <p:sp>
        <p:nvSpPr>
          <p:cNvPr id="38" name="TextBox 37">
            <a:extLst>
              <a:ext uri="{FF2B5EF4-FFF2-40B4-BE49-F238E27FC236}">
                <a16:creationId xmlns:a16="http://schemas.microsoft.com/office/drawing/2014/main" id="{784F2D67-50DD-46AF-92A4-83E0EA32A428}"/>
              </a:ext>
            </a:extLst>
          </p:cNvPr>
          <p:cNvSpPr txBox="1"/>
          <p:nvPr/>
        </p:nvSpPr>
        <p:spPr>
          <a:xfrm>
            <a:off x="3399140" y="5717990"/>
            <a:ext cx="536369"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75000"/>
                    <a:lumOff val="25000"/>
                  </a:schemeClr>
                </a:solidFill>
                <a:latin typeface="Century Gothic"/>
                <a:ea typeface="+mn-lt"/>
                <a:cs typeface="+mn-lt"/>
              </a:rPr>
              <a:t>N</a:t>
            </a:r>
            <a:endParaRPr lang="en-US" sz="4800" b="1" dirty="0">
              <a:solidFill>
                <a:schemeClr val="tx1">
                  <a:lumMod val="75000"/>
                  <a:lumOff val="25000"/>
                </a:schemeClr>
              </a:solidFill>
              <a:latin typeface="Century Gothic"/>
            </a:endParaRPr>
          </a:p>
        </p:txBody>
      </p:sp>
      <p:sp>
        <p:nvSpPr>
          <p:cNvPr id="40" name="TextBox 39">
            <a:extLst>
              <a:ext uri="{FF2B5EF4-FFF2-40B4-BE49-F238E27FC236}">
                <a16:creationId xmlns:a16="http://schemas.microsoft.com/office/drawing/2014/main" id="{F4020779-B5DF-4F3F-AD21-4EC4C657B8C1}"/>
              </a:ext>
            </a:extLst>
          </p:cNvPr>
          <p:cNvSpPr txBox="1"/>
          <p:nvPr/>
        </p:nvSpPr>
        <p:spPr>
          <a:xfrm>
            <a:off x="1058150" y="5745638"/>
            <a:ext cx="54626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75000"/>
                    <a:lumOff val="25000"/>
                  </a:schemeClr>
                </a:solidFill>
                <a:latin typeface="Century Gothic"/>
                <a:cs typeface="Calibri"/>
              </a:rPr>
              <a:t>S</a:t>
            </a:r>
            <a:endParaRPr lang="en-US" sz="4800" b="1" dirty="0">
              <a:solidFill>
                <a:schemeClr val="tx1">
                  <a:lumMod val="75000"/>
                  <a:lumOff val="25000"/>
                </a:schemeClr>
              </a:solidFill>
              <a:latin typeface="Century Gothic"/>
            </a:endParaRPr>
          </a:p>
        </p:txBody>
      </p:sp>
      <p:sp>
        <p:nvSpPr>
          <p:cNvPr id="43" name="Rectangle: Rounded Corners 42">
            <a:extLst>
              <a:ext uri="{FF2B5EF4-FFF2-40B4-BE49-F238E27FC236}">
                <a16:creationId xmlns:a16="http://schemas.microsoft.com/office/drawing/2014/main" id="{FD8739E5-D31E-40A2-B217-A0AD72D59EC1}"/>
              </a:ext>
            </a:extLst>
          </p:cNvPr>
          <p:cNvSpPr/>
          <p:nvPr/>
        </p:nvSpPr>
        <p:spPr>
          <a:xfrm>
            <a:off x="5246680" y="1978776"/>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44" name="TextBox 43">
            <a:extLst>
              <a:ext uri="{FF2B5EF4-FFF2-40B4-BE49-F238E27FC236}">
                <a16:creationId xmlns:a16="http://schemas.microsoft.com/office/drawing/2014/main" id="{9938A220-93FD-446C-84ED-A279F1C65C5C}"/>
              </a:ext>
            </a:extLst>
          </p:cNvPr>
          <p:cNvSpPr txBox="1"/>
          <p:nvPr/>
        </p:nvSpPr>
        <p:spPr>
          <a:xfrm>
            <a:off x="5271544" y="2093057"/>
            <a:ext cx="200099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21.4%</a:t>
            </a:r>
            <a:endParaRPr lang="en-US" sz="2800" dirty="0">
              <a:solidFill>
                <a:schemeClr val="tx1">
                  <a:lumMod val="75000"/>
                  <a:lumOff val="25000"/>
                </a:schemeClr>
              </a:solidFill>
              <a:latin typeface="Century Gothic"/>
            </a:endParaRPr>
          </a:p>
        </p:txBody>
      </p:sp>
      <p:sp>
        <p:nvSpPr>
          <p:cNvPr id="45" name="TextBox 44">
            <a:extLst>
              <a:ext uri="{FF2B5EF4-FFF2-40B4-BE49-F238E27FC236}">
                <a16:creationId xmlns:a16="http://schemas.microsoft.com/office/drawing/2014/main" id="{BE021386-3975-47C0-8D10-14C695BE14D9}"/>
              </a:ext>
            </a:extLst>
          </p:cNvPr>
          <p:cNvSpPr txBox="1"/>
          <p:nvPr/>
        </p:nvSpPr>
        <p:spPr>
          <a:xfrm>
            <a:off x="6023544" y="5735741"/>
            <a:ext cx="550755"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85000"/>
                    <a:lumOff val="15000"/>
                  </a:schemeClr>
                </a:solidFill>
                <a:latin typeface="Century Gothic"/>
                <a:cs typeface="Calibri"/>
              </a:rPr>
              <a:t>W</a:t>
            </a:r>
          </a:p>
        </p:txBody>
      </p:sp>
      <p:sp>
        <p:nvSpPr>
          <p:cNvPr id="46" name="TextBox 45">
            <a:extLst>
              <a:ext uri="{FF2B5EF4-FFF2-40B4-BE49-F238E27FC236}">
                <a16:creationId xmlns:a16="http://schemas.microsoft.com/office/drawing/2014/main" id="{BD2A8A31-8183-4514-A685-721AE17A3104}"/>
              </a:ext>
            </a:extLst>
          </p:cNvPr>
          <p:cNvSpPr txBox="1"/>
          <p:nvPr/>
        </p:nvSpPr>
        <p:spPr>
          <a:xfrm>
            <a:off x="8342089" y="5715949"/>
            <a:ext cx="540859"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800" b="1" dirty="0">
                <a:solidFill>
                  <a:schemeClr val="tx1">
                    <a:lumMod val="85000"/>
                    <a:lumOff val="15000"/>
                  </a:schemeClr>
                </a:solidFill>
                <a:latin typeface="Century Gothic"/>
                <a:cs typeface="Calibri"/>
              </a:rPr>
              <a:t>E</a:t>
            </a:r>
          </a:p>
        </p:txBody>
      </p:sp>
      <p:sp>
        <p:nvSpPr>
          <p:cNvPr id="47" name="TextBox 46">
            <a:extLst>
              <a:ext uri="{FF2B5EF4-FFF2-40B4-BE49-F238E27FC236}">
                <a16:creationId xmlns:a16="http://schemas.microsoft.com/office/drawing/2014/main" id="{0F55D7BF-A723-4F2E-8E24-EB7724D25AA3}"/>
              </a:ext>
            </a:extLst>
          </p:cNvPr>
          <p:cNvSpPr txBox="1"/>
          <p:nvPr/>
        </p:nvSpPr>
        <p:spPr>
          <a:xfrm>
            <a:off x="10602787" y="5745636"/>
            <a:ext cx="540859" cy="8408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dirty="0">
                <a:solidFill>
                  <a:schemeClr val="tx1">
                    <a:lumMod val="75000"/>
                    <a:lumOff val="25000"/>
                  </a:schemeClr>
                </a:solidFill>
                <a:latin typeface="Century Gothic"/>
                <a:cs typeface="Calibri"/>
              </a:rPr>
              <a:t>F</a:t>
            </a:r>
          </a:p>
        </p:txBody>
      </p:sp>
      <p:sp>
        <p:nvSpPr>
          <p:cNvPr id="48" name="Rectangle: Rounded Corners 47">
            <a:extLst>
              <a:ext uri="{FF2B5EF4-FFF2-40B4-BE49-F238E27FC236}">
                <a16:creationId xmlns:a16="http://schemas.microsoft.com/office/drawing/2014/main" id="{D385E3C8-8F9C-4166-94B0-A92596C0660F}"/>
              </a:ext>
            </a:extLst>
          </p:cNvPr>
          <p:cNvSpPr/>
          <p:nvPr/>
        </p:nvSpPr>
        <p:spPr>
          <a:xfrm>
            <a:off x="7595525" y="2402982"/>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49" name="Rectangle: Rounded Corners 48">
            <a:extLst>
              <a:ext uri="{FF2B5EF4-FFF2-40B4-BE49-F238E27FC236}">
                <a16:creationId xmlns:a16="http://schemas.microsoft.com/office/drawing/2014/main" id="{DBE0E56A-F9E4-429B-8680-11F82366962F}"/>
              </a:ext>
            </a:extLst>
          </p:cNvPr>
          <p:cNvSpPr/>
          <p:nvPr/>
        </p:nvSpPr>
        <p:spPr>
          <a:xfrm>
            <a:off x="9882888" y="3133559"/>
            <a:ext cx="2046492" cy="745562"/>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sz="2800"/>
          </a:p>
        </p:txBody>
      </p:sp>
      <p:sp>
        <p:nvSpPr>
          <p:cNvPr id="50" name="TextBox 49">
            <a:extLst>
              <a:ext uri="{FF2B5EF4-FFF2-40B4-BE49-F238E27FC236}">
                <a16:creationId xmlns:a16="http://schemas.microsoft.com/office/drawing/2014/main" id="{CFAAFD7B-24DC-483F-BCF3-538A9E879219}"/>
              </a:ext>
            </a:extLst>
          </p:cNvPr>
          <p:cNvSpPr txBox="1"/>
          <p:nvPr/>
        </p:nvSpPr>
        <p:spPr>
          <a:xfrm>
            <a:off x="7612227" y="2537055"/>
            <a:ext cx="201088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ea typeface="+mn-lt"/>
                <a:cs typeface="+mn-lt"/>
              </a:rPr>
              <a:t>18.5%</a:t>
            </a:r>
            <a:endParaRPr lang="en-US" sz="2800" dirty="0">
              <a:solidFill>
                <a:schemeClr val="tx1">
                  <a:lumMod val="75000"/>
                  <a:lumOff val="25000"/>
                </a:schemeClr>
              </a:solidFill>
              <a:latin typeface="Century Gothic"/>
              <a:cs typeface="Calibri" panose="020F0502020204030204"/>
            </a:endParaRPr>
          </a:p>
        </p:txBody>
      </p:sp>
      <p:sp>
        <p:nvSpPr>
          <p:cNvPr id="51" name="TextBox 50">
            <a:extLst>
              <a:ext uri="{FF2B5EF4-FFF2-40B4-BE49-F238E27FC236}">
                <a16:creationId xmlns:a16="http://schemas.microsoft.com/office/drawing/2014/main" id="{414F186C-0B89-44FD-8E1A-E0B14FA08113}"/>
              </a:ext>
            </a:extLst>
          </p:cNvPr>
          <p:cNvSpPr txBox="1"/>
          <p:nvPr/>
        </p:nvSpPr>
        <p:spPr>
          <a:xfrm>
            <a:off x="9882888" y="3247839"/>
            <a:ext cx="204057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tx1">
                    <a:lumMod val="75000"/>
                    <a:lumOff val="25000"/>
                  </a:schemeClr>
                </a:solidFill>
                <a:latin typeface="Century Gothic"/>
                <a:cs typeface="Calibri"/>
              </a:rPr>
              <a:t>12.4%</a:t>
            </a:r>
          </a:p>
        </p:txBody>
      </p:sp>
      <p:sp>
        <p:nvSpPr>
          <p:cNvPr id="53" name="TextBox 52">
            <a:extLst>
              <a:ext uri="{FF2B5EF4-FFF2-40B4-BE49-F238E27FC236}">
                <a16:creationId xmlns:a16="http://schemas.microsoft.com/office/drawing/2014/main" id="{77657B15-7465-4B33-850D-7337A235321C}"/>
              </a:ext>
            </a:extLst>
          </p:cNvPr>
          <p:cNvSpPr txBox="1"/>
          <p:nvPr/>
        </p:nvSpPr>
        <p:spPr>
          <a:xfrm>
            <a:off x="1360024" y="233894"/>
            <a:ext cx="10897385"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Results: Annual Solar Production by Aspect</a:t>
            </a:r>
          </a:p>
        </p:txBody>
      </p:sp>
      <p:pic>
        <p:nvPicPr>
          <p:cNvPr id="55" name="Graphic 6" descr="Triangle Ruler">
            <a:extLst>
              <a:ext uri="{FF2B5EF4-FFF2-40B4-BE49-F238E27FC236}">
                <a16:creationId xmlns:a16="http://schemas.microsoft.com/office/drawing/2014/main" id="{61C4AD26-ABF0-4AFA-A475-944030D1E57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30847" y="109951"/>
            <a:ext cx="914400" cy="914400"/>
          </a:xfrm>
          <a:prstGeom prst="rect">
            <a:avLst/>
          </a:prstGeom>
        </p:spPr>
      </p:pic>
      <p:sp>
        <p:nvSpPr>
          <p:cNvPr id="2" name="Rectangle 1">
            <a:extLst>
              <a:ext uri="{FF2B5EF4-FFF2-40B4-BE49-F238E27FC236}">
                <a16:creationId xmlns:a16="http://schemas.microsoft.com/office/drawing/2014/main" id="{703DE5D1-2822-4AC7-B9A6-6F5D5685760C}"/>
              </a:ext>
            </a:extLst>
          </p:cNvPr>
          <p:cNvSpPr/>
          <p:nvPr/>
        </p:nvSpPr>
        <p:spPr>
          <a:xfrm rot="5400000">
            <a:off x="5975267" y="1012370"/>
            <a:ext cx="247403" cy="11083634"/>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2236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AEFD132-CACF-44C3-A348-B9F5650D7664}"/>
              </a:ext>
            </a:extLst>
          </p:cNvPr>
          <p:cNvPicPr>
            <a:picLocks noChangeAspect="1"/>
          </p:cNvPicPr>
          <p:nvPr/>
        </p:nvPicPr>
        <p:blipFill>
          <a:blip r:embed="rId3"/>
          <a:stretch>
            <a:fillRect/>
          </a:stretch>
        </p:blipFill>
        <p:spPr>
          <a:xfrm>
            <a:off x="459475" y="1217494"/>
            <a:ext cx="7303826" cy="5480713"/>
          </a:xfrm>
          <a:prstGeom prst="rect">
            <a:avLst/>
          </a:prstGeom>
        </p:spPr>
      </p:pic>
      <p:sp>
        <p:nvSpPr>
          <p:cNvPr id="4" name="TextBox 3">
            <a:extLst>
              <a:ext uri="{FF2B5EF4-FFF2-40B4-BE49-F238E27FC236}">
                <a16:creationId xmlns:a16="http://schemas.microsoft.com/office/drawing/2014/main" id="{7EA2F7EA-0C4A-48D9-9DB5-C57B728309C6}"/>
              </a:ext>
            </a:extLst>
          </p:cNvPr>
          <p:cNvSpPr txBox="1"/>
          <p:nvPr/>
        </p:nvSpPr>
        <p:spPr>
          <a:xfrm>
            <a:off x="495300" y="333881"/>
            <a:ext cx="10536845" cy="58477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bg1"/>
                </a:solidFill>
                <a:latin typeface="Century Gothic"/>
                <a:cs typeface="Calibri"/>
              </a:rPr>
              <a:t>Annual PV Efficiency in </a:t>
            </a:r>
            <a:r>
              <a:rPr lang="en-US" sz="3200" b="1" err="1">
                <a:solidFill>
                  <a:schemeClr val="bg1"/>
                </a:solidFill>
                <a:latin typeface="Century Gothic"/>
                <a:cs typeface="Calibri"/>
              </a:rPr>
              <a:t>KWh</a:t>
            </a:r>
            <a:r>
              <a:rPr lang="en-US" sz="3200" b="1">
                <a:solidFill>
                  <a:schemeClr val="bg1"/>
                </a:solidFill>
                <a:latin typeface="Century Gothic"/>
                <a:cs typeface="Calibri"/>
              </a:rPr>
              <a:t>/m^2 by Rooftop</a:t>
            </a:r>
            <a:endParaRPr lang="en-US">
              <a:solidFill>
                <a:schemeClr val="bg1"/>
              </a:solidFill>
            </a:endParaRPr>
          </a:p>
        </p:txBody>
      </p:sp>
      <p:sp>
        <p:nvSpPr>
          <p:cNvPr id="8" name="TextBox 7">
            <a:extLst>
              <a:ext uri="{FF2B5EF4-FFF2-40B4-BE49-F238E27FC236}">
                <a16:creationId xmlns:a16="http://schemas.microsoft.com/office/drawing/2014/main" id="{46F252C1-A65E-406E-AEE0-E3114E2EC972}"/>
              </a:ext>
            </a:extLst>
          </p:cNvPr>
          <p:cNvSpPr txBox="1"/>
          <p:nvPr/>
        </p:nvSpPr>
        <p:spPr>
          <a:xfrm>
            <a:off x="830699" y="5287598"/>
            <a:ext cx="2743200" cy="15234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50">
                <a:solidFill>
                  <a:schemeClr val="tx1">
                    <a:lumMod val="75000"/>
                    <a:lumOff val="25000"/>
                  </a:schemeClr>
                </a:solidFill>
                <a:latin typeface="Century Gothic"/>
                <a:cs typeface="Calibri"/>
              </a:rPr>
              <a:t>Greater than 237.56</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229.54 to 237.55</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220.97 to 229.53</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204.20 to 220.96</a:t>
            </a:r>
            <a:endParaRPr lang="en-US">
              <a:solidFill>
                <a:schemeClr val="tx1">
                  <a:lumMod val="75000"/>
                  <a:lumOff val="25000"/>
                </a:schemeClr>
              </a:solidFill>
            </a:endParaRPr>
          </a:p>
          <a:p>
            <a:r>
              <a:rPr lang="en-US" sz="1550">
                <a:solidFill>
                  <a:schemeClr val="tx1">
                    <a:lumMod val="75000"/>
                    <a:lumOff val="25000"/>
                  </a:schemeClr>
                </a:solidFill>
                <a:latin typeface="Century Gothic"/>
                <a:cs typeface="Calibri"/>
              </a:rPr>
              <a:t>Less than 204.19</a:t>
            </a:r>
          </a:p>
          <a:p>
            <a:endParaRPr lang="en-US" sz="155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94DA5DE5-8D88-4FCD-96D2-3682C2A63D12}"/>
              </a:ext>
            </a:extLst>
          </p:cNvPr>
          <p:cNvSpPr txBox="1"/>
          <p:nvPr/>
        </p:nvSpPr>
        <p:spPr>
          <a:xfrm>
            <a:off x="4026834" y="6195732"/>
            <a:ext cx="2924175"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cs typeface="Calibri"/>
              </a:rPr>
              <a:t>0                    150                 300 ft</a:t>
            </a:r>
          </a:p>
        </p:txBody>
      </p:sp>
      <p:sp>
        <p:nvSpPr>
          <p:cNvPr id="3" name="Rectangle 2">
            <a:extLst>
              <a:ext uri="{FF2B5EF4-FFF2-40B4-BE49-F238E27FC236}">
                <a16:creationId xmlns:a16="http://schemas.microsoft.com/office/drawing/2014/main" id="{24CA084F-282B-4AF8-85E3-B73438A90723}"/>
              </a:ext>
            </a:extLst>
          </p:cNvPr>
          <p:cNvSpPr/>
          <p:nvPr/>
        </p:nvSpPr>
        <p:spPr>
          <a:xfrm>
            <a:off x="8225921" y="1216882"/>
            <a:ext cx="3350015" cy="5293757"/>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Rooftop annual PV potential normalized by area</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Derives annual </a:t>
            </a:r>
            <a:r>
              <a:rPr lang="en-US" sz="2000" b="1">
                <a:solidFill>
                  <a:schemeClr val="tx1">
                    <a:lumMod val="75000"/>
                    <a:lumOff val="25000"/>
                  </a:schemeClr>
                </a:solidFill>
                <a:latin typeface="Century Gothic"/>
                <a:cs typeface="Calibri" panose="020F0502020204030204"/>
              </a:rPr>
              <a:t>efficiency</a:t>
            </a:r>
            <a:r>
              <a:rPr lang="en-US" sz="2000">
                <a:solidFill>
                  <a:schemeClr val="tx1">
                    <a:lumMod val="75000"/>
                    <a:lumOff val="25000"/>
                  </a:schemeClr>
                </a:solidFill>
                <a:latin typeface="Century Gothic"/>
                <a:cs typeface="Calibri" panose="020F0502020204030204"/>
              </a:rPr>
              <a:t> of rooftops</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a:solidFill>
                <a:schemeClr val="tx1">
                  <a:lumMod val="75000"/>
                  <a:lumOff val="25000"/>
                </a:schemeClr>
              </a:solidFill>
              <a:cs typeface="Calibri"/>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The average annual potential of rooftops </a:t>
            </a:r>
            <a:r>
              <a:rPr lang="en-US" sz="2000" b="1">
                <a:solidFill>
                  <a:schemeClr val="tx1">
                    <a:lumMod val="75000"/>
                    <a:lumOff val="25000"/>
                  </a:schemeClr>
                </a:solidFill>
                <a:latin typeface="Century Gothic"/>
                <a:cs typeface="Calibri" panose="020F0502020204030204"/>
              </a:rPr>
              <a:t>215.92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/m^2</a:t>
            </a:r>
            <a:r>
              <a:rPr lang="en-US" sz="2000" b="1" dirty="0">
                <a:solidFill>
                  <a:schemeClr val="tx1">
                    <a:lumMod val="75000"/>
                    <a:lumOff val="25000"/>
                  </a:schemeClr>
                </a:solidFill>
                <a:latin typeface="Century Gothic"/>
                <a:cs typeface="Calibri" panose="020F0502020204030204"/>
              </a:rPr>
              <a:t/>
            </a:r>
            <a:br>
              <a:rPr lang="en-US" sz="2000" b="1" dirty="0">
                <a:solidFill>
                  <a:schemeClr val="tx1">
                    <a:lumMod val="75000"/>
                    <a:lumOff val="25000"/>
                  </a:schemeClr>
                </a:solidFill>
                <a:latin typeface="Century Gothic"/>
                <a:cs typeface="Calibri" panose="020F0502020204030204"/>
              </a:rPr>
            </a:br>
            <a:endParaRPr lang="en-US" sz="2000" b="1">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The median annual potential of rooftops is </a:t>
            </a:r>
            <a:r>
              <a:rPr lang="en-US" sz="2000" b="1">
                <a:solidFill>
                  <a:schemeClr val="tx1">
                    <a:lumMod val="75000"/>
                    <a:lumOff val="25000"/>
                  </a:schemeClr>
                </a:solidFill>
                <a:latin typeface="Century Gothic"/>
                <a:cs typeface="Calibri" panose="020F0502020204030204"/>
              </a:rPr>
              <a:t>225.40 </a:t>
            </a:r>
            <a:r>
              <a:rPr lang="en-US" sz="2000" b="1" err="1">
                <a:solidFill>
                  <a:schemeClr val="tx1">
                    <a:lumMod val="75000"/>
                    <a:lumOff val="25000"/>
                  </a:schemeClr>
                </a:solidFill>
                <a:latin typeface="Century Gothic"/>
                <a:cs typeface="Calibri" panose="020F0502020204030204"/>
              </a:rPr>
              <a:t>KWh</a:t>
            </a:r>
            <a:r>
              <a:rPr lang="en-US" sz="2000" b="1">
                <a:solidFill>
                  <a:schemeClr val="tx1">
                    <a:lumMod val="75000"/>
                    <a:lumOff val="25000"/>
                  </a:schemeClr>
                </a:solidFill>
                <a:latin typeface="Century Gothic"/>
                <a:cs typeface="Calibri" panose="020F0502020204030204"/>
              </a:rPr>
              <a:t>/m^2</a:t>
            </a:r>
            <a:r>
              <a:rPr lang="en-US" sz="2000" dirty="0">
                <a:latin typeface="Century Gothic"/>
                <a:cs typeface="Calibri" panose="020F0502020204030204"/>
              </a:rPr>
              <a:t/>
            </a:r>
            <a:br>
              <a:rPr lang="en-US" sz="2000" dirty="0">
                <a:latin typeface="Century Gothic"/>
                <a:cs typeface="Calibri" panose="020F0502020204030204"/>
              </a:rPr>
            </a:br>
            <a:endParaRPr lang="en-US" sz="2000">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endParaRPr lang="en-US" sz="2000">
              <a:latin typeface="Century Gothic"/>
              <a:cs typeface="Calibri" panose="020F0502020204030204"/>
            </a:endParaRPr>
          </a:p>
        </p:txBody>
      </p:sp>
    </p:spTree>
    <p:extLst>
      <p:ext uri="{BB962C8B-B14F-4D97-AF65-F5344CB8AC3E}">
        <p14:creationId xmlns:p14="http://schemas.microsoft.com/office/powerpoint/2010/main" val="10661628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1345957" y="233894"/>
            <a:ext cx="8595674"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Orientation</a:t>
            </a:r>
          </a:p>
        </p:txBody>
      </p:sp>
      <p:sp>
        <p:nvSpPr>
          <p:cNvPr id="3" name="TextBox 2">
            <a:extLst>
              <a:ext uri="{FF2B5EF4-FFF2-40B4-BE49-F238E27FC236}">
                <a16:creationId xmlns:a16="http://schemas.microsoft.com/office/drawing/2014/main" id="{F6D32FE8-1198-4511-B176-A4A8009A0A7C}"/>
              </a:ext>
            </a:extLst>
          </p:cNvPr>
          <p:cNvSpPr txBox="1"/>
          <p:nvPr/>
        </p:nvSpPr>
        <p:spPr>
          <a:xfrm>
            <a:off x="7536141" y="1470189"/>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4" name="TextBox 3">
            <a:extLst>
              <a:ext uri="{FF2B5EF4-FFF2-40B4-BE49-F238E27FC236}">
                <a16:creationId xmlns:a16="http://schemas.microsoft.com/office/drawing/2014/main" id="{7002C9AF-DE36-4F06-954B-1383272192D4}"/>
              </a:ext>
            </a:extLst>
          </p:cNvPr>
          <p:cNvSpPr txBox="1"/>
          <p:nvPr/>
        </p:nvSpPr>
        <p:spPr>
          <a:xfrm>
            <a:off x="5824194" y="12836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9" name="TextBox 28">
            <a:extLst>
              <a:ext uri="{FF2B5EF4-FFF2-40B4-BE49-F238E27FC236}">
                <a16:creationId xmlns:a16="http://schemas.microsoft.com/office/drawing/2014/main" id="{8EC8F914-E731-4E5C-887B-2716C8090BDC}"/>
              </a:ext>
            </a:extLst>
          </p:cNvPr>
          <p:cNvSpPr txBox="1"/>
          <p:nvPr/>
        </p:nvSpPr>
        <p:spPr>
          <a:xfrm>
            <a:off x="5975506" y="27274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1" name="Rectangle: Rounded Corners 30">
            <a:extLst>
              <a:ext uri="{FF2B5EF4-FFF2-40B4-BE49-F238E27FC236}">
                <a16:creationId xmlns:a16="http://schemas.microsoft.com/office/drawing/2014/main" id="{BE264F44-5FEB-4F1D-89BA-E609B5707058}"/>
              </a:ext>
            </a:extLst>
          </p:cNvPr>
          <p:cNvSpPr/>
          <p:nvPr/>
        </p:nvSpPr>
        <p:spPr>
          <a:xfrm>
            <a:off x="2583608" y="1405311"/>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pic>
        <p:nvPicPr>
          <p:cNvPr id="46" name="Graphic 6" descr="Triangle Ruler">
            <a:extLst>
              <a:ext uri="{FF2B5EF4-FFF2-40B4-BE49-F238E27FC236}">
                <a16:creationId xmlns:a16="http://schemas.microsoft.com/office/drawing/2014/main" id="{070DEDE6-8084-4103-8CC3-4C02C13BF3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16780" y="109951"/>
            <a:ext cx="914400" cy="914400"/>
          </a:xfrm>
          <a:prstGeom prst="rect">
            <a:avLst/>
          </a:prstGeom>
        </p:spPr>
      </p:pic>
      <p:pic>
        <p:nvPicPr>
          <p:cNvPr id="48" name="Graphic 6" descr="Triangle Ruler">
            <a:extLst>
              <a:ext uri="{FF2B5EF4-FFF2-40B4-BE49-F238E27FC236}">
                <a16:creationId xmlns:a16="http://schemas.microsoft.com/office/drawing/2014/main" id="{1C641BA9-59FB-4880-9053-D19F06A9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57289" y="1608450"/>
            <a:ext cx="914400" cy="914400"/>
          </a:xfrm>
          <a:prstGeom prst="rect">
            <a:avLst/>
          </a:prstGeom>
        </p:spPr>
      </p:pic>
      <p:sp>
        <p:nvSpPr>
          <p:cNvPr id="16" name="TextBox 15">
            <a:extLst>
              <a:ext uri="{FF2B5EF4-FFF2-40B4-BE49-F238E27FC236}">
                <a16:creationId xmlns:a16="http://schemas.microsoft.com/office/drawing/2014/main" id="{4FC5C5BE-DFA7-4840-B7FD-9F21B6196A23}"/>
              </a:ext>
            </a:extLst>
          </p:cNvPr>
          <p:cNvSpPr txBox="1"/>
          <p:nvPr/>
        </p:nvSpPr>
        <p:spPr>
          <a:xfrm>
            <a:off x="3500811" y="1527525"/>
            <a:ext cx="801648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tx1">
                    <a:lumMod val="75000"/>
                    <a:lumOff val="25000"/>
                  </a:schemeClr>
                </a:solidFill>
                <a:latin typeface="Century Gothic"/>
                <a:cs typeface="Calibri"/>
              </a:rPr>
              <a:t>Southern </a:t>
            </a:r>
            <a:r>
              <a:rPr lang="en-US" sz="3200">
                <a:solidFill>
                  <a:schemeClr val="tx1">
                    <a:lumMod val="75000"/>
                    <a:lumOff val="25000"/>
                  </a:schemeClr>
                </a:solidFill>
                <a:latin typeface="Century Gothic"/>
                <a:cs typeface="Calibri"/>
              </a:rPr>
              <a:t>aspects produce the </a:t>
            </a:r>
            <a:r>
              <a:rPr lang="en-US" sz="3200" b="1">
                <a:solidFill>
                  <a:schemeClr val="tx1">
                    <a:lumMod val="75000"/>
                    <a:lumOff val="25000"/>
                  </a:schemeClr>
                </a:solidFill>
                <a:latin typeface="Century Gothic"/>
                <a:cs typeface="Calibri"/>
              </a:rPr>
              <a:t>most </a:t>
            </a:r>
            <a:r>
              <a:rPr lang="en-US" sz="3200">
                <a:solidFill>
                  <a:schemeClr val="tx1">
                    <a:lumMod val="75000"/>
                    <a:lumOff val="25000"/>
                  </a:schemeClr>
                </a:solidFill>
                <a:latin typeface="Century Gothic"/>
                <a:cs typeface="Calibri"/>
              </a:rPr>
              <a:t>energy  </a:t>
            </a:r>
          </a:p>
        </p:txBody>
      </p:sp>
      <p:pic>
        <p:nvPicPr>
          <p:cNvPr id="5" name="Graphic 5" descr="Arrow Right">
            <a:extLst>
              <a:ext uri="{FF2B5EF4-FFF2-40B4-BE49-F238E27FC236}">
                <a16:creationId xmlns:a16="http://schemas.microsoft.com/office/drawing/2014/main" id="{4E9E0EC5-FD05-4258-9397-DF19B99B9F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411141" y="104480"/>
            <a:ext cx="914400" cy="914400"/>
          </a:xfrm>
          <a:prstGeom prst="rect">
            <a:avLst/>
          </a:prstGeom>
        </p:spPr>
      </p:pic>
      <p:sp>
        <p:nvSpPr>
          <p:cNvPr id="103" name="Arrow: Bent 102">
            <a:extLst>
              <a:ext uri="{FF2B5EF4-FFF2-40B4-BE49-F238E27FC236}">
                <a16:creationId xmlns:a16="http://schemas.microsoft.com/office/drawing/2014/main" id="{3F6096A3-CAF4-4895-9591-D8800C613CC2}"/>
              </a:ext>
            </a:extLst>
          </p:cNvPr>
          <p:cNvSpPr/>
          <p:nvPr/>
        </p:nvSpPr>
        <p:spPr>
          <a:xfrm flipV="1">
            <a:off x="2727504" y="3183194"/>
            <a:ext cx="3377937" cy="1783237"/>
          </a:xfrm>
          <a:prstGeom prst="bentArrow">
            <a:avLst/>
          </a:prstGeom>
          <a:solidFill>
            <a:srgbClr val="F5B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ectangle: Rounded Corners 103">
            <a:extLst>
              <a:ext uri="{FF2B5EF4-FFF2-40B4-BE49-F238E27FC236}">
                <a16:creationId xmlns:a16="http://schemas.microsoft.com/office/drawing/2014/main" id="{14C8E01C-0F35-4D00-BF74-DF5D0E5DEFBE}"/>
              </a:ext>
            </a:extLst>
          </p:cNvPr>
          <p:cNvSpPr/>
          <p:nvPr/>
        </p:nvSpPr>
        <p:spPr>
          <a:xfrm>
            <a:off x="6849237" y="3549910"/>
            <a:ext cx="4128244" cy="14997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cs typeface="Calibri"/>
            </a:endParaRPr>
          </a:p>
          <a:p>
            <a:pPr algn="ctr"/>
            <a:endParaRPr lang="en-US">
              <a:cs typeface="Calibri"/>
            </a:endParaRPr>
          </a:p>
        </p:txBody>
      </p:sp>
      <p:sp>
        <p:nvSpPr>
          <p:cNvPr id="105" name="TextBox 104">
            <a:extLst>
              <a:ext uri="{FF2B5EF4-FFF2-40B4-BE49-F238E27FC236}">
                <a16:creationId xmlns:a16="http://schemas.microsoft.com/office/drawing/2014/main" id="{F981D8E6-68EC-4E3A-AB63-A9413BDA670D}"/>
              </a:ext>
            </a:extLst>
          </p:cNvPr>
          <p:cNvSpPr txBox="1"/>
          <p:nvPr/>
        </p:nvSpPr>
        <p:spPr>
          <a:xfrm>
            <a:off x="6850375" y="3945917"/>
            <a:ext cx="4128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tx1">
                    <a:lumMod val="75000"/>
                    <a:lumOff val="25000"/>
                  </a:schemeClr>
                </a:solidFill>
                <a:latin typeface="Century Gothic"/>
                <a:cs typeface="Calibri"/>
              </a:rPr>
              <a:t>OVERALL</a:t>
            </a:r>
            <a:endParaRPr lang="en-US">
              <a:solidFill>
                <a:schemeClr val="tx1">
                  <a:lumMod val="75000"/>
                  <a:lumOff val="25000"/>
                </a:schemeClr>
              </a:solidFill>
              <a:cs typeface="Calibri"/>
            </a:endParaRPr>
          </a:p>
        </p:txBody>
      </p:sp>
      <p:sp>
        <p:nvSpPr>
          <p:cNvPr id="106" name="Rectangle: Rounded Corners 105">
            <a:extLst>
              <a:ext uri="{FF2B5EF4-FFF2-40B4-BE49-F238E27FC236}">
                <a16:creationId xmlns:a16="http://schemas.microsoft.com/office/drawing/2014/main" id="{F73622C9-7D61-42EA-9612-BF3CD32801CD}"/>
              </a:ext>
            </a:extLst>
          </p:cNvPr>
          <p:cNvSpPr/>
          <p:nvPr/>
        </p:nvSpPr>
        <p:spPr>
          <a:xfrm>
            <a:off x="2583608" y="5773063"/>
            <a:ext cx="8935913" cy="557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sp>
        <p:nvSpPr>
          <p:cNvPr id="109" name="TextBox 108">
            <a:extLst>
              <a:ext uri="{FF2B5EF4-FFF2-40B4-BE49-F238E27FC236}">
                <a16:creationId xmlns:a16="http://schemas.microsoft.com/office/drawing/2014/main" id="{5F682176-BAAA-42CC-8823-980E9CDCA590}"/>
              </a:ext>
            </a:extLst>
          </p:cNvPr>
          <p:cNvSpPr txBox="1"/>
          <p:nvPr/>
        </p:nvSpPr>
        <p:spPr>
          <a:xfrm>
            <a:off x="2582469" y="5859562"/>
            <a:ext cx="8935507" cy="471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Calibri"/>
              </a:rPr>
              <a:t>This is relevant for the positioning of solar panels.</a:t>
            </a:r>
          </a:p>
        </p:txBody>
      </p:sp>
      <p:sp>
        <p:nvSpPr>
          <p:cNvPr id="6" name="Minus Sign 5">
            <a:extLst>
              <a:ext uri="{FF2B5EF4-FFF2-40B4-BE49-F238E27FC236}">
                <a16:creationId xmlns:a16="http://schemas.microsoft.com/office/drawing/2014/main" id="{0225C093-5289-4E67-8C6B-813CE1838D17}"/>
              </a:ext>
            </a:extLst>
          </p:cNvPr>
          <p:cNvSpPr/>
          <p:nvPr/>
        </p:nvSpPr>
        <p:spPr>
          <a:xfrm rot="5400000">
            <a:off x="-1011027" y="3612036"/>
            <a:ext cx="3951403" cy="2152454"/>
          </a:xfrm>
          <a:prstGeom prst="mathMinus">
            <a:avLst/>
          </a:prstGeom>
          <a:solidFill>
            <a:srgbClr val="BD09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38" descr="Solar Panels">
            <a:extLst>
              <a:ext uri="{FF2B5EF4-FFF2-40B4-BE49-F238E27FC236}">
                <a16:creationId xmlns:a16="http://schemas.microsoft.com/office/drawing/2014/main" id="{E59A86ED-0155-4BB6-9186-8ADC8A9F037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850" y="1604914"/>
            <a:ext cx="1794235" cy="1802090"/>
          </a:xfrm>
          <a:prstGeom prst="rect">
            <a:avLst/>
          </a:prstGeom>
        </p:spPr>
      </p:pic>
      <p:sp>
        <p:nvSpPr>
          <p:cNvPr id="8" name="TextBox 7">
            <a:extLst>
              <a:ext uri="{FF2B5EF4-FFF2-40B4-BE49-F238E27FC236}">
                <a16:creationId xmlns:a16="http://schemas.microsoft.com/office/drawing/2014/main" id="{A124A54C-2CBB-40E1-B3D4-C76D1163B459}"/>
              </a:ext>
            </a:extLst>
          </p:cNvPr>
          <p:cNvSpPr txBox="1"/>
          <p:nvPr/>
        </p:nvSpPr>
        <p:spPr>
          <a:xfrm>
            <a:off x="732598" y="5360404"/>
            <a:ext cx="4967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tx1">
                    <a:lumMod val="75000"/>
                    <a:lumOff val="25000"/>
                  </a:schemeClr>
                </a:solidFill>
                <a:latin typeface="Century Gothic"/>
                <a:cs typeface="Calibri"/>
              </a:rPr>
              <a:t>S</a:t>
            </a:r>
          </a:p>
        </p:txBody>
      </p:sp>
      <p:sp>
        <p:nvSpPr>
          <p:cNvPr id="9" name="Minus Sign 8">
            <a:extLst>
              <a:ext uri="{FF2B5EF4-FFF2-40B4-BE49-F238E27FC236}">
                <a16:creationId xmlns:a16="http://schemas.microsoft.com/office/drawing/2014/main" id="{4B6F5002-5862-4B88-85E7-C799D5E3F395}"/>
              </a:ext>
            </a:extLst>
          </p:cNvPr>
          <p:cNvSpPr/>
          <p:nvPr/>
        </p:nvSpPr>
        <p:spPr>
          <a:xfrm>
            <a:off x="509046" y="5752706"/>
            <a:ext cx="911257" cy="911257"/>
          </a:xfrm>
          <a:prstGeom prst="mathMinus">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2880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1331889" y="233894"/>
            <a:ext cx="8595674"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Orientation</a:t>
            </a:r>
          </a:p>
        </p:txBody>
      </p:sp>
      <p:sp>
        <p:nvSpPr>
          <p:cNvPr id="3" name="TextBox 2">
            <a:extLst>
              <a:ext uri="{FF2B5EF4-FFF2-40B4-BE49-F238E27FC236}">
                <a16:creationId xmlns:a16="http://schemas.microsoft.com/office/drawing/2014/main" id="{F6D32FE8-1198-4511-B176-A4A8009A0A7C}"/>
              </a:ext>
            </a:extLst>
          </p:cNvPr>
          <p:cNvSpPr txBox="1"/>
          <p:nvPr/>
        </p:nvSpPr>
        <p:spPr>
          <a:xfrm>
            <a:off x="7536141" y="1470189"/>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4" name="TextBox 3">
            <a:extLst>
              <a:ext uri="{FF2B5EF4-FFF2-40B4-BE49-F238E27FC236}">
                <a16:creationId xmlns:a16="http://schemas.microsoft.com/office/drawing/2014/main" id="{7002C9AF-DE36-4F06-954B-1383272192D4}"/>
              </a:ext>
            </a:extLst>
          </p:cNvPr>
          <p:cNvSpPr txBox="1"/>
          <p:nvPr/>
        </p:nvSpPr>
        <p:spPr>
          <a:xfrm>
            <a:off x="5824194" y="128361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9" name="TextBox 28">
            <a:extLst>
              <a:ext uri="{FF2B5EF4-FFF2-40B4-BE49-F238E27FC236}">
                <a16:creationId xmlns:a16="http://schemas.microsoft.com/office/drawing/2014/main" id="{8EC8F914-E731-4E5C-887B-2716C8090BDC}"/>
              </a:ext>
            </a:extLst>
          </p:cNvPr>
          <p:cNvSpPr txBox="1"/>
          <p:nvPr/>
        </p:nvSpPr>
        <p:spPr>
          <a:xfrm>
            <a:off x="5975506" y="272748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1" name="Rectangle: Rounded Corners 30">
            <a:extLst>
              <a:ext uri="{FF2B5EF4-FFF2-40B4-BE49-F238E27FC236}">
                <a16:creationId xmlns:a16="http://schemas.microsoft.com/office/drawing/2014/main" id="{BE264F44-5FEB-4F1D-89BA-E609B5707058}"/>
              </a:ext>
            </a:extLst>
          </p:cNvPr>
          <p:cNvSpPr/>
          <p:nvPr/>
        </p:nvSpPr>
        <p:spPr>
          <a:xfrm>
            <a:off x="2583608" y="1405311"/>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pic>
        <p:nvPicPr>
          <p:cNvPr id="46" name="Graphic 6" descr="Triangle Ruler">
            <a:extLst>
              <a:ext uri="{FF2B5EF4-FFF2-40B4-BE49-F238E27FC236}">
                <a16:creationId xmlns:a16="http://schemas.microsoft.com/office/drawing/2014/main" id="{070DEDE6-8084-4103-8CC3-4C02C13BF3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712" y="109951"/>
            <a:ext cx="914400" cy="914400"/>
          </a:xfrm>
          <a:prstGeom prst="rect">
            <a:avLst/>
          </a:prstGeom>
        </p:spPr>
      </p:pic>
      <p:pic>
        <p:nvPicPr>
          <p:cNvPr id="48" name="Graphic 6" descr="Triangle Ruler">
            <a:extLst>
              <a:ext uri="{FF2B5EF4-FFF2-40B4-BE49-F238E27FC236}">
                <a16:creationId xmlns:a16="http://schemas.microsoft.com/office/drawing/2014/main" id="{1C641BA9-59FB-4880-9053-D19F06A9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2657289" y="1608450"/>
            <a:ext cx="914400" cy="914400"/>
          </a:xfrm>
          <a:prstGeom prst="rect">
            <a:avLst/>
          </a:prstGeom>
        </p:spPr>
      </p:pic>
      <p:sp>
        <p:nvSpPr>
          <p:cNvPr id="16" name="TextBox 15">
            <a:extLst>
              <a:ext uri="{FF2B5EF4-FFF2-40B4-BE49-F238E27FC236}">
                <a16:creationId xmlns:a16="http://schemas.microsoft.com/office/drawing/2014/main" id="{4FC5C5BE-DFA7-4840-B7FD-9F21B6196A23}"/>
              </a:ext>
            </a:extLst>
          </p:cNvPr>
          <p:cNvSpPr txBox="1"/>
          <p:nvPr/>
        </p:nvSpPr>
        <p:spPr>
          <a:xfrm>
            <a:off x="3500811" y="1527525"/>
            <a:ext cx="8016487"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solidFill>
                  <a:schemeClr val="tx1">
                    <a:lumMod val="75000"/>
                    <a:lumOff val="25000"/>
                  </a:schemeClr>
                </a:solidFill>
                <a:latin typeface="Century Gothic"/>
                <a:cs typeface="Calibri"/>
              </a:rPr>
              <a:t>Northern </a:t>
            </a:r>
            <a:r>
              <a:rPr lang="en-US" sz="3200">
                <a:solidFill>
                  <a:schemeClr val="tx1">
                    <a:lumMod val="75000"/>
                    <a:lumOff val="25000"/>
                  </a:schemeClr>
                </a:solidFill>
                <a:latin typeface="Century Gothic"/>
                <a:cs typeface="Calibri"/>
              </a:rPr>
              <a:t>aspects produce the </a:t>
            </a:r>
            <a:r>
              <a:rPr lang="en-US" sz="3200" b="1">
                <a:solidFill>
                  <a:schemeClr val="tx1">
                    <a:lumMod val="75000"/>
                    <a:lumOff val="25000"/>
                  </a:schemeClr>
                </a:solidFill>
                <a:latin typeface="Century Gothic"/>
                <a:cs typeface="Calibri"/>
              </a:rPr>
              <a:t>most </a:t>
            </a:r>
            <a:r>
              <a:rPr lang="en-US" sz="3200">
                <a:solidFill>
                  <a:schemeClr val="tx1">
                    <a:lumMod val="75000"/>
                    <a:lumOff val="25000"/>
                  </a:schemeClr>
                </a:solidFill>
                <a:latin typeface="Century Gothic"/>
                <a:cs typeface="Calibri"/>
              </a:rPr>
              <a:t>energy </a:t>
            </a:r>
            <a:r>
              <a:rPr lang="en-US" sz="3200" dirty="0">
                <a:latin typeface="Century Gothic"/>
                <a:cs typeface="Calibri"/>
              </a:rPr>
              <a:t> </a:t>
            </a:r>
          </a:p>
        </p:txBody>
      </p:sp>
      <p:pic>
        <p:nvPicPr>
          <p:cNvPr id="5" name="Graphic 5" descr="Arrow Right">
            <a:extLst>
              <a:ext uri="{FF2B5EF4-FFF2-40B4-BE49-F238E27FC236}">
                <a16:creationId xmlns:a16="http://schemas.microsoft.com/office/drawing/2014/main" id="{4E9E0EC5-FD05-4258-9397-DF19B99B9FA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97073" y="104480"/>
            <a:ext cx="914400" cy="914400"/>
          </a:xfrm>
          <a:prstGeom prst="rect">
            <a:avLst/>
          </a:prstGeom>
        </p:spPr>
      </p:pic>
      <p:sp>
        <p:nvSpPr>
          <p:cNvPr id="103" name="Arrow: Bent 102">
            <a:extLst>
              <a:ext uri="{FF2B5EF4-FFF2-40B4-BE49-F238E27FC236}">
                <a16:creationId xmlns:a16="http://schemas.microsoft.com/office/drawing/2014/main" id="{3F6096A3-CAF4-4895-9591-D8800C613CC2}"/>
              </a:ext>
            </a:extLst>
          </p:cNvPr>
          <p:cNvSpPr/>
          <p:nvPr/>
        </p:nvSpPr>
        <p:spPr>
          <a:xfrm flipV="1">
            <a:off x="2727504" y="3183194"/>
            <a:ext cx="3377937" cy="1783237"/>
          </a:xfrm>
          <a:prstGeom prst="bentArrow">
            <a:avLst/>
          </a:prstGeom>
          <a:solidFill>
            <a:srgbClr val="BD090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4" name="Rectangle: Rounded Corners 103">
            <a:extLst>
              <a:ext uri="{FF2B5EF4-FFF2-40B4-BE49-F238E27FC236}">
                <a16:creationId xmlns:a16="http://schemas.microsoft.com/office/drawing/2014/main" id="{14C8E01C-0F35-4D00-BF74-DF5D0E5DEFBE}"/>
              </a:ext>
            </a:extLst>
          </p:cNvPr>
          <p:cNvSpPr/>
          <p:nvPr/>
        </p:nvSpPr>
        <p:spPr>
          <a:xfrm>
            <a:off x="6849237" y="3549910"/>
            <a:ext cx="4128244" cy="149970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cs typeface="Calibri"/>
            </a:endParaRPr>
          </a:p>
          <a:p>
            <a:pPr algn="ctr"/>
            <a:endParaRPr lang="en-US">
              <a:cs typeface="Calibri"/>
            </a:endParaRPr>
          </a:p>
        </p:txBody>
      </p:sp>
      <p:sp>
        <p:nvSpPr>
          <p:cNvPr id="105" name="TextBox 104">
            <a:extLst>
              <a:ext uri="{FF2B5EF4-FFF2-40B4-BE49-F238E27FC236}">
                <a16:creationId xmlns:a16="http://schemas.microsoft.com/office/drawing/2014/main" id="{F981D8E6-68EC-4E3A-AB63-A9413BDA670D}"/>
              </a:ext>
            </a:extLst>
          </p:cNvPr>
          <p:cNvSpPr txBox="1"/>
          <p:nvPr/>
        </p:nvSpPr>
        <p:spPr>
          <a:xfrm>
            <a:off x="6850375" y="3945917"/>
            <a:ext cx="412865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b="1">
                <a:solidFill>
                  <a:schemeClr val="tx1">
                    <a:lumMod val="75000"/>
                    <a:lumOff val="25000"/>
                  </a:schemeClr>
                </a:solidFill>
                <a:latin typeface="Century Gothic"/>
                <a:cs typeface="Calibri"/>
              </a:rPr>
              <a:t>APRIL TO AUGUST</a:t>
            </a:r>
            <a:endParaRPr lang="en-US" sz="1600">
              <a:solidFill>
                <a:schemeClr val="tx1">
                  <a:lumMod val="75000"/>
                  <a:lumOff val="25000"/>
                </a:schemeClr>
              </a:solidFill>
              <a:latin typeface="Century Gothic"/>
            </a:endParaRPr>
          </a:p>
        </p:txBody>
      </p:sp>
      <p:sp>
        <p:nvSpPr>
          <p:cNvPr id="106" name="Rectangle: Rounded Corners 105">
            <a:extLst>
              <a:ext uri="{FF2B5EF4-FFF2-40B4-BE49-F238E27FC236}">
                <a16:creationId xmlns:a16="http://schemas.microsoft.com/office/drawing/2014/main" id="{F73622C9-7D61-42EA-9612-BF3CD32801CD}"/>
              </a:ext>
            </a:extLst>
          </p:cNvPr>
          <p:cNvSpPr/>
          <p:nvPr/>
        </p:nvSpPr>
        <p:spPr>
          <a:xfrm>
            <a:off x="2583608" y="5773063"/>
            <a:ext cx="8935913" cy="557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sp>
        <p:nvSpPr>
          <p:cNvPr id="109" name="TextBox 108">
            <a:extLst>
              <a:ext uri="{FF2B5EF4-FFF2-40B4-BE49-F238E27FC236}">
                <a16:creationId xmlns:a16="http://schemas.microsoft.com/office/drawing/2014/main" id="{5F682176-BAAA-42CC-8823-980E9CDCA590}"/>
              </a:ext>
            </a:extLst>
          </p:cNvPr>
          <p:cNvSpPr txBox="1"/>
          <p:nvPr/>
        </p:nvSpPr>
        <p:spPr>
          <a:xfrm>
            <a:off x="2582469" y="5819977"/>
            <a:ext cx="8935507" cy="4715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tx1">
                    <a:lumMod val="75000"/>
                    <a:lumOff val="25000"/>
                  </a:schemeClr>
                </a:solidFill>
                <a:latin typeface="Century Gothic"/>
                <a:cs typeface="Calibri"/>
              </a:rPr>
              <a:t>and compete for leading aspect in September</a:t>
            </a:r>
            <a:endParaRPr lang="en-US" sz="2400" b="1">
              <a:solidFill>
                <a:schemeClr val="tx1">
                  <a:lumMod val="75000"/>
                  <a:lumOff val="25000"/>
                </a:schemeClr>
              </a:solidFill>
              <a:latin typeface="Century Gothic"/>
              <a:cs typeface="Calibri"/>
            </a:endParaRPr>
          </a:p>
        </p:txBody>
      </p:sp>
      <p:sp>
        <p:nvSpPr>
          <p:cNvPr id="110" name="TextBox 109">
            <a:extLst>
              <a:ext uri="{FF2B5EF4-FFF2-40B4-BE49-F238E27FC236}">
                <a16:creationId xmlns:a16="http://schemas.microsoft.com/office/drawing/2014/main" id="{AACC9261-EE60-4B76-88F1-646F1036E2BE}"/>
              </a:ext>
            </a:extLst>
          </p:cNvPr>
          <p:cNvSpPr txBox="1"/>
          <p:nvPr/>
        </p:nvSpPr>
        <p:spPr>
          <a:xfrm>
            <a:off x="3991521" y="4264734"/>
            <a:ext cx="18228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solidFill>
                  <a:schemeClr val="tx1">
                    <a:lumMod val="75000"/>
                    <a:lumOff val="25000"/>
                  </a:schemeClr>
                </a:solidFill>
                <a:latin typeface="Century Gothic"/>
                <a:cs typeface="Calibri"/>
              </a:rPr>
              <a:t>from</a:t>
            </a:r>
          </a:p>
        </p:txBody>
      </p:sp>
      <p:sp>
        <p:nvSpPr>
          <p:cNvPr id="6" name="Minus Sign 5">
            <a:extLst>
              <a:ext uri="{FF2B5EF4-FFF2-40B4-BE49-F238E27FC236}">
                <a16:creationId xmlns:a16="http://schemas.microsoft.com/office/drawing/2014/main" id="{0225C093-5289-4E67-8C6B-813CE1838D17}"/>
              </a:ext>
            </a:extLst>
          </p:cNvPr>
          <p:cNvSpPr/>
          <p:nvPr/>
        </p:nvSpPr>
        <p:spPr>
          <a:xfrm rot="5400000">
            <a:off x="-1018883" y="3619892"/>
            <a:ext cx="3951404" cy="2136743"/>
          </a:xfrm>
          <a:prstGeom prst="mathMinus">
            <a:avLst/>
          </a:prstGeom>
          <a:solidFill>
            <a:srgbClr val="F5B61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38" descr="Solar Panels">
            <a:extLst>
              <a:ext uri="{FF2B5EF4-FFF2-40B4-BE49-F238E27FC236}">
                <a16:creationId xmlns:a16="http://schemas.microsoft.com/office/drawing/2014/main" id="{E59A86ED-0155-4BB6-9186-8ADC8A9F0379}"/>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40850" y="1620625"/>
            <a:ext cx="1794235" cy="1802090"/>
          </a:xfrm>
          <a:prstGeom prst="rect">
            <a:avLst/>
          </a:prstGeom>
        </p:spPr>
      </p:pic>
      <p:sp>
        <p:nvSpPr>
          <p:cNvPr id="8" name="TextBox 7">
            <a:extLst>
              <a:ext uri="{FF2B5EF4-FFF2-40B4-BE49-F238E27FC236}">
                <a16:creationId xmlns:a16="http://schemas.microsoft.com/office/drawing/2014/main" id="{A124A54C-2CBB-40E1-B3D4-C76D1163B459}"/>
              </a:ext>
            </a:extLst>
          </p:cNvPr>
          <p:cNvSpPr txBox="1"/>
          <p:nvPr/>
        </p:nvSpPr>
        <p:spPr>
          <a:xfrm>
            <a:off x="732598" y="5360404"/>
            <a:ext cx="49678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solidFill>
                  <a:schemeClr val="tx1">
                    <a:lumMod val="75000"/>
                    <a:lumOff val="25000"/>
                  </a:schemeClr>
                </a:solidFill>
                <a:latin typeface="Century Gothic"/>
                <a:ea typeface="+mn-lt"/>
                <a:cs typeface="+mn-lt"/>
              </a:rPr>
              <a:t>N</a:t>
            </a:r>
            <a:endParaRPr lang="en-US" sz="4800" b="1">
              <a:solidFill>
                <a:schemeClr val="tx1">
                  <a:lumMod val="75000"/>
                  <a:lumOff val="25000"/>
                </a:schemeClr>
              </a:solidFill>
              <a:latin typeface="Century Gothic"/>
            </a:endParaRPr>
          </a:p>
        </p:txBody>
      </p:sp>
      <p:sp>
        <p:nvSpPr>
          <p:cNvPr id="9" name="Minus Sign 8">
            <a:extLst>
              <a:ext uri="{FF2B5EF4-FFF2-40B4-BE49-F238E27FC236}">
                <a16:creationId xmlns:a16="http://schemas.microsoft.com/office/drawing/2014/main" id="{4B6F5002-5862-4B88-85E7-C799D5E3F395}"/>
              </a:ext>
            </a:extLst>
          </p:cNvPr>
          <p:cNvSpPr/>
          <p:nvPr/>
        </p:nvSpPr>
        <p:spPr>
          <a:xfrm>
            <a:off x="509046" y="5752706"/>
            <a:ext cx="911257" cy="911257"/>
          </a:xfrm>
          <a:prstGeom prst="mathMinus">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414676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114121"/>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Partners</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5" name="TextBox 4">
            <a:extLst>
              <a:ext uri="{FF2B5EF4-FFF2-40B4-BE49-F238E27FC236}">
                <a16:creationId xmlns:a16="http://schemas.microsoft.com/office/drawing/2014/main" id="{E27143A0-65A6-42C7-9FD7-AE1BD3381CBD}"/>
              </a:ext>
            </a:extLst>
          </p:cNvPr>
          <p:cNvSpPr txBox="1"/>
          <p:nvPr/>
        </p:nvSpPr>
        <p:spPr>
          <a:xfrm>
            <a:off x="889007" y="1482077"/>
            <a:ext cx="478279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ea typeface="+mn-lt"/>
                <a:cs typeface="+mn-lt"/>
              </a:rPr>
              <a:t>City of Satellite Beach, Florida</a:t>
            </a:r>
            <a:endParaRPr lang="en-US" sz="2400">
              <a:solidFill>
                <a:schemeClr val="tx1">
                  <a:lumMod val="75000"/>
                  <a:lumOff val="25000"/>
                </a:schemeClr>
              </a:solidFill>
              <a:latin typeface="Century Gothic"/>
            </a:endParaRPr>
          </a:p>
        </p:txBody>
      </p:sp>
      <p:sp>
        <p:nvSpPr>
          <p:cNvPr id="7" name="TextBox 6">
            <a:extLst>
              <a:ext uri="{FF2B5EF4-FFF2-40B4-BE49-F238E27FC236}">
                <a16:creationId xmlns:a16="http://schemas.microsoft.com/office/drawing/2014/main" id="{8A6970F1-4252-41CC-994E-14D1B79EA565}"/>
              </a:ext>
            </a:extLst>
          </p:cNvPr>
          <p:cNvSpPr txBox="1"/>
          <p:nvPr/>
        </p:nvSpPr>
        <p:spPr>
          <a:xfrm>
            <a:off x="6536788" y="1482077"/>
            <a:ext cx="520381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ea typeface="+mn-lt"/>
                <a:cs typeface="+mn-lt"/>
              </a:rPr>
              <a:t>City of Orlando, Florida, Fleet and Facilities Management Division</a:t>
            </a:r>
            <a:endParaRPr lang="en-US" sz="2400">
              <a:solidFill>
                <a:schemeClr val="tx1">
                  <a:lumMod val="75000"/>
                  <a:lumOff val="25000"/>
                </a:schemeClr>
              </a:solidFill>
              <a:latin typeface="Century Gothic"/>
              <a:ea typeface="+mn-lt"/>
              <a:cs typeface="+mn-lt"/>
            </a:endParaRPr>
          </a:p>
        </p:txBody>
      </p:sp>
      <p:pic>
        <p:nvPicPr>
          <p:cNvPr id="6" name="Picture 7" descr="A view of a city&#10;&#10;Description automatically generated">
            <a:extLst>
              <a:ext uri="{FF2B5EF4-FFF2-40B4-BE49-F238E27FC236}">
                <a16:creationId xmlns:a16="http://schemas.microsoft.com/office/drawing/2014/main" id="{1873EBD6-4016-4982-98BC-E2CF8D88EDB9}"/>
              </a:ext>
            </a:extLst>
          </p:cNvPr>
          <p:cNvPicPr>
            <a:picLocks noChangeAspect="1"/>
          </p:cNvPicPr>
          <p:nvPr/>
        </p:nvPicPr>
        <p:blipFill>
          <a:blip r:embed="rId3"/>
          <a:stretch>
            <a:fillRect/>
          </a:stretch>
        </p:blipFill>
        <p:spPr>
          <a:xfrm>
            <a:off x="887211" y="2256527"/>
            <a:ext cx="4770406" cy="4156492"/>
          </a:xfrm>
          <a:prstGeom prst="ellipse">
            <a:avLst/>
          </a:prstGeom>
          <a:ln>
            <a:noFill/>
          </a:ln>
          <a:effectLst>
            <a:softEdge rad="112500"/>
          </a:effectLst>
        </p:spPr>
      </p:pic>
      <p:sp>
        <p:nvSpPr>
          <p:cNvPr id="8" name="TextBox 7">
            <a:extLst>
              <a:ext uri="{FF2B5EF4-FFF2-40B4-BE49-F238E27FC236}">
                <a16:creationId xmlns:a16="http://schemas.microsoft.com/office/drawing/2014/main" id="{89AE2110-1DC7-405E-A80B-43F15629A428}"/>
              </a:ext>
            </a:extLst>
          </p:cNvPr>
          <p:cNvSpPr txBox="1"/>
          <p:nvPr/>
        </p:nvSpPr>
        <p:spPr>
          <a:xfrm>
            <a:off x="536250" y="6524386"/>
            <a:ext cx="106507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Image Credit: City of Satellite Beach; </a:t>
            </a:r>
            <a:r>
              <a:rPr lang="en-US" sz="1200" dirty="0" err="1">
                <a:solidFill>
                  <a:schemeClr val="tx1">
                    <a:lumMod val="75000"/>
                    <a:lumOff val="25000"/>
                  </a:schemeClr>
                </a:solidFill>
                <a:latin typeface="Century Gothic"/>
                <a:cs typeface="Calibri"/>
              </a:rPr>
              <a:t>dconvertini</a:t>
            </a:r>
            <a:endParaRPr lang="en-US" sz="1200" dirty="0">
              <a:solidFill>
                <a:schemeClr val="tx1">
                  <a:lumMod val="75000"/>
                  <a:lumOff val="25000"/>
                </a:schemeClr>
              </a:solidFill>
              <a:latin typeface="Century Gothic"/>
              <a:cs typeface="Calibri"/>
            </a:endParaRPr>
          </a:p>
        </p:txBody>
      </p:sp>
      <p:pic>
        <p:nvPicPr>
          <p:cNvPr id="9" name="Picture 9" descr="A fountain in a large body of water with a city in the background&#10;&#10;Description automatically generated">
            <a:extLst>
              <a:ext uri="{FF2B5EF4-FFF2-40B4-BE49-F238E27FC236}">
                <a16:creationId xmlns:a16="http://schemas.microsoft.com/office/drawing/2014/main" id="{EAA75394-F2C9-491F-90EC-808A471E9597}"/>
              </a:ext>
            </a:extLst>
          </p:cNvPr>
          <p:cNvPicPr>
            <a:picLocks noChangeAspect="1"/>
          </p:cNvPicPr>
          <p:nvPr/>
        </p:nvPicPr>
        <p:blipFill>
          <a:blip r:embed="rId4"/>
          <a:stretch>
            <a:fillRect/>
          </a:stretch>
        </p:blipFill>
        <p:spPr>
          <a:xfrm>
            <a:off x="6803375" y="2268206"/>
            <a:ext cx="4672714" cy="4139208"/>
          </a:xfrm>
          <a:prstGeom prst="ellipse">
            <a:avLst/>
          </a:prstGeom>
          <a:ln>
            <a:noFill/>
          </a:ln>
          <a:effectLst>
            <a:softEdge rad="112500"/>
          </a:effectLst>
        </p:spPr>
      </p:pic>
    </p:spTree>
    <p:extLst>
      <p:ext uri="{BB962C8B-B14F-4D97-AF65-F5344CB8AC3E}">
        <p14:creationId xmlns:p14="http://schemas.microsoft.com/office/powerpoint/2010/main" val="21662754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1331890" y="233894"/>
            <a:ext cx="989185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Time of Year </a:t>
            </a: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4" name="TextBox 3">
            <a:extLst>
              <a:ext uri="{FF2B5EF4-FFF2-40B4-BE49-F238E27FC236}">
                <a16:creationId xmlns:a16="http://schemas.microsoft.com/office/drawing/2014/main" id="{7002C9AF-DE36-4F06-954B-1383272192D4}"/>
              </a:ext>
            </a:extLst>
          </p:cNvPr>
          <p:cNvSpPr txBox="1"/>
          <p:nvPr/>
        </p:nvSpPr>
        <p:spPr>
          <a:xfrm>
            <a:off x="6106998" y="506219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27" name="Rectangle: Rounded Corners 26">
            <a:extLst>
              <a:ext uri="{FF2B5EF4-FFF2-40B4-BE49-F238E27FC236}">
                <a16:creationId xmlns:a16="http://schemas.microsoft.com/office/drawing/2014/main" id="{7442E287-7874-4021-9EE6-297380CC6858}"/>
              </a:ext>
            </a:extLst>
          </p:cNvPr>
          <p:cNvSpPr/>
          <p:nvPr/>
        </p:nvSpPr>
        <p:spPr>
          <a:xfrm>
            <a:off x="417492" y="1552346"/>
            <a:ext cx="8931640"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29" name="TextBox 28">
            <a:extLst>
              <a:ext uri="{FF2B5EF4-FFF2-40B4-BE49-F238E27FC236}">
                <a16:creationId xmlns:a16="http://schemas.microsoft.com/office/drawing/2014/main" id="{8EC8F914-E731-4E5C-887B-2716C8090BDC}"/>
              </a:ext>
            </a:extLst>
          </p:cNvPr>
          <p:cNvSpPr txBox="1"/>
          <p:nvPr/>
        </p:nvSpPr>
        <p:spPr>
          <a:xfrm>
            <a:off x="4027300" y="280604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31" name="Rectangle: Rounded Corners 30">
            <a:extLst>
              <a:ext uri="{FF2B5EF4-FFF2-40B4-BE49-F238E27FC236}">
                <a16:creationId xmlns:a16="http://schemas.microsoft.com/office/drawing/2014/main" id="{BE264F44-5FEB-4F1D-89BA-E609B5707058}"/>
              </a:ext>
            </a:extLst>
          </p:cNvPr>
          <p:cNvSpPr/>
          <p:nvPr/>
        </p:nvSpPr>
        <p:spPr>
          <a:xfrm>
            <a:off x="2866412" y="5183888"/>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pic>
        <p:nvPicPr>
          <p:cNvPr id="35" name="Graphic 6" descr="Triangle Ruler">
            <a:extLst>
              <a:ext uri="{FF2B5EF4-FFF2-40B4-BE49-F238E27FC236}">
                <a16:creationId xmlns:a16="http://schemas.microsoft.com/office/drawing/2014/main" id="{38D30346-B6E0-41D0-92F2-233C56CFD518}"/>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698910" y="1755412"/>
            <a:ext cx="914400" cy="914400"/>
          </a:xfrm>
          <a:prstGeom prst="rect">
            <a:avLst/>
          </a:prstGeom>
        </p:spPr>
      </p:pic>
      <p:sp>
        <p:nvSpPr>
          <p:cNvPr id="41" name="TextBox 40">
            <a:extLst>
              <a:ext uri="{FF2B5EF4-FFF2-40B4-BE49-F238E27FC236}">
                <a16:creationId xmlns:a16="http://schemas.microsoft.com/office/drawing/2014/main" id="{E1638B59-61C9-484E-ABD0-1BD720C78799}"/>
              </a:ext>
            </a:extLst>
          </p:cNvPr>
          <p:cNvSpPr txBox="1"/>
          <p:nvPr/>
        </p:nvSpPr>
        <p:spPr>
          <a:xfrm>
            <a:off x="1955650" y="1729526"/>
            <a:ext cx="68724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cs typeface="Calibri"/>
              </a:rPr>
              <a:t>Rooftops in </a:t>
            </a:r>
            <a:r>
              <a:rPr lang="en-US" sz="2800" b="1">
                <a:solidFill>
                  <a:schemeClr val="tx1">
                    <a:lumMod val="75000"/>
                    <a:lumOff val="25000"/>
                  </a:schemeClr>
                </a:solidFill>
                <a:latin typeface="Century Gothic"/>
                <a:cs typeface="Calibri"/>
              </a:rPr>
              <a:t>May </a:t>
            </a:r>
            <a:r>
              <a:rPr lang="en-US" sz="2800">
                <a:solidFill>
                  <a:schemeClr val="tx1">
                    <a:lumMod val="75000"/>
                    <a:lumOff val="25000"/>
                  </a:schemeClr>
                </a:solidFill>
                <a:latin typeface="Century Gothic"/>
                <a:cs typeface="Calibri"/>
              </a:rPr>
              <a:t>produce the</a:t>
            </a:r>
            <a:r>
              <a:rPr lang="en-US" sz="2800" dirty="0">
                <a:latin typeface="Century Gothic"/>
                <a:cs typeface="Calibri"/>
              </a:rPr>
              <a:t> </a:t>
            </a:r>
            <a:r>
              <a:rPr lang="en-US" sz="2800" b="1">
                <a:solidFill>
                  <a:srgbClr val="C00000"/>
                </a:solidFill>
                <a:latin typeface="Century Gothic"/>
                <a:cs typeface="Calibri"/>
              </a:rPr>
              <a:t>HIGHEST</a:t>
            </a:r>
            <a:r>
              <a:rPr lang="en-US" sz="2800" dirty="0">
                <a:latin typeface="Century Gothic"/>
                <a:cs typeface="Calibri"/>
              </a:rPr>
              <a:t> </a:t>
            </a:r>
            <a:r>
              <a:rPr lang="en-US" sz="2800">
                <a:solidFill>
                  <a:schemeClr val="tx1">
                    <a:lumMod val="75000"/>
                    <a:lumOff val="25000"/>
                  </a:schemeClr>
                </a:solidFill>
                <a:latin typeface="Century Gothic"/>
                <a:cs typeface="Calibri"/>
              </a:rPr>
              <a:t>amounts of solar energy</a:t>
            </a:r>
          </a:p>
        </p:txBody>
      </p:sp>
      <p:pic>
        <p:nvPicPr>
          <p:cNvPr id="46" name="Graphic 6" descr="Triangle Ruler">
            <a:extLst>
              <a:ext uri="{FF2B5EF4-FFF2-40B4-BE49-F238E27FC236}">
                <a16:creationId xmlns:a16="http://schemas.microsoft.com/office/drawing/2014/main" id="{070DEDE6-8084-4103-8CC3-4C02C13BF373}"/>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502713" y="109951"/>
            <a:ext cx="914400" cy="914400"/>
          </a:xfrm>
          <a:prstGeom prst="rect">
            <a:avLst/>
          </a:prstGeom>
        </p:spPr>
      </p:pic>
      <p:pic>
        <p:nvPicPr>
          <p:cNvPr id="48" name="Graphic 6" descr="Triangle Ruler">
            <a:extLst>
              <a:ext uri="{FF2B5EF4-FFF2-40B4-BE49-F238E27FC236}">
                <a16:creationId xmlns:a16="http://schemas.microsoft.com/office/drawing/2014/main" id="{1C641BA9-59FB-4880-9053-D19F06A9A0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3142023" y="5394883"/>
            <a:ext cx="914400" cy="914400"/>
          </a:xfrm>
          <a:prstGeom prst="rect">
            <a:avLst/>
          </a:prstGeom>
        </p:spPr>
      </p:pic>
      <p:sp>
        <p:nvSpPr>
          <p:cNvPr id="53" name="TextBox 52">
            <a:extLst>
              <a:ext uri="{FF2B5EF4-FFF2-40B4-BE49-F238E27FC236}">
                <a16:creationId xmlns:a16="http://schemas.microsoft.com/office/drawing/2014/main" id="{9AE5B5EE-76BE-4092-8B67-19A4D8D44C35}"/>
              </a:ext>
            </a:extLst>
          </p:cNvPr>
          <p:cNvSpPr txBox="1"/>
          <p:nvPr/>
        </p:nvSpPr>
        <p:spPr>
          <a:xfrm>
            <a:off x="4398762" y="5384708"/>
            <a:ext cx="728090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cs typeface="Calibri"/>
              </a:rPr>
              <a:t>Rooftops in </a:t>
            </a:r>
            <a:r>
              <a:rPr lang="en-US" sz="2800" b="1">
                <a:solidFill>
                  <a:schemeClr val="tx1">
                    <a:lumMod val="75000"/>
                    <a:lumOff val="25000"/>
                  </a:schemeClr>
                </a:solidFill>
                <a:latin typeface="Century Gothic"/>
                <a:cs typeface="Calibri"/>
              </a:rPr>
              <a:t>December </a:t>
            </a:r>
            <a:r>
              <a:rPr lang="en-US" sz="2800">
                <a:solidFill>
                  <a:schemeClr val="tx1">
                    <a:lumMod val="75000"/>
                    <a:lumOff val="25000"/>
                  </a:schemeClr>
                </a:solidFill>
                <a:latin typeface="Century Gothic"/>
                <a:cs typeface="Calibri"/>
              </a:rPr>
              <a:t>produce the</a:t>
            </a:r>
            <a:r>
              <a:rPr lang="en-US" sz="2800" dirty="0">
                <a:latin typeface="Century Gothic"/>
                <a:cs typeface="Calibri"/>
              </a:rPr>
              <a:t> </a:t>
            </a:r>
            <a:r>
              <a:rPr lang="en-US" sz="2800" b="1">
                <a:solidFill>
                  <a:schemeClr val="accent5"/>
                </a:solidFill>
                <a:latin typeface="Century Gothic"/>
                <a:cs typeface="Calibri"/>
              </a:rPr>
              <a:t>LOWEST</a:t>
            </a:r>
            <a:r>
              <a:rPr lang="en-US" sz="2800" b="1" dirty="0">
                <a:latin typeface="Century Gothic"/>
                <a:cs typeface="Calibri"/>
              </a:rPr>
              <a:t> </a:t>
            </a:r>
            <a:r>
              <a:rPr lang="en-US" sz="2800">
                <a:solidFill>
                  <a:schemeClr val="tx1">
                    <a:lumMod val="75000"/>
                    <a:lumOff val="25000"/>
                  </a:schemeClr>
                </a:solidFill>
                <a:latin typeface="Century Gothic"/>
                <a:cs typeface="Calibri"/>
              </a:rPr>
              <a:t>amounts of solar energy</a:t>
            </a:r>
          </a:p>
        </p:txBody>
      </p:sp>
      <p:sp>
        <p:nvSpPr>
          <p:cNvPr id="5" name="Sun 4">
            <a:extLst>
              <a:ext uri="{FF2B5EF4-FFF2-40B4-BE49-F238E27FC236}">
                <a16:creationId xmlns:a16="http://schemas.microsoft.com/office/drawing/2014/main" id="{E29CD940-10E4-4FCC-80F6-B20817BA3AD9}"/>
              </a:ext>
            </a:extLst>
          </p:cNvPr>
          <p:cNvSpPr/>
          <p:nvPr/>
        </p:nvSpPr>
        <p:spPr>
          <a:xfrm>
            <a:off x="925397" y="5407057"/>
            <a:ext cx="911257" cy="911257"/>
          </a:xfrm>
          <a:prstGeom prst="su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un 5">
            <a:extLst>
              <a:ext uri="{FF2B5EF4-FFF2-40B4-BE49-F238E27FC236}">
                <a16:creationId xmlns:a16="http://schemas.microsoft.com/office/drawing/2014/main" id="{CFD0ECD1-648F-46B1-A97F-5F8889CFB536}"/>
              </a:ext>
            </a:extLst>
          </p:cNvPr>
          <p:cNvSpPr/>
          <p:nvPr/>
        </p:nvSpPr>
        <p:spPr>
          <a:xfrm>
            <a:off x="10345819" y="1763499"/>
            <a:ext cx="911257" cy="911257"/>
          </a:xfrm>
          <a:prstGeom prst="sun">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C00000"/>
              </a:solidFill>
            </a:endParaRPr>
          </a:p>
        </p:txBody>
      </p:sp>
      <p:cxnSp>
        <p:nvCxnSpPr>
          <p:cNvPr id="13" name="Connector: Elbow 12">
            <a:extLst>
              <a:ext uri="{FF2B5EF4-FFF2-40B4-BE49-F238E27FC236}">
                <a16:creationId xmlns:a16="http://schemas.microsoft.com/office/drawing/2014/main" id="{B822E0A9-B81D-4F23-AA64-38333C6F5632}"/>
              </a:ext>
            </a:extLst>
          </p:cNvPr>
          <p:cNvCxnSpPr/>
          <p:nvPr/>
        </p:nvCxnSpPr>
        <p:spPr>
          <a:xfrm flipV="1">
            <a:off x="8049162" y="3566759"/>
            <a:ext cx="2767541" cy="518740"/>
          </a:xfrm>
          <a:prstGeom prst="bentConnector3">
            <a:avLst/>
          </a:prstGeom>
          <a:ln>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5" name="Connector: Elbow 24">
            <a:extLst>
              <a:ext uri="{FF2B5EF4-FFF2-40B4-BE49-F238E27FC236}">
                <a16:creationId xmlns:a16="http://schemas.microsoft.com/office/drawing/2014/main" id="{3357B399-8424-4995-B580-A3F7B7EE6A57}"/>
              </a:ext>
            </a:extLst>
          </p:cNvPr>
          <p:cNvCxnSpPr>
            <a:cxnSpLocks/>
          </p:cNvCxnSpPr>
          <p:nvPr/>
        </p:nvCxnSpPr>
        <p:spPr>
          <a:xfrm flipV="1">
            <a:off x="1379222" y="4041987"/>
            <a:ext cx="2379205" cy="62340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E0F90FF-1039-4C5C-953B-171437263AEF}"/>
              </a:ext>
            </a:extLst>
          </p:cNvPr>
          <p:cNvCxnSpPr/>
          <p:nvPr/>
        </p:nvCxnSpPr>
        <p:spPr>
          <a:xfrm flipH="1">
            <a:off x="1377053" y="4666386"/>
            <a:ext cx="12250" cy="515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2CF8B09-A552-4254-9344-60DF117EB8C5}"/>
              </a:ext>
            </a:extLst>
          </p:cNvPr>
          <p:cNvCxnSpPr>
            <a:cxnSpLocks/>
          </p:cNvCxnSpPr>
          <p:nvPr/>
        </p:nvCxnSpPr>
        <p:spPr>
          <a:xfrm flipV="1">
            <a:off x="10799485" y="2911447"/>
            <a:ext cx="10998" cy="676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Graphic 16" descr="Arrow Right">
            <a:extLst>
              <a:ext uri="{FF2B5EF4-FFF2-40B4-BE49-F238E27FC236}">
                <a16:creationId xmlns:a16="http://schemas.microsoft.com/office/drawing/2014/main" id="{2D54D9A8-9920-4E58-BA80-75BFFD7CDC0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436353" y="112336"/>
            <a:ext cx="914400" cy="914400"/>
          </a:xfrm>
          <a:prstGeom prst="rect">
            <a:avLst/>
          </a:prstGeom>
        </p:spPr>
      </p:pic>
      <p:pic>
        <p:nvPicPr>
          <p:cNvPr id="21" name="Graphic 10" descr="Battery charging">
            <a:extLst>
              <a:ext uri="{FF2B5EF4-FFF2-40B4-BE49-F238E27FC236}">
                <a16:creationId xmlns:a16="http://schemas.microsoft.com/office/drawing/2014/main" id="{3EF15804-B5EF-4EAC-85E6-A1E245B1D55D}"/>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3759628" y="3593668"/>
            <a:ext cx="914400" cy="914400"/>
          </a:xfrm>
          <a:prstGeom prst="rect">
            <a:avLst/>
          </a:prstGeom>
        </p:spPr>
      </p:pic>
      <p:sp>
        <p:nvSpPr>
          <p:cNvPr id="7" name="Rectangle: Rounded Corners 6">
            <a:extLst>
              <a:ext uri="{FF2B5EF4-FFF2-40B4-BE49-F238E27FC236}">
                <a16:creationId xmlns:a16="http://schemas.microsoft.com/office/drawing/2014/main" id="{14081C0B-DD57-4987-A31F-ED428F57ACFC}"/>
              </a:ext>
            </a:extLst>
          </p:cNvPr>
          <p:cNvSpPr/>
          <p:nvPr/>
        </p:nvSpPr>
        <p:spPr>
          <a:xfrm>
            <a:off x="4674815" y="3690121"/>
            <a:ext cx="2413882" cy="72183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cs typeface="Calibri"/>
            </a:endParaRPr>
          </a:p>
          <a:p>
            <a:pPr algn="ctr"/>
            <a:endParaRPr lang="en-US">
              <a:cs typeface="Calibri"/>
            </a:endParaRPr>
          </a:p>
        </p:txBody>
      </p:sp>
      <p:pic>
        <p:nvPicPr>
          <p:cNvPr id="24" name="Graphic 10" descr="Battery charging">
            <a:extLst>
              <a:ext uri="{FF2B5EF4-FFF2-40B4-BE49-F238E27FC236}">
                <a16:creationId xmlns:a16="http://schemas.microsoft.com/office/drawing/2014/main" id="{62278475-6CF7-4F83-B496-9EA7876D0022}"/>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rot="10800000">
            <a:off x="7123204" y="3555182"/>
            <a:ext cx="914400" cy="914400"/>
          </a:xfrm>
          <a:prstGeom prst="rect">
            <a:avLst/>
          </a:prstGeom>
        </p:spPr>
      </p:pic>
      <p:sp>
        <p:nvSpPr>
          <p:cNvPr id="8" name="TextBox 7">
            <a:extLst>
              <a:ext uri="{FF2B5EF4-FFF2-40B4-BE49-F238E27FC236}">
                <a16:creationId xmlns:a16="http://schemas.microsoft.com/office/drawing/2014/main" id="{C414FEAB-24A5-4D79-8364-ABBB656EB5AC}"/>
              </a:ext>
            </a:extLst>
          </p:cNvPr>
          <p:cNvSpPr txBox="1"/>
          <p:nvPr/>
        </p:nvSpPr>
        <p:spPr>
          <a:xfrm>
            <a:off x="4672723" y="3679811"/>
            <a:ext cx="2416628"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tx1">
                    <a:lumMod val="75000"/>
                    <a:lumOff val="25000"/>
                  </a:schemeClr>
                </a:solidFill>
                <a:latin typeface="Century Gothic"/>
              </a:rPr>
              <a:t>212,172,448 </a:t>
            </a:r>
            <a:endParaRPr lang="en-US" sz="2400" b="1" dirty="0">
              <a:solidFill>
                <a:schemeClr val="tx1">
                  <a:lumMod val="75000"/>
                  <a:lumOff val="25000"/>
                </a:schemeClr>
              </a:solidFill>
              <a:latin typeface="Century Gothic"/>
              <a:cs typeface="Calibri" panose="020F0502020204030204"/>
            </a:endParaRPr>
          </a:p>
          <a:p>
            <a:pPr algn="ctr"/>
            <a:r>
              <a:rPr lang="en-US" b="1" dirty="0">
                <a:solidFill>
                  <a:schemeClr val="tx1">
                    <a:lumMod val="75000"/>
                    <a:lumOff val="25000"/>
                  </a:schemeClr>
                </a:solidFill>
                <a:latin typeface="Century Gothic"/>
              </a:rPr>
              <a:t>   kWh per year</a:t>
            </a:r>
            <a:endParaRPr lang="en-US" b="1"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1749837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5CF6D7-B8C6-438D-B910-4BE961212F30}"/>
              </a:ext>
            </a:extLst>
          </p:cNvPr>
          <p:cNvSpPr txBox="1"/>
          <p:nvPr/>
        </p:nvSpPr>
        <p:spPr>
          <a:xfrm>
            <a:off x="1363151" y="214356"/>
            <a:ext cx="989185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Application</a:t>
            </a:r>
            <a:endParaRPr lang="en-US">
              <a:solidFill>
                <a:schemeClr val="bg1"/>
              </a:solidFill>
            </a:endParaRPr>
          </a:p>
        </p:txBody>
      </p:sp>
      <p:pic>
        <p:nvPicPr>
          <p:cNvPr id="6" name="Picture 6" descr="A screenshot of a cell phone&#10;&#10;Description automatically generated">
            <a:extLst>
              <a:ext uri="{FF2B5EF4-FFF2-40B4-BE49-F238E27FC236}">
                <a16:creationId xmlns:a16="http://schemas.microsoft.com/office/drawing/2014/main" id="{ED4356BE-0BCE-419A-B873-2547309011E8}"/>
              </a:ext>
            </a:extLst>
          </p:cNvPr>
          <p:cNvPicPr>
            <a:picLocks noChangeAspect="1"/>
          </p:cNvPicPr>
          <p:nvPr/>
        </p:nvPicPr>
        <p:blipFill>
          <a:blip r:embed="rId3"/>
          <a:stretch>
            <a:fillRect/>
          </a:stretch>
        </p:blipFill>
        <p:spPr>
          <a:xfrm>
            <a:off x="6101566" y="1072981"/>
            <a:ext cx="6091380" cy="3031613"/>
          </a:xfrm>
          <a:prstGeom prst="rect">
            <a:avLst/>
          </a:prstGeom>
        </p:spPr>
      </p:pic>
      <p:pic>
        <p:nvPicPr>
          <p:cNvPr id="7" name="Picture 7" descr="A close up of a sign&#10;&#10;Description automatically generated">
            <a:extLst>
              <a:ext uri="{FF2B5EF4-FFF2-40B4-BE49-F238E27FC236}">
                <a16:creationId xmlns:a16="http://schemas.microsoft.com/office/drawing/2014/main" id="{4449CE43-3D5E-47B3-A240-C144E14E8105}"/>
              </a:ext>
            </a:extLst>
          </p:cNvPr>
          <p:cNvPicPr>
            <a:picLocks noChangeAspect="1"/>
          </p:cNvPicPr>
          <p:nvPr/>
        </p:nvPicPr>
        <p:blipFill>
          <a:blip r:embed="rId4"/>
          <a:stretch>
            <a:fillRect/>
          </a:stretch>
        </p:blipFill>
        <p:spPr>
          <a:xfrm>
            <a:off x="-3789" y="3823339"/>
            <a:ext cx="6087473" cy="3035769"/>
          </a:xfrm>
          <a:prstGeom prst="rect">
            <a:avLst/>
          </a:prstGeom>
        </p:spPr>
      </p:pic>
      <p:sp>
        <p:nvSpPr>
          <p:cNvPr id="9" name="Rectangle: Rounded Corners 8">
            <a:extLst>
              <a:ext uri="{FF2B5EF4-FFF2-40B4-BE49-F238E27FC236}">
                <a16:creationId xmlns:a16="http://schemas.microsoft.com/office/drawing/2014/main" id="{C67862BA-2CCC-4122-B427-5ED485616F3F}"/>
              </a:ext>
            </a:extLst>
          </p:cNvPr>
          <p:cNvSpPr/>
          <p:nvPr/>
        </p:nvSpPr>
        <p:spPr>
          <a:xfrm>
            <a:off x="6582764" y="4531074"/>
            <a:ext cx="5121640" cy="20887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4" name="Rectangle: Rounded Corners 13">
            <a:extLst>
              <a:ext uri="{FF2B5EF4-FFF2-40B4-BE49-F238E27FC236}">
                <a16:creationId xmlns:a16="http://schemas.microsoft.com/office/drawing/2014/main" id="{DFF100BA-E326-450D-B801-D6CBBFF912C7}"/>
              </a:ext>
            </a:extLst>
          </p:cNvPr>
          <p:cNvSpPr/>
          <p:nvPr/>
        </p:nvSpPr>
        <p:spPr>
          <a:xfrm>
            <a:off x="502158" y="1367619"/>
            <a:ext cx="5121640" cy="2088721"/>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5" name="Arrow: Down 14">
            <a:extLst>
              <a:ext uri="{FF2B5EF4-FFF2-40B4-BE49-F238E27FC236}">
                <a16:creationId xmlns:a16="http://schemas.microsoft.com/office/drawing/2014/main" id="{3CB664C8-FE2B-4E61-AD53-A352858A2978}"/>
              </a:ext>
            </a:extLst>
          </p:cNvPr>
          <p:cNvSpPr/>
          <p:nvPr/>
        </p:nvSpPr>
        <p:spPr>
          <a:xfrm>
            <a:off x="2790290" y="3086038"/>
            <a:ext cx="484909" cy="977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Up 15">
            <a:extLst>
              <a:ext uri="{FF2B5EF4-FFF2-40B4-BE49-F238E27FC236}">
                <a16:creationId xmlns:a16="http://schemas.microsoft.com/office/drawing/2014/main" id="{30DAB803-4386-4A05-AE4F-38616D1E0FFE}"/>
              </a:ext>
            </a:extLst>
          </p:cNvPr>
          <p:cNvSpPr/>
          <p:nvPr/>
        </p:nvSpPr>
        <p:spPr>
          <a:xfrm rot="2460000">
            <a:off x="5627105" y="3721519"/>
            <a:ext cx="484909" cy="97751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378D9E5-9518-46EE-936C-1DFFA8F2A0B2}"/>
              </a:ext>
            </a:extLst>
          </p:cNvPr>
          <p:cNvSpPr txBox="1"/>
          <p:nvPr/>
        </p:nvSpPr>
        <p:spPr>
          <a:xfrm>
            <a:off x="471069" y="1597024"/>
            <a:ext cx="514905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STORY MAP CREATION</a:t>
            </a:r>
            <a:endParaRPr lang="en-US" sz="2400">
              <a:solidFill>
                <a:schemeClr val="tx1">
                  <a:lumMod val="75000"/>
                  <a:lumOff val="25000"/>
                </a:schemeClr>
              </a:solidFill>
              <a:latin typeface="Century Gothic"/>
              <a:cs typeface="Calibri"/>
            </a:endParaRPr>
          </a:p>
        </p:txBody>
      </p:sp>
      <p:pic>
        <p:nvPicPr>
          <p:cNvPr id="20" name="Graphic 16" descr="Arrow Right">
            <a:extLst>
              <a:ext uri="{FF2B5EF4-FFF2-40B4-BE49-F238E27FC236}">
                <a16:creationId xmlns:a16="http://schemas.microsoft.com/office/drawing/2014/main" id="{66B101CA-54BB-46DB-9AF6-71DFA52C62D9}"/>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506692" y="112336"/>
            <a:ext cx="914400" cy="914400"/>
          </a:xfrm>
          <a:prstGeom prst="rect">
            <a:avLst/>
          </a:prstGeom>
        </p:spPr>
      </p:pic>
      <p:pic>
        <p:nvPicPr>
          <p:cNvPr id="23" name="Graphic 9" descr="Tools">
            <a:extLst>
              <a:ext uri="{FF2B5EF4-FFF2-40B4-BE49-F238E27FC236}">
                <a16:creationId xmlns:a16="http://schemas.microsoft.com/office/drawing/2014/main" id="{1D7E57B8-3701-4940-817B-A2E0ACDA7E4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3702" y="89506"/>
            <a:ext cx="914400" cy="914400"/>
          </a:xfrm>
          <a:prstGeom prst="rect">
            <a:avLst/>
          </a:prstGeom>
        </p:spPr>
      </p:pic>
      <p:sp>
        <p:nvSpPr>
          <p:cNvPr id="26" name="Arrow: Down 25">
            <a:extLst>
              <a:ext uri="{FF2B5EF4-FFF2-40B4-BE49-F238E27FC236}">
                <a16:creationId xmlns:a16="http://schemas.microsoft.com/office/drawing/2014/main" id="{1185481C-4680-4B7D-B541-2CA1D7E37477}"/>
              </a:ext>
            </a:extLst>
          </p:cNvPr>
          <p:cNvSpPr/>
          <p:nvPr/>
        </p:nvSpPr>
        <p:spPr>
          <a:xfrm>
            <a:off x="8901683" y="3763371"/>
            <a:ext cx="484909" cy="9775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E0031D4-C239-4BAA-90B9-138B35C8770D}"/>
              </a:ext>
            </a:extLst>
          </p:cNvPr>
          <p:cNvSpPr txBox="1"/>
          <p:nvPr/>
        </p:nvSpPr>
        <p:spPr>
          <a:xfrm>
            <a:off x="6583561" y="4814358"/>
            <a:ext cx="49610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Century Gothic"/>
                <a:cs typeface="Calibri"/>
              </a:rPr>
              <a:t>INTERACTIVE INTERFACE</a:t>
            </a:r>
          </a:p>
        </p:txBody>
      </p:sp>
      <p:sp>
        <p:nvSpPr>
          <p:cNvPr id="28" name="TextBox 27">
            <a:extLst>
              <a:ext uri="{FF2B5EF4-FFF2-40B4-BE49-F238E27FC236}">
                <a16:creationId xmlns:a16="http://schemas.microsoft.com/office/drawing/2014/main" id="{BDC2F990-E523-4D1A-8BAA-F17FE3E19CFA}"/>
              </a:ext>
            </a:extLst>
          </p:cNvPr>
          <p:cNvSpPr txBox="1"/>
          <p:nvPr/>
        </p:nvSpPr>
        <p:spPr>
          <a:xfrm>
            <a:off x="6599945" y="4923807"/>
            <a:ext cx="5008624"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4"/>
              </a:buClr>
              <a:buFont typeface="Webdings" panose="05030102010509060703" pitchFamily="18" charset="2"/>
              <a:buChar char="4"/>
            </a:pPr>
            <a:r>
              <a:rPr lang="en-US" sz="2000" b="1" dirty="0">
                <a:solidFill>
                  <a:schemeClr val="tx1">
                    <a:lumMod val="75000"/>
                    <a:lumOff val="25000"/>
                  </a:schemeClr>
                </a:solidFill>
                <a:latin typeface="Century Gothic"/>
                <a:ea typeface="+mn-lt"/>
                <a:cs typeface="+mn-lt"/>
              </a:rPr>
              <a:t>Abstract</a:t>
            </a:r>
            <a:r>
              <a:rPr lang="en-US" sz="2000" dirty="0">
                <a:solidFill>
                  <a:schemeClr val="tx1">
                    <a:lumMod val="75000"/>
                    <a:lumOff val="25000"/>
                  </a:schemeClr>
                </a:solidFill>
                <a:latin typeface="Century Gothic"/>
                <a:ea typeface="+mn-lt"/>
                <a:cs typeface="+mn-lt"/>
              </a:rPr>
              <a:t> code to</a:t>
            </a:r>
            <a:r>
              <a:rPr lang="en-US" sz="2000" b="1" dirty="0">
                <a:solidFill>
                  <a:schemeClr val="tx1">
                    <a:lumMod val="75000"/>
                    <a:lumOff val="25000"/>
                  </a:schemeClr>
                </a:solidFill>
                <a:latin typeface="Century Gothic"/>
                <a:ea typeface="+mn-lt"/>
                <a:cs typeface="+mn-lt"/>
              </a:rPr>
              <a:t> concrete </a:t>
            </a:r>
            <a:r>
              <a:rPr lang="en-US" sz="2000" dirty="0">
                <a:solidFill>
                  <a:schemeClr val="tx1">
                    <a:lumMod val="75000"/>
                    <a:lumOff val="25000"/>
                  </a:schemeClr>
                </a:solidFill>
                <a:latin typeface="Century Gothic"/>
                <a:ea typeface="+mn-lt"/>
                <a:cs typeface="+mn-lt"/>
              </a:rPr>
              <a:t>platform</a:t>
            </a: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cs typeface="Calibri"/>
              </a:rPr>
              <a:t>Personalized information allows </a:t>
            </a:r>
            <a:r>
              <a:rPr lang="en-US" sz="2000" b="1" dirty="0">
                <a:solidFill>
                  <a:schemeClr val="tx1">
                    <a:lumMod val="75000"/>
                    <a:lumOff val="25000"/>
                  </a:schemeClr>
                </a:solidFill>
                <a:latin typeface="Century Gothic"/>
                <a:cs typeface="Calibri"/>
              </a:rPr>
              <a:t>individualized</a:t>
            </a:r>
            <a:r>
              <a:rPr lang="en-US" sz="2000" dirty="0">
                <a:solidFill>
                  <a:schemeClr val="tx1">
                    <a:lumMod val="75000"/>
                    <a:lumOff val="25000"/>
                  </a:schemeClr>
                </a:solidFill>
                <a:latin typeface="Century Gothic"/>
                <a:cs typeface="Calibri"/>
              </a:rPr>
              <a:t> decision making </a:t>
            </a:r>
            <a:r>
              <a:rPr lang="en-US" sz="2000" dirty="0">
                <a:latin typeface="Century Gothic"/>
                <a:cs typeface="Calibri"/>
              </a:rPr>
              <a:t> </a:t>
            </a:r>
            <a:endParaRPr lang="en-US" sz="2000" dirty="0">
              <a:latin typeface="Calibri" panose="020F0502020204030204"/>
              <a:cs typeface="Calibri"/>
            </a:endParaRPr>
          </a:p>
          <a:p>
            <a:pPr marL="342900" indent="-342900">
              <a:buFont typeface="Arial"/>
              <a:buChar char="•"/>
            </a:pPr>
            <a:endParaRPr lang="en-US" sz="2000" dirty="0">
              <a:latin typeface="Century Gothic"/>
              <a:cs typeface="Calibri"/>
            </a:endParaRPr>
          </a:p>
          <a:p>
            <a:pPr marL="285750" indent="-285750">
              <a:buFont typeface="Arial"/>
              <a:buChar char="•"/>
            </a:pPr>
            <a:endParaRPr lang="en-US" dirty="0">
              <a:latin typeface="Century Gothic"/>
              <a:cs typeface="Calibri"/>
            </a:endParaRPr>
          </a:p>
        </p:txBody>
      </p:sp>
      <p:sp>
        <p:nvSpPr>
          <p:cNvPr id="29" name="TextBox 28">
            <a:extLst>
              <a:ext uri="{FF2B5EF4-FFF2-40B4-BE49-F238E27FC236}">
                <a16:creationId xmlns:a16="http://schemas.microsoft.com/office/drawing/2014/main" id="{CAF2B254-0983-4DA0-B8B6-61F000F7C5CD}"/>
              </a:ext>
            </a:extLst>
          </p:cNvPr>
          <p:cNvSpPr txBox="1"/>
          <p:nvPr/>
        </p:nvSpPr>
        <p:spPr>
          <a:xfrm>
            <a:off x="471068" y="2058841"/>
            <a:ext cx="5151250"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Living space for new knowledge</a:t>
            </a: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Community connection to governmental initiatives</a:t>
            </a:r>
          </a:p>
          <a:p>
            <a:pPr marL="342900" indent="-342900">
              <a:spcAft>
                <a:spcPts val="600"/>
              </a:spcAft>
              <a:buFont typeface="Webdings" panose="05030102010509060703" pitchFamily="18" charset="2"/>
              <a:buChar char="4"/>
            </a:pPr>
            <a:endParaRPr lang="en-US" dirty="0">
              <a:latin typeface="Century Gothic"/>
              <a:cs typeface="Calibri" panose="020F0502020204030204"/>
            </a:endParaRPr>
          </a:p>
        </p:txBody>
      </p:sp>
      <p:sp>
        <p:nvSpPr>
          <p:cNvPr id="2" name="TextBox 1">
            <a:extLst>
              <a:ext uri="{FF2B5EF4-FFF2-40B4-BE49-F238E27FC236}">
                <a16:creationId xmlns:a16="http://schemas.microsoft.com/office/drawing/2014/main" id="{DEA93631-D67B-4039-AEEB-A1DF519E1DA6}"/>
              </a:ext>
            </a:extLst>
          </p:cNvPr>
          <p:cNvSpPr txBox="1"/>
          <p:nvPr/>
        </p:nvSpPr>
        <p:spPr>
          <a:xfrm>
            <a:off x="3106130" y="3875988"/>
            <a:ext cx="261750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rPr>
              <a:t>Image Credit: "PBP-SOLAR-3", City of Satellite Beach</a:t>
            </a:r>
            <a:r>
              <a:rPr lang="en-US" sz="1100">
                <a:solidFill>
                  <a:schemeClr val="bg1"/>
                </a:solidFill>
                <a:latin typeface="Century Gothic"/>
                <a:cs typeface="Calibri"/>
              </a:rPr>
              <a:t>​</a:t>
            </a:r>
            <a:endParaRPr lang="en-US" sz="1600">
              <a:solidFill>
                <a:schemeClr val="bg1"/>
              </a:solidFill>
              <a:latin typeface="Century Gothic"/>
              <a:cs typeface="Calibri"/>
            </a:endParaRPr>
          </a:p>
        </p:txBody>
      </p:sp>
      <p:sp>
        <p:nvSpPr>
          <p:cNvPr id="3" name="TextBox 2">
            <a:extLst>
              <a:ext uri="{FF2B5EF4-FFF2-40B4-BE49-F238E27FC236}">
                <a16:creationId xmlns:a16="http://schemas.microsoft.com/office/drawing/2014/main" id="{7A605F87-B6A9-457A-8733-0F505E6CEC7B}"/>
              </a:ext>
            </a:extLst>
          </p:cNvPr>
          <p:cNvSpPr txBox="1"/>
          <p:nvPr/>
        </p:nvSpPr>
        <p:spPr>
          <a:xfrm>
            <a:off x="8435924" y="6639388"/>
            <a:ext cx="499654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chemeClr val="tx1">
                    <a:lumMod val="75000"/>
                    <a:lumOff val="25000"/>
                  </a:schemeClr>
                </a:solidFill>
                <a:latin typeface="Century Gothic"/>
                <a:cs typeface="Calibri"/>
              </a:rPr>
              <a:t>Image Credits: Alexis Miller, City of Satellite Beach</a:t>
            </a:r>
          </a:p>
        </p:txBody>
      </p:sp>
    </p:spTree>
    <p:extLst>
      <p:ext uri="{BB962C8B-B14F-4D97-AF65-F5344CB8AC3E}">
        <p14:creationId xmlns:p14="http://schemas.microsoft.com/office/powerpoint/2010/main" val="41239745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422813-D219-4305-89FF-587B4213D65C}"/>
              </a:ext>
            </a:extLst>
          </p:cNvPr>
          <p:cNvSpPr txBox="1"/>
          <p:nvPr/>
        </p:nvSpPr>
        <p:spPr>
          <a:xfrm>
            <a:off x="1016758" y="1710518"/>
            <a:ext cx="353931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chemeClr val="tx1">
                    <a:lumMod val="75000"/>
                    <a:lumOff val="25000"/>
                  </a:schemeClr>
                </a:solidFill>
                <a:latin typeface="Century Gothic"/>
              </a:rPr>
              <a:t>Land Surface Temperature</a:t>
            </a:r>
            <a:r>
              <a:rPr lang="en-US" b="1">
                <a:solidFill>
                  <a:schemeClr val="tx1">
                    <a:lumMod val="75000"/>
                    <a:lumOff val="25000"/>
                  </a:schemeClr>
                </a:solidFill>
              </a:rPr>
              <a:t> </a:t>
            </a:r>
            <a:endParaRPr lang="en-US" b="1">
              <a:solidFill>
                <a:schemeClr val="tx1">
                  <a:lumMod val="75000"/>
                  <a:lumOff val="25000"/>
                </a:schemeClr>
              </a:solidFill>
              <a:cs typeface="Calibri"/>
            </a:endParaRPr>
          </a:p>
        </p:txBody>
      </p:sp>
      <p:sp>
        <p:nvSpPr>
          <p:cNvPr id="2" name="TextBox 1">
            <a:extLst>
              <a:ext uri="{FF2B5EF4-FFF2-40B4-BE49-F238E27FC236}">
                <a16:creationId xmlns:a16="http://schemas.microsoft.com/office/drawing/2014/main" id="{7563193D-0BFD-4FF4-A6F2-3D9CC73FE3CC}"/>
              </a:ext>
            </a:extLst>
          </p:cNvPr>
          <p:cNvSpPr txBox="1"/>
          <p:nvPr/>
        </p:nvSpPr>
        <p:spPr>
          <a:xfrm>
            <a:off x="495300" y="260683"/>
            <a:ext cx="7298987"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Urban Heat Island Indicators</a:t>
            </a:r>
            <a:endParaRPr lang="en-US">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5" name="TextBox 4">
            <a:extLst>
              <a:ext uri="{FF2B5EF4-FFF2-40B4-BE49-F238E27FC236}">
                <a16:creationId xmlns:a16="http://schemas.microsoft.com/office/drawing/2014/main" id="{1AD8FDB7-9175-45DB-B7C2-C4DB9D6CB622}"/>
              </a:ext>
            </a:extLst>
          </p:cNvPr>
          <p:cNvSpPr txBox="1"/>
          <p:nvPr/>
        </p:nvSpPr>
        <p:spPr>
          <a:xfrm>
            <a:off x="458502" y="1212700"/>
            <a:ext cx="3455719" cy="5331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LST 2015-2019</a:t>
            </a:r>
          </a:p>
        </p:txBody>
      </p:sp>
      <p:sp>
        <p:nvSpPr>
          <p:cNvPr id="18" name="TextBox 17">
            <a:extLst>
              <a:ext uri="{FF2B5EF4-FFF2-40B4-BE49-F238E27FC236}">
                <a16:creationId xmlns:a16="http://schemas.microsoft.com/office/drawing/2014/main" id="{F0D61771-3951-47BA-88EF-B73608DF06A7}"/>
              </a:ext>
            </a:extLst>
          </p:cNvPr>
          <p:cNvSpPr txBox="1"/>
          <p:nvPr/>
        </p:nvSpPr>
        <p:spPr>
          <a:xfrm>
            <a:off x="8210235" y="1217786"/>
            <a:ext cx="355803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solidFill>
                  <a:schemeClr val="tx1">
                    <a:lumMod val="75000"/>
                    <a:lumOff val="25000"/>
                  </a:schemeClr>
                </a:solidFill>
                <a:latin typeface="Century Gothic"/>
              </a:rPr>
              <a:t>NDVI 2015-2019</a:t>
            </a:r>
            <a:endParaRPr lang="en-US">
              <a:solidFill>
                <a:schemeClr val="tx1">
                  <a:lumMod val="75000"/>
                  <a:lumOff val="25000"/>
                </a:schemeClr>
              </a:solidFill>
              <a:latin typeface="Calibri" panose="020F0502020204030204"/>
              <a:cs typeface="Calibri" panose="020F0502020204030204"/>
            </a:endParaRPr>
          </a:p>
          <a:p>
            <a:pPr algn="ctr"/>
            <a:endParaRPr lang="en-US" sz="2800">
              <a:latin typeface="Century Gothic"/>
            </a:endParaRPr>
          </a:p>
        </p:txBody>
      </p:sp>
      <p:pic>
        <p:nvPicPr>
          <p:cNvPr id="7" name="Picture 7" descr="A close up of a map&#10;&#10;Description automatically generated">
            <a:extLst>
              <a:ext uri="{FF2B5EF4-FFF2-40B4-BE49-F238E27FC236}">
                <a16:creationId xmlns:a16="http://schemas.microsoft.com/office/drawing/2014/main" id="{85F2CED4-5430-4DE7-A76F-EC8676774DD4}"/>
              </a:ext>
            </a:extLst>
          </p:cNvPr>
          <p:cNvPicPr>
            <a:picLocks noChangeAspect="1"/>
          </p:cNvPicPr>
          <p:nvPr/>
        </p:nvPicPr>
        <p:blipFill>
          <a:blip r:embed="rId3"/>
          <a:stretch>
            <a:fillRect/>
          </a:stretch>
        </p:blipFill>
        <p:spPr>
          <a:xfrm>
            <a:off x="8212683" y="1739586"/>
            <a:ext cx="3548331" cy="4914592"/>
          </a:xfrm>
          <a:prstGeom prst="rect">
            <a:avLst/>
          </a:prstGeom>
        </p:spPr>
      </p:pic>
      <p:sp>
        <p:nvSpPr>
          <p:cNvPr id="9" name="TextBox 8">
            <a:extLst>
              <a:ext uri="{FF2B5EF4-FFF2-40B4-BE49-F238E27FC236}">
                <a16:creationId xmlns:a16="http://schemas.microsoft.com/office/drawing/2014/main" id="{DD54DD5C-8061-4464-AD78-E18337E9DACB}"/>
              </a:ext>
            </a:extLst>
          </p:cNvPr>
          <p:cNvSpPr txBox="1"/>
          <p:nvPr/>
        </p:nvSpPr>
        <p:spPr>
          <a:xfrm flipH="1" flipV="1">
            <a:off x="9988441" y="6178202"/>
            <a:ext cx="26166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0</a:t>
            </a:r>
          </a:p>
        </p:txBody>
      </p:sp>
      <p:sp>
        <p:nvSpPr>
          <p:cNvPr id="13" name="TextBox 12">
            <a:extLst>
              <a:ext uri="{FF2B5EF4-FFF2-40B4-BE49-F238E27FC236}">
                <a16:creationId xmlns:a16="http://schemas.microsoft.com/office/drawing/2014/main" id="{0A6436EF-C6FE-43D2-BB06-8B9BE9865FFE}"/>
              </a:ext>
            </a:extLst>
          </p:cNvPr>
          <p:cNvSpPr txBox="1"/>
          <p:nvPr/>
        </p:nvSpPr>
        <p:spPr>
          <a:xfrm>
            <a:off x="10667406" y="6204567"/>
            <a:ext cx="29051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a:t>
            </a:r>
          </a:p>
        </p:txBody>
      </p:sp>
      <p:sp>
        <p:nvSpPr>
          <p:cNvPr id="23" name="TextBox 22">
            <a:extLst>
              <a:ext uri="{FF2B5EF4-FFF2-40B4-BE49-F238E27FC236}">
                <a16:creationId xmlns:a16="http://schemas.microsoft.com/office/drawing/2014/main" id="{18E1FDEB-2468-4AA3-AF6A-F6E76F0EEEEE}"/>
              </a:ext>
            </a:extLst>
          </p:cNvPr>
          <p:cNvSpPr txBox="1"/>
          <p:nvPr/>
        </p:nvSpPr>
        <p:spPr>
          <a:xfrm>
            <a:off x="10290523" y="6039651"/>
            <a:ext cx="48498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a:t>
            </a:r>
          </a:p>
        </p:txBody>
      </p:sp>
      <p:pic>
        <p:nvPicPr>
          <p:cNvPr id="12" name="Picture 13">
            <a:extLst>
              <a:ext uri="{FF2B5EF4-FFF2-40B4-BE49-F238E27FC236}">
                <a16:creationId xmlns:a16="http://schemas.microsoft.com/office/drawing/2014/main" id="{2BDC94F4-F66A-46A7-9282-8A4BD5D11D8B}"/>
              </a:ext>
            </a:extLst>
          </p:cNvPr>
          <p:cNvPicPr>
            <a:picLocks noChangeAspect="1"/>
          </p:cNvPicPr>
          <p:nvPr/>
        </p:nvPicPr>
        <p:blipFill rotWithShape="1">
          <a:blip r:embed="rId4"/>
          <a:srcRect l="11842" t="802" r="7098" b="8730"/>
          <a:stretch/>
        </p:blipFill>
        <p:spPr>
          <a:xfrm>
            <a:off x="8307859" y="5473450"/>
            <a:ext cx="361999" cy="920724"/>
          </a:xfrm>
          <a:prstGeom prst="rect">
            <a:avLst/>
          </a:prstGeom>
        </p:spPr>
      </p:pic>
      <p:sp>
        <p:nvSpPr>
          <p:cNvPr id="16" name="TextBox 15">
            <a:extLst>
              <a:ext uri="{FF2B5EF4-FFF2-40B4-BE49-F238E27FC236}">
                <a16:creationId xmlns:a16="http://schemas.microsoft.com/office/drawing/2014/main" id="{8C67CAA6-DF4F-40D8-9897-0456C8FD07CC}"/>
              </a:ext>
            </a:extLst>
          </p:cNvPr>
          <p:cNvSpPr txBox="1"/>
          <p:nvPr/>
        </p:nvSpPr>
        <p:spPr>
          <a:xfrm>
            <a:off x="8615249" y="5391641"/>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High</a:t>
            </a:r>
            <a:r>
              <a:rPr lang="en-US" sz="1600">
                <a:latin typeface="Century Gothic"/>
              </a:rPr>
              <a:t>​</a:t>
            </a:r>
            <a:endParaRPr lang="en-US" sz="1600">
              <a:latin typeface="Century Gothic"/>
              <a:cs typeface="Calibri"/>
            </a:endParaRPr>
          </a:p>
        </p:txBody>
      </p:sp>
      <p:cxnSp>
        <p:nvCxnSpPr>
          <p:cNvPr id="27" name="Straight Arrow Connector 26">
            <a:extLst>
              <a:ext uri="{FF2B5EF4-FFF2-40B4-BE49-F238E27FC236}">
                <a16:creationId xmlns:a16="http://schemas.microsoft.com/office/drawing/2014/main" id="{1AE5DFA4-C2EC-4518-9D69-0134EDA94C0F}"/>
              </a:ext>
            </a:extLst>
          </p:cNvPr>
          <p:cNvCxnSpPr>
            <a:cxnSpLocks/>
          </p:cNvCxnSpPr>
          <p:nvPr/>
        </p:nvCxnSpPr>
        <p:spPr>
          <a:xfrm>
            <a:off x="9975348" y="6241341"/>
            <a:ext cx="97765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DF6C2C1-5D42-46F1-8DDE-AD84615F8FCF}"/>
              </a:ext>
            </a:extLst>
          </p:cNvPr>
          <p:cNvSpPr txBox="1"/>
          <p:nvPr/>
        </p:nvSpPr>
        <p:spPr>
          <a:xfrm>
            <a:off x="8615250" y="6102572"/>
            <a:ext cx="655638" cy="350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Low</a:t>
            </a:r>
            <a:r>
              <a:rPr lang="en-US" sz="1600">
                <a:latin typeface="Century Gothic"/>
              </a:rPr>
              <a:t>​</a:t>
            </a:r>
            <a:endParaRPr lang="en-US" sz="1600"/>
          </a:p>
        </p:txBody>
      </p:sp>
      <p:pic>
        <p:nvPicPr>
          <p:cNvPr id="26" name="Picture 21" descr="A close up of a flag&#10;&#10;Description automatically generated">
            <a:extLst>
              <a:ext uri="{FF2B5EF4-FFF2-40B4-BE49-F238E27FC236}">
                <a16:creationId xmlns:a16="http://schemas.microsoft.com/office/drawing/2014/main" id="{F0697842-8599-4281-A690-AECEE57B1288}"/>
              </a:ext>
            </a:extLst>
          </p:cNvPr>
          <p:cNvPicPr>
            <a:picLocks noChangeAspect="1"/>
          </p:cNvPicPr>
          <p:nvPr/>
        </p:nvPicPr>
        <p:blipFill>
          <a:blip r:embed="rId5"/>
          <a:stretch>
            <a:fillRect/>
          </a:stretch>
        </p:blipFill>
        <p:spPr>
          <a:xfrm>
            <a:off x="11528477" y="6357162"/>
            <a:ext cx="207963" cy="283369"/>
          </a:xfrm>
          <a:prstGeom prst="rect">
            <a:avLst/>
          </a:prstGeom>
        </p:spPr>
      </p:pic>
      <p:pic>
        <p:nvPicPr>
          <p:cNvPr id="6" name="Picture 6" descr="A close up of a map&#10;&#10;Description automatically generated">
            <a:extLst>
              <a:ext uri="{FF2B5EF4-FFF2-40B4-BE49-F238E27FC236}">
                <a16:creationId xmlns:a16="http://schemas.microsoft.com/office/drawing/2014/main" id="{0892C3B3-2B42-4298-ABCA-2A3379BC4C61}"/>
              </a:ext>
            </a:extLst>
          </p:cNvPr>
          <p:cNvPicPr>
            <a:picLocks noChangeAspect="1"/>
          </p:cNvPicPr>
          <p:nvPr/>
        </p:nvPicPr>
        <p:blipFill>
          <a:blip r:embed="rId6"/>
          <a:stretch>
            <a:fillRect/>
          </a:stretch>
        </p:blipFill>
        <p:spPr>
          <a:xfrm>
            <a:off x="368060" y="1704950"/>
            <a:ext cx="3548332" cy="5000856"/>
          </a:xfrm>
          <a:prstGeom prst="rect">
            <a:avLst/>
          </a:prstGeom>
        </p:spPr>
      </p:pic>
      <p:pic>
        <p:nvPicPr>
          <p:cNvPr id="8" name="Picture 11">
            <a:extLst>
              <a:ext uri="{FF2B5EF4-FFF2-40B4-BE49-F238E27FC236}">
                <a16:creationId xmlns:a16="http://schemas.microsoft.com/office/drawing/2014/main" id="{02AF068C-91DB-4A99-A8F2-E51EA560A0F9}"/>
              </a:ext>
            </a:extLst>
          </p:cNvPr>
          <p:cNvPicPr>
            <a:picLocks noChangeAspect="1"/>
          </p:cNvPicPr>
          <p:nvPr/>
        </p:nvPicPr>
        <p:blipFill rotWithShape="1">
          <a:blip r:embed="rId7"/>
          <a:srcRect l="11428" t="882" r="14048" b="3235"/>
          <a:stretch/>
        </p:blipFill>
        <p:spPr>
          <a:xfrm>
            <a:off x="475441" y="5524348"/>
            <a:ext cx="356541" cy="917659"/>
          </a:xfrm>
          <a:prstGeom prst="rect">
            <a:avLst/>
          </a:prstGeom>
        </p:spPr>
      </p:pic>
      <p:sp>
        <p:nvSpPr>
          <p:cNvPr id="24" name="TextBox 23">
            <a:extLst>
              <a:ext uri="{FF2B5EF4-FFF2-40B4-BE49-F238E27FC236}">
                <a16:creationId xmlns:a16="http://schemas.microsoft.com/office/drawing/2014/main" id="{7FF14F06-7077-47A4-8DA7-04196A749CCA}"/>
              </a:ext>
            </a:extLst>
          </p:cNvPr>
          <p:cNvSpPr txBox="1"/>
          <p:nvPr/>
        </p:nvSpPr>
        <p:spPr>
          <a:xfrm>
            <a:off x="761201" y="6151258"/>
            <a:ext cx="742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latin typeface="Century Gothic"/>
              </a:rPr>
              <a:t>Low</a:t>
            </a:r>
            <a:endParaRPr lang="en-US"/>
          </a:p>
          <a:p>
            <a:endParaRPr lang="en-US" sz="1200">
              <a:latin typeface="Century Gothic"/>
            </a:endParaRPr>
          </a:p>
        </p:txBody>
      </p:sp>
      <p:grpSp>
        <p:nvGrpSpPr>
          <p:cNvPr id="35" name="Group 34">
            <a:extLst>
              <a:ext uri="{FF2B5EF4-FFF2-40B4-BE49-F238E27FC236}">
                <a16:creationId xmlns:a16="http://schemas.microsoft.com/office/drawing/2014/main" id="{21D67FBB-1753-4E8B-93AA-A05D508618DC}"/>
              </a:ext>
            </a:extLst>
          </p:cNvPr>
          <p:cNvGrpSpPr/>
          <p:nvPr/>
        </p:nvGrpSpPr>
        <p:grpSpPr>
          <a:xfrm>
            <a:off x="2069247" y="6089782"/>
            <a:ext cx="978841" cy="437030"/>
            <a:chOff x="2069247" y="6089782"/>
            <a:chExt cx="978841" cy="437030"/>
          </a:xfrm>
        </p:grpSpPr>
        <p:sp>
          <p:nvSpPr>
            <p:cNvPr id="11" name="TextBox 10">
              <a:extLst>
                <a:ext uri="{FF2B5EF4-FFF2-40B4-BE49-F238E27FC236}">
                  <a16:creationId xmlns:a16="http://schemas.microsoft.com/office/drawing/2014/main" id="{39C70EFF-BEDB-4263-A5C8-75966E5ABA3B}"/>
                </a:ext>
              </a:extLst>
            </p:cNvPr>
            <p:cNvSpPr txBox="1"/>
            <p:nvPr/>
          </p:nvSpPr>
          <p:spPr>
            <a:xfrm>
              <a:off x="2070389" y="6249813"/>
              <a:ext cx="62388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0</a:t>
              </a:r>
            </a:p>
          </p:txBody>
        </p:sp>
        <p:sp>
          <p:nvSpPr>
            <p:cNvPr id="15" name="TextBox 14">
              <a:extLst>
                <a:ext uri="{FF2B5EF4-FFF2-40B4-BE49-F238E27FC236}">
                  <a16:creationId xmlns:a16="http://schemas.microsoft.com/office/drawing/2014/main" id="{6DA7CBF7-093D-4275-BBCC-65E1755A48A8}"/>
                </a:ext>
              </a:extLst>
            </p:cNvPr>
            <p:cNvSpPr txBox="1"/>
            <p:nvPr/>
          </p:nvSpPr>
          <p:spPr>
            <a:xfrm>
              <a:off x="2769481" y="6249394"/>
              <a:ext cx="27860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cs typeface="Calibri"/>
                </a:rPr>
                <a:t>2</a:t>
              </a:r>
            </a:p>
          </p:txBody>
        </p:sp>
        <p:sp>
          <p:nvSpPr>
            <p:cNvPr id="19" name="TextBox 18">
              <a:extLst>
                <a:ext uri="{FF2B5EF4-FFF2-40B4-BE49-F238E27FC236}">
                  <a16:creationId xmlns:a16="http://schemas.microsoft.com/office/drawing/2014/main" id="{E062AA8D-5BB0-419E-9364-32EC83F329A9}"/>
                </a:ext>
              </a:extLst>
            </p:cNvPr>
            <p:cNvSpPr txBox="1"/>
            <p:nvPr/>
          </p:nvSpPr>
          <p:spPr>
            <a:xfrm>
              <a:off x="2357090" y="6089782"/>
              <a:ext cx="68937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Century Gothic"/>
                </a:rPr>
                <a:t>Mi</a:t>
              </a:r>
            </a:p>
          </p:txBody>
        </p:sp>
        <p:cxnSp>
          <p:nvCxnSpPr>
            <p:cNvPr id="14" name="Straight Arrow Connector 13">
              <a:extLst>
                <a:ext uri="{FF2B5EF4-FFF2-40B4-BE49-F238E27FC236}">
                  <a16:creationId xmlns:a16="http://schemas.microsoft.com/office/drawing/2014/main" id="{73F68A80-90AD-4C13-89F9-F1B64BE38446}"/>
                </a:ext>
              </a:extLst>
            </p:cNvPr>
            <p:cNvCxnSpPr/>
            <p:nvPr/>
          </p:nvCxnSpPr>
          <p:spPr>
            <a:xfrm>
              <a:off x="2069247" y="6294915"/>
              <a:ext cx="97765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0" name="Picture 21" descr="A close up of a flag&#10;&#10;Description automatically generated">
            <a:extLst>
              <a:ext uri="{FF2B5EF4-FFF2-40B4-BE49-F238E27FC236}">
                <a16:creationId xmlns:a16="http://schemas.microsoft.com/office/drawing/2014/main" id="{41244A77-F9B9-4986-8237-8B62A87E1F8C}"/>
              </a:ext>
            </a:extLst>
          </p:cNvPr>
          <p:cNvPicPr>
            <a:picLocks noChangeAspect="1"/>
          </p:cNvPicPr>
          <p:nvPr/>
        </p:nvPicPr>
        <p:blipFill>
          <a:blip r:embed="rId5"/>
          <a:stretch>
            <a:fillRect/>
          </a:stretch>
        </p:blipFill>
        <p:spPr>
          <a:xfrm>
            <a:off x="3682206" y="6428581"/>
            <a:ext cx="207963" cy="283369"/>
          </a:xfrm>
          <a:prstGeom prst="rect">
            <a:avLst/>
          </a:prstGeom>
        </p:spPr>
      </p:pic>
      <p:sp>
        <p:nvSpPr>
          <p:cNvPr id="29" name="TextBox 28">
            <a:extLst>
              <a:ext uri="{FF2B5EF4-FFF2-40B4-BE49-F238E27FC236}">
                <a16:creationId xmlns:a16="http://schemas.microsoft.com/office/drawing/2014/main" id="{5F061A9E-3823-457A-941A-7D155A189714}"/>
              </a:ext>
            </a:extLst>
          </p:cNvPr>
          <p:cNvSpPr txBox="1"/>
          <p:nvPr/>
        </p:nvSpPr>
        <p:spPr>
          <a:xfrm>
            <a:off x="765644" y="5472895"/>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latin typeface="Century Gothic"/>
              </a:rPr>
              <a:t>High</a:t>
            </a:r>
            <a:r>
              <a:rPr lang="en-US" sz="1600">
                <a:latin typeface="Century Gothic"/>
              </a:rPr>
              <a:t>​</a:t>
            </a:r>
            <a:endParaRPr lang="en-US" sz="1600">
              <a:latin typeface="Century Gothic"/>
              <a:cs typeface="Calibri"/>
            </a:endParaRPr>
          </a:p>
        </p:txBody>
      </p:sp>
      <p:pic>
        <p:nvPicPr>
          <p:cNvPr id="44" name="Picture 6" descr="A satellite in space&#10;&#10;Description automatically generated">
            <a:extLst>
              <a:ext uri="{FF2B5EF4-FFF2-40B4-BE49-F238E27FC236}">
                <a16:creationId xmlns:a16="http://schemas.microsoft.com/office/drawing/2014/main" id="{285BD238-21C2-4735-AF94-D6D5A7959C5D}"/>
              </a:ext>
            </a:extLst>
          </p:cNvPr>
          <p:cNvPicPr>
            <a:picLocks noChangeAspect="1"/>
          </p:cNvPicPr>
          <p:nvPr/>
        </p:nvPicPr>
        <p:blipFill>
          <a:blip r:embed="rId8"/>
          <a:stretch>
            <a:fillRect/>
          </a:stretch>
        </p:blipFill>
        <p:spPr>
          <a:xfrm>
            <a:off x="4114781" y="2486579"/>
            <a:ext cx="3960117" cy="2232701"/>
          </a:xfrm>
          <a:prstGeom prst="rect">
            <a:avLst/>
          </a:prstGeom>
        </p:spPr>
      </p:pic>
      <p:sp>
        <p:nvSpPr>
          <p:cNvPr id="46" name="TextBox 45">
            <a:extLst>
              <a:ext uri="{FF2B5EF4-FFF2-40B4-BE49-F238E27FC236}">
                <a16:creationId xmlns:a16="http://schemas.microsoft.com/office/drawing/2014/main" id="{0C32DC92-5EFC-4B61-AF41-79E3AA9F43AC}"/>
              </a:ext>
            </a:extLst>
          </p:cNvPr>
          <p:cNvSpPr txBox="1"/>
          <p:nvPr/>
        </p:nvSpPr>
        <p:spPr>
          <a:xfrm>
            <a:off x="4564442" y="5419264"/>
            <a:ext cx="537754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Landsat 8 OLI/TIRS (USGS)</a:t>
            </a:r>
            <a:endParaRPr lang="en-US">
              <a:solidFill>
                <a:schemeClr val="tx1">
                  <a:lumMod val="75000"/>
                  <a:lumOff val="25000"/>
                </a:schemeClr>
              </a:solidFill>
              <a:cs typeface="Calibri"/>
            </a:endParaRPr>
          </a:p>
        </p:txBody>
      </p:sp>
    </p:spTree>
    <p:extLst>
      <p:ext uri="{BB962C8B-B14F-4D97-AF65-F5344CB8AC3E}">
        <p14:creationId xmlns:p14="http://schemas.microsoft.com/office/powerpoint/2010/main" val="995210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95CF6D7-B8C6-438D-B910-4BE961212F30}"/>
              </a:ext>
            </a:extLst>
          </p:cNvPr>
          <p:cNvSpPr txBox="1"/>
          <p:nvPr/>
        </p:nvSpPr>
        <p:spPr>
          <a:xfrm>
            <a:off x="1335018" y="214356"/>
            <a:ext cx="10676949"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Conclusions        Limitations and Future Work</a:t>
            </a:r>
          </a:p>
        </p:txBody>
      </p:sp>
      <p:sp>
        <p:nvSpPr>
          <p:cNvPr id="14" name="Rectangle: Rounded Corners 13">
            <a:extLst>
              <a:ext uri="{FF2B5EF4-FFF2-40B4-BE49-F238E27FC236}">
                <a16:creationId xmlns:a16="http://schemas.microsoft.com/office/drawing/2014/main" id="{DFF100BA-E326-450D-B801-D6CBBFF912C7}"/>
              </a:ext>
            </a:extLst>
          </p:cNvPr>
          <p:cNvSpPr/>
          <p:nvPr/>
        </p:nvSpPr>
        <p:spPr>
          <a:xfrm>
            <a:off x="386705" y="1213680"/>
            <a:ext cx="5137032" cy="5483083"/>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8" name="TextBox 17">
            <a:extLst>
              <a:ext uri="{FF2B5EF4-FFF2-40B4-BE49-F238E27FC236}">
                <a16:creationId xmlns:a16="http://schemas.microsoft.com/office/drawing/2014/main" id="{7378D9E5-9518-46EE-936C-1DFFA8F2A0B2}"/>
              </a:ext>
            </a:extLst>
          </p:cNvPr>
          <p:cNvSpPr txBox="1"/>
          <p:nvPr/>
        </p:nvSpPr>
        <p:spPr>
          <a:xfrm>
            <a:off x="480965" y="1266053"/>
            <a:ext cx="501050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Limitations</a:t>
            </a:r>
          </a:p>
        </p:txBody>
      </p:sp>
      <p:pic>
        <p:nvPicPr>
          <p:cNvPr id="20" name="Graphic 16" descr="Arrow Right">
            <a:extLst>
              <a:ext uri="{FF2B5EF4-FFF2-40B4-BE49-F238E27FC236}">
                <a16:creationId xmlns:a16="http://schemas.microsoft.com/office/drawing/2014/main" id="{66B101CA-54BB-46DB-9AF6-71DFA52C62D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4467145" y="89245"/>
            <a:ext cx="583431" cy="914400"/>
          </a:xfrm>
          <a:prstGeom prst="rect">
            <a:avLst/>
          </a:prstGeom>
        </p:spPr>
      </p:pic>
      <p:pic>
        <p:nvPicPr>
          <p:cNvPr id="23" name="Graphic 9" descr="Tools">
            <a:extLst>
              <a:ext uri="{FF2B5EF4-FFF2-40B4-BE49-F238E27FC236}">
                <a16:creationId xmlns:a16="http://schemas.microsoft.com/office/drawing/2014/main" id="{1D7E57B8-3701-4940-817B-A2E0ACDA7E4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75569" y="89506"/>
            <a:ext cx="914400" cy="914400"/>
          </a:xfrm>
          <a:prstGeom prst="rect">
            <a:avLst/>
          </a:prstGeom>
        </p:spPr>
      </p:pic>
      <p:sp>
        <p:nvSpPr>
          <p:cNvPr id="29" name="TextBox 28">
            <a:extLst>
              <a:ext uri="{FF2B5EF4-FFF2-40B4-BE49-F238E27FC236}">
                <a16:creationId xmlns:a16="http://schemas.microsoft.com/office/drawing/2014/main" id="{CAF2B254-0983-4DA0-B8B6-61F000F7C5CD}"/>
              </a:ext>
            </a:extLst>
          </p:cNvPr>
          <p:cNvSpPr txBox="1"/>
          <p:nvPr/>
        </p:nvSpPr>
        <p:spPr>
          <a:xfrm>
            <a:off x="410127" y="1500374"/>
            <a:ext cx="509342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cs typeface="Calibri"/>
              </a:rPr>
              <a:t>Building footprints were imperfect</a:t>
            </a:r>
            <a:endParaRPr lang="en-US" sz="2000" b="1"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cs typeface="Calibri"/>
            </a:endParaRPr>
          </a:p>
          <a:p>
            <a:pPr marL="342900" indent="-342900">
              <a:buClr>
                <a:srgbClr val="95B824"/>
              </a:buClr>
              <a:buFont typeface="Webdings" panose="05030102010509060703" pitchFamily="18" charset="2"/>
              <a:buChar char="4"/>
            </a:pPr>
            <a:endParaRPr lang="en-US" sz="2000" dirty="0">
              <a:solidFill>
                <a:schemeClr val="tx1">
                  <a:lumMod val="75000"/>
                  <a:lumOff val="25000"/>
                </a:schemeClr>
              </a:solidFill>
              <a:latin typeface="Century Gothic"/>
              <a:ea typeface="+mn-lt"/>
              <a:cs typeface="+mn-lt"/>
            </a:endParaRP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LiDAR data is a snapshot in time</a:t>
            </a:r>
            <a:endParaRPr lang="en-US" dirty="0">
              <a:solidFill>
                <a:schemeClr val="tx1">
                  <a:lumMod val="75000"/>
                  <a:lumOff val="25000"/>
                </a:schemeClr>
              </a:solidFill>
              <a:latin typeface="Century Gothic"/>
              <a:cs typeface="Calibri"/>
            </a:endParaRPr>
          </a:p>
          <a:p>
            <a:pPr marL="800100" lvl="1"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Does </a:t>
            </a:r>
            <a:r>
              <a:rPr lang="en-US" sz="2000" b="1" dirty="0">
                <a:solidFill>
                  <a:schemeClr val="tx1">
                    <a:lumMod val="75000"/>
                    <a:lumOff val="25000"/>
                  </a:schemeClr>
                </a:solidFill>
                <a:latin typeface="Century Gothic"/>
                <a:ea typeface="+mn-lt"/>
                <a:cs typeface="+mn-lt"/>
              </a:rPr>
              <a:t>NOT</a:t>
            </a:r>
            <a:r>
              <a:rPr lang="en-US" sz="2000" dirty="0">
                <a:solidFill>
                  <a:schemeClr val="tx1">
                    <a:lumMod val="75000"/>
                    <a:lumOff val="25000"/>
                  </a:schemeClr>
                </a:solidFill>
                <a:latin typeface="Century Gothic"/>
                <a:ea typeface="+mn-lt"/>
                <a:cs typeface="+mn-lt"/>
              </a:rPr>
              <a:t> account for new or destroyed homes</a:t>
            </a:r>
          </a:p>
          <a:p>
            <a:pPr marL="342900" indent="-342900">
              <a:spcAft>
                <a:spcPts val="600"/>
              </a:spcAft>
              <a:buClr>
                <a:srgbClr val="95B824"/>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No data was collected in time to validate findings </a:t>
            </a:r>
            <a:endParaRPr lang="en-US" dirty="0">
              <a:solidFill>
                <a:schemeClr val="tx1">
                  <a:lumMod val="75000"/>
                  <a:lumOff val="25000"/>
                </a:schemeClr>
              </a:solidFill>
              <a:latin typeface="Century Gothic"/>
            </a:endParaRPr>
          </a:p>
          <a:p>
            <a:pPr marL="342900" indent="-342900">
              <a:buFont typeface="Arial"/>
              <a:buChar char="•"/>
            </a:pPr>
            <a:endParaRPr lang="en-US" sz="2000" b="1" dirty="0">
              <a:latin typeface="Calibri"/>
              <a:cs typeface="Calibri"/>
            </a:endParaRPr>
          </a:p>
          <a:p>
            <a:pPr marL="342900" indent="-342900">
              <a:buFont typeface="Arial"/>
              <a:buChar char="•"/>
            </a:pPr>
            <a:endParaRPr lang="en-US" sz="2000" dirty="0">
              <a:latin typeface="Century Gothic"/>
              <a:cs typeface="Calibri"/>
            </a:endParaRPr>
          </a:p>
          <a:p>
            <a:pPr marL="342900" indent="-342900">
              <a:buFont typeface="Wingdings"/>
              <a:buChar char="Ø"/>
            </a:pPr>
            <a:endParaRPr lang="en-US" sz="2000" dirty="0">
              <a:latin typeface="Century Gothic"/>
              <a:cs typeface="Calibri"/>
            </a:endParaRPr>
          </a:p>
          <a:p>
            <a:pPr marL="342900" indent="-342900">
              <a:buFont typeface="Wingdings"/>
              <a:buChar char="Ø"/>
            </a:pPr>
            <a:endParaRPr lang="en-US" sz="2000" dirty="0">
              <a:latin typeface="Century Gothic"/>
              <a:cs typeface="Calibri"/>
            </a:endParaRPr>
          </a:p>
        </p:txBody>
      </p:sp>
      <p:pic>
        <p:nvPicPr>
          <p:cNvPr id="30" name="Picture 30" descr="A picture containing vehicle, street&#10;&#10;Description automatically generated">
            <a:extLst>
              <a:ext uri="{FF2B5EF4-FFF2-40B4-BE49-F238E27FC236}">
                <a16:creationId xmlns:a16="http://schemas.microsoft.com/office/drawing/2014/main" id="{3753A043-293E-4E4D-A77A-16DD9278629F}"/>
              </a:ext>
            </a:extLst>
          </p:cNvPr>
          <p:cNvPicPr>
            <a:picLocks noChangeAspect="1"/>
          </p:cNvPicPr>
          <p:nvPr/>
        </p:nvPicPr>
        <p:blipFill rotWithShape="1">
          <a:blip r:embed="rId7"/>
          <a:srcRect l="11786" t="14105" r="-179" b="9544"/>
          <a:stretch/>
        </p:blipFill>
        <p:spPr>
          <a:xfrm>
            <a:off x="604946" y="2212165"/>
            <a:ext cx="4698787" cy="1745027"/>
          </a:xfrm>
          <a:prstGeom prst="rect">
            <a:avLst/>
          </a:prstGeom>
        </p:spPr>
      </p:pic>
      <p:sp>
        <p:nvSpPr>
          <p:cNvPr id="31" name="Rectangle: Rounded Corners 30">
            <a:extLst>
              <a:ext uri="{FF2B5EF4-FFF2-40B4-BE49-F238E27FC236}">
                <a16:creationId xmlns:a16="http://schemas.microsoft.com/office/drawing/2014/main" id="{8DB2D3CF-58DE-4959-B265-E12DA3E4D165}"/>
              </a:ext>
            </a:extLst>
          </p:cNvPr>
          <p:cNvSpPr/>
          <p:nvPr/>
        </p:nvSpPr>
        <p:spPr>
          <a:xfrm>
            <a:off x="6667431" y="1213680"/>
            <a:ext cx="5129336" cy="233502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32" name="TextBox 31">
            <a:extLst>
              <a:ext uri="{FF2B5EF4-FFF2-40B4-BE49-F238E27FC236}">
                <a16:creationId xmlns:a16="http://schemas.microsoft.com/office/drawing/2014/main" id="{375E2A39-4B0A-4069-847B-2BF9C6C4BDDB}"/>
              </a:ext>
            </a:extLst>
          </p:cNvPr>
          <p:cNvSpPr txBox="1"/>
          <p:nvPr/>
        </p:nvSpPr>
        <p:spPr>
          <a:xfrm>
            <a:off x="6688434" y="1263717"/>
            <a:ext cx="511936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cs typeface="Calibri"/>
              </a:rPr>
              <a:t>Future Work </a:t>
            </a:r>
          </a:p>
        </p:txBody>
      </p:sp>
      <p:sp>
        <p:nvSpPr>
          <p:cNvPr id="34" name="TextBox 33">
            <a:extLst>
              <a:ext uri="{FF2B5EF4-FFF2-40B4-BE49-F238E27FC236}">
                <a16:creationId xmlns:a16="http://schemas.microsoft.com/office/drawing/2014/main" id="{D94CAD9E-532F-4038-B39F-26C45DB0D104}"/>
              </a:ext>
            </a:extLst>
          </p:cNvPr>
          <p:cNvSpPr txBox="1"/>
          <p:nvPr/>
        </p:nvSpPr>
        <p:spPr>
          <a:xfrm>
            <a:off x="6654715" y="1498787"/>
            <a:ext cx="5136955" cy="29392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000" dirty="0">
              <a:latin typeface="Century Gothic"/>
              <a:ea typeface="+mn-lt"/>
              <a:cs typeface="+mn-lt"/>
            </a:endParaRPr>
          </a:p>
          <a:p>
            <a:pPr marL="342900" indent="-342900">
              <a:spcAft>
                <a:spcPts val="600"/>
              </a:spcAft>
              <a:buClr>
                <a:srgbClr val="95B824"/>
              </a:buClr>
              <a:buFont typeface="Webdings" panose="05030102010509060703" pitchFamily="18" charset="2"/>
              <a:buChar char="4"/>
            </a:pPr>
            <a:r>
              <a:rPr lang="en-US" sz="2000" b="1" dirty="0">
                <a:solidFill>
                  <a:schemeClr val="tx1">
                    <a:lumMod val="75000"/>
                    <a:lumOff val="25000"/>
                  </a:schemeClr>
                </a:solidFill>
                <a:latin typeface="Century Gothic"/>
                <a:ea typeface="+mn-lt"/>
                <a:cs typeface="+mn-lt"/>
              </a:rPr>
              <a:t>Validate</a:t>
            </a:r>
            <a:r>
              <a:rPr lang="en-US" sz="2000" dirty="0">
                <a:solidFill>
                  <a:schemeClr val="tx1">
                    <a:lumMod val="75000"/>
                    <a:lumOff val="25000"/>
                  </a:schemeClr>
                </a:solidFill>
                <a:latin typeface="Century Gothic"/>
                <a:ea typeface="+mn-lt"/>
                <a:cs typeface="+mn-lt"/>
              </a:rPr>
              <a:t> findings by gathering solar panel data on roofs with unique slopes and orientation</a:t>
            </a:r>
            <a:r>
              <a:rPr lang="en-US" sz="2000" dirty="0">
                <a:latin typeface="Century Gothic"/>
                <a:ea typeface="+mn-lt"/>
                <a:cs typeface="+mn-lt"/>
              </a:rPr>
              <a:t>s</a:t>
            </a:r>
            <a:r>
              <a:rPr lang="en-US" sz="2000" dirty="0">
                <a:ea typeface="+mn-lt"/>
                <a:cs typeface="+mn-lt"/>
              </a:rPr>
              <a:t/>
            </a:r>
            <a:br>
              <a:rPr lang="en-US" sz="2000" dirty="0">
                <a:ea typeface="+mn-lt"/>
                <a:cs typeface="+mn-lt"/>
              </a:rPr>
            </a:br>
            <a:endParaRPr lang="en-US" sz="2000" dirty="0">
              <a:ea typeface="+mn-lt"/>
              <a:cs typeface="+mn-lt"/>
            </a:endParaRPr>
          </a:p>
          <a:p>
            <a:pPr marL="342900" indent="-342900">
              <a:buFont typeface="Arial"/>
              <a:buChar char="•"/>
            </a:pPr>
            <a:endParaRPr lang="en-US" sz="2000" dirty="0">
              <a:latin typeface="Century Gothic"/>
              <a:cs typeface="Calibri"/>
            </a:endParaRPr>
          </a:p>
          <a:p>
            <a:pPr marL="342900" indent="-342900">
              <a:buFont typeface="Arial"/>
              <a:buChar char="•"/>
            </a:pPr>
            <a:endParaRPr lang="en-US" sz="2000" dirty="0">
              <a:latin typeface="Century Gothic"/>
              <a:cs typeface="Calibri"/>
            </a:endParaRPr>
          </a:p>
          <a:p>
            <a:pPr marL="342900" indent="-342900">
              <a:buFont typeface="Arial"/>
              <a:buChar char="•"/>
            </a:pPr>
            <a:endParaRPr lang="en-US" sz="2000" dirty="0">
              <a:latin typeface="Century Gothic"/>
              <a:cs typeface="Calibri"/>
            </a:endParaRPr>
          </a:p>
          <a:p>
            <a:pPr marL="342900" indent="-342900">
              <a:buFont typeface="Arial"/>
              <a:buChar char="•"/>
            </a:pPr>
            <a:endParaRPr lang="en-US" sz="2000" dirty="0">
              <a:latin typeface="Century Gothic"/>
              <a:cs typeface="Calibri"/>
            </a:endParaRPr>
          </a:p>
        </p:txBody>
      </p:sp>
      <p:pic>
        <p:nvPicPr>
          <p:cNvPr id="35" name="Picture 35" descr="A view of the side of a road&#10;&#10;Description automatically generated">
            <a:extLst>
              <a:ext uri="{FF2B5EF4-FFF2-40B4-BE49-F238E27FC236}">
                <a16:creationId xmlns:a16="http://schemas.microsoft.com/office/drawing/2014/main" id="{0FEABB32-7FF0-42A4-B82D-5EEBD399474D}"/>
              </a:ext>
            </a:extLst>
          </p:cNvPr>
          <p:cNvPicPr>
            <a:picLocks noChangeAspect="1"/>
          </p:cNvPicPr>
          <p:nvPr/>
        </p:nvPicPr>
        <p:blipFill rotWithShape="1">
          <a:blip r:embed="rId8"/>
          <a:srcRect l="34631" t="-1550" r="19060"/>
          <a:stretch/>
        </p:blipFill>
        <p:spPr>
          <a:xfrm>
            <a:off x="6019395" y="3623433"/>
            <a:ext cx="2519490" cy="28735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6" name="Picture 36" descr="A house with trees in the background&#10;&#10;Description automatically generated">
            <a:extLst>
              <a:ext uri="{FF2B5EF4-FFF2-40B4-BE49-F238E27FC236}">
                <a16:creationId xmlns:a16="http://schemas.microsoft.com/office/drawing/2014/main" id="{D7AEA72D-1B81-4A6E-B449-A5D8F3D99B79}"/>
              </a:ext>
            </a:extLst>
          </p:cNvPr>
          <p:cNvPicPr>
            <a:picLocks noChangeAspect="1"/>
          </p:cNvPicPr>
          <p:nvPr/>
        </p:nvPicPr>
        <p:blipFill>
          <a:blip r:embed="rId9"/>
          <a:stretch>
            <a:fillRect/>
          </a:stretch>
        </p:blipFill>
        <p:spPr>
          <a:xfrm>
            <a:off x="8880605" y="4049018"/>
            <a:ext cx="2912533" cy="21882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7" name="Minus Sign 36">
            <a:extLst>
              <a:ext uri="{FF2B5EF4-FFF2-40B4-BE49-F238E27FC236}">
                <a16:creationId xmlns:a16="http://schemas.microsoft.com/office/drawing/2014/main" id="{08B0FDC9-FCCB-4EB5-BDCC-036D61FFF130}"/>
              </a:ext>
            </a:extLst>
          </p:cNvPr>
          <p:cNvSpPr/>
          <p:nvPr/>
        </p:nvSpPr>
        <p:spPr>
          <a:xfrm rot="5400000">
            <a:off x="4986778" y="2194087"/>
            <a:ext cx="2191731" cy="101338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8" descr="Solar Panels">
            <a:extLst>
              <a:ext uri="{FF2B5EF4-FFF2-40B4-BE49-F238E27FC236}">
                <a16:creationId xmlns:a16="http://schemas.microsoft.com/office/drawing/2014/main" id="{7FA7E43D-0714-46BE-AA4E-ACE1FEA2CCD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560243" y="1078584"/>
            <a:ext cx="914400" cy="914400"/>
          </a:xfrm>
          <a:prstGeom prst="rect">
            <a:avLst/>
          </a:prstGeom>
        </p:spPr>
      </p:pic>
      <p:sp>
        <p:nvSpPr>
          <p:cNvPr id="40" name="TextBox 39">
            <a:extLst>
              <a:ext uri="{FF2B5EF4-FFF2-40B4-BE49-F238E27FC236}">
                <a16:creationId xmlns:a16="http://schemas.microsoft.com/office/drawing/2014/main" id="{D5DA8DE9-4B8F-4D00-8D14-B47BB5F75943}"/>
              </a:ext>
            </a:extLst>
          </p:cNvPr>
          <p:cNvSpPr txBox="1"/>
          <p:nvPr/>
        </p:nvSpPr>
        <p:spPr>
          <a:xfrm>
            <a:off x="8880605" y="6190343"/>
            <a:ext cx="292276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ea typeface="+mn-lt"/>
                <a:cs typeface="+mn-lt"/>
              </a:rPr>
              <a:t>Image Credit: City of Satellite Beach</a:t>
            </a:r>
            <a:endParaRPr lang="en-US" sz="1200" dirty="0">
              <a:solidFill>
                <a:srgbClr val="3F3F3F"/>
              </a:solidFill>
              <a:latin typeface="Century Gothic"/>
              <a:cs typeface="Calibri"/>
            </a:endParaRPr>
          </a:p>
        </p:txBody>
      </p:sp>
    </p:spTree>
    <p:extLst>
      <p:ext uri="{BB962C8B-B14F-4D97-AF65-F5344CB8AC3E}">
        <p14:creationId xmlns:p14="http://schemas.microsoft.com/office/powerpoint/2010/main" val="35656492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603525" y="1305775"/>
            <a:ext cx="4793241"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NASA DEVELOP:</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Dr. Dave Hondula </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Science Advisor, Arizona State University</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Crystal Wespestad </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Tempe Lead/Fellow</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90000"/>
              </a:lnSpc>
              <a:spcBef>
                <a:spcPts val="1000"/>
              </a:spcBef>
              <a:spcAft>
                <a:spcPts val="0"/>
              </a:spcAft>
              <a:buClr>
                <a:srgbClr val="95B823"/>
              </a:buClr>
              <a:buSzTx/>
              <a:buFont typeface="Arial" panose="020B0604020202020204" pitchFamily="34" charset="0"/>
              <a:buNone/>
              <a:tabLst/>
              <a:defRPr/>
            </a:pP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NASA POWER:</a:t>
            </a:r>
          </a:p>
          <a:p>
            <a:pPr marL="342900" marR="0" lvl="0" indent="-342900" algn="l" defTabSz="914400" rtl="0" eaLnBrk="1" fontAlgn="auto" latinLnBrk="0" hangingPunct="1">
              <a:lnSpc>
                <a:spcPct val="100000"/>
              </a:lnSpc>
              <a:spcBef>
                <a:spcPts val="100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Dr. Paul Stackhouse Jr.</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 Senior Research Scientist and Principal Investigator</a:t>
            </a:r>
          </a:p>
          <a:p>
            <a:pPr marL="342900" marR="0" lvl="0" indent="-342900" algn="l" defTabSz="914400" rtl="0" eaLnBrk="1" fontAlgn="auto" latinLnBrk="0" hangingPunct="1">
              <a:lnSpc>
                <a:spcPct val="100000"/>
              </a:lnSpc>
              <a:spcBef>
                <a:spcPts val="1000"/>
              </a:spcBef>
              <a:spcAft>
                <a:spcPts val="600"/>
              </a:spcAft>
              <a:buClr>
                <a:srgbClr val="95B823"/>
              </a:buClr>
              <a:buSzTx/>
              <a:buFont typeface="Webdings" panose="05030102010509060703" pitchFamily="18" charset="2"/>
              <a:buChar char="4"/>
              <a:tabLst/>
              <a:defRPr/>
            </a:pPr>
            <a:r>
              <a:rPr kumimoji="0" lang="en-US" sz="195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Bradley Macpherson </a:t>
            </a:r>
            <a:r>
              <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Geospatial and Technology Developer</a:t>
            </a: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1000"/>
              </a:spcBef>
              <a:spcAft>
                <a:spcPts val="600"/>
              </a:spcAft>
              <a:buClr>
                <a:srgbClr val="95B823"/>
              </a:buClr>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1000"/>
              </a:spcBef>
              <a:spcAft>
                <a:spcPts val="600"/>
              </a:spcAft>
              <a:buClr>
                <a:srgbClr val="95B823"/>
              </a:buClr>
              <a:buSzTx/>
              <a:buFont typeface="Arial" panose="020B0604020202020204" pitchFamily="34" charset="0"/>
              <a:buNone/>
              <a:tabLst/>
              <a:defRPr/>
            </a:pPr>
            <a:endParaRPr kumimoji="0" lang="en-US" sz="195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90000"/>
              </a:lnSpc>
              <a:spcBef>
                <a:spcPts val="1000"/>
              </a:spcBef>
              <a:spcAft>
                <a:spcPts val="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p:txBody>
      </p:sp>
      <p:sp>
        <p:nvSpPr>
          <p:cNvPr id="4" name="Text Placeholder 1">
            <a:extLst>
              <a:ext uri="{FF2B5EF4-FFF2-40B4-BE49-F238E27FC236}">
                <a16:creationId xmlns:a16="http://schemas.microsoft.com/office/drawing/2014/main" id="{B2078B77-C55B-4325-AEEF-384A1E571491}"/>
              </a:ext>
            </a:extLst>
          </p:cNvPr>
          <p:cNvSpPr txBox="1">
            <a:spLocks/>
          </p:cNvSpPr>
          <p:nvPr/>
        </p:nvSpPr>
        <p:spPr>
          <a:xfrm>
            <a:off x="6097011" y="1305924"/>
            <a:ext cx="5971592"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City of Satellite Beach:</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Alexis Miller –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Project Manager</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John Fergus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Volunteer</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City of Orlando:</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David Dunn–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Manager, Fleet and Facilities Management Division</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Ian </a:t>
            </a:r>
            <a:r>
              <a:rPr kumimoji="0" lang="en-US" sz="20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LaHiff</a:t>
            </a: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Energy Project Manager, Fleet and Facilities Management Division</a:t>
            </a: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Solar Panel Experts:</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Andy White –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3 Guys Solar</a:t>
            </a:r>
          </a:p>
          <a:p>
            <a:pPr marL="342900" marR="0" lvl="0" indent="-342900" algn="l" defTabSz="914400" rtl="0" eaLnBrk="1" fontAlgn="auto" latinLnBrk="0" hangingPunct="1">
              <a:lnSpc>
                <a:spcPct val="100000"/>
              </a:lnSpc>
              <a:spcBef>
                <a:spcPts val="0"/>
              </a:spcBef>
              <a:spcAft>
                <a:spcPts val="600"/>
              </a:spcAft>
              <a:buClr>
                <a:srgbClr val="95B823"/>
              </a:buClr>
              <a:buSzTx/>
              <a:buFont typeface="Webdings" panose="05030102010509060703" pitchFamily="18" charset="2"/>
              <a:buChar char="4"/>
              <a:tabLst/>
              <a:defRPr/>
            </a:pPr>
            <a:r>
              <a:rPr kumimoji="0" lang="en-US" sz="20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Ruslan</a:t>
            </a: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r>
              <a:rPr kumimoji="0" lang="en-US" sz="2000" b="1" i="0" u="none" strike="noStrike" kern="1200" cap="none" spc="0" normalizeH="0" baseline="0" noProof="0" dirty="0" err="1">
                <a:ln>
                  <a:noFill/>
                </a:ln>
                <a:solidFill>
                  <a:prstClr val="black">
                    <a:lumMod val="75000"/>
                    <a:lumOff val="25000"/>
                  </a:prstClr>
                </a:solidFill>
                <a:effectLst/>
                <a:uLnTx/>
                <a:uFillTx/>
                <a:latin typeface="Century Gothic"/>
                <a:ea typeface="+mn-ea"/>
                <a:cs typeface="+mn-cs"/>
              </a:rPr>
              <a:t>Kudlai</a:t>
            </a:r>
            <a:r>
              <a:rPr kumimoji="0" lang="en-US" sz="2000" b="1"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a:t>
            </a:r>
            <a:r>
              <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rPr>
              <a:t>– General Manager, Tesla Energy</a:t>
            </a: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a:ea typeface="+mn-ea"/>
              <a:cs typeface="+mn-cs"/>
            </a:endParaRPr>
          </a:p>
          <a:p>
            <a:pPr marL="342900" marR="0" lvl="0" indent="-342900" algn="l" defTabSz="914400" rtl="0" eaLnBrk="1" fontAlgn="auto" latinLnBrk="0" hangingPunct="1">
              <a:lnSpc>
                <a:spcPct val="100000"/>
              </a:lnSpc>
              <a:spcBef>
                <a:spcPts val="0"/>
              </a:spcBef>
              <a:spcAft>
                <a:spcPts val="600"/>
              </a:spcAft>
              <a:buClr>
                <a:srgbClr val="95B823"/>
              </a:buClr>
              <a:buSzTx/>
              <a:buFont typeface="Webdings,Sans-Serif"/>
              <a:buChar char=""/>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17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
                <a:srgbClr val="95B823"/>
              </a:buClr>
              <a:buSzTx/>
              <a:buFont typeface="Arial" panose="020B0604020202020204" pitchFamily="34" charset="0"/>
              <a:buNone/>
              <a:tabLst/>
              <a:defRPr/>
            </a:pPr>
            <a:endParaRPr kumimoji="0" lang="en-US" sz="17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
                <a:srgbClr val="95B823"/>
              </a:buClr>
              <a:buSzTx/>
              <a:buFont typeface="Arial" panose="020B0604020202020204" pitchFamily="34" charset="0"/>
              <a:buNone/>
              <a:tabLst/>
              <a:defRPr/>
            </a:pPr>
            <a:endParaRPr kumimoji="0" lang="en-US" sz="2200" b="0" i="0" u="sng"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2866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233730"/>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Community Goals </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pic>
        <p:nvPicPr>
          <p:cNvPr id="4" name="Picture 4" descr="A close up of some grass&#10;&#10;Description automatically generated">
            <a:extLst>
              <a:ext uri="{FF2B5EF4-FFF2-40B4-BE49-F238E27FC236}">
                <a16:creationId xmlns:a16="http://schemas.microsoft.com/office/drawing/2014/main" id="{9B2098F6-72C9-4D50-9856-E2AEBA3823DA}"/>
              </a:ext>
            </a:extLst>
          </p:cNvPr>
          <p:cNvPicPr>
            <a:picLocks noChangeAspect="1"/>
          </p:cNvPicPr>
          <p:nvPr/>
        </p:nvPicPr>
        <p:blipFill>
          <a:blip r:embed="rId3"/>
          <a:stretch>
            <a:fillRect/>
          </a:stretch>
        </p:blipFill>
        <p:spPr>
          <a:xfrm>
            <a:off x="117015" y="1306595"/>
            <a:ext cx="7080151" cy="5317675"/>
          </a:xfrm>
          <a:prstGeom prst="rect">
            <a:avLst/>
          </a:prstGeom>
        </p:spPr>
      </p:pic>
      <p:sp>
        <p:nvSpPr>
          <p:cNvPr id="5" name="TextBox 4">
            <a:extLst>
              <a:ext uri="{FF2B5EF4-FFF2-40B4-BE49-F238E27FC236}">
                <a16:creationId xmlns:a16="http://schemas.microsoft.com/office/drawing/2014/main" id="{53E449AC-858F-48ED-A9EB-CC45D7EEDFDB}"/>
              </a:ext>
            </a:extLst>
          </p:cNvPr>
          <p:cNvSpPr txBox="1"/>
          <p:nvPr/>
        </p:nvSpPr>
        <p:spPr>
          <a:xfrm>
            <a:off x="7314669" y="1306595"/>
            <a:ext cx="4555938" cy="4937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342900" indent="-342900">
              <a:spcAft>
                <a:spcPts val="600"/>
              </a:spcAft>
              <a:buClr>
                <a:srgbClr val="95B824"/>
              </a:buClr>
              <a:buFont typeface="Webdings" panose="05030102010509060703" pitchFamily="18" charset="2"/>
              <a:buChar char="4"/>
            </a:pPr>
            <a:r>
              <a:rPr lang="en-US" sz="2400" b="1" dirty="0">
                <a:solidFill>
                  <a:schemeClr val="tx1">
                    <a:lumMod val="75000"/>
                    <a:lumOff val="25000"/>
                  </a:schemeClr>
                </a:solidFill>
                <a:latin typeface="Century Gothic"/>
                <a:ea typeface="+mn-lt"/>
                <a:cs typeface="+mn-lt"/>
              </a:rPr>
              <a:t>100% </a:t>
            </a:r>
            <a:r>
              <a:rPr lang="en-US" sz="2400" dirty="0">
                <a:solidFill>
                  <a:schemeClr val="tx1">
                    <a:lumMod val="75000"/>
                    <a:lumOff val="25000"/>
                  </a:schemeClr>
                </a:solidFill>
                <a:latin typeface="Century Gothic"/>
                <a:ea typeface="+mn-lt"/>
                <a:cs typeface="+mn-lt"/>
              </a:rPr>
              <a:t>Renewable Energy by </a:t>
            </a:r>
            <a:r>
              <a:rPr lang="en-US" sz="2400" b="1" dirty="0">
                <a:solidFill>
                  <a:schemeClr val="tx1">
                    <a:lumMod val="75000"/>
                    <a:lumOff val="25000"/>
                  </a:schemeClr>
                </a:solidFill>
                <a:latin typeface="Century Gothic"/>
                <a:ea typeface="+mn-lt"/>
                <a:cs typeface="+mn-lt"/>
              </a:rPr>
              <a:t>2050</a:t>
            </a:r>
            <a:r>
              <a:rPr lang="en-US" sz="2400" dirty="0">
                <a:solidFill>
                  <a:schemeClr val="tx1">
                    <a:lumMod val="75000"/>
                    <a:lumOff val="25000"/>
                  </a:schemeClr>
                </a:solidFill>
                <a:latin typeface="Century Gothic"/>
                <a:ea typeface="+mn-lt"/>
                <a:cs typeface="+mn-lt"/>
              </a:rPr>
              <a:t> (City of Satellite Beach)</a:t>
            </a:r>
            <a:br>
              <a:rPr lang="en-US" sz="2400" dirty="0">
                <a:solidFill>
                  <a:schemeClr val="tx1">
                    <a:lumMod val="75000"/>
                    <a:lumOff val="25000"/>
                  </a:schemeClr>
                </a:solidFill>
                <a:latin typeface="Century Gothic"/>
                <a:ea typeface="+mn-lt"/>
                <a:cs typeface="+mn-lt"/>
              </a:rPr>
            </a:br>
            <a:endParaRPr lang="en-US" sz="2400" dirty="0">
              <a:solidFill>
                <a:schemeClr val="tx1">
                  <a:lumMod val="75000"/>
                  <a:lumOff val="25000"/>
                </a:schemeClr>
              </a:solidFill>
              <a:ea typeface="+mn-lt"/>
              <a:cs typeface="+mn-lt"/>
            </a:endParaRPr>
          </a:p>
          <a:p>
            <a:pPr marL="342900" indent="-342900">
              <a:spcAft>
                <a:spcPts val="600"/>
              </a:spcAft>
              <a:buClr>
                <a:srgbClr val="95B824"/>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Find the most efficient way to implement </a:t>
            </a:r>
            <a:r>
              <a:rPr lang="en-US" sz="2400" b="1" dirty="0">
                <a:solidFill>
                  <a:schemeClr val="tx1">
                    <a:lumMod val="75000"/>
                    <a:lumOff val="25000"/>
                  </a:schemeClr>
                </a:solidFill>
                <a:latin typeface="Century Gothic"/>
                <a:ea typeface="+mn-lt"/>
                <a:cs typeface="+mn-lt"/>
              </a:rPr>
              <a:t>rooftop PV panel</a:t>
            </a:r>
            <a:r>
              <a:rPr lang="en-US" sz="2400" dirty="0">
                <a:solidFill>
                  <a:schemeClr val="tx1">
                    <a:lumMod val="75000"/>
                    <a:lumOff val="25000"/>
                  </a:schemeClr>
                </a:solidFill>
                <a:latin typeface="Century Gothic"/>
                <a:ea typeface="+mn-lt"/>
                <a:cs typeface="+mn-lt"/>
              </a:rPr>
              <a:t/>
            </a:r>
            <a:br>
              <a:rPr lang="en-US" sz="2400" dirty="0">
                <a:solidFill>
                  <a:schemeClr val="tx1">
                    <a:lumMod val="75000"/>
                    <a:lumOff val="25000"/>
                  </a:schemeClr>
                </a:solidFill>
                <a:latin typeface="Century Gothic"/>
                <a:ea typeface="+mn-lt"/>
                <a:cs typeface="+mn-lt"/>
              </a:rPr>
            </a:br>
            <a:endParaRPr lang="en-US" sz="2400" dirty="0">
              <a:solidFill>
                <a:schemeClr val="tx1">
                  <a:lumMod val="75000"/>
                  <a:lumOff val="25000"/>
                </a:schemeClr>
              </a:solidFill>
              <a:ea typeface="+mn-lt"/>
              <a:cs typeface="+mn-lt"/>
            </a:endParaRPr>
          </a:p>
          <a:p>
            <a:pPr marL="342900" indent="-342900">
              <a:spcAft>
                <a:spcPts val="600"/>
              </a:spcAft>
              <a:buClr>
                <a:srgbClr val="95B824"/>
              </a:buClr>
              <a:buFont typeface="Webdings" panose="05030102010509060703" pitchFamily="18" charset="2"/>
              <a:buChar char="4"/>
            </a:pPr>
            <a:r>
              <a:rPr lang="en-US" sz="2400" dirty="0">
                <a:solidFill>
                  <a:schemeClr val="tx1">
                    <a:lumMod val="75000"/>
                    <a:lumOff val="25000"/>
                  </a:schemeClr>
                </a:solidFill>
                <a:latin typeface="Century Gothic"/>
                <a:ea typeface="+mn-lt"/>
                <a:cs typeface="+mn-lt"/>
              </a:rPr>
              <a:t>Understand the </a:t>
            </a:r>
            <a:r>
              <a:rPr lang="en-US" sz="2400" b="1" dirty="0">
                <a:solidFill>
                  <a:schemeClr val="tx1">
                    <a:lumMod val="75000"/>
                    <a:lumOff val="25000"/>
                  </a:schemeClr>
                </a:solidFill>
                <a:latin typeface="Century Gothic"/>
                <a:ea typeface="+mn-lt"/>
                <a:cs typeface="+mn-lt"/>
              </a:rPr>
              <a:t>compounding effect </a:t>
            </a:r>
            <a:r>
              <a:rPr lang="en-US" sz="2400" dirty="0">
                <a:solidFill>
                  <a:schemeClr val="tx1">
                    <a:lumMod val="75000"/>
                    <a:lumOff val="25000"/>
                  </a:schemeClr>
                </a:solidFill>
                <a:latin typeface="Century Gothic"/>
                <a:ea typeface="+mn-lt"/>
                <a:cs typeface="+mn-lt"/>
              </a:rPr>
              <a:t>of increasing </a:t>
            </a:r>
            <a:r>
              <a:rPr lang="en-US" sz="2400" b="1" dirty="0">
                <a:solidFill>
                  <a:schemeClr val="tx1">
                    <a:lumMod val="75000"/>
                    <a:lumOff val="25000"/>
                  </a:schemeClr>
                </a:solidFill>
                <a:latin typeface="Century Gothic"/>
                <a:ea typeface="+mn-lt"/>
                <a:cs typeface="+mn-lt"/>
              </a:rPr>
              <a:t>energy expenditures and urban heat effects</a:t>
            </a:r>
            <a:r>
              <a:rPr lang="en-US" sz="2400" dirty="0">
                <a:latin typeface="Century Gothic"/>
                <a:ea typeface="+mn-lt"/>
                <a:cs typeface="+mn-lt"/>
              </a:rPr>
              <a:t/>
            </a:r>
            <a:br>
              <a:rPr lang="en-US" sz="2400" dirty="0">
                <a:latin typeface="Century Gothic"/>
                <a:ea typeface="+mn-lt"/>
                <a:cs typeface="+mn-lt"/>
              </a:rPr>
            </a:br>
            <a:endParaRPr lang="en-US" sz="2400" dirty="0">
              <a:ea typeface="+mn-lt"/>
              <a:cs typeface="+mn-lt"/>
            </a:endParaRPr>
          </a:p>
          <a:p>
            <a:pPr marL="342900" indent="-342900">
              <a:spcAft>
                <a:spcPts val="600"/>
              </a:spcAft>
              <a:buFont typeface="Webdings,Sans-Serif"/>
              <a:buChar char=""/>
            </a:pPr>
            <a:endParaRPr lang="en-US" sz="2400" dirty="0">
              <a:latin typeface="Century Gothic"/>
              <a:ea typeface="+mn-lt"/>
              <a:cs typeface="+mn-lt"/>
            </a:endParaRPr>
          </a:p>
          <a:p>
            <a:pPr marL="342900" indent="-342900">
              <a:spcAft>
                <a:spcPts val="1000"/>
              </a:spcAft>
              <a:buFont typeface="Arial"/>
              <a:buChar char="•"/>
            </a:pPr>
            <a:endParaRPr lang="en-US" sz="2400" dirty="0">
              <a:solidFill>
                <a:schemeClr val="tx1">
                  <a:lumMod val="75000"/>
                  <a:lumOff val="25000"/>
                </a:schemeClr>
              </a:solidFill>
              <a:latin typeface="Century Gothic"/>
              <a:ea typeface="+mn-lt"/>
              <a:cs typeface="+mn-lt"/>
            </a:endParaRPr>
          </a:p>
          <a:p>
            <a:pPr marL="342900" indent="-342900">
              <a:spcAft>
                <a:spcPts val="1000"/>
              </a:spcAft>
              <a:buFont typeface="Arial"/>
              <a:buChar char="•"/>
            </a:pPr>
            <a:endParaRPr lang="en-US" sz="2400" dirty="0">
              <a:solidFill>
                <a:schemeClr val="tx1">
                  <a:lumMod val="75000"/>
                  <a:lumOff val="25000"/>
                </a:schemeClr>
              </a:solidFill>
              <a:latin typeface="Century Gothic"/>
              <a:ea typeface="+mn-lt"/>
              <a:cs typeface="+mn-lt"/>
            </a:endParaRPr>
          </a:p>
          <a:p>
            <a:pPr marL="342900" indent="-342900">
              <a:spcAft>
                <a:spcPts val="1000"/>
              </a:spcAft>
              <a:buFont typeface="Arial"/>
              <a:buChar char="•"/>
            </a:pPr>
            <a:endParaRPr lang="en-US" sz="2400" dirty="0">
              <a:solidFill>
                <a:schemeClr val="tx1">
                  <a:lumMod val="75000"/>
                  <a:lumOff val="25000"/>
                </a:schemeClr>
              </a:solidFill>
              <a:latin typeface="Century Gothic"/>
              <a:ea typeface="+mn-lt"/>
              <a:cs typeface="+mn-lt"/>
            </a:endParaRPr>
          </a:p>
          <a:p>
            <a:pPr>
              <a:spcAft>
                <a:spcPts val="1000"/>
              </a:spcAft>
            </a:pPr>
            <a:endParaRPr lang="en-US" sz="2400" dirty="0">
              <a:solidFill>
                <a:schemeClr val="tx1">
                  <a:lumMod val="75000"/>
                  <a:lumOff val="25000"/>
                </a:schemeClr>
              </a:solidFill>
              <a:latin typeface="Century Gothic"/>
              <a:cs typeface="Calibri"/>
            </a:endParaRPr>
          </a:p>
          <a:p>
            <a:endParaRPr lang="en-US" sz="2400" dirty="0">
              <a:solidFill>
                <a:schemeClr val="tx1">
                  <a:lumMod val="75000"/>
                  <a:lumOff val="25000"/>
                </a:schemeClr>
              </a:solidFill>
              <a:latin typeface="Century Gothic"/>
              <a:cs typeface="Calibri"/>
            </a:endParaRPr>
          </a:p>
        </p:txBody>
      </p:sp>
      <p:sp>
        <p:nvSpPr>
          <p:cNvPr id="6" name="TextBox 5">
            <a:extLst>
              <a:ext uri="{FF2B5EF4-FFF2-40B4-BE49-F238E27FC236}">
                <a16:creationId xmlns:a16="http://schemas.microsoft.com/office/drawing/2014/main" id="{3EC1D5B3-2191-44E0-B876-86930AA24513}"/>
              </a:ext>
            </a:extLst>
          </p:cNvPr>
          <p:cNvSpPr txBox="1"/>
          <p:nvPr/>
        </p:nvSpPr>
        <p:spPr>
          <a:xfrm>
            <a:off x="77127" y="6616959"/>
            <a:ext cx="71994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3F3F3F"/>
                </a:solidFill>
                <a:latin typeface="Century Gothic"/>
              </a:rPr>
              <a:t>Image Credit: City of Satellite Beach</a:t>
            </a:r>
          </a:p>
        </p:txBody>
      </p:sp>
    </p:spTree>
    <p:extLst>
      <p:ext uri="{BB962C8B-B14F-4D97-AF65-F5344CB8AC3E}">
        <p14:creationId xmlns:p14="http://schemas.microsoft.com/office/powerpoint/2010/main" val="28058101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524090" y="262878"/>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Objectives</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sp>
        <p:nvSpPr>
          <p:cNvPr id="6" name="TextBox 5">
            <a:extLst>
              <a:ext uri="{FF2B5EF4-FFF2-40B4-BE49-F238E27FC236}">
                <a16:creationId xmlns:a16="http://schemas.microsoft.com/office/drawing/2014/main" id="{A34C0F04-F63C-47F4-958D-2C7A9A05F790}"/>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pSp>
        <p:nvGrpSpPr>
          <p:cNvPr id="7" name="Group 6">
            <a:extLst>
              <a:ext uri="{FF2B5EF4-FFF2-40B4-BE49-F238E27FC236}">
                <a16:creationId xmlns:a16="http://schemas.microsoft.com/office/drawing/2014/main" id="{0FB3ABD9-2E04-420E-ABBF-4FDEA8B5D4CB}"/>
              </a:ext>
            </a:extLst>
          </p:cNvPr>
          <p:cNvGrpSpPr/>
          <p:nvPr/>
        </p:nvGrpSpPr>
        <p:grpSpPr>
          <a:xfrm>
            <a:off x="1522545" y="1939180"/>
            <a:ext cx="8931640" cy="1337149"/>
            <a:chOff x="1522545" y="1939180"/>
            <a:chExt cx="8931640" cy="1337149"/>
          </a:xfrm>
        </p:grpSpPr>
        <p:sp>
          <p:nvSpPr>
            <p:cNvPr id="5" name="Rectangle: Rounded Corners 4">
              <a:extLst>
                <a:ext uri="{FF2B5EF4-FFF2-40B4-BE49-F238E27FC236}">
                  <a16:creationId xmlns:a16="http://schemas.microsoft.com/office/drawing/2014/main" id="{07A20E1C-E512-41AF-89CE-89A8E11774EF}"/>
                </a:ext>
              </a:extLst>
            </p:cNvPr>
            <p:cNvSpPr/>
            <p:nvPr/>
          </p:nvSpPr>
          <p:spPr>
            <a:xfrm>
              <a:off x="1522545" y="1939180"/>
              <a:ext cx="8931640"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solidFill>
                  <a:latin typeface="Century Gothic"/>
                </a:rPr>
                <a:t>       </a:t>
              </a:r>
              <a:endParaRPr lang="en-US">
                <a:solidFill>
                  <a:schemeClr val="tx1"/>
                </a:solidFill>
                <a:latin typeface="Century Gothic"/>
                <a:ea typeface="+mn-lt"/>
                <a:cs typeface="+mn-lt"/>
              </a:endParaRPr>
            </a:p>
            <a:p>
              <a:pPr algn="ctr"/>
              <a:endParaRPr lang="en-US">
                <a:cs typeface="Calibri"/>
              </a:endParaRPr>
            </a:p>
          </p:txBody>
        </p:sp>
        <p:sp>
          <p:nvSpPr>
            <p:cNvPr id="10" name="TextBox 9">
              <a:extLst>
                <a:ext uri="{FF2B5EF4-FFF2-40B4-BE49-F238E27FC236}">
                  <a16:creationId xmlns:a16="http://schemas.microsoft.com/office/drawing/2014/main" id="{6D1CFC65-01E3-489C-9190-1672CBCFD015}"/>
                </a:ext>
              </a:extLst>
            </p:cNvPr>
            <p:cNvSpPr txBox="1"/>
            <p:nvPr/>
          </p:nvSpPr>
          <p:spPr>
            <a:xfrm>
              <a:off x="2791580" y="1983667"/>
              <a:ext cx="7047421" cy="12926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600">
                  <a:solidFill>
                    <a:schemeClr val="tx1">
                      <a:lumMod val="75000"/>
                      <a:lumOff val="25000"/>
                    </a:schemeClr>
                  </a:solidFill>
                  <a:latin typeface="Century Gothic"/>
                </a:rPr>
                <a:t>Evaluate the </a:t>
              </a:r>
              <a:r>
                <a:rPr lang="en-US" sz="2600" b="1">
                  <a:solidFill>
                    <a:schemeClr val="tx1">
                      <a:lumMod val="75000"/>
                      <a:lumOff val="25000"/>
                    </a:schemeClr>
                  </a:solidFill>
                  <a:latin typeface="Century Gothic"/>
                </a:rPr>
                <a:t>solar energy potential</a:t>
              </a:r>
              <a:r>
                <a:rPr lang="en-US" sz="2600">
                  <a:solidFill>
                    <a:schemeClr val="tx1">
                      <a:lumMod val="75000"/>
                      <a:lumOff val="25000"/>
                    </a:schemeClr>
                  </a:solidFill>
                  <a:latin typeface="Century Gothic"/>
                </a:rPr>
                <a:t> of rooftops in Satellite Beach, Florida, using </a:t>
              </a:r>
              <a:r>
                <a:rPr lang="en-US" sz="2600" b="1">
                  <a:solidFill>
                    <a:schemeClr val="tx1">
                      <a:lumMod val="75000"/>
                      <a:lumOff val="25000"/>
                    </a:schemeClr>
                  </a:solidFill>
                  <a:latin typeface="Century Gothic"/>
                </a:rPr>
                <a:t>LiDAR and NASA POWER data</a:t>
              </a:r>
              <a:endParaRPr lang="en-US" sz="2600">
                <a:solidFill>
                  <a:schemeClr val="tx1">
                    <a:lumMod val="75000"/>
                    <a:lumOff val="25000"/>
                  </a:schemeClr>
                </a:solidFill>
                <a:cs typeface="Calibri" panose="020F0502020204030204"/>
              </a:endParaRPr>
            </a:p>
          </p:txBody>
        </p:sp>
        <p:pic>
          <p:nvPicPr>
            <p:cNvPr id="4" name="Graphic 6" descr="Triangle Ruler">
              <a:extLst>
                <a:ext uri="{FF2B5EF4-FFF2-40B4-BE49-F238E27FC236}">
                  <a16:creationId xmlns:a16="http://schemas.microsoft.com/office/drawing/2014/main" id="{BEBD2247-A9AA-40B5-9EE4-8FEC030F078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641761" y="2139602"/>
              <a:ext cx="914400" cy="914400"/>
            </a:xfrm>
            <a:prstGeom prst="rect">
              <a:avLst/>
            </a:prstGeom>
          </p:spPr>
        </p:pic>
      </p:grpSp>
      <p:grpSp>
        <p:nvGrpSpPr>
          <p:cNvPr id="14" name="Group 13">
            <a:extLst>
              <a:ext uri="{FF2B5EF4-FFF2-40B4-BE49-F238E27FC236}">
                <a16:creationId xmlns:a16="http://schemas.microsoft.com/office/drawing/2014/main" id="{4FCBC640-7DE5-411F-ACD7-E92933C5FB14}"/>
              </a:ext>
            </a:extLst>
          </p:cNvPr>
          <p:cNvGrpSpPr/>
          <p:nvPr/>
        </p:nvGrpSpPr>
        <p:grpSpPr>
          <a:xfrm>
            <a:off x="1520561" y="4907508"/>
            <a:ext cx="8937325" cy="1319166"/>
            <a:chOff x="1520561" y="4907508"/>
            <a:chExt cx="8937325" cy="1319166"/>
          </a:xfrm>
        </p:grpSpPr>
        <p:sp>
          <p:nvSpPr>
            <p:cNvPr id="12" name="Rectangle: Rounded Corners 11">
              <a:extLst>
                <a:ext uri="{FF2B5EF4-FFF2-40B4-BE49-F238E27FC236}">
                  <a16:creationId xmlns:a16="http://schemas.microsoft.com/office/drawing/2014/main" id="{1EAA29DB-E0A0-4DA6-9F5C-0541605AC256}"/>
                </a:ext>
              </a:extLst>
            </p:cNvPr>
            <p:cNvSpPr/>
            <p:nvPr/>
          </p:nvSpPr>
          <p:spPr>
            <a:xfrm>
              <a:off x="1520561" y="4907508"/>
              <a:ext cx="8937325" cy="1319166"/>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solidFill>
                  <a:schemeClr val="tx1"/>
                </a:solidFill>
                <a:latin typeface="Century Gothic"/>
              </a:endParaRPr>
            </a:p>
            <a:p>
              <a:pPr algn="ctr"/>
              <a:endParaRPr lang="en-US">
                <a:latin typeface="Calibri" panose="020F0502020204030204"/>
                <a:ea typeface="+mn-lt"/>
                <a:cs typeface="+mn-lt"/>
              </a:endParaRPr>
            </a:p>
          </p:txBody>
        </p:sp>
        <p:pic>
          <p:nvPicPr>
            <p:cNvPr id="9" name="Graphic 9" descr="Tools">
              <a:extLst>
                <a:ext uri="{FF2B5EF4-FFF2-40B4-BE49-F238E27FC236}">
                  <a16:creationId xmlns:a16="http://schemas.microsoft.com/office/drawing/2014/main" id="{8CE1A8CB-9808-44B8-8585-EF4F585C4A6B}"/>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41761" y="5107930"/>
              <a:ext cx="914400" cy="914400"/>
            </a:xfrm>
            <a:prstGeom prst="rect">
              <a:avLst/>
            </a:prstGeom>
          </p:spPr>
        </p:pic>
        <p:sp>
          <p:nvSpPr>
            <p:cNvPr id="13" name="TextBox 12">
              <a:extLst>
                <a:ext uri="{FF2B5EF4-FFF2-40B4-BE49-F238E27FC236}">
                  <a16:creationId xmlns:a16="http://schemas.microsoft.com/office/drawing/2014/main" id="{C8ECC8F3-4118-4C1C-862E-4056622EB600}"/>
                </a:ext>
              </a:extLst>
            </p:cNvPr>
            <p:cNvSpPr txBox="1"/>
            <p:nvPr/>
          </p:nvSpPr>
          <p:spPr>
            <a:xfrm>
              <a:off x="2736802" y="5088086"/>
              <a:ext cx="687241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Develop a </a:t>
              </a:r>
              <a:r>
                <a:rPr lang="en-US" sz="2800" b="1">
                  <a:solidFill>
                    <a:schemeClr val="tx1">
                      <a:lumMod val="75000"/>
                      <a:lumOff val="25000"/>
                    </a:schemeClr>
                  </a:solidFill>
                  <a:latin typeface="Century Gothic"/>
                </a:rPr>
                <a:t>reusable code-based tool </a:t>
              </a:r>
              <a:r>
                <a:rPr lang="en-US" sz="2800">
                  <a:solidFill>
                    <a:schemeClr val="tx1">
                      <a:lumMod val="75000"/>
                      <a:lumOff val="25000"/>
                    </a:schemeClr>
                  </a:solidFill>
                  <a:latin typeface="Century Gothic"/>
                </a:rPr>
                <a:t>for other cities' solar potential analysis </a:t>
              </a:r>
              <a:endParaRPr lang="en-US" sz="2800">
                <a:solidFill>
                  <a:schemeClr val="tx1">
                    <a:lumMod val="75000"/>
                    <a:lumOff val="25000"/>
                  </a:schemeClr>
                </a:solidFill>
                <a:cs typeface="Calibri"/>
              </a:endParaRPr>
            </a:p>
          </p:txBody>
        </p:sp>
      </p:grpSp>
      <p:sp>
        <p:nvSpPr>
          <p:cNvPr id="8" name="Rectangle: Rounded Corners 7">
            <a:extLst>
              <a:ext uri="{FF2B5EF4-FFF2-40B4-BE49-F238E27FC236}">
                <a16:creationId xmlns:a16="http://schemas.microsoft.com/office/drawing/2014/main" id="{E9063DE2-D870-49BC-A42F-F3F4605AD646}"/>
              </a:ext>
            </a:extLst>
          </p:cNvPr>
          <p:cNvSpPr/>
          <p:nvPr/>
        </p:nvSpPr>
        <p:spPr>
          <a:xfrm>
            <a:off x="1520561" y="3423344"/>
            <a:ext cx="8935914" cy="1319025"/>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atin typeface="Century Gothic"/>
              <a:ea typeface="+mn-lt"/>
              <a:cs typeface="+mn-lt"/>
            </a:endParaRPr>
          </a:p>
          <a:p>
            <a:endParaRPr lang="en-US">
              <a:latin typeface="Century Gothic"/>
              <a:ea typeface="+mn-lt"/>
              <a:cs typeface="+mn-lt"/>
            </a:endParaRPr>
          </a:p>
          <a:p>
            <a:endParaRPr lang="en-US">
              <a:latin typeface="Century Gothic"/>
              <a:ea typeface="+mn-lt"/>
              <a:cs typeface="+mn-lt"/>
            </a:endParaRPr>
          </a:p>
          <a:p>
            <a:pPr algn="ctr"/>
            <a:endParaRPr lang="en-US">
              <a:cs typeface="Calibri"/>
            </a:endParaRPr>
          </a:p>
        </p:txBody>
      </p:sp>
      <p:grpSp>
        <p:nvGrpSpPr>
          <p:cNvPr id="15" name="Group 14">
            <a:extLst>
              <a:ext uri="{FF2B5EF4-FFF2-40B4-BE49-F238E27FC236}">
                <a16:creationId xmlns:a16="http://schemas.microsoft.com/office/drawing/2014/main" id="{D0EA641A-BA00-4758-8CD2-DB76DF005BAD}"/>
              </a:ext>
            </a:extLst>
          </p:cNvPr>
          <p:cNvGrpSpPr/>
          <p:nvPr/>
        </p:nvGrpSpPr>
        <p:grpSpPr>
          <a:xfrm>
            <a:off x="1415542" y="3599953"/>
            <a:ext cx="1371574" cy="962757"/>
            <a:chOff x="163839" y="2543887"/>
            <a:chExt cx="1371574" cy="962757"/>
          </a:xfrm>
        </p:grpSpPr>
        <p:pic>
          <p:nvPicPr>
            <p:cNvPr id="16" name="Graphic 16" descr="Thermometer">
              <a:extLst>
                <a:ext uri="{FF2B5EF4-FFF2-40B4-BE49-F238E27FC236}">
                  <a16:creationId xmlns:a16="http://schemas.microsoft.com/office/drawing/2014/main" id="{5F48C3D8-5414-4912-A100-5876BF5ABE5A}"/>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63839" y="2592244"/>
              <a:ext cx="914400" cy="914400"/>
            </a:xfrm>
            <a:prstGeom prst="rect">
              <a:avLst/>
            </a:prstGeom>
          </p:spPr>
        </p:pic>
        <p:pic>
          <p:nvPicPr>
            <p:cNvPr id="17" name="Graphic 17" descr="Four Leaf Clover">
              <a:extLst>
                <a:ext uri="{FF2B5EF4-FFF2-40B4-BE49-F238E27FC236}">
                  <a16:creationId xmlns:a16="http://schemas.microsoft.com/office/drawing/2014/main" id="{546F61D9-20FE-4C47-A67E-60C9D39E2AD4}"/>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621013" y="2543887"/>
              <a:ext cx="914400" cy="914400"/>
            </a:xfrm>
            <a:prstGeom prst="rect">
              <a:avLst/>
            </a:prstGeom>
          </p:spPr>
        </p:pic>
      </p:grpSp>
      <p:sp>
        <p:nvSpPr>
          <p:cNvPr id="11" name="TextBox 10">
            <a:extLst>
              <a:ext uri="{FF2B5EF4-FFF2-40B4-BE49-F238E27FC236}">
                <a16:creationId xmlns:a16="http://schemas.microsoft.com/office/drawing/2014/main" id="{837F1466-3DB1-4420-B7F7-9E51516D0135}"/>
              </a:ext>
            </a:extLst>
          </p:cNvPr>
          <p:cNvSpPr txBox="1"/>
          <p:nvPr/>
        </p:nvSpPr>
        <p:spPr>
          <a:xfrm>
            <a:off x="2789174" y="3605907"/>
            <a:ext cx="652891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tx1">
                    <a:lumMod val="75000"/>
                    <a:lumOff val="25000"/>
                  </a:schemeClr>
                </a:solidFill>
                <a:latin typeface="Century Gothic"/>
              </a:rPr>
              <a:t>Create </a:t>
            </a:r>
            <a:r>
              <a:rPr lang="en-US" sz="2800" b="1">
                <a:solidFill>
                  <a:schemeClr val="tx1">
                    <a:lumMod val="75000"/>
                    <a:lumOff val="25000"/>
                  </a:schemeClr>
                </a:solidFill>
                <a:latin typeface="Century Gothic"/>
              </a:rPr>
              <a:t>LST and NDVI maps</a:t>
            </a:r>
            <a:r>
              <a:rPr lang="en-US" sz="2800">
                <a:solidFill>
                  <a:schemeClr val="tx1">
                    <a:lumMod val="75000"/>
                    <a:lumOff val="25000"/>
                  </a:schemeClr>
                </a:solidFill>
                <a:latin typeface="Century Gothic"/>
              </a:rPr>
              <a:t>, showing pressures on </a:t>
            </a:r>
            <a:r>
              <a:rPr lang="en-US" sz="2800" b="1">
                <a:solidFill>
                  <a:schemeClr val="tx1">
                    <a:lumMod val="75000"/>
                    <a:lumOff val="25000"/>
                  </a:schemeClr>
                </a:solidFill>
                <a:latin typeface="Century Gothic"/>
              </a:rPr>
              <a:t>energy consumption</a:t>
            </a:r>
          </a:p>
        </p:txBody>
      </p:sp>
      <p:sp>
        <p:nvSpPr>
          <p:cNvPr id="19" name="TextBox 18">
            <a:extLst>
              <a:ext uri="{FF2B5EF4-FFF2-40B4-BE49-F238E27FC236}">
                <a16:creationId xmlns:a16="http://schemas.microsoft.com/office/drawing/2014/main" id="{565A1D99-7DA9-49B0-A90E-853DA65D2B6A}"/>
              </a:ext>
            </a:extLst>
          </p:cNvPr>
          <p:cNvSpPr txBox="1"/>
          <p:nvPr/>
        </p:nvSpPr>
        <p:spPr>
          <a:xfrm>
            <a:off x="29959" y="6534722"/>
            <a:ext cx="853693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85000"/>
                    <a:lumOff val="15000"/>
                  </a:schemeClr>
                </a:solidFill>
                <a:latin typeface="Century Gothic"/>
                <a:ea typeface="+mn-lt"/>
                <a:cs typeface="+mn-lt"/>
              </a:rPr>
              <a:t>Image Credit: City of Satellite Beach</a:t>
            </a:r>
          </a:p>
          <a:p>
            <a:pPr algn="l"/>
            <a:endParaRPr lang="en-US" sz="1600" dirty="0">
              <a:solidFill>
                <a:schemeClr val="tx1">
                  <a:lumMod val="85000"/>
                  <a:lumOff val="15000"/>
                </a:schemeClr>
              </a:solidFill>
              <a:cs typeface="Calibri"/>
            </a:endParaRPr>
          </a:p>
        </p:txBody>
      </p:sp>
    </p:spTree>
    <p:extLst>
      <p:ext uri="{BB962C8B-B14F-4D97-AF65-F5344CB8AC3E}">
        <p14:creationId xmlns:p14="http://schemas.microsoft.com/office/powerpoint/2010/main" val="39464278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63193D-0BFD-4FF4-A6F2-3D9CC73FE3CC}"/>
              </a:ext>
            </a:extLst>
          </p:cNvPr>
          <p:cNvSpPr txBox="1"/>
          <p:nvPr/>
        </p:nvSpPr>
        <p:spPr>
          <a:xfrm>
            <a:off x="495300" y="239151"/>
            <a:ext cx="8353425"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NASA Satellites and Sensors Used</a:t>
            </a:r>
            <a:endParaRPr lang="en-US" b="1">
              <a:solidFill>
                <a:schemeClr val="bg1"/>
              </a:solidFill>
            </a:endParaRPr>
          </a:p>
        </p:txBody>
      </p:sp>
      <p:sp>
        <p:nvSpPr>
          <p:cNvPr id="3" name="TextBox 2">
            <a:extLst>
              <a:ext uri="{FF2B5EF4-FFF2-40B4-BE49-F238E27FC236}">
                <a16:creationId xmlns:a16="http://schemas.microsoft.com/office/drawing/2014/main" id="{F6D32FE8-1198-4511-B176-A4A8009A0A7C}"/>
              </a:ext>
            </a:extLst>
          </p:cNvPr>
          <p:cNvSpPr txBox="1"/>
          <p:nvPr/>
        </p:nvSpPr>
        <p:spPr>
          <a:xfrm>
            <a:off x="6648450" y="1485900"/>
            <a:ext cx="46101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2400" b="1">
              <a:latin typeface="Century Gothic"/>
              <a:cs typeface="Calibri"/>
            </a:endParaRPr>
          </a:p>
        </p:txBody>
      </p:sp>
      <p:pic>
        <p:nvPicPr>
          <p:cNvPr id="4" name="Picture 4" descr="A close up of a sign&#10;&#10;Description automatically generated">
            <a:extLst>
              <a:ext uri="{FF2B5EF4-FFF2-40B4-BE49-F238E27FC236}">
                <a16:creationId xmlns:a16="http://schemas.microsoft.com/office/drawing/2014/main" id="{1F103A04-A24B-49C7-9963-017B8AC61008}"/>
              </a:ext>
            </a:extLst>
          </p:cNvPr>
          <p:cNvPicPr>
            <a:picLocks noChangeAspect="1"/>
          </p:cNvPicPr>
          <p:nvPr/>
        </p:nvPicPr>
        <p:blipFill>
          <a:blip r:embed="rId3"/>
          <a:stretch>
            <a:fillRect/>
          </a:stretch>
        </p:blipFill>
        <p:spPr>
          <a:xfrm>
            <a:off x="6909788" y="1627393"/>
            <a:ext cx="4080294" cy="4097096"/>
          </a:xfrm>
          <a:prstGeom prst="rect">
            <a:avLst/>
          </a:prstGeom>
        </p:spPr>
      </p:pic>
      <p:sp>
        <p:nvSpPr>
          <p:cNvPr id="5" name="TextBox 4">
            <a:extLst>
              <a:ext uri="{FF2B5EF4-FFF2-40B4-BE49-F238E27FC236}">
                <a16:creationId xmlns:a16="http://schemas.microsoft.com/office/drawing/2014/main" id="{59B10389-231C-4A20-8487-3684A4C5BEFE}"/>
              </a:ext>
            </a:extLst>
          </p:cNvPr>
          <p:cNvSpPr txBox="1"/>
          <p:nvPr/>
        </p:nvSpPr>
        <p:spPr>
          <a:xfrm>
            <a:off x="6650345" y="5833235"/>
            <a:ext cx="477867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ea typeface="+mn-lt"/>
                <a:cs typeface="+mn-lt"/>
              </a:rPr>
              <a:t>NASA Prediction of Worldwide Energy Resources (NASA POWER)</a:t>
            </a:r>
            <a:endParaRPr lang="en-US">
              <a:solidFill>
                <a:schemeClr val="tx1">
                  <a:lumMod val="75000"/>
                  <a:lumOff val="25000"/>
                </a:schemeClr>
              </a:solidFill>
              <a:latin typeface="Century Gothic"/>
            </a:endParaRPr>
          </a:p>
        </p:txBody>
      </p:sp>
      <p:pic>
        <p:nvPicPr>
          <p:cNvPr id="6" name="Picture 6" descr="A satellite in space&#10;&#10;Description automatically generated">
            <a:extLst>
              <a:ext uri="{FF2B5EF4-FFF2-40B4-BE49-F238E27FC236}">
                <a16:creationId xmlns:a16="http://schemas.microsoft.com/office/drawing/2014/main" id="{443EDEB6-DE31-490B-92CF-3EE2DFBADEDD}"/>
              </a:ext>
            </a:extLst>
          </p:cNvPr>
          <p:cNvPicPr>
            <a:picLocks noChangeAspect="1"/>
          </p:cNvPicPr>
          <p:nvPr/>
        </p:nvPicPr>
        <p:blipFill>
          <a:blip r:embed="rId4"/>
          <a:stretch>
            <a:fillRect/>
          </a:stretch>
        </p:blipFill>
        <p:spPr>
          <a:xfrm>
            <a:off x="-19" y="1708745"/>
            <a:ext cx="6975459" cy="3930872"/>
          </a:xfrm>
          <a:prstGeom prst="rect">
            <a:avLst/>
          </a:prstGeom>
        </p:spPr>
      </p:pic>
      <p:sp>
        <p:nvSpPr>
          <p:cNvPr id="11" name="TextBox 10">
            <a:extLst>
              <a:ext uri="{FF2B5EF4-FFF2-40B4-BE49-F238E27FC236}">
                <a16:creationId xmlns:a16="http://schemas.microsoft.com/office/drawing/2014/main" id="{1415B29E-8E89-430C-9672-6601B7A5E929}"/>
              </a:ext>
            </a:extLst>
          </p:cNvPr>
          <p:cNvSpPr txBox="1"/>
          <p:nvPr/>
        </p:nvSpPr>
        <p:spPr>
          <a:xfrm>
            <a:off x="906842" y="5827972"/>
            <a:ext cx="274319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tx1">
                    <a:lumMod val="75000"/>
                    <a:lumOff val="25000"/>
                  </a:schemeClr>
                </a:solidFill>
                <a:latin typeface="Century Gothic"/>
              </a:rPr>
              <a:t>Landsat 8 OLI/TIRS</a:t>
            </a:r>
          </a:p>
          <a:p>
            <a:r>
              <a:rPr lang="en-US">
                <a:solidFill>
                  <a:schemeClr val="tx1">
                    <a:lumMod val="75000"/>
                    <a:lumOff val="25000"/>
                  </a:schemeClr>
                </a:solidFill>
                <a:latin typeface="Century Gothic"/>
              </a:rPr>
              <a:t>(USGS)</a:t>
            </a:r>
          </a:p>
        </p:txBody>
      </p:sp>
      <p:sp>
        <p:nvSpPr>
          <p:cNvPr id="7" name="TextBox 6">
            <a:extLst>
              <a:ext uri="{FF2B5EF4-FFF2-40B4-BE49-F238E27FC236}">
                <a16:creationId xmlns:a16="http://schemas.microsoft.com/office/drawing/2014/main" id="{1CC52F47-09A8-458C-B1D0-CB26EB04A184}"/>
              </a:ext>
            </a:extLst>
          </p:cNvPr>
          <p:cNvSpPr txBox="1"/>
          <p:nvPr/>
        </p:nvSpPr>
        <p:spPr>
          <a:xfrm>
            <a:off x="495300" y="6523105"/>
            <a:ext cx="461284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bg2">
                    <a:lumMod val="50000"/>
                  </a:schemeClr>
                </a:solidFill>
                <a:latin typeface="Century Gothic"/>
              </a:rPr>
              <a:t>Image Credit: USGS and NASA POWER</a:t>
            </a:r>
            <a:endParaRPr lang="en-US" dirty="0">
              <a:solidFill>
                <a:schemeClr val="bg2">
                  <a:lumMod val="50000"/>
                </a:schemeClr>
              </a:solidFill>
            </a:endParaRPr>
          </a:p>
        </p:txBody>
      </p:sp>
    </p:spTree>
    <p:extLst>
      <p:ext uri="{BB962C8B-B14F-4D97-AF65-F5344CB8AC3E}">
        <p14:creationId xmlns:p14="http://schemas.microsoft.com/office/powerpoint/2010/main" val="1078224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09F71726-41ED-4AFA-9AF9-83EE2372AA84}"/>
              </a:ext>
            </a:extLst>
          </p:cNvPr>
          <p:cNvSpPr/>
          <p:nvPr/>
        </p:nvSpPr>
        <p:spPr>
          <a:xfrm>
            <a:off x="-3524" y="1082215"/>
            <a:ext cx="2510635" cy="5774461"/>
          </a:xfrm>
          <a:prstGeom prst="rect">
            <a:avLst/>
          </a:prstGeom>
          <a:solidFill>
            <a:srgbClr val="AFABAB">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7563193D-0BFD-4FF4-A6F2-3D9CC73FE3CC}"/>
              </a:ext>
            </a:extLst>
          </p:cNvPr>
          <p:cNvSpPr txBox="1"/>
          <p:nvPr/>
        </p:nvSpPr>
        <p:spPr>
          <a:xfrm>
            <a:off x="519491" y="250725"/>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Methodology</a:t>
            </a:r>
            <a:endParaRPr lang="en-US" b="1">
              <a:solidFill>
                <a:schemeClr val="bg1"/>
              </a:solidFill>
            </a:endParaRPr>
          </a:p>
        </p:txBody>
      </p:sp>
      <p:grpSp>
        <p:nvGrpSpPr>
          <p:cNvPr id="9" name="Group 8">
            <a:extLst>
              <a:ext uri="{FF2B5EF4-FFF2-40B4-BE49-F238E27FC236}">
                <a16:creationId xmlns:a16="http://schemas.microsoft.com/office/drawing/2014/main" id="{C9EE55B2-784F-48B8-B373-7C5158200507}"/>
              </a:ext>
            </a:extLst>
          </p:cNvPr>
          <p:cNvGrpSpPr/>
          <p:nvPr/>
        </p:nvGrpSpPr>
        <p:grpSpPr>
          <a:xfrm>
            <a:off x="61469" y="2798485"/>
            <a:ext cx="2093701" cy="1545156"/>
            <a:chOff x="61469" y="2798485"/>
            <a:chExt cx="2093701" cy="1545156"/>
          </a:xfrm>
        </p:grpSpPr>
        <p:sp>
          <p:nvSpPr>
            <p:cNvPr id="10" name="Sun 9">
              <a:extLst>
                <a:ext uri="{FF2B5EF4-FFF2-40B4-BE49-F238E27FC236}">
                  <a16:creationId xmlns:a16="http://schemas.microsoft.com/office/drawing/2014/main" id="{3E5CC31D-7C06-4552-8913-C13609FAD5F4}"/>
                </a:ext>
              </a:extLst>
            </p:cNvPr>
            <p:cNvSpPr/>
            <p:nvPr/>
          </p:nvSpPr>
          <p:spPr>
            <a:xfrm>
              <a:off x="61469" y="2798485"/>
              <a:ext cx="617199" cy="598461"/>
            </a:xfrm>
            <a:prstGeom prst="sun">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EB8DF41F-0E9F-441A-B901-E7AF87B586A4}"/>
                </a:ext>
              </a:extLst>
            </p:cNvPr>
            <p:cNvSpPr/>
            <p:nvPr/>
          </p:nvSpPr>
          <p:spPr>
            <a:xfrm>
              <a:off x="733190" y="3266874"/>
              <a:ext cx="963999" cy="504544"/>
            </a:xfrm>
            <a:prstGeom prst="triangle">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1E19EB-B69C-4D4A-8672-659240C9C860}"/>
                </a:ext>
              </a:extLst>
            </p:cNvPr>
            <p:cNvSpPr/>
            <p:nvPr/>
          </p:nvSpPr>
          <p:spPr>
            <a:xfrm>
              <a:off x="743802" y="3775465"/>
              <a:ext cx="942974" cy="561879"/>
            </a:xfrm>
            <a:prstGeom prst="rect">
              <a:avLst/>
            </a:prstGeom>
            <a:solidFill>
              <a:schemeClr val="accent4">
                <a:lumMod val="75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52326D9-221A-492C-BF82-C1E69B000C1F}"/>
                </a:ext>
              </a:extLst>
            </p:cNvPr>
            <p:cNvSpPr/>
            <p:nvPr/>
          </p:nvSpPr>
          <p:spPr>
            <a:xfrm>
              <a:off x="1689680" y="4108139"/>
              <a:ext cx="465490" cy="2355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016F1335-0208-4518-9994-646077426C75}"/>
                </a:ext>
              </a:extLst>
            </p:cNvPr>
            <p:cNvSpPr/>
            <p:nvPr/>
          </p:nvSpPr>
          <p:spPr>
            <a:xfrm rot="18960000">
              <a:off x="634449" y="3315030"/>
              <a:ext cx="305946" cy="286688"/>
            </a:xfrm>
            <a:prstGeom prst="downArrow">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a:extLst>
              <a:ext uri="{FF2B5EF4-FFF2-40B4-BE49-F238E27FC236}">
                <a16:creationId xmlns:a16="http://schemas.microsoft.com/office/drawing/2014/main" id="{86157361-DA7D-488A-B614-54AEDCCFCF80}"/>
              </a:ext>
            </a:extLst>
          </p:cNvPr>
          <p:cNvGrpSpPr/>
          <p:nvPr/>
        </p:nvGrpSpPr>
        <p:grpSpPr>
          <a:xfrm>
            <a:off x="521789" y="4725486"/>
            <a:ext cx="1329106" cy="818964"/>
            <a:chOff x="526551" y="4601942"/>
            <a:chExt cx="1329106" cy="913695"/>
          </a:xfrm>
        </p:grpSpPr>
        <p:grpSp>
          <p:nvGrpSpPr>
            <p:cNvPr id="31" name="Group 30">
              <a:extLst>
                <a:ext uri="{FF2B5EF4-FFF2-40B4-BE49-F238E27FC236}">
                  <a16:creationId xmlns:a16="http://schemas.microsoft.com/office/drawing/2014/main" id="{F02FD93E-C526-495D-8570-4045DF053945}"/>
                </a:ext>
              </a:extLst>
            </p:cNvPr>
            <p:cNvGrpSpPr/>
            <p:nvPr/>
          </p:nvGrpSpPr>
          <p:grpSpPr>
            <a:xfrm>
              <a:off x="531683" y="4601942"/>
              <a:ext cx="1323974" cy="913695"/>
              <a:chOff x="536446" y="5944967"/>
              <a:chExt cx="1323974" cy="913695"/>
            </a:xfrm>
          </p:grpSpPr>
          <p:sp>
            <p:nvSpPr>
              <p:cNvPr id="62" name="Isosceles Triangle 61">
                <a:extLst>
                  <a:ext uri="{FF2B5EF4-FFF2-40B4-BE49-F238E27FC236}">
                    <a16:creationId xmlns:a16="http://schemas.microsoft.com/office/drawing/2014/main" id="{C3FB901B-1A14-4FA8-AD29-2211F466973A}"/>
                  </a:ext>
                </a:extLst>
              </p:cNvPr>
              <p:cNvSpPr/>
              <p:nvPr/>
            </p:nvSpPr>
            <p:spPr>
              <a:xfrm rot="5400000">
                <a:off x="423950"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Isosceles Triangle 62">
                <a:extLst>
                  <a:ext uri="{FF2B5EF4-FFF2-40B4-BE49-F238E27FC236}">
                    <a16:creationId xmlns:a16="http://schemas.microsoft.com/office/drawing/2014/main" id="{0DCF33E4-AA14-4B7D-8F88-B2880FD34F44}"/>
                  </a:ext>
                </a:extLst>
              </p:cNvPr>
              <p:cNvSpPr/>
              <p:nvPr/>
            </p:nvSpPr>
            <p:spPr>
              <a:xfrm rot="-5400000">
                <a:off x="1052598" y="6058720"/>
                <a:ext cx="913695" cy="68618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Isosceles Triangle 66">
                <a:extLst>
                  <a:ext uri="{FF2B5EF4-FFF2-40B4-BE49-F238E27FC236}">
                    <a16:creationId xmlns:a16="http://schemas.microsoft.com/office/drawing/2014/main" id="{497F6990-CEF1-4833-9954-FB26A42F5A1A}"/>
                  </a:ext>
                </a:extLst>
              </p:cNvPr>
              <p:cNvSpPr/>
              <p:nvPr/>
            </p:nvSpPr>
            <p:spPr>
              <a:xfrm>
                <a:off x="536446" y="6400801"/>
                <a:ext cx="1323974" cy="457199"/>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Isosceles Triangle 28">
              <a:extLst>
                <a:ext uri="{FF2B5EF4-FFF2-40B4-BE49-F238E27FC236}">
                  <a16:creationId xmlns:a16="http://schemas.microsoft.com/office/drawing/2014/main" id="{47F6B4FF-3300-4F24-8A78-BE99D00843EC}"/>
                </a:ext>
              </a:extLst>
            </p:cNvPr>
            <p:cNvSpPr/>
            <p:nvPr/>
          </p:nvSpPr>
          <p:spPr>
            <a:xfrm rot="10800000">
              <a:off x="526551" y="4611617"/>
              <a:ext cx="1323974" cy="45719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Rectangle 71">
            <a:extLst>
              <a:ext uri="{FF2B5EF4-FFF2-40B4-BE49-F238E27FC236}">
                <a16:creationId xmlns:a16="http://schemas.microsoft.com/office/drawing/2014/main" id="{6BFAA41B-5684-408A-9EDE-28737A4AC2BE}"/>
              </a:ext>
            </a:extLst>
          </p:cNvPr>
          <p:cNvSpPr/>
          <p:nvPr/>
        </p:nvSpPr>
        <p:spPr>
          <a:xfrm>
            <a:off x="521716" y="5939968"/>
            <a:ext cx="1323769" cy="825009"/>
          </a:xfrm>
          <a:prstGeom prst="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B04DBFB7-C801-4C0E-A3E0-0710AB0C92EB}"/>
              </a:ext>
            </a:extLst>
          </p:cNvPr>
          <p:cNvSpPr/>
          <p:nvPr/>
        </p:nvSpPr>
        <p:spPr>
          <a:xfrm>
            <a:off x="9349885" y="1128847"/>
            <a:ext cx="1558477" cy="820710"/>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NASA POWER </a:t>
            </a:r>
            <a:endParaRPr lang="en-US"/>
          </a:p>
        </p:txBody>
      </p:sp>
      <p:sp>
        <p:nvSpPr>
          <p:cNvPr id="42" name="Rectangle: Rounded Corners 41">
            <a:extLst>
              <a:ext uri="{FF2B5EF4-FFF2-40B4-BE49-F238E27FC236}">
                <a16:creationId xmlns:a16="http://schemas.microsoft.com/office/drawing/2014/main" id="{FC7E6F84-9ADC-4E35-A480-7437A80EE1A6}"/>
              </a:ext>
            </a:extLst>
          </p:cNvPr>
          <p:cNvSpPr/>
          <p:nvPr/>
        </p:nvSpPr>
        <p:spPr>
          <a:xfrm>
            <a:off x="2537196" y="3404345"/>
            <a:ext cx="1644222" cy="815476"/>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Roof Segments</a:t>
            </a:r>
            <a:endParaRPr lang="en-US">
              <a:latin typeface="Century Gothic"/>
            </a:endParaRPr>
          </a:p>
        </p:txBody>
      </p:sp>
      <p:sp>
        <p:nvSpPr>
          <p:cNvPr id="46" name="Rectangle: Rounded Corners 45">
            <a:extLst>
              <a:ext uri="{FF2B5EF4-FFF2-40B4-BE49-F238E27FC236}">
                <a16:creationId xmlns:a16="http://schemas.microsoft.com/office/drawing/2014/main" id="{7178CD84-DB3D-4E23-A656-B1F40B04DC33}"/>
              </a:ext>
            </a:extLst>
          </p:cNvPr>
          <p:cNvSpPr/>
          <p:nvPr/>
        </p:nvSpPr>
        <p:spPr>
          <a:xfrm>
            <a:off x="2539639" y="1165381"/>
            <a:ext cx="1548385" cy="825520"/>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Building Footprints</a:t>
            </a:r>
          </a:p>
        </p:txBody>
      </p:sp>
      <p:sp>
        <p:nvSpPr>
          <p:cNvPr id="80" name="Rectangle: Rounded Corners 79">
            <a:extLst>
              <a:ext uri="{FF2B5EF4-FFF2-40B4-BE49-F238E27FC236}">
                <a16:creationId xmlns:a16="http://schemas.microsoft.com/office/drawing/2014/main" id="{EE9778AC-EBA9-4377-BFCD-1180E17182F3}"/>
              </a:ext>
            </a:extLst>
          </p:cNvPr>
          <p:cNvSpPr/>
          <p:nvPr/>
        </p:nvSpPr>
        <p:spPr>
          <a:xfrm>
            <a:off x="5575419" y="5942155"/>
            <a:ext cx="1652768" cy="816958"/>
          </a:xfrm>
          <a:prstGeom prst="roundRect">
            <a:avLst/>
          </a:prstGeom>
          <a:solidFill>
            <a:srgbClr val="BD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Energy Potential by Building</a:t>
            </a:r>
          </a:p>
        </p:txBody>
      </p:sp>
      <p:sp>
        <p:nvSpPr>
          <p:cNvPr id="82" name="Rectangle: Rounded Corners 81">
            <a:extLst>
              <a:ext uri="{FF2B5EF4-FFF2-40B4-BE49-F238E27FC236}">
                <a16:creationId xmlns:a16="http://schemas.microsoft.com/office/drawing/2014/main" id="{046E5499-54ED-44B7-80BA-267BD4A9B854}"/>
              </a:ext>
            </a:extLst>
          </p:cNvPr>
          <p:cNvSpPr/>
          <p:nvPr/>
        </p:nvSpPr>
        <p:spPr>
          <a:xfrm>
            <a:off x="5576913" y="4649967"/>
            <a:ext cx="1650730" cy="826437"/>
          </a:xfrm>
          <a:prstGeom prst="roundRect">
            <a:avLst/>
          </a:prstGeom>
          <a:solidFill>
            <a:srgbClr val="F5B6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Sun Exposure</a:t>
            </a:r>
            <a:endParaRPr lang="en-US">
              <a:latin typeface="Century Gothic"/>
            </a:endParaRPr>
          </a:p>
        </p:txBody>
      </p:sp>
      <p:sp>
        <p:nvSpPr>
          <p:cNvPr id="84" name="Rectangle: Rounded Corners 83">
            <a:extLst>
              <a:ext uri="{FF2B5EF4-FFF2-40B4-BE49-F238E27FC236}">
                <a16:creationId xmlns:a16="http://schemas.microsoft.com/office/drawing/2014/main" id="{FD96F17A-8660-44DE-A2DC-6106ED92713C}"/>
              </a:ext>
            </a:extLst>
          </p:cNvPr>
          <p:cNvSpPr/>
          <p:nvPr/>
        </p:nvSpPr>
        <p:spPr>
          <a:xfrm>
            <a:off x="5623046" y="1175819"/>
            <a:ext cx="1558662" cy="825519"/>
          </a:xfrm>
          <a:prstGeom prst="roundRect">
            <a:avLst/>
          </a:prstGeom>
          <a:solidFill>
            <a:srgbClr val="8D8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LiDAR DSM</a:t>
            </a:r>
            <a:endParaRPr lang="en-US">
              <a:latin typeface="Century Gothic"/>
            </a:endParaRPr>
          </a:p>
        </p:txBody>
      </p:sp>
      <p:sp>
        <p:nvSpPr>
          <p:cNvPr id="90" name="Rectangle: Rounded Corners 89">
            <a:extLst>
              <a:ext uri="{FF2B5EF4-FFF2-40B4-BE49-F238E27FC236}">
                <a16:creationId xmlns:a16="http://schemas.microsoft.com/office/drawing/2014/main" id="{F9F1D2EC-A108-4403-B18C-1A20FC116B28}"/>
              </a:ext>
            </a:extLst>
          </p:cNvPr>
          <p:cNvSpPr/>
          <p:nvPr/>
        </p:nvSpPr>
        <p:spPr>
          <a:xfrm>
            <a:off x="10439646" y="2254350"/>
            <a:ext cx="1558662" cy="825519"/>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alibri"/>
            </a:endParaRPr>
          </a:p>
          <a:p>
            <a:pPr algn="ctr"/>
            <a:r>
              <a:rPr lang="en-US">
                <a:latin typeface="Century Gothic"/>
                <a:cs typeface="Calibri"/>
              </a:rPr>
              <a:t>Tilted Surface Irradiance</a:t>
            </a:r>
            <a:endParaRPr lang="en-US">
              <a:latin typeface="Century Gothic"/>
            </a:endParaRPr>
          </a:p>
          <a:p>
            <a:pPr algn="ctr"/>
            <a:endParaRPr lang="en-US">
              <a:latin typeface="Century Gothic"/>
              <a:cs typeface="Calibri"/>
            </a:endParaRPr>
          </a:p>
        </p:txBody>
      </p:sp>
      <p:sp>
        <p:nvSpPr>
          <p:cNvPr id="91" name="Rectangle: Rounded Corners 90">
            <a:extLst>
              <a:ext uri="{FF2B5EF4-FFF2-40B4-BE49-F238E27FC236}">
                <a16:creationId xmlns:a16="http://schemas.microsoft.com/office/drawing/2014/main" id="{3CA89083-8E8D-4569-80FB-121386999DAA}"/>
              </a:ext>
            </a:extLst>
          </p:cNvPr>
          <p:cNvSpPr/>
          <p:nvPr/>
        </p:nvSpPr>
        <p:spPr>
          <a:xfrm>
            <a:off x="8259077" y="2257521"/>
            <a:ext cx="1548223" cy="816957"/>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a:cs typeface="Calibri"/>
            </a:endParaRPr>
          </a:p>
          <a:p>
            <a:pPr algn="ctr"/>
            <a:r>
              <a:rPr lang="en-US">
                <a:latin typeface="Century Gothic"/>
                <a:cs typeface="Calibri"/>
              </a:rPr>
              <a:t>Sun Position</a:t>
            </a:r>
            <a:endParaRPr lang="en-US"/>
          </a:p>
          <a:p>
            <a:pPr algn="ctr"/>
            <a:endParaRPr lang="en-US">
              <a:latin typeface="Century Gothic"/>
              <a:cs typeface="Calibri"/>
            </a:endParaRPr>
          </a:p>
        </p:txBody>
      </p:sp>
      <p:sp>
        <p:nvSpPr>
          <p:cNvPr id="88" name="Rectangle: Rounded Corners 87">
            <a:extLst>
              <a:ext uri="{FF2B5EF4-FFF2-40B4-BE49-F238E27FC236}">
                <a16:creationId xmlns:a16="http://schemas.microsoft.com/office/drawing/2014/main" id="{EF2C4A20-56C7-4376-A2A8-0FE12BAF01DD}"/>
              </a:ext>
            </a:extLst>
          </p:cNvPr>
          <p:cNvSpPr/>
          <p:nvPr/>
        </p:nvSpPr>
        <p:spPr>
          <a:xfrm>
            <a:off x="6699927" y="3398460"/>
            <a:ext cx="1558661" cy="825520"/>
          </a:xfrm>
          <a:prstGeom prst="roundRect">
            <a:avLst/>
          </a:prstGeom>
          <a:solidFill>
            <a:srgbClr val="95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Shading Analysis</a:t>
            </a:r>
            <a:endParaRPr lang="en-US">
              <a:latin typeface="Century Gothic"/>
            </a:endParaRPr>
          </a:p>
        </p:txBody>
      </p:sp>
      <p:sp>
        <p:nvSpPr>
          <p:cNvPr id="89" name="Rectangle: Rounded Corners 88">
            <a:extLst>
              <a:ext uri="{FF2B5EF4-FFF2-40B4-BE49-F238E27FC236}">
                <a16:creationId xmlns:a16="http://schemas.microsoft.com/office/drawing/2014/main" id="{C17D8C40-2853-4CF9-AD3E-826CAA998251}"/>
              </a:ext>
            </a:extLst>
          </p:cNvPr>
          <p:cNvSpPr/>
          <p:nvPr/>
        </p:nvSpPr>
        <p:spPr>
          <a:xfrm>
            <a:off x="4542676" y="2260012"/>
            <a:ext cx="1548384" cy="825520"/>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entury Gothic"/>
                <a:cs typeface="Calibri"/>
              </a:rPr>
              <a:t>Slope / Aspect</a:t>
            </a:r>
            <a:endParaRPr lang="en-US">
              <a:latin typeface="Century Gothic"/>
            </a:endParaRPr>
          </a:p>
        </p:txBody>
      </p:sp>
      <p:sp>
        <p:nvSpPr>
          <p:cNvPr id="132" name="Arrow: Right 131">
            <a:extLst>
              <a:ext uri="{FF2B5EF4-FFF2-40B4-BE49-F238E27FC236}">
                <a16:creationId xmlns:a16="http://schemas.microsoft.com/office/drawing/2014/main" id="{009DA32D-84AC-480F-8C89-9D0127D2543B}"/>
              </a:ext>
            </a:extLst>
          </p:cNvPr>
          <p:cNvSpPr/>
          <p:nvPr/>
        </p:nvSpPr>
        <p:spPr>
          <a:xfrm rot="5400000">
            <a:off x="2556186" y="2603026"/>
            <a:ext cx="1417837"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Arrow: Right 132">
            <a:extLst>
              <a:ext uri="{FF2B5EF4-FFF2-40B4-BE49-F238E27FC236}">
                <a16:creationId xmlns:a16="http://schemas.microsoft.com/office/drawing/2014/main" id="{FA17BCE8-82E4-4265-819C-67BC8D28056D}"/>
              </a:ext>
            </a:extLst>
          </p:cNvPr>
          <p:cNvSpPr/>
          <p:nvPr/>
        </p:nvSpPr>
        <p:spPr>
          <a:xfrm rot="5400000">
            <a:off x="6164584" y="5611678"/>
            <a:ext cx="473576"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BAA6F3C6-D9C0-456A-80FD-F7865F9E7888}"/>
              </a:ext>
            </a:extLst>
          </p:cNvPr>
          <p:cNvGrpSpPr/>
          <p:nvPr/>
        </p:nvGrpSpPr>
        <p:grpSpPr>
          <a:xfrm>
            <a:off x="3214564" y="4217676"/>
            <a:ext cx="2358503" cy="987395"/>
            <a:chOff x="3214564" y="4217676"/>
            <a:chExt cx="2358503" cy="987395"/>
          </a:xfrm>
        </p:grpSpPr>
        <p:sp>
          <p:nvSpPr>
            <p:cNvPr id="135" name="Rectangle 134">
              <a:extLst>
                <a:ext uri="{FF2B5EF4-FFF2-40B4-BE49-F238E27FC236}">
                  <a16:creationId xmlns:a16="http://schemas.microsoft.com/office/drawing/2014/main" id="{C417DE9B-4E13-4391-B87C-D2088F6831D5}"/>
                </a:ext>
              </a:extLst>
            </p:cNvPr>
            <p:cNvSpPr/>
            <p:nvPr/>
          </p:nvSpPr>
          <p:spPr>
            <a:xfrm>
              <a:off x="3223565" y="4217676"/>
              <a:ext cx="93597" cy="9185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Arrow: Right 135">
              <a:extLst>
                <a:ext uri="{FF2B5EF4-FFF2-40B4-BE49-F238E27FC236}">
                  <a16:creationId xmlns:a16="http://schemas.microsoft.com/office/drawing/2014/main" id="{702555B1-849F-41BB-B80F-051B730E2817}"/>
                </a:ext>
              </a:extLst>
            </p:cNvPr>
            <p:cNvSpPr/>
            <p:nvPr/>
          </p:nvSpPr>
          <p:spPr>
            <a:xfrm>
              <a:off x="3214564" y="5017180"/>
              <a:ext cx="23585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765A7358-FF0F-4FA9-9921-A0739D1A4880}"/>
              </a:ext>
            </a:extLst>
          </p:cNvPr>
          <p:cNvGrpSpPr/>
          <p:nvPr/>
        </p:nvGrpSpPr>
        <p:grpSpPr>
          <a:xfrm>
            <a:off x="4178175" y="3081026"/>
            <a:ext cx="1164703" cy="854045"/>
            <a:chOff x="4178175" y="3081026"/>
            <a:chExt cx="1164703" cy="854045"/>
          </a:xfrm>
        </p:grpSpPr>
        <p:sp>
          <p:nvSpPr>
            <p:cNvPr id="137" name="Rectangle 136">
              <a:extLst>
                <a:ext uri="{FF2B5EF4-FFF2-40B4-BE49-F238E27FC236}">
                  <a16:creationId xmlns:a16="http://schemas.microsoft.com/office/drawing/2014/main" id="{C4D690D0-D65E-44B1-BD40-F01BD417744A}"/>
                </a:ext>
              </a:extLst>
            </p:cNvPr>
            <p:cNvSpPr/>
            <p:nvPr/>
          </p:nvSpPr>
          <p:spPr>
            <a:xfrm>
              <a:off x="5249214" y="3081026"/>
              <a:ext cx="93597" cy="77887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Arrow: Right 137">
              <a:extLst>
                <a:ext uri="{FF2B5EF4-FFF2-40B4-BE49-F238E27FC236}">
                  <a16:creationId xmlns:a16="http://schemas.microsoft.com/office/drawing/2014/main" id="{AF4C2510-2EDD-4BC7-B06A-4EAF11EF0037}"/>
                </a:ext>
              </a:extLst>
            </p:cNvPr>
            <p:cNvSpPr/>
            <p:nvPr/>
          </p:nvSpPr>
          <p:spPr>
            <a:xfrm rot="10800000">
              <a:off x="4178175" y="3747180"/>
              <a:ext cx="11647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a:extLst>
              <a:ext uri="{FF2B5EF4-FFF2-40B4-BE49-F238E27FC236}">
                <a16:creationId xmlns:a16="http://schemas.microsoft.com/office/drawing/2014/main" id="{B14E057D-F7BA-4CC6-BC2A-8326C18565A3}"/>
              </a:ext>
            </a:extLst>
          </p:cNvPr>
          <p:cNvGrpSpPr/>
          <p:nvPr/>
        </p:nvGrpSpPr>
        <p:grpSpPr>
          <a:xfrm>
            <a:off x="5186559" y="1540024"/>
            <a:ext cx="433081" cy="711753"/>
            <a:chOff x="5186559" y="1540024"/>
            <a:chExt cx="433081" cy="711753"/>
          </a:xfrm>
        </p:grpSpPr>
        <p:sp>
          <p:nvSpPr>
            <p:cNvPr id="139" name="Rectangle 138">
              <a:extLst>
                <a:ext uri="{FF2B5EF4-FFF2-40B4-BE49-F238E27FC236}">
                  <a16:creationId xmlns:a16="http://schemas.microsoft.com/office/drawing/2014/main" id="{08E5FB3F-CE8A-4729-81CA-532E9B835864}"/>
                </a:ext>
              </a:extLst>
            </p:cNvPr>
            <p:cNvSpPr/>
            <p:nvPr/>
          </p:nvSpPr>
          <p:spPr>
            <a:xfrm rot="5400000">
              <a:off x="5383429" y="1397410"/>
              <a:ext cx="93597" cy="37882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Arrow: Right 145">
              <a:extLst>
                <a:ext uri="{FF2B5EF4-FFF2-40B4-BE49-F238E27FC236}">
                  <a16:creationId xmlns:a16="http://schemas.microsoft.com/office/drawing/2014/main" id="{B2C819B1-58C8-41FE-85F4-8E21C1B7D42D}"/>
                </a:ext>
              </a:extLst>
            </p:cNvPr>
            <p:cNvSpPr/>
            <p:nvPr/>
          </p:nvSpPr>
          <p:spPr>
            <a:xfrm rot="5400000">
              <a:off x="4926753" y="1804080"/>
              <a:ext cx="7075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A6E84574-EA56-4FC6-B4EC-CE22A6EBFF6A}"/>
              </a:ext>
            </a:extLst>
          </p:cNvPr>
          <p:cNvGrpSpPr/>
          <p:nvPr/>
        </p:nvGrpSpPr>
        <p:grpSpPr>
          <a:xfrm>
            <a:off x="7171214" y="1530499"/>
            <a:ext cx="397883" cy="1872936"/>
            <a:chOff x="7171214" y="1530499"/>
            <a:chExt cx="397883" cy="1872936"/>
          </a:xfrm>
        </p:grpSpPr>
        <p:sp>
          <p:nvSpPr>
            <p:cNvPr id="140" name="Rectangle 139">
              <a:extLst>
                <a:ext uri="{FF2B5EF4-FFF2-40B4-BE49-F238E27FC236}">
                  <a16:creationId xmlns:a16="http://schemas.microsoft.com/office/drawing/2014/main" id="{8AD9EFBB-89DC-46D5-9979-A33491B08CBD}"/>
                </a:ext>
              </a:extLst>
            </p:cNvPr>
            <p:cNvSpPr/>
            <p:nvPr/>
          </p:nvSpPr>
          <p:spPr>
            <a:xfrm rot="16200000">
              <a:off x="7294778" y="1406935"/>
              <a:ext cx="93597" cy="34072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Arrow: Right 146">
              <a:extLst>
                <a:ext uri="{FF2B5EF4-FFF2-40B4-BE49-F238E27FC236}">
                  <a16:creationId xmlns:a16="http://schemas.microsoft.com/office/drawing/2014/main" id="{D32EDFA0-ADA7-43F8-8BF5-D75BB2949FA6}"/>
                </a:ext>
              </a:extLst>
            </p:cNvPr>
            <p:cNvSpPr/>
            <p:nvPr/>
          </p:nvSpPr>
          <p:spPr>
            <a:xfrm rot="5400000">
              <a:off x="6548385" y="2382723"/>
              <a:ext cx="185353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a:extLst>
              <a:ext uri="{FF2B5EF4-FFF2-40B4-BE49-F238E27FC236}">
                <a16:creationId xmlns:a16="http://schemas.microsoft.com/office/drawing/2014/main" id="{64D82493-81C2-46D4-89D7-0A4AFA15BE80}"/>
              </a:ext>
            </a:extLst>
          </p:cNvPr>
          <p:cNvGrpSpPr/>
          <p:nvPr/>
        </p:nvGrpSpPr>
        <p:grpSpPr>
          <a:xfrm>
            <a:off x="6304879" y="3773125"/>
            <a:ext cx="399746" cy="874189"/>
            <a:chOff x="6304879" y="3773125"/>
            <a:chExt cx="399746" cy="874189"/>
          </a:xfrm>
        </p:grpSpPr>
        <p:sp>
          <p:nvSpPr>
            <p:cNvPr id="148" name="Rectangle 147">
              <a:extLst>
                <a:ext uri="{FF2B5EF4-FFF2-40B4-BE49-F238E27FC236}">
                  <a16:creationId xmlns:a16="http://schemas.microsoft.com/office/drawing/2014/main" id="{31B68E06-4750-4D11-B052-C995D01E8BB2}"/>
                </a:ext>
              </a:extLst>
            </p:cNvPr>
            <p:cNvSpPr/>
            <p:nvPr/>
          </p:nvSpPr>
          <p:spPr>
            <a:xfrm rot="5400000">
              <a:off x="6485082" y="3647689"/>
              <a:ext cx="93597" cy="34548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Arrow: Right 148">
              <a:extLst>
                <a:ext uri="{FF2B5EF4-FFF2-40B4-BE49-F238E27FC236}">
                  <a16:creationId xmlns:a16="http://schemas.microsoft.com/office/drawing/2014/main" id="{FE5D6852-C797-457B-8ADA-765A3FAD678C}"/>
                </a:ext>
              </a:extLst>
            </p:cNvPr>
            <p:cNvSpPr/>
            <p:nvPr/>
          </p:nvSpPr>
          <p:spPr>
            <a:xfrm rot="5400000">
              <a:off x="5961730" y="4116274"/>
              <a:ext cx="874189"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688FDB0-8690-441A-B684-AD44EB806BF8}"/>
              </a:ext>
            </a:extLst>
          </p:cNvPr>
          <p:cNvGrpSpPr/>
          <p:nvPr/>
        </p:nvGrpSpPr>
        <p:grpSpPr>
          <a:xfrm>
            <a:off x="8929883" y="1546373"/>
            <a:ext cx="425866" cy="710167"/>
            <a:chOff x="8929883" y="1546373"/>
            <a:chExt cx="425866" cy="710167"/>
          </a:xfrm>
        </p:grpSpPr>
        <p:sp>
          <p:nvSpPr>
            <p:cNvPr id="141" name="Rectangle 140">
              <a:extLst>
                <a:ext uri="{FF2B5EF4-FFF2-40B4-BE49-F238E27FC236}">
                  <a16:creationId xmlns:a16="http://schemas.microsoft.com/office/drawing/2014/main" id="{8D57CDA5-5A4D-4B22-B1C6-467125C8E24F}"/>
                </a:ext>
              </a:extLst>
            </p:cNvPr>
            <p:cNvSpPr/>
            <p:nvPr/>
          </p:nvSpPr>
          <p:spPr>
            <a:xfrm rot="5400000">
              <a:off x="9124300" y="1408522"/>
              <a:ext cx="93597" cy="3693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Arrow: Right 149">
              <a:extLst>
                <a:ext uri="{FF2B5EF4-FFF2-40B4-BE49-F238E27FC236}">
                  <a16:creationId xmlns:a16="http://schemas.microsoft.com/office/drawing/2014/main" id="{BF9288C9-5528-4F94-B735-45F504794394}"/>
                </a:ext>
              </a:extLst>
            </p:cNvPr>
            <p:cNvSpPr/>
            <p:nvPr/>
          </p:nvSpPr>
          <p:spPr>
            <a:xfrm rot="5400000">
              <a:off x="8670077" y="1808843"/>
              <a:ext cx="707503"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Group 13">
            <a:extLst>
              <a:ext uri="{FF2B5EF4-FFF2-40B4-BE49-F238E27FC236}">
                <a16:creationId xmlns:a16="http://schemas.microsoft.com/office/drawing/2014/main" id="{CDD66E7C-BB3F-49DC-956D-290263176999}"/>
              </a:ext>
            </a:extLst>
          </p:cNvPr>
          <p:cNvGrpSpPr/>
          <p:nvPr/>
        </p:nvGrpSpPr>
        <p:grpSpPr>
          <a:xfrm>
            <a:off x="10908912" y="1528910"/>
            <a:ext cx="446370" cy="727629"/>
            <a:chOff x="10908912" y="1528910"/>
            <a:chExt cx="446370" cy="727629"/>
          </a:xfrm>
        </p:grpSpPr>
        <p:sp>
          <p:nvSpPr>
            <p:cNvPr id="142" name="Rectangle 141">
              <a:extLst>
                <a:ext uri="{FF2B5EF4-FFF2-40B4-BE49-F238E27FC236}">
                  <a16:creationId xmlns:a16="http://schemas.microsoft.com/office/drawing/2014/main" id="{C9A85DDB-CF6F-409A-AF02-3B450A0CA0F4}"/>
                </a:ext>
              </a:extLst>
            </p:cNvPr>
            <p:cNvSpPr/>
            <p:nvPr/>
          </p:nvSpPr>
          <p:spPr>
            <a:xfrm rot="16200000">
              <a:off x="11059102" y="1378720"/>
              <a:ext cx="93597" cy="39397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Arrow: Right 150">
              <a:extLst>
                <a:ext uri="{FF2B5EF4-FFF2-40B4-BE49-F238E27FC236}">
                  <a16:creationId xmlns:a16="http://schemas.microsoft.com/office/drawing/2014/main" id="{745B9D81-097D-4275-9130-90F2310E120B}"/>
                </a:ext>
              </a:extLst>
            </p:cNvPr>
            <p:cNvSpPr/>
            <p:nvPr/>
          </p:nvSpPr>
          <p:spPr>
            <a:xfrm rot="5400000">
              <a:off x="10898926" y="1800183"/>
              <a:ext cx="724821"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DC7DC14D-AC74-4DD3-B2FF-28EE461F528F}"/>
              </a:ext>
            </a:extLst>
          </p:cNvPr>
          <p:cNvGrpSpPr/>
          <p:nvPr/>
        </p:nvGrpSpPr>
        <p:grpSpPr>
          <a:xfrm>
            <a:off x="8254874" y="3070635"/>
            <a:ext cx="842374" cy="835860"/>
            <a:chOff x="8254874" y="3070635"/>
            <a:chExt cx="842374" cy="835860"/>
          </a:xfrm>
        </p:grpSpPr>
        <p:sp>
          <p:nvSpPr>
            <p:cNvPr id="143" name="Rectangle 142">
              <a:extLst>
                <a:ext uri="{FF2B5EF4-FFF2-40B4-BE49-F238E27FC236}">
                  <a16:creationId xmlns:a16="http://schemas.microsoft.com/office/drawing/2014/main" id="{82B4E1C6-9BF3-4F8A-8789-6AC8C9AC004F}"/>
                </a:ext>
              </a:extLst>
            </p:cNvPr>
            <p:cNvSpPr/>
            <p:nvPr/>
          </p:nvSpPr>
          <p:spPr>
            <a:xfrm>
              <a:off x="9003651" y="3070635"/>
              <a:ext cx="93597" cy="7884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Arrow: Right 151">
              <a:extLst>
                <a:ext uri="{FF2B5EF4-FFF2-40B4-BE49-F238E27FC236}">
                  <a16:creationId xmlns:a16="http://schemas.microsoft.com/office/drawing/2014/main" id="{C5BD86C5-E79B-4BFA-AF84-D4E5A1887429}"/>
                </a:ext>
              </a:extLst>
            </p:cNvPr>
            <p:cNvSpPr/>
            <p:nvPr/>
          </p:nvSpPr>
          <p:spPr>
            <a:xfrm rot="10800000">
              <a:off x="8254874" y="3718604"/>
              <a:ext cx="793227"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5CF046A5-3A35-48DE-9AE9-E2D8AEF60B47}"/>
              </a:ext>
            </a:extLst>
          </p:cNvPr>
          <p:cNvGrpSpPr/>
          <p:nvPr/>
        </p:nvGrpSpPr>
        <p:grpSpPr>
          <a:xfrm>
            <a:off x="7230071" y="3085644"/>
            <a:ext cx="4081739" cy="2121014"/>
            <a:chOff x="7230071" y="3085644"/>
            <a:chExt cx="4081739" cy="2121014"/>
          </a:xfrm>
        </p:grpSpPr>
        <p:sp>
          <p:nvSpPr>
            <p:cNvPr id="144" name="Rectangle 143">
              <a:extLst>
                <a:ext uri="{FF2B5EF4-FFF2-40B4-BE49-F238E27FC236}">
                  <a16:creationId xmlns:a16="http://schemas.microsoft.com/office/drawing/2014/main" id="{C9598C1E-247E-4275-BEA9-951AEB13B142}"/>
                </a:ext>
              </a:extLst>
            </p:cNvPr>
            <p:cNvSpPr/>
            <p:nvPr/>
          </p:nvSpPr>
          <p:spPr>
            <a:xfrm>
              <a:off x="11218213" y="3085644"/>
              <a:ext cx="93597" cy="206907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Arrow: Right 152">
              <a:extLst>
                <a:ext uri="{FF2B5EF4-FFF2-40B4-BE49-F238E27FC236}">
                  <a16:creationId xmlns:a16="http://schemas.microsoft.com/office/drawing/2014/main" id="{1161879B-6D0F-48B5-B55A-FCA9CE09B25C}"/>
                </a:ext>
              </a:extLst>
            </p:cNvPr>
            <p:cNvSpPr/>
            <p:nvPr/>
          </p:nvSpPr>
          <p:spPr>
            <a:xfrm rot="10800000">
              <a:off x="7230071" y="5018767"/>
              <a:ext cx="4078918" cy="18789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A close up of a sign&#10;&#10;Description automatically generated">
            <a:extLst>
              <a:ext uri="{FF2B5EF4-FFF2-40B4-BE49-F238E27FC236}">
                <a16:creationId xmlns:a16="http://schemas.microsoft.com/office/drawing/2014/main" id="{6AB1D02C-37B5-400E-B1AD-3BBE3F694E67}"/>
              </a:ext>
            </a:extLst>
          </p:cNvPr>
          <p:cNvPicPr>
            <a:picLocks noChangeAspect="1"/>
          </p:cNvPicPr>
          <p:nvPr/>
        </p:nvPicPr>
        <p:blipFill>
          <a:blip r:embed="rId3"/>
          <a:stretch>
            <a:fillRect/>
          </a:stretch>
        </p:blipFill>
        <p:spPr>
          <a:xfrm>
            <a:off x="495247" y="1202671"/>
            <a:ext cx="1407049" cy="1411359"/>
          </a:xfrm>
          <a:prstGeom prst="rect">
            <a:avLst/>
          </a:prstGeom>
        </p:spPr>
      </p:pic>
      <p:sp>
        <p:nvSpPr>
          <p:cNvPr id="22" name="Isosceles Triangle 21">
            <a:extLst>
              <a:ext uri="{FF2B5EF4-FFF2-40B4-BE49-F238E27FC236}">
                <a16:creationId xmlns:a16="http://schemas.microsoft.com/office/drawing/2014/main" id="{75D25B29-6D97-430D-B06E-55B5B08A7CE8}"/>
              </a:ext>
            </a:extLst>
          </p:cNvPr>
          <p:cNvSpPr/>
          <p:nvPr/>
        </p:nvSpPr>
        <p:spPr>
          <a:xfrm rot="5400000">
            <a:off x="2057521" y="4171000"/>
            <a:ext cx="303306" cy="11253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4312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B51F573-78A9-4122-9C39-7814332763D4}"/>
              </a:ext>
            </a:extLst>
          </p:cNvPr>
          <p:cNvSpPr txBox="1"/>
          <p:nvPr/>
        </p:nvSpPr>
        <p:spPr>
          <a:xfrm>
            <a:off x="2806236" y="619500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solidFill>
                <a:schemeClr val="tx1">
                  <a:lumMod val="75000"/>
                  <a:lumOff val="25000"/>
                </a:schemeClr>
              </a:solidFill>
              <a:latin typeface="Century Gothic"/>
              <a:cs typeface="Calibri"/>
            </a:endParaRPr>
          </a:p>
        </p:txBody>
      </p:sp>
      <p:grpSp>
        <p:nvGrpSpPr>
          <p:cNvPr id="15" name="Group 14">
            <a:extLst>
              <a:ext uri="{FF2B5EF4-FFF2-40B4-BE49-F238E27FC236}">
                <a16:creationId xmlns:a16="http://schemas.microsoft.com/office/drawing/2014/main" id="{231436C1-05A1-4A27-A381-D0162A9F17F1}"/>
              </a:ext>
            </a:extLst>
          </p:cNvPr>
          <p:cNvGrpSpPr/>
          <p:nvPr/>
        </p:nvGrpSpPr>
        <p:grpSpPr>
          <a:xfrm>
            <a:off x="460077" y="1217706"/>
            <a:ext cx="9306970" cy="5482452"/>
            <a:chOff x="527312" y="1217706"/>
            <a:chExt cx="9306970" cy="5482452"/>
          </a:xfrm>
        </p:grpSpPr>
        <p:grpSp>
          <p:nvGrpSpPr>
            <p:cNvPr id="14" name="Group 13">
              <a:extLst>
                <a:ext uri="{FF2B5EF4-FFF2-40B4-BE49-F238E27FC236}">
                  <a16:creationId xmlns:a16="http://schemas.microsoft.com/office/drawing/2014/main" id="{A1A4DD28-09F0-4EA4-88D8-D9683B265CA9}"/>
                </a:ext>
              </a:extLst>
            </p:cNvPr>
            <p:cNvGrpSpPr/>
            <p:nvPr/>
          </p:nvGrpSpPr>
          <p:grpSpPr>
            <a:xfrm>
              <a:off x="527312" y="1217706"/>
              <a:ext cx="7309937" cy="5482452"/>
              <a:chOff x="2443518" y="1206500"/>
              <a:chExt cx="7309937" cy="5482452"/>
            </a:xfrm>
          </p:grpSpPr>
          <p:pic>
            <p:nvPicPr>
              <p:cNvPr id="3" name="Picture 2" descr="A picture containing front, sitting, large, table&#10;&#10;Description automatically generated">
                <a:extLst>
                  <a:ext uri="{FF2B5EF4-FFF2-40B4-BE49-F238E27FC236}">
                    <a16:creationId xmlns:a16="http://schemas.microsoft.com/office/drawing/2014/main" id="{4E029F59-22DA-4FB2-883D-CFE3A6A570C6}"/>
                  </a:ext>
                </a:extLst>
              </p:cNvPr>
              <p:cNvPicPr>
                <a:picLocks noChangeAspect="1"/>
              </p:cNvPicPr>
              <p:nvPr/>
            </p:nvPicPr>
            <p:blipFill>
              <a:blip r:embed="rId3"/>
              <a:stretch>
                <a:fillRect/>
              </a:stretch>
            </p:blipFill>
            <p:spPr>
              <a:xfrm>
                <a:off x="2443518" y="1206500"/>
                <a:ext cx="7309937" cy="5482452"/>
              </a:xfrm>
              <a:prstGeom prst="rect">
                <a:avLst/>
              </a:prstGeom>
            </p:spPr>
          </p:pic>
          <p:sp>
            <p:nvSpPr>
              <p:cNvPr id="11" name="TextBox 10">
                <a:extLst>
                  <a:ext uri="{FF2B5EF4-FFF2-40B4-BE49-F238E27FC236}">
                    <a16:creationId xmlns:a16="http://schemas.microsoft.com/office/drawing/2014/main" id="{F14ABB9C-B7A7-480A-ACF8-5B4F3EA34377}"/>
                  </a:ext>
                </a:extLst>
              </p:cNvPr>
              <p:cNvSpPr txBox="1"/>
              <p:nvPr/>
            </p:nvSpPr>
            <p:spPr>
              <a:xfrm>
                <a:off x="2752690" y="5935509"/>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162.72 ft</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-3.89 ft</a:t>
                </a:r>
              </a:p>
            </p:txBody>
          </p:sp>
          <p:sp>
            <p:nvSpPr>
              <p:cNvPr id="12" name="TextBox 11">
                <a:extLst>
                  <a:ext uri="{FF2B5EF4-FFF2-40B4-BE49-F238E27FC236}">
                    <a16:creationId xmlns:a16="http://schemas.microsoft.com/office/drawing/2014/main" id="{AC9BFF7E-2AB5-47E2-9ACD-F1E1E072827A}"/>
                  </a:ext>
                </a:extLst>
              </p:cNvPr>
              <p:cNvSpPr txBox="1"/>
              <p:nvPr/>
            </p:nvSpPr>
            <p:spPr>
              <a:xfrm>
                <a:off x="6010275" y="6229350"/>
                <a:ext cx="2924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0                    150                 300 ft</a:t>
                </a:r>
              </a:p>
            </p:txBody>
          </p:sp>
        </p:grpSp>
        <p:sp>
          <p:nvSpPr>
            <p:cNvPr id="13" name="TextBox 12">
              <a:extLst>
                <a:ext uri="{FF2B5EF4-FFF2-40B4-BE49-F238E27FC236}">
                  <a16:creationId xmlns:a16="http://schemas.microsoft.com/office/drawing/2014/main" id="{72E550BB-51BF-4CBE-84C4-39144EE8060A}"/>
                </a:ext>
              </a:extLst>
            </p:cNvPr>
            <p:cNvSpPr txBox="1"/>
            <p:nvPr/>
          </p:nvSpPr>
          <p:spPr>
            <a:xfrm>
              <a:off x="7091082" y="604333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400">
                <a:latin typeface="Century Gothic"/>
              </a:endParaRPr>
            </a:p>
          </p:txBody>
        </p:sp>
      </p:grpSp>
      <p:sp>
        <p:nvSpPr>
          <p:cNvPr id="2" name="TextBox 1">
            <a:extLst>
              <a:ext uri="{FF2B5EF4-FFF2-40B4-BE49-F238E27FC236}">
                <a16:creationId xmlns:a16="http://schemas.microsoft.com/office/drawing/2014/main" id="{56431D38-11A1-4871-BAD7-B771888516C8}"/>
              </a:ext>
            </a:extLst>
          </p:cNvPr>
          <p:cNvSpPr txBox="1"/>
          <p:nvPr/>
        </p:nvSpPr>
        <p:spPr>
          <a:xfrm>
            <a:off x="1244338" y="35664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4" name="TextBox 3">
            <a:extLst>
              <a:ext uri="{FF2B5EF4-FFF2-40B4-BE49-F238E27FC236}">
                <a16:creationId xmlns:a16="http://schemas.microsoft.com/office/drawing/2014/main" id="{E60CD920-9B44-4301-8E8E-3B070B1EE681}"/>
              </a:ext>
            </a:extLst>
          </p:cNvPr>
          <p:cNvSpPr txBox="1"/>
          <p:nvPr/>
        </p:nvSpPr>
        <p:spPr>
          <a:xfrm>
            <a:off x="495300" y="210453"/>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LiDAR Processing</a:t>
            </a:r>
            <a:endParaRPr lang="en-US">
              <a:solidFill>
                <a:schemeClr val="bg1"/>
              </a:solidFill>
            </a:endParaRPr>
          </a:p>
        </p:txBody>
      </p:sp>
      <p:sp>
        <p:nvSpPr>
          <p:cNvPr id="6" name="Rectangle 5">
            <a:extLst>
              <a:ext uri="{FF2B5EF4-FFF2-40B4-BE49-F238E27FC236}">
                <a16:creationId xmlns:a16="http://schemas.microsoft.com/office/drawing/2014/main" id="{E409D3FB-0CAD-4FC1-943D-B913634524E8}"/>
              </a:ext>
            </a:extLst>
          </p:cNvPr>
          <p:cNvSpPr/>
          <p:nvPr/>
        </p:nvSpPr>
        <p:spPr>
          <a:xfrm>
            <a:off x="8225921" y="1216882"/>
            <a:ext cx="3350015" cy="4401205"/>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Total LiDAR Points: </a:t>
            </a:r>
            <a:r>
              <a:rPr lang="en-US" sz="2000" b="1">
                <a:solidFill>
                  <a:schemeClr val="tx1">
                    <a:lumMod val="75000"/>
                    <a:lumOff val="25000"/>
                  </a:schemeClr>
                </a:solidFill>
                <a:latin typeface="Century Gothic"/>
                <a:cs typeface="Calibri" panose="020F0502020204030204"/>
              </a:rPr>
              <a:t>156,389,619</a:t>
            </a:r>
            <a:r>
              <a:rPr lang="en-US" sz="2000">
                <a:solidFill>
                  <a:schemeClr val="tx1">
                    <a:lumMod val="75000"/>
                    <a:lumOff val="25000"/>
                  </a:schemeClr>
                </a:solidFill>
                <a:latin typeface="Century Gothic"/>
                <a:cs typeface="Calibri" panose="020F0502020204030204"/>
              </a:rPr>
              <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0.5 x 0.5 miles tiles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22 tiles</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Point Density Range: </a:t>
            </a:r>
            <a:r>
              <a:rPr lang="en-US" sz="2000" b="1">
                <a:solidFill>
                  <a:schemeClr val="tx1">
                    <a:lumMod val="75000"/>
                    <a:lumOff val="25000"/>
                  </a:schemeClr>
                </a:solidFill>
                <a:latin typeface="Century Gothic"/>
                <a:cs typeface="Calibri" panose="020F0502020204030204"/>
              </a:rPr>
              <a:t>0.693</a:t>
            </a:r>
            <a:r>
              <a:rPr lang="en-US" sz="2000">
                <a:solidFill>
                  <a:schemeClr val="tx1">
                    <a:lumMod val="75000"/>
                    <a:lumOff val="25000"/>
                  </a:schemeClr>
                </a:solidFill>
                <a:latin typeface="Century Gothic"/>
                <a:cs typeface="Calibri" panose="020F0502020204030204"/>
              </a:rPr>
              <a:t> to </a:t>
            </a:r>
            <a:r>
              <a:rPr lang="en-US" sz="2000" b="1">
                <a:solidFill>
                  <a:schemeClr val="tx1">
                    <a:lumMod val="75000"/>
                    <a:lumOff val="25000"/>
                  </a:schemeClr>
                </a:solidFill>
                <a:latin typeface="Century Gothic"/>
                <a:cs typeface="Calibri" panose="020F0502020204030204"/>
              </a:rPr>
              <a:t>10.572</a:t>
            </a:r>
            <a:r>
              <a:rPr lang="en-US" sz="2000">
                <a:solidFill>
                  <a:schemeClr val="tx1">
                    <a:lumMod val="75000"/>
                    <a:lumOff val="25000"/>
                  </a:schemeClr>
                </a:solidFill>
                <a:latin typeface="Century Gothic"/>
                <a:cs typeface="Calibri" panose="020F0502020204030204"/>
              </a:rPr>
              <a:t> feet per point</a:t>
            </a:r>
            <a:br>
              <a:rPr lang="en-US" sz="2000">
                <a:solidFill>
                  <a:schemeClr val="tx1">
                    <a:lumMod val="75000"/>
                    <a:lumOff val="25000"/>
                  </a:schemeClr>
                </a:solidFill>
                <a:latin typeface="Century Gothic"/>
                <a:cs typeface="Calibri" panose="020F0502020204030204"/>
              </a:rPr>
            </a:br>
            <a:endParaRPr lang="en-US" sz="200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a:solidFill>
                  <a:schemeClr val="tx1">
                    <a:lumMod val="75000"/>
                    <a:lumOff val="25000"/>
                  </a:schemeClr>
                </a:solidFill>
                <a:latin typeface="Century Gothic"/>
                <a:cs typeface="Calibri" panose="020F0502020204030204"/>
              </a:rPr>
              <a:t>Point Density Average ~ </a:t>
            </a:r>
            <a:r>
              <a:rPr lang="en-US" sz="2000" b="1">
                <a:solidFill>
                  <a:schemeClr val="tx1">
                    <a:lumMod val="75000"/>
                    <a:lumOff val="25000"/>
                  </a:schemeClr>
                </a:solidFill>
                <a:latin typeface="Century Gothic"/>
                <a:cs typeface="Calibri" panose="020F0502020204030204"/>
              </a:rPr>
              <a:t>0.80</a:t>
            </a:r>
            <a:r>
              <a:rPr lang="en-US" sz="2000">
                <a:solidFill>
                  <a:schemeClr val="tx1">
                    <a:lumMod val="75000"/>
                    <a:lumOff val="25000"/>
                  </a:schemeClr>
                </a:solidFill>
                <a:latin typeface="Century Gothic"/>
                <a:cs typeface="Calibri" panose="020F0502020204030204"/>
              </a:rPr>
              <a:t> feet per point</a:t>
            </a:r>
          </a:p>
        </p:txBody>
      </p:sp>
    </p:spTree>
    <p:extLst>
      <p:ext uri="{BB962C8B-B14F-4D97-AF65-F5344CB8AC3E}">
        <p14:creationId xmlns:p14="http://schemas.microsoft.com/office/powerpoint/2010/main" val="26428440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23CA3F0A-898A-44F1-BA87-05CE60F2546A}"/>
              </a:ext>
            </a:extLst>
          </p:cNvPr>
          <p:cNvSpPr txBox="1"/>
          <p:nvPr/>
        </p:nvSpPr>
        <p:spPr>
          <a:xfrm>
            <a:off x="473510" y="6302832"/>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Elevation in Feet</a:t>
            </a:r>
            <a:endParaRPr lang="en-US">
              <a:solidFill>
                <a:schemeClr val="tx1">
                  <a:lumMod val="75000"/>
                  <a:lumOff val="25000"/>
                </a:schemeClr>
              </a:solidFill>
              <a:cs typeface="Calibri"/>
            </a:endParaRPr>
          </a:p>
        </p:txBody>
      </p:sp>
      <p:grpSp>
        <p:nvGrpSpPr>
          <p:cNvPr id="24" name="Group 23">
            <a:extLst>
              <a:ext uri="{FF2B5EF4-FFF2-40B4-BE49-F238E27FC236}">
                <a16:creationId xmlns:a16="http://schemas.microsoft.com/office/drawing/2014/main" id="{ECFC1F4F-E9F1-45BC-9F71-A76835345849}"/>
              </a:ext>
            </a:extLst>
          </p:cNvPr>
          <p:cNvGrpSpPr/>
          <p:nvPr/>
        </p:nvGrpSpPr>
        <p:grpSpPr>
          <a:xfrm>
            <a:off x="465536" y="1216934"/>
            <a:ext cx="9316079" cy="5482451"/>
            <a:chOff x="2437771" y="1205728"/>
            <a:chExt cx="9316079" cy="5482451"/>
          </a:xfrm>
        </p:grpSpPr>
        <p:pic>
          <p:nvPicPr>
            <p:cNvPr id="11" name="Picture 7" descr="A picture containing light, traffic, flock, large&#10;&#10;Description automatically generated">
              <a:extLst>
                <a:ext uri="{FF2B5EF4-FFF2-40B4-BE49-F238E27FC236}">
                  <a16:creationId xmlns:a16="http://schemas.microsoft.com/office/drawing/2014/main" id="{24B0D17E-391B-4F44-9A1B-76EE69430A0A}"/>
                </a:ext>
              </a:extLst>
            </p:cNvPr>
            <p:cNvPicPr>
              <a:picLocks noChangeAspect="1"/>
            </p:cNvPicPr>
            <p:nvPr/>
          </p:nvPicPr>
          <p:blipFill>
            <a:blip r:embed="rId3"/>
            <a:stretch>
              <a:fillRect/>
            </a:stretch>
          </p:blipFill>
          <p:spPr>
            <a:xfrm>
              <a:off x="2437771" y="1205728"/>
              <a:ext cx="7309936" cy="5482451"/>
            </a:xfrm>
            <a:prstGeom prst="rect">
              <a:avLst/>
            </a:prstGeom>
          </p:spPr>
        </p:pic>
        <p:sp>
          <p:nvSpPr>
            <p:cNvPr id="15" name="TextBox 14">
              <a:extLst>
                <a:ext uri="{FF2B5EF4-FFF2-40B4-BE49-F238E27FC236}">
                  <a16:creationId xmlns:a16="http://schemas.microsoft.com/office/drawing/2014/main" id="{9F9A2C7A-B8BB-4F8F-A19A-12A730DE10F5}"/>
                </a:ext>
              </a:extLst>
            </p:cNvPr>
            <p:cNvSpPr txBox="1"/>
            <p:nvPr/>
          </p:nvSpPr>
          <p:spPr>
            <a:xfrm>
              <a:off x="2752690" y="5935509"/>
              <a:ext cx="27432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chemeClr val="tx1">
                      <a:lumMod val="75000"/>
                      <a:lumOff val="25000"/>
                    </a:schemeClr>
                  </a:solidFill>
                  <a:latin typeface="Century Gothic"/>
                  <a:cs typeface="Calibri"/>
                </a:rPr>
                <a:t>162.72 ft</a:t>
              </a:r>
            </a:p>
            <a:p>
              <a:endParaRPr lang="en-US" sz="1400">
                <a:solidFill>
                  <a:schemeClr val="tx1">
                    <a:lumMod val="75000"/>
                    <a:lumOff val="25000"/>
                  </a:schemeClr>
                </a:solidFill>
                <a:latin typeface="Century Gothic"/>
                <a:cs typeface="Calibri"/>
              </a:endParaRPr>
            </a:p>
            <a:p>
              <a:r>
                <a:rPr lang="en-US" sz="1400">
                  <a:solidFill>
                    <a:schemeClr val="tx1">
                      <a:lumMod val="75000"/>
                      <a:lumOff val="25000"/>
                    </a:schemeClr>
                  </a:solidFill>
                  <a:latin typeface="Century Gothic"/>
                  <a:cs typeface="Calibri"/>
                </a:rPr>
                <a:t>-3.89 ft</a:t>
              </a:r>
            </a:p>
          </p:txBody>
        </p:sp>
        <p:sp>
          <p:nvSpPr>
            <p:cNvPr id="19" name="TextBox 18">
              <a:extLst>
                <a:ext uri="{FF2B5EF4-FFF2-40B4-BE49-F238E27FC236}">
                  <a16:creationId xmlns:a16="http://schemas.microsoft.com/office/drawing/2014/main" id="{2BF7E926-BFF7-4C36-907E-57F82875BC97}"/>
                </a:ext>
              </a:extLst>
            </p:cNvPr>
            <p:cNvSpPr txBox="1"/>
            <p:nvPr/>
          </p:nvSpPr>
          <p:spPr>
            <a:xfrm>
              <a:off x="9010650" y="6115050"/>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sz="1400">
                <a:latin typeface="Century Gothic"/>
              </a:endParaRPr>
            </a:p>
          </p:txBody>
        </p:sp>
        <p:sp>
          <p:nvSpPr>
            <p:cNvPr id="23" name="TextBox 22">
              <a:extLst>
                <a:ext uri="{FF2B5EF4-FFF2-40B4-BE49-F238E27FC236}">
                  <a16:creationId xmlns:a16="http://schemas.microsoft.com/office/drawing/2014/main" id="{18E8C0D3-93E6-40C5-817A-C97B3637C1D4}"/>
                </a:ext>
              </a:extLst>
            </p:cNvPr>
            <p:cNvSpPr txBox="1"/>
            <p:nvPr/>
          </p:nvSpPr>
          <p:spPr>
            <a:xfrm>
              <a:off x="6010275" y="6229350"/>
              <a:ext cx="292417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Century Gothic"/>
                  <a:cs typeface="Calibri"/>
                </a:rPr>
                <a:t>0                    150                 300 ft</a:t>
              </a:r>
            </a:p>
          </p:txBody>
        </p:sp>
      </p:grpSp>
      <p:sp>
        <p:nvSpPr>
          <p:cNvPr id="2" name="TextBox 1">
            <a:extLst>
              <a:ext uri="{FF2B5EF4-FFF2-40B4-BE49-F238E27FC236}">
                <a16:creationId xmlns:a16="http://schemas.microsoft.com/office/drawing/2014/main" id="{7711B70F-5C27-473B-9655-1491D6E45E2A}"/>
              </a:ext>
            </a:extLst>
          </p:cNvPr>
          <p:cNvSpPr txBox="1"/>
          <p:nvPr/>
        </p:nvSpPr>
        <p:spPr>
          <a:xfrm>
            <a:off x="495300" y="251261"/>
            <a:ext cx="5791200" cy="661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700" b="1">
                <a:solidFill>
                  <a:schemeClr val="bg1"/>
                </a:solidFill>
                <a:latin typeface="Century Gothic"/>
                <a:cs typeface="Calibri"/>
              </a:rPr>
              <a:t>Digital Surface Model</a:t>
            </a:r>
            <a:endParaRPr lang="en-US">
              <a:solidFill>
                <a:schemeClr val="bg1"/>
              </a:solidFill>
            </a:endParaRPr>
          </a:p>
        </p:txBody>
      </p:sp>
      <p:sp>
        <p:nvSpPr>
          <p:cNvPr id="6" name="Rectangle 5">
            <a:extLst>
              <a:ext uri="{FF2B5EF4-FFF2-40B4-BE49-F238E27FC236}">
                <a16:creationId xmlns:a16="http://schemas.microsoft.com/office/drawing/2014/main" id="{B5970023-0A3B-4928-8AAC-2601F94482C1}"/>
              </a:ext>
            </a:extLst>
          </p:cNvPr>
          <p:cNvSpPr/>
          <p:nvPr/>
        </p:nvSpPr>
        <p:spPr>
          <a:xfrm>
            <a:off x="8225921" y="1216882"/>
            <a:ext cx="3143187" cy="4478149"/>
          </a:xfrm>
          <a:prstGeom prst="rect">
            <a:avLst/>
          </a:prstGeom>
        </p:spPr>
        <p:txBody>
          <a:bodyPr wrap="square" anchor="t">
            <a:spAutoFit/>
          </a:bodyPr>
          <a:lstStyle/>
          <a:p>
            <a:pPr marL="342900" indent="-342900">
              <a:spcAft>
                <a:spcPts val="600"/>
              </a:spcAft>
              <a:buClr>
                <a:srgbClr val="95B823"/>
              </a:buClr>
              <a:buFont typeface="Webdings" panose="05030102010509060703" pitchFamily="18" charset="2"/>
              <a:buChar char=""/>
            </a:pPr>
            <a:r>
              <a:rPr lang="en-US" sz="2000" b="1" dirty="0">
                <a:solidFill>
                  <a:schemeClr val="tx1">
                    <a:lumMod val="75000"/>
                    <a:lumOff val="25000"/>
                  </a:schemeClr>
                </a:solidFill>
                <a:latin typeface="Century Gothic"/>
                <a:cs typeface="Calibri" panose="020F0502020204030204"/>
              </a:rPr>
              <a:t>150,015,000</a:t>
            </a:r>
            <a:r>
              <a:rPr lang="en-US" sz="2000" dirty="0">
                <a:solidFill>
                  <a:schemeClr val="tx1">
                    <a:lumMod val="75000"/>
                    <a:lumOff val="25000"/>
                  </a:schemeClr>
                </a:solidFill>
                <a:latin typeface="Century Gothic"/>
                <a:cs typeface="Calibri" panose="020F0502020204030204"/>
              </a:rPr>
              <a:t> pixels</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1 square foot pixels</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Minimum Value of </a:t>
            </a:r>
            <a:r>
              <a:rPr lang="en-US" sz="2000" b="1" dirty="0">
                <a:solidFill>
                  <a:schemeClr val="tx1">
                    <a:lumMod val="75000"/>
                    <a:lumOff val="25000"/>
                  </a:schemeClr>
                </a:solidFill>
                <a:latin typeface="Century Gothic"/>
                <a:cs typeface="Calibri" panose="020F0502020204030204"/>
              </a:rPr>
              <a:t>negative</a:t>
            </a:r>
            <a:r>
              <a:rPr lang="en-US" sz="2000" dirty="0">
                <a:solidFill>
                  <a:schemeClr val="tx1">
                    <a:lumMod val="75000"/>
                    <a:lumOff val="25000"/>
                  </a:schemeClr>
                </a:solidFill>
                <a:latin typeface="Century Gothic"/>
                <a:cs typeface="Calibri" panose="020F0502020204030204"/>
              </a:rPr>
              <a:t> </a:t>
            </a:r>
            <a:r>
              <a:rPr lang="en-US" sz="2000" b="1" dirty="0">
                <a:solidFill>
                  <a:schemeClr val="tx1">
                    <a:lumMod val="75000"/>
                    <a:lumOff val="25000"/>
                  </a:schemeClr>
                </a:solidFill>
                <a:latin typeface="Century Gothic"/>
                <a:cs typeface="Calibri" panose="020F0502020204030204"/>
              </a:rPr>
              <a:t>3.89</a:t>
            </a:r>
            <a:r>
              <a:rPr lang="en-US" sz="2000" dirty="0">
                <a:solidFill>
                  <a:schemeClr val="tx1">
                    <a:lumMod val="75000"/>
                    <a:lumOff val="25000"/>
                  </a:schemeClr>
                </a:solidFill>
                <a:latin typeface="Century Gothic"/>
                <a:cs typeface="Calibri" panose="020F0502020204030204"/>
              </a:rPr>
              <a:t> feet</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Maximum Value of </a:t>
            </a:r>
            <a:r>
              <a:rPr lang="en-US" sz="2000" b="1" dirty="0">
                <a:solidFill>
                  <a:schemeClr val="tx1">
                    <a:lumMod val="75000"/>
                    <a:lumOff val="25000"/>
                  </a:schemeClr>
                </a:solidFill>
                <a:latin typeface="Century Gothic"/>
                <a:cs typeface="Calibri" panose="020F0502020204030204"/>
              </a:rPr>
              <a:t>162.72</a:t>
            </a:r>
            <a:r>
              <a:rPr lang="en-US" sz="2000" dirty="0">
                <a:solidFill>
                  <a:schemeClr val="tx1">
                    <a:lumMod val="75000"/>
                    <a:lumOff val="25000"/>
                  </a:schemeClr>
                </a:solidFill>
                <a:latin typeface="Century Gothic"/>
                <a:cs typeface="Calibri" panose="020F0502020204030204"/>
              </a:rPr>
              <a:t> feet</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smtClean="0">
                <a:solidFill>
                  <a:schemeClr val="tx1">
                    <a:lumMod val="75000"/>
                    <a:lumOff val="25000"/>
                  </a:schemeClr>
                </a:solidFill>
                <a:latin typeface="Century Gothic"/>
                <a:cs typeface="Calibri" panose="020F0502020204030204"/>
              </a:rPr>
              <a:t>First-returns</a:t>
            </a:r>
            <a:r>
              <a:rPr lang="en-US" sz="2000" dirty="0">
                <a:solidFill>
                  <a:schemeClr val="tx1">
                    <a:lumMod val="75000"/>
                    <a:lumOff val="25000"/>
                  </a:schemeClr>
                </a:solidFill>
                <a:latin typeface="Century Gothic"/>
                <a:cs typeface="Calibri" panose="020F0502020204030204"/>
              </a:rPr>
              <a:t/>
            </a:r>
            <a:br>
              <a:rPr lang="en-US" sz="2000" dirty="0">
                <a:solidFill>
                  <a:schemeClr val="tx1">
                    <a:lumMod val="75000"/>
                    <a:lumOff val="25000"/>
                  </a:schemeClr>
                </a:solidFill>
                <a:latin typeface="Century Gothic"/>
                <a:cs typeface="Calibri" panose="020F0502020204030204"/>
              </a:rPr>
            </a:br>
            <a:endParaRPr lang="en-US" sz="2000" dirty="0">
              <a:solidFill>
                <a:schemeClr val="tx1">
                  <a:lumMod val="75000"/>
                  <a:lumOff val="25000"/>
                </a:schemeClr>
              </a:solidFill>
              <a:latin typeface="Century Gothic"/>
              <a:cs typeface="Calibri" panose="020F0502020204030204"/>
            </a:endParaRPr>
          </a:p>
          <a:p>
            <a:pPr marL="342900" indent="-342900">
              <a:spcAft>
                <a:spcPts val="600"/>
              </a:spcAft>
              <a:buClr>
                <a:srgbClr val="95B823"/>
              </a:buClr>
              <a:buFont typeface="Webdings" panose="05030102010509060703" pitchFamily="18" charset="2"/>
              <a:buChar char=""/>
            </a:pPr>
            <a:r>
              <a:rPr lang="en-US" sz="2000" dirty="0">
                <a:solidFill>
                  <a:schemeClr val="tx1">
                    <a:lumMod val="75000"/>
                    <a:lumOff val="25000"/>
                  </a:schemeClr>
                </a:solidFill>
                <a:latin typeface="Century Gothic"/>
                <a:cs typeface="Calibri" panose="020F0502020204030204"/>
              </a:rPr>
              <a:t>"Noise" filtered out</a:t>
            </a:r>
          </a:p>
        </p:txBody>
      </p:sp>
    </p:spTree>
    <p:extLst>
      <p:ext uri="{BB962C8B-B14F-4D97-AF65-F5344CB8AC3E}">
        <p14:creationId xmlns:p14="http://schemas.microsoft.com/office/powerpoint/2010/main" val="3445266202"/>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a28e1b38-47e1-4fea-8bfd-fb5e5adbd9bb">
      <UserInfo>
        <DisplayName>Shelby Ingram</DisplayName>
        <AccountId>16</AccountId>
        <AccountType/>
      </UserInfo>
      <UserInfo>
        <DisplayName>Amanda Clayton</DisplayName>
        <AccountId>23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812A80A5B053446BD41F537725F948A" ma:contentTypeVersion="6" ma:contentTypeDescription="Create a new document." ma:contentTypeScope="" ma:versionID="094902ccecb8c10d5db0cdb13f32d4f3">
  <xsd:schema xmlns:xsd="http://www.w3.org/2001/XMLSchema" xmlns:xs="http://www.w3.org/2001/XMLSchema" xmlns:p="http://schemas.microsoft.com/office/2006/metadata/properties" xmlns:ns2="3beb8151-ef73-4102-b95d-c8bd0a2915fa" xmlns:ns3="a28e1b38-47e1-4fea-8bfd-fb5e5adbd9bb" targetNamespace="http://schemas.microsoft.com/office/2006/metadata/properties" ma:root="true" ma:fieldsID="261d3753b1451da825d9b3e7ad73c3aa" ns2:_="" ns3:_="">
    <xsd:import namespace="3beb8151-ef73-4102-b95d-c8bd0a2915fa"/>
    <xsd:import namespace="a28e1b38-47e1-4fea-8bfd-fb5e5adbd9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eb8151-ef73-4102-b95d-c8bd0a2915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28e1b38-47e1-4fea-8bfd-fb5e5adbd9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300983C-6C0F-4C06-A187-76B7543255DE}">
  <ds:schemaRefs>
    <ds:schemaRef ds:uri="http://schemas.microsoft.com/office/2006/metadata/properties"/>
    <ds:schemaRef ds:uri="http://schemas.microsoft.com/office/infopath/2007/PartnerControls"/>
    <ds:schemaRef ds:uri="a28e1b38-47e1-4fea-8bfd-fb5e5adbd9bb"/>
  </ds:schemaRefs>
</ds:datastoreItem>
</file>

<file path=customXml/itemProps2.xml><?xml version="1.0" encoding="utf-8"?>
<ds:datastoreItem xmlns:ds="http://schemas.openxmlformats.org/officeDocument/2006/customXml" ds:itemID="{21342EB0-718D-48EF-AAB2-A7D2A8E25D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eb8151-ef73-4102-b95d-c8bd0a2915fa"/>
    <ds:schemaRef ds:uri="a28e1b38-47e1-4fea-8bfd-fb5e5adbd9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4097FE3-0342-4A25-B7F4-CB5B9C8B5DF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6362</Words>
  <Application>Microsoft Office PowerPoint</Application>
  <PresentationFormat>Widescreen</PresentationFormat>
  <Paragraphs>622</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Century Gothic</vt:lpstr>
      <vt:lpstr>Gill Sans Nova Cond Lt</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224</cp:revision>
  <dcterms:created xsi:type="dcterms:W3CDTF">2019-11-12T17:46:59Z</dcterms:created>
  <dcterms:modified xsi:type="dcterms:W3CDTF">2020-07-29T02:44:54Z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0x0101003812A80A5B053446BD41F537725F948A</vt:lpwstr>
  </property>
</Properties>
</file>