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719" r:id="rId5"/>
  </p:sldMasterIdLst>
  <p:notesMasterIdLst>
    <p:notesMasterId r:id="rId36"/>
  </p:notesMasterIdLst>
  <p:sldIdLst>
    <p:sldId id="391" r:id="rId6"/>
    <p:sldId id="282" r:id="rId7"/>
    <p:sldId id="324" r:id="rId8"/>
    <p:sldId id="347" r:id="rId9"/>
    <p:sldId id="363" r:id="rId10"/>
    <p:sldId id="328" r:id="rId11"/>
    <p:sldId id="354" r:id="rId12"/>
    <p:sldId id="327" r:id="rId13"/>
    <p:sldId id="326" r:id="rId14"/>
    <p:sldId id="364" r:id="rId15"/>
    <p:sldId id="365" r:id="rId16"/>
    <p:sldId id="368" r:id="rId17"/>
    <p:sldId id="374" r:id="rId18"/>
    <p:sldId id="337" r:id="rId19"/>
    <p:sldId id="338" r:id="rId20"/>
    <p:sldId id="377" r:id="rId21"/>
    <p:sldId id="353" r:id="rId22"/>
    <p:sldId id="381" r:id="rId23"/>
    <p:sldId id="384" r:id="rId24"/>
    <p:sldId id="375" r:id="rId25"/>
    <p:sldId id="376" r:id="rId26"/>
    <p:sldId id="380" r:id="rId27"/>
    <p:sldId id="370" r:id="rId28"/>
    <p:sldId id="378" r:id="rId29"/>
    <p:sldId id="388" r:id="rId30"/>
    <p:sldId id="332" r:id="rId31"/>
    <p:sldId id="389" r:id="rId32"/>
    <p:sldId id="333" r:id="rId33"/>
    <p:sldId id="334" r:id="rId34"/>
    <p:sldId id="350" r:id="rId35"/>
  </p:sldIdLst>
  <p:sldSz cx="12192000" cy="6858000"/>
  <p:notesSz cx="6858000" cy="16287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helby Ingram" initials="SI" lastIdx="11" clrIdx="6">
    <p:extLst>
      <p:ext uri="{19B8F6BF-5375-455C-9EA6-DF929625EA0E}">
        <p15:presenceInfo xmlns:p15="http://schemas.microsoft.com/office/powerpoint/2012/main" userId="S::shelby.ingram@ssaihq.com::ed753731-4535-450d-b397-52ea87a2d985" providerId="AD"/>
      </p:ext>
    </p:extLst>
  </p:cmAuthor>
  <p:cmAuthor id="1" name="Patrick Saylor" initials="PS" lastIdx="42" clrIdx="0">
    <p:extLst>
      <p:ext uri="{19B8F6BF-5375-455C-9EA6-DF929625EA0E}">
        <p15:presenceInfo xmlns:p15="http://schemas.microsoft.com/office/powerpoint/2012/main" userId="Patrick Saylor" providerId="None"/>
      </p:ext>
    </p:extLst>
  </p:cmAuthor>
  <p:cmAuthor id="2" name="Kathleen Lange" initials="KL" lastIdx="9" clrIdx="1">
    <p:extLst>
      <p:ext uri="{19B8F6BF-5375-455C-9EA6-DF929625EA0E}">
        <p15:presenceInfo xmlns:p15="http://schemas.microsoft.com/office/powerpoint/2012/main" userId="S::kathleen.lange@ssaihq.com::80466473-9d23-4b3f-8aa0-ca31785b19c0" providerId="AD"/>
      </p:ext>
    </p:extLst>
  </p:cmAuthor>
  <p:cmAuthor id="3" name="Marissa Dudek" initials="MD" lastIdx="36" clrIdx="2">
    <p:extLst>
      <p:ext uri="{19B8F6BF-5375-455C-9EA6-DF929625EA0E}">
        <p15:presenceInfo xmlns:p15="http://schemas.microsoft.com/office/powerpoint/2012/main" userId="S::marissa.dudek@ssaihq.com::1fee4931-5988-4c34-8d12-023ebf0a59d2" providerId="AD"/>
      </p:ext>
    </p:extLst>
  </p:cmAuthor>
  <p:cmAuthor id="4" name="Joshua Green" initials="JG" lastIdx="1" clrIdx="3">
    <p:extLst>
      <p:ext uri="{19B8F6BF-5375-455C-9EA6-DF929625EA0E}">
        <p15:presenceInfo xmlns:p15="http://schemas.microsoft.com/office/powerpoint/2012/main" userId="S::joshua.green@ssaihq.com::ddca9159-e705-42ed-b06e-01c02f7171fa" providerId="AD"/>
      </p:ext>
    </p:extLst>
  </p:cmAuthor>
  <p:cmAuthor id="5" name="Robert Byles" initials="RB" lastIdx="31" clrIdx="4">
    <p:extLst>
      <p:ext uri="{19B8F6BF-5375-455C-9EA6-DF929625EA0E}">
        <p15:presenceInfo xmlns:p15="http://schemas.microsoft.com/office/powerpoint/2012/main" userId="S::robert.byles@ssaihq.com::c798ae76-1ca0-48cd-999b-80a00bd13fc4" providerId="AD"/>
      </p:ext>
    </p:extLst>
  </p:cmAuthor>
  <p:cmAuthor id="6" name="Neugebauer, Sydney E. (LARC-E3)[SSAI DEVELOP]" initials="NSE(D" lastIdx="10" clrIdx="5">
    <p:extLst>
      <p:ext uri="{19B8F6BF-5375-455C-9EA6-DF929625EA0E}">
        <p15:presenceInfo xmlns:p15="http://schemas.microsoft.com/office/powerpoint/2012/main" userId="S-1-5-21-330711430-3775241029-4075259233-8960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780"/>
    <a:srgbClr val="7E0000"/>
    <a:srgbClr val="379CC4"/>
    <a:srgbClr val="006D9D"/>
    <a:srgbClr val="7EB761"/>
    <a:srgbClr val="964035"/>
    <a:srgbClr val="AB0000"/>
    <a:srgbClr val="FFFFFF"/>
    <a:srgbClr val="8FAADC"/>
    <a:srgbClr val="3E42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CB5888-013E-DC4F-A281-EE79812A744F}" v="998" dt="2020-07-27T21:17:40.906"/>
    <p1510:client id="{1DBC7CE7-DD93-5A99-659B-6B19F8700781}" vWet="13" dt="2020-07-27T15:21:25.157"/>
    <p1510:client id="{553D0004-5872-BEFF-B242-F55A75CBF36C}" v="59" dt="2020-07-27T16:40:49.572"/>
    <p1510:client id="{7F6DE75F-1B4C-0D17-884F-14CFD3B39182}" v="7" dt="2020-07-27T17:26:39.703"/>
    <p1510:client id="{921FEDE6-E8CB-9AF3-B5B0-C60252E48C55}" v="1185" dt="2020-07-27T21:22:00.990"/>
    <p1510:client id="{ABCC6523-FF85-4FD3-B93E-5D89C0520B9E}" v="594" dt="2020-07-27T17:04:35.965"/>
    <p1510:client id="{C784A009-2439-7F58-3D99-A3E0BB6DBE52}" v="21" dt="2020-07-27T15:17:15.618"/>
    <p1510:client id="{CA5B45BB-76A1-8721-797C-A4013EC97066}" v="162" dt="2020-07-27T12:58:54.5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2381" autoAdjust="0"/>
  </p:normalViewPr>
  <p:slideViewPr>
    <p:cSldViewPr snapToGrid="0">
      <p:cViewPr varScale="1">
        <p:scale>
          <a:sx n="63" d="100"/>
          <a:sy n="63" d="100"/>
        </p:scale>
        <p:origin x="1426"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A5DF8-3C11-431B-A500-8F91A130A626}" type="datetimeFigureOut">
              <a:rPr lang="en-US" smtClean="0"/>
              <a:t>7/29/2020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FF554-9721-473E-B7E3-8AF7A285E57C}" type="slidenum">
              <a:rPr lang="en-US" smtClean="0"/>
              <a:t>‹#›</a:t>
            </a:fld>
            <a:endParaRPr lang="en-US" dirty="0"/>
          </a:p>
        </p:txBody>
      </p:sp>
    </p:spTree>
    <p:extLst>
      <p:ext uri="{BB962C8B-B14F-4D97-AF65-F5344CB8AC3E}">
        <p14:creationId xmlns:p14="http://schemas.microsoft.com/office/powerpoint/2010/main" val="74591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pexels.com/photo/adventure-alaska-beautiful-blue-sky-20704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flickr.com/photos/soilscience/5104761135/in/photostrea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permafrost.gi.alaska.edu/sites/default/files/AlaskaPermafrostMap_Front_Dec2008_Jorgenson_etal_2008.pdf"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catalog.northslopescience.org/catalog/entries/3587-permafrost-characteristics-of-alaska-2008-sha"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ggs.alaska.gov/hazards/permafrost.html"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flickr.com/photos/npsclimatechange/27759123542/in/photolist-7FhGfG-amE6xA-jb2CXK-amM7nc-phzBdW-g6nGDs-amBrA6-8M6eD2-5hgnb-g69PGF-E9d5wM-47fVhK-p1aJLF-8rT4E5-k6adda-k69qHK-k6ahZp-k6abF2-k69jLV-k69TGT-2cehbUt-k6bvjJ-g9D4ka-amE9y5-oHWi8B-p1r8vT-QuRerJ-k69BVp-p1aJHK-WGAcrS-Yg1EET-JhYLjj-RHKszq-2452x9o-23MFxnX-DGTkyx-XgKmrb-QqBmCZ-AFPZW5-BDmBsX" TargetMode="External"/><Relationship Id="rId4" Type="http://schemas.openxmlformats.org/officeDocument/2006/relationships/hyperlink" Target="https://www.usgs.gov/media/images/thawing-permafrost-alaska"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ixabay.com/photos/alaska-wilderness-mountain-forest-67164/"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pixabay.com/photos/nature-outdoors-water-plant-tree-4969253/"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ixabay.com/photos/frozen-ground-road-forest-nature-442177/"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sgs.gov/media/images/crumbling-blocks-permafrost-along-beaufort-coast"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usgs.gov/media/images/college-geomagnetic-observatory-9"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n.wikipedia.org/wiki/File:Sentinel_1-IMG_5874-white.jpg"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commons.wikimedia.org/wiki/File:Piper_PA-31-..._Navajo_...,_West_Capital_Aviation_AN0644817.jpg" TargetMode="External"/><Relationship Id="rId4" Type="http://schemas.openxmlformats.org/officeDocument/2006/relationships/hyperlink" Target="https://uavsar.jpl.nasa.gov/education/what-is-uavsar.html"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File:Sentinel_1-IMG_5874-white.jp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uavsar.jpl.nasa.gov/education/what-is-uavsar.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ata.neonscience.org/data-products/DP3.30024.001"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ommons.wikimedia.org/wiki/File:Piper_PA-31-..._Navajo_...,_West_Capital_Aviation_AN0644817.jpg"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File:Sentinel_1-IMG_5874-white.jpg"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commons.wikimedia.org/wiki/File:Piper_PA-31-..._Navajo_...,_West_Capital_Aviation_AN0644817.jpg" TargetMode="External"/><Relationship Id="rId4" Type="http://schemas.openxmlformats.org/officeDocument/2006/relationships/hyperlink" Target="https://uavsar.jpl.nasa.gov/education/what-is-uavsar.html"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pixabay.com/photos/alaska-glacier-ice-mountains-810433/"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pexels.com/photo/wood-landscape-mountains-nature-79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Project Lead introduces the project, and gives a brief background of themselves (university, prior experience with DEVELOP?), each team member then introduces themselves </a:t>
            </a:r>
            <a:r>
              <a:rPr lang="en-US" dirty="0"/>
              <a:t>(in order of appearance on the slide) </a:t>
            </a:r>
            <a:r>
              <a:rPr lang="en-US" dirty="0">
                <a:cs typeface="Calibri"/>
              </a:rPr>
              <a:t>along with their background.</a:t>
            </a:r>
          </a:p>
          <a:p>
            <a:endParaRPr lang="en-US" dirty="0">
              <a:cs typeface="Calibri"/>
            </a:endParaRPr>
          </a:p>
          <a:p>
            <a:r>
              <a:rPr lang="en-US" dirty="0">
                <a:cs typeface="Calibri"/>
              </a:rPr>
              <a:t>Hello and thank you for joining us. My name is Patrick Saylor, and I am the project lead for the Alaska Transportation and Infrastructure NASA DEVELOP project hosted at the California JPL (Jet Propulsion Lab). I will quickly introduce myself and my teammates before we get going!</a:t>
            </a:r>
          </a:p>
          <a:p>
            <a:r>
              <a:rPr lang="en-US" dirty="0">
                <a:cs typeface="Calibri"/>
              </a:rPr>
              <a:t>&lt;introduce self and teammates&gt;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FFF554-9721-473E-B7E3-8AF7A285E5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954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this presentation we are going to first step through some background information, including; permafrost deformation in Alaska, the community concerns of that deformation, the current monitoring techniques, as well as details about this project's partners and objectives, as well as the study area and study period. We are then going to discuss the methodology established in this project, including; what satellites and sensors were used, as well as how the data was processed and analyzed. Finally we are going to show our results, including; our conclusions, the limitations and possible errors of this project, and how this project can be expanded upon in the future.</a:t>
            </a:r>
            <a:endParaRPr lang="en-US" dirty="0"/>
          </a:p>
          <a:p>
            <a:endParaRPr lang="en-US" dirty="0"/>
          </a:p>
          <a:p>
            <a:r>
              <a:rPr lang="en-US" dirty="0"/>
              <a:t>------------------------------Image Information Below ------------------------------</a:t>
            </a:r>
            <a:endParaRPr lang="en-US" dirty="0">
              <a:cs typeface="Calibri"/>
            </a:endParaRPr>
          </a:p>
          <a:p>
            <a:endParaRPr lang="en-US" b="1" dirty="0"/>
          </a:p>
          <a:p>
            <a:r>
              <a:rPr lang="en-US" b="1" dirty="0"/>
              <a:t> - Image Credit:</a:t>
            </a:r>
            <a:r>
              <a:rPr lang="en-US" dirty="0"/>
              <a:t> Pixabay, 2016</a:t>
            </a:r>
            <a:endParaRPr lang="en-US" dirty="0">
              <a:cs typeface="Calibri"/>
            </a:endParaRPr>
          </a:p>
          <a:p>
            <a:r>
              <a:rPr lang="en-US" dirty="0"/>
              <a:t>- </a:t>
            </a:r>
            <a:r>
              <a:rPr lang="en-US" b="1" dirty="0"/>
              <a:t>Image Descr.:</a:t>
            </a:r>
            <a:r>
              <a:rPr lang="en-US" dirty="0"/>
              <a:t> Body of Water in Between Mountains</a:t>
            </a:r>
            <a:endParaRPr lang="en-US" dirty="0">
              <a:cs typeface="Calibri"/>
            </a:endParaRPr>
          </a:p>
          <a:p>
            <a:r>
              <a:rPr lang="en-US" dirty="0">
                <a:cs typeface="Calibri"/>
              </a:rPr>
              <a:t>- </a:t>
            </a:r>
            <a:r>
              <a:rPr lang="en-US" b="1" dirty="0">
                <a:cs typeface="Calibri"/>
              </a:rPr>
              <a:t>Image License: </a:t>
            </a:r>
            <a:r>
              <a:rPr lang="en-US" b="0" dirty="0">
                <a:cs typeface="Calibri"/>
              </a:rPr>
              <a:t>Pexels Creative Commons License</a:t>
            </a:r>
            <a:endParaRPr lang="en-US" b="0" dirty="0"/>
          </a:p>
          <a:p>
            <a:r>
              <a:rPr lang="en-US" dirty="0"/>
              <a:t>- </a:t>
            </a:r>
            <a:r>
              <a:rPr lang="en-US" b="1" dirty="0"/>
              <a:t>Image Source: </a:t>
            </a:r>
            <a:r>
              <a:rPr lang="en-US" dirty="0">
                <a:hlinkClick r:id="rId3"/>
              </a:rPr>
              <a:t>https://www.pexels.com/photo/adventure-alaska-beautiful-blue-sky-207049/</a:t>
            </a:r>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2</a:t>
            </a:fld>
            <a:endParaRPr lang="en-US" dirty="0"/>
          </a:p>
        </p:txBody>
      </p:sp>
    </p:spTree>
    <p:extLst>
      <p:ext uri="{BB962C8B-B14F-4D97-AF65-F5344CB8AC3E}">
        <p14:creationId xmlns:p14="http://schemas.microsoft.com/office/powerpoint/2010/main" val="2096122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Permafrost is a dominant terrain feature in the Arctic region. Permafrost is a combination of soil and rock that has been continuously frozen for two or more years. In Alaska, permafrost can extend from a few centimeters to more than 650 meters beneath the Earth’s surface (NOAA-PMEL, 2020). This terrain feature is structurally important to the soil, as permafrost directly influences the basic geotechnical properties of the ground (Rachlewicz &amp; Szczucinski, 2008).</a:t>
            </a:r>
          </a:p>
          <a:p>
            <a:endParaRPr lang="en-US" dirty="0">
              <a:cs typeface="Calibri" panose="020F0502020204030204"/>
            </a:endParaRPr>
          </a:p>
          <a:p>
            <a:r>
              <a:rPr lang="en-US" dirty="0"/>
              <a:t>------------------------------Image Information Below ------------------------------</a:t>
            </a:r>
          </a:p>
          <a:p>
            <a:r>
              <a:rPr lang="en-US" dirty="0"/>
              <a:t>-</a:t>
            </a:r>
            <a:r>
              <a:rPr lang="en-US" b="1" dirty="0"/>
              <a:t> Image Credit:</a:t>
            </a:r>
            <a:r>
              <a:rPr lang="en-US" dirty="0"/>
              <a:t> John Kelley, USDA Natural Resources Conservation Service </a:t>
            </a:r>
          </a:p>
          <a:p>
            <a:r>
              <a:rPr lang="en-US" dirty="0"/>
              <a:t>- </a:t>
            </a:r>
            <a:r>
              <a:rPr lang="en-US" b="1" dirty="0"/>
              <a:t>Image Descr.:</a:t>
            </a:r>
            <a:r>
              <a:rPr lang="en-US" dirty="0"/>
              <a:t> Photo by John A. Kelley, USDA Natural Resources Conservation Service If this photo is used in a publication, on a web site, or as part of any other project, please use the provided photo credit. This photo may not be used to infer or imply USDA-NRCS endorsement of any product, company, or position. Please do not distort or alter the images the photos portray</a:t>
            </a:r>
          </a:p>
          <a:p>
            <a:r>
              <a:rPr lang="en-US" dirty="0">
                <a:cs typeface="Calibri"/>
              </a:rPr>
              <a:t>- </a:t>
            </a:r>
            <a:r>
              <a:rPr lang="en-US" b="1" dirty="0">
                <a:cs typeface="Calibri"/>
              </a:rPr>
              <a:t>Image License: </a:t>
            </a:r>
            <a:r>
              <a:rPr lang="en-US" dirty="0">
                <a:cs typeface="Calibri"/>
              </a:rPr>
              <a:t>Some rights reserved, credit given, image has been cropped from the original: Creative Commons License Attribution 2.0 Generic </a:t>
            </a:r>
            <a:endParaRPr lang="en-US" dirty="0"/>
          </a:p>
          <a:p>
            <a:r>
              <a:rPr lang="en-US" dirty="0"/>
              <a:t>- </a:t>
            </a:r>
            <a:r>
              <a:rPr lang="en-US" b="1" dirty="0"/>
              <a:t>Image Source: </a:t>
            </a:r>
            <a:r>
              <a:rPr lang="en-US" dirty="0">
                <a:hlinkClick r:id="rId3"/>
              </a:rPr>
              <a:t>https://www.flickr.com/photos/soilscience/5104761135/in/photostream/</a:t>
            </a:r>
            <a:endParaRPr lang="en-US" dirty="0"/>
          </a:p>
          <a:p>
            <a:pPr marL="171450" indent="-171450">
              <a:buChar char="-"/>
            </a:pPr>
            <a:endParaRPr lang="en-US" dirty="0">
              <a:cs typeface="Calibri"/>
            </a:endParaRPr>
          </a:p>
          <a:p>
            <a:pPr marL="171450" indent="-171450">
              <a:buChar char="-"/>
            </a:pP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a:t>
            </a:fld>
            <a:endParaRPr lang="en-US" dirty="0"/>
          </a:p>
        </p:txBody>
      </p:sp>
    </p:spTree>
    <p:extLst>
      <p:ext uri="{BB962C8B-B14F-4D97-AF65-F5344CB8AC3E}">
        <p14:creationId xmlns:p14="http://schemas.microsoft.com/office/powerpoint/2010/main" val="97059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"Permafrost is found beneath nearly 85% of Alaska. It is thickest and most extensive in arctic Alaska north of the Brooks Range, present virtually everywhere and extending as much as 2,000 feet below the surface of the Arctic Coastal Plain. Southward from the Brooks Range it becomes increasingly thinner and more discontinuous, broken by pockets of unfrozen ground known as taliks, until it becomes virtually absent in Southeast Alaska except for patches of high-elevation alpine permafrost." Recent climate warming has led to widespread permafrost thaw; resulting in land surface subsidence, sinking of ground surface elevation, and thermokarst formation (Strozzi et al., 2018)</a:t>
            </a:r>
            <a:endParaRPr lang="en-US" dirty="0">
              <a:cs typeface="Calibri"/>
            </a:endParaRPr>
          </a:p>
          <a:p>
            <a:endParaRPr lang="en-US" dirty="0">
              <a:cs typeface="Calibri"/>
            </a:endParaRPr>
          </a:p>
          <a:p>
            <a:r>
              <a:rPr lang="en-US" sz="1200" kern="1200" dirty="0">
                <a:solidFill>
                  <a:schemeClr val="tx1"/>
                </a:solidFill>
                <a:effectLst/>
                <a:latin typeface="+mn-lt"/>
                <a:ea typeface="+mn-ea"/>
                <a:cs typeface="+mn-cs"/>
              </a:rPr>
              <a:t>------------------------------Image Information Below ------------------------------</a:t>
            </a:r>
            <a:r>
              <a:rPr lang="en-US" dirty="0"/>
              <a:t> (1)</a:t>
            </a:r>
            <a:endParaRPr lang="en-US" sz="1200" kern="1200" dirty="0">
              <a:solidFill>
                <a:schemeClr val="tx1"/>
              </a:solidFill>
              <a:effectLst/>
              <a:latin typeface="+mn-lt"/>
              <a:cs typeface="Calibri"/>
            </a:endParaRPr>
          </a:p>
          <a:p>
            <a:r>
              <a:rPr lang="en-US" dirty="0"/>
              <a:t>-</a:t>
            </a:r>
            <a:r>
              <a:rPr lang="en-US" b="1" dirty="0"/>
              <a:t> </a:t>
            </a:r>
            <a:r>
              <a:rPr lang="en-US" sz="1200" b="1" kern="1200" dirty="0">
                <a:solidFill>
                  <a:schemeClr val="tx1"/>
                </a:solidFill>
                <a:effectLst/>
                <a:latin typeface="+mn-lt"/>
                <a:ea typeface="+mn-ea"/>
                <a:cs typeface="+mn-cs"/>
              </a:rPr>
              <a:t>Image Credit:</a:t>
            </a:r>
            <a:r>
              <a:rPr lang="en-US" dirty="0"/>
              <a:t> UAF Institute of Northern Engineering</a:t>
            </a:r>
            <a:endParaRPr lang="en-US" kern="1200" dirty="0">
              <a:effectLst/>
              <a:cs typeface="Calibri"/>
            </a:endParaRPr>
          </a:p>
          <a:p>
            <a:r>
              <a:rPr lang="en-US" dirty="0">
                <a:cs typeface="Calibri" panose="020F0502020204030204"/>
              </a:rPr>
              <a:t>- </a:t>
            </a:r>
            <a:r>
              <a:rPr lang="en-US" b="1" dirty="0">
                <a:cs typeface="Calibri" panose="020F0502020204030204"/>
              </a:rPr>
              <a:t>Image Descr.:</a:t>
            </a:r>
            <a:r>
              <a:rPr lang="en-US" dirty="0">
                <a:cs typeface="Calibri" panose="020F0502020204030204"/>
              </a:rPr>
              <a:t> </a:t>
            </a:r>
            <a:r>
              <a:rPr lang="en-US" i="1" dirty="0"/>
              <a:t>Map showing 2008 permafrost distribution in Alaska. Percentages indicate how much of the ground surface is underlain by permafrost in each category. Source: </a:t>
            </a:r>
            <a:r>
              <a:rPr lang="en-US" i="1" dirty="0">
                <a:hlinkClick r:id="rId3"/>
              </a:rPr>
              <a:t>Jorgenson and others, 2008</a:t>
            </a:r>
            <a:r>
              <a:rPr lang="en-US" i="1" dirty="0"/>
              <a:t>.</a:t>
            </a:r>
            <a:endParaRPr lang="en-US" dirty="0"/>
          </a:p>
          <a:p>
            <a:r>
              <a:rPr lang="en-US" dirty="0"/>
              <a:t>- </a:t>
            </a:r>
            <a:r>
              <a:rPr lang="en-US" sz="1200" b="1" kern="1200" dirty="0">
                <a:solidFill>
                  <a:schemeClr val="tx1"/>
                </a:solidFill>
                <a:effectLst/>
                <a:latin typeface="+mn-lt"/>
                <a:ea typeface="+mn-ea"/>
                <a:cs typeface="+mn-cs"/>
              </a:rPr>
              <a:t>Image Source:</a:t>
            </a:r>
            <a:r>
              <a:rPr lang="en-US" b="1" dirty="0"/>
              <a:t> </a:t>
            </a:r>
            <a:r>
              <a:rPr lang="en-US" dirty="0">
                <a:hlinkClick r:id="rId4"/>
              </a:rPr>
              <a:t>http://catalog.northslopescience.org/catalog/entries/3587-permafrost-characteristics-of-alaska-2008-sha</a:t>
            </a:r>
            <a:endParaRPr lang="en-US" kern="1200" dirty="0">
              <a:effectLst/>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4</a:t>
            </a:fld>
            <a:endParaRPr lang="en-US" dirty="0"/>
          </a:p>
        </p:txBody>
      </p:sp>
    </p:spTree>
    <p:extLst>
      <p:ext uri="{BB962C8B-B14F-4D97-AF65-F5344CB8AC3E}">
        <p14:creationId xmlns:p14="http://schemas.microsoft.com/office/powerpoint/2010/main" val="2322936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uppermost section of a permafrost layer, or active layer, regularly thaws during the summer and re-freezes in the winter... allowing the surface to rebound after thawing; however, when thawing extends beyond </a:t>
            </a:r>
            <a:r>
              <a:rPr lang="en-US" kern="1200" dirty="0">
                <a:effectLst/>
              </a:rPr>
              <a:t>the </a:t>
            </a:r>
            <a:r>
              <a:rPr lang="en-US" dirty="0"/>
              <a:t>active layer, less of the thawed permafrost will re-freeze in </a:t>
            </a:r>
            <a:r>
              <a:rPr lang="en-US" kern="1200" dirty="0">
                <a:effectLst/>
              </a:rPr>
              <a:t>the </a:t>
            </a:r>
            <a:r>
              <a:rPr lang="en-US" dirty="0"/>
              <a:t>winter. This decrease in freezing, prompted by increasing temperatures, causes a positive feedback loop where surface subsidence and thermokarst formation increases across an area</a:t>
            </a:r>
            <a:r>
              <a:rPr lang="en-US" kern="1200" dirty="0">
                <a:effectLst/>
              </a:rPr>
              <a:t>.</a:t>
            </a:r>
            <a:r>
              <a:rPr lang="en-US" dirty="0"/>
              <a:t> </a:t>
            </a:r>
            <a:endParaRPr lang="en-US" dirty="0">
              <a:ea typeface="+mn-ea"/>
              <a:cs typeface="+mn-cs"/>
            </a:endParaRPr>
          </a:p>
          <a:p>
            <a:endParaRPr lang="en-US" dirty="0">
              <a:cs typeface="Calibri"/>
            </a:endParaRPr>
          </a:p>
          <a:p>
            <a:r>
              <a:rPr lang="en-US" dirty="0">
                <a:cs typeface="Calibri"/>
              </a:rPr>
              <a:t>Long term permafrost thaw can cause the formation of thermokarst, which is an irregular land surface with depressions, hummocks, and lakes. </a:t>
            </a:r>
          </a:p>
          <a:p>
            <a:endParaRPr lang="en-US" dirty="0"/>
          </a:p>
          <a:p>
            <a:r>
              <a:rPr lang="en-US" kern="1200" dirty="0">
                <a:effectLst/>
              </a:rPr>
              <a:t>------------------------------Image Information Below ------------------------------</a:t>
            </a:r>
          </a:p>
          <a:p>
            <a:r>
              <a:rPr lang="en-US" dirty="0"/>
              <a:t>-</a:t>
            </a:r>
            <a:r>
              <a:rPr lang="en-US" b="1" dirty="0"/>
              <a:t> </a:t>
            </a:r>
            <a:r>
              <a:rPr lang="en-US" b="1" kern="1200" dirty="0">
                <a:effectLst/>
              </a:rPr>
              <a:t>Image Credit:</a:t>
            </a:r>
            <a:r>
              <a:rPr lang="en-US" dirty="0"/>
              <a:t> </a:t>
            </a:r>
            <a:endParaRPr lang="en-US" kern="1200" dirty="0">
              <a:effectLst/>
              <a:cs typeface="Calibri"/>
            </a:endParaRPr>
          </a:p>
          <a:p>
            <a:r>
              <a:rPr lang="en-US" dirty="0"/>
              <a:t>- </a:t>
            </a:r>
            <a:r>
              <a:rPr lang="en-US" b="1" dirty="0"/>
              <a:t>Image Descr.:</a:t>
            </a:r>
            <a:r>
              <a:rPr lang="en-US" dirty="0"/>
              <a:t> </a:t>
            </a:r>
            <a:endParaRPr lang="en-US" dirty="0">
              <a:cs typeface="Calibri"/>
            </a:endParaRPr>
          </a:p>
          <a:p>
            <a:r>
              <a:rPr lang="en-US" dirty="0"/>
              <a:t>- </a:t>
            </a:r>
            <a:r>
              <a:rPr lang="en-US" b="1" kern="1200" dirty="0">
                <a:effectLst/>
              </a:rPr>
              <a:t>Image Source:</a:t>
            </a:r>
            <a:r>
              <a:rPr lang="en-US" b="1" dirty="0"/>
              <a:t> </a:t>
            </a:r>
            <a:endParaRPr lang="en-US" dirty="0"/>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5</a:t>
            </a:fld>
            <a:endParaRPr lang="en-US" dirty="0"/>
          </a:p>
        </p:txBody>
      </p:sp>
    </p:spTree>
    <p:extLst>
      <p:ext uri="{BB962C8B-B14F-4D97-AF65-F5344CB8AC3E}">
        <p14:creationId xmlns:p14="http://schemas.microsoft.com/office/powerpoint/2010/main" val="1888407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major hazard of warming and thawing permafrost is that ground ice degrades, and the soil surface collapses. Fluctuations in temperature over the seasons also cause the ground to move as the upper layers freeze (ice lens formation) and thaw (loss of ice). Ice lenses may form under wet conditions as the ground freezes, especially in fine-grained soils such as silt or clay. Upon thawing, ground ice can cause an excess of liquid water that cannot be stored in the soil and needs to flow out of the soil as gravity consolidates the soil after thawing, leading to ground collapse." (DNR, DGGS: </a:t>
            </a:r>
            <a:r>
              <a:rPr lang="en-US" dirty="0">
                <a:hlinkClick r:id="rId3"/>
              </a:rPr>
              <a:t>https://dggs.alaska.gov/hazards/permafrost.html</a:t>
            </a:r>
            <a:r>
              <a:rPr lang="en-US" dirty="0"/>
              <a:t>) </a:t>
            </a:r>
          </a:p>
          <a:p>
            <a:endParaRPr lang="en-US" dirty="0"/>
          </a:p>
          <a:p>
            <a:r>
              <a:rPr lang="en-US" dirty="0"/>
              <a:t>In the United States, the presence of widespread permafrost results in classes of geologic hazards that are largely unique to Alaska. Permafrost is structurally important to the soils of Alaska, and its thawing causes landslides, ground subsidence, and erosion as well as lake disappearances, new lake development, and saltwater encroachment into aquifers and surface waters. Usteq, from the Yup'ik word meaning "surface caves in," is a catastrophic form of permafrost thaw collapse that occurs when frozen ground disintegrates under the compounding influences of thawing permafrost, flooding, and erosion." (DNR, DGGS: </a:t>
            </a:r>
            <a:r>
              <a:rPr lang="en-US" dirty="0">
                <a:hlinkClick r:id="rId3"/>
              </a:rPr>
              <a:t>https://dggs.alaska.gov/hazards/permafrost.html</a:t>
            </a:r>
            <a:r>
              <a:rPr lang="en-US" dirty="0"/>
              <a:t>) </a:t>
            </a:r>
            <a:endParaRPr lang="en-US" dirty="0">
              <a:cs typeface="Calibri" panose="020F0502020204030204"/>
            </a:endParaRPr>
          </a:p>
          <a:p>
            <a:endParaRPr lang="en-US" dirty="0">
              <a:cs typeface="Calibri" panose="020F0502020204030204"/>
            </a:endParaRPr>
          </a:p>
          <a:p>
            <a:endParaRPr lang="en-US" dirty="0">
              <a:cs typeface="Calibri" panose="020F0502020204030204"/>
            </a:endParaRPr>
          </a:p>
          <a:p>
            <a:r>
              <a:rPr lang="en-US" dirty="0"/>
              <a:t>------------------------------Image Information Below ------------------------------ (1)</a:t>
            </a:r>
            <a:endParaRPr lang="en-US" dirty="0">
              <a:cs typeface="Calibri" panose="020F0502020204030204"/>
            </a:endParaRPr>
          </a:p>
          <a:p>
            <a:r>
              <a:rPr lang="en-US" dirty="0"/>
              <a:t>-</a:t>
            </a:r>
            <a:r>
              <a:rPr lang="en-US" b="1" dirty="0"/>
              <a:t> Image Credit:</a:t>
            </a:r>
            <a:r>
              <a:rPr lang="en-US" dirty="0"/>
              <a:t> U.S. Geological Survey (image found from DNR, DGGS)</a:t>
            </a:r>
            <a:endParaRPr lang="en-US" dirty="0">
              <a:cs typeface="Calibri" panose="020F0502020204030204"/>
            </a:endParaRPr>
          </a:p>
          <a:p>
            <a:r>
              <a:rPr lang="en-US" dirty="0"/>
              <a:t>- </a:t>
            </a:r>
            <a:r>
              <a:rPr lang="en-US" b="1" dirty="0"/>
              <a:t>Image Descr.:</a:t>
            </a:r>
            <a:r>
              <a:rPr lang="en-US" dirty="0"/>
              <a:t> </a:t>
            </a:r>
            <a:r>
              <a:rPr lang="en-US" sz="1200" b="0" i="0" kern="1200" dirty="0">
                <a:solidFill>
                  <a:schemeClr val="tx1"/>
                </a:solidFill>
                <a:effectLst/>
                <a:latin typeface="+mn-lt"/>
                <a:ea typeface="+mn-ea"/>
                <a:cs typeface="+mn-cs"/>
              </a:rPr>
              <a:t>Thawing permafrost on various peatlands in Alaska. Permafrost thaw results in ground subsidence and inundation that kills black spruce and other understory plants living on the permafrost plateau. The black spruce forests found on permafrost plateaus are replaced with sedge- and moss-dominated bogs and fens, altering the ecosystem structure and function.</a:t>
            </a:r>
          </a:p>
          <a:p>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License Info- </a:t>
            </a:r>
            <a:r>
              <a:rPr lang="en-US" sz="1200" b="0" i="0" kern="1200" dirty="0">
                <a:solidFill>
                  <a:schemeClr val="tx1"/>
                </a:solidFill>
                <a:effectLst/>
                <a:latin typeface="+mn-lt"/>
                <a:ea typeface="+mn-ea"/>
                <a:cs typeface="+mn-cs"/>
              </a:rPr>
              <a:t>Public Domain</a:t>
            </a:r>
            <a:endParaRPr lang="en-US" i="1" dirty="0">
              <a:cs typeface="Calibri"/>
            </a:endParaRPr>
          </a:p>
          <a:p>
            <a:r>
              <a:rPr lang="en-US" dirty="0"/>
              <a:t>- </a:t>
            </a:r>
            <a:r>
              <a:rPr lang="en-US" b="1" dirty="0"/>
              <a:t>Image Source: </a:t>
            </a:r>
            <a:r>
              <a:rPr lang="en-US" dirty="0">
                <a:hlinkClick r:id="rId4"/>
              </a:rPr>
              <a:t>https://www.usgs.gov/media/images/thawing-permafrost-alaska</a:t>
            </a:r>
            <a:endParaRPr lang="en-US" dirty="0">
              <a:cs typeface="Calibri" panose="020F0502020204030204"/>
            </a:endParaRPr>
          </a:p>
          <a:p>
            <a:r>
              <a:rPr lang="en-US" dirty="0"/>
              <a:t>------------------------------Image Information Below ------------------------------ (2)</a:t>
            </a:r>
            <a:endParaRPr lang="en-US" dirty="0">
              <a:cs typeface="Calibri"/>
            </a:endParaRPr>
          </a:p>
          <a:p>
            <a:r>
              <a:rPr lang="en-US" dirty="0"/>
              <a:t>-</a:t>
            </a:r>
            <a:r>
              <a:rPr lang="en-US" b="1" dirty="0"/>
              <a:t> Image Credit:</a:t>
            </a:r>
            <a:r>
              <a:rPr lang="en-US" dirty="0"/>
              <a:t> National Park Service, Climate Change Response</a:t>
            </a:r>
            <a:endParaRPr lang="en-US" i="1" dirty="0">
              <a:cs typeface="Calibri"/>
            </a:endParaRPr>
          </a:p>
          <a:p>
            <a:r>
              <a:rPr lang="en-US" dirty="0"/>
              <a:t>- </a:t>
            </a:r>
            <a:r>
              <a:rPr lang="en-US" b="1" dirty="0"/>
              <a:t>Image Descr.:</a:t>
            </a:r>
            <a:r>
              <a:rPr lang="en-US" dirty="0"/>
              <a:t> "Thawing permafrost: In Noatak National Preserve, Alaska, an exceptionally warm summer in 2004 triggered this 300m long slump associated with thawing permafrost.</a:t>
            </a:r>
            <a:r>
              <a:rPr lang="en-US" i="1" dirty="0"/>
              <a:t>"</a:t>
            </a:r>
            <a:endParaRPr lang="en-US" dirty="0">
              <a:cs typeface="Calibri"/>
            </a:endParaRPr>
          </a:p>
          <a:p>
            <a:r>
              <a:rPr lang="en-US" b="1" dirty="0">
                <a:cs typeface="Calibri"/>
              </a:rPr>
              <a:t>-License Info: </a:t>
            </a:r>
            <a:r>
              <a:rPr lang="en-US" dirty="0">
                <a:cs typeface="Calibri"/>
              </a:rPr>
              <a:t>Creative Commons Attribution 2.0 Generic (CC BY 2.0)</a:t>
            </a:r>
          </a:p>
          <a:p>
            <a:r>
              <a:rPr lang="en-US" dirty="0"/>
              <a:t>- </a:t>
            </a:r>
            <a:r>
              <a:rPr lang="en-US" b="1" dirty="0"/>
              <a:t>Image Source: </a:t>
            </a:r>
            <a:r>
              <a:rPr lang="en-US" dirty="0">
                <a:hlinkClick r:id="rId5"/>
              </a:rPr>
              <a:t>https://www.flickr.com/photos/npsclimatechange/27759123542/in/photolist-7FhGfG-amE6xA-jb2CXK-amM7nc-phzBdW-g6nGDs-amBrA6-8M6eD2-5hgnb-g69PGF-E9d5wM-47fVhK-p1aJLF-8rT4E5-k6adda-k69qHK-k6ahZp-k6abF2-k69jLV-k69TGT-2cehbUt-k6bvjJ-g9D4ka-amE9y5-oHWi8B-p1r8vT-QuRerJ-k69BVp-p1aJHK-WGAcrS-Yg1EET-JhYLjj-RHKszq-2452x9o-23MFxnX-DGTkyx-XgKmrb-QqBmCZ-AFPZW5-BDmBsX</a:t>
            </a:r>
            <a:endParaRPr lang="en-US" dirty="0">
              <a:cs typeface="Calibri"/>
              <a:hlinkClick r:id="" action="ppaction://noaction"/>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6</a:t>
            </a:fld>
            <a:endParaRPr lang="en-US" dirty="0"/>
          </a:p>
        </p:txBody>
      </p:sp>
    </p:spTree>
    <p:extLst>
      <p:ext uri="{BB962C8B-B14F-4D97-AF65-F5344CB8AC3E}">
        <p14:creationId xmlns:p14="http://schemas.microsoft.com/office/powerpoint/2010/main" val="66054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Historically, surface deformation and infrastructure vulnerability from permafrost thaw has been quantified through ground-based surficial and subsurface geologic investigations. However, monitoring the impacts of permafrost thaw on infrastructure is largely limited as </a:t>
            </a:r>
            <a:r>
              <a:rPr lang="en-US" sz="1200" b="0" i="1" kern="1200" dirty="0">
                <a:solidFill>
                  <a:schemeClr val="tx1"/>
                </a:solidFill>
                <a:effectLst/>
                <a:latin typeface="+mn-lt"/>
                <a:ea typeface="+mn-ea"/>
                <a:cs typeface="+mn-cs"/>
              </a:rPr>
              <a:t>in situ </a:t>
            </a:r>
            <a:r>
              <a:rPr lang="en-US" sz="1200" b="0" i="0" kern="1200" dirty="0">
                <a:solidFill>
                  <a:schemeClr val="tx1"/>
                </a:solidFill>
                <a:effectLst/>
                <a:latin typeface="+mn-lt"/>
                <a:ea typeface="+mn-ea"/>
                <a:cs typeface="+mn-cs"/>
              </a:rPr>
              <a:t>observations are expensive and time consuming.</a:t>
            </a:r>
            <a:r>
              <a:rPr lang="en-US" dirty="0"/>
              <a:t> </a:t>
            </a:r>
          </a:p>
          <a:p>
            <a:endParaRPr lang="en-US" dirty="0"/>
          </a:p>
          <a:p>
            <a:r>
              <a:rPr lang="en-US" sz="1200" b="0" i="0" kern="1200" dirty="0">
                <a:solidFill>
                  <a:schemeClr val="tx1"/>
                </a:solidFill>
                <a:effectLst/>
                <a:latin typeface="+mn-lt"/>
                <a:ea typeface="+mn-ea"/>
                <a:cs typeface="+mn-cs"/>
              </a:rPr>
              <a:t>In addition, many areas affected by permafrost thaw are in remote areas or are logistically challenging to survey and frequently only identified after damage is evident. For these reasons, monitoring surface deformation via remotely sensed data has become an attractive approach for long term, comprehensive permafrost thaw identification. Currently, project partners use some satellite data in their decision making on a project by project basis. However, they are interested to gain more knowledge about detecting permafrost melt using radar methods.</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Information Below ------------------------------</a:t>
            </a:r>
            <a:endParaRPr lang="en-US" sz="1200" b="0" i="0" kern="1200" dirty="0">
              <a:solidFill>
                <a:schemeClr val="tx1"/>
              </a:solidFill>
              <a:effectLst/>
              <a:latin typeface="+mn-lt"/>
              <a:cs typeface="Calibri"/>
            </a:endParaRPr>
          </a:p>
          <a:p>
            <a:r>
              <a:rPr lang="en-US" b="1" dirty="0"/>
              <a:t>Image Credit:</a:t>
            </a:r>
            <a:r>
              <a:rPr lang="en-US" dirty="0"/>
              <a:t> </a:t>
            </a:r>
            <a:r>
              <a:rPr lang="en-US" sz="1200" kern="1200" dirty="0" smtClean="0">
                <a:solidFill>
                  <a:schemeClr val="tx1"/>
                </a:solidFill>
                <a:effectLst/>
                <a:latin typeface="+mn-lt"/>
                <a:ea typeface="+mn-ea"/>
                <a:cs typeface="+mn-cs"/>
              </a:rPr>
              <a:t>Thomas A. Douglas, U.S. Army Cold Regions Research and Engineering Laboratory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Image </a:t>
            </a:r>
            <a:r>
              <a:rPr lang="en-US" b="1" dirty="0"/>
              <a:t>Descr: </a:t>
            </a:r>
            <a:r>
              <a:rPr lang="en-US" dirty="0"/>
              <a:t>The seasonally thawed “active layer” (dark brown surface soil) and underlying permafrost along a coastal bluff near Utqiaġvik, Alaska.</a:t>
            </a:r>
            <a:endParaRPr lang="en-US" dirty="0">
              <a:cs typeface="Calibri"/>
            </a:endParaRPr>
          </a:p>
          <a:p>
            <a:pPr>
              <a:defRPr/>
            </a:pPr>
            <a:r>
              <a:rPr lang="en-US" b="1" dirty="0"/>
              <a:t>Image Source: </a:t>
            </a:r>
            <a:r>
              <a:rPr lang="en-US" dirty="0"/>
              <a:t>Photo provided by project partner Tom Douglas, permission granted to use</a:t>
            </a:r>
            <a:endParaRPr lang="en-US" dirty="0">
              <a:cs typeface="Calibri"/>
            </a:endParaRPr>
          </a:p>
          <a:p>
            <a:pPr>
              <a:defRPr/>
            </a:pPr>
            <a:endParaRPr lang="en-US" b="1"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7</a:t>
            </a:fld>
            <a:endParaRPr lang="en-US" dirty="0"/>
          </a:p>
        </p:txBody>
      </p:sp>
    </p:spTree>
    <p:extLst>
      <p:ext uri="{BB962C8B-B14F-4D97-AF65-F5344CB8AC3E}">
        <p14:creationId xmlns:p14="http://schemas.microsoft.com/office/powerpoint/2010/main" val="3790128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project, we partnered with the U</a:t>
            </a:r>
            <a:r>
              <a:rPr lang="en-US" sz="1200" b="0" i="0" kern="1200" dirty="0">
                <a:solidFill>
                  <a:schemeClr val="tx1"/>
                </a:solidFill>
                <a:effectLst/>
                <a:latin typeface="+mn-lt"/>
                <a:ea typeface="+mn-ea"/>
                <a:cs typeface="+mn-cs"/>
              </a:rPr>
              <a:t>.S. Army Corps of Engineers’ Cold Regions Research and Engineering Laboratory (CRREL), the Alaska Department of Transportation &amp; Public Facilities (ADOT&amp;PF), the Alaska Department of Natural Resources (ADNR), and support from the Alaska Satellite Facility (ASF).</a:t>
            </a:r>
            <a:endParaRPr lang="en-US" dirty="0"/>
          </a:p>
          <a:p>
            <a:endParaRPr lang="en-US" dirty="0"/>
          </a:p>
          <a:p>
            <a:r>
              <a:rPr lang="en-US" dirty="0"/>
              <a:t>------------------------------Image Information Below ------------------------------ (1)</a:t>
            </a:r>
            <a:endParaRPr lang="en-US" dirty="0">
              <a:cs typeface="Calibri"/>
            </a:endParaRPr>
          </a:p>
          <a:p>
            <a:r>
              <a:rPr lang="en-US" dirty="0"/>
              <a:t>-</a:t>
            </a:r>
            <a:r>
              <a:rPr lang="en-US" b="1" dirty="0"/>
              <a:t> Image Credit:</a:t>
            </a:r>
            <a:r>
              <a:rPr lang="en-US" dirty="0"/>
              <a:t> Username: 12019 - Pixabay, 2012</a:t>
            </a:r>
            <a:endParaRPr lang="en-US" dirty="0">
              <a:cs typeface="Calibri"/>
            </a:endParaRPr>
          </a:p>
          <a:p>
            <a:r>
              <a:rPr lang="en-US" dirty="0"/>
              <a:t>- </a:t>
            </a:r>
            <a:r>
              <a:rPr lang="en-US" b="1" dirty="0"/>
              <a:t>Image Descr.:</a:t>
            </a:r>
            <a:r>
              <a:rPr lang="en-US" dirty="0"/>
              <a:t> Road in Alaska</a:t>
            </a:r>
            <a:endParaRPr lang="en-US" dirty="0">
              <a:cs typeface="Calibri"/>
            </a:endParaRPr>
          </a:p>
          <a:p>
            <a:r>
              <a:rPr lang="en-US" dirty="0">
                <a:cs typeface="Calibri"/>
              </a:rPr>
              <a:t>-</a:t>
            </a:r>
            <a:r>
              <a:rPr lang="en-US" b="1" dirty="0">
                <a:cs typeface="Calibri"/>
              </a:rPr>
              <a:t>License Info</a:t>
            </a:r>
            <a:r>
              <a:rPr lang="en-US" dirty="0">
                <a:cs typeface="Calibri"/>
              </a:rPr>
              <a:t>: Creative Commons Pixabay License</a:t>
            </a:r>
            <a:endParaRPr lang="en-US" dirty="0"/>
          </a:p>
          <a:p>
            <a:r>
              <a:rPr lang="en-US" dirty="0"/>
              <a:t>- </a:t>
            </a:r>
            <a:r>
              <a:rPr lang="en-US" b="1" dirty="0"/>
              <a:t>Image Source: </a:t>
            </a:r>
            <a:r>
              <a:rPr lang="en-US" dirty="0">
                <a:hlinkClick r:id="rId3"/>
              </a:rPr>
              <a:t>https://pixabay.com/photos/alaska-wilderness-mountain-forest-67164/</a:t>
            </a:r>
            <a:endParaRPr lang="en-US" dirty="0">
              <a:cs typeface="Calibri"/>
              <a:hlinkClick r:id="rId3"/>
            </a:endParaRPr>
          </a:p>
          <a:p>
            <a:r>
              <a:rPr lang="en-US" dirty="0"/>
              <a:t>------------------------------Image Information Below ------------------------------ (2)</a:t>
            </a:r>
            <a:endParaRPr lang="en-US" dirty="0">
              <a:cs typeface="Calibri"/>
            </a:endParaRPr>
          </a:p>
          <a:p>
            <a:r>
              <a:rPr lang="en-US" dirty="0"/>
              <a:t>-</a:t>
            </a:r>
            <a:r>
              <a:rPr lang="en-US" b="1" dirty="0"/>
              <a:t> Image Credit:</a:t>
            </a:r>
            <a:r>
              <a:rPr lang="en-US" dirty="0"/>
              <a:t> JamesPack (JamesPackWriter), 2019</a:t>
            </a:r>
            <a:endParaRPr lang="en-US" dirty="0">
              <a:cs typeface="Calibri"/>
            </a:endParaRPr>
          </a:p>
          <a:p>
            <a:r>
              <a:rPr lang="en-US" dirty="0"/>
              <a:t>- </a:t>
            </a:r>
            <a:r>
              <a:rPr lang="en-US" b="1" dirty="0"/>
              <a:t>Image Descr.:</a:t>
            </a:r>
            <a:r>
              <a:rPr lang="en-US" dirty="0"/>
              <a:t> Lake near Fairbanks, AK</a:t>
            </a:r>
            <a:endParaRPr lang="en-US" dirty="0">
              <a:cs typeface="Calibri"/>
            </a:endParaRPr>
          </a:p>
          <a:p>
            <a:r>
              <a:rPr lang="en-US" dirty="0"/>
              <a:t>-</a:t>
            </a:r>
            <a:r>
              <a:rPr lang="en-US" b="1" dirty="0"/>
              <a:t>License Info</a:t>
            </a:r>
            <a:r>
              <a:rPr lang="en-US" dirty="0"/>
              <a:t>: Creative Commons Pixabay License</a:t>
            </a:r>
            <a:endParaRPr lang="en-US" dirty="0">
              <a:cs typeface="Calibri"/>
            </a:endParaRPr>
          </a:p>
          <a:p>
            <a:r>
              <a:rPr lang="en-US" dirty="0"/>
              <a:t>- </a:t>
            </a:r>
            <a:r>
              <a:rPr lang="en-US" b="1" dirty="0"/>
              <a:t>Image Source: </a:t>
            </a:r>
            <a:r>
              <a:rPr lang="en-US" dirty="0">
                <a:hlinkClick r:id="rId4"/>
              </a:rPr>
              <a:t>https://pixabay.com/photos/nature-outdoors-water-plant-tree-4969253/</a:t>
            </a:r>
            <a:endParaRPr lang="en-US" dirty="0">
              <a:cs typeface="Calibri"/>
              <a:hlinkClick r:id="rId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8</a:t>
            </a:fld>
            <a:endParaRPr lang="en-US" dirty="0"/>
          </a:p>
        </p:txBody>
      </p:sp>
    </p:spTree>
    <p:extLst>
      <p:ext uri="{BB962C8B-B14F-4D97-AF65-F5344CB8AC3E}">
        <p14:creationId xmlns:p14="http://schemas.microsoft.com/office/powerpoint/2010/main" val="284236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order to assist partner decision making, the objectives of this study were to identify areas of permafrost </a:t>
            </a:r>
            <a:r>
              <a:rPr lang="en-US" dirty="0"/>
              <a:t>subsidence</a:t>
            </a:r>
            <a:r>
              <a:rPr lang="en-US" sz="1200" b="0" i="0" kern="1200" dirty="0">
                <a:solidFill>
                  <a:schemeClr val="tx1"/>
                </a:solidFill>
                <a:effectLst/>
                <a:latin typeface="+mn-lt"/>
                <a:ea typeface="+mn-ea"/>
                <a:cs typeface="+mn-cs"/>
              </a:rPr>
              <a:t> and thermokarst formation posing risks to critical infrastructure, identify road and infrastructure vulnerability near permafrost thaw, create a tool to automate InSAR processing for future permafrost deformation maps, and develop and </a:t>
            </a:r>
            <a:r>
              <a:rPr lang="en-US" dirty="0"/>
              <a:t>evaluate the feasibility and accuracy of using InSAR to detect permafrost thaw</a:t>
            </a:r>
            <a:r>
              <a:rPr lang="en-US" sz="1200" b="0" i="0" kern="1200" dirty="0">
                <a:solidFill>
                  <a:schemeClr val="tx1"/>
                </a:solidFill>
                <a:effectLst/>
                <a:latin typeface="+mn-lt"/>
                <a:ea typeface="+mn-ea"/>
                <a:cs typeface="+mn-cs"/>
              </a:rPr>
              <a:t>. Partners will be able to use the final products of this project to inform decision making concerning permafrost thaw and thermokarst formation near areas of critical infrastructure and build capacity to continue using InSAR in the future. </a:t>
            </a:r>
          </a:p>
          <a:p>
            <a:endParaRPr lang="en-US" sz="1200" b="0" i="0" kern="1200" dirty="0">
              <a:solidFill>
                <a:schemeClr val="tx1"/>
              </a:solidFill>
              <a:effectLst/>
              <a:latin typeface="+mn-lt"/>
              <a:ea typeface="+mn-ea"/>
              <a:cs typeface="+mn-cs"/>
            </a:endParaRPr>
          </a:p>
          <a:p>
            <a:r>
              <a:rPr lang="en-US" dirty="0"/>
              <a:t>------------------------------Image Information Below ------------------------------ (1)</a:t>
            </a:r>
            <a:endParaRPr lang="en-US" dirty="0">
              <a:cs typeface="Calibri"/>
            </a:endParaRPr>
          </a:p>
          <a:p>
            <a:r>
              <a:rPr lang="en-US" dirty="0"/>
              <a:t>-</a:t>
            </a:r>
            <a:r>
              <a:rPr lang="en-US" b="1" dirty="0"/>
              <a:t> Image Credit:</a:t>
            </a:r>
            <a:r>
              <a:rPr lang="en-US" dirty="0"/>
              <a:t> </a:t>
            </a:r>
            <a:r>
              <a:rPr lang="en-US" sz="1200" kern="1200" dirty="0" smtClean="0">
                <a:solidFill>
                  <a:schemeClr val="tx1"/>
                </a:solidFill>
                <a:effectLst/>
                <a:latin typeface="+mn-lt"/>
                <a:ea typeface="+mn-ea"/>
                <a:cs typeface="+mn-cs"/>
              </a:rPr>
              <a:t>Thomas A. Douglas, U.S. Army Cold Regions Research and Engineering Laboratory</a:t>
            </a:r>
          </a:p>
          <a:p>
            <a:r>
              <a:rPr lang="en-US" dirty="0" smtClean="0"/>
              <a:t>-</a:t>
            </a:r>
            <a:r>
              <a:rPr lang="en-US" dirty="0"/>
              <a:t> </a:t>
            </a:r>
            <a:r>
              <a:rPr lang="en-US" b="1" dirty="0"/>
              <a:t>Image Descr.:</a:t>
            </a:r>
            <a:r>
              <a:rPr lang="en-US" dirty="0"/>
              <a:t> A bicycle path in Fairbanks, Alaska exhibiting buckling from permafrost thaw. Photo taken July, 2008</a:t>
            </a:r>
            <a:endParaRPr lang="en-US" dirty="0">
              <a:cs typeface="Calibri"/>
            </a:endParaRPr>
          </a:p>
          <a:p>
            <a:r>
              <a:rPr lang="en-US" dirty="0"/>
              <a:t>- </a:t>
            </a:r>
            <a:r>
              <a:rPr lang="en-US" b="1" dirty="0"/>
              <a:t>Image Source: </a:t>
            </a:r>
            <a:r>
              <a:rPr lang="en-US" dirty="0"/>
              <a:t>Photo provided by project partner Tom Douglas, permission granted to use</a:t>
            </a:r>
            <a:endParaRPr lang="en-US" dirty="0">
              <a:cs typeface="Calibri"/>
            </a:endParaRPr>
          </a:p>
          <a:p>
            <a:r>
              <a:rPr lang="en-US" dirty="0"/>
              <a:t>------------------------------Image Information Below ------------------------------ (2)</a:t>
            </a:r>
            <a:endParaRPr lang="en-US" dirty="0">
              <a:cs typeface="Calibri"/>
            </a:endParaRPr>
          </a:p>
          <a:p>
            <a:r>
              <a:rPr lang="en-US" dirty="0"/>
              <a:t>-</a:t>
            </a:r>
            <a:r>
              <a:rPr lang="en-US" b="1" dirty="0"/>
              <a:t> Image Credit:</a:t>
            </a:r>
            <a:r>
              <a:rPr lang="en-US" dirty="0"/>
              <a:t> kpmarcin, 2014</a:t>
            </a:r>
            <a:endParaRPr lang="en-US" dirty="0">
              <a:cs typeface="Calibri"/>
            </a:endParaRPr>
          </a:p>
          <a:p>
            <a:r>
              <a:rPr lang="en-US" dirty="0"/>
              <a:t>- </a:t>
            </a:r>
            <a:r>
              <a:rPr lang="en-US" b="1" dirty="0"/>
              <a:t>Image Descr.:</a:t>
            </a:r>
            <a:r>
              <a:rPr lang="en-US" dirty="0"/>
              <a:t> N/A</a:t>
            </a:r>
            <a:endParaRPr lang="en-US" dirty="0">
              <a:cs typeface="Calibri"/>
            </a:endParaRPr>
          </a:p>
          <a:p>
            <a:r>
              <a:rPr lang="en-US" dirty="0"/>
              <a:t>-</a:t>
            </a:r>
            <a:r>
              <a:rPr lang="en-US" b="1" dirty="0"/>
              <a:t>License Info</a:t>
            </a:r>
            <a:r>
              <a:rPr lang="en-US" dirty="0"/>
              <a:t>: Creative Commons Pixabay License</a:t>
            </a:r>
            <a:endParaRPr lang="en-US" dirty="0">
              <a:cs typeface="Calibri"/>
            </a:endParaRPr>
          </a:p>
          <a:p>
            <a:r>
              <a:rPr lang="en-US" dirty="0"/>
              <a:t>- </a:t>
            </a:r>
            <a:r>
              <a:rPr lang="en-US" b="1" dirty="0"/>
              <a:t>Image Source: </a:t>
            </a:r>
            <a:r>
              <a:rPr lang="en-US" dirty="0">
                <a:hlinkClick r:id="rId3"/>
              </a:rPr>
              <a:t>https://pixabay.com/photos/frozen-ground-road-forest-nature-442177/</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9</a:t>
            </a:fld>
            <a:endParaRPr lang="en-US" dirty="0"/>
          </a:p>
        </p:txBody>
      </p:sp>
    </p:spTree>
    <p:extLst>
      <p:ext uri="{BB962C8B-B14F-4D97-AF65-F5344CB8AC3E}">
        <p14:creationId xmlns:p14="http://schemas.microsoft.com/office/powerpoint/2010/main" val="4068312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The study area for this project was the Fairbanks area in central Alaska. Areas of Interest (AOIs) were designated by the project partners at beginning of the term. AOIs include the CRREL Permafrost Research Tunnel, the Caribou Creek NEON site, four major roadways (totaling ~80 miles), the O'Coinnor Creek watershed, and eight environmental locations (including known landslides and areas of thermokarst)</a:t>
            </a:r>
          </a:p>
          <a:p>
            <a:pPr>
              <a:spcAft>
                <a:spcPts val="600"/>
              </a:spcAft>
            </a:pPr>
            <a:endParaRPr lang="en-US" dirty="0">
              <a:cs typeface="Calibri"/>
            </a:endParaRPr>
          </a:p>
          <a:p>
            <a:pPr>
              <a:spcAft>
                <a:spcPts val="600"/>
              </a:spcAft>
            </a:pPr>
            <a:r>
              <a:rPr lang="en-US" dirty="0"/>
              <a:t>In this project, the Caribou Creek National Ecological Observatory Network (NEON) field site is being used as validation of deformation detection, as all there is repeat seasonal and annual remotely sensed data that can be used to evaluate its accuracy of permafrost detection. </a:t>
            </a:r>
          </a:p>
          <a:p>
            <a:endParaRPr lang="en-US" dirty="0">
              <a:cs typeface="Calibri"/>
            </a:endParaRPr>
          </a:p>
          <a:p>
            <a:r>
              <a:rPr lang="en-US" dirty="0"/>
              <a:t>------------------------------Image Information Below ------------------------------ (1)</a:t>
            </a:r>
          </a:p>
          <a:p>
            <a:r>
              <a:rPr lang="en-US" dirty="0"/>
              <a:t>-</a:t>
            </a:r>
            <a:r>
              <a:rPr lang="en-US" b="1" dirty="0"/>
              <a:t> Image Credit:</a:t>
            </a:r>
            <a:r>
              <a:rPr lang="en-US" dirty="0"/>
              <a:t> Esri, USGS</a:t>
            </a:r>
          </a:p>
          <a:p>
            <a:r>
              <a:rPr lang="en-US" dirty="0"/>
              <a:t>- </a:t>
            </a:r>
            <a:r>
              <a:rPr lang="en-US" b="1" dirty="0"/>
              <a:t>Image Descr.:</a:t>
            </a:r>
            <a:r>
              <a:rPr lang="en-US" dirty="0"/>
              <a:t> Alaska Statewide Context basemap (National Geographic)</a:t>
            </a:r>
          </a:p>
          <a:p>
            <a:r>
              <a:rPr lang="en-US" dirty="0"/>
              <a:t>- </a:t>
            </a:r>
            <a:r>
              <a:rPr lang="en-US" b="1" dirty="0"/>
              <a:t>Image Source: </a:t>
            </a:r>
            <a:r>
              <a:rPr lang="en-US" dirty="0"/>
              <a:t>Esri ArcGIS Pro</a:t>
            </a:r>
          </a:p>
          <a:p>
            <a:r>
              <a:rPr lang="en-US" dirty="0"/>
              <a:t>------------------------------Image Information Below ------------------------------ (2)</a:t>
            </a:r>
          </a:p>
          <a:p>
            <a:r>
              <a:rPr lang="en-US" dirty="0"/>
              <a:t>-</a:t>
            </a:r>
            <a:r>
              <a:rPr lang="en-US" b="1" dirty="0"/>
              <a:t> Image Credit:</a:t>
            </a:r>
            <a:r>
              <a:rPr lang="en-US" dirty="0"/>
              <a:t> Esri, Airbus DS, USGS, NGA, NASA, CGIAR, N Robinson, NCEAS, NLS, OS, NMA, Geodatastylerelsen, Rijkswaterstaat, GSA, Geoland, FEMA, Intermap and the GIS user community</a:t>
            </a:r>
          </a:p>
          <a:p>
            <a:r>
              <a:rPr lang="en-US" dirty="0"/>
              <a:t>- </a:t>
            </a:r>
            <a:r>
              <a:rPr lang="en-US" b="1" dirty="0"/>
              <a:t>Image Descr.:</a:t>
            </a:r>
            <a:r>
              <a:rPr lang="en-US" dirty="0"/>
              <a:t> Alaska Statewide Context basemap (Hillshade) *** Not visible in this map's scale ***</a:t>
            </a:r>
          </a:p>
          <a:p>
            <a:r>
              <a:rPr lang="en-US" dirty="0"/>
              <a:t>- </a:t>
            </a:r>
            <a:r>
              <a:rPr lang="en-US" b="1" dirty="0"/>
              <a:t>Image Source: </a:t>
            </a:r>
            <a:r>
              <a:rPr lang="en-US" dirty="0"/>
              <a:t>Esri ArcGIS Pro</a:t>
            </a:r>
          </a:p>
        </p:txBody>
      </p:sp>
      <p:sp>
        <p:nvSpPr>
          <p:cNvPr id="4" name="Slide Number Placeholder 3"/>
          <p:cNvSpPr>
            <a:spLocks noGrp="1"/>
          </p:cNvSpPr>
          <p:nvPr>
            <p:ph type="sldNum" sz="quarter" idx="5"/>
          </p:nvPr>
        </p:nvSpPr>
        <p:spPr/>
        <p:txBody>
          <a:bodyPr/>
          <a:lstStyle/>
          <a:p>
            <a:fld id="{59FFF554-9721-473E-B7E3-8AF7A285E57C}" type="slidenum">
              <a:rPr lang="en-US" smtClean="0"/>
              <a:t>10</a:t>
            </a:fld>
            <a:endParaRPr lang="en-US" dirty="0"/>
          </a:p>
        </p:txBody>
      </p:sp>
    </p:spTree>
    <p:extLst>
      <p:ext uri="{BB962C8B-B14F-4D97-AF65-F5344CB8AC3E}">
        <p14:creationId xmlns:p14="http://schemas.microsoft.com/office/powerpoint/2010/main" val="3048518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Fairbanks, the project partners are interested in the effect of permafrost thaw on the local transportation, infrastructure, and research. Permafrost thaw is causing local roadways to subside and lose their structural integrity, and they are trying to combat this by implementing flexible foam into the construction of roadways. Permafrost thaw is also causing infrastructure to lose their structural integrity as the ground beneath building is sinking. The CRREL uses the Permafrost Research Tunnel to study permafrost characteristics. The area around the tunnel itself has also seen the formation of thermokarst. </a:t>
            </a:r>
          </a:p>
          <a:p>
            <a:endParaRPr lang="en-US" dirty="0"/>
          </a:p>
          <a:p>
            <a:endParaRPr lang="en-US" dirty="0"/>
          </a:p>
          <a:p>
            <a:r>
              <a:rPr lang="en-US" dirty="0"/>
              <a:t>------------------------------Image Information Below ------------------------------ (1)</a:t>
            </a:r>
            <a:endParaRPr lang="en-US" dirty="0">
              <a:cs typeface="Calibri"/>
            </a:endParaRPr>
          </a:p>
          <a:p>
            <a:r>
              <a:rPr lang="en-US" dirty="0"/>
              <a:t>-</a:t>
            </a:r>
            <a:r>
              <a:rPr lang="en-US" b="1" dirty="0"/>
              <a:t> Image Credit: </a:t>
            </a:r>
            <a:r>
              <a:rPr lang="en-US" b="0" dirty="0"/>
              <a:t>Jeffery Fox,</a:t>
            </a:r>
            <a:r>
              <a:rPr lang="en-US" b="1" dirty="0"/>
              <a:t> </a:t>
            </a:r>
            <a:r>
              <a:rPr lang="en-US" b="0" dirty="0"/>
              <a:t>United States Geological Survey</a:t>
            </a:r>
            <a:endParaRPr lang="en-US" b="0" dirty="0">
              <a:cs typeface="Calibri"/>
            </a:endParaRPr>
          </a:p>
          <a:p>
            <a:r>
              <a:rPr lang="en-US" dirty="0"/>
              <a:t>- </a:t>
            </a:r>
            <a:r>
              <a:rPr lang="en-US" b="1" dirty="0"/>
              <a:t>Image Descr.:</a:t>
            </a:r>
            <a:r>
              <a:rPr lang="en-US" dirty="0"/>
              <a:t> </a:t>
            </a:r>
            <a:r>
              <a:rPr lang="en-US" sz="1200" b="0" i="0" kern="1200" dirty="0">
                <a:solidFill>
                  <a:schemeClr val="tx1"/>
                </a:solidFill>
                <a:effectLst/>
                <a:latin typeface="+mn-lt"/>
                <a:ea typeface="+mn-ea"/>
                <a:cs typeface="+mn-cs"/>
              </a:rPr>
              <a:t>Crumbling blocks of permafrost along the Beaufort Coast</a:t>
            </a:r>
          </a:p>
          <a:p>
            <a:r>
              <a:rPr lang="en-US" sz="1200" b="0" i="0" kern="1200" dirty="0">
                <a:solidFill>
                  <a:schemeClr val="tx1"/>
                </a:solidFill>
                <a:effectLst/>
                <a:latin typeface="+mn-lt"/>
                <a:ea typeface="+mn-ea"/>
                <a:cs typeface="+mn-cs"/>
              </a:rPr>
              <a:t>-</a:t>
            </a:r>
            <a:r>
              <a:rPr lang="en-US" sz="1200" b="1" i="0" kern="1200" dirty="0">
                <a:solidFill>
                  <a:schemeClr val="tx1"/>
                </a:solidFill>
                <a:effectLst/>
                <a:latin typeface="+mn-lt"/>
                <a:ea typeface="+mn-ea"/>
                <a:cs typeface="+mn-cs"/>
              </a:rPr>
              <a:t>License Info- </a:t>
            </a:r>
            <a:r>
              <a:rPr lang="en-US" sz="1200" b="0" i="0" kern="1200" dirty="0">
                <a:solidFill>
                  <a:schemeClr val="tx1"/>
                </a:solidFill>
                <a:effectLst/>
                <a:latin typeface="+mn-lt"/>
                <a:ea typeface="+mn-ea"/>
                <a:cs typeface="+mn-cs"/>
              </a:rPr>
              <a:t>Public Domain</a:t>
            </a:r>
            <a:endParaRPr lang="en-US" dirty="0"/>
          </a:p>
          <a:p>
            <a:r>
              <a:rPr lang="en-US" dirty="0"/>
              <a:t>- </a:t>
            </a:r>
            <a:r>
              <a:rPr lang="en-US" b="1" dirty="0"/>
              <a:t>Image Source: </a:t>
            </a:r>
            <a:r>
              <a:rPr lang="en-US" dirty="0">
                <a:hlinkClick r:id="rId3"/>
              </a:rPr>
              <a:t>https://www.usgs.gov/media/images/crumbling-blocks-permafrost-along-beaufort-coast</a:t>
            </a:r>
            <a:endParaRPr lang="en-US" dirty="0"/>
          </a:p>
          <a:p>
            <a:r>
              <a:rPr lang="en-US" dirty="0"/>
              <a:t>------------------------------Image Information Below ------------------------------ (2)</a:t>
            </a:r>
            <a:endParaRPr lang="en-US" dirty="0">
              <a:cs typeface="Calibri"/>
            </a:endParaRPr>
          </a:p>
          <a:p>
            <a:r>
              <a:rPr lang="en-US" dirty="0"/>
              <a:t>-</a:t>
            </a:r>
            <a:r>
              <a:rPr lang="en-US" b="1" dirty="0"/>
              <a:t> Image Credit:</a:t>
            </a:r>
            <a:r>
              <a:rPr lang="en-US" dirty="0"/>
              <a:t> United States Geological Survey</a:t>
            </a:r>
            <a:endParaRPr lang="en-US" dirty="0">
              <a:cs typeface="Calibri"/>
            </a:endParaRPr>
          </a:p>
          <a:p>
            <a:r>
              <a:rPr lang="en-US" dirty="0"/>
              <a:t>- </a:t>
            </a:r>
            <a:r>
              <a:rPr lang="en-US" b="1" dirty="0"/>
              <a:t>Image Descr.:</a:t>
            </a:r>
            <a:r>
              <a:rPr lang="en-US" dirty="0"/>
              <a:t> </a:t>
            </a:r>
            <a:r>
              <a:rPr lang="en-US" sz="1200" b="0" i="0" kern="1200" dirty="0">
                <a:solidFill>
                  <a:schemeClr val="tx1"/>
                </a:solidFill>
                <a:effectLst/>
                <a:latin typeface="+mn-lt"/>
                <a:ea typeface="+mn-ea"/>
                <a:cs typeface="+mn-cs"/>
              </a:rPr>
              <a:t>Magnetic observatory buildings at the College International Geophysical (CIGO) magnetic observatory, Fairbanks, AK.</a:t>
            </a:r>
          </a:p>
          <a:p>
            <a:r>
              <a:rPr lang="en-US" sz="1200" b="0" i="0" kern="1200" dirty="0">
                <a:solidFill>
                  <a:schemeClr val="tx1"/>
                </a:solidFill>
                <a:effectLst/>
                <a:latin typeface="+mn-lt"/>
                <a:ea typeface="+mn-ea"/>
                <a:cs typeface="+mn-cs"/>
              </a:rPr>
              <a:t>-License Info- Public Domain</a:t>
            </a:r>
            <a:endParaRPr lang="en-US" dirty="0"/>
          </a:p>
          <a:p>
            <a:r>
              <a:rPr lang="en-US" dirty="0"/>
              <a:t>- </a:t>
            </a:r>
            <a:r>
              <a:rPr lang="en-US" b="1" dirty="0"/>
              <a:t>Image Source: </a:t>
            </a:r>
            <a:r>
              <a:rPr lang="en-US" dirty="0">
                <a:hlinkClick r:id="rId4"/>
              </a:rPr>
              <a:t>https://www.usgs.gov/media/images/college-geomagnetic-observatory-9</a:t>
            </a:r>
            <a:endParaRPr lang="en-US" b="1" dirty="0"/>
          </a:p>
          <a:p>
            <a:r>
              <a:rPr lang="en-US" dirty="0"/>
              <a:t>------------------------------Image Information Below ------------------------------ (3)</a:t>
            </a:r>
            <a:endParaRPr lang="en-US" dirty="0">
              <a:cs typeface="Calibri"/>
            </a:endParaRPr>
          </a:p>
          <a:p>
            <a:r>
              <a:rPr lang="en-US" dirty="0"/>
              <a:t>-</a:t>
            </a:r>
            <a:r>
              <a:rPr lang="en-US" b="1" dirty="0"/>
              <a:t> Image Credit:</a:t>
            </a:r>
            <a:r>
              <a:rPr lang="en-US" dirty="0"/>
              <a:t> </a:t>
            </a:r>
            <a:r>
              <a:rPr lang="en-US" sz="1200" kern="1200" dirty="0" smtClean="0">
                <a:solidFill>
                  <a:schemeClr val="tx1"/>
                </a:solidFill>
                <a:effectLst/>
                <a:latin typeface="+mn-lt"/>
                <a:ea typeface="+mn-ea"/>
                <a:cs typeface="+mn-cs"/>
              </a:rPr>
              <a:t>Thomas A. Douglas, U.S. Army Cold Regions Research and Engineering Laboratory</a:t>
            </a:r>
          </a:p>
          <a:p>
            <a:r>
              <a:rPr lang="en-US" dirty="0" smtClean="0"/>
              <a:t>-</a:t>
            </a:r>
            <a:r>
              <a:rPr lang="en-US" dirty="0"/>
              <a:t> </a:t>
            </a:r>
            <a:r>
              <a:rPr lang="en-US" b="1" dirty="0"/>
              <a:t>Image Descr.:</a:t>
            </a:r>
            <a:r>
              <a:rPr lang="en-US" dirty="0"/>
              <a:t> "A residential home in Fairbanks, Alaska where permafrost thaw has affected the structure."</a:t>
            </a:r>
            <a:endParaRPr lang="en-US" dirty="0">
              <a:cs typeface="Calibri"/>
            </a:endParaRPr>
          </a:p>
          <a:p>
            <a:r>
              <a:rPr lang="en-US" dirty="0"/>
              <a:t>- </a:t>
            </a:r>
            <a:r>
              <a:rPr lang="en-US" b="1" dirty="0"/>
              <a:t>Image Source: </a:t>
            </a:r>
            <a:r>
              <a:rPr lang="en-US" dirty="0"/>
              <a:t>Photo provided by project partner Tom Douglas, permission granted to use</a:t>
            </a:r>
            <a:endParaRPr lang="en-US" dirty="0">
              <a:cs typeface="Calibri"/>
            </a:endParaRPr>
          </a:p>
          <a:p>
            <a:r>
              <a:rPr lang="en-US" dirty="0"/>
              <a:t>------------------------------Image Information Below ------------------------------ (4)</a:t>
            </a:r>
            <a:endParaRPr lang="en-US" dirty="0">
              <a:cs typeface="Calibri"/>
            </a:endParaRPr>
          </a:p>
          <a:p>
            <a:r>
              <a:rPr lang="en-US" dirty="0"/>
              <a:t>-</a:t>
            </a:r>
            <a:r>
              <a:rPr lang="en-US" b="1" dirty="0"/>
              <a:t> Image Credit:</a:t>
            </a:r>
            <a:r>
              <a:rPr lang="en-US" dirty="0"/>
              <a:t> T. Douglas, CRREL (May 2020)</a:t>
            </a:r>
            <a:endParaRPr lang="en-US" dirty="0">
              <a:cs typeface="Calibri"/>
            </a:endParaRPr>
          </a:p>
          <a:p>
            <a:r>
              <a:rPr lang="en-US" dirty="0"/>
              <a:t>- </a:t>
            </a:r>
            <a:r>
              <a:rPr lang="en-US" b="1" dirty="0"/>
              <a:t>Image Descr.:</a:t>
            </a:r>
            <a:r>
              <a:rPr lang="en-US" dirty="0"/>
              <a:t> "A roadway, guardrail, and bike path in Fairbanks, Alaska exhibiting buckling from permafrost thaw."</a:t>
            </a:r>
            <a:endParaRPr lang="en-US" dirty="0">
              <a:cs typeface="Calibri"/>
            </a:endParaRPr>
          </a:p>
          <a:p>
            <a:r>
              <a:rPr lang="en-US" dirty="0"/>
              <a:t>- </a:t>
            </a:r>
            <a:r>
              <a:rPr lang="en-US" b="1" dirty="0"/>
              <a:t>Image Source: </a:t>
            </a:r>
            <a:r>
              <a:rPr lang="en-US" dirty="0"/>
              <a:t>Photo provided by project partner Tom Douglas, permission granted to use</a:t>
            </a:r>
            <a:endParaRPr lang="en-US" dirty="0">
              <a:cs typeface="Calibri"/>
            </a:endParaRPr>
          </a:p>
          <a:p>
            <a:r>
              <a:rPr lang="en-US" dirty="0"/>
              <a:t>------------------------------Image Information Below ------------------------------ (5)</a:t>
            </a:r>
            <a:endParaRPr lang="en-US" dirty="0">
              <a:cs typeface="Calibri"/>
            </a:endParaRPr>
          </a:p>
          <a:p>
            <a:r>
              <a:rPr lang="en-US" dirty="0"/>
              <a:t>-</a:t>
            </a:r>
            <a:r>
              <a:rPr lang="en-US" b="1" dirty="0"/>
              <a:t> Image Credit:</a:t>
            </a:r>
            <a:r>
              <a:rPr lang="en-US" dirty="0"/>
              <a:t> T. Douglas, CRREL</a:t>
            </a:r>
            <a:endParaRPr lang="en-US" dirty="0">
              <a:cs typeface="Calibri"/>
            </a:endParaRPr>
          </a:p>
          <a:p>
            <a:r>
              <a:rPr lang="en-US" dirty="0"/>
              <a:t>- </a:t>
            </a:r>
            <a:r>
              <a:rPr lang="en-US" b="1" dirty="0"/>
              <a:t>Image Descr.:</a:t>
            </a:r>
            <a:r>
              <a:rPr lang="en-US" dirty="0"/>
              <a:t> "Using foam to limit permafrost thaw along a replacement road section in Fairbanks, Alaska."</a:t>
            </a:r>
            <a:endParaRPr lang="en-US" dirty="0">
              <a:cs typeface="Calibri"/>
            </a:endParaRPr>
          </a:p>
          <a:p>
            <a:r>
              <a:rPr lang="en-US" dirty="0"/>
              <a:t>- </a:t>
            </a:r>
            <a:r>
              <a:rPr lang="en-US" b="1" dirty="0"/>
              <a:t>Image Source: </a:t>
            </a:r>
            <a:r>
              <a:rPr lang="en-US" dirty="0"/>
              <a:t>Photo provided by project partner Tom Douglas, permission granted to use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11</a:t>
            </a:fld>
            <a:endParaRPr lang="en-US" dirty="0"/>
          </a:p>
        </p:txBody>
      </p:sp>
    </p:spTree>
    <p:extLst>
      <p:ext uri="{BB962C8B-B14F-4D97-AF65-F5344CB8AC3E}">
        <p14:creationId xmlns:p14="http://schemas.microsoft.com/office/powerpoint/2010/main" val="3020986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following Satellites and Sensors were used in this project</a:t>
            </a:r>
            <a:r>
              <a:rPr lang="en-US" dirty="0"/>
              <a:t>:</a:t>
            </a:r>
          </a:p>
          <a:p>
            <a:endParaRPr lang="en-US" dirty="0"/>
          </a:p>
          <a:p>
            <a:r>
              <a:rPr lang="en-US" dirty="0"/>
              <a:t>1) Sentinel-1</a:t>
            </a:r>
            <a:r>
              <a:rPr lang="en-US" sz="1200" b="0" i="0" kern="1200" dirty="0">
                <a:solidFill>
                  <a:schemeClr val="tx1"/>
                </a:solidFill>
                <a:effectLst/>
                <a:latin typeface="+mn-lt"/>
                <a:ea typeface="+mn-ea"/>
                <a:cs typeface="+mn-cs"/>
              </a:rPr>
              <a:t> C-SAR Level-1 Single Look Complex (SLC) product granules were accessed through the EarthData Portal. Sentinel-1 granules used in this project had an interferometric wide (IW) swath with vertical transmit and vertical receiver (VV) polarization. </a:t>
            </a:r>
            <a:endParaRPr lang="en-US" dirty="0">
              <a:cs typeface="Calibri"/>
            </a:endParaRPr>
          </a:p>
          <a:p>
            <a:endParaRPr lang="en-US" dirty="0"/>
          </a:p>
          <a:p>
            <a:r>
              <a:rPr lang="en-US" dirty="0"/>
              <a:t>2) The</a:t>
            </a:r>
            <a:r>
              <a:rPr lang="en-US" sz="1200" b="0" i="0" kern="1200" dirty="0">
                <a:solidFill>
                  <a:schemeClr val="tx1"/>
                </a:solidFill>
                <a:effectLst/>
                <a:latin typeface="+mn-lt"/>
                <a:ea typeface="+mn-ea"/>
                <a:cs typeface="+mn-cs"/>
              </a:rPr>
              <a:t> NASA Gulfstream III UAVSAR horizontal transmit and horizontal receiver (HH) ground range unwrapped </a:t>
            </a:r>
            <a:r>
              <a:rPr lang="en-US" dirty="0"/>
              <a:t>interferogram</a:t>
            </a:r>
            <a:r>
              <a:rPr lang="en-US" sz="1200" b="0" i="0" kern="1200" dirty="0">
                <a:solidFill>
                  <a:schemeClr val="tx1"/>
                </a:solidFill>
                <a:effectLst/>
                <a:latin typeface="+mn-lt"/>
                <a:ea typeface="+mn-ea"/>
                <a:cs typeface="+mn-cs"/>
              </a:rPr>
              <a:t>, </a:t>
            </a:r>
            <a:r>
              <a:rPr lang="en-US" dirty="0"/>
              <a:t>coherence, and the digital</a:t>
            </a:r>
            <a:r>
              <a:rPr lang="en-US" sz="1200" b="0" i="0" kern="1200" dirty="0">
                <a:solidFill>
                  <a:schemeClr val="tx1"/>
                </a:solidFill>
                <a:effectLst/>
                <a:latin typeface="+mn-lt"/>
                <a:ea typeface="+mn-ea"/>
                <a:cs typeface="+mn-cs"/>
              </a:rPr>
              <a:t> elevation models (DEMs) were directly downloaded from NASA Jet Propulsion Laboratory UAVSAR data portal. </a:t>
            </a:r>
            <a:endParaRPr lang="en-US" dirty="0">
              <a:cs typeface="Calibri"/>
            </a:endParaRPr>
          </a:p>
          <a:p>
            <a:endParaRPr lang="en-US" dirty="0"/>
          </a:p>
          <a:p>
            <a:r>
              <a:rPr lang="en-US" dirty="0"/>
              <a:t>3) The</a:t>
            </a:r>
            <a:r>
              <a:rPr lang="en-US" sz="1200" b="0" i="0" kern="1200" dirty="0">
                <a:solidFill>
                  <a:schemeClr val="tx1"/>
                </a:solidFill>
                <a:effectLst/>
                <a:latin typeface="+mn-lt"/>
                <a:ea typeface="+mn-ea"/>
                <a:cs typeface="+mn-cs"/>
              </a:rPr>
              <a:t> UAV LiDAR data, was acquired through the NEON data portal and the Alaska Data Elevation Portal. Additionally, UAV LiDAR coverage was sent to the team via online file transfer from the CRREL project partners. </a:t>
            </a:r>
            <a:endParaRPr lang="en-US" dirty="0">
              <a:cs typeface="Calibri"/>
            </a:endParaRPr>
          </a:p>
          <a:p>
            <a:endParaRPr lang="en-US" dirty="0"/>
          </a:p>
          <a:p>
            <a:r>
              <a:rPr lang="en-US" dirty="0"/>
              <a:t>------------------------------Image Information Below ------------------------------ (1)</a:t>
            </a:r>
            <a:endParaRPr lang="en-US" dirty="0">
              <a:cs typeface="Calibri"/>
            </a:endParaRPr>
          </a:p>
          <a:p>
            <a:r>
              <a:rPr lang="en-US" dirty="0"/>
              <a:t>-</a:t>
            </a:r>
            <a:r>
              <a:rPr lang="en-US" b="1" dirty="0"/>
              <a:t> Image Credit:</a:t>
            </a:r>
            <a:r>
              <a:rPr lang="en-US" dirty="0"/>
              <a:t> Rama (2012)</a:t>
            </a:r>
            <a:endParaRPr lang="en-US" dirty="0">
              <a:cs typeface="Calibri"/>
            </a:endParaRPr>
          </a:p>
          <a:p>
            <a:r>
              <a:rPr lang="en-US" dirty="0"/>
              <a:t>- </a:t>
            </a:r>
            <a:r>
              <a:rPr lang="en-US" b="1" dirty="0"/>
              <a:t>Image Description:</a:t>
            </a:r>
            <a:r>
              <a:rPr lang="en-US" dirty="0"/>
              <a:t> The C-SAR instrument on ESA's Sentinel-1 satellite is an active phased array antenna that provides polarized SAR imagery with a 5m resolution and 400 km swath, in all weather, day or night.</a:t>
            </a:r>
            <a:endParaRPr lang="en-US" dirty="0">
              <a:cs typeface="Calibri"/>
            </a:endParaRPr>
          </a:p>
          <a:p>
            <a:r>
              <a:rPr lang="en-US" dirty="0"/>
              <a:t>- </a:t>
            </a:r>
            <a:r>
              <a:rPr lang="en-US" b="1" dirty="0"/>
              <a:t>Image Source: </a:t>
            </a:r>
            <a:r>
              <a:rPr lang="en-US" dirty="0">
                <a:hlinkClick r:id="rId3"/>
              </a:rPr>
              <a:t>https://en.wikipedia.org/wiki/File:Sentinel_1-IMG_5874-white.jpg</a:t>
            </a:r>
            <a:endParaRPr lang="en-US" dirty="0">
              <a:cs typeface="Calibri" panose="020F0502020204030204"/>
            </a:endParaRPr>
          </a:p>
          <a:p>
            <a:r>
              <a:rPr lang="en-US" dirty="0">
                <a:cs typeface="Calibri" panose="020F0502020204030204"/>
              </a:rPr>
              <a:t>-</a:t>
            </a:r>
            <a:r>
              <a:rPr lang="en-US" b="1" dirty="0">
                <a:cs typeface="Calibri"/>
              </a:rPr>
              <a:t>License Info: </a:t>
            </a:r>
            <a:r>
              <a:rPr lang="en-US" dirty="0">
                <a:cs typeface="Calibri" panose="020F0502020204030204"/>
              </a:rPr>
              <a:t>Wikimedia Commons and Creative Commons Attribution-Share Alike 2.0</a:t>
            </a:r>
          </a:p>
          <a:p>
            <a:endParaRPr lang="en-US" dirty="0"/>
          </a:p>
          <a:p>
            <a:r>
              <a:rPr lang="en-US" dirty="0"/>
              <a:t>------------------------------Image Information Below ------------------------------ (2)</a:t>
            </a:r>
            <a:endParaRPr lang="en-US" dirty="0">
              <a:cs typeface="Calibri"/>
            </a:endParaRPr>
          </a:p>
          <a:p>
            <a:r>
              <a:rPr lang="en-US" dirty="0"/>
              <a:t>-</a:t>
            </a:r>
            <a:r>
              <a:rPr lang="en-US" b="1" dirty="0"/>
              <a:t> Image Credit: </a:t>
            </a:r>
            <a:r>
              <a:rPr lang="en-US" dirty="0"/>
              <a:t>NASA Jet Propulsion Laboratory</a:t>
            </a:r>
            <a:endParaRPr lang="en-US" dirty="0">
              <a:cs typeface="Calibri"/>
            </a:endParaRPr>
          </a:p>
          <a:p>
            <a:r>
              <a:rPr lang="en-US" dirty="0"/>
              <a:t>- </a:t>
            </a:r>
            <a:r>
              <a:rPr lang="en-US" b="1" dirty="0"/>
              <a:t>Image Description:</a:t>
            </a:r>
            <a:r>
              <a:rPr lang="en-US" dirty="0"/>
              <a:t> Polarimetric L-Band SAR data was obtained from the JPL UAVSAR Program's Gulfstream III, a modified business jet equipped with SAR sensors specifically designed for differential interferometric measurements. </a:t>
            </a:r>
            <a:endParaRPr lang="en-US" dirty="0">
              <a:cs typeface="Calibri"/>
            </a:endParaRPr>
          </a:p>
          <a:p>
            <a:r>
              <a:rPr lang="en-US" dirty="0">
                <a:cs typeface="Calibri"/>
              </a:rPr>
              <a:t>-</a:t>
            </a:r>
            <a:r>
              <a:rPr lang="en-US" b="1" dirty="0">
                <a:cs typeface="Calibri"/>
              </a:rPr>
              <a:t>License Info- </a:t>
            </a:r>
            <a:r>
              <a:rPr lang="en-US" dirty="0">
                <a:cs typeface="Calibri"/>
              </a:rPr>
              <a:t>Public Domain, images on public JPL websites may be used for any purpose without prior permission</a:t>
            </a:r>
            <a:endParaRPr lang="en-US" b="1" dirty="0"/>
          </a:p>
          <a:p>
            <a:r>
              <a:rPr lang="en-US" dirty="0"/>
              <a:t>- </a:t>
            </a:r>
            <a:r>
              <a:rPr lang="en-US" b="1" dirty="0"/>
              <a:t>Image Source: </a:t>
            </a:r>
            <a:r>
              <a:rPr lang="en-US" dirty="0">
                <a:hlinkClick r:id="rId4"/>
              </a:rPr>
              <a:t>https://uavsar.jpl.nasa.gov/education/what-is-uavsar.html</a:t>
            </a:r>
            <a:endParaRPr lang="en-US" dirty="0">
              <a:cs typeface="Calibri" panose="020F0502020204030204"/>
            </a:endParaRPr>
          </a:p>
          <a:p>
            <a:r>
              <a:rPr lang="en-US" dirty="0"/>
              <a:t>------------------------------Image Information Below ------------------------------ (3)</a:t>
            </a:r>
            <a:endParaRPr lang="en-US" dirty="0">
              <a:cs typeface="Calibri"/>
            </a:endParaRPr>
          </a:p>
          <a:p>
            <a:r>
              <a:rPr lang="en-US" dirty="0"/>
              <a:t>-</a:t>
            </a:r>
            <a:r>
              <a:rPr lang="en-US" b="1" dirty="0"/>
              <a:t> Image Credit:</a:t>
            </a:r>
            <a:r>
              <a:rPr lang="en-US" dirty="0"/>
              <a:t> John Davies- CYOW Airport Watch (2004)</a:t>
            </a:r>
            <a:endParaRPr lang="en-US" dirty="0">
              <a:cs typeface="Calibri"/>
            </a:endParaRPr>
          </a:p>
          <a:p>
            <a:r>
              <a:rPr lang="en-US" dirty="0"/>
              <a:t>- </a:t>
            </a:r>
            <a:r>
              <a:rPr lang="en-US" b="1" dirty="0"/>
              <a:t>Image Description:</a:t>
            </a:r>
            <a:r>
              <a:rPr lang="en-US" dirty="0"/>
              <a:t> UAV LiDAR surveys over Fairbanks commissioned by USGS were completed by Quantum Spatial using a Leica ALS70 system mounted to a Piper PA-31-350 aircraft.</a:t>
            </a:r>
            <a:endParaRPr lang="en-US" dirty="0">
              <a:cs typeface="Calibri"/>
            </a:endParaRPr>
          </a:p>
          <a:p>
            <a:r>
              <a:rPr lang="en-US" dirty="0">
                <a:cs typeface="Calibri"/>
              </a:rPr>
              <a:t>-</a:t>
            </a:r>
            <a:r>
              <a:rPr lang="en-US" b="1" dirty="0">
                <a:cs typeface="Calibri"/>
              </a:rPr>
              <a:t>License Info- </a:t>
            </a:r>
            <a:r>
              <a:rPr lang="en-US" dirty="0">
                <a:cs typeface="Calibri"/>
              </a:rPr>
              <a:t>Permission is granted to copy, distribute, and/or modify this document under the terms of the GNU Free Documentation License</a:t>
            </a:r>
          </a:p>
          <a:p>
            <a:r>
              <a:rPr lang="en-US" dirty="0"/>
              <a:t>- </a:t>
            </a:r>
            <a:r>
              <a:rPr lang="en-US" b="1" dirty="0"/>
              <a:t>Image Source: </a:t>
            </a:r>
            <a:r>
              <a:rPr lang="en-US" dirty="0">
                <a:hlinkClick r:id="rId5"/>
              </a:rPr>
              <a:t>https://commons.wikimedia.org/wiki/File:Piper_PA-31-..._Navajo_...,_West_Capital_Aviation_AN0644817.jpg</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12</a:t>
            </a:fld>
            <a:endParaRPr lang="en-US" dirty="0"/>
          </a:p>
        </p:txBody>
      </p:sp>
    </p:spTree>
    <p:extLst>
      <p:ext uri="{BB962C8B-B14F-4D97-AF65-F5344CB8AC3E}">
        <p14:creationId xmlns:p14="http://schemas.microsoft.com/office/powerpoint/2010/main" val="1802264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Methodology is comprised of three major components: Data Acquisition, Cross-Platform Validation, and Seasonal Deformation Analysis. Data Acquisition consists of all the processing steps to acquire and process our three platforms: Sentinel-1, UAVSAR, and LiDAR. These datasets are then compared to one another for accuracy and to quantify the ability of Sentinel-1 to detect deformation. Finally, we perform timeseries and change detection analysis based solely on Sentinel-1 due to the spatio-temporal resolution provided.</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13</a:t>
            </a:fld>
            <a:endParaRPr lang="en-US" dirty="0"/>
          </a:p>
        </p:txBody>
      </p:sp>
    </p:spTree>
    <p:extLst>
      <p:ext uri="{BB962C8B-B14F-4D97-AF65-F5344CB8AC3E}">
        <p14:creationId xmlns:p14="http://schemas.microsoft.com/office/powerpoint/2010/main" val="17974941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Sentinel-1 C-SAR data was accessed from the NASA Earthdata Portal in the .slc file format. Data was acquired from 2017 to present, spanning the months March to November at a 12-day interval, resulting in a total of &lt;total images analyzed&gt; images processed. Datafiles were then processed in ASF OpenSARLab as pairs with spatially and temporally co-registered granules to produce InSAR interferograms. The mechanics of interferogram production take place in the HyP3 computing environment. Here the ingested granule pair are spatially co-registered, computed into an interferogram, processed for topographic phase removal, processed for adaptive and multi-look phase filtering, phase unwrapped, and ultimately terrain geo-coded. The unwrapped interferograms are then pre-processed in OpenSARLab by subsetting the area of interest, verifying quality of data, culling data selection based on time frame and orbital characteristics, and finally reprojecting to a uniform UTM. The pre-processed interferograms are then put into the Generic InSAR Analysis Toolbox  (GIAnT ) to create time series analysis of the interferograms.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cs typeface="Calibri"/>
            </a:endParaRPr>
          </a:p>
          <a:p>
            <a:r>
              <a:rPr lang="en-US" dirty="0"/>
              <a:t>------------------------------Image Information Below ------------------------------ (1)</a:t>
            </a:r>
          </a:p>
          <a:p>
            <a:r>
              <a:rPr lang="en-US" dirty="0"/>
              <a:t>-</a:t>
            </a:r>
            <a:r>
              <a:rPr lang="en-US" b="1" dirty="0"/>
              <a:t> Image Credit:</a:t>
            </a:r>
            <a:r>
              <a:rPr lang="en-US" dirty="0"/>
              <a:t> Rama (2012)</a:t>
            </a:r>
          </a:p>
          <a:p>
            <a:r>
              <a:rPr lang="en-US" dirty="0"/>
              <a:t>- </a:t>
            </a:r>
            <a:r>
              <a:rPr lang="en-US" b="1" dirty="0"/>
              <a:t>Image Description:</a:t>
            </a:r>
            <a:r>
              <a:rPr lang="en-US" dirty="0"/>
              <a:t> The C-SAR instrument on ESA's Sentinel-1 satellite is an active phased array antenna that provides polarized SAR imagery with a 5m resolution and 400 km swath, in all weather, day or night.</a:t>
            </a:r>
          </a:p>
          <a:p>
            <a:r>
              <a:rPr lang="en-US" dirty="0"/>
              <a:t>- </a:t>
            </a:r>
            <a:r>
              <a:rPr lang="en-US" b="1" dirty="0"/>
              <a:t>Image Source: </a:t>
            </a:r>
            <a:r>
              <a:rPr lang="en-US" dirty="0">
                <a:hlinkClick r:id="rId3"/>
              </a:rPr>
              <a:t>https://en.wikipedia.org/wiki/File:Sentinel_1-IMG_5874-white.jpg</a:t>
            </a:r>
            <a:endParaRPr lang="en-US" dirty="0"/>
          </a:p>
          <a:p>
            <a:r>
              <a:rPr lang="en-US" dirty="0"/>
              <a:t>-</a:t>
            </a:r>
            <a:r>
              <a:rPr lang="en-US" b="1" dirty="0"/>
              <a:t>License Info: </a:t>
            </a:r>
            <a:r>
              <a:rPr lang="en-US" dirty="0"/>
              <a:t>Wikimedia Commons and Creative Commons Attribution-Share Alike 2.0</a:t>
            </a:r>
          </a:p>
          <a:p>
            <a:endParaRPr lang="en-US" dirty="0"/>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14</a:t>
            </a:fld>
            <a:endParaRPr lang="en-US" dirty="0"/>
          </a:p>
        </p:txBody>
      </p:sp>
    </p:spTree>
    <p:extLst>
      <p:ext uri="{BB962C8B-B14F-4D97-AF65-F5344CB8AC3E}">
        <p14:creationId xmlns:p14="http://schemas.microsoft.com/office/powerpoint/2010/main" val="69639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 </a:t>
            </a:r>
            <a:r>
              <a:rPr lang="en-US" dirty="0"/>
              <a:t>UAVSAR data was obtained through the NASA JPL UAVSAR data portal. Co-located granules with different collection dates were selected for processing as pairs to generate phase-differencing plots. </a:t>
            </a:r>
          </a:p>
          <a:p>
            <a:r>
              <a:rPr lang="en-US" dirty="0">
                <a:cs typeface="Calibri"/>
              </a:rPr>
              <a:t>- The binary ground files were converted to raster (.geotiff) files using a python script</a:t>
            </a:r>
            <a:endParaRPr lang="en-US" dirty="0"/>
          </a:p>
          <a:p>
            <a:r>
              <a:rPr lang="en-US" dirty="0">
                <a:cs typeface="Calibri"/>
              </a:rPr>
              <a:t>- The rasters were then taken into a GIS software to remove the no data values, calculate the line of sight deformation, and to conduct a deformation analysis</a:t>
            </a:r>
            <a:endParaRPr lang="en-US" dirty="0"/>
          </a:p>
          <a:p>
            <a:r>
              <a:rPr lang="en-US" dirty="0"/>
              <a:t>- To then proceed onto the cross-platform validation processing, the raster data was then upscaled to the same pixel size as the Sentinel-1 data as that dataset is a lower resolution. </a:t>
            </a:r>
            <a:endParaRPr lang="en-US" dirty="0">
              <a:cs typeface="Calibri"/>
            </a:endParaRPr>
          </a:p>
          <a:p>
            <a:endParaRPr lang="en-US" dirty="0">
              <a:cs typeface="Calibri"/>
            </a:endParaRPr>
          </a:p>
          <a:p>
            <a:r>
              <a:rPr lang="en-US" dirty="0"/>
              <a:t>------------------------------Image Information Below ------------------------------ (1)</a:t>
            </a:r>
          </a:p>
          <a:p>
            <a:r>
              <a:rPr lang="en-US" dirty="0"/>
              <a:t>-</a:t>
            </a:r>
            <a:r>
              <a:rPr lang="en-US" b="1" dirty="0"/>
              <a:t> Image Credit: </a:t>
            </a:r>
            <a:r>
              <a:rPr lang="en-US" dirty="0"/>
              <a:t>NASA Jet Propulsion Laboratory</a:t>
            </a:r>
            <a:endParaRPr lang="en-US" dirty="0">
              <a:cs typeface="Calibri"/>
            </a:endParaRPr>
          </a:p>
          <a:p>
            <a:r>
              <a:rPr lang="en-US" dirty="0"/>
              <a:t>- </a:t>
            </a:r>
            <a:r>
              <a:rPr lang="en-US" b="1" dirty="0"/>
              <a:t>Image Description:</a:t>
            </a:r>
            <a:r>
              <a:rPr lang="en-US" dirty="0"/>
              <a:t> Polarimetric L-Band SAR data was obtained from the JPL UAVSAR Program's Gulfstream III, a modified business jet equipped with SAR sensors specifically designed for differential interferometric measurements. </a:t>
            </a:r>
            <a:endParaRPr lang="en-US" dirty="0">
              <a:cs typeface="Calibri"/>
            </a:endParaRPr>
          </a:p>
          <a:p>
            <a:r>
              <a:rPr lang="en-US" dirty="0"/>
              <a:t>-</a:t>
            </a:r>
            <a:r>
              <a:rPr lang="en-US" b="1" dirty="0"/>
              <a:t>License Info- </a:t>
            </a:r>
            <a:r>
              <a:rPr lang="en-US" dirty="0"/>
              <a:t>Public Domain, images on public JPL websites may be used for any purpose without prior permission</a:t>
            </a:r>
            <a:endParaRPr lang="en-US" dirty="0">
              <a:cs typeface="Calibri"/>
            </a:endParaRPr>
          </a:p>
          <a:p>
            <a:r>
              <a:rPr lang="en-US" dirty="0"/>
              <a:t>- </a:t>
            </a:r>
            <a:r>
              <a:rPr lang="en-US" b="1" dirty="0"/>
              <a:t>Image Source: </a:t>
            </a:r>
            <a:r>
              <a:rPr lang="en-US" dirty="0">
                <a:hlinkClick r:id="rId3"/>
              </a:rPr>
              <a:t>https://uavsar.jpl.nasa.gov/education/what-is-uavsar.html</a:t>
            </a:r>
            <a:endParaRPr lang="en-US" dirty="0"/>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15</a:t>
            </a:fld>
            <a:endParaRPr lang="en-US" dirty="0"/>
          </a:p>
        </p:txBody>
      </p:sp>
    </p:spTree>
    <p:extLst>
      <p:ext uri="{BB962C8B-B14F-4D97-AF65-F5344CB8AC3E}">
        <p14:creationId xmlns:p14="http://schemas.microsoft.com/office/powerpoint/2010/main" val="1075680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LiDAR coverage </a:t>
            </a:r>
            <a:r>
              <a:rPr lang="en-US" b="0" i="0" kern="1200" dirty="0">
                <a:effectLst/>
              </a:rPr>
              <a:t>was</a:t>
            </a:r>
            <a:r>
              <a:rPr lang="en-US" dirty="0"/>
              <a:t> acquired from multiple datasets, including the:</a:t>
            </a:r>
          </a:p>
          <a:p>
            <a:r>
              <a:rPr lang="en-US" dirty="0"/>
              <a:t>1) USGS - </a:t>
            </a:r>
            <a:r>
              <a:rPr lang="en-US" i="1" dirty="0"/>
              <a:t>2017 USGS LiDAR point cloud data and DTMs/DEMs over Fairbanks were obtained </a:t>
            </a:r>
            <a:r>
              <a:rPr lang="en-US" b="0" i="1" kern="1200" dirty="0">
                <a:effectLst/>
              </a:rPr>
              <a:t>from the </a:t>
            </a:r>
            <a:r>
              <a:rPr lang="en-US" i="1" dirty="0"/>
              <a:t>Alaska Elevation </a:t>
            </a:r>
            <a:r>
              <a:rPr lang="en-US" b="0" i="1" kern="1200" dirty="0">
                <a:effectLst/>
              </a:rPr>
              <a:t>Portal.</a:t>
            </a:r>
            <a:r>
              <a:rPr lang="en-US" i="1" dirty="0"/>
              <a:t> </a:t>
            </a:r>
            <a:endParaRPr lang="en-US" dirty="0"/>
          </a:p>
          <a:p>
            <a:r>
              <a:rPr lang="en-US" dirty="0"/>
              <a:t>2) NEON - </a:t>
            </a:r>
            <a:r>
              <a:rPr lang="en-US" i="1" dirty="0">
                <a:hlinkClick r:id="rId3"/>
              </a:rPr>
              <a:t>https://data.neonscience</a:t>
            </a:r>
            <a:r>
              <a:rPr lang="en-US" b="0" i="1" kern="1200" dirty="0">
                <a:effectLst/>
                <a:hlinkClick r:id="rId3"/>
              </a:rPr>
              <a:t>.</a:t>
            </a:r>
            <a:r>
              <a:rPr lang="en-US" i="1" dirty="0">
                <a:hlinkClick r:id="rId3"/>
              </a:rPr>
              <a:t>org/data-products/DP3.30024.001</a:t>
            </a:r>
            <a:r>
              <a:rPr lang="en-US" i="1" dirty="0"/>
              <a:t>... Discrete LiDAR derived annual DTMs/DEMs </a:t>
            </a:r>
            <a:r>
              <a:rPr lang="en-US" b="0" i="1" kern="1200" dirty="0">
                <a:effectLst/>
              </a:rPr>
              <a:t>from</a:t>
            </a:r>
            <a:r>
              <a:rPr lang="en-US" i="1" dirty="0"/>
              <a:t> </a:t>
            </a:r>
            <a:r>
              <a:rPr lang="en-US" b="0" i="1" kern="1200" dirty="0">
                <a:effectLst/>
              </a:rPr>
              <a:t>2017 to </a:t>
            </a:r>
            <a:r>
              <a:rPr lang="en-US" i="1" dirty="0"/>
              <a:t>2019 at Alaska's five NSF NEON research stations were obtained from </a:t>
            </a:r>
            <a:r>
              <a:rPr lang="en-US" b="0" i="1" kern="1200" dirty="0">
                <a:effectLst/>
              </a:rPr>
              <a:t>the </a:t>
            </a:r>
            <a:r>
              <a:rPr lang="en-US" i="1" dirty="0"/>
              <a:t>NEON Data Portal</a:t>
            </a:r>
            <a:r>
              <a:rPr lang="en-US" b="0" i="1" kern="1200" dirty="0">
                <a:effectLst/>
              </a:rPr>
              <a:t>.</a:t>
            </a:r>
            <a:endParaRPr lang="en-US" i="1" dirty="0">
              <a:cs typeface="Calibri"/>
            </a:endParaRPr>
          </a:p>
          <a:p>
            <a:r>
              <a:rPr lang="en-US" dirty="0"/>
              <a:t>3) CRREL - </a:t>
            </a:r>
            <a:r>
              <a:rPr lang="en-US" i="1" dirty="0"/>
              <a:t>Pre-processed DTMs/DEMs from 2014 and 2016</a:t>
            </a:r>
            <a:r>
              <a:rPr lang="en-US" b="0" i="1" kern="1200" dirty="0">
                <a:effectLst/>
              </a:rPr>
              <a:t> were</a:t>
            </a:r>
            <a:r>
              <a:rPr lang="en-US" i="1" dirty="0"/>
              <a:t> obtained through file transfer </a:t>
            </a:r>
            <a:r>
              <a:rPr lang="en-US" b="0" i="1" kern="1200" dirty="0">
                <a:effectLst/>
              </a:rPr>
              <a:t>with the </a:t>
            </a:r>
            <a:r>
              <a:rPr lang="en-US" i="1" dirty="0"/>
              <a:t>CRREL Permafrost Tunnel Research Facility</a:t>
            </a:r>
            <a:r>
              <a:rPr lang="en-US" b="0" i="1" kern="1200" dirty="0">
                <a:effectLst/>
              </a:rPr>
              <a:t>. </a:t>
            </a:r>
            <a:endParaRPr lang="en-US" i="1" dirty="0">
              <a:cs typeface="Calibri"/>
            </a:endParaRPr>
          </a:p>
          <a:p>
            <a:r>
              <a:rPr lang="en-US" dirty="0"/>
              <a:t>4) NASA ABoVE – </a:t>
            </a:r>
            <a:r>
              <a:rPr lang="en-US" i="1" dirty="0"/>
              <a:t>G-LiHT Portal</a:t>
            </a:r>
            <a:endParaRPr lang="en-US" dirty="0"/>
          </a:p>
          <a:p>
            <a:endParaRPr lang="en-US" dirty="0"/>
          </a:p>
          <a:p>
            <a:r>
              <a:rPr lang="en-US" dirty="0"/>
              <a:t>LiDAR DTM/DEM products were then georeferenced</a:t>
            </a:r>
            <a:r>
              <a:rPr lang="en-US" b="0" i="0" kern="1200" dirty="0">
                <a:effectLst/>
              </a:rPr>
              <a:t>,</a:t>
            </a:r>
            <a:r>
              <a:rPr lang="en-US" dirty="0"/>
              <a:t> mosaicked </a:t>
            </a:r>
            <a:r>
              <a:rPr lang="en-US" b="0" i="0" kern="1200" dirty="0">
                <a:effectLst/>
              </a:rPr>
              <a:t>into</a:t>
            </a:r>
            <a:r>
              <a:rPr lang="en-US" dirty="0"/>
              <a:t> rasters</a:t>
            </a:r>
            <a:r>
              <a:rPr lang="en-US" b="0" i="0" kern="1200" dirty="0">
                <a:effectLst/>
              </a:rPr>
              <a:t>, and </a:t>
            </a:r>
            <a:r>
              <a:rPr lang="en-US" dirty="0"/>
              <a:t>deformation maps were calculated from the difference of LiDARs collected of the same area from two different times</a:t>
            </a:r>
            <a:r>
              <a:rPr lang="en-US" b="0" i="0" kern="1200" dirty="0">
                <a:effectLst/>
              </a:rPr>
              <a:t>. </a:t>
            </a:r>
            <a:r>
              <a:rPr lang="en-US" dirty="0"/>
              <a:t>To </a:t>
            </a:r>
            <a:r>
              <a:rPr lang="en-US" b="0" i="0" kern="1200" dirty="0">
                <a:effectLst/>
              </a:rPr>
              <a:t>then </a:t>
            </a:r>
            <a:r>
              <a:rPr lang="en-US" dirty="0"/>
              <a:t>proceed onto </a:t>
            </a:r>
            <a:r>
              <a:rPr lang="en-US" b="0" i="0" kern="1200" dirty="0">
                <a:effectLst/>
              </a:rPr>
              <a:t>the </a:t>
            </a:r>
            <a:r>
              <a:rPr lang="en-US" dirty="0"/>
              <a:t>cross-platform validation processing</a:t>
            </a:r>
            <a:r>
              <a:rPr lang="en-US" b="0" i="0" kern="1200" dirty="0">
                <a:effectLst/>
              </a:rPr>
              <a:t>, </a:t>
            </a:r>
            <a:r>
              <a:rPr lang="en-US" dirty="0"/>
              <a:t>the raster </a:t>
            </a:r>
            <a:r>
              <a:rPr lang="en-US" b="0" i="0" kern="1200" dirty="0">
                <a:effectLst/>
              </a:rPr>
              <a:t>data </a:t>
            </a:r>
            <a:r>
              <a:rPr lang="en-US" dirty="0"/>
              <a:t>was </a:t>
            </a:r>
            <a:r>
              <a:rPr lang="en-US" b="0" i="0" kern="1200" dirty="0">
                <a:effectLst/>
              </a:rPr>
              <a:t>then </a:t>
            </a:r>
            <a:r>
              <a:rPr lang="en-US" dirty="0"/>
              <a:t>upscaled </a:t>
            </a:r>
            <a:r>
              <a:rPr lang="en-US" b="0" i="0" kern="1200" dirty="0">
                <a:effectLst/>
              </a:rPr>
              <a:t>to the </a:t>
            </a:r>
            <a:r>
              <a:rPr lang="en-US" dirty="0"/>
              <a:t>same pixel size as the Sentinel-1 data as that dataset is a lower resolution</a:t>
            </a:r>
            <a:r>
              <a:rPr lang="en-US" b="0" i="0" kern="1200" dirty="0">
                <a:effectLst/>
              </a:rPr>
              <a:t>.</a:t>
            </a:r>
            <a:r>
              <a:rPr lang="en-US" dirty="0"/>
              <a:t> </a:t>
            </a:r>
            <a:endParaRPr lang="en-US" dirty="0">
              <a:cs typeface="Calibri"/>
            </a:endParaRPr>
          </a:p>
          <a:p>
            <a:endParaRPr lang="en-US" dirty="0">
              <a:cs typeface="Calibri"/>
            </a:endParaRPr>
          </a:p>
          <a:p>
            <a:r>
              <a:rPr lang="en-US" dirty="0"/>
              <a:t>------------------------------Image Information Below ------------------------------ (1)</a:t>
            </a:r>
            <a:endParaRPr lang="en-US" dirty="0">
              <a:cs typeface="Calibri"/>
            </a:endParaRPr>
          </a:p>
          <a:p>
            <a:r>
              <a:rPr lang="en-US" dirty="0"/>
              <a:t>-</a:t>
            </a:r>
            <a:r>
              <a:rPr lang="en-US" b="1" dirty="0"/>
              <a:t> Image Credit:</a:t>
            </a:r>
            <a:r>
              <a:rPr lang="en-US" dirty="0"/>
              <a:t> John Davies- CYOW Airport Watch (2004)</a:t>
            </a:r>
            <a:endParaRPr lang="en-US" dirty="0">
              <a:cs typeface="Calibri"/>
            </a:endParaRPr>
          </a:p>
          <a:p>
            <a:r>
              <a:rPr lang="en-US" dirty="0"/>
              <a:t>- </a:t>
            </a:r>
            <a:r>
              <a:rPr lang="en-US" b="1" dirty="0"/>
              <a:t>Image Description:</a:t>
            </a:r>
            <a:r>
              <a:rPr lang="en-US" dirty="0"/>
              <a:t> UAV LiDAR surveys over Fairbanks commissioned by USGS were completed by Quantum Spatial using a Leica ALS70 system mounted to a Piper PA-31-350 aircraft.</a:t>
            </a:r>
            <a:endParaRPr lang="en-US" dirty="0">
              <a:cs typeface="Calibri"/>
            </a:endParaRPr>
          </a:p>
          <a:p>
            <a:r>
              <a:rPr lang="en-US" dirty="0"/>
              <a:t>-</a:t>
            </a:r>
            <a:r>
              <a:rPr lang="en-US" b="1" dirty="0"/>
              <a:t>License Info- </a:t>
            </a:r>
            <a:r>
              <a:rPr lang="en-US" dirty="0"/>
              <a:t>Permission is granted to copy, distribute, and/or modify this document under the terms of the GNU Free Documentation License</a:t>
            </a:r>
            <a:endParaRPr lang="en-US" dirty="0">
              <a:cs typeface="Calibri"/>
            </a:endParaRPr>
          </a:p>
          <a:p>
            <a:r>
              <a:rPr lang="en-US" dirty="0"/>
              <a:t>- </a:t>
            </a:r>
            <a:r>
              <a:rPr lang="en-US" b="1" dirty="0"/>
              <a:t>Image Source: </a:t>
            </a:r>
            <a:r>
              <a:rPr lang="en-US" dirty="0">
                <a:hlinkClick r:id="rId4"/>
              </a:rPr>
              <a:t>https://commons.wikimedia.org/wiki/File:Piper_PA-31-..._Navajo_...,_West_Capital_Aviation_AN0644817.jpg</a:t>
            </a:r>
            <a:endParaRPr lang="en-US" dirty="0"/>
          </a:p>
          <a:p>
            <a:endParaRPr lang="en-US" dirty="0">
              <a:cs typeface="Calibri"/>
            </a:endParaRPr>
          </a:p>
          <a:p>
            <a:endParaRPr lang="en-US" dirty="0"/>
          </a:p>
          <a:p>
            <a:endParaRPr lang="en-US" kern="1200" dirty="0">
              <a:effectLst/>
              <a:ea typeface="+mn-ea"/>
              <a:cs typeface="+mn-cs"/>
            </a:endParaRPr>
          </a:p>
          <a:p>
            <a:endParaRPr lang="en-US" kern="1200" dirty="0">
              <a:effectLst/>
              <a:ea typeface="+mn-ea"/>
              <a:cs typeface="+mn-cs"/>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16</a:t>
            </a:fld>
            <a:endParaRPr lang="en-US" dirty="0"/>
          </a:p>
        </p:txBody>
      </p:sp>
    </p:spTree>
    <p:extLst>
      <p:ext uri="{BB962C8B-B14F-4D97-AF65-F5344CB8AC3E}">
        <p14:creationId xmlns:p14="http://schemas.microsoft.com/office/powerpoint/2010/main" val="4017000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Our methodology is intended to detect possible areas of deformation and later correlate them with proximity to critical infrastructure. In order to do this, we must first focus on assessing the deformation alone. To do so, we will evaluate the seasonal deformation by identifying areas of persistent change through time, the magnitude of these changes, spatiotemporal patterns that emerge, and ultimately use this as the basis for our risk assessment.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DEVELOPer Katie Lange</a:t>
            </a:r>
          </a:p>
          <a:p>
            <a:r>
              <a:rPr lang="en-US" sz="1200" kern="1200" dirty="0">
                <a:solidFill>
                  <a:schemeClr val="tx1"/>
                </a:solidFill>
                <a:effectLst/>
                <a:latin typeface="+mn-lt"/>
                <a:ea typeface="+mn-ea"/>
                <a:cs typeface="+mn-cs"/>
              </a:rPr>
              <a:t>•Image Source: Created by Katie Lange in OpenSARLab </a:t>
            </a:r>
            <a:endParaRPr lang="en-US" dirty="0"/>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17</a:t>
            </a:fld>
            <a:endParaRPr lang="en-US" dirty="0"/>
          </a:p>
        </p:txBody>
      </p:sp>
    </p:spTree>
    <p:extLst>
      <p:ext uri="{BB962C8B-B14F-4D97-AF65-F5344CB8AC3E}">
        <p14:creationId xmlns:p14="http://schemas.microsoft.com/office/powerpoint/2010/main" val="2438189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assess the accuracy and validity of Sentinel-1 for detecting surface deformation, a pairwise comparison was employed across all three platforms. With this approach, we quantified the differences between each platform using a Pairwise RMSE, Difference in Difference, and Raster Quotient Ratio to determine the degree to which differences are detected across platforms. Note, in order to perform this analysis, both UAVSAR and LiDAR resolutions were downgraded to a common resolution of the Sentinel-1 platform in order to make direct raster comparisons. Sentinel-1 is ultimately the validation case, driven by its consistent spatio-temporal coverage over the study area, and the rest of the Arctic.</a:t>
            </a:r>
          </a:p>
          <a:p>
            <a:endParaRPr lang="en-US" sz="1200" kern="1200" dirty="0">
              <a:solidFill>
                <a:schemeClr val="tx1"/>
              </a:solidFill>
              <a:effectLst/>
              <a:latin typeface="+mn-lt"/>
              <a:cs typeface="Calibri"/>
            </a:endParaRPr>
          </a:p>
          <a:p>
            <a:r>
              <a:rPr lang="en-US" dirty="0"/>
              <a:t>------------------------------Image Information Below ------------------------------ (1)</a:t>
            </a:r>
          </a:p>
          <a:p>
            <a:r>
              <a:rPr lang="en-US" dirty="0"/>
              <a:t>-</a:t>
            </a:r>
            <a:r>
              <a:rPr lang="en-US" b="1" dirty="0"/>
              <a:t> Image Credit:</a:t>
            </a:r>
            <a:r>
              <a:rPr lang="en-US" dirty="0"/>
              <a:t> Rama (2012)</a:t>
            </a:r>
          </a:p>
          <a:p>
            <a:r>
              <a:rPr lang="en-US" dirty="0"/>
              <a:t>- </a:t>
            </a:r>
            <a:r>
              <a:rPr lang="en-US" b="1" dirty="0"/>
              <a:t>Image Description:</a:t>
            </a:r>
            <a:r>
              <a:rPr lang="en-US" dirty="0"/>
              <a:t> The C-SAR instrument on ESA's Sentinel-1 satellite is an active phased array antenna that provides polarized SAR imagery with a 5m resolution and 400 km swath, in all weather, day or night.</a:t>
            </a:r>
          </a:p>
          <a:p>
            <a:r>
              <a:rPr lang="en-US" dirty="0"/>
              <a:t>- </a:t>
            </a:r>
            <a:r>
              <a:rPr lang="en-US" b="1" dirty="0"/>
              <a:t>Image Source: </a:t>
            </a:r>
            <a:r>
              <a:rPr lang="en-US" dirty="0">
                <a:hlinkClick r:id="rId3"/>
              </a:rPr>
              <a:t>https://en.wikipedia.org/wiki/File:Sentinel_1-IMG_5874-white.jpg</a:t>
            </a:r>
            <a:endParaRPr lang="en-US" dirty="0"/>
          </a:p>
          <a:p>
            <a:r>
              <a:rPr lang="en-US" dirty="0"/>
              <a:t>-</a:t>
            </a:r>
            <a:r>
              <a:rPr lang="en-US" b="1" dirty="0"/>
              <a:t>License Info: </a:t>
            </a:r>
            <a:r>
              <a:rPr lang="en-US" dirty="0"/>
              <a:t>Wikimedia Commons and Creative Commons Attribution-Share Alike 2.0</a:t>
            </a:r>
          </a:p>
          <a:p>
            <a:endParaRPr lang="en-US" dirty="0"/>
          </a:p>
          <a:p>
            <a:r>
              <a:rPr lang="en-US" dirty="0"/>
              <a:t>------------------------------Image Information Below ------------------------------ (2)</a:t>
            </a:r>
          </a:p>
          <a:p>
            <a:r>
              <a:rPr lang="en-US" dirty="0"/>
              <a:t>-</a:t>
            </a:r>
            <a:r>
              <a:rPr lang="en-US" b="1" dirty="0"/>
              <a:t> Image Credit: </a:t>
            </a:r>
            <a:r>
              <a:rPr lang="en-US" dirty="0"/>
              <a:t>NASA Jet Propulsion Laboratory</a:t>
            </a:r>
          </a:p>
          <a:p>
            <a:r>
              <a:rPr lang="en-US" dirty="0"/>
              <a:t>- </a:t>
            </a:r>
            <a:r>
              <a:rPr lang="en-US" b="1" dirty="0"/>
              <a:t>Image Description:</a:t>
            </a:r>
            <a:r>
              <a:rPr lang="en-US" dirty="0"/>
              <a:t> Polarimetric L-Band SAR data was obtained from the JPL UAVSAR Program's Gulfstream III, a modified business jet equipped with SAR sensors specifically designed for differential interferometric measurements. </a:t>
            </a:r>
          </a:p>
          <a:p>
            <a:r>
              <a:rPr lang="en-US" dirty="0"/>
              <a:t>-</a:t>
            </a:r>
            <a:r>
              <a:rPr lang="en-US" b="1" dirty="0"/>
              <a:t>License Info- </a:t>
            </a:r>
            <a:r>
              <a:rPr lang="en-US" dirty="0"/>
              <a:t>Public Domain, images on public JPL websites may be used for any purpose without prior permission</a:t>
            </a:r>
          </a:p>
          <a:p>
            <a:r>
              <a:rPr lang="en-US" dirty="0"/>
              <a:t>- </a:t>
            </a:r>
            <a:r>
              <a:rPr lang="en-US" b="1" dirty="0"/>
              <a:t>Image Source: </a:t>
            </a:r>
            <a:r>
              <a:rPr lang="en-US" dirty="0">
                <a:hlinkClick r:id="rId4"/>
              </a:rPr>
              <a:t>https://uavsar.jpl.nasa.gov/education/what-is-uavsar.html</a:t>
            </a:r>
            <a:endParaRPr lang="en-US" dirty="0"/>
          </a:p>
          <a:p>
            <a:r>
              <a:rPr lang="en-US" dirty="0"/>
              <a:t>------------------------------Image Information Below ------------------------------ (3)</a:t>
            </a:r>
          </a:p>
          <a:p>
            <a:r>
              <a:rPr lang="en-US" dirty="0"/>
              <a:t>-</a:t>
            </a:r>
            <a:r>
              <a:rPr lang="en-US" b="1" dirty="0"/>
              <a:t> Image Credit:</a:t>
            </a:r>
            <a:r>
              <a:rPr lang="en-US" dirty="0"/>
              <a:t> John Davies- CYOW Airport Watch (2004)</a:t>
            </a:r>
          </a:p>
          <a:p>
            <a:r>
              <a:rPr lang="en-US" dirty="0"/>
              <a:t>- </a:t>
            </a:r>
            <a:r>
              <a:rPr lang="en-US" b="1" dirty="0"/>
              <a:t>Image Description:</a:t>
            </a:r>
            <a:r>
              <a:rPr lang="en-US" dirty="0"/>
              <a:t> UAV LiDAR surveys over Fairbanks commissioned by USGS were completed by Quantum Spatial using a Leica ALS70 system mounted to a Piper PA-31-350 aircraft.</a:t>
            </a:r>
          </a:p>
          <a:p>
            <a:r>
              <a:rPr lang="en-US" dirty="0"/>
              <a:t>-</a:t>
            </a:r>
            <a:r>
              <a:rPr lang="en-US" b="1" dirty="0"/>
              <a:t>License Info- </a:t>
            </a:r>
            <a:r>
              <a:rPr lang="en-US" dirty="0"/>
              <a:t>Permission is granted to copy, distribute, and/or modify this document under the terms of the GNU Free Documentation License</a:t>
            </a:r>
          </a:p>
          <a:p>
            <a:r>
              <a:rPr lang="en-US" dirty="0"/>
              <a:t>- </a:t>
            </a:r>
            <a:r>
              <a:rPr lang="en-US" b="1" dirty="0"/>
              <a:t>Image Source: </a:t>
            </a:r>
            <a:r>
              <a:rPr lang="en-US" dirty="0">
                <a:hlinkClick r:id="rId5"/>
              </a:rPr>
              <a:t>https://commons.wikimedia.org/wiki/File:Piper_PA-31-..._Navajo_...,_West_Capital_Aviation_AN0644817.jpg</a:t>
            </a:r>
            <a:endParaRPr lang="en-US" dirty="0"/>
          </a:p>
          <a:p>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18</a:t>
            </a:fld>
            <a:endParaRPr lang="en-US" dirty="0"/>
          </a:p>
        </p:txBody>
      </p:sp>
    </p:spTree>
    <p:extLst>
      <p:ext uri="{BB962C8B-B14F-4D97-AF65-F5344CB8AC3E}">
        <p14:creationId xmlns:p14="http://schemas.microsoft.com/office/powerpoint/2010/main" val="2683701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sz="1200" kern="1200" dirty="0">
                <a:solidFill>
                  <a:schemeClr val="tx1"/>
                </a:solidFill>
                <a:effectLst/>
                <a:latin typeface="+mn-lt"/>
                <a:ea typeface="+mn-ea"/>
                <a:cs typeface="+mn-cs"/>
              </a:rPr>
              <a:t>Results in the following slides will be presented first individually as stand-alone deformation analyses and then we will investigate cross-platform comparisons. Our initial analysis is focused on the caribou creek study area; a subset of the Fairbanks study area. This area was selected to allow for the greatest overlap in spatial and repeat temporal coverage.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dirty="0"/>
              <a:t>-</a:t>
            </a:r>
            <a:r>
              <a:rPr lang="en-US" b="1" dirty="0"/>
              <a:t> Image Credit:</a:t>
            </a:r>
            <a:r>
              <a:rPr lang="en-US" dirty="0"/>
              <a:t> Esri, Airbus DS, USGS, NGA, NASA, CGIAR, N Robinson, NCEAS, NLS, OS, NMA, Geodatastylerelsen, Rijkswaterstaat, GSA, Geoland, FEMA, Intermap and the GIS user community</a:t>
            </a:r>
          </a:p>
          <a:p>
            <a:r>
              <a:rPr lang="en-US" dirty="0"/>
              <a:t>- </a:t>
            </a:r>
            <a:r>
              <a:rPr lang="en-US" b="1" dirty="0"/>
              <a:t>Image Descr.:</a:t>
            </a:r>
            <a:r>
              <a:rPr lang="en-US" dirty="0"/>
              <a:t> Alaska Statewide Context basemap (Hillshade) *** Not visible in this map's scale ***</a:t>
            </a:r>
          </a:p>
          <a:p>
            <a:r>
              <a:rPr lang="en-US" dirty="0"/>
              <a:t>- </a:t>
            </a:r>
            <a:r>
              <a:rPr lang="en-US" b="1" dirty="0"/>
              <a:t>Image Source: </a:t>
            </a:r>
            <a:r>
              <a:rPr lang="en-US" dirty="0"/>
              <a:t>Esri ArcGIS Pro</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19</a:t>
            </a:fld>
            <a:endParaRPr lang="en-US" dirty="0"/>
          </a:p>
        </p:txBody>
      </p:sp>
    </p:spTree>
    <p:extLst>
      <p:ext uri="{BB962C8B-B14F-4D97-AF65-F5344CB8AC3E}">
        <p14:creationId xmlns:p14="http://schemas.microsoft.com/office/powerpoint/2010/main" val="3031860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time series analysis created from Sentinel-1 2017 May to September shows a trend of deformation at the Caribou creek validation site. The graph shows a maximum deformation of -12 mm in late September. This trend was also observed in 2018 and 2019.</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DEVELOPer Katie Lange</a:t>
            </a:r>
          </a:p>
          <a:p>
            <a:r>
              <a:rPr lang="en-US" sz="1200" kern="1200" dirty="0">
                <a:solidFill>
                  <a:schemeClr val="tx1"/>
                </a:solidFill>
                <a:effectLst/>
                <a:latin typeface="+mn-lt"/>
                <a:ea typeface="+mn-ea"/>
                <a:cs typeface="+mn-cs"/>
              </a:rPr>
              <a:t>•Image Source: Created by Katie Lange in OpenSARLab </a:t>
            </a:r>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20</a:t>
            </a:fld>
            <a:endParaRPr lang="en-US" dirty="0"/>
          </a:p>
        </p:txBody>
      </p:sp>
    </p:spTree>
    <p:extLst>
      <p:ext uri="{BB962C8B-B14F-4D97-AF65-F5344CB8AC3E}">
        <p14:creationId xmlns:p14="http://schemas.microsoft.com/office/powerpoint/2010/main" val="1229709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UAVSAR Deformation is observed to occur along riverbanks and following terrain features. Deformation of up to 150 millimeters is observed in different areas across the study domain.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NASA DEVELOP</a:t>
            </a:r>
          </a:p>
          <a:p>
            <a:r>
              <a:rPr lang="en-US" sz="1200" kern="1200" dirty="0">
                <a:solidFill>
                  <a:schemeClr val="tx1"/>
                </a:solidFill>
                <a:effectLst/>
                <a:latin typeface="+mn-lt"/>
                <a:ea typeface="+mn-ea"/>
                <a:cs typeface="+mn-cs"/>
              </a:rPr>
              <a:t>•Image Source: No Basemap</a:t>
            </a:r>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21</a:t>
            </a:fld>
            <a:endParaRPr lang="en-US" dirty="0"/>
          </a:p>
        </p:txBody>
      </p:sp>
    </p:spTree>
    <p:extLst>
      <p:ext uri="{BB962C8B-B14F-4D97-AF65-F5344CB8AC3E}">
        <p14:creationId xmlns:p14="http://schemas.microsoft.com/office/powerpoint/2010/main" val="1945298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2017 and 2018 LiDAR deformation map at 1m resolution shows deformation primarily occurring along rivers and in valleys. This map shows deformation surrounding the Caribou Creek.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NASA DEVELOP</a:t>
            </a:r>
          </a:p>
          <a:p>
            <a:r>
              <a:rPr lang="en-US" sz="1200" kern="1200" dirty="0">
                <a:solidFill>
                  <a:schemeClr val="tx1"/>
                </a:solidFill>
                <a:effectLst/>
                <a:latin typeface="+mn-lt"/>
                <a:ea typeface="+mn-ea"/>
                <a:cs typeface="+mn-cs"/>
              </a:rPr>
              <a:t>•Image Source: No Basemap</a:t>
            </a:r>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22</a:t>
            </a:fld>
            <a:endParaRPr lang="en-US" dirty="0"/>
          </a:p>
        </p:txBody>
      </p:sp>
    </p:spTree>
    <p:extLst>
      <p:ext uri="{BB962C8B-B14F-4D97-AF65-F5344CB8AC3E}">
        <p14:creationId xmlns:p14="http://schemas.microsoft.com/office/powerpoint/2010/main" val="2761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Cross-platform comparison of UAVSAR and baseline LiDAR dataset demonstrate at 13 mm root mean square error. Qualitatively, we observe similar spatial patterns in the seasonal deformation represented in both images. Note deformation is based on relative change over the course of the observed time period. Red indicates deformation.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NASA DEVELOP</a:t>
            </a:r>
          </a:p>
          <a:p>
            <a:r>
              <a:rPr lang="en-US" sz="1200" kern="1200" dirty="0">
                <a:solidFill>
                  <a:schemeClr val="tx1"/>
                </a:solidFill>
                <a:effectLst/>
                <a:latin typeface="+mn-lt"/>
                <a:ea typeface="+mn-ea"/>
                <a:cs typeface="+mn-cs"/>
              </a:rPr>
              <a:t>•Image Source: No Basemap</a:t>
            </a:r>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23</a:t>
            </a:fld>
            <a:endParaRPr lang="en-US" dirty="0"/>
          </a:p>
        </p:txBody>
      </p:sp>
    </p:spTree>
    <p:extLst>
      <p:ext uri="{BB962C8B-B14F-4D97-AF65-F5344CB8AC3E}">
        <p14:creationId xmlns:p14="http://schemas.microsoft.com/office/powerpoint/2010/main" val="2557336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Sentinel-1 and LiDAR root mean square error was calculated to be 21 mm. LiDAR was resampled to match Sentinel-1 C-SAR resolution for direct comparison. The 80m pixel size of Sentinel-1 C-SAR and 1m pixel size of LiDAR introduces an uncertainty in their comparison. However, they visually show the same trend of deformation occurring in valleys and along riverbeds.  Note that Red colors indicate deformation.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p>
          <a:p>
            <a:r>
              <a:rPr lang="en-US" sz="1200" kern="1200" dirty="0">
                <a:solidFill>
                  <a:schemeClr val="tx1"/>
                </a:solidFill>
                <a:effectLst/>
                <a:latin typeface="+mn-lt"/>
                <a:ea typeface="+mn-ea"/>
                <a:cs typeface="+mn-cs"/>
              </a:rPr>
              <a:t>•Image Credit: NASA DEVELOP</a:t>
            </a:r>
          </a:p>
          <a:p>
            <a:r>
              <a:rPr lang="en-US" sz="1200" kern="1200" dirty="0">
                <a:solidFill>
                  <a:schemeClr val="tx1"/>
                </a:solidFill>
                <a:effectLst/>
                <a:latin typeface="+mn-lt"/>
                <a:ea typeface="+mn-ea"/>
                <a:cs typeface="+mn-cs"/>
              </a:rPr>
              <a:t>•Image Source: No Basemap</a:t>
            </a:r>
          </a:p>
          <a:p>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24</a:t>
            </a:fld>
            <a:endParaRPr lang="en-US" dirty="0"/>
          </a:p>
        </p:txBody>
      </p:sp>
    </p:spTree>
    <p:extLst>
      <p:ext uri="{BB962C8B-B14F-4D97-AF65-F5344CB8AC3E}">
        <p14:creationId xmlns:p14="http://schemas.microsoft.com/office/powerpoint/2010/main" val="3222823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slide you can see the resolution differences between platforms</a:t>
            </a:r>
            <a:r>
              <a:rPr lang="en-US" dirty="0"/>
              <a:t> (from left to right: Sentinel-1, UAVSAR, LiDAR).</a:t>
            </a:r>
            <a:r>
              <a:rPr lang="en-US" sz="1200" kern="1200" dirty="0">
                <a:solidFill>
                  <a:schemeClr val="tx1"/>
                </a:solidFill>
                <a:effectLst/>
                <a:latin typeface="+mn-lt"/>
                <a:ea typeface="+mn-ea"/>
                <a:cs typeface="+mn-cs"/>
              </a:rPr>
              <a:t> High detail can be observed in LiDAR and UAVSAR while larger 80m resolution Sentinel-1 C-SAR data detects deformation but in less detail.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Information Below ------------------------------</a:t>
            </a:r>
            <a:endParaRPr lang="en-US" sz="1200" kern="1200" dirty="0">
              <a:solidFill>
                <a:schemeClr val="tx1"/>
              </a:solidFill>
              <a:effectLst/>
              <a:latin typeface="+mn-lt"/>
              <a:cs typeface="Calibri"/>
            </a:endParaRPr>
          </a:p>
          <a:p>
            <a:r>
              <a:rPr lang="en-US" dirty="0"/>
              <a:t>- </a:t>
            </a:r>
            <a:r>
              <a:rPr lang="en-US" sz="1200" kern="1200" dirty="0">
                <a:solidFill>
                  <a:schemeClr val="tx1"/>
                </a:solidFill>
                <a:effectLst/>
                <a:latin typeface="+mn-lt"/>
                <a:ea typeface="+mn-ea"/>
                <a:cs typeface="+mn-cs"/>
              </a:rPr>
              <a:t>Image Credit: </a:t>
            </a:r>
            <a:r>
              <a:rPr lang="en-US" dirty="0"/>
              <a:t>Satellite Imagery Basemap</a:t>
            </a:r>
            <a:endParaRPr lang="en-US" sz="1200" kern="1200" dirty="0">
              <a:solidFill>
                <a:schemeClr val="tx1"/>
              </a:solidFill>
              <a:effectLst/>
              <a:latin typeface="+mn-lt"/>
              <a:cs typeface="Calibri"/>
            </a:endParaRPr>
          </a:p>
          <a:p>
            <a:r>
              <a:rPr lang="en-US" dirty="0">
                <a:cs typeface="Calibri"/>
              </a:rPr>
              <a:t>- Image Source: Esri, Maxar, GeoEye, Earthstar Geographics, CNES/Airbus, USDA, USGS, AeorGRID, IGN, and the GIS User Community</a:t>
            </a:r>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25</a:t>
            </a:fld>
            <a:endParaRPr lang="en-US" dirty="0"/>
          </a:p>
        </p:txBody>
      </p:sp>
    </p:spTree>
    <p:extLst>
      <p:ext uri="{BB962C8B-B14F-4D97-AF65-F5344CB8AC3E}">
        <p14:creationId xmlns:p14="http://schemas.microsoft.com/office/powerpoint/2010/main" val="202644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project, we found the UAVSAR and LiDAR Root Mean Square Error (RMSE) to be 13 mm. Similar spatial patterns and magnitude of deformation compared to LiDAR. The higher resolution of UAVSAR enables identification of deformation features. UAVSAR has the potential to accurately map permafrost thaw and subsequent surface deformation. However, limited temporal and spatial coverage of UAVSAR inhibits a comprehensive identification of permafrost thaw in the entire state of Alaska. Sentinel-1 C-SAR and LiDAR had a Root Mean Square Error (RMSE) of 22 mm. The 80m resolution limits identification of deformation features, however similar spatial patterns of deformation were observed.  </a:t>
            </a:r>
          </a:p>
          <a:p>
            <a:endParaRPr lang="en-US" dirty="0"/>
          </a:p>
          <a:p>
            <a:r>
              <a:rPr lang="en-US" dirty="0"/>
              <a:t>------------------------------Image Information Below ------------------------------</a:t>
            </a:r>
            <a:endParaRPr lang="en-US" dirty="0">
              <a:cs typeface="Calibri"/>
            </a:endParaRPr>
          </a:p>
          <a:p>
            <a:r>
              <a:rPr lang="en-US" dirty="0"/>
              <a:t>- </a:t>
            </a:r>
            <a:r>
              <a:rPr lang="en-US" b="1" dirty="0"/>
              <a:t>Image Credit: </a:t>
            </a:r>
            <a:r>
              <a:rPr lang="en-US" dirty="0"/>
              <a:t>Jacqueline Schmid, 2015</a:t>
            </a:r>
          </a:p>
          <a:p>
            <a:r>
              <a:rPr lang="en-US" dirty="0"/>
              <a:t>- </a:t>
            </a:r>
            <a:r>
              <a:rPr lang="en-US" b="1" dirty="0"/>
              <a:t>Image Description:</a:t>
            </a:r>
            <a:endParaRPr lang="en-US" dirty="0"/>
          </a:p>
          <a:p>
            <a:r>
              <a:rPr lang="en-US" dirty="0"/>
              <a:t>- </a:t>
            </a:r>
            <a:r>
              <a:rPr lang="en-US" b="1" dirty="0"/>
              <a:t>Image Source: </a:t>
            </a:r>
            <a:r>
              <a:rPr lang="en-US" dirty="0">
                <a:hlinkClick r:id="rId3"/>
              </a:rPr>
              <a:t>https://pixabay.com/photos/alaska-glacier-ice-mountains-810433/</a:t>
            </a:r>
            <a:endParaRPr lang="en-US" dirty="0">
              <a:cs typeface="Calibri"/>
              <a:hlinkClick r:id="rId3"/>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26</a:t>
            </a:fld>
            <a:endParaRPr lang="en-US" dirty="0"/>
          </a:p>
        </p:txBody>
      </p:sp>
    </p:spTree>
    <p:extLst>
      <p:ext uri="{BB962C8B-B14F-4D97-AF65-F5344CB8AC3E}">
        <p14:creationId xmlns:p14="http://schemas.microsoft.com/office/powerpoint/2010/main" val="512378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Now that we have validated that Seninel-1 has similar spatial patterns of deformation as compared to the more "ground truth-ed" UAVSAR and LiDAR data in the Caribou Creek area, we expanded our analysis to the entirety of the Fairbanks study area. Our partners designated four roads of interest (totaling ~80 miles), the O'Coinnor Creek watershed, and eight environmental locations (including known landslides and areas of thermokarst). Using Sentinel-1 data is beneficial for analyzing such a large area because the airborne LiDAR and UAVSAR sensors are temporally and spatially limited across the study area. Sentinel-1 has 12 day repeat coverage so we can track seasonal and annual changes in the surface across the entire study area.</a:t>
            </a:r>
          </a:p>
          <a:p>
            <a:pPr>
              <a:spcAft>
                <a:spcPts val="600"/>
              </a:spcAft>
            </a:pPr>
            <a:endParaRPr lang="en-US" dirty="0">
              <a:cs typeface="Calibri"/>
            </a:endParaRPr>
          </a:p>
          <a:p>
            <a:pPr>
              <a:spcAft>
                <a:spcPts val="600"/>
              </a:spcAft>
            </a:pPr>
            <a:r>
              <a:rPr lang="en-US" dirty="0">
                <a:cs typeface="Calibri"/>
              </a:rPr>
              <a:t>Project partners can now use the </a:t>
            </a:r>
            <a:r>
              <a:rPr lang="en-US" dirty="0"/>
              <a:t>PerMA (Permafrost Measurement and Analysis) module to automate the of UAVSAR and LiDAR data, and deformation detection of Sentinel-1, UAVSAR, and LiDAR for future use. </a:t>
            </a:r>
            <a:endParaRPr lang="en-US" dirty="0">
              <a:cs typeface="Calibri"/>
            </a:endParaRPr>
          </a:p>
          <a:p>
            <a:pPr>
              <a:spcAft>
                <a:spcPts val="600"/>
              </a:spcAft>
            </a:pPr>
            <a:endParaRPr lang="en-US" dirty="0"/>
          </a:p>
          <a:p>
            <a:r>
              <a:rPr lang="en-US" dirty="0"/>
              <a:t>------------------------------Image Information Below ------------------------------ (1)</a:t>
            </a:r>
            <a:endParaRPr lang="en-US" dirty="0">
              <a:cs typeface="Calibri"/>
            </a:endParaRPr>
          </a:p>
          <a:p>
            <a:r>
              <a:rPr lang="en-US" dirty="0"/>
              <a:t>-</a:t>
            </a:r>
            <a:r>
              <a:rPr lang="en-US" b="1" dirty="0"/>
              <a:t> Image Credit:</a:t>
            </a:r>
            <a:r>
              <a:rPr lang="en-US" dirty="0"/>
              <a:t> Esri, Airbus DS, USGS, NGA, NASA, CGIAR, N Robinson, NCEAS, NLS, OS, NMA, Geodatastylerelsen, Rijkswaterstaat, GSA, Geoland, FEMA, Intermap and the GIS user community</a:t>
            </a:r>
            <a:endParaRPr lang="en-US" dirty="0">
              <a:cs typeface="Calibri"/>
            </a:endParaRPr>
          </a:p>
          <a:p>
            <a:r>
              <a:rPr lang="en-US" dirty="0"/>
              <a:t>- </a:t>
            </a:r>
            <a:r>
              <a:rPr lang="en-US" b="1" dirty="0"/>
              <a:t>Image Descr.:</a:t>
            </a:r>
            <a:r>
              <a:rPr lang="en-US" dirty="0"/>
              <a:t> Alaska Statewide Context basemap (Hillshade) *** Not visible in this map's scale ***</a:t>
            </a:r>
            <a:endParaRPr lang="en-US" dirty="0">
              <a:cs typeface="Calibri"/>
            </a:endParaRPr>
          </a:p>
          <a:p>
            <a:r>
              <a:rPr lang="en-US" dirty="0"/>
              <a:t>- </a:t>
            </a:r>
            <a:r>
              <a:rPr lang="en-US" b="1" dirty="0"/>
              <a:t>Image Source: </a:t>
            </a:r>
            <a:r>
              <a:rPr lang="en-US" dirty="0"/>
              <a:t>Esri ArcGIS Pro</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27</a:t>
            </a:fld>
            <a:endParaRPr lang="en-US" dirty="0"/>
          </a:p>
        </p:txBody>
      </p:sp>
    </p:spTree>
    <p:extLst>
      <p:ext uri="{BB962C8B-B14F-4D97-AF65-F5344CB8AC3E}">
        <p14:creationId xmlns:p14="http://schemas.microsoft.com/office/powerpoint/2010/main" val="960964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was limited due to compromised LiDAR data in 2018, and the temporally and spatially sparse repeat coverage of LiDAR. Our validation area was reduced due to this limitation. This project was also limited due to upscaling UAVSAR and LiDAR to match Sentinel-1 resolution. Pixel values were grouped and averaged in this method; however, this step was necessary to validate across platforms. This project encountered an error in the 2018/2019 UAVSAR swath were there was a long-range tilt error.  Additionally, coherence issues were observed in UAVSAR data over water features and forested land. </a:t>
            </a:r>
          </a:p>
          <a:p>
            <a:endParaRPr lang="en-US" dirty="0"/>
          </a:p>
          <a:p>
            <a:r>
              <a:rPr lang="en-US" dirty="0"/>
              <a:t>------------------------------Image Information Below ------------------------------</a:t>
            </a:r>
            <a:endParaRPr lang="en-US" dirty="0">
              <a:cs typeface="Calibri"/>
            </a:endParaRPr>
          </a:p>
          <a:p>
            <a:r>
              <a:rPr lang="en-US" dirty="0"/>
              <a:t>- </a:t>
            </a:r>
            <a:r>
              <a:rPr lang="en-US" b="1" dirty="0"/>
              <a:t>Image Credit: </a:t>
            </a:r>
            <a:r>
              <a:rPr lang="en-US" dirty="0"/>
              <a:t>Username: Skitterphoto (2015)</a:t>
            </a:r>
            <a:endParaRPr lang="en-US" dirty="0">
              <a:cs typeface="Calibri"/>
            </a:endParaRPr>
          </a:p>
          <a:p>
            <a:r>
              <a:rPr lang="en-US" dirty="0"/>
              <a:t>- </a:t>
            </a:r>
            <a:r>
              <a:rPr lang="en-US" b="1" dirty="0"/>
              <a:t>Image Description:</a:t>
            </a:r>
            <a:r>
              <a:rPr lang="en-US" dirty="0"/>
              <a:t> Green trees in Alaska</a:t>
            </a:r>
            <a:endParaRPr lang="en-US" dirty="0">
              <a:cs typeface="Calibri"/>
            </a:endParaRPr>
          </a:p>
          <a:p>
            <a:r>
              <a:rPr lang="en-US" dirty="0"/>
              <a:t>- </a:t>
            </a:r>
            <a:r>
              <a:rPr lang="en-US" b="1" dirty="0"/>
              <a:t>Image Source: </a:t>
            </a:r>
            <a:r>
              <a:rPr lang="en-US" dirty="0">
                <a:hlinkClick r:id="rId3"/>
              </a:rPr>
              <a:t>https://www.pexels.com/photo/wood-landscape-mountains-nature-792/</a:t>
            </a:r>
            <a:endParaRPr lang="en-US" dirty="0">
              <a:cs typeface="Calibri"/>
              <a:hlinkClick r:id="rId3"/>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28</a:t>
            </a:fld>
            <a:endParaRPr lang="en-US" dirty="0"/>
          </a:p>
        </p:txBody>
      </p:sp>
    </p:spTree>
    <p:extLst>
      <p:ext uri="{BB962C8B-B14F-4D97-AF65-F5344CB8AC3E}">
        <p14:creationId xmlns:p14="http://schemas.microsoft.com/office/powerpoint/2010/main" val="4126561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may be expanded upon in the future by identifying areas of permafrost thaw and thermokarst formation outside of the Fairbanks area. Additionally, further comparison can be done with LiDAR with additional repeat pass data. Lastly, an automated InSAR processing tool could be created to streamline workflow and complete further analysis. </a:t>
            </a:r>
          </a:p>
          <a:p>
            <a:endParaRPr lang="en-US" dirty="0">
              <a:cs typeface="Calibri" panose="020F0502020204030204"/>
            </a:endParaRPr>
          </a:p>
          <a:p>
            <a:r>
              <a:rPr lang="en-US" dirty="0"/>
              <a:t>------------------------------Image Information Below -----------------------------------</a:t>
            </a:r>
          </a:p>
          <a:p>
            <a:r>
              <a:rPr lang="en-US" dirty="0"/>
              <a:t>-</a:t>
            </a:r>
            <a:r>
              <a:rPr lang="en-US" b="1" dirty="0"/>
              <a:t> Image Credit:</a:t>
            </a:r>
            <a:r>
              <a:rPr lang="en-US" dirty="0"/>
              <a:t> Esri, USGS</a:t>
            </a:r>
          </a:p>
          <a:p>
            <a:r>
              <a:rPr lang="en-US" dirty="0"/>
              <a:t>- </a:t>
            </a:r>
            <a:r>
              <a:rPr lang="en-US" b="1" dirty="0"/>
              <a:t>Image Descr.:</a:t>
            </a:r>
            <a:r>
              <a:rPr lang="en-US" dirty="0"/>
              <a:t> Alaska Statewide Context basemap (National Geographic)</a:t>
            </a:r>
          </a:p>
          <a:p>
            <a:r>
              <a:rPr lang="en-US" dirty="0"/>
              <a:t>- </a:t>
            </a:r>
            <a:r>
              <a:rPr lang="en-US" b="1" dirty="0"/>
              <a:t>Image Source: </a:t>
            </a:r>
            <a:r>
              <a:rPr lang="en-US" dirty="0"/>
              <a:t>Esri ArcGIS Pro</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29</a:t>
            </a:fld>
            <a:endParaRPr lang="en-US" dirty="0"/>
          </a:p>
        </p:txBody>
      </p:sp>
    </p:spTree>
    <p:extLst>
      <p:ext uri="{BB962C8B-B14F-4D97-AF65-F5344CB8AC3E}">
        <p14:creationId xmlns:p14="http://schemas.microsoft.com/office/powerpoint/2010/main" val="993748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We would like thank our science advisor at the NASA Jet Propulsion Laboratory (JPL) for their guidance during this term and for providing the Earth observation data required for this study; Dr. Bruce Chapman. Additionally, a special thank you goes to Dr. Franz Meyer,  Alex Lewandowski, and Soumitra Sakhalkar with the Alaska Satellite Facility and the University of Anchorage for his guidance in the use of OpenSARLab and HyP3. We also thank JPL’s Benjamin Holt and NASA DEVELOP Fellow Cecil Byles for their support throughout this study.</a:t>
            </a:r>
          </a:p>
        </p:txBody>
      </p:sp>
      <p:sp>
        <p:nvSpPr>
          <p:cNvPr id="4" name="Slide Number Placeholder 3"/>
          <p:cNvSpPr>
            <a:spLocks noGrp="1"/>
          </p:cNvSpPr>
          <p:nvPr>
            <p:ph type="sldNum" sz="quarter" idx="10"/>
          </p:nvPr>
        </p:nvSpPr>
        <p:spPr/>
        <p:txBody>
          <a:bodyPr/>
          <a:lstStyle/>
          <a:p>
            <a:fld id="{66EE4239-191D-4388-B0F5-1C5222233620}" type="slidenum">
              <a:rPr lang="en-US" smtClean="0"/>
              <a:t>30</a:t>
            </a:fld>
            <a:endParaRPr lang="en-US" dirty="0"/>
          </a:p>
        </p:txBody>
      </p:sp>
    </p:spTree>
    <p:extLst>
      <p:ext uri="{BB962C8B-B14F-4D97-AF65-F5344CB8AC3E}">
        <p14:creationId xmlns:p14="http://schemas.microsoft.com/office/powerpoint/2010/main" val="2374172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grpSp>
        <p:nvGrpSpPr>
          <p:cNvPr id="10" name="Group 9"/>
          <p:cNvGrpSpPr/>
          <p:nvPr userDrawn="1"/>
        </p:nvGrpSpPr>
        <p:grpSpPr>
          <a:xfrm>
            <a:off x="-149020" y="44449"/>
            <a:ext cx="12448971" cy="6863516"/>
            <a:chOff x="-149020" y="44449"/>
            <a:chExt cx="12448971" cy="6863516"/>
          </a:xfrm>
        </p:grpSpPr>
        <p:grpSp>
          <p:nvGrpSpPr>
            <p:cNvPr id="7" name="Group 6"/>
            <p:cNvGrpSpPr/>
            <p:nvPr userDrawn="1"/>
          </p:nvGrpSpPr>
          <p:grpSpPr>
            <a:xfrm>
              <a:off x="-149020" y="44449"/>
              <a:ext cx="12448971" cy="6863516"/>
              <a:chOff x="-149020" y="44449"/>
              <a:chExt cx="12448971" cy="6863516"/>
            </a:xfrm>
          </p:grpSpPr>
          <p:sp>
            <p:nvSpPr>
              <p:cNvPr id="22" name="Rounded Rectangle 16"/>
              <p:cNvSpPr/>
              <p:nvPr/>
            </p:nvSpPr>
            <p:spPr>
              <a:xfrm>
                <a:off x="-149020" y="44449"/>
                <a:ext cx="5844685" cy="6824475"/>
              </a:xfrm>
              <a:custGeom>
                <a:avLst/>
                <a:gdLst>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0 w 6911008"/>
                  <a:gd name="connsiteY8" fmla="*/ 1151858 h 7740650"/>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1297229 w 6911008"/>
                  <a:gd name="connsiteY8" fmla="*/ 3303801 h 7740650"/>
                  <a:gd name="connsiteX9" fmla="*/ 0 w 6911008"/>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686938 w 6911009"/>
                  <a:gd name="connsiteY0" fmla="*/ 851607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686938 w 6911009"/>
                  <a:gd name="connsiteY9" fmla="*/ 851607 h 7740650"/>
                  <a:gd name="connsiteX0" fmla="*/ 896203 w 6911009"/>
                  <a:gd name="connsiteY0" fmla="*/ 778819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896203 w 6911009"/>
                  <a:gd name="connsiteY9" fmla="*/ 778819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923499 w 6911009"/>
                  <a:gd name="connsiteY0" fmla="*/ 760622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923499 w 6911009"/>
                  <a:gd name="connsiteY9" fmla="*/ 760622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627223 w 6911009"/>
                  <a:gd name="connsiteY5" fmla="*/ 7176543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3 w 6912581"/>
                  <a:gd name="connsiteY0" fmla="*/ 724228 h 7202511"/>
                  <a:gd name="connsiteX1" fmla="*/ 1153431 w 6912581"/>
                  <a:gd name="connsiteY1" fmla="*/ 0 h 7202511"/>
                  <a:gd name="connsiteX2" fmla="*/ 5760723 w 6912581"/>
                  <a:gd name="connsiteY2" fmla="*/ 0 h 7202511"/>
                  <a:gd name="connsiteX3" fmla="*/ 6912581 w 6912581"/>
                  <a:gd name="connsiteY3" fmla="*/ 1151858 h 7202511"/>
                  <a:gd name="connsiteX4" fmla="*/ 6912581 w 6912581"/>
                  <a:gd name="connsiteY4" fmla="*/ 6588792 h 7202511"/>
                  <a:gd name="connsiteX5" fmla="*/ 5628795 w 6912581"/>
                  <a:gd name="connsiteY5" fmla="*/ 7176543 h 7202511"/>
                  <a:gd name="connsiteX6" fmla="*/ 3496092 w 6912581"/>
                  <a:gd name="connsiteY6" fmla="*/ 7202511 h 7202511"/>
                  <a:gd name="connsiteX7" fmla="*/ 1189825 w 6912581"/>
                  <a:gd name="connsiteY7" fmla="*/ 7176543 h 7202511"/>
                  <a:gd name="connsiteX8" fmla="*/ 1573 w 6912581"/>
                  <a:gd name="connsiteY8" fmla="*/ 6588792 h 7202511"/>
                  <a:gd name="connsiteX9" fmla="*/ 1166873 w 6912581"/>
                  <a:gd name="connsiteY9" fmla="*/ 3312899 h 7202511"/>
                  <a:gd name="connsiteX10" fmla="*/ 1097943 w 6912581"/>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177387"/>
                  <a:gd name="connsiteX1" fmla="*/ 1151858 w 6911008"/>
                  <a:gd name="connsiteY1" fmla="*/ 0 h 7177387"/>
                  <a:gd name="connsiteX2" fmla="*/ 5759150 w 6911008"/>
                  <a:gd name="connsiteY2" fmla="*/ 0 h 7177387"/>
                  <a:gd name="connsiteX3" fmla="*/ 6911008 w 6911008"/>
                  <a:gd name="connsiteY3" fmla="*/ 1151858 h 7177387"/>
                  <a:gd name="connsiteX4" fmla="*/ 6911008 w 6911008"/>
                  <a:gd name="connsiteY4" fmla="*/ 6588792 h 7177387"/>
                  <a:gd name="connsiteX5" fmla="*/ 5627222 w 6911008"/>
                  <a:gd name="connsiteY5" fmla="*/ 7176543 h 7177387"/>
                  <a:gd name="connsiteX6" fmla="*/ 3509189 w 6911008"/>
                  <a:gd name="connsiteY6" fmla="*/ 6781985 h 7177387"/>
                  <a:gd name="connsiteX7" fmla="*/ 1188252 w 6911008"/>
                  <a:gd name="connsiteY7" fmla="*/ 7176543 h 7177387"/>
                  <a:gd name="connsiteX8" fmla="*/ 0 w 6911008"/>
                  <a:gd name="connsiteY8" fmla="*/ 6588792 h 7177387"/>
                  <a:gd name="connsiteX9" fmla="*/ 1115258 w 6911008"/>
                  <a:gd name="connsiteY9" fmla="*/ 3308350 h 7177387"/>
                  <a:gd name="connsiteX10" fmla="*/ 1096370 w 6911008"/>
                  <a:gd name="connsiteY10" fmla="*/ 724228 h 7177387"/>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32112 w 6911008"/>
                  <a:gd name="connsiteY5" fmla="*/ 6853814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56 w 5814694"/>
                  <a:gd name="connsiteY0" fmla="*/ 724228 h 6824475"/>
                  <a:gd name="connsiteX1" fmla="*/ 55544 w 5814694"/>
                  <a:gd name="connsiteY1" fmla="*/ 0 h 6824475"/>
                  <a:gd name="connsiteX2" fmla="*/ 4662836 w 5814694"/>
                  <a:gd name="connsiteY2" fmla="*/ 0 h 6824475"/>
                  <a:gd name="connsiteX3" fmla="*/ 5814694 w 5814694"/>
                  <a:gd name="connsiteY3" fmla="*/ 1151858 h 6824475"/>
                  <a:gd name="connsiteX4" fmla="*/ 5814694 w 5814694"/>
                  <a:gd name="connsiteY4" fmla="*/ 6588792 h 6824475"/>
                  <a:gd name="connsiteX5" fmla="*/ 4530908 w 5814694"/>
                  <a:gd name="connsiteY5" fmla="*/ 6824475 h 6824475"/>
                  <a:gd name="connsiteX6" fmla="*/ 2412875 w 5814694"/>
                  <a:gd name="connsiteY6" fmla="*/ 6781985 h 6824475"/>
                  <a:gd name="connsiteX7" fmla="*/ 307091 w 5814694"/>
                  <a:gd name="connsiteY7" fmla="*/ 6760907 h 6824475"/>
                  <a:gd name="connsiteX8" fmla="*/ 52799 w 5814694"/>
                  <a:gd name="connsiteY8" fmla="*/ 5708621 h 6824475"/>
                  <a:gd name="connsiteX9" fmla="*/ 18944 w 5814694"/>
                  <a:gd name="connsiteY9" fmla="*/ 3308350 h 6824475"/>
                  <a:gd name="connsiteX10" fmla="*/ 56 w 5814694"/>
                  <a:gd name="connsiteY10" fmla="*/ 724228 h 6824475"/>
                  <a:gd name="connsiteX0" fmla="*/ 22750 w 5837388"/>
                  <a:gd name="connsiteY0" fmla="*/ 724228 h 6824475"/>
                  <a:gd name="connsiteX1" fmla="*/ 0 w 5837388"/>
                  <a:gd name="connsiteY1" fmla="*/ 9779 h 6824475"/>
                  <a:gd name="connsiteX2" fmla="*/ 4685530 w 5837388"/>
                  <a:gd name="connsiteY2" fmla="*/ 0 h 6824475"/>
                  <a:gd name="connsiteX3" fmla="*/ 5837388 w 5837388"/>
                  <a:gd name="connsiteY3" fmla="*/ 1151858 h 6824475"/>
                  <a:gd name="connsiteX4" fmla="*/ 5837388 w 5837388"/>
                  <a:gd name="connsiteY4" fmla="*/ 6588792 h 6824475"/>
                  <a:gd name="connsiteX5" fmla="*/ 4553602 w 5837388"/>
                  <a:gd name="connsiteY5" fmla="*/ 6824475 h 6824475"/>
                  <a:gd name="connsiteX6" fmla="*/ 2435569 w 5837388"/>
                  <a:gd name="connsiteY6" fmla="*/ 6781985 h 6824475"/>
                  <a:gd name="connsiteX7" fmla="*/ 329785 w 5837388"/>
                  <a:gd name="connsiteY7" fmla="*/ 6760907 h 6824475"/>
                  <a:gd name="connsiteX8" fmla="*/ 75493 w 5837388"/>
                  <a:gd name="connsiteY8" fmla="*/ 5708621 h 6824475"/>
                  <a:gd name="connsiteX9" fmla="*/ 41638 w 5837388"/>
                  <a:gd name="connsiteY9" fmla="*/ 3308350 h 6824475"/>
                  <a:gd name="connsiteX10" fmla="*/ 22750 w 5837388"/>
                  <a:gd name="connsiteY10" fmla="*/ 724228 h 6824475"/>
                  <a:gd name="connsiteX0" fmla="*/ 30047 w 5844685"/>
                  <a:gd name="connsiteY0" fmla="*/ 724228 h 6824475"/>
                  <a:gd name="connsiteX1" fmla="*/ 7297 w 5844685"/>
                  <a:gd name="connsiteY1" fmla="*/ 9779 h 6824475"/>
                  <a:gd name="connsiteX2" fmla="*/ 4692827 w 5844685"/>
                  <a:gd name="connsiteY2" fmla="*/ 0 h 6824475"/>
                  <a:gd name="connsiteX3" fmla="*/ 5844685 w 5844685"/>
                  <a:gd name="connsiteY3" fmla="*/ 1151858 h 6824475"/>
                  <a:gd name="connsiteX4" fmla="*/ 5844685 w 5844685"/>
                  <a:gd name="connsiteY4" fmla="*/ 6588792 h 6824475"/>
                  <a:gd name="connsiteX5" fmla="*/ 4560899 w 5844685"/>
                  <a:gd name="connsiteY5" fmla="*/ 6824475 h 6824475"/>
                  <a:gd name="connsiteX6" fmla="*/ 2442866 w 5844685"/>
                  <a:gd name="connsiteY6" fmla="*/ 6781985 h 6824475"/>
                  <a:gd name="connsiteX7" fmla="*/ 337082 w 5844685"/>
                  <a:gd name="connsiteY7" fmla="*/ 6760907 h 6824475"/>
                  <a:gd name="connsiteX8" fmla="*/ 82790 w 5844685"/>
                  <a:gd name="connsiteY8" fmla="*/ 5708621 h 6824475"/>
                  <a:gd name="connsiteX9" fmla="*/ 48935 w 5844685"/>
                  <a:gd name="connsiteY9" fmla="*/ 3308350 h 6824475"/>
                  <a:gd name="connsiteX10" fmla="*/ 30047 w 5844685"/>
                  <a:gd name="connsiteY10" fmla="*/ 724228 h 682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44685" h="6824475">
                    <a:moveTo>
                      <a:pt x="30047" y="724228"/>
                    </a:moveTo>
                    <a:cubicBezTo>
                      <a:pt x="30047" y="88074"/>
                      <a:pt x="-17845" y="512118"/>
                      <a:pt x="7297" y="9779"/>
                    </a:cubicBezTo>
                    <a:lnTo>
                      <a:pt x="4692827" y="0"/>
                    </a:lnTo>
                    <a:cubicBezTo>
                      <a:pt x="5328981" y="0"/>
                      <a:pt x="5844685" y="515704"/>
                      <a:pt x="5844685" y="1151858"/>
                    </a:cubicBezTo>
                    <a:lnTo>
                      <a:pt x="5844685" y="6588792"/>
                    </a:lnTo>
                    <a:cubicBezTo>
                      <a:pt x="5839795" y="6794639"/>
                      <a:pt x="5197053" y="6824475"/>
                      <a:pt x="4560899" y="6824475"/>
                    </a:cubicBezTo>
                    <a:lnTo>
                      <a:pt x="2442866" y="6781985"/>
                    </a:lnTo>
                    <a:lnTo>
                      <a:pt x="337082" y="6760907"/>
                    </a:lnTo>
                    <a:cubicBezTo>
                      <a:pt x="137729" y="6783604"/>
                      <a:pt x="-14446" y="6775884"/>
                      <a:pt x="82790" y="5708621"/>
                    </a:cubicBezTo>
                    <a:cubicBezTo>
                      <a:pt x="67413" y="4439385"/>
                      <a:pt x="82066" y="6996422"/>
                      <a:pt x="48935" y="3308350"/>
                    </a:cubicBezTo>
                    <a:cubicBezTo>
                      <a:pt x="50221" y="2581937"/>
                      <a:pt x="28761" y="1418796"/>
                      <a:pt x="30047" y="724228"/>
                    </a:cubicBezTo>
                    <a:close/>
                  </a:path>
                </a:pathLst>
              </a:custGeom>
              <a:blipFill dpi="0" rotWithShape="0">
                <a:blip r:embed="rId2"/>
                <a:srcRect/>
                <a:stretch>
                  <a:fillRect l="-75000" r="-50000"/>
                </a:stretch>
              </a:blipFill>
              <a:ln w="127000">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p:cNvGrpSpPr/>
              <p:nvPr/>
            </p:nvGrpSpPr>
            <p:grpSpPr>
              <a:xfrm>
                <a:off x="-107950" y="6248400"/>
                <a:ext cx="12407901" cy="659565"/>
                <a:chOff x="-107950" y="6248400"/>
                <a:chExt cx="12407901" cy="659565"/>
              </a:xfrm>
              <a:solidFill>
                <a:srgbClr val="379CC4"/>
              </a:solidFill>
            </p:grpSpPr>
            <p:sp>
              <p:nvSpPr>
                <p:cNvPr id="24" name="Rounded Rectangle 23"/>
                <p:cNvSpPr/>
                <p:nvPr userDrawn="1"/>
              </p:nvSpPr>
              <p:spPr>
                <a:xfrm>
                  <a:off x="11620500" y="6248400"/>
                  <a:ext cx="679450" cy="659565"/>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25" name="Group 24"/>
                <p:cNvGrpSpPr/>
                <p:nvPr userDrawn="1"/>
              </p:nvGrpSpPr>
              <p:grpSpPr>
                <a:xfrm>
                  <a:off x="-107950" y="6250887"/>
                  <a:ext cx="12407901" cy="657078"/>
                  <a:chOff x="-107950" y="6250887"/>
                  <a:chExt cx="12407901" cy="657078"/>
                </a:xfrm>
                <a:grpFill/>
              </p:grpSpPr>
              <p:sp>
                <p:nvSpPr>
                  <p:cNvPr id="26" name="Rounded Rectangle 25"/>
                  <p:cNvSpPr/>
                  <p:nvPr userDrawn="1"/>
                </p:nvSpPr>
                <p:spPr>
                  <a:xfrm>
                    <a:off x="0" y="6593877"/>
                    <a:ext cx="12192000" cy="314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ed Rectangle 26"/>
                  <p:cNvSpPr/>
                  <p:nvPr userDrawn="1"/>
                </p:nvSpPr>
                <p:spPr>
                  <a:xfrm>
                    <a:off x="-107950" y="6250887"/>
                    <a:ext cx="1919388" cy="508417"/>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8" name="Rounded Rectangle 27"/>
                  <p:cNvSpPr/>
                  <p:nvPr userDrawn="1"/>
                </p:nvSpPr>
                <p:spPr>
                  <a:xfrm>
                    <a:off x="332607" y="6589441"/>
                    <a:ext cx="11967344" cy="177109"/>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015" y="6425457"/>
                    <a:ext cx="1367335" cy="222457"/>
                  </a:xfrm>
                  <a:prstGeom prst="rect">
                    <a:avLst/>
                  </a:prstGeom>
                </p:spPr>
              </p:pic>
            </p:grpSp>
          </p:grpSp>
          <p:sp>
            <p:nvSpPr>
              <p:cNvPr id="31" name="TextBox 30"/>
              <p:cNvSpPr txBox="1"/>
              <p:nvPr userDrawn="1"/>
            </p:nvSpPr>
            <p:spPr>
              <a:xfrm>
                <a:off x="4452137" y="6253427"/>
                <a:ext cx="7136613" cy="338554"/>
              </a:xfrm>
              <a:prstGeom prst="rect">
                <a:avLst/>
              </a:prstGeom>
              <a:noFill/>
            </p:spPr>
            <p:txBody>
              <a:bodyPr wrap="square" rtlCol="0" anchor="ctr">
                <a:spAutoFit/>
              </a:bodyPr>
              <a:lstStyle/>
              <a:p>
                <a:pPr algn="r"/>
                <a:r>
                  <a:rPr lang="en-US" sz="1600" dirty="0">
                    <a:solidFill>
                      <a:srgbClr val="8D8780"/>
                    </a:solidFill>
                    <a:latin typeface="Century Gothic" panose="020B0502020202020204" pitchFamily="34" charset="0"/>
                  </a:rPr>
                  <a:t>| </a:t>
                </a:r>
                <a:r>
                  <a:rPr lang="en-US" sz="1600" spc="100" baseline="0" dirty="0">
                    <a:solidFill>
                      <a:srgbClr val="8D8780"/>
                    </a:solidFill>
                    <a:latin typeface="Century Gothic" panose="020B0502020202020204" pitchFamily="34" charset="0"/>
                  </a:rPr>
                  <a:t>Summer 2020</a:t>
                </a:r>
              </a:p>
            </p:txBody>
          </p:sp>
        </p:gr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712057" y="6345025"/>
              <a:ext cx="393192" cy="393192"/>
            </a:xfrm>
            <a:prstGeom prst="rect">
              <a:avLst/>
            </a:prstGeom>
          </p:spPr>
        </p:pic>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userDrawn="1"/>
        </p:nvSpPr>
        <p:spPr>
          <a:xfrm>
            <a:off x="581874" y="838074"/>
            <a:ext cx="4745502" cy="1569660"/>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The PC team will add</a:t>
            </a:r>
            <a:r>
              <a:rPr lang="en-US" sz="1200" baseline="0" dirty="0">
                <a:solidFill>
                  <a:srgbClr val="FF0000"/>
                </a:solidFill>
                <a:latin typeface="Century Gothic" panose="020B0502020202020204" pitchFamily="34" charset="0"/>
              </a:rPr>
              <a:t> your website image here </a:t>
            </a:r>
            <a:r>
              <a:rPr lang="en-US" sz="1200" baseline="0" dirty="0">
                <a:solidFill>
                  <a:srgbClr val="FF0000"/>
                </a:solidFill>
                <a:latin typeface="Century Gothic" panose="020B0502020202020204" pitchFamily="34" charset="0"/>
                <a:sym typeface="Wingdings" panose="05000000000000000000" pitchFamily="2" charset="2"/>
              </a:rPr>
              <a:t></a:t>
            </a:r>
            <a:endParaRPr lang="en-US" sz="1200" dirty="0">
              <a:solidFill>
                <a:srgbClr val="FF0000"/>
              </a:solidFill>
              <a:latin typeface="Century Gothic" panose="020B0502020202020204" pitchFamily="34" charset="0"/>
            </a:endParaRP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a:solidFill>
            <a:srgbClr val="8D8780"/>
          </a:solidFill>
        </p:grpSpPr>
        <p:sp>
          <p:nvSpPr>
            <p:cNvPr id="7" name="Rounded Rectangle 6"/>
            <p:cNvSpPr/>
            <p:nvPr userDrawn="1"/>
          </p:nvSpPr>
          <p:spPr>
            <a:xfrm>
              <a:off x="-45493" y="-131929"/>
              <a:ext cx="12310281" cy="12101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18168" y="303034"/>
              <a:ext cx="530352" cy="530352"/>
            </a:xfrm>
            <a:prstGeom prst="rect">
              <a:avLst/>
            </a:prstGeom>
            <a:grpFill/>
          </p:spPr>
        </p:pic>
      </p:grpSp>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hin Bars">
    <p:spTree>
      <p:nvGrpSpPr>
        <p:cNvPr id="1" name=""/>
        <p:cNvGrpSpPr/>
        <p:nvPr/>
      </p:nvGrpSpPr>
      <p:grpSpPr>
        <a:xfrm>
          <a:off x="0" y="0"/>
          <a:ext cx="0" cy="0"/>
          <a:chOff x="0" y="0"/>
          <a:chExt cx="0" cy="0"/>
        </a:xfrm>
      </p:grpSpPr>
      <p:grpSp>
        <p:nvGrpSpPr>
          <p:cNvPr id="2" name="Group 1"/>
          <p:cNvGrpSpPr/>
          <p:nvPr userDrawn="1"/>
        </p:nvGrpSpPr>
        <p:grpSpPr>
          <a:xfrm>
            <a:off x="0" y="-245046"/>
            <a:ext cx="12192000" cy="7316860"/>
            <a:chOff x="0" y="-245046"/>
            <a:chExt cx="12192000" cy="7316860"/>
          </a:xfrm>
        </p:grpSpPr>
        <p:sp>
          <p:nvSpPr>
            <p:cNvPr id="7" name="Rounded Rectangle 6"/>
            <p:cNvSpPr/>
            <p:nvPr userDrawn="1"/>
          </p:nvSpPr>
          <p:spPr>
            <a:xfrm>
              <a:off x="0" y="6708859"/>
              <a:ext cx="12192000" cy="362955"/>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userDrawn="1"/>
          </p:nvSpPr>
          <p:spPr>
            <a:xfrm>
              <a:off x="0" y="-245046"/>
              <a:ext cx="12192000" cy="362955"/>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p Arc">
    <p:spTree>
      <p:nvGrpSpPr>
        <p:cNvPr id="1" name=""/>
        <p:cNvGrpSpPr/>
        <p:nvPr/>
      </p:nvGrpSpPr>
      <p:grpSpPr>
        <a:xfrm>
          <a:off x="0" y="0"/>
          <a:ext cx="0" cy="0"/>
          <a:chOff x="0" y="0"/>
          <a:chExt cx="0" cy="0"/>
        </a:xfrm>
      </p:grpSpPr>
      <p:grpSp>
        <p:nvGrpSpPr>
          <p:cNvPr id="4" name="Group 3"/>
          <p:cNvGrpSpPr/>
          <p:nvPr userDrawn="1"/>
        </p:nvGrpSpPr>
        <p:grpSpPr>
          <a:xfrm>
            <a:off x="-419990" y="0"/>
            <a:ext cx="12611990" cy="7171680"/>
            <a:chOff x="-419990" y="0"/>
            <a:chExt cx="12611990" cy="7171680"/>
          </a:xfrm>
        </p:grpSpPr>
        <p:sp>
          <p:nvSpPr>
            <p:cNvPr id="2" name="Rectangle 1"/>
            <p:cNvSpPr/>
            <p:nvPr userDrawn="1"/>
          </p:nvSpPr>
          <p:spPr>
            <a:xfrm>
              <a:off x="0" y="0"/>
              <a:ext cx="12192000" cy="6858000"/>
            </a:xfrm>
            <a:prstGeom prst="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userDrawn="1"/>
          </p:nvSpPr>
          <p:spPr>
            <a:xfrm rot="10800000">
              <a:off x="-419990" y="207335"/>
              <a:ext cx="12440095" cy="6964345"/>
            </a:xfrm>
            <a:custGeom>
              <a:avLst/>
              <a:gdLst>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650534 h 7034473"/>
                <a:gd name="connsiteX1" fmla="*/ 1202391 w 13062098"/>
                <a:gd name="connsiteY1" fmla="*/ 431655 h 7034473"/>
                <a:gd name="connsiteX2" fmla="*/ 11705535 w 13062098"/>
                <a:gd name="connsiteY2" fmla="*/ 1036 h 7034473"/>
                <a:gd name="connsiteX3" fmla="*/ 13062098 w 13062098"/>
                <a:gd name="connsiteY3" fmla="*/ 650534 h 7034473"/>
                <a:gd name="connsiteX4" fmla="*/ 13062098 w 13062098"/>
                <a:gd name="connsiteY4" fmla="*/ 5757654 h 7034473"/>
                <a:gd name="connsiteX5" fmla="*/ 11785279 w 13062098"/>
                <a:gd name="connsiteY5" fmla="*/ 7034473 h 7034473"/>
                <a:gd name="connsiteX6" fmla="*/ 1276819 w 13062098"/>
                <a:gd name="connsiteY6" fmla="*/ 7034473 h 7034473"/>
                <a:gd name="connsiteX7" fmla="*/ 0 w 13062098"/>
                <a:gd name="connsiteY7" fmla="*/ 5757654 h 7034473"/>
                <a:gd name="connsiteX8" fmla="*/ 0 w 13062098"/>
                <a:gd name="connsiteY8" fmla="*/ 650534 h 7034473"/>
                <a:gd name="connsiteX0" fmla="*/ 0 w 13062098"/>
                <a:gd name="connsiteY0" fmla="*/ 429953 h 6813892"/>
                <a:gd name="connsiteX1" fmla="*/ 1202391 w 13062098"/>
                <a:gd name="connsiteY1" fmla="*/ 211074 h 6813892"/>
                <a:gd name="connsiteX2" fmla="*/ 11700219 w 13062098"/>
                <a:gd name="connsiteY2" fmla="*/ 99432 h 6813892"/>
                <a:gd name="connsiteX3" fmla="*/ 13062098 w 13062098"/>
                <a:gd name="connsiteY3" fmla="*/ 429953 h 6813892"/>
                <a:gd name="connsiteX4" fmla="*/ 13062098 w 13062098"/>
                <a:gd name="connsiteY4" fmla="*/ 5537073 h 6813892"/>
                <a:gd name="connsiteX5" fmla="*/ 11785279 w 13062098"/>
                <a:gd name="connsiteY5" fmla="*/ 6813892 h 6813892"/>
                <a:gd name="connsiteX6" fmla="*/ 1276819 w 13062098"/>
                <a:gd name="connsiteY6" fmla="*/ 6813892 h 6813892"/>
                <a:gd name="connsiteX7" fmla="*/ 0 w 13062098"/>
                <a:gd name="connsiteY7" fmla="*/ 5537073 h 6813892"/>
                <a:gd name="connsiteX8" fmla="*/ 0 w 13062098"/>
                <a:gd name="connsiteY8" fmla="*/ 429953 h 6813892"/>
                <a:gd name="connsiteX0" fmla="*/ 0 w 13062098"/>
                <a:gd name="connsiteY0" fmla="*/ 421744 h 6805683"/>
                <a:gd name="connsiteX1" fmla="*/ 1202391 w 13062098"/>
                <a:gd name="connsiteY1" fmla="*/ 202865 h 6805683"/>
                <a:gd name="connsiteX2" fmla="*/ 11700219 w 13062098"/>
                <a:gd name="connsiteY2" fmla="*/ 91223 h 6805683"/>
                <a:gd name="connsiteX3" fmla="*/ 11961628 w 13062098"/>
                <a:gd name="connsiteY3" fmla="*/ 437693 h 6805683"/>
                <a:gd name="connsiteX4" fmla="*/ 13062098 w 13062098"/>
                <a:gd name="connsiteY4" fmla="*/ 5528864 h 6805683"/>
                <a:gd name="connsiteX5" fmla="*/ 11785279 w 13062098"/>
                <a:gd name="connsiteY5" fmla="*/ 6805683 h 6805683"/>
                <a:gd name="connsiteX6" fmla="*/ 1276819 w 13062098"/>
                <a:gd name="connsiteY6" fmla="*/ 6805683 h 6805683"/>
                <a:gd name="connsiteX7" fmla="*/ 0 w 13062098"/>
                <a:gd name="connsiteY7" fmla="*/ 5528864 h 6805683"/>
                <a:gd name="connsiteX8" fmla="*/ 0 w 13062098"/>
                <a:gd name="connsiteY8" fmla="*/ 421744 h 6805683"/>
                <a:gd name="connsiteX0" fmla="*/ 0 w 13062098"/>
                <a:gd name="connsiteY0" fmla="*/ 376735 h 6760674"/>
                <a:gd name="connsiteX1" fmla="*/ 1202391 w 13062098"/>
                <a:gd name="connsiteY1" fmla="*/ 157856 h 6760674"/>
                <a:gd name="connsiteX2" fmla="*/ 11700219 w 13062098"/>
                <a:gd name="connsiteY2" fmla="*/ 46214 h 6760674"/>
                <a:gd name="connsiteX3" fmla="*/ 11961628 w 13062098"/>
                <a:gd name="connsiteY3" fmla="*/ 392684 h 6760674"/>
                <a:gd name="connsiteX4" fmla="*/ 13062098 w 13062098"/>
                <a:gd name="connsiteY4" fmla="*/ 5483855 h 6760674"/>
                <a:gd name="connsiteX5" fmla="*/ 11785279 w 13062098"/>
                <a:gd name="connsiteY5" fmla="*/ 6760674 h 6760674"/>
                <a:gd name="connsiteX6" fmla="*/ 1276819 w 13062098"/>
                <a:gd name="connsiteY6" fmla="*/ 6760674 h 6760674"/>
                <a:gd name="connsiteX7" fmla="*/ 0 w 13062098"/>
                <a:gd name="connsiteY7" fmla="*/ 5483855 h 6760674"/>
                <a:gd name="connsiteX8" fmla="*/ 0 w 13062098"/>
                <a:gd name="connsiteY8" fmla="*/ 376735 h 6760674"/>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785279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966033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2265181"/>
                <a:gd name="connsiteY0" fmla="*/ 330521 h 6714476"/>
                <a:gd name="connsiteX1" fmla="*/ 1202391 w 12265181"/>
                <a:gd name="connsiteY1" fmla="*/ 111642 h 6714476"/>
                <a:gd name="connsiteX2" fmla="*/ 11700219 w 12265181"/>
                <a:gd name="connsiteY2" fmla="*/ 0 h 6714476"/>
                <a:gd name="connsiteX3" fmla="*/ 11961628 w 12265181"/>
                <a:gd name="connsiteY3" fmla="*/ 346470 h 6714476"/>
                <a:gd name="connsiteX4" fmla="*/ 11908465 w 12265181"/>
                <a:gd name="connsiteY4" fmla="*/ 6022432 h 6714476"/>
                <a:gd name="connsiteX5" fmla="*/ 11966033 w 12265181"/>
                <a:gd name="connsiteY5" fmla="*/ 6714460 h 6714476"/>
                <a:gd name="connsiteX6" fmla="*/ 1276819 w 12265181"/>
                <a:gd name="connsiteY6" fmla="*/ 6714460 h 6714476"/>
                <a:gd name="connsiteX7" fmla="*/ 0 w 12265181"/>
                <a:gd name="connsiteY7" fmla="*/ 5437641 h 6714476"/>
                <a:gd name="connsiteX8" fmla="*/ 0 w 12265181"/>
                <a:gd name="connsiteY8" fmla="*/ 330521 h 671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181" h="6714476">
                  <a:moveTo>
                    <a:pt x="0" y="330521"/>
                  </a:moveTo>
                  <a:cubicBezTo>
                    <a:pt x="21265" y="-124782"/>
                    <a:pt x="635446" y="101009"/>
                    <a:pt x="1202391" y="111642"/>
                  </a:cubicBezTo>
                  <a:lnTo>
                    <a:pt x="11700219" y="0"/>
                  </a:lnTo>
                  <a:cubicBezTo>
                    <a:pt x="12059829" y="127590"/>
                    <a:pt x="12057321" y="-124782"/>
                    <a:pt x="11961628" y="346470"/>
                  </a:cubicBezTo>
                  <a:lnTo>
                    <a:pt x="11908465" y="6022432"/>
                  </a:lnTo>
                  <a:cubicBezTo>
                    <a:pt x="11908465" y="6727600"/>
                    <a:pt x="12671201" y="6714460"/>
                    <a:pt x="11966033" y="6714460"/>
                  </a:cubicBezTo>
                  <a:lnTo>
                    <a:pt x="1276819" y="6714460"/>
                  </a:lnTo>
                  <a:cubicBezTo>
                    <a:pt x="571651" y="6714460"/>
                    <a:pt x="0" y="6142809"/>
                    <a:pt x="0" y="5437641"/>
                  </a:cubicBezTo>
                  <a:lnTo>
                    <a:pt x="0" y="3305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7129" y="134339"/>
              <a:ext cx="438912" cy="438912"/>
            </a:xfrm>
            <a:prstGeom prst="rect">
              <a:avLst/>
            </a:prstGeom>
          </p:spPr>
        </p:pic>
      </p:gr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ttom Arc">
    <p:spTree>
      <p:nvGrpSpPr>
        <p:cNvPr id="1" name=""/>
        <p:cNvGrpSpPr/>
        <p:nvPr/>
      </p:nvGrpSpPr>
      <p:grpSpPr>
        <a:xfrm>
          <a:off x="0" y="0"/>
          <a:ext cx="0" cy="0"/>
          <a:chOff x="0" y="0"/>
          <a:chExt cx="0" cy="0"/>
        </a:xfrm>
      </p:grpSpPr>
      <p:grpSp>
        <p:nvGrpSpPr>
          <p:cNvPr id="3" name="Group 2"/>
          <p:cNvGrpSpPr/>
          <p:nvPr userDrawn="1"/>
        </p:nvGrpSpPr>
        <p:grpSpPr>
          <a:xfrm>
            <a:off x="-330280" y="-263304"/>
            <a:ext cx="12522280" cy="7121304"/>
            <a:chOff x="-330280" y="-263304"/>
            <a:chExt cx="12522280" cy="7121304"/>
          </a:xfrm>
        </p:grpSpPr>
        <p:sp>
          <p:nvSpPr>
            <p:cNvPr id="2" name="Rectangle 1"/>
            <p:cNvSpPr/>
            <p:nvPr userDrawn="1"/>
          </p:nvSpPr>
          <p:spPr>
            <a:xfrm>
              <a:off x="0" y="0"/>
              <a:ext cx="12192000" cy="6858000"/>
            </a:xfrm>
            <a:prstGeom prst="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userDrawn="1"/>
          </p:nvSpPr>
          <p:spPr>
            <a:xfrm>
              <a:off x="-330280" y="-263304"/>
              <a:ext cx="12339756" cy="6940552"/>
            </a:xfrm>
            <a:custGeom>
              <a:avLst/>
              <a:gdLst>
                <a:gd name="connsiteX0" fmla="*/ 0 w 13242850"/>
                <a:gd name="connsiteY0" fmla="*/ 1305173 h 7830880"/>
                <a:gd name="connsiteX1" fmla="*/ 1305173 w 13242850"/>
                <a:gd name="connsiteY1" fmla="*/ 0 h 7830880"/>
                <a:gd name="connsiteX2" fmla="*/ 11937677 w 13242850"/>
                <a:gd name="connsiteY2" fmla="*/ 0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1305173 h 7830880"/>
                <a:gd name="connsiteX1" fmla="*/ 1305173 w 13242850"/>
                <a:gd name="connsiteY1" fmla="*/ 0 h 7830880"/>
                <a:gd name="connsiteX2" fmla="*/ 12006789 w 13242850"/>
                <a:gd name="connsiteY2" fmla="*/ 1026042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452414 h 6978121"/>
                <a:gd name="connsiteX1" fmla="*/ 1395550 w 13242850"/>
                <a:gd name="connsiteY1" fmla="*/ 88223 h 6978121"/>
                <a:gd name="connsiteX2" fmla="*/ 12006789 w 13242850"/>
                <a:gd name="connsiteY2" fmla="*/ 173283 h 6978121"/>
                <a:gd name="connsiteX3" fmla="*/ 13242850 w 13242850"/>
                <a:gd name="connsiteY3" fmla="*/ 452414 h 6978121"/>
                <a:gd name="connsiteX4" fmla="*/ 13242850 w 13242850"/>
                <a:gd name="connsiteY4" fmla="*/ 5672948 h 6978121"/>
                <a:gd name="connsiteX5" fmla="*/ 11937677 w 13242850"/>
                <a:gd name="connsiteY5" fmla="*/ 6978121 h 6978121"/>
                <a:gd name="connsiteX6" fmla="*/ 1305173 w 13242850"/>
                <a:gd name="connsiteY6" fmla="*/ 6978121 h 6978121"/>
                <a:gd name="connsiteX7" fmla="*/ 0 w 13242850"/>
                <a:gd name="connsiteY7" fmla="*/ 5672948 h 6978121"/>
                <a:gd name="connsiteX8" fmla="*/ 0 w 13242850"/>
                <a:gd name="connsiteY8" fmla="*/ 452414 h 6978121"/>
                <a:gd name="connsiteX0" fmla="*/ 754912 w 13242850"/>
                <a:gd name="connsiteY0" fmla="*/ 460587 h 6970345"/>
                <a:gd name="connsiteX1" fmla="*/ 1395550 w 13242850"/>
                <a:gd name="connsiteY1" fmla="*/ 80447 h 6970345"/>
                <a:gd name="connsiteX2" fmla="*/ 12006789 w 13242850"/>
                <a:gd name="connsiteY2" fmla="*/ 165507 h 6970345"/>
                <a:gd name="connsiteX3" fmla="*/ 13242850 w 13242850"/>
                <a:gd name="connsiteY3" fmla="*/ 444638 h 6970345"/>
                <a:gd name="connsiteX4" fmla="*/ 13242850 w 13242850"/>
                <a:gd name="connsiteY4" fmla="*/ 5665172 h 6970345"/>
                <a:gd name="connsiteX5" fmla="*/ 11937677 w 13242850"/>
                <a:gd name="connsiteY5" fmla="*/ 6970345 h 6970345"/>
                <a:gd name="connsiteX6" fmla="*/ 1305173 w 13242850"/>
                <a:gd name="connsiteY6" fmla="*/ 6970345 h 6970345"/>
                <a:gd name="connsiteX7" fmla="*/ 0 w 13242850"/>
                <a:gd name="connsiteY7" fmla="*/ 5665172 h 6970345"/>
                <a:gd name="connsiteX8" fmla="*/ 754912 w 13242850"/>
                <a:gd name="connsiteY8" fmla="*/ 460587 h 6970345"/>
                <a:gd name="connsiteX0" fmla="*/ 2657 w 12490595"/>
                <a:gd name="connsiteY0" fmla="*/ 460587 h 6970345"/>
                <a:gd name="connsiteX1" fmla="*/ 643295 w 12490595"/>
                <a:gd name="connsiteY1" fmla="*/ 80447 h 6970345"/>
                <a:gd name="connsiteX2" fmla="*/ 11254534 w 12490595"/>
                <a:gd name="connsiteY2" fmla="*/ 165507 h 6970345"/>
                <a:gd name="connsiteX3" fmla="*/ 12490595 w 12490595"/>
                <a:gd name="connsiteY3" fmla="*/ 444638 h 6970345"/>
                <a:gd name="connsiteX4" fmla="*/ 12490595 w 12490595"/>
                <a:gd name="connsiteY4" fmla="*/ 5665172 h 6970345"/>
                <a:gd name="connsiteX5" fmla="*/ 11185422 w 12490595"/>
                <a:gd name="connsiteY5" fmla="*/ 6970345 h 6970345"/>
                <a:gd name="connsiteX6" fmla="*/ 552918 w 12490595"/>
                <a:gd name="connsiteY6" fmla="*/ 6970345 h 6970345"/>
                <a:gd name="connsiteX7" fmla="*/ 146196 w 12490595"/>
                <a:gd name="connsiteY7" fmla="*/ 5718335 h 6970345"/>
                <a:gd name="connsiteX8" fmla="*/ 2657 w 12490595"/>
                <a:gd name="connsiteY8" fmla="*/ 460587 h 6970345"/>
                <a:gd name="connsiteX0" fmla="*/ 41534 w 12412514"/>
                <a:gd name="connsiteY0" fmla="*/ 460587 h 6970345"/>
                <a:gd name="connsiteX1" fmla="*/ 565214 w 12412514"/>
                <a:gd name="connsiteY1" fmla="*/ 80447 h 6970345"/>
                <a:gd name="connsiteX2" fmla="*/ 11176453 w 12412514"/>
                <a:gd name="connsiteY2" fmla="*/ 165507 h 6970345"/>
                <a:gd name="connsiteX3" fmla="*/ 12412514 w 12412514"/>
                <a:gd name="connsiteY3" fmla="*/ 444638 h 6970345"/>
                <a:gd name="connsiteX4" fmla="*/ 12412514 w 12412514"/>
                <a:gd name="connsiteY4" fmla="*/ 5665172 h 6970345"/>
                <a:gd name="connsiteX5" fmla="*/ 11107341 w 12412514"/>
                <a:gd name="connsiteY5" fmla="*/ 6970345 h 6970345"/>
                <a:gd name="connsiteX6" fmla="*/ 474837 w 12412514"/>
                <a:gd name="connsiteY6" fmla="*/ 6970345 h 6970345"/>
                <a:gd name="connsiteX7" fmla="*/ 68115 w 12412514"/>
                <a:gd name="connsiteY7" fmla="*/ 5718335 h 6970345"/>
                <a:gd name="connsiteX8" fmla="*/ 41534 w 12412514"/>
                <a:gd name="connsiteY8" fmla="*/ 460587 h 6970345"/>
                <a:gd name="connsiteX0" fmla="*/ 24649 w 12395629"/>
                <a:gd name="connsiteY0" fmla="*/ 460587 h 6970345"/>
                <a:gd name="connsiteX1" fmla="*/ 548329 w 12395629"/>
                <a:gd name="connsiteY1" fmla="*/ 80447 h 6970345"/>
                <a:gd name="connsiteX2" fmla="*/ 11159568 w 12395629"/>
                <a:gd name="connsiteY2" fmla="*/ 165507 h 6970345"/>
                <a:gd name="connsiteX3" fmla="*/ 12395629 w 12395629"/>
                <a:gd name="connsiteY3" fmla="*/ 444638 h 6970345"/>
                <a:gd name="connsiteX4" fmla="*/ 12395629 w 12395629"/>
                <a:gd name="connsiteY4" fmla="*/ 5665172 h 6970345"/>
                <a:gd name="connsiteX5" fmla="*/ 11090456 w 12395629"/>
                <a:gd name="connsiteY5" fmla="*/ 6970345 h 6970345"/>
                <a:gd name="connsiteX6" fmla="*/ 457952 w 12395629"/>
                <a:gd name="connsiteY6" fmla="*/ 6970345 h 6970345"/>
                <a:gd name="connsiteX7" fmla="*/ 205402 w 12395629"/>
                <a:gd name="connsiteY7" fmla="*/ 5723651 h 6970345"/>
                <a:gd name="connsiteX8" fmla="*/ 24649 w 12395629"/>
                <a:gd name="connsiteY8" fmla="*/ 460587 h 697034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39651 h 6938776"/>
                <a:gd name="connsiteX1" fmla="*/ 492456 w 12339756"/>
                <a:gd name="connsiteY1" fmla="*/ 48878 h 6938776"/>
                <a:gd name="connsiteX2" fmla="*/ 11103695 w 12339756"/>
                <a:gd name="connsiteY2" fmla="*/ 133938 h 6938776"/>
                <a:gd name="connsiteX3" fmla="*/ 12339756 w 12339756"/>
                <a:gd name="connsiteY3" fmla="*/ 413069 h 6938776"/>
                <a:gd name="connsiteX4" fmla="*/ 12339756 w 12339756"/>
                <a:gd name="connsiteY4" fmla="*/ 5633603 h 6938776"/>
                <a:gd name="connsiteX5" fmla="*/ 11034583 w 12339756"/>
                <a:gd name="connsiteY5" fmla="*/ 6938776 h 6938776"/>
                <a:gd name="connsiteX6" fmla="*/ 402079 w 12339756"/>
                <a:gd name="connsiteY6" fmla="*/ 6938776 h 6938776"/>
                <a:gd name="connsiteX7" fmla="*/ 149529 w 12339756"/>
                <a:gd name="connsiteY7" fmla="*/ 5692082 h 6938776"/>
                <a:gd name="connsiteX8" fmla="*/ 133580 w 12339756"/>
                <a:gd name="connsiteY8" fmla="*/ 439651 h 6938776"/>
                <a:gd name="connsiteX0" fmla="*/ 133580 w 12339756"/>
                <a:gd name="connsiteY0" fmla="*/ 441427 h 6940552"/>
                <a:gd name="connsiteX1" fmla="*/ 492456 w 12339756"/>
                <a:gd name="connsiteY1" fmla="*/ 50654 h 6940552"/>
                <a:gd name="connsiteX2" fmla="*/ 11103695 w 12339756"/>
                <a:gd name="connsiteY2" fmla="*/ 135714 h 6940552"/>
                <a:gd name="connsiteX3" fmla="*/ 12339756 w 12339756"/>
                <a:gd name="connsiteY3" fmla="*/ 414845 h 6940552"/>
                <a:gd name="connsiteX4" fmla="*/ 12339756 w 12339756"/>
                <a:gd name="connsiteY4" fmla="*/ 5635379 h 6940552"/>
                <a:gd name="connsiteX5" fmla="*/ 11034583 w 12339756"/>
                <a:gd name="connsiteY5" fmla="*/ 6940552 h 6940552"/>
                <a:gd name="connsiteX6" fmla="*/ 402079 w 12339756"/>
                <a:gd name="connsiteY6" fmla="*/ 6940552 h 6940552"/>
                <a:gd name="connsiteX7" fmla="*/ 149529 w 12339756"/>
                <a:gd name="connsiteY7" fmla="*/ 5693858 h 6940552"/>
                <a:gd name="connsiteX8" fmla="*/ 133580 w 12339756"/>
                <a:gd name="connsiteY8" fmla="*/ 441427 h 694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39756" h="6940552">
                  <a:moveTo>
                    <a:pt x="133580" y="441427"/>
                  </a:moveTo>
                  <a:cubicBezTo>
                    <a:pt x="149528" y="-40168"/>
                    <a:pt x="122504" y="50654"/>
                    <a:pt x="492456" y="50654"/>
                  </a:cubicBezTo>
                  <a:lnTo>
                    <a:pt x="11103695" y="135714"/>
                  </a:lnTo>
                  <a:cubicBezTo>
                    <a:pt x="12340201" y="130398"/>
                    <a:pt x="12339756" y="-305982"/>
                    <a:pt x="12339756" y="414845"/>
                  </a:cubicBezTo>
                  <a:lnTo>
                    <a:pt x="12339756" y="5635379"/>
                  </a:lnTo>
                  <a:cubicBezTo>
                    <a:pt x="12339756" y="6356206"/>
                    <a:pt x="11755410" y="6940552"/>
                    <a:pt x="11034583" y="6940552"/>
                  </a:cubicBezTo>
                  <a:lnTo>
                    <a:pt x="402079" y="6940552"/>
                  </a:lnTo>
                  <a:cubicBezTo>
                    <a:pt x="-318748" y="6940552"/>
                    <a:pt x="149529" y="6414685"/>
                    <a:pt x="149529" y="5693858"/>
                  </a:cubicBezTo>
                  <a:cubicBezTo>
                    <a:pt x="144213" y="3943048"/>
                    <a:pt x="138896" y="2192237"/>
                    <a:pt x="133580" y="441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1371" y="6303158"/>
              <a:ext cx="438912" cy="438912"/>
            </a:xfrm>
            <a:prstGeom prst="rect">
              <a:avLst/>
            </a:prstGeom>
          </p:spPr>
        </p:pic>
      </p:grpSp>
    </p:spTree>
    <p:extLst>
      <p:ext uri="{BB962C8B-B14F-4D97-AF65-F5344CB8AC3E}">
        <p14:creationId xmlns:p14="http://schemas.microsoft.com/office/powerpoint/2010/main" val="2606060282"/>
      </p:ext>
    </p:extLst>
  </p:cSld>
  <p:clrMapOvr>
    <a:masterClrMapping/>
  </p:clrMapOvr>
  <p:extLst>
    <p:ext uri="{DCECCB84-F9BA-43D5-87BE-67443E8EF086}">
      <p15:sldGuideLst xmlns:p15="http://schemas.microsoft.com/office/powerpoint/2012/main">
        <p15:guide id="1" orient="horz" pos="42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userDrawn="1"/>
            </p:nvSpPr>
            <p:spPr>
              <a:xfrm>
                <a:off x="-166047" y="802756"/>
                <a:ext cx="12524095" cy="388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2804353"/>
      </p:ext>
    </p:extLst>
  </p:cSld>
  <p:clrMapOvr>
    <a:masterClrMapping/>
  </p:clrMapOvr>
  <p:extLst>
    <p:ext uri="{DCECCB84-F9BA-43D5-87BE-67443E8EF086}">
      <p15:sldGuideLst xmlns:p15="http://schemas.microsoft.com/office/powerpoint/2012/main">
        <p15:guide id="1" orient="horz" pos="600" userDrawn="1">
          <p15:clr>
            <a:srgbClr val="FBAE40"/>
          </p15:clr>
        </p15:guide>
        <p15:guide id="2" orient="horz" pos="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userDrawn="1"/>
            </p:nvSpPr>
            <p:spPr>
              <a:xfrm>
                <a:off x="-166047" y="802756"/>
                <a:ext cx="12524095" cy="388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4437" y="455259"/>
              <a:ext cx="1468741" cy="228565"/>
            </a:xfrm>
            <a:prstGeom prst="rect">
              <a:avLst/>
            </a:prstGeom>
          </p:spPr>
        </p:pic>
        <p:sp>
          <p:nvSpPr>
            <p:cNvPr id="9" name="Title 3"/>
            <p:cNvSpPr txBox="1">
              <a:spLocks/>
            </p:cNvSpPr>
            <p:nvPr userDrawn="1"/>
          </p:nvSpPr>
          <p:spPr>
            <a:xfrm>
              <a:off x="495300" y="342900"/>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B0502020202020204" pitchFamily="34" charset="0"/>
                </a:rPr>
                <a:t>ACKNOWLEDGEMENTS</a:t>
              </a:r>
            </a:p>
          </p:txBody>
        </p:sp>
      </p:gr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grpSp>
        <p:nvGrpSpPr>
          <p:cNvPr id="10" name="Group 9"/>
          <p:cNvGrpSpPr/>
          <p:nvPr userDrawn="1"/>
        </p:nvGrpSpPr>
        <p:grpSpPr>
          <a:xfrm>
            <a:off x="-149020" y="44449"/>
            <a:ext cx="12448971" cy="6863516"/>
            <a:chOff x="-149020" y="44449"/>
            <a:chExt cx="12448971" cy="6863516"/>
          </a:xfrm>
        </p:grpSpPr>
        <p:grpSp>
          <p:nvGrpSpPr>
            <p:cNvPr id="7" name="Group 6"/>
            <p:cNvGrpSpPr/>
            <p:nvPr userDrawn="1"/>
          </p:nvGrpSpPr>
          <p:grpSpPr>
            <a:xfrm>
              <a:off x="-149020" y="44449"/>
              <a:ext cx="12448971" cy="6863516"/>
              <a:chOff x="-149020" y="44449"/>
              <a:chExt cx="12448971" cy="6863516"/>
            </a:xfrm>
          </p:grpSpPr>
          <p:sp>
            <p:nvSpPr>
              <p:cNvPr id="22" name="Rounded Rectangle 16"/>
              <p:cNvSpPr/>
              <p:nvPr/>
            </p:nvSpPr>
            <p:spPr>
              <a:xfrm>
                <a:off x="-149020" y="44449"/>
                <a:ext cx="5844685" cy="6824475"/>
              </a:xfrm>
              <a:custGeom>
                <a:avLst/>
                <a:gdLst>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0 w 6911008"/>
                  <a:gd name="connsiteY8" fmla="*/ 1151858 h 7740650"/>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1297229 w 6911008"/>
                  <a:gd name="connsiteY8" fmla="*/ 3303801 h 7740650"/>
                  <a:gd name="connsiteX9" fmla="*/ 0 w 6911008"/>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686938 w 6911009"/>
                  <a:gd name="connsiteY0" fmla="*/ 851607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686938 w 6911009"/>
                  <a:gd name="connsiteY9" fmla="*/ 851607 h 7740650"/>
                  <a:gd name="connsiteX0" fmla="*/ 896203 w 6911009"/>
                  <a:gd name="connsiteY0" fmla="*/ 778819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896203 w 6911009"/>
                  <a:gd name="connsiteY9" fmla="*/ 778819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923499 w 6911009"/>
                  <a:gd name="connsiteY0" fmla="*/ 760622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923499 w 6911009"/>
                  <a:gd name="connsiteY9" fmla="*/ 760622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627223 w 6911009"/>
                  <a:gd name="connsiteY5" fmla="*/ 7176543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3 w 6912581"/>
                  <a:gd name="connsiteY0" fmla="*/ 724228 h 7202511"/>
                  <a:gd name="connsiteX1" fmla="*/ 1153431 w 6912581"/>
                  <a:gd name="connsiteY1" fmla="*/ 0 h 7202511"/>
                  <a:gd name="connsiteX2" fmla="*/ 5760723 w 6912581"/>
                  <a:gd name="connsiteY2" fmla="*/ 0 h 7202511"/>
                  <a:gd name="connsiteX3" fmla="*/ 6912581 w 6912581"/>
                  <a:gd name="connsiteY3" fmla="*/ 1151858 h 7202511"/>
                  <a:gd name="connsiteX4" fmla="*/ 6912581 w 6912581"/>
                  <a:gd name="connsiteY4" fmla="*/ 6588792 h 7202511"/>
                  <a:gd name="connsiteX5" fmla="*/ 5628795 w 6912581"/>
                  <a:gd name="connsiteY5" fmla="*/ 7176543 h 7202511"/>
                  <a:gd name="connsiteX6" fmla="*/ 3496092 w 6912581"/>
                  <a:gd name="connsiteY6" fmla="*/ 7202511 h 7202511"/>
                  <a:gd name="connsiteX7" fmla="*/ 1189825 w 6912581"/>
                  <a:gd name="connsiteY7" fmla="*/ 7176543 h 7202511"/>
                  <a:gd name="connsiteX8" fmla="*/ 1573 w 6912581"/>
                  <a:gd name="connsiteY8" fmla="*/ 6588792 h 7202511"/>
                  <a:gd name="connsiteX9" fmla="*/ 1166873 w 6912581"/>
                  <a:gd name="connsiteY9" fmla="*/ 3312899 h 7202511"/>
                  <a:gd name="connsiteX10" fmla="*/ 1097943 w 6912581"/>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177387"/>
                  <a:gd name="connsiteX1" fmla="*/ 1151858 w 6911008"/>
                  <a:gd name="connsiteY1" fmla="*/ 0 h 7177387"/>
                  <a:gd name="connsiteX2" fmla="*/ 5759150 w 6911008"/>
                  <a:gd name="connsiteY2" fmla="*/ 0 h 7177387"/>
                  <a:gd name="connsiteX3" fmla="*/ 6911008 w 6911008"/>
                  <a:gd name="connsiteY3" fmla="*/ 1151858 h 7177387"/>
                  <a:gd name="connsiteX4" fmla="*/ 6911008 w 6911008"/>
                  <a:gd name="connsiteY4" fmla="*/ 6588792 h 7177387"/>
                  <a:gd name="connsiteX5" fmla="*/ 5627222 w 6911008"/>
                  <a:gd name="connsiteY5" fmla="*/ 7176543 h 7177387"/>
                  <a:gd name="connsiteX6" fmla="*/ 3509189 w 6911008"/>
                  <a:gd name="connsiteY6" fmla="*/ 6781985 h 7177387"/>
                  <a:gd name="connsiteX7" fmla="*/ 1188252 w 6911008"/>
                  <a:gd name="connsiteY7" fmla="*/ 7176543 h 7177387"/>
                  <a:gd name="connsiteX8" fmla="*/ 0 w 6911008"/>
                  <a:gd name="connsiteY8" fmla="*/ 6588792 h 7177387"/>
                  <a:gd name="connsiteX9" fmla="*/ 1115258 w 6911008"/>
                  <a:gd name="connsiteY9" fmla="*/ 3308350 h 7177387"/>
                  <a:gd name="connsiteX10" fmla="*/ 1096370 w 6911008"/>
                  <a:gd name="connsiteY10" fmla="*/ 724228 h 7177387"/>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32112 w 6911008"/>
                  <a:gd name="connsiteY5" fmla="*/ 6853814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56 w 5814694"/>
                  <a:gd name="connsiteY0" fmla="*/ 724228 h 6824475"/>
                  <a:gd name="connsiteX1" fmla="*/ 55544 w 5814694"/>
                  <a:gd name="connsiteY1" fmla="*/ 0 h 6824475"/>
                  <a:gd name="connsiteX2" fmla="*/ 4662836 w 5814694"/>
                  <a:gd name="connsiteY2" fmla="*/ 0 h 6824475"/>
                  <a:gd name="connsiteX3" fmla="*/ 5814694 w 5814694"/>
                  <a:gd name="connsiteY3" fmla="*/ 1151858 h 6824475"/>
                  <a:gd name="connsiteX4" fmla="*/ 5814694 w 5814694"/>
                  <a:gd name="connsiteY4" fmla="*/ 6588792 h 6824475"/>
                  <a:gd name="connsiteX5" fmla="*/ 4530908 w 5814694"/>
                  <a:gd name="connsiteY5" fmla="*/ 6824475 h 6824475"/>
                  <a:gd name="connsiteX6" fmla="*/ 2412875 w 5814694"/>
                  <a:gd name="connsiteY6" fmla="*/ 6781985 h 6824475"/>
                  <a:gd name="connsiteX7" fmla="*/ 307091 w 5814694"/>
                  <a:gd name="connsiteY7" fmla="*/ 6760907 h 6824475"/>
                  <a:gd name="connsiteX8" fmla="*/ 52799 w 5814694"/>
                  <a:gd name="connsiteY8" fmla="*/ 5708621 h 6824475"/>
                  <a:gd name="connsiteX9" fmla="*/ 18944 w 5814694"/>
                  <a:gd name="connsiteY9" fmla="*/ 3308350 h 6824475"/>
                  <a:gd name="connsiteX10" fmla="*/ 56 w 5814694"/>
                  <a:gd name="connsiteY10" fmla="*/ 724228 h 6824475"/>
                  <a:gd name="connsiteX0" fmla="*/ 22750 w 5837388"/>
                  <a:gd name="connsiteY0" fmla="*/ 724228 h 6824475"/>
                  <a:gd name="connsiteX1" fmla="*/ 0 w 5837388"/>
                  <a:gd name="connsiteY1" fmla="*/ 9779 h 6824475"/>
                  <a:gd name="connsiteX2" fmla="*/ 4685530 w 5837388"/>
                  <a:gd name="connsiteY2" fmla="*/ 0 h 6824475"/>
                  <a:gd name="connsiteX3" fmla="*/ 5837388 w 5837388"/>
                  <a:gd name="connsiteY3" fmla="*/ 1151858 h 6824475"/>
                  <a:gd name="connsiteX4" fmla="*/ 5837388 w 5837388"/>
                  <a:gd name="connsiteY4" fmla="*/ 6588792 h 6824475"/>
                  <a:gd name="connsiteX5" fmla="*/ 4553602 w 5837388"/>
                  <a:gd name="connsiteY5" fmla="*/ 6824475 h 6824475"/>
                  <a:gd name="connsiteX6" fmla="*/ 2435569 w 5837388"/>
                  <a:gd name="connsiteY6" fmla="*/ 6781985 h 6824475"/>
                  <a:gd name="connsiteX7" fmla="*/ 329785 w 5837388"/>
                  <a:gd name="connsiteY7" fmla="*/ 6760907 h 6824475"/>
                  <a:gd name="connsiteX8" fmla="*/ 75493 w 5837388"/>
                  <a:gd name="connsiteY8" fmla="*/ 5708621 h 6824475"/>
                  <a:gd name="connsiteX9" fmla="*/ 41638 w 5837388"/>
                  <a:gd name="connsiteY9" fmla="*/ 3308350 h 6824475"/>
                  <a:gd name="connsiteX10" fmla="*/ 22750 w 5837388"/>
                  <a:gd name="connsiteY10" fmla="*/ 724228 h 6824475"/>
                  <a:gd name="connsiteX0" fmla="*/ 30047 w 5844685"/>
                  <a:gd name="connsiteY0" fmla="*/ 724228 h 6824475"/>
                  <a:gd name="connsiteX1" fmla="*/ 7297 w 5844685"/>
                  <a:gd name="connsiteY1" fmla="*/ 9779 h 6824475"/>
                  <a:gd name="connsiteX2" fmla="*/ 4692827 w 5844685"/>
                  <a:gd name="connsiteY2" fmla="*/ 0 h 6824475"/>
                  <a:gd name="connsiteX3" fmla="*/ 5844685 w 5844685"/>
                  <a:gd name="connsiteY3" fmla="*/ 1151858 h 6824475"/>
                  <a:gd name="connsiteX4" fmla="*/ 5844685 w 5844685"/>
                  <a:gd name="connsiteY4" fmla="*/ 6588792 h 6824475"/>
                  <a:gd name="connsiteX5" fmla="*/ 4560899 w 5844685"/>
                  <a:gd name="connsiteY5" fmla="*/ 6824475 h 6824475"/>
                  <a:gd name="connsiteX6" fmla="*/ 2442866 w 5844685"/>
                  <a:gd name="connsiteY6" fmla="*/ 6781985 h 6824475"/>
                  <a:gd name="connsiteX7" fmla="*/ 337082 w 5844685"/>
                  <a:gd name="connsiteY7" fmla="*/ 6760907 h 6824475"/>
                  <a:gd name="connsiteX8" fmla="*/ 82790 w 5844685"/>
                  <a:gd name="connsiteY8" fmla="*/ 5708621 h 6824475"/>
                  <a:gd name="connsiteX9" fmla="*/ 48935 w 5844685"/>
                  <a:gd name="connsiteY9" fmla="*/ 3308350 h 6824475"/>
                  <a:gd name="connsiteX10" fmla="*/ 30047 w 5844685"/>
                  <a:gd name="connsiteY10" fmla="*/ 724228 h 682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44685" h="6824475">
                    <a:moveTo>
                      <a:pt x="30047" y="724228"/>
                    </a:moveTo>
                    <a:cubicBezTo>
                      <a:pt x="30047" y="88074"/>
                      <a:pt x="-17845" y="512118"/>
                      <a:pt x="7297" y="9779"/>
                    </a:cubicBezTo>
                    <a:lnTo>
                      <a:pt x="4692827" y="0"/>
                    </a:lnTo>
                    <a:cubicBezTo>
                      <a:pt x="5328981" y="0"/>
                      <a:pt x="5844685" y="515704"/>
                      <a:pt x="5844685" y="1151858"/>
                    </a:cubicBezTo>
                    <a:lnTo>
                      <a:pt x="5844685" y="6588792"/>
                    </a:lnTo>
                    <a:cubicBezTo>
                      <a:pt x="5839795" y="6794639"/>
                      <a:pt x="5197053" y="6824475"/>
                      <a:pt x="4560899" y="6824475"/>
                    </a:cubicBezTo>
                    <a:lnTo>
                      <a:pt x="2442866" y="6781985"/>
                    </a:lnTo>
                    <a:lnTo>
                      <a:pt x="337082" y="6760907"/>
                    </a:lnTo>
                    <a:cubicBezTo>
                      <a:pt x="137729" y="6783604"/>
                      <a:pt x="-14446" y="6775884"/>
                      <a:pt x="82790" y="5708621"/>
                    </a:cubicBezTo>
                    <a:cubicBezTo>
                      <a:pt x="67413" y="4439385"/>
                      <a:pt x="82066" y="6996422"/>
                      <a:pt x="48935" y="3308350"/>
                    </a:cubicBezTo>
                    <a:cubicBezTo>
                      <a:pt x="50221" y="2581937"/>
                      <a:pt x="28761" y="1418796"/>
                      <a:pt x="30047" y="724228"/>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127000">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p:cNvGrpSpPr/>
              <p:nvPr/>
            </p:nvGrpSpPr>
            <p:grpSpPr>
              <a:xfrm>
                <a:off x="-107950" y="6248400"/>
                <a:ext cx="12407901" cy="659565"/>
                <a:chOff x="-107950" y="6248400"/>
                <a:chExt cx="12407901" cy="659565"/>
              </a:xfrm>
              <a:solidFill>
                <a:srgbClr val="379CC4"/>
              </a:solidFill>
            </p:grpSpPr>
            <p:sp>
              <p:nvSpPr>
                <p:cNvPr id="24" name="Rounded Rectangle 23"/>
                <p:cNvSpPr/>
                <p:nvPr userDrawn="1"/>
              </p:nvSpPr>
              <p:spPr>
                <a:xfrm>
                  <a:off x="11620500" y="6248400"/>
                  <a:ext cx="679450" cy="659565"/>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grpSp>
              <p:nvGrpSpPr>
                <p:cNvPr id="25" name="Group 24"/>
                <p:cNvGrpSpPr/>
                <p:nvPr userDrawn="1"/>
              </p:nvGrpSpPr>
              <p:grpSpPr>
                <a:xfrm>
                  <a:off x="-107950" y="6250887"/>
                  <a:ext cx="12407901" cy="657078"/>
                  <a:chOff x="-107950" y="6250887"/>
                  <a:chExt cx="12407901" cy="657078"/>
                </a:xfrm>
                <a:grpFill/>
              </p:grpSpPr>
              <p:sp>
                <p:nvSpPr>
                  <p:cNvPr id="26" name="Rounded Rectangle 25"/>
                  <p:cNvSpPr/>
                  <p:nvPr userDrawn="1"/>
                </p:nvSpPr>
                <p:spPr>
                  <a:xfrm>
                    <a:off x="0" y="6593877"/>
                    <a:ext cx="12192000" cy="314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ed Rectangle 26"/>
                  <p:cNvSpPr/>
                  <p:nvPr userDrawn="1"/>
                </p:nvSpPr>
                <p:spPr>
                  <a:xfrm>
                    <a:off x="-107950" y="6250887"/>
                    <a:ext cx="1919388" cy="508417"/>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8" name="Rounded Rectangle 27"/>
                  <p:cNvSpPr/>
                  <p:nvPr userDrawn="1"/>
                </p:nvSpPr>
                <p:spPr>
                  <a:xfrm>
                    <a:off x="332607" y="6589441"/>
                    <a:ext cx="11967344" cy="177109"/>
                  </a:xfrm>
                  <a:prstGeom prst="roundRect">
                    <a:avLst/>
                  </a:prstGeom>
                  <a:solidFill>
                    <a:srgbClr val="8D878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015" y="6425457"/>
                    <a:ext cx="1367335" cy="222457"/>
                  </a:xfrm>
                  <a:prstGeom prst="rect">
                    <a:avLst/>
                  </a:prstGeom>
                </p:spPr>
              </p:pic>
            </p:grpSp>
          </p:grpSp>
          <p:sp>
            <p:nvSpPr>
              <p:cNvPr id="31" name="TextBox 30"/>
              <p:cNvSpPr txBox="1"/>
              <p:nvPr userDrawn="1"/>
            </p:nvSpPr>
            <p:spPr>
              <a:xfrm>
                <a:off x="4452137" y="6253427"/>
                <a:ext cx="7136613" cy="338554"/>
              </a:xfrm>
              <a:prstGeom prst="rect">
                <a:avLst/>
              </a:prstGeom>
              <a:noFill/>
            </p:spPr>
            <p:txBody>
              <a:bodyPr wrap="square" rtlCol="0" anchor="ctr">
                <a:spAutoFit/>
              </a:bodyPr>
              <a:lstStyle/>
              <a:p>
                <a:pPr algn="r"/>
                <a:r>
                  <a:rPr lang="en-US" sz="1600" dirty="0">
                    <a:solidFill>
                      <a:srgbClr val="8D8780"/>
                    </a:solidFill>
                    <a:latin typeface="Century Gothic" panose="020B0502020202020204" pitchFamily="34" charset="0"/>
                  </a:rPr>
                  <a:t>| </a:t>
                </a:r>
                <a:r>
                  <a:rPr lang="en-US" sz="1600" spc="100" baseline="0" dirty="0">
                    <a:solidFill>
                      <a:srgbClr val="8D8780"/>
                    </a:solidFill>
                    <a:latin typeface="Century Gothic" panose="020B0502020202020204" pitchFamily="34" charset="0"/>
                  </a:rPr>
                  <a:t>Summer 2020</a:t>
                </a:r>
              </a:p>
            </p:txBody>
          </p:sp>
        </p:gr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712057" y="6345025"/>
              <a:ext cx="393192" cy="393192"/>
            </a:xfrm>
            <a:prstGeom prst="rect">
              <a:avLst/>
            </a:prstGeom>
          </p:spPr>
        </p:pic>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895393"/>
      </p:ext>
    </p:extLst>
  </p:cSld>
  <p:clrMapOvr>
    <a:masterClrMapping/>
  </p:clrMapOvr>
  <p:extLst mod="1">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5956123"/>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a:solidFill>
            <a:srgbClr val="8D8780"/>
          </a:solidFill>
        </p:grpSpPr>
        <p:sp>
          <p:nvSpPr>
            <p:cNvPr id="7" name="Rounded Rectangle 6"/>
            <p:cNvSpPr/>
            <p:nvPr userDrawn="1"/>
          </p:nvSpPr>
          <p:spPr>
            <a:xfrm>
              <a:off x="-45493" y="-131929"/>
              <a:ext cx="12310281" cy="12101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18168" y="303034"/>
              <a:ext cx="530352" cy="530352"/>
            </a:xfrm>
            <a:prstGeom prst="rect">
              <a:avLst/>
            </a:prstGeom>
            <a:grpFill/>
          </p:spPr>
        </p:pic>
      </p:grpSp>
    </p:spTree>
    <p:extLst>
      <p:ext uri="{BB962C8B-B14F-4D97-AF65-F5344CB8AC3E}">
        <p14:creationId xmlns:p14="http://schemas.microsoft.com/office/powerpoint/2010/main" val="3907523570"/>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Thin Bars">
    <p:spTree>
      <p:nvGrpSpPr>
        <p:cNvPr id="1" name=""/>
        <p:cNvGrpSpPr/>
        <p:nvPr/>
      </p:nvGrpSpPr>
      <p:grpSpPr>
        <a:xfrm>
          <a:off x="0" y="0"/>
          <a:ext cx="0" cy="0"/>
          <a:chOff x="0" y="0"/>
          <a:chExt cx="0" cy="0"/>
        </a:xfrm>
      </p:grpSpPr>
      <p:grpSp>
        <p:nvGrpSpPr>
          <p:cNvPr id="2" name="Group 1"/>
          <p:cNvGrpSpPr/>
          <p:nvPr userDrawn="1"/>
        </p:nvGrpSpPr>
        <p:grpSpPr>
          <a:xfrm>
            <a:off x="0" y="-245046"/>
            <a:ext cx="12192000" cy="7316860"/>
            <a:chOff x="0" y="-245046"/>
            <a:chExt cx="12192000" cy="7316860"/>
          </a:xfrm>
        </p:grpSpPr>
        <p:sp>
          <p:nvSpPr>
            <p:cNvPr id="7" name="Rounded Rectangle 6"/>
            <p:cNvSpPr/>
            <p:nvPr userDrawn="1"/>
          </p:nvSpPr>
          <p:spPr>
            <a:xfrm>
              <a:off x="0" y="6708859"/>
              <a:ext cx="12192000" cy="362955"/>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userDrawn="1"/>
          </p:nvSpPr>
          <p:spPr>
            <a:xfrm>
              <a:off x="0" y="-245046"/>
              <a:ext cx="12192000" cy="362955"/>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5580659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p Arc">
    <p:spTree>
      <p:nvGrpSpPr>
        <p:cNvPr id="1" name=""/>
        <p:cNvGrpSpPr/>
        <p:nvPr/>
      </p:nvGrpSpPr>
      <p:grpSpPr>
        <a:xfrm>
          <a:off x="0" y="0"/>
          <a:ext cx="0" cy="0"/>
          <a:chOff x="0" y="0"/>
          <a:chExt cx="0" cy="0"/>
        </a:xfrm>
      </p:grpSpPr>
      <p:grpSp>
        <p:nvGrpSpPr>
          <p:cNvPr id="4" name="Group 3"/>
          <p:cNvGrpSpPr/>
          <p:nvPr userDrawn="1"/>
        </p:nvGrpSpPr>
        <p:grpSpPr>
          <a:xfrm>
            <a:off x="-419990" y="0"/>
            <a:ext cx="12611990" cy="7171680"/>
            <a:chOff x="-419990" y="0"/>
            <a:chExt cx="12611990" cy="7171680"/>
          </a:xfrm>
        </p:grpSpPr>
        <p:sp>
          <p:nvSpPr>
            <p:cNvPr id="2" name="Rectangle 1"/>
            <p:cNvSpPr/>
            <p:nvPr userDrawn="1"/>
          </p:nvSpPr>
          <p:spPr>
            <a:xfrm>
              <a:off x="0" y="0"/>
              <a:ext cx="12192000" cy="6858000"/>
            </a:xfrm>
            <a:prstGeom prst="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userDrawn="1"/>
          </p:nvSpPr>
          <p:spPr>
            <a:xfrm rot="10800000">
              <a:off x="-419990" y="207335"/>
              <a:ext cx="12440095" cy="6964345"/>
            </a:xfrm>
            <a:custGeom>
              <a:avLst/>
              <a:gdLst>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650534 h 7034473"/>
                <a:gd name="connsiteX1" fmla="*/ 1202391 w 13062098"/>
                <a:gd name="connsiteY1" fmla="*/ 431655 h 7034473"/>
                <a:gd name="connsiteX2" fmla="*/ 11705535 w 13062098"/>
                <a:gd name="connsiteY2" fmla="*/ 1036 h 7034473"/>
                <a:gd name="connsiteX3" fmla="*/ 13062098 w 13062098"/>
                <a:gd name="connsiteY3" fmla="*/ 650534 h 7034473"/>
                <a:gd name="connsiteX4" fmla="*/ 13062098 w 13062098"/>
                <a:gd name="connsiteY4" fmla="*/ 5757654 h 7034473"/>
                <a:gd name="connsiteX5" fmla="*/ 11785279 w 13062098"/>
                <a:gd name="connsiteY5" fmla="*/ 7034473 h 7034473"/>
                <a:gd name="connsiteX6" fmla="*/ 1276819 w 13062098"/>
                <a:gd name="connsiteY6" fmla="*/ 7034473 h 7034473"/>
                <a:gd name="connsiteX7" fmla="*/ 0 w 13062098"/>
                <a:gd name="connsiteY7" fmla="*/ 5757654 h 7034473"/>
                <a:gd name="connsiteX8" fmla="*/ 0 w 13062098"/>
                <a:gd name="connsiteY8" fmla="*/ 650534 h 7034473"/>
                <a:gd name="connsiteX0" fmla="*/ 0 w 13062098"/>
                <a:gd name="connsiteY0" fmla="*/ 429953 h 6813892"/>
                <a:gd name="connsiteX1" fmla="*/ 1202391 w 13062098"/>
                <a:gd name="connsiteY1" fmla="*/ 211074 h 6813892"/>
                <a:gd name="connsiteX2" fmla="*/ 11700219 w 13062098"/>
                <a:gd name="connsiteY2" fmla="*/ 99432 h 6813892"/>
                <a:gd name="connsiteX3" fmla="*/ 13062098 w 13062098"/>
                <a:gd name="connsiteY3" fmla="*/ 429953 h 6813892"/>
                <a:gd name="connsiteX4" fmla="*/ 13062098 w 13062098"/>
                <a:gd name="connsiteY4" fmla="*/ 5537073 h 6813892"/>
                <a:gd name="connsiteX5" fmla="*/ 11785279 w 13062098"/>
                <a:gd name="connsiteY5" fmla="*/ 6813892 h 6813892"/>
                <a:gd name="connsiteX6" fmla="*/ 1276819 w 13062098"/>
                <a:gd name="connsiteY6" fmla="*/ 6813892 h 6813892"/>
                <a:gd name="connsiteX7" fmla="*/ 0 w 13062098"/>
                <a:gd name="connsiteY7" fmla="*/ 5537073 h 6813892"/>
                <a:gd name="connsiteX8" fmla="*/ 0 w 13062098"/>
                <a:gd name="connsiteY8" fmla="*/ 429953 h 6813892"/>
                <a:gd name="connsiteX0" fmla="*/ 0 w 13062098"/>
                <a:gd name="connsiteY0" fmla="*/ 421744 h 6805683"/>
                <a:gd name="connsiteX1" fmla="*/ 1202391 w 13062098"/>
                <a:gd name="connsiteY1" fmla="*/ 202865 h 6805683"/>
                <a:gd name="connsiteX2" fmla="*/ 11700219 w 13062098"/>
                <a:gd name="connsiteY2" fmla="*/ 91223 h 6805683"/>
                <a:gd name="connsiteX3" fmla="*/ 11961628 w 13062098"/>
                <a:gd name="connsiteY3" fmla="*/ 437693 h 6805683"/>
                <a:gd name="connsiteX4" fmla="*/ 13062098 w 13062098"/>
                <a:gd name="connsiteY4" fmla="*/ 5528864 h 6805683"/>
                <a:gd name="connsiteX5" fmla="*/ 11785279 w 13062098"/>
                <a:gd name="connsiteY5" fmla="*/ 6805683 h 6805683"/>
                <a:gd name="connsiteX6" fmla="*/ 1276819 w 13062098"/>
                <a:gd name="connsiteY6" fmla="*/ 6805683 h 6805683"/>
                <a:gd name="connsiteX7" fmla="*/ 0 w 13062098"/>
                <a:gd name="connsiteY7" fmla="*/ 5528864 h 6805683"/>
                <a:gd name="connsiteX8" fmla="*/ 0 w 13062098"/>
                <a:gd name="connsiteY8" fmla="*/ 421744 h 6805683"/>
                <a:gd name="connsiteX0" fmla="*/ 0 w 13062098"/>
                <a:gd name="connsiteY0" fmla="*/ 376735 h 6760674"/>
                <a:gd name="connsiteX1" fmla="*/ 1202391 w 13062098"/>
                <a:gd name="connsiteY1" fmla="*/ 157856 h 6760674"/>
                <a:gd name="connsiteX2" fmla="*/ 11700219 w 13062098"/>
                <a:gd name="connsiteY2" fmla="*/ 46214 h 6760674"/>
                <a:gd name="connsiteX3" fmla="*/ 11961628 w 13062098"/>
                <a:gd name="connsiteY3" fmla="*/ 392684 h 6760674"/>
                <a:gd name="connsiteX4" fmla="*/ 13062098 w 13062098"/>
                <a:gd name="connsiteY4" fmla="*/ 5483855 h 6760674"/>
                <a:gd name="connsiteX5" fmla="*/ 11785279 w 13062098"/>
                <a:gd name="connsiteY5" fmla="*/ 6760674 h 6760674"/>
                <a:gd name="connsiteX6" fmla="*/ 1276819 w 13062098"/>
                <a:gd name="connsiteY6" fmla="*/ 6760674 h 6760674"/>
                <a:gd name="connsiteX7" fmla="*/ 0 w 13062098"/>
                <a:gd name="connsiteY7" fmla="*/ 5483855 h 6760674"/>
                <a:gd name="connsiteX8" fmla="*/ 0 w 13062098"/>
                <a:gd name="connsiteY8" fmla="*/ 376735 h 6760674"/>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785279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966033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2265181"/>
                <a:gd name="connsiteY0" fmla="*/ 330521 h 6714476"/>
                <a:gd name="connsiteX1" fmla="*/ 1202391 w 12265181"/>
                <a:gd name="connsiteY1" fmla="*/ 111642 h 6714476"/>
                <a:gd name="connsiteX2" fmla="*/ 11700219 w 12265181"/>
                <a:gd name="connsiteY2" fmla="*/ 0 h 6714476"/>
                <a:gd name="connsiteX3" fmla="*/ 11961628 w 12265181"/>
                <a:gd name="connsiteY3" fmla="*/ 346470 h 6714476"/>
                <a:gd name="connsiteX4" fmla="*/ 11908465 w 12265181"/>
                <a:gd name="connsiteY4" fmla="*/ 6022432 h 6714476"/>
                <a:gd name="connsiteX5" fmla="*/ 11966033 w 12265181"/>
                <a:gd name="connsiteY5" fmla="*/ 6714460 h 6714476"/>
                <a:gd name="connsiteX6" fmla="*/ 1276819 w 12265181"/>
                <a:gd name="connsiteY6" fmla="*/ 6714460 h 6714476"/>
                <a:gd name="connsiteX7" fmla="*/ 0 w 12265181"/>
                <a:gd name="connsiteY7" fmla="*/ 5437641 h 6714476"/>
                <a:gd name="connsiteX8" fmla="*/ 0 w 12265181"/>
                <a:gd name="connsiteY8" fmla="*/ 330521 h 671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181" h="6714476">
                  <a:moveTo>
                    <a:pt x="0" y="330521"/>
                  </a:moveTo>
                  <a:cubicBezTo>
                    <a:pt x="21265" y="-124782"/>
                    <a:pt x="635446" y="101009"/>
                    <a:pt x="1202391" y="111642"/>
                  </a:cubicBezTo>
                  <a:lnTo>
                    <a:pt x="11700219" y="0"/>
                  </a:lnTo>
                  <a:cubicBezTo>
                    <a:pt x="12059829" y="127590"/>
                    <a:pt x="12057321" y="-124782"/>
                    <a:pt x="11961628" y="346470"/>
                  </a:cubicBezTo>
                  <a:lnTo>
                    <a:pt x="11908465" y="6022432"/>
                  </a:lnTo>
                  <a:cubicBezTo>
                    <a:pt x="11908465" y="6727600"/>
                    <a:pt x="12671201" y="6714460"/>
                    <a:pt x="11966033" y="6714460"/>
                  </a:cubicBezTo>
                  <a:lnTo>
                    <a:pt x="1276819" y="6714460"/>
                  </a:lnTo>
                  <a:cubicBezTo>
                    <a:pt x="571651" y="6714460"/>
                    <a:pt x="0" y="6142809"/>
                    <a:pt x="0" y="5437641"/>
                  </a:cubicBezTo>
                  <a:lnTo>
                    <a:pt x="0" y="3305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7129" y="134339"/>
              <a:ext cx="438912" cy="438912"/>
            </a:xfrm>
            <a:prstGeom prst="rect">
              <a:avLst/>
            </a:prstGeom>
          </p:spPr>
        </p:pic>
      </p:grpSp>
    </p:spTree>
    <p:extLst>
      <p:ext uri="{BB962C8B-B14F-4D97-AF65-F5344CB8AC3E}">
        <p14:creationId xmlns:p14="http://schemas.microsoft.com/office/powerpoint/2010/main" val="4242009878"/>
      </p:ext>
    </p:extLst>
  </p:cSld>
  <p:clrMapOvr>
    <a:masterClrMapping/>
  </p:clrMapOvr>
  <p:extLst>
    <p:ext uri="{DCECCB84-F9BA-43D5-87BE-67443E8EF086}">
      <p15:sldGuideLst xmlns:p15="http://schemas.microsoft.com/office/powerpoint/2012/main">
        <p15:guide id="1" orient="horz" pos="1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ttom Arc">
    <p:spTree>
      <p:nvGrpSpPr>
        <p:cNvPr id="1" name=""/>
        <p:cNvGrpSpPr/>
        <p:nvPr/>
      </p:nvGrpSpPr>
      <p:grpSpPr>
        <a:xfrm>
          <a:off x="0" y="0"/>
          <a:ext cx="0" cy="0"/>
          <a:chOff x="0" y="0"/>
          <a:chExt cx="0" cy="0"/>
        </a:xfrm>
      </p:grpSpPr>
      <p:grpSp>
        <p:nvGrpSpPr>
          <p:cNvPr id="3" name="Group 2"/>
          <p:cNvGrpSpPr/>
          <p:nvPr userDrawn="1"/>
        </p:nvGrpSpPr>
        <p:grpSpPr>
          <a:xfrm>
            <a:off x="-330280" y="-263304"/>
            <a:ext cx="12522280" cy="7121304"/>
            <a:chOff x="-330280" y="-263304"/>
            <a:chExt cx="12522280" cy="7121304"/>
          </a:xfrm>
        </p:grpSpPr>
        <p:sp>
          <p:nvSpPr>
            <p:cNvPr id="2" name="Rectangle 1"/>
            <p:cNvSpPr/>
            <p:nvPr userDrawn="1"/>
          </p:nvSpPr>
          <p:spPr>
            <a:xfrm>
              <a:off x="0" y="0"/>
              <a:ext cx="12192000" cy="6858000"/>
            </a:xfrm>
            <a:prstGeom prst="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userDrawn="1"/>
          </p:nvSpPr>
          <p:spPr>
            <a:xfrm>
              <a:off x="-330280" y="-263304"/>
              <a:ext cx="12339756" cy="6940552"/>
            </a:xfrm>
            <a:custGeom>
              <a:avLst/>
              <a:gdLst>
                <a:gd name="connsiteX0" fmla="*/ 0 w 13242850"/>
                <a:gd name="connsiteY0" fmla="*/ 1305173 h 7830880"/>
                <a:gd name="connsiteX1" fmla="*/ 1305173 w 13242850"/>
                <a:gd name="connsiteY1" fmla="*/ 0 h 7830880"/>
                <a:gd name="connsiteX2" fmla="*/ 11937677 w 13242850"/>
                <a:gd name="connsiteY2" fmla="*/ 0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1305173 h 7830880"/>
                <a:gd name="connsiteX1" fmla="*/ 1305173 w 13242850"/>
                <a:gd name="connsiteY1" fmla="*/ 0 h 7830880"/>
                <a:gd name="connsiteX2" fmla="*/ 12006789 w 13242850"/>
                <a:gd name="connsiteY2" fmla="*/ 1026042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452414 h 6978121"/>
                <a:gd name="connsiteX1" fmla="*/ 1395550 w 13242850"/>
                <a:gd name="connsiteY1" fmla="*/ 88223 h 6978121"/>
                <a:gd name="connsiteX2" fmla="*/ 12006789 w 13242850"/>
                <a:gd name="connsiteY2" fmla="*/ 173283 h 6978121"/>
                <a:gd name="connsiteX3" fmla="*/ 13242850 w 13242850"/>
                <a:gd name="connsiteY3" fmla="*/ 452414 h 6978121"/>
                <a:gd name="connsiteX4" fmla="*/ 13242850 w 13242850"/>
                <a:gd name="connsiteY4" fmla="*/ 5672948 h 6978121"/>
                <a:gd name="connsiteX5" fmla="*/ 11937677 w 13242850"/>
                <a:gd name="connsiteY5" fmla="*/ 6978121 h 6978121"/>
                <a:gd name="connsiteX6" fmla="*/ 1305173 w 13242850"/>
                <a:gd name="connsiteY6" fmla="*/ 6978121 h 6978121"/>
                <a:gd name="connsiteX7" fmla="*/ 0 w 13242850"/>
                <a:gd name="connsiteY7" fmla="*/ 5672948 h 6978121"/>
                <a:gd name="connsiteX8" fmla="*/ 0 w 13242850"/>
                <a:gd name="connsiteY8" fmla="*/ 452414 h 6978121"/>
                <a:gd name="connsiteX0" fmla="*/ 754912 w 13242850"/>
                <a:gd name="connsiteY0" fmla="*/ 460587 h 6970345"/>
                <a:gd name="connsiteX1" fmla="*/ 1395550 w 13242850"/>
                <a:gd name="connsiteY1" fmla="*/ 80447 h 6970345"/>
                <a:gd name="connsiteX2" fmla="*/ 12006789 w 13242850"/>
                <a:gd name="connsiteY2" fmla="*/ 165507 h 6970345"/>
                <a:gd name="connsiteX3" fmla="*/ 13242850 w 13242850"/>
                <a:gd name="connsiteY3" fmla="*/ 444638 h 6970345"/>
                <a:gd name="connsiteX4" fmla="*/ 13242850 w 13242850"/>
                <a:gd name="connsiteY4" fmla="*/ 5665172 h 6970345"/>
                <a:gd name="connsiteX5" fmla="*/ 11937677 w 13242850"/>
                <a:gd name="connsiteY5" fmla="*/ 6970345 h 6970345"/>
                <a:gd name="connsiteX6" fmla="*/ 1305173 w 13242850"/>
                <a:gd name="connsiteY6" fmla="*/ 6970345 h 6970345"/>
                <a:gd name="connsiteX7" fmla="*/ 0 w 13242850"/>
                <a:gd name="connsiteY7" fmla="*/ 5665172 h 6970345"/>
                <a:gd name="connsiteX8" fmla="*/ 754912 w 13242850"/>
                <a:gd name="connsiteY8" fmla="*/ 460587 h 6970345"/>
                <a:gd name="connsiteX0" fmla="*/ 2657 w 12490595"/>
                <a:gd name="connsiteY0" fmla="*/ 460587 h 6970345"/>
                <a:gd name="connsiteX1" fmla="*/ 643295 w 12490595"/>
                <a:gd name="connsiteY1" fmla="*/ 80447 h 6970345"/>
                <a:gd name="connsiteX2" fmla="*/ 11254534 w 12490595"/>
                <a:gd name="connsiteY2" fmla="*/ 165507 h 6970345"/>
                <a:gd name="connsiteX3" fmla="*/ 12490595 w 12490595"/>
                <a:gd name="connsiteY3" fmla="*/ 444638 h 6970345"/>
                <a:gd name="connsiteX4" fmla="*/ 12490595 w 12490595"/>
                <a:gd name="connsiteY4" fmla="*/ 5665172 h 6970345"/>
                <a:gd name="connsiteX5" fmla="*/ 11185422 w 12490595"/>
                <a:gd name="connsiteY5" fmla="*/ 6970345 h 6970345"/>
                <a:gd name="connsiteX6" fmla="*/ 552918 w 12490595"/>
                <a:gd name="connsiteY6" fmla="*/ 6970345 h 6970345"/>
                <a:gd name="connsiteX7" fmla="*/ 146196 w 12490595"/>
                <a:gd name="connsiteY7" fmla="*/ 5718335 h 6970345"/>
                <a:gd name="connsiteX8" fmla="*/ 2657 w 12490595"/>
                <a:gd name="connsiteY8" fmla="*/ 460587 h 6970345"/>
                <a:gd name="connsiteX0" fmla="*/ 41534 w 12412514"/>
                <a:gd name="connsiteY0" fmla="*/ 460587 h 6970345"/>
                <a:gd name="connsiteX1" fmla="*/ 565214 w 12412514"/>
                <a:gd name="connsiteY1" fmla="*/ 80447 h 6970345"/>
                <a:gd name="connsiteX2" fmla="*/ 11176453 w 12412514"/>
                <a:gd name="connsiteY2" fmla="*/ 165507 h 6970345"/>
                <a:gd name="connsiteX3" fmla="*/ 12412514 w 12412514"/>
                <a:gd name="connsiteY3" fmla="*/ 444638 h 6970345"/>
                <a:gd name="connsiteX4" fmla="*/ 12412514 w 12412514"/>
                <a:gd name="connsiteY4" fmla="*/ 5665172 h 6970345"/>
                <a:gd name="connsiteX5" fmla="*/ 11107341 w 12412514"/>
                <a:gd name="connsiteY5" fmla="*/ 6970345 h 6970345"/>
                <a:gd name="connsiteX6" fmla="*/ 474837 w 12412514"/>
                <a:gd name="connsiteY6" fmla="*/ 6970345 h 6970345"/>
                <a:gd name="connsiteX7" fmla="*/ 68115 w 12412514"/>
                <a:gd name="connsiteY7" fmla="*/ 5718335 h 6970345"/>
                <a:gd name="connsiteX8" fmla="*/ 41534 w 12412514"/>
                <a:gd name="connsiteY8" fmla="*/ 460587 h 6970345"/>
                <a:gd name="connsiteX0" fmla="*/ 24649 w 12395629"/>
                <a:gd name="connsiteY0" fmla="*/ 460587 h 6970345"/>
                <a:gd name="connsiteX1" fmla="*/ 548329 w 12395629"/>
                <a:gd name="connsiteY1" fmla="*/ 80447 h 6970345"/>
                <a:gd name="connsiteX2" fmla="*/ 11159568 w 12395629"/>
                <a:gd name="connsiteY2" fmla="*/ 165507 h 6970345"/>
                <a:gd name="connsiteX3" fmla="*/ 12395629 w 12395629"/>
                <a:gd name="connsiteY3" fmla="*/ 444638 h 6970345"/>
                <a:gd name="connsiteX4" fmla="*/ 12395629 w 12395629"/>
                <a:gd name="connsiteY4" fmla="*/ 5665172 h 6970345"/>
                <a:gd name="connsiteX5" fmla="*/ 11090456 w 12395629"/>
                <a:gd name="connsiteY5" fmla="*/ 6970345 h 6970345"/>
                <a:gd name="connsiteX6" fmla="*/ 457952 w 12395629"/>
                <a:gd name="connsiteY6" fmla="*/ 6970345 h 6970345"/>
                <a:gd name="connsiteX7" fmla="*/ 205402 w 12395629"/>
                <a:gd name="connsiteY7" fmla="*/ 5723651 h 6970345"/>
                <a:gd name="connsiteX8" fmla="*/ 24649 w 12395629"/>
                <a:gd name="connsiteY8" fmla="*/ 460587 h 697034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39651 h 6938776"/>
                <a:gd name="connsiteX1" fmla="*/ 492456 w 12339756"/>
                <a:gd name="connsiteY1" fmla="*/ 48878 h 6938776"/>
                <a:gd name="connsiteX2" fmla="*/ 11103695 w 12339756"/>
                <a:gd name="connsiteY2" fmla="*/ 133938 h 6938776"/>
                <a:gd name="connsiteX3" fmla="*/ 12339756 w 12339756"/>
                <a:gd name="connsiteY3" fmla="*/ 413069 h 6938776"/>
                <a:gd name="connsiteX4" fmla="*/ 12339756 w 12339756"/>
                <a:gd name="connsiteY4" fmla="*/ 5633603 h 6938776"/>
                <a:gd name="connsiteX5" fmla="*/ 11034583 w 12339756"/>
                <a:gd name="connsiteY5" fmla="*/ 6938776 h 6938776"/>
                <a:gd name="connsiteX6" fmla="*/ 402079 w 12339756"/>
                <a:gd name="connsiteY6" fmla="*/ 6938776 h 6938776"/>
                <a:gd name="connsiteX7" fmla="*/ 149529 w 12339756"/>
                <a:gd name="connsiteY7" fmla="*/ 5692082 h 6938776"/>
                <a:gd name="connsiteX8" fmla="*/ 133580 w 12339756"/>
                <a:gd name="connsiteY8" fmla="*/ 439651 h 6938776"/>
                <a:gd name="connsiteX0" fmla="*/ 133580 w 12339756"/>
                <a:gd name="connsiteY0" fmla="*/ 441427 h 6940552"/>
                <a:gd name="connsiteX1" fmla="*/ 492456 w 12339756"/>
                <a:gd name="connsiteY1" fmla="*/ 50654 h 6940552"/>
                <a:gd name="connsiteX2" fmla="*/ 11103695 w 12339756"/>
                <a:gd name="connsiteY2" fmla="*/ 135714 h 6940552"/>
                <a:gd name="connsiteX3" fmla="*/ 12339756 w 12339756"/>
                <a:gd name="connsiteY3" fmla="*/ 414845 h 6940552"/>
                <a:gd name="connsiteX4" fmla="*/ 12339756 w 12339756"/>
                <a:gd name="connsiteY4" fmla="*/ 5635379 h 6940552"/>
                <a:gd name="connsiteX5" fmla="*/ 11034583 w 12339756"/>
                <a:gd name="connsiteY5" fmla="*/ 6940552 h 6940552"/>
                <a:gd name="connsiteX6" fmla="*/ 402079 w 12339756"/>
                <a:gd name="connsiteY6" fmla="*/ 6940552 h 6940552"/>
                <a:gd name="connsiteX7" fmla="*/ 149529 w 12339756"/>
                <a:gd name="connsiteY7" fmla="*/ 5693858 h 6940552"/>
                <a:gd name="connsiteX8" fmla="*/ 133580 w 12339756"/>
                <a:gd name="connsiteY8" fmla="*/ 441427 h 694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39756" h="6940552">
                  <a:moveTo>
                    <a:pt x="133580" y="441427"/>
                  </a:moveTo>
                  <a:cubicBezTo>
                    <a:pt x="149528" y="-40168"/>
                    <a:pt x="122504" y="50654"/>
                    <a:pt x="492456" y="50654"/>
                  </a:cubicBezTo>
                  <a:lnTo>
                    <a:pt x="11103695" y="135714"/>
                  </a:lnTo>
                  <a:cubicBezTo>
                    <a:pt x="12340201" y="130398"/>
                    <a:pt x="12339756" y="-305982"/>
                    <a:pt x="12339756" y="414845"/>
                  </a:cubicBezTo>
                  <a:lnTo>
                    <a:pt x="12339756" y="5635379"/>
                  </a:lnTo>
                  <a:cubicBezTo>
                    <a:pt x="12339756" y="6356206"/>
                    <a:pt x="11755410" y="6940552"/>
                    <a:pt x="11034583" y="6940552"/>
                  </a:cubicBezTo>
                  <a:lnTo>
                    <a:pt x="402079" y="6940552"/>
                  </a:lnTo>
                  <a:cubicBezTo>
                    <a:pt x="-318748" y="6940552"/>
                    <a:pt x="149529" y="6414685"/>
                    <a:pt x="149529" y="5693858"/>
                  </a:cubicBezTo>
                  <a:cubicBezTo>
                    <a:pt x="144213" y="3943048"/>
                    <a:pt x="138896" y="2192237"/>
                    <a:pt x="133580" y="441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631371" y="6303158"/>
              <a:ext cx="438912" cy="438912"/>
            </a:xfrm>
            <a:prstGeom prst="rect">
              <a:avLst/>
            </a:prstGeom>
          </p:spPr>
        </p:pic>
      </p:grpSp>
    </p:spTree>
    <p:extLst>
      <p:ext uri="{BB962C8B-B14F-4D97-AF65-F5344CB8AC3E}">
        <p14:creationId xmlns:p14="http://schemas.microsoft.com/office/powerpoint/2010/main" val="1492209764"/>
      </p:ext>
    </p:extLst>
  </p:cSld>
  <p:clrMapOvr>
    <a:masterClrMapping/>
  </p:clrMapOvr>
  <p:extLst>
    <p:ext uri="{DCECCB84-F9BA-43D5-87BE-67443E8EF086}">
      <p15:sldGuideLst xmlns:p15="http://schemas.microsoft.com/office/powerpoint/2012/main">
        <p15:guide id="1" orient="horz" pos="42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userDrawn="1"/>
            </p:nvSpPr>
            <p:spPr>
              <a:xfrm>
                <a:off x="-166047" y="802756"/>
                <a:ext cx="12524095" cy="388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95827298"/>
      </p:ext>
    </p:extLst>
  </p:cSld>
  <p:clrMapOvr>
    <a:masterClrMapping/>
  </p:clrMapOvr>
  <p:extLst>
    <p:ext uri="{DCECCB84-F9BA-43D5-87BE-67443E8EF086}">
      <p15:sldGuideLst xmlns:p15="http://schemas.microsoft.com/office/powerpoint/2012/main">
        <p15:guide id="1" orient="horz" pos="600">
          <p15:clr>
            <a:srgbClr val="FBAE40"/>
          </p15:clr>
        </p15:guide>
        <p15:guide id="2" orient="horz" pos="74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le 6"/>
              <p:cNvSpPr/>
              <p:nvPr userDrawn="1"/>
            </p:nvSpPr>
            <p:spPr>
              <a:xfrm>
                <a:off x="-166047" y="802756"/>
                <a:ext cx="12524095" cy="388088"/>
              </a:xfrm>
              <a:prstGeom prst="roundRect">
                <a:avLst/>
              </a:prstGeom>
              <a:solidFill>
                <a:srgbClr val="8D8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4437" y="455259"/>
              <a:ext cx="1468741" cy="228565"/>
            </a:xfrm>
            <a:prstGeom prst="rect">
              <a:avLst/>
            </a:prstGeom>
          </p:spPr>
        </p:pic>
        <p:sp>
          <p:nvSpPr>
            <p:cNvPr id="9" name="Title 3"/>
            <p:cNvSpPr txBox="1">
              <a:spLocks/>
            </p:cNvSpPr>
            <p:nvPr userDrawn="1"/>
          </p:nvSpPr>
          <p:spPr>
            <a:xfrm>
              <a:off x="495300" y="342900"/>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B0502020202020204" pitchFamily="34" charset="0"/>
                </a:rPr>
                <a:t>ACKNOWLEDGEMENTS</a:t>
              </a:r>
            </a:p>
          </p:txBody>
        </p:sp>
      </p:grpSp>
    </p:spTree>
    <p:extLst>
      <p:ext uri="{BB962C8B-B14F-4D97-AF65-F5344CB8AC3E}">
        <p14:creationId xmlns:p14="http://schemas.microsoft.com/office/powerpoint/2010/main" val="2772261476"/>
      </p:ext>
    </p:extLst>
  </p:cSld>
  <p:clrMapOvr>
    <a:masterClrMapping/>
  </p:clrMapOvr>
  <p:extLst>
    <p:ext uri="{DCECCB84-F9BA-43D5-87BE-67443E8EF086}">
      <p15:sldGuideLst xmlns:p15="http://schemas.microsoft.com/office/powerpoint/2012/main">
        <p15:guide id="1" orient="horz" pos="7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16" r:id="rId1"/>
    <p:sldLayoutId id="2147483718" r:id="rId2"/>
    <p:sldLayoutId id="2147483679" r:id="rId3"/>
    <p:sldLayoutId id="2147483707" r:id="rId4"/>
    <p:sldLayoutId id="2147483690" r:id="rId5"/>
    <p:sldLayoutId id="2147483691" r:id="rId6"/>
    <p:sldLayoutId id="2147483698" r:id="rId7"/>
    <p:sldLayoutId id="214748371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52919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21.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gif"/></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0.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54.jpe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2741" y="6260592"/>
            <a:ext cx="2399042" cy="338554"/>
          </a:xfrm>
          <a:prstGeom prst="rect">
            <a:avLst/>
          </a:prstGeom>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8D8780"/>
                </a:solidFill>
                <a:effectLst/>
                <a:uLnTx/>
                <a:uFillTx/>
                <a:latin typeface="Century Gothic"/>
                <a:ea typeface="+mn-ea"/>
                <a:cs typeface="+mn-cs"/>
              </a:rPr>
              <a:t>California – JPL </a:t>
            </a:r>
            <a:endParaRPr kumimoji="0" lang="en-US" sz="1800" b="0" i="0" u="none" strike="noStrike" kern="1200" cap="none" spc="0" normalizeH="0" baseline="0" noProof="0" dirty="0">
              <a:ln>
                <a:noFill/>
              </a:ln>
              <a:solidFill>
                <a:srgbClr val="8D8780"/>
              </a:solidFill>
              <a:effectLst/>
              <a:uLnTx/>
              <a:uFillTx/>
              <a:latin typeface="Calibri" panose="020F0502020204030204"/>
              <a:ea typeface="+mn-ea"/>
              <a:cs typeface="Calibri" panose="020F0502020204030204"/>
            </a:endParaRPr>
          </a:p>
        </p:txBody>
      </p:sp>
      <p:sp>
        <p:nvSpPr>
          <p:cNvPr id="3" name="Title 1"/>
          <p:cNvSpPr txBox="1">
            <a:spLocks/>
          </p:cNvSpPr>
          <p:nvPr/>
        </p:nvSpPr>
        <p:spPr>
          <a:xfrm>
            <a:off x="6066816" y="1837942"/>
            <a:ext cx="539496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700" b="1" i="0" u="none" strike="noStrike" kern="1200" cap="none" spc="0" normalizeH="0" baseline="0" noProof="0" dirty="0">
                <a:ln>
                  <a:noFill/>
                </a:ln>
                <a:solidFill>
                  <a:srgbClr val="8D8780"/>
                </a:solidFill>
                <a:effectLst/>
                <a:uLnTx/>
                <a:uFillTx/>
                <a:latin typeface="Century Gothic"/>
                <a:ea typeface="+mj-ea"/>
                <a:cs typeface="+mj-cs"/>
              </a:rPr>
              <a:t>ALASKA</a:t>
            </a:r>
            <a:endParaRPr kumimoji="0" lang="en-US" sz="3700" b="1" i="0" u="none" strike="noStrike" kern="1200" cap="none" spc="0" normalizeH="0" baseline="0" noProof="0" dirty="0">
              <a:ln>
                <a:noFill/>
              </a:ln>
              <a:solidFill>
                <a:srgbClr val="8D8780"/>
              </a:solidFill>
              <a:effectLst/>
              <a:uLnTx/>
              <a:uFillTx/>
              <a:latin typeface="Century Gothic" panose="020B0502020202020204" pitchFamily="3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8D8780"/>
                </a:solidFill>
                <a:effectLst/>
                <a:uLnTx/>
                <a:uFillTx/>
                <a:latin typeface="Century Gothic"/>
                <a:ea typeface="+mj-ea"/>
                <a:cs typeface="+mj-cs"/>
              </a:rPr>
              <a:t>Transportation &amp; Infrastructure</a:t>
            </a:r>
          </a:p>
        </p:txBody>
      </p:sp>
      <p:sp>
        <p:nvSpPr>
          <p:cNvPr id="4" name="Subtitle 2"/>
          <p:cNvSpPr txBox="1">
            <a:spLocks/>
          </p:cNvSpPr>
          <p:nvPr/>
        </p:nvSpPr>
        <p:spPr>
          <a:xfrm>
            <a:off x="6066815" y="3092179"/>
            <a:ext cx="5394960" cy="1098086"/>
          </a:xfrm>
          <a:prstGeom prst="rect">
            <a:avLst/>
          </a:prstGeom>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Century Gothic"/>
                <a:ea typeface="+mn-ea"/>
                <a:cs typeface="+mn-cs"/>
              </a:rPr>
              <a:t>Identifying Permafrost Subsidence Using NASA Earth Observations to Pinpoint Road &amp; Infrastructure </a:t>
            </a:r>
            <a:r>
              <a:rPr kumimoji="0" lang="en-US" sz="1600" b="0" i="0" u="none" strike="noStrike" kern="1200" cap="none" spc="0" normalizeH="0" baseline="0" noProof="0" dirty="0" smtClean="0">
                <a:ln>
                  <a:noFill/>
                </a:ln>
                <a:solidFill>
                  <a:prstClr val="black">
                    <a:lumMod val="75000"/>
                    <a:lumOff val="25000"/>
                  </a:prstClr>
                </a:solidFill>
                <a:effectLst/>
                <a:uLnTx/>
                <a:uFillTx/>
                <a:latin typeface="Century Gothic"/>
                <a:ea typeface="+mn-ea"/>
                <a:cs typeface="+mn-cs"/>
              </a:rPr>
              <a:t>Vulnerability in Fairbanks, Alaska</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a:ea typeface="+mn-ea"/>
                <a:cs typeface="+mn-cs"/>
              </a:rPr>
              <a:t>   </a:t>
            </a:r>
            <a:endParaRPr kumimoji="0" lang="en-US" sz="24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p:txBody>
      </p:sp>
      <p:sp>
        <p:nvSpPr>
          <p:cNvPr id="5" name="TextBox 4"/>
          <p:cNvSpPr txBox="1"/>
          <p:nvPr/>
        </p:nvSpPr>
        <p:spPr>
          <a:xfrm>
            <a:off x="6066814" y="4960968"/>
            <a:ext cx="5394960" cy="307777"/>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Century Gothic"/>
                <a:ea typeface="+mn-ea"/>
                <a:cs typeface="+mn-cs"/>
              </a:rPr>
              <a:t>Patrick Saylor, Marissa Dudek, Katie Lange, Joshua Green</a:t>
            </a:r>
            <a:endParaRPr kumimoji="0" lang="en-US" sz="14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9752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11398380"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Overview</a:t>
            </a:r>
          </a:p>
        </p:txBody>
      </p:sp>
      <p:sp>
        <p:nvSpPr>
          <p:cNvPr id="10" name="Text Placeholder 5"/>
          <p:cNvSpPr txBox="1">
            <a:spLocks/>
          </p:cNvSpPr>
          <p:nvPr/>
        </p:nvSpPr>
        <p:spPr>
          <a:xfrm>
            <a:off x="498647" y="1488873"/>
            <a:ext cx="4360599" cy="4392600"/>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spcAft>
                <a:spcPts val="600"/>
              </a:spcAft>
              <a:buClr>
                <a:srgbClr val="8D8780"/>
              </a:buClr>
              <a:buFont typeface="Webdings" panose="05030102010509060703" pitchFamily="18" charset="2"/>
              <a:buChar char="4"/>
            </a:pPr>
            <a:r>
              <a:rPr lang="en-US" sz="1800" b="1" dirty="0">
                <a:solidFill>
                  <a:schemeClr val="tx1">
                    <a:lumMod val="75000"/>
                    <a:lumOff val="25000"/>
                  </a:schemeClr>
                </a:solidFill>
                <a:latin typeface="Century Gothic"/>
              </a:rPr>
              <a:t>Background &amp; Overview</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Community Concerns</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Current Monitoring Techniques</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Project Partners</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Project Objectives</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Study Area</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Satellites &amp; Sensors</a:t>
            </a:r>
            <a:endParaRPr lang="en-US" sz="1400" dirty="0">
              <a:solidFill>
                <a:schemeClr val="tx1">
                  <a:lumMod val="75000"/>
                  <a:lumOff val="25000"/>
                </a:schemeClr>
              </a:solidFill>
              <a:cs typeface="Calibri"/>
            </a:endParaRPr>
          </a:p>
          <a:p>
            <a:pPr marL="342900" indent="-342900">
              <a:lnSpc>
                <a:spcPct val="100000"/>
              </a:lnSpc>
              <a:spcBef>
                <a:spcPts val="0"/>
              </a:spcBef>
              <a:spcAft>
                <a:spcPts val="600"/>
              </a:spcAft>
              <a:buClr>
                <a:srgbClr val="8D8780"/>
              </a:buClr>
              <a:buFont typeface="Webdings" panose="05030102010509060703" pitchFamily="18" charset="2"/>
              <a:buChar char="4"/>
            </a:pPr>
            <a:r>
              <a:rPr lang="en-US" sz="1800" b="1" dirty="0">
                <a:solidFill>
                  <a:schemeClr val="tx1">
                    <a:lumMod val="75000"/>
                    <a:lumOff val="25000"/>
                  </a:schemeClr>
                </a:solidFill>
                <a:latin typeface="Century Gothic"/>
              </a:rPr>
              <a:t>Methods</a:t>
            </a:r>
            <a:endParaRPr lang="en-US" sz="1400" dirty="0">
              <a:solidFill>
                <a:schemeClr val="tx1">
                  <a:lumMod val="75000"/>
                  <a:lumOff val="25000"/>
                </a:schemeClr>
              </a:solidFill>
              <a:latin typeface="Century Gothic"/>
            </a:endParaRP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Data Processing</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Cross-Platform Analysis</a:t>
            </a:r>
          </a:p>
          <a:p>
            <a:pPr marL="342900" indent="-342900">
              <a:lnSpc>
                <a:spcPct val="100000"/>
              </a:lnSpc>
              <a:spcBef>
                <a:spcPts val="0"/>
              </a:spcBef>
              <a:spcAft>
                <a:spcPts val="600"/>
              </a:spcAft>
              <a:buClr>
                <a:srgbClr val="8D8780"/>
              </a:buClr>
              <a:buFont typeface="Webdings" panose="05030102010509060703" pitchFamily="18" charset="2"/>
              <a:buChar char="4"/>
            </a:pPr>
            <a:r>
              <a:rPr lang="en-US" sz="1800" b="1" dirty="0">
                <a:solidFill>
                  <a:schemeClr val="tx1">
                    <a:lumMod val="75000"/>
                    <a:lumOff val="25000"/>
                  </a:schemeClr>
                </a:solidFill>
                <a:latin typeface="Century Gothic"/>
              </a:rPr>
              <a:t>Results</a:t>
            </a:r>
            <a:endParaRPr lang="en-US" dirty="0">
              <a:solidFill>
                <a:schemeClr val="tx1">
                  <a:lumMod val="75000"/>
                  <a:lumOff val="25000"/>
                </a:schemeClr>
              </a:solidFill>
              <a:cs typeface="Calibri"/>
            </a:endParaRP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Conclusions</a:t>
            </a:r>
            <a:endParaRPr lang="en-US" dirty="0">
              <a:solidFill>
                <a:schemeClr val="tx1">
                  <a:lumMod val="75000"/>
                  <a:lumOff val="25000"/>
                </a:schemeClr>
              </a:solidFill>
            </a:endParaRP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Limitations &amp; Errors</a:t>
            </a:r>
          </a:p>
          <a:p>
            <a:pPr marL="800100" lvl="1" indent="-342900">
              <a:lnSpc>
                <a:spcPct val="100000"/>
              </a:lnSpc>
              <a:spcBef>
                <a:spcPts val="0"/>
              </a:spcBef>
              <a:spcAft>
                <a:spcPts val="600"/>
              </a:spcAft>
              <a:buClr>
                <a:srgbClr val="8D8780"/>
              </a:buClr>
              <a:buFont typeface="Webdings" panose="05030102010509060703" pitchFamily="18" charset="2"/>
              <a:buChar char="4"/>
            </a:pPr>
            <a:r>
              <a:rPr lang="en-US" sz="1400" dirty="0">
                <a:solidFill>
                  <a:schemeClr val="tx1">
                    <a:lumMod val="75000"/>
                    <a:lumOff val="25000"/>
                  </a:schemeClr>
                </a:solidFill>
                <a:latin typeface="Century Gothic"/>
              </a:rPr>
              <a:t>Future Work</a:t>
            </a:r>
            <a:endParaRPr lang="en-US" sz="1400" dirty="0">
              <a:solidFill>
                <a:schemeClr val="tx1">
                  <a:lumMod val="75000"/>
                  <a:lumOff val="25000"/>
                </a:schemeClr>
              </a:solidFill>
            </a:endParaRPr>
          </a:p>
          <a:p>
            <a:pPr marL="342900" indent="-342900">
              <a:lnSpc>
                <a:spcPct val="100000"/>
              </a:lnSpc>
              <a:spcBef>
                <a:spcPts val="0"/>
              </a:spcBef>
              <a:spcAft>
                <a:spcPts val="600"/>
              </a:spcAft>
              <a:buClr>
                <a:srgbClr val="8D8780"/>
              </a:buClr>
              <a:buFont typeface="Webdings" panose="05030102010509060703" pitchFamily="18" charset="2"/>
              <a:buChar char="4"/>
            </a:pPr>
            <a:r>
              <a:rPr lang="en-US" sz="1800" b="1" dirty="0">
                <a:solidFill>
                  <a:schemeClr val="tx1">
                    <a:lumMod val="75000"/>
                    <a:lumOff val="25000"/>
                  </a:schemeClr>
                </a:solidFill>
                <a:latin typeface="Century Gothic"/>
              </a:rPr>
              <a:t>Acknowledgements</a:t>
            </a:r>
          </a:p>
        </p:txBody>
      </p:sp>
      <p:sp>
        <p:nvSpPr>
          <p:cNvPr id="5" name="TextBox 4">
            <a:extLst>
              <a:ext uri="{FF2B5EF4-FFF2-40B4-BE49-F238E27FC236}">
                <a16:creationId xmlns:a16="http://schemas.microsoft.com/office/drawing/2014/main" id="{9FEAA528-6C14-4871-9E3C-9AC99C166859}"/>
              </a:ext>
            </a:extLst>
          </p:cNvPr>
          <p:cNvSpPr txBox="1"/>
          <p:nvPr/>
        </p:nvSpPr>
        <p:spPr>
          <a:xfrm>
            <a:off x="7610705" y="6080542"/>
            <a:ext cx="395257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i="1" dirty="0">
                <a:solidFill>
                  <a:schemeClr val="tx1">
                    <a:lumMod val="75000"/>
                    <a:lumOff val="25000"/>
                  </a:schemeClr>
                </a:solidFill>
                <a:latin typeface="Century Gothic"/>
              </a:rPr>
              <a:t>Credit: Pixabay</a:t>
            </a:r>
          </a:p>
        </p:txBody>
      </p:sp>
      <p:pic>
        <p:nvPicPr>
          <p:cNvPr id="3" name="Picture 6" descr="A body of water with a mountain in the background&#10;&#10;Description automatically generated">
            <a:extLst>
              <a:ext uri="{FF2B5EF4-FFF2-40B4-BE49-F238E27FC236}">
                <a16:creationId xmlns:a16="http://schemas.microsoft.com/office/drawing/2014/main" id="{3FFB8AE2-EA92-4D94-B3B9-57391516CA1E}"/>
              </a:ext>
            </a:extLst>
          </p:cNvPr>
          <p:cNvPicPr>
            <a:picLocks noChangeAspect="1"/>
          </p:cNvPicPr>
          <p:nvPr/>
        </p:nvPicPr>
        <p:blipFill>
          <a:blip r:embed="rId3"/>
          <a:stretch>
            <a:fillRect/>
          </a:stretch>
        </p:blipFill>
        <p:spPr>
          <a:xfrm>
            <a:off x="4861811" y="1542210"/>
            <a:ext cx="6703100" cy="44981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6699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Background and Overview</a:t>
            </a:r>
            <a:endParaRPr lang="en-US" dirty="0">
              <a:solidFill>
                <a:schemeClr val="bg1"/>
              </a:solidFill>
            </a:endParaRPr>
          </a:p>
        </p:txBody>
      </p:sp>
      <p:grpSp>
        <p:nvGrpSpPr>
          <p:cNvPr id="3" name="Group 2">
            <a:extLst>
              <a:ext uri="{FF2B5EF4-FFF2-40B4-BE49-F238E27FC236}">
                <a16:creationId xmlns:a16="http://schemas.microsoft.com/office/drawing/2014/main" id="{85412D49-726E-45B6-B397-4C28570E99E1}"/>
              </a:ext>
            </a:extLst>
          </p:cNvPr>
          <p:cNvGrpSpPr/>
          <p:nvPr/>
        </p:nvGrpSpPr>
        <p:grpSpPr>
          <a:xfrm>
            <a:off x="704699" y="2314292"/>
            <a:ext cx="8984650" cy="4328446"/>
            <a:chOff x="559223" y="2196625"/>
            <a:chExt cx="8984650" cy="4328446"/>
          </a:xfrm>
        </p:grpSpPr>
        <p:pic>
          <p:nvPicPr>
            <p:cNvPr id="6" name="Picture 3" descr="A picture containing grass, outdoor, mountain, field&#10;&#10;Description automatically generated">
              <a:extLst>
                <a:ext uri="{FF2B5EF4-FFF2-40B4-BE49-F238E27FC236}">
                  <a16:creationId xmlns:a16="http://schemas.microsoft.com/office/drawing/2014/main" id="{8D174974-B861-4FB8-8F50-AB263511AD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13" b="-160"/>
            <a:stretch/>
          </p:blipFill>
          <p:spPr>
            <a:xfrm>
              <a:off x="564137" y="2196625"/>
              <a:ext cx="8933390" cy="4058718"/>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0BE8B94A-7BCB-418D-9E73-529B520C68C8}"/>
                </a:ext>
              </a:extLst>
            </p:cNvPr>
            <p:cNvSpPr txBox="1"/>
            <p:nvPr/>
          </p:nvSpPr>
          <p:spPr>
            <a:xfrm>
              <a:off x="559223" y="6248072"/>
              <a:ext cx="898465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latin typeface="Century Gothic"/>
                </a:rPr>
                <a:t>Credit: John Kelley, USDA Natural Resources Conservation Service </a:t>
              </a:r>
            </a:p>
          </p:txBody>
        </p:sp>
      </p:grpSp>
      <p:sp>
        <p:nvSpPr>
          <p:cNvPr id="4" name="TextBox 3">
            <a:extLst>
              <a:ext uri="{FF2B5EF4-FFF2-40B4-BE49-F238E27FC236}">
                <a16:creationId xmlns:a16="http://schemas.microsoft.com/office/drawing/2014/main" id="{E0E74E9C-AD76-471F-B72C-DE2A48546068}"/>
              </a:ext>
            </a:extLst>
          </p:cNvPr>
          <p:cNvSpPr txBox="1"/>
          <p:nvPr/>
        </p:nvSpPr>
        <p:spPr>
          <a:xfrm>
            <a:off x="10066632" y="3292472"/>
            <a:ext cx="144713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1" dirty="0">
                <a:solidFill>
                  <a:srgbClr val="7EB761"/>
                </a:solidFill>
                <a:latin typeface="Century Gothic"/>
              </a:rPr>
              <a:t>Soil</a:t>
            </a:r>
            <a:endParaRPr lang="en-US" sz="2000" dirty="0">
              <a:solidFill>
                <a:srgbClr val="7EB761"/>
              </a:solidFill>
              <a:cs typeface="Calibri"/>
            </a:endParaRPr>
          </a:p>
        </p:txBody>
      </p:sp>
      <p:sp>
        <p:nvSpPr>
          <p:cNvPr id="10" name="TextBox 9">
            <a:extLst>
              <a:ext uri="{FF2B5EF4-FFF2-40B4-BE49-F238E27FC236}">
                <a16:creationId xmlns:a16="http://schemas.microsoft.com/office/drawing/2014/main" id="{304E52C5-3508-49B5-8674-E46197CB89B5}"/>
              </a:ext>
            </a:extLst>
          </p:cNvPr>
          <p:cNvSpPr txBox="1"/>
          <p:nvPr/>
        </p:nvSpPr>
        <p:spPr>
          <a:xfrm>
            <a:off x="10013095" y="2251061"/>
            <a:ext cx="17490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1" dirty="0">
                <a:solidFill>
                  <a:srgbClr val="8D8780"/>
                </a:solidFill>
                <a:latin typeface="Century Gothic"/>
              </a:rPr>
              <a:t>Surface</a:t>
            </a:r>
            <a:endParaRPr lang="en-US" sz="2000" dirty="0">
              <a:solidFill>
                <a:srgbClr val="8D8780"/>
              </a:solidFill>
              <a:cs typeface="Calibri"/>
            </a:endParaRPr>
          </a:p>
        </p:txBody>
      </p:sp>
      <p:sp>
        <p:nvSpPr>
          <p:cNvPr id="12" name="Rectangle 11">
            <a:extLst>
              <a:ext uri="{FF2B5EF4-FFF2-40B4-BE49-F238E27FC236}">
                <a16:creationId xmlns:a16="http://schemas.microsoft.com/office/drawing/2014/main" id="{C70DC31E-6BDE-474A-98DE-6059A1D7B5C8}"/>
              </a:ext>
            </a:extLst>
          </p:cNvPr>
          <p:cNvSpPr/>
          <p:nvPr/>
        </p:nvSpPr>
        <p:spPr>
          <a:xfrm>
            <a:off x="10009138" y="2648309"/>
            <a:ext cx="1744578" cy="1433762"/>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7EB761"/>
                </a:solidFill>
                <a:latin typeface="Century Gothic"/>
                <a:cs typeface="Calibri"/>
              </a:rPr>
              <a:t>Soil</a:t>
            </a:r>
            <a:endParaRPr lang="en-US" sz="2000" dirty="0">
              <a:solidFill>
                <a:srgbClr val="FFFFFF"/>
              </a:solidFill>
              <a:latin typeface="Century Gothic"/>
            </a:endParaRPr>
          </a:p>
        </p:txBody>
      </p:sp>
      <p:sp>
        <p:nvSpPr>
          <p:cNvPr id="14" name="Rectangle 13">
            <a:extLst>
              <a:ext uri="{FF2B5EF4-FFF2-40B4-BE49-F238E27FC236}">
                <a16:creationId xmlns:a16="http://schemas.microsoft.com/office/drawing/2014/main" id="{AA3CF4B7-7E15-4745-BF99-C928CCB59CEF}"/>
              </a:ext>
            </a:extLst>
          </p:cNvPr>
          <p:cNvSpPr/>
          <p:nvPr/>
        </p:nvSpPr>
        <p:spPr>
          <a:xfrm>
            <a:off x="10009138" y="4082072"/>
            <a:ext cx="1744578" cy="1523998"/>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006D9D"/>
                </a:solidFill>
                <a:latin typeface="Century Gothic"/>
                <a:cs typeface="Calibri"/>
              </a:rPr>
              <a:t>Permafrost</a:t>
            </a:r>
            <a:endParaRPr lang="en-US" dirty="0">
              <a:solidFill>
                <a:srgbClr val="006D9D"/>
              </a:solidFill>
              <a:cs typeface="Calibri"/>
            </a:endParaRPr>
          </a:p>
        </p:txBody>
      </p:sp>
      <p:cxnSp>
        <p:nvCxnSpPr>
          <p:cNvPr id="16" name="Straight Arrow Connector 15">
            <a:extLst>
              <a:ext uri="{FF2B5EF4-FFF2-40B4-BE49-F238E27FC236}">
                <a16:creationId xmlns:a16="http://schemas.microsoft.com/office/drawing/2014/main" id="{EF879000-28C7-4480-8048-81B13CB21AEE}"/>
              </a:ext>
            </a:extLst>
          </p:cNvPr>
          <p:cNvCxnSpPr/>
          <p:nvPr/>
        </p:nvCxnSpPr>
        <p:spPr>
          <a:xfrm>
            <a:off x="10116920" y="2645803"/>
            <a:ext cx="2008" cy="1435769"/>
          </a:xfrm>
          <a:prstGeom prst="straightConnector1">
            <a:avLst/>
          </a:prstGeom>
          <a:ln>
            <a:headEnd type="triangle"/>
            <a:tailEnd type="triangle"/>
          </a:ln>
        </p:spPr>
        <p:style>
          <a:lnRef idx="3">
            <a:schemeClr val="accent6"/>
          </a:lnRef>
          <a:fillRef idx="0">
            <a:schemeClr val="accent6"/>
          </a:fillRef>
          <a:effectRef idx="2">
            <a:schemeClr val="accent6"/>
          </a:effectRef>
          <a:fontRef idx="minor">
            <a:schemeClr val="tx1"/>
          </a:fontRef>
        </p:style>
      </p:cxnSp>
      <p:cxnSp>
        <p:nvCxnSpPr>
          <p:cNvPr id="18" name="Straight Arrow Connector 17">
            <a:extLst>
              <a:ext uri="{FF2B5EF4-FFF2-40B4-BE49-F238E27FC236}">
                <a16:creationId xmlns:a16="http://schemas.microsoft.com/office/drawing/2014/main" id="{E69B4CC2-F84B-4869-9F67-0F107A30951E}"/>
              </a:ext>
            </a:extLst>
          </p:cNvPr>
          <p:cNvCxnSpPr>
            <a:cxnSpLocks/>
          </p:cNvCxnSpPr>
          <p:nvPr/>
        </p:nvCxnSpPr>
        <p:spPr>
          <a:xfrm>
            <a:off x="10116920" y="4079566"/>
            <a:ext cx="2008" cy="1526006"/>
          </a:xfrm>
          <a:prstGeom prst="straightConnector1">
            <a:avLst/>
          </a:prstGeom>
          <a:ln>
            <a:headEnd type="triangle"/>
            <a:tailEnd type="triangle"/>
          </a:ln>
        </p:spPr>
        <p:style>
          <a:lnRef idx="3">
            <a:schemeClr val="accent5"/>
          </a:lnRef>
          <a:fillRef idx="0">
            <a:schemeClr val="accent5"/>
          </a:fillRef>
          <a:effectRef idx="2">
            <a:schemeClr val="accent5"/>
          </a:effectRef>
          <a:fontRef idx="minor">
            <a:schemeClr val="tx1"/>
          </a:fontRef>
        </p:style>
      </p:cxnSp>
      <p:sp>
        <p:nvSpPr>
          <p:cNvPr id="20" name="Rectangle 19">
            <a:extLst>
              <a:ext uri="{FF2B5EF4-FFF2-40B4-BE49-F238E27FC236}">
                <a16:creationId xmlns:a16="http://schemas.microsoft.com/office/drawing/2014/main" id="{3CFF4861-E278-42CA-8FA2-AA6C42928ABC}"/>
              </a:ext>
            </a:extLst>
          </p:cNvPr>
          <p:cNvSpPr/>
          <p:nvPr/>
        </p:nvSpPr>
        <p:spPr>
          <a:xfrm>
            <a:off x="10009138" y="5606072"/>
            <a:ext cx="1744578" cy="741947"/>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rgbClr val="7EB761"/>
                </a:solidFill>
                <a:latin typeface="Century Gothic"/>
                <a:cs typeface="Calibri"/>
              </a:rPr>
              <a:t>Soil</a:t>
            </a:r>
            <a:endParaRPr lang="en-US" sz="2000" dirty="0">
              <a:solidFill>
                <a:srgbClr val="FFFFFF"/>
              </a:solidFill>
              <a:latin typeface="Century Gothic"/>
            </a:endParaRPr>
          </a:p>
        </p:txBody>
      </p:sp>
      <p:cxnSp>
        <p:nvCxnSpPr>
          <p:cNvPr id="22" name="Straight Arrow Connector 21">
            <a:extLst>
              <a:ext uri="{FF2B5EF4-FFF2-40B4-BE49-F238E27FC236}">
                <a16:creationId xmlns:a16="http://schemas.microsoft.com/office/drawing/2014/main" id="{69DB7ADC-4962-48FF-B689-B542556A695E}"/>
              </a:ext>
            </a:extLst>
          </p:cNvPr>
          <p:cNvCxnSpPr>
            <a:cxnSpLocks/>
          </p:cNvCxnSpPr>
          <p:nvPr/>
        </p:nvCxnSpPr>
        <p:spPr>
          <a:xfrm>
            <a:off x="10116920" y="5603565"/>
            <a:ext cx="2008" cy="743953"/>
          </a:xfrm>
          <a:prstGeom prst="straightConnector1">
            <a:avLst/>
          </a:prstGeom>
          <a:ln>
            <a:headEnd type="triangle"/>
            <a:tailEnd type="triangle"/>
          </a:ln>
        </p:spPr>
        <p:style>
          <a:lnRef idx="3">
            <a:schemeClr val="accent6"/>
          </a:lnRef>
          <a:fillRef idx="0">
            <a:schemeClr val="accent6"/>
          </a:fillRef>
          <a:effectRef idx="2">
            <a:schemeClr val="accent6"/>
          </a:effectRef>
          <a:fontRef idx="minor">
            <a:schemeClr val="tx1"/>
          </a:fontRef>
        </p:style>
      </p:cxnSp>
      <p:sp>
        <p:nvSpPr>
          <p:cNvPr id="26" name="TextBox 25">
            <a:extLst>
              <a:ext uri="{FF2B5EF4-FFF2-40B4-BE49-F238E27FC236}">
                <a16:creationId xmlns:a16="http://schemas.microsoft.com/office/drawing/2014/main" id="{6E65B8FE-D543-479A-940A-318C04236C49}"/>
              </a:ext>
            </a:extLst>
          </p:cNvPr>
          <p:cNvSpPr txBox="1"/>
          <p:nvPr/>
        </p:nvSpPr>
        <p:spPr>
          <a:xfrm>
            <a:off x="664895" y="1367840"/>
            <a:ext cx="835918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6D9D"/>
                </a:solidFill>
                <a:latin typeface="Century Gothic"/>
                <a:cs typeface="Arial"/>
              </a:rPr>
              <a:t>PERMAFROST: </a:t>
            </a:r>
            <a:r>
              <a:rPr lang="en-US" sz="2000" dirty="0">
                <a:solidFill>
                  <a:schemeClr val="tx1">
                    <a:lumMod val="75000"/>
                    <a:lumOff val="25000"/>
                  </a:schemeClr>
                </a:solidFill>
                <a:latin typeface="Century Gothic"/>
                <a:cs typeface="Arial"/>
              </a:rPr>
              <a:t>Ground that remains frozen for 2+ years;</a:t>
            </a:r>
          </a:p>
          <a:p>
            <a:r>
              <a:rPr lang="en-US" sz="2000" dirty="0">
                <a:solidFill>
                  <a:schemeClr val="tx1">
                    <a:lumMod val="75000"/>
                    <a:lumOff val="25000"/>
                  </a:schemeClr>
                </a:solidFill>
                <a:latin typeface="Century Gothic"/>
                <a:cs typeface="Arial"/>
              </a:rPr>
              <a:t>can be an inch to several miles deep beneath the Earth's surface.</a:t>
            </a:r>
            <a:endParaRPr lang="en-US" sz="2000" dirty="0">
              <a:solidFill>
                <a:schemeClr val="tx1">
                  <a:lumMod val="75000"/>
                  <a:lumOff val="25000"/>
                </a:schemeClr>
              </a:solidFill>
              <a:latin typeface="Century Gothic"/>
            </a:endParaRPr>
          </a:p>
        </p:txBody>
      </p:sp>
    </p:spTree>
    <p:extLst>
      <p:ext uri="{BB962C8B-B14F-4D97-AF65-F5344CB8AC3E}">
        <p14:creationId xmlns:p14="http://schemas.microsoft.com/office/powerpoint/2010/main" val="4026317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7F6FD59-8BBD-4E35-8E99-398E5A33EE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43385" y="937086"/>
            <a:ext cx="9169941" cy="5736104"/>
          </a:xfrm>
          <a:prstGeom prst="rect">
            <a:avLst/>
          </a:prstGeom>
        </p:spPr>
      </p:pic>
      <p:cxnSp>
        <p:nvCxnSpPr>
          <p:cNvPr id="55" name="Straight Arrow Connector 54">
            <a:extLst>
              <a:ext uri="{FF2B5EF4-FFF2-40B4-BE49-F238E27FC236}">
                <a16:creationId xmlns:a16="http://schemas.microsoft.com/office/drawing/2014/main" id="{3D91A7B1-66BD-4538-B522-02FBE5DEDDBE}"/>
              </a:ext>
            </a:extLst>
          </p:cNvPr>
          <p:cNvCxnSpPr/>
          <p:nvPr/>
        </p:nvCxnSpPr>
        <p:spPr>
          <a:xfrm flipV="1">
            <a:off x="8029667" y="2811971"/>
            <a:ext cx="1365956" cy="177607"/>
          </a:xfrm>
          <a:prstGeom prst="straightConnector1">
            <a:avLst/>
          </a:prstGeom>
          <a:ln>
            <a:solidFill>
              <a:schemeClr val="tx1">
                <a:lumMod val="75000"/>
                <a:lumOff val="25000"/>
              </a:schemeClr>
            </a:solidFill>
          </a:ln>
        </p:spPr>
        <p:style>
          <a:lnRef idx="3">
            <a:schemeClr val="accent2"/>
          </a:lnRef>
          <a:fillRef idx="0">
            <a:schemeClr val="accent2"/>
          </a:fillRef>
          <a:effectRef idx="2">
            <a:schemeClr val="accent2"/>
          </a:effectRef>
          <a:fontRef idx="minor">
            <a:schemeClr val="tx1"/>
          </a:fontRef>
        </p:style>
      </p:cxnSp>
      <p:cxnSp>
        <p:nvCxnSpPr>
          <p:cNvPr id="56" name="Straight Arrow Connector 55">
            <a:extLst>
              <a:ext uri="{FF2B5EF4-FFF2-40B4-BE49-F238E27FC236}">
                <a16:creationId xmlns:a16="http://schemas.microsoft.com/office/drawing/2014/main" id="{E5CA4F75-CFC0-436C-BA15-4CBA5348B894}"/>
              </a:ext>
            </a:extLst>
          </p:cNvPr>
          <p:cNvCxnSpPr>
            <a:cxnSpLocks/>
          </p:cNvCxnSpPr>
          <p:nvPr/>
        </p:nvCxnSpPr>
        <p:spPr>
          <a:xfrm>
            <a:off x="7855642" y="4156285"/>
            <a:ext cx="520055" cy="756458"/>
          </a:xfrm>
          <a:prstGeom prst="straightConnector1">
            <a:avLst/>
          </a:prstGeom>
          <a:ln>
            <a:solidFill>
              <a:schemeClr val="tx1">
                <a:lumMod val="75000"/>
                <a:lumOff val="25000"/>
              </a:schemeClr>
            </a:solidFill>
          </a:ln>
        </p:spPr>
        <p:style>
          <a:lnRef idx="3">
            <a:schemeClr val="accent2"/>
          </a:lnRef>
          <a:fillRef idx="0">
            <a:schemeClr val="accent2"/>
          </a:fillRef>
          <a:effectRef idx="2">
            <a:schemeClr val="accent2"/>
          </a:effectRef>
          <a:fontRef idx="minor">
            <a:schemeClr val="tx1"/>
          </a:fontRef>
        </p:style>
      </p:cxnSp>
      <p:cxnSp>
        <p:nvCxnSpPr>
          <p:cNvPr id="43" name="Straight Arrow Connector 42">
            <a:extLst>
              <a:ext uri="{FF2B5EF4-FFF2-40B4-BE49-F238E27FC236}">
                <a16:creationId xmlns:a16="http://schemas.microsoft.com/office/drawing/2014/main" id="{E4026FED-8465-4681-929A-F5F91356F558}"/>
              </a:ext>
            </a:extLst>
          </p:cNvPr>
          <p:cNvCxnSpPr>
            <a:cxnSpLocks/>
          </p:cNvCxnSpPr>
          <p:nvPr/>
        </p:nvCxnSpPr>
        <p:spPr>
          <a:xfrm flipV="1">
            <a:off x="6900438" y="1049272"/>
            <a:ext cx="227547" cy="49077"/>
          </a:xfrm>
          <a:prstGeom prst="straightConnector1">
            <a:avLst/>
          </a:prstGeom>
          <a:ln>
            <a:solidFill>
              <a:schemeClr val="tx1">
                <a:lumMod val="75000"/>
                <a:lumOff val="25000"/>
              </a:schemeClr>
            </a:solidFill>
          </a:ln>
        </p:spPr>
        <p:style>
          <a:lnRef idx="3">
            <a:schemeClr val="accent2"/>
          </a:lnRef>
          <a:fillRef idx="0">
            <a:schemeClr val="accent2"/>
          </a:fillRef>
          <a:effectRef idx="2">
            <a:schemeClr val="accent2"/>
          </a:effectRef>
          <a:fontRef idx="minor">
            <a:schemeClr val="tx1"/>
          </a:fontRef>
        </p:style>
      </p:cxnSp>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Background: Permafrost in Alaska</a:t>
            </a:r>
          </a:p>
        </p:txBody>
      </p:sp>
      <p:sp>
        <p:nvSpPr>
          <p:cNvPr id="38" name="TextBox 37">
            <a:extLst>
              <a:ext uri="{FF2B5EF4-FFF2-40B4-BE49-F238E27FC236}">
                <a16:creationId xmlns:a16="http://schemas.microsoft.com/office/drawing/2014/main" id="{BB2F6D46-5C63-4E08-A811-7CE8CB0230D1}"/>
              </a:ext>
            </a:extLst>
          </p:cNvPr>
          <p:cNvSpPr txBox="1"/>
          <p:nvPr/>
        </p:nvSpPr>
        <p:spPr>
          <a:xfrm>
            <a:off x="4911442" y="6410718"/>
            <a:ext cx="665740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UAF Institute of Northern Engineering; ADNR, DGGS; NASA DEVELOP</a:t>
            </a:r>
            <a:endParaRPr lang="en-US" sz="1200" i="1" dirty="0">
              <a:solidFill>
                <a:schemeClr val="tx1">
                  <a:lumMod val="75000"/>
                  <a:lumOff val="25000"/>
                </a:schemeClr>
              </a:solidFill>
              <a:latin typeface="Century Gothic"/>
            </a:endParaRPr>
          </a:p>
        </p:txBody>
      </p:sp>
      <p:sp>
        <p:nvSpPr>
          <p:cNvPr id="44" name="Oval 43">
            <a:extLst>
              <a:ext uri="{FF2B5EF4-FFF2-40B4-BE49-F238E27FC236}">
                <a16:creationId xmlns:a16="http://schemas.microsoft.com/office/drawing/2014/main" id="{F82E4BE8-8C26-4B2C-8AB0-8D9D2F5DCFF5}"/>
              </a:ext>
            </a:extLst>
          </p:cNvPr>
          <p:cNvSpPr/>
          <p:nvPr/>
        </p:nvSpPr>
        <p:spPr>
          <a:xfrm>
            <a:off x="7985964" y="2969151"/>
            <a:ext cx="38100" cy="444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6" name="TextBox 45">
            <a:extLst>
              <a:ext uri="{FF2B5EF4-FFF2-40B4-BE49-F238E27FC236}">
                <a16:creationId xmlns:a16="http://schemas.microsoft.com/office/drawing/2014/main" id="{1B8F8A6C-87F6-4F00-8273-F22B01510F39}"/>
              </a:ext>
            </a:extLst>
          </p:cNvPr>
          <p:cNvSpPr txBox="1"/>
          <p:nvPr/>
        </p:nvSpPr>
        <p:spPr>
          <a:xfrm>
            <a:off x="9345374" y="2621997"/>
            <a:ext cx="1285337"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solidFill>
                  <a:srgbClr val="3F3F3F"/>
                </a:solidFill>
                <a:latin typeface="Century Gothic"/>
                <a:cs typeface="Arial"/>
              </a:rPr>
              <a:t>Fairbanks</a:t>
            </a:r>
            <a:endParaRPr lang="en-US" sz="1600" b="1" i="1" dirty="0">
              <a:solidFill>
                <a:srgbClr val="3F3F3F"/>
              </a:solidFill>
              <a:cs typeface="Calibri"/>
            </a:endParaRPr>
          </a:p>
        </p:txBody>
      </p:sp>
      <p:sp>
        <p:nvSpPr>
          <p:cNvPr id="51" name="TextBox 50">
            <a:extLst>
              <a:ext uri="{FF2B5EF4-FFF2-40B4-BE49-F238E27FC236}">
                <a16:creationId xmlns:a16="http://schemas.microsoft.com/office/drawing/2014/main" id="{9F96A980-B8A9-453C-98E9-253634FD5285}"/>
              </a:ext>
            </a:extLst>
          </p:cNvPr>
          <p:cNvSpPr txBox="1"/>
          <p:nvPr/>
        </p:nvSpPr>
        <p:spPr>
          <a:xfrm>
            <a:off x="7763171" y="4858802"/>
            <a:ext cx="1846053"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solidFill>
                  <a:srgbClr val="3F3F3F"/>
                </a:solidFill>
                <a:latin typeface="Century Gothic"/>
                <a:cs typeface="Arial"/>
              </a:rPr>
              <a:t>Anchorage</a:t>
            </a:r>
            <a:endParaRPr lang="en-US" dirty="0"/>
          </a:p>
        </p:txBody>
      </p:sp>
      <p:sp>
        <p:nvSpPr>
          <p:cNvPr id="52" name="Oval 51">
            <a:extLst>
              <a:ext uri="{FF2B5EF4-FFF2-40B4-BE49-F238E27FC236}">
                <a16:creationId xmlns:a16="http://schemas.microsoft.com/office/drawing/2014/main" id="{D7485EBC-0E8D-43A2-B2FD-F306939FD1E3}"/>
              </a:ext>
            </a:extLst>
          </p:cNvPr>
          <p:cNvSpPr/>
          <p:nvPr/>
        </p:nvSpPr>
        <p:spPr>
          <a:xfrm>
            <a:off x="7817766" y="4127307"/>
            <a:ext cx="38100" cy="444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3" name="Oval 52">
            <a:extLst>
              <a:ext uri="{FF2B5EF4-FFF2-40B4-BE49-F238E27FC236}">
                <a16:creationId xmlns:a16="http://schemas.microsoft.com/office/drawing/2014/main" id="{A5B2FDAB-FE3F-4B6B-B84F-40ED12654A5E}"/>
              </a:ext>
            </a:extLst>
          </p:cNvPr>
          <p:cNvSpPr/>
          <p:nvPr/>
        </p:nvSpPr>
        <p:spPr>
          <a:xfrm>
            <a:off x="6874924" y="1054191"/>
            <a:ext cx="38100" cy="444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4" name="TextBox 53">
            <a:extLst>
              <a:ext uri="{FF2B5EF4-FFF2-40B4-BE49-F238E27FC236}">
                <a16:creationId xmlns:a16="http://schemas.microsoft.com/office/drawing/2014/main" id="{4FD5EA6E-29FB-40C7-A276-B715BA35C9D5}"/>
              </a:ext>
            </a:extLst>
          </p:cNvPr>
          <p:cNvSpPr txBox="1"/>
          <p:nvPr/>
        </p:nvSpPr>
        <p:spPr>
          <a:xfrm>
            <a:off x="7091815" y="872822"/>
            <a:ext cx="1846053"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solidFill>
                  <a:srgbClr val="3F3F3F"/>
                </a:solidFill>
                <a:latin typeface="Century Gothic"/>
                <a:cs typeface="Arial"/>
              </a:rPr>
              <a:t>Barrow</a:t>
            </a:r>
            <a:endParaRPr lang="en-US" dirty="0"/>
          </a:p>
        </p:txBody>
      </p:sp>
      <p:grpSp>
        <p:nvGrpSpPr>
          <p:cNvPr id="6" name="Group 5">
            <a:extLst>
              <a:ext uri="{FF2B5EF4-FFF2-40B4-BE49-F238E27FC236}">
                <a16:creationId xmlns:a16="http://schemas.microsoft.com/office/drawing/2014/main" id="{CF566860-9CB4-4677-8AF7-F74B9EF4777F}"/>
              </a:ext>
            </a:extLst>
          </p:cNvPr>
          <p:cNvGrpSpPr/>
          <p:nvPr/>
        </p:nvGrpSpPr>
        <p:grpSpPr>
          <a:xfrm>
            <a:off x="764765" y="1512534"/>
            <a:ext cx="4376468" cy="3247548"/>
            <a:chOff x="540581" y="1527297"/>
            <a:chExt cx="4376468" cy="3247548"/>
          </a:xfrm>
        </p:grpSpPr>
        <p:grpSp>
          <p:nvGrpSpPr>
            <p:cNvPr id="41" name="Group 40">
              <a:extLst>
                <a:ext uri="{FF2B5EF4-FFF2-40B4-BE49-F238E27FC236}">
                  <a16:creationId xmlns:a16="http://schemas.microsoft.com/office/drawing/2014/main" id="{A126A499-F3DA-4C48-A65C-6C10682F1AD2}"/>
                </a:ext>
              </a:extLst>
            </p:cNvPr>
            <p:cNvGrpSpPr/>
            <p:nvPr/>
          </p:nvGrpSpPr>
          <p:grpSpPr>
            <a:xfrm>
              <a:off x="540581" y="1527297"/>
              <a:ext cx="4376468" cy="3185459"/>
              <a:chOff x="496794" y="1142898"/>
              <a:chExt cx="4376468" cy="3185459"/>
            </a:xfrm>
          </p:grpSpPr>
          <p:sp>
            <p:nvSpPr>
              <p:cNvPr id="29" name="TextBox 28">
                <a:extLst>
                  <a:ext uri="{FF2B5EF4-FFF2-40B4-BE49-F238E27FC236}">
                    <a16:creationId xmlns:a16="http://schemas.microsoft.com/office/drawing/2014/main" id="{65D0B5D4-D3C3-4198-BDDD-41E8A6F3812E}"/>
                  </a:ext>
                </a:extLst>
              </p:cNvPr>
              <p:cNvSpPr txBox="1"/>
              <p:nvPr/>
            </p:nvSpPr>
            <p:spPr>
              <a:xfrm flipH="1">
                <a:off x="1115109" y="1617905"/>
                <a:ext cx="2251146"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GLACIER</a:t>
                </a:r>
                <a:endParaRPr lang="en-US" sz="1400" b="1" i="1" dirty="0">
                  <a:solidFill>
                    <a:srgbClr val="8D8780"/>
                  </a:solidFill>
                  <a:cs typeface="Calibri"/>
                </a:endParaRPr>
              </a:p>
            </p:txBody>
          </p:sp>
          <p:sp>
            <p:nvSpPr>
              <p:cNvPr id="30" name="TextBox 29">
                <a:extLst>
                  <a:ext uri="{FF2B5EF4-FFF2-40B4-BE49-F238E27FC236}">
                    <a16:creationId xmlns:a16="http://schemas.microsoft.com/office/drawing/2014/main" id="{925A5D2A-9D11-4D68-8805-0C767CD9CF5C}"/>
                  </a:ext>
                </a:extLst>
              </p:cNvPr>
              <p:cNvSpPr txBox="1"/>
              <p:nvPr/>
            </p:nvSpPr>
            <p:spPr>
              <a:xfrm>
                <a:off x="1121308" y="2002494"/>
                <a:ext cx="2623817"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CONTINUOUS </a:t>
                </a:r>
                <a:endParaRPr lang="en-US" sz="1600" i="1" dirty="0">
                  <a:solidFill>
                    <a:srgbClr val="8D8780"/>
                  </a:solidFill>
                  <a:latin typeface="Century Gothic"/>
                  <a:cs typeface="Arial"/>
                </a:endParaRPr>
              </a:p>
            </p:txBody>
          </p:sp>
          <p:sp>
            <p:nvSpPr>
              <p:cNvPr id="31" name="TextBox 30">
                <a:extLst>
                  <a:ext uri="{FF2B5EF4-FFF2-40B4-BE49-F238E27FC236}">
                    <a16:creationId xmlns:a16="http://schemas.microsoft.com/office/drawing/2014/main" id="{94CD32A3-5EE2-420E-8088-A6252A09B884}"/>
                  </a:ext>
                </a:extLst>
              </p:cNvPr>
              <p:cNvSpPr txBox="1"/>
              <p:nvPr/>
            </p:nvSpPr>
            <p:spPr>
              <a:xfrm>
                <a:off x="1116980" y="2390104"/>
                <a:ext cx="2817651"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DISCONTINUOUS </a:t>
                </a:r>
                <a:endParaRPr lang="en-US" sz="1600" i="1" dirty="0">
                  <a:solidFill>
                    <a:srgbClr val="8D8780"/>
                  </a:solidFill>
                  <a:latin typeface="Century Gothic"/>
                  <a:cs typeface="Arial"/>
                </a:endParaRPr>
              </a:p>
            </p:txBody>
          </p:sp>
          <p:sp>
            <p:nvSpPr>
              <p:cNvPr id="32" name="TextBox 31">
                <a:extLst>
                  <a:ext uri="{FF2B5EF4-FFF2-40B4-BE49-F238E27FC236}">
                    <a16:creationId xmlns:a16="http://schemas.microsoft.com/office/drawing/2014/main" id="{6C0521E0-24EA-41CC-8DCC-7E555047F9F8}"/>
                  </a:ext>
                </a:extLst>
              </p:cNvPr>
              <p:cNvSpPr txBox="1"/>
              <p:nvPr/>
            </p:nvSpPr>
            <p:spPr>
              <a:xfrm>
                <a:off x="1131605" y="2777683"/>
                <a:ext cx="2411274"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SPORADIC</a:t>
                </a:r>
                <a:endParaRPr lang="en-US" sz="1600" i="1" dirty="0">
                  <a:solidFill>
                    <a:srgbClr val="8D8780"/>
                  </a:solidFill>
                  <a:latin typeface="Century Gothic"/>
                  <a:cs typeface="Arial"/>
                </a:endParaRPr>
              </a:p>
            </p:txBody>
          </p:sp>
          <p:sp>
            <p:nvSpPr>
              <p:cNvPr id="33" name="TextBox 32">
                <a:extLst>
                  <a:ext uri="{FF2B5EF4-FFF2-40B4-BE49-F238E27FC236}">
                    <a16:creationId xmlns:a16="http://schemas.microsoft.com/office/drawing/2014/main" id="{325232B9-F1B7-4D60-A9B5-C3ABC6DB0193}"/>
                  </a:ext>
                </a:extLst>
              </p:cNvPr>
              <p:cNvSpPr txBox="1"/>
              <p:nvPr/>
            </p:nvSpPr>
            <p:spPr>
              <a:xfrm>
                <a:off x="1132143" y="3195053"/>
                <a:ext cx="2507412"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ISOLATED</a:t>
                </a:r>
                <a:endParaRPr lang="en-US" sz="1600" i="1" dirty="0">
                  <a:solidFill>
                    <a:srgbClr val="8D8780"/>
                  </a:solidFill>
                  <a:latin typeface="Century Gothic"/>
                  <a:cs typeface="Arial"/>
                </a:endParaRPr>
              </a:p>
            </p:txBody>
          </p:sp>
          <p:sp>
            <p:nvSpPr>
              <p:cNvPr id="34" name="TextBox 33">
                <a:extLst>
                  <a:ext uri="{FF2B5EF4-FFF2-40B4-BE49-F238E27FC236}">
                    <a16:creationId xmlns:a16="http://schemas.microsoft.com/office/drawing/2014/main" id="{6AC76C3D-C8DE-4511-8AF4-4E06D261000F}"/>
                  </a:ext>
                </a:extLst>
              </p:cNvPr>
              <p:cNvSpPr txBox="1"/>
              <p:nvPr/>
            </p:nvSpPr>
            <p:spPr>
              <a:xfrm>
                <a:off x="1142785" y="3609240"/>
                <a:ext cx="1889186"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ABSENT </a:t>
                </a:r>
                <a:endParaRPr lang="en-US" sz="1600" i="1" dirty="0">
                  <a:solidFill>
                    <a:srgbClr val="8D8780"/>
                  </a:solidFill>
                  <a:latin typeface="Century Gothic"/>
                  <a:cs typeface="Arial"/>
                </a:endParaRPr>
              </a:p>
            </p:txBody>
          </p:sp>
          <p:sp>
            <p:nvSpPr>
              <p:cNvPr id="35" name="TextBox 34">
                <a:extLst>
                  <a:ext uri="{FF2B5EF4-FFF2-40B4-BE49-F238E27FC236}">
                    <a16:creationId xmlns:a16="http://schemas.microsoft.com/office/drawing/2014/main" id="{FE25CB25-F3B4-4329-8088-8305066B8B1A}"/>
                  </a:ext>
                </a:extLst>
              </p:cNvPr>
              <p:cNvSpPr txBox="1"/>
              <p:nvPr/>
            </p:nvSpPr>
            <p:spPr>
              <a:xfrm>
                <a:off x="1160339" y="3989803"/>
                <a:ext cx="2766204" cy="33855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dirty="0">
                    <a:solidFill>
                      <a:srgbClr val="8D8780"/>
                    </a:solidFill>
                    <a:latin typeface="Century Gothic"/>
                    <a:cs typeface="Arial"/>
                  </a:rPr>
                  <a:t>LARGE WATERBODIES</a:t>
                </a:r>
                <a:endParaRPr lang="en-US" sz="1600" i="1" dirty="0">
                  <a:solidFill>
                    <a:srgbClr val="8D8780"/>
                  </a:solidFill>
                  <a:latin typeface="Century Gothic"/>
                  <a:cs typeface="Arial"/>
                </a:endParaRPr>
              </a:p>
            </p:txBody>
          </p:sp>
          <p:sp>
            <p:nvSpPr>
              <p:cNvPr id="40" name="TextBox 39">
                <a:extLst>
                  <a:ext uri="{FF2B5EF4-FFF2-40B4-BE49-F238E27FC236}">
                    <a16:creationId xmlns:a16="http://schemas.microsoft.com/office/drawing/2014/main" id="{D728A77E-1E7B-4817-A0EA-1B09D4B3427C}"/>
                  </a:ext>
                </a:extLst>
              </p:cNvPr>
              <p:cNvSpPr txBox="1"/>
              <p:nvPr/>
            </p:nvSpPr>
            <p:spPr>
              <a:xfrm>
                <a:off x="496794" y="1142898"/>
                <a:ext cx="4376468"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solidFill>
                      <a:schemeClr val="tx1">
                        <a:lumMod val="75000"/>
                        <a:lumOff val="25000"/>
                      </a:schemeClr>
                    </a:solidFill>
                    <a:latin typeface="Century Gothic"/>
                    <a:cs typeface="Arial"/>
                  </a:rPr>
                  <a:t>PERMAFROST DISTRIBUTION (2008)</a:t>
                </a:r>
                <a:endParaRPr lang="en-US" b="1" u="sng" dirty="0">
                  <a:solidFill>
                    <a:schemeClr val="tx1">
                      <a:lumMod val="75000"/>
                      <a:lumOff val="25000"/>
                    </a:schemeClr>
                  </a:solidFill>
                  <a:cs typeface="Calibri"/>
                </a:endParaRPr>
              </a:p>
            </p:txBody>
          </p:sp>
        </p:grpSp>
        <p:grpSp>
          <p:nvGrpSpPr>
            <p:cNvPr id="5" name="Group 4">
              <a:extLst>
                <a:ext uri="{FF2B5EF4-FFF2-40B4-BE49-F238E27FC236}">
                  <a16:creationId xmlns:a16="http://schemas.microsoft.com/office/drawing/2014/main" id="{83AA6073-836F-4A91-A5A6-A205791088C5}"/>
                </a:ext>
              </a:extLst>
            </p:cNvPr>
            <p:cNvGrpSpPr/>
            <p:nvPr/>
          </p:nvGrpSpPr>
          <p:grpSpPr>
            <a:xfrm>
              <a:off x="541664" y="1939335"/>
              <a:ext cx="716471" cy="2835510"/>
              <a:chOff x="45905" y="1810803"/>
              <a:chExt cx="716471" cy="2771244"/>
            </a:xfrm>
          </p:grpSpPr>
          <p:pic>
            <p:nvPicPr>
              <p:cNvPr id="36" name="Picture 4">
                <a:extLst>
                  <a:ext uri="{FF2B5EF4-FFF2-40B4-BE49-F238E27FC236}">
                    <a16:creationId xmlns:a16="http://schemas.microsoft.com/office/drawing/2014/main" id="{0734E82E-0E5F-40BE-9F60-A72EA5A3EBC6}"/>
                  </a:ext>
                </a:extLst>
              </p:cNvPr>
              <p:cNvPicPr>
                <a:picLocks noChangeAspect="1"/>
              </p:cNvPicPr>
              <p:nvPr/>
            </p:nvPicPr>
            <p:blipFill rotWithShape="1">
              <a:blip r:embed="rId4"/>
              <a:srcRect l="18554" t="83126" r="77878" b="8016"/>
              <a:stretch/>
            </p:blipFill>
            <p:spPr>
              <a:xfrm>
                <a:off x="45905" y="2185665"/>
                <a:ext cx="688893" cy="1243624"/>
              </a:xfrm>
              <a:prstGeom prst="rect">
                <a:avLst/>
              </a:prstGeom>
            </p:spPr>
          </p:pic>
          <p:pic>
            <p:nvPicPr>
              <p:cNvPr id="37" name="Picture 4" descr="A picture containing drawing&#10;&#10;Description automatically generated">
                <a:extLst>
                  <a:ext uri="{FF2B5EF4-FFF2-40B4-BE49-F238E27FC236}">
                    <a16:creationId xmlns:a16="http://schemas.microsoft.com/office/drawing/2014/main" id="{0291BCC3-F17A-4365-B701-5D1AB262F9B9}"/>
                  </a:ext>
                </a:extLst>
              </p:cNvPr>
              <p:cNvPicPr>
                <a:picLocks noChangeAspect="1"/>
              </p:cNvPicPr>
              <p:nvPr/>
            </p:nvPicPr>
            <p:blipFill rotWithShape="1">
              <a:blip r:embed="rId4"/>
              <a:srcRect l="32112" t="79267" r="64320" b="11838"/>
              <a:stretch/>
            </p:blipFill>
            <p:spPr>
              <a:xfrm>
                <a:off x="73447" y="3333255"/>
                <a:ext cx="688929" cy="1248792"/>
              </a:xfrm>
              <a:prstGeom prst="rect">
                <a:avLst/>
              </a:prstGeom>
            </p:spPr>
          </p:pic>
          <p:pic>
            <p:nvPicPr>
              <p:cNvPr id="39" name="Picture 4" descr="A picture containing drawing&#10;&#10;Description automatically generated">
                <a:extLst>
                  <a:ext uri="{FF2B5EF4-FFF2-40B4-BE49-F238E27FC236}">
                    <a16:creationId xmlns:a16="http://schemas.microsoft.com/office/drawing/2014/main" id="{D57A77AF-7C7B-4E96-8156-D20173250540}"/>
                  </a:ext>
                </a:extLst>
              </p:cNvPr>
              <p:cNvPicPr>
                <a:picLocks noChangeAspect="1"/>
              </p:cNvPicPr>
              <p:nvPr/>
            </p:nvPicPr>
            <p:blipFill rotWithShape="1">
              <a:blip r:embed="rId4"/>
              <a:srcRect l="32065" t="87912" r="64367" b="8960"/>
              <a:stretch/>
            </p:blipFill>
            <p:spPr>
              <a:xfrm>
                <a:off x="57227" y="1810803"/>
                <a:ext cx="677628" cy="439192"/>
              </a:xfrm>
              <a:prstGeom prst="rect">
                <a:avLst/>
              </a:prstGeom>
            </p:spPr>
          </p:pic>
        </p:grpSp>
      </p:grpSp>
    </p:spTree>
    <p:extLst>
      <p:ext uri="{BB962C8B-B14F-4D97-AF65-F5344CB8AC3E}">
        <p14:creationId xmlns:p14="http://schemas.microsoft.com/office/powerpoint/2010/main" val="1582675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Background: Permafrost Deformation </a:t>
            </a:r>
          </a:p>
        </p:txBody>
      </p:sp>
      <p:sp>
        <p:nvSpPr>
          <p:cNvPr id="3" name="Rectangle 2">
            <a:extLst>
              <a:ext uri="{FF2B5EF4-FFF2-40B4-BE49-F238E27FC236}">
                <a16:creationId xmlns:a16="http://schemas.microsoft.com/office/drawing/2014/main" id="{66665784-4BA8-4B1E-8382-6B6BF915DA42}"/>
              </a:ext>
            </a:extLst>
          </p:cNvPr>
          <p:cNvSpPr/>
          <p:nvPr/>
        </p:nvSpPr>
        <p:spPr>
          <a:xfrm>
            <a:off x="579156" y="4143726"/>
            <a:ext cx="1138109" cy="1154815"/>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6" name="Rectangle 5">
            <a:extLst>
              <a:ext uri="{FF2B5EF4-FFF2-40B4-BE49-F238E27FC236}">
                <a16:creationId xmlns:a16="http://schemas.microsoft.com/office/drawing/2014/main" id="{17A5029B-0E31-442A-B10D-0D0BF775BB58}"/>
              </a:ext>
            </a:extLst>
          </p:cNvPr>
          <p:cNvSpPr/>
          <p:nvPr/>
        </p:nvSpPr>
        <p:spPr>
          <a:xfrm>
            <a:off x="1778326" y="4449668"/>
            <a:ext cx="1144668" cy="841000"/>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7" name="Rectangle 6">
            <a:extLst>
              <a:ext uri="{FF2B5EF4-FFF2-40B4-BE49-F238E27FC236}">
                <a16:creationId xmlns:a16="http://schemas.microsoft.com/office/drawing/2014/main" id="{64173BAC-9593-4C53-B32D-08AD589D3F84}"/>
              </a:ext>
            </a:extLst>
          </p:cNvPr>
          <p:cNvSpPr/>
          <p:nvPr/>
        </p:nvSpPr>
        <p:spPr>
          <a:xfrm>
            <a:off x="2974492" y="4143726"/>
            <a:ext cx="1135488" cy="1122033"/>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8" name="Rectangle 7">
            <a:extLst>
              <a:ext uri="{FF2B5EF4-FFF2-40B4-BE49-F238E27FC236}">
                <a16:creationId xmlns:a16="http://schemas.microsoft.com/office/drawing/2014/main" id="{F9FCC4D8-CC8D-4D81-AF85-8761CF64FEDA}"/>
              </a:ext>
            </a:extLst>
          </p:cNvPr>
          <p:cNvSpPr/>
          <p:nvPr/>
        </p:nvSpPr>
        <p:spPr>
          <a:xfrm>
            <a:off x="4177539" y="4454965"/>
            <a:ext cx="1137076" cy="826087"/>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9" name="Rectangle 8">
            <a:extLst>
              <a:ext uri="{FF2B5EF4-FFF2-40B4-BE49-F238E27FC236}">
                <a16:creationId xmlns:a16="http://schemas.microsoft.com/office/drawing/2014/main" id="{D80FAE13-1CD9-4EB6-B183-17B9C1789253}"/>
              </a:ext>
            </a:extLst>
          </p:cNvPr>
          <p:cNvSpPr/>
          <p:nvPr/>
        </p:nvSpPr>
        <p:spPr>
          <a:xfrm>
            <a:off x="6417424" y="4069508"/>
            <a:ext cx="1127536" cy="1229138"/>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11" name="Rectangle 10">
            <a:extLst>
              <a:ext uri="{FF2B5EF4-FFF2-40B4-BE49-F238E27FC236}">
                <a16:creationId xmlns:a16="http://schemas.microsoft.com/office/drawing/2014/main" id="{780E0863-8099-4CA6-8EFC-822D2486A137}"/>
              </a:ext>
            </a:extLst>
          </p:cNvPr>
          <p:cNvSpPr/>
          <p:nvPr/>
        </p:nvSpPr>
        <p:spPr>
          <a:xfrm>
            <a:off x="7601475" y="4607923"/>
            <a:ext cx="1137285" cy="668252"/>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12" name="Rectangle 11">
            <a:extLst>
              <a:ext uri="{FF2B5EF4-FFF2-40B4-BE49-F238E27FC236}">
                <a16:creationId xmlns:a16="http://schemas.microsoft.com/office/drawing/2014/main" id="{D229E8B5-DC1B-4AAB-A2F3-BF0769E5F475}"/>
              </a:ext>
            </a:extLst>
          </p:cNvPr>
          <p:cNvSpPr/>
          <p:nvPr/>
        </p:nvSpPr>
        <p:spPr>
          <a:xfrm>
            <a:off x="8791270" y="4338484"/>
            <a:ext cx="1129219" cy="938724"/>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13" name="Rectangle 12">
            <a:extLst>
              <a:ext uri="{FF2B5EF4-FFF2-40B4-BE49-F238E27FC236}">
                <a16:creationId xmlns:a16="http://schemas.microsoft.com/office/drawing/2014/main" id="{D6125D2B-F10A-439E-9B35-F0A99C705821}"/>
              </a:ext>
            </a:extLst>
          </p:cNvPr>
          <p:cNvSpPr/>
          <p:nvPr/>
        </p:nvSpPr>
        <p:spPr>
          <a:xfrm>
            <a:off x="9988731" y="4865355"/>
            <a:ext cx="1138318" cy="410131"/>
          </a:xfrm>
          <a:prstGeom prst="rect">
            <a:avLst/>
          </a:prstGeom>
          <a:solidFill>
            <a:schemeClr val="accent1">
              <a:lumMod val="40000"/>
              <a:lumOff val="6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i="1" dirty="0">
                <a:solidFill>
                  <a:srgbClr val="006D9D"/>
                </a:solidFill>
                <a:latin typeface="Century Gothic"/>
                <a:cs typeface="Calibri"/>
              </a:rPr>
              <a:t>Permafrost</a:t>
            </a:r>
            <a:endParaRPr lang="en-US" sz="1400" dirty="0">
              <a:solidFill>
                <a:srgbClr val="006D9D"/>
              </a:solidFill>
              <a:cs typeface="Calibri"/>
            </a:endParaRPr>
          </a:p>
        </p:txBody>
      </p:sp>
      <p:sp>
        <p:nvSpPr>
          <p:cNvPr id="14" name="Rectangle 13">
            <a:extLst>
              <a:ext uri="{FF2B5EF4-FFF2-40B4-BE49-F238E27FC236}">
                <a16:creationId xmlns:a16="http://schemas.microsoft.com/office/drawing/2014/main" id="{BDE086E8-BCF0-4497-9157-A2FB0A6C9FB3}"/>
              </a:ext>
            </a:extLst>
          </p:cNvPr>
          <p:cNvSpPr/>
          <p:nvPr/>
        </p:nvSpPr>
        <p:spPr>
          <a:xfrm>
            <a:off x="582331" y="3389624"/>
            <a:ext cx="1129138" cy="760586"/>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15" name="TextBox 14">
            <a:extLst>
              <a:ext uri="{FF2B5EF4-FFF2-40B4-BE49-F238E27FC236}">
                <a16:creationId xmlns:a16="http://schemas.microsoft.com/office/drawing/2014/main" id="{D4E838DA-94B3-4237-850A-0EFB15AED4F0}"/>
              </a:ext>
            </a:extLst>
          </p:cNvPr>
          <p:cNvSpPr txBox="1"/>
          <p:nvPr/>
        </p:nvSpPr>
        <p:spPr>
          <a:xfrm>
            <a:off x="540107" y="3122628"/>
            <a:ext cx="12148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18" name="Rectangle 17">
            <a:extLst>
              <a:ext uri="{FF2B5EF4-FFF2-40B4-BE49-F238E27FC236}">
                <a16:creationId xmlns:a16="http://schemas.microsoft.com/office/drawing/2014/main" id="{4BDB790C-449F-4B1F-A668-6E7C5E737CD4}"/>
              </a:ext>
            </a:extLst>
          </p:cNvPr>
          <p:cNvSpPr/>
          <p:nvPr/>
        </p:nvSpPr>
        <p:spPr>
          <a:xfrm>
            <a:off x="1778326" y="3690838"/>
            <a:ext cx="1138663" cy="761087"/>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19" name="TextBox 18">
            <a:extLst>
              <a:ext uri="{FF2B5EF4-FFF2-40B4-BE49-F238E27FC236}">
                <a16:creationId xmlns:a16="http://schemas.microsoft.com/office/drawing/2014/main" id="{A1812D6D-CB4C-4F4E-AA32-52A50FBC8B65}"/>
              </a:ext>
            </a:extLst>
          </p:cNvPr>
          <p:cNvSpPr txBox="1"/>
          <p:nvPr/>
        </p:nvSpPr>
        <p:spPr>
          <a:xfrm>
            <a:off x="1736102" y="3408467"/>
            <a:ext cx="12275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20" name="Rectangle 19">
            <a:extLst>
              <a:ext uri="{FF2B5EF4-FFF2-40B4-BE49-F238E27FC236}">
                <a16:creationId xmlns:a16="http://schemas.microsoft.com/office/drawing/2014/main" id="{89A421AB-0CC8-49B0-B799-BB6380528DD9}"/>
              </a:ext>
            </a:extLst>
          </p:cNvPr>
          <p:cNvSpPr/>
          <p:nvPr/>
        </p:nvSpPr>
        <p:spPr>
          <a:xfrm>
            <a:off x="2969833" y="3390105"/>
            <a:ext cx="1140251" cy="781984"/>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21" name="Rectangle 20">
            <a:extLst>
              <a:ext uri="{FF2B5EF4-FFF2-40B4-BE49-F238E27FC236}">
                <a16:creationId xmlns:a16="http://schemas.microsoft.com/office/drawing/2014/main" id="{386D2D52-7F28-450E-9BB1-C59683D2A919}"/>
              </a:ext>
            </a:extLst>
          </p:cNvPr>
          <p:cNvSpPr/>
          <p:nvPr/>
        </p:nvSpPr>
        <p:spPr>
          <a:xfrm>
            <a:off x="2973165" y="5265483"/>
            <a:ext cx="1133901" cy="591924"/>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22" name="TextBox 21">
            <a:extLst>
              <a:ext uri="{FF2B5EF4-FFF2-40B4-BE49-F238E27FC236}">
                <a16:creationId xmlns:a16="http://schemas.microsoft.com/office/drawing/2014/main" id="{E0C70E94-7987-46CE-94B5-26EA8EAC3684}"/>
              </a:ext>
            </a:extLst>
          </p:cNvPr>
          <p:cNvSpPr txBox="1"/>
          <p:nvPr/>
        </p:nvSpPr>
        <p:spPr>
          <a:xfrm>
            <a:off x="2925918" y="3122628"/>
            <a:ext cx="12148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23" name="Rectangle 22">
            <a:extLst>
              <a:ext uri="{FF2B5EF4-FFF2-40B4-BE49-F238E27FC236}">
                <a16:creationId xmlns:a16="http://schemas.microsoft.com/office/drawing/2014/main" id="{5C7E6F8C-1F65-4152-8D0F-0DD64075816A}"/>
              </a:ext>
            </a:extLst>
          </p:cNvPr>
          <p:cNvSpPr/>
          <p:nvPr/>
        </p:nvSpPr>
        <p:spPr>
          <a:xfrm>
            <a:off x="4165926" y="3690838"/>
            <a:ext cx="1138663" cy="761087"/>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24" name="Rectangle 23">
            <a:extLst>
              <a:ext uri="{FF2B5EF4-FFF2-40B4-BE49-F238E27FC236}">
                <a16:creationId xmlns:a16="http://schemas.microsoft.com/office/drawing/2014/main" id="{153C3D82-3770-478A-AD1D-6C8FC52E3401}"/>
              </a:ext>
            </a:extLst>
          </p:cNvPr>
          <p:cNvSpPr/>
          <p:nvPr/>
        </p:nvSpPr>
        <p:spPr>
          <a:xfrm>
            <a:off x="4175451" y="5263635"/>
            <a:ext cx="1138663" cy="590336"/>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25" name="TextBox 24">
            <a:extLst>
              <a:ext uri="{FF2B5EF4-FFF2-40B4-BE49-F238E27FC236}">
                <a16:creationId xmlns:a16="http://schemas.microsoft.com/office/drawing/2014/main" id="{08EBC1ED-4AF2-41BF-A385-482A10A21C77}"/>
              </a:ext>
            </a:extLst>
          </p:cNvPr>
          <p:cNvSpPr txBox="1"/>
          <p:nvPr/>
        </p:nvSpPr>
        <p:spPr>
          <a:xfrm>
            <a:off x="4123702" y="3408467"/>
            <a:ext cx="12275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26" name="TextBox 25">
            <a:extLst>
              <a:ext uri="{FF2B5EF4-FFF2-40B4-BE49-F238E27FC236}">
                <a16:creationId xmlns:a16="http://schemas.microsoft.com/office/drawing/2014/main" id="{0438D33E-DF6F-45C8-819D-D5E3CF4B230D}"/>
              </a:ext>
            </a:extLst>
          </p:cNvPr>
          <p:cNvSpPr txBox="1"/>
          <p:nvPr/>
        </p:nvSpPr>
        <p:spPr>
          <a:xfrm>
            <a:off x="366749" y="1590092"/>
            <a:ext cx="5293185"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6D9D"/>
                </a:solidFill>
                <a:latin typeface="Century Gothic"/>
                <a:cs typeface="Arial"/>
              </a:rPr>
              <a:t>SEASONAL THAW: </a:t>
            </a:r>
            <a:r>
              <a:rPr lang="en-US" sz="2000" dirty="0">
                <a:solidFill>
                  <a:schemeClr val="tx1">
                    <a:lumMod val="75000"/>
                    <a:lumOff val="25000"/>
                  </a:schemeClr>
                </a:solidFill>
                <a:latin typeface="Century Gothic"/>
                <a:cs typeface="Arial"/>
              </a:rPr>
              <a:t>thaws a similar amount in summer and freezes in winter, </a:t>
            </a:r>
            <a:endParaRPr lang="en-US" b="1" dirty="0">
              <a:solidFill>
                <a:schemeClr val="tx1">
                  <a:lumMod val="75000"/>
                  <a:lumOff val="25000"/>
                </a:schemeClr>
              </a:solidFill>
              <a:latin typeface="Calibri" panose="020F0502020204030204"/>
              <a:cs typeface="Calibri"/>
            </a:endParaRPr>
          </a:p>
          <a:p>
            <a:pPr algn="ctr"/>
            <a:r>
              <a:rPr lang="en-US" sz="2000" dirty="0">
                <a:solidFill>
                  <a:schemeClr val="tx1">
                    <a:lumMod val="75000"/>
                    <a:lumOff val="25000"/>
                  </a:schemeClr>
                </a:solidFill>
                <a:latin typeface="Century Gothic"/>
                <a:cs typeface="Arial"/>
              </a:rPr>
              <a:t>causing </a:t>
            </a:r>
            <a:r>
              <a:rPr lang="en-US" sz="2000" b="1" dirty="0">
                <a:solidFill>
                  <a:schemeClr val="tx1">
                    <a:lumMod val="75000"/>
                    <a:lumOff val="25000"/>
                  </a:schemeClr>
                </a:solidFill>
                <a:latin typeface="Century Gothic"/>
                <a:cs typeface="Arial"/>
              </a:rPr>
              <a:t>surface rebound</a:t>
            </a:r>
            <a:endParaRPr lang="en-US" b="1" dirty="0">
              <a:solidFill>
                <a:schemeClr val="tx1">
                  <a:lumMod val="75000"/>
                  <a:lumOff val="25000"/>
                </a:schemeClr>
              </a:solidFill>
              <a:cs typeface="Calibri"/>
            </a:endParaRPr>
          </a:p>
        </p:txBody>
      </p:sp>
      <p:sp>
        <p:nvSpPr>
          <p:cNvPr id="27" name="TextBox 26">
            <a:extLst>
              <a:ext uri="{FF2B5EF4-FFF2-40B4-BE49-F238E27FC236}">
                <a16:creationId xmlns:a16="http://schemas.microsoft.com/office/drawing/2014/main" id="{AF12B59D-D5BD-46D3-974D-8E3C11EADDF9}"/>
              </a:ext>
            </a:extLst>
          </p:cNvPr>
          <p:cNvSpPr txBox="1"/>
          <p:nvPr/>
        </p:nvSpPr>
        <p:spPr>
          <a:xfrm>
            <a:off x="6397065" y="1590092"/>
            <a:ext cx="473590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006D9D"/>
                </a:solidFill>
                <a:latin typeface="Century Gothic"/>
                <a:cs typeface="Arial"/>
              </a:rPr>
              <a:t>LONG-TERM THAW: </a:t>
            </a:r>
            <a:r>
              <a:rPr lang="en-US" sz="2000" dirty="0">
                <a:solidFill>
                  <a:schemeClr val="tx1">
                    <a:lumMod val="75000"/>
                    <a:lumOff val="25000"/>
                  </a:schemeClr>
                </a:solidFill>
                <a:latin typeface="Century Gothic"/>
                <a:cs typeface="Arial"/>
              </a:rPr>
              <a:t>thaws more in summer and freezes less in winter, causing </a:t>
            </a:r>
            <a:r>
              <a:rPr lang="en-US" sz="2000" b="1" dirty="0">
                <a:solidFill>
                  <a:schemeClr val="tx1">
                    <a:lumMod val="75000"/>
                    <a:lumOff val="25000"/>
                  </a:schemeClr>
                </a:solidFill>
                <a:latin typeface="Century Gothic"/>
                <a:cs typeface="Arial"/>
              </a:rPr>
              <a:t>surface subsidence</a:t>
            </a:r>
            <a:endParaRPr lang="en-US" dirty="0">
              <a:solidFill>
                <a:schemeClr val="tx1">
                  <a:lumMod val="75000"/>
                  <a:lumOff val="25000"/>
                </a:schemeClr>
              </a:solidFill>
            </a:endParaRPr>
          </a:p>
        </p:txBody>
      </p:sp>
      <p:sp>
        <p:nvSpPr>
          <p:cNvPr id="29" name="Rectangle 28">
            <a:extLst>
              <a:ext uri="{FF2B5EF4-FFF2-40B4-BE49-F238E27FC236}">
                <a16:creationId xmlns:a16="http://schemas.microsoft.com/office/drawing/2014/main" id="{C22EE3E9-B7CA-4E02-A5F4-6CA1E30AC542}"/>
              </a:ext>
            </a:extLst>
          </p:cNvPr>
          <p:cNvSpPr/>
          <p:nvPr/>
        </p:nvSpPr>
        <p:spPr>
          <a:xfrm>
            <a:off x="6416127" y="3391564"/>
            <a:ext cx="1127880" cy="758921"/>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0" name="Rectangle 29">
            <a:extLst>
              <a:ext uri="{FF2B5EF4-FFF2-40B4-BE49-F238E27FC236}">
                <a16:creationId xmlns:a16="http://schemas.microsoft.com/office/drawing/2014/main" id="{F60AE0E2-C0E6-4941-8EC6-5A0498281A34}"/>
              </a:ext>
            </a:extLst>
          </p:cNvPr>
          <p:cNvSpPr/>
          <p:nvPr/>
        </p:nvSpPr>
        <p:spPr>
          <a:xfrm>
            <a:off x="6415574" y="5264031"/>
            <a:ext cx="1127880" cy="593930"/>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1" name="TextBox 30">
            <a:extLst>
              <a:ext uri="{FF2B5EF4-FFF2-40B4-BE49-F238E27FC236}">
                <a16:creationId xmlns:a16="http://schemas.microsoft.com/office/drawing/2014/main" id="{F399AFBE-0225-46F9-8937-02F125454BB8}"/>
              </a:ext>
            </a:extLst>
          </p:cNvPr>
          <p:cNvSpPr txBox="1"/>
          <p:nvPr/>
        </p:nvSpPr>
        <p:spPr>
          <a:xfrm>
            <a:off x="6362567" y="3126618"/>
            <a:ext cx="12148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32" name="Rectangle 31">
            <a:extLst>
              <a:ext uri="{FF2B5EF4-FFF2-40B4-BE49-F238E27FC236}">
                <a16:creationId xmlns:a16="http://schemas.microsoft.com/office/drawing/2014/main" id="{82025B06-3D5E-4C8F-BD33-1009E3BE7199}"/>
              </a:ext>
            </a:extLst>
          </p:cNvPr>
          <p:cNvSpPr/>
          <p:nvPr/>
        </p:nvSpPr>
        <p:spPr>
          <a:xfrm>
            <a:off x="7600786" y="3891678"/>
            <a:ext cx="1138663" cy="761087"/>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3" name="Rectangle 32">
            <a:extLst>
              <a:ext uri="{FF2B5EF4-FFF2-40B4-BE49-F238E27FC236}">
                <a16:creationId xmlns:a16="http://schemas.microsoft.com/office/drawing/2014/main" id="{7B4443EA-60FA-4E7C-AD3B-3E0F5F07EEC8}"/>
              </a:ext>
            </a:extLst>
          </p:cNvPr>
          <p:cNvSpPr/>
          <p:nvPr/>
        </p:nvSpPr>
        <p:spPr>
          <a:xfrm>
            <a:off x="7600786" y="5267625"/>
            <a:ext cx="1138663" cy="590336"/>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4" name="TextBox 33">
            <a:extLst>
              <a:ext uri="{FF2B5EF4-FFF2-40B4-BE49-F238E27FC236}">
                <a16:creationId xmlns:a16="http://schemas.microsoft.com/office/drawing/2014/main" id="{B91C0DC1-CC95-419D-BB70-8069F164BEA1}"/>
              </a:ext>
            </a:extLst>
          </p:cNvPr>
          <p:cNvSpPr txBox="1"/>
          <p:nvPr/>
        </p:nvSpPr>
        <p:spPr>
          <a:xfrm>
            <a:off x="7558562" y="3609307"/>
            <a:ext cx="12275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35" name="Rectangle 34">
            <a:extLst>
              <a:ext uri="{FF2B5EF4-FFF2-40B4-BE49-F238E27FC236}">
                <a16:creationId xmlns:a16="http://schemas.microsoft.com/office/drawing/2014/main" id="{54ED1AF0-8C2D-460C-9902-F1BC283DA28D}"/>
              </a:ext>
            </a:extLst>
          </p:cNvPr>
          <p:cNvSpPr/>
          <p:nvPr/>
        </p:nvSpPr>
        <p:spPr>
          <a:xfrm>
            <a:off x="8793358" y="3692565"/>
            <a:ext cx="1128381" cy="699259"/>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6" name="Rectangle 35">
            <a:extLst>
              <a:ext uri="{FF2B5EF4-FFF2-40B4-BE49-F238E27FC236}">
                <a16:creationId xmlns:a16="http://schemas.microsoft.com/office/drawing/2014/main" id="{B17A92A2-938E-4ABE-907F-24229456ED49}"/>
              </a:ext>
            </a:extLst>
          </p:cNvPr>
          <p:cNvSpPr/>
          <p:nvPr/>
        </p:nvSpPr>
        <p:spPr>
          <a:xfrm>
            <a:off x="8793359" y="5264031"/>
            <a:ext cx="1125123" cy="593930"/>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7" name="TextBox 36">
            <a:extLst>
              <a:ext uri="{FF2B5EF4-FFF2-40B4-BE49-F238E27FC236}">
                <a16:creationId xmlns:a16="http://schemas.microsoft.com/office/drawing/2014/main" id="{6C6891D8-4F90-4A42-81AE-FD46DCE945C0}"/>
              </a:ext>
            </a:extLst>
          </p:cNvPr>
          <p:cNvSpPr txBox="1"/>
          <p:nvPr/>
        </p:nvSpPr>
        <p:spPr>
          <a:xfrm>
            <a:off x="8754728" y="3409193"/>
            <a:ext cx="12148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sp>
        <p:nvSpPr>
          <p:cNvPr id="38" name="Rectangle 37">
            <a:extLst>
              <a:ext uri="{FF2B5EF4-FFF2-40B4-BE49-F238E27FC236}">
                <a16:creationId xmlns:a16="http://schemas.microsoft.com/office/drawing/2014/main" id="{7DE78202-0BD1-4007-B67E-4F7AD287F3E8}"/>
              </a:ext>
            </a:extLst>
          </p:cNvPr>
          <p:cNvSpPr/>
          <p:nvPr/>
        </p:nvSpPr>
        <p:spPr>
          <a:xfrm>
            <a:off x="9988386" y="4101228"/>
            <a:ext cx="1138663" cy="761087"/>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b="1" i="1" dirty="0">
              <a:solidFill>
                <a:srgbClr val="7EB761"/>
              </a:solidFill>
              <a:latin typeface="Century Gothic"/>
              <a:cs typeface="Calibri"/>
            </a:endParaRPr>
          </a:p>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39" name="Rectangle 38">
            <a:extLst>
              <a:ext uri="{FF2B5EF4-FFF2-40B4-BE49-F238E27FC236}">
                <a16:creationId xmlns:a16="http://schemas.microsoft.com/office/drawing/2014/main" id="{9437F25F-F7A0-4993-9FE5-CE8E0B7CB105}"/>
              </a:ext>
            </a:extLst>
          </p:cNvPr>
          <p:cNvSpPr/>
          <p:nvPr/>
        </p:nvSpPr>
        <p:spPr>
          <a:xfrm>
            <a:off x="9988386" y="5267624"/>
            <a:ext cx="1138663" cy="590336"/>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40" name="TextBox 39">
            <a:extLst>
              <a:ext uri="{FF2B5EF4-FFF2-40B4-BE49-F238E27FC236}">
                <a16:creationId xmlns:a16="http://schemas.microsoft.com/office/drawing/2014/main" id="{C8974747-1547-4F00-804C-7383AA67C1CE}"/>
              </a:ext>
            </a:extLst>
          </p:cNvPr>
          <p:cNvSpPr txBox="1"/>
          <p:nvPr/>
        </p:nvSpPr>
        <p:spPr>
          <a:xfrm>
            <a:off x="9946162" y="3818857"/>
            <a:ext cx="12275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BFBFBF"/>
                </a:solidFill>
                <a:latin typeface="Century Gothic"/>
              </a:rPr>
              <a:t>Surface</a:t>
            </a:r>
            <a:endParaRPr lang="en-US" sz="1400" dirty="0">
              <a:solidFill>
                <a:srgbClr val="BFBFBF"/>
              </a:solidFill>
              <a:cs typeface="Calibri"/>
            </a:endParaRPr>
          </a:p>
        </p:txBody>
      </p:sp>
      <p:cxnSp>
        <p:nvCxnSpPr>
          <p:cNvPr id="41" name="Straight Arrow Connector 40">
            <a:extLst>
              <a:ext uri="{FF2B5EF4-FFF2-40B4-BE49-F238E27FC236}">
                <a16:creationId xmlns:a16="http://schemas.microsoft.com/office/drawing/2014/main" id="{90AAC3C1-C1C6-4F82-BFEB-55A235226884}"/>
              </a:ext>
            </a:extLst>
          </p:cNvPr>
          <p:cNvCxnSpPr/>
          <p:nvPr/>
        </p:nvCxnSpPr>
        <p:spPr>
          <a:xfrm>
            <a:off x="356265" y="4445582"/>
            <a:ext cx="11058055" cy="52219"/>
          </a:xfrm>
          <a:prstGeom prst="straightConnector1">
            <a:avLst/>
          </a:prstGeom>
          <a:ln w="28575">
            <a:solidFill>
              <a:srgbClr val="FF0000"/>
            </a:solidFill>
            <a:prstDash val="dash"/>
          </a:ln>
        </p:spPr>
        <p:style>
          <a:lnRef idx="3">
            <a:schemeClr val="accent5"/>
          </a:lnRef>
          <a:fillRef idx="0">
            <a:schemeClr val="accent5"/>
          </a:fillRef>
          <a:effectRef idx="2">
            <a:schemeClr val="accent5"/>
          </a:effectRef>
          <a:fontRef idx="minor">
            <a:schemeClr val="tx1"/>
          </a:fontRef>
        </p:style>
      </p:cxnSp>
      <p:sp>
        <p:nvSpPr>
          <p:cNvPr id="42" name="TextBox 41">
            <a:extLst>
              <a:ext uri="{FF2B5EF4-FFF2-40B4-BE49-F238E27FC236}">
                <a16:creationId xmlns:a16="http://schemas.microsoft.com/office/drawing/2014/main" id="{C0E2400A-D1E0-4C2C-82F8-0D5F661A8E7B}"/>
              </a:ext>
            </a:extLst>
          </p:cNvPr>
          <p:cNvSpPr txBox="1"/>
          <p:nvPr/>
        </p:nvSpPr>
        <p:spPr>
          <a:xfrm>
            <a:off x="5222065" y="4153549"/>
            <a:ext cx="12275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solidFill>
                  <a:srgbClr val="006D9D"/>
                </a:solidFill>
                <a:latin typeface="Century Gothic"/>
              </a:rPr>
              <a:t>Baseline</a:t>
            </a:r>
            <a:endParaRPr lang="en-US" dirty="0">
              <a:solidFill>
                <a:srgbClr val="006D9D"/>
              </a:solidFill>
              <a:cs typeface="Calibri"/>
            </a:endParaRPr>
          </a:p>
        </p:txBody>
      </p:sp>
      <p:sp>
        <p:nvSpPr>
          <p:cNvPr id="43" name="TextBox 42">
            <a:extLst>
              <a:ext uri="{FF2B5EF4-FFF2-40B4-BE49-F238E27FC236}">
                <a16:creationId xmlns:a16="http://schemas.microsoft.com/office/drawing/2014/main" id="{4849049E-0522-4201-AE12-4EFA922CA306}"/>
              </a:ext>
            </a:extLst>
          </p:cNvPr>
          <p:cNvSpPr txBox="1"/>
          <p:nvPr/>
        </p:nvSpPr>
        <p:spPr>
          <a:xfrm>
            <a:off x="1210813" y="5880744"/>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964035"/>
                </a:solidFill>
                <a:latin typeface="Century Gothic"/>
              </a:rPr>
              <a:t>Summer </a:t>
            </a:r>
            <a:endParaRPr lang="en-US" sz="1400" dirty="0">
              <a:solidFill>
                <a:srgbClr val="964035"/>
              </a:solidFill>
              <a:latin typeface="Calibri" panose="020F0502020204030204"/>
              <a:cs typeface="Calibri"/>
            </a:endParaRPr>
          </a:p>
          <a:p>
            <a:pPr algn="ctr"/>
            <a:r>
              <a:rPr lang="en-US" sz="1400" b="1" i="1" dirty="0">
                <a:solidFill>
                  <a:srgbClr val="964035"/>
                </a:solidFill>
                <a:latin typeface="Century Gothic"/>
              </a:rPr>
              <a:t>Thaw</a:t>
            </a:r>
            <a:endParaRPr lang="en-US" sz="1400" dirty="0">
              <a:solidFill>
                <a:srgbClr val="964035"/>
              </a:solidFill>
              <a:cs typeface="Calibri"/>
            </a:endParaRPr>
          </a:p>
        </p:txBody>
      </p:sp>
      <p:sp>
        <p:nvSpPr>
          <p:cNvPr id="44" name="TextBox 43">
            <a:extLst>
              <a:ext uri="{FF2B5EF4-FFF2-40B4-BE49-F238E27FC236}">
                <a16:creationId xmlns:a16="http://schemas.microsoft.com/office/drawing/2014/main" id="{E3FE98B2-4BD9-4802-A263-AB1B3C7BD891}"/>
              </a:ext>
            </a:extLst>
          </p:cNvPr>
          <p:cNvSpPr txBox="1"/>
          <p:nvPr/>
        </p:nvSpPr>
        <p:spPr>
          <a:xfrm>
            <a:off x="3620638" y="5890269"/>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964035"/>
                </a:solidFill>
                <a:latin typeface="Century Gothic"/>
              </a:rPr>
              <a:t>Summer </a:t>
            </a:r>
            <a:endParaRPr lang="en-US" sz="1400" dirty="0">
              <a:solidFill>
                <a:srgbClr val="964035"/>
              </a:solidFill>
              <a:latin typeface="Calibri" panose="020F0502020204030204"/>
              <a:cs typeface="Calibri"/>
            </a:endParaRPr>
          </a:p>
          <a:p>
            <a:pPr algn="ctr"/>
            <a:r>
              <a:rPr lang="en-US" sz="1400" b="1" i="1" dirty="0">
                <a:solidFill>
                  <a:srgbClr val="964035"/>
                </a:solidFill>
                <a:latin typeface="Century Gothic"/>
              </a:rPr>
              <a:t>Thaw</a:t>
            </a:r>
            <a:endParaRPr lang="en-US" sz="1400" dirty="0">
              <a:solidFill>
                <a:srgbClr val="964035"/>
              </a:solidFill>
              <a:cs typeface="Calibri"/>
            </a:endParaRPr>
          </a:p>
        </p:txBody>
      </p:sp>
      <p:sp>
        <p:nvSpPr>
          <p:cNvPr id="45" name="TextBox 44">
            <a:extLst>
              <a:ext uri="{FF2B5EF4-FFF2-40B4-BE49-F238E27FC236}">
                <a16:creationId xmlns:a16="http://schemas.microsoft.com/office/drawing/2014/main" id="{15E8A6CB-EB73-4F1E-A8AB-EA6EE90C2AD7}"/>
              </a:ext>
            </a:extLst>
          </p:cNvPr>
          <p:cNvSpPr txBox="1"/>
          <p:nvPr/>
        </p:nvSpPr>
        <p:spPr>
          <a:xfrm>
            <a:off x="7104686" y="5889237"/>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964035"/>
                </a:solidFill>
                <a:latin typeface="Century Gothic"/>
              </a:rPr>
              <a:t>Summer </a:t>
            </a:r>
            <a:endParaRPr lang="en-US" sz="1400" dirty="0">
              <a:solidFill>
                <a:srgbClr val="964035"/>
              </a:solidFill>
              <a:latin typeface="Calibri" panose="020F0502020204030204"/>
              <a:cs typeface="Calibri"/>
            </a:endParaRPr>
          </a:p>
          <a:p>
            <a:pPr algn="ctr"/>
            <a:r>
              <a:rPr lang="en-US" sz="1400" b="1" i="1" dirty="0">
                <a:solidFill>
                  <a:srgbClr val="964035"/>
                </a:solidFill>
                <a:latin typeface="Century Gothic"/>
              </a:rPr>
              <a:t>Thaw</a:t>
            </a:r>
            <a:endParaRPr lang="en-US" sz="1400" dirty="0">
              <a:solidFill>
                <a:srgbClr val="964035"/>
              </a:solidFill>
              <a:cs typeface="Calibri"/>
            </a:endParaRPr>
          </a:p>
        </p:txBody>
      </p:sp>
      <p:sp>
        <p:nvSpPr>
          <p:cNvPr id="46" name="TextBox 45">
            <a:extLst>
              <a:ext uri="{FF2B5EF4-FFF2-40B4-BE49-F238E27FC236}">
                <a16:creationId xmlns:a16="http://schemas.microsoft.com/office/drawing/2014/main" id="{90727413-7ADA-4F06-BA48-768522B93BA8}"/>
              </a:ext>
            </a:extLst>
          </p:cNvPr>
          <p:cNvSpPr txBox="1"/>
          <p:nvPr/>
        </p:nvSpPr>
        <p:spPr>
          <a:xfrm>
            <a:off x="9492286" y="5924161"/>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964035"/>
                </a:solidFill>
                <a:latin typeface="Century Gothic"/>
              </a:rPr>
              <a:t>Summer </a:t>
            </a:r>
            <a:endParaRPr lang="en-US" sz="1400" dirty="0">
              <a:solidFill>
                <a:srgbClr val="964035"/>
              </a:solidFill>
              <a:latin typeface="Calibri" panose="020F0502020204030204"/>
              <a:cs typeface="Calibri"/>
            </a:endParaRPr>
          </a:p>
          <a:p>
            <a:pPr algn="ctr"/>
            <a:r>
              <a:rPr lang="en-US" sz="1400" b="1" i="1" dirty="0">
                <a:solidFill>
                  <a:srgbClr val="964035"/>
                </a:solidFill>
                <a:latin typeface="Century Gothic"/>
              </a:rPr>
              <a:t>Thaw</a:t>
            </a:r>
            <a:endParaRPr lang="en-US" sz="1400" dirty="0">
              <a:solidFill>
                <a:srgbClr val="964035"/>
              </a:solidFill>
              <a:cs typeface="Calibri"/>
            </a:endParaRPr>
          </a:p>
        </p:txBody>
      </p:sp>
      <p:sp>
        <p:nvSpPr>
          <p:cNvPr id="47" name="TextBox 46">
            <a:extLst>
              <a:ext uri="{FF2B5EF4-FFF2-40B4-BE49-F238E27FC236}">
                <a16:creationId xmlns:a16="http://schemas.microsoft.com/office/drawing/2014/main" id="{DA1F8451-1FC2-4FC0-898B-9BB2E8D7BC0B}"/>
              </a:ext>
            </a:extLst>
          </p:cNvPr>
          <p:cNvSpPr txBox="1"/>
          <p:nvPr/>
        </p:nvSpPr>
        <p:spPr>
          <a:xfrm>
            <a:off x="2420488" y="5880744"/>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006D9D"/>
                </a:solidFill>
                <a:latin typeface="Century Gothic"/>
              </a:rPr>
              <a:t>Winter Freeze</a:t>
            </a:r>
            <a:endParaRPr lang="en-US" dirty="0">
              <a:solidFill>
                <a:srgbClr val="006D9D"/>
              </a:solidFill>
            </a:endParaRPr>
          </a:p>
        </p:txBody>
      </p:sp>
      <p:sp>
        <p:nvSpPr>
          <p:cNvPr id="51" name="TextBox 50">
            <a:extLst>
              <a:ext uri="{FF2B5EF4-FFF2-40B4-BE49-F238E27FC236}">
                <a16:creationId xmlns:a16="http://schemas.microsoft.com/office/drawing/2014/main" id="{F27EB7D1-6BD3-448A-AD05-0ECFA613502E}"/>
              </a:ext>
            </a:extLst>
          </p:cNvPr>
          <p:cNvSpPr txBox="1"/>
          <p:nvPr/>
        </p:nvSpPr>
        <p:spPr>
          <a:xfrm>
            <a:off x="8314361" y="5908287"/>
            <a:ext cx="100760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i="1" dirty="0">
                <a:solidFill>
                  <a:srgbClr val="006D9D"/>
                </a:solidFill>
                <a:latin typeface="Century Gothic"/>
              </a:rPr>
              <a:t>Winter Freeze</a:t>
            </a:r>
            <a:endParaRPr lang="en-US" dirty="0">
              <a:solidFill>
                <a:srgbClr val="006D9D"/>
              </a:solidFill>
            </a:endParaRPr>
          </a:p>
        </p:txBody>
      </p:sp>
      <p:sp>
        <p:nvSpPr>
          <p:cNvPr id="53" name="Rectangle 52">
            <a:extLst>
              <a:ext uri="{FF2B5EF4-FFF2-40B4-BE49-F238E27FC236}">
                <a16:creationId xmlns:a16="http://schemas.microsoft.com/office/drawing/2014/main" id="{D637325F-7A69-4BC7-846F-D7648CA9FDBB}"/>
              </a:ext>
            </a:extLst>
          </p:cNvPr>
          <p:cNvSpPr/>
          <p:nvPr/>
        </p:nvSpPr>
        <p:spPr>
          <a:xfrm>
            <a:off x="1780313" y="5276856"/>
            <a:ext cx="1147017" cy="581898"/>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
        <p:nvSpPr>
          <p:cNvPr id="55" name="Rectangle 54">
            <a:extLst>
              <a:ext uri="{FF2B5EF4-FFF2-40B4-BE49-F238E27FC236}">
                <a16:creationId xmlns:a16="http://schemas.microsoft.com/office/drawing/2014/main" id="{AB41CEED-95B8-4B14-BE4C-7AE8ABE7E28B}"/>
              </a:ext>
            </a:extLst>
          </p:cNvPr>
          <p:cNvSpPr/>
          <p:nvPr/>
        </p:nvSpPr>
        <p:spPr>
          <a:xfrm>
            <a:off x="584545" y="5276856"/>
            <a:ext cx="1133901" cy="580812"/>
          </a:xfrm>
          <a:prstGeom prst="rect">
            <a:avLst/>
          </a:prstGeom>
          <a:solidFill>
            <a:schemeClr val="accent6">
              <a:lumMod val="20000"/>
              <a:lumOff val="80000"/>
            </a:schemeClr>
          </a:solidFill>
          <a:ln>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a:solidFill>
                  <a:srgbClr val="7EB761"/>
                </a:solidFill>
                <a:latin typeface="Century Gothic"/>
                <a:cs typeface="Calibri"/>
              </a:rPr>
              <a:t>Soil</a:t>
            </a:r>
            <a:endParaRPr lang="en-US" sz="1400" dirty="0">
              <a:solidFill>
                <a:srgbClr val="FFFFFF"/>
              </a:solidFill>
              <a:latin typeface="Century Gothic"/>
            </a:endParaRPr>
          </a:p>
        </p:txBody>
      </p:sp>
    </p:spTree>
    <p:extLst>
      <p:ext uri="{BB962C8B-B14F-4D97-AF65-F5344CB8AC3E}">
        <p14:creationId xmlns:p14="http://schemas.microsoft.com/office/powerpoint/2010/main" val="244913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Community Concerns</a:t>
            </a:r>
            <a:endParaRPr lang="en-US" sz="4000" b="1" dirty="0">
              <a:solidFill>
                <a:schemeClr val="bg1"/>
              </a:solidFill>
              <a:latin typeface="Century Gothic" panose="020B0502020202020204" pitchFamily="34" charset="0"/>
            </a:endParaRPr>
          </a:p>
        </p:txBody>
      </p:sp>
      <p:pic>
        <p:nvPicPr>
          <p:cNvPr id="10" name="Picture 13" descr="A small boat in a body of water&#10;&#10;Description automatically generated">
            <a:extLst>
              <a:ext uri="{FF2B5EF4-FFF2-40B4-BE49-F238E27FC236}">
                <a16:creationId xmlns:a16="http://schemas.microsoft.com/office/drawing/2014/main" id="{33E15310-958C-4C35-A927-D8F1F8678A54}"/>
              </a:ext>
            </a:extLst>
          </p:cNvPr>
          <p:cNvPicPr>
            <a:picLocks noChangeAspect="1"/>
          </p:cNvPicPr>
          <p:nvPr/>
        </p:nvPicPr>
        <p:blipFill>
          <a:blip r:embed="rId3"/>
          <a:stretch>
            <a:fillRect/>
          </a:stretch>
        </p:blipFill>
        <p:spPr>
          <a:xfrm>
            <a:off x="7010090" y="1253224"/>
            <a:ext cx="3657801" cy="2377460"/>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42E74837-223E-4B59-A053-012EF9A8E86C}"/>
              </a:ext>
            </a:extLst>
          </p:cNvPr>
          <p:cNvSpPr txBox="1"/>
          <p:nvPr/>
        </p:nvSpPr>
        <p:spPr>
          <a:xfrm>
            <a:off x="7339621" y="3621098"/>
            <a:ext cx="311851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United States Geological Survey</a:t>
            </a:r>
            <a:endParaRPr lang="en-US" sz="1200" i="1" dirty="0">
              <a:solidFill>
                <a:schemeClr val="tx1">
                  <a:lumMod val="75000"/>
                  <a:lumOff val="25000"/>
                </a:schemeClr>
              </a:solidFill>
              <a:latin typeface="Century Gothic"/>
            </a:endParaRPr>
          </a:p>
        </p:txBody>
      </p:sp>
      <p:pic>
        <p:nvPicPr>
          <p:cNvPr id="17" name="Picture 17" descr="A body of water with a mountain in the background&#10;&#10;Description automatically generated">
            <a:extLst>
              <a:ext uri="{FF2B5EF4-FFF2-40B4-BE49-F238E27FC236}">
                <a16:creationId xmlns:a16="http://schemas.microsoft.com/office/drawing/2014/main" id="{AD6C78FF-6E49-4B8E-864E-AD9425FDD8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21467" y="4104341"/>
            <a:ext cx="3635696" cy="2365411"/>
          </a:xfrm>
          <a:prstGeom prst="rect">
            <a:avLst/>
          </a:prstGeom>
          <a:ln>
            <a:noFill/>
          </a:ln>
          <a:effectLst>
            <a:outerShdw blurRad="292100" dist="139700" dir="2700000" algn="tl" rotWithShape="0">
              <a:srgbClr val="333333">
                <a:alpha val="65000"/>
              </a:srgbClr>
            </a:outerShdw>
          </a:effectLst>
        </p:spPr>
      </p:pic>
      <p:sp>
        <p:nvSpPr>
          <p:cNvPr id="21" name="TextBox 20">
            <a:extLst>
              <a:ext uri="{FF2B5EF4-FFF2-40B4-BE49-F238E27FC236}">
                <a16:creationId xmlns:a16="http://schemas.microsoft.com/office/drawing/2014/main" id="{0CBDB16E-7C77-4832-AE50-24DB5512916E}"/>
              </a:ext>
            </a:extLst>
          </p:cNvPr>
          <p:cNvSpPr txBox="1"/>
          <p:nvPr/>
        </p:nvSpPr>
        <p:spPr>
          <a:xfrm>
            <a:off x="6820536" y="6475377"/>
            <a:ext cx="405307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National Park Service</a:t>
            </a:r>
          </a:p>
        </p:txBody>
      </p:sp>
      <p:sp>
        <p:nvSpPr>
          <p:cNvPr id="18" name="Text Placeholder 2">
            <a:extLst>
              <a:ext uri="{FF2B5EF4-FFF2-40B4-BE49-F238E27FC236}">
                <a16:creationId xmlns:a16="http://schemas.microsoft.com/office/drawing/2014/main" id="{900F17E6-60D5-435D-B64F-03E010CB0450}"/>
              </a:ext>
            </a:extLst>
          </p:cNvPr>
          <p:cNvSpPr txBox="1">
            <a:spLocks/>
          </p:cNvSpPr>
          <p:nvPr/>
        </p:nvSpPr>
        <p:spPr>
          <a:xfrm>
            <a:off x="492239" y="882141"/>
            <a:ext cx="6055169" cy="5755422"/>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spcBef>
                <a:spcPts val="0"/>
              </a:spcBef>
              <a:spcAft>
                <a:spcPts val="600"/>
              </a:spcAft>
              <a:buClr>
                <a:srgbClr val="8D8780"/>
              </a:buClr>
              <a:buNone/>
            </a:pPr>
            <a:endParaRPr lang="en-US" sz="1800" dirty="0">
              <a:solidFill>
                <a:schemeClr val="tx1">
                  <a:lumMod val="75000"/>
                  <a:lumOff val="25000"/>
                </a:schemeClr>
              </a:solidFill>
              <a:latin typeface="Century Gothic" panose="020F0302020204030204"/>
            </a:endParaRPr>
          </a:p>
          <a:p>
            <a:pPr marL="0" indent="0">
              <a:lnSpc>
                <a:spcPct val="100000"/>
              </a:lnSpc>
              <a:spcBef>
                <a:spcPts val="0"/>
              </a:spcBef>
              <a:spcAft>
                <a:spcPts val="600"/>
              </a:spcAft>
              <a:buClr>
                <a:srgbClr val="8D8780"/>
              </a:buClr>
              <a:buNone/>
            </a:pPr>
            <a:endParaRPr lang="en-US" sz="1800" dirty="0">
              <a:solidFill>
                <a:schemeClr val="tx1">
                  <a:lumMod val="75000"/>
                  <a:lumOff val="25000"/>
                </a:schemeClr>
              </a:solidFill>
              <a:latin typeface="Century Gothic" panose="020F0302020204030204"/>
            </a:endParaRPr>
          </a:p>
          <a:p>
            <a:pPr>
              <a:spcAft>
                <a:spcPts val="600"/>
              </a:spcAft>
              <a:buClr>
                <a:srgbClr val="8D8780"/>
              </a:buClr>
              <a:buFont typeface="Webdings" panose="05030102010509060703" pitchFamily="18" charset="2"/>
              <a:buChar char="4"/>
            </a:pPr>
            <a:r>
              <a:rPr lang="en-US" b="1" dirty="0">
                <a:solidFill>
                  <a:schemeClr val="tx1">
                    <a:lumMod val="75000"/>
                    <a:lumOff val="25000"/>
                  </a:schemeClr>
                </a:solidFill>
                <a:latin typeface="Century Gothic" panose="020F0302020204030204"/>
              </a:rPr>
              <a:t> </a:t>
            </a:r>
            <a:r>
              <a:rPr lang="en-US" sz="2400" b="1" dirty="0">
                <a:solidFill>
                  <a:schemeClr val="tx1">
                    <a:lumMod val="75000"/>
                    <a:lumOff val="25000"/>
                  </a:schemeClr>
                </a:solidFill>
                <a:latin typeface="Century Gothic" panose="020F0302020204030204"/>
              </a:rPr>
              <a:t>Economic impacts  </a:t>
            </a:r>
          </a:p>
          <a:p>
            <a:pPr marL="685800" lvl="1" indent="-228600">
              <a:spcAft>
                <a:spcPts val="600"/>
              </a:spcAft>
              <a:buClr>
                <a:srgbClr val="8D8780"/>
              </a:buClr>
              <a:buFont typeface="Webdings" panose="05030102010509060703" pitchFamily="18" charset="2"/>
              <a:buChar char="4"/>
            </a:pPr>
            <a:r>
              <a:rPr lang="en-US" sz="1800" dirty="0">
                <a:solidFill>
                  <a:schemeClr val="tx1">
                    <a:lumMod val="75000"/>
                    <a:lumOff val="25000"/>
                  </a:schemeClr>
                </a:solidFill>
                <a:latin typeface="Century Gothic" panose="020F0302020204030204"/>
              </a:rPr>
              <a:t>Structural damage of </a:t>
            </a:r>
            <a:r>
              <a:rPr lang="en-US" dirty="0">
                <a:solidFill>
                  <a:schemeClr val="tx1">
                    <a:lumMod val="75000"/>
                    <a:lumOff val="25000"/>
                  </a:schemeClr>
                </a:solidFill>
                <a:latin typeface="Century Gothic" panose="020F0302020204030204"/>
              </a:rPr>
              <a:t>private and</a:t>
            </a:r>
            <a:r>
              <a:rPr lang="en-US" sz="1800" dirty="0">
                <a:solidFill>
                  <a:schemeClr val="tx1">
                    <a:lumMod val="75000"/>
                    <a:lumOff val="25000"/>
                  </a:schemeClr>
                </a:solidFill>
                <a:latin typeface="Century Gothic" panose="020F0302020204030204"/>
              </a:rPr>
              <a:t> </a:t>
            </a:r>
            <a:r>
              <a:rPr lang="en-US" dirty="0">
                <a:solidFill>
                  <a:schemeClr val="tx1">
                    <a:lumMod val="75000"/>
                    <a:lumOff val="25000"/>
                  </a:schemeClr>
                </a:solidFill>
                <a:latin typeface="Century Gothic" panose="020F0302020204030204"/>
              </a:rPr>
              <a:t>public property</a:t>
            </a:r>
            <a:endParaRPr lang="en-US" sz="1800" dirty="0">
              <a:solidFill>
                <a:schemeClr val="tx1">
                  <a:lumMod val="75000"/>
                  <a:lumOff val="25000"/>
                </a:schemeClr>
              </a:solidFill>
              <a:latin typeface="Century Gothic" panose="020F0302020204030204"/>
            </a:endParaRPr>
          </a:p>
          <a:p>
            <a:pPr lvl="1">
              <a:lnSpc>
                <a:spcPct val="100000"/>
              </a:lnSpc>
              <a:spcBef>
                <a:spcPts val="0"/>
              </a:spcBef>
              <a:spcAft>
                <a:spcPts val="600"/>
              </a:spcAft>
              <a:buClr>
                <a:srgbClr val="8D8780"/>
              </a:buClr>
              <a:buFont typeface="Webdings" panose="05030102010509060703" pitchFamily="18" charset="2"/>
              <a:buChar char="4"/>
            </a:pPr>
            <a:endParaRPr lang="en-US" sz="1800" dirty="0">
              <a:solidFill>
                <a:schemeClr val="tx1">
                  <a:lumMod val="75000"/>
                  <a:lumOff val="25000"/>
                </a:schemeClr>
              </a:solidFill>
              <a:latin typeface="Century Gothic" panose="020F0302020204030204"/>
            </a:endParaRPr>
          </a:p>
          <a:p>
            <a:pPr marL="685800" lvl="1" indent="-228600">
              <a:spcAft>
                <a:spcPts val="600"/>
              </a:spcAft>
              <a:buClr>
                <a:srgbClr val="8D8780"/>
              </a:buClr>
              <a:buFont typeface="Webdings" panose="05030102010509060703" pitchFamily="18" charset="2"/>
              <a:buChar char="4"/>
            </a:pPr>
            <a:r>
              <a:rPr lang="en-US" sz="1800" dirty="0">
                <a:solidFill>
                  <a:schemeClr val="tx1">
                    <a:lumMod val="75000"/>
                    <a:lumOff val="25000"/>
                  </a:schemeClr>
                </a:solidFill>
                <a:latin typeface="Century Gothic" panose="020F0302020204030204"/>
              </a:rPr>
              <a:t>Structural damage to infrastructure </a:t>
            </a:r>
            <a:r>
              <a:rPr lang="en-US" dirty="0">
                <a:solidFill>
                  <a:schemeClr val="tx1">
                    <a:lumMod val="75000"/>
                    <a:lumOff val="25000"/>
                  </a:schemeClr>
                </a:solidFill>
                <a:latin typeface="Century Gothic" panose="020F0302020204030204"/>
              </a:rPr>
              <a:t>including </a:t>
            </a:r>
            <a:r>
              <a:rPr lang="en-US" sz="1800" dirty="0">
                <a:solidFill>
                  <a:schemeClr val="tx1">
                    <a:lumMod val="75000"/>
                    <a:lumOff val="25000"/>
                  </a:schemeClr>
                </a:solidFill>
                <a:latin typeface="Century Gothic" panose="020F0302020204030204"/>
              </a:rPr>
              <a:t>roads, bridges, and oil &amp; gas pipelines</a:t>
            </a:r>
            <a:r>
              <a:rPr lang="en-US" dirty="0">
                <a:solidFill>
                  <a:schemeClr val="tx1">
                    <a:lumMod val="75000"/>
                    <a:lumOff val="25000"/>
                  </a:schemeClr>
                </a:solidFill>
                <a:latin typeface="Century Gothic" panose="020F0302020204030204"/>
              </a:rPr>
              <a:t> </a:t>
            </a:r>
            <a:endParaRPr lang="en-US" sz="1800" dirty="0">
              <a:solidFill>
                <a:schemeClr val="tx1">
                  <a:lumMod val="75000"/>
                  <a:lumOff val="25000"/>
                </a:schemeClr>
              </a:solidFill>
              <a:latin typeface="Century Gothic" panose="020F0302020204030204"/>
            </a:endParaRPr>
          </a:p>
          <a:p>
            <a:pPr marL="0" indent="0">
              <a:lnSpc>
                <a:spcPct val="100000"/>
              </a:lnSpc>
              <a:spcBef>
                <a:spcPts val="0"/>
              </a:spcBef>
              <a:spcAft>
                <a:spcPts val="600"/>
              </a:spcAft>
              <a:buClr>
                <a:srgbClr val="8D8780"/>
              </a:buClr>
              <a:buNone/>
            </a:pPr>
            <a:endParaRPr lang="en-US" sz="1800" dirty="0">
              <a:solidFill>
                <a:schemeClr val="tx1">
                  <a:lumMod val="75000"/>
                  <a:lumOff val="25000"/>
                </a:schemeClr>
              </a:solidFill>
              <a:latin typeface="Century Gothic" panose="020F0302020204030204"/>
            </a:endParaRPr>
          </a:p>
          <a:p>
            <a:pPr>
              <a:lnSpc>
                <a:spcPct val="100000"/>
              </a:lnSpc>
              <a:spcBef>
                <a:spcPts val="0"/>
              </a:spcBef>
              <a:spcAft>
                <a:spcPts val="600"/>
              </a:spcAft>
              <a:buClr>
                <a:srgbClr val="8D8780"/>
              </a:buClr>
              <a:buFont typeface="Webdings" panose="05030102010509060703" pitchFamily="18" charset="2"/>
              <a:buChar char="4"/>
            </a:pPr>
            <a:r>
              <a:rPr lang="en-US" sz="2400" b="1" dirty="0">
                <a:solidFill>
                  <a:schemeClr val="tx1">
                    <a:lumMod val="75000"/>
                    <a:lumOff val="25000"/>
                  </a:schemeClr>
                </a:solidFill>
                <a:latin typeface="Century Gothic" panose="020F0302020204030204"/>
              </a:rPr>
              <a:t>Environmental impacts</a:t>
            </a:r>
          </a:p>
          <a:p>
            <a:pPr marL="749300" lvl="1" indent="-292100">
              <a:spcAft>
                <a:spcPts val="600"/>
              </a:spcAft>
              <a:buClr>
                <a:srgbClr val="8D8780"/>
              </a:buClr>
              <a:buFont typeface="Webdings" panose="05030102010509060703" pitchFamily="18" charset="2"/>
              <a:buChar char="4"/>
            </a:pPr>
            <a:r>
              <a:rPr lang="en-US" dirty="0">
                <a:solidFill>
                  <a:schemeClr val="tx1">
                    <a:lumMod val="75000"/>
                    <a:lumOff val="25000"/>
                  </a:schemeClr>
                </a:solidFill>
                <a:latin typeface="Century Gothic" panose="020F0302020204030204"/>
              </a:rPr>
              <a:t> </a:t>
            </a:r>
            <a:r>
              <a:rPr lang="en-US" sz="1800" dirty="0">
                <a:solidFill>
                  <a:schemeClr val="tx1">
                    <a:lumMod val="75000"/>
                    <a:lumOff val="25000"/>
                  </a:schemeClr>
                </a:solidFill>
                <a:latin typeface="Century Gothic" panose="020F0302020204030204"/>
              </a:rPr>
              <a:t>Slope instabilities; release of greenhouses from organic-rich soils</a:t>
            </a:r>
          </a:p>
          <a:p>
            <a:pPr marL="457200" lvl="1" indent="0">
              <a:lnSpc>
                <a:spcPct val="100000"/>
              </a:lnSpc>
              <a:spcBef>
                <a:spcPts val="0"/>
              </a:spcBef>
              <a:spcAft>
                <a:spcPts val="600"/>
              </a:spcAft>
              <a:buClr>
                <a:srgbClr val="8D8780"/>
              </a:buClr>
              <a:buNone/>
            </a:pPr>
            <a:endParaRPr lang="en-US" sz="1800" dirty="0">
              <a:solidFill>
                <a:schemeClr val="tx1">
                  <a:lumMod val="75000"/>
                  <a:lumOff val="25000"/>
                </a:schemeClr>
              </a:solidFill>
              <a:latin typeface="Century Gothic" panose="020F0302020204030204"/>
            </a:endParaRPr>
          </a:p>
          <a:p>
            <a:pPr marL="749300" lvl="1" indent="-292100">
              <a:spcAft>
                <a:spcPts val="600"/>
              </a:spcAft>
              <a:buClr>
                <a:srgbClr val="8D8780"/>
              </a:buClr>
              <a:buFont typeface="Webdings" panose="05030102010509060703" pitchFamily="18" charset="2"/>
              <a:buChar char="4"/>
            </a:pPr>
            <a:r>
              <a:rPr lang="en-US" sz="1800" dirty="0">
                <a:solidFill>
                  <a:schemeClr val="tx1">
                    <a:lumMod val="75000"/>
                    <a:lumOff val="25000"/>
                  </a:schemeClr>
                </a:solidFill>
                <a:latin typeface="Century Gothic" panose="020F0302020204030204"/>
              </a:rPr>
              <a:t>Destabilization of critical infrastructure posing an environmental hazard (oil and gas pipeline spills, etc.)</a:t>
            </a:r>
          </a:p>
        </p:txBody>
      </p:sp>
      <p:pic>
        <p:nvPicPr>
          <p:cNvPr id="4" name="Picture 3" descr="A tree in the middle of a field&#10;&#10;Description automatically generated">
            <a:extLst>
              <a:ext uri="{FF2B5EF4-FFF2-40B4-BE49-F238E27FC236}">
                <a16:creationId xmlns:a16="http://schemas.microsoft.com/office/drawing/2014/main" id="{1230E0EC-E0E8-A640-9D74-50AC1033701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10090" y="1253223"/>
            <a:ext cx="3635696" cy="2377461"/>
          </a:xfrm>
          <a:prstGeom prst="rect">
            <a:avLst/>
          </a:prstGeom>
        </p:spPr>
      </p:pic>
    </p:spTree>
    <p:extLst>
      <p:ext uri="{BB962C8B-B14F-4D97-AF65-F5344CB8AC3E}">
        <p14:creationId xmlns:p14="http://schemas.microsoft.com/office/powerpoint/2010/main" val="2864104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1E6F3B-7B96-844C-B83C-72780CE31782}"/>
              </a:ext>
            </a:extLst>
          </p:cNvPr>
          <p:cNvSpPr txBox="1"/>
          <p:nvPr/>
        </p:nvSpPr>
        <p:spPr>
          <a:xfrm>
            <a:off x="384048" y="146304"/>
            <a:ext cx="8796528" cy="984885"/>
          </a:xfrm>
          <a:prstGeom prst="rect">
            <a:avLst/>
          </a:prstGeom>
          <a:noFill/>
        </p:spPr>
        <p:txBody>
          <a:bodyPr wrap="square" rtlCol="0">
            <a:spAutoFit/>
          </a:bodyPr>
          <a:lstStyle/>
          <a:p>
            <a:r>
              <a:rPr lang="en-US" sz="4000" b="1" dirty="0">
                <a:solidFill>
                  <a:schemeClr val="bg1"/>
                </a:solidFill>
                <a:latin typeface="Century Gothic"/>
              </a:rPr>
              <a:t>Current Monitoring Techniques</a:t>
            </a:r>
            <a:endParaRPr lang="en-US" sz="4000" b="1" dirty="0">
              <a:solidFill>
                <a:schemeClr val="bg1"/>
              </a:solidFill>
              <a:latin typeface="Century Gothic" panose="020B0502020202020204" pitchFamily="34" charset="0"/>
            </a:endParaRPr>
          </a:p>
          <a:p>
            <a:endParaRPr lang="en-US" dirty="0"/>
          </a:p>
        </p:txBody>
      </p:sp>
      <p:sp>
        <p:nvSpPr>
          <p:cNvPr id="4" name="Rectangle 3">
            <a:extLst>
              <a:ext uri="{FF2B5EF4-FFF2-40B4-BE49-F238E27FC236}">
                <a16:creationId xmlns:a16="http://schemas.microsoft.com/office/drawing/2014/main" id="{409B8014-A720-4942-9E6C-B8B7B22293AD}"/>
              </a:ext>
            </a:extLst>
          </p:cNvPr>
          <p:cNvSpPr/>
          <p:nvPr/>
        </p:nvSpPr>
        <p:spPr>
          <a:xfrm>
            <a:off x="275596" y="1763507"/>
            <a:ext cx="6380825" cy="4401205"/>
          </a:xfrm>
          <a:prstGeom prst="rect">
            <a:avLst/>
          </a:prstGeom>
        </p:spPr>
        <p:txBody>
          <a:bodyPr wrap="square" anchor="t">
            <a:spAutoFit/>
          </a:bodyPr>
          <a:lstStyle/>
          <a:p>
            <a:pPr marL="342900" indent="-342900">
              <a:spcAft>
                <a:spcPts val="600"/>
              </a:spcAft>
              <a:buClr>
                <a:srgbClr val="8D8780"/>
              </a:buClr>
              <a:buSzPts val="2200"/>
              <a:buFont typeface="Webdings" panose="05030102010509060703" pitchFamily="18" charset="2"/>
              <a:buChar char=""/>
            </a:pPr>
            <a:r>
              <a:rPr lang="en-US" sz="2000" b="1" dirty="0">
                <a:solidFill>
                  <a:schemeClr val="tx1">
                    <a:lumMod val="75000"/>
                    <a:lumOff val="25000"/>
                  </a:schemeClr>
                </a:solidFill>
                <a:latin typeface="Century Gothic"/>
              </a:rPr>
              <a:t>Ground-based geologic investigations</a:t>
            </a:r>
            <a:endParaRPr lang="en-US" sz="2000" dirty="0">
              <a:solidFill>
                <a:schemeClr val="tx1">
                  <a:lumMod val="75000"/>
                  <a:lumOff val="25000"/>
                </a:schemeClr>
              </a:solidFill>
              <a:latin typeface="Century Gothic" panose="020F0302020204030204"/>
            </a:endParaRPr>
          </a:p>
          <a:p>
            <a:pPr marL="800100" lvl="1" indent="-342900">
              <a:spcAft>
                <a:spcPts val="6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Expensive and time consuming</a:t>
            </a:r>
          </a:p>
          <a:p>
            <a:pPr lvl="1">
              <a:spcAft>
                <a:spcPts val="600"/>
              </a:spcAft>
              <a:buClr>
                <a:srgbClr val="8D8780"/>
              </a:buClr>
            </a:pPr>
            <a:endParaRPr lang="en-US" sz="2000" dirty="0">
              <a:solidFill>
                <a:schemeClr val="tx1">
                  <a:lumMod val="75000"/>
                  <a:lumOff val="25000"/>
                </a:schemeClr>
              </a:solidFill>
              <a:latin typeface="Century Gothic" panose="020F0302020204030204"/>
            </a:endParaRPr>
          </a:p>
          <a:p>
            <a:pPr marL="800100" lvl="1" indent="-342900">
              <a:spcAft>
                <a:spcPts val="6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 Remote permafrost thaw areas are logistically challenging to survey</a:t>
            </a:r>
            <a:endParaRPr lang="en-US" sz="2000" b="1" dirty="0">
              <a:solidFill>
                <a:schemeClr val="tx1">
                  <a:lumMod val="75000"/>
                  <a:lumOff val="25000"/>
                </a:schemeClr>
              </a:solidFill>
              <a:latin typeface="Century Gothic" panose="020F0302020204030204"/>
            </a:endParaRPr>
          </a:p>
          <a:p>
            <a:pPr marL="800100" lvl="1" indent="-342900">
              <a:spcAft>
                <a:spcPts val="600"/>
              </a:spcAft>
              <a:buClr>
                <a:srgbClr val="8D8780"/>
              </a:buClr>
              <a:buFont typeface="Webdings" panose="05030102010509060703" pitchFamily="18" charset="2"/>
              <a:buChar char=""/>
            </a:pPr>
            <a:endParaRPr lang="en-US" sz="2000" b="1" dirty="0">
              <a:solidFill>
                <a:schemeClr val="tx1">
                  <a:lumMod val="75000"/>
                  <a:lumOff val="25000"/>
                </a:schemeClr>
              </a:solidFill>
              <a:latin typeface="Century Gothic" panose="020F0302020204030204"/>
            </a:endParaRPr>
          </a:p>
          <a:p>
            <a:pPr marL="800100" lvl="1" indent="-342900">
              <a:spcAft>
                <a:spcPts val="6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Permafrost thaw areas are often identified after damage is evident</a:t>
            </a:r>
            <a:endParaRPr lang="en-US" sz="2000" b="1" dirty="0">
              <a:solidFill>
                <a:schemeClr val="tx1">
                  <a:lumMod val="75000"/>
                  <a:lumOff val="25000"/>
                </a:schemeClr>
              </a:solidFill>
              <a:latin typeface="Century Gothic" panose="020F0302020204030204"/>
            </a:endParaRPr>
          </a:p>
          <a:p>
            <a:pPr marL="800100" lvl="1" indent="-342900">
              <a:spcAft>
                <a:spcPts val="600"/>
              </a:spcAft>
              <a:buClr>
                <a:srgbClr val="8D8780"/>
              </a:buClr>
              <a:buFont typeface="Webdings" panose="05030102010509060703" pitchFamily="18" charset="2"/>
              <a:buChar char=""/>
            </a:pPr>
            <a:endParaRPr lang="en-US" sz="2000" dirty="0">
              <a:solidFill>
                <a:schemeClr val="tx1">
                  <a:lumMod val="75000"/>
                  <a:lumOff val="25000"/>
                </a:schemeClr>
              </a:solidFill>
              <a:latin typeface="Century Gothic" panose="020F0302020204030204"/>
            </a:endParaRPr>
          </a:p>
          <a:p>
            <a:pPr marL="342900" indent="-342900">
              <a:spcAft>
                <a:spcPts val="600"/>
              </a:spcAft>
              <a:buClr>
                <a:srgbClr val="8D8780"/>
              </a:buClr>
              <a:buFont typeface="Webdings" panose="05030102010509060703" pitchFamily="18" charset="2"/>
              <a:buChar char=""/>
            </a:pPr>
            <a:r>
              <a:rPr lang="en-US" sz="2000" b="1" dirty="0">
                <a:solidFill>
                  <a:schemeClr val="tx1">
                    <a:lumMod val="75000"/>
                    <a:lumOff val="25000"/>
                  </a:schemeClr>
                </a:solidFill>
                <a:latin typeface="Century Gothic" panose="020F0302020204030204"/>
              </a:rPr>
              <a:t>Limited satellite data incorporation</a:t>
            </a:r>
          </a:p>
          <a:p>
            <a:pPr marL="800100" lvl="1" indent="-342900">
              <a:lnSpc>
                <a:spcPct val="100000"/>
              </a:lnSpc>
              <a:spcAft>
                <a:spcPts val="6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Project partners use some remote sensing techniques on a project-by-project basis</a:t>
            </a:r>
          </a:p>
        </p:txBody>
      </p:sp>
      <p:pic>
        <p:nvPicPr>
          <p:cNvPr id="6" name="Picture 5" descr="A picture containing person, outdoor, grass, person&#10;&#10;Description automatically generated">
            <a:extLst>
              <a:ext uri="{FF2B5EF4-FFF2-40B4-BE49-F238E27FC236}">
                <a16:creationId xmlns:a16="http://schemas.microsoft.com/office/drawing/2014/main" id="{0CFB6285-E8DC-6240-82DE-47DD8CD951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16194" y="1801607"/>
            <a:ext cx="4994903" cy="425723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9006FF9D-32DA-8A45-9610-96B7838614BE}"/>
              </a:ext>
            </a:extLst>
          </p:cNvPr>
          <p:cNvSpPr txBox="1"/>
          <p:nvPr/>
        </p:nvSpPr>
        <p:spPr>
          <a:xfrm>
            <a:off x="6716025" y="6109645"/>
            <a:ext cx="4997937" cy="738664"/>
          </a:xfrm>
          <a:prstGeom prst="rect">
            <a:avLst/>
          </a:prstGeom>
          <a:noFill/>
        </p:spPr>
        <p:txBody>
          <a:bodyPr wrap="square" rtlCol="0" anchor="t">
            <a:spAutoFit/>
          </a:bodyPr>
          <a:lstStyle/>
          <a:p>
            <a:r>
              <a:rPr lang="en-US" sz="1200" i="1" dirty="0">
                <a:solidFill>
                  <a:schemeClr val="tx1">
                    <a:lumMod val="75000"/>
                    <a:lumOff val="25000"/>
                  </a:schemeClr>
                </a:solidFill>
                <a:latin typeface="Century Gothic" panose="020B0502020202020204" pitchFamily="34" charset="0"/>
              </a:rPr>
              <a:t> Credit: </a:t>
            </a:r>
            <a:r>
              <a:rPr lang="en-US" sz="1200" dirty="0">
                <a:solidFill>
                  <a:schemeClr val="tx1">
                    <a:lumMod val="75000"/>
                    <a:lumOff val="25000"/>
                  </a:schemeClr>
                </a:solidFill>
                <a:latin typeface="Century Gothic" panose="020B0502020202020204" pitchFamily="34" charset="0"/>
              </a:rPr>
              <a:t>Thomas A. Douglas, U.S. Army Cold Regions Research and Engineering Laboratory</a:t>
            </a:r>
          </a:p>
          <a:p>
            <a:pPr algn="r"/>
            <a:endParaRPr lang="en-US" dirty="0"/>
          </a:p>
        </p:txBody>
      </p:sp>
    </p:spTree>
    <p:extLst>
      <p:ext uri="{BB962C8B-B14F-4D97-AF65-F5344CB8AC3E}">
        <p14:creationId xmlns:p14="http://schemas.microsoft.com/office/powerpoint/2010/main" val="457115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Project Partners</a:t>
            </a:r>
            <a:endParaRPr lang="en-US" sz="4000" b="1" dirty="0">
              <a:solidFill>
                <a:schemeClr val="bg1"/>
              </a:solidFill>
              <a:latin typeface="Century Gothic" panose="020B0502020202020204" pitchFamily="34" charset="0"/>
            </a:endParaRPr>
          </a:p>
        </p:txBody>
      </p:sp>
      <p:sp>
        <p:nvSpPr>
          <p:cNvPr id="31" name="Rectangle 30">
            <a:extLst>
              <a:ext uri="{FF2B5EF4-FFF2-40B4-BE49-F238E27FC236}">
                <a16:creationId xmlns:a16="http://schemas.microsoft.com/office/drawing/2014/main" id="{13FD4277-5426-4B4F-A727-759F9EA0BF11}"/>
              </a:ext>
            </a:extLst>
          </p:cNvPr>
          <p:cNvSpPr/>
          <p:nvPr/>
        </p:nvSpPr>
        <p:spPr>
          <a:xfrm>
            <a:off x="494639" y="1534201"/>
            <a:ext cx="6857082" cy="3785652"/>
          </a:xfrm>
          <a:prstGeom prst="rect">
            <a:avLst/>
          </a:prstGeom>
        </p:spPr>
        <p:txBody>
          <a:bodyPr wrap="square" anchor="t">
            <a:spAutoFit/>
          </a:bodyPr>
          <a:lstStyle/>
          <a:p>
            <a:pPr marL="342900">
              <a:lnSpc>
                <a:spcPct val="150000"/>
              </a:lnSpc>
              <a:buClr>
                <a:srgbClr val="379CC3"/>
              </a:buClr>
              <a:buSzPts val="2200"/>
            </a:pPr>
            <a:endParaRPr lang="en-US" sz="2000" dirty="0">
              <a:solidFill>
                <a:schemeClr val="tx1">
                  <a:lumMod val="75000"/>
                  <a:lumOff val="25000"/>
                </a:schemeClr>
              </a:solidFill>
              <a:latin typeface="Century Gothic"/>
              <a:cs typeface="Calibri" panose="020F0502020204030204"/>
            </a:endParaRPr>
          </a:p>
          <a:p>
            <a:pPr marL="228600" indent="-228600">
              <a:spcAft>
                <a:spcPts val="600"/>
              </a:spcAft>
              <a:buClr>
                <a:srgbClr val="8D8780"/>
              </a:buClr>
              <a:buFont typeface="Webdings" panose="05030102010509060703" pitchFamily="18" charset="2"/>
              <a:buChar char="4"/>
            </a:pPr>
            <a:r>
              <a:rPr lang="en-US" sz="2000" b="1" dirty="0">
                <a:solidFill>
                  <a:schemeClr val="tx1">
                    <a:lumMod val="75000"/>
                    <a:lumOff val="25000"/>
                  </a:schemeClr>
                </a:solidFill>
                <a:latin typeface="Century Gothic"/>
              </a:rPr>
              <a:t>US Army Corps of Engineers, Cold Regions Research &amp; Engineering Laboratory</a:t>
            </a:r>
            <a:r>
              <a:rPr lang="en-US" sz="2000" dirty="0">
                <a:solidFill>
                  <a:schemeClr val="tx1">
                    <a:lumMod val="75000"/>
                    <a:lumOff val="25000"/>
                  </a:schemeClr>
                </a:solidFill>
                <a:latin typeface="Century Gothic"/>
              </a:rPr>
              <a:t> (CRREL)</a:t>
            </a:r>
            <a:endParaRPr lang="en-US" sz="2000" dirty="0">
              <a:solidFill>
                <a:schemeClr val="tx1">
                  <a:lumMod val="75000"/>
                  <a:lumOff val="25000"/>
                </a:schemeClr>
              </a:solidFill>
              <a:latin typeface="Century Gothic"/>
              <a:cs typeface="Calibri"/>
            </a:endParaRPr>
          </a:p>
          <a:p>
            <a:pPr>
              <a:spcAft>
                <a:spcPts val="600"/>
              </a:spcAft>
              <a:buClr>
                <a:srgbClr val="8D8780"/>
              </a:buClr>
            </a:pPr>
            <a:endParaRPr lang="en-US" sz="2000" dirty="0">
              <a:solidFill>
                <a:schemeClr val="tx1">
                  <a:lumMod val="75000"/>
                  <a:lumOff val="25000"/>
                </a:schemeClr>
              </a:solidFill>
              <a:latin typeface="Century Gothic"/>
            </a:endParaRPr>
          </a:p>
          <a:p>
            <a:pPr marL="228600" indent="-228600">
              <a:spcAft>
                <a:spcPts val="600"/>
              </a:spcAft>
              <a:buClr>
                <a:srgbClr val="8D8780"/>
              </a:buClr>
              <a:buFont typeface="Webdings" panose="05030102010509060703" pitchFamily="18" charset="2"/>
              <a:buChar char="4"/>
            </a:pPr>
            <a:r>
              <a:rPr lang="en-US" sz="2000" b="1" dirty="0">
                <a:solidFill>
                  <a:schemeClr val="tx1">
                    <a:lumMod val="75000"/>
                    <a:lumOff val="25000"/>
                  </a:schemeClr>
                </a:solidFill>
                <a:latin typeface="Century Gothic"/>
              </a:rPr>
              <a:t>Alaska Department of Transportation &amp; Public Facilities </a:t>
            </a:r>
            <a:r>
              <a:rPr lang="en-US" sz="2000" dirty="0">
                <a:solidFill>
                  <a:schemeClr val="tx1">
                    <a:lumMod val="75000"/>
                    <a:lumOff val="25000"/>
                  </a:schemeClr>
                </a:solidFill>
                <a:latin typeface="Century Gothic"/>
              </a:rPr>
              <a:t>(ADOT &amp; PF) </a:t>
            </a:r>
            <a:endParaRPr lang="en-US" dirty="0">
              <a:solidFill>
                <a:schemeClr val="tx1">
                  <a:lumMod val="75000"/>
                  <a:lumOff val="25000"/>
                </a:schemeClr>
              </a:solidFill>
              <a:cs typeface="Calibri" panose="020F0502020204030204"/>
            </a:endParaRPr>
          </a:p>
          <a:p>
            <a:pPr>
              <a:spcAft>
                <a:spcPts val="600"/>
              </a:spcAft>
              <a:buClr>
                <a:srgbClr val="8D8780"/>
              </a:buClr>
            </a:pPr>
            <a:endParaRPr lang="en-US" sz="2000" dirty="0">
              <a:solidFill>
                <a:schemeClr val="tx1">
                  <a:lumMod val="75000"/>
                  <a:lumOff val="25000"/>
                </a:schemeClr>
              </a:solidFill>
              <a:latin typeface="Century Gothic"/>
            </a:endParaRPr>
          </a:p>
          <a:p>
            <a:pPr>
              <a:spcAft>
                <a:spcPts val="600"/>
              </a:spcAft>
              <a:buClr>
                <a:srgbClr val="8D8780"/>
              </a:buClr>
              <a:buFont typeface="Webdings" panose="05030102010509060703" pitchFamily="18" charset="2"/>
              <a:buChar char="4"/>
            </a:pPr>
            <a:r>
              <a:rPr lang="en-US" sz="2000" b="1" dirty="0">
                <a:solidFill>
                  <a:schemeClr val="tx1">
                    <a:lumMod val="75000"/>
                    <a:lumOff val="25000"/>
                  </a:schemeClr>
                </a:solidFill>
                <a:latin typeface="Century Gothic"/>
              </a:rPr>
              <a:t>Alaska Department of Natural Resources</a:t>
            </a:r>
            <a:r>
              <a:rPr lang="en-US" sz="2000" dirty="0">
                <a:solidFill>
                  <a:schemeClr val="tx1">
                    <a:lumMod val="75000"/>
                    <a:lumOff val="25000"/>
                  </a:schemeClr>
                </a:solidFill>
                <a:latin typeface="Century Gothic"/>
              </a:rPr>
              <a:t> (ADNR)</a:t>
            </a:r>
            <a:r>
              <a:rPr lang="en-US" sz="2000" b="1" dirty="0">
                <a:solidFill>
                  <a:schemeClr val="tx1">
                    <a:lumMod val="75000"/>
                    <a:lumOff val="25000"/>
                  </a:schemeClr>
                </a:solidFill>
                <a:latin typeface="Century Gothic" panose="020F0302020204030204"/>
              </a:rPr>
              <a:t>  </a:t>
            </a:r>
          </a:p>
          <a:p>
            <a:pPr>
              <a:spcAft>
                <a:spcPts val="600"/>
              </a:spcAft>
              <a:buClr>
                <a:srgbClr val="8D8780"/>
              </a:buClr>
            </a:pPr>
            <a:endParaRPr lang="en-US" sz="2000" b="1" dirty="0">
              <a:solidFill>
                <a:schemeClr val="tx1">
                  <a:lumMod val="75000"/>
                  <a:lumOff val="25000"/>
                </a:schemeClr>
              </a:solidFill>
              <a:latin typeface="Century Gothic" panose="020F0302020204030204"/>
            </a:endParaRPr>
          </a:p>
          <a:p>
            <a:pPr>
              <a:spcAft>
                <a:spcPts val="600"/>
              </a:spcAft>
              <a:buClr>
                <a:srgbClr val="8D8780"/>
              </a:buClr>
              <a:buFont typeface="Webdings" panose="05030102010509060703" pitchFamily="18" charset="2"/>
              <a:buChar char="4"/>
            </a:pPr>
            <a:r>
              <a:rPr lang="en-US" sz="2000" b="1" dirty="0">
                <a:solidFill>
                  <a:schemeClr val="tx1">
                    <a:lumMod val="75000"/>
                    <a:lumOff val="25000"/>
                  </a:schemeClr>
                </a:solidFill>
                <a:latin typeface="Century Gothic" panose="020F0302020204030204"/>
              </a:rPr>
              <a:t>Alaska Satellite Facility</a:t>
            </a:r>
            <a:r>
              <a:rPr lang="en-US" sz="2000" dirty="0">
                <a:solidFill>
                  <a:schemeClr val="tx1">
                    <a:lumMod val="75000"/>
                    <a:lumOff val="25000"/>
                  </a:schemeClr>
                </a:solidFill>
                <a:latin typeface="Century Gothic"/>
              </a:rPr>
              <a:t> (ASF)</a:t>
            </a:r>
          </a:p>
        </p:txBody>
      </p:sp>
      <p:pic>
        <p:nvPicPr>
          <p:cNvPr id="7" name="Picture 5" descr="A view of a mountain road&#10;&#10;Description automatically generated">
            <a:extLst>
              <a:ext uri="{FF2B5EF4-FFF2-40B4-BE49-F238E27FC236}">
                <a16:creationId xmlns:a16="http://schemas.microsoft.com/office/drawing/2014/main" id="{304EE481-601E-41B8-9C7F-D9CA20E405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70328" y="1355681"/>
            <a:ext cx="3581400" cy="2387600"/>
          </a:xfrm>
          <a:prstGeom prst="rect">
            <a:avLst/>
          </a:prstGeom>
          <a:ln>
            <a:noFill/>
          </a:ln>
          <a:effectLst>
            <a:outerShdw blurRad="292100" dist="139700" dir="2700000" algn="tl" rotWithShape="0">
              <a:srgbClr val="333333">
                <a:alpha val="65000"/>
              </a:srgbClr>
            </a:outerShdw>
          </a:effectLst>
        </p:spPr>
      </p:pic>
      <p:pic>
        <p:nvPicPr>
          <p:cNvPr id="8" name="Picture 6" descr="A large body of water surrounded by trees&#10;&#10;Description automatically generated">
            <a:extLst>
              <a:ext uri="{FF2B5EF4-FFF2-40B4-BE49-F238E27FC236}">
                <a16:creationId xmlns:a16="http://schemas.microsoft.com/office/drawing/2014/main" id="{3B2AC46D-FF79-4EED-8692-645D8E92CD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64267" y="4406850"/>
            <a:ext cx="3593522" cy="2012593"/>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42E74837-223E-4B59-A053-012EF9A8E86C}"/>
              </a:ext>
            </a:extLst>
          </p:cNvPr>
          <p:cNvSpPr txBox="1"/>
          <p:nvPr/>
        </p:nvSpPr>
        <p:spPr>
          <a:xfrm>
            <a:off x="7901769" y="3738665"/>
            <a:ext cx="311851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Pixabay</a:t>
            </a:r>
            <a:endParaRPr lang="en-US" sz="1200" i="1" dirty="0">
              <a:solidFill>
                <a:schemeClr val="tx1">
                  <a:lumMod val="75000"/>
                  <a:lumOff val="25000"/>
                </a:schemeClr>
              </a:solidFill>
              <a:latin typeface="Century Gothic"/>
            </a:endParaRPr>
          </a:p>
        </p:txBody>
      </p:sp>
      <p:sp>
        <p:nvSpPr>
          <p:cNvPr id="11" name="TextBox 10">
            <a:extLst>
              <a:ext uri="{FF2B5EF4-FFF2-40B4-BE49-F238E27FC236}">
                <a16:creationId xmlns:a16="http://schemas.microsoft.com/office/drawing/2014/main" id="{0CBDB16E-7C77-4832-AE50-24DB5512916E}"/>
              </a:ext>
            </a:extLst>
          </p:cNvPr>
          <p:cNvSpPr txBox="1"/>
          <p:nvPr/>
        </p:nvSpPr>
        <p:spPr>
          <a:xfrm>
            <a:off x="7434492" y="6475377"/>
            <a:ext cx="405307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James Pack</a:t>
            </a:r>
          </a:p>
        </p:txBody>
      </p:sp>
    </p:spTree>
    <p:extLst>
      <p:ext uri="{BB962C8B-B14F-4D97-AF65-F5344CB8AC3E}">
        <p14:creationId xmlns:p14="http://schemas.microsoft.com/office/powerpoint/2010/main" val="1176020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Project Objectives</a:t>
            </a:r>
            <a:endParaRPr lang="en-US" sz="4000" b="1" dirty="0">
              <a:solidFill>
                <a:schemeClr val="bg1"/>
              </a:solidFill>
              <a:latin typeface="Century Gothic" panose="020B0502020202020204" pitchFamily="34" charset="0"/>
            </a:endParaRPr>
          </a:p>
        </p:txBody>
      </p:sp>
      <p:pic>
        <p:nvPicPr>
          <p:cNvPr id="4" name="Picture 3" descr="A river running through a field&#10;&#10;Description automatically generated">
            <a:extLst>
              <a:ext uri="{FF2B5EF4-FFF2-40B4-BE49-F238E27FC236}">
                <a16:creationId xmlns:a16="http://schemas.microsoft.com/office/drawing/2014/main" id="{A2C412AB-A57E-E747-9EF5-FC5678E374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9047" y="3765393"/>
            <a:ext cx="3114818" cy="2456788"/>
          </a:xfrm>
          <a:prstGeom prst="hexagon">
            <a:avLst/>
          </a:prstGeom>
          <a:ln w="38100">
            <a:solidFill>
              <a:schemeClr val="bg2">
                <a:lumMod val="25000"/>
              </a:schemeClr>
            </a:solidFill>
          </a:ln>
        </p:spPr>
      </p:pic>
      <p:pic>
        <p:nvPicPr>
          <p:cNvPr id="6" name="Picture 5" descr="A river running through a grassy field&#10;&#10;Description automatically generated">
            <a:extLst>
              <a:ext uri="{FF2B5EF4-FFF2-40B4-BE49-F238E27FC236}">
                <a16:creationId xmlns:a16="http://schemas.microsoft.com/office/drawing/2014/main" id="{13F769B2-B47D-3A4C-9B2C-A460A3CB613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6276" y="1414928"/>
            <a:ext cx="3059229" cy="2483679"/>
          </a:xfrm>
          <a:prstGeom prst="hexagon">
            <a:avLst/>
          </a:prstGeom>
          <a:ln w="38100">
            <a:solidFill>
              <a:schemeClr val="bg2">
                <a:lumMod val="25000"/>
              </a:schemeClr>
            </a:solidFill>
          </a:ln>
        </p:spPr>
      </p:pic>
      <p:sp>
        <p:nvSpPr>
          <p:cNvPr id="8" name="TextBox 7">
            <a:extLst>
              <a:ext uri="{FF2B5EF4-FFF2-40B4-BE49-F238E27FC236}">
                <a16:creationId xmlns:a16="http://schemas.microsoft.com/office/drawing/2014/main" id="{B4E2C018-1973-C847-98A4-872F2C247AE4}"/>
              </a:ext>
            </a:extLst>
          </p:cNvPr>
          <p:cNvSpPr txBox="1"/>
          <p:nvPr/>
        </p:nvSpPr>
        <p:spPr>
          <a:xfrm>
            <a:off x="3563217" y="2051031"/>
            <a:ext cx="7725435" cy="1649619"/>
          </a:xfrm>
          <a:prstGeom prst="rect">
            <a:avLst/>
          </a:prstGeom>
          <a:noFill/>
        </p:spPr>
        <p:txBody>
          <a:bodyPr wrap="square" rtlCol="0" anchor="t">
            <a:spAutoFit/>
          </a:bodyPr>
          <a:lstStyle/>
          <a:p>
            <a:pPr>
              <a:spcAft>
                <a:spcPts val="600"/>
              </a:spcAft>
              <a:buClr>
                <a:srgbClr val="8D8780"/>
              </a:buClr>
              <a:buFont typeface="Webdings" panose="05030102010509060703" pitchFamily="18" charset="2"/>
              <a:buChar char="4"/>
            </a:pPr>
            <a:r>
              <a:rPr lang="en-US" sz="2000" b="1" dirty="0">
                <a:solidFill>
                  <a:srgbClr val="8D8780"/>
                </a:solidFill>
                <a:latin typeface="Century Gothic" panose="020F0302020204030204"/>
              </a:rPr>
              <a:t>DETECT </a:t>
            </a:r>
            <a:r>
              <a:rPr lang="en-US" sz="2000" dirty="0">
                <a:solidFill>
                  <a:schemeClr val="tx1">
                    <a:lumMod val="75000"/>
                    <a:lumOff val="25000"/>
                  </a:schemeClr>
                </a:solidFill>
                <a:latin typeface="Century Gothic" panose="020F0302020204030204"/>
              </a:rPr>
              <a:t>permafrost subsidence and thermokarst formation</a:t>
            </a:r>
          </a:p>
          <a:p>
            <a:pPr>
              <a:spcAft>
                <a:spcPts val="600"/>
              </a:spcAft>
              <a:buClr>
                <a:srgbClr val="8D8780"/>
              </a:buClr>
            </a:pPr>
            <a:endParaRPr lang="en-US" sz="2000" dirty="0">
              <a:solidFill>
                <a:schemeClr val="tx1">
                  <a:lumMod val="75000"/>
                  <a:lumOff val="25000"/>
                </a:schemeClr>
              </a:solidFill>
              <a:latin typeface="Century Gothic"/>
              <a:cs typeface="Calibri"/>
            </a:endParaRPr>
          </a:p>
          <a:p>
            <a:pPr>
              <a:spcAft>
                <a:spcPts val="600"/>
              </a:spcAft>
              <a:buClr>
                <a:srgbClr val="8D8780"/>
              </a:buClr>
              <a:buFont typeface="Webdings" panose="05030102010509060703" pitchFamily="18" charset="2"/>
              <a:buChar char="4"/>
            </a:pPr>
            <a:r>
              <a:rPr lang="en-US" sz="2000" b="1" dirty="0">
                <a:solidFill>
                  <a:srgbClr val="8D8780"/>
                </a:solidFill>
                <a:latin typeface="Century Gothic"/>
              </a:rPr>
              <a:t>IDENTIFY</a:t>
            </a:r>
            <a:r>
              <a:rPr lang="en-US" sz="2000" b="1" dirty="0">
                <a:solidFill>
                  <a:schemeClr val="tx1">
                    <a:lumMod val="75000"/>
                    <a:lumOff val="25000"/>
                  </a:schemeClr>
                </a:solidFill>
                <a:latin typeface="Century Gothic"/>
              </a:rPr>
              <a:t> </a:t>
            </a:r>
            <a:r>
              <a:rPr lang="en-US" sz="2000" dirty="0">
                <a:solidFill>
                  <a:schemeClr val="tx1">
                    <a:lumMod val="75000"/>
                    <a:lumOff val="25000"/>
                  </a:schemeClr>
                </a:solidFill>
                <a:latin typeface="Century Gothic"/>
              </a:rPr>
              <a:t>road &amp; infrastructure vulnerability</a:t>
            </a:r>
          </a:p>
          <a:p>
            <a:pPr marL="800100" lvl="1">
              <a:lnSpc>
                <a:spcPct val="150000"/>
              </a:lnSpc>
              <a:buClr>
                <a:srgbClr val="379CC3"/>
              </a:buClr>
              <a:buSzPts val="2200"/>
            </a:pPr>
            <a:endParaRPr lang="en-US" sz="2000" dirty="0">
              <a:solidFill>
                <a:schemeClr val="tx1">
                  <a:lumMod val="75000"/>
                  <a:lumOff val="25000"/>
                </a:schemeClr>
              </a:solidFill>
              <a:latin typeface="Century Gothic"/>
              <a:ea typeface="+mn-lt"/>
              <a:cs typeface="+mn-lt"/>
            </a:endParaRPr>
          </a:p>
        </p:txBody>
      </p:sp>
      <p:sp>
        <p:nvSpPr>
          <p:cNvPr id="9" name="TextBox 8">
            <a:extLst>
              <a:ext uri="{FF2B5EF4-FFF2-40B4-BE49-F238E27FC236}">
                <a16:creationId xmlns:a16="http://schemas.microsoft.com/office/drawing/2014/main" id="{67A4DBA2-9BEA-2A4D-838C-40A475A42686}"/>
              </a:ext>
            </a:extLst>
          </p:cNvPr>
          <p:cNvSpPr txBox="1"/>
          <p:nvPr/>
        </p:nvSpPr>
        <p:spPr>
          <a:xfrm>
            <a:off x="5891808" y="3851774"/>
            <a:ext cx="6416655" cy="2292935"/>
          </a:xfrm>
          <a:prstGeom prst="rect">
            <a:avLst/>
          </a:prstGeom>
          <a:noFill/>
        </p:spPr>
        <p:txBody>
          <a:bodyPr wrap="square" rtlCol="0" anchor="t">
            <a:spAutoFit/>
          </a:bodyPr>
          <a:lstStyle/>
          <a:p>
            <a:pPr marL="800100" lvl="1">
              <a:lnSpc>
                <a:spcPct val="150000"/>
              </a:lnSpc>
              <a:buClr>
                <a:srgbClr val="379CC3"/>
              </a:buClr>
              <a:buSzPts val="2200"/>
            </a:pPr>
            <a:endParaRPr lang="en-US" sz="2000" dirty="0">
              <a:latin typeface="Century Gothic"/>
            </a:endParaRPr>
          </a:p>
          <a:p>
            <a:pPr>
              <a:spcAft>
                <a:spcPts val="600"/>
              </a:spcAft>
              <a:buClr>
                <a:srgbClr val="8D8780"/>
              </a:buClr>
              <a:buFont typeface="Webdings" panose="05030102010509060703" pitchFamily="18" charset="2"/>
              <a:buChar char="4"/>
            </a:pPr>
            <a:r>
              <a:rPr lang="en-US" sz="2000" b="1" dirty="0">
                <a:solidFill>
                  <a:srgbClr val="8D8780"/>
                </a:solidFill>
                <a:latin typeface="Century Gothic"/>
              </a:rPr>
              <a:t>CREATE</a:t>
            </a:r>
            <a:r>
              <a:rPr lang="en-US" sz="2000" b="1" dirty="0">
                <a:solidFill>
                  <a:schemeClr val="tx1">
                    <a:lumMod val="75000"/>
                    <a:lumOff val="25000"/>
                  </a:schemeClr>
                </a:solidFill>
                <a:latin typeface="Century Gothic"/>
              </a:rPr>
              <a:t> </a:t>
            </a:r>
            <a:r>
              <a:rPr lang="en-US" sz="2000" dirty="0">
                <a:solidFill>
                  <a:schemeClr val="tx1">
                    <a:lumMod val="75000"/>
                    <a:lumOff val="25000"/>
                  </a:schemeClr>
                </a:solidFill>
                <a:latin typeface="Century Gothic"/>
              </a:rPr>
              <a:t>an InSAR processing module</a:t>
            </a:r>
            <a:r>
              <a:rPr lang="en-US" sz="2000" dirty="0">
                <a:solidFill>
                  <a:srgbClr val="8D8780"/>
                </a:solidFill>
                <a:latin typeface="Century Gothic"/>
              </a:rPr>
              <a:t> </a:t>
            </a:r>
            <a:r>
              <a:rPr lang="en-US" sz="2000" i="1" dirty="0">
                <a:solidFill>
                  <a:srgbClr val="8D8780"/>
                </a:solidFill>
                <a:latin typeface="Century Gothic"/>
              </a:rPr>
              <a:t>(PerMA)</a:t>
            </a:r>
          </a:p>
          <a:p>
            <a:pPr>
              <a:spcAft>
                <a:spcPts val="600"/>
              </a:spcAft>
              <a:buClr>
                <a:srgbClr val="8D8780"/>
              </a:buClr>
            </a:pPr>
            <a:endParaRPr lang="en-US" sz="2000" dirty="0">
              <a:solidFill>
                <a:schemeClr val="tx1">
                  <a:lumMod val="75000"/>
                  <a:lumOff val="25000"/>
                </a:schemeClr>
              </a:solidFill>
              <a:latin typeface="Century Gothic"/>
            </a:endParaRPr>
          </a:p>
          <a:p>
            <a:pPr marL="228600" indent="-228600">
              <a:spcAft>
                <a:spcPts val="600"/>
              </a:spcAft>
              <a:buClr>
                <a:srgbClr val="8D8780"/>
              </a:buClr>
              <a:buFont typeface="Webdings" panose="05030102010509060703" pitchFamily="18" charset="2"/>
              <a:buChar char="4"/>
            </a:pPr>
            <a:r>
              <a:rPr lang="en-US" sz="2000" b="1" dirty="0">
                <a:solidFill>
                  <a:srgbClr val="8D8780"/>
                </a:solidFill>
                <a:latin typeface="Century Gothic"/>
              </a:rPr>
              <a:t>EVALUATE </a:t>
            </a:r>
            <a:r>
              <a:rPr lang="en-US" sz="2000" dirty="0">
                <a:solidFill>
                  <a:schemeClr val="tx1">
                    <a:lumMod val="75000"/>
                    <a:lumOff val="25000"/>
                  </a:schemeClr>
                </a:solidFill>
                <a:latin typeface="Century Gothic"/>
                <a:cs typeface="Calibri"/>
              </a:rPr>
              <a:t>the feasibility &amp; accuracy of using InSAR to detect permafrost thaw </a:t>
            </a:r>
          </a:p>
          <a:p>
            <a:pPr>
              <a:buClr>
                <a:srgbClr val="8D8780"/>
              </a:buClr>
            </a:pPr>
            <a:endParaRPr lang="en-US" dirty="0">
              <a:solidFill>
                <a:srgbClr val="000000"/>
              </a:solidFill>
              <a:latin typeface="Calibri" panose="020F0502020204030204"/>
              <a:cs typeface="Calibri" panose="020F0502020204030204"/>
            </a:endParaRPr>
          </a:p>
        </p:txBody>
      </p:sp>
      <p:sp>
        <p:nvSpPr>
          <p:cNvPr id="14" name="TextBox 13">
            <a:extLst>
              <a:ext uri="{FF2B5EF4-FFF2-40B4-BE49-F238E27FC236}">
                <a16:creationId xmlns:a16="http://schemas.microsoft.com/office/drawing/2014/main" id="{D1A01447-7040-43BF-A8E4-99D350056DC4}"/>
              </a:ext>
            </a:extLst>
          </p:cNvPr>
          <p:cNvSpPr txBox="1"/>
          <p:nvPr/>
        </p:nvSpPr>
        <p:spPr>
          <a:xfrm>
            <a:off x="6621638" y="6348149"/>
            <a:ext cx="4959051" cy="461665"/>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from top to bottom: Thomas A. Douglas, U.S. Army Cold Regions Research and Engineering </a:t>
            </a:r>
            <a:r>
              <a:rPr lang="en-US" sz="1200" i="1" dirty="0" smtClean="0">
                <a:solidFill>
                  <a:schemeClr val="tx1">
                    <a:lumMod val="75000"/>
                    <a:lumOff val="25000"/>
                  </a:schemeClr>
                </a:solidFill>
                <a:latin typeface="Century Gothic"/>
                <a:ea typeface="+mn-lt"/>
                <a:cs typeface="+mn-lt"/>
              </a:rPr>
              <a:t>Laboratory; K.P</a:t>
            </a:r>
            <a:r>
              <a:rPr lang="en-US" sz="1200" i="1" dirty="0">
                <a:solidFill>
                  <a:schemeClr val="tx1">
                    <a:lumMod val="75000"/>
                    <a:lumOff val="25000"/>
                  </a:schemeClr>
                </a:solidFill>
                <a:latin typeface="Century Gothic"/>
                <a:ea typeface="+mn-lt"/>
                <a:cs typeface="+mn-lt"/>
              </a:rPr>
              <a:t>. Marcin</a:t>
            </a:r>
            <a:endParaRPr lang="en-US" sz="1200" i="1"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167798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food&#10;&#10;Description automatically generated">
            <a:extLst>
              <a:ext uri="{FF2B5EF4-FFF2-40B4-BE49-F238E27FC236}">
                <a16:creationId xmlns:a16="http://schemas.microsoft.com/office/drawing/2014/main" id="{1EEBB45D-381B-474C-95FC-CE9BFD3748EE}"/>
              </a:ext>
            </a:extLst>
          </p:cNvPr>
          <p:cNvPicPr>
            <a:picLocks noChangeAspect="1"/>
          </p:cNvPicPr>
          <p:nvPr/>
        </p:nvPicPr>
        <p:blipFill rotWithShape="1">
          <a:blip r:embed="rId3"/>
          <a:srcRect l="7463" t="5298" r="7463" b="23938"/>
          <a:stretch/>
        </p:blipFill>
        <p:spPr>
          <a:xfrm>
            <a:off x="205068" y="2012178"/>
            <a:ext cx="6097590" cy="3875481"/>
          </a:xfrm>
          <a:prstGeom prst="rect">
            <a:avLst/>
          </a:prstGeom>
          <a:ln>
            <a:noFill/>
          </a:ln>
          <a:effectLst>
            <a:outerShdw blurRad="292100" dist="139700" dir="2700000" algn="tl" rotWithShape="0">
              <a:srgbClr val="333333">
                <a:alpha val="65000"/>
              </a:srgbClr>
            </a:outerShdw>
          </a:effectLst>
        </p:spPr>
      </p:pic>
      <p:cxnSp>
        <p:nvCxnSpPr>
          <p:cNvPr id="49" name="Straight Arrow Connector 48">
            <a:extLst>
              <a:ext uri="{FF2B5EF4-FFF2-40B4-BE49-F238E27FC236}">
                <a16:creationId xmlns:a16="http://schemas.microsoft.com/office/drawing/2014/main" id="{6039255A-1746-42F7-9E10-054777CBD288}"/>
              </a:ext>
            </a:extLst>
          </p:cNvPr>
          <p:cNvCxnSpPr/>
          <p:nvPr/>
        </p:nvCxnSpPr>
        <p:spPr>
          <a:xfrm flipV="1">
            <a:off x="3859467" y="1566302"/>
            <a:ext cx="2677592" cy="1749498"/>
          </a:xfrm>
          <a:prstGeom prst="straightConnector1">
            <a:avLst/>
          </a:prstGeom>
          <a:ln w="28575">
            <a:solidFill>
              <a:srgbClr val="964035"/>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065F66D-8230-49F9-B277-234709C174C6}"/>
              </a:ext>
            </a:extLst>
          </p:cNvPr>
          <p:cNvCxnSpPr>
            <a:cxnSpLocks/>
          </p:cNvCxnSpPr>
          <p:nvPr/>
        </p:nvCxnSpPr>
        <p:spPr>
          <a:xfrm>
            <a:off x="3860035" y="3397525"/>
            <a:ext cx="2664160" cy="2349752"/>
          </a:xfrm>
          <a:prstGeom prst="straightConnector1">
            <a:avLst/>
          </a:prstGeom>
          <a:ln w="28575">
            <a:solidFill>
              <a:srgbClr val="964035"/>
            </a:solidFill>
          </a:ln>
        </p:spPr>
        <p:style>
          <a:lnRef idx="1">
            <a:schemeClr val="accent1"/>
          </a:lnRef>
          <a:fillRef idx="0">
            <a:schemeClr val="accent1"/>
          </a:fillRef>
          <a:effectRef idx="0">
            <a:schemeClr val="accent1"/>
          </a:effectRef>
          <a:fontRef idx="minor">
            <a:schemeClr val="tx1"/>
          </a:fontRef>
        </p:style>
      </p:cxnSp>
      <p:pic>
        <p:nvPicPr>
          <p:cNvPr id="51" name="Picture 51" descr="A screenshot of a computer&#10;&#10;Description automatically generated">
            <a:extLst>
              <a:ext uri="{FF2B5EF4-FFF2-40B4-BE49-F238E27FC236}">
                <a16:creationId xmlns:a16="http://schemas.microsoft.com/office/drawing/2014/main" id="{DED4CAEE-C912-4802-825C-97F79BEDF9D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7" r="-200"/>
          <a:stretch/>
        </p:blipFill>
        <p:spPr>
          <a:xfrm>
            <a:off x="6411357" y="1421571"/>
            <a:ext cx="5032598" cy="4445331"/>
          </a:xfrm>
          <a:prstGeom prst="rect">
            <a:avLst/>
          </a:prstGeom>
        </p:spPr>
      </p:pic>
      <p:sp>
        <p:nvSpPr>
          <p:cNvPr id="19" name="Title 1">
            <a:extLst>
              <a:ext uri="{FF2B5EF4-FFF2-40B4-BE49-F238E27FC236}">
                <a16:creationId xmlns:a16="http://schemas.microsoft.com/office/drawing/2014/main" id="{07A6FE73-2417-4C13-B0C6-3061669C4C6E}"/>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a:rPr>
              <a:t>Study Area: </a:t>
            </a:r>
            <a:r>
              <a:rPr lang="en-US" sz="4000" dirty="0">
                <a:solidFill>
                  <a:srgbClr val="8D8780"/>
                </a:solidFill>
                <a:latin typeface="Century Gothic"/>
              </a:rPr>
              <a:t>Fairbanks, AK</a:t>
            </a:r>
            <a:endParaRPr lang="en-US" sz="4000" dirty="0">
              <a:solidFill>
                <a:srgbClr val="8D8780"/>
              </a:solidFill>
              <a:latin typeface="Century Gothic" panose="020B0502020202020204" pitchFamily="34" charset="0"/>
            </a:endParaRPr>
          </a:p>
        </p:txBody>
      </p:sp>
      <p:sp>
        <p:nvSpPr>
          <p:cNvPr id="29" name="TextBox 28">
            <a:extLst>
              <a:ext uri="{FF2B5EF4-FFF2-40B4-BE49-F238E27FC236}">
                <a16:creationId xmlns:a16="http://schemas.microsoft.com/office/drawing/2014/main" id="{4695F5A1-5836-4F13-9584-057796809D18}"/>
              </a:ext>
            </a:extLst>
          </p:cNvPr>
          <p:cNvSpPr txBox="1"/>
          <p:nvPr/>
        </p:nvSpPr>
        <p:spPr>
          <a:xfrm>
            <a:off x="494992" y="1011817"/>
            <a:ext cx="4966106" cy="646331"/>
          </a:xfrm>
          <a:prstGeom prst="rect">
            <a:avLst/>
          </a:prstGeom>
          <a:noFill/>
        </p:spPr>
        <p:txBody>
          <a:bodyPr wrap="square" anchor="t">
            <a:spAutoFit/>
          </a:bodyPr>
          <a:lstStyle/>
          <a:p>
            <a:r>
              <a:rPr lang="en-US" b="1" dirty="0">
                <a:solidFill>
                  <a:srgbClr val="8D8780"/>
                </a:solidFill>
                <a:latin typeface="Century Gothic"/>
              </a:rPr>
              <a:t>Study Period: 2017 – 2020</a:t>
            </a:r>
            <a:endParaRPr lang="en-US" dirty="0">
              <a:solidFill>
                <a:srgbClr val="8D8780"/>
              </a:solidFill>
              <a:latin typeface="Century Gothic"/>
              <a:cs typeface="Calibri"/>
            </a:endParaRPr>
          </a:p>
          <a:p>
            <a:endParaRPr lang="en-US" b="1" dirty="0">
              <a:solidFill>
                <a:srgbClr val="8D8780"/>
              </a:solidFill>
              <a:latin typeface="Century Gothic"/>
              <a:cs typeface="Calibri"/>
            </a:endParaRPr>
          </a:p>
        </p:txBody>
      </p:sp>
      <p:pic>
        <p:nvPicPr>
          <p:cNvPr id="43" name="Picture 2" descr="A picture containing food&#10;&#10;Description automatically generated">
            <a:extLst>
              <a:ext uri="{FF2B5EF4-FFF2-40B4-BE49-F238E27FC236}">
                <a16:creationId xmlns:a16="http://schemas.microsoft.com/office/drawing/2014/main" id="{1D1837A4-DD74-45B5-9792-61A9598413DE}"/>
              </a:ext>
            </a:extLst>
          </p:cNvPr>
          <p:cNvPicPr>
            <a:picLocks noChangeAspect="1"/>
          </p:cNvPicPr>
          <p:nvPr/>
        </p:nvPicPr>
        <p:blipFill rotWithShape="1">
          <a:blip r:embed="rId3"/>
          <a:srcRect l="49160" t="81718" r="6723" b="9441"/>
          <a:stretch/>
        </p:blipFill>
        <p:spPr>
          <a:xfrm>
            <a:off x="1858412" y="5933658"/>
            <a:ext cx="3162097" cy="484166"/>
          </a:xfrm>
          <a:prstGeom prst="rect">
            <a:avLst/>
          </a:prstGeom>
        </p:spPr>
      </p:pic>
      <p:grpSp>
        <p:nvGrpSpPr>
          <p:cNvPr id="5" name="Group 4">
            <a:extLst>
              <a:ext uri="{FF2B5EF4-FFF2-40B4-BE49-F238E27FC236}">
                <a16:creationId xmlns:a16="http://schemas.microsoft.com/office/drawing/2014/main" id="{91731D71-C733-4ACC-95F7-57C9D60B2AD5}"/>
              </a:ext>
            </a:extLst>
          </p:cNvPr>
          <p:cNvGrpSpPr/>
          <p:nvPr/>
        </p:nvGrpSpPr>
        <p:grpSpPr>
          <a:xfrm>
            <a:off x="1888079" y="5857322"/>
            <a:ext cx="3240566" cy="560024"/>
            <a:chOff x="1535016" y="5266981"/>
            <a:chExt cx="3240566" cy="560024"/>
          </a:xfrm>
        </p:grpSpPr>
        <p:sp>
          <p:nvSpPr>
            <p:cNvPr id="4" name="Rectangle 3">
              <a:extLst>
                <a:ext uri="{FF2B5EF4-FFF2-40B4-BE49-F238E27FC236}">
                  <a16:creationId xmlns:a16="http://schemas.microsoft.com/office/drawing/2014/main" id="{370CA967-D804-4619-A64E-B9D3D7AF99B4}"/>
                </a:ext>
              </a:extLst>
            </p:cNvPr>
            <p:cNvSpPr/>
            <p:nvPr/>
          </p:nvSpPr>
          <p:spPr>
            <a:xfrm>
              <a:off x="2361282" y="5266981"/>
              <a:ext cx="1147590" cy="2295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sp>
          <p:nvSpPr>
            <p:cNvPr id="16" name="Rectangle 15">
              <a:extLst>
                <a:ext uri="{FF2B5EF4-FFF2-40B4-BE49-F238E27FC236}">
                  <a16:creationId xmlns:a16="http://schemas.microsoft.com/office/drawing/2014/main" id="{146D8DF2-F775-4FD4-A6EF-5A814484BD86}"/>
                </a:ext>
              </a:extLst>
            </p:cNvPr>
            <p:cNvSpPr/>
            <p:nvPr/>
          </p:nvSpPr>
          <p:spPr>
            <a:xfrm>
              <a:off x="1535016" y="5643390"/>
              <a:ext cx="183615" cy="1836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0</a:t>
              </a:r>
            </a:p>
          </p:txBody>
        </p:sp>
        <p:sp>
          <p:nvSpPr>
            <p:cNvPr id="18" name="Rectangle 17">
              <a:extLst>
                <a:ext uri="{FF2B5EF4-FFF2-40B4-BE49-F238E27FC236}">
                  <a16:creationId xmlns:a16="http://schemas.microsoft.com/office/drawing/2014/main" id="{A1D6B2A8-2BBE-4A17-B68C-6E27742BCE65}"/>
                </a:ext>
              </a:extLst>
            </p:cNvPr>
            <p:cNvSpPr/>
            <p:nvPr/>
          </p:nvSpPr>
          <p:spPr>
            <a:xfrm>
              <a:off x="4142112" y="5643389"/>
              <a:ext cx="633470" cy="174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1,500</a:t>
              </a:r>
            </a:p>
          </p:txBody>
        </p:sp>
        <p:sp>
          <p:nvSpPr>
            <p:cNvPr id="20" name="Rectangle 19">
              <a:extLst>
                <a:ext uri="{FF2B5EF4-FFF2-40B4-BE49-F238E27FC236}">
                  <a16:creationId xmlns:a16="http://schemas.microsoft.com/office/drawing/2014/main" id="{808EA5CD-ADBC-4A08-9FE5-D3BDE4F399CE}"/>
                </a:ext>
              </a:extLst>
            </p:cNvPr>
            <p:cNvSpPr/>
            <p:nvPr/>
          </p:nvSpPr>
          <p:spPr>
            <a:xfrm>
              <a:off x="2756453" y="5643389"/>
              <a:ext cx="633470" cy="174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750</a:t>
              </a:r>
              <a:endParaRPr lang="en-US" dirty="0">
                <a:solidFill>
                  <a:srgbClr val="3F3F3F"/>
                </a:solidFill>
                <a:latin typeface="Century Gothic"/>
              </a:endParaRPr>
            </a:p>
          </p:txBody>
        </p:sp>
        <p:sp>
          <p:nvSpPr>
            <p:cNvPr id="22" name="Rectangle 21">
              <a:extLst>
                <a:ext uri="{FF2B5EF4-FFF2-40B4-BE49-F238E27FC236}">
                  <a16:creationId xmlns:a16="http://schemas.microsoft.com/office/drawing/2014/main" id="{29E5BD54-E080-41FE-BC0B-E1C18CFA2E8D}"/>
                </a:ext>
              </a:extLst>
            </p:cNvPr>
            <p:cNvSpPr/>
            <p:nvPr/>
          </p:nvSpPr>
          <p:spPr>
            <a:xfrm>
              <a:off x="3437548" y="5643388"/>
              <a:ext cx="633470" cy="174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1,125</a:t>
              </a:r>
              <a:endParaRPr lang="en-US" dirty="0">
                <a:solidFill>
                  <a:srgbClr val="3F3F3F"/>
                </a:solidFill>
                <a:latin typeface="Century Gothic"/>
              </a:endParaRPr>
            </a:p>
          </p:txBody>
        </p:sp>
        <p:sp>
          <p:nvSpPr>
            <p:cNvPr id="23" name="Rectangle 22">
              <a:extLst>
                <a:ext uri="{FF2B5EF4-FFF2-40B4-BE49-F238E27FC236}">
                  <a16:creationId xmlns:a16="http://schemas.microsoft.com/office/drawing/2014/main" id="{7E0CD41B-DCDB-4E40-83B5-96A462DF4BE1}"/>
                </a:ext>
              </a:extLst>
            </p:cNvPr>
            <p:cNvSpPr/>
            <p:nvPr/>
          </p:nvSpPr>
          <p:spPr>
            <a:xfrm>
              <a:off x="2046784" y="5643389"/>
              <a:ext cx="633470" cy="174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375</a:t>
              </a:r>
              <a:endParaRPr lang="en-US" dirty="0">
                <a:solidFill>
                  <a:srgbClr val="3F3F3F"/>
                </a:solidFill>
                <a:latin typeface="Century Gothic"/>
              </a:endParaRPr>
            </a:p>
          </p:txBody>
        </p:sp>
        <p:sp>
          <p:nvSpPr>
            <p:cNvPr id="24" name="Rectangle 23">
              <a:extLst>
                <a:ext uri="{FF2B5EF4-FFF2-40B4-BE49-F238E27FC236}">
                  <a16:creationId xmlns:a16="http://schemas.microsoft.com/office/drawing/2014/main" id="{155BFBA1-2603-444B-B018-755124B7599A}"/>
                </a:ext>
              </a:extLst>
            </p:cNvPr>
            <p:cNvSpPr/>
            <p:nvPr/>
          </p:nvSpPr>
          <p:spPr>
            <a:xfrm>
              <a:off x="1748581" y="5633863"/>
              <a:ext cx="459037" cy="1843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3F3F3F"/>
                </a:solidFill>
                <a:latin typeface="Century Gothic"/>
                <a:cs typeface="Calibri"/>
              </a:endParaRPr>
            </a:p>
          </p:txBody>
        </p:sp>
      </p:grpSp>
      <p:grpSp>
        <p:nvGrpSpPr>
          <p:cNvPr id="7" name="Group 6">
            <a:extLst>
              <a:ext uri="{FF2B5EF4-FFF2-40B4-BE49-F238E27FC236}">
                <a16:creationId xmlns:a16="http://schemas.microsoft.com/office/drawing/2014/main" id="{D11DE058-9DD3-492E-9ED5-C02F64D042D3}"/>
              </a:ext>
            </a:extLst>
          </p:cNvPr>
          <p:cNvGrpSpPr/>
          <p:nvPr/>
        </p:nvGrpSpPr>
        <p:grpSpPr>
          <a:xfrm>
            <a:off x="1405537" y="5847005"/>
            <a:ext cx="309733" cy="571906"/>
            <a:chOff x="5109988" y="4730826"/>
            <a:chExt cx="309733" cy="571906"/>
          </a:xfrm>
        </p:grpSpPr>
        <p:pic>
          <p:nvPicPr>
            <p:cNvPr id="14" name="Picture 2" descr="A picture containing food&#10;&#10;Description automatically generated">
              <a:extLst>
                <a:ext uri="{FF2B5EF4-FFF2-40B4-BE49-F238E27FC236}">
                  <a16:creationId xmlns:a16="http://schemas.microsoft.com/office/drawing/2014/main" id="{D75E03D2-DB5D-427D-B86E-E86DC22EDD33}"/>
                </a:ext>
              </a:extLst>
            </p:cNvPr>
            <p:cNvPicPr>
              <a:picLocks noChangeAspect="1"/>
            </p:cNvPicPr>
            <p:nvPr/>
          </p:nvPicPr>
          <p:blipFill rotWithShape="1">
            <a:blip r:embed="rId3"/>
            <a:srcRect l="7649" t="80474" r="87110" b="8942"/>
            <a:stretch/>
          </p:blipFill>
          <p:spPr>
            <a:xfrm>
              <a:off x="5109988" y="4821222"/>
              <a:ext cx="309733" cy="481510"/>
            </a:xfrm>
            <a:prstGeom prst="rect">
              <a:avLst/>
            </a:prstGeom>
          </p:spPr>
        </p:pic>
        <p:sp>
          <p:nvSpPr>
            <p:cNvPr id="6" name="Rectangle 5">
              <a:extLst>
                <a:ext uri="{FF2B5EF4-FFF2-40B4-BE49-F238E27FC236}">
                  <a16:creationId xmlns:a16="http://schemas.microsoft.com/office/drawing/2014/main" id="{A1E8F731-50E6-47F0-8673-8C4C8FC66AF6}"/>
                </a:ext>
              </a:extLst>
            </p:cNvPr>
            <p:cNvSpPr/>
            <p:nvPr/>
          </p:nvSpPr>
          <p:spPr>
            <a:xfrm>
              <a:off x="5138681" y="4730826"/>
              <a:ext cx="238699" cy="2203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N</a:t>
              </a:r>
              <a:endParaRPr lang="en-US" b="1" dirty="0">
                <a:solidFill>
                  <a:srgbClr val="3F3F3F"/>
                </a:solidFill>
                <a:latin typeface="Century Gothic"/>
              </a:endParaRPr>
            </a:p>
          </p:txBody>
        </p:sp>
      </p:grpSp>
      <p:grpSp>
        <p:nvGrpSpPr>
          <p:cNvPr id="12" name="Group 11">
            <a:extLst>
              <a:ext uri="{FF2B5EF4-FFF2-40B4-BE49-F238E27FC236}">
                <a16:creationId xmlns:a16="http://schemas.microsoft.com/office/drawing/2014/main" id="{781E5BB3-23E6-4A78-BD72-567B9ED6006C}"/>
              </a:ext>
            </a:extLst>
          </p:cNvPr>
          <p:cNvGrpSpPr/>
          <p:nvPr/>
        </p:nvGrpSpPr>
        <p:grpSpPr>
          <a:xfrm>
            <a:off x="7387281" y="5853269"/>
            <a:ext cx="3150828" cy="567193"/>
            <a:chOff x="7555915" y="5909078"/>
            <a:chExt cx="3150828" cy="567193"/>
          </a:xfrm>
        </p:grpSpPr>
        <p:pic>
          <p:nvPicPr>
            <p:cNvPr id="30" name="Picture 10" descr="A screenshot of a computer&#10;&#10;Description automatically generated">
              <a:extLst>
                <a:ext uri="{FF2B5EF4-FFF2-40B4-BE49-F238E27FC236}">
                  <a16:creationId xmlns:a16="http://schemas.microsoft.com/office/drawing/2014/main" id="{CAC73089-1996-42AD-9ECF-1C1573B0108F}"/>
                </a:ext>
              </a:extLst>
            </p:cNvPr>
            <p:cNvPicPr>
              <a:picLocks noChangeAspect="1"/>
            </p:cNvPicPr>
            <p:nvPr/>
          </p:nvPicPr>
          <p:blipFill rotWithShape="1">
            <a:blip r:embed="rId5"/>
            <a:srcRect l="40358" t="79755" r="-2783" b="13145"/>
            <a:stretch/>
          </p:blipFill>
          <p:spPr>
            <a:xfrm>
              <a:off x="7555915" y="5929961"/>
              <a:ext cx="3150828" cy="546310"/>
            </a:xfrm>
            <a:prstGeom prst="rect">
              <a:avLst/>
            </a:prstGeom>
          </p:spPr>
        </p:pic>
        <p:sp>
          <p:nvSpPr>
            <p:cNvPr id="11" name="Rectangle 10">
              <a:extLst>
                <a:ext uri="{FF2B5EF4-FFF2-40B4-BE49-F238E27FC236}">
                  <a16:creationId xmlns:a16="http://schemas.microsoft.com/office/drawing/2014/main" id="{11D2C24C-E413-4B44-99B3-154BD10328AC}"/>
                </a:ext>
              </a:extLst>
            </p:cNvPr>
            <p:cNvSpPr/>
            <p:nvPr/>
          </p:nvSpPr>
          <p:spPr>
            <a:xfrm>
              <a:off x="8526106" y="5909078"/>
              <a:ext cx="1147590" cy="2111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sp>
          <p:nvSpPr>
            <p:cNvPr id="36" name="Rectangle 35">
              <a:extLst>
                <a:ext uri="{FF2B5EF4-FFF2-40B4-BE49-F238E27FC236}">
                  <a16:creationId xmlns:a16="http://schemas.microsoft.com/office/drawing/2014/main" id="{3BC29259-BFA5-4460-8BFF-459A97739B50}"/>
                </a:ext>
              </a:extLst>
            </p:cNvPr>
            <p:cNvSpPr/>
            <p:nvPr/>
          </p:nvSpPr>
          <p:spPr>
            <a:xfrm>
              <a:off x="9529406" y="6274202"/>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60</a:t>
              </a:r>
              <a:endParaRPr lang="en-US" dirty="0">
                <a:latin typeface="Century Gothic"/>
              </a:endParaRPr>
            </a:p>
          </p:txBody>
        </p:sp>
        <p:sp>
          <p:nvSpPr>
            <p:cNvPr id="38" name="Rectangle 37">
              <a:extLst>
                <a:ext uri="{FF2B5EF4-FFF2-40B4-BE49-F238E27FC236}">
                  <a16:creationId xmlns:a16="http://schemas.microsoft.com/office/drawing/2014/main" id="{6852FD7B-F7ED-4CED-B892-7689B008F5F6}"/>
                </a:ext>
              </a:extLst>
            </p:cNvPr>
            <p:cNvSpPr/>
            <p:nvPr/>
          </p:nvSpPr>
          <p:spPr>
            <a:xfrm>
              <a:off x="10253305" y="6274201"/>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80</a:t>
              </a:r>
              <a:endParaRPr lang="en-US" dirty="0">
                <a:latin typeface="Century Gothic"/>
              </a:endParaRPr>
            </a:p>
          </p:txBody>
        </p:sp>
        <p:sp>
          <p:nvSpPr>
            <p:cNvPr id="39" name="Rectangle 38">
              <a:extLst>
                <a:ext uri="{FF2B5EF4-FFF2-40B4-BE49-F238E27FC236}">
                  <a16:creationId xmlns:a16="http://schemas.microsoft.com/office/drawing/2014/main" id="{DF0E8381-CC77-4663-B183-CB198527555D}"/>
                </a:ext>
              </a:extLst>
            </p:cNvPr>
            <p:cNvSpPr/>
            <p:nvPr/>
          </p:nvSpPr>
          <p:spPr>
            <a:xfrm>
              <a:off x="8838841" y="6274200"/>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40</a:t>
              </a:r>
              <a:endParaRPr lang="en-US" dirty="0">
                <a:latin typeface="Century Gothic"/>
              </a:endParaRPr>
            </a:p>
          </p:txBody>
        </p:sp>
        <p:sp>
          <p:nvSpPr>
            <p:cNvPr id="40" name="Rectangle 39">
              <a:extLst>
                <a:ext uri="{FF2B5EF4-FFF2-40B4-BE49-F238E27FC236}">
                  <a16:creationId xmlns:a16="http://schemas.microsoft.com/office/drawing/2014/main" id="{029B8D06-A5FF-4A1B-8320-F00FCFD5CBF9}"/>
                </a:ext>
              </a:extLst>
            </p:cNvPr>
            <p:cNvSpPr/>
            <p:nvPr/>
          </p:nvSpPr>
          <p:spPr>
            <a:xfrm>
              <a:off x="8143516" y="6274199"/>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20</a:t>
              </a:r>
              <a:endParaRPr lang="en-US" dirty="0">
                <a:latin typeface="Century Gothic"/>
              </a:endParaRPr>
            </a:p>
          </p:txBody>
        </p:sp>
        <p:sp>
          <p:nvSpPr>
            <p:cNvPr id="41" name="Rectangle 40">
              <a:extLst>
                <a:ext uri="{FF2B5EF4-FFF2-40B4-BE49-F238E27FC236}">
                  <a16:creationId xmlns:a16="http://schemas.microsoft.com/office/drawing/2014/main" id="{5F7C074C-F5C8-4354-9AC3-95621AD17479}"/>
                </a:ext>
              </a:extLst>
            </p:cNvPr>
            <p:cNvSpPr/>
            <p:nvPr/>
          </p:nvSpPr>
          <p:spPr>
            <a:xfrm>
              <a:off x="7557729" y="6274198"/>
              <a:ext cx="24747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0</a:t>
              </a:r>
              <a:endParaRPr lang="en-US" dirty="0">
                <a:latin typeface="Century Gothic"/>
              </a:endParaRPr>
            </a:p>
          </p:txBody>
        </p:sp>
        <p:sp>
          <p:nvSpPr>
            <p:cNvPr id="42" name="Rectangle 41">
              <a:extLst>
                <a:ext uri="{FF2B5EF4-FFF2-40B4-BE49-F238E27FC236}">
                  <a16:creationId xmlns:a16="http://schemas.microsoft.com/office/drawing/2014/main" id="{2862CB5A-D4F3-4358-A177-9CF995008CDE}"/>
                </a:ext>
              </a:extLst>
            </p:cNvPr>
            <p:cNvSpPr/>
            <p:nvPr/>
          </p:nvSpPr>
          <p:spPr>
            <a:xfrm>
              <a:off x="7805378" y="6274197"/>
              <a:ext cx="371302"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10</a:t>
              </a:r>
              <a:endParaRPr lang="en-US" dirty="0">
                <a:latin typeface="Century Gothic"/>
              </a:endParaRPr>
            </a:p>
          </p:txBody>
        </p:sp>
      </p:grpSp>
      <p:grpSp>
        <p:nvGrpSpPr>
          <p:cNvPr id="61" name="Group 60">
            <a:extLst>
              <a:ext uri="{FF2B5EF4-FFF2-40B4-BE49-F238E27FC236}">
                <a16:creationId xmlns:a16="http://schemas.microsoft.com/office/drawing/2014/main" id="{44D9D337-C464-4B5A-BA0C-163DDCFFB305}"/>
              </a:ext>
            </a:extLst>
          </p:cNvPr>
          <p:cNvGrpSpPr/>
          <p:nvPr/>
        </p:nvGrpSpPr>
        <p:grpSpPr>
          <a:xfrm>
            <a:off x="6535055" y="1511807"/>
            <a:ext cx="1826345" cy="2017710"/>
            <a:chOff x="6489031" y="1373251"/>
            <a:chExt cx="1826345" cy="2017710"/>
          </a:xfrm>
        </p:grpSpPr>
        <p:pic>
          <p:nvPicPr>
            <p:cNvPr id="32" name="Picture 10" descr="A screenshot of a computer&#10;&#10;Description automatically generated">
              <a:extLst>
                <a:ext uri="{FF2B5EF4-FFF2-40B4-BE49-F238E27FC236}">
                  <a16:creationId xmlns:a16="http://schemas.microsoft.com/office/drawing/2014/main" id="{64421957-EFB0-4201-B889-035730B788C6}"/>
                </a:ext>
              </a:extLst>
            </p:cNvPr>
            <p:cNvPicPr>
              <a:picLocks noChangeAspect="1"/>
            </p:cNvPicPr>
            <p:nvPr/>
          </p:nvPicPr>
          <p:blipFill rotWithShape="1">
            <a:blip r:embed="rId5"/>
            <a:srcRect l="1392" t="67791" r="60835" b="880"/>
            <a:stretch/>
          </p:blipFill>
          <p:spPr>
            <a:xfrm>
              <a:off x="6489031" y="1373251"/>
              <a:ext cx="1826345" cy="2017710"/>
            </a:xfrm>
            <a:prstGeom prst="rect">
              <a:avLst/>
            </a:prstGeom>
          </p:spPr>
        </p:pic>
        <p:sp>
          <p:nvSpPr>
            <p:cNvPr id="53" name="Rectangle 52">
              <a:extLst>
                <a:ext uri="{FF2B5EF4-FFF2-40B4-BE49-F238E27FC236}">
                  <a16:creationId xmlns:a16="http://schemas.microsoft.com/office/drawing/2014/main" id="{F7C7264F-15D8-4248-9B21-A72989786283}"/>
                </a:ext>
              </a:extLst>
            </p:cNvPr>
            <p:cNvSpPr/>
            <p:nvPr/>
          </p:nvSpPr>
          <p:spPr>
            <a:xfrm>
              <a:off x="6888726" y="1906461"/>
              <a:ext cx="1211424" cy="242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CRREL Site</a:t>
              </a:r>
            </a:p>
          </p:txBody>
        </p:sp>
        <p:sp>
          <p:nvSpPr>
            <p:cNvPr id="54" name="Rectangle 53">
              <a:extLst>
                <a:ext uri="{FF2B5EF4-FFF2-40B4-BE49-F238E27FC236}">
                  <a16:creationId xmlns:a16="http://schemas.microsoft.com/office/drawing/2014/main" id="{EF007BB9-49C5-4DFE-B581-8BF049C462DB}"/>
                </a:ext>
              </a:extLst>
            </p:cNvPr>
            <p:cNvSpPr/>
            <p:nvPr/>
          </p:nvSpPr>
          <p:spPr>
            <a:xfrm>
              <a:off x="6902115" y="2134682"/>
              <a:ext cx="1269319" cy="2559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NEON Site</a:t>
              </a:r>
              <a:endParaRPr lang="en-US" dirty="0">
                <a:latin typeface="Century Gothic"/>
              </a:endParaRPr>
            </a:p>
          </p:txBody>
        </p:sp>
        <p:sp>
          <p:nvSpPr>
            <p:cNvPr id="55" name="Rectangle 54">
              <a:extLst>
                <a:ext uri="{FF2B5EF4-FFF2-40B4-BE49-F238E27FC236}">
                  <a16:creationId xmlns:a16="http://schemas.microsoft.com/office/drawing/2014/main" id="{87ECAABD-0963-4B17-B6C4-8BFE466A2A80}"/>
                </a:ext>
              </a:extLst>
            </p:cNvPr>
            <p:cNvSpPr/>
            <p:nvPr/>
          </p:nvSpPr>
          <p:spPr>
            <a:xfrm>
              <a:off x="6904307" y="2382508"/>
              <a:ext cx="1278500" cy="2910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Site</a:t>
              </a:r>
              <a:endParaRPr lang="en-US" dirty="0">
                <a:latin typeface="Century Gothic"/>
              </a:endParaRPr>
            </a:p>
          </p:txBody>
        </p:sp>
        <p:sp>
          <p:nvSpPr>
            <p:cNvPr id="56" name="Rectangle 55">
              <a:extLst>
                <a:ext uri="{FF2B5EF4-FFF2-40B4-BE49-F238E27FC236}">
                  <a16:creationId xmlns:a16="http://schemas.microsoft.com/office/drawing/2014/main" id="{EB9DFEB8-6CC4-4255-BF5B-18FF6CB38B72}"/>
                </a:ext>
              </a:extLst>
            </p:cNvPr>
            <p:cNvSpPr/>
            <p:nvPr/>
          </p:nvSpPr>
          <p:spPr>
            <a:xfrm>
              <a:off x="6904307" y="2621448"/>
              <a:ext cx="1210261" cy="277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Road</a:t>
              </a:r>
              <a:endParaRPr lang="en-US" dirty="0">
                <a:latin typeface="Century Gothic"/>
              </a:endParaRPr>
            </a:p>
          </p:txBody>
        </p:sp>
        <p:sp>
          <p:nvSpPr>
            <p:cNvPr id="57" name="Rectangle 56">
              <a:extLst>
                <a:ext uri="{FF2B5EF4-FFF2-40B4-BE49-F238E27FC236}">
                  <a16:creationId xmlns:a16="http://schemas.microsoft.com/office/drawing/2014/main" id="{B85B184E-C246-48C6-A20C-C8820C5CD130}"/>
                </a:ext>
              </a:extLst>
            </p:cNvPr>
            <p:cNvSpPr/>
            <p:nvPr/>
          </p:nvSpPr>
          <p:spPr>
            <a:xfrm>
              <a:off x="6904307" y="2843373"/>
              <a:ext cx="1278500" cy="254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Area</a:t>
              </a:r>
              <a:endParaRPr lang="en-US" dirty="0">
                <a:latin typeface="Century Gothic"/>
              </a:endParaRPr>
            </a:p>
          </p:txBody>
        </p:sp>
        <p:sp>
          <p:nvSpPr>
            <p:cNvPr id="58" name="Rectangle 57">
              <a:extLst>
                <a:ext uri="{FF2B5EF4-FFF2-40B4-BE49-F238E27FC236}">
                  <a16:creationId xmlns:a16="http://schemas.microsoft.com/office/drawing/2014/main" id="{0E62D70A-B8EF-4AAA-A0AA-88FE08453125}"/>
                </a:ext>
              </a:extLst>
            </p:cNvPr>
            <p:cNvSpPr/>
            <p:nvPr/>
          </p:nvSpPr>
          <p:spPr>
            <a:xfrm>
              <a:off x="6897319" y="3057465"/>
              <a:ext cx="1251368" cy="228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Study Area</a:t>
              </a:r>
              <a:endParaRPr lang="en-US" dirty="0">
                <a:latin typeface="Century Gothic"/>
              </a:endParaRPr>
            </a:p>
          </p:txBody>
        </p:sp>
        <p:pic>
          <p:nvPicPr>
            <p:cNvPr id="59" name="Picture 10" descr="A screenshot of a computer&#10;&#10;Description automatically generated">
              <a:extLst>
                <a:ext uri="{FF2B5EF4-FFF2-40B4-BE49-F238E27FC236}">
                  <a16:creationId xmlns:a16="http://schemas.microsoft.com/office/drawing/2014/main" id="{E61F5A90-B258-4496-8875-637CF53F6C2D}"/>
                </a:ext>
              </a:extLst>
            </p:cNvPr>
            <p:cNvPicPr>
              <a:picLocks noChangeAspect="1"/>
            </p:cNvPicPr>
            <p:nvPr/>
          </p:nvPicPr>
          <p:blipFill rotWithShape="1">
            <a:blip r:embed="rId5"/>
            <a:srcRect l="4817" t="88736" r="90559" b="2798"/>
            <a:stretch/>
          </p:blipFill>
          <p:spPr>
            <a:xfrm>
              <a:off x="6649453" y="2695308"/>
              <a:ext cx="265863" cy="577583"/>
            </a:xfrm>
            <a:prstGeom prst="rect">
              <a:avLst/>
            </a:prstGeom>
          </p:spPr>
        </p:pic>
        <p:sp>
          <p:nvSpPr>
            <p:cNvPr id="60" name="Rectangle 59">
              <a:extLst>
                <a:ext uri="{FF2B5EF4-FFF2-40B4-BE49-F238E27FC236}">
                  <a16:creationId xmlns:a16="http://schemas.microsoft.com/office/drawing/2014/main" id="{38EB93AA-3A12-4731-BA07-A409867A1197}"/>
                </a:ext>
              </a:extLst>
            </p:cNvPr>
            <p:cNvSpPr/>
            <p:nvPr/>
          </p:nvSpPr>
          <p:spPr>
            <a:xfrm>
              <a:off x="6563873" y="1456724"/>
              <a:ext cx="1618825" cy="4517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Areas of Interest</a:t>
              </a:r>
              <a:endParaRPr lang="en-US" sz="1400" b="1" dirty="0">
                <a:latin typeface="Century Gothic"/>
                <a:cs typeface="Calibri" panose="020F0502020204030204"/>
              </a:endParaRPr>
            </a:p>
          </p:txBody>
        </p:sp>
      </p:grpSp>
      <p:grpSp>
        <p:nvGrpSpPr>
          <p:cNvPr id="48" name="Group 47">
            <a:extLst>
              <a:ext uri="{FF2B5EF4-FFF2-40B4-BE49-F238E27FC236}">
                <a16:creationId xmlns:a16="http://schemas.microsoft.com/office/drawing/2014/main" id="{55E97324-B0AD-4182-9D82-083C573775FF}"/>
              </a:ext>
            </a:extLst>
          </p:cNvPr>
          <p:cNvGrpSpPr/>
          <p:nvPr/>
        </p:nvGrpSpPr>
        <p:grpSpPr>
          <a:xfrm>
            <a:off x="6982973" y="5836797"/>
            <a:ext cx="347464" cy="583916"/>
            <a:chOff x="7907250" y="1499422"/>
            <a:chExt cx="250124" cy="452549"/>
          </a:xfrm>
        </p:grpSpPr>
        <p:pic>
          <p:nvPicPr>
            <p:cNvPr id="45" name="Picture 10" descr="A screenshot of a computer&#10;&#10;Description automatically generated">
              <a:extLst>
                <a:ext uri="{FF2B5EF4-FFF2-40B4-BE49-F238E27FC236}">
                  <a16:creationId xmlns:a16="http://schemas.microsoft.com/office/drawing/2014/main" id="{CB36A910-D899-4A47-A9D1-352477E44652}"/>
                </a:ext>
              </a:extLst>
            </p:cNvPr>
            <p:cNvPicPr>
              <a:picLocks noChangeAspect="1"/>
            </p:cNvPicPr>
            <p:nvPr/>
          </p:nvPicPr>
          <p:blipFill rotWithShape="1">
            <a:blip r:embed="rId5"/>
            <a:srcRect l="65010" t="69172" r="27833" b="22086"/>
            <a:stretch/>
          </p:blipFill>
          <p:spPr>
            <a:xfrm>
              <a:off x="7907250" y="1561327"/>
              <a:ext cx="250124" cy="390644"/>
            </a:xfrm>
            <a:prstGeom prst="rect">
              <a:avLst/>
            </a:prstGeom>
          </p:spPr>
        </p:pic>
        <p:sp>
          <p:nvSpPr>
            <p:cNvPr id="47" name="Rectangle 46">
              <a:extLst>
                <a:ext uri="{FF2B5EF4-FFF2-40B4-BE49-F238E27FC236}">
                  <a16:creationId xmlns:a16="http://schemas.microsoft.com/office/drawing/2014/main" id="{BC7C6550-41F2-4048-99A8-194491C38068}"/>
                </a:ext>
              </a:extLst>
            </p:cNvPr>
            <p:cNvSpPr/>
            <p:nvPr/>
          </p:nvSpPr>
          <p:spPr>
            <a:xfrm>
              <a:off x="7938224" y="1499422"/>
              <a:ext cx="201601" cy="196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N</a:t>
              </a:r>
              <a:endParaRPr lang="en-US" b="1" dirty="0">
                <a:solidFill>
                  <a:srgbClr val="3F3F3F"/>
                </a:solidFill>
                <a:latin typeface="Century Gothic"/>
              </a:endParaRPr>
            </a:p>
          </p:txBody>
        </p:sp>
      </p:grpSp>
      <p:sp>
        <p:nvSpPr>
          <p:cNvPr id="63" name="Rectangle 62">
            <a:extLst>
              <a:ext uri="{FF2B5EF4-FFF2-40B4-BE49-F238E27FC236}">
                <a16:creationId xmlns:a16="http://schemas.microsoft.com/office/drawing/2014/main" id="{9899AE6B-EC4F-48F8-8CAC-3BA03C61629F}"/>
              </a:ext>
            </a:extLst>
          </p:cNvPr>
          <p:cNvSpPr/>
          <p:nvPr/>
        </p:nvSpPr>
        <p:spPr>
          <a:xfrm>
            <a:off x="8923636" y="4723492"/>
            <a:ext cx="1179674"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rgbClr val="FFFFFF"/>
                </a:solidFill>
                <a:latin typeface="Century Gothic"/>
                <a:cs typeface="Calibri"/>
              </a:rPr>
              <a:t>Fairbanks</a:t>
            </a:r>
          </a:p>
        </p:txBody>
      </p:sp>
      <p:sp>
        <p:nvSpPr>
          <p:cNvPr id="64" name="Rectangle 63">
            <a:extLst>
              <a:ext uri="{FF2B5EF4-FFF2-40B4-BE49-F238E27FC236}">
                <a16:creationId xmlns:a16="http://schemas.microsoft.com/office/drawing/2014/main" id="{90DA8C59-ADF5-4F15-81B8-AFEF78A1112C}"/>
              </a:ext>
            </a:extLst>
          </p:cNvPr>
          <p:cNvSpPr/>
          <p:nvPr/>
        </p:nvSpPr>
        <p:spPr>
          <a:xfrm>
            <a:off x="2727373" y="2587887"/>
            <a:ext cx="1440358"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i="1" dirty="0">
                <a:solidFill>
                  <a:srgbClr val="3F3F3F"/>
                </a:solidFill>
                <a:latin typeface="Century Gothic"/>
                <a:cs typeface="Calibri"/>
              </a:rPr>
              <a:t>Brooks Range</a:t>
            </a:r>
            <a:endParaRPr lang="en-US" b="1" i="1" dirty="0">
              <a:solidFill>
                <a:srgbClr val="3F3F3F"/>
              </a:solidFill>
              <a:latin typeface="Century Gothic"/>
              <a:cs typeface="Calibri"/>
            </a:endParaRPr>
          </a:p>
        </p:txBody>
      </p:sp>
      <p:sp>
        <p:nvSpPr>
          <p:cNvPr id="65" name="Rectangle 64">
            <a:extLst>
              <a:ext uri="{FF2B5EF4-FFF2-40B4-BE49-F238E27FC236}">
                <a16:creationId xmlns:a16="http://schemas.microsoft.com/office/drawing/2014/main" id="{FBDA2B91-7A1A-4963-A5F4-1B8C9463A1C0}"/>
              </a:ext>
            </a:extLst>
          </p:cNvPr>
          <p:cNvSpPr/>
          <p:nvPr/>
        </p:nvSpPr>
        <p:spPr>
          <a:xfrm rot="20580000">
            <a:off x="3028860" y="3523532"/>
            <a:ext cx="1440358" cy="5039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i="1" dirty="0">
                <a:solidFill>
                  <a:srgbClr val="3F3F3F"/>
                </a:solidFill>
                <a:latin typeface="Century Gothic"/>
                <a:cs typeface="Calibri"/>
              </a:rPr>
              <a:t>Alaska </a:t>
            </a:r>
            <a:endParaRPr lang="en-US" i="1" dirty="0">
              <a:solidFill>
                <a:srgbClr val="3F3F3F"/>
              </a:solidFill>
              <a:latin typeface="Calibri" panose="020F0502020204030204"/>
              <a:cs typeface="Calibri"/>
            </a:endParaRPr>
          </a:p>
          <a:p>
            <a:pPr algn="ctr"/>
            <a:r>
              <a:rPr lang="en-US" sz="1200" b="1" i="1" dirty="0">
                <a:solidFill>
                  <a:srgbClr val="3F3F3F"/>
                </a:solidFill>
                <a:latin typeface="Century Gothic"/>
                <a:cs typeface="Calibri"/>
              </a:rPr>
              <a:t>Range</a:t>
            </a:r>
            <a:endParaRPr lang="en-US" i="1" dirty="0">
              <a:solidFill>
                <a:srgbClr val="3F3F3F"/>
              </a:solidFill>
              <a:cs typeface="Calibri"/>
            </a:endParaRPr>
          </a:p>
        </p:txBody>
      </p:sp>
      <p:cxnSp>
        <p:nvCxnSpPr>
          <p:cNvPr id="71" name="Straight Arrow Connector 70">
            <a:extLst>
              <a:ext uri="{FF2B5EF4-FFF2-40B4-BE49-F238E27FC236}">
                <a16:creationId xmlns:a16="http://schemas.microsoft.com/office/drawing/2014/main" id="{44121CCF-A799-4B27-B75F-DE9FF665620E}"/>
              </a:ext>
            </a:extLst>
          </p:cNvPr>
          <p:cNvCxnSpPr/>
          <p:nvPr/>
        </p:nvCxnSpPr>
        <p:spPr>
          <a:xfrm>
            <a:off x="3737213" y="4120508"/>
            <a:ext cx="391026" cy="691816"/>
          </a:xfrm>
          <a:prstGeom prst="straightConnector1">
            <a:avLst/>
          </a:prstGeom>
          <a:ln w="12700">
            <a:solidFill>
              <a:schemeClr val="tx1">
                <a:lumMod val="75000"/>
                <a:lumOff val="25000"/>
              </a:schemeClr>
            </a:solidFill>
            <a:prstDash val="solid"/>
          </a:ln>
        </p:spPr>
        <p:style>
          <a:lnRef idx="1">
            <a:schemeClr val="dk1"/>
          </a:lnRef>
          <a:fillRef idx="0">
            <a:schemeClr val="dk1"/>
          </a:fillRef>
          <a:effectRef idx="0">
            <a:schemeClr val="dk1"/>
          </a:effectRef>
          <a:fontRef idx="minor">
            <a:schemeClr val="tx1"/>
          </a:fontRef>
        </p:style>
      </p:cxnSp>
      <p:sp>
        <p:nvSpPr>
          <p:cNvPr id="72" name="Rectangle 71">
            <a:extLst>
              <a:ext uri="{FF2B5EF4-FFF2-40B4-BE49-F238E27FC236}">
                <a16:creationId xmlns:a16="http://schemas.microsoft.com/office/drawing/2014/main" id="{0041BA9E-5436-4838-BCCD-484812DDAFEE}"/>
              </a:ext>
            </a:extLst>
          </p:cNvPr>
          <p:cNvSpPr/>
          <p:nvPr/>
        </p:nvSpPr>
        <p:spPr>
          <a:xfrm>
            <a:off x="3790860" y="4776821"/>
            <a:ext cx="1440358"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tx1">
                    <a:lumMod val="75000"/>
                    <a:lumOff val="25000"/>
                  </a:schemeClr>
                </a:solidFill>
                <a:latin typeface="Century Gothic"/>
                <a:cs typeface="Calibri"/>
              </a:rPr>
              <a:t>Anchorage</a:t>
            </a:r>
            <a:endParaRPr lang="en-US" b="1" dirty="0">
              <a:solidFill>
                <a:schemeClr val="tx1">
                  <a:lumMod val="75000"/>
                  <a:lumOff val="25000"/>
                </a:schemeClr>
              </a:solidFill>
              <a:cs typeface="Calibri"/>
            </a:endParaRPr>
          </a:p>
        </p:txBody>
      </p:sp>
      <p:cxnSp>
        <p:nvCxnSpPr>
          <p:cNvPr id="73" name="Straight Arrow Connector 72">
            <a:extLst>
              <a:ext uri="{FF2B5EF4-FFF2-40B4-BE49-F238E27FC236}">
                <a16:creationId xmlns:a16="http://schemas.microsoft.com/office/drawing/2014/main" id="{727616FE-3B8C-4D43-BB2B-ADB93C41255C}"/>
              </a:ext>
            </a:extLst>
          </p:cNvPr>
          <p:cNvCxnSpPr>
            <a:cxnSpLocks/>
          </p:cNvCxnSpPr>
          <p:nvPr/>
        </p:nvCxnSpPr>
        <p:spPr>
          <a:xfrm flipV="1">
            <a:off x="3947764" y="3188061"/>
            <a:ext cx="772027" cy="180473"/>
          </a:xfrm>
          <a:prstGeom prst="straightConnector1">
            <a:avLst/>
          </a:prstGeom>
          <a:ln w="12700">
            <a:solidFill>
              <a:schemeClr val="tx1">
                <a:lumMod val="75000"/>
                <a:lumOff val="25000"/>
              </a:schemeClr>
            </a:solidFill>
            <a:prstDash val="solid"/>
          </a:ln>
        </p:spPr>
        <p:style>
          <a:lnRef idx="1">
            <a:schemeClr val="dk1"/>
          </a:lnRef>
          <a:fillRef idx="0">
            <a:schemeClr val="dk1"/>
          </a:fillRef>
          <a:effectRef idx="0">
            <a:schemeClr val="dk1"/>
          </a:effectRef>
          <a:fontRef idx="minor">
            <a:schemeClr val="tx1"/>
          </a:fontRef>
        </p:style>
      </p:cxnSp>
      <p:sp>
        <p:nvSpPr>
          <p:cNvPr id="74" name="Rectangle 73">
            <a:extLst>
              <a:ext uri="{FF2B5EF4-FFF2-40B4-BE49-F238E27FC236}">
                <a16:creationId xmlns:a16="http://schemas.microsoft.com/office/drawing/2014/main" id="{928981F5-4AE4-4F49-A277-BF2A8BA5FF6C}"/>
              </a:ext>
            </a:extLst>
          </p:cNvPr>
          <p:cNvSpPr/>
          <p:nvPr/>
        </p:nvSpPr>
        <p:spPr>
          <a:xfrm>
            <a:off x="4392438" y="3032241"/>
            <a:ext cx="1440358"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tx1">
                    <a:lumMod val="75000"/>
                    <a:lumOff val="25000"/>
                  </a:schemeClr>
                </a:solidFill>
                <a:latin typeface="Century Gothic"/>
                <a:cs typeface="Calibri"/>
              </a:rPr>
              <a:t>Fairbanks</a:t>
            </a:r>
            <a:endParaRPr lang="en-US" sz="1400" b="1" dirty="0">
              <a:solidFill>
                <a:schemeClr val="tx1">
                  <a:lumMod val="75000"/>
                  <a:lumOff val="25000"/>
                </a:schemeClr>
              </a:solidFill>
              <a:cs typeface="Calibri"/>
            </a:endParaRPr>
          </a:p>
        </p:txBody>
      </p:sp>
      <p:cxnSp>
        <p:nvCxnSpPr>
          <p:cNvPr id="75" name="Straight Arrow Connector 74">
            <a:extLst>
              <a:ext uri="{FF2B5EF4-FFF2-40B4-BE49-F238E27FC236}">
                <a16:creationId xmlns:a16="http://schemas.microsoft.com/office/drawing/2014/main" id="{2C65245E-0A38-47D5-927A-6F4D2F1EE64A}"/>
              </a:ext>
            </a:extLst>
          </p:cNvPr>
          <p:cNvCxnSpPr>
            <a:cxnSpLocks/>
          </p:cNvCxnSpPr>
          <p:nvPr/>
        </p:nvCxnSpPr>
        <p:spPr>
          <a:xfrm flipV="1">
            <a:off x="3205816" y="1984903"/>
            <a:ext cx="0" cy="120315"/>
          </a:xfrm>
          <a:prstGeom prst="straightConnector1">
            <a:avLst/>
          </a:prstGeom>
          <a:ln w="12700">
            <a:solidFill>
              <a:schemeClr val="tx1">
                <a:lumMod val="75000"/>
                <a:lumOff val="25000"/>
              </a:schemeClr>
            </a:solidFill>
            <a:prstDash val="solid"/>
          </a:ln>
        </p:spPr>
        <p:style>
          <a:lnRef idx="1">
            <a:schemeClr val="dk1"/>
          </a:lnRef>
          <a:fillRef idx="0">
            <a:schemeClr val="dk1"/>
          </a:fillRef>
          <a:effectRef idx="0">
            <a:schemeClr val="dk1"/>
          </a:effectRef>
          <a:fontRef idx="minor">
            <a:schemeClr val="tx1"/>
          </a:fontRef>
        </p:style>
      </p:cxnSp>
      <p:sp>
        <p:nvSpPr>
          <p:cNvPr id="76" name="Rectangle 75">
            <a:extLst>
              <a:ext uri="{FF2B5EF4-FFF2-40B4-BE49-F238E27FC236}">
                <a16:creationId xmlns:a16="http://schemas.microsoft.com/office/drawing/2014/main" id="{E30BC139-D6BB-42FF-A495-A3615B2C2F2A}"/>
              </a:ext>
            </a:extLst>
          </p:cNvPr>
          <p:cNvSpPr/>
          <p:nvPr/>
        </p:nvSpPr>
        <p:spPr>
          <a:xfrm>
            <a:off x="2497464" y="1738846"/>
            <a:ext cx="1440358"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chemeClr val="tx1">
                    <a:lumMod val="75000"/>
                    <a:lumOff val="25000"/>
                  </a:schemeClr>
                </a:solidFill>
                <a:latin typeface="Century Gothic"/>
                <a:cs typeface="Calibri"/>
              </a:rPr>
              <a:t>Barrow</a:t>
            </a:r>
            <a:endParaRPr lang="en-US" sz="1400" b="1" dirty="0">
              <a:solidFill>
                <a:schemeClr val="tx1">
                  <a:lumMod val="75000"/>
                  <a:lumOff val="25000"/>
                </a:schemeClr>
              </a:solidFill>
            </a:endParaRPr>
          </a:p>
        </p:txBody>
      </p:sp>
      <p:sp>
        <p:nvSpPr>
          <p:cNvPr id="78" name="Rectangle: Rounded Corners 77">
            <a:extLst>
              <a:ext uri="{FF2B5EF4-FFF2-40B4-BE49-F238E27FC236}">
                <a16:creationId xmlns:a16="http://schemas.microsoft.com/office/drawing/2014/main" id="{5D63FDC3-F5E2-4B5D-B06F-C228B4152CF4}"/>
              </a:ext>
            </a:extLst>
          </p:cNvPr>
          <p:cNvSpPr/>
          <p:nvPr/>
        </p:nvSpPr>
        <p:spPr>
          <a:xfrm>
            <a:off x="9653796" y="1871443"/>
            <a:ext cx="1536078" cy="531030"/>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i="1" dirty="0">
                <a:solidFill>
                  <a:schemeClr val="bg1"/>
                </a:solidFill>
                <a:cs typeface="Calibri"/>
              </a:rPr>
              <a:t>Caribou Creek Site</a:t>
            </a:r>
            <a:endParaRPr lang="en-US" dirty="0">
              <a:solidFill>
                <a:schemeClr val="bg1"/>
              </a:solidFill>
            </a:endParaRPr>
          </a:p>
        </p:txBody>
      </p:sp>
      <p:sp>
        <p:nvSpPr>
          <p:cNvPr id="79" name="Rectangle: Rounded Corners 78">
            <a:extLst>
              <a:ext uri="{FF2B5EF4-FFF2-40B4-BE49-F238E27FC236}">
                <a16:creationId xmlns:a16="http://schemas.microsoft.com/office/drawing/2014/main" id="{E23F4C16-6C51-4182-B6A4-726208E3C553}"/>
              </a:ext>
            </a:extLst>
          </p:cNvPr>
          <p:cNvSpPr/>
          <p:nvPr/>
        </p:nvSpPr>
        <p:spPr>
          <a:xfrm>
            <a:off x="9925956" y="3641630"/>
            <a:ext cx="1101564" cy="431131"/>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i="1" dirty="0">
                <a:solidFill>
                  <a:schemeClr val="bg1"/>
                </a:solidFill>
                <a:cs typeface="Calibri"/>
              </a:rPr>
              <a:t>Permafrost </a:t>
            </a:r>
            <a:endParaRPr lang="en-US" i="1" dirty="0">
              <a:solidFill>
                <a:schemeClr val="bg1"/>
              </a:solidFill>
              <a:cs typeface="Calibri"/>
            </a:endParaRPr>
          </a:p>
          <a:p>
            <a:pPr algn="ctr"/>
            <a:r>
              <a:rPr lang="en-US" sz="1200" i="1" dirty="0">
                <a:solidFill>
                  <a:schemeClr val="bg1"/>
                </a:solidFill>
                <a:cs typeface="Calibri"/>
              </a:rPr>
              <a:t>Tunnel</a:t>
            </a:r>
            <a:endParaRPr lang="en-US" i="1" dirty="0">
              <a:solidFill>
                <a:schemeClr val="bg1"/>
              </a:solidFill>
              <a:cs typeface="Calibri"/>
            </a:endParaRPr>
          </a:p>
        </p:txBody>
      </p:sp>
      <p:sp>
        <p:nvSpPr>
          <p:cNvPr id="62" name="TextBox 61">
            <a:extLst>
              <a:ext uri="{FF2B5EF4-FFF2-40B4-BE49-F238E27FC236}">
                <a16:creationId xmlns:a16="http://schemas.microsoft.com/office/drawing/2014/main" id="{328785CC-5094-7641-8160-92141F120718}"/>
              </a:ext>
            </a:extLst>
          </p:cNvPr>
          <p:cNvSpPr txBox="1"/>
          <p:nvPr/>
        </p:nvSpPr>
        <p:spPr>
          <a:xfrm>
            <a:off x="238190" y="6651208"/>
            <a:ext cx="186345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latin typeface="Century Gothic"/>
              </a:rPr>
              <a:t>Credit (left): </a:t>
            </a:r>
            <a:r>
              <a:rPr lang="en-US" sz="1200" i="1" dirty="0">
                <a:solidFill>
                  <a:schemeClr val="tx1">
                    <a:lumMod val="75000"/>
                    <a:lumOff val="25000"/>
                  </a:schemeClr>
                </a:solidFill>
                <a:latin typeface="Century Gothic"/>
                <a:ea typeface="+mn-lt"/>
                <a:cs typeface="+mn-lt"/>
              </a:rPr>
              <a:t>Esri, USGS</a:t>
            </a:r>
          </a:p>
        </p:txBody>
      </p:sp>
      <p:sp>
        <p:nvSpPr>
          <p:cNvPr id="66" name="TextBox 65">
            <a:extLst>
              <a:ext uri="{FF2B5EF4-FFF2-40B4-BE49-F238E27FC236}">
                <a16:creationId xmlns:a16="http://schemas.microsoft.com/office/drawing/2014/main" id="{67F70A58-0C5F-F548-BEFF-EE6572594493}"/>
              </a:ext>
            </a:extLst>
          </p:cNvPr>
          <p:cNvSpPr txBox="1"/>
          <p:nvPr/>
        </p:nvSpPr>
        <p:spPr>
          <a:xfrm>
            <a:off x="4517679" y="6558876"/>
            <a:ext cx="74361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latin typeface="Century Gothic"/>
              </a:rPr>
              <a:t>Credit (right): </a:t>
            </a:r>
            <a:r>
              <a:rPr lang="en-US" sz="1200" i="1" dirty="0">
                <a:solidFill>
                  <a:schemeClr val="tx1">
                    <a:lumMod val="75000"/>
                    <a:lumOff val="25000"/>
                  </a:schemeClr>
                </a:solidFill>
                <a:latin typeface="Century Gothic"/>
                <a:ea typeface="+mn-lt"/>
                <a:cs typeface="+mn-lt"/>
              </a:rPr>
              <a:t>Esri, Airbus DS, USGS, NGA, NASA, CGIAR, N Robinson, NCEAS, NLS, OS, NMA, Geodatastylerelsen, Rijkswaterstaat, GSA, Geoland, FEMA, Intermap and the GIS user community </a:t>
            </a:r>
          </a:p>
        </p:txBody>
      </p:sp>
    </p:spTree>
    <p:extLst>
      <p:ext uri="{BB962C8B-B14F-4D97-AF65-F5344CB8AC3E}">
        <p14:creationId xmlns:p14="http://schemas.microsoft.com/office/powerpoint/2010/main" val="3382763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descr="A person standing on top of a grass covered field&#10;&#10;Description automatically generated">
            <a:extLst>
              <a:ext uri="{FF2B5EF4-FFF2-40B4-BE49-F238E27FC236}">
                <a16:creationId xmlns:a16="http://schemas.microsoft.com/office/drawing/2014/main" id="{CA5E7846-60F3-4875-81B4-755DA875CE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38578" y="1438571"/>
            <a:ext cx="3421828" cy="2352318"/>
          </a:xfrm>
          <a:prstGeom prst="rect">
            <a:avLst/>
          </a:prstGeom>
          <a:ln>
            <a:noFill/>
          </a:ln>
          <a:effectLst>
            <a:outerShdw blurRad="292100" dist="139700" dir="2700000" algn="tl" rotWithShape="0">
              <a:srgbClr val="333333">
                <a:alpha val="65000"/>
              </a:srgbClr>
            </a:outerShdw>
          </a:effectLst>
        </p:spPr>
      </p:pic>
      <p:sp>
        <p:nvSpPr>
          <p:cNvPr id="19" name="Title 1">
            <a:extLst>
              <a:ext uri="{FF2B5EF4-FFF2-40B4-BE49-F238E27FC236}">
                <a16:creationId xmlns:a16="http://schemas.microsoft.com/office/drawing/2014/main" id="{07A6FE73-2417-4C13-B0C6-3061669C4C6E}"/>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a:rPr>
              <a:t>Study Area: </a:t>
            </a:r>
            <a:r>
              <a:rPr lang="en-US" sz="4000" dirty="0">
                <a:solidFill>
                  <a:srgbClr val="8D8780"/>
                </a:solidFill>
                <a:latin typeface="Century Gothic"/>
              </a:rPr>
              <a:t>Objectives</a:t>
            </a:r>
            <a:endParaRPr lang="en-US" sz="4000" dirty="0">
              <a:solidFill>
                <a:srgbClr val="8D8780"/>
              </a:solidFill>
              <a:latin typeface="Century Gothic" panose="020B0502020202020204" pitchFamily="34" charset="0"/>
            </a:endParaRPr>
          </a:p>
        </p:txBody>
      </p:sp>
      <p:sp>
        <p:nvSpPr>
          <p:cNvPr id="15" name="TextBox 14">
            <a:extLst>
              <a:ext uri="{FF2B5EF4-FFF2-40B4-BE49-F238E27FC236}">
                <a16:creationId xmlns:a16="http://schemas.microsoft.com/office/drawing/2014/main" id="{B2CFDF04-873A-4B3C-80B6-FA34156C78AE}"/>
              </a:ext>
            </a:extLst>
          </p:cNvPr>
          <p:cNvSpPr txBox="1"/>
          <p:nvPr/>
        </p:nvSpPr>
        <p:spPr>
          <a:xfrm>
            <a:off x="8325148" y="1069433"/>
            <a:ext cx="33758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06D9D"/>
                </a:solidFill>
                <a:latin typeface="Century Gothic"/>
              </a:rPr>
              <a:t>RESEARCH</a:t>
            </a:r>
            <a:endParaRPr lang="en-US" dirty="0">
              <a:solidFill>
                <a:srgbClr val="006D9D"/>
              </a:solidFill>
              <a:ea typeface="+mn-lt"/>
              <a:cs typeface="+mn-lt"/>
            </a:endParaRPr>
          </a:p>
        </p:txBody>
      </p:sp>
      <p:grpSp>
        <p:nvGrpSpPr>
          <p:cNvPr id="3" name="Group 2">
            <a:extLst>
              <a:ext uri="{FF2B5EF4-FFF2-40B4-BE49-F238E27FC236}">
                <a16:creationId xmlns:a16="http://schemas.microsoft.com/office/drawing/2014/main" id="{E97722A3-EEAE-4159-9BE0-E75A9B4ADDB8}"/>
              </a:ext>
            </a:extLst>
          </p:cNvPr>
          <p:cNvGrpSpPr/>
          <p:nvPr/>
        </p:nvGrpSpPr>
        <p:grpSpPr>
          <a:xfrm>
            <a:off x="4342621" y="1055056"/>
            <a:ext cx="3417742" cy="5143380"/>
            <a:chOff x="4364966" y="1345721"/>
            <a:chExt cx="3417742" cy="5143380"/>
          </a:xfrm>
        </p:grpSpPr>
        <p:pic>
          <p:nvPicPr>
            <p:cNvPr id="22" name="Picture 6" descr="A house that has a sign on the side of a road&#10;&#10;Description automatically generated">
              <a:extLst>
                <a:ext uri="{FF2B5EF4-FFF2-40B4-BE49-F238E27FC236}">
                  <a16:creationId xmlns:a16="http://schemas.microsoft.com/office/drawing/2014/main" id="{804A68CC-2533-426B-8855-F14205DB5D1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71879" y="4064334"/>
              <a:ext cx="3410829" cy="2424767"/>
            </a:xfrm>
            <a:prstGeom prst="rect">
              <a:avLst/>
            </a:prstGeom>
            <a:ln>
              <a:noFill/>
            </a:ln>
            <a:effectLst>
              <a:outerShdw blurRad="292100" dist="139700" dir="2700000" algn="tl" rotWithShape="0">
                <a:srgbClr val="333333">
                  <a:alpha val="65000"/>
                </a:srgbClr>
              </a:outerShdw>
            </a:effectLst>
          </p:spPr>
        </p:pic>
        <p:sp>
          <p:nvSpPr>
            <p:cNvPr id="24" name="TextBox 23">
              <a:extLst>
                <a:ext uri="{FF2B5EF4-FFF2-40B4-BE49-F238E27FC236}">
                  <a16:creationId xmlns:a16="http://schemas.microsoft.com/office/drawing/2014/main" id="{1C376F96-1F65-4689-BB9C-E69B9DBFB015}"/>
                </a:ext>
              </a:extLst>
            </p:cNvPr>
            <p:cNvSpPr txBox="1"/>
            <p:nvPr/>
          </p:nvSpPr>
          <p:spPr>
            <a:xfrm>
              <a:off x="4364966" y="1345721"/>
              <a:ext cx="33758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06D9D"/>
                  </a:solidFill>
                  <a:latin typeface="Century Gothic"/>
                </a:rPr>
                <a:t>INFRASTRUCTURE</a:t>
              </a:r>
              <a:endParaRPr lang="en-US" dirty="0">
                <a:solidFill>
                  <a:srgbClr val="006D9D"/>
                </a:solidFill>
                <a:latin typeface="Century Gothic"/>
              </a:endParaRPr>
            </a:p>
          </p:txBody>
        </p:sp>
      </p:grpSp>
      <p:grpSp>
        <p:nvGrpSpPr>
          <p:cNvPr id="4" name="Group 3">
            <a:extLst>
              <a:ext uri="{FF2B5EF4-FFF2-40B4-BE49-F238E27FC236}">
                <a16:creationId xmlns:a16="http://schemas.microsoft.com/office/drawing/2014/main" id="{0A548788-A96D-4414-B5BE-8DA39B3D9DCA}"/>
              </a:ext>
            </a:extLst>
          </p:cNvPr>
          <p:cNvGrpSpPr/>
          <p:nvPr/>
        </p:nvGrpSpPr>
        <p:grpSpPr>
          <a:xfrm>
            <a:off x="273827" y="1055055"/>
            <a:ext cx="3375610" cy="5124860"/>
            <a:chOff x="324927" y="1288211"/>
            <a:chExt cx="3375610" cy="5124860"/>
          </a:xfrm>
        </p:grpSpPr>
        <p:pic>
          <p:nvPicPr>
            <p:cNvPr id="28" name="Picture 7" descr="A field with a mountain in the background&#10;&#10;Description automatically generated">
              <a:extLst>
                <a:ext uri="{FF2B5EF4-FFF2-40B4-BE49-F238E27FC236}">
                  <a16:creationId xmlns:a16="http://schemas.microsoft.com/office/drawing/2014/main" id="{E2BE71B3-EC2B-4D50-89EC-54983A634FC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1054" y="1657460"/>
              <a:ext cx="3364002" cy="2367226"/>
            </a:xfrm>
            <a:prstGeom prst="rect">
              <a:avLst/>
            </a:prstGeom>
            <a:ln>
              <a:noFill/>
            </a:ln>
            <a:effectLst>
              <a:outerShdw blurRad="292100" dist="139700" dir="2700000" algn="tl" rotWithShape="0">
                <a:srgbClr val="333333">
                  <a:alpha val="65000"/>
                </a:srgbClr>
              </a:outerShdw>
            </a:effectLst>
          </p:spPr>
        </p:pic>
        <p:pic>
          <p:nvPicPr>
            <p:cNvPr id="30" name="Picture 9" descr="A small boat in a body of water&#10;&#10;Description automatically generated">
              <a:extLst>
                <a:ext uri="{FF2B5EF4-FFF2-40B4-BE49-F238E27FC236}">
                  <a16:creationId xmlns:a16="http://schemas.microsoft.com/office/drawing/2014/main" id="{DACF7537-6901-4FEF-9396-6CE8F345E22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31054" y="3992447"/>
              <a:ext cx="3369483" cy="2420624"/>
            </a:xfrm>
            <a:prstGeom prst="rect">
              <a:avLst/>
            </a:prstGeom>
            <a:ln>
              <a:noFill/>
            </a:ln>
            <a:effectLst>
              <a:outerShdw blurRad="292100" dist="139700" dir="2700000" algn="tl" rotWithShape="0">
                <a:srgbClr val="333333">
                  <a:alpha val="65000"/>
                </a:srgbClr>
              </a:outerShdw>
            </a:effectLst>
          </p:spPr>
        </p:pic>
        <p:sp>
          <p:nvSpPr>
            <p:cNvPr id="32" name="TextBox 31">
              <a:extLst>
                <a:ext uri="{FF2B5EF4-FFF2-40B4-BE49-F238E27FC236}">
                  <a16:creationId xmlns:a16="http://schemas.microsoft.com/office/drawing/2014/main" id="{3C263306-C42A-4C3D-B9C4-7B2CDA71E14C}"/>
                </a:ext>
              </a:extLst>
            </p:cNvPr>
            <p:cNvSpPr txBox="1"/>
            <p:nvPr/>
          </p:nvSpPr>
          <p:spPr>
            <a:xfrm>
              <a:off x="324927" y="1288211"/>
              <a:ext cx="33326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06D9D"/>
                  </a:solidFill>
                  <a:latin typeface="Century Gothic"/>
                </a:rPr>
                <a:t>TRANSPORTATION</a:t>
              </a:r>
            </a:p>
          </p:txBody>
        </p:sp>
      </p:grpSp>
      <p:sp>
        <p:nvSpPr>
          <p:cNvPr id="5" name="TextBox 4">
            <a:extLst>
              <a:ext uri="{FF2B5EF4-FFF2-40B4-BE49-F238E27FC236}">
                <a16:creationId xmlns:a16="http://schemas.microsoft.com/office/drawing/2014/main" id="{404AE0D8-CB1C-43F8-8C15-599D41EE2EEC}"/>
              </a:ext>
            </a:extLst>
          </p:cNvPr>
          <p:cNvSpPr txBox="1"/>
          <p:nvPr/>
        </p:nvSpPr>
        <p:spPr>
          <a:xfrm>
            <a:off x="272477" y="6250612"/>
            <a:ext cx="340131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smtClean="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rPr>
              <a:t>T. Douglas (CRREL)</a:t>
            </a:r>
            <a:endParaRPr lang="en-US" sz="1200" i="1" dirty="0">
              <a:solidFill>
                <a:schemeClr val="tx1">
                  <a:lumMod val="75000"/>
                  <a:lumOff val="25000"/>
                </a:schemeClr>
              </a:solidFill>
              <a:latin typeface="Century Gothic"/>
              <a:cs typeface="Calibri" panose="020F0502020204030204"/>
            </a:endParaRPr>
          </a:p>
        </p:txBody>
      </p:sp>
      <p:sp>
        <p:nvSpPr>
          <p:cNvPr id="6" name="TextBox 5">
            <a:extLst>
              <a:ext uri="{FF2B5EF4-FFF2-40B4-BE49-F238E27FC236}">
                <a16:creationId xmlns:a16="http://schemas.microsoft.com/office/drawing/2014/main" id="{3C120629-30E5-4A17-B0C3-3C31A85B599A}"/>
              </a:ext>
            </a:extLst>
          </p:cNvPr>
          <p:cNvSpPr txBox="1"/>
          <p:nvPr/>
        </p:nvSpPr>
        <p:spPr>
          <a:xfrm>
            <a:off x="8311379" y="6257452"/>
            <a:ext cx="340131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a:rPr>
              <a:t>Credit: United States Geological Survey</a:t>
            </a:r>
            <a:endParaRPr lang="en-US" sz="1200" i="1" dirty="0">
              <a:solidFill>
                <a:schemeClr val="tx1">
                  <a:lumMod val="75000"/>
                  <a:lumOff val="25000"/>
                </a:schemeClr>
              </a:solidFill>
              <a:latin typeface="Century Gothic"/>
              <a:cs typeface="Calibri" panose="020F0502020204030204"/>
            </a:endParaRPr>
          </a:p>
        </p:txBody>
      </p:sp>
      <p:sp>
        <p:nvSpPr>
          <p:cNvPr id="7" name="TextBox 6">
            <a:extLst>
              <a:ext uri="{FF2B5EF4-FFF2-40B4-BE49-F238E27FC236}">
                <a16:creationId xmlns:a16="http://schemas.microsoft.com/office/drawing/2014/main" id="{61D8533D-6A51-4B2D-8A6D-A062EC5FEB32}"/>
              </a:ext>
            </a:extLst>
          </p:cNvPr>
          <p:cNvSpPr txBox="1"/>
          <p:nvPr/>
        </p:nvSpPr>
        <p:spPr>
          <a:xfrm>
            <a:off x="4349081" y="6251559"/>
            <a:ext cx="340131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i="1" dirty="0">
                <a:solidFill>
                  <a:schemeClr val="tx1">
                    <a:lumMod val="75000"/>
                    <a:lumOff val="25000"/>
                  </a:schemeClr>
                </a:solidFill>
                <a:latin typeface="Century Gothic" panose="020B0502020202020204" pitchFamily="34" charset="0"/>
              </a:rPr>
              <a:t>Credit from top to bottom: Jeffery Fox (USGS); </a:t>
            </a:r>
            <a:r>
              <a:rPr lang="en-US" sz="1200" dirty="0">
                <a:solidFill>
                  <a:schemeClr val="tx1">
                    <a:lumMod val="75000"/>
                    <a:lumOff val="25000"/>
                  </a:schemeClr>
                </a:solidFill>
                <a:latin typeface="Century Gothic" panose="020B0502020202020204" pitchFamily="34" charset="0"/>
              </a:rPr>
              <a:t>Thomas A. Douglas, U.S. Army Cold Regions Research and Engineering Laboratory</a:t>
            </a:r>
          </a:p>
          <a:p>
            <a:pPr algn="ctr"/>
            <a:endParaRPr lang="en-US" sz="1200" i="1" dirty="0">
              <a:solidFill>
                <a:schemeClr val="tx1">
                  <a:lumMod val="75000"/>
                  <a:lumOff val="25000"/>
                </a:schemeClr>
              </a:solidFill>
              <a:latin typeface="Century Gothic"/>
              <a:cs typeface="Calibri" panose="020F0502020204030204"/>
            </a:endParaRPr>
          </a:p>
        </p:txBody>
      </p:sp>
      <p:pic>
        <p:nvPicPr>
          <p:cNvPr id="9" name="Picture 8" descr="A close up of a rock near the ocean&#10;&#10;Description automatically generated">
            <a:extLst>
              <a:ext uri="{FF2B5EF4-FFF2-40B4-BE49-F238E27FC236}">
                <a16:creationId xmlns:a16="http://schemas.microsoft.com/office/drawing/2014/main" id="{92DC496C-BB92-B84B-8940-2EB3BD9EFC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301733" y="1463482"/>
            <a:ext cx="3417385" cy="47453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181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Satellites &amp; Sensors</a:t>
            </a:r>
            <a:endParaRPr lang="en-US" sz="4000" b="1" dirty="0">
              <a:solidFill>
                <a:schemeClr val="bg1"/>
              </a:solidFill>
              <a:latin typeface="Century Gothic" panose="020B0502020202020204" pitchFamily="34" charset="0"/>
            </a:endParaRPr>
          </a:p>
        </p:txBody>
      </p:sp>
      <p:pic>
        <p:nvPicPr>
          <p:cNvPr id="5" name="Picture 4" descr="A satellite in space&#10;&#10;Description automatically generated">
            <a:extLst>
              <a:ext uri="{FF2B5EF4-FFF2-40B4-BE49-F238E27FC236}">
                <a16:creationId xmlns:a16="http://schemas.microsoft.com/office/drawing/2014/main" id="{711180DB-5CCD-D84E-B1D7-3DEC342519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28" t="-4118" r="-2265"/>
          <a:stretch/>
        </p:blipFill>
        <p:spPr>
          <a:xfrm rot="660000">
            <a:off x="535143" y="2002537"/>
            <a:ext cx="2776294" cy="2230314"/>
          </a:xfrm>
          <a:prstGeom prst="rect">
            <a:avLst/>
          </a:prstGeom>
        </p:spPr>
      </p:pic>
      <p:sp>
        <p:nvSpPr>
          <p:cNvPr id="7" name="TextBox 6">
            <a:extLst>
              <a:ext uri="{FF2B5EF4-FFF2-40B4-BE49-F238E27FC236}">
                <a16:creationId xmlns:a16="http://schemas.microsoft.com/office/drawing/2014/main" id="{D0C512DC-1570-4248-9A1B-45AAA35F8C92}"/>
              </a:ext>
            </a:extLst>
          </p:cNvPr>
          <p:cNvSpPr txBox="1"/>
          <p:nvPr/>
        </p:nvSpPr>
        <p:spPr>
          <a:xfrm>
            <a:off x="544349" y="420618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2400" b="1" dirty="0">
                <a:solidFill>
                  <a:srgbClr val="964035"/>
                </a:solidFill>
                <a:latin typeface="Century Gothic"/>
              </a:rPr>
              <a:t>Sentinel-1 C-SAR</a:t>
            </a:r>
          </a:p>
        </p:txBody>
      </p:sp>
      <p:sp>
        <p:nvSpPr>
          <p:cNvPr id="8" name="TextBox 7">
            <a:extLst>
              <a:ext uri="{FF2B5EF4-FFF2-40B4-BE49-F238E27FC236}">
                <a16:creationId xmlns:a16="http://schemas.microsoft.com/office/drawing/2014/main" id="{C14F89BC-F591-184A-97E4-1C4798648548}"/>
              </a:ext>
            </a:extLst>
          </p:cNvPr>
          <p:cNvSpPr txBox="1"/>
          <p:nvPr/>
        </p:nvSpPr>
        <p:spPr>
          <a:xfrm>
            <a:off x="8580848" y="4208855"/>
            <a:ext cx="320547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2400" b="1" dirty="0">
                <a:solidFill>
                  <a:srgbClr val="379CC4"/>
                </a:solidFill>
                <a:latin typeface="Century Gothic"/>
                <a:cs typeface="Calibri"/>
              </a:rPr>
              <a:t>Airborne LiDAR</a:t>
            </a:r>
          </a:p>
        </p:txBody>
      </p:sp>
      <p:grpSp>
        <p:nvGrpSpPr>
          <p:cNvPr id="27" name="Group 26">
            <a:extLst>
              <a:ext uri="{FF2B5EF4-FFF2-40B4-BE49-F238E27FC236}">
                <a16:creationId xmlns:a16="http://schemas.microsoft.com/office/drawing/2014/main" id="{CA30D360-2A3A-1B4D-BF76-04F5A2D9C50D}"/>
              </a:ext>
            </a:extLst>
          </p:cNvPr>
          <p:cNvGrpSpPr/>
          <p:nvPr/>
        </p:nvGrpSpPr>
        <p:grpSpPr>
          <a:xfrm>
            <a:off x="3817281" y="1072499"/>
            <a:ext cx="74305" cy="5787749"/>
            <a:chOff x="3701143" y="1371600"/>
            <a:chExt cx="74305" cy="4206240"/>
          </a:xfrm>
        </p:grpSpPr>
        <p:cxnSp>
          <p:nvCxnSpPr>
            <p:cNvPr id="10" name="Straight Connector 9">
              <a:extLst>
                <a:ext uri="{FF2B5EF4-FFF2-40B4-BE49-F238E27FC236}">
                  <a16:creationId xmlns:a16="http://schemas.microsoft.com/office/drawing/2014/main" id="{D6A8E1C6-230B-ED42-B75C-2C433C875F06}"/>
                </a:ext>
              </a:extLst>
            </p:cNvPr>
            <p:cNvCxnSpPr>
              <a:cxnSpLocks/>
            </p:cNvCxnSpPr>
            <p:nvPr/>
          </p:nvCxnSpPr>
          <p:spPr>
            <a:xfrm>
              <a:off x="3701143"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C59F6E-8D26-3D4C-ACAB-7E80A49A33D9}"/>
                </a:ext>
              </a:extLst>
            </p:cNvPr>
            <p:cNvCxnSpPr>
              <a:cxnSpLocks/>
            </p:cNvCxnSpPr>
            <p:nvPr/>
          </p:nvCxnSpPr>
          <p:spPr>
            <a:xfrm>
              <a:off x="3775448"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717FE39B-EF92-7C4D-9DFC-DAE1AC55B6DB}"/>
              </a:ext>
            </a:extLst>
          </p:cNvPr>
          <p:cNvGrpSpPr/>
          <p:nvPr/>
        </p:nvGrpSpPr>
        <p:grpSpPr>
          <a:xfrm>
            <a:off x="8163394" y="1072499"/>
            <a:ext cx="63419" cy="5787749"/>
            <a:chOff x="8016796" y="1371600"/>
            <a:chExt cx="63419" cy="4206240"/>
          </a:xfrm>
        </p:grpSpPr>
        <p:cxnSp>
          <p:nvCxnSpPr>
            <p:cNvPr id="15" name="Straight Connector 14">
              <a:extLst>
                <a:ext uri="{FF2B5EF4-FFF2-40B4-BE49-F238E27FC236}">
                  <a16:creationId xmlns:a16="http://schemas.microsoft.com/office/drawing/2014/main" id="{FCA39749-1A38-0646-AE72-DD41A4AE4225}"/>
                </a:ext>
              </a:extLst>
            </p:cNvPr>
            <p:cNvCxnSpPr>
              <a:cxnSpLocks/>
            </p:cNvCxnSpPr>
            <p:nvPr/>
          </p:nvCxnSpPr>
          <p:spPr>
            <a:xfrm>
              <a:off x="8016796"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5CD28B7-0094-5446-9789-EBCAEB6CA2AB}"/>
                </a:ext>
              </a:extLst>
            </p:cNvPr>
            <p:cNvCxnSpPr>
              <a:cxnSpLocks/>
            </p:cNvCxnSpPr>
            <p:nvPr/>
          </p:nvCxnSpPr>
          <p:spPr>
            <a:xfrm>
              <a:off x="8080215"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D7E26BA5-2F81-304F-AE36-7C68C5BCAB92}"/>
              </a:ext>
            </a:extLst>
          </p:cNvPr>
          <p:cNvSpPr txBox="1"/>
          <p:nvPr/>
        </p:nvSpPr>
        <p:spPr>
          <a:xfrm>
            <a:off x="4128842" y="4064733"/>
            <a:ext cx="3778080" cy="830997"/>
          </a:xfrm>
          <a:prstGeom prst="rect">
            <a:avLst/>
          </a:prstGeom>
          <a:noFill/>
        </p:spPr>
        <p:txBody>
          <a:bodyPr wrap="square" rtlCol="0" anchor="t">
            <a:spAutoFit/>
          </a:bodyPr>
          <a:lstStyle/>
          <a:p>
            <a:pPr algn="ctr"/>
            <a:r>
              <a:rPr lang="en-US" sz="2400" b="1" dirty="0">
                <a:solidFill>
                  <a:srgbClr val="7EB761"/>
                </a:solidFill>
                <a:latin typeface="Century Gothic"/>
              </a:rPr>
              <a:t>NASA Gulfstream III UAVSAR</a:t>
            </a:r>
          </a:p>
        </p:txBody>
      </p:sp>
      <p:sp>
        <p:nvSpPr>
          <p:cNvPr id="31" name="TextBox 30">
            <a:extLst>
              <a:ext uri="{FF2B5EF4-FFF2-40B4-BE49-F238E27FC236}">
                <a16:creationId xmlns:a16="http://schemas.microsoft.com/office/drawing/2014/main" id="{569B493F-7695-0C4A-A45E-4D637BB8286C}"/>
              </a:ext>
            </a:extLst>
          </p:cNvPr>
          <p:cNvSpPr txBox="1"/>
          <p:nvPr/>
        </p:nvSpPr>
        <p:spPr>
          <a:xfrm>
            <a:off x="494086" y="5105035"/>
            <a:ext cx="2945575" cy="584775"/>
          </a:xfrm>
          <a:prstGeom prst="rect">
            <a:avLst/>
          </a:prstGeom>
          <a:noFill/>
        </p:spPr>
        <p:txBody>
          <a:bodyPr wrap="square" rtlCol="0" anchor="t">
            <a:spAutoFit/>
          </a:bodyPr>
          <a:lstStyle/>
          <a:p>
            <a:pPr algn="ctr"/>
            <a:r>
              <a:rPr lang="en-US" sz="1600" dirty="0">
                <a:latin typeface="Century Gothic"/>
              </a:rPr>
              <a:t>Level-1 Single Look Complex Interferograms</a:t>
            </a:r>
            <a:endParaRPr lang="en-US" sz="1600" dirty="0">
              <a:latin typeface="Century Gothic" panose="020B0502020202020204" pitchFamily="34" charset="0"/>
            </a:endParaRPr>
          </a:p>
        </p:txBody>
      </p:sp>
      <p:sp>
        <p:nvSpPr>
          <p:cNvPr id="33" name="TextBox 32">
            <a:extLst>
              <a:ext uri="{FF2B5EF4-FFF2-40B4-BE49-F238E27FC236}">
                <a16:creationId xmlns:a16="http://schemas.microsoft.com/office/drawing/2014/main" id="{0FE82B69-27D9-2141-92F5-794F284854B3}"/>
              </a:ext>
            </a:extLst>
          </p:cNvPr>
          <p:cNvSpPr txBox="1"/>
          <p:nvPr/>
        </p:nvSpPr>
        <p:spPr>
          <a:xfrm>
            <a:off x="4272980" y="5100535"/>
            <a:ext cx="3387120" cy="584775"/>
          </a:xfrm>
          <a:prstGeom prst="rect">
            <a:avLst/>
          </a:prstGeom>
          <a:noFill/>
        </p:spPr>
        <p:txBody>
          <a:bodyPr wrap="square" rtlCol="0" anchor="t">
            <a:spAutoFit/>
          </a:bodyPr>
          <a:lstStyle/>
          <a:p>
            <a:pPr algn="ctr"/>
            <a:r>
              <a:rPr lang="en-US" sz="1600" dirty="0">
                <a:latin typeface="Century Gothic"/>
              </a:rPr>
              <a:t>L-Band Ground-Based Unwrapped Interferograms</a:t>
            </a:r>
          </a:p>
        </p:txBody>
      </p:sp>
      <p:sp>
        <p:nvSpPr>
          <p:cNvPr id="34" name="TextBox 33">
            <a:extLst>
              <a:ext uri="{FF2B5EF4-FFF2-40B4-BE49-F238E27FC236}">
                <a16:creationId xmlns:a16="http://schemas.microsoft.com/office/drawing/2014/main" id="{D66576A7-496D-284B-86B8-EBC25C09439B}"/>
              </a:ext>
            </a:extLst>
          </p:cNvPr>
          <p:cNvSpPr txBox="1"/>
          <p:nvPr/>
        </p:nvSpPr>
        <p:spPr>
          <a:xfrm>
            <a:off x="8901539" y="5107143"/>
            <a:ext cx="2553261" cy="584775"/>
          </a:xfrm>
          <a:prstGeom prst="rect">
            <a:avLst/>
          </a:prstGeom>
          <a:noFill/>
        </p:spPr>
        <p:txBody>
          <a:bodyPr wrap="square" rtlCol="0" anchor="t">
            <a:spAutoFit/>
          </a:bodyPr>
          <a:lstStyle/>
          <a:p>
            <a:pPr algn="ctr"/>
            <a:r>
              <a:rPr lang="en-US" sz="1600" dirty="0">
                <a:latin typeface="Century Gothic"/>
              </a:rPr>
              <a:t>Digital Elevation Model (DSM/DTM)</a:t>
            </a:r>
          </a:p>
        </p:txBody>
      </p:sp>
      <p:pic>
        <p:nvPicPr>
          <p:cNvPr id="3" name="Picture 3" descr="A large passenger jet flying through the air&#10;&#10;Description automatically generated">
            <a:extLst>
              <a:ext uri="{FF2B5EF4-FFF2-40B4-BE49-F238E27FC236}">
                <a16:creationId xmlns:a16="http://schemas.microsoft.com/office/drawing/2014/main" id="{1192537A-62D5-4D3A-8827-68C418D2B8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3150" y="2282086"/>
            <a:ext cx="3097704" cy="1879511"/>
          </a:xfrm>
          <a:prstGeom prst="rect">
            <a:avLst/>
          </a:prstGeom>
        </p:spPr>
      </p:pic>
      <p:pic>
        <p:nvPicPr>
          <p:cNvPr id="4" name="Picture 8" descr="A large passenger jet sitting on top of a runway&#10;&#10;Description automatically generated">
            <a:extLst>
              <a:ext uri="{FF2B5EF4-FFF2-40B4-BE49-F238E27FC236}">
                <a16:creationId xmlns:a16="http://schemas.microsoft.com/office/drawing/2014/main" id="{DE360A19-304F-46D8-9658-201801EFBF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16044" y="2533127"/>
            <a:ext cx="3401068" cy="1008110"/>
          </a:xfrm>
          <a:prstGeom prst="rect">
            <a:avLst/>
          </a:prstGeom>
        </p:spPr>
      </p:pic>
      <p:sp>
        <p:nvSpPr>
          <p:cNvPr id="6" name="TextBox 5">
            <a:extLst>
              <a:ext uri="{FF2B5EF4-FFF2-40B4-BE49-F238E27FC236}">
                <a16:creationId xmlns:a16="http://schemas.microsoft.com/office/drawing/2014/main" id="{735D6FD5-B4CD-48A0-B83D-2862C7173C1B}"/>
              </a:ext>
            </a:extLst>
          </p:cNvPr>
          <p:cNvSpPr txBox="1"/>
          <p:nvPr/>
        </p:nvSpPr>
        <p:spPr>
          <a:xfrm>
            <a:off x="-2183" y="6373667"/>
            <a:ext cx="2785618"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Rama, 2012</a:t>
            </a:r>
            <a:endParaRPr lang="en-US" sz="1200" i="1" dirty="0">
              <a:solidFill>
                <a:schemeClr val="tx1">
                  <a:lumMod val="75000"/>
                  <a:lumOff val="25000"/>
                </a:schemeClr>
              </a:solidFill>
              <a:latin typeface="Century Gothic"/>
              <a:cs typeface="Calibri"/>
            </a:endParaRPr>
          </a:p>
        </p:txBody>
      </p:sp>
      <p:sp>
        <p:nvSpPr>
          <p:cNvPr id="20" name="TextBox 19">
            <a:extLst>
              <a:ext uri="{FF2B5EF4-FFF2-40B4-BE49-F238E27FC236}">
                <a16:creationId xmlns:a16="http://schemas.microsoft.com/office/drawing/2014/main" id="{75039150-8AA7-4E65-B844-CF6F9F77D5D1}"/>
              </a:ext>
            </a:extLst>
          </p:cNvPr>
          <p:cNvSpPr txBox="1"/>
          <p:nvPr/>
        </p:nvSpPr>
        <p:spPr>
          <a:xfrm>
            <a:off x="8221666" y="6373666"/>
            <a:ext cx="3101920"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John Davies, 2004</a:t>
            </a:r>
            <a:endParaRPr lang="en-US" sz="1200" i="1" dirty="0">
              <a:solidFill>
                <a:schemeClr val="tx1">
                  <a:lumMod val="75000"/>
                  <a:lumOff val="25000"/>
                </a:schemeClr>
              </a:solidFill>
              <a:latin typeface="Century Gothic"/>
              <a:cs typeface="Calibri"/>
            </a:endParaRPr>
          </a:p>
        </p:txBody>
      </p:sp>
      <p:sp>
        <p:nvSpPr>
          <p:cNvPr id="23" name="TextBox 22">
            <a:extLst>
              <a:ext uri="{FF2B5EF4-FFF2-40B4-BE49-F238E27FC236}">
                <a16:creationId xmlns:a16="http://schemas.microsoft.com/office/drawing/2014/main" id="{E3679DDB-21CF-48D9-A2AB-7A4EE7BDA50F}"/>
              </a:ext>
            </a:extLst>
          </p:cNvPr>
          <p:cNvSpPr txBox="1"/>
          <p:nvPr/>
        </p:nvSpPr>
        <p:spPr>
          <a:xfrm>
            <a:off x="2513855" y="6373666"/>
            <a:ext cx="5201014"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NASA Jet Propulsion Laboratory</a:t>
            </a:r>
            <a:endParaRPr lang="en-US" sz="1200" i="1"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3696152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Google Shape;370;p17">
            <a:extLst>
              <a:ext uri="{FF2B5EF4-FFF2-40B4-BE49-F238E27FC236}">
                <a16:creationId xmlns:a16="http://schemas.microsoft.com/office/drawing/2014/main" id="{674A8801-9570-4021-B446-C67833AE7D38}"/>
              </a:ext>
            </a:extLst>
          </p:cNvPr>
          <p:cNvSpPr/>
          <p:nvPr/>
        </p:nvSpPr>
        <p:spPr>
          <a:xfrm>
            <a:off x="615087" y="2422930"/>
            <a:ext cx="2406417" cy="1632843"/>
          </a:xfrm>
          <a:custGeom>
            <a:avLst/>
            <a:gdLst/>
            <a:ahLst/>
            <a:cxnLst/>
            <a:rect l="l" t="t" r="r" b="b"/>
            <a:pathLst>
              <a:path w="1949176" h="1169505" extrusionOk="0">
                <a:moveTo>
                  <a:pt x="0" y="116951"/>
                </a:moveTo>
                <a:cubicBezTo>
                  <a:pt x="0" y="52361"/>
                  <a:pt x="52361" y="0"/>
                  <a:pt x="116951" y="0"/>
                </a:cubicBezTo>
                <a:lnTo>
                  <a:pt x="1832226" y="0"/>
                </a:lnTo>
                <a:cubicBezTo>
                  <a:pt x="1896816" y="0"/>
                  <a:pt x="1949177" y="52361"/>
                  <a:pt x="1949177" y="116951"/>
                </a:cubicBezTo>
                <a:cubicBezTo>
                  <a:pt x="1949177" y="428819"/>
                  <a:pt x="1949176" y="740687"/>
                  <a:pt x="1949176" y="1052555"/>
                </a:cubicBezTo>
                <a:cubicBezTo>
                  <a:pt x="1949176" y="1117145"/>
                  <a:pt x="1896815" y="1169506"/>
                  <a:pt x="1832225" y="1169506"/>
                </a:cubicBezTo>
                <a:lnTo>
                  <a:pt x="116951" y="1169505"/>
                </a:lnTo>
                <a:cubicBezTo>
                  <a:pt x="52361" y="1169505"/>
                  <a:pt x="0" y="1117144"/>
                  <a:pt x="0" y="1052554"/>
                </a:cubicBezTo>
                <a:lnTo>
                  <a:pt x="0" y="116951"/>
                </a:lnTo>
                <a:close/>
              </a:path>
            </a:pathLst>
          </a:custGeom>
          <a:solidFill>
            <a:schemeClr val="bg1">
              <a:lumMod val="65000"/>
            </a:schemeClr>
          </a:solidFill>
          <a:ln w="25400" cap="flat" cmpd="sng">
            <a:solidFill>
              <a:schemeClr val="lt1"/>
            </a:solidFill>
            <a:prstDash val="solid"/>
            <a:round/>
            <a:headEnd type="none" w="sm" len="sm"/>
            <a:tailEnd type="none" w="sm" len="sm"/>
          </a:ln>
        </p:spPr>
        <p:txBody>
          <a:bodyPr spcFirstLastPara="1" wrap="square" lIns="142225" tIns="142225" rIns="142225" bIns="466025" anchor="t" anchorCtr="0">
            <a:noAutofit/>
          </a:bodyPr>
          <a:lstStyle/>
          <a:p>
            <a:pPr>
              <a:lnSpc>
                <a:spcPct val="90000"/>
              </a:lnSpc>
              <a:buClr>
                <a:srgbClr val="E9A14B"/>
              </a:buClr>
              <a:buSzPts val="2000"/>
            </a:pPr>
            <a:r>
              <a:rPr lang="en-US" sz="2000" b="1" i="0" u="none" strike="noStrike" cap="none" dirty="0">
                <a:solidFill>
                  <a:schemeClr val="lt1"/>
                </a:solidFill>
                <a:latin typeface="Century Gothic"/>
                <a:ea typeface="Century Gothic"/>
                <a:cs typeface="Century Gothic"/>
                <a:sym typeface="Century Gothic"/>
              </a:rPr>
              <a:t>Data</a:t>
            </a:r>
            <a:r>
              <a:rPr lang="en-US" sz="2000" b="1" dirty="0">
                <a:solidFill>
                  <a:schemeClr val="lt1"/>
                </a:solidFill>
                <a:latin typeface="Century Gothic"/>
                <a:ea typeface="Century Gothic"/>
                <a:cs typeface="Century Gothic"/>
                <a:sym typeface="Century Gothic"/>
              </a:rPr>
              <a:t> </a:t>
            </a:r>
            <a:r>
              <a:rPr lang="en-US" sz="2000" b="1" i="0" u="none" strike="noStrike" cap="none" dirty="0">
                <a:solidFill>
                  <a:schemeClr val="lt1"/>
                </a:solidFill>
                <a:latin typeface="Century Gothic"/>
                <a:ea typeface="Century Gothic"/>
                <a:cs typeface="Century Gothic"/>
                <a:sym typeface="Century Gothic"/>
              </a:rPr>
              <a:t>Acquisition</a:t>
            </a:r>
            <a:r>
              <a:rPr lang="en-US" sz="2000" b="1" dirty="0">
                <a:solidFill>
                  <a:schemeClr val="lt1"/>
                </a:solidFill>
                <a:latin typeface="Century Gothic"/>
                <a:ea typeface="Century Gothic"/>
                <a:cs typeface="Century Gothic"/>
                <a:sym typeface="Century Gothic"/>
              </a:rPr>
              <a:t> </a:t>
            </a:r>
            <a:endParaRPr lang="en-US" b="1" dirty="0">
              <a:solidFill>
                <a:schemeClr val="lt1"/>
              </a:solidFill>
              <a:latin typeface="Calibri" panose="020F0502020204030204"/>
              <a:ea typeface="Century Gothic"/>
              <a:cs typeface="Calibri"/>
              <a:sym typeface="Century Gothic"/>
            </a:endParaRPr>
          </a:p>
          <a:p>
            <a:pPr>
              <a:lnSpc>
                <a:spcPct val="90000"/>
              </a:lnSpc>
              <a:buClr>
                <a:srgbClr val="E9A14B"/>
              </a:buClr>
              <a:buSzPts val="2000"/>
            </a:pPr>
            <a:r>
              <a:rPr lang="en-US" sz="2000" b="1" dirty="0">
                <a:solidFill>
                  <a:schemeClr val="lt1"/>
                </a:solidFill>
                <a:latin typeface="Century Gothic"/>
                <a:ea typeface="Century Gothic"/>
                <a:cs typeface="Century Gothic"/>
                <a:sym typeface="Century Gothic"/>
              </a:rPr>
              <a:t>&amp; Processing</a:t>
            </a:r>
            <a:endParaRPr lang="en-US" b="1" dirty="0">
              <a:solidFill>
                <a:schemeClr val="lt1"/>
              </a:solidFill>
              <a:cs typeface="Calibri"/>
            </a:endParaRPr>
          </a:p>
        </p:txBody>
      </p:sp>
      <p:sp>
        <p:nvSpPr>
          <p:cNvPr id="26" name="Google Shape;371;p17">
            <a:extLst>
              <a:ext uri="{FF2B5EF4-FFF2-40B4-BE49-F238E27FC236}">
                <a16:creationId xmlns:a16="http://schemas.microsoft.com/office/drawing/2014/main" id="{1008F59B-D2F1-4FD2-B8E4-20DC0BD5BF52}"/>
              </a:ext>
            </a:extLst>
          </p:cNvPr>
          <p:cNvSpPr/>
          <p:nvPr/>
        </p:nvSpPr>
        <p:spPr>
          <a:xfrm>
            <a:off x="1035411" y="3276046"/>
            <a:ext cx="2510171" cy="2180550"/>
          </a:xfrm>
          <a:custGeom>
            <a:avLst/>
            <a:gdLst/>
            <a:ahLst/>
            <a:cxnLst/>
            <a:rect l="l" t="t" r="r" b="b"/>
            <a:pathLst>
              <a:path w="2194148" h="1187845" extrusionOk="0">
                <a:moveTo>
                  <a:pt x="0" y="118785"/>
                </a:moveTo>
                <a:cubicBezTo>
                  <a:pt x="0" y="53182"/>
                  <a:pt x="53182" y="0"/>
                  <a:pt x="118785" y="0"/>
                </a:cubicBezTo>
                <a:lnTo>
                  <a:pt x="2075364" y="0"/>
                </a:lnTo>
                <a:cubicBezTo>
                  <a:pt x="2140967" y="0"/>
                  <a:pt x="2194149" y="53182"/>
                  <a:pt x="2194149" y="118785"/>
                </a:cubicBezTo>
                <a:cubicBezTo>
                  <a:pt x="2194149" y="435544"/>
                  <a:pt x="2194148" y="752302"/>
                  <a:pt x="2194148" y="1069061"/>
                </a:cubicBezTo>
                <a:cubicBezTo>
                  <a:pt x="2194148" y="1134664"/>
                  <a:pt x="2140966" y="1187846"/>
                  <a:pt x="2075363" y="1187846"/>
                </a:cubicBezTo>
                <a:lnTo>
                  <a:pt x="118785" y="1187845"/>
                </a:lnTo>
                <a:cubicBezTo>
                  <a:pt x="53182" y="1187845"/>
                  <a:pt x="0" y="1134663"/>
                  <a:pt x="0" y="1069060"/>
                </a:cubicBezTo>
                <a:lnTo>
                  <a:pt x="0" y="118785"/>
                </a:lnTo>
                <a:close/>
              </a:path>
            </a:pathLst>
          </a:custGeom>
          <a:solidFill>
            <a:schemeClr val="lt1">
              <a:alpha val="89803"/>
            </a:schemeClr>
          </a:solidFill>
          <a:ln w="25400" cap="flat" cmpd="sng">
            <a:solidFill>
              <a:srgbClr val="7F7F7F"/>
            </a:solidFill>
            <a:prstDash val="solid"/>
            <a:round/>
            <a:headEnd type="none" w="sm" len="sm"/>
            <a:tailEnd type="none" w="sm" len="sm"/>
          </a:ln>
        </p:spPr>
        <p:txBody>
          <a:bodyPr spcFirstLastPara="1" wrap="square" lIns="162800" tIns="162800" rIns="162800" bIns="162800" anchor="t" anchorCtr="0">
            <a:noAutofit/>
          </a:bodyPr>
          <a:lstStyle/>
          <a:p>
            <a:pPr marL="171450" marR="0" lvl="0" indent="-285750" algn="just" rtl="0">
              <a:lnSpc>
                <a:spcPct val="100000"/>
              </a:lnSpc>
              <a:spcBef>
                <a:spcPts val="0"/>
              </a:spcBef>
              <a:spcAft>
                <a:spcPts val="0"/>
              </a:spcAft>
              <a:buClr>
                <a:srgbClr val="E9A14B"/>
              </a:buClr>
              <a:buSzPts val="1800"/>
              <a:buFont typeface="Wingdings 3" panose="05040102010807070707" pitchFamily="18" charset="2"/>
              <a:buChar char="}"/>
            </a:pPr>
            <a:endParaRPr sz="1800" b="0" i="0" u="none" strike="noStrike" cap="none" dirty="0">
              <a:solidFill>
                <a:srgbClr val="3F3F3F"/>
              </a:solidFill>
              <a:latin typeface="Century Gothic"/>
              <a:ea typeface="Century Gothic"/>
              <a:cs typeface="Century Gothic"/>
              <a:sym typeface="Century Gothic"/>
            </a:endParaRPr>
          </a:p>
        </p:txBody>
      </p:sp>
      <p:sp>
        <p:nvSpPr>
          <p:cNvPr id="27" name="Google Shape;372;p17">
            <a:extLst>
              <a:ext uri="{FF2B5EF4-FFF2-40B4-BE49-F238E27FC236}">
                <a16:creationId xmlns:a16="http://schemas.microsoft.com/office/drawing/2014/main" id="{56AD53FC-ACFB-4093-8BE4-B4A2ADC61A2B}"/>
              </a:ext>
            </a:extLst>
          </p:cNvPr>
          <p:cNvSpPr/>
          <p:nvPr/>
        </p:nvSpPr>
        <p:spPr>
          <a:xfrm>
            <a:off x="3213528" y="2625561"/>
            <a:ext cx="958261" cy="429901"/>
          </a:xfrm>
          <a:custGeom>
            <a:avLst/>
            <a:gdLst/>
            <a:ahLst/>
            <a:cxnLst/>
            <a:rect l="l" t="t" r="r" b="b"/>
            <a:pathLst>
              <a:path w="691352" h="485288" extrusionOk="0">
                <a:moveTo>
                  <a:pt x="0" y="97058"/>
                </a:moveTo>
                <a:lnTo>
                  <a:pt x="448708" y="97058"/>
                </a:lnTo>
                <a:lnTo>
                  <a:pt x="448708" y="0"/>
                </a:lnTo>
                <a:lnTo>
                  <a:pt x="691352" y="242644"/>
                </a:lnTo>
                <a:lnTo>
                  <a:pt x="448708" y="485288"/>
                </a:lnTo>
                <a:lnTo>
                  <a:pt x="448708" y="388230"/>
                </a:lnTo>
                <a:lnTo>
                  <a:pt x="0" y="388230"/>
                </a:lnTo>
                <a:lnTo>
                  <a:pt x="0" y="97058"/>
                </a:lnTo>
                <a:close/>
              </a:path>
            </a:pathLst>
          </a:custGeom>
          <a:solidFill>
            <a:srgbClr val="8D8780"/>
          </a:solidFill>
          <a:ln>
            <a:solidFill>
              <a:schemeClr val="tx1">
                <a:lumMod val="75000"/>
                <a:lumOff val="25000"/>
              </a:schemeClr>
            </a:solidFill>
          </a:ln>
        </p:spPr>
        <p:txBody>
          <a:bodyPr spcFirstLastPara="1" wrap="square" lIns="0" tIns="97050" rIns="145575" bIns="97050" anchor="ctr" anchorCtr="0">
            <a:noAutofit/>
          </a:bodyPr>
          <a:lstStyle/>
          <a:p>
            <a:pPr marL="285750" marR="0" lvl="0" indent="-285750" algn="ctr" rtl="0">
              <a:lnSpc>
                <a:spcPct val="90000"/>
              </a:lnSpc>
              <a:spcBef>
                <a:spcPts val="0"/>
              </a:spcBef>
              <a:spcAft>
                <a:spcPts val="0"/>
              </a:spcAft>
              <a:buClr>
                <a:srgbClr val="E9A14B"/>
              </a:buClr>
              <a:buSzPts val="1600"/>
              <a:buFont typeface="Wingdings 3" panose="05040102010807070707" pitchFamily="18" charset="2"/>
              <a:buChar char="}"/>
            </a:pPr>
            <a:endParaRPr sz="1600" b="0" i="0" u="none" strike="noStrike" cap="none" dirty="0">
              <a:solidFill>
                <a:schemeClr val="lt1"/>
              </a:solidFill>
              <a:latin typeface="Arial"/>
              <a:ea typeface="Arial"/>
              <a:cs typeface="Arial"/>
              <a:sym typeface="Arial"/>
            </a:endParaRPr>
          </a:p>
        </p:txBody>
      </p:sp>
      <p:sp>
        <p:nvSpPr>
          <p:cNvPr id="34" name="Google Shape;373;p17">
            <a:extLst>
              <a:ext uri="{FF2B5EF4-FFF2-40B4-BE49-F238E27FC236}">
                <a16:creationId xmlns:a16="http://schemas.microsoft.com/office/drawing/2014/main" id="{13676E1A-644F-43CB-9E98-A73E77FBE0FA}"/>
              </a:ext>
            </a:extLst>
          </p:cNvPr>
          <p:cNvSpPr/>
          <p:nvPr/>
        </p:nvSpPr>
        <p:spPr>
          <a:xfrm>
            <a:off x="4324693" y="2386642"/>
            <a:ext cx="2701691" cy="1632843"/>
          </a:xfrm>
          <a:custGeom>
            <a:avLst/>
            <a:gdLst/>
            <a:ahLst/>
            <a:cxnLst/>
            <a:rect l="l" t="t" r="r" b="b"/>
            <a:pathLst>
              <a:path w="1949176" h="1169505" extrusionOk="0">
                <a:moveTo>
                  <a:pt x="0" y="116951"/>
                </a:moveTo>
                <a:cubicBezTo>
                  <a:pt x="0" y="52361"/>
                  <a:pt x="52361" y="0"/>
                  <a:pt x="116951" y="0"/>
                </a:cubicBezTo>
                <a:lnTo>
                  <a:pt x="1832226" y="0"/>
                </a:lnTo>
                <a:cubicBezTo>
                  <a:pt x="1896816" y="0"/>
                  <a:pt x="1949177" y="52361"/>
                  <a:pt x="1949177" y="116951"/>
                </a:cubicBezTo>
                <a:cubicBezTo>
                  <a:pt x="1949177" y="428819"/>
                  <a:pt x="1949176" y="740687"/>
                  <a:pt x="1949176" y="1052555"/>
                </a:cubicBezTo>
                <a:cubicBezTo>
                  <a:pt x="1949176" y="1117145"/>
                  <a:pt x="1896815" y="1169506"/>
                  <a:pt x="1832225" y="1169506"/>
                </a:cubicBezTo>
                <a:lnTo>
                  <a:pt x="116951" y="1169505"/>
                </a:lnTo>
                <a:cubicBezTo>
                  <a:pt x="52361" y="1169505"/>
                  <a:pt x="0" y="1117144"/>
                  <a:pt x="0" y="1052554"/>
                </a:cubicBezTo>
                <a:lnTo>
                  <a:pt x="0" y="116951"/>
                </a:lnTo>
                <a:close/>
              </a:path>
            </a:pathLst>
          </a:custGeom>
          <a:solidFill>
            <a:schemeClr val="bg1">
              <a:lumMod val="65000"/>
            </a:schemeClr>
          </a:solidFill>
          <a:ln w="25400" cap="flat" cmpd="sng">
            <a:solidFill>
              <a:schemeClr val="lt1"/>
            </a:solidFill>
            <a:prstDash val="solid"/>
            <a:round/>
            <a:headEnd type="none" w="sm" len="sm"/>
            <a:tailEnd type="none" w="sm" len="sm"/>
          </a:ln>
        </p:spPr>
        <p:txBody>
          <a:bodyPr spcFirstLastPara="1" wrap="square" lIns="142225" tIns="142225" rIns="142225" bIns="466025" anchor="t" anchorCtr="0">
            <a:noAutofit/>
          </a:bodyPr>
          <a:lstStyle/>
          <a:p>
            <a:pPr marR="0" lvl="0" algn="l" rtl="0">
              <a:lnSpc>
                <a:spcPct val="90000"/>
              </a:lnSpc>
              <a:spcBef>
                <a:spcPts val="0"/>
              </a:spcBef>
              <a:spcAft>
                <a:spcPts val="0"/>
              </a:spcAft>
              <a:buClr>
                <a:srgbClr val="E9A14B"/>
              </a:buClr>
              <a:buSzPts val="2000"/>
            </a:pPr>
            <a:r>
              <a:rPr lang="en-US" sz="2000" b="1" dirty="0">
                <a:solidFill>
                  <a:schemeClr val="lt1"/>
                </a:solidFill>
                <a:latin typeface="Century Gothic"/>
                <a:sym typeface="Century Gothic"/>
              </a:rPr>
              <a:t>Validation &amp; Comparison</a:t>
            </a:r>
            <a:endParaRPr b="1" dirty="0"/>
          </a:p>
        </p:txBody>
      </p:sp>
      <p:sp>
        <p:nvSpPr>
          <p:cNvPr id="40" name="Google Shape;375;p17">
            <a:extLst>
              <a:ext uri="{FF2B5EF4-FFF2-40B4-BE49-F238E27FC236}">
                <a16:creationId xmlns:a16="http://schemas.microsoft.com/office/drawing/2014/main" id="{8A8C6537-84B6-4F87-89A7-29DBB8FBE2DE}"/>
              </a:ext>
            </a:extLst>
          </p:cNvPr>
          <p:cNvSpPr/>
          <p:nvPr/>
        </p:nvSpPr>
        <p:spPr>
          <a:xfrm>
            <a:off x="7407655" y="2630883"/>
            <a:ext cx="958261" cy="429901"/>
          </a:xfrm>
          <a:custGeom>
            <a:avLst/>
            <a:gdLst/>
            <a:ahLst/>
            <a:cxnLst/>
            <a:rect l="l" t="t" r="r" b="b"/>
            <a:pathLst>
              <a:path w="691352" h="485288" extrusionOk="0">
                <a:moveTo>
                  <a:pt x="0" y="97058"/>
                </a:moveTo>
                <a:lnTo>
                  <a:pt x="448708" y="97058"/>
                </a:lnTo>
                <a:lnTo>
                  <a:pt x="448708" y="0"/>
                </a:lnTo>
                <a:lnTo>
                  <a:pt x="691352" y="242644"/>
                </a:lnTo>
                <a:lnTo>
                  <a:pt x="448708" y="485288"/>
                </a:lnTo>
                <a:lnTo>
                  <a:pt x="448708" y="388230"/>
                </a:lnTo>
                <a:lnTo>
                  <a:pt x="0" y="388230"/>
                </a:lnTo>
                <a:lnTo>
                  <a:pt x="0" y="97058"/>
                </a:lnTo>
                <a:close/>
              </a:path>
            </a:pathLst>
          </a:custGeom>
          <a:solidFill>
            <a:srgbClr val="8D8780"/>
          </a:solidFill>
          <a:ln>
            <a:solidFill>
              <a:schemeClr val="tx1">
                <a:lumMod val="75000"/>
                <a:lumOff val="25000"/>
              </a:schemeClr>
            </a:solidFill>
          </a:ln>
        </p:spPr>
        <p:txBody>
          <a:bodyPr spcFirstLastPara="1" wrap="square" lIns="0" tIns="97050" rIns="145575" bIns="97050" anchor="ctr" anchorCtr="0">
            <a:noAutofit/>
          </a:bodyPr>
          <a:lstStyle/>
          <a:p>
            <a:pPr marL="285750" marR="0" lvl="0" indent="-285750" algn="ctr" rtl="0">
              <a:lnSpc>
                <a:spcPct val="90000"/>
              </a:lnSpc>
              <a:spcBef>
                <a:spcPts val="0"/>
              </a:spcBef>
              <a:spcAft>
                <a:spcPts val="0"/>
              </a:spcAft>
              <a:buClr>
                <a:srgbClr val="E9A14B"/>
              </a:buClr>
              <a:buSzPts val="1600"/>
              <a:buFont typeface="Wingdings 3" panose="05040102010807070707" pitchFamily="18" charset="2"/>
              <a:buChar char="}"/>
            </a:pPr>
            <a:endParaRPr sz="1600" b="0" i="0" u="none" strike="noStrike" cap="none" dirty="0">
              <a:solidFill>
                <a:schemeClr val="lt1"/>
              </a:solidFill>
              <a:latin typeface="Arial"/>
              <a:ea typeface="Arial"/>
              <a:cs typeface="Arial"/>
              <a:sym typeface="Arial"/>
            </a:endParaRPr>
          </a:p>
        </p:txBody>
      </p:sp>
      <p:sp>
        <p:nvSpPr>
          <p:cNvPr id="41" name="Google Shape;376;p17">
            <a:extLst>
              <a:ext uri="{FF2B5EF4-FFF2-40B4-BE49-F238E27FC236}">
                <a16:creationId xmlns:a16="http://schemas.microsoft.com/office/drawing/2014/main" id="{813C5629-7032-465C-A5BE-2CE1007D3436}"/>
              </a:ext>
            </a:extLst>
          </p:cNvPr>
          <p:cNvSpPr/>
          <p:nvPr/>
        </p:nvSpPr>
        <p:spPr>
          <a:xfrm>
            <a:off x="8646794" y="2384515"/>
            <a:ext cx="2701691" cy="1632843"/>
          </a:xfrm>
          <a:custGeom>
            <a:avLst/>
            <a:gdLst/>
            <a:ahLst/>
            <a:cxnLst/>
            <a:rect l="l" t="t" r="r" b="b"/>
            <a:pathLst>
              <a:path w="1949176" h="1169505" extrusionOk="0">
                <a:moveTo>
                  <a:pt x="0" y="116951"/>
                </a:moveTo>
                <a:cubicBezTo>
                  <a:pt x="0" y="52361"/>
                  <a:pt x="52361" y="0"/>
                  <a:pt x="116951" y="0"/>
                </a:cubicBezTo>
                <a:lnTo>
                  <a:pt x="1832226" y="0"/>
                </a:lnTo>
                <a:cubicBezTo>
                  <a:pt x="1896816" y="0"/>
                  <a:pt x="1949177" y="52361"/>
                  <a:pt x="1949177" y="116951"/>
                </a:cubicBezTo>
                <a:cubicBezTo>
                  <a:pt x="1949177" y="428819"/>
                  <a:pt x="1949176" y="740687"/>
                  <a:pt x="1949176" y="1052555"/>
                </a:cubicBezTo>
                <a:cubicBezTo>
                  <a:pt x="1949176" y="1117145"/>
                  <a:pt x="1896815" y="1169506"/>
                  <a:pt x="1832225" y="1169506"/>
                </a:cubicBezTo>
                <a:lnTo>
                  <a:pt x="116951" y="1169505"/>
                </a:lnTo>
                <a:cubicBezTo>
                  <a:pt x="52361" y="1169505"/>
                  <a:pt x="0" y="1117144"/>
                  <a:pt x="0" y="1052554"/>
                </a:cubicBezTo>
                <a:lnTo>
                  <a:pt x="0" y="116951"/>
                </a:lnTo>
                <a:close/>
              </a:path>
            </a:pathLst>
          </a:custGeom>
          <a:solidFill>
            <a:schemeClr val="bg1">
              <a:lumMod val="65000"/>
            </a:schemeClr>
          </a:solidFill>
          <a:ln w="25400" cap="flat" cmpd="sng">
            <a:solidFill>
              <a:schemeClr val="lt1"/>
            </a:solidFill>
            <a:prstDash val="solid"/>
            <a:round/>
            <a:headEnd type="none" w="sm" len="sm"/>
            <a:tailEnd type="none" w="sm" len="sm"/>
          </a:ln>
        </p:spPr>
        <p:txBody>
          <a:bodyPr spcFirstLastPara="1" wrap="square" lIns="142225" tIns="142225" rIns="142225" bIns="466025" anchor="t" anchorCtr="0">
            <a:noAutofit/>
          </a:bodyPr>
          <a:lstStyle/>
          <a:p>
            <a:pPr marR="0" lvl="0" algn="l" rtl="0">
              <a:lnSpc>
                <a:spcPct val="90000"/>
              </a:lnSpc>
              <a:spcBef>
                <a:spcPts val="0"/>
              </a:spcBef>
              <a:spcAft>
                <a:spcPts val="0"/>
              </a:spcAft>
              <a:buClr>
                <a:srgbClr val="E9A14B"/>
              </a:buClr>
              <a:buSzPts val="2000"/>
            </a:pPr>
            <a:r>
              <a:rPr lang="en-US" sz="2000" b="1" i="0" u="none" strike="noStrike" cap="none" dirty="0">
                <a:solidFill>
                  <a:schemeClr val="lt1"/>
                </a:solidFill>
                <a:latin typeface="Century Gothic"/>
                <a:ea typeface="Century Gothic"/>
                <a:cs typeface="Century Gothic"/>
                <a:sym typeface="Century Gothic"/>
              </a:rPr>
              <a:t>Deformation Analysis</a:t>
            </a:r>
            <a:endParaRPr b="1" dirty="0">
              <a:solidFill>
                <a:schemeClr val="lt1"/>
              </a:solidFill>
            </a:endParaRPr>
          </a:p>
        </p:txBody>
      </p:sp>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244044"/>
            <a:ext cx="9414305" cy="4191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Methods: Overview</a:t>
            </a:r>
          </a:p>
          <a:p>
            <a:endParaRPr lang="en-US" sz="4000" b="1" dirty="0">
              <a:solidFill>
                <a:schemeClr val="bg1"/>
              </a:solidFill>
              <a:latin typeface="Century Gothic"/>
            </a:endParaRPr>
          </a:p>
        </p:txBody>
      </p:sp>
      <p:grpSp>
        <p:nvGrpSpPr>
          <p:cNvPr id="3" name="Group 2">
            <a:extLst>
              <a:ext uri="{FF2B5EF4-FFF2-40B4-BE49-F238E27FC236}">
                <a16:creationId xmlns:a16="http://schemas.microsoft.com/office/drawing/2014/main" id="{7F8C853A-E6B1-4805-AB0A-E2C38424DDC8}"/>
              </a:ext>
            </a:extLst>
          </p:cNvPr>
          <p:cNvGrpSpPr/>
          <p:nvPr/>
        </p:nvGrpSpPr>
        <p:grpSpPr>
          <a:xfrm>
            <a:off x="9218865" y="3235376"/>
            <a:ext cx="2305057" cy="1519697"/>
            <a:chOff x="9097913" y="2388709"/>
            <a:chExt cx="2292962" cy="1519697"/>
          </a:xfrm>
        </p:grpSpPr>
        <p:sp>
          <p:nvSpPr>
            <p:cNvPr id="42" name="Google Shape;377;p17">
              <a:extLst>
                <a:ext uri="{FF2B5EF4-FFF2-40B4-BE49-F238E27FC236}">
                  <a16:creationId xmlns:a16="http://schemas.microsoft.com/office/drawing/2014/main" id="{D057E4E5-2916-44BF-9DE5-7DCFC30547AF}"/>
                </a:ext>
              </a:extLst>
            </p:cNvPr>
            <p:cNvSpPr/>
            <p:nvPr/>
          </p:nvSpPr>
          <p:spPr>
            <a:xfrm>
              <a:off x="9097913" y="2388709"/>
              <a:ext cx="2292962" cy="1519697"/>
            </a:xfrm>
            <a:custGeom>
              <a:avLst/>
              <a:gdLst/>
              <a:ahLst/>
              <a:cxnLst/>
              <a:rect l="l" t="t" r="r" b="b"/>
              <a:pathLst>
                <a:path w="2194148" h="1187845" extrusionOk="0">
                  <a:moveTo>
                    <a:pt x="0" y="118785"/>
                  </a:moveTo>
                  <a:cubicBezTo>
                    <a:pt x="0" y="53182"/>
                    <a:pt x="53182" y="0"/>
                    <a:pt x="118785" y="0"/>
                  </a:cubicBezTo>
                  <a:lnTo>
                    <a:pt x="2075364" y="0"/>
                  </a:lnTo>
                  <a:cubicBezTo>
                    <a:pt x="2140967" y="0"/>
                    <a:pt x="2194149" y="53182"/>
                    <a:pt x="2194149" y="118785"/>
                  </a:cubicBezTo>
                  <a:cubicBezTo>
                    <a:pt x="2194149" y="435544"/>
                    <a:pt x="2194148" y="752302"/>
                    <a:pt x="2194148" y="1069061"/>
                  </a:cubicBezTo>
                  <a:cubicBezTo>
                    <a:pt x="2194148" y="1134664"/>
                    <a:pt x="2140966" y="1187846"/>
                    <a:pt x="2075363" y="1187846"/>
                  </a:cubicBezTo>
                  <a:lnTo>
                    <a:pt x="118785" y="1187845"/>
                  </a:lnTo>
                  <a:cubicBezTo>
                    <a:pt x="53182" y="1187845"/>
                    <a:pt x="0" y="1134663"/>
                    <a:pt x="0" y="1069060"/>
                  </a:cubicBezTo>
                  <a:lnTo>
                    <a:pt x="0" y="118785"/>
                  </a:lnTo>
                  <a:close/>
                </a:path>
              </a:pathLst>
            </a:custGeom>
            <a:solidFill>
              <a:schemeClr val="lt1">
                <a:alpha val="89803"/>
              </a:schemeClr>
            </a:solidFill>
            <a:ln w="25400" cap="flat" cmpd="sng">
              <a:solidFill>
                <a:srgbClr val="7F7F7F"/>
              </a:solidFill>
              <a:prstDash val="solid"/>
              <a:round/>
              <a:headEnd type="none" w="sm" len="sm"/>
              <a:tailEnd type="none" w="sm" len="sm"/>
            </a:ln>
          </p:spPr>
          <p:txBody>
            <a:bodyPr spcFirstLastPara="1" wrap="square" lIns="162800" tIns="162800" rIns="162800" bIns="162800" anchor="t" anchorCtr="0">
              <a:noAutofit/>
            </a:bodyPr>
            <a:lstStyle/>
            <a:p>
              <a:pPr marL="171450" marR="0" lvl="0" indent="-285750" algn="just" rtl="0">
                <a:lnSpc>
                  <a:spcPct val="100000"/>
                </a:lnSpc>
                <a:spcBef>
                  <a:spcPts val="0"/>
                </a:spcBef>
                <a:spcAft>
                  <a:spcPts val="0"/>
                </a:spcAft>
                <a:buClr>
                  <a:srgbClr val="E9A14B"/>
                </a:buClr>
                <a:buSzPts val="1800"/>
                <a:buFont typeface="Wingdings 3" panose="05040102010807070707" pitchFamily="18" charset="2"/>
                <a:buChar char="}"/>
              </a:pPr>
              <a:endParaRPr dirty="0">
                <a:solidFill>
                  <a:schemeClr val="tx1">
                    <a:lumMod val="75000"/>
                    <a:lumOff val="25000"/>
                  </a:schemeClr>
                </a:solidFill>
              </a:endParaRPr>
            </a:p>
          </p:txBody>
        </p:sp>
        <p:sp>
          <p:nvSpPr>
            <p:cNvPr id="28" name="Rectangle 27">
              <a:extLst>
                <a:ext uri="{FF2B5EF4-FFF2-40B4-BE49-F238E27FC236}">
                  <a16:creationId xmlns:a16="http://schemas.microsoft.com/office/drawing/2014/main" id="{F29743A7-CE9E-4F22-873F-B8832A7919B4}"/>
                </a:ext>
              </a:extLst>
            </p:cNvPr>
            <p:cNvSpPr/>
            <p:nvPr/>
          </p:nvSpPr>
          <p:spPr>
            <a:xfrm>
              <a:off x="9377689" y="2870647"/>
              <a:ext cx="1735969" cy="558945"/>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endParaRPr lang="en-US" b="1" dirty="0">
                <a:solidFill>
                  <a:srgbClr val="FFFFFF"/>
                </a:solidFill>
                <a:cs typeface="Arial"/>
              </a:endParaRPr>
            </a:p>
          </p:txBody>
        </p:sp>
      </p:grpSp>
      <p:grpSp>
        <p:nvGrpSpPr>
          <p:cNvPr id="4" name="Group 3">
            <a:extLst>
              <a:ext uri="{FF2B5EF4-FFF2-40B4-BE49-F238E27FC236}">
                <a16:creationId xmlns:a16="http://schemas.microsoft.com/office/drawing/2014/main" id="{6222C0F1-63C8-40F5-9432-D4CA341A83D3}"/>
              </a:ext>
            </a:extLst>
          </p:cNvPr>
          <p:cNvGrpSpPr/>
          <p:nvPr/>
        </p:nvGrpSpPr>
        <p:grpSpPr>
          <a:xfrm>
            <a:off x="1410804" y="3568413"/>
            <a:ext cx="1745013" cy="1509197"/>
            <a:chOff x="9247930" y="2454671"/>
            <a:chExt cx="1745013" cy="1509197"/>
          </a:xfrm>
        </p:grpSpPr>
        <p:sp>
          <p:nvSpPr>
            <p:cNvPr id="31" name="Rectangle 30">
              <a:extLst>
                <a:ext uri="{FF2B5EF4-FFF2-40B4-BE49-F238E27FC236}">
                  <a16:creationId xmlns:a16="http://schemas.microsoft.com/office/drawing/2014/main" id="{39D7D610-8721-4460-BBE4-E31D579EEDA9}"/>
                </a:ext>
              </a:extLst>
            </p:cNvPr>
            <p:cNvSpPr/>
            <p:nvPr/>
          </p:nvSpPr>
          <p:spPr>
            <a:xfrm>
              <a:off x="9247931" y="2454671"/>
              <a:ext cx="1745012" cy="40220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sp>
          <p:nvSpPr>
            <p:cNvPr id="32" name="Rectangle 31">
              <a:extLst>
                <a:ext uri="{FF2B5EF4-FFF2-40B4-BE49-F238E27FC236}">
                  <a16:creationId xmlns:a16="http://schemas.microsoft.com/office/drawing/2014/main" id="{1C2CE981-78F4-4F70-999E-8AD262BD9D2F}"/>
                </a:ext>
              </a:extLst>
            </p:cNvPr>
            <p:cNvSpPr/>
            <p:nvPr/>
          </p:nvSpPr>
          <p:spPr>
            <a:xfrm>
              <a:off x="9247930" y="3010316"/>
              <a:ext cx="1735969" cy="382052"/>
            </a:xfrm>
            <a:prstGeom prst="rect">
              <a:avLst/>
            </a:prstGeom>
            <a:solidFill>
              <a:srgbClr val="7EB761"/>
            </a:solidFill>
            <a:ln>
              <a:solidFill>
                <a:schemeClr val="tx1">
                  <a:lumMod val="75000"/>
                  <a:lumOff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rgbClr val="FFFFFF"/>
                  </a:solidFill>
                  <a:cs typeface="Arial"/>
                </a:rPr>
                <a:t>UAVSAR</a:t>
              </a:r>
              <a:r>
                <a:rPr lang="en-US" sz="1800" b="1" dirty="0">
                  <a:solidFill>
                    <a:srgbClr val="FFFFFF"/>
                  </a:solidFill>
                  <a:cs typeface="Arial"/>
                </a:rPr>
                <a:t> Data</a:t>
              </a:r>
              <a:endParaRPr lang="en-US" b="1" dirty="0">
                <a:solidFill>
                  <a:srgbClr val="FFFFFF"/>
                </a:solidFill>
              </a:endParaRPr>
            </a:p>
          </p:txBody>
        </p:sp>
        <p:sp>
          <p:nvSpPr>
            <p:cNvPr id="33" name="Rectangle 32">
              <a:extLst>
                <a:ext uri="{FF2B5EF4-FFF2-40B4-BE49-F238E27FC236}">
                  <a16:creationId xmlns:a16="http://schemas.microsoft.com/office/drawing/2014/main" id="{A4D53FA2-64F1-4E83-A6CC-E0C165018DC3}"/>
                </a:ext>
              </a:extLst>
            </p:cNvPr>
            <p:cNvSpPr/>
            <p:nvPr/>
          </p:nvSpPr>
          <p:spPr>
            <a:xfrm>
              <a:off x="9247930" y="3581816"/>
              <a:ext cx="1735969" cy="382052"/>
            </a:xfrm>
            <a:prstGeom prst="rect">
              <a:avLst/>
            </a:prstGeom>
            <a:solidFill>
              <a:srgbClr val="379CC4"/>
            </a:solidFill>
            <a:ln>
              <a:solidFill>
                <a:schemeClr val="tx1">
                  <a:lumMod val="75000"/>
                  <a:lumOff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800" b="1" dirty="0">
                  <a:solidFill>
                    <a:srgbClr val="FFFFFF"/>
                  </a:solidFill>
                  <a:cs typeface="Arial"/>
                </a:rPr>
                <a:t>LiDAR Data</a:t>
              </a:r>
              <a:endParaRPr lang="en-US" b="1" dirty="0">
                <a:solidFill>
                  <a:srgbClr val="FFFFFF"/>
                </a:solidFill>
              </a:endParaRPr>
            </a:p>
          </p:txBody>
        </p:sp>
      </p:grpSp>
      <p:grpSp>
        <p:nvGrpSpPr>
          <p:cNvPr id="5" name="Group 4">
            <a:extLst>
              <a:ext uri="{FF2B5EF4-FFF2-40B4-BE49-F238E27FC236}">
                <a16:creationId xmlns:a16="http://schemas.microsoft.com/office/drawing/2014/main" id="{85E94876-FD6D-471B-9B02-0BB15B222843}"/>
              </a:ext>
            </a:extLst>
          </p:cNvPr>
          <p:cNvGrpSpPr/>
          <p:nvPr/>
        </p:nvGrpSpPr>
        <p:grpSpPr>
          <a:xfrm>
            <a:off x="4571402" y="3271661"/>
            <a:ext cx="3545352" cy="1519696"/>
            <a:chOff x="4438355" y="2388709"/>
            <a:chExt cx="3545352" cy="1519696"/>
          </a:xfrm>
        </p:grpSpPr>
        <p:sp>
          <p:nvSpPr>
            <p:cNvPr id="38" name="Google Shape;374;p17">
              <a:extLst>
                <a:ext uri="{FF2B5EF4-FFF2-40B4-BE49-F238E27FC236}">
                  <a16:creationId xmlns:a16="http://schemas.microsoft.com/office/drawing/2014/main" id="{D8858093-7851-4F5A-9DF9-7CCB19D35D46}"/>
                </a:ext>
              </a:extLst>
            </p:cNvPr>
            <p:cNvSpPr/>
            <p:nvPr/>
          </p:nvSpPr>
          <p:spPr>
            <a:xfrm>
              <a:off x="4438355" y="2388709"/>
              <a:ext cx="3545352" cy="1519696"/>
            </a:xfrm>
            <a:custGeom>
              <a:avLst/>
              <a:gdLst/>
              <a:ahLst/>
              <a:cxnLst/>
              <a:rect l="l" t="t" r="r" b="b"/>
              <a:pathLst>
                <a:path w="2194148" h="1187845" extrusionOk="0">
                  <a:moveTo>
                    <a:pt x="0" y="118785"/>
                  </a:moveTo>
                  <a:cubicBezTo>
                    <a:pt x="0" y="53182"/>
                    <a:pt x="53182" y="0"/>
                    <a:pt x="118785" y="0"/>
                  </a:cubicBezTo>
                  <a:lnTo>
                    <a:pt x="2075364" y="0"/>
                  </a:lnTo>
                  <a:cubicBezTo>
                    <a:pt x="2140967" y="0"/>
                    <a:pt x="2194149" y="53182"/>
                    <a:pt x="2194149" y="118785"/>
                  </a:cubicBezTo>
                  <a:cubicBezTo>
                    <a:pt x="2194149" y="435544"/>
                    <a:pt x="2194148" y="752302"/>
                    <a:pt x="2194148" y="1069061"/>
                  </a:cubicBezTo>
                  <a:cubicBezTo>
                    <a:pt x="2194148" y="1134664"/>
                    <a:pt x="2140966" y="1187846"/>
                    <a:pt x="2075363" y="1187846"/>
                  </a:cubicBezTo>
                  <a:lnTo>
                    <a:pt x="118785" y="1187845"/>
                  </a:lnTo>
                  <a:cubicBezTo>
                    <a:pt x="53182" y="1187845"/>
                    <a:pt x="0" y="1134663"/>
                    <a:pt x="0" y="1069060"/>
                  </a:cubicBezTo>
                  <a:lnTo>
                    <a:pt x="0" y="118785"/>
                  </a:lnTo>
                  <a:close/>
                </a:path>
              </a:pathLst>
            </a:custGeom>
            <a:solidFill>
              <a:schemeClr val="lt1">
                <a:alpha val="89803"/>
              </a:schemeClr>
            </a:solidFill>
            <a:ln w="25400" cap="flat" cmpd="sng">
              <a:solidFill>
                <a:srgbClr val="7F7F7F"/>
              </a:solidFill>
              <a:prstDash val="solid"/>
              <a:round/>
              <a:headEnd type="none" w="sm" len="sm"/>
              <a:tailEnd type="none" w="sm" len="sm"/>
            </a:ln>
          </p:spPr>
          <p:txBody>
            <a:bodyPr spcFirstLastPara="1" wrap="square" lIns="162800" tIns="162800" rIns="162800" bIns="162800" anchor="t" anchorCtr="0">
              <a:noAutofit/>
            </a:bodyPr>
            <a:lstStyle/>
            <a:p>
              <a:pPr marL="171450" marR="0" lvl="0" indent="-285750" algn="just" rtl="0">
                <a:lnSpc>
                  <a:spcPct val="100000"/>
                </a:lnSpc>
                <a:spcBef>
                  <a:spcPts val="0"/>
                </a:spcBef>
                <a:spcAft>
                  <a:spcPts val="0"/>
                </a:spcAft>
                <a:buClr>
                  <a:srgbClr val="E9A14B"/>
                </a:buClr>
                <a:buSzPts val="1800"/>
                <a:buFont typeface="Wingdings 3" panose="05040102010807070707" pitchFamily="18" charset="2"/>
                <a:buChar char="}"/>
              </a:pPr>
              <a:endParaRPr dirty="0"/>
            </a:p>
          </p:txBody>
        </p:sp>
        <p:grpSp>
          <p:nvGrpSpPr>
            <p:cNvPr id="7" name="Group 6">
              <a:extLst>
                <a:ext uri="{FF2B5EF4-FFF2-40B4-BE49-F238E27FC236}">
                  <a16:creationId xmlns:a16="http://schemas.microsoft.com/office/drawing/2014/main" id="{5E4A1849-AF06-4C49-9752-C29CA4C7DB1A}"/>
                </a:ext>
              </a:extLst>
            </p:cNvPr>
            <p:cNvGrpSpPr/>
            <p:nvPr/>
          </p:nvGrpSpPr>
          <p:grpSpPr>
            <a:xfrm>
              <a:off x="4627289" y="2721818"/>
              <a:ext cx="3098610" cy="830718"/>
              <a:chOff x="4475330" y="2203637"/>
              <a:chExt cx="4013880" cy="1071767"/>
            </a:xfrm>
          </p:grpSpPr>
          <p:sp>
            <p:nvSpPr>
              <p:cNvPr id="44" name="Rectangle 43">
                <a:extLst>
                  <a:ext uri="{FF2B5EF4-FFF2-40B4-BE49-F238E27FC236}">
                    <a16:creationId xmlns:a16="http://schemas.microsoft.com/office/drawing/2014/main" id="{C3933344-BD05-48A1-B12B-55537092970E}"/>
                  </a:ext>
                </a:extLst>
              </p:cNvPr>
              <p:cNvSpPr/>
              <p:nvPr/>
            </p:nvSpPr>
            <p:spPr>
              <a:xfrm>
                <a:off x="6683721" y="2439045"/>
                <a:ext cx="1805489" cy="62912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endParaRPr lang="en-US" b="1" dirty="0">
                  <a:solidFill>
                    <a:srgbClr val="FFFFFF"/>
                  </a:solidFill>
                  <a:cs typeface="Arial"/>
                </a:endParaRPr>
              </a:p>
            </p:txBody>
          </p:sp>
          <p:cxnSp>
            <p:nvCxnSpPr>
              <p:cNvPr id="47" name="Connector: Elbow 46">
                <a:extLst>
                  <a:ext uri="{FF2B5EF4-FFF2-40B4-BE49-F238E27FC236}">
                    <a16:creationId xmlns:a16="http://schemas.microsoft.com/office/drawing/2014/main" id="{AE09F91D-1E55-4A19-82B7-59506DA85218}"/>
                  </a:ext>
                </a:extLst>
              </p:cNvPr>
              <p:cNvCxnSpPr>
                <a:cxnSpLocks/>
              </p:cNvCxnSpPr>
              <p:nvPr/>
            </p:nvCxnSpPr>
            <p:spPr>
              <a:xfrm>
                <a:off x="5783777" y="2488684"/>
                <a:ext cx="903818" cy="103623"/>
              </a:xfrm>
              <a:prstGeom prst="bentConnector3">
                <a:avLst/>
              </a:prstGeom>
              <a:ln w="28575">
                <a:solidFill>
                  <a:srgbClr val="8D8780"/>
                </a:solidFill>
                <a:tailEnd type="triangle"/>
              </a:ln>
            </p:spPr>
            <p:style>
              <a:lnRef idx="3">
                <a:schemeClr val="dk1"/>
              </a:lnRef>
              <a:fillRef idx="0">
                <a:schemeClr val="dk1"/>
              </a:fillRef>
              <a:effectRef idx="2">
                <a:schemeClr val="dk1"/>
              </a:effectRef>
              <a:fontRef idx="minor">
                <a:schemeClr val="tx1"/>
              </a:fontRef>
            </p:style>
          </p:cxnSp>
          <p:cxnSp>
            <p:nvCxnSpPr>
              <p:cNvPr id="48" name="Connector: Elbow 47">
                <a:extLst>
                  <a:ext uri="{FF2B5EF4-FFF2-40B4-BE49-F238E27FC236}">
                    <a16:creationId xmlns:a16="http://schemas.microsoft.com/office/drawing/2014/main" id="{76B2C8CB-DFFB-485E-8A09-0E08A2A102B4}"/>
                  </a:ext>
                </a:extLst>
              </p:cNvPr>
              <p:cNvCxnSpPr>
                <a:cxnSpLocks/>
              </p:cNvCxnSpPr>
              <p:nvPr/>
            </p:nvCxnSpPr>
            <p:spPr>
              <a:xfrm flipV="1">
                <a:off x="5783776" y="2899222"/>
                <a:ext cx="903818" cy="125451"/>
              </a:xfrm>
              <a:prstGeom prst="bentConnector3">
                <a:avLst/>
              </a:prstGeom>
              <a:ln w="28575">
                <a:solidFill>
                  <a:srgbClr val="8D8780"/>
                </a:solidFill>
                <a:tailEnd type="triangle"/>
              </a:ln>
            </p:spPr>
            <p:style>
              <a:lnRef idx="3">
                <a:schemeClr val="dk1"/>
              </a:lnRef>
              <a:fillRef idx="0">
                <a:schemeClr val="dk1"/>
              </a:fillRef>
              <a:effectRef idx="2">
                <a:schemeClr val="dk1"/>
              </a:effectRef>
              <a:fontRef idx="minor">
                <a:schemeClr val="tx1"/>
              </a:fontRef>
            </p:style>
          </p:cxnSp>
          <p:sp>
            <p:nvSpPr>
              <p:cNvPr id="45" name="Rectangle 44">
                <a:extLst>
                  <a:ext uri="{FF2B5EF4-FFF2-40B4-BE49-F238E27FC236}">
                    <a16:creationId xmlns:a16="http://schemas.microsoft.com/office/drawing/2014/main" id="{5A5AC672-D70E-4B49-BBAB-FB61C60066BF}"/>
                  </a:ext>
                </a:extLst>
              </p:cNvPr>
              <p:cNvSpPr/>
              <p:nvPr/>
            </p:nvSpPr>
            <p:spPr>
              <a:xfrm>
                <a:off x="4475330" y="2203637"/>
                <a:ext cx="1443271" cy="462595"/>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46" name="Rectangle 45">
                <a:extLst>
                  <a:ext uri="{FF2B5EF4-FFF2-40B4-BE49-F238E27FC236}">
                    <a16:creationId xmlns:a16="http://schemas.microsoft.com/office/drawing/2014/main" id="{E016B299-4254-4FE0-B742-F018FE480571}"/>
                  </a:ext>
                </a:extLst>
              </p:cNvPr>
              <p:cNvSpPr/>
              <p:nvPr/>
            </p:nvSpPr>
            <p:spPr>
              <a:xfrm>
                <a:off x="4479857" y="2815412"/>
                <a:ext cx="1481113" cy="459992"/>
              </a:xfrm>
              <a:prstGeom prst="rect">
                <a:avLst/>
              </a:prstGeom>
              <a:solidFill>
                <a:srgbClr val="379CC4"/>
              </a:solidFill>
              <a:ln>
                <a:solidFill>
                  <a:schemeClr val="tx1">
                    <a:lumMod val="75000"/>
                    <a:lumOff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800" b="1" dirty="0">
                    <a:solidFill>
                      <a:srgbClr val="FFFFFF"/>
                    </a:solidFill>
                    <a:cs typeface="Arial"/>
                  </a:rPr>
                  <a:t>LiDAR </a:t>
                </a:r>
                <a:endParaRPr lang="en-US" b="1" dirty="0">
                  <a:solidFill>
                    <a:srgbClr val="FFFFFF"/>
                  </a:solidFill>
                </a:endParaRPr>
              </a:p>
            </p:txBody>
          </p:sp>
        </p:grpSp>
      </p:grpSp>
    </p:spTree>
    <p:extLst>
      <p:ext uri="{BB962C8B-B14F-4D97-AF65-F5344CB8AC3E}">
        <p14:creationId xmlns:p14="http://schemas.microsoft.com/office/powerpoint/2010/main" val="3648648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299" y="342901"/>
            <a:ext cx="10905517" cy="435281"/>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Methods: </a:t>
            </a:r>
            <a:r>
              <a:rPr lang="en-US" sz="4000" dirty="0">
                <a:solidFill>
                  <a:srgbClr val="8D8780"/>
                </a:solidFill>
                <a:latin typeface="Century Gothic" panose="020F0302020204030204"/>
              </a:rPr>
              <a:t>Sentinel-1 C-SAR Processing</a:t>
            </a:r>
          </a:p>
        </p:txBody>
      </p:sp>
      <p:sp>
        <p:nvSpPr>
          <p:cNvPr id="6" name="Rectangle: Rounded Corners 5">
            <a:extLst>
              <a:ext uri="{FF2B5EF4-FFF2-40B4-BE49-F238E27FC236}">
                <a16:creationId xmlns:a16="http://schemas.microsoft.com/office/drawing/2014/main" id="{E684F7E3-B0DE-469B-84DB-1E18072B8B3D}"/>
              </a:ext>
            </a:extLst>
          </p:cNvPr>
          <p:cNvSpPr/>
          <p:nvPr/>
        </p:nvSpPr>
        <p:spPr>
          <a:xfrm>
            <a:off x="370328" y="2243265"/>
            <a:ext cx="3915789" cy="4409079"/>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Clr>
                <a:srgbClr val="8D8780"/>
              </a:buClr>
            </a:pPr>
            <a:endParaRPr lang="en-US" sz="1600" dirty="0">
              <a:solidFill>
                <a:srgbClr val="3F3F3F"/>
              </a:solidFill>
              <a:latin typeface="Century Gothic" panose="020F0302020204030204"/>
            </a:endParaRPr>
          </a:p>
          <a:p>
            <a:pPr>
              <a:spcAft>
                <a:spcPts val="600"/>
              </a:spcAft>
              <a:buClr>
                <a:schemeClr val="bg1"/>
              </a:buClr>
              <a:buFont typeface="Webdings" panose="05030102010509060703" pitchFamily="18" charset="2"/>
              <a:buChar char="4"/>
            </a:pPr>
            <a:endParaRPr lang="en-US" sz="1600" dirty="0">
              <a:solidFill>
                <a:srgbClr val="3F3F3F"/>
              </a:solidFill>
              <a:latin typeface="Century Gothic"/>
              <a:cs typeface="Calibri"/>
            </a:endParaRPr>
          </a:p>
          <a:p>
            <a:pPr>
              <a:spcAft>
                <a:spcPts val="600"/>
              </a:spcAft>
              <a:buClr>
                <a:schemeClr val="bg1"/>
              </a:buClr>
            </a:pPr>
            <a:endParaRPr lang="en-US" sz="1600" dirty="0">
              <a:solidFill>
                <a:srgbClr val="3F3F3F"/>
              </a:solidFill>
              <a:latin typeface="Century Gothic" panose="020F0302020204030204"/>
            </a:endParaRPr>
          </a:p>
        </p:txBody>
      </p:sp>
      <p:sp>
        <p:nvSpPr>
          <p:cNvPr id="7" name="Rectangle: Rounded Corners 6">
            <a:extLst>
              <a:ext uri="{FF2B5EF4-FFF2-40B4-BE49-F238E27FC236}">
                <a16:creationId xmlns:a16="http://schemas.microsoft.com/office/drawing/2014/main" id="{3ABC66AB-A4F2-4545-BB14-22AAFEF21F13}"/>
              </a:ext>
            </a:extLst>
          </p:cNvPr>
          <p:cNvSpPr/>
          <p:nvPr/>
        </p:nvSpPr>
        <p:spPr>
          <a:xfrm>
            <a:off x="4536244" y="2003756"/>
            <a:ext cx="3120030" cy="3150950"/>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dirty="0">
              <a:solidFill>
                <a:srgbClr val="3F3F3F"/>
              </a:solidFill>
              <a:latin typeface="Century Gothic" panose="020B0502020202020204" pitchFamily="34" charset="0"/>
              <a:cs typeface="Arial"/>
            </a:endParaRPr>
          </a:p>
          <a:p>
            <a:pPr>
              <a:spcAft>
                <a:spcPts val="600"/>
              </a:spcAft>
              <a:buClr>
                <a:schemeClr val="bg1"/>
              </a:buClr>
              <a:buFont typeface="Webdings" panose="05030102010509060703" pitchFamily="18" charset="2"/>
              <a:buChar char="4"/>
            </a:pPr>
            <a:endParaRPr lang="en-US" sz="1600" dirty="0">
              <a:solidFill>
                <a:srgbClr val="3F3F3F"/>
              </a:solidFill>
              <a:latin typeface="Century Gothic"/>
              <a:cs typeface="Calibri"/>
            </a:endParaRPr>
          </a:p>
          <a:p>
            <a:pPr algn="ctr"/>
            <a:endParaRPr lang="en-US" sz="1600" dirty="0">
              <a:solidFill>
                <a:srgbClr val="3F3F3F"/>
              </a:solidFill>
              <a:latin typeface="Century Gothic" panose="020B0502020202020204" pitchFamily="34" charset="0"/>
              <a:cs typeface="Calibri"/>
            </a:endParaRPr>
          </a:p>
        </p:txBody>
      </p:sp>
      <p:sp>
        <p:nvSpPr>
          <p:cNvPr id="14" name="Rectangle: Rounded Corners 13">
            <a:extLst>
              <a:ext uri="{FF2B5EF4-FFF2-40B4-BE49-F238E27FC236}">
                <a16:creationId xmlns:a16="http://schemas.microsoft.com/office/drawing/2014/main" id="{A9280D0B-A633-4E4E-A418-2791C4581808}"/>
              </a:ext>
            </a:extLst>
          </p:cNvPr>
          <p:cNvSpPr/>
          <p:nvPr/>
        </p:nvSpPr>
        <p:spPr>
          <a:xfrm>
            <a:off x="8079092" y="2009057"/>
            <a:ext cx="3307474" cy="2599866"/>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buClr>
                <a:schemeClr val="bg1"/>
              </a:buClr>
            </a:pPr>
            <a:endParaRPr lang="en-US" sz="1600" dirty="0">
              <a:solidFill>
                <a:schemeClr val="tx1">
                  <a:lumMod val="75000"/>
                  <a:lumOff val="25000"/>
                </a:schemeClr>
              </a:solidFill>
              <a:latin typeface="Century Gothic" panose="020B0502020202020204" pitchFamily="34" charset="0"/>
              <a:cs typeface="Calibri"/>
            </a:endParaRPr>
          </a:p>
          <a:p>
            <a:pPr>
              <a:spcAft>
                <a:spcPts val="600"/>
              </a:spcAft>
              <a:buClr>
                <a:schemeClr val="bg1"/>
              </a:buClr>
              <a:buFont typeface="Webdings" panose="05030102010509060703" pitchFamily="18" charset="2"/>
              <a:buChar char="4"/>
            </a:pPr>
            <a:endParaRPr lang="en-US" sz="1600" dirty="0">
              <a:solidFill>
                <a:schemeClr val="tx1">
                  <a:lumMod val="75000"/>
                  <a:lumOff val="25000"/>
                </a:schemeClr>
              </a:solidFill>
              <a:latin typeface="Century Gothic"/>
              <a:cs typeface="Calibri"/>
            </a:endParaRPr>
          </a:p>
          <a:p>
            <a:pPr>
              <a:spcAft>
                <a:spcPts val="600"/>
              </a:spcAft>
              <a:buClr>
                <a:schemeClr val="bg1"/>
              </a:buClr>
            </a:pPr>
            <a:endParaRPr lang="en-US" sz="1600" dirty="0">
              <a:solidFill>
                <a:srgbClr val="3F3F3F"/>
              </a:solidFill>
              <a:latin typeface="Century Gothic" panose="020B0502020202020204" pitchFamily="34" charset="0"/>
              <a:cs typeface="Calibri"/>
            </a:endParaRPr>
          </a:p>
          <a:p>
            <a:endParaRPr lang="en-US" sz="1600" dirty="0">
              <a:solidFill>
                <a:srgbClr val="3F3F3F"/>
              </a:solidFill>
              <a:latin typeface="Century Gothic" panose="020B0502020202020204" pitchFamily="34" charset="0"/>
              <a:cs typeface="Arial"/>
            </a:endParaRPr>
          </a:p>
        </p:txBody>
      </p:sp>
      <p:sp>
        <p:nvSpPr>
          <p:cNvPr id="15" name="Rectangle: Rounded Corners 10">
            <a:extLst>
              <a:ext uri="{FF2B5EF4-FFF2-40B4-BE49-F238E27FC236}">
                <a16:creationId xmlns:a16="http://schemas.microsoft.com/office/drawing/2014/main" id="{826BE717-B98C-7A4D-B245-87B8812BE529}"/>
              </a:ext>
            </a:extLst>
          </p:cNvPr>
          <p:cNvSpPr/>
          <p:nvPr/>
        </p:nvSpPr>
        <p:spPr>
          <a:xfrm>
            <a:off x="4714424" y="1723628"/>
            <a:ext cx="2818251" cy="557061"/>
          </a:xfrm>
          <a:prstGeom prst="roundRect">
            <a:avLst/>
          </a:prstGeom>
          <a:solidFill>
            <a:srgbClr val="964035"/>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p>
            <a:pPr algn="ctr"/>
            <a:r>
              <a:rPr lang="en-US" b="1" dirty="0">
                <a:latin typeface="Century Gothic"/>
                <a:cs typeface="Arial"/>
              </a:rPr>
              <a:t>Pre-Processing</a:t>
            </a:r>
            <a:endParaRPr lang="en-US" b="1" dirty="0">
              <a:latin typeface="Century Gothic" panose="020B0502020202020204" pitchFamily="34" charset="0"/>
              <a:cs typeface="Arial"/>
            </a:endParaRPr>
          </a:p>
        </p:txBody>
      </p:sp>
      <p:sp>
        <p:nvSpPr>
          <p:cNvPr id="16" name="Rectangle: Rounded Corners 10">
            <a:extLst>
              <a:ext uri="{FF2B5EF4-FFF2-40B4-BE49-F238E27FC236}">
                <a16:creationId xmlns:a16="http://schemas.microsoft.com/office/drawing/2014/main" id="{2ADA6184-248E-204F-B618-38C5D551C914}"/>
              </a:ext>
            </a:extLst>
          </p:cNvPr>
          <p:cNvSpPr/>
          <p:nvPr/>
        </p:nvSpPr>
        <p:spPr>
          <a:xfrm>
            <a:off x="896571" y="1737876"/>
            <a:ext cx="2826416" cy="557061"/>
          </a:xfrm>
          <a:prstGeom prst="roundRect">
            <a:avLst/>
          </a:prstGeom>
          <a:solidFill>
            <a:srgbClr val="964035"/>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p>
            <a:pPr algn="ctr"/>
            <a:r>
              <a:rPr lang="en-US" b="1" dirty="0">
                <a:latin typeface="Century Gothic" panose="020B0502020202020204" pitchFamily="34" charset="0"/>
                <a:cs typeface="Arial"/>
              </a:rPr>
              <a:t>Create Interferograms</a:t>
            </a:r>
          </a:p>
        </p:txBody>
      </p:sp>
      <p:sp>
        <p:nvSpPr>
          <p:cNvPr id="17" name="Rectangle: Rounded Corners 10">
            <a:extLst>
              <a:ext uri="{FF2B5EF4-FFF2-40B4-BE49-F238E27FC236}">
                <a16:creationId xmlns:a16="http://schemas.microsoft.com/office/drawing/2014/main" id="{EF8CB3F1-9FB9-7C4D-835E-0C49297AAE2C}"/>
              </a:ext>
            </a:extLst>
          </p:cNvPr>
          <p:cNvSpPr/>
          <p:nvPr/>
        </p:nvSpPr>
        <p:spPr>
          <a:xfrm>
            <a:off x="8391611" y="1757617"/>
            <a:ext cx="2672560" cy="557062"/>
          </a:xfrm>
          <a:prstGeom prst="roundRect">
            <a:avLst/>
          </a:prstGeom>
          <a:solidFill>
            <a:srgbClr val="964035"/>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p>
            <a:pPr algn="ctr"/>
            <a:r>
              <a:rPr lang="en-US" b="1" dirty="0">
                <a:latin typeface="Century Gothic" panose="020B0502020202020204" pitchFamily="34" charset="0"/>
                <a:cs typeface="Arial"/>
              </a:rPr>
              <a:t>Time Series Analysis</a:t>
            </a:r>
          </a:p>
        </p:txBody>
      </p:sp>
      <p:sp>
        <p:nvSpPr>
          <p:cNvPr id="10" name="Rectangle: Rounded Corners 9">
            <a:extLst>
              <a:ext uri="{FF2B5EF4-FFF2-40B4-BE49-F238E27FC236}">
                <a16:creationId xmlns:a16="http://schemas.microsoft.com/office/drawing/2014/main" id="{6F7F1675-17D1-487B-92C0-4ED6C365AA2E}"/>
              </a:ext>
            </a:extLst>
          </p:cNvPr>
          <p:cNvSpPr/>
          <p:nvPr/>
        </p:nvSpPr>
        <p:spPr>
          <a:xfrm>
            <a:off x="1566295" y="1037002"/>
            <a:ext cx="1523999" cy="889000"/>
          </a:xfrm>
          <a:prstGeom prst="roundRect">
            <a:avLst/>
          </a:prstGeom>
          <a:solidFill>
            <a:srgbClr val="7E0000"/>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latin typeface="Century Gothic" panose="020B0502020202020204" pitchFamily="34" charset="0"/>
                <a:cs typeface="Arial"/>
              </a:rPr>
              <a:t>HyP3</a:t>
            </a:r>
          </a:p>
        </p:txBody>
      </p:sp>
      <p:sp>
        <p:nvSpPr>
          <p:cNvPr id="11" name="Rectangle: Rounded Corners 10">
            <a:extLst>
              <a:ext uri="{FF2B5EF4-FFF2-40B4-BE49-F238E27FC236}">
                <a16:creationId xmlns:a16="http://schemas.microsoft.com/office/drawing/2014/main" id="{9BABD199-1888-4F0B-A03D-B264264E16A0}"/>
              </a:ext>
            </a:extLst>
          </p:cNvPr>
          <p:cNvSpPr/>
          <p:nvPr/>
        </p:nvSpPr>
        <p:spPr>
          <a:xfrm>
            <a:off x="5001982" y="1017952"/>
            <a:ext cx="2285999" cy="890058"/>
          </a:xfrm>
          <a:prstGeom prst="roundRect">
            <a:avLst/>
          </a:prstGeom>
          <a:solidFill>
            <a:srgbClr val="7E0000"/>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latin typeface="Century Gothic"/>
                <a:cs typeface="Arial"/>
              </a:rPr>
              <a:t>OpenSARLab</a:t>
            </a:r>
          </a:p>
        </p:txBody>
      </p:sp>
      <p:sp>
        <p:nvSpPr>
          <p:cNvPr id="13" name="Rectangle: Rounded Corners 12">
            <a:extLst>
              <a:ext uri="{FF2B5EF4-FFF2-40B4-BE49-F238E27FC236}">
                <a16:creationId xmlns:a16="http://schemas.microsoft.com/office/drawing/2014/main" id="{F4A459DA-A533-447A-9522-D35C8FAE912F}"/>
              </a:ext>
            </a:extLst>
          </p:cNvPr>
          <p:cNvSpPr/>
          <p:nvPr/>
        </p:nvSpPr>
        <p:spPr>
          <a:xfrm>
            <a:off x="8984941" y="1014022"/>
            <a:ext cx="1523999" cy="889000"/>
          </a:xfrm>
          <a:prstGeom prst="roundRect">
            <a:avLst/>
          </a:prstGeom>
          <a:solidFill>
            <a:srgbClr val="7E0000"/>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latin typeface="Century Gothic" panose="020B0502020202020204" pitchFamily="34" charset="0"/>
                <a:cs typeface="Arial"/>
              </a:rPr>
              <a:t>GIAnT</a:t>
            </a:r>
          </a:p>
        </p:txBody>
      </p:sp>
      <p:cxnSp>
        <p:nvCxnSpPr>
          <p:cNvPr id="3" name="Straight Arrow Connector 2">
            <a:extLst>
              <a:ext uri="{FF2B5EF4-FFF2-40B4-BE49-F238E27FC236}">
                <a16:creationId xmlns:a16="http://schemas.microsoft.com/office/drawing/2014/main" id="{3F897415-050D-4D0D-8EB3-12C9BDC7EB89}"/>
              </a:ext>
            </a:extLst>
          </p:cNvPr>
          <p:cNvCxnSpPr>
            <a:cxnSpLocks/>
          </p:cNvCxnSpPr>
          <p:nvPr/>
        </p:nvCxnSpPr>
        <p:spPr>
          <a:xfrm>
            <a:off x="3401352" y="1541164"/>
            <a:ext cx="1334536" cy="2020"/>
          </a:xfrm>
          <a:prstGeom prst="straightConnector1">
            <a:avLst/>
          </a:prstGeom>
          <a:ln w="57150">
            <a:solidFill>
              <a:srgbClr val="7E0000"/>
            </a:solidFill>
            <a:tailEnd type="triangle"/>
          </a:ln>
        </p:spPr>
        <p:style>
          <a:lnRef idx="3">
            <a:schemeClr val="accent6"/>
          </a:lnRef>
          <a:fillRef idx="0">
            <a:schemeClr val="accent6"/>
          </a:fillRef>
          <a:effectRef idx="2">
            <a:schemeClr val="accent6"/>
          </a:effectRef>
          <a:fontRef idx="minor">
            <a:schemeClr val="tx1"/>
          </a:fontRef>
        </p:style>
      </p:cxnSp>
      <p:cxnSp>
        <p:nvCxnSpPr>
          <p:cNvPr id="4" name="Straight Arrow Connector 3">
            <a:extLst>
              <a:ext uri="{FF2B5EF4-FFF2-40B4-BE49-F238E27FC236}">
                <a16:creationId xmlns:a16="http://schemas.microsoft.com/office/drawing/2014/main" id="{3037AAC1-6DB4-4F07-BD22-4739181C6750}"/>
              </a:ext>
            </a:extLst>
          </p:cNvPr>
          <p:cNvCxnSpPr>
            <a:cxnSpLocks/>
          </p:cNvCxnSpPr>
          <p:nvPr/>
        </p:nvCxnSpPr>
        <p:spPr>
          <a:xfrm flipV="1">
            <a:off x="7596021" y="1462017"/>
            <a:ext cx="1130815" cy="4673"/>
          </a:xfrm>
          <a:prstGeom prst="straightConnector1">
            <a:avLst/>
          </a:prstGeom>
          <a:ln w="57150">
            <a:solidFill>
              <a:srgbClr val="7E0000"/>
            </a:solidFill>
            <a:tailEnd type="triangle"/>
          </a:ln>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C645211C-BE46-8A4F-AE3A-2977F5D1880E}"/>
              </a:ext>
            </a:extLst>
          </p:cNvPr>
          <p:cNvSpPr txBox="1"/>
          <p:nvPr/>
        </p:nvSpPr>
        <p:spPr>
          <a:xfrm>
            <a:off x="6869718" y="5801701"/>
            <a:ext cx="4970206" cy="584775"/>
          </a:xfrm>
          <a:prstGeom prst="rect">
            <a:avLst/>
          </a:prstGeom>
          <a:noFill/>
        </p:spPr>
        <p:txBody>
          <a:bodyPr wrap="square" rtlCol="0" anchor="t">
            <a:spAutoFit/>
          </a:bodyPr>
          <a:lstStyle/>
          <a:p>
            <a:pPr algn="r"/>
            <a:r>
              <a:rPr lang="en-US" sz="1600" b="1" i="1" dirty="0">
                <a:solidFill>
                  <a:schemeClr val="tx1">
                    <a:lumMod val="75000"/>
                    <a:lumOff val="25000"/>
                  </a:schemeClr>
                </a:solidFill>
                <a:latin typeface="Century Gothic"/>
              </a:rPr>
              <a:t>HyP3:</a:t>
            </a:r>
            <a:r>
              <a:rPr lang="en-US" sz="1600" i="1" dirty="0">
                <a:solidFill>
                  <a:schemeClr val="tx1">
                    <a:lumMod val="75000"/>
                    <a:lumOff val="25000"/>
                  </a:schemeClr>
                </a:solidFill>
                <a:latin typeface="Century Gothic"/>
              </a:rPr>
              <a:t> Hybrid Pluggable Processing Pipeline</a:t>
            </a:r>
          </a:p>
          <a:p>
            <a:pPr algn="r"/>
            <a:r>
              <a:rPr lang="en-US" sz="1600" b="1" i="1" dirty="0">
                <a:solidFill>
                  <a:schemeClr val="tx1">
                    <a:lumMod val="75000"/>
                    <a:lumOff val="25000"/>
                  </a:schemeClr>
                </a:solidFill>
                <a:latin typeface="Century Gothic"/>
              </a:rPr>
              <a:t>GIAnT: </a:t>
            </a:r>
            <a:r>
              <a:rPr lang="en-US" sz="1600" i="1" dirty="0">
                <a:solidFill>
                  <a:schemeClr val="tx1">
                    <a:lumMod val="75000"/>
                    <a:lumOff val="25000"/>
                  </a:schemeClr>
                </a:solidFill>
                <a:latin typeface="Century Gothic"/>
              </a:rPr>
              <a:t>Generic InSAR Analysis Toolbox</a:t>
            </a:r>
          </a:p>
        </p:txBody>
      </p:sp>
      <p:sp>
        <p:nvSpPr>
          <p:cNvPr id="8" name="TextBox 15">
            <a:extLst>
              <a:ext uri="{FF2B5EF4-FFF2-40B4-BE49-F238E27FC236}">
                <a16:creationId xmlns:a16="http://schemas.microsoft.com/office/drawing/2014/main" id="{7C605022-3E6A-40AC-9C4D-9DF1925C764B}"/>
              </a:ext>
            </a:extLst>
          </p:cNvPr>
          <p:cNvSpPr txBox="1"/>
          <p:nvPr/>
        </p:nvSpPr>
        <p:spPr>
          <a:xfrm>
            <a:off x="4650558" y="2487504"/>
            <a:ext cx="2994028" cy="244682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600" dirty="0">
                <a:solidFill>
                  <a:srgbClr val="3F3F3F"/>
                </a:solidFill>
                <a:latin typeface="Century Gothic"/>
              </a:rPr>
              <a:t>Subset</a:t>
            </a:r>
            <a:r>
              <a:rPr lang="en-US" sz="1600" dirty="0">
                <a:solidFill>
                  <a:srgbClr val="3F3F3F"/>
                </a:solidFill>
                <a:latin typeface="Century Gothic"/>
                <a:cs typeface="Calibri"/>
              </a:rPr>
              <a:t> Areas of Interest</a:t>
            </a:r>
            <a:endParaRPr lang="en-US" sz="1600" dirty="0">
              <a:ea typeface="+mn-lt"/>
              <a:cs typeface="+mn-lt"/>
            </a:endParaRPr>
          </a:p>
          <a:p>
            <a:pPr marL="285750" indent="-285750">
              <a:spcAft>
                <a:spcPts val="600"/>
              </a:spcAft>
              <a:buFont typeface="Webdings,Sans-Serif"/>
              <a:buChar char="4"/>
            </a:pPr>
            <a:endParaRPr lang="en-US" sz="1600" dirty="0">
              <a:ea typeface="+mn-lt"/>
              <a:cs typeface="+mn-lt"/>
            </a:endParaRPr>
          </a:p>
          <a:p>
            <a:pPr marL="285750" indent="-285750">
              <a:spcAft>
                <a:spcPts val="600"/>
              </a:spcAft>
              <a:buFont typeface="Webdings,Sans-Serif"/>
              <a:buChar char="4"/>
            </a:pPr>
            <a:r>
              <a:rPr lang="en-US" sz="1600" dirty="0">
                <a:solidFill>
                  <a:srgbClr val="3F3F3F"/>
                </a:solidFill>
                <a:latin typeface="Century Gothic"/>
                <a:cs typeface="Calibri"/>
              </a:rPr>
              <a:t>Cull Data According to Timeframe and Orbital Characteristics</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dirty="0">
                <a:solidFill>
                  <a:srgbClr val="3F3F3F"/>
                </a:solidFill>
                <a:latin typeface="Century Gothic"/>
                <a:cs typeface="Calibri"/>
              </a:rPr>
              <a:t>Correct for Atmospheric </a:t>
            </a:r>
            <a:endParaRPr lang="en-US" dirty="0">
              <a:solidFill>
                <a:srgbClr val="000000"/>
              </a:solidFill>
              <a:latin typeface="Calibri" panose="020F0502020204030204"/>
              <a:cs typeface="Calibri"/>
            </a:endParaRPr>
          </a:p>
          <a:p>
            <a:pPr>
              <a:spcAft>
                <a:spcPts val="600"/>
              </a:spcAft>
            </a:pPr>
            <a:r>
              <a:rPr lang="en-US" sz="1600" dirty="0">
                <a:solidFill>
                  <a:srgbClr val="3F3F3F"/>
                </a:solidFill>
                <a:latin typeface="Century Gothic"/>
                <a:cs typeface="Calibri"/>
              </a:rPr>
              <a:t>     Noise Present in the Data</a:t>
            </a:r>
            <a:endParaRPr lang="en-US" dirty="0">
              <a:cs typeface="Calibri"/>
            </a:endParaRPr>
          </a:p>
        </p:txBody>
      </p:sp>
      <p:sp>
        <p:nvSpPr>
          <p:cNvPr id="19" name="TextBox 15">
            <a:extLst>
              <a:ext uri="{FF2B5EF4-FFF2-40B4-BE49-F238E27FC236}">
                <a16:creationId xmlns:a16="http://schemas.microsoft.com/office/drawing/2014/main" id="{70AFB77F-6C70-4EAC-81D5-20B540556BDD}"/>
              </a:ext>
            </a:extLst>
          </p:cNvPr>
          <p:cNvSpPr txBox="1"/>
          <p:nvPr/>
        </p:nvSpPr>
        <p:spPr>
          <a:xfrm>
            <a:off x="8233095" y="2487504"/>
            <a:ext cx="2994028" cy="187743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600" dirty="0">
                <a:solidFill>
                  <a:schemeClr val="tx1">
                    <a:lumMod val="75000"/>
                    <a:lumOff val="25000"/>
                  </a:schemeClr>
                </a:solidFill>
                <a:latin typeface="Century Gothic"/>
              </a:rPr>
              <a:t>Create</a:t>
            </a:r>
            <a:r>
              <a:rPr lang="en-US" sz="1600" dirty="0">
                <a:solidFill>
                  <a:schemeClr val="tx1">
                    <a:lumMod val="75000"/>
                    <a:lumOff val="25000"/>
                  </a:schemeClr>
                </a:solidFill>
                <a:latin typeface="Century Gothic"/>
                <a:cs typeface="Calibri"/>
              </a:rPr>
              <a:t> Ancillary </a:t>
            </a:r>
            <a:r>
              <a:rPr lang="en-US" sz="1600" dirty="0">
                <a:solidFill>
                  <a:schemeClr val="tx1">
                    <a:lumMod val="75000"/>
                    <a:lumOff val="25000"/>
                  </a:schemeClr>
                </a:solidFill>
                <a:latin typeface="Century Gothic"/>
                <a:ea typeface="+mn-lt"/>
                <a:cs typeface="+mn-lt"/>
              </a:rPr>
              <a:t>Files</a:t>
            </a:r>
            <a:r>
              <a:rPr lang="en-US" sz="1600" dirty="0">
                <a:solidFill>
                  <a:schemeClr val="tx1">
                    <a:lumMod val="75000"/>
                    <a:lumOff val="25000"/>
                  </a:schemeClr>
                </a:solidFill>
                <a:latin typeface="Century Gothic"/>
                <a:cs typeface="Calibri"/>
              </a:rPr>
              <a:t> and Functions</a:t>
            </a:r>
            <a:endParaRPr lang="en-US" sz="1600" dirty="0">
              <a:solidFill>
                <a:schemeClr val="tx1">
                  <a:lumMod val="75000"/>
                  <a:lumOff val="25000"/>
                </a:schemeClr>
              </a:solidFill>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dirty="0">
                <a:solidFill>
                  <a:schemeClr val="tx1">
                    <a:lumMod val="75000"/>
                    <a:lumOff val="25000"/>
                  </a:schemeClr>
                </a:solidFill>
                <a:latin typeface="Century Gothic"/>
                <a:cs typeface="Calibri"/>
              </a:rPr>
              <a:t>Reformat Interferograms</a:t>
            </a:r>
            <a:endParaRPr lang="en-US" sz="1600" dirty="0">
              <a:solidFill>
                <a:schemeClr val="tx1">
                  <a:lumMod val="75000"/>
                  <a:lumOff val="25000"/>
                </a:schemeClr>
              </a:solidFill>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dirty="0">
                <a:solidFill>
                  <a:schemeClr val="tx1">
                    <a:lumMod val="75000"/>
                    <a:lumOff val="25000"/>
                  </a:schemeClr>
                </a:solidFill>
                <a:latin typeface="Century Gothic"/>
                <a:cs typeface="Calibri"/>
              </a:rPr>
              <a:t>Run GIAnT</a:t>
            </a:r>
            <a:endParaRPr lang="en-US" dirty="0"/>
          </a:p>
        </p:txBody>
      </p:sp>
      <p:sp>
        <p:nvSpPr>
          <p:cNvPr id="20" name="TextBox 15">
            <a:extLst>
              <a:ext uri="{FF2B5EF4-FFF2-40B4-BE49-F238E27FC236}">
                <a16:creationId xmlns:a16="http://schemas.microsoft.com/office/drawing/2014/main" id="{C69D0032-997D-4107-BAE6-95BB7EAD0C7B}"/>
              </a:ext>
            </a:extLst>
          </p:cNvPr>
          <p:cNvSpPr txBox="1"/>
          <p:nvPr/>
        </p:nvSpPr>
        <p:spPr>
          <a:xfrm>
            <a:off x="499362" y="2487502"/>
            <a:ext cx="3687789" cy="40626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600" dirty="0">
                <a:solidFill>
                  <a:srgbClr val="3F3F3F"/>
                </a:solidFill>
                <a:latin typeface="Century Gothic"/>
                <a:cs typeface="Calibri" panose="020F0502020204030204"/>
              </a:rPr>
              <a:t> Co-register of C-SAR SLC Stack</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i="1" dirty="0">
                <a:solidFill>
                  <a:srgbClr val="3F3F3F"/>
                </a:solidFill>
                <a:latin typeface="Century Gothic"/>
                <a:cs typeface="Calibri" panose="020F0502020204030204"/>
              </a:rPr>
              <a:t> </a:t>
            </a:r>
            <a:r>
              <a:rPr lang="en-US" sz="1600" dirty="0">
                <a:solidFill>
                  <a:srgbClr val="3F3F3F"/>
                </a:solidFill>
                <a:latin typeface="Century Gothic"/>
                <a:cs typeface="Calibri" panose="020F0502020204030204"/>
              </a:rPr>
              <a:t>Computation of Interferograms</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dirty="0">
                <a:solidFill>
                  <a:srgbClr val="3F3F3F"/>
                </a:solidFill>
                <a:latin typeface="Century Gothic"/>
                <a:cs typeface="Calibri" panose="020F0502020204030204"/>
              </a:rPr>
              <a:t> Topographic-related phase removal</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dirty="0">
                <a:solidFill>
                  <a:srgbClr val="3F3F3F"/>
                </a:solidFill>
                <a:latin typeface="Century Gothic"/>
                <a:cs typeface="Calibri" panose="020F0502020204030204"/>
              </a:rPr>
              <a:t>Conduct Adaptive Phase Filtering &amp; Multi-look</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i="1" dirty="0">
                <a:solidFill>
                  <a:srgbClr val="3F3F3F"/>
                </a:solidFill>
                <a:latin typeface="Century Gothic"/>
                <a:cs typeface="Calibri" panose="020F0502020204030204"/>
              </a:rPr>
              <a:t> </a:t>
            </a:r>
            <a:r>
              <a:rPr lang="en-US" sz="1600" dirty="0">
                <a:solidFill>
                  <a:srgbClr val="3F3F3F"/>
                </a:solidFill>
                <a:latin typeface="Century Gothic"/>
                <a:cs typeface="Calibri" panose="020F0502020204030204"/>
              </a:rPr>
              <a:t>Undergo Phase Unwrapping</a:t>
            </a:r>
            <a:endParaRPr lang="en-US" sz="1600" dirty="0">
              <a:ea typeface="+mn-lt"/>
              <a:cs typeface="+mn-lt"/>
            </a:endParaRPr>
          </a:p>
          <a:p>
            <a:pPr marL="285750" indent="-285750">
              <a:spcAft>
                <a:spcPts val="600"/>
              </a:spcAft>
              <a:buFont typeface="Arial"/>
              <a:buChar char="•"/>
            </a:pPr>
            <a:endParaRPr lang="en-US" sz="1600" dirty="0">
              <a:ea typeface="+mn-lt"/>
              <a:cs typeface="+mn-lt"/>
            </a:endParaRPr>
          </a:p>
          <a:p>
            <a:pPr marL="285750" indent="-285750">
              <a:spcAft>
                <a:spcPts val="600"/>
              </a:spcAft>
              <a:buFont typeface="Webdings,Sans-Serif"/>
              <a:buChar char="4"/>
            </a:pPr>
            <a:r>
              <a:rPr lang="en-US" sz="1600" i="1" dirty="0">
                <a:solidFill>
                  <a:srgbClr val="3F3F3F"/>
                </a:solidFill>
                <a:latin typeface="Century Gothic"/>
                <a:cs typeface="Calibri" panose="020F0502020204030204"/>
              </a:rPr>
              <a:t> </a:t>
            </a:r>
            <a:r>
              <a:rPr lang="en-US" sz="1600" dirty="0">
                <a:solidFill>
                  <a:srgbClr val="3F3F3F"/>
                </a:solidFill>
                <a:latin typeface="Century Gothic"/>
                <a:cs typeface="Calibri" panose="020F0502020204030204"/>
              </a:rPr>
              <a:t>Terrain Geo-coding</a:t>
            </a:r>
            <a:endParaRPr lang="en-US" dirty="0"/>
          </a:p>
        </p:txBody>
      </p:sp>
      <p:pic>
        <p:nvPicPr>
          <p:cNvPr id="21" name="Picture 21" descr="A satellite in space&#10;&#10;Description automatically generated">
            <a:extLst>
              <a:ext uri="{FF2B5EF4-FFF2-40B4-BE49-F238E27FC236}">
                <a16:creationId xmlns:a16="http://schemas.microsoft.com/office/drawing/2014/main" id="{35E539F1-286C-40C9-882E-DA32BD2F6C6E}"/>
              </a:ext>
            </a:extLst>
          </p:cNvPr>
          <p:cNvPicPr>
            <a:picLocks noChangeAspect="1"/>
          </p:cNvPicPr>
          <p:nvPr/>
        </p:nvPicPr>
        <p:blipFill>
          <a:blip r:embed="rId3"/>
          <a:stretch>
            <a:fillRect/>
          </a:stretch>
        </p:blipFill>
        <p:spPr>
          <a:xfrm rot="1140000">
            <a:off x="8051871" y="3785188"/>
            <a:ext cx="3398575" cy="2957014"/>
          </a:xfrm>
          <a:prstGeom prst="rect">
            <a:avLst/>
          </a:prstGeom>
        </p:spPr>
      </p:pic>
      <p:sp>
        <p:nvSpPr>
          <p:cNvPr id="9" name="TextBox 8">
            <a:extLst>
              <a:ext uri="{FF2B5EF4-FFF2-40B4-BE49-F238E27FC236}">
                <a16:creationId xmlns:a16="http://schemas.microsoft.com/office/drawing/2014/main" id="{F134385C-DC73-431C-980D-7D7EF878D579}"/>
              </a:ext>
            </a:extLst>
          </p:cNvPr>
          <p:cNvSpPr txBox="1"/>
          <p:nvPr/>
        </p:nvSpPr>
        <p:spPr>
          <a:xfrm>
            <a:off x="8983666" y="6506739"/>
            <a:ext cx="2785618"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Rama, 2012</a:t>
            </a:r>
            <a:endParaRPr lang="en-US" sz="1200" i="1"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837538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Methods: </a:t>
            </a:r>
            <a:r>
              <a:rPr lang="en-US" sz="4000" dirty="0">
                <a:solidFill>
                  <a:srgbClr val="8D8780"/>
                </a:solidFill>
                <a:latin typeface="Century Gothic" panose="020F0302020204030204"/>
              </a:rPr>
              <a:t>UAVSAR Processing</a:t>
            </a:r>
          </a:p>
        </p:txBody>
      </p:sp>
      <p:sp>
        <p:nvSpPr>
          <p:cNvPr id="26" name="Rectangle: Rounded Corners 25">
            <a:extLst>
              <a:ext uri="{FF2B5EF4-FFF2-40B4-BE49-F238E27FC236}">
                <a16:creationId xmlns:a16="http://schemas.microsoft.com/office/drawing/2014/main" id="{F180C697-5E6D-4312-BD4E-1F6EEFE1BFAF}"/>
              </a:ext>
            </a:extLst>
          </p:cNvPr>
          <p:cNvSpPr/>
          <p:nvPr/>
        </p:nvSpPr>
        <p:spPr>
          <a:xfrm>
            <a:off x="444487" y="2277031"/>
            <a:ext cx="3571272" cy="4198815"/>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600"/>
              </a:spcAft>
              <a:buClr>
                <a:schemeClr val="bg1"/>
              </a:buClr>
            </a:pPr>
            <a:r>
              <a:rPr lang="en-US" sz="1600" b="1" dirty="0">
                <a:solidFill>
                  <a:schemeClr val="tx1">
                    <a:lumMod val="75000"/>
                    <a:lumOff val="25000"/>
                  </a:schemeClr>
                </a:solidFill>
                <a:latin typeface="Century Gothic"/>
                <a:ea typeface="+mn-lt"/>
                <a:cs typeface="Calibri"/>
              </a:rPr>
              <a:t>Processing Mode: </a:t>
            </a:r>
            <a:r>
              <a:rPr lang="en-US" sz="1600" dirty="0">
                <a:solidFill>
                  <a:schemeClr val="tx1">
                    <a:lumMod val="75000"/>
                    <a:lumOff val="25000"/>
                  </a:schemeClr>
                </a:solidFill>
                <a:latin typeface="Century Gothic"/>
                <a:ea typeface="+mn-lt"/>
                <a:cs typeface="Calibri"/>
              </a:rPr>
              <a:t>InSAR Pair</a:t>
            </a:r>
            <a:endParaRPr lang="en-US" sz="1600" dirty="0">
              <a:solidFill>
                <a:schemeClr val="tx1">
                  <a:lumMod val="75000"/>
                  <a:lumOff val="25000"/>
                </a:schemeClr>
              </a:solidFill>
              <a:latin typeface="Century Gothic"/>
              <a:cs typeface="Calibri"/>
            </a:endParaRPr>
          </a:p>
          <a:p>
            <a:pPr>
              <a:spcAft>
                <a:spcPts val="600"/>
              </a:spcAft>
              <a:buClr>
                <a:schemeClr val="bg1"/>
              </a:buClr>
            </a:pPr>
            <a:r>
              <a:rPr lang="en-US" sz="1600" b="1" dirty="0">
                <a:solidFill>
                  <a:schemeClr val="tx1">
                    <a:lumMod val="75000"/>
                    <a:lumOff val="25000"/>
                  </a:schemeClr>
                </a:solidFill>
                <a:latin typeface="Century Gothic"/>
                <a:cs typeface="Calibri"/>
              </a:rPr>
              <a:t>Type:</a:t>
            </a:r>
            <a:r>
              <a:rPr lang="en-US" sz="1600" dirty="0">
                <a:solidFill>
                  <a:schemeClr val="tx1">
                    <a:lumMod val="75000"/>
                    <a:lumOff val="25000"/>
                  </a:schemeClr>
                </a:solidFill>
                <a:latin typeface="Century Gothic"/>
                <a:cs typeface="Calibri"/>
              </a:rPr>
              <a:t> L-Band</a:t>
            </a:r>
          </a:p>
          <a:p>
            <a:pPr>
              <a:spcAft>
                <a:spcPts val="600"/>
              </a:spcAft>
              <a:buClr>
                <a:schemeClr val="bg1"/>
              </a:buClr>
            </a:pPr>
            <a:r>
              <a:rPr lang="en-US" sz="1600" b="1" dirty="0">
                <a:solidFill>
                  <a:schemeClr val="tx1">
                    <a:lumMod val="75000"/>
                    <a:lumOff val="25000"/>
                  </a:schemeClr>
                </a:solidFill>
                <a:latin typeface="Century Gothic"/>
                <a:cs typeface="Calibri"/>
              </a:rPr>
              <a:t>Polarization: </a:t>
            </a:r>
            <a:r>
              <a:rPr lang="en-US" sz="1600" dirty="0">
                <a:solidFill>
                  <a:schemeClr val="tx1">
                    <a:lumMod val="75000"/>
                    <a:lumOff val="25000"/>
                  </a:schemeClr>
                </a:solidFill>
                <a:latin typeface="Century Gothic"/>
                <a:cs typeface="Calibri"/>
              </a:rPr>
              <a:t>HHHH</a:t>
            </a:r>
          </a:p>
          <a:p>
            <a:pPr>
              <a:spcAft>
                <a:spcPts val="600"/>
              </a:spcAft>
            </a:pPr>
            <a:endParaRPr lang="en-US" sz="1600" dirty="0">
              <a:solidFill>
                <a:schemeClr val="tx1">
                  <a:lumMod val="75000"/>
                  <a:lumOff val="25000"/>
                </a:schemeClr>
              </a:solidFill>
              <a:latin typeface="Century Gothic"/>
              <a:cs typeface="Calibri"/>
            </a:endParaRPr>
          </a:p>
          <a:p>
            <a:pPr>
              <a:spcAft>
                <a:spcPts val="400"/>
              </a:spcAft>
            </a:pPr>
            <a:endParaRPr lang="en-US" sz="1600" i="1" dirty="0">
              <a:solidFill>
                <a:schemeClr val="tx1">
                  <a:lumMod val="75000"/>
                  <a:lumOff val="25000"/>
                </a:schemeClr>
              </a:solidFill>
              <a:latin typeface="Century Gothic"/>
              <a:ea typeface="+mn-lt"/>
              <a:cs typeface="+mn-lt"/>
            </a:endParaRPr>
          </a:p>
          <a:p>
            <a:endParaRPr lang="en-US" sz="1600" dirty="0">
              <a:solidFill>
                <a:schemeClr val="tx1">
                  <a:lumMod val="75000"/>
                  <a:lumOff val="25000"/>
                </a:schemeClr>
              </a:solidFill>
              <a:latin typeface="Century Gothic"/>
              <a:ea typeface="+mn-lt"/>
              <a:cs typeface="+mn-lt"/>
            </a:endParaRPr>
          </a:p>
          <a:p>
            <a:pPr>
              <a:spcAft>
                <a:spcPts val="600"/>
              </a:spcAft>
            </a:pPr>
            <a:endParaRPr lang="en-US" sz="1600" dirty="0">
              <a:solidFill>
                <a:schemeClr val="tx1">
                  <a:lumMod val="75000"/>
                  <a:lumOff val="25000"/>
                </a:schemeClr>
              </a:solidFill>
              <a:latin typeface="Century Gothic"/>
              <a:cs typeface="Calibri"/>
            </a:endParaRPr>
          </a:p>
          <a:p>
            <a:pPr>
              <a:spcAft>
                <a:spcPts val="600"/>
              </a:spcAft>
            </a:pPr>
            <a:endParaRPr lang="en-US" sz="1600" dirty="0">
              <a:solidFill>
                <a:srgbClr val="404040"/>
              </a:solidFill>
              <a:latin typeface="Century Gothic"/>
              <a:cs typeface="Calibri"/>
            </a:endParaRPr>
          </a:p>
          <a:p>
            <a:pPr>
              <a:spcAft>
                <a:spcPts val="600"/>
              </a:spcAft>
            </a:pPr>
            <a:endParaRPr lang="en-US" sz="1600" dirty="0">
              <a:solidFill>
                <a:srgbClr val="404040"/>
              </a:solidFill>
              <a:latin typeface="Century Gothic"/>
              <a:cs typeface="Calibri"/>
            </a:endParaRPr>
          </a:p>
          <a:p>
            <a:pPr lvl="1"/>
            <a:endParaRPr lang="en-US" sz="1600" dirty="0">
              <a:latin typeface="Arial"/>
              <a:cs typeface="Calibri"/>
            </a:endParaRPr>
          </a:p>
          <a:p>
            <a:pPr>
              <a:spcAft>
                <a:spcPts val="600"/>
              </a:spcAft>
            </a:pPr>
            <a:endParaRPr lang="en-US" sz="1600" dirty="0">
              <a:latin typeface="Century Gothic" panose="020B0502020202020204" pitchFamily="34" charset="0"/>
              <a:cs typeface="Calibri"/>
            </a:endParaRPr>
          </a:p>
          <a:p>
            <a:endParaRPr lang="en-US" sz="1600" dirty="0">
              <a:latin typeface="Century Gothic" panose="020B0502020202020204" pitchFamily="34" charset="0"/>
              <a:cs typeface="Arial"/>
            </a:endParaRPr>
          </a:p>
        </p:txBody>
      </p:sp>
      <p:sp>
        <p:nvSpPr>
          <p:cNvPr id="27" name="Rectangle: Rounded Corners 26">
            <a:extLst>
              <a:ext uri="{FF2B5EF4-FFF2-40B4-BE49-F238E27FC236}">
                <a16:creationId xmlns:a16="http://schemas.microsoft.com/office/drawing/2014/main" id="{A900394F-CD70-4DC9-BD28-D7764B4903CF}"/>
              </a:ext>
            </a:extLst>
          </p:cNvPr>
          <p:cNvSpPr/>
          <p:nvPr/>
        </p:nvSpPr>
        <p:spPr>
          <a:xfrm>
            <a:off x="4308030" y="2276032"/>
            <a:ext cx="3568524" cy="3725401"/>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600"/>
              </a:spcAft>
              <a:buClr>
                <a:schemeClr val="bg1"/>
              </a:buClr>
            </a:pPr>
            <a:endParaRPr lang="en-US" sz="1600" dirty="0">
              <a:solidFill>
                <a:schemeClr val="bg1"/>
              </a:solidFill>
              <a:latin typeface="Century Gothic" panose="020B0502020202020204" pitchFamily="34" charset="0"/>
              <a:cs typeface="Calibri"/>
            </a:endParaRPr>
          </a:p>
          <a:p>
            <a:pPr>
              <a:buClr>
                <a:schemeClr val="bg1"/>
              </a:buClr>
            </a:pPr>
            <a:endParaRPr lang="en-US" sz="1600" dirty="0">
              <a:latin typeface="Century Gothic" panose="020B0502020202020204" pitchFamily="34" charset="0"/>
              <a:cs typeface="Arial"/>
            </a:endParaRPr>
          </a:p>
        </p:txBody>
      </p:sp>
      <p:cxnSp>
        <p:nvCxnSpPr>
          <p:cNvPr id="28" name="Straight Arrow Connector 27">
            <a:extLst>
              <a:ext uri="{FF2B5EF4-FFF2-40B4-BE49-F238E27FC236}">
                <a16:creationId xmlns:a16="http://schemas.microsoft.com/office/drawing/2014/main" id="{0800471D-5448-4A99-9349-2C582D51E3AA}"/>
              </a:ext>
            </a:extLst>
          </p:cNvPr>
          <p:cNvCxnSpPr>
            <a:cxnSpLocks/>
          </p:cNvCxnSpPr>
          <p:nvPr/>
        </p:nvCxnSpPr>
        <p:spPr>
          <a:xfrm>
            <a:off x="3368056" y="1482314"/>
            <a:ext cx="1277386" cy="11545"/>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cxnSp>
        <p:nvCxnSpPr>
          <p:cNvPr id="30" name="Straight Arrow Connector 29">
            <a:extLst>
              <a:ext uri="{FF2B5EF4-FFF2-40B4-BE49-F238E27FC236}">
                <a16:creationId xmlns:a16="http://schemas.microsoft.com/office/drawing/2014/main" id="{51C46EB1-D899-4E85-9C36-B6BB8F34B2C0}"/>
              </a:ext>
            </a:extLst>
          </p:cNvPr>
          <p:cNvCxnSpPr>
            <a:cxnSpLocks/>
          </p:cNvCxnSpPr>
          <p:nvPr/>
        </p:nvCxnSpPr>
        <p:spPr>
          <a:xfrm>
            <a:off x="7498400" y="1459795"/>
            <a:ext cx="1102240" cy="14377"/>
          </a:xfrm>
          <a:prstGeom prst="straightConnector1">
            <a:avLst/>
          </a:prstGeom>
          <a:ln w="57150">
            <a:tailEnd type="triangle"/>
          </a:ln>
        </p:spPr>
        <p:style>
          <a:lnRef idx="3">
            <a:schemeClr val="accent6"/>
          </a:lnRef>
          <a:fillRef idx="0">
            <a:schemeClr val="accent6"/>
          </a:fillRef>
          <a:effectRef idx="2">
            <a:schemeClr val="accent6"/>
          </a:effectRef>
          <a:fontRef idx="minor">
            <a:schemeClr val="tx1"/>
          </a:fontRef>
        </p:style>
      </p:cxnSp>
      <p:sp>
        <p:nvSpPr>
          <p:cNvPr id="31" name="Rectangle: Rounded Corners 30">
            <a:extLst>
              <a:ext uri="{FF2B5EF4-FFF2-40B4-BE49-F238E27FC236}">
                <a16:creationId xmlns:a16="http://schemas.microsoft.com/office/drawing/2014/main" id="{E8DAC994-4478-47FA-A1CB-95944A4501A4}"/>
              </a:ext>
            </a:extLst>
          </p:cNvPr>
          <p:cNvSpPr/>
          <p:nvPr/>
        </p:nvSpPr>
        <p:spPr>
          <a:xfrm>
            <a:off x="8184801" y="2276692"/>
            <a:ext cx="3522276" cy="2019809"/>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85750" indent="-285750">
              <a:spcAft>
                <a:spcPts val="600"/>
              </a:spcAft>
              <a:buClr>
                <a:schemeClr val="bg1"/>
              </a:buClr>
              <a:buChar char="•"/>
            </a:pPr>
            <a:endParaRPr lang="en-US" sz="1600" dirty="0">
              <a:solidFill>
                <a:schemeClr val="bg1"/>
              </a:solidFill>
              <a:latin typeface="Century Gothic"/>
              <a:ea typeface="+mn-lt"/>
              <a:cs typeface="Calibri"/>
            </a:endParaRPr>
          </a:p>
          <a:p>
            <a:pPr marL="457200" lvl="1">
              <a:buClr>
                <a:schemeClr val="bg1"/>
              </a:buClr>
            </a:pPr>
            <a:endParaRPr lang="en-US" sz="1600" dirty="0">
              <a:solidFill>
                <a:schemeClr val="bg1"/>
              </a:solidFill>
              <a:cs typeface="Calibri"/>
            </a:endParaRPr>
          </a:p>
          <a:p>
            <a:pPr>
              <a:spcAft>
                <a:spcPts val="600"/>
              </a:spcAft>
              <a:buClr>
                <a:schemeClr val="bg1"/>
              </a:buClr>
            </a:pPr>
            <a:endParaRPr lang="en-US" sz="1600" dirty="0">
              <a:latin typeface="Century Gothic" panose="020B0502020202020204" pitchFamily="34" charset="0"/>
              <a:cs typeface="Calibri"/>
            </a:endParaRPr>
          </a:p>
          <a:p>
            <a:endParaRPr lang="en-US" sz="1600" dirty="0">
              <a:latin typeface="Century Gothic" panose="020B0502020202020204" pitchFamily="34" charset="0"/>
              <a:cs typeface="Arial"/>
            </a:endParaRPr>
          </a:p>
          <a:p>
            <a:endParaRPr lang="en-US" sz="1600" dirty="0">
              <a:latin typeface="Century Gothic" panose="020B0502020202020204" pitchFamily="34" charset="0"/>
              <a:cs typeface="Arial"/>
            </a:endParaRPr>
          </a:p>
        </p:txBody>
      </p:sp>
      <p:sp>
        <p:nvSpPr>
          <p:cNvPr id="33" name="Rectangle: Rounded Corners 32">
            <a:extLst>
              <a:ext uri="{FF2B5EF4-FFF2-40B4-BE49-F238E27FC236}">
                <a16:creationId xmlns:a16="http://schemas.microsoft.com/office/drawing/2014/main" id="{10D3B5BA-4D4E-4AD4-B932-355ECD14AFC9}"/>
              </a:ext>
            </a:extLst>
          </p:cNvPr>
          <p:cNvSpPr/>
          <p:nvPr/>
        </p:nvSpPr>
        <p:spPr>
          <a:xfrm>
            <a:off x="4635542" y="1886942"/>
            <a:ext cx="2818251" cy="557061"/>
          </a:xfrm>
          <a:prstGeom prst="roundRect">
            <a:avLst/>
          </a:prstGeom>
          <a:solidFill>
            <a:srgbClr val="7EB76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800" b="1" dirty="0">
                <a:latin typeface="Century Gothic"/>
                <a:cs typeface="Arial"/>
              </a:rPr>
              <a:t>Pre-Processing</a:t>
            </a:r>
          </a:p>
        </p:txBody>
      </p:sp>
      <p:sp>
        <p:nvSpPr>
          <p:cNvPr id="34" name="Rectangle: Rounded Corners 33">
            <a:extLst>
              <a:ext uri="{FF2B5EF4-FFF2-40B4-BE49-F238E27FC236}">
                <a16:creationId xmlns:a16="http://schemas.microsoft.com/office/drawing/2014/main" id="{DBE8CE84-962F-43B3-B82F-FD3D9D423A7C}"/>
              </a:ext>
            </a:extLst>
          </p:cNvPr>
          <p:cNvSpPr/>
          <p:nvPr/>
        </p:nvSpPr>
        <p:spPr>
          <a:xfrm>
            <a:off x="848284" y="1849524"/>
            <a:ext cx="2826416" cy="557061"/>
          </a:xfrm>
          <a:prstGeom prst="roundRect">
            <a:avLst/>
          </a:prstGeom>
          <a:solidFill>
            <a:srgbClr val="7EB76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800" b="1" dirty="0">
                <a:latin typeface="Century Gothic"/>
                <a:cs typeface="Arial"/>
              </a:rPr>
              <a:t>Data Acquisition</a:t>
            </a:r>
            <a:endParaRPr lang="en-US" sz="1800" dirty="0">
              <a:cs typeface="Arial"/>
            </a:endParaRPr>
          </a:p>
        </p:txBody>
      </p:sp>
      <p:sp>
        <p:nvSpPr>
          <p:cNvPr id="39" name="Rectangle: Rounded Corners 38">
            <a:extLst>
              <a:ext uri="{FF2B5EF4-FFF2-40B4-BE49-F238E27FC236}">
                <a16:creationId xmlns:a16="http://schemas.microsoft.com/office/drawing/2014/main" id="{828896FD-1DD3-417A-92A8-22954736DB9E}"/>
              </a:ext>
            </a:extLst>
          </p:cNvPr>
          <p:cNvSpPr/>
          <p:nvPr/>
        </p:nvSpPr>
        <p:spPr>
          <a:xfrm>
            <a:off x="8514265" y="1884109"/>
            <a:ext cx="2672560" cy="546624"/>
          </a:xfrm>
          <a:prstGeom prst="roundRect">
            <a:avLst/>
          </a:prstGeom>
          <a:solidFill>
            <a:srgbClr val="7EB76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800" b="1" dirty="0">
                <a:latin typeface="Century Gothic"/>
                <a:cs typeface="Arial"/>
              </a:rPr>
              <a:t>Data Analysis</a:t>
            </a:r>
          </a:p>
        </p:txBody>
      </p:sp>
      <p:sp>
        <p:nvSpPr>
          <p:cNvPr id="40" name="Rectangle: Rounded Corners 39">
            <a:extLst>
              <a:ext uri="{FF2B5EF4-FFF2-40B4-BE49-F238E27FC236}">
                <a16:creationId xmlns:a16="http://schemas.microsoft.com/office/drawing/2014/main" id="{7320971B-2E5A-4A90-98EA-E84DE44AA639}"/>
              </a:ext>
            </a:extLst>
          </p:cNvPr>
          <p:cNvSpPr/>
          <p:nvPr/>
        </p:nvSpPr>
        <p:spPr>
          <a:xfrm>
            <a:off x="1566293" y="1123951"/>
            <a:ext cx="1393370" cy="897906"/>
          </a:xfrm>
          <a:prstGeom prst="roundRect">
            <a:avLst/>
          </a:prstGeom>
          <a:solidFill>
            <a:schemeClr val="accent6">
              <a:lumMod val="75000"/>
            </a:schemeClr>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dirty="0">
                <a:latin typeface="Century Gothic"/>
                <a:cs typeface="Arial"/>
              </a:rPr>
              <a:t>JPL</a:t>
            </a:r>
            <a:endParaRPr lang="en-US" dirty="0"/>
          </a:p>
        </p:txBody>
      </p:sp>
      <p:sp>
        <p:nvSpPr>
          <p:cNvPr id="41" name="Rectangle: Rounded Corners 40">
            <a:extLst>
              <a:ext uri="{FF2B5EF4-FFF2-40B4-BE49-F238E27FC236}">
                <a16:creationId xmlns:a16="http://schemas.microsoft.com/office/drawing/2014/main" id="{EB488C28-07B1-4BCE-B94E-F19F47B01BD5}"/>
              </a:ext>
            </a:extLst>
          </p:cNvPr>
          <p:cNvSpPr/>
          <p:nvPr/>
        </p:nvSpPr>
        <p:spPr>
          <a:xfrm>
            <a:off x="5168564" y="1097795"/>
            <a:ext cx="1845829" cy="901775"/>
          </a:xfrm>
          <a:prstGeom prst="roundRect">
            <a:avLst/>
          </a:prstGeom>
          <a:solidFill>
            <a:schemeClr val="accent6">
              <a:lumMod val="75000"/>
            </a:schemeClr>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b="1" dirty="0">
                <a:latin typeface="Century Gothic"/>
                <a:cs typeface="Arial"/>
              </a:rPr>
              <a:t>Python  &amp; GIS</a:t>
            </a:r>
            <a:endParaRPr lang="en-US" sz="2800" dirty="0">
              <a:cs typeface="Calibri"/>
            </a:endParaRPr>
          </a:p>
        </p:txBody>
      </p:sp>
      <p:sp>
        <p:nvSpPr>
          <p:cNvPr id="42" name="Rectangle: Rounded Corners 41">
            <a:extLst>
              <a:ext uri="{FF2B5EF4-FFF2-40B4-BE49-F238E27FC236}">
                <a16:creationId xmlns:a16="http://schemas.microsoft.com/office/drawing/2014/main" id="{FF85B7FE-3A2F-49D7-A6B9-9FA2658B60C5}"/>
              </a:ext>
            </a:extLst>
          </p:cNvPr>
          <p:cNvSpPr/>
          <p:nvPr/>
        </p:nvSpPr>
        <p:spPr>
          <a:xfrm>
            <a:off x="9055490" y="1128104"/>
            <a:ext cx="1777999" cy="898331"/>
          </a:xfrm>
          <a:prstGeom prst="roundRect">
            <a:avLst/>
          </a:prstGeom>
          <a:solidFill>
            <a:schemeClr val="accent6">
              <a:lumMod val="75000"/>
            </a:schemeClr>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dirty="0">
                <a:latin typeface="Century Gothic"/>
                <a:cs typeface="Arial"/>
              </a:rPr>
              <a:t>GIS</a:t>
            </a:r>
            <a:endParaRPr lang="en-US" sz="3200" b="1" dirty="0">
              <a:latin typeface="Century Gothic" panose="020B0502020202020204" pitchFamily="34" charset="0"/>
              <a:cs typeface="Arial"/>
            </a:endParaRPr>
          </a:p>
        </p:txBody>
      </p:sp>
      <p:cxnSp>
        <p:nvCxnSpPr>
          <p:cNvPr id="43" name="Straight Arrow Connector 42">
            <a:extLst>
              <a:ext uri="{FF2B5EF4-FFF2-40B4-BE49-F238E27FC236}">
                <a16:creationId xmlns:a16="http://schemas.microsoft.com/office/drawing/2014/main" id="{F33903CD-24BF-4DFC-9C07-4B3142AA8861}"/>
              </a:ext>
            </a:extLst>
          </p:cNvPr>
          <p:cNvCxnSpPr/>
          <p:nvPr/>
        </p:nvCxnSpPr>
        <p:spPr>
          <a:xfrm>
            <a:off x="687612" y="3634468"/>
            <a:ext cx="3140362" cy="0"/>
          </a:xfrm>
          <a:prstGeom prst="straightConnector1">
            <a:avLst/>
          </a:prstGeom>
          <a:ln w="57150">
            <a:solidFill>
              <a:schemeClr val="bg2"/>
            </a:solidFill>
          </a:ln>
        </p:spPr>
        <p:style>
          <a:lnRef idx="3">
            <a:schemeClr val="accent3"/>
          </a:lnRef>
          <a:fillRef idx="0">
            <a:schemeClr val="accent3"/>
          </a:fillRef>
          <a:effectRef idx="2">
            <a:schemeClr val="accent3"/>
          </a:effectRef>
          <a:fontRef idx="minor">
            <a:schemeClr val="tx1"/>
          </a:fontRef>
        </p:style>
      </p:cxnSp>
      <p:sp>
        <p:nvSpPr>
          <p:cNvPr id="46" name="TextBox 15">
            <a:extLst>
              <a:ext uri="{FF2B5EF4-FFF2-40B4-BE49-F238E27FC236}">
                <a16:creationId xmlns:a16="http://schemas.microsoft.com/office/drawing/2014/main" id="{EC776B13-9E32-488B-88E1-2BFB5CC3BDA9}"/>
              </a:ext>
            </a:extLst>
          </p:cNvPr>
          <p:cNvSpPr txBox="1"/>
          <p:nvPr/>
        </p:nvSpPr>
        <p:spPr>
          <a:xfrm>
            <a:off x="4309364" y="2692220"/>
            <a:ext cx="3676416" cy="30162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600" dirty="0">
                <a:solidFill>
                  <a:srgbClr val="3F3F3F"/>
                </a:solidFill>
                <a:latin typeface="Century Gothic"/>
              </a:rPr>
              <a:t>Build ENVI header (.HDR) file</a:t>
            </a:r>
            <a:endParaRPr lang="en-US" sz="1600" dirty="0">
              <a:solidFill>
                <a:schemeClr val="tx1">
                  <a:lumMod val="75000"/>
                  <a:lumOff val="25000"/>
                </a:schemeClr>
              </a:solidFill>
              <a:latin typeface="Century Gothic"/>
            </a:endParaRPr>
          </a:p>
          <a:p>
            <a:pPr marL="285750" indent="-285750">
              <a:spcAft>
                <a:spcPts val="600"/>
              </a:spcAft>
              <a:buFont typeface="Webdings,Sans-Serif"/>
              <a:buChar char="4"/>
            </a:pPr>
            <a:endParaRPr lang="en-US" sz="1600" dirty="0">
              <a:solidFill>
                <a:srgbClr val="3F3F3F"/>
              </a:solidFill>
              <a:latin typeface="Century Gothic"/>
              <a:cs typeface="Calibri"/>
            </a:endParaRPr>
          </a:p>
          <a:p>
            <a:pPr marL="285750" indent="-285750">
              <a:spcAft>
                <a:spcPts val="600"/>
              </a:spcAft>
              <a:buFont typeface="Webdings,Sans-Serif"/>
              <a:buChar char="4"/>
            </a:pPr>
            <a:r>
              <a:rPr lang="en-US" sz="1600" dirty="0">
                <a:solidFill>
                  <a:srgbClr val="3F3F3F"/>
                </a:solidFill>
                <a:latin typeface="Century Gothic"/>
                <a:cs typeface="Calibri"/>
              </a:rPr>
              <a:t>Build Symbolic Image (.IMG) file</a:t>
            </a:r>
          </a:p>
          <a:p>
            <a:pPr marL="285750" indent="-285750">
              <a:spcAft>
                <a:spcPts val="600"/>
              </a:spcAft>
              <a:buFont typeface="Webdings,Sans-Serif"/>
              <a:buChar char="4"/>
            </a:pPr>
            <a:endParaRPr lang="en-US" sz="1600" dirty="0">
              <a:solidFill>
                <a:srgbClr val="3F3F3F"/>
              </a:solidFill>
              <a:latin typeface="Century Gothic"/>
              <a:cs typeface="Calibri"/>
            </a:endParaRPr>
          </a:p>
          <a:p>
            <a:pPr marL="285750" indent="-285750">
              <a:spcAft>
                <a:spcPts val="600"/>
              </a:spcAft>
              <a:buFont typeface="Webdings,Sans-Serif"/>
              <a:buChar char="4"/>
            </a:pPr>
            <a:r>
              <a:rPr lang="en-US" sz="1600" dirty="0">
                <a:solidFill>
                  <a:srgbClr val="3F3F3F"/>
                </a:solidFill>
                <a:latin typeface="Century Gothic"/>
                <a:cs typeface="Calibri"/>
              </a:rPr>
              <a:t>Convert Ground Range Deformation Products (.GRD) into TIFF Raster Datasets </a:t>
            </a:r>
          </a:p>
          <a:p>
            <a:pPr marL="285750" indent="-285750">
              <a:spcAft>
                <a:spcPts val="600"/>
              </a:spcAft>
              <a:buFont typeface="Webdings,Sans-Serif"/>
              <a:buChar char="4"/>
            </a:pPr>
            <a:endParaRPr lang="en-US" sz="1600" dirty="0">
              <a:solidFill>
                <a:srgbClr val="3F3F3F"/>
              </a:solidFill>
              <a:latin typeface="Century Gothic"/>
              <a:cs typeface="Calibri"/>
            </a:endParaRPr>
          </a:p>
          <a:p>
            <a:pPr marL="285750" indent="-285750">
              <a:spcAft>
                <a:spcPts val="600"/>
              </a:spcAft>
              <a:buFont typeface="Webdings,Sans-Serif"/>
              <a:buChar char="4"/>
            </a:pPr>
            <a:r>
              <a:rPr lang="en-US" sz="1600" dirty="0">
                <a:solidFill>
                  <a:srgbClr val="3F3F3F"/>
                </a:solidFill>
                <a:latin typeface="Century Gothic"/>
                <a:cs typeface="Calibri"/>
              </a:rPr>
              <a:t>Resample Raster Cell Size to Uniform Scale for Validation </a:t>
            </a:r>
            <a:endParaRPr lang="en-US" dirty="0"/>
          </a:p>
        </p:txBody>
      </p:sp>
      <p:sp>
        <p:nvSpPr>
          <p:cNvPr id="19" name="TextBox 15">
            <a:extLst>
              <a:ext uri="{FF2B5EF4-FFF2-40B4-BE49-F238E27FC236}">
                <a16:creationId xmlns:a16="http://schemas.microsoft.com/office/drawing/2014/main" id="{32C3BD2A-4A0B-4AAF-BAB2-559417F23364}"/>
              </a:ext>
            </a:extLst>
          </p:cNvPr>
          <p:cNvSpPr txBox="1"/>
          <p:nvPr/>
        </p:nvSpPr>
        <p:spPr>
          <a:xfrm>
            <a:off x="688883" y="4302275"/>
            <a:ext cx="2529299" cy="206210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400" dirty="0">
                <a:solidFill>
                  <a:srgbClr val="3F3F3F"/>
                </a:solidFill>
                <a:latin typeface="Century Gothic"/>
                <a:cs typeface="Calibri"/>
              </a:rPr>
              <a:t>Interferogram</a:t>
            </a:r>
          </a:p>
          <a:p>
            <a:pPr marL="285750" indent="-285750">
              <a:spcAft>
                <a:spcPts val="600"/>
              </a:spcAft>
              <a:buFont typeface="Webdings,Sans-Serif"/>
              <a:buChar char="4"/>
            </a:pPr>
            <a:r>
              <a:rPr lang="en-US" sz="1400" dirty="0">
                <a:solidFill>
                  <a:srgbClr val="3F3F3F"/>
                </a:solidFill>
                <a:latin typeface="Century Gothic"/>
                <a:cs typeface="Calibri"/>
              </a:rPr>
              <a:t>Unwrapped phase</a:t>
            </a:r>
          </a:p>
          <a:p>
            <a:pPr marL="285750" indent="-285750">
              <a:spcAft>
                <a:spcPts val="600"/>
              </a:spcAft>
              <a:buFont typeface="Webdings,Sans-Serif"/>
              <a:buChar char="4"/>
            </a:pPr>
            <a:r>
              <a:rPr lang="en-US" sz="1400" dirty="0">
                <a:solidFill>
                  <a:srgbClr val="3F3F3F"/>
                </a:solidFill>
                <a:latin typeface="Century Gothic"/>
                <a:cs typeface="Calibri"/>
              </a:rPr>
              <a:t>Coherence</a:t>
            </a:r>
          </a:p>
          <a:p>
            <a:pPr marL="285750" indent="-285750">
              <a:spcAft>
                <a:spcPts val="600"/>
              </a:spcAft>
              <a:buFont typeface="Webdings,Sans-Serif"/>
              <a:buChar char="4"/>
            </a:pPr>
            <a:r>
              <a:rPr lang="en-US" sz="1400" dirty="0">
                <a:solidFill>
                  <a:srgbClr val="3F3F3F"/>
                </a:solidFill>
                <a:latin typeface="Century Gothic"/>
                <a:cs typeface="Calibri"/>
              </a:rPr>
              <a:t>Amplitude 1 (range)</a:t>
            </a:r>
          </a:p>
          <a:p>
            <a:pPr marL="285750" indent="-285750">
              <a:spcAft>
                <a:spcPts val="600"/>
              </a:spcAft>
              <a:buFont typeface="Webdings,Sans-Serif"/>
              <a:buChar char="4"/>
            </a:pPr>
            <a:r>
              <a:rPr lang="en-US" sz="1400" dirty="0">
                <a:solidFill>
                  <a:srgbClr val="3F3F3F"/>
                </a:solidFill>
                <a:latin typeface="Century Gothic"/>
                <a:cs typeface="Calibri"/>
              </a:rPr>
              <a:t>Amplitude 2 (azimuth)</a:t>
            </a:r>
          </a:p>
          <a:p>
            <a:pPr marL="285750" indent="-285750">
              <a:spcAft>
                <a:spcPts val="600"/>
              </a:spcAft>
              <a:buFont typeface="Webdings,Sans-Serif"/>
              <a:buChar char="4"/>
            </a:pPr>
            <a:r>
              <a:rPr lang="en-US" sz="1400" dirty="0">
                <a:solidFill>
                  <a:srgbClr val="3F3F3F"/>
                </a:solidFill>
                <a:latin typeface="Century Gothic"/>
                <a:cs typeface="Calibri"/>
              </a:rPr>
              <a:t>DEM</a:t>
            </a:r>
          </a:p>
          <a:p>
            <a:pPr marL="285750" indent="-285750">
              <a:spcAft>
                <a:spcPts val="600"/>
              </a:spcAft>
              <a:buFont typeface="Webdings,Sans-Serif"/>
              <a:buChar char="4"/>
            </a:pPr>
            <a:r>
              <a:rPr lang="en-US" sz="1400" dirty="0">
                <a:solidFill>
                  <a:srgbClr val="3F3F3F"/>
                </a:solidFill>
                <a:latin typeface="Century Gothic"/>
                <a:cs typeface="Calibri"/>
              </a:rPr>
              <a:t>Metadata file</a:t>
            </a:r>
          </a:p>
        </p:txBody>
      </p:sp>
      <p:sp>
        <p:nvSpPr>
          <p:cNvPr id="4" name="TextBox 3">
            <a:extLst>
              <a:ext uri="{FF2B5EF4-FFF2-40B4-BE49-F238E27FC236}">
                <a16:creationId xmlns:a16="http://schemas.microsoft.com/office/drawing/2014/main" id="{5E7C0A36-BD49-4E20-B109-F1387199866D}"/>
              </a:ext>
            </a:extLst>
          </p:cNvPr>
          <p:cNvSpPr txBox="1"/>
          <p:nvPr/>
        </p:nvSpPr>
        <p:spPr>
          <a:xfrm>
            <a:off x="595185" y="3715265"/>
            <a:ext cx="357727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rgbClr val="404040"/>
                </a:solidFill>
                <a:latin typeface="Century Gothic"/>
              </a:rPr>
              <a:t>Ground Range Multi-Looked Products </a:t>
            </a:r>
            <a:r>
              <a:rPr lang="en-US" sz="1400" i="1" dirty="0">
                <a:solidFill>
                  <a:srgbClr val="404040"/>
                </a:solidFill>
                <a:latin typeface="Century Gothic"/>
              </a:rPr>
              <a:t>(.GRD)</a:t>
            </a:r>
            <a:endParaRPr lang="en-US" sz="1400" dirty="0">
              <a:cs typeface="Calibri"/>
            </a:endParaRPr>
          </a:p>
        </p:txBody>
      </p:sp>
      <p:sp>
        <p:nvSpPr>
          <p:cNvPr id="21" name="TextBox 15">
            <a:extLst>
              <a:ext uri="{FF2B5EF4-FFF2-40B4-BE49-F238E27FC236}">
                <a16:creationId xmlns:a16="http://schemas.microsoft.com/office/drawing/2014/main" id="{DB22B44F-C116-4A79-878F-157B3764091F}"/>
              </a:ext>
            </a:extLst>
          </p:cNvPr>
          <p:cNvSpPr txBox="1"/>
          <p:nvPr/>
        </p:nvSpPr>
        <p:spPr>
          <a:xfrm>
            <a:off x="8285251" y="2599402"/>
            <a:ext cx="3319792" cy="14773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spcAft>
                <a:spcPts val="600"/>
              </a:spcAft>
              <a:buFont typeface="Webdings,Sans-Serif"/>
              <a:buChar char="4"/>
            </a:pPr>
            <a:r>
              <a:rPr lang="en-US" sz="1600" dirty="0">
                <a:solidFill>
                  <a:srgbClr val="3F3F3F"/>
                </a:solidFill>
                <a:latin typeface="Century Gothic"/>
                <a:cs typeface="Calibri"/>
              </a:rPr>
              <a:t>Create Line of Sight Deformation Map Products through Raster Calculation</a:t>
            </a:r>
          </a:p>
          <a:p>
            <a:pPr marL="285750" indent="-285750">
              <a:spcAft>
                <a:spcPts val="600"/>
              </a:spcAft>
              <a:buFont typeface="Webdings,Sans-Serif"/>
              <a:buChar char="4"/>
            </a:pPr>
            <a:endParaRPr lang="en-US" sz="1600" dirty="0">
              <a:solidFill>
                <a:srgbClr val="3F3F3F"/>
              </a:solidFill>
              <a:latin typeface="Century Gothic"/>
              <a:cs typeface="Calibri"/>
            </a:endParaRPr>
          </a:p>
          <a:p>
            <a:pPr marL="285750" indent="-285750">
              <a:spcAft>
                <a:spcPts val="600"/>
              </a:spcAft>
              <a:buFont typeface="Webdings,Sans-Serif"/>
              <a:buChar char="4"/>
            </a:pPr>
            <a:r>
              <a:rPr lang="en-US" sz="1600" dirty="0">
                <a:solidFill>
                  <a:srgbClr val="3F3F3F"/>
                </a:solidFill>
                <a:latin typeface="Century Gothic"/>
                <a:cs typeface="Calibri"/>
              </a:rPr>
              <a:t>Deformation Analysis</a:t>
            </a:r>
          </a:p>
        </p:txBody>
      </p:sp>
      <p:pic>
        <p:nvPicPr>
          <p:cNvPr id="3" name="Picture 11" descr="A close up of a plane&#10;&#10;Description automatically generated">
            <a:extLst>
              <a:ext uri="{FF2B5EF4-FFF2-40B4-BE49-F238E27FC236}">
                <a16:creationId xmlns:a16="http://schemas.microsoft.com/office/drawing/2014/main" id="{DC631B09-D089-4A04-BD6C-577EF64C7D28}"/>
              </a:ext>
            </a:extLst>
          </p:cNvPr>
          <p:cNvPicPr>
            <a:picLocks noChangeAspect="1"/>
          </p:cNvPicPr>
          <p:nvPr/>
        </p:nvPicPr>
        <p:blipFill>
          <a:blip r:embed="rId3"/>
          <a:stretch>
            <a:fillRect/>
          </a:stretch>
        </p:blipFill>
        <p:spPr>
          <a:xfrm>
            <a:off x="8217800" y="5033323"/>
            <a:ext cx="3624192" cy="1066516"/>
          </a:xfrm>
          <a:prstGeom prst="rect">
            <a:avLst/>
          </a:prstGeom>
        </p:spPr>
      </p:pic>
      <p:sp>
        <p:nvSpPr>
          <p:cNvPr id="5" name="TextBox 4">
            <a:extLst>
              <a:ext uri="{FF2B5EF4-FFF2-40B4-BE49-F238E27FC236}">
                <a16:creationId xmlns:a16="http://schemas.microsoft.com/office/drawing/2014/main" id="{B7532DFC-9B1C-4060-827B-22DF956F8AE2}"/>
              </a:ext>
            </a:extLst>
          </p:cNvPr>
          <p:cNvSpPr txBox="1"/>
          <p:nvPr/>
        </p:nvSpPr>
        <p:spPr>
          <a:xfrm>
            <a:off x="6640157" y="6474308"/>
            <a:ext cx="5201014"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NASA Jet Propulsion Laboratory</a:t>
            </a:r>
            <a:endParaRPr lang="en-US" sz="1200" i="1"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2495105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2C8896F6-2B66-419C-B1A3-DB55185738FE}"/>
              </a:ext>
            </a:extLst>
          </p:cNvPr>
          <p:cNvSpPr/>
          <p:nvPr/>
        </p:nvSpPr>
        <p:spPr>
          <a:xfrm>
            <a:off x="511739" y="2302628"/>
            <a:ext cx="5619045" cy="2812368"/>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lvl="0" indent="-285750" algn="ctr">
              <a:buFont typeface="Arial"/>
              <a:buChar char="•"/>
            </a:pPr>
            <a:endParaRPr lang="en-US" sz="1600" b="1" dirty="0">
              <a:latin typeface="Century Gothic"/>
              <a:ea typeface="Segoe UI"/>
              <a:cs typeface="Arial"/>
            </a:endParaRPr>
          </a:p>
          <a:p>
            <a:pPr>
              <a:spcAft>
                <a:spcPts val="600"/>
              </a:spcAft>
            </a:pPr>
            <a:r>
              <a:rPr lang="en-US" sz="1600" dirty="0">
                <a:solidFill>
                  <a:srgbClr val="3F3F3F"/>
                </a:solidFill>
                <a:latin typeface="Century Gothic"/>
                <a:ea typeface="+mn-lt"/>
                <a:cs typeface="Calibri"/>
              </a:rPr>
              <a:t>Obtain</a:t>
            </a:r>
            <a:r>
              <a:rPr lang="en-US" sz="1600" dirty="0">
                <a:solidFill>
                  <a:srgbClr val="3F3F3F"/>
                </a:solidFill>
                <a:latin typeface="Century Gothic"/>
                <a:cs typeface="Calibri" panose="020F0502020204030204"/>
              </a:rPr>
              <a:t> Bare Earth Terrain DTM Products from Various Organizations, including:</a:t>
            </a:r>
            <a:endParaRPr lang="en-US" sz="1600" dirty="0">
              <a:ea typeface="+mn-lt"/>
              <a:cs typeface="+mn-lt"/>
            </a:endParaRPr>
          </a:p>
          <a:p>
            <a:pPr>
              <a:spcAft>
                <a:spcPts val="600"/>
              </a:spcAft>
            </a:pPr>
            <a:endParaRPr lang="en-US" sz="1600" dirty="0">
              <a:solidFill>
                <a:srgbClr val="3F3F3F"/>
              </a:solidFill>
              <a:latin typeface="Century Gothic"/>
              <a:cs typeface="Calibri" panose="020F0502020204030204"/>
            </a:endParaRPr>
          </a:p>
          <a:p>
            <a:pPr marL="285750" indent="-285750">
              <a:spcAft>
                <a:spcPts val="600"/>
              </a:spcAft>
              <a:buFont typeface="Webdings,Sans-Serif"/>
              <a:buChar char="4"/>
            </a:pPr>
            <a:r>
              <a:rPr lang="en-US" sz="1600" dirty="0">
                <a:solidFill>
                  <a:srgbClr val="3F3F3F"/>
                </a:solidFill>
                <a:latin typeface="Century Gothic"/>
                <a:cs typeface="Calibri" panose="020F0502020204030204"/>
              </a:rPr>
              <a:t>United States Geological Survey</a:t>
            </a:r>
            <a:endParaRPr lang="en-US" sz="1000" i="1" dirty="0">
              <a:solidFill>
                <a:srgbClr val="404040"/>
              </a:solidFill>
              <a:latin typeface="Century Gothic"/>
              <a:cs typeface="Calibri" panose="020F0502020204030204"/>
            </a:endParaRPr>
          </a:p>
          <a:p>
            <a:pPr marL="285750" indent="-285750">
              <a:spcAft>
                <a:spcPts val="600"/>
              </a:spcAft>
              <a:buFont typeface="Webdings,Sans-Serif"/>
              <a:buChar char="4"/>
            </a:pPr>
            <a:r>
              <a:rPr lang="en-US" sz="1600" dirty="0">
                <a:solidFill>
                  <a:srgbClr val="3F3F3F"/>
                </a:solidFill>
                <a:latin typeface="Century Gothic"/>
                <a:cs typeface="Calibri" panose="020F0502020204030204"/>
              </a:rPr>
              <a:t>National Ecological Observatory Network </a:t>
            </a:r>
            <a:endParaRPr lang="en-US" sz="1000" i="1" dirty="0">
              <a:solidFill>
                <a:schemeClr val="tx1">
                  <a:lumMod val="75000"/>
                  <a:lumOff val="25000"/>
                </a:schemeClr>
              </a:solidFill>
              <a:latin typeface="Century Gothic"/>
              <a:cs typeface="Calibri" panose="020F0502020204030204"/>
            </a:endParaRPr>
          </a:p>
          <a:p>
            <a:pPr marL="285750" indent="-285750">
              <a:spcAft>
                <a:spcPts val="600"/>
              </a:spcAft>
              <a:buFont typeface="Webdings,Sans-Serif"/>
              <a:buChar char="4"/>
            </a:pPr>
            <a:r>
              <a:rPr lang="en-US" sz="1600" dirty="0">
                <a:solidFill>
                  <a:schemeClr val="tx1">
                    <a:lumMod val="75000"/>
                    <a:lumOff val="25000"/>
                  </a:schemeClr>
                </a:solidFill>
                <a:latin typeface="Century Gothic"/>
                <a:cs typeface="Calibri" panose="020F0502020204030204"/>
              </a:rPr>
              <a:t>Cold Regions Research &amp; Engineering Laboratory</a:t>
            </a:r>
            <a:endParaRPr lang="en-US" sz="1000" i="1" dirty="0">
              <a:solidFill>
                <a:schemeClr val="tx1">
                  <a:lumMod val="75000"/>
                  <a:lumOff val="25000"/>
                </a:schemeClr>
              </a:solidFill>
              <a:latin typeface="Century Gothic"/>
              <a:cs typeface="Calibri" panose="020F0502020204030204"/>
            </a:endParaRPr>
          </a:p>
          <a:p>
            <a:pPr marL="285750" indent="-285750">
              <a:spcAft>
                <a:spcPts val="600"/>
              </a:spcAft>
              <a:buFont typeface="Webdings,Sans-Serif"/>
              <a:buChar char="4"/>
            </a:pPr>
            <a:r>
              <a:rPr lang="en-US" sz="1600" dirty="0">
                <a:solidFill>
                  <a:srgbClr val="3F3F3F"/>
                </a:solidFill>
                <a:latin typeface="Century Gothic"/>
                <a:cs typeface="Calibri" panose="020F0502020204030204"/>
              </a:rPr>
              <a:t>NASA </a:t>
            </a:r>
            <a:r>
              <a:rPr lang="en-US" sz="1600" dirty="0">
                <a:solidFill>
                  <a:schemeClr val="tx1">
                    <a:lumMod val="75000"/>
                    <a:lumOff val="25000"/>
                  </a:schemeClr>
                </a:solidFill>
                <a:latin typeface="Century Gothic"/>
                <a:cs typeface="Calibri" panose="020F0502020204030204"/>
              </a:rPr>
              <a:t>Arctic Boreal and Vulnerability Experiment </a:t>
            </a:r>
            <a:endParaRPr lang="en-US" sz="1000" i="1" dirty="0">
              <a:solidFill>
                <a:schemeClr val="tx1">
                  <a:lumMod val="75000"/>
                  <a:lumOff val="25000"/>
                </a:schemeClr>
              </a:solidFill>
              <a:latin typeface="Century Gothic"/>
              <a:cs typeface="Calibri" panose="020F0502020204030204"/>
            </a:endParaRPr>
          </a:p>
          <a:p>
            <a:pPr>
              <a:buChar char="•"/>
            </a:pPr>
            <a:endParaRPr lang="en-US" sz="1600" dirty="0">
              <a:solidFill>
                <a:srgbClr val="FFFFFF"/>
              </a:solidFill>
              <a:latin typeface="Century Gothic" panose="020B0502020202020204" pitchFamily="34" charset="0"/>
              <a:cs typeface="Arial"/>
            </a:endParaRPr>
          </a:p>
        </p:txBody>
      </p:sp>
      <p:sp>
        <p:nvSpPr>
          <p:cNvPr id="2" name="Title 1"/>
          <p:cNvSpPr txBox="1">
            <a:spLocks/>
          </p:cNvSpPr>
          <p:nvPr/>
        </p:nvSpPr>
        <p:spPr>
          <a:xfrm>
            <a:off x="495299" y="342901"/>
            <a:ext cx="10905517" cy="435281"/>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Methods: </a:t>
            </a:r>
            <a:r>
              <a:rPr lang="en-US" sz="4000" dirty="0">
                <a:solidFill>
                  <a:srgbClr val="8D8780"/>
                </a:solidFill>
                <a:latin typeface="Century Gothic" panose="020F0302020204030204"/>
              </a:rPr>
              <a:t>LiDAR Processing</a:t>
            </a:r>
          </a:p>
        </p:txBody>
      </p:sp>
      <p:sp>
        <p:nvSpPr>
          <p:cNvPr id="7" name="Rectangle: Rounded Corners 6">
            <a:extLst>
              <a:ext uri="{FF2B5EF4-FFF2-40B4-BE49-F238E27FC236}">
                <a16:creationId xmlns:a16="http://schemas.microsoft.com/office/drawing/2014/main" id="{3ABC66AB-A4F2-4545-BB14-22AAFEF21F13}"/>
              </a:ext>
            </a:extLst>
          </p:cNvPr>
          <p:cNvSpPr/>
          <p:nvPr/>
        </p:nvSpPr>
        <p:spPr>
          <a:xfrm>
            <a:off x="6721285" y="2271737"/>
            <a:ext cx="4651099" cy="1731155"/>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lvl="0" indent="-285750" algn="ctr">
              <a:buFont typeface="Arial"/>
              <a:buChar char="•"/>
            </a:pPr>
            <a:endParaRPr lang="en-US" sz="1600" dirty="0">
              <a:latin typeface="Century Gothic"/>
              <a:ea typeface="Segoe UI"/>
              <a:cs typeface="Arial"/>
            </a:endParaRPr>
          </a:p>
          <a:p>
            <a:pPr marL="285750" indent="-285750">
              <a:spcAft>
                <a:spcPts val="600"/>
              </a:spcAft>
              <a:buFont typeface="Webdings,Sans-Serif"/>
              <a:buChar char="4"/>
            </a:pPr>
            <a:r>
              <a:rPr lang="en-US" sz="1600" dirty="0">
                <a:solidFill>
                  <a:srgbClr val="3F3F3F"/>
                </a:solidFill>
                <a:latin typeface="Century Gothic"/>
                <a:ea typeface="+mn-lt"/>
                <a:cs typeface="Arial"/>
              </a:rPr>
              <a:t>Georeference &amp; Reproject Datasets</a:t>
            </a:r>
            <a:endParaRPr lang="en-US" sz="1600" dirty="0">
              <a:latin typeface="Century Gothic"/>
              <a:ea typeface="+mn-lt"/>
              <a:cs typeface="+mn-lt"/>
            </a:endParaRPr>
          </a:p>
          <a:p>
            <a:pPr marL="285750" indent="-285750">
              <a:spcAft>
                <a:spcPts val="600"/>
              </a:spcAft>
              <a:buFont typeface="Webdings,Sans-Serif"/>
              <a:buChar char="4"/>
            </a:pPr>
            <a:r>
              <a:rPr lang="en-US" sz="1600" dirty="0">
                <a:solidFill>
                  <a:srgbClr val="3F3F3F"/>
                </a:solidFill>
                <a:latin typeface="Century Gothic"/>
                <a:ea typeface="+mn-lt"/>
                <a:cs typeface="Segoe UI"/>
              </a:rPr>
              <a:t>Mosaic Raster Datasets</a:t>
            </a:r>
          </a:p>
          <a:p>
            <a:pPr marL="285750" indent="-285750">
              <a:spcAft>
                <a:spcPts val="600"/>
              </a:spcAft>
              <a:buFont typeface="Webdings,Sans-Serif"/>
              <a:buChar char="4"/>
            </a:pPr>
            <a:r>
              <a:rPr lang="en-US" sz="1600" dirty="0">
                <a:solidFill>
                  <a:srgbClr val="3F3F3F"/>
                </a:solidFill>
                <a:latin typeface="Century Gothic"/>
                <a:cs typeface="Calibri" panose="020F0502020204030204"/>
              </a:rPr>
              <a:t>Resample Raster Cell Size to Uniform Scale for Validation </a:t>
            </a:r>
            <a:endParaRPr lang="en-US" dirty="0">
              <a:latin typeface="Century Gothic"/>
            </a:endParaRPr>
          </a:p>
          <a:p>
            <a:pPr marL="285750" indent="-285750" algn="ctr">
              <a:buFont typeface="Arial"/>
              <a:buChar char="•"/>
            </a:pPr>
            <a:endParaRPr lang="en-US" sz="1600" dirty="0">
              <a:solidFill>
                <a:srgbClr val="FFFFFF"/>
              </a:solidFill>
              <a:latin typeface="Century Gothic"/>
              <a:cs typeface="Calibri" panose="020F0502020204030204"/>
            </a:endParaRPr>
          </a:p>
          <a:p>
            <a:pPr>
              <a:buChar char="•"/>
            </a:pPr>
            <a:endParaRPr lang="en-US" sz="1600" dirty="0">
              <a:solidFill>
                <a:srgbClr val="FFFFFF"/>
              </a:solidFill>
              <a:latin typeface="Century Gothic" panose="020B0502020202020204" pitchFamily="34" charset="0"/>
              <a:cs typeface="Arial"/>
            </a:endParaRPr>
          </a:p>
        </p:txBody>
      </p:sp>
      <p:sp>
        <p:nvSpPr>
          <p:cNvPr id="15" name="Rectangle: Rounded Corners 10">
            <a:extLst>
              <a:ext uri="{FF2B5EF4-FFF2-40B4-BE49-F238E27FC236}">
                <a16:creationId xmlns:a16="http://schemas.microsoft.com/office/drawing/2014/main" id="{826BE717-B98C-7A4D-B245-87B8812BE529}"/>
              </a:ext>
            </a:extLst>
          </p:cNvPr>
          <p:cNvSpPr/>
          <p:nvPr/>
        </p:nvSpPr>
        <p:spPr>
          <a:xfrm>
            <a:off x="7566775" y="1919275"/>
            <a:ext cx="2818251" cy="598250"/>
          </a:xfrm>
          <a:prstGeom prst="roundRect">
            <a:avLst/>
          </a:prstGeom>
          <a:solidFill>
            <a:schemeClr val="accent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p>
            <a:pPr algn="ctr"/>
            <a:r>
              <a:rPr lang="en-US" b="1" dirty="0">
                <a:latin typeface="Century Gothic" panose="020B0502020202020204" pitchFamily="34" charset="0"/>
                <a:cs typeface="Arial"/>
              </a:rPr>
              <a:t>Pre-Processing</a:t>
            </a:r>
            <a:endParaRPr lang="en-US" dirty="0"/>
          </a:p>
        </p:txBody>
      </p:sp>
      <p:sp>
        <p:nvSpPr>
          <p:cNvPr id="11" name="Rectangle: Rounded Corners 10">
            <a:extLst>
              <a:ext uri="{FF2B5EF4-FFF2-40B4-BE49-F238E27FC236}">
                <a16:creationId xmlns:a16="http://schemas.microsoft.com/office/drawing/2014/main" id="{9BABD199-1888-4F0B-A03D-B264264E16A0}"/>
              </a:ext>
            </a:extLst>
          </p:cNvPr>
          <p:cNvSpPr/>
          <p:nvPr/>
        </p:nvSpPr>
        <p:spPr>
          <a:xfrm>
            <a:off x="7854333" y="1234194"/>
            <a:ext cx="2131540" cy="890058"/>
          </a:xfrm>
          <a:prstGeom prst="roundRect">
            <a:avLst/>
          </a:prstGeom>
          <a:solidFill>
            <a:srgbClr val="0070C0"/>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b="1" dirty="0">
                <a:latin typeface="Century Gothic"/>
                <a:cs typeface="Arial"/>
              </a:rPr>
              <a:t>GIS</a:t>
            </a:r>
            <a:endParaRPr lang="en-US" sz="3200" b="1" dirty="0">
              <a:latin typeface="Century Gothic" panose="020B0502020202020204" pitchFamily="34" charset="0"/>
              <a:cs typeface="Arial"/>
            </a:endParaRPr>
          </a:p>
        </p:txBody>
      </p:sp>
      <p:cxnSp>
        <p:nvCxnSpPr>
          <p:cNvPr id="3" name="Straight Arrow Connector 2">
            <a:extLst>
              <a:ext uri="{FF2B5EF4-FFF2-40B4-BE49-F238E27FC236}">
                <a16:creationId xmlns:a16="http://schemas.microsoft.com/office/drawing/2014/main" id="{3F897415-050D-4D0D-8EB3-12C9BDC7EB89}"/>
              </a:ext>
            </a:extLst>
          </p:cNvPr>
          <p:cNvCxnSpPr>
            <a:cxnSpLocks/>
          </p:cNvCxnSpPr>
          <p:nvPr/>
        </p:nvCxnSpPr>
        <p:spPr>
          <a:xfrm>
            <a:off x="5162189" y="1654433"/>
            <a:ext cx="1859698" cy="2020"/>
          </a:xfrm>
          <a:prstGeom prst="straightConnector1">
            <a:avLst/>
          </a:prstGeom>
          <a:ln w="57150">
            <a:solidFill>
              <a:srgbClr val="0070C0"/>
            </a:solidFill>
            <a:tailEnd type="triangle"/>
          </a:ln>
        </p:spPr>
        <p:style>
          <a:lnRef idx="3">
            <a:schemeClr val="accent5"/>
          </a:lnRef>
          <a:fillRef idx="0">
            <a:schemeClr val="accent5"/>
          </a:fillRef>
          <a:effectRef idx="2">
            <a:schemeClr val="accent5"/>
          </a:effectRef>
          <a:fontRef idx="minor">
            <a:schemeClr val="tx1"/>
          </a:fontRef>
        </p:style>
      </p:cxnSp>
      <p:sp>
        <p:nvSpPr>
          <p:cNvPr id="16" name="Rectangle: Rounded Corners 10">
            <a:extLst>
              <a:ext uri="{FF2B5EF4-FFF2-40B4-BE49-F238E27FC236}">
                <a16:creationId xmlns:a16="http://schemas.microsoft.com/office/drawing/2014/main" id="{2ADA6184-248E-204F-B618-38C5D551C914}"/>
              </a:ext>
            </a:extLst>
          </p:cNvPr>
          <p:cNvSpPr/>
          <p:nvPr/>
        </p:nvSpPr>
        <p:spPr>
          <a:xfrm>
            <a:off x="1792435" y="1954119"/>
            <a:ext cx="2826416" cy="598250"/>
          </a:xfrm>
          <a:prstGeom prst="roundRect">
            <a:avLst/>
          </a:prstGeom>
          <a:solidFill>
            <a:schemeClr val="accent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b"/>
          <a:lstStyle/>
          <a:p>
            <a:pPr algn="ctr"/>
            <a:r>
              <a:rPr lang="en-US" b="1" dirty="0">
                <a:latin typeface="Century Gothic"/>
                <a:cs typeface="Arial"/>
              </a:rPr>
              <a:t>Data Acquisition</a:t>
            </a:r>
          </a:p>
        </p:txBody>
      </p:sp>
      <p:sp>
        <p:nvSpPr>
          <p:cNvPr id="10" name="Rectangle: Rounded Corners 9">
            <a:extLst>
              <a:ext uri="{FF2B5EF4-FFF2-40B4-BE49-F238E27FC236}">
                <a16:creationId xmlns:a16="http://schemas.microsoft.com/office/drawing/2014/main" id="{6F7F1675-17D1-487B-92C0-4ED6C365AA2E}"/>
              </a:ext>
            </a:extLst>
          </p:cNvPr>
          <p:cNvSpPr/>
          <p:nvPr/>
        </p:nvSpPr>
        <p:spPr>
          <a:xfrm>
            <a:off x="2081159" y="1263542"/>
            <a:ext cx="2358080" cy="889000"/>
          </a:xfrm>
          <a:prstGeom prst="roundRect">
            <a:avLst/>
          </a:prstGeom>
          <a:solidFill>
            <a:srgbClr val="0070C0"/>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dirty="0">
                <a:latin typeface="Century Gothic"/>
                <a:cs typeface="Arial"/>
              </a:rPr>
              <a:t>USGS &amp; NEON</a:t>
            </a:r>
            <a:endParaRPr lang="en-US" sz="2400" b="1" dirty="0">
              <a:latin typeface="Century Gothic" panose="020B0502020202020204" pitchFamily="34" charset="0"/>
              <a:cs typeface="Arial"/>
            </a:endParaRPr>
          </a:p>
        </p:txBody>
      </p:sp>
      <p:sp>
        <p:nvSpPr>
          <p:cNvPr id="19" name="Rectangle: Rounded Corners 18">
            <a:extLst>
              <a:ext uri="{FF2B5EF4-FFF2-40B4-BE49-F238E27FC236}">
                <a16:creationId xmlns:a16="http://schemas.microsoft.com/office/drawing/2014/main" id="{C1AF01A0-8988-4706-8B28-2DEF453FA6FF}"/>
              </a:ext>
            </a:extLst>
          </p:cNvPr>
          <p:cNvSpPr/>
          <p:nvPr/>
        </p:nvSpPr>
        <p:spPr>
          <a:xfrm>
            <a:off x="6723480" y="4743087"/>
            <a:ext cx="4640802" cy="1473721"/>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lvl="0" indent="-285750" algn="ctr">
              <a:buFont typeface="Arial"/>
              <a:buChar char="•"/>
            </a:pPr>
            <a:endParaRPr lang="en-US" sz="1600" dirty="0">
              <a:latin typeface="Century Gothic"/>
              <a:ea typeface="Segoe UI"/>
              <a:cs typeface="Arial"/>
            </a:endParaRPr>
          </a:p>
          <a:p>
            <a:pPr marL="285750" indent="-285750">
              <a:spcAft>
                <a:spcPts val="600"/>
              </a:spcAft>
              <a:buFont typeface="Webdings,Sans-Serif"/>
              <a:buChar char="4"/>
            </a:pPr>
            <a:r>
              <a:rPr lang="en-US" sz="1600" dirty="0">
                <a:solidFill>
                  <a:srgbClr val="3F3F3F"/>
                </a:solidFill>
                <a:latin typeface="Century Gothic"/>
                <a:ea typeface="+mn-lt"/>
                <a:cs typeface="Arial"/>
              </a:rPr>
              <a:t>Create Deformation Maps </a:t>
            </a:r>
          </a:p>
          <a:p>
            <a:pPr marL="285750" indent="-285750">
              <a:spcAft>
                <a:spcPts val="600"/>
              </a:spcAft>
              <a:buFont typeface="Webdings,Sans-Serif"/>
              <a:buChar char="4"/>
            </a:pPr>
            <a:r>
              <a:rPr lang="en-US" sz="1600" dirty="0">
                <a:solidFill>
                  <a:srgbClr val="3F3F3F"/>
                </a:solidFill>
                <a:latin typeface="Century Gothic"/>
                <a:ea typeface="+mn-lt"/>
                <a:cs typeface="Segoe UI"/>
              </a:rPr>
              <a:t>Conduct Time Series Analysis</a:t>
            </a:r>
          </a:p>
          <a:p>
            <a:pPr marL="285750" indent="-285750">
              <a:spcAft>
                <a:spcPts val="600"/>
              </a:spcAft>
              <a:buFont typeface="Webdings,Sans-Serif"/>
              <a:buChar char="4"/>
            </a:pPr>
            <a:r>
              <a:rPr lang="en-US" sz="1600" dirty="0">
                <a:solidFill>
                  <a:srgbClr val="3F3F3F"/>
                </a:solidFill>
                <a:latin typeface="Century Gothic"/>
                <a:cs typeface="Calibri" panose="020F0502020204030204"/>
              </a:rPr>
              <a:t>Complete UAVSAR &amp; C-SAR Validation</a:t>
            </a:r>
          </a:p>
          <a:p>
            <a:pPr marL="285750" indent="-285750" algn="ctr">
              <a:buFont typeface="Arial"/>
              <a:buChar char="•"/>
            </a:pPr>
            <a:endParaRPr lang="en-US" sz="1600" dirty="0">
              <a:solidFill>
                <a:srgbClr val="FFFFFF"/>
              </a:solidFill>
              <a:latin typeface="Century Gothic"/>
              <a:cs typeface="Calibri" panose="020F0502020204030204"/>
            </a:endParaRPr>
          </a:p>
          <a:p>
            <a:pPr>
              <a:buChar char="•"/>
            </a:pPr>
            <a:endParaRPr lang="en-US" sz="1600" dirty="0">
              <a:solidFill>
                <a:srgbClr val="FFFFFF"/>
              </a:solidFill>
              <a:latin typeface="Century Gothic"/>
              <a:cs typeface="Arial"/>
            </a:endParaRPr>
          </a:p>
        </p:txBody>
      </p:sp>
      <p:sp>
        <p:nvSpPr>
          <p:cNvPr id="17" name="Rectangle: Rounded Corners 10">
            <a:extLst>
              <a:ext uri="{FF2B5EF4-FFF2-40B4-BE49-F238E27FC236}">
                <a16:creationId xmlns:a16="http://schemas.microsoft.com/office/drawing/2014/main" id="{EF8CB3F1-9FB9-7C4D-835E-0C49297AAE2C}"/>
              </a:ext>
            </a:extLst>
          </p:cNvPr>
          <p:cNvSpPr/>
          <p:nvPr/>
        </p:nvSpPr>
        <p:spPr>
          <a:xfrm>
            <a:off x="7650205" y="4414319"/>
            <a:ext cx="2662263" cy="557062"/>
          </a:xfrm>
          <a:prstGeom prst="roundRect">
            <a:avLst/>
          </a:prstGeom>
          <a:solidFill>
            <a:schemeClr val="accent1"/>
          </a:solidFill>
          <a:ln>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latin typeface="Century Gothic"/>
                <a:cs typeface="Arial"/>
              </a:rPr>
              <a:t>Data Analysis</a:t>
            </a:r>
            <a:endParaRPr lang="en-US" b="1" dirty="0">
              <a:latin typeface="Century Gothic" panose="020B0502020202020204" pitchFamily="34" charset="0"/>
              <a:cs typeface="Arial"/>
            </a:endParaRPr>
          </a:p>
        </p:txBody>
      </p:sp>
      <p:cxnSp>
        <p:nvCxnSpPr>
          <p:cNvPr id="21" name="Straight Arrow Connector 20">
            <a:extLst>
              <a:ext uri="{FF2B5EF4-FFF2-40B4-BE49-F238E27FC236}">
                <a16:creationId xmlns:a16="http://schemas.microsoft.com/office/drawing/2014/main" id="{0BF562EE-BF68-476C-BED2-83678825A462}"/>
              </a:ext>
            </a:extLst>
          </p:cNvPr>
          <p:cNvCxnSpPr>
            <a:cxnSpLocks/>
          </p:cNvCxnSpPr>
          <p:nvPr/>
        </p:nvCxnSpPr>
        <p:spPr>
          <a:xfrm>
            <a:off x="8973318" y="3888947"/>
            <a:ext cx="6185" cy="588966"/>
          </a:xfrm>
          <a:prstGeom prst="straightConnector1">
            <a:avLst/>
          </a:prstGeom>
          <a:ln w="57150">
            <a:solidFill>
              <a:srgbClr val="0070C0"/>
            </a:solidFill>
            <a:tailEnd type="triangle"/>
          </a:ln>
        </p:spPr>
        <p:style>
          <a:lnRef idx="3">
            <a:schemeClr val="accent5"/>
          </a:lnRef>
          <a:fillRef idx="0">
            <a:schemeClr val="accent5"/>
          </a:fillRef>
          <a:effectRef idx="2">
            <a:schemeClr val="accent5"/>
          </a:effectRef>
          <a:fontRef idx="minor">
            <a:schemeClr val="tx1"/>
          </a:fontRef>
        </p:style>
      </p:cxnSp>
      <p:pic>
        <p:nvPicPr>
          <p:cNvPr id="4" name="Picture 4" descr="A airplane that is flying in the air&#10;&#10;Description automatically generated">
            <a:extLst>
              <a:ext uri="{FF2B5EF4-FFF2-40B4-BE49-F238E27FC236}">
                <a16:creationId xmlns:a16="http://schemas.microsoft.com/office/drawing/2014/main" id="{B128859A-25EE-448C-980C-37E85E4AACD8}"/>
              </a:ext>
            </a:extLst>
          </p:cNvPr>
          <p:cNvPicPr>
            <a:picLocks noChangeAspect="1"/>
          </p:cNvPicPr>
          <p:nvPr/>
        </p:nvPicPr>
        <p:blipFill>
          <a:blip r:embed="rId3"/>
          <a:stretch>
            <a:fillRect/>
          </a:stretch>
        </p:blipFill>
        <p:spPr>
          <a:xfrm>
            <a:off x="1244221" y="4556711"/>
            <a:ext cx="4016991" cy="2430309"/>
          </a:xfrm>
          <a:prstGeom prst="rect">
            <a:avLst/>
          </a:prstGeom>
        </p:spPr>
      </p:pic>
      <p:sp>
        <p:nvSpPr>
          <p:cNvPr id="6" name="TextBox 5">
            <a:extLst>
              <a:ext uri="{FF2B5EF4-FFF2-40B4-BE49-F238E27FC236}">
                <a16:creationId xmlns:a16="http://schemas.microsoft.com/office/drawing/2014/main" id="{7AED1C42-7223-4F3A-BE64-1A907404551B}"/>
              </a:ext>
            </a:extLst>
          </p:cNvPr>
          <p:cNvSpPr txBox="1"/>
          <p:nvPr/>
        </p:nvSpPr>
        <p:spPr>
          <a:xfrm>
            <a:off x="1148006" y="6488685"/>
            <a:ext cx="3101920" cy="276999"/>
          </a:xfrm>
          <a:prstGeom prst="rect">
            <a:avLst/>
          </a:prstGeom>
          <a:noFill/>
        </p:spPr>
        <p:txBody>
          <a:bodyPr wrap="square" rtlCol="0" anchor="t">
            <a:spAutoFit/>
          </a:bodyPr>
          <a:lstStyle/>
          <a:p>
            <a:pPr algn="r"/>
            <a:r>
              <a:rPr lang="en-US" sz="1200" i="1" dirty="0">
                <a:solidFill>
                  <a:schemeClr val="tx1">
                    <a:lumMod val="75000"/>
                    <a:lumOff val="25000"/>
                  </a:schemeClr>
                </a:solidFill>
                <a:latin typeface="Century Gothic"/>
                <a:ea typeface="+mn-lt"/>
                <a:cs typeface="+mn-lt"/>
              </a:rPr>
              <a:t> Credit: John Davies, 2004</a:t>
            </a:r>
            <a:endParaRPr lang="en-US" sz="1200" i="1"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1041679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Methods: </a:t>
            </a:r>
            <a:r>
              <a:rPr lang="en-US" sz="4000" dirty="0">
                <a:solidFill>
                  <a:srgbClr val="8D8780"/>
                </a:solidFill>
                <a:latin typeface="Century Gothic" panose="020F0302020204030204"/>
              </a:rPr>
              <a:t>Deformation Analysis</a:t>
            </a:r>
          </a:p>
        </p:txBody>
      </p:sp>
      <p:sp>
        <p:nvSpPr>
          <p:cNvPr id="8" name="Text Placeholder 3">
            <a:extLst>
              <a:ext uri="{FF2B5EF4-FFF2-40B4-BE49-F238E27FC236}">
                <a16:creationId xmlns:a16="http://schemas.microsoft.com/office/drawing/2014/main" id="{85F7247E-F80B-434C-926D-F407B0DEB70B}"/>
              </a:ext>
            </a:extLst>
          </p:cNvPr>
          <p:cNvSpPr txBox="1">
            <a:spLocks/>
          </p:cNvSpPr>
          <p:nvPr/>
        </p:nvSpPr>
        <p:spPr>
          <a:xfrm>
            <a:off x="498534" y="2195493"/>
            <a:ext cx="4302608" cy="4276040"/>
          </a:xfrm>
          <a:prstGeom prst="rect">
            <a:avLst/>
          </a:prstGeom>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30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Seasonal/Annual Deformation</a:t>
            </a:r>
            <a:endParaRPr lang="en-US" dirty="0">
              <a:solidFill>
                <a:schemeClr val="tx1">
                  <a:lumMod val="75000"/>
                  <a:lumOff val="25000"/>
                </a:schemeClr>
              </a:solidFill>
              <a:cs typeface="Calibri" panose="020F0502020204030204"/>
            </a:endParaRPr>
          </a:p>
          <a:p>
            <a:pPr marL="342900" indent="-342900">
              <a:lnSpc>
                <a:spcPct val="100000"/>
              </a:lnSpc>
              <a:spcAft>
                <a:spcPts val="3000"/>
              </a:spcAft>
              <a:buClr>
                <a:srgbClr val="8D8780"/>
              </a:buClr>
              <a:buFont typeface="Webdings" panose="020B0604020202020204" pitchFamily="34" charset="0"/>
              <a:buChar char=""/>
            </a:pPr>
            <a:r>
              <a:rPr lang="en-US" sz="2000" dirty="0">
                <a:solidFill>
                  <a:schemeClr val="tx1">
                    <a:lumMod val="75000"/>
                    <a:lumOff val="25000"/>
                  </a:schemeClr>
                </a:solidFill>
                <a:latin typeface="Century Gothic" panose="020F0302020204030204"/>
              </a:rPr>
              <a:t>Identify Areas of Consistent Change</a:t>
            </a:r>
          </a:p>
          <a:p>
            <a:pPr marL="342900" indent="-342900">
              <a:lnSpc>
                <a:spcPct val="100000"/>
              </a:lnSpc>
              <a:spcAft>
                <a:spcPts val="30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Magnitude of Change</a:t>
            </a:r>
          </a:p>
          <a:p>
            <a:pPr marL="342900" indent="-342900">
              <a:lnSpc>
                <a:spcPct val="100000"/>
              </a:lnSpc>
              <a:spcAft>
                <a:spcPts val="30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panose="020F0302020204030204"/>
              </a:rPr>
              <a:t>Spatial &amp; Temporal Patterns</a:t>
            </a:r>
          </a:p>
          <a:p>
            <a:pPr marL="342900" indent="-342900">
              <a:lnSpc>
                <a:spcPct val="100000"/>
              </a:lnSpc>
              <a:spcAft>
                <a:spcPts val="3000"/>
              </a:spcAft>
              <a:buClr>
                <a:srgbClr val="8D8780"/>
              </a:buClr>
              <a:buFont typeface="Webdings" panose="05030102010509060703" pitchFamily="18" charset="2"/>
              <a:buChar char=""/>
            </a:pPr>
            <a:r>
              <a:rPr lang="en-US" sz="2000" dirty="0">
                <a:solidFill>
                  <a:schemeClr val="tx1">
                    <a:lumMod val="75000"/>
                    <a:lumOff val="25000"/>
                  </a:schemeClr>
                </a:solidFill>
                <a:latin typeface="Century Gothic"/>
                <a:ea typeface="+mn-lt"/>
                <a:cs typeface="+mn-lt"/>
              </a:rPr>
              <a:t>Basis for Risk Assessment</a:t>
            </a:r>
            <a:endParaRPr lang="en-US" sz="2000" dirty="0">
              <a:solidFill>
                <a:schemeClr val="tx1">
                  <a:lumMod val="75000"/>
                  <a:lumOff val="25000"/>
                </a:schemeClr>
              </a:solidFill>
              <a:latin typeface="Century Gothic" panose="020F0302020204030204"/>
            </a:endParaRPr>
          </a:p>
          <a:p>
            <a:pPr marL="342900" indent="-342900">
              <a:lnSpc>
                <a:spcPct val="100000"/>
              </a:lnSpc>
              <a:spcAft>
                <a:spcPts val="600"/>
              </a:spcAft>
              <a:buClr>
                <a:srgbClr val="8D8780"/>
              </a:buClr>
              <a:buFont typeface="Webdings" panose="05030102010509060703" pitchFamily="18" charset="2"/>
              <a:buChar char=""/>
            </a:pPr>
            <a:endParaRPr lang="en-US" sz="2000" dirty="0">
              <a:solidFill>
                <a:schemeClr val="tx1">
                  <a:lumMod val="75000"/>
                  <a:lumOff val="25000"/>
                </a:schemeClr>
              </a:solidFill>
              <a:latin typeface="Century Gothic" panose="020F0302020204030204"/>
            </a:endParaRPr>
          </a:p>
          <a:p>
            <a:pPr marL="0" indent="0">
              <a:lnSpc>
                <a:spcPct val="100000"/>
              </a:lnSpc>
              <a:spcAft>
                <a:spcPts val="600"/>
              </a:spcAft>
              <a:buClr>
                <a:srgbClr val="8D8780"/>
              </a:buClr>
              <a:buNone/>
            </a:pPr>
            <a:endParaRPr lang="en-US" dirty="0">
              <a:solidFill>
                <a:schemeClr val="tx1">
                  <a:lumMod val="75000"/>
                  <a:lumOff val="25000"/>
                </a:schemeClr>
              </a:solidFill>
              <a:latin typeface="Century Gothic" panose="020F0302020204030204"/>
            </a:endParaRPr>
          </a:p>
          <a:p>
            <a:pPr marL="342900" indent="-342900">
              <a:lnSpc>
                <a:spcPct val="100000"/>
              </a:lnSpc>
              <a:spcAft>
                <a:spcPts val="600"/>
              </a:spcAft>
              <a:buClr>
                <a:srgbClr val="8D8780"/>
              </a:buClr>
              <a:buFont typeface="Webdings" panose="05030102010509060703" pitchFamily="18" charset="2"/>
              <a:buChar char=""/>
            </a:pPr>
            <a:endParaRPr lang="en-US" dirty="0">
              <a:solidFill>
                <a:schemeClr val="tx1">
                  <a:lumMod val="75000"/>
                  <a:lumOff val="25000"/>
                </a:schemeClr>
              </a:solidFill>
              <a:latin typeface="Century Gothic" panose="020F0302020204030204"/>
            </a:endParaRPr>
          </a:p>
        </p:txBody>
      </p:sp>
      <p:sp>
        <p:nvSpPr>
          <p:cNvPr id="10" name="Rectangle 9">
            <a:extLst>
              <a:ext uri="{FF2B5EF4-FFF2-40B4-BE49-F238E27FC236}">
                <a16:creationId xmlns:a16="http://schemas.microsoft.com/office/drawing/2014/main" id="{2846D5DC-99CE-4872-813E-8F489BEB5409}"/>
              </a:ext>
            </a:extLst>
          </p:cNvPr>
          <p:cNvSpPr/>
          <p:nvPr/>
        </p:nvSpPr>
        <p:spPr>
          <a:xfrm>
            <a:off x="9731372" y="725873"/>
            <a:ext cx="1724960" cy="40220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800" b="1" dirty="0">
                <a:solidFill>
                  <a:srgbClr val="FFFFFF"/>
                </a:solidFill>
                <a:cs typeface="Arial"/>
              </a:rPr>
              <a:t>Sentinel-1</a:t>
            </a:r>
          </a:p>
        </p:txBody>
      </p:sp>
      <p:grpSp>
        <p:nvGrpSpPr>
          <p:cNvPr id="3" name="Group 2">
            <a:extLst>
              <a:ext uri="{FF2B5EF4-FFF2-40B4-BE49-F238E27FC236}">
                <a16:creationId xmlns:a16="http://schemas.microsoft.com/office/drawing/2014/main" id="{16E135B7-C0B6-426D-B247-5877D0485B1C}"/>
              </a:ext>
            </a:extLst>
          </p:cNvPr>
          <p:cNvGrpSpPr/>
          <p:nvPr/>
        </p:nvGrpSpPr>
        <p:grpSpPr>
          <a:xfrm>
            <a:off x="4639399" y="1346794"/>
            <a:ext cx="7158534" cy="5441073"/>
            <a:chOff x="4639399" y="1346794"/>
            <a:chExt cx="7158534" cy="5441073"/>
          </a:xfrm>
        </p:grpSpPr>
        <p:pic>
          <p:nvPicPr>
            <p:cNvPr id="4" name="Picture 3" descr="A screenshot of a cell phone&#10;&#10;Description automatically generated">
              <a:extLst>
                <a:ext uri="{FF2B5EF4-FFF2-40B4-BE49-F238E27FC236}">
                  <a16:creationId xmlns:a16="http://schemas.microsoft.com/office/drawing/2014/main" id="{5C4617D0-5151-C340-9AC3-2B25ED6A22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63830" y="1886231"/>
              <a:ext cx="6868191" cy="4852993"/>
            </a:xfrm>
            <a:prstGeom prst="rect">
              <a:avLst/>
            </a:prstGeom>
          </p:spPr>
        </p:pic>
        <p:sp>
          <p:nvSpPr>
            <p:cNvPr id="5" name="TextBox 4">
              <a:extLst>
                <a:ext uri="{FF2B5EF4-FFF2-40B4-BE49-F238E27FC236}">
                  <a16:creationId xmlns:a16="http://schemas.microsoft.com/office/drawing/2014/main" id="{735404EA-ED7E-B74D-9834-949F755D84D2}"/>
                </a:ext>
              </a:extLst>
            </p:cNvPr>
            <p:cNvSpPr txBox="1"/>
            <p:nvPr/>
          </p:nvSpPr>
          <p:spPr>
            <a:xfrm>
              <a:off x="4639399" y="1346794"/>
              <a:ext cx="6203740" cy="400110"/>
            </a:xfrm>
            <a:prstGeom prst="rect">
              <a:avLst/>
            </a:prstGeom>
            <a:noFill/>
          </p:spPr>
          <p:txBody>
            <a:bodyPr wrap="square" rtlCol="0" anchor="t">
              <a:spAutoFit/>
            </a:bodyPr>
            <a:lstStyle/>
            <a:p>
              <a:r>
                <a:rPr lang="en-US" sz="2000" b="1" dirty="0">
                  <a:solidFill>
                    <a:schemeClr val="tx1">
                      <a:lumMod val="75000"/>
                      <a:lumOff val="25000"/>
                    </a:schemeClr>
                  </a:solidFill>
                  <a:latin typeface="Century Gothic"/>
                </a:rPr>
                <a:t>2017 May-Sept Deformation Near Caribou Creek</a:t>
              </a:r>
            </a:p>
          </p:txBody>
        </p:sp>
        <p:sp>
          <p:nvSpPr>
            <p:cNvPr id="11" name="TextBox 10">
              <a:extLst>
                <a:ext uri="{FF2B5EF4-FFF2-40B4-BE49-F238E27FC236}">
                  <a16:creationId xmlns:a16="http://schemas.microsoft.com/office/drawing/2014/main" id="{34AA1D54-7953-9C4B-A432-30A9929E1E9E}"/>
                </a:ext>
              </a:extLst>
            </p:cNvPr>
            <p:cNvSpPr txBox="1"/>
            <p:nvPr/>
          </p:nvSpPr>
          <p:spPr>
            <a:xfrm>
              <a:off x="11133482" y="1668311"/>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10</a:t>
              </a:r>
            </a:p>
          </p:txBody>
        </p:sp>
        <p:sp>
          <p:nvSpPr>
            <p:cNvPr id="6" name="TextBox 5">
              <a:extLst>
                <a:ext uri="{FF2B5EF4-FFF2-40B4-BE49-F238E27FC236}">
                  <a16:creationId xmlns:a16="http://schemas.microsoft.com/office/drawing/2014/main" id="{C469FB99-2E36-7F49-AE0D-BE9B729A3D9B}"/>
                </a:ext>
              </a:extLst>
            </p:cNvPr>
            <p:cNvSpPr txBox="1"/>
            <p:nvPr/>
          </p:nvSpPr>
          <p:spPr>
            <a:xfrm>
              <a:off x="10805212" y="1762391"/>
              <a:ext cx="992721" cy="4986942"/>
            </a:xfrm>
            <a:prstGeom prst="rect">
              <a:avLst/>
            </a:prstGeom>
            <a:solidFill>
              <a:schemeClr val="bg1"/>
            </a:solidFill>
          </p:spPr>
          <p:txBody>
            <a:bodyPr wrap="square" rtlCol="0">
              <a:spAutoFit/>
            </a:bodyPr>
            <a:lstStyle/>
            <a:p>
              <a:endParaRPr lang="en-US" dirty="0"/>
            </a:p>
          </p:txBody>
        </p:sp>
        <p:sp>
          <p:nvSpPr>
            <p:cNvPr id="14" name="TextBox 13">
              <a:extLst>
                <a:ext uri="{FF2B5EF4-FFF2-40B4-BE49-F238E27FC236}">
                  <a16:creationId xmlns:a16="http://schemas.microsoft.com/office/drawing/2014/main" id="{7FE57971-9FDB-884C-92A0-0E6DE7505814}"/>
                </a:ext>
              </a:extLst>
            </p:cNvPr>
            <p:cNvSpPr txBox="1"/>
            <p:nvPr/>
          </p:nvSpPr>
          <p:spPr>
            <a:xfrm>
              <a:off x="10863214" y="4102097"/>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0.0</a:t>
              </a:r>
              <a:endParaRPr lang="en-US" sz="1400" dirty="0">
                <a:solidFill>
                  <a:schemeClr val="tx1">
                    <a:lumMod val="75000"/>
                    <a:lumOff val="25000"/>
                  </a:schemeClr>
                </a:solidFill>
                <a:latin typeface="Century Gothic" panose="020B0502020202020204" pitchFamily="34" charset="0"/>
              </a:endParaRPr>
            </a:p>
          </p:txBody>
        </p:sp>
        <p:sp>
          <p:nvSpPr>
            <p:cNvPr id="12" name="TextBox 11">
              <a:extLst>
                <a:ext uri="{FF2B5EF4-FFF2-40B4-BE49-F238E27FC236}">
                  <a16:creationId xmlns:a16="http://schemas.microsoft.com/office/drawing/2014/main" id="{EBD5DB23-3CA2-FF45-AEFE-1BEDF67E0D91}"/>
                </a:ext>
              </a:extLst>
            </p:cNvPr>
            <p:cNvSpPr txBox="1"/>
            <p:nvPr/>
          </p:nvSpPr>
          <p:spPr>
            <a:xfrm>
              <a:off x="10827030" y="2884760"/>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05</a:t>
              </a:r>
            </a:p>
          </p:txBody>
        </p:sp>
        <p:sp>
          <p:nvSpPr>
            <p:cNvPr id="13" name="TextBox 12">
              <a:extLst>
                <a:ext uri="{FF2B5EF4-FFF2-40B4-BE49-F238E27FC236}">
                  <a16:creationId xmlns:a16="http://schemas.microsoft.com/office/drawing/2014/main" id="{BD436DA1-B65E-6F4D-846F-8D869C9D37B9}"/>
                </a:ext>
              </a:extLst>
            </p:cNvPr>
            <p:cNvSpPr txBox="1"/>
            <p:nvPr/>
          </p:nvSpPr>
          <p:spPr>
            <a:xfrm>
              <a:off x="10810070" y="1837588"/>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a:t>
              </a:r>
              <a:endParaRPr lang="en-US" sz="1400" dirty="0">
                <a:solidFill>
                  <a:schemeClr val="tx1">
                    <a:lumMod val="75000"/>
                    <a:lumOff val="25000"/>
                  </a:schemeClr>
                </a:solidFill>
                <a:latin typeface="Century Gothic" panose="020B0502020202020204" pitchFamily="34" charset="0"/>
              </a:endParaRPr>
            </a:p>
          </p:txBody>
        </p:sp>
        <p:sp>
          <p:nvSpPr>
            <p:cNvPr id="15" name="TextBox 14">
              <a:extLst>
                <a:ext uri="{FF2B5EF4-FFF2-40B4-BE49-F238E27FC236}">
                  <a16:creationId xmlns:a16="http://schemas.microsoft.com/office/drawing/2014/main" id="{F3703497-2469-7941-B423-5B3A912E367E}"/>
                </a:ext>
              </a:extLst>
            </p:cNvPr>
            <p:cNvSpPr txBox="1"/>
            <p:nvPr/>
          </p:nvSpPr>
          <p:spPr>
            <a:xfrm>
              <a:off x="10785929" y="6449313"/>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 .10</a:t>
              </a:r>
              <a:endParaRPr lang="en-US" sz="1400" dirty="0">
                <a:solidFill>
                  <a:schemeClr val="tx1">
                    <a:lumMod val="75000"/>
                    <a:lumOff val="25000"/>
                  </a:schemeClr>
                </a:solidFill>
                <a:latin typeface="Century Gothic" panose="020B0502020202020204" pitchFamily="34" charset="0"/>
              </a:endParaRPr>
            </a:p>
          </p:txBody>
        </p:sp>
        <p:sp>
          <p:nvSpPr>
            <p:cNvPr id="16" name="TextBox 15">
              <a:extLst>
                <a:ext uri="{FF2B5EF4-FFF2-40B4-BE49-F238E27FC236}">
                  <a16:creationId xmlns:a16="http://schemas.microsoft.com/office/drawing/2014/main" id="{66BCBCFD-1887-CA46-826B-DB65273E5F01}"/>
                </a:ext>
              </a:extLst>
            </p:cNvPr>
            <p:cNvSpPr txBox="1"/>
            <p:nvPr/>
          </p:nvSpPr>
          <p:spPr>
            <a:xfrm>
              <a:off x="10823237" y="5347720"/>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 .</a:t>
              </a:r>
              <a:r>
                <a:rPr lang="en-US" sz="1400" dirty="0">
                  <a:solidFill>
                    <a:schemeClr val="tx1">
                      <a:lumMod val="75000"/>
                      <a:lumOff val="25000"/>
                    </a:schemeClr>
                  </a:solidFill>
                  <a:latin typeface="Century Gothic" panose="020B0502020202020204" pitchFamily="34" charset="0"/>
                </a:rPr>
                <a:t>05</a:t>
              </a:r>
            </a:p>
          </p:txBody>
        </p:sp>
        <p:sp>
          <p:nvSpPr>
            <p:cNvPr id="18" name="TextBox 17">
              <a:extLst>
                <a:ext uri="{FF2B5EF4-FFF2-40B4-BE49-F238E27FC236}">
                  <a16:creationId xmlns:a16="http://schemas.microsoft.com/office/drawing/2014/main" id="{A21A3049-2FE6-E447-9A84-0ABFE4A02F65}"/>
                </a:ext>
              </a:extLst>
            </p:cNvPr>
            <p:cNvSpPr txBox="1"/>
            <p:nvPr/>
          </p:nvSpPr>
          <p:spPr>
            <a:xfrm rot="5400000">
              <a:off x="10556253" y="3961106"/>
              <a:ext cx="212898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Deformation (mm)</a:t>
              </a:r>
            </a:p>
          </p:txBody>
        </p:sp>
      </p:grpSp>
    </p:spTree>
    <p:extLst>
      <p:ext uri="{BB962C8B-B14F-4D97-AF65-F5344CB8AC3E}">
        <p14:creationId xmlns:p14="http://schemas.microsoft.com/office/powerpoint/2010/main" val="3224850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A3DABF5E-86A1-4B76-B5F4-5C7729B5A58F}"/>
              </a:ext>
            </a:extLst>
          </p:cNvPr>
          <p:cNvGrpSpPr/>
          <p:nvPr/>
        </p:nvGrpSpPr>
        <p:grpSpPr>
          <a:xfrm>
            <a:off x="3538106" y="1781155"/>
            <a:ext cx="1021291" cy="860226"/>
            <a:chOff x="3179893" y="5357246"/>
            <a:chExt cx="1021291" cy="860226"/>
          </a:xfrm>
        </p:grpSpPr>
        <p:cxnSp>
          <p:nvCxnSpPr>
            <p:cNvPr id="37" name="Connector: Elbow 36">
              <a:extLst>
                <a:ext uri="{FF2B5EF4-FFF2-40B4-BE49-F238E27FC236}">
                  <a16:creationId xmlns:a16="http://schemas.microsoft.com/office/drawing/2014/main" id="{5866E6F0-46B8-4BF2-BBA6-B61C1595585D}"/>
                </a:ext>
              </a:extLst>
            </p:cNvPr>
            <p:cNvCxnSpPr>
              <a:cxnSpLocks/>
            </p:cNvCxnSpPr>
            <p:nvPr/>
          </p:nvCxnSpPr>
          <p:spPr>
            <a:xfrm>
              <a:off x="3179893" y="5357246"/>
              <a:ext cx="1019271" cy="425284"/>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cxnSp>
          <p:nvCxnSpPr>
            <p:cNvPr id="38" name="Connector: Elbow 37">
              <a:extLst>
                <a:ext uri="{FF2B5EF4-FFF2-40B4-BE49-F238E27FC236}">
                  <a16:creationId xmlns:a16="http://schemas.microsoft.com/office/drawing/2014/main" id="{F560AB62-8B2D-4BB3-9D70-5B9CCE915B6D}"/>
                </a:ext>
              </a:extLst>
            </p:cNvPr>
            <p:cNvCxnSpPr>
              <a:cxnSpLocks/>
            </p:cNvCxnSpPr>
            <p:nvPr/>
          </p:nvCxnSpPr>
          <p:spPr>
            <a:xfrm flipV="1">
              <a:off x="3181912" y="5793989"/>
              <a:ext cx="1019272" cy="423483"/>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grpSp>
      <p:grpSp>
        <p:nvGrpSpPr>
          <p:cNvPr id="3" name="Group 2">
            <a:extLst>
              <a:ext uri="{FF2B5EF4-FFF2-40B4-BE49-F238E27FC236}">
                <a16:creationId xmlns:a16="http://schemas.microsoft.com/office/drawing/2014/main" id="{2838D7C4-0A27-4622-96AD-CDC9E8029EEC}"/>
              </a:ext>
            </a:extLst>
          </p:cNvPr>
          <p:cNvGrpSpPr/>
          <p:nvPr/>
        </p:nvGrpSpPr>
        <p:grpSpPr>
          <a:xfrm>
            <a:off x="3547632" y="5448281"/>
            <a:ext cx="1021291" cy="860226"/>
            <a:chOff x="3179893" y="5357246"/>
            <a:chExt cx="1021291" cy="860226"/>
          </a:xfrm>
        </p:grpSpPr>
        <p:cxnSp>
          <p:nvCxnSpPr>
            <p:cNvPr id="22" name="Connector: Elbow 21">
              <a:extLst>
                <a:ext uri="{FF2B5EF4-FFF2-40B4-BE49-F238E27FC236}">
                  <a16:creationId xmlns:a16="http://schemas.microsoft.com/office/drawing/2014/main" id="{6FC6EB28-7839-4CEB-9AA8-5CFF0E5FBC6C}"/>
                </a:ext>
              </a:extLst>
            </p:cNvPr>
            <p:cNvCxnSpPr/>
            <p:nvPr/>
          </p:nvCxnSpPr>
          <p:spPr>
            <a:xfrm>
              <a:off x="3179893" y="5357246"/>
              <a:ext cx="1019271" cy="425284"/>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cxnSp>
          <p:nvCxnSpPr>
            <p:cNvPr id="23" name="Connector: Elbow 22">
              <a:extLst>
                <a:ext uri="{FF2B5EF4-FFF2-40B4-BE49-F238E27FC236}">
                  <a16:creationId xmlns:a16="http://schemas.microsoft.com/office/drawing/2014/main" id="{4FC1EF28-F976-4F7A-AE9D-AC5581D0E19B}"/>
                </a:ext>
              </a:extLst>
            </p:cNvPr>
            <p:cNvCxnSpPr>
              <a:cxnSpLocks/>
            </p:cNvCxnSpPr>
            <p:nvPr/>
          </p:nvCxnSpPr>
          <p:spPr>
            <a:xfrm flipV="1">
              <a:off x="3181912" y="5793989"/>
              <a:ext cx="1019272" cy="423483"/>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grpSp>
      <p:sp>
        <p:nvSpPr>
          <p:cNvPr id="29" name="Rectangle: Rounded Corners 28">
            <a:extLst>
              <a:ext uri="{FF2B5EF4-FFF2-40B4-BE49-F238E27FC236}">
                <a16:creationId xmlns:a16="http://schemas.microsoft.com/office/drawing/2014/main" id="{2D854AA4-52A6-429F-B584-168B4C67F533}"/>
              </a:ext>
            </a:extLst>
          </p:cNvPr>
          <p:cNvSpPr/>
          <p:nvPr/>
        </p:nvSpPr>
        <p:spPr>
          <a:xfrm>
            <a:off x="4584404" y="1219390"/>
            <a:ext cx="4525560" cy="2058726"/>
          </a:xfrm>
          <a:prstGeom prst="roundRect">
            <a:avLst/>
          </a:prstGeom>
          <a:solidFill>
            <a:srgbClr val="8D878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p:txBody>
      </p:sp>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Methods: </a:t>
            </a:r>
            <a:r>
              <a:rPr lang="en-US" sz="4000" dirty="0">
                <a:solidFill>
                  <a:srgbClr val="8D8780"/>
                </a:solidFill>
                <a:latin typeface="Century Gothic" panose="020F0302020204030204"/>
              </a:rPr>
              <a:t>Cross-Platform Analysis</a:t>
            </a:r>
          </a:p>
        </p:txBody>
      </p:sp>
      <p:sp>
        <p:nvSpPr>
          <p:cNvPr id="11" name="Rectangle 10">
            <a:extLst>
              <a:ext uri="{FF2B5EF4-FFF2-40B4-BE49-F238E27FC236}">
                <a16:creationId xmlns:a16="http://schemas.microsoft.com/office/drawing/2014/main" id="{4EC80B1C-8F2D-4E1E-80E0-86CE23351C16}"/>
              </a:ext>
            </a:extLst>
          </p:cNvPr>
          <p:cNvSpPr/>
          <p:nvPr/>
        </p:nvSpPr>
        <p:spPr>
          <a:xfrm>
            <a:off x="1810939" y="1650701"/>
            <a:ext cx="1724424" cy="419653"/>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2" name="Rectangle 11">
            <a:extLst>
              <a:ext uri="{FF2B5EF4-FFF2-40B4-BE49-F238E27FC236}">
                <a16:creationId xmlns:a16="http://schemas.microsoft.com/office/drawing/2014/main" id="{FAFD61E3-2FF5-4532-8015-964DF0387700}"/>
              </a:ext>
            </a:extLst>
          </p:cNvPr>
          <p:cNvSpPr/>
          <p:nvPr/>
        </p:nvSpPr>
        <p:spPr>
          <a:xfrm>
            <a:off x="1810938" y="2361631"/>
            <a:ext cx="1724424" cy="419654"/>
          </a:xfrm>
          <a:prstGeom prst="rect">
            <a:avLst/>
          </a:prstGeom>
          <a:solidFill>
            <a:srgbClr val="379CC4"/>
          </a:solidFill>
          <a:ln>
            <a:solidFill>
              <a:schemeClr val="tx1">
                <a:lumMod val="75000"/>
                <a:lumOff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800" b="1" dirty="0">
                <a:solidFill>
                  <a:srgbClr val="FFFFFF"/>
                </a:solidFill>
                <a:cs typeface="Arial"/>
              </a:rPr>
              <a:t>LiDAR</a:t>
            </a:r>
            <a:endParaRPr lang="en-US" b="1" dirty="0">
              <a:solidFill>
                <a:srgbClr val="FFFFFF"/>
              </a:solidFill>
            </a:endParaRPr>
          </a:p>
        </p:txBody>
      </p:sp>
      <p:sp>
        <p:nvSpPr>
          <p:cNvPr id="16" name="Rectangle 15">
            <a:extLst>
              <a:ext uri="{FF2B5EF4-FFF2-40B4-BE49-F238E27FC236}">
                <a16:creationId xmlns:a16="http://schemas.microsoft.com/office/drawing/2014/main" id="{0100ED8C-AA5E-41E6-A017-AF43AABC2F59}"/>
              </a:ext>
            </a:extLst>
          </p:cNvPr>
          <p:cNvSpPr/>
          <p:nvPr/>
        </p:nvSpPr>
        <p:spPr>
          <a:xfrm>
            <a:off x="1820012" y="3801121"/>
            <a:ext cx="1735969" cy="40810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21" name="Rectangle 20">
            <a:extLst>
              <a:ext uri="{FF2B5EF4-FFF2-40B4-BE49-F238E27FC236}">
                <a16:creationId xmlns:a16="http://schemas.microsoft.com/office/drawing/2014/main" id="{A387942C-F30E-4C06-A055-ECD826187C13}"/>
              </a:ext>
            </a:extLst>
          </p:cNvPr>
          <p:cNvSpPr/>
          <p:nvPr/>
        </p:nvSpPr>
        <p:spPr>
          <a:xfrm>
            <a:off x="1827661" y="5975380"/>
            <a:ext cx="1735969" cy="408108"/>
          </a:xfrm>
          <a:prstGeom prst="rect">
            <a:avLst/>
          </a:prstGeom>
          <a:solidFill>
            <a:srgbClr val="379CC4"/>
          </a:solidFill>
          <a:ln>
            <a:solidFill>
              <a:schemeClr val="tx1">
                <a:lumMod val="75000"/>
                <a:lumOff val="2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800" b="1" dirty="0">
                <a:solidFill>
                  <a:srgbClr val="FFFFFF"/>
                </a:solidFill>
                <a:cs typeface="Arial"/>
              </a:rPr>
              <a:t>LiDAR</a:t>
            </a:r>
            <a:endParaRPr lang="en-US" b="1" dirty="0">
              <a:solidFill>
                <a:srgbClr val="FFFFFF"/>
              </a:solidFill>
            </a:endParaRPr>
          </a:p>
        </p:txBody>
      </p:sp>
      <p:sp>
        <p:nvSpPr>
          <p:cNvPr id="24" name="Rectangle: Rounded Corners 23">
            <a:extLst>
              <a:ext uri="{FF2B5EF4-FFF2-40B4-BE49-F238E27FC236}">
                <a16:creationId xmlns:a16="http://schemas.microsoft.com/office/drawing/2014/main" id="{A8E98900-ABB4-46E0-82C1-8A435D51553A}"/>
              </a:ext>
            </a:extLst>
          </p:cNvPr>
          <p:cNvSpPr/>
          <p:nvPr/>
        </p:nvSpPr>
        <p:spPr>
          <a:xfrm>
            <a:off x="4581518" y="3799383"/>
            <a:ext cx="4497132" cy="2587957"/>
          </a:xfrm>
          <a:prstGeom prst="roundRect">
            <a:avLst/>
          </a:prstGeom>
          <a:solidFill>
            <a:srgbClr val="8D878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i="1" dirty="0">
              <a:solidFill>
                <a:srgbClr val="FFFFFF"/>
              </a:solidFill>
              <a:latin typeface="Century Gothic" panose="020F0302020204030204"/>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a:p>
            <a:pPr>
              <a:spcAft>
                <a:spcPts val="600"/>
              </a:spcAft>
              <a:buClr>
                <a:schemeClr val="bg1"/>
              </a:buClr>
            </a:pPr>
            <a:endParaRPr lang="en-US" sz="1600" dirty="0">
              <a:solidFill>
                <a:srgbClr val="FFFFFF"/>
              </a:solidFill>
              <a:latin typeface="Century Gothic" panose="020B0502020202020204" pitchFamily="34" charset="0"/>
              <a:cs typeface="Arial"/>
            </a:endParaRPr>
          </a:p>
        </p:txBody>
      </p:sp>
      <p:sp>
        <p:nvSpPr>
          <p:cNvPr id="10" name="TextBox 9">
            <a:extLst>
              <a:ext uri="{FF2B5EF4-FFF2-40B4-BE49-F238E27FC236}">
                <a16:creationId xmlns:a16="http://schemas.microsoft.com/office/drawing/2014/main" id="{9A3B113D-920C-3943-B05E-1AC78B7EA1F4}"/>
              </a:ext>
            </a:extLst>
          </p:cNvPr>
          <p:cNvSpPr txBox="1"/>
          <p:nvPr/>
        </p:nvSpPr>
        <p:spPr>
          <a:xfrm>
            <a:off x="4708250" y="4057409"/>
            <a:ext cx="4021956" cy="2123658"/>
          </a:xfrm>
          <a:prstGeom prst="rect">
            <a:avLst/>
          </a:prstGeom>
          <a:noFill/>
        </p:spPr>
        <p:txBody>
          <a:bodyPr wrap="square" rtlCol="0" anchor="t">
            <a:spAutoFit/>
          </a:bodyPr>
          <a:lstStyle/>
          <a:p>
            <a:pPr marL="285750" indent="-285750">
              <a:spcAft>
                <a:spcPts val="600"/>
              </a:spcAft>
              <a:buClr>
                <a:schemeClr val="bg1"/>
              </a:buClr>
              <a:buFont typeface="Webdings,Sans-Serif" panose="05030102010509060703" pitchFamily="18" charset="2"/>
              <a:buChar char="4"/>
            </a:pPr>
            <a:r>
              <a:rPr lang="en-US" sz="1600" dirty="0">
                <a:solidFill>
                  <a:srgbClr val="FFFFFF"/>
                </a:solidFill>
                <a:latin typeface="Century Gothic" panose="020F0302020204030204"/>
                <a:cs typeface="Arial"/>
              </a:rPr>
              <a:t>Root mean square error</a:t>
            </a:r>
            <a:endParaRPr lang="en-US" sz="1600" dirty="0">
              <a:ea typeface="+mn-lt"/>
              <a:cs typeface="+mn-lt"/>
            </a:endParaRPr>
          </a:p>
          <a:p>
            <a:pPr marL="285750" indent="-285750">
              <a:spcAft>
                <a:spcPts val="600"/>
              </a:spcAft>
              <a:buClr>
                <a:schemeClr val="bg1"/>
              </a:buClr>
              <a:buFont typeface="Webdings,Sans-Serif" panose="05030102010509060703" pitchFamily="18" charset="2"/>
              <a:buChar char="4"/>
            </a:pPr>
            <a:endParaRPr lang="en-US" sz="1600" dirty="0">
              <a:solidFill>
                <a:srgbClr val="FFFFFF"/>
              </a:solidFill>
              <a:latin typeface="Century Gothic" panose="020F0302020204030204"/>
              <a:cs typeface="Arial"/>
            </a:endParaRPr>
          </a:p>
          <a:p>
            <a:pPr marL="285750" indent="-285750">
              <a:spcAft>
                <a:spcPts val="600"/>
              </a:spcAft>
              <a:buClr>
                <a:schemeClr val="bg1"/>
              </a:buClr>
              <a:buFont typeface="Webdings,Sans-Serif" panose="05030102010509060703" pitchFamily="18" charset="2"/>
              <a:buChar char="4"/>
            </a:pPr>
            <a:r>
              <a:rPr lang="en-US" sz="1600" dirty="0">
                <a:solidFill>
                  <a:srgbClr val="FFFFFF"/>
                </a:solidFill>
                <a:latin typeface="Century Gothic" panose="020F0302020204030204"/>
                <a:cs typeface="Arial"/>
              </a:rPr>
              <a:t>Spatial Correlation</a:t>
            </a:r>
          </a:p>
          <a:p>
            <a:pPr marL="285750" indent="-285750">
              <a:spcAft>
                <a:spcPts val="600"/>
              </a:spcAft>
              <a:buClr>
                <a:schemeClr val="bg1"/>
              </a:buClr>
              <a:buFont typeface="Webdings,Sans-Serif" panose="05030102010509060703" pitchFamily="18" charset="2"/>
              <a:buChar char="4"/>
            </a:pPr>
            <a:endParaRPr lang="en-US" sz="1600" dirty="0">
              <a:solidFill>
                <a:srgbClr val="FFFFFF"/>
              </a:solidFill>
              <a:latin typeface="Century Gothic" panose="020F0302020204030204"/>
              <a:cs typeface="Arial"/>
            </a:endParaRPr>
          </a:p>
          <a:p>
            <a:pPr marL="285750" indent="-285750">
              <a:spcAft>
                <a:spcPts val="600"/>
              </a:spcAft>
              <a:buClr>
                <a:schemeClr val="bg1"/>
              </a:buClr>
              <a:buFont typeface="Webdings,Sans-Serif" panose="05030102010509060703" pitchFamily="18" charset="2"/>
              <a:buChar char="4"/>
            </a:pPr>
            <a:r>
              <a:rPr lang="en-US" sz="1600" dirty="0">
                <a:solidFill>
                  <a:srgbClr val="FFFFFF"/>
                </a:solidFill>
                <a:latin typeface="Century Gothic" panose="020F0302020204030204"/>
                <a:cs typeface="Arial"/>
              </a:rPr>
              <a:t>Quantify the accuracy of satellite data to detect surface subsidence as compared to airborne sensors</a:t>
            </a:r>
          </a:p>
        </p:txBody>
      </p:sp>
      <p:sp>
        <p:nvSpPr>
          <p:cNvPr id="15" name="TextBox 14">
            <a:extLst>
              <a:ext uri="{FF2B5EF4-FFF2-40B4-BE49-F238E27FC236}">
                <a16:creationId xmlns:a16="http://schemas.microsoft.com/office/drawing/2014/main" id="{F5F4AF78-5F01-1043-B0CB-8723B12327A2}"/>
              </a:ext>
            </a:extLst>
          </p:cNvPr>
          <p:cNvSpPr txBox="1"/>
          <p:nvPr/>
        </p:nvSpPr>
        <p:spPr>
          <a:xfrm>
            <a:off x="4637081" y="1436069"/>
            <a:ext cx="4546183" cy="1631216"/>
          </a:xfrm>
          <a:prstGeom prst="rect">
            <a:avLst/>
          </a:prstGeom>
          <a:noFill/>
        </p:spPr>
        <p:txBody>
          <a:bodyPr wrap="square" rtlCol="0" anchor="t">
            <a:spAutoFit/>
          </a:bodyPr>
          <a:lstStyle/>
          <a:p>
            <a:pPr>
              <a:spcAft>
                <a:spcPts val="600"/>
              </a:spcAft>
              <a:buClr>
                <a:schemeClr val="bg1"/>
              </a:buClr>
              <a:buFont typeface="Webdings" panose="05030102010509060703" pitchFamily="18" charset="2"/>
              <a:buChar char="4"/>
            </a:pPr>
            <a:r>
              <a:rPr lang="en-US" sz="1600" dirty="0">
                <a:solidFill>
                  <a:srgbClr val="FFFFFF"/>
                </a:solidFill>
                <a:latin typeface="Century Gothic" panose="020F0302020204030204"/>
                <a:cs typeface="Arial"/>
              </a:rPr>
              <a:t> Pairwise root mean square error</a:t>
            </a:r>
            <a:endParaRPr lang="en-US" sz="1600" dirty="0">
              <a:solidFill>
                <a:srgbClr val="FFFFFF"/>
              </a:solidFill>
              <a:latin typeface="Century Gothic" panose="020B0502020202020204" pitchFamily="34" charset="0"/>
              <a:cs typeface="Arial"/>
            </a:endParaRPr>
          </a:p>
          <a:p>
            <a:pPr>
              <a:spcAft>
                <a:spcPts val="600"/>
              </a:spcAft>
              <a:buClr>
                <a:schemeClr val="bg1"/>
              </a:buClr>
              <a:buFont typeface="Webdings" panose="05030102010509060703" pitchFamily="18" charset="2"/>
              <a:buChar char="4"/>
            </a:pPr>
            <a:endParaRPr lang="en-US" sz="1600" dirty="0">
              <a:solidFill>
                <a:srgbClr val="FFFFFF"/>
              </a:solidFill>
              <a:latin typeface="Century Gothic" panose="020F0302020204030204"/>
              <a:cs typeface="Arial"/>
            </a:endParaRPr>
          </a:p>
          <a:p>
            <a:pPr>
              <a:spcAft>
                <a:spcPts val="600"/>
              </a:spcAft>
              <a:buClr>
                <a:schemeClr val="bg1"/>
              </a:buClr>
              <a:buFont typeface="Webdings" panose="05030102010509060703" pitchFamily="18" charset="2"/>
              <a:buChar char="4"/>
            </a:pPr>
            <a:r>
              <a:rPr lang="en-US" sz="1600" dirty="0">
                <a:solidFill>
                  <a:srgbClr val="FFFFFF"/>
                </a:solidFill>
                <a:latin typeface="Century Gothic" panose="020F0302020204030204"/>
                <a:cs typeface="Arial"/>
              </a:rPr>
              <a:t> Pairwise difference in difference</a:t>
            </a:r>
          </a:p>
          <a:p>
            <a:pPr>
              <a:spcAft>
                <a:spcPts val="600"/>
              </a:spcAft>
              <a:buClr>
                <a:schemeClr val="bg1"/>
              </a:buClr>
              <a:buFont typeface="Webdings" panose="05030102010509060703" pitchFamily="18" charset="2"/>
              <a:buChar char="4"/>
            </a:pPr>
            <a:endParaRPr lang="en-US" sz="1600" dirty="0">
              <a:solidFill>
                <a:srgbClr val="FFFFFF"/>
              </a:solidFill>
              <a:latin typeface="Century Gothic" panose="020F0302020204030204"/>
              <a:cs typeface="Arial"/>
            </a:endParaRPr>
          </a:p>
          <a:p>
            <a:pPr>
              <a:spcAft>
                <a:spcPts val="600"/>
              </a:spcAft>
              <a:buClr>
                <a:schemeClr val="bg1"/>
              </a:buClr>
              <a:buFont typeface="Webdings" panose="05030102010509060703" pitchFamily="18" charset="2"/>
              <a:buChar char="4"/>
            </a:pPr>
            <a:r>
              <a:rPr lang="en-US" sz="1600" dirty="0">
                <a:solidFill>
                  <a:srgbClr val="FFFFFF"/>
                </a:solidFill>
                <a:latin typeface="Century Gothic" panose="020F0302020204030204"/>
                <a:cs typeface="Arial"/>
              </a:rPr>
              <a:t> Spatial correlation and covariance</a:t>
            </a:r>
            <a:endParaRPr lang="en-US" sz="1600" dirty="0">
              <a:solidFill>
                <a:srgbClr val="FFFFFF"/>
              </a:solidFill>
              <a:latin typeface="Century Gothic"/>
            </a:endParaRPr>
          </a:p>
        </p:txBody>
      </p:sp>
      <p:sp>
        <p:nvSpPr>
          <p:cNvPr id="26" name="Rectangle: Rounded Corners 25">
            <a:extLst>
              <a:ext uri="{FF2B5EF4-FFF2-40B4-BE49-F238E27FC236}">
                <a16:creationId xmlns:a16="http://schemas.microsoft.com/office/drawing/2014/main" id="{BFC6756B-75C5-4B20-AA4E-49C0E823EAAF}"/>
              </a:ext>
            </a:extLst>
          </p:cNvPr>
          <p:cNvSpPr/>
          <p:nvPr/>
        </p:nvSpPr>
        <p:spPr>
          <a:xfrm rot="16200000">
            <a:off x="-206381" y="4764277"/>
            <a:ext cx="2987994" cy="631132"/>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endParaRPr lang="en-US" sz="1600" dirty="0">
              <a:solidFill>
                <a:srgbClr val="3F3F3F"/>
              </a:solidFill>
              <a:latin typeface="Century Gothic" panose="020B0502020202020204" pitchFamily="34" charset="0"/>
              <a:cs typeface="Arial"/>
            </a:endParaRPr>
          </a:p>
          <a:p>
            <a:pPr>
              <a:spcAft>
                <a:spcPts val="600"/>
              </a:spcAft>
              <a:buClr>
                <a:schemeClr val="bg1"/>
              </a:buClr>
            </a:pPr>
            <a:endParaRPr lang="en-US" sz="1600" i="1" dirty="0">
              <a:solidFill>
                <a:srgbClr val="3F3F3F"/>
              </a:solidFill>
              <a:latin typeface="Century Gothic" panose="020F0302020204030204"/>
              <a:cs typeface="Arial"/>
            </a:endParaRPr>
          </a:p>
          <a:p>
            <a:pPr algn="ctr">
              <a:spcAft>
                <a:spcPts val="600"/>
              </a:spcAft>
              <a:buClr>
                <a:schemeClr val="bg1"/>
              </a:buClr>
            </a:pPr>
            <a:r>
              <a:rPr lang="en-US" sz="2000" b="1" dirty="0">
                <a:solidFill>
                  <a:srgbClr val="3F3F3F"/>
                </a:solidFill>
                <a:latin typeface="Century Gothic"/>
                <a:cs typeface="Arial"/>
              </a:rPr>
              <a:t>VALIDATION</a:t>
            </a:r>
            <a:endParaRPr lang="en-US" sz="2000" b="1" dirty="0">
              <a:solidFill>
                <a:srgbClr val="3F3F3F"/>
              </a:solidFill>
              <a:latin typeface="Century Gothic" panose="020B0502020202020204" pitchFamily="34" charset="0"/>
              <a:cs typeface="Arial"/>
            </a:endParaRPr>
          </a:p>
          <a:p>
            <a:pPr>
              <a:spcAft>
                <a:spcPts val="600"/>
              </a:spcAft>
              <a:buClr>
                <a:schemeClr val="bg1"/>
              </a:buClr>
            </a:pPr>
            <a:endParaRPr lang="en-US" sz="1600" dirty="0">
              <a:solidFill>
                <a:srgbClr val="3F3F3F"/>
              </a:solidFill>
              <a:latin typeface="Century Gothic" panose="020B0502020202020204" pitchFamily="34" charset="0"/>
              <a:cs typeface="Arial"/>
            </a:endParaRPr>
          </a:p>
          <a:p>
            <a:pPr>
              <a:spcAft>
                <a:spcPts val="600"/>
              </a:spcAft>
              <a:buClr>
                <a:schemeClr val="bg1"/>
              </a:buClr>
            </a:pPr>
            <a:endParaRPr lang="en-US" sz="1600" dirty="0">
              <a:solidFill>
                <a:srgbClr val="3F3F3F"/>
              </a:solidFill>
              <a:latin typeface="Century Gothic" panose="020B0502020202020204" pitchFamily="34" charset="0"/>
              <a:cs typeface="Arial"/>
            </a:endParaRPr>
          </a:p>
        </p:txBody>
      </p:sp>
      <p:sp>
        <p:nvSpPr>
          <p:cNvPr id="28" name="Rectangle: Rounded Corners 27">
            <a:extLst>
              <a:ext uri="{FF2B5EF4-FFF2-40B4-BE49-F238E27FC236}">
                <a16:creationId xmlns:a16="http://schemas.microsoft.com/office/drawing/2014/main" id="{135EB772-B8A8-4B22-B3AC-A925BC4EB776}"/>
              </a:ext>
            </a:extLst>
          </p:cNvPr>
          <p:cNvSpPr/>
          <p:nvPr/>
        </p:nvSpPr>
        <p:spPr>
          <a:xfrm rot="16200000">
            <a:off x="222389" y="1898263"/>
            <a:ext cx="2139980" cy="640656"/>
          </a:xfrm>
          <a:prstGeom prst="roundRect">
            <a:avLst/>
          </a:prstGeom>
          <a:solidFill>
            <a:schemeClr val="bg1">
              <a:lumMod val="8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endParaRPr lang="en-US" sz="1600" dirty="0">
              <a:solidFill>
                <a:srgbClr val="3F3F3F"/>
              </a:solidFill>
              <a:latin typeface="Century Gothic" panose="020B0502020202020204" pitchFamily="34" charset="0"/>
              <a:cs typeface="Arial"/>
            </a:endParaRPr>
          </a:p>
          <a:p>
            <a:pPr>
              <a:spcAft>
                <a:spcPts val="600"/>
              </a:spcAft>
              <a:buClr>
                <a:schemeClr val="bg1"/>
              </a:buClr>
            </a:pPr>
            <a:endParaRPr lang="en-US" sz="1600" i="1" dirty="0">
              <a:solidFill>
                <a:srgbClr val="3F3F3F"/>
              </a:solidFill>
              <a:latin typeface="Century Gothic" panose="020F0302020204030204"/>
              <a:cs typeface="Arial"/>
            </a:endParaRPr>
          </a:p>
          <a:p>
            <a:pPr algn="ctr">
              <a:spcAft>
                <a:spcPts val="600"/>
              </a:spcAft>
              <a:buClr>
                <a:schemeClr val="bg1"/>
              </a:buClr>
            </a:pPr>
            <a:r>
              <a:rPr lang="en-US" sz="2000" b="1" dirty="0">
                <a:solidFill>
                  <a:srgbClr val="3F3F3F"/>
                </a:solidFill>
                <a:latin typeface="Century Gothic"/>
                <a:cs typeface="Arial"/>
              </a:rPr>
              <a:t>COMPARISON</a:t>
            </a:r>
            <a:endParaRPr lang="en-US" sz="2000" b="1" dirty="0">
              <a:solidFill>
                <a:srgbClr val="3F3F3F"/>
              </a:solidFill>
              <a:latin typeface="Century Gothic" panose="020B0502020202020204" pitchFamily="34" charset="0"/>
              <a:cs typeface="Arial"/>
            </a:endParaRPr>
          </a:p>
          <a:p>
            <a:pPr>
              <a:spcAft>
                <a:spcPts val="600"/>
              </a:spcAft>
              <a:buClr>
                <a:schemeClr val="bg1"/>
              </a:buClr>
            </a:pPr>
            <a:endParaRPr lang="en-US" sz="1600" dirty="0">
              <a:solidFill>
                <a:srgbClr val="3F3F3F"/>
              </a:solidFill>
              <a:latin typeface="Century Gothic" panose="020B0502020202020204" pitchFamily="34" charset="0"/>
              <a:cs typeface="Arial"/>
            </a:endParaRPr>
          </a:p>
          <a:p>
            <a:pPr>
              <a:spcAft>
                <a:spcPts val="600"/>
              </a:spcAft>
              <a:buClr>
                <a:schemeClr val="bg1"/>
              </a:buClr>
            </a:pPr>
            <a:endParaRPr lang="en-US" sz="1600" dirty="0">
              <a:solidFill>
                <a:srgbClr val="3F3F3F"/>
              </a:solidFill>
              <a:latin typeface="Century Gothic" panose="020B0502020202020204" pitchFamily="34" charset="0"/>
              <a:cs typeface="Arial"/>
            </a:endParaRPr>
          </a:p>
        </p:txBody>
      </p:sp>
      <p:grpSp>
        <p:nvGrpSpPr>
          <p:cNvPr id="33" name="Group 32">
            <a:extLst>
              <a:ext uri="{FF2B5EF4-FFF2-40B4-BE49-F238E27FC236}">
                <a16:creationId xmlns:a16="http://schemas.microsoft.com/office/drawing/2014/main" id="{BA381D0D-9EBA-4826-91F9-EFD3C241AE61}"/>
              </a:ext>
            </a:extLst>
          </p:cNvPr>
          <p:cNvGrpSpPr/>
          <p:nvPr/>
        </p:nvGrpSpPr>
        <p:grpSpPr>
          <a:xfrm>
            <a:off x="3555308" y="3922141"/>
            <a:ext cx="1021291" cy="814731"/>
            <a:chOff x="3179893" y="5357246"/>
            <a:chExt cx="1021291" cy="860224"/>
          </a:xfrm>
        </p:grpSpPr>
        <p:cxnSp>
          <p:nvCxnSpPr>
            <p:cNvPr id="34" name="Connector: Elbow 33">
              <a:extLst>
                <a:ext uri="{FF2B5EF4-FFF2-40B4-BE49-F238E27FC236}">
                  <a16:creationId xmlns:a16="http://schemas.microsoft.com/office/drawing/2014/main" id="{82A65018-4251-4AA0-BC0F-3B97B606457B}"/>
                </a:ext>
              </a:extLst>
            </p:cNvPr>
            <p:cNvCxnSpPr>
              <a:cxnSpLocks/>
            </p:cNvCxnSpPr>
            <p:nvPr/>
          </p:nvCxnSpPr>
          <p:spPr>
            <a:xfrm>
              <a:off x="3179893" y="5357246"/>
              <a:ext cx="1019271" cy="425284"/>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cxnSp>
          <p:nvCxnSpPr>
            <p:cNvPr id="35" name="Connector: Elbow 34">
              <a:extLst>
                <a:ext uri="{FF2B5EF4-FFF2-40B4-BE49-F238E27FC236}">
                  <a16:creationId xmlns:a16="http://schemas.microsoft.com/office/drawing/2014/main" id="{F28E5A49-B878-4C99-B46B-1F6529D1906E}"/>
                </a:ext>
              </a:extLst>
            </p:cNvPr>
            <p:cNvCxnSpPr>
              <a:cxnSpLocks/>
            </p:cNvCxnSpPr>
            <p:nvPr/>
          </p:nvCxnSpPr>
          <p:spPr>
            <a:xfrm flipV="1">
              <a:off x="3181912" y="5793987"/>
              <a:ext cx="1019272" cy="423483"/>
            </a:xfrm>
            <a:prstGeom prst="bentConnector3">
              <a:avLst/>
            </a:prstGeom>
            <a:ln w="57150">
              <a:solidFill>
                <a:srgbClr val="8D8780"/>
              </a:solidFill>
              <a:prstDash val="solid"/>
              <a:tailEnd type="triangle"/>
            </a:ln>
          </p:spPr>
          <p:style>
            <a:lnRef idx="3">
              <a:schemeClr val="accent3"/>
            </a:lnRef>
            <a:fillRef idx="0">
              <a:schemeClr val="accent3"/>
            </a:fillRef>
            <a:effectRef idx="2">
              <a:schemeClr val="accent3"/>
            </a:effectRef>
            <a:fontRef idx="minor">
              <a:schemeClr val="tx1"/>
            </a:fontRef>
          </p:style>
        </p:cxnSp>
      </p:grpSp>
      <p:sp>
        <p:nvSpPr>
          <p:cNvPr id="5" name="Rectangle 4">
            <a:extLst>
              <a:ext uri="{FF2B5EF4-FFF2-40B4-BE49-F238E27FC236}">
                <a16:creationId xmlns:a16="http://schemas.microsoft.com/office/drawing/2014/main" id="{845047C3-C06D-4E6C-B54F-7F79A7D6AF28}"/>
              </a:ext>
            </a:extLst>
          </p:cNvPr>
          <p:cNvSpPr/>
          <p:nvPr/>
        </p:nvSpPr>
        <p:spPr>
          <a:xfrm>
            <a:off x="1809682" y="4522994"/>
            <a:ext cx="1744425" cy="1149450"/>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pic>
        <p:nvPicPr>
          <p:cNvPr id="7" name="Picture 4" descr="A airplane that is flying in the air&#10;&#10;Description automatically generated">
            <a:extLst>
              <a:ext uri="{FF2B5EF4-FFF2-40B4-BE49-F238E27FC236}">
                <a16:creationId xmlns:a16="http://schemas.microsoft.com/office/drawing/2014/main" id="{920D850B-2DDB-43D2-A2CF-3F952730AB2B}"/>
              </a:ext>
            </a:extLst>
          </p:cNvPr>
          <p:cNvPicPr>
            <a:picLocks noChangeAspect="1"/>
          </p:cNvPicPr>
          <p:nvPr/>
        </p:nvPicPr>
        <p:blipFill>
          <a:blip r:embed="rId3"/>
          <a:stretch>
            <a:fillRect/>
          </a:stretch>
        </p:blipFill>
        <p:spPr>
          <a:xfrm rot="480000">
            <a:off x="9316573" y="2114277"/>
            <a:ext cx="2247652" cy="1327781"/>
          </a:xfrm>
          <a:prstGeom prst="rect">
            <a:avLst/>
          </a:prstGeom>
        </p:spPr>
      </p:pic>
      <p:pic>
        <p:nvPicPr>
          <p:cNvPr id="8" name="Picture 11" descr="A close up of a plane&#10;&#10;Description automatically generated">
            <a:extLst>
              <a:ext uri="{FF2B5EF4-FFF2-40B4-BE49-F238E27FC236}">
                <a16:creationId xmlns:a16="http://schemas.microsoft.com/office/drawing/2014/main" id="{388F6E3B-C635-4550-B71E-BE19BA25A5F2}"/>
              </a:ext>
            </a:extLst>
          </p:cNvPr>
          <p:cNvPicPr>
            <a:picLocks noChangeAspect="1"/>
          </p:cNvPicPr>
          <p:nvPr/>
        </p:nvPicPr>
        <p:blipFill>
          <a:blip r:embed="rId4"/>
          <a:stretch>
            <a:fillRect/>
          </a:stretch>
        </p:blipFill>
        <p:spPr>
          <a:xfrm>
            <a:off x="9354437" y="1395669"/>
            <a:ext cx="2167807" cy="632718"/>
          </a:xfrm>
          <a:prstGeom prst="rect">
            <a:avLst/>
          </a:prstGeom>
        </p:spPr>
      </p:pic>
      <p:pic>
        <p:nvPicPr>
          <p:cNvPr id="6" name="Picture 21" descr="A satellite in space&#10;&#10;Description automatically generated">
            <a:extLst>
              <a:ext uri="{FF2B5EF4-FFF2-40B4-BE49-F238E27FC236}">
                <a16:creationId xmlns:a16="http://schemas.microsoft.com/office/drawing/2014/main" id="{0147ADA9-241A-4CE2-9D52-8D795B9C6B98}"/>
              </a:ext>
            </a:extLst>
          </p:cNvPr>
          <p:cNvPicPr>
            <a:picLocks noChangeAspect="1"/>
          </p:cNvPicPr>
          <p:nvPr/>
        </p:nvPicPr>
        <p:blipFill>
          <a:blip r:embed="rId5"/>
          <a:stretch>
            <a:fillRect/>
          </a:stretch>
        </p:blipFill>
        <p:spPr>
          <a:xfrm rot="480000" flipH="1">
            <a:off x="9134302" y="3961556"/>
            <a:ext cx="2728383" cy="2185590"/>
          </a:xfrm>
          <a:prstGeom prst="rect">
            <a:avLst/>
          </a:prstGeom>
        </p:spPr>
      </p:pic>
    </p:spTree>
    <p:extLst>
      <p:ext uri="{BB962C8B-B14F-4D97-AF65-F5344CB8AC3E}">
        <p14:creationId xmlns:p14="http://schemas.microsoft.com/office/powerpoint/2010/main" val="1475454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Results</a:t>
            </a:r>
            <a:endParaRPr lang="en-US" dirty="0">
              <a:solidFill>
                <a:schemeClr val="bg1"/>
              </a:solidFill>
            </a:endParaRPr>
          </a:p>
          <a:p>
            <a:endParaRPr lang="en-US" sz="4000" b="1" dirty="0">
              <a:solidFill>
                <a:schemeClr val="bg1"/>
              </a:solidFill>
              <a:latin typeface="Century Gothic"/>
            </a:endParaRPr>
          </a:p>
        </p:txBody>
      </p:sp>
      <p:pic>
        <p:nvPicPr>
          <p:cNvPr id="11" name="Picture 11" descr="A screenshot of a computer&#10;&#10;Description automatically generated">
            <a:extLst>
              <a:ext uri="{FF2B5EF4-FFF2-40B4-BE49-F238E27FC236}">
                <a16:creationId xmlns:a16="http://schemas.microsoft.com/office/drawing/2014/main" id="{2B03D00D-2343-4579-9F22-CC8938BBD016}"/>
              </a:ext>
            </a:extLst>
          </p:cNvPr>
          <p:cNvPicPr>
            <a:picLocks noChangeAspect="1"/>
          </p:cNvPicPr>
          <p:nvPr/>
        </p:nvPicPr>
        <p:blipFill rotWithShape="1">
          <a:blip r:embed="rId3"/>
          <a:srcRect b="31635"/>
          <a:stretch/>
        </p:blipFill>
        <p:spPr>
          <a:xfrm>
            <a:off x="446528" y="2598306"/>
            <a:ext cx="2790825" cy="2522214"/>
          </a:xfrm>
          <a:prstGeom prst="rect">
            <a:avLst/>
          </a:prstGeom>
        </p:spPr>
      </p:pic>
      <p:cxnSp>
        <p:nvCxnSpPr>
          <p:cNvPr id="12" name="Straight Arrow Connector 11">
            <a:extLst>
              <a:ext uri="{FF2B5EF4-FFF2-40B4-BE49-F238E27FC236}">
                <a16:creationId xmlns:a16="http://schemas.microsoft.com/office/drawing/2014/main" id="{CD9A5150-16E3-43C5-8F79-5F8747EA968D}"/>
              </a:ext>
            </a:extLst>
          </p:cNvPr>
          <p:cNvCxnSpPr/>
          <p:nvPr/>
        </p:nvCxnSpPr>
        <p:spPr>
          <a:xfrm flipV="1">
            <a:off x="2421123" y="1736035"/>
            <a:ext cx="1137045" cy="1011076"/>
          </a:xfrm>
          <a:prstGeom prst="straightConnector1">
            <a:avLst/>
          </a:prstGeom>
          <a:ln w="28575">
            <a:solidFill>
              <a:srgbClr val="964035"/>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7A5E57B-7BB8-4F7D-B01E-8CFF5606B302}"/>
              </a:ext>
            </a:extLst>
          </p:cNvPr>
          <p:cNvCxnSpPr>
            <a:cxnSpLocks/>
          </p:cNvCxnSpPr>
          <p:nvPr/>
        </p:nvCxnSpPr>
        <p:spPr>
          <a:xfrm>
            <a:off x="2440406" y="3133381"/>
            <a:ext cx="1160454" cy="2636178"/>
          </a:xfrm>
          <a:prstGeom prst="straightConnector1">
            <a:avLst/>
          </a:prstGeom>
          <a:ln w="28575">
            <a:solidFill>
              <a:srgbClr val="964035"/>
            </a:solidFill>
          </a:ln>
        </p:spPr>
        <p:style>
          <a:lnRef idx="1">
            <a:schemeClr val="accent1"/>
          </a:lnRef>
          <a:fillRef idx="0">
            <a:schemeClr val="accent1"/>
          </a:fillRef>
          <a:effectRef idx="0">
            <a:schemeClr val="accent1"/>
          </a:effectRef>
          <a:fontRef idx="minor">
            <a:schemeClr val="tx1"/>
          </a:fontRef>
        </p:style>
      </p:cxnSp>
      <p:pic>
        <p:nvPicPr>
          <p:cNvPr id="8" name="Picture 10" descr="A screen shot of a computer&#10;&#10;Description automatically generated">
            <a:extLst>
              <a:ext uri="{FF2B5EF4-FFF2-40B4-BE49-F238E27FC236}">
                <a16:creationId xmlns:a16="http://schemas.microsoft.com/office/drawing/2014/main" id="{0EB1E1B1-6505-4568-B4FE-534CE9698733}"/>
              </a:ext>
            </a:extLst>
          </p:cNvPr>
          <p:cNvPicPr>
            <a:picLocks noChangeAspect="1"/>
          </p:cNvPicPr>
          <p:nvPr/>
        </p:nvPicPr>
        <p:blipFill rotWithShape="1">
          <a:blip r:embed="rId4"/>
          <a:srcRect l="3819" t="1436" r="24306" b="37533"/>
          <a:stretch/>
        </p:blipFill>
        <p:spPr>
          <a:xfrm>
            <a:off x="3380815" y="1476399"/>
            <a:ext cx="4152904" cy="4557380"/>
          </a:xfrm>
          <a:prstGeom prst="rect">
            <a:avLst/>
          </a:prstGeom>
          <a:ln>
            <a:noFill/>
          </a:ln>
          <a:effectLst>
            <a:outerShdw blurRad="292100" dist="139700" dir="2700000" algn="tl" rotWithShape="0">
              <a:srgbClr val="333333">
                <a:alpha val="65000"/>
              </a:srgbClr>
            </a:outerShdw>
          </a:effectLst>
        </p:spPr>
      </p:pic>
      <p:grpSp>
        <p:nvGrpSpPr>
          <p:cNvPr id="14" name="Group 13">
            <a:extLst>
              <a:ext uri="{FF2B5EF4-FFF2-40B4-BE49-F238E27FC236}">
                <a16:creationId xmlns:a16="http://schemas.microsoft.com/office/drawing/2014/main" id="{135E21C6-5998-41C6-BBFF-C8B9DA250764}"/>
              </a:ext>
            </a:extLst>
          </p:cNvPr>
          <p:cNvGrpSpPr/>
          <p:nvPr/>
        </p:nvGrpSpPr>
        <p:grpSpPr>
          <a:xfrm>
            <a:off x="3629370" y="1664207"/>
            <a:ext cx="1826345" cy="2017710"/>
            <a:chOff x="6489031" y="1373251"/>
            <a:chExt cx="1826345" cy="2017710"/>
          </a:xfrm>
        </p:grpSpPr>
        <p:pic>
          <p:nvPicPr>
            <p:cNvPr id="48" name="Picture 10" descr="A screenshot of a computer&#10;&#10;Description automatically generated">
              <a:extLst>
                <a:ext uri="{FF2B5EF4-FFF2-40B4-BE49-F238E27FC236}">
                  <a16:creationId xmlns:a16="http://schemas.microsoft.com/office/drawing/2014/main" id="{712A2C62-E499-405C-B1E1-D8D237E9CA0C}"/>
                </a:ext>
              </a:extLst>
            </p:cNvPr>
            <p:cNvPicPr>
              <a:picLocks noChangeAspect="1"/>
            </p:cNvPicPr>
            <p:nvPr/>
          </p:nvPicPr>
          <p:blipFill rotWithShape="1">
            <a:blip r:embed="rId5"/>
            <a:srcRect l="1392" t="67791" r="60835" b="880"/>
            <a:stretch/>
          </p:blipFill>
          <p:spPr>
            <a:xfrm>
              <a:off x="6489031" y="1373251"/>
              <a:ext cx="1826345" cy="2017710"/>
            </a:xfrm>
            <a:prstGeom prst="rect">
              <a:avLst/>
            </a:prstGeom>
          </p:spPr>
        </p:pic>
        <p:sp>
          <p:nvSpPr>
            <p:cNvPr id="49" name="Rectangle 48">
              <a:extLst>
                <a:ext uri="{FF2B5EF4-FFF2-40B4-BE49-F238E27FC236}">
                  <a16:creationId xmlns:a16="http://schemas.microsoft.com/office/drawing/2014/main" id="{740FE61F-570D-4D97-AC07-EADCFF7A723E}"/>
                </a:ext>
              </a:extLst>
            </p:cNvPr>
            <p:cNvSpPr/>
            <p:nvPr/>
          </p:nvSpPr>
          <p:spPr>
            <a:xfrm>
              <a:off x="6888726" y="1906461"/>
              <a:ext cx="1211424" cy="242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CRREL Site</a:t>
              </a:r>
            </a:p>
          </p:txBody>
        </p:sp>
        <p:sp>
          <p:nvSpPr>
            <p:cNvPr id="50" name="Rectangle 49">
              <a:extLst>
                <a:ext uri="{FF2B5EF4-FFF2-40B4-BE49-F238E27FC236}">
                  <a16:creationId xmlns:a16="http://schemas.microsoft.com/office/drawing/2014/main" id="{E6597FCB-C17C-405C-B095-560B52F9BFE7}"/>
                </a:ext>
              </a:extLst>
            </p:cNvPr>
            <p:cNvSpPr/>
            <p:nvPr/>
          </p:nvSpPr>
          <p:spPr>
            <a:xfrm>
              <a:off x="6902115" y="2134682"/>
              <a:ext cx="1269319" cy="2559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NEON Site</a:t>
              </a:r>
              <a:endParaRPr lang="en-US" dirty="0">
                <a:latin typeface="Century Gothic"/>
              </a:endParaRPr>
            </a:p>
          </p:txBody>
        </p:sp>
        <p:sp>
          <p:nvSpPr>
            <p:cNvPr id="51" name="Rectangle 50">
              <a:extLst>
                <a:ext uri="{FF2B5EF4-FFF2-40B4-BE49-F238E27FC236}">
                  <a16:creationId xmlns:a16="http://schemas.microsoft.com/office/drawing/2014/main" id="{DB7BA9EE-4730-40D1-8B84-DE200B4EDEAA}"/>
                </a:ext>
              </a:extLst>
            </p:cNvPr>
            <p:cNvSpPr/>
            <p:nvPr/>
          </p:nvSpPr>
          <p:spPr>
            <a:xfrm>
              <a:off x="6904307" y="2382508"/>
              <a:ext cx="1278500" cy="2910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Site</a:t>
              </a:r>
              <a:endParaRPr lang="en-US" dirty="0">
                <a:latin typeface="Century Gothic"/>
              </a:endParaRPr>
            </a:p>
          </p:txBody>
        </p:sp>
        <p:sp>
          <p:nvSpPr>
            <p:cNvPr id="52" name="Rectangle 51">
              <a:extLst>
                <a:ext uri="{FF2B5EF4-FFF2-40B4-BE49-F238E27FC236}">
                  <a16:creationId xmlns:a16="http://schemas.microsoft.com/office/drawing/2014/main" id="{E0C3DFA1-65B8-4D2F-8F89-A00B0882185A}"/>
                </a:ext>
              </a:extLst>
            </p:cNvPr>
            <p:cNvSpPr/>
            <p:nvPr/>
          </p:nvSpPr>
          <p:spPr>
            <a:xfrm>
              <a:off x="6904307" y="2621448"/>
              <a:ext cx="1210261" cy="277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Road</a:t>
              </a:r>
              <a:endParaRPr lang="en-US" dirty="0">
                <a:latin typeface="Century Gothic"/>
              </a:endParaRPr>
            </a:p>
          </p:txBody>
        </p:sp>
        <p:sp>
          <p:nvSpPr>
            <p:cNvPr id="53" name="Rectangle 52">
              <a:extLst>
                <a:ext uri="{FF2B5EF4-FFF2-40B4-BE49-F238E27FC236}">
                  <a16:creationId xmlns:a16="http://schemas.microsoft.com/office/drawing/2014/main" id="{1A20AE05-6B6D-41AA-8697-B9329F640295}"/>
                </a:ext>
              </a:extLst>
            </p:cNvPr>
            <p:cNvSpPr/>
            <p:nvPr/>
          </p:nvSpPr>
          <p:spPr>
            <a:xfrm>
              <a:off x="6904307" y="2843373"/>
              <a:ext cx="1278500" cy="254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Area</a:t>
              </a:r>
              <a:endParaRPr lang="en-US" dirty="0">
                <a:latin typeface="Century Gothic"/>
              </a:endParaRPr>
            </a:p>
          </p:txBody>
        </p:sp>
        <p:sp>
          <p:nvSpPr>
            <p:cNvPr id="54" name="Rectangle 53">
              <a:extLst>
                <a:ext uri="{FF2B5EF4-FFF2-40B4-BE49-F238E27FC236}">
                  <a16:creationId xmlns:a16="http://schemas.microsoft.com/office/drawing/2014/main" id="{B9864BBA-EBCC-4F0D-8E49-F90BB70C6938}"/>
                </a:ext>
              </a:extLst>
            </p:cNvPr>
            <p:cNvSpPr/>
            <p:nvPr/>
          </p:nvSpPr>
          <p:spPr>
            <a:xfrm>
              <a:off x="6897319" y="3057465"/>
              <a:ext cx="1251368" cy="228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Study Area</a:t>
              </a:r>
              <a:endParaRPr lang="en-US" dirty="0">
                <a:latin typeface="Century Gothic"/>
              </a:endParaRPr>
            </a:p>
          </p:txBody>
        </p:sp>
        <p:pic>
          <p:nvPicPr>
            <p:cNvPr id="55" name="Picture 10" descr="A screenshot of a computer&#10;&#10;Description automatically generated">
              <a:extLst>
                <a:ext uri="{FF2B5EF4-FFF2-40B4-BE49-F238E27FC236}">
                  <a16:creationId xmlns:a16="http://schemas.microsoft.com/office/drawing/2014/main" id="{2E95D065-21D5-45DC-A233-294A7090DEC0}"/>
                </a:ext>
              </a:extLst>
            </p:cNvPr>
            <p:cNvPicPr>
              <a:picLocks noChangeAspect="1"/>
            </p:cNvPicPr>
            <p:nvPr/>
          </p:nvPicPr>
          <p:blipFill rotWithShape="1">
            <a:blip r:embed="rId5"/>
            <a:srcRect l="4817" t="88736" r="90559" b="2798"/>
            <a:stretch/>
          </p:blipFill>
          <p:spPr>
            <a:xfrm>
              <a:off x="6649453" y="2695308"/>
              <a:ext cx="265863" cy="577583"/>
            </a:xfrm>
            <a:prstGeom prst="rect">
              <a:avLst/>
            </a:prstGeom>
          </p:spPr>
        </p:pic>
        <p:sp>
          <p:nvSpPr>
            <p:cNvPr id="56" name="Rectangle 55">
              <a:extLst>
                <a:ext uri="{FF2B5EF4-FFF2-40B4-BE49-F238E27FC236}">
                  <a16:creationId xmlns:a16="http://schemas.microsoft.com/office/drawing/2014/main" id="{AE4E91F7-A4B7-48D0-ADA6-4D5B31A68CEA}"/>
                </a:ext>
              </a:extLst>
            </p:cNvPr>
            <p:cNvSpPr/>
            <p:nvPr/>
          </p:nvSpPr>
          <p:spPr>
            <a:xfrm>
              <a:off x="6563873" y="1456724"/>
              <a:ext cx="1618825" cy="4517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Areas of Interest</a:t>
              </a:r>
              <a:endParaRPr lang="en-US" sz="1400" b="1" dirty="0">
                <a:latin typeface="Century Gothic"/>
                <a:cs typeface="Calibri" panose="020F0502020204030204"/>
              </a:endParaRPr>
            </a:p>
          </p:txBody>
        </p:sp>
      </p:grpSp>
      <p:sp>
        <p:nvSpPr>
          <p:cNvPr id="16" name="Rectangle 15">
            <a:extLst>
              <a:ext uri="{FF2B5EF4-FFF2-40B4-BE49-F238E27FC236}">
                <a16:creationId xmlns:a16="http://schemas.microsoft.com/office/drawing/2014/main" id="{6A9E8B17-5832-4CC1-8E02-6DD8B33C8E12}"/>
              </a:ext>
            </a:extLst>
          </p:cNvPr>
          <p:cNvSpPr/>
          <p:nvPr/>
        </p:nvSpPr>
        <p:spPr>
          <a:xfrm>
            <a:off x="350964" y="2381676"/>
            <a:ext cx="2076025" cy="2579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Fairbanks Study Area</a:t>
            </a:r>
            <a:endParaRPr lang="en-US" dirty="0"/>
          </a:p>
        </p:txBody>
      </p:sp>
      <p:sp>
        <p:nvSpPr>
          <p:cNvPr id="18" name="Rectangle 17">
            <a:extLst>
              <a:ext uri="{FF2B5EF4-FFF2-40B4-BE49-F238E27FC236}">
                <a16:creationId xmlns:a16="http://schemas.microsoft.com/office/drawing/2014/main" id="{89411FC2-E5CD-47E0-903F-589E2BFC26B1}"/>
              </a:ext>
            </a:extLst>
          </p:cNvPr>
          <p:cNvSpPr/>
          <p:nvPr/>
        </p:nvSpPr>
        <p:spPr>
          <a:xfrm>
            <a:off x="3448003" y="1350943"/>
            <a:ext cx="2510585" cy="257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Caribou Creek Study Area</a:t>
            </a:r>
            <a:endParaRPr lang="en-US" dirty="0"/>
          </a:p>
        </p:txBody>
      </p:sp>
      <p:grpSp>
        <p:nvGrpSpPr>
          <p:cNvPr id="90" name="Group 89">
            <a:extLst>
              <a:ext uri="{FF2B5EF4-FFF2-40B4-BE49-F238E27FC236}">
                <a16:creationId xmlns:a16="http://schemas.microsoft.com/office/drawing/2014/main" id="{1191C54D-3BA6-4179-90BD-1A3113AC0315}"/>
              </a:ext>
            </a:extLst>
          </p:cNvPr>
          <p:cNvGrpSpPr/>
          <p:nvPr/>
        </p:nvGrpSpPr>
        <p:grpSpPr>
          <a:xfrm>
            <a:off x="934511" y="5262673"/>
            <a:ext cx="1872548" cy="609805"/>
            <a:chOff x="1489141" y="5191901"/>
            <a:chExt cx="1872548" cy="609805"/>
          </a:xfrm>
        </p:grpSpPr>
        <p:pic>
          <p:nvPicPr>
            <p:cNvPr id="62" name="Picture 11" descr="A screenshot of a computer&#10;&#10;Description automatically generated">
              <a:extLst>
                <a:ext uri="{FF2B5EF4-FFF2-40B4-BE49-F238E27FC236}">
                  <a16:creationId xmlns:a16="http://schemas.microsoft.com/office/drawing/2014/main" id="{99C1E770-45A4-4986-AA54-1713CBAF2BB3}"/>
                </a:ext>
              </a:extLst>
            </p:cNvPr>
            <p:cNvPicPr>
              <a:picLocks noChangeAspect="1"/>
            </p:cNvPicPr>
            <p:nvPr/>
          </p:nvPicPr>
          <p:blipFill rotWithShape="1">
            <a:blip r:embed="rId3"/>
            <a:srcRect l="39921" t="79172" r="-1186" b="12404"/>
            <a:stretch/>
          </p:blipFill>
          <p:spPr>
            <a:xfrm>
              <a:off x="1563342" y="5236924"/>
              <a:ext cx="1687710" cy="564782"/>
            </a:xfrm>
            <a:prstGeom prst="rect">
              <a:avLst/>
            </a:prstGeom>
          </p:spPr>
        </p:pic>
        <p:grpSp>
          <p:nvGrpSpPr>
            <p:cNvPr id="22" name="Group 21">
              <a:extLst>
                <a:ext uri="{FF2B5EF4-FFF2-40B4-BE49-F238E27FC236}">
                  <a16:creationId xmlns:a16="http://schemas.microsoft.com/office/drawing/2014/main" id="{0F6D53A1-FCFB-4F9A-B283-44FF3265D29D}"/>
                </a:ext>
              </a:extLst>
            </p:cNvPr>
            <p:cNvGrpSpPr/>
            <p:nvPr/>
          </p:nvGrpSpPr>
          <p:grpSpPr>
            <a:xfrm>
              <a:off x="1815132" y="5191901"/>
              <a:ext cx="1546557" cy="608872"/>
              <a:chOff x="2113634" y="4369647"/>
              <a:chExt cx="1546557" cy="608872"/>
            </a:xfrm>
          </p:grpSpPr>
          <p:sp>
            <p:nvSpPr>
              <p:cNvPr id="64" name="Rectangle 63">
                <a:extLst>
                  <a:ext uri="{FF2B5EF4-FFF2-40B4-BE49-F238E27FC236}">
                    <a16:creationId xmlns:a16="http://schemas.microsoft.com/office/drawing/2014/main" id="{89ECBE4F-CFFC-46B7-AC11-C1519853C525}"/>
                  </a:ext>
                </a:extLst>
              </p:cNvPr>
              <p:cNvSpPr/>
              <p:nvPr/>
            </p:nvSpPr>
            <p:spPr>
              <a:xfrm>
                <a:off x="2113634" y="4369647"/>
                <a:ext cx="1169676" cy="2516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sp>
            <p:nvSpPr>
              <p:cNvPr id="66" name="Rectangle 65">
                <a:extLst>
                  <a:ext uri="{FF2B5EF4-FFF2-40B4-BE49-F238E27FC236}">
                    <a16:creationId xmlns:a16="http://schemas.microsoft.com/office/drawing/2014/main" id="{9DE83447-8D74-4A1B-8C22-FD50D9F4DB3A}"/>
                  </a:ext>
                </a:extLst>
              </p:cNvPr>
              <p:cNvSpPr/>
              <p:nvPr/>
            </p:nvSpPr>
            <p:spPr>
              <a:xfrm>
                <a:off x="3236547" y="4748868"/>
                <a:ext cx="423644" cy="229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60</a:t>
                </a:r>
                <a:endParaRPr lang="en-US" dirty="0"/>
              </a:p>
            </p:txBody>
          </p:sp>
        </p:grpSp>
        <p:sp>
          <p:nvSpPr>
            <p:cNvPr id="28" name="Rectangle 27">
              <a:extLst>
                <a:ext uri="{FF2B5EF4-FFF2-40B4-BE49-F238E27FC236}">
                  <a16:creationId xmlns:a16="http://schemas.microsoft.com/office/drawing/2014/main" id="{A0CA3913-1075-498C-AFFA-CB2E85EE7C3E}"/>
                </a:ext>
              </a:extLst>
            </p:cNvPr>
            <p:cNvSpPr/>
            <p:nvPr/>
          </p:nvSpPr>
          <p:spPr>
            <a:xfrm>
              <a:off x="2560358" y="5568913"/>
              <a:ext cx="423644" cy="229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50</a:t>
              </a:r>
              <a:endParaRPr lang="en-US" dirty="0"/>
            </a:p>
          </p:txBody>
        </p:sp>
        <p:sp>
          <p:nvSpPr>
            <p:cNvPr id="29" name="Rectangle 28">
              <a:extLst>
                <a:ext uri="{FF2B5EF4-FFF2-40B4-BE49-F238E27FC236}">
                  <a16:creationId xmlns:a16="http://schemas.microsoft.com/office/drawing/2014/main" id="{C1CB518E-98AC-46E9-BA3D-2C031EE096BC}"/>
                </a:ext>
              </a:extLst>
            </p:cNvPr>
            <p:cNvSpPr/>
            <p:nvPr/>
          </p:nvSpPr>
          <p:spPr>
            <a:xfrm>
              <a:off x="2140706" y="5568913"/>
              <a:ext cx="423644" cy="229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40</a:t>
              </a:r>
              <a:endParaRPr lang="en-US" dirty="0"/>
            </a:p>
          </p:txBody>
        </p:sp>
        <p:sp>
          <p:nvSpPr>
            <p:cNvPr id="74" name="Rectangle 73">
              <a:extLst>
                <a:ext uri="{FF2B5EF4-FFF2-40B4-BE49-F238E27FC236}">
                  <a16:creationId xmlns:a16="http://schemas.microsoft.com/office/drawing/2014/main" id="{F553E856-9648-4D31-81F2-585175433557}"/>
                </a:ext>
              </a:extLst>
            </p:cNvPr>
            <p:cNvSpPr/>
            <p:nvPr/>
          </p:nvSpPr>
          <p:spPr>
            <a:xfrm>
              <a:off x="1765228" y="5568913"/>
              <a:ext cx="423644" cy="229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20</a:t>
              </a:r>
              <a:endParaRPr lang="en-US" dirty="0"/>
            </a:p>
          </p:txBody>
        </p:sp>
        <p:sp>
          <p:nvSpPr>
            <p:cNvPr id="75" name="Rectangle 74">
              <a:extLst>
                <a:ext uri="{FF2B5EF4-FFF2-40B4-BE49-F238E27FC236}">
                  <a16:creationId xmlns:a16="http://schemas.microsoft.com/office/drawing/2014/main" id="{FDF0927C-A07B-4F80-90D3-D579F0430833}"/>
                </a:ext>
              </a:extLst>
            </p:cNvPr>
            <p:cNvSpPr/>
            <p:nvPr/>
          </p:nvSpPr>
          <p:spPr>
            <a:xfrm>
              <a:off x="1489141" y="5568912"/>
              <a:ext cx="324253" cy="1965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3F3F3F"/>
                  </a:solidFill>
                  <a:latin typeface="Century Gothic"/>
                  <a:cs typeface="Calibri"/>
                </a:rPr>
                <a:t>0</a:t>
              </a:r>
              <a:endParaRPr lang="en-US" dirty="0"/>
            </a:p>
          </p:txBody>
        </p:sp>
      </p:grpSp>
      <p:sp>
        <p:nvSpPr>
          <p:cNvPr id="81" name="Rectangle 80">
            <a:extLst>
              <a:ext uri="{FF2B5EF4-FFF2-40B4-BE49-F238E27FC236}">
                <a16:creationId xmlns:a16="http://schemas.microsoft.com/office/drawing/2014/main" id="{D20A190B-7980-43C3-BB64-055892B10D9A}"/>
              </a:ext>
            </a:extLst>
          </p:cNvPr>
          <p:cNvSpPr/>
          <p:nvPr/>
        </p:nvSpPr>
        <p:spPr>
          <a:xfrm rot="-120000">
            <a:off x="4503358" y="3886351"/>
            <a:ext cx="810994" cy="229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i="1" dirty="0">
                <a:solidFill>
                  <a:srgbClr val="00B0F0"/>
                </a:solidFill>
                <a:latin typeface="Century Gothic"/>
                <a:cs typeface="Calibri"/>
              </a:rPr>
              <a:t>Caribou</a:t>
            </a:r>
          </a:p>
        </p:txBody>
      </p:sp>
      <p:sp>
        <p:nvSpPr>
          <p:cNvPr id="82" name="Rectangle 81">
            <a:extLst>
              <a:ext uri="{FF2B5EF4-FFF2-40B4-BE49-F238E27FC236}">
                <a16:creationId xmlns:a16="http://schemas.microsoft.com/office/drawing/2014/main" id="{94C353C2-2830-41DD-9411-8F42485D93DF}"/>
              </a:ext>
            </a:extLst>
          </p:cNvPr>
          <p:cNvSpPr/>
          <p:nvPr/>
        </p:nvSpPr>
        <p:spPr>
          <a:xfrm rot="20580000">
            <a:off x="5148220" y="3794960"/>
            <a:ext cx="766544" cy="229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i="1" dirty="0">
                <a:solidFill>
                  <a:srgbClr val="00B0F0"/>
                </a:solidFill>
                <a:latin typeface="Century Gothic"/>
                <a:cs typeface="Calibri"/>
              </a:rPr>
              <a:t>Creek</a:t>
            </a:r>
          </a:p>
        </p:txBody>
      </p:sp>
      <p:sp>
        <p:nvSpPr>
          <p:cNvPr id="83" name="Rectangle 82">
            <a:extLst>
              <a:ext uri="{FF2B5EF4-FFF2-40B4-BE49-F238E27FC236}">
                <a16:creationId xmlns:a16="http://schemas.microsoft.com/office/drawing/2014/main" id="{C0613A53-9878-4946-BB60-AC0217D362F7}"/>
              </a:ext>
            </a:extLst>
          </p:cNvPr>
          <p:cNvSpPr/>
          <p:nvPr/>
        </p:nvSpPr>
        <p:spPr>
          <a:xfrm rot="20520000">
            <a:off x="5671758" y="4892826"/>
            <a:ext cx="810994" cy="229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i="1" dirty="0">
                <a:solidFill>
                  <a:srgbClr val="00B0F0"/>
                </a:solidFill>
                <a:latin typeface="Century Gothic"/>
                <a:cs typeface="Calibri"/>
              </a:rPr>
              <a:t>River</a:t>
            </a:r>
            <a:endParaRPr lang="en-US" sz="1200" dirty="0"/>
          </a:p>
        </p:txBody>
      </p:sp>
      <p:sp>
        <p:nvSpPr>
          <p:cNvPr id="84" name="Rectangle 83">
            <a:extLst>
              <a:ext uri="{FF2B5EF4-FFF2-40B4-BE49-F238E27FC236}">
                <a16:creationId xmlns:a16="http://schemas.microsoft.com/office/drawing/2014/main" id="{D6824298-1459-4802-969F-F8B349F1AA27}"/>
              </a:ext>
            </a:extLst>
          </p:cNvPr>
          <p:cNvSpPr/>
          <p:nvPr/>
        </p:nvSpPr>
        <p:spPr>
          <a:xfrm rot="19260000">
            <a:off x="5008183" y="5235726"/>
            <a:ext cx="988794" cy="229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i="1" dirty="0">
                <a:solidFill>
                  <a:srgbClr val="00B0F0"/>
                </a:solidFill>
                <a:latin typeface="Century Gothic"/>
                <a:cs typeface="Calibri"/>
              </a:rPr>
              <a:t>Chatanika</a:t>
            </a:r>
          </a:p>
        </p:txBody>
      </p:sp>
      <p:sp>
        <p:nvSpPr>
          <p:cNvPr id="85" name="Rectangle 84">
            <a:extLst>
              <a:ext uri="{FF2B5EF4-FFF2-40B4-BE49-F238E27FC236}">
                <a16:creationId xmlns:a16="http://schemas.microsoft.com/office/drawing/2014/main" id="{3C046CFD-7731-431F-8870-C74FC8484C8C}"/>
              </a:ext>
            </a:extLst>
          </p:cNvPr>
          <p:cNvSpPr/>
          <p:nvPr/>
        </p:nvSpPr>
        <p:spPr>
          <a:xfrm rot="18480000">
            <a:off x="6180525" y="2718154"/>
            <a:ext cx="1268194" cy="2169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i="1" dirty="0">
                <a:solidFill>
                  <a:srgbClr val="00B0F0"/>
                </a:solidFill>
                <a:latin typeface="Century Gothic"/>
                <a:cs typeface="Calibri"/>
              </a:rPr>
              <a:t>Poker Creek</a:t>
            </a:r>
            <a:endParaRPr lang="en-US" sz="1200" dirty="0"/>
          </a:p>
        </p:txBody>
      </p:sp>
      <p:sp>
        <p:nvSpPr>
          <p:cNvPr id="27" name="Rectangle 26">
            <a:extLst>
              <a:ext uri="{FF2B5EF4-FFF2-40B4-BE49-F238E27FC236}">
                <a16:creationId xmlns:a16="http://schemas.microsoft.com/office/drawing/2014/main" id="{2DD88ECF-9830-470B-B490-C89BE6E1F662}"/>
              </a:ext>
            </a:extLst>
          </p:cNvPr>
          <p:cNvSpPr/>
          <p:nvPr/>
        </p:nvSpPr>
        <p:spPr>
          <a:xfrm>
            <a:off x="4887620" y="5994907"/>
            <a:ext cx="1147590" cy="2074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pic>
        <p:nvPicPr>
          <p:cNvPr id="87" name="Picture 10" descr="A screenshot of a computer&#10;&#10;Description automatically generated">
            <a:extLst>
              <a:ext uri="{FF2B5EF4-FFF2-40B4-BE49-F238E27FC236}">
                <a16:creationId xmlns:a16="http://schemas.microsoft.com/office/drawing/2014/main" id="{57010CA6-4070-43CC-9E50-73D3A0ECAF98}"/>
              </a:ext>
            </a:extLst>
          </p:cNvPr>
          <p:cNvPicPr>
            <a:picLocks noChangeAspect="1"/>
          </p:cNvPicPr>
          <p:nvPr/>
        </p:nvPicPr>
        <p:blipFill rotWithShape="1">
          <a:blip r:embed="rId5"/>
          <a:srcRect l="65028" t="72178" r="27788" b="22257"/>
          <a:stretch/>
        </p:blipFill>
        <p:spPr>
          <a:xfrm>
            <a:off x="3596284" y="5463790"/>
            <a:ext cx="348727" cy="320847"/>
          </a:xfrm>
          <a:prstGeom prst="rect">
            <a:avLst/>
          </a:prstGeom>
        </p:spPr>
      </p:pic>
      <p:sp>
        <p:nvSpPr>
          <p:cNvPr id="88" name="Rectangle 87">
            <a:extLst>
              <a:ext uri="{FF2B5EF4-FFF2-40B4-BE49-F238E27FC236}">
                <a16:creationId xmlns:a16="http://schemas.microsoft.com/office/drawing/2014/main" id="{4113CFE5-D5ED-4A17-9D8C-24B270D5DD47}"/>
              </a:ext>
            </a:extLst>
          </p:cNvPr>
          <p:cNvSpPr/>
          <p:nvPr/>
        </p:nvSpPr>
        <p:spPr>
          <a:xfrm>
            <a:off x="3630131" y="5258117"/>
            <a:ext cx="280057" cy="253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N</a:t>
            </a:r>
            <a:endParaRPr lang="en-US" b="1" dirty="0">
              <a:solidFill>
                <a:srgbClr val="3F3F3F"/>
              </a:solidFill>
              <a:latin typeface="Century Gothic"/>
            </a:endParaRPr>
          </a:p>
        </p:txBody>
      </p:sp>
      <p:sp>
        <p:nvSpPr>
          <p:cNvPr id="32" name="Rectangle 31">
            <a:extLst>
              <a:ext uri="{FF2B5EF4-FFF2-40B4-BE49-F238E27FC236}">
                <a16:creationId xmlns:a16="http://schemas.microsoft.com/office/drawing/2014/main" id="{8F7E2F43-89DD-4D35-A622-F0834133C9AE}"/>
              </a:ext>
            </a:extLst>
          </p:cNvPr>
          <p:cNvSpPr/>
          <p:nvPr/>
        </p:nvSpPr>
        <p:spPr>
          <a:xfrm>
            <a:off x="1540614" y="4524810"/>
            <a:ext cx="1179674"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i="1" dirty="0">
                <a:solidFill>
                  <a:srgbClr val="FFFFFF"/>
                </a:solidFill>
                <a:latin typeface="Century Gothic"/>
                <a:cs typeface="Calibri"/>
              </a:rPr>
              <a:t>Fairbanks</a:t>
            </a:r>
          </a:p>
        </p:txBody>
      </p:sp>
      <p:sp>
        <p:nvSpPr>
          <p:cNvPr id="93" name="Rectangle: Rounded Corners 92">
            <a:extLst>
              <a:ext uri="{FF2B5EF4-FFF2-40B4-BE49-F238E27FC236}">
                <a16:creationId xmlns:a16="http://schemas.microsoft.com/office/drawing/2014/main" id="{28B5C650-D900-41B4-9197-E880B3BFE36E}"/>
              </a:ext>
            </a:extLst>
          </p:cNvPr>
          <p:cNvSpPr/>
          <p:nvPr/>
        </p:nvSpPr>
        <p:spPr>
          <a:xfrm>
            <a:off x="5528911" y="4043143"/>
            <a:ext cx="897903" cy="531030"/>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i="1" dirty="0">
                <a:solidFill>
                  <a:schemeClr val="tx1">
                    <a:lumMod val="75000"/>
                    <a:lumOff val="25000"/>
                  </a:schemeClr>
                </a:solidFill>
                <a:cs typeface="Calibri"/>
              </a:rPr>
              <a:t>NEON Site</a:t>
            </a:r>
            <a:endParaRPr lang="en-US" sz="1600" dirty="0">
              <a:solidFill>
                <a:schemeClr val="tx1">
                  <a:lumMod val="75000"/>
                  <a:lumOff val="25000"/>
                </a:schemeClr>
              </a:solidFill>
              <a:cs typeface="Calibri"/>
            </a:endParaRPr>
          </a:p>
        </p:txBody>
      </p:sp>
      <p:grpSp>
        <p:nvGrpSpPr>
          <p:cNvPr id="59" name="Group 58">
            <a:extLst>
              <a:ext uri="{FF2B5EF4-FFF2-40B4-BE49-F238E27FC236}">
                <a16:creationId xmlns:a16="http://schemas.microsoft.com/office/drawing/2014/main" id="{37B7C2E5-FAB4-47D6-95AB-DE39986652F2}"/>
              </a:ext>
            </a:extLst>
          </p:cNvPr>
          <p:cNvGrpSpPr/>
          <p:nvPr/>
        </p:nvGrpSpPr>
        <p:grpSpPr>
          <a:xfrm>
            <a:off x="7715159" y="1072499"/>
            <a:ext cx="63419" cy="5787749"/>
            <a:chOff x="8016796" y="1371600"/>
            <a:chExt cx="63419" cy="4206240"/>
          </a:xfrm>
        </p:grpSpPr>
        <p:cxnSp>
          <p:nvCxnSpPr>
            <p:cNvPr id="118" name="Straight Connector 117">
              <a:extLst>
                <a:ext uri="{FF2B5EF4-FFF2-40B4-BE49-F238E27FC236}">
                  <a16:creationId xmlns:a16="http://schemas.microsoft.com/office/drawing/2014/main" id="{C02B3069-7D96-4439-955F-EBA2FDBA5CF7}"/>
                </a:ext>
              </a:extLst>
            </p:cNvPr>
            <p:cNvCxnSpPr>
              <a:cxnSpLocks/>
            </p:cNvCxnSpPr>
            <p:nvPr/>
          </p:nvCxnSpPr>
          <p:spPr>
            <a:xfrm>
              <a:off x="8016796"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EA0351A-EE20-479B-86E5-095EFD107589}"/>
                </a:ext>
              </a:extLst>
            </p:cNvPr>
            <p:cNvCxnSpPr>
              <a:cxnSpLocks/>
            </p:cNvCxnSpPr>
            <p:nvPr/>
          </p:nvCxnSpPr>
          <p:spPr>
            <a:xfrm>
              <a:off x="8080215" y="1371600"/>
              <a:ext cx="0" cy="420624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4FE93AB3-A1B1-439A-96AE-9CDB238D3898}"/>
              </a:ext>
            </a:extLst>
          </p:cNvPr>
          <p:cNvGrpSpPr/>
          <p:nvPr/>
        </p:nvGrpSpPr>
        <p:grpSpPr>
          <a:xfrm>
            <a:off x="8124697" y="1597472"/>
            <a:ext cx="3566457" cy="1966501"/>
            <a:chOff x="8113491" y="1575061"/>
            <a:chExt cx="3566457" cy="1966501"/>
          </a:xfrm>
        </p:grpSpPr>
        <p:grpSp>
          <p:nvGrpSpPr>
            <p:cNvPr id="10" name="Group 9">
              <a:extLst>
                <a:ext uri="{FF2B5EF4-FFF2-40B4-BE49-F238E27FC236}">
                  <a16:creationId xmlns:a16="http://schemas.microsoft.com/office/drawing/2014/main" id="{781AA2E8-AF04-4F90-8EAC-B856A2CC24E8}"/>
                </a:ext>
              </a:extLst>
            </p:cNvPr>
            <p:cNvGrpSpPr/>
            <p:nvPr/>
          </p:nvGrpSpPr>
          <p:grpSpPr>
            <a:xfrm>
              <a:off x="8113491" y="2566915"/>
              <a:ext cx="3562811" cy="431749"/>
              <a:chOff x="741441" y="1650465"/>
              <a:chExt cx="5366956" cy="431749"/>
            </a:xfrm>
          </p:grpSpPr>
          <p:sp>
            <p:nvSpPr>
              <p:cNvPr id="92" name="Rectangle 91">
                <a:extLst>
                  <a:ext uri="{FF2B5EF4-FFF2-40B4-BE49-F238E27FC236}">
                    <a16:creationId xmlns:a16="http://schemas.microsoft.com/office/drawing/2014/main" id="{47C5D29D-7140-45FB-9BA7-DB6CE615E14C}"/>
                  </a:ext>
                </a:extLst>
              </p:cNvPr>
              <p:cNvSpPr/>
              <p:nvPr/>
            </p:nvSpPr>
            <p:spPr>
              <a:xfrm>
                <a:off x="2569688" y="1650466"/>
                <a:ext cx="1724424"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95" name="Rectangle 94">
                <a:extLst>
                  <a:ext uri="{FF2B5EF4-FFF2-40B4-BE49-F238E27FC236}">
                    <a16:creationId xmlns:a16="http://schemas.microsoft.com/office/drawing/2014/main" id="{EB49376B-E913-42A0-9C87-7A156A05EACF}"/>
                  </a:ext>
                </a:extLst>
              </p:cNvPr>
              <p:cNvSpPr/>
              <p:nvPr/>
            </p:nvSpPr>
            <p:spPr>
              <a:xfrm>
                <a:off x="4383973" y="1650465"/>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96" name="Rectangle 95">
                <a:extLst>
                  <a:ext uri="{FF2B5EF4-FFF2-40B4-BE49-F238E27FC236}">
                    <a16:creationId xmlns:a16="http://schemas.microsoft.com/office/drawing/2014/main" id="{DE7A07AD-4D55-4963-A4DE-CEA0701E5FC8}"/>
                  </a:ext>
                </a:extLst>
              </p:cNvPr>
              <p:cNvSpPr/>
              <p:nvPr/>
            </p:nvSpPr>
            <p:spPr>
              <a:xfrm>
                <a:off x="741441" y="1654541"/>
                <a:ext cx="1724960"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grpSp>
          <p:nvGrpSpPr>
            <p:cNvPr id="30" name="Group 29">
              <a:extLst>
                <a:ext uri="{FF2B5EF4-FFF2-40B4-BE49-F238E27FC236}">
                  <a16:creationId xmlns:a16="http://schemas.microsoft.com/office/drawing/2014/main" id="{DDA99F1C-D16F-4EAD-BF39-BBFB27241A21}"/>
                </a:ext>
              </a:extLst>
            </p:cNvPr>
            <p:cNvGrpSpPr/>
            <p:nvPr/>
          </p:nvGrpSpPr>
          <p:grpSpPr>
            <a:xfrm>
              <a:off x="8113492" y="1991821"/>
              <a:ext cx="3562811" cy="431749"/>
              <a:chOff x="2006648" y="529031"/>
              <a:chExt cx="5366956" cy="431749"/>
            </a:xfrm>
          </p:grpSpPr>
          <p:sp>
            <p:nvSpPr>
              <p:cNvPr id="98" name="Rectangle 97">
                <a:extLst>
                  <a:ext uri="{FF2B5EF4-FFF2-40B4-BE49-F238E27FC236}">
                    <a16:creationId xmlns:a16="http://schemas.microsoft.com/office/drawing/2014/main" id="{61F8A5D7-E348-4C57-A73A-0B8BFFF0741A}"/>
                  </a:ext>
                </a:extLst>
              </p:cNvPr>
              <p:cNvSpPr/>
              <p:nvPr/>
            </p:nvSpPr>
            <p:spPr>
              <a:xfrm>
                <a:off x="3834895" y="529032"/>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99" name="Rectangle 98">
                <a:extLst>
                  <a:ext uri="{FF2B5EF4-FFF2-40B4-BE49-F238E27FC236}">
                    <a16:creationId xmlns:a16="http://schemas.microsoft.com/office/drawing/2014/main" id="{7DE315DE-E3AE-467C-AD6B-1E5C5FBFD5D1}"/>
                  </a:ext>
                </a:extLst>
              </p:cNvPr>
              <p:cNvSpPr/>
              <p:nvPr/>
            </p:nvSpPr>
            <p:spPr>
              <a:xfrm>
                <a:off x="5649180" y="529031"/>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00" name="Rectangle 99">
                <a:extLst>
                  <a:ext uri="{FF2B5EF4-FFF2-40B4-BE49-F238E27FC236}">
                    <a16:creationId xmlns:a16="http://schemas.microsoft.com/office/drawing/2014/main" id="{1FF9F912-45C0-4D8B-9EC5-3C5E22013F03}"/>
                  </a:ext>
                </a:extLst>
              </p:cNvPr>
              <p:cNvSpPr/>
              <p:nvPr/>
            </p:nvSpPr>
            <p:spPr>
              <a:xfrm>
                <a:off x="2006648" y="533107"/>
                <a:ext cx="1724960" cy="42639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grpSp>
          <p:nvGrpSpPr>
            <p:cNvPr id="37" name="Group 36">
              <a:extLst>
                <a:ext uri="{FF2B5EF4-FFF2-40B4-BE49-F238E27FC236}">
                  <a16:creationId xmlns:a16="http://schemas.microsoft.com/office/drawing/2014/main" id="{E5187885-ED27-41F8-9499-4CD0F1D6E329}"/>
                </a:ext>
              </a:extLst>
            </p:cNvPr>
            <p:cNvGrpSpPr/>
            <p:nvPr/>
          </p:nvGrpSpPr>
          <p:grpSpPr>
            <a:xfrm>
              <a:off x="8117137" y="3109813"/>
              <a:ext cx="3562811" cy="431749"/>
              <a:chOff x="5730384" y="529031"/>
              <a:chExt cx="5366956" cy="431749"/>
            </a:xfrm>
          </p:grpSpPr>
          <p:sp>
            <p:nvSpPr>
              <p:cNvPr id="102" name="Rectangle 101">
                <a:extLst>
                  <a:ext uri="{FF2B5EF4-FFF2-40B4-BE49-F238E27FC236}">
                    <a16:creationId xmlns:a16="http://schemas.microsoft.com/office/drawing/2014/main" id="{37AF9125-C6D5-4C79-97E6-2C4D8FF07EA0}"/>
                  </a:ext>
                </a:extLst>
              </p:cNvPr>
              <p:cNvSpPr/>
              <p:nvPr/>
            </p:nvSpPr>
            <p:spPr>
              <a:xfrm>
                <a:off x="7558631" y="529032"/>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03" name="Rectangle 102">
                <a:extLst>
                  <a:ext uri="{FF2B5EF4-FFF2-40B4-BE49-F238E27FC236}">
                    <a16:creationId xmlns:a16="http://schemas.microsoft.com/office/drawing/2014/main" id="{02A3D04E-FCB6-43E0-8581-5BAFE3510B19}"/>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04" name="Rectangle 103">
                <a:extLst>
                  <a:ext uri="{FF2B5EF4-FFF2-40B4-BE49-F238E27FC236}">
                    <a16:creationId xmlns:a16="http://schemas.microsoft.com/office/drawing/2014/main" id="{4F2B9633-9CE6-4CA8-952C-AAA339886E2D}"/>
                  </a:ext>
                </a:extLst>
              </p:cNvPr>
              <p:cNvSpPr/>
              <p:nvPr/>
            </p:nvSpPr>
            <p:spPr>
              <a:xfrm>
                <a:off x="5730384" y="533107"/>
                <a:ext cx="1724960"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sp>
          <p:nvSpPr>
            <p:cNvPr id="120" name="Rectangle 119">
              <a:extLst>
                <a:ext uri="{FF2B5EF4-FFF2-40B4-BE49-F238E27FC236}">
                  <a16:creationId xmlns:a16="http://schemas.microsoft.com/office/drawing/2014/main" id="{4B2DEA81-0A8A-4BF0-9D1C-8B0F34F49A48}"/>
                </a:ext>
              </a:extLst>
            </p:cNvPr>
            <p:cNvSpPr/>
            <p:nvPr/>
          </p:nvSpPr>
          <p:spPr>
            <a:xfrm>
              <a:off x="8389796" y="1575061"/>
              <a:ext cx="2981232" cy="257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1. Deformation Analysis</a:t>
              </a:r>
              <a:endParaRPr lang="en-US" dirty="0"/>
            </a:p>
          </p:txBody>
        </p:sp>
      </p:grpSp>
      <p:grpSp>
        <p:nvGrpSpPr>
          <p:cNvPr id="60" name="Group 59">
            <a:extLst>
              <a:ext uri="{FF2B5EF4-FFF2-40B4-BE49-F238E27FC236}">
                <a16:creationId xmlns:a16="http://schemas.microsoft.com/office/drawing/2014/main" id="{607FEADF-5FF6-4EF5-9945-708577CC052E}"/>
              </a:ext>
            </a:extLst>
          </p:cNvPr>
          <p:cNvGrpSpPr/>
          <p:nvPr/>
        </p:nvGrpSpPr>
        <p:grpSpPr>
          <a:xfrm>
            <a:off x="8112070" y="4130000"/>
            <a:ext cx="3577188" cy="1974514"/>
            <a:chOff x="8089658" y="3861058"/>
            <a:chExt cx="3577188" cy="1974514"/>
          </a:xfrm>
        </p:grpSpPr>
        <p:grpSp>
          <p:nvGrpSpPr>
            <p:cNvPr id="42" name="Group 41">
              <a:extLst>
                <a:ext uri="{FF2B5EF4-FFF2-40B4-BE49-F238E27FC236}">
                  <a16:creationId xmlns:a16="http://schemas.microsoft.com/office/drawing/2014/main" id="{F0AC86E7-366C-4338-90EA-F5095B590413}"/>
                </a:ext>
              </a:extLst>
            </p:cNvPr>
            <p:cNvGrpSpPr/>
            <p:nvPr/>
          </p:nvGrpSpPr>
          <p:grpSpPr>
            <a:xfrm>
              <a:off x="8093303" y="4352525"/>
              <a:ext cx="3573543" cy="431749"/>
              <a:chOff x="5719652" y="529031"/>
              <a:chExt cx="5377688" cy="431749"/>
            </a:xfrm>
          </p:grpSpPr>
          <p:sp>
            <p:nvSpPr>
              <p:cNvPr id="106" name="Rectangle 105">
                <a:extLst>
                  <a:ext uri="{FF2B5EF4-FFF2-40B4-BE49-F238E27FC236}">
                    <a16:creationId xmlns:a16="http://schemas.microsoft.com/office/drawing/2014/main" id="{88EB4390-0DE5-40C5-ABD7-7C59FE7705EB}"/>
                  </a:ext>
                </a:extLst>
              </p:cNvPr>
              <p:cNvSpPr/>
              <p:nvPr/>
            </p:nvSpPr>
            <p:spPr>
              <a:xfrm>
                <a:off x="7558631" y="529032"/>
                <a:ext cx="1724424"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07" name="Rectangle 106">
                <a:extLst>
                  <a:ext uri="{FF2B5EF4-FFF2-40B4-BE49-F238E27FC236}">
                    <a16:creationId xmlns:a16="http://schemas.microsoft.com/office/drawing/2014/main" id="{3F9ED32B-163B-4213-B842-31BD6DB99B37}"/>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08" name="Rectangle 107">
                <a:extLst>
                  <a:ext uri="{FF2B5EF4-FFF2-40B4-BE49-F238E27FC236}">
                    <a16:creationId xmlns:a16="http://schemas.microsoft.com/office/drawing/2014/main" id="{331A8C67-73B1-45E1-805B-80E3836D6C57}"/>
                  </a:ext>
                </a:extLst>
              </p:cNvPr>
              <p:cNvSpPr/>
              <p:nvPr/>
            </p:nvSpPr>
            <p:spPr>
              <a:xfrm>
                <a:off x="5719652" y="533107"/>
                <a:ext cx="1735692"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grpSp>
          <p:nvGrpSpPr>
            <p:cNvPr id="47" name="Group 46">
              <a:extLst>
                <a:ext uri="{FF2B5EF4-FFF2-40B4-BE49-F238E27FC236}">
                  <a16:creationId xmlns:a16="http://schemas.microsoft.com/office/drawing/2014/main" id="{2AF2D6C8-6884-4D50-9F29-DD53B535E33A}"/>
                </a:ext>
              </a:extLst>
            </p:cNvPr>
            <p:cNvGrpSpPr/>
            <p:nvPr/>
          </p:nvGrpSpPr>
          <p:grpSpPr>
            <a:xfrm>
              <a:off x="8089658" y="4886240"/>
              <a:ext cx="3574016" cy="399550"/>
              <a:chOff x="5713505" y="550024"/>
              <a:chExt cx="5383835" cy="399550"/>
            </a:xfrm>
          </p:grpSpPr>
          <p:sp>
            <p:nvSpPr>
              <p:cNvPr id="110" name="Rectangle 109">
                <a:extLst>
                  <a:ext uri="{FF2B5EF4-FFF2-40B4-BE49-F238E27FC236}">
                    <a16:creationId xmlns:a16="http://schemas.microsoft.com/office/drawing/2014/main" id="{D441D899-DBEE-4F22-B34C-2629B7B4DC9D}"/>
                  </a:ext>
                </a:extLst>
              </p:cNvPr>
              <p:cNvSpPr/>
              <p:nvPr/>
            </p:nvSpPr>
            <p:spPr>
              <a:xfrm>
                <a:off x="7558631" y="550024"/>
                <a:ext cx="1724424" cy="399550"/>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11" name="Rectangle 110">
                <a:extLst>
                  <a:ext uri="{FF2B5EF4-FFF2-40B4-BE49-F238E27FC236}">
                    <a16:creationId xmlns:a16="http://schemas.microsoft.com/office/drawing/2014/main" id="{56BE8119-CE40-4EFE-9816-7F549C81C183}"/>
                  </a:ext>
                </a:extLst>
              </p:cNvPr>
              <p:cNvSpPr/>
              <p:nvPr/>
            </p:nvSpPr>
            <p:spPr>
              <a:xfrm>
                <a:off x="9372916" y="550496"/>
                <a:ext cx="1724424" cy="398131"/>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12" name="Rectangle 111">
                <a:extLst>
                  <a:ext uri="{FF2B5EF4-FFF2-40B4-BE49-F238E27FC236}">
                    <a16:creationId xmlns:a16="http://schemas.microsoft.com/office/drawing/2014/main" id="{844ECC30-035B-4E64-890D-062A63B43404}"/>
                  </a:ext>
                </a:extLst>
              </p:cNvPr>
              <p:cNvSpPr/>
              <p:nvPr/>
            </p:nvSpPr>
            <p:spPr>
              <a:xfrm>
                <a:off x="5713505" y="555519"/>
                <a:ext cx="1741840" cy="39277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grpSp>
          <p:nvGrpSpPr>
            <p:cNvPr id="58" name="Group 57">
              <a:extLst>
                <a:ext uri="{FF2B5EF4-FFF2-40B4-BE49-F238E27FC236}">
                  <a16:creationId xmlns:a16="http://schemas.microsoft.com/office/drawing/2014/main" id="{4F62A9A9-A186-4F79-A693-0E8865F7538F}"/>
                </a:ext>
              </a:extLst>
            </p:cNvPr>
            <p:cNvGrpSpPr/>
            <p:nvPr/>
          </p:nvGrpSpPr>
          <p:grpSpPr>
            <a:xfrm>
              <a:off x="8093302" y="5403823"/>
              <a:ext cx="3573542" cy="431749"/>
              <a:chOff x="5719652" y="529031"/>
              <a:chExt cx="5377688" cy="431749"/>
            </a:xfrm>
          </p:grpSpPr>
          <p:sp>
            <p:nvSpPr>
              <p:cNvPr id="114" name="Rectangle 113">
                <a:extLst>
                  <a:ext uri="{FF2B5EF4-FFF2-40B4-BE49-F238E27FC236}">
                    <a16:creationId xmlns:a16="http://schemas.microsoft.com/office/drawing/2014/main" id="{53CDCB59-A377-4F14-AE0D-593967A656DD}"/>
                  </a:ext>
                </a:extLst>
              </p:cNvPr>
              <p:cNvSpPr/>
              <p:nvPr/>
            </p:nvSpPr>
            <p:spPr>
              <a:xfrm>
                <a:off x="7558631" y="529032"/>
                <a:ext cx="1713692"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15" name="Rectangle 114">
                <a:extLst>
                  <a:ext uri="{FF2B5EF4-FFF2-40B4-BE49-F238E27FC236}">
                    <a16:creationId xmlns:a16="http://schemas.microsoft.com/office/drawing/2014/main" id="{5926DF0E-9609-4CF1-B5A1-BBCBAE238778}"/>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16" name="Rectangle 115">
                <a:extLst>
                  <a:ext uri="{FF2B5EF4-FFF2-40B4-BE49-F238E27FC236}">
                    <a16:creationId xmlns:a16="http://schemas.microsoft.com/office/drawing/2014/main" id="{54A4026C-15C4-4C3F-BE7B-5315A61452EB}"/>
                  </a:ext>
                </a:extLst>
              </p:cNvPr>
              <p:cNvSpPr/>
              <p:nvPr/>
            </p:nvSpPr>
            <p:spPr>
              <a:xfrm>
                <a:off x="5719652" y="533107"/>
                <a:ext cx="1735692" cy="42639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sp>
          <p:nvSpPr>
            <p:cNvPr id="121" name="Rectangle 120">
              <a:extLst>
                <a:ext uri="{FF2B5EF4-FFF2-40B4-BE49-F238E27FC236}">
                  <a16:creationId xmlns:a16="http://schemas.microsoft.com/office/drawing/2014/main" id="{92665734-2630-4173-89D0-5C2BD9DB9CB4}"/>
                </a:ext>
              </a:extLst>
            </p:cNvPr>
            <p:cNvSpPr/>
            <p:nvPr/>
          </p:nvSpPr>
          <p:spPr>
            <a:xfrm>
              <a:off x="8232913" y="3861058"/>
              <a:ext cx="3283790" cy="3924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lumMod val="75000"/>
                      <a:lumOff val="25000"/>
                    </a:schemeClr>
                  </a:solidFill>
                  <a:latin typeface="Century Gothic"/>
                  <a:cs typeface="Calibri"/>
                </a:rPr>
                <a:t>2. Cross-Platform Analysis</a:t>
              </a:r>
            </a:p>
          </p:txBody>
        </p:sp>
      </p:grpSp>
      <p:pic>
        <p:nvPicPr>
          <p:cNvPr id="3" name="Picture 2" descr="A picture containing monitor, screen, television, computer&#10;&#10;Description automatically generated">
            <a:extLst>
              <a:ext uri="{FF2B5EF4-FFF2-40B4-BE49-F238E27FC236}">
                <a16:creationId xmlns:a16="http://schemas.microsoft.com/office/drawing/2014/main" id="{7005B2C5-C5E7-4ECF-A752-10B22871935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054" t="88868" r="45978" b="8359"/>
          <a:stretch/>
        </p:blipFill>
        <p:spPr>
          <a:xfrm>
            <a:off x="3351228" y="6254590"/>
            <a:ext cx="4570620" cy="129803"/>
          </a:xfrm>
          <a:prstGeom prst="rect">
            <a:avLst/>
          </a:prstGeom>
        </p:spPr>
      </p:pic>
      <p:sp>
        <p:nvSpPr>
          <p:cNvPr id="4" name="TextBox 3">
            <a:extLst>
              <a:ext uri="{FF2B5EF4-FFF2-40B4-BE49-F238E27FC236}">
                <a16:creationId xmlns:a16="http://schemas.microsoft.com/office/drawing/2014/main" id="{786C3EE2-7442-4E39-94F6-1B592D7DD2BB}"/>
              </a:ext>
            </a:extLst>
          </p:cNvPr>
          <p:cNvSpPr txBox="1"/>
          <p:nvPr/>
        </p:nvSpPr>
        <p:spPr>
          <a:xfrm>
            <a:off x="3515628" y="6388329"/>
            <a:ext cx="865407" cy="262637"/>
          </a:xfrm>
          <a:prstGeom prst="rect">
            <a:avLst/>
          </a:prstGeom>
          <a:noFill/>
        </p:spPr>
        <p:txBody>
          <a:bodyPr wrap="square" rtlCol="0" anchor="t">
            <a:spAutoFit/>
          </a:bodyPr>
          <a:lstStyle/>
          <a:p>
            <a:r>
              <a:rPr lang="en-US" sz="1200" dirty="0">
                <a:solidFill>
                  <a:schemeClr val="tx1">
                    <a:lumMod val="75000"/>
                    <a:lumOff val="25000"/>
                  </a:schemeClr>
                </a:solidFill>
                <a:latin typeface="Century Gothic"/>
              </a:rPr>
              <a:t>0 km</a:t>
            </a:r>
            <a:endParaRPr lang="en-US" sz="1200" dirty="0">
              <a:solidFill>
                <a:schemeClr val="tx1">
                  <a:lumMod val="75000"/>
                  <a:lumOff val="25000"/>
                </a:schemeClr>
              </a:solidFill>
              <a:latin typeface="Century Gothic" panose="020B0502020202020204" pitchFamily="34" charset="0"/>
            </a:endParaRPr>
          </a:p>
        </p:txBody>
      </p:sp>
      <p:sp>
        <p:nvSpPr>
          <p:cNvPr id="5" name="TextBox 4">
            <a:extLst>
              <a:ext uri="{FF2B5EF4-FFF2-40B4-BE49-F238E27FC236}">
                <a16:creationId xmlns:a16="http://schemas.microsoft.com/office/drawing/2014/main" id="{085B1816-20BA-4BCC-B55D-30FDFC47CB66}"/>
              </a:ext>
            </a:extLst>
          </p:cNvPr>
          <p:cNvSpPr txBox="1"/>
          <p:nvPr/>
        </p:nvSpPr>
        <p:spPr>
          <a:xfrm>
            <a:off x="5255506" y="6390071"/>
            <a:ext cx="966073" cy="262637"/>
          </a:xfrm>
          <a:prstGeom prst="rect">
            <a:avLst/>
          </a:prstGeom>
          <a:noFill/>
        </p:spPr>
        <p:txBody>
          <a:bodyPr wrap="square" rtlCol="0" anchor="t">
            <a:spAutoFit/>
          </a:bodyPr>
          <a:lstStyle/>
          <a:p>
            <a:r>
              <a:rPr lang="en-US" sz="1200" dirty="0">
                <a:solidFill>
                  <a:schemeClr val="tx1">
                    <a:lumMod val="75000"/>
                    <a:lumOff val="25000"/>
                  </a:schemeClr>
                </a:solidFill>
                <a:latin typeface="Century Gothic"/>
              </a:rPr>
              <a:t>5 km</a:t>
            </a:r>
            <a:endParaRPr lang="en-US" sz="1200" dirty="0">
              <a:solidFill>
                <a:schemeClr val="tx1">
                  <a:lumMod val="75000"/>
                  <a:lumOff val="25000"/>
                </a:schemeClr>
              </a:solidFill>
              <a:latin typeface="Century Gothic" panose="020B0502020202020204" pitchFamily="34" charset="0"/>
            </a:endParaRPr>
          </a:p>
        </p:txBody>
      </p:sp>
      <p:sp>
        <p:nvSpPr>
          <p:cNvPr id="6" name="TextBox 5">
            <a:extLst>
              <a:ext uri="{FF2B5EF4-FFF2-40B4-BE49-F238E27FC236}">
                <a16:creationId xmlns:a16="http://schemas.microsoft.com/office/drawing/2014/main" id="{3EC9F6DA-47F0-4064-AA6D-546C7399210F}"/>
              </a:ext>
            </a:extLst>
          </p:cNvPr>
          <p:cNvSpPr txBox="1"/>
          <p:nvPr/>
        </p:nvSpPr>
        <p:spPr>
          <a:xfrm>
            <a:off x="6811825" y="6390071"/>
            <a:ext cx="782135" cy="262637"/>
          </a:xfrm>
          <a:prstGeom prst="rect">
            <a:avLst/>
          </a:prstGeom>
          <a:noFill/>
        </p:spPr>
        <p:txBody>
          <a:bodyPr wrap="square" rtlCol="0" anchor="t">
            <a:spAutoFit/>
          </a:bodyPr>
          <a:lstStyle/>
          <a:p>
            <a:r>
              <a:rPr lang="en-US" sz="1200" dirty="0">
                <a:solidFill>
                  <a:schemeClr val="tx1">
                    <a:lumMod val="75000"/>
                    <a:lumOff val="25000"/>
                  </a:schemeClr>
                </a:solidFill>
                <a:latin typeface="Century Gothic"/>
              </a:rPr>
              <a:t>10 km</a:t>
            </a:r>
          </a:p>
        </p:txBody>
      </p:sp>
    </p:spTree>
    <p:extLst>
      <p:ext uri="{BB962C8B-B14F-4D97-AF65-F5344CB8AC3E}">
        <p14:creationId xmlns:p14="http://schemas.microsoft.com/office/powerpoint/2010/main" val="3317044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Sentinel-1</a:t>
            </a:r>
          </a:p>
        </p:txBody>
      </p:sp>
      <p:sp>
        <p:nvSpPr>
          <p:cNvPr id="11" name="Title 1">
            <a:extLst>
              <a:ext uri="{FF2B5EF4-FFF2-40B4-BE49-F238E27FC236}">
                <a16:creationId xmlns:a16="http://schemas.microsoft.com/office/drawing/2014/main" id="{CBCDF178-70F4-452B-AD1C-AEC53ACEAF67}"/>
              </a:ext>
            </a:extLst>
          </p:cNvPr>
          <p:cNvSpPr txBox="1">
            <a:spLocks/>
          </p:cNvSpPr>
          <p:nvPr/>
        </p:nvSpPr>
        <p:spPr>
          <a:xfrm>
            <a:off x="590549" y="762000"/>
            <a:ext cx="5317381"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a:solidFill>
                  <a:srgbClr val="8D8780"/>
                </a:solidFill>
                <a:latin typeface="Century Gothic" panose="020F0302020204030204"/>
              </a:rPr>
              <a:t>Caribou Creek</a:t>
            </a:r>
          </a:p>
        </p:txBody>
      </p:sp>
      <p:grpSp>
        <p:nvGrpSpPr>
          <p:cNvPr id="5" name="Group 4">
            <a:extLst>
              <a:ext uri="{FF2B5EF4-FFF2-40B4-BE49-F238E27FC236}">
                <a16:creationId xmlns:a16="http://schemas.microsoft.com/office/drawing/2014/main" id="{6D8A3AA8-18BB-429A-9EFD-33659AE23B59}"/>
              </a:ext>
            </a:extLst>
          </p:cNvPr>
          <p:cNvGrpSpPr/>
          <p:nvPr/>
        </p:nvGrpSpPr>
        <p:grpSpPr>
          <a:xfrm>
            <a:off x="315939" y="1982478"/>
            <a:ext cx="5481679" cy="3779916"/>
            <a:chOff x="315939" y="1982478"/>
            <a:chExt cx="5481679" cy="3779916"/>
          </a:xfrm>
        </p:grpSpPr>
        <p:pic>
          <p:nvPicPr>
            <p:cNvPr id="12" name="Picture 11" descr="A screenshot of a cell phone&#10;&#10;Description automatically generated">
              <a:extLst>
                <a:ext uri="{FF2B5EF4-FFF2-40B4-BE49-F238E27FC236}">
                  <a16:creationId xmlns:a16="http://schemas.microsoft.com/office/drawing/2014/main" id="{70203C1E-944F-2B48-964C-68C0788B0F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8" t="6400" r="-213"/>
            <a:stretch/>
          </p:blipFill>
          <p:spPr>
            <a:xfrm>
              <a:off x="974475" y="2794918"/>
              <a:ext cx="4752488" cy="2770586"/>
            </a:xfrm>
            <a:prstGeom prst="rect">
              <a:avLst/>
            </a:prstGeom>
          </p:spPr>
        </p:pic>
        <p:sp>
          <p:nvSpPr>
            <p:cNvPr id="7" name="Rectangle 6">
              <a:extLst>
                <a:ext uri="{FF2B5EF4-FFF2-40B4-BE49-F238E27FC236}">
                  <a16:creationId xmlns:a16="http://schemas.microsoft.com/office/drawing/2014/main" id="{D6B0C023-84B2-DA4F-A009-4D7884BB2876}"/>
                </a:ext>
              </a:extLst>
            </p:cNvPr>
            <p:cNvSpPr/>
            <p:nvPr/>
          </p:nvSpPr>
          <p:spPr>
            <a:xfrm>
              <a:off x="820922" y="1982478"/>
              <a:ext cx="4818774" cy="584775"/>
            </a:xfrm>
            <a:prstGeom prst="rect">
              <a:avLst/>
            </a:prstGeom>
          </p:spPr>
          <p:txBody>
            <a:bodyPr wrap="square" anchor="t">
              <a:spAutoFit/>
            </a:bodyPr>
            <a:lstStyle/>
            <a:p>
              <a:pPr algn="ctr"/>
              <a:r>
                <a:rPr lang="en-US" sz="1600" dirty="0">
                  <a:solidFill>
                    <a:schemeClr val="tx1">
                      <a:lumMod val="75000"/>
                      <a:lumOff val="25000"/>
                    </a:schemeClr>
                  </a:solidFill>
                  <a:latin typeface="Century Gothic"/>
                </a:rPr>
                <a:t> </a:t>
              </a:r>
              <a:r>
                <a:rPr lang="en-US" sz="1600" b="1" dirty="0">
                  <a:solidFill>
                    <a:schemeClr val="tx1">
                      <a:lumMod val="75000"/>
                      <a:lumOff val="25000"/>
                    </a:schemeClr>
                  </a:solidFill>
                  <a:latin typeface="Century Gothic"/>
                </a:rPr>
                <a:t>Sentinel-1 Deformation (May-September 2017)</a:t>
              </a:r>
              <a:endParaRPr lang="en-US" b="1" dirty="0">
                <a:solidFill>
                  <a:schemeClr val="tx1">
                    <a:lumMod val="75000"/>
                    <a:lumOff val="25000"/>
                  </a:schemeClr>
                </a:solidFill>
                <a:cs typeface="Calibri" panose="020F0502020204030204"/>
              </a:endParaRPr>
            </a:p>
            <a:p>
              <a:pPr algn="ctr"/>
              <a:r>
                <a:rPr lang="en-US" sz="1600" b="1" dirty="0">
                  <a:solidFill>
                    <a:schemeClr val="tx1">
                      <a:lumMod val="75000"/>
                      <a:lumOff val="25000"/>
                    </a:schemeClr>
                  </a:solidFill>
                  <a:latin typeface="Century Gothic"/>
                </a:rPr>
                <a:t>for a Single Pixel at Caribou Creek</a:t>
              </a:r>
            </a:p>
          </p:txBody>
        </p:sp>
        <p:sp>
          <p:nvSpPr>
            <p:cNvPr id="15" name="TextBox 14">
              <a:extLst>
                <a:ext uri="{FF2B5EF4-FFF2-40B4-BE49-F238E27FC236}">
                  <a16:creationId xmlns:a16="http://schemas.microsoft.com/office/drawing/2014/main" id="{6E03D7CC-5B75-3D47-BDAC-305628198210}"/>
                </a:ext>
              </a:extLst>
            </p:cNvPr>
            <p:cNvSpPr txBox="1"/>
            <p:nvPr/>
          </p:nvSpPr>
          <p:spPr>
            <a:xfrm>
              <a:off x="595087" y="4933185"/>
              <a:ext cx="5146670" cy="829209"/>
            </a:xfrm>
            <a:prstGeom prst="rect">
              <a:avLst/>
            </a:prstGeom>
            <a:solidFill>
              <a:schemeClr val="bg1"/>
            </a:solidFill>
          </p:spPr>
          <p:txBody>
            <a:bodyPr wrap="square" rtlCol="0">
              <a:spAutoFit/>
            </a:bodyPr>
            <a:lstStyle/>
            <a:p>
              <a:endParaRPr lang="en-US" dirty="0"/>
            </a:p>
          </p:txBody>
        </p:sp>
        <p:sp>
          <p:nvSpPr>
            <p:cNvPr id="16" name="TextBox 15">
              <a:extLst>
                <a:ext uri="{FF2B5EF4-FFF2-40B4-BE49-F238E27FC236}">
                  <a16:creationId xmlns:a16="http://schemas.microsoft.com/office/drawing/2014/main" id="{E1FA7B5F-2FBB-A543-887A-07E65811C674}"/>
                </a:ext>
              </a:extLst>
            </p:cNvPr>
            <p:cNvSpPr txBox="1"/>
            <p:nvPr/>
          </p:nvSpPr>
          <p:spPr>
            <a:xfrm>
              <a:off x="1568980" y="4938372"/>
              <a:ext cx="556851"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5-22</a:t>
              </a:r>
            </a:p>
          </p:txBody>
        </p:sp>
        <p:sp>
          <p:nvSpPr>
            <p:cNvPr id="17" name="TextBox 16">
              <a:extLst>
                <a:ext uri="{FF2B5EF4-FFF2-40B4-BE49-F238E27FC236}">
                  <a16:creationId xmlns:a16="http://schemas.microsoft.com/office/drawing/2014/main" id="{A8EACE49-F05D-7844-ADCC-83330ED028EF}"/>
                </a:ext>
              </a:extLst>
            </p:cNvPr>
            <p:cNvSpPr txBox="1"/>
            <p:nvPr/>
          </p:nvSpPr>
          <p:spPr>
            <a:xfrm>
              <a:off x="2408460" y="4930461"/>
              <a:ext cx="659659"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6-22</a:t>
              </a:r>
            </a:p>
          </p:txBody>
        </p:sp>
        <p:sp>
          <p:nvSpPr>
            <p:cNvPr id="18" name="TextBox 17">
              <a:extLst>
                <a:ext uri="{FF2B5EF4-FFF2-40B4-BE49-F238E27FC236}">
                  <a16:creationId xmlns:a16="http://schemas.microsoft.com/office/drawing/2014/main" id="{AC658FA1-764C-7D47-B631-0C6B79B05614}"/>
                </a:ext>
              </a:extLst>
            </p:cNvPr>
            <p:cNvSpPr txBox="1"/>
            <p:nvPr/>
          </p:nvSpPr>
          <p:spPr>
            <a:xfrm>
              <a:off x="3317907" y="4928876"/>
              <a:ext cx="649289"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7-22</a:t>
              </a:r>
            </a:p>
          </p:txBody>
        </p:sp>
        <p:sp>
          <p:nvSpPr>
            <p:cNvPr id="19" name="TextBox 18">
              <a:extLst>
                <a:ext uri="{FF2B5EF4-FFF2-40B4-BE49-F238E27FC236}">
                  <a16:creationId xmlns:a16="http://schemas.microsoft.com/office/drawing/2014/main" id="{7C209A85-BFAB-E84F-A382-79531EAF3D40}"/>
                </a:ext>
              </a:extLst>
            </p:cNvPr>
            <p:cNvSpPr txBox="1"/>
            <p:nvPr/>
          </p:nvSpPr>
          <p:spPr>
            <a:xfrm>
              <a:off x="4203607" y="4921282"/>
              <a:ext cx="659656"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8-22</a:t>
              </a:r>
            </a:p>
          </p:txBody>
        </p:sp>
        <p:sp>
          <p:nvSpPr>
            <p:cNvPr id="20" name="TextBox 19">
              <a:extLst>
                <a:ext uri="{FF2B5EF4-FFF2-40B4-BE49-F238E27FC236}">
                  <a16:creationId xmlns:a16="http://schemas.microsoft.com/office/drawing/2014/main" id="{420F05DF-F9E7-F247-ADFE-344634E901D7}"/>
                </a:ext>
              </a:extLst>
            </p:cNvPr>
            <p:cNvSpPr txBox="1"/>
            <p:nvPr/>
          </p:nvSpPr>
          <p:spPr>
            <a:xfrm>
              <a:off x="5114498" y="4927911"/>
              <a:ext cx="683120"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9-22</a:t>
              </a:r>
            </a:p>
          </p:txBody>
        </p:sp>
        <p:sp>
          <p:nvSpPr>
            <p:cNvPr id="13" name="TextBox 12">
              <a:extLst>
                <a:ext uri="{FF2B5EF4-FFF2-40B4-BE49-F238E27FC236}">
                  <a16:creationId xmlns:a16="http://schemas.microsoft.com/office/drawing/2014/main" id="{944BF329-EB26-B448-B036-D6CED0448878}"/>
                </a:ext>
              </a:extLst>
            </p:cNvPr>
            <p:cNvSpPr txBox="1"/>
            <p:nvPr/>
          </p:nvSpPr>
          <p:spPr>
            <a:xfrm>
              <a:off x="3009261" y="5294174"/>
              <a:ext cx="795722"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Date</a:t>
              </a:r>
            </a:p>
          </p:txBody>
        </p:sp>
        <p:sp>
          <p:nvSpPr>
            <p:cNvPr id="29" name="TextBox 28">
              <a:extLst>
                <a:ext uri="{FF2B5EF4-FFF2-40B4-BE49-F238E27FC236}">
                  <a16:creationId xmlns:a16="http://schemas.microsoft.com/office/drawing/2014/main" id="{AE9DAD5A-AD14-FE48-BBB9-ED04502541A4}"/>
                </a:ext>
              </a:extLst>
            </p:cNvPr>
            <p:cNvSpPr txBox="1"/>
            <p:nvPr/>
          </p:nvSpPr>
          <p:spPr>
            <a:xfrm>
              <a:off x="723318" y="2574581"/>
              <a:ext cx="580993" cy="2542218"/>
            </a:xfrm>
            <a:prstGeom prst="rect">
              <a:avLst/>
            </a:prstGeom>
            <a:solidFill>
              <a:schemeClr val="bg1"/>
            </a:solidFill>
          </p:spPr>
          <p:txBody>
            <a:bodyPr wrap="square" rtlCol="0">
              <a:spAutoFit/>
            </a:bodyPr>
            <a:lstStyle/>
            <a:p>
              <a:endParaRPr lang="en-US" dirty="0"/>
            </a:p>
          </p:txBody>
        </p:sp>
        <p:sp>
          <p:nvSpPr>
            <p:cNvPr id="22" name="TextBox 21">
              <a:extLst>
                <a:ext uri="{FF2B5EF4-FFF2-40B4-BE49-F238E27FC236}">
                  <a16:creationId xmlns:a16="http://schemas.microsoft.com/office/drawing/2014/main" id="{80934C8E-F2E5-BD42-80F3-137BC031DF34}"/>
                </a:ext>
              </a:extLst>
            </p:cNvPr>
            <p:cNvSpPr txBox="1"/>
            <p:nvPr/>
          </p:nvSpPr>
          <p:spPr>
            <a:xfrm>
              <a:off x="800042" y="2749015"/>
              <a:ext cx="432169"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0.0</a:t>
              </a:r>
            </a:p>
          </p:txBody>
        </p:sp>
        <p:sp>
          <p:nvSpPr>
            <p:cNvPr id="24" name="TextBox 23">
              <a:extLst>
                <a:ext uri="{FF2B5EF4-FFF2-40B4-BE49-F238E27FC236}">
                  <a16:creationId xmlns:a16="http://schemas.microsoft.com/office/drawing/2014/main" id="{27E9719E-230C-FF4A-B8C6-1E1F928F649D}"/>
                </a:ext>
              </a:extLst>
            </p:cNvPr>
            <p:cNvSpPr txBox="1"/>
            <p:nvPr/>
          </p:nvSpPr>
          <p:spPr>
            <a:xfrm>
              <a:off x="775275" y="3302882"/>
              <a:ext cx="622066" cy="307777"/>
            </a:xfrm>
            <a:prstGeom prst="rect">
              <a:avLst/>
            </a:prstGeom>
            <a:noFill/>
          </p:spPr>
          <p:txBody>
            <a:bodyPr wrap="square" rtlCol="0">
              <a:spAutoFit/>
            </a:bodyPr>
            <a:lstStyle/>
            <a:p>
              <a:r>
                <a:rPr lang="en-US" sz="1400" dirty="0">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5.0</a:t>
              </a:r>
            </a:p>
          </p:txBody>
        </p:sp>
        <p:sp>
          <p:nvSpPr>
            <p:cNvPr id="26" name="TextBox 25">
              <a:extLst>
                <a:ext uri="{FF2B5EF4-FFF2-40B4-BE49-F238E27FC236}">
                  <a16:creationId xmlns:a16="http://schemas.microsoft.com/office/drawing/2014/main" id="{9F263D56-F517-6348-8D18-D25B827AE2C2}"/>
                </a:ext>
              </a:extLst>
            </p:cNvPr>
            <p:cNvSpPr txBox="1"/>
            <p:nvPr/>
          </p:nvSpPr>
          <p:spPr>
            <a:xfrm>
              <a:off x="721065" y="3865930"/>
              <a:ext cx="1519985" cy="307777"/>
            </a:xfrm>
            <a:prstGeom prst="rect">
              <a:avLst/>
            </a:prstGeom>
            <a:noFill/>
          </p:spPr>
          <p:txBody>
            <a:bodyPr wrap="square" rtlCol="0">
              <a:spAutoFit/>
            </a:bodyPr>
            <a:lstStyle/>
            <a:p>
              <a:r>
                <a:rPr lang="en-US" sz="1400" dirty="0">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10.0</a:t>
              </a:r>
            </a:p>
          </p:txBody>
        </p:sp>
        <p:sp>
          <p:nvSpPr>
            <p:cNvPr id="27" name="TextBox 26">
              <a:extLst>
                <a:ext uri="{FF2B5EF4-FFF2-40B4-BE49-F238E27FC236}">
                  <a16:creationId xmlns:a16="http://schemas.microsoft.com/office/drawing/2014/main" id="{38439EDD-810C-1D4F-B771-C9FF76CEDC16}"/>
                </a:ext>
              </a:extLst>
            </p:cNvPr>
            <p:cNvSpPr txBox="1"/>
            <p:nvPr/>
          </p:nvSpPr>
          <p:spPr>
            <a:xfrm>
              <a:off x="721065" y="4411216"/>
              <a:ext cx="1691578" cy="307777"/>
            </a:xfrm>
            <a:prstGeom prst="rect">
              <a:avLst/>
            </a:prstGeom>
            <a:noFill/>
          </p:spPr>
          <p:txBody>
            <a:bodyPr wrap="square" rtlCol="0">
              <a:spAutoFit/>
            </a:bodyPr>
            <a:lstStyle/>
            <a:p>
              <a:r>
                <a:rPr lang="en-US" sz="1400" dirty="0">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15.0</a:t>
              </a:r>
            </a:p>
          </p:txBody>
        </p:sp>
        <p:sp>
          <p:nvSpPr>
            <p:cNvPr id="28" name="TextBox 27">
              <a:extLst>
                <a:ext uri="{FF2B5EF4-FFF2-40B4-BE49-F238E27FC236}">
                  <a16:creationId xmlns:a16="http://schemas.microsoft.com/office/drawing/2014/main" id="{A1295537-94C5-8742-8AC3-56DC41F20A75}"/>
                </a:ext>
              </a:extLst>
            </p:cNvPr>
            <p:cNvSpPr txBox="1"/>
            <p:nvPr/>
          </p:nvSpPr>
          <p:spPr>
            <a:xfrm rot="16200000">
              <a:off x="-780569" y="3393693"/>
              <a:ext cx="2531570"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Deformation (mm)</a:t>
              </a:r>
              <a:endParaRPr lang="en-US" sz="1600" dirty="0">
                <a:solidFill>
                  <a:schemeClr val="tx1">
                    <a:lumMod val="75000"/>
                    <a:lumOff val="25000"/>
                  </a:schemeClr>
                </a:solidFill>
                <a:latin typeface="Century Gothic" panose="020B0502020202020204" pitchFamily="34" charset="0"/>
              </a:endParaRPr>
            </a:p>
          </p:txBody>
        </p:sp>
      </p:grpSp>
      <p:grpSp>
        <p:nvGrpSpPr>
          <p:cNvPr id="4" name="Group 3">
            <a:extLst>
              <a:ext uri="{FF2B5EF4-FFF2-40B4-BE49-F238E27FC236}">
                <a16:creationId xmlns:a16="http://schemas.microsoft.com/office/drawing/2014/main" id="{5B78B8A6-9017-4B9A-8370-67A3359AD8AC}"/>
              </a:ext>
            </a:extLst>
          </p:cNvPr>
          <p:cNvGrpSpPr/>
          <p:nvPr/>
        </p:nvGrpSpPr>
        <p:grpSpPr>
          <a:xfrm>
            <a:off x="5919927" y="1528626"/>
            <a:ext cx="5906692" cy="4289049"/>
            <a:chOff x="6094361" y="1583710"/>
            <a:chExt cx="5906692" cy="4289049"/>
          </a:xfrm>
        </p:grpSpPr>
        <p:pic>
          <p:nvPicPr>
            <p:cNvPr id="9" name="Picture 8">
              <a:extLst>
                <a:ext uri="{FF2B5EF4-FFF2-40B4-BE49-F238E27FC236}">
                  <a16:creationId xmlns:a16="http://schemas.microsoft.com/office/drawing/2014/main" id="{30F41BEE-B316-F94C-937E-F167392E1607}"/>
                </a:ext>
              </a:extLst>
            </p:cNvPr>
            <p:cNvPicPr>
              <a:picLocks noChangeAspect="1"/>
            </p:cNvPicPr>
            <p:nvPr/>
          </p:nvPicPr>
          <p:blipFill rotWithShape="1">
            <a:blip r:embed="rId4">
              <a:extLst>
                <a:ext uri="{28A0092B-C50C-407E-A947-70E740481C1C}">
                  <a14:useLocalDpi xmlns:a14="http://schemas.microsoft.com/office/drawing/2010/main" val="0"/>
                </a:ext>
              </a:extLst>
            </a:blip>
            <a:srcRect l="24350" t="7050" r="10427" b="10001"/>
            <a:stretch/>
          </p:blipFill>
          <p:spPr>
            <a:xfrm>
              <a:off x="6121400" y="1589547"/>
              <a:ext cx="5845219" cy="4238894"/>
            </a:xfrm>
            <a:prstGeom prst="rect">
              <a:avLst/>
            </a:prstGeom>
          </p:spPr>
        </p:pic>
        <p:sp>
          <p:nvSpPr>
            <p:cNvPr id="30" name="TextBox 29">
              <a:extLst>
                <a:ext uri="{FF2B5EF4-FFF2-40B4-BE49-F238E27FC236}">
                  <a16:creationId xmlns:a16="http://schemas.microsoft.com/office/drawing/2014/main" id="{3200150E-9097-2D47-9561-3A11EBCB9885}"/>
                </a:ext>
              </a:extLst>
            </p:cNvPr>
            <p:cNvSpPr txBox="1"/>
            <p:nvPr/>
          </p:nvSpPr>
          <p:spPr>
            <a:xfrm>
              <a:off x="6094361" y="1583710"/>
              <a:ext cx="45719" cy="4072379"/>
            </a:xfrm>
            <a:prstGeom prst="rect">
              <a:avLst/>
            </a:prstGeom>
            <a:solidFill>
              <a:schemeClr val="bg1"/>
            </a:solidFill>
          </p:spPr>
          <p:txBody>
            <a:bodyPr wrap="square" rtlCol="0">
              <a:spAutoFit/>
            </a:bodyPr>
            <a:lstStyle/>
            <a:p>
              <a:endParaRPr lang="en-US" dirty="0"/>
            </a:p>
          </p:txBody>
        </p:sp>
        <p:sp>
          <p:nvSpPr>
            <p:cNvPr id="37" name="TextBox 36">
              <a:extLst>
                <a:ext uri="{FF2B5EF4-FFF2-40B4-BE49-F238E27FC236}">
                  <a16:creationId xmlns:a16="http://schemas.microsoft.com/office/drawing/2014/main" id="{6EB24B5E-D9FB-B742-9B1A-91EE48904258}"/>
                </a:ext>
              </a:extLst>
            </p:cNvPr>
            <p:cNvSpPr txBox="1"/>
            <p:nvPr/>
          </p:nvSpPr>
          <p:spPr>
            <a:xfrm>
              <a:off x="11180389" y="1668311"/>
              <a:ext cx="599915" cy="4160130"/>
            </a:xfrm>
            <a:prstGeom prst="rect">
              <a:avLst/>
            </a:prstGeom>
            <a:solidFill>
              <a:schemeClr val="bg1"/>
            </a:solidFill>
          </p:spPr>
          <p:txBody>
            <a:bodyPr wrap="square" rtlCol="0">
              <a:spAutoFit/>
            </a:bodyPr>
            <a:lstStyle/>
            <a:p>
              <a:endParaRPr lang="en-US" dirty="0"/>
            </a:p>
          </p:txBody>
        </p:sp>
        <p:sp>
          <p:nvSpPr>
            <p:cNvPr id="32" name="TextBox 31">
              <a:extLst>
                <a:ext uri="{FF2B5EF4-FFF2-40B4-BE49-F238E27FC236}">
                  <a16:creationId xmlns:a16="http://schemas.microsoft.com/office/drawing/2014/main" id="{8EE677B7-C3CE-CE4E-A474-3B97A0E6A1ED}"/>
                </a:ext>
              </a:extLst>
            </p:cNvPr>
            <p:cNvSpPr txBox="1"/>
            <p:nvPr/>
          </p:nvSpPr>
          <p:spPr>
            <a:xfrm>
              <a:off x="11133482" y="1668311"/>
              <a:ext cx="646823"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10</a:t>
              </a:r>
            </a:p>
          </p:txBody>
        </p:sp>
        <p:sp>
          <p:nvSpPr>
            <p:cNvPr id="33" name="TextBox 32">
              <a:extLst>
                <a:ext uri="{FF2B5EF4-FFF2-40B4-BE49-F238E27FC236}">
                  <a16:creationId xmlns:a16="http://schemas.microsoft.com/office/drawing/2014/main" id="{511D0B77-544A-FF43-A55C-0DC8669AF0AD}"/>
                </a:ext>
              </a:extLst>
            </p:cNvPr>
            <p:cNvSpPr txBox="1"/>
            <p:nvPr/>
          </p:nvSpPr>
          <p:spPr>
            <a:xfrm>
              <a:off x="11133482" y="2630060"/>
              <a:ext cx="494240" cy="369332"/>
            </a:xfrm>
            <a:prstGeom prst="rect">
              <a:avLst/>
            </a:prstGeom>
            <a:noFill/>
          </p:spPr>
          <p:txBody>
            <a:bodyPr wrap="square" rtlCol="0" anchor="t">
              <a:spAutoFit/>
            </a:bodyPr>
            <a:lstStyle/>
            <a:p>
              <a:r>
                <a:rPr lang="en-US" dirty="0">
                  <a:solidFill>
                    <a:schemeClr val="tx1">
                      <a:lumMod val="75000"/>
                      <a:lumOff val="25000"/>
                    </a:schemeClr>
                  </a:solidFill>
                  <a:latin typeface="Century Gothic"/>
                </a:rPr>
                <a:t>.</a:t>
              </a:r>
              <a:r>
                <a:rPr lang="en-US" sz="1400" dirty="0">
                  <a:solidFill>
                    <a:schemeClr val="tx1">
                      <a:lumMod val="75000"/>
                      <a:lumOff val="25000"/>
                    </a:schemeClr>
                  </a:solidFill>
                  <a:latin typeface="Century Gothic"/>
                </a:rPr>
                <a:t>05</a:t>
              </a:r>
            </a:p>
          </p:txBody>
        </p:sp>
        <p:sp>
          <p:nvSpPr>
            <p:cNvPr id="34" name="TextBox 33">
              <a:extLst>
                <a:ext uri="{FF2B5EF4-FFF2-40B4-BE49-F238E27FC236}">
                  <a16:creationId xmlns:a16="http://schemas.microsoft.com/office/drawing/2014/main" id="{DA3A49F3-86E4-2C44-8964-F1F5D2F204A1}"/>
                </a:ext>
              </a:extLst>
            </p:cNvPr>
            <p:cNvSpPr txBox="1"/>
            <p:nvPr/>
          </p:nvSpPr>
          <p:spPr>
            <a:xfrm>
              <a:off x="11133482" y="3601258"/>
              <a:ext cx="507866"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0.0</a:t>
              </a:r>
            </a:p>
          </p:txBody>
        </p:sp>
        <p:sp>
          <p:nvSpPr>
            <p:cNvPr id="35" name="TextBox 34">
              <a:extLst>
                <a:ext uri="{FF2B5EF4-FFF2-40B4-BE49-F238E27FC236}">
                  <a16:creationId xmlns:a16="http://schemas.microsoft.com/office/drawing/2014/main" id="{3DF12974-5E0B-4947-984F-B4644310FC4A}"/>
                </a:ext>
              </a:extLst>
            </p:cNvPr>
            <p:cNvSpPr txBox="1"/>
            <p:nvPr/>
          </p:nvSpPr>
          <p:spPr>
            <a:xfrm>
              <a:off x="11126043" y="4598082"/>
              <a:ext cx="560313" cy="338554"/>
            </a:xfrm>
            <a:prstGeom prst="rect">
              <a:avLst/>
            </a:prstGeom>
            <a:noFill/>
          </p:spPr>
          <p:txBody>
            <a:bodyPr wrap="square" rtlCol="0">
              <a:spAutoFit/>
            </a:bodyPr>
            <a:lstStyle/>
            <a:p>
              <a:r>
                <a:rPr lang="en-US" sz="1600" dirty="0">
                  <a:solidFill>
                    <a:schemeClr val="tx1">
                      <a:lumMod val="85000"/>
                      <a:lumOff val="15000"/>
                    </a:schemeClr>
                  </a:solidFill>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05</a:t>
              </a:r>
            </a:p>
          </p:txBody>
        </p:sp>
        <p:sp>
          <p:nvSpPr>
            <p:cNvPr id="36" name="TextBox 35">
              <a:extLst>
                <a:ext uri="{FF2B5EF4-FFF2-40B4-BE49-F238E27FC236}">
                  <a16:creationId xmlns:a16="http://schemas.microsoft.com/office/drawing/2014/main" id="{083A6B9A-B82E-6B49-A325-8FDEE9FFE029}"/>
                </a:ext>
              </a:extLst>
            </p:cNvPr>
            <p:cNvSpPr txBox="1"/>
            <p:nvPr/>
          </p:nvSpPr>
          <p:spPr>
            <a:xfrm>
              <a:off x="11126043" y="5534205"/>
              <a:ext cx="548587" cy="338554"/>
            </a:xfrm>
            <a:prstGeom prst="rect">
              <a:avLst/>
            </a:prstGeom>
            <a:noFill/>
          </p:spPr>
          <p:txBody>
            <a:bodyPr wrap="square" rtlCol="0">
              <a:spAutoFit/>
            </a:bodyPr>
            <a:lstStyle/>
            <a:p>
              <a:r>
                <a:rPr lang="en-US" sz="1600" dirty="0">
                  <a:latin typeface="Century Gothic" panose="020B0502020202020204" pitchFamily="34" charset="0"/>
                </a:rPr>
                <a:t>-.</a:t>
              </a:r>
              <a:r>
                <a:rPr lang="en-US" sz="1400" dirty="0">
                  <a:solidFill>
                    <a:schemeClr val="tx1">
                      <a:lumMod val="75000"/>
                      <a:lumOff val="25000"/>
                    </a:schemeClr>
                  </a:solidFill>
                  <a:latin typeface="Century Gothic" panose="020B0502020202020204" pitchFamily="34" charset="0"/>
                </a:rPr>
                <a:t>10</a:t>
              </a:r>
            </a:p>
          </p:txBody>
        </p:sp>
        <p:sp>
          <p:nvSpPr>
            <p:cNvPr id="31" name="TextBox 30">
              <a:extLst>
                <a:ext uri="{FF2B5EF4-FFF2-40B4-BE49-F238E27FC236}">
                  <a16:creationId xmlns:a16="http://schemas.microsoft.com/office/drawing/2014/main" id="{FE1F0784-F456-CE43-8D22-985BCDA2CE6D}"/>
                </a:ext>
              </a:extLst>
            </p:cNvPr>
            <p:cNvSpPr txBox="1"/>
            <p:nvPr/>
          </p:nvSpPr>
          <p:spPr>
            <a:xfrm rot="5400000">
              <a:off x="10396310" y="3707794"/>
              <a:ext cx="2870932"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Relative Deformation (mm)</a:t>
              </a:r>
            </a:p>
          </p:txBody>
        </p:sp>
        <p:sp>
          <p:nvSpPr>
            <p:cNvPr id="38" name="Rectangle 37">
              <a:extLst>
                <a:ext uri="{FF2B5EF4-FFF2-40B4-BE49-F238E27FC236}">
                  <a16:creationId xmlns:a16="http://schemas.microsoft.com/office/drawing/2014/main" id="{0C1FAAA9-821E-104C-A75E-15163F2A0B3E}"/>
                </a:ext>
              </a:extLst>
            </p:cNvPr>
            <p:cNvSpPr/>
            <p:nvPr/>
          </p:nvSpPr>
          <p:spPr>
            <a:xfrm>
              <a:off x="8332796" y="2747007"/>
              <a:ext cx="950259" cy="929653"/>
            </a:xfrm>
            <a:prstGeom prst="rect">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Rectangle 5">
            <a:extLst>
              <a:ext uri="{FF2B5EF4-FFF2-40B4-BE49-F238E27FC236}">
                <a16:creationId xmlns:a16="http://schemas.microsoft.com/office/drawing/2014/main" id="{F11590DC-C664-4095-9AFC-E69B572202D0}"/>
              </a:ext>
            </a:extLst>
          </p:cNvPr>
          <p:cNvSpPr/>
          <p:nvPr/>
        </p:nvSpPr>
        <p:spPr>
          <a:xfrm>
            <a:off x="3798891" y="2849950"/>
            <a:ext cx="1626701" cy="27491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dirty="0">
                <a:solidFill>
                  <a:schemeClr val="tx1">
                    <a:lumMod val="75000"/>
                    <a:lumOff val="25000"/>
                  </a:schemeClr>
                </a:solidFill>
                <a:cs typeface="Calibri"/>
              </a:rPr>
              <a:t>Time Series </a:t>
            </a:r>
          </a:p>
        </p:txBody>
      </p:sp>
      <p:pic>
        <p:nvPicPr>
          <p:cNvPr id="8" name="Picture 7" descr="A screenshot of a cell phone&#10;&#10;Description automatically generated">
            <a:extLst>
              <a:ext uri="{FF2B5EF4-FFF2-40B4-BE49-F238E27FC236}">
                <a16:creationId xmlns:a16="http://schemas.microsoft.com/office/drawing/2014/main" id="{61FAB09B-5F04-41F7-AE1A-77EFE1C91FBC}"/>
              </a:ext>
            </a:extLst>
          </p:cNvPr>
          <p:cNvPicPr>
            <a:picLocks noChangeAspect="1"/>
          </p:cNvPicPr>
          <p:nvPr/>
        </p:nvPicPr>
        <p:blipFill rotWithShape="1">
          <a:blip r:embed="rId5">
            <a:extLst>
              <a:ext uri="{28A0092B-C50C-407E-A947-70E740481C1C}">
                <a14:useLocalDpi xmlns:a14="http://schemas.microsoft.com/office/drawing/2010/main" val="0"/>
              </a:ext>
            </a:extLst>
          </a:blip>
          <a:srcRect l="59750" t="8911" r="36191" b="87661"/>
          <a:stretch/>
        </p:blipFill>
        <p:spPr>
          <a:xfrm>
            <a:off x="3936782" y="2883019"/>
            <a:ext cx="447944" cy="230112"/>
          </a:xfrm>
          <a:prstGeom prst="rect">
            <a:avLst/>
          </a:prstGeom>
        </p:spPr>
      </p:pic>
      <p:sp>
        <p:nvSpPr>
          <p:cNvPr id="10" name="Rectangle 9">
            <a:extLst>
              <a:ext uri="{FF2B5EF4-FFF2-40B4-BE49-F238E27FC236}">
                <a16:creationId xmlns:a16="http://schemas.microsoft.com/office/drawing/2014/main" id="{086349F5-02D9-46AF-AE9C-B7C30B21E7A9}"/>
              </a:ext>
            </a:extLst>
          </p:cNvPr>
          <p:cNvSpPr/>
          <p:nvPr/>
        </p:nvSpPr>
        <p:spPr>
          <a:xfrm>
            <a:off x="7400027" y="361444"/>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14" name="Rectangle 13">
            <a:extLst>
              <a:ext uri="{FF2B5EF4-FFF2-40B4-BE49-F238E27FC236}">
                <a16:creationId xmlns:a16="http://schemas.microsoft.com/office/drawing/2014/main" id="{AFA55321-4B09-4B13-8B0A-AF437353F11C}"/>
              </a:ext>
            </a:extLst>
          </p:cNvPr>
          <p:cNvSpPr/>
          <p:nvPr/>
        </p:nvSpPr>
        <p:spPr>
          <a:xfrm>
            <a:off x="9214312" y="361443"/>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23" name="Rectangle 22">
            <a:extLst>
              <a:ext uri="{FF2B5EF4-FFF2-40B4-BE49-F238E27FC236}">
                <a16:creationId xmlns:a16="http://schemas.microsoft.com/office/drawing/2014/main" id="{5A7754D1-2CEB-4EAA-82C1-B72C757EFA1B}"/>
              </a:ext>
            </a:extLst>
          </p:cNvPr>
          <p:cNvSpPr/>
          <p:nvPr/>
        </p:nvSpPr>
        <p:spPr>
          <a:xfrm>
            <a:off x="5571780" y="365519"/>
            <a:ext cx="1724960" cy="42639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spTree>
    <p:extLst>
      <p:ext uri="{BB962C8B-B14F-4D97-AF65-F5344CB8AC3E}">
        <p14:creationId xmlns:p14="http://schemas.microsoft.com/office/powerpoint/2010/main" val="1370646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A picture containing monitor, screen, television, computer&#10;&#10;Description automatically generated">
            <a:extLst>
              <a:ext uri="{FF2B5EF4-FFF2-40B4-BE49-F238E27FC236}">
                <a16:creationId xmlns:a16="http://schemas.microsoft.com/office/drawing/2014/main" id="{93E4E267-DC55-CB4B-9B07-EABA369403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680" t="34622" r="25978" b="60878"/>
          <a:stretch/>
        </p:blipFill>
        <p:spPr>
          <a:xfrm>
            <a:off x="4105459" y="4578458"/>
            <a:ext cx="1536172" cy="414141"/>
          </a:xfrm>
          <a:prstGeom prst="rect">
            <a:avLst/>
          </a:prstGeom>
        </p:spPr>
      </p:pic>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UAVSAR</a:t>
            </a:r>
          </a:p>
        </p:txBody>
      </p:sp>
      <p:sp>
        <p:nvSpPr>
          <p:cNvPr id="20" name="Rectangle 19">
            <a:extLst>
              <a:ext uri="{FF2B5EF4-FFF2-40B4-BE49-F238E27FC236}">
                <a16:creationId xmlns:a16="http://schemas.microsoft.com/office/drawing/2014/main" id="{BFC23E69-CCEC-4F38-8D8E-11773FCE3FE7}"/>
              </a:ext>
            </a:extLst>
          </p:cNvPr>
          <p:cNvSpPr/>
          <p:nvPr/>
        </p:nvSpPr>
        <p:spPr>
          <a:xfrm>
            <a:off x="7400027" y="361444"/>
            <a:ext cx="1724424"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24" name="Rectangle 23">
            <a:extLst>
              <a:ext uri="{FF2B5EF4-FFF2-40B4-BE49-F238E27FC236}">
                <a16:creationId xmlns:a16="http://schemas.microsoft.com/office/drawing/2014/main" id="{A03146DA-6D3E-405E-9356-0EFFFE46CF62}"/>
              </a:ext>
            </a:extLst>
          </p:cNvPr>
          <p:cNvSpPr/>
          <p:nvPr/>
        </p:nvSpPr>
        <p:spPr>
          <a:xfrm>
            <a:off x="9214312" y="361443"/>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7" name="Rectangle 6">
            <a:extLst>
              <a:ext uri="{FF2B5EF4-FFF2-40B4-BE49-F238E27FC236}">
                <a16:creationId xmlns:a16="http://schemas.microsoft.com/office/drawing/2014/main" id="{098039E2-4697-4675-BA95-BC716F59BAF3}"/>
              </a:ext>
            </a:extLst>
          </p:cNvPr>
          <p:cNvSpPr/>
          <p:nvPr/>
        </p:nvSpPr>
        <p:spPr>
          <a:xfrm>
            <a:off x="5571780" y="365519"/>
            <a:ext cx="1724960"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pic>
        <p:nvPicPr>
          <p:cNvPr id="23" name="Picture 4">
            <a:extLst>
              <a:ext uri="{FF2B5EF4-FFF2-40B4-BE49-F238E27FC236}">
                <a16:creationId xmlns:a16="http://schemas.microsoft.com/office/drawing/2014/main" id="{F0080154-D2D0-0B43-B59E-8407EDBB532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41002" y="852624"/>
            <a:ext cx="4954765" cy="5595331"/>
          </a:xfrm>
          <a:prstGeom prst="rect">
            <a:avLst/>
          </a:prstGeom>
        </p:spPr>
      </p:pic>
      <p:grpSp>
        <p:nvGrpSpPr>
          <p:cNvPr id="25" name="Group 24">
            <a:extLst>
              <a:ext uri="{FF2B5EF4-FFF2-40B4-BE49-F238E27FC236}">
                <a16:creationId xmlns:a16="http://schemas.microsoft.com/office/drawing/2014/main" id="{6F19A7EB-5EBA-3940-A943-1889C849CE20}"/>
              </a:ext>
            </a:extLst>
          </p:cNvPr>
          <p:cNvGrpSpPr/>
          <p:nvPr/>
        </p:nvGrpSpPr>
        <p:grpSpPr>
          <a:xfrm>
            <a:off x="6314005" y="942237"/>
            <a:ext cx="348615" cy="790598"/>
            <a:chOff x="10950270" y="1144213"/>
            <a:chExt cx="348615" cy="790598"/>
          </a:xfrm>
        </p:grpSpPr>
        <p:pic>
          <p:nvPicPr>
            <p:cNvPr id="26" name="Picture 25" descr="A picture containing monitor, screen, television, computer&#10;&#10;Description automatically generated">
              <a:extLst>
                <a:ext uri="{FF2B5EF4-FFF2-40B4-BE49-F238E27FC236}">
                  <a16:creationId xmlns:a16="http://schemas.microsoft.com/office/drawing/2014/main" id="{591C3FDD-B151-A044-A05A-9276B593738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27" name="TextBox 26">
              <a:extLst>
                <a:ext uri="{FF2B5EF4-FFF2-40B4-BE49-F238E27FC236}">
                  <a16:creationId xmlns:a16="http://schemas.microsoft.com/office/drawing/2014/main" id="{C03AB898-ABBD-1847-ACD3-7FE93C601658}"/>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sp>
        <p:nvSpPr>
          <p:cNvPr id="32" name="TextBox 31">
            <a:extLst>
              <a:ext uri="{FF2B5EF4-FFF2-40B4-BE49-F238E27FC236}">
                <a16:creationId xmlns:a16="http://schemas.microsoft.com/office/drawing/2014/main" id="{1F5430E2-135C-3E47-8C98-74A1823A4483}"/>
              </a:ext>
            </a:extLst>
          </p:cNvPr>
          <p:cNvSpPr txBox="1"/>
          <p:nvPr/>
        </p:nvSpPr>
        <p:spPr>
          <a:xfrm>
            <a:off x="4644521" y="5288694"/>
            <a:ext cx="1158240"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150</a:t>
            </a:r>
            <a:endParaRPr lang="en-US" sz="1600" dirty="0">
              <a:solidFill>
                <a:schemeClr val="tx1">
                  <a:lumMod val="75000"/>
                  <a:lumOff val="25000"/>
                </a:schemeClr>
              </a:solidFill>
              <a:latin typeface="Century Gothic" panose="020B0502020202020204" pitchFamily="34" charset="0"/>
            </a:endParaRPr>
          </a:p>
        </p:txBody>
      </p:sp>
      <p:sp>
        <p:nvSpPr>
          <p:cNvPr id="33" name="TextBox 32">
            <a:extLst>
              <a:ext uri="{FF2B5EF4-FFF2-40B4-BE49-F238E27FC236}">
                <a16:creationId xmlns:a16="http://schemas.microsoft.com/office/drawing/2014/main" id="{54DA8EC1-4E86-3947-9914-564EB30C6B4D}"/>
              </a:ext>
            </a:extLst>
          </p:cNvPr>
          <p:cNvSpPr txBox="1"/>
          <p:nvPr/>
        </p:nvSpPr>
        <p:spPr>
          <a:xfrm>
            <a:off x="4068750" y="4964806"/>
            <a:ext cx="2113280"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Deformation (mm)</a:t>
            </a:r>
          </a:p>
        </p:txBody>
      </p:sp>
      <p:sp>
        <p:nvSpPr>
          <p:cNvPr id="34" name="TextBox 33">
            <a:extLst>
              <a:ext uri="{FF2B5EF4-FFF2-40B4-BE49-F238E27FC236}">
                <a16:creationId xmlns:a16="http://schemas.microsoft.com/office/drawing/2014/main" id="{FA303D33-4D63-B54A-8C2D-F8B047199089}"/>
              </a:ext>
            </a:extLst>
          </p:cNvPr>
          <p:cNvSpPr txBox="1"/>
          <p:nvPr/>
        </p:nvSpPr>
        <p:spPr>
          <a:xfrm>
            <a:off x="4644521" y="5831453"/>
            <a:ext cx="1158240"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-150</a:t>
            </a:r>
          </a:p>
        </p:txBody>
      </p:sp>
      <p:sp>
        <p:nvSpPr>
          <p:cNvPr id="35" name="TextBox 34">
            <a:extLst>
              <a:ext uri="{FF2B5EF4-FFF2-40B4-BE49-F238E27FC236}">
                <a16:creationId xmlns:a16="http://schemas.microsoft.com/office/drawing/2014/main" id="{45BFE5F2-483A-7B49-BD16-8175451BE943}"/>
              </a:ext>
            </a:extLst>
          </p:cNvPr>
          <p:cNvSpPr txBox="1"/>
          <p:nvPr/>
        </p:nvSpPr>
        <p:spPr>
          <a:xfrm>
            <a:off x="4527390" y="4615270"/>
            <a:ext cx="1380792" cy="338554"/>
          </a:xfrm>
          <a:prstGeom prst="rect">
            <a:avLst/>
          </a:prstGeom>
          <a:solidFill>
            <a:schemeClr val="bg1"/>
          </a:solid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NEON Site</a:t>
            </a:r>
          </a:p>
        </p:txBody>
      </p:sp>
      <p:sp>
        <p:nvSpPr>
          <p:cNvPr id="36" name="Rectangle 35">
            <a:extLst>
              <a:ext uri="{FF2B5EF4-FFF2-40B4-BE49-F238E27FC236}">
                <a16:creationId xmlns:a16="http://schemas.microsoft.com/office/drawing/2014/main" id="{1D53CAD0-55F8-9848-927F-FC0A873E629D}"/>
              </a:ext>
            </a:extLst>
          </p:cNvPr>
          <p:cNvSpPr/>
          <p:nvPr/>
        </p:nvSpPr>
        <p:spPr>
          <a:xfrm>
            <a:off x="3918241" y="3832286"/>
            <a:ext cx="2260170" cy="24782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7FECD26F-3A53-C141-BA20-FDC15B0F33C6}"/>
              </a:ext>
            </a:extLst>
          </p:cNvPr>
          <p:cNvSpPr txBox="1"/>
          <p:nvPr/>
        </p:nvSpPr>
        <p:spPr>
          <a:xfrm>
            <a:off x="3610640" y="3886892"/>
            <a:ext cx="2923920" cy="584775"/>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UAVSAR Relative Deformation ('17-'18) </a:t>
            </a:r>
            <a:endParaRPr lang="en-US" sz="1600" b="1" dirty="0">
              <a:solidFill>
                <a:schemeClr val="tx1">
                  <a:lumMod val="75000"/>
                  <a:lumOff val="25000"/>
                </a:schemeClr>
              </a:solidFill>
              <a:latin typeface="Century Gothic" panose="020B0502020202020204" pitchFamily="34" charset="0"/>
            </a:endParaRPr>
          </a:p>
        </p:txBody>
      </p:sp>
      <p:pic>
        <p:nvPicPr>
          <p:cNvPr id="38" name="Picture 37" descr="A picture containing monitor, screen, television, computer&#10;&#10;Description automatically generated">
            <a:extLst>
              <a:ext uri="{FF2B5EF4-FFF2-40B4-BE49-F238E27FC236}">
                <a16:creationId xmlns:a16="http://schemas.microsoft.com/office/drawing/2014/main" id="{4C2433FD-79DD-2A43-A3C9-4AAA86060B51}"/>
              </a:ext>
            </a:extLst>
          </p:cNvPr>
          <p:cNvPicPr>
            <a:picLocks noChangeAspect="1"/>
          </p:cNvPicPr>
          <p:nvPr/>
        </p:nvPicPr>
        <p:blipFill rotWithShape="1">
          <a:blip r:embed="rId3">
            <a:extLst>
              <a:ext uri="{28A0092B-C50C-407E-A947-70E740481C1C}">
                <a14:useLocalDpi xmlns:a14="http://schemas.microsoft.com/office/drawing/2010/main" val="0"/>
              </a:ext>
            </a:extLst>
          </a:blip>
          <a:srcRect l="60033" t="45926" r="34724" b="47350"/>
          <a:stretch/>
        </p:blipFill>
        <p:spPr>
          <a:xfrm>
            <a:off x="3913883" y="5261714"/>
            <a:ext cx="761505" cy="873864"/>
          </a:xfrm>
          <a:prstGeom prst="rect">
            <a:avLst/>
          </a:prstGeom>
        </p:spPr>
      </p:pic>
      <p:sp>
        <p:nvSpPr>
          <p:cNvPr id="40" name="Title 1">
            <a:extLst>
              <a:ext uri="{FF2B5EF4-FFF2-40B4-BE49-F238E27FC236}">
                <a16:creationId xmlns:a16="http://schemas.microsoft.com/office/drawing/2014/main" id="{26250E49-1D3F-614D-8C36-EE3D6A24B0BF}"/>
              </a:ext>
            </a:extLst>
          </p:cNvPr>
          <p:cNvSpPr txBox="1">
            <a:spLocks/>
          </p:cNvSpPr>
          <p:nvPr/>
        </p:nvSpPr>
        <p:spPr>
          <a:xfrm>
            <a:off x="590549" y="762000"/>
            <a:ext cx="5317381"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a:solidFill>
                  <a:srgbClr val="8D8780"/>
                </a:solidFill>
                <a:latin typeface="Century Gothic" panose="020F0302020204030204"/>
              </a:rPr>
              <a:t>Caribou Creek</a:t>
            </a:r>
          </a:p>
        </p:txBody>
      </p:sp>
      <p:sp>
        <p:nvSpPr>
          <p:cNvPr id="11" name="Rectangle 10">
            <a:extLst>
              <a:ext uri="{FF2B5EF4-FFF2-40B4-BE49-F238E27FC236}">
                <a16:creationId xmlns:a16="http://schemas.microsoft.com/office/drawing/2014/main" id="{8D7BC4CF-11E4-C646-8C26-B73BD663EDD3}"/>
              </a:ext>
            </a:extLst>
          </p:cNvPr>
          <p:cNvSpPr/>
          <p:nvPr/>
        </p:nvSpPr>
        <p:spPr>
          <a:xfrm>
            <a:off x="227859" y="1576886"/>
            <a:ext cx="5471711" cy="2436564"/>
          </a:xfrm>
          <a:prstGeom prst="rect">
            <a:avLst/>
          </a:prstGeom>
        </p:spPr>
        <p:txBody>
          <a:bodyPr wrap="square" anchor="t">
            <a:spAutoFit/>
          </a:bodyPr>
          <a:lstStyle/>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UAVSAR Deformation 2017-2018</a:t>
            </a:r>
            <a:endParaRPr lang="en-US" dirty="0">
              <a:cs typeface="Calibri" panose="020F0502020204030204"/>
            </a:endParaRP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Area surrounding Caribou Creek</a:t>
            </a: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Notable deformation along slope angle gradients (riverbanks, steep hillsides)</a:t>
            </a: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Terrain complexity adds to ‘speckling’ effect in pixel variability</a:t>
            </a:r>
          </a:p>
        </p:txBody>
      </p:sp>
      <p:pic>
        <p:nvPicPr>
          <p:cNvPr id="42" name="Picture 41" descr="A picture containing monitor, screen, television, computer&#10;&#10;Description automatically generated">
            <a:extLst>
              <a:ext uri="{FF2B5EF4-FFF2-40B4-BE49-F238E27FC236}">
                <a16:creationId xmlns:a16="http://schemas.microsoft.com/office/drawing/2014/main" id="{0A8E9D74-54C0-407E-AD61-D2320E4AFF0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054" t="88868" r="45978" b="8359"/>
          <a:stretch/>
        </p:blipFill>
        <p:spPr>
          <a:xfrm>
            <a:off x="6040000" y="6363447"/>
            <a:ext cx="5278191" cy="136901"/>
          </a:xfrm>
          <a:prstGeom prst="rect">
            <a:avLst/>
          </a:prstGeom>
        </p:spPr>
      </p:pic>
      <p:sp>
        <p:nvSpPr>
          <p:cNvPr id="43" name="TextBox 42">
            <a:extLst>
              <a:ext uri="{FF2B5EF4-FFF2-40B4-BE49-F238E27FC236}">
                <a16:creationId xmlns:a16="http://schemas.microsoft.com/office/drawing/2014/main" id="{EA97A733-CDEE-47B7-ABDD-44E9BA82374E}"/>
              </a:ext>
            </a:extLst>
          </p:cNvPr>
          <p:cNvSpPr txBox="1"/>
          <p:nvPr/>
        </p:nvSpPr>
        <p:spPr>
          <a:xfrm>
            <a:off x="6229850" y="6504500"/>
            <a:ext cx="999379" cy="361967"/>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44" name="TextBox 43">
            <a:extLst>
              <a:ext uri="{FF2B5EF4-FFF2-40B4-BE49-F238E27FC236}">
                <a16:creationId xmlns:a16="http://schemas.microsoft.com/office/drawing/2014/main" id="{B2AA6DC6-1948-41B0-8F43-414709F3AD15}"/>
              </a:ext>
            </a:extLst>
          </p:cNvPr>
          <p:cNvSpPr txBox="1"/>
          <p:nvPr/>
        </p:nvSpPr>
        <p:spPr>
          <a:xfrm>
            <a:off x="8239077" y="6506337"/>
            <a:ext cx="1115629" cy="361967"/>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45" name="TextBox 44">
            <a:extLst>
              <a:ext uri="{FF2B5EF4-FFF2-40B4-BE49-F238E27FC236}">
                <a16:creationId xmlns:a16="http://schemas.microsoft.com/office/drawing/2014/main" id="{A996D6FC-47CA-43D6-B48A-896DAE27B961}"/>
              </a:ext>
            </a:extLst>
          </p:cNvPr>
          <p:cNvSpPr txBox="1"/>
          <p:nvPr/>
        </p:nvSpPr>
        <p:spPr>
          <a:xfrm>
            <a:off x="10036327" y="6506337"/>
            <a:ext cx="903216"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spTree>
    <p:extLst>
      <p:ext uri="{BB962C8B-B14F-4D97-AF65-F5344CB8AC3E}">
        <p14:creationId xmlns:p14="http://schemas.microsoft.com/office/powerpoint/2010/main" val="2942303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descr="A close up of a map&#10;&#10;Description automatically generated">
            <a:extLst>
              <a:ext uri="{FF2B5EF4-FFF2-40B4-BE49-F238E27FC236}">
                <a16:creationId xmlns:a16="http://schemas.microsoft.com/office/drawing/2014/main" id="{535DD58E-FCB6-454C-B7EE-E7D0F39541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83148" y="898678"/>
            <a:ext cx="4974115" cy="5574765"/>
          </a:xfrm>
          <a:prstGeom prst="rect">
            <a:avLst/>
          </a:prstGeom>
        </p:spPr>
      </p:pic>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LiDAR</a:t>
            </a:r>
            <a:endParaRPr lang="en-US" dirty="0"/>
          </a:p>
        </p:txBody>
      </p:sp>
      <p:sp>
        <p:nvSpPr>
          <p:cNvPr id="4" name="Title 1">
            <a:extLst>
              <a:ext uri="{FF2B5EF4-FFF2-40B4-BE49-F238E27FC236}">
                <a16:creationId xmlns:a16="http://schemas.microsoft.com/office/drawing/2014/main" id="{F20009EC-8C30-4B7E-AC0C-050C56C8B32F}"/>
              </a:ext>
            </a:extLst>
          </p:cNvPr>
          <p:cNvSpPr txBox="1">
            <a:spLocks/>
          </p:cNvSpPr>
          <p:nvPr/>
        </p:nvSpPr>
        <p:spPr>
          <a:xfrm>
            <a:off x="590549" y="762000"/>
            <a:ext cx="5317381"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a:solidFill>
                  <a:srgbClr val="8D8780"/>
                </a:solidFill>
                <a:latin typeface="Century Gothic" panose="020F0302020204030204"/>
              </a:rPr>
              <a:t>Caribou Creek</a:t>
            </a:r>
          </a:p>
        </p:txBody>
      </p:sp>
      <p:grpSp>
        <p:nvGrpSpPr>
          <p:cNvPr id="5" name="Group 4">
            <a:extLst>
              <a:ext uri="{FF2B5EF4-FFF2-40B4-BE49-F238E27FC236}">
                <a16:creationId xmlns:a16="http://schemas.microsoft.com/office/drawing/2014/main" id="{D0A27D70-F0FD-41DA-A8DF-B691E9A4153E}"/>
              </a:ext>
            </a:extLst>
          </p:cNvPr>
          <p:cNvGrpSpPr/>
          <p:nvPr/>
        </p:nvGrpSpPr>
        <p:grpSpPr>
          <a:xfrm>
            <a:off x="6314005" y="942237"/>
            <a:ext cx="348615" cy="790598"/>
            <a:chOff x="10950270" y="1144213"/>
            <a:chExt cx="348615" cy="790598"/>
          </a:xfrm>
        </p:grpSpPr>
        <p:pic>
          <p:nvPicPr>
            <p:cNvPr id="19" name="Picture 18" descr="A picture containing monitor, screen, television, computer&#10;&#10;Description automatically generated">
              <a:extLst>
                <a:ext uri="{FF2B5EF4-FFF2-40B4-BE49-F238E27FC236}">
                  <a16:creationId xmlns:a16="http://schemas.microsoft.com/office/drawing/2014/main" id="{C18DA45F-C9EE-2D40-B892-ED3A7125B8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23" name="TextBox 22">
              <a:extLst>
                <a:ext uri="{FF2B5EF4-FFF2-40B4-BE49-F238E27FC236}">
                  <a16:creationId xmlns:a16="http://schemas.microsoft.com/office/drawing/2014/main" id="{244070E1-B2DB-4EFC-B06C-5B66B78862FD}"/>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pic>
        <p:nvPicPr>
          <p:cNvPr id="8" name="Picture 7" descr="A picture containing monitor, screen, television, computer&#10;&#10;Description automatically generated">
            <a:extLst>
              <a:ext uri="{FF2B5EF4-FFF2-40B4-BE49-F238E27FC236}">
                <a16:creationId xmlns:a16="http://schemas.microsoft.com/office/drawing/2014/main" id="{EE87098B-09C9-4D94-AA5B-5BFEE88770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1680" t="34622" r="25978" b="60878"/>
          <a:stretch/>
        </p:blipFill>
        <p:spPr>
          <a:xfrm>
            <a:off x="4105459" y="4578458"/>
            <a:ext cx="1536172" cy="414141"/>
          </a:xfrm>
          <a:prstGeom prst="rect">
            <a:avLst/>
          </a:prstGeom>
        </p:spPr>
      </p:pic>
      <p:sp>
        <p:nvSpPr>
          <p:cNvPr id="10" name="TextBox 9">
            <a:extLst>
              <a:ext uri="{FF2B5EF4-FFF2-40B4-BE49-F238E27FC236}">
                <a16:creationId xmlns:a16="http://schemas.microsoft.com/office/drawing/2014/main" id="{A204F3E2-3951-46C0-9073-0A58AA4EAA07}"/>
              </a:ext>
            </a:extLst>
          </p:cNvPr>
          <p:cNvSpPr txBox="1"/>
          <p:nvPr/>
        </p:nvSpPr>
        <p:spPr>
          <a:xfrm>
            <a:off x="4644521" y="5288694"/>
            <a:ext cx="1158240"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150</a:t>
            </a:r>
            <a:endParaRPr lang="en-US" sz="1600" dirty="0">
              <a:solidFill>
                <a:schemeClr val="tx1">
                  <a:lumMod val="75000"/>
                  <a:lumOff val="25000"/>
                </a:schemeClr>
              </a:solidFill>
              <a:latin typeface="Century Gothic" panose="020B0502020202020204" pitchFamily="34" charset="0"/>
            </a:endParaRPr>
          </a:p>
        </p:txBody>
      </p:sp>
      <p:sp>
        <p:nvSpPr>
          <p:cNvPr id="11" name="TextBox 10">
            <a:extLst>
              <a:ext uri="{FF2B5EF4-FFF2-40B4-BE49-F238E27FC236}">
                <a16:creationId xmlns:a16="http://schemas.microsoft.com/office/drawing/2014/main" id="{335675E9-18C9-4CBB-8153-4D73EEA2CE22}"/>
              </a:ext>
            </a:extLst>
          </p:cNvPr>
          <p:cNvSpPr txBox="1"/>
          <p:nvPr/>
        </p:nvSpPr>
        <p:spPr>
          <a:xfrm>
            <a:off x="4068750" y="4964806"/>
            <a:ext cx="2113280"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Deformation (mm)</a:t>
            </a:r>
          </a:p>
        </p:txBody>
      </p:sp>
      <p:sp>
        <p:nvSpPr>
          <p:cNvPr id="12" name="TextBox 11">
            <a:extLst>
              <a:ext uri="{FF2B5EF4-FFF2-40B4-BE49-F238E27FC236}">
                <a16:creationId xmlns:a16="http://schemas.microsoft.com/office/drawing/2014/main" id="{4465F4A8-127E-4AA0-93EE-BCEE9EBC30BA}"/>
              </a:ext>
            </a:extLst>
          </p:cNvPr>
          <p:cNvSpPr txBox="1"/>
          <p:nvPr/>
        </p:nvSpPr>
        <p:spPr>
          <a:xfrm>
            <a:off x="4644521" y="5831453"/>
            <a:ext cx="1158240"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-150</a:t>
            </a:r>
          </a:p>
        </p:txBody>
      </p:sp>
      <p:sp>
        <p:nvSpPr>
          <p:cNvPr id="14" name="Rectangle 13">
            <a:extLst>
              <a:ext uri="{FF2B5EF4-FFF2-40B4-BE49-F238E27FC236}">
                <a16:creationId xmlns:a16="http://schemas.microsoft.com/office/drawing/2014/main" id="{10C8F58F-0203-44C7-8EA1-46215A9A7A50}"/>
              </a:ext>
            </a:extLst>
          </p:cNvPr>
          <p:cNvSpPr/>
          <p:nvPr/>
        </p:nvSpPr>
        <p:spPr>
          <a:xfrm>
            <a:off x="3918241" y="3832286"/>
            <a:ext cx="2260170" cy="24782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monitor, screen, television, computer&#10;&#10;Description automatically generated">
            <a:extLst>
              <a:ext uri="{FF2B5EF4-FFF2-40B4-BE49-F238E27FC236}">
                <a16:creationId xmlns:a16="http://schemas.microsoft.com/office/drawing/2014/main" id="{B1B2AF91-7AC3-4BA6-8A2A-7F337286DAFB}"/>
              </a:ext>
            </a:extLst>
          </p:cNvPr>
          <p:cNvPicPr>
            <a:picLocks noChangeAspect="1"/>
          </p:cNvPicPr>
          <p:nvPr/>
        </p:nvPicPr>
        <p:blipFill rotWithShape="1">
          <a:blip r:embed="rId5">
            <a:extLst>
              <a:ext uri="{28A0092B-C50C-407E-A947-70E740481C1C}">
                <a14:useLocalDpi xmlns:a14="http://schemas.microsoft.com/office/drawing/2010/main" val="0"/>
              </a:ext>
            </a:extLst>
          </a:blip>
          <a:srcRect l="60033" t="45926" r="34724" b="47350"/>
          <a:stretch/>
        </p:blipFill>
        <p:spPr>
          <a:xfrm>
            <a:off x="3913883" y="5261714"/>
            <a:ext cx="761505" cy="873864"/>
          </a:xfrm>
          <a:prstGeom prst="rect">
            <a:avLst/>
          </a:prstGeom>
        </p:spPr>
      </p:pic>
      <p:sp>
        <p:nvSpPr>
          <p:cNvPr id="39" name="Rectangle 38">
            <a:extLst>
              <a:ext uri="{FF2B5EF4-FFF2-40B4-BE49-F238E27FC236}">
                <a16:creationId xmlns:a16="http://schemas.microsoft.com/office/drawing/2014/main" id="{141F6329-66A4-374B-A0EA-EABE89A0B240}"/>
              </a:ext>
            </a:extLst>
          </p:cNvPr>
          <p:cNvSpPr/>
          <p:nvPr/>
        </p:nvSpPr>
        <p:spPr>
          <a:xfrm>
            <a:off x="255401" y="1576886"/>
            <a:ext cx="4930049" cy="2436564"/>
          </a:xfrm>
          <a:prstGeom prst="rect">
            <a:avLst/>
          </a:prstGeom>
        </p:spPr>
        <p:txBody>
          <a:bodyPr wrap="square" anchor="t">
            <a:spAutoFit/>
          </a:bodyPr>
          <a:lstStyle/>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LiDAR Deformation 2017-2018</a:t>
            </a: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Area Surrounding Caribou Creek</a:t>
            </a: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Notable deformation occurring along riverbanks and in valleys</a:t>
            </a:r>
            <a:endParaRPr lang="en-US" dirty="0">
              <a:solidFill>
                <a:schemeClr val="tx1">
                  <a:lumMod val="75000"/>
                  <a:lumOff val="25000"/>
                </a:schemeClr>
              </a:solidFill>
            </a:endParaRPr>
          </a:p>
          <a:p>
            <a:pPr marL="800100" lvl="1" indent="-342900">
              <a:spcAft>
                <a:spcPts val="20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Highest resolution dataset used for baseline validation</a:t>
            </a:r>
          </a:p>
        </p:txBody>
      </p:sp>
      <p:sp>
        <p:nvSpPr>
          <p:cNvPr id="18" name="TextBox 17">
            <a:extLst>
              <a:ext uri="{FF2B5EF4-FFF2-40B4-BE49-F238E27FC236}">
                <a16:creationId xmlns:a16="http://schemas.microsoft.com/office/drawing/2014/main" id="{4183B801-C732-4042-97B0-65A575762E47}"/>
              </a:ext>
            </a:extLst>
          </p:cNvPr>
          <p:cNvSpPr txBox="1"/>
          <p:nvPr/>
        </p:nvSpPr>
        <p:spPr>
          <a:xfrm>
            <a:off x="4527390" y="4615270"/>
            <a:ext cx="1380792" cy="338554"/>
          </a:xfrm>
          <a:prstGeom prst="rect">
            <a:avLst/>
          </a:prstGeom>
          <a:solidFill>
            <a:schemeClr val="bg1"/>
          </a:solid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NEON Site</a:t>
            </a:r>
          </a:p>
        </p:txBody>
      </p:sp>
      <p:sp>
        <p:nvSpPr>
          <p:cNvPr id="21" name="Rectangle 20">
            <a:extLst>
              <a:ext uri="{FF2B5EF4-FFF2-40B4-BE49-F238E27FC236}">
                <a16:creationId xmlns:a16="http://schemas.microsoft.com/office/drawing/2014/main" id="{9B985741-4C65-43CB-A654-230281540077}"/>
              </a:ext>
            </a:extLst>
          </p:cNvPr>
          <p:cNvSpPr/>
          <p:nvPr/>
        </p:nvSpPr>
        <p:spPr>
          <a:xfrm>
            <a:off x="7400027" y="361444"/>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48" name="Rectangle 47">
            <a:extLst>
              <a:ext uri="{FF2B5EF4-FFF2-40B4-BE49-F238E27FC236}">
                <a16:creationId xmlns:a16="http://schemas.microsoft.com/office/drawing/2014/main" id="{291E5DEE-15D7-4CBB-9751-CD98DECC1871}"/>
              </a:ext>
            </a:extLst>
          </p:cNvPr>
          <p:cNvSpPr/>
          <p:nvPr/>
        </p:nvSpPr>
        <p:spPr>
          <a:xfrm>
            <a:off x="9214312" y="361443"/>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50" name="Rectangle 49">
            <a:extLst>
              <a:ext uri="{FF2B5EF4-FFF2-40B4-BE49-F238E27FC236}">
                <a16:creationId xmlns:a16="http://schemas.microsoft.com/office/drawing/2014/main" id="{48507C07-2F17-40EB-8388-1FF4E8F0FB47}"/>
              </a:ext>
            </a:extLst>
          </p:cNvPr>
          <p:cNvSpPr/>
          <p:nvPr/>
        </p:nvSpPr>
        <p:spPr>
          <a:xfrm>
            <a:off x="5571780" y="365519"/>
            <a:ext cx="1724960"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pic>
        <p:nvPicPr>
          <p:cNvPr id="65" name="Picture 64" descr="A picture containing monitor, screen, television, computer&#10;&#10;Description automatically generated">
            <a:extLst>
              <a:ext uri="{FF2B5EF4-FFF2-40B4-BE49-F238E27FC236}">
                <a16:creationId xmlns:a16="http://schemas.microsoft.com/office/drawing/2014/main" id="{3DEED5E7-389C-5D44-AF8E-1F5B0FC406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4054" t="88868" r="45978" b="8359"/>
          <a:stretch/>
        </p:blipFill>
        <p:spPr>
          <a:xfrm>
            <a:off x="6040000" y="6363447"/>
            <a:ext cx="5278191" cy="136901"/>
          </a:xfrm>
          <a:prstGeom prst="rect">
            <a:avLst/>
          </a:prstGeom>
        </p:spPr>
      </p:pic>
      <p:sp>
        <p:nvSpPr>
          <p:cNvPr id="66" name="TextBox 65">
            <a:extLst>
              <a:ext uri="{FF2B5EF4-FFF2-40B4-BE49-F238E27FC236}">
                <a16:creationId xmlns:a16="http://schemas.microsoft.com/office/drawing/2014/main" id="{2E257F28-DA0E-1749-8C15-4EAB1FFE8D3A}"/>
              </a:ext>
            </a:extLst>
          </p:cNvPr>
          <p:cNvSpPr txBox="1"/>
          <p:nvPr/>
        </p:nvSpPr>
        <p:spPr>
          <a:xfrm>
            <a:off x="6229850" y="6504500"/>
            <a:ext cx="999379" cy="361967"/>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67" name="TextBox 66">
            <a:extLst>
              <a:ext uri="{FF2B5EF4-FFF2-40B4-BE49-F238E27FC236}">
                <a16:creationId xmlns:a16="http://schemas.microsoft.com/office/drawing/2014/main" id="{1F7E338B-176C-0B4F-81F8-D7EAAC41E405}"/>
              </a:ext>
            </a:extLst>
          </p:cNvPr>
          <p:cNvSpPr txBox="1"/>
          <p:nvPr/>
        </p:nvSpPr>
        <p:spPr>
          <a:xfrm>
            <a:off x="8239077" y="6506337"/>
            <a:ext cx="1115629" cy="361967"/>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68" name="TextBox 67">
            <a:extLst>
              <a:ext uri="{FF2B5EF4-FFF2-40B4-BE49-F238E27FC236}">
                <a16:creationId xmlns:a16="http://schemas.microsoft.com/office/drawing/2014/main" id="{EB218BFE-4012-0840-B45E-813555DC7DCC}"/>
              </a:ext>
            </a:extLst>
          </p:cNvPr>
          <p:cNvSpPr txBox="1"/>
          <p:nvPr/>
        </p:nvSpPr>
        <p:spPr>
          <a:xfrm>
            <a:off x="10036327" y="6506337"/>
            <a:ext cx="903216"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sp>
        <p:nvSpPr>
          <p:cNvPr id="3" name="TextBox 2">
            <a:extLst>
              <a:ext uri="{FF2B5EF4-FFF2-40B4-BE49-F238E27FC236}">
                <a16:creationId xmlns:a16="http://schemas.microsoft.com/office/drawing/2014/main" id="{394D9408-A478-49F6-B712-20C6B41C2A33}"/>
              </a:ext>
            </a:extLst>
          </p:cNvPr>
          <p:cNvSpPr txBox="1"/>
          <p:nvPr/>
        </p:nvSpPr>
        <p:spPr>
          <a:xfrm>
            <a:off x="3610640" y="3886892"/>
            <a:ext cx="2923920" cy="584775"/>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LiDAR Relative Deformation ('17-'18) </a:t>
            </a:r>
            <a:endParaRPr lang="en-US" sz="1600" b="1"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837342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Comparison</a:t>
            </a:r>
          </a:p>
        </p:txBody>
      </p:sp>
      <p:sp>
        <p:nvSpPr>
          <p:cNvPr id="3" name="Title 1">
            <a:extLst>
              <a:ext uri="{FF2B5EF4-FFF2-40B4-BE49-F238E27FC236}">
                <a16:creationId xmlns:a16="http://schemas.microsoft.com/office/drawing/2014/main" id="{747366D2-D48B-4816-BFB7-07EAB780861E}"/>
              </a:ext>
            </a:extLst>
          </p:cNvPr>
          <p:cNvSpPr txBox="1">
            <a:spLocks/>
          </p:cNvSpPr>
          <p:nvPr/>
        </p:nvSpPr>
        <p:spPr>
          <a:xfrm>
            <a:off x="590549" y="762000"/>
            <a:ext cx="5317381"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a:solidFill>
                  <a:srgbClr val="8D8780"/>
                </a:solidFill>
                <a:latin typeface="Century Gothic" panose="020F0302020204030204"/>
              </a:rPr>
              <a:t>Caribou Creek</a:t>
            </a:r>
          </a:p>
        </p:txBody>
      </p:sp>
      <p:grpSp>
        <p:nvGrpSpPr>
          <p:cNvPr id="8" name="Group 7">
            <a:extLst>
              <a:ext uri="{FF2B5EF4-FFF2-40B4-BE49-F238E27FC236}">
                <a16:creationId xmlns:a16="http://schemas.microsoft.com/office/drawing/2014/main" id="{279564FA-0A77-4963-8E60-530479F3A5F0}"/>
              </a:ext>
            </a:extLst>
          </p:cNvPr>
          <p:cNvGrpSpPr/>
          <p:nvPr/>
        </p:nvGrpSpPr>
        <p:grpSpPr>
          <a:xfrm>
            <a:off x="5730384" y="529031"/>
            <a:ext cx="5366956" cy="431749"/>
            <a:chOff x="5730384" y="529031"/>
            <a:chExt cx="5366956" cy="431749"/>
          </a:xfrm>
        </p:grpSpPr>
        <p:sp>
          <p:nvSpPr>
            <p:cNvPr id="27" name="Rectangle 26">
              <a:extLst>
                <a:ext uri="{FF2B5EF4-FFF2-40B4-BE49-F238E27FC236}">
                  <a16:creationId xmlns:a16="http://schemas.microsoft.com/office/drawing/2014/main" id="{B9BE905F-6384-498F-9271-6CC3AE0C8AC8}"/>
                </a:ext>
              </a:extLst>
            </p:cNvPr>
            <p:cNvSpPr/>
            <p:nvPr/>
          </p:nvSpPr>
          <p:spPr>
            <a:xfrm>
              <a:off x="7558631" y="529032"/>
              <a:ext cx="1724424"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22" name="Rectangle 21">
              <a:extLst>
                <a:ext uri="{FF2B5EF4-FFF2-40B4-BE49-F238E27FC236}">
                  <a16:creationId xmlns:a16="http://schemas.microsoft.com/office/drawing/2014/main" id="{85438054-A36C-4BCE-98FA-C0D92C26C4CB}"/>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7" name="Rectangle 6">
              <a:extLst>
                <a:ext uri="{FF2B5EF4-FFF2-40B4-BE49-F238E27FC236}">
                  <a16:creationId xmlns:a16="http://schemas.microsoft.com/office/drawing/2014/main" id="{ECD2290C-58A0-4CD4-ACA0-B45CE97EE251}"/>
                </a:ext>
              </a:extLst>
            </p:cNvPr>
            <p:cNvSpPr/>
            <p:nvPr/>
          </p:nvSpPr>
          <p:spPr>
            <a:xfrm>
              <a:off x="5730384" y="533107"/>
              <a:ext cx="1724960" cy="426399"/>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pic>
        <p:nvPicPr>
          <p:cNvPr id="10" name="Picture 10" descr="A screenshot of a cell phone&#10;&#10;Description automatically generated">
            <a:extLst>
              <a:ext uri="{FF2B5EF4-FFF2-40B4-BE49-F238E27FC236}">
                <a16:creationId xmlns:a16="http://schemas.microsoft.com/office/drawing/2014/main" id="{EF108B7D-B0D6-4C2F-A6EB-A277B59410A5}"/>
              </a:ext>
            </a:extLst>
          </p:cNvPr>
          <p:cNvPicPr>
            <a:picLocks noChangeAspect="1"/>
          </p:cNvPicPr>
          <p:nvPr/>
        </p:nvPicPr>
        <p:blipFill rotWithShape="1">
          <a:blip r:embed="rId3"/>
          <a:srcRect l="9719" t="7420" b="11307"/>
          <a:stretch/>
        </p:blipFill>
        <p:spPr>
          <a:xfrm>
            <a:off x="1265307" y="2775564"/>
            <a:ext cx="3246181" cy="2110628"/>
          </a:xfrm>
          <a:prstGeom prst="rect">
            <a:avLst/>
          </a:prstGeom>
        </p:spPr>
      </p:pic>
      <p:sp>
        <p:nvSpPr>
          <p:cNvPr id="11" name="TextBox 10">
            <a:extLst>
              <a:ext uri="{FF2B5EF4-FFF2-40B4-BE49-F238E27FC236}">
                <a16:creationId xmlns:a16="http://schemas.microsoft.com/office/drawing/2014/main" id="{D7C3622B-38EC-4F0B-A3B5-6DB0CE04B95E}"/>
              </a:ext>
            </a:extLst>
          </p:cNvPr>
          <p:cNvSpPr txBox="1"/>
          <p:nvPr/>
        </p:nvSpPr>
        <p:spPr>
          <a:xfrm>
            <a:off x="2816449" y="2843771"/>
            <a:ext cx="1687416" cy="3477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Century Gothic"/>
                <a:cs typeface="Calibri"/>
              </a:rPr>
              <a:t>RMSE = 13 mm</a:t>
            </a:r>
            <a:endParaRPr lang="en-US" b="1" dirty="0">
              <a:cs typeface="Calibri"/>
            </a:endParaRPr>
          </a:p>
        </p:txBody>
      </p:sp>
      <p:sp>
        <p:nvSpPr>
          <p:cNvPr id="4" name="TextBox 3">
            <a:extLst>
              <a:ext uri="{FF2B5EF4-FFF2-40B4-BE49-F238E27FC236}">
                <a16:creationId xmlns:a16="http://schemas.microsoft.com/office/drawing/2014/main" id="{62260331-C029-4FE9-A37D-A589EEAF946E}"/>
              </a:ext>
            </a:extLst>
          </p:cNvPr>
          <p:cNvSpPr txBox="1"/>
          <p:nvPr/>
        </p:nvSpPr>
        <p:spPr>
          <a:xfrm rot="16200000">
            <a:off x="23141" y="3714163"/>
            <a:ext cx="148139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LiDAR (mm)</a:t>
            </a:r>
            <a:endParaRPr lang="en-US" dirty="0"/>
          </a:p>
        </p:txBody>
      </p:sp>
      <p:sp>
        <p:nvSpPr>
          <p:cNvPr id="6" name="TextBox 5">
            <a:extLst>
              <a:ext uri="{FF2B5EF4-FFF2-40B4-BE49-F238E27FC236}">
                <a16:creationId xmlns:a16="http://schemas.microsoft.com/office/drawing/2014/main" id="{2CB57362-3161-4AAA-8528-8E659618BBF7}"/>
              </a:ext>
            </a:extLst>
          </p:cNvPr>
          <p:cNvSpPr txBox="1"/>
          <p:nvPr/>
        </p:nvSpPr>
        <p:spPr>
          <a:xfrm>
            <a:off x="2096008" y="5204992"/>
            <a:ext cx="158790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UAVSAR (mm)</a:t>
            </a:r>
          </a:p>
        </p:txBody>
      </p:sp>
      <p:pic>
        <p:nvPicPr>
          <p:cNvPr id="20" name="Picture 22" descr="A close up of a map&#10;&#10;Description automatically generated">
            <a:extLst>
              <a:ext uri="{FF2B5EF4-FFF2-40B4-BE49-F238E27FC236}">
                <a16:creationId xmlns:a16="http://schemas.microsoft.com/office/drawing/2014/main" id="{CE160F3E-924C-4EF9-B457-5A90AB538B63}"/>
              </a:ext>
            </a:extLst>
          </p:cNvPr>
          <p:cNvPicPr>
            <a:picLocks noChangeAspect="1"/>
          </p:cNvPicPr>
          <p:nvPr/>
        </p:nvPicPr>
        <p:blipFill>
          <a:blip r:embed="rId4"/>
          <a:stretch>
            <a:fillRect/>
          </a:stretch>
        </p:blipFill>
        <p:spPr>
          <a:xfrm>
            <a:off x="4969133" y="2076179"/>
            <a:ext cx="3409956" cy="3862084"/>
          </a:xfrm>
          <a:prstGeom prst="rect">
            <a:avLst/>
          </a:prstGeom>
        </p:spPr>
      </p:pic>
      <p:pic>
        <p:nvPicPr>
          <p:cNvPr id="23" name="Picture 22" descr="A picture containing monitor, screen, television, computer&#10;&#10;Description automatically generated">
            <a:extLst>
              <a:ext uri="{FF2B5EF4-FFF2-40B4-BE49-F238E27FC236}">
                <a16:creationId xmlns:a16="http://schemas.microsoft.com/office/drawing/2014/main" id="{A9A55567-CEE6-4601-BB96-1A0242944E4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94918" y="2079095"/>
            <a:ext cx="3457288" cy="3890257"/>
          </a:xfrm>
          <a:prstGeom prst="rect">
            <a:avLst/>
          </a:prstGeom>
        </p:spPr>
      </p:pic>
      <p:sp>
        <p:nvSpPr>
          <p:cNvPr id="29" name="Rectangle 28">
            <a:extLst>
              <a:ext uri="{FF2B5EF4-FFF2-40B4-BE49-F238E27FC236}">
                <a16:creationId xmlns:a16="http://schemas.microsoft.com/office/drawing/2014/main" id="{39381D40-4452-4A50-AC2D-F03825BEC8EA}"/>
              </a:ext>
            </a:extLst>
          </p:cNvPr>
          <p:cNvSpPr/>
          <p:nvPr/>
        </p:nvSpPr>
        <p:spPr>
          <a:xfrm>
            <a:off x="5794318" y="1918772"/>
            <a:ext cx="1724424" cy="339941"/>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31" name="Rectangle 30">
            <a:extLst>
              <a:ext uri="{FF2B5EF4-FFF2-40B4-BE49-F238E27FC236}">
                <a16:creationId xmlns:a16="http://schemas.microsoft.com/office/drawing/2014/main" id="{D44909D5-8E7C-401F-9154-C324169E4818}"/>
              </a:ext>
            </a:extLst>
          </p:cNvPr>
          <p:cNvSpPr/>
          <p:nvPr/>
        </p:nvSpPr>
        <p:spPr>
          <a:xfrm>
            <a:off x="9288676" y="1955494"/>
            <a:ext cx="1724424" cy="339941"/>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19" name="TextBox 18">
            <a:extLst>
              <a:ext uri="{FF2B5EF4-FFF2-40B4-BE49-F238E27FC236}">
                <a16:creationId xmlns:a16="http://schemas.microsoft.com/office/drawing/2014/main" id="{8A2E28CE-AF89-403D-96C9-8C7F0324E42A}"/>
              </a:ext>
            </a:extLst>
          </p:cNvPr>
          <p:cNvSpPr txBox="1"/>
          <p:nvPr/>
        </p:nvSpPr>
        <p:spPr>
          <a:xfrm>
            <a:off x="2454056" y="4837762"/>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0</a:t>
            </a:r>
            <a:endParaRPr lang="en-US" dirty="0"/>
          </a:p>
        </p:txBody>
      </p:sp>
      <p:sp>
        <p:nvSpPr>
          <p:cNvPr id="21" name="TextBox 20">
            <a:extLst>
              <a:ext uri="{FF2B5EF4-FFF2-40B4-BE49-F238E27FC236}">
                <a16:creationId xmlns:a16="http://schemas.microsoft.com/office/drawing/2014/main" id="{BA93EE21-550A-441C-9B3F-A748B4FD1E9A}"/>
              </a:ext>
            </a:extLst>
          </p:cNvPr>
          <p:cNvSpPr txBox="1"/>
          <p:nvPr/>
        </p:nvSpPr>
        <p:spPr>
          <a:xfrm>
            <a:off x="3014080" y="4837761"/>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5</a:t>
            </a:r>
            <a:endParaRPr lang="en-US" dirty="0"/>
          </a:p>
        </p:txBody>
      </p:sp>
      <p:sp>
        <p:nvSpPr>
          <p:cNvPr id="24" name="TextBox 23">
            <a:extLst>
              <a:ext uri="{FF2B5EF4-FFF2-40B4-BE49-F238E27FC236}">
                <a16:creationId xmlns:a16="http://schemas.microsoft.com/office/drawing/2014/main" id="{4B59DDB7-08AE-4ADE-B4E1-9CBF98E95E54}"/>
              </a:ext>
            </a:extLst>
          </p:cNvPr>
          <p:cNvSpPr txBox="1"/>
          <p:nvPr/>
        </p:nvSpPr>
        <p:spPr>
          <a:xfrm>
            <a:off x="3509838" y="4837760"/>
            <a:ext cx="47704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10</a:t>
            </a:r>
            <a:endParaRPr lang="en-US" dirty="0"/>
          </a:p>
        </p:txBody>
      </p:sp>
      <p:sp>
        <p:nvSpPr>
          <p:cNvPr id="25" name="TextBox 24">
            <a:extLst>
              <a:ext uri="{FF2B5EF4-FFF2-40B4-BE49-F238E27FC236}">
                <a16:creationId xmlns:a16="http://schemas.microsoft.com/office/drawing/2014/main" id="{F710079B-1385-4E5D-BA5E-EEE0BE1DA3CE}"/>
              </a:ext>
            </a:extLst>
          </p:cNvPr>
          <p:cNvSpPr txBox="1"/>
          <p:nvPr/>
        </p:nvSpPr>
        <p:spPr>
          <a:xfrm>
            <a:off x="4097404" y="4837759"/>
            <a:ext cx="47704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15</a:t>
            </a:r>
            <a:endParaRPr lang="en-US" dirty="0"/>
          </a:p>
        </p:txBody>
      </p:sp>
      <p:sp>
        <p:nvSpPr>
          <p:cNvPr id="26" name="TextBox 25">
            <a:extLst>
              <a:ext uri="{FF2B5EF4-FFF2-40B4-BE49-F238E27FC236}">
                <a16:creationId xmlns:a16="http://schemas.microsoft.com/office/drawing/2014/main" id="{8B6C8EF4-2D08-4BF8-97AF-CD827B4C4E18}"/>
              </a:ext>
            </a:extLst>
          </p:cNvPr>
          <p:cNvSpPr txBox="1"/>
          <p:nvPr/>
        </p:nvSpPr>
        <p:spPr>
          <a:xfrm>
            <a:off x="1866490" y="4837761"/>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-5</a:t>
            </a:r>
            <a:endParaRPr lang="en-US" dirty="0"/>
          </a:p>
        </p:txBody>
      </p:sp>
      <p:sp>
        <p:nvSpPr>
          <p:cNvPr id="28" name="TextBox 27">
            <a:extLst>
              <a:ext uri="{FF2B5EF4-FFF2-40B4-BE49-F238E27FC236}">
                <a16:creationId xmlns:a16="http://schemas.microsoft.com/office/drawing/2014/main" id="{B7B23A8B-411E-4805-9A49-C8532FEFBFED}"/>
              </a:ext>
            </a:extLst>
          </p:cNvPr>
          <p:cNvSpPr txBox="1"/>
          <p:nvPr/>
        </p:nvSpPr>
        <p:spPr>
          <a:xfrm>
            <a:off x="1233020" y="4837761"/>
            <a:ext cx="48622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-10</a:t>
            </a:r>
            <a:endParaRPr lang="en-US" dirty="0"/>
          </a:p>
        </p:txBody>
      </p:sp>
      <p:sp>
        <p:nvSpPr>
          <p:cNvPr id="32" name="TextBox 31">
            <a:extLst>
              <a:ext uri="{FF2B5EF4-FFF2-40B4-BE49-F238E27FC236}">
                <a16:creationId xmlns:a16="http://schemas.microsoft.com/office/drawing/2014/main" id="{B2F3DC26-493B-4F7D-9112-4292848446FE}"/>
              </a:ext>
            </a:extLst>
          </p:cNvPr>
          <p:cNvSpPr txBox="1"/>
          <p:nvPr/>
        </p:nvSpPr>
        <p:spPr>
          <a:xfrm>
            <a:off x="1012682" y="3882965"/>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0</a:t>
            </a:r>
            <a:endParaRPr lang="en-US" dirty="0"/>
          </a:p>
        </p:txBody>
      </p:sp>
      <p:sp>
        <p:nvSpPr>
          <p:cNvPr id="34" name="TextBox 33">
            <a:extLst>
              <a:ext uri="{FF2B5EF4-FFF2-40B4-BE49-F238E27FC236}">
                <a16:creationId xmlns:a16="http://schemas.microsoft.com/office/drawing/2014/main" id="{B09B1A21-041A-403C-A1D3-B050322867E4}"/>
              </a:ext>
            </a:extLst>
          </p:cNvPr>
          <p:cNvSpPr txBox="1"/>
          <p:nvPr/>
        </p:nvSpPr>
        <p:spPr>
          <a:xfrm>
            <a:off x="948198" y="4185928"/>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-2</a:t>
            </a:r>
            <a:endParaRPr lang="en-US" dirty="0"/>
          </a:p>
        </p:txBody>
      </p:sp>
      <p:sp>
        <p:nvSpPr>
          <p:cNvPr id="35" name="TextBox 34">
            <a:extLst>
              <a:ext uri="{FF2B5EF4-FFF2-40B4-BE49-F238E27FC236}">
                <a16:creationId xmlns:a16="http://schemas.microsoft.com/office/drawing/2014/main" id="{1552E317-E666-4901-BD33-58BA29C089F7}"/>
              </a:ext>
            </a:extLst>
          </p:cNvPr>
          <p:cNvSpPr txBox="1"/>
          <p:nvPr/>
        </p:nvSpPr>
        <p:spPr>
          <a:xfrm>
            <a:off x="1012682" y="3607542"/>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2</a:t>
            </a:r>
          </a:p>
        </p:txBody>
      </p:sp>
      <p:sp>
        <p:nvSpPr>
          <p:cNvPr id="36" name="TextBox 35">
            <a:extLst>
              <a:ext uri="{FF2B5EF4-FFF2-40B4-BE49-F238E27FC236}">
                <a16:creationId xmlns:a16="http://schemas.microsoft.com/office/drawing/2014/main" id="{E8CD0B74-6178-4A18-9D6B-E94DE4AD59EA}"/>
              </a:ext>
            </a:extLst>
          </p:cNvPr>
          <p:cNvSpPr txBox="1"/>
          <p:nvPr/>
        </p:nvSpPr>
        <p:spPr>
          <a:xfrm>
            <a:off x="948198" y="4498073"/>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-4</a:t>
            </a:r>
            <a:endParaRPr lang="en-US" dirty="0"/>
          </a:p>
        </p:txBody>
      </p:sp>
      <p:sp>
        <p:nvSpPr>
          <p:cNvPr id="37" name="TextBox 36">
            <a:extLst>
              <a:ext uri="{FF2B5EF4-FFF2-40B4-BE49-F238E27FC236}">
                <a16:creationId xmlns:a16="http://schemas.microsoft.com/office/drawing/2014/main" id="{3F33914F-18EE-4ACF-89B3-279AAE58107D}"/>
              </a:ext>
            </a:extLst>
          </p:cNvPr>
          <p:cNvSpPr txBox="1"/>
          <p:nvPr/>
        </p:nvSpPr>
        <p:spPr>
          <a:xfrm>
            <a:off x="1012682" y="3267855"/>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4</a:t>
            </a:r>
          </a:p>
        </p:txBody>
      </p:sp>
      <p:sp>
        <p:nvSpPr>
          <p:cNvPr id="38" name="TextBox 37">
            <a:extLst>
              <a:ext uri="{FF2B5EF4-FFF2-40B4-BE49-F238E27FC236}">
                <a16:creationId xmlns:a16="http://schemas.microsoft.com/office/drawing/2014/main" id="{C146AC3A-389B-420D-8FED-62C06543F233}"/>
              </a:ext>
            </a:extLst>
          </p:cNvPr>
          <p:cNvSpPr txBox="1"/>
          <p:nvPr/>
        </p:nvSpPr>
        <p:spPr>
          <a:xfrm>
            <a:off x="1012682" y="2964891"/>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6</a:t>
            </a:r>
          </a:p>
        </p:txBody>
      </p:sp>
      <p:sp>
        <p:nvSpPr>
          <p:cNvPr id="39" name="TextBox 38">
            <a:extLst>
              <a:ext uri="{FF2B5EF4-FFF2-40B4-BE49-F238E27FC236}">
                <a16:creationId xmlns:a16="http://schemas.microsoft.com/office/drawing/2014/main" id="{0BC8F912-9D28-415C-9094-8EAD07A3CC72}"/>
              </a:ext>
            </a:extLst>
          </p:cNvPr>
          <p:cNvSpPr txBox="1"/>
          <p:nvPr/>
        </p:nvSpPr>
        <p:spPr>
          <a:xfrm>
            <a:off x="1021753" y="2643347"/>
            <a:ext cx="37605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8</a:t>
            </a:r>
            <a:endParaRPr lang="en-US" dirty="0"/>
          </a:p>
        </p:txBody>
      </p:sp>
      <p:sp>
        <p:nvSpPr>
          <p:cNvPr id="41" name="TextBox 40">
            <a:extLst>
              <a:ext uri="{FF2B5EF4-FFF2-40B4-BE49-F238E27FC236}">
                <a16:creationId xmlns:a16="http://schemas.microsoft.com/office/drawing/2014/main" id="{84456AE7-2CE1-478C-BFA0-58D627F17E03}"/>
              </a:ext>
            </a:extLst>
          </p:cNvPr>
          <p:cNvSpPr txBox="1"/>
          <p:nvPr/>
        </p:nvSpPr>
        <p:spPr>
          <a:xfrm>
            <a:off x="1466882" y="1916518"/>
            <a:ext cx="28441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latin typeface="Century Gothic"/>
                <a:cs typeface="Calibri"/>
              </a:rPr>
              <a:t>LiDAR vs. UAVSAR</a:t>
            </a:r>
          </a:p>
          <a:p>
            <a:pPr algn="ctr"/>
            <a:r>
              <a:rPr lang="en-US" sz="1600" b="1" dirty="0">
                <a:latin typeface="Century Gothic"/>
                <a:cs typeface="Calibri"/>
              </a:rPr>
              <a:t>Root Mean Square Error</a:t>
            </a:r>
          </a:p>
        </p:txBody>
      </p:sp>
      <p:grpSp>
        <p:nvGrpSpPr>
          <p:cNvPr id="52" name="Group 51">
            <a:extLst>
              <a:ext uri="{FF2B5EF4-FFF2-40B4-BE49-F238E27FC236}">
                <a16:creationId xmlns:a16="http://schemas.microsoft.com/office/drawing/2014/main" id="{79D3A646-7C76-4D4C-9F29-DE533DCA1FDE}"/>
              </a:ext>
            </a:extLst>
          </p:cNvPr>
          <p:cNvGrpSpPr/>
          <p:nvPr/>
        </p:nvGrpSpPr>
        <p:grpSpPr>
          <a:xfrm>
            <a:off x="8482757" y="2148770"/>
            <a:ext cx="519234" cy="705045"/>
            <a:chOff x="10950270" y="1144213"/>
            <a:chExt cx="348615" cy="790598"/>
          </a:xfrm>
        </p:grpSpPr>
        <p:pic>
          <p:nvPicPr>
            <p:cNvPr id="53" name="Picture 52" descr="A picture containing monitor, screen, television, computer&#10;&#10;Description automatically generated">
              <a:extLst>
                <a:ext uri="{FF2B5EF4-FFF2-40B4-BE49-F238E27FC236}">
                  <a16:creationId xmlns:a16="http://schemas.microsoft.com/office/drawing/2014/main" id="{A821923E-F4F0-484E-9D99-51516E336B7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54" name="TextBox 53">
              <a:extLst>
                <a:ext uri="{FF2B5EF4-FFF2-40B4-BE49-F238E27FC236}">
                  <a16:creationId xmlns:a16="http://schemas.microsoft.com/office/drawing/2014/main" id="{0B3BB900-A88C-5649-85F4-3444325B1B2A}"/>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grpSp>
        <p:nvGrpSpPr>
          <p:cNvPr id="55" name="Group 54">
            <a:extLst>
              <a:ext uri="{FF2B5EF4-FFF2-40B4-BE49-F238E27FC236}">
                <a16:creationId xmlns:a16="http://schemas.microsoft.com/office/drawing/2014/main" id="{0BEDE35E-B6EC-6F43-9770-AA6FA04277DD}"/>
              </a:ext>
            </a:extLst>
          </p:cNvPr>
          <p:cNvGrpSpPr/>
          <p:nvPr/>
        </p:nvGrpSpPr>
        <p:grpSpPr>
          <a:xfrm>
            <a:off x="5086811" y="2179509"/>
            <a:ext cx="519234" cy="705045"/>
            <a:chOff x="10950270" y="1144213"/>
            <a:chExt cx="348615" cy="790598"/>
          </a:xfrm>
        </p:grpSpPr>
        <p:pic>
          <p:nvPicPr>
            <p:cNvPr id="56" name="Picture 55" descr="A picture containing monitor, screen, television, computer&#10;&#10;Description automatically generated">
              <a:extLst>
                <a:ext uri="{FF2B5EF4-FFF2-40B4-BE49-F238E27FC236}">
                  <a16:creationId xmlns:a16="http://schemas.microsoft.com/office/drawing/2014/main" id="{0FFF6425-DCEE-534F-90CE-9372C8517B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57" name="TextBox 56">
              <a:extLst>
                <a:ext uri="{FF2B5EF4-FFF2-40B4-BE49-F238E27FC236}">
                  <a16:creationId xmlns:a16="http://schemas.microsoft.com/office/drawing/2014/main" id="{8E1DF6FD-0637-BE4B-AA1C-3D6973E50B96}"/>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pic>
        <p:nvPicPr>
          <p:cNvPr id="69" name="Picture 68" descr="A picture containing monitor, screen, television, computer&#10;&#10;Description automatically generated">
            <a:extLst>
              <a:ext uri="{FF2B5EF4-FFF2-40B4-BE49-F238E27FC236}">
                <a16:creationId xmlns:a16="http://schemas.microsoft.com/office/drawing/2014/main" id="{F13300DB-D526-4885-8D40-25FC209C6B8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054" t="88868" r="45978" b="8359"/>
          <a:stretch/>
        </p:blipFill>
        <p:spPr>
          <a:xfrm>
            <a:off x="8296972" y="5937091"/>
            <a:ext cx="3460276" cy="128046"/>
          </a:xfrm>
          <a:prstGeom prst="rect">
            <a:avLst/>
          </a:prstGeom>
        </p:spPr>
      </p:pic>
      <p:sp>
        <p:nvSpPr>
          <p:cNvPr id="70" name="TextBox 69">
            <a:extLst>
              <a:ext uri="{FF2B5EF4-FFF2-40B4-BE49-F238E27FC236}">
                <a16:creationId xmlns:a16="http://schemas.microsoft.com/office/drawing/2014/main" id="{DF17B7BB-8A93-4594-AF1B-28B41CA1B8EE}"/>
              </a:ext>
            </a:extLst>
          </p:cNvPr>
          <p:cNvSpPr txBox="1"/>
          <p:nvPr/>
        </p:nvSpPr>
        <p:spPr>
          <a:xfrm>
            <a:off x="8378615" y="6069020"/>
            <a:ext cx="655173"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71" name="TextBox 70">
            <a:extLst>
              <a:ext uri="{FF2B5EF4-FFF2-40B4-BE49-F238E27FC236}">
                <a16:creationId xmlns:a16="http://schemas.microsoft.com/office/drawing/2014/main" id="{005D40B2-7E65-43B0-B16B-A2F8162DEF7F}"/>
              </a:ext>
            </a:extLst>
          </p:cNvPr>
          <p:cNvSpPr txBox="1"/>
          <p:nvPr/>
        </p:nvSpPr>
        <p:spPr>
          <a:xfrm>
            <a:off x="9695824" y="6070738"/>
            <a:ext cx="731384"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72" name="TextBox 71">
            <a:extLst>
              <a:ext uri="{FF2B5EF4-FFF2-40B4-BE49-F238E27FC236}">
                <a16:creationId xmlns:a16="http://schemas.microsoft.com/office/drawing/2014/main" id="{7B9C35EE-7B2F-4E98-BCB6-7124501FDE24}"/>
              </a:ext>
            </a:extLst>
          </p:cNvPr>
          <p:cNvSpPr txBox="1"/>
          <p:nvPr/>
        </p:nvSpPr>
        <p:spPr>
          <a:xfrm>
            <a:off x="10852656" y="6070738"/>
            <a:ext cx="770541"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pic>
        <p:nvPicPr>
          <p:cNvPr id="49" name="Picture 48" descr="A picture containing monitor, screen, television, computer&#10;&#10;Description automatically generated">
            <a:extLst>
              <a:ext uri="{FF2B5EF4-FFF2-40B4-BE49-F238E27FC236}">
                <a16:creationId xmlns:a16="http://schemas.microsoft.com/office/drawing/2014/main" id="{A2A99072-F75A-457E-80A8-3472E459F04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054" t="88868" r="45978" b="8359"/>
          <a:stretch/>
        </p:blipFill>
        <p:spPr>
          <a:xfrm>
            <a:off x="4858900" y="5928019"/>
            <a:ext cx="3460276" cy="128046"/>
          </a:xfrm>
          <a:prstGeom prst="rect">
            <a:avLst/>
          </a:prstGeom>
        </p:spPr>
      </p:pic>
      <p:sp>
        <p:nvSpPr>
          <p:cNvPr id="50" name="TextBox 49">
            <a:extLst>
              <a:ext uri="{FF2B5EF4-FFF2-40B4-BE49-F238E27FC236}">
                <a16:creationId xmlns:a16="http://schemas.microsoft.com/office/drawing/2014/main" id="{AFBEE70D-FE4B-4A08-9690-542CA7EF15D6}"/>
              </a:ext>
            </a:extLst>
          </p:cNvPr>
          <p:cNvSpPr txBox="1"/>
          <p:nvPr/>
        </p:nvSpPr>
        <p:spPr>
          <a:xfrm>
            <a:off x="4940543" y="6059948"/>
            <a:ext cx="655173"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51" name="TextBox 50">
            <a:extLst>
              <a:ext uri="{FF2B5EF4-FFF2-40B4-BE49-F238E27FC236}">
                <a16:creationId xmlns:a16="http://schemas.microsoft.com/office/drawing/2014/main" id="{D7DA1655-F217-4BDC-971A-DBF9BCB880C1}"/>
              </a:ext>
            </a:extLst>
          </p:cNvPr>
          <p:cNvSpPr txBox="1"/>
          <p:nvPr/>
        </p:nvSpPr>
        <p:spPr>
          <a:xfrm>
            <a:off x="6257752" y="6061666"/>
            <a:ext cx="731384"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58" name="TextBox 57">
            <a:extLst>
              <a:ext uri="{FF2B5EF4-FFF2-40B4-BE49-F238E27FC236}">
                <a16:creationId xmlns:a16="http://schemas.microsoft.com/office/drawing/2014/main" id="{6C362BA0-777F-475C-A711-7FC146DCEE1F}"/>
              </a:ext>
            </a:extLst>
          </p:cNvPr>
          <p:cNvSpPr txBox="1"/>
          <p:nvPr/>
        </p:nvSpPr>
        <p:spPr>
          <a:xfrm>
            <a:off x="7414584" y="6061666"/>
            <a:ext cx="770541"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spTree>
    <p:extLst>
      <p:ext uri="{BB962C8B-B14F-4D97-AF65-F5344CB8AC3E}">
        <p14:creationId xmlns:p14="http://schemas.microsoft.com/office/powerpoint/2010/main" val="2206866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6" descr="A screen shot of a computer&#10;&#10;Description automatically generated">
            <a:extLst>
              <a:ext uri="{FF2B5EF4-FFF2-40B4-BE49-F238E27FC236}">
                <a16:creationId xmlns:a16="http://schemas.microsoft.com/office/drawing/2014/main" id="{E756A6C1-5D09-40F2-A88F-AE8C067AF1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00289" y="1991029"/>
            <a:ext cx="3502287" cy="3978323"/>
          </a:xfrm>
          <a:prstGeom prst="rect">
            <a:avLst/>
          </a:prstGeom>
        </p:spPr>
      </p:pic>
      <p:pic>
        <p:nvPicPr>
          <p:cNvPr id="7" name="Picture 7" descr="A screenshot of a cell phone&#10;&#10;Description automatically generated">
            <a:extLst>
              <a:ext uri="{FF2B5EF4-FFF2-40B4-BE49-F238E27FC236}">
                <a16:creationId xmlns:a16="http://schemas.microsoft.com/office/drawing/2014/main" id="{9FFFF31D-86BC-4BE6-9551-9511EAF190A9}"/>
              </a:ext>
            </a:extLst>
          </p:cNvPr>
          <p:cNvPicPr>
            <a:picLocks noChangeAspect="1"/>
          </p:cNvPicPr>
          <p:nvPr/>
        </p:nvPicPr>
        <p:blipFill rotWithShape="1">
          <a:blip r:embed="rId4"/>
          <a:srcRect l="11850" t="7252" r="416" b="11696"/>
          <a:stretch/>
        </p:blipFill>
        <p:spPr>
          <a:xfrm>
            <a:off x="1297255" y="2779342"/>
            <a:ext cx="3187599" cy="2094985"/>
          </a:xfrm>
          <a:prstGeom prst="rect">
            <a:avLst/>
          </a:prstGeom>
        </p:spPr>
      </p:pic>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Comparison</a:t>
            </a:r>
          </a:p>
        </p:txBody>
      </p:sp>
      <p:sp>
        <p:nvSpPr>
          <p:cNvPr id="3" name="Title 1">
            <a:extLst>
              <a:ext uri="{FF2B5EF4-FFF2-40B4-BE49-F238E27FC236}">
                <a16:creationId xmlns:a16="http://schemas.microsoft.com/office/drawing/2014/main" id="{747366D2-D48B-4816-BFB7-07EAB780861E}"/>
              </a:ext>
            </a:extLst>
          </p:cNvPr>
          <p:cNvSpPr txBox="1">
            <a:spLocks/>
          </p:cNvSpPr>
          <p:nvPr/>
        </p:nvSpPr>
        <p:spPr>
          <a:xfrm>
            <a:off x="590549" y="762000"/>
            <a:ext cx="5317381"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a:solidFill>
                  <a:srgbClr val="8D8780"/>
                </a:solidFill>
                <a:latin typeface="Century Gothic" panose="020F0302020204030204"/>
              </a:rPr>
              <a:t>Caribou Creek</a:t>
            </a:r>
          </a:p>
        </p:txBody>
      </p:sp>
      <p:grpSp>
        <p:nvGrpSpPr>
          <p:cNvPr id="5" name="Group 4">
            <a:extLst>
              <a:ext uri="{FF2B5EF4-FFF2-40B4-BE49-F238E27FC236}">
                <a16:creationId xmlns:a16="http://schemas.microsoft.com/office/drawing/2014/main" id="{FFA16B33-4273-4E97-8B6A-7A1098A5E7EE}"/>
              </a:ext>
            </a:extLst>
          </p:cNvPr>
          <p:cNvGrpSpPr/>
          <p:nvPr/>
        </p:nvGrpSpPr>
        <p:grpSpPr>
          <a:xfrm>
            <a:off x="5730384" y="529031"/>
            <a:ext cx="5366956" cy="431749"/>
            <a:chOff x="5730384" y="529031"/>
            <a:chExt cx="5366956" cy="431749"/>
          </a:xfrm>
        </p:grpSpPr>
        <p:sp>
          <p:nvSpPr>
            <p:cNvPr id="27" name="Rectangle 26">
              <a:extLst>
                <a:ext uri="{FF2B5EF4-FFF2-40B4-BE49-F238E27FC236}">
                  <a16:creationId xmlns:a16="http://schemas.microsoft.com/office/drawing/2014/main" id="{B9BE905F-6384-498F-9271-6CC3AE0C8AC8}"/>
                </a:ext>
              </a:extLst>
            </p:cNvPr>
            <p:cNvSpPr/>
            <p:nvPr/>
          </p:nvSpPr>
          <p:spPr>
            <a:xfrm>
              <a:off x="7558631" y="529032"/>
              <a:ext cx="1724424" cy="431748"/>
            </a:xfrm>
            <a:prstGeom prst="rect">
              <a:avLst/>
            </a:prstGeom>
            <a:solidFill>
              <a:schemeClr val="bg1">
                <a:lumMod val="85000"/>
              </a:schemeClr>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22" name="Rectangle 21">
              <a:extLst>
                <a:ext uri="{FF2B5EF4-FFF2-40B4-BE49-F238E27FC236}">
                  <a16:creationId xmlns:a16="http://schemas.microsoft.com/office/drawing/2014/main" id="{85438054-A36C-4BCE-98FA-C0D92C26C4CB}"/>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4" name="Rectangle 3">
              <a:extLst>
                <a:ext uri="{FF2B5EF4-FFF2-40B4-BE49-F238E27FC236}">
                  <a16:creationId xmlns:a16="http://schemas.microsoft.com/office/drawing/2014/main" id="{DE74ED12-64FF-4F2D-842D-F033C3CC310D}"/>
                </a:ext>
              </a:extLst>
            </p:cNvPr>
            <p:cNvSpPr/>
            <p:nvPr/>
          </p:nvSpPr>
          <p:spPr>
            <a:xfrm>
              <a:off x="5730384" y="533107"/>
              <a:ext cx="1724960" cy="42639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sp>
        <p:nvSpPr>
          <p:cNvPr id="19" name="TextBox 18">
            <a:extLst>
              <a:ext uri="{FF2B5EF4-FFF2-40B4-BE49-F238E27FC236}">
                <a16:creationId xmlns:a16="http://schemas.microsoft.com/office/drawing/2014/main" id="{8DD5330D-E632-4330-901A-46EFB36EFA72}"/>
              </a:ext>
            </a:extLst>
          </p:cNvPr>
          <p:cNvSpPr txBox="1"/>
          <p:nvPr/>
        </p:nvSpPr>
        <p:spPr>
          <a:xfrm>
            <a:off x="937260" y="3531998"/>
            <a:ext cx="2851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0</a:t>
            </a:r>
          </a:p>
        </p:txBody>
      </p:sp>
      <p:sp>
        <p:nvSpPr>
          <p:cNvPr id="23" name="TextBox 22">
            <a:extLst>
              <a:ext uri="{FF2B5EF4-FFF2-40B4-BE49-F238E27FC236}">
                <a16:creationId xmlns:a16="http://schemas.microsoft.com/office/drawing/2014/main" id="{2390C61A-2A5C-4528-BE18-560043F26BF3}"/>
              </a:ext>
            </a:extLst>
          </p:cNvPr>
          <p:cNvSpPr txBox="1"/>
          <p:nvPr/>
        </p:nvSpPr>
        <p:spPr>
          <a:xfrm>
            <a:off x="857632" y="4088593"/>
            <a:ext cx="46539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-50</a:t>
            </a:r>
          </a:p>
        </p:txBody>
      </p:sp>
      <p:sp>
        <p:nvSpPr>
          <p:cNvPr id="25" name="TextBox 24">
            <a:extLst>
              <a:ext uri="{FF2B5EF4-FFF2-40B4-BE49-F238E27FC236}">
                <a16:creationId xmlns:a16="http://schemas.microsoft.com/office/drawing/2014/main" id="{EE084A52-9B92-44F5-BF6F-CB2A098C8BA8}"/>
              </a:ext>
            </a:extLst>
          </p:cNvPr>
          <p:cNvSpPr txBox="1"/>
          <p:nvPr/>
        </p:nvSpPr>
        <p:spPr>
          <a:xfrm>
            <a:off x="909753" y="2939253"/>
            <a:ext cx="46539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50</a:t>
            </a:r>
          </a:p>
        </p:txBody>
      </p:sp>
      <p:sp>
        <p:nvSpPr>
          <p:cNvPr id="26" name="TextBox 25">
            <a:extLst>
              <a:ext uri="{FF2B5EF4-FFF2-40B4-BE49-F238E27FC236}">
                <a16:creationId xmlns:a16="http://schemas.microsoft.com/office/drawing/2014/main" id="{8C132DA0-F634-4353-866F-7C4EC0BDC112}"/>
              </a:ext>
            </a:extLst>
          </p:cNvPr>
          <p:cNvSpPr txBox="1"/>
          <p:nvPr/>
        </p:nvSpPr>
        <p:spPr>
          <a:xfrm>
            <a:off x="2745980" y="4789014"/>
            <a:ext cx="2851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0</a:t>
            </a:r>
          </a:p>
        </p:txBody>
      </p:sp>
      <p:sp>
        <p:nvSpPr>
          <p:cNvPr id="31" name="TextBox 30">
            <a:extLst>
              <a:ext uri="{FF2B5EF4-FFF2-40B4-BE49-F238E27FC236}">
                <a16:creationId xmlns:a16="http://schemas.microsoft.com/office/drawing/2014/main" id="{07D50381-3625-4256-B782-0205D12ABEAD}"/>
              </a:ext>
            </a:extLst>
          </p:cNvPr>
          <p:cNvSpPr txBox="1"/>
          <p:nvPr/>
        </p:nvSpPr>
        <p:spPr>
          <a:xfrm>
            <a:off x="1922538" y="4771946"/>
            <a:ext cx="52274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-20</a:t>
            </a:r>
          </a:p>
        </p:txBody>
      </p:sp>
      <p:sp>
        <p:nvSpPr>
          <p:cNvPr id="32" name="TextBox 31">
            <a:extLst>
              <a:ext uri="{FF2B5EF4-FFF2-40B4-BE49-F238E27FC236}">
                <a16:creationId xmlns:a16="http://schemas.microsoft.com/office/drawing/2014/main" id="{72B7E3C4-DA1D-4DA7-B383-384909407CEC}"/>
              </a:ext>
            </a:extLst>
          </p:cNvPr>
          <p:cNvSpPr txBox="1"/>
          <p:nvPr/>
        </p:nvSpPr>
        <p:spPr>
          <a:xfrm>
            <a:off x="3396672" y="4789698"/>
            <a:ext cx="52274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dirty="0">
                <a:latin typeface="Century Gothic"/>
              </a:rPr>
              <a:t>20</a:t>
            </a:r>
          </a:p>
        </p:txBody>
      </p:sp>
      <p:pic>
        <p:nvPicPr>
          <p:cNvPr id="35" name="Picture 34" descr="A picture containing monitor, screen, television, computer&#10;&#10;Description automatically generated">
            <a:extLst>
              <a:ext uri="{FF2B5EF4-FFF2-40B4-BE49-F238E27FC236}">
                <a16:creationId xmlns:a16="http://schemas.microsoft.com/office/drawing/2014/main" id="{4489DD47-47F6-4CEB-84A8-98E786307BA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94918" y="2079095"/>
            <a:ext cx="3457288" cy="3890257"/>
          </a:xfrm>
          <a:prstGeom prst="rect">
            <a:avLst/>
          </a:prstGeom>
        </p:spPr>
      </p:pic>
      <p:sp>
        <p:nvSpPr>
          <p:cNvPr id="36" name="Rectangle 35">
            <a:extLst>
              <a:ext uri="{FF2B5EF4-FFF2-40B4-BE49-F238E27FC236}">
                <a16:creationId xmlns:a16="http://schemas.microsoft.com/office/drawing/2014/main" id="{8D50C153-92E1-4FA4-83DF-5E184307B71A}"/>
              </a:ext>
            </a:extLst>
          </p:cNvPr>
          <p:cNvSpPr/>
          <p:nvPr/>
        </p:nvSpPr>
        <p:spPr>
          <a:xfrm>
            <a:off x="5794318" y="1918772"/>
            <a:ext cx="1724424" cy="339941"/>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Sentinel -1</a:t>
            </a:r>
            <a:endParaRPr lang="en-US" sz="1800" b="1" dirty="0">
              <a:solidFill>
                <a:srgbClr val="FFFFFF"/>
              </a:solidFill>
              <a:cs typeface="Arial"/>
            </a:endParaRPr>
          </a:p>
        </p:txBody>
      </p:sp>
      <p:sp>
        <p:nvSpPr>
          <p:cNvPr id="37" name="Rectangle 36">
            <a:extLst>
              <a:ext uri="{FF2B5EF4-FFF2-40B4-BE49-F238E27FC236}">
                <a16:creationId xmlns:a16="http://schemas.microsoft.com/office/drawing/2014/main" id="{27522D5F-AA9E-416B-B4B8-F28A8DD37C3C}"/>
              </a:ext>
            </a:extLst>
          </p:cNvPr>
          <p:cNvSpPr/>
          <p:nvPr/>
        </p:nvSpPr>
        <p:spPr>
          <a:xfrm>
            <a:off x="9288676" y="1955494"/>
            <a:ext cx="1724424" cy="339941"/>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41" name="TextBox 40">
            <a:extLst>
              <a:ext uri="{FF2B5EF4-FFF2-40B4-BE49-F238E27FC236}">
                <a16:creationId xmlns:a16="http://schemas.microsoft.com/office/drawing/2014/main" id="{40712B93-BD68-4CC3-AD7A-2DA1E768D98F}"/>
              </a:ext>
            </a:extLst>
          </p:cNvPr>
          <p:cNvSpPr txBox="1"/>
          <p:nvPr/>
        </p:nvSpPr>
        <p:spPr>
          <a:xfrm rot="-5400000">
            <a:off x="23141" y="3714163"/>
            <a:ext cx="1481392"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LiDAR (mm)</a:t>
            </a:r>
            <a:endParaRPr lang="en-US" dirty="0"/>
          </a:p>
        </p:txBody>
      </p:sp>
      <p:sp>
        <p:nvSpPr>
          <p:cNvPr id="43" name="TextBox 42">
            <a:extLst>
              <a:ext uri="{FF2B5EF4-FFF2-40B4-BE49-F238E27FC236}">
                <a16:creationId xmlns:a16="http://schemas.microsoft.com/office/drawing/2014/main" id="{D8D5A474-E829-4CEC-BC98-47D16801745A}"/>
              </a:ext>
            </a:extLst>
          </p:cNvPr>
          <p:cNvSpPr txBox="1"/>
          <p:nvPr/>
        </p:nvSpPr>
        <p:spPr>
          <a:xfrm>
            <a:off x="1995020" y="5186630"/>
            <a:ext cx="178070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entury Gothic"/>
                <a:cs typeface="Calibri"/>
              </a:rPr>
              <a:t>Sentinel-1(mm)</a:t>
            </a:r>
          </a:p>
        </p:txBody>
      </p:sp>
      <p:sp>
        <p:nvSpPr>
          <p:cNvPr id="45" name="TextBox 44">
            <a:extLst>
              <a:ext uri="{FF2B5EF4-FFF2-40B4-BE49-F238E27FC236}">
                <a16:creationId xmlns:a16="http://schemas.microsoft.com/office/drawing/2014/main" id="{6B0F8D6C-D2E7-410F-8B8D-85F2DD569DAF}"/>
              </a:ext>
            </a:extLst>
          </p:cNvPr>
          <p:cNvSpPr txBox="1"/>
          <p:nvPr/>
        </p:nvSpPr>
        <p:spPr>
          <a:xfrm>
            <a:off x="2816449" y="2843771"/>
            <a:ext cx="1687416" cy="3477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Century Gothic"/>
                <a:cs typeface="Calibri"/>
              </a:rPr>
              <a:t>RMSE = 21 mm</a:t>
            </a:r>
            <a:endParaRPr lang="en-US" b="1" dirty="0">
              <a:cs typeface="Calibri"/>
            </a:endParaRPr>
          </a:p>
        </p:txBody>
      </p:sp>
      <p:sp>
        <p:nvSpPr>
          <p:cNvPr id="47" name="TextBox 46">
            <a:extLst>
              <a:ext uri="{FF2B5EF4-FFF2-40B4-BE49-F238E27FC236}">
                <a16:creationId xmlns:a16="http://schemas.microsoft.com/office/drawing/2014/main" id="{04F7339A-8A3C-4059-9FAC-B9AFCAE4F03C}"/>
              </a:ext>
            </a:extLst>
          </p:cNvPr>
          <p:cNvSpPr txBox="1"/>
          <p:nvPr/>
        </p:nvSpPr>
        <p:spPr>
          <a:xfrm>
            <a:off x="1466882" y="1916518"/>
            <a:ext cx="28441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latin typeface="Century Gothic"/>
                <a:cs typeface="Calibri"/>
              </a:rPr>
              <a:t>LiDAR vs. Sentinel-1</a:t>
            </a:r>
          </a:p>
          <a:p>
            <a:pPr algn="ctr"/>
            <a:r>
              <a:rPr lang="en-US" sz="1600" b="1" dirty="0">
                <a:latin typeface="Century Gothic"/>
                <a:cs typeface="Calibri"/>
              </a:rPr>
              <a:t>Root Mean Square Error</a:t>
            </a:r>
          </a:p>
        </p:txBody>
      </p:sp>
      <p:grpSp>
        <p:nvGrpSpPr>
          <p:cNvPr id="48" name="Group 47">
            <a:extLst>
              <a:ext uri="{FF2B5EF4-FFF2-40B4-BE49-F238E27FC236}">
                <a16:creationId xmlns:a16="http://schemas.microsoft.com/office/drawing/2014/main" id="{540C79EB-7453-7342-8448-B6C3F0B5F356}"/>
              </a:ext>
            </a:extLst>
          </p:cNvPr>
          <p:cNvGrpSpPr/>
          <p:nvPr/>
        </p:nvGrpSpPr>
        <p:grpSpPr>
          <a:xfrm>
            <a:off x="5086811" y="2179509"/>
            <a:ext cx="519234" cy="705045"/>
            <a:chOff x="10950270" y="1144213"/>
            <a:chExt cx="348615" cy="790598"/>
          </a:xfrm>
        </p:grpSpPr>
        <p:pic>
          <p:nvPicPr>
            <p:cNvPr id="49" name="Picture 48" descr="A picture containing monitor, screen, television, computer&#10;&#10;Description automatically generated">
              <a:extLst>
                <a:ext uri="{FF2B5EF4-FFF2-40B4-BE49-F238E27FC236}">
                  <a16:creationId xmlns:a16="http://schemas.microsoft.com/office/drawing/2014/main" id="{7A9D9E5E-0A2B-B64D-BDCD-2ABF304B641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50" name="TextBox 49">
              <a:extLst>
                <a:ext uri="{FF2B5EF4-FFF2-40B4-BE49-F238E27FC236}">
                  <a16:creationId xmlns:a16="http://schemas.microsoft.com/office/drawing/2014/main" id="{A98A9EED-650B-F74E-A590-34D4AE3E087E}"/>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grpSp>
        <p:nvGrpSpPr>
          <p:cNvPr id="51" name="Group 50">
            <a:extLst>
              <a:ext uri="{FF2B5EF4-FFF2-40B4-BE49-F238E27FC236}">
                <a16:creationId xmlns:a16="http://schemas.microsoft.com/office/drawing/2014/main" id="{91683F70-2B7F-E648-AE4B-7B0954FDD10C}"/>
              </a:ext>
            </a:extLst>
          </p:cNvPr>
          <p:cNvGrpSpPr/>
          <p:nvPr/>
        </p:nvGrpSpPr>
        <p:grpSpPr>
          <a:xfrm>
            <a:off x="8482757" y="2148770"/>
            <a:ext cx="519234" cy="705045"/>
            <a:chOff x="10950270" y="1144213"/>
            <a:chExt cx="348615" cy="790598"/>
          </a:xfrm>
        </p:grpSpPr>
        <p:pic>
          <p:nvPicPr>
            <p:cNvPr id="52" name="Picture 51" descr="A picture containing monitor, screen, television, computer&#10;&#10;Description automatically generated">
              <a:extLst>
                <a:ext uri="{FF2B5EF4-FFF2-40B4-BE49-F238E27FC236}">
                  <a16:creationId xmlns:a16="http://schemas.microsoft.com/office/drawing/2014/main" id="{52E81B37-2D46-9E4D-8497-08D22022220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340" t="88338" r="90739" b="4021"/>
            <a:stretch/>
          </p:blipFill>
          <p:spPr>
            <a:xfrm>
              <a:off x="10987666" y="1401630"/>
              <a:ext cx="311219" cy="533181"/>
            </a:xfrm>
            <a:prstGeom prst="rect">
              <a:avLst/>
            </a:prstGeom>
          </p:spPr>
        </p:pic>
        <p:sp>
          <p:nvSpPr>
            <p:cNvPr id="53" name="TextBox 52">
              <a:extLst>
                <a:ext uri="{FF2B5EF4-FFF2-40B4-BE49-F238E27FC236}">
                  <a16:creationId xmlns:a16="http://schemas.microsoft.com/office/drawing/2014/main" id="{CEB858C8-52B6-9C44-9602-40B909BB0616}"/>
                </a:ext>
              </a:extLst>
            </p:cNvPr>
            <p:cNvSpPr txBox="1"/>
            <p:nvPr/>
          </p:nvSpPr>
          <p:spPr>
            <a:xfrm>
              <a:off x="10950270" y="1144213"/>
              <a:ext cx="347574" cy="338554"/>
            </a:xfrm>
            <a:prstGeom prst="rect">
              <a:avLst/>
            </a:prstGeom>
            <a:noFill/>
          </p:spPr>
          <p:txBody>
            <a:bodyPr wrap="square" rtlCol="0" anchor="t">
              <a:spAutoFit/>
            </a:bodyPr>
            <a:lstStyle/>
            <a:p>
              <a:pPr algn="ctr"/>
              <a:r>
                <a:rPr lang="en-US" sz="1600" b="1" dirty="0">
                  <a:solidFill>
                    <a:schemeClr val="tx1">
                      <a:lumMod val="75000"/>
                      <a:lumOff val="25000"/>
                    </a:schemeClr>
                  </a:solidFill>
                  <a:latin typeface="Century Gothic"/>
                </a:rPr>
                <a:t>N</a:t>
              </a:r>
              <a:endParaRPr lang="en-US" dirty="0"/>
            </a:p>
          </p:txBody>
        </p:sp>
      </p:grpSp>
      <p:pic>
        <p:nvPicPr>
          <p:cNvPr id="54" name="Picture 53" descr="A picture containing monitor, screen, television, computer&#10;&#10;Description automatically generated">
            <a:extLst>
              <a:ext uri="{FF2B5EF4-FFF2-40B4-BE49-F238E27FC236}">
                <a16:creationId xmlns:a16="http://schemas.microsoft.com/office/drawing/2014/main" id="{C3E72B81-319E-F84C-A124-82D405ED018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054" t="88868" r="45978" b="8359"/>
          <a:stretch/>
        </p:blipFill>
        <p:spPr>
          <a:xfrm>
            <a:off x="4863703" y="5928019"/>
            <a:ext cx="3460276" cy="128046"/>
          </a:xfrm>
          <a:prstGeom prst="rect">
            <a:avLst/>
          </a:prstGeom>
        </p:spPr>
      </p:pic>
      <p:sp>
        <p:nvSpPr>
          <p:cNvPr id="55" name="TextBox 54">
            <a:extLst>
              <a:ext uri="{FF2B5EF4-FFF2-40B4-BE49-F238E27FC236}">
                <a16:creationId xmlns:a16="http://schemas.microsoft.com/office/drawing/2014/main" id="{491E2932-9B38-9846-A247-05D33CC4F4F4}"/>
              </a:ext>
            </a:extLst>
          </p:cNvPr>
          <p:cNvSpPr txBox="1"/>
          <p:nvPr/>
        </p:nvSpPr>
        <p:spPr>
          <a:xfrm>
            <a:off x="4934140" y="6059948"/>
            <a:ext cx="655173"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56" name="TextBox 55">
            <a:extLst>
              <a:ext uri="{FF2B5EF4-FFF2-40B4-BE49-F238E27FC236}">
                <a16:creationId xmlns:a16="http://schemas.microsoft.com/office/drawing/2014/main" id="{39D301BD-B222-6F46-A4E3-914E0412AF1D}"/>
              </a:ext>
            </a:extLst>
          </p:cNvPr>
          <p:cNvSpPr txBox="1"/>
          <p:nvPr/>
        </p:nvSpPr>
        <p:spPr>
          <a:xfrm>
            <a:off x="6262555" y="6061666"/>
            <a:ext cx="731384"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57" name="TextBox 56">
            <a:extLst>
              <a:ext uri="{FF2B5EF4-FFF2-40B4-BE49-F238E27FC236}">
                <a16:creationId xmlns:a16="http://schemas.microsoft.com/office/drawing/2014/main" id="{4EC9F546-A49C-7949-9A79-7AD3A5869B11}"/>
              </a:ext>
            </a:extLst>
          </p:cNvPr>
          <p:cNvSpPr txBox="1"/>
          <p:nvPr/>
        </p:nvSpPr>
        <p:spPr>
          <a:xfrm>
            <a:off x="7408181" y="6061666"/>
            <a:ext cx="770541"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pic>
        <p:nvPicPr>
          <p:cNvPr id="58" name="Picture 57" descr="A picture containing monitor, screen, television, computer&#10;&#10;Description automatically generated">
            <a:extLst>
              <a:ext uri="{FF2B5EF4-FFF2-40B4-BE49-F238E27FC236}">
                <a16:creationId xmlns:a16="http://schemas.microsoft.com/office/drawing/2014/main" id="{D224D283-1665-F44D-B555-5FE50442BEF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054" t="88868" r="45978" b="8359"/>
          <a:stretch/>
        </p:blipFill>
        <p:spPr>
          <a:xfrm>
            <a:off x="8296972" y="5937091"/>
            <a:ext cx="3460276" cy="128046"/>
          </a:xfrm>
          <a:prstGeom prst="rect">
            <a:avLst/>
          </a:prstGeom>
        </p:spPr>
      </p:pic>
      <p:sp>
        <p:nvSpPr>
          <p:cNvPr id="59" name="TextBox 58">
            <a:extLst>
              <a:ext uri="{FF2B5EF4-FFF2-40B4-BE49-F238E27FC236}">
                <a16:creationId xmlns:a16="http://schemas.microsoft.com/office/drawing/2014/main" id="{A40F231F-910C-DC49-B81B-2751C5F9FFC8}"/>
              </a:ext>
            </a:extLst>
          </p:cNvPr>
          <p:cNvSpPr txBox="1"/>
          <p:nvPr/>
        </p:nvSpPr>
        <p:spPr>
          <a:xfrm>
            <a:off x="8378615" y="6069020"/>
            <a:ext cx="655173"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0 km</a:t>
            </a:r>
            <a:endParaRPr lang="en-US" sz="1600" dirty="0">
              <a:solidFill>
                <a:schemeClr val="tx1">
                  <a:lumMod val="75000"/>
                  <a:lumOff val="25000"/>
                </a:schemeClr>
              </a:solidFill>
              <a:latin typeface="Century Gothic" panose="020B0502020202020204" pitchFamily="34" charset="0"/>
            </a:endParaRPr>
          </a:p>
        </p:txBody>
      </p:sp>
      <p:sp>
        <p:nvSpPr>
          <p:cNvPr id="60" name="TextBox 59">
            <a:extLst>
              <a:ext uri="{FF2B5EF4-FFF2-40B4-BE49-F238E27FC236}">
                <a16:creationId xmlns:a16="http://schemas.microsoft.com/office/drawing/2014/main" id="{3538949F-7880-714B-8333-0786682EC428}"/>
              </a:ext>
            </a:extLst>
          </p:cNvPr>
          <p:cNvSpPr txBox="1"/>
          <p:nvPr/>
        </p:nvSpPr>
        <p:spPr>
          <a:xfrm>
            <a:off x="9695824" y="6070738"/>
            <a:ext cx="731384" cy="338554"/>
          </a:xfrm>
          <a:prstGeom prst="rect">
            <a:avLst/>
          </a:prstGeom>
          <a:noFill/>
        </p:spPr>
        <p:txBody>
          <a:bodyPr wrap="square" rtlCol="0" anchor="t">
            <a:spAutoFit/>
          </a:bodyPr>
          <a:lstStyle/>
          <a:p>
            <a:r>
              <a:rPr lang="en-US" sz="1600" dirty="0">
                <a:solidFill>
                  <a:schemeClr val="tx1">
                    <a:lumMod val="75000"/>
                    <a:lumOff val="25000"/>
                  </a:schemeClr>
                </a:solidFill>
                <a:latin typeface="Century Gothic"/>
              </a:rPr>
              <a:t>5 km</a:t>
            </a:r>
            <a:endParaRPr lang="en-US" sz="1600" dirty="0">
              <a:solidFill>
                <a:schemeClr val="tx1">
                  <a:lumMod val="75000"/>
                  <a:lumOff val="25000"/>
                </a:schemeClr>
              </a:solidFill>
              <a:latin typeface="Century Gothic" panose="020B0502020202020204" pitchFamily="34" charset="0"/>
            </a:endParaRPr>
          </a:p>
        </p:txBody>
      </p:sp>
      <p:sp>
        <p:nvSpPr>
          <p:cNvPr id="61" name="TextBox 60">
            <a:extLst>
              <a:ext uri="{FF2B5EF4-FFF2-40B4-BE49-F238E27FC236}">
                <a16:creationId xmlns:a16="http://schemas.microsoft.com/office/drawing/2014/main" id="{037B9BF2-12A7-7845-9376-DE372A724818}"/>
              </a:ext>
            </a:extLst>
          </p:cNvPr>
          <p:cNvSpPr txBox="1"/>
          <p:nvPr/>
        </p:nvSpPr>
        <p:spPr>
          <a:xfrm>
            <a:off x="10852656" y="6070738"/>
            <a:ext cx="770541"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10 km</a:t>
            </a:r>
          </a:p>
        </p:txBody>
      </p:sp>
    </p:spTree>
    <p:extLst>
      <p:ext uri="{BB962C8B-B14F-4D97-AF65-F5344CB8AC3E}">
        <p14:creationId xmlns:p14="http://schemas.microsoft.com/office/powerpoint/2010/main" val="1196392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1" descr="A picture containing text, map, young, water&#10;&#10;Description automatically generated">
            <a:extLst>
              <a:ext uri="{FF2B5EF4-FFF2-40B4-BE49-F238E27FC236}">
                <a16:creationId xmlns:a16="http://schemas.microsoft.com/office/drawing/2014/main" id="{C70E8A7F-5A7E-42FB-BE10-F603A1A4F89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3515616" y="1343331"/>
            <a:ext cx="3954509" cy="5164843"/>
          </a:xfrm>
          <a:prstGeom prst="rect">
            <a:avLst/>
          </a:prstGeom>
          <a:ln>
            <a:solidFill>
              <a:schemeClr val="tx1"/>
            </a:solidFill>
          </a:ln>
        </p:spPr>
      </p:pic>
      <p:pic>
        <p:nvPicPr>
          <p:cNvPr id="3" name="Picture 7" descr="A close up of a map&#10;&#10;Description automatically generated">
            <a:extLst>
              <a:ext uri="{FF2B5EF4-FFF2-40B4-BE49-F238E27FC236}">
                <a16:creationId xmlns:a16="http://schemas.microsoft.com/office/drawing/2014/main" id="{0D71B273-461A-47E8-ADB6-CE96DD23D3A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0800000">
            <a:off x="1703482" y="1359482"/>
            <a:ext cx="2675601" cy="5165143"/>
          </a:xfrm>
          <a:prstGeom prst="rect">
            <a:avLst/>
          </a:prstGeom>
          <a:ln>
            <a:solidFill>
              <a:schemeClr val="tx1"/>
            </a:solidFill>
          </a:ln>
        </p:spPr>
      </p:pic>
      <p:sp>
        <p:nvSpPr>
          <p:cNvPr id="2" name="Title 1"/>
          <p:cNvSpPr txBox="1">
            <a:spLocks/>
          </p:cNvSpPr>
          <p:nvPr/>
        </p:nvSpPr>
        <p:spPr>
          <a:xfrm>
            <a:off x="495300" y="342901"/>
            <a:ext cx="10108456" cy="41909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panose="020F0302020204030204"/>
              </a:rPr>
              <a:t>Results: </a:t>
            </a:r>
            <a:r>
              <a:rPr lang="en-US" sz="4000" dirty="0">
                <a:solidFill>
                  <a:srgbClr val="8D8780"/>
                </a:solidFill>
                <a:latin typeface="Century Gothic" panose="020F0302020204030204"/>
              </a:rPr>
              <a:t>Validation</a:t>
            </a:r>
          </a:p>
        </p:txBody>
      </p:sp>
      <p:grpSp>
        <p:nvGrpSpPr>
          <p:cNvPr id="5" name="Group 4">
            <a:extLst>
              <a:ext uri="{FF2B5EF4-FFF2-40B4-BE49-F238E27FC236}">
                <a16:creationId xmlns:a16="http://schemas.microsoft.com/office/drawing/2014/main" id="{00FAA54C-5AF7-44BC-B05C-DA4736F7D28E}"/>
              </a:ext>
            </a:extLst>
          </p:cNvPr>
          <p:cNvGrpSpPr/>
          <p:nvPr/>
        </p:nvGrpSpPr>
        <p:grpSpPr>
          <a:xfrm>
            <a:off x="5730384" y="529031"/>
            <a:ext cx="5366956" cy="431749"/>
            <a:chOff x="5730384" y="529031"/>
            <a:chExt cx="5366956" cy="431749"/>
          </a:xfrm>
        </p:grpSpPr>
        <p:sp>
          <p:nvSpPr>
            <p:cNvPr id="27" name="Rectangle 26">
              <a:extLst>
                <a:ext uri="{FF2B5EF4-FFF2-40B4-BE49-F238E27FC236}">
                  <a16:creationId xmlns:a16="http://schemas.microsoft.com/office/drawing/2014/main" id="{B9BE905F-6384-498F-9271-6CC3AE0C8AC8}"/>
                </a:ext>
              </a:extLst>
            </p:cNvPr>
            <p:cNvSpPr/>
            <p:nvPr/>
          </p:nvSpPr>
          <p:spPr>
            <a:xfrm>
              <a:off x="7558631" y="529032"/>
              <a:ext cx="1724424" cy="431748"/>
            </a:xfrm>
            <a:prstGeom prst="rect">
              <a:avLst/>
            </a:prstGeom>
            <a:solidFill>
              <a:srgbClr val="7EB761"/>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UAVSAR</a:t>
              </a:r>
            </a:p>
          </p:txBody>
        </p:sp>
        <p:sp>
          <p:nvSpPr>
            <p:cNvPr id="22" name="Rectangle 21">
              <a:extLst>
                <a:ext uri="{FF2B5EF4-FFF2-40B4-BE49-F238E27FC236}">
                  <a16:creationId xmlns:a16="http://schemas.microsoft.com/office/drawing/2014/main" id="{85438054-A36C-4BCE-98FA-C0D92C26C4CB}"/>
                </a:ext>
              </a:extLst>
            </p:cNvPr>
            <p:cNvSpPr/>
            <p:nvPr/>
          </p:nvSpPr>
          <p:spPr>
            <a:xfrm>
              <a:off x="9372916" y="529031"/>
              <a:ext cx="1724424" cy="431748"/>
            </a:xfrm>
            <a:prstGeom prst="rect">
              <a:avLst/>
            </a:prstGeom>
            <a:solidFill>
              <a:srgbClr val="379CC4"/>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solidFill>
                    <a:srgbClr val="FFFFFF"/>
                  </a:solidFill>
                  <a:cs typeface="Arial"/>
                </a:rPr>
                <a:t>LiDAR</a:t>
              </a:r>
              <a:endParaRPr lang="en-US" sz="1800" b="1" dirty="0">
                <a:solidFill>
                  <a:srgbClr val="FFFFFF"/>
                </a:solidFill>
                <a:cs typeface="Arial"/>
              </a:endParaRPr>
            </a:p>
          </p:txBody>
        </p:sp>
        <p:sp>
          <p:nvSpPr>
            <p:cNvPr id="44" name="Rectangle 43">
              <a:extLst>
                <a:ext uri="{FF2B5EF4-FFF2-40B4-BE49-F238E27FC236}">
                  <a16:creationId xmlns:a16="http://schemas.microsoft.com/office/drawing/2014/main" id="{6887B099-59BC-4F53-8624-448123A0B34C}"/>
                </a:ext>
              </a:extLst>
            </p:cNvPr>
            <p:cNvSpPr/>
            <p:nvPr/>
          </p:nvSpPr>
          <p:spPr>
            <a:xfrm>
              <a:off x="5730384" y="533107"/>
              <a:ext cx="1724960" cy="426399"/>
            </a:xfrm>
            <a:prstGeom prst="rect">
              <a:avLst/>
            </a:prstGeom>
            <a:solidFill>
              <a:srgbClr val="7E0000"/>
            </a:solidFill>
            <a:ln>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800" b="1" dirty="0">
                  <a:solidFill>
                    <a:srgbClr val="FFFFFF"/>
                  </a:solidFill>
                  <a:cs typeface="Arial"/>
                </a:rPr>
                <a:t>Sentinel-1</a:t>
              </a:r>
            </a:p>
          </p:txBody>
        </p:sp>
      </p:grpSp>
      <p:pic>
        <p:nvPicPr>
          <p:cNvPr id="4" name="Picture 5" descr="A close up of a map&#10;&#10;Description automatically generated">
            <a:extLst>
              <a:ext uri="{FF2B5EF4-FFF2-40B4-BE49-F238E27FC236}">
                <a16:creationId xmlns:a16="http://schemas.microsoft.com/office/drawing/2014/main" id="{D2876823-140D-4478-8C09-F7F4D458A1D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0800000">
            <a:off x="7110232" y="1347862"/>
            <a:ext cx="2942170" cy="5171510"/>
          </a:xfrm>
          <a:prstGeom prst="rect">
            <a:avLst/>
          </a:prstGeom>
          <a:ln>
            <a:solidFill>
              <a:schemeClr val="tx1"/>
            </a:solidFill>
          </a:ln>
        </p:spPr>
      </p:pic>
      <p:sp>
        <p:nvSpPr>
          <p:cNvPr id="10" name="Rectangle 9">
            <a:extLst>
              <a:ext uri="{FF2B5EF4-FFF2-40B4-BE49-F238E27FC236}">
                <a16:creationId xmlns:a16="http://schemas.microsoft.com/office/drawing/2014/main" id="{B98FB3A7-E24B-402B-A36F-C9B121815EF7}"/>
              </a:ext>
            </a:extLst>
          </p:cNvPr>
          <p:cNvSpPr/>
          <p:nvPr/>
        </p:nvSpPr>
        <p:spPr>
          <a:xfrm>
            <a:off x="1700150" y="1348838"/>
            <a:ext cx="8362207" cy="5165765"/>
          </a:xfrm>
          <a:prstGeom prst="rect">
            <a:avLst/>
          </a:prstGeom>
          <a:noFill/>
          <a:ln w="57150">
            <a:solidFill>
              <a:srgbClr val="8D8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3985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300" y="342900"/>
            <a:ext cx="9414305" cy="4191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Conclusions</a:t>
            </a:r>
          </a:p>
          <a:p>
            <a:endParaRPr lang="en-US" sz="4000" b="1" dirty="0">
              <a:solidFill>
                <a:schemeClr val="bg1"/>
              </a:solidFill>
              <a:latin typeface="Century Gothic"/>
            </a:endParaRPr>
          </a:p>
        </p:txBody>
      </p:sp>
      <p:sp>
        <p:nvSpPr>
          <p:cNvPr id="8" name="TextBox 7">
            <a:extLst>
              <a:ext uri="{FF2B5EF4-FFF2-40B4-BE49-F238E27FC236}">
                <a16:creationId xmlns:a16="http://schemas.microsoft.com/office/drawing/2014/main" id="{1120412C-38C0-4BE7-A8F0-1F1FC38E9AEF}"/>
              </a:ext>
            </a:extLst>
          </p:cNvPr>
          <p:cNvSpPr txBox="1"/>
          <p:nvPr/>
        </p:nvSpPr>
        <p:spPr>
          <a:xfrm>
            <a:off x="311366" y="1228440"/>
            <a:ext cx="5320813" cy="11480066"/>
          </a:xfrm>
          <a:prstGeom prst="rect">
            <a:avLst/>
          </a:prstGeom>
          <a:noFill/>
          <a:ln w="19050">
            <a:noFill/>
          </a:ln>
        </p:spPr>
        <p:txBody>
          <a:bodyPr wrap="square" rtlCol="0" anchor="t">
            <a:spAutoFit/>
          </a:bodyPr>
          <a:lstStyle/>
          <a:p>
            <a:endParaRPr lang="en-US" sz="1600" dirty="0">
              <a:solidFill>
                <a:srgbClr val="FF0000"/>
              </a:solidFill>
              <a:latin typeface="Century Gothic" panose="020B0502020202020204" pitchFamily="34" charset="0"/>
            </a:endParaRPr>
          </a:p>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UAVSAR</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RMSE of 13mm</a:t>
            </a:r>
            <a:r>
              <a:rPr lang="en-US" dirty="0">
                <a:solidFill>
                  <a:schemeClr val="tx1">
                    <a:lumMod val="75000"/>
                    <a:lumOff val="25000"/>
                  </a:schemeClr>
                </a:solidFill>
                <a:latin typeface="Century Gothic" panose="020F0302020204030204"/>
              </a:rPr>
              <a:t> compared to LiDAR</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Similar spatial patterns</a:t>
            </a:r>
            <a:r>
              <a:rPr lang="en-US" dirty="0">
                <a:solidFill>
                  <a:schemeClr val="tx1">
                    <a:lumMod val="75000"/>
                    <a:lumOff val="25000"/>
                  </a:schemeClr>
                </a:solidFill>
                <a:latin typeface="Century Gothic" panose="020F0302020204030204"/>
              </a:rPr>
              <a:t> and magnitude of deformation compared to LIDAR</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Higher resolution</a:t>
            </a:r>
            <a:r>
              <a:rPr lang="en-US" dirty="0">
                <a:solidFill>
                  <a:schemeClr val="tx1">
                    <a:lumMod val="75000"/>
                    <a:lumOff val="25000"/>
                  </a:schemeClr>
                </a:solidFill>
                <a:latin typeface="Century Gothic" panose="020F0302020204030204"/>
              </a:rPr>
              <a:t> imagery enables improved identification of deformation features</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Limited coverage</a:t>
            </a:r>
            <a:r>
              <a:rPr lang="en-US" dirty="0">
                <a:solidFill>
                  <a:schemeClr val="tx1">
                    <a:lumMod val="75000"/>
                    <a:lumOff val="25000"/>
                  </a:schemeClr>
                </a:solidFill>
                <a:latin typeface="Century Gothic" panose="020F0302020204030204"/>
              </a:rPr>
              <a:t> of UAVSAR compared to Sentinel-1 C-SAR</a:t>
            </a:r>
          </a:p>
          <a:p>
            <a:pPr lvl="1">
              <a:spcAft>
                <a:spcPts val="600"/>
              </a:spcAft>
              <a:buClr>
                <a:srgbClr val="8D8780"/>
              </a:buClr>
            </a:pPr>
            <a:endParaRPr lang="en-US" dirty="0">
              <a:solidFill>
                <a:schemeClr val="tx1">
                  <a:lumMod val="75000"/>
                  <a:lumOff val="25000"/>
                </a:schemeClr>
              </a:solidFill>
              <a:latin typeface="Century Gothic" panose="020F0302020204030204"/>
            </a:endParaRPr>
          </a:p>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Sentinel-1 C-SAR</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RMSE of 21mm</a:t>
            </a:r>
            <a:r>
              <a:rPr lang="en-US" dirty="0">
                <a:solidFill>
                  <a:schemeClr val="tx1">
                    <a:lumMod val="75000"/>
                    <a:lumOff val="25000"/>
                  </a:schemeClr>
                </a:solidFill>
                <a:latin typeface="Century Gothic" panose="020F0302020204030204"/>
              </a:rPr>
              <a:t> compared to LiDAR</a:t>
            </a:r>
          </a:p>
          <a:p>
            <a:pPr marL="800100" lvl="1" indent="-342900">
              <a:spcAft>
                <a:spcPts val="600"/>
              </a:spcAft>
              <a:buClr>
                <a:srgbClr val="8D8780"/>
              </a:buClr>
              <a:buFont typeface="Webdings" panose="05030102010509060703" pitchFamily="18" charset="2"/>
              <a:buChar char=""/>
            </a:pPr>
            <a:r>
              <a:rPr lang="en-US" b="1" dirty="0">
                <a:solidFill>
                  <a:schemeClr val="tx1">
                    <a:lumMod val="75000"/>
                    <a:lumOff val="25000"/>
                  </a:schemeClr>
                </a:solidFill>
                <a:latin typeface="Century Gothic" panose="020F0302020204030204"/>
              </a:rPr>
              <a:t>80m resolution limits</a:t>
            </a:r>
            <a:r>
              <a:rPr lang="en-US" dirty="0">
                <a:solidFill>
                  <a:schemeClr val="tx1">
                    <a:lumMod val="75000"/>
                    <a:lumOff val="25000"/>
                  </a:schemeClr>
                </a:solidFill>
                <a:latin typeface="Century Gothic" panose="020F0302020204030204"/>
              </a:rPr>
              <a:t> identification of deformation features</a:t>
            </a:r>
          </a:p>
          <a:p>
            <a:pPr marL="800100" lvl="1" indent="-342900">
              <a:spcAft>
                <a:spcPts val="600"/>
              </a:spcAft>
              <a:buClr>
                <a:srgbClr val="8D8780"/>
              </a:buClr>
              <a:buFont typeface="Webdings" panose="05030102010509060703" pitchFamily="18" charset="2"/>
              <a:buChar char=""/>
            </a:pPr>
            <a:endParaRPr lang="en-US" dirty="0">
              <a:solidFill>
                <a:schemeClr val="tx1">
                  <a:lumMod val="75000"/>
                  <a:lumOff val="25000"/>
                </a:schemeClr>
              </a:solidFill>
              <a:latin typeface="Century Gothic" panose="020F0302020204030204"/>
            </a:endParaRPr>
          </a:p>
          <a:p>
            <a:pPr lvl="1">
              <a:spcAft>
                <a:spcPts val="600"/>
              </a:spcAft>
              <a:buClr>
                <a:srgbClr val="8D8780"/>
              </a:buClr>
            </a:pPr>
            <a:endParaRPr lang="en-US" dirty="0">
              <a:solidFill>
                <a:schemeClr val="tx1">
                  <a:lumMod val="75000"/>
                  <a:lumOff val="25000"/>
                </a:schemeClr>
              </a:solidFill>
              <a:latin typeface="Century Gothic" panose="020F0302020204030204"/>
            </a:endParaRPr>
          </a:p>
          <a:p>
            <a:pPr lvl="1">
              <a:spcAft>
                <a:spcPts val="600"/>
              </a:spcAft>
              <a:buClr>
                <a:srgbClr val="8D8780"/>
              </a:buClr>
            </a:pPr>
            <a:endParaRPr lang="en-US" dirty="0">
              <a:solidFill>
                <a:schemeClr val="tx1">
                  <a:lumMod val="75000"/>
                  <a:lumOff val="25000"/>
                </a:schemeClr>
              </a:solidFill>
              <a:latin typeface="Century Gothic" panose="020F0302020204030204"/>
            </a:endParaRPr>
          </a:p>
          <a:p>
            <a:pPr>
              <a:buClr>
                <a:srgbClr val="8D8780"/>
              </a:buClr>
            </a:pPr>
            <a:endParaRPr lang="en-US" sz="1600" dirty="0">
              <a:solidFill>
                <a:srgbClr val="FF0000"/>
              </a:solidFill>
              <a:latin typeface="Century Gothic"/>
            </a:endParaRPr>
          </a:p>
          <a:p>
            <a:pPr>
              <a:buClr>
                <a:srgbClr val="8D8780"/>
              </a:buClr>
            </a:pPr>
            <a:endParaRPr lang="en-US" sz="1600" dirty="0">
              <a:solidFill>
                <a:srgbClr val="FF0000"/>
              </a:solidFill>
              <a:latin typeface="Century Gothic"/>
            </a:endParaRPr>
          </a:p>
          <a:p>
            <a:pPr marL="800100" lvl="1" indent="-342900">
              <a:spcAft>
                <a:spcPts val="600"/>
              </a:spcAft>
              <a:buClr>
                <a:srgbClr val="8D8780"/>
              </a:buClr>
              <a:buFont typeface="Webdings" panose="05030102010509060703" pitchFamily="18" charset="2"/>
              <a:buChar char=""/>
            </a:pPr>
            <a:r>
              <a:rPr lang="en-US" sz="1600" dirty="0">
                <a:solidFill>
                  <a:srgbClr val="FF0000"/>
                </a:solidFill>
                <a:latin typeface="Century Gothic"/>
              </a:rPr>
              <a:t>UAVSAR and Lidar comparisons show:</a:t>
            </a:r>
            <a:endParaRPr lang="en-US" sz="1600" dirty="0">
              <a:solidFill>
                <a:srgbClr val="FF0000"/>
              </a:solidFill>
              <a:latin typeface="Century Gothic" panose="020B0502020202020204" pitchFamily="34" charset="0"/>
            </a:endParaRPr>
          </a:p>
          <a:p>
            <a:r>
              <a:rPr lang="en-US" sz="1600" dirty="0">
                <a:solidFill>
                  <a:srgbClr val="FF0000"/>
                </a:solidFill>
                <a:latin typeface="Century Gothic"/>
              </a:rPr>
              <a:t>- similar orders of magnitude deformation</a:t>
            </a:r>
          </a:p>
          <a:p>
            <a:pPr marL="285750" indent="-285750">
              <a:buFontTx/>
              <a:buChar char="-"/>
            </a:pPr>
            <a:r>
              <a:rPr lang="en-US" sz="1600" dirty="0">
                <a:solidFill>
                  <a:srgbClr val="FF0000"/>
                </a:solidFill>
                <a:latin typeface="Century Gothic"/>
              </a:rPr>
              <a:t>similar spatial patterns of deformation</a:t>
            </a:r>
          </a:p>
          <a:p>
            <a:pPr marL="285750" indent="-285750">
              <a:buFontTx/>
              <a:buChar char="-"/>
            </a:pPr>
            <a:r>
              <a:rPr lang="en-US" sz="1600" dirty="0">
                <a:solidFill>
                  <a:srgbClr val="FF0000"/>
                </a:solidFill>
                <a:latin typeface="Century Gothic"/>
              </a:rPr>
              <a:t>Smaller resolution of UAVSAR allows us to see slumping and deformation features</a:t>
            </a:r>
          </a:p>
          <a:p>
            <a:pPr marL="285750" indent="-285750">
              <a:buFontTx/>
              <a:buChar char="-"/>
            </a:pPr>
            <a:r>
              <a:rPr lang="en-US" sz="1600" dirty="0">
                <a:solidFill>
                  <a:srgbClr val="FF0000"/>
                </a:solidFill>
                <a:latin typeface="Century Gothic"/>
              </a:rPr>
              <a:t>-RMSE of UAVSAR and LiDAR </a:t>
            </a:r>
          </a:p>
          <a:p>
            <a:pPr marL="285750" indent="-285750">
              <a:buFontTx/>
              <a:buChar char="-"/>
            </a:pPr>
            <a:endParaRPr lang="en-US" sz="1600" dirty="0">
              <a:solidFill>
                <a:srgbClr val="FF0000"/>
              </a:solidFill>
              <a:latin typeface="Century Gothic"/>
            </a:endParaRPr>
          </a:p>
          <a:p>
            <a:pPr marL="285750" indent="-285750">
              <a:buFontTx/>
              <a:buChar char="-"/>
            </a:pPr>
            <a:r>
              <a:rPr lang="en-US" sz="1600" dirty="0">
                <a:solidFill>
                  <a:srgbClr val="FF0000"/>
                </a:solidFill>
                <a:latin typeface="Century Gothic"/>
              </a:rPr>
              <a:t>LiDAR and Sentinel</a:t>
            </a:r>
          </a:p>
          <a:p>
            <a:pPr marL="285750" indent="-285750">
              <a:buFontTx/>
              <a:buChar char="-"/>
            </a:pPr>
            <a:r>
              <a:rPr lang="en-US" sz="1600" dirty="0">
                <a:solidFill>
                  <a:srgbClr val="FF0000"/>
                </a:solidFill>
                <a:latin typeface="Century Gothic"/>
              </a:rPr>
              <a:t>RMSE</a:t>
            </a:r>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a:p>
            <a:endParaRPr lang="en-US" sz="1600" dirty="0">
              <a:solidFill>
                <a:srgbClr val="FF0000"/>
              </a:solidFill>
              <a:latin typeface="Century Gothic" panose="020B0502020202020204" pitchFamily="34" charset="0"/>
            </a:endParaRPr>
          </a:p>
        </p:txBody>
      </p:sp>
      <p:pic>
        <p:nvPicPr>
          <p:cNvPr id="4" name="Picture 3" descr="Water next to the ocean&#10;&#10;Description automatically generated">
            <a:extLst>
              <a:ext uri="{FF2B5EF4-FFF2-40B4-BE49-F238E27FC236}">
                <a16:creationId xmlns:a16="http://schemas.microsoft.com/office/drawing/2014/main" id="{E46D8FC1-0A87-4A40-8BAD-7169631EEA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5093" y="1763240"/>
            <a:ext cx="5745541" cy="4247316"/>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E63A79F9-0FFC-1F4B-9948-F194E46FFE78}"/>
              </a:ext>
            </a:extLst>
          </p:cNvPr>
          <p:cNvSpPr txBox="1"/>
          <p:nvPr/>
        </p:nvSpPr>
        <p:spPr>
          <a:xfrm>
            <a:off x="7166986" y="6033474"/>
            <a:ext cx="471364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i="1" dirty="0">
                <a:solidFill>
                  <a:schemeClr val="tx1">
                    <a:lumMod val="75000"/>
                    <a:lumOff val="25000"/>
                  </a:schemeClr>
                </a:solidFill>
                <a:latin typeface="Century Gothic"/>
              </a:rPr>
              <a:t>Credit:</a:t>
            </a:r>
            <a:r>
              <a:rPr lang="en-US" sz="1200" i="1" dirty="0">
                <a:solidFill>
                  <a:schemeClr val="tx1">
                    <a:lumMod val="75000"/>
                    <a:lumOff val="25000"/>
                  </a:schemeClr>
                </a:solidFill>
                <a:latin typeface="Century Gothic"/>
                <a:ea typeface="+mn-lt"/>
                <a:cs typeface="+mn-lt"/>
              </a:rPr>
              <a:t> Jacqueline Schmid</a:t>
            </a:r>
          </a:p>
        </p:txBody>
      </p:sp>
    </p:spTree>
    <p:extLst>
      <p:ext uri="{BB962C8B-B14F-4D97-AF65-F5344CB8AC3E}">
        <p14:creationId xmlns:p14="http://schemas.microsoft.com/office/powerpoint/2010/main" val="1673195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AE9AC0C-6E9F-409C-A947-F171CA0C4A38}"/>
              </a:ext>
            </a:extLst>
          </p:cNvPr>
          <p:cNvGrpSpPr/>
          <p:nvPr/>
        </p:nvGrpSpPr>
        <p:grpSpPr>
          <a:xfrm>
            <a:off x="6496142" y="1110733"/>
            <a:ext cx="5032598" cy="5101391"/>
            <a:chOff x="6496142" y="1110733"/>
            <a:chExt cx="5032598" cy="5101391"/>
          </a:xfrm>
        </p:grpSpPr>
        <p:pic>
          <p:nvPicPr>
            <p:cNvPr id="51" name="Picture 51" descr="A screenshot of a computer&#10;&#10;Description automatically generated">
              <a:extLst>
                <a:ext uri="{FF2B5EF4-FFF2-40B4-BE49-F238E27FC236}">
                  <a16:creationId xmlns:a16="http://schemas.microsoft.com/office/drawing/2014/main" id="{DED4CAEE-C912-4802-825C-97F79BEDF9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7" r="-200"/>
            <a:stretch/>
          </p:blipFill>
          <p:spPr>
            <a:xfrm>
              <a:off x="6496142" y="1110733"/>
              <a:ext cx="5032598" cy="4445331"/>
            </a:xfrm>
            <a:prstGeom prst="rect">
              <a:avLst/>
            </a:prstGeom>
            <a:ln>
              <a:noFill/>
            </a:ln>
            <a:effectLst>
              <a:outerShdw blurRad="292100" dist="139700" dir="2700000" algn="tl" rotWithShape="0">
                <a:srgbClr val="333333">
                  <a:alpha val="65000"/>
                </a:srgbClr>
              </a:outerShdw>
            </a:effectLst>
          </p:spPr>
        </p:pic>
        <p:grpSp>
          <p:nvGrpSpPr>
            <p:cNvPr id="61" name="Group 60">
              <a:extLst>
                <a:ext uri="{FF2B5EF4-FFF2-40B4-BE49-F238E27FC236}">
                  <a16:creationId xmlns:a16="http://schemas.microsoft.com/office/drawing/2014/main" id="{44D9D337-C464-4B5A-BA0C-163DDCFFB305}"/>
                </a:ext>
              </a:extLst>
            </p:cNvPr>
            <p:cNvGrpSpPr/>
            <p:nvPr/>
          </p:nvGrpSpPr>
          <p:grpSpPr>
            <a:xfrm>
              <a:off x="6619840" y="1200969"/>
              <a:ext cx="1826345" cy="2017710"/>
              <a:chOff x="6489031" y="1373251"/>
              <a:chExt cx="1826345" cy="2017710"/>
            </a:xfrm>
          </p:grpSpPr>
          <p:pic>
            <p:nvPicPr>
              <p:cNvPr id="32" name="Picture 10" descr="A screenshot of a computer&#10;&#10;Description automatically generated">
                <a:extLst>
                  <a:ext uri="{FF2B5EF4-FFF2-40B4-BE49-F238E27FC236}">
                    <a16:creationId xmlns:a16="http://schemas.microsoft.com/office/drawing/2014/main" id="{64421957-EFB0-4201-B889-035730B788C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89031" y="1373251"/>
                <a:ext cx="1826345" cy="2017710"/>
              </a:xfrm>
              <a:prstGeom prst="rect">
                <a:avLst/>
              </a:prstGeom>
            </p:spPr>
          </p:pic>
          <p:sp>
            <p:nvSpPr>
              <p:cNvPr id="53" name="Rectangle 52">
                <a:extLst>
                  <a:ext uri="{FF2B5EF4-FFF2-40B4-BE49-F238E27FC236}">
                    <a16:creationId xmlns:a16="http://schemas.microsoft.com/office/drawing/2014/main" id="{F7C7264F-15D8-4248-9B21-A72989786283}"/>
                  </a:ext>
                </a:extLst>
              </p:cNvPr>
              <p:cNvSpPr/>
              <p:nvPr/>
            </p:nvSpPr>
            <p:spPr>
              <a:xfrm>
                <a:off x="6888726" y="1906461"/>
                <a:ext cx="1211424" cy="242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CRREL Site</a:t>
                </a:r>
              </a:p>
            </p:txBody>
          </p:sp>
          <p:sp>
            <p:nvSpPr>
              <p:cNvPr id="54" name="Rectangle 53">
                <a:extLst>
                  <a:ext uri="{FF2B5EF4-FFF2-40B4-BE49-F238E27FC236}">
                    <a16:creationId xmlns:a16="http://schemas.microsoft.com/office/drawing/2014/main" id="{EF007BB9-49C5-4DFE-B581-8BF049C462DB}"/>
                  </a:ext>
                </a:extLst>
              </p:cNvPr>
              <p:cNvSpPr/>
              <p:nvPr/>
            </p:nvSpPr>
            <p:spPr>
              <a:xfrm>
                <a:off x="6902115" y="2134682"/>
                <a:ext cx="1269319" cy="2559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NEON Site</a:t>
                </a:r>
                <a:endParaRPr lang="en-US" dirty="0">
                  <a:latin typeface="Century Gothic"/>
                </a:endParaRPr>
              </a:p>
            </p:txBody>
          </p:sp>
          <p:sp>
            <p:nvSpPr>
              <p:cNvPr id="55" name="Rectangle 54">
                <a:extLst>
                  <a:ext uri="{FF2B5EF4-FFF2-40B4-BE49-F238E27FC236}">
                    <a16:creationId xmlns:a16="http://schemas.microsoft.com/office/drawing/2014/main" id="{87ECAABD-0963-4B17-B6C4-8BFE466A2A80}"/>
                  </a:ext>
                </a:extLst>
              </p:cNvPr>
              <p:cNvSpPr/>
              <p:nvPr/>
            </p:nvSpPr>
            <p:spPr>
              <a:xfrm>
                <a:off x="6904307" y="2382508"/>
                <a:ext cx="1278500" cy="2910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Site</a:t>
                </a:r>
                <a:endParaRPr lang="en-US" dirty="0">
                  <a:latin typeface="Century Gothic"/>
                </a:endParaRPr>
              </a:p>
            </p:txBody>
          </p:sp>
          <p:sp>
            <p:nvSpPr>
              <p:cNvPr id="56" name="Rectangle 55">
                <a:extLst>
                  <a:ext uri="{FF2B5EF4-FFF2-40B4-BE49-F238E27FC236}">
                    <a16:creationId xmlns:a16="http://schemas.microsoft.com/office/drawing/2014/main" id="{EB9DFEB8-6CC4-4255-BF5B-18FF6CB38B72}"/>
                  </a:ext>
                </a:extLst>
              </p:cNvPr>
              <p:cNvSpPr/>
              <p:nvPr/>
            </p:nvSpPr>
            <p:spPr>
              <a:xfrm>
                <a:off x="6904307" y="2621448"/>
                <a:ext cx="1210261" cy="277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Road</a:t>
                </a:r>
                <a:endParaRPr lang="en-US" dirty="0">
                  <a:latin typeface="Century Gothic"/>
                </a:endParaRPr>
              </a:p>
            </p:txBody>
          </p:sp>
          <p:sp>
            <p:nvSpPr>
              <p:cNvPr id="57" name="Rectangle 56">
                <a:extLst>
                  <a:ext uri="{FF2B5EF4-FFF2-40B4-BE49-F238E27FC236}">
                    <a16:creationId xmlns:a16="http://schemas.microsoft.com/office/drawing/2014/main" id="{B85B184E-C246-48C6-A20C-C8820C5CD130}"/>
                  </a:ext>
                </a:extLst>
              </p:cNvPr>
              <p:cNvSpPr/>
              <p:nvPr/>
            </p:nvSpPr>
            <p:spPr>
              <a:xfrm>
                <a:off x="6904307" y="2843373"/>
                <a:ext cx="1278500" cy="2544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ADNR Area</a:t>
                </a:r>
                <a:endParaRPr lang="en-US" dirty="0">
                  <a:latin typeface="Century Gothic"/>
                </a:endParaRPr>
              </a:p>
            </p:txBody>
          </p:sp>
          <p:sp>
            <p:nvSpPr>
              <p:cNvPr id="58" name="Rectangle 57">
                <a:extLst>
                  <a:ext uri="{FF2B5EF4-FFF2-40B4-BE49-F238E27FC236}">
                    <a16:creationId xmlns:a16="http://schemas.microsoft.com/office/drawing/2014/main" id="{0E62D70A-B8EF-4AAA-A0AA-88FE08453125}"/>
                  </a:ext>
                </a:extLst>
              </p:cNvPr>
              <p:cNvSpPr/>
              <p:nvPr/>
            </p:nvSpPr>
            <p:spPr>
              <a:xfrm>
                <a:off x="6897319" y="3057465"/>
                <a:ext cx="1251368" cy="2286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Study Area</a:t>
                </a:r>
                <a:endParaRPr lang="en-US" dirty="0">
                  <a:latin typeface="Century Gothic"/>
                </a:endParaRPr>
              </a:p>
            </p:txBody>
          </p:sp>
          <p:pic>
            <p:nvPicPr>
              <p:cNvPr id="59" name="Picture 10" descr="A screenshot of a computer&#10;&#10;Description automatically generated">
                <a:extLst>
                  <a:ext uri="{FF2B5EF4-FFF2-40B4-BE49-F238E27FC236}">
                    <a16:creationId xmlns:a16="http://schemas.microsoft.com/office/drawing/2014/main" id="{E61F5A90-B258-4496-8875-637CF53F6C2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49453" y="2695308"/>
                <a:ext cx="265863" cy="577583"/>
              </a:xfrm>
              <a:prstGeom prst="rect">
                <a:avLst/>
              </a:prstGeom>
            </p:spPr>
          </p:pic>
          <p:sp>
            <p:nvSpPr>
              <p:cNvPr id="60" name="Rectangle 59">
                <a:extLst>
                  <a:ext uri="{FF2B5EF4-FFF2-40B4-BE49-F238E27FC236}">
                    <a16:creationId xmlns:a16="http://schemas.microsoft.com/office/drawing/2014/main" id="{38EB93AA-3A12-4731-BA07-A409867A1197}"/>
                  </a:ext>
                </a:extLst>
              </p:cNvPr>
              <p:cNvSpPr/>
              <p:nvPr/>
            </p:nvSpPr>
            <p:spPr>
              <a:xfrm>
                <a:off x="6563873" y="1456724"/>
                <a:ext cx="1618825" cy="4517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rgbClr val="3F3F3F"/>
                    </a:solidFill>
                    <a:latin typeface="Century Gothic"/>
                    <a:cs typeface="Calibri"/>
                  </a:rPr>
                  <a:t>Areas of Interest</a:t>
                </a:r>
                <a:endParaRPr lang="en-US" sz="1400" b="1" dirty="0">
                  <a:latin typeface="Century Gothic"/>
                  <a:cs typeface="Calibri" panose="020F0502020204030204"/>
                </a:endParaRPr>
              </a:p>
            </p:txBody>
          </p:sp>
        </p:grpSp>
        <p:grpSp>
          <p:nvGrpSpPr>
            <p:cNvPr id="9" name="Group 8">
              <a:extLst>
                <a:ext uri="{FF2B5EF4-FFF2-40B4-BE49-F238E27FC236}">
                  <a16:creationId xmlns:a16="http://schemas.microsoft.com/office/drawing/2014/main" id="{CA3472A0-37CC-45F3-8CF4-7D35EBFD19AA}"/>
                </a:ext>
              </a:extLst>
            </p:cNvPr>
            <p:cNvGrpSpPr/>
            <p:nvPr/>
          </p:nvGrpSpPr>
          <p:grpSpPr>
            <a:xfrm>
              <a:off x="7248279" y="5621352"/>
              <a:ext cx="3552307" cy="590772"/>
              <a:chOff x="7248279" y="5621352"/>
              <a:chExt cx="3552307" cy="590772"/>
            </a:xfrm>
          </p:grpSpPr>
          <p:pic>
            <p:nvPicPr>
              <p:cNvPr id="30" name="Picture 10" descr="A screenshot of a computer&#10;&#10;Description automatically generated">
                <a:extLst>
                  <a:ext uri="{FF2B5EF4-FFF2-40B4-BE49-F238E27FC236}">
                    <a16:creationId xmlns:a16="http://schemas.microsoft.com/office/drawing/2014/main" id="{CAC73089-1996-42AD-9ECF-1C1573B0108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4550"/>
              <a:stretch/>
            </p:blipFill>
            <p:spPr>
              <a:xfrm>
                <a:off x="7591179" y="5877930"/>
                <a:ext cx="3209407" cy="334194"/>
              </a:xfrm>
              <a:prstGeom prst="rect">
                <a:avLst/>
              </a:prstGeom>
            </p:spPr>
          </p:pic>
          <p:sp>
            <p:nvSpPr>
              <p:cNvPr id="11" name="Rectangle 10">
                <a:extLst>
                  <a:ext uri="{FF2B5EF4-FFF2-40B4-BE49-F238E27FC236}">
                    <a16:creationId xmlns:a16="http://schemas.microsoft.com/office/drawing/2014/main" id="{11D2C24C-E413-4B44-99B3-154BD10328AC}"/>
                  </a:ext>
                </a:extLst>
              </p:cNvPr>
              <p:cNvSpPr/>
              <p:nvPr/>
            </p:nvSpPr>
            <p:spPr>
              <a:xfrm>
                <a:off x="8616428" y="5621352"/>
                <a:ext cx="1147590" cy="249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sp>
            <p:nvSpPr>
              <p:cNvPr id="36" name="Rectangle 35">
                <a:extLst>
                  <a:ext uri="{FF2B5EF4-FFF2-40B4-BE49-F238E27FC236}">
                    <a16:creationId xmlns:a16="http://schemas.microsoft.com/office/drawing/2014/main" id="{3BC29259-BFA5-4460-8BFF-459A97739B50}"/>
                  </a:ext>
                </a:extLst>
              </p:cNvPr>
              <p:cNvSpPr/>
              <p:nvPr/>
            </p:nvSpPr>
            <p:spPr>
              <a:xfrm>
                <a:off x="9619728" y="6005526"/>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60</a:t>
                </a:r>
                <a:endParaRPr lang="en-US" dirty="0">
                  <a:latin typeface="Century Gothic"/>
                </a:endParaRPr>
              </a:p>
            </p:txBody>
          </p:sp>
          <p:sp>
            <p:nvSpPr>
              <p:cNvPr id="38" name="Rectangle 37">
                <a:extLst>
                  <a:ext uri="{FF2B5EF4-FFF2-40B4-BE49-F238E27FC236}">
                    <a16:creationId xmlns:a16="http://schemas.microsoft.com/office/drawing/2014/main" id="{6852FD7B-F7ED-4CED-B892-7689B008F5F6}"/>
                  </a:ext>
                </a:extLst>
              </p:cNvPr>
              <p:cNvSpPr/>
              <p:nvPr/>
            </p:nvSpPr>
            <p:spPr>
              <a:xfrm>
                <a:off x="10343627" y="6005525"/>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80</a:t>
                </a:r>
                <a:endParaRPr lang="en-US" dirty="0">
                  <a:latin typeface="Century Gothic"/>
                </a:endParaRPr>
              </a:p>
            </p:txBody>
          </p:sp>
          <p:sp>
            <p:nvSpPr>
              <p:cNvPr id="39" name="Rectangle 38">
                <a:extLst>
                  <a:ext uri="{FF2B5EF4-FFF2-40B4-BE49-F238E27FC236}">
                    <a16:creationId xmlns:a16="http://schemas.microsoft.com/office/drawing/2014/main" id="{DF0E8381-CC77-4663-B183-CB198527555D}"/>
                  </a:ext>
                </a:extLst>
              </p:cNvPr>
              <p:cNvSpPr/>
              <p:nvPr/>
            </p:nvSpPr>
            <p:spPr>
              <a:xfrm>
                <a:off x="8929163" y="6005524"/>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40</a:t>
                </a:r>
                <a:endParaRPr lang="en-US" dirty="0">
                  <a:latin typeface="Century Gothic"/>
                </a:endParaRPr>
              </a:p>
            </p:txBody>
          </p:sp>
          <p:sp>
            <p:nvSpPr>
              <p:cNvPr id="40" name="Rectangle 39">
                <a:extLst>
                  <a:ext uri="{FF2B5EF4-FFF2-40B4-BE49-F238E27FC236}">
                    <a16:creationId xmlns:a16="http://schemas.microsoft.com/office/drawing/2014/main" id="{029B8D06-A5FF-4A1B-8320-F00FCFD5CBF9}"/>
                  </a:ext>
                </a:extLst>
              </p:cNvPr>
              <p:cNvSpPr/>
              <p:nvPr/>
            </p:nvSpPr>
            <p:spPr>
              <a:xfrm>
                <a:off x="8233838" y="6005523"/>
                <a:ext cx="38082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20</a:t>
                </a:r>
                <a:endParaRPr lang="en-US" dirty="0">
                  <a:latin typeface="Century Gothic"/>
                </a:endParaRPr>
              </a:p>
            </p:txBody>
          </p:sp>
          <p:sp>
            <p:nvSpPr>
              <p:cNvPr id="41" name="Rectangle 40">
                <a:extLst>
                  <a:ext uri="{FF2B5EF4-FFF2-40B4-BE49-F238E27FC236}">
                    <a16:creationId xmlns:a16="http://schemas.microsoft.com/office/drawing/2014/main" id="{5F7C074C-F5C8-4354-9AC3-95621AD17479}"/>
                  </a:ext>
                </a:extLst>
              </p:cNvPr>
              <p:cNvSpPr/>
              <p:nvPr/>
            </p:nvSpPr>
            <p:spPr>
              <a:xfrm>
                <a:off x="7648051" y="6005522"/>
                <a:ext cx="247478"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0</a:t>
                </a:r>
                <a:endParaRPr lang="en-US" dirty="0">
                  <a:latin typeface="Century Gothic"/>
                </a:endParaRPr>
              </a:p>
            </p:txBody>
          </p:sp>
          <p:sp>
            <p:nvSpPr>
              <p:cNvPr id="42" name="Rectangle 41">
                <a:extLst>
                  <a:ext uri="{FF2B5EF4-FFF2-40B4-BE49-F238E27FC236}">
                    <a16:creationId xmlns:a16="http://schemas.microsoft.com/office/drawing/2014/main" id="{2862CB5A-D4F3-4358-A177-9CF995008CDE}"/>
                  </a:ext>
                </a:extLst>
              </p:cNvPr>
              <p:cNvSpPr/>
              <p:nvPr/>
            </p:nvSpPr>
            <p:spPr>
              <a:xfrm>
                <a:off x="7895700" y="6005521"/>
                <a:ext cx="371302" cy="1771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rgbClr val="3F3F3F"/>
                    </a:solidFill>
                    <a:latin typeface="Century Gothic"/>
                    <a:cs typeface="Calibri"/>
                  </a:rPr>
                  <a:t>10</a:t>
                </a:r>
                <a:endParaRPr lang="en-US" dirty="0">
                  <a:latin typeface="Century Gothic"/>
                </a:endParaRPr>
              </a:p>
            </p:txBody>
          </p:sp>
          <p:pic>
            <p:nvPicPr>
              <p:cNvPr id="45" name="Picture 10" descr="A screenshot of a computer&#10;&#10;Description automatically generated">
                <a:extLst>
                  <a:ext uri="{FF2B5EF4-FFF2-40B4-BE49-F238E27FC236}">
                    <a16:creationId xmlns:a16="http://schemas.microsoft.com/office/drawing/2014/main" id="{CB36A910-D899-4A47-A9D1-352477E4465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248279" y="5877930"/>
                <a:ext cx="343153" cy="330205"/>
              </a:xfrm>
              <a:prstGeom prst="rect">
                <a:avLst/>
              </a:prstGeom>
            </p:spPr>
          </p:pic>
          <p:sp>
            <p:nvSpPr>
              <p:cNvPr id="47" name="Rectangle 46">
                <a:extLst>
                  <a:ext uri="{FF2B5EF4-FFF2-40B4-BE49-F238E27FC236}">
                    <a16:creationId xmlns:a16="http://schemas.microsoft.com/office/drawing/2014/main" id="{BC7C6550-41F2-4048-99A8-194491C38068}"/>
                  </a:ext>
                </a:extLst>
              </p:cNvPr>
              <p:cNvSpPr/>
              <p:nvPr/>
            </p:nvSpPr>
            <p:spPr>
              <a:xfrm>
                <a:off x="7284957" y="5700130"/>
                <a:ext cx="280057" cy="253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N</a:t>
                </a:r>
                <a:endParaRPr lang="en-US" b="1" dirty="0">
                  <a:solidFill>
                    <a:srgbClr val="3F3F3F"/>
                  </a:solidFill>
                  <a:latin typeface="Century Gothic"/>
                </a:endParaRPr>
              </a:p>
            </p:txBody>
          </p:sp>
        </p:grpSp>
        <p:sp>
          <p:nvSpPr>
            <p:cNvPr id="63" name="Rectangle 62">
              <a:extLst>
                <a:ext uri="{FF2B5EF4-FFF2-40B4-BE49-F238E27FC236}">
                  <a16:creationId xmlns:a16="http://schemas.microsoft.com/office/drawing/2014/main" id="{9899AE6B-EC4F-48F8-8CAC-3BA03C61629F}"/>
                </a:ext>
              </a:extLst>
            </p:cNvPr>
            <p:cNvSpPr/>
            <p:nvPr/>
          </p:nvSpPr>
          <p:spPr>
            <a:xfrm>
              <a:off x="9008421" y="4412654"/>
              <a:ext cx="1179674"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400" b="1" dirty="0">
                  <a:solidFill>
                    <a:srgbClr val="FFFFFF"/>
                  </a:solidFill>
                  <a:latin typeface="Century Gothic"/>
                  <a:cs typeface="Calibri"/>
                </a:rPr>
                <a:t>Fairbanks</a:t>
              </a:r>
            </a:p>
          </p:txBody>
        </p:sp>
        <p:sp>
          <p:nvSpPr>
            <p:cNvPr id="78" name="Rectangle: Rounded Corners 77">
              <a:extLst>
                <a:ext uri="{FF2B5EF4-FFF2-40B4-BE49-F238E27FC236}">
                  <a16:creationId xmlns:a16="http://schemas.microsoft.com/office/drawing/2014/main" id="{5D63FDC3-F5E2-4B5D-B06F-C228B4152CF4}"/>
                </a:ext>
              </a:extLst>
            </p:cNvPr>
            <p:cNvSpPr/>
            <p:nvPr/>
          </p:nvSpPr>
          <p:spPr>
            <a:xfrm>
              <a:off x="9738581" y="1560605"/>
              <a:ext cx="1536078" cy="531030"/>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i="1" dirty="0">
                  <a:solidFill>
                    <a:schemeClr val="bg1"/>
                  </a:solidFill>
                  <a:cs typeface="Calibri"/>
                </a:rPr>
                <a:t>Caribou Creek Site</a:t>
              </a:r>
              <a:endParaRPr lang="en-US" dirty="0">
                <a:solidFill>
                  <a:schemeClr val="bg1"/>
                </a:solidFill>
              </a:endParaRPr>
            </a:p>
          </p:txBody>
        </p:sp>
        <p:sp>
          <p:nvSpPr>
            <p:cNvPr id="79" name="Rectangle: Rounded Corners 78">
              <a:extLst>
                <a:ext uri="{FF2B5EF4-FFF2-40B4-BE49-F238E27FC236}">
                  <a16:creationId xmlns:a16="http://schemas.microsoft.com/office/drawing/2014/main" id="{E23F4C16-6C51-4182-B6A4-726208E3C553}"/>
                </a:ext>
              </a:extLst>
            </p:cNvPr>
            <p:cNvSpPr/>
            <p:nvPr/>
          </p:nvSpPr>
          <p:spPr>
            <a:xfrm>
              <a:off x="10010741" y="3330792"/>
              <a:ext cx="1101564" cy="431131"/>
            </a:xfrm>
            <a:prstGeom prst="round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200" i="1" dirty="0">
                  <a:solidFill>
                    <a:schemeClr val="bg1"/>
                  </a:solidFill>
                  <a:cs typeface="Calibri"/>
                </a:rPr>
                <a:t>Permafrost </a:t>
              </a:r>
              <a:endParaRPr lang="en-US" i="1" dirty="0">
                <a:solidFill>
                  <a:schemeClr val="bg1"/>
                </a:solidFill>
                <a:cs typeface="Calibri"/>
              </a:endParaRPr>
            </a:p>
            <a:p>
              <a:pPr algn="ctr"/>
              <a:r>
                <a:rPr lang="en-US" sz="1200" i="1" dirty="0">
                  <a:solidFill>
                    <a:schemeClr val="bg1"/>
                  </a:solidFill>
                  <a:cs typeface="Calibri"/>
                </a:rPr>
                <a:t>Tunnel</a:t>
              </a:r>
              <a:endParaRPr lang="en-US" i="1" dirty="0">
                <a:solidFill>
                  <a:schemeClr val="bg1"/>
                </a:solidFill>
                <a:cs typeface="Calibri"/>
              </a:endParaRPr>
            </a:p>
          </p:txBody>
        </p:sp>
      </p:grpSp>
      <p:sp>
        <p:nvSpPr>
          <p:cNvPr id="3" name="Title 1">
            <a:extLst>
              <a:ext uri="{FF2B5EF4-FFF2-40B4-BE49-F238E27FC236}">
                <a16:creationId xmlns:a16="http://schemas.microsoft.com/office/drawing/2014/main" id="{8C49B755-EF95-4739-A2F9-633B83233706}"/>
              </a:ext>
            </a:extLst>
          </p:cNvPr>
          <p:cNvSpPr txBox="1">
            <a:spLocks/>
          </p:cNvSpPr>
          <p:nvPr/>
        </p:nvSpPr>
        <p:spPr>
          <a:xfrm>
            <a:off x="495300" y="342900"/>
            <a:ext cx="9442014" cy="613063"/>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D8780"/>
                </a:solidFill>
                <a:latin typeface="Century Gothic"/>
              </a:rPr>
              <a:t>Conclusions</a:t>
            </a:r>
            <a:endParaRPr lang="en-US" sz="4000" dirty="0">
              <a:solidFill>
                <a:srgbClr val="8D8780"/>
              </a:solidFill>
              <a:latin typeface="Century Gothic"/>
            </a:endParaRPr>
          </a:p>
        </p:txBody>
      </p:sp>
      <p:sp>
        <p:nvSpPr>
          <p:cNvPr id="8" name="TextBox 7">
            <a:extLst>
              <a:ext uri="{FF2B5EF4-FFF2-40B4-BE49-F238E27FC236}">
                <a16:creationId xmlns:a16="http://schemas.microsoft.com/office/drawing/2014/main" id="{F5377B17-2F23-4F5F-8887-3FEA6E9EDF8C}"/>
              </a:ext>
            </a:extLst>
          </p:cNvPr>
          <p:cNvSpPr txBox="1"/>
          <p:nvPr/>
        </p:nvSpPr>
        <p:spPr>
          <a:xfrm>
            <a:off x="3932" y="1328677"/>
            <a:ext cx="6247232" cy="4662815"/>
          </a:xfrm>
          <a:prstGeom prst="rect">
            <a:avLst/>
          </a:prstGeom>
          <a:noFill/>
          <a:ln w="19050">
            <a:noFill/>
          </a:ln>
        </p:spPr>
        <p:txBody>
          <a:bodyPr wrap="square" rtlCol="0" anchor="t">
            <a:spAutoFit/>
          </a:bodyPr>
          <a:lstStyle/>
          <a:p>
            <a:endParaRPr lang="en-US" sz="1600" dirty="0">
              <a:solidFill>
                <a:srgbClr val="FF0000"/>
              </a:solidFill>
              <a:latin typeface="Century Gothic" panose="020B0502020202020204" pitchFamily="34" charset="0"/>
            </a:endParaRPr>
          </a:p>
          <a:p>
            <a:pPr marL="800100" lvl="1"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Earth Observation</a:t>
            </a:r>
          </a:p>
          <a:p>
            <a:pPr marL="1257300" lvl="2"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Sentinel-1 C-SAR can be used to identify road &amp; infrastructure vulnerability on a large scale</a:t>
            </a:r>
            <a:endParaRPr lang="en-US" dirty="0">
              <a:solidFill>
                <a:schemeClr val="tx1">
                  <a:lumMod val="75000"/>
                  <a:lumOff val="25000"/>
                </a:schemeClr>
              </a:solidFill>
              <a:cs typeface="Calibri" panose="020F0502020204030204"/>
            </a:endParaRPr>
          </a:p>
          <a:p>
            <a:pPr marL="800100" lvl="1" indent="-342900">
              <a:spcAft>
                <a:spcPts val="600"/>
              </a:spcAft>
              <a:buClr>
                <a:srgbClr val="8D8780"/>
              </a:buClr>
              <a:buFont typeface="Webdings" panose="05030102010509060703" pitchFamily="18" charset="2"/>
              <a:buChar char=""/>
            </a:pPr>
            <a:endParaRPr lang="en-US" dirty="0">
              <a:solidFill>
                <a:schemeClr val="tx1">
                  <a:lumMod val="75000"/>
                  <a:lumOff val="25000"/>
                </a:schemeClr>
              </a:solidFill>
              <a:latin typeface="Century Gothic" panose="020F0302020204030204"/>
            </a:endParaRPr>
          </a:p>
          <a:p>
            <a:pPr marL="800100" lvl="1" indent="-342900">
              <a:spcAft>
                <a:spcPts val="1200"/>
              </a:spcAft>
              <a:buClr>
                <a:srgbClr val="8D8780"/>
              </a:buClr>
              <a:buFont typeface="Webdings" panose="05030102010509060703" pitchFamily="18" charset="2"/>
              <a:buChar char=""/>
            </a:pPr>
            <a:r>
              <a:rPr lang="en-US" sz="2400" b="1" dirty="0">
                <a:solidFill>
                  <a:srgbClr val="8D8780"/>
                </a:solidFill>
                <a:latin typeface="Century Gothic" panose="020F0302020204030204"/>
              </a:rPr>
              <a:t>Project Partners</a:t>
            </a:r>
            <a:endParaRPr lang="en-US" sz="2400" dirty="0">
              <a:solidFill>
                <a:schemeClr val="tx1">
                  <a:lumMod val="75000"/>
                  <a:lumOff val="25000"/>
                </a:schemeClr>
              </a:solidFill>
              <a:latin typeface="Century Gothic" panose="020F0302020204030204"/>
            </a:endParaRPr>
          </a:p>
          <a:p>
            <a:pPr marL="1257300" lvl="2" indent="-342900">
              <a:spcAft>
                <a:spcPts val="12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Can identify and prioritize areas experiencing the highest intensity of permafrost deformation</a:t>
            </a:r>
          </a:p>
          <a:p>
            <a:pPr marL="1257300" lvl="2" indent="-342900">
              <a:spcAft>
                <a:spcPts val="12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The PerMA (Permafrost Measurement and Analysis) module can be used to automate processing and deformation detection of Sentinel-1, UAVSAR, and LiDAR</a:t>
            </a:r>
          </a:p>
        </p:txBody>
      </p:sp>
      <p:sp>
        <p:nvSpPr>
          <p:cNvPr id="31" name="TextBox 30">
            <a:extLst>
              <a:ext uri="{FF2B5EF4-FFF2-40B4-BE49-F238E27FC236}">
                <a16:creationId xmlns:a16="http://schemas.microsoft.com/office/drawing/2014/main" id="{71475984-D4B7-AC42-963A-E4C94EFCF11A}"/>
              </a:ext>
            </a:extLst>
          </p:cNvPr>
          <p:cNvSpPr txBox="1"/>
          <p:nvPr/>
        </p:nvSpPr>
        <p:spPr>
          <a:xfrm>
            <a:off x="4517679" y="6558876"/>
            <a:ext cx="74361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latin typeface="Century Gothic"/>
              </a:rPr>
              <a:t>Credit (right): </a:t>
            </a:r>
            <a:r>
              <a:rPr lang="en-US" sz="1200" i="1" dirty="0">
                <a:solidFill>
                  <a:schemeClr val="tx1">
                    <a:lumMod val="75000"/>
                    <a:lumOff val="25000"/>
                  </a:schemeClr>
                </a:solidFill>
                <a:latin typeface="Century Gothic"/>
                <a:ea typeface="+mn-lt"/>
                <a:cs typeface="+mn-lt"/>
              </a:rPr>
              <a:t>Esri, Airbus DS, USGS, NGA, NASA, CGIAR, N Robinson, NCEAS, NLS, OS, NMA, Geodatastylerelsen, Rijkswaterstaat, GSA, Geoland, FEMA, Intermap and the GIS user community </a:t>
            </a:r>
          </a:p>
        </p:txBody>
      </p:sp>
    </p:spTree>
    <p:extLst>
      <p:ext uri="{BB962C8B-B14F-4D97-AF65-F5344CB8AC3E}">
        <p14:creationId xmlns:p14="http://schemas.microsoft.com/office/powerpoint/2010/main" val="781204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509677" y="357277"/>
            <a:ext cx="9414305" cy="4191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Limitations &amp; Errors</a:t>
            </a:r>
          </a:p>
          <a:p>
            <a:endParaRPr lang="en-US" sz="4000" b="1" dirty="0">
              <a:solidFill>
                <a:schemeClr val="bg1"/>
              </a:solidFill>
              <a:latin typeface="Century Gothic"/>
            </a:endParaRPr>
          </a:p>
        </p:txBody>
      </p:sp>
      <p:sp>
        <p:nvSpPr>
          <p:cNvPr id="3" name="TextBox 2">
            <a:extLst>
              <a:ext uri="{FF2B5EF4-FFF2-40B4-BE49-F238E27FC236}">
                <a16:creationId xmlns:a16="http://schemas.microsoft.com/office/drawing/2014/main" id="{FE5BC308-27A7-42F9-80C6-6E5341788898}"/>
              </a:ext>
            </a:extLst>
          </p:cNvPr>
          <p:cNvSpPr txBox="1"/>
          <p:nvPr/>
        </p:nvSpPr>
        <p:spPr>
          <a:xfrm>
            <a:off x="419901" y="1404577"/>
            <a:ext cx="5508363" cy="2831544"/>
          </a:xfrm>
          <a:prstGeom prst="rect">
            <a:avLst/>
          </a:prstGeom>
          <a:noFill/>
          <a:ln w="19050">
            <a:noFill/>
          </a:ln>
        </p:spPr>
        <p:txBody>
          <a:bodyPr wrap="square" rtlCol="0" anchor="t">
            <a:spAutoFit/>
          </a:bodyPr>
          <a:lstStyle/>
          <a:p>
            <a:endParaRPr lang="en-US" sz="1600" dirty="0">
              <a:solidFill>
                <a:srgbClr val="FF0000"/>
              </a:solidFill>
              <a:latin typeface="Century Gothic" panose="020B0502020202020204" pitchFamily="34" charset="0"/>
            </a:endParaRPr>
          </a:p>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LIMITATIONS</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Temporally &amp; spatially sparse LiDAR </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Temporally &amp; spatially sparse UAVSAR</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Unprocessed UAVSAR pairs </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Upscaling raster data to sentinel scale</a:t>
            </a:r>
          </a:p>
          <a:p>
            <a:pPr lvl="1">
              <a:spcAft>
                <a:spcPts val="600"/>
              </a:spcAft>
              <a:buClr>
                <a:srgbClr val="8D8780"/>
              </a:buClr>
            </a:pPr>
            <a:endParaRPr lang="en-US" dirty="0">
              <a:solidFill>
                <a:schemeClr val="tx1">
                  <a:lumMod val="75000"/>
                  <a:lumOff val="25000"/>
                </a:schemeClr>
              </a:solidFill>
              <a:latin typeface="Century Gothic" panose="020F0302020204030204"/>
            </a:endParaRPr>
          </a:p>
          <a:p>
            <a:pPr lvl="1">
              <a:spcAft>
                <a:spcPts val="600"/>
              </a:spcAft>
              <a:buClr>
                <a:srgbClr val="8D8780"/>
              </a:buClr>
            </a:pPr>
            <a:endParaRPr lang="en-US" dirty="0">
              <a:solidFill>
                <a:schemeClr val="tx1">
                  <a:lumMod val="75000"/>
                  <a:lumOff val="25000"/>
                </a:schemeClr>
              </a:solidFill>
              <a:latin typeface="Century Gothic" panose="020F0302020204030204"/>
            </a:endParaRPr>
          </a:p>
        </p:txBody>
      </p:sp>
      <p:sp>
        <p:nvSpPr>
          <p:cNvPr id="9" name="TextBox 8">
            <a:extLst>
              <a:ext uri="{FF2B5EF4-FFF2-40B4-BE49-F238E27FC236}">
                <a16:creationId xmlns:a16="http://schemas.microsoft.com/office/drawing/2014/main" id="{049EBAE8-5D7A-42DC-8402-1728E5A72581}"/>
              </a:ext>
            </a:extLst>
          </p:cNvPr>
          <p:cNvSpPr txBox="1"/>
          <p:nvPr/>
        </p:nvSpPr>
        <p:spPr>
          <a:xfrm>
            <a:off x="419901" y="3709133"/>
            <a:ext cx="6119224" cy="2708434"/>
          </a:xfrm>
          <a:prstGeom prst="rect">
            <a:avLst/>
          </a:prstGeom>
          <a:noFill/>
          <a:ln w="19050">
            <a:noFill/>
          </a:ln>
        </p:spPr>
        <p:txBody>
          <a:bodyPr wrap="square" rtlCol="0" anchor="t">
            <a:spAutoFit/>
          </a:bodyPr>
          <a:lstStyle/>
          <a:p>
            <a:endParaRPr lang="en-US" sz="1600" dirty="0">
              <a:solidFill>
                <a:srgbClr val="FF0000"/>
              </a:solidFill>
              <a:latin typeface="Century Gothic" panose="020B0502020202020204" pitchFamily="34" charset="0"/>
            </a:endParaRPr>
          </a:p>
          <a:p>
            <a:pPr marL="342900" indent="-342900">
              <a:spcAft>
                <a:spcPts val="600"/>
              </a:spcAft>
              <a:buClr>
                <a:srgbClr val="8D8780"/>
              </a:buClr>
              <a:buFont typeface="Webdings" panose="05030102010509060703" pitchFamily="18" charset="2"/>
              <a:buChar char=""/>
            </a:pPr>
            <a:r>
              <a:rPr lang="en-US" sz="2400" b="1" dirty="0">
                <a:solidFill>
                  <a:srgbClr val="8D8780"/>
                </a:solidFill>
                <a:latin typeface="Century Gothic" panose="020F0302020204030204"/>
              </a:rPr>
              <a:t>ERRORS</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Decorrelation of UAVSAR coverage over water features and forests</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UAVSAR long range tilt in 2018 &amp; 2019</a:t>
            </a:r>
          </a:p>
          <a:p>
            <a:pPr marL="800100" lvl="1" indent="-342900">
              <a:spcAft>
                <a:spcPts val="600"/>
              </a:spcAft>
              <a:buClr>
                <a:srgbClr val="8D8780"/>
              </a:buClr>
              <a:buFont typeface="Webdings" panose="05030102010509060703" pitchFamily="18" charset="2"/>
              <a:buChar char=""/>
            </a:pPr>
            <a:r>
              <a:rPr lang="en-US" dirty="0">
                <a:solidFill>
                  <a:schemeClr val="tx1">
                    <a:lumMod val="75000"/>
                    <a:lumOff val="25000"/>
                  </a:schemeClr>
                </a:solidFill>
                <a:latin typeface="Century Gothic" panose="020F0302020204030204"/>
              </a:rPr>
              <a:t>Relative deformation vs. absolute deformation</a:t>
            </a:r>
          </a:p>
          <a:p>
            <a:pPr marL="800100" lvl="1" indent="-342900">
              <a:spcAft>
                <a:spcPts val="600"/>
              </a:spcAft>
              <a:buClr>
                <a:srgbClr val="8D8780"/>
              </a:buClr>
              <a:buFont typeface="Webdings" panose="05030102010509060703" pitchFamily="18" charset="2"/>
              <a:buChar char=""/>
            </a:pPr>
            <a:endParaRPr lang="en-US" sz="2000" dirty="0">
              <a:solidFill>
                <a:schemeClr val="tx1">
                  <a:lumMod val="75000"/>
                  <a:lumOff val="25000"/>
                </a:schemeClr>
              </a:solidFill>
              <a:latin typeface="Century Gothic" panose="020F0302020204030204"/>
            </a:endParaRPr>
          </a:p>
        </p:txBody>
      </p:sp>
      <p:grpSp>
        <p:nvGrpSpPr>
          <p:cNvPr id="11" name="Group 10">
            <a:extLst>
              <a:ext uri="{FF2B5EF4-FFF2-40B4-BE49-F238E27FC236}">
                <a16:creationId xmlns:a16="http://schemas.microsoft.com/office/drawing/2014/main" id="{C4762930-1CC1-4277-9243-58700B694BF5}"/>
              </a:ext>
            </a:extLst>
          </p:cNvPr>
          <p:cNvGrpSpPr/>
          <p:nvPr/>
        </p:nvGrpSpPr>
        <p:grpSpPr>
          <a:xfrm>
            <a:off x="6371662" y="1771541"/>
            <a:ext cx="5236416" cy="4277239"/>
            <a:chOff x="6484551" y="1884430"/>
            <a:chExt cx="5236416" cy="4277239"/>
          </a:xfrm>
        </p:grpSpPr>
        <p:pic>
          <p:nvPicPr>
            <p:cNvPr id="4" name="Picture 3" descr="A large mountain in the background&#10;&#10;Description automatically generated">
              <a:extLst>
                <a:ext uri="{FF2B5EF4-FFF2-40B4-BE49-F238E27FC236}">
                  <a16:creationId xmlns:a16="http://schemas.microsoft.com/office/drawing/2014/main" id="{24BE41DB-0E3F-B647-BBAC-37969640FF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4551" y="1884430"/>
              <a:ext cx="5236416" cy="392725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765C461-C37B-4557-8D87-B664175D9B85}"/>
                </a:ext>
              </a:extLst>
            </p:cNvPr>
            <p:cNvSpPr txBox="1"/>
            <p:nvPr/>
          </p:nvSpPr>
          <p:spPr>
            <a:xfrm>
              <a:off x="7001970" y="5884670"/>
              <a:ext cx="471364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Skitterphoto</a:t>
              </a:r>
              <a:endParaRPr lang="en-US" sz="1200" i="1" dirty="0">
                <a:solidFill>
                  <a:schemeClr val="tx1">
                    <a:lumMod val="75000"/>
                    <a:lumOff val="25000"/>
                  </a:schemeClr>
                </a:solidFill>
                <a:latin typeface="Century Gothic"/>
                <a:cs typeface="Calibri" panose="020F0502020204030204"/>
              </a:endParaRPr>
            </a:p>
          </p:txBody>
        </p:sp>
      </p:grpSp>
    </p:spTree>
    <p:extLst>
      <p:ext uri="{BB962C8B-B14F-4D97-AF65-F5344CB8AC3E}">
        <p14:creationId xmlns:p14="http://schemas.microsoft.com/office/powerpoint/2010/main" val="506138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509677" y="357277"/>
            <a:ext cx="9414305" cy="4191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entury Gothic"/>
              </a:rPr>
              <a:t>Future Work</a:t>
            </a:r>
          </a:p>
          <a:p>
            <a:endParaRPr lang="en-US" sz="4000" b="1" dirty="0">
              <a:solidFill>
                <a:schemeClr val="bg1"/>
              </a:solidFill>
              <a:latin typeface="Century Gothic"/>
            </a:endParaRPr>
          </a:p>
        </p:txBody>
      </p:sp>
      <p:sp>
        <p:nvSpPr>
          <p:cNvPr id="8" name="TextBox 7">
            <a:extLst>
              <a:ext uri="{FF2B5EF4-FFF2-40B4-BE49-F238E27FC236}">
                <a16:creationId xmlns:a16="http://schemas.microsoft.com/office/drawing/2014/main" id="{689EB732-5C7A-46CA-A8C3-4548C017EFD7}"/>
              </a:ext>
            </a:extLst>
          </p:cNvPr>
          <p:cNvSpPr txBox="1"/>
          <p:nvPr/>
        </p:nvSpPr>
        <p:spPr>
          <a:xfrm>
            <a:off x="411054" y="1339897"/>
            <a:ext cx="4069030" cy="5463034"/>
          </a:xfrm>
          <a:prstGeom prst="rect">
            <a:avLst/>
          </a:prstGeom>
          <a:noFill/>
          <a:ln w="19050">
            <a:noFill/>
          </a:ln>
        </p:spPr>
        <p:txBody>
          <a:bodyPr wrap="square" rtlCol="0" anchor="t">
            <a:spAutoFit/>
          </a:bodyPr>
          <a:lstStyle/>
          <a:p>
            <a:endParaRPr lang="en-US" sz="1600" dirty="0">
              <a:solidFill>
                <a:srgbClr val="FF0000"/>
              </a:solidFill>
              <a:latin typeface="Century Gothic" panose="020B0502020202020204" pitchFamily="34" charset="0"/>
            </a:endParaRPr>
          </a:p>
          <a:p>
            <a:pPr marL="342900" indent="-342900">
              <a:spcAft>
                <a:spcPts val="600"/>
              </a:spcAft>
              <a:buClr>
                <a:srgbClr val="8D8780"/>
              </a:buClr>
              <a:buFont typeface="Webdings" panose="05030102010509060703" pitchFamily="18" charset="2"/>
              <a:buChar char=""/>
            </a:pPr>
            <a:r>
              <a:rPr lang="en-US" sz="2000" b="1" dirty="0">
                <a:solidFill>
                  <a:srgbClr val="8D8780"/>
                </a:solidFill>
                <a:latin typeface="Century Gothic" panose="020F0302020204030204"/>
              </a:rPr>
              <a:t>EXPAND </a:t>
            </a:r>
            <a:r>
              <a:rPr lang="en-US" sz="2000" dirty="0">
                <a:solidFill>
                  <a:schemeClr val="tx1">
                    <a:lumMod val="75000"/>
                    <a:lumOff val="25000"/>
                  </a:schemeClr>
                </a:solidFill>
                <a:latin typeface="Century Gothic" panose="020F0302020204030204"/>
              </a:rPr>
              <a:t>study to Areas Of Interest (AOI) beyond the Fairbanks region</a:t>
            </a:r>
          </a:p>
          <a:p>
            <a:pPr>
              <a:lnSpc>
                <a:spcPct val="100000"/>
              </a:lnSpc>
              <a:spcAft>
                <a:spcPts val="600"/>
              </a:spcAft>
              <a:buClr>
                <a:srgbClr val="8D8780"/>
              </a:buClr>
            </a:pPr>
            <a:endParaRPr lang="en-US" sz="2000" dirty="0">
              <a:solidFill>
                <a:schemeClr val="tx1">
                  <a:lumMod val="75000"/>
                  <a:lumOff val="25000"/>
                </a:schemeClr>
              </a:solidFill>
              <a:latin typeface="Century Gothic" panose="020F0302020204030204"/>
            </a:endParaRPr>
          </a:p>
          <a:p>
            <a:pPr marL="342900" indent="-342900">
              <a:spcAft>
                <a:spcPts val="600"/>
              </a:spcAft>
              <a:buClr>
                <a:srgbClr val="8D8780"/>
              </a:buClr>
              <a:buFont typeface="Webdings" panose="05030102010509060703" pitchFamily="18" charset="2"/>
              <a:buChar char=""/>
            </a:pPr>
            <a:r>
              <a:rPr lang="en-US" sz="2000" b="1" dirty="0">
                <a:solidFill>
                  <a:srgbClr val="8D8780"/>
                </a:solidFill>
                <a:latin typeface="Century Gothic" panose="020F0302020204030204"/>
              </a:rPr>
              <a:t>FURTHER </a:t>
            </a:r>
            <a:r>
              <a:rPr lang="en-US" sz="2000" dirty="0">
                <a:solidFill>
                  <a:schemeClr val="tx1">
                    <a:lumMod val="75000"/>
                    <a:lumOff val="25000"/>
                  </a:schemeClr>
                </a:solidFill>
                <a:latin typeface="Century Gothic" panose="020F0302020204030204"/>
              </a:rPr>
              <a:t>comparison with additional repeat LiDAR </a:t>
            </a:r>
          </a:p>
          <a:p>
            <a:pPr>
              <a:lnSpc>
                <a:spcPct val="100000"/>
              </a:lnSpc>
              <a:spcAft>
                <a:spcPts val="600"/>
              </a:spcAft>
              <a:buClr>
                <a:srgbClr val="8D8780"/>
              </a:buClr>
            </a:pPr>
            <a:endParaRPr lang="en-US" sz="2000" dirty="0">
              <a:solidFill>
                <a:schemeClr val="tx1">
                  <a:lumMod val="75000"/>
                  <a:lumOff val="25000"/>
                </a:schemeClr>
              </a:solidFill>
              <a:latin typeface="Century Gothic" panose="020F0302020204030204"/>
            </a:endParaRPr>
          </a:p>
          <a:p>
            <a:pPr marL="342900" indent="-342900">
              <a:spcAft>
                <a:spcPts val="600"/>
              </a:spcAft>
              <a:buClr>
                <a:srgbClr val="8D8780"/>
              </a:buClr>
              <a:buFont typeface="Webdings" panose="05030102010509060703" pitchFamily="18" charset="2"/>
              <a:buChar char=""/>
            </a:pPr>
            <a:r>
              <a:rPr lang="en-US" sz="2000" b="1" dirty="0">
                <a:solidFill>
                  <a:srgbClr val="8D8780"/>
                </a:solidFill>
                <a:latin typeface="Century Gothic" panose="020F0302020204030204"/>
              </a:rPr>
              <a:t>EXPAND </a:t>
            </a:r>
            <a:r>
              <a:rPr lang="en-US" sz="2000" dirty="0">
                <a:solidFill>
                  <a:schemeClr val="tx1">
                    <a:lumMod val="75000"/>
                    <a:lumOff val="25000"/>
                  </a:schemeClr>
                </a:solidFill>
                <a:latin typeface="Century Gothic" panose="020F0302020204030204"/>
              </a:rPr>
              <a:t>the automated InSAR, UAVSAR, LiDAR processing tool (PerMA)</a:t>
            </a:r>
          </a:p>
          <a:p>
            <a:pPr>
              <a:spcAft>
                <a:spcPts val="600"/>
              </a:spcAft>
              <a:buClr>
                <a:srgbClr val="8D8780"/>
              </a:buClr>
            </a:pPr>
            <a:endParaRPr lang="en-US" sz="2000" dirty="0">
              <a:solidFill>
                <a:srgbClr val="404040"/>
              </a:solidFill>
              <a:latin typeface="Century Gothic" panose="020F0302020204030204"/>
            </a:endParaRPr>
          </a:p>
          <a:p>
            <a:pPr marL="342900" indent="-342900">
              <a:spcAft>
                <a:spcPts val="600"/>
              </a:spcAft>
              <a:buClr>
                <a:srgbClr val="8D8780"/>
              </a:buClr>
              <a:buFont typeface="Webdings" panose="05030102010509060703" pitchFamily="18" charset="2"/>
              <a:buChar char=""/>
            </a:pPr>
            <a:r>
              <a:rPr lang="en-US" sz="2000" b="1" dirty="0">
                <a:solidFill>
                  <a:srgbClr val="8D8780"/>
                </a:solidFill>
                <a:latin typeface="Century Gothic" panose="020F0302020204030204"/>
              </a:rPr>
              <a:t>STUDY</a:t>
            </a:r>
            <a:r>
              <a:rPr lang="en-US" sz="2000" dirty="0">
                <a:solidFill>
                  <a:srgbClr val="8D8780"/>
                </a:solidFill>
                <a:latin typeface="Century Gothic" panose="020F0302020204030204"/>
              </a:rPr>
              <a:t> </a:t>
            </a:r>
            <a:r>
              <a:rPr lang="en-US" sz="2000" dirty="0">
                <a:solidFill>
                  <a:schemeClr val="tx1">
                    <a:lumMod val="75000"/>
                    <a:lumOff val="25000"/>
                  </a:schemeClr>
                </a:solidFill>
                <a:latin typeface="Century Gothic" panose="020F0302020204030204"/>
              </a:rPr>
              <a:t>the effect of underlying geology and soil on permafrost thaw</a:t>
            </a:r>
          </a:p>
          <a:p>
            <a:endParaRPr lang="en-US" dirty="0">
              <a:solidFill>
                <a:srgbClr val="FF0000"/>
              </a:solidFill>
              <a:latin typeface="Calibri" panose="020F0502020204030204"/>
              <a:cs typeface="Calibri" panose="020F0502020204030204"/>
            </a:endParaRPr>
          </a:p>
        </p:txBody>
      </p:sp>
      <p:pic>
        <p:nvPicPr>
          <p:cNvPr id="4" name="Picture 4" descr="A close up of a map&#10;&#10;Description automatically generated">
            <a:extLst>
              <a:ext uri="{FF2B5EF4-FFF2-40B4-BE49-F238E27FC236}">
                <a16:creationId xmlns:a16="http://schemas.microsoft.com/office/drawing/2014/main" id="{24C75B47-2D79-4C79-B82E-C9F7A0F4DC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34"/>
          <a:stretch/>
        </p:blipFill>
        <p:spPr>
          <a:xfrm>
            <a:off x="4481170" y="1345329"/>
            <a:ext cx="7495684" cy="4505079"/>
          </a:xfrm>
          <a:prstGeom prst="rect">
            <a:avLst/>
          </a:prstGeom>
        </p:spPr>
      </p:pic>
      <p:grpSp>
        <p:nvGrpSpPr>
          <p:cNvPr id="29" name="Group 28">
            <a:extLst>
              <a:ext uri="{FF2B5EF4-FFF2-40B4-BE49-F238E27FC236}">
                <a16:creationId xmlns:a16="http://schemas.microsoft.com/office/drawing/2014/main" id="{48A30A07-DC38-4E18-A2BF-A680F00059D0}"/>
              </a:ext>
            </a:extLst>
          </p:cNvPr>
          <p:cNvGrpSpPr/>
          <p:nvPr/>
        </p:nvGrpSpPr>
        <p:grpSpPr>
          <a:xfrm>
            <a:off x="4701748" y="1545856"/>
            <a:ext cx="2663960" cy="1132152"/>
            <a:chOff x="4814637" y="1376523"/>
            <a:chExt cx="2651260" cy="1132152"/>
          </a:xfrm>
        </p:grpSpPr>
        <p:pic>
          <p:nvPicPr>
            <p:cNvPr id="11" name="Picture 4" descr="A close up of a map&#10;&#10;Description automatically generated">
              <a:extLst>
                <a:ext uri="{FF2B5EF4-FFF2-40B4-BE49-F238E27FC236}">
                  <a16:creationId xmlns:a16="http://schemas.microsoft.com/office/drawing/2014/main" id="{41B89EEE-EB3A-4BE4-8C16-2868F6F061FF}"/>
                </a:ext>
              </a:extLst>
            </p:cNvPr>
            <p:cNvPicPr>
              <a:picLocks noChangeAspect="1"/>
            </p:cNvPicPr>
            <p:nvPr/>
          </p:nvPicPr>
          <p:blipFill rotWithShape="1">
            <a:blip r:embed="rId4"/>
            <a:srcRect l="16064" t="77336" r="55957" b="8304"/>
            <a:stretch/>
          </p:blipFill>
          <p:spPr>
            <a:xfrm>
              <a:off x="4814637" y="1376523"/>
              <a:ext cx="2651260" cy="1132152"/>
            </a:xfrm>
            <a:prstGeom prst="rect">
              <a:avLst/>
            </a:prstGeom>
          </p:spPr>
        </p:pic>
        <p:sp>
          <p:nvSpPr>
            <p:cNvPr id="5" name="Rectangle 4">
              <a:extLst>
                <a:ext uri="{FF2B5EF4-FFF2-40B4-BE49-F238E27FC236}">
                  <a16:creationId xmlns:a16="http://schemas.microsoft.com/office/drawing/2014/main" id="{444E93F4-C781-43D0-9F62-650D738272C5}"/>
                </a:ext>
              </a:extLst>
            </p:cNvPr>
            <p:cNvSpPr/>
            <p:nvPr/>
          </p:nvSpPr>
          <p:spPr>
            <a:xfrm>
              <a:off x="5294542" y="1695908"/>
              <a:ext cx="1953371" cy="242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Locations</a:t>
              </a:r>
              <a:endParaRPr lang="en-US" dirty="0"/>
            </a:p>
          </p:txBody>
        </p:sp>
        <p:sp>
          <p:nvSpPr>
            <p:cNvPr id="15" name="Rectangle 14">
              <a:extLst>
                <a:ext uri="{FF2B5EF4-FFF2-40B4-BE49-F238E27FC236}">
                  <a16:creationId xmlns:a16="http://schemas.microsoft.com/office/drawing/2014/main" id="{15CE33F3-5B7B-44ED-AEBB-D53EC317C303}"/>
                </a:ext>
              </a:extLst>
            </p:cNvPr>
            <p:cNvSpPr/>
            <p:nvPr/>
          </p:nvSpPr>
          <p:spPr>
            <a:xfrm>
              <a:off x="5294541" y="1896435"/>
              <a:ext cx="1953371" cy="2426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Roads</a:t>
              </a:r>
              <a:endParaRPr lang="en-US" dirty="0"/>
            </a:p>
          </p:txBody>
        </p:sp>
        <p:sp>
          <p:nvSpPr>
            <p:cNvPr id="16" name="Rectangle 15">
              <a:extLst>
                <a:ext uri="{FF2B5EF4-FFF2-40B4-BE49-F238E27FC236}">
                  <a16:creationId xmlns:a16="http://schemas.microsoft.com/office/drawing/2014/main" id="{3A59BFBC-9339-4201-AF48-DB30E3DCA5E5}"/>
                </a:ext>
              </a:extLst>
            </p:cNvPr>
            <p:cNvSpPr/>
            <p:nvPr/>
          </p:nvSpPr>
          <p:spPr>
            <a:xfrm>
              <a:off x="5294541" y="2137065"/>
              <a:ext cx="2027112" cy="250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dirty="0">
                  <a:solidFill>
                    <a:srgbClr val="3F3F3F"/>
                  </a:solidFill>
                  <a:latin typeface="Century Gothic"/>
                  <a:cs typeface="Calibri"/>
                </a:rPr>
                <a:t>Summer 2020 Study Area</a:t>
              </a:r>
              <a:endParaRPr lang="en-US" dirty="0"/>
            </a:p>
          </p:txBody>
        </p:sp>
        <p:sp>
          <p:nvSpPr>
            <p:cNvPr id="17" name="Rectangle 16">
              <a:extLst>
                <a:ext uri="{FF2B5EF4-FFF2-40B4-BE49-F238E27FC236}">
                  <a16:creationId xmlns:a16="http://schemas.microsoft.com/office/drawing/2014/main" id="{41EE5B19-2167-4521-B47F-5DE9BA1D30E3}"/>
                </a:ext>
              </a:extLst>
            </p:cNvPr>
            <p:cNvSpPr/>
            <p:nvPr/>
          </p:nvSpPr>
          <p:spPr>
            <a:xfrm>
              <a:off x="4923567" y="1465302"/>
              <a:ext cx="2344398" cy="2526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Statewide Areas of Interest</a:t>
              </a:r>
              <a:endParaRPr lang="en-US" dirty="0"/>
            </a:p>
          </p:txBody>
        </p:sp>
      </p:grpSp>
      <p:grpSp>
        <p:nvGrpSpPr>
          <p:cNvPr id="28" name="Group 27">
            <a:extLst>
              <a:ext uri="{FF2B5EF4-FFF2-40B4-BE49-F238E27FC236}">
                <a16:creationId xmlns:a16="http://schemas.microsoft.com/office/drawing/2014/main" id="{5B1B2174-962F-41EB-A977-7B877EA36C00}"/>
              </a:ext>
            </a:extLst>
          </p:cNvPr>
          <p:cNvGrpSpPr/>
          <p:nvPr/>
        </p:nvGrpSpPr>
        <p:grpSpPr>
          <a:xfrm>
            <a:off x="6165590" y="5854441"/>
            <a:ext cx="3974819" cy="755505"/>
            <a:chOff x="6218321" y="5813965"/>
            <a:chExt cx="3974819" cy="755505"/>
          </a:xfrm>
        </p:grpSpPr>
        <p:grpSp>
          <p:nvGrpSpPr>
            <p:cNvPr id="6" name="Group 5">
              <a:extLst>
                <a:ext uri="{FF2B5EF4-FFF2-40B4-BE49-F238E27FC236}">
                  <a16:creationId xmlns:a16="http://schemas.microsoft.com/office/drawing/2014/main" id="{41644F8A-8633-45A5-956D-050198CE5FBC}"/>
                </a:ext>
              </a:extLst>
            </p:cNvPr>
            <p:cNvGrpSpPr/>
            <p:nvPr/>
          </p:nvGrpSpPr>
          <p:grpSpPr>
            <a:xfrm>
              <a:off x="6218321" y="5878338"/>
              <a:ext cx="3974819" cy="691132"/>
              <a:chOff x="6218321" y="5878338"/>
              <a:chExt cx="3974819" cy="691132"/>
            </a:xfrm>
          </p:grpSpPr>
          <p:pic>
            <p:nvPicPr>
              <p:cNvPr id="10" name="Picture 4" descr="A close up of a map&#10;&#10;Description automatically generated">
                <a:extLst>
                  <a:ext uri="{FF2B5EF4-FFF2-40B4-BE49-F238E27FC236}">
                    <a16:creationId xmlns:a16="http://schemas.microsoft.com/office/drawing/2014/main" id="{D9AA6C4D-1E56-4CC0-90CC-942C8E7228E5}"/>
                  </a:ext>
                </a:extLst>
              </p:cNvPr>
              <p:cNvPicPr>
                <a:picLocks noChangeAspect="1"/>
              </p:cNvPicPr>
              <p:nvPr/>
            </p:nvPicPr>
            <p:blipFill rotWithShape="1">
              <a:blip r:embed="rId4"/>
              <a:srcRect l="54826" t="80589" b="9359"/>
              <a:stretch/>
            </p:blipFill>
            <p:spPr>
              <a:xfrm>
                <a:off x="6789821" y="5928470"/>
                <a:ext cx="3381593" cy="581957"/>
              </a:xfrm>
              <a:prstGeom prst="rect">
                <a:avLst/>
              </a:prstGeom>
            </p:spPr>
          </p:pic>
          <p:pic>
            <p:nvPicPr>
              <p:cNvPr id="13" name="Picture 4" descr="A close up of a map&#10;&#10;Description automatically generated">
                <a:extLst>
                  <a:ext uri="{FF2B5EF4-FFF2-40B4-BE49-F238E27FC236}">
                    <a16:creationId xmlns:a16="http://schemas.microsoft.com/office/drawing/2014/main" id="{2DF5A7AF-BA66-48AE-AB9C-2A4BD457AC97}"/>
                  </a:ext>
                </a:extLst>
              </p:cNvPr>
              <p:cNvPicPr>
                <a:picLocks noChangeAspect="1"/>
              </p:cNvPicPr>
              <p:nvPr/>
            </p:nvPicPr>
            <p:blipFill rotWithShape="1">
              <a:blip r:embed="rId4"/>
              <a:srcRect l="3882" t="78720" r="90228" b="9343"/>
              <a:stretch/>
            </p:blipFill>
            <p:spPr>
              <a:xfrm>
                <a:off x="6218321" y="5878338"/>
                <a:ext cx="440938" cy="691132"/>
              </a:xfrm>
              <a:prstGeom prst="rect">
                <a:avLst/>
              </a:prstGeom>
            </p:spPr>
          </p:pic>
          <p:sp>
            <p:nvSpPr>
              <p:cNvPr id="18" name="Rectangle 17">
                <a:extLst>
                  <a:ext uri="{FF2B5EF4-FFF2-40B4-BE49-F238E27FC236}">
                    <a16:creationId xmlns:a16="http://schemas.microsoft.com/office/drawing/2014/main" id="{9B2F30AD-95D4-4185-866B-17C17D6BD9CA}"/>
                  </a:ext>
                </a:extLst>
              </p:cNvPr>
              <p:cNvSpPr/>
              <p:nvPr/>
            </p:nvSpPr>
            <p:spPr>
              <a:xfrm>
                <a:off x="8882707" y="6303250"/>
                <a:ext cx="581771" cy="229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1,125</a:t>
                </a:r>
                <a:endParaRPr lang="en-US" dirty="0"/>
              </a:p>
            </p:txBody>
          </p:sp>
          <p:sp>
            <p:nvSpPr>
              <p:cNvPr id="19" name="Rectangle 18">
                <a:extLst>
                  <a:ext uri="{FF2B5EF4-FFF2-40B4-BE49-F238E27FC236}">
                    <a16:creationId xmlns:a16="http://schemas.microsoft.com/office/drawing/2014/main" id="{AACC2A54-C11B-44E0-822F-98D9C037C361}"/>
                  </a:ext>
                </a:extLst>
              </p:cNvPr>
              <p:cNvSpPr/>
              <p:nvPr/>
            </p:nvSpPr>
            <p:spPr>
              <a:xfrm>
                <a:off x="9606606" y="6303250"/>
                <a:ext cx="586534" cy="2531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1,500</a:t>
                </a:r>
                <a:endParaRPr lang="en-US" dirty="0">
                  <a:cs typeface="Calibri" panose="020F0502020204030204"/>
                </a:endParaRPr>
              </a:p>
            </p:txBody>
          </p:sp>
          <p:sp>
            <p:nvSpPr>
              <p:cNvPr id="20" name="Rectangle 19">
                <a:extLst>
                  <a:ext uri="{FF2B5EF4-FFF2-40B4-BE49-F238E27FC236}">
                    <a16:creationId xmlns:a16="http://schemas.microsoft.com/office/drawing/2014/main" id="{DFCCA321-4DE1-45F1-8AA5-E25F5EDAC21F}"/>
                  </a:ext>
                </a:extLst>
              </p:cNvPr>
              <p:cNvSpPr/>
              <p:nvPr/>
            </p:nvSpPr>
            <p:spPr>
              <a:xfrm>
                <a:off x="8201669" y="6303250"/>
                <a:ext cx="453184" cy="257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750</a:t>
                </a:r>
                <a:endParaRPr lang="en-US" dirty="0"/>
              </a:p>
            </p:txBody>
          </p:sp>
          <p:sp>
            <p:nvSpPr>
              <p:cNvPr id="21" name="Rectangle 20">
                <a:extLst>
                  <a:ext uri="{FF2B5EF4-FFF2-40B4-BE49-F238E27FC236}">
                    <a16:creationId xmlns:a16="http://schemas.microsoft.com/office/drawing/2014/main" id="{21F95757-D51C-4C0A-AB6D-5CDA63244376}"/>
                  </a:ext>
                </a:extLst>
              </p:cNvPr>
              <p:cNvSpPr/>
              <p:nvPr/>
            </p:nvSpPr>
            <p:spPr>
              <a:xfrm>
                <a:off x="7468244" y="6317537"/>
                <a:ext cx="510334" cy="229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375</a:t>
                </a:r>
                <a:endParaRPr lang="en-US" dirty="0"/>
              </a:p>
            </p:txBody>
          </p:sp>
          <p:sp>
            <p:nvSpPr>
              <p:cNvPr id="22" name="Rectangle 21">
                <a:extLst>
                  <a:ext uri="{FF2B5EF4-FFF2-40B4-BE49-F238E27FC236}">
                    <a16:creationId xmlns:a16="http://schemas.microsoft.com/office/drawing/2014/main" id="{616B7ED5-9351-437D-AA8E-2D1362CBF53D}"/>
                  </a:ext>
                </a:extLst>
              </p:cNvPr>
              <p:cNvSpPr/>
              <p:nvPr/>
            </p:nvSpPr>
            <p:spPr>
              <a:xfrm>
                <a:off x="6872932" y="6303249"/>
                <a:ext cx="210296" cy="229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0</a:t>
                </a:r>
                <a:endParaRPr lang="en-US" dirty="0"/>
              </a:p>
            </p:txBody>
          </p:sp>
          <p:sp>
            <p:nvSpPr>
              <p:cNvPr id="24" name="Rectangle 23">
                <a:extLst>
                  <a:ext uri="{FF2B5EF4-FFF2-40B4-BE49-F238E27FC236}">
                    <a16:creationId xmlns:a16="http://schemas.microsoft.com/office/drawing/2014/main" id="{F4BB8569-198D-4AA1-B58F-5A11A3CB98C5}"/>
                  </a:ext>
                </a:extLst>
              </p:cNvPr>
              <p:cNvSpPr/>
              <p:nvPr/>
            </p:nvSpPr>
            <p:spPr>
              <a:xfrm>
                <a:off x="7082482" y="6317535"/>
                <a:ext cx="486521" cy="2293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1200" dirty="0">
                  <a:solidFill>
                    <a:srgbClr val="3F3F3F"/>
                  </a:solidFill>
                  <a:latin typeface="Century Gothic"/>
                  <a:cs typeface="Calibri"/>
                </a:endParaRPr>
              </a:p>
            </p:txBody>
          </p:sp>
          <p:sp>
            <p:nvSpPr>
              <p:cNvPr id="25" name="Rectangle 24">
                <a:extLst>
                  <a:ext uri="{FF2B5EF4-FFF2-40B4-BE49-F238E27FC236}">
                    <a16:creationId xmlns:a16="http://schemas.microsoft.com/office/drawing/2014/main" id="{45104FD6-DCE1-4320-8549-06BA7384FDAE}"/>
                  </a:ext>
                </a:extLst>
              </p:cNvPr>
              <p:cNvSpPr/>
              <p:nvPr/>
            </p:nvSpPr>
            <p:spPr>
              <a:xfrm>
                <a:off x="7835458" y="5932275"/>
                <a:ext cx="1182848" cy="2193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rgbClr val="3F3F3F"/>
                    </a:solidFill>
                    <a:latin typeface="Century Gothic"/>
                    <a:cs typeface="Calibri"/>
                  </a:rPr>
                  <a:t>Kilometers</a:t>
                </a:r>
              </a:p>
            </p:txBody>
          </p:sp>
        </p:grpSp>
        <p:sp>
          <p:nvSpPr>
            <p:cNvPr id="27" name="Rectangle 26">
              <a:extLst>
                <a:ext uri="{FF2B5EF4-FFF2-40B4-BE49-F238E27FC236}">
                  <a16:creationId xmlns:a16="http://schemas.microsoft.com/office/drawing/2014/main" id="{071D7C74-6342-44BD-9F12-C406E47046FB}"/>
                </a:ext>
              </a:extLst>
            </p:cNvPr>
            <p:cNvSpPr/>
            <p:nvPr/>
          </p:nvSpPr>
          <p:spPr>
            <a:xfrm>
              <a:off x="6303437" y="5813965"/>
              <a:ext cx="310559" cy="2694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dirty="0">
                  <a:solidFill>
                    <a:srgbClr val="3F3F3F"/>
                  </a:solidFill>
                  <a:latin typeface="Century Gothic"/>
                  <a:cs typeface="Calibri"/>
                </a:rPr>
                <a:t>N</a:t>
              </a:r>
              <a:endParaRPr lang="en-US" b="1" dirty="0">
                <a:cs typeface="Calibri"/>
              </a:endParaRPr>
            </a:p>
          </p:txBody>
        </p:sp>
      </p:grpSp>
      <p:sp>
        <p:nvSpPr>
          <p:cNvPr id="31" name="Rectangle 30">
            <a:extLst>
              <a:ext uri="{FF2B5EF4-FFF2-40B4-BE49-F238E27FC236}">
                <a16:creationId xmlns:a16="http://schemas.microsoft.com/office/drawing/2014/main" id="{27340AA7-1CFC-46C6-930C-EFF65F67B09F}"/>
              </a:ext>
            </a:extLst>
          </p:cNvPr>
          <p:cNvSpPr/>
          <p:nvPr/>
        </p:nvSpPr>
        <p:spPr>
          <a:xfrm>
            <a:off x="9735605" y="4995455"/>
            <a:ext cx="820398" cy="543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i="1" dirty="0">
                <a:solidFill>
                  <a:srgbClr val="002060"/>
                </a:solidFill>
                <a:latin typeface="Century Gothic"/>
                <a:cs typeface="Calibri"/>
              </a:rPr>
              <a:t>Gulf of Alaska</a:t>
            </a:r>
          </a:p>
        </p:txBody>
      </p:sp>
      <p:sp>
        <p:nvSpPr>
          <p:cNvPr id="40" name="Rectangle 39">
            <a:extLst>
              <a:ext uri="{FF2B5EF4-FFF2-40B4-BE49-F238E27FC236}">
                <a16:creationId xmlns:a16="http://schemas.microsoft.com/office/drawing/2014/main" id="{3A875699-88C5-4E37-A2B4-F6407417D5A5}"/>
              </a:ext>
            </a:extLst>
          </p:cNvPr>
          <p:cNvSpPr/>
          <p:nvPr/>
        </p:nvSpPr>
        <p:spPr>
          <a:xfrm>
            <a:off x="7168868" y="4444007"/>
            <a:ext cx="820398" cy="543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b="1" i="1" dirty="0">
                <a:solidFill>
                  <a:srgbClr val="002060"/>
                </a:solidFill>
                <a:latin typeface="Century Gothic"/>
                <a:cs typeface="Calibri"/>
              </a:rPr>
              <a:t>Bering Sea</a:t>
            </a:r>
            <a:endParaRPr lang="en-US" dirty="0"/>
          </a:p>
        </p:txBody>
      </p:sp>
      <p:sp>
        <p:nvSpPr>
          <p:cNvPr id="42" name="Rectangle 41">
            <a:extLst>
              <a:ext uri="{FF2B5EF4-FFF2-40B4-BE49-F238E27FC236}">
                <a16:creationId xmlns:a16="http://schemas.microsoft.com/office/drawing/2014/main" id="{431B36DB-8A75-4D6F-BDB6-EB6660123472}"/>
              </a:ext>
            </a:extLst>
          </p:cNvPr>
          <p:cNvSpPr/>
          <p:nvPr/>
        </p:nvSpPr>
        <p:spPr>
          <a:xfrm>
            <a:off x="8374393" y="1488886"/>
            <a:ext cx="1440358" cy="253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1200" dirty="0">
                <a:solidFill>
                  <a:schemeClr val="tx1">
                    <a:lumMod val="75000"/>
                    <a:lumOff val="25000"/>
                  </a:schemeClr>
                </a:solidFill>
                <a:latin typeface="Century Gothic"/>
                <a:cs typeface="Calibri"/>
              </a:rPr>
              <a:t>Barrow</a:t>
            </a:r>
            <a:endParaRPr lang="en-US" dirty="0"/>
          </a:p>
        </p:txBody>
      </p:sp>
      <p:sp>
        <p:nvSpPr>
          <p:cNvPr id="26" name="TextBox 25">
            <a:extLst>
              <a:ext uri="{FF2B5EF4-FFF2-40B4-BE49-F238E27FC236}">
                <a16:creationId xmlns:a16="http://schemas.microsoft.com/office/drawing/2014/main" id="{0A6EDC65-CDC3-094D-9F06-EA0E3C2747EF}"/>
              </a:ext>
            </a:extLst>
          </p:cNvPr>
          <p:cNvSpPr txBox="1"/>
          <p:nvPr/>
        </p:nvSpPr>
        <p:spPr>
          <a:xfrm>
            <a:off x="10439871" y="5846926"/>
            <a:ext cx="160226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dirty="0">
                <a:solidFill>
                  <a:schemeClr val="tx1">
                    <a:lumMod val="75000"/>
                    <a:lumOff val="25000"/>
                  </a:schemeClr>
                </a:solidFill>
                <a:latin typeface="Century Gothic"/>
              </a:rPr>
              <a:t>Credit: </a:t>
            </a:r>
            <a:r>
              <a:rPr lang="en-US" sz="1200" i="1" dirty="0">
                <a:solidFill>
                  <a:schemeClr val="tx1">
                    <a:lumMod val="75000"/>
                    <a:lumOff val="25000"/>
                  </a:schemeClr>
                </a:solidFill>
                <a:latin typeface="Century Gothic"/>
                <a:ea typeface="+mn-lt"/>
                <a:cs typeface="+mn-lt"/>
              </a:rPr>
              <a:t>Esri, USGS</a:t>
            </a:r>
          </a:p>
        </p:txBody>
      </p:sp>
    </p:spTree>
    <p:extLst>
      <p:ext uri="{BB962C8B-B14F-4D97-AF65-F5344CB8AC3E}">
        <p14:creationId xmlns:p14="http://schemas.microsoft.com/office/powerpoint/2010/main" val="4118741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871122" y="6257427"/>
            <a:ext cx="10439399" cy="47018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spcAft>
                <a:spcPts val="600"/>
              </a:spcAft>
              <a:buClr>
                <a:srgbClr val="8D8780"/>
              </a:buClr>
              <a:defRPr/>
            </a:pPr>
            <a:r>
              <a:rPr kumimoji="0" lang="en-US" sz="800" b="0" i="1" u="none" strike="noStrike" kern="1200" cap="none" spc="0" normalizeH="0" baseline="0" noProof="0" dirty="0">
                <a:ln>
                  <a:noFill/>
                </a:ln>
                <a:solidFill>
                  <a:schemeClr val="tx1"/>
                </a:solidFill>
                <a:effectLst/>
                <a:uLnTx/>
                <a:uFillTx/>
                <a:latin typeface="Century Gothic"/>
              </a:rPr>
              <a:t>This material contains modified Copernicus Sentinel data (</a:t>
            </a:r>
            <a:r>
              <a:rPr lang="en-US" sz="800" i="1" dirty="0">
                <a:solidFill>
                  <a:schemeClr val="tx1"/>
                </a:solidFill>
                <a:latin typeface="Century Gothic"/>
              </a:rPr>
              <a:t>2017-2020</a:t>
            </a:r>
            <a:r>
              <a:rPr kumimoji="0" lang="en-US" sz="800" b="0" i="1" u="none" strike="noStrike" kern="1200" cap="none" spc="0" normalizeH="0" baseline="0" noProof="0" dirty="0">
                <a:ln>
                  <a:noFill/>
                </a:ln>
                <a:solidFill>
                  <a:schemeClr val="tx1"/>
                </a:solidFill>
                <a:effectLst/>
                <a:uLnTx/>
                <a:uFillTx/>
                <a:latin typeface="Century Gothic"/>
              </a:rPr>
              <a:t>), processed by ESA.</a:t>
            </a:r>
            <a:r>
              <a:rPr lang="en-US" sz="800" i="1" dirty="0">
                <a:solidFill>
                  <a:schemeClr val="tx1"/>
                </a:solidFill>
                <a:latin typeface="Century Gothic"/>
              </a:rPr>
              <a:t>  UAVSAR data courtesy NASA/JPL-Caltech</a:t>
            </a:r>
            <a:r>
              <a:rPr lang="en-US" sz="700" i="1" dirty="0">
                <a:solidFill>
                  <a:schemeClr val="tx1"/>
                </a:solidFill>
                <a:latin typeface="Century Gothic"/>
              </a:rPr>
              <a:t>.</a:t>
            </a:r>
            <a:endParaRPr lang="en-US" sz="700" b="0" u="none" strike="noStrike" kern="1200" cap="none" spc="0" normalizeH="0" baseline="0" noProof="0" dirty="0">
              <a:ln>
                <a:noFill/>
              </a:ln>
              <a:solidFill>
                <a:schemeClr val="tx1"/>
              </a:solidFill>
              <a:effectLst/>
              <a:uLnTx/>
              <a:uFillTx/>
            </a:endParaRPr>
          </a:p>
          <a:p>
            <a:pPr marL="0" marR="0" lvl="0" indent="0" algn="ctr" defTabSz="914400" rtl="0" eaLnBrk="1" fontAlgn="auto" latinLnBrk="0" hangingPunct="1">
              <a:lnSpc>
                <a:spcPct val="100000"/>
              </a:lnSpc>
              <a:spcBef>
                <a:spcPts val="0"/>
              </a:spcBef>
              <a:spcAft>
                <a:spcPts val="600"/>
              </a:spcAft>
              <a:buClr>
                <a:srgbClr val="8D8780"/>
              </a:buClr>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600"/>
              </a:spcAft>
              <a:buClr>
                <a:srgbClr val="8D8780"/>
              </a:buClr>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p:txBody>
      </p:sp>
      <p:sp>
        <p:nvSpPr>
          <p:cNvPr id="4" name="Text Placeholder 5">
            <a:extLst>
              <a:ext uri="{FF2B5EF4-FFF2-40B4-BE49-F238E27FC236}">
                <a16:creationId xmlns:a16="http://schemas.microsoft.com/office/drawing/2014/main" id="{79B7CC67-9E1C-4DE9-A740-5D0CFF52E542}"/>
              </a:ext>
            </a:extLst>
          </p:cNvPr>
          <p:cNvSpPr txBox="1">
            <a:spLocks/>
          </p:cNvSpPr>
          <p:nvPr/>
        </p:nvSpPr>
        <p:spPr>
          <a:xfrm>
            <a:off x="470481" y="1239228"/>
            <a:ext cx="11654888" cy="5339923"/>
          </a:xfrm>
          <a:prstGeom prst="rect">
            <a:avLst/>
          </a:prstGeom>
        </p:spPr>
        <p:txBody>
          <a:bodyPr wrap="square"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300"/>
              </a:spcAft>
              <a:buClr>
                <a:srgbClr val="8D8780"/>
              </a:buClr>
            </a:pPr>
            <a:r>
              <a:rPr lang="en-US" sz="2000" b="1" dirty="0">
                <a:solidFill>
                  <a:schemeClr val="tx1">
                    <a:lumMod val="75000"/>
                    <a:lumOff val="25000"/>
                  </a:schemeClr>
                </a:solidFill>
                <a:latin typeface="Century Gothic" panose="020F0302020204030204"/>
              </a:rPr>
              <a:t>Advisors</a:t>
            </a:r>
            <a:endParaRPr lang="en-US" sz="2000" b="1" dirty="0">
              <a:solidFill>
                <a:schemeClr val="tx1">
                  <a:lumMod val="75000"/>
                  <a:lumOff val="25000"/>
                </a:schemeClr>
              </a:solidFill>
              <a:latin typeface="Century Gothic"/>
              <a:cs typeface="Calibri"/>
            </a:endParaRP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Dr. Bruce Chapman</a:t>
            </a:r>
            <a:r>
              <a:rPr lang="en-US" dirty="0">
                <a:solidFill>
                  <a:schemeClr val="tx1">
                    <a:lumMod val="75000"/>
                    <a:lumOff val="25000"/>
                  </a:schemeClr>
                </a:solidFill>
                <a:latin typeface="Century Gothic" panose="020F0302020204030204"/>
              </a:rPr>
              <a:t> </a:t>
            </a:r>
            <a:r>
              <a:rPr lang="en-US" sz="1600" i="1" dirty="0">
                <a:solidFill>
                  <a:srgbClr val="8D8780"/>
                </a:solidFill>
                <a:latin typeface="Century Gothic" panose="020F0302020204030204"/>
              </a:rPr>
              <a:t>(NASA Jet Propulsion Laboratory, California Institute of Technology)</a:t>
            </a: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Mr. Ben Holt</a:t>
            </a:r>
            <a:r>
              <a:rPr lang="en-US" b="1" dirty="0">
                <a:ea typeface="+mn-lt"/>
                <a:cs typeface="+mn-lt"/>
              </a:rPr>
              <a:t> </a:t>
            </a:r>
            <a:r>
              <a:rPr lang="en-US" sz="1600" i="1" dirty="0">
                <a:solidFill>
                  <a:srgbClr val="8D8780"/>
                </a:solidFill>
                <a:latin typeface="Century Gothic"/>
                <a:ea typeface="+mn-lt"/>
                <a:cs typeface="+mn-lt"/>
              </a:rPr>
              <a:t>(NASA Jet Propulsion Laboratory, California Institute of Technology)</a:t>
            </a:r>
            <a:endParaRPr lang="en-US" sz="1600" dirty="0">
              <a:solidFill>
                <a:schemeClr val="tx1">
                  <a:lumMod val="75000"/>
                  <a:lumOff val="25000"/>
                </a:schemeClr>
              </a:solidFill>
              <a:latin typeface="Century Gothic" panose="020F0302020204030204"/>
            </a:endParaRP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Mr. Cecil Byles </a:t>
            </a:r>
            <a:r>
              <a:rPr lang="en-US" sz="1600" i="1" dirty="0">
                <a:solidFill>
                  <a:srgbClr val="8D8780"/>
                </a:solidFill>
                <a:latin typeface="Century Gothic" panose="020F0302020204030204"/>
              </a:rPr>
              <a:t>(NASA DEVELOP JPL Lead/Fellow) </a:t>
            </a:r>
            <a:endParaRPr lang="en-US" sz="1600" dirty="0">
              <a:solidFill>
                <a:srgbClr val="404040"/>
              </a:solidFill>
              <a:latin typeface="Century Gothic" panose="020F0302020204030204"/>
            </a:endParaRPr>
          </a:p>
          <a:p>
            <a:pPr>
              <a:spcBef>
                <a:spcPts val="600"/>
              </a:spcBef>
              <a:spcAft>
                <a:spcPts val="300"/>
              </a:spcAft>
              <a:buClr>
                <a:srgbClr val="8D8780"/>
              </a:buClr>
            </a:pPr>
            <a:r>
              <a:rPr lang="en-US" sz="2000" b="1" dirty="0">
                <a:solidFill>
                  <a:schemeClr val="tx1">
                    <a:lumMod val="75000"/>
                    <a:lumOff val="25000"/>
                  </a:schemeClr>
                </a:solidFill>
                <a:latin typeface="Century Gothic" panose="020F0302020204030204"/>
              </a:rPr>
              <a:t>Project Partners</a:t>
            </a:r>
            <a:endParaRPr lang="en-US" sz="2000" dirty="0">
              <a:solidFill>
                <a:schemeClr val="tx1">
                  <a:lumMod val="75000"/>
                  <a:lumOff val="25000"/>
                </a:schemeClr>
              </a:solidFill>
              <a:ea typeface="+mn-lt"/>
              <a:cs typeface="+mn-lt"/>
            </a:endParaRPr>
          </a:p>
          <a:p>
            <a:pPr>
              <a:lnSpc>
                <a:spcPct val="100000"/>
              </a:lnSpc>
              <a:spcBef>
                <a:spcPts val="0"/>
              </a:spcBef>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Dr. Tom Douglas</a:t>
            </a:r>
            <a:r>
              <a:rPr lang="en-US" dirty="0">
                <a:solidFill>
                  <a:schemeClr val="tx1">
                    <a:lumMod val="75000"/>
                    <a:lumOff val="25000"/>
                  </a:schemeClr>
                </a:solidFill>
                <a:latin typeface="Century Gothic" panose="020F0302020204030204"/>
              </a:rPr>
              <a:t> </a:t>
            </a:r>
            <a:r>
              <a:rPr lang="en-US" sz="1600" i="1" dirty="0">
                <a:solidFill>
                  <a:srgbClr val="8D8780"/>
                </a:solidFill>
                <a:latin typeface="Century Gothic" panose="020F0302020204030204"/>
              </a:rPr>
              <a:t>(US Army Corps of Engineers, Cold Regions Research and Engineering Laboratory) </a:t>
            </a:r>
          </a:p>
          <a:p>
            <a:pPr>
              <a:lnSpc>
                <a:spcPct val="100000"/>
              </a:lnSpc>
              <a:spcBef>
                <a:spcPts val="0"/>
              </a:spcBef>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Dr. Chris Hiemstra</a:t>
            </a:r>
            <a:r>
              <a:rPr lang="en-US" sz="2000" dirty="0">
                <a:solidFill>
                  <a:srgbClr val="8D8780"/>
                </a:solidFill>
                <a:latin typeface="Century Gothic" panose="020F0302020204030204"/>
              </a:rPr>
              <a:t> </a:t>
            </a:r>
            <a:r>
              <a:rPr lang="en-US" sz="1600" i="1" dirty="0">
                <a:solidFill>
                  <a:srgbClr val="8D8780"/>
                </a:solidFill>
                <a:latin typeface="Century Gothic" panose="020F0302020204030204"/>
              </a:rPr>
              <a:t>(US Army Corps of Engineers, Cold Regions Research and Engineering Laboratory)</a:t>
            </a:r>
            <a:r>
              <a:rPr lang="en-US" sz="1600" dirty="0">
                <a:solidFill>
                  <a:srgbClr val="8D8780"/>
                </a:solidFill>
                <a:latin typeface="Century Gothic" panose="020F0302020204030204"/>
              </a:rPr>
              <a:t> </a:t>
            </a: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Mr. Garrett Speeter</a:t>
            </a:r>
            <a:r>
              <a:rPr lang="en-US" dirty="0">
                <a:solidFill>
                  <a:schemeClr val="tx1">
                    <a:lumMod val="75000"/>
                    <a:lumOff val="25000"/>
                  </a:schemeClr>
                </a:solidFill>
                <a:latin typeface="Century Gothic" panose="020F0302020204030204"/>
              </a:rPr>
              <a:t> </a:t>
            </a:r>
            <a:r>
              <a:rPr lang="en-US" sz="1600" i="1" dirty="0">
                <a:solidFill>
                  <a:srgbClr val="8D8780"/>
                </a:solidFill>
                <a:latin typeface="Century Gothic" panose="020F0302020204030204"/>
              </a:rPr>
              <a:t>(Alaska Department of Transportation &amp; Public Facilities) </a:t>
            </a:r>
          </a:p>
          <a:p>
            <a:pPr>
              <a:lnSpc>
                <a:spcPct val="100000"/>
              </a:lnSpc>
              <a:spcBef>
                <a:spcPts val="0"/>
              </a:spcBef>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Dr. Ronald Daanen</a:t>
            </a:r>
            <a:r>
              <a:rPr lang="en-US" dirty="0">
                <a:solidFill>
                  <a:srgbClr val="8D8780"/>
                </a:solidFill>
                <a:latin typeface="Century Gothic" panose="020F0302020204030204"/>
              </a:rPr>
              <a:t> </a:t>
            </a:r>
            <a:r>
              <a:rPr lang="en-US" sz="1600" i="1" dirty="0">
                <a:solidFill>
                  <a:srgbClr val="8D8780"/>
                </a:solidFill>
                <a:latin typeface="Century Gothic" panose="020F0302020204030204"/>
              </a:rPr>
              <a:t>(Alaska Department of Natural Resources) </a:t>
            </a: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rPr>
              <a:t>Dr. Franz Meyer</a:t>
            </a:r>
            <a:r>
              <a:rPr lang="en-US" sz="1600" dirty="0">
                <a:solidFill>
                  <a:srgbClr val="8D8780"/>
                </a:solidFill>
                <a:latin typeface="Century Gothic" panose="020F0302020204030204"/>
              </a:rPr>
              <a:t> </a:t>
            </a:r>
            <a:r>
              <a:rPr lang="en-US" sz="1600" i="1" dirty="0">
                <a:solidFill>
                  <a:srgbClr val="8D8780"/>
                </a:solidFill>
                <a:latin typeface="Century Gothic" panose="020F0302020204030204"/>
              </a:rPr>
              <a:t>(Alaska Satellite Facility) </a:t>
            </a:r>
            <a:endParaRPr lang="en-US" dirty="0">
              <a:solidFill>
                <a:srgbClr val="000000"/>
              </a:solidFill>
              <a:latin typeface="Calibri" panose="020F0502020204030204"/>
              <a:cs typeface="Calibri" panose="020F0502020204030204"/>
            </a:endParaRPr>
          </a:p>
          <a:p>
            <a:pPr>
              <a:spcAft>
                <a:spcPts val="600"/>
              </a:spcAft>
              <a:buClr>
                <a:srgbClr val="8D8780"/>
              </a:buClr>
            </a:pPr>
            <a:r>
              <a:rPr lang="en-US" sz="2000" b="1" dirty="0">
                <a:solidFill>
                  <a:schemeClr val="tx1">
                    <a:lumMod val="75000"/>
                    <a:lumOff val="25000"/>
                  </a:schemeClr>
                </a:solidFill>
                <a:latin typeface="Century Gothic" panose="020F0302020204030204"/>
                <a:cs typeface="Calibri" panose="020F0502020204030204"/>
              </a:rPr>
              <a:t>Special Thanks</a:t>
            </a:r>
            <a:endParaRPr lang="en-US" dirty="0">
              <a:solidFill>
                <a:schemeClr val="tx1">
                  <a:lumMod val="75000"/>
                  <a:lumOff val="25000"/>
                </a:schemeClr>
              </a:solidFill>
            </a:endParaRPr>
          </a:p>
          <a:p>
            <a:pPr>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cs typeface="Calibri" panose="020F0502020204030204"/>
              </a:rPr>
              <a:t>Alex Lewandowski </a:t>
            </a:r>
            <a:r>
              <a:rPr lang="en-US" sz="1600" i="1" dirty="0">
                <a:solidFill>
                  <a:srgbClr val="8D8780"/>
                </a:solidFill>
                <a:latin typeface="Century Gothic" panose="020F0302020204030204"/>
                <a:cs typeface="Calibri" panose="020F0502020204030204"/>
              </a:rPr>
              <a:t>(Alaska Satellite Facility)</a:t>
            </a:r>
            <a:endParaRPr lang="en-US" sz="1600" dirty="0">
              <a:solidFill>
                <a:srgbClr val="000000"/>
              </a:solidFill>
              <a:latin typeface="Calibri" panose="020F0502020204030204"/>
              <a:cs typeface="Calibri" panose="020F0502020204030204"/>
            </a:endParaRPr>
          </a:p>
          <a:p>
            <a:pPr>
              <a:lnSpc>
                <a:spcPct val="100000"/>
              </a:lnSpc>
              <a:spcBef>
                <a:spcPts val="0"/>
              </a:spcBef>
              <a:spcAft>
                <a:spcPts val="600"/>
              </a:spcAft>
              <a:buClr>
                <a:srgbClr val="8D8780"/>
              </a:buClr>
              <a:buFont typeface="Webdings" panose="05030102010509060703" pitchFamily="18" charset="2"/>
              <a:buChar char="4"/>
            </a:pPr>
            <a:r>
              <a:rPr lang="en-US" sz="2000" dirty="0">
                <a:solidFill>
                  <a:schemeClr val="tx1">
                    <a:lumMod val="75000"/>
                    <a:lumOff val="25000"/>
                  </a:schemeClr>
                </a:solidFill>
                <a:latin typeface="Century Gothic" panose="020F0302020204030204"/>
                <a:cs typeface="Calibri" panose="020F0502020204030204"/>
              </a:rPr>
              <a:t>Soumitra Sakhalkar </a:t>
            </a:r>
            <a:r>
              <a:rPr lang="en-US" sz="1600" i="1" dirty="0">
                <a:solidFill>
                  <a:srgbClr val="8D8780"/>
                </a:solidFill>
                <a:latin typeface="Century Gothic" panose="020F0302020204030204"/>
                <a:cs typeface="Calibri" panose="020F0502020204030204"/>
              </a:rPr>
              <a:t>(University of Alaska Fairbanks)</a:t>
            </a:r>
            <a:endParaRPr lang="en-US" sz="1600" dirty="0">
              <a:cs typeface="Calibri" panose="020F0502020204030204"/>
            </a:endParaRPr>
          </a:p>
          <a:p>
            <a:pPr marL="285750" indent="-285750">
              <a:spcAft>
                <a:spcPts val="600"/>
              </a:spcAft>
              <a:buClr>
                <a:srgbClr val="8D8780"/>
              </a:buClr>
              <a:buFont typeface="Webdings,Sans-Serif"/>
              <a:buChar char="4"/>
            </a:pPr>
            <a:endParaRPr lang="en-US" sz="1600" dirty="0">
              <a:solidFill>
                <a:schemeClr val="tx1">
                  <a:lumMod val="75000"/>
                  <a:lumOff val="25000"/>
                </a:schemeClr>
              </a:solidFill>
              <a:cs typeface="Calibri" panose="020F0502020204030204"/>
            </a:endParaRPr>
          </a:p>
        </p:txBody>
      </p:sp>
    </p:spTree>
    <p:extLst>
      <p:ext uri="{BB962C8B-B14F-4D97-AF65-F5344CB8AC3E}">
        <p14:creationId xmlns:p14="http://schemas.microsoft.com/office/powerpoint/2010/main" val="1170936533"/>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df78d0b-135a-4de7-9166-7c181cd87fb4">
      <UserInfo>
        <DisplayName>Robert Byles</DisplayName>
        <AccountId>10</AccountId>
        <AccountType/>
      </UserInfo>
      <UserInfo>
        <DisplayName>Sydney Neugebauer</DisplayName>
        <AccountId>21</AccountId>
        <AccountType/>
      </UserInfo>
      <UserInfo>
        <DisplayName>SharingLinks.d6c9e6d4-a98b-4b79-9f9f-12cba791d196.OrganizationEdit.295704ab-7d4a-44ad-8ec2-63e0cdedceab</DisplayName>
        <AccountId>45</AccountId>
        <AccountType/>
      </UserInfo>
      <UserInfo>
        <DisplayName>SharingLinks.615e5465-0987-4b02-a6fd-932873a6f51f.OrganizationEdit.d162b191-594a-4a80-a33c-c3411725c126</DisplayName>
        <AccountId>16</AccountId>
        <AccountType/>
      </UserInfo>
      <UserInfo>
        <DisplayName>Zachary Bengtsson</DisplayName>
        <AccountId>58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137B7158B5884495B75C774E6EAA67" ma:contentTypeVersion="11" ma:contentTypeDescription="Create a new document." ma:contentTypeScope="" ma:versionID="978c95b3dc4883e2fa21a3a127cb25a8">
  <xsd:schema xmlns:xsd="http://www.w3.org/2001/XMLSchema" xmlns:xs="http://www.w3.org/2001/XMLSchema" xmlns:p="http://schemas.microsoft.com/office/2006/metadata/properties" xmlns:ns2="21e6a8e8-1dff-48a6-ab9b-8d556c6946c0" xmlns:ns3="7df78d0b-135a-4de7-9166-7c181cd87fb4" targetNamespace="http://schemas.microsoft.com/office/2006/metadata/properties" ma:root="true" ma:fieldsID="9c71b62eccb38227996da0720f5b1559" ns2:_="" ns3:_="">
    <xsd:import namespace="21e6a8e8-1dff-48a6-ab9b-8d556c6946c0"/>
    <xsd:import namespace="7df78d0b-135a-4de7-9166-7c181cd87f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e6a8e8-1dff-48a6-ab9b-8d556c694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f78d0b-135a-4de7-9166-7c181cd87fb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2B5A9-523F-42E5-8942-C3E76F614CE9}">
  <ds:schemaRefs>
    <ds:schemaRef ds:uri="http://purl.org/dc/elements/1.1/"/>
    <ds:schemaRef ds:uri="http://schemas.microsoft.com/office/2006/metadata/properties"/>
    <ds:schemaRef ds:uri="21e6a8e8-1dff-48a6-ab9b-8d556c6946c0"/>
    <ds:schemaRef ds:uri="http://purl.org/dc/terms/"/>
    <ds:schemaRef ds:uri="http://schemas.openxmlformats.org/package/2006/metadata/core-properties"/>
    <ds:schemaRef ds:uri="7df78d0b-135a-4de7-9166-7c181cd87fb4"/>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D7E24CE-EF68-452D-A285-DCB42A48A627}">
  <ds:schemaRefs>
    <ds:schemaRef ds:uri="http://schemas.microsoft.com/sharepoint/v3/contenttype/forms"/>
  </ds:schemaRefs>
</ds:datastoreItem>
</file>

<file path=customXml/itemProps3.xml><?xml version="1.0" encoding="utf-8"?>
<ds:datastoreItem xmlns:ds="http://schemas.openxmlformats.org/officeDocument/2006/customXml" ds:itemID="{09BCC384-DE8D-4945-B05B-9AFE8DDC38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e6a8e8-1dff-48a6-ab9b-8d556c6946c0"/>
    <ds:schemaRef ds:uri="7df78d0b-135a-4de7-9166-7c181cd87f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71</TotalTime>
  <Words>7620</Words>
  <Application>Microsoft Office PowerPoint</Application>
  <PresentationFormat>Widescreen</PresentationFormat>
  <Paragraphs>929</Paragraphs>
  <Slides>30</Slides>
  <Notes>30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30</vt:i4>
      </vt:variant>
    </vt:vector>
  </HeadingPairs>
  <TitlesOfParts>
    <vt:vector size="41" baseType="lpstr">
      <vt:lpstr>Arial</vt:lpstr>
      <vt:lpstr>Calibri</vt:lpstr>
      <vt:lpstr>Calibri Light</vt:lpstr>
      <vt:lpstr>Century Gothic</vt:lpstr>
      <vt:lpstr>Segoe UI</vt:lpstr>
      <vt:lpstr>Webdings</vt:lpstr>
      <vt:lpstr>Webdings,Sans-Serif</vt:lpstr>
      <vt:lpstr>Wingdings</vt:lpstr>
      <vt:lpstr>Wingdings 3</vt:lpstr>
      <vt:lpstr>Favorites</vt:lpstr>
      <vt:lpstr>1_Favorites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Lange</dc:creator>
  <cp:lastModifiedBy>Clayton, Amanda L. (LARC-E3)[SSAI DEVELOP]</cp:lastModifiedBy>
  <cp:revision>22</cp:revision>
  <dcterms:created xsi:type="dcterms:W3CDTF">2020-07-22T19:16:10Z</dcterms:created>
  <dcterms:modified xsi:type="dcterms:W3CDTF">2020-07-29T18:15:03Z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0x010100AA137B7158B5884495B75C774E6EAA67</vt:lpwstr>
  </property>
</Properties>
</file>