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96" r:id="rId3"/>
    <p:sldId id="288" r:id="rId4"/>
    <p:sldId id="293" r:id="rId5"/>
    <p:sldId id="291" r:id="rId6"/>
    <p:sldId id="295" r:id="rId7"/>
    <p:sldId id="286" r:id="rId8"/>
    <p:sldId id="292" r:id="rId9"/>
    <p:sldId id="267" r:id="rId10"/>
    <p:sldId id="289" r:id="rId11"/>
    <p:sldId id="272" r:id="rId12"/>
    <p:sldId id="275" r:id="rId13"/>
    <p:sldId id="278" r:id="rId14"/>
    <p:sldId id="281" r:id="rId15"/>
    <p:sldId id="279" r:id="rId16"/>
    <p:sldId id="298" r:id="rId17"/>
    <p:sldId id="299" r:id="rId18"/>
  </p:sldIdLst>
  <p:sldSz cx="12192000" cy="6858000"/>
  <p:notesSz cx="6858000" cy="1466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lachandran, Sweewarman (LARC-D320)[NATIONAL INSTITUTE OF AEROSPACE]" initials="BS(IOA" lastIdx="2" clrIdx="0">
    <p:extLst>
      <p:ext uri="{19B8F6BF-5375-455C-9EA6-DF929625EA0E}">
        <p15:presenceInfo xmlns:p15="http://schemas.microsoft.com/office/powerpoint/2012/main" userId="S::sbalach2@ndc.nasa.gov::692faff2-99d1-434d-8cec-51376f42c3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0F52CE-681F-4E27-4A81-4CEE4887D093}" v="216" dt="2020-07-29T15:55:33.085"/>
    <p1510:client id="{629B7A6D-F8F2-B448-BE85-BA6E30BB8FF3}" v="324" dt="2020-07-29T17:01:42.161"/>
    <p1510:client id="{E479FCEA-2B1B-BBBE-ADE5-08F510496F01}" v="79" dt="2020-07-29T16:53:16.148"/>
    <p1510:client id="{FEB104CE-3C2D-85A8-9C1E-464D477CB4CD}" v="88" dt="2020-07-30T17:14:01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1EFA7-C7A4-4ED0-9EF4-6CC42FC97C5E}" type="datetimeFigureOut">
              <a:rPr lang="en-US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52775" y="115888"/>
            <a:ext cx="552450" cy="31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4500"/>
            <a:ext cx="5486400" cy="363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888"/>
            <a:ext cx="2971800" cy="460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888"/>
            <a:ext cx="2971800" cy="460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671DB-663A-4B67-A7B0-ECADAEA272B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2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Add picture to represent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5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Alpha learning rate</a:t>
            </a:r>
          </a:p>
          <a:p>
            <a:r>
              <a:rPr lang="en-US">
                <a:cs typeface="Calibri"/>
              </a:rPr>
              <a:t>Gamma discount factor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1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Haven't decided if NN should be here or on previous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20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Why can't I add formula to powerpoint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08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27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Some points are close to the threshold, severity of loss of well clear</a:t>
            </a:r>
          </a:p>
          <a:p>
            <a:r>
              <a:rPr lang="en-US">
                <a:cs typeface="Calibri"/>
              </a:rPr>
              <a:t>Even though there are 6.0% well clear violations, not all are severe. Roughly 50-60%, severity is less than 70%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78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Talk about why well clear violations are higher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41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DB-663A-4B67-A7B0-ECADAEA272B0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5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1.png"/><Relationship Id="rId5" Type="http://schemas.microsoft.com/office/2007/relationships/media" Target="../media/media3.mp4"/><Relationship Id="rId10" Type="http://schemas.openxmlformats.org/officeDocument/2006/relationships/image" Target="../media/image20.png"/><Relationship Id="rId4" Type="http://schemas.openxmlformats.org/officeDocument/2006/relationships/video" Target="../media/media2.mp4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cs typeface="Calibri Light"/>
              </a:rPr>
              <a:t>Utilizing Reinforcement Learning to Learn Safe Conflict Resolution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cs typeface="Calibri"/>
              </a:rPr>
              <a:t>Brandon Waddell</a:t>
            </a:r>
          </a:p>
          <a:p>
            <a:r>
              <a:rPr lang="en-US" err="1">
                <a:cs typeface="Calibri"/>
              </a:rPr>
              <a:t>Swee</a:t>
            </a:r>
            <a:r>
              <a:rPr lang="en-US">
                <a:cs typeface="Calibri"/>
              </a:rPr>
              <a:t> Balachandran</a:t>
            </a:r>
          </a:p>
          <a:p>
            <a:r>
              <a:rPr lang="en-US">
                <a:cs typeface="Calibri"/>
              </a:rPr>
              <a:t>Tanner </a:t>
            </a:r>
            <a:r>
              <a:rPr lang="en-US" err="1">
                <a:cs typeface="Calibri"/>
              </a:rPr>
              <a:t>Slagel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César Muñoz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644E-B207-49F8-81B2-73D649850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Calibri Light"/>
              </a:rPr>
              <a:t>Outline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36144-40F1-4D53-8A6B-BE42C26D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Introduction 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Formulation 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Results 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Comparison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Lessons learned 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Conclusions</a:t>
            </a:r>
            <a:endParaRPr lang="en-US">
              <a:ea typeface="+mn-lt"/>
              <a:cs typeface="+mn-lt"/>
            </a:endParaRPr>
          </a:p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148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FE123-FB17-40AD-8E86-BC62820DD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Problem Statement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8F39B8-B2ED-48F7-87F5-D22AE9C21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Problem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Intruder’s flight-plan could result in well clear violation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Learn maneuvers to maintain separation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Apply reinforcement learning 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Use DAIDALUS to ensure safe resolutions are learned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  <a:buChar char="•"/>
            </a:pPr>
            <a:endParaRPr lang="en-US" sz="180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Resolve conflict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Adjust heading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Adjust speed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Adjust altitude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Adjust any combination of heading, speed, altitude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1800">
              <a:ea typeface="+mn-lt"/>
              <a:cs typeface="+mn-lt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1800" dirty="0">
                <a:ea typeface="+mn-lt"/>
                <a:cs typeface="+mn-lt"/>
              </a:rPr>
              <a:t>Return to mission after resolution</a:t>
            </a:r>
          </a:p>
        </p:txBody>
      </p:sp>
      <p:pic>
        <p:nvPicPr>
          <p:cNvPr id="3" name="Picture 3" descr="bands.jpg">
            <a:extLst>
              <a:ext uri="{FF2B5EF4-FFF2-40B4-BE49-F238E27FC236}">
                <a16:creationId xmlns:a16="http://schemas.microsoft.com/office/drawing/2014/main" id="{7EA3999E-0935-488B-ADF2-F5D6BE91A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48"/>
          <a:stretch/>
        </p:blipFill>
        <p:spPr>
          <a:xfrm>
            <a:off x="6909808" y="1212980"/>
            <a:ext cx="5282191" cy="474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32AD-2F20-4727-B7B4-C8A24A47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Reinforcement Learning</a:t>
            </a:r>
            <a:endParaRPr lang="en-US" sz="4000" b="1">
              <a:solidFill>
                <a:srgbClr val="FFFFFF"/>
              </a:solidFill>
              <a:cs typeface="Calibri Light"/>
            </a:endParaRPr>
          </a:p>
        </p:txBody>
      </p:sp>
      <p:pic>
        <p:nvPicPr>
          <p:cNvPr id="4" name="Picture 4" descr="Reinforcement_Learning.png">
            <a:extLst>
              <a:ext uri="{FF2B5EF4-FFF2-40B4-BE49-F238E27FC236}">
                <a16:creationId xmlns:a16="http://schemas.microsoft.com/office/drawing/2014/main" id="{EDC7C838-FF97-427A-B8D1-56A7764A1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/>
        </p:blipFill>
        <p:spPr>
          <a:xfrm>
            <a:off x="3094345" y="4730854"/>
            <a:ext cx="3710473" cy="212714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70AC19-B262-404B-B748-C64253F026E8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106568" y="1647825"/>
            <a:ext cx="4435816" cy="3562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/>
              <a:t>Agent acts in an environment</a:t>
            </a:r>
            <a:endParaRPr lang="en-US" sz="1800">
              <a:cs typeface="Calibri"/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/>
              <a:t>Environment</a:t>
            </a:r>
            <a:endParaRPr lang="en-US" sz="1800">
              <a:cs typeface="Calibri"/>
            </a:endParaRP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/>
              <a:t>Returns new state to agent</a:t>
            </a:r>
            <a:endParaRPr lang="en-US" sz="1800">
              <a:cs typeface="Calibri"/>
            </a:endParaRP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1800"/>
              <a:t>Rewards agent for action based on resulting state</a:t>
            </a:r>
            <a:endParaRPr lang="en-US" sz="1800">
              <a:cs typeface="Calibri"/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/>
              <a:t>Objective: Learn optimal action to maximize return for each state and action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800"/>
              <a:t>Algorithm: Deep Q Learning (Q Iteration)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45EBA-327E-644A-BB3E-FB83941108AE}"/>
              </a:ext>
            </a:extLst>
          </p:cNvPr>
          <p:cNvSpPr txBox="1"/>
          <p:nvPr/>
        </p:nvSpPr>
        <p:spPr>
          <a:xfrm>
            <a:off x="3916680" y="6642556"/>
            <a:ext cx="24737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image source: https://</a:t>
            </a:r>
            <a:r>
              <a:rPr lang="en-US" sz="800" err="1"/>
              <a:t>nervanasystems.github.io</a:t>
            </a:r>
            <a:r>
              <a:rPr lang="en-US" sz="800"/>
              <a:t>/coach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1C1D26-8BC0-4348-99EE-CEF17E2573BB}"/>
                  </a:ext>
                </a:extLst>
              </p:cNvPr>
              <p:cNvSpPr txBox="1"/>
              <p:nvPr/>
            </p:nvSpPr>
            <p:spPr>
              <a:xfrm>
                <a:off x="1653712" y="4368447"/>
                <a:ext cx="4711353" cy="3624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1C1D26-8BC0-4348-99EE-CEF17E257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712" y="4368447"/>
                <a:ext cx="4711353" cy="362407"/>
              </a:xfrm>
              <a:prstGeom prst="rect">
                <a:avLst/>
              </a:prstGeom>
              <a:blipFill>
                <a:blip r:embed="rId4"/>
                <a:stretch>
                  <a:fillRect l="-1164" t="-1695" r="-1423" b="-1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12" descr="EP-Train_Individual_Controller (1).png">
            <a:extLst>
              <a:ext uri="{FF2B5EF4-FFF2-40B4-BE49-F238E27FC236}">
                <a16:creationId xmlns:a16="http://schemas.microsoft.com/office/drawing/2014/main" id="{1AA72F12-E46D-5842-AA0A-C82388F0E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0180" y="839086"/>
            <a:ext cx="3126709" cy="56537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9C4FB3-E4E7-F94C-9234-F9FDA0CF33C7}"/>
              </a:ext>
            </a:extLst>
          </p:cNvPr>
          <p:cNvSpPr txBox="1"/>
          <p:nvPr/>
        </p:nvSpPr>
        <p:spPr>
          <a:xfrm>
            <a:off x="9406322" y="400010"/>
            <a:ext cx="161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DQN Algorithm</a:t>
            </a:r>
          </a:p>
        </p:txBody>
      </p:sp>
    </p:spTree>
    <p:extLst>
      <p:ext uri="{BB962C8B-B14F-4D97-AF65-F5344CB8AC3E}">
        <p14:creationId xmlns:p14="http://schemas.microsoft.com/office/powerpoint/2010/main" val="1432074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F744-D6CC-4554-8F72-A62C74C9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Controllers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10051-88B1-47DC-AF0E-58A3EF9D8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>
                <a:cs typeface="Calibri"/>
              </a:rPr>
              <a:t>Track controller</a:t>
            </a:r>
          </a:p>
          <a:p>
            <a:pPr lvl="1"/>
            <a:r>
              <a:rPr lang="en-US">
                <a:cs typeface="Calibri"/>
              </a:rPr>
              <a:t>Turn left (10 deg/s)</a:t>
            </a:r>
          </a:p>
          <a:p>
            <a:pPr lvl="1"/>
            <a:r>
              <a:rPr lang="en-US">
                <a:cs typeface="Calibri"/>
              </a:rPr>
              <a:t>Turn right (10 deg/s)</a:t>
            </a:r>
          </a:p>
          <a:p>
            <a:pPr lvl="1"/>
            <a:r>
              <a:rPr lang="en-US">
                <a:cs typeface="Calibri"/>
              </a:rPr>
              <a:t>Stay at current heading</a:t>
            </a:r>
          </a:p>
          <a:p>
            <a:r>
              <a:rPr lang="en-US">
                <a:cs typeface="Calibri"/>
              </a:rPr>
              <a:t>Speed controller</a:t>
            </a:r>
          </a:p>
          <a:p>
            <a:pPr lvl="1"/>
            <a:r>
              <a:rPr lang="en-US">
                <a:cs typeface="Calibri"/>
              </a:rPr>
              <a:t>Accelerate (1 m/s)</a:t>
            </a:r>
          </a:p>
          <a:p>
            <a:pPr lvl="1"/>
            <a:r>
              <a:rPr lang="en-US">
                <a:cs typeface="Calibri"/>
              </a:rPr>
              <a:t>Decelerate (1 m/s)</a:t>
            </a:r>
          </a:p>
          <a:p>
            <a:pPr lvl="1"/>
            <a:r>
              <a:rPr lang="en-US">
                <a:cs typeface="Calibri"/>
              </a:rPr>
              <a:t>Keep current velocity</a:t>
            </a:r>
          </a:p>
          <a:p>
            <a:r>
              <a:rPr lang="en-US">
                <a:cs typeface="Calibri"/>
              </a:rPr>
              <a:t>Altitude controller</a:t>
            </a:r>
          </a:p>
          <a:p>
            <a:pPr lvl="1"/>
            <a:r>
              <a:rPr lang="en-US">
                <a:cs typeface="Calibri"/>
              </a:rPr>
              <a:t>Ascend (1 m/s)</a:t>
            </a:r>
          </a:p>
          <a:p>
            <a:pPr lvl="1"/>
            <a:r>
              <a:rPr lang="en-US">
                <a:cs typeface="Calibri"/>
              </a:rPr>
              <a:t>Descend (1 m/s)</a:t>
            </a:r>
          </a:p>
          <a:p>
            <a:pPr lvl="1"/>
            <a:r>
              <a:rPr lang="en-US">
                <a:cs typeface="Calibri"/>
              </a:rPr>
              <a:t>Stay Level</a:t>
            </a:r>
          </a:p>
          <a:p>
            <a:r>
              <a:rPr lang="en-US">
                <a:cs typeface="Calibri"/>
              </a:rPr>
              <a:t>Decision controller</a:t>
            </a:r>
          </a:p>
          <a:p>
            <a:pPr lvl="1"/>
            <a:r>
              <a:rPr lang="en-US">
                <a:cs typeface="Calibri"/>
              </a:rPr>
              <a:t>Use track controller</a:t>
            </a:r>
          </a:p>
          <a:p>
            <a:pPr lvl="1"/>
            <a:r>
              <a:rPr lang="en-US">
                <a:cs typeface="Calibri"/>
              </a:rPr>
              <a:t>Use speed controller</a:t>
            </a:r>
          </a:p>
          <a:p>
            <a:pPr lvl="1"/>
            <a:r>
              <a:rPr lang="en-US">
                <a:cs typeface="Calibri"/>
              </a:rPr>
              <a:t>Use altitude controller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4A95F-D3C2-6D43-A943-81633A5FC7E3}"/>
              </a:ext>
            </a:extLst>
          </p:cNvPr>
          <p:cNvSpPr txBox="1"/>
          <p:nvPr/>
        </p:nvSpPr>
        <p:spPr>
          <a:xfrm>
            <a:off x="7253569" y="6593323"/>
            <a:ext cx="4939173" cy="2616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100">
                <a:ea typeface="+mn-lt"/>
                <a:cs typeface="+mn-lt"/>
              </a:rPr>
              <a:t>Image source: https://medium.com/@raghavaggarwal0089/bi-lstm-bc3d68da8bd0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B08FA3-0D4F-C14E-A024-6AB91657BADB}"/>
              </a:ext>
            </a:extLst>
          </p:cNvPr>
          <p:cNvSpPr txBox="1"/>
          <p:nvPr/>
        </p:nvSpPr>
        <p:spPr>
          <a:xfrm flipH="1">
            <a:off x="5591091" y="4414064"/>
            <a:ext cx="455955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DQN architecture:</a:t>
            </a:r>
          </a:p>
          <a:p>
            <a:pPr marL="285750" indent="-285750">
              <a:buFontTx/>
              <a:buChar char="-"/>
            </a:pPr>
            <a:r>
              <a:rPr lang="en-US"/>
              <a:t>Input layer, 2 hidden layers, output layer</a:t>
            </a:r>
            <a:endParaRPr lang="en-US">
              <a:cs typeface="Calibri"/>
            </a:endParaRPr>
          </a:p>
          <a:p>
            <a:pPr marL="285750" indent="-285750">
              <a:buFontTx/>
              <a:buChar char="-"/>
            </a:pPr>
            <a:r>
              <a:rPr lang="en-US"/>
              <a:t>Nodes per hidden layer: 150</a:t>
            </a:r>
            <a:endParaRPr lang="en-US">
              <a:cs typeface="Calibri"/>
            </a:endParaRPr>
          </a:p>
          <a:p>
            <a:pPr marL="285750" indent="-285750">
              <a:buFontTx/>
              <a:buChar char="-"/>
            </a:pPr>
            <a:endParaRPr lang="en-US"/>
          </a:p>
        </p:txBody>
      </p:sp>
      <p:pic>
        <p:nvPicPr>
          <p:cNvPr id="7" name="Picture 7" descr="nn.png">
            <a:extLst>
              <a:ext uri="{FF2B5EF4-FFF2-40B4-BE49-F238E27FC236}">
                <a16:creationId xmlns:a16="http://schemas.microsoft.com/office/drawing/2014/main" id="{89711171-AB0B-4B37-8B20-1FB2360B2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874" y="912704"/>
            <a:ext cx="5721015" cy="308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1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B04D1-D36D-4F2E-BD0D-1A34D7C3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State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AE3E96-1280-4C5C-978B-42415F2763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 vert="horz" lIns="91440" tIns="45720" rIns="91440" bIns="45720" rtlCol="0" anchor="ctr">
                <a:normAutofit/>
              </a:bodyPr>
              <a:lstStyle/>
              <a:p>
                <a:r>
                  <a:rPr lang="en-US" sz="2000">
                    <a:cs typeface="Calibri"/>
                  </a:rPr>
                  <a:t>Relative position from intruder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000">
                    <a:cs typeface="Calibri"/>
                  </a:rPr>
                  <a:t>)</a:t>
                </a:r>
                <a:endParaRPr lang="en-US" sz="2000">
                  <a:ea typeface="+mn-lt"/>
                  <a:cs typeface="+mn-lt"/>
                </a:endParaRPr>
              </a:p>
              <a:p>
                <a:r>
                  <a:rPr lang="en-US" sz="2000">
                    <a:cs typeface="Calibri" panose="020F0502020204030204"/>
                  </a:rPr>
                  <a:t>Relative velocity from intruder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𝑟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>
                    <a:cs typeface="Calibri"/>
                  </a:rPr>
                  <a:t>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latin typeface="Cambria Math" panose="02040503050406030204" pitchFamily="18" charset="0"/>
                            <a:cs typeface="Calibri" panose="020F0502020204030204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>
                    <a:cs typeface="Calibri"/>
                  </a:rPr>
                  <a:t>-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latin typeface="Cambria Math" panose="02040503050406030204" pitchFamily="18" charset="0"/>
                            <a:cs typeface="Calibri" panose="020F0502020204030204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Calibri" panose="020F0502020204030204"/>
                              </a:rPr>
                              <m:t>𝑜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>
                    <a:cs typeface="Calibri"/>
                  </a:rPr>
                  <a:t>)</a:t>
                </a:r>
                <a:endParaRPr lang="en-US" sz="2000">
                  <a:ea typeface="+mn-lt"/>
                  <a:cs typeface="+mn-lt"/>
                </a:endParaRPr>
              </a:p>
              <a:p>
                <a:r>
                  <a:rPr lang="en-US" sz="2000">
                    <a:cs typeface="Calibri" panose="020F0502020204030204"/>
                  </a:rPr>
                  <a:t>Offset to waypoint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  <m:t>𝑑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  <m:t>𝑜</m:t>
                        </m:r>
                      </m:sub>
                    </m:sSub>
                  </m:oMath>
                </a14:m>
                <a:endParaRPr lang="en-US" sz="2000">
                  <a:ea typeface="+mn-lt"/>
                  <a:cs typeface="+mn-lt"/>
                </a:endParaRPr>
              </a:p>
              <a:p>
                <a:r>
                  <a:rPr lang="en-US" sz="2000">
                    <a:cs typeface="Calibri" panose="020F0502020204030204"/>
                  </a:rPr>
                  <a:t>Cross track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Calibri" panose="020F0502020204030204"/>
                          </a:rPr>
                          <m:t>𝑒𝑟𝑟</m:t>
                        </m:r>
                      </m:sub>
                    </m:sSub>
                  </m:oMath>
                </a14:m>
                <a:r>
                  <a:rPr lang="en-US" sz="2000">
                    <a:ea typeface="+mn-lt"/>
                    <a:cs typeface="+mn-lt"/>
                  </a:rPr>
                  <a:t>)</a:t>
                </a:r>
              </a:p>
              <a:p>
                <a:r>
                  <a:rPr lang="en-US" sz="2000">
                    <a:cs typeface="Calibri" panose="020F0502020204030204"/>
                  </a:rPr>
                  <a:t>Velocity projection on vector from current position to goal</a:t>
                </a:r>
                <a:endParaRPr lang="en-US" sz="2000">
                  <a:ea typeface="+mn-lt"/>
                  <a:cs typeface="+mn-lt"/>
                </a:endParaRPr>
              </a:p>
              <a:p>
                <a:r>
                  <a:rPr lang="en-US" sz="2000">
                    <a:cs typeface="Calibri" panose="020F0502020204030204"/>
                  </a:rPr>
                  <a:t>Velocity projection on perpendicular vector from current position to closest point on flight path</a:t>
                </a:r>
              </a:p>
              <a:p>
                <a:r>
                  <a:rPr lang="en-US" sz="2000">
                    <a:ea typeface="+mn-lt"/>
                    <a:cs typeface="+mn-lt"/>
                  </a:rPr>
                  <a:t>Speed deviation from mission speed</a:t>
                </a:r>
              </a:p>
              <a:p>
                <a:r>
                  <a:rPr lang="en-US" sz="2000">
                    <a:ea typeface="+mn-lt"/>
                    <a:cs typeface="+mn-lt"/>
                  </a:rPr>
                  <a:t>Vertical cross-track</a:t>
                </a:r>
                <a:endParaRPr lang="en-US" sz="2000">
                  <a:cs typeface="Calibri" panose="020F0502020204030204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AE3E96-1280-4C5C-978B-42415F2763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283E4-005B-FD44-B9FE-AC2DC881A271}"/>
              </a:ext>
            </a:extLst>
          </p:cNvPr>
          <p:cNvCxnSpPr/>
          <p:nvPr/>
        </p:nvCxnSpPr>
        <p:spPr>
          <a:xfrm>
            <a:off x="6917635" y="2361537"/>
            <a:ext cx="3904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5A41601B-A641-604F-97C6-AEF9F556C98A}"/>
              </a:ext>
            </a:extLst>
          </p:cNvPr>
          <p:cNvSpPr/>
          <p:nvPr/>
        </p:nvSpPr>
        <p:spPr>
          <a:xfrm>
            <a:off x="6814268" y="2305878"/>
            <a:ext cx="119269" cy="1192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81E676-FA42-AC49-8529-A5DBBB0045CF}"/>
              </a:ext>
            </a:extLst>
          </p:cNvPr>
          <p:cNvSpPr/>
          <p:nvPr/>
        </p:nvSpPr>
        <p:spPr>
          <a:xfrm>
            <a:off x="10762090" y="2301902"/>
            <a:ext cx="119269" cy="1192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72E943DD-6EB7-464B-80E0-2624DEE528EF}"/>
              </a:ext>
            </a:extLst>
          </p:cNvPr>
          <p:cNvSpPr/>
          <p:nvPr/>
        </p:nvSpPr>
        <p:spPr>
          <a:xfrm rot="4471683">
            <a:off x="7213269" y="1757414"/>
            <a:ext cx="294198" cy="238539"/>
          </a:xfrm>
          <a:prstGeom prst="triangle">
            <a:avLst>
              <a:gd name="adj" fmla="val 554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DAC6684A-716C-1C44-A949-DBD309ECDC80}"/>
              </a:ext>
            </a:extLst>
          </p:cNvPr>
          <p:cNvSpPr/>
          <p:nvPr/>
        </p:nvSpPr>
        <p:spPr>
          <a:xfrm rot="7522274">
            <a:off x="7892994" y="592197"/>
            <a:ext cx="294198" cy="238539"/>
          </a:xfrm>
          <a:prstGeom prst="triangle">
            <a:avLst>
              <a:gd name="adj" fmla="val 5543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4EEF4E-CDBD-E147-8BDE-4ED968BE3BBA}"/>
              </a:ext>
            </a:extLst>
          </p:cNvPr>
          <p:cNvCxnSpPr>
            <a:cxnSpLocks/>
            <a:endCxn id="15" idx="5"/>
          </p:cNvCxnSpPr>
          <p:nvPr/>
        </p:nvCxnSpPr>
        <p:spPr>
          <a:xfrm flipV="1">
            <a:off x="7378810" y="777959"/>
            <a:ext cx="614079" cy="10385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A0B7F1-4BB1-AA4F-89F3-04266B2F7BD8}"/>
                  </a:ext>
                </a:extLst>
              </p:cNvPr>
              <p:cNvSpPr txBox="1"/>
              <p:nvPr/>
            </p:nvSpPr>
            <p:spPr>
              <a:xfrm>
                <a:off x="7230209" y="1114177"/>
                <a:ext cx="479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  <a:cs typeface="Calibri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A0B7F1-4BB1-AA4F-89F3-04266B2F7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209" y="1114177"/>
                <a:ext cx="479042" cy="369332"/>
              </a:xfrm>
              <a:prstGeom prst="rect">
                <a:avLst/>
              </a:prstGeom>
              <a:blipFill>
                <a:blip r:embed="rId4"/>
                <a:stretch>
                  <a:fillRect t="-23333" r="-2405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6A8907-011B-4C46-8A46-D41D462C2086}"/>
              </a:ext>
            </a:extLst>
          </p:cNvPr>
          <p:cNvCxnSpPr/>
          <p:nvPr/>
        </p:nvCxnSpPr>
        <p:spPr>
          <a:xfrm>
            <a:off x="7378810" y="2606040"/>
            <a:ext cx="34429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2B274A-1D5C-8547-9152-5FFA173C71C0}"/>
              </a:ext>
            </a:extLst>
          </p:cNvPr>
          <p:cNvCxnSpPr>
            <a:cxnSpLocks/>
          </p:cNvCxnSpPr>
          <p:nvPr/>
        </p:nvCxnSpPr>
        <p:spPr>
          <a:xfrm>
            <a:off x="7119387" y="1889916"/>
            <a:ext cx="1" cy="4638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65A066-29D9-F74A-9D12-8078004E44C0}"/>
                  </a:ext>
                </a:extLst>
              </p:cNvPr>
              <p:cNvSpPr txBox="1"/>
              <p:nvPr/>
            </p:nvSpPr>
            <p:spPr>
              <a:xfrm>
                <a:off x="8869680" y="2565616"/>
                <a:ext cx="3298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65A066-29D9-F74A-9D12-8078004E4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680" y="2565616"/>
                <a:ext cx="329881" cy="369332"/>
              </a:xfrm>
              <a:prstGeom prst="rect">
                <a:avLst/>
              </a:prstGeom>
              <a:blipFill>
                <a:blip r:embed="rId5"/>
                <a:stretch>
                  <a:fillRect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AB20EB-2D68-7348-8DF6-C9CA874FE0B4}"/>
                  </a:ext>
                </a:extLst>
              </p:cNvPr>
              <p:cNvSpPr txBox="1"/>
              <p:nvPr/>
            </p:nvSpPr>
            <p:spPr>
              <a:xfrm>
                <a:off x="6546085" y="1910676"/>
                <a:ext cx="5447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/>
                            </a:rPr>
                            <m:t>𝑒𝑟𝑟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AB20EB-2D68-7348-8DF6-C9CA874FE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85" y="1910676"/>
                <a:ext cx="54478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AB6541E-0F2E-E745-A223-2CEB3A8FBE22}"/>
              </a:ext>
            </a:extLst>
          </p:cNvPr>
          <p:cNvCxnSpPr>
            <a:stCxn id="7" idx="0"/>
          </p:cNvCxnSpPr>
          <p:nvPr/>
        </p:nvCxnSpPr>
        <p:spPr>
          <a:xfrm flipV="1">
            <a:off x="7479581" y="1725808"/>
            <a:ext cx="274531" cy="134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F75EDF-0A8F-BA45-BFA6-B3C5D1C72829}"/>
              </a:ext>
            </a:extLst>
          </p:cNvPr>
          <p:cNvCxnSpPr>
            <a:stCxn id="15" idx="0"/>
          </p:cNvCxnSpPr>
          <p:nvPr/>
        </p:nvCxnSpPr>
        <p:spPr>
          <a:xfrm>
            <a:off x="8128091" y="793547"/>
            <a:ext cx="183805" cy="169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8A879C-4EBE-344C-9C97-63C03571A345}"/>
                  </a:ext>
                </a:extLst>
              </p:cNvPr>
              <p:cNvSpPr txBox="1"/>
              <p:nvPr/>
            </p:nvSpPr>
            <p:spPr>
              <a:xfrm>
                <a:off x="8232244" y="800392"/>
                <a:ext cx="4481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8A879C-4EBE-344C-9C97-63C03571A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2244" y="800392"/>
                <a:ext cx="448136" cy="369332"/>
              </a:xfrm>
              <a:prstGeom prst="rect">
                <a:avLst/>
              </a:prstGeom>
              <a:blipFill>
                <a:blip r:embed="rId7"/>
                <a:stretch>
                  <a:fillRect t="-22951" r="-22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DF6FDB9-6040-6A48-94CC-3CDD0C568B07}"/>
                  </a:ext>
                </a:extLst>
              </p:cNvPr>
              <p:cNvSpPr txBox="1"/>
              <p:nvPr/>
            </p:nvSpPr>
            <p:spPr>
              <a:xfrm>
                <a:off x="7435491" y="1823358"/>
                <a:ext cx="4617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DF6FDB9-6040-6A48-94CC-3CDD0C568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491" y="1823358"/>
                <a:ext cx="461728" cy="369332"/>
              </a:xfrm>
              <a:prstGeom prst="rect">
                <a:avLst/>
              </a:prstGeom>
              <a:blipFill>
                <a:blip r:embed="rId8"/>
                <a:stretch>
                  <a:fillRect t="-22951" r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9212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6EFA7-E148-4ED7-BE20-40F7BB513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Reward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7327D6B-F9A0-494C-BAA8-AACE1F4574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0622230"/>
                  </p:ext>
                </p:extLst>
              </p:nvPr>
            </p:nvGraphicFramePr>
            <p:xfrm>
              <a:off x="1056600" y="1912955"/>
              <a:ext cx="5055264" cy="4480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6885">
                      <a:extLst>
                        <a:ext uri="{9D8B030D-6E8A-4147-A177-3AD203B41FA5}">
                          <a16:colId xmlns:a16="http://schemas.microsoft.com/office/drawing/2014/main" val="345331902"/>
                        </a:ext>
                      </a:extLst>
                    </a:gridCol>
                    <a:gridCol w="4068379">
                      <a:extLst>
                        <a:ext uri="{9D8B030D-6E8A-4147-A177-3AD203B41FA5}">
                          <a16:colId xmlns:a16="http://schemas.microsoft.com/office/drawing/2014/main" val="988750127"/>
                        </a:ext>
                      </a:extLst>
                    </a:gridCol>
                  </a:tblGrid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Reward for getting closer to goal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270013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getting too close to intruder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0422520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Reward for heading towards the goal and converging to flight-plan</a:t>
                          </a:r>
                          <a:endParaRPr lang="en-US" err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609173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cross track deviation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5338685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Bonus for getting to goal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8378052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rapid changing controllers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34565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speed deviation 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709094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altitude deviation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2879942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getting too close to the ground (&lt;10m)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7280869"/>
                      </a:ext>
                    </a:extLst>
                  </a:tr>
                  <a:tr h="31964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choosing NEAR track/</a:t>
                          </a:r>
                          <a:r>
                            <a:rPr lang="en-US" sz="1800" b="0" i="0" u="none" strike="noStrike" noProof="0" err="1">
                              <a:latin typeface="Calibri"/>
                            </a:rPr>
                            <a:t>gs</a:t>
                          </a:r>
                          <a:r>
                            <a:rPr lang="en-US" sz="1800" b="0" i="0" u="none" strike="noStrike" noProof="0">
                              <a:latin typeface="Calibri"/>
                            </a:rPr>
                            <a:t>/vs/alt band 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11636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7327D6B-F9A0-494C-BAA8-AACE1F4574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0622230"/>
                  </p:ext>
                </p:extLst>
              </p:nvPr>
            </p:nvGraphicFramePr>
            <p:xfrm>
              <a:off x="1056600" y="1912955"/>
              <a:ext cx="5055264" cy="44805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86885">
                      <a:extLst>
                        <a:ext uri="{9D8B030D-6E8A-4147-A177-3AD203B41FA5}">
                          <a16:colId xmlns:a16="http://schemas.microsoft.com/office/drawing/2014/main" val="345331902"/>
                        </a:ext>
                      </a:extLst>
                    </a:gridCol>
                    <a:gridCol w="4068379">
                      <a:extLst>
                        <a:ext uri="{9D8B030D-6E8A-4147-A177-3AD203B41FA5}">
                          <a16:colId xmlns:a16="http://schemas.microsoft.com/office/drawing/2014/main" val="98875012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8333" r="-413580" b="-11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Reward for getting closer to goal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9427001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108333" r="-413580" b="-10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getting too close to intruder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042252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119048" r="-413580" b="-50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Reward for heading towards the goal and converging to flight-plan</a:t>
                          </a:r>
                          <a:endParaRPr lang="en-US" err="1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60917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383333" r="-413580" b="-77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cross track deviation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9533868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483333" r="-413580" b="-67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Bonus for getting to goal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837805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573770" r="-413580" b="-567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rapid changing controllers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83456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685000" r="-413580" b="-4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speed deviation 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70909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785000" r="-413580" b="-37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altitude deviation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287994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505714" r="-413580" b="-1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getting too close to the ground (&lt;10m)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4728086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17" t="-605714" r="-413580" b="-1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lvl="0">
                            <a:buNone/>
                          </a:pPr>
                          <a:r>
                            <a:rPr lang="en-US" sz="1800" b="0" i="0" u="none" strike="noStrike" noProof="0">
                              <a:latin typeface="Calibri"/>
                            </a:rPr>
                            <a:t>Penalty for choosing NEAR track/</a:t>
                          </a:r>
                          <a:r>
                            <a:rPr lang="en-US" sz="1800" b="0" i="0" u="none" strike="noStrike" noProof="0" err="1">
                              <a:latin typeface="Calibri"/>
                            </a:rPr>
                            <a:t>gs</a:t>
                          </a:r>
                          <a:r>
                            <a:rPr lang="en-US" sz="1800" b="0" i="0" u="none" strike="noStrike" noProof="0">
                              <a:latin typeface="Calibri"/>
                            </a:rPr>
                            <a:t>/vs/alt band </a:t>
                          </a:r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116362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D61C48D6-976B-A04B-B0C9-83B774430946}"/>
              </a:ext>
            </a:extLst>
          </p:cNvPr>
          <p:cNvGrpSpPr/>
          <p:nvPr/>
        </p:nvGrpSpPr>
        <p:grpSpPr>
          <a:xfrm>
            <a:off x="8216376" y="4746818"/>
            <a:ext cx="1877873" cy="980502"/>
            <a:chOff x="8152876" y="3768918"/>
            <a:chExt cx="1877873" cy="9805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B047693-A01E-7344-B5AA-BB8041272775}"/>
                    </a:ext>
                  </a:extLst>
                </p:cNvPr>
                <p:cNvSpPr txBox="1"/>
                <p:nvPr/>
              </p:nvSpPr>
              <p:spPr>
                <a:xfrm>
                  <a:off x="8152876" y="3768918"/>
                  <a:ext cx="9859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B047693-A01E-7344-B5AA-BB80412727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2876" y="3768918"/>
                  <a:ext cx="985962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B64BF20-2093-0F47-A6B7-615803545214}"/>
                    </a:ext>
                  </a:extLst>
                </p:cNvPr>
                <p:cNvSpPr txBox="1"/>
                <p:nvPr/>
              </p:nvSpPr>
              <p:spPr>
                <a:xfrm>
                  <a:off x="8152876" y="4380088"/>
                  <a:ext cx="9859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&lt;0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B64BF20-2093-0F47-A6B7-6158035452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2876" y="4380088"/>
                  <a:ext cx="98596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4036C5-FED7-724F-8219-0DD36DFB256C}"/>
                </a:ext>
              </a:extLst>
            </p:cNvPr>
            <p:cNvSpPr txBox="1"/>
            <p:nvPr/>
          </p:nvSpPr>
          <p:spPr>
            <a:xfrm>
              <a:off x="9138838" y="3768918"/>
              <a:ext cx="891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Reward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B5816B-8CE7-3341-86C2-957051FA8E84}"/>
                </a:ext>
              </a:extLst>
            </p:cNvPr>
            <p:cNvSpPr txBox="1"/>
            <p:nvPr/>
          </p:nvSpPr>
          <p:spPr>
            <a:xfrm>
              <a:off x="9138837" y="4380088"/>
              <a:ext cx="880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Penalty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3ADAE8F-9154-5F45-AAAB-4608CC050DC8}"/>
              </a:ext>
            </a:extLst>
          </p:cNvPr>
          <p:cNvCxnSpPr/>
          <p:nvPr/>
        </p:nvCxnSpPr>
        <p:spPr>
          <a:xfrm>
            <a:off x="5815584" y="6172200"/>
            <a:ext cx="16459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183C71C-6060-B545-BB6E-AB1781EA8C33}"/>
              </a:ext>
            </a:extLst>
          </p:cNvPr>
          <p:cNvSpPr txBox="1"/>
          <p:nvPr/>
        </p:nvSpPr>
        <p:spPr>
          <a:xfrm>
            <a:off x="7397497" y="5861104"/>
            <a:ext cx="3319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DAIDALUS bands help determine this penalty</a:t>
            </a:r>
          </a:p>
        </p:txBody>
      </p:sp>
      <p:pic>
        <p:nvPicPr>
          <p:cNvPr id="3" name="Picture 5" descr="CodeCogsEqn (1).png">
            <a:extLst>
              <a:ext uri="{FF2B5EF4-FFF2-40B4-BE49-F238E27FC236}">
                <a16:creationId xmlns:a16="http://schemas.microsoft.com/office/drawing/2014/main" id="{A82CA5D0-AE01-4DCC-BA88-54CD160BD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1625" y="3252788"/>
            <a:ext cx="2279650" cy="1254125"/>
          </a:xfrm>
          <a:prstGeom prst="rect">
            <a:avLst/>
          </a:prstGeom>
        </p:spPr>
      </p:pic>
      <p:pic>
        <p:nvPicPr>
          <p:cNvPr id="6" name="Picture 6" descr="CodeCogsEqn.png">
            <a:extLst>
              <a:ext uri="{FF2B5EF4-FFF2-40B4-BE49-F238E27FC236}">
                <a16:creationId xmlns:a16="http://schemas.microsoft.com/office/drawing/2014/main" id="{93C5B1E6-394E-4652-817C-B9A6F3C293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7025" y="1720850"/>
            <a:ext cx="22288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6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319C-90F0-4B6C-B902-32D1B6662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Simplex Architecture and Decision Controller</a:t>
            </a:r>
          </a:p>
        </p:txBody>
      </p:sp>
      <p:pic>
        <p:nvPicPr>
          <p:cNvPr id="18" name="Picture 18" descr="EP-Decision Controller (2).png">
            <a:extLst>
              <a:ext uri="{FF2B5EF4-FFF2-40B4-BE49-F238E27FC236}">
                <a16:creationId xmlns:a16="http://schemas.microsoft.com/office/drawing/2014/main" id="{1710B38E-E3DA-4BCB-A8A0-E0BC6571B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688" y="1825625"/>
            <a:ext cx="9402623" cy="4351338"/>
          </a:xfrm>
        </p:spPr>
      </p:pic>
    </p:spTree>
    <p:extLst>
      <p:ext uri="{BB962C8B-B14F-4D97-AF65-F5344CB8AC3E}">
        <p14:creationId xmlns:p14="http://schemas.microsoft.com/office/powerpoint/2010/main" val="134545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C999D-9B99-480B-ABC6-AF5D33E5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Training Pipeline</a:t>
            </a:r>
          </a:p>
        </p:txBody>
      </p:sp>
      <p:pic>
        <p:nvPicPr>
          <p:cNvPr id="6" name="Picture 6" descr="ExitPresentation-Training_Pipeline (1).png">
            <a:extLst>
              <a:ext uri="{FF2B5EF4-FFF2-40B4-BE49-F238E27FC236}">
                <a16:creationId xmlns:a16="http://schemas.microsoft.com/office/drawing/2014/main" id="{CBF6E20D-9517-4703-A5CF-35C8CCE5D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2073823"/>
            <a:ext cx="11430000" cy="3943841"/>
          </a:xfrm>
        </p:spPr>
      </p:pic>
    </p:spTree>
    <p:extLst>
      <p:ext uri="{BB962C8B-B14F-4D97-AF65-F5344CB8AC3E}">
        <p14:creationId xmlns:p14="http://schemas.microsoft.com/office/powerpoint/2010/main" val="137583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90878-CD68-45F4-8497-BAFA3B86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Training Progress</a:t>
            </a:r>
          </a:p>
        </p:txBody>
      </p:sp>
      <p:pic>
        <p:nvPicPr>
          <p:cNvPr id="6" name="mid-trained" descr="mid-trained">
            <a:hlinkClick r:id="" action="ppaction://media"/>
            <a:extLst>
              <a:ext uri="{FF2B5EF4-FFF2-40B4-BE49-F238E27FC236}">
                <a16:creationId xmlns:a16="http://schemas.microsoft.com/office/drawing/2014/main" id="{4E3D9A05-E223-DD47-A246-0AD2CD94FD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82497" y="3854192"/>
            <a:ext cx="4001605" cy="3001204"/>
          </a:xfrm>
          <a:prstGeom prst="rect">
            <a:avLst/>
          </a:prstGeom>
        </p:spPr>
      </p:pic>
      <p:pic>
        <p:nvPicPr>
          <p:cNvPr id="7" name="post-trained1" descr="post-trained1">
            <a:hlinkClick r:id="" action="ppaction://media"/>
            <a:extLst>
              <a:ext uri="{FF2B5EF4-FFF2-40B4-BE49-F238E27FC236}">
                <a16:creationId xmlns:a16="http://schemas.microsoft.com/office/drawing/2014/main" id="{247DDBDA-E114-524D-B8BA-F11ED0D3CFA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35257" y="3844075"/>
            <a:ext cx="4054882" cy="3011348"/>
          </a:xfrm>
          <a:prstGeom prst="rect">
            <a:avLst/>
          </a:prstGeom>
        </p:spPr>
      </p:pic>
      <p:pic>
        <p:nvPicPr>
          <p:cNvPr id="10" name="output" descr="output">
            <a:hlinkClick r:id="" action="ppaction://media"/>
            <a:extLst>
              <a:ext uri="{FF2B5EF4-FFF2-40B4-BE49-F238E27FC236}">
                <a16:creationId xmlns:a16="http://schemas.microsoft.com/office/drawing/2014/main" id="{547C4F32-27CC-3E4B-801A-C150DA28120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030" y="3851714"/>
            <a:ext cx="4012615" cy="3009461"/>
          </a:xfrm>
          <a:prstGeom prst="rect">
            <a:avLst/>
          </a:prstGeom>
        </p:spPr>
      </p:pic>
      <p:pic>
        <p:nvPicPr>
          <p:cNvPr id="4" name="Picture 4" descr="training.png">
            <a:extLst>
              <a:ext uri="{FF2B5EF4-FFF2-40B4-BE49-F238E27FC236}">
                <a16:creationId xmlns:a16="http://schemas.microsoft.com/office/drawing/2014/main" id="{C5470EE4-D2A1-4AE6-912B-ADA7EFA2A4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08980" y="-4308"/>
            <a:ext cx="4486148" cy="33868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18E183-4D36-46F6-BAEA-72E84A02A936}"/>
              </a:ext>
            </a:extLst>
          </p:cNvPr>
          <p:cNvSpPr txBox="1"/>
          <p:nvPr/>
        </p:nvSpPr>
        <p:spPr>
          <a:xfrm>
            <a:off x="1524000" y="3479800"/>
            <a:ext cx="1371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Pre-Training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49B31C-F059-492B-BB33-9E79A6F6450D}"/>
              </a:ext>
            </a:extLst>
          </p:cNvPr>
          <p:cNvSpPr txBox="1"/>
          <p:nvPr/>
        </p:nvSpPr>
        <p:spPr>
          <a:xfrm>
            <a:off x="5314950" y="3491575"/>
            <a:ext cx="15621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Mid-Training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522A75-6332-417D-8ABF-D17003733576}"/>
              </a:ext>
            </a:extLst>
          </p:cNvPr>
          <p:cNvSpPr txBox="1"/>
          <p:nvPr/>
        </p:nvSpPr>
        <p:spPr>
          <a:xfrm>
            <a:off x="9575800" y="3467100"/>
            <a:ext cx="18821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Post-Training (</a:t>
            </a:r>
            <a:r>
              <a:rPr lang="en-US" sz="1400" b="1"/>
              <a:t>after 1000 episodes</a:t>
            </a:r>
            <a:r>
              <a:rPr lang="en-US" b="1"/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9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8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C95E93-E6B7-4CFD-856F-24F4E64A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>
                <a:cs typeface="Calibri Light"/>
              </a:rPr>
              <a:t>Results: Track Controller</a:t>
            </a:r>
          </a:p>
        </p:txBody>
      </p:sp>
      <p:pic>
        <p:nvPicPr>
          <p:cNvPr id="5" name="Picture 7" descr="WellClear.png">
            <a:extLst>
              <a:ext uri="{FF2B5EF4-FFF2-40B4-BE49-F238E27FC236}">
                <a16:creationId xmlns:a16="http://schemas.microsoft.com/office/drawing/2014/main" id="{B73AB7F3-10B5-45A3-9A96-0FD7A5157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/>
        </p:blipFill>
        <p:spPr>
          <a:xfrm>
            <a:off x="1575276" y="3179762"/>
            <a:ext cx="4622431" cy="346682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0657B0-7293-421B-A691-8767988FAEF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035697" y="1653383"/>
            <a:ext cx="4622431" cy="1686976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285750" indent="-285750">
              <a:buChar char="•"/>
            </a:pPr>
            <a:r>
              <a:rPr lang="en-US" sz="4400">
                <a:ea typeface="+mn-lt"/>
                <a:cs typeface="+mn-lt"/>
              </a:rPr>
              <a:t>Total training episodes: 3000</a:t>
            </a:r>
          </a:p>
          <a:p>
            <a:pPr marL="285750" indent="-285750">
              <a:buChar char="•"/>
            </a:pPr>
            <a:r>
              <a:rPr lang="en-US" sz="4400">
                <a:ea typeface="+mn-lt"/>
                <a:cs typeface="+mn-lt"/>
              </a:rPr>
              <a:t>Well clear violation threshold: 30 ft</a:t>
            </a:r>
            <a:endParaRPr lang="en-US" sz="4400">
              <a:cs typeface="Calibri" panose="020F0502020204030204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4400">
                <a:ea typeface="+mn-lt"/>
                <a:cs typeface="+mn-lt"/>
              </a:rPr>
              <a:t>Well clear violations: 6.0%</a:t>
            </a:r>
          </a:p>
          <a:p>
            <a:pPr marL="285750" indent="-285750">
              <a:buFont typeface="Arial,Sans-Serif"/>
              <a:buChar char="•"/>
            </a:pPr>
            <a:r>
              <a:rPr lang="en-US" sz="4400">
                <a:ea typeface="+mn-lt"/>
                <a:cs typeface="+mn-lt"/>
              </a:rPr>
              <a:t>Way-point reached: 79.5%</a:t>
            </a:r>
          </a:p>
          <a:p>
            <a:pPr marL="285750" indent="-285750">
              <a:buFont typeface="Arial,Sans-Serif"/>
              <a:buChar char="•"/>
            </a:pPr>
            <a:endParaRPr lang="en-US">
              <a:ea typeface="+mn-lt"/>
              <a:cs typeface="+mn-lt"/>
            </a:endParaRPr>
          </a:p>
        </p:txBody>
      </p:sp>
      <p:pic>
        <p:nvPicPr>
          <p:cNvPr id="2" name="CombinedTrack" descr="CombinedTrack">
            <a:hlinkClick r:id="" action="ppaction://media"/>
            <a:extLst>
              <a:ext uri="{FF2B5EF4-FFF2-40B4-BE49-F238E27FC236}">
                <a16:creationId xmlns:a16="http://schemas.microsoft.com/office/drawing/2014/main" id="{46494129-DECF-3946-86AB-8D0220D5CB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64040" y="278842"/>
            <a:ext cx="5377082" cy="403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C95E93-E6B7-4CFD-856F-24F4E64A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Results: Speed Controller</a:t>
            </a:r>
            <a:endParaRPr lang="en-US" sz="4000" b="1">
              <a:cs typeface="Calibri Light"/>
            </a:endParaRPr>
          </a:p>
        </p:txBody>
      </p:sp>
      <p:pic>
        <p:nvPicPr>
          <p:cNvPr id="7" name="Picture 7" descr="WellClear.png">
            <a:extLst>
              <a:ext uri="{FF2B5EF4-FFF2-40B4-BE49-F238E27FC236}">
                <a16:creationId xmlns:a16="http://schemas.microsoft.com/office/drawing/2014/main" id="{E295BCAD-E3DF-4CB8-A205-C7A88C5A7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/>
        </p:blipFill>
        <p:spPr>
          <a:xfrm>
            <a:off x="7608895" y="221019"/>
            <a:ext cx="4277308" cy="32079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0657B0-7293-421B-A691-8767988FAEF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75145" y="1496219"/>
            <a:ext cx="5799138" cy="189865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/>
            <a:r>
              <a:rPr lang="en-US" sz="2400">
                <a:ea typeface="+mn-lt"/>
                <a:cs typeface="+mn-lt"/>
              </a:rPr>
              <a:t>Total training episodes: 3000</a:t>
            </a:r>
            <a:endParaRPr lang="en-US" sz="240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/>
              <a:t>Well clear violation threshold: 30 ft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>
                <a:cs typeface="Calibri"/>
              </a:rPr>
              <a:t>Ownship velocity vs distance from intruder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/>
              <a:t>Well clear violation: 14.5%</a:t>
            </a:r>
            <a:endParaRPr lang="en-US" sz="2400">
              <a:cs typeface="Calibri"/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/>
              <a:t>Way-point reached: 100%</a:t>
            </a:r>
            <a:endParaRPr lang="en-US" sz="2400">
              <a:cs typeface="Calibri"/>
            </a:endParaRPr>
          </a:p>
        </p:txBody>
      </p:sp>
      <p:pic>
        <p:nvPicPr>
          <p:cNvPr id="5" name="Picture 7" descr="DistanceVsSpeed.png">
            <a:extLst>
              <a:ext uri="{FF2B5EF4-FFF2-40B4-BE49-F238E27FC236}">
                <a16:creationId xmlns:a16="http://schemas.microsoft.com/office/drawing/2014/main" id="{D41BEA00-4CE3-244E-87A7-99DA2C1FAF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08" r="2508"/>
          <a:stretch/>
        </p:blipFill>
        <p:spPr>
          <a:xfrm>
            <a:off x="7717093" y="3505213"/>
            <a:ext cx="4060912" cy="3206522"/>
          </a:xfrm>
          <a:prstGeom prst="rect">
            <a:avLst/>
          </a:prstGeom>
        </p:spPr>
      </p:pic>
      <p:pic>
        <p:nvPicPr>
          <p:cNvPr id="2" name="CombinedSpeed" descr="CombinedSpeed">
            <a:hlinkClick r:id="" action="ppaction://media"/>
            <a:extLst>
              <a:ext uri="{FF2B5EF4-FFF2-40B4-BE49-F238E27FC236}">
                <a16:creationId xmlns:a16="http://schemas.microsoft.com/office/drawing/2014/main" id="{AAE13AB0-00F4-AC4A-A382-C43EA9531E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3038" y="3200400"/>
            <a:ext cx="501747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4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binedAlt" descr="CombinedAlt">
            <a:hlinkClick r:id="" action="ppaction://media"/>
            <a:extLst>
              <a:ext uri="{FF2B5EF4-FFF2-40B4-BE49-F238E27FC236}">
                <a16:creationId xmlns:a16="http://schemas.microsoft.com/office/drawing/2014/main" id="{D0D57349-5DFF-CF41-AC41-A09FE7C656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9730" y="2989688"/>
            <a:ext cx="4859169" cy="36443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5C95E93-E6B7-4CFD-856F-24F4E64A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Results: Altitude Controller</a:t>
            </a:r>
          </a:p>
        </p:txBody>
      </p:sp>
      <p:pic>
        <p:nvPicPr>
          <p:cNvPr id="5" name="Picture 6" descr="WellClear.png">
            <a:extLst>
              <a:ext uri="{FF2B5EF4-FFF2-40B4-BE49-F238E27FC236}">
                <a16:creationId xmlns:a16="http://schemas.microsoft.com/office/drawing/2014/main" id="{D0395370-D351-4E7E-8571-C42CE11FB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tretch/>
        </p:blipFill>
        <p:spPr>
          <a:xfrm>
            <a:off x="7482003" y="0"/>
            <a:ext cx="4709997" cy="3532498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0657B0-7293-421B-A691-8767988FAEF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29318" y="1425056"/>
            <a:ext cx="4859168" cy="26430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>
                <a:ea typeface="+mn-lt"/>
                <a:cs typeface="+mn-lt"/>
              </a:rPr>
              <a:t>Total training episodes: 3000</a:t>
            </a:r>
          </a:p>
          <a:p>
            <a:pPr marL="285750" indent="-285750">
              <a:buFont typeface="Arial,Sans-Serif"/>
              <a:buChar char="•"/>
            </a:pPr>
            <a:r>
              <a:rPr lang="en-US" sz="2400">
                <a:ea typeface="+mn-lt"/>
                <a:cs typeface="+mn-lt"/>
              </a:rPr>
              <a:t>Well clear violation threshold</a:t>
            </a:r>
            <a:endParaRPr lang="en-US" sz="2400"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>
                <a:ea typeface="+mn-lt"/>
                <a:cs typeface="+mn-lt"/>
              </a:rPr>
              <a:t>Well clear violation: 0.5%</a:t>
            </a:r>
          </a:p>
          <a:p>
            <a:pPr marL="285750" indent="-285750">
              <a:buFont typeface="Arial,Sans-Serif"/>
              <a:buChar char="•"/>
            </a:pPr>
            <a:r>
              <a:rPr lang="en-US" sz="2400">
                <a:ea typeface="+mn-lt"/>
                <a:cs typeface="+mn-lt"/>
              </a:rPr>
              <a:t>Way-point reached: 76.5%</a:t>
            </a:r>
          </a:p>
        </p:txBody>
      </p:sp>
    </p:spTree>
    <p:extLst>
      <p:ext uri="{BB962C8B-B14F-4D97-AF65-F5344CB8AC3E}">
        <p14:creationId xmlns:p14="http://schemas.microsoft.com/office/powerpoint/2010/main" val="32852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binedDec" descr="CombinedDec">
            <a:hlinkClick r:id="" action="ppaction://media"/>
            <a:extLst>
              <a:ext uri="{FF2B5EF4-FFF2-40B4-BE49-F238E27FC236}">
                <a16:creationId xmlns:a16="http://schemas.microsoft.com/office/drawing/2014/main" id="{678FD542-F120-C645-BC1B-6438F479C6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8783" y="3197101"/>
            <a:ext cx="4822387" cy="36167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5C95E93-E6B7-4CFD-856F-24F4E64A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cs typeface="Calibri Light"/>
              </a:rPr>
              <a:t>Results: Decision Controller</a:t>
            </a:r>
          </a:p>
        </p:txBody>
      </p:sp>
      <p:pic>
        <p:nvPicPr>
          <p:cNvPr id="5" name="Picture 6" descr="WellClear_V.png">
            <a:extLst>
              <a:ext uri="{FF2B5EF4-FFF2-40B4-BE49-F238E27FC236}">
                <a16:creationId xmlns:a16="http://schemas.microsoft.com/office/drawing/2014/main" id="{F799C236-0C76-4C3B-B4D9-EFC434A9E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/>
        </p:blipFill>
        <p:spPr>
          <a:xfrm>
            <a:off x="7777858" y="3429000"/>
            <a:ext cx="4264660" cy="3198495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0657B0-7293-421B-A691-8767988FAEF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38783" y="1438436"/>
            <a:ext cx="4774065" cy="29189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Total training episodes: 3000</a:t>
            </a:r>
          </a:p>
          <a:p>
            <a:pPr marL="285750" indent="-285750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Horizontal penetration of well clear</a:t>
            </a:r>
            <a:endParaRPr lang="en-US" sz="1800"/>
          </a:p>
          <a:p>
            <a:pPr marL="285750" indent="-285750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If horizontal penetration</a:t>
            </a:r>
          </a:p>
          <a:p>
            <a:pPr marL="742950" lvl="1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Calculate vertical penetration</a:t>
            </a:r>
          </a:p>
          <a:p>
            <a:pPr marL="285750" indent="-285750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Well Clear violation: 2.0%</a:t>
            </a:r>
          </a:p>
          <a:p>
            <a:pPr marL="285750" indent="-285750">
              <a:buFont typeface="Arial,Sans-Serif"/>
              <a:buChar char="•"/>
            </a:pPr>
            <a:r>
              <a:rPr lang="en-US" sz="1800">
                <a:ea typeface="+mn-lt"/>
                <a:cs typeface="+mn-lt"/>
              </a:rPr>
              <a:t>Way-point reached: 72.0%</a:t>
            </a:r>
          </a:p>
        </p:txBody>
      </p:sp>
      <p:pic>
        <p:nvPicPr>
          <p:cNvPr id="11" name="Picture 9" descr="WellClear_H.png">
            <a:extLst>
              <a:ext uri="{FF2B5EF4-FFF2-40B4-BE49-F238E27FC236}">
                <a16:creationId xmlns:a16="http://schemas.microsoft.com/office/drawing/2014/main" id="{A8BE18C4-63E9-4C5E-8FED-33B212EBF6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08" r="2508"/>
          <a:stretch/>
        </p:blipFill>
        <p:spPr>
          <a:xfrm>
            <a:off x="7851667" y="18625"/>
            <a:ext cx="4105563" cy="323416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A09016B-E29B-464A-90F5-B88657DD7405}"/>
              </a:ext>
            </a:extLst>
          </p:cNvPr>
          <p:cNvGrpSpPr/>
          <p:nvPr/>
        </p:nvGrpSpPr>
        <p:grpSpPr>
          <a:xfrm>
            <a:off x="9037320" y="2289626"/>
            <a:ext cx="2215896" cy="3931344"/>
            <a:chOff x="7964424" y="2314008"/>
            <a:chExt cx="2215896" cy="3931344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2BC7C35-7013-784B-925C-88280F8E23AC}"/>
                </a:ext>
              </a:extLst>
            </p:cNvPr>
            <p:cNvCxnSpPr/>
            <p:nvPr/>
          </p:nvCxnSpPr>
          <p:spPr>
            <a:xfrm>
              <a:off x="7964424" y="2340864"/>
              <a:ext cx="0" cy="3858768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8146379-F51C-E24E-B8D4-B2AAA630AE02}"/>
                </a:ext>
              </a:extLst>
            </p:cNvPr>
            <p:cNvCxnSpPr/>
            <p:nvPr/>
          </p:nvCxnSpPr>
          <p:spPr>
            <a:xfrm>
              <a:off x="8711184" y="2314008"/>
              <a:ext cx="0" cy="3858768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061C24E-D1F8-E04E-9574-E3E04DC9C18C}"/>
                </a:ext>
              </a:extLst>
            </p:cNvPr>
            <p:cNvCxnSpPr/>
            <p:nvPr/>
          </p:nvCxnSpPr>
          <p:spPr>
            <a:xfrm>
              <a:off x="8982456" y="2386584"/>
              <a:ext cx="0" cy="3858768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688B887-81FF-9B44-BF0F-D4523E47B1B2}"/>
                </a:ext>
              </a:extLst>
            </p:cNvPr>
            <p:cNvCxnSpPr/>
            <p:nvPr/>
          </p:nvCxnSpPr>
          <p:spPr>
            <a:xfrm>
              <a:off x="10021824" y="2386584"/>
              <a:ext cx="0" cy="3858768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05DBF17-CC32-474F-84DE-FDA9F79C291E}"/>
                </a:ext>
              </a:extLst>
            </p:cNvPr>
            <p:cNvCxnSpPr>
              <a:cxnSpLocks/>
            </p:cNvCxnSpPr>
            <p:nvPr/>
          </p:nvCxnSpPr>
          <p:spPr>
            <a:xfrm>
              <a:off x="8525256" y="2340864"/>
              <a:ext cx="0" cy="3170496"/>
            </a:xfrm>
            <a:prstGeom prst="straightConnector1">
              <a:avLst/>
            </a:prstGeom>
            <a:ln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897EEFD-36EE-EB46-9B0D-48FBFD9BB2F2}"/>
                </a:ext>
              </a:extLst>
            </p:cNvPr>
            <p:cNvCxnSpPr>
              <a:cxnSpLocks/>
            </p:cNvCxnSpPr>
            <p:nvPr/>
          </p:nvCxnSpPr>
          <p:spPr>
            <a:xfrm>
              <a:off x="9354312" y="2368296"/>
              <a:ext cx="0" cy="3021144"/>
            </a:xfrm>
            <a:prstGeom prst="straightConnector1">
              <a:avLst/>
            </a:prstGeom>
            <a:ln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62C76E2-5EB0-F04D-AD70-769E397EF481}"/>
                </a:ext>
              </a:extLst>
            </p:cNvPr>
            <p:cNvCxnSpPr>
              <a:cxnSpLocks/>
            </p:cNvCxnSpPr>
            <p:nvPr/>
          </p:nvCxnSpPr>
          <p:spPr>
            <a:xfrm>
              <a:off x="9854184" y="2490216"/>
              <a:ext cx="0" cy="3105912"/>
            </a:xfrm>
            <a:prstGeom prst="straightConnector1">
              <a:avLst/>
            </a:prstGeom>
            <a:ln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9AC59FB-1223-F245-8A65-D73524171785}"/>
                </a:ext>
              </a:extLst>
            </p:cNvPr>
            <p:cNvCxnSpPr>
              <a:cxnSpLocks/>
            </p:cNvCxnSpPr>
            <p:nvPr/>
          </p:nvCxnSpPr>
          <p:spPr>
            <a:xfrm>
              <a:off x="10180320" y="2834640"/>
              <a:ext cx="0" cy="2676720"/>
            </a:xfrm>
            <a:prstGeom prst="straightConnector1">
              <a:avLst/>
            </a:prstGeom>
            <a:ln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705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ontroller_Usage_pie.png">
            <a:extLst>
              <a:ext uri="{FF2B5EF4-FFF2-40B4-BE49-F238E27FC236}">
                <a16:creationId xmlns:a16="http://schemas.microsoft.com/office/drawing/2014/main" id="{51814042-1223-4CBA-B0C3-A2B18405D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6530624" y="2592077"/>
            <a:ext cx="5492751" cy="411956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6BE893-8132-4BB6-B312-D9AC4042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>
                <a:cs typeface="Calibri Light"/>
              </a:rPr>
              <a:t>Controller Usage of Decision Controller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EAEF0-E0D5-426B-8630-C712D1FF2C4F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99744" y="1690688"/>
            <a:ext cx="3932238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en-US" sz="2400">
                <a:cs typeface="Calibri"/>
              </a:rPr>
              <a:t>Track Controller: 43.44%</a:t>
            </a:r>
            <a:endParaRPr lang="en-US" sz="2400"/>
          </a:p>
          <a:p>
            <a:pPr marL="285750" indent="-285750">
              <a:buChar char="•"/>
            </a:pPr>
            <a:r>
              <a:rPr lang="en-US" sz="2400">
                <a:cs typeface="Calibri"/>
              </a:rPr>
              <a:t>Speed Controller: 19.74%</a:t>
            </a:r>
          </a:p>
          <a:p>
            <a:pPr marL="285750" indent="-285750">
              <a:buChar char="•"/>
            </a:pPr>
            <a:r>
              <a:rPr lang="en-US" sz="2400">
                <a:cs typeface="Calibri"/>
              </a:rPr>
              <a:t>Altitude Controller: 36.82%</a:t>
            </a:r>
          </a:p>
        </p:txBody>
      </p:sp>
      <p:pic>
        <p:nvPicPr>
          <p:cNvPr id="5" name="Picture 6" descr="Controller_Usage.png">
            <a:extLst>
              <a:ext uri="{FF2B5EF4-FFF2-40B4-BE49-F238E27FC236}">
                <a16:creationId xmlns:a16="http://schemas.microsoft.com/office/drawing/2014/main" id="{6F8F8532-0C77-814F-9495-7EA0D39BC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81" t="8488" r="7451" b="4244"/>
          <a:stretch/>
        </p:blipFill>
        <p:spPr>
          <a:xfrm>
            <a:off x="384048" y="3016251"/>
            <a:ext cx="7137304" cy="36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59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186F8-05FF-41B9-9695-4E72E169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Calibri Light"/>
              </a:rPr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1A66F-3D3C-4B18-8DCC-14A1C86FB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4" y="1690688"/>
            <a:ext cx="723996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>
                <a:cs typeface="Calibri"/>
              </a:rPr>
              <a:t>Emergent behavior</a:t>
            </a:r>
          </a:p>
          <a:p>
            <a:pPr lvl="2"/>
            <a:r>
              <a:rPr lang="en-US">
                <a:cs typeface="Calibri"/>
              </a:rPr>
              <a:t>Hard to encode algorithmically using logic</a:t>
            </a:r>
          </a:p>
          <a:p>
            <a:pPr lvl="1"/>
            <a:r>
              <a:rPr lang="en-US">
                <a:cs typeface="Calibri"/>
              </a:rPr>
              <a:t>Safe resolutions</a:t>
            </a:r>
          </a:p>
          <a:p>
            <a:pPr lvl="2"/>
            <a:r>
              <a:rPr lang="en-US">
                <a:cs typeface="Calibri"/>
              </a:rPr>
              <a:t>Used DAIDALUS bands as a supervisor to encourage learning of safe resolutions</a:t>
            </a:r>
          </a:p>
          <a:p>
            <a:pPr lvl="2"/>
            <a:r>
              <a:rPr lang="en-US">
                <a:cs typeface="Calibri"/>
              </a:rPr>
              <a:t>Individual controllers need to be trained sufficiently for the simplex architecture to be successful</a:t>
            </a:r>
          </a:p>
          <a:p>
            <a:pPr lvl="1"/>
            <a:r>
              <a:rPr lang="en-US">
                <a:cs typeface="Calibri"/>
              </a:rPr>
              <a:t>Takes several episodes (&gt;5000 episodes) of learning.</a:t>
            </a:r>
          </a:p>
          <a:p>
            <a:pPr lvl="2"/>
            <a:r>
              <a:rPr lang="en-US">
                <a:cs typeface="Calibri"/>
              </a:rPr>
              <a:t>Time taken for 3000 episodes </a:t>
            </a:r>
          </a:p>
          <a:p>
            <a:pPr lvl="3"/>
            <a:r>
              <a:rPr lang="en-US">
                <a:cs typeface="Calibri"/>
              </a:rPr>
              <a:t>Track, speed and altitude: ~ 30 Hours</a:t>
            </a:r>
          </a:p>
          <a:p>
            <a:pPr lvl="3"/>
            <a:r>
              <a:rPr lang="en-US">
                <a:cs typeface="Calibri"/>
              </a:rPr>
              <a:t>Decision controller: ~40 Hours</a:t>
            </a:r>
          </a:p>
          <a:p>
            <a:pPr marL="914400" lvl="2" indent="0">
              <a:buNone/>
            </a:pPr>
            <a:endParaRPr lang="en-US">
              <a:cs typeface="Calibri"/>
            </a:endParaRPr>
          </a:p>
          <a:p>
            <a:pPr lvl="2"/>
            <a:endParaRPr lang="en-US">
              <a:cs typeface="Calibri"/>
            </a:endParaRPr>
          </a:p>
        </p:txBody>
      </p:sp>
      <p:pic>
        <p:nvPicPr>
          <p:cNvPr id="5" name="Picture 4" descr="training.png">
            <a:extLst>
              <a:ext uri="{FF2B5EF4-FFF2-40B4-BE49-F238E27FC236}">
                <a16:creationId xmlns:a16="http://schemas.microsoft.com/office/drawing/2014/main" id="{0EC0FF9A-BF7F-5C4E-8675-9E0388855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277" y="3408970"/>
            <a:ext cx="4241079" cy="3180809"/>
          </a:xfrm>
          <a:prstGeom prst="rect">
            <a:avLst/>
          </a:prstGeom>
        </p:spPr>
      </p:pic>
      <p:pic>
        <p:nvPicPr>
          <p:cNvPr id="6" name="Emergent" descr="Emergent">
            <a:hlinkClick r:id="" action="ppaction://media"/>
            <a:extLst>
              <a:ext uri="{FF2B5EF4-FFF2-40B4-BE49-F238E27FC236}">
                <a16:creationId xmlns:a16="http://schemas.microsoft.com/office/drawing/2014/main" id="{641B58FB-FCAA-274F-8D0D-004FE004A6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71470" y="0"/>
            <a:ext cx="4820529" cy="36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7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B6924-F17C-4A48-88DE-74D6CB3B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Conclusion</a:t>
            </a:r>
            <a:endParaRPr lang="en-US" b="1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7329-E632-AC4C-B08E-A5483E759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Summary</a:t>
            </a:r>
          </a:p>
          <a:p>
            <a:pPr lvl="1"/>
            <a:r>
              <a:rPr lang="en-US">
                <a:cs typeface="Calibri"/>
              </a:rPr>
              <a:t>Use DQN and DAIDALUS to help learn safe resolution procedures</a:t>
            </a:r>
          </a:p>
          <a:p>
            <a:pPr lvl="1"/>
            <a:r>
              <a:rPr lang="en-US">
                <a:cs typeface="Calibri"/>
              </a:rPr>
              <a:t>Preliminary results indicate that you can use machine learning</a:t>
            </a:r>
          </a:p>
          <a:p>
            <a:endParaRPr lang="en-US"/>
          </a:p>
          <a:p>
            <a:r>
              <a:rPr lang="en-US"/>
              <a:t>Future work:</a:t>
            </a:r>
            <a:endParaRPr lang="en-US">
              <a:cs typeface="Calibri"/>
            </a:endParaRPr>
          </a:p>
          <a:p>
            <a:pPr lvl="1"/>
            <a:r>
              <a:rPr lang="en-US"/>
              <a:t>Hyper parameter optimization</a:t>
            </a:r>
            <a:endParaRPr lang="en-US">
              <a:cs typeface="Calibri"/>
            </a:endParaRPr>
          </a:p>
          <a:p>
            <a:pPr lvl="2"/>
            <a:r>
              <a:rPr lang="en-US"/>
              <a:t>Network architecture</a:t>
            </a:r>
            <a:endParaRPr lang="en-US">
              <a:cs typeface="Calibri"/>
            </a:endParaRPr>
          </a:p>
          <a:p>
            <a:pPr lvl="2"/>
            <a:r>
              <a:rPr lang="en-US"/>
              <a:t>Learning rate</a:t>
            </a:r>
            <a:endParaRPr lang="en-US">
              <a:cs typeface="Calibri"/>
            </a:endParaRPr>
          </a:p>
          <a:p>
            <a:pPr lvl="1"/>
            <a:r>
              <a:rPr lang="en-US"/>
              <a:t>Tune reward function and reward function weights</a:t>
            </a:r>
            <a:endParaRPr lang="en-US">
              <a:cs typeface="Calibri"/>
            </a:endParaRPr>
          </a:p>
          <a:p>
            <a:pPr lvl="1"/>
            <a:r>
              <a:rPr lang="en-US"/>
              <a:t>Gaining confidence in the network outputs for deployment in flights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Increase number of intruders in the airspace</a:t>
            </a:r>
          </a:p>
          <a:p>
            <a:pPr lvl="2"/>
            <a:endParaRPr lang="en-US">
              <a:cs typeface="Calibri"/>
            </a:endParaRPr>
          </a:p>
          <a:p>
            <a:pPr lvl="1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781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17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Utilizing Reinforcement Learning to Learn Safe Conflict Resolution</vt:lpstr>
      <vt:lpstr>Outline</vt:lpstr>
      <vt:lpstr>Problem Statement</vt:lpstr>
      <vt:lpstr>Reinforcement Learning</vt:lpstr>
      <vt:lpstr>Controllers</vt:lpstr>
      <vt:lpstr>State Space</vt:lpstr>
      <vt:lpstr>Reward Formulation</vt:lpstr>
      <vt:lpstr>Simplex Architecture and Decision Controller</vt:lpstr>
      <vt:lpstr>Training Pipeline</vt:lpstr>
      <vt:lpstr>Training Progress</vt:lpstr>
      <vt:lpstr>Results: Track Controller</vt:lpstr>
      <vt:lpstr>Results: Speed Controller</vt:lpstr>
      <vt:lpstr>Results: Altitude Controller</vt:lpstr>
      <vt:lpstr>Results: Decision Controller</vt:lpstr>
      <vt:lpstr>Controller Usage of Decision Controller</vt:lpstr>
      <vt:lpstr>Lessons Learned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Utilizing Reinforcement Learning to Learn Safe Conflict Resolution</dc:title>
  <dc:creator>Balachandran, Sweewarman (LARC-D320)[NATIONAL INSTITUTE OF AEROSPACE]</dc:creator>
  <cp:revision>8</cp:revision>
  <dcterms:created xsi:type="dcterms:W3CDTF">2020-07-27T13:53:15Z</dcterms:created>
  <dcterms:modified xsi:type="dcterms:W3CDTF">2020-07-30T17:15:16Z</dcterms:modified>
</cp:coreProperties>
</file>