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4"/>
    <p:sldMasterId id="2147483672" r:id="rId5"/>
  </p:sldMasterIdLst>
  <p:notesMasterIdLst>
    <p:notesMasterId r:id="rId19"/>
  </p:notesMasterIdLst>
  <p:sldIdLst>
    <p:sldId id="546" r:id="rId6"/>
    <p:sldId id="550" r:id="rId7"/>
    <p:sldId id="547" r:id="rId8"/>
    <p:sldId id="548" r:id="rId9"/>
    <p:sldId id="549" r:id="rId10"/>
    <p:sldId id="551" r:id="rId11"/>
    <p:sldId id="552" r:id="rId12"/>
    <p:sldId id="553" r:id="rId13"/>
    <p:sldId id="558" r:id="rId14"/>
    <p:sldId id="554" r:id="rId15"/>
    <p:sldId id="557" r:id="rId16"/>
    <p:sldId id="555" r:id="rId17"/>
    <p:sldId id="5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EC208"/>
    <a:srgbClr val="3763B1"/>
    <a:srgbClr val="AB8100"/>
    <a:srgbClr val="F0EA00"/>
    <a:srgbClr val="D4EFF8"/>
    <a:srgbClr val="E8D9F3"/>
    <a:srgbClr val="9E0000"/>
    <a:srgbClr val="00CC99"/>
    <a:srgbClr val="C1B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545B4-8F39-481F-A9AD-61B47142EAEB}" v="29" dt="2019-11-12T20:28:20.679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6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Relationship Id="rId6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plin, Samantha I. (LARC-D211)" userId="S::sapplin@ndc.nasa.gov::f2908e9d-712f-494a-aceb-9c4fa9edcd09" providerId="AD" clId="Web-{2BB545B4-8F39-481F-A9AD-61B47142EAEB}"/>
    <pc:docChg chg="modSld">
      <pc:chgData name="Applin, Samantha I. (LARC-D211)" userId="S::sapplin@ndc.nasa.gov::f2908e9d-712f-494a-aceb-9c4fa9edcd09" providerId="AD" clId="Web-{2BB545B4-8F39-481F-A9AD-61B47142EAEB}" dt="2019-11-12T20:28:15.617" v="27"/>
      <pc:docMkLst>
        <pc:docMk/>
      </pc:docMkLst>
      <pc:sldChg chg="modNotes">
        <pc:chgData name="Applin, Samantha I. (LARC-D211)" userId="S::sapplin@ndc.nasa.gov::f2908e9d-712f-494a-aceb-9c4fa9edcd09" providerId="AD" clId="Web-{2BB545B4-8F39-481F-A9AD-61B47142EAEB}" dt="2019-11-12T20:28:15.617" v="27"/>
        <pc:sldMkLst>
          <pc:docMk/>
          <pc:sldMk cId="3181536508" sldId="5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2BDF-65BD-40E4-AC32-7140E17DDCC8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C9CB-75E8-4897-8DC3-F05D0F14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7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458724" y="3406100"/>
            <a:ext cx="11274552" cy="0"/>
          </a:xfrm>
          <a:prstGeom prst="line">
            <a:avLst/>
          </a:prstGeom>
          <a:ln w="187325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D8E-851B-4659-897B-85518CEAD3D0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1" y="5433583"/>
            <a:ext cx="1289687" cy="1331493"/>
          </a:xfrm>
          <a:prstGeom prst="rect">
            <a:avLst/>
          </a:prstGeom>
        </p:spPr>
      </p:pic>
      <p:pic>
        <p:nvPicPr>
          <p:cNvPr id="9" name="Picture 2" descr="http://www.nasa.gov/sites/default/files/images/nasaLogo-570x45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3726" y="12783"/>
            <a:ext cx="1688676" cy="13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915924" y="3406100"/>
            <a:ext cx="10360152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373124" y="3406100"/>
            <a:ext cx="9445752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1102-1BD8-4D40-B1B1-1F59F23CFE8E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226E-6F81-4B15-8C31-6BD4049B451D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pPr>
                <a:defRPr/>
              </a:pPr>
              <a:t>‹#›</a:t>
            </a:fld>
            <a:endParaRPr lang="uk-UA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1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67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6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279400" indent="-165100">
              <a:lnSpc>
                <a:spcPct val="95000"/>
              </a:lnSpc>
              <a:spcBef>
                <a:spcPts val="500"/>
              </a:spcBef>
              <a:buFont typeface="Arial" charset="0"/>
              <a:buChar char="•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2pPr>
            <a:lvl3pPr marL="571500" indent="-228600">
              <a:lnSpc>
                <a:spcPct val="95000"/>
              </a:lnSpc>
              <a:spcBef>
                <a:spcPts val="500"/>
              </a:spcBef>
              <a:buFont typeface=".AppleSystemUIFont" charset="-120"/>
              <a:buChar char="‒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3pPr>
            <a:lvl4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4pPr>
            <a:lvl5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3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  <p15:guide id="3" pos="67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16192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261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2616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4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lang="en-US"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ysClr val="windowText" lastClr="000000"/>
                </a:solidFill>
              </a:rPr>
              <a:t>GCD PPBE</a:t>
            </a:r>
            <a:r>
              <a:rPr lang="en-US" sz="800" baseline="0" dirty="0">
                <a:solidFill>
                  <a:sysClr val="windowText" lastClr="000000"/>
                </a:solidFill>
              </a:rPr>
              <a:t> 22 New Start Projects – Full Proposal 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5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5127"/>
            <a:ext cx="4011084" cy="8722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5127"/>
            <a:ext cx="6815667" cy="43936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500560"/>
            <a:ext cx="4011084" cy="3521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48063"/>
            <a:ext cx="7315200" cy="3179512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1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E407-4069-4CF1-8ECE-BB756A4D9798}" type="datetime1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2012851" y="0"/>
            <a:ext cx="18315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4010" y="0"/>
            <a:ext cx="18315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9" name="Picture 2" descr="http://www.nasa.gov/sites/default/files/images/nasaLogo-570x45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609" y="192726"/>
            <a:ext cx="974171" cy="7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8952" cy="1828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571"/>
            <a:ext cx="12192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7244" y="6675291"/>
            <a:ext cx="12097512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5719" y="45720"/>
            <a:ext cx="1209751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2058710" y="45720"/>
            <a:ext cx="91440" cy="676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1849" y="45720"/>
            <a:ext cx="91440" cy="676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439" y="91440"/>
            <a:ext cx="120060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7569" y="81915"/>
            <a:ext cx="0" cy="66751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12104430" y="81914"/>
            <a:ext cx="0" cy="66751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108202" y="661521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2020 Summer NIFS Symposium</a:t>
            </a:r>
            <a:endParaRPr lang="en-US" sz="1100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76138" y="6755542"/>
            <a:ext cx="11338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8453276" y="6615212"/>
            <a:ext cx="2638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Advanced Materials and Processing</a:t>
            </a:r>
            <a:r>
              <a:rPr lang="en-US" sz="1100" baseline="0" dirty="0"/>
              <a:t> Branch</a:t>
            </a:r>
            <a:endParaRPr lang="en-US" sz="1100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441234" y="6615212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/>
              <a:t>NASA Langley Research Center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614030" y="6755542"/>
            <a:ext cx="11338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7435653" y="6755542"/>
            <a:ext cx="7863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11323381" y="6755542"/>
            <a:ext cx="7863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2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675D-FF15-42AD-A0BB-7B49477CDBCD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9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13AC-706D-40DF-88AE-1DF114596698}" type="datetime1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5108202" y="661521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2020 Summer NIFS Symposium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5402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4FE-3B77-4B94-B894-04EC32C9417F}" type="datetime1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30" name="Straight Connector 29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5108202" y="661521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2020 Summer NIFS Symposium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1653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01AB-F464-4D5C-89CA-750160D73C12}" type="datetime1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0" name="Rectangle 9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14" y="196989"/>
            <a:ext cx="1398933" cy="616591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5108202" y="661521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2020 Summer NIFS Symposium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8172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FFD-A8C8-4EFA-A5A7-91466935EDD8}" type="datetime1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8" name="Rectangle 7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14" y="196989"/>
            <a:ext cx="1398933" cy="616591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5108202" y="6615212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2020 Summer NIFS Symposium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743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79FE-330F-4E52-B6EF-9072569AC7D3}" type="datetime1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3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75F-E830-40AF-B49A-C5BFC23B73CD}" type="datetime1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4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BD33-461B-4688-8AB9-170C7688F2F3}" type="datetime1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1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ner OCT templat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" y="-1"/>
            <a:ext cx="1219200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8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40138"/>
            <a:ext cx="9144000" cy="6270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cs typeface="Times New Roman" panose="02020603050405020304" pitchFamily="18" charset="0"/>
              </a:rPr>
              <a:t>Bryson Clifford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Mentors: Dr. Yi Lin &amp; Dr. John Connell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4063" y="5678323"/>
            <a:ext cx="400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2020 Summer NIFS Research Symposium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8863" y="4603247"/>
            <a:ext cx="7839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4995" y="916491"/>
            <a:ext cx="1110200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Lightweight Regenerable CO</a:t>
            </a:r>
            <a:r>
              <a:rPr lang="en-US" sz="40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-to-Power Conversion (RECOP) System for Safer Manned Missions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21CA78-E2A1-4875-A089-5307D4B1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30" y="32809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Results: Objective (c)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1678" y="1949513"/>
            <a:ext cx="4613270" cy="37341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Aim to automate as much data processing as possible: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Discharge graphs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Cycle graphs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Able to sort and handle various exported report types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09603" y="1653662"/>
            <a:ext cx="6330462" cy="3668822"/>
            <a:chOff x="465219" y="239822"/>
            <a:chExt cx="6330462" cy="3668822"/>
          </a:xfrm>
        </p:grpSpPr>
        <p:pic>
          <p:nvPicPr>
            <p:cNvPr id="17" name="Picture 16" descr="GraphStuff - Excel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20"/>
            <a:stretch/>
          </p:blipFill>
          <p:spPr>
            <a:xfrm>
              <a:off x="465219" y="3327076"/>
              <a:ext cx="6330462" cy="581568"/>
            </a:xfrm>
            <a:prstGeom prst="rect">
              <a:avLst/>
            </a:prstGeom>
          </p:spPr>
        </p:pic>
        <p:pic>
          <p:nvPicPr>
            <p:cNvPr id="15" name="Picture 14" descr="GraphStuff - Excel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204"/>
            <a:stretch/>
          </p:blipFill>
          <p:spPr>
            <a:xfrm>
              <a:off x="465219" y="239822"/>
              <a:ext cx="6330462" cy="3140687"/>
            </a:xfrm>
            <a:prstGeom prst="rect">
              <a:avLst/>
            </a:prstGeom>
          </p:spPr>
        </p:pic>
      </p:grpSp>
      <p:pic>
        <p:nvPicPr>
          <p:cNvPr id="16" name="Picture 15" descr="Graph Paramet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08" y="1856862"/>
            <a:ext cx="6368413" cy="3834993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717307" y="4997549"/>
            <a:ext cx="1810327" cy="571696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ycle Selec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0" y="2979225"/>
            <a:ext cx="3803845" cy="231786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869861" y="4627009"/>
            <a:ext cx="1453705" cy="545904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21CA78-E2A1-4875-A089-5307D4B1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30" y="32809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Results: Objective (c)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3004" y="5929868"/>
            <a:ext cx="710418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Improve efficiency and ease of data evaluation for all parties.</a:t>
            </a:r>
            <a:endParaRPr lang="en-US" sz="2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6926" y="1944971"/>
            <a:ext cx="4572637" cy="37341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Macro pros: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Script can be used multiple times on same excel 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Graphs can be adjusted/edited post processing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 and data are sourced linked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21378" y="1436360"/>
            <a:ext cx="5940784" cy="4368151"/>
            <a:chOff x="5229591" y="1428797"/>
            <a:chExt cx="5940784" cy="4368151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59"/>
            <a:stretch/>
          </p:blipFill>
          <p:spPr>
            <a:xfrm>
              <a:off x="6898368" y="1428797"/>
              <a:ext cx="4263805" cy="2178302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68" y="3618646"/>
              <a:ext cx="4272007" cy="217830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47776" y="4067770"/>
              <a:ext cx="2349231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Cycle graph sample:</a:t>
              </a:r>
              <a:endParaRPr lang="en-US" sz="2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29591" y="1944971"/>
              <a:ext cx="2785599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Discharge graph sample: 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8015190" y="2170975"/>
              <a:ext cx="674315" cy="335292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797007" y="4267825"/>
              <a:ext cx="839235" cy="332386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8771400" y="4079207"/>
              <a:ext cx="2201400" cy="13422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1400" y="1908818"/>
              <a:ext cx="2201400" cy="13213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8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 &amp; Future Work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Excel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acro tips: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Drop-in RECOP design: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C117D-3C8B-4BD5-9FC7-EB4BDD26DA97}"/>
              </a:ext>
            </a:extLst>
          </p:cNvPr>
          <p:cNvSpPr txBox="1"/>
          <p:nvPr/>
        </p:nvSpPr>
        <p:spPr>
          <a:xfrm>
            <a:off x="2002241" y="3930194"/>
            <a:ext cx="91137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Continuous updates of xPLSS and CAMRAS specs for accurate theoretical design of RECOP.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RECOP testing under same trace contamination conditions as xEMU and ISS.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Continued (in-person) testing of hG-based Li-CO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batteries.</a:t>
            </a:r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C117D-3C8B-4BD5-9FC7-EB4BDD26DA97}"/>
              </a:ext>
            </a:extLst>
          </p:cNvPr>
          <p:cNvSpPr txBox="1"/>
          <p:nvPr/>
        </p:nvSpPr>
        <p:spPr>
          <a:xfrm>
            <a:off x="3780241" y="1754525"/>
            <a:ext cx="91137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Stackoverflow.com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Automateexcel.com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Manually record macros to see code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361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92019" y="1825625"/>
            <a:ext cx="6855692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Colin Campbell (PLSS Team Lead)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Samuel Russell (PLSS Battery Expert)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Joel Alexa (vacuum chamber modifications)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April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Rains,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Brandon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Walker, Christian Plaza-Rivera,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and Liz Barrios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(virtual lab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mates!)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Universities Space Research Association (USRA)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NIFS Program Coordinators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AMPB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Branch                                                          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9439" r="5178" b="13537"/>
          <a:stretch/>
        </p:blipFill>
        <p:spPr>
          <a:xfrm>
            <a:off x="9508836" y="1468582"/>
            <a:ext cx="2318327" cy="3011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693"/>
          <a:stretch/>
        </p:blipFill>
        <p:spPr>
          <a:xfrm rot="5400000">
            <a:off x="7237269" y="1741631"/>
            <a:ext cx="2544616" cy="1998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0" t="26121" r="3905" b="28809"/>
          <a:stretch/>
        </p:blipFill>
        <p:spPr>
          <a:xfrm>
            <a:off x="7506855" y="4013198"/>
            <a:ext cx="2142837" cy="16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9296400" y="63061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C0C37-3CEC-4CB4-B902-37F94E20E96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FA33AA-C66B-DD49-B653-C897EFD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0A66B1-D479-4292-A969-160F33827D5A}"/>
              </a:ext>
            </a:extLst>
          </p:cNvPr>
          <p:cNvSpPr txBox="1">
            <a:spLocks/>
          </p:cNvSpPr>
          <p:nvPr/>
        </p:nvSpPr>
        <p:spPr>
          <a:xfrm>
            <a:off x="838200" y="1536861"/>
            <a:ext cx="10326624" cy="254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NASA 2020 Technology Taxonomy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TX06 Human Health, Life Support and Habitation Systems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“Long-term, maintenance-free reliability to maintain ppCO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below 2 mmHg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without significant impacts to resource requirements, such as power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adsorber size and integration with 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reduction equipment.”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91569" y="3380740"/>
            <a:ext cx="9432937" cy="3283585"/>
            <a:chOff x="1691569" y="3380740"/>
            <a:chExt cx="9432937" cy="32835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FE324C-10BD-4A4A-92B6-1C66C17C0C9E}"/>
                </a:ext>
              </a:extLst>
            </p:cNvPr>
            <p:cNvGrpSpPr/>
            <p:nvPr/>
          </p:nvGrpSpPr>
          <p:grpSpPr>
            <a:xfrm>
              <a:off x="1691569" y="3900878"/>
              <a:ext cx="3584433" cy="2272414"/>
              <a:chOff x="8274039" y="3460397"/>
              <a:chExt cx="3584433" cy="227241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F2992A4-1A8A-47CA-A52A-480A805B5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74039" y="3460397"/>
                <a:ext cx="3584433" cy="2272414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82FDAD-15FD-4E4A-A69C-D1B9828B95A6}"/>
                  </a:ext>
                </a:extLst>
              </p:cNvPr>
              <p:cNvSpPr txBox="1"/>
              <p:nvPr/>
            </p:nvSpPr>
            <p:spPr>
              <a:xfrm>
                <a:off x="8274039" y="3532728"/>
                <a:ext cx="28545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International Space Station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102BF6-75AA-4EEB-BECA-6F63C2625825}"/>
                </a:ext>
              </a:extLst>
            </p:cNvPr>
            <p:cNvGrpSpPr/>
            <p:nvPr/>
          </p:nvGrpSpPr>
          <p:grpSpPr>
            <a:xfrm>
              <a:off x="9296400" y="3545408"/>
              <a:ext cx="1828106" cy="3118917"/>
              <a:chOff x="10091082" y="1144879"/>
              <a:chExt cx="1828106" cy="3118917"/>
            </a:xfrm>
          </p:grpSpPr>
          <p:pic>
            <p:nvPicPr>
              <p:cNvPr id="14" name="Content Placeholder 4">
                <a:extLst>
                  <a:ext uri="{FF2B5EF4-FFF2-40B4-BE49-F238E27FC236}">
                    <a16:creationId xmlns:a16="http://schemas.microsoft.com/office/drawing/2014/main" id="{F336BC6E-62F0-4902-96A1-A4A375350A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296" b="7440"/>
              <a:stretch/>
            </p:blipFill>
            <p:spPr>
              <a:xfrm>
                <a:off x="10091082" y="1144879"/>
                <a:ext cx="1828106" cy="2811140"/>
              </a:xfrm>
              <a:prstGeom prst="rect">
                <a:avLst/>
              </a:prstGeom>
              <a:scene3d>
                <a:camera prst="orthographicFront">
                  <a:rot lat="0" lon="11099999" rev="0"/>
                </a:camera>
                <a:lightRig rig="threePt" dir="t"/>
              </a:scene3d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B11BB2-E405-491B-8D31-1D59ADCDB5AE}"/>
                  </a:ext>
                </a:extLst>
              </p:cNvPr>
              <p:cNvSpPr txBox="1"/>
              <p:nvPr/>
            </p:nvSpPr>
            <p:spPr>
              <a:xfrm>
                <a:off x="10528532" y="3956019"/>
                <a:ext cx="1177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xEMU Suits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70A788B-0718-4392-8FEF-6DD9D85D7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6553" y="3413281"/>
              <a:ext cx="2434411" cy="1548810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perspectiveLeft"/>
              <a:lightRig rig="threePt" dir="t"/>
            </a:scene3d>
          </p:spPr>
        </p:pic>
        <p:pic>
          <p:nvPicPr>
            <p:cNvPr id="17" name="Picture 16" descr="Screen Clipping">
              <a:extLst>
                <a:ext uri="{FF2B5EF4-FFF2-40B4-BE49-F238E27FC236}">
                  <a16:creationId xmlns:a16="http://schemas.microsoft.com/office/drawing/2014/main" id="{52C9AC35-C052-4E0D-BB23-0F10F1CF8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39" y="5029730"/>
              <a:ext cx="2556210" cy="1540311"/>
            </a:xfrm>
            <a:prstGeom prst="rect">
              <a:avLst/>
            </a:prstGeom>
            <a:ln>
              <a:solidFill>
                <a:srgbClr val="0070C0"/>
              </a:solidFill>
            </a:ln>
            <a:scene3d>
              <a:camera prst="perspectiveRight"/>
              <a:lightRig rig="threePt" dir="t"/>
            </a:scene3d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1C9531-C83B-4FE7-96FF-FEEDC359ADD0}"/>
                </a:ext>
              </a:extLst>
            </p:cNvPr>
            <p:cNvCxnSpPr>
              <a:cxnSpLocks/>
            </p:cNvCxnSpPr>
            <p:nvPr/>
          </p:nvCxnSpPr>
          <p:spPr>
            <a:xfrm>
              <a:off x="8877300" y="3380740"/>
              <a:ext cx="856550" cy="663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04B1B6-82BE-424B-A148-58A7C3FC7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7300" y="4043751"/>
              <a:ext cx="856550" cy="95088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3AD0F-B928-4789-833D-931E9A550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3327" y="4994632"/>
              <a:ext cx="1519593" cy="1409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6FA8A2-7B57-4B95-A2FA-DEB3D69B99BA}"/>
                </a:ext>
              </a:extLst>
            </p:cNvPr>
            <p:cNvCxnSpPr>
              <a:cxnSpLocks/>
            </p:cNvCxnSpPr>
            <p:nvPr/>
          </p:nvCxnSpPr>
          <p:spPr>
            <a:xfrm>
              <a:off x="4063327" y="5131635"/>
              <a:ext cx="1519593" cy="1468936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E78AD2-E15F-4D5E-B9E8-C2A229AD4342}"/>
                </a:ext>
              </a:extLst>
            </p:cNvPr>
            <p:cNvSpPr txBox="1"/>
            <p:nvPr/>
          </p:nvSpPr>
          <p:spPr>
            <a:xfrm>
              <a:off x="7311073" y="6262264"/>
              <a:ext cx="1177735" cy="307777"/>
            </a:xfrm>
            <a:prstGeom prst="rect">
              <a:avLst/>
            </a:prstGeom>
            <a:noFill/>
            <a:scene3d>
              <a:camera prst="perspective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ECLSS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EE1F79-85AD-4A4A-AF71-D81964A3B2D5}"/>
                </a:ext>
              </a:extLst>
            </p:cNvPr>
            <p:cNvSpPr txBox="1"/>
            <p:nvPr/>
          </p:nvSpPr>
          <p:spPr>
            <a:xfrm>
              <a:off x="6711582" y="4613803"/>
              <a:ext cx="1950334" cy="307777"/>
            </a:xfrm>
            <a:prstGeom prst="rect">
              <a:avLst/>
            </a:prstGeom>
            <a:solidFill>
              <a:schemeClr val="bg1"/>
            </a:solidFill>
            <a:scene3d>
              <a:camera prst="perspective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PLSS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0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73D041-E2CB-4BD3-A1DF-F5E59F772356}"/>
              </a:ext>
            </a:extLst>
          </p:cNvPr>
          <p:cNvSpPr txBox="1">
            <a:spLocks/>
          </p:cNvSpPr>
          <p:nvPr/>
        </p:nvSpPr>
        <p:spPr>
          <a:xfrm>
            <a:off x="6321433" y="4285655"/>
            <a:ext cx="5276399" cy="2325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Control &amp; Life Support System (ECLSS)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removal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 humidity control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Waste management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Urine recovery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6B9A88-3B48-440A-9518-FE822C5C3F1B}"/>
              </a:ext>
            </a:extLst>
          </p:cNvPr>
          <p:cNvSpPr txBox="1">
            <a:spLocks/>
          </p:cNvSpPr>
          <p:nvPr/>
        </p:nvSpPr>
        <p:spPr>
          <a:xfrm>
            <a:off x="1313625" y="4415243"/>
            <a:ext cx="4708816" cy="1846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Portable Life Support System (PLSS)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“MetOx” canisters (since 1998)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Rapid Cycle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Amine (RCA)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swing-bed technology (testing from 2006-present for xEMU)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C586EF-8A6E-4A9D-9D44-E3B0723D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56" y="2220542"/>
            <a:ext cx="2730435" cy="1737145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BA3C202-8988-48CC-A98F-E1E586556818}"/>
              </a:ext>
            </a:extLst>
          </p:cNvPr>
          <p:cNvSpPr txBox="1">
            <a:spLocks/>
          </p:cNvSpPr>
          <p:nvPr/>
        </p:nvSpPr>
        <p:spPr>
          <a:xfrm>
            <a:off x="1617671" y="3899124"/>
            <a:ext cx="3897241" cy="5255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Dimensions: 13.46” x 9.78” x 3.42”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FBC65B86-6523-49B8-A8D5-E00193B5B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73" y="2185295"/>
            <a:ext cx="3384775" cy="2039584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BE3F7A-2119-453D-8CAF-9AF1310E61E7}"/>
              </a:ext>
            </a:extLst>
          </p:cNvPr>
          <p:cNvSpPr txBox="1">
            <a:spLocks/>
          </p:cNvSpPr>
          <p:nvPr/>
        </p:nvSpPr>
        <p:spPr>
          <a:xfrm>
            <a:off x="6414916" y="1637730"/>
            <a:ext cx="4720253" cy="67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u="sng" dirty="0"/>
              <a:t>International Space Station (ISS)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933D681-37F6-40E1-B459-DADB87A43462}"/>
              </a:ext>
            </a:extLst>
          </p:cNvPr>
          <p:cNvSpPr txBox="1">
            <a:spLocks/>
          </p:cNvSpPr>
          <p:nvPr/>
        </p:nvSpPr>
        <p:spPr>
          <a:xfrm>
            <a:off x="1786555" y="1637730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u="sng" dirty="0"/>
              <a:t>Space Suit (for xEMU)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FC0782-14DB-475F-BE7E-056892231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974" y="2317446"/>
            <a:ext cx="1057981" cy="670725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BF405910-4747-4B99-9DC6-41A17075DB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96" b="7440"/>
          <a:stretch/>
        </p:blipFill>
        <p:spPr>
          <a:xfrm>
            <a:off x="4780359" y="2220542"/>
            <a:ext cx="626035" cy="96267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274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3C3BB7-440F-4AF7-A38D-7261F2962504}"/>
              </a:ext>
            </a:extLst>
          </p:cNvPr>
          <p:cNvSpPr/>
          <p:nvPr/>
        </p:nvSpPr>
        <p:spPr>
          <a:xfrm>
            <a:off x="251178" y="5328994"/>
            <a:ext cx="1174044" cy="1254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Objective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2F83734-BC52-4E20-A7F2-92FF956B7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12" r="924" b="1913"/>
          <a:stretch/>
        </p:blipFill>
        <p:spPr>
          <a:xfrm>
            <a:off x="8461971" y="2011075"/>
            <a:ext cx="3512039" cy="426809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23BBECF-9D5F-4FCD-9982-19E1A10084BF}"/>
              </a:ext>
            </a:extLst>
          </p:cNvPr>
          <p:cNvGrpSpPr/>
          <p:nvPr/>
        </p:nvGrpSpPr>
        <p:grpSpPr>
          <a:xfrm>
            <a:off x="8461971" y="3915131"/>
            <a:ext cx="475579" cy="836220"/>
            <a:chOff x="8124179" y="3686133"/>
            <a:chExt cx="475579" cy="8362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902C4E-F6C5-4551-827F-E61B2C38926E}"/>
                </a:ext>
              </a:extLst>
            </p:cNvPr>
            <p:cNvSpPr/>
            <p:nvPr/>
          </p:nvSpPr>
          <p:spPr>
            <a:xfrm>
              <a:off x="8234869" y="3788497"/>
              <a:ext cx="154004" cy="683394"/>
            </a:xfrm>
            <a:prstGeom prst="rect">
              <a:avLst/>
            </a:prstGeom>
            <a:solidFill>
              <a:srgbClr val="FFE5E5"/>
            </a:solidFill>
            <a:ln>
              <a:solidFill>
                <a:srgbClr val="FF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BA8977-FCC4-47E6-82A6-FE2202692CB4}"/>
                </a:ext>
              </a:extLst>
            </p:cNvPr>
            <p:cNvSpPr/>
            <p:nvPr/>
          </p:nvSpPr>
          <p:spPr>
            <a:xfrm>
              <a:off x="8335934" y="3838959"/>
              <a:ext cx="154004" cy="683394"/>
            </a:xfrm>
            <a:prstGeom prst="rect">
              <a:avLst/>
            </a:prstGeom>
            <a:solidFill>
              <a:srgbClr val="FFE5E5"/>
            </a:solidFill>
            <a:ln>
              <a:solidFill>
                <a:srgbClr val="FF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8E73A7-ECD5-4118-8307-C908EEC2CE09}"/>
                </a:ext>
              </a:extLst>
            </p:cNvPr>
            <p:cNvSpPr/>
            <p:nvPr/>
          </p:nvSpPr>
          <p:spPr>
            <a:xfrm>
              <a:off x="8335934" y="3926788"/>
              <a:ext cx="263824" cy="164763"/>
            </a:xfrm>
            <a:prstGeom prst="rect">
              <a:avLst/>
            </a:prstGeom>
            <a:solidFill>
              <a:srgbClr val="FFE5E5"/>
            </a:solidFill>
            <a:ln>
              <a:solidFill>
                <a:srgbClr val="FF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4D9848-D70E-437A-A9A2-D36A9176DE02}"/>
                </a:ext>
              </a:extLst>
            </p:cNvPr>
            <p:cNvSpPr/>
            <p:nvPr/>
          </p:nvSpPr>
          <p:spPr>
            <a:xfrm>
              <a:off x="8124179" y="3686133"/>
              <a:ext cx="110690" cy="836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20FEFA-260E-4F59-8D95-8EB246D1AD92}"/>
              </a:ext>
            </a:extLst>
          </p:cNvPr>
          <p:cNvGrpSpPr/>
          <p:nvPr/>
        </p:nvGrpSpPr>
        <p:grpSpPr>
          <a:xfrm>
            <a:off x="3819456" y="3587209"/>
            <a:ext cx="4571607" cy="2810473"/>
            <a:chOff x="2194945" y="3686133"/>
            <a:chExt cx="4571607" cy="28104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6F8D4A0-E67B-45EF-83A0-CEF7E339C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90" y="3912898"/>
              <a:ext cx="1532592" cy="12455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57E976-9887-4069-A712-A0CB4F8E42A2}"/>
                </a:ext>
              </a:extLst>
            </p:cNvPr>
            <p:cNvSpPr txBox="1"/>
            <p:nvPr/>
          </p:nvSpPr>
          <p:spPr>
            <a:xfrm>
              <a:off x="2414074" y="5240318"/>
              <a:ext cx="2186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Holey graphene (hG)</a:t>
              </a:r>
            </a:p>
            <a:p>
              <a:pPr algn="ctr"/>
              <a:r>
                <a:rPr lang="en-US" i="1" dirty="0"/>
                <a:t>(NASA patented advanced material)</a:t>
              </a:r>
              <a:endParaRPr lang="en-US" dirty="0"/>
            </a:p>
          </p:txBody>
        </p:sp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AAFDC0F5-8873-48A5-820A-3EC78F71A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47" b="13528"/>
            <a:stretch/>
          </p:blipFill>
          <p:spPr bwMode="auto">
            <a:xfrm>
              <a:off x="2414074" y="3879598"/>
              <a:ext cx="2186900" cy="131660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8BE932-7D9A-452F-9208-9A4B641BC42F}"/>
                </a:ext>
              </a:extLst>
            </p:cNvPr>
            <p:cNvSpPr txBox="1"/>
            <p:nvPr/>
          </p:nvSpPr>
          <p:spPr>
            <a:xfrm>
              <a:off x="4437330" y="5270574"/>
              <a:ext cx="23292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Air Cathode </a:t>
              </a:r>
              <a:r>
                <a:rPr lang="en-US" i="1" dirty="0"/>
                <a:t>(compressed hG + wire mesh current collector)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2A11360-311F-4B7B-8B85-C248B95A9C67}"/>
                </a:ext>
              </a:extLst>
            </p:cNvPr>
            <p:cNvSpPr/>
            <p:nvPr/>
          </p:nvSpPr>
          <p:spPr>
            <a:xfrm>
              <a:off x="2194945" y="3686133"/>
              <a:ext cx="4571607" cy="281047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C8B5EA-D1FF-487E-8E1D-3C2966285C77}"/>
              </a:ext>
            </a:extLst>
          </p:cNvPr>
          <p:cNvCxnSpPr>
            <a:cxnSpLocks/>
          </p:cNvCxnSpPr>
          <p:nvPr/>
        </p:nvCxnSpPr>
        <p:spPr>
          <a:xfrm>
            <a:off x="8122921" y="4408378"/>
            <a:ext cx="911919" cy="25730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6F93919-794B-46E9-8B31-F3F75B5B7BFA}"/>
              </a:ext>
            </a:extLst>
          </p:cNvPr>
          <p:cNvSpPr txBox="1">
            <a:spLocks/>
          </p:cNvSpPr>
          <p:nvPr/>
        </p:nvSpPr>
        <p:spPr>
          <a:xfrm>
            <a:off x="832767" y="1762925"/>
            <a:ext cx="7421038" cy="2065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Regenerable CO</a:t>
            </a:r>
            <a:r>
              <a:rPr lang="en-US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-to-Power (RECOP) Project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Aim to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selectively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remove CO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from the air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and electrochemically generate power with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reversible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battery chemistry. </a:t>
            </a:r>
            <a:endParaRPr lang="en-US" sz="2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EB3BF1-1098-433A-90FC-2463FF1C9EFB}"/>
              </a:ext>
            </a:extLst>
          </p:cNvPr>
          <p:cNvSpPr txBox="1"/>
          <p:nvPr/>
        </p:nvSpPr>
        <p:spPr>
          <a:xfrm>
            <a:off x="384912" y="5580548"/>
            <a:ext cx="132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Li-CO</a:t>
            </a:r>
            <a:r>
              <a:rPr lang="en-US" baseline="-25000" dirty="0"/>
              <a:t>2</a:t>
            </a:r>
            <a:r>
              <a:rPr lang="en-US" dirty="0"/>
              <a:t> coin cell battery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5" name="Content Placeholder 7">
            <a:extLst>
              <a:ext uri="{FF2B5EF4-FFF2-40B4-BE49-F238E27FC236}">
                <a16:creationId xmlns:a16="http://schemas.microsoft.com/office/drawing/2014/main" id="{CC791E65-62F3-48B0-A1CA-94B7973B4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169" y="4073503"/>
            <a:ext cx="1367952" cy="15295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E94D431-EB27-49C0-AF7F-0273C80F403B}"/>
              </a:ext>
            </a:extLst>
          </p:cNvPr>
          <p:cNvSpPr txBox="1"/>
          <p:nvPr/>
        </p:nvSpPr>
        <p:spPr>
          <a:xfrm>
            <a:off x="2073754" y="5632834"/>
            <a:ext cx="1328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Battery assembly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F90485-B83D-6540-B272-79EFF88459C8}"/>
              </a:ext>
            </a:extLst>
          </p:cNvPr>
          <p:cNvCxnSpPr>
            <a:cxnSpLocks/>
          </p:cNvCxnSpPr>
          <p:nvPr/>
        </p:nvCxnSpPr>
        <p:spPr>
          <a:xfrm flipH="1">
            <a:off x="3237256" y="4355589"/>
            <a:ext cx="701286" cy="31009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9A70CFE-386C-4C2A-B789-9E449B5D01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9" t="46144" r="24338" b="26725"/>
          <a:stretch/>
        </p:blipFill>
        <p:spPr>
          <a:xfrm>
            <a:off x="397642" y="4226325"/>
            <a:ext cx="1208966" cy="1198722"/>
          </a:xfrm>
          <a:prstGeom prst="rect">
            <a:avLst/>
          </a:prstGeom>
        </p:spPr>
      </p:pic>
      <p:sp>
        <p:nvSpPr>
          <p:cNvPr id="29" name="Right Arrow 18">
            <a:extLst>
              <a:ext uri="{FF2B5EF4-FFF2-40B4-BE49-F238E27FC236}">
                <a16:creationId xmlns:a16="http://schemas.microsoft.com/office/drawing/2014/main" id="{6D5062DC-A687-4896-9D96-1E501FA6280B}"/>
              </a:ext>
            </a:extLst>
          </p:cNvPr>
          <p:cNvSpPr/>
          <p:nvPr/>
        </p:nvSpPr>
        <p:spPr>
          <a:xfrm flipH="1">
            <a:off x="1527336" y="4626265"/>
            <a:ext cx="511446" cy="39884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Fall 2019 Objective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650730"/>
            <a:ext cx="10515600" cy="12660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(a) system analysis on target application and (b) collect initial Li-CO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battery data.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FB8ED6-8BC1-4654-B917-F041BDEC8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19683"/>
              </p:ext>
            </p:extLst>
          </p:nvPr>
        </p:nvGraphicFramePr>
        <p:xfrm>
          <a:off x="838200" y="2703543"/>
          <a:ext cx="7783830" cy="31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4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24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(Theoretical) Values</a:t>
                      </a: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Suit (per EVA</a:t>
                      </a:r>
                      <a:r>
                        <a:rPr lang="en-US" sz="2000" b="1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ISS (per day</a:t>
                      </a:r>
                      <a:r>
                        <a:rPr lang="en-US" sz="2000" baseline="30000" dirty="0"/>
                        <a:t>*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91434" marR="91434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baseline="0" dirty="0"/>
                        <a:t> Generated (kg)</a:t>
                      </a:r>
                      <a:endParaRPr lang="en-US" sz="2000" dirty="0"/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0.700</a:t>
                      </a: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22.950</a:t>
                      </a:r>
                    </a:p>
                  </a:txBody>
                  <a:tcPr marL="91434" marR="91434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Li Required (kg)</a:t>
                      </a: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0.146</a:t>
                      </a: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4.830</a:t>
                      </a:r>
                    </a:p>
                  </a:txBody>
                  <a:tcPr marL="91434" marR="91434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Power Generated</a:t>
                      </a:r>
                      <a:r>
                        <a:rPr lang="en-US" sz="2000" b="1" baseline="0" dirty="0"/>
                        <a:t> (W)</a:t>
                      </a:r>
                      <a:endParaRPr lang="en-US" sz="2000" b="1" dirty="0"/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199</a:t>
                      </a:r>
                    </a:p>
                  </a:txBody>
                  <a:tcPr marL="91434" marR="91434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2,160</a:t>
                      </a:r>
                    </a:p>
                  </a:txBody>
                  <a:tcPr marL="91434" marR="91434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6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Specific Energy (Wh/kg)</a:t>
                      </a:r>
                    </a:p>
                  </a:txBody>
                  <a:tcPr marL="91434" marR="91434" marT="45711" marB="4571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2,016 (based on </a:t>
                      </a:r>
                      <a:r>
                        <a:rPr lang="en-US" sz="2000" baseline="0" dirty="0"/>
                        <a:t>Li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baseline="0" dirty="0"/>
                        <a:t>CO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91434" marR="91434" marT="45711" marB="4571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34" marR="91434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3D71A08-EAEF-4E18-A57F-5A42C9F0C2C0}"/>
              </a:ext>
            </a:extLst>
          </p:cNvPr>
          <p:cNvSpPr txBox="1"/>
          <p:nvPr/>
        </p:nvSpPr>
        <p:spPr>
          <a:xfrm>
            <a:off x="1269686" y="5846943"/>
            <a:ext cx="713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per day &amp; per EVA notation does not apply to the amount of Li required for each application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2C3FE68-ADAB-4543-9600-587FD4A74F78}"/>
              </a:ext>
            </a:extLst>
          </p:cNvPr>
          <p:cNvSpPr txBox="1">
            <a:spLocks/>
          </p:cNvSpPr>
          <p:nvPr/>
        </p:nvSpPr>
        <p:spPr>
          <a:xfrm>
            <a:off x="8828783" y="4313188"/>
            <a:ext cx="2911098" cy="1560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70 kWh Tesla battery uses 63 kg of Lithium Cobalt Oxide LiCoO</a:t>
            </a:r>
            <a:r>
              <a:rPr lang="en-US" sz="2400" baseline="-25000" dirty="0">
                <a:sym typeface="Wingdings" panose="05000000000000000000" pitchFamily="2" charset="2"/>
              </a:rPr>
              <a:t>2</a:t>
            </a:r>
            <a:r>
              <a:rPr lang="en-US" sz="2400" dirty="0">
                <a:sym typeface="Wingdings" panose="05000000000000000000" pitchFamily="2" charset="2"/>
              </a:rPr>
              <a:t>: ~ </a:t>
            </a:r>
            <a:r>
              <a:rPr lang="en-US" sz="2400" b="1" dirty="0">
                <a:sym typeface="Wingdings" panose="05000000000000000000" pitchFamily="2" charset="2"/>
              </a:rPr>
              <a:t>12 kg Li </a:t>
            </a:r>
            <a:r>
              <a:rPr lang="en-US" sz="2400" dirty="0">
                <a:sym typeface="Wingdings" panose="05000000000000000000" pitchFamily="2" charset="2"/>
              </a:rPr>
              <a:t>needed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ED2627-258A-41EB-A0A4-19C52578DE84}"/>
              </a:ext>
            </a:extLst>
          </p:cNvPr>
          <p:cNvGrpSpPr/>
          <p:nvPr/>
        </p:nvGrpSpPr>
        <p:grpSpPr>
          <a:xfrm>
            <a:off x="9001408" y="3024514"/>
            <a:ext cx="2454401" cy="1065134"/>
            <a:chOff x="602578" y="4281432"/>
            <a:chExt cx="4041444" cy="1666500"/>
          </a:xfrm>
        </p:grpSpPr>
        <p:pic>
          <p:nvPicPr>
            <p:cNvPr id="14" name="Picture 13" descr="Screen Clipping">
              <a:extLst>
                <a:ext uri="{FF2B5EF4-FFF2-40B4-BE49-F238E27FC236}">
                  <a16:creationId xmlns:a16="http://schemas.microsoft.com/office/drawing/2014/main" id="{21AD7E57-93CD-4A36-8C20-E79B975E7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1"/>
            <a:stretch/>
          </p:blipFill>
          <p:spPr>
            <a:xfrm>
              <a:off x="602578" y="4281432"/>
              <a:ext cx="1396205" cy="1666500"/>
            </a:xfrm>
            <a:prstGeom prst="rect">
              <a:avLst/>
            </a:prstGeom>
          </p:spPr>
        </p:pic>
        <p:pic>
          <p:nvPicPr>
            <p:cNvPr id="15" name="Picture 14" descr="Screen Clipping">
              <a:extLst>
                <a:ext uri="{FF2B5EF4-FFF2-40B4-BE49-F238E27FC236}">
                  <a16:creationId xmlns:a16="http://schemas.microsoft.com/office/drawing/2014/main" id="{95039676-0684-4B6A-AEE4-AEA2A40CF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83" y="4281432"/>
              <a:ext cx="2645239" cy="16665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376DB4-4211-4044-AB19-62D427685539}"/>
              </a:ext>
            </a:extLst>
          </p:cNvPr>
          <p:cNvSpPr txBox="1"/>
          <p:nvPr/>
        </p:nvSpPr>
        <p:spPr>
          <a:xfrm>
            <a:off x="1361291" y="6299200"/>
            <a:ext cx="713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https://www.quora.com/How-much-lithium-in-kg-is-used-in-an-electric-car</a:t>
            </a:r>
          </a:p>
        </p:txBody>
      </p:sp>
    </p:spTree>
    <p:extLst>
      <p:ext uri="{BB962C8B-B14F-4D97-AF65-F5344CB8AC3E}">
        <p14:creationId xmlns:p14="http://schemas.microsoft.com/office/powerpoint/2010/main" val="41882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Spring 2020 Objective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3406" y="1664869"/>
            <a:ext cx="4817533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Quantify and characterize the consumption and release of CO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during discharge and charge of Li-CO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batteries, respectively.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310312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05235C6-23F3-EF4B-932B-BAB8397A6F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2"/>
          <a:stretch/>
        </p:blipFill>
        <p:spPr>
          <a:xfrm>
            <a:off x="5934343" y="1632396"/>
            <a:ext cx="2579569" cy="16974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A5C15F-F37E-AC41-842D-EC894F93CD3C}"/>
              </a:ext>
            </a:extLst>
          </p:cNvPr>
          <p:cNvSpPr txBox="1"/>
          <p:nvPr/>
        </p:nvSpPr>
        <p:spPr>
          <a:xfrm>
            <a:off x="6177744" y="5940311"/>
            <a:ext cx="240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Metal vacuum chamber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C1BC6-3EA9-3B42-908A-AA707BF07089}"/>
              </a:ext>
            </a:extLst>
          </p:cNvPr>
          <p:cNvSpPr txBox="1"/>
          <p:nvPr/>
        </p:nvSpPr>
        <p:spPr>
          <a:xfrm>
            <a:off x="5993684" y="3351319"/>
            <a:ext cx="271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Plastic purge chamber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7FE4F3-2A55-2146-B015-911BD5318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783" y="4012831"/>
            <a:ext cx="1935577" cy="191493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2689FD-0F82-A943-B0B9-AB244C80A941}"/>
              </a:ext>
            </a:extLst>
          </p:cNvPr>
          <p:cNvGrpSpPr/>
          <p:nvPr/>
        </p:nvGrpSpPr>
        <p:grpSpPr>
          <a:xfrm>
            <a:off x="10668000" y="2427692"/>
            <a:ext cx="1079624" cy="1917787"/>
            <a:chOff x="3848848" y="4586346"/>
            <a:chExt cx="1254929" cy="22037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F9B9277-A67E-9343-98BA-A0633F305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596" r="20608" b="-1707"/>
            <a:stretch/>
          </p:blipFill>
          <p:spPr>
            <a:xfrm>
              <a:off x="3992639" y="4586346"/>
              <a:ext cx="963146" cy="22037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CF52F4-BA46-3C41-BB71-5C3051C429B5}"/>
                </a:ext>
              </a:extLst>
            </p:cNvPr>
            <p:cNvSpPr txBox="1"/>
            <p:nvPr/>
          </p:nvSpPr>
          <p:spPr>
            <a:xfrm>
              <a:off x="3848848" y="5307337"/>
              <a:ext cx="7872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CO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50D17A-C1DC-4641-A531-550F94CBF088}"/>
                </a:ext>
              </a:extLst>
            </p:cNvPr>
            <p:cNvSpPr txBox="1"/>
            <p:nvPr/>
          </p:nvSpPr>
          <p:spPr>
            <a:xfrm>
              <a:off x="4316488" y="5284471"/>
              <a:ext cx="7872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</a:t>
              </a:r>
              <a:r>
                <a:rPr lang="en-US" sz="1600" b="1" baseline="-25000" dirty="0"/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CB1BE-269E-8D47-8905-37C13F87BA38}"/>
              </a:ext>
            </a:extLst>
          </p:cNvPr>
          <p:cNvGrpSpPr/>
          <p:nvPr/>
        </p:nvGrpSpPr>
        <p:grpSpPr>
          <a:xfrm>
            <a:off x="9996528" y="2567971"/>
            <a:ext cx="583929" cy="1563519"/>
            <a:chOff x="4096389" y="1568325"/>
            <a:chExt cx="678745" cy="179669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95D1A8-3FC6-064A-A837-91242546C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229" r="22753"/>
            <a:stretch/>
          </p:blipFill>
          <p:spPr>
            <a:xfrm flipH="1">
              <a:off x="4096389" y="1568325"/>
              <a:ext cx="337501" cy="179669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DA57343-B39C-434F-A512-E99968F0C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229" r="22753"/>
            <a:stretch/>
          </p:blipFill>
          <p:spPr>
            <a:xfrm flipH="1">
              <a:off x="4437633" y="1568326"/>
              <a:ext cx="337501" cy="1796691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B28819-2281-1949-9E3C-B7CB8E720B56}"/>
              </a:ext>
            </a:extLst>
          </p:cNvPr>
          <p:cNvCxnSpPr>
            <a:cxnSpLocks/>
          </p:cNvCxnSpPr>
          <p:nvPr/>
        </p:nvCxnSpPr>
        <p:spPr>
          <a:xfrm flipH="1" flipV="1">
            <a:off x="8705957" y="2683374"/>
            <a:ext cx="1067167" cy="46593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8705A3-14FB-8948-B99C-38867671E745}"/>
              </a:ext>
            </a:extLst>
          </p:cNvPr>
          <p:cNvSpPr txBox="1"/>
          <p:nvPr/>
        </p:nvSpPr>
        <p:spPr>
          <a:xfrm>
            <a:off x="9415804" y="4381966"/>
            <a:ext cx="250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Pure O</a:t>
            </a:r>
            <a:r>
              <a:rPr lang="en-US" i="1" baseline="-25000" dirty="0"/>
              <a:t>2</a:t>
            </a:r>
            <a:r>
              <a:rPr lang="en-US" i="1" dirty="0"/>
              <a:t> or CO</a:t>
            </a:r>
            <a:r>
              <a:rPr lang="en-US" i="1" baseline="-25000" dirty="0"/>
              <a:t>2</a:t>
            </a:r>
            <a:r>
              <a:rPr lang="en-US" i="1" dirty="0"/>
              <a:t> or mixed gas compositions</a:t>
            </a:r>
          </a:p>
        </p:txBody>
      </p:sp>
      <p:sp>
        <p:nvSpPr>
          <p:cNvPr id="23" name="Plus 22">
            <a:extLst>
              <a:ext uri="{FF2B5EF4-FFF2-40B4-BE49-F238E27FC236}">
                <a16:creationId xmlns:a16="http://schemas.microsoft.com/office/drawing/2014/main" id="{8C1C8F51-3B90-7C4C-AC9F-E275D79E2575}"/>
              </a:ext>
            </a:extLst>
          </p:cNvPr>
          <p:cNvSpPr/>
          <p:nvPr/>
        </p:nvSpPr>
        <p:spPr>
          <a:xfrm>
            <a:off x="5618797" y="4681023"/>
            <a:ext cx="558947" cy="597000"/>
          </a:xfrm>
          <a:prstGeom prst="mathPlus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0ACD5A-8ADB-1B44-A855-90DEB79CAE8D}"/>
              </a:ext>
            </a:extLst>
          </p:cNvPr>
          <p:cNvSpPr txBox="1"/>
          <p:nvPr/>
        </p:nvSpPr>
        <p:spPr>
          <a:xfrm>
            <a:off x="2231614" y="5940311"/>
            <a:ext cx="299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Hiden Analytical gas analyzer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9C3960-AE05-424D-89E2-CC02B51F6364}"/>
              </a:ext>
            </a:extLst>
          </p:cNvPr>
          <p:cNvSpPr/>
          <p:nvPr/>
        </p:nvSpPr>
        <p:spPr>
          <a:xfrm>
            <a:off x="1873492" y="3840538"/>
            <a:ext cx="6918085" cy="252806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73C786-9B7B-1446-AAB2-A2DC701F5AAC}"/>
              </a:ext>
            </a:extLst>
          </p:cNvPr>
          <p:cNvCxnSpPr>
            <a:cxnSpLocks/>
          </p:cNvCxnSpPr>
          <p:nvPr/>
        </p:nvCxnSpPr>
        <p:spPr>
          <a:xfrm flipH="1">
            <a:off x="8603006" y="3877025"/>
            <a:ext cx="1182275" cy="58054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A92BB59-2A41-5A46-99D5-C5336E496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6" y="4005458"/>
            <a:ext cx="2645646" cy="19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Summer 2020 (Virtual) Objective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639377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(a) initial drop-in replacement design of RECOP for target applications, (b) Li-CO</a:t>
            </a:r>
            <a:r>
              <a:rPr lang="en-US" sz="2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battery review article: Current Progress toward “Mars Air Batteries”,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(c) support data processing and graph automation for experimental battery tests.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C3BB7-440F-4AF7-A38D-7261F2962504}"/>
              </a:ext>
            </a:extLst>
          </p:cNvPr>
          <p:cNvSpPr/>
          <p:nvPr/>
        </p:nvSpPr>
        <p:spPr>
          <a:xfrm>
            <a:off x="251178" y="5328994"/>
            <a:ext cx="1174044" cy="1254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38200" y="3273679"/>
            <a:ext cx="7123545" cy="3392323"/>
            <a:chOff x="414855" y="3001143"/>
            <a:chExt cx="7317921" cy="350637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73" y="3001143"/>
              <a:ext cx="4532243" cy="331075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5274" y="6253020"/>
              <a:ext cx="7287502" cy="25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ICES-2018-54 </a:t>
              </a:r>
              <a:r>
                <a:rPr lang="en-US" sz="1000" dirty="0"/>
                <a:t>“Methodology for Extravehicular Activity (EVA) Technology Identification, Prioritization, and </a:t>
              </a:r>
              <a:r>
                <a:rPr lang="en-US" sz="1000" dirty="0" smtClean="0"/>
                <a:t>Maturation”</a:t>
              </a:r>
              <a:endParaRPr lang="en-US" sz="1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9EB32D-5E73-224E-9001-8A335C6943FE}"/>
                </a:ext>
              </a:extLst>
            </p:cNvPr>
            <p:cNvSpPr/>
            <p:nvPr/>
          </p:nvSpPr>
          <p:spPr>
            <a:xfrm>
              <a:off x="414855" y="3924521"/>
              <a:ext cx="4578563" cy="83831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99622" y="2876820"/>
            <a:ext cx="5957511" cy="3599927"/>
            <a:chOff x="5643282" y="2944118"/>
            <a:chExt cx="5957511" cy="3599927"/>
          </a:xfrm>
        </p:grpSpPr>
        <p:pic>
          <p:nvPicPr>
            <p:cNvPr id="14" name="Picture 13" descr="A picture containing man, standing, young, holding&#10;&#10;Description automatically generated">
              <a:extLst>
                <a:ext uri="{FF2B5EF4-FFF2-40B4-BE49-F238E27FC236}">
                  <a16:creationId xmlns:a16="http://schemas.microsoft.com/office/drawing/2014/main" id="{BBFD7BC6-35AA-46C5-9F16-D55FBAFE5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282" y="3617711"/>
              <a:ext cx="3128281" cy="2926334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H="1">
              <a:off x="7112000" y="2966158"/>
              <a:ext cx="1596549" cy="84226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7137466" y="4440891"/>
              <a:ext cx="1634097" cy="933086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548581" y="3808420"/>
              <a:ext cx="1107489" cy="6058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692646" y="2944118"/>
              <a:ext cx="2908147" cy="2481434"/>
              <a:chOff x="8692646" y="2944118"/>
              <a:chExt cx="2908147" cy="2481434"/>
            </a:xfrm>
          </p:grpSpPr>
          <p:pic>
            <p:nvPicPr>
              <p:cNvPr id="15" name="Content Placeholder 4" descr="A picture containing indoor, sitting, table, coffee&#10;&#10;Description automatically generated">
                <a:extLst>
                  <a:ext uri="{FF2B5EF4-FFF2-40B4-BE49-F238E27FC236}">
                    <a16:creationId xmlns:a16="http://schemas.microsoft.com/office/drawing/2014/main" id="{8ECEFF5A-3128-4EA9-AA42-0C68925DF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2646" y="2944118"/>
                <a:ext cx="2908147" cy="2481434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9EB32D-5E73-224E-9001-8A335C6943FE}"/>
                  </a:ext>
                </a:extLst>
              </p:cNvPr>
              <p:cNvSpPr/>
              <p:nvPr/>
            </p:nvSpPr>
            <p:spPr>
              <a:xfrm>
                <a:off x="8692646" y="2970694"/>
                <a:ext cx="2893034" cy="2454858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8777015" y="5462431"/>
            <a:ext cx="29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CAMRAS =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And Moisture Removal Amine </a:t>
            </a:r>
            <a:r>
              <a:rPr lang="en-US" dirty="0" smtClean="0"/>
              <a:t>Swingbed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5695" y="1937567"/>
            <a:ext cx="5419790" cy="37341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Aim to draw direct comparison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RECOP and battery &amp; RCA (xPLSS)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RECOP and CAMRAS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(ISS)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 feasibility of RECOP as a dual drop-in replacement (CO</a:t>
            </a:r>
            <a:r>
              <a:rPr lang="en-US" sz="25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scrubber and power supply).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weight, active material mass, volume, power, voltage, etc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21CA78-E2A1-4875-A089-5307D4B1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30" y="32809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Results: Objective (a)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6875" y="6289501"/>
            <a:ext cx="6167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“Exploration Portable Life Support System (xPLSS)”, EVA Technology Workshop 2017, Colin Campbell, NASA\EC.</a:t>
            </a:r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556016" y="1653662"/>
            <a:ext cx="6277041" cy="4506657"/>
            <a:chOff x="5452321" y="1685083"/>
            <a:chExt cx="6277041" cy="4506657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321" y="1783254"/>
              <a:ext cx="6277041" cy="40540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026400" y="4731086"/>
              <a:ext cx="1339273" cy="41357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101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52836" y="2749886"/>
              <a:ext cx="309419" cy="157273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05309" y="2863980"/>
              <a:ext cx="314036" cy="155100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590841" y="3396698"/>
              <a:ext cx="857959" cy="641759"/>
            </a:xfrm>
            <a:prstGeom prst="rect">
              <a:avLst/>
            </a:prstGeom>
            <a:noFill/>
            <a:ln w="38100">
              <a:solidFill>
                <a:srgbClr val="0033CC"/>
              </a:solidFill>
            </a:ln>
            <a:effectLst>
              <a:glow rad="101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0" idx="0"/>
              <a:endCxn id="18" idx="2"/>
            </p:cNvCxnSpPr>
            <p:nvPr/>
          </p:nvCxnSpPr>
          <p:spPr>
            <a:xfrm flipV="1">
              <a:off x="8324737" y="4414982"/>
              <a:ext cx="3137590" cy="1407426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  <a:endCxn id="19" idx="0"/>
            </p:cNvCxnSpPr>
            <p:nvPr/>
          </p:nvCxnSpPr>
          <p:spPr>
            <a:xfrm flipH="1">
              <a:off x="9019821" y="2331414"/>
              <a:ext cx="727410" cy="1065284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0"/>
              <a:endCxn id="17" idx="2"/>
            </p:cNvCxnSpPr>
            <p:nvPr/>
          </p:nvCxnSpPr>
          <p:spPr>
            <a:xfrm flipH="1" flipV="1">
              <a:off x="6107546" y="4322618"/>
              <a:ext cx="2217191" cy="149979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826462" y="1685083"/>
              <a:ext cx="184153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33CC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Rapid Cycle Amine Swingbed</a:t>
              </a:r>
              <a:endParaRPr lang="en-US" b="1" dirty="0"/>
            </a:p>
          </p:txBody>
        </p:sp>
        <p:cxnSp>
          <p:nvCxnSpPr>
            <p:cNvPr id="25" name="Straight Arrow Connector 24"/>
            <p:cNvCxnSpPr>
              <a:stCxn id="20" idx="0"/>
              <a:endCxn id="16" idx="2"/>
            </p:cNvCxnSpPr>
            <p:nvPr/>
          </p:nvCxnSpPr>
          <p:spPr>
            <a:xfrm flipV="1">
              <a:off x="8324737" y="5144656"/>
              <a:ext cx="371300" cy="677752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550633" y="5822408"/>
              <a:ext cx="154820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Battery Packs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59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9643" y="2263275"/>
            <a:ext cx="5651287" cy="373418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Aim to compile a comprehensive Li-CO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summary,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Mechanism (discharge, charge,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Electrolyte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Air cathode (carbon, carbon-free, catalyst types – metal, metal-free, hybrid)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Flexible battery 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Influence of gas composition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21CA78-E2A1-4875-A089-5307D4B1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30" y="32809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Results: Objective (b)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212090" y="2189301"/>
            <a:ext cx="5651287" cy="373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Search criteria (present-2017):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Li-CO</a:t>
            </a:r>
            <a:r>
              <a:rPr lang="en-US" sz="2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Lithium-CO</a:t>
            </a:r>
            <a:r>
              <a:rPr lang="en-US" sz="2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Lithium-carbon dioxide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Li-carbon dioxide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90+ papers found, 50+ cited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544" y="1617737"/>
            <a:ext cx="613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Current Progress toward “Mars Air Batteries”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6448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3" ma:contentTypeDescription="Create a new document." ma:contentTypeScope="" ma:versionID="bd4f02a2ef4b175d17b1596f2aa4b6ce">
  <xsd:schema xmlns:xsd="http://www.w3.org/2001/XMLSchema" xmlns:xs="http://www.w3.org/2001/XMLSchema" xmlns:p="http://schemas.microsoft.com/office/2006/metadata/properties" xmlns:ns1="http://schemas.microsoft.com/sharepoint/v3" xmlns:ns3="3cb15ddf-dbe9-47ea-851d-c70642058130" xmlns:ns4="4817ca35-7031-43a6-bda2-0d9832ef6347" targetNamespace="http://schemas.microsoft.com/office/2006/metadata/properties" ma:root="true" ma:fieldsID="75eaf6942e3198bc47429d20a20f83bf" ns1:_="" ns3:_="" ns4:_="">
    <xsd:import namespace="http://schemas.microsoft.com/sharepoint/v3"/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57579D-3170-4028-9FF6-2B00D8EF8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A5D04F-A9C1-4A1D-87B5-0846A027D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2883E6-4E45-469D-A6CD-CBF4B7EC55C4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3cb15ddf-dbe9-47ea-851d-c70642058130"/>
    <ds:schemaRef ds:uri="http://purl.org/dc/dcmitype/"/>
    <ds:schemaRef ds:uri="http://schemas.microsoft.com/office/infopath/2007/PartnerControls"/>
    <ds:schemaRef ds:uri="http://purl.org/dc/elements/1.1/"/>
    <ds:schemaRef ds:uri="4817ca35-7031-43a6-bda2-0d9832ef634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19724</TotalTime>
  <Words>801</Words>
  <Application>Microsoft Office PowerPoint</Application>
  <PresentationFormat>Widescreen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.AppleSystemUIFont</vt:lpstr>
      <vt:lpstr>Arial</vt:lpstr>
      <vt:lpstr>Arial</vt:lpstr>
      <vt:lpstr>Arial Bold</vt:lpstr>
      <vt:lpstr>Calibri</vt:lpstr>
      <vt:lpstr>Calibri Light</vt:lpstr>
      <vt:lpstr>Times New Roman</vt:lpstr>
      <vt:lpstr>Wingdings</vt:lpstr>
      <vt:lpstr>Office Theme</vt:lpstr>
      <vt:lpstr>2_Office Theme</vt:lpstr>
      <vt:lpstr>PowerPoint Presentation</vt:lpstr>
      <vt:lpstr>Challenge</vt:lpstr>
      <vt:lpstr>Challenge</vt:lpstr>
      <vt:lpstr>Project Objective</vt:lpstr>
      <vt:lpstr>Fall 2019 Objective</vt:lpstr>
      <vt:lpstr>Spring 2020 Objective</vt:lpstr>
      <vt:lpstr>Summer 2020 (Virtual) Objective</vt:lpstr>
      <vt:lpstr>Results: Objective (a)</vt:lpstr>
      <vt:lpstr>Results: Objective (b)</vt:lpstr>
      <vt:lpstr>Results: Objective (c)</vt:lpstr>
      <vt:lpstr>Results: Objective (c)</vt:lpstr>
      <vt:lpstr>Summary &amp; Future Work</vt:lpstr>
      <vt:lpstr>Acknowledgements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Robbins, Samuel J. (LARC-D307)[UNIVERSITIES SPACE RESEARCH ASSOCIATION]</dc:creator>
  <cp:lastModifiedBy>Clifford, Bryson (LARC-D307)[UNIVERSITIES SPACE RESEARCH ASSOCIATION]</cp:lastModifiedBy>
  <cp:revision>449</cp:revision>
  <dcterms:created xsi:type="dcterms:W3CDTF">2016-08-05T18:34:48Z</dcterms:created>
  <dcterms:modified xsi:type="dcterms:W3CDTF">2020-07-27T14:26:46Z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