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22"/>
  </p:notesMasterIdLst>
  <p:sldIdLst>
    <p:sldId id="256" r:id="rId2"/>
    <p:sldId id="359" r:id="rId3"/>
    <p:sldId id="378" r:id="rId4"/>
    <p:sldId id="366" r:id="rId5"/>
    <p:sldId id="257" r:id="rId6"/>
    <p:sldId id="258" r:id="rId7"/>
    <p:sldId id="259" r:id="rId8"/>
    <p:sldId id="260" r:id="rId9"/>
    <p:sldId id="261" r:id="rId10"/>
    <p:sldId id="368" r:id="rId11"/>
    <p:sldId id="367" r:id="rId12"/>
    <p:sldId id="375" r:id="rId13"/>
    <p:sldId id="376" r:id="rId14"/>
    <p:sldId id="377" r:id="rId15"/>
    <p:sldId id="372" r:id="rId16"/>
    <p:sldId id="374" r:id="rId17"/>
    <p:sldId id="373" r:id="rId18"/>
    <p:sldId id="371" r:id="rId19"/>
    <p:sldId id="370" r:id="rId20"/>
    <p:sldId id="369"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202"/>
    <p:restoredTop sz="94782"/>
  </p:normalViewPr>
  <p:slideViewPr>
    <p:cSldViewPr snapToGrid="0" snapToObjects="1">
      <p:cViewPr varScale="1">
        <p:scale>
          <a:sx n="105" d="100"/>
          <a:sy n="105" d="100"/>
        </p:scale>
        <p:origin x="18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3A42E1-6871-4F4C-B544-5C6BCBA2D400}" type="doc">
      <dgm:prSet loTypeId="urn:microsoft.com/office/officeart/2005/8/layout/pyramid1" loCatId="pyramid" qsTypeId="urn:microsoft.com/office/officeart/2005/8/quickstyle/simple1" qsCatId="simple" csTypeId="urn:microsoft.com/office/officeart/2005/8/colors/colorful1" csCatId="colorful" phldr="1"/>
      <dgm:spPr/>
    </dgm:pt>
    <dgm:pt modelId="{CE70B2A7-8469-4EAD-A1DF-5054D6EE3AE7}">
      <dgm:prSet phldrT="[Text]" custT="1"/>
      <dgm:spPr>
        <a:ln>
          <a:solidFill>
            <a:schemeClr val="bg1"/>
          </a:solidFill>
        </a:ln>
      </dgm:spPr>
      <dgm:t>
        <a:bodyPr/>
        <a:lstStyle/>
        <a:p>
          <a:r>
            <a:rPr lang="en-US" sz="1600" b="0" dirty="0"/>
            <a:t>Methodology</a:t>
          </a:r>
        </a:p>
      </dgm:t>
    </dgm:pt>
    <dgm:pt modelId="{C27BEA9D-684C-42F2-B2A3-9AD171E70096}" type="parTrans" cxnId="{726061E9-1724-4705-9BE3-0E1B56EA8FA6}">
      <dgm:prSet/>
      <dgm:spPr/>
      <dgm:t>
        <a:bodyPr/>
        <a:lstStyle/>
        <a:p>
          <a:endParaRPr lang="en-US" sz="1100"/>
        </a:p>
      </dgm:t>
    </dgm:pt>
    <dgm:pt modelId="{F752219D-3D0C-460B-9856-F34B6C90435A}" type="sibTrans" cxnId="{726061E9-1724-4705-9BE3-0E1B56EA8FA6}">
      <dgm:prSet/>
      <dgm:spPr/>
      <dgm:t>
        <a:bodyPr/>
        <a:lstStyle/>
        <a:p>
          <a:endParaRPr lang="en-US" sz="1100"/>
        </a:p>
      </dgm:t>
    </dgm:pt>
    <dgm:pt modelId="{86BBDC90-9A16-4173-AE27-7F02960B25C6}">
      <dgm:prSet phldrT="[Text]" custT="1"/>
      <dgm:spPr/>
      <dgm:t>
        <a:bodyPr/>
        <a:lstStyle/>
        <a:p>
          <a:r>
            <a:rPr lang="en-US" sz="1600" dirty="0"/>
            <a:t>Principles</a:t>
          </a:r>
        </a:p>
      </dgm:t>
    </dgm:pt>
    <dgm:pt modelId="{E7CFEB22-2D90-4229-831F-C797893E8A94}" type="parTrans" cxnId="{B78DC8AA-F17E-4C24-8E5C-DADBD1F39899}">
      <dgm:prSet/>
      <dgm:spPr/>
      <dgm:t>
        <a:bodyPr/>
        <a:lstStyle/>
        <a:p>
          <a:endParaRPr lang="en-US" sz="1100"/>
        </a:p>
      </dgm:t>
    </dgm:pt>
    <dgm:pt modelId="{4E489AF0-B832-4FB0-9A4A-1787237B46FA}" type="sibTrans" cxnId="{B78DC8AA-F17E-4C24-8E5C-DADBD1F39899}">
      <dgm:prSet/>
      <dgm:spPr/>
      <dgm:t>
        <a:bodyPr/>
        <a:lstStyle/>
        <a:p>
          <a:endParaRPr lang="en-US" sz="1100"/>
        </a:p>
      </dgm:t>
    </dgm:pt>
    <dgm:pt modelId="{B73FC11E-6B76-45B6-B840-DA1369B5AD79}">
      <dgm:prSet phldrT="[Text]" custT="1"/>
      <dgm:spPr/>
      <dgm:t>
        <a:bodyPr/>
        <a:lstStyle/>
        <a:p>
          <a:r>
            <a:rPr lang="en-US" sz="1600" dirty="0"/>
            <a:t>Culture</a:t>
          </a:r>
        </a:p>
      </dgm:t>
    </dgm:pt>
    <dgm:pt modelId="{1B20CD9C-FEA1-4414-B685-9C22062A3939}" type="parTrans" cxnId="{588AEEB8-3CCE-4732-8FF9-5DE0D199535D}">
      <dgm:prSet/>
      <dgm:spPr/>
      <dgm:t>
        <a:bodyPr/>
        <a:lstStyle/>
        <a:p>
          <a:endParaRPr lang="en-US" sz="1100"/>
        </a:p>
      </dgm:t>
    </dgm:pt>
    <dgm:pt modelId="{AA97E4EE-95E6-4476-BD8F-AC4E1C7C7009}" type="sibTrans" cxnId="{588AEEB8-3CCE-4732-8FF9-5DE0D199535D}">
      <dgm:prSet/>
      <dgm:spPr/>
      <dgm:t>
        <a:bodyPr/>
        <a:lstStyle/>
        <a:p>
          <a:endParaRPr lang="en-US" sz="1100"/>
        </a:p>
      </dgm:t>
    </dgm:pt>
    <dgm:pt modelId="{5806F529-DC98-4477-BB4F-AFA971A03635}">
      <dgm:prSet phldrT="[Text]" custT="1"/>
      <dgm:spPr/>
      <dgm:t>
        <a:bodyPr/>
        <a:lstStyle/>
        <a:p>
          <a:r>
            <a:rPr lang="en-US" sz="1600" dirty="0"/>
            <a:t>Tools</a:t>
          </a:r>
        </a:p>
      </dgm:t>
    </dgm:pt>
    <dgm:pt modelId="{6B902446-82A4-4C4F-882D-2DC6E8C7457E}" type="parTrans" cxnId="{D24973BC-341A-4885-9B62-638536A5C458}">
      <dgm:prSet/>
      <dgm:spPr/>
      <dgm:t>
        <a:bodyPr/>
        <a:lstStyle/>
        <a:p>
          <a:endParaRPr lang="en-US" sz="1100"/>
        </a:p>
      </dgm:t>
    </dgm:pt>
    <dgm:pt modelId="{65E1CE40-FACC-4039-B7FA-FD1A44D4AE71}" type="sibTrans" cxnId="{D24973BC-341A-4885-9B62-638536A5C458}">
      <dgm:prSet/>
      <dgm:spPr/>
      <dgm:t>
        <a:bodyPr/>
        <a:lstStyle/>
        <a:p>
          <a:endParaRPr lang="en-US" sz="1100"/>
        </a:p>
      </dgm:t>
    </dgm:pt>
    <dgm:pt modelId="{A7F43FA9-5085-4959-BE39-8C93C93331BB}">
      <dgm:prSet phldrT="[Text]" custT="1"/>
      <dgm:spPr>
        <a:ln>
          <a:solidFill>
            <a:schemeClr val="tx1"/>
          </a:solidFill>
        </a:ln>
      </dgm:spPr>
      <dgm:t>
        <a:bodyPr/>
        <a:lstStyle/>
        <a:p>
          <a:r>
            <a:rPr lang="en-US" sz="1600" b="1" dirty="0"/>
            <a:t>Methods</a:t>
          </a:r>
        </a:p>
      </dgm:t>
    </dgm:pt>
    <dgm:pt modelId="{7C6F7E3F-7269-42AE-B52D-93D340E79FC0}" type="parTrans" cxnId="{20F11DCD-F621-467D-B61E-A6072B7BE933}">
      <dgm:prSet/>
      <dgm:spPr/>
      <dgm:t>
        <a:bodyPr/>
        <a:lstStyle/>
        <a:p>
          <a:endParaRPr lang="en-US" sz="1100"/>
        </a:p>
      </dgm:t>
    </dgm:pt>
    <dgm:pt modelId="{953B9115-4188-477E-85BE-B627A563F416}" type="sibTrans" cxnId="{20F11DCD-F621-467D-B61E-A6072B7BE933}">
      <dgm:prSet/>
      <dgm:spPr/>
      <dgm:t>
        <a:bodyPr/>
        <a:lstStyle/>
        <a:p>
          <a:endParaRPr lang="en-US" sz="1100"/>
        </a:p>
      </dgm:t>
    </dgm:pt>
    <dgm:pt modelId="{38E38FDC-9367-4594-9F60-6C920C554863}" type="pres">
      <dgm:prSet presAssocID="{033A42E1-6871-4F4C-B544-5C6BCBA2D400}" presName="Name0" presStyleCnt="0">
        <dgm:presLayoutVars>
          <dgm:dir/>
          <dgm:animLvl val="lvl"/>
          <dgm:resizeHandles val="exact"/>
        </dgm:presLayoutVars>
      </dgm:prSet>
      <dgm:spPr/>
    </dgm:pt>
    <dgm:pt modelId="{F404EE6C-A323-44B3-AF2B-2E65DBE94958}" type="pres">
      <dgm:prSet presAssocID="{5806F529-DC98-4477-BB4F-AFA971A03635}" presName="Name8" presStyleCnt="0"/>
      <dgm:spPr/>
    </dgm:pt>
    <dgm:pt modelId="{6004B5E5-C471-4C87-9F02-963EBACEF360}" type="pres">
      <dgm:prSet presAssocID="{5806F529-DC98-4477-BB4F-AFA971A03635}" presName="level" presStyleLbl="node1" presStyleIdx="0" presStyleCnt="5">
        <dgm:presLayoutVars>
          <dgm:chMax val="1"/>
          <dgm:bulletEnabled val="1"/>
        </dgm:presLayoutVars>
      </dgm:prSet>
      <dgm:spPr/>
    </dgm:pt>
    <dgm:pt modelId="{EF1EA70A-6008-4735-B9EE-C2AFD598BDAF}" type="pres">
      <dgm:prSet presAssocID="{5806F529-DC98-4477-BB4F-AFA971A03635}" presName="levelTx" presStyleLbl="revTx" presStyleIdx="0" presStyleCnt="0">
        <dgm:presLayoutVars>
          <dgm:chMax val="1"/>
          <dgm:bulletEnabled val="1"/>
        </dgm:presLayoutVars>
      </dgm:prSet>
      <dgm:spPr/>
    </dgm:pt>
    <dgm:pt modelId="{BAE99C19-4B06-475A-9185-A15728A5FFAA}" type="pres">
      <dgm:prSet presAssocID="{A7F43FA9-5085-4959-BE39-8C93C93331BB}" presName="Name8" presStyleCnt="0"/>
      <dgm:spPr/>
    </dgm:pt>
    <dgm:pt modelId="{2F0D526B-E33F-4601-987C-737460F118C3}" type="pres">
      <dgm:prSet presAssocID="{A7F43FA9-5085-4959-BE39-8C93C93331BB}" presName="level" presStyleLbl="node1" presStyleIdx="1" presStyleCnt="5">
        <dgm:presLayoutVars>
          <dgm:chMax val="1"/>
          <dgm:bulletEnabled val="1"/>
        </dgm:presLayoutVars>
      </dgm:prSet>
      <dgm:spPr/>
    </dgm:pt>
    <dgm:pt modelId="{EBCAF162-2DC4-4DD3-A5DA-8E3F531ADE48}" type="pres">
      <dgm:prSet presAssocID="{A7F43FA9-5085-4959-BE39-8C93C93331BB}" presName="levelTx" presStyleLbl="revTx" presStyleIdx="0" presStyleCnt="0">
        <dgm:presLayoutVars>
          <dgm:chMax val="1"/>
          <dgm:bulletEnabled val="1"/>
        </dgm:presLayoutVars>
      </dgm:prSet>
      <dgm:spPr/>
    </dgm:pt>
    <dgm:pt modelId="{A043A306-A1F0-44C9-901A-4B69A84B7323}" type="pres">
      <dgm:prSet presAssocID="{CE70B2A7-8469-4EAD-A1DF-5054D6EE3AE7}" presName="Name8" presStyleCnt="0"/>
      <dgm:spPr/>
    </dgm:pt>
    <dgm:pt modelId="{0E146B02-9E5B-426E-8158-372634C61E14}" type="pres">
      <dgm:prSet presAssocID="{CE70B2A7-8469-4EAD-A1DF-5054D6EE3AE7}" presName="level" presStyleLbl="node1" presStyleIdx="2" presStyleCnt="5" custLinFactNeighborX="0" custLinFactNeighborY="-1301">
        <dgm:presLayoutVars>
          <dgm:chMax val="1"/>
          <dgm:bulletEnabled val="1"/>
        </dgm:presLayoutVars>
      </dgm:prSet>
      <dgm:spPr/>
    </dgm:pt>
    <dgm:pt modelId="{EC94377A-B7C9-4B0D-8AA6-A4792F37F8D4}" type="pres">
      <dgm:prSet presAssocID="{CE70B2A7-8469-4EAD-A1DF-5054D6EE3AE7}" presName="levelTx" presStyleLbl="revTx" presStyleIdx="0" presStyleCnt="0">
        <dgm:presLayoutVars>
          <dgm:chMax val="1"/>
          <dgm:bulletEnabled val="1"/>
        </dgm:presLayoutVars>
      </dgm:prSet>
      <dgm:spPr/>
    </dgm:pt>
    <dgm:pt modelId="{8FE02A6D-8380-4702-846D-5DD7F99D5618}" type="pres">
      <dgm:prSet presAssocID="{86BBDC90-9A16-4173-AE27-7F02960B25C6}" presName="Name8" presStyleCnt="0"/>
      <dgm:spPr/>
    </dgm:pt>
    <dgm:pt modelId="{58EF6984-18E1-478E-8851-6763BDCE678A}" type="pres">
      <dgm:prSet presAssocID="{86BBDC90-9A16-4173-AE27-7F02960B25C6}" presName="level" presStyleLbl="node1" presStyleIdx="3" presStyleCnt="5">
        <dgm:presLayoutVars>
          <dgm:chMax val="1"/>
          <dgm:bulletEnabled val="1"/>
        </dgm:presLayoutVars>
      </dgm:prSet>
      <dgm:spPr/>
    </dgm:pt>
    <dgm:pt modelId="{2D13A963-B5D7-4932-B40E-1C2A16668CC3}" type="pres">
      <dgm:prSet presAssocID="{86BBDC90-9A16-4173-AE27-7F02960B25C6}" presName="levelTx" presStyleLbl="revTx" presStyleIdx="0" presStyleCnt="0">
        <dgm:presLayoutVars>
          <dgm:chMax val="1"/>
          <dgm:bulletEnabled val="1"/>
        </dgm:presLayoutVars>
      </dgm:prSet>
      <dgm:spPr/>
    </dgm:pt>
    <dgm:pt modelId="{6D3F881A-ECC1-4F45-8935-843A43147B26}" type="pres">
      <dgm:prSet presAssocID="{B73FC11E-6B76-45B6-B840-DA1369B5AD79}" presName="Name8" presStyleCnt="0"/>
      <dgm:spPr/>
    </dgm:pt>
    <dgm:pt modelId="{E0191243-1548-49C1-99ED-735AF82FEAFF}" type="pres">
      <dgm:prSet presAssocID="{B73FC11E-6B76-45B6-B840-DA1369B5AD79}" presName="level" presStyleLbl="node1" presStyleIdx="4" presStyleCnt="5">
        <dgm:presLayoutVars>
          <dgm:chMax val="1"/>
          <dgm:bulletEnabled val="1"/>
        </dgm:presLayoutVars>
      </dgm:prSet>
      <dgm:spPr/>
    </dgm:pt>
    <dgm:pt modelId="{153B52EC-12CD-477B-BE80-7BC2916BDC0A}" type="pres">
      <dgm:prSet presAssocID="{B73FC11E-6B76-45B6-B840-DA1369B5AD79}" presName="levelTx" presStyleLbl="revTx" presStyleIdx="0" presStyleCnt="0">
        <dgm:presLayoutVars>
          <dgm:chMax val="1"/>
          <dgm:bulletEnabled val="1"/>
        </dgm:presLayoutVars>
      </dgm:prSet>
      <dgm:spPr/>
    </dgm:pt>
  </dgm:ptLst>
  <dgm:cxnLst>
    <dgm:cxn modelId="{82F00E29-4531-42DB-BE1C-2112221FBA11}" type="presOf" srcId="{86BBDC90-9A16-4173-AE27-7F02960B25C6}" destId="{58EF6984-18E1-478E-8851-6763BDCE678A}" srcOrd="0" destOrd="0" presId="urn:microsoft.com/office/officeart/2005/8/layout/pyramid1"/>
    <dgm:cxn modelId="{023EE92B-73CF-4DE4-A06D-805E716D6977}" type="presOf" srcId="{CE70B2A7-8469-4EAD-A1DF-5054D6EE3AE7}" destId="{0E146B02-9E5B-426E-8158-372634C61E14}" srcOrd="0" destOrd="0" presId="urn:microsoft.com/office/officeart/2005/8/layout/pyramid1"/>
    <dgm:cxn modelId="{20F8052C-3826-4F27-AF75-0424564E3E19}" type="presOf" srcId="{033A42E1-6871-4F4C-B544-5C6BCBA2D400}" destId="{38E38FDC-9367-4594-9F60-6C920C554863}" srcOrd="0" destOrd="0" presId="urn:microsoft.com/office/officeart/2005/8/layout/pyramid1"/>
    <dgm:cxn modelId="{71CA164A-E586-4FAC-8D47-335BF54D5C92}" type="presOf" srcId="{A7F43FA9-5085-4959-BE39-8C93C93331BB}" destId="{EBCAF162-2DC4-4DD3-A5DA-8E3F531ADE48}" srcOrd="1" destOrd="0" presId="urn:microsoft.com/office/officeart/2005/8/layout/pyramid1"/>
    <dgm:cxn modelId="{C6A6E35C-45FD-42D7-82B3-C789F45522C6}" type="presOf" srcId="{B73FC11E-6B76-45B6-B840-DA1369B5AD79}" destId="{E0191243-1548-49C1-99ED-735AF82FEAFF}" srcOrd="0" destOrd="0" presId="urn:microsoft.com/office/officeart/2005/8/layout/pyramid1"/>
    <dgm:cxn modelId="{789DDE61-2B56-49C7-AE5C-A5CA26D583F3}" type="presOf" srcId="{86BBDC90-9A16-4173-AE27-7F02960B25C6}" destId="{2D13A963-B5D7-4932-B40E-1C2A16668CC3}" srcOrd="1" destOrd="0" presId="urn:microsoft.com/office/officeart/2005/8/layout/pyramid1"/>
    <dgm:cxn modelId="{452FD886-E69C-4A2E-9230-FCA3E62C8D66}" type="presOf" srcId="{5806F529-DC98-4477-BB4F-AFA971A03635}" destId="{EF1EA70A-6008-4735-B9EE-C2AFD598BDAF}" srcOrd="1" destOrd="0" presId="urn:microsoft.com/office/officeart/2005/8/layout/pyramid1"/>
    <dgm:cxn modelId="{DBF9A2A3-A424-4C89-9E7A-7D0601FA4287}" type="presOf" srcId="{CE70B2A7-8469-4EAD-A1DF-5054D6EE3AE7}" destId="{EC94377A-B7C9-4B0D-8AA6-A4792F37F8D4}" srcOrd="1" destOrd="0" presId="urn:microsoft.com/office/officeart/2005/8/layout/pyramid1"/>
    <dgm:cxn modelId="{5BA147AA-751B-42BF-8055-B891F094F4EA}" type="presOf" srcId="{5806F529-DC98-4477-BB4F-AFA971A03635}" destId="{6004B5E5-C471-4C87-9F02-963EBACEF360}" srcOrd="0" destOrd="0" presId="urn:microsoft.com/office/officeart/2005/8/layout/pyramid1"/>
    <dgm:cxn modelId="{B78DC8AA-F17E-4C24-8E5C-DADBD1F39899}" srcId="{033A42E1-6871-4F4C-B544-5C6BCBA2D400}" destId="{86BBDC90-9A16-4173-AE27-7F02960B25C6}" srcOrd="3" destOrd="0" parTransId="{E7CFEB22-2D90-4229-831F-C797893E8A94}" sibTransId="{4E489AF0-B832-4FB0-9A4A-1787237B46FA}"/>
    <dgm:cxn modelId="{066EE4B3-2D27-45A3-9C4F-3E6D938531EC}" type="presOf" srcId="{A7F43FA9-5085-4959-BE39-8C93C93331BB}" destId="{2F0D526B-E33F-4601-987C-737460F118C3}" srcOrd="0" destOrd="0" presId="urn:microsoft.com/office/officeart/2005/8/layout/pyramid1"/>
    <dgm:cxn modelId="{588AEEB8-3CCE-4732-8FF9-5DE0D199535D}" srcId="{033A42E1-6871-4F4C-B544-5C6BCBA2D400}" destId="{B73FC11E-6B76-45B6-B840-DA1369B5AD79}" srcOrd="4" destOrd="0" parTransId="{1B20CD9C-FEA1-4414-B685-9C22062A3939}" sibTransId="{AA97E4EE-95E6-4476-BD8F-AC4E1C7C7009}"/>
    <dgm:cxn modelId="{D24973BC-341A-4885-9B62-638536A5C458}" srcId="{033A42E1-6871-4F4C-B544-5C6BCBA2D400}" destId="{5806F529-DC98-4477-BB4F-AFA971A03635}" srcOrd="0" destOrd="0" parTransId="{6B902446-82A4-4C4F-882D-2DC6E8C7457E}" sibTransId="{65E1CE40-FACC-4039-B7FA-FD1A44D4AE71}"/>
    <dgm:cxn modelId="{20F11DCD-F621-467D-B61E-A6072B7BE933}" srcId="{033A42E1-6871-4F4C-B544-5C6BCBA2D400}" destId="{A7F43FA9-5085-4959-BE39-8C93C93331BB}" srcOrd="1" destOrd="0" parTransId="{7C6F7E3F-7269-42AE-B52D-93D340E79FC0}" sibTransId="{953B9115-4188-477E-85BE-B627A563F416}"/>
    <dgm:cxn modelId="{726061E9-1724-4705-9BE3-0E1B56EA8FA6}" srcId="{033A42E1-6871-4F4C-B544-5C6BCBA2D400}" destId="{CE70B2A7-8469-4EAD-A1DF-5054D6EE3AE7}" srcOrd="2" destOrd="0" parTransId="{C27BEA9D-684C-42F2-B2A3-9AD171E70096}" sibTransId="{F752219D-3D0C-460B-9856-F34B6C90435A}"/>
    <dgm:cxn modelId="{826A04FA-D4E6-4B69-AF10-FC9F91AECD16}" type="presOf" srcId="{B73FC11E-6B76-45B6-B840-DA1369B5AD79}" destId="{153B52EC-12CD-477B-BE80-7BC2916BDC0A}" srcOrd="1" destOrd="0" presId="urn:microsoft.com/office/officeart/2005/8/layout/pyramid1"/>
    <dgm:cxn modelId="{40846003-79E0-407E-8AD6-9E885F8EDB35}" type="presParOf" srcId="{38E38FDC-9367-4594-9F60-6C920C554863}" destId="{F404EE6C-A323-44B3-AF2B-2E65DBE94958}" srcOrd="0" destOrd="0" presId="urn:microsoft.com/office/officeart/2005/8/layout/pyramid1"/>
    <dgm:cxn modelId="{D298BE88-A401-4549-BD02-07B6C983ED71}" type="presParOf" srcId="{F404EE6C-A323-44B3-AF2B-2E65DBE94958}" destId="{6004B5E5-C471-4C87-9F02-963EBACEF360}" srcOrd="0" destOrd="0" presId="urn:microsoft.com/office/officeart/2005/8/layout/pyramid1"/>
    <dgm:cxn modelId="{3AC3431C-6BE3-42D3-8267-CCEF2519FC8F}" type="presParOf" srcId="{F404EE6C-A323-44B3-AF2B-2E65DBE94958}" destId="{EF1EA70A-6008-4735-B9EE-C2AFD598BDAF}" srcOrd="1" destOrd="0" presId="urn:microsoft.com/office/officeart/2005/8/layout/pyramid1"/>
    <dgm:cxn modelId="{FBAE03E5-0E8F-46FC-8253-B88F29B476D2}" type="presParOf" srcId="{38E38FDC-9367-4594-9F60-6C920C554863}" destId="{BAE99C19-4B06-475A-9185-A15728A5FFAA}" srcOrd="1" destOrd="0" presId="urn:microsoft.com/office/officeart/2005/8/layout/pyramid1"/>
    <dgm:cxn modelId="{DE14042D-566B-48C7-B560-23D50BBB3D58}" type="presParOf" srcId="{BAE99C19-4B06-475A-9185-A15728A5FFAA}" destId="{2F0D526B-E33F-4601-987C-737460F118C3}" srcOrd="0" destOrd="0" presId="urn:microsoft.com/office/officeart/2005/8/layout/pyramid1"/>
    <dgm:cxn modelId="{6C7C4078-5F7A-41FC-9451-104EA8173BB3}" type="presParOf" srcId="{BAE99C19-4B06-475A-9185-A15728A5FFAA}" destId="{EBCAF162-2DC4-4DD3-A5DA-8E3F531ADE48}" srcOrd="1" destOrd="0" presId="urn:microsoft.com/office/officeart/2005/8/layout/pyramid1"/>
    <dgm:cxn modelId="{747EE56D-988B-48AA-910A-FC16E1EABC2E}" type="presParOf" srcId="{38E38FDC-9367-4594-9F60-6C920C554863}" destId="{A043A306-A1F0-44C9-901A-4B69A84B7323}" srcOrd="2" destOrd="0" presId="urn:microsoft.com/office/officeart/2005/8/layout/pyramid1"/>
    <dgm:cxn modelId="{D8E1D526-5E04-42CF-9767-2FB7E33D9B23}" type="presParOf" srcId="{A043A306-A1F0-44C9-901A-4B69A84B7323}" destId="{0E146B02-9E5B-426E-8158-372634C61E14}" srcOrd="0" destOrd="0" presId="urn:microsoft.com/office/officeart/2005/8/layout/pyramid1"/>
    <dgm:cxn modelId="{395D2AC9-942C-41D1-BFDA-001DBE8B0A4C}" type="presParOf" srcId="{A043A306-A1F0-44C9-901A-4B69A84B7323}" destId="{EC94377A-B7C9-4B0D-8AA6-A4792F37F8D4}" srcOrd="1" destOrd="0" presId="urn:microsoft.com/office/officeart/2005/8/layout/pyramid1"/>
    <dgm:cxn modelId="{9198EBC1-2501-4385-A11B-33E024979A36}" type="presParOf" srcId="{38E38FDC-9367-4594-9F60-6C920C554863}" destId="{8FE02A6D-8380-4702-846D-5DD7F99D5618}" srcOrd="3" destOrd="0" presId="urn:microsoft.com/office/officeart/2005/8/layout/pyramid1"/>
    <dgm:cxn modelId="{62664852-55FE-4985-A612-E0D84BA60C26}" type="presParOf" srcId="{8FE02A6D-8380-4702-846D-5DD7F99D5618}" destId="{58EF6984-18E1-478E-8851-6763BDCE678A}" srcOrd="0" destOrd="0" presId="urn:microsoft.com/office/officeart/2005/8/layout/pyramid1"/>
    <dgm:cxn modelId="{B6E741FC-4030-48B8-A2F7-1BB76D73EB79}" type="presParOf" srcId="{8FE02A6D-8380-4702-846D-5DD7F99D5618}" destId="{2D13A963-B5D7-4932-B40E-1C2A16668CC3}" srcOrd="1" destOrd="0" presId="urn:microsoft.com/office/officeart/2005/8/layout/pyramid1"/>
    <dgm:cxn modelId="{1F2DE236-60AC-403B-84DA-BA64A1DE37FC}" type="presParOf" srcId="{38E38FDC-9367-4594-9F60-6C920C554863}" destId="{6D3F881A-ECC1-4F45-8935-843A43147B26}" srcOrd="4" destOrd="0" presId="urn:microsoft.com/office/officeart/2005/8/layout/pyramid1"/>
    <dgm:cxn modelId="{6944A9B6-71CC-4D2A-9462-4A69FAFB737B}" type="presParOf" srcId="{6D3F881A-ECC1-4F45-8935-843A43147B26}" destId="{E0191243-1548-49C1-99ED-735AF82FEAFF}" srcOrd="0" destOrd="0" presId="urn:microsoft.com/office/officeart/2005/8/layout/pyramid1"/>
    <dgm:cxn modelId="{2172FAC2-1CA5-442C-BAA3-32008A0D25C7}" type="presParOf" srcId="{6D3F881A-ECC1-4F45-8935-843A43147B26}" destId="{153B52EC-12CD-477B-BE80-7BC2916BDC0A}"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04B5E5-C471-4C87-9F02-963EBACEF360}">
      <dsp:nvSpPr>
        <dsp:cNvPr id="0" name=""/>
        <dsp:cNvSpPr/>
      </dsp:nvSpPr>
      <dsp:spPr>
        <a:xfrm>
          <a:off x="1434037" y="0"/>
          <a:ext cx="717018" cy="470455"/>
        </a:xfrm>
        <a:prstGeom prst="trapezoid">
          <a:avLst>
            <a:gd name="adj" fmla="val 76205"/>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Tools</a:t>
          </a:r>
        </a:p>
      </dsp:txBody>
      <dsp:txXfrm>
        <a:off x="1434037" y="0"/>
        <a:ext cx="717018" cy="470455"/>
      </dsp:txXfrm>
    </dsp:sp>
    <dsp:sp modelId="{2F0D526B-E33F-4601-987C-737460F118C3}">
      <dsp:nvSpPr>
        <dsp:cNvPr id="0" name=""/>
        <dsp:cNvSpPr/>
      </dsp:nvSpPr>
      <dsp:spPr>
        <a:xfrm>
          <a:off x="1075528" y="470455"/>
          <a:ext cx="1434037" cy="470455"/>
        </a:xfrm>
        <a:prstGeom prst="trapezoid">
          <a:avLst>
            <a:gd name="adj" fmla="val 76205"/>
          </a:avLst>
        </a:prstGeom>
        <a:solidFill>
          <a:schemeClr val="accent3">
            <a:hueOff val="0"/>
            <a:satOff val="0"/>
            <a:lumOff val="0"/>
            <a:alphaOff val="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t>Methods</a:t>
          </a:r>
        </a:p>
      </dsp:txBody>
      <dsp:txXfrm>
        <a:off x="1326484" y="470455"/>
        <a:ext cx="932124" cy="470455"/>
      </dsp:txXfrm>
    </dsp:sp>
    <dsp:sp modelId="{0E146B02-9E5B-426E-8158-372634C61E14}">
      <dsp:nvSpPr>
        <dsp:cNvPr id="0" name=""/>
        <dsp:cNvSpPr/>
      </dsp:nvSpPr>
      <dsp:spPr>
        <a:xfrm>
          <a:off x="717018" y="934789"/>
          <a:ext cx="2151056" cy="470455"/>
        </a:xfrm>
        <a:prstGeom prst="trapezoid">
          <a:avLst>
            <a:gd name="adj" fmla="val 76205"/>
          </a:avLst>
        </a:prstGeom>
        <a:solidFill>
          <a:schemeClr val="accent4">
            <a:hueOff val="0"/>
            <a:satOff val="0"/>
            <a:lumOff val="0"/>
            <a:alphaOff val="0"/>
          </a:schemeClr>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Methodology</a:t>
          </a:r>
        </a:p>
      </dsp:txBody>
      <dsp:txXfrm>
        <a:off x="1093453" y="934789"/>
        <a:ext cx="1398186" cy="470455"/>
      </dsp:txXfrm>
    </dsp:sp>
    <dsp:sp modelId="{58EF6984-18E1-478E-8851-6763BDCE678A}">
      <dsp:nvSpPr>
        <dsp:cNvPr id="0" name=""/>
        <dsp:cNvSpPr/>
      </dsp:nvSpPr>
      <dsp:spPr>
        <a:xfrm>
          <a:off x="358509" y="1411365"/>
          <a:ext cx="2868075" cy="470455"/>
        </a:xfrm>
        <a:prstGeom prst="trapezoid">
          <a:avLst>
            <a:gd name="adj" fmla="val 76205"/>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Principles</a:t>
          </a:r>
        </a:p>
      </dsp:txBody>
      <dsp:txXfrm>
        <a:off x="860422" y="1411365"/>
        <a:ext cx="1864248" cy="470455"/>
      </dsp:txXfrm>
    </dsp:sp>
    <dsp:sp modelId="{E0191243-1548-49C1-99ED-735AF82FEAFF}">
      <dsp:nvSpPr>
        <dsp:cNvPr id="0" name=""/>
        <dsp:cNvSpPr/>
      </dsp:nvSpPr>
      <dsp:spPr>
        <a:xfrm>
          <a:off x="0" y="1881820"/>
          <a:ext cx="3585094" cy="470455"/>
        </a:xfrm>
        <a:prstGeom prst="trapezoid">
          <a:avLst>
            <a:gd name="adj" fmla="val 76205"/>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Culture</a:t>
          </a:r>
        </a:p>
      </dsp:txBody>
      <dsp:txXfrm>
        <a:off x="627391" y="1881820"/>
        <a:ext cx="2330311" cy="47045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77E2C9-084B-E145-A96F-2F28B87A9F8A}" type="datetimeFigureOut">
              <a:rPr lang="en-US" smtClean="0"/>
              <a:t>7/15/20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C79080-0A85-0D40-8D1B-C144AF5800C6}" type="slidenum">
              <a:rPr lang="en-US" smtClean="0"/>
              <a:t>‹#›</a:t>
            </a:fld>
            <a:endParaRPr lang="en-US"/>
          </a:p>
        </p:txBody>
      </p:sp>
    </p:spTree>
    <p:extLst>
      <p:ext uri="{BB962C8B-B14F-4D97-AF65-F5344CB8AC3E}">
        <p14:creationId xmlns:p14="http://schemas.microsoft.com/office/powerpoint/2010/main" val="3441436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C79080-0A85-0D40-8D1B-C144AF5800C6}" type="slidenum">
              <a:rPr lang="en-US" smtClean="0"/>
              <a:t>15</a:t>
            </a:fld>
            <a:endParaRPr lang="en-US"/>
          </a:p>
        </p:txBody>
      </p:sp>
    </p:spTree>
    <p:extLst>
      <p:ext uri="{BB962C8B-B14F-4D97-AF65-F5344CB8AC3E}">
        <p14:creationId xmlns:p14="http://schemas.microsoft.com/office/powerpoint/2010/main" val="1797961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C79080-0A85-0D40-8D1B-C144AF5800C6}" type="slidenum">
              <a:rPr lang="en-US" smtClean="0"/>
              <a:t>16</a:t>
            </a:fld>
            <a:endParaRPr lang="en-US"/>
          </a:p>
        </p:txBody>
      </p:sp>
    </p:spTree>
    <p:extLst>
      <p:ext uri="{BB962C8B-B14F-4D97-AF65-F5344CB8AC3E}">
        <p14:creationId xmlns:p14="http://schemas.microsoft.com/office/powerpoint/2010/main" val="11275645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extBox 3"/>
          <p:cNvSpPr txBox="1"/>
          <p:nvPr/>
        </p:nvSpPr>
        <p:spPr>
          <a:xfrm>
            <a:off x="2157415" y="6057900"/>
            <a:ext cx="5661025" cy="300082"/>
          </a:xfrm>
          <a:prstGeom prst="rect">
            <a:avLst/>
          </a:prstGeom>
          <a:noFill/>
        </p:spPr>
        <p:txBody>
          <a:bodyPr>
            <a:spAutoFit/>
          </a:bodyPr>
          <a:lstStyle/>
          <a:p>
            <a:pPr algn="r">
              <a:defRPr/>
            </a:pPr>
            <a:r>
              <a:rPr lang="en-US" sz="1350" b="1" spc="375" dirty="0">
                <a:solidFill>
                  <a:srgbClr val="FED915"/>
                </a:solidFill>
                <a:latin typeface="Arial" charset="0"/>
                <a:ea typeface="ＭＳ Ｐゴシック" charset="0"/>
              </a:rPr>
              <a:t>NASA Systems Engineering</a:t>
            </a:r>
          </a:p>
        </p:txBody>
      </p:sp>
      <p:sp>
        <p:nvSpPr>
          <p:cNvPr id="5" name="TextBox 4"/>
          <p:cNvSpPr txBox="1"/>
          <p:nvPr/>
        </p:nvSpPr>
        <p:spPr>
          <a:xfrm>
            <a:off x="201613" y="6319841"/>
            <a:ext cx="7607300" cy="253916"/>
          </a:xfrm>
          <a:prstGeom prst="rect">
            <a:avLst/>
          </a:prstGeom>
          <a:noFill/>
        </p:spPr>
        <p:txBody>
          <a:bodyPr>
            <a:spAutoFit/>
          </a:bodyPr>
          <a:lstStyle/>
          <a:p>
            <a:pPr algn="r">
              <a:defRPr/>
            </a:pPr>
            <a:r>
              <a:rPr lang="en-US" sz="1050" b="1" spc="375" dirty="0">
                <a:solidFill>
                  <a:srgbClr val="FFFFFF"/>
                </a:solidFill>
                <a:latin typeface="Arial" charset="0"/>
                <a:ea typeface="ＭＳ Ｐゴシック" charset="0"/>
              </a:rPr>
              <a:t>MODEL BASED SYSTEMS ENGINEERING</a:t>
            </a:r>
          </a:p>
        </p:txBody>
      </p:sp>
      <p:sp>
        <p:nvSpPr>
          <p:cNvPr id="12349" name="Rectangle 61"/>
          <p:cNvSpPr>
            <a:spLocks noGrp="1" noChangeArrowheads="1"/>
          </p:cNvSpPr>
          <p:nvPr>
            <p:ph type="ctrTitle" sz="quarter"/>
          </p:nvPr>
        </p:nvSpPr>
        <p:spPr>
          <a:xfrm>
            <a:off x="224961" y="4025573"/>
            <a:ext cx="7591204" cy="1164608"/>
          </a:xfrm>
        </p:spPr>
        <p:txBody>
          <a:bodyPr/>
          <a:lstStyle>
            <a:lvl1pPr algn="r">
              <a:lnSpc>
                <a:spcPct val="100000"/>
              </a:lnSpc>
              <a:defRPr sz="2400" spc="0">
                <a:solidFill>
                  <a:srgbClr val="FED915"/>
                </a:solidFill>
                <a:effectLst/>
              </a:defRPr>
            </a:lvl1pPr>
          </a:lstStyle>
          <a:p>
            <a:r>
              <a:rPr lang="en-US"/>
              <a:t>Click to edit Master title style</a:t>
            </a:r>
            <a:endParaRPr lang="en-US" dirty="0"/>
          </a:p>
        </p:txBody>
      </p:sp>
      <p:sp>
        <p:nvSpPr>
          <p:cNvPr id="12350" name="Rectangle 62"/>
          <p:cNvSpPr>
            <a:spLocks noGrp="1" noChangeArrowheads="1"/>
          </p:cNvSpPr>
          <p:nvPr>
            <p:ph type="subTitle" sz="quarter" idx="1"/>
          </p:nvPr>
        </p:nvSpPr>
        <p:spPr>
          <a:xfrm>
            <a:off x="224962" y="5259665"/>
            <a:ext cx="7582345" cy="708144"/>
          </a:xfrm>
        </p:spPr>
        <p:txBody>
          <a:bodyPr/>
          <a:lstStyle>
            <a:lvl1pPr marL="0" indent="0" algn="r">
              <a:lnSpc>
                <a:spcPct val="90000"/>
              </a:lnSpc>
              <a:buFontTx/>
              <a:buNone/>
              <a:defRPr sz="1350" spc="0">
                <a:solidFill>
                  <a:srgbClr val="FFFFFF"/>
                </a:solidFill>
                <a:effectLst/>
              </a:defRPr>
            </a:lvl1pPr>
          </a:lstStyle>
          <a:p>
            <a:r>
              <a:rPr lang="en-US"/>
              <a:t>Click to edit Master subtitle style</a:t>
            </a:r>
            <a:endParaRPr lang="en-US" dirty="0"/>
          </a:p>
        </p:txBody>
      </p:sp>
    </p:spTree>
    <p:extLst>
      <p:ext uri="{BB962C8B-B14F-4D97-AF65-F5344CB8AC3E}">
        <p14:creationId xmlns:p14="http://schemas.microsoft.com/office/powerpoint/2010/main" val="3810068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fld id="{23919FE6-CD3F-45D0-988A-ECB72163E789}" type="slidenum">
              <a:rPr lang="en-US" altLang="en-US"/>
              <a:pPr/>
              <a:t>‹#›</a:t>
            </a:fld>
            <a:endParaRPr lang="en-US" altLang="en-US"/>
          </a:p>
        </p:txBody>
      </p:sp>
    </p:spTree>
    <p:extLst>
      <p:ext uri="{BB962C8B-B14F-4D97-AF65-F5344CB8AC3E}">
        <p14:creationId xmlns:p14="http://schemas.microsoft.com/office/powerpoint/2010/main" val="43249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fld id="{2167C8D4-1F6D-42C2-8CB6-7652095DF1C8}" type="slidenum">
              <a:rPr lang="en-US" altLang="en-US"/>
              <a:pPr/>
              <a:t>‹#›</a:t>
            </a:fld>
            <a:endParaRPr lang="en-US" altLang="en-US"/>
          </a:p>
        </p:txBody>
      </p:sp>
    </p:spTree>
    <p:extLst>
      <p:ext uri="{BB962C8B-B14F-4D97-AF65-F5344CB8AC3E}">
        <p14:creationId xmlns:p14="http://schemas.microsoft.com/office/powerpoint/2010/main" val="2363410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84288" y="1522417"/>
            <a:ext cx="3689350" cy="46005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26040" y="1522417"/>
            <a:ext cx="3689350" cy="4600575"/>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3"/>
          <p:cNvSpPr>
            <a:spLocks noGrp="1" noChangeArrowheads="1"/>
          </p:cNvSpPr>
          <p:nvPr>
            <p:ph type="sldNum" sz="quarter" idx="10"/>
          </p:nvPr>
        </p:nvSpPr>
        <p:spPr>
          <a:ln/>
        </p:spPr>
        <p:txBody>
          <a:bodyPr/>
          <a:lstStyle>
            <a:lvl1pPr>
              <a:defRPr/>
            </a:lvl1pPr>
          </a:lstStyle>
          <a:p>
            <a:fld id="{EB36FCB5-36CC-4024-9199-5ABD32303C6B}" type="slidenum">
              <a:rPr lang="en-US" altLang="en-US"/>
              <a:pPr/>
              <a:t>‹#›</a:t>
            </a:fld>
            <a:endParaRPr lang="en-US" altLang="en-US"/>
          </a:p>
        </p:txBody>
      </p:sp>
    </p:spTree>
    <p:extLst>
      <p:ext uri="{BB962C8B-B14F-4D97-AF65-F5344CB8AC3E}">
        <p14:creationId xmlns:p14="http://schemas.microsoft.com/office/powerpoint/2010/main" val="4030933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3"/>
          <p:cNvSpPr>
            <a:spLocks noGrp="1" noChangeArrowheads="1"/>
          </p:cNvSpPr>
          <p:nvPr>
            <p:ph type="sldNum" sz="quarter" idx="10"/>
          </p:nvPr>
        </p:nvSpPr>
        <p:spPr>
          <a:ln/>
        </p:spPr>
        <p:txBody>
          <a:bodyPr/>
          <a:lstStyle>
            <a:lvl1pPr>
              <a:defRPr/>
            </a:lvl1pPr>
          </a:lstStyle>
          <a:p>
            <a:fld id="{B03D202E-7CED-4E90-9546-F911BB2A2609}" type="slidenum">
              <a:rPr lang="en-US" altLang="en-US"/>
              <a:pPr/>
              <a:t>‹#›</a:t>
            </a:fld>
            <a:endParaRPr lang="en-US" altLang="en-US"/>
          </a:p>
        </p:txBody>
      </p:sp>
    </p:spTree>
    <p:extLst>
      <p:ext uri="{BB962C8B-B14F-4D97-AF65-F5344CB8AC3E}">
        <p14:creationId xmlns:p14="http://schemas.microsoft.com/office/powerpoint/2010/main" val="1589887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3"/>
          <p:cNvSpPr>
            <a:spLocks noGrp="1" noChangeArrowheads="1"/>
          </p:cNvSpPr>
          <p:nvPr>
            <p:ph type="sldNum" sz="quarter" idx="10"/>
          </p:nvPr>
        </p:nvSpPr>
        <p:spPr>
          <a:ln/>
        </p:spPr>
        <p:txBody>
          <a:bodyPr/>
          <a:lstStyle>
            <a:lvl1pPr>
              <a:defRPr/>
            </a:lvl1pPr>
          </a:lstStyle>
          <a:p>
            <a:fld id="{87F1773E-A90E-4ED7-B1FA-DE4D3C1E57AF}" type="slidenum">
              <a:rPr lang="en-US" altLang="en-US"/>
              <a:pPr/>
              <a:t>‹#›</a:t>
            </a:fld>
            <a:endParaRPr lang="en-US" altLang="en-US"/>
          </a:p>
        </p:txBody>
      </p:sp>
    </p:spTree>
    <p:extLst>
      <p:ext uri="{BB962C8B-B14F-4D97-AF65-F5344CB8AC3E}">
        <p14:creationId xmlns:p14="http://schemas.microsoft.com/office/powerpoint/2010/main" val="2219096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fld id="{630CD37D-DFF1-42B0-AA4E-5CBC6F2C9E21}" type="slidenum">
              <a:rPr lang="en-US" altLang="en-US"/>
              <a:pPr/>
              <a:t>‹#›</a:t>
            </a:fld>
            <a:endParaRPr lang="en-US" altLang="en-US"/>
          </a:p>
        </p:txBody>
      </p:sp>
    </p:spTree>
    <p:extLst>
      <p:ext uri="{BB962C8B-B14F-4D97-AF65-F5344CB8AC3E}">
        <p14:creationId xmlns:p14="http://schemas.microsoft.com/office/powerpoint/2010/main" val="1748636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4"/>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fld id="{4E9C1B2D-54EC-4A5E-B6CF-5EEA55A9D039}" type="slidenum">
              <a:rPr lang="en-US" altLang="en-US"/>
              <a:pPr/>
              <a:t>‹#›</a:t>
            </a:fld>
            <a:endParaRPr lang="en-US" altLang="en-US"/>
          </a:p>
        </p:txBody>
      </p:sp>
    </p:spTree>
    <p:extLst>
      <p:ext uri="{BB962C8B-B14F-4D97-AF65-F5344CB8AC3E}">
        <p14:creationId xmlns:p14="http://schemas.microsoft.com/office/powerpoint/2010/main" val="3589369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fld id="{E8D6E14C-E7F4-44BC-BD04-A2A0C93F024D}" type="slidenum">
              <a:rPr lang="en-US" altLang="en-US"/>
              <a:pPr/>
              <a:t>‹#›</a:t>
            </a:fld>
            <a:endParaRPr lang="en-US" altLang="en-US"/>
          </a:p>
        </p:txBody>
      </p:sp>
    </p:spTree>
    <p:extLst>
      <p:ext uri="{BB962C8B-B14F-4D97-AF65-F5344CB8AC3E}">
        <p14:creationId xmlns:p14="http://schemas.microsoft.com/office/powerpoint/2010/main" val="2301971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fld id="{A7FCD448-3AD7-4597-A929-38B0B14F8CC9}" type="slidenum">
              <a:rPr lang="en-US" altLang="en-US"/>
              <a:pPr/>
              <a:t>‹#›</a:t>
            </a:fld>
            <a:endParaRPr lang="en-US" altLang="en-US"/>
          </a:p>
        </p:txBody>
      </p:sp>
    </p:spTree>
    <p:extLst>
      <p:ext uri="{BB962C8B-B14F-4D97-AF65-F5344CB8AC3E}">
        <p14:creationId xmlns:p14="http://schemas.microsoft.com/office/powerpoint/2010/main" val="7728935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15127" y="517529"/>
            <a:ext cx="2136775" cy="56054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2" y="517529"/>
            <a:ext cx="6257925" cy="5605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3"/>
          <p:cNvSpPr>
            <a:spLocks noGrp="1" noChangeArrowheads="1"/>
          </p:cNvSpPr>
          <p:nvPr>
            <p:ph type="sldNum" sz="quarter" idx="10"/>
          </p:nvPr>
        </p:nvSpPr>
        <p:spPr>
          <a:ln/>
        </p:spPr>
        <p:txBody>
          <a:bodyPr/>
          <a:lstStyle>
            <a:lvl1pPr>
              <a:defRPr/>
            </a:lvl1pPr>
          </a:lstStyle>
          <a:p>
            <a:fld id="{D75ED00F-5A48-467B-8E16-78BE0DE7BAAC}" type="slidenum">
              <a:rPr lang="en-US" altLang="en-US"/>
              <a:pPr/>
              <a:t>‹#›</a:t>
            </a:fld>
            <a:endParaRPr lang="en-US" altLang="en-US"/>
          </a:p>
        </p:txBody>
      </p:sp>
    </p:spTree>
    <p:extLst>
      <p:ext uri="{BB962C8B-B14F-4D97-AF65-F5344CB8AC3E}">
        <p14:creationId xmlns:p14="http://schemas.microsoft.com/office/powerpoint/2010/main" val="265293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273052" y="1431925"/>
            <a:ext cx="8588375" cy="469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 Fifth level</a:t>
            </a:r>
          </a:p>
        </p:txBody>
      </p:sp>
      <p:sp>
        <p:nvSpPr>
          <p:cNvPr id="1027" name="Rectangle 2"/>
          <p:cNvSpPr>
            <a:spLocks noGrp="1" noChangeArrowheads="1"/>
          </p:cNvSpPr>
          <p:nvPr>
            <p:ph type="title"/>
          </p:nvPr>
        </p:nvSpPr>
        <p:spPr bwMode="auto">
          <a:xfrm>
            <a:off x="252415" y="379413"/>
            <a:ext cx="8616950"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p>
            <a:pPr lvl="0"/>
            <a:r>
              <a:rPr lang="en-US" altLang="en-US"/>
              <a:t>Click to edit Master title style</a:t>
            </a:r>
          </a:p>
        </p:txBody>
      </p:sp>
      <p:sp>
        <p:nvSpPr>
          <p:cNvPr id="1037" name="Rectangle 13"/>
          <p:cNvSpPr>
            <a:spLocks noGrp="1" noChangeArrowheads="1"/>
          </p:cNvSpPr>
          <p:nvPr>
            <p:ph type="sldNum" sz="quarter" idx="4"/>
          </p:nvPr>
        </p:nvSpPr>
        <p:spPr bwMode="auto">
          <a:xfrm>
            <a:off x="8510590" y="6511925"/>
            <a:ext cx="358775"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600" b="1">
                <a:solidFill>
                  <a:srgbClr val="FED915"/>
                </a:solidFill>
              </a:defRPr>
            </a:lvl1pPr>
          </a:lstStyle>
          <a:p>
            <a:fld id="{A42EB3CA-2BFF-45F6-B352-168F392DBFE4}" type="slidenum">
              <a:rPr lang="en-US" altLang="en-US"/>
              <a:pPr/>
              <a:t>‹#›</a:t>
            </a:fld>
            <a:endParaRPr lang="en-US" altLang="en-US"/>
          </a:p>
        </p:txBody>
      </p:sp>
      <p:sp>
        <p:nvSpPr>
          <p:cNvPr id="8" name="TextBox 7"/>
          <p:cNvSpPr txBox="1"/>
          <p:nvPr/>
        </p:nvSpPr>
        <p:spPr>
          <a:xfrm>
            <a:off x="201613" y="6464303"/>
            <a:ext cx="7607300" cy="230832"/>
          </a:xfrm>
          <a:prstGeom prst="rect">
            <a:avLst/>
          </a:prstGeom>
          <a:noFill/>
        </p:spPr>
        <p:txBody>
          <a:bodyPr>
            <a:spAutoFit/>
          </a:bodyPr>
          <a:lstStyle/>
          <a:p>
            <a:pPr>
              <a:defRPr/>
            </a:pPr>
            <a:r>
              <a:rPr lang="en-US" sz="900" spc="375" dirty="0">
                <a:solidFill>
                  <a:srgbClr val="FFFFFF"/>
                </a:solidFill>
                <a:latin typeface="Arial" charset="0"/>
                <a:ea typeface="ＭＳ Ｐゴシック" charset="0"/>
              </a:rPr>
              <a:t>NASA </a:t>
            </a:r>
            <a:r>
              <a:rPr lang="en-US" sz="900" b="1" spc="375" dirty="0">
                <a:solidFill>
                  <a:srgbClr val="FFFFFF"/>
                </a:solidFill>
                <a:latin typeface="Arial" charset="0"/>
                <a:ea typeface="ＭＳ Ｐゴシック" charset="0"/>
              </a:rPr>
              <a:t>MODEL BASED SYSTEMS ENGINEERING</a:t>
            </a:r>
          </a:p>
        </p:txBody>
      </p:sp>
    </p:spTree>
    <p:extLst>
      <p:ext uri="{BB962C8B-B14F-4D97-AF65-F5344CB8AC3E}">
        <p14:creationId xmlns:p14="http://schemas.microsoft.com/office/powerpoint/2010/main" val="39429140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fontAlgn="base" hangingPunct="1">
        <a:lnSpc>
          <a:spcPct val="90000"/>
        </a:lnSpc>
        <a:spcBef>
          <a:spcPct val="0"/>
        </a:spcBef>
        <a:spcAft>
          <a:spcPct val="0"/>
        </a:spcAft>
        <a:defRPr sz="2100" b="1">
          <a:solidFill>
            <a:srgbClr val="FED915"/>
          </a:solidFill>
          <a:latin typeface="+mj-lt"/>
          <a:ea typeface="+mj-ea"/>
          <a:cs typeface="+mj-cs"/>
        </a:defRPr>
      </a:lvl1pPr>
      <a:lvl2pPr algn="l" rtl="0" eaLnBrk="1" fontAlgn="base" hangingPunct="1">
        <a:lnSpc>
          <a:spcPct val="90000"/>
        </a:lnSpc>
        <a:spcBef>
          <a:spcPct val="0"/>
        </a:spcBef>
        <a:spcAft>
          <a:spcPct val="0"/>
        </a:spcAft>
        <a:defRPr sz="2100" b="1">
          <a:solidFill>
            <a:srgbClr val="FED915"/>
          </a:solidFill>
          <a:latin typeface="Arial" pitchFamily="-111" charset="0"/>
          <a:ea typeface="ＭＳ Ｐゴシック" pitchFamily="-111" charset="-128"/>
          <a:cs typeface="ＭＳ Ｐゴシック" pitchFamily="-111" charset="-128"/>
        </a:defRPr>
      </a:lvl2pPr>
      <a:lvl3pPr algn="l" rtl="0" eaLnBrk="1" fontAlgn="base" hangingPunct="1">
        <a:lnSpc>
          <a:spcPct val="90000"/>
        </a:lnSpc>
        <a:spcBef>
          <a:spcPct val="0"/>
        </a:spcBef>
        <a:spcAft>
          <a:spcPct val="0"/>
        </a:spcAft>
        <a:defRPr sz="2100" b="1">
          <a:solidFill>
            <a:srgbClr val="FED915"/>
          </a:solidFill>
          <a:latin typeface="Arial" pitchFamily="-111" charset="0"/>
          <a:ea typeface="ＭＳ Ｐゴシック" pitchFamily="-111" charset="-128"/>
          <a:cs typeface="ＭＳ Ｐゴシック" pitchFamily="-111" charset="-128"/>
        </a:defRPr>
      </a:lvl3pPr>
      <a:lvl4pPr algn="l" rtl="0" eaLnBrk="1" fontAlgn="base" hangingPunct="1">
        <a:lnSpc>
          <a:spcPct val="90000"/>
        </a:lnSpc>
        <a:spcBef>
          <a:spcPct val="0"/>
        </a:spcBef>
        <a:spcAft>
          <a:spcPct val="0"/>
        </a:spcAft>
        <a:defRPr sz="2100" b="1">
          <a:solidFill>
            <a:srgbClr val="FED915"/>
          </a:solidFill>
          <a:latin typeface="Arial" pitchFamily="-111" charset="0"/>
          <a:ea typeface="ＭＳ Ｐゴシック" pitchFamily="-111" charset="-128"/>
          <a:cs typeface="ＭＳ Ｐゴシック" pitchFamily="-111" charset="-128"/>
        </a:defRPr>
      </a:lvl4pPr>
      <a:lvl5pPr algn="l" rtl="0" eaLnBrk="1" fontAlgn="base" hangingPunct="1">
        <a:lnSpc>
          <a:spcPct val="90000"/>
        </a:lnSpc>
        <a:spcBef>
          <a:spcPct val="0"/>
        </a:spcBef>
        <a:spcAft>
          <a:spcPct val="0"/>
        </a:spcAft>
        <a:defRPr sz="2100" b="1">
          <a:solidFill>
            <a:srgbClr val="FED915"/>
          </a:solidFill>
          <a:latin typeface="Arial" pitchFamily="-111" charset="0"/>
          <a:ea typeface="ＭＳ Ｐゴシック" pitchFamily="-111" charset="-128"/>
          <a:cs typeface="ＭＳ Ｐゴシック" pitchFamily="-111" charset="-128"/>
        </a:defRPr>
      </a:lvl5pPr>
      <a:lvl6pPr marL="342900" algn="l" rtl="0" eaLnBrk="1" fontAlgn="base" hangingPunct="1">
        <a:lnSpc>
          <a:spcPct val="90000"/>
        </a:lnSpc>
        <a:spcBef>
          <a:spcPct val="0"/>
        </a:spcBef>
        <a:spcAft>
          <a:spcPct val="0"/>
        </a:spcAft>
        <a:defRPr sz="2100" b="1">
          <a:solidFill>
            <a:schemeClr val="bg1"/>
          </a:solidFill>
          <a:latin typeface="Arial" pitchFamily="-111" charset="0"/>
          <a:ea typeface="ＭＳ Ｐゴシック" pitchFamily="-111" charset="-128"/>
          <a:cs typeface="ＭＳ Ｐゴシック" pitchFamily="-111" charset="-128"/>
        </a:defRPr>
      </a:lvl6pPr>
      <a:lvl7pPr marL="685800" algn="l" rtl="0" eaLnBrk="1" fontAlgn="base" hangingPunct="1">
        <a:lnSpc>
          <a:spcPct val="90000"/>
        </a:lnSpc>
        <a:spcBef>
          <a:spcPct val="0"/>
        </a:spcBef>
        <a:spcAft>
          <a:spcPct val="0"/>
        </a:spcAft>
        <a:defRPr sz="2100" b="1">
          <a:solidFill>
            <a:schemeClr val="bg1"/>
          </a:solidFill>
          <a:latin typeface="Arial" pitchFamily="-111" charset="0"/>
          <a:ea typeface="ＭＳ Ｐゴシック" pitchFamily="-111" charset="-128"/>
          <a:cs typeface="ＭＳ Ｐゴシック" pitchFamily="-111" charset="-128"/>
        </a:defRPr>
      </a:lvl7pPr>
      <a:lvl8pPr marL="1028700" algn="l" rtl="0" eaLnBrk="1" fontAlgn="base" hangingPunct="1">
        <a:lnSpc>
          <a:spcPct val="90000"/>
        </a:lnSpc>
        <a:spcBef>
          <a:spcPct val="0"/>
        </a:spcBef>
        <a:spcAft>
          <a:spcPct val="0"/>
        </a:spcAft>
        <a:defRPr sz="2100" b="1">
          <a:solidFill>
            <a:schemeClr val="bg1"/>
          </a:solidFill>
          <a:latin typeface="Arial" pitchFamily="-111" charset="0"/>
          <a:ea typeface="ＭＳ Ｐゴシック" pitchFamily="-111" charset="-128"/>
          <a:cs typeface="ＭＳ Ｐゴシック" pitchFamily="-111" charset="-128"/>
        </a:defRPr>
      </a:lvl8pPr>
      <a:lvl9pPr marL="1371600" algn="l" rtl="0" eaLnBrk="1" fontAlgn="base" hangingPunct="1">
        <a:lnSpc>
          <a:spcPct val="90000"/>
        </a:lnSpc>
        <a:spcBef>
          <a:spcPct val="0"/>
        </a:spcBef>
        <a:spcAft>
          <a:spcPct val="0"/>
        </a:spcAft>
        <a:defRPr sz="2100" b="1">
          <a:solidFill>
            <a:schemeClr val="bg1"/>
          </a:solidFill>
          <a:latin typeface="Arial" pitchFamily="-111" charset="0"/>
          <a:ea typeface="ＭＳ Ｐゴシック" pitchFamily="-111" charset="-128"/>
          <a:cs typeface="ＭＳ Ｐゴシック" pitchFamily="-111" charset="-128"/>
        </a:defRPr>
      </a:lvl9pPr>
    </p:titleStyle>
    <p:bodyStyle>
      <a:lvl1pPr marL="86916" indent="-86916" algn="l" rtl="0" eaLnBrk="1" fontAlgn="base" hangingPunct="1">
        <a:spcBef>
          <a:spcPct val="20000"/>
        </a:spcBef>
        <a:spcAft>
          <a:spcPct val="0"/>
        </a:spcAft>
        <a:buClr>
          <a:srgbClr val="F08022"/>
        </a:buClr>
        <a:buChar char="•"/>
        <a:defRPr>
          <a:solidFill>
            <a:srgbClr val="13327B"/>
          </a:solidFill>
          <a:latin typeface="+mn-lt"/>
          <a:ea typeface="+mn-ea"/>
          <a:cs typeface="+mn-cs"/>
        </a:defRPr>
      </a:lvl1pPr>
      <a:lvl2pPr marL="301229" indent="-128588" algn="l" rtl="0" eaLnBrk="1" fontAlgn="base" hangingPunct="1">
        <a:spcBef>
          <a:spcPct val="20000"/>
        </a:spcBef>
        <a:spcAft>
          <a:spcPct val="0"/>
        </a:spcAft>
        <a:buClr>
          <a:srgbClr val="F08022"/>
        </a:buClr>
        <a:buChar char="–"/>
        <a:defRPr>
          <a:solidFill>
            <a:srgbClr val="13327B"/>
          </a:solidFill>
          <a:latin typeface="+mn-lt"/>
          <a:ea typeface="+mn-ea"/>
        </a:defRPr>
      </a:lvl2pPr>
      <a:lvl3pPr marL="469106" indent="-82154" algn="l" rtl="0" eaLnBrk="1" fontAlgn="base" hangingPunct="1">
        <a:spcBef>
          <a:spcPct val="20000"/>
        </a:spcBef>
        <a:spcAft>
          <a:spcPct val="0"/>
        </a:spcAft>
        <a:buClr>
          <a:srgbClr val="F08022"/>
        </a:buClr>
        <a:buChar char="•"/>
        <a:defRPr>
          <a:solidFill>
            <a:srgbClr val="13327B"/>
          </a:solidFill>
          <a:latin typeface="+mn-lt"/>
          <a:ea typeface="+mn-ea"/>
        </a:defRPr>
      </a:lvl3pPr>
      <a:lvl4pPr marL="683419" indent="-126206" algn="l" rtl="0" eaLnBrk="1" fontAlgn="base" hangingPunct="1">
        <a:spcBef>
          <a:spcPct val="20000"/>
        </a:spcBef>
        <a:spcAft>
          <a:spcPct val="0"/>
        </a:spcAft>
        <a:buClr>
          <a:srgbClr val="F08022"/>
        </a:buClr>
        <a:buChar char="–"/>
        <a:defRPr>
          <a:solidFill>
            <a:srgbClr val="13327B"/>
          </a:solidFill>
          <a:latin typeface="+mn-lt"/>
          <a:ea typeface="+mn-ea"/>
        </a:defRPr>
      </a:lvl4pPr>
      <a:lvl5pPr marL="901304" indent="-132160" algn="l" rtl="0" eaLnBrk="1" fontAlgn="base" hangingPunct="1">
        <a:spcBef>
          <a:spcPct val="20000"/>
        </a:spcBef>
        <a:spcAft>
          <a:spcPct val="0"/>
        </a:spcAft>
        <a:buClr>
          <a:srgbClr val="F08022"/>
        </a:buClr>
        <a:buChar char="»"/>
        <a:defRPr>
          <a:solidFill>
            <a:srgbClr val="13327B"/>
          </a:solidFill>
          <a:latin typeface="+mn-lt"/>
          <a:ea typeface="+mn-ea"/>
        </a:defRPr>
      </a:lvl5pPr>
      <a:lvl6pPr marL="1244204" indent="-132160" algn="l" rtl="0" eaLnBrk="1" fontAlgn="base" hangingPunct="1">
        <a:spcBef>
          <a:spcPct val="20000"/>
        </a:spcBef>
        <a:spcAft>
          <a:spcPct val="0"/>
        </a:spcAft>
        <a:buClr>
          <a:srgbClr val="45ADE3"/>
        </a:buClr>
        <a:buChar char="»"/>
        <a:defRPr>
          <a:solidFill>
            <a:schemeClr val="tx1"/>
          </a:solidFill>
          <a:latin typeface="+mn-lt"/>
          <a:ea typeface="+mn-ea"/>
        </a:defRPr>
      </a:lvl6pPr>
      <a:lvl7pPr marL="1587104" indent="-132160" algn="l" rtl="0" eaLnBrk="1" fontAlgn="base" hangingPunct="1">
        <a:spcBef>
          <a:spcPct val="20000"/>
        </a:spcBef>
        <a:spcAft>
          <a:spcPct val="0"/>
        </a:spcAft>
        <a:buClr>
          <a:srgbClr val="45ADE3"/>
        </a:buClr>
        <a:buChar char="»"/>
        <a:defRPr>
          <a:solidFill>
            <a:schemeClr val="tx1"/>
          </a:solidFill>
          <a:latin typeface="+mn-lt"/>
          <a:ea typeface="+mn-ea"/>
        </a:defRPr>
      </a:lvl7pPr>
      <a:lvl8pPr marL="1930004" indent="-132160" algn="l" rtl="0" eaLnBrk="1" fontAlgn="base" hangingPunct="1">
        <a:spcBef>
          <a:spcPct val="20000"/>
        </a:spcBef>
        <a:spcAft>
          <a:spcPct val="0"/>
        </a:spcAft>
        <a:buClr>
          <a:srgbClr val="45ADE3"/>
        </a:buClr>
        <a:buChar char="»"/>
        <a:defRPr>
          <a:solidFill>
            <a:schemeClr val="tx1"/>
          </a:solidFill>
          <a:latin typeface="+mn-lt"/>
          <a:ea typeface="+mn-ea"/>
        </a:defRPr>
      </a:lvl8pPr>
      <a:lvl9pPr marL="2272904" indent="-132160" algn="l" rtl="0" eaLnBrk="1" fontAlgn="base" hangingPunct="1">
        <a:spcBef>
          <a:spcPct val="20000"/>
        </a:spcBef>
        <a:spcAft>
          <a:spcPct val="0"/>
        </a:spcAft>
        <a:buClr>
          <a:srgbClr val="45ADE3"/>
        </a:buClr>
        <a:buChar char="»"/>
        <a:defRPr>
          <a:solidFill>
            <a:schemeClr val="tx1"/>
          </a:solidFill>
          <a:latin typeface="+mn-lt"/>
          <a:ea typeface="+mn-ea"/>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assist2develop.com/blog/v4b4f423/nasa-challenge-winner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iso.org/standard/69529.html" TargetMode="External"/><Relationship Id="rId2" Type="http://schemas.openxmlformats.org/officeDocument/2006/relationships/hyperlink" Target="https://www.youtube.com/watch?v=UVOLHBn8l90"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omgwiki.org/MBSE/doku.php?id=mbse:ppooa" TargetMode="Externa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image" Target="../media/image19.tiff"/><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2.tiff"/><Relationship Id="rId1" Type="http://schemas.openxmlformats.org/officeDocument/2006/relationships/slideLayout" Target="../slideLayouts/slideLayout2.xml"/><Relationship Id="rId4" Type="http://schemas.openxmlformats.org/officeDocument/2006/relationships/image" Target="../media/image24.tif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772D-BFF8-7849-A30C-A8DBC32C0A9D}"/>
              </a:ext>
            </a:extLst>
          </p:cNvPr>
          <p:cNvSpPr>
            <a:spLocks noGrp="1"/>
          </p:cNvSpPr>
          <p:nvPr>
            <p:ph type="ctrTitle" sz="quarter"/>
          </p:nvPr>
        </p:nvSpPr>
        <p:spPr/>
        <p:txBody>
          <a:bodyPr>
            <a:normAutofit/>
          </a:bodyPr>
          <a:lstStyle/>
          <a:p>
            <a:r>
              <a:rPr lang="en-US" dirty="0"/>
              <a:t>An Innovative Jump Start for MBSE Tooling</a:t>
            </a:r>
          </a:p>
        </p:txBody>
      </p:sp>
      <p:sp>
        <p:nvSpPr>
          <p:cNvPr id="3" name="Subtitle 2">
            <a:extLst>
              <a:ext uri="{FF2B5EF4-FFF2-40B4-BE49-F238E27FC236}">
                <a16:creationId xmlns:a16="http://schemas.microsoft.com/office/drawing/2014/main" id="{366DD570-14E4-724F-858E-EE7D649CDE69}"/>
              </a:ext>
            </a:extLst>
          </p:cNvPr>
          <p:cNvSpPr>
            <a:spLocks noGrp="1"/>
          </p:cNvSpPr>
          <p:nvPr>
            <p:ph type="subTitle" sz="quarter" idx="1"/>
          </p:nvPr>
        </p:nvSpPr>
        <p:spPr/>
        <p:txBody>
          <a:bodyPr/>
          <a:lstStyle/>
          <a:p>
            <a:r>
              <a:rPr lang="en-US" dirty="0"/>
              <a:t>Habitat Architecture Library Challenge</a:t>
            </a:r>
          </a:p>
          <a:p>
            <a:r>
              <a:rPr lang="en-US" dirty="0"/>
              <a:t>NASA Tournament Lab Results</a:t>
            </a:r>
          </a:p>
        </p:txBody>
      </p:sp>
      <p:pic>
        <p:nvPicPr>
          <p:cNvPr id="4" name="Picture 3" descr="ntl-logo.png">
            <a:extLst>
              <a:ext uri="{FF2B5EF4-FFF2-40B4-BE49-F238E27FC236}">
                <a16:creationId xmlns:a16="http://schemas.microsoft.com/office/drawing/2014/main" id="{C7AD4E87-96AA-EF44-A5C9-3AC735DE9885}"/>
              </a:ext>
            </a:extLst>
          </p:cNvPr>
          <p:cNvPicPr>
            <a:picLocks noChangeAspect="1"/>
          </p:cNvPicPr>
          <p:nvPr/>
        </p:nvPicPr>
        <p:blipFill>
          <a:blip r:embed="rId2" cstate="hqprint">
            <a:clrChange>
              <a:clrFrom>
                <a:srgbClr val="FFFFFF"/>
              </a:clrFrom>
              <a:clrTo>
                <a:srgbClr val="FFFFFF">
                  <a:alpha val="0"/>
                </a:srgbClr>
              </a:clrTo>
            </a:clrChange>
            <a:alphaModFix/>
            <a:extLst>
              <a:ext uri="{28A0092B-C50C-407E-A947-70E740481C1C}">
                <a14:useLocalDpi xmlns:a14="http://schemas.microsoft.com/office/drawing/2010/main"/>
              </a:ext>
            </a:extLst>
          </a:blip>
          <a:stretch>
            <a:fillRect/>
          </a:stretch>
        </p:blipFill>
        <p:spPr>
          <a:xfrm>
            <a:off x="3814858" y="5190181"/>
            <a:ext cx="857680" cy="721058"/>
          </a:xfrm>
          <a:prstGeom prst="rect">
            <a:avLst/>
          </a:prstGeom>
        </p:spPr>
        <p:style>
          <a:lnRef idx="2">
            <a:schemeClr val="accent1"/>
          </a:lnRef>
          <a:fillRef idx="1">
            <a:schemeClr val="lt1"/>
          </a:fillRef>
          <a:effectRef idx="0">
            <a:schemeClr val="accent1"/>
          </a:effectRef>
          <a:fontRef idx="minor">
            <a:schemeClr val="dk1"/>
          </a:fontRef>
        </p:style>
      </p:pic>
      <p:pic>
        <p:nvPicPr>
          <p:cNvPr id="5" name="Picture 4" descr="Untitled-1.png">
            <a:extLst>
              <a:ext uri="{FF2B5EF4-FFF2-40B4-BE49-F238E27FC236}">
                <a16:creationId xmlns:a16="http://schemas.microsoft.com/office/drawing/2014/main" id="{3431C97E-A3DC-CC4E-A532-8E8B56126A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15973" y="1036320"/>
            <a:ext cx="2191334" cy="791230"/>
          </a:xfrm>
          <a:prstGeom prst="rect">
            <a:avLst/>
          </a:prstGeom>
          <a:noFill/>
          <a:ln>
            <a:noFill/>
          </a:ln>
        </p:spPr>
      </p:pic>
    </p:spTree>
    <p:extLst>
      <p:ext uri="{BB962C8B-B14F-4D97-AF65-F5344CB8AC3E}">
        <p14:creationId xmlns:p14="http://schemas.microsoft.com/office/powerpoint/2010/main" val="290144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About the Presenter:  Samantha </a:t>
            </a:r>
            <a:r>
              <a:rPr lang="en-US" dirty="0" err="1"/>
              <a:t>Infeld</a:t>
            </a:r>
            <a:endParaRPr lang="en-US" dirty="0"/>
          </a:p>
        </p:txBody>
      </p:sp>
      <p:sp>
        <p:nvSpPr>
          <p:cNvPr id="3" name="Content Placeholder 2"/>
          <p:cNvSpPr>
            <a:spLocks noGrp="1"/>
          </p:cNvSpPr>
          <p:nvPr>
            <p:ph idx="1"/>
          </p:nvPr>
        </p:nvSpPr>
        <p:spPr>
          <a:xfrm>
            <a:off x="273053" y="1431925"/>
            <a:ext cx="5128004" cy="4691063"/>
          </a:xfrm>
        </p:spPr>
        <p:txBody>
          <a:bodyPr>
            <a:normAutofit/>
          </a:bodyPr>
          <a:lstStyle/>
          <a:p>
            <a:r>
              <a:rPr lang="en-US" sz="1050" b="1" dirty="0"/>
              <a:t>Title</a:t>
            </a:r>
          </a:p>
          <a:p>
            <a:pPr lvl="1"/>
            <a:r>
              <a:rPr lang="en-US" sz="1050" dirty="0"/>
              <a:t>Systems Engineer, Analytical Mechanics Associates, Inc.</a:t>
            </a:r>
          </a:p>
          <a:p>
            <a:pPr lvl="1"/>
            <a:r>
              <a:rPr lang="en-US" sz="1050" dirty="0"/>
              <a:t>NASA MBSE CoP Deputy Lead</a:t>
            </a:r>
          </a:p>
          <a:p>
            <a:pPr lvl="1"/>
            <a:r>
              <a:rPr lang="en-US" sz="1050" dirty="0"/>
              <a:t>AMA MBSE Lead</a:t>
            </a:r>
          </a:p>
          <a:p>
            <a:r>
              <a:rPr lang="en-US" sz="1050" b="1" dirty="0"/>
              <a:t>Education</a:t>
            </a:r>
          </a:p>
          <a:p>
            <a:pPr lvl="1"/>
            <a:r>
              <a:rPr lang="en-US" sz="1050" dirty="0"/>
              <a:t>B.S. in Aerospace Engineering, University of California, San Diego in 2000</a:t>
            </a:r>
          </a:p>
          <a:p>
            <a:pPr lvl="1"/>
            <a:r>
              <a:rPr lang="en-US" sz="1050" dirty="0"/>
              <a:t>M.S. and Ph.D. in Aeronautics and Astronautics from Stanford University in 2002, 2006</a:t>
            </a:r>
          </a:p>
          <a:p>
            <a:r>
              <a:rPr lang="en-US" sz="1050" b="1" dirty="0"/>
              <a:t>NASA Experience</a:t>
            </a:r>
          </a:p>
          <a:p>
            <a:pPr lvl="1"/>
            <a:r>
              <a:rPr lang="en-US" sz="1050" dirty="0"/>
              <a:t>14 years working concept development and concurrent engineering at JPL, Ames, and Langley, including co-founding JPL Phaeton early-career program, creating the </a:t>
            </a:r>
            <a:r>
              <a:rPr lang="en-US" sz="1050" dirty="0" err="1"/>
              <a:t>LaRC</a:t>
            </a:r>
            <a:r>
              <a:rPr lang="en-US" sz="1050" dirty="0"/>
              <a:t> Engineering Design Studio, systems engineering on CLARREO, MISSE-X, and the Ames </a:t>
            </a:r>
            <a:r>
              <a:rPr lang="en-US" sz="1050" dirty="0" err="1"/>
              <a:t>Arcjet</a:t>
            </a:r>
            <a:r>
              <a:rPr lang="en-US" sz="1050" dirty="0"/>
              <a:t> facility power supply modernization.</a:t>
            </a:r>
          </a:p>
          <a:p>
            <a:r>
              <a:rPr lang="en-US" sz="1050" b="1" dirty="0"/>
              <a:t>MBSE Experience</a:t>
            </a:r>
          </a:p>
          <a:p>
            <a:pPr lvl="1"/>
            <a:r>
              <a:rPr lang="en-US" sz="1050" dirty="0"/>
              <a:t>For the past 10 years, Samantha has researched and developed appropriate MBSE capability for projects and concurrent engineering from requirements traceability to concept of operations to project management views. </a:t>
            </a:r>
          </a:p>
          <a:p>
            <a:pPr lvl="1"/>
            <a:r>
              <a:rPr lang="en-US" sz="1050" dirty="0"/>
              <a:t>As a co-founder and now Deputy Lead for the NASA MBSE Community of Practice, Samantha has connected and organized the community of MBSE practitioners and established a strong online presence through the NASA Engineering Network (NEN).</a:t>
            </a:r>
          </a:p>
        </p:txBody>
      </p:sp>
      <p:sp>
        <p:nvSpPr>
          <p:cNvPr id="4" name="Slide Number Placeholder 3"/>
          <p:cNvSpPr>
            <a:spLocks noGrp="1"/>
          </p:cNvSpPr>
          <p:nvPr>
            <p:ph type="sldNum" sz="quarter" idx="10"/>
          </p:nvPr>
        </p:nvSpPr>
        <p:spPr/>
        <p:txBody>
          <a:bodyPr/>
          <a:lstStyle/>
          <a:p>
            <a:fld id="{23919FE6-CD3F-45D0-988A-ECB72163E789}" type="slidenum">
              <a:rPr lang="en-US" altLang="en-US" smtClean="0"/>
              <a:pPr/>
              <a:t>2</a:t>
            </a:fld>
            <a:endParaRPr lang="en-US" altLang="en-US"/>
          </a:p>
        </p:txBody>
      </p:sp>
      <p:sp>
        <p:nvSpPr>
          <p:cNvPr id="6" name="TextBox 5"/>
          <p:cNvSpPr txBox="1"/>
          <p:nvPr/>
        </p:nvSpPr>
        <p:spPr>
          <a:xfrm>
            <a:off x="5533644" y="4378896"/>
            <a:ext cx="2170176" cy="415498"/>
          </a:xfrm>
          <a:prstGeom prst="rect">
            <a:avLst/>
          </a:prstGeom>
          <a:noFill/>
        </p:spPr>
        <p:txBody>
          <a:bodyPr wrap="square" rtlCol="0">
            <a:spAutoFit/>
          </a:bodyPr>
          <a:lstStyle/>
          <a:p>
            <a:pPr algn="ctr"/>
            <a:r>
              <a:rPr lang="en-US" sz="1050" b="1" dirty="0"/>
              <a:t>Samantha </a:t>
            </a:r>
            <a:r>
              <a:rPr lang="en-US" sz="1050" b="1" dirty="0" err="1"/>
              <a:t>Infeld</a:t>
            </a:r>
            <a:r>
              <a:rPr lang="en-US" sz="1050" b="1" dirty="0"/>
              <a:t> (AMA/</a:t>
            </a:r>
            <a:r>
              <a:rPr lang="en-US" sz="1050" b="1" dirty="0" err="1"/>
              <a:t>LaRC</a:t>
            </a:r>
            <a:r>
              <a:rPr lang="en-US" sz="1050" b="1" dirty="0"/>
              <a:t>)</a:t>
            </a:r>
          </a:p>
          <a:p>
            <a:pPr algn="ctr"/>
            <a:r>
              <a:rPr lang="en-US" sz="1050" b="1" dirty="0"/>
              <a:t>NASA MBSE CoP Deputy Lead</a:t>
            </a:r>
          </a:p>
        </p:txBody>
      </p:sp>
      <p:pic>
        <p:nvPicPr>
          <p:cNvPr id="9" name="Picture 8">
            <a:extLst>
              <a:ext uri="{FF2B5EF4-FFF2-40B4-BE49-F238E27FC236}">
                <a16:creationId xmlns:a16="http://schemas.microsoft.com/office/drawing/2014/main" id="{551773C1-0FBF-0D40-8FC9-B1A9748285B3}"/>
              </a:ext>
            </a:extLst>
          </p:cNvPr>
          <p:cNvPicPr>
            <a:picLocks noChangeAspect="1"/>
          </p:cNvPicPr>
          <p:nvPr/>
        </p:nvPicPr>
        <p:blipFill>
          <a:blip r:embed="rId2"/>
          <a:stretch>
            <a:fillRect/>
          </a:stretch>
        </p:blipFill>
        <p:spPr>
          <a:xfrm>
            <a:off x="5756229" y="2448358"/>
            <a:ext cx="1725006" cy="1930538"/>
          </a:xfrm>
          <a:prstGeom prst="rect">
            <a:avLst/>
          </a:prstGeom>
        </p:spPr>
      </p:pic>
    </p:spTree>
    <p:extLst>
      <p:ext uri="{BB962C8B-B14F-4D97-AF65-F5344CB8AC3E}">
        <p14:creationId xmlns:p14="http://schemas.microsoft.com/office/powerpoint/2010/main" val="1333534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A168-7845-4547-AF9D-8E8974EB3113}"/>
              </a:ext>
            </a:extLst>
          </p:cNvPr>
          <p:cNvSpPr>
            <a:spLocks noGrp="1"/>
          </p:cNvSpPr>
          <p:nvPr>
            <p:ph type="title"/>
          </p:nvPr>
        </p:nvSpPr>
        <p:spPr/>
        <p:txBody>
          <a:bodyPr/>
          <a:lstStyle/>
          <a:p>
            <a:r>
              <a:rPr lang="en-US" dirty="0"/>
              <a:t>Contents</a:t>
            </a:r>
          </a:p>
        </p:txBody>
      </p:sp>
      <p:sp>
        <p:nvSpPr>
          <p:cNvPr id="3" name="Content Placeholder 2">
            <a:extLst>
              <a:ext uri="{FF2B5EF4-FFF2-40B4-BE49-F238E27FC236}">
                <a16:creationId xmlns:a16="http://schemas.microsoft.com/office/drawing/2014/main" id="{39E5B675-0F78-E14E-99E0-AAA41A47D5DA}"/>
              </a:ext>
            </a:extLst>
          </p:cNvPr>
          <p:cNvSpPr>
            <a:spLocks noGrp="1"/>
          </p:cNvSpPr>
          <p:nvPr>
            <p:ph idx="1"/>
          </p:nvPr>
        </p:nvSpPr>
        <p:spPr/>
        <p:txBody>
          <a:bodyPr>
            <a:normAutofit/>
          </a:bodyPr>
          <a:lstStyle/>
          <a:p>
            <a:r>
              <a:rPr lang="en-US" sz="2400" dirty="0"/>
              <a:t>Context</a:t>
            </a:r>
          </a:p>
          <a:p>
            <a:r>
              <a:rPr lang="en-US" sz="2400" dirty="0"/>
              <a:t>NTL Challenge Information</a:t>
            </a:r>
          </a:p>
          <a:p>
            <a:r>
              <a:rPr lang="en-US" sz="2400" dirty="0"/>
              <a:t>NTL Challenge Results Summary</a:t>
            </a:r>
          </a:p>
          <a:p>
            <a:r>
              <a:rPr lang="en-US" sz="2400" dirty="0"/>
              <a:t>Proposed direct use of entries with examples from their models</a:t>
            </a:r>
          </a:p>
          <a:p>
            <a:r>
              <a:rPr lang="en-US" sz="2400" dirty="0"/>
              <a:t>Indirect benefits of running the challenge</a:t>
            </a:r>
          </a:p>
        </p:txBody>
      </p:sp>
      <p:sp>
        <p:nvSpPr>
          <p:cNvPr id="4" name="Slide Number Placeholder 3">
            <a:extLst>
              <a:ext uri="{FF2B5EF4-FFF2-40B4-BE49-F238E27FC236}">
                <a16:creationId xmlns:a16="http://schemas.microsoft.com/office/drawing/2014/main" id="{386098E5-771C-C449-BB3C-552E635C0C2A}"/>
              </a:ext>
            </a:extLst>
          </p:cNvPr>
          <p:cNvSpPr>
            <a:spLocks noGrp="1"/>
          </p:cNvSpPr>
          <p:nvPr>
            <p:ph type="sldNum" sz="quarter" idx="10"/>
          </p:nvPr>
        </p:nvSpPr>
        <p:spPr/>
        <p:txBody>
          <a:bodyPr/>
          <a:lstStyle/>
          <a:p>
            <a:fld id="{23919FE6-CD3F-45D0-988A-ECB72163E789}" type="slidenum">
              <a:rPr lang="en-US" altLang="en-US" smtClean="0"/>
              <a:pPr/>
              <a:t>3</a:t>
            </a:fld>
            <a:endParaRPr lang="en-US" altLang="en-US"/>
          </a:p>
        </p:txBody>
      </p:sp>
    </p:spTree>
    <p:extLst>
      <p:ext uri="{BB962C8B-B14F-4D97-AF65-F5344CB8AC3E}">
        <p14:creationId xmlns:p14="http://schemas.microsoft.com/office/powerpoint/2010/main" val="2571737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MBSE?: The Knowledge Pyramid</a:t>
            </a:r>
          </a:p>
        </p:txBody>
      </p:sp>
      <p:sp>
        <p:nvSpPr>
          <p:cNvPr id="3" name="Content Placeholder 2"/>
          <p:cNvSpPr>
            <a:spLocks noGrp="1"/>
          </p:cNvSpPr>
          <p:nvPr>
            <p:ph idx="1"/>
          </p:nvPr>
        </p:nvSpPr>
        <p:spPr/>
        <p:txBody>
          <a:bodyPr>
            <a:noAutofit/>
          </a:bodyPr>
          <a:lstStyle/>
          <a:p>
            <a:r>
              <a:rPr lang="en-US" b="1" dirty="0"/>
              <a:t>Where does MBSE fit in?</a:t>
            </a:r>
          </a:p>
          <a:p>
            <a:pPr lvl="1"/>
            <a:r>
              <a:rPr lang="en-US" sz="1200" dirty="0"/>
              <a:t>MBSE is a methodology that captures the Systems Engineering principles and formalizes the structure, behavior, and interaction these principles govern</a:t>
            </a:r>
          </a:p>
          <a:p>
            <a:pPr lvl="1"/>
            <a:r>
              <a:rPr lang="en-US" sz="1200" dirty="0"/>
              <a:t>This methodology can then be implemented using methods, and tools to perform the methods, to realize the actual models.</a:t>
            </a:r>
          </a:p>
          <a:p>
            <a:pPr lvl="1"/>
            <a:r>
              <a:rPr lang="en-US" sz="1200" dirty="0"/>
              <a:t>Methods include </a:t>
            </a:r>
            <a:r>
              <a:rPr lang="en-US" sz="1200" dirty="0" err="1"/>
              <a:t>SysML</a:t>
            </a:r>
            <a:r>
              <a:rPr lang="en-US" sz="1200" dirty="0"/>
              <a:t>-based frameworks such as libraries of common model elements.</a:t>
            </a:r>
            <a:endParaRPr lang="en-US" dirty="0"/>
          </a:p>
          <a:p>
            <a:pPr lvl="1"/>
            <a:endParaRPr lang="en-US" sz="600" dirty="0"/>
          </a:p>
        </p:txBody>
      </p:sp>
      <p:sp>
        <p:nvSpPr>
          <p:cNvPr id="4" name="Slide Number Placeholder 3"/>
          <p:cNvSpPr>
            <a:spLocks noGrp="1"/>
          </p:cNvSpPr>
          <p:nvPr>
            <p:ph type="sldNum" sz="quarter" idx="10"/>
          </p:nvPr>
        </p:nvSpPr>
        <p:spPr/>
        <p:txBody>
          <a:bodyPr/>
          <a:lstStyle/>
          <a:p>
            <a:fld id="{23919FE6-CD3F-45D0-988A-ECB72163E789}" type="slidenum">
              <a:rPr lang="en-US" altLang="en-US" smtClean="0"/>
              <a:pPr/>
              <a:t>4</a:t>
            </a:fld>
            <a:endParaRPr lang="en-US" altLang="en-US"/>
          </a:p>
        </p:txBody>
      </p:sp>
      <p:graphicFrame>
        <p:nvGraphicFramePr>
          <p:cNvPr id="12" name="Table 11"/>
          <p:cNvGraphicFramePr>
            <a:graphicFrameLocks noGrp="1"/>
          </p:cNvGraphicFramePr>
          <p:nvPr>
            <p:extLst>
              <p:ext uri="{D42A27DB-BD31-4B8C-83A1-F6EECF244321}">
                <p14:modId xmlns:p14="http://schemas.microsoft.com/office/powerpoint/2010/main" val="579429687"/>
              </p:ext>
            </p:extLst>
          </p:nvPr>
        </p:nvGraphicFramePr>
        <p:xfrm>
          <a:off x="841248" y="3243072"/>
          <a:ext cx="5701657" cy="2352275"/>
        </p:xfrm>
        <a:graphic>
          <a:graphicData uri="http://schemas.openxmlformats.org/drawingml/2006/table">
            <a:tbl>
              <a:tblPr>
                <a:tableStyleId>{5C22544A-7EE6-4342-B048-85BDC9FD1C3A}</a:tableStyleId>
              </a:tblPr>
              <a:tblGrid>
                <a:gridCol w="5701657">
                  <a:extLst>
                    <a:ext uri="{9D8B030D-6E8A-4147-A177-3AD203B41FA5}">
                      <a16:colId xmlns:a16="http://schemas.microsoft.com/office/drawing/2014/main" val="1727501005"/>
                    </a:ext>
                  </a:extLst>
                </a:gridCol>
              </a:tblGrid>
              <a:tr h="470455">
                <a:tc>
                  <a:txBody>
                    <a:bodyPr/>
                    <a:lstStyle/>
                    <a:p>
                      <a:pPr marL="914400" marR="0" lvl="2" indent="-227012" algn="l" defTabSz="914400" rtl="0" eaLnBrk="1" fontAlgn="base" latinLnBrk="0" hangingPunct="1">
                        <a:lnSpc>
                          <a:spcPct val="100000"/>
                        </a:lnSpc>
                        <a:spcBef>
                          <a:spcPct val="20000"/>
                        </a:spcBef>
                        <a:spcAft>
                          <a:spcPct val="0"/>
                        </a:spcAft>
                        <a:buClr>
                          <a:srgbClr val="F08022"/>
                        </a:buClr>
                        <a:buSzTx/>
                        <a:buFontTx/>
                        <a:buNone/>
                        <a:tabLst/>
                        <a:defRPr/>
                      </a:pPr>
                      <a:r>
                        <a:rPr kumimoji="0" lang="en-US" sz="1100" b="0" i="0" u="none" strike="noStrike" kern="0" cap="none" spc="0" normalizeH="0" baseline="0" noProof="0" dirty="0">
                          <a:ln>
                            <a:noFill/>
                          </a:ln>
                          <a:solidFill>
                            <a:schemeClr val="bg1"/>
                          </a:solidFill>
                          <a:effectLst/>
                          <a:uLnTx/>
                          <a:uFillTx/>
                          <a:latin typeface="Arial"/>
                          <a:ea typeface="ＭＳ Ｐゴシック"/>
                        </a:rPr>
                        <a:t>Magic Draw, CORE, </a:t>
                      </a:r>
                      <a:r>
                        <a:rPr kumimoji="0" lang="en-US" sz="1100" b="0" i="0" u="none" strike="noStrike" kern="0" cap="none" spc="0" normalizeH="0" baseline="0" noProof="0" dirty="0" err="1">
                          <a:ln>
                            <a:noFill/>
                          </a:ln>
                          <a:solidFill>
                            <a:schemeClr val="bg1"/>
                          </a:solidFill>
                          <a:effectLst/>
                          <a:uLnTx/>
                          <a:uFillTx/>
                          <a:latin typeface="Arial"/>
                          <a:ea typeface="ＭＳ Ｐゴシック"/>
                        </a:rPr>
                        <a:t>Innoslate</a:t>
                      </a:r>
                      <a:endParaRPr kumimoji="0" lang="en-US" sz="1100" b="0" i="0" u="none" strike="noStrike" kern="0" cap="none" spc="0" normalizeH="0" baseline="0" noProof="0" dirty="0">
                        <a:ln>
                          <a:noFill/>
                        </a:ln>
                        <a:solidFill>
                          <a:schemeClr val="bg1"/>
                        </a:solidFill>
                        <a:effectLst/>
                        <a:uLnTx/>
                        <a:uFillTx/>
                        <a:latin typeface="Arial"/>
                        <a:ea typeface="ＭＳ Ｐゴシック"/>
                      </a:endParaRPr>
                    </a:p>
                  </a:txBody>
                  <a:tcPr marL="54842" marR="54842" marT="27422" marB="27422"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54000">
                          <a:schemeClr val="accent2"/>
                        </a:gs>
                        <a:gs pos="0">
                          <a:schemeClr val="accent2">
                            <a:lumMod val="60000"/>
                            <a:lumOff val="40000"/>
                          </a:schemeClr>
                        </a:gs>
                      </a:gsLst>
                      <a:lin ang="10800000" scaled="1"/>
                      <a:tileRect/>
                    </a:gradFill>
                  </a:tcPr>
                </a:tc>
                <a:extLst>
                  <a:ext uri="{0D108BD9-81ED-4DB2-BD59-A6C34878D82A}">
                    <a16:rowId xmlns:a16="http://schemas.microsoft.com/office/drawing/2014/main" val="727539726"/>
                  </a:ext>
                </a:extLst>
              </a:tr>
              <a:tr h="470455">
                <a:tc>
                  <a:txBody>
                    <a:bodyPr/>
                    <a:lstStyle/>
                    <a:p>
                      <a:pPr marL="914400" marR="0" lvl="2" indent="-227012" algn="l" defTabSz="914400" rtl="0" eaLnBrk="1" fontAlgn="base" latinLnBrk="0" hangingPunct="1">
                        <a:lnSpc>
                          <a:spcPct val="100000"/>
                        </a:lnSpc>
                        <a:spcBef>
                          <a:spcPct val="20000"/>
                        </a:spcBef>
                        <a:spcAft>
                          <a:spcPct val="0"/>
                        </a:spcAft>
                        <a:buClr>
                          <a:srgbClr val="F08022"/>
                        </a:buClr>
                        <a:buSzTx/>
                        <a:buFontTx/>
                        <a:buNone/>
                        <a:tabLst/>
                        <a:defRPr/>
                      </a:pPr>
                      <a:r>
                        <a:rPr kumimoji="0" lang="en-US" sz="1100" b="1" i="0" u="none" strike="noStrike" kern="0" cap="none" spc="0" normalizeH="0" baseline="0" noProof="0" dirty="0">
                          <a:ln>
                            <a:noFill/>
                          </a:ln>
                          <a:solidFill>
                            <a:schemeClr val="bg1"/>
                          </a:solidFill>
                          <a:effectLst>
                            <a:outerShdw blurRad="127000" dist="38100" dir="2700000" sx="101000" sy="101000" algn="tl" rotWithShape="0">
                              <a:prstClr val="black">
                                <a:alpha val="40000"/>
                              </a:prstClr>
                            </a:outerShdw>
                          </a:effectLst>
                          <a:uLnTx/>
                          <a:uFillTx/>
                          <a:latin typeface="Arial"/>
                          <a:ea typeface="ＭＳ Ｐゴシック"/>
                          <a:cs typeface="+mn-cs"/>
                        </a:rPr>
                        <a:t>SysML-based frameworks and processes</a:t>
                      </a:r>
                    </a:p>
                  </a:txBody>
                  <a:tcPr marL="54842" marR="54842" marT="27422" marB="2742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54000">
                          <a:schemeClr val="accent3"/>
                        </a:gs>
                        <a:gs pos="0">
                          <a:schemeClr val="accent3">
                            <a:lumMod val="60000"/>
                            <a:lumOff val="40000"/>
                          </a:schemeClr>
                        </a:gs>
                      </a:gsLst>
                      <a:lin ang="10800000" scaled="1"/>
                      <a:tileRect/>
                    </a:gradFill>
                  </a:tcPr>
                </a:tc>
                <a:extLst>
                  <a:ext uri="{0D108BD9-81ED-4DB2-BD59-A6C34878D82A}">
                    <a16:rowId xmlns:a16="http://schemas.microsoft.com/office/drawing/2014/main" val="2187143269"/>
                  </a:ext>
                </a:extLst>
              </a:tr>
              <a:tr h="470455">
                <a:tc>
                  <a:txBody>
                    <a:bodyPr/>
                    <a:lstStyle/>
                    <a:p>
                      <a:pPr marL="914400" marR="0" lvl="2" indent="-227012" algn="l" defTabSz="914400" rtl="0" eaLnBrk="1" fontAlgn="base" latinLnBrk="0" hangingPunct="1">
                        <a:lnSpc>
                          <a:spcPct val="100000"/>
                        </a:lnSpc>
                        <a:spcBef>
                          <a:spcPct val="20000"/>
                        </a:spcBef>
                        <a:spcAft>
                          <a:spcPct val="0"/>
                        </a:spcAft>
                        <a:buClr>
                          <a:srgbClr val="F08022"/>
                        </a:buClr>
                        <a:buSzTx/>
                        <a:buFontTx/>
                        <a:buNone/>
                        <a:tabLst/>
                        <a:defRPr/>
                      </a:pPr>
                      <a:r>
                        <a:rPr kumimoji="0" lang="en-US" sz="1100" b="0" i="0" u="none" strike="noStrike" kern="0" cap="none" spc="0" normalizeH="0" baseline="0" noProof="0" dirty="0">
                          <a:ln>
                            <a:noFill/>
                          </a:ln>
                          <a:solidFill>
                            <a:schemeClr val="bg1"/>
                          </a:solidFill>
                          <a:effectLst>
                            <a:outerShdw blurRad="127000" dist="38100" dir="2700000" sx="101000" sy="101000" algn="tl" rotWithShape="0">
                              <a:prstClr val="black">
                                <a:alpha val="40000"/>
                              </a:prstClr>
                            </a:outerShdw>
                          </a:effectLst>
                          <a:uLnTx/>
                          <a:uFillTx/>
                          <a:latin typeface="Arial"/>
                          <a:ea typeface="ＭＳ Ｐゴシック"/>
                        </a:rPr>
                        <a:t>Model-Based Systems Engineering</a:t>
                      </a:r>
                    </a:p>
                  </a:txBody>
                  <a:tcPr marL="54842" marR="54842" marT="27422" marB="27422"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flip="none" rotWithShape="1">
                      <a:gsLst>
                        <a:gs pos="54000">
                          <a:schemeClr val="accent4"/>
                        </a:gs>
                        <a:gs pos="0">
                          <a:schemeClr val="accent4">
                            <a:lumMod val="60000"/>
                            <a:lumOff val="40000"/>
                          </a:schemeClr>
                        </a:gs>
                      </a:gsLst>
                      <a:lin ang="10800000" scaled="1"/>
                      <a:tileRect/>
                    </a:gradFill>
                  </a:tcPr>
                </a:tc>
                <a:extLst>
                  <a:ext uri="{0D108BD9-81ED-4DB2-BD59-A6C34878D82A}">
                    <a16:rowId xmlns:a16="http://schemas.microsoft.com/office/drawing/2014/main" val="457985747"/>
                  </a:ext>
                </a:extLst>
              </a:tr>
              <a:tr h="470455">
                <a:tc>
                  <a:txBody>
                    <a:bodyPr/>
                    <a:lstStyle/>
                    <a:p>
                      <a:pPr marL="914400" marR="0" lvl="2" indent="-227012" algn="l" defTabSz="914400" rtl="0" eaLnBrk="1" fontAlgn="base" latinLnBrk="0" hangingPunct="1">
                        <a:lnSpc>
                          <a:spcPct val="100000"/>
                        </a:lnSpc>
                        <a:spcBef>
                          <a:spcPct val="20000"/>
                        </a:spcBef>
                        <a:spcAft>
                          <a:spcPct val="0"/>
                        </a:spcAft>
                        <a:buClr>
                          <a:srgbClr val="F08022"/>
                        </a:buClr>
                        <a:buSzTx/>
                        <a:buFontTx/>
                        <a:buNone/>
                        <a:tabLst/>
                        <a:defRPr/>
                      </a:pPr>
                      <a:r>
                        <a:rPr kumimoji="0" lang="en-US" sz="1100" b="0" i="0" u="none" strike="noStrike" kern="0" cap="none" spc="0" normalizeH="0" baseline="0" noProof="0" dirty="0">
                          <a:ln>
                            <a:noFill/>
                          </a:ln>
                          <a:solidFill>
                            <a:schemeClr val="bg1"/>
                          </a:solidFill>
                          <a:effectLst/>
                          <a:uLnTx/>
                          <a:uFillTx/>
                          <a:latin typeface="Arial"/>
                          <a:ea typeface="ＭＳ Ｐゴシック"/>
                        </a:rPr>
                        <a:t>Systems Engineering</a:t>
                      </a:r>
                    </a:p>
                  </a:txBody>
                  <a:tcPr marL="54842" marR="54842" marT="27422" marB="27422"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gradFill flip="none" rotWithShape="1">
                      <a:gsLst>
                        <a:gs pos="54000">
                          <a:schemeClr val="accent5"/>
                        </a:gs>
                        <a:gs pos="0">
                          <a:schemeClr val="accent5">
                            <a:lumMod val="60000"/>
                            <a:lumOff val="40000"/>
                          </a:schemeClr>
                        </a:gs>
                      </a:gsLst>
                      <a:lin ang="10800000" scaled="1"/>
                      <a:tileRect/>
                    </a:gradFill>
                  </a:tcPr>
                </a:tc>
                <a:extLst>
                  <a:ext uri="{0D108BD9-81ED-4DB2-BD59-A6C34878D82A}">
                    <a16:rowId xmlns:a16="http://schemas.microsoft.com/office/drawing/2014/main" val="3664767174"/>
                  </a:ext>
                </a:extLst>
              </a:tr>
              <a:tr h="470455">
                <a:tc>
                  <a:txBody>
                    <a:bodyPr/>
                    <a:lstStyle/>
                    <a:p>
                      <a:pPr marL="914400" marR="0" lvl="2" indent="-227012" algn="l" defTabSz="914400" rtl="0" eaLnBrk="1" fontAlgn="base" latinLnBrk="0" hangingPunct="1">
                        <a:lnSpc>
                          <a:spcPct val="100000"/>
                        </a:lnSpc>
                        <a:spcBef>
                          <a:spcPct val="20000"/>
                        </a:spcBef>
                        <a:spcAft>
                          <a:spcPct val="0"/>
                        </a:spcAft>
                        <a:buClr>
                          <a:srgbClr val="F08022"/>
                        </a:buClr>
                        <a:buSzTx/>
                        <a:buFontTx/>
                        <a:buNone/>
                        <a:tabLst/>
                        <a:defRPr/>
                      </a:pPr>
                      <a:r>
                        <a:rPr kumimoji="0" lang="en-US" sz="1100" b="0" i="0" u="none" strike="noStrike" kern="0" cap="none" spc="0" normalizeH="0" baseline="0" noProof="0" dirty="0">
                          <a:ln>
                            <a:noFill/>
                          </a:ln>
                          <a:solidFill>
                            <a:schemeClr val="bg1"/>
                          </a:solidFill>
                          <a:effectLst/>
                          <a:uLnTx/>
                          <a:uFillTx/>
                          <a:latin typeface="Arial"/>
                          <a:ea typeface="ＭＳ Ｐゴシック"/>
                        </a:rPr>
                        <a:t>NASA</a:t>
                      </a:r>
                    </a:p>
                  </a:txBody>
                  <a:tcPr marL="54842" marR="54842" marT="27422" marB="27422" anchor="ctr">
                    <a:lnL w="12700" cmpd="sng">
                      <a:noFill/>
                    </a:lnL>
                    <a:lnR w="12700" cmpd="sng">
                      <a:noFill/>
                    </a:lnR>
                    <a:lnT w="12700" cmpd="sng">
                      <a:noFill/>
                    </a:lnT>
                    <a:lnB w="12700" cmpd="sng">
                      <a:noFill/>
                    </a:lnB>
                    <a:lnTlToBr w="12700" cmpd="sng">
                      <a:noFill/>
                      <a:prstDash val="solid"/>
                    </a:lnTlToBr>
                    <a:lnBlToTr w="12700" cmpd="sng">
                      <a:noFill/>
                      <a:prstDash val="solid"/>
                    </a:lnBlToTr>
                    <a:gradFill flip="none" rotWithShape="1">
                      <a:gsLst>
                        <a:gs pos="54000">
                          <a:schemeClr val="accent6"/>
                        </a:gs>
                        <a:gs pos="0">
                          <a:schemeClr val="accent6">
                            <a:lumMod val="60000"/>
                            <a:lumOff val="40000"/>
                          </a:schemeClr>
                        </a:gs>
                      </a:gsLst>
                      <a:lin ang="10800000" scaled="1"/>
                      <a:tileRect/>
                    </a:gradFill>
                  </a:tcPr>
                </a:tc>
                <a:extLst>
                  <a:ext uri="{0D108BD9-81ED-4DB2-BD59-A6C34878D82A}">
                    <a16:rowId xmlns:a16="http://schemas.microsoft.com/office/drawing/2014/main" val="811519561"/>
                  </a:ext>
                </a:extLst>
              </a:tr>
            </a:tbl>
          </a:graphicData>
        </a:graphic>
      </p:graphicFrame>
      <p:graphicFrame>
        <p:nvGraphicFramePr>
          <p:cNvPr id="9" name="Diagram 8"/>
          <p:cNvGraphicFramePr/>
          <p:nvPr>
            <p:extLst>
              <p:ext uri="{D42A27DB-BD31-4B8C-83A1-F6EECF244321}">
                <p14:modId xmlns:p14="http://schemas.microsoft.com/office/powerpoint/2010/main" val="2724533411"/>
              </p:ext>
            </p:extLst>
          </p:nvPr>
        </p:nvGraphicFramePr>
        <p:xfrm>
          <a:off x="5276333" y="3243068"/>
          <a:ext cx="3585094" cy="2352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1976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41F13-0B8E-6742-98B5-718779BB9AF1}"/>
              </a:ext>
            </a:extLst>
          </p:cNvPr>
          <p:cNvSpPr>
            <a:spLocks noGrp="1"/>
          </p:cNvSpPr>
          <p:nvPr>
            <p:ph type="title"/>
          </p:nvPr>
        </p:nvSpPr>
        <p:spPr/>
        <p:txBody>
          <a:bodyPr/>
          <a:lstStyle/>
          <a:p>
            <a:r>
              <a:rPr lang="en-US" dirty="0"/>
              <a:t>Crowdsourcing for system model library ideas</a:t>
            </a:r>
          </a:p>
        </p:txBody>
      </p:sp>
      <p:sp>
        <p:nvSpPr>
          <p:cNvPr id="3" name="Content Placeholder 2">
            <a:extLst>
              <a:ext uri="{FF2B5EF4-FFF2-40B4-BE49-F238E27FC236}">
                <a16:creationId xmlns:a16="http://schemas.microsoft.com/office/drawing/2014/main" id="{CA1FB27F-0543-7D49-BAD7-99F2A33070EC}"/>
              </a:ext>
            </a:extLst>
          </p:cNvPr>
          <p:cNvSpPr>
            <a:spLocks noGrp="1"/>
          </p:cNvSpPr>
          <p:nvPr>
            <p:ph idx="1"/>
          </p:nvPr>
        </p:nvSpPr>
        <p:spPr/>
        <p:txBody>
          <a:bodyPr>
            <a:normAutofit/>
          </a:bodyPr>
          <a:lstStyle/>
          <a:p>
            <a:r>
              <a:rPr lang="en-US" dirty="0"/>
              <a:t>Center of Excellence for Collaborative Innovation (</a:t>
            </a:r>
            <a:r>
              <a:rPr lang="en-US" dirty="0" err="1"/>
              <a:t>CoECI</a:t>
            </a:r>
            <a:r>
              <a:rPr lang="en-US" dirty="0"/>
              <a:t>) </a:t>
            </a:r>
          </a:p>
          <a:p>
            <a:pPr lvl="1"/>
            <a:r>
              <a:rPr lang="en-US" dirty="0"/>
              <a:t>launched at the request of the White House Office of Science and Technology Policy</a:t>
            </a:r>
          </a:p>
          <a:p>
            <a:pPr lvl="1"/>
            <a:r>
              <a:rPr lang="en-US" dirty="0"/>
              <a:t>available to government agencies</a:t>
            </a:r>
          </a:p>
          <a:p>
            <a:pPr lvl="1"/>
            <a:r>
              <a:rPr lang="en-US" dirty="0"/>
              <a:t>uses open innovation, or “crowdsourcing”, to access the global public </a:t>
            </a:r>
          </a:p>
          <a:p>
            <a:pPr lvl="1"/>
            <a:r>
              <a:rPr lang="en-US" dirty="0"/>
              <a:t>find ideas, concepts, designs, or solutions that meet a previously unmet need </a:t>
            </a:r>
          </a:p>
          <a:p>
            <a:pPr lvl="1"/>
            <a:r>
              <a:rPr lang="en-US" dirty="0"/>
              <a:t>possibly resulting in significant advances in performance </a:t>
            </a:r>
          </a:p>
          <a:p>
            <a:r>
              <a:rPr lang="en-US" dirty="0"/>
              <a:t>NASA’s Center of Excellence for Collaborative Innovation (</a:t>
            </a:r>
            <a:r>
              <a:rPr lang="en-US" dirty="0" err="1"/>
              <a:t>CoECI</a:t>
            </a:r>
            <a:r>
              <a:rPr lang="en-US" dirty="0"/>
              <a:t>) runs the NASA Tournament Lab (NTL)</a:t>
            </a:r>
          </a:p>
          <a:p>
            <a:pPr lvl="1"/>
            <a:r>
              <a:rPr lang="en-US" dirty="0"/>
              <a:t>NTL is </a:t>
            </a:r>
            <a:r>
              <a:rPr lang="en-US"/>
              <a:t>the public brand</a:t>
            </a:r>
            <a:endParaRPr lang="en-US" dirty="0"/>
          </a:p>
        </p:txBody>
      </p:sp>
    </p:spTree>
    <p:extLst>
      <p:ext uri="{BB962C8B-B14F-4D97-AF65-F5344CB8AC3E}">
        <p14:creationId xmlns:p14="http://schemas.microsoft.com/office/powerpoint/2010/main" val="2056792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E9773-FCDA-3444-9F54-2F0025BAA651}"/>
              </a:ext>
            </a:extLst>
          </p:cNvPr>
          <p:cNvSpPr>
            <a:spLocks noGrp="1"/>
          </p:cNvSpPr>
          <p:nvPr>
            <p:ph type="title"/>
          </p:nvPr>
        </p:nvSpPr>
        <p:spPr/>
        <p:txBody>
          <a:bodyPr/>
          <a:lstStyle/>
          <a:p>
            <a:r>
              <a:rPr lang="en-US" dirty="0"/>
              <a:t>New kind of innovation, newer application</a:t>
            </a:r>
          </a:p>
        </p:txBody>
      </p:sp>
      <p:sp>
        <p:nvSpPr>
          <p:cNvPr id="3" name="Content Placeholder 2">
            <a:extLst>
              <a:ext uri="{FF2B5EF4-FFF2-40B4-BE49-F238E27FC236}">
                <a16:creationId xmlns:a16="http://schemas.microsoft.com/office/drawing/2014/main" id="{810C956C-F865-CE4C-9CE7-1EB944FB4C31}"/>
              </a:ext>
            </a:extLst>
          </p:cNvPr>
          <p:cNvSpPr>
            <a:spLocks noGrp="1"/>
          </p:cNvSpPr>
          <p:nvPr>
            <p:ph idx="1"/>
          </p:nvPr>
        </p:nvSpPr>
        <p:spPr/>
        <p:txBody>
          <a:bodyPr>
            <a:normAutofit/>
          </a:bodyPr>
          <a:lstStyle/>
          <a:p>
            <a:r>
              <a:rPr lang="en-US" dirty="0"/>
              <a:t>NASA has used open innovation in recent years for software development and new hardware technology, with promising results</a:t>
            </a:r>
          </a:p>
          <a:p>
            <a:r>
              <a:rPr lang="en-US" dirty="0"/>
              <a:t>NASA Engineering and Safety Center decided to sponsor a challenge as an additional avenue to advance NASA’s integration of MBSE.</a:t>
            </a:r>
          </a:p>
          <a:p>
            <a:r>
              <a:rPr lang="en-US" dirty="0"/>
              <a:t>This application is narrower than a function to perform with software or hardware. </a:t>
            </a:r>
          </a:p>
          <a:p>
            <a:r>
              <a:rPr lang="en-US" dirty="0"/>
              <a:t>We wanted innovation within the constraint of model-based systems engineering tools to ease starting burden through reusability and familiarity. </a:t>
            </a:r>
          </a:p>
          <a:p>
            <a:r>
              <a:rPr lang="en-US" dirty="0"/>
              <a:t>We picked a specific function - creating a space habitat architecture – to form a clear problem definition, make it easy to compare entries, and make it fun!</a:t>
            </a:r>
          </a:p>
          <a:p>
            <a:r>
              <a:rPr lang="en-US" dirty="0"/>
              <a:t>Would there would be as much participation or quality submissions with this more specialized topic and skill?</a:t>
            </a:r>
          </a:p>
          <a:p>
            <a:endParaRPr lang="en-US" dirty="0"/>
          </a:p>
        </p:txBody>
      </p:sp>
    </p:spTree>
    <p:extLst>
      <p:ext uri="{BB962C8B-B14F-4D97-AF65-F5344CB8AC3E}">
        <p14:creationId xmlns:p14="http://schemas.microsoft.com/office/powerpoint/2010/main" val="3642345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0FFB1-5F5B-0149-97F2-68833A75B698}"/>
              </a:ext>
            </a:extLst>
          </p:cNvPr>
          <p:cNvSpPr>
            <a:spLocks noGrp="1"/>
          </p:cNvSpPr>
          <p:nvPr>
            <p:ph type="title"/>
          </p:nvPr>
        </p:nvSpPr>
        <p:spPr/>
        <p:txBody>
          <a:bodyPr/>
          <a:lstStyle/>
          <a:p>
            <a:r>
              <a:rPr lang="en-US" dirty="0"/>
              <a:t>Challenge Definition</a:t>
            </a:r>
          </a:p>
        </p:txBody>
      </p:sp>
      <p:sp>
        <p:nvSpPr>
          <p:cNvPr id="3" name="Content Placeholder 2">
            <a:extLst>
              <a:ext uri="{FF2B5EF4-FFF2-40B4-BE49-F238E27FC236}">
                <a16:creationId xmlns:a16="http://schemas.microsoft.com/office/drawing/2014/main" id="{9DAC7687-758C-3543-930F-01E855166FB5}"/>
              </a:ext>
            </a:extLst>
          </p:cNvPr>
          <p:cNvSpPr>
            <a:spLocks noGrp="1"/>
          </p:cNvSpPr>
          <p:nvPr>
            <p:ph idx="1"/>
          </p:nvPr>
        </p:nvSpPr>
        <p:spPr/>
        <p:txBody>
          <a:bodyPr>
            <a:normAutofit/>
          </a:bodyPr>
          <a:lstStyle/>
          <a:p>
            <a:r>
              <a:rPr lang="en-US" dirty="0"/>
              <a:t>In early adoption of MBSE at NASA, mission architects were often starting from scratch to build model elements representing the functional and physical architecture of a system in </a:t>
            </a:r>
            <a:r>
              <a:rPr lang="en-US" dirty="0" err="1"/>
              <a:t>SysML</a:t>
            </a:r>
            <a:r>
              <a:rPr lang="en-US" dirty="0"/>
              <a:t>. </a:t>
            </a:r>
          </a:p>
          <a:p>
            <a:r>
              <a:rPr lang="en-US" dirty="0"/>
              <a:t>A common library will save system engineers a large amount of time, will allow project stakeholders to recognize common graphics and quickly understand the architecture options.</a:t>
            </a:r>
          </a:p>
          <a:p>
            <a:r>
              <a:rPr lang="en-US" dirty="0"/>
              <a:t>Challenge: create a library of modeled parts in a system modeling language (</a:t>
            </a:r>
            <a:r>
              <a:rPr lang="en-US" dirty="0" err="1"/>
              <a:t>SysML</a:t>
            </a:r>
            <a:r>
              <a:rPr lang="en-US" dirty="0"/>
              <a:t>) that can be easily used to create:</a:t>
            </a:r>
          </a:p>
          <a:p>
            <a:pPr lvl="1"/>
            <a:r>
              <a:rPr lang="en-US" dirty="0"/>
              <a:t>space architecture representations </a:t>
            </a:r>
          </a:p>
          <a:p>
            <a:pPr lvl="1"/>
            <a:r>
              <a:rPr lang="en-US" dirty="0"/>
              <a:t>their physical and functional decompositions </a:t>
            </a:r>
          </a:p>
          <a:p>
            <a:endParaRPr lang="en-US" dirty="0"/>
          </a:p>
        </p:txBody>
      </p:sp>
    </p:spTree>
    <p:extLst>
      <p:ext uri="{BB962C8B-B14F-4D97-AF65-F5344CB8AC3E}">
        <p14:creationId xmlns:p14="http://schemas.microsoft.com/office/powerpoint/2010/main" val="3384954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4953-1E0A-B643-92B3-A3E2FBA36B90}"/>
              </a:ext>
            </a:extLst>
          </p:cNvPr>
          <p:cNvSpPr>
            <a:spLocks noGrp="1"/>
          </p:cNvSpPr>
          <p:nvPr>
            <p:ph type="title"/>
          </p:nvPr>
        </p:nvSpPr>
        <p:spPr/>
        <p:txBody>
          <a:bodyPr/>
          <a:lstStyle/>
          <a:p>
            <a:r>
              <a:rPr lang="en-US" dirty="0"/>
              <a:t>Challenge Promotion</a:t>
            </a:r>
          </a:p>
        </p:txBody>
      </p:sp>
      <p:sp>
        <p:nvSpPr>
          <p:cNvPr id="3" name="Content Placeholder 2">
            <a:extLst>
              <a:ext uri="{FF2B5EF4-FFF2-40B4-BE49-F238E27FC236}">
                <a16:creationId xmlns:a16="http://schemas.microsoft.com/office/drawing/2014/main" id="{76AD4416-92BA-6B42-B472-87BED9775487}"/>
              </a:ext>
            </a:extLst>
          </p:cNvPr>
          <p:cNvSpPr>
            <a:spLocks noGrp="1"/>
          </p:cNvSpPr>
          <p:nvPr>
            <p:ph idx="1"/>
          </p:nvPr>
        </p:nvSpPr>
        <p:spPr/>
        <p:txBody>
          <a:bodyPr>
            <a:normAutofit/>
          </a:bodyPr>
          <a:lstStyle/>
          <a:p>
            <a:r>
              <a:rPr lang="en-US" dirty="0"/>
              <a:t>The challenge was promoted internationally, especially through professional organizations and universities with a systems engineering focus. </a:t>
            </a:r>
          </a:p>
          <a:p>
            <a:r>
              <a:rPr lang="en-US" dirty="0"/>
              <a:t>It was open for 4 months, purposefully over the winter holiday break time to allow participants extra time outside of work or school. </a:t>
            </a:r>
          </a:p>
          <a:p>
            <a:r>
              <a:rPr lang="en-US" dirty="0"/>
              <a:t>The challenge was designed so that expertise in space hardware was not necessary but getting to play with models of space architecture could provide motivation to participate. </a:t>
            </a:r>
          </a:p>
          <a:p>
            <a:endParaRPr lang="en-US" dirty="0"/>
          </a:p>
        </p:txBody>
      </p:sp>
    </p:spTree>
    <p:extLst>
      <p:ext uri="{BB962C8B-B14F-4D97-AF65-F5344CB8AC3E}">
        <p14:creationId xmlns:p14="http://schemas.microsoft.com/office/powerpoint/2010/main" val="42327745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2134-22A2-4344-9213-01FD4C6A748B}"/>
              </a:ext>
            </a:extLst>
          </p:cNvPr>
          <p:cNvSpPr>
            <a:spLocks noGrp="1"/>
          </p:cNvSpPr>
          <p:nvPr>
            <p:ph type="title"/>
          </p:nvPr>
        </p:nvSpPr>
        <p:spPr/>
        <p:txBody>
          <a:bodyPr/>
          <a:lstStyle/>
          <a:p>
            <a:r>
              <a:rPr lang="en-US" dirty="0"/>
              <a:t>Challenge Entry Summary</a:t>
            </a:r>
          </a:p>
        </p:txBody>
      </p:sp>
      <p:sp>
        <p:nvSpPr>
          <p:cNvPr id="3" name="Content Placeholder 2">
            <a:extLst>
              <a:ext uri="{FF2B5EF4-FFF2-40B4-BE49-F238E27FC236}">
                <a16:creationId xmlns:a16="http://schemas.microsoft.com/office/drawing/2014/main" id="{34C80181-0AFE-1140-88DD-F96D48973800}"/>
              </a:ext>
            </a:extLst>
          </p:cNvPr>
          <p:cNvSpPr>
            <a:spLocks noGrp="1"/>
          </p:cNvSpPr>
          <p:nvPr>
            <p:ph idx="1"/>
          </p:nvPr>
        </p:nvSpPr>
        <p:spPr/>
        <p:txBody>
          <a:bodyPr>
            <a:normAutofit/>
          </a:bodyPr>
          <a:lstStyle/>
          <a:p>
            <a:r>
              <a:rPr lang="en-US" dirty="0"/>
              <a:t>We did not receive as many entries as other broader outreach challenges, but the ones we received were thorough and high quality. </a:t>
            </a:r>
          </a:p>
          <a:p>
            <a:r>
              <a:rPr lang="en-US" dirty="0"/>
              <a:t>Solutions came from individuals and teams, students and professional consultants from the United States and Europe. </a:t>
            </a:r>
          </a:p>
          <a:p>
            <a:r>
              <a:rPr lang="en-US" dirty="0"/>
              <a:t>We learned a few lessons about how to engage with the public and what characteristics of a problem result in good crowdsourcing results. </a:t>
            </a:r>
          </a:p>
          <a:p>
            <a:r>
              <a:rPr lang="en-US" dirty="0"/>
              <a:t>The outreach challenge produced several useful ideas and modeled space elements now being folded into library building efforts to help Gateway and Artemis first, then generalized to all types of projects.</a:t>
            </a:r>
          </a:p>
          <a:p>
            <a:r>
              <a:rPr lang="en-US" dirty="0"/>
              <a:t>The NASA MBSE community of practice engaged several winners and runners-up to learn more about their new approaches. </a:t>
            </a:r>
          </a:p>
          <a:p>
            <a:endParaRPr lang="en-US" dirty="0"/>
          </a:p>
        </p:txBody>
      </p:sp>
      <p:sp>
        <p:nvSpPr>
          <p:cNvPr id="4" name="Rectangle 3">
            <a:extLst>
              <a:ext uri="{FF2B5EF4-FFF2-40B4-BE49-F238E27FC236}">
                <a16:creationId xmlns:a16="http://schemas.microsoft.com/office/drawing/2014/main" id="{62275112-668F-F24A-A340-C0676AE6B5EB}"/>
              </a:ext>
            </a:extLst>
          </p:cNvPr>
          <p:cNvSpPr/>
          <p:nvPr/>
        </p:nvSpPr>
        <p:spPr>
          <a:xfrm>
            <a:off x="671200" y="1135834"/>
            <a:ext cx="6412351" cy="300082"/>
          </a:xfrm>
          <a:prstGeom prst="rect">
            <a:avLst/>
          </a:prstGeom>
        </p:spPr>
        <p:txBody>
          <a:bodyPr wrap="square">
            <a:spAutoFit/>
          </a:bodyPr>
          <a:lstStyle/>
          <a:p>
            <a:r>
              <a:rPr lang="en-US" sz="1350" dirty="0">
                <a:hlinkClick r:id="rId2"/>
              </a:rPr>
              <a:t>https://www.assist2develop.com/blog/v4b4f423/nasa-challenge-winners</a:t>
            </a:r>
            <a:endParaRPr lang="en-US" sz="1350" dirty="0"/>
          </a:p>
        </p:txBody>
      </p:sp>
    </p:spTree>
    <p:extLst>
      <p:ext uri="{BB962C8B-B14F-4D97-AF65-F5344CB8AC3E}">
        <p14:creationId xmlns:p14="http://schemas.microsoft.com/office/powerpoint/2010/main" val="819235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7E49-C12C-014F-8D9C-7C3C3E80AE67}"/>
              </a:ext>
            </a:extLst>
          </p:cNvPr>
          <p:cNvSpPr>
            <a:spLocks noGrp="1"/>
          </p:cNvSpPr>
          <p:nvPr>
            <p:ph type="title"/>
          </p:nvPr>
        </p:nvSpPr>
        <p:spPr/>
        <p:txBody>
          <a:bodyPr/>
          <a:lstStyle/>
          <a:p>
            <a:r>
              <a:rPr lang="en-US" dirty="0"/>
              <a:t>Crowdsourcing for SE Methods</a:t>
            </a:r>
          </a:p>
        </p:txBody>
      </p:sp>
      <p:sp>
        <p:nvSpPr>
          <p:cNvPr id="3" name="Content Placeholder 2">
            <a:extLst>
              <a:ext uri="{FF2B5EF4-FFF2-40B4-BE49-F238E27FC236}">
                <a16:creationId xmlns:a16="http://schemas.microsoft.com/office/drawing/2014/main" id="{8DFA0561-2DBB-9E42-9A33-7924F910BF1A}"/>
              </a:ext>
            </a:extLst>
          </p:cNvPr>
          <p:cNvSpPr>
            <a:spLocks noGrp="1"/>
          </p:cNvSpPr>
          <p:nvPr>
            <p:ph idx="1"/>
          </p:nvPr>
        </p:nvSpPr>
        <p:spPr/>
        <p:txBody>
          <a:bodyPr>
            <a:normAutofit/>
          </a:bodyPr>
          <a:lstStyle/>
          <a:p>
            <a:r>
              <a:rPr lang="en-US" dirty="0"/>
              <a:t>Promotion to the right organizations and advocates is key</a:t>
            </a:r>
          </a:p>
          <a:p>
            <a:pPr lvl="1"/>
            <a:r>
              <a:rPr lang="en-US" dirty="0"/>
              <a:t>We had participation from flyers at conferences and personal recommendations</a:t>
            </a:r>
          </a:p>
          <a:p>
            <a:r>
              <a:rPr lang="en-US" dirty="0"/>
              <a:t>Keep the description concise and scope narrow</a:t>
            </a:r>
          </a:p>
          <a:p>
            <a:pPr lvl="1"/>
            <a:r>
              <a:rPr lang="en-US" dirty="0"/>
              <a:t>The description had motivation and goals from several people and this muddied the water causing some confusion about what we actually wanted as entries [habitat system models vs libraries]. </a:t>
            </a:r>
          </a:p>
          <a:p>
            <a:pPr lvl="1"/>
            <a:r>
              <a:rPr lang="en-US" dirty="0"/>
              <a:t>Giving the content (space habitat subsystems, components, and functions) as an input so that contestants could focus on library design and functionality did work well.</a:t>
            </a:r>
          </a:p>
          <a:p>
            <a:r>
              <a:rPr lang="en-US" dirty="0"/>
              <a:t>Be available to communicate with the challenge organizer and contestants.</a:t>
            </a:r>
          </a:p>
          <a:p>
            <a:pPr lvl="1"/>
            <a:r>
              <a:rPr lang="en-US" dirty="0"/>
              <a:t>It does take some time to be sure all the information is clear and available, and other questions are answered, but important for quality entries.</a:t>
            </a:r>
          </a:p>
          <a:p>
            <a:pPr lvl="1"/>
            <a:r>
              <a:rPr lang="en-US" dirty="0"/>
              <a:t>Example: Several people were concerned about if they retained rights to use or publish their work – a motivating factor.</a:t>
            </a:r>
          </a:p>
          <a:p>
            <a:endParaRPr lang="en-US" dirty="0"/>
          </a:p>
        </p:txBody>
      </p:sp>
    </p:spTree>
    <p:extLst>
      <p:ext uri="{BB962C8B-B14F-4D97-AF65-F5344CB8AC3E}">
        <p14:creationId xmlns:p14="http://schemas.microsoft.com/office/powerpoint/2010/main" val="69692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3C709-242C-2F45-B526-314C72923AE2}"/>
              </a:ext>
            </a:extLst>
          </p:cNvPr>
          <p:cNvSpPr>
            <a:spLocks noGrp="1"/>
          </p:cNvSpPr>
          <p:nvPr>
            <p:ph type="title"/>
          </p:nvPr>
        </p:nvSpPr>
        <p:spPr/>
        <p:txBody>
          <a:bodyPr/>
          <a:lstStyle/>
          <a:p>
            <a:r>
              <a:rPr lang="en-US" dirty="0"/>
              <a:t>Proposed Direct Use of Challenge Entries</a:t>
            </a:r>
          </a:p>
        </p:txBody>
      </p:sp>
      <p:sp>
        <p:nvSpPr>
          <p:cNvPr id="3" name="Content Placeholder 2">
            <a:extLst>
              <a:ext uri="{FF2B5EF4-FFF2-40B4-BE49-F238E27FC236}">
                <a16:creationId xmlns:a16="http://schemas.microsoft.com/office/drawing/2014/main" id="{7A288B0C-1945-A748-8ADF-3F02FE843D8E}"/>
              </a:ext>
            </a:extLst>
          </p:cNvPr>
          <p:cNvSpPr>
            <a:spLocks noGrp="1"/>
          </p:cNvSpPr>
          <p:nvPr>
            <p:ph sz="half" idx="1"/>
          </p:nvPr>
        </p:nvSpPr>
        <p:spPr>
          <a:xfrm>
            <a:off x="328611" y="1522416"/>
            <a:ext cx="3689350" cy="4600575"/>
          </a:xfrm>
        </p:spPr>
        <p:txBody>
          <a:bodyPr>
            <a:normAutofit fontScale="25000" lnSpcReduction="20000"/>
          </a:bodyPr>
          <a:lstStyle/>
          <a:p>
            <a:pPr marL="0" indent="0">
              <a:buNone/>
            </a:pPr>
            <a:r>
              <a:rPr lang="en-US" sz="5400" b="1" dirty="0"/>
              <a:t>Alejandro Trujillo</a:t>
            </a:r>
          </a:p>
          <a:p>
            <a:pPr marL="0" indent="0">
              <a:buNone/>
            </a:pPr>
            <a:r>
              <a:rPr lang="en-US" sz="5400" dirty="0"/>
              <a:t>PhD candidate at MIT, re-use in SE</a:t>
            </a:r>
          </a:p>
          <a:p>
            <a:r>
              <a:rPr lang="en-US" sz="5400" dirty="0"/>
              <a:t>Icon library package</a:t>
            </a:r>
          </a:p>
          <a:p>
            <a:pPr>
              <a:lnSpc>
                <a:spcPct val="120000"/>
              </a:lnSpc>
            </a:pPr>
            <a:r>
              <a:rPr lang="en-US" sz="5400" dirty="0"/>
              <a:t>Merge the Function and Component Libraries into the Gateway Library model to expand toward a NASA Function and Component Library</a:t>
            </a:r>
          </a:p>
          <a:p>
            <a:pPr marL="0" indent="0">
              <a:buNone/>
            </a:pPr>
            <a:endParaRPr lang="en-US" sz="5400" dirty="0"/>
          </a:p>
          <a:p>
            <a:pPr marL="0" indent="0">
              <a:buNone/>
            </a:pPr>
            <a:r>
              <a:rPr lang="en-US" sz="5400" b="1" dirty="0"/>
              <a:t>Nathan </a:t>
            </a:r>
            <a:r>
              <a:rPr lang="en-US" sz="5400" b="1" dirty="0" err="1"/>
              <a:t>Vinarcik</a:t>
            </a:r>
            <a:endParaRPr lang="en-US" sz="5400" b="1" dirty="0"/>
          </a:p>
          <a:p>
            <a:pPr marL="0" indent="0">
              <a:buNone/>
            </a:pPr>
            <a:r>
              <a:rPr lang="en-US" sz="5400" dirty="0"/>
              <a:t>University of Detroit Mercy student</a:t>
            </a:r>
          </a:p>
          <a:p>
            <a:r>
              <a:rPr lang="en-US" sz="5400" dirty="0"/>
              <a:t>Behavioral Analysis package toward an analysis library</a:t>
            </a:r>
          </a:p>
          <a:p>
            <a:r>
              <a:rPr lang="en-US" sz="5400" dirty="0"/>
              <a:t>Interface Blocks toward an interface library</a:t>
            </a:r>
          </a:p>
          <a:p>
            <a:pPr marL="0" indent="0">
              <a:buNone/>
            </a:pPr>
            <a:endParaRPr lang="en-US" sz="4800" dirty="0"/>
          </a:p>
          <a:p>
            <a:pPr marL="0" indent="0">
              <a:buNone/>
            </a:pPr>
            <a:r>
              <a:rPr lang="en-US" sz="4800" dirty="0"/>
              <a:t> </a:t>
            </a:r>
          </a:p>
          <a:p>
            <a:pPr marL="0" indent="0">
              <a:buNone/>
            </a:pPr>
            <a:r>
              <a:rPr lang="en-US" dirty="0"/>
              <a:t> </a:t>
            </a:r>
          </a:p>
          <a:p>
            <a:endParaRPr lang="en-US" dirty="0"/>
          </a:p>
          <a:p>
            <a:endParaRPr lang="en-US" dirty="0"/>
          </a:p>
        </p:txBody>
      </p:sp>
      <p:sp>
        <p:nvSpPr>
          <p:cNvPr id="7" name="TextBox 6">
            <a:extLst>
              <a:ext uri="{FF2B5EF4-FFF2-40B4-BE49-F238E27FC236}">
                <a16:creationId xmlns:a16="http://schemas.microsoft.com/office/drawing/2014/main" id="{DE5C7C22-47E1-424C-9BB5-97B8D49CC026}"/>
              </a:ext>
            </a:extLst>
          </p:cNvPr>
          <p:cNvSpPr txBox="1"/>
          <p:nvPr/>
        </p:nvSpPr>
        <p:spPr>
          <a:xfrm>
            <a:off x="4215728" y="1522416"/>
            <a:ext cx="5015925" cy="3673313"/>
          </a:xfrm>
          <a:prstGeom prst="rect">
            <a:avLst/>
          </a:prstGeom>
          <a:noFill/>
        </p:spPr>
        <p:txBody>
          <a:bodyPr wrap="none" rtlCol="0">
            <a:spAutoFit/>
          </a:bodyPr>
          <a:lstStyle/>
          <a:p>
            <a:pPr fontAlgn="base">
              <a:lnSpc>
                <a:spcPct val="80000"/>
              </a:lnSpc>
              <a:spcBef>
                <a:spcPct val="20000"/>
              </a:spcBef>
              <a:spcAft>
                <a:spcPct val="0"/>
              </a:spcAft>
              <a:buClr>
                <a:srgbClr val="F08022"/>
              </a:buClr>
            </a:pPr>
            <a:r>
              <a:rPr lang="en-US" sz="1400" b="1" dirty="0" err="1">
                <a:solidFill>
                  <a:srgbClr val="13327B"/>
                </a:solidFill>
              </a:rPr>
              <a:t>JeanMarie</a:t>
            </a:r>
            <a:r>
              <a:rPr lang="en-US" sz="1400" b="1" dirty="0">
                <a:solidFill>
                  <a:srgbClr val="13327B"/>
                </a:solidFill>
              </a:rPr>
              <a:t> Gauthier, PhD</a:t>
            </a:r>
          </a:p>
          <a:p>
            <a:r>
              <a:rPr lang="en-US" sz="1400" dirty="0">
                <a:solidFill>
                  <a:srgbClr val="13327B"/>
                </a:solidFill>
              </a:rPr>
              <a:t>R&amp;D Engineer, </a:t>
            </a:r>
            <a:r>
              <a:rPr lang="en-US" sz="1400" dirty="0" err="1">
                <a:solidFill>
                  <a:srgbClr val="13327B"/>
                </a:solidFill>
              </a:rPr>
              <a:t>Samares</a:t>
            </a:r>
            <a:r>
              <a:rPr lang="en-US" sz="1400" dirty="0">
                <a:solidFill>
                  <a:srgbClr val="13327B"/>
                </a:solidFill>
              </a:rPr>
              <a:t> Engineering, Toulouse, France</a:t>
            </a:r>
          </a:p>
          <a:p>
            <a:pPr marL="214313" indent="-214313">
              <a:buFont typeface="Arial" panose="020B0604020202020204" pitchFamily="34" charset="0"/>
              <a:buChar char="•"/>
            </a:pPr>
            <a:r>
              <a:rPr lang="en-US" sz="1400" dirty="0">
                <a:solidFill>
                  <a:srgbClr val="13327B"/>
                </a:solidFill>
              </a:rPr>
              <a:t>Add to icon library</a:t>
            </a:r>
          </a:p>
          <a:p>
            <a:pPr marL="214313" indent="-214313">
              <a:buFont typeface="Arial" panose="020B0604020202020204" pitchFamily="34" charset="0"/>
              <a:buChar char="•"/>
            </a:pPr>
            <a:r>
              <a:rPr lang="en-US" sz="1400" dirty="0">
                <a:solidFill>
                  <a:srgbClr val="13327B"/>
                </a:solidFill>
              </a:rPr>
              <a:t>Use NASA profile elements</a:t>
            </a:r>
          </a:p>
          <a:p>
            <a:endParaRPr lang="en-US" sz="1350" dirty="0"/>
          </a:p>
          <a:p>
            <a:r>
              <a:rPr lang="en-US" sz="1400" b="1" dirty="0">
                <a:solidFill>
                  <a:srgbClr val="13327B"/>
                </a:solidFill>
              </a:rPr>
              <a:t>Jose Fernandez and team</a:t>
            </a:r>
          </a:p>
          <a:p>
            <a:r>
              <a:rPr lang="en-US" sz="1400" dirty="0">
                <a:solidFill>
                  <a:srgbClr val="13327B"/>
                </a:solidFill>
              </a:rPr>
              <a:t>professors from several universities, Spain and Germany</a:t>
            </a:r>
          </a:p>
          <a:p>
            <a:pPr marL="214313" indent="-214313">
              <a:buFont typeface="Arial" panose="020B0604020202020204" pitchFamily="34" charset="0"/>
              <a:buChar char="•"/>
            </a:pPr>
            <a:r>
              <a:rPr lang="en-US" sz="1350" dirty="0">
                <a:hlinkClick r:id="rId2"/>
              </a:rPr>
              <a:t>ISE&amp;PPOOA method</a:t>
            </a:r>
            <a:endParaRPr lang="en-US" sz="1350" dirty="0"/>
          </a:p>
          <a:p>
            <a:pPr marL="214313" indent="-214313">
              <a:buFont typeface="Arial" panose="020B0604020202020204" pitchFamily="34" charset="0"/>
              <a:buChar char="•"/>
            </a:pPr>
            <a:r>
              <a:rPr lang="en-US" sz="1400" dirty="0">
                <a:solidFill>
                  <a:srgbClr val="13327B"/>
                </a:solidFill>
              </a:rPr>
              <a:t>Functional Flow patterns for library</a:t>
            </a:r>
          </a:p>
          <a:p>
            <a:endParaRPr lang="en-US" sz="1350" dirty="0"/>
          </a:p>
          <a:p>
            <a:r>
              <a:rPr lang="en-US" sz="1400" b="1" dirty="0">
                <a:solidFill>
                  <a:srgbClr val="13327B"/>
                </a:solidFill>
              </a:rPr>
              <a:t>Mohammad </a:t>
            </a:r>
            <a:r>
              <a:rPr lang="en-US" sz="1400" b="1" dirty="0" err="1">
                <a:solidFill>
                  <a:srgbClr val="13327B"/>
                </a:solidFill>
              </a:rPr>
              <a:t>Chami</a:t>
            </a:r>
            <a:endParaRPr lang="en-US" sz="1400" b="1" dirty="0">
              <a:solidFill>
                <a:srgbClr val="13327B"/>
              </a:solidFill>
            </a:endParaRPr>
          </a:p>
          <a:p>
            <a:r>
              <a:rPr lang="en-US" sz="1400" dirty="0">
                <a:solidFill>
                  <a:srgbClr val="13327B"/>
                </a:solidFill>
              </a:rPr>
              <a:t>MBSE Consultant, </a:t>
            </a:r>
            <a:r>
              <a:rPr lang="en-US" sz="1400" dirty="0" err="1">
                <a:solidFill>
                  <a:srgbClr val="13327B"/>
                </a:solidFill>
              </a:rPr>
              <a:t>Chami</a:t>
            </a:r>
            <a:r>
              <a:rPr lang="en-US" sz="1400" dirty="0">
                <a:solidFill>
                  <a:srgbClr val="13327B"/>
                </a:solidFill>
              </a:rPr>
              <a:t> Consulting | MBSE Services</a:t>
            </a:r>
          </a:p>
          <a:p>
            <a:pPr marL="214313" indent="-214313">
              <a:buFont typeface="Arial" panose="020B0604020202020204" pitchFamily="34" charset="0"/>
              <a:buChar char="•"/>
            </a:pPr>
            <a:r>
              <a:rPr lang="en-US" sz="1400" dirty="0">
                <a:solidFill>
                  <a:srgbClr val="13327B"/>
                </a:solidFill>
              </a:rPr>
              <a:t>Variability stereotypes to support </a:t>
            </a:r>
            <a:r>
              <a:rPr lang="en-US" sz="1350" dirty="0">
                <a:hlinkClick r:id="rId3"/>
              </a:rPr>
              <a:t>ISO standard 26550</a:t>
            </a:r>
            <a:r>
              <a:rPr lang="en-US" sz="1350" dirty="0"/>
              <a:t>:</a:t>
            </a:r>
            <a:r>
              <a:rPr lang="en-US" sz="1400" dirty="0">
                <a:solidFill>
                  <a:srgbClr val="13327B"/>
                </a:solidFill>
              </a:rPr>
              <a:t>2013</a:t>
            </a:r>
          </a:p>
          <a:p>
            <a:pPr marL="671513" lvl="2" indent="-214313">
              <a:buFont typeface="Arial" panose="020B0604020202020204" pitchFamily="34" charset="0"/>
              <a:buChar char="•"/>
            </a:pPr>
            <a:r>
              <a:rPr lang="en-US" sz="1400" dirty="0">
                <a:solidFill>
                  <a:srgbClr val="13327B"/>
                </a:solidFill>
              </a:rPr>
              <a:t>Reference model for structure and processes</a:t>
            </a:r>
          </a:p>
          <a:p>
            <a:pPr marL="671513" lvl="2" indent="-214313">
              <a:buFont typeface="Arial" panose="020B0604020202020204" pitchFamily="34" charset="0"/>
              <a:buChar char="•"/>
            </a:pPr>
            <a:r>
              <a:rPr lang="en-US" sz="1400" dirty="0">
                <a:solidFill>
                  <a:srgbClr val="13327B"/>
                </a:solidFill>
              </a:rPr>
              <a:t>Interrelationships between components</a:t>
            </a:r>
          </a:p>
          <a:p>
            <a:r>
              <a:rPr lang="en-US" sz="1350" dirty="0"/>
              <a:t> </a:t>
            </a:r>
          </a:p>
          <a:p>
            <a:r>
              <a:rPr lang="en-US" sz="1350" dirty="0"/>
              <a:t>  </a:t>
            </a:r>
          </a:p>
        </p:txBody>
      </p:sp>
    </p:spTree>
    <p:extLst>
      <p:ext uri="{BB962C8B-B14F-4D97-AF65-F5344CB8AC3E}">
        <p14:creationId xmlns:p14="http://schemas.microsoft.com/office/powerpoint/2010/main" val="903507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69B3B-C98D-1D42-AE94-21C3891C6C68}"/>
              </a:ext>
            </a:extLst>
          </p:cNvPr>
          <p:cNvSpPr>
            <a:spLocks noGrp="1"/>
          </p:cNvSpPr>
          <p:nvPr>
            <p:ph type="title"/>
          </p:nvPr>
        </p:nvSpPr>
        <p:spPr/>
        <p:txBody>
          <a:bodyPr/>
          <a:lstStyle/>
          <a:p>
            <a:r>
              <a:rPr lang="en-US" dirty="0"/>
              <a:t>Icons, Functions, Component Libraries </a:t>
            </a:r>
            <a:r>
              <a:rPr lang="en-US" sz="1500" dirty="0"/>
              <a:t>(A. Trujillo)</a:t>
            </a:r>
          </a:p>
        </p:txBody>
      </p:sp>
      <p:sp>
        <p:nvSpPr>
          <p:cNvPr id="3" name="Content Placeholder 2">
            <a:extLst>
              <a:ext uri="{FF2B5EF4-FFF2-40B4-BE49-F238E27FC236}">
                <a16:creationId xmlns:a16="http://schemas.microsoft.com/office/drawing/2014/main" id="{14BA6DC1-5312-CD41-85DB-E8ADA0FD19F2}"/>
              </a:ext>
            </a:extLst>
          </p:cNvPr>
          <p:cNvSpPr>
            <a:spLocks noGrp="1"/>
          </p:cNvSpPr>
          <p:nvPr>
            <p:ph idx="1"/>
          </p:nvPr>
        </p:nvSpPr>
        <p:spPr/>
        <p:txBody>
          <a:bodyPr>
            <a:noAutofit/>
          </a:bodyPr>
          <a:lstStyle/>
          <a:p>
            <a:r>
              <a:rPr lang="en-US" sz="1350" dirty="0"/>
              <a:t>Icons are attached as image files as well as being used by packages, and blocks typed as functions or components. “</a:t>
            </a:r>
            <a:r>
              <a:rPr lang="en-US" sz="1350" dirty="0" err="1"/>
              <a:t>Sub”icons</a:t>
            </a:r>
            <a:r>
              <a:rPr lang="en-US" sz="1350" dirty="0"/>
              <a:t> for fast cognition</a:t>
            </a:r>
          </a:p>
          <a:p>
            <a:r>
              <a:rPr lang="en-US" sz="1350" dirty="0"/>
              <a:t>Library catalog graphically and in tables (where they can be easily sorted)</a:t>
            </a:r>
          </a:p>
        </p:txBody>
      </p:sp>
      <p:pic>
        <p:nvPicPr>
          <p:cNvPr id="4" name="Picture 3">
            <a:extLst>
              <a:ext uri="{FF2B5EF4-FFF2-40B4-BE49-F238E27FC236}">
                <a16:creationId xmlns:a16="http://schemas.microsoft.com/office/drawing/2014/main" id="{342AA441-0147-CE4C-92E4-10F36F65523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 y="4927313"/>
            <a:ext cx="3273587" cy="1012551"/>
          </a:xfrm>
          <a:prstGeom prst="rect">
            <a:avLst/>
          </a:prstGeom>
        </p:spPr>
      </p:pic>
      <p:pic>
        <p:nvPicPr>
          <p:cNvPr id="10" name="Picture 9">
            <a:extLst>
              <a:ext uri="{FF2B5EF4-FFF2-40B4-BE49-F238E27FC236}">
                <a16:creationId xmlns:a16="http://schemas.microsoft.com/office/drawing/2014/main" id="{A7F459E1-7E8B-C841-9AAA-18699E1A7E69}"/>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0" y="2274842"/>
            <a:ext cx="2535936" cy="2484705"/>
          </a:xfrm>
          <a:prstGeom prst="rect">
            <a:avLst/>
          </a:prstGeom>
        </p:spPr>
      </p:pic>
      <p:pic>
        <p:nvPicPr>
          <p:cNvPr id="12" name="Picture 11">
            <a:extLst>
              <a:ext uri="{FF2B5EF4-FFF2-40B4-BE49-F238E27FC236}">
                <a16:creationId xmlns:a16="http://schemas.microsoft.com/office/drawing/2014/main" id="{97FD309B-E5AF-534F-9EB7-E61BCEC081D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3519923" y="2118811"/>
            <a:ext cx="5582821" cy="4296277"/>
          </a:xfrm>
          <a:prstGeom prst="rect">
            <a:avLst/>
          </a:prstGeom>
        </p:spPr>
      </p:pic>
    </p:spTree>
    <p:extLst>
      <p:ext uri="{BB962C8B-B14F-4D97-AF65-F5344CB8AC3E}">
        <p14:creationId xmlns:p14="http://schemas.microsoft.com/office/powerpoint/2010/main" val="26712061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69B3B-C98D-1D42-AE94-21C3891C6C68}"/>
              </a:ext>
            </a:extLst>
          </p:cNvPr>
          <p:cNvSpPr>
            <a:spLocks noGrp="1"/>
          </p:cNvSpPr>
          <p:nvPr>
            <p:ph type="title"/>
          </p:nvPr>
        </p:nvSpPr>
        <p:spPr/>
        <p:txBody>
          <a:bodyPr/>
          <a:lstStyle/>
          <a:p>
            <a:r>
              <a:rPr lang="en-US" dirty="0"/>
              <a:t>Icons, Functions, Component Libraries </a:t>
            </a:r>
            <a:r>
              <a:rPr lang="en-US" sz="1500" dirty="0"/>
              <a:t>(A. Trujillo)</a:t>
            </a:r>
          </a:p>
        </p:txBody>
      </p:sp>
      <p:sp>
        <p:nvSpPr>
          <p:cNvPr id="3" name="Content Placeholder 2">
            <a:extLst>
              <a:ext uri="{FF2B5EF4-FFF2-40B4-BE49-F238E27FC236}">
                <a16:creationId xmlns:a16="http://schemas.microsoft.com/office/drawing/2014/main" id="{14BA6DC1-5312-CD41-85DB-E8ADA0FD19F2}"/>
              </a:ext>
            </a:extLst>
          </p:cNvPr>
          <p:cNvSpPr>
            <a:spLocks noGrp="1"/>
          </p:cNvSpPr>
          <p:nvPr>
            <p:ph idx="1"/>
          </p:nvPr>
        </p:nvSpPr>
        <p:spPr/>
        <p:txBody>
          <a:bodyPr>
            <a:normAutofit/>
          </a:bodyPr>
          <a:lstStyle/>
          <a:p>
            <a:r>
              <a:rPr lang="en-US" sz="1500" dirty="0"/>
              <a:t>Blocks contain design attributes and library sorting attributes </a:t>
            </a:r>
          </a:p>
        </p:txBody>
      </p:sp>
      <p:pic>
        <p:nvPicPr>
          <p:cNvPr id="5" name="Picture 4">
            <a:extLst>
              <a:ext uri="{FF2B5EF4-FFF2-40B4-BE49-F238E27FC236}">
                <a16:creationId xmlns:a16="http://schemas.microsoft.com/office/drawing/2014/main" id="{6E387E18-88A9-F449-9F06-9EF7D14C9B20}"/>
              </a:ext>
            </a:extLst>
          </p:cNvPr>
          <p:cNvPicPr>
            <a:picLocks noChangeAspect="1"/>
          </p:cNvPicPr>
          <p:nvPr/>
        </p:nvPicPr>
        <p:blipFill>
          <a:blip r:embed="rId2"/>
          <a:stretch>
            <a:fillRect/>
          </a:stretch>
        </p:blipFill>
        <p:spPr>
          <a:xfrm>
            <a:off x="80827" y="2006682"/>
            <a:ext cx="3905957" cy="3621456"/>
          </a:xfrm>
          <a:prstGeom prst="rect">
            <a:avLst/>
          </a:prstGeom>
          <a:ln/>
        </p:spPr>
        <p:style>
          <a:lnRef idx="2">
            <a:schemeClr val="accent1"/>
          </a:lnRef>
          <a:fillRef idx="1">
            <a:schemeClr val="lt1"/>
          </a:fillRef>
          <a:effectRef idx="0">
            <a:schemeClr val="accent1"/>
          </a:effectRef>
          <a:fontRef idx="minor">
            <a:schemeClr val="dk1"/>
          </a:fontRef>
        </p:style>
      </p:pic>
      <p:pic>
        <p:nvPicPr>
          <p:cNvPr id="6" name="Picture 5">
            <a:extLst>
              <a:ext uri="{FF2B5EF4-FFF2-40B4-BE49-F238E27FC236}">
                <a16:creationId xmlns:a16="http://schemas.microsoft.com/office/drawing/2014/main" id="{5BC21BC9-A9A9-A64A-9F6C-C1FFFB3A0A93}"/>
              </a:ext>
            </a:extLst>
          </p:cNvPr>
          <p:cNvPicPr>
            <a:picLocks noChangeAspect="1"/>
          </p:cNvPicPr>
          <p:nvPr/>
        </p:nvPicPr>
        <p:blipFill>
          <a:blip r:embed="rId3"/>
          <a:stretch>
            <a:fillRect/>
          </a:stretch>
        </p:blipFill>
        <p:spPr>
          <a:xfrm>
            <a:off x="4908352" y="2888560"/>
            <a:ext cx="3905957" cy="3483210"/>
          </a:xfrm>
          <a:prstGeom prst="rect">
            <a:avLst/>
          </a:prstGeom>
          <a:ln/>
        </p:spPr>
        <p:style>
          <a:lnRef idx="2">
            <a:schemeClr val="accent1"/>
          </a:lnRef>
          <a:fillRef idx="1">
            <a:schemeClr val="lt1"/>
          </a:fillRef>
          <a:effectRef idx="0">
            <a:schemeClr val="accent1"/>
          </a:effectRef>
          <a:fontRef idx="minor">
            <a:schemeClr val="dk1"/>
          </a:fontRef>
        </p:style>
      </p:pic>
      <p:cxnSp>
        <p:nvCxnSpPr>
          <p:cNvPr id="10" name="Straight Arrow Connector 9">
            <a:extLst>
              <a:ext uri="{FF2B5EF4-FFF2-40B4-BE49-F238E27FC236}">
                <a16:creationId xmlns:a16="http://schemas.microsoft.com/office/drawing/2014/main" id="{C41E8859-4B5A-6B42-8994-FD8B98BF44F1}"/>
              </a:ext>
            </a:extLst>
          </p:cNvPr>
          <p:cNvCxnSpPr/>
          <p:nvPr/>
        </p:nvCxnSpPr>
        <p:spPr>
          <a:xfrm flipV="1">
            <a:off x="3548270" y="3391315"/>
            <a:ext cx="1647411" cy="7085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156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69B3B-C98D-1D42-AE94-21C3891C6C68}"/>
              </a:ext>
            </a:extLst>
          </p:cNvPr>
          <p:cNvSpPr>
            <a:spLocks noGrp="1"/>
          </p:cNvSpPr>
          <p:nvPr>
            <p:ph type="title"/>
          </p:nvPr>
        </p:nvSpPr>
        <p:spPr/>
        <p:txBody>
          <a:bodyPr/>
          <a:lstStyle/>
          <a:p>
            <a:r>
              <a:rPr lang="en-US" dirty="0"/>
              <a:t>Icons, Functions, Component Libraries </a:t>
            </a:r>
            <a:r>
              <a:rPr lang="en-US" sz="1500" dirty="0"/>
              <a:t>(A. Trujillo)</a:t>
            </a:r>
          </a:p>
        </p:txBody>
      </p:sp>
      <p:sp>
        <p:nvSpPr>
          <p:cNvPr id="3" name="Content Placeholder 2">
            <a:extLst>
              <a:ext uri="{FF2B5EF4-FFF2-40B4-BE49-F238E27FC236}">
                <a16:creationId xmlns:a16="http://schemas.microsoft.com/office/drawing/2014/main" id="{14BA6DC1-5312-CD41-85DB-E8ADA0FD19F2}"/>
              </a:ext>
            </a:extLst>
          </p:cNvPr>
          <p:cNvSpPr>
            <a:spLocks noGrp="1"/>
          </p:cNvSpPr>
          <p:nvPr>
            <p:ph idx="1"/>
          </p:nvPr>
        </p:nvSpPr>
        <p:spPr/>
        <p:txBody>
          <a:bodyPr>
            <a:normAutofit/>
          </a:bodyPr>
          <a:lstStyle/>
          <a:p>
            <a:r>
              <a:rPr lang="en-US" sz="1500" dirty="0"/>
              <a:t>Metamodel for clear understanding of library organization and functionality and flexibility to adjust or expand libraries   </a:t>
            </a:r>
          </a:p>
        </p:txBody>
      </p:sp>
      <p:pic>
        <p:nvPicPr>
          <p:cNvPr id="8" name="Picture 7">
            <a:extLst>
              <a:ext uri="{FF2B5EF4-FFF2-40B4-BE49-F238E27FC236}">
                <a16:creationId xmlns:a16="http://schemas.microsoft.com/office/drawing/2014/main" id="{865B29BD-FD4E-524A-B407-1A63C33721AA}"/>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926824" y="1996283"/>
            <a:ext cx="7132088" cy="4420039"/>
          </a:xfrm>
          <a:prstGeom prst="rect">
            <a:avLst/>
          </a:prstGeom>
        </p:spPr>
      </p:pic>
    </p:spTree>
    <p:extLst>
      <p:ext uri="{BB962C8B-B14F-4D97-AF65-F5344CB8AC3E}">
        <p14:creationId xmlns:p14="http://schemas.microsoft.com/office/powerpoint/2010/main" val="24075919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3B9E-E28E-3C40-868A-FBEFF35AFC98}"/>
              </a:ext>
            </a:extLst>
          </p:cNvPr>
          <p:cNvSpPr>
            <a:spLocks noGrp="1"/>
          </p:cNvSpPr>
          <p:nvPr>
            <p:ph type="title"/>
          </p:nvPr>
        </p:nvSpPr>
        <p:spPr/>
        <p:txBody>
          <a:bodyPr/>
          <a:lstStyle/>
          <a:p>
            <a:r>
              <a:rPr lang="en-US" dirty="0"/>
              <a:t>Icons and Integration with Profile </a:t>
            </a:r>
            <a:r>
              <a:rPr lang="en-US" sz="1500" dirty="0"/>
              <a:t>(JM Gauthier)</a:t>
            </a:r>
          </a:p>
        </p:txBody>
      </p:sp>
      <p:sp>
        <p:nvSpPr>
          <p:cNvPr id="6" name="TextBox 5">
            <a:extLst>
              <a:ext uri="{FF2B5EF4-FFF2-40B4-BE49-F238E27FC236}">
                <a16:creationId xmlns:a16="http://schemas.microsoft.com/office/drawing/2014/main" id="{5F8EFA75-EA8C-B049-9476-8C311406D739}"/>
              </a:ext>
            </a:extLst>
          </p:cNvPr>
          <p:cNvSpPr txBox="1"/>
          <p:nvPr/>
        </p:nvSpPr>
        <p:spPr>
          <a:xfrm>
            <a:off x="1186618" y="1516672"/>
            <a:ext cx="2752741" cy="300082"/>
          </a:xfrm>
          <a:prstGeom prst="rect">
            <a:avLst/>
          </a:prstGeom>
          <a:noFill/>
        </p:spPr>
        <p:txBody>
          <a:bodyPr wrap="none" rtlCol="0">
            <a:spAutoFit/>
          </a:bodyPr>
          <a:lstStyle/>
          <a:p>
            <a:r>
              <a:rPr lang="en-US" sz="1350" dirty="0"/>
              <a:t>Technical and Functions Libraries</a:t>
            </a:r>
          </a:p>
        </p:txBody>
      </p:sp>
      <p:sp>
        <p:nvSpPr>
          <p:cNvPr id="7" name="TextBox 6">
            <a:extLst>
              <a:ext uri="{FF2B5EF4-FFF2-40B4-BE49-F238E27FC236}">
                <a16:creationId xmlns:a16="http://schemas.microsoft.com/office/drawing/2014/main" id="{CBBADF36-FD7A-CB40-A49A-8FACD0954424}"/>
              </a:ext>
            </a:extLst>
          </p:cNvPr>
          <p:cNvSpPr txBox="1"/>
          <p:nvPr/>
        </p:nvSpPr>
        <p:spPr>
          <a:xfrm>
            <a:off x="5378455" y="2243042"/>
            <a:ext cx="2973956" cy="300082"/>
          </a:xfrm>
          <a:prstGeom prst="rect">
            <a:avLst/>
          </a:prstGeom>
          <a:noFill/>
        </p:spPr>
        <p:txBody>
          <a:bodyPr wrap="none" rtlCol="0">
            <a:spAutoFit/>
          </a:bodyPr>
          <a:lstStyle/>
          <a:p>
            <a:r>
              <a:rPr lang="en-US" sz="1350" dirty="0"/>
              <a:t>Functional Analysis portion of Profile</a:t>
            </a:r>
          </a:p>
        </p:txBody>
      </p:sp>
      <p:pic>
        <p:nvPicPr>
          <p:cNvPr id="9" name="Picture 8">
            <a:extLst>
              <a:ext uri="{FF2B5EF4-FFF2-40B4-BE49-F238E27FC236}">
                <a16:creationId xmlns:a16="http://schemas.microsoft.com/office/drawing/2014/main" id="{7A179683-82FE-2F48-AAF6-E99876E74F7C}"/>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378455" y="2534478"/>
            <a:ext cx="3675084" cy="3466272"/>
          </a:xfrm>
          <a:prstGeom prst="rect">
            <a:avLst/>
          </a:prstGeom>
        </p:spPr>
      </p:pic>
      <p:pic>
        <p:nvPicPr>
          <p:cNvPr id="11" name="Picture 10">
            <a:extLst>
              <a:ext uri="{FF2B5EF4-FFF2-40B4-BE49-F238E27FC236}">
                <a16:creationId xmlns:a16="http://schemas.microsoft.com/office/drawing/2014/main" id="{8E59A5FF-E3FE-C240-BA8D-8F1D506FDBD6}"/>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0461" y="1810048"/>
            <a:ext cx="3795729" cy="3359359"/>
          </a:xfrm>
          <a:prstGeom prst="rect">
            <a:avLst/>
          </a:prstGeom>
        </p:spPr>
      </p:pic>
      <p:pic>
        <p:nvPicPr>
          <p:cNvPr id="13" name="Picture 12">
            <a:extLst>
              <a:ext uri="{FF2B5EF4-FFF2-40B4-BE49-F238E27FC236}">
                <a16:creationId xmlns:a16="http://schemas.microsoft.com/office/drawing/2014/main" id="{90AEBED3-4DAD-8D43-A7FB-11E02109175C}"/>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2997057" y="4076162"/>
            <a:ext cx="2381398" cy="2216024"/>
          </a:xfrm>
          <a:prstGeom prst="rect">
            <a:avLst/>
          </a:prstGeom>
        </p:spPr>
      </p:pic>
    </p:spTree>
    <p:extLst>
      <p:ext uri="{BB962C8B-B14F-4D97-AF65-F5344CB8AC3E}">
        <p14:creationId xmlns:p14="http://schemas.microsoft.com/office/powerpoint/2010/main" val="2933675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13B9E-E28E-3C40-868A-FBEFF35AFC98}"/>
              </a:ext>
            </a:extLst>
          </p:cNvPr>
          <p:cNvSpPr>
            <a:spLocks noGrp="1"/>
          </p:cNvSpPr>
          <p:nvPr>
            <p:ph type="title"/>
          </p:nvPr>
        </p:nvSpPr>
        <p:spPr/>
        <p:txBody>
          <a:bodyPr/>
          <a:lstStyle/>
          <a:p>
            <a:r>
              <a:rPr lang="en-US" dirty="0"/>
              <a:t>Icons and Integration with Profile </a:t>
            </a:r>
            <a:r>
              <a:rPr lang="en-US" sz="1500" dirty="0"/>
              <a:t>(JM Gauthier)</a:t>
            </a:r>
          </a:p>
        </p:txBody>
      </p:sp>
      <p:pic>
        <p:nvPicPr>
          <p:cNvPr id="4" name="Picture 3">
            <a:extLst>
              <a:ext uri="{FF2B5EF4-FFF2-40B4-BE49-F238E27FC236}">
                <a16:creationId xmlns:a16="http://schemas.microsoft.com/office/drawing/2014/main" id="{C1C06464-BFFA-F54A-BCF7-A7C361962634}"/>
              </a:ext>
            </a:extLst>
          </p:cNvPr>
          <p:cNvPicPr>
            <a:picLocks noChangeAspect="1"/>
          </p:cNvPicPr>
          <p:nvPr/>
        </p:nvPicPr>
        <p:blipFill>
          <a:blip r:embed="rId3"/>
          <a:stretch>
            <a:fillRect/>
          </a:stretch>
        </p:blipFill>
        <p:spPr>
          <a:xfrm>
            <a:off x="4293704" y="1699269"/>
            <a:ext cx="4352519" cy="3082281"/>
          </a:xfrm>
          <a:prstGeom prst="rect">
            <a:avLst/>
          </a:prstGeom>
        </p:spPr>
      </p:pic>
      <p:pic>
        <p:nvPicPr>
          <p:cNvPr id="5" name="Picture 4">
            <a:extLst>
              <a:ext uri="{FF2B5EF4-FFF2-40B4-BE49-F238E27FC236}">
                <a16:creationId xmlns:a16="http://schemas.microsoft.com/office/drawing/2014/main" id="{05D6AC7E-4E3D-9842-B884-C32B3A00CC1E}"/>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33681" y="1701189"/>
            <a:ext cx="4001792" cy="3080362"/>
          </a:xfrm>
          <a:prstGeom prst="rect">
            <a:avLst/>
          </a:prstGeom>
        </p:spPr>
      </p:pic>
      <p:sp>
        <p:nvSpPr>
          <p:cNvPr id="6" name="TextBox 5">
            <a:extLst>
              <a:ext uri="{FF2B5EF4-FFF2-40B4-BE49-F238E27FC236}">
                <a16:creationId xmlns:a16="http://schemas.microsoft.com/office/drawing/2014/main" id="{5F8EFA75-EA8C-B049-9476-8C311406D739}"/>
              </a:ext>
            </a:extLst>
          </p:cNvPr>
          <p:cNvSpPr txBox="1"/>
          <p:nvPr/>
        </p:nvSpPr>
        <p:spPr>
          <a:xfrm>
            <a:off x="1234440" y="1338834"/>
            <a:ext cx="2271904" cy="300082"/>
          </a:xfrm>
          <a:prstGeom prst="rect">
            <a:avLst/>
          </a:prstGeom>
          <a:noFill/>
        </p:spPr>
        <p:txBody>
          <a:bodyPr wrap="none" rtlCol="0">
            <a:spAutoFit/>
          </a:bodyPr>
          <a:lstStyle/>
          <a:p>
            <a:r>
              <a:rPr lang="en-US" sz="1350" dirty="0"/>
              <a:t>Technical Architecture Use </a:t>
            </a:r>
          </a:p>
        </p:txBody>
      </p:sp>
      <p:sp>
        <p:nvSpPr>
          <p:cNvPr id="7" name="TextBox 6">
            <a:extLst>
              <a:ext uri="{FF2B5EF4-FFF2-40B4-BE49-F238E27FC236}">
                <a16:creationId xmlns:a16="http://schemas.microsoft.com/office/drawing/2014/main" id="{CBBADF36-FD7A-CB40-A49A-8FACD0954424}"/>
              </a:ext>
            </a:extLst>
          </p:cNvPr>
          <p:cNvSpPr txBox="1"/>
          <p:nvPr/>
        </p:nvSpPr>
        <p:spPr>
          <a:xfrm>
            <a:off x="4700016" y="1320677"/>
            <a:ext cx="2300694" cy="300082"/>
          </a:xfrm>
          <a:prstGeom prst="rect">
            <a:avLst/>
          </a:prstGeom>
          <a:noFill/>
        </p:spPr>
        <p:txBody>
          <a:bodyPr wrap="none" rtlCol="0">
            <a:spAutoFit/>
          </a:bodyPr>
          <a:lstStyle/>
          <a:p>
            <a:r>
              <a:rPr lang="en-US" sz="1350" dirty="0"/>
              <a:t>Functional Architecture Use</a:t>
            </a:r>
          </a:p>
        </p:txBody>
      </p:sp>
    </p:spTree>
    <p:extLst>
      <p:ext uri="{BB962C8B-B14F-4D97-AF65-F5344CB8AC3E}">
        <p14:creationId xmlns:p14="http://schemas.microsoft.com/office/powerpoint/2010/main" val="26622711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3E605-EB0B-C54B-944E-C4514D71C78A}"/>
              </a:ext>
            </a:extLst>
          </p:cNvPr>
          <p:cNvSpPr>
            <a:spLocks noGrp="1"/>
          </p:cNvSpPr>
          <p:nvPr>
            <p:ph type="title"/>
          </p:nvPr>
        </p:nvSpPr>
        <p:spPr/>
        <p:txBody>
          <a:bodyPr/>
          <a:lstStyle/>
          <a:p>
            <a:r>
              <a:rPr lang="en-US" dirty="0"/>
              <a:t>ISE&amp;PPOOA, especially and functional flows</a:t>
            </a:r>
          </a:p>
        </p:txBody>
      </p:sp>
      <p:sp>
        <p:nvSpPr>
          <p:cNvPr id="3" name="Content Placeholder 2">
            <a:extLst>
              <a:ext uri="{FF2B5EF4-FFF2-40B4-BE49-F238E27FC236}">
                <a16:creationId xmlns:a16="http://schemas.microsoft.com/office/drawing/2014/main" id="{5F2278D9-EF0D-8D4F-ACD2-07123E60A37E}"/>
              </a:ext>
            </a:extLst>
          </p:cNvPr>
          <p:cNvSpPr>
            <a:spLocks noGrp="1"/>
          </p:cNvSpPr>
          <p:nvPr>
            <p:ph idx="1"/>
          </p:nvPr>
        </p:nvSpPr>
        <p:spPr/>
        <p:txBody>
          <a:bodyPr/>
          <a:lstStyle/>
          <a:p>
            <a:r>
              <a:rPr lang="en-US" dirty="0">
                <a:hlinkClick r:id="rId2"/>
              </a:rPr>
              <a:t>Integrated Systems Engineering and Processes Pipelines in Object Oriented Architectures</a:t>
            </a:r>
            <a:endParaRPr lang="en-US" dirty="0"/>
          </a:p>
          <a:p>
            <a:pPr lvl="1"/>
            <a:r>
              <a:rPr lang="en-US" dirty="0"/>
              <a:t>Software intensive architecture focused on concurrency</a:t>
            </a:r>
          </a:p>
        </p:txBody>
      </p:sp>
      <p:pic>
        <p:nvPicPr>
          <p:cNvPr id="5" name="Picture 4">
            <a:extLst>
              <a:ext uri="{FF2B5EF4-FFF2-40B4-BE49-F238E27FC236}">
                <a16:creationId xmlns:a16="http://schemas.microsoft.com/office/drawing/2014/main" id="{7EF14DE7-D94D-4642-8965-3182F0D56CB8}"/>
              </a:ext>
            </a:extLst>
          </p:cNvPr>
          <p:cNvPicPr>
            <a:picLocks noChangeAspect="1"/>
          </p:cNvPicPr>
          <p:nvPr/>
        </p:nvPicPr>
        <p:blipFill>
          <a:blip r:embed="rId3"/>
          <a:stretch>
            <a:fillRect/>
          </a:stretch>
        </p:blipFill>
        <p:spPr>
          <a:xfrm>
            <a:off x="112373" y="2906627"/>
            <a:ext cx="3094123" cy="3094123"/>
          </a:xfrm>
          <a:prstGeom prst="rect">
            <a:avLst/>
          </a:prstGeom>
        </p:spPr>
      </p:pic>
      <p:sp>
        <p:nvSpPr>
          <p:cNvPr id="7" name="Rectangle 6">
            <a:extLst>
              <a:ext uri="{FF2B5EF4-FFF2-40B4-BE49-F238E27FC236}">
                <a16:creationId xmlns:a16="http://schemas.microsoft.com/office/drawing/2014/main" id="{B2E23C1B-2C7E-7D40-AECF-5129A4108962}"/>
              </a:ext>
            </a:extLst>
          </p:cNvPr>
          <p:cNvSpPr/>
          <p:nvPr/>
        </p:nvSpPr>
        <p:spPr>
          <a:xfrm>
            <a:off x="3029325" y="3083799"/>
            <a:ext cx="5974423" cy="900246"/>
          </a:xfrm>
          <a:prstGeom prst="rect">
            <a:avLst/>
          </a:prstGeom>
        </p:spPr>
        <p:txBody>
          <a:bodyPr wrap="square">
            <a:spAutoFit/>
          </a:bodyPr>
          <a:lstStyle/>
          <a:p>
            <a:r>
              <a:rPr lang="en-US" sz="1050" dirty="0">
                <a:latin typeface="Times" pitchFamily="2" charset="0"/>
              </a:rPr>
              <a:t>The ISE&amp;PPOOA method recommends that functional requirements are specified relying on the</a:t>
            </a:r>
          </a:p>
          <a:p>
            <a:r>
              <a:rPr lang="en-US" sz="1050" dirty="0">
                <a:latin typeface="Times" pitchFamily="2" charset="0"/>
              </a:rPr>
              <a:t>functions outputs identified in the functional architecture. The detailed level functional system</a:t>
            </a:r>
          </a:p>
          <a:p>
            <a:r>
              <a:rPr lang="en-US" sz="1050" dirty="0">
                <a:latin typeface="Times" pitchFamily="2" charset="0"/>
              </a:rPr>
              <a:t>requirements are presented in the lower level functions of the system. At least each function is</a:t>
            </a:r>
          </a:p>
          <a:p>
            <a:r>
              <a:rPr lang="en-US" sz="1050" dirty="0">
                <a:latin typeface="Times" pitchFamily="2" charset="0"/>
              </a:rPr>
              <a:t>associated with one functional requirement and each functional requirement has one associated</a:t>
            </a:r>
          </a:p>
          <a:p>
            <a:r>
              <a:rPr lang="en-US" sz="1050" dirty="0">
                <a:latin typeface="Times" pitchFamily="2" charset="0"/>
              </a:rPr>
              <a:t>function.</a:t>
            </a:r>
          </a:p>
        </p:txBody>
      </p:sp>
      <p:pic>
        <p:nvPicPr>
          <p:cNvPr id="10" name="Picture 9" descr="Activity functional flow">
            <a:extLst>
              <a:ext uri="{FF2B5EF4-FFF2-40B4-BE49-F238E27FC236}">
                <a16:creationId xmlns:a16="http://schemas.microsoft.com/office/drawing/2014/main" id="{C1EAF9E8-4A1E-294F-BCFA-9F27807FC2D8}"/>
              </a:ext>
            </a:extLst>
          </p:cNvPr>
          <p:cNvPicPr>
            <a:picLocks noChangeAspect="1"/>
          </p:cNvPicPr>
          <p:nvPr/>
        </p:nvPicPr>
        <p:blipFill>
          <a:blip r:embed="rId4"/>
          <a:stretch>
            <a:fillRect/>
          </a:stretch>
        </p:blipFill>
        <p:spPr>
          <a:xfrm>
            <a:off x="3614952" y="3749789"/>
            <a:ext cx="5392095" cy="2529091"/>
          </a:xfrm>
          <a:prstGeom prst="rect">
            <a:avLst/>
          </a:prstGeom>
        </p:spPr>
      </p:pic>
    </p:spTree>
    <p:extLst>
      <p:ext uri="{BB962C8B-B14F-4D97-AF65-F5344CB8AC3E}">
        <p14:creationId xmlns:p14="http://schemas.microsoft.com/office/powerpoint/2010/main" val="21067225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E30E-A347-B043-BE5C-BE0E5546C6AE}"/>
              </a:ext>
            </a:extLst>
          </p:cNvPr>
          <p:cNvSpPr>
            <a:spLocks noGrp="1"/>
          </p:cNvSpPr>
          <p:nvPr>
            <p:ph type="title"/>
          </p:nvPr>
        </p:nvSpPr>
        <p:spPr/>
        <p:txBody>
          <a:bodyPr/>
          <a:lstStyle/>
          <a:p>
            <a:r>
              <a:rPr lang="en-US" dirty="0"/>
              <a:t>Behavioral Analysis and Interface Blocks </a:t>
            </a:r>
            <a:r>
              <a:rPr lang="en-US" sz="1500" dirty="0"/>
              <a:t>(N. </a:t>
            </a:r>
            <a:r>
              <a:rPr lang="en-US" sz="1500" dirty="0" err="1"/>
              <a:t>Vinarcik</a:t>
            </a:r>
            <a:r>
              <a:rPr lang="en-US" sz="1500" dirty="0"/>
              <a:t>)</a:t>
            </a:r>
          </a:p>
        </p:txBody>
      </p:sp>
      <p:pic>
        <p:nvPicPr>
          <p:cNvPr id="4" name="Picture 3">
            <a:extLst>
              <a:ext uri="{FF2B5EF4-FFF2-40B4-BE49-F238E27FC236}">
                <a16:creationId xmlns:a16="http://schemas.microsoft.com/office/drawing/2014/main" id="{CF348656-71EA-9A42-AE3B-1BCC0B8B5F0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1201712"/>
            <a:ext cx="5869004" cy="2575075"/>
          </a:xfrm>
          <a:prstGeom prst="rect">
            <a:avLst/>
          </a:prstGeom>
        </p:spPr>
      </p:pic>
      <p:pic>
        <p:nvPicPr>
          <p:cNvPr id="5" name="Picture 4">
            <a:extLst>
              <a:ext uri="{FF2B5EF4-FFF2-40B4-BE49-F238E27FC236}">
                <a16:creationId xmlns:a16="http://schemas.microsoft.com/office/drawing/2014/main" id="{C65083F0-F462-3B49-A1DE-6C25CCA9C49F}"/>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733906" y="3838675"/>
            <a:ext cx="3402873" cy="2145676"/>
          </a:xfrm>
          <a:prstGeom prst="rect">
            <a:avLst/>
          </a:prstGeom>
        </p:spPr>
      </p:pic>
      <p:pic>
        <p:nvPicPr>
          <p:cNvPr id="8" name="Picture 7">
            <a:extLst>
              <a:ext uri="{FF2B5EF4-FFF2-40B4-BE49-F238E27FC236}">
                <a16:creationId xmlns:a16="http://schemas.microsoft.com/office/drawing/2014/main" id="{4B410F77-96AA-AB42-A492-6DD7056AD231}"/>
              </a:ext>
            </a:extLst>
          </p:cNvPr>
          <p:cNvPicPr>
            <a:picLocks noChangeAspect="1"/>
          </p:cNvPicPr>
          <p:nvPr/>
        </p:nvPicPr>
        <p:blipFill>
          <a:blip r:embed="rId4"/>
          <a:stretch>
            <a:fillRect/>
          </a:stretch>
        </p:blipFill>
        <p:spPr>
          <a:xfrm>
            <a:off x="21659" y="4234458"/>
            <a:ext cx="5021191" cy="1749893"/>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901438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2E59F-00D6-654D-9EF9-C32182FC13FB}"/>
              </a:ext>
            </a:extLst>
          </p:cNvPr>
          <p:cNvSpPr>
            <a:spLocks noGrp="1"/>
          </p:cNvSpPr>
          <p:nvPr>
            <p:ph type="title"/>
          </p:nvPr>
        </p:nvSpPr>
        <p:spPr/>
        <p:txBody>
          <a:bodyPr>
            <a:normAutofit/>
          </a:bodyPr>
          <a:lstStyle/>
          <a:p>
            <a:r>
              <a:rPr lang="en-US" sz="3000" dirty="0"/>
              <a:t>Domain vs Application Engineering </a:t>
            </a:r>
            <a:r>
              <a:rPr lang="en-US" sz="1500" dirty="0"/>
              <a:t>(M. </a:t>
            </a:r>
            <a:r>
              <a:rPr lang="en-US" sz="1500" dirty="0" err="1"/>
              <a:t>Chami</a:t>
            </a:r>
            <a:r>
              <a:rPr lang="en-US" sz="1500" dirty="0"/>
              <a:t>)</a:t>
            </a:r>
          </a:p>
        </p:txBody>
      </p:sp>
      <p:sp>
        <p:nvSpPr>
          <p:cNvPr id="3" name="Content Placeholder 2">
            <a:extLst>
              <a:ext uri="{FF2B5EF4-FFF2-40B4-BE49-F238E27FC236}">
                <a16:creationId xmlns:a16="http://schemas.microsoft.com/office/drawing/2014/main" id="{DFF62EFB-E791-3D48-9177-2D56056934E7}"/>
              </a:ext>
            </a:extLst>
          </p:cNvPr>
          <p:cNvSpPr>
            <a:spLocks noGrp="1"/>
          </p:cNvSpPr>
          <p:nvPr>
            <p:ph idx="1"/>
          </p:nvPr>
        </p:nvSpPr>
        <p:spPr/>
        <p:txBody>
          <a:bodyPr>
            <a:normAutofit/>
          </a:bodyPr>
          <a:lstStyle/>
          <a:p>
            <a:pPr marL="0" indent="0">
              <a:buNone/>
            </a:pPr>
            <a:r>
              <a:rPr lang="en-US" sz="1350" dirty="0"/>
              <a:t>Domain Engineering:</a:t>
            </a:r>
          </a:p>
          <a:p>
            <a:r>
              <a:rPr lang="en-US" sz="1350" dirty="0"/>
              <a:t>Where the variability is defined and analyzed.</a:t>
            </a:r>
          </a:p>
          <a:p>
            <a:pPr marL="0" indent="0">
              <a:buNone/>
            </a:pPr>
            <a:r>
              <a:rPr lang="en-US" sz="1350" dirty="0"/>
              <a:t>Application Engineering:</a:t>
            </a:r>
          </a:p>
          <a:p>
            <a:r>
              <a:rPr lang="en-US" sz="1350" dirty="0"/>
              <a:t>Where the variability is configured to generate specific products.</a:t>
            </a:r>
          </a:p>
          <a:p>
            <a:r>
              <a:rPr lang="en-US" sz="1350" dirty="0"/>
              <a:t>Variability stereotype to specify use cases, extensible to technical and functional blocks</a:t>
            </a:r>
          </a:p>
        </p:txBody>
      </p:sp>
      <p:pic>
        <p:nvPicPr>
          <p:cNvPr id="4" name="Picture 3">
            <a:extLst>
              <a:ext uri="{FF2B5EF4-FFF2-40B4-BE49-F238E27FC236}">
                <a16:creationId xmlns:a16="http://schemas.microsoft.com/office/drawing/2014/main" id="{CD58AE57-9A77-FD49-A548-315B0C77D44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70018" y="2819659"/>
            <a:ext cx="3369945" cy="2242965"/>
          </a:xfrm>
          <a:prstGeom prst="rect">
            <a:avLst/>
          </a:prstGeom>
        </p:spPr>
      </p:pic>
      <p:pic>
        <p:nvPicPr>
          <p:cNvPr id="9" name="Picture 8">
            <a:extLst>
              <a:ext uri="{FF2B5EF4-FFF2-40B4-BE49-F238E27FC236}">
                <a16:creationId xmlns:a16="http://schemas.microsoft.com/office/drawing/2014/main" id="{E8C09860-6795-B54D-8C88-D05DEA8DA189}"/>
              </a:ext>
            </a:extLst>
          </p:cNvPr>
          <p:cNvPicPr>
            <a:picLocks noChangeAspect="1"/>
          </p:cNvPicPr>
          <p:nvPr/>
        </p:nvPicPr>
        <p:blipFill>
          <a:blip r:embed="rId3"/>
          <a:stretch>
            <a:fillRect/>
          </a:stretch>
        </p:blipFill>
        <p:spPr>
          <a:xfrm>
            <a:off x="6391083" y="3429000"/>
            <a:ext cx="2752917" cy="2550183"/>
          </a:xfrm>
          <a:prstGeom prst="rect">
            <a:avLst/>
          </a:prstGeom>
        </p:spPr>
      </p:pic>
      <p:pic>
        <p:nvPicPr>
          <p:cNvPr id="11" name="Picture 10">
            <a:extLst>
              <a:ext uri="{FF2B5EF4-FFF2-40B4-BE49-F238E27FC236}">
                <a16:creationId xmlns:a16="http://schemas.microsoft.com/office/drawing/2014/main" id="{24E05A87-C99B-C849-AD58-C8B31F819470}"/>
              </a:ext>
            </a:extLst>
          </p:cNvPr>
          <p:cNvPicPr>
            <a:picLocks noChangeAspect="1"/>
          </p:cNvPicPr>
          <p:nvPr/>
        </p:nvPicPr>
        <p:blipFill>
          <a:blip r:embed="rId4"/>
          <a:stretch>
            <a:fillRect/>
          </a:stretch>
        </p:blipFill>
        <p:spPr>
          <a:xfrm>
            <a:off x="3539963" y="3854735"/>
            <a:ext cx="2833689" cy="2146016"/>
          </a:xfrm>
          <a:prstGeom prst="rect">
            <a:avLst/>
          </a:prstGeom>
        </p:spPr>
      </p:pic>
    </p:spTree>
    <p:extLst>
      <p:ext uri="{BB962C8B-B14F-4D97-AF65-F5344CB8AC3E}">
        <p14:creationId xmlns:p14="http://schemas.microsoft.com/office/powerpoint/2010/main" val="3286361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84F5-7EA7-5143-A0E9-F29C3D45858B}"/>
              </a:ext>
            </a:extLst>
          </p:cNvPr>
          <p:cNvSpPr>
            <a:spLocks noGrp="1"/>
          </p:cNvSpPr>
          <p:nvPr>
            <p:ph type="title"/>
          </p:nvPr>
        </p:nvSpPr>
        <p:spPr/>
        <p:txBody>
          <a:bodyPr/>
          <a:lstStyle/>
          <a:p>
            <a:r>
              <a:rPr lang="en-US" dirty="0"/>
              <a:t>Indirect Benefits of the Challenge</a:t>
            </a:r>
          </a:p>
        </p:txBody>
      </p:sp>
      <p:sp>
        <p:nvSpPr>
          <p:cNvPr id="3" name="Content Placeholder 2">
            <a:extLst>
              <a:ext uri="{FF2B5EF4-FFF2-40B4-BE49-F238E27FC236}">
                <a16:creationId xmlns:a16="http://schemas.microsoft.com/office/drawing/2014/main" id="{B5245318-D107-1140-8611-393436A34FE6}"/>
              </a:ext>
            </a:extLst>
          </p:cNvPr>
          <p:cNvSpPr>
            <a:spLocks noGrp="1"/>
          </p:cNvSpPr>
          <p:nvPr>
            <p:ph idx="1"/>
          </p:nvPr>
        </p:nvSpPr>
        <p:spPr/>
        <p:txBody>
          <a:bodyPr/>
          <a:lstStyle/>
          <a:p>
            <a:r>
              <a:rPr lang="en-US" dirty="0"/>
              <a:t>Spurred discussion of libraries, profiles, meta-modeling, and model validation</a:t>
            </a:r>
          </a:p>
          <a:p>
            <a:r>
              <a:rPr lang="en-US" dirty="0"/>
              <a:t>Served as examples for those newer to MBSE, and thought-provoking to see different types of approaches for those more familiar with it</a:t>
            </a:r>
          </a:p>
          <a:p>
            <a:r>
              <a:rPr lang="en-US" dirty="0"/>
              <a:t>Engagement and visibility for NASA across systems engineering field and space industry</a:t>
            </a:r>
          </a:p>
          <a:p>
            <a:r>
              <a:rPr lang="en-US" dirty="0"/>
              <a:t>Visibility and connections to potential future workforce</a:t>
            </a:r>
          </a:p>
        </p:txBody>
      </p:sp>
    </p:spTree>
    <p:extLst>
      <p:ext uri="{BB962C8B-B14F-4D97-AF65-F5344CB8AC3E}">
        <p14:creationId xmlns:p14="http://schemas.microsoft.com/office/powerpoint/2010/main" val="2750632832"/>
      </p:ext>
    </p:extLst>
  </p:cSld>
  <p:clrMapOvr>
    <a:masterClrMapping/>
  </p:clrMapOvr>
</p:sld>
</file>

<file path=ppt/theme/theme1.xml><?xml version="1.0" encoding="utf-8"?>
<a:theme xmlns:a="http://schemas.openxmlformats.org/drawingml/2006/main" name="1_MBS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BSE Theme" id="{46A71DFE-3CFC-4394-90AA-3FF3BF4C58D3}" vid="{CBD7DA84-E49F-4A98-80B1-E1BE2189F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11259</TotalTime>
  <Words>1465</Words>
  <Application>Microsoft Macintosh PowerPoint</Application>
  <PresentationFormat>On-screen Show (4:3)</PresentationFormat>
  <Paragraphs>149</Paragraphs>
  <Slides>20</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vt:lpstr>
      <vt:lpstr>1_MBSE Theme</vt:lpstr>
      <vt:lpstr>An Innovative Jump Start for MBSE Tooling</vt:lpstr>
      <vt:lpstr>About the Presenter:  Samantha Infeld</vt:lpstr>
      <vt:lpstr>Contents</vt:lpstr>
      <vt:lpstr>What is MBSE?: The Knowledge Pyramid</vt:lpstr>
      <vt:lpstr>Crowdsourcing for system model library ideas</vt:lpstr>
      <vt:lpstr>New kind of innovation, newer application</vt:lpstr>
      <vt:lpstr>Challenge Definition</vt:lpstr>
      <vt:lpstr>Challenge Promotion</vt:lpstr>
      <vt:lpstr>Challenge Entry Summary</vt:lpstr>
      <vt:lpstr>Crowdsourcing for SE Methods</vt:lpstr>
      <vt:lpstr>Proposed Direct Use of Challenge Entries</vt:lpstr>
      <vt:lpstr>Icons, Functions, Component Libraries (A. Trujillo)</vt:lpstr>
      <vt:lpstr>Icons, Functions, Component Libraries (A. Trujillo)</vt:lpstr>
      <vt:lpstr>Icons, Functions, Component Libraries (A. Trujillo)</vt:lpstr>
      <vt:lpstr>Icons and Integration with Profile (JM Gauthier)</vt:lpstr>
      <vt:lpstr>Icons and Integration with Profile (JM Gauthier)</vt:lpstr>
      <vt:lpstr>ISE&amp;PPOOA, especially and functional flows</vt:lpstr>
      <vt:lpstr>Behavioral Analysis and Interface Blocks (N. Vinarcik)</vt:lpstr>
      <vt:lpstr>Domain vs Application Engineering (M. Chami)</vt:lpstr>
      <vt:lpstr>Indirect Benefits of the Challenge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Innovative Jump Start for MBSE Tooling, NASA Tournament Lab Results</dc:title>
  <dc:creator>Infeld, Samantha Indre. (LARC-D209)[ANALYTICAL MECHANICS ASSOCIATES INC]</dc:creator>
  <cp:lastModifiedBy>Infeld, Samantha Indre. (LARC-D209)[ANALYTICAL MECHANICS ASSOCIATES INC]</cp:lastModifiedBy>
  <cp:revision>42</cp:revision>
  <dcterms:created xsi:type="dcterms:W3CDTF">2020-04-13T18:38:17Z</dcterms:created>
  <dcterms:modified xsi:type="dcterms:W3CDTF">2020-07-16T16:15:41Z</dcterms:modified>
</cp:coreProperties>
</file>