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 id="2147483672" r:id="rId5"/>
  </p:sldMasterIdLst>
  <p:notesMasterIdLst>
    <p:notesMasterId r:id="rId17"/>
  </p:notesMasterIdLst>
  <p:sldIdLst>
    <p:sldId id="546" r:id="rId6"/>
    <p:sldId id="550" r:id="rId7"/>
    <p:sldId id="555" r:id="rId8"/>
    <p:sldId id="547" r:id="rId9"/>
    <p:sldId id="548" r:id="rId10"/>
    <p:sldId id="549" r:id="rId11"/>
    <p:sldId id="556" r:id="rId12"/>
    <p:sldId id="554" r:id="rId13"/>
    <p:sldId id="551" r:id="rId14"/>
    <p:sldId id="552" r:id="rId15"/>
    <p:sldId id="55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mieri, Frank L. (LARC-D307)" initials="PFL(" lastIdx="20" clrIdx="0">
    <p:extLst>
      <p:ext uri="{19B8F6BF-5375-455C-9EA6-DF929625EA0E}">
        <p15:presenceInfo xmlns:p15="http://schemas.microsoft.com/office/powerpoint/2012/main" userId="S-1-5-21-330711430-3775241029-4075259233-3379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C208"/>
    <a:srgbClr val="3763B1"/>
    <a:srgbClr val="AB8100"/>
    <a:srgbClr val="F0EA00"/>
    <a:srgbClr val="0033CC"/>
    <a:srgbClr val="D4EFF8"/>
    <a:srgbClr val="E8D9F3"/>
    <a:srgbClr val="9E0000"/>
    <a:srgbClr val="00CC99"/>
    <a:srgbClr val="C1B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2127" autoAdjust="0"/>
  </p:normalViewPr>
  <p:slideViewPr>
    <p:cSldViewPr snapToGrid="0">
      <p:cViewPr varScale="1">
        <p:scale>
          <a:sx n="105" d="100"/>
          <a:sy n="105" d="100"/>
        </p:scale>
        <p:origin x="816" y="102"/>
      </p:cViewPr>
      <p:guideLst/>
    </p:cSldViewPr>
  </p:slideViewPr>
  <p:notesTextViewPr>
    <p:cViewPr>
      <p:scale>
        <a:sx n="1" d="1"/>
        <a:sy n="1" d="1"/>
      </p:scale>
      <p:origin x="0" y="0"/>
    </p:cViewPr>
  </p:notesText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7/29/2020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a:t>
            </a:fld>
            <a:endParaRPr lang="en-US"/>
          </a:p>
        </p:txBody>
      </p:sp>
    </p:spTree>
    <p:extLst>
      <p:ext uri="{BB962C8B-B14F-4D97-AF65-F5344CB8AC3E}">
        <p14:creationId xmlns:p14="http://schemas.microsoft.com/office/powerpoint/2010/main" val="932179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Currently, some aircrafts are utilizing composites parts bonded with adhesives to achieve the high strength of customary materials, such as aluminum, while utilizing the advantage of low weight in composites</a:t>
            </a:r>
          </a:p>
          <a:p>
            <a:pPr marL="171450" indent="-171450">
              <a:buFont typeface="Arial" panose="020B0604020202020204" pitchFamily="34" charset="0"/>
              <a:buChar char="•"/>
            </a:pPr>
            <a:r>
              <a:rPr lang="en-US" dirty="0"/>
              <a:t>Adhesively bonded composites pose a reliability concern due to unpredictable and unmeasurable strength</a:t>
            </a:r>
          </a:p>
          <a:p>
            <a:pPr marL="171450" indent="-171450">
              <a:buFont typeface="Arial" panose="020B0604020202020204" pitchFamily="34" charset="0"/>
              <a:buChar char="•"/>
            </a:pPr>
            <a:r>
              <a:rPr lang="en-US" dirty="0"/>
              <a:t>100,000s of fasteners are added to improve this reliability, impacting the weight advantages of composites and increasing costs</a:t>
            </a:r>
          </a:p>
          <a:p>
            <a:pPr marL="171450" indent="-171450">
              <a:buFont typeface="Arial" panose="020B0604020202020204" pitchFamily="34" charset="0"/>
              <a:buChar char="•"/>
            </a:pPr>
            <a:r>
              <a:rPr lang="en-US" dirty="0" err="1"/>
              <a:t>AERoBOND</a:t>
            </a:r>
            <a:r>
              <a:rPr lang="en-US" dirty="0"/>
              <a:t> is trying to improve the reliability of these composites by using a novel co-curing system, minimizing the use of adhesives and fasteners</a:t>
            </a:r>
          </a:p>
          <a:p>
            <a:pPr marL="171450" indent="-171450">
              <a:buFont typeface="Arial" panose="020B0604020202020204" pitchFamily="34" charset="0"/>
              <a:buChar char="•"/>
            </a:pPr>
            <a:r>
              <a:rPr lang="en-US" dirty="0"/>
              <a:t>However, process optimization for this project is currently challenging</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2</a:t>
            </a:fld>
            <a:endParaRPr lang="en-US"/>
          </a:p>
        </p:txBody>
      </p:sp>
    </p:spTree>
    <p:extLst>
      <p:ext uri="{BB962C8B-B14F-4D97-AF65-F5344CB8AC3E}">
        <p14:creationId xmlns:p14="http://schemas.microsoft.com/office/powerpoint/2010/main" val="3191766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slide is just used to give an overview of the </a:t>
            </a:r>
            <a:r>
              <a:rPr lang="en-US" dirty="0" err="1"/>
              <a:t>AERoBOND</a:t>
            </a:r>
            <a:r>
              <a:rPr lang="en-US" dirty="0"/>
              <a:t> process and data collected in this process</a:t>
            </a:r>
          </a:p>
          <a:p>
            <a:pPr marL="228600" indent="-228600">
              <a:buFont typeface="+mj-lt"/>
              <a:buAutoNum type="arabicPeriod"/>
            </a:pPr>
            <a:r>
              <a:rPr lang="en-US" dirty="0"/>
              <a:t>The process begins with the fabrication of two uncured panels. These panels have an epoxy rich recipe, which is collected during the manufacturing process. Differential Scanning Calorimetry (DSC) data is collected from the joining layers of these panels. </a:t>
            </a:r>
          </a:p>
          <a:p>
            <a:pPr marL="228600" indent="-228600">
              <a:buFont typeface="+mj-lt"/>
              <a:buAutoNum type="arabicPeriod"/>
            </a:pPr>
            <a:r>
              <a:rPr lang="en-US" dirty="0"/>
              <a:t>The panels then undergo a primary cure cycle in an autoclave, which has predefined temperature, pressure, and time parameters inputted into the machine</a:t>
            </a:r>
          </a:p>
          <a:p>
            <a:pPr marL="228600" indent="-228600">
              <a:buFont typeface="+mj-lt"/>
              <a:buAutoNum type="arabicPeriod"/>
            </a:pPr>
            <a:r>
              <a:rPr lang="en-US" dirty="0"/>
              <a:t>These parameters are then collected during cure stage as autoclave run log data, and Fourier Transform Infrared Spectroscopy (FTIR) data is collected for the two joining layers, which are now partially cured</a:t>
            </a:r>
          </a:p>
          <a:p>
            <a:pPr marL="228600" indent="-228600">
              <a:buFont typeface="+mj-lt"/>
              <a:buAutoNum type="arabicPeriod"/>
            </a:pPr>
            <a:r>
              <a:rPr lang="en-US" dirty="0"/>
              <a:t>The panels are then assembled with a middle joining layer, called Joining layer B, which is hardener rich recipe that is noted</a:t>
            </a:r>
          </a:p>
          <a:p>
            <a:pPr marL="228600" indent="-228600">
              <a:buFont typeface="+mj-lt"/>
              <a:buAutoNum type="arabicPeriod"/>
            </a:pPr>
            <a:r>
              <a:rPr lang="en-US" dirty="0"/>
              <a:t>This assembly then undergoes a secondary cure, creating a completed co-cured structure. This results in a single composite with no visible interface. </a:t>
            </a:r>
          </a:p>
          <a:p>
            <a:pPr marL="228600" indent="-228600">
              <a:buFont typeface="+mj-lt"/>
              <a:buAutoNum type="arabicPeriod"/>
            </a:pPr>
            <a:r>
              <a:rPr lang="en-US" dirty="0"/>
              <a:t>Autoclave Run Log Data is taken from this stage, as well as C-Scan images of the composite structure</a:t>
            </a:r>
          </a:p>
          <a:p>
            <a:pPr marL="228600" indent="-228600">
              <a:buFont typeface="+mj-lt"/>
              <a:buAutoNum type="arabicPeriod"/>
            </a:pPr>
            <a:r>
              <a:rPr lang="en-US" dirty="0"/>
              <a:t>The completed composite then undergoes End-Notched Flexure testing, which is a mechanical test that tests the strength of these materials</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3</a:t>
            </a:fld>
            <a:endParaRPr lang="en-US"/>
          </a:p>
        </p:txBody>
      </p:sp>
    </p:spTree>
    <p:extLst>
      <p:ext uri="{BB962C8B-B14F-4D97-AF65-F5344CB8AC3E}">
        <p14:creationId xmlns:p14="http://schemas.microsoft.com/office/powerpoint/2010/main" val="4034522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objective of my project this summer was to develop a machine learning algorithm to predict the desired mechanical characteristics of these composites, given the input parameters of the composite</a:t>
            </a:r>
          </a:p>
          <a:p>
            <a:pPr marL="171450" indent="-171450">
              <a:buFont typeface="Arial" panose="020B0604020202020204" pitchFamily="34" charset="0"/>
              <a:buChar char="•"/>
            </a:pPr>
            <a:r>
              <a:rPr lang="en-US" dirty="0"/>
              <a:t>This algorithm will be used to conduct a parametric study to solve the optimization problem previously discussed and identify potential composite systems with desired mechanical and characterization properties</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4</a:t>
            </a:fld>
            <a:endParaRPr lang="en-US"/>
          </a:p>
        </p:txBody>
      </p:sp>
    </p:spTree>
    <p:extLst>
      <p:ext uri="{BB962C8B-B14F-4D97-AF65-F5344CB8AC3E}">
        <p14:creationId xmlns:p14="http://schemas.microsoft.com/office/powerpoint/2010/main" val="499566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To successfully do this, the process has to undergo several steps</a:t>
            </a:r>
          </a:p>
          <a:p>
            <a:pPr marL="228600" indent="-228600">
              <a:buFont typeface="+mj-lt"/>
              <a:buAutoNum type="arabicPeriod"/>
            </a:pPr>
            <a:r>
              <a:rPr lang="en-US" dirty="0"/>
              <a:t>First, the data collected from the manufacturing and testing process has to be isolated, pulling the important information out of each file</a:t>
            </a:r>
          </a:p>
          <a:p>
            <a:pPr marL="228600" indent="-228600">
              <a:buFont typeface="+mj-lt"/>
              <a:buAutoNum type="arabicPeriod"/>
            </a:pPr>
            <a:r>
              <a:rPr lang="en-US" dirty="0"/>
              <a:t>Once preprocessing is completed, a ML algorithm has to be designed to analyze the data and give predictions for mechanical properties</a:t>
            </a:r>
          </a:p>
          <a:p>
            <a:pPr marL="228600" indent="-228600">
              <a:buFont typeface="+mj-lt"/>
              <a:buAutoNum type="arabicPeriod"/>
            </a:pPr>
            <a:r>
              <a:rPr lang="en-US" dirty="0"/>
              <a:t>The input parameters then have to be optimized after an output is achieved</a:t>
            </a:r>
          </a:p>
          <a:p>
            <a:pPr marL="171450" indent="-171450">
              <a:buFont typeface="Arial" panose="020B0604020202020204" pitchFamily="34" charset="0"/>
              <a:buChar char="•"/>
            </a:pPr>
            <a:r>
              <a:rPr lang="en-US" dirty="0"/>
              <a:t>To the left is a flow chart describing the ML process</a:t>
            </a:r>
          </a:p>
          <a:p>
            <a:pPr marL="171450" indent="-171450">
              <a:buFont typeface="Arial" panose="020B0604020202020204" pitchFamily="34" charset="0"/>
              <a:buChar char="•"/>
            </a:pPr>
            <a:r>
              <a:rPr lang="en-US" dirty="0"/>
              <a:t>The input values shown are used in the machine learning algorithm to create a model</a:t>
            </a:r>
          </a:p>
          <a:p>
            <a:pPr marL="171450" indent="-171450">
              <a:buFont typeface="Arial" panose="020B0604020202020204" pitchFamily="34" charset="0"/>
              <a:buChar char="•"/>
            </a:pPr>
            <a:r>
              <a:rPr lang="en-US" dirty="0"/>
              <a:t>A user prediction of the composite characteristics, called the prediction, is then loaded into the model</a:t>
            </a:r>
          </a:p>
          <a:p>
            <a:pPr marL="171450" indent="-171450">
              <a:buFont typeface="Arial" panose="020B0604020202020204" pitchFamily="34" charset="0"/>
              <a:buChar char="•"/>
            </a:pPr>
            <a:r>
              <a:rPr lang="en-US" dirty="0"/>
              <a:t>Output parameters are then created from this prediction and model that can be utilized to determine if the input is ideal</a:t>
            </a:r>
          </a:p>
          <a:p>
            <a:pPr marL="228600" indent="-228600">
              <a:buFont typeface="+mj-lt"/>
              <a:buAutoNum type="arabicPeriod"/>
            </a:pPr>
            <a:r>
              <a:rPr lang="en-US" dirty="0"/>
              <a:t>Just as a note, Python was used to create necessary scripts, as it is more user friendly. Many users have preferences for what language or application to use, but the utilization of python will be noted later in the presentation</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5</a:t>
            </a:fld>
            <a:endParaRPr lang="en-US"/>
          </a:p>
        </p:txBody>
      </p:sp>
    </p:spTree>
    <p:extLst>
      <p:ext uri="{BB962C8B-B14F-4D97-AF65-F5344CB8AC3E}">
        <p14:creationId xmlns:p14="http://schemas.microsoft.com/office/powerpoint/2010/main" val="3702436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 we will move on to the preprocessing stage</a:t>
            </a:r>
          </a:p>
          <a:p>
            <a:pPr marL="171450" indent="-171450">
              <a:buFont typeface="Arial" panose="020B0604020202020204" pitchFamily="34" charset="0"/>
              <a:buChar char="•"/>
            </a:pPr>
            <a:r>
              <a:rPr lang="en-US" dirty="0"/>
              <a:t>The Autoclave Run Log data, shown at the top, and FTIR data, shown at the bottom, are used as examples to give clarity on what is occurring during this stage</a:t>
            </a:r>
          </a:p>
          <a:p>
            <a:pPr marL="171450" indent="-171450">
              <a:buFont typeface="Arial" panose="020B0604020202020204" pitchFamily="34" charset="0"/>
              <a:buChar char="•"/>
            </a:pPr>
            <a:r>
              <a:rPr lang="en-US" dirty="0"/>
              <a:t>For the autoclave data, piecewise functions were identified to correctly model the temperature ramping and holding of the primary and secondary cure cycles</a:t>
            </a:r>
          </a:p>
          <a:p>
            <a:pPr marL="171450" indent="-171450">
              <a:buFont typeface="Arial" panose="020B0604020202020204" pitchFamily="34" charset="0"/>
              <a:buChar char="•"/>
            </a:pPr>
            <a:r>
              <a:rPr lang="en-US" dirty="0"/>
              <a:t>The line equations and endpoints of each line were isolated for the ML algorithm</a:t>
            </a:r>
          </a:p>
          <a:p>
            <a:pPr marL="171450" indent="-171450">
              <a:buFont typeface="Arial" panose="020B0604020202020204" pitchFamily="34" charset="0"/>
              <a:buChar char="•"/>
            </a:pPr>
            <a:r>
              <a:rPr lang="en-US" dirty="0"/>
              <a:t>For the FTIR data, the desired peaks were isolated and an integration was performed to determine the area of the peak</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6</a:t>
            </a:fld>
            <a:endParaRPr lang="en-US"/>
          </a:p>
        </p:txBody>
      </p:sp>
    </p:spTree>
    <p:extLst>
      <p:ext uri="{BB962C8B-B14F-4D97-AF65-F5344CB8AC3E}">
        <p14:creationId xmlns:p14="http://schemas.microsoft.com/office/powerpoint/2010/main" val="401623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outputs of this processing is shown to the right, with the green highlighted cell in the FTIR table, referenced as ‘Peak Integrations’, referring to the specific peak shown on the previous slide</a:t>
            </a:r>
          </a:p>
          <a:p>
            <a:pPr marL="171450" indent="-171450">
              <a:buFont typeface="Arial" panose="020B0604020202020204" pitchFamily="34" charset="0"/>
              <a:buChar char="•"/>
            </a:pPr>
            <a:r>
              <a:rPr lang="en-US" dirty="0"/>
              <a:t>It should be noted that there are 7 desired peaks and a scan has been completed for each panel</a:t>
            </a:r>
          </a:p>
          <a:p>
            <a:pPr marL="171450" indent="-171450">
              <a:buFont typeface="Arial" panose="020B0604020202020204" pitchFamily="34" charset="0"/>
              <a:buChar char="•"/>
            </a:pPr>
            <a:r>
              <a:rPr lang="en-US" dirty="0"/>
              <a:t>Additionally, it was found that there are either 2 or 4 piecewise lines associated with each cure cycle for the autoclave data</a:t>
            </a:r>
          </a:p>
          <a:p>
            <a:pPr marL="171450" indent="-171450">
              <a:buFont typeface="Arial" panose="020B0604020202020204" pitchFamily="34" charset="0"/>
              <a:buChar char="•"/>
            </a:pPr>
            <a:r>
              <a:rPr lang="en-US" dirty="0"/>
              <a:t>Statistical analysis of these piecewise lines may be completed later and utilized for the ML algorithm instead of the raw data</a:t>
            </a:r>
          </a:p>
          <a:p>
            <a:pPr marL="171450" indent="-171450">
              <a:buFont typeface="Arial" panose="020B0604020202020204" pitchFamily="34" charset="0"/>
              <a:buChar char="•"/>
            </a:pPr>
            <a:r>
              <a:rPr lang="en-US" dirty="0"/>
              <a:t>The composite recipe, DSC data, and ENF data are not shown, as the process to isolate values from their raw data is not complicated. The values are pulled from existing files created from the machines utilized or data from testing analysis</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7</a:t>
            </a:fld>
            <a:endParaRPr lang="en-US"/>
          </a:p>
        </p:txBody>
      </p:sp>
    </p:spTree>
    <p:extLst>
      <p:ext uri="{BB962C8B-B14F-4D97-AF65-F5344CB8AC3E}">
        <p14:creationId xmlns:p14="http://schemas.microsoft.com/office/powerpoint/2010/main" val="3917946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Moving on the fun part is the ML algorithm</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t>The model analyzed for the presentation utilized a Random Forest Regression, which creates decision trees to optimize outputs. However, other algorithms are currently being studied. Reasons for this will be shown later</a:t>
            </a:r>
          </a:p>
          <a:p>
            <a:pPr marL="171450" indent="-171450">
              <a:buFont typeface="Arial" panose="020B0604020202020204" pitchFamily="34" charset="0"/>
              <a:buChar char="•"/>
            </a:pPr>
            <a:r>
              <a:rPr lang="en-US" dirty="0"/>
              <a:t>The two tables shown to the top right are outputs from the ML algorithm, with the left table showing the test values given from the original experimental data, and the right table showing output values from internal predictions from the experimental data</a:t>
            </a:r>
          </a:p>
          <a:p>
            <a:pPr marL="171450" indent="-171450">
              <a:buFont typeface="Arial" panose="020B0604020202020204" pitchFamily="34" charset="0"/>
              <a:buChar char="•"/>
            </a:pPr>
            <a:r>
              <a:rPr lang="en-US" dirty="0"/>
              <a:t>The internal predictions are values the algorithm creates to determine it’s score, so no human intervention occurs during this stage</a:t>
            </a:r>
          </a:p>
          <a:p>
            <a:pPr marL="171450" indent="-171450">
              <a:buFont typeface="Arial" panose="020B0604020202020204" pitchFamily="34" charset="0"/>
              <a:buChar char="•"/>
            </a:pPr>
            <a:r>
              <a:rPr lang="en-US" dirty="0"/>
              <a:t>The table to the bottom right shows the percent error of these predictions, which the equation used for this calculation shown to the left</a:t>
            </a:r>
          </a:p>
          <a:p>
            <a:pPr marL="171450" indent="-171450">
              <a:buFont typeface="Arial" panose="020B0604020202020204" pitchFamily="34" charset="0"/>
              <a:buChar char="•"/>
            </a:pPr>
            <a:r>
              <a:rPr lang="en-US" dirty="0"/>
              <a:t>The green cells show values with a % error less than 10%, while the yellow cells show values with a % error greater than 10%.</a:t>
            </a:r>
          </a:p>
          <a:p>
            <a:pPr marL="171450" indent="-171450">
              <a:buFont typeface="Arial" panose="020B0604020202020204" pitchFamily="34" charset="0"/>
              <a:buChar char="•"/>
            </a:pPr>
            <a:r>
              <a:rPr lang="en-US" dirty="0"/>
              <a:t>The model had a score of 0.81, which is determined based on a mixture of values, such as the accuracy, reproducibility, and robustness of the predictions</a:t>
            </a:r>
          </a:p>
          <a:p>
            <a:pPr marL="171450" indent="-171450">
              <a:buFont typeface="Arial" panose="020B0604020202020204" pitchFamily="34" charset="0"/>
              <a:buChar char="•"/>
            </a:pPr>
            <a:r>
              <a:rPr lang="en-US" dirty="0"/>
              <a:t>The R2 is also given for this model, as it is more widely used in the scientific community at large</a:t>
            </a:r>
          </a:p>
          <a:p>
            <a:pPr marL="171450" indent="-171450">
              <a:buFont typeface="Arial" panose="020B0604020202020204" pitchFamily="34" charset="0"/>
              <a:buChar char="•"/>
            </a:pPr>
            <a:r>
              <a:rPr lang="en-US" dirty="0"/>
              <a:t>Even though a score of 0.81 seems relatively good, it can be see that the predictions produced are not ideal</a:t>
            </a:r>
          </a:p>
          <a:p>
            <a:pPr marL="171450" indent="-171450">
              <a:buFont typeface="Arial" panose="020B0604020202020204" pitchFamily="34" charset="0"/>
              <a:buChar char="•"/>
            </a:pPr>
            <a:r>
              <a:rPr lang="en-US" dirty="0"/>
              <a:t>The yellow cells highlight cells that contained NAN values, which means the cells did not have data</a:t>
            </a:r>
          </a:p>
          <a:p>
            <a:pPr marL="171450" indent="-171450">
              <a:buFont typeface="Arial" panose="020B0604020202020204" pitchFamily="34" charset="0"/>
              <a:buChar char="•"/>
            </a:pPr>
            <a:r>
              <a:rPr lang="en-US" dirty="0"/>
              <a:t>Due to the module used (</a:t>
            </a:r>
            <a:r>
              <a:rPr lang="en-US" dirty="0" err="1"/>
              <a:t>sklearn</a:t>
            </a:r>
            <a:r>
              <a:rPr lang="en-US" dirty="0"/>
              <a:t>) values had to be placed in these cells. These values add error to the model, so a new model is currently being tested to forgo the substitution</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8</a:t>
            </a:fld>
            <a:endParaRPr lang="en-US"/>
          </a:p>
        </p:txBody>
      </p:sp>
    </p:spTree>
    <p:extLst>
      <p:ext uri="{BB962C8B-B14F-4D97-AF65-F5344CB8AC3E}">
        <p14:creationId xmlns:p14="http://schemas.microsoft.com/office/powerpoint/2010/main" val="4064654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summary, </a:t>
            </a:r>
            <a:r>
              <a:rPr lang="en-US" dirty="0" err="1"/>
              <a:t>AERoBOND</a:t>
            </a:r>
            <a:r>
              <a:rPr lang="en-US" dirty="0"/>
              <a:t> is seeking to it create reliable composites with co-cure bonds</a:t>
            </a:r>
          </a:p>
          <a:p>
            <a:pPr marL="171450" indent="-171450">
              <a:buFont typeface="Arial" panose="020B0604020202020204" pitchFamily="34" charset="0"/>
              <a:buChar char="•"/>
            </a:pPr>
            <a:r>
              <a:rPr lang="en-US" dirty="0"/>
              <a:t>It should be noted that errors were expected, as this was the first instance of utilizing a ML algorithm for the data. A revised version is currently being tested during the internship extension. </a:t>
            </a:r>
          </a:p>
          <a:p>
            <a:pPr marL="171450" indent="-171450">
              <a:buFont typeface="Arial" panose="020B0604020202020204" pitchFamily="34" charset="0"/>
              <a:buChar char="•"/>
            </a:pPr>
            <a:r>
              <a:rPr lang="en-US" dirty="0"/>
              <a:t>Additionally, it has been determined that a score of at least 0.90 should be obtained, as the ML data shows that a score of 0.81 is not satisfactory for our specific project</a:t>
            </a:r>
          </a:p>
          <a:p>
            <a:pPr marL="171450" indent="-171450">
              <a:buFont typeface="Arial" panose="020B0604020202020204" pitchFamily="34" charset="0"/>
              <a:buChar char="•"/>
            </a:pPr>
            <a:r>
              <a:rPr lang="en-US" dirty="0"/>
              <a:t>This can be fixed by using a model that skips NAN values and optimizing the input parameters</a:t>
            </a:r>
          </a:p>
          <a:p>
            <a:pPr marL="171450" indent="-171450">
              <a:buFont typeface="Arial" panose="020B0604020202020204" pitchFamily="34" charset="0"/>
              <a:buChar char="•"/>
            </a:pPr>
            <a:r>
              <a:rPr lang="en-US" dirty="0"/>
              <a:t>Finally, the results shown that a ML algorithm can benefit the </a:t>
            </a:r>
            <a:r>
              <a:rPr lang="en-US" dirty="0" err="1"/>
              <a:t>AERoBOND</a:t>
            </a:r>
            <a:r>
              <a:rPr lang="en-US" dirty="0"/>
              <a:t> project and should be pursued</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9</a:t>
            </a:fld>
            <a:endParaRPr lang="en-US"/>
          </a:p>
        </p:txBody>
      </p:sp>
    </p:spTree>
    <p:extLst>
      <p:ext uri="{BB962C8B-B14F-4D97-AF65-F5344CB8AC3E}">
        <p14:creationId xmlns:p14="http://schemas.microsoft.com/office/powerpoint/2010/main" val="10622061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next steps for this model is to reach a score between 0.90 and 0.95</a:t>
            </a:r>
          </a:p>
          <a:p>
            <a:pPr marL="171450" indent="-171450">
              <a:buFont typeface="Arial" panose="020B0604020202020204" pitchFamily="34" charset="0"/>
              <a:buChar char="•"/>
            </a:pPr>
            <a:r>
              <a:rPr lang="en-US" dirty="0"/>
              <a:t>Additionally, we would like to convert the model into an executable file to allow accessibility</a:t>
            </a:r>
          </a:p>
          <a:p>
            <a:pPr marL="171450" indent="-171450">
              <a:buFont typeface="Arial" panose="020B0604020202020204" pitchFamily="34" charset="0"/>
              <a:buChar char="•"/>
            </a:pPr>
            <a:r>
              <a:rPr lang="en-US" dirty="0"/>
              <a:t>This is where I talked about python being more user friendly, as it is possible to convert the files created into a program that can be used by those not familiar with python or programing in general</a:t>
            </a:r>
          </a:p>
          <a:p>
            <a:pPr marL="171450" indent="-171450">
              <a:buFont typeface="Arial" panose="020B0604020202020204" pitchFamily="34" charset="0"/>
              <a:buChar char="•"/>
            </a:pPr>
            <a:r>
              <a:rPr lang="en-US" dirty="0"/>
              <a:t>The program should then be used to guide optimization in the lab and has the potential to be reversed engineered to provide input parameters from desired mechanical data</a:t>
            </a:r>
          </a:p>
          <a:p>
            <a:pPr marL="171450" indent="-171450">
              <a:buFont typeface="Arial" panose="020B0604020202020204" pitchFamily="34" charset="0"/>
              <a:buChar char="•"/>
            </a:pPr>
            <a:r>
              <a:rPr lang="en-US" dirty="0"/>
              <a:t>Finally, a plan should be created to allow others to update the model with new data obtained through testing</a:t>
            </a:r>
          </a:p>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10</a:t>
            </a:fld>
            <a:endParaRPr lang="en-US"/>
          </a:p>
        </p:txBody>
      </p:sp>
    </p:spTree>
    <p:extLst>
      <p:ext uri="{BB962C8B-B14F-4D97-AF65-F5344CB8AC3E}">
        <p14:creationId xmlns:p14="http://schemas.microsoft.com/office/powerpoint/2010/main" val="4072589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7/29/2020</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108202" y="6615212"/>
            <a:ext cx="1967205" cy="261610"/>
          </a:xfrm>
          <a:prstGeom prst="rect">
            <a:avLst/>
          </a:prstGeom>
          <a:noFill/>
        </p:spPr>
        <p:txBody>
          <a:bodyPr wrap="none" rtlCol="0">
            <a:spAutoFit/>
          </a:bodyPr>
          <a:lstStyle/>
          <a:p>
            <a:pPr algn="ctr"/>
            <a:r>
              <a:rPr lang="en-US" sz="1100" dirty="0"/>
              <a:t>2020 Summer NIFS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162209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7/29/2020</a:t>
            </a:fld>
            <a:endParaRPr lang="en-US"/>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5108202" y="6615212"/>
            <a:ext cx="1967205" cy="261610"/>
          </a:xfrm>
          <a:prstGeom prst="rect">
            <a:avLst/>
          </a:prstGeom>
          <a:noFill/>
        </p:spPr>
        <p:txBody>
          <a:bodyPr wrap="none" rtlCol="0">
            <a:spAutoFit/>
          </a:bodyPr>
          <a:lstStyle/>
          <a:p>
            <a:pPr algn="ctr"/>
            <a:r>
              <a:rPr lang="en-US" sz="1100" dirty="0"/>
              <a:t>2020 Summer NIFS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7/29/2020</a:t>
            </a:fld>
            <a:endParaRPr lang="en-US"/>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p:cNvSpPr txBox="1"/>
          <p:nvPr userDrawn="1"/>
        </p:nvSpPr>
        <p:spPr>
          <a:xfrm>
            <a:off x="5108202" y="6615212"/>
            <a:ext cx="1967205" cy="261610"/>
          </a:xfrm>
          <a:prstGeom prst="rect">
            <a:avLst/>
          </a:prstGeom>
          <a:noFill/>
        </p:spPr>
        <p:txBody>
          <a:bodyPr wrap="none" rtlCol="0">
            <a:spAutoFit/>
          </a:bodyPr>
          <a:lstStyle/>
          <a:p>
            <a:pPr algn="ctr"/>
            <a:r>
              <a:rPr lang="en-US" sz="1100" dirty="0"/>
              <a:t>2020 Summer NIFS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7/29/2020</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31" name="Picture 3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1214" y="196989"/>
            <a:ext cx="1398933" cy="616591"/>
          </a:xfrm>
          <a:prstGeom prst="rect">
            <a:avLst/>
          </a:prstGeom>
        </p:spPr>
      </p:pic>
      <p:sp>
        <p:nvSpPr>
          <p:cNvPr id="33" name="TextBox 32"/>
          <p:cNvSpPr txBox="1"/>
          <p:nvPr userDrawn="1"/>
        </p:nvSpPr>
        <p:spPr>
          <a:xfrm>
            <a:off x="5108202" y="6615212"/>
            <a:ext cx="1967205" cy="261610"/>
          </a:xfrm>
          <a:prstGeom prst="rect">
            <a:avLst/>
          </a:prstGeom>
          <a:noFill/>
        </p:spPr>
        <p:txBody>
          <a:bodyPr wrap="none" rtlCol="0">
            <a:spAutoFit/>
          </a:bodyPr>
          <a:lstStyle/>
          <a:p>
            <a:pPr algn="ctr"/>
            <a:r>
              <a:rPr lang="en-US" sz="1100" dirty="0"/>
              <a:t>2020 Summer NIFS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7/29/2020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29" name="Picture 2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1214" y="196989"/>
            <a:ext cx="1398933" cy="616591"/>
          </a:xfrm>
          <a:prstGeom prst="rect">
            <a:avLst/>
          </a:prstGeom>
        </p:spPr>
      </p:pic>
      <p:sp>
        <p:nvSpPr>
          <p:cNvPr id="31" name="TextBox 30"/>
          <p:cNvSpPr txBox="1"/>
          <p:nvPr userDrawn="1"/>
        </p:nvSpPr>
        <p:spPr>
          <a:xfrm>
            <a:off x="5108202" y="6615212"/>
            <a:ext cx="1967205" cy="261610"/>
          </a:xfrm>
          <a:prstGeom prst="rect">
            <a:avLst/>
          </a:prstGeom>
          <a:noFill/>
        </p:spPr>
        <p:txBody>
          <a:bodyPr wrap="none" rtlCol="0">
            <a:spAutoFit/>
          </a:bodyPr>
          <a:lstStyle/>
          <a:p>
            <a:pPr algn="ctr"/>
            <a:r>
              <a:rPr lang="en-US" sz="1100" dirty="0"/>
              <a:t>2020 Summer NIFS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7/29/2020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321373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7/29/2020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407414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203629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7/29/2020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691544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7.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6.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7/29/2020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2100" y="1214438"/>
            <a:ext cx="11544300" cy="2387600"/>
          </a:xfrm>
        </p:spPr>
        <p:txBody>
          <a:bodyPr>
            <a:normAutofit/>
          </a:bodyPr>
          <a:lstStyle/>
          <a:p>
            <a:r>
              <a:rPr lang="en-US" sz="4900" b="1" dirty="0">
                <a:latin typeface="Calibri" panose="020F0502020204030204" pitchFamily="34" charset="0"/>
                <a:cs typeface="Calibri" panose="020F0502020204030204" pitchFamily="34" charset="0"/>
              </a:rPr>
              <a:t>Machine Learning to Predict Composite Joint Performance from Process Parameters</a:t>
            </a:r>
            <a:br>
              <a:rPr lang="en-US" sz="4400" b="1"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627062"/>
          </a:xfrm>
        </p:spPr>
        <p:txBody>
          <a:bodyPr>
            <a:noAutofit/>
          </a:bodyPr>
          <a:lstStyle/>
          <a:p>
            <a:r>
              <a:rPr lang="en-US" dirty="0">
                <a:cs typeface="Times New Roman" panose="02020603050405020304" pitchFamily="18" charset="0"/>
              </a:rPr>
              <a:t>Brennen Middleton</a:t>
            </a:r>
          </a:p>
          <a:p>
            <a:r>
              <a:rPr lang="en-US" dirty="0">
                <a:cs typeface="Times New Roman" panose="02020603050405020304" pitchFamily="18" charset="0"/>
              </a:rPr>
              <a:t>Mentor: Frank Palmieri</a:t>
            </a:r>
          </a:p>
        </p:txBody>
      </p:sp>
      <p:sp>
        <p:nvSpPr>
          <p:cNvPr id="4" name="TextBox 3"/>
          <p:cNvSpPr txBox="1"/>
          <p:nvPr/>
        </p:nvSpPr>
        <p:spPr>
          <a:xfrm>
            <a:off x="3880832" y="5678323"/>
            <a:ext cx="4430380" cy="400110"/>
          </a:xfrm>
          <a:prstGeom prst="rect">
            <a:avLst/>
          </a:prstGeom>
          <a:noFill/>
        </p:spPr>
        <p:txBody>
          <a:bodyPr wrap="none" rtlCol="0">
            <a:spAutoFit/>
          </a:bodyPr>
          <a:lstStyle/>
          <a:p>
            <a:pPr algn="ctr"/>
            <a:r>
              <a:rPr lang="en-US" sz="2000" dirty="0">
                <a:cs typeface="Times New Roman" panose="02020603050405020304" pitchFamily="18" charset="0"/>
              </a:rPr>
              <a:t>2020 Summer NIFS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a:t>
            </a:r>
          </a:p>
        </p:txBody>
      </p:sp>
      <p:sp>
        <p:nvSpPr>
          <p:cNvPr id="3" name="Content Placeholder 2"/>
          <p:cNvSpPr>
            <a:spLocks noGrp="1"/>
          </p:cNvSpPr>
          <p:nvPr>
            <p:ph idx="1"/>
          </p:nvPr>
        </p:nvSpPr>
        <p:spPr/>
        <p:txBody>
          <a:bodyPr/>
          <a:lstStyle/>
          <a:p>
            <a:r>
              <a:rPr lang="en-US" dirty="0"/>
              <a:t>Bonded joints are a reliability concern due to unpredictable, unmeasurable strength</a:t>
            </a:r>
          </a:p>
          <a:p>
            <a:r>
              <a:rPr lang="en-US" dirty="0"/>
              <a:t>Aircraft manufacturers install &gt;100,000 fasteners in each airframe for reliability, but at a tremendous cost</a:t>
            </a:r>
          </a:p>
          <a:p>
            <a:r>
              <a:rPr lang="en-US" dirty="0" err="1"/>
              <a:t>AERoBOND</a:t>
            </a:r>
            <a:r>
              <a:rPr lang="en-US" dirty="0"/>
              <a:t> seeks to improve joint reliability using novel materials technology</a:t>
            </a:r>
          </a:p>
          <a:p>
            <a:pPr lvl="1"/>
            <a:r>
              <a:rPr lang="en-US" dirty="0"/>
              <a:t>Modified epoxy resins applied to part (faying) surfaces during fabrication</a:t>
            </a:r>
          </a:p>
          <a:p>
            <a:pPr lvl="1"/>
            <a:r>
              <a:rPr lang="en-US" dirty="0"/>
              <a:t>Characterization/process data collected from materials during development</a:t>
            </a:r>
          </a:p>
          <a:p>
            <a:pPr lvl="1"/>
            <a:r>
              <a:rPr lang="en-US" dirty="0"/>
              <a:t>Process optimization challenging due to convoluted/complex process parameters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a:p>
        </p:txBody>
      </p:sp>
    </p:spTree>
    <p:extLst>
      <p:ext uri="{BB962C8B-B14F-4D97-AF65-F5344CB8AC3E}">
        <p14:creationId xmlns:p14="http://schemas.microsoft.com/office/powerpoint/2010/main" val="122604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15F8C-6EFC-4DE2-B0AF-F3E05784F2CE}"/>
              </a:ext>
            </a:extLst>
          </p:cNvPr>
          <p:cNvSpPr>
            <a:spLocks noGrp="1"/>
          </p:cNvSpPr>
          <p:nvPr>
            <p:ph type="title"/>
          </p:nvPr>
        </p:nvSpPr>
        <p:spPr/>
        <p:txBody>
          <a:bodyPr/>
          <a:lstStyle/>
          <a:p>
            <a:r>
              <a:rPr lang="en-US" dirty="0" err="1"/>
              <a:t>AERoBOND</a:t>
            </a:r>
            <a:r>
              <a:rPr lang="en-US" dirty="0"/>
              <a:t> Process</a:t>
            </a:r>
          </a:p>
        </p:txBody>
      </p:sp>
      <p:sp>
        <p:nvSpPr>
          <p:cNvPr id="4" name="Slide Number Placeholder 3">
            <a:extLst>
              <a:ext uri="{FF2B5EF4-FFF2-40B4-BE49-F238E27FC236}">
                <a16:creationId xmlns:a16="http://schemas.microsoft.com/office/drawing/2014/main" id="{049445AC-E7AE-4205-AF93-067338D67756}"/>
              </a:ext>
            </a:extLst>
          </p:cNvPr>
          <p:cNvSpPr>
            <a:spLocks noGrp="1"/>
          </p:cNvSpPr>
          <p:nvPr>
            <p:ph type="sldNum" sz="quarter" idx="12"/>
          </p:nvPr>
        </p:nvSpPr>
        <p:spPr/>
        <p:txBody>
          <a:bodyPr/>
          <a:lstStyle/>
          <a:p>
            <a:fld id="{224C0C37-3CEC-4CB4-B902-37F94E20E969}" type="slidenum">
              <a:rPr lang="en-US" smtClean="0"/>
              <a:pPr/>
              <a:t>3</a:t>
            </a:fld>
            <a:endParaRPr lang="en-US"/>
          </a:p>
        </p:txBody>
      </p:sp>
      <p:grpSp>
        <p:nvGrpSpPr>
          <p:cNvPr id="5" name="Group 4">
            <a:extLst>
              <a:ext uri="{FF2B5EF4-FFF2-40B4-BE49-F238E27FC236}">
                <a16:creationId xmlns:a16="http://schemas.microsoft.com/office/drawing/2014/main" id="{07100135-3928-4C12-AB1A-222BD15B7869}"/>
              </a:ext>
            </a:extLst>
          </p:cNvPr>
          <p:cNvGrpSpPr/>
          <p:nvPr/>
        </p:nvGrpSpPr>
        <p:grpSpPr>
          <a:xfrm>
            <a:off x="4367269" y="2057350"/>
            <a:ext cx="6842067" cy="494112"/>
            <a:chOff x="-71032" y="1890792"/>
            <a:chExt cx="9499109" cy="875668"/>
          </a:xfrm>
        </p:grpSpPr>
        <p:grpSp>
          <p:nvGrpSpPr>
            <p:cNvPr id="6" name="Group 5">
              <a:extLst>
                <a:ext uri="{FF2B5EF4-FFF2-40B4-BE49-F238E27FC236}">
                  <a16:creationId xmlns:a16="http://schemas.microsoft.com/office/drawing/2014/main" id="{D2068A3E-A91D-44DD-9883-B935868D57F5}"/>
                </a:ext>
              </a:extLst>
            </p:cNvPr>
            <p:cNvGrpSpPr/>
            <p:nvPr/>
          </p:nvGrpSpPr>
          <p:grpSpPr>
            <a:xfrm flipV="1">
              <a:off x="5055553" y="2533244"/>
              <a:ext cx="1943454" cy="233216"/>
              <a:chOff x="3084017" y="4085626"/>
              <a:chExt cx="3926244" cy="387872"/>
            </a:xfrm>
          </p:grpSpPr>
          <p:sp>
            <p:nvSpPr>
              <p:cNvPr id="17" name="Rectangle 16">
                <a:extLst>
                  <a:ext uri="{FF2B5EF4-FFF2-40B4-BE49-F238E27FC236}">
                    <a16:creationId xmlns:a16="http://schemas.microsoft.com/office/drawing/2014/main" id="{320690EA-129A-4EAA-B6B8-AC5140378732}"/>
                  </a:ext>
                </a:extLst>
              </p:cNvPr>
              <p:cNvSpPr/>
              <p:nvPr/>
            </p:nvSpPr>
            <p:spPr bwMode="auto">
              <a:xfrm flipV="1">
                <a:off x="3084018" y="4095192"/>
                <a:ext cx="3926243" cy="378306"/>
              </a:xfrm>
              <a:prstGeom prst="rect">
                <a:avLst/>
              </a:prstGeom>
              <a:solidFill>
                <a:srgbClr val="6CA64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8" name="Rectangle 17">
                <a:extLst>
                  <a:ext uri="{FF2B5EF4-FFF2-40B4-BE49-F238E27FC236}">
                    <a16:creationId xmlns:a16="http://schemas.microsoft.com/office/drawing/2014/main" id="{0718E6D3-DE0F-4162-94E4-7630B2197973}"/>
                  </a:ext>
                </a:extLst>
              </p:cNvPr>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cxnSp>
          <p:nvCxnSpPr>
            <p:cNvPr id="7" name="Curved Connector 7">
              <a:extLst>
                <a:ext uri="{FF2B5EF4-FFF2-40B4-BE49-F238E27FC236}">
                  <a16:creationId xmlns:a16="http://schemas.microsoft.com/office/drawing/2014/main" id="{9C94736A-84B8-4850-9CD3-618AF9815CD8}"/>
                </a:ext>
              </a:extLst>
            </p:cNvPr>
            <p:cNvCxnSpPr/>
            <p:nvPr/>
          </p:nvCxnSpPr>
          <p:spPr>
            <a:xfrm flipV="1">
              <a:off x="6768759" y="2398343"/>
              <a:ext cx="436187" cy="333995"/>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8" name="TextBox 88">
              <a:extLst>
                <a:ext uri="{FF2B5EF4-FFF2-40B4-BE49-F238E27FC236}">
                  <a16:creationId xmlns:a16="http://schemas.microsoft.com/office/drawing/2014/main" id="{F081FD89-B210-45F4-8D17-E359C369C829}"/>
                </a:ext>
              </a:extLst>
            </p:cNvPr>
            <p:cNvSpPr txBox="1">
              <a:spLocks noChangeArrowheads="1"/>
            </p:cNvSpPr>
            <p:nvPr/>
          </p:nvSpPr>
          <p:spPr bwMode="auto">
            <a:xfrm>
              <a:off x="7080862" y="2087468"/>
              <a:ext cx="2347215" cy="6545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800" b="1" kern="0" dirty="0">
                  <a:solidFill>
                    <a:srgbClr val="4037FB"/>
                  </a:solidFill>
                </a:rPr>
                <a:t>Joining Layer A</a:t>
              </a:r>
            </a:p>
          </p:txBody>
        </p:sp>
        <p:cxnSp>
          <p:nvCxnSpPr>
            <p:cNvPr id="9" name="Curved Connector 9">
              <a:extLst>
                <a:ext uri="{FF2B5EF4-FFF2-40B4-BE49-F238E27FC236}">
                  <a16:creationId xmlns:a16="http://schemas.microsoft.com/office/drawing/2014/main" id="{8C0C6844-DEFE-4889-9CBB-27EA49C7D411}"/>
                </a:ext>
              </a:extLst>
            </p:cNvPr>
            <p:cNvCxnSpPr/>
            <p:nvPr/>
          </p:nvCxnSpPr>
          <p:spPr>
            <a:xfrm rot="16200000" flipV="1">
              <a:off x="5136942" y="2400990"/>
              <a:ext cx="272708" cy="143757"/>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10" name="TextBox 86">
              <a:extLst>
                <a:ext uri="{FF2B5EF4-FFF2-40B4-BE49-F238E27FC236}">
                  <a16:creationId xmlns:a16="http://schemas.microsoft.com/office/drawing/2014/main" id="{96834DF8-6D85-48B0-922E-17FFFD1DA1E8}"/>
                </a:ext>
              </a:extLst>
            </p:cNvPr>
            <p:cNvSpPr txBox="1">
              <a:spLocks noChangeArrowheads="1"/>
            </p:cNvSpPr>
            <p:nvPr/>
          </p:nvSpPr>
          <p:spPr bwMode="auto">
            <a:xfrm>
              <a:off x="3019293" y="1890792"/>
              <a:ext cx="2951449" cy="338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defTabSz="3686083" fontAlgn="base">
                <a:spcBef>
                  <a:spcPct val="0"/>
                </a:spcBef>
                <a:spcAft>
                  <a:spcPct val="0"/>
                </a:spcAft>
                <a:defRPr/>
              </a:pPr>
              <a:r>
                <a:rPr lang="en-US" altLang="en-US" sz="1600" kern="0" dirty="0">
                  <a:solidFill>
                    <a:prstClr val="black"/>
                  </a:solidFill>
                </a:rPr>
                <a:t>conventional materials (uncured)</a:t>
              </a:r>
            </a:p>
          </p:txBody>
        </p:sp>
        <p:grpSp>
          <p:nvGrpSpPr>
            <p:cNvPr id="11" name="Group 10">
              <a:extLst>
                <a:ext uri="{FF2B5EF4-FFF2-40B4-BE49-F238E27FC236}">
                  <a16:creationId xmlns:a16="http://schemas.microsoft.com/office/drawing/2014/main" id="{9CFF12C9-5C67-4ECD-BAE5-5BF39E8203DA}"/>
                </a:ext>
              </a:extLst>
            </p:cNvPr>
            <p:cNvGrpSpPr/>
            <p:nvPr/>
          </p:nvGrpSpPr>
          <p:grpSpPr>
            <a:xfrm>
              <a:off x="2414325" y="2527492"/>
              <a:ext cx="1943454" cy="233216"/>
              <a:chOff x="3084017" y="4085626"/>
              <a:chExt cx="3926244" cy="387872"/>
            </a:xfrm>
          </p:grpSpPr>
          <p:sp>
            <p:nvSpPr>
              <p:cNvPr id="15" name="Rectangle 14">
                <a:extLst>
                  <a:ext uri="{FF2B5EF4-FFF2-40B4-BE49-F238E27FC236}">
                    <a16:creationId xmlns:a16="http://schemas.microsoft.com/office/drawing/2014/main" id="{C570A5EC-E35B-414C-8DF5-5383D6073CE1}"/>
                  </a:ext>
                </a:extLst>
              </p:cNvPr>
              <p:cNvSpPr/>
              <p:nvPr/>
            </p:nvSpPr>
            <p:spPr bwMode="auto">
              <a:xfrm flipV="1">
                <a:off x="3084018" y="4095192"/>
                <a:ext cx="3926243" cy="378306"/>
              </a:xfrm>
              <a:prstGeom prst="rect">
                <a:avLst/>
              </a:prstGeom>
              <a:solidFill>
                <a:srgbClr val="6CA644"/>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16" name="Rectangle 15">
                <a:extLst>
                  <a:ext uri="{FF2B5EF4-FFF2-40B4-BE49-F238E27FC236}">
                    <a16:creationId xmlns:a16="http://schemas.microsoft.com/office/drawing/2014/main" id="{A85A88EF-F8B8-4BFB-801C-386A53539B53}"/>
                  </a:ext>
                </a:extLst>
              </p:cNvPr>
              <p:cNvSpPr/>
              <p:nvPr/>
            </p:nvSpPr>
            <p:spPr bwMode="auto">
              <a:xfrm flipV="1">
                <a:off x="3084017" y="4085626"/>
                <a:ext cx="3926243" cy="96684"/>
              </a:xfrm>
              <a:prstGeom prst="rect">
                <a:avLst/>
              </a:prstGeom>
              <a:solidFill>
                <a:srgbClr val="0070C0">
                  <a:alpha val="77000"/>
                </a:srgbClr>
              </a:soli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cxnSp>
          <p:nvCxnSpPr>
            <p:cNvPr id="12" name="Curved Connector 12">
              <a:extLst>
                <a:ext uri="{FF2B5EF4-FFF2-40B4-BE49-F238E27FC236}">
                  <a16:creationId xmlns:a16="http://schemas.microsoft.com/office/drawing/2014/main" id="{A9EA5442-5C1A-4FA5-96E4-40EB94F8779A}"/>
                </a:ext>
              </a:extLst>
            </p:cNvPr>
            <p:cNvCxnSpPr/>
            <p:nvPr/>
          </p:nvCxnSpPr>
          <p:spPr>
            <a:xfrm rot="10800000">
              <a:off x="2208273" y="2366932"/>
              <a:ext cx="369936" cy="191442"/>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13" name="TextBox 88">
              <a:extLst>
                <a:ext uri="{FF2B5EF4-FFF2-40B4-BE49-F238E27FC236}">
                  <a16:creationId xmlns:a16="http://schemas.microsoft.com/office/drawing/2014/main" id="{87A8227E-841F-4DF8-9438-BD2A3AC9FB79}"/>
                </a:ext>
              </a:extLst>
            </p:cNvPr>
            <p:cNvSpPr txBox="1">
              <a:spLocks noChangeArrowheads="1"/>
            </p:cNvSpPr>
            <p:nvPr/>
          </p:nvSpPr>
          <p:spPr bwMode="auto">
            <a:xfrm>
              <a:off x="-71032" y="2066887"/>
              <a:ext cx="2491465" cy="654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800" b="1" kern="0" dirty="0">
                  <a:solidFill>
                    <a:srgbClr val="4037FB"/>
                  </a:solidFill>
                </a:rPr>
                <a:t>Joining Layer A</a:t>
              </a:r>
            </a:p>
          </p:txBody>
        </p:sp>
        <p:cxnSp>
          <p:nvCxnSpPr>
            <p:cNvPr id="14" name="Curved Connector 14">
              <a:extLst>
                <a:ext uri="{FF2B5EF4-FFF2-40B4-BE49-F238E27FC236}">
                  <a16:creationId xmlns:a16="http://schemas.microsoft.com/office/drawing/2014/main" id="{57E41D29-0B30-49AC-9F6F-0FAE28EA9D9C}"/>
                </a:ext>
              </a:extLst>
            </p:cNvPr>
            <p:cNvCxnSpPr/>
            <p:nvPr/>
          </p:nvCxnSpPr>
          <p:spPr>
            <a:xfrm rot="5400000" flipH="1" flipV="1">
              <a:off x="4165154" y="2443972"/>
              <a:ext cx="339222" cy="156699"/>
            </a:xfrm>
            <a:prstGeom prst="curvedConnector3">
              <a:avLst>
                <a:gd name="adj1" fmla="val 50000"/>
              </a:avLst>
            </a:prstGeom>
            <a:noFill/>
            <a:ln w="6350" cap="flat" cmpd="sng" algn="ctr">
              <a:solidFill>
                <a:sysClr val="windowText" lastClr="000000"/>
              </a:solidFill>
              <a:prstDash val="solid"/>
              <a:miter lim="800000"/>
              <a:headEnd type="oval"/>
            </a:ln>
            <a:effectLst/>
          </p:spPr>
        </p:cxnSp>
      </p:grpSp>
      <p:grpSp>
        <p:nvGrpSpPr>
          <p:cNvPr id="25" name="Group 24">
            <a:extLst>
              <a:ext uri="{FF2B5EF4-FFF2-40B4-BE49-F238E27FC236}">
                <a16:creationId xmlns:a16="http://schemas.microsoft.com/office/drawing/2014/main" id="{C47408F3-4A4A-41A8-BB1F-B6AFA6A75A90}"/>
              </a:ext>
            </a:extLst>
          </p:cNvPr>
          <p:cNvGrpSpPr/>
          <p:nvPr/>
        </p:nvGrpSpPr>
        <p:grpSpPr>
          <a:xfrm>
            <a:off x="3834245" y="1538409"/>
            <a:ext cx="4413853" cy="689104"/>
            <a:chOff x="5940711" y="1412027"/>
            <a:chExt cx="4413853" cy="689104"/>
          </a:xfrm>
        </p:grpSpPr>
        <p:sp>
          <p:nvSpPr>
            <p:cNvPr id="54" name="Down Arrow 39">
              <a:extLst>
                <a:ext uri="{FF2B5EF4-FFF2-40B4-BE49-F238E27FC236}">
                  <a16:creationId xmlns:a16="http://schemas.microsoft.com/office/drawing/2014/main" id="{95FE9A32-2785-49E8-8951-14FDCCBB6253}"/>
                </a:ext>
              </a:extLst>
            </p:cNvPr>
            <p:cNvSpPr/>
            <p:nvPr/>
          </p:nvSpPr>
          <p:spPr>
            <a:xfrm>
              <a:off x="7654072" y="1777001"/>
              <a:ext cx="293463" cy="324130"/>
            </a:xfrm>
            <a:prstGeom prst="downArrow">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1600">
                <a:solidFill>
                  <a:srgbClr val="FFFFFF"/>
                </a:solidFill>
                <a:latin typeface="Arial"/>
              </a:endParaRPr>
            </a:p>
          </p:txBody>
        </p:sp>
        <p:sp>
          <p:nvSpPr>
            <p:cNvPr id="61" name="Rectangle 60">
              <a:extLst>
                <a:ext uri="{FF2B5EF4-FFF2-40B4-BE49-F238E27FC236}">
                  <a16:creationId xmlns:a16="http://schemas.microsoft.com/office/drawing/2014/main" id="{853F9130-CC14-4576-A0BF-AD645E9615E3}"/>
                </a:ext>
              </a:extLst>
            </p:cNvPr>
            <p:cNvSpPr/>
            <p:nvPr/>
          </p:nvSpPr>
          <p:spPr>
            <a:xfrm>
              <a:off x="5940711" y="1412027"/>
              <a:ext cx="1879615" cy="400110"/>
            </a:xfrm>
            <a:prstGeom prst="rect">
              <a:avLst/>
            </a:prstGeom>
            <a:noFill/>
          </p:spPr>
          <p:txBody>
            <a:bodyPr wrap="squar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Thermal Data</a:t>
              </a:r>
            </a:p>
          </p:txBody>
        </p:sp>
        <p:sp>
          <p:nvSpPr>
            <p:cNvPr id="70" name="Rectangle 69">
              <a:extLst>
                <a:ext uri="{FF2B5EF4-FFF2-40B4-BE49-F238E27FC236}">
                  <a16:creationId xmlns:a16="http://schemas.microsoft.com/office/drawing/2014/main" id="{FE62D595-33F7-4F76-A345-D016B98B94E0}"/>
                </a:ext>
              </a:extLst>
            </p:cNvPr>
            <p:cNvSpPr/>
            <p:nvPr/>
          </p:nvSpPr>
          <p:spPr>
            <a:xfrm>
              <a:off x="7510588" y="1415766"/>
              <a:ext cx="2843976" cy="400110"/>
            </a:xfrm>
            <a:prstGeom prst="rect">
              <a:avLst/>
            </a:prstGeom>
            <a:noFill/>
          </p:spPr>
          <p:txBody>
            <a:bodyPr wrap="squar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Composite Recipe</a:t>
              </a:r>
            </a:p>
          </p:txBody>
        </p:sp>
      </p:grpSp>
      <p:grpSp>
        <p:nvGrpSpPr>
          <p:cNvPr id="32" name="Group 31">
            <a:extLst>
              <a:ext uri="{FF2B5EF4-FFF2-40B4-BE49-F238E27FC236}">
                <a16:creationId xmlns:a16="http://schemas.microsoft.com/office/drawing/2014/main" id="{E5B77639-86EF-4DA9-877B-307310E895AD}"/>
              </a:ext>
            </a:extLst>
          </p:cNvPr>
          <p:cNvGrpSpPr/>
          <p:nvPr/>
        </p:nvGrpSpPr>
        <p:grpSpPr>
          <a:xfrm>
            <a:off x="4442700" y="3299134"/>
            <a:ext cx="5037074" cy="846605"/>
            <a:chOff x="4442700" y="3299134"/>
            <a:chExt cx="5037074" cy="846605"/>
          </a:xfrm>
        </p:grpSpPr>
        <p:grpSp>
          <p:nvGrpSpPr>
            <p:cNvPr id="26" name="Group 25">
              <a:extLst>
                <a:ext uri="{FF2B5EF4-FFF2-40B4-BE49-F238E27FC236}">
                  <a16:creationId xmlns:a16="http://schemas.microsoft.com/office/drawing/2014/main" id="{E2D3DD5F-DC2E-4A9F-A3BD-291FF490EC76}"/>
                </a:ext>
              </a:extLst>
            </p:cNvPr>
            <p:cNvGrpSpPr/>
            <p:nvPr/>
          </p:nvGrpSpPr>
          <p:grpSpPr>
            <a:xfrm>
              <a:off x="4442700" y="3299134"/>
              <a:ext cx="5037074" cy="846605"/>
              <a:chOff x="4442700" y="3299134"/>
              <a:chExt cx="5037074" cy="846605"/>
            </a:xfrm>
          </p:grpSpPr>
          <p:pic>
            <p:nvPicPr>
              <p:cNvPr id="56" name="Picture 2" descr="Image result for parallel clamp">
                <a:extLst>
                  <a:ext uri="{FF2B5EF4-FFF2-40B4-BE49-F238E27FC236}">
                    <a16:creationId xmlns:a16="http://schemas.microsoft.com/office/drawing/2014/main" id="{2A9F8AA9-48A0-4AFF-8623-682BEDC502D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6200000">
                <a:off x="6974698" y="3018399"/>
                <a:ext cx="748174" cy="1506506"/>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Group 56">
                <a:extLst>
                  <a:ext uri="{FF2B5EF4-FFF2-40B4-BE49-F238E27FC236}">
                    <a16:creationId xmlns:a16="http://schemas.microsoft.com/office/drawing/2014/main" id="{52BA33C4-5633-4F6E-9E9A-D42152C93C7E}"/>
                  </a:ext>
                </a:extLst>
              </p:cNvPr>
              <p:cNvGrpSpPr/>
              <p:nvPr/>
            </p:nvGrpSpPr>
            <p:grpSpPr>
              <a:xfrm>
                <a:off x="6921655" y="3587628"/>
                <a:ext cx="1585865" cy="258312"/>
                <a:chOff x="6632192" y="5803689"/>
                <a:chExt cx="2201719" cy="518489"/>
              </a:xfrm>
            </p:grpSpPr>
            <p:sp>
              <p:nvSpPr>
                <p:cNvPr id="66" name="Rectangle 65">
                  <a:extLst>
                    <a:ext uri="{FF2B5EF4-FFF2-40B4-BE49-F238E27FC236}">
                      <a16:creationId xmlns:a16="http://schemas.microsoft.com/office/drawing/2014/main" id="{B47529E9-AC7B-4CFE-A3CD-F427D58F6E2F}"/>
                    </a:ext>
                  </a:extLst>
                </p:cNvPr>
                <p:cNvSpPr/>
                <p:nvPr/>
              </p:nvSpPr>
              <p:spPr bwMode="auto">
                <a:xfrm flipV="1">
                  <a:off x="6632192" y="6101191"/>
                  <a:ext cx="1841554" cy="220987"/>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67" name="Rectangle 66">
                  <a:extLst>
                    <a:ext uri="{FF2B5EF4-FFF2-40B4-BE49-F238E27FC236}">
                      <a16:creationId xmlns:a16="http://schemas.microsoft.com/office/drawing/2014/main" id="{1085E907-5429-4CBE-931A-E548ACD2A128}"/>
                    </a:ext>
                  </a:extLst>
                </p:cNvPr>
                <p:cNvSpPr/>
                <p:nvPr/>
              </p:nvSpPr>
              <p:spPr bwMode="auto">
                <a:xfrm>
                  <a:off x="6992357" y="5803689"/>
                  <a:ext cx="1841554" cy="220986"/>
                </a:xfrm>
                <a:prstGeom prst="rect">
                  <a:avLst/>
                </a:prstGeom>
                <a:gradFill>
                  <a:gsLst>
                    <a:gs pos="12000">
                      <a:srgbClr val="00B050"/>
                    </a:gs>
                    <a:gs pos="27000">
                      <a:srgbClr val="0070C0"/>
                    </a:gs>
                    <a:gs pos="60000">
                      <a:srgbClr val="ED7D31">
                        <a:lumMod val="75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68" name="Rectangle 67">
                  <a:extLst>
                    <a:ext uri="{FF2B5EF4-FFF2-40B4-BE49-F238E27FC236}">
                      <a16:creationId xmlns:a16="http://schemas.microsoft.com/office/drawing/2014/main" id="{AC0D1F82-9073-4B30-A55E-D2551619B2DF}"/>
                    </a:ext>
                  </a:extLst>
                </p:cNvPr>
                <p:cNvSpPr/>
                <p:nvPr/>
              </p:nvSpPr>
              <p:spPr bwMode="auto">
                <a:xfrm>
                  <a:off x="6992357" y="6020095"/>
                  <a:ext cx="1481389" cy="91440"/>
                </a:xfrm>
                <a:prstGeom prst="rect">
                  <a:avLst/>
                </a:prstGeom>
                <a:gradFill>
                  <a:gsLst>
                    <a:gs pos="0">
                      <a:srgbClr val="00B050"/>
                    </a:gs>
                    <a:gs pos="53000">
                      <a:srgbClr val="FFFF00"/>
                    </a:gs>
                    <a:gs pos="100000">
                      <a:srgbClr val="00B050"/>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58" name="TextBox 88">
                <a:extLst>
                  <a:ext uri="{FF2B5EF4-FFF2-40B4-BE49-F238E27FC236}">
                    <a16:creationId xmlns:a16="http://schemas.microsoft.com/office/drawing/2014/main" id="{0915E300-0198-483D-A48D-1F1162CB8FC7}"/>
                  </a:ext>
                </a:extLst>
              </p:cNvPr>
              <p:cNvSpPr txBox="1">
                <a:spLocks noChangeArrowheads="1"/>
              </p:cNvSpPr>
              <p:nvPr/>
            </p:nvSpPr>
            <p:spPr bwMode="auto">
              <a:xfrm>
                <a:off x="8473908" y="3299134"/>
                <a:ext cx="1005866" cy="3299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600" kern="0" dirty="0">
                    <a:solidFill>
                      <a:prstClr val="black"/>
                    </a:solidFill>
                  </a:rPr>
                  <a:t>partially cured interface</a:t>
                </a:r>
              </a:p>
            </p:txBody>
          </p:sp>
          <p:cxnSp>
            <p:nvCxnSpPr>
              <p:cNvPr id="59" name="Curved Connector 68">
                <a:extLst>
                  <a:ext uri="{FF2B5EF4-FFF2-40B4-BE49-F238E27FC236}">
                    <a16:creationId xmlns:a16="http://schemas.microsoft.com/office/drawing/2014/main" id="{36AF6376-F0D7-40B6-AE38-715943BF024E}"/>
                  </a:ext>
                </a:extLst>
              </p:cNvPr>
              <p:cNvCxnSpPr/>
              <p:nvPr/>
            </p:nvCxnSpPr>
            <p:spPr>
              <a:xfrm flipV="1">
                <a:off x="8217212" y="3536225"/>
                <a:ext cx="362246" cy="176708"/>
              </a:xfrm>
              <a:prstGeom prst="curvedConnector3">
                <a:avLst>
                  <a:gd name="adj1" fmla="val 50000"/>
                </a:avLst>
              </a:prstGeom>
              <a:noFill/>
              <a:ln w="6350" cap="flat" cmpd="sng" algn="ctr">
                <a:solidFill>
                  <a:sysClr val="windowText" lastClr="000000"/>
                </a:solidFill>
                <a:prstDash val="solid"/>
                <a:miter lim="800000"/>
                <a:headEnd type="oval"/>
              </a:ln>
              <a:effectLst/>
            </p:spPr>
          </p:cxnSp>
          <p:sp>
            <p:nvSpPr>
              <p:cNvPr id="63" name="Rectangle 62">
                <a:extLst>
                  <a:ext uri="{FF2B5EF4-FFF2-40B4-BE49-F238E27FC236}">
                    <a16:creationId xmlns:a16="http://schemas.microsoft.com/office/drawing/2014/main" id="{524855D3-D431-4AE9-A76D-021FE10E087E}"/>
                  </a:ext>
                </a:extLst>
              </p:cNvPr>
              <p:cNvSpPr/>
              <p:nvPr/>
            </p:nvSpPr>
            <p:spPr>
              <a:xfrm>
                <a:off x="4442700" y="3393473"/>
                <a:ext cx="2133046" cy="400110"/>
              </a:xfrm>
              <a:prstGeom prst="rect">
                <a:avLst/>
              </a:prstGeom>
              <a:noFill/>
            </p:spPr>
            <p:txBody>
              <a:bodyPr wrap="squar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Assembly with</a:t>
                </a:r>
                <a:endParaRPr lang="en-US" sz="2000" b="1" dirty="0">
                  <a:ln w="0"/>
                  <a:solidFill>
                    <a:srgbClr val="FFFF00"/>
                  </a:solidFill>
                  <a:effectLst>
                    <a:outerShdw blurRad="38100" dist="38100" dir="2700000" algn="tl">
                      <a:srgbClr val="000000">
                        <a:alpha val="43137"/>
                      </a:srgbClr>
                    </a:outerShdw>
                  </a:effectLst>
                  <a:latin typeface="Arial"/>
                </a:endParaRPr>
              </a:p>
            </p:txBody>
          </p:sp>
        </p:grpSp>
        <p:sp>
          <p:nvSpPr>
            <p:cNvPr id="55" name="Rectangle 54">
              <a:extLst>
                <a:ext uri="{FF2B5EF4-FFF2-40B4-BE49-F238E27FC236}">
                  <a16:creationId xmlns:a16="http://schemas.microsoft.com/office/drawing/2014/main" id="{16B0838A-794C-4E55-9474-315C1E08743A}"/>
                </a:ext>
              </a:extLst>
            </p:cNvPr>
            <p:cNvSpPr/>
            <p:nvPr/>
          </p:nvSpPr>
          <p:spPr>
            <a:xfrm>
              <a:off x="4795028" y="3621946"/>
              <a:ext cx="1760931" cy="400110"/>
            </a:xfrm>
            <a:prstGeom prst="rect">
              <a:avLst/>
            </a:prstGeom>
            <a:noFill/>
          </p:spPr>
          <p:txBody>
            <a:bodyPr wrap="none" lIns="91440" tIns="45720" rIns="91440" bIns="45720">
              <a:spAutoFit/>
            </a:bodyPr>
            <a:lstStyle/>
            <a:p>
              <a:pPr algn="ctr"/>
              <a:r>
                <a:rPr lang="en-US" sz="2000" b="1" dirty="0">
                  <a:ln w="3175">
                    <a:solidFill>
                      <a:sysClr val="windowText" lastClr="000000"/>
                    </a:solidFill>
                    <a:prstDash val="solid"/>
                  </a:ln>
                  <a:solidFill>
                    <a:srgbClr val="FFFF00"/>
                  </a:solidFill>
                  <a:effectLst>
                    <a:outerShdw blurRad="38100" dist="38100" dir="2700000" algn="tl">
                      <a:srgbClr val="000000">
                        <a:alpha val="43137"/>
                      </a:srgbClr>
                    </a:outerShdw>
                  </a:effectLst>
                </a:rPr>
                <a:t>Joining Layer B</a:t>
              </a:r>
            </a:p>
          </p:txBody>
        </p:sp>
      </p:grpSp>
      <p:grpSp>
        <p:nvGrpSpPr>
          <p:cNvPr id="19" name="Group 18">
            <a:extLst>
              <a:ext uri="{FF2B5EF4-FFF2-40B4-BE49-F238E27FC236}">
                <a16:creationId xmlns:a16="http://schemas.microsoft.com/office/drawing/2014/main" id="{45F8C1F7-7D5C-4379-B5B8-B5A314064C29}"/>
              </a:ext>
            </a:extLst>
          </p:cNvPr>
          <p:cNvGrpSpPr/>
          <p:nvPr/>
        </p:nvGrpSpPr>
        <p:grpSpPr>
          <a:xfrm>
            <a:off x="4540602" y="2532670"/>
            <a:ext cx="6127398" cy="635864"/>
            <a:chOff x="4540602" y="2532670"/>
            <a:chExt cx="6127398" cy="635864"/>
          </a:xfrm>
        </p:grpSpPr>
        <p:sp>
          <p:nvSpPr>
            <p:cNvPr id="20" name="Rectangle 19">
              <a:extLst>
                <a:ext uri="{FF2B5EF4-FFF2-40B4-BE49-F238E27FC236}">
                  <a16:creationId xmlns:a16="http://schemas.microsoft.com/office/drawing/2014/main" id="{0710545E-A214-4EC3-A974-774135D5B8F9}"/>
                </a:ext>
              </a:extLst>
            </p:cNvPr>
            <p:cNvSpPr/>
            <p:nvPr/>
          </p:nvSpPr>
          <p:spPr bwMode="auto">
            <a:xfrm>
              <a:off x="8197683" y="3029030"/>
              <a:ext cx="1405831" cy="136899"/>
            </a:xfrm>
            <a:prstGeom prst="rect">
              <a:avLst/>
            </a:prstGeom>
            <a:gradFill>
              <a:gsLst>
                <a:gs pos="0">
                  <a:srgbClr val="0070C0">
                    <a:alpha val="77000"/>
                  </a:srgbClr>
                </a:gs>
                <a:gs pos="60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22" name="TextBox 86">
              <a:extLst>
                <a:ext uri="{FF2B5EF4-FFF2-40B4-BE49-F238E27FC236}">
                  <a16:creationId xmlns:a16="http://schemas.microsoft.com/office/drawing/2014/main" id="{71A663F3-E727-4D2C-9206-76E2D9EF9DB5}"/>
                </a:ext>
              </a:extLst>
            </p:cNvPr>
            <p:cNvSpPr txBox="1">
              <a:spLocks noChangeArrowheads="1"/>
            </p:cNvSpPr>
            <p:nvPr/>
          </p:nvSpPr>
          <p:spPr bwMode="auto">
            <a:xfrm>
              <a:off x="7368450" y="2699629"/>
              <a:ext cx="903752" cy="46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algn="ctr" defTabSz="3686083" fontAlgn="base">
                <a:spcBef>
                  <a:spcPct val="0"/>
                </a:spcBef>
                <a:spcAft>
                  <a:spcPct val="0"/>
                </a:spcAft>
                <a:defRPr/>
              </a:pPr>
              <a:r>
                <a:rPr lang="en-US" altLang="en-US" sz="1600" kern="0" dirty="0">
                  <a:solidFill>
                    <a:prstClr val="black"/>
                  </a:solidFill>
                </a:rPr>
                <a:t>partially cured</a:t>
              </a:r>
            </a:p>
            <a:p>
              <a:pPr algn="ctr" defTabSz="3686083" fontAlgn="base">
                <a:spcBef>
                  <a:spcPct val="0"/>
                </a:spcBef>
                <a:spcAft>
                  <a:spcPct val="0"/>
                </a:spcAft>
                <a:defRPr/>
              </a:pPr>
              <a:r>
                <a:rPr lang="en-US" altLang="en-US" sz="1600" kern="0" dirty="0">
                  <a:solidFill>
                    <a:prstClr val="black"/>
                  </a:solidFill>
                </a:rPr>
                <a:t>surfaces</a:t>
              </a:r>
            </a:p>
          </p:txBody>
        </p:sp>
        <p:cxnSp>
          <p:nvCxnSpPr>
            <p:cNvPr id="27" name="Curved Connector 27">
              <a:extLst>
                <a:ext uri="{FF2B5EF4-FFF2-40B4-BE49-F238E27FC236}">
                  <a16:creationId xmlns:a16="http://schemas.microsoft.com/office/drawing/2014/main" id="{B5C0937E-2AA0-4F3C-85C5-51C60EBFD900}"/>
                </a:ext>
              </a:extLst>
            </p:cNvPr>
            <p:cNvCxnSpPr>
              <a:endCxn id="28" idx="1"/>
            </p:cNvCxnSpPr>
            <p:nvPr/>
          </p:nvCxnSpPr>
          <p:spPr>
            <a:xfrm rot="5400000" flipH="1" flipV="1">
              <a:off x="9537378" y="2954337"/>
              <a:ext cx="92503" cy="96895"/>
            </a:xfrm>
            <a:prstGeom prst="curvedConnector2">
              <a:avLst/>
            </a:prstGeom>
            <a:noFill/>
            <a:ln w="6350" cap="flat" cmpd="sng" algn="ctr">
              <a:solidFill>
                <a:sysClr val="windowText" lastClr="000000"/>
              </a:solidFill>
              <a:prstDash val="solid"/>
              <a:miter lim="800000"/>
              <a:headEnd type="oval"/>
            </a:ln>
            <a:effectLst/>
          </p:spPr>
        </p:cxnSp>
        <p:sp>
          <p:nvSpPr>
            <p:cNvPr id="28" name="TextBox 86">
              <a:extLst>
                <a:ext uri="{FF2B5EF4-FFF2-40B4-BE49-F238E27FC236}">
                  <a16:creationId xmlns:a16="http://schemas.microsoft.com/office/drawing/2014/main" id="{0A27DB68-37D7-469B-8383-B81E6914D390}"/>
                </a:ext>
              </a:extLst>
            </p:cNvPr>
            <p:cNvSpPr txBox="1">
              <a:spLocks noChangeArrowheads="1"/>
            </p:cNvSpPr>
            <p:nvPr/>
          </p:nvSpPr>
          <p:spPr bwMode="auto">
            <a:xfrm>
              <a:off x="9632077" y="2872054"/>
              <a:ext cx="1035923" cy="191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defTabSz="3686083" fontAlgn="base">
                <a:spcBef>
                  <a:spcPct val="0"/>
                </a:spcBef>
                <a:spcAft>
                  <a:spcPct val="0"/>
                </a:spcAft>
                <a:defRPr/>
              </a:pPr>
              <a:r>
                <a:rPr lang="en-US" altLang="en-US" sz="1600" kern="0" dirty="0">
                  <a:solidFill>
                    <a:prstClr val="black"/>
                  </a:solidFill>
                </a:rPr>
                <a:t>cured laminate</a:t>
              </a:r>
            </a:p>
          </p:txBody>
        </p:sp>
        <p:sp>
          <p:nvSpPr>
            <p:cNvPr id="29" name="Rectangle 28">
              <a:extLst>
                <a:ext uri="{FF2B5EF4-FFF2-40B4-BE49-F238E27FC236}">
                  <a16:creationId xmlns:a16="http://schemas.microsoft.com/office/drawing/2014/main" id="{677A39AA-54F0-4110-BB5B-627AB4AC3034}"/>
                </a:ext>
              </a:extLst>
            </p:cNvPr>
            <p:cNvSpPr/>
            <p:nvPr/>
          </p:nvSpPr>
          <p:spPr bwMode="auto">
            <a:xfrm flipV="1">
              <a:off x="5963377" y="3028106"/>
              <a:ext cx="1405831" cy="136899"/>
            </a:xfrm>
            <a:prstGeom prst="rect">
              <a:avLst/>
            </a:prstGeom>
            <a:gradFill>
              <a:gsLst>
                <a:gs pos="0">
                  <a:srgbClr val="0070C0">
                    <a:alpha val="77000"/>
                  </a:srgbClr>
                </a:gs>
                <a:gs pos="60000">
                  <a:srgbClr val="ED7D31">
                    <a:lumMod val="75000"/>
                    <a:alpha val="96000"/>
                  </a:srgbClr>
                </a:gs>
              </a:gsLst>
              <a:lin ang="16200000" scaled="1"/>
            </a:grad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cxnSp>
          <p:nvCxnSpPr>
            <p:cNvPr id="30" name="Curved Connector 30">
              <a:extLst>
                <a:ext uri="{FF2B5EF4-FFF2-40B4-BE49-F238E27FC236}">
                  <a16:creationId xmlns:a16="http://schemas.microsoft.com/office/drawing/2014/main" id="{6986B889-76AF-419A-A631-F1E2B750ACF8}"/>
                </a:ext>
              </a:extLst>
            </p:cNvPr>
            <p:cNvCxnSpPr/>
            <p:nvPr/>
          </p:nvCxnSpPr>
          <p:spPr>
            <a:xfrm rot="10800000">
              <a:off x="8111642" y="3052341"/>
              <a:ext cx="207518" cy="82389"/>
            </a:xfrm>
            <a:prstGeom prst="curvedConnector3">
              <a:avLst>
                <a:gd name="adj1" fmla="val 50000"/>
              </a:avLst>
            </a:prstGeom>
            <a:noFill/>
            <a:ln w="6350" cap="flat" cmpd="sng" algn="ctr">
              <a:solidFill>
                <a:sysClr val="windowText" lastClr="000000"/>
              </a:solidFill>
              <a:prstDash val="solid"/>
              <a:miter lim="800000"/>
              <a:headEnd type="oval"/>
            </a:ln>
            <a:effectLst/>
          </p:spPr>
        </p:cxnSp>
        <p:cxnSp>
          <p:nvCxnSpPr>
            <p:cNvPr id="34" name="Curved Connector 34">
              <a:extLst>
                <a:ext uri="{FF2B5EF4-FFF2-40B4-BE49-F238E27FC236}">
                  <a16:creationId xmlns:a16="http://schemas.microsoft.com/office/drawing/2014/main" id="{6AA75F2A-2BEC-4C47-9A41-A57A8C1E0897}"/>
                </a:ext>
              </a:extLst>
            </p:cNvPr>
            <p:cNvCxnSpPr/>
            <p:nvPr/>
          </p:nvCxnSpPr>
          <p:spPr>
            <a:xfrm>
              <a:off x="7223721" y="3043600"/>
              <a:ext cx="263209" cy="60211"/>
            </a:xfrm>
            <a:prstGeom prst="curvedConnector3">
              <a:avLst>
                <a:gd name="adj1" fmla="val 54451"/>
              </a:avLst>
            </a:prstGeom>
            <a:noFill/>
            <a:ln w="6350" cap="flat" cmpd="sng" algn="ctr">
              <a:solidFill>
                <a:sysClr val="windowText" lastClr="000000"/>
              </a:solidFill>
              <a:prstDash val="solid"/>
              <a:miter lim="800000"/>
              <a:headEnd type="oval"/>
            </a:ln>
            <a:effectLst/>
          </p:spPr>
        </p:cxnSp>
        <p:grpSp>
          <p:nvGrpSpPr>
            <p:cNvPr id="23" name="Group 22">
              <a:extLst>
                <a:ext uri="{FF2B5EF4-FFF2-40B4-BE49-F238E27FC236}">
                  <a16:creationId xmlns:a16="http://schemas.microsoft.com/office/drawing/2014/main" id="{7C3D4C28-357C-4EB1-B3DE-8EBCB0221C2E}"/>
                </a:ext>
              </a:extLst>
            </p:cNvPr>
            <p:cNvGrpSpPr/>
            <p:nvPr/>
          </p:nvGrpSpPr>
          <p:grpSpPr>
            <a:xfrm>
              <a:off x="4540602" y="2532670"/>
              <a:ext cx="4834774" cy="412177"/>
              <a:chOff x="-537469" y="1195811"/>
              <a:chExt cx="7861746" cy="825921"/>
            </a:xfrm>
          </p:grpSpPr>
          <p:sp>
            <p:nvSpPr>
              <p:cNvPr id="37" name="Down Arrow 39">
                <a:extLst>
                  <a:ext uri="{FF2B5EF4-FFF2-40B4-BE49-F238E27FC236}">
                    <a16:creationId xmlns:a16="http://schemas.microsoft.com/office/drawing/2014/main" id="{907BA102-6D22-4F9D-B99D-2EB5306D8AD2}"/>
                  </a:ext>
                </a:extLst>
              </p:cNvPr>
              <p:cNvSpPr/>
              <p:nvPr/>
            </p:nvSpPr>
            <p:spPr>
              <a:xfrm>
                <a:off x="2746366" y="1309595"/>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38" name="Down Arrow 40">
                <a:extLst>
                  <a:ext uri="{FF2B5EF4-FFF2-40B4-BE49-F238E27FC236}">
                    <a16:creationId xmlns:a16="http://schemas.microsoft.com/office/drawing/2014/main" id="{E39898B9-4A02-4B2D-B364-69ACA434F9F4}"/>
                  </a:ext>
                </a:extLst>
              </p:cNvPr>
              <p:cNvSpPr/>
              <p:nvPr/>
            </p:nvSpPr>
            <p:spPr>
              <a:xfrm>
                <a:off x="3773288" y="1323475"/>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39" name="Down Arrow 41">
                <a:extLst>
                  <a:ext uri="{FF2B5EF4-FFF2-40B4-BE49-F238E27FC236}">
                    <a16:creationId xmlns:a16="http://schemas.microsoft.com/office/drawing/2014/main" id="{AB06CB35-0909-4351-A52B-8DE0C59D1070}"/>
                  </a:ext>
                </a:extLst>
              </p:cNvPr>
              <p:cNvSpPr/>
              <p:nvPr/>
            </p:nvSpPr>
            <p:spPr>
              <a:xfrm>
                <a:off x="5619818" y="1335998"/>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0" name="Down Arrow 42">
                <a:extLst>
                  <a:ext uri="{FF2B5EF4-FFF2-40B4-BE49-F238E27FC236}">
                    <a16:creationId xmlns:a16="http://schemas.microsoft.com/office/drawing/2014/main" id="{782F4E2B-7376-4D6E-9C48-C89CBB305461}"/>
                  </a:ext>
                </a:extLst>
              </p:cNvPr>
              <p:cNvSpPr/>
              <p:nvPr/>
            </p:nvSpPr>
            <p:spPr>
              <a:xfrm>
                <a:off x="6847082" y="1372242"/>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1" name="Rectangle 40">
                <a:extLst>
                  <a:ext uri="{FF2B5EF4-FFF2-40B4-BE49-F238E27FC236}">
                    <a16:creationId xmlns:a16="http://schemas.microsoft.com/office/drawing/2014/main" id="{C07CF0A8-C2E8-4F83-AFD0-B3324F35F4A6}"/>
                  </a:ext>
                </a:extLst>
              </p:cNvPr>
              <p:cNvSpPr/>
              <p:nvPr/>
            </p:nvSpPr>
            <p:spPr>
              <a:xfrm>
                <a:off x="-537469" y="1195811"/>
                <a:ext cx="3304441" cy="801741"/>
              </a:xfrm>
              <a:prstGeom prst="rect">
                <a:avLst/>
              </a:prstGeom>
              <a:noFill/>
            </p:spPr>
            <p:txBody>
              <a:bodyPr wrap="squar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Primary Cure</a:t>
                </a:r>
              </a:p>
            </p:txBody>
          </p:sp>
        </p:grpSp>
      </p:grpSp>
      <p:grpSp>
        <p:nvGrpSpPr>
          <p:cNvPr id="78" name="Group 77">
            <a:extLst>
              <a:ext uri="{FF2B5EF4-FFF2-40B4-BE49-F238E27FC236}">
                <a16:creationId xmlns:a16="http://schemas.microsoft.com/office/drawing/2014/main" id="{C6EA28E7-C6F0-4EAD-96C4-0AF17971FCB6}"/>
              </a:ext>
            </a:extLst>
          </p:cNvPr>
          <p:cNvGrpSpPr/>
          <p:nvPr/>
        </p:nvGrpSpPr>
        <p:grpSpPr>
          <a:xfrm>
            <a:off x="838201" y="2348520"/>
            <a:ext cx="3757781" cy="923644"/>
            <a:chOff x="838201" y="2323120"/>
            <a:chExt cx="3757781" cy="923644"/>
          </a:xfrm>
        </p:grpSpPr>
        <p:sp>
          <p:nvSpPr>
            <p:cNvPr id="62" name="Down Arrow 39">
              <a:extLst>
                <a:ext uri="{FF2B5EF4-FFF2-40B4-BE49-F238E27FC236}">
                  <a16:creationId xmlns:a16="http://schemas.microsoft.com/office/drawing/2014/main" id="{BC3AA479-C480-46FD-B631-D5217AB81680}"/>
                </a:ext>
              </a:extLst>
            </p:cNvPr>
            <p:cNvSpPr/>
            <p:nvPr/>
          </p:nvSpPr>
          <p:spPr>
            <a:xfrm rot="16200000">
              <a:off x="3632775" y="1921283"/>
              <a:ext cx="178459" cy="1747955"/>
            </a:xfrm>
            <a:prstGeom prst="downArrow">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1600">
                <a:ln w="0"/>
                <a:solidFill>
                  <a:schemeClr val="tx1"/>
                </a:solidFill>
                <a:effectLst>
                  <a:outerShdw blurRad="38100" dist="19050" dir="2700000" algn="tl" rotWithShape="0">
                    <a:schemeClr val="dk1">
                      <a:alpha val="40000"/>
                    </a:schemeClr>
                  </a:outerShdw>
                </a:effectLst>
                <a:latin typeface="Arial"/>
              </a:endParaRPr>
            </a:p>
          </p:txBody>
        </p:sp>
        <p:sp>
          <p:nvSpPr>
            <p:cNvPr id="65" name="Rectangle 64">
              <a:extLst>
                <a:ext uri="{FF2B5EF4-FFF2-40B4-BE49-F238E27FC236}">
                  <a16:creationId xmlns:a16="http://schemas.microsoft.com/office/drawing/2014/main" id="{735DF6AF-193D-4BD2-BF2A-60DECDF5BB41}"/>
                </a:ext>
              </a:extLst>
            </p:cNvPr>
            <p:cNvSpPr/>
            <p:nvPr/>
          </p:nvSpPr>
          <p:spPr>
            <a:xfrm>
              <a:off x="838201" y="2323120"/>
              <a:ext cx="3633360" cy="400110"/>
            </a:xfrm>
            <a:prstGeom prst="rect">
              <a:avLst/>
            </a:prstGeom>
            <a:noFill/>
          </p:spPr>
          <p:txBody>
            <a:bodyPr wrap="squar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Autoclave Run Log Data</a:t>
              </a:r>
            </a:p>
          </p:txBody>
        </p:sp>
        <p:sp>
          <p:nvSpPr>
            <p:cNvPr id="71" name="Rectangle 70">
              <a:extLst>
                <a:ext uri="{FF2B5EF4-FFF2-40B4-BE49-F238E27FC236}">
                  <a16:creationId xmlns:a16="http://schemas.microsoft.com/office/drawing/2014/main" id="{C2E9D67B-0A89-40CE-85B4-97B148F61661}"/>
                </a:ext>
              </a:extLst>
            </p:cNvPr>
            <p:cNvSpPr/>
            <p:nvPr/>
          </p:nvSpPr>
          <p:spPr>
            <a:xfrm>
              <a:off x="1608548" y="2846654"/>
              <a:ext cx="2666302" cy="400110"/>
            </a:xfrm>
            <a:prstGeom prst="rect">
              <a:avLst/>
            </a:prstGeom>
            <a:noFill/>
          </p:spPr>
          <p:txBody>
            <a:bodyPr wrap="squar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Infrared Spectral Data</a:t>
              </a:r>
            </a:p>
          </p:txBody>
        </p:sp>
      </p:grpSp>
      <p:grpSp>
        <p:nvGrpSpPr>
          <p:cNvPr id="42" name="Group 41">
            <a:extLst>
              <a:ext uri="{FF2B5EF4-FFF2-40B4-BE49-F238E27FC236}">
                <a16:creationId xmlns:a16="http://schemas.microsoft.com/office/drawing/2014/main" id="{CFC249A8-5E1C-4687-9156-50FD5AB63BAF}"/>
              </a:ext>
            </a:extLst>
          </p:cNvPr>
          <p:cNvGrpSpPr>
            <a:grpSpLocks noChangeAspect="1"/>
          </p:cNvGrpSpPr>
          <p:nvPr/>
        </p:nvGrpSpPr>
        <p:grpSpPr>
          <a:xfrm>
            <a:off x="5264551" y="4082570"/>
            <a:ext cx="4570045" cy="658004"/>
            <a:chOff x="-336253" y="4153786"/>
            <a:chExt cx="8103099" cy="1489283"/>
          </a:xfrm>
        </p:grpSpPr>
        <p:grpSp>
          <p:nvGrpSpPr>
            <p:cNvPr id="43" name="Group 42">
              <a:extLst>
                <a:ext uri="{FF2B5EF4-FFF2-40B4-BE49-F238E27FC236}">
                  <a16:creationId xmlns:a16="http://schemas.microsoft.com/office/drawing/2014/main" id="{D33C1A0A-439B-424E-A5C9-8E740FEE37C6}"/>
                </a:ext>
              </a:extLst>
            </p:cNvPr>
            <p:cNvGrpSpPr/>
            <p:nvPr/>
          </p:nvGrpSpPr>
          <p:grpSpPr bwMode="auto">
            <a:xfrm flipV="1">
              <a:off x="3099338" y="5104671"/>
              <a:ext cx="2286001" cy="274320"/>
              <a:chOff x="21104549" y="11571467"/>
              <a:chExt cx="4746534" cy="457200"/>
            </a:xfrm>
            <a:solidFill>
              <a:srgbClr val="ED7D31">
                <a:lumMod val="75000"/>
              </a:srgbClr>
            </a:solidFill>
          </p:grpSpPr>
          <p:sp>
            <p:nvSpPr>
              <p:cNvPr id="51" name="Rectangle 50">
                <a:extLst>
                  <a:ext uri="{FF2B5EF4-FFF2-40B4-BE49-F238E27FC236}">
                    <a16:creationId xmlns:a16="http://schemas.microsoft.com/office/drawing/2014/main" id="{FC23C5FF-FCDB-4254-9C81-0B2AA13ACCF2}"/>
                  </a:ext>
                </a:extLst>
              </p:cNvPr>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sp>
            <p:nvSpPr>
              <p:cNvPr id="52" name="Rectangle 51">
                <a:extLst>
                  <a:ext uri="{FF2B5EF4-FFF2-40B4-BE49-F238E27FC236}">
                    <a16:creationId xmlns:a16="http://schemas.microsoft.com/office/drawing/2014/main" id="{D37C0B56-7E82-4C2D-8435-378E49692038}"/>
                  </a:ext>
                </a:extLst>
              </p:cNvPr>
              <p:cNvSpPr/>
              <p:nvPr/>
            </p:nvSpPr>
            <p:spPr>
              <a:xfrm>
                <a:off x="21104552" y="11874501"/>
                <a:ext cx="4746531" cy="154166"/>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grpSp>
          <p:nvGrpSpPr>
            <p:cNvPr id="44" name="Group 43">
              <a:extLst>
                <a:ext uri="{FF2B5EF4-FFF2-40B4-BE49-F238E27FC236}">
                  <a16:creationId xmlns:a16="http://schemas.microsoft.com/office/drawing/2014/main" id="{DF57AF6E-27FE-4A27-87D7-7028A61C5D32}"/>
                </a:ext>
              </a:extLst>
            </p:cNvPr>
            <p:cNvGrpSpPr/>
            <p:nvPr/>
          </p:nvGrpSpPr>
          <p:grpSpPr bwMode="auto">
            <a:xfrm flipV="1">
              <a:off x="2574966" y="5368749"/>
              <a:ext cx="2286000" cy="274320"/>
              <a:chOff x="21104549" y="11571467"/>
              <a:chExt cx="4746531" cy="457200"/>
            </a:xfrm>
            <a:solidFill>
              <a:srgbClr val="ED7D31">
                <a:lumMod val="75000"/>
              </a:srgbClr>
            </a:solidFill>
          </p:grpSpPr>
          <p:sp>
            <p:nvSpPr>
              <p:cNvPr id="49" name="Rectangle 48">
                <a:extLst>
                  <a:ext uri="{FF2B5EF4-FFF2-40B4-BE49-F238E27FC236}">
                    <a16:creationId xmlns:a16="http://schemas.microsoft.com/office/drawing/2014/main" id="{FFCCD10F-E0BF-427F-A4FB-75AEC447C2C5}"/>
                  </a:ext>
                </a:extLst>
              </p:cNvPr>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3686769">
                  <a:defRPr/>
                </a:pPr>
                <a:endParaRPr lang="en-US" sz="2800" kern="0" dirty="0">
                  <a:solidFill>
                    <a:prstClr val="white"/>
                  </a:solidFill>
                  <a:latin typeface="Calibri"/>
                </a:endParaRPr>
              </a:p>
            </p:txBody>
          </p:sp>
          <p:sp>
            <p:nvSpPr>
              <p:cNvPr id="50" name="Rectangle 49">
                <a:extLst>
                  <a:ext uri="{FF2B5EF4-FFF2-40B4-BE49-F238E27FC236}">
                    <a16:creationId xmlns:a16="http://schemas.microsoft.com/office/drawing/2014/main" id="{1036A0D3-01A5-49FB-BE09-274C888B56A1}"/>
                  </a:ext>
                </a:extLst>
              </p:cNvPr>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3686769">
                  <a:defRPr/>
                </a:pPr>
                <a:endParaRPr lang="en-US" sz="7200" kern="0" dirty="0">
                  <a:solidFill>
                    <a:prstClr val="white"/>
                  </a:solidFill>
                  <a:latin typeface="Calibri"/>
                </a:endParaRPr>
              </a:p>
            </p:txBody>
          </p:sp>
        </p:grpSp>
        <p:sp>
          <p:nvSpPr>
            <p:cNvPr id="45" name="TextBox 44">
              <a:extLst>
                <a:ext uri="{FF2B5EF4-FFF2-40B4-BE49-F238E27FC236}">
                  <a16:creationId xmlns:a16="http://schemas.microsoft.com/office/drawing/2014/main" id="{AECC2294-28CA-4F39-A7FC-718DE0532547}"/>
                </a:ext>
              </a:extLst>
            </p:cNvPr>
            <p:cNvSpPr txBox="1"/>
            <p:nvPr/>
          </p:nvSpPr>
          <p:spPr>
            <a:xfrm>
              <a:off x="5480846" y="4698890"/>
              <a:ext cx="2286000" cy="904061"/>
            </a:xfrm>
            <a:prstGeom prst="rect">
              <a:avLst/>
            </a:prstGeom>
            <a:noFill/>
          </p:spPr>
          <p:txBody>
            <a:bodyPr wrap="square" rtlCol="0">
              <a:spAutoFit/>
            </a:bodyPr>
            <a:lstStyle/>
            <a:p>
              <a:pPr defTabSz="3686083" eaLnBrk="0" fontAlgn="base" hangingPunct="0">
                <a:spcBef>
                  <a:spcPct val="0"/>
                </a:spcBef>
                <a:spcAft>
                  <a:spcPct val="0"/>
                </a:spcAft>
              </a:pPr>
              <a:r>
                <a:rPr lang="en-US" sz="2000" dirty="0">
                  <a:solidFill>
                    <a:prstClr val="black"/>
                  </a:solidFill>
                  <a:latin typeface="Calibri" panose="020F0502020204030204" pitchFamily="34" charset="0"/>
                </a:rPr>
                <a:t>Co-cured structure</a:t>
              </a:r>
            </a:p>
          </p:txBody>
        </p:sp>
        <p:sp>
          <p:nvSpPr>
            <p:cNvPr id="46" name="Down Arrow 48">
              <a:extLst>
                <a:ext uri="{FF2B5EF4-FFF2-40B4-BE49-F238E27FC236}">
                  <a16:creationId xmlns:a16="http://schemas.microsoft.com/office/drawing/2014/main" id="{3605C312-05A5-45E4-912E-C3E3FCFE38AA}"/>
                </a:ext>
              </a:extLst>
            </p:cNvPr>
            <p:cNvSpPr/>
            <p:nvPr/>
          </p:nvSpPr>
          <p:spPr>
            <a:xfrm>
              <a:off x="3453141" y="4329305"/>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7" name="Down Arrow 49">
              <a:extLst>
                <a:ext uri="{FF2B5EF4-FFF2-40B4-BE49-F238E27FC236}">
                  <a16:creationId xmlns:a16="http://schemas.microsoft.com/office/drawing/2014/main" id="{B4036B3D-818D-4E18-A499-1CC46923A2EB}"/>
                </a:ext>
              </a:extLst>
            </p:cNvPr>
            <p:cNvSpPr/>
            <p:nvPr/>
          </p:nvSpPr>
          <p:spPr>
            <a:xfrm>
              <a:off x="4662596" y="4329305"/>
              <a:ext cx="477195" cy="649490"/>
            </a:xfrm>
            <a:prstGeom prst="downArrow">
              <a:avLst/>
            </a:prstGeom>
            <a:gradFill>
              <a:gsLst>
                <a:gs pos="0">
                  <a:srgbClr val="FFFF00"/>
                </a:gs>
                <a:gs pos="100000">
                  <a:srgbClr val="FF0000"/>
                </a:gs>
              </a:gsLst>
              <a:lin ang="5400000" scaled="1"/>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srgbClr val="FFFFFF"/>
                </a:solidFill>
                <a:latin typeface="Arial"/>
              </a:endParaRPr>
            </a:p>
          </p:txBody>
        </p:sp>
        <p:sp>
          <p:nvSpPr>
            <p:cNvPr id="48" name="Rectangle 47">
              <a:extLst>
                <a:ext uri="{FF2B5EF4-FFF2-40B4-BE49-F238E27FC236}">
                  <a16:creationId xmlns:a16="http://schemas.microsoft.com/office/drawing/2014/main" id="{B3B050E5-7D52-4495-A377-D9AF45FDD701}"/>
                </a:ext>
              </a:extLst>
            </p:cNvPr>
            <p:cNvSpPr/>
            <p:nvPr/>
          </p:nvSpPr>
          <p:spPr>
            <a:xfrm>
              <a:off x="-336253" y="4153786"/>
              <a:ext cx="3613090" cy="905583"/>
            </a:xfrm>
            <a:prstGeom prst="rect">
              <a:avLst/>
            </a:prstGeom>
            <a:noFill/>
          </p:spPr>
          <p:txBody>
            <a:bodyPr wrap="non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Secondary Cure</a:t>
              </a:r>
            </a:p>
          </p:txBody>
        </p:sp>
      </p:grpSp>
      <p:grpSp>
        <p:nvGrpSpPr>
          <p:cNvPr id="79" name="Group 78">
            <a:extLst>
              <a:ext uri="{FF2B5EF4-FFF2-40B4-BE49-F238E27FC236}">
                <a16:creationId xmlns:a16="http://schemas.microsoft.com/office/drawing/2014/main" id="{B92AACF5-942E-40F4-A54F-9754DA6268D8}"/>
              </a:ext>
            </a:extLst>
          </p:cNvPr>
          <p:cNvGrpSpPr/>
          <p:nvPr/>
        </p:nvGrpSpPr>
        <p:grpSpPr>
          <a:xfrm>
            <a:off x="975838" y="3792748"/>
            <a:ext cx="3948688" cy="923644"/>
            <a:chOff x="975838" y="3767348"/>
            <a:chExt cx="3948688" cy="923644"/>
          </a:xfrm>
        </p:grpSpPr>
        <p:sp>
          <p:nvSpPr>
            <p:cNvPr id="64" name="Down Arrow 39">
              <a:extLst>
                <a:ext uri="{FF2B5EF4-FFF2-40B4-BE49-F238E27FC236}">
                  <a16:creationId xmlns:a16="http://schemas.microsoft.com/office/drawing/2014/main" id="{E0E8D34A-25CD-42E6-87E0-D137CBA9A9CD}"/>
                </a:ext>
              </a:extLst>
            </p:cNvPr>
            <p:cNvSpPr/>
            <p:nvPr/>
          </p:nvSpPr>
          <p:spPr>
            <a:xfrm rot="16200000">
              <a:off x="3961319" y="3383247"/>
              <a:ext cx="178459" cy="1747955"/>
            </a:xfrm>
            <a:prstGeom prst="downArrow">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sz="1600">
                <a:solidFill>
                  <a:srgbClr val="FFFFFF"/>
                </a:solidFill>
                <a:latin typeface="Arial"/>
              </a:endParaRPr>
            </a:p>
          </p:txBody>
        </p:sp>
        <p:sp>
          <p:nvSpPr>
            <p:cNvPr id="73" name="Rectangle 72">
              <a:extLst>
                <a:ext uri="{FF2B5EF4-FFF2-40B4-BE49-F238E27FC236}">
                  <a16:creationId xmlns:a16="http://schemas.microsoft.com/office/drawing/2014/main" id="{D3835F49-8CD3-4435-8C6F-C8C8B261DDB0}"/>
                </a:ext>
              </a:extLst>
            </p:cNvPr>
            <p:cNvSpPr/>
            <p:nvPr/>
          </p:nvSpPr>
          <p:spPr>
            <a:xfrm>
              <a:off x="975838" y="3767348"/>
              <a:ext cx="3633359" cy="400110"/>
            </a:xfrm>
            <a:prstGeom prst="rect">
              <a:avLst/>
            </a:prstGeom>
            <a:noFill/>
          </p:spPr>
          <p:txBody>
            <a:bodyPr wrap="squar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Autoclave Run Log Data</a:t>
              </a:r>
            </a:p>
          </p:txBody>
        </p:sp>
        <p:sp>
          <p:nvSpPr>
            <p:cNvPr id="74" name="Rectangle 73">
              <a:extLst>
                <a:ext uri="{FF2B5EF4-FFF2-40B4-BE49-F238E27FC236}">
                  <a16:creationId xmlns:a16="http://schemas.microsoft.com/office/drawing/2014/main" id="{0F08A658-50B0-4B27-8858-7DDA36A12F8E}"/>
                </a:ext>
              </a:extLst>
            </p:cNvPr>
            <p:cNvSpPr/>
            <p:nvPr/>
          </p:nvSpPr>
          <p:spPr>
            <a:xfrm>
              <a:off x="1518108" y="4290882"/>
              <a:ext cx="3065318" cy="400110"/>
            </a:xfrm>
            <a:prstGeom prst="rect">
              <a:avLst/>
            </a:prstGeom>
            <a:noFill/>
          </p:spPr>
          <p:txBody>
            <a:bodyPr wrap="square" lIns="91440" tIns="45720" rIns="91440" bIns="45720">
              <a:spAutoFit/>
            </a:bodyPr>
            <a:lstStyle/>
            <a:p>
              <a:pPr algn="r" defTabSz="457189"/>
              <a:r>
                <a:rPr lang="en-US" sz="2000" dirty="0">
                  <a:ln w="0"/>
                  <a:solidFill>
                    <a:srgbClr val="000000"/>
                  </a:solidFill>
                  <a:effectLst>
                    <a:outerShdw blurRad="38100" dist="25400" dir="5400000" algn="ctr" rotWithShape="0">
                      <a:srgbClr val="6E747A">
                        <a:alpha val="43000"/>
                      </a:srgbClr>
                    </a:outerShdw>
                  </a:effectLst>
                  <a:latin typeface="Arial"/>
                </a:rPr>
                <a:t>Ultrasound Data/Images</a:t>
              </a:r>
            </a:p>
          </p:txBody>
        </p:sp>
      </p:grpSp>
      <p:grpSp>
        <p:nvGrpSpPr>
          <p:cNvPr id="76" name="Group 75">
            <a:extLst>
              <a:ext uri="{FF2B5EF4-FFF2-40B4-BE49-F238E27FC236}">
                <a16:creationId xmlns:a16="http://schemas.microsoft.com/office/drawing/2014/main" id="{1E7BCF8E-0F09-40C7-9A5B-ADBBEE405489}"/>
              </a:ext>
            </a:extLst>
          </p:cNvPr>
          <p:cNvGrpSpPr/>
          <p:nvPr/>
        </p:nvGrpSpPr>
        <p:grpSpPr>
          <a:xfrm>
            <a:off x="7287782" y="5070776"/>
            <a:ext cx="4246128" cy="933895"/>
            <a:chOff x="7408862" y="5068131"/>
            <a:chExt cx="4740158" cy="933895"/>
          </a:xfrm>
        </p:grpSpPr>
        <p:sp>
          <p:nvSpPr>
            <p:cNvPr id="24" name="Arrow: Right 23">
              <a:extLst>
                <a:ext uri="{FF2B5EF4-FFF2-40B4-BE49-F238E27FC236}">
                  <a16:creationId xmlns:a16="http://schemas.microsoft.com/office/drawing/2014/main" id="{4C47CD5B-F60E-4A8B-B120-29631E8FA655}"/>
                </a:ext>
              </a:extLst>
            </p:cNvPr>
            <p:cNvSpPr/>
            <p:nvPr/>
          </p:nvSpPr>
          <p:spPr>
            <a:xfrm>
              <a:off x="9502716" y="5201336"/>
              <a:ext cx="552450" cy="53643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CF98493E-D66B-4AB3-9DA9-85F1BEAFAA2B}"/>
                </a:ext>
              </a:extLst>
            </p:cNvPr>
            <p:cNvGrpSpPr/>
            <p:nvPr/>
          </p:nvGrpSpPr>
          <p:grpSpPr>
            <a:xfrm>
              <a:off x="7408862" y="5068131"/>
              <a:ext cx="4740158" cy="933895"/>
              <a:chOff x="7408862" y="5068131"/>
              <a:chExt cx="4740158" cy="933895"/>
            </a:xfrm>
          </p:grpSpPr>
          <p:pic>
            <p:nvPicPr>
              <p:cNvPr id="3" name="Picture 2">
                <a:extLst>
                  <a:ext uri="{FF2B5EF4-FFF2-40B4-BE49-F238E27FC236}">
                    <a16:creationId xmlns:a16="http://schemas.microsoft.com/office/drawing/2014/main" id="{064BBE73-AF88-4C90-BEDF-2F4DA3EE260B}"/>
                  </a:ext>
                </a:extLst>
              </p:cNvPr>
              <p:cNvPicPr>
                <a:picLocks noChangeAspect="1"/>
              </p:cNvPicPr>
              <p:nvPr/>
            </p:nvPicPr>
            <p:blipFill rotWithShape="1">
              <a:blip r:embed="rId4"/>
              <a:srcRect t="48521" b="12642"/>
              <a:stretch/>
            </p:blipFill>
            <p:spPr>
              <a:xfrm>
                <a:off x="9972884" y="5068131"/>
                <a:ext cx="2176136" cy="723579"/>
              </a:xfrm>
              <a:prstGeom prst="rect">
                <a:avLst/>
              </a:prstGeom>
            </p:spPr>
          </p:pic>
          <p:sp>
            <p:nvSpPr>
              <p:cNvPr id="21" name="L-Shape 20">
                <a:extLst>
                  <a:ext uri="{FF2B5EF4-FFF2-40B4-BE49-F238E27FC236}">
                    <a16:creationId xmlns:a16="http://schemas.microsoft.com/office/drawing/2014/main" id="{18CFD384-A0D6-4213-8B6F-810FF6388FA5}"/>
                  </a:ext>
                </a:extLst>
              </p:cNvPr>
              <p:cNvSpPr/>
              <p:nvPr/>
            </p:nvSpPr>
            <p:spPr>
              <a:xfrm>
                <a:off x="7488505" y="5068131"/>
                <a:ext cx="2176136" cy="536430"/>
              </a:xfrm>
              <a:prstGeom prst="corner">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51947B60-7F30-4FE1-994A-85BE80D5B606}"/>
                  </a:ext>
                </a:extLst>
              </p:cNvPr>
              <p:cNvSpPr/>
              <p:nvPr/>
            </p:nvSpPr>
            <p:spPr>
              <a:xfrm>
                <a:off x="7408862" y="5601916"/>
                <a:ext cx="2490796" cy="400110"/>
              </a:xfrm>
              <a:prstGeom prst="rect">
                <a:avLst/>
              </a:prstGeom>
              <a:noFill/>
            </p:spPr>
            <p:txBody>
              <a:bodyPr wrap="square" lIns="91440" tIns="45720" rIns="91440" bIns="45720">
                <a:spAutoFit/>
              </a:bodyPr>
              <a:lstStyle/>
              <a:p>
                <a:pPr algn="ctr" defTabSz="457189"/>
                <a:r>
                  <a:rPr lang="en-US" sz="2000" dirty="0">
                    <a:ln w="0"/>
                    <a:solidFill>
                      <a:srgbClr val="000000"/>
                    </a:solidFill>
                    <a:effectLst>
                      <a:outerShdw blurRad="38100" dist="25400" dir="5400000" algn="ctr" rotWithShape="0">
                        <a:srgbClr val="6E747A">
                          <a:alpha val="43000"/>
                        </a:srgbClr>
                      </a:outerShdw>
                    </a:effectLst>
                    <a:latin typeface="Arial"/>
                  </a:rPr>
                  <a:t>Mechanical  Data</a:t>
                </a:r>
              </a:p>
            </p:txBody>
          </p:sp>
        </p:grpSp>
      </p:grpSp>
    </p:spTree>
    <p:extLst>
      <p:ext uri="{BB962C8B-B14F-4D97-AF65-F5344CB8AC3E}">
        <p14:creationId xmlns:p14="http://schemas.microsoft.com/office/powerpoint/2010/main" val="164911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8"/>
                                        </p:tgtEl>
                                        <p:attrNameLst>
                                          <p:attrName>style.visibility</p:attrName>
                                        </p:attrNameLst>
                                      </p:cBhvr>
                                      <p:to>
                                        <p:strVal val="visible"/>
                                      </p:to>
                                    </p:set>
                                    <p:anim calcmode="lin" valueType="num">
                                      <p:cBhvr additive="base">
                                        <p:cTn id="13" dur="500" fill="hold"/>
                                        <p:tgtEl>
                                          <p:spTgt spid="78"/>
                                        </p:tgtEl>
                                        <p:attrNameLst>
                                          <p:attrName>ppt_x</p:attrName>
                                        </p:attrNameLst>
                                      </p:cBhvr>
                                      <p:tavLst>
                                        <p:tav tm="0">
                                          <p:val>
                                            <p:strVal val="0-#ppt_w/2"/>
                                          </p:val>
                                        </p:tav>
                                        <p:tav tm="100000">
                                          <p:val>
                                            <p:strVal val="#ppt_x"/>
                                          </p:val>
                                        </p:tav>
                                      </p:tavLst>
                                    </p:anim>
                                    <p:anim calcmode="lin" valueType="num">
                                      <p:cBhvr additive="base">
                                        <p:cTn id="14"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ppt_x"/>
                                          </p:val>
                                        </p:tav>
                                        <p:tav tm="100000">
                                          <p:val>
                                            <p:strVal val="#ppt_x"/>
                                          </p:val>
                                        </p:tav>
                                      </p:tavLst>
                                    </p:anim>
                                    <p:anim calcmode="lin" valueType="num">
                                      <p:cBhvr additive="base">
                                        <p:cTn id="26"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79"/>
                                        </p:tgtEl>
                                        <p:attrNameLst>
                                          <p:attrName>style.visibility</p:attrName>
                                        </p:attrNameLst>
                                      </p:cBhvr>
                                      <p:to>
                                        <p:strVal val="visible"/>
                                      </p:to>
                                    </p:set>
                                    <p:anim calcmode="lin" valueType="num">
                                      <p:cBhvr additive="base">
                                        <p:cTn id="31" dur="500" fill="hold"/>
                                        <p:tgtEl>
                                          <p:spTgt spid="79"/>
                                        </p:tgtEl>
                                        <p:attrNameLst>
                                          <p:attrName>ppt_x</p:attrName>
                                        </p:attrNameLst>
                                      </p:cBhvr>
                                      <p:tavLst>
                                        <p:tav tm="0">
                                          <p:val>
                                            <p:strVal val="0-#ppt_w/2"/>
                                          </p:val>
                                        </p:tav>
                                        <p:tav tm="100000">
                                          <p:val>
                                            <p:strVal val="#ppt_x"/>
                                          </p:val>
                                        </p:tav>
                                      </p:tavLst>
                                    </p:anim>
                                    <p:anim calcmode="lin" valueType="num">
                                      <p:cBhvr additive="base">
                                        <p:cTn id="32"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additive="base">
                                        <p:cTn id="37" dur="500" fill="hold"/>
                                        <p:tgtEl>
                                          <p:spTgt spid="76"/>
                                        </p:tgtEl>
                                        <p:attrNameLst>
                                          <p:attrName>ppt_x</p:attrName>
                                        </p:attrNameLst>
                                      </p:cBhvr>
                                      <p:tavLst>
                                        <p:tav tm="0">
                                          <p:val>
                                            <p:strVal val="#ppt_x"/>
                                          </p:val>
                                        </p:tav>
                                        <p:tav tm="100000">
                                          <p:val>
                                            <p:strVal val="#ppt_x"/>
                                          </p:val>
                                        </p:tav>
                                      </p:tavLst>
                                    </p:anim>
                                    <p:anim calcmode="lin" valueType="num">
                                      <p:cBhvr additive="base">
                                        <p:cTn id="38"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a:t>
            </a:r>
          </a:p>
        </p:txBody>
      </p:sp>
      <p:sp>
        <p:nvSpPr>
          <p:cNvPr id="3" name="Content Placeholder 2"/>
          <p:cNvSpPr>
            <a:spLocks noGrp="1"/>
          </p:cNvSpPr>
          <p:nvPr>
            <p:ph idx="1"/>
          </p:nvPr>
        </p:nvSpPr>
        <p:spPr/>
        <p:txBody>
          <a:bodyPr/>
          <a:lstStyle/>
          <a:p>
            <a:r>
              <a:rPr lang="en-US" dirty="0"/>
              <a:t>Develop a machine learning (ML) algorithm to predict mechanical properties for a given set of processing conditions</a:t>
            </a:r>
          </a:p>
          <a:p>
            <a:pPr lvl="1"/>
            <a:r>
              <a:rPr lang="en-US" dirty="0"/>
              <a:t>Prepare raw AERoBOND process data for ML</a:t>
            </a:r>
          </a:p>
          <a:p>
            <a:pPr lvl="1"/>
            <a:r>
              <a:rPr lang="en-US" dirty="0"/>
              <a:t>Develop ML algorithm</a:t>
            </a:r>
          </a:p>
          <a:p>
            <a:pPr lvl="1"/>
            <a:r>
              <a:rPr lang="en-US" dirty="0"/>
              <a:t>Create user interface and manual for other users</a:t>
            </a:r>
          </a:p>
          <a:p>
            <a:r>
              <a:rPr lang="en-US" dirty="0"/>
              <a:t>Stretch Goals</a:t>
            </a:r>
          </a:p>
          <a:p>
            <a:pPr lvl="1"/>
            <a:r>
              <a:rPr lang="en-US" dirty="0"/>
              <a:t>Perform a parametric study to understand which parameters are important</a:t>
            </a:r>
          </a:p>
          <a:p>
            <a:pPr lvl="1"/>
            <a:r>
              <a:rPr lang="en-US" dirty="0"/>
              <a:t>Identify AERoBOND processes likely to produce good joint properties before testing in the lab</a:t>
            </a:r>
          </a:p>
        </p:txBody>
      </p:sp>
      <p:sp>
        <p:nvSpPr>
          <p:cNvPr id="4" name="Slide Number Placeholder 3"/>
          <p:cNvSpPr>
            <a:spLocks noGrp="1"/>
          </p:cNvSpPr>
          <p:nvPr>
            <p:ph type="sldNum" sz="quarter" idx="12"/>
          </p:nvPr>
        </p:nvSpPr>
        <p:spPr/>
        <p:txBody>
          <a:bodyPr/>
          <a:lstStyle/>
          <a:p>
            <a:fld id="{224C0C37-3CEC-4CB4-B902-37F94E20E969}" type="slidenum">
              <a:rPr lang="en-US" smtClean="0"/>
              <a:pPr/>
              <a:t>4</a:t>
            </a:fld>
            <a:endParaRPr lang="en-US"/>
          </a:p>
        </p:txBody>
      </p:sp>
    </p:spTree>
    <p:extLst>
      <p:ext uri="{BB962C8B-B14F-4D97-AF65-F5344CB8AC3E}">
        <p14:creationId xmlns:p14="http://schemas.microsoft.com/office/powerpoint/2010/main" val="2527404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a:t>
            </a:r>
          </a:p>
        </p:txBody>
      </p:sp>
      <p:sp>
        <p:nvSpPr>
          <p:cNvPr id="3" name="Content Placeholder 2"/>
          <p:cNvSpPr>
            <a:spLocks noGrp="1"/>
          </p:cNvSpPr>
          <p:nvPr>
            <p:ph idx="1"/>
          </p:nvPr>
        </p:nvSpPr>
        <p:spPr>
          <a:xfrm>
            <a:off x="838200" y="1641476"/>
            <a:ext cx="4980332" cy="4351338"/>
          </a:xfrm>
        </p:spPr>
        <p:txBody>
          <a:bodyPr>
            <a:normAutofit/>
          </a:bodyPr>
          <a:lstStyle/>
          <a:p>
            <a:r>
              <a:rPr lang="en-US" dirty="0"/>
              <a:t>Preparation of input data</a:t>
            </a:r>
          </a:p>
          <a:p>
            <a:pPr lvl="1"/>
            <a:r>
              <a:rPr lang="en-US" dirty="0"/>
              <a:t>Based on advice from subject matter experts</a:t>
            </a:r>
          </a:p>
          <a:p>
            <a:r>
              <a:rPr lang="en-US" dirty="0"/>
              <a:t>Development of ML algorithm</a:t>
            </a:r>
          </a:p>
          <a:p>
            <a:pPr lvl="1"/>
            <a:r>
              <a:rPr lang="en-US" dirty="0"/>
              <a:t>Random Forest Regression</a:t>
            </a:r>
          </a:p>
          <a:p>
            <a:r>
              <a:rPr lang="en-US" dirty="0"/>
              <a:t>Optimization of input parameters</a:t>
            </a:r>
          </a:p>
          <a:p>
            <a:r>
              <a:rPr lang="en-US" dirty="0"/>
              <a:t>Python was used to make the algorithm user friendly</a:t>
            </a:r>
          </a:p>
        </p:txBody>
      </p:sp>
      <p:sp>
        <p:nvSpPr>
          <p:cNvPr id="4" name="Slide Number Placeholder 3"/>
          <p:cNvSpPr>
            <a:spLocks noGrp="1"/>
          </p:cNvSpPr>
          <p:nvPr>
            <p:ph type="sldNum" sz="quarter" idx="12"/>
          </p:nvPr>
        </p:nvSpPr>
        <p:spPr/>
        <p:txBody>
          <a:bodyPr/>
          <a:lstStyle/>
          <a:p>
            <a:fld id="{224C0C37-3CEC-4CB4-B902-37F94E20E969}" type="slidenum">
              <a:rPr lang="en-US" smtClean="0"/>
              <a:pPr/>
              <a:t>5</a:t>
            </a:fld>
            <a:endParaRPr lang="en-US"/>
          </a:p>
        </p:txBody>
      </p:sp>
      <p:pic>
        <p:nvPicPr>
          <p:cNvPr id="7" name="Picture 6">
            <a:extLst>
              <a:ext uri="{FF2B5EF4-FFF2-40B4-BE49-F238E27FC236}">
                <a16:creationId xmlns:a16="http://schemas.microsoft.com/office/drawing/2014/main" id="{2B8D26E8-9F2A-4A31-B85E-3E3BCBF5A928}"/>
              </a:ext>
            </a:extLst>
          </p:cNvPr>
          <p:cNvPicPr>
            <a:picLocks noChangeAspect="1"/>
          </p:cNvPicPr>
          <p:nvPr/>
        </p:nvPicPr>
        <p:blipFill>
          <a:blip r:embed="rId3"/>
          <a:stretch>
            <a:fillRect/>
          </a:stretch>
        </p:blipFill>
        <p:spPr>
          <a:xfrm>
            <a:off x="6852505" y="1780227"/>
            <a:ext cx="4028855" cy="4518973"/>
          </a:xfrm>
          <a:prstGeom prst="rect">
            <a:avLst/>
          </a:prstGeom>
        </p:spPr>
      </p:pic>
      <p:sp>
        <p:nvSpPr>
          <p:cNvPr id="35" name="TextBox 34">
            <a:extLst>
              <a:ext uri="{FF2B5EF4-FFF2-40B4-BE49-F238E27FC236}">
                <a16:creationId xmlns:a16="http://schemas.microsoft.com/office/drawing/2014/main" id="{C2D1E74F-8316-417E-BFDA-AD5045EA399A}"/>
              </a:ext>
            </a:extLst>
          </p:cNvPr>
          <p:cNvSpPr txBox="1"/>
          <p:nvPr/>
        </p:nvSpPr>
        <p:spPr>
          <a:xfrm>
            <a:off x="6754289" y="1421038"/>
            <a:ext cx="1026160" cy="461665"/>
          </a:xfrm>
          <a:prstGeom prst="rect">
            <a:avLst/>
          </a:prstGeom>
          <a:noFill/>
        </p:spPr>
        <p:txBody>
          <a:bodyPr wrap="square" rtlCol="0">
            <a:spAutoFit/>
          </a:bodyPr>
          <a:lstStyle/>
          <a:p>
            <a:r>
              <a:rPr lang="en-US" sz="2400" dirty="0">
                <a:solidFill>
                  <a:srgbClr val="4472C4"/>
                </a:solidFill>
              </a:rPr>
              <a:t>Input</a:t>
            </a:r>
          </a:p>
        </p:txBody>
      </p:sp>
      <p:sp>
        <p:nvSpPr>
          <p:cNvPr id="36" name="TextBox 35">
            <a:extLst>
              <a:ext uri="{FF2B5EF4-FFF2-40B4-BE49-F238E27FC236}">
                <a16:creationId xmlns:a16="http://schemas.microsoft.com/office/drawing/2014/main" id="{CE6F733D-9D20-4E9B-83FC-A1FE8D30CF4F}"/>
              </a:ext>
            </a:extLst>
          </p:cNvPr>
          <p:cNvSpPr txBox="1"/>
          <p:nvPr/>
        </p:nvSpPr>
        <p:spPr>
          <a:xfrm>
            <a:off x="6754289" y="5011874"/>
            <a:ext cx="1112513" cy="461665"/>
          </a:xfrm>
          <a:prstGeom prst="rect">
            <a:avLst/>
          </a:prstGeom>
          <a:noFill/>
        </p:spPr>
        <p:txBody>
          <a:bodyPr wrap="square" rtlCol="0">
            <a:spAutoFit/>
          </a:bodyPr>
          <a:lstStyle/>
          <a:p>
            <a:r>
              <a:rPr lang="en-US" sz="2400" dirty="0">
                <a:solidFill>
                  <a:srgbClr val="FF0000"/>
                </a:solidFill>
              </a:rPr>
              <a:t>Output</a:t>
            </a:r>
          </a:p>
        </p:txBody>
      </p:sp>
      <p:sp>
        <p:nvSpPr>
          <p:cNvPr id="37" name="TextBox 36">
            <a:extLst>
              <a:ext uri="{FF2B5EF4-FFF2-40B4-BE49-F238E27FC236}">
                <a16:creationId xmlns:a16="http://schemas.microsoft.com/office/drawing/2014/main" id="{4C72A53A-1018-403F-87BF-4190E7C31E5F}"/>
              </a:ext>
            </a:extLst>
          </p:cNvPr>
          <p:cNvSpPr txBox="1"/>
          <p:nvPr/>
        </p:nvSpPr>
        <p:spPr>
          <a:xfrm>
            <a:off x="6754289" y="1465001"/>
            <a:ext cx="2870641" cy="430887"/>
          </a:xfrm>
          <a:prstGeom prst="rect">
            <a:avLst/>
          </a:prstGeom>
          <a:noFill/>
        </p:spPr>
        <p:txBody>
          <a:bodyPr wrap="square" rtlCol="0">
            <a:spAutoFit/>
          </a:bodyPr>
          <a:lstStyle/>
          <a:p>
            <a:r>
              <a:rPr lang="en-US" sz="2200" dirty="0">
                <a:solidFill>
                  <a:srgbClr val="4472C4"/>
                </a:solidFill>
              </a:rPr>
              <a:t>Untested Parameters</a:t>
            </a:r>
          </a:p>
        </p:txBody>
      </p:sp>
      <p:sp>
        <p:nvSpPr>
          <p:cNvPr id="38" name="TextBox 37">
            <a:extLst>
              <a:ext uri="{FF2B5EF4-FFF2-40B4-BE49-F238E27FC236}">
                <a16:creationId xmlns:a16="http://schemas.microsoft.com/office/drawing/2014/main" id="{C1E7856E-37F9-4DF0-8452-07E54EE07EB9}"/>
              </a:ext>
            </a:extLst>
          </p:cNvPr>
          <p:cNvSpPr txBox="1"/>
          <p:nvPr/>
        </p:nvSpPr>
        <p:spPr>
          <a:xfrm>
            <a:off x="6649514" y="5044376"/>
            <a:ext cx="2477462" cy="430887"/>
          </a:xfrm>
          <a:prstGeom prst="rect">
            <a:avLst/>
          </a:prstGeom>
          <a:noFill/>
        </p:spPr>
        <p:txBody>
          <a:bodyPr wrap="square" rtlCol="0">
            <a:spAutoFit/>
          </a:bodyPr>
          <a:lstStyle/>
          <a:p>
            <a:r>
              <a:rPr lang="en-US" sz="2200" dirty="0">
                <a:solidFill>
                  <a:srgbClr val="FF0000"/>
                </a:solidFill>
              </a:rPr>
              <a:t>Optimized Output</a:t>
            </a:r>
          </a:p>
        </p:txBody>
      </p:sp>
      <p:sp>
        <p:nvSpPr>
          <p:cNvPr id="39" name="TextBox 38">
            <a:extLst>
              <a:ext uri="{FF2B5EF4-FFF2-40B4-BE49-F238E27FC236}">
                <a16:creationId xmlns:a16="http://schemas.microsoft.com/office/drawing/2014/main" id="{DC5BF1B8-3533-4D30-83FA-218B0297F77B}"/>
              </a:ext>
            </a:extLst>
          </p:cNvPr>
          <p:cNvSpPr txBox="1"/>
          <p:nvPr/>
        </p:nvSpPr>
        <p:spPr>
          <a:xfrm>
            <a:off x="7993020" y="1114370"/>
            <a:ext cx="1977270" cy="461665"/>
          </a:xfrm>
          <a:prstGeom prst="rect">
            <a:avLst/>
          </a:prstGeom>
          <a:noFill/>
        </p:spPr>
        <p:txBody>
          <a:bodyPr wrap="square" rtlCol="0">
            <a:spAutoFit/>
          </a:bodyPr>
          <a:lstStyle/>
          <a:p>
            <a:r>
              <a:rPr lang="en-US" sz="2400" dirty="0"/>
              <a:t>Training Phase</a:t>
            </a:r>
          </a:p>
        </p:txBody>
      </p:sp>
      <p:sp>
        <p:nvSpPr>
          <p:cNvPr id="40" name="TextBox 39">
            <a:extLst>
              <a:ext uri="{FF2B5EF4-FFF2-40B4-BE49-F238E27FC236}">
                <a16:creationId xmlns:a16="http://schemas.microsoft.com/office/drawing/2014/main" id="{2C0A405E-C392-4735-936F-32D9FCEE58EE}"/>
              </a:ext>
            </a:extLst>
          </p:cNvPr>
          <p:cNvSpPr txBox="1"/>
          <p:nvPr/>
        </p:nvSpPr>
        <p:spPr>
          <a:xfrm>
            <a:off x="7764659" y="1114370"/>
            <a:ext cx="2433992" cy="461665"/>
          </a:xfrm>
          <a:prstGeom prst="rect">
            <a:avLst/>
          </a:prstGeom>
          <a:noFill/>
        </p:spPr>
        <p:txBody>
          <a:bodyPr wrap="square" rtlCol="0">
            <a:spAutoFit/>
          </a:bodyPr>
          <a:lstStyle/>
          <a:p>
            <a:r>
              <a:rPr lang="en-US" sz="2400" dirty="0"/>
              <a:t>Application Phase</a:t>
            </a:r>
          </a:p>
        </p:txBody>
      </p:sp>
    </p:spTree>
    <p:extLst>
      <p:ext uri="{BB962C8B-B14F-4D97-AF65-F5344CB8AC3E}">
        <p14:creationId xmlns:p14="http://schemas.microsoft.com/office/powerpoint/2010/main" val="6264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153"/>
            <a:ext cx="10515600" cy="1325563"/>
          </a:xfrm>
        </p:spPr>
        <p:txBody>
          <a:bodyPr/>
          <a:lstStyle/>
          <a:p>
            <a:r>
              <a:rPr lang="en-US" dirty="0"/>
              <a:t>Preprocessing 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a:p>
        </p:txBody>
      </p:sp>
      <p:pic>
        <p:nvPicPr>
          <p:cNvPr id="9" name="Picture 8">
            <a:extLst>
              <a:ext uri="{FF2B5EF4-FFF2-40B4-BE49-F238E27FC236}">
                <a16:creationId xmlns:a16="http://schemas.microsoft.com/office/drawing/2014/main" id="{9E8FBC3C-6D2A-422E-BCCC-7A5B736CDEBC}"/>
              </a:ext>
            </a:extLst>
          </p:cNvPr>
          <p:cNvPicPr>
            <a:picLocks noChangeAspect="1"/>
          </p:cNvPicPr>
          <p:nvPr/>
        </p:nvPicPr>
        <p:blipFill rotWithShape="1">
          <a:blip r:embed="rId3"/>
          <a:srcRect r="39624"/>
          <a:stretch/>
        </p:blipFill>
        <p:spPr>
          <a:xfrm>
            <a:off x="1944051" y="1374664"/>
            <a:ext cx="6257925" cy="3109468"/>
          </a:xfrm>
          <a:prstGeom prst="rect">
            <a:avLst/>
          </a:prstGeom>
        </p:spPr>
      </p:pic>
      <p:pic>
        <p:nvPicPr>
          <p:cNvPr id="10" name="Picture 9">
            <a:extLst>
              <a:ext uri="{FF2B5EF4-FFF2-40B4-BE49-F238E27FC236}">
                <a16:creationId xmlns:a16="http://schemas.microsoft.com/office/drawing/2014/main" id="{FEE6EFD5-A151-4F3D-892F-3D537C072E05}"/>
              </a:ext>
            </a:extLst>
          </p:cNvPr>
          <p:cNvPicPr>
            <a:picLocks noChangeAspect="1"/>
          </p:cNvPicPr>
          <p:nvPr/>
        </p:nvPicPr>
        <p:blipFill>
          <a:blip r:embed="rId4"/>
          <a:stretch>
            <a:fillRect/>
          </a:stretch>
        </p:blipFill>
        <p:spPr>
          <a:xfrm>
            <a:off x="2593340" y="4449158"/>
            <a:ext cx="6858000" cy="2057400"/>
          </a:xfrm>
          <a:prstGeom prst="rect">
            <a:avLst/>
          </a:prstGeom>
        </p:spPr>
      </p:pic>
      <p:sp>
        <p:nvSpPr>
          <p:cNvPr id="12" name="TextBox 11">
            <a:extLst>
              <a:ext uri="{FF2B5EF4-FFF2-40B4-BE49-F238E27FC236}">
                <a16:creationId xmlns:a16="http://schemas.microsoft.com/office/drawing/2014/main" id="{A92F9B57-99D2-44E2-AE46-74F03BBD97F6}"/>
              </a:ext>
            </a:extLst>
          </p:cNvPr>
          <p:cNvSpPr txBox="1"/>
          <p:nvPr/>
        </p:nvSpPr>
        <p:spPr>
          <a:xfrm>
            <a:off x="5546084" y="6401778"/>
            <a:ext cx="1052513" cy="230832"/>
          </a:xfrm>
          <a:prstGeom prst="rect">
            <a:avLst/>
          </a:prstGeom>
          <a:solidFill>
            <a:schemeClr val="bg1"/>
          </a:solidFill>
        </p:spPr>
        <p:txBody>
          <a:bodyPr wrap="square" rtlCol="0">
            <a:spAutoFit/>
          </a:bodyPr>
          <a:lstStyle/>
          <a:p>
            <a:r>
              <a:rPr lang="en-US" sz="900" dirty="0"/>
              <a:t>Wavelength (cm</a:t>
            </a:r>
            <a:r>
              <a:rPr lang="en-US" sz="900" baseline="30000" dirty="0"/>
              <a:t>-1</a:t>
            </a:r>
            <a:r>
              <a:rPr lang="en-US" sz="900" dirty="0"/>
              <a:t>)</a:t>
            </a:r>
          </a:p>
        </p:txBody>
      </p:sp>
      <p:sp>
        <p:nvSpPr>
          <p:cNvPr id="8" name="Freeform: Shape 7">
            <a:extLst>
              <a:ext uri="{FF2B5EF4-FFF2-40B4-BE49-F238E27FC236}">
                <a16:creationId xmlns:a16="http://schemas.microsoft.com/office/drawing/2014/main" id="{EF4B5852-431E-41F5-883F-E1853E0DCEC9}"/>
              </a:ext>
            </a:extLst>
          </p:cNvPr>
          <p:cNvSpPr/>
          <p:nvPr/>
        </p:nvSpPr>
        <p:spPr>
          <a:xfrm>
            <a:off x="5073014" y="4952395"/>
            <a:ext cx="130968" cy="1031082"/>
          </a:xfrm>
          <a:custGeom>
            <a:avLst/>
            <a:gdLst>
              <a:gd name="connsiteX0" fmla="*/ 0 w 135731"/>
              <a:gd name="connsiteY0" fmla="*/ 900113 h 1069182"/>
              <a:gd name="connsiteX1" fmla="*/ 0 w 135731"/>
              <a:gd name="connsiteY1" fmla="*/ 900113 h 1069182"/>
              <a:gd name="connsiteX2" fmla="*/ 7144 w 135731"/>
              <a:gd name="connsiteY2" fmla="*/ 881063 h 1069182"/>
              <a:gd name="connsiteX3" fmla="*/ 9525 w 135731"/>
              <a:gd name="connsiteY3" fmla="*/ 871538 h 1069182"/>
              <a:gd name="connsiteX4" fmla="*/ 11906 w 135731"/>
              <a:gd name="connsiteY4" fmla="*/ 864394 h 1069182"/>
              <a:gd name="connsiteX5" fmla="*/ 21431 w 135731"/>
              <a:gd name="connsiteY5" fmla="*/ 833438 h 1069182"/>
              <a:gd name="connsiteX6" fmla="*/ 28575 w 135731"/>
              <a:gd name="connsiteY6" fmla="*/ 831057 h 1069182"/>
              <a:gd name="connsiteX7" fmla="*/ 33338 w 135731"/>
              <a:gd name="connsiteY7" fmla="*/ 823913 h 1069182"/>
              <a:gd name="connsiteX8" fmla="*/ 35719 w 135731"/>
              <a:gd name="connsiteY8" fmla="*/ 812007 h 1069182"/>
              <a:gd name="connsiteX9" fmla="*/ 47625 w 135731"/>
              <a:gd name="connsiteY9" fmla="*/ 814388 h 1069182"/>
              <a:gd name="connsiteX10" fmla="*/ 59531 w 135731"/>
              <a:gd name="connsiteY10" fmla="*/ 812007 h 1069182"/>
              <a:gd name="connsiteX11" fmla="*/ 78581 w 135731"/>
              <a:gd name="connsiteY11" fmla="*/ 602457 h 1069182"/>
              <a:gd name="connsiteX12" fmla="*/ 92869 w 135731"/>
              <a:gd name="connsiteY12" fmla="*/ 683419 h 1069182"/>
              <a:gd name="connsiteX13" fmla="*/ 111919 w 135731"/>
              <a:gd name="connsiteY13" fmla="*/ 0 h 1069182"/>
              <a:gd name="connsiteX14" fmla="*/ 135731 w 135731"/>
              <a:gd name="connsiteY14" fmla="*/ 1069182 h 1069182"/>
              <a:gd name="connsiteX15" fmla="*/ 0 w 135731"/>
              <a:gd name="connsiteY15" fmla="*/ 900113 h 1069182"/>
              <a:gd name="connsiteX0" fmla="*/ 0 w 135731"/>
              <a:gd name="connsiteY0" fmla="*/ 900113 h 1069182"/>
              <a:gd name="connsiteX1" fmla="*/ 0 w 135731"/>
              <a:gd name="connsiteY1" fmla="*/ 900113 h 1069182"/>
              <a:gd name="connsiteX2" fmla="*/ 7144 w 135731"/>
              <a:gd name="connsiteY2" fmla="*/ 881063 h 1069182"/>
              <a:gd name="connsiteX3" fmla="*/ 9525 w 135731"/>
              <a:gd name="connsiteY3" fmla="*/ 871538 h 1069182"/>
              <a:gd name="connsiteX4" fmla="*/ 11906 w 135731"/>
              <a:gd name="connsiteY4" fmla="*/ 864394 h 1069182"/>
              <a:gd name="connsiteX5" fmla="*/ 21431 w 135731"/>
              <a:gd name="connsiteY5" fmla="*/ 833438 h 1069182"/>
              <a:gd name="connsiteX6" fmla="*/ 28575 w 135731"/>
              <a:gd name="connsiteY6" fmla="*/ 831057 h 1069182"/>
              <a:gd name="connsiteX7" fmla="*/ 33338 w 135731"/>
              <a:gd name="connsiteY7" fmla="*/ 823913 h 1069182"/>
              <a:gd name="connsiteX8" fmla="*/ 35719 w 135731"/>
              <a:gd name="connsiteY8" fmla="*/ 812007 h 1069182"/>
              <a:gd name="connsiteX9" fmla="*/ 47625 w 135731"/>
              <a:gd name="connsiteY9" fmla="*/ 814388 h 1069182"/>
              <a:gd name="connsiteX10" fmla="*/ 59531 w 135731"/>
              <a:gd name="connsiteY10" fmla="*/ 812007 h 1069182"/>
              <a:gd name="connsiteX11" fmla="*/ 71438 w 135731"/>
              <a:gd name="connsiteY11" fmla="*/ 621507 h 1069182"/>
              <a:gd name="connsiteX12" fmla="*/ 92869 w 135731"/>
              <a:gd name="connsiteY12" fmla="*/ 683419 h 1069182"/>
              <a:gd name="connsiteX13" fmla="*/ 111919 w 135731"/>
              <a:gd name="connsiteY13" fmla="*/ 0 h 1069182"/>
              <a:gd name="connsiteX14" fmla="*/ 135731 w 135731"/>
              <a:gd name="connsiteY14" fmla="*/ 1069182 h 1069182"/>
              <a:gd name="connsiteX15" fmla="*/ 0 w 135731"/>
              <a:gd name="connsiteY15" fmla="*/ 900113 h 1069182"/>
              <a:gd name="connsiteX0" fmla="*/ 0 w 135731"/>
              <a:gd name="connsiteY0" fmla="*/ 900113 h 1069182"/>
              <a:gd name="connsiteX1" fmla="*/ 0 w 135731"/>
              <a:gd name="connsiteY1" fmla="*/ 900113 h 1069182"/>
              <a:gd name="connsiteX2" fmla="*/ 7144 w 135731"/>
              <a:gd name="connsiteY2" fmla="*/ 881063 h 1069182"/>
              <a:gd name="connsiteX3" fmla="*/ 9525 w 135731"/>
              <a:gd name="connsiteY3" fmla="*/ 871538 h 1069182"/>
              <a:gd name="connsiteX4" fmla="*/ 11906 w 135731"/>
              <a:gd name="connsiteY4" fmla="*/ 864394 h 1069182"/>
              <a:gd name="connsiteX5" fmla="*/ 21431 w 135731"/>
              <a:gd name="connsiteY5" fmla="*/ 833438 h 1069182"/>
              <a:gd name="connsiteX6" fmla="*/ 28575 w 135731"/>
              <a:gd name="connsiteY6" fmla="*/ 831057 h 1069182"/>
              <a:gd name="connsiteX7" fmla="*/ 33338 w 135731"/>
              <a:gd name="connsiteY7" fmla="*/ 823913 h 1069182"/>
              <a:gd name="connsiteX8" fmla="*/ 35719 w 135731"/>
              <a:gd name="connsiteY8" fmla="*/ 812007 h 1069182"/>
              <a:gd name="connsiteX9" fmla="*/ 47625 w 135731"/>
              <a:gd name="connsiteY9" fmla="*/ 814388 h 1069182"/>
              <a:gd name="connsiteX10" fmla="*/ 59531 w 135731"/>
              <a:gd name="connsiteY10" fmla="*/ 812007 h 1069182"/>
              <a:gd name="connsiteX11" fmla="*/ 78581 w 135731"/>
              <a:gd name="connsiteY11" fmla="*/ 621507 h 1069182"/>
              <a:gd name="connsiteX12" fmla="*/ 92869 w 135731"/>
              <a:gd name="connsiteY12" fmla="*/ 683419 h 1069182"/>
              <a:gd name="connsiteX13" fmla="*/ 111919 w 135731"/>
              <a:gd name="connsiteY13" fmla="*/ 0 h 1069182"/>
              <a:gd name="connsiteX14" fmla="*/ 135731 w 135731"/>
              <a:gd name="connsiteY14" fmla="*/ 1069182 h 1069182"/>
              <a:gd name="connsiteX15" fmla="*/ 0 w 135731"/>
              <a:gd name="connsiteY15" fmla="*/ 900113 h 1069182"/>
              <a:gd name="connsiteX0" fmla="*/ 0 w 135731"/>
              <a:gd name="connsiteY0" fmla="*/ 900113 h 1069182"/>
              <a:gd name="connsiteX1" fmla="*/ 0 w 135731"/>
              <a:gd name="connsiteY1" fmla="*/ 900113 h 1069182"/>
              <a:gd name="connsiteX2" fmla="*/ 7144 w 135731"/>
              <a:gd name="connsiteY2" fmla="*/ 881063 h 1069182"/>
              <a:gd name="connsiteX3" fmla="*/ 9525 w 135731"/>
              <a:gd name="connsiteY3" fmla="*/ 871538 h 1069182"/>
              <a:gd name="connsiteX4" fmla="*/ 11906 w 135731"/>
              <a:gd name="connsiteY4" fmla="*/ 864394 h 1069182"/>
              <a:gd name="connsiteX5" fmla="*/ 21431 w 135731"/>
              <a:gd name="connsiteY5" fmla="*/ 833438 h 1069182"/>
              <a:gd name="connsiteX6" fmla="*/ 28575 w 135731"/>
              <a:gd name="connsiteY6" fmla="*/ 831057 h 1069182"/>
              <a:gd name="connsiteX7" fmla="*/ 33338 w 135731"/>
              <a:gd name="connsiteY7" fmla="*/ 823913 h 1069182"/>
              <a:gd name="connsiteX8" fmla="*/ 35719 w 135731"/>
              <a:gd name="connsiteY8" fmla="*/ 812007 h 1069182"/>
              <a:gd name="connsiteX9" fmla="*/ 47625 w 135731"/>
              <a:gd name="connsiteY9" fmla="*/ 814388 h 1069182"/>
              <a:gd name="connsiteX10" fmla="*/ 59531 w 135731"/>
              <a:gd name="connsiteY10" fmla="*/ 812007 h 1069182"/>
              <a:gd name="connsiteX11" fmla="*/ 73819 w 135731"/>
              <a:gd name="connsiteY11" fmla="*/ 621507 h 1069182"/>
              <a:gd name="connsiteX12" fmla="*/ 92869 w 135731"/>
              <a:gd name="connsiteY12" fmla="*/ 683419 h 1069182"/>
              <a:gd name="connsiteX13" fmla="*/ 111919 w 135731"/>
              <a:gd name="connsiteY13" fmla="*/ 0 h 1069182"/>
              <a:gd name="connsiteX14" fmla="*/ 135731 w 135731"/>
              <a:gd name="connsiteY14" fmla="*/ 1069182 h 1069182"/>
              <a:gd name="connsiteX15" fmla="*/ 0 w 135731"/>
              <a:gd name="connsiteY15" fmla="*/ 900113 h 1069182"/>
              <a:gd name="connsiteX0" fmla="*/ 0 w 135731"/>
              <a:gd name="connsiteY0" fmla="*/ 900113 h 1069182"/>
              <a:gd name="connsiteX1" fmla="*/ 0 w 135731"/>
              <a:gd name="connsiteY1" fmla="*/ 900113 h 1069182"/>
              <a:gd name="connsiteX2" fmla="*/ 7144 w 135731"/>
              <a:gd name="connsiteY2" fmla="*/ 881063 h 1069182"/>
              <a:gd name="connsiteX3" fmla="*/ 9525 w 135731"/>
              <a:gd name="connsiteY3" fmla="*/ 871538 h 1069182"/>
              <a:gd name="connsiteX4" fmla="*/ 11906 w 135731"/>
              <a:gd name="connsiteY4" fmla="*/ 864394 h 1069182"/>
              <a:gd name="connsiteX5" fmla="*/ 21431 w 135731"/>
              <a:gd name="connsiteY5" fmla="*/ 833438 h 1069182"/>
              <a:gd name="connsiteX6" fmla="*/ 28575 w 135731"/>
              <a:gd name="connsiteY6" fmla="*/ 831057 h 1069182"/>
              <a:gd name="connsiteX7" fmla="*/ 33338 w 135731"/>
              <a:gd name="connsiteY7" fmla="*/ 823913 h 1069182"/>
              <a:gd name="connsiteX8" fmla="*/ 35719 w 135731"/>
              <a:gd name="connsiteY8" fmla="*/ 812007 h 1069182"/>
              <a:gd name="connsiteX9" fmla="*/ 47625 w 135731"/>
              <a:gd name="connsiteY9" fmla="*/ 814388 h 1069182"/>
              <a:gd name="connsiteX10" fmla="*/ 59531 w 135731"/>
              <a:gd name="connsiteY10" fmla="*/ 812007 h 1069182"/>
              <a:gd name="connsiteX11" fmla="*/ 76201 w 135731"/>
              <a:gd name="connsiteY11" fmla="*/ 621507 h 1069182"/>
              <a:gd name="connsiteX12" fmla="*/ 92869 w 135731"/>
              <a:gd name="connsiteY12" fmla="*/ 683419 h 1069182"/>
              <a:gd name="connsiteX13" fmla="*/ 111919 w 135731"/>
              <a:gd name="connsiteY13" fmla="*/ 0 h 1069182"/>
              <a:gd name="connsiteX14" fmla="*/ 135731 w 135731"/>
              <a:gd name="connsiteY14" fmla="*/ 1069182 h 1069182"/>
              <a:gd name="connsiteX15" fmla="*/ 0 w 135731"/>
              <a:gd name="connsiteY15" fmla="*/ 900113 h 1069182"/>
              <a:gd name="connsiteX0" fmla="*/ 0 w 135731"/>
              <a:gd name="connsiteY0" fmla="*/ 878682 h 1047751"/>
              <a:gd name="connsiteX1" fmla="*/ 0 w 135731"/>
              <a:gd name="connsiteY1" fmla="*/ 878682 h 1047751"/>
              <a:gd name="connsiteX2" fmla="*/ 7144 w 135731"/>
              <a:gd name="connsiteY2" fmla="*/ 859632 h 1047751"/>
              <a:gd name="connsiteX3" fmla="*/ 9525 w 135731"/>
              <a:gd name="connsiteY3" fmla="*/ 850107 h 1047751"/>
              <a:gd name="connsiteX4" fmla="*/ 11906 w 135731"/>
              <a:gd name="connsiteY4" fmla="*/ 842963 h 1047751"/>
              <a:gd name="connsiteX5" fmla="*/ 21431 w 135731"/>
              <a:gd name="connsiteY5" fmla="*/ 812007 h 1047751"/>
              <a:gd name="connsiteX6" fmla="*/ 28575 w 135731"/>
              <a:gd name="connsiteY6" fmla="*/ 809626 h 1047751"/>
              <a:gd name="connsiteX7" fmla="*/ 33338 w 135731"/>
              <a:gd name="connsiteY7" fmla="*/ 802482 h 1047751"/>
              <a:gd name="connsiteX8" fmla="*/ 35719 w 135731"/>
              <a:gd name="connsiteY8" fmla="*/ 790576 h 1047751"/>
              <a:gd name="connsiteX9" fmla="*/ 47625 w 135731"/>
              <a:gd name="connsiteY9" fmla="*/ 792957 h 1047751"/>
              <a:gd name="connsiteX10" fmla="*/ 59531 w 135731"/>
              <a:gd name="connsiteY10" fmla="*/ 790576 h 1047751"/>
              <a:gd name="connsiteX11" fmla="*/ 76201 w 135731"/>
              <a:gd name="connsiteY11" fmla="*/ 600076 h 1047751"/>
              <a:gd name="connsiteX12" fmla="*/ 92869 w 135731"/>
              <a:gd name="connsiteY12" fmla="*/ 661988 h 1047751"/>
              <a:gd name="connsiteX13" fmla="*/ 111919 w 135731"/>
              <a:gd name="connsiteY13" fmla="*/ 0 h 1047751"/>
              <a:gd name="connsiteX14" fmla="*/ 135731 w 135731"/>
              <a:gd name="connsiteY14" fmla="*/ 1047751 h 1047751"/>
              <a:gd name="connsiteX15" fmla="*/ 0 w 135731"/>
              <a:gd name="connsiteY15" fmla="*/ 878682 h 1047751"/>
              <a:gd name="connsiteX0" fmla="*/ 0 w 142875"/>
              <a:gd name="connsiteY0" fmla="*/ 878682 h 1040607"/>
              <a:gd name="connsiteX1" fmla="*/ 0 w 142875"/>
              <a:gd name="connsiteY1" fmla="*/ 878682 h 1040607"/>
              <a:gd name="connsiteX2" fmla="*/ 7144 w 142875"/>
              <a:gd name="connsiteY2" fmla="*/ 859632 h 1040607"/>
              <a:gd name="connsiteX3" fmla="*/ 9525 w 142875"/>
              <a:gd name="connsiteY3" fmla="*/ 850107 h 1040607"/>
              <a:gd name="connsiteX4" fmla="*/ 11906 w 142875"/>
              <a:gd name="connsiteY4" fmla="*/ 842963 h 1040607"/>
              <a:gd name="connsiteX5" fmla="*/ 21431 w 142875"/>
              <a:gd name="connsiteY5" fmla="*/ 812007 h 1040607"/>
              <a:gd name="connsiteX6" fmla="*/ 28575 w 142875"/>
              <a:gd name="connsiteY6" fmla="*/ 809626 h 1040607"/>
              <a:gd name="connsiteX7" fmla="*/ 33338 w 142875"/>
              <a:gd name="connsiteY7" fmla="*/ 802482 h 1040607"/>
              <a:gd name="connsiteX8" fmla="*/ 35719 w 142875"/>
              <a:gd name="connsiteY8" fmla="*/ 790576 h 1040607"/>
              <a:gd name="connsiteX9" fmla="*/ 47625 w 142875"/>
              <a:gd name="connsiteY9" fmla="*/ 792957 h 1040607"/>
              <a:gd name="connsiteX10" fmla="*/ 59531 w 142875"/>
              <a:gd name="connsiteY10" fmla="*/ 790576 h 1040607"/>
              <a:gd name="connsiteX11" fmla="*/ 76201 w 142875"/>
              <a:gd name="connsiteY11" fmla="*/ 600076 h 1040607"/>
              <a:gd name="connsiteX12" fmla="*/ 92869 w 142875"/>
              <a:gd name="connsiteY12" fmla="*/ 661988 h 1040607"/>
              <a:gd name="connsiteX13" fmla="*/ 111919 w 142875"/>
              <a:gd name="connsiteY13" fmla="*/ 0 h 1040607"/>
              <a:gd name="connsiteX14" fmla="*/ 142875 w 142875"/>
              <a:gd name="connsiteY14" fmla="*/ 1040607 h 1040607"/>
              <a:gd name="connsiteX15" fmla="*/ 0 w 142875"/>
              <a:gd name="connsiteY15" fmla="*/ 878682 h 1040607"/>
              <a:gd name="connsiteX0" fmla="*/ 0 w 138112"/>
              <a:gd name="connsiteY0" fmla="*/ 878682 h 1040607"/>
              <a:gd name="connsiteX1" fmla="*/ 0 w 138112"/>
              <a:gd name="connsiteY1" fmla="*/ 878682 h 1040607"/>
              <a:gd name="connsiteX2" fmla="*/ 7144 w 138112"/>
              <a:gd name="connsiteY2" fmla="*/ 859632 h 1040607"/>
              <a:gd name="connsiteX3" fmla="*/ 9525 w 138112"/>
              <a:gd name="connsiteY3" fmla="*/ 850107 h 1040607"/>
              <a:gd name="connsiteX4" fmla="*/ 11906 w 138112"/>
              <a:gd name="connsiteY4" fmla="*/ 842963 h 1040607"/>
              <a:gd name="connsiteX5" fmla="*/ 21431 w 138112"/>
              <a:gd name="connsiteY5" fmla="*/ 812007 h 1040607"/>
              <a:gd name="connsiteX6" fmla="*/ 28575 w 138112"/>
              <a:gd name="connsiteY6" fmla="*/ 809626 h 1040607"/>
              <a:gd name="connsiteX7" fmla="*/ 33338 w 138112"/>
              <a:gd name="connsiteY7" fmla="*/ 802482 h 1040607"/>
              <a:gd name="connsiteX8" fmla="*/ 35719 w 138112"/>
              <a:gd name="connsiteY8" fmla="*/ 790576 h 1040607"/>
              <a:gd name="connsiteX9" fmla="*/ 47625 w 138112"/>
              <a:gd name="connsiteY9" fmla="*/ 792957 h 1040607"/>
              <a:gd name="connsiteX10" fmla="*/ 59531 w 138112"/>
              <a:gd name="connsiteY10" fmla="*/ 790576 h 1040607"/>
              <a:gd name="connsiteX11" fmla="*/ 76201 w 138112"/>
              <a:gd name="connsiteY11" fmla="*/ 600076 h 1040607"/>
              <a:gd name="connsiteX12" fmla="*/ 92869 w 138112"/>
              <a:gd name="connsiteY12" fmla="*/ 661988 h 1040607"/>
              <a:gd name="connsiteX13" fmla="*/ 111919 w 138112"/>
              <a:gd name="connsiteY13" fmla="*/ 0 h 1040607"/>
              <a:gd name="connsiteX14" fmla="*/ 138112 w 138112"/>
              <a:gd name="connsiteY14" fmla="*/ 1040607 h 1040607"/>
              <a:gd name="connsiteX15" fmla="*/ 0 w 138112"/>
              <a:gd name="connsiteY15" fmla="*/ 878682 h 1040607"/>
              <a:gd name="connsiteX0" fmla="*/ 0 w 135731"/>
              <a:gd name="connsiteY0" fmla="*/ 878682 h 1040607"/>
              <a:gd name="connsiteX1" fmla="*/ 0 w 135731"/>
              <a:gd name="connsiteY1" fmla="*/ 878682 h 1040607"/>
              <a:gd name="connsiteX2" fmla="*/ 7144 w 135731"/>
              <a:gd name="connsiteY2" fmla="*/ 859632 h 1040607"/>
              <a:gd name="connsiteX3" fmla="*/ 9525 w 135731"/>
              <a:gd name="connsiteY3" fmla="*/ 850107 h 1040607"/>
              <a:gd name="connsiteX4" fmla="*/ 11906 w 135731"/>
              <a:gd name="connsiteY4" fmla="*/ 842963 h 1040607"/>
              <a:gd name="connsiteX5" fmla="*/ 21431 w 135731"/>
              <a:gd name="connsiteY5" fmla="*/ 812007 h 1040607"/>
              <a:gd name="connsiteX6" fmla="*/ 28575 w 135731"/>
              <a:gd name="connsiteY6" fmla="*/ 809626 h 1040607"/>
              <a:gd name="connsiteX7" fmla="*/ 33338 w 135731"/>
              <a:gd name="connsiteY7" fmla="*/ 802482 h 1040607"/>
              <a:gd name="connsiteX8" fmla="*/ 35719 w 135731"/>
              <a:gd name="connsiteY8" fmla="*/ 790576 h 1040607"/>
              <a:gd name="connsiteX9" fmla="*/ 47625 w 135731"/>
              <a:gd name="connsiteY9" fmla="*/ 792957 h 1040607"/>
              <a:gd name="connsiteX10" fmla="*/ 59531 w 135731"/>
              <a:gd name="connsiteY10" fmla="*/ 790576 h 1040607"/>
              <a:gd name="connsiteX11" fmla="*/ 76201 w 135731"/>
              <a:gd name="connsiteY11" fmla="*/ 600076 h 1040607"/>
              <a:gd name="connsiteX12" fmla="*/ 92869 w 135731"/>
              <a:gd name="connsiteY12" fmla="*/ 661988 h 1040607"/>
              <a:gd name="connsiteX13" fmla="*/ 111919 w 135731"/>
              <a:gd name="connsiteY13" fmla="*/ 0 h 1040607"/>
              <a:gd name="connsiteX14" fmla="*/ 135731 w 135731"/>
              <a:gd name="connsiteY14" fmla="*/ 1040607 h 1040607"/>
              <a:gd name="connsiteX15" fmla="*/ 0 w 135731"/>
              <a:gd name="connsiteY15" fmla="*/ 878682 h 1040607"/>
              <a:gd name="connsiteX0" fmla="*/ 0 w 130968"/>
              <a:gd name="connsiteY0" fmla="*/ 878682 h 1031082"/>
              <a:gd name="connsiteX1" fmla="*/ 0 w 130968"/>
              <a:gd name="connsiteY1" fmla="*/ 878682 h 1031082"/>
              <a:gd name="connsiteX2" fmla="*/ 7144 w 130968"/>
              <a:gd name="connsiteY2" fmla="*/ 859632 h 1031082"/>
              <a:gd name="connsiteX3" fmla="*/ 9525 w 130968"/>
              <a:gd name="connsiteY3" fmla="*/ 850107 h 1031082"/>
              <a:gd name="connsiteX4" fmla="*/ 11906 w 130968"/>
              <a:gd name="connsiteY4" fmla="*/ 842963 h 1031082"/>
              <a:gd name="connsiteX5" fmla="*/ 21431 w 130968"/>
              <a:gd name="connsiteY5" fmla="*/ 812007 h 1031082"/>
              <a:gd name="connsiteX6" fmla="*/ 28575 w 130968"/>
              <a:gd name="connsiteY6" fmla="*/ 809626 h 1031082"/>
              <a:gd name="connsiteX7" fmla="*/ 33338 w 130968"/>
              <a:gd name="connsiteY7" fmla="*/ 802482 h 1031082"/>
              <a:gd name="connsiteX8" fmla="*/ 35719 w 130968"/>
              <a:gd name="connsiteY8" fmla="*/ 790576 h 1031082"/>
              <a:gd name="connsiteX9" fmla="*/ 47625 w 130968"/>
              <a:gd name="connsiteY9" fmla="*/ 792957 h 1031082"/>
              <a:gd name="connsiteX10" fmla="*/ 59531 w 130968"/>
              <a:gd name="connsiteY10" fmla="*/ 790576 h 1031082"/>
              <a:gd name="connsiteX11" fmla="*/ 76201 w 130968"/>
              <a:gd name="connsiteY11" fmla="*/ 600076 h 1031082"/>
              <a:gd name="connsiteX12" fmla="*/ 92869 w 130968"/>
              <a:gd name="connsiteY12" fmla="*/ 661988 h 1031082"/>
              <a:gd name="connsiteX13" fmla="*/ 111919 w 130968"/>
              <a:gd name="connsiteY13" fmla="*/ 0 h 1031082"/>
              <a:gd name="connsiteX14" fmla="*/ 130968 w 130968"/>
              <a:gd name="connsiteY14" fmla="*/ 1031082 h 1031082"/>
              <a:gd name="connsiteX15" fmla="*/ 0 w 130968"/>
              <a:gd name="connsiteY15" fmla="*/ 878682 h 103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0968" h="1031082">
                <a:moveTo>
                  <a:pt x="0" y="878682"/>
                </a:moveTo>
                <a:lnTo>
                  <a:pt x="0" y="878682"/>
                </a:lnTo>
                <a:cubicBezTo>
                  <a:pt x="2381" y="872332"/>
                  <a:pt x="4999" y="866066"/>
                  <a:pt x="7144" y="859632"/>
                </a:cubicBezTo>
                <a:cubicBezTo>
                  <a:pt x="8179" y="856527"/>
                  <a:pt x="8626" y="853254"/>
                  <a:pt x="9525" y="850107"/>
                </a:cubicBezTo>
                <a:cubicBezTo>
                  <a:pt x="10215" y="847693"/>
                  <a:pt x="11112" y="845344"/>
                  <a:pt x="11906" y="842963"/>
                </a:cubicBezTo>
                <a:cubicBezTo>
                  <a:pt x="13541" y="826619"/>
                  <a:pt x="9105" y="820225"/>
                  <a:pt x="21431" y="812007"/>
                </a:cubicBezTo>
                <a:cubicBezTo>
                  <a:pt x="23520" y="810615"/>
                  <a:pt x="26194" y="810420"/>
                  <a:pt x="28575" y="809626"/>
                </a:cubicBezTo>
                <a:cubicBezTo>
                  <a:pt x="30163" y="807245"/>
                  <a:pt x="32333" y="805162"/>
                  <a:pt x="33338" y="802482"/>
                </a:cubicBezTo>
                <a:cubicBezTo>
                  <a:pt x="34759" y="798692"/>
                  <a:pt x="32352" y="792821"/>
                  <a:pt x="35719" y="790576"/>
                </a:cubicBezTo>
                <a:cubicBezTo>
                  <a:pt x="39086" y="788331"/>
                  <a:pt x="43656" y="792163"/>
                  <a:pt x="47625" y="792957"/>
                </a:cubicBezTo>
                <a:cubicBezTo>
                  <a:pt x="51594" y="792163"/>
                  <a:pt x="54768" y="822723"/>
                  <a:pt x="59531" y="790576"/>
                </a:cubicBezTo>
                <a:cubicBezTo>
                  <a:pt x="64294" y="758429"/>
                  <a:pt x="72232" y="663576"/>
                  <a:pt x="76201" y="600076"/>
                </a:cubicBezTo>
                <a:lnTo>
                  <a:pt x="92869" y="661988"/>
                </a:lnTo>
                <a:lnTo>
                  <a:pt x="111919" y="0"/>
                </a:lnTo>
                <a:lnTo>
                  <a:pt x="130968" y="1031082"/>
                </a:lnTo>
                <a:lnTo>
                  <a:pt x="0" y="878682"/>
                </a:lnTo>
                <a:close/>
              </a:path>
            </a:pathLst>
          </a:cu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a:extLst>
              <a:ext uri="{FF2B5EF4-FFF2-40B4-BE49-F238E27FC236}">
                <a16:creationId xmlns:a16="http://schemas.microsoft.com/office/drawing/2014/main" id="{00F726E4-DAE9-48F5-B6D3-57D1AB8BC20F}"/>
              </a:ext>
            </a:extLst>
          </p:cNvPr>
          <p:cNvGrpSpPr/>
          <p:nvPr/>
        </p:nvGrpSpPr>
        <p:grpSpPr>
          <a:xfrm>
            <a:off x="4461033" y="1584533"/>
            <a:ext cx="1226977" cy="2472211"/>
            <a:chOff x="3355182" y="1622109"/>
            <a:chExt cx="1226977" cy="2472211"/>
          </a:xfrm>
        </p:grpSpPr>
        <p:sp>
          <p:nvSpPr>
            <p:cNvPr id="13" name="Oval 12">
              <a:extLst>
                <a:ext uri="{FF2B5EF4-FFF2-40B4-BE49-F238E27FC236}">
                  <a16:creationId xmlns:a16="http://schemas.microsoft.com/office/drawing/2014/main" id="{8B8DF2FF-E00F-41F3-8006-F766F34A40E6}"/>
                </a:ext>
              </a:extLst>
            </p:cNvPr>
            <p:cNvSpPr/>
            <p:nvPr/>
          </p:nvSpPr>
          <p:spPr>
            <a:xfrm>
              <a:off x="3355182" y="4048601"/>
              <a:ext cx="45719" cy="4571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A01AFB9-C0FD-46F7-8425-FFC2D33851A5}"/>
                </a:ext>
              </a:extLst>
            </p:cNvPr>
            <p:cNvSpPr/>
            <p:nvPr/>
          </p:nvSpPr>
          <p:spPr>
            <a:xfrm>
              <a:off x="3519488" y="2737803"/>
              <a:ext cx="45719" cy="4571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A5A161D5-DE02-4726-A32E-33213C6DF182}"/>
                </a:ext>
              </a:extLst>
            </p:cNvPr>
            <p:cNvSpPr/>
            <p:nvPr/>
          </p:nvSpPr>
          <p:spPr>
            <a:xfrm>
              <a:off x="4209575" y="2714943"/>
              <a:ext cx="45719" cy="4571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DBFD18D-8E3F-4714-A190-39DEA470BB9C}"/>
                </a:ext>
              </a:extLst>
            </p:cNvPr>
            <p:cNvSpPr/>
            <p:nvPr/>
          </p:nvSpPr>
          <p:spPr>
            <a:xfrm>
              <a:off x="4314826" y="1644969"/>
              <a:ext cx="45719" cy="4571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4A331C7-27C3-45D2-8D54-0E8EA782087F}"/>
                </a:ext>
              </a:extLst>
            </p:cNvPr>
            <p:cNvSpPr/>
            <p:nvPr/>
          </p:nvSpPr>
          <p:spPr>
            <a:xfrm>
              <a:off x="4536440" y="1622109"/>
              <a:ext cx="45719" cy="4571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A2DF2879-4E09-4550-AE30-9B4C09E786EE}"/>
              </a:ext>
            </a:extLst>
          </p:cNvPr>
          <p:cNvSpPr/>
          <p:nvPr/>
        </p:nvSpPr>
        <p:spPr>
          <a:xfrm>
            <a:off x="4039551" y="1327675"/>
            <a:ext cx="2057400" cy="310946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506752" y="2845855"/>
            <a:ext cx="1275306" cy="1200329"/>
          </a:xfrm>
          <a:prstGeom prst="rect">
            <a:avLst/>
          </a:prstGeom>
          <a:noFill/>
        </p:spPr>
        <p:txBody>
          <a:bodyPr wrap="square" rtlCol="0">
            <a:spAutoFit/>
          </a:bodyPr>
          <a:lstStyle/>
          <a:p>
            <a:pPr algn="ctr"/>
            <a:r>
              <a:rPr lang="en-US" sz="2400" dirty="0"/>
              <a:t>Cure Cycle Data</a:t>
            </a:r>
          </a:p>
        </p:txBody>
      </p:sp>
      <p:sp>
        <p:nvSpPr>
          <p:cNvPr id="19" name="TextBox 18"/>
          <p:cNvSpPr txBox="1"/>
          <p:nvPr/>
        </p:nvSpPr>
        <p:spPr>
          <a:xfrm>
            <a:off x="5995060" y="4924098"/>
            <a:ext cx="2483921" cy="461665"/>
          </a:xfrm>
          <a:prstGeom prst="rect">
            <a:avLst/>
          </a:prstGeom>
          <a:noFill/>
        </p:spPr>
        <p:txBody>
          <a:bodyPr wrap="square" rtlCol="0">
            <a:spAutoFit/>
          </a:bodyPr>
          <a:lstStyle/>
          <a:p>
            <a:r>
              <a:rPr lang="en-US" sz="2400" dirty="0"/>
              <a:t>FTIR Spectrum</a:t>
            </a:r>
            <a:endParaRPr lang="en-US" sz="2000" dirty="0"/>
          </a:p>
        </p:txBody>
      </p:sp>
      <p:pic>
        <p:nvPicPr>
          <p:cNvPr id="20" name="Picture 19">
            <a:extLst>
              <a:ext uri="{FF2B5EF4-FFF2-40B4-BE49-F238E27FC236}">
                <a16:creationId xmlns:a16="http://schemas.microsoft.com/office/drawing/2014/main" id="{E72123D2-4C5F-42BA-9AAA-D33B1D7C9FA5}"/>
              </a:ext>
            </a:extLst>
          </p:cNvPr>
          <p:cNvPicPr>
            <a:picLocks noChangeAspect="1"/>
          </p:cNvPicPr>
          <p:nvPr/>
        </p:nvPicPr>
        <p:blipFill rotWithShape="1">
          <a:blip r:embed="rId3"/>
          <a:srcRect l="79554"/>
          <a:stretch/>
        </p:blipFill>
        <p:spPr>
          <a:xfrm>
            <a:off x="8127208" y="1374664"/>
            <a:ext cx="2119231" cy="3109468"/>
          </a:xfrm>
          <a:prstGeom prst="rect">
            <a:avLst/>
          </a:prstGeom>
        </p:spPr>
      </p:pic>
    </p:spTree>
    <p:extLst>
      <p:ext uri="{BB962C8B-B14F-4D97-AF65-F5344CB8AC3E}">
        <p14:creationId xmlns:p14="http://schemas.microsoft.com/office/powerpoint/2010/main" val="418828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DC068-EF77-480C-B1FE-2B5F1C68D4F2}"/>
              </a:ext>
            </a:extLst>
          </p:cNvPr>
          <p:cNvSpPr>
            <a:spLocks noGrp="1"/>
          </p:cNvSpPr>
          <p:nvPr>
            <p:ph type="title"/>
          </p:nvPr>
        </p:nvSpPr>
        <p:spPr/>
        <p:txBody>
          <a:bodyPr/>
          <a:lstStyle/>
          <a:p>
            <a:r>
              <a:rPr lang="en-US" dirty="0"/>
              <a:t>Preprocessing Results</a:t>
            </a:r>
          </a:p>
        </p:txBody>
      </p:sp>
      <p:sp>
        <p:nvSpPr>
          <p:cNvPr id="3" name="Content Placeholder 2">
            <a:extLst>
              <a:ext uri="{FF2B5EF4-FFF2-40B4-BE49-F238E27FC236}">
                <a16:creationId xmlns:a16="http://schemas.microsoft.com/office/drawing/2014/main" id="{EB929F73-ED8E-4FC8-8D93-66C4B5038B40}"/>
              </a:ext>
            </a:extLst>
          </p:cNvPr>
          <p:cNvSpPr>
            <a:spLocks noGrp="1"/>
          </p:cNvSpPr>
          <p:nvPr>
            <p:ph idx="1"/>
          </p:nvPr>
        </p:nvSpPr>
        <p:spPr>
          <a:xfrm>
            <a:off x="838199" y="1825625"/>
            <a:ext cx="4962525" cy="4351338"/>
          </a:xfrm>
        </p:spPr>
        <p:txBody>
          <a:bodyPr/>
          <a:lstStyle/>
          <a:p>
            <a:r>
              <a:rPr lang="en-US" dirty="0"/>
              <a:t>There are 7 peaks associated with each FTIR scan</a:t>
            </a:r>
          </a:p>
          <a:p>
            <a:pPr lvl="1"/>
            <a:r>
              <a:rPr lang="en-US" dirty="0"/>
              <a:t>Two scans for each experiment</a:t>
            </a:r>
          </a:p>
          <a:p>
            <a:r>
              <a:rPr lang="en-US" dirty="0"/>
              <a:t>Autoclave temperature data can be 2 or 4 piecewise lines</a:t>
            </a:r>
          </a:p>
          <a:p>
            <a:pPr lvl="1"/>
            <a:r>
              <a:rPr lang="en-US" dirty="0"/>
              <a:t>Statistical analysis may be added</a:t>
            </a:r>
          </a:p>
          <a:p>
            <a:r>
              <a:rPr lang="en-US" dirty="0"/>
              <a:t>Composite recipe, DSC, and ENF are pulled from existing files</a:t>
            </a:r>
          </a:p>
        </p:txBody>
      </p:sp>
      <p:sp>
        <p:nvSpPr>
          <p:cNvPr id="4" name="Slide Number Placeholder 3">
            <a:extLst>
              <a:ext uri="{FF2B5EF4-FFF2-40B4-BE49-F238E27FC236}">
                <a16:creationId xmlns:a16="http://schemas.microsoft.com/office/drawing/2014/main" id="{15E7D857-BC4B-4C6D-8383-8DFD84DDB2F3}"/>
              </a:ext>
            </a:extLst>
          </p:cNvPr>
          <p:cNvSpPr>
            <a:spLocks noGrp="1"/>
          </p:cNvSpPr>
          <p:nvPr>
            <p:ph type="sldNum" sz="quarter" idx="12"/>
          </p:nvPr>
        </p:nvSpPr>
        <p:spPr/>
        <p:txBody>
          <a:bodyPr/>
          <a:lstStyle/>
          <a:p>
            <a:fld id="{224C0C37-3CEC-4CB4-B902-37F94E20E969}" type="slidenum">
              <a:rPr lang="en-US" smtClean="0"/>
              <a:pPr/>
              <a:t>7</a:t>
            </a:fld>
            <a:endParaRPr lang="en-US"/>
          </a:p>
        </p:txBody>
      </p:sp>
      <p:pic>
        <p:nvPicPr>
          <p:cNvPr id="5" name="Picture 4">
            <a:extLst>
              <a:ext uri="{FF2B5EF4-FFF2-40B4-BE49-F238E27FC236}">
                <a16:creationId xmlns:a16="http://schemas.microsoft.com/office/drawing/2014/main" id="{192AF03B-0C8C-454B-A07B-3E99D1DD9B5B}"/>
              </a:ext>
            </a:extLst>
          </p:cNvPr>
          <p:cNvPicPr>
            <a:picLocks noChangeAspect="1"/>
          </p:cNvPicPr>
          <p:nvPr/>
        </p:nvPicPr>
        <p:blipFill>
          <a:blip r:embed="rId3"/>
          <a:stretch>
            <a:fillRect/>
          </a:stretch>
        </p:blipFill>
        <p:spPr>
          <a:xfrm>
            <a:off x="6170064" y="2121425"/>
            <a:ext cx="5183736" cy="1984375"/>
          </a:xfrm>
          <a:prstGeom prst="rect">
            <a:avLst/>
          </a:prstGeom>
        </p:spPr>
      </p:pic>
      <p:pic>
        <p:nvPicPr>
          <p:cNvPr id="7" name="Picture 6">
            <a:extLst>
              <a:ext uri="{FF2B5EF4-FFF2-40B4-BE49-F238E27FC236}">
                <a16:creationId xmlns:a16="http://schemas.microsoft.com/office/drawing/2014/main" id="{D4FABB47-E188-4B5C-A833-C67F1F5D5AAF}"/>
              </a:ext>
            </a:extLst>
          </p:cNvPr>
          <p:cNvPicPr>
            <a:picLocks noChangeAspect="1"/>
          </p:cNvPicPr>
          <p:nvPr/>
        </p:nvPicPr>
        <p:blipFill>
          <a:blip r:embed="rId4"/>
          <a:stretch>
            <a:fillRect/>
          </a:stretch>
        </p:blipFill>
        <p:spPr>
          <a:xfrm>
            <a:off x="6709494" y="4471044"/>
            <a:ext cx="4104875" cy="1462912"/>
          </a:xfrm>
          <a:prstGeom prst="rect">
            <a:avLst/>
          </a:prstGeom>
        </p:spPr>
      </p:pic>
    </p:spTree>
    <p:extLst>
      <p:ext uri="{BB962C8B-B14F-4D97-AF65-F5344CB8AC3E}">
        <p14:creationId xmlns:p14="http://schemas.microsoft.com/office/powerpoint/2010/main" val="3972709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59280-F6E4-4E01-9A3C-CE1A12D7BFA9}"/>
              </a:ext>
            </a:extLst>
          </p:cNvPr>
          <p:cNvSpPr>
            <a:spLocks noGrp="1"/>
          </p:cNvSpPr>
          <p:nvPr>
            <p:ph type="title"/>
          </p:nvPr>
        </p:nvSpPr>
        <p:spPr>
          <a:xfrm>
            <a:off x="838200" y="365125"/>
            <a:ext cx="10515600" cy="1325563"/>
          </a:xfrm>
        </p:spPr>
        <p:txBody>
          <a:bodyPr/>
          <a:lstStyle/>
          <a:p>
            <a:r>
              <a:rPr lang="en-US" dirty="0"/>
              <a:t>ML Results</a:t>
            </a:r>
          </a:p>
        </p:txBody>
      </p:sp>
      <p:sp>
        <p:nvSpPr>
          <p:cNvPr id="3" name="Content Placeholder 2">
            <a:extLst>
              <a:ext uri="{FF2B5EF4-FFF2-40B4-BE49-F238E27FC236}">
                <a16:creationId xmlns:a16="http://schemas.microsoft.com/office/drawing/2014/main" id="{F395BB12-9F81-44A7-83E7-E4867241A0DF}"/>
              </a:ext>
            </a:extLst>
          </p:cNvPr>
          <p:cNvSpPr>
            <a:spLocks noGrp="1"/>
          </p:cNvSpPr>
          <p:nvPr>
            <p:ph idx="1"/>
          </p:nvPr>
        </p:nvSpPr>
        <p:spPr>
          <a:xfrm>
            <a:off x="478473" y="1576385"/>
            <a:ext cx="6162675" cy="4486275"/>
          </a:xfrm>
        </p:spPr>
        <p:txBody>
          <a:bodyPr>
            <a:normAutofit lnSpcReduction="10000"/>
          </a:bodyPr>
          <a:lstStyle/>
          <a:p>
            <a:r>
              <a:rPr lang="en-US" dirty="0"/>
              <a:t>Utilizes Random Forest Regression </a:t>
            </a:r>
          </a:p>
          <a:p>
            <a:pPr lvl="1"/>
            <a:r>
              <a:rPr lang="en-US" dirty="0"/>
              <a:t>NPC ENF </a:t>
            </a:r>
            <a:r>
              <a:rPr lang="en-US" dirty="0">
                <a:sym typeface="Wingdings" panose="05000000000000000000" pitchFamily="2" charset="2"/>
              </a:rPr>
              <a:t> Non-</a:t>
            </a:r>
            <a:r>
              <a:rPr lang="en-US" dirty="0" err="1">
                <a:sym typeface="Wingdings" panose="05000000000000000000" pitchFamily="2" charset="2"/>
              </a:rPr>
              <a:t>Precracked</a:t>
            </a:r>
            <a:r>
              <a:rPr lang="en-US" dirty="0">
                <a:sym typeface="Wingdings" panose="05000000000000000000" pitchFamily="2" charset="2"/>
              </a:rPr>
              <a:t> End-Notched Flexure</a:t>
            </a:r>
          </a:p>
          <a:p>
            <a:pPr lvl="1"/>
            <a:r>
              <a:rPr lang="en-US" dirty="0">
                <a:sym typeface="Wingdings" panose="05000000000000000000" pitchFamily="2" charset="2"/>
              </a:rPr>
              <a:t>PC ENF  </a:t>
            </a:r>
            <a:r>
              <a:rPr lang="en-US" dirty="0" err="1">
                <a:sym typeface="Wingdings" panose="05000000000000000000" pitchFamily="2" charset="2"/>
              </a:rPr>
              <a:t>Precracked</a:t>
            </a:r>
            <a:r>
              <a:rPr lang="en-US" dirty="0">
                <a:sym typeface="Wingdings" panose="05000000000000000000" pitchFamily="2" charset="2"/>
              </a:rPr>
              <a:t> End-Notched Flexure</a:t>
            </a:r>
          </a:p>
          <a:p>
            <a:r>
              <a:rPr lang="en-US" dirty="0">
                <a:sym typeface="Wingdings" panose="05000000000000000000" pitchFamily="2" charset="2"/>
              </a:rPr>
              <a:t>This model had a score of 0.81</a:t>
            </a:r>
          </a:p>
          <a:p>
            <a:pPr lvl="1"/>
            <a:r>
              <a:rPr lang="en-US" dirty="0">
                <a:sym typeface="Wingdings" panose="05000000000000000000" pitchFamily="2" charset="2"/>
              </a:rPr>
              <a:t>R</a:t>
            </a:r>
            <a:r>
              <a:rPr lang="en-US" baseline="30000" dirty="0">
                <a:sym typeface="Wingdings" panose="05000000000000000000" pitchFamily="2" charset="2"/>
              </a:rPr>
              <a:t>2</a:t>
            </a:r>
            <a:r>
              <a:rPr lang="en-US" dirty="0">
                <a:sym typeface="Wingdings" panose="05000000000000000000" pitchFamily="2" charset="2"/>
              </a:rPr>
              <a:t> value of 0.82</a:t>
            </a:r>
          </a:p>
          <a:p>
            <a:r>
              <a:rPr lang="en-US" dirty="0">
                <a:sym typeface="Wingdings" panose="05000000000000000000" pitchFamily="2" charset="2"/>
              </a:rPr>
              <a:t>Errors are visible in this model</a:t>
            </a:r>
          </a:p>
          <a:p>
            <a:pPr lvl="1"/>
            <a:r>
              <a:rPr lang="en-US" dirty="0">
                <a:sym typeface="Wingdings" panose="05000000000000000000" pitchFamily="2" charset="2"/>
              </a:rPr>
              <a:t>Due to substitution of NAN values with a common number</a:t>
            </a:r>
          </a:p>
          <a:p>
            <a:pPr lvl="1"/>
            <a:r>
              <a:rPr lang="en-US" dirty="0">
                <a:sym typeface="Wingdings" panose="05000000000000000000" pitchFamily="2" charset="2"/>
              </a:rPr>
              <a:t>Utilize new model to forgo substitution and skip NAN values</a:t>
            </a:r>
          </a:p>
        </p:txBody>
      </p:sp>
      <p:sp>
        <p:nvSpPr>
          <p:cNvPr id="4" name="Slide Number Placeholder 3">
            <a:extLst>
              <a:ext uri="{FF2B5EF4-FFF2-40B4-BE49-F238E27FC236}">
                <a16:creationId xmlns:a16="http://schemas.microsoft.com/office/drawing/2014/main" id="{844F916E-890C-42A1-A3ED-D1320FCCF2A3}"/>
              </a:ext>
            </a:extLst>
          </p:cNvPr>
          <p:cNvSpPr>
            <a:spLocks noGrp="1"/>
          </p:cNvSpPr>
          <p:nvPr>
            <p:ph type="sldNum" sz="quarter" idx="12"/>
          </p:nvPr>
        </p:nvSpPr>
        <p:spPr/>
        <p:txBody>
          <a:bodyPr/>
          <a:lstStyle/>
          <a:p>
            <a:fld id="{224C0C37-3CEC-4CB4-B902-37F94E20E969}" type="slidenum">
              <a:rPr lang="en-US" smtClean="0"/>
              <a:pPr/>
              <a:t>8</a:t>
            </a:fld>
            <a:endParaRPr lang="en-US"/>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FC69F183-89CC-4C35-A5A4-5E7263EE1C8A}"/>
                  </a:ext>
                </a:extLst>
              </p:cNvPr>
              <p:cNvSpPr txBox="1"/>
              <p:nvPr/>
            </p:nvSpPr>
            <p:spPr>
              <a:xfrm>
                <a:off x="4350988" y="5772179"/>
                <a:ext cx="3048000" cy="61625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𝐸𝑟𝑟𝑜𝑟</m:t>
                      </m:r>
                      <m:r>
                        <a:rPr lang="en-US" b="0" i="1" smtClean="0">
                          <a:latin typeface="Cambria Math" panose="02040503050406030204" pitchFamily="18" charset="0"/>
                        </a:rPr>
                        <m:t>= </m:t>
                      </m:r>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𝑃</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𝐸</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𝐸</m:t>
                                  </m:r>
                                </m:sub>
                              </m:sSub>
                            </m:den>
                          </m:f>
                        </m:e>
                      </m:d>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100%</m:t>
                      </m:r>
                    </m:oMath>
                  </m:oMathPara>
                </a14:m>
                <a:endParaRPr lang="en-US" dirty="0"/>
              </a:p>
            </p:txBody>
          </p:sp>
        </mc:Choice>
        <mc:Fallback xmlns="">
          <p:sp>
            <p:nvSpPr>
              <p:cNvPr id="27" name="TextBox 26">
                <a:extLst>
                  <a:ext uri="{FF2B5EF4-FFF2-40B4-BE49-F238E27FC236}">
                    <a16:creationId xmlns:a16="http://schemas.microsoft.com/office/drawing/2014/main" id="{FC69F183-89CC-4C35-A5A4-5E7263EE1C8A}"/>
                  </a:ext>
                </a:extLst>
              </p:cNvPr>
              <p:cNvSpPr txBox="1">
                <a:spLocks noRot="1" noChangeAspect="1" noMove="1" noResize="1" noEditPoints="1" noAdjustHandles="1" noChangeArrowheads="1" noChangeShapeType="1" noTextEdit="1"/>
              </p:cNvSpPr>
              <p:nvPr/>
            </p:nvSpPr>
            <p:spPr>
              <a:xfrm>
                <a:off x="4350988" y="5772179"/>
                <a:ext cx="3048000" cy="616259"/>
              </a:xfrm>
              <a:prstGeom prst="rect">
                <a:avLst/>
              </a:prstGeom>
              <a:blipFill>
                <a:blip r:embed="rId3"/>
                <a:stretch>
                  <a:fillRect/>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FA48A6F4-0302-42C2-8E57-D3904A5B4E6B}"/>
              </a:ext>
            </a:extLst>
          </p:cNvPr>
          <p:cNvPicPr>
            <a:picLocks noChangeAspect="1"/>
          </p:cNvPicPr>
          <p:nvPr/>
        </p:nvPicPr>
        <p:blipFill>
          <a:blip r:embed="rId4"/>
          <a:stretch>
            <a:fillRect/>
          </a:stretch>
        </p:blipFill>
        <p:spPr>
          <a:xfrm>
            <a:off x="9121165" y="1690685"/>
            <a:ext cx="2777289" cy="2357791"/>
          </a:xfrm>
          <a:prstGeom prst="rect">
            <a:avLst/>
          </a:prstGeom>
          <a:ln w="28575">
            <a:solidFill>
              <a:schemeClr val="tx1"/>
            </a:solidFill>
          </a:ln>
        </p:spPr>
      </p:pic>
      <p:pic>
        <p:nvPicPr>
          <p:cNvPr id="11" name="Picture 10">
            <a:extLst>
              <a:ext uri="{FF2B5EF4-FFF2-40B4-BE49-F238E27FC236}">
                <a16:creationId xmlns:a16="http://schemas.microsoft.com/office/drawing/2014/main" id="{D9FEE5B7-6215-4C5A-8886-F021DC829D96}"/>
              </a:ext>
            </a:extLst>
          </p:cNvPr>
          <p:cNvPicPr>
            <a:picLocks noChangeAspect="1"/>
          </p:cNvPicPr>
          <p:nvPr/>
        </p:nvPicPr>
        <p:blipFill>
          <a:blip r:embed="rId5"/>
          <a:stretch>
            <a:fillRect/>
          </a:stretch>
        </p:blipFill>
        <p:spPr>
          <a:xfrm>
            <a:off x="7484151" y="4135083"/>
            <a:ext cx="2777291" cy="2357792"/>
          </a:xfrm>
          <a:prstGeom prst="rect">
            <a:avLst/>
          </a:prstGeom>
          <a:ln w="28575">
            <a:solidFill>
              <a:schemeClr val="tx1"/>
            </a:solidFill>
          </a:ln>
        </p:spPr>
      </p:pic>
      <p:pic>
        <p:nvPicPr>
          <p:cNvPr id="6" name="Picture 5">
            <a:extLst>
              <a:ext uri="{FF2B5EF4-FFF2-40B4-BE49-F238E27FC236}">
                <a16:creationId xmlns:a16="http://schemas.microsoft.com/office/drawing/2014/main" id="{AEBB2AC1-19BC-4D6D-AF62-74EF592124FC}"/>
              </a:ext>
            </a:extLst>
          </p:cNvPr>
          <p:cNvPicPr>
            <a:picLocks noChangeAspect="1"/>
          </p:cNvPicPr>
          <p:nvPr/>
        </p:nvPicPr>
        <p:blipFill>
          <a:blip r:embed="rId6"/>
          <a:stretch>
            <a:fillRect/>
          </a:stretch>
        </p:blipFill>
        <p:spPr>
          <a:xfrm>
            <a:off x="6220184" y="1690684"/>
            <a:ext cx="2777289" cy="2357791"/>
          </a:xfrm>
          <a:prstGeom prst="rect">
            <a:avLst/>
          </a:prstGeom>
          <a:ln w="28575">
            <a:solidFill>
              <a:schemeClr val="tx1"/>
            </a:solidFill>
          </a:ln>
        </p:spPr>
      </p:pic>
    </p:spTree>
    <p:extLst>
      <p:ext uri="{BB962C8B-B14F-4D97-AF65-F5344CB8AC3E}">
        <p14:creationId xmlns:p14="http://schemas.microsoft.com/office/powerpoint/2010/main" val="4222980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Analysis/Summary</a:t>
            </a:r>
          </a:p>
        </p:txBody>
      </p:sp>
      <p:sp>
        <p:nvSpPr>
          <p:cNvPr id="3" name="Content Placeholder 2"/>
          <p:cNvSpPr>
            <a:spLocks noGrp="1"/>
          </p:cNvSpPr>
          <p:nvPr>
            <p:ph idx="1"/>
          </p:nvPr>
        </p:nvSpPr>
        <p:spPr/>
        <p:txBody>
          <a:bodyPr>
            <a:normAutofit lnSpcReduction="10000"/>
          </a:bodyPr>
          <a:lstStyle/>
          <a:p>
            <a:r>
              <a:rPr lang="en-US" dirty="0"/>
              <a:t>AERoBOND seeks to make bonded composites with co-cure reliability</a:t>
            </a:r>
          </a:p>
          <a:p>
            <a:r>
              <a:rPr lang="en-US" dirty="0"/>
              <a:t>Completed preliminary ML algorithm with AERoBOND data</a:t>
            </a:r>
          </a:p>
          <a:p>
            <a:pPr lvl="1"/>
            <a:r>
              <a:rPr lang="en-US" dirty="0"/>
              <a:t>Level of errors reasonable for first version</a:t>
            </a:r>
          </a:p>
          <a:p>
            <a:pPr lvl="1"/>
            <a:r>
              <a:rPr lang="en-US" dirty="0"/>
              <a:t>Revised version under development during internship extension</a:t>
            </a:r>
          </a:p>
          <a:p>
            <a:r>
              <a:rPr lang="en-US" dirty="0"/>
              <a:t>Preliminary results indicate that ML algorithm can benefit the AERoBOND process development</a:t>
            </a:r>
          </a:p>
          <a:p>
            <a:r>
              <a:rPr lang="en-US" dirty="0"/>
              <a:t>A score of 0.81 can be improved</a:t>
            </a:r>
          </a:p>
          <a:p>
            <a:pPr lvl="1"/>
            <a:r>
              <a:rPr lang="en-US" dirty="0"/>
              <a:t>Score of 0.90 is goal</a:t>
            </a:r>
          </a:p>
          <a:p>
            <a:pPr lvl="1"/>
            <a:r>
              <a:rPr lang="en-US" dirty="0"/>
              <a:t>Tell model to skip NAN values</a:t>
            </a:r>
          </a:p>
          <a:p>
            <a:pPr lvl="1"/>
            <a:r>
              <a:rPr lang="en-US" dirty="0"/>
              <a:t>Optimize input parameters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9</a:t>
            </a:fld>
            <a:endParaRPr lang="en-US"/>
          </a:p>
        </p:txBody>
      </p:sp>
    </p:spTree>
    <p:extLst>
      <p:ext uri="{BB962C8B-B14F-4D97-AF65-F5344CB8AC3E}">
        <p14:creationId xmlns:p14="http://schemas.microsoft.com/office/powerpoint/2010/main" val="1450131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Steps/Outlook/Future Work</a:t>
            </a:r>
          </a:p>
        </p:txBody>
      </p:sp>
      <p:sp>
        <p:nvSpPr>
          <p:cNvPr id="3" name="Content Placeholder 2"/>
          <p:cNvSpPr>
            <a:spLocks noGrp="1"/>
          </p:cNvSpPr>
          <p:nvPr>
            <p:ph idx="1"/>
          </p:nvPr>
        </p:nvSpPr>
        <p:spPr/>
        <p:txBody>
          <a:bodyPr>
            <a:normAutofit/>
          </a:bodyPr>
          <a:lstStyle/>
          <a:p>
            <a:r>
              <a:rPr lang="en-US" dirty="0"/>
              <a:t>Revised model to score between 90% and 95%</a:t>
            </a:r>
          </a:p>
          <a:p>
            <a:r>
              <a:rPr lang="en-US" dirty="0"/>
              <a:t>Convert model to an executable for accessibility</a:t>
            </a:r>
          </a:p>
          <a:p>
            <a:r>
              <a:rPr lang="en-US" dirty="0"/>
              <a:t>Create a plan to allow others to update model with new data</a:t>
            </a:r>
          </a:p>
          <a:p>
            <a:r>
              <a:rPr lang="en-US" dirty="0"/>
              <a:t>Utilize model to guide optimization</a:t>
            </a:r>
          </a:p>
          <a:p>
            <a:pPr lvl="1"/>
            <a:r>
              <a:rPr lang="en-US" dirty="0"/>
              <a:t>Reverse engineer the model to provide optimized input parameters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10</a:t>
            </a:fld>
            <a:endParaRPr lang="en-US"/>
          </a:p>
        </p:txBody>
      </p:sp>
    </p:spTree>
    <p:extLst>
      <p:ext uri="{BB962C8B-B14F-4D97-AF65-F5344CB8AC3E}">
        <p14:creationId xmlns:p14="http://schemas.microsoft.com/office/powerpoint/2010/main" val="1818800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p:txBody>
          <a:bodyPr>
            <a:normAutofit/>
          </a:bodyPr>
          <a:lstStyle/>
          <a:p>
            <a:r>
              <a:rPr lang="en-US" dirty="0"/>
              <a:t>I would like to thank Tyler Hudson, Charles Liles, Lauren Abbot, Chang </a:t>
            </a:r>
            <a:r>
              <a:rPr lang="en-US" dirty="0" err="1"/>
              <a:t>Woon</a:t>
            </a:r>
            <a:r>
              <a:rPr lang="en-US" dirty="0"/>
              <a:t> Jang, Jin Ho Kang, Austin Smith, and Gabrielle Snyder</a:t>
            </a:r>
          </a:p>
          <a:p>
            <a:r>
              <a:rPr lang="en-US" dirty="0"/>
              <a:t>And the NASA Mississippi Space Grant Consortium for funding this internship</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11</a:t>
            </a:fld>
            <a:endParaRPr lang="en-US"/>
          </a:p>
        </p:txBody>
      </p:sp>
    </p:spTree>
    <p:extLst>
      <p:ext uri="{BB962C8B-B14F-4D97-AF65-F5344CB8AC3E}">
        <p14:creationId xmlns:p14="http://schemas.microsoft.com/office/powerpoint/2010/main" val="33959954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57579D-3170-4028-9FF6-2B00D8EF8E36}">
  <ds:schemaRefs>
    <ds:schemaRef ds:uri="http://schemas.microsoft.com/sharepoint/v3/contenttype/forms"/>
  </ds:schemaRefs>
</ds:datastoreItem>
</file>

<file path=customXml/itemProps2.xml><?xml version="1.0" encoding="utf-8"?>
<ds:datastoreItem xmlns:ds="http://schemas.openxmlformats.org/officeDocument/2006/customXml" ds:itemID="{D72883E6-4E45-469D-A6CD-CBF4B7EC55C4}">
  <ds:schemaRefs>
    <ds:schemaRef ds:uri="http://purl.org/dc/terms/"/>
    <ds:schemaRef ds:uri="http://schemas.microsoft.com/office/2006/documentManagement/types"/>
    <ds:schemaRef ds:uri="3cb15ddf-dbe9-47ea-851d-c70642058130"/>
    <ds:schemaRef ds:uri="http://schemas.microsoft.com/office/infopath/2007/PartnerControls"/>
    <ds:schemaRef ds:uri="http://purl.org/dc/elements/1.1/"/>
    <ds:schemaRef ds:uri="http://schemas.openxmlformats.org/package/2006/metadata/core-properties"/>
    <ds:schemaRef ds:uri="4817ca35-7031-43a6-bda2-0d9832ef6347"/>
    <ds:schemaRef ds:uri="http://schemas.microsoft.com/office/2006/metadata/properties"/>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20947</TotalTime>
  <Words>1868</Words>
  <Application>Microsoft Office PowerPoint</Application>
  <PresentationFormat>Widescreen</PresentationFormat>
  <Paragraphs>166</Paragraphs>
  <Slides>11</Slides>
  <Notes>10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11</vt:i4>
      </vt:variant>
    </vt:vector>
  </HeadingPairs>
  <TitlesOfParts>
    <vt:vector size="22" baseType="lpstr">
      <vt:lpstr>.AppleSystemUIFont</vt:lpstr>
      <vt:lpstr>Arial</vt:lpstr>
      <vt:lpstr>Arial</vt:lpstr>
      <vt:lpstr>Arial Bold</vt:lpstr>
      <vt:lpstr>Calibri</vt:lpstr>
      <vt:lpstr>Calibri Light</vt:lpstr>
      <vt:lpstr>Cambria Math</vt:lpstr>
      <vt:lpstr>Times New Roman</vt:lpstr>
      <vt:lpstr>Wingdings</vt:lpstr>
      <vt:lpstr>Office Theme</vt:lpstr>
      <vt:lpstr>2_Office Theme</vt:lpstr>
      <vt:lpstr>Machine Learning to Predict Composite Joint Performance from Process Parameters </vt:lpstr>
      <vt:lpstr>Challenge</vt:lpstr>
      <vt:lpstr>AERoBOND Process</vt:lpstr>
      <vt:lpstr>Objective</vt:lpstr>
      <vt:lpstr>Approach</vt:lpstr>
      <vt:lpstr>Preprocessing Results</vt:lpstr>
      <vt:lpstr>Preprocessing Results</vt:lpstr>
      <vt:lpstr>ML Results</vt:lpstr>
      <vt:lpstr>Analysis/Summary</vt:lpstr>
      <vt:lpstr>Next Steps/Outlook/Future Work</vt:lpstr>
      <vt:lpstr>Acknowledgements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Middleton, Brennen M. (LARC-D307)[UNIVERSITIES SPACE RESEARCH ASSOCIATION]</cp:lastModifiedBy>
  <cp:revision>483</cp:revision>
  <dcterms:created xsi:type="dcterms:W3CDTF">2016-08-05T18:34:48Z</dcterms:created>
  <dcterms:modified xsi:type="dcterms:W3CDTF">2020-07-29T17:00:28Z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