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94" r:id="rId4"/>
  </p:sldMasterIdLst>
  <p:notesMasterIdLst>
    <p:notesMasterId r:id="rId13"/>
  </p:notesMasterIdLst>
  <p:sldIdLst>
    <p:sldId id="546" r:id="rId5"/>
    <p:sldId id="550" r:id="rId6"/>
    <p:sldId id="547" r:id="rId7"/>
    <p:sldId id="548" r:id="rId8"/>
    <p:sldId id="549" r:id="rId9"/>
    <p:sldId id="554" r:id="rId10"/>
    <p:sldId id="552" r:id="rId11"/>
    <p:sldId id="55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C208"/>
    <a:srgbClr val="3763B1"/>
    <a:srgbClr val="AB8100"/>
    <a:srgbClr val="F0EA00"/>
    <a:srgbClr val="0033CC"/>
    <a:srgbClr val="D4EFF8"/>
    <a:srgbClr val="E8D9F3"/>
    <a:srgbClr val="9E0000"/>
    <a:srgbClr val="00CC99"/>
    <a:srgbClr val="C1B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B545B4-8F39-481F-A9AD-61B47142EAEB}" v="29" dt="2019-11-12T20:28:20.679"/>
  </p1510:revLst>
</p1510:revInfo>
</file>

<file path=ppt/tableStyles.xml><?xml version="1.0" encoding="utf-8"?>
<a:tblStyleLst xmlns:a="http://schemas.openxmlformats.org/drawingml/2006/main" def="{5C22544A-7EE6-4342-B048-85BDC9FD1C3A}"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08" autoAdjust="0"/>
    <p:restoredTop sz="94660"/>
  </p:normalViewPr>
  <p:slideViewPr>
    <p:cSldViewPr snapToGrid="0">
      <p:cViewPr varScale="1">
        <p:scale>
          <a:sx n="86" d="100"/>
          <a:sy n="86" d="100"/>
        </p:scale>
        <p:origin x="547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8" d="100"/>
          <a:sy n="98" d="100"/>
        </p:scale>
        <p:origin x="2658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BB2BDF-65BD-40E4-AC32-7140E17DDCC8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57C9CB-75E8-4897-8DC3-F05D0F144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878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0FD8E-851B-4659-897B-85518CEAD3D0}" type="datetime1">
              <a:rPr lang="en-US" smtClean="0"/>
              <a:t>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8261823-F8F8-4D51-8944-357102E083A9}"/>
              </a:ext>
            </a:extLst>
          </p:cNvPr>
          <p:cNvCxnSpPr/>
          <p:nvPr userDrawn="1"/>
        </p:nvCxnSpPr>
        <p:spPr>
          <a:xfrm>
            <a:off x="458724" y="3406100"/>
            <a:ext cx="11274552" cy="0"/>
          </a:xfrm>
          <a:prstGeom prst="line">
            <a:avLst/>
          </a:prstGeom>
          <a:ln w="187325" cap="rnd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http://www.nasa.gov/sites/default/files/images/nasaLogo-570x450.png">
            <a:extLst>
              <a:ext uri="{FF2B5EF4-FFF2-40B4-BE49-F238E27FC236}">
                <a16:creationId xmlns:a16="http://schemas.microsoft.com/office/drawing/2014/main" id="{C2157D98-D8FA-4AC5-B21F-3FAC15BEFAD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63727" y="12783"/>
            <a:ext cx="1688676" cy="1333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0E726FB-59A5-420F-BF13-6BBA4530E1F4}"/>
              </a:ext>
            </a:extLst>
          </p:cNvPr>
          <p:cNvCxnSpPr/>
          <p:nvPr userDrawn="1"/>
        </p:nvCxnSpPr>
        <p:spPr>
          <a:xfrm>
            <a:off x="915924" y="3406100"/>
            <a:ext cx="10360152" cy="0"/>
          </a:xfrm>
          <a:prstGeom prst="line">
            <a:avLst/>
          </a:prstGeom>
          <a:ln w="1016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682CF3F-DF40-4191-821C-9293EEF6ED9A}"/>
              </a:ext>
            </a:extLst>
          </p:cNvPr>
          <p:cNvCxnSpPr/>
          <p:nvPr userDrawn="1"/>
        </p:nvCxnSpPr>
        <p:spPr>
          <a:xfrm>
            <a:off x="1373124" y="3406100"/>
            <a:ext cx="9445752" cy="0"/>
          </a:xfrm>
          <a:prstGeom prst="line">
            <a:avLst/>
          </a:prstGeom>
          <a:ln w="25400" cap="rnd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LaRC_ED_Logo_Final_Apr_2014_med_res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431536"/>
            <a:ext cx="1289304" cy="1279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939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1E407-4069-4CF1-8ECE-BB756A4D9798}" type="datetime1">
              <a:rPr lang="en-US" smtClean="0"/>
              <a:t>7/28/2020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E05C96-FC16-475F-A1F5-1CAF8FF8A7CD}"/>
              </a:ext>
            </a:extLst>
          </p:cNvPr>
          <p:cNvSpPr/>
          <p:nvPr userDrawn="1"/>
        </p:nvSpPr>
        <p:spPr>
          <a:xfrm>
            <a:off x="12012853" y="0"/>
            <a:ext cx="183159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990BE67-668E-4948-888E-0F9267D72F48}"/>
              </a:ext>
            </a:extLst>
          </p:cNvPr>
          <p:cNvSpPr/>
          <p:nvPr userDrawn="1"/>
        </p:nvSpPr>
        <p:spPr>
          <a:xfrm>
            <a:off x="-4009" y="0"/>
            <a:ext cx="183159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0" name="Picture 2" descr="http://www.nasa.gov/sites/default/files/images/nasaLogo-570x450.png">
            <a:extLst>
              <a:ext uri="{FF2B5EF4-FFF2-40B4-BE49-F238E27FC236}">
                <a16:creationId xmlns:a16="http://schemas.microsoft.com/office/drawing/2014/main" id="{E106AE39-A077-4988-A6EA-AE1D3CC0086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61609" y="192728"/>
            <a:ext cx="974171" cy="769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CFE842B-21C7-4694-AEFD-547FD3F2977F}"/>
              </a:ext>
            </a:extLst>
          </p:cNvPr>
          <p:cNvSpPr/>
          <p:nvPr userDrawn="1"/>
        </p:nvSpPr>
        <p:spPr>
          <a:xfrm>
            <a:off x="-1" y="0"/>
            <a:ext cx="12188952" cy="18288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F185354-7771-45ED-B2B4-2D9A5EE781A9}"/>
              </a:ext>
            </a:extLst>
          </p:cNvPr>
          <p:cNvSpPr/>
          <p:nvPr userDrawn="1"/>
        </p:nvSpPr>
        <p:spPr>
          <a:xfrm>
            <a:off x="0" y="6629571"/>
            <a:ext cx="12192000" cy="228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CA54BC5-0882-4760-9061-CA9F526E5964}"/>
              </a:ext>
            </a:extLst>
          </p:cNvPr>
          <p:cNvSpPr/>
          <p:nvPr userDrawn="1"/>
        </p:nvSpPr>
        <p:spPr>
          <a:xfrm>
            <a:off x="47244" y="6675291"/>
            <a:ext cx="12097512" cy="137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B0984A-7951-4EB7-B318-7B6F31B004C4}"/>
              </a:ext>
            </a:extLst>
          </p:cNvPr>
          <p:cNvSpPr/>
          <p:nvPr userDrawn="1"/>
        </p:nvSpPr>
        <p:spPr>
          <a:xfrm>
            <a:off x="45719" y="45720"/>
            <a:ext cx="12097512" cy="9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4E6EF0-665E-4752-B65D-279EEDCE3FC4}"/>
              </a:ext>
            </a:extLst>
          </p:cNvPr>
          <p:cNvSpPr/>
          <p:nvPr userDrawn="1"/>
        </p:nvSpPr>
        <p:spPr>
          <a:xfrm>
            <a:off x="12058711" y="45720"/>
            <a:ext cx="91440" cy="6766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08BB01-6556-4E7E-9D99-42F3E390F7A8}"/>
              </a:ext>
            </a:extLst>
          </p:cNvPr>
          <p:cNvSpPr/>
          <p:nvPr userDrawn="1"/>
        </p:nvSpPr>
        <p:spPr>
          <a:xfrm>
            <a:off x="41849" y="45720"/>
            <a:ext cx="91440" cy="6766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51D15ED-0AE6-4620-AC58-6BD2E4EEB031}"/>
              </a:ext>
            </a:extLst>
          </p:cNvPr>
          <p:cNvCxnSpPr/>
          <p:nvPr userDrawn="1"/>
        </p:nvCxnSpPr>
        <p:spPr>
          <a:xfrm>
            <a:off x="91439" y="91440"/>
            <a:ext cx="12006072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24FDB26-F83A-44DC-AFD6-35CCE2EC1155}"/>
              </a:ext>
            </a:extLst>
          </p:cNvPr>
          <p:cNvCxnSpPr/>
          <p:nvPr userDrawn="1"/>
        </p:nvCxnSpPr>
        <p:spPr>
          <a:xfrm flipV="1">
            <a:off x="87569" y="81915"/>
            <a:ext cx="0" cy="667512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9C6B54F-5CED-4631-B9DE-4A900FA97238}"/>
              </a:ext>
            </a:extLst>
          </p:cNvPr>
          <p:cNvCxnSpPr/>
          <p:nvPr userDrawn="1"/>
        </p:nvCxnSpPr>
        <p:spPr>
          <a:xfrm flipV="1">
            <a:off x="12104431" y="81914"/>
            <a:ext cx="0" cy="667512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03EF5E7-1252-4B5A-BF17-ED8909BF05D8}"/>
              </a:ext>
            </a:extLst>
          </p:cNvPr>
          <p:cNvSpPr txBox="1"/>
          <p:nvPr userDrawn="1"/>
        </p:nvSpPr>
        <p:spPr>
          <a:xfrm>
            <a:off x="5329417" y="6615214"/>
            <a:ext cx="1524776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25" dirty="0"/>
              <a:t>2020 Summer NIFS Symposium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2F03EC4-0E33-4439-A270-74AAA82D833E}"/>
              </a:ext>
            </a:extLst>
          </p:cNvPr>
          <p:cNvCxnSpPr/>
          <p:nvPr userDrawn="1"/>
        </p:nvCxnSpPr>
        <p:spPr>
          <a:xfrm>
            <a:off x="76139" y="6755542"/>
            <a:ext cx="1133856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0923A2FF-8E80-4E84-BD56-DD0321AABF0B}"/>
              </a:ext>
            </a:extLst>
          </p:cNvPr>
          <p:cNvSpPr txBox="1"/>
          <p:nvPr userDrawn="1"/>
        </p:nvSpPr>
        <p:spPr>
          <a:xfrm>
            <a:off x="9887965" y="6615214"/>
            <a:ext cx="1204177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25" dirty="0"/>
              <a:t>Remote Sensing Branch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D1C5D91-3125-46D3-A927-B43DF52F404D}"/>
              </a:ext>
            </a:extLst>
          </p:cNvPr>
          <p:cNvSpPr txBox="1"/>
          <p:nvPr userDrawn="1"/>
        </p:nvSpPr>
        <p:spPr>
          <a:xfrm>
            <a:off x="1441234" y="6615214"/>
            <a:ext cx="1507144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825" dirty="0"/>
              <a:t>NASA Langley Research Center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C786051-086D-40B8-BFA5-A5E48D6BE7D2}"/>
              </a:ext>
            </a:extLst>
          </p:cNvPr>
          <p:cNvCxnSpPr/>
          <p:nvPr userDrawn="1"/>
        </p:nvCxnSpPr>
        <p:spPr>
          <a:xfrm>
            <a:off x="3614031" y="6755542"/>
            <a:ext cx="1133856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BC8CA33-3848-4845-98D4-5E4F078852B2}"/>
              </a:ext>
            </a:extLst>
          </p:cNvPr>
          <p:cNvCxnSpPr/>
          <p:nvPr userDrawn="1"/>
        </p:nvCxnSpPr>
        <p:spPr>
          <a:xfrm>
            <a:off x="7435653" y="6755542"/>
            <a:ext cx="786384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6AF6C8D-283A-48BE-8935-2DA489601670}"/>
              </a:ext>
            </a:extLst>
          </p:cNvPr>
          <p:cNvCxnSpPr/>
          <p:nvPr userDrawn="1"/>
        </p:nvCxnSpPr>
        <p:spPr>
          <a:xfrm>
            <a:off x="11323381" y="6755542"/>
            <a:ext cx="786384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 descr="LaRC_ED_Logo_Final_Apr_2014_med_res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320" y="5733288"/>
            <a:ext cx="841248" cy="835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477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A675D-FF15-42AD-A0BB-7B49477CDBCD}" type="datetime1">
              <a:rPr lang="en-US" smtClean="0"/>
              <a:t>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191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B13AC-706D-40DF-88AE-1DF114596698}" type="datetime1">
              <a:rPr lang="en-US" smtClean="0"/>
              <a:t>7/28/2020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0714AEF-2437-466C-B0FC-1693D1A7945C}"/>
              </a:ext>
            </a:extLst>
          </p:cNvPr>
          <p:cNvGrpSpPr/>
          <p:nvPr userDrawn="1"/>
        </p:nvGrpSpPr>
        <p:grpSpPr>
          <a:xfrm>
            <a:off x="-4010" y="2"/>
            <a:ext cx="12200020" cy="6858171"/>
            <a:chOff x="-4010" y="0"/>
            <a:chExt cx="12200020" cy="685817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8C25CA2-E433-4279-8C3F-89E7A8323932}"/>
                </a:ext>
              </a:extLst>
            </p:cNvPr>
            <p:cNvSpPr/>
            <p:nvPr userDrawn="1"/>
          </p:nvSpPr>
          <p:spPr>
            <a:xfrm>
              <a:off x="12012851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8B51BFF-71A9-4CE2-A850-9038428C37D7}"/>
                </a:ext>
              </a:extLst>
            </p:cNvPr>
            <p:cNvSpPr/>
            <p:nvPr userDrawn="1"/>
          </p:nvSpPr>
          <p:spPr>
            <a:xfrm>
              <a:off x="-4010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11" name="Picture 2" descr="http://www.nasa.gov/sites/default/files/images/nasaLogo-570x450.png">
              <a:extLst>
                <a:ext uri="{FF2B5EF4-FFF2-40B4-BE49-F238E27FC236}">
                  <a16:creationId xmlns:a16="http://schemas.microsoft.com/office/drawing/2014/main" id="{2B7B3008-9B63-4A4C-A605-B8331458C656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1609" y="192726"/>
              <a:ext cx="974171" cy="769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2AC3B5C-D661-412A-A709-3FF8ED5A11BD}"/>
                </a:ext>
              </a:extLst>
            </p:cNvPr>
            <p:cNvSpPr/>
            <p:nvPr userDrawn="1"/>
          </p:nvSpPr>
          <p:spPr>
            <a:xfrm>
              <a:off x="-1" y="0"/>
              <a:ext cx="12188952" cy="18288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385CD7A-E737-433A-8903-F8BEEBEE9627}"/>
                </a:ext>
              </a:extLst>
            </p:cNvPr>
            <p:cNvSpPr/>
            <p:nvPr userDrawn="1"/>
          </p:nvSpPr>
          <p:spPr>
            <a:xfrm>
              <a:off x="0" y="6629571"/>
              <a:ext cx="12192000" cy="228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5372FFE-E7A9-4470-AE6B-CE98D1A1A204}"/>
                </a:ext>
              </a:extLst>
            </p:cNvPr>
            <p:cNvSpPr/>
            <p:nvPr userDrawn="1"/>
          </p:nvSpPr>
          <p:spPr>
            <a:xfrm>
              <a:off x="47244" y="6675291"/>
              <a:ext cx="12097512" cy="13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AFFB751-463D-4B74-979B-11F396F143D1}"/>
                </a:ext>
              </a:extLst>
            </p:cNvPr>
            <p:cNvSpPr/>
            <p:nvPr userDrawn="1"/>
          </p:nvSpPr>
          <p:spPr>
            <a:xfrm>
              <a:off x="45719" y="45720"/>
              <a:ext cx="12097512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D25082B-8021-4D60-9B5D-DFF931DAB24E}"/>
                </a:ext>
              </a:extLst>
            </p:cNvPr>
            <p:cNvSpPr/>
            <p:nvPr userDrawn="1"/>
          </p:nvSpPr>
          <p:spPr>
            <a:xfrm>
              <a:off x="12058710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30D430A-C9D4-4DF4-9D12-A3389C208F53}"/>
                </a:ext>
              </a:extLst>
            </p:cNvPr>
            <p:cNvSpPr/>
            <p:nvPr userDrawn="1"/>
          </p:nvSpPr>
          <p:spPr>
            <a:xfrm>
              <a:off x="41849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4CE2C52-5D41-4A5A-934F-2D25B801D202}"/>
                </a:ext>
              </a:extLst>
            </p:cNvPr>
            <p:cNvCxnSpPr/>
            <p:nvPr userDrawn="1"/>
          </p:nvCxnSpPr>
          <p:spPr>
            <a:xfrm>
              <a:off x="91439" y="91440"/>
              <a:ext cx="12006072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8CB3008-1F10-4ACF-9B16-0A4476C91268}"/>
                </a:ext>
              </a:extLst>
            </p:cNvPr>
            <p:cNvCxnSpPr/>
            <p:nvPr userDrawn="1"/>
          </p:nvCxnSpPr>
          <p:spPr>
            <a:xfrm flipV="1">
              <a:off x="87569" y="81915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3CF8740-9EE0-4F7B-98F9-C97DADC0B3FD}"/>
                </a:ext>
              </a:extLst>
            </p:cNvPr>
            <p:cNvCxnSpPr/>
            <p:nvPr userDrawn="1"/>
          </p:nvCxnSpPr>
          <p:spPr>
            <a:xfrm flipV="1">
              <a:off x="12104430" y="81914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4A081CE-5ECF-4C76-A077-AED62F6B1E4F}"/>
                </a:ext>
              </a:extLst>
            </p:cNvPr>
            <p:cNvCxnSpPr/>
            <p:nvPr userDrawn="1"/>
          </p:nvCxnSpPr>
          <p:spPr>
            <a:xfrm>
              <a:off x="76138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2448D1C-625E-44D1-B213-143CB5B8CC24}"/>
                </a:ext>
              </a:extLst>
            </p:cNvPr>
            <p:cNvSpPr txBox="1"/>
            <p:nvPr userDrawn="1"/>
          </p:nvSpPr>
          <p:spPr>
            <a:xfrm>
              <a:off x="9887964" y="6615212"/>
              <a:ext cx="1204176" cy="2192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825" dirty="0"/>
                <a:t>Remote Sensing Branch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4A89ECA-B76D-453C-8562-1D88C446C3F8}"/>
                </a:ext>
              </a:extLst>
            </p:cNvPr>
            <p:cNvSpPr txBox="1"/>
            <p:nvPr userDrawn="1"/>
          </p:nvSpPr>
          <p:spPr>
            <a:xfrm>
              <a:off x="1441234" y="6615212"/>
              <a:ext cx="1507144" cy="2192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825" dirty="0"/>
                <a:t>NASA Langley Research Center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0194A726-F21E-4055-B4DC-80117EF478BE}"/>
                </a:ext>
              </a:extLst>
            </p:cNvPr>
            <p:cNvCxnSpPr/>
            <p:nvPr userDrawn="1"/>
          </p:nvCxnSpPr>
          <p:spPr>
            <a:xfrm>
              <a:off x="3614030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C9421BC-FE6C-46D2-ABA6-7AA5E14D5AC8}"/>
                </a:ext>
              </a:extLst>
            </p:cNvPr>
            <p:cNvCxnSpPr/>
            <p:nvPr userDrawn="1"/>
          </p:nvCxnSpPr>
          <p:spPr>
            <a:xfrm>
              <a:off x="7435653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787526F-1C61-4413-A605-7DA2579F182A}"/>
                </a:ext>
              </a:extLst>
            </p:cNvPr>
            <p:cNvCxnSpPr/>
            <p:nvPr userDrawn="1"/>
          </p:nvCxnSpPr>
          <p:spPr>
            <a:xfrm>
              <a:off x="11323381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E2023885-D926-4A26-9433-B58FAA4A44E4}"/>
              </a:ext>
            </a:extLst>
          </p:cNvPr>
          <p:cNvSpPr txBox="1"/>
          <p:nvPr userDrawn="1"/>
        </p:nvSpPr>
        <p:spPr>
          <a:xfrm>
            <a:off x="5329417" y="6615214"/>
            <a:ext cx="1524776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25" dirty="0"/>
              <a:t>2020 Summer NIFS Symposium</a:t>
            </a:r>
          </a:p>
        </p:txBody>
      </p:sp>
      <p:pic>
        <p:nvPicPr>
          <p:cNvPr id="29" name="Picture 28" descr="LaRC_ED_Logo_Final_Apr_2014_med_res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320" y="5733288"/>
            <a:ext cx="841248" cy="835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530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E64FE-3B77-4B94-B894-04EC32C9417F}" type="datetime1">
              <a:rPr lang="en-US" smtClean="0"/>
              <a:t>7/28/2020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5A7880D-787B-468F-88A2-E4433DE1E529}"/>
              </a:ext>
            </a:extLst>
          </p:cNvPr>
          <p:cNvGrpSpPr/>
          <p:nvPr userDrawn="1"/>
        </p:nvGrpSpPr>
        <p:grpSpPr>
          <a:xfrm>
            <a:off x="-4010" y="2"/>
            <a:ext cx="12200020" cy="6858171"/>
            <a:chOff x="-4010" y="0"/>
            <a:chExt cx="12200020" cy="685817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B66E180-AEB2-4A55-B6ED-AEBC61CFA12C}"/>
                </a:ext>
              </a:extLst>
            </p:cNvPr>
            <p:cNvSpPr/>
            <p:nvPr userDrawn="1"/>
          </p:nvSpPr>
          <p:spPr>
            <a:xfrm>
              <a:off x="12012851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445642D-28B9-49B7-A222-C803A44DAA7B}"/>
                </a:ext>
              </a:extLst>
            </p:cNvPr>
            <p:cNvSpPr/>
            <p:nvPr userDrawn="1"/>
          </p:nvSpPr>
          <p:spPr>
            <a:xfrm>
              <a:off x="-4010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13" name="Picture 2" descr="http://www.nasa.gov/sites/default/files/images/nasaLogo-570x450.png">
              <a:extLst>
                <a:ext uri="{FF2B5EF4-FFF2-40B4-BE49-F238E27FC236}">
                  <a16:creationId xmlns:a16="http://schemas.microsoft.com/office/drawing/2014/main" id="{947A878F-67C7-4B53-90F5-EB65B6A8D49C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1609" y="192726"/>
              <a:ext cx="974171" cy="769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EA98ADC-FD30-47EE-8768-D31E74ACFF73}"/>
                </a:ext>
              </a:extLst>
            </p:cNvPr>
            <p:cNvSpPr/>
            <p:nvPr userDrawn="1"/>
          </p:nvSpPr>
          <p:spPr>
            <a:xfrm>
              <a:off x="-1" y="0"/>
              <a:ext cx="12188952" cy="18288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8B0F05A-BC19-4DE4-947D-8DC1556613C9}"/>
                </a:ext>
              </a:extLst>
            </p:cNvPr>
            <p:cNvSpPr/>
            <p:nvPr userDrawn="1"/>
          </p:nvSpPr>
          <p:spPr>
            <a:xfrm>
              <a:off x="0" y="6629571"/>
              <a:ext cx="12192000" cy="228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00630C3-B42D-4047-A0DB-C93C81ECF161}"/>
                </a:ext>
              </a:extLst>
            </p:cNvPr>
            <p:cNvSpPr/>
            <p:nvPr userDrawn="1"/>
          </p:nvSpPr>
          <p:spPr>
            <a:xfrm>
              <a:off x="47244" y="6675291"/>
              <a:ext cx="12097512" cy="13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55384BA-95F9-4A3F-ABDF-DAAF91231A5A}"/>
                </a:ext>
              </a:extLst>
            </p:cNvPr>
            <p:cNvSpPr/>
            <p:nvPr userDrawn="1"/>
          </p:nvSpPr>
          <p:spPr>
            <a:xfrm>
              <a:off x="45719" y="45720"/>
              <a:ext cx="12097512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E33CF9F-BE00-454F-A023-F37C62114877}"/>
                </a:ext>
              </a:extLst>
            </p:cNvPr>
            <p:cNvSpPr/>
            <p:nvPr userDrawn="1"/>
          </p:nvSpPr>
          <p:spPr>
            <a:xfrm>
              <a:off x="12058710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D35F886-20AE-491C-8981-78236BD3ED6E}"/>
                </a:ext>
              </a:extLst>
            </p:cNvPr>
            <p:cNvSpPr/>
            <p:nvPr userDrawn="1"/>
          </p:nvSpPr>
          <p:spPr>
            <a:xfrm>
              <a:off x="41849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FC0198E-A926-473F-8738-4E08976FED40}"/>
                </a:ext>
              </a:extLst>
            </p:cNvPr>
            <p:cNvCxnSpPr/>
            <p:nvPr userDrawn="1"/>
          </p:nvCxnSpPr>
          <p:spPr>
            <a:xfrm>
              <a:off x="91439" y="91440"/>
              <a:ext cx="12006072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D7301E3-7B08-4B88-8A7E-EFAB77E7A267}"/>
                </a:ext>
              </a:extLst>
            </p:cNvPr>
            <p:cNvCxnSpPr/>
            <p:nvPr userDrawn="1"/>
          </p:nvCxnSpPr>
          <p:spPr>
            <a:xfrm flipV="1">
              <a:off x="87569" y="81915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F1F6361-2FAB-4446-90DF-F880631DFB08}"/>
                </a:ext>
              </a:extLst>
            </p:cNvPr>
            <p:cNvCxnSpPr/>
            <p:nvPr userDrawn="1"/>
          </p:nvCxnSpPr>
          <p:spPr>
            <a:xfrm flipV="1">
              <a:off x="12104430" y="81914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CE86167-B312-4DB3-B9BD-8BFF82691E98}"/>
                </a:ext>
              </a:extLst>
            </p:cNvPr>
            <p:cNvCxnSpPr/>
            <p:nvPr userDrawn="1"/>
          </p:nvCxnSpPr>
          <p:spPr>
            <a:xfrm>
              <a:off x="76138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CE2C1D3-1039-4A46-88C5-4EDB068A495F}"/>
                </a:ext>
              </a:extLst>
            </p:cNvPr>
            <p:cNvSpPr txBox="1"/>
            <p:nvPr userDrawn="1"/>
          </p:nvSpPr>
          <p:spPr>
            <a:xfrm>
              <a:off x="9887964" y="6615212"/>
              <a:ext cx="1204176" cy="2192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825" dirty="0"/>
                <a:t>Remote Sensing Branch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F9D7803-B0F1-4760-8AD1-865D2BC35AB5}"/>
                </a:ext>
              </a:extLst>
            </p:cNvPr>
            <p:cNvSpPr txBox="1"/>
            <p:nvPr userDrawn="1"/>
          </p:nvSpPr>
          <p:spPr>
            <a:xfrm>
              <a:off x="1441234" y="6615212"/>
              <a:ext cx="1507144" cy="2192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825" dirty="0"/>
                <a:t>NASA Langley Research Center</a:t>
              </a: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EABF61E-FFF9-4543-81BD-6D5BC83C09EB}"/>
                </a:ext>
              </a:extLst>
            </p:cNvPr>
            <p:cNvCxnSpPr/>
            <p:nvPr userDrawn="1"/>
          </p:nvCxnSpPr>
          <p:spPr>
            <a:xfrm>
              <a:off x="3614030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6526181-3994-45DC-BA14-002163A8CD1A}"/>
                </a:ext>
              </a:extLst>
            </p:cNvPr>
            <p:cNvCxnSpPr/>
            <p:nvPr userDrawn="1"/>
          </p:nvCxnSpPr>
          <p:spPr>
            <a:xfrm>
              <a:off x="7435653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B6CFF45-7A1A-47D0-8EC7-97D2B346F639}"/>
                </a:ext>
              </a:extLst>
            </p:cNvPr>
            <p:cNvCxnSpPr/>
            <p:nvPr userDrawn="1"/>
          </p:nvCxnSpPr>
          <p:spPr>
            <a:xfrm>
              <a:off x="11323381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FF8F954F-B4E7-4020-9514-B319708370A5}"/>
              </a:ext>
            </a:extLst>
          </p:cNvPr>
          <p:cNvSpPr txBox="1"/>
          <p:nvPr userDrawn="1"/>
        </p:nvSpPr>
        <p:spPr>
          <a:xfrm>
            <a:off x="5329417" y="6615214"/>
            <a:ext cx="1524776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25" dirty="0"/>
              <a:t>2020 Summer NIFS Symposium</a:t>
            </a:r>
          </a:p>
        </p:txBody>
      </p:sp>
      <p:pic>
        <p:nvPicPr>
          <p:cNvPr id="31" name="Picture 30" descr="LaRC_ED_Logo_Final_Apr_2014_med_res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320" y="5733288"/>
            <a:ext cx="841248" cy="835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805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C01AB-F464-4D5C-89CA-750160D73C12}" type="datetime1">
              <a:rPr lang="en-US" smtClean="0"/>
              <a:t>7/28/2020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35F893B-4E5C-4726-8597-9450000D6762}"/>
              </a:ext>
            </a:extLst>
          </p:cNvPr>
          <p:cNvGrpSpPr/>
          <p:nvPr userDrawn="1"/>
        </p:nvGrpSpPr>
        <p:grpSpPr>
          <a:xfrm>
            <a:off x="-4010" y="2"/>
            <a:ext cx="12200020" cy="6858171"/>
            <a:chOff x="-4010" y="0"/>
            <a:chExt cx="12200020" cy="6858171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FF975E1-2057-4463-8DDC-68D48746E5B6}"/>
                </a:ext>
              </a:extLst>
            </p:cNvPr>
            <p:cNvSpPr/>
            <p:nvPr userDrawn="1"/>
          </p:nvSpPr>
          <p:spPr>
            <a:xfrm>
              <a:off x="12012851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86CE8B8-D97A-4A94-9CA1-DFB0479D7A05}"/>
                </a:ext>
              </a:extLst>
            </p:cNvPr>
            <p:cNvSpPr/>
            <p:nvPr userDrawn="1"/>
          </p:nvSpPr>
          <p:spPr>
            <a:xfrm>
              <a:off x="-4010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9" name="Picture 2" descr="http://www.nasa.gov/sites/default/files/images/nasaLogo-570x450.png">
              <a:extLst>
                <a:ext uri="{FF2B5EF4-FFF2-40B4-BE49-F238E27FC236}">
                  <a16:creationId xmlns:a16="http://schemas.microsoft.com/office/drawing/2014/main" id="{B0D74050-FCAE-41A2-B784-3F509F7896B9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1609" y="192726"/>
              <a:ext cx="974171" cy="769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77B96E2-09EB-4DF4-8AA6-1BE43E0574B1}"/>
                </a:ext>
              </a:extLst>
            </p:cNvPr>
            <p:cNvSpPr/>
            <p:nvPr userDrawn="1"/>
          </p:nvSpPr>
          <p:spPr>
            <a:xfrm>
              <a:off x="-1" y="0"/>
              <a:ext cx="12188952" cy="18288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939C8CC-F2F2-4D2B-AFD3-EBCE68EB3444}"/>
                </a:ext>
              </a:extLst>
            </p:cNvPr>
            <p:cNvSpPr/>
            <p:nvPr userDrawn="1"/>
          </p:nvSpPr>
          <p:spPr>
            <a:xfrm>
              <a:off x="0" y="6629571"/>
              <a:ext cx="12192000" cy="228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0937EB3-EDAF-4493-82F0-EA57FF69902C}"/>
                </a:ext>
              </a:extLst>
            </p:cNvPr>
            <p:cNvSpPr/>
            <p:nvPr userDrawn="1"/>
          </p:nvSpPr>
          <p:spPr>
            <a:xfrm>
              <a:off x="47244" y="6675291"/>
              <a:ext cx="12097512" cy="13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905987D-786B-4270-8D1B-1FFB4577BF35}"/>
                </a:ext>
              </a:extLst>
            </p:cNvPr>
            <p:cNvSpPr/>
            <p:nvPr userDrawn="1"/>
          </p:nvSpPr>
          <p:spPr>
            <a:xfrm>
              <a:off x="45719" y="45720"/>
              <a:ext cx="12097512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A58BEAC-2171-4377-9286-ECC18D6A75F4}"/>
                </a:ext>
              </a:extLst>
            </p:cNvPr>
            <p:cNvSpPr/>
            <p:nvPr userDrawn="1"/>
          </p:nvSpPr>
          <p:spPr>
            <a:xfrm>
              <a:off x="12058710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7610527-7A6D-40C5-AB02-7C51DEE76F8D}"/>
                </a:ext>
              </a:extLst>
            </p:cNvPr>
            <p:cNvSpPr/>
            <p:nvPr userDrawn="1"/>
          </p:nvSpPr>
          <p:spPr>
            <a:xfrm>
              <a:off x="41849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C3C79AC-6138-419C-9CBC-71DE2C084479}"/>
                </a:ext>
              </a:extLst>
            </p:cNvPr>
            <p:cNvCxnSpPr/>
            <p:nvPr userDrawn="1"/>
          </p:nvCxnSpPr>
          <p:spPr>
            <a:xfrm>
              <a:off x="91439" y="91440"/>
              <a:ext cx="12006072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A2EF572-EED3-40B3-BAD9-BEB52FD3AE99}"/>
                </a:ext>
              </a:extLst>
            </p:cNvPr>
            <p:cNvCxnSpPr/>
            <p:nvPr userDrawn="1"/>
          </p:nvCxnSpPr>
          <p:spPr>
            <a:xfrm flipV="1">
              <a:off x="87569" y="81915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9FE748A-0D7D-414F-9D7E-B4BD82B77725}"/>
                </a:ext>
              </a:extLst>
            </p:cNvPr>
            <p:cNvCxnSpPr/>
            <p:nvPr userDrawn="1"/>
          </p:nvCxnSpPr>
          <p:spPr>
            <a:xfrm flipV="1">
              <a:off x="12104430" y="81914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F0D4BDF-5807-4594-8646-E616B314149D}"/>
                </a:ext>
              </a:extLst>
            </p:cNvPr>
            <p:cNvCxnSpPr/>
            <p:nvPr userDrawn="1"/>
          </p:nvCxnSpPr>
          <p:spPr>
            <a:xfrm>
              <a:off x="76138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89D20FC-5A37-4BE6-82CB-4D292F6A6490}"/>
                </a:ext>
              </a:extLst>
            </p:cNvPr>
            <p:cNvSpPr txBox="1"/>
            <p:nvPr userDrawn="1"/>
          </p:nvSpPr>
          <p:spPr>
            <a:xfrm>
              <a:off x="9887964" y="6615212"/>
              <a:ext cx="1204176" cy="2192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825" dirty="0"/>
                <a:t>Remote Sensing Branch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AA37892-D51B-4202-B22F-39C8E9C51D4D}"/>
                </a:ext>
              </a:extLst>
            </p:cNvPr>
            <p:cNvSpPr txBox="1"/>
            <p:nvPr userDrawn="1"/>
          </p:nvSpPr>
          <p:spPr>
            <a:xfrm>
              <a:off x="1441234" y="6615212"/>
              <a:ext cx="1507144" cy="2192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825" dirty="0"/>
                <a:t>NASA Langley Research Center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1177C1BE-27A3-4743-9D92-79DD1609E16D}"/>
                </a:ext>
              </a:extLst>
            </p:cNvPr>
            <p:cNvCxnSpPr/>
            <p:nvPr userDrawn="1"/>
          </p:nvCxnSpPr>
          <p:spPr>
            <a:xfrm>
              <a:off x="3614030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BF9383D-3F83-4ACD-BF72-37E5E7B35572}"/>
                </a:ext>
              </a:extLst>
            </p:cNvPr>
            <p:cNvCxnSpPr/>
            <p:nvPr userDrawn="1"/>
          </p:nvCxnSpPr>
          <p:spPr>
            <a:xfrm>
              <a:off x="7435653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391A30E-B35D-4B48-B128-B6C20F257254}"/>
                </a:ext>
              </a:extLst>
            </p:cNvPr>
            <p:cNvCxnSpPr/>
            <p:nvPr userDrawn="1"/>
          </p:nvCxnSpPr>
          <p:spPr>
            <a:xfrm>
              <a:off x="11323381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51BDA3A9-0FDF-4ED4-9F2E-FDA115DBFB1A}"/>
              </a:ext>
            </a:extLst>
          </p:cNvPr>
          <p:cNvSpPr txBox="1"/>
          <p:nvPr userDrawn="1"/>
        </p:nvSpPr>
        <p:spPr>
          <a:xfrm>
            <a:off x="5329417" y="6615214"/>
            <a:ext cx="1524776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25" dirty="0"/>
              <a:t>2020 Summer NIFS Symposium</a:t>
            </a:r>
          </a:p>
        </p:txBody>
      </p:sp>
      <p:pic>
        <p:nvPicPr>
          <p:cNvPr id="28" name="Picture 27" descr="LaRC_ED_Logo_Final_Apr_2014_med_res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320" y="5733288"/>
            <a:ext cx="841248" cy="835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714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0FFD-A8C8-4EFA-A5A7-91466935EDD8}" type="datetime1">
              <a:rPr lang="en-US" smtClean="0"/>
              <a:t>7/28/2020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63E411F-17DE-42A8-BB30-AE171601EA0A}"/>
              </a:ext>
            </a:extLst>
          </p:cNvPr>
          <p:cNvGrpSpPr/>
          <p:nvPr userDrawn="1"/>
        </p:nvGrpSpPr>
        <p:grpSpPr>
          <a:xfrm>
            <a:off x="-4010" y="2"/>
            <a:ext cx="12200020" cy="6858171"/>
            <a:chOff x="-4010" y="0"/>
            <a:chExt cx="12200020" cy="6858171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AD23E5A-B29B-4A2E-B161-A7F6B3FB4383}"/>
                </a:ext>
              </a:extLst>
            </p:cNvPr>
            <p:cNvSpPr/>
            <p:nvPr userDrawn="1"/>
          </p:nvSpPr>
          <p:spPr>
            <a:xfrm>
              <a:off x="12012851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6E447A0-577F-46EA-9333-CDF99E7F45DF}"/>
                </a:ext>
              </a:extLst>
            </p:cNvPr>
            <p:cNvSpPr/>
            <p:nvPr userDrawn="1"/>
          </p:nvSpPr>
          <p:spPr>
            <a:xfrm>
              <a:off x="-4010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8" name="Picture 2" descr="http://www.nasa.gov/sites/default/files/images/nasaLogo-570x450.png">
              <a:extLst>
                <a:ext uri="{FF2B5EF4-FFF2-40B4-BE49-F238E27FC236}">
                  <a16:creationId xmlns:a16="http://schemas.microsoft.com/office/drawing/2014/main" id="{D20A7654-3755-4FA9-8966-47C9FCC86214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1609" y="192726"/>
              <a:ext cx="974171" cy="769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81C126A-18D9-41DC-9851-7C85854DB019}"/>
                </a:ext>
              </a:extLst>
            </p:cNvPr>
            <p:cNvSpPr/>
            <p:nvPr userDrawn="1"/>
          </p:nvSpPr>
          <p:spPr>
            <a:xfrm>
              <a:off x="-1" y="0"/>
              <a:ext cx="12188952" cy="18288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88D0A78-0509-4A4B-A1BD-0F2C8531A5D7}"/>
                </a:ext>
              </a:extLst>
            </p:cNvPr>
            <p:cNvSpPr/>
            <p:nvPr userDrawn="1"/>
          </p:nvSpPr>
          <p:spPr>
            <a:xfrm>
              <a:off x="0" y="6629571"/>
              <a:ext cx="12192000" cy="228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79FD566-0355-4325-AE95-52DACB1A18F2}"/>
                </a:ext>
              </a:extLst>
            </p:cNvPr>
            <p:cNvSpPr/>
            <p:nvPr userDrawn="1"/>
          </p:nvSpPr>
          <p:spPr>
            <a:xfrm>
              <a:off x="47244" y="6675291"/>
              <a:ext cx="12097512" cy="13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041AF32-F11F-45E4-9262-42686E4CF058}"/>
                </a:ext>
              </a:extLst>
            </p:cNvPr>
            <p:cNvSpPr/>
            <p:nvPr userDrawn="1"/>
          </p:nvSpPr>
          <p:spPr>
            <a:xfrm>
              <a:off x="45719" y="45720"/>
              <a:ext cx="12097512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DA95063-7601-459C-9138-F0EAF6F6ACA3}"/>
                </a:ext>
              </a:extLst>
            </p:cNvPr>
            <p:cNvSpPr/>
            <p:nvPr userDrawn="1"/>
          </p:nvSpPr>
          <p:spPr>
            <a:xfrm>
              <a:off x="12058710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9C2FE1F-FA47-4872-8043-218209EF014C}"/>
                </a:ext>
              </a:extLst>
            </p:cNvPr>
            <p:cNvSpPr/>
            <p:nvPr userDrawn="1"/>
          </p:nvSpPr>
          <p:spPr>
            <a:xfrm>
              <a:off x="41849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0C27022-203F-4F99-8571-9949EB5CF74B}"/>
                </a:ext>
              </a:extLst>
            </p:cNvPr>
            <p:cNvCxnSpPr/>
            <p:nvPr userDrawn="1"/>
          </p:nvCxnSpPr>
          <p:spPr>
            <a:xfrm>
              <a:off x="91439" y="91440"/>
              <a:ext cx="12006072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98D07EB-908F-41B9-AD04-26E9E819900A}"/>
                </a:ext>
              </a:extLst>
            </p:cNvPr>
            <p:cNvCxnSpPr/>
            <p:nvPr userDrawn="1"/>
          </p:nvCxnSpPr>
          <p:spPr>
            <a:xfrm flipV="1">
              <a:off x="87569" y="81915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7D072DA-D042-4ACC-B9D7-FF9779A4E866}"/>
                </a:ext>
              </a:extLst>
            </p:cNvPr>
            <p:cNvCxnSpPr/>
            <p:nvPr userDrawn="1"/>
          </p:nvCxnSpPr>
          <p:spPr>
            <a:xfrm flipV="1">
              <a:off x="12104430" y="81914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87CFEB2-EF24-4612-A566-438CFFD3E6CF}"/>
                </a:ext>
              </a:extLst>
            </p:cNvPr>
            <p:cNvCxnSpPr/>
            <p:nvPr userDrawn="1"/>
          </p:nvCxnSpPr>
          <p:spPr>
            <a:xfrm>
              <a:off x="76138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0FB232A-FDAB-4EB7-B607-3CFCA35F4B8C}"/>
                </a:ext>
              </a:extLst>
            </p:cNvPr>
            <p:cNvSpPr txBox="1"/>
            <p:nvPr userDrawn="1"/>
          </p:nvSpPr>
          <p:spPr>
            <a:xfrm>
              <a:off x="9887964" y="6615212"/>
              <a:ext cx="1204176" cy="2192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825" dirty="0"/>
                <a:t>Remote Sensing Branch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7141CF1-2916-43B7-8FB4-7CE11B29DD7B}"/>
                </a:ext>
              </a:extLst>
            </p:cNvPr>
            <p:cNvSpPr txBox="1"/>
            <p:nvPr userDrawn="1"/>
          </p:nvSpPr>
          <p:spPr>
            <a:xfrm>
              <a:off x="1441234" y="6615212"/>
              <a:ext cx="1507144" cy="2192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825" dirty="0"/>
                <a:t>NASA Langley Research Center</a:t>
              </a: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62C1518-EE52-4491-979A-55C7EA1AD3DA}"/>
                </a:ext>
              </a:extLst>
            </p:cNvPr>
            <p:cNvCxnSpPr/>
            <p:nvPr userDrawn="1"/>
          </p:nvCxnSpPr>
          <p:spPr>
            <a:xfrm>
              <a:off x="3614030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30A01AA-6610-4C18-8DDE-0D26942502FF}"/>
                </a:ext>
              </a:extLst>
            </p:cNvPr>
            <p:cNvCxnSpPr/>
            <p:nvPr userDrawn="1"/>
          </p:nvCxnSpPr>
          <p:spPr>
            <a:xfrm>
              <a:off x="7435653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83781ED2-F445-42AF-9657-F3E184CBDC45}"/>
                </a:ext>
              </a:extLst>
            </p:cNvPr>
            <p:cNvCxnSpPr/>
            <p:nvPr userDrawn="1"/>
          </p:nvCxnSpPr>
          <p:spPr>
            <a:xfrm>
              <a:off x="11323381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77D997D5-EA67-4907-BF18-B6994F7250E3}"/>
              </a:ext>
            </a:extLst>
          </p:cNvPr>
          <p:cNvSpPr txBox="1"/>
          <p:nvPr userDrawn="1"/>
        </p:nvSpPr>
        <p:spPr>
          <a:xfrm>
            <a:off x="5329417" y="6615214"/>
            <a:ext cx="1524776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25" dirty="0"/>
              <a:t>2020 Summer NIFS Symposium</a:t>
            </a:r>
          </a:p>
        </p:txBody>
      </p:sp>
      <p:pic>
        <p:nvPicPr>
          <p:cNvPr id="27" name="Picture 26" descr="LaRC_ED_Logo_Final_Apr_2014_med_res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320" y="5733288"/>
            <a:ext cx="841248" cy="835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692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7/28/2020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222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1" y="1768079"/>
            <a:ext cx="9213575" cy="1790700"/>
          </a:xfrm>
        </p:spPr>
        <p:txBody>
          <a:bodyPr>
            <a:normAutofit fontScale="90000"/>
          </a:bodyPr>
          <a:lstStyle/>
          <a:p>
            <a:r>
              <a:rPr lang="en-US" dirty="0"/>
              <a:t>Aerosol Wind LIDAR Verification &amp; Validation Data Set</a:t>
            </a:r>
            <a:br>
              <a:rPr lang="en-US" sz="33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33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3587354"/>
            <a:ext cx="6858000" cy="470297"/>
          </a:xfrm>
        </p:spPr>
        <p:txBody>
          <a:bodyPr>
            <a:normAutofit fontScale="70000" lnSpcReduction="20000"/>
          </a:bodyPr>
          <a:lstStyle/>
          <a:p>
            <a:r>
              <a:rPr lang="en-US" sz="1500" dirty="0">
                <a:cs typeface="Times New Roman" panose="02020603050405020304" pitchFamily="18" charset="0"/>
              </a:rPr>
              <a:t>Raina Hempley</a:t>
            </a:r>
          </a:p>
          <a:p>
            <a:r>
              <a:rPr lang="en-US" sz="1500" dirty="0">
                <a:cs typeface="Times New Roman" panose="02020603050405020304" pitchFamily="18" charset="0"/>
              </a:rPr>
              <a:t>John E Marketon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04465" y="4692040"/>
            <a:ext cx="398307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dirty="0">
                <a:cs typeface="Times New Roman" panose="02020603050405020304" pitchFamily="18" charset="0"/>
              </a:rPr>
              <a:t>2020 Summer STEM Takes Flight Research Symposium</a:t>
            </a:r>
          </a:p>
        </p:txBody>
      </p:sp>
      <p:sp>
        <p:nvSpPr>
          <p:cNvPr id="8" name="Rectangle 7"/>
          <p:cNvSpPr/>
          <p:nvPr/>
        </p:nvSpPr>
        <p:spPr>
          <a:xfrm>
            <a:off x="3270648" y="4309687"/>
            <a:ext cx="587930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1200" dirty="0">
              <a:solidFill>
                <a:srgbClr val="002060"/>
              </a:solidFill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7" name="Picture 6" descr="Image result for vsgc\">
            <a:extLst>
              <a:ext uri="{FF2B5EF4-FFF2-40B4-BE49-F238E27FC236}">
                <a16:creationId xmlns:a16="http://schemas.microsoft.com/office/drawing/2014/main" id="{BD773874-98F9-4BBB-B631-13B0378AEA7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369" y="5675329"/>
            <a:ext cx="1011166" cy="986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VCCS receives $350K to help students to turn workforce credentials ...">
            <a:extLst>
              <a:ext uri="{FF2B5EF4-FFF2-40B4-BE49-F238E27FC236}">
                <a16:creationId xmlns:a16="http://schemas.microsoft.com/office/drawing/2014/main" id="{FAA27821-1682-4C71-850A-143C5AB3408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4874" y="5675328"/>
            <a:ext cx="1722999" cy="9867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1332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5782" y="1215048"/>
            <a:ext cx="10515600" cy="4351338"/>
          </a:xfrm>
        </p:spPr>
        <p:txBody>
          <a:bodyPr/>
          <a:lstStyle/>
          <a:p>
            <a:r>
              <a:rPr lang="en-US" dirty="0"/>
              <a:t>What challenge or issue was your project focused on addressing?</a:t>
            </a:r>
          </a:p>
          <a:p>
            <a:pPr lvl="1"/>
            <a:r>
              <a:rPr lang="en-US" dirty="0"/>
              <a:t>Providing an understood and known set of data for the verification and validation of a new instrument </a:t>
            </a:r>
          </a:p>
          <a:p>
            <a:pPr lvl="1"/>
            <a:r>
              <a:rPr lang="en-US" dirty="0"/>
              <a:t>Converting DAPS data to the new system to be compared to the new data </a:t>
            </a:r>
          </a:p>
          <a:p>
            <a:r>
              <a:rPr lang="en-US" dirty="0"/>
              <a:t>What is the history of the challenge?</a:t>
            </a:r>
          </a:p>
          <a:p>
            <a:pPr lvl="1"/>
            <a:r>
              <a:rPr lang="en-US" dirty="0"/>
              <a:t>No previous history of this challenge because this was not necessary in the development stage </a:t>
            </a:r>
          </a:p>
          <a:p>
            <a:r>
              <a:rPr lang="en-US" dirty="0"/>
              <a:t>What has been done to address that challenge in the past?</a:t>
            </a:r>
          </a:p>
          <a:p>
            <a:pPr lvl="1"/>
            <a:r>
              <a:rPr lang="en-US" dirty="0"/>
              <a:t>It’s never been done before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5" name="Picture 4" descr="Image result for vsgc\">
            <a:extLst>
              <a:ext uri="{FF2B5EF4-FFF2-40B4-BE49-F238E27FC236}">
                <a16:creationId xmlns:a16="http://schemas.microsoft.com/office/drawing/2014/main" id="{15C58D95-42E9-4AEB-B767-2EBCB61C1B0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7999" y="5592204"/>
            <a:ext cx="1011166" cy="986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VCCS receives $350K to help students to turn workforce credentials ...">
            <a:extLst>
              <a:ext uri="{FF2B5EF4-FFF2-40B4-BE49-F238E27FC236}">
                <a16:creationId xmlns:a16="http://schemas.microsoft.com/office/drawing/2014/main" id="{C110BC14-7C8F-4FEA-B0A7-AA3F8FFFCFA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1749" y="5592203"/>
            <a:ext cx="1722999" cy="9867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26043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Research project objective: </a:t>
            </a:r>
          </a:p>
          <a:p>
            <a:pPr lvl="1"/>
            <a:r>
              <a:rPr lang="en-US" dirty="0"/>
              <a:t> To study the planetary boundary layer’s wind flow by obtaining 3 dimensional wind measurements.</a:t>
            </a:r>
          </a:p>
          <a:p>
            <a:r>
              <a:rPr lang="en-US" dirty="0"/>
              <a:t>My specific work objective :  </a:t>
            </a:r>
          </a:p>
          <a:p>
            <a:pPr lvl="1"/>
            <a:r>
              <a:rPr lang="en-US" dirty="0"/>
              <a:t>Transform a data set from the existing DAWN instrument and structure it to be compatible with the new Common Wind Platform acquisition and analysis software </a:t>
            </a:r>
          </a:p>
          <a:p>
            <a:pPr lvl="1"/>
            <a:r>
              <a:rPr lang="en-US" dirty="0"/>
              <a:t>Provide a dataset for algorithm testing and verification.</a:t>
            </a:r>
          </a:p>
          <a:p>
            <a:r>
              <a:rPr lang="en-US" dirty="0"/>
              <a:t>Work ties in with the overarching project research objective via: </a:t>
            </a:r>
          </a:p>
          <a:p>
            <a:pPr lvl="1"/>
            <a:r>
              <a:rPr lang="en-US" dirty="0"/>
              <a:t>Data verification of the new sensor’s output</a:t>
            </a:r>
          </a:p>
          <a:p>
            <a:pPr lvl="1"/>
            <a:r>
              <a:rPr lang="en-US" dirty="0"/>
              <a:t>Conversion to advanced system/software/processors allows for optimal data evaluation/manipulation/calculations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5" name="Picture 4" descr="Image result for vsgc\">
            <a:extLst>
              <a:ext uri="{FF2B5EF4-FFF2-40B4-BE49-F238E27FC236}">
                <a16:creationId xmlns:a16="http://schemas.microsoft.com/office/drawing/2014/main" id="{B4B066A6-6875-4AA1-821B-3FD422FA115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7999" y="5592204"/>
            <a:ext cx="1011166" cy="986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VCCS receives $350K to help students to turn workforce credentials ...">
            <a:extLst>
              <a:ext uri="{FF2B5EF4-FFF2-40B4-BE49-F238E27FC236}">
                <a16:creationId xmlns:a16="http://schemas.microsoft.com/office/drawing/2014/main" id="{CC025E9A-5259-4217-9B12-5522B592485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1749" y="5592203"/>
            <a:ext cx="1722999" cy="9867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7404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40865"/>
            <a:ext cx="10515600" cy="4351338"/>
          </a:xfrm>
        </p:spPr>
        <p:txBody>
          <a:bodyPr>
            <a:normAutofit fontScale="92500"/>
          </a:bodyPr>
          <a:lstStyle/>
          <a:p>
            <a:r>
              <a:rPr lang="en-US" dirty="0"/>
              <a:t>What I did?</a:t>
            </a:r>
          </a:p>
          <a:p>
            <a:pPr lvl="1"/>
            <a:r>
              <a:rPr lang="en-US" dirty="0"/>
              <a:t>Wrote code to converted the DAWN’s old DAPS data set into the new CWP SQL database</a:t>
            </a:r>
          </a:p>
          <a:p>
            <a:r>
              <a:rPr lang="en-US" dirty="0"/>
              <a:t>How I did it?</a:t>
            </a:r>
          </a:p>
          <a:p>
            <a:pPr lvl="1"/>
            <a:r>
              <a:rPr lang="en-US" dirty="0"/>
              <a:t>Familiarization with versions of MATLAB and SQL code used and its limitations</a:t>
            </a:r>
          </a:p>
          <a:p>
            <a:pPr lvl="1"/>
            <a:r>
              <a:rPr lang="en-US" dirty="0"/>
              <a:t>Used MATLAB to write code to automate the translation of the old data set into the new database</a:t>
            </a:r>
          </a:p>
          <a:p>
            <a:r>
              <a:rPr lang="en-US" dirty="0"/>
              <a:t>How it contributes to my research objectives?</a:t>
            </a:r>
          </a:p>
          <a:p>
            <a:r>
              <a:rPr lang="en-US" dirty="0"/>
              <a:t>This known and well understood data set provides a baseline for verifying, testing, and debugging the new CWP software being developed to handle the DAWN, Wind-SP, and AWP aerosol wind LIDAR instruments.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5" name="Picture 4" descr="Image result for vsgc\">
            <a:extLst>
              <a:ext uri="{FF2B5EF4-FFF2-40B4-BE49-F238E27FC236}">
                <a16:creationId xmlns:a16="http://schemas.microsoft.com/office/drawing/2014/main" id="{70259F68-4109-4F3C-B3AA-9F374C34560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7999" y="5592204"/>
            <a:ext cx="1011166" cy="986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VCCS receives $350K to help students to turn workforce credentials ...">
            <a:extLst>
              <a:ext uri="{FF2B5EF4-FFF2-40B4-BE49-F238E27FC236}">
                <a16:creationId xmlns:a16="http://schemas.microsoft.com/office/drawing/2014/main" id="{A0B55EA4-AD75-470A-8D7F-7965855A75D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1749" y="5592203"/>
            <a:ext cx="1722999" cy="9867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6496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&amp;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Result: Data conversion was successful but optimizing speed of conversion was tricky</a:t>
            </a:r>
          </a:p>
          <a:p>
            <a:r>
              <a:rPr lang="en-US" dirty="0"/>
              <a:t>Expected: no difference between the old data set and data set in SQL’s speed of conversion.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5" name="Picture 4" descr="Image result for vsgc\">
            <a:extLst>
              <a:ext uri="{FF2B5EF4-FFF2-40B4-BE49-F238E27FC236}">
                <a16:creationId xmlns:a16="http://schemas.microsoft.com/office/drawing/2014/main" id="{AA59D9D5-185D-4297-975F-EECECFF55DE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7999" y="5592204"/>
            <a:ext cx="1011166" cy="986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VCCS receives $350K to help students to turn workforce credentials ...">
            <a:extLst>
              <a:ext uri="{FF2B5EF4-FFF2-40B4-BE49-F238E27FC236}">
                <a16:creationId xmlns:a16="http://schemas.microsoft.com/office/drawing/2014/main" id="{103E2630-68E0-4E3D-AD00-8584EF2B5B3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1749" y="5592203"/>
            <a:ext cx="1722999" cy="986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B8049E0-9EC9-43F7-B27F-57BB06AAB0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268" y="3524866"/>
            <a:ext cx="3110490" cy="278703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02C3CC9-0BBE-4B8A-B717-2993D40805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1242" y="3524866"/>
            <a:ext cx="3110490" cy="2787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289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556D0-8BF5-4705-A7A1-A6BA94FCF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862661-49E4-4437-B8CE-628A5E81FD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Summary: Discovered bottlenecks, Conversion is not quite the same</a:t>
            </a:r>
          </a:p>
          <a:p>
            <a:r>
              <a:rPr lang="en-US" dirty="0"/>
              <a:t>Project direction was unchanged with acknowledgement of bottlenecks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52FC4C-9F58-4027-A18A-D15636739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345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Steps/Outlook/Future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would you do if you had 4 more weeks?</a:t>
            </a:r>
          </a:p>
          <a:p>
            <a:pPr lvl="1"/>
            <a:r>
              <a:rPr lang="en-US" dirty="0"/>
              <a:t>I would develop the code to improve the current software</a:t>
            </a:r>
          </a:p>
          <a:p>
            <a:r>
              <a:rPr lang="en-US" dirty="0"/>
              <a:t>What would you do if you had 4 more months?</a:t>
            </a:r>
          </a:p>
          <a:p>
            <a:pPr lvl="1"/>
            <a:r>
              <a:rPr lang="en-US" dirty="0"/>
              <a:t>I would work on collecting new datasets and help with the analysis</a:t>
            </a:r>
          </a:p>
          <a:p>
            <a:r>
              <a:rPr lang="en-US" dirty="0"/>
              <a:t>If I continued working on the team, I would most likely work on different sections of the code and eventually help with collecting new datasets, because of the finite nature of the task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5" name="Picture 4" descr="Image result for vsgc\">
            <a:extLst>
              <a:ext uri="{FF2B5EF4-FFF2-40B4-BE49-F238E27FC236}">
                <a16:creationId xmlns:a16="http://schemas.microsoft.com/office/drawing/2014/main" id="{0849B12F-FF58-4D98-8F26-1C32B5C78D8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7999" y="5592204"/>
            <a:ext cx="1011166" cy="986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VCCS receives $350K to help students to turn workforce credentials ...">
            <a:extLst>
              <a:ext uri="{FF2B5EF4-FFF2-40B4-BE49-F238E27FC236}">
                <a16:creationId xmlns:a16="http://schemas.microsoft.com/office/drawing/2014/main" id="{7EA863C6-4404-45E9-A9A0-B01DD4DADBD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1749" y="5592203"/>
            <a:ext cx="1722999" cy="9867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8800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26625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Much appreciation for their evaluation, code reviews, encouragements, and professionalism: </a:t>
            </a:r>
          </a:p>
          <a:p>
            <a:pPr lvl="1"/>
            <a:r>
              <a:rPr lang="en-US" dirty="0"/>
              <a:t>Seth Begay </a:t>
            </a:r>
          </a:p>
          <a:p>
            <a:pPr lvl="1"/>
            <a:r>
              <a:rPr lang="en-US" dirty="0" err="1"/>
              <a:t>Zhaoyan</a:t>
            </a:r>
            <a:r>
              <a:rPr lang="en-US" dirty="0"/>
              <a:t> Liu</a:t>
            </a:r>
          </a:p>
          <a:p>
            <a:pPr lvl="1"/>
            <a:r>
              <a:rPr lang="en-US" dirty="0"/>
              <a:t>Connor Huffine</a:t>
            </a:r>
          </a:p>
          <a:p>
            <a:r>
              <a:rPr lang="en-US" dirty="0"/>
              <a:t>Special thanks for their guidance and dedication:</a:t>
            </a:r>
          </a:p>
          <a:p>
            <a:pPr lvl="1"/>
            <a:r>
              <a:rPr lang="en-US" dirty="0"/>
              <a:t>John Marketon</a:t>
            </a:r>
          </a:p>
          <a:p>
            <a:pPr lvl="1"/>
            <a:r>
              <a:rPr lang="en-US" dirty="0"/>
              <a:t>Shaw </a:t>
            </a:r>
            <a:r>
              <a:rPr lang="en-US" dirty="0" err="1"/>
              <a:t>Lavanna</a:t>
            </a:r>
            <a:endParaRPr lang="en-US" dirty="0"/>
          </a:p>
          <a:p>
            <a:r>
              <a:rPr lang="en-US" dirty="0"/>
              <a:t>Grateful for their STEM stewardship through funding support: NASA’s Headquarters Earth Science Division(ESD) and Earth Science Technology Office(ESTO); Stem Takes Flight/ODU/NASA partnership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5" name="Picture 4" descr="Image result for vsgc\">
            <a:extLst>
              <a:ext uri="{FF2B5EF4-FFF2-40B4-BE49-F238E27FC236}">
                <a16:creationId xmlns:a16="http://schemas.microsoft.com/office/drawing/2014/main" id="{23A6F92D-D17D-4EAC-9D06-5FAF8C8AC7C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7999" y="5592204"/>
            <a:ext cx="1011166" cy="986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VCCS receives $350K to help students to turn workforce credentials ...">
            <a:extLst>
              <a:ext uri="{FF2B5EF4-FFF2-40B4-BE49-F238E27FC236}">
                <a16:creationId xmlns:a16="http://schemas.microsoft.com/office/drawing/2014/main" id="{F92C1313-B160-4DA2-8B13-7D832C926CA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1749" y="5592203"/>
            <a:ext cx="1722999" cy="9867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59954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D71F3C3AD162418168A3D1EEC31C68" ma:contentTypeVersion="13" ma:contentTypeDescription="Create a new document." ma:contentTypeScope="" ma:versionID="bd4f02a2ef4b175d17b1596f2aa4b6ce">
  <xsd:schema xmlns:xsd="http://www.w3.org/2001/XMLSchema" xmlns:xs="http://www.w3.org/2001/XMLSchema" xmlns:p="http://schemas.microsoft.com/office/2006/metadata/properties" xmlns:ns1="http://schemas.microsoft.com/sharepoint/v3" xmlns:ns3="3cb15ddf-dbe9-47ea-851d-c70642058130" xmlns:ns4="4817ca35-7031-43a6-bda2-0d9832ef6347" targetNamespace="http://schemas.microsoft.com/office/2006/metadata/properties" ma:root="true" ma:fieldsID="75eaf6942e3198bc47429d20a20f83bf" ns1:_="" ns3:_="" ns4:_="">
    <xsd:import namespace="http://schemas.microsoft.com/sharepoint/v3"/>
    <xsd:import namespace="3cb15ddf-dbe9-47ea-851d-c70642058130"/>
    <xsd:import namespace="4817ca35-7031-43a6-bda2-0d9832ef634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1:_ip_UnifiedCompliancePolicyProperties" minOccurs="0"/>
                <xsd:element ref="ns1:_ip_UnifiedCompliancePolicyUIActio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b15ddf-dbe9-47ea-851d-c706420581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17ca35-7031-43a6-bda2-0d9832ef6347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71A5D04F-A9C1-4A1D-87B5-0846A027D9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cb15ddf-dbe9-47ea-851d-c70642058130"/>
    <ds:schemaRef ds:uri="4817ca35-7031-43a6-bda2-0d9832ef634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357579D-3170-4028-9FF6-2B00D8EF8E3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72883E6-4E45-469D-A6CD-CBF4B7EC55C4}">
  <ds:schemaRefs>
    <ds:schemaRef ds:uri="http://www.w3.org/XML/1998/namespace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817ca35-7031-43a6-bda2-0d9832ef6347"/>
    <ds:schemaRef ds:uri="http://schemas.microsoft.com/office/2006/metadata/properties"/>
    <ds:schemaRef ds:uri="http://purl.org/dc/dcmitype/"/>
    <ds:schemaRef ds:uri="3cb15ddf-dbe9-47ea-851d-c70642058130"/>
    <ds:schemaRef ds:uri="http://schemas.microsoft.com/sharepoint/v3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23559</TotalTime>
  <Words>512</Words>
  <Application>Microsoft Office PowerPoint</Application>
  <PresentationFormat>Widescreen</PresentationFormat>
  <Paragraphs>57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Aerosol Wind LIDAR Verification &amp; Validation Data Set </vt:lpstr>
      <vt:lpstr>Challenge</vt:lpstr>
      <vt:lpstr>Objective</vt:lpstr>
      <vt:lpstr>Approach</vt:lpstr>
      <vt:lpstr>Results &amp; Analysis</vt:lpstr>
      <vt:lpstr>Summary</vt:lpstr>
      <vt:lpstr>Next Steps/Outlook/Future Work</vt:lpstr>
      <vt:lpstr>Acknowledgements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Robbins, Samuel J. (LARC-D307)[UNIVERSITIES SPACE RESEARCH ASSOCIATION]</dc:creator>
  <cp:lastModifiedBy>Hempley, Raina (LARC-D211)[STEM Takes Flight]</cp:lastModifiedBy>
  <cp:revision>443</cp:revision>
  <dcterms:created xsi:type="dcterms:W3CDTF">2016-08-05T18:34:48Z</dcterms:created>
  <dcterms:modified xsi:type="dcterms:W3CDTF">2020-07-28T19:38:24Z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0x010100E2D71F3C3AD162418168A3D1EEC31C68</vt:lpwstr>
  </property>
</Properties>
</file>