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8" r:id="rId2"/>
    <p:sldId id="269" r:id="rId3"/>
    <p:sldId id="270" r:id="rId4"/>
    <p:sldId id="291" r:id="rId5"/>
    <p:sldId id="290" r:id="rId6"/>
    <p:sldId id="277" r:id="rId7"/>
    <p:sldId id="294" r:id="rId8"/>
    <p:sldId id="295" r:id="rId9"/>
    <p:sldId id="292" r:id="rId10"/>
    <p:sldId id="293" r:id="rId11"/>
    <p:sldId id="264" r:id="rId1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C3D21"/>
    <a:srgbClr val="ED1C24"/>
    <a:srgbClr val="0066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5" autoAdjust="0"/>
    <p:restoredTop sz="91071" autoAdjust="0"/>
  </p:normalViewPr>
  <p:slideViewPr>
    <p:cSldViewPr showGuides="1">
      <p:cViewPr varScale="1">
        <p:scale>
          <a:sx n="63" d="100"/>
          <a:sy n="63" d="100"/>
        </p:scale>
        <p:origin x="135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13625-F780-4664-B539-945AD998D560}" type="datetimeFigureOut">
              <a:rPr lang="en-US" smtClean="0"/>
              <a:t>6/24/2020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DA5A9-6D35-4B84-95DD-DFA9AFE7DAD0}" type="slidenum">
              <a:rPr lang="en-US" smtClean="0"/>
              <a:t>‹#›</a:t>
            </a:fld>
            <a:endParaRPr lang="en-US" dirty="0"/>
          </a:p>
        </p:txBody>
      </p:sp>
    </p:spTree>
    <p:extLst>
      <p:ext uri="{BB962C8B-B14F-4D97-AF65-F5344CB8AC3E}">
        <p14:creationId xmlns:p14="http://schemas.microsoft.com/office/powerpoint/2010/main" val="423475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4419"/>
            <a:ext cx="7772400" cy="3300383"/>
          </a:xfrm>
        </p:spPr>
        <p:txBody>
          <a:bodyPr anchor="ctr"/>
          <a:lstStyle>
            <a:lvl1pPr algn="ctr">
              <a:defRPr sz="4000">
                <a:solidFill>
                  <a:schemeClr val="tx1"/>
                </a:solidFill>
              </a:defRPr>
            </a:lvl1pPr>
          </a:lstStyle>
          <a:p>
            <a:r>
              <a:rPr lang="en-US" dirty="0"/>
              <a:t>Click to edit Master title style</a:t>
            </a:r>
          </a:p>
        </p:txBody>
      </p:sp>
      <p:sp>
        <p:nvSpPr>
          <p:cNvPr id="7" name="TextBox 6"/>
          <p:cNvSpPr txBox="1"/>
          <p:nvPr userDrawn="1"/>
        </p:nvSpPr>
        <p:spPr>
          <a:xfrm>
            <a:off x="6485956" y="135151"/>
            <a:ext cx="1746422" cy="425758"/>
          </a:xfrm>
          <a:prstGeom prst="rect">
            <a:avLst/>
          </a:prstGeom>
          <a:noFill/>
        </p:spPr>
        <p:txBody>
          <a:bodyPr wrap="square" rtlCol="0">
            <a:spAutoFit/>
          </a:bodyPr>
          <a:lstStyle/>
          <a:p>
            <a:pPr algn="r">
              <a:lnSpc>
                <a:spcPts val="1250"/>
              </a:lnSpc>
            </a:pPr>
            <a:r>
              <a:rPr lang="en-US" sz="1050" dirty="0">
                <a:solidFill>
                  <a:schemeClr val="bg1"/>
                </a:solidFill>
                <a:latin typeface="Arial" panose="020B0604020202020204" pitchFamily="34" charset="0"/>
                <a:cs typeface="Arial" panose="020B0604020202020204" pitchFamily="34" charset="0"/>
              </a:rPr>
              <a:t>National</a:t>
            </a:r>
            <a:r>
              <a:rPr lang="en-US" sz="1050" baseline="0" dirty="0">
                <a:solidFill>
                  <a:schemeClr val="bg1"/>
                </a:solidFill>
                <a:latin typeface="Arial" panose="020B0604020202020204" pitchFamily="34" charset="0"/>
                <a:cs typeface="Arial" panose="020B0604020202020204" pitchFamily="34" charset="0"/>
              </a:rPr>
              <a:t> Aeronautics and Space Administration</a:t>
            </a:r>
            <a:endParaRPr lang="en-US" sz="1050"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8262941"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85801" y="4332094"/>
            <a:ext cx="7772399" cy="1655762"/>
          </a:xfrm>
        </p:spPr>
        <p:txBody>
          <a:bodyPr anchor="ctr">
            <a:normAutofit/>
          </a:bodyPr>
          <a:lstStyle>
            <a:lvl1pPr marL="0" indent="0" algn="ctr">
              <a:buNone/>
              <a:defRPr sz="2400">
                <a:solidFill>
                  <a:srgbClr val="0066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stretch>
            <a:fillRect/>
          </a:stretch>
        </p:blipFill>
        <p:spPr>
          <a:xfrm>
            <a:off x="39723" y="28239"/>
            <a:ext cx="640080" cy="639891"/>
          </a:xfrm>
          <a:prstGeom prst="rect">
            <a:avLst/>
          </a:prstGeom>
        </p:spPr>
      </p:pic>
      <p:sp>
        <p:nvSpPr>
          <p:cNvPr id="5" name="Text Placeholder 4"/>
          <p:cNvSpPr>
            <a:spLocks noGrp="1"/>
          </p:cNvSpPr>
          <p:nvPr>
            <p:ph type="body" sz="quarter" idx="10"/>
          </p:nvPr>
        </p:nvSpPr>
        <p:spPr>
          <a:xfrm>
            <a:off x="685800" y="6205150"/>
            <a:ext cx="7772400" cy="348050"/>
          </a:xfrm>
        </p:spPr>
        <p:txBody>
          <a:bodyPr anchor="ctr">
            <a:normAutofit/>
          </a:bodyPr>
          <a:lstStyle>
            <a:lvl1pPr marL="0" indent="0" algn="ctr">
              <a:buNone/>
              <a:defRPr sz="1600"/>
            </a:lvl1pPr>
            <a:lvl2pPr marL="233363" indent="0">
              <a:buNone/>
              <a:defRPr/>
            </a:lvl2pPr>
            <a:lvl3pPr marL="455613" indent="0">
              <a:buNone/>
              <a:defRPr/>
            </a:lvl3pPr>
            <a:lvl4pPr marL="685800" indent="0">
              <a:buNone/>
              <a:defRPr/>
            </a:lvl4pPr>
            <a:lvl5pPr marL="915988" indent="0">
              <a:buNone/>
              <a:defRPr/>
            </a:lvl5pPr>
          </a:lstStyle>
          <a:p>
            <a:pPr lvl="0"/>
            <a:r>
              <a:rPr lang="en-US" dirty="0"/>
              <a:t>Click to edit Master text styles</a:t>
            </a:r>
          </a:p>
        </p:txBody>
      </p:sp>
      <p:sp>
        <p:nvSpPr>
          <p:cNvPr id="14" name="TextBox 13"/>
          <p:cNvSpPr txBox="1"/>
          <p:nvPr userDrawn="1"/>
        </p:nvSpPr>
        <p:spPr>
          <a:xfrm>
            <a:off x="708718" y="139782"/>
            <a:ext cx="2767913" cy="425758"/>
          </a:xfrm>
          <a:prstGeom prst="rect">
            <a:avLst/>
          </a:prstGeom>
          <a:noFill/>
        </p:spPr>
        <p:txBody>
          <a:bodyPr wrap="square" rtlCol="0">
            <a:spAutoFit/>
          </a:bodyPr>
          <a:lstStyle/>
          <a:p>
            <a:pPr algn="l">
              <a:lnSpc>
                <a:spcPts val="1250"/>
              </a:lnSpc>
            </a:pPr>
            <a:r>
              <a:rPr lang="en-US" sz="1050" dirty="0">
                <a:solidFill>
                  <a:schemeClr val="bg1"/>
                </a:solidFill>
                <a:latin typeface="Arial" panose="020B0604020202020204" pitchFamily="34" charset="0"/>
                <a:cs typeface="Arial" panose="020B0604020202020204" pitchFamily="34" charset="0"/>
              </a:rPr>
              <a:t>Entry Systems and Technology Division</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Ames Research Center</a:t>
            </a:r>
          </a:p>
        </p:txBody>
      </p:sp>
      <p:cxnSp>
        <p:nvCxnSpPr>
          <p:cNvPr id="13" name="Straight Connector 12"/>
          <p:cNvCxnSpPr/>
          <p:nvPr userDrawn="1"/>
        </p:nvCxnSpPr>
        <p:spPr>
          <a:xfrm>
            <a:off x="685800"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19" name="Footer Placeholder 5"/>
          <p:cNvSpPr>
            <a:spLocks noGrp="1"/>
          </p:cNvSpPr>
          <p:nvPr>
            <p:ph type="ftr" sz="quarter" idx="3"/>
          </p:nvPr>
        </p:nvSpPr>
        <p:spPr>
          <a:xfrm>
            <a:off x="2286000" y="6538662"/>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0"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38184858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99"/>
            <a:ext cx="8229600" cy="637403"/>
          </a:xfrm>
        </p:spPr>
        <p:txBody>
          <a:bodyPr anchor="ct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0" y="987428"/>
            <a:ext cx="4799409" cy="541337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987426"/>
            <a:ext cx="3121819" cy="541337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6"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8592990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092"/>
            <a:ext cx="8229600" cy="640708"/>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5"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7749674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838202"/>
            <a:ext cx="1971675" cy="5562599"/>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1" y="838202"/>
            <a:ext cx="5800725" cy="5562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5"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4533936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52400" y="1975991"/>
            <a:ext cx="4724400" cy="1077218"/>
          </a:xfrm>
          <a:prstGeom prst="rect">
            <a:avLst/>
          </a:prstGeom>
          <a:noFill/>
        </p:spPr>
        <p:txBody>
          <a:bodyPr wrap="square" rtlCol="0">
            <a:spAutoFit/>
          </a:bodyPr>
          <a:lstStyle/>
          <a:p>
            <a:r>
              <a:rPr lang="en-US" sz="3200" b="0" dirty="0">
                <a:solidFill>
                  <a:schemeClr val="bg1"/>
                </a:solidFill>
                <a:latin typeface="Arial" panose="020B0604020202020204" pitchFamily="34" charset="0"/>
                <a:cs typeface="Arial" panose="020B0604020202020204" pitchFamily="34" charset="0"/>
              </a:rPr>
              <a:t>National Aeronautics</a:t>
            </a:r>
            <a:r>
              <a:rPr lang="en-US" sz="3200" b="0" baseline="0" dirty="0">
                <a:solidFill>
                  <a:schemeClr val="bg1"/>
                </a:solidFill>
                <a:latin typeface="Arial" panose="020B0604020202020204" pitchFamily="34" charset="0"/>
                <a:cs typeface="Arial" panose="020B0604020202020204" pitchFamily="34" charset="0"/>
              </a:rPr>
              <a:t> and Space Administration</a:t>
            </a:r>
            <a:endParaRPr lang="en-US" sz="3200" b="0"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152402" y="4724400"/>
            <a:ext cx="7643326" cy="954107"/>
          </a:xfrm>
          <a:prstGeom prst="rect">
            <a:avLst/>
          </a:prstGeom>
          <a:noFill/>
        </p:spPr>
        <p:txBody>
          <a:bodyPr wrap="square" rtlCol="0">
            <a:spAutoFit/>
          </a:bodyPr>
          <a:lstStyle/>
          <a:p>
            <a:r>
              <a:rPr lang="en-US" sz="2800" b="0" dirty="0">
                <a:solidFill>
                  <a:schemeClr val="bg1"/>
                </a:solidFill>
                <a:latin typeface="Arial" panose="020B0604020202020204" pitchFamily="34" charset="0"/>
                <a:cs typeface="Arial" panose="020B0604020202020204" pitchFamily="34" charset="0"/>
              </a:rPr>
              <a:t>Ames Research Center</a:t>
            </a:r>
            <a:br>
              <a:rPr lang="en-US" sz="2800" b="0" dirty="0">
                <a:solidFill>
                  <a:schemeClr val="bg1"/>
                </a:solidFill>
                <a:latin typeface="Arial" panose="020B0604020202020204" pitchFamily="34" charset="0"/>
                <a:cs typeface="Arial" panose="020B0604020202020204" pitchFamily="34" charset="0"/>
              </a:rPr>
            </a:br>
            <a:r>
              <a:rPr lang="en-US" sz="2800" b="0" dirty="0">
                <a:solidFill>
                  <a:schemeClr val="bg1"/>
                </a:solidFill>
                <a:latin typeface="Arial" panose="020B0604020202020204" pitchFamily="34" charset="0"/>
                <a:cs typeface="Arial" panose="020B0604020202020204" pitchFamily="34" charset="0"/>
              </a:rPr>
              <a:t>Entry Systems and Technology Division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800100"/>
            <a:ext cx="4286250" cy="3429000"/>
          </a:xfrm>
          <a:prstGeom prst="rect">
            <a:avLst/>
          </a:prstGeom>
        </p:spPr>
      </p:pic>
    </p:spTree>
    <p:extLst>
      <p:ext uri="{BB962C8B-B14F-4D97-AF65-F5344CB8AC3E}">
        <p14:creationId xmlns:p14="http://schemas.microsoft.com/office/powerpoint/2010/main" val="35484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42" presetClass="path" presetSubtype="0" accel="25000" decel="25000" fill="hold" nodeType="withEffect">
                                  <p:stCondLst>
                                    <p:cond delay="0"/>
                                  </p:stCondLst>
                                  <p:childTnLst>
                                    <p:animMotion origin="layout" path="M -0.25104 3.33333E-6 L -1.66667E-6 3.33333E-6 " pathEditMode="relative" rAng="0" ptsTypes="AA">
                                      <p:cBhvr>
                                        <p:cTn id="9" dur="2000" fill="hold"/>
                                        <p:tgtEl>
                                          <p:spTgt spid="9"/>
                                        </p:tgtEl>
                                        <p:attrNameLst>
                                          <p:attrName>ppt_x</p:attrName>
                                          <p:attrName>ppt_y</p:attrName>
                                        </p:attrNameLst>
                                      </p:cBhvr>
                                      <p:rCtr x="12552" y="0"/>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64008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8"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34413605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199" y="1676402"/>
            <a:ext cx="8229600" cy="4721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p:cNvSpPr>
            <a:spLocks noGrp="1"/>
          </p:cNvSpPr>
          <p:nvPr>
            <p:ph type="subTitle" idx="11"/>
          </p:nvPr>
        </p:nvSpPr>
        <p:spPr>
          <a:xfrm>
            <a:off x="457199" y="914400"/>
            <a:ext cx="8229600" cy="609600"/>
          </a:xfrm>
        </p:spPr>
        <p:txBody>
          <a:bodyPr anchor="ctr">
            <a:normAutofit/>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11"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33650435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38302"/>
            <a:ext cx="7886700" cy="2891985"/>
          </a:xfrm>
        </p:spPr>
        <p:txBody>
          <a:bodyPr anchor="ctr"/>
          <a:lstStyle>
            <a:lvl1pPr>
              <a:defRPr sz="36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nchor="ctr"/>
          <a:lstStyle>
            <a:lvl1pPr marL="0" indent="0" algn="ctr">
              <a:buNone/>
              <a:defRPr sz="2400">
                <a:solidFill>
                  <a:srgbClr val="0066B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extBox 12"/>
          <p:cNvSpPr txBox="1"/>
          <p:nvPr userDrawn="1"/>
        </p:nvSpPr>
        <p:spPr>
          <a:xfrm>
            <a:off x="6485956" y="135151"/>
            <a:ext cx="1746422" cy="425758"/>
          </a:xfrm>
          <a:prstGeom prst="rect">
            <a:avLst/>
          </a:prstGeom>
          <a:noFill/>
        </p:spPr>
        <p:txBody>
          <a:bodyPr wrap="square" rtlCol="0">
            <a:spAutoFit/>
          </a:bodyPr>
          <a:lstStyle/>
          <a:p>
            <a:pPr algn="r">
              <a:lnSpc>
                <a:spcPts val="1250"/>
              </a:lnSpc>
            </a:pPr>
            <a:r>
              <a:rPr lang="en-US" sz="1050" dirty="0">
                <a:solidFill>
                  <a:schemeClr val="bg1"/>
                </a:solidFill>
                <a:latin typeface="Arial" panose="020B0604020202020204" pitchFamily="34" charset="0"/>
                <a:cs typeface="Arial" panose="020B0604020202020204" pitchFamily="34" charset="0"/>
              </a:rPr>
              <a:t>National</a:t>
            </a:r>
            <a:r>
              <a:rPr lang="en-US" sz="1050" baseline="0" dirty="0">
                <a:solidFill>
                  <a:schemeClr val="bg1"/>
                </a:solidFill>
                <a:latin typeface="Arial" panose="020B0604020202020204" pitchFamily="34" charset="0"/>
                <a:cs typeface="Arial" panose="020B0604020202020204" pitchFamily="34" charset="0"/>
              </a:rPr>
              <a:t> Aeronautics and Space Administration</a:t>
            </a:r>
            <a:endParaRPr lang="en-US" sz="1050" dirty="0">
              <a:solidFill>
                <a:schemeClr val="bg1"/>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8262941"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39723" y="28239"/>
            <a:ext cx="640080" cy="639891"/>
          </a:xfrm>
          <a:prstGeom prst="rect">
            <a:avLst/>
          </a:prstGeom>
        </p:spPr>
      </p:pic>
      <p:sp>
        <p:nvSpPr>
          <p:cNvPr id="16" name="TextBox 15"/>
          <p:cNvSpPr txBox="1"/>
          <p:nvPr userDrawn="1"/>
        </p:nvSpPr>
        <p:spPr>
          <a:xfrm>
            <a:off x="708718" y="139782"/>
            <a:ext cx="2767913" cy="425758"/>
          </a:xfrm>
          <a:prstGeom prst="rect">
            <a:avLst/>
          </a:prstGeom>
          <a:noFill/>
        </p:spPr>
        <p:txBody>
          <a:bodyPr wrap="square" rtlCol="0">
            <a:spAutoFit/>
          </a:bodyPr>
          <a:lstStyle/>
          <a:p>
            <a:pPr algn="l">
              <a:lnSpc>
                <a:spcPts val="1250"/>
              </a:lnSpc>
            </a:pPr>
            <a:r>
              <a:rPr lang="en-US" sz="1050" dirty="0">
                <a:solidFill>
                  <a:schemeClr val="bg1"/>
                </a:solidFill>
                <a:latin typeface="Arial" panose="020B0604020202020204" pitchFamily="34" charset="0"/>
                <a:cs typeface="Arial" panose="020B0604020202020204" pitchFamily="34" charset="0"/>
              </a:rPr>
              <a:t>Entry Systems and Technology Division</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Ames Research Center</a:t>
            </a:r>
          </a:p>
        </p:txBody>
      </p:sp>
      <p:cxnSp>
        <p:nvCxnSpPr>
          <p:cNvPr id="17" name="Straight Connector 16"/>
          <p:cNvCxnSpPr/>
          <p:nvPr userDrawn="1"/>
        </p:nvCxnSpPr>
        <p:spPr>
          <a:xfrm>
            <a:off x="685800"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19"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0"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18981991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88" y="45720"/>
            <a:ext cx="8229600" cy="640080"/>
          </a:xfrm>
        </p:spPr>
        <p:txBody>
          <a:bodyPr/>
          <a:lstStyle/>
          <a:p>
            <a:r>
              <a:rPr lang="en-US" dirty="0"/>
              <a:t>Click to edit Master title style</a:t>
            </a:r>
          </a:p>
        </p:txBody>
      </p:sp>
      <p:sp>
        <p:nvSpPr>
          <p:cNvPr id="3" name="Content Placeholder 2"/>
          <p:cNvSpPr>
            <a:spLocks noGrp="1"/>
          </p:cNvSpPr>
          <p:nvPr>
            <p:ph sz="half" idx="1"/>
          </p:nvPr>
        </p:nvSpPr>
        <p:spPr>
          <a:xfrm>
            <a:off x="457200" y="898499"/>
            <a:ext cx="4038600" cy="55023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8499"/>
            <a:ext cx="4038600" cy="55023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6"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37526718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640080"/>
          </a:xfrm>
        </p:spPr>
        <p:txBody>
          <a:bodyPr/>
          <a:lstStyle/>
          <a:p>
            <a:r>
              <a:rPr lang="en-US" dirty="0"/>
              <a:t>Click to edit Master title style</a:t>
            </a:r>
          </a:p>
        </p:txBody>
      </p:sp>
      <p:sp>
        <p:nvSpPr>
          <p:cNvPr id="3" name="Text Placeholder 2"/>
          <p:cNvSpPr>
            <a:spLocks noGrp="1"/>
          </p:cNvSpPr>
          <p:nvPr>
            <p:ph type="body" idx="1"/>
          </p:nvPr>
        </p:nvSpPr>
        <p:spPr>
          <a:xfrm>
            <a:off x="457200" y="838324"/>
            <a:ext cx="4038600" cy="609476"/>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00324"/>
            <a:ext cx="4038600" cy="4800476"/>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838324"/>
            <a:ext cx="4038600" cy="609476"/>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1600324"/>
            <a:ext cx="4038600" cy="4800476"/>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8" name="Footer Placeholder 5"/>
          <p:cNvSpPr>
            <a:spLocks noGrp="1"/>
          </p:cNvSpPr>
          <p:nvPr>
            <p:ph type="ftr" sz="quarter" idx="11"/>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40156995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4"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783260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3"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973676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640080"/>
          </a:xfrm>
        </p:spPr>
        <p:txBody>
          <a:bodyPr anchor="ctr"/>
          <a:lstStyle>
            <a:lvl1pPr algn="ctr">
              <a:defRPr sz="2800"/>
            </a:lvl1pPr>
          </a:lstStyle>
          <a:p>
            <a:r>
              <a:rPr lang="en-US" dirty="0"/>
              <a:t>Click to edit Master title style</a:t>
            </a:r>
          </a:p>
        </p:txBody>
      </p:sp>
      <p:sp>
        <p:nvSpPr>
          <p:cNvPr id="3" name="Content Placeholder 2"/>
          <p:cNvSpPr>
            <a:spLocks noGrp="1"/>
          </p:cNvSpPr>
          <p:nvPr>
            <p:ph idx="1"/>
          </p:nvPr>
        </p:nvSpPr>
        <p:spPr>
          <a:xfrm>
            <a:off x="3887390" y="987426"/>
            <a:ext cx="4799409" cy="541337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87426"/>
            <a:ext cx="3121819" cy="5413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6" name="Footer Placeholder 5"/>
          <p:cNvSpPr>
            <a:spLocks noGrp="1"/>
          </p:cNvSpPr>
          <p:nvPr>
            <p:ph type="ftr" sz="quarter" idx="3"/>
          </p:nvPr>
        </p:nvSpPr>
        <p:spPr>
          <a:xfrm>
            <a:off x="2286000" y="6533466"/>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5053893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3"/>
            <a:ext cx="9144000" cy="6857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2" name="Title Placeholder 1"/>
          <p:cNvSpPr>
            <a:spLocks noGrp="1"/>
          </p:cNvSpPr>
          <p:nvPr>
            <p:ph type="title"/>
          </p:nvPr>
        </p:nvSpPr>
        <p:spPr>
          <a:xfrm>
            <a:off x="457200" y="45092"/>
            <a:ext cx="8229600" cy="6407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199" y="914402"/>
            <a:ext cx="8229600" cy="5483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73762" y="52088"/>
            <a:ext cx="731520" cy="585216"/>
          </a:xfrm>
          <a:prstGeom prst="rect">
            <a:avLst/>
          </a:prstGeom>
        </p:spPr>
      </p:pic>
      <p:sp>
        <p:nvSpPr>
          <p:cNvPr id="5" name="Date Placeholder 4"/>
          <p:cNvSpPr>
            <a:spLocks noGrp="1"/>
          </p:cNvSpPr>
          <p:nvPr>
            <p:ph type="dt" sz="half" idx="2"/>
          </p:nvPr>
        </p:nvSpPr>
        <p:spPr>
          <a:xfrm>
            <a:off x="457200" y="6538663"/>
            <a:ext cx="1602260"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a:t>April 29, 2015</a:t>
            </a:r>
            <a:endParaRPr lang="en-US" dirty="0"/>
          </a:p>
        </p:txBody>
      </p:sp>
      <p:sp>
        <p:nvSpPr>
          <p:cNvPr id="6" name="Footer Placeholder 5"/>
          <p:cNvSpPr>
            <a:spLocks noGrp="1"/>
          </p:cNvSpPr>
          <p:nvPr>
            <p:ph type="ftr" sz="quarter" idx="3"/>
          </p:nvPr>
        </p:nvSpPr>
        <p:spPr>
          <a:xfrm>
            <a:off x="2286000" y="6538662"/>
            <a:ext cx="4572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4"/>
          </p:nvPr>
        </p:nvSpPr>
        <p:spPr>
          <a:xfrm>
            <a:off x="7774449" y="6529893"/>
            <a:ext cx="9143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Tree>
    <p:extLst>
      <p:ext uri="{BB962C8B-B14F-4D97-AF65-F5344CB8AC3E}">
        <p14:creationId xmlns:p14="http://schemas.microsoft.com/office/powerpoint/2010/main" val="312547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fade/>
  </p:transition>
  <p:hf hdr="0"/>
  <p:txStyles>
    <p:titleStyle>
      <a:lvl1pPr algn="ctr"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066B3"/>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100000"/>
        </a:lnSpc>
        <a:spcBef>
          <a:spcPts val="500"/>
        </a:spcBef>
        <a:buClr>
          <a:srgbClr val="0066B3"/>
        </a:buClr>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100000"/>
        </a:lnSpc>
        <a:spcBef>
          <a:spcPts val="500"/>
        </a:spcBef>
        <a:buClr>
          <a:srgbClr val="0066B3"/>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1846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a:t>
            </a:r>
            <a:endParaRPr lang="en-US" dirty="0"/>
          </a:p>
        </p:txBody>
      </p:sp>
      <p:sp>
        <p:nvSpPr>
          <p:cNvPr id="3" name="Content Placeholder 2"/>
          <p:cNvSpPr>
            <a:spLocks noGrp="1"/>
          </p:cNvSpPr>
          <p:nvPr>
            <p:ph idx="1"/>
          </p:nvPr>
        </p:nvSpPr>
        <p:spPr>
          <a:xfrm>
            <a:off x="457200" y="987426"/>
            <a:ext cx="8229599" cy="5413374"/>
          </a:xfrm>
        </p:spPr>
        <p:txBody>
          <a:bodyPr/>
          <a:lstStyle/>
          <a:p>
            <a:r>
              <a:rPr lang="en-US" dirty="0" smtClean="0"/>
              <a:t>Examples of articles produced by STAR Labs:</a:t>
            </a:r>
            <a:endParaRPr lang="en-US" dirty="0"/>
          </a:p>
        </p:txBody>
      </p:sp>
      <p:sp>
        <p:nvSpPr>
          <p:cNvPr id="5" name="Date Placeholder 4"/>
          <p:cNvSpPr>
            <a:spLocks noGrp="1"/>
          </p:cNvSpPr>
          <p:nvPr>
            <p:ph type="dt" sz="half" idx="10"/>
          </p:nvPr>
        </p:nvSpPr>
        <p:spPr/>
        <p:txBody>
          <a:bodyPr/>
          <a:lstStyle/>
          <a:p>
            <a:r>
              <a:rPr lang="en-US" dirty="0" smtClean="0"/>
              <a:t>June 22, 2020</a:t>
            </a:r>
            <a:endParaRPr lang="en-US" dirty="0"/>
          </a:p>
        </p:txBody>
      </p:sp>
      <p:sp>
        <p:nvSpPr>
          <p:cNvPr id="6" name="Footer Placeholder 5"/>
          <p:cNvSpPr>
            <a:spLocks noGrp="1"/>
          </p:cNvSpPr>
          <p:nvPr>
            <p:ph type="ftr" sz="quarter" idx="3"/>
          </p:nvPr>
        </p:nvSpPr>
        <p:spPr/>
        <p:txBody>
          <a:bodyPr/>
          <a:lstStyle/>
          <a:p>
            <a:r>
              <a:rPr lang="en-US" dirty="0"/>
              <a:t>Code TSM STAR Labs – Industry Day </a:t>
            </a:r>
            <a:r>
              <a:rPr lang="en-US" dirty="0" smtClean="0"/>
              <a:t>2020</a:t>
            </a:r>
            <a:endParaRPr lang="en-US" dirty="0"/>
          </a:p>
        </p:txBody>
      </p:sp>
      <p:sp>
        <p:nvSpPr>
          <p:cNvPr id="7" name="Slide Number Placeholder 6"/>
          <p:cNvSpPr>
            <a:spLocks noGrp="1"/>
          </p:cNvSpPr>
          <p:nvPr>
            <p:ph type="sldNum" sz="quarter" idx="4"/>
          </p:nvPr>
        </p:nvSpPr>
        <p:spPr/>
        <p:txBody>
          <a:bodyPr/>
          <a:lstStyle/>
          <a:p>
            <a:fld id="{73FCCCAE-C0A6-4BB7-B82B-AC74E56A11C4}" type="slidenum">
              <a:rPr lang="en-US" smtClean="0"/>
              <a:pPr/>
              <a:t>10</a:t>
            </a:fld>
            <a:endParaRPr lang="en-US" dirty="0"/>
          </a:p>
        </p:txBody>
      </p:sp>
      <p:pic>
        <p:nvPicPr>
          <p:cNvPr id="8" name="Picture 7"/>
          <p:cNvPicPr>
            <a:picLocks noChangeAspect="1"/>
          </p:cNvPicPr>
          <p:nvPr/>
        </p:nvPicPr>
        <p:blipFill>
          <a:blip r:embed="rId2"/>
          <a:stretch>
            <a:fillRect/>
          </a:stretch>
        </p:blipFill>
        <p:spPr>
          <a:xfrm>
            <a:off x="3321128" y="4289310"/>
            <a:ext cx="2719881" cy="1954090"/>
          </a:xfrm>
          <a:prstGeom prst="rect">
            <a:avLst/>
          </a:prstGeom>
        </p:spPr>
      </p:pic>
      <p:pic>
        <p:nvPicPr>
          <p:cNvPr id="9" name="Picture 8"/>
          <p:cNvPicPr>
            <a:picLocks noChangeAspect="1"/>
          </p:cNvPicPr>
          <p:nvPr/>
        </p:nvPicPr>
        <p:blipFill>
          <a:blip r:embed="rId3"/>
          <a:stretch>
            <a:fillRect/>
          </a:stretch>
        </p:blipFill>
        <p:spPr>
          <a:xfrm>
            <a:off x="6240544" y="1438397"/>
            <a:ext cx="2446255" cy="297093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064" y="1438397"/>
            <a:ext cx="2135531" cy="260972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289310"/>
            <a:ext cx="2667000" cy="200024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1443110"/>
            <a:ext cx="3103885" cy="260501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5929" y="4571441"/>
            <a:ext cx="2500870" cy="1667246"/>
          </a:xfrm>
          <a:prstGeom prst="rect">
            <a:avLst/>
          </a:prstGeom>
        </p:spPr>
      </p:pic>
    </p:spTree>
    <p:extLst>
      <p:ext uri="{BB962C8B-B14F-4D97-AF65-F5344CB8AC3E}">
        <p14:creationId xmlns:p14="http://schemas.microsoft.com/office/powerpoint/2010/main" val="20696305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End</a:t>
            </a:r>
            <a:endParaRPr lang="en-US" dirty="0"/>
          </a:p>
        </p:txBody>
      </p:sp>
      <p:sp>
        <p:nvSpPr>
          <p:cNvPr id="7" name="Date Placeholder 6"/>
          <p:cNvSpPr>
            <a:spLocks noGrp="1"/>
          </p:cNvSpPr>
          <p:nvPr>
            <p:ph type="dt" sz="half" idx="2"/>
          </p:nvPr>
        </p:nvSpPr>
        <p:spPr/>
        <p:txBody>
          <a:bodyPr/>
          <a:lstStyle/>
          <a:p>
            <a:r>
              <a:rPr lang="en-US" dirty="0"/>
              <a:t>June </a:t>
            </a:r>
            <a:r>
              <a:rPr lang="en-US" dirty="0" smtClean="0"/>
              <a:t>22, </a:t>
            </a:r>
            <a:r>
              <a:rPr lang="en-US" dirty="0"/>
              <a:t>2020</a:t>
            </a:r>
          </a:p>
        </p:txBody>
      </p:sp>
      <p:sp>
        <p:nvSpPr>
          <p:cNvPr id="8" name="Footer Placeholder 7"/>
          <p:cNvSpPr>
            <a:spLocks noGrp="1"/>
          </p:cNvSpPr>
          <p:nvPr>
            <p:ph type="ftr" sz="quarter" idx="3"/>
          </p:nvPr>
        </p:nvSpPr>
        <p:spPr/>
        <p:txBody>
          <a:bodyPr/>
          <a:lstStyle/>
          <a:p>
            <a:r>
              <a:rPr lang="en-US" dirty="0"/>
              <a:t>Code TSM STAR Labs – Industry Day </a:t>
            </a:r>
            <a:r>
              <a:rPr lang="en-US" dirty="0" smtClean="0"/>
              <a:t>2020</a:t>
            </a:r>
            <a:endParaRPr lang="en-US" dirty="0"/>
          </a:p>
        </p:txBody>
      </p:sp>
      <p:sp>
        <p:nvSpPr>
          <p:cNvPr id="9" name="Slide Number Placeholder 8"/>
          <p:cNvSpPr>
            <a:spLocks noGrp="1"/>
          </p:cNvSpPr>
          <p:nvPr>
            <p:ph type="sldNum" sz="quarter" idx="4"/>
          </p:nvPr>
        </p:nvSpPr>
        <p:spPr/>
        <p:txBody>
          <a:bodyPr/>
          <a:lstStyle/>
          <a:p>
            <a:fld id="{73FCCCAE-C0A6-4BB7-B82B-AC74E56A11C4}" type="slidenum">
              <a:rPr lang="en-US" smtClean="0"/>
              <a:pPr/>
              <a:t>11</a:t>
            </a:fld>
            <a:endParaRPr lang="en-US" dirty="0"/>
          </a:p>
        </p:txBody>
      </p:sp>
    </p:spTree>
    <p:extLst>
      <p:ext uri="{BB962C8B-B14F-4D97-AF65-F5344CB8AC3E}">
        <p14:creationId xmlns:p14="http://schemas.microsoft.com/office/powerpoint/2010/main" val="33124975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814419"/>
            <a:ext cx="7772400" cy="5281581"/>
          </a:xfrm>
        </p:spPr>
        <p:txBody>
          <a:bodyPr/>
          <a:lstStyle/>
          <a:p>
            <a:r>
              <a:rPr lang="en-US" dirty="0" smtClean="0"/>
              <a:t>Code TSM</a:t>
            </a:r>
            <a:br>
              <a:rPr lang="en-US" dirty="0" smtClean="0"/>
            </a:br>
            <a:r>
              <a:rPr lang="en-US" dirty="0" smtClean="0"/>
              <a:t>STAR Labs</a:t>
            </a:r>
            <a:r>
              <a:rPr lang="en-US" dirty="0"/>
              <a:t/>
            </a:r>
            <a:br>
              <a:rPr lang="en-US" dirty="0"/>
            </a:br>
            <a:r>
              <a:rPr lang="en-US" dirty="0" smtClean="0"/>
              <a:t>Facility, Capabilities, </a:t>
            </a:r>
            <a:br>
              <a:rPr lang="en-US" dirty="0" smtClean="0"/>
            </a:br>
            <a:r>
              <a:rPr lang="en-US" dirty="0" smtClean="0"/>
              <a:t>and Equipment</a:t>
            </a:r>
            <a:endParaRPr lang="en-US" dirty="0"/>
          </a:p>
        </p:txBody>
      </p:sp>
      <p:sp>
        <p:nvSpPr>
          <p:cNvPr id="7" name="Text Placeholder 6"/>
          <p:cNvSpPr>
            <a:spLocks noGrp="1"/>
          </p:cNvSpPr>
          <p:nvPr>
            <p:ph type="body" sz="quarter" idx="10"/>
          </p:nvPr>
        </p:nvSpPr>
        <p:spPr/>
        <p:txBody>
          <a:bodyPr/>
          <a:lstStyle/>
          <a:p>
            <a:r>
              <a:rPr lang="en-US" dirty="0" smtClean="0"/>
              <a:t>June 2020</a:t>
            </a:r>
            <a:endParaRPr lang="en-US" dirty="0"/>
          </a:p>
        </p:txBody>
      </p:sp>
    </p:spTree>
    <p:extLst>
      <p:ext uri="{BB962C8B-B14F-4D97-AF65-F5344CB8AC3E}">
        <p14:creationId xmlns:p14="http://schemas.microsoft.com/office/powerpoint/2010/main" val="14045325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Sensors &amp; TPS Advanced Research (STAR) Labs at NASA Ames Research Center specializes in engineering, design, and fabrication of test articles from a variety of thermal protection materials (TPS) as well as sensors and instrumentation.</a:t>
            </a:r>
          </a:p>
          <a:p>
            <a:r>
              <a:rPr lang="en-US" dirty="0" smtClean="0"/>
              <a:t>Test articles may be as simple as coupons for material characterization or as complex as space-flight articles with surface treatments and multiple sensors.</a:t>
            </a:r>
            <a:endParaRPr lang="en-US" dirty="0"/>
          </a:p>
          <a:p>
            <a:r>
              <a:rPr lang="en-US" dirty="0" smtClean="0"/>
              <a:t>TPS materials possess unique challenges for fabrication due their material characteristics which may be anything from very abrasive, low density/high porosity, high density/low porosity, flexible, rigid, or any combination of the above.</a:t>
            </a:r>
          </a:p>
          <a:p>
            <a:r>
              <a:rPr lang="en-US" dirty="0" smtClean="0"/>
              <a:t>TPS materials are highly sensitive to contamination from many sources such as machine coolants and oils, skin oils, and other chemicals so cutting and fabrication operations are processed dry, without any lubricants. </a:t>
            </a:r>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3</a:t>
            </a:fld>
            <a:endParaRPr lang="en-US" dirty="0"/>
          </a:p>
        </p:txBody>
      </p:sp>
    </p:spTree>
    <p:extLst>
      <p:ext uri="{BB962C8B-B14F-4D97-AF65-F5344CB8AC3E}">
        <p14:creationId xmlns:p14="http://schemas.microsoft.com/office/powerpoint/2010/main" val="41013877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Continued</a:t>
            </a:r>
            <a:endParaRPr lang="en-US" dirty="0"/>
          </a:p>
        </p:txBody>
      </p:sp>
      <p:sp>
        <p:nvSpPr>
          <p:cNvPr id="3" name="Content Placeholder 2"/>
          <p:cNvSpPr>
            <a:spLocks noGrp="1"/>
          </p:cNvSpPr>
          <p:nvPr>
            <p:ph idx="1"/>
          </p:nvPr>
        </p:nvSpPr>
        <p:spPr/>
        <p:txBody>
          <a:bodyPr>
            <a:normAutofit/>
          </a:bodyPr>
          <a:lstStyle/>
          <a:p>
            <a:r>
              <a:rPr lang="en-US" dirty="0" smtClean="0"/>
              <a:t>Safety is the primary goal of STAR Labs.</a:t>
            </a:r>
          </a:p>
          <a:p>
            <a:r>
              <a:rPr lang="en-US" dirty="0" smtClean="0"/>
              <a:t>Industrial </a:t>
            </a:r>
            <a:r>
              <a:rPr lang="en-US" dirty="0"/>
              <a:t>dust collectors capture airborne dust during cutting and fabrication operations to ensure a safe environment for personnel as well as a clean space for TPS related work</a:t>
            </a:r>
            <a:r>
              <a:rPr lang="en-US" dirty="0" smtClean="0"/>
              <a:t>.</a:t>
            </a:r>
          </a:p>
          <a:p>
            <a:r>
              <a:rPr lang="en-US" dirty="0" smtClean="0"/>
              <a:t>Employees </a:t>
            </a:r>
            <a:r>
              <a:rPr lang="en-US" dirty="0"/>
              <a:t>wear personal protective equipment (PPE)</a:t>
            </a:r>
            <a:r>
              <a:rPr lang="en-US" dirty="0" smtClean="0"/>
              <a:t> such </a:t>
            </a:r>
            <a:r>
              <a:rPr lang="en-US" dirty="0"/>
              <a:t>as safety glasses or goggles, nitrile gloves, and smocks for their own protection as well as to maintain cleanliness of the TPS materials and instrumentation</a:t>
            </a:r>
            <a:r>
              <a:rPr lang="en-US" dirty="0" smtClean="0"/>
              <a:t>.</a:t>
            </a:r>
          </a:p>
          <a:p>
            <a:r>
              <a:rPr lang="en-US" dirty="0"/>
              <a:t>Depending on the TPS </a:t>
            </a:r>
            <a:r>
              <a:rPr lang="en-US" dirty="0" smtClean="0"/>
              <a:t>material in process, </a:t>
            </a:r>
            <a:r>
              <a:rPr lang="en-US" dirty="0"/>
              <a:t>additional engineering controls or </a:t>
            </a:r>
            <a:r>
              <a:rPr lang="en-US" dirty="0" smtClean="0"/>
              <a:t>PPE may </a:t>
            </a:r>
            <a:r>
              <a:rPr lang="en-US" dirty="0"/>
              <a:t>be used to ensure personnel safety.</a:t>
            </a:r>
          </a:p>
          <a:p>
            <a:endParaRPr lang="en-US" dirty="0"/>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4</a:t>
            </a:fld>
            <a:endParaRPr lang="en-US" dirty="0"/>
          </a:p>
        </p:txBody>
      </p:sp>
    </p:spTree>
    <p:extLst>
      <p:ext uri="{BB962C8B-B14F-4D97-AF65-F5344CB8AC3E}">
        <p14:creationId xmlns:p14="http://schemas.microsoft.com/office/powerpoint/2010/main" val="15025486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STAR Labs is located in building N242 at NASA Ames Research Center.</a:t>
            </a:r>
          </a:p>
          <a:p>
            <a:r>
              <a:rPr lang="en-US" dirty="0"/>
              <a:t>F</a:t>
            </a:r>
            <a:r>
              <a:rPr lang="en-US" dirty="0" smtClean="0"/>
              <a:t>acilities occupy approximately 5,600 ft</a:t>
            </a:r>
            <a:r>
              <a:rPr lang="en-US" baseline="30000" dirty="0" smtClean="0"/>
              <a:t>2</a:t>
            </a:r>
            <a:r>
              <a:rPr lang="en-US" dirty="0" smtClean="0"/>
              <a:t> on the first floor and 4,900 ft</a:t>
            </a:r>
            <a:r>
              <a:rPr lang="en-US" baseline="30000" dirty="0" smtClean="0"/>
              <a:t>2</a:t>
            </a:r>
            <a:r>
              <a:rPr lang="en-US" dirty="0" smtClean="0"/>
              <a:t> on the second floor.</a:t>
            </a:r>
          </a:p>
          <a:p>
            <a:r>
              <a:rPr lang="en-US" dirty="0" smtClean="0"/>
              <a:t>Facilities are grouped by function, or material requirements, throughout 17 distinct lab spaces.</a:t>
            </a:r>
          </a:p>
          <a:p>
            <a:r>
              <a:rPr lang="en-US" dirty="0" smtClean="0"/>
              <a:t>Outer building doors are unlocked and open during normal business hours.</a:t>
            </a:r>
          </a:p>
          <a:p>
            <a:pPr lvl="1"/>
            <a:r>
              <a:rPr lang="en-US" dirty="0" smtClean="0"/>
              <a:t>Internal doors leading to all lab spaces remain locked and accessible only by key or cypher lock.</a:t>
            </a:r>
          </a:p>
          <a:p>
            <a:r>
              <a:rPr lang="en-US" dirty="0"/>
              <a:t>All lab spaces fall under ITAR controls.</a:t>
            </a:r>
          </a:p>
          <a:p>
            <a:r>
              <a:rPr lang="en-US" dirty="0"/>
              <a:t>Classified work is not performed within STAR Labs, however many projects fall under the designation of Sensitive But Unclassified (SBU</a:t>
            </a:r>
            <a:r>
              <a:rPr lang="en-US" dirty="0" smtClean="0"/>
              <a:t>).</a:t>
            </a:r>
          </a:p>
          <a:p>
            <a:pPr lvl="1"/>
            <a:endParaRPr lang="en-US" dirty="0"/>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5</a:t>
            </a:fld>
            <a:endParaRPr lang="en-US" dirty="0"/>
          </a:p>
        </p:txBody>
      </p:sp>
    </p:spTree>
    <p:extLst>
      <p:ext uri="{BB962C8B-B14F-4D97-AF65-F5344CB8AC3E}">
        <p14:creationId xmlns:p14="http://schemas.microsoft.com/office/powerpoint/2010/main" val="36593732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Engineering design and test </a:t>
            </a:r>
            <a:r>
              <a:rPr lang="en-US" dirty="0" smtClean="0"/>
              <a:t>support.</a:t>
            </a:r>
          </a:p>
          <a:p>
            <a:r>
              <a:rPr lang="en-US" dirty="0" smtClean="0"/>
              <a:t>Process development.</a:t>
            </a:r>
            <a:endParaRPr lang="en-US" dirty="0"/>
          </a:p>
          <a:p>
            <a:r>
              <a:rPr lang="en-US" dirty="0" smtClean="0"/>
              <a:t>Design</a:t>
            </a:r>
            <a:r>
              <a:rPr lang="en-US" dirty="0"/>
              <a:t>, build, and </a:t>
            </a:r>
            <a:r>
              <a:rPr lang="en-US" dirty="0" smtClean="0"/>
              <a:t>qualify instrumentation </a:t>
            </a:r>
            <a:r>
              <a:rPr lang="en-US" dirty="0"/>
              <a:t>for flight </a:t>
            </a:r>
            <a:r>
              <a:rPr lang="en-US" dirty="0" smtClean="0"/>
              <a:t>projects.</a:t>
            </a:r>
          </a:p>
          <a:p>
            <a:r>
              <a:rPr lang="en-US" dirty="0"/>
              <a:t>Construction of instrumented ground test </a:t>
            </a:r>
            <a:r>
              <a:rPr lang="en-US" dirty="0" smtClean="0"/>
              <a:t>articles:</a:t>
            </a:r>
          </a:p>
          <a:p>
            <a:pPr lvl="1"/>
            <a:r>
              <a:rPr lang="en-US" dirty="0" smtClean="0"/>
              <a:t>Arc Jet.</a:t>
            </a:r>
          </a:p>
          <a:p>
            <a:pPr lvl="1"/>
            <a:r>
              <a:rPr lang="en-US" dirty="0" smtClean="0"/>
              <a:t>Shock &amp; Vibration.</a:t>
            </a:r>
          </a:p>
          <a:p>
            <a:pPr lvl="1"/>
            <a:r>
              <a:rPr lang="en-US" dirty="0" smtClean="0"/>
              <a:t>TPS Validation.</a:t>
            </a:r>
          </a:p>
          <a:p>
            <a:pPr lvl="1"/>
            <a:r>
              <a:rPr lang="en-US" dirty="0" smtClean="0"/>
              <a:t>Material Characterization.</a:t>
            </a:r>
          </a:p>
          <a:p>
            <a:r>
              <a:rPr lang="en-US" dirty="0"/>
              <a:t>Inspection and </a:t>
            </a:r>
            <a:r>
              <a:rPr lang="en-US" dirty="0" smtClean="0"/>
              <a:t>evaluation support:</a:t>
            </a:r>
          </a:p>
          <a:p>
            <a:pPr lvl="1"/>
            <a:r>
              <a:rPr lang="en-US" dirty="0"/>
              <a:t>X-ray and </a:t>
            </a:r>
            <a:r>
              <a:rPr lang="en-US" dirty="0" smtClean="0"/>
              <a:t>CT.</a:t>
            </a:r>
          </a:p>
          <a:p>
            <a:pPr lvl="1"/>
            <a:r>
              <a:rPr lang="en-US" dirty="0"/>
              <a:t>Laser surface </a:t>
            </a:r>
            <a:r>
              <a:rPr lang="en-US" dirty="0" smtClean="0"/>
              <a:t>scanning.</a:t>
            </a:r>
            <a:endParaRPr lang="en-US" dirty="0"/>
          </a:p>
          <a:p>
            <a:r>
              <a:rPr lang="en-US" dirty="0"/>
              <a:t>Support development of reusable TPS</a:t>
            </a:r>
          </a:p>
          <a:p>
            <a:pPr lvl="1"/>
            <a:r>
              <a:rPr lang="en-US" dirty="0" smtClean="0"/>
              <a:t>Coatings and Surface Treatments: TUFI</a:t>
            </a:r>
            <a:r>
              <a:rPr lang="en-US" dirty="0"/>
              <a:t>, RCG, C9, CC2 (catalytic coating), HETC, and </a:t>
            </a:r>
            <a:r>
              <a:rPr lang="en-US" dirty="0" smtClean="0"/>
              <a:t>PCC.</a:t>
            </a:r>
            <a:endParaRPr lang="en-US" dirty="0"/>
          </a:p>
          <a:p>
            <a:pPr lvl="1"/>
            <a:r>
              <a:rPr lang="en-US" dirty="0"/>
              <a:t>Gap </a:t>
            </a:r>
            <a:r>
              <a:rPr lang="en-US" dirty="0" smtClean="0"/>
              <a:t>fillers.</a:t>
            </a:r>
            <a:endParaRPr lang="en-US" dirty="0"/>
          </a:p>
          <a:p>
            <a:pPr lvl="1"/>
            <a:r>
              <a:rPr lang="en-US" dirty="0"/>
              <a:t>Rigidized Surface Insulators: AETB, FRCI, and </a:t>
            </a:r>
            <a:r>
              <a:rPr lang="en-US" dirty="0" smtClean="0"/>
              <a:t>AIM.</a:t>
            </a:r>
            <a:endParaRPr lang="en-US" dirty="0"/>
          </a:p>
          <a:p>
            <a:endParaRPr lang="en-US" dirty="0"/>
          </a:p>
          <a:p>
            <a:endParaRPr lang="en-US" dirty="0"/>
          </a:p>
          <a:p>
            <a:endParaRPr lang="en-US" dirty="0" smtClean="0"/>
          </a:p>
          <a:p>
            <a:pPr lvl="1"/>
            <a:endParaRPr lang="en-US" dirty="0"/>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6</a:t>
            </a:fld>
            <a:endParaRPr lang="en-US" dirty="0"/>
          </a:p>
        </p:txBody>
      </p:sp>
    </p:spTree>
    <p:extLst>
      <p:ext uri="{BB962C8B-B14F-4D97-AF65-F5344CB8AC3E}">
        <p14:creationId xmlns:p14="http://schemas.microsoft.com/office/powerpoint/2010/main" val="21961590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&amp; Stakeholders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3 Dimensional </a:t>
            </a:r>
            <a:r>
              <a:rPr lang="en-US" dirty="0"/>
              <a:t>Multifunctional Ablative </a:t>
            </a:r>
            <a:r>
              <a:rPr lang="en-US" dirty="0" smtClean="0"/>
              <a:t>TPS (3DMAT).</a:t>
            </a:r>
          </a:p>
          <a:p>
            <a:r>
              <a:rPr lang="en-US" dirty="0" smtClean="0"/>
              <a:t>Adaptable</a:t>
            </a:r>
            <a:r>
              <a:rPr lang="en-US" dirty="0"/>
              <a:t>, Deployable, Entry and Placement </a:t>
            </a:r>
            <a:r>
              <a:rPr lang="en-US" dirty="0" smtClean="0"/>
              <a:t>Technology (ADEPT).</a:t>
            </a:r>
            <a:endParaRPr lang="en-US" dirty="0"/>
          </a:p>
          <a:p>
            <a:r>
              <a:rPr lang="en-US" dirty="0" err="1"/>
              <a:t>Arcjet</a:t>
            </a:r>
            <a:r>
              <a:rPr lang="en-US" dirty="0"/>
              <a:t> </a:t>
            </a:r>
            <a:r>
              <a:rPr lang="en-US" dirty="0" smtClean="0"/>
              <a:t>Calorimetry.</a:t>
            </a:r>
            <a:endParaRPr lang="en-US" dirty="0"/>
          </a:p>
          <a:p>
            <a:r>
              <a:rPr lang="en-US" dirty="0" smtClean="0"/>
              <a:t>Asteroid Threat Assessment Project (ATAP).</a:t>
            </a:r>
          </a:p>
          <a:p>
            <a:r>
              <a:rPr lang="en-US" dirty="0"/>
              <a:t>Commercial </a:t>
            </a:r>
            <a:r>
              <a:rPr lang="en-US" dirty="0" smtClean="0"/>
              <a:t>Crew and Commercial Cargo.</a:t>
            </a:r>
          </a:p>
          <a:p>
            <a:r>
              <a:rPr lang="en-US" dirty="0"/>
              <a:t>Heatshield for Extreme Entry Environment </a:t>
            </a:r>
            <a:r>
              <a:rPr lang="en-US" dirty="0" smtClean="0"/>
              <a:t>Technology (HEEET).</a:t>
            </a:r>
            <a:endParaRPr lang="en-US" dirty="0"/>
          </a:p>
          <a:p>
            <a:r>
              <a:rPr lang="en-US" dirty="0" smtClean="0"/>
              <a:t>Mars 2020.</a:t>
            </a:r>
            <a:endParaRPr lang="en-US" dirty="0"/>
          </a:p>
          <a:p>
            <a:r>
              <a:rPr lang="en-US" dirty="0"/>
              <a:t>Mars </a:t>
            </a:r>
            <a:r>
              <a:rPr lang="en-US" dirty="0" smtClean="0"/>
              <a:t>Energy </a:t>
            </a:r>
            <a:r>
              <a:rPr lang="en-US" dirty="0"/>
              <a:t>Descent and Landing </a:t>
            </a:r>
            <a:r>
              <a:rPr lang="en-US" dirty="0" smtClean="0"/>
              <a:t>Instrument (MEDLI2).</a:t>
            </a:r>
            <a:endParaRPr lang="en-US" dirty="0"/>
          </a:p>
          <a:p>
            <a:r>
              <a:rPr lang="en-US" dirty="0" smtClean="0"/>
              <a:t>Mars Sample Return (MSR).</a:t>
            </a:r>
          </a:p>
          <a:p>
            <a:r>
              <a:rPr lang="en-US" dirty="0"/>
              <a:t>Materials International Space Station Experiment (MISSE</a:t>
            </a:r>
            <a:r>
              <a:rPr lang="en-US" dirty="0" smtClean="0"/>
              <a:t>)</a:t>
            </a:r>
            <a:endParaRPr lang="en-US" dirty="0"/>
          </a:p>
          <a:p>
            <a:r>
              <a:rPr lang="en-US" dirty="0"/>
              <a:t>Orion </a:t>
            </a:r>
            <a:r>
              <a:rPr lang="en-US" dirty="0" smtClean="0"/>
              <a:t>Developmental Flight Instrumentation (DFI).</a:t>
            </a:r>
            <a:endParaRPr lang="en-US" dirty="0"/>
          </a:p>
          <a:p>
            <a:r>
              <a:rPr lang="en-US" dirty="0"/>
              <a:t>Orion </a:t>
            </a:r>
            <a:r>
              <a:rPr lang="en-US" dirty="0" smtClean="0"/>
              <a:t>Thermal Protection System (TPS).</a:t>
            </a:r>
          </a:p>
          <a:p>
            <a:r>
              <a:rPr lang="en-US" dirty="0" smtClean="0"/>
              <a:t>Space Act Agreements and technology transfers with private industry: Blue Origin, Boeing, Lockheed, Sierra Nevada Corporation, </a:t>
            </a:r>
            <a:r>
              <a:rPr lang="en-US" dirty="0" err="1" smtClean="0"/>
              <a:t>SpaceX</a:t>
            </a:r>
            <a:r>
              <a:rPr lang="en-US" dirty="0" smtClean="0"/>
              <a:t>, </a:t>
            </a:r>
            <a:r>
              <a:rPr lang="en-US" dirty="0" err="1" smtClean="0"/>
              <a:t>Stratolaunch</a:t>
            </a:r>
            <a:r>
              <a:rPr lang="en-US" dirty="0" smtClean="0"/>
              <a:t>.</a:t>
            </a:r>
            <a:endParaRPr lang="en-US" dirty="0"/>
          </a:p>
          <a:p>
            <a:pPr marL="0" indent="0" algn="r">
              <a:buNone/>
            </a:pPr>
            <a:r>
              <a:rPr lang="en-US" sz="1400" dirty="0" smtClean="0"/>
              <a:t>NOTE: </a:t>
            </a:r>
            <a:r>
              <a:rPr lang="en-US" sz="1400" dirty="0"/>
              <a:t>P</a:t>
            </a:r>
            <a:r>
              <a:rPr lang="en-US" sz="1400" dirty="0" smtClean="0"/>
              <a:t>rojects and stakeholders highlights only, not a comprehensive list.</a:t>
            </a:r>
          </a:p>
          <a:p>
            <a:pPr lvl="1"/>
            <a:endParaRPr lang="en-US" dirty="0"/>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7</a:t>
            </a:fld>
            <a:endParaRPr lang="en-US" dirty="0"/>
          </a:p>
        </p:txBody>
      </p:sp>
    </p:spTree>
    <p:extLst>
      <p:ext uri="{BB962C8B-B14F-4D97-AF65-F5344CB8AC3E}">
        <p14:creationId xmlns:p14="http://schemas.microsoft.com/office/powerpoint/2010/main" val="31652426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Manual fabrication equipment:</a:t>
            </a:r>
          </a:p>
          <a:p>
            <a:pPr lvl="1"/>
            <a:r>
              <a:rPr lang="en-US" dirty="0" smtClean="0"/>
              <a:t>Mill, lathe, drill press, band saws, disc sanders, table saw.</a:t>
            </a:r>
          </a:p>
          <a:p>
            <a:r>
              <a:rPr lang="en-US" dirty="0" smtClean="0"/>
              <a:t>CNC machines:</a:t>
            </a:r>
          </a:p>
          <a:p>
            <a:pPr lvl="1"/>
            <a:r>
              <a:rPr lang="en-US" dirty="0" smtClean="0"/>
              <a:t>3-axis mills, 3-axis mills with 2-axis trunnions for 5-axis capability, 2-axis lathes with turret.</a:t>
            </a:r>
          </a:p>
          <a:p>
            <a:r>
              <a:rPr lang="en-US" dirty="0" smtClean="0"/>
              <a:t>High temperature electric kilns/furnaces, vacuum hot-press, retort furnace, thermal vacuum chamber, quartz lamp bank, IR lamp, halogen lamp.</a:t>
            </a:r>
          </a:p>
          <a:p>
            <a:r>
              <a:rPr lang="en-US" dirty="0" smtClean="0"/>
              <a:t>Laboratory fume hoods, spray booths, spray guns, air brushes, and drying ovens.</a:t>
            </a:r>
          </a:p>
          <a:p>
            <a:r>
              <a:rPr lang="en-US" dirty="0" smtClean="0"/>
              <a:t>Jar roller mills, planetary mill, </a:t>
            </a:r>
            <a:r>
              <a:rPr lang="en-US" dirty="0" err="1" smtClean="0"/>
              <a:t>attritors</a:t>
            </a:r>
            <a:r>
              <a:rPr lang="en-US" dirty="0" smtClean="0"/>
              <a:t>, cold isostatic press.</a:t>
            </a:r>
          </a:p>
          <a:p>
            <a:r>
              <a:rPr lang="en-US" dirty="0" smtClean="0"/>
              <a:t>X-ray, CT scan, scanning electron microscope (SEM).</a:t>
            </a:r>
          </a:p>
          <a:p>
            <a:r>
              <a:rPr lang="en-US" dirty="0" smtClean="0"/>
              <a:t>3D printer, Laser scanner/digitizer, optical comparators, laboratory scales, assorted measuring/inspection devices, microscopes.</a:t>
            </a:r>
          </a:p>
          <a:p>
            <a:r>
              <a:rPr lang="en-US" dirty="0" smtClean="0"/>
              <a:t>Thermocouple welders (Bead), laser thermocouple welder (Butt), </a:t>
            </a:r>
          </a:p>
          <a:p>
            <a:r>
              <a:rPr lang="en-US" dirty="0" smtClean="0"/>
              <a:t>Electrodynamic shaker.</a:t>
            </a:r>
          </a:p>
          <a:p>
            <a:r>
              <a:rPr lang="en-US" dirty="0" smtClean="0"/>
              <a:t>Ultrasonic cleaners.</a:t>
            </a:r>
          </a:p>
          <a:p>
            <a:r>
              <a:rPr lang="en-US" dirty="0" smtClean="0"/>
              <a:t>CAD/CAM</a:t>
            </a:r>
          </a:p>
          <a:p>
            <a:endParaRPr lang="en-US" dirty="0"/>
          </a:p>
          <a:p>
            <a:endParaRPr lang="en-US" dirty="0" smtClean="0"/>
          </a:p>
          <a:p>
            <a:pPr marL="0" indent="0" algn="r">
              <a:buNone/>
            </a:pPr>
            <a:r>
              <a:rPr lang="en-US" sz="1400" dirty="0" smtClean="0"/>
              <a:t>NOTE: Equipment list covers highlights only, not a comprehensive list.</a:t>
            </a:r>
          </a:p>
          <a:p>
            <a:pPr lvl="1"/>
            <a:endParaRPr lang="en-US" dirty="0"/>
          </a:p>
        </p:txBody>
      </p:sp>
      <p:sp>
        <p:nvSpPr>
          <p:cNvPr id="4" name="Date Placeholder 3"/>
          <p:cNvSpPr>
            <a:spLocks noGrp="1"/>
          </p:cNvSpPr>
          <p:nvPr>
            <p:ph type="dt" sz="half" idx="2"/>
          </p:nvPr>
        </p:nvSpPr>
        <p:spPr/>
        <p:txBody>
          <a:bodyPr/>
          <a:lstStyle/>
          <a:p>
            <a:r>
              <a:rPr lang="en-US" dirty="0" smtClean="0"/>
              <a:t>June 22, 2020</a:t>
            </a:r>
            <a:endParaRPr lang="en-US" dirty="0"/>
          </a:p>
        </p:txBody>
      </p:sp>
      <p:sp>
        <p:nvSpPr>
          <p:cNvPr id="5" name="Footer Placeholder 4"/>
          <p:cNvSpPr>
            <a:spLocks noGrp="1"/>
          </p:cNvSpPr>
          <p:nvPr>
            <p:ph type="ftr" sz="quarter" idx="3"/>
          </p:nvPr>
        </p:nvSpPr>
        <p:spPr/>
        <p:txBody>
          <a:bodyPr/>
          <a:lstStyle/>
          <a:p>
            <a:r>
              <a:rPr lang="en-US" dirty="0"/>
              <a:t>Code </a:t>
            </a:r>
            <a:r>
              <a:rPr lang="en-US" dirty="0" smtClean="0"/>
              <a:t>TSM STAR Labs – Industry Day 2020</a:t>
            </a:r>
            <a:endParaRPr lang="en-US" dirty="0"/>
          </a:p>
        </p:txBody>
      </p:sp>
      <p:sp>
        <p:nvSpPr>
          <p:cNvPr id="6" name="Slide Number Placeholder 5"/>
          <p:cNvSpPr>
            <a:spLocks noGrp="1"/>
          </p:cNvSpPr>
          <p:nvPr>
            <p:ph type="sldNum" sz="quarter" idx="4"/>
          </p:nvPr>
        </p:nvSpPr>
        <p:spPr/>
        <p:txBody>
          <a:bodyPr/>
          <a:lstStyle/>
          <a:p>
            <a:fld id="{73FCCCAE-C0A6-4BB7-B82B-AC74E56A11C4}" type="slidenum">
              <a:rPr lang="en-US" smtClean="0"/>
              <a:pPr/>
              <a:t>8</a:t>
            </a:fld>
            <a:endParaRPr lang="en-US" dirty="0"/>
          </a:p>
        </p:txBody>
      </p:sp>
    </p:spTree>
    <p:extLst>
      <p:ext uri="{BB962C8B-B14F-4D97-AF65-F5344CB8AC3E}">
        <p14:creationId xmlns:p14="http://schemas.microsoft.com/office/powerpoint/2010/main" val="9076131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a:t>
            </a:r>
            <a:endParaRPr lang="en-US" dirty="0"/>
          </a:p>
        </p:txBody>
      </p:sp>
      <p:sp>
        <p:nvSpPr>
          <p:cNvPr id="3" name="Content Placeholder 2"/>
          <p:cNvSpPr>
            <a:spLocks noGrp="1"/>
          </p:cNvSpPr>
          <p:nvPr>
            <p:ph idx="1"/>
          </p:nvPr>
        </p:nvSpPr>
        <p:spPr>
          <a:xfrm>
            <a:off x="457200" y="987426"/>
            <a:ext cx="8229599" cy="5413374"/>
          </a:xfrm>
        </p:spPr>
        <p:txBody>
          <a:bodyPr/>
          <a:lstStyle/>
          <a:p>
            <a:r>
              <a:rPr lang="en-US" dirty="0" smtClean="0"/>
              <a:t>Examples of articles produced by STAR Labs:</a:t>
            </a:r>
            <a:endParaRPr lang="en-US" dirty="0"/>
          </a:p>
        </p:txBody>
      </p:sp>
      <p:sp>
        <p:nvSpPr>
          <p:cNvPr id="5" name="Date Placeholder 4"/>
          <p:cNvSpPr>
            <a:spLocks noGrp="1"/>
          </p:cNvSpPr>
          <p:nvPr>
            <p:ph type="dt" sz="half" idx="10"/>
          </p:nvPr>
        </p:nvSpPr>
        <p:spPr/>
        <p:txBody>
          <a:bodyPr/>
          <a:lstStyle/>
          <a:p>
            <a:r>
              <a:rPr lang="en-US" dirty="0" smtClean="0"/>
              <a:t>June 22, 2020</a:t>
            </a:r>
            <a:endParaRPr lang="en-US" dirty="0"/>
          </a:p>
        </p:txBody>
      </p:sp>
      <p:sp>
        <p:nvSpPr>
          <p:cNvPr id="6" name="Footer Placeholder 5"/>
          <p:cNvSpPr>
            <a:spLocks noGrp="1"/>
          </p:cNvSpPr>
          <p:nvPr>
            <p:ph type="ftr" sz="quarter" idx="3"/>
          </p:nvPr>
        </p:nvSpPr>
        <p:spPr/>
        <p:txBody>
          <a:bodyPr/>
          <a:lstStyle/>
          <a:p>
            <a:r>
              <a:rPr lang="en-US" dirty="0"/>
              <a:t>Code TSM STAR Labs – Industry Day </a:t>
            </a:r>
            <a:r>
              <a:rPr lang="en-US" dirty="0" smtClean="0"/>
              <a:t>2020</a:t>
            </a:r>
            <a:endParaRPr lang="en-US" dirty="0"/>
          </a:p>
        </p:txBody>
      </p:sp>
      <p:sp>
        <p:nvSpPr>
          <p:cNvPr id="7" name="Slide Number Placeholder 6"/>
          <p:cNvSpPr>
            <a:spLocks noGrp="1"/>
          </p:cNvSpPr>
          <p:nvPr>
            <p:ph type="sldNum" sz="quarter" idx="4"/>
          </p:nvPr>
        </p:nvSpPr>
        <p:spPr/>
        <p:txBody>
          <a:bodyPr/>
          <a:lstStyle/>
          <a:p>
            <a:fld id="{73FCCCAE-C0A6-4BB7-B82B-AC74E56A11C4}" type="slidenum">
              <a:rPr lang="en-US" smtClean="0"/>
              <a:pPr/>
              <a:t>9</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41" y="4064617"/>
            <a:ext cx="2339325" cy="2339325"/>
          </a:xfrm>
          <a:prstGeom prst="rect">
            <a:avLst/>
          </a:prstGeom>
          <a:ln w="12700">
            <a:solidFill>
              <a:schemeClr val="tx1"/>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397"/>
            <a:ext cx="4190999" cy="23588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622" y="1438397"/>
            <a:ext cx="3002177" cy="235885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4441702"/>
            <a:ext cx="2057400" cy="158359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627" y="4064617"/>
            <a:ext cx="3380172" cy="2336183"/>
          </a:xfrm>
          <a:prstGeom prst="rect">
            <a:avLst/>
          </a:prstGeom>
        </p:spPr>
      </p:pic>
    </p:spTree>
    <p:extLst>
      <p:ext uri="{BB962C8B-B14F-4D97-AF65-F5344CB8AC3E}">
        <p14:creationId xmlns:p14="http://schemas.microsoft.com/office/powerpoint/2010/main" val="33434075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9720</TotalTime>
  <Words>874</Words>
  <Application>Microsoft Office PowerPoint</Application>
  <PresentationFormat>Letter Paper (8.5x11 in)</PresentationFormat>
  <Paragraphs>102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Code TSM STAR Labs Facility, Capabilities,  and Equipment</vt:lpstr>
      <vt:lpstr>Background</vt:lpstr>
      <vt:lpstr>Background Continued</vt:lpstr>
      <vt:lpstr>Facilities</vt:lpstr>
      <vt:lpstr>Capabilities</vt:lpstr>
      <vt:lpstr>Projects &amp; Stakeholders</vt:lpstr>
      <vt:lpstr>Equipment</vt:lpstr>
      <vt:lpstr>Gallery</vt:lpstr>
      <vt:lpstr>Gallery</vt:lpstr>
      <vt:lpstr>End</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Squire, Thomas H. (ARC-TSM)</dc:creator>
  <cp:lastModifiedBy>Lin, Wei A. (ARC-RE)</cp:lastModifiedBy>
  <cp:revision>133</cp:revision>
  <dcterms:created xsi:type="dcterms:W3CDTF">2015-02-20T14:50:24Z</dcterms:created>
  <dcterms:modified xsi:type="dcterms:W3CDTF">2020-06-24T20:54:06Z</dcterms:modified>
</cp:coreProperties>
</file>