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handoutMasterIdLst>
    <p:handoutMasterId r:id="rId18"/>
  </p:handoutMasterIdLst>
  <p:sldIdLst>
    <p:sldId id="320" r:id="rId2"/>
    <p:sldId id="327" r:id="rId3"/>
    <p:sldId id="304" r:id="rId4"/>
    <p:sldId id="322" r:id="rId5"/>
    <p:sldId id="324" r:id="rId6"/>
    <p:sldId id="332" r:id="rId7"/>
    <p:sldId id="325" r:id="rId8"/>
    <p:sldId id="326" r:id="rId9"/>
    <p:sldId id="328" r:id="rId10"/>
    <p:sldId id="330" r:id="rId11"/>
    <p:sldId id="334" r:id="rId12"/>
    <p:sldId id="333" r:id="rId13"/>
    <p:sldId id="331" r:id="rId14"/>
    <p:sldId id="336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7278"/>
    <a:srgbClr val="5595AC"/>
    <a:srgbClr val="69A478"/>
    <a:srgbClr val="D6B105"/>
    <a:srgbClr val="53585D"/>
    <a:srgbClr val="244D60"/>
    <a:srgbClr val="205061"/>
    <a:srgbClr val="5295AD"/>
    <a:srgbClr val="F8F8F8"/>
    <a:srgbClr val="030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9" autoAdjust="0"/>
    <p:restoredTop sz="95904" autoAdjust="0"/>
  </p:normalViewPr>
  <p:slideViewPr>
    <p:cSldViewPr snapToGrid="0">
      <p:cViewPr varScale="1">
        <p:scale>
          <a:sx n="72" d="100"/>
          <a:sy n="72" d="100"/>
        </p:scale>
        <p:origin x="62" y="2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44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0C4FE7-1012-9242-BD37-850A8FA79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ADC06-85FD-0E46-8BC9-71D54B0DB8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F8075-15A9-9142-858E-40AD3F9FDF81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50DBA-7553-1848-81D8-BC40AE61D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CD59C-EFA0-A74D-90F2-33D0DD3CB3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E874A-46F9-6C4B-B2EE-6F499D6A8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6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1B9C7-83AA-4953-9AA2-D5817B86C500}" type="datetimeFigureOut">
              <a:rPr lang="en-US" smtClean="0"/>
              <a:t>7/28/2020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CC44A-F6C6-4EE8-BA41-5D57D0074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4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earthkam.org/main.php?g2_view=core.DownloadItem&amp;g2_itemId=127016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earthkam.org/main.php?g2_view=core.DownloadItem&amp;g2_itemId=127016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CC44A-F6C6-4EE8-BA41-5D57D00742E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5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CC44A-F6C6-4EE8-BA41-5D57D00742E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4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Image Credit: Sally Ride EarthKAM </a:t>
            </a:r>
            <a:r>
              <a:rPr lang="en-US" sz="1100" dirty="0" smtClean="0">
                <a:hlinkClick r:id="rId3"/>
              </a:rPr>
              <a:t>http://images.earthkam.org/main.php?g2_view=core.DownloadItem&amp;g2_itemId=1270164</a:t>
            </a:r>
            <a:endParaRPr dirty="0"/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Yungas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Foothills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53" name="Google Shape;3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052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Image Credit: Sally Ride EarthKAM </a:t>
            </a:r>
            <a:r>
              <a:rPr lang="en-US" sz="1100" dirty="0" smtClean="0">
                <a:hlinkClick r:id="rId3"/>
              </a:rPr>
              <a:t>http://images.earthkam.org/main.php?g2_view=core.DownloadItem&amp;g2_itemId=1270164</a:t>
            </a:r>
            <a:endParaRPr dirty="0"/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Yungas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Foothills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53" name="Google Shape;3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833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8.jpeg"/><Relationship Id="rId9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39039-BD63-F543-A4C7-70D910A21C60}"/>
              </a:ext>
            </a:extLst>
          </p:cNvPr>
          <p:cNvSpPr/>
          <p:nvPr userDrawn="1"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145660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1650E7-F972-C745-9B24-6C5DDDFC0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517944"/>
            <a:ext cx="5337703" cy="717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1286F-935A-8C40-BDC1-F6B64E52F14A}"/>
              </a:ext>
            </a:extLst>
          </p:cNvPr>
          <p:cNvSpPr/>
          <p:nvPr userDrawn="1"/>
        </p:nvSpPr>
        <p:spPr>
          <a:xfrm>
            <a:off x="6276691" y="3004481"/>
            <a:ext cx="1916848" cy="1916848"/>
          </a:xfrm>
          <a:prstGeom prst="rect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68C05-CBB5-A644-8674-428DBCD6F5D3}"/>
              </a:ext>
            </a:extLst>
          </p:cNvPr>
          <p:cNvSpPr/>
          <p:nvPr userDrawn="1"/>
        </p:nvSpPr>
        <p:spPr>
          <a:xfrm>
            <a:off x="3272210" y="0"/>
            <a:ext cx="3004481" cy="30044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7CFC5B-C61C-5942-AF6B-83A5D56FD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45" y="6012842"/>
            <a:ext cx="2138505" cy="5569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81E4EE-FF31-3145-985B-BC1CBC958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210" y="-1"/>
            <a:ext cx="3004481" cy="30044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B6692A-5B96-1643-B754-738C0997C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6691" y="12879"/>
            <a:ext cx="5915309" cy="68578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7CD5B4-2382-7844-8DD4-7653F7F44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691" y="3004346"/>
            <a:ext cx="1916848" cy="19168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E7EBE4-A7DF-DD4E-9D11-3B1EBC1225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848" y="6028936"/>
            <a:ext cx="2138505" cy="556958"/>
          </a:xfrm>
          <a:prstGeom prst="rect">
            <a:avLst/>
          </a:prstGeom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5E6E6BC0-6251-8141-8355-7317B932D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1838" y="0"/>
            <a:ext cx="3005137" cy="30051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5296C605-DE95-1842-AFC1-E27C820E72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6975" y="0"/>
            <a:ext cx="5915025" cy="687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DE29209B-5B61-F143-B399-F149188DC0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975" y="3005138"/>
            <a:ext cx="1916113" cy="19161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AF1D2-79BC-294B-BCF7-80E46F303888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5595A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1972B05-1D0F-F74E-BD9A-4731354560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5408" y="935182"/>
            <a:ext cx="4123672" cy="497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F3811-6341-0840-8BB2-76F02D9F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589BC40-3C89-364B-815C-9DCBAA3B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spc="200" baseline="0"/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7144B4-FDBF-344C-B88E-9BAB1FDC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057522"/>
            <a:ext cx="5741275" cy="48484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3">
            <a:extLst>
              <a:ext uri="{FF2B5EF4-FFF2-40B4-BE49-F238E27FC236}">
                <a16:creationId xmlns:a16="http://schemas.microsoft.com/office/drawing/2014/main" id="{A0FCFC10-9D9A-AE4B-8815-525F14896C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689" y="0"/>
            <a:ext cx="5915311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43DF6B86-5239-2340-ABE1-8DB7A96BE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8" t="56994" b="8336"/>
          <a:stretch/>
        </p:blipFill>
        <p:spPr>
          <a:xfrm>
            <a:off x="246194" y="88900"/>
            <a:ext cx="5707216" cy="222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/>
          <a:stretch/>
        </p:blipFill>
        <p:spPr>
          <a:xfrm>
            <a:off x="6276974" y="0"/>
            <a:ext cx="591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 l="3445" r="3444" b="21605"/>
          <a:stretch/>
        </p:blipFill>
        <p:spPr>
          <a:xfrm>
            <a:off x="-25400" y="0"/>
            <a:ext cx="1221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/>
          <p:nvPr/>
        </p:nvSpPr>
        <p:spPr>
          <a:xfrm>
            <a:off x="0" y="2463616"/>
            <a:ext cx="12192000" cy="1713600"/>
          </a:xfrm>
          <a:prstGeom prst="rect">
            <a:avLst/>
          </a:prstGeom>
          <a:gradFill>
            <a:gsLst>
              <a:gs pos="0">
                <a:srgbClr val="454A56"/>
              </a:gs>
              <a:gs pos="51000">
                <a:srgbClr val="687081"/>
              </a:gs>
              <a:gs pos="98000">
                <a:srgbClr val="454A56"/>
              </a:gs>
              <a:gs pos="100000">
                <a:srgbClr val="454A56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831850" y="3016567"/>
            <a:ext cx="10515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dt" idx="10"/>
          </p:nvPr>
        </p:nvSpPr>
        <p:spPr>
          <a:xfrm>
            <a:off x="93481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ftr" idx="11"/>
          </p:nvPr>
        </p:nvSpPr>
        <p:spPr>
          <a:xfrm>
            <a:off x="4038600" y="6422339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3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04740F-8080-3740-BF9F-91E83144CD5F}"/>
              </a:ext>
            </a:extLst>
          </p:cNvPr>
          <p:cNvSpPr/>
          <p:nvPr userDrawn="1"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235187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1286F-935A-8C40-BDC1-F6B64E52F14A}"/>
              </a:ext>
            </a:extLst>
          </p:cNvPr>
          <p:cNvSpPr/>
          <p:nvPr userDrawn="1"/>
        </p:nvSpPr>
        <p:spPr>
          <a:xfrm>
            <a:off x="6276691" y="3004481"/>
            <a:ext cx="1916848" cy="1916848"/>
          </a:xfrm>
          <a:prstGeom prst="rect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68C05-CBB5-A644-8674-428DBCD6F5D3}"/>
              </a:ext>
            </a:extLst>
          </p:cNvPr>
          <p:cNvSpPr/>
          <p:nvPr userDrawn="1"/>
        </p:nvSpPr>
        <p:spPr>
          <a:xfrm>
            <a:off x="3272210" y="0"/>
            <a:ext cx="3004481" cy="30044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4AA5F-F7EE-8C4E-98B0-C7C75921FA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45" y="6012842"/>
            <a:ext cx="2138505" cy="556958"/>
          </a:xfrm>
          <a:prstGeom prst="rect">
            <a:avLst/>
          </a:prstGeom>
        </p:spPr>
      </p:pic>
      <p:pic>
        <p:nvPicPr>
          <p:cNvPr id="8" name="Picture 7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EB6A4905-E47A-6E44-BC98-5044A2930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161" r="9198"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81AAA4-80F2-2E42-A956-56981C27C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210" y="-1"/>
            <a:ext cx="3004481" cy="3004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9DBAC-49F3-AA4D-A11A-D16FA3AB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6691" y="12879"/>
            <a:ext cx="5915309" cy="6857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D8A9CD-BFCA-FF47-B169-3D2BDF6EE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691" y="3004346"/>
            <a:ext cx="1916848" cy="1916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85C7F3-325B-0B45-91CE-8F176AD7A1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848" y="6028936"/>
            <a:ext cx="2138505" cy="556958"/>
          </a:xfrm>
          <a:prstGeom prst="rect">
            <a:avLst/>
          </a:prstGeom>
        </p:spPr>
      </p:pic>
      <p:sp>
        <p:nvSpPr>
          <p:cNvPr id="24" name="Picture Placeholder 33">
            <a:extLst>
              <a:ext uri="{FF2B5EF4-FFF2-40B4-BE49-F238E27FC236}">
                <a16:creationId xmlns:a16="http://schemas.microsoft.com/office/drawing/2014/main" id="{5C3C042C-6AE2-C14A-B902-D2F6A5AB0C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1838" y="0"/>
            <a:ext cx="3005137" cy="30051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35">
            <a:extLst>
              <a:ext uri="{FF2B5EF4-FFF2-40B4-BE49-F238E27FC236}">
                <a16:creationId xmlns:a16="http://schemas.microsoft.com/office/drawing/2014/main" id="{BE0208B1-265D-3F4E-B18E-33538948FD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6975" y="0"/>
            <a:ext cx="5915025" cy="687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37">
            <a:extLst>
              <a:ext uri="{FF2B5EF4-FFF2-40B4-BE49-F238E27FC236}">
                <a16:creationId xmlns:a16="http://schemas.microsoft.com/office/drawing/2014/main" id="{FD9A1EF5-E5D1-4646-9575-4E97313BF9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6975" y="3005138"/>
            <a:ext cx="1916113" cy="19161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n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39039-BD63-F543-A4C7-70D910A21C60}"/>
              </a:ext>
            </a:extLst>
          </p:cNvPr>
          <p:cNvSpPr/>
          <p:nvPr userDrawn="1"/>
        </p:nvSpPr>
        <p:spPr>
          <a:xfrm rot="10800000">
            <a:off x="-1" y="-2"/>
            <a:ext cx="8526484" cy="36664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BB1C8-78B7-9D44-8D37-99B53A9C1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4"/>
            <a:ext cx="8526480" cy="36664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6" y="4229931"/>
            <a:ext cx="9373915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1650E7-F972-C745-9B24-6C5DDDFC0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602215"/>
            <a:ext cx="7473863" cy="717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2A5EE-004D-0D40-A36E-C564367CA31D}"/>
              </a:ext>
            </a:extLst>
          </p:cNvPr>
          <p:cNvSpPr/>
          <p:nvPr userDrawn="1"/>
        </p:nvSpPr>
        <p:spPr>
          <a:xfrm>
            <a:off x="6392476" y="0"/>
            <a:ext cx="2134006" cy="213457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BF13CA-D323-884F-9BC9-4213352EF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42" y="5993792"/>
            <a:ext cx="2138508" cy="556958"/>
          </a:xfrm>
          <a:prstGeom prst="rect">
            <a:avLst/>
          </a:prstGeom>
        </p:spPr>
      </p:pic>
      <p:pic>
        <p:nvPicPr>
          <p:cNvPr id="9" name="Picture 8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D0D2D26E-D690-904C-BC7A-616CB29EE7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161" r="17381"/>
          <a:stretch/>
        </p:blipFill>
        <p:spPr>
          <a:xfrm>
            <a:off x="6319804" y="1874649"/>
            <a:ext cx="6028030" cy="4147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B34B7-B877-BB4A-AAFF-D4C76268C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419" y="-5037"/>
            <a:ext cx="2132060" cy="21320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DBACF4D-98FB-114B-9BC7-B00EC8950840}"/>
              </a:ext>
            </a:extLst>
          </p:cNvPr>
          <p:cNvSpPr/>
          <p:nvPr userDrawn="1"/>
        </p:nvSpPr>
        <p:spPr>
          <a:xfrm>
            <a:off x="8526483" y="-3"/>
            <a:ext cx="3665517" cy="366649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close up of a leather chair&#10;&#10;Description automatically generated">
            <a:extLst>
              <a:ext uri="{FF2B5EF4-FFF2-40B4-BE49-F238E27FC236}">
                <a16:creationId xmlns:a16="http://schemas.microsoft.com/office/drawing/2014/main" id="{E3151BB4-53EF-234C-9431-E77FC5CC4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6482" y="-2519"/>
            <a:ext cx="3665518" cy="3666495"/>
          </a:xfrm>
          <a:prstGeom prst="rect">
            <a:avLst/>
          </a:prstGeom>
        </p:spPr>
      </p:pic>
      <p:sp>
        <p:nvSpPr>
          <p:cNvPr id="22" name="Picture Placeholder 33">
            <a:extLst>
              <a:ext uri="{FF2B5EF4-FFF2-40B4-BE49-F238E27FC236}">
                <a16:creationId xmlns:a16="http://schemas.microsoft.com/office/drawing/2014/main" id="{D0AA9D2D-0937-5446-B7E0-5DD7EF976C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5947" y="-6025"/>
            <a:ext cx="3646053" cy="36664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35">
            <a:extLst>
              <a:ext uri="{FF2B5EF4-FFF2-40B4-BE49-F238E27FC236}">
                <a16:creationId xmlns:a16="http://schemas.microsoft.com/office/drawing/2014/main" id="{3570B908-F541-C84F-A99D-59139DCAA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1410" y="0"/>
            <a:ext cx="8545942" cy="36715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37">
            <a:extLst>
              <a:ext uri="{FF2B5EF4-FFF2-40B4-BE49-F238E27FC236}">
                <a16:creationId xmlns:a16="http://schemas.microsoft.com/office/drawing/2014/main" id="{3F8E4811-4F69-7447-8059-022C10FF30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2472" y="-5036"/>
            <a:ext cx="2132060" cy="21320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ng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39039-BD63-F543-A4C7-70D910A21C60}"/>
              </a:ext>
            </a:extLst>
          </p:cNvPr>
          <p:cNvSpPr/>
          <p:nvPr userDrawn="1"/>
        </p:nvSpPr>
        <p:spPr>
          <a:xfrm rot="10800000">
            <a:off x="-1" y="-13817"/>
            <a:ext cx="8536212" cy="3657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35">
            <a:extLst>
              <a:ext uri="{FF2B5EF4-FFF2-40B4-BE49-F238E27FC236}">
                <a16:creationId xmlns:a16="http://schemas.microsoft.com/office/drawing/2014/main" id="{2F0A51C1-2B46-0444-AA96-76842476B7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3818"/>
            <a:ext cx="8542740" cy="365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close up of a leather chair&#10;&#10;Description automatically generated">
            <a:extLst>
              <a:ext uri="{FF2B5EF4-FFF2-40B4-BE49-F238E27FC236}">
                <a16:creationId xmlns:a16="http://schemas.microsoft.com/office/drawing/2014/main" id="{B08305D2-A438-0441-A02E-5EF8CBD4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211" y="-13818"/>
            <a:ext cx="3656625" cy="3657600"/>
          </a:xfrm>
          <a:prstGeom prst="rect">
            <a:avLst/>
          </a:prstGeom>
        </p:spPr>
      </p:pic>
      <p:sp>
        <p:nvSpPr>
          <p:cNvPr id="19" name="Picture Placeholder 33">
            <a:extLst>
              <a:ext uri="{FF2B5EF4-FFF2-40B4-BE49-F238E27FC236}">
                <a16:creationId xmlns:a16="http://schemas.microsoft.com/office/drawing/2014/main" id="{833EC08D-E905-FB48-8268-5844E52EC0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39126" y="-13818"/>
            <a:ext cx="3652875" cy="365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7B3D399F-C95F-1146-B19D-03091C67E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161" r="17381"/>
          <a:stretch/>
        </p:blipFill>
        <p:spPr>
          <a:xfrm>
            <a:off x="6319804" y="1874649"/>
            <a:ext cx="6028030" cy="414712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132" y="4471909"/>
            <a:ext cx="9373915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2A5EE-004D-0D40-A36E-C564367CA31D}"/>
              </a:ext>
            </a:extLst>
          </p:cNvPr>
          <p:cNvSpPr/>
          <p:nvPr userDrawn="1"/>
        </p:nvSpPr>
        <p:spPr>
          <a:xfrm>
            <a:off x="6401371" y="-13818"/>
            <a:ext cx="2134006" cy="213457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37">
            <a:extLst>
              <a:ext uri="{FF2B5EF4-FFF2-40B4-BE49-F238E27FC236}">
                <a16:creationId xmlns:a16="http://schemas.microsoft.com/office/drawing/2014/main" id="{E7DD8B04-5DBB-5544-81BA-93310E3E51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7622" y="-13818"/>
            <a:ext cx="2132060" cy="21320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75B708-B6E6-D84F-B80D-64C2EBC50B01}"/>
              </a:ext>
            </a:extLst>
          </p:cNvPr>
          <p:cNvSpPr/>
          <p:nvPr userDrawn="1"/>
        </p:nvSpPr>
        <p:spPr>
          <a:xfrm>
            <a:off x="0" y="0"/>
            <a:ext cx="9029700" cy="6858000"/>
          </a:xfrm>
          <a:prstGeom prst="rect">
            <a:avLst/>
          </a:prstGeom>
          <a:solidFill>
            <a:srgbClr val="53585D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66C45073-E5F9-FD49-834C-5AB98672C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161" r="9198"/>
          <a:stretch/>
        </p:blipFill>
        <p:spPr>
          <a:xfrm>
            <a:off x="2413000" y="0"/>
            <a:ext cx="9779000" cy="612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55B2F-D905-674A-864A-050667407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42" y="5993792"/>
            <a:ext cx="2138508" cy="556958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F51F50F-2536-724B-8DB7-CB0E696E42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145660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E5C2E71-44AF-094E-B24B-6F88BE3C4B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517944"/>
            <a:ext cx="5337703" cy="717550"/>
          </a:xfrm>
        </p:spPr>
        <p:txBody>
          <a:bodyPr/>
          <a:lstStyle>
            <a:lvl1pPr marL="0" indent="0">
              <a:buNone/>
              <a:defRPr>
                <a:solidFill>
                  <a:srgbClr val="5595AC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8EEC9-4E56-AD43-9ABD-0EF7C0611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64187F-0EF2-F04A-B5CB-FB635B87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spc="200" baseline="0"/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2F5FE6-3095-084A-83B6-986F6A3E47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4846" y="1147023"/>
            <a:ext cx="4346378" cy="4726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2C73DE-2B98-1E43-9745-F92A04E47B3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8136" y="1147023"/>
            <a:ext cx="5625663" cy="472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rgbClr val="6A7278"/>
                </a:solidFill>
              </a:defRPr>
            </a:lvl1pPr>
            <a:lvl2pPr>
              <a:defRPr sz="1800">
                <a:solidFill>
                  <a:srgbClr val="6A7278"/>
                </a:solidFill>
              </a:defRPr>
            </a:lvl2pPr>
            <a:lvl3pPr>
              <a:defRPr sz="1800">
                <a:solidFill>
                  <a:srgbClr val="6A7278"/>
                </a:solidFill>
              </a:defRPr>
            </a:lvl3pPr>
            <a:lvl4pPr>
              <a:defRPr sz="1800">
                <a:solidFill>
                  <a:srgbClr val="6A7278"/>
                </a:solidFill>
              </a:defRPr>
            </a:lvl4pPr>
            <a:lvl5pPr>
              <a:defRPr sz="18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539CC7-9E28-BF49-94BA-958B534D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spc="200" baseline="0"/>
            </a:lvl1pPr>
          </a:lstStyle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4644FA-7648-0A43-A345-7A5EA5DA2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57522"/>
            <a:ext cx="5741275" cy="173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5595AC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B4D0CD-B341-D548-9B4D-961A92CD4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913042"/>
            <a:ext cx="5741275" cy="30721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8D763E-D6E0-774D-AF19-B140909726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10400" y="1057522"/>
            <a:ext cx="4800600" cy="237147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40D73DB1-CCC9-CC44-99C6-DEA8015D80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10400" y="3613688"/>
            <a:ext cx="4800600" cy="23714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539CC7-9E28-BF49-94BA-958B534D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spc="200" baseline="0"/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7DED79-22D7-D84F-90B3-9DFB203CEF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81100"/>
            <a:ext cx="12192000" cy="567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6E0496-166A-A840-A52D-EADC6C0B6BEB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5595A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B4E5AE-096A-064B-870D-E50A40B4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spc="200" baseline="0"/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91B24EB-CE46-A340-BA32-23749E8CC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057522"/>
            <a:ext cx="5741275" cy="48484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6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6A7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D91EEC-B729-894E-9069-D1575E1B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86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7" r:id="rId2"/>
    <p:sldLayoutId id="2147483694" r:id="rId3"/>
    <p:sldLayoutId id="2147483698" r:id="rId4"/>
    <p:sldLayoutId id="2147483699" r:id="rId5"/>
    <p:sldLayoutId id="2147483673" r:id="rId6"/>
    <p:sldLayoutId id="2147483680" r:id="rId7"/>
    <p:sldLayoutId id="2147483696" r:id="rId8"/>
    <p:sldLayoutId id="2147483678" r:id="rId9"/>
    <p:sldLayoutId id="2147483674" r:id="rId10"/>
    <p:sldLayoutId id="2147483695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b="1" i="0" kern="1200">
          <a:solidFill>
            <a:srgbClr val="6A7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5595AC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emf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mailto:Speaker@EmailAddress.gov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13.emf"/><Relationship Id="rId4" Type="http://schemas.openxmlformats.org/officeDocument/2006/relationships/hyperlink" Target="mailto:africa.flores@nas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9547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95962C-AB24-CE46-B987-943D7523A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8" y="4057713"/>
            <a:ext cx="10862120" cy="1184577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SERVIR Amazonia</a:t>
            </a:r>
          </a:p>
          <a:p>
            <a:r>
              <a:rPr lang="en-US" sz="3600" dirty="0" smtClean="0"/>
              <a:t>Overview and Highlights</a:t>
            </a:r>
            <a:endParaRPr lang="en-US" sz="3600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r="11640"/>
          <a:stretch>
            <a:fillRect/>
          </a:stretch>
        </p:blipFill>
        <p:spPr/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A21842-F596-6343-BC81-458DE35F8B0E}"/>
              </a:ext>
            </a:extLst>
          </p:cNvPr>
          <p:cNvSpPr txBox="1">
            <a:spLocks/>
          </p:cNvSpPr>
          <p:nvPr/>
        </p:nvSpPr>
        <p:spPr>
          <a:xfrm>
            <a:off x="577607" y="5242290"/>
            <a:ext cx="7473863" cy="423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Andrea Nicolau</a:t>
            </a:r>
          </a:p>
          <a:p>
            <a:pPr marL="0" indent="0">
              <a:buNone/>
            </a:pPr>
            <a:r>
              <a:rPr lang="en-US" dirty="0" smtClean="0"/>
              <a:t>NASA-SERVIR Regional Science Associate</a:t>
            </a:r>
          </a:p>
          <a:p>
            <a:pPr marL="0" indent="0">
              <a:buNone/>
            </a:pPr>
            <a:r>
              <a:rPr lang="en-US" dirty="0" smtClean="0"/>
              <a:t>Mekong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F13CA-D323-884F-9BC9-4213352EF1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142" y="5993792"/>
            <a:ext cx="2138508" cy="556958"/>
          </a:xfrm>
          <a:prstGeom prst="rect">
            <a:avLst/>
          </a:prstGeom>
        </p:spPr>
      </p:pic>
      <p:grpSp>
        <p:nvGrpSpPr>
          <p:cNvPr id="13" name="Google Shape;206;p1"/>
          <p:cNvGrpSpPr/>
          <p:nvPr/>
        </p:nvGrpSpPr>
        <p:grpSpPr>
          <a:xfrm>
            <a:off x="6737713" y="69587"/>
            <a:ext cx="1652013" cy="546226"/>
            <a:chOff x="7303684" y="179706"/>
            <a:chExt cx="1652013" cy="546226"/>
          </a:xfrm>
        </p:grpSpPr>
        <p:grpSp>
          <p:nvGrpSpPr>
            <p:cNvPr id="14" name="Google Shape;207;p1"/>
            <p:cNvGrpSpPr/>
            <p:nvPr/>
          </p:nvGrpSpPr>
          <p:grpSpPr>
            <a:xfrm>
              <a:off x="7303684" y="179706"/>
              <a:ext cx="1652013" cy="546226"/>
              <a:chOff x="0" y="0"/>
              <a:chExt cx="1764884" cy="583546"/>
            </a:xfrm>
          </p:grpSpPr>
          <p:sp>
            <p:nvSpPr>
              <p:cNvPr id="16" name="Google Shape;208;p1"/>
              <p:cNvSpPr/>
              <p:nvPr/>
            </p:nvSpPr>
            <p:spPr>
              <a:xfrm>
                <a:off x="0" y="0"/>
                <a:ext cx="1764884" cy="58354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228600" dist="23000" dir="5400000" rotWithShape="0">
                  <a:srgbClr val="000000"/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" name="Google Shape;209;p1" descr="Google Shape;424;p6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9111" y="138428"/>
                <a:ext cx="1037779" cy="3166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Google Shape;210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81873" y="295029"/>
              <a:ext cx="381364" cy="3155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20790" y="107321"/>
            <a:ext cx="3011805" cy="388204"/>
            <a:chOff x="188140" y="129252"/>
            <a:chExt cx="4004157" cy="516113"/>
          </a:xfrm>
        </p:grpSpPr>
        <p:sp>
          <p:nvSpPr>
            <p:cNvPr id="21" name="Google Shape;194;p1"/>
            <p:cNvSpPr/>
            <p:nvPr/>
          </p:nvSpPr>
          <p:spPr>
            <a:xfrm>
              <a:off x="188140" y="129252"/>
              <a:ext cx="4004157" cy="516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7;p1"/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5311" y="159627"/>
              <a:ext cx="3929813" cy="4462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8576495" y="3382172"/>
            <a:ext cx="17908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Rainforest Rescue</a:t>
            </a:r>
            <a:endParaRPr lang="en-US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0790" y="3091191"/>
            <a:ext cx="3132236" cy="430039"/>
            <a:chOff x="75059" y="615813"/>
            <a:chExt cx="3132236" cy="430039"/>
          </a:xfrm>
        </p:grpSpPr>
        <p:pic>
          <p:nvPicPr>
            <p:cNvPr id="26" name="Google Shape;33;p56"/>
            <p:cNvPicPr preferRelativeResize="0">
              <a:picLocks noChangeAspect="1"/>
            </p:cNvPicPr>
            <p:nvPr/>
          </p:nvPicPr>
          <p:blipFill rotWithShape="1">
            <a:blip r:embed="rId8">
              <a:alphaModFix/>
            </a:blip>
            <a:srcRect l="7992" r="8422"/>
            <a:stretch/>
          </p:blipFill>
          <p:spPr>
            <a:xfrm>
              <a:off x="905529" y="615813"/>
              <a:ext cx="2301766" cy="430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32;p56"/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 l="69696" r="4644"/>
            <a:stretch/>
          </p:blipFill>
          <p:spPr>
            <a:xfrm>
              <a:off x="75059" y="623590"/>
              <a:ext cx="681070" cy="4144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60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7032" b="28584"/>
          <a:stretch/>
        </p:blipFill>
        <p:spPr>
          <a:xfrm>
            <a:off x="-19318" y="0"/>
            <a:ext cx="12190468" cy="6857999"/>
          </a:xfrm>
          <a:prstGeom prst="rect">
            <a:avLst/>
          </a:prstGeom>
        </p:spPr>
      </p:pic>
      <p:sp>
        <p:nvSpPr>
          <p:cNvPr id="356" name="Google Shape;356;p34"/>
          <p:cNvSpPr/>
          <p:nvPr/>
        </p:nvSpPr>
        <p:spPr>
          <a:xfrm>
            <a:off x="-20850" y="2459700"/>
            <a:ext cx="12192000" cy="170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4"/>
          <p:cNvSpPr txBox="1">
            <a:spLocks noGrp="1"/>
          </p:cNvSpPr>
          <p:nvPr>
            <p:ph type="title"/>
          </p:nvPr>
        </p:nvSpPr>
        <p:spPr>
          <a:xfrm>
            <a:off x="817350" y="2548715"/>
            <a:ext cx="10515600" cy="153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Monitoring of Gold Mining </a:t>
            </a:r>
            <a:r>
              <a:rPr lang="en-US" dirty="0" smtClean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in the Peruvian Amazon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438482"/>
            <a:ext cx="36838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Georgia" panose="02040502050405020303" pitchFamily="18" charset="0"/>
              </a:rPr>
              <a:t>Source: The Nation, AP </a:t>
            </a:r>
            <a:r>
              <a:rPr lang="en-US" sz="1050" dirty="0">
                <a:solidFill>
                  <a:schemeClr val="bg1"/>
                </a:solidFill>
                <a:latin typeface="Georgia" panose="02040502050405020303" pitchFamily="18" charset="0"/>
              </a:rPr>
              <a:t>Photo / Rodrigo </a:t>
            </a:r>
            <a:r>
              <a:rPr lang="en-US" sz="1050" dirty="0" err="1">
                <a:solidFill>
                  <a:schemeClr val="bg1"/>
                </a:solidFill>
                <a:latin typeface="Georgia" panose="02040502050405020303" pitchFamily="18" charset="0"/>
              </a:rPr>
              <a:t>Abd</a:t>
            </a:r>
            <a:endParaRPr lang="en-US" sz="105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845" y="1147023"/>
            <a:ext cx="5311937" cy="4726651"/>
          </a:xfrm>
        </p:spPr>
        <p:txBody>
          <a:bodyPr>
            <a:normAutofit/>
          </a:bodyPr>
          <a:lstStyle/>
          <a:p>
            <a:r>
              <a:rPr lang="en-US" dirty="0" smtClean="0"/>
              <a:t>Produce near real time information about gold mining-related deforestation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Rapid identification of possible illegal mining fronts in priority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Differentiate the occurrence type (illegal, informal, formal) to better inform actions to authorities</a:t>
            </a:r>
            <a:endParaRPr lang="en-US" dirty="0">
              <a:sym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61" y="1281448"/>
            <a:ext cx="5447564" cy="3431208"/>
          </a:xfrm>
          <a:prstGeom prst="rect">
            <a:avLst/>
          </a:prstGeom>
        </p:spPr>
      </p:pic>
      <p:pic>
        <p:nvPicPr>
          <p:cNvPr id="2050" name="Picture 2" descr="Regional Dialogue for the Preparation of the National Adaptation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41" y="5627716"/>
            <a:ext cx="3510246" cy="87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grama Nacional de Conservación de Bosqu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954" y="5654141"/>
            <a:ext cx="1257589" cy="8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38200" y="5873674"/>
            <a:ext cx="3011805" cy="388204"/>
            <a:chOff x="188140" y="129252"/>
            <a:chExt cx="4004157" cy="516113"/>
          </a:xfrm>
        </p:grpSpPr>
        <p:sp>
          <p:nvSpPr>
            <p:cNvPr id="8" name="Google Shape;194;p1"/>
            <p:cNvSpPr/>
            <p:nvPr/>
          </p:nvSpPr>
          <p:spPr>
            <a:xfrm>
              <a:off x="188140" y="129252"/>
              <a:ext cx="4004157" cy="516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7;p1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5311" y="159627"/>
              <a:ext cx="3929813" cy="4462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16" y="5326244"/>
            <a:ext cx="1549206" cy="1483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0524" y="4451046"/>
            <a:ext cx="3118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Georgia" panose="02040502050405020303" pitchFamily="18" charset="0"/>
              </a:rPr>
              <a:t>Photo credit: The Nation</a:t>
            </a:r>
            <a:endParaRPr lang="en-US" sz="105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2"/>
          <a:srcRect r="17536"/>
          <a:stretch/>
        </p:blipFill>
        <p:spPr>
          <a:xfrm>
            <a:off x="7455591" y="4211392"/>
            <a:ext cx="4336820" cy="24512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845" y="1147024"/>
            <a:ext cx="4384464" cy="3296528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buClr>
                <a:srgbClr val="000000"/>
              </a:buClr>
              <a:buSzPts val="1600"/>
            </a:pPr>
            <a:r>
              <a:rPr lang="en-US" dirty="0">
                <a:ea typeface="Gill Sans"/>
                <a:cs typeface="Gill Sans"/>
                <a:sym typeface="Gill Sans"/>
              </a:rPr>
              <a:t>ACCA works extensively with the Government of Peru to provide actionable data using methods that combine multiple remote sensing products, computing platforms such as Google Earth Engine, SAR and high-resolution data. </a:t>
            </a:r>
          </a:p>
        </p:txBody>
      </p:sp>
      <p:pic>
        <p:nvPicPr>
          <p:cNvPr id="10" name="Google Shape;215;p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3208" r="15660" b="3648"/>
          <a:stretch/>
        </p:blipFill>
        <p:spPr>
          <a:xfrm>
            <a:off x="5552347" y="1051485"/>
            <a:ext cx="5715984" cy="293558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Google Shape;196;p3"/>
          <p:cNvSpPr/>
          <p:nvPr/>
        </p:nvSpPr>
        <p:spPr>
          <a:xfrm>
            <a:off x="1557551" y="4811870"/>
            <a:ext cx="1760683" cy="837988"/>
          </a:xfrm>
          <a:prstGeom prst="roundRect">
            <a:avLst>
              <a:gd name="adj" fmla="val 16667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 err="1" smtClean="0">
                <a:solidFill>
                  <a:srgbClr val="6A7278"/>
                </a:solidFill>
                <a:latin typeface="Georgia" panose="02040502050405020303" pitchFamily="18" charset="0"/>
                <a:cs typeface="Calibri"/>
                <a:sym typeface="Calibri"/>
              </a:rPr>
              <a:t>Change</a:t>
            </a:r>
            <a:r>
              <a:rPr lang="es-PE" b="1" dirty="0" smtClean="0">
                <a:solidFill>
                  <a:srgbClr val="6A7278"/>
                </a:solidFill>
                <a:latin typeface="Georgia" panose="02040502050405020303" pitchFamily="18" charset="0"/>
                <a:cs typeface="Calibri"/>
                <a:sym typeface="Calibri"/>
              </a:rPr>
              <a:t> </a:t>
            </a:r>
            <a:r>
              <a:rPr lang="es-PE" b="1" dirty="0" err="1" smtClean="0">
                <a:solidFill>
                  <a:srgbClr val="6A7278"/>
                </a:solidFill>
                <a:latin typeface="Georgia" panose="02040502050405020303" pitchFamily="18" charset="0"/>
                <a:cs typeface="Calibri"/>
                <a:sym typeface="Calibri"/>
              </a:rPr>
              <a:t>Detection</a:t>
            </a:r>
            <a:endParaRPr sz="1600" dirty="0">
              <a:solidFill>
                <a:srgbClr val="6A7278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Google Shape;198;p3"/>
          <p:cNvSpPr/>
          <p:nvPr/>
        </p:nvSpPr>
        <p:spPr>
          <a:xfrm>
            <a:off x="1557550" y="5765312"/>
            <a:ext cx="1723845" cy="814495"/>
          </a:xfrm>
          <a:prstGeom prst="roundRect">
            <a:avLst>
              <a:gd name="adj" fmla="val 16667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6A7278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Base Layers</a:t>
            </a:r>
            <a:endParaRPr b="1" dirty="0">
              <a:solidFill>
                <a:srgbClr val="6A7278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9;p3"/>
          <p:cNvSpPr/>
          <p:nvPr/>
        </p:nvSpPr>
        <p:spPr>
          <a:xfrm>
            <a:off x="3834394" y="5282913"/>
            <a:ext cx="1717953" cy="723761"/>
          </a:xfrm>
          <a:prstGeom prst="roundRect">
            <a:avLst>
              <a:gd name="adj" fmla="val 16667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 err="1" smtClean="0">
                <a:solidFill>
                  <a:srgbClr val="6A7278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Alerts</a:t>
            </a:r>
            <a:endParaRPr b="1" dirty="0">
              <a:solidFill>
                <a:srgbClr val="6A7278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02;p3"/>
          <p:cNvSpPr/>
          <p:nvPr/>
        </p:nvSpPr>
        <p:spPr>
          <a:xfrm>
            <a:off x="6503969" y="5272783"/>
            <a:ext cx="1704083" cy="733891"/>
          </a:xfrm>
          <a:prstGeom prst="roundRect">
            <a:avLst>
              <a:gd name="adj" fmla="val 16667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 err="1" smtClean="0">
                <a:solidFill>
                  <a:srgbClr val="6A7278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Validation</a:t>
            </a:r>
            <a:endParaRPr b="1" dirty="0">
              <a:solidFill>
                <a:srgbClr val="6A7278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205;p3"/>
          <p:cNvCxnSpPr>
            <a:stCxn id="16" idx="3"/>
            <a:endCxn id="20" idx="1"/>
          </p:cNvCxnSpPr>
          <p:nvPr/>
        </p:nvCxnSpPr>
        <p:spPr>
          <a:xfrm>
            <a:off x="8208052" y="5639729"/>
            <a:ext cx="1136666" cy="10129"/>
          </a:xfrm>
          <a:prstGeom prst="straightConnector1">
            <a:avLst/>
          </a:prstGeom>
          <a:ln w="19050"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20" name="Google Shape;206;p3"/>
          <p:cNvSpPr/>
          <p:nvPr/>
        </p:nvSpPr>
        <p:spPr>
          <a:xfrm>
            <a:off x="9344718" y="5282912"/>
            <a:ext cx="1690442" cy="733891"/>
          </a:xfrm>
          <a:prstGeom prst="roundRect">
            <a:avLst>
              <a:gd name="adj" fmla="val 16667"/>
            </a:avLst>
          </a:prstGeom>
          <a:ln w="19050"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>
                <a:solidFill>
                  <a:srgbClr val="6A7278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APP</a:t>
            </a:r>
            <a:endParaRPr b="1">
              <a:solidFill>
                <a:srgbClr val="6A7278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07;p3"/>
          <p:cNvCxnSpPr>
            <a:stCxn id="13" idx="3"/>
            <a:endCxn id="16" idx="1"/>
          </p:cNvCxnSpPr>
          <p:nvPr/>
        </p:nvCxnSpPr>
        <p:spPr>
          <a:xfrm flipV="1">
            <a:off x="5552347" y="5639729"/>
            <a:ext cx="951622" cy="5065"/>
          </a:xfrm>
          <a:prstGeom prst="straightConnector1">
            <a:avLst/>
          </a:prstGeom>
          <a:ln w="19050"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4" name="Google Shape;207;p3"/>
          <p:cNvCxnSpPr>
            <a:stCxn id="11" idx="3"/>
            <a:endCxn id="13" idx="1"/>
          </p:cNvCxnSpPr>
          <p:nvPr/>
        </p:nvCxnSpPr>
        <p:spPr>
          <a:xfrm>
            <a:off x="3318234" y="5230864"/>
            <a:ext cx="516160" cy="413930"/>
          </a:xfrm>
          <a:prstGeom prst="straightConnector1">
            <a:avLst/>
          </a:prstGeom>
          <a:ln w="19050"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7" name="Google Shape;207;p3"/>
          <p:cNvCxnSpPr>
            <a:stCxn id="12" idx="3"/>
            <a:endCxn id="13" idx="1"/>
          </p:cNvCxnSpPr>
          <p:nvPr/>
        </p:nvCxnSpPr>
        <p:spPr>
          <a:xfrm flipV="1">
            <a:off x="3281395" y="5644794"/>
            <a:ext cx="552999" cy="527766"/>
          </a:xfrm>
          <a:prstGeom prst="straightConnector1">
            <a:avLst/>
          </a:prstGeom>
          <a:ln w="19050">
            <a:headEnd type="none" w="sm" len="sm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378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ages.earthkam.org/main.php?g2_view=core.DownloadItem&amp;g2_itemId=12701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7"/>
          <a:stretch/>
        </p:blipFill>
        <p:spPr bwMode="auto">
          <a:xfrm>
            <a:off x="-20850" y="-409073"/>
            <a:ext cx="12212850" cy="72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" name="Google Shape;356;p34"/>
          <p:cNvSpPr/>
          <p:nvPr/>
        </p:nvSpPr>
        <p:spPr>
          <a:xfrm>
            <a:off x="-20850" y="2459700"/>
            <a:ext cx="12192000" cy="170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4"/>
          <p:cNvSpPr txBox="1">
            <a:spLocks noGrp="1"/>
          </p:cNvSpPr>
          <p:nvPr>
            <p:ph type="title"/>
          </p:nvPr>
        </p:nvSpPr>
        <p:spPr>
          <a:xfrm>
            <a:off x="817350" y="2548715"/>
            <a:ext cx="10515600" cy="153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 smtClean="0"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Deforestation Monitoring and Reporting in Ecuador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2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418" y="3576734"/>
            <a:ext cx="5954302" cy="3169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Ecuador has been engaging in national efforts to reduce carbon emissions from the forest sector, as an integral part of the National Action Plan for REDD+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SERVIR-Amazonia, in collaboration with FAO, is now contributing to Ecuador’s efforts to effectively reduce carbon emissions by implementing methodologies to reduce uncertainties in area estimation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39527" y="237389"/>
            <a:ext cx="6318193" cy="3184237"/>
            <a:chOff x="5530056" y="1674091"/>
            <a:chExt cx="6318193" cy="3184237"/>
          </a:xfrm>
        </p:grpSpPr>
        <p:pic>
          <p:nvPicPr>
            <p:cNvPr id="1028" name="Picture 4" descr="https://servir.ciat.cgiar.org/wp-content/uploads/2020/06/Ecuador_blo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0" r="1" b="8613"/>
            <a:stretch/>
          </p:blipFill>
          <p:spPr bwMode="auto">
            <a:xfrm>
              <a:off x="5530056" y="1674092"/>
              <a:ext cx="6318193" cy="318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0056" y="1674091"/>
              <a:ext cx="3067998" cy="599029"/>
            </a:xfrm>
            <a:prstGeom prst="rect">
              <a:avLst/>
            </a:prstGeom>
          </p:spPr>
        </p:pic>
      </p:grp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6" y="6034413"/>
            <a:ext cx="2295308" cy="311379"/>
          </a:xfrm>
        </p:spPr>
      </p:pic>
      <p:pic>
        <p:nvPicPr>
          <p:cNvPr id="9" name="Picture 2" descr="File:FAO logo.svg - Wikimedia Comm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08" y="5839869"/>
            <a:ext cx="761366" cy="7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OGO – Ministerio del Ambiente y Agu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25706" r="8011" b="22173"/>
          <a:stretch/>
        </p:blipFill>
        <p:spPr bwMode="auto">
          <a:xfrm>
            <a:off x="4300099" y="5908068"/>
            <a:ext cx="1453193" cy="6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513" y="3421625"/>
            <a:ext cx="901207" cy="9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4" r="25764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676A5-AA79-2F40-ADF3-2F033A99CBB3}"/>
              </a:ext>
            </a:extLst>
          </p:cNvPr>
          <p:cNvSpPr txBox="1"/>
          <p:nvPr/>
        </p:nvSpPr>
        <p:spPr>
          <a:xfrm>
            <a:off x="671248" y="2403120"/>
            <a:ext cx="5337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44D60"/>
                </a:solidFill>
                <a:latin typeface="Georgia" panose="02040502050405020303" pitchFamily="18" charset="0"/>
              </a:rPr>
              <a:t>Thank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49BFC-7EC3-214E-A900-80804E80CD03}"/>
              </a:ext>
            </a:extLst>
          </p:cNvPr>
          <p:cNvSpPr txBox="1"/>
          <p:nvPr/>
        </p:nvSpPr>
        <p:spPr>
          <a:xfrm>
            <a:off x="671248" y="3223361"/>
            <a:ext cx="5419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5595AC"/>
                </a:solidFill>
                <a:latin typeface="Georgia" panose="02040502050405020303" pitchFamily="18" charset="0"/>
              </a:rPr>
              <a:t>For further questions, please </a:t>
            </a:r>
            <a:r>
              <a:rPr lang="en-US" sz="2000" b="0" dirty="0" smtClean="0">
                <a:solidFill>
                  <a:srgbClr val="5595AC"/>
                </a:solidFill>
                <a:latin typeface="Georgia" panose="02040502050405020303" pitchFamily="18" charset="0"/>
              </a:rPr>
              <a:t>contact:</a:t>
            </a:r>
          </a:p>
          <a:p>
            <a:r>
              <a:rPr lang="en-US" sz="2000" dirty="0" smtClean="0">
                <a:solidFill>
                  <a:srgbClr val="5595AC"/>
                </a:solidFill>
                <a:latin typeface="Georgia" panose="02040502050405020303" pitchFamily="18" charset="0"/>
                <a:hlinkClick r:id="rId3"/>
              </a:rPr>
              <a:t>andrea.puzzinicolau@nasa.gov</a:t>
            </a:r>
            <a:r>
              <a:rPr lang="en-US" sz="2000" dirty="0" smtClean="0">
                <a:solidFill>
                  <a:srgbClr val="5595AC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2000" b="0" dirty="0" smtClean="0">
                <a:solidFill>
                  <a:srgbClr val="5595AC"/>
                </a:solidFill>
                <a:latin typeface="Georgia" panose="02040502050405020303" pitchFamily="18" charset="0"/>
                <a:hlinkClick r:id="rId4"/>
              </a:rPr>
              <a:t>africa.flores@nasa.gov</a:t>
            </a:r>
            <a:r>
              <a:rPr lang="en-US" sz="2000" b="0" dirty="0" smtClean="0">
                <a:solidFill>
                  <a:srgbClr val="5595AC"/>
                </a:solidFill>
                <a:latin typeface="Georgia" panose="02040502050405020303" pitchFamily="18" charset="0"/>
              </a:rPr>
              <a:t> – SERVIR Amazonia Regional Science Coordination Lead</a:t>
            </a:r>
            <a:endParaRPr lang="en-US" sz="2000" b="0" dirty="0">
              <a:solidFill>
                <a:srgbClr val="5595AC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F13CA-D323-884F-9BC9-4213352EF1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48" y="5728321"/>
            <a:ext cx="2138508" cy="556958"/>
          </a:xfrm>
          <a:prstGeom prst="rect">
            <a:avLst/>
          </a:prstGeom>
        </p:spPr>
      </p:pic>
      <p:pic>
        <p:nvPicPr>
          <p:cNvPr id="8" name="Google Shape;31;p56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9447" y="1791147"/>
            <a:ext cx="5389794" cy="61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;p56"/>
          <p:cNvPicPr preferRelativeResize="0"/>
          <p:nvPr/>
        </p:nvPicPr>
        <p:blipFill rotWithShape="1">
          <a:blip r:embed="rId7">
            <a:alphaModFix/>
          </a:blip>
          <a:srcRect l="4768" r="4644"/>
          <a:stretch/>
        </p:blipFill>
        <p:spPr>
          <a:xfrm>
            <a:off x="7372206" y="2851554"/>
            <a:ext cx="3724276" cy="64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;p56"/>
          <p:cNvPicPr preferRelativeResize="0"/>
          <p:nvPr/>
        </p:nvPicPr>
        <p:blipFill rotWithShape="1">
          <a:blip r:embed="rId8">
            <a:alphaModFix/>
          </a:blip>
          <a:srcRect l="7992" r="8422"/>
          <a:stretch/>
        </p:blipFill>
        <p:spPr>
          <a:xfrm>
            <a:off x="7559355" y="3705255"/>
            <a:ext cx="3351391" cy="62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4;p56"/>
          <p:cNvSpPr txBox="1"/>
          <p:nvPr/>
        </p:nvSpPr>
        <p:spPr>
          <a:xfrm>
            <a:off x="7116001" y="4589575"/>
            <a:ext cx="42366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www.servir.ciat.cgiar.org          #SERVIRamazonia</a:t>
            </a: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7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D1FA945-2236-FC46-ADCB-CC749973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spc="200" dirty="0" smtClean="0"/>
              <a:t>SERVIR SERVICES MEET NEEDS IN ASIA, Africa, and the Americas</a:t>
            </a:r>
            <a:endParaRPr lang="en-US" cap="all" spc="200" dirty="0"/>
          </a:p>
        </p:txBody>
      </p:sp>
      <p:pic>
        <p:nvPicPr>
          <p:cNvPr id="9" name="Google Shape;270;p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4790" t="25626" r="20268" b="26088"/>
          <a:stretch/>
        </p:blipFill>
        <p:spPr>
          <a:xfrm>
            <a:off x="-20434" y="1197608"/>
            <a:ext cx="12212434" cy="58755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71;p7"/>
          <p:cNvSpPr/>
          <p:nvPr/>
        </p:nvSpPr>
        <p:spPr>
          <a:xfrm>
            <a:off x="409982" y="6035040"/>
            <a:ext cx="378294" cy="236321"/>
          </a:xfrm>
          <a:prstGeom prst="rect">
            <a:avLst/>
          </a:prstGeom>
          <a:solidFill>
            <a:srgbClr val="2780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2;p7"/>
          <p:cNvSpPr/>
          <p:nvPr/>
        </p:nvSpPr>
        <p:spPr>
          <a:xfrm>
            <a:off x="409982" y="6317763"/>
            <a:ext cx="378294" cy="236321"/>
          </a:xfrm>
          <a:prstGeom prst="rect">
            <a:avLst/>
          </a:prstGeom>
          <a:solidFill>
            <a:srgbClr val="A9C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73;p7"/>
          <p:cNvSpPr txBox="1"/>
          <p:nvPr/>
        </p:nvSpPr>
        <p:spPr>
          <a:xfrm>
            <a:off x="788276" y="5991835"/>
            <a:ext cx="231006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Focus Countries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274;p7"/>
          <p:cNvSpPr txBox="1"/>
          <p:nvPr/>
        </p:nvSpPr>
        <p:spPr>
          <a:xfrm>
            <a:off x="788276" y="6281261"/>
            <a:ext cx="231006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Additional Reach</a:t>
            </a:r>
            <a:endParaRPr sz="20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275;p7"/>
          <p:cNvSpPr/>
          <p:nvPr/>
        </p:nvSpPr>
        <p:spPr>
          <a:xfrm>
            <a:off x="770755" y="3727109"/>
            <a:ext cx="1436634" cy="31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SERVIR Amazonia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CIAT</a:t>
            </a:r>
            <a:endParaRPr sz="105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276;p7"/>
          <p:cNvSpPr/>
          <p:nvPr/>
        </p:nvSpPr>
        <p:spPr>
          <a:xfrm>
            <a:off x="717563" y="1820188"/>
            <a:ext cx="1373653" cy="42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SERVIR Science Coordination Office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NASA MSFC</a:t>
            </a:r>
            <a:endParaRPr sz="100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277;p7"/>
          <p:cNvSpPr/>
          <p:nvPr/>
        </p:nvSpPr>
        <p:spPr>
          <a:xfrm>
            <a:off x="2425066" y="2230039"/>
            <a:ext cx="1346548" cy="42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USAID Washington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NASA Headquarters</a:t>
            </a:r>
            <a:endParaRPr sz="100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278;p7"/>
          <p:cNvSpPr/>
          <p:nvPr/>
        </p:nvSpPr>
        <p:spPr>
          <a:xfrm>
            <a:off x="5540299" y="4247399"/>
            <a:ext cx="1245794" cy="42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SERVIR West Africa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AGRHYMET</a:t>
            </a:r>
            <a:endParaRPr sz="100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279;p7"/>
          <p:cNvSpPr/>
          <p:nvPr/>
        </p:nvSpPr>
        <p:spPr>
          <a:xfrm>
            <a:off x="9122687" y="1965194"/>
            <a:ext cx="2032627" cy="42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SERVIR Hindu Kush Himalaya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ICIMOD</a:t>
            </a:r>
            <a:endParaRPr sz="100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Google Shape;280;p7"/>
          <p:cNvSpPr/>
          <p:nvPr/>
        </p:nvSpPr>
        <p:spPr>
          <a:xfrm>
            <a:off x="10400353" y="4051467"/>
            <a:ext cx="1245794" cy="42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SERVIR Mekong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ADPC</a:t>
            </a:r>
            <a:endParaRPr sz="100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281;p7"/>
          <p:cNvSpPr/>
          <p:nvPr/>
        </p:nvSpPr>
        <p:spPr>
          <a:xfrm>
            <a:off x="8313990" y="4051467"/>
            <a:ext cx="1245794" cy="42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SERVIR Eastern &amp; Southern Africa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RCMRD</a:t>
            </a:r>
            <a:endParaRPr sz="1000" b="0" i="0" u="none" strike="noStrike" cap="none" dirty="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" name="Google Shape;282;p7"/>
          <p:cNvCxnSpPr/>
          <p:nvPr/>
        </p:nvCxnSpPr>
        <p:spPr>
          <a:xfrm>
            <a:off x="2162928" y="2443009"/>
            <a:ext cx="318392" cy="0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cxnSp>
        <p:nvCxnSpPr>
          <p:cNvPr id="25" name="Google Shape;283;p7"/>
          <p:cNvCxnSpPr/>
          <p:nvPr/>
        </p:nvCxnSpPr>
        <p:spPr>
          <a:xfrm>
            <a:off x="7954186" y="4245382"/>
            <a:ext cx="397602" cy="0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cxnSp>
        <p:nvCxnSpPr>
          <p:cNvPr id="26" name="Google Shape;284;p7"/>
          <p:cNvCxnSpPr/>
          <p:nvPr/>
        </p:nvCxnSpPr>
        <p:spPr>
          <a:xfrm flipH="1" flipV="1">
            <a:off x="1847719" y="3978200"/>
            <a:ext cx="487528" cy="2983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cxnSp>
        <p:nvCxnSpPr>
          <p:cNvPr id="27" name="Google Shape;285;p7"/>
          <p:cNvCxnSpPr/>
          <p:nvPr/>
        </p:nvCxnSpPr>
        <p:spPr>
          <a:xfrm rot="10800000">
            <a:off x="1451642" y="2532331"/>
            <a:ext cx="396077" cy="0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cxnSp>
        <p:nvCxnSpPr>
          <p:cNvPr id="28" name="Google Shape;286;p7"/>
          <p:cNvCxnSpPr/>
          <p:nvPr/>
        </p:nvCxnSpPr>
        <p:spPr>
          <a:xfrm>
            <a:off x="1451642" y="2353687"/>
            <a:ext cx="0" cy="178644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87;p7"/>
          <p:cNvCxnSpPr/>
          <p:nvPr/>
        </p:nvCxnSpPr>
        <p:spPr>
          <a:xfrm>
            <a:off x="6163196" y="3479631"/>
            <a:ext cx="0" cy="767768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cxnSp>
        <p:nvCxnSpPr>
          <p:cNvPr id="30" name="Google Shape;288;p7"/>
          <p:cNvCxnSpPr/>
          <p:nvPr/>
        </p:nvCxnSpPr>
        <p:spPr>
          <a:xfrm rot="10800000">
            <a:off x="10139001" y="2391135"/>
            <a:ext cx="0" cy="362133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cxnSp>
        <p:nvCxnSpPr>
          <p:cNvPr id="31" name="Google Shape;289;p7"/>
          <p:cNvCxnSpPr/>
          <p:nvPr/>
        </p:nvCxnSpPr>
        <p:spPr>
          <a:xfrm>
            <a:off x="11014466" y="3443323"/>
            <a:ext cx="8784" cy="603381"/>
          </a:xfrm>
          <a:prstGeom prst="straightConnector1">
            <a:avLst/>
          </a:prstGeom>
          <a:noFill/>
          <a:ln w="9525" cap="rnd" cmpd="sng">
            <a:solidFill>
              <a:srgbClr val="262626"/>
            </a:solidFill>
            <a:prstDash val="solid"/>
            <a:round/>
            <a:headEnd type="oval" w="sm" len="sm"/>
            <a:tailEnd type="none" w="sm" len="sm"/>
          </a:ln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87" y="6153200"/>
            <a:ext cx="3585441" cy="5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D1FA945-2236-FC46-ADCB-CC749973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spc="200" dirty="0" smtClean="0"/>
              <a:t>SERVIR AMAZONIA - FOCUS COUNTRIES</a:t>
            </a:r>
            <a:endParaRPr lang="en-US" cap="all" spc="200" dirty="0"/>
          </a:p>
        </p:txBody>
      </p:sp>
      <p:pic>
        <p:nvPicPr>
          <p:cNvPr id="6" name="Google Shape;194;p31"/>
          <p:cNvPicPr preferRelativeResize="0"/>
          <p:nvPr/>
        </p:nvPicPr>
        <p:blipFill rotWithShape="1">
          <a:blip r:embed="rId3">
            <a:alphaModFix/>
          </a:blip>
          <a:srcRect t="935" b="1"/>
          <a:stretch/>
        </p:blipFill>
        <p:spPr>
          <a:xfrm>
            <a:off x="0" y="1410510"/>
            <a:ext cx="12192000" cy="5447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588ED-A460-E049-89AF-E0B30260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AREAS</a:t>
            </a:r>
            <a:endParaRPr lang="en-US" dirty="0"/>
          </a:p>
        </p:txBody>
      </p:sp>
      <p:pic>
        <p:nvPicPr>
          <p:cNvPr id="12" name="Google Shape;220;p33"/>
          <p:cNvPicPr preferRelativeResize="0"/>
          <p:nvPr/>
        </p:nvPicPr>
        <p:blipFill rotWithShape="1">
          <a:blip r:embed="rId2">
            <a:alphaModFix/>
          </a:blip>
          <a:srcRect l="2113" t="-971" r="2729" b="970"/>
          <a:stretch/>
        </p:blipFill>
        <p:spPr>
          <a:xfrm>
            <a:off x="0" y="1377839"/>
            <a:ext cx="12203289" cy="4649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9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co-development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" y="1970558"/>
            <a:ext cx="12105987" cy="2987666"/>
          </a:xfrm>
          <a:prstGeom prst="rect">
            <a:avLst/>
          </a:prstGeom>
        </p:spPr>
      </p:pic>
      <p:sp>
        <p:nvSpPr>
          <p:cNvPr id="4" name="U-Turn Arrow 3">
            <a:extLst>
              <a:ext uri="{FF2B5EF4-FFF2-40B4-BE49-F238E27FC236}">
                <a16:creationId xmlns:a16="http://schemas.microsoft.com/office/drawing/2014/main" id="{81859DE1-8594-BA45-B887-DC1862C659D4}"/>
              </a:ext>
            </a:extLst>
          </p:cNvPr>
          <p:cNvSpPr/>
          <p:nvPr/>
        </p:nvSpPr>
        <p:spPr>
          <a:xfrm flipH="1" flipV="1">
            <a:off x="1447800" y="4635500"/>
            <a:ext cx="9060006" cy="1346200"/>
          </a:xfrm>
          <a:prstGeom prst="uturn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U-Turn Arrow 4">
            <a:extLst>
              <a:ext uri="{FF2B5EF4-FFF2-40B4-BE49-F238E27FC236}">
                <a16:creationId xmlns:a16="http://schemas.microsoft.com/office/drawing/2014/main" id="{F6117E08-3ECE-5845-A98C-A89DCEC8D3FF}"/>
              </a:ext>
            </a:extLst>
          </p:cNvPr>
          <p:cNvSpPr/>
          <p:nvPr/>
        </p:nvSpPr>
        <p:spPr>
          <a:xfrm>
            <a:off x="2222500" y="1970558"/>
            <a:ext cx="1231900" cy="188442"/>
          </a:xfrm>
          <a:prstGeom prst="uturn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B301FD8A-BF7A-D648-A38E-D4A06F9F97F8}"/>
              </a:ext>
            </a:extLst>
          </p:cNvPr>
          <p:cNvSpPr/>
          <p:nvPr/>
        </p:nvSpPr>
        <p:spPr>
          <a:xfrm>
            <a:off x="1739900" y="1841500"/>
            <a:ext cx="4254500" cy="317500"/>
          </a:xfrm>
          <a:prstGeom prst="uturn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U-Turn Arrow 7">
            <a:extLst>
              <a:ext uri="{FF2B5EF4-FFF2-40B4-BE49-F238E27FC236}">
                <a16:creationId xmlns:a16="http://schemas.microsoft.com/office/drawing/2014/main" id="{713BD9BB-9952-594C-BA8C-34464D68B89B}"/>
              </a:ext>
            </a:extLst>
          </p:cNvPr>
          <p:cNvSpPr/>
          <p:nvPr/>
        </p:nvSpPr>
        <p:spPr>
          <a:xfrm>
            <a:off x="1327150" y="1594277"/>
            <a:ext cx="6991350" cy="590123"/>
          </a:xfrm>
          <a:prstGeom prst="uturnArrow">
            <a:avLst/>
          </a:prstGeom>
          <a:solidFill>
            <a:srgbClr val="718E9C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1"/>
          </p:nvPr>
        </p:nvSpPr>
        <p:spPr>
          <a:xfrm>
            <a:off x="824847" y="1147024"/>
            <a:ext cx="5479362" cy="47266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Radar for detecting forest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Monitoring &amp; evaluation of mangroves in Guyana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Deforestation monitoring and reporting in Ecuador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Monitoring of gold mining in the Peruvian 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Monitoring of gold mining in the </a:t>
            </a:r>
            <a:r>
              <a:rPr lang="en-US" dirty="0" smtClean="0"/>
              <a:t>Colombian 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Forecasting seasonal to sub seasonal fire and agricultural risk from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resilience and reducing risk of extreme hydrological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1"/>
          </p:nvPr>
        </p:nvSpPr>
        <p:spPr>
          <a:xfrm>
            <a:off x="6450510" y="1147024"/>
            <a:ext cx="5217750" cy="47266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Ecosystem services modeling in the Amazon’s forest-agriculture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Quantifying the effects of forest change on provisioning and regulating ecosystem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Monitoring forest dynamics from space to enable sustainable livelihoods and biodiversity conservation in the Amazon (</a:t>
            </a:r>
            <a:r>
              <a:rPr lang="en-US" dirty="0" err="1"/>
              <a:t>TerraBio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the protection of forests with traditional communities and indigenous peoples (Origins)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Amazon landscape and biodiversity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Google Shape;431;g8050d59fd4_0_4" descr="SERVIR_PPT_background4.jpg"/>
          <p:cNvPicPr preferRelativeResize="0"/>
          <p:nvPr/>
        </p:nvPicPr>
        <p:blipFill rotWithShape="1">
          <a:blip r:embed="rId2">
            <a:alphaModFix/>
          </a:blip>
          <a:srcRect t="66735" b="4240"/>
          <a:stretch/>
        </p:blipFill>
        <p:spPr>
          <a:xfrm>
            <a:off x="0" y="4867564"/>
            <a:ext cx="12192000" cy="199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1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845" y="1147023"/>
            <a:ext cx="5311937" cy="472665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Indigenous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Most of the Amazon Basin is traditional territory of indigenous peoples now subject to enclosure for legal and illegal purposes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To </a:t>
            </a:r>
            <a:r>
              <a:rPr lang="en-US" dirty="0">
                <a:sym typeface="Gill Sans"/>
              </a:rPr>
              <a:t>ensure IPs know about, can access and benefit from SERVIR-Amazonia services, the Program engages representative IPOs, includes their needs, priorities in planning, training </a:t>
            </a:r>
            <a:r>
              <a:rPr lang="en-US" dirty="0" smtClean="0">
                <a:sym typeface="Gill Sans"/>
              </a:rPr>
              <a:t>events.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The </a:t>
            </a:r>
            <a:r>
              <a:rPr lang="en-US" dirty="0">
                <a:sym typeface="Gill Sans"/>
              </a:rPr>
              <a:t>leading IPOs in the region already use GIS services that we help strengthen.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Google Shape;100;g7717ee8ecf_1_107"/>
          <p:cNvPicPr preferRelativeResize="0"/>
          <p:nvPr/>
        </p:nvPicPr>
        <p:blipFill rotWithShape="1">
          <a:blip r:embed="rId2">
            <a:alphaModFix/>
          </a:blip>
          <a:srcRect t="9788"/>
          <a:stretch/>
        </p:blipFill>
        <p:spPr>
          <a:xfrm>
            <a:off x="6591215" y="1147023"/>
            <a:ext cx="3899504" cy="4650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845" y="1147023"/>
            <a:ext cx="10528955" cy="4726651"/>
          </a:xfrm>
        </p:spPr>
        <p:txBody>
          <a:bodyPr>
            <a:normAutofit/>
          </a:bodyPr>
          <a:lstStyle/>
          <a:p>
            <a:r>
              <a:rPr lang="en-US" b="1" dirty="0" smtClean="0"/>
              <a:t>Gender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Improving women’s leadership and creating an environment that provides opportunities to all, regardless of gender: Community of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Integrating a gender lens in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Gill Sans"/>
              </a:rPr>
              <a:t>Increasing the use of remote sensing and GIS to address gender equity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Google Shape;109;g7717ee8ecf_1_113"/>
          <p:cNvPicPr preferRelativeResize="0"/>
          <p:nvPr/>
        </p:nvPicPr>
        <p:blipFill rotWithShape="1">
          <a:blip r:embed="rId2">
            <a:alphaModFix/>
          </a:blip>
          <a:srcRect t="12818" b="37573"/>
          <a:stretch/>
        </p:blipFill>
        <p:spPr>
          <a:xfrm>
            <a:off x="1" y="3783492"/>
            <a:ext cx="12191999" cy="3074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" y="6562559"/>
            <a:ext cx="3118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Georgia" panose="02040502050405020303" pitchFamily="18" charset="0"/>
              </a:rPr>
              <a:t>Photo credit: SERVIR-Amazonia</a:t>
            </a:r>
            <a:endParaRPr lang="en-US" sz="105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Innovative science: 4 applied sciences teams</a:t>
            </a:r>
            <a:endParaRPr lang="en-US" dirty="0"/>
          </a:p>
        </p:txBody>
      </p:sp>
      <p:grpSp>
        <p:nvGrpSpPr>
          <p:cNvPr id="5" name="Google Shape;160;g7595731775_0_18"/>
          <p:cNvGrpSpPr/>
          <p:nvPr/>
        </p:nvGrpSpPr>
        <p:grpSpPr>
          <a:xfrm>
            <a:off x="560317" y="1399297"/>
            <a:ext cx="5066760" cy="2195419"/>
            <a:chOff x="420237" y="1049472"/>
            <a:chExt cx="3800071" cy="1646564"/>
          </a:xfrm>
        </p:grpSpPr>
        <p:pic>
          <p:nvPicPr>
            <p:cNvPr id="7" name="Google Shape;161;g7595731775_0_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20237" y="1049472"/>
              <a:ext cx="1042638" cy="10514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62;g7595731775_0_18"/>
            <p:cNvSpPr txBox="1"/>
            <p:nvPr/>
          </p:nvSpPr>
          <p:spPr>
            <a:xfrm>
              <a:off x="1616744" y="1049472"/>
              <a:ext cx="2603564" cy="1646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2000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Naiara Pinto</a:t>
              </a:r>
              <a:r>
                <a:rPr lang="en-US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/>
              </a:r>
              <a:br>
                <a:rPr lang="en-US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</a:br>
              <a:r>
                <a:rPr lang="en-US" b="1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Jet Propulsion Laboratory</a:t>
              </a:r>
              <a:endParaRPr b="1" dirty="0">
                <a:solidFill>
                  <a:srgbClr val="5595AC"/>
                </a:solidFill>
                <a:latin typeface="Georgia" panose="02040502050405020303" pitchFamily="18" charset="0"/>
              </a:endParaRPr>
            </a:p>
            <a:p>
              <a:pPr>
                <a:spcBef>
                  <a:spcPts val="800"/>
                </a:spcBef>
              </a:pP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Unlocking the Power of </a:t>
              </a:r>
              <a:b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</a:b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Active Remote Sensing for Ecosystem Services Modeling in the Amazon’s </a:t>
              </a:r>
              <a:b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</a:b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Forest-Agriculture Interface</a:t>
              </a:r>
              <a:endParaRPr dirty="0">
                <a:solidFill>
                  <a:srgbClr val="5595AC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9" name="Google Shape;163;g7595731775_0_18"/>
          <p:cNvGrpSpPr/>
          <p:nvPr/>
        </p:nvGrpSpPr>
        <p:grpSpPr>
          <a:xfrm>
            <a:off x="542345" y="3990948"/>
            <a:ext cx="5436424" cy="1641420"/>
            <a:chOff x="406759" y="2840810"/>
            <a:chExt cx="4077318" cy="1231065"/>
          </a:xfrm>
        </p:grpSpPr>
        <p:pic>
          <p:nvPicPr>
            <p:cNvPr id="10" name="Google Shape;164;g7595731775_0_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6759" y="2858742"/>
              <a:ext cx="1069593" cy="1078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65;g7595731775_0_18"/>
            <p:cNvSpPr txBox="1"/>
            <p:nvPr/>
          </p:nvSpPr>
          <p:spPr>
            <a:xfrm>
              <a:off x="1616744" y="2840810"/>
              <a:ext cx="2867333" cy="1231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r>
                <a:rPr lang="en-US" sz="2000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Douglas Morton</a:t>
              </a:r>
              <a:r>
                <a:rPr lang="en-US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/>
              </a:r>
              <a:br>
                <a:rPr lang="en-US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</a:br>
              <a:r>
                <a:rPr lang="en-US" b="1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Goddard Space Flight Center</a:t>
              </a:r>
              <a:endParaRPr dirty="0">
                <a:solidFill>
                  <a:srgbClr val="5595AC"/>
                </a:solidFill>
                <a:latin typeface="Georgia" panose="02040502050405020303" pitchFamily="18" charset="0"/>
                <a:ea typeface="Gill Sans"/>
                <a:cs typeface="Gill Sans"/>
                <a:sym typeface="Gill Sans"/>
              </a:endParaRPr>
            </a:p>
            <a:p>
              <a:pPr>
                <a:spcBef>
                  <a:spcPts val="800"/>
                </a:spcBef>
              </a:pP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Forecasting Seasonal to </a:t>
              </a:r>
              <a:b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</a:b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Sub-Seasonal Fire and Agricultural Risk from Drought in Amazonia</a:t>
              </a:r>
              <a:endParaRPr dirty="0">
                <a:solidFill>
                  <a:srgbClr val="5595AC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2" name="Google Shape;166;g7595731775_0_18"/>
          <p:cNvGrpSpPr/>
          <p:nvPr/>
        </p:nvGrpSpPr>
        <p:grpSpPr>
          <a:xfrm>
            <a:off x="6288816" y="1297697"/>
            <a:ext cx="5690965" cy="2195419"/>
            <a:chOff x="4716612" y="973272"/>
            <a:chExt cx="4268224" cy="1646564"/>
          </a:xfrm>
        </p:grpSpPr>
        <p:pic>
          <p:nvPicPr>
            <p:cNvPr id="13" name="Google Shape;167;g7595731775_0_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16612" y="1049472"/>
              <a:ext cx="1042661" cy="1051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68;g7595731775_0_18"/>
            <p:cNvSpPr txBox="1"/>
            <p:nvPr/>
          </p:nvSpPr>
          <p:spPr>
            <a:xfrm>
              <a:off x="5909236" y="973272"/>
              <a:ext cx="3075600" cy="1646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2000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Jim Nelson</a:t>
              </a:r>
              <a:endParaRPr dirty="0">
                <a:solidFill>
                  <a:srgbClr val="6A7278"/>
                </a:solidFill>
                <a:latin typeface="Georgia" panose="02040502050405020303" pitchFamily="18" charset="0"/>
              </a:endParaRPr>
            </a:p>
            <a:p>
              <a:r>
                <a:rPr lang="en-US" b="1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Brigham Young University</a:t>
              </a:r>
              <a:endParaRPr dirty="0">
                <a:solidFill>
                  <a:srgbClr val="5595AC"/>
                </a:solidFill>
                <a:latin typeface="Georgia" panose="02040502050405020303" pitchFamily="18" charset="0"/>
                <a:ea typeface="Gill Sans"/>
                <a:cs typeface="Gill Sans"/>
                <a:sym typeface="Gill Sans"/>
              </a:endParaRPr>
            </a:p>
            <a:p>
              <a:pPr>
                <a:spcBef>
                  <a:spcPts val="800"/>
                </a:spcBef>
              </a:pP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Improving Resiliency and Reducing Risk of Extreme Hydrologic Events through Application of Earth Observations and In Situ Monitoring Information</a:t>
              </a:r>
              <a:endParaRPr dirty="0">
                <a:solidFill>
                  <a:srgbClr val="5595AC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5" name="Google Shape;169;g7595731775_0_18"/>
          <p:cNvGrpSpPr/>
          <p:nvPr/>
        </p:nvGrpSpPr>
        <p:grpSpPr>
          <a:xfrm>
            <a:off x="6270861" y="3913257"/>
            <a:ext cx="5297721" cy="2195419"/>
            <a:chOff x="4703145" y="2782542"/>
            <a:chExt cx="3973291" cy="1646564"/>
          </a:xfrm>
        </p:grpSpPr>
        <p:pic>
          <p:nvPicPr>
            <p:cNvPr id="16" name="Google Shape;170;g7595731775_0_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03145" y="2858742"/>
              <a:ext cx="1069593" cy="1078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1;g7595731775_0_18"/>
            <p:cNvSpPr txBox="1"/>
            <p:nvPr/>
          </p:nvSpPr>
          <p:spPr>
            <a:xfrm>
              <a:off x="5909236" y="2782542"/>
              <a:ext cx="2767200" cy="1646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-US" sz="2000" b="1" dirty="0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Stephanie </a:t>
              </a:r>
              <a:r>
                <a:rPr lang="en-US" sz="2000" b="1" dirty="0" err="1">
                  <a:solidFill>
                    <a:srgbClr val="6A7278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Spera</a:t>
              </a:r>
              <a:endParaRPr sz="2000" b="1" dirty="0">
                <a:solidFill>
                  <a:srgbClr val="6A7278"/>
                </a:solidFill>
                <a:latin typeface="Georgia" panose="02040502050405020303" pitchFamily="18" charset="0"/>
                <a:ea typeface="Gill Sans"/>
                <a:cs typeface="Gill Sans"/>
                <a:sym typeface="Gill Sans"/>
              </a:endParaRPr>
            </a:p>
            <a:p>
              <a:r>
                <a:rPr lang="en-US" b="1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University of Richmond</a:t>
              </a:r>
              <a:endParaRPr dirty="0">
                <a:solidFill>
                  <a:srgbClr val="5595AC"/>
                </a:solidFill>
                <a:latin typeface="Georgia" panose="02040502050405020303" pitchFamily="18" charset="0"/>
                <a:ea typeface="Gill Sans"/>
                <a:cs typeface="Gill Sans"/>
                <a:sym typeface="Gill Sans"/>
              </a:endParaRPr>
            </a:p>
            <a:p>
              <a:pPr>
                <a:spcBef>
                  <a:spcPts val="800"/>
                </a:spcBef>
              </a:pPr>
              <a:r>
                <a:rPr lang="en-US" dirty="0">
                  <a:solidFill>
                    <a:srgbClr val="5595AC"/>
                  </a:solidFill>
                  <a:latin typeface="Georgia" panose="02040502050405020303" pitchFamily="18" charset="0"/>
                  <a:ea typeface="Gill Sans"/>
                  <a:cs typeface="Gill Sans"/>
                  <a:sym typeface="Gill Sans"/>
                </a:rPr>
                <a:t>Quantifying the Effects of Forest Cover Changes on Provisioning and Regulating Ecosystem Services in the Southwestern Amazon</a:t>
              </a:r>
              <a:endParaRPr sz="2000" dirty="0">
                <a:solidFill>
                  <a:srgbClr val="5595AC"/>
                </a:solidFill>
                <a:latin typeface="Georgia" panose="02040502050405020303" pitchFamily="18" charset="0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4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rvir Highlights_20191028" id="{A7FD4D31-B20B-B74B-82AF-C8AC2278C00A}" vid="{03EC6B61-F944-B646-B827-3DC62659C5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1_Theme2</Template>
  <TotalTime>12237</TotalTime>
  <Words>607</Words>
  <Application>Microsoft Office PowerPoint</Application>
  <PresentationFormat>Widescreen</PresentationFormat>
  <Paragraphs>91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Century Gothic</vt:lpstr>
      <vt:lpstr>Georgia</vt:lpstr>
      <vt:lpstr>Gill Sans</vt:lpstr>
      <vt:lpstr>Open Sans</vt:lpstr>
      <vt:lpstr>1_Theme2</vt:lpstr>
      <vt:lpstr>PowerPoint Presentation</vt:lpstr>
      <vt:lpstr>SERVIR SERVICES MEET NEEDS IN ASIA, Africa, and the Americas</vt:lpstr>
      <vt:lpstr>SERVIR AMAZONIA - FOCUS COUNTRIES</vt:lpstr>
      <vt:lpstr>SERVICE AREAS</vt:lpstr>
      <vt:lpstr>Service co-development</vt:lpstr>
      <vt:lpstr>Services</vt:lpstr>
      <vt:lpstr>Social inclusion</vt:lpstr>
      <vt:lpstr>Social inclusion</vt:lpstr>
      <vt:lpstr>Innovative science: 4 applied sciences teams</vt:lpstr>
      <vt:lpstr>Monitoring of Gold Mining in the Peruvian Amazon</vt:lpstr>
      <vt:lpstr>objectives</vt:lpstr>
      <vt:lpstr>Web-app</vt:lpstr>
      <vt:lpstr>Deforestation Monitoring and Reporting in Ecuador</vt:lpstr>
      <vt:lpstr>background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Rosenblatt</dc:creator>
  <cp:lastModifiedBy>Puzzi Nicolau, Andrea (MSFC-ST11)[UAH]</cp:lastModifiedBy>
  <cp:revision>128</cp:revision>
  <dcterms:created xsi:type="dcterms:W3CDTF">2019-10-30T16:09:36Z</dcterms:created>
  <dcterms:modified xsi:type="dcterms:W3CDTF">2020-07-29T04:24:33Z</dcterms:modified>
</cp:coreProperties>
</file>