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6" r:id="rId2"/>
    <p:sldId id="349" r:id="rId3"/>
    <p:sldId id="289" r:id="rId4"/>
    <p:sldId id="351" r:id="rId5"/>
    <p:sldId id="302" r:id="rId6"/>
    <p:sldId id="353" r:id="rId7"/>
    <p:sldId id="350" r:id="rId8"/>
    <p:sldId id="340" r:id="rId9"/>
    <p:sldId id="304" r:id="rId10"/>
    <p:sldId id="288" r:id="rId11"/>
  </p:sldIdLst>
  <p:sldSz cx="12192000" cy="6858000"/>
  <p:notesSz cx="7004050" cy="929005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535" autoAdjust="0"/>
    <p:restoredTop sz="85696" autoAdjust="0"/>
  </p:normalViewPr>
  <p:slideViewPr>
    <p:cSldViewPr>
      <p:cViewPr varScale="1">
        <p:scale>
          <a:sx n="74" d="100"/>
          <a:sy n="74" d="100"/>
        </p:scale>
        <p:origin x="474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5088" cy="464503"/>
          </a:xfrm>
          <a:prstGeom prst="rect">
            <a:avLst/>
          </a:prstGeom>
        </p:spPr>
        <p:txBody>
          <a:bodyPr vert="horz" lIns="93104" tIns="46552" rIns="93104" bIns="46552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67341" y="0"/>
            <a:ext cx="3035088" cy="464503"/>
          </a:xfrm>
          <a:prstGeom prst="rect">
            <a:avLst/>
          </a:prstGeom>
        </p:spPr>
        <p:txBody>
          <a:bodyPr vert="horz" lIns="93104" tIns="46552" rIns="93104" bIns="46552" rtlCol="0"/>
          <a:lstStyle>
            <a:lvl1pPr algn="r">
              <a:defRPr sz="1200"/>
            </a:lvl1pPr>
          </a:lstStyle>
          <a:p>
            <a:fld id="{627F4DDA-8680-3643-9530-EB065CB74615}" type="datetimeFigureOut">
              <a:rPr lang="en-US" smtClean="0"/>
              <a:t>7/29/2020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3935"/>
            <a:ext cx="3035088" cy="464503"/>
          </a:xfrm>
          <a:prstGeom prst="rect">
            <a:avLst/>
          </a:prstGeom>
        </p:spPr>
        <p:txBody>
          <a:bodyPr vert="horz" lIns="93104" tIns="46552" rIns="93104" bIns="46552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67341" y="8823935"/>
            <a:ext cx="3035088" cy="464503"/>
          </a:xfrm>
          <a:prstGeom prst="rect">
            <a:avLst/>
          </a:prstGeom>
        </p:spPr>
        <p:txBody>
          <a:bodyPr vert="horz" lIns="93104" tIns="46552" rIns="93104" bIns="46552" rtlCol="0" anchor="b"/>
          <a:lstStyle>
            <a:lvl1pPr algn="r">
              <a:defRPr sz="1200"/>
            </a:lvl1pPr>
          </a:lstStyle>
          <a:p>
            <a:fld id="{6B26D00C-2877-D045-B2FD-E502C086D6F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560729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5088" cy="464503"/>
          </a:xfrm>
          <a:prstGeom prst="rect">
            <a:avLst/>
          </a:prstGeom>
        </p:spPr>
        <p:txBody>
          <a:bodyPr vert="horz" lIns="93104" tIns="46552" rIns="93104" bIns="46552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67341" y="0"/>
            <a:ext cx="3035088" cy="464503"/>
          </a:xfrm>
          <a:prstGeom prst="rect">
            <a:avLst/>
          </a:prstGeom>
        </p:spPr>
        <p:txBody>
          <a:bodyPr vert="horz" wrap="square" lIns="93104" tIns="46552" rIns="93104" bIns="46552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cs typeface="Arial" charset="0"/>
              </a:defRPr>
            </a:lvl1pPr>
          </a:lstStyle>
          <a:p>
            <a:pPr>
              <a:defRPr/>
            </a:pPr>
            <a:fld id="{395B974F-C36E-9E4B-A6A6-EA479CA9ADFB}" type="datetimeFigureOut">
              <a:rPr lang="en-US"/>
              <a:pPr>
                <a:defRPr/>
              </a:pPr>
              <a:t>7/29/2020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1250" cy="3482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04" tIns="46552" rIns="93104" bIns="46552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0405" y="4412774"/>
            <a:ext cx="5603240" cy="4180523"/>
          </a:xfrm>
          <a:prstGeom prst="rect">
            <a:avLst/>
          </a:prstGeom>
        </p:spPr>
        <p:txBody>
          <a:bodyPr vert="horz" lIns="93104" tIns="46552" rIns="93104" bIns="46552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3935"/>
            <a:ext cx="3035088" cy="464503"/>
          </a:xfrm>
          <a:prstGeom prst="rect">
            <a:avLst/>
          </a:prstGeom>
        </p:spPr>
        <p:txBody>
          <a:bodyPr vert="horz" lIns="93104" tIns="46552" rIns="93104" bIns="46552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67341" y="8823935"/>
            <a:ext cx="3035088" cy="464503"/>
          </a:xfrm>
          <a:prstGeom prst="rect">
            <a:avLst/>
          </a:prstGeom>
        </p:spPr>
        <p:txBody>
          <a:bodyPr vert="horz" wrap="square" lIns="93104" tIns="46552" rIns="93104" bIns="46552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Arial" charset="0"/>
              </a:defRPr>
            </a:lvl1pPr>
          </a:lstStyle>
          <a:p>
            <a:pPr>
              <a:defRPr/>
            </a:pPr>
            <a:fld id="{A52AC4E0-4568-9D43-BA1B-13BEBD00DEB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137293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1250" cy="34829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52AC4E0-4568-9D43-BA1B-13BEBD00DEB1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01748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1250" cy="34829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52AC4E0-4568-9D43-BA1B-13BEBD00DEB1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43558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1250" cy="34829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52AC4E0-4568-9D43-BA1B-13BEBD00DEB1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79200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1250" cy="34829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52AC4E0-4568-9D43-BA1B-13BEBD00DEB1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39740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1250" cy="34829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transient heating can be modeled with a simple 1-d thermal model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52AC4E0-4568-9D43-BA1B-13BEBD00DEB1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20795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1250" cy="34829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transient heating can be modeled with a simple 1-d thermal model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52AC4E0-4568-9D43-BA1B-13BEBD00DEB1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14161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1250" cy="34829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52AC4E0-4568-9D43-BA1B-13BEBD00DEB1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02372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1250" cy="34829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Non periodic processing, is same but use 40 averaged images to filter out the periodic response (behaves as a simple notch filter), any signal at 2 Hz and its harmonics are removed, use longer delay subtraction of 25 averaged images.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52AC4E0-4568-9D43-BA1B-13BEBD00DEB1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67350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1250" cy="34829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Single stringer panel, left is periodic response dominated by the TE heating, right is the non-periodic response with the 2 hz TE heating filtered out., see this rapid growth heating at 422.5 seconds and it stays for over 10 seconds.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52AC4E0-4568-9D43-BA1B-13BEBD00DEB1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45331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1250" cy="34829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With passive thermography we can detect the location, size and depth of the rapid growth damage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52AC4E0-4568-9D43-BA1B-13BEBD00DEB1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23694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4BDD83-28F7-8847-9118-EB73468EA6D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54982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600" y="0"/>
            <a:ext cx="9245600" cy="1143000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NESB Peer Review 2014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F12B3B-E9A9-E844-B4B4-65B2C4D5026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82623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NESB Peer Review 2014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F60739-DFAD-6A4E-88F8-68A575C21B6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9772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625600" y="0"/>
            <a:ext cx="9245600" cy="1143000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NESB Peer Review 2014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9CB000-F549-D345-AD73-7CB791A4705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74035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625600" y="0"/>
            <a:ext cx="9245600" cy="1143000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NESB Peer Review 2014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5D019E-FE50-BE40-8114-17C160B6CCD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35803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625600" y="0"/>
            <a:ext cx="9245600" cy="1143000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NESB Peer Review 2014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6D7EE0-929E-184E-B1B4-BF293A90DAB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24988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NESB Peer Review 2014</a:t>
            </a:r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8F7CBE-0F4C-8A4A-9937-B44C0DEF7B8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47952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NESB Peer Review 2014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09C870-6B4D-2642-8B46-8975D941EE6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96477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NESB Peer Review 2014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FA65A8-F88E-F842-8C89-08C00F2AD4B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10925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625600" y="0"/>
            <a:ext cx="9245600" cy="1143000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NESB Peer Review 2014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93A252-5FB9-F94C-8299-6E23646BB85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88366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NESB Peer Review 2014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672E53-BFE9-2C49-9EDE-C2967D436F7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36879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cs typeface="Arial" charset="0"/>
              </a:defRPr>
            </a:lvl1pPr>
          </a:lstStyle>
          <a:p>
            <a:pPr>
              <a:defRPr/>
            </a:pPr>
            <a:fld id="{F20264F3-85DC-ED4F-8DBA-DC64937C912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30" name="Rectangle 2"/>
          <p:cNvSpPr>
            <a:spLocks noChangeArrowheads="1"/>
          </p:cNvSpPr>
          <p:nvPr/>
        </p:nvSpPr>
        <p:spPr bwMode="auto">
          <a:xfrm>
            <a:off x="0" y="0"/>
            <a:ext cx="12192000" cy="1143000"/>
          </a:xfrm>
          <a:prstGeom prst="rect">
            <a:avLst/>
          </a:prstGeom>
          <a:gradFill rotWithShape="0">
            <a:gsLst>
              <a:gs pos="0">
                <a:srgbClr val="A9BDFF"/>
              </a:gs>
              <a:gs pos="100000">
                <a:srgbClr val="FFFFFF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en-US" dirty="0">
              <a:ea typeface="+mn-ea"/>
            </a:endParaRPr>
          </a:p>
        </p:txBody>
      </p:sp>
      <p:pic>
        <p:nvPicPr>
          <p:cNvPr id="1031" name="Picture 5" descr="meatball best"/>
          <p:cNvPicPr>
            <a:picLocks noChangeAspect="1" noChangeArrowheads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2" name="TextBox 1"/>
          <p:cNvSpPr txBox="1">
            <a:spLocks noChangeArrowheads="1"/>
          </p:cNvSpPr>
          <p:nvPr/>
        </p:nvSpPr>
        <p:spPr bwMode="auto">
          <a:xfrm>
            <a:off x="0" y="911226"/>
            <a:ext cx="44704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US" sz="1400" b="1" i="1" dirty="0"/>
              <a:t>Nondestructive Evaluation Sciences Branch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7" Type="http://schemas.openxmlformats.org/officeDocument/2006/relationships/image" Target="../media/image9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emf"/><Relationship Id="rId5" Type="http://schemas.openxmlformats.org/officeDocument/2006/relationships/image" Target="../media/image7.png"/><Relationship Id="rId4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7" Type="http://schemas.openxmlformats.org/officeDocument/2006/relationships/hyperlink" Target="https://doi.org/10.1063/1.5099849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tiff"/><Relationship Id="rId3" Type="http://schemas.openxmlformats.org/officeDocument/2006/relationships/image" Target="../media/image10.png"/><Relationship Id="rId7" Type="http://schemas.openxmlformats.org/officeDocument/2006/relationships/image" Target="../media/image1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emf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1"/>
          <p:cNvSpPr>
            <a:spLocks noGrp="1"/>
          </p:cNvSpPr>
          <p:nvPr>
            <p:ph type="ctrTitle"/>
          </p:nvPr>
        </p:nvSpPr>
        <p:spPr>
          <a:xfrm>
            <a:off x="0" y="2743201"/>
            <a:ext cx="11734800" cy="1470025"/>
          </a:xfrm>
        </p:spPr>
        <p:txBody>
          <a:bodyPr/>
          <a:lstStyle/>
          <a:p>
            <a:r>
              <a:rPr lang="en-US" dirty="0"/>
              <a:t>Delamination Depth Imaging for Quasi-static and Fatigue Load Testing Using Passive Thermography</a:t>
            </a:r>
            <a:br>
              <a:rPr lang="en-US" dirty="0"/>
            </a:br>
            <a:br>
              <a:rPr lang="en-US" dirty="0"/>
            </a:br>
            <a:r>
              <a:rPr lang="en-US" sz="2000" kern="0" dirty="0">
                <a:solidFill>
                  <a:srgbClr val="000000"/>
                </a:solidFill>
                <a:latin typeface="Arial"/>
                <a:ea typeface="SimSun"/>
                <a:cs typeface="+mj-cs"/>
              </a:rPr>
              <a:t>Joseph N. Zalameda and William P. Winfree</a:t>
            </a:r>
            <a:br>
              <a:rPr lang="en-US" sz="2000" kern="0" dirty="0">
                <a:solidFill>
                  <a:srgbClr val="000000"/>
                </a:solidFill>
                <a:latin typeface="Arial"/>
                <a:ea typeface="SimSun"/>
                <a:cs typeface="+mj-cs"/>
              </a:rPr>
            </a:br>
            <a:br>
              <a:rPr lang="en-US" sz="2000" kern="0" dirty="0">
                <a:solidFill>
                  <a:srgbClr val="000000"/>
                </a:solidFill>
                <a:latin typeface="Arial"/>
                <a:ea typeface="SimSun"/>
                <a:cs typeface="+mj-cs"/>
              </a:rPr>
            </a:br>
            <a:br>
              <a:rPr lang="en-US" sz="2000" kern="0" dirty="0">
                <a:solidFill>
                  <a:srgbClr val="000000"/>
                </a:solidFill>
                <a:latin typeface="Arial"/>
                <a:ea typeface="SimSun"/>
                <a:cs typeface="+mj-cs"/>
              </a:rPr>
            </a:br>
            <a:r>
              <a:rPr lang="en-US" sz="2000" kern="0" dirty="0">
                <a:solidFill>
                  <a:srgbClr val="000000"/>
                </a:solidFill>
                <a:latin typeface="Arial"/>
                <a:ea typeface="SimSun"/>
                <a:cs typeface="+mj-cs"/>
              </a:rPr>
              <a:t>NASA Langley Research Center </a:t>
            </a:r>
            <a:br>
              <a:rPr lang="en-US" sz="2000" kern="0" dirty="0">
                <a:solidFill>
                  <a:srgbClr val="000000"/>
                </a:solidFill>
                <a:latin typeface="Arial"/>
                <a:ea typeface="SimSun"/>
                <a:cs typeface="+mj-cs"/>
              </a:rPr>
            </a:br>
            <a:r>
              <a:rPr lang="en-US" sz="2000" kern="0" dirty="0">
                <a:solidFill>
                  <a:srgbClr val="000000"/>
                </a:solidFill>
                <a:latin typeface="Arial"/>
                <a:ea typeface="SimSun"/>
                <a:cs typeface="+mj-cs"/>
              </a:rPr>
              <a:t>Hampton, VA 23681</a:t>
            </a:r>
            <a:br>
              <a:rPr lang="en-US" sz="2000" kern="0" dirty="0">
                <a:solidFill>
                  <a:srgbClr val="000000"/>
                </a:solidFill>
                <a:latin typeface="Arial"/>
                <a:ea typeface="SimSun"/>
                <a:cs typeface="+mj-cs"/>
              </a:rPr>
            </a:br>
            <a:endParaRPr lang="en-US" sz="2000" dirty="0">
              <a:latin typeface="Calibri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38400" y="4495800"/>
            <a:ext cx="7391400" cy="1752600"/>
          </a:xfrm>
        </p:spPr>
        <p:txBody>
          <a:bodyPr/>
          <a:lstStyle/>
          <a:p>
            <a:pPr>
              <a:defRPr/>
            </a:pPr>
            <a:endParaRPr lang="en-US" dirty="0"/>
          </a:p>
          <a:p>
            <a:pPr>
              <a:defRPr/>
            </a:pPr>
            <a:endParaRPr lang="en-US" sz="1600" kern="0" dirty="0">
              <a:solidFill>
                <a:srgbClr val="000000"/>
              </a:solidFill>
              <a:latin typeface="Arial"/>
              <a:ea typeface="SimSun"/>
              <a:cs typeface="+mj-cs"/>
            </a:endParaRPr>
          </a:p>
          <a:p>
            <a:pPr>
              <a:defRPr/>
            </a:pPr>
            <a:r>
              <a:rPr lang="en-US" sz="2000" kern="0" dirty="0">
                <a:solidFill>
                  <a:srgbClr val="000000"/>
                </a:solidFill>
                <a:latin typeface="Arial"/>
                <a:ea typeface="SimSun"/>
                <a:cs typeface="+mj-cs"/>
              </a:rPr>
              <a:t>QNDE Virtual Conference August 25-26, 2020 </a:t>
            </a:r>
            <a:endParaRPr lang="en-US" sz="2000" dirty="0"/>
          </a:p>
          <a:p>
            <a:pPr>
              <a:defRPr/>
            </a:pPr>
            <a:endParaRPr lang="en-US" dirty="0">
              <a:ea typeface="+mn-ea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B9D53D8-9040-4CB5-8F85-33E163C438D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00200" y="3070226"/>
            <a:ext cx="1524000" cy="2286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 charset="0"/>
              </a:rPr>
              <a:t>Outline</a:t>
            </a:r>
          </a:p>
        </p:txBody>
      </p:sp>
      <p:sp>
        <p:nvSpPr>
          <p:cNvPr id="15362" name="Content Placeholder 2"/>
          <p:cNvSpPr>
            <a:spLocks noGrp="1"/>
          </p:cNvSpPr>
          <p:nvPr>
            <p:ph idx="1"/>
          </p:nvPr>
        </p:nvSpPr>
        <p:spPr>
          <a:xfrm>
            <a:off x="1752600" y="1295401"/>
            <a:ext cx="8455058" cy="4525963"/>
          </a:xfrm>
        </p:spPr>
        <p:txBody>
          <a:bodyPr/>
          <a:lstStyle/>
          <a:p>
            <a:r>
              <a:rPr lang="en-US" dirty="0">
                <a:latin typeface="Calibri" charset="0"/>
              </a:rPr>
              <a:t>Introduction</a:t>
            </a:r>
          </a:p>
          <a:p>
            <a:r>
              <a:rPr lang="en-US" dirty="0">
                <a:latin typeface="Calibri" charset="0"/>
              </a:rPr>
              <a:t>Passive Thermography</a:t>
            </a:r>
            <a:endParaRPr lang="en-US" dirty="0">
              <a:solidFill>
                <a:srgbClr val="FF0000"/>
              </a:solidFill>
              <a:latin typeface="Calibri" charset="0"/>
            </a:endParaRPr>
          </a:p>
          <a:p>
            <a:pPr lvl="1"/>
            <a:r>
              <a:rPr lang="en-US" dirty="0">
                <a:latin typeface="Calibri" charset="0"/>
              </a:rPr>
              <a:t>Single Stringer Panel Quasi-static Loading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en-US" dirty="0">
                <a:latin typeface="Calibri" charset="0"/>
              </a:rPr>
              <a:t>Imaging for Damage Growth with Ultrasonic and X-ray CT Comparisons</a:t>
            </a:r>
          </a:p>
          <a:p>
            <a:pPr lvl="1"/>
            <a:r>
              <a:rPr lang="en-US" dirty="0">
                <a:latin typeface="Calibri" charset="0"/>
              </a:rPr>
              <a:t>Single Stringer Panel Fatigue (Cyclic) Loading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en-US" dirty="0">
                <a:latin typeface="Calibri" charset="0"/>
              </a:rPr>
              <a:t>Imaging for Damage Growth</a:t>
            </a:r>
          </a:p>
          <a:p>
            <a:r>
              <a:rPr lang="en-US" dirty="0">
                <a:latin typeface="Calibri" charset="0"/>
              </a:rPr>
              <a:t>Reduction of Thermal Data for Damage Depth</a:t>
            </a:r>
            <a:endParaRPr lang="en-US" dirty="0">
              <a:solidFill>
                <a:srgbClr val="FF0000"/>
              </a:solidFill>
              <a:latin typeface="Calibri" charset="0"/>
            </a:endParaRPr>
          </a:p>
          <a:p>
            <a:pPr lvl="1"/>
            <a:r>
              <a:rPr lang="en-US" dirty="0">
                <a:latin typeface="Calibri" charset="0"/>
              </a:rPr>
              <a:t>Model Fit to the Thermal Data (Fatigue and Quasi-static Loading)</a:t>
            </a:r>
          </a:p>
          <a:p>
            <a:r>
              <a:rPr lang="en-US" dirty="0">
                <a:latin typeface="Calibri" charset="0"/>
              </a:rPr>
              <a:t>Conclusions</a:t>
            </a:r>
          </a:p>
          <a:p>
            <a:endParaRPr lang="en-US" dirty="0">
              <a:latin typeface="Calibri" charset="0"/>
            </a:endParaRPr>
          </a:p>
          <a:p>
            <a:endParaRPr lang="en-US" dirty="0">
              <a:latin typeface="Calibri" charset="0"/>
            </a:endParaRPr>
          </a:p>
        </p:txBody>
      </p:sp>
      <p:sp>
        <p:nvSpPr>
          <p:cNvPr id="15364" name="Slide Number Placeholder 4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fld id="{6CB2663E-1219-2F4B-AE8D-A06271680F8A}" type="slidenum">
              <a:rPr lang="en-US" sz="1200">
                <a:solidFill>
                  <a:srgbClr val="898989"/>
                </a:solidFill>
              </a:rPr>
              <a:pPr eaLnBrk="1" hangingPunct="1"/>
              <a:t>2</a:t>
            </a:fld>
            <a:endParaRPr lang="en-US" sz="1200" dirty="0">
              <a:solidFill>
                <a:srgbClr val="8989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05558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BF6385-2EC6-A14F-8759-8EB736F3A6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Single Stringer Panel Quasi-static Loading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526F32-960A-D045-9178-C5ED8E4F688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7F12B3B-E9A9-E844-B4B4-65B2C4D50263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4973FFC-BBBB-4898-A5E8-32EC210193DD}"/>
              </a:ext>
            </a:extLst>
          </p:cNvPr>
          <p:cNvSpPr/>
          <p:nvPr/>
        </p:nvSpPr>
        <p:spPr>
          <a:xfrm>
            <a:off x="1676400" y="5650499"/>
            <a:ext cx="88392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Char char="•"/>
              <a:defRPr/>
            </a:pPr>
            <a:r>
              <a:rPr lang="en-US" kern="0" dirty="0">
                <a:solidFill>
                  <a:sysClr val="windowText" lastClr="000000"/>
                </a:solidFill>
              </a:rPr>
              <a:t> Skin is 12 plies (0.22 cm thick), stiffener flange is woven composite 12 plies (0.24 cm thick), camera is synchronized to loading, 640 x 512 cooled InSb sensor, 25 mm Ge optics, and  load is acquired for each frame, frame rate of camera is 80 -180Hz, applied load to over 1,000 pounds typically over 15 – 25 minutes.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Char char="•"/>
              <a:defRPr/>
            </a:pPr>
            <a:endParaRPr lang="en-US" kern="0" dirty="0">
              <a:solidFill>
                <a:sysClr val="windowText" lastClr="000000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E40DE15-ED36-4BC2-A03B-F9348D4CDD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3000" y="1373111"/>
            <a:ext cx="2896588" cy="404727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20ECBFD-3613-4B0A-AB72-B6F4CF46C7BA}"/>
              </a:ext>
            </a:extLst>
          </p:cNvPr>
          <p:cNvSpPr txBox="1"/>
          <p:nvPr/>
        </p:nvSpPr>
        <p:spPr>
          <a:xfrm>
            <a:off x="1490748" y="1822609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4D012BF-4C53-4F98-BD99-8B5A64BB4013}"/>
              </a:ext>
            </a:extLst>
          </p:cNvPr>
          <p:cNvSpPr txBox="1"/>
          <p:nvPr/>
        </p:nvSpPr>
        <p:spPr>
          <a:xfrm>
            <a:off x="1315251" y="1909497"/>
            <a:ext cx="83093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/>
              <a:t>IR Camera</a:t>
            </a:r>
            <a:endParaRPr lang="en-US" sz="12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6E2780D-111A-41A9-8D9F-384B02FEE48C}"/>
              </a:ext>
            </a:extLst>
          </p:cNvPr>
          <p:cNvSpPr txBox="1"/>
          <p:nvPr/>
        </p:nvSpPr>
        <p:spPr>
          <a:xfrm>
            <a:off x="3159878" y="4528098"/>
            <a:ext cx="730940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dirty="0"/>
              <a:t>Single Stringer Panel</a:t>
            </a:r>
          </a:p>
        </p:txBody>
      </p:sp>
      <p:pic>
        <p:nvPicPr>
          <p:cNvPr id="18" name="test.mov">
            <a:hlinkClick r:id="" action="ppaction://media"/>
            <a:extLst>
              <a:ext uri="{FF2B5EF4-FFF2-40B4-BE49-F238E27FC236}">
                <a16:creationId xmlns:a16="http://schemas.microsoft.com/office/drawing/2014/main" id="{A525B662-26CA-462C-89FB-029909ECB22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14454" y="1316371"/>
            <a:ext cx="5901146" cy="4160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855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285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8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BF6385-2EC6-A14F-8759-8EB736F3A6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Single Stringer Panel Quasi-static Loading Thermal Responses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526F32-960A-D045-9178-C5ED8E4F688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7F12B3B-E9A9-E844-B4B4-65B2C4D50263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0C32746F-7322-4DC2-BA5C-C173269D00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5942" y="4410579"/>
            <a:ext cx="2994222" cy="1945772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A97818E2-6F85-4287-889B-5C9C352FFAF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31460" b="2841"/>
          <a:stretch/>
        </p:blipFill>
        <p:spPr>
          <a:xfrm>
            <a:off x="3161169" y="4668306"/>
            <a:ext cx="2607979" cy="1338609"/>
          </a:xfrm>
          <a:prstGeom prst="rect">
            <a:avLst/>
          </a:prstGeom>
        </p:spPr>
      </p:pic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94BD9B71-ACB5-4F4D-923D-E516DC448528}"/>
              </a:ext>
            </a:extLst>
          </p:cNvPr>
          <p:cNvCxnSpPr>
            <a:cxnSpLocks/>
          </p:cNvCxnSpPr>
          <p:nvPr/>
        </p:nvCxnSpPr>
        <p:spPr>
          <a:xfrm>
            <a:off x="2985644" y="4668306"/>
            <a:ext cx="0" cy="1165897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83F35650-57D1-4F1A-8526-F3F46327F4D9}"/>
              </a:ext>
            </a:extLst>
          </p:cNvPr>
          <p:cNvSpPr txBox="1"/>
          <p:nvPr/>
        </p:nvSpPr>
        <p:spPr>
          <a:xfrm>
            <a:off x="2315268" y="5075688"/>
            <a:ext cx="6703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7.6 cm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93BAB7E6-3785-4BAA-88BF-A794DAB9DF7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29264"/>
          <a:stretch/>
        </p:blipFill>
        <p:spPr>
          <a:xfrm rot="10800000" flipH="1">
            <a:off x="7879702" y="2067022"/>
            <a:ext cx="2235852" cy="133860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1F95DA79-80F1-48E0-B2CB-C0F769FD87A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32643"/>
          <a:stretch/>
        </p:blipFill>
        <p:spPr>
          <a:xfrm>
            <a:off x="5083656" y="2067021"/>
            <a:ext cx="2607979" cy="1372395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E75F0760-48E3-4257-945F-7B18DB5A654C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32643"/>
          <a:stretch/>
        </p:blipFill>
        <p:spPr>
          <a:xfrm>
            <a:off x="2315268" y="2067021"/>
            <a:ext cx="2607979" cy="1372396"/>
          </a:xfrm>
          <a:prstGeom prst="rect">
            <a:avLst/>
          </a:prstGeom>
        </p:spPr>
      </p:pic>
      <p:sp>
        <p:nvSpPr>
          <p:cNvPr id="45" name="Rectangle 44">
            <a:extLst>
              <a:ext uri="{FF2B5EF4-FFF2-40B4-BE49-F238E27FC236}">
                <a16:creationId xmlns:a16="http://schemas.microsoft.com/office/drawing/2014/main" id="{F793F076-1BF6-407D-A9C0-5AEB1871A686}"/>
              </a:ext>
            </a:extLst>
          </p:cNvPr>
          <p:cNvSpPr/>
          <p:nvPr/>
        </p:nvSpPr>
        <p:spPr>
          <a:xfrm>
            <a:off x="2876072" y="1569856"/>
            <a:ext cx="14863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Before Failure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10BBE25E-756E-4BBC-AA5B-F471CEB0CD5A}"/>
              </a:ext>
            </a:extLst>
          </p:cNvPr>
          <p:cNvSpPr/>
          <p:nvPr/>
        </p:nvSpPr>
        <p:spPr>
          <a:xfrm>
            <a:off x="4896627" y="1301002"/>
            <a:ext cx="298203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/>
              <a:t>Next Image:</a:t>
            </a:r>
          </a:p>
          <a:p>
            <a:pPr algn="ctr"/>
            <a:r>
              <a:rPr lang="en-US" dirty="0"/>
              <a:t>Elapsed Time = 0.056 seconds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C79BCD9D-B10B-4409-A566-1A08C0CC8F80}"/>
              </a:ext>
            </a:extLst>
          </p:cNvPr>
          <p:cNvSpPr/>
          <p:nvPr/>
        </p:nvSpPr>
        <p:spPr>
          <a:xfrm>
            <a:off x="7899819" y="1569856"/>
            <a:ext cx="22157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Ultrasonic Inspection</a:t>
            </a:r>
          </a:p>
        </p:txBody>
      </p: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D07F3EC7-D8C4-4154-A1E7-3C5DB0082D43}"/>
              </a:ext>
            </a:extLst>
          </p:cNvPr>
          <p:cNvCxnSpPr>
            <a:cxnSpLocks/>
          </p:cNvCxnSpPr>
          <p:nvPr/>
        </p:nvCxnSpPr>
        <p:spPr>
          <a:xfrm>
            <a:off x="10224708" y="2067021"/>
            <a:ext cx="0" cy="1165897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FF764FDB-7C81-4179-A9ED-997129CF00D1}"/>
              </a:ext>
            </a:extLst>
          </p:cNvPr>
          <p:cNvSpPr txBox="1"/>
          <p:nvPr/>
        </p:nvSpPr>
        <p:spPr>
          <a:xfrm>
            <a:off x="10224708" y="2456830"/>
            <a:ext cx="6703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7.6 cm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CAF1539F-A0CD-4D3F-AC11-7AF2CAFB564D}"/>
              </a:ext>
            </a:extLst>
          </p:cNvPr>
          <p:cNvSpPr txBox="1"/>
          <p:nvPr/>
        </p:nvSpPr>
        <p:spPr>
          <a:xfrm>
            <a:off x="7581860" y="6352174"/>
            <a:ext cx="12956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Time (Seconds)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230CF998-F763-4EAD-864C-51377BA7CE3B}"/>
              </a:ext>
            </a:extLst>
          </p:cNvPr>
          <p:cNvSpPr txBox="1"/>
          <p:nvPr/>
        </p:nvSpPr>
        <p:spPr>
          <a:xfrm rot="16200000">
            <a:off x="5575639" y="5183721"/>
            <a:ext cx="17815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Temperature (Counts)</a:t>
            </a:r>
          </a:p>
        </p:txBody>
      </p: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44CAC617-B4C5-4550-B068-BD0C96186E26}"/>
              </a:ext>
            </a:extLst>
          </p:cNvPr>
          <p:cNvCxnSpPr>
            <a:cxnSpLocks/>
          </p:cNvCxnSpPr>
          <p:nvPr/>
        </p:nvCxnSpPr>
        <p:spPr>
          <a:xfrm>
            <a:off x="6898374" y="4298148"/>
            <a:ext cx="409772" cy="110503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TextBox 52">
            <a:extLst>
              <a:ext uri="{FF2B5EF4-FFF2-40B4-BE49-F238E27FC236}">
                <a16:creationId xmlns:a16="http://schemas.microsoft.com/office/drawing/2014/main" id="{699DB090-D06C-47C5-8578-B4AA064AAA3D}"/>
              </a:ext>
            </a:extLst>
          </p:cNvPr>
          <p:cNvSpPr txBox="1"/>
          <p:nvPr/>
        </p:nvSpPr>
        <p:spPr>
          <a:xfrm>
            <a:off x="5194387" y="4018652"/>
            <a:ext cx="18292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Instantaneous Heating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98CE9675-587E-43B4-8C71-D9290CB84400}"/>
              </a:ext>
            </a:extLst>
          </p:cNvPr>
          <p:cNvSpPr txBox="1"/>
          <p:nvPr/>
        </p:nvSpPr>
        <p:spPr>
          <a:xfrm>
            <a:off x="7499431" y="4098077"/>
            <a:ext cx="1329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Single Pixel Plot</a:t>
            </a:r>
          </a:p>
        </p:txBody>
      </p: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1777483A-FFFB-4A44-8AFF-28775C956269}"/>
              </a:ext>
            </a:extLst>
          </p:cNvPr>
          <p:cNvCxnSpPr/>
          <p:nvPr/>
        </p:nvCxnSpPr>
        <p:spPr>
          <a:xfrm>
            <a:off x="4542287" y="5655094"/>
            <a:ext cx="1640264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988516BF-8FDA-4783-9FC4-99C19352631F}"/>
              </a:ext>
            </a:extLst>
          </p:cNvPr>
          <p:cNvSpPr txBox="1"/>
          <p:nvPr/>
        </p:nvSpPr>
        <p:spPr>
          <a:xfrm>
            <a:off x="3306796" y="4343374"/>
            <a:ext cx="23167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Instantaneous Heating Image</a:t>
            </a:r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9E4C3861-D610-4297-ADFF-31BAE8DA0E57}"/>
              </a:ext>
            </a:extLst>
          </p:cNvPr>
          <p:cNvSpPr/>
          <p:nvPr/>
        </p:nvSpPr>
        <p:spPr>
          <a:xfrm>
            <a:off x="4482468" y="5629249"/>
            <a:ext cx="45719" cy="4629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5125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BF6385-2EC6-A14F-8759-8EB736F3A6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11641"/>
            <a:ext cx="9296400" cy="1143000"/>
          </a:xfrm>
        </p:spPr>
        <p:txBody>
          <a:bodyPr>
            <a:normAutofit fontScale="90000"/>
          </a:bodyPr>
          <a:lstStyle/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1-Dimensional Series Solution for a Planar Heat Source and Thermoelastic Heat Source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526F32-960A-D045-9178-C5ED8E4F688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857178" y="6413596"/>
            <a:ext cx="750621" cy="383344"/>
          </a:xfrm>
        </p:spPr>
        <p:txBody>
          <a:bodyPr/>
          <a:lstStyle/>
          <a:p>
            <a:pPr>
              <a:defRPr/>
            </a:pPr>
            <a:fld id="{87F12B3B-E9A9-E844-B4B4-65B2C4D50263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AB89A41F-8A1C-864E-AE6F-2D80FF49C09C}"/>
                  </a:ext>
                </a:extLst>
              </p:cNvPr>
              <p:cNvSpPr/>
              <p:nvPr/>
            </p:nvSpPr>
            <p:spPr>
              <a:xfrm>
                <a:off x="2171698" y="4139237"/>
                <a:ext cx="7848600" cy="98405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𝑝𝑙𝑎𝑛𝑎𝑟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𝑡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,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𝑝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𝑄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𝐾</m:t>
                          </m:r>
                        </m:den>
                      </m:f>
                      <m:rad>
                        <m:radPr>
                          <m:degHide m:val="on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𝛼</m:t>
                              </m:r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𝜋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 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𝑡</m:t>
                              </m:r>
                            </m:den>
                          </m:f>
                        </m:e>
                      </m:rad>
                      <m:r>
                        <a:rPr lang="en-US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 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func>
                                <m:func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exp</m:t>
                                  </m:r>
                                </m:fName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 </m:t>
                                  </m:r>
                                </m:e>
                              </m:func>
                            </m:e>
                            <m:sup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−</m:t>
                                  </m:r>
                                  <m:sSup>
                                    <m:sSup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  <a:cs typeface="Times New Roman" panose="02020603050405020304" pitchFamily="18" charset="0"/>
                                        </a:rPr>
                                        <m:t>𝑝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  <a:cs typeface="Times New Roman" panose="020206030504050203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4 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𝛼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 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𝑡</m:t>
                                  </m:r>
                                </m:den>
                              </m:f>
                            </m:sup>
                          </m:sSup>
                          <m: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 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 </m:t>
                          </m:r>
                          <m:nary>
                            <m:naryPr>
                              <m:chr m:val="∑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𝑛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∞</m:t>
                              </m:r>
                            </m:sup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func>
                                    <m:func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US"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  <a:cs typeface="Times New Roman" panose="02020603050405020304" pitchFamily="18" charset="0"/>
                                        </a:rPr>
                                        <m:t>exp</m:t>
                                      </m:r>
                                    </m:fName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  <a:cs typeface="Times New Roman" panose="02020603050405020304" pitchFamily="18" charset="0"/>
                                        </a:rPr>
                                        <m:t> </m:t>
                                      </m:r>
                                    </m:e>
                                  </m:func>
                                </m:e>
                                <m:sup>
                                  <m:f>
                                    <m:f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  <a:cs typeface="Times New Roman" panose="02020603050405020304" pitchFamily="18" charset="0"/>
                                        </a:rPr>
                                        <m:t>− </m:t>
                                      </m:r>
                                      <m:sSup>
                                        <m:sSup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ea typeface="Times New Roman" panose="02020603050405020304" pitchFamily="18" charset="0"/>
                                              <a:cs typeface="Times New Roman" panose="02020603050405020304" pitchFamily="18" charset="0"/>
                                            </a:rPr>
                                            <m:t>(2</m:t>
                                          </m:r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ea typeface="Times New Roman" panose="02020603050405020304" pitchFamily="18" charset="0"/>
                                              <a:cs typeface="Times New Roman" panose="02020603050405020304" pitchFamily="18" charset="0"/>
                                            </a:rPr>
                                            <m:t>𝐿𝑛</m:t>
                                          </m:r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ea typeface="Times New Roman" panose="02020603050405020304" pitchFamily="18" charset="0"/>
                                              <a:cs typeface="Times New Roman" panose="02020603050405020304" pitchFamily="18" charset="0"/>
                                            </a:rPr>
                                            <m:t> −</m:t>
                                          </m:r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ea typeface="Times New Roman" panose="02020603050405020304" pitchFamily="18" charset="0"/>
                                              <a:cs typeface="Times New Roman" panose="02020603050405020304" pitchFamily="18" charset="0"/>
                                            </a:rPr>
                                            <m:t>𝑝</m:t>
                                          </m:r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ea typeface="Times New Roman" panose="02020603050405020304" pitchFamily="18" charset="0"/>
                                              <a:cs typeface="Times New Roman" panose="02020603050405020304" pitchFamily="18" charset="0"/>
                                            </a:rPr>
                                            <m:t>)</m:t>
                                          </m:r>
                                        </m:e>
                                        <m:sup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  <a:ea typeface="Times New Roman" panose="02020603050405020304" pitchFamily="18" charset="0"/>
                                              <a:cs typeface="Times New Roman" panose="020206030504050203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</m:num>
                                    <m:den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  <a:cs typeface="Times New Roman" panose="02020603050405020304" pitchFamily="18" charset="0"/>
                                        </a:rPr>
                                        <m:t>4 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  <a:cs typeface="Times New Roman" panose="02020603050405020304" pitchFamily="18" charset="0"/>
                                        </a:rPr>
                                        <m:t>𝛼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  <a:cs typeface="Times New Roman" panose="02020603050405020304" pitchFamily="18" charset="0"/>
                                        </a:rPr>
                                        <m:t> 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  <a:cs typeface="Times New Roman" panose="02020603050405020304" pitchFamily="18" charset="0"/>
                                        </a:rPr>
                                        <m:t>𝑡</m:t>
                                      </m:r>
                                    </m:den>
                                  </m:f>
                                </m:sup>
                              </m:sSup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func>
                                    <m:func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US"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  <a:cs typeface="Times New Roman" panose="02020603050405020304" pitchFamily="18" charset="0"/>
                                        </a:rPr>
                                        <m:t>exp</m:t>
                                      </m:r>
                                    </m:fName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  <a:cs typeface="Times New Roman" panose="02020603050405020304" pitchFamily="18" charset="0"/>
                                        </a:rPr>
                                        <m:t> </m:t>
                                      </m:r>
                                    </m:e>
                                  </m:func>
                                </m:e>
                                <m:sup>
                                  <m:f>
                                    <m:f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  <a:cs typeface="Times New Roman" panose="02020603050405020304" pitchFamily="18" charset="0"/>
                                        </a:rPr>
                                        <m:t>− </m:t>
                                      </m:r>
                                      <m:sSup>
                                        <m:sSup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  <a:ea typeface="Times New Roman" panose="02020603050405020304" pitchFamily="18" charset="0"/>
                                              <a:cs typeface="Times New Roman" panose="02020603050405020304" pitchFamily="18" charset="0"/>
                                            </a:rPr>
                                            <m:t>(2</m:t>
                                          </m:r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  <a:ea typeface="Times New Roman" panose="02020603050405020304" pitchFamily="18" charset="0"/>
                                              <a:cs typeface="Times New Roman" panose="02020603050405020304" pitchFamily="18" charset="0"/>
                                            </a:rPr>
                                            <m:t>𝐿𝑛</m:t>
                                          </m:r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ea typeface="Times New Roman" panose="02020603050405020304" pitchFamily="18" charset="0"/>
                                              <a:cs typeface="Times New Roman" panose="02020603050405020304" pitchFamily="18" charset="0"/>
                                            </a:rPr>
                                            <m:t>+</m:t>
                                          </m:r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  <a:ea typeface="Times New Roman" panose="02020603050405020304" pitchFamily="18" charset="0"/>
                                              <a:cs typeface="Times New Roman" panose="02020603050405020304" pitchFamily="18" charset="0"/>
                                            </a:rPr>
                                            <m:t>𝑝</m:t>
                                          </m:r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  <a:ea typeface="Times New Roman" panose="02020603050405020304" pitchFamily="18" charset="0"/>
                                              <a:cs typeface="Times New Roman" panose="02020603050405020304" pitchFamily="18" charset="0"/>
                                            </a:rPr>
                                            <m:t>)</m:t>
                                          </m:r>
                                        </m:e>
                                        <m:sup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  <a:ea typeface="Times New Roman" panose="02020603050405020304" pitchFamily="18" charset="0"/>
                                              <a:cs typeface="Times New Roman" panose="020206030504050203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</m:num>
                                    <m:den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  <a:cs typeface="Times New Roman" panose="02020603050405020304" pitchFamily="18" charset="0"/>
                                        </a:rPr>
                                        <m:t>4 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  <a:cs typeface="Times New Roman" panose="02020603050405020304" pitchFamily="18" charset="0"/>
                                        </a:rPr>
                                        <m:t>𝛼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  <a:cs typeface="Times New Roman" panose="02020603050405020304" pitchFamily="18" charset="0"/>
                                        </a:rPr>
                                        <m:t> 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  <a:cs typeface="Times New Roman" panose="02020603050405020304" pitchFamily="18" charset="0"/>
                                        </a:rPr>
                                        <m:t>𝑡</m:t>
                                      </m:r>
                                    </m:den>
                                  </m:f>
                                </m:sup>
                              </m:s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)</m:t>
                              </m:r>
                            </m:e>
                          </m:nary>
                          <m: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 </m:t>
                          </m:r>
                        </m:e>
                      </m:d>
                    </m:oMath>
                  </m:oMathPara>
                </a14:m>
                <a:endParaRPr lang="en-US" i="1" dirty="0">
                  <a:latin typeface="Cambria Math" panose="020405030504060302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AB89A41F-8A1C-864E-AE6F-2D80FF49C09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1698" y="4139237"/>
                <a:ext cx="7848600" cy="98405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0" name="Group 9">
            <a:extLst>
              <a:ext uri="{FF2B5EF4-FFF2-40B4-BE49-F238E27FC236}">
                <a16:creationId xmlns:a16="http://schemas.microsoft.com/office/drawing/2014/main" id="{210D5D4A-F986-49CE-A74B-A62792D637E6}"/>
              </a:ext>
            </a:extLst>
          </p:cNvPr>
          <p:cNvGrpSpPr/>
          <p:nvPr/>
        </p:nvGrpSpPr>
        <p:grpSpPr>
          <a:xfrm>
            <a:off x="184303" y="1251626"/>
            <a:ext cx="4880405" cy="3034762"/>
            <a:chOff x="3247108" y="1277807"/>
            <a:chExt cx="4880405" cy="3034762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8F440441-6BAB-9A4B-8496-61FEA8A24692}"/>
                </a:ext>
              </a:extLst>
            </p:cNvPr>
            <p:cNvSpPr/>
            <p:nvPr/>
          </p:nvSpPr>
          <p:spPr>
            <a:xfrm>
              <a:off x="4068807" y="3174177"/>
              <a:ext cx="3123805" cy="399728"/>
            </a:xfrm>
            <a:prstGeom prst="rect">
              <a:avLst/>
            </a:prstGeom>
            <a:noFill/>
            <a:ln cmpd="dbl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12CD02C7-6614-1549-9479-34FB7D046651}"/>
                </a:ext>
              </a:extLst>
            </p:cNvPr>
            <p:cNvSpPr/>
            <p:nvPr/>
          </p:nvSpPr>
          <p:spPr>
            <a:xfrm>
              <a:off x="4068807" y="2774449"/>
              <a:ext cx="3123805" cy="399728"/>
            </a:xfrm>
            <a:prstGeom prst="rect">
              <a:avLst/>
            </a:prstGeom>
            <a:noFill/>
            <a:ln cmpd="dbl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0F6E270D-F7A2-1F4D-A2B4-F8F240C272D1}"/>
                </a:ext>
              </a:extLst>
            </p:cNvPr>
            <p:cNvSpPr/>
            <p:nvPr/>
          </p:nvSpPr>
          <p:spPr>
            <a:xfrm>
              <a:off x="3247108" y="3573905"/>
              <a:ext cx="1262014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dirty="0">
                  <a:solidFill>
                    <a:prstClr val="black"/>
                  </a:solidFill>
                </a:rPr>
                <a:t>Heat Source</a:t>
              </a:r>
            </a:p>
            <a:p>
              <a:r>
                <a:rPr lang="en-US" sz="1400" dirty="0">
                  <a:solidFill>
                    <a:prstClr val="black"/>
                  </a:solidFill>
                </a:rPr>
                <a:t>from Damage</a:t>
              </a:r>
            </a:p>
            <a:p>
              <a:r>
                <a:rPr lang="en-US" sz="1400" dirty="0">
                  <a:solidFill>
                    <a:prstClr val="black"/>
                  </a:solidFill>
                </a:rPr>
                <a:t>at depth </a:t>
              </a:r>
              <a:r>
                <a:rPr lang="en-US" sz="1400" i="1" dirty="0">
                  <a:solidFill>
                    <a:prstClr val="black"/>
                  </a:solidFill>
                </a:rPr>
                <a:t>= l</a:t>
              </a: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88A66850-0E63-7842-9E5C-9E7D478842DF}"/>
                </a:ext>
              </a:extLst>
            </p:cNvPr>
            <p:cNvSpPr/>
            <p:nvPr/>
          </p:nvSpPr>
          <p:spPr>
            <a:xfrm>
              <a:off x="5471738" y="2374722"/>
              <a:ext cx="74422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i="1" dirty="0">
                  <a:solidFill>
                    <a:prstClr val="black"/>
                  </a:solidFill>
                </a:rPr>
                <a:t>T (t)</a:t>
              </a:r>
              <a:endParaRPr lang="en-US" i="1" dirty="0"/>
            </a:p>
          </p:txBody>
        </p: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265A5EF9-A3E7-3E46-B454-4A20298E92D7}"/>
                </a:ext>
              </a:extLst>
            </p:cNvPr>
            <p:cNvCxnSpPr/>
            <p:nvPr/>
          </p:nvCxnSpPr>
          <p:spPr>
            <a:xfrm>
              <a:off x="7290046" y="2766777"/>
              <a:ext cx="0" cy="407401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6DC0BA4E-AD5C-2646-8ED6-14C1D1FBDE14}"/>
                </a:ext>
              </a:extLst>
            </p:cNvPr>
            <p:cNvSpPr/>
            <p:nvPr/>
          </p:nvSpPr>
          <p:spPr>
            <a:xfrm>
              <a:off x="7255928" y="2832623"/>
              <a:ext cx="871585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i="1" dirty="0">
                  <a:solidFill>
                    <a:prstClr val="black"/>
                  </a:solidFill>
                </a:rPr>
                <a:t>depth = p</a:t>
              </a:r>
              <a:endParaRPr lang="en-US" dirty="0"/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42C82895-8464-4C43-8362-F2BDCF0CF006}"/>
                </a:ext>
              </a:extLst>
            </p:cNvPr>
            <p:cNvSpPr/>
            <p:nvPr/>
          </p:nvSpPr>
          <p:spPr>
            <a:xfrm>
              <a:off x="6693688" y="2154945"/>
              <a:ext cx="1387589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en-US" sz="1400" i="1" dirty="0">
                  <a:solidFill>
                    <a:prstClr val="black"/>
                  </a:solidFill>
                </a:rPr>
                <a:t>Stiffener Flange</a:t>
              </a:r>
              <a:endParaRPr lang="en-US" i="1" dirty="0">
                <a:solidFill>
                  <a:prstClr val="black"/>
                </a:solidFill>
              </a:endParaRP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493C03B0-09A1-F640-B641-59D507E89388}"/>
                </a:ext>
              </a:extLst>
            </p:cNvPr>
            <p:cNvSpPr/>
            <p:nvPr/>
          </p:nvSpPr>
          <p:spPr>
            <a:xfrm>
              <a:off x="7445114" y="3865694"/>
              <a:ext cx="573076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en-US" sz="1400" i="1" dirty="0">
                  <a:solidFill>
                    <a:prstClr val="black"/>
                  </a:solidFill>
                </a:rPr>
                <a:t>Skin</a:t>
              </a:r>
              <a:endParaRPr lang="en-US" i="1" dirty="0">
                <a:solidFill>
                  <a:prstClr val="black"/>
                </a:solidFill>
              </a:endParaRPr>
            </a:p>
          </p:txBody>
        </p: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6E0F74FD-E53B-1747-9ADD-D371B8267086}"/>
                </a:ext>
              </a:extLst>
            </p:cNvPr>
            <p:cNvCxnSpPr/>
            <p:nvPr/>
          </p:nvCxnSpPr>
          <p:spPr>
            <a:xfrm flipH="1">
              <a:off x="7167521" y="2475861"/>
              <a:ext cx="245646" cy="236086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id="{0B28E87E-667C-D54D-A9F7-E6837CFF6D7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243286" y="3605489"/>
              <a:ext cx="408924" cy="23097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F2235183-D837-F443-81FF-E48CCBF18432}"/>
                </a:ext>
              </a:extLst>
            </p:cNvPr>
            <p:cNvSpPr/>
            <p:nvPr/>
          </p:nvSpPr>
          <p:spPr>
            <a:xfrm flipV="1">
              <a:off x="5352013" y="3141597"/>
              <a:ext cx="767562" cy="45719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51" name="Straight Arrow Connector 50">
              <a:extLst>
                <a:ext uri="{FF2B5EF4-FFF2-40B4-BE49-F238E27FC236}">
                  <a16:creationId xmlns:a16="http://schemas.microsoft.com/office/drawing/2014/main" id="{E385B3B5-034A-E142-AF19-3DB3AE8C7D65}"/>
                </a:ext>
              </a:extLst>
            </p:cNvPr>
            <p:cNvCxnSpPr/>
            <p:nvPr/>
          </p:nvCxnSpPr>
          <p:spPr>
            <a:xfrm flipV="1">
              <a:off x="5735794" y="2816588"/>
              <a:ext cx="0" cy="27958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Arrow Connector 51">
              <a:extLst>
                <a:ext uri="{FF2B5EF4-FFF2-40B4-BE49-F238E27FC236}">
                  <a16:creationId xmlns:a16="http://schemas.microsoft.com/office/drawing/2014/main" id="{13599E11-3C69-D94F-AF39-789205E098E6}"/>
                </a:ext>
              </a:extLst>
            </p:cNvPr>
            <p:cNvCxnSpPr>
              <a:cxnSpLocks/>
            </p:cNvCxnSpPr>
            <p:nvPr/>
          </p:nvCxnSpPr>
          <p:spPr>
            <a:xfrm>
              <a:off x="5736922" y="3247475"/>
              <a:ext cx="0" cy="27958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Arrow Connector 52">
              <a:extLst>
                <a:ext uri="{FF2B5EF4-FFF2-40B4-BE49-F238E27FC236}">
                  <a16:creationId xmlns:a16="http://schemas.microsoft.com/office/drawing/2014/main" id="{14CEDE35-3359-F941-B89B-E8E85DF80425}"/>
                </a:ext>
              </a:extLst>
            </p:cNvPr>
            <p:cNvCxnSpPr>
              <a:cxnSpLocks/>
            </p:cNvCxnSpPr>
            <p:nvPr/>
          </p:nvCxnSpPr>
          <p:spPr>
            <a:xfrm>
              <a:off x="5929962" y="3247475"/>
              <a:ext cx="0" cy="27958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8A390417-0FE8-E143-A2B6-0620B57ECF40}"/>
                </a:ext>
              </a:extLst>
            </p:cNvPr>
            <p:cNvCxnSpPr>
              <a:cxnSpLocks/>
            </p:cNvCxnSpPr>
            <p:nvPr/>
          </p:nvCxnSpPr>
          <p:spPr>
            <a:xfrm>
              <a:off x="5543882" y="3247475"/>
              <a:ext cx="0" cy="27958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Arrow Connector 54">
              <a:extLst>
                <a:ext uri="{FF2B5EF4-FFF2-40B4-BE49-F238E27FC236}">
                  <a16:creationId xmlns:a16="http://schemas.microsoft.com/office/drawing/2014/main" id="{7A867FC0-AA71-9846-A69B-2779E08C5E52}"/>
                </a:ext>
              </a:extLst>
            </p:cNvPr>
            <p:cNvCxnSpPr/>
            <p:nvPr/>
          </p:nvCxnSpPr>
          <p:spPr>
            <a:xfrm flipV="1">
              <a:off x="5543882" y="2816587"/>
              <a:ext cx="0" cy="27958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Arrow Connector 55">
              <a:extLst>
                <a:ext uri="{FF2B5EF4-FFF2-40B4-BE49-F238E27FC236}">
                  <a16:creationId xmlns:a16="http://schemas.microsoft.com/office/drawing/2014/main" id="{4279ED8E-C6E5-9A43-93DF-D56991CC9918}"/>
                </a:ext>
              </a:extLst>
            </p:cNvPr>
            <p:cNvCxnSpPr/>
            <p:nvPr/>
          </p:nvCxnSpPr>
          <p:spPr>
            <a:xfrm flipV="1">
              <a:off x="5929962" y="2816587"/>
              <a:ext cx="0" cy="27958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951EACF3-DB1B-3D49-A718-0F497455894C}"/>
                </a:ext>
              </a:extLst>
            </p:cNvPr>
            <p:cNvSpPr/>
            <p:nvPr/>
          </p:nvSpPr>
          <p:spPr>
            <a:xfrm>
              <a:off x="6087325" y="2907119"/>
              <a:ext cx="869084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sz="1400" dirty="0">
                  <a:solidFill>
                    <a:prstClr val="black"/>
                  </a:solidFill>
                </a:rPr>
                <a:t>Heat Flux</a:t>
              </a:r>
            </a:p>
          </p:txBody>
        </p:sp>
        <p:cxnSp>
          <p:nvCxnSpPr>
            <p:cNvPr id="58" name="Straight Arrow Connector 57">
              <a:extLst>
                <a:ext uri="{FF2B5EF4-FFF2-40B4-BE49-F238E27FC236}">
                  <a16:creationId xmlns:a16="http://schemas.microsoft.com/office/drawing/2014/main" id="{3A9FA0A2-317B-A44E-B7AA-7ED29C7B70E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446067" y="3246737"/>
              <a:ext cx="960519" cy="604071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388BC366-D2B4-7943-B0FC-35B42A64A176}"/>
                </a:ext>
              </a:extLst>
            </p:cNvPr>
            <p:cNvSpPr/>
            <p:nvPr/>
          </p:nvSpPr>
          <p:spPr>
            <a:xfrm>
              <a:off x="5437760" y="1277807"/>
              <a:ext cx="658240" cy="4572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A1A65A4-80CF-114F-A421-F6AB39216AF1}"/>
                </a:ext>
              </a:extLst>
            </p:cNvPr>
            <p:cNvSpPr/>
            <p:nvPr/>
          </p:nvSpPr>
          <p:spPr>
            <a:xfrm>
              <a:off x="5570591" y="1728287"/>
              <a:ext cx="386080" cy="16520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10139E5F-815D-5441-9C45-DB1A4A5DCFE4}"/>
                </a:ext>
              </a:extLst>
            </p:cNvPr>
            <p:cNvSpPr/>
            <p:nvPr/>
          </p:nvSpPr>
          <p:spPr>
            <a:xfrm>
              <a:off x="6291331" y="1343614"/>
              <a:ext cx="1387589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en-US" sz="1400" i="1" dirty="0">
                  <a:solidFill>
                    <a:prstClr val="black"/>
                  </a:solidFill>
                </a:rPr>
                <a:t>Infrared Camera</a:t>
              </a:r>
              <a:endParaRPr lang="en-US" i="1" dirty="0">
                <a:solidFill>
                  <a:prstClr val="black"/>
                </a:solidFill>
              </a:endParaRPr>
            </a:p>
          </p:txBody>
        </p: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B1FE362E-8DE2-4D4B-A6B2-0112CF6CC920}"/>
                </a:ext>
              </a:extLst>
            </p:cNvPr>
            <p:cNvCxnSpPr>
              <a:cxnSpLocks/>
            </p:cNvCxnSpPr>
            <p:nvPr/>
          </p:nvCxnSpPr>
          <p:spPr>
            <a:xfrm>
              <a:off x="3916112" y="2801833"/>
              <a:ext cx="0" cy="772072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A18AA5C0-AE79-42E8-868C-9967D1202371}"/>
                </a:ext>
              </a:extLst>
            </p:cNvPr>
            <p:cNvSpPr/>
            <p:nvPr/>
          </p:nvSpPr>
          <p:spPr>
            <a:xfrm>
              <a:off x="3391348" y="2374721"/>
              <a:ext cx="1128835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i="1" dirty="0">
                  <a:solidFill>
                    <a:prstClr val="black"/>
                  </a:solidFill>
                </a:rPr>
                <a:t>Thickness = L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731E4D2A-4E64-431F-9B67-DF7FABE1AC51}"/>
                  </a:ext>
                </a:extLst>
              </p:cNvPr>
              <p:cNvSpPr/>
              <p:nvPr/>
            </p:nvSpPr>
            <p:spPr>
              <a:xfrm>
                <a:off x="1334816" y="5179930"/>
                <a:ext cx="9522363" cy="72346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𝐼𝑛𝑠𝑡𝑎𝑛𝑡𝑎𝑛𝑒𝑜𝑢𝑠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𝑅𝑒𝑠𝑝𝑜𝑛𝑒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 :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𝑡h𝑒𝑟𝑚𝑜𝑒𝑙𝑎𝑠𝑡𝑖𝑐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 </m:t>
                      </m:r>
                      <m:nary>
                        <m:naryPr>
                          <m:ctrlPr>
                            <a:rPr lang="en-US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𝑙</m:t>
                          </m:r>
                        </m:sup>
                        <m:e>
                          <m:sSub>
                            <m:sSubPr>
                              <m:ctrlPr>
                                <a:rPr lang="en-US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0</m:t>
                              </m:r>
                            </m:sub>
                          </m:sSub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1 −</m:t>
                              </m:r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2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𝑝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𝑙</m:t>
                                  </m:r>
                                </m:den>
                              </m:f>
                            </m:e>
                          </m:d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𝑝𝑙𝑎𝑛𝑎𝑟</m:t>
                              </m:r>
                            </m:sub>
                          </m:sSub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𝑡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, 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𝑝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𝑑𝑝</m:t>
                          </m:r>
                        </m:e>
                      </m:nary>
                    </m:oMath>
                  </m:oMathPara>
                </a14:m>
                <a:endParaRPr lang="en-US" i="1" dirty="0">
                  <a:latin typeface="Cambria Math" panose="020405030504060302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731E4D2A-4E64-431F-9B67-DF7FABE1AC5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4816" y="5179930"/>
                <a:ext cx="9522363" cy="72346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TextBox 34">
            <a:extLst>
              <a:ext uri="{FF2B5EF4-FFF2-40B4-BE49-F238E27FC236}">
                <a16:creationId xmlns:a16="http://schemas.microsoft.com/office/drawing/2014/main" id="{5FA7206E-0004-40A9-9DEE-B9BFDB590D5C}"/>
              </a:ext>
            </a:extLst>
          </p:cNvPr>
          <p:cNvSpPr txBox="1"/>
          <p:nvPr/>
        </p:nvSpPr>
        <p:spPr>
          <a:xfrm>
            <a:off x="5879614" y="1674674"/>
            <a:ext cx="610402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just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Winfree, W. P., Zalameda, J. N., and Michael R. Horne, “Simulations of Thermal Signatures of Damage Measured during Quasi-Static Loading of a Single Stringer Panel”, AIP Conference Proceedings 2102, 120007 (2019); </a:t>
            </a:r>
            <a:r>
              <a:rPr lang="en-US" sz="18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7"/>
              </a:rPr>
              <a:t>https://doi.org/10.1063/1.5099849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Published Online: 08 May 2019.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5BCF88D0-6DBC-455C-ADCF-775AA69ABAF6}"/>
                  </a:ext>
                </a:extLst>
              </p:cNvPr>
              <p:cNvSpPr/>
              <p:nvPr/>
            </p:nvSpPr>
            <p:spPr>
              <a:xfrm>
                <a:off x="807314" y="6085755"/>
                <a:ext cx="10800485" cy="729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𝐼𝑛𝑠𝑡𝑎𝑛𝑡𝑎𝑛𝑒𝑜𝑢𝑠</m:t>
                      </m:r>
                      <m:r>
                        <a:rPr lang="en-US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en-US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𝑅𝑒𝑠𝑝𝑜𝑛𝑒</m:t>
                      </m:r>
                      <m:r>
                        <a:rPr lang="en-US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 +</m:t>
                      </m:r>
                      <m:r>
                        <a:rPr lang="en-US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𝑇𝑟𝑎𝑛𝑠𝑖𝑒𝑛𝑡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: </m:t>
                      </m:r>
                      <m:r>
                        <a:rPr lang="en-US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𝑇</m:t>
                      </m:r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i="1" smtClean="0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nary>
                        <m:naryPr>
                          <m:ctrlPr>
                            <a:rPr lang="en-US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𝑙</m:t>
                          </m:r>
                        </m:sup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0</m:t>
                              </m:r>
                            </m:sub>
                          </m:sSub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1 −</m:t>
                              </m:r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2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𝑝</m:t>
                                  </m:r>
                                </m:num>
                                <m:den>
                                  <m:r>
                                    <a:rPr lang="en-US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𝑙</m:t>
                                  </m:r>
                                </m:den>
                              </m:f>
                            </m:e>
                          </m:d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𝑝𝑙𝑎𝑛𝑎𝑟</m:t>
                              </m:r>
                            </m:sub>
                          </m:sSub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𝑡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, 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𝑝</m:t>
                              </m:r>
                            </m:e>
                          </m:d>
                          <m: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𝑑𝑝</m:t>
                          </m:r>
                        </m:e>
                      </m:nary>
                      <m:r>
                        <a:rPr lang="en-US" b="0" i="1" smtClean="0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𝑝𝑙𝑎𝑛𝑎𝑟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𝑡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,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𝐿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𝑙</m:t>
                          </m:r>
                        </m:e>
                      </m:d>
                    </m:oMath>
                  </m:oMathPara>
                </a14:m>
                <a:endParaRPr lang="en-US" i="1" dirty="0">
                  <a:latin typeface="Cambria Math" panose="020405030504060302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5BCF88D0-6DBC-455C-ADCF-775AA69ABAF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7314" y="6085755"/>
                <a:ext cx="10800485" cy="72911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151375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Picture 91">
            <a:extLst>
              <a:ext uri="{FF2B5EF4-FFF2-40B4-BE49-F238E27FC236}">
                <a16:creationId xmlns:a16="http://schemas.microsoft.com/office/drawing/2014/main" id="{BADD3939-9185-4875-A9EA-B85AB6B641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31158" y="1662658"/>
            <a:ext cx="2808441" cy="1838420"/>
          </a:xfrm>
          <a:prstGeom prst="rect">
            <a:avLst/>
          </a:prstGeom>
        </p:spPr>
      </p:pic>
      <p:pic>
        <p:nvPicPr>
          <p:cNvPr id="90" name="Picture 89">
            <a:extLst>
              <a:ext uri="{FF2B5EF4-FFF2-40B4-BE49-F238E27FC236}">
                <a16:creationId xmlns:a16="http://schemas.microsoft.com/office/drawing/2014/main" id="{5325AD89-44B8-4C9D-9ED9-5047E7EA66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20486" y="1829293"/>
            <a:ext cx="3602078" cy="127009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3BF6385-2EC6-A14F-8759-8EB736F3A6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8460" y="-111632"/>
            <a:ext cx="9296400" cy="1143000"/>
          </a:xfrm>
        </p:spPr>
        <p:txBody>
          <a:bodyPr>
            <a:normAutofit fontScale="90000"/>
          </a:bodyPr>
          <a:lstStyle/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Model Fit to Data and Imaging of Damage Depth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174A500-565E-4F03-AA44-0488C2C77E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7268" y="1510715"/>
            <a:ext cx="3565132" cy="2337142"/>
          </a:xfrm>
          <a:prstGeom prst="rect">
            <a:avLst/>
          </a:prstGeom>
        </p:spPr>
      </p:pic>
      <p:sp>
        <p:nvSpPr>
          <p:cNvPr id="14" name="TextBox 16">
            <a:extLst>
              <a:ext uri="{FF2B5EF4-FFF2-40B4-BE49-F238E27FC236}">
                <a16:creationId xmlns:a16="http://schemas.microsoft.com/office/drawing/2014/main" id="{13E7490A-746F-495A-B676-1EE987E2F502}"/>
              </a:ext>
            </a:extLst>
          </p:cNvPr>
          <p:cNvSpPr txBox="1"/>
          <p:nvPr/>
        </p:nvSpPr>
        <p:spPr>
          <a:xfrm>
            <a:off x="1627055" y="3847857"/>
            <a:ext cx="12956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/>
              <a:t>Time (Seconds)</a:t>
            </a:r>
          </a:p>
        </p:txBody>
      </p:sp>
      <p:sp>
        <p:nvSpPr>
          <p:cNvPr id="15" name="TextBox 17">
            <a:extLst>
              <a:ext uri="{FF2B5EF4-FFF2-40B4-BE49-F238E27FC236}">
                <a16:creationId xmlns:a16="http://schemas.microsoft.com/office/drawing/2014/main" id="{7D7485AF-56F2-44F1-8B37-7D71ADCC0662}"/>
              </a:ext>
            </a:extLst>
          </p:cNvPr>
          <p:cNvSpPr txBox="1"/>
          <p:nvPr/>
        </p:nvSpPr>
        <p:spPr>
          <a:xfrm rot="16200000">
            <a:off x="-701774" y="2311437"/>
            <a:ext cx="17815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/>
              <a:t>Temperature (Counts)</a:t>
            </a:r>
          </a:p>
        </p:txBody>
      </p:sp>
      <p:sp>
        <p:nvSpPr>
          <p:cNvPr id="16" name="TextBox 30">
            <a:extLst>
              <a:ext uri="{FF2B5EF4-FFF2-40B4-BE49-F238E27FC236}">
                <a16:creationId xmlns:a16="http://schemas.microsoft.com/office/drawing/2014/main" id="{8F67AA52-4DA9-438C-8D3B-56D4F0EB5137}"/>
              </a:ext>
            </a:extLst>
          </p:cNvPr>
          <p:cNvSpPr txBox="1"/>
          <p:nvPr/>
        </p:nvSpPr>
        <p:spPr>
          <a:xfrm>
            <a:off x="1004957" y="1183767"/>
            <a:ext cx="24337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/>
              <a:t>Single Pixel Plot with Model Fit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A5B135F4-66D2-49A2-8982-15DB3DF01497}"/>
              </a:ext>
            </a:extLst>
          </p:cNvPr>
          <p:cNvGrpSpPr/>
          <p:nvPr/>
        </p:nvGrpSpPr>
        <p:grpSpPr>
          <a:xfrm>
            <a:off x="2702127" y="2691439"/>
            <a:ext cx="1219200" cy="762000"/>
            <a:chOff x="7467600" y="2286000"/>
            <a:chExt cx="1219200" cy="762000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738D731-8EEF-4AC0-A7C2-4E253414C31B}"/>
                </a:ext>
              </a:extLst>
            </p:cNvPr>
            <p:cNvSpPr/>
            <p:nvPr/>
          </p:nvSpPr>
          <p:spPr>
            <a:xfrm>
              <a:off x="7467600" y="2286000"/>
              <a:ext cx="1219200" cy="7620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TextBox 16">
              <a:extLst>
                <a:ext uri="{FF2B5EF4-FFF2-40B4-BE49-F238E27FC236}">
                  <a16:creationId xmlns:a16="http://schemas.microsoft.com/office/drawing/2014/main" id="{396050A2-EEBD-4467-A984-ED8C97F0C2F7}"/>
                </a:ext>
              </a:extLst>
            </p:cNvPr>
            <p:cNvSpPr txBox="1"/>
            <p:nvPr/>
          </p:nvSpPr>
          <p:spPr>
            <a:xfrm>
              <a:off x="7467600" y="2343302"/>
              <a:ext cx="57355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400" dirty="0"/>
                <a:t>Data:</a:t>
              </a:r>
            </a:p>
          </p:txBody>
        </p:sp>
        <p:sp>
          <p:nvSpPr>
            <p:cNvPr id="19" name="TextBox 16">
              <a:extLst>
                <a:ext uri="{FF2B5EF4-FFF2-40B4-BE49-F238E27FC236}">
                  <a16:creationId xmlns:a16="http://schemas.microsoft.com/office/drawing/2014/main" id="{08C5B2A2-1DB9-44B9-A26C-22BD19B872A6}"/>
                </a:ext>
              </a:extLst>
            </p:cNvPr>
            <p:cNvSpPr txBox="1"/>
            <p:nvPr/>
          </p:nvSpPr>
          <p:spPr>
            <a:xfrm>
              <a:off x="7467600" y="2708381"/>
              <a:ext cx="70724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400" dirty="0"/>
                <a:t>Model:</a:t>
              </a:r>
            </a:p>
          </p:txBody>
        </p: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3B848068-39FF-4807-A1E8-8F5BE3C0B987}"/>
                </a:ext>
              </a:extLst>
            </p:cNvPr>
            <p:cNvCxnSpPr/>
            <p:nvPr/>
          </p:nvCxnSpPr>
          <p:spPr>
            <a:xfrm>
              <a:off x="8174845" y="2895600"/>
              <a:ext cx="359555" cy="0"/>
            </a:xfrm>
            <a:prstGeom prst="line">
              <a:avLst/>
            </a:prstGeom>
            <a:ln>
              <a:solidFill>
                <a:srgbClr val="00B050"/>
              </a:solidFill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6372C230-940F-4790-930A-B495303A7C71}"/>
                </a:ext>
              </a:extLst>
            </p:cNvPr>
            <p:cNvSpPr/>
            <p:nvPr/>
          </p:nvSpPr>
          <p:spPr>
            <a:xfrm>
              <a:off x="8305800" y="2514600"/>
              <a:ext cx="45719" cy="4571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0FBBA4F3-D513-43C7-B6B2-88379B627216}"/>
              </a:ext>
            </a:extLst>
          </p:cNvPr>
          <p:cNvCxnSpPr>
            <a:cxnSpLocks/>
          </p:cNvCxnSpPr>
          <p:nvPr/>
        </p:nvCxnSpPr>
        <p:spPr>
          <a:xfrm>
            <a:off x="4984112" y="2230052"/>
            <a:ext cx="0" cy="57474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TextBox 61">
            <a:extLst>
              <a:ext uri="{FF2B5EF4-FFF2-40B4-BE49-F238E27FC236}">
                <a16:creationId xmlns:a16="http://schemas.microsoft.com/office/drawing/2014/main" id="{39FB210B-CA60-4846-980E-4A568BC80E15}"/>
              </a:ext>
            </a:extLst>
          </p:cNvPr>
          <p:cNvSpPr txBox="1"/>
          <p:nvPr/>
        </p:nvSpPr>
        <p:spPr>
          <a:xfrm>
            <a:off x="4511224" y="2789009"/>
            <a:ext cx="6703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2.5 cm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5D7D6370-395E-4557-BD96-95703B108233}"/>
              </a:ext>
            </a:extLst>
          </p:cNvPr>
          <p:cNvSpPr txBox="1"/>
          <p:nvPr/>
        </p:nvSpPr>
        <p:spPr>
          <a:xfrm>
            <a:off x="10072140" y="3490008"/>
            <a:ext cx="13336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Position (pixels)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97320CA0-CB92-4288-AA2C-1F56E0857F18}"/>
              </a:ext>
            </a:extLst>
          </p:cNvPr>
          <p:cNvSpPr txBox="1"/>
          <p:nvPr/>
        </p:nvSpPr>
        <p:spPr>
          <a:xfrm rot="16200000">
            <a:off x="8288826" y="2340735"/>
            <a:ext cx="129875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Thickness  (cm)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F5B2DA60-B49F-412F-ADDE-95CCBB62A962}"/>
              </a:ext>
            </a:extLst>
          </p:cNvPr>
          <p:cNvSpPr txBox="1"/>
          <p:nvPr/>
        </p:nvSpPr>
        <p:spPr>
          <a:xfrm>
            <a:off x="10330864" y="1300671"/>
            <a:ext cx="8162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Line Plot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EF6EB540-A6E4-4E4E-8DCD-8AD645198088}"/>
              </a:ext>
            </a:extLst>
          </p:cNvPr>
          <p:cNvSpPr txBox="1"/>
          <p:nvPr/>
        </p:nvSpPr>
        <p:spPr>
          <a:xfrm>
            <a:off x="5868849" y="1460211"/>
            <a:ext cx="202504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Thermal Thickness Image</a:t>
            </a:r>
          </a:p>
        </p:txBody>
      </p: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ABBE55C9-1E4B-48B8-80B9-2AF916562441}"/>
              </a:ext>
            </a:extLst>
          </p:cNvPr>
          <p:cNvCxnSpPr>
            <a:cxnSpLocks/>
          </p:cNvCxnSpPr>
          <p:nvPr/>
        </p:nvCxnSpPr>
        <p:spPr>
          <a:xfrm>
            <a:off x="5104235" y="2550517"/>
            <a:ext cx="3554270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9" name="Picture 68">
            <a:extLst>
              <a:ext uri="{FF2B5EF4-FFF2-40B4-BE49-F238E27FC236}">
                <a16:creationId xmlns:a16="http://schemas.microsoft.com/office/drawing/2014/main" id="{023D0D78-7C64-47E2-B792-080F7F02936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6200000">
            <a:off x="3650672" y="2522289"/>
            <a:ext cx="1651000" cy="203200"/>
          </a:xfrm>
          <a:prstGeom prst="rect">
            <a:avLst/>
          </a:prstGeom>
        </p:spPr>
      </p:pic>
      <p:sp>
        <p:nvSpPr>
          <p:cNvPr id="70" name="TextBox 69">
            <a:extLst>
              <a:ext uri="{FF2B5EF4-FFF2-40B4-BE49-F238E27FC236}">
                <a16:creationId xmlns:a16="http://schemas.microsoft.com/office/drawing/2014/main" id="{01269EEA-457F-4E07-B315-E3877DBC9864}"/>
              </a:ext>
            </a:extLst>
          </p:cNvPr>
          <p:cNvSpPr txBox="1"/>
          <p:nvPr/>
        </p:nvSpPr>
        <p:spPr>
          <a:xfrm>
            <a:off x="4140984" y="3449389"/>
            <a:ext cx="6703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0.0 cm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9163B283-BD51-4D21-9FF4-035322D4160D}"/>
              </a:ext>
            </a:extLst>
          </p:cNvPr>
          <p:cNvSpPr txBox="1"/>
          <p:nvPr/>
        </p:nvSpPr>
        <p:spPr>
          <a:xfrm>
            <a:off x="4178572" y="1490612"/>
            <a:ext cx="6703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0.4 cm</a:t>
            </a:r>
          </a:p>
        </p:txBody>
      </p:sp>
      <p:grpSp>
        <p:nvGrpSpPr>
          <p:cNvPr id="72" name="Group 71">
            <a:extLst>
              <a:ext uri="{FF2B5EF4-FFF2-40B4-BE49-F238E27FC236}">
                <a16:creationId xmlns:a16="http://schemas.microsoft.com/office/drawing/2014/main" id="{F27B1327-AB84-46FE-BFE2-EB87977CC214}"/>
              </a:ext>
            </a:extLst>
          </p:cNvPr>
          <p:cNvGrpSpPr/>
          <p:nvPr/>
        </p:nvGrpSpPr>
        <p:grpSpPr>
          <a:xfrm>
            <a:off x="661503" y="5157558"/>
            <a:ext cx="11157306" cy="767010"/>
            <a:chOff x="-2653792" y="1289049"/>
            <a:chExt cx="13486062" cy="927102"/>
          </a:xfrm>
        </p:grpSpPr>
        <p:pic>
          <p:nvPicPr>
            <p:cNvPr id="73" name="Picture 72">
              <a:extLst>
                <a:ext uri="{FF2B5EF4-FFF2-40B4-BE49-F238E27FC236}">
                  <a16:creationId xmlns:a16="http://schemas.microsoft.com/office/drawing/2014/main" id="{40BDC98C-EF52-4BFA-BC8D-1551925661D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29786" r="21380"/>
            <a:stretch/>
          </p:blipFill>
          <p:spPr>
            <a:xfrm rot="16200000">
              <a:off x="409193" y="-1773936"/>
              <a:ext cx="927102" cy="7053072"/>
            </a:xfrm>
            <a:prstGeom prst="rect">
              <a:avLst/>
            </a:prstGeom>
          </p:spPr>
        </p:pic>
        <p:pic>
          <p:nvPicPr>
            <p:cNvPr id="74" name="Picture 73">
              <a:extLst>
                <a:ext uri="{FF2B5EF4-FFF2-40B4-BE49-F238E27FC236}">
                  <a16:creationId xmlns:a16="http://schemas.microsoft.com/office/drawing/2014/main" id="{F64441CD-1754-4948-8FA3-FE3C2950224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37097" t="1957" r="27434"/>
            <a:stretch/>
          </p:blipFill>
          <p:spPr>
            <a:xfrm rot="16200000">
              <a:off x="6921269" y="-1694850"/>
              <a:ext cx="927101" cy="6894900"/>
            </a:xfrm>
            <a:prstGeom prst="rect">
              <a:avLst/>
            </a:prstGeom>
          </p:spPr>
        </p:pic>
      </p:grpSp>
      <p:sp>
        <p:nvSpPr>
          <p:cNvPr id="75" name="TextBox 74">
            <a:extLst>
              <a:ext uri="{FF2B5EF4-FFF2-40B4-BE49-F238E27FC236}">
                <a16:creationId xmlns:a16="http://schemas.microsoft.com/office/drawing/2014/main" id="{AF9E47BC-2CB6-4802-A97E-4EA3B93F853F}"/>
              </a:ext>
            </a:extLst>
          </p:cNvPr>
          <p:cNvSpPr txBox="1"/>
          <p:nvPr/>
        </p:nvSpPr>
        <p:spPr>
          <a:xfrm>
            <a:off x="8695894" y="4431890"/>
            <a:ext cx="13336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Position (pixels)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D5CBC11E-EF94-4943-A149-811CF2196370}"/>
              </a:ext>
            </a:extLst>
          </p:cNvPr>
          <p:cNvSpPr txBox="1"/>
          <p:nvPr/>
        </p:nvSpPr>
        <p:spPr>
          <a:xfrm>
            <a:off x="9151263" y="4785014"/>
            <a:ext cx="242415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X-ray CT Cross Section Slice</a:t>
            </a:r>
          </a:p>
        </p:txBody>
      </p: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2739EC67-C96E-47B4-8A0E-B098CA794F5C}"/>
              </a:ext>
            </a:extLst>
          </p:cNvPr>
          <p:cNvCxnSpPr>
            <a:cxnSpLocks/>
          </p:cNvCxnSpPr>
          <p:nvPr/>
        </p:nvCxnSpPr>
        <p:spPr>
          <a:xfrm>
            <a:off x="2555135" y="5274390"/>
            <a:ext cx="0" cy="266672"/>
          </a:xfrm>
          <a:prstGeom prst="straightConnector1">
            <a:avLst/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8" name="TextBox 77">
            <a:extLst>
              <a:ext uri="{FF2B5EF4-FFF2-40B4-BE49-F238E27FC236}">
                <a16:creationId xmlns:a16="http://schemas.microsoft.com/office/drawing/2014/main" id="{C8A326F5-55E2-4BE5-A3FE-0142027260E8}"/>
              </a:ext>
            </a:extLst>
          </p:cNvPr>
          <p:cNvSpPr txBox="1"/>
          <p:nvPr/>
        </p:nvSpPr>
        <p:spPr>
          <a:xfrm>
            <a:off x="2366144" y="4677293"/>
            <a:ext cx="10939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0.24 cm Depth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76644980-9AB7-4DC6-86C2-9280B62C9FDE}"/>
              </a:ext>
            </a:extLst>
          </p:cNvPr>
          <p:cNvSpPr txBox="1"/>
          <p:nvPr/>
        </p:nvSpPr>
        <p:spPr>
          <a:xfrm>
            <a:off x="661502" y="5983057"/>
            <a:ext cx="10939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Skin Side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65D0447F-2A13-4324-AEF5-8DC16B7302E8}"/>
              </a:ext>
            </a:extLst>
          </p:cNvPr>
          <p:cNvSpPr txBox="1"/>
          <p:nvPr/>
        </p:nvSpPr>
        <p:spPr>
          <a:xfrm>
            <a:off x="649091" y="4870516"/>
            <a:ext cx="17170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Stiffener Flange Side</a:t>
            </a:r>
          </a:p>
        </p:txBody>
      </p: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B1009711-A868-4C4D-87D4-6649DBF0154E}"/>
              </a:ext>
            </a:extLst>
          </p:cNvPr>
          <p:cNvCxnSpPr>
            <a:cxnSpLocks/>
          </p:cNvCxnSpPr>
          <p:nvPr/>
        </p:nvCxnSpPr>
        <p:spPr>
          <a:xfrm>
            <a:off x="5514782" y="5274390"/>
            <a:ext cx="0" cy="318903"/>
          </a:xfrm>
          <a:prstGeom prst="straightConnector1">
            <a:avLst/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2" name="TextBox 81">
            <a:extLst>
              <a:ext uri="{FF2B5EF4-FFF2-40B4-BE49-F238E27FC236}">
                <a16:creationId xmlns:a16="http://schemas.microsoft.com/office/drawing/2014/main" id="{DD8B3835-3E8D-41F1-8BC7-87DABC01500F}"/>
              </a:ext>
            </a:extLst>
          </p:cNvPr>
          <p:cNvSpPr txBox="1"/>
          <p:nvPr/>
        </p:nvSpPr>
        <p:spPr>
          <a:xfrm>
            <a:off x="4830034" y="4677293"/>
            <a:ext cx="8521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0.29 cm Depth</a:t>
            </a:r>
          </a:p>
        </p:txBody>
      </p: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15AF93B5-C05D-4B36-8BB9-9AC95E47DF5D}"/>
              </a:ext>
            </a:extLst>
          </p:cNvPr>
          <p:cNvCxnSpPr>
            <a:cxnSpLocks/>
          </p:cNvCxnSpPr>
          <p:nvPr/>
        </p:nvCxnSpPr>
        <p:spPr>
          <a:xfrm flipH="1" flipV="1">
            <a:off x="4656766" y="5593295"/>
            <a:ext cx="1457745" cy="54365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Box 83">
            <a:extLst>
              <a:ext uri="{FF2B5EF4-FFF2-40B4-BE49-F238E27FC236}">
                <a16:creationId xmlns:a16="http://schemas.microsoft.com/office/drawing/2014/main" id="{95FFE239-8692-42E5-AE8F-09EA02EA10B7}"/>
              </a:ext>
            </a:extLst>
          </p:cNvPr>
          <p:cNvSpPr txBox="1"/>
          <p:nvPr/>
        </p:nvSpPr>
        <p:spPr>
          <a:xfrm>
            <a:off x="6155327" y="6013657"/>
            <a:ext cx="242415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Crack at Multiple Interfaces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F00C6A1A-4891-4212-8204-509B07EBEF53}"/>
              </a:ext>
            </a:extLst>
          </p:cNvPr>
          <p:cNvSpPr txBox="1"/>
          <p:nvPr/>
        </p:nvSpPr>
        <p:spPr>
          <a:xfrm>
            <a:off x="6128869" y="4508561"/>
            <a:ext cx="13286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Center of Crack</a:t>
            </a:r>
          </a:p>
        </p:txBody>
      </p:sp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238BB30F-FDCC-4103-A0AD-3EC05FB868D4}"/>
              </a:ext>
            </a:extLst>
          </p:cNvPr>
          <p:cNvCxnSpPr>
            <a:cxnSpLocks/>
          </p:cNvCxnSpPr>
          <p:nvPr/>
        </p:nvCxnSpPr>
        <p:spPr>
          <a:xfrm flipH="1">
            <a:off x="6194189" y="4778584"/>
            <a:ext cx="302471" cy="70661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C7ACA967-9EDE-4B38-BAE1-EDD8ECBCB0D8}"/>
              </a:ext>
            </a:extLst>
          </p:cNvPr>
          <p:cNvCxnSpPr>
            <a:cxnSpLocks/>
          </p:cNvCxnSpPr>
          <p:nvPr/>
        </p:nvCxnSpPr>
        <p:spPr>
          <a:xfrm flipV="1">
            <a:off x="6706140" y="2400599"/>
            <a:ext cx="4032848" cy="211206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581361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BF6385-2EC6-A14F-8759-8EB736F3A6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Single Stringer Panel with Fatigue Loading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526F32-960A-D045-9178-C5ED8E4F688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7F12B3B-E9A9-E844-B4B4-65B2C4D50263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2088E25-DAE2-455B-BF45-DDB9C6B4749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66900" y="1295401"/>
            <a:ext cx="8458200" cy="4283653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4973FFC-BBBB-4898-A5E8-32EC210193DD}"/>
              </a:ext>
            </a:extLst>
          </p:cNvPr>
          <p:cNvSpPr/>
          <p:nvPr/>
        </p:nvSpPr>
        <p:spPr>
          <a:xfrm>
            <a:off x="1676400" y="5650499"/>
            <a:ext cx="88392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Char char="•"/>
              <a:defRPr/>
            </a:pPr>
            <a:r>
              <a:rPr lang="en-US" kern="0" dirty="0">
                <a:solidFill>
                  <a:sysClr val="windowText" lastClr="000000"/>
                </a:solidFill>
              </a:rPr>
              <a:t> Skin is 12 plies (0.22 cm thick), stiffener flange is woven composite 12 plies (0.24 cm thick), frequency of loading = 2 Hz, and maximum compressive load is -25,000 pounds, camera is synchronized to loading, 640 x 512 cooled InSb sensor, 25 mm Ge optics, and  load is acquired for each frame.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Char char="•"/>
              <a:defRPr/>
            </a:pPr>
            <a:endParaRPr lang="en-US" kern="0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88308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BF6385-2EC6-A14F-8759-8EB736F3A6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0" y="10391"/>
            <a:ext cx="7696200" cy="1143000"/>
          </a:xfrm>
        </p:spPr>
        <p:txBody>
          <a:bodyPr>
            <a:normAutofit fontScale="90000"/>
          </a:bodyPr>
          <a:lstStyle/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Data Processing for Rapid Growth Damage Response (Single Stringer)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526F32-960A-D045-9178-C5ED8E4F688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7F12B3B-E9A9-E844-B4B4-65B2C4D50263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2C6C3C2-357C-944F-9806-6E1AF1597F14}"/>
              </a:ext>
            </a:extLst>
          </p:cNvPr>
          <p:cNvSpPr txBox="1"/>
          <p:nvPr/>
        </p:nvSpPr>
        <p:spPr>
          <a:xfrm>
            <a:off x="1993354" y="2819400"/>
            <a:ext cx="8217447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Frequency of loading = 2 Hz.  </a:t>
            </a:r>
            <a:r>
              <a:rPr lang="en-US" sz="2400" i="1" dirty="0"/>
              <a:t>Y[k]</a:t>
            </a:r>
            <a:r>
              <a:rPr lang="en-US" sz="2400" dirty="0"/>
              <a:t> is the averaged thermal image, x[k + j] is the raw acquired thermal images (80 Hz), </a:t>
            </a:r>
            <a:r>
              <a:rPr lang="en-US" sz="2400" i="1" dirty="0"/>
              <a:t>j</a:t>
            </a:r>
            <a:r>
              <a:rPr lang="en-US" sz="2400" dirty="0"/>
              <a:t> is the acquired image number, </a:t>
            </a:r>
            <a:r>
              <a:rPr lang="en-US" sz="2400" i="1" dirty="0"/>
              <a:t>k</a:t>
            </a:r>
            <a:r>
              <a:rPr lang="en-US" sz="2400" dirty="0"/>
              <a:t> is the averaged image number, </a:t>
            </a:r>
            <a:r>
              <a:rPr lang="en-US" sz="2400" i="1" dirty="0"/>
              <a:t>i</a:t>
            </a:r>
            <a:r>
              <a:rPr lang="en-US" sz="2400" dirty="0"/>
              <a:t> is the processed image number, </a:t>
            </a:r>
            <a:r>
              <a:rPr lang="en-US" sz="2400" i="1" dirty="0"/>
              <a:t>N = 40</a:t>
            </a:r>
            <a:r>
              <a:rPr lang="en-US" sz="2400" dirty="0"/>
              <a:t> is the number of boxcar averages, </a:t>
            </a:r>
            <a:r>
              <a:rPr lang="en-US" sz="2400" i="1" dirty="0"/>
              <a:t>j</a:t>
            </a:r>
            <a:r>
              <a:rPr lang="en-US" sz="2400" dirty="0"/>
              <a:t> is the acquired image number, </a:t>
            </a:r>
            <a:r>
              <a:rPr lang="en-US" sz="2400" i="1" dirty="0"/>
              <a:t>delay = 25</a:t>
            </a:r>
            <a:r>
              <a:rPr lang="en-US" sz="2400" dirty="0"/>
              <a:t> is the offset subtracted averaged image. </a:t>
            </a:r>
            <a:br>
              <a:rPr lang="en-US" sz="2400" dirty="0"/>
            </a:b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Parameter for processing behaves as a simple notch filter.</a:t>
            </a:r>
            <a:br>
              <a:rPr lang="en-US" sz="2400" dirty="0"/>
            </a:b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Delay is sufficient to capture transient thermal response 12.5 seconds or less.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08484362-FC58-4503-8C0D-A9CD55F42C0F}"/>
                  </a:ext>
                </a:extLst>
              </p:cNvPr>
              <p:cNvSpPr/>
              <p:nvPr/>
            </p:nvSpPr>
            <p:spPr>
              <a:xfrm>
                <a:off x="1676400" y="1600200"/>
                <a:ext cx="8839200" cy="91377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𝑝𝑟𝑜𝑐𝑒𝑠𝑠𝑒𝑑</m:t>
                      </m:r>
                      <m:r>
                        <a:rPr lang="en-US" i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𝑖𝑚𝑎𝑔𝑒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</m:d>
                      <m:r>
                        <a:rPr lang="en-US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 smtClean="0">
                          <a:latin typeface="Cambria Math" panose="02040503050406030204" pitchFamily="18" charset="0"/>
                        </a:rPr>
                        <m:t>𝑦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𝑑𝑒𝑙𝑎𝑦</m:t>
                          </m:r>
                        </m:e>
                      </m:d>
                      <m:r>
                        <a:rPr lang="en-US" i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𝑦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</m:d>
                      <m:r>
                        <a:rPr lang="en-US" i="0"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𝑓𝑜𝑟</m:t>
                      </m:r>
                      <m:r>
                        <a:rPr lang="en-US" i="0"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𝑦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</m:d>
                      <m:r>
                        <a:rPr lang="en-US" i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  <m:r>
                        <a:rPr lang="en-US" i="0">
                          <a:latin typeface="Cambria Math" panose="02040503050406030204" pitchFamily="18" charset="0"/>
                        </a:rPr>
                        <m:t> </m:t>
                      </m:r>
                      <m:nary>
                        <m:naryPr>
                          <m:chr m:val="∑"/>
                          <m:limLoc m:val="undOvr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d>
                            <m:dPr>
                              <m:begChr m:val="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  <m:r>
                                    <a:rPr lang="en-US" i="0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d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d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∗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d>
                            <m:dPr>
                              <m:begChr m:val=""/>
                              <m:endChr m:val="]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[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+ 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e>
                          </m:d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08484362-FC58-4503-8C0D-A9CD55F42C0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6400" y="1600200"/>
                <a:ext cx="8839200" cy="91377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21722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BF6385-2EC6-A14F-8759-8EB736F3A6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503" y="5085"/>
            <a:ext cx="9067800" cy="1143000"/>
          </a:xfrm>
        </p:spPr>
        <p:txBody>
          <a:bodyPr>
            <a:noAutofit/>
          </a:bodyPr>
          <a:lstStyle/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Comparison of Periodic to Rapid Growth Thermal Responses with Model Fit Results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345BA2D-27AF-4F3C-A588-7DA56E1106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02834" y="1926763"/>
            <a:ext cx="2959774" cy="196894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4EEED35-FF8E-4550-AC19-8918506F19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4333" y="2354813"/>
            <a:ext cx="1329275" cy="828746"/>
          </a:xfrm>
          <a:prstGeom prst="rect">
            <a:avLst/>
          </a:prstGeom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CD623268-15FF-47AF-8169-2724A7C39916}"/>
              </a:ext>
            </a:extLst>
          </p:cNvPr>
          <p:cNvCxnSpPr>
            <a:cxnSpLocks/>
          </p:cNvCxnSpPr>
          <p:nvPr/>
        </p:nvCxnSpPr>
        <p:spPr>
          <a:xfrm flipV="1">
            <a:off x="7016528" y="2912882"/>
            <a:ext cx="1120015" cy="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16">
            <a:extLst>
              <a:ext uri="{FF2B5EF4-FFF2-40B4-BE49-F238E27FC236}">
                <a16:creationId xmlns:a16="http://schemas.microsoft.com/office/drawing/2014/main" id="{DD354545-88B6-4C22-A64A-C60E7932C390}"/>
              </a:ext>
            </a:extLst>
          </p:cNvPr>
          <p:cNvSpPr txBox="1"/>
          <p:nvPr/>
        </p:nvSpPr>
        <p:spPr>
          <a:xfrm>
            <a:off x="9529855" y="3842319"/>
            <a:ext cx="12956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/>
              <a:t>Time (Seconds)</a:t>
            </a:r>
          </a:p>
        </p:txBody>
      </p:sp>
      <p:sp>
        <p:nvSpPr>
          <p:cNvPr id="10" name="TextBox 17">
            <a:extLst>
              <a:ext uri="{FF2B5EF4-FFF2-40B4-BE49-F238E27FC236}">
                <a16:creationId xmlns:a16="http://schemas.microsoft.com/office/drawing/2014/main" id="{A44B4BEC-C581-4CE2-856F-9710C6EB248B}"/>
              </a:ext>
            </a:extLst>
          </p:cNvPr>
          <p:cNvSpPr txBox="1"/>
          <p:nvPr/>
        </p:nvSpPr>
        <p:spPr>
          <a:xfrm rot="16200000">
            <a:off x="7459518" y="2694386"/>
            <a:ext cx="17815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/>
              <a:t>Temperature (Counts)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04503649-D49D-4AE6-ACEC-BAF514F84964}"/>
              </a:ext>
            </a:extLst>
          </p:cNvPr>
          <p:cNvCxnSpPr>
            <a:cxnSpLocks/>
          </p:cNvCxnSpPr>
          <p:nvPr/>
        </p:nvCxnSpPr>
        <p:spPr>
          <a:xfrm>
            <a:off x="8722812" y="1821115"/>
            <a:ext cx="538215" cy="71320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8AD734DA-84A3-4714-8F92-3E8619664CBE}"/>
              </a:ext>
            </a:extLst>
          </p:cNvPr>
          <p:cNvSpPr txBox="1"/>
          <p:nvPr/>
        </p:nvSpPr>
        <p:spPr>
          <a:xfrm>
            <a:off x="7250023" y="1511690"/>
            <a:ext cx="18292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/>
              <a:t>Instantaneous Heating</a:t>
            </a:r>
          </a:p>
        </p:txBody>
      </p:sp>
      <p:sp>
        <p:nvSpPr>
          <p:cNvPr id="13" name="TextBox 30">
            <a:extLst>
              <a:ext uri="{FF2B5EF4-FFF2-40B4-BE49-F238E27FC236}">
                <a16:creationId xmlns:a16="http://schemas.microsoft.com/office/drawing/2014/main" id="{98352881-0AAE-4C03-B8C8-F9EC7386DFA4}"/>
              </a:ext>
            </a:extLst>
          </p:cNvPr>
          <p:cNvSpPr txBox="1"/>
          <p:nvPr/>
        </p:nvSpPr>
        <p:spPr>
          <a:xfrm>
            <a:off x="9247005" y="1631734"/>
            <a:ext cx="16492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/>
              <a:t>Averaged Pixels Plot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5C1DEF5-58B1-41B6-A3C7-DCD8C90702B8}"/>
              </a:ext>
            </a:extLst>
          </p:cNvPr>
          <p:cNvSpPr txBox="1"/>
          <p:nvPr/>
        </p:nvSpPr>
        <p:spPr>
          <a:xfrm>
            <a:off x="6083490" y="3139078"/>
            <a:ext cx="7219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4.1 cm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85D5DF30-4D58-4037-BF96-2F11BCFF60F6}"/>
              </a:ext>
            </a:extLst>
          </p:cNvPr>
          <p:cNvCxnSpPr>
            <a:cxnSpLocks/>
          </p:cNvCxnSpPr>
          <p:nvPr/>
        </p:nvCxnSpPr>
        <p:spPr>
          <a:xfrm>
            <a:off x="6374557" y="2411867"/>
            <a:ext cx="0" cy="731412"/>
          </a:xfrm>
          <a:prstGeom prst="straightConnector1">
            <a:avLst/>
          </a:prstGeom>
          <a:ln w="3492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27057050-5A9F-4B88-AD6C-189B73AB1E13}"/>
              </a:ext>
            </a:extLst>
          </p:cNvPr>
          <p:cNvSpPr txBox="1"/>
          <p:nvPr/>
        </p:nvSpPr>
        <p:spPr>
          <a:xfrm>
            <a:off x="10991756" y="1151911"/>
            <a:ext cx="8574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/>
              <a:t>Transient</a:t>
            </a:r>
          </a:p>
          <a:p>
            <a:r>
              <a:rPr lang="en-US" sz="1400" dirty="0"/>
              <a:t>Heating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5EA9103C-F4B7-4980-9B98-5AFC8B908403}"/>
              </a:ext>
            </a:extLst>
          </p:cNvPr>
          <p:cNvSpPr/>
          <p:nvPr/>
        </p:nvSpPr>
        <p:spPr>
          <a:xfrm>
            <a:off x="9529856" y="2182439"/>
            <a:ext cx="2360888" cy="140549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A07BE605-D154-48F5-A362-84C79DA0016D}"/>
              </a:ext>
            </a:extLst>
          </p:cNvPr>
          <p:cNvCxnSpPr>
            <a:cxnSpLocks/>
            <a:stCxn id="16" idx="2"/>
          </p:cNvCxnSpPr>
          <p:nvPr/>
        </p:nvCxnSpPr>
        <p:spPr>
          <a:xfrm flipH="1">
            <a:off x="11217136" y="1675131"/>
            <a:ext cx="203360" cy="48966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0" name="Picture 19">
            <a:extLst>
              <a:ext uri="{FF2B5EF4-FFF2-40B4-BE49-F238E27FC236}">
                <a16:creationId xmlns:a16="http://schemas.microsoft.com/office/drawing/2014/main" id="{A6659E15-3E8E-4A45-86F4-E638F8E492A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6884" y="4372200"/>
            <a:ext cx="5677729" cy="197031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040C1C79-2A40-4B3C-9151-23C4047BE55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327" y="1173520"/>
            <a:ext cx="5676673" cy="5608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81438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 charset="0"/>
              </a:rPr>
              <a:t>Conclusions</a:t>
            </a:r>
          </a:p>
        </p:txBody>
      </p:sp>
      <p:sp>
        <p:nvSpPr>
          <p:cNvPr id="61443" name="Slide Number Placeholder 4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fld id="{28F12B36-1126-F141-8F49-07759655D28A}" type="slidenum">
              <a:rPr lang="en-US" sz="1200">
                <a:solidFill>
                  <a:srgbClr val="898989"/>
                </a:solidFill>
              </a:rPr>
              <a:pPr eaLnBrk="1" hangingPunct="1"/>
              <a:t>10</a:t>
            </a:fld>
            <a:endParaRPr lang="en-US" sz="1200" dirty="0">
              <a:solidFill>
                <a:srgbClr val="898989"/>
              </a:solidFill>
            </a:endParaRPr>
          </a:p>
        </p:txBody>
      </p:sp>
      <p:sp>
        <p:nvSpPr>
          <p:cNvPr id="61444" name="Content Placeholder 6"/>
          <p:cNvSpPr txBox="1">
            <a:spLocks/>
          </p:cNvSpPr>
          <p:nvPr/>
        </p:nvSpPr>
        <p:spPr bwMode="auto">
          <a:xfrm>
            <a:off x="1610815" y="1524000"/>
            <a:ext cx="9144000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20000"/>
              </a:spcBef>
              <a:buFont typeface="Arial" charset="0"/>
              <a:buChar char="•"/>
            </a:pPr>
            <a:r>
              <a:rPr lang="en-US" dirty="0">
                <a:latin typeface="Helvetica" charset="0"/>
              </a:rPr>
              <a:t>Passive thermography has been shown to be an effective real time NDE technique for composite panels during quasi-static and fatigue loading.</a:t>
            </a:r>
            <a:br>
              <a:rPr lang="en-US" dirty="0">
                <a:latin typeface="Helvetica" charset="0"/>
              </a:rPr>
            </a:br>
            <a:endParaRPr lang="en-US" dirty="0">
              <a:latin typeface="Helvetica" charset="0"/>
            </a:endParaRPr>
          </a:p>
          <a:p>
            <a:pPr eaLnBrk="1" hangingPunct="1">
              <a:spcBef>
                <a:spcPct val="20000"/>
              </a:spcBef>
              <a:buFont typeface="Arial" charset="0"/>
              <a:buChar char="•"/>
            </a:pPr>
            <a:r>
              <a:rPr lang="en-US" dirty="0">
                <a:latin typeface="Helvetica" charset="0"/>
              </a:rPr>
              <a:t>Using notch filtering, the periodic response was removed and the non-periodic (rapid growth) thermal response was captured.</a:t>
            </a:r>
            <a:br>
              <a:rPr lang="en-US" dirty="0">
                <a:latin typeface="Helvetica" charset="0"/>
              </a:rPr>
            </a:br>
            <a:endParaRPr lang="en-US" dirty="0">
              <a:latin typeface="Helvetica" charset="0"/>
            </a:endParaRPr>
          </a:p>
          <a:p>
            <a:pPr eaLnBrk="1" hangingPunct="1">
              <a:spcBef>
                <a:spcPct val="20000"/>
              </a:spcBef>
              <a:buFont typeface="Arial" charset="0"/>
              <a:buChar char="•"/>
            </a:pPr>
            <a:r>
              <a:rPr lang="en-US" dirty="0">
                <a:latin typeface="Helvetica" charset="0"/>
              </a:rPr>
              <a:t>Rapid growth damage depth is determined using both the instantaneous and the transient thermal responses to reduced the thermal data to a defect depth image using the recently developed model.</a:t>
            </a:r>
            <a:br>
              <a:rPr lang="en-US" dirty="0">
                <a:latin typeface="Helvetica" charset="0"/>
              </a:rPr>
            </a:br>
            <a:br>
              <a:rPr lang="en-US" dirty="0">
                <a:latin typeface="Helvetica" charset="0"/>
              </a:rPr>
            </a:br>
            <a:endParaRPr lang="en-US" dirty="0">
              <a:latin typeface="Helvetica" charset="0"/>
            </a:endParaRPr>
          </a:p>
          <a:p>
            <a:pPr eaLnBrk="1" hangingPunct="1">
              <a:spcBef>
                <a:spcPct val="20000"/>
              </a:spcBef>
              <a:buFont typeface="Arial" charset="0"/>
              <a:buChar char="•"/>
            </a:pPr>
            <a:endParaRPr lang="en-US" dirty="0">
              <a:latin typeface="Helvetica" charset="0"/>
            </a:endParaRPr>
          </a:p>
          <a:p>
            <a:pPr eaLnBrk="1" hangingPunct="1">
              <a:spcBef>
                <a:spcPct val="20000"/>
              </a:spcBef>
              <a:buFont typeface="Arial" charset="0"/>
              <a:buChar char="•"/>
            </a:pPr>
            <a:endParaRPr lang="en-US" sz="2800" dirty="0">
              <a:latin typeface="Helvetica" charset="0"/>
            </a:endParaRPr>
          </a:p>
          <a:p>
            <a:pPr lvl="1" eaLnBrk="1" hangingPunct="1">
              <a:spcBef>
                <a:spcPct val="20000"/>
              </a:spcBef>
              <a:buFont typeface="Arial" charset="0"/>
              <a:buChar char="–"/>
            </a:pPr>
            <a:endParaRPr lang="en-US" sz="2800" dirty="0">
              <a:latin typeface="Helvetica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PIE 2015 jnz presenation final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SPIE 2015 jnz presenation final.potx</Template>
  <TotalTime>0</TotalTime>
  <Words>861</Words>
  <Application>Microsoft Office PowerPoint</Application>
  <PresentationFormat>Widescreen</PresentationFormat>
  <Paragraphs>108</Paragraphs>
  <Slides>10</Slides>
  <Notes>10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Arial</vt:lpstr>
      <vt:lpstr>Calibri</vt:lpstr>
      <vt:lpstr>Cambria Math</vt:lpstr>
      <vt:lpstr>Helvetica</vt:lpstr>
      <vt:lpstr>Times New Roman</vt:lpstr>
      <vt:lpstr>Wingdings</vt:lpstr>
      <vt:lpstr>SPIE 2015 jnz presenation final</vt:lpstr>
      <vt:lpstr>Delamination Depth Imaging for Quasi-static and Fatigue Load Testing Using Passive Thermography  Joseph N. Zalameda and William P. Winfree   NASA Langley Research Center  Hampton, VA 23681 </vt:lpstr>
      <vt:lpstr>Outline</vt:lpstr>
      <vt:lpstr>Single Stringer Panel Quasi-static Loading</vt:lpstr>
      <vt:lpstr>Single Stringer Panel Quasi-static Loading Thermal Responses</vt:lpstr>
      <vt:lpstr>1-Dimensional Series Solution for a Planar Heat Source and Thermoelastic Heat Source</vt:lpstr>
      <vt:lpstr>Model Fit to Data and Imaging of Damage Depth</vt:lpstr>
      <vt:lpstr>Single Stringer Panel with Fatigue Loading</vt:lpstr>
      <vt:lpstr>Data Processing for Rapid Growth Damage Response (Single Stringer)</vt:lpstr>
      <vt:lpstr>Comparison of Periodic to Rapid Growth Thermal Responses with Model Fit Results</vt:lpstr>
      <vt:lpstr>Conclusions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GM Thermocomposite NDE Results</dc:title>
  <dc:creator>Joe Zalameda</dc:creator>
  <cp:lastModifiedBy>Zalameda, Joseph N. (LARC-D313)</cp:lastModifiedBy>
  <cp:revision>250</cp:revision>
  <cp:lastPrinted>2020-06-15T16:38:29Z</cp:lastPrinted>
  <dcterms:created xsi:type="dcterms:W3CDTF">2013-04-01T20:00:55Z</dcterms:created>
  <dcterms:modified xsi:type="dcterms:W3CDTF">2020-07-29T12:40:44Z</dcterms:modified>
</cp:coreProperties>
</file>