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9" r:id="rId2"/>
    <p:sldMasterId id="2147483714" r:id="rId3"/>
    <p:sldMasterId id="2147483724" r:id="rId4"/>
  </p:sldMasterIdLst>
  <p:notesMasterIdLst>
    <p:notesMasterId r:id="rId21"/>
  </p:notesMasterIdLst>
  <p:sldIdLst>
    <p:sldId id="1461" r:id="rId5"/>
    <p:sldId id="257" r:id="rId6"/>
    <p:sldId id="273" r:id="rId7"/>
    <p:sldId id="3326" r:id="rId8"/>
    <p:sldId id="3416" r:id="rId9"/>
    <p:sldId id="3455" r:id="rId10"/>
    <p:sldId id="3423" r:id="rId11"/>
    <p:sldId id="3453" r:id="rId12"/>
    <p:sldId id="298" r:id="rId13"/>
    <p:sldId id="3456" r:id="rId14"/>
    <p:sldId id="1481" r:id="rId15"/>
    <p:sldId id="2143" r:id="rId16"/>
    <p:sldId id="3384" r:id="rId17"/>
    <p:sldId id="3458" r:id="rId18"/>
    <p:sldId id="3459" r:id="rId19"/>
    <p:sldId id="33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ams, Amanda Moon (MSFC-CS20)[Analytical Services Inc. (ASI)]" initials="AAM(SI(" lastIdx="1" clrIdx="0">
    <p:extLst>
      <p:ext uri="{19B8F6BF-5375-455C-9EA6-DF929625EA0E}">
        <p15:presenceInfo xmlns:p15="http://schemas.microsoft.com/office/powerpoint/2012/main" userId="S::amadams3@ndc.nasa.gov::abdac5ef-617a-463c-82c9-6a65f6757642" providerId="AD"/>
      </p:ext>
    </p:extLst>
  </p:cmAuthor>
  <p:cmAuthor id="2" name="Morris, Denise P. (MSFC-ST21)" initials="MDP(" lastIdx="1" clrIdx="1">
    <p:extLst>
      <p:ext uri="{19B8F6BF-5375-455C-9EA6-DF929625EA0E}">
        <p15:presenceInfo xmlns:p15="http://schemas.microsoft.com/office/powerpoint/2012/main" userId="S::dpmorris@ndc.nasa.gov::49b798f7-b5f0-4fe2-a5ff-c5a994049d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D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62"/>
    <p:restoredTop sz="93468" autoAdjust="0"/>
  </p:normalViewPr>
  <p:slideViewPr>
    <p:cSldViewPr snapToGrid="0" snapToObjects="1">
      <p:cViewPr varScale="1">
        <p:scale>
          <a:sx n="170" d="100"/>
          <a:sy n="170" d="100"/>
        </p:scale>
        <p:origin x="208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FY19 Team Affiliation</a:t>
            </a:r>
          </a:p>
        </c:rich>
      </c:tx>
      <c:layout>
        <c:manualLayout>
          <c:xMode val="edge"/>
          <c:yMode val="edge"/>
          <c:x val="0.13814710707105166"/>
          <c:y val="7.4602473294370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FY19 Team Affiliation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D51-884C-9B38-EFC30B98C0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D51-884C-9B38-EFC30B98C0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D51-884C-9B38-EFC30B98C0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D51-884C-9B38-EFC30B98C08B}"/>
              </c:ext>
            </c:extLst>
          </c:dPt>
          <c:dLbls>
            <c:dLbl>
              <c:idx val="0"/>
              <c:layout>
                <c:manualLayout>
                  <c:x val="-0.1345044693455778"/>
                  <c:y val="8.581925158695001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51-884C-9B38-EFC30B98C08B}"/>
                </c:ext>
              </c:extLst>
            </c:dLbl>
            <c:dLbl>
              <c:idx val="1"/>
              <c:layout>
                <c:manualLayout>
                  <c:x val="-0.1126506472550835"/>
                  <c:y val="-0.11828784448535588"/>
                </c:manualLayout>
              </c:layout>
              <c:tx>
                <c:rich>
                  <a:bodyPr/>
                  <a:lstStyle/>
                  <a:p>
                    <a:fld id="{F882EFE5-34B5-45F8-B03C-8CE53362CC0E}" type="VALUE">
                      <a:rPr lang="en-US" sz="11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D51-884C-9B38-EFC30B98C08B}"/>
                </c:ext>
              </c:extLst>
            </c:dLbl>
            <c:dLbl>
              <c:idx val="2"/>
              <c:layout>
                <c:manualLayout>
                  <c:x val="0.11804183463437476"/>
                  <c:y val="-0.12837015167126625"/>
                </c:manualLayout>
              </c:layout>
              <c:tx>
                <c:rich>
                  <a:bodyPr/>
                  <a:lstStyle/>
                  <a:p>
                    <a:fld id="{2B073781-F616-4015-A8B7-E3D9DCAC6E6D}" type="VALUE">
                      <a:rPr lang="en-US" sz="1100">
                        <a:solidFill>
                          <a:schemeClr val="bg1"/>
                        </a:solidFill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D51-884C-9B38-EFC30B98C08B}"/>
                </c:ext>
              </c:extLst>
            </c:dLbl>
            <c:dLbl>
              <c:idx val="3"/>
              <c:layout>
                <c:manualLayout>
                  <c:x val="0.11270156527803335"/>
                  <c:y val="0.145369677417080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51-884C-9B38-EFC30B98C0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Academia</c:v>
                </c:pt>
                <c:pt idx="1">
                  <c:v>International</c:v>
                </c:pt>
                <c:pt idx="2">
                  <c:v>Industry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0.32</c:v>
                </c:pt>
                <c:pt idx="1">
                  <c:v>0.13</c:v>
                </c:pt>
                <c:pt idx="2">
                  <c:v>0.32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D51-884C-9B38-EFC30B98C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611E53-5190-0D4D-9DCA-4DCF8C7747C5}" type="doc">
      <dgm:prSet loTypeId="urn:microsoft.com/office/officeart/2005/8/layout/venn1" loCatId="" qsTypeId="urn:microsoft.com/office/officeart/2005/8/quickstyle/simple1" qsCatId="simple" csTypeId="urn:microsoft.com/office/officeart/2005/8/colors/accent1_2" csCatId="accent1" phldr="1"/>
      <dgm:spPr/>
    </dgm:pt>
    <dgm:pt modelId="{C19772FE-CE77-F74F-AA05-A2F64811D2D4}">
      <dgm:prSet phldrT="[Text]" custT="1"/>
      <dgm:spPr>
        <a:solidFill>
          <a:srgbClr val="FFFF00">
            <a:alpha val="50000"/>
          </a:srgbClr>
        </a:solidFill>
      </dgm:spPr>
      <dgm:t>
        <a:bodyPr/>
        <a:lstStyle/>
        <a:p>
          <a:r>
            <a:rPr lang="en-US" sz="2800" b="1" dirty="0">
              <a:solidFill>
                <a:srgbClr val="FFFF00"/>
              </a:solidFill>
              <a:latin typeface="+mn-lt"/>
            </a:rPr>
            <a:t>Terrestrial Mining Systems</a:t>
          </a:r>
        </a:p>
      </dgm:t>
    </dgm:pt>
    <dgm:pt modelId="{C0A351F4-EC9F-2C4B-8B23-88B0A17ACB4B}" type="parTrans" cxnId="{5B51B7CA-56F4-6F46-9F74-BB75D90C1AA7}">
      <dgm:prSet/>
      <dgm:spPr/>
      <dgm:t>
        <a:bodyPr/>
        <a:lstStyle/>
        <a:p>
          <a:endParaRPr lang="en-US"/>
        </a:p>
      </dgm:t>
    </dgm:pt>
    <dgm:pt modelId="{7089035F-0999-7741-A54A-4F8279F471CE}" type="sibTrans" cxnId="{5B51B7CA-56F4-6F46-9F74-BB75D90C1AA7}">
      <dgm:prSet/>
      <dgm:spPr/>
      <dgm:t>
        <a:bodyPr/>
        <a:lstStyle/>
        <a:p>
          <a:endParaRPr lang="en-US"/>
        </a:p>
      </dgm:t>
    </dgm:pt>
    <dgm:pt modelId="{45F8EC2C-CCC0-2F48-816F-118DF40275B4}">
      <dgm:prSet phldrT="[Text]" custT="1"/>
      <dgm:spPr>
        <a:solidFill>
          <a:schemeClr val="tx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sz="2800" b="1" dirty="0">
              <a:solidFill>
                <a:srgbClr val="00B0F0"/>
              </a:solidFill>
              <a:latin typeface="+mn-lt"/>
            </a:rPr>
            <a:t>Lunar Excavation Systems</a:t>
          </a:r>
        </a:p>
      </dgm:t>
    </dgm:pt>
    <dgm:pt modelId="{33C7C112-CD96-5C4C-A92C-00DF025166B1}" type="sibTrans" cxnId="{2209DDB6-697B-3942-8ED2-9EBC7866CE2D}">
      <dgm:prSet/>
      <dgm:spPr/>
      <dgm:t>
        <a:bodyPr/>
        <a:lstStyle/>
        <a:p>
          <a:endParaRPr lang="en-US"/>
        </a:p>
      </dgm:t>
    </dgm:pt>
    <dgm:pt modelId="{49E6E7E9-3864-E742-8F87-A8A48F25E2B3}" type="parTrans" cxnId="{2209DDB6-697B-3942-8ED2-9EBC7866CE2D}">
      <dgm:prSet/>
      <dgm:spPr/>
      <dgm:t>
        <a:bodyPr/>
        <a:lstStyle/>
        <a:p>
          <a:endParaRPr lang="en-US"/>
        </a:p>
      </dgm:t>
    </dgm:pt>
    <dgm:pt modelId="{89F6C2C4-C34D-4D4F-A6B4-2858CDBC6BD1}" type="pres">
      <dgm:prSet presAssocID="{51611E53-5190-0D4D-9DCA-4DCF8C7747C5}" presName="compositeShape" presStyleCnt="0">
        <dgm:presLayoutVars>
          <dgm:chMax val="7"/>
          <dgm:dir/>
          <dgm:resizeHandles val="exact"/>
        </dgm:presLayoutVars>
      </dgm:prSet>
      <dgm:spPr/>
    </dgm:pt>
    <dgm:pt modelId="{E6C7C696-F738-954D-B4A5-E513B1E843CD}" type="pres">
      <dgm:prSet presAssocID="{C19772FE-CE77-F74F-AA05-A2F64811D2D4}" presName="circ1" presStyleLbl="vennNode1" presStyleIdx="0" presStyleCnt="2"/>
      <dgm:spPr/>
    </dgm:pt>
    <dgm:pt modelId="{86F21247-08B5-8640-BC74-223DE0644DDA}" type="pres">
      <dgm:prSet presAssocID="{C19772FE-CE77-F74F-AA05-A2F64811D2D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660F53F-F581-5F46-8C42-1F7950BAA45F}" type="pres">
      <dgm:prSet presAssocID="{45F8EC2C-CCC0-2F48-816F-118DF40275B4}" presName="circ2" presStyleLbl="vennNode1" presStyleIdx="1" presStyleCnt="2" custLinFactNeighborX="-4786" custLinFactNeighborY="0"/>
      <dgm:spPr/>
    </dgm:pt>
    <dgm:pt modelId="{6DBCC081-9FBA-D04C-9B48-714F4E894A8F}" type="pres">
      <dgm:prSet presAssocID="{45F8EC2C-CCC0-2F48-816F-118DF40275B4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DCAD4C0D-0AEF-4816-96D9-D2CBF64B141C}" type="presOf" srcId="{C19772FE-CE77-F74F-AA05-A2F64811D2D4}" destId="{86F21247-08B5-8640-BC74-223DE0644DDA}" srcOrd="1" destOrd="0" presId="urn:microsoft.com/office/officeart/2005/8/layout/venn1"/>
    <dgm:cxn modelId="{DA92265F-7C20-4D94-A6A7-30297F347975}" type="presOf" srcId="{45F8EC2C-CCC0-2F48-816F-118DF40275B4}" destId="{9660F53F-F581-5F46-8C42-1F7950BAA45F}" srcOrd="0" destOrd="0" presId="urn:microsoft.com/office/officeart/2005/8/layout/venn1"/>
    <dgm:cxn modelId="{F2ECB36C-06CE-4965-8FB0-5287BAECCAE8}" type="presOf" srcId="{51611E53-5190-0D4D-9DCA-4DCF8C7747C5}" destId="{89F6C2C4-C34D-4D4F-A6B4-2858CDBC6BD1}" srcOrd="0" destOrd="0" presId="urn:microsoft.com/office/officeart/2005/8/layout/venn1"/>
    <dgm:cxn modelId="{D025D7A1-88AD-44F4-871D-F1C026EBF0EA}" type="presOf" srcId="{C19772FE-CE77-F74F-AA05-A2F64811D2D4}" destId="{E6C7C696-F738-954D-B4A5-E513B1E843CD}" srcOrd="0" destOrd="0" presId="urn:microsoft.com/office/officeart/2005/8/layout/venn1"/>
    <dgm:cxn modelId="{2209DDB6-697B-3942-8ED2-9EBC7866CE2D}" srcId="{51611E53-5190-0D4D-9DCA-4DCF8C7747C5}" destId="{45F8EC2C-CCC0-2F48-816F-118DF40275B4}" srcOrd="1" destOrd="0" parTransId="{49E6E7E9-3864-E742-8F87-A8A48F25E2B3}" sibTransId="{33C7C112-CD96-5C4C-A92C-00DF025166B1}"/>
    <dgm:cxn modelId="{F77939C1-8EBF-45AE-AA05-8B13DB73E434}" type="presOf" srcId="{45F8EC2C-CCC0-2F48-816F-118DF40275B4}" destId="{6DBCC081-9FBA-D04C-9B48-714F4E894A8F}" srcOrd="1" destOrd="0" presId="urn:microsoft.com/office/officeart/2005/8/layout/venn1"/>
    <dgm:cxn modelId="{5B51B7CA-56F4-6F46-9F74-BB75D90C1AA7}" srcId="{51611E53-5190-0D4D-9DCA-4DCF8C7747C5}" destId="{C19772FE-CE77-F74F-AA05-A2F64811D2D4}" srcOrd="0" destOrd="0" parTransId="{C0A351F4-EC9F-2C4B-8B23-88B0A17ACB4B}" sibTransId="{7089035F-0999-7741-A54A-4F8279F471CE}"/>
    <dgm:cxn modelId="{FF2CF81A-400E-4C4D-B9C9-AA3C67AA1125}" type="presParOf" srcId="{89F6C2C4-C34D-4D4F-A6B4-2858CDBC6BD1}" destId="{E6C7C696-F738-954D-B4A5-E513B1E843CD}" srcOrd="0" destOrd="0" presId="urn:microsoft.com/office/officeart/2005/8/layout/venn1"/>
    <dgm:cxn modelId="{4066460E-4F3F-436F-BF03-89D8CB8070DA}" type="presParOf" srcId="{89F6C2C4-C34D-4D4F-A6B4-2858CDBC6BD1}" destId="{86F21247-08B5-8640-BC74-223DE0644DDA}" srcOrd="1" destOrd="0" presId="urn:microsoft.com/office/officeart/2005/8/layout/venn1"/>
    <dgm:cxn modelId="{6420A15B-1C58-4E16-B6C1-FF868D89AAA5}" type="presParOf" srcId="{89F6C2C4-C34D-4D4F-A6B4-2858CDBC6BD1}" destId="{9660F53F-F581-5F46-8C42-1F7950BAA45F}" srcOrd="2" destOrd="0" presId="urn:microsoft.com/office/officeart/2005/8/layout/venn1"/>
    <dgm:cxn modelId="{6314B8EE-0C9B-4E1C-BD2D-6EB162262DAD}" type="presParOf" srcId="{89F6C2C4-C34D-4D4F-A6B4-2858CDBC6BD1}" destId="{6DBCC081-9FBA-D04C-9B48-714F4E894A8F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C7C696-F738-954D-B4A5-E513B1E843CD}">
      <dsp:nvSpPr>
        <dsp:cNvPr id="0" name=""/>
        <dsp:cNvSpPr/>
      </dsp:nvSpPr>
      <dsp:spPr>
        <a:xfrm>
          <a:off x="127515" y="333891"/>
          <a:ext cx="3145393" cy="3145393"/>
        </a:xfrm>
        <a:prstGeom prst="ellipse">
          <a:avLst/>
        </a:prstGeom>
        <a:solidFill>
          <a:srgbClr val="FFFF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FFFF00"/>
              </a:solidFill>
              <a:latin typeface="+mn-lt"/>
            </a:rPr>
            <a:t>Terrestrial Mining Systems</a:t>
          </a:r>
        </a:p>
      </dsp:txBody>
      <dsp:txXfrm>
        <a:off x="566737" y="704800"/>
        <a:ext cx="1813560" cy="2403574"/>
      </dsp:txXfrm>
    </dsp:sp>
    <dsp:sp modelId="{9660F53F-F581-5F46-8C42-1F7950BAA45F}">
      <dsp:nvSpPr>
        <dsp:cNvPr id="0" name=""/>
        <dsp:cNvSpPr/>
      </dsp:nvSpPr>
      <dsp:spPr>
        <a:xfrm>
          <a:off x="2243927" y="333891"/>
          <a:ext cx="3145393" cy="3145393"/>
        </a:xfrm>
        <a:prstGeom prst="ellipse">
          <a:avLst/>
        </a:prstGeom>
        <a:solidFill>
          <a:schemeClr val="tx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B0F0"/>
              </a:solidFill>
              <a:latin typeface="+mn-lt"/>
            </a:rPr>
            <a:t>Lunar Excavation Systems</a:t>
          </a:r>
        </a:p>
      </dsp:txBody>
      <dsp:txXfrm>
        <a:off x="3136538" y="704800"/>
        <a:ext cx="1813560" cy="24035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4EE934-7E6D-8B48-AA4C-77C34FF689CE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B55DE-52D8-9A41-9111-CEAA180CD7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42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269" name="Shape 269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00" cy="464700"/>
          </a:xfrm>
          <a:prstGeom prst="rect">
            <a:avLst/>
          </a:prstGeom>
        </p:spPr>
        <p:txBody>
          <a:bodyPr lIns="93175" tIns="46575" rIns="93175" bIns="465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642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B55DE-52D8-9A41-9111-CEAA180CD7D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026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B55DE-52D8-9A41-9111-CEAA180CD7D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581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F35B11-A126-4B37-A486-2F81B6E6E7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420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B55DE-52D8-9A41-9111-CEAA180CD7D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92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B55DE-52D8-9A41-9111-CEAA180CD7D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31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B55DE-52D8-9A41-9111-CEAA180CD7D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99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C5B7C-C768-2945-98C9-879CD4402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5A3F8B-E926-EE4A-B5D7-FB81012733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9655" y="1"/>
            <a:ext cx="746234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E55112-C5B3-7446-8DB3-58ED66A529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9485" y="275625"/>
            <a:ext cx="828067" cy="68580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DF454C9-7E40-F64C-BB7D-C52465FDF797}"/>
              </a:ext>
            </a:extLst>
          </p:cNvPr>
          <p:cNvSpPr txBox="1"/>
          <p:nvPr userDrawn="1"/>
        </p:nvSpPr>
        <p:spPr>
          <a:xfrm>
            <a:off x="1282172" y="2648314"/>
            <a:ext cx="56035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28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Centennial Challenges Program</a:t>
            </a:r>
          </a:p>
          <a:p>
            <a:pPr defTabSz="457200">
              <a:defRPr/>
            </a:pPr>
            <a:r>
              <a:rPr lang="en-US" sz="2800" b="1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Daring you to ask…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1D8F6C-E2D7-FC4C-9892-64AE6C8F284D}"/>
              </a:ext>
            </a:extLst>
          </p:cNvPr>
          <p:cNvSpPr txBox="1"/>
          <p:nvPr userDrawn="1"/>
        </p:nvSpPr>
        <p:spPr>
          <a:xfrm>
            <a:off x="1282172" y="3429000"/>
            <a:ext cx="51244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sz="8800" dirty="0">
                <a:ln>
                  <a:solidFill>
                    <a:prstClr val="black"/>
                  </a:solidFill>
                </a:ln>
                <a:solidFill>
                  <a:srgbClr val="FFBD0C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Arial" panose="020B0604020202020204" pitchFamily="34" charset="0"/>
              </a:rPr>
              <a:t>What if?</a:t>
            </a:r>
          </a:p>
        </p:txBody>
      </p:sp>
    </p:spTree>
    <p:extLst>
      <p:ext uri="{BB962C8B-B14F-4D97-AF65-F5344CB8AC3E}">
        <p14:creationId xmlns:p14="http://schemas.microsoft.com/office/powerpoint/2010/main" val="53364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FC29EC-23A2-824F-B063-806A8B6E3C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3660" y="5257800"/>
            <a:ext cx="2240280" cy="160020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2ACA3AC-5E04-A843-814A-303745001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6E5BC1-D374-324C-98F2-8F8BC992915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3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612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82631"/>
            <a:ext cx="10972800" cy="73501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pPr defTabSz="443753" fontAlgn="base">
              <a:spcBef>
                <a:spcPct val="0"/>
              </a:spcBef>
              <a:spcAft>
                <a:spcPct val="0"/>
              </a:spcAft>
            </a:pPr>
            <a:fld id="{3204806F-D6FE-41D7-9162-850C51CC4D5D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43753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747"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pPr defTabSz="443753" fontAlgn="base">
              <a:spcBef>
                <a:spcPct val="0"/>
              </a:spcBef>
              <a:spcAft>
                <a:spcPct val="0"/>
              </a:spcAft>
            </a:pPr>
            <a:fld id="{03B832E3-8C39-492D-B877-0E7BABDD06E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443753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endParaRPr lang="en-US" sz="3107">
              <a:solidFill>
                <a:prstClr val="white"/>
              </a:solidFill>
            </a:endParaRP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7620000" y="838207"/>
            <a:ext cx="5892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7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32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6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88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41">
                <a:solidFill>
                  <a:schemeClr val="tx1">
                    <a:tint val="75000"/>
                  </a:schemeClr>
                </a:solidFill>
              </a:defRPr>
            </a:lvl1pPr>
            <a:lvl2pPr marL="443753" indent="0">
              <a:buNone/>
              <a:defRPr sz="1747">
                <a:solidFill>
                  <a:schemeClr val="tx1">
                    <a:tint val="75000"/>
                  </a:schemeClr>
                </a:solidFill>
              </a:defRPr>
            </a:lvl2pPr>
            <a:lvl3pPr marL="887506" indent="0">
              <a:buNone/>
              <a:defRPr sz="1553">
                <a:solidFill>
                  <a:schemeClr val="tx1">
                    <a:tint val="75000"/>
                  </a:schemeClr>
                </a:solidFill>
              </a:defRPr>
            </a:lvl3pPr>
            <a:lvl4pPr marL="1331259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4pPr>
            <a:lvl5pPr marL="1775010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5pPr>
            <a:lvl6pPr marL="2218763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6pPr>
            <a:lvl7pPr marL="2662516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7pPr>
            <a:lvl8pPr marL="3106269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8pPr>
            <a:lvl9pPr marL="3550022" indent="0">
              <a:buNone/>
              <a:defRPr sz="13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F82DA22D-75B8-4DF9-950E-1CB32DF191FD}" type="datetime1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747">
                <a:ea typeface="ＭＳ Ｐゴシック" charset="-128"/>
                <a:cs typeface="ＭＳ Ｐゴシック" charset="-128"/>
              </a:defRPr>
            </a:lvl1pPr>
          </a:lstStyle>
          <a:p>
            <a:pPr defTabSz="4437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E74D8254-F395-44A2-81D2-D7E34D65D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97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1F2F42E7-A987-4D19-9F3A-0FE3FF05AC07}" type="datetime1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747">
                <a:ea typeface="ＭＳ Ｐゴシック" charset="-128"/>
                <a:cs typeface="ＭＳ Ｐゴシック" charset="-128"/>
              </a:defRPr>
            </a:lvl1pPr>
          </a:lstStyle>
          <a:p>
            <a:pPr defTabSz="4437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E74D8254-F395-44A2-81D2-D7E34D65D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088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B057513E-6947-4BEF-A275-2E5322463E05}" type="datetime1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747">
                <a:ea typeface="ＭＳ Ｐゴシック" charset="-128"/>
                <a:cs typeface="ＭＳ Ｐゴシック" charset="-128"/>
              </a:defRPr>
            </a:lvl1pPr>
          </a:lstStyle>
          <a:p>
            <a:pPr defTabSz="443753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747"/>
            </a:lvl1pPr>
          </a:lstStyle>
          <a:p>
            <a:fld id="{E74D8254-F395-44A2-81D2-D7E34D65D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05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76000" y="6477006"/>
            <a:ext cx="6096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71" smtClean="0"/>
            </a:lvl1pPr>
          </a:lstStyle>
          <a:p>
            <a:pPr defTabSz="887506">
              <a:defRPr/>
            </a:pPr>
            <a:fld id="{D810410D-3055-BC45-960A-FF8F0D1C08B6}" type="slidenum">
              <a:rPr lang="en-US" smtClean="0">
                <a:solidFill>
                  <a:prstClr val="black"/>
                </a:solidFill>
              </a:rPr>
              <a:pPr defTabSz="887506"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8735122-6AA5-FD41-BFD2-DD5AC39FF5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975" y="1825161"/>
            <a:ext cx="10514060" cy="4352084"/>
          </a:xfrm>
          <a:prstGeom prst="rect">
            <a:avLst/>
          </a:prstGeom>
        </p:spPr>
        <p:txBody>
          <a:bodyPr/>
          <a:lstStyle>
            <a:lvl1pPr marL="201706" marR="0" indent="-201706" algn="l" defTabSz="806824" rtl="0" eaLnBrk="1" fontAlgn="auto" latinLnBrk="0" hangingPunct="1">
              <a:lnSpc>
                <a:spcPct val="90000"/>
              </a:lnSpc>
              <a:spcBef>
                <a:spcPts val="8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605118" marR="0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2pPr>
            <a:lvl3pPr marL="1008528" marR="0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3pPr>
            <a:lvl4pPr marL="1411939" marR="0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4pPr>
            <a:lvl5pPr marL="1815352" marR="0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5pPr>
            <a:lvl9pPr marL="252132" indent="-252132">
              <a:buFont typeface="Arial" panose="020B0604020202020204" pitchFamily="34" charset="0"/>
              <a:buChar char="•"/>
              <a:defRPr/>
            </a:lvl9pPr>
          </a:lstStyle>
          <a:p>
            <a:pPr marL="201706" marR="0" lvl="0" indent="-201706" algn="l" defTabSz="806824" rtl="0" eaLnBrk="1" fontAlgn="auto" latinLnBrk="0" hangingPunct="1">
              <a:lnSpc>
                <a:spcPct val="90000"/>
              </a:lnSpc>
              <a:spcBef>
                <a:spcPts val="8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7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Edit Master text styles</a:t>
            </a:r>
          </a:p>
          <a:p>
            <a:pPr marL="605118" marR="0" lvl="1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19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008528" marR="0" lvl="2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7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411939" marR="0" lvl="3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1815352" marR="0" lvl="4" indent="-201706" algn="l" defTabSz="806824" rtl="0" eaLnBrk="1" fontAlgn="auto" latinLnBrk="0" hangingPunct="1">
              <a:lnSpc>
                <a:spcPct val="90000"/>
              </a:lnSpc>
              <a:spcBef>
                <a:spcPts val="441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58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56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609610" y="12702"/>
            <a:ext cx="10972799" cy="1104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36233" marR="0" lvl="5" indent="-1159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872468" marR="0" lvl="6" indent="-2316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08701" marR="0" lvl="7" indent="-3475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744932" marR="0" lvl="8" indent="-4633" algn="ctr" rtl="0">
              <a:spcBef>
                <a:spcPts val="0"/>
              </a:spcBef>
              <a:spcAft>
                <a:spcPts val="0"/>
              </a:spcAft>
              <a:buNone/>
              <a:defRPr sz="419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dt" idx="10"/>
          </p:nvPr>
        </p:nvSpPr>
        <p:spPr>
          <a:xfrm>
            <a:off x="609600" y="6628246"/>
            <a:ext cx="2844800" cy="2102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7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36081" marR="0" lvl="1" indent="-1007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72161" marR="0" lvl="2" indent="-2011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08242" marR="0" lvl="3" indent="-3019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44323" marR="0" lvl="4" indent="-4023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180403" marR="0" lvl="5" indent="-5028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16480" marR="0" lvl="6" indent="-6031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052564" marR="0" lvl="7" indent="-7038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488639" marR="0" lvl="8" indent="-8042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BC375C19-2A18-43C7-ADBC-80158E0EE3D5}" type="datetime1">
              <a:rPr lang="en-US" smtClean="0"/>
              <a:t>7/29/20</a:t>
            </a:fld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ftr" idx="11"/>
          </p:nvPr>
        </p:nvSpPr>
        <p:spPr>
          <a:xfrm>
            <a:off x="4165599" y="6628246"/>
            <a:ext cx="3860800" cy="21020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71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36081" marR="0" lvl="1" indent="-1007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72161" marR="0" lvl="2" indent="-2011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08242" marR="0" lvl="3" indent="-3019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744323" marR="0" lvl="4" indent="-4023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180403" marR="0" lvl="5" indent="-5028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616480" marR="0" lvl="6" indent="-6031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052564" marR="0" lvl="7" indent="-7038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488639" marR="0" lvl="8" indent="-8042" algn="l" rtl="0">
              <a:spcBef>
                <a:spcPts val="0"/>
              </a:spcBef>
              <a:buNone/>
              <a:defRPr sz="17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sldNum" idx="12"/>
          </p:nvPr>
        </p:nvSpPr>
        <p:spPr>
          <a:xfrm>
            <a:off x="8737600" y="6628246"/>
            <a:ext cx="2844800" cy="210204"/>
          </a:xfrm>
          <a:prstGeom prst="rect">
            <a:avLst/>
          </a:prstGeom>
          <a:noFill/>
          <a:ln>
            <a:noFill/>
          </a:ln>
        </p:spPr>
        <p:txBody>
          <a:bodyPr lIns="101850" tIns="50925" rIns="101850" bIns="50925" anchor="t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en-US" sz="1713" smtClean="0">
                <a:solidFill>
                  <a:srgbClr val="888888"/>
                </a:solidFill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en-US" sz="1713">
              <a:solidFill>
                <a:srgbClr val="888888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>
            <a:off x="609610" y="1206510"/>
            <a:ext cx="10972799" cy="541655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27176" marR="0" lvl="0" indent="-131391" algn="l" rtl="0">
              <a:spcBef>
                <a:spcPts val="61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0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08880" marR="0" lvl="1" indent="-105212" algn="l" rtl="0">
              <a:spcBef>
                <a:spcPts val="531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6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090583" marR="0" lvl="2" indent="-73597" algn="l" rtl="0">
              <a:spcBef>
                <a:spcPts val="463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3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526816" marR="0" lvl="3" indent="-101947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963050" marR="0" lvl="4" indent="-103104" algn="l" rtl="0"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399284" marR="0" lvl="5" indent="-104263" algn="l" rtl="0">
              <a:spcBef>
                <a:spcPts val="377"/>
              </a:spcBef>
              <a:buClr>
                <a:schemeClr val="dk1"/>
              </a:buClr>
              <a:buSzPct val="100000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835517" marR="0" lvl="6" indent="-105421" algn="l" rtl="0">
              <a:spcBef>
                <a:spcPts val="377"/>
              </a:spcBef>
              <a:buClr>
                <a:schemeClr val="dk1"/>
              </a:buClr>
              <a:buSzPct val="100000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71752" marR="0" lvl="7" indent="-106581" algn="l" rtl="0">
              <a:spcBef>
                <a:spcPts val="377"/>
              </a:spcBef>
              <a:buClr>
                <a:schemeClr val="dk1"/>
              </a:buClr>
              <a:buSzPct val="100000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707985" marR="0" lvl="8" indent="-107740" algn="l" rtl="0">
              <a:spcBef>
                <a:spcPts val="377"/>
              </a:spcBef>
              <a:buClr>
                <a:schemeClr val="dk1"/>
              </a:buClr>
              <a:buSzPct val="100000"/>
              <a:buFont typeface="Arial"/>
              <a:buChar char="•"/>
              <a:defRPr sz="18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814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 hasCustomPrompt="1"/>
          </p:nvPr>
        </p:nvSpPr>
        <p:spPr bwMode="auto">
          <a:xfrm>
            <a:off x="6724578" y="4234658"/>
            <a:ext cx="5059497" cy="6715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vert="horz" wrap="square" lIns="0" tIns="30318" rIns="30318" bIns="30318" numCol="1" anchor="b" anchorCtr="0" compatLnSpc="1">
            <a:prstTxWarp prst="textNoShape">
              <a:avLst/>
            </a:prstTxWarp>
            <a:normAutofit/>
          </a:bodyPr>
          <a:lstStyle>
            <a:lvl1pPr>
              <a:defRPr sz="1687" b="1">
                <a:latin typeface="+mj-lt"/>
              </a:defRPr>
            </a:lvl1pPr>
          </a:lstStyle>
          <a:p>
            <a:pPr lvl="0"/>
            <a:r>
              <a:rPr lang="en-US" dirty="0">
                <a:sym typeface="FuturTBooRo1" charset="0"/>
              </a:rPr>
              <a:t>TITLE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6730919" y="5041107"/>
            <a:ext cx="5078544" cy="442912"/>
          </a:xfrm>
          <a:prstGeom prst="rect">
            <a:avLst/>
          </a:prstGeom>
        </p:spPr>
        <p:txBody>
          <a:bodyPr vert="horz" lIns="0" tIns="27284" rIns="54568" bIns="27284" rtlCol="0">
            <a:normAutofit/>
          </a:bodyPr>
          <a:lstStyle>
            <a:lvl1pPr marL="0" indent="0">
              <a:buNone/>
              <a:defRPr sz="1125" b="1" spc="421">
                <a:latin typeface="+mj-lt"/>
              </a:defRPr>
            </a:lvl1pPr>
          </a:lstStyle>
          <a:p>
            <a:pPr lvl="0"/>
            <a:r>
              <a:rPr lang="en-US" dirty="0"/>
              <a:t>SUBTILE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11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8325" y="2995929"/>
            <a:ext cx="4015355" cy="1027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9860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COV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934" y="2166565"/>
            <a:ext cx="11492153" cy="1470025"/>
          </a:xfrm>
        </p:spPr>
        <p:txBody>
          <a:bodyPr anchor="ctr">
            <a:noAutofit/>
          </a:bodyPr>
          <a:lstStyle>
            <a:lvl1pPr algn="ctr">
              <a:defRPr sz="6186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9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496" y="5294580"/>
            <a:ext cx="1779014" cy="45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37665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 -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934" y="2166565"/>
            <a:ext cx="11492153" cy="1470025"/>
          </a:xfrm>
        </p:spPr>
        <p:txBody>
          <a:bodyPr anchor="ctr">
            <a:noAutofit/>
          </a:bodyPr>
          <a:lstStyle>
            <a:lvl1pPr algn="ctr">
              <a:defRPr sz="6186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49934" y="3636964"/>
            <a:ext cx="11492079" cy="606289"/>
          </a:xfrm>
        </p:spPr>
        <p:txBody>
          <a:bodyPr anchor="ctr">
            <a:noAutofit/>
          </a:bodyPr>
          <a:lstStyle>
            <a:lvl1pPr marL="0" indent="0" algn="ctr">
              <a:buNone/>
              <a:defRPr sz="2531" spc="421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10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6496" y="5294580"/>
            <a:ext cx="1779014" cy="45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402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349934" y="2166565"/>
            <a:ext cx="11492153" cy="1470025"/>
          </a:xfrm>
        </p:spPr>
        <p:txBody>
          <a:bodyPr anchor="ctr">
            <a:noAutofit/>
          </a:bodyPr>
          <a:lstStyle>
            <a:lvl1pPr algn="ctr">
              <a:defRPr sz="6186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9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2160" y="6462715"/>
            <a:ext cx="1011429" cy="2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6697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9934" y="2166565"/>
            <a:ext cx="11492153" cy="1470025"/>
          </a:xfrm>
        </p:spPr>
        <p:txBody>
          <a:bodyPr anchor="ctr">
            <a:noAutofit/>
          </a:bodyPr>
          <a:lstStyle>
            <a:lvl1pPr algn="ctr">
              <a:defRPr sz="6186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49934" y="3636964"/>
            <a:ext cx="11492079" cy="606289"/>
          </a:xfrm>
        </p:spPr>
        <p:txBody>
          <a:bodyPr anchor="ctr">
            <a:noAutofit/>
          </a:bodyPr>
          <a:lstStyle>
            <a:lvl1pPr marL="0" indent="0" algn="ctr">
              <a:buNone/>
              <a:defRPr sz="2531" spc="421"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10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2160" y="6462715"/>
            <a:ext cx="1011429" cy="2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8844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856" y="962196"/>
            <a:ext cx="11072547" cy="5163975"/>
          </a:xfrm>
        </p:spPr>
        <p:txBody>
          <a:bodyPr/>
          <a:lstStyle/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8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2160" y="6462715"/>
            <a:ext cx="1011429" cy="2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8708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9856" y="537969"/>
            <a:ext cx="11072547" cy="5588195"/>
          </a:xfrm>
        </p:spPr>
        <p:txBody>
          <a:bodyPr>
            <a:normAutofit/>
          </a:bodyPr>
          <a:lstStyle>
            <a:lvl1pPr marL="0" indent="0">
              <a:buNone/>
              <a:defRPr sz="2812"/>
            </a:lvl1pPr>
            <a:lvl2pPr marL="196467" indent="0">
              <a:buNone/>
              <a:defRPr/>
            </a:lvl2pPr>
          </a:lstStyle>
          <a:p>
            <a:pPr lvl="0"/>
            <a:r>
              <a:rPr lang="en-US" dirty="0"/>
              <a:t>Click to edit Master text</a:t>
            </a:r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8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2160" y="6462715"/>
            <a:ext cx="1011429" cy="2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8526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TITLE</a:t>
            </a:r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  <p:pic>
        <p:nvPicPr>
          <p:cNvPr id="7" name="Picture 5" descr="Final XPRIZE_RM_Logo_all wht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2160" y="6462715"/>
            <a:ext cx="1011429" cy="258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71169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418AD541-0922-4180-82C5-D885DDE0C7A6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03B832E3-8C39-492D-B877-0E7BABDD06E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6474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4974F64A-B8CE-4D9A-AED3-F16645F9C7C9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4756708D-6C97-4867-A8EA-96DC066E8222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5380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A4C769AE-ECD9-480B-B290-FF757C4B159C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1685A808-4F30-4716-9D58-7FFE6FD23DC0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64068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378E595A-F03D-430B-9FD5-BD753624F102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93302D8E-5A17-4765-B8CC-5A3BC007F47C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4768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787AF4C5-A8D6-4E7B-838B-CD62B8EE5800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3A1BFF6A-F084-4ED8-A698-9A29479FD9AC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763737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B24CFD05-DE06-4E91-9392-9D05C793EE63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825014FC-AF85-43E9-A329-4B1E18B41162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17964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8FDD869F-5655-4DC1-89FF-AA4C01FE5C56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B0E17E62-4D95-4119-AA43-AFE0B028F176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66190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48F7AB9E-CAFB-47E4-86FD-628F5A183AA5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ED3015F4-5B41-4886-8EFE-292BA053A905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197553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07CD54B7-F384-496F-B69F-C6638F833F4D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05A2E234-B494-448A-A036-76306370CA37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66662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A47D4DEC-5DB6-4307-8ACE-7E46B3668291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0CE12185-CA9E-48FA-8E8F-154715DF8ED2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625164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FE823994-19ED-420F-AAF7-129F03C7C99E}" type="datetime1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7/29/20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ＭＳ Ｐゴシック" charset="-128"/>
                <a:cs typeface="ＭＳ Ｐゴシック" charset="-128"/>
              </a:defRPr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1CA5702A-12C6-4FD7-B0AD-6A370BB1A6A3}" type="slidenum">
              <a:rPr lang="en-US" smtClean="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04874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700"/>
            <a:ext cx="109728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628243"/>
            <a:ext cx="2844800" cy="210205"/>
          </a:xfrm>
          <a:prstGeom prst="rect">
            <a:avLst/>
          </a:prstGeom>
        </p:spPr>
        <p:txBody>
          <a:bodyPr/>
          <a:lstStyle/>
          <a:p>
            <a:fld id="{1F29022E-92C3-4058-9B0A-A58B77A2B6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8243"/>
            <a:ext cx="3860800" cy="21020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628243"/>
            <a:ext cx="28448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206500"/>
            <a:ext cx="109728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71111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700"/>
            <a:ext cx="109728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628243"/>
            <a:ext cx="2844800" cy="210205"/>
          </a:xfrm>
          <a:prstGeom prst="rect">
            <a:avLst/>
          </a:prstGeom>
        </p:spPr>
        <p:txBody>
          <a:bodyPr/>
          <a:lstStyle/>
          <a:p>
            <a:fld id="{1F0B6F4B-F1EF-432A-B9AB-7D005512A8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8243"/>
            <a:ext cx="3860800" cy="21020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47200" y="6638273"/>
            <a:ext cx="28448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206500"/>
            <a:ext cx="10972800" cy="5416550"/>
          </a:xfrm>
          <a:prstGeom prst="rect">
            <a:avLst/>
          </a:prstGeom>
        </p:spPr>
        <p:txBody>
          <a:bodyPr vert="horz" lIns="91418" tIns="45709" rIns="91418" bIns="4570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473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700"/>
            <a:ext cx="109728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628243"/>
            <a:ext cx="2844800" cy="210205"/>
          </a:xfrm>
          <a:prstGeom prst="rect">
            <a:avLst/>
          </a:prstGeom>
        </p:spPr>
        <p:txBody>
          <a:bodyPr/>
          <a:lstStyle/>
          <a:p>
            <a:fld id="{01173A1B-825A-475D-9F52-AAD7C2259E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8243"/>
            <a:ext cx="3860800" cy="21020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628243"/>
            <a:ext cx="28448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206500"/>
            <a:ext cx="10972800" cy="5416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88177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700"/>
            <a:ext cx="10972800" cy="1104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628247"/>
            <a:ext cx="2844800" cy="210205"/>
          </a:xfrm>
          <a:prstGeom prst="rect">
            <a:avLst/>
          </a:prstGeom>
        </p:spPr>
        <p:txBody>
          <a:bodyPr/>
          <a:lstStyle/>
          <a:p>
            <a:fld id="{72D739AA-54D9-487A-A8F6-1EA99628B3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8247"/>
            <a:ext cx="3860800" cy="21020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628247"/>
            <a:ext cx="2844800" cy="210205"/>
          </a:xfrm>
          <a:prstGeom prst="rect">
            <a:avLst/>
          </a:prstGeom>
        </p:spPr>
        <p:txBody>
          <a:bodyPr/>
          <a:lstStyle/>
          <a:p>
            <a:fld id="{87B28F38-D049-5F43-A036-3D1F4DDC4C6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206500"/>
            <a:ext cx="10972800" cy="5416550"/>
          </a:xfrm>
          <a:prstGeom prst="rect">
            <a:avLst/>
          </a:prstGeom>
        </p:spPr>
        <p:txBody>
          <a:bodyPr vert="horz" lIns="91388" tIns="45694" rIns="91388" bIns="45694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27199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lue_cover_gold_7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77286" y="252416"/>
            <a:ext cx="11637433" cy="635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small_meatball.pd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748435" y="598491"/>
            <a:ext cx="905933" cy="55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31834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blue_high_res_banner_cropped-150dpi-L10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77286" y="201616"/>
            <a:ext cx="11637433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NASA insignia B&amp;W.ai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0697636" y="-82550"/>
            <a:ext cx="1401233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249767" y="6518277"/>
            <a:ext cx="2614084" cy="150033"/>
          </a:xfrm>
          <a:prstGeom prst="rect">
            <a:avLst/>
          </a:prstGeom>
          <a:noFill/>
        </p:spPr>
        <p:txBody>
          <a:bodyPr lIns="68572" tIns="34286" rIns="68572" bIns="34286">
            <a:spAutoFit/>
          </a:bodyPr>
          <a:lstStyle/>
          <a:p>
            <a:pPr defTabSz="342900">
              <a:defRPr/>
            </a:pPr>
            <a:r>
              <a:rPr lang="en-US" sz="525" dirty="0">
                <a:solidFill>
                  <a:srgbClr val="A6A6A6"/>
                </a:solidFill>
                <a:ea typeface="Arial" charset="0"/>
                <a:cs typeface="Arial" charset="0"/>
              </a:rPr>
              <a:t>OFFICE OF THE CHIEF TECHNOLOGIST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863853" y="6515102"/>
            <a:ext cx="6445249" cy="150033"/>
          </a:xfrm>
          <a:prstGeom prst="rect">
            <a:avLst/>
          </a:prstGeom>
          <a:noFill/>
        </p:spPr>
        <p:txBody>
          <a:bodyPr lIns="68572" tIns="34286" rIns="68572" bIns="34286">
            <a:spAutoFit/>
          </a:bodyPr>
          <a:lstStyle/>
          <a:p>
            <a:pPr algn="ctr" defTabSz="342900">
              <a:defRPr/>
            </a:pPr>
            <a:r>
              <a:rPr lang="en-US" sz="525" dirty="0">
                <a:solidFill>
                  <a:srgbClr val="A6A6A6"/>
                </a:solidFill>
                <a:ea typeface="Arial" charset="0"/>
                <a:cs typeface="Arial" charset="0"/>
              </a:rPr>
              <a:t>www.nasa.gov/oct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639" y="201706"/>
            <a:ext cx="9041756" cy="62579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286713" y="1162660"/>
            <a:ext cx="11637819" cy="5181272"/>
          </a:xfrm>
          <a:prstGeom prst="rect">
            <a:avLst/>
          </a:prstGeom>
        </p:spPr>
        <p:txBody>
          <a:bodyPr/>
          <a:lstStyle>
            <a:lvl1pPr>
              <a:defRPr sz="1500">
                <a:latin typeface="Arial" pitchFamily="34" charset="0"/>
                <a:cs typeface="Arial" pitchFamily="34" charset="0"/>
              </a:defRPr>
            </a:lvl1pPr>
            <a:lvl2pPr>
              <a:defRPr sz="135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76ACFF1F-599D-614D-B610-A1326AE5C41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117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143000"/>
            <a:ext cx="12192000" cy="152400"/>
          </a:xfrm>
          <a:prstGeom prst="rect">
            <a:avLst/>
          </a:prstGeom>
          <a:solidFill>
            <a:srgbClr val="E0E0E0">
              <a:alpha val="33725"/>
            </a:srgb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2900">
              <a:defRPr/>
            </a:pPr>
            <a:endParaRPr lang="en-US" sz="135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pic>
        <p:nvPicPr>
          <p:cNvPr id="5" name="Picture 7" descr="Blue-Planet-LARGE.jpg"/>
          <p:cNvPicPr>
            <a:picLocks noChangeAspect="1"/>
          </p:cNvPicPr>
          <p:nvPr userDrawn="1"/>
        </p:nvPicPr>
        <p:blipFill>
          <a:blip r:embed="rId2"/>
          <a:srcRect l="76363" t="18182" r="10910" b="516"/>
          <a:stretch>
            <a:fillRect/>
          </a:stretch>
        </p:blipFill>
        <p:spPr bwMode="auto">
          <a:xfrm>
            <a:off x="1" y="0"/>
            <a:ext cx="14308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NIAC-logo-hi-res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60325"/>
            <a:ext cx="1356784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1625600" y="0"/>
            <a:ext cx="95504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2400" b="1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idx="10"/>
          </p:nvPr>
        </p:nvSpPr>
        <p:spPr>
          <a:xfrm>
            <a:off x="1727200" y="1447800"/>
            <a:ext cx="9956800" cy="50292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257175" marR="0" indent="-257175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800">
                <a:latin typeface="Arial"/>
                <a:cs typeface="Arial"/>
              </a:defRPr>
            </a:lvl1pPr>
            <a:lvl2pPr marL="557213" marR="0" indent="-214313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 sz="1650">
                <a:latin typeface="Arial"/>
                <a:cs typeface="Arial"/>
              </a:defRPr>
            </a:lvl2pPr>
            <a:lvl3pPr marL="8572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sz="1500">
                <a:latin typeface="Arial"/>
                <a:cs typeface="Arial"/>
              </a:defRPr>
            </a:lvl3pPr>
            <a:lvl4pPr marL="12001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>
                <a:latin typeface="Arial"/>
                <a:cs typeface="Arial"/>
              </a:defRPr>
            </a:lvl4pPr>
            <a:lvl5pPr marL="1543050" marR="0" indent="-171450" algn="l" defTabSz="3429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»"/>
              <a:tabLst/>
              <a:defRPr sz="1200">
                <a:latin typeface="Arial"/>
                <a:cs typeface="Arial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1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sz="6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5E268CD-EE25-46DB-9E84-7F343A851F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rtlCol="0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600">
                <a:solidFill>
                  <a:schemeClr val="tx1">
                    <a:tint val="75000"/>
                  </a:schemeClr>
                </a:solidFill>
                <a:latin typeface="Arial"/>
                <a:ea typeface="ヒラギノ角ゴ Pro W3" pitchFamily="-107" charset="-128"/>
                <a:cs typeface="Arial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76ACFF1F-599D-614D-B610-A1326AE5C41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3570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524000" cy="6781800"/>
          </a:xfrm>
          <a:prstGeom prst="rect">
            <a:avLst/>
          </a:prstGeo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9B3772-55CA-413E-81B8-CBA3BDD2ED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7/29/20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rtlCol="0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Arial"/>
                <a:ea typeface="ヒラギノ角ゴ Pro W3" pitchFamily="-107" charset="-128"/>
                <a:cs typeface="Arial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anchor="ctr"/>
          <a:lstStyle/>
          <a:p>
            <a:fld id="{76ACFF1F-599D-614D-B610-A1326AE5C419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3559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&amp; Bullets-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 noChangeArrowheads="1"/>
          </p:cNvSpPr>
          <p:nvPr>
            <p:ph type="title"/>
          </p:nvPr>
        </p:nvSpPr>
        <p:spPr bwMode="auto">
          <a:xfrm>
            <a:off x="635354" y="459263"/>
            <a:ext cx="10971460" cy="368229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lvl="0"/>
            <a:r>
              <a:rPr lang="en-US" dirty="0">
                <a:sym typeface="FuturTBooRo1" charset="0"/>
              </a:rPr>
              <a:t>Title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08726" y="965085"/>
            <a:ext cx="11074493" cy="5187711"/>
          </a:xfrm>
          <a:prstGeom prst="rect">
            <a:avLst/>
          </a:prstGeom>
        </p:spPr>
        <p:txBody>
          <a:bodyPr lIns="57382" tIns="28693" rIns="57382" bIns="28693"/>
          <a:lstStyle>
            <a:lvl1pPr marL="215121" indent="-215121" algn="l">
              <a:lnSpc>
                <a:spcPct val="120000"/>
              </a:lnSpc>
              <a:buFont typeface="Arial"/>
              <a:buChar char="•"/>
              <a:defRPr sz="1574" spc="42" baseline="0">
                <a:latin typeface="Futura Round Medium"/>
              </a:defRPr>
            </a:lvl1pPr>
            <a:lvl2pPr marL="343594" indent="-215121">
              <a:buFont typeface="Arial"/>
              <a:buChar char="•"/>
              <a:defRPr sz="1574" spc="42" baseline="0">
                <a:latin typeface="Futura Round Medium"/>
              </a:defRPr>
            </a:lvl2pPr>
            <a:lvl3pPr marL="472069" indent="-215121">
              <a:buFont typeface="Arial"/>
              <a:buChar char="•"/>
              <a:defRPr sz="1574" spc="42" baseline="0">
                <a:latin typeface="Futura Round Medium"/>
              </a:defRPr>
            </a:lvl3pPr>
            <a:lvl4pPr marL="600543" indent="-215121">
              <a:buFont typeface="Arial"/>
              <a:buChar char="•"/>
              <a:defRPr sz="1574" spc="42" baseline="0">
                <a:latin typeface="Futura Round Medium"/>
              </a:defRPr>
            </a:lvl4pPr>
            <a:lvl5pPr marL="729018" indent="-215121">
              <a:buFont typeface="Arial"/>
              <a:buChar char="•"/>
              <a:defRPr sz="1574" spc="42" baseline="0">
                <a:latin typeface="Futura Round Medium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 dirty="0">
                <a:solidFill>
                  <a:srgbClr val="4D4E4F">
                    <a:tint val="75000"/>
                  </a:srgbClr>
                </a:solidFill>
              </a:rPr>
              <a:t>p.      | NAME OF PRESENTATION, DATE </a:t>
            </a:r>
            <a:endParaRPr lang="en-US" cap="all" dirty="0">
              <a:solidFill>
                <a:srgbClr val="4D4E4F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2928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image" Target="../media/image6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7935B6-AF39-F746-AF5F-4D07A8978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9C877-EF61-5543-8051-3F23839323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E2E53-0C33-6C46-AD3A-7B7FA2F55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7F552-D689-8D44-AC5B-9762C5B679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9B74B-A526-A84D-9BA1-96970C8CD4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E5BC1-D374-324C-98F2-8F8BC9929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05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2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ader_Style_2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2200"/>
            <a:ext cx="121920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1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hf sldNum="0" hdr="0" ftr="0" dt="0"/>
  <p:txStyles>
    <p:titleStyle>
      <a:lvl1pPr algn="ctr" defTabSz="443753" rtl="0" eaLnBrk="1" fontAlgn="base" hangingPunct="1">
        <a:spcBef>
          <a:spcPct val="0"/>
        </a:spcBef>
        <a:spcAft>
          <a:spcPct val="0"/>
        </a:spcAft>
        <a:defRPr sz="427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43753"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887506"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31259"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775010" algn="ctr" defTabSz="443753" rtl="0" eaLnBrk="1" fontAlgn="base" hangingPunct="1">
        <a:spcBef>
          <a:spcPct val="0"/>
        </a:spcBef>
        <a:spcAft>
          <a:spcPct val="0"/>
        </a:spcAft>
        <a:defRPr sz="4271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32814" indent="-332814" algn="l" defTabSz="44375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107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21099" indent="-277345" algn="l" defTabSz="44375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719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09383" indent="-221876" algn="l" defTabSz="443753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331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53135" indent="-221876" algn="l" defTabSz="443753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941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996887" indent="-221876" algn="l" defTabSz="443753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941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440642" indent="-221876" algn="l" defTabSz="443753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6pPr>
      <a:lvl7pPr marL="2884393" indent="-221876" algn="l" defTabSz="443753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7pPr>
      <a:lvl8pPr marL="3328146" indent="-221876" algn="l" defTabSz="443753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8pPr>
      <a:lvl9pPr marL="3771898" indent="-221876" algn="l" defTabSz="443753" rtl="0" eaLnBrk="1" latinLnBrk="0" hangingPunct="1">
        <a:spcBef>
          <a:spcPct val="20000"/>
        </a:spcBef>
        <a:buFont typeface="Arial"/>
        <a:buChar char="•"/>
        <a:defRPr sz="19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1pPr>
      <a:lvl2pPr marL="443753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2pPr>
      <a:lvl3pPr marL="887506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3pPr>
      <a:lvl4pPr marL="1331259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4pPr>
      <a:lvl5pPr marL="1775010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5pPr>
      <a:lvl6pPr marL="2218763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6pPr>
      <a:lvl7pPr marL="2662516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7pPr>
      <a:lvl8pPr marL="3106269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8pPr>
      <a:lvl9pPr marL="3550022" algn="l" defTabSz="443753" rtl="0" eaLnBrk="1" latinLnBrk="0" hangingPunct="1">
        <a:defRPr sz="17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CB7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9856" y="274639"/>
            <a:ext cx="11072547" cy="529696"/>
          </a:xfrm>
          <a:prstGeom prst="rect">
            <a:avLst/>
          </a:prstGeom>
        </p:spPr>
        <p:txBody>
          <a:bodyPr vert="horz" lIns="129937" tIns="64968" rIns="129937" bIns="64968" rtlCol="0" anchor="ctr">
            <a:noAutofit/>
          </a:bodyPr>
          <a:lstStyle/>
          <a:p>
            <a:r>
              <a:rPr lang="en-US" dirty="0"/>
              <a:t>TITLE 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9856" y="1566335"/>
            <a:ext cx="11072547" cy="4559831"/>
          </a:xfrm>
          <a:prstGeom prst="rect">
            <a:avLst/>
          </a:prstGeom>
        </p:spPr>
        <p:txBody>
          <a:bodyPr vert="horz" lIns="129937" tIns="64968" rIns="129937" bIns="64968" rtlCol="0">
            <a:normAutofit/>
          </a:bodyPr>
          <a:lstStyle/>
          <a:p>
            <a:pPr lvl="0"/>
            <a:r>
              <a:rPr lang="en-US" dirty="0"/>
              <a:t>First level bullet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509855" y="6356351"/>
            <a:ext cx="2845223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l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p. </a:t>
            </a:r>
            <a:fld id="{E562DB21-C326-154B-ABB4-746B3AF58F0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3"/>
          </p:nvPr>
        </p:nvSpPr>
        <p:spPr>
          <a:xfrm>
            <a:off x="4165854" y="6356351"/>
            <a:ext cx="3860297" cy="365125"/>
          </a:xfrm>
          <a:prstGeom prst="rect">
            <a:avLst/>
          </a:prstGeom>
        </p:spPr>
        <p:txBody>
          <a:bodyPr vert="horz" lIns="54571" tIns="27284" rIns="54571" bIns="27284" rtlCol="0" anchor="ctr"/>
          <a:lstStyle>
            <a:lvl1pPr algn="ctr">
              <a:defRPr sz="632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PRESENTATION NAME | DATE</a:t>
            </a:r>
          </a:p>
        </p:txBody>
      </p:sp>
    </p:spTree>
    <p:extLst>
      <p:ext uri="{BB962C8B-B14F-4D97-AF65-F5344CB8AC3E}">
        <p14:creationId xmlns:p14="http://schemas.microsoft.com/office/powerpoint/2010/main" val="3101034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</p:sldLayoutIdLst>
  <p:hf sldNum="0" hdr="0" ftr="0" dt="0"/>
  <p:txStyles>
    <p:titleStyle>
      <a:lvl1pPr algn="l" defTabSz="456708" rtl="0" eaLnBrk="1" latinLnBrk="0" hangingPunct="1">
        <a:spcBef>
          <a:spcPct val="0"/>
        </a:spcBef>
        <a:buNone/>
        <a:defRPr sz="3515" b="1" kern="1200" spc="211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54971" indent="-354971" algn="l" defTabSz="456708" rtl="0" eaLnBrk="1" latinLnBrk="0" hangingPunct="1">
        <a:lnSpc>
          <a:spcPct val="120000"/>
        </a:lnSpc>
        <a:spcBef>
          <a:spcPct val="20000"/>
        </a:spcBef>
        <a:buFont typeface="Arial"/>
        <a:buChar char="•"/>
        <a:defRPr sz="2389" b="0" i="0" kern="1200">
          <a:solidFill>
            <a:schemeClr val="bg1"/>
          </a:solidFill>
          <a:latin typeface="+mn-lt"/>
          <a:ea typeface="+mn-ea"/>
          <a:cs typeface="Futura Round Medium"/>
        </a:defRPr>
      </a:lvl1pPr>
      <a:lvl2pPr marL="556767" indent="-360299" algn="l" defTabSz="456708" rtl="0" eaLnBrk="1" latinLnBrk="0" hangingPunct="1">
        <a:spcBef>
          <a:spcPct val="20000"/>
        </a:spcBef>
        <a:buFont typeface="Arial"/>
        <a:buChar char="•"/>
        <a:defRPr sz="1687" b="0" i="0" kern="1200">
          <a:solidFill>
            <a:schemeClr val="bg1"/>
          </a:solidFill>
          <a:latin typeface="+mn-lt"/>
          <a:ea typeface="+mn-ea"/>
          <a:cs typeface="Futura Round Medium"/>
        </a:defRPr>
      </a:lvl2pPr>
      <a:lvl3pPr marL="1141769" indent="-228354" algn="l" defTabSz="456708" rtl="0" eaLnBrk="1" latinLnBrk="0" hangingPunct="1">
        <a:spcBef>
          <a:spcPct val="20000"/>
        </a:spcBef>
        <a:buFont typeface="Arial"/>
        <a:buChar char="•"/>
        <a:defRPr sz="1968" b="0" i="0" kern="1200">
          <a:solidFill>
            <a:schemeClr val="tx1"/>
          </a:solidFill>
          <a:latin typeface="+mn-lt"/>
          <a:ea typeface="+mn-ea"/>
          <a:cs typeface="Futura Round Medium"/>
        </a:defRPr>
      </a:lvl3pPr>
      <a:lvl4pPr marL="1598475" indent="-228354" algn="l" defTabSz="456708" rtl="0" eaLnBrk="1" latinLnBrk="0" hangingPunct="1">
        <a:spcBef>
          <a:spcPct val="20000"/>
        </a:spcBef>
        <a:buFont typeface="Arial"/>
        <a:buChar char="–"/>
        <a:defRPr sz="1968" b="0" i="0" kern="1200">
          <a:solidFill>
            <a:schemeClr val="tx1"/>
          </a:solidFill>
          <a:latin typeface="+mn-lt"/>
          <a:ea typeface="+mn-ea"/>
          <a:cs typeface="Futura Round Medium"/>
        </a:defRPr>
      </a:lvl4pPr>
      <a:lvl5pPr marL="2055184" indent="-228354" algn="l" defTabSz="456708" rtl="0" eaLnBrk="1" latinLnBrk="0" hangingPunct="1">
        <a:spcBef>
          <a:spcPct val="20000"/>
        </a:spcBef>
        <a:buFont typeface="Arial"/>
        <a:buChar char="»"/>
        <a:defRPr sz="1968" b="0" i="0" kern="1200">
          <a:solidFill>
            <a:schemeClr val="tx1"/>
          </a:solidFill>
          <a:latin typeface="+mn-lt"/>
          <a:ea typeface="+mn-ea"/>
          <a:cs typeface="Futura Round Medium"/>
        </a:defRPr>
      </a:lvl5pPr>
      <a:lvl6pPr marL="2511887" indent="-228354" algn="l" defTabSz="456708" rtl="0" eaLnBrk="1" latinLnBrk="0" hangingPunct="1">
        <a:spcBef>
          <a:spcPct val="20000"/>
        </a:spcBef>
        <a:buFont typeface="Arial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6pPr>
      <a:lvl7pPr marL="2968599" indent="-228354" algn="l" defTabSz="456708" rtl="0" eaLnBrk="1" latinLnBrk="0" hangingPunct="1">
        <a:spcBef>
          <a:spcPct val="20000"/>
        </a:spcBef>
        <a:buFont typeface="Arial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7pPr>
      <a:lvl8pPr marL="3425303" indent="-228354" algn="l" defTabSz="456708" rtl="0" eaLnBrk="1" latinLnBrk="0" hangingPunct="1">
        <a:spcBef>
          <a:spcPct val="20000"/>
        </a:spcBef>
        <a:buFont typeface="Arial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8pPr>
      <a:lvl9pPr marL="3882013" indent="-228354" algn="l" defTabSz="456708" rtl="0" eaLnBrk="1" latinLnBrk="0" hangingPunct="1">
        <a:spcBef>
          <a:spcPct val="20000"/>
        </a:spcBef>
        <a:buFont typeface="Arial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1pPr>
      <a:lvl2pPr marL="456708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2pPr>
      <a:lvl3pPr marL="913415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3pPr>
      <a:lvl4pPr marL="1370122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4pPr>
      <a:lvl5pPr marL="1826830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5pPr>
      <a:lvl6pPr marL="2283538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6pPr>
      <a:lvl7pPr marL="2740244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7pPr>
      <a:lvl8pPr marL="3196952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8pPr>
      <a:lvl9pPr marL="3653659" algn="l" defTabSz="456708" rtl="0" eaLnBrk="1" latinLnBrk="0" hangingPunct="1">
        <a:defRPr sz="18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ner OCT template.jpg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22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</p:sldLayoutIdLst>
  <p:hf hdr="0" ftr="0" dt="0"/>
  <p:txStyles>
    <p:titleStyle>
      <a:lvl1pPr algn="ctr" defTabSz="3429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3429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scode.house.gov/view.xhtml?req=granuleid:USC-prelim-title51-section20144&amp;num=0&amp;edition=preli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chart" Target="../charts/chart1.xm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jpe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13" Type="http://schemas.openxmlformats.org/officeDocument/2006/relationships/image" Target="../media/image50.pn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42.jpg"/><Relationship Id="rId10" Type="http://schemas.openxmlformats.org/officeDocument/2006/relationships/image" Target="../media/image47.jpg"/><Relationship Id="rId4" Type="http://schemas.openxmlformats.org/officeDocument/2006/relationships/image" Target="../media/image41.jpg"/><Relationship Id="rId9" Type="http://schemas.openxmlformats.org/officeDocument/2006/relationships/image" Target="../media/image4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tiff"/><Relationship Id="rId2" Type="http://schemas.openxmlformats.org/officeDocument/2006/relationships/image" Target="../media/image59.tif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5CC31E9-DE87-954C-B0F7-DDE32E1B6269}"/>
              </a:ext>
            </a:extLst>
          </p:cNvPr>
          <p:cNvSpPr txBox="1"/>
          <p:nvPr/>
        </p:nvSpPr>
        <p:spPr>
          <a:xfrm>
            <a:off x="1434662" y="4682359"/>
            <a:ext cx="334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Monsi</a:t>
            </a:r>
            <a:r>
              <a:rPr lang="en-US" b="1" dirty="0">
                <a:solidFill>
                  <a:schemeClr val="bg1"/>
                </a:solidFill>
              </a:rPr>
              <a:t> Roman, Program Manager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6285" y="3159609"/>
            <a:ext cx="5573485" cy="267765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Lunar Excavation, Manufacturing, and Construction Challenge 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Jul 31, 2020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354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9D8F656D-7CD3-534F-9212-B5FE2AF940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541" y="485681"/>
            <a:ext cx="4666657" cy="57606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E88493-8BD9-1944-A5DC-1AD49CAB2FE5}"/>
              </a:ext>
            </a:extLst>
          </p:cNvPr>
          <p:cNvSpPr txBox="1"/>
          <p:nvPr/>
        </p:nvSpPr>
        <p:spPr>
          <a:xfrm>
            <a:off x="6820439" y="1867015"/>
            <a:ext cx="5087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Centennial Challenges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C11ADD-52B5-A54A-B0D6-DF73D78612A1}"/>
              </a:ext>
            </a:extLst>
          </p:cNvPr>
          <p:cNvSpPr/>
          <p:nvPr/>
        </p:nvSpPr>
        <p:spPr>
          <a:xfrm>
            <a:off x="1696712" y="3212279"/>
            <a:ext cx="899069" cy="91640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7" name="Picture 6" descr="ntl-logo.png">
            <a:extLst>
              <a:ext uri="{FF2B5EF4-FFF2-40B4-BE49-F238E27FC236}">
                <a16:creationId xmlns:a16="http://schemas.microsoft.com/office/drawing/2014/main" id="{0E6CFDDF-828B-F54E-B48F-7F4BFF5CED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213" y="3316374"/>
            <a:ext cx="787439" cy="66200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AB7C7F6-D069-FD4B-AE0C-A351FE984842}"/>
              </a:ext>
            </a:extLst>
          </p:cNvPr>
          <p:cNvSpPr/>
          <p:nvPr/>
        </p:nvSpPr>
        <p:spPr>
          <a:xfrm>
            <a:off x="2339928" y="3147766"/>
            <a:ext cx="461127" cy="449283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chemeClr val="tx1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F07E37-EF3E-6A47-89F9-DE13EF868C92}"/>
              </a:ext>
            </a:extLst>
          </p:cNvPr>
          <p:cNvSpPr/>
          <p:nvPr/>
        </p:nvSpPr>
        <p:spPr>
          <a:xfrm>
            <a:off x="2570492" y="1643383"/>
            <a:ext cx="950912" cy="914053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chemeClr val="tx1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4770D27-7682-0945-8146-DC83770723C3}"/>
              </a:ext>
            </a:extLst>
          </p:cNvPr>
          <p:cNvSpPr/>
          <p:nvPr/>
        </p:nvSpPr>
        <p:spPr>
          <a:xfrm>
            <a:off x="3428387" y="2097539"/>
            <a:ext cx="923986" cy="918134"/>
          </a:xfrm>
          <a:prstGeom prst="ellipse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chemeClr val="tx1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CB35234-1F80-1744-9BA3-1F39430493F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7860" y="3101015"/>
            <a:ext cx="1001496" cy="951311"/>
          </a:xfrm>
          <a:prstGeom prst="rect">
            <a:avLst/>
          </a:prstGeom>
          <a:ln>
            <a:noFill/>
          </a:ln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463E947-633D-D545-8AE1-FF9AE607BFA8}"/>
              </a:ext>
            </a:extLst>
          </p:cNvPr>
          <p:cNvSpPr/>
          <p:nvPr/>
        </p:nvSpPr>
        <p:spPr>
          <a:xfrm>
            <a:off x="1615416" y="2218451"/>
            <a:ext cx="946236" cy="959122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9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6B5667-39AD-1A41-A4DF-112B0410A7F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2968" y="2687036"/>
            <a:ext cx="761043" cy="11720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68EA38F7-3EFC-3C4E-8206-20CBD59DF927}"/>
              </a:ext>
            </a:extLst>
          </p:cNvPr>
          <p:cNvSpPr/>
          <p:nvPr/>
        </p:nvSpPr>
        <p:spPr>
          <a:xfrm>
            <a:off x="2212346" y="2206501"/>
            <a:ext cx="412247" cy="409630"/>
          </a:xfrm>
          <a:prstGeom prst="ellipse">
            <a:avLst/>
          </a:prstGeo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chemeClr val="tx1"/>
            </a:solidFill>
          </a:ln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9B0C80-3C37-C149-BF64-777F181B1E94}"/>
              </a:ext>
            </a:extLst>
          </p:cNvPr>
          <p:cNvSpPr txBox="1"/>
          <p:nvPr/>
        </p:nvSpPr>
        <p:spPr>
          <a:xfrm>
            <a:off x="2074077" y="6055179"/>
            <a:ext cx="2612446" cy="58477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NASA Solve 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9C5E45-DCBE-934B-9D8C-1F02DAFB5595}"/>
              </a:ext>
            </a:extLst>
          </p:cNvPr>
          <p:cNvSpPr txBox="1"/>
          <p:nvPr/>
        </p:nvSpPr>
        <p:spPr>
          <a:xfrm>
            <a:off x="6775232" y="2570698"/>
            <a:ext cx="50873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Tournament Lab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App</a:t>
            </a:r>
          </a:p>
          <a:p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Citizen Science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Education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@ Work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670F36-1D9D-1C4A-8CB0-6E03B7F0F0AC}"/>
              </a:ext>
            </a:extLst>
          </p:cNvPr>
          <p:cNvSpPr txBox="1"/>
          <p:nvPr/>
        </p:nvSpPr>
        <p:spPr>
          <a:xfrm>
            <a:off x="318639" y="242461"/>
            <a:ext cx="5934635" cy="523220"/>
          </a:xfrm>
          <a:prstGeom prst="rect">
            <a:avLst/>
          </a:prstGeom>
          <a:solidFill>
            <a:srgbClr val="D6D6D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NASA Prizes and Challenges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1D58B6A-38B7-A043-90CD-19A4BC273341}"/>
              </a:ext>
            </a:extLst>
          </p:cNvPr>
          <p:cNvCxnSpPr>
            <a:cxnSpLocks/>
          </p:cNvCxnSpPr>
          <p:nvPr/>
        </p:nvCxnSpPr>
        <p:spPr>
          <a:xfrm flipV="1">
            <a:off x="4848343" y="955028"/>
            <a:ext cx="726195" cy="41136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344DC42-CEA6-AC42-A9ED-9876329CA112}"/>
              </a:ext>
            </a:extLst>
          </p:cNvPr>
          <p:cNvCxnSpPr>
            <a:cxnSpLocks/>
          </p:cNvCxnSpPr>
          <p:nvPr/>
        </p:nvCxnSpPr>
        <p:spPr>
          <a:xfrm flipV="1">
            <a:off x="5168057" y="2109853"/>
            <a:ext cx="1068517" cy="1910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2231F3-0300-2C41-8EFE-F4FE203F55AA}"/>
              </a:ext>
            </a:extLst>
          </p:cNvPr>
          <p:cNvCxnSpPr>
            <a:cxnSpLocks/>
          </p:cNvCxnSpPr>
          <p:nvPr/>
        </p:nvCxnSpPr>
        <p:spPr>
          <a:xfrm>
            <a:off x="772735" y="1077043"/>
            <a:ext cx="550198" cy="44095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BFA74D-04B9-A241-A34C-11565A4CF9BD}"/>
              </a:ext>
            </a:extLst>
          </p:cNvPr>
          <p:cNvCxnSpPr>
            <a:cxnSpLocks/>
          </p:cNvCxnSpPr>
          <p:nvPr/>
        </p:nvCxnSpPr>
        <p:spPr>
          <a:xfrm>
            <a:off x="221188" y="2412500"/>
            <a:ext cx="910696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B7B2992-076F-1141-98FF-16405223AF3A}"/>
              </a:ext>
            </a:extLst>
          </p:cNvPr>
          <p:cNvCxnSpPr/>
          <p:nvPr/>
        </p:nvCxnSpPr>
        <p:spPr>
          <a:xfrm flipV="1">
            <a:off x="97575" y="4202003"/>
            <a:ext cx="950259" cy="48699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AFAE86-3E78-AA41-913D-370EFBF4DA7A}"/>
              </a:ext>
            </a:extLst>
          </p:cNvPr>
          <p:cNvCxnSpPr>
            <a:cxnSpLocks/>
          </p:cNvCxnSpPr>
          <p:nvPr/>
        </p:nvCxnSpPr>
        <p:spPr>
          <a:xfrm>
            <a:off x="5114123" y="3018275"/>
            <a:ext cx="989985" cy="28274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>
            <a:extLst>
              <a:ext uri="{FF2B5EF4-FFF2-40B4-BE49-F238E27FC236}">
                <a16:creationId xmlns:a16="http://schemas.microsoft.com/office/drawing/2014/main" id="{7897D926-3BB6-6A4D-A1C3-0A977C06C564}"/>
              </a:ext>
            </a:extLst>
          </p:cNvPr>
          <p:cNvSpPr/>
          <p:nvPr/>
        </p:nvSpPr>
        <p:spPr>
          <a:xfrm>
            <a:off x="2538231" y="3854831"/>
            <a:ext cx="1015434" cy="103501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z="1359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E2CBD3C-3DD1-1C46-9731-3F1CF2CC8B9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8381" y="3821990"/>
            <a:ext cx="1501698" cy="1097519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A99C1B7-4DA3-1A41-80C2-37F411FC58A8}"/>
              </a:ext>
            </a:extLst>
          </p:cNvPr>
          <p:cNvCxnSpPr>
            <a:cxnSpLocks/>
          </p:cNvCxnSpPr>
          <p:nvPr/>
        </p:nvCxnSpPr>
        <p:spPr>
          <a:xfrm flipV="1">
            <a:off x="4772018" y="1215296"/>
            <a:ext cx="718080" cy="32223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4E607F1-80D1-1246-B8D7-715E7BFC7548}"/>
              </a:ext>
            </a:extLst>
          </p:cNvPr>
          <p:cNvCxnSpPr>
            <a:cxnSpLocks/>
          </p:cNvCxnSpPr>
          <p:nvPr/>
        </p:nvCxnSpPr>
        <p:spPr>
          <a:xfrm>
            <a:off x="5131058" y="2514572"/>
            <a:ext cx="910696" cy="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560A5E6-0347-634F-A141-DCB2A1235445}"/>
              </a:ext>
            </a:extLst>
          </p:cNvPr>
          <p:cNvCxnSpPr>
            <a:cxnSpLocks/>
          </p:cNvCxnSpPr>
          <p:nvPr/>
        </p:nvCxnSpPr>
        <p:spPr>
          <a:xfrm flipH="1" flipV="1">
            <a:off x="4993794" y="4242064"/>
            <a:ext cx="819891" cy="41351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F8B60113-B61B-7F4D-98D0-81FFFBAD6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88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4" grpId="0" animBg="1"/>
      <p:bldP spid="18" grpId="0" animBg="1"/>
      <p:bldP spid="19" grpId="0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69940" y="365124"/>
            <a:ext cx="6172200" cy="182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ABOUT US: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7E208218-6D49-3B4C-8C0F-2AFEBCB0A4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0" y="-47288"/>
            <a:ext cx="4639713" cy="6857990"/>
          </a:xfrm>
          <a:prstGeom prst="rect">
            <a:avLst/>
          </a:prstGeom>
        </p:spPr>
      </p:pic>
      <p:sp>
        <p:nvSpPr>
          <p:cNvPr id="271" name="Shape 271"/>
          <p:cNvSpPr txBox="1">
            <a:spLocks noGrp="1"/>
          </p:cNvSpPr>
          <p:nvPr>
            <p:ph type="body" idx="4294967295"/>
          </p:nvPr>
        </p:nvSpPr>
        <p:spPr>
          <a:xfrm>
            <a:off x="5069940" y="1966976"/>
            <a:ext cx="6172200" cy="3858768"/>
          </a:xfrm>
          <a:prstGeom prst="rect">
            <a:avLst/>
          </a:prstGeom>
        </p:spPr>
        <p:txBody>
          <a:bodyPr vert="horz" lIns="91440" tIns="45720" rIns="91440" bIns="45720" rtlCol="0" anchorCtr="0">
            <a:normAutofit fontScale="92500" lnSpcReduction="10000"/>
          </a:bodyPr>
          <a:lstStyle/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700" dirty="0"/>
              <a:t>NASA’s first prize program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700" dirty="0"/>
              <a:t>Established to conduct prize competitions in support of the Vision for Space Exploration and ongoing NASA programs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700" dirty="0"/>
              <a:t>Inspired by Orteig Prize and Ansari X Prize, among others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700" dirty="0"/>
              <a:t>Established (per NASA Prize Authority, 51 USC 20144): “to stimulate innovation in basic and applied research, technology development, and prototype demonstration that have the potential for application to the performance of the space and aeronautical activities of the Administration.”</a:t>
            </a:r>
          </a:p>
          <a:p>
            <a:pPr marL="759775" lvl="1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hlinkClick r:id="rId4"/>
              </a:rPr>
              <a:t>https://uscode.house.gov/view.xhtml?req=granuleid:USC-prelim-title51-section20144&amp;num=0&amp;edition=prelim</a:t>
            </a:r>
            <a:endParaRPr lang="en-US" sz="1600" dirty="0"/>
          </a:p>
          <a:p>
            <a:pPr marL="759775" lvl="1">
              <a:spcBef>
                <a:spcPts val="0"/>
              </a:spcBef>
              <a:spcAft>
                <a:spcPts val="600"/>
              </a:spcAft>
            </a:pPr>
            <a:r>
              <a:rPr lang="en-US" sz="1600" dirty="0"/>
              <a:t>First competition opened in 2005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  <a:p>
            <a:pPr marL="695846" lvl="1">
              <a:spcBef>
                <a:spcPts val="0"/>
              </a:spcBef>
              <a:spcAft>
                <a:spcPts val="600"/>
              </a:spcAft>
            </a:pPr>
            <a:endParaRPr lang="en-US" sz="17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BC8A65-77ED-5D4C-9241-D3DDDEF29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>
                <a:solidFill>
                  <a:schemeClr val="tx1"/>
                </a:solidFill>
              </a:rPr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3479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EB5A2EE8-A773-A547-9EF3-2F1DE281FF0F}"/>
              </a:ext>
            </a:extLst>
          </p:cNvPr>
          <p:cNvSpPr/>
          <p:nvPr/>
        </p:nvSpPr>
        <p:spPr>
          <a:xfrm>
            <a:off x="9103655" y="4549270"/>
            <a:ext cx="2715870" cy="203992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graphicFrame>
        <p:nvGraphicFramePr>
          <p:cNvPr id="39" name="Chart 38">
            <a:extLst>
              <a:ext uri="{FF2B5EF4-FFF2-40B4-BE49-F238E27FC236}">
                <a16:creationId xmlns:a16="http://schemas.microsoft.com/office/drawing/2014/main" id="{FCF084A8-F4F3-2945-8538-0B33506BD7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2616199"/>
              </p:ext>
            </p:extLst>
          </p:nvPr>
        </p:nvGraphicFramePr>
        <p:xfrm>
          <a:off x="9031285" y="4384798"/>
          <a:ext cx="3029336" cy="2204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02DD866C-0EF2-7144-BAC5-8A71F9F4A3F3}"/>
              </a:ext>
            </a:extLst>
          </p:cNvPr>
          <p:cNvGrpSpPr/>
          <p:nvPr/>
        </p:nvGrpSpPr>
        <p:grpSpPr>
          <a:xfrm>
            <a:off x="3843961" y="2808288"/>
            <a:ext cx="1474246" cy="1438764"/>
            <a:chOff x="4137376" y="2528826"/>
            <a:chExt cx="1474246" cy="1438764"/>
          </a:xfrm>
          <a:effectLst/>
        </p:grpSpPr>
        <p:sp>
          <p:nvSpPr>
            <p:cNvPr id="17" name="Shape 13650">
              <a:extLst>
                <a:ext uri="{FF2B5EF4-FFF2-40B4-BE49-F238E27FC236}">
                  <a16:creationId xmlns:a16="http://schemas.microsoft.com/office/drawing/2014/main" id="{A55FADA8-C851-D54A-BF6C-13139B449FDA}"/>
                </a:ext>
              </a:extLst>
            </p:cNvPr>
            <p:cNvSpPr/>
            <p:nvPr/>
          </p:nvSpPr>
          <p:spPr>
            <a:xfrm>
              <a:off x="4137376" y="2528826"/>
              <a:ext cx="1474246" cy="1438764"/>
            </a:xfrm>
            <a:prstGeom prst="ellipse">
              <a:avLst/>
            </a:prstGeom>
            <a:solidFill>
              <a:schemeClr val="bg1"/>
            </a:solidFill>
            <a:ln w="28575" cap="flat">
              <a:solidFill>
                <a:schemeClr val="accent6">
                  <a:lumMod val="75000"/>
                </a:schemeClr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3197E0"/>
                  </a:solidFill>
                </a:defRPr>
              </a:lvl1pPr>
            </a:lstStyle>
            <a:p>
              <a:pPr defTabSz="685846"/>
              <a:endParaRPr sz="2110" dirty="0">
                <a:latin typeface="Lato Light" panose="020F0502020204030203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F99AABD-CBF3-A149-A83A-A55BEA532064}"/>
                </a:ext>
              </a:extLst>
            </p:cNvPr>
            <p:cNvSpPr txBox="1"/>
            <p:nvPr/>
          </p:nvSpPr>
          <p:spPr>
            <a:xfrm>
              <a:off x="4476691" y="2876919"/>
              <a:ext cx="856580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algn="ctr" defTabSz="685846"/>
              <a:r>
                <a:rPr lang="en-US" sz="2000" b="1" dirty="0">
                  <a:solidFill>
                    <a:srgbClr val="F79646"/>
                  </a:solidFill>
                  <a:latin typeface="Calibri"/>
                  <a:ea typeface="League Spartan" charset="0"/>
                  <a:cs typeface="Poppins" pitchFamily="2" charset="77"/>
                </a:rPr>
                <a:t>307</a:t>
              </a:r>
            </a:p>
            <a:p>
              <a:pPr algn="ctr" defTabSz="685846"/>
              <a:r>
                <a:rPr lang="en-US" sz="2000" b="1" dirty="0">
                  <a:solidFill>
                    <a:srgbClr val="F79646"/>
                  </a:solidFill>
                  <a:latin typeface="Calibri"/>
                  <a:ea typeface="League Spartan" charset="0"/>
                  <a:cs typeface="Poppins" pitchFamily="2" charset="77"/>
                </a:rPr>
                <a:t>Teams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E5D2846-CE37-0949-BC02-32DE729FDC2B}"/>
              </a:ext>
            </a:extLst>
          </p:cNvPr>
          <p:cNvGrpSpPr/>
          <p:nvPr/>
        </p:nvGrpSpPr>
        <p:grpSpPr>
          <a:xfrm>
            <a:off x="6771267" y="2893257"/>
            <a:ext cx="1474248" cy="1445998"/>
            <a:chOff x="9837190" y="2613795"/>
            <a:chExt cx="1474248" cy="1445998"/>
          </a:xfrm>
          <a:effectLst/>
        </p:grpSpPr>
        <p:sp>
          <p:nvSpPr>
            <p:cNvPr id="16" name="Shape 13649">
              <a:extLst>
                <a:ext uri="{FF2B5EF4-FFF2-40B4-BE49-F238E27FC236}">
                  <a16:creationId xmlns:a16="http://schemas.microsoft.com/office/drawing/2014/main" id="{13921A2C-0BF9-B54B-882B-C1EF21AD3A49}"/>
                </a:ext>
              </a:extLst>
            </p:cNvPr>
            <p:cNvSpPr/>
            <p:nvPr/>
          </p:nvSpPr>
          <p:spPr>
            <a:xfrm>
              <a:off x="9837190" y="2613795"/>
              <a:ext cx="1474248" cy="1445998"/>
            </a:xfrm>
            <a:prstGeom prst="ellipse">
              <a:avLst/>
            </a:prstGeom>
            <a:solidFill>
              <a:schemeClr val="bg1"/>
            </a:solidFill>
            <a:ln w="28575" cap="flat">
              <a:solidFill>
                <a:schemeClr val="tx2">
                  <a:lumMod val="60000"/>
                  <a:lumOff val="40000"/>
                </a:schemeClr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3197E0"/>
                  </a:solidFill>
                </a:defRPr>
              </a:lvl1pPr>
            </a:lstStyle>
            <a:p>
              <a:pPr defTabSz="685846"/>
              <a:endParaRPr sz="2110" dirty="0">
                <a:latin typeface="Lato Light" panose="020F0502020204030203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DA353C-5A31-1F4F-9A81-571AEC05743D}"/>
                </a:ext>
              </a:extLst>
            </p:cNvPr>
            <p:cNvSpPr txBox="1"/>
            <p:nvPr/>
          </p:nvSpPr>
          <p:spPr>
            <a:xfrm>
              <a:off x="10000023" y="3011976"/>
              <a:ext cx="114858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algn="ctr" defTabSz="685846"/>
              <a:r>
                <a:rPr lang="en-US" sz="2000" b="1" dirty="0">
                  <a:solidFill>
                    <a:srgbClr val="4F81BD"/>
                  </a:solidFill>
                  <a:latin typeface="Calibri"/>
                  <a:ea typeface="League Spartan" charset="0"/>
                  <a:cs typeface="Poppins" pitchFamily="2" charset="77"/>
                </a:rPr>
                <a:t>$10.33M</a:t>
              </a:r>
            </a:p>
            <a:p>
              <a:pPr algn="ctr" defTabSz="685846"/>
              <a:r>
                <a:rPr lang="en-US" sz="2000" b="1" dirty="0">
                  <a:solidFill>
                    <a:srgbClr val="4F81BD"/>
                  </a:solidFill>
                  <a:latin typeface="Calibri"/>
                  <a:ea typeface="League Spartan" charset="0"/>
                  <a:cs typeface="Poppins" pitchFamily="2" charset="77"/>
                </a:rPr>
                <a:t>Awarded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08901C3-1D56-134A-BA2E-9631B1F9185C}"/>
              </a:ext>
            </a:extLst>
          </p:cNvPr>
          <p:cNvGrpSpPr/>
          <p:nvPr/>
        </p:nvGrpSpPr>
        <p:grpSpPr>
          <a:xfrm>
            <a:off x="9682809" y="2867438"/>
            <a:ext cx="1593045" cy="1445998"/>
            <a:chOff x="6678912" y="2587976"/>
            <a:chExt cx="1593045" cy="1445998"/>
          </a:xfrm>
          <a:effectLst/>
        </p:grpSpPr>
        <p:sp>
          <p:nvSpPr>
            <p:cNvPr id="15" name="Shape 13648">
              <a:extLst>
                <a:ext uri="{FF2B5EF4-FFF2-40B4-BE49-F238E27FC236}">
                  <a16:creationId xmlns:a16="http://schemas.microsoft.com/office/drawing/2014/main" id="{2977359A-51E2-B14B-9785-019309A256DD}"/>
                </a:ext>
              </a:extLst>
            </p:cNvPr>
            <p:cNvSpPr/>
            <p:nvPr/>
          </p:nvSpPr>
          <p:spPr>
            <a:xfrm>
              <a:off x="6720569" y="2587976"/>
              <a:ext cx="1474248" cy="1445998"/>
            </a:xfrm>
            <a:prstGeom prst="ellipse">
              <a:avLst/>
            </a:prstGeom>
            <a:solidFill>
              <a:schemeClr val="bg1"/>
            </a:solidFill>
            <a:ln w="28575" cap="flat">
              <a:solidFill>
                <a:srgbClr val="C0000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3197E0"/>
                  </a:solidFill>
                </a:defRPr>
              </a:lvl1pPr>
            </a:lstStyle>
            <a:p>
              <a:pPr defTabSz="685846"/>
              <a:endParaRPr sz="2110" dirty="0">
                <a:latin typeface="Lato Light" panose="020F0502020204030203" pitchFamily="34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6A6979C-6370-481F-B01B-D7B825525853}"/>
                </a:ext>
              </a:extLst>
            </p:cNvPr>
            <p:cNvSpPr txBox="1"/>
            <p:nvPr/>
          </p:nvSpPr>
          <p:spPr>
            <a:xfrm>
              <a:off x="6678912" y="3011976"/>
              <a:ext cx="15930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C0504D"/>
                  </a:solidFill>
                  <a:latin typeface="Calibri"/>
                </a:rPr>
                <a:t>42 States</a:t>
              </a:r>
            </a:p>
            <a:p>
              <a:pPr algn="ctr"/>
              <a:r>
                <a:rPr lang="en-US" sz="2000" b="1" dirty="0">
                  <a:solidFill>
                    <a:srgbClr val="C0504D"/>
                  </a:solidFill>
                  <a:latin typeface="Calibri"/>
                </a:rPr>
                <a:t>24 Countries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8ACFCCD-C152-4877-B863-F9B9E700ADAB}"/>
              </a:ext>
            </a:extLst>
          </p:cNvPr>
          <p:cNvSpPr txBox="1"/>
          <p:nvPr/>
        </p:nvSpPr>
        <p:spPr>
          <a:xfrm>
            <a:off x="80682" y="287871"/>
            <a:ext cx="12111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white"/>
                </a:solidFill>
                <a:latin typeface="Calibri"/>
              </a:rPr>
              <a:t>Since 2005 the </a:t>
            </a:r>
            <a:r>
              <a:rPr lang="en-US" sz="2800" b="1" dirty="0">
                <a:solidFill>
                  <a:srgbClr val="F79646"/>
                </a:solidFill>
                <a:latin typeface="Calibri"/>
              </a:rPr>
              <a:t>NASA Centennial Challenges </a:t>
            </a:r>
            <a:r>
              <a:rPr lang="en-US" sz="2800" b="1" dirty="0">
                <a:solidFill>
                  <a:prstClr val="white"/>
                </a:solidFill>
                <a:latin typeface="Calibri"/>
              </a:rPr>
              <a:t>Program is Making </a:t>
            </a:r>
            <a:r>
              <a:rPr lang="en-US" sz="2800" b="1" dirty="0">
                <a:solidFill>
                  <a:srgbClr val="F79646"/>
                </a:solidFill>
                <a:latin typeface="Calibri"/>
              </a:rPr>
              <a:t>Exciting Progress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FA20FBE-3E35-A240-A0DB-A03487D419A4}"/>
              </a:ext>
            </a:extLst>
          </p:cNvPr>
          <p:cNvGrpSpPr/>
          <p:nvPr/>
        </p:nvGrpSpPr>
        <p:grpSpPr>
          <a:xfrm>
            <a:off x="921807" y="2870367"/>
            <a:ext cx="1474246" cy="1443069"/>
            <a:chOff x="921807" y="2590905"/>
            <a:chExt cx="1474246" cy="1443069"/>
          </a:xfrm>
          <a:effectLst/>
        </p:grpSpPr>
        <p:sp>
          <p:nvSpPr>
            <p:cNvPr id="42" name="Shape 13650">
              <a:extLst>
                <a:ext uri="{FF2B5EF4-FFF2-40B4-BE49-F238E27FC236}">
                  <a16:creationId xmlns:a16="http://schemas.microsoft.com/office/drawing/2014/main" id="{2A23C439-6A00-48F9-A55E-73C1811D6F9C}"/>
                </a:ext>
              </a:extLst>
            </p:cNvPr>
            <p:cNvSpPr/>
            <p:nvPr/>
          </p:nvSpPr>
          <p:spPr>
            <a:xfrm>
              <a:off x="921807" y="2590905"/>
              <a:ext cx="1474246" cy="1443069"/>
            </a:xfrm>
            <a:prstGeom prst="ellipse">
              <a:avLst/>
            </a:prstGeom>
            <a:solidFill>
              <a:schemeClr val="bg1"/>
            </a:solidFill>
            <a:ln w="38100" cap="flat">
              <a:solidFill>
                <a:srgbClr val="92D050"/>
              </a:solidFill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lnSpc>
                  <a:spcPct val="90000"/>
                </a:lnSpc>
                <a:defRPr sz="4000">
                  <a:solidFill>
                    <a:srgbClr val="3197E0"/>
                  </a:solidFill>
                </a:defRPr>
              </a:lvl1pPr>
            </a:lstStyle>
            <a:p>
              <a:pPr defTabSz="685846"/>
              <a:endParaRPr sz="2110" dirty="0">
                <a:latin typeface="Lato Light" panose="020F0502020204030203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9376E2-516F-DA4D-8E32-431C6F273765}"/>
                </a:ext>
              </a:extLst>
            </p:cNvPr>
            <p:cNvSpPr txBox="1"/>
            <p:nvPr/>
          </p:nvSpPr>
          <p:spPr>
            <a:xfrm>
              <a:off x="976002" y="2930389"/>
              <a:ext cx="1329659" cy="707886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 defTabSz="685846"/>
              <a:r>
                <a:rPr lang="en-US" sz="2000" b="1" dirty="0">
                  <a:solidFill>
                    <a:srgbClr val="9BBB59"/>
                  </a:solidFill>
                  <a:latin typeface="Calibri"/>
                  <a:ea typeface="League Spartan" charset="0"/>
                  <a:cs typeface="Poppins" pitchFamily="2" charset="77"/>
                </a:rPr>
                <a:t>19</a:t>
              </a:r>
            </a:p>
            <a:p>
              <a:pPr algn="ctr" defTabSz="685846"/>
              <a:r>
                <a:rPr lang="en-US" sz="2000" b="1" dirty="0">
                  <a:solidFill>
                    <a:srgbClr val="9BBB59"/>
                  </a:solidFill>
                  <a:latin typeface="Calibri"/>
                  <a:ea typeface="League Spartan" charset="0"/>
                  <a:cs typeface="Poppins" pitchFamily="2" charset="77"/>
                </a:rPr>
                <a:t>Challenges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BCB48B9-B12B-AD4C-90A5-AEE6261C1368}"/>
              </a:ext>
            </a:extLst>
          </p:cNvPr>
          <p:cNvGrpSpPr/>
          <p:nvPr/>
        </p:nvGrpSpPr>
        <p:grpSpPr>
          <a:xfrm>
            <a:off x="1025557" y="1310095"/>
            <a:ext cx="1233338" cy="1239221"/>
            <a:chOff x="1214159" y="1492177"/>
            <a:chExt cx="813863" cy="807661"/>
          </a:xfrm>
        </p:grpSpPr>
        <p:sp>
          <p:nvSpPr>
            <p:cNvPr id="8" name="Shape 13652">
              <a:extLst>
                <a:ext uri="{FF2B5EF4-FFF2-40B4-BE49-F238E27FC236}">
                  <a16:creationId xmlns:a16="http://schemas.microsoft.com/office/drawing/2014/main" id="{03379DAD-AD7B-234B-AD36-7DA35E291ADF}"/>
                </a:ext>
              </a:extLst>
            </p:cNvPr>
            <p:cNvSpPr/>
            <p:nvPr/>
          </p:nvSpPr>
          <p:spPr>
            <a:xfrm flipH="1">
              <a:off x="1214159" y="1520620"/>
              <a:ext cx="813863" cy="779218"/>
            </a:xfrm>
            <a:prstGeom prst="wedgeEllipseCallout">
              <a:avLst>
                <a:gd name="adj1" fmla="val 777"/>
                <a:gd name="adj2" fmla="val 60441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685846"/>
              <a:endParaRPr sz="1899" dirty="0">
                <a:solidFill>
                  <a:srgbClr val="424242"/>
                </a:solidFill>
                <a:latin typeface="Lato Light" panose="020F0502020204030203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63DACF2-30A4-4B00-B1AF-747E9BF01BBD}"/>
                </a:ext>
              </a:extLst>
            </p:cNvPr>
            <p:cNvPicPr>
              <a:picLocks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9312" y="1492177"/>
              <a:ext cx="603554" cy="77921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C56AEFC-A013-1843-A4B6-EB7D5993711C}"/>
              </a:ext>
            </a:extLst>
          </p:cNvPr>
          <p:cNvGrpSpPr/>
          <p:nvPr/>
        </p:nvGrpSpPr>
        <p:grpSpPr>
          <a:xfrm>
            <a:off x="3966660" y="1331281"/>
            <a:ext cx="1233338" cy="1195580"/>
            <a:chOff x="4405690" y="1498165"/>
            <a:chExt cx="813863" cy="779218"/>
          </a:xfrm>
        </p:grpSpPr>
        <p:sp>
          <p:nvSpPr>
            <p:cNvPr id="43" name="Shape 13652">
              <a:extLst>
                <a:ext uri="{FF2B5EF4-FFF2-40B4-BE49-F238E27FC236}">
                  <a16:creationId xmlns:a16="http://schemas.microsoft.com/office/drawing/2014/main" id="{6DFB367F-C24D-4B67-98C0-07E2F3E63125}"/>
                </a:ext>
              </a:extLst>
            </p:cNvPr>
            <p:cNvSpPr/>
            <p:nvPr/>
          </p:nvSpPr>
          <p:spPr>
            <a:xfrm flipH="1">
              <a:off x="4405690" y="1498165"/>
              <a:ext cx="813863" cy="779218"/>
            </a:xfrm>
            <a:prstGeom prst="wedgeEllipseCallout">
              <a:avLst>
                <a:gd name="adj1" fmla="val 777"/>
                <a:gd name="adj2" fmla="val 60441"/>
              </a:avLst>
            </a:pr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685846"/>
              <a:endParaRPr sz="1899" dirty="0">
                <a:solidFill>
                  <a:srgbClr val="424242"/>
                </a:solidFill>
                <a:latin typeface="Lato Light" panose="020F0502020204030203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4AA9896-395B-4589-AB46-65D55F0B4DBA}"/>
                </a:ext>
              </a:extLst>
            </p:cNvPr>
            <p:cNvPicPr>
              <a:picLocks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60805" y="1593859"/>
              <a:ext cx="716783" cy="611075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2C09E4-3797-2640-9C51-D6875B344B33}"/>
              </a:ext>
            </a:extLst>
          </p:cNvPr>
          <p:cNvGrpSpPr/>
          <p:nvPr/>
        </p:nvGrpSpPr>
        <p:grpSpPr>
          <a:xfrm>
            <a:off x="9866112" y="1346128"/>
            <a:ext cx="1233340" cy="1195580"/>
            <a:chOff x="6975437" y="1513012"/>
            <a:chExt cx="813864" cy="779218"/>
          </a:xfrm>
        </p:grpSpPr>
        <p:sp>
          <p:nvSpPr>
            <p:cNvPr id="9" name="Shape 13653">
              <a:extLst>
                <a:ext uri="{FF2B5EF4-FFF2-40B4-BE49-F238E27FC236}">
                  <a16:creationId xmlns:a16="http://schemas.microsoft.com/office/drawing/2014/main" id="{0C68B804-7E49-C448-9717-18B174F26E5D}"/>
                </a:ext>
              </a:extLst>
            </p:cNvPr>
            <p:cNvSpPr/>
            <p:nvPr/>
          </p:nvSpPr>
          <p:spPr>
            <a:xfrm flipH="1">
              <a:off x="6975437" y="1513012"/>
              <a:ext cx="813864" cy="779218"/>
            </a:xfrm>
            <a:prstGeom prst="wedgeEllipseCallout">
              <a:avLst>
                <a:gd name="adj1" fmla="val 777"/>
                <a:gd name="adj2" fmla="val 60441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685846"/>
              <a:endParaRPr sz="1899" dirty="0">
                <a:solidFill>
                  <a:srgbClr val="424242"/>
                </a:solidFill>
                <a:latin typeface="Lato Light" panose="020F0502020204030203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CF8F61-D0E0-4760-B3D7-C3129A586C7B}"/>
                </a:ext>
              </a:extLst>
            </p:cNvPr>
            <p:cNvPicPr>
              <a:picLocks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2525" y="1614512"/>
              <a:ext cx="661269" cy="569766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D704E28-A5C2-D54E-84F4-9F7B3941FE58}"/>
              </a:ext>
            </a:extLst>
          </p:cNvPr>
          <p:cNvGrpSpPr/>
          <p:nvPr/>
        </p:nvGrpSpPr>
        <p:grpSpPr>
          <a:xfrm>
            <a:off x="6872587" y="1331281"/>
            <a:ext cx="1233340" cy="1195580"/>
            <a:chOff x="10037469" y="1498165"/>
            <a:chExt cx="813864" cy="779218"/>
          </a:xfrm>
        </p:grpSpPr>
        <p:sp>
          <p:nvSpPr>
            <p:cNvPr id="13" name="Shape 13654">
              <a:extLst>
                <a:ext uri="{FF2B5EF4-FFF2-40B4-BE49-F238E27FC236}">
                  <a16:creationId xmlns:a16="http://schemas.microsoft.com/office/drawing/2014/main" id="{93193317-E96F-1F4D-BF4E-DA0379990BAB}"/>
                </a:ext>
              </a:extLst>
            </p:cNvPr>
            <p:cNvSpPr/>
            <p:nvPr/>
          </p:nvSpPr>
          <p:spPr>
            <a:xfrm flipH="1">
              <a:off x="10037469" y="1498165"/>
              <a:ext cx="813864" cy="779218"/>
            </a:xfrm>
            <a:prstGeom prst="wedgeEllipseCallout">
              <a:avLst>
                <a:gd name="adj1" fmla="val 777"/>
                <a:gd name="adj2" fmla="val 60441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685846"/>
              <a:endParaRPr sz="1899" dirty="0">
                <a:solidFill>
                  <a:srgbClr val="424242"/>
                </a:solidFill>
                <a:latin typeface="Lato Light" panose="020F0502020204030203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BF45FA8-F5D9-4E68-A730-4CBD0A31414D}"/>
                </a:ext>
              </a:extLst>
            </p:cNvPr>
            <p:cNvPicPr>
              <a:picLocks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00756" y="1657829"/>
              <a:ext cx="676964" cy="530299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E9739F3-9032-2042-92CD-25756E967064}"/>
              </a:ext>
            </a:extLst>
          </p:cNvPr>
          <p:cNvGrpSpPr/>
          <p:nvPr/>
        </p:nvGrpSpPr>
        <p:grpSpPr>
          <a:xfrm>
            <a:off x="1452283" y="4496363"/>
            <a:ext cx="6331602" cy="2031451"/>
            <a:chOff x="1230733" y="4418776"/>
            <a:chExt cx="6331602" cy="2031451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797D62EC-D2CB-5C43-8388-6175B23018E4}"/>
                </a:ext>
              </a:extLst>
            </p:cNvPr>
            <p:cNvSpPr/>
            <p:nvPr/>
          </p:nvSpPr>
          <p:spPr>
            <a:xfrm>
              <a:off x="1230733" y="4418776"/>
              <a:ext cx="6331602" cy="203145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EA436B2-3BCF-EC44-9B28-B01058C0FDB8}"/>
                </a:ext>
              </a:extLst>
            </p:cNvPr>
            <p:cNvSpPr txBox="1"/>
            <p:nvPr/>
          </p:nvSpPr>
          <p:spPr>
            <a:xfrm>
              <a:off x="1569892" y="5611083"/>
              <a:ext cx="1456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Lunar Lander</a:t>
              </a:r>
            </a:p>
            <a:p>
              <a:r>
                <a:rPr lang="en-US" sz="1200" dirty="0" err="1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Masten</a:t>
              </a:r>
              <a:endParaRPr lang="en-US" sz="1200" dirty="0">
                <a:solidFill>
                  <a:srgbClr val="F79646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4157FAB-584A-1445-AB8D-A13723B021B8}"/>
                </a:ext>
              </a:extLst>
            </p:cNvPr>
            <p:cNvSpPr txBox="1"/>
            <p:nvPr/>
          </p:nvSpPr>
          <p:spPr>
            <a:xfrm>
              <a:off x="2950799" y="5585730"/>
              <a:ext cx="145640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Astronaut Glove</a:t>
              </a:r>
            </a:p>
            <a:p>
              <a:r>
                <a:rPr lang="en-US" sz="1200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 Frontier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032CC7F-CAEA-2346-9396-5C53868F8BFF}"/>
                </a:ext>
              </a:extLst>
            </p:cNvPr>
            <p:cNvSpPr txBox="1"/>
            <p:nvPr/>
          </p:nvSpPr>
          <p:spPr>
            <a:xfrm>
              <a:off x="4540152" y="5582665"/>
              <a:ext cx="145640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Cube Quest</a:t>
              </a:r>
            </a:p>
            <a:p>
              <a:r>
                <a:rPr lang="en-US" sz="1200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 Payloads in Artemis-1; one team with ISS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AD0E51-4D33-584C-A13A-E72987D0016A}"/>
                </a:ext>
              </a:extLst>
            </p:cNvPr>
            <p:cNvSpPr txBox="1"/>
            <p:nvPr/>
          </p:nvSpPr>
          <p:spPr>
            <a:xfrm>
              <a:off x="5976280" y="5612828"/>
              <a:ext cx="158605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u="sng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3D Printed Habitat</a:t>
              </a:r>
            </a:p>
            <a:p>
              <a:r>
                <a:rPr lang="en-US" sz="1200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AI Space Factory, Branch Tech, ICON, </a:t>
              </a:r>
              <a:r>
                <a:rPr lang="en-US" sz="1200" dirty="0" err="1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SEARCh</a:t>
              </a:r>
              <a:r>
                <a:rPr lang="en-US" sz="1200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pic>
          <p:nvPicPr>
            <p:cNvPr id="26" name="Picture 2" descr="Masten Concept for a Commercial Lunar Lander">
              <a:extLst>
                <a:ext uri="{FF2B5EF4-FFF2-40B4-BE49-F238E27FC236}">
                  <a16:creationId xmlns:a16="http://schemas.microsoft.com/office/drawing/2014/main" id="{88470671-2CA2-DB43-93C6-8D39C45C624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265"/>
            <a:stretch/>
          </p:blipFill>
          <p:spPr bwMode="auto">
            <a:xfrm>
              <a:off x="1598904" y="4524986"/>
              <a:ext cx="1069583" cy="929684"/>
            </a:xfrm>
            <a:prstGeom prst="ellipse">
              <a:avLst/>
            </a:prstGeom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Astronaut Gloves">
              <a:extLst>
                <a:ext uri="{FF2B5EF4-FFF2-40B4-BE49-F238E27FC236}">
                  <a16:creationId xmlns:a16="http://schemas.microsoft.com/office/drawing/2014/main" id="{9C66509D-F6CB-F14C-AD98-28D2520A73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02843" y="4532893"/>
              <a:ext cx="1112231" cy="958451"/>
            </a:xfrm>
            <a:prstGeom prst="flowChartConnector">
              <a:avLst/>
            </a:prstGeom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36D5C0F-77B8-9D44-9B4C-84B49136F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2567" y="4593967"/>
              <a:ext cx="1194395" cy="929684"/>
            </a:xfrm>
            <a:prstGeom prst="flowChartConnector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9582F45-3C5C-0343-9D09-3C71900141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054581" y="4593967"/>
              <a:ext cx="1122089" cy="956321"/>
            </a:xfrm>
            <a:prstGeom prst="ellipse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2" name="Down Arrow 11">
            <a:extLst>
              <a:ext uri="{FF2B5EF4-FFF2-40B4-BE49-F238E27FC236}">
                <a16:creationId xmlns:a16="http://schemas.microsoft.com/office/drawing/2014/main" id="{18E1BA01-CB49-6745-9A49-431455F6DF15}"/>
              </a:ext>
            </a:extLst>
          </p:cNvPr>
          <p:cNvSpPr/>
          <p:nvPr/>
        </p:nvSpPr>
        <p:spPr>
          <a:xfrm>
            <a:off x="4416508" y="4097762"/>
            <a:ext cx="329152" cy="461665"/>
          </a:xfrm>
          <a:prstGeom prst="down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Down Arrow 43">
            <a:extLst>
              <a:ext uri="{FF2B5EF4-FFF2-40B4-BE49-F238E27FC236}">
                <a16:creationId xmlns:a16="http://schemas.microsoft.com/office/drawing/2014/main" id="{16634835-5F46-B54B-97B0-8A3800AA7313}"/>
              </a:ext>
            </a:extLst>
          </p:cNvPr>
          <p:cNvSpPr/>
          <p:nvPr/>
        </p:nvSpPr>
        <p:spPr>
          <a:xfrm>
            <a:off x="10325739" y="4189066"/>
            <a:ext cx="329153" cy="394034"/>
          </a:xfrm>
          <a:prstGeom prst="downArrow">
            <a:avLst/>
          </a:prstGeom>
          <a:solidFill>
            <a:srgbClr val="FFC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DF852041-230C-C043-B279-67389912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867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CDB9C89A-3CD5-43FC-BE04-95FF334300AB}"/>
              </a:ext>
            </a:extLst>
          </p:cNvPr>
          <p:cNvSpPr/>
          <p:nvPr/>
        </p:nvSpPr>
        <p:spPr>
          <a:xfrm>
            <a:off x="4598597" y="1686615"/>
            <a:ext cx="1329442" cy="1290952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429"/>
            </a:stretch>
          </a:blipFill>
          <a:ln w="38100" cmpd="sng">
            <a:solidFill>
              <a:srgbClr val="92D050"/>
            </a:solidFill>
          </a:ln>
          <a:effectLst/>
        </p:spPr>
        <p:txBody>
          <a:bodyPr/>
          <a:lstStyle/>
          <a:p>
            <a:pPr defTabSz="418101">
              <a:defRPr/>
            </a:pPr>
            <a:endParaRPr lang="en-US" sz="1647" kern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9D07F42-D709-4F8E-80EE-8333B3386C91}"/>
              </a:ext>
            </a:extLst>
          </p:cNvPr>
          <p:cNvSpPr/>
          <p:nvPr/>
        </p:nvSpPr>
        <p:spPr>
          <a:xfrm>
            <a:off x="1709769" y="1686615"/>
            <a:ext cx="1336427" cy="1290952"/>
          </a:xfrm>
          <a:prstGeom prst="ellipse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rgbClr val="92D050"/>
            </a:solidFill>
          </a:ln>
          <a:effectLst/>
        </p:spPr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91227DC-899C-42B0-A858-F209E1D72FCF}"/>
              </a:ext>
            </a:extLst>
          </p:cNvPr>
          <p:cNvSpPr/>
          <p:nvPr/>
        </p:nvSpPr>
        <p:spPr>
          <a:xfrm>
            <a:off x="3159785" y="1686615"/>
            <a:ext cx="1325223" cy="1290952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561"/>
            </a:stretch>
          </a:blipFill>
          <a:ln w="38100" cmpd="sng">
            <a:solidFill>
              <a:srgbClr val="92D050"/>
            </a:solidFill>
          </a:ln>
          <a:effectLst/>
        </p:spPr>
        <p:txBody>
          <a:bodyPr/>
          <a:lstStyle/>
          <a:p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93F6D68-B4C1-4A6F-A5AC-D70B075B952B}"/>
              </a:ext>
            </a:extLst>
          </p:cNvPr>
          <p:cNvSpPr/>
          <p:nvPr/>
        </p:nvSpPr>
        <p:spPr>
          <a:xfrm>
            <a:off x="99110" y="1668842"/>
            <a:ext cx="1370109" cy="1326498"/>
          </a:xfrm>
          <a:prstGeom prst="ellipse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 cmpd="sng">
            <a:solidFill>
              <a:srgbClr val="FFC000"/>
            </a:solidFill>
          </a:ln>
          <a:effectLst/>
        </p:spPr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0E9ED2-D487-4174-8478-FBE57FEBB91A}"/>
              </a:ext>
            </a:extLst>
          </p:cNvPr>
          <p:cNvSpPr txBox="1"/>
          <p:nvPr/>
        </p:nvSpPr>
        <p:spPr>
          <a:xfrm>
            <a:off x="8418610" y="2427477"/>
            <a:ext cx="456535" cy="3533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69217" indent="-269217" defTabSz="443777">
              <a:buFont typeface="Arial" panose="020B0604020202020204" pitchFamily="34" charset="0"/>
              <a:buChar char="•"/>
              <a:defRPr/>
            </a:pPr>
            <a:endParaRPr lang="en-US" sz="1696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9DB3CAFC-56C4-4C7E-96B5-43403CC2D97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0350" y="1692374"/>
            <a:ext cx="1279435" cy="1279435"/>
          </a:xfrm>
          <a:prstGeom prst="ellipse">
            <a:avLst/>
          </a:prstGeom>
          <a:ln w="38100">
            <a:solidFill>
              <a:schemeClr val="accent1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9151851-31E2-4263-B78F-F1B45AA5242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1627" y="1662719"/>
            <a:ext cx="1370109" cy="1338744"/>
          </a:xfrm>
          <a:prstGeom prst="ellipse">
            <a:avLst/>
          </a:prstGeom>
          <a:solidFill>
            <a:srgbClr val="FFFFFF"/>
          </a:solidFill>
          <a:ln w="38100">
            <a:solidFill>
              <a:srgbClr val="92D050"/>
            </a:solidFill>
          </a:ln>
          <a:effectLst>
            <a:outerShdw dist="50800" dir="5400000" sx="1000" sy="1000" algn="ctr" rotWithShape="0">
              <a:srgbClr val="000000">
                <a:alpha val="79000"/>
              </a:srgbClr>
            </a:outerShdw>
          </a:effectLst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70AC8CA-55D9-4DB5-95BD-D01F1722450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7218" y="1692374"/>
            <a:ext cx="1315968" cy="1279435"/>
          </a:xfrm>
          <a:prstGeom prst="ellipse">
            <a:avLst/>
          </a:prstGeom>
          <a:ln w="38100">
            <a:solidFill>
              <a:schemeClr val="accent1"/>
            </a:solidFill>
          </a:ln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EF98096-4B02-4ED1-BF8F-7639CAA26989}"/>
              </a:ext>
            </a:extLst>
          </p:cNvPr>
          <p:cNvSpPr txBox="1"/>
          <p:nvPr/>
        </p:nvSpPr>
        <p:spPr>
          <a:xfrm>
            <a:off x="159798" y="3073344"/>
            <a:ext cx="1166939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>
                <a:solidFill>
                  <a:srgbClr val="F79646"/>
                </a:solidFill>
                <a:latin typeface="Calibri"/>
                <a:cs typeface="Arial" panose="020B0604020202020204" pitchFamily="34" charset="0"/>
                <a:sym typeface="Arial"/>
              </a:rPr>
              <a:t>3D-Printed Habitat</a:t>
            </a:r>
          </a:p>
          <a:p>
            <a:pPr algn="ctr" defTabSz="418101">
              <a:defRPr/>
            </a:pPr>
            <a:endParaRPr lang="en-US" sz="1400" b="1">
              <a:solidFill>
                <a:srgbClr val="F79646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F79646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F79646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>
                <a:solidFill>
                  <a:srgbClr val="F79646"/>
                </a:solidFill>
                <a:latin typeface="Calibri"/>
                <a:cs typeface="Arial" panose="020B0604020202020204" pitchFamily="34" charset="0"/>
                <a:sym typeface="Arial"/>
              </a:rPr>
              <a:t>$3,150,000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DB7BBD0-6587-4073-A152-CE84D50D55AA}"/>
              </a:ext>
            </a:extLst>
          </p:cNvPr>
          <p:cNvSpPr txBox="1"/>
          <p:nvPr/>
        </p:nvSpPr>
        <p:spPr>
          <a:xfrm>
            <a:off x="3217619" y="3073344"/>
            <a:ext cx="1109419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Vascular Tissue</a:t>
            </a:r>
          </a:p>
          <a:p>
            <a:pPr algn="ctr" defTabSz="418101">
              <a:defRPr/>
            </a:pPr>
            <a:endParaRPr lang="en-US" sz="1400" b="1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$500,000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85EA05-7DD6-4567-B0E8-D9120D9392FB}"/>
              </a:ext>
            </a:extLst>
          </p:cNvPr>
          <p:cNvSpPr txBox="1"/>
          <p:nvPr/>
        </p:nvSpPr>
        <p:spPr>
          <a:xfrm>
            <a:off x="1811047" y="3073344"/>
            <a:ext cx="1131396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Cube Quest</a:t>
            </a:r>
          </a:p>
          <a:p>
            <a:pPr algn="ctr" defTabSz="418101">
              <a:defRPr/>
            </a:pPr>
            <a:endParaRPr lang="en-US" sz="1400" b="1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$5,000,000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6F87CB-1B4A-415B-B690-6DFC7E6C0146}"/>
              </a:ext>
            </a:extLst>
          </p:cNvPr>
          <p:cNvSpPr txBox="1"/>
          <p:nvPr/>
        </p:nvSpPr>
        <p:spPr>
          <a:xfrm>
            <a:off x="6083655" y="3073344"/>
            <a:ext cx="1258297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Space Robotics</a:t>
            </a:r>
          </a:p>
          <a:p>
            <a:pPr algn="ctr" defTabSz="418101">
              <a:defRPr/>
            </a:pPr>
            <a:endParaRPr lang="en-US" sz="1400" b="1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 b="1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$1,900,000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E474DE7-863F-4581-8BE7-FB419F1A4A35}"/>
              </a:ext>
            </a:extLst>
          </p:cNvPr>
          <p:cNvSpPr txBox="1"/>
          <p:nvPr/>
        </p:nvSpPr>
        <p:spPr>
          <a:xfrm>
            <a:off x="4602214" y="3073344"/>
            <a:ext cx="1206266" cy="169277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CO</a:t>
            </a:r>
            <a:r>
              <a:rPr lang="en-US" sz="1600" b="1" baseline="-25000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2</a:t>
            </a:r>
            <a:r>
              <a:rPr lang="en-US" sz="1600" b="1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 Conversion</a:t>
            </a:r>
          </a:p>
          <a:p>
            <a:pPr algn="ctr" defTabSz="418101">
              <a:defRPr/>
            </a:pPr>
            <a:endParaRPr lang="en-US" sz="1400" b="1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>
              <a:solidFill>
                <a:srgbClr val="9BBB59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>
                <a:solidFill>
                  <a:srgbClr val="9BBB59"/>
                </a:solidFill>
                <a:latin typeface="Calibri"/>
                <a:cs typeface="Arial" panose="020B0604020202020204" pitchFamily="34" charset="0"/>
                <a:sym typeface="Arial"/>
              </a:rPr>
              <a:t>$1,000,000</a:t>
            </a:r>
          </a:p>
          <a:p>
            <a:pPr algn="ctr" defTabSz="418101">
              <a:defRPr/>
            </a:pPr>
            <a:endParaRPr lang="en-US" sz="1600">
              <a:solidFill>
                <a:prstClr val="white"/>
              </a:solidFill>
              <a:latin typeface="Calibri"/>
              <a:cs typeface="Arial" panose="020B0604020202020204" pitchFamily="34" charset="0"/>
              <a:sym typeface="Arial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9714117-7DCA-4202-901D-1CB553867C52}"/>
              </a:ext>
            </a:extLst>
          </p:cNvPr>
          <p:cNvSpPr txBox="1"/>
          <p:nvPr/>
        </p:nvSpPr>
        <p:spPr>
          <a:xfrm>
            <a:off x="7872221" y="3073344"/>
            <a:ext cx="12062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8101">
              <a:defRPr/>
            </a:pPr>
            <a:r>
              <a:rPr lang="en-US" sz="1600" b="1" kern="0" dirty="0">
                <a:solidFill>
                  <a:srgbClr val="4F81BD"/>
                </a:solidFill>
                <a:latin typeface="Calibri"/>
                <a:cs typeface="Arial" panose="020B0604020202020204" pitchFamily="34" charset="0"/>
                <a:sym typeface="Arial"/>
              </a:rPr>
              <a:t>Lunar Nutrition</a:t>
            </a:r>
          </a:p>
          <a:p>
            <a:pPr algn="ctr" defTabSz="418101">
              <a:defRPr/>
            </a:pPr>
            <a:endParaRPr lang="en-US" sz="1400" b="1" kern="0" dirty="0">
              <a:solidFill>
                <a:srgbClr val="4F81BD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 b="1" kern="0" dirty="0">
              <a:solidFill>
                <a:srgbClr val="4F81BD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endParaRPr lang="en-US" sz="1400" b="1" kern="0" dirty="0">
              <a:solidFill>
                <a:srgbClr val="4F81BD"/>
              </a:solidFill>
              <a:latin typeface="Calibri"/>
              <a:cs typeface="Arial" panose="020B060402020202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 kern="0" dirty="0">
                <a:solidFill>
                  <a:srgbClr val="4F81BD"/>
                </a:solidFill>
                <a:latin typeface="Calibri"/>
                <a:cs typeface="Arial"/>
                <a:sym typeface="Arial"/>
              </a:rPr>
              <a:t>(Up to $3 M)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A7F5BA6-7032-48C8-8AE0-6853A8A4ABC8}"/>
              </a:ext>
            </a:extLst>
          </p:cNvPr>
          <p:cNvSpPr txBox="1"/>
          <p:nvPr/>
        </p:nvSpPr>
        <p:spPr>
          <a:xfrm>
            <a:off x="9405693" y="3073344"/>
            <a:ext cx="112218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18101">
              <a:defRPr/>
            </a:pPr>
            <a:r>
              <a:rPr lang="en-US" sz="1600" b="1" dirty="0">
                <a:solidFill>
                  <a:srgbClr val="4F81BD"/>
                </a:solidFill>
                <a:latin typeface="Calibri"/>
                <a:cs typeface="Arial"/>
                <a:sym typeface="Arial"/>
              </a:rPr>
              <a:t>Lunar Power</a:t>
            </a:r>
          </a:p>
          <a:p>
            <a:pPr algn="ctr" defTabSz="418101">
              <a:defRPr/>
            </a:pPr>
            <a:endParaRPr lang="en-US" sz="14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endParaRPr lang="en-US" sz="14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endParaRPr lang="en-US" sz="14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r>
              <a:rPr lang="en-US" sz="1400" dirty="0">
                <a:solidFill>
                  <a:srgbClr val="4F81BD"/>
                </a:solidFill>
                <a:latin typeface="Calibri"/>
                <a:cs typeface="Arial"/>
                <a:sym typeface="Arial"/>
              </a:rPr>
              <a:t>(Up to $5 M)</a:t>
            </a:r>
          </a:p>
          <a:p>
            <a:pPr algn="ctr" defTabSz="418101">
              <a:defRPr/>
            </a:pPr>
            <a:endParaRPr lang="en-US" sz="16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F823438-794C-44F6-BF39-A47E2D3D5A1B}"/>
              </a:ext>
            </a:extLst>
          </p:cNvPr>
          <p:cNvSpPr txBox="1"/>
          <p:nvPr/>
        </p:nvSpPr>
        <p:spPr>
          <a:xfrm>
            <a:off x="10755399" y="3073344"/>
            <a:ext cx="1348114" cy="252376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defTabSz="418101">
              <a:defRPr/>
            </a:pPr>
            <a:r>
              <a:rPr lang="en-US" sz="1600" b="1" dirty="0">
                <a:solidFill>
                  <a:srgbClr val="4F81BD"/>
                </a:solidFill>
                <a:latin typeface="Calibri"/>
                <a:cs typeface="Calibri" panose="020F0502020204030204" pitchFamily="34" charset="0"/>
                <a:sym typeface="Arial"/>
              </a:rPr>
              <a:t>Lunar Excavation, Manuf. &amp; Construction</a:t>
            </a:r>
          </a:p>
          <a:p>
            <a:pPr algn="ctr" defTabSz="418101">
              <a:defRPr/>
            </a:pPr>
            <a:endParaRPr lang="en-US" sz="1100" b="1" dirty="0">
              <a:solidFill>
                <a:srgbClr val="4F81BD"/>
              </a:solidFill>
              <a:latin typeface="Calibri"/>
              <a:cs typeface="Calibri" panose="020F0502020204030204" pitchFamily="34" charset="0"/>
              <a:sym typeface="Arial"/>
            </a:endParaRPr>
          </a:p>
          <a:p>
            <a:pPr algn="ctr" defTabSz="418101">
              <a:defRPr/>
            </a:pPr>
            <a:r>
              <a:rPr lang="en-US" sz="1400" dirty="0">
                <a:solidFill>
                  <a:srgbClr val="4F81BD"/>
                </a:solidFill>
                <a:latin typeface="Calibri"/>
                <a:cs typeface="Arial"/>
                <a:sym typeface="Arial"/>
              </a:rPr>
              <a:t>(Up to $5 M)</a:t>
            </a:r>
          </a:p>
          <a:p>
            <a:pPr algn="ctr" defTabSz="418101">
              <a:defRPr/>
            </a:pPr>
            <a:endParaRPr lang="en-US" sz="1600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endParaRPr lang="en-US" sz="1600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endParaRPr lang="en-US" sz="1600" b="1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  <a:p>
            <a:pPr algn="ctr" defTabSz="418101">
              <a:defRPr/>
            </a:pPr>
            <a:endParaRPr lang="en-US" sz="1600" dirty="0">
              <a:solidFill>
                <a:srgbClr val="4F81BD"/>
              </a:solidFill>
              <a:latin typeface="Calibri"/>
              <a:cs typeface="Arial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AC38231-3A4B-AB44-8BCA-6E561AB460E4}"/>
              </a:ext>
            </a:extLst>
          </p:cNvPr>
          <p:cNvSpPr/>
          <p:nvPr/>
        </p:nvSpPr>
        <p:spPr>
          <a:xfrm>
            <a:off x="111559" y="4690983"/>
            <a:ext cx="1311578" cy="36767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46"/>
            <a:endParaRPr lang="en-US" sz="1350">
              <a:solidFill>
                <a:srgbClr val="FFFFFF"/>
              </a:solidFill>
              <a:latin typeface="Lato Light" panose="020F050202020403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A6CFC7-D1E4-414C-9F56-16BD5BA86E73}"/>
              </a:ext>
            </a:extLst>
          </p:cNvPr>
          <p:cNvSpPr/>
          <p:nvPr/>
        </p:nvSpPr>
        <p:spPr>
          <a:xfrm>
            <a:off x="1975451" y="4690988"/>
            <a:ext cx="5336944" cy="36804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46"/>
            <a:endParaRPr lang="en-US" sz="1350">
              <a:solidFill>
                <a:srgbClr val="FFFFFF"/>
              </a:solidFill>
              <a:latin typeface="Lato Light" panose="020F050202020403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B247E12-C489-424B-9FB9-5284F57479A9}"/>
              </a:ext>
            </a:extLst>
          </p:cNvPr>
          <p:cNvSpPr txBox="1"/>
          <p:nvPr/>
        </p:nvSpPr>
        <p:spPr>
          <a:xfrm>
            <a:off x="132504" y="4737190"/>
            <a:ext cx="1311578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685846"/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COMPLETED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FF56D3-54C5-3341-9345-13E2B411AE57}"/>
              </a:ext>
            </a:extLst>
          </p:cNvPr>
          <p:cNvSpPr txBox="1"/>
          <p:nvPr/>
        </p:nvSpPr>
        <p:spPr>
          <a:xfrm>
            <a:off x="1996396" y="4718174"/>
            <a:ext cx="5315999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 anchor="ctr" anchorCtr="0">
            <a:spAutoFit/>
          </a:bodyPr>
          <a:lstStyle/>
          <a:p>
            <a:pPr algn="ctr" defTabSz="685846"/>
            <a:r>
              <a:rPr lang="en-US" sz="1400" b="1" dirty="0">
                <a:solidFill>
                  <a:srgbClr val="FFFFFF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ACTIVE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811AFF-BC21-4944-86AE-BF15960EA172}"/>
              </a:ext>
            </a:extLst>
          </p:cNvPr>
          <p:cNvSpPr/>
          <p:nvPr/>
        </p:nvSpPr>
        <p:spPr>
          <a:xfrm>
            <a:off x="7906108" y="4690614"/>
            <a:ext cx="4207080" cy="3680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46"/>
            <a:endParaRPr lang="en-US" sz="14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B34B9F-B830-964A-9FCD-4E2199056813}"/>
              </a:ext>
            </a:extLst>
          </p:cNvPr>
          <p:cNvSpPr txBox="1"/>
          <p:nvPr/>
        </p:nvSpPr>
        <p:spPr>
          <a:xfrm>
            <a:off x="7991309" y="4737191"/>
            <a:ext cx="4089132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685846"/>
            <a:r>
              <a:rPr lang="en-US" sz="1400" b="1">
                <a:solidFill>
                  <a:prstClr val="white"/>
                </a:solidFill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rPr>
              <a:t>DEVELOPMENT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808AA1-4979-9E44-B105-969C32F88D91}"/>
              </a:ext>
            </a:extLst>
          </p:cNvPr>
          <p:cNvSpPr/>
          <p:nvPr/>
        </p:nvSpPr>
        <p:spPr>
          <a:xfrm>
            <a:off x="0" y="223000"/>
            <a:ext cx="12191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CURRENT CHALLENGES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33707B-C02F-8A4B-BE57-BF64AE0B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02480C-B44D-824F-BBCC-B8859130586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28237" y="1692011"/>
            <a:ext cx="1282054" cy="1280160"/>
          </a:xfrm>
          <a:prstGeom prst="ellipse">
            <a:avLst/>
          </a:prstGeom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971180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799" y="261257"/>
            <a:ext cx="451245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Futura"/>
              </a:rPr>
              <a:t>The NASA Team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032887"/>
              </p:ext>
            </p:extLst>
          </p:nvPr>
        </p:nvGraphicFramePr>
        <p:xfrm>
          <a:off x="350850" y="1081028"/>
          <a:ext cx="3496116" cy="567457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62048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334068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Amy Kaminski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STMD</a:t>
                      </a:r>
                      <a:r>
                        <a:rPr lang="en-US" sz="1200" baseline="0" dirty="0">
                          <a:latin typeface="Futura"/>
                        </a:rPr>
                        <a:t> Program Executive for Prizes &amp; Challenges</a:t>
                      </a:r>
                      <a:endParaRPr lang="en-US" sz="1200" dirty="0">
                        <a:latin typeface="Futura"/>
                      </a:endParaRPr>
                    </a:p>
                    <a:p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7928912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Monsi Roman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Program Manager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084630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Denise Morris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Deputy Program Manager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722681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Angela Herblet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Data &amp; Information Specialist III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</a:t>
                      </a:r>
                      <a:r>
                        <a:rPr lang="en-US" sz="1200" baseline="0" dirty="0">
                          <a:latin typeface="Futura"/>
                        </a:rPr>
                        <a:t>Challenge Manager</a:t>
                      </a:r>
                      <a:endParaRPr lang="en-US" sz="1200" dirty="0">
                        <a:latin typeface="Futura"/>
                      </a:endParaRPr>
                    </a:p>
                    <a:p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08419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Dawn Turner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Challenge</a:t>
                      </a:r>
                      <a:r>
                        <a:rPr lang="en-US" sz="1200" baseline="0" dirty="0">
                          <a:latin typeface="Futura"/>
                        </a:rPr>
                        <a:t> Manager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1958966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676836"/>
              </p:ext>
            </p:extLst>
          </p:nvPr>
        </p:nvGraphicFramePr>
        <p:xfrm>
          <a:off x="8346534" y="1132387"/>
          <a:ext cx="3496116" cy="33471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10879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285237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Chris Frangione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Challenge Development</a:t>
                      </a:r>
                      <a:r>
                        <a:rPr lang="en-US" sz="1200" baseline="0" dirty="0">
                          <a:latin typeface="Futura"/>
                        </a:rPr>
                        <a:t> Consultant</a:t>
                      </a:r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9759195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Jen Bravo</a:t>
                      </a:r>
                      <a:endParaRPr lang="en-US" sz="1200" b="1" baseline="0" dirty="0">
                        <a:latin typeface="Futur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Challenge Development Consultant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074221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Alisa Ferguson</a:t>
                      </a:r>
                      <a:endParaRPr lang="en-US" sz="1200" b="1" baseline="0" dirty="0">
                        <a:latin typeface="Futur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Challenge Development Consultant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978099"/>
                  </a:ext>
                </a:extLst>
              </a:tr>
            </a:tbl>
          </a:graphicData>
        </a:graphic>
      </p:graphicFrame>
      <p:pic>
        <p:nvPicPr>
          <p:cNvPr id="1026" name="Picture 2" descr="50094788-9B99-480D-9D48-295A98CEB4F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/>
        </p:blipFill>
        <p:spPr bwMode="auto">
          <a:xfrm>
            <a:off x="8515162" y="1150809"/>
            <a:ext cx="881359" cy="1023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442419" y="1097863"/>
            <a:ext cx="979532" cy="4486491"/>
            <a:chOff x="582551" y="1081028"/>
            <a:chExt cx="979532" cy="448649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6" b="20542"/>
            <a:stretch/>
          </p:blipFill>
          <p:spPr>
            <a:xfrm>
              <a:off x="640588" y="2176533"/>
              <a:ext cx="854829" cy="1133475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967"/>
            <a:stretch/>
          </p:blipFill>
          <p:spPr>
            <a:xfrm>
              <a:off x="594838" y="4493192"/>
              <a:ext cx="967245" cy="1074327"/>
            </a:xfrm>
            <a:prstGeom prst="flowChartProcess">
              <a:avLst/>
            </a:prstGeom>
            <a:ln w="6350" cap="rnd">
              <a:solidFill>
                <a:schemeClr val="accent1"/>
              </a:solidFill>
            </a:ln>
            <a:effectLst/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953"/>
            <a:stretch/>
          </p:blipFill>
          <p:spPr>
            <a:xfrm>
              <a:off x="582551" y="3342701"/>
              <a:ext cx="970904" cy="1115137"/>
            </a:xfrm>
            <a:prstGeom prst="rect">
              <a:avLst/>
            </a:prstGeom>
          </p:spPr>
        </p:pic>
        <p:pic>
          <p:nvPicPr>
            <p:cNvPr id="17" name="Picture 2" descr="https://tse1.mm.bing.net/th?id=OIP.SUM4h9iwZcjVVgLj73VHKAHaHa&amp;pid=Api&amp;P=0&amp;w=300&amp;h=300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62" r="-1"/>
            <a:stretch/>
          </p:blipFill>
          <p:spPr bwMode="auto">
            <a:xfrm>
              <a:off x="605945" y="1081028"/>
              <a:ext cx="946297" cy="1078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20" name="Table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768703"/>
              </p:ext>
            </p:extLst>
          </p:nvPr>
        </p:nvGraphicFramePr>
        <p:xfrm>
          <a:off x="4348692" y="1097863"/>
          <a:ext cx="3452030" cy="453965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62048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289982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Amanda Adams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Communication Integrator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87928912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Naveen Vetcha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Challenge Manager</a:t>
                      </a:r>
                      <a:endParaRPr lang="en-US" sz="1200" baseline="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88084630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Lane</a:t>
                      </a:r>
                      <a:r>
                        <a:rPr lang="en-US" sz="1200" b="1" baseline="0" dirty="0">
                          <a:latin typeface="Futura"/>
                        </a:rPr>
                        <a:t> Stafford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Futura"/>
                        </a:rPr>
                        <a:t>CCP Project</a:t>
                      </a:r>
                      <a:r>
                        <a:rPr lang="en-US" sz="1200" baseline="0" dirty="0">
                          <a:latin typeface="Futura"/>
                        </a:rPr>
                        <a:t> Coordinator</a:t>
                      </a:r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722681"/>
                  </a:ext>
                </a:extLst>
              </a:tr>
              <a:tr h="1134914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Futura"/>
                        </a:rPr>
                        <a:t>Rosalind</a:t>
                      </a:r>
                      <a:r>
                        <a:rPr lang="en-US" sz="1200" b="1" baseline="0" dirty="0">
                          <a:latin typeface="Futura"/>
                        </a:rPr>
                        <a:t> Cylar</a:t>
                      </a:r>
                    </a:p>
                    <a:p>
                      <a:r>
                        <a:rPr lang="en-US" sz="1200" baseline="0" dirty="0">
                          <a:latin typeface="Futura"/>
                        </a:rPr>
                        <a:t>MSFC Legal Council</a:t>
                      </a:r>
                      <a:endParaRPr lang="en-US" sz="120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408419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t="8750" r="19444" b="34146"/>
          <a:stretch/>
        </p:blipFill>
        <p:spPr>
          <a:xfrm>
            <a:off x="447725" y="5649590"/>
            <a:ext cx="981206" cy="1114425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436001" y="1111307"/>
            <a:ext cx="990366" cy="4510575"/>
            <a:chOff x="4436001" y="1111307"/>
            <a:chExt cx="990366" cy="4510575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18" b="14892"/>
            <a:stretch/>
          </p:blipFill>
          <p:spPr>
            <a:xfrm>
              <a:off x="4443620" y="1111307"/>
              <a:ext cx="982747" cy="111442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48" t="1" r="17405" b="2304"/>
            <a:stretch/>
          </p:blipFill>
          <p:spPr>
            <a:xfrm>
              <a:off x="4442146" y="2242567"/>
              <a:ext cx="967563" cy="1141002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70"/>
            <a:stretch/>
          </p:blipFill>
          <p:spPr>
            <a:xfrm>
              <a:off x="4436001" y="3412949"/>
              <a:ext cx="973303" cy="1084380"/>
            </a:xfrm>
            <a:prstGeom prst="rect">
              <a:avLst/>
            </a:prstGeom>
          </p:spPr>
        </p:pic>
        <p:pic>
          <p:nvPicPr>
            <p:cNvPr id="13" name="Picture 2" descr="https://tse4.mm.bing.net/th?id=OIP.F19kMfi_1Rsg-OHU0QSZOwHaEK&amp;pid=Api&amp;P=0&amp;w=289&amp;h=164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93" r="27266" b="16165"/>
            <a:stretch/>
          </p:blipFill>
          <p:spPr bwMode="auto">
            <a:xfrm>
              <a:off x="4443620" y="4510140"/>
              <a:ext cx="967272" cy="11117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A32FBCAC-2578-4FE7-AA2C-AB036E53DE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71235" y="2319046"/>
            <a:ext cx="1019499" cy="1109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1E5DFF-023E-44EE-9F65-D1EE01B2AC3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83128" y="3442227"/>
            <a:ext cx="961610" cy="996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631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/>
          <p:cNvSpPr txBox="1">
            <a:spLocks/>
          </p:cNvSpPr>
          <p:nvPr/>
        </p:nvSpPr>
        <p:spPr>
          <a:xfrm>
            <a:off x="138545" y="-41570"/>
            <a:ext cx="11886878" cy="70788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9300" b="1" i="0">
                <a:solidFill>
                  <a:schemeClr val="bg1"/>
                </a:solidFill>
                <a:latin typeface="Futura"/>
                <a:ea typeface="+mj-ea"/>
                <a:cs typeface="Futura"/>
              </a:defRPr>
            </a:lvl1pPr>
          </a:lstStyle>
          <a:p>
            <a:pPr algn="l"/>
            <a:r>
              <a:rPr lang="en-US" sz="2800" kern="0" dirty="0"/>
              <a:t>NASA CHALLENGE PTs AND SMEs: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723131" y="5825183"/>
            <a:ext cx="8118897" cy="9347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9300" b="1" i="0">
                <a:solidFill>
                  <a:schemeClr val="bg1"/>
                </a:solidFill>
                <a:latin typeface="Futura"/>
                <a:ea typeface="+mj-ea"/>
                <a:cs typeface="Futura"/>
              </a:defRPr>
            </a:lvl1pPr>
          </a:lstStyle>
          <a:p>
            <a:pPr algn="ctr"/>
            <a:r>
              <a:rPr lang="en-US" sz="2400" kern="0" dirty="0"/>
              <a:t>Lead NASA CENTERS – Marshall Space Flight Center and Kennedy Space Center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CFCDA0-6F90-4383-B5AE-49DD85B62F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969966"/>
              </p:ext>
            </p:extLst>
          </p:nvPr>
        </p:nvGraphicFramePr>
        <p:xfrm>
          <a:off x="286867" y="1182074"/>
          <a:ext cx="3496116" cy="3347143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10879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285237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John Vickers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NASA Headquarters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Principal Technologist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9759195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Jerry Sanders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NASA Headquarters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Principal Technologist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074221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Mark Hilburger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NASA Headquarters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Principal Technologist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978099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C53AF5B8-D3F5-4B1A-B953-61268227C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411" y="1229701"/>
            <a:ext cx="1104372" cy="1065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FC107-71A4-46F1-BE36-93D6984C4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6" y="2373946"/>
            <a:ext cx="1031886" cy="1034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969544-973F-4296-BEA3-51C9649A5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16" y="3480324"/>
            <a:ext cx="1011333" cy="1025712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719838B-06A8-4CD2-9A07-1CB213B0C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023410"/>
              </p:ext>
            </p:extLst>
          </p:nvPr>
        </p:nvGraphicFramePr>
        <p:xfrm>
          <a:off x="4452917" y="1217696"/>
          <a:ext cx="3496116" cy="443833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10879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285237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Mike Fiske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Jacobs Space Exploration Group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9759195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Tracie Prater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Marshall Space Flight Center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074221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Kurt Leucht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Kennedy Space Center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978099"/>
                  </a:ext>
                </a:extLst>
              </a:tr>
              <a:tr h="1091188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Bob Moses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Langley Research Center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  <a:p>
                      <a:endParaRPr lang="en-US" sz="1200" b="0" dirty="0">
                        <a:latin typeface="Futura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0472622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CE3F27B-1051-4EBD-A688-99FFB5A45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9381" y="1245912"/>
            <a:ext cx="942596" cy="107307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8513858-D7DC-470E-86E3-0E73688018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2031" y="3495649"/>
            <a:ext cx="1060638" cy="1065385"/>
          </a:xfrm>
          <a:prstGeom prst="rect">
            <a:avLst/>
          </a:prstGeom>
        </p:spPr>
      </p:pic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4F09046D-F958-4FB0-9533-E58B3C3AAD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16829"/>
              </p:ext>
            </p:extLst>
          </p:nvPr>
        </p:nvGraphicFramePr>
        <p:xfrm>
          <a:off x="8403579" y="1217696"/>
          <a:ext cx="3496116" cy="349430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10879">
                  <a:extLst>
                    <a:ext uri="{9D8B030D-6E8A-4147-A177-3AD203B41FA5}">
                      <a16:colId xmlns:a16="http://schemas.microsoft.com/office/drawing/2014/main" val="3921966153"/>
                    </a:ext>
                  </a:extLst>
                </a:gridCol>
                <a:gridCol w="2285237">
                  <a:extLst>
                    <a:ext uri="{9D8B030D-6E8A-4147-A177-3AD203B41FA5}">
                      <a16:colId xmlns:a16="http://schemas.microsoft.com/office/drawing/2014/main" val="3177295223"/>
                    </a:ext>
                  </a:extLst>
                </a:gridCol>
              </a:tblGrid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Futura"/>
                        </a:rPr>
                        <a:t>Eric Reiners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Caterpillar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9759195"/>
                  </a:ext>
                </a:extLst>
              </a:tr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Futura"/>
                        </a:rPr>
                        <a:t>Pete Carrato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Challenge Development Consultant and </a:t>
                      </a:r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9765180"/>
                  </a:ext>
                </a:extLst>
              </a:tr>
              <a:tr h="1164767">
                <a:tc>
                  <a:txBody>
                    <a:bodyPr/>
                    <a:lstStyle/>
                    <a:p>
                      <a:endParaRPr lang="en-US" sz="1400" dirty="0">
                        <a:latin typeface="Futur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Futura"/>
                        </a:rPr>
                        <a:t>Jennifer Edmunson</a:t>
                      </a:r>
                    </a:p>
                    <a:p>
                      <a:r>
                        <a:rPr lang="en-US" sz="1200" dirty="0">
                          <a:latin typeface="Futura"/>
                        </a:rPr>
                        <a:t>Jacobs Space Exploration Group</a:t>
                      </a:r>
                    </a:p>
                    <a:p>
                      <a:r>
                        <a:rPr lang="en-US" sz="1200" b="0" dirty="0">
                          <a:latin typeface="Futura"/>
                        </a:rPr>
                        <a:t>Subject Matter Expert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7810214"/>
                  </a:ext>
                </a:extLst>
              </a:tr>
            </a:tbl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3F97D66-E321-4F65-ABA0-A75C54AC75E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3576" y="2475847"/>
            <a:ext cx="1113295" cy="8867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E58122-E36D-40A5-BFCE-9838034EBD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33064" y="3642372"/>
            <a:ext cx="1152139" cy="10049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4A6516-0DEF-47EC-AFBB-62681A907C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3590" y="2430566"/>
            <a:ext cx="1031085" cy="106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813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louds in the dark&#10;&#10;Description automatically generated">
            <a:extLst>
              <a:ext uri="{FF2B5EF4-FFF2-40B4-BE49-F238E27FC236}">
                <a16:creationId xmlns:a16="http://schemas.microsoft.com/office/drawing/2014/main" id="{57C6E7E4-BD60-E245-B8AB-7976CB77C3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65299" y="1574037"/>
            <a:ext cx="4296411" cy="4660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2646EB-D4AE-C140-AE8C-54C46B255F89}"/>
              </a:ext>
            </a:extLst>
          </p:cNvPr>
          <p:cNvSpPr txBox="1"/>
          <p:nvPr/>
        </p:nvSpPr>
        <p:spPr>
          <a:xfrm>
            <a:off x="1765298" y="1601742"/>
            <a:ext cx="1002983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612DA8-2EB8-AD4B-82EE-9B2881087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80" y="1574039"/>
            <a:ext cx="4074623" cy="46608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2B6533-2096-E446-B6B2-D7A9411CCE4F}"/>
              </a:ext>
            </a:extLst>
          </p:cNvPr>
          <p:cNvSpPr txBox="1"/>
          <p:nvPr/>
        </p:nvSpPr>
        <p:spPr>
          <a:xfrm>
            <a:off x="6352079" y="1623396"/>
            <a:ext cx="2206308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50" dirty="0">
                <a:solidFill>
                  <a:srgbClr val="EEEC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CHALLENGE…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AFFC98-EAE7-A948-988A-DE60AC0D7283}"/>
              </a:ext>
            </a:extLst>
          </p:cNvPr>
          <p:cNvSpPr txBox="1"/>
          <p:nvPr/>
        </p:nvSpPr>
        <p:spPr>
          <a:xfrm>
            <a:off x="1524000" y="5978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LUNAR EXCAVATION, MANUFACTURING, and CONSTRUCTION* CHALLENGE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2B66A0-4B1D-45C5-BF90-E948101232F7}"/>
              </a:ext>
            </a:extLst>
          </p:cNvPr>
          <p:cNvSpPr txBox="1"/>
          <p:nvPr/>
        </p:nvSpPr>
        <p:spPr>
          <a:xfrm>
            <a:off x="272332" y="6398436"/>
            <a:ext cx="1994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*Placeholder name</a:t>
            </a:r>
          </a:p>
        </p:txBody>
      </p:sp>
    </p:spTree>
    <p:extLst>
      <p:ext uri="{BB962C8B-B14F-4D97-AF65-F5344CB8AC3E}">
        <p14:creationId xmlns:p14="http://schemas.microsoft.com/office/powerpoint/2010/main" val="248198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08442"/>
            <a:ext cx="9144000" cy="665019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b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56774" y="1200840"/>
            <a:ext cx="8857673" cy="5520637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Develop autonomous icy regolith excavation technologies for near-term lunar missions that address key operational elements and environmental constraints</a:t>
            </a:r>
            <a:endParaRPr lang="en-US" sz="20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PRIZE PURSE </a:t>
            </a: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Up to $5M PRIZE PURSE</a:t>
            </a: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 1 (Up to $0.5 M)</a:t>
            </a:r>
          </a:p>
          <a:p>
            <a:pPr marL="0" indent="0" algn="ctr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Phase 2 (Up to $4.5 M)</a:t>
            </a:r>
          </a:p>
          <a:p>
            <a:pPr marL="0" indent="0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546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5A193D-1F4C-B348-BF7E-5843848E22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24000" y="172620"/>
            <a:ext cx="9144000" cy="91916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 OF FORMULATION</a:t>
            </a:r>
            <a:endParaRPr lang="en-US" sz="3200" i="1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A4BE6A2-9654-F24E-B5CC-A219049814B7}"/>
              </a:ext>
            </a:extLst>
          </p:cNvPr>
          <p:cNvSpPr/>
          <p:nvPr/>
        </p:nvSpPr>
        <p:spPr>
          <a:xfrm>
            <a:off x="4348991" y="4618853"/>
            <a:ext cx="340389" cy="43119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1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7556F7-9D14-D248-A341-1FBE7639591F}"/>
              </a:ext>
            </a:extLst>
          </p:cNvPr>
          <p:cNvSpPr/>
          <p:nvPr/>
        </p:nvSpPr>
        <p:spPr>
          <a:xfrm>
            <a:off x="1880262" y="3211848"/>
            <a:ext cx="2950464" cy="89722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Ideation workshop with NASA, OGAs, academia, and industry at MSFC/USSRC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156113-B58B-5B45-A17C-31CE4A59964C}"/>
              </a:ext>
            </a:extLst>
          </p:cNvPr>
          <p:cNvSpPr/>
          <p:nvPr/>
        </p:nvSpPr>
        <p:spPr>
          <a:xfrm>
            <a:off x="1880262" y="1850406"/>
            <a:ext cx="2966168" cy="89722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w/ PT and SMEs at MSFC to discuss needs and information needed for a workshop at MSFC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69F912E-4CDA-4343-A0B5-767C9FFA18CD}"/>
              </a:ext>
            </a:extLst>
          </p:cNvPr>
          <p:cNvCxnSpPr/>
          <p:nvPr/>
        </p:nvCxnSpPr>
        <p:spPr>
          <a:xfrm flipV="1">
            <a:off x="4846431" y="2286967"/>
            <a:ext cx="505067" cy="803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0896902-E793-5A48-B937-2D39728553B2}"/>
              </a:ext>
            </a:extLst>
          </p:cNvPr>
          <p:cNvSpPr/>
          <p:nvPr/>
        </p:nvSpPr>
        <p:spPr>
          <a:xfrm>
            <a:off x="7414168" y="2021106"/>
            <a:ext cx="3021263" cy="133858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opportunities and technology gaps identified through interviews with NASA, OGAs, academia, and industry;  Opportunity Analysis developed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1221252-A1BA-D346-92C6-F58A006ACD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4477606"/>
              </p:ext>
            </p:extLst>
          </p:nvPr>
        </p:nvGraphicFramePr>
        <p:xfrm>
          <a:off x="5362336" y="1938481"/>
          <a:ext cx="1378816" cy="3360574"/>
        </p:xfrm>
        <a:graphic>
          <a:graphicData uri="http://schemas.openxmlformats.org/drawingml/2006/table">
            <a:tbl>
              <a:tblPr/>
              <a:tblGrid>
                <a:gridCol w="1378816">
                  <a:extLst>
                    <a:ext uri="{9D8B030D-6E8A-4147-A177-3AD203B41FA5}">
                      <a16:colId xmlns:a16="http://schemas.microsoft.com/office/drawing/2014/main" val="599921984"/>
                    </a:ext>
                  </a:extLst>
                </a:gridCol>
              </a:tblGrid>
              <a:tr h="655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OCT-19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5614155"/>
                  </a:ext>
                </a:extLst>
              </a:tr>
              <a:tr h="73915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OCT-19 – JAN-20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147956"/>
                  </a:ext>
                </a:extLst>
              </a:tr>
              <a:tr h="655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FEB-20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98325"/>
                  </a:ext>
                </a:extLst>
              </a:tr>
              <a:tr h="655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MAR-20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036066"/>
                  </a:ext>
                </a:extLst>
              </a:tr>
              <a:tr h="6553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venir Book" panose="02000503020000020003" pitchFamily="2" charset="0"/>
                        </a:rPr>
                        <a:t>APR-20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9158012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A35C7011-3875-9345-BEAB-ED730D44ABBD}"/>
              </a:ext>
            </a:extLst>
          </p:cNvPr>
          <p:cNvSpPr/>
          <p:nvPr/>
        </p:nvSpPr>
        <p:spPr>
          <a:xfrm>
            <a:off x="1916838" y="4600151"/>
            <a:ext cx="2950464" cy="822319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DPMC Presentation to request ATP for Challenge Development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426637C-1922-1842-A114-581AA3481152}"/>
              </a:ext>
            </a:extLst>
          </p:cNvPr>
          <p:cNvCxnSpPr>
            <a:cxnSpLocks/>
          </p:cNvCxnSpPr>
          <p:nvPr/>
        </p:nvCxnSpPr>
        <p:spPr>
          <a:xfrm flipH="1">
            <a:off x="6741152" y="2979184"/>
            <a:ext cx="628760" cy="150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554ABAF-F2D0-7D48-B89C-06D975C8382F}"/>
              </a:ext>
            </a:extLst>
          </p:cNvPr>
          <p:cNvCxnSpPr>
            <a:cxnSpLocks/>
          </p:cNvCxnSpPr>
          <p:nvPr/>
        </p:nvCxnSpPr>
        <p:spPr>
          <a:xfrm flipV="1">
            <a:off x="4851851" y="3659565"/>
            <a:ext cx="505067" cy="803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2DD0C46-136B-2B44-A974-48228AD53951}"/>
              </a:ext>
            </a:extLst>
          </p:cNvPr>
          <p:cNvCxnSpPr>
            <a:cxnSpLocks/>
          </p:cNvCxnSpPr>
          <p:nvPr/>
        </p:nvCxnSpPr>
        <p:spPr>
          <a:xfrm flipH="1">
            <a:off x="6740683" y="4306453"/>
            <a:ext cx="628760" cy="150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60CAD20-8872-2745-B9D3-E435278EEEE1}"/>
              </a:ext>
            </a:extLst>
          </p:cNvPr>
          <p:cNvCxnSpPr>
            <a:cxnSpLocks/>
          </p:cNvCxnSpPr>
          <p:nvPr/>
        </p:nvCxnSpPr>
        <p:spPr>
          <a:xfrm flipV="1">
            <a:off x="4876689" y="5025995"/>
            <a:ext cx="505067" cy="8035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B011984A-C019-9140-A12C-FFC39DDB4C46}"/>
              </a:ext>
            </a:extLst>
          </p:cNvPr>
          <p:cNvSpPr/>
          <p:nvPr/>
        </p:nvSpPr>
        <p:spPr>
          <a:xfrm>
            <a:off x="7414168" y="3737996"/>
            <a:ext cx="3021263" cy="1136913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Iterated with NASA Principal Technologist on competition concept, utilizing information gathered from workshop and interviews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558227-4A35-5742-9453-A1E690599F86}"/>
              </a:ext>
            </a:extLst>
          </p:cNvPr>
          <p:cNvSpPr txBox="1"/>
          <p:nvPr/>
        </p:nvSpPr>
        <p:spPr>
          <a:xfrm>
            <a:off x="5381756" y="5299055"/>
            <a:ext cx="1342885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APR-20-Present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CAEEB42-7B4C-FC43-88E4-1363271C21FC}"/>
              </a:ext>
            </a:extLst>
          </p:cNvPr>
          <p:cNvCxnSpPr>
            <a:cxnSpLocks/>
          </p:cNvCxnSpPr>
          <p:nvPr/>
        </p:nvCxnSpPr>
        <p:spPr>
          <a:xfrm flipH="1">
            <a:off x="6732663" y="5726181"/>
            <a:ext cx="628760" cy="1503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18C26E3-E5BF-6D4B-895D-71712EEC33C6}"/>
              </a:ext>
            </a:extLst>
          </p:cNvPr>
          <p:cNvSpPr/>
          <p:nvPr/>
        </p:nvSpPr>
        <p:spPr>
          <a:xfrm>
            <a:off x="7406148" y="5256382"/>
            <a:ext cx="3021263" cy="9395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PTs, SMEs and Consultants to develop the draft set of Rules</a:t>
            </a:r>
          </a:p>
        </p:txBody>
      </p:sp>
    </p:spTree>
    <p:extLst>
      <p:ext uri="{BB962C8B-B14F-4D97-AF65-F5344CB8AC3E}">
        <p14:creationId xmlns:p14="http://schemas.microsoft.com/office/powerpoint/2010/main" val="338787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5A193D-1F4C-B348-BF7E-5843848E22D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0705" y="1439361"/>
            <a:ext cx="10426046" cy="91757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NASA is funding prospecting missions to further identify key lunar resources, but excavating those resources in extreme environments represent </a:t>
            </a:r>
            <a:r>
              <a:rPr lang="en-US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critical technology gaps</a:t>
            </a:r>
            <a:endParaRPr lang="en-US" sz="2200" b="1" i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48F88C57-D1B5-0746-97BC-9491CA9BC121}"/>
              </a:ext>
            </a:extLst>
          </p:cNvPr>
          <p:cNvSpPr txBox="1">
            <a:spLocks/>
          </p:cNvSpPr>
          <p:nvPr/>
        </p:nvSpPr>
        <p:spPr>
          <a:xfrm>
            <a:off x="2878667" y="87242"/>
            <a:ext cx="6987822" cy="66501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3429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6858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0287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3716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WILL COMPLEMENT &amp;  SUPPORT NASA’S CURRENT WORK</a:t>
            </a:r>
            <a:b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228DE0-1CA0-8D42-939E-E82EBC5E8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86" y="2768233"/>
            <a:ext cx="5142293" cy="183223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5695B7-C72B-C041-A99E-6A40740F2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272" y="2776954"/>
            <a:ext cx="5656467" cy="1823513"/>
          </a:xfrm>
          <a:prstGeom prst="rect">
            <a:avLst/>
          </a:prstGeom>
        </p:spPr>
      </p:pic>
      <p:sp>
        <p:nvSpPr>
          <p:cNvPr id="30" name="Title 3">
            <a:extLst>
              <a:ext uri="{FF2B5EF4-FFF2-40B4-BE49-F238E27FC236}">
                <a16:creationId xmlns:a16="http://schemas.microsoft.com/office/drawing/2014/main" id="{8C500C47-32A6-CE40-9737-0627AAEBCA5D}"/>
              </a:ext>
            </a:extLst>
          </p:cNvPr>
          <p:cNvSpPr txBox="1">
            <a:spLocks/>
          </p:cNvSpPr>
          <p:nvPr/>
        </p:nvSpPr>
        <p:spPr>
          <a:xfrm>
            <a:off x="607586" y="4863933"/>
            <a:ext cx="10426046" cy="127555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2pPr>
            <a:lvl3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3pPr>
            <a:lvl4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4pPr>
            <a:lvl5pPr algn="ctr" defTabSz="342900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5pPr>
            <a:lvl6pPr marL="3429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6pPr>
            <a:lvl7pPr marL="6858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7pPr>
            <a:lvl8pPr marL="10287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8pPr>
            <a:lvl9pPr marL="1371600" algn="ctr" defTabSz="342900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  <a:ea typeface="ＭＳ Ｐゴシック" charset="-128"/>
                <a:cs typeface="ＭＳ Ｐゴシック" charset="-128"/>
              </a:defRPr>
            </a:lvl9pPr>
          </a:lstStyle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The Lunar EMC Challenge will leverage lessons learned from previous challenges, and will address specific excavation scenarios with demonstration tests in scenarios closer to the lunar environment</a:t>
            </a:r>
            <a:endParaRPr lang="en-US" sz="2400" b="1" i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34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F9353E4-7A29-2443-8CF0-85BA4512F0CA}"/>
              </a:ext>
            </a:extLst>
          </p:cNvPr>
          <p:cNvSpPr/>
          <p:nvPr/>
        </p:nvSpPr>
        <p:spPr>
          <a:xfrm>
            <a:off x="2836656" y="4555671"/>
            <a:ext cx="5358308" cy="1956505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  <a:latin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2B5FC-A31F-CA43-B5B4-74C7D9B2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</a:pPr>
            <a:fld id="{B0E17E62-4D95-4119-AA43-AFE0B028F176}" type="slidenum">
              <a:rPr lang="en-US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05A383-1D8C-F64B-8C73-157953CB01B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8753" y="123825"/>
            <a:ext cx="12073247" cy="7747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INTERSECTION BETWEEN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 &amp; LUNAR APPLICATIONS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38A3A44-00F1-F54C-A63A-6DAF267FF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659079"/>
              </p:ext>
            </p:extLst>
          </p:nvPr>
        </p:nvGraphicFramePr>
        <p:xfrm>
          <a:off x="2775057" y="1323682"/>
          <a:ext cx="5667375" cy="3813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49DB1E9-E533-2741-83A5-891E26A5BF77}"/>
              </a:ext>
            </a:extLst>
          </p:cNvPr>
          <p:cNvSpPr txBox="1"/>
          <p:nvPr/>
        </p:nvSpPr>
        <p:spPr>
          <a:xfrm>
            <a:off x="804487" y="1423312"/>
            <a:ext cx="1628406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 </a:t>
            </a:r>
          </a:p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optimized for earth applications</a:t>
            </a:r>
          </a:p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developing autonomous operations</a:t>
            </a:r>
          </a:p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evolving materials advancements</a:t>
            </a:r>
          </a:p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Offers multi-billion $ market opportunities</a:t>
            </a:r>
          </a:p>
          <a:p>
            <a:pPr marL="285750" indent="-285750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Consists of primarily conventionally-fueled systems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723DE1-45E9-AE4F-97B2-99EEDA08FF36}"/>
              </a:ext>
            </a:extLst>
          </p:cNvPr>
          <p:cNvSpPr txBox="1"/>
          <p:nvPr/>
        </p:nvSpPr>
        <p:spPr>
          <a:xfrm>
            <a:off x="9016388" y="1423311"/>
            <a:ext cx="1810444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high energy density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fully electric systems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Needs to address extreme environmental conditions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low/no maintenance of machinery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Requires easy manufacture and replacement of high wear parts</a:t>
            </a:r>
          </a:p>
          <a:p>
            <a:pPr marL="214313" indent="-214313" defTabSz="6858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Offers a novel niche market opportunity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9FC087-D249-E449-BD88-AEA6F01790B2}"/>
              </a:ext>
            </a:extLst>
          </p:cNvPr>
          <p:cNvSpPr txBox="1"/>
          <p:nvPr/>
        </p:nvSpPr>
        <p:spPr>
          <a:xfrm>
            <a:off x="2703998" y="4910905"/>
            <a:ext cx="549096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Mutually-beneficial relationship</a:t>
            </a:r>
          </a:p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 expertise of terrestrial mining for lunar excavation</a:t>
            </a:r>
          </a:p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Terrestrial mining can benefit from lunar advancements in autonomy, power systems &amp; maintenance</a:t>
            </a:r>
          </a:p>
          <a:p>
            <a:pPr marL="214313" indent="-214313" algn="ctr" defTabSz="68580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Growth of commercial space market =</a:t>
            </a:r>
          </a:p>
          <a:p>
            <a:pPr algn="ctr" defTabSz="685800"/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customers for mining systems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6BBBB3-0A7D-B04F-B29E-8391079284EC}"/>
              </a:ext>
            </a:extLst>
          </p:cNvPr>
          <p:cNvCxnSpPr>
            <a:cxnSpLocks/>
          </p:cNvCxnSpPr>
          <p:nvPr/>
        </p:nvCxnSpPr>
        <p:spPr>
          <a:xfrm>
            <a:off x="5508916" y="3829051"/>
            <a:ext cx="0" cy="11144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534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AF26D0-5E24-4DC5-BE20-D923C7A80F00}"/>
              </a:ext>
            </a:extLst>
          </p:cNvPr>
          <p:cNvSpPr txBox="1">
            <a:spLocks/>
          </p:cNvSpPr>
          <p:nvPr/>
        </p:nvSpPr>
        <p:spPr>
          <a:xfrm>
            <a:off x="367644" y="0"/>
            <a:ext cx="11824355" cy="934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utura"/>
              </a:rPr>
              <a:t>CHALLENGE SUMMARY</a:t>
            </a:r>
          </a:p>
        </p:txBody>
      </p:sp>
      <p:sp>
        <p:nvSpPr>
          <p:cNvPr id="8" name="Shape 271">
            <a:extLst>
              <a:ext uri="{FF2B5EF4-FFF2-40B4-BE49-F238E27FC236}">
                <a16:creationId xmlns:a16="http://schemas.microsoft.com/office/drawing/2014/main" id="{FB46A536-7EAE-4180-B7FC-6B0B25E995F4}"/>
              </a:ext>
            </a:extLst>
          </p:cNvPr>
          <p:cNvSpPr txBox="1">
            <a:spLocks/>
          </p:cNvSpPr>
          <p:nvPr/>
        </p:nvSpPr>
        <p:spPr>
          <a:xfrm>
            <a:off x="85940" y="710316"/>
            <a:ext cx="5797120" cy="5820558"/>
          </a:xfrm>
          <a:prstGeom prst="rect">
            <a:avLst/>
          </a:prstGeom>
        </p:spPr>
        <p:txBody>
          <a:bodyPr vert="horz" lIns="91440" tIns="45720" rIns="91440" bIns="45720" rtlCol="0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3975" indent="0">
              <a:spcBef>
                <a:spcPts val="0"/>
              </a:spcBef>
              <a:spcAft>
                <a:spcPts val="600"/>
              </a:spcAft>
              <a:buNone/>
            </a:pPr>
            <a:br>
              <a:rPr lang="en-US" sz="1600" b="1" u="sng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r>
              <a:rPr lang="en-US" sz="1600" b="1" u="sng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CHALLENGE GOALS: </a:t>
            </a:r>
          </a:p>
          <a:p>
            <a:pPr marL="7397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Develop autonomous icy regolith excavation technologies for near-term lunar missions that address key operational elements and environmental constraints.</a:t>
            </a:r>
          </a:p>
          <a:p>
            <a:endParaRPr lang="en-US" sz="120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7397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600" b="1" u="sng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PRIZE PURSE: 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$5 million total over up to 2 Phases</a:t>
            </a:r>
          </a:p>
          <a:p>
            <a:pPr marL="73975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 </a:t>
            </a:r>
          </a:p>
          <a:p>
            <a:pPr marL="73975" indent="0">
              <a:spcAft>
                <a:spcPts val="600"/>
              </a:spcAft>
              <a:buNone/>
            </a:pPr>
            <a:r>
              <a:rPr lang="en-US" sz="1600" b="1" u="sng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STRUCTURE: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Phase 1: Design</a:t>
            </a:r>
          </a:p>
          <a:p>
            <a:pPr marL="588325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Track A: Design icy regolith simulant models</a:t>
            </a:r>
          </a:p>
          <a:p>
            <a:pPr marL="588325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Track B: Design excavation architecture for one or more mission scenarios</a:t>
            </a:r>
          </a:p>
          <a:p>
            <a:pPr marL="302575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Phase 2: Subscale Development</a:t>
            </a:r>
          </a:p>
          <a:p>
            <a:pPr marL="588325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Track A: Develop lab-scale icy regolith simulants. End of the Track</a:t>
            </a:r>
          </a:p>
          <a:p>
            <a:pPr marL="588325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Track B: </a:t>
            </a:r>
          </a:p>
          <a:p>
            <a:pPr marL="1045525" lvl="1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Develop sub-scale hardware elements for excavating icy regolith in a given set of harsh lunar environmental conditions</a:t>
            </a:r>
          </a:p>
          <a:p>
            <a:pPr marL="1045525" lvl="1" indent="-285750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Develop full-scale hardware for excavating icy regolith</a:t>
            </a:r>
            <a:endParaRPr lang="en-US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sp>
        <p:nvSpPr>
          <p:cNvPr id="10" name="Shape 271">
            <a:extLst>
              <a:ext uri="{FF2B5EF4-FFF2-40B4-BE49-F238E27FC236}">
                <a16:creationId xmlns:a16="http://schemas.microsoft.com/office/drawing/2014/main" id="{87BEFB2E-CE68-43A8-BE75-EA0B05E83147}"/>
              </a:ext>
            </a:extLst>
          </p:cNvPr>
          <p:cNvSpPr txBox="1">
            <a:spLocks/>
          </p:cNvSpPr>
          <p:nvPr/>
        </p:nvSpPr>
        <p:spPr>
          <a:xfrm>
            <a:off x="5883060" y="433657"/>
            <a:ext cx="5797120" cy="5820558"/>
          </a:xfrm>
          <a:prstGeom prst="rect">
            <a:avLst/>
          </a:prstGeom>
        </p:spPr>
        <p:txBody>
          <a:bodyPr vert="horz" wrap="square" lIns="91440" tIns="45720" rIns="91440" bIns="45720" rtlCol="0" anchorCtr="0">
            <a:noAutofit/>
          </a:bodyPr>
          <a:lstStyle>
            <a:lvl1pPr marL="0">
              <a:defRPr sz="2600" b="0" i="0">
                <a:solidFill>
                  <a:srgbClr val="55565A"/>
                </a:solidFill>
                <a:latin typeface="Futura-Medium"/>
                <a:ea typeface="+mn-ea"/>
                <a:cs typeface="Futura-Medium"/>
              </a:defRPr>
            </a:lvl1pPr>
            <a:lvl2pPr marL="304815">
              <a:defRPr>
                <a:latin typeface="+mn-lt"/>
                <a:ea typeface="+mn-ea"/>
                <a:cs typeface="+mn-cs"/>
              </a:defRPr>
            </a:lvl2pPr>
            <a:lvl3pPr marL="609630">
              <a:defRPr>
                <a:latin typeface="+mn-lt"/>
                <a:ea typeface="+mn-ea"/>
                <a:cs typeface="+mn-cs"/>
              </a:defRPr>
            </a:lvl3pPr>
            <a:lvl4pPr marL="914446">
              <a:defRPr>
                <a:latin typeface="+mn-lt"/>
                <a:ea typeface="+mn-ea"/>
                <a:cs typeface="+mn-cs"/>
              </a:defRPr>
            </a:lvl4pPr>
            <a:lvl5pPr marL="1219261">
              <a:defRPr>
                <a:latin typeface="+mn-lt"/>
                <a:ea typeface="+mn-ea"/>
                <a:cs typeface="+mn-cs"/>
              </a:defRPr>
            </a:lvl5pPr>
            <a:lvl6pPr marL="1524076">
              <a:defRPr>
                <a:latin typeface="+mn-lt"/>
                <a:ea typeface="+mn-ea"/>
                <a:cs typeface="+mn-cs"/>
              </a:defRPr>
            </a:lvl6pPr>
            <a:lvl7pPr marL="1828891">
              <a:defRPr>
                <a:latin typeface="+mn-lt"/>
                <a:ea typeface="+mn-ea"/>
                <a:cs typeface="+mn-cs"/>
              </a:defRPr>
            </a:lvl7pPr>
            <a:lvl8pPr marL="2133707">
              <a:defRPr>
                <a:latin typeface="+mn-lt"/>
                <a:ea typeface="+mn-ea"/>
                <a:cs typeface="+mn-cs"/>
              </a:defRPr>
            </a:lvl8pPr>
            <a:lvl9pPr marL="2438522">
              <a:defRPr>
                <a:latin typeface="+mn-lt"/>
                <a:ea typeface="+mn-ea"/>
                <a:cs typeface="+mn-cs"/>
              </a:defRPr>
            </a:lvl9pPr>
          </a:lstStyle>
          <a:p>
            <a:pPr marL="302575" algn="l">
              <a:spcAft>
                <a:spcPts val="600"/>
              </a:spcAft>
            </a:pPr>
            <a:br>
              <a:rPr lang="en-US" sz="1600" b="1" u="sng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</a:br>
            <a:endParaRPr lang="en-US" sz="1200" kern="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  <a:p>
            <a:pPr marL="302575" algn="l">
              <a:spcAft>
                <a:spcPts val="600"/>
              </a:spcAft>
            </a:pPr>
            <a:r>
              <a:rPr lang="en-US" sz="1600" b="1" u="sng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DURATION:</a:t>
            </a:r>
          </a:p>
          <a:p>
            <a:pPr marL="302575" algn="l">
              <a:spcAft>
                <a:spcPts val="600"/>
              </a:spcAft>
            </a:pPr>
            <a:r>
              <a:rPr lang="en-US" sz="1400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Challenge to open for registration November 2020</a:t>
            </a:r>
          </a:p>
          <a:p>
            <a:pPr marL="302575" algn="l">
              <a:spcAft>
                <a:spcPts val="600"/>
              </a:spcAft>
            </a:pPr>
            <a:r>
              <a:rPr lang="en-US" sz="1400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Duration of Challenge NTE 36 months</a:t>
            </a:r>
          </a:p>
          <a:p>
            <a:pPr marL="302575" algn="l">
              <a:spcAft>
                <a:spcPts val="600"/>
              </a:spcAft>
            </a:pPr>
            <a:r>
              <a:rPr lang="en-US" sz="1400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Open Registration: ~3 months</a:t>
            </a:r>
          </a:p>
          <a:p>
            <a:pPr marL="302575" algn="l">
              <a:spcAft>
                <a:spcPts val="600"/>
              </a:spcAft>
            </a:pPr>
            <a:r>
              <a:rPr lang="en-US" sz="1400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Phase 1:  ~6 months</a:t>
            </a:r>
          </a:p>
          <a:p>
            <a:pPr marL="302575" algn="l">
              <a:spcAft>
                <a:spcPts val="600"/>
              </a:spcAft>
            </a:pPr>
            <a:r>
              <a:rPr lang="en-US" sz="1400" kern="0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Phase 2:  ~27 months</a:t>
            </a:r>
          </a:p>
          <a:p>
            <a:pPr marL="302575" algn="l">
              <a:spcAft>
                <a:spcPts val="600"/>
              </a:spcAft>
            </a:pPr>
            <a:endParaRPr lang="en-US" sz="1400" kern="0" dirty="0">
              <a:solidFill>
                <a:schemeClr val="bg1"/>
              </a:solidFill>
              <a:latin typeface="Futura Medium" panose="020B0602020204020303" pitchFamily="34" charset="-79"/>
              <a:cs typeface="Futura Medium" panose="020B0602020204020303" pitchFamily="34" charset="-79"/>
            </a:endParaRPr>
          </a:p>
        </p:txBody>
      </p:sp>
      <p:pic>
        <p:nvPicPr>
          <p:cNvPr id="11" name="Picture 2" descr="A picture containing indoor, table, bed, room&#10;&#10;Description automatically generated">
            <a:extLst>
              <a:ext uri="{FF2B5EF4-FFF2-40B4-BE49-F238E27FC236}">
                <a16:creationId xmlns:a16="http://schemas.microsoft.com/office/drawing/2014/main" id="{8E9178FB-28EC-4294-B2CE-C799A050F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190" y="3135447"/>
            <a:ext cx="5012268" cy="316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657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2AF72CE3-8047-4943-9EC2-7F9A1388E66D}"/>
              </a:ext>
            </a:extLst>
          </p:cNvPr>
          <p:cNvSpPr/>
          <p:nvPr/>
        </p:nvSpPr>
        <p:spPr>
          <a:xfrm>
            <a:off x="6166575" y="3890150"/>
            <a:ext cx="1889256" cy="263412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OPEN CALL FOR PHASE 2 REGISTRATION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Interested Teams will register and be screened for eligibility</a:t>
            </a:r>
          </a:p>
          <a:p>
            <a:endParaRPr lang="en-US" sz="1050" b="1" dirty="0">
              <a:solidFill>
                <a:schemeClr val="bg1"/>
              </a:solidFill>
            </a:endParaRPr>
          </a:p>
          <a:p>
            <a:endParaRPr lang="en-US" sz="3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Duration:</a:t>
            </a:r>
            <a:r>
              <a:rPr lang="en-US" sz="1400" dirty="0">
                <a:solidFill>
                  <a:schemeClr val="bg1"/>
                </a:solidFill>
              </a:rPr>
              <a:t> 2 Months</a:t>
            </a:r>
          </a:p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A87A4-6884-49EC-A29B-53938312E9A1}"/>
              </a:ext>
            </a:extLst>
          </p:cNvPr>
          <p:cNvSpPr txBox="1">
            <a:spLocks/>
          </p:cNvSpPr>
          <p:nvPr/>
        </p:nvSpPr>
        <p:spPr>
          <a:xfrm>
            <a:off x="130629" y="142834"/>
            <a:ext cx="11898085" cy="934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utura"/>
              </a:rPr>
              <a:t>CHALLENGE TIMELINE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BC0E57E9-7AA9-4ECB-9FBA-4C22FA7B9958}"/>
              </a:ext>
            </a:extLst>
          </p:cNvPr>
          <p:cNvSpPr txBox="1">
            <a:spLocks/>
          </p:cNvSpPr>
          <p:nvPr/>
        </p:nvSpPr>
        <p:spPr>
          <a:xfrm>
            <a:off x="6301371" y="4481612"/>
            <a:ext cx="2594959" cy="1384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756708D-6C97-4867-A8EA-96DC066E8222}" type="slidenum">
              <a:rPr lang="en-US" sz="900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sz="900" dirty="0"/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BE22A9B-4CA4-4769-8FC8-3520732930DB}"/>
              </a:ext>
            </a:extLst>
          </p:cNvPr>
          <p:cNvSpPr/>
          <p:nvPr/>
        </p:nvSpPr>
        <p:spPr>
          <a:xfrm>
            <a:off x="3962786" y="2273377"/>
            <a:ext cx="2078182" cy="263412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Phase 1: 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Track A: </a:t>
            </a:r>
            <a:r>
              <a:rPr lang="en-US" sz="1400" dirty="0">
                <a:solidFill>
                  <a:schemeClr val="bg1"/>
                </a:solidFill>
              </a:rPr>
              <a:t>Teams submit icy regolith models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Track B: </a:t>
            </a:r>
            <a:r>
              <a:rPr lang="en-US" sz="1400" dirty="0">
                <a:solidFill>
                  <a:schemeClr val="bg1"/>
                </a:solidFill>
              </a:rPr>
              <a:t>Teams submit excavation architecture models, simulations, videos</a:t>
            </a:r>
            <a:endParaRPr lang="en-US" sz="1050" dirty="0">
              <a:solidFill>
                <a:schemeClr val="bg1"/>
              </a:solidFill>
            </a:endParaRPr>
          </a:p>
          <a:p>
            <a:endParaRPr lang="en-US" sz="105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Duration:</a:t>
            </a:r>
            <a:r>
              <a:rPr lang="en-US" sz="1400" dirty="0">
                <a:solidFill>
                  <a:schemeClr val="bg1"/>
                </a:solidFill>
              </a:rPr>
              <a:t> 6 Months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7CFCBA1C-ED9F-465B-BC55-3501F49C1BD4}"/>
              </a:ext>
            </a:extLst>
          </p:cNvPr>
          <p:cNvSpPr/>
          <p:nvPr/>
        </p:nvSpPr>
        <p:spPr>
          <a:xfrm>
            <a:off x="616102" y="2273377"/>
            <a:ext cx="2078182" cy="2634127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OPEN CALL FOR REGISTRATION</a:t>
            </a:r>
          </a:p>
          <a:p>
            <a:endParaRPr lang="en-US" sz="1050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Interested Teams will register and be screened for eligibility</a:t>
            </a:r>
          </a:p>
          <a:p>
            <a:endParaRPr lang="en-US" sz="1050" b="1" dirty="0">
              <a:solidFill>
                <a:schemeClr val="bg1"/>
              </a:solidFill>
            </a:endParaRPr>
          </a:p>
          <a:p>
            <a:endParaRPr lang="en-US" sz="3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Duration:</a:t>
            </a:r>
            <a:r>
              <a:rPr lang="en-US" sz="1400" dirty="0">
                <a:solidFill>
                  <a:schemeClr val="bg1"/>
                </a:solidFill>
              </a:rPr>
              <a:t> 1 Month</a:t>
            </a:r>
          </a:p>
          <a:p>
            <a:pPr algn="ctr"/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B54B5F08-0510-4F77-B105-A60F14427043}"/>
              </a:ext>
            </a:extLst>
          </p:cNvPr>
          <p:cNvSpPr/>
          <p:nvPr/>
        </p:nvSpPr>
        <p:spPr>
          <a:xfrm>
            <a:off x="8515125" y="2220411"/>
            <a:ext cx="2286000" cy="288558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Phase 2: </a:t>
            </a:r>
          </a:p>
          <a:p>
            <a:endParaRPr lang="en-US" sz="1400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Track A: </a:t>
            </a:r>
            <a:r>
              <a:rPr lang="en-US" sz="1400" dirty="0">
                <a:solidFill>
                  <a:schemeClr val="bg1"/>
                </a:solidFill>
              </a:rPr>
              <a:t>Teams develop lab-scale icy regolith simulants. Track A ends</a:t>
            </a:r>
          </a:p>
          <a:p>
            <a:endParaRPr lang="en-US" sz="14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Track B: </a:t>
            </a:r>
            <a:r>
              <a:rPr lang="en-US" sz="1400" dirty="0">
                <a:solidFill>
                  <a:schemeClr val="bg1"/>
                </a:solidFill>
              </a:rPr>
              <a:t>Teams develop sub-scale and full scale excavation hardware and systems demonstrations.</a:t>
            </a:r>
            <a:endParaRPr lang="en-US" sz="1050" dirty="0">
              <a:solidFill>
                <a:schemeClr val="bg1"/>
              </a:solidFill>
            </a:endParaRPr>
          </a:p>
          <a:p>
            <a:endParaRPr lang="en-US" sz="900" b="1" dirty="0">
              <a:solidFill>
                <a:schemeClr val="bg1"/>
              </a:solidFill>
            </a:endParaRPr>
          </a:p>
          <a:p>
            <a:r>
              <a:rPr lang="en-US" sz="1400" b="1" dirty="0">
                <a:solidFill>
                  <a:schemeClr val="bg1"/>
                </a:solidFill>
              </a:rPr>
              <a:t>Duration:</a:t>
            </a:r>
            <a:r>
              <a:rPr lang="en-US" sz="1400" dirty="0">
                <a:solidFill>
                  <a:schemeClr val="bg1"/>
                </a:solidFill>
              </a:rPr>
              <a:t> ~27 Months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Right Arrow 8">
            <a:extLst>
              <a:ext uri="{FF2B5EF4-FFF2-40B4-BE49-F238E27FC236}">
                <a16:creationId xmlns:a16="http://schemas.microsoft.com/office/drawing/2014/main" id="{E37DDB80-A9D2-42DB-8561-0774B58761AA}"/>
              </a:ext>
            </a:extLst>
          </p:cNvPr>
          <p:cNvSpPr/>
          <p:nvPr/>
        </p:nvSpPr>
        <p:spPr>
          <a:xfrm>
            <a:off x="2600185" y="2018027"/>
            <a:ext cx="1311867" cy="1099247"/>
          </a:xfrm>
          <a:prstGeom prst="rightArrow">
            <a:avLst/>
          </a:prstGeom>
          <a:solidFill>
            <a:schemeClr val="accent5">
              <a:alpha val="80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All Eligible Teams Advance</a:t>
            </a:r>
          </a:p>
        </p:txBody>
      </p:sp>
      <p:sp>
        <p:nvSpPr>
          <p:cNvPr id="9" name="Right Arrow 9">
            <a:extLst>
              <a:ext uri="{FF2B5EF4-FFF2-40B4-BE49-F238E27FC236}">
                <a16:creationId xmlns:a16="http://schemas.microsoft.com/office/drawing/2014/main" id="{AF6B06DD-3981-46A7-AB93-9F822AE1B1D3}"/>
              </a:ext>
            </a:extLst>
          </p:cNvPr>
          <p:cNvSpPr/>
          <p:nvPr/>
        </p:nvSpPr>
        <p:spPr>
          <a:xfrm>
            <a:off x="5837559" y="2154710"/>
            <a:ext cx="2740557" cy="825880"/>
          </a:xfrm>
          <a:prstGeom prst="rightArrow">
            <a:avLst/>
          </a:prstGeom>
          <a:solidFill>
            <a:schemeClr val="accent6">
              <a:alpha val="8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Top TBD Teams Proceed</a:t>
            </a:r>
          </a:p>
        </p:txBody>
      </p:sp>
      <p:sp>
        <p:nvSpPr>
          <p:cNvPr id="17" name="Arrow: Bent 16">
            <a:extLst>
              <a:ext uri="{FF2B5EF4-FFF2-40B4-BE49-F238E27FC236}">
                <a16:creationId xmlns:a16="http://schemas.microsoft.com/office/drawing/2014/main" id="{B5394339-DDEB-41FB-B45B-452F1FBFB4BF}"/>
              </a:ext>
            </a:extLst>
          </p:cNvPr>
          <p:cNvSpPr/>
          <p:nvPr/>
        </p:nvSpPr>
        <p:spPr>
          <a:xfrm>
            <a:off x="6837438" y="2769110"/>
            <a:ext cx="1443985" cy="1265749"/>
          </a:xfrm>
          <a:prstGeom prst="bent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D4AE1F-EE2C-46FC-94BD-A4EE9A992B48}"/>
              </a:ext>
            </a:extLst>
          </p:cNvPr>
          <p:cNvSpPr txBox="1"/>
          <p:nvPr/>
        </p:nvSpPr>
        <p:spPr>
          <a:xfrm>
            <a:off x="7181452" y="2889077"/>
            <a:ext cx="967799" cy="433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Eligible Teams Advance</a:t>
            </a:r>
          </a:p>
          <a:p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3284263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E5BC1-D374-324C-98F2-8F8BC9929154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A87A4-6884-49EC-A29B-53938312E9A1}"/>
              </a:ext>
            </a:extLst>
          </p:cNvPr>
          <p:cNvSpPr txBox="1">
            <a:spLocks/>
          </p:cNvSpPr>
          <p:nvPr/>
        </p:nvSpPr>
        <p:spPr>
          <a:xfrm>
            <a:off x="130629" y="142834"/>
            <a:ext cx="11898085" cy="934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latin typeface="Futura"/>
              </a:rPr>
              <a:t>CHALLENGE TIMELINE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88E22D3-AD00-45CE-A5FD-239D607387CE}"/>
              </a:ext>
            </a:extLst>
          </p:cNvPr>
          <p:cNvGrpSpPr/>
          <p:nvPr/>
        </p:nvGrpSpPr>
        <p:grpSpPr>
          <a:xfrm>
            <a:off x="6477515" y="1785993"/>
            <a:ext cx="3463607" cy="523009"/>
            <a:chOff x="21495" y="1374035"/>
            <a:chExt cx="3414647" cy="523009"/>
          </a:xfrm>
          <a:solidFill>
            <a:schemeClr val="bg1">
              <a:lumMod val="50000"/>
            </a:schemeClr>
          </a:solidFill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C4DF4A7-17B7-4D0A-ABDC-1C227A297502}"/>
                </a:ext>
              </a:extLst>
            </p:cNvPr>
            <p:cNvSpPr/>
            <p:nvPr/>
          </p:nvSpPr>
          <p:spPr>
            <a:xfrm>
              <a:off x="715465" y="1374035"/>
              <a:ext cx="2720677" cy="523009"/>
            </a:xfrm>
            <a:prstGeom prst="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DPMC Presentation &amp; ATP Challenge Development (4/15/2020)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B728F14-6C77-4448-AB12-3B7F5C8E8F32}"/>
                </a:ext>
              </a:extLst>
            </p:cNvPr>
            <p:cNvCxnSpPr/>
            <p:nvPr/>
          </p:nvCxnSpPr>
          <p:spPr>
            <a:xfrm flipV="1">
              <a:off x="21495" y="1627193"/>
              <a:ext cx="673422" cy="10713"/>
            </a:xfrm>
            <a:prstGeom prst="straightConnector1">
              <a:avLst/>
            </a:prstGeom>
            <a:grpFill/>
            <a:ln>
              <a:solidFill>
                <a:schemeClr val="accent6"/>
              </a:solidFill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C543AA5A-D191-4BD9-9C01-5DE18920AECE}"/>
              </a:ext>
            </a:extLst>
          </p:cNvPr>
          <p:cNvSpPr/>
          <p:nvPr/>
        </p:nvSpPr>
        <p:spPr>
          <a:xfrm>
            <a:off x="7163950" y="4667323"/>
            <a:ext cx="2759688" cy="365125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opens for Registration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84E1DC1-808A-4B04-BAA5-DBCB9C0D578D}"/>
              </a:ext>
            </a:extLst>
          </p:cNvPr>
          <p:cNvGrpSpPr/>
          <p:nvPr/>
        </p:nvGrpSpPr>
        <p:grpSpPr>
          <a:xfrm>
            <a:off x="2160961" y="1611955"/>
            <a:ext cx="3455403" cy="444262"/>
            <a:chOff x="457144" y="2054966"/>
            <a:chExt cx="3406559" cy="444262"/>
          </a:xfrm>
          <a:solidFill>
            <a:schemeClr val="bg1">
              <a:lumMod val="50000"/>
            </a:schemeClr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7B67581-C19D-4E04-A96A-98363E8FA5D3}"/>
                </a:ext>
              </a:extLst>
            </p:cNvPr>
            <p:cNvSpPr/>
            <p:nvPr/>
          </p:nvSpPr>
          <p:spPr>
            <a:xfrm>
              <a:off x="457144" y="2054966"/>
              <a:ext cx="2713976" cy="444262"/>
            </a:xfrm>
            <a:prstGeom prst="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Release RFP to solicit  a challenge operation partner </a:t>
              </a:r>
              <a:r>
                <a:rPr lang="en-US" sz="11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(3/24/2020</a:t>
              </a:r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9601A37-4D73-4711-BD7C-B9E51B765505}"/>
                </a:ext>
              </a:extLst>
            </p:cNvPr>
            <p:cNvCxnSpPr/>
            <p:nvPr/>
          </p:nvCxnSpPr>
          <p:spPr>
            <a:xfrm flipV="1">
              <a:off x="3175721" y="2244056"/>
              <a:ext cx="687982" cy="1"/>
            </a:xfrm>
            <a:prstGeom prst="straightConnector1">
              <a:avLst/>
            </a:prstGeom>
            <a:grpFill/>
            <a:ln>
              <a:solidFill>
                <a:schemeClr val="accent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5FD7587-0D62-4878-AE1A-7BFCC86DF5FF}"/>
              </a:ext>
            </a:extLst>
          </p:cNvPr>
          <p:cNvSpPr/>
          <p:nvPr/>
        </p:nvSpPr>
        <p:spPr>
          <a:xfrm>
            <a:off x="7234691" y="2909378"/>
            <a:ext cx="2912704" cy="49997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a challenge Contractor (7/6/2020)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9A1046-7D9C-43AE-AD7F-FA5CF86C0103}"/>
              </a:ext>
            </a:extLst>
          </p:cNvPr>
          <p:cNvSpPr/>
          <p:nvPr/>
        </p:nvSpPr>
        <p:spPr>
          <a:xfrm>
            <a:off x="2021351" y="4172812"/>
            <a:ext cx="2899167" cy="513622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DPMC Presentation &amp; ATP Challenge Execution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FE3CCEA-C301-4C18-B090-D2E6BE7A1EBF}"/>
              </a:ext>
            </a:extLst>
          </p:cNvPr>
          <p:cNvGrpSpPr/>
          <p:nvPr/>
        </p:nvGrpSpPr>
        <p:grpSpPr>
          <a:xfrm rot="10800000">
            <a:off x="6503734" y="3033977"/>
            <a:ext cx="3038885" cy="1433083"/>
            <a:chOff x="5640404" y="4567803"/>
            <a:chExt cx="3612466" cy="1471714"/>
          </a:xfrm>
        </p:grpSpPr>
        <p:sp>
          <p:nvSpPr>
            <p:cNvPr id="17" name="Right Brace 16">
              <a:extLst>
                <a:ext uri="{FF2B5EF4-FFF2-40B4-BE49-F238E27FC236}">
                  <a16:creationId xmlns:a16="http://schemas.microsoft.com/office/drawing/2014/main" id="{0BFABBA5-6A0D-49B0-969E-9668A43B32D8}"/>
                </a:ext>
              </a:extLst>
            </p:cNvPr>
            <p:cNvSpPr/>
            <p:nvPr/>
          </p:nvSpPr>
          <p:spPr>
            <a:xfrm rot="10800000">
              <a:off x="8497742" y="4934357"/>
              <a:ext cx="755128" cy="1105160"/>
            </a:xfrm>
            <a:prstGeom prst="rightBrace">
              <a:avLst>
                <a:gd name="adj1" fmla="val 8333"/>
                <a:gd name="adj2" fmla="val 69163"/>
              </a:avLst>
            </a:prstGeom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204B636-B423-4884-A4C9-9401DA025805}"/>
                </a:ext>
              </a:extLst>
            </p:cNvPr>
            <p:cNvSpPr/>
            <p:nvPr/>
          </p:nvSpPr>
          <p:spPr>
            <a:xfrm rot="10800000">
              <a:off x="5640404" y="4567803"/>
              <a:ext cx="2833736" cy="1030919"/>
            </a:xfrm>
            <a:prstGeom prst="rect">
              <a:avLst/>
            </a:prstGeom>
            <a:ln>
              <a:solidFill>
                <a:schemeClr val="accent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Develop Official Rules, Team Documents, Evaluation Criteria, Communications Plan, and Finalize Prize Structure</a:t>
              </a:r>
            </a:p>
          </p:txBody>
        </p:sp>
      </p:grp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4CB7F22-BE59-463B-A4F0-AA0F49592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822325"/>
              </p:ext>
            </p:extLst>
          </p:nvPr>
        </p:nvGraphicFramePr>
        <p:xfrm>
          <a:off x="5552671" y="1153168"/>
          <a:ext cx="950686" cy="56404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0686">
                  <a:extLst>
                    <a:ext uri="{9D8B030D-6E8A-4147-A177-3AD203B41FA5}">
                      <a16:colId xmlns:a16="http://schemas.microsoft.com/office/drawing/2014/main" val="490289735"/>
                    </a:ext>
                  </a:extLst>
                </a:gridCol>
              </a:tblGrid>
              <a:tr h="336884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74559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22632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555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309788"/>
                  </a:ext>
                </a:extLst>
              </a:tr>
              <a:tr h="310415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9388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014467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39269"/>
                  </a:ext>
                </a:extLst>
              </a:tr>
              <a:tr h="315228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90588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596413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 20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3767771"/>
                  </a:ext>
                </a:extLst>
              </a:tr>
              <a:tr h="327258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258">
                <a:tc>
                  <a:txBody>
                    <a:bodyPr/>
                    <a:lstStyle/>
                    <a:p>
                      <a:r>
                        <a:rPr lang="en-US" sz="1200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 21</a:t>
                      </a:r>
                      <a:endParaRPr 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77892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 21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98873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82807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14057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 23</a:t>
                      </a:r>
                    </a:p>
                  </a:txBody>
                  <a:tcPr>
                    <a:solidFill>
                      <a:schemeClr val="accent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F6178C4B-2425-4F0D-8B8C-B37E46D4325E}"/>
              </a:ext>
            </a:extLst>
          </p:cNvPr>
          <p:cNvSpPr/>
          <p:nvPr/>
        </p:nvSpPr>
        <p:spPr>
          <a:xfrm>
            <a:off x="1983648" y="2749315"/>
            <a:ext cx="2912704" cy="48653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 the procurement for a challenge contractor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D0A5380-30F0-495F-9606-FB297CE4A9B8}"/>
              </a:ext>
            </a:extLst>
          </p:cNvPr>
          <p:cNvSpPr/>
          <p:nvPr/>
        </p:nvSpPr>
        <p:spPr>
          <a:xfrm>
            <a:off x="2149338" y="5009743"/>
            <a:ext cx="2735724" cy="365125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1 completion and awards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3F1BE2F-1F82-4CC2-97D3-E07AB254E24C}"/>
              </a:ext>
            </a:extLst>
          </p:cNvPr>
          <p:cNvGrpSpPr/>
          <p:nvPr/>
        </p:nvGrpSpPr>
        <p:grpSpPr>
          <a:xfrm>
            <a:off x="2190528" y="1175213"/>
            <a:ext cx="3397182" cy="392945"/>
            <a:chOff x="1468301" y="1176856"/>
            <a:chExt cx="2391460" cy="523009"/>
          </a:xfrm>
          <a:solidFill>
            <a:schemeClr val="bg1">
              <a:lumMod val="50000"/>
            </a:schemeClr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7D660CE-C69D-432A-9917-C73C93A27F5B}"/>
                </a:ext>
              </a:extLst>
            </p:cNvPr>
            <p:cNvSpPr/>
            <p:nvPr/>
          </p:nvSpPr>
          <p:spPr>
            <a:xfrm>
              <a:off x="1468301" y="1176856"/>
              <a:ext cx="1689326" cy="523009"/>
            </a:xfrm>
            <a:prstGeom prst="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Ideation Workshop (2/20/2020)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7300128-DA39-47C4-B6A0-CE855AC3865B}"/>
                </a:ext>
              </a:extLst>
            </p:cNvPr>
            <p:cNvCxnSpPr/>
            <p:nvPr/>
          </p:nvCxnSpPr>
          <p:spPr>
            <a:xfrm>
              <a:off x="3170793" y="1397512"/>
              <a:ext cx="688968" cy="0"/>
            </a:xfrm>
            <a:prstGeom prst="straightConnector1">
              <a:avLst/>
            </a:prstGeom>
            <a:grpFill/>
            <a:ln>
              <a:solidFill>
                <a:schemeClr val="accent6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5" name="Elbow Connector 44">
            <a:extLst>
              <a:ext uri="{FF2B5EF4-FFF2-40B4-BE49-F238E27FC236}">
                <a16:creationId xmlns:a16="http://schemas.microsoft.com/office/drawing/2014/main" id="{8F2CE0AC-62FA-42EF-AE5A-98ED45636F46}"/>
              </a:ext>
            </a:extLst>
          </p:cNvPr>
          <p:cNvCxnSpPr>
            <a:stCxn id="26" idx="1"/>
          </p:cNvCxnSpPr>
          <p:nvPr/>
        </p:nvCxnSpPr>
        <p:spPr>
          <a:xfrm rot="10800000">
            <a:off x="6503735" y="2375744"/>
            <a:ext cx="660708" cy="24279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99496EA4-DF79-455D-9573-AD018FFC81BA}"/>
              </a:ext>
            </a:extLst>
          </p:cNvPr>
          <p:cNvSpPr/>
          <p:nvPr/>
        </p:nvSpPr>
        <p:spPr>
          <a:xfrm>
            <a:off x="7164443" y="2375744"/>
            <a:ext cx="2994464" cy="48558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 development meeting (5/11 -  5/12/2020)</a:t>
            </a:r>
          </a:p>
        </p:txBody>
      </p:sp>
      <p:cxnSp>
        <p:nvCxnSpPr>
          <p:cNvPr id="27" name="Elbow Connector 55">
            <a:extLst>
              <a:ext uri="{FF2B5EF4-FFF2-40B4-BE49-F238E27FC236}">
                <a16:creationId xmlns:a16="http://schemas.microsoft.com/office/drawing/2014/main" id="{3EAD882B-58C2-4964-AF5D-15A6E751DEE7}"/>
              </a:ext>
            </a:extLst>
          </p:cNvPr>
          <p:cNvCxnSpPr>
            <a:cxnSpLocks/>
          </p:cNvCxnSpPr>
          <p:nvPr/>
        </p:nvCxnSpPr>
        <p:spPr>
          <a:xfrm rot="10800000">
            <a:off x="6477515" y="2928074"/>
            <a:ext cx="757177" cy="204084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Elbow Connector 57">
            <a:extLst>
              <a:ext uri="{FF2B5EF4-FFF2-40B4-BE49-F238E27FC236}">
                <a16:creationId xmlns:a16="http://schemas.microsoft.com/office/drawing/2014/main" id="{D4588259-6A19-461D-9F8B-51E682EE9D55}"/>
              </a:ext>
            </a:extLst>
          </p:cNvPr>
          <p:cNvCxnSpPr>
            <a:cxnSpLocks/>
          </p:cNvCxnSpPr>
          <p:nvPr/>
        </p:nvCxnSpPr>
        <p:spPr>
          <a:xfrm flipV="1">
            <a:off x="4861048" y="2699406"/>
            <a:ext cx="685179" cy="29317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82B9FD-45A6-4D88-8263-E2112882677C}"/>
              </a:ext>
            </a:extLst>
          </p:cNvPr>
          <p:cNvCxnSpPr>
            <a:cxnSpLocks/>
          </p:cNvCxnSpPr>
          <p:nvPr/>
        </p:nvCxnSpPr>
        <p:spPr>
          <a:xfrm flipV="1">
            <a:off x="4879538" y="4294871"/>
            <a:ext cx="677752" cy="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DFC3937-BDFE-4915-A7EC-B63EDD73A261}"/>
              </a:ext>
            </a:extLst>
          </p:cNvPr>
          <p:cNvSpPr/>
          <p:nvPr/>
        </p:nvSpPr>
        <p:spPr>
          <a:xfrm>
            <a:off x="7265956" y="5268946"/>
            <a:ext cx="2759688" cy="365125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2 opens for Registration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46E9FBA-3460-41B1-A34F-02DA06E21EE3}"/>
              </a:ext>
            </a:extLst>
          </p:cNvPr>
          <p:cNvCxnSpPr>
            <a:cxnSpLocks/>
          </p:cNvCxnSpPr>
          <p:nvPr/>
        </p:nvCxnSpPr>
        <p:spPr>
          <a:xfrm>
            <a:off x="6458919" y="5407112"/>
            <a:ext cx="825586" cy="7073"/>
          </a:xfrm>
          <a:prstGeom prst="straightConnector1">
            <a:avLst/>
          </a:prstGeom>
          <a:ln>
            <a:solidFill>
              <a:schemeClr val="accent6"/>
            </a:solidFill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6">
            <a:extLst>
              <a:ext uri="{FF2B5EF4-FFF2-40B4-BE49-F238E27FC236}">
                <a16:creationId xmlns:a16="http://schemas.microsoft.com/office/drawing/2014/main" id="{13A5F916-42F9-433E-ADF5-D782783FCCFD}"/>
              </a:ext>
            </a:extLst>
          </p:cNvPr>
          <p:cNvCxnSpPr>
            <a:cxnSpLocks/>
          </p:cNvCxnSpPr>
          <p:nvPr/>
        </p:nvCxnSpPr>
        <p:spPr>
          <a:xfrm rot="10800000">
            <a:off x="6477515" y="4420348"/>
            <a:ext cx="674524" cy="437499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DDAD1A6C-C529-400B-B1A1-5C186ED0D8DA}"/>
              </a:ext>
            </a:extLst>
          </p:cNvPr>
          <p:cNvCxnSpPr>
            <a:cxnSpLocks/>
          </p:cNvCxnSpPr>
          <p:nvPr/>
        </p:nvCxnSpPr>
        <p:spPr>
          <a:xfrm flipV="1">
            <a:off x="4871934" y="5174264"/>
            <a:ext cx="705559" cy="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376CD672-9A22-4BD4-8F6B-9F43CC8F317D}"/>
              </a:ext>
            </a:extLst>
          </p:cNvPr>
          <p:cNvSpPr/>
          <p:nvPr/>
        </p:nvSpPr>
        <p:spPr>
          <a:xfrm>
            <a:off x="2141267" y="6429605"/>
            <a:ext cx="2735724" cy="365125"/>
          </a:xfrm>
          <a:prstGeom prst="rect">
            <a:avLst/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3 completion and awards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74E14F6-3555-41BD-BB42-11D746CCD813}"/>
              </a:ext>
            </a:extLst>
          </p:cNvPr>
          <p:cNvCxnSpPr>
            <a:cxnSpLocks/>
          </p:cNvCxnSpPr>
          <p:nvPr/>
        </p:nvCxnSpPr>
        <p:spPr>
          <a:xfrm flipV="1">
            <a:off x="4852977" y="6614328"/>
            <a:ext cx="705559" cy="3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0922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5CC31E9-DE87-954C-B0F7-DDE32E1B6269}"/>
              </a:ext>
            </a:extLst>
          </p:cNvPr>
          <p:cNvSpPr txBox="1"/>
          <p:nvPr/>
        </p:nvSpPr>
        <p:spPr>
          <a:xfrm>
            <a:off x="1434662" y="4682359"/>
            <a:ext cx="334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Monsi</a:t>
            </a:r>
            <a:r>
              <a:rPr lang="en-US" b="1" dirty="0">
                <a:solidFill>
                  <a:schemeClr val="bg1"/>
                </a:solidFill>
              </a:rPr>
              <a:t> Roman, Program Manager</a:t>
            </a:r>
          </a:p>
        </p:txBody>
      </p:sp>
    </p:spTree>
    <p:extLst>
      <p:ext uri="{BB962C8B-B14F-4D97-AF65-F5344CB8AC3E}">
        <p14:creationId xmlns:p14="http://schemas.microsoft.com/office/powerpoint/2010/main" val="368036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CC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CP" id="{AE93F797-157C-4060-982F-6DDB47E8ACCC}" vid="{CD510C35-7085-44A1-B9AD-2F06A0211566}"/>
    </a:ext>
  </a:extLst>
</a:theme>
</file>

<file path=ppt/theme/theme3.xml><?xml version="1.0" encoding="utf-8"?>
<a:theme xmlns:a="http://schemas.openxmlformats.org/drawingml/2006/main" name="Yellow Dividers and cont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rgbClr val="4D4E4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16280</TotalTime>
  <Words>1166</Words>
  <Application>Microsoft Macintosh PowerPoint</Application>
  <PresentationFormat>Widescreen</PresentationFormat>
  <Paragraphs>296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Arial</vt:lpstr>
      <vt:lpstr>Avenir Book</vt:lpstr>
      <vt:lpstr>Calibri</vt:lpstr>
      <vt:lpstr>Calibri Light</vt:lpstr>
      <vt:lpstr>Futura</vt:lpstr>
      <vt:lpstr>Futura Medium</vt:lpstr>
      <vt:lpstr>Futura Round Medium</vt:lpstr>
      <vt:lpstr>Lato Light</vt:lpstr>
      <vt:lpstr>Roboto Medium</vt:lpstr>
      <vt:lpstr>Office Theme</vt:lpstr>
      <vt:lpstr>3_CCP</vt:lpstr>
      <vt:lpstr>Yellow Dividers and content</vt:lpstr>
      <vt:lpstr>3_Office Theme</vt:lpstr>
      <vt:lpstr>PowerPoint Presentation</vt:lpstr>
      <vt:lpstr>PowerPoint Presentation</vt:lpstr>
      <vt:lpstr>ABOUT US: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OVERVIEW </vt:lpstr>
      <vt:lpstr>HISTORY OF FORMULATION</vt:lpstr>
      <vt:lpstr>NASA is funding prospecting missions to further identify key lunar resources, but excavating those resources in extreme environments represent critical technology gaps</vt:lpstr>
      <vt:lpstr>INTERSECTION BETWEEN TERRESTRIAL &amp; LUNAR APPLICATIONS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Adams, Amanda Moon (MSFC-CS20)[Analytical Services Inc. (ASI)]</dc:creator>
  <cp:lastModifiedBy>Turner, Dawn Mercer (MSFC-ST21)</cp:lastModifiedBy>
  <cp:revision>221</cp:revision>
  <dcterms:created xsi:type="dcterms:W3CDTF">2020-02-18T16:34:39Z</dcterms:created>
  <dcterms:modified xsi:type="dcterms:W3CDTF">2020-07-29T14:35:23Z</dcterms:modified>
</cp:coreProperties>
</file>