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 id="2147484837" r:id="rId5"/>
  </p:sldMasterIdLst>
  <p:notesMasterIdLst>
    <p:notesMasterId r:id="rId21"/>
  </p:notesMasterIdLst>
  <p:handoutMasterIdLst>
    <p:handoutMasterId r:id="rId22"/>
  </p:handoutMasterIdLst>
  <p:sldIdLst>
    <p:sldId id="404" r:id="rId6"/>
    <p:sldId id="419" r:id="rId7"/>
    <p:sldId id="407" r:id="rId8"/>
    <p:sldId id="406" r:id="rId9"/>
    <p:sldId id="415" r:id="rId10"/>
    <p:sldId id="413" r:id="rId11"/>
    <p:sldId id="416" r:id="rId12"/>
    <p:sldId id="408" r:id="rId13"/>
    <p:sldId id="417" r:id="rId14"/>
    <p:sldId id="418" r:id="rId15"/>
    <p:sldId id="409" r:id="rId16"/>
    <p:sldId id="411" r:id="rId17"/>
    <p:sldId id="414" r:id="rId18"/>
    <p:sldId id="412" r:id="rId19"/>
    <p:sldId id="405" r:id="rId20"/>
  </p:sldIdLst>
  <p:sldSz cx="9144000" cy="5143500" type="screen16x9"/>
  <p:notesSz cx="6858000" cy="9296400"/>
  <p:defaultTextStyle>
    <a:defPPr>
      <a:defRPr lang="en-US"/>
    </a:defPPr>
    <a:lvl1pPr algn="l" rtl="0" fontAlgn="base">
      <a:spcBef>
        <a:spcPct val="0"/>
      </a:spcBef>
      <a:spcAft>
        <a:spcPct val="0"/>
      </a:spcAft>
      <a:defRPr sz="1800" kern="1200">
        <a:solidFill>
          <a:schemeClr val="tx1"/>
        </a:solidFill>
        <a:latin typeface="Arial" charset="0"/>
        <a:ea typeface="ＭＳ Ｐゴシック" charset="-128"/>
        <a:cs typeface="Arial" charset="0"/>
      </a:defRPr>
    </a:lvl1pPr>
    <a:lvl2pPr marL="342900" algn="l" rtl="0" fontAlgn="base">
      <a:spcBef>
        <a:spcPct val="0"/>
      </a:spcBef>
      <a:spcAft>
        <a:spcPct val="0"/>
      </a:spcAft>
      <a:defRPr sz="1800" kern="1200">
        <a:solidFill>
          <a:schemeClr val="tx1"/>
        </a:solidFill>
        <a:latin typeface="Arial" charset="0"/>
        <a:ea typeface="ＭＳ Ｐゴシック" charset="-128"/>
        <a:cs typeface="Arial" charset="0"/>
      </a:defRPr>
    </a:lvl2pPr>
    <a:lvl3pPr marL="685800" algn="l" rtl="0" fontAlgn="base">
      <a:spcBef>
        <a:spcPct val="0"/>
      </a:spcBef>
      <a:spcAft>
        <a:spcPct val="0"/>
      </a:spcAft>
      <a:defRPr sz="1800" kern="1200">
        <a:solidFill>
          <a:schemeClr val="tx1"/>
        </a:solidFill>
        <a:latin typeface="Arial" charset="0"/>
        <a:ea typeface="ＭＳ Ｐゴシック" charset="-128"/>
        <a:cs typeface="Arial" charset="0"/>
      </a:defRPr>
    </a:lvl3pPr>
    <a:lvl4pPr marL="1028700" algn="l" rtl="0" fontAlgn="base">
      <a:spcBef>
        <a:spcPct val="0"/>
      </a:spcBef>
      <a:spcAft>
        <a:spcPct val="0"/>
      </a:spcAft>
      <a:defRPr sz="1800" kern="1200">
        <a:solidFill>
          <a:schemeClr val="tx1"/>
        </a:solidFill>
        <a:latin typeface="Arial" charset="0"/>
        <a:ea typeface="ＭＳ Ｐゴシック" charset="-128"/>
        <a:cs typeface="Arial" charset="0"/>
      </a:defRPr>
    </a:lvl4pPr>
    <a:lvl5pPr marL="1371600" algn="l" rtl="0" fontAlgn="base">
      <a:spcBef>
        <a:spcPct val="0"/>
      </a:spcBef>
      <a:spcAft>
        <a:spcPct val="0"/>
      </a:spcAft>
      <a:defRPr sz="1800" kern="1200">
        <a:solidFill>
          <a:schemeClr val="tx1"/>
        </a:solidFill>
        <a:latin typeface="Arial" charset="0"/>
        <a:ea typeface="ＭＳ Ｐゴシック" charset="-128"/>
        <a:cs typeface="Arial" charset="0"/>
      </a:defRPr>
    </a:lvl5pPr>
    <a:lvl6pPr marL="1714500" algn="l" defTabSz="685800" rtl="0" eaLnBrk="1" latinLnBrk="0" hangingPunct="1">
      <a:defRPr sz="1800" kern="1200">
        <a:solidFill>
          <a:schemeClr val="tx1"/>
        </a:solidFill>
        <a:latin typeface="Arial" charset="0"/>
        <a:ea typeface="ＭＳ Ｐゴシック" charset="-128"/>
        <a:cs typeface="Arial" charset="0"/>
      </a:defRPr>
    </a:lvl6pPr>
    <a:lvl7pPr marL="2057400" algn="l" defTabSz="685800" rtl="0" eaLnBrk="1" latinLnBrk="0" hangingPunct="1">
      <a:defRPr sz="1800" kern="1200">
        <a:solidFill>
          <a:schemeClr val="tx1"/>
        </a:solidFill>
        <a:latin typeface="Arial" charset="0"/>
        <a:ea typeface="ＭＳ Ｐゴシック" charset="-128"/>
        <a:cs typeface="Arial" charset="0"/>
      </a:defRPr>
    </a:lvl7pPr>
    <a:lvl8pPr marL="2400300" algn="l" defTabSz="685800" rtl="0" eaLnBrk="1" latinLnBrk="0" hangingPunct="1">
      <a:defRPr sz="1800" kern="1200">
        <a:solidFill>
          <a:schemeClr val="tx1"/>
        </a:solidFill>
        <a:latin typeface="Arial" charset="0"/>
        <a:ea typeface="ＭＳ Ｐゴシック" charset="-128"/>
        <a:cs typeface="Arial" charset="0"/>
      </a:defRPr>
    </a:lvl8pPr>
    <a:lvl9pPr marL="2743200" algn="l" defTabSz="685800" rtl="0" eaLnBrk="1" latinLnBrk="0" hangingPunct="1">
      <a:defRPr sz="1800" kern="1200">
        <a:solidFill>
          <a:schemeClr val="tx1"/>
        </a:solidFill>
        <a:latin typeface="Arial" charset="0"/>
        <a:ea typeface="ＭＳ Ｐゴシック" charset="-128"/>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1B3D6C"/>
    <a:srgbClr val="C2D9FA"/>
    <a:srgbClr val="0B3A7F"/>
    <a:srgbClr val="E98B01"/>
    <a:srgbClr val="1380DC"/>
    <a:srgbClr val="4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A7FED9-C35A-4CE5-A6BD-9FDB96CC1A70}" v="2" dt="2018-12-13T19:35:47.6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9"/>
  </p:normalViewPr>
  <p:slideViewPr>
    <p:cSldViewPr snapToGrid="0">
      <p:cViewPr varScale="1">
        <p:scale>
          <a:sx n="87" d="100"/>
          <a:sy n="87" d="100"/>
        </p:scale>
        <p:origin x="680" y="68"/>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3" name="Rectangle 3"/>
          <p:cNvSpPr>
            <a:spLocks noGrp="1" noChangeArrowheads="1"/>
          </p:cNvSpPr>
          <p:nvPr>
            <p:ph type="dt" sz="quarter"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56324" name="Rectangle 4"/>
          <p:cNvSpPr>
            <a:spLocks noGrp="1" noChangeArrowheads="1"/>
          </p:cNvSpPr>
          <p:nvPr>
            <p:ph type="ftr" sz="quarter" idx="2"/>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5" name="Rectangle 5"/>
          <p:cNvSpPr>
            <a:spLocks noGrp="1" noChangeArrowheads="1"/>
          </p:cNvSpPr>
          <p:nvPr>
            <p:ph type="sldNum" sz="quarter" idx="3"/>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9301CC6A-B4E8-405F-AE79-859651258FE4}" type="slidenum">
              <a:rPr lang="en-US"/>
              <a:pPr>
                <a:defRPr/>
              </a:pPr>
              <a:t>‹#›</a:t>
            </a:fld>
            <a:endParaRPr lang="en-US"/>
          </a:p>
        </p:txBody>
      </p:sp>
    </p:spTree>
    <p:extLst>
      <p:ext uri="{BB962C8B-B14F-4D97-AF65-F5344CB8AC3E}">
        <p14:creationId xmlns:p14="http://schemas.microsoft.com/office/powerpoint/2010/main" val="818623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47" name="Rectangle 3"/>
          <p:cNvSpPr>
            <a:spLocks noGrp="1" noChangeArrowheads="1"/>
          </p:cNvSpPr>
          <p:nvPr>
            <p:ph type="dt"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330200" y="696913"/>
            <a:ext cx="61976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711" y="4416426"/>
            <a:ext cx="5028579" cy="4183063"/>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B7B05DEF-6DE7-4BF9-8DBB-FF904A788E50}" type="slidenum">
              <a:rPr lang="en-US"/>
              <a:pPr>
                <a:defRPr/>
              </a:pPr>
              <a:t>‹#›</a:t>
            </a:fld>
            <a:endParaRPr lang="en-US"/>
          </a:p>
        </p:txBody>
      </p:sp>
    </p:spTree>
    <p:extLst>
      <p:ext uri="{BB962C8B-B14F-4D97-AF65-F5344CB8AC3E}">
        <p14:creationId xmlns:p14="http://schemas.microsoft.com/office/powerpoint/2010/main" val="3823580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1pPr>
    <a:lvl2pPr marL="3429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2pPr>
    <a:lvl3pPr marL="6858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3pPr>
    <a:lvl4pPr marL="10287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4pPr>
    <a:lvl5pPr marL="13716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4</a:t>
            </a:fld>
            <a:endParaRPr lang="en-US"/>
          </a:p>
        </p:txBody>
      </p:sp>
    </p:spTree>
    <p:extLst>
      <p:ext uri="{BB962C8B-B14F-4D97-AF65-F5344CB8AC3E}">
        <p14:creationId xmlns:p14="http://schemas.microsoft.com/office/powerpoint/2010/main" val="1712681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
        <p:nvSpPr>
          <p:cNvPr id="8" name="Rectangle 7"/>
          <p:cNvSpPr/>
          <p:nvPr userDrawn="1"/>
        </p:nvSpPr>
        <p:spPr bwMode="auto">
          <a:xfrm>
            <a:off x="1555" y="-19050"/>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9" name="Subtitle 2"/>
          <p:cNvSpPr txBox="1">
            <a:spLocks/>
          </p:cNvSpPr>
          <p:nvPr userDrawn="1"/>
        </p:nvSpPr>
        <p:spPr bwMode="auto">
          <a:xfrm>
            <a:off x="0" y="2647950"/>
            <a:ext cx="9144000" cy="1104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600" b="1" kern="0">
                <a:solidFill>
                  <a:schemeClr val="bg1"/>
                </a:solidFill>
                <a:latin typeface="+mj-lt"/>
              </a:rPr>
              <a:t>Author</a:t>
            </a:r>
          </a:p>
          <a:p>
            <a:pPr marL="0" indent="0" algn="ctr" eaLnBrk="1" hangingPunct="1">
              <a:buClr>
                <a:srgbClr val="00529B"/>
              </a:buClr>
              <a:buNone/>
            </a:pPr>
            <a:r>
              <a:rPr lang="en-US" altLang="en-US" sz="1600" b="1" kern="0">
                <a:solidFill>
                  <a:schemeClr val="bg1"/>
                </a:solidFill>
                <a:latin typeface="+mj-lt"/>
              </a:rPr>
              <a:t>Company/Organization</a:t>
            </a:r>
          </a:p>
          <a:p>
            <a:pPr marL="0" indent="0" algn="ctr" eaLnBrk="1" hangingPunct="1">
              <a:buClr>
                <a:srgbClr val="00529B"/>
              </a:buClr>
              <a:buNone/>
            </a:pPr>
            <a:r>
              <a:rPr lang="en-US" altLang="en-US" sz="1600" kern="0">
                <a:solidFill>
                  <a:schemeClr val="bg1"/>
                </a:solidFill>
                <a:latin typeface="+mj-lt"/>
              </a:rPr>
              <a:t>Conference Name, Conference Dates</a:t>
            </a:r>
          </a:p>
          <a:p>
            <a:pPr marL="0" indent="0" algn="ctr" eaLnBrk="1" hangingPunct="1">
              <a:buClr>
                <a:srgbClr val="00529B"/>
              </a:buClr>
              <a:buNone/>
            </a:pPr>
            <a:r>
              <a:rPr lang="en-US" altLang="en-US" sz="1600" kern="0">
                <a:solidFill>
                  <a:schemeClr val="bg1"/>
                </a:solidFill>
                <a:latin typeface="+mj-lt"/>
              </a:rPr>
              <a:t>Conference Location</a:t>
            </a:r>
          </a:p>
          <a:p>
            <a:pPr>
              <a:buClr>
                <a:srgbClr val="00529B"/>
              </a:buClr>
              <a:buFont typeface="Wingdings" charset="2"/>
              <a:buChar char="Ø"/>
            </a:pPr>
            <a:endParaRPr lang="en-US" sz="2400" kern="0"/>
          </a:p>
        </p:txBody>
      </p:sp>
      <p:sp>
        <p:nvSpPr>
          <p:cNvPr id="10" name="Title 1"/>
          <p:cNvSpPr txBox="1">
            <a:spLocks/>
          </p:cNvSpPr>
          <p:nvPr userDrawn="1"/>
        </p:nvSpPr>
        <p:spPr bwMode="auto">
          <a:xfrm>
            <a:off x="0" y="742950"/>
            <a:ext cx="9144000" cy="9906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5400" b="1" kern="0">
                <a:solidFill>
                  <a:schemeClr val="bg1"/>
                </a:solidFill>
              </a:rPr>
              <a:t>Presentation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1B3D6C"/>
              </a:buClr>
              <a:buFont typeface="Wingdings" charset="2"/>
              <a:buChar char="Ø"/>
              <a:defRPr/>
            </a:lvl1pPr>
            <a:lvl2pPr marL="685800" indent="-342900">
              <a:buClr>
                <a:srgbClr val="1B3D6C"/>
              </a:buClr>
              <a:buFont typeface="Wingdings" charset="2"/>
              <a:buChar char="Ø"/>
              <a:defRPr/>
            </a:lvl2pPr>
            <a:lvl3pPr marL="971550" indent="-285750">
              <a:buClr>
                <a:srgbClr val="1B3D6C"/>
              </a:buClr>
              <a:buFont typeface="Wingdings" charset="2"/>
              <a:buChar char="Ø"/>
              <a:defRPr/>
            </a:lvl3pPr>
            <a:lvl4pPr marL="1314450" indent="-285750">
              <a:buClr>
                <a:srgbClr val="1B3D6C"/>
              </a:buClr>
              <a:buFont typeface="Wingdings" charset="2"/>
              <a:buChar char="Ø"/>
              <a:defRPr/>
            </a:lvl4pPr>
            <a:lvl5pPr marL="1657350" indent="-285750">
              <a:buClr>
                <a:srgbClr val="1B3D6C"/>
              </a:buClr>
              <a:buFont typeface="Wingdings" charset="2"/>
              <a:buChar char="Ø"/>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123950"/>
            <a:ext cx="39624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123950"/>
            <a:ext cx="44196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1" name="Title 1"/>
          <p:cNvSpPr>
            <a:spLocks noGrp="1"/>
          </p:cNvSpPr>
          <p:nvPr>
            <p:ph type="title"/>
          </p:nvPr>
        </p:nvSpPr>
        <p:spPr>
          <a:xfrm>
            <a:off x="228600" y="144198"/>
            <a:ext cx="8686800" cy="514350"/>
          </a:xfrm>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and/or End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1714" cy="5143500"/>
          </a:xfrm>
          <a:prstGeom prst="rect">
            <a:avLst/>
          </a:prstGeom>
        </p:spPr>
      </p:pic>
    </p:spTree>
    <p:extLst>
      <p:ext uri="{BB962C8B-B14F-4D97-AF65-F5344CB8AC3E}">
        <p14:creationId xmlns:p14="http://schemas.microsoft.com/office/powerpoint/2010/main" val="3838425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F7FC34-5206-45FA-A6B2-955DFABF1CC2}"/>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0EF603E2-753D-49F2-B2B1-D76008093D92}"/>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9FEFD0B8-A1D4-4313-AC8C-31D5E0DBD376}"/>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xmlns="" id="{E9CFA06F-9FF0-4DD3-9CA0-DF2D4EF2E0C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xmlns="" id="{73CCD405-43AD-4B88-9D41-03F2E0B3D058}"/>
              </a:ext>
            </a:extLst>
          </p:cNvPr>
          <p:cNvSpPr>
            <a:spLocks noGrp="1"/>
          </p:cNvSpPr>
          <p:nvPr>
            <p:ph type="sldNum" sz="quarter" idx="12"/>
          </p:nvPr>
        </p:nvSpPr>
        <p:spPr/>
        <p:txBody>
          <a:body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21257211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286" y="19050"/>
            <a:ext cx="9141714" cy="5143500"/>
          </a:xfrm>
          <a:prstGeom prst="rect">
            <a:avLst/>
          </a:prstGeom>
        </p:spPr>
      </p:pic>
      <p:sp>
        <p:nvSpPr>
          <p:cNvPr id="1028" name="Rectangle 3"/>
          <p:cNvSpPr>
            <a:spLocks noGrp="1" noChangeArrowheads="1"/>
          </p:cNvSpPr>
          <p:nvPr>
            <p:ph type="body" idx="1"/>
          </p:nvPr>
        </p:nvSpPr>
        <p:spPr bwMode="auto">
          <a:xfrm>
            <a:off x="230886" y="1123950"/>
            <a:ext cx="8686800" cy="33636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a:spLocks noGrp="1" noChangeArrowheads="1"/>
          </p:cNvSpPr>
          <p:nvPr userDrawn="1"/>
        </p:nvSpPr>
        <p:spPr bwMode="auto">
          <a:xfrm>
            <a:off x="1181100" y="4572000"/>
            <a:ext cx="19050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0" name="Rectangle 9"/>
          <p:cNvSpPr>
            <a:spLocks noGrp="1" noChangeArrowheads="1"/>
          </p:cNvSpPr>
          <p:nvPr userDrawn="1"/>
        </p:nvSpPr>
        <p:spPr bwMode="auto">
          <a:xfrm>
            <a:off x="3181350" y="4572000"/>
            <a:ext cx="28956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2"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3"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4"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5" name="Rectangle 14"/>
          <p:cNvSpPr/>
          <p:nvPr userDrawn="1"/>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1027" name="Rectangle 2"/>
          <p:cNvSpPr>
            <a:spLocks noGrp="1" noChangeArrowheads="1"/>
          </p:cNvSpPr>
          <p:nvPr>
            <p:ph type="title"/>
          </p:nvPr>
        </p:nvSpPr>
        <p:spPr bwMode="auto">
          <a:xfrm>
            <a:off x="228600" y="144198"/>
            <a:ext cx="8686800" cy="514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b="1" kern="0">
                <a:solidFill>
                  <a:schemeClr val="bg1"/>
                </a:solidFill>
              </a:rPr>
              <a:t>Presentation Title</a:t>
            </a:r>
          </a:p>
        </p:txBody>
      </p:sp>
    </p:spTree>
  </p:cSld>
  <p:clrMap bg1="lt1" tx1="dk1" bg2="lt2" tx2="dk2" accent1="accent1" accent2="accent2" accent3="accent3" accent4="accent4" accent5="accent5" accent6="accent6" hlink="hlink" folHlink="folHlink"/>
  <p:sldLayoutIdLst>
    <p:sldLayoutId id="2147484830" r:id="rId1"/>
    <p:sldLayoutId id="2147484825" r:id="rId2"/>
    <p:sldLayoutId id="2147484827" r:id="rId3"/>
    <p:sldLayoutId id="2147484836" r:id="rId4"/>
  </p:sldLayoutIdLst>
  <p:hf hdr="0" ftr="0" dt="0"/>
  <p:txStyles>
    <p:titleStyle>
      <a:lvl1pPr marL="0" marR="0" indent="0" algn="ctr" defTabSz="914400" rtl="0" eaLnBrk="0" fontAlgn="base" latinLnBrk="0" hangingPunct="0">
        <a:lnSpc>
          <a:spcPct val="100000"/>
        </a:lnSpc>
        <a:spcBef>
          <a:spcPct val="0"/>
        </a:spcBef>
        <a:spcAft>
          <a:spcPct val="0"/>
        </a:spcAft>
        <a:buClrTx/>
        <a:buSzTx/>
        <a:buFontTx/>
        <a:buNone/>
        <a:tabLst/>
        <a:defRPr sz="2800">
          <a:solidFill>
            <a:schemeClr val="tx2"/>
          </a:solidFill>
          <a:latin typeface="+mj-lt"/>
          <a:ea typeface="+mj-ea"/>
          <a:cs typeface="+mj-cs"/>
        </a:defRPr>
      </a:lvl1pPr>
      <a:lvl2pPr algn="l" rtl="0" eaLnBrk="0" fontAlgn="base" hangingPunct="0">
        <a:spcBef>
          <a:spcPct val="0"/>
        </a:spcBef>
        <a:spcAft>
          <a:spcPct val="0"/>
        </a:spcAft>
        <a:defRPr sz="1800">
          <a:solidFill>
            <a:schemeClr val="tx2"/>
          </a:solidFill>
          <a:latin typeface="Arial" charset="0"/>
          <a:ea typeface="ＭＳ Ｐゴシック" pitchFamily="80" charset="-128"/>
        </a:defRPr>
      </a:lvl2pPr>
      <a:lvl3pPr algn="l" rtl="0" eaLnBrk="0" fontAlgn="base" hangingPunct="0">
        <a:spcBef>
          <a:spcPct val="0"/>
        </a:spcBef>
        <a:spcAft>
          <a:spcPct val="0"/>
        </a:spcAft>
        <a:defRPr sz="1800">
          <a:solidFill>
            <a:schemeClr val="tx2"/>
          </a:solidFill>
          <a:latin typeface="Arial" charset="0"/>
          <a:ea typeface="ＭＳ Ｐゴシック" pitchFamily="80" charset="-128"/>
        </a:defRPr>
      </a:lvl3pPr>
      <a:lvl4pPr algn="l" rtl="0" eaLnBrk="0" fontAlgn="base" hangingPunct="0">
        <a:spcBef>
          <a:spcPct val="0"/>
        </a:spcBef>
        <a:spcAft>
          <a:spcPct val="0"/>
        </a:spcAft>
        <a:defRPr sz="1800">
          <a:solidFill>
            <a:schemeClr val="tx2"/>
          </a:solidFill>
          <a:latin typeface="Arial" charset="0"/>
          <a:ea typeface="ＭＳ Ｐゴシック" pitchFamily="80" charset="-128"/>
        </a:defRPr>
      </a:lvl4pPr>
      <a:lvl5pPr algn="l" rtl="0" eaLnBrk="0" fontAlgn="base" hangingPunct="0">
        <a:spcBef>
          <a:spcPct val="0"/>
        </a:spcBef>
        <a:spcAft>
          <a:spcPct val="0"/>
        </a:spcAft>
        <a:defRPr sz="1800">
          <a:solidFill>
            <a:schemeClr val="tx2"/>
          </a:solidFill>
          <a:latin typeface="Arial" charset="0"/>
          <a:ea typeface="ＭＳ Ｐゴシック" pitchFamily="80" charset="-128"/>
        </a:defRPr>
      </a:lvl5pPr>
      <a:lvl6pPr marL="342900" algn="l" rtl="0" fontAlgn="base">
        <a:spcBef>
          <a:spcPct val="0"/>
        </a:spcBef>
        <a:spcAft>
          <a:spcPct val="0"/>
        </a:spcAft>
        <a:defRPr sz="1800">
          <a:solidFill>
            <a:schemeClr val="tx2"/>
          </a:solidFill>
          <a:latin typeface="Arial" charset="0"/>
          <a:ea typeface="ＭＳ Ｐゴシック" pitchFamily="80" charset="-128"/>
        </a:defRPr>
      </a:lvl6pPr>
      <a:lvl7pPr marL="685800" algn="l" rtl="0" fontAlgn="base">
        <a:spcBef>
          <a:spcPct val="0"/>
        </a:spcBef>
        <a:spcAft>
          <a:spcPct val="0"/>
        </a:spcAft>
        <a:defRPr sz="1800">
          <a:solidFill>
            <a:schemeClr val="tx2"/>
          </a:solidFill>
          <a:latin typeface="Arial" charset="0"/>
          <a:ea typeface="ＭＳ Ｐゴシック" pitchFamily="80" charset="-128"/>
        </a:defRPr>
      </a:lvl7pPr>
      <a:lvl8pPr marL="1028700" algn="l" rtl="0" fontAlgn="base">
        <a:spcBef>
          <a:spcPct val="0"/>
        </a:spcBef>
        <a:spcAft>
          <a:spcPct val="0"/>
        </a:spcAft>
        <a:defRPr sz="1800">
          <a:solidFill>
            <a:schemeClr val="tx2"/>
          </a:solidFill>
          <a:latin typeface="Arial" charset="0"/>
          <a:ea typeface="ＭＳ Ｐゴシック" pitchFamily="80" charset="-128"/>
        </a:defRPr>
      </a:lvl8pPr>
      <a:lvl9pPr marL="1371600" algn="l" rtl="0" fontAlgn="base">
        <a:spcBef>
          <a:spcPct val="0"/>
        </a:spcBef>
        <a:spcAft>
          <a:spcPct val="0"/>
        </a:spcAft>
        <a:defRPr sz="1800">
          <a:solidFill>
            <a:schemeClr val="tx2"/>
          </a:solidFill>
          <a:latin typeface="Arial" charset="0"/>
          <a:ea typeface="ＭＳ Ｐゴシック" pitchFamily="80" charset="-128"/>
        </a:defRPr>
      </a:lvl9pPr>
    </p:titleStyle>
    <p:bodyStyle>
      <a:lvl1pPr marL="342900" indent="-342900" algn="l" rtl="0" eaLnBrk="0" fontAlgn="base" hangingPunct="0">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557213" indent="-214313" algn="l" rtl="0" eaLnBrk="0" fontAlgn="base" hangingPunct="0">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857250" indent="-171450" algn="l" rtl="0" eaLnBrk="0" fontAlgn="base" hangingPunct="0">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200150" indent="-1714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543050" indent="-1714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fontAlgn="base">
        <a:spcBef>
          <a:spcPct val="20000"/>
        </a:spcBef>
        <a:spcAft>
          <a:spcPct val="0"/>
        </a:spcAft>
        <a:buFont typeface="Times" pitchFamily="80" charset="0"/>
        <a:buChar char="•"/>
        <a:defRPr sz="1500">
          <a:solidFill>
            <a:schemeClr val="tx1"/>
          </a:solidFill>
          <a:latin typeface="+mn-lt"/>
          <a:ea typeface="+mn-ea"/>
        </a:defRPr>
      </a:lvl6pPr>
      <a:lvl7pPr marL="2228850" indent="-171450" algn="l" rtl="0" fontAlgn="base">
        <a:spcBef>
          <a:spcPct val="20000"/>
        </a:spcBef>
        <a:spcAft>
          <a:spcPct val="0"/>
        </a:spcAft>
        <a:buFont typeface="Times" pitchFamily="80" charset="0"/>
        <a:buChar char="•"/>
        <a:defRPr sz="1500">
          <a:solidFill>
            <a:schemeClr val="tx1"/>
          </a:solidFill>
          <a:latin typeface="+mn-lt"/>
          <a:ea typeface="+mn-ea"/>
        </a:defRPr>
      </a:lvl7pPr>
      <a:lvl8pPr marL="2571750" indent="-171450" algn="l" rtl="0" fontAlgn="base">
        <a:spcBef>
          <a:spcPct val="20000"/>
        </a:spcBef>
        <a:spcAft>
          <a:spcPct val="0"/>
        </a:spcAft>
        <a:buFont typeface="Times" pitchFamily="80" charset="0"/>
        <a:buChar char="•"/>
        <a:defRPr sz="1500">
          <a:solidFill>
            <a:schemeClr val="tx1"/>
          </a:solidFill>
          <a:latin typeface="+mn-lt"/>
          <a:ea typeface="+mn-ea"/>
        </a:defRPr>
      </a:lvl8pPr>
      <a:lvl9pPr marL="2914650" indent="-171450" algn="l" rtl="0" fontAlgn="base">
        <a:spcBef>
          <a:spcPct val="20000"/>
        </a:spcBef>
        <a:spcAft>
          <a:spcPct val="0"/>
        </a:spcAft>
        <a:buFont typeface="Times" pitchFamily="80" charset="0"/>
        <a:buChar char="•"/>
        <a:defRPr sz="1500">
          <a:solidFill>
            <a:schemeClr val="tx1"/>
          </a:solidFill>
          <a:latin typeface="+mn-lt"/>
          <a:ea typeface="+mn-ea"/>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 y="19050"/>
            <a:ext cx="9141714" cy="5143500"/>
          </a:xfrm>
          <a:prstGeom prst="rect">
            <a:avLst/>
          </a:prstGeom>
        </p:spPr>
      </p:pic>
      <p:sp>
        <p:nvSpPr>
          <p:cNvPr id="8" name="Rectangle 3"/>
          <p:cNvSpPr>
            <a:spLocks noGrp="1" noChangeArrowheads="1"/>
          </p:cNvSpPr>
          <p:nvPr>
            <p:ph type="body" idx="1"/>
          </p:nvPr>
        </p:nvSpPr>
        <p:spPr bwMode="auto">
          <a:xfrm>
            <a:off x="230886" y="438150"/>
            <a:ext cx="8686800" cy="40494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0"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1"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749289507"/>
      </p:ext>
    </p:extLst>
  </p:cSld>
  <p:clrMap bg1="lt1" tx1="dk1" bg2="lt2" tx2="dk2" accent1="accent1" accent2="accent2" accent3="accent3" accent4="accent4" accent5="accent5" accent6="accent6" hlink="hlink" folHlink="folHlink"/>
  <p:sldLayoutIdLst>
    <p:sldLayoutId id="214748483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1B3D6C"/>
        </a:buClr>
        <a:buFont typeface="Wingdings" charset="2"/>
        <a:buChar char="Ø"/>
        <a:defRPr sz="2400" kern="1200">
          <a:solidFill>
            <a:schemeClr val="tx1"/>
          </a:solidFill>
          <a:latin typeface="Helvetica" charset="0"/>
          <a:ea typeface="Helvetica" charset="0"/>
          <a:cs typeface="Helvetica" charset="0"/>
        </a:defRPr>
      </a:lvl1pPr>
      <a:lvl2pPr marL="685800" indent="-228600" algn="l" defTabSz="914400" rtl="0" eaLnBrk="1" latinLnBrk="0" hangingPunct="1">
        <a:lnSpc>
          <a:spcPct val="90000"/>
        </a:lnSpc>
        <a:spcBef>
          <a:spcPts val="500"/>
        </a:spcBef>
        <a:buClr>
          <a:srgbClr val="1B3D6C"/>
        </a:buClr>
        <a:buFont typeface="Wingdings" charset="2"/>
        <a:buChar char="Ø"/>
        <a:defRPr sz="2100" kern="1200">
          <a:solidFill>
            <a:schemeClr val="tx1"/>
          </a:solidFill>
          <a:latin typeface="Helvetica" charset="0"/>
          <a:ea typeface="Helvetica" charset="0"/>
          <a:cs typeface="Helvetica" charset="0"/>
        </a:defRPr>
      </a:lvl2pPr>
      <a:lvl3pPr marL="1143000" indent="-228600" algn="l" defTabSz="914400" rtl="0" eaLnBrk="1" latinLnBrk="0" hangingPunct="1">
        <a:lnSpc>
          <a:spcPct val="90000"/>
        </a:lnSpc>
        <a:spcBef>
          <a:spcPts val="500"/>
        </a:spcBef>
        <a:buClr>
          <a:srgbClr val="1B3D6C"/>
        </a:buClr>
        <a:buFont typeface="Wingdings" charset="2"/>
        <a:buChar char="Ø"/>
        <a:defRPr sz="1800" kern="1200">
          <a:solidFill>
            <a:schemeClr val="tx1"/>
          </a:solidFill>
          <a:latin typeface="Helvetica" charset="0"/>
          <a:ea typeface="Helvetica" charset="0"/>
          <a:cs typeface="Helvetica" charset="0"/>
        </a:defRPr>
      </a:lvl3pPr>
      <a:lvl4pPr marL="16002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pace.gsfc.nasa.gov/"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14667"/>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4" name="Subtitle 2"/>
          <p:cNvSpPr txBox="1">
            <a:spLocks/>
          </p:cNvSpPr>
          <p:nvPr/>
        </p:nvSpPr>
        <p:spPr bwMode="auto">
          <a:xfrm>
            <a:off x="0" y="1509333"/>
            <a:ext cx="9144000" cy="1104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600" b="1" kern="0" dirty="0" smtClean="0">
                <a:solidFill>
                  <a:schemeClr val="bg1"/>
                </a:solidFill>
                <a:latin typeface="+mj-lt"/>
              </a:rPr>
              <a:t>Christopher Y. Mikhailovsky</a:t>
            </a:r>
          </a:p>
          <a:p>
            <a:pPr marL="0" indent="0" algn="ctr" eaLnBrk="1" hangingPunct="1">
              <a:buClr>
                <a:srgbClr val="00529B"/>
              </a:buClr>
              <a:buNone/>
            </a:pPr>
            <a:r>
              <a:rPr lang="en-US" altLang="en-US" sz="1600" b="1" kern="0" dirty="0" smtClean="0">
                <a:solidFill>
                  <a:schemeClr val="bg1"/>
                </a:solidFill>
                <a:latin typeface="+mj-lt"/>
              </a:rPr>
              <a:t>Trident </a:t>
            </a:r>
            <a:r>
              <a:rPr lang="en-US" altLang="en-US" sz="1600" b="1" kern="0" dirty="0">
                <a:solidFill>
                  <a:schemeClr val="bg1"/>
                </a:solidFill>
                <a:latin typeface="+mj-lt"/>
              </a:rPr>
              <a:t>Vantage </a:t>
            </a:r>
            <a:r>
              <a:rPr lang="en-US" altLang="en-US" sz="1600" b="1" kern="0" dirty="0" smtClean="0">
                <a:solidFill>
                  <a:schemeClr val="bg1"/>
                </a:solidFill>
                <a:latin typeface="+mj-lt"/>
              </a:rPr>
              <a:t>Systems</a:t>
            </a:r>
          </a:p>
          <a:p>
            <a:pPr marL="0" indent="0" algn="ctr" eaLnBrk="1" hangingPunct="1">
              <a:buClr>
                <a:srgbClr val="00529B"/>
              </a:buClr>
              <a:buNone/>
            </a:pPr>
            <a:endParaRPr lang="en-US" altLang="en-US" sz="1600" b="1" kern="0" dirty="0">
              <a:solidFill>
                <a:schemeClr val="bg1"/>
              </a:solidFill>
              <a:latin typeface="+mj-lt"/>
            </a:endParaRPr>
          </a:p>
          <a:p>
            <a:pPr marL="0" indent="0" algn="ctr" eaLnBrk="1" hangingPunct="1">
              <a:buClr>
                <a:srgbClr val="00529B"/>
              </a:buClr>
              <a:buNone/>
            </a:pPr>
            <a:r>
              <a:rPr lang="en-US" altLang="en-US" sz="1600" b="1" kern="0" dirty="0" smtClean="0">
                <a:solidFill>
                  <a:schemeClr val="bg1"/>
                </a:solidFill>
                <a:latin typeface="+mj-lt"/>
              </a:rPr>
              <a:t> Jacob M. Stahl, Henry W. Mulkey</a:t>
            </a:r>
            <a:endParaRPr lang="en-US" altLang="en-US" sz="1600" b="1" kern="0" dirty="0">
              <a:solidFill>
                <a:schemeClr val="bg1"/>
              </a:solidFill>
              <a:latin typeface="+mj-lt"/>
            </a:endParaRPr>
          </a:p>
          <a:p>
            <a:pPr marL="0" indent="0" algn="ctr" eaLnBrk="1" hangingPunct="1">
              <a:buClr>
                <a:srgbClr val="00529B"/>
              </a:buClr>
              <a:buNone/>
            </a:pPr>
            <a:r>
              <a:rPr lang="en-US" altLang="en-US" sz="1600" b="1" kern="0" dirty="0" smtClean="0">
                <a:solidFill>
                  <a:schemeClr val="bg1"/>
                </a:solidFill>
                <a:latin typeface="+mj-lt"/>
              </a:rPr>
              <a:t>NASA Goddard Space Flight Center</a:t>
            </a:r>
          </a:p>
          <a:p>
            <a:pPr marL="0" indent="0" algn="ctr" eaLnBrk="1" hangingPunct="1">
              <a:buClr>
                <a:srgbClr val="00529B"/>
              </a:buClr>
              <a:buNone/>
            </a:pPr>
            <a:endParaRPr lang="en-US" altLang="en-US" sz="1600" b="1" kern="0" dirty="0">
              <a:solidFill>
                <a:schemeClr val="bg1"/>
              </a:solidFill>
              <a:latin typeface="+mj-lt"/>
            </a:endParaRPr>
          </a:p>
          <a:p>
            <a:pPr marL="0" indent="0" algn="ctr" eaLnBrk="1" hangingPunct="1">
              <a:buClr>
                <a:srgbClr val="00529B"/>
              </a:buClr>
              <a:buNone/>
            </a:pPr>
            <a:r>
              <a:rPr lang="en-US" altLang="en-US" sz="1600" kern="0" dirty="0" smtClean="0">
                <a:solidFill>
                  <a:schemeClr val="bg1"/>
                </a:solidFill>
                <a:latin typeface="+mj-lt"/>
              </a:rPr>
              <a:t>2020 AIAA Propulsion &amp; Energy Forum, 24-26 August 2020</a:t>
            </a: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marL="0" indent="0" algn="ctr" eaLnBrk="1" hangingPunct="1">
              <a:buClr>
                <a:srgbClr val="00529B"/>
              </a:buClr>
              <a:buNone/>
            </a:pPr>
            <a:r>
              <a:rPr lang="en-US" sz="1600" dirty="0" smtClean="0">
                <a:solidFill>
                  <a:schemeClr val="bg1"/>
                </a:solidFill>
              </a:rPr>
              <a:t>This material is a work of the U.S. Government and is not subject to copyright protection in the United States. </a:t>
            </a:r>
            <a:r>
              <a:rPr lang="en-US" sz="1600" dirty="0">
                <a:solidFill>
                  <a:schemeClr val="bg1"/>
                </a:solidFill>
              </a:rPr>
              <a:t/>
            </a:r>
            <a:br>
              <a:rPr lang="en-US" sz="1600" dirty="0">
                <a:solidFill>
                  <a:schemeClr val="bg1"/>
                </a:solidFill>
              </a:rPr>
            </a:br>
            <a:r>
              <a:rPr lang="en-US" sz="1600" dirty="0">
                <a:solidFill>
                  <a:schemeClr val="bg1"/>
                </a:solidFill>
              </a:rPr>
              <a:t>Published by the American Institute of Aeronautics and Astronautics, Inc., with permission.</a:t>
            </a:r>
          </a:p>
          <a:p>
            <a:pPr marL="0" indent="0" algn="ctr" eaLnBrk="1" hangingPunct="1">
              <a:buClr>
                <a:srgbClr val="00529B"/>
              </a:buClr>
              <a:buNone/>
            </a:pPr>
            <a:r>
              <a:rPr lang="en-US" altLang="en-US" sz="1600" kern="0" dirty="0">
                <a:solidFill>
                  <a:schemeClr val="bg1"/>
                </a:solidFill>
                <a:latin typeface="+mj-lt"/>
              </a:rPr>
              <a:t/>
            </a:r>
            <a:br>
              <a:rPr lang="en-US" altLang="en-US" sz="1600" kern="0" dirty="0">
                <a:solidFill>
                  <a:schemeClr val="bg1"/>
                </a:solidFill>
                <a:latin typeface="+mj-lt"/>
              </a:rPr>
            </a:b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a:buClr>
                <a:srgbClr val="00529B"/>
              </a:buClr>
              <a:buFont typeface="Wingdings" charset="2"/>
              <a:buChar char="Ø"/>
            </a:pPr>
            <a:endParaRPr lang="en-US" sz="2400" kern="0" dirty="0"/>
          </a:p>
        </p:txBody>
      </p:sp>
      <p:sp>
        <p:nvSpPr>
          <p:cNvPr id="6" name="Title 1"/>
          <p:cNvSpPr txBox="1">
            <a:spLocks/>
          </p:cNvSpPr>
          <p:nvPr/>
        </p:nvSpPr>
        <p:spPr bwMode="auto">
          <a:xfrm>
            <a:off x="0" y="266700"/>
            <a:ext cx="9144000" cy="9906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4400" b="1" kern="0" dirty="0" smtClean="0">
                <a:solidFill>
                  <a:schemeClr val="bg1"/>
                </a:solidFill>
              </a:rPr>
              <a:t>PACE Propulsion Subsystem Surge Analysis and Testing</a:t>
            </a:r>
            <a:endParaRPr lang="en-US" sz="4400" b="1" kern="0" dirty="0">
              <a:solidFill>
                <a:schemeClr val="bg1"/>
              </a:solidFill>
            </a:endParaRPr>
          </a:p>
        </p:txBody>
      </p:sp>
    </p:spTree>
    <p:extLst>
      <p:ext uri="{BB962C8B-B14F-4D97-AF65-F5344CB8AC3E}">
        <p14:creationId xmlns:p14="http://schemas.microsoft.com/office/powerpoint/2010/main" val="324064373"/>
      </p:ext>
    </p:extLst>
  </p:cSld>
  <p:clrMapOvr>
    <a:masterClrMapping/>
  </p:clrMapOvr>
  <mc:AlternateContent xmlns:mc="http://schemas.openxmlformats.org/markup-compatibility/2006" xmlns:p14="http://schemas.microsoft.com/office/powerpoint/2010/main">
    <mc:Choice Requires="p14">
      <p:transition spd="slow" p14:dur="2000" advTm="35560"/>
    </mc:Choice>
    <mc:Fallback xmlns="">
      <p:transition spd="slow" advTm="3556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57" y="137572"/>
            <a:ext cx="9028043" cy="514350"/>
          </a:xfrm>
        </p:spPr>
        <p:txBody>
          <a:bodyPr/>
          <a:lstStyle/>
          <a:p>
            <a:r>
              <a:rPr lang="en-US" dirty="0" smtClean="0"/>
              <a:t>Plankton, Aerosol, Cloud, ocean Ecosystem (PACE)</a:t>
            </a:r>
            <a:endParaRPr lang="en-US"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2</a:t>
            </a:fld>
            <a:endParaRPr lang="en-US"/>
          </a:p>
        </p:txBody>
      </p:sp>
      <p:pic>
        <p:nvPicPr>
          <p:cNvPr id="5" name="Picture 4"/>
          <p:cNvPicPr>
            <a:picLocks noChangeAspect="1"/>
          </p:cNvPicPr>
          <p:nvPr/>
        </p:nvPicPr>
        <p:blipFill>
          <a:blip r:embed="rId2"/>
          <a:stretch>
            <a:fillRect/>
          </a:stretch>
        </p:blipFill>
        <p:spPr>
          <a:xfrm>
            <a:off x="115957" y="820407"/>
            <a:ext cx="2441713" cy="1319159"/>
          </a:xfrm>
          <a:prstGeom prst="rect">
            <a:avLst/>
          </a:prstGeom>
        </p:spPr>
      </p:pic>
      <p:sp>
        <p:nvSpPr>
          <p:cNvPr id="6" name="TextBox 97"/>
          <p:cNvSpPr txBox="1">
            <a:spLocks noChangeArrowheads="1"/>
          </p:cNvSpPr>
          <p:nvPr/>
        </p:nvSpPr>
        <p:spPr bwMode="auto">
          <a:xfrm>
            <a:off x="2696022" y="730746"/>
            <a:ext cx="3155608" cy="1600438"/>
          </a:xfrm>
          <a:prstGeom prst="rect">
            <a:avLst/>
          </a:prstGeom>
          <a:noFill/>
          <a:ln w="9525">
            <a:noFill/>
            <a:miter lim="800000"/>
            <a:headEnd/>
            <a:tailEnd/>
          </a:ln>
        </p:spPr>
        <p:txBody>
          <a:bodyPr wrap="square" spcCol="9144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Arial"/>
                <a:ea typeface="+mn-ea"/>
                <a:cs typeface="+mn-cs"/>
              </a:rPr>
              <a:t>PACE Science</a:t>
            </a: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New opportunities to monitor fisheries and respond to toxic algae blooms, and key ocean and atmosphere data for forecasting air quality and weather that will improve our understanding of Earth’s climate.</a:t>
            </a:r>
          </a:p>
        </p:txBody>
      </p:sp>
      <p:sp>
        <p:nvSpPr>
          <p:cNvPr id="7" name="Content Placeholder 2"/>
          <p:cNvSpPr txBox="1">
            <a:spLocks/>
          </p:cNvSpPr>
          <p:nvPr/>
        </p:nvSpPr>
        <p:spPr>
          <a:xfrm>
            <a:off x="115957" y="2522802"/>
            <a:ext cx="3471519" cy="1478992"/>
          </a:xfrm>
          <a:prstGeom prst="rect">
            <a:avLst/>
          </a:prstGeom>
        </p:spPr>
        <p:txBody>
          <a:bodyPr vert="horz" lIns="91440" tIns="45720" rIns="91440" bIns="45720" rtlCol="0">
            <a:noAutofit/>
          </a:bodyPr>
          <a:lstStyle>
            <a:lvl1pPr marL="342900" indent="-342900" algn="l" defTabSz="914400" rtl="0" eaLnBrk="1" latinLnBrk="0" hangingPunct="1">
              <a:spcBef>
                <a:spcPts val="0"/>
              </a:spcBef>
              <a:spcAft>
                <a:spcPts val="25"/>
              </a:spcAft>
              <a:buFont typeface="Arial" pitchFamily="34" charset="0"/>
              <a:buChar char="•"/>
              <a:defRPr sz="2800" kern="1200">
                <a:solidFill>
                  <a:schemeClr val="accent3">
                    <a:lumMod val="7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accent3">
                    <a:lumMod val="7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accent3">
                    <a:lumMod val="7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accent3">
                    <a:lumMod val="7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accent3">
                    <a:lumMod val="7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0"/>
              </a:spcBef>
              <a:spcAft>
                <a:spcPts val="25"/>
              </a:spcAft>
              <a:buClrTx/>
              <a:buSzTx/>
              <a:buFont typeface="Arial" pitchFamily="34" charset="0"/>
              <a:buNone/>
              <a:tabLst/>
              <a:defRPr/>
            </a:pPr>
            <a:r>
              <a:rPr kumimoji="0" lang="en-US" sz="1400" b="1" i="0" u="sng" strike="noStrike" kern="1200" cap="none" spc="0" normalizeH="0" baseline="0" noProof="0" dirty="0">
                <a:ln>
                  <a:noFill/>
                </a:ln>
                <a:solidFill>
                  <a:prstClr val="black"/>
                </a:solidFill>
                <a:effectLst/>
                <a:uLnTx/>
                <a:uFillTx/>
                <a:latin typeface="Arial" pitchFamily="34" charset="0"/>
                <a:ea typeface="+mn-ea"/>
                <a:cs typeface="Arial" pitchFamily="34" charset="0"/>
              </a:rPr>
              <a:t>Mission </a:t>
            </a:r>
            <a:r>
              <a:rPr kumimoji="0" lang="en-US" sz="1400" b="1" i="0" u="sng" strike="noStrike" kern="1200" cap="none" spc="0" normalizeH="0" baseline="0" noProof="0" dirty="0" smtClean="0">
                <a:ln>
                  <a:noFill/>
                </a:ln>
                <a:solidFill>
                  <a:prstClr val="black"/>
                </a:solidFill>
                <a:effectLst/>
                <a:uLnTx/>
                <a:uFillTx/>
                <a:latin typeface="Arial" pitchFamily="34" charset="0"/>
                <a:ea typeface="+mn-ea"/>
                <a:cs typeface="Arial" pitchFamily="34" charset="0"/>
              </a:rPr>
              <a:t>Complement</a:t>
            </a:r>
            <a:endPar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R="0" lvl="0" algn="l" defTabSz="9144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HyperSpectral Scanner</a:t>
            </a:r>
          </a:p>
          <a:p>
            <a:pPr marR="0" lvl="0" algn="l" defTabSz="9144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Two Polarimeter Instruments</a:t>
            </a:r>
          </a:p>
          <a:p>
            <a:pPr marR="0" lvl="0" algn="l" defTabSz="9144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Spacecraft Earth Pointing Platform</a:t>
            </a:r>
          </a:p>
          <a:p>
            <a:pPr marR="0" lvl="0" algn="l" defTabSz="9144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OBPG Science Data Segment (SDS)</a:t>
            </a:r>
          </a:p>
          <a:p>
            <a:pPr marR="0" lvl="0" algn="l" defTabSz="9144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Vicarious Calibration System</a:t>
            </a:r>
          </a:p>
        </p:txBody>
      </p:sp>
      <p:sp>
        <p:nvSpPr>
          <p:cNvPr id="8" name="Rectangle 6"/>
          <p:cNvSpPr txBox="1">
            <a:spLocks noChangeArrowheads="1"/>
          </p:cNvSpPr>
          <p:nvPr/>
        </p:nvSpPr>
        <p:spPr>
          <a:xfrm>
            <a:off x="5989982" y="706118"/>
            <a:ext cx="3041374" cy="2068896"/>
          </a:xfrm>
          <a:prstGeom prst="rect">
            <a:avLst/>
          </a:prstGeom>
        </p:spPr>
        <p:txBody>
          <a:bodyPr vert="horz" lIns="91440" tIns="45720" rIns="91440" bIns="45720" rtlCol="0">
            <a:noAutofit/>
          </a:bodyPr>
          <a:lstStyle>
            <a:lvl1pPr marL="257175" indent="-257175" algn="l" defTabSz="685800" rtl="0" eaLnBrk="1" latinLnBrk="0" hangingPunct="1">
              <a:spcBef>
                <a:spcPts val="0"/>
              </a:spcBef>
              <a:spcAft>
                <a:spcPts val="19"/>
              </a:spcAft>
              <a:buFont typeface="Arial" pitchFamily="34" charset="0"/>
              <a:buChar char="•"/>
              <a:defRPr sz="2100" kern="1200">
                <a:solidFill>
                  <a:schemeClr val="accent3">
                    <a:lumMod val="75000"/>
                  </a:schemeClr>
                </a:solidFill>
                <a:latin typeface="Arial" pitchFamily="34" charset="0"/>
                <a:ea typeface="+mn-ea"/>
                <a:cs typeface="Arial" pitchFamily="34" charset="0"/>
              </a:defRPr>
            </a:lvl1pPr>
            <a:lvl2pPr marL="557213" indent="-214313" algn="l" defTabSz="685800" rtl="0" eaLnBrk="1" latinLnBrk="0" hangingPunct="1">
              <a:spcBef>
                <a:spcPct val="20000"/>
              </a:spcBef>
              <a:buFont typeface="Arial" pitchFamily="34" charset="0"/>
              <a:buChar char="–"/>
              <a:defRPr sz="1800" kern="1200">
                <a:solidFill>
                  <a:schemeClr val="accent3">
                    <a:lumMod val="75000"/>
                  </a:schemeClr>
                </a:solidFill>
                <a:latin typeface="Arial" pitchFamily="34" charset="0"/>
                <a:ea typeface="+mn-ea"/>
                <a:cs typeface="Arial" pitchFamily="34" charset="0"/>
              </a:defRPr>
            </a:lvl2pPr>
            <a:lvl3pPr marL="857250" indent="-171450" algn="l" defTabSz="685800" rtl="0" eaLnBrk="1" latinLnBrk="0" hangingPunct="1">
              <a:spcBef>
                <a:spcPct val="20000"/>
              </a:spcBef>
              <a:buFont typeface="Arial" pitchFamily="34" charset="0"/>
              <a:buChar char="•"/>
              <a:defRPr sz="1500" kern="1200">
                <a:solidFill>
                  <a:schemeClr val="accent3">
                    <a:lumMod val="75000"/>
                  </a:schemeClr>
                </a:solidFill>
                <a:latin typeface="Arial" pitchFamily="34" charset="0"/>
                <a:ea typeface="+mn-ea"/>
                <a:cs typeface="Arial" pitchFamily="34" charset="0"/>
              </a:defRPr>
            </a:lvl3pPr>
            <a:lvl4pPr marL="1200150" indent="-171450" algn="l" defTabSz="685800" rtl="0" eaLnBrk="1" latinLnBrk="0" hangingPunct="1">
              <a:spcBef>
                <a:spcPct val="20000"/>
              </a:spcBef>
              <a:buFont typeface="Arial" pitchFamily="34" charset="0"/>
              <a:buChar char="–"/>
              <a:defRPr sz="1350" kern="1200">
                <a:solidFill>
                  <a:schemeClr val="accent3">
                    <a:lumMod val="75000"/>
                  </a:schemeClr>
                </a:solidFill>
                <a:latin typeface="Arial" pitchFamily="34" charset="0"/>
                <a:ea typeface="+mn-ea"/>
                <a:cs typeface="Arial" pitchFamily="34" charset="0"/>
              </a:defRPr>
            </a:lvl4pPr>
            <a:lvl5pPr marL="1543050" indent="-171450" algn="l" defTabSz="685800" rtl="0" eaLnBrk="1" latinLnBrk="0" hangingPunct="1">
              <a:spcBef>
                <a:spcPct val="20000"/>
              </a:spcBef>
              <a:buFont typeface="Arial" pitchFamily="34" charset="0"/>
              <a:buChar char="»"/>
              <a:defRPr sz="1350" kern="1200">
                <a:solidFill>
                  <a:schemeClr val="accent3">
                    <a:lumMod val="75000"/>
                  </a:schemeClr>
                </a:solidFill>
                <a:latin typeface="Arial" pitchFamily="34" charset="0"/>
                <a:ea typeface="+mn-ea"/>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marR="0" lvl="0" indent="0" algn="l" defTabSz="685800" rtl="0" eaLnBrk="1" fontAlgn="auto" latinLnBrk="0" hangingPunct="1">
              <a:lnSpc>
                <a:spcPct val="110000"/>
              </a:lnSpc>
              <a:spcBef>
                <a:spcPts val="0"/>
              </a:spcBef>
              <a:spcAft>
                <a:spcPts val="25"/>
              </a:spcAft>
              <a:buClrTx/>
              <a:buSzTx/>
              <a:buFont typeface="Arial" pitchFamily="34" charset="0"/>
              <a:buNone/>
              <a:tabLst/>
              <a:defRPr/>
            </a:pPr>
            <a:r>
              <a:rPr kumimoji="0" lang="en-US" sz="1400" b="1" i="0" u="sng" strike="noStrike" kern="1200" cap="none" spc="0" normalizeH="0" baseline="0" noProof="0" dirty="0">
                <a:ln>
                  <a:noFill/>
                </a:ln>
                <a:solidFill>
                  <a:prstClr val="black"/>
                </a:solidFill>
                <a:effectLst/>
                <a:uLnTx/>
                <a:uFillTx/>
                <a:latin typeface="Arial" pitchFamily="34" charset="0"/>
                <a:ea typeface="+mn-ea"/>
                <a:cs typeface="Arial" pitchFamily="34" charset="0"/>
              </a:rPr>
              <a:t>Mission Elements (Organization)</a:t>
            </a:r>
          </a:p>
          <a:p>
            <a:pPr marR="0" lvl="0" algn="l" defTabSz="6858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Science </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Team (NASA ESD)</a:t>
            </a:r>
          </a:p>
          <a:p>
            <a:pPr marR="0" lvl="0" algn="l" defTabSz="6858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Calibration </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(NASA ESD)</a:t>
            </a:r>
          </a:p>
          <a:p>
            <a:pPr marR="0" lvl="0" algn="l" defTabSz="6858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Ocean Color Instrument (GSFC)</a:t>
            </a:r>
          </a:p>
          <a:p>
            <a:pPr marR="0" lvl="0" algn="l" defTabSz="6858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Science Data Analysis (GSFC)</a:t>
            </a:r>
          </a:p>
          <a:p>
            <a:pPr marR="0" lvl="0" algn="l" defTabSz="6858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Spacecraft – (GSFC)</a:t>
            </a:r>
          </a:p>
          <a:p>
            <a:pPr marR="0" lvl="0" algn="l" defTabSz="6858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Polarimeters – (SRON, UMBC)</a:t>
            </a:r>
          </a:p>
          <a:p>
            <a:pPr marR="0" lvl="0" algn="l" defTabSz="685800" rtl="0" eaLnBrk="1" fontAlgn="auto" latinLnBrk="0" hangingPunct="1">
              <a:lnSpc>
                <a:spcPct val="110000"/>
              </a:lnSpc>
              <a:spcBef>
                <a:spcPts val="0"/>
              </a:spcBef>
              <a:spcAft>
                <a:spcPts val="25"/>
              </a:spcAft>
              <a:buClr>
                <a:schemeClr val="accent6"/>
              </a:buClr>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Launch services (LSP-</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Arial" pitchFamily="34" charset="0"/>
              </a:rPr>
              <a:t>SpaceX</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a:t>
            </a:r>
          </a:p>
        </p:txBody>
      </p:sp>
      <p:sp>
        <p:nvSpPr>
          <p:cNvPr id="10" name="Content Placeholder 2"/>
          <p:cNvSpPr>
            <a:spLocks noGrp="1"/>
          </p:cNvSpPr>
          <p:nvPr>
            <p:ph idx="1"/>
          </p:nvPr>
        </p:nvSpPr>
        <p:spPr>
          <a:xfrm>
            <a:off x="3512783" y="2511753"/>
            <a:ext cx="3654437" cy="2201385"/>
          </a:xfrm>
        </p:spPr>
        <p:txBody>
          <a:bodyPr>
            <a:noAutofit/>
          </a:bodyPr>
          <a:lstStyle/>
          <a:p>
            <a:pPr>
              <a:lnSpc>
                <a:spcPct val="110000"/>
              </a:lnSpc>
              <a:buFont typeface="Arial" pitchFamily="34" charset="0"/>
              <a:buNone/>
              <a:defRPr/>
            </a:pPr>
            <a:r>
              <a:rPr lang="en-US" sz="1400" b="1" u="sng" dirty="0">
                <a:solidFill>
                  <a:schemeClr val="tx1"/>
                </a:solidFill>
              </a:rPr>
              <a:t>Key Mission Parameters</a:t>
            </a:r>
            <a:endParaRPr lang="en-US" sz="1400" dirty="0">
              <a:solidFill>
                <a:schemeClr val="tx1"/>
              </a:solidFill>
            </a:endParaRPr>
          </a:p>
          <a:p>
            <a:pPr>
              <a:lnSpc>
                <a:spcPct val="110000"/>
              </a:lnSpc>
              <a:defRPr/>
            </a:pPr>
            <a:r>
              <a:rPr lang="en-US" sz="1400" dirty="0">
                <a:solidFill>
                  <a:schemeClr val="tx1"/>
                </a:solidFill>
              </a:rPr>
              <a:t>98° inclination; ~676.5 km altitude</a:t>
            </a:r>
          </a:p>
          <a:p>
            <a:pPr lvl="1">
              <a:lnSpc>
                <a:spcPct val="110000"/>
              </a:lnSpc>
              <a:spcBef>
                <a:spcPts val="0"/>
              </a:spcBef>
              <a:defRPr/>
            </a:pPr>
            <a:r>
              <a:rPr lang="en-US" sz="1400" dirty="0">
                <a:solidFill>
                  <a:schemeClr val="tx1"/>
                </a:solidFill>
              </a:rPr>
              <a:t>Sun-Sync (1pm MLT AN), </a:t>
            </a:r>
          </a:p>
          <a:p>
            <a:pPr lvl="1">
              <a:lnSpc>
                <a:spcPct val="110000"/>
              </a:lnSpc>
              <a:spcBef>
                <a:spcPts val="0"/>
              </a:spcBef>
              <a:defRPr/>
            </a:pPr>
            <a:r>
              <a:rPr lang="en-US" sz="1400" dirty="0">
                <a:solidFill>
                  <a:schemeClr val="tx1"/>
                </a:solidFill>
              </a:rPr>
              <a:t> 2 </a:t>
            </a:r>
            <a:r>
              <a:rPr lang="en-US" sz="1400" dirty="0" smtClean="0">
                <a:solidFill>
                  <a:schemeClr val="tx1"/>
                </a:solidFill>
              </a:rPr>
              <a:t>Day Global Coverage</a:t>
            </a:r>
            <a:endParaRPr lang="en-US" sz="1400" dirty="0">
              <a:solidFill>
                <a:schemeClr val="tx1"/>
              </a:solidFill>
            </a:endParaRPr>
          </a:p>
          <a:p>
            <a:pPr>
              <a:lnSpc>
                <a:spcPct val="110000"/>
              </a:lnSpc>
              <a:defRPr/>
            </a:pPr>
            <a:r>
              <a:rPr lang="en-US" sz="1400" dirty="0">
                <a:solidFill>
                  <a:schemeClr val="tx1"/>
                </a:solidFill>
              </a:rPr>
              <a:t>Class C Mission</a:t>
            </a:r>
          </a:p>
          <a:p>
            <a:pPr>
              <a:lnSpc>
                <a:spcPct val="110000"/>
              </a:lnSpc>
              <a:defRPr/>
            </a:pPr>
            <a:r>
              <a:rPr lang="en-US" sz="1400" dirty="0" smtClean="0">
                <a:solidFill>
                  <a:schemeClr val="tx1"/>
                </a:solidFill>
              </a:rPr>
              <a:t>3 </a:t>
            </a:r>
            <a:r>
              <a:rPr lang="en-US" sz="1400" dirty="0"/>
              <a:t>Y</a:t>
            </a:r>
            <a:r>
              <a:rPr lang="en-US" sz="1400" dirty="0" smtClean="0">
                <a:solidFill>
                  <a:schemeClr val="tx1"/>
                </a:solidFill>
              </a:rPr>
              <a:t>ear </a:t>
            </a:r>
            <a:r>
              <a:rPr lang="en-US" sz="1400" dirty="0"/>
              <a:t>M</a:t>
            </a:r>
            <a:r>
              <a:rPr lang="en-US" sz="1400" dirty="0" smtClean="0">
                <a:solidFill>
                  <a:schemeClr val="tx1"/>
                </a:solidFill>
              </a:rPr>
              <a:t>ission &amp; </a:t>
            </a:r>
            <a:r>
              <a:rPr lang="en-US" sz="1400" dirty="0">
                <a:solidFill>
                  <a:schemeClr val="tx1"/>
                </a:solidFill>
              </a:rPr>
              <a:t>Controlled Reentry</a:t>
            </a:r>
          </a:p>
          <a:p>
            <a:pPr>
              <a:lnSpc>
                <a:spcPct val="110000"/>
              </a:lnSpc>
              <a:defRPr/>
            </a:pPr>
            <a:r>
              <a:rPr lang="en-US" sz="1400" dirty="0">
                <a:solidFill>
                  <a:schemeClr val="tx1"/>
                </a:solidFill>
              </a:rPr>
              <a:t>10 </a:t>
            </a:r>
            <a:r>
              <a:rPr lang="en-US" sz="1400" dirty="0" smtClean="0">
                <a:solidFill>
                  <a:schemeClr val="tx1"/>
                </a:solidFill>
              </a:rPr>
              <a:t>Years Propellant</a:t>
            </a:r>
            <a:endParaRPr lang="en-US" sz="1400" dirty="0">
              <a:solidFill>
                <a:schemeClr val="tx1"/>
              </a:solidFill>
            </a:endParaRPr>
          </a:p>
        </p:txBody>
      </p:sp>
      <p:pic>
        <p:nvPicPr>
          <p:cNvPr id="11" name="Picture 10"/>
          <p:cNvPicPr>
            <a:picLocks noChangeAspect="1"/>
          </p:cNvPicPr>
          <p:nvPr/>
        </p:nvPicPr>
        <p:blipFill>
          <a:blip r:embed="rId3"/>
          <a:stretch>
            <a:fillRect/>
          </a:stretch>
        </p:blipFill>
        <p:spPr>
          <a:xfrm rot="19307516">
            <a:off x="7209906" y="3341936"/>
            <a:ext cx="1605016" cy="892610"/>
          </a:xfrm>
          <a:prstGeom prst="rect">
            <a:avLst/>
          </a:prstGeom>
        </p:spPr>
      </p:pic>
      <p:sp>
        <p:nvSpPr>
          <p:cNvPr id="13" name="TextBox 12"/>
          <p:cNvSpPr txBox="1"/>
          <p:nvPr/>
        </p:nvSpPr>
        <p:spPr>
          <a:xfrm>
            <a:off x="6716845" y="3120829"/>
            <a:ext cx="1587647"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a:ea typeface="+mn-ea"/>
                <a:cs typeface="+mn-cs"/>
              </a:rPr>
              <a:t>Observatory </a:t>
            </a:r>
            <a:r>
              <a:rPr kumimoji="0" lang="en-US" sz="1050" b="1" i="0" u="none" strike="noStrike" kern="1200" cap="none" spc="0" normalizeH="0" baseline="0" noProof="0" dirty="0" smtClean="0">
                <a:ln>
                  <a:noFill/>
                </a:ln>
                <a:solidFill>
                  <a:prstClr val="black"/>
                </a:solidFill>
                <a:effectLst/>
                <a:uLnTx/>
                <a:uFillTx/>
                <a:latin typeface="Arial"/>
                <a:ea typeface="+mn-ea"/>
                <a:cs typeface="+mn-cs"/>
              </a:rPr>
              <a:t>I&amp;T - Ongoing</a:t>
            </a:r>
            <a:endParaRPr kumimoji="0" lang="en-US" sz="1050" b="1" i="0" u="none" strike="noStrike" kern="1200" cap="none" spc="0" normalizeH="0" baseline="0" noProof="0" dirty="0">
              <a:ln>
                <a:noFill/>
              </a:ln>
              <a:solidFill>
                <a:prstClr val="black"/>
              </a:solidFill>
              <a:effectLst/>
              <a:uLnTx/>
              <a:uFillTx/>
              <a:latin typeface="Arial"/>
              <a:ea typeface="+mn-ea"/>
              <a:cs typeface="+mn-cs"/>
            </a:endParaRPr>
          </a:p>
        </p:txBody>
      </p:sp>
      <p:sp>
        <p:nvSpPr>
          <p:cNvPr id="3" name="Rectangle 2"/>
          <p:cNvSpPr/>
          <p:nvPr/>
        </p:nvSpPr>
        <p:spPr>
          <a:xfrm>
            <a:off x="349867" y="4259818"/>
            <a:ext cx="2929007" cy="369332"/>
          </a:xfrm>
          <a:prstGeom prst="rect">
            <a:avLst/>
          </a:prstGeom>
          <a:ln>
            <a:solidFill>
              <a:schemeClr val="tx1"/>
            </a:solidFill>
          </a:ln>
        </p:spPr>
        <p:txBody>
          <a:bodyPr wrap="none">
            <a:spAutoFit/>
          </a:bodyPr>
          <a:lstStyle/>
          <a:p>
            <a:r>
              <a:rPr lang="en-US" dirty="0">
                <a:hlinkClick r:id="rId4"/>
              </a:rPr>
              <a:t>https://pace.gsfc.nasa.gov/</a:t>
            </a:r>
            <a:endParaRPr lang="en-US" dirty="0"/>
          </a:p>
        </p:txBody>
      </p:sp>
    </p:spTree>
    <p:extLst>
      <p:ext uri="{BB962C8B-B14F-4D97-AF65-F5344CB8AC3E}">
        <p14:creationId xmlns:p14="http://schemas.microsoft.com/office/powerpoint/2010/main" val="256648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Surge Introduction</a:t>
            </a:r>
            <a:endParaRPr lang="en-US" dirty="0"/>
          </a:p>
        </p:txBody>
      </p:sp>
      <p:sp>
        <p:nvSpPr>
          <p:cNvPr id="3" name="Content Placeholder 2"/>
          <p:cNvSpPr>
            <a:spLocks noGrp="1"/>
          </p:cNvSpPr>
          <p:nvPr>
            <p:ph idx="1"/>
          </p:nvPr>
        </p:nvSpPr>
        <p:spPr/>
        <p:txBody>
          <a:bodyPr/>
          <a:lstStyle/>
          <a:p>
            <a:r>
              <a:rPr lang="en-US" sz="2000" dirty="0" smtClean="0"/>
              <a:t>Surge Analysis is the computational determination of peak dynamic pressures at flight component locations in a propulsion subsystem.</a:t>
            </a:r>
          </a:p>
          <a:p>
            <a:r>
              <a:rPr lang="en-US" sz="2000" dirty="0" smtClean="0"/>
              <a:t>Surge Testing is the experimental recreation of a propulsion subsystem in a laboratory environment which is followed by iterative testing to determine surge pressure effects at dead end locations. </a:t>
            </a:r>
          </a:p>
          <a:p>
            <a:pPr marL="0" indent="0">
              <a:buNone/>
            </a:pPr>
            <a:endParaRPr lang="en-US" sz="2000" dirty="0"/>
          </a:p>
          <a:p>
            <a:pPr marL="0" indent="0">
              <a:buNone/>
            </a:pPr>
            <a:r>
              <a:rPr lang="en-US" sz="2000" dirty="0" smtClean="0"/>
              <a:t>Why attempt to gauge surge pressures? </a:t>
            </a:r>
          </a:p>
          <a:p>
            <a:r>
              <a:rPr lang="en-US" sz="2000" dirty="0" smtClean="0"/>
              <a:t>The subsystem components being considered in both analysis and testing are sensitive to pressure spikes, and serve mission critical functions. </a:t>
            </a:r>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3</a:t>
            </a:fld>
            <a:endParaRPr lang="en-US"/>
          </a:p>
        </p:txBody>
      </p:sp>
    </p:spTree>
    <p:extLst>
      <p:ext uri="{BB962C8B-B14F-4D97-AF65-F5344CB8AC3E}">
        <p14:creationId xmlns:p14="http://schemas.microsoft.com/office/powerpoint/2010/main" val="1085333751"/>
      </p:ext>
    </p:extLst>
  </p:cSld>
  <p:clrMapOvr>
    <a:masterClrMapping/>
  </p:clrMapOvr>
  <mc:AlternateContent xmlns:mc="http://schemas.openxmlformats.org/markup-compatibility/2006" xmlns:p14="http://schemas.microsoft.com/office/powerpoint/2010/main">
    <mc:Choice Requires="p14">
      <p:transition spd="slow" p14:dur="2000" advTm="149558"/>
    </mc:Choice>
    <mc:Fallback xmlns="">
      <p:transition spd="slow" advTm="149558"/>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5214" y="857250"/>
            <a:ext cx="8060146" cy="3429000"/>
          </a:xfrm>
        </p:spPr>
        <p:txBody>
          <a:bodyPr/>
          <a:lstStyle/>
          <a:p>
            <a:pPr marL="0" indent="0">
              <a:spcBef>
                <a:spcPts val="900"/>
              </a:spcBef>
              <a:buClr>
                <a:srgbClr val="00529B"/>
              </a:buClr>
              <a:buNone/>
            </a:pPr>
            <a:r>
              <a:rPr lang="en-US" altLang="en-US" sz="1800" dirty="0" smtClean="0"/>
              <a:t>How are surge pressure magnitudes controlled?</a:t>
            </a:r>
          </a:p>
          <a:p>
            <a:pPr>
              <a:spcBef>
                <a:spcPts val="900"/>
              </a:spcBef>
              <a:buClr>
                <a:srgbClr val="00529B"/>
              </a:buClr>
            </a:pPr>
            <a:r>
              <a:rPr lang="en-US" altLang="en-US" sz="1800" dirty="0" smtClean="0"/>
              <a:t>With the use of a venturi, or a cavitating orifice.</a:t>
            </a:r>
          </a:p>
          <a:p>
            <a:pPr marL="0" indent="0">
              <a:spcBef>
                <a:spcPts val="900"/>
              </a:spcBef>
              <a:buClr>
                <a:srgbClr val="00529B"/>
              </a:buClr>
              <a:buNone/>
            </a:pPr>
            <a:r>
              <a:rPr lang="en-US" altLang="en-US" sz="1800" dirty="0" smtClean="0"/>
              <a:t>Where are the venturi positioned? </a:t>
            </a:r>
          </a:p>
          <a:p>
            <a:pPr>
              <a:spcBef>
                <a:spcPts val="900"/>
              </a:spcBef>
              <a:buClr>
                <a:srgbClr val="00529B"/>
              </a:buClr>
            </a:pPr>
            <a:r>
              <a:rPr lang="en-US" altLang="en-US" sz="1800" dirty="0" smtClean="0"/>
              <a:t>Depends on the feed system, they are traditionally placed upstream of the latching isolation valve, but can be additionally placed upstream of thruster valves. </a:t>
            </a:r>
          </a:p>
          <a:p>
            <a:pPr marL="0" indent="0">
              <a:spcBef>
                <a:spcPts val="900"/>
              </a:spcBef>
              <a:buClr>
                <a:srgbClr val="00529B"/>
              </a:buClr>
              <a:buNone/>
            </a:pPr>
            <a:r>
              <a:rPr lang="en-US" altLang="en-US" sz="1800" dirty="0" smtClean="0"/>
              <a:t>How are venturi sized? </a:t>
            </a:r>
          </a:p>
          <a:p>
            <a:pPr>
              <a:spcBef>
                <a:spcPts val="900"/>
              </a:spcBef>
              <a:buClr>
                <a:srgbClr val="00529B"/>
              </a:buClr>
            </a:pPr>
            <a:r>
              <a:rPr lang="en-US" altLang="en-US" sz="1800" dirty="0" smtClean="0"/>
              <a:t>Sizing is meant to support propulsion subsystem mission optimization meaning meeting surge pressure mitigation requirements while minimizing the pressure drop across the orifice.  </a:t>
            </a:r>
            <a:endParaRPr lang="en-US" altLang="en-US" sz="1800" i="1" dirty="0"/>
          </a:p>
        </p:txBody>
      </p:sp>
      <p:sp>
        <p:nvSpPr>
          <p:cNvPr id="4" name="Slide Number Placeholder 3"/>
          <p:cNvSpPr>
            <a:spLocks noGrp="1"/>
          </p:cNvSpPr>
          <p:nvPr>
            <p:ph type="sldNum" sz="quarter" idx="12"/>
          </p:nvPr>
        </p:nvSpPr>
        <p:spPr>
          <a:xfrm>
            <a:off x="228600" y="4572000"/>
            <a:ext cx="857250" cy="228600"/>
          </a:xfrm>
          <a:prstGeom prst="rect">
            <a:avLst/>
          </a:prstGeom>
        </p:spPr>
        <p:txBody>
          <a:bodyPr/>
          <a:lstStyle/>
          <a:p>
            <a:pPr>
              <a:defRPr/>
            </a:pPr>
            <a:fld id="{DF317779-8E6C-47D5-BE9C-F5E8CE6A8331}" type="slidenum">
              <a:rPr lang="en-US" smtClean="0"/>
              <a:pPr>
                <a:defRPr/>
              </a:pPr>
              <a:t>4</a:t>
            </a:fld>
            <a:endParaRPr lang="en-US"/>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0" y="114300"/>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2800" b="1" kern="0" dirty="0" smtClean="0">
                <a:solidFill>
                  <a:schemeClr val="bg1"/>
                </a:solidFill>
                <a:latin typeface="Helvetica" panose="020B0604020202020204" pitchFamily="34" charset="0"/>
                <a:cs typeface="Helvetica" panose="020B0604020202020204" pitchFamily="34" charset="0"/>
              </a:rPr>
              <a:t>Background</a:t>
            </a:r>
            <a:endParaRPr lang="en-US" b="1" kern="0" dirty="0">
              <a:solidFill>
                <a:schemeClr val="bg1"/>
              </a:solidFill>
              <a:latin typeface="Helvetica" panose="020B0604020202020204" pitchFamily="34" charset="0"/>
              <a:cs typeface="Helvetica" panose="020B0604020202020204" pitchFamily="34" charset="0"/>
            </a:endParaRPr>
          </a:p>
        </p:txBody>
      </p:sp>
      <p:pic>
        <p:nvPicPr>
          <p:cNvPr id="7" name="Picture 6"/>
          <p:cNvPicPr>
            <a:picLocks noChangeAspect="1"/>
          </p:cNvPicPr>
          <p:nvPr/>
        </p:nvPicPr>
        <p:blipFill rotWithShape="1">
          <a:blip r:embed="rId3"/>
          <a:srcRect b="13271"/>
          <a:stretch/>
        </p:blipFill>
        <p:spPr>
          <a:xfrm>
            <a:off x="5876373" y="796243"/>
            <a:ext cx="3193081" cy="631429"/>
          </a:xfrm>
          <a:prstGeom prst="rect">
            <a:avLst/>
          </a:prstGeom>
        </p:spPr>
      </p:pic>
      <p:sp>
        <p:nvSpPr>
          <p:cNvPr id="8" name="TextBox 7"/>
          <p:cNvSpPr txBox="1"/>
          <p:nvPr/>
        </p:nvSpPr>
        <p:spPr>
          <a:xfrm>
            <a:off x="6241290" y="1480965"/>
            <a:ext cx="2463246" cy="369332"/>
          </a:xfrm>
          <a:prstGeom prst="rect">
            <a:avLst/>
          </a:prstGeom>
          <a:noFill/>
        </p:spPr>
        <p:txBody>
          <a:bodyPr wrap="square" rtlCol="0">
            <a:spAutoFit/>
          </a:bodyPr>
          <a:lstStyle/>
          <a:p>
            <a:r>
              <a:rPr lang="en-US" dirty="0" smtClean="0"/>
              <a:t>Venturi Cross Section</a:t>
            </a:r>
            <a:endParaRPr lang="en-US" dirty="0"/>
          </a:p>
        </p:txBody>
      </p:sp>
    </p:spTree>
    <p:extLst>
      <p:ext uri="{BB962C8B-B14F-4D97-AF65-F5344CB8AC3E}">
        <p14:creationId xmlns:p14="http://schemas.microsoft.com/office/powerpoint/2010/main" val="1591959793"/>
      </p:ext>
    </p:extLst>
  </p:cSld>
  <p:clrMapOvr>
    <a:masterClrMapping/>
  </p:clrMapOvr>
  <mc:AlternateContent xmlns:mc="http://schemas.openxmlformats.org/markup-compatibility/2006" xmlns:p14="http://schemas.microsoft.com/office/powerpoint/2010/main">
    <mc:Choice Requires="p14">
      <p:transition spd="slow" p14:dur="2000" advTm="124557"/>
    </mc:Choice>
    <mc:Fallback xmlns="">
      <p:transition spd="slow" advTm="124557"/>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Overview (1 of 2)</a:t>
            </a:r>
            <a:endParaRPr lang="en-US"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5</a:t>
            </a:fld>
            <a:endParaRPr lang="en-US"/>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012063"/>
            <a:ext cx="4093210" cy="3460750"/>
          </a:xfrm>
          <a:prstGeom prst="rect">
            <a:avLst/>
          </a:prstGeom>
          <a:noFill/>
          <a:ln>
            <a:noFill/>
          </a:ln>
        </p:spPr>
      </p:pic>
      <p:sp>
        <p:nvSpPr>
          <p:cNvPr id="7" name="Content Placeholder 2"/>
          <p:cNvSpPr>
            <a:spLocks noGrp="1"/>
          </p:cNvSpPr>
          <p:nvPr>
            <p:ph idx="1"/>
          </p:nvPr>
        </p:nvSpPr>
        <p:spPr>
          <a:xfrm>
            <a:off x="228600" y="1012063"/>
            <a:ext cx="4151086" cy="3308350"/>
          </a:xfrm>
        </p:spPr>
        <p:txBody>
          <a:bodyPr/>
          <a:lstStyle/>
          <a:p>
            <a:pPr marL="0" indent="0">
              <a:spcBef>
                <a:spcPts val="900"/>
              </a:spcBef>
              <a:buClr>
                <a:srgbClr val="00529B"/>
              </a:buClr>
              <a:buNone/>
            </a:pPr>
            <a:r>
              <a:rPr lang="en-US" altLang="en-US" sz="1800" dirty="0" smtClean="0"/>
              <a:t>PACE Propulsion Subsystem</a:t>
            </a:r>
          </a:p>
          <a:p>
            <a:pPr>
              <a:spcBef>
                <a:spcPts val="900"/>
              </a:spcBef>
              <a:buClr>
                <a:srgbClr val="00529B"/>
              </a:buClr>
            </a:pPr>
            <a:r>
              <a:rPr lang="en-US" altLang="en-US" sz="1800" dirty="0" smtClean="0"/>
              <a:t>Monopropellant blowdown hydrazine architecture </a:t>
            </a:r>
          </a:p>
          <a:p>
            <a:pPr>
              <a:spcBef>
                <a:spcPts val="900"/>
              </a:spcBef>
              <a:buClr>
                <a:srgbClr val="00529B"/>
              </a:buClr>
            </a:pPr>
            <a:r>
              <a:rPr lang="en-US" altLang="en-US" sz="1800" dirty="0" smtClean="0"/>
              <a:t>Single Diaphragm Propellant Tank</a:t>
            </a:r>
          </a:p>
          <a:p>
            <a:pPr>
              <a:spcBef>
                <a:spcPts val="900"/>
              </a:spcBef>
              <a:buClr>
                <a:srgbClr val="00529B"/>
              </a:buClr>
            </a:pPr>
            <a:r>
              <a:rPr lang="en-US" altLang="en-US" sz="1800" dirty="0" smtClean="0"/>
              <a:t>Eight 22N Thrusters</a:t>
            </a:r>
          </a:p>
          <a:p>
            <a:pPr>
              <a:spcBef>
                <a:spcPts val="900"/>
              </a:spcBef>
              <a:buClr>
                <a:srgbClr val="00529B"/>
              </a:buClr>
            </a:pPr>
            <a:r>
              <a:rPr lang="en-US" altLang="en-US" sz="1800" dirty="0" smtClean="0"/>
              <a:t>MEOP: 400 PSIA at 50°C</a:t>
            </a:r>
          </a:p>
          <a:p>
            <a:pPr>
              <a:spcBef>
                <a:spcPts val="900"/>
              </a:spcBef>
              <a:buClr>
                <a:srgbClr val="00529B"/>
              </a:buClr>
            </a:pPr>
            <a:r>
              <a:rPr lang="en-US" altLang="en-US" sz="1800" dirty="0" smtClean="0"/>
              <a:t>Two different outside diameter tubing: 0.25” and 0.375”</a:t>
            </a:r>
          </a:p>
          <a:p>
            <a:pPr>
              <a:spcBef>
                <a:spcPts val="900"/>
              </a:spcBef>
              <a:buClr>
                <a:srgbClr val="00529B"/>
              </a:buClr>
            </a:pPr>
            <a:endParaRPr lang="en-US" altLang="en-US" sz="1800" dirty="0" smtClean="0"/>
          </a:p>
        </p:txBody>
      </p:sp>
    </p:spTree>
    <p:extLst>
      <p:ext uri="{BB962C8B-B14F-4D97-AF65-F5344CB8AC3E}">
        <p14:creationId xmlns:p14="http://schemas.microsoft.com/office/powerpoint/2010/main" val="2727700437"/>
      </p:ext>
    </p:extLst>
  </p:cSld>
  <p:clrMapOvr>
    <a:masterClrMapping/>
  </p:clrMapOvr>
  <mc:AlternateContent xmlns:mc="http://schemas.openxmlformats.org/markup-compatibility/2006" xmlns:p14="http://schemas.microsoft.com/office/powerpoint/2010/main">
    <mc:Choice Requires="p14">
      <p:transition spd="slow" p14:dur="2000" advTm="101583"/>
    </mc:Choice>
    <mc:Fallback xmlns="">
      <p:transition spd="slow" advTm="10158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Overview (2 of 2)</a:t>
            </a:r>
            <a:endParaRPr lang="en-US"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6</a:t>
            </a:fld>
            <a:endParaRPr lang="en-US"/>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012063"/>
            <a:ext cx="4093210" cy="3460750"/>
          </a:xfrm>
          <a:prstGeom prst="rect">
            <a:avLst/>
          </a:prstGeom>
          <a:noFill/>
          <a:ln>
            <a:noFill/>
          </a:ln>
        </p:spPr>
      </p:pic>
      <p:sp>
        <p:nvSpPr>
          <p:cNvPr id="7" name="Content Placeholder 2"/>
          <p:cNvSpPr>
            <a:spLocks noGrp="1"/>
          </p:cNvSpPr>
          <p:nvPr>
            <p:ph idx="1"/>
          </p:nvPr>
        </p:nvSpPr>
        <p:spPr>
          <a:xfrm>
            <a:off x="228600" y="1012063"/>
            <a:ext cx="4151086" cy="3308350"/>
          </a:xfrm>
        </p:spPr>
        <p:txBody>
          <a:bodyPr/>
          <a:lstStyle/>
          <a:p>
            <a:pPr marL="0" indent="0">
              <a:spcBef>
                <a:spcPts val="900"/>
              </a:spcBef>
              <a:buClr>
                <a:srgbClr val="00529B"/>
              </a:buClr>
              <a:buNone/>
            </a:pPr>
            <a:r>
              <a:rPr lang="en-US" altLang="en-US" sz="1800" dirty="0" smtClean="0"/>
              <a:t>“Critical” Components</a:t>
            </a:r>
          </a:p>
          <a:p>
            <a:pPr>
              <a:spcBef>
                <a:spcPts val="900"/>
              </a:spcBef>
              <a:buClr>
                <a:srgbClr val="00529B"/>
              </a:buClr>
            </a:pPr>
            <a:r>
              <a:rPr lang="en-US" altLang="en-US" sz="1800" dirty="0" smtClean="0"/>
              <a:t>Thrusters (1A – 4A)</a:t>
            </a:r>
          </a:p>
          <a:p>
            <a:pPr>
              <a:spcBef>
                <a:spcPts val="900"/>
              </a:spcBef>
              <a:buClr>
                <a:srgbClr val="00529B"/>
              </a:buClr>
            </a:pPr>
            <a:r>
              <a:rPr lang="en-US" altLang="en-US" sz="1800" dirty="0" smtClean="0"/>
              <a:t>Closed Redundant Latching Isolation Valve</a:t>
            </a:r>
            <a:r>
              <a:rPr lang="en-US" altLang="en-US" sz="1800" dirty="0"/>
              <a:t> </a:t>
            </a:r>
            <a:r>
              <a:rPr lang="en-US" altLang="en-US" sz="1800" dirty="0" smtClean="0"/>
              <a:t>(LV2) </a:t>
            </a:r>
          </a:p>
          <a:p>
            <a:pPr>
              <a:spcBef>
                <a:spcPts val="900"/>
              </a:spcBef>
              <a:buClr>
                <a:srgbClr val="00529B"/>
              </a:buClr>
            </a:pPr>
            <a:r>
              <a:rPr lang="en-US" altLang="en-US" sz="1800" dirty="0" smtClean="0"/>
              <a:t>Liquid Fill and Drain Valve (LFD)</a:t>
            </a:r>
          </a:p>
          <a:p>
            <a:pPr marL="0" indent="0">
              <a:spcBef>
                <a:spcPts val="900"/>
              </a:spcBef>
              <a:buClr>
                <a:srgbClr val="00529B"/>
              </a:buClr>
              <a:buNone/>
            </a:pPr>
            <a:r>
              <a:rPr lang="en-US" altLang="en-US" sz="1800" dirty="0" smtClean="0"/>
              <a:t>Not “Critical” Components  </a:t>
            </a:r>
          </a:p>
          <a:p>
            <a:pPr>
              <a:spcBef>
                <a:spcPts val="900"/>
              </a:spcBef>
              <a:buClr>
                <a:srgbClr val="00529B"/>
              </a:buClr>
            </a:pPr>
            <a:r>
              <a:rPr lang="en-US" altLang="en-US" sz="1800" dirty="0" smtClean="0"/>
              <a:t>Gaseous Fill and Drain Valve (GFD)</a:t>
            </a:r>
          </a:p>
          <a:p>
            <a:pPr>
              <a:spcBef>
                <a:spcPts val="900"/>
              </a:spcBef>
              <a:buClr>
                <a:srgbClr val="00529B"/>
              </a:buClr>
            </a:pPr>
            <a:r>
              <a:rPr lang="en-US" altLang="en-US" sz="1800" dirty="0" smtClean="0"/>
              <a:t>Pressure Transducers (PT1 &amp; PT2) </a:t>
            </a:r>
          </a:p>
        </p:txBody>
      </p:sp>
    </p:spTree>
    <p:extLst>
      <p:ext uri="{BB962C8B-B14F-4D97-AF65-F5344CB8AC3E}">
        <p14:creationId xmlns:p14="http://schemas.microsoft.com/office/powerpoint/2010/main" val="2934139795"/>
      </p:ext>
    </p:extLst>
  </p:cSld>
  <p:clrMapOvr>
    <a:masterClrMapping/>
  </p:clrMapOvr>
  <mc:AlternateContent xmlns:mc="http://schemas.openxmlformats.org/markup-compatibility/2006" xmlns:p14="http://schemas.microsoft.com/office/powerpoint/2010/main">
    <mc:Choice Requires="p14">
      <p:transition spd="slow" p14:dur="2000" advTm="88593"/>
    </mc:Choice>
    <mc:Fallback xmlns="">
      <p:transition spd="slow" advTm="88593"/>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Cases Evaluated</a:t>
            </a:r>
            <a:endParaRPr lang="en-US"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7</a:t>
            </a:fld>
            <a:endParaRPr lang="en-US"/>
          </a:p>
        </p:txBody>
      </p:sp>
      <p:sp>
        <p:nvSpPr>
          <p:cNvPr id="7" name="Content Placeholder 2"/>
          <p:cNvSpPr>
            <a:spLocks noGrp="1"/>
          </p:cNvSpPr>
          <p:nvPr>
            <p:ph idx="1"/>
          </p:nvPr>
        </p:nvSpPr>
        <p:spPr>
          <a:xfrm>
            <a:off x="228600" y="1012063"/>
            <a:ext cx="4151086" cy="3308350"/>
          </a:xfrm>
        </p:spPr>
        <p:txBody>
          <a:bodyPr/>
          <a:lstStyle/>
          <a:p>
            <a:pPr marL="0" indent="0">
              <a:spcBef>
                <a:spcPts val="900"/>
              </a:spcBef>
              <a:buClr>
                <a:srgbClr val="00529B"/>
              </a:buClr>
              <a:buNone/>
            </a:pPr>
            <a:r>
              <a:rPr lang="en-US" altLang="en-US" sz="1800" dirty="0" smtClean="0"/>
              <a:t>Three Venturi Selection</a:t>
            </a:r>
          </a:p>
          <a:p>
            <a:pPr>
              <a:spcBef>
                <a:spcPts val="900"/>
              </a:spcBef>
              <a:buClr>
                <a:srgbClr val="00529B"/>
              </a:buClr>
            </a:pPr>
            <a:r>
              <a:rPr lang="en-US" altLang="en-US" sz="1800" dirty="0" smtClean="0"/>
              <a:t>Joukowsky Equation</a:t>
            </a:r>
          </a:p>
          <a:p>
            <a:pPr>
              <a:spcBef>
                <a:spcPts val="900"/>
              </a:spcBef>
              <a:buClr>
                <a:srgbClr val="00529B"/>
              </a:buClr>
            </a:pPr>
            <a:endParaRPr lang="en-US" altLang="en-US" sz="1800" dirty="0" smtClean="0"/>
          </a:p>
          <a:p>
            <a:pPr marL="0" indent="0">
              <a:spcBef>
                <a:spcPts val="900"/>
              </a:spcBef>
              <a:buClr>
                <a:srgbClr val="00529B"/>
              </a:buClr>
              <a:buNone/>
            </a:pPr>
            <a:endParaRPr lang="en-US" altLang="en-US" sz="1800" dirty="0" smtClean="0"/>
          </a:p>
          <a:p>
            <a:pPr marL="0" indent="0">
              <a:spcBef>
                <a:spcPts val="900"/>
              </a:spcBef>
              <a:buClr>
                <a:srgbClr val="00529B"/>
              </a:buClr>
              <a:buNone/>
            </a:pPr>
            <a:endParaRPr lang="en-US" altLang="en-US" sz="1800" dirty="0" smtClean="0"/>
          </a:p>
          <a:p>
            <a:pPr marL="0" indent="0">
              <a:spcBef>
                <a:spcPts val="900"/>
              </a:spcBef>
              <a:buClr>
                <a:srgbClr val="00529B"/>
              </a:buClr>
              <a:buNone/>
            </a:pPr>
            <a:r>
              <a:rPr lang="en-US" altLang="en-US" sz="1800" dirty="0" smtClean="0"/>
              <a:t>Two Conditions Evaluated</a:t>
            </a:r>
          </a:p>
          <a:p>
            <a:pPr>
              <a:spcBef>
                <a:spcPts val="900"/>
              </a:spcBef>
              <a:buClr>
                <a:srgbClr val="00529B"/>
              </a:buClr>
            </a:pPr>
            <a:r>
              <a:rPr lang="en-US" altLang="en-US" sz="1800" dirty="0" smtClean="0"/>
              <a:t>Padded Pressure (45 psia of gHe)</a:t>
            </a:r>
          </a:p>
          <a:p>
            <a:pPr>
              <a:spcBef>
                <a:spcPts val="900"/>
              </a:spcBef>
              <a:buClr>
                <a:srgbClr val="00529B"/>
              </a:buClr>
            </a:pPr>
            <a:r>
              <a:rPr lang="en-US" altLang="en-US" sz="1800" dirty="0" smtClean="0"/>
              <a:t>Vacuum Scenario</a:t>
            </a:r>
          </a:p>
        </p:txBody>
      </p:sp>
      <p:graphicFrame>
        <p:nvGraphicFramePr>
          <p:cNvPr id="3" name="Table 2"/>
          <p:cNvGraphicFramePr>
            <a:graphicFrameLocks noGrp="1"/>
          </p:cNvGraphicFramePr>
          <p:nvPr>
            <p:extLst>
              <p:ext uri="{D42A27DB-BD31-4B8C-83A1-F6EECF244321}">
                <p14:modId xmlns:p14="http://schemas.microsoft.com/office/powerpoint/2010/main" val="1543231062"/>
              </p:ext>
            </p:extLst>
          </p:nvPr>
        </p:nvGraphicFramePr>
        <p:xfrm>
          <a:off x="4239985" y="1273137"/>
          <a:ext cx="4675415" cy="1655034"/>
        </p:xfrm>
        <a:graphic>
          <a:graphicData uri="http://schemas.openxmlformats.org/drawingml/2006/table">
            <a:tbl>
              <a:tblPr firstRow="1" firstCol="1" bandRow="1">
                <a:tableStyleId>{10A1B5D5-9B99-4C35-A422-299274C87663}</a:tableStyleId>
              </a:tblPr>
              <a:tblGrid>
                <a:gridCol w="984954">
                  <a:extLst>
                    <a:ext uri="{9D8B030D-6E8A-4147-A177-3AD203B41FA5}">
                      <a16:colId xmlns:a16="http://schemas.microsoft.com/office/drawing/2014/main" xmlns="" val="2949597570"/>
                    </a:ext>
                  </a:extLst>
                </a:gridCol>
                <a:gridCol w="997422">
                  <a:extLst>
                    <a:ext uri="{9D8B030D-6E8A-4147-A177-3AD203B41FA5}">
                      <a16:colId xmlns:a16="http://schemas.microsoft.com/office/drawing/2014/main" xmlns="" val="4109580645"/>
                    </a:ext>
                  </a:extLst>
                </a:gridCol>
                <a:gridCol w="972486">
                  <a:extLst>
                    <a:ext uri="{9D8B030D-6E8A-4147-A177-3AD203B41FA5}">
                      <a16:colId xmlns:a16="http://schemas.microsoft.com/office/drawing/2014/main" xmlns="" val="3967570327"/>
                    </a:ext>
                  </a:extLst>
                </a:gridCol>
                <a:gridCol w="997422">
                  <a:extLst>
                    <a:ext uri="{9D8B030D-6E8A-4147-A177-3AD203B41FA5}">
                      <a16:colId xmlns:a16="http://schemas.microsoft.com/office/drawing/2014/main" xmlns="" val="3324874733"/>
                    </a:ext>
                  </a:extLst>
                </a:gridCol>
                <a:gridCol w="723131">
                  <a:extLst>
                    <a:ext uri="{9D8B030D-6E8A-4147-A177-3AD203B41FA5}">
                      <a16:colId xmlns:a16="http://schemas.microsoft.com/office/drawing/2014/main" xmlns="" val="2361915995"/>
                    </a:ext>
                  </a:extLst>
                </a:gridCol>
              </a:tblGrid>
              <a:tr h="195829">
                <a:tc>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Venturi Throat ID (in)</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Downstream Pressure (psia)</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050">
                          <a:effectLst/>
                          <a:latin typeface="Helvetica" panose="020B0604020202020204" pitchFamily="34" charset="0"/>
                          <a:cs typeface="Helvetica" panose="020B0604020202020204" pitchFamily="34" charset="0"/>
                        </a:rPr>
                        <a:t>Upstream Pressure (psig)</a:t>
                      </a:r>
                      <a:endParaRPr lang="en-US" sz="105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050">
                          <a:effectLst/>
                          <a:latin typeface="Helvetica" panose="020B0604020202020204" pitchFamily="34" charset="0"/>
                          <a:cs typeface="Helvetica" panose="020B0604020202020204" pitchFamily="34" charset="0"/>
                        </a:rPr>
                        <a:t>System Temperature (F)</a:t>
                      </a:r>
                      <a:endParaRPr lang="en-US" sz="105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050">
                          <a:effectLst/>
                          <a:latin typeface="Helvetica" panose="020B0604020202020204" pitchFamily="34" charset="0"/>
                          <a:cs typeface="Helvetica" panose="020B0604020202020204" pitchFamily="34" charset="0"/>
                        </a:rPr>
                        <a:t>Fluid Medium</a:t>
                      </a:r>
                      <a:endParaRPr lang="en-US" sz="105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extLst>
                  <a:ext uri="{0D108BD9-81ED-4DB2-BD59-A6C34878D82A}">
                    <a16:rowId xmlns:a16="http://schemas.microsoft.com/office/drawing/2014/main" xmlns="" val="680568170"/>
                  </a:ext>
                </a:extLst>
              </a:tr>
              <a:tr h="195829">
                <a:tc>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0.048</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3">
                  <a:txBody>
                    <a:bodyPr/>
                    <a:lstStyle/>
                    <a:p>
                      <a:pPr marL="0" marR="0" algn="ctr">
                        <a:spcBef>
                          <a:spcPts val="0"/>
                        </a:spcBef>
                        <a:spcAft>
                          <a:spcPts val="0"/>
                        </a:spcAft>
                      </a:pPr>
                      <a:r>
                        <a:rPr lang="en-US" sz="1050">
                          <a:effectLst/>
                          <a:latin typeface="Helvetica" panose="020B0604020202020204" pitchFamily="34" charset="0"/>
                          <a:cs typeface="Helvetica" panose="020B0604020202020204" pitchFamily="34" charset="0"/>
                        </a:rPr>
                        <a:t>0.14</a:t>
                      </a:r>
                      <a:endParaRPr lang="en-US" sz="105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6">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385 (400 psia)</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6">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68</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6">
                  <a:txBody>
                    <a:bodyPr/>
                    <a:lstStyle/>
                    <a:p>
                      <a:pPr marL="0" marR="0" algn="ctr">
                        <a:spcBef>
                          <a:spcPts val="0"/>
                        </a:spcBef>
                        <a:spcAft>
                          <a:spcPts val="0"/>
                        </a:spcAft>
                      </a:pPr>
                      <a:r>
                        <a:rPr lang="en-US" sz="1050">
                          <a:effectLst/>
                          <a:latin typeface="Helvetica" panose="020B0604020202020204" pitchFamily="34" charset="0"/>
                          <a:cs typeface="Helvetica" panose="020B0604020202020204" pitchFamily="34" charset="0"/>
                        </a:rPr>
                        <a:t>Water</a:t>
                      </a:r>
                      <a:endParaRPr lang="en-US" sz="105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extLst>
                  <a:ext uri="{0D108BD9-81ED-4DB2-BD59-A6C34878D82A}">
                    <a16:rowId xmlns:a16="http://schemas.microsoft.com/office/drawing/2014/main" xmlns="" val="3946636597"/>
                  </a:ext>
                </a:extLst>
              </a:tr>
              <a:tr h="195829">
                <a:tc>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0.052</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3819998049"/>
                  </a:ext>
                </a:extLst>
              </a:tr>
              <a:tr h="195829">
                <a:tc>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0.055</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2777170796"/>
                  </a:ext>
                </a:extLst>
              </a:tr>
              <a:tr h="195829">
                <a:tc>
                  <a:txBody>
                    <a:bodyPr/>
                    <a:lstStyle/>
                    <a:p>
                      <a:pPr marL="0" marR="0" algn="ctr">
                        <a:spcBef>
                          <a:spcPts val="0"/>
                        </a:spcBef>
                        <a:spcAft>
                          <a:spcPts val="0"/>
                        </a:spcAft>
                      </a:pPr>
                      <a:r>
                        <a:rPr lang="en-US" sz="1050">
                          <a:effectLst/>
                          <a:latin typeface="Helvetica" panose="020B0604020202020204" pitchFamily="34" charset="0"/>
                          <a:cs typeface="Helvetica" panose="020B0604020202020204" pitchFamily="34" charset="0"/>
                        </a:rPr>
                        <a:t>0.048</a:t>
                      </a:r>
                      <a:endParaRPr lang="en-US" sz="105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3">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45</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4051058303"/>
                  </a:ext>
                </a:extLst>
              </a:tr>
              <a:tr h="195829">
                <a:tc>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0.052</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3765713966"/>
                  </a:ext>
                </a:extLst>
              </a:tr>
              <a:tr h="195829">
                <a:tc>
                  <a:txBody>
                    <a:bodyPr/>
                    <a:lstStyle/>
                    <a:p>
                      <a:pPr marL="0" marR="0" algn="ctr">
                        <a:spcBef>
                          <a:spcPts val="0"/>
                        </a:spcBef>
                        <a:spcAft>
                          <a:spcPts val="0"/>
                        </a:spcAft>
                      </a:pPr>
                      <a:r>
                        <a:rPr lang="en-US" sz="1050" dirty="0">
                          <a:effectLst/>
                          <a:latin typeface="Helvetica" panose="020B0604020202020204" pitchFamily="34" charset="0"/>
                          <a:cs typeface="Helvetica" panose="020B0604020202020204" pitchFamily="34" charset="0"/>
                        </a:rPr>
                        <a:t>0.055</a:t>
                      </a:r>
                      <a:endParaRPr lang="en-US" sz="105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299760939"/>
                  </a:ext>
                </a:extLst>
              </a:tr>
            </a:tbl>
          </a:graphicData>
        </a:graphic>
      </p:graphicFrame>
      <mc:AlternateContent xmlns:mc="http://schemas.openxmlformats.org/markup-compatibility/2006" xmlns:a14="http://schemas.microsoft.com/office/drawing/2010/main">
        <mc:Choice Requires="a14">
          <p:sp>
            <p:nvSpPr>
              <p:cNvPr id="8" name="Rectangle 7"/>
              <p:cNvSpPr/>
              <p:nvPr/>
            </p:nvSpPr>
            <p:spPr>
              <a:xfrm>
                <a:off x="398886" y="1731114"/>
                <a:ext cx="148111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𝑃𝑒𝑎𝑘</m:t>
                          </m:r>
                        </m:sub>
                      </m:sSub>
                      <m:r>
                        <a:rPr lang="en-US" i="1">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𝜌</m:t>
                      </m:r>
                      <m:r>
                        <a:rPr lang="en-US" b="0" i="1" smtClean="0">
                          <a:latin typeface="Cambria Math" panose="02040503050406030204" pitchFamily="18" charset="0"/>
                        </a:rPr>
                        <m:t>𝑎𝑣</m:t>
                      </m:r>
                    </m:oMath>
                  </m:oMathPara>
                </a14:m>
                <a:endParaRPr lang="en-US" dirty="0">
                  <a:latin typeface="Helvetica" panose="020B0604020202020204" pitchFamily="34" charset="0"/>
                  <a:cs typeface="Helvetica" panose="020B0604020202020204" pitchFamily="34"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398886" y="1731114"/>
                <a:ext cx="1481111" cy="369332"/>
              </a:xfrm>
              <a:prstGeom prst="rect">
                <a:avLst/>
              </a:prstGeom>
              <a:blipFill>
                <a:blip r:embed="rId4"/>
                <a:stretch>
                  <a:fillRect b="-65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Content Placeholder 2"/>
              <p:cNvSpPr txBox="1">
                <a:spLocks/>
              </p:cNvSpPr>
              <p:nvPr/>
            </p:nvSpPr>
            <p:spPr>
              <a:xfrm>
                <a:off x="1954689" y="1731114"/>
                <a:ext cx="2617311" cy="1042916"/>
              </a:xfrm>
              <a:prstGeom prst="rect">
                <a:avLst/>
              </a:prstGeom>
            </p:spPr>
            <p:txBody>
              <a:bodyPr vert="horz" lIns="91440" tIns="45720" rIns="91440" bIns="45720" rtlCol="0">
                <a:normAutofit/>
              </a:bodyPr>
              <a:lstStyle>
                <a:lvl1pPr marL="257175" indent="-257175" algn="l" defTabSz="685800" rtl="0" eaLnBrk="1" latinLnBrk="0" hangingPunct="1">
                  <a:spcBef>
                    <a:spcPts val="0"/>
                  </a:spcBef>
                  <a:spcAft>
                    <a:spcPts val="19"/>
                  </a:spcAft>
                  <a:buFont typeface="Arial" pitchFamily="34" charset="0"/>
                  <a:buChar char="•"/>
                  <a:defRPr sz="2100" kern="1200">
                    <a:solidFill>
                      <a:schemeClr val="tx1"/>
                    </a:solidFill>
                    <a:latin typeface="Arial" pitchFamily="34" charset="0"/>
                    <a:ea typeface="+mn-ea"/>
                    <a:cs typeface="Arial" pitchFamily="34" charset="0"/>
                  </a:defRPr>
                </a:lvl1pPr>
                <a:lvl2pPr marL="557213" indent="-214313" algn="l" defTabSz="6858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3pPr>
                <a:lvl4pPr marL="1200150" indent="-171450" algn="l" defTabSz="685800" rtl="0" eaLnBrk="1" latinLnBrk="0" hangingPunct="1">
                  <a:spcBef>
                    <a:spcPct val="20000"/>
                  </a:spcBef>
                  <a:buFont typeface="Arial" pitchFamily="34" charset="0"/>
                  <a:buChar char="–"/>
                  <a:defRPr sz="1350" kern="1200">
                    <a:solidFill>
                      <a:schemeClr val="tx1"/>
                    </a:solidFill>
                    <a:latin typeface="Arial" pitchFamily="34" charset="0"/>
                    <a:ea typeface="+mn-ea"/>
                    <a:cs typeface="Arial" pitchFamily="34" charset="0"/>
                  </a:defRPr>
                </a:lvl4pPr>
                <a:lvl5pPr marL="1543050" indent="-171450" algn="l" defTabSz="685800" rtl="0" eaLnBrk="1" latinLnBrk="0" hangingPunct="1">
                  <a:spcBef>
                    <a:spcPct val="20000"/>
                  </a:spcBef>
                  <a:buFont typeface="Arial" pitchFamily="34" charset="0"/>
                  <a:buChar char="»"/>
                  <a:defRPr sz="1350" kern="1200">
                    <a:solidFill>
                      <a:schemeClr val="tx1"/>
                    </a:solidFill>
                    <a:latin typeface="Arial" pitchFamily="34" charset="0"/>
                    <a:ea typeface="+mn-ea"/>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401638" indent="-401638">
                  <a:buNone/>
                </a:pPr>
                <a14:m>
                  <m:oMath xmlns:m="http://schemas.openxmlformats.org/officeDocument/2006/math">
                    <m:sSub>
                      <m:sSubPr>
                        <m:ctrlPr>
                          <a:rPr lang="en-US" sz="1400" i="1" smtClean="0">
                            <a:latin typeface="Cambria Math" panose="02040503050406030204" pitchFamily="18" charset="0"/>
                          </a:rPr>
                        </m:ctrlPr>
                      </m:sSubPr>
                      <m:e>
                        <m:r>
                          <a:rPr lang="en-US" sz="1400" i="1">
                            <a:latin typeface="Cambria Math" panose="02040503050406030204" pitchFamily="18" charset="0"/>
                          </a:rPr>
                          <m:t>𝑃</m:t>
                        </m:r>
                      </m:e>
                      <m:sub>
                        <m:r>
                          <a:rPr lang="en-US" sz="1400" i="1">
                            <a:latin typeface="Cambria Math" panose="02040503050406030204" pitchFamily="18" charset="0"/>
                          </a:rPr>
                          <m:t>𝑃𝑒𝑎𝑘</m:t>
                        </m:r>
                      </m:sub>
                    </m:sSub>
                  </m:oMath>
                </a14:m>
                <a:r>
                  <a:rPr lang="en-US" sz="1400" i="1" baseline="-25000" dirty="0" smtClean="0">
                    <a:latin typeface="Helvetica" panose="020B0604020202020204" pitchFamily="34" charset="0"/>
                    <a:ea typeface="Cambria Math" panose="02040503050406030204" pitchFamily="18"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 peak pressure </a:t>
                </a:r>
              </a:p>
              <a:p>
                <a:pPr marL="401638" indent="-401638">
                  <a:buNone/>
                </a:pPr>
                <a:r>
                  <a:rPr lang="en-US" sz="1400" i="1" dirty="0" smtClean="0">
                    <a:latin typeface="Helvetica" panose="020B0604020202020204" pitchFamily="34" charset="0"/>
                    <a:ea typeface="Cambria Math" panose="02040503050406030204" pitchFamily="18" charset="0"/>
                    <a:cs typeface="Helvetica" panose="020B0604020202020204" pitchFamily="34" charset="0"/>
                  </a:rPr>
                  <a:t>a</a:t>
                </a:r>
                <a:r>
                  <a:rPr lang="en-US" sz="1400" i="1" baseline="-25000" dirty="0" smtClean="0">
                    <a:latin typeface="Helvetica" panose="020B0604020202020204" pitchFamily="34" charset="0"/>
                    <a:ea typeface="Cambria Math" panose="02040503050406030204" pitchFamily="18" charset="0"/>
                    <a:cs typeface="Helvetica" panose="020B0604020202020204" pitchFamily="34" charset="0"/>
                  </a:rPr>
                  <a:t>0 </a:t>
                </a:r>
                <a:r>
                  <a:rPr lang="en-US" sz="1400" dirty="0" smtClean="0">
                    <a:latin typeface="Helvetica" panose="020B0604020202020204" pitchFamily="34" charset="0"/>
                    <a:cs typeface="Helvetica" panose="020B0604020202020204" pitchFamily="34" charset="0"/>
                  </a:rPr>
                  <a:t>= acoustic velocity</a:t>
                </a:r>
              </a:p>
              <a:p>
                <a:pPr marL="0" indent="0">
                  <a:buFont typeface="Arial" pitchFamily="34" charset="0"/>
                  <a:buNone/>
                </a:pPr>
                <a:r>
                  <a:rPr lang="el-GR" sz="1400" i="1" dirty="0" smtClean="0">
                    <a:latin typeface="Helvetica" panose="020B0604020202020204" pitchFamily="34" charset="0"/>
                    <a:ea typeface="Cambria Math" panose="02040503050406030204" pitchFamily="18" charset="0"/>
                    <a:cs typeface="Helvetica" panose="020B0604020202020204" pitchFamily="34" charset="0"/>
                  </a:rPr>
                  <a:t>ρ</a:t>
                </a:r>
                <a:r>
                  <a:rPr lang="en-US" sz="1400" i="1" dirty="0" smtClean="0">
                    <a:latin typeface="Helvetica" panose="020B0604020202020204" pitchFamily="34" charset="0"/>
                    <a:ea typeface="Cambria Math" panose="02040503050406030204" pitchFamily="18"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 fluid density</a:t>
                </a:r>
              </a:p>
              <a:p>
                <a:pPr marL="0" indent="0">
                  <a:buFont typeface="Arial" pitchFamily="34" charset="0"/>
                  <a:buNone/>
                </a:pPr>
                <a14:m>
                  <m:oMath xmlns:m="http://schemas.openxmlformats.org/officeDocument/2006/math">
                    <m:r>
                      <a:rPr lang="en-US" sz="1400" b="0" i="1" smtClean="0">
                        <a:latin typeface="Cambria Math" panose="02040503050406030204" pitchFamily="18" charset="0"/>
                        <a:cs typeface="Helvetica" panose="020B0604020202020204" pitchFamily="34" charset="0"/>
                      </a:rPr>
                      <m:t>𝑣</m:t>
                    </m:r>
                  </m:oMath>
                </a14:m>
                <a:r>
                  <a:rPr lang="en-US" sz="1400" dirty="0" smtClean="0">
                    <a:latin typeface="Helvetica" panose="020B0604020202020204" pitchFamily="34" charset="0"/>
                    <a:cs typeface="Helvetica" panose="020B0604020202020204" pitchFamily="34" charset="0"/>
                  </a:rPr>
                  <a:t> = fluid velocity </a:t>
                </a:r>
                <a:endParaRPr lang="en-US" sz="1400" dirty="0">
                  <a:latin typeface="Helvetica" panose="020B0604020202020204" pitchFamily="34" charset="0"/>
                  <a:cs typeface="Helvetica" panose="020B0604020202020204" pitchFamily="34" charset="0"/>
                </a:endParaRPr>
              </a:p>
              <a:p>
                <a:pPr marL="0" indent="0">
                  <a:buFont typeface="Arial" pitchFamily="34" charset="0"/>
                  <a:buNone/>
                </a:pPr>
                <a:endParaRPr lang="en-US" sz="1400" dirty="0" smtClean="0">
                  <a:latin typeface="Times New Roman" panose="02020603050405020304" pitchFamily="18" charset="0"/>
                  <a:cs typeface="Times New Roman" panose="02020603050405020304" pitchFamily="18" charset="0"/>
                </a:endParaRPr>
              </a:p>
              <a:p>
                <a:pPr marL="0" indent="0">
                  <a:buFont typeface="Arial" pitchFamily="34" charset="0"/>
                  <a:buNone/>
                </a:pPr>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mc:Choice>
        <mc:Fallback xmlns="">
          <p:sp>
            <p:nvSpPr>
              <p:cNvPr id="10" name="Content Placeholder 2"/>
              <p:cNvSpPr txBox="1">
                <a:spLocks noRot="1" noChangeAspect="1" noMove="1" noResize="1" noEditPoints="1" noAdjustHandles="1" noChangeArrowheads="1" noChangeShapeType="1" noTextEdit="1"/>
              </p:cNvSpPr>
              <p:nvPr/>
            </p:nvSpPr>
            <p:spPr>
              <a:xfrm>
                <a:off x="1954689" y="1731114"/>
                <a:ext cx="2617311" cy="1042916"/>
              </a:xfrm>
              <a:prstGeom prst="rect">
                <a:avLst/>
              </a:prstGeom>
              <a:blipFill>
                <a:blip r:embed="rId5"/>
                <a:stretch>
                  <a:fillRect l="-699" t="-1170"/>
                </a:stretch>
              </a:blipFill>
            </p:spPr>
            <p:txBody>
              <a:bodyPr/>
              <a:lstStyle/>
              <a:p>
                <a:r>
                  <a:rPr lang="en-US">
                    <a:noFill/>
                  </a:rPr>
                  <a:t> </a:t>
                </a:r>
              </a:p>
            </p:txBody>
          </p:sp>
        </mc:Fallback>
      </mc:AlternateContent>
      <p:graphicFrame>
        <p:nvGraphicFramePr>
          <p:cNvPr id="5" name="Table 4"/>
          <p:cNvGraphicFramePr>
            <a:graphicFrameLocks noGrp="1"/>
          </p:cNvGraphicFramePr>
          <p:nvPr>
            <p:extLst>
              <p:ext uri="{D42A27DB-BD31-4B8C-83A1-F6EECF244321}">
                <p14:modId xmlns:p14="http://schemas.microsoft.com/office/powerpoint/2010/main" val="4075929533"/>
              </p:ext>
            </p:extLst>
          </p:nvPr>
        </p:nvGraphicFramePr>
        <p:xfrm>
          <a:off x="4239983" y="3306900"/>
          <a:ext cx="4675416" cy="510171"/>
        </p:xfrm>
        <a:graphic>
          <a:graphicData uri="http://schemas.openxmlformats.org/drawingml/2006/table">
            <a:tbl>
              <a:tblPr firstRow="1" firstCol="1" bandRow="1">
                <a:tableStyleId>{10A1B5D5-9B99-4C35-A422-299274C87663}</a:tableStyleId>
              </a:tblPr>
              <a:tblGrid>
                <a:gridCol w="1168854">
                  <a:extLst>
                    <a:ext uri="{9D8B030D-6E8A-4147-A177-3AD203B41FA5}">
                      <a16:colId xmlns:a16="http://schemas.microsoft.com/office/drawing/2014/main" xmlns="" val="3497347024"/>
                    </a:ext>
                  </a:extLst>
                </a:gridCol>
                <a:gridCol w="1168854">
                  <a:extLst>
                    <a:ext uri="{9D8B030D-6E8A-4147-A177-3AD203B41FA5}">
                      <a16:colId xmlns:a16="http://schemas.microsoft.com/office/drawing/2014/main" xmlns="" val="3908529666"/>
                    </a:ext>
                  </a:extLst>
                </a:gridCol>
                <a:gridCol w="1168854">
                  <a:extLst>
                    <a:ext uri="{9D8B030D-6E8A-4147-A177-3AD203B41FA5}">
                      <a16:colId xmlns:a16="http://schemas.microsoft.com/office/drawing/2014/main" xmlns="" val="2515303797"/>
                    </a:ext>
                  </a:extLst>
                </a:gridCol>
                <a:gridCol w="1168854">
                  <a:extLst>
                    <a:ext uri="{9D8B030D-6E8A-4147-A177-3AD203B41FA5}">
                      <a16:colId xmlns:a16="http://schemas.microsoft.com/office/drawing/2014/main" xmlns="" val="3379268662"/>
                    </a:ext>
                  </a:extLst>
                </a:gridCol>
              </a:tblGrid>
              <a:tr h="328209">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Component</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Liquid Fill and Drain Valve</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Isolation Latch Valve</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extLst>
                  <a:ext uri="{0D108BD9-81ED-4DB2-BD59-A6C34878D82A}">
                    <a16:rowId xmlns:a16="http://schemas.microsoft.com/office/drawing/2014/main" xmlns="" val="1788701110"/>
                  </a:ext>
                </a:extLst>
              </a:tr>
              <a:tr h="174891">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Proof Pressure</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1650 psi</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975 psi</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tc>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825 psi</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tc>
                <a:extLst>
                  <a:ext uri="{0D108BD9-81ED-4DB2-BD59-A6C34878D82A}">
                    <a16:rowId xmlns:a16="http://schemas.microsoft.com/office/drawing/2014/main" xmlns="" val="4231928674"/>
                  </a:ext>
                </a:extLst>
              </a:tr>
            </a:tbl>
          </a:graphicData>
        </a:graphic>
      </p:graphicFrame>
    </p:spTree>
    <p:extLst>
      <p:ext uri="{BB962C8B-B14F-4D97-AF65-F5344CB8AC3E}">
        <p14:creationId xmlns:p14="http://schemas.microsoft.com/office/powerpoint/2010/main" val="3314115946"/>
      </p:ext>
    </p:extLst>
  </p:cSld>
  <p:clrMapOvr>
    <a:masterClrMapping/>
  </p:clrMapOvr>
  <mc:AlternateContent xmlns:mc="http://schemas.openxmlformats.org/markup-compatibility/2006" xmlns:p14="http://schemas.microsoft.com/office/powerpoint/2010/main">
    <mc:Choice Requires="p14">
      <p:transition spd="slow" p14:dur="2000" advTm="262055"/>
    </mc:Choice>
    <mc:Fallback xmlns="">
      <p:transition spd="slow" advTm="262055"/>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Surge Analytical Modeling (1 of 3)</a:t>
            </a:r>
            <a:endParaRPr lang="en-US" dirty="0"/>
          </a:p>
        </p:txBody>
      </p:sp>
      <p:sp>
        <p:nvSpPr>
          <p:cNvPr id="3" name="Content Placeholder 2"/>
          <p:cNvSpPr>
            <a:spLocks noGrp="1"/>
          </p:cNvSpPr>
          <p:nvPr>
            <p:ph idx="1"/>
          </p:nvPr>
        </p:nvSpPr>
        <p:spPr>
          <a:xfrm>
            <a:off x="101600" y="1123950"/>
            <a:ext cx="4584954" cy="3363648"/>
          </a:xfrm>
        </p:spPr>
        <p:txBody>
          <a:bodyPr/>
          <a:lstStyle/>
          <a:p>
            <a:r>
              <a:rPr lang="en-US" sz="2000" dirty="0" smtClean="0"/>
              <a:t>Developed using C&amp;R Technologies’ Thermal Desktop program using the internal FloCAD module</a:t>
            </a:r>
          </a:p>
          <a:p>
            <a:pPr lvl="1"/>
            <a:r>
              <a:rPr lang="en-US" sz="1800" dirty="0" smtClean="0"/>
              <a:t>Recreate 1:1 visualization model</a:t>
            </a:r>
          </a:p>
          <a:p>
            <a:pPr lvl="1"/>
            <a:r>
              <a:rPr lang="en-US" sz="1800" dirty="0" smtClean="0"/>
              <a:t>Define the feed system</a:t>
            </a:r>
          </a:p>
          <a:p>
            <a:pPr lvl="1"/>
            <a:r>
              <a:rPr lang="en-US" sz="1800" dirty="0" smtClean="0"/>
              <a:t>Assign parameters to subsystem </a:t>
            </a:r>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8</a:t>
            </a:fld>
            <a:endParaRPr lang="en-US"/>
          </a:p>
        </p:txBody>
      </p:sp>
      <p:pic>
        <p:nvPicPr>
          <p:cNvPr id="5" name="Picture 4"/>
          <p:cNvPicPr/>
          <p:nvPr/>
        </p:nvPicPr>
        <p:blipFill>
          <a:blip r:embed="rId2"/>
          <a:stretch>
            <a:fillRect/>
          </a:stretch>
        </p:blipFill>
        <p:spPr>
          <a:xfrm>
            <a:off x="4572000" y="1123950"/>
            <a:ext cx="4451350" cy="2971800"/>
          </a:xfrm>
          <a:prstGeom prst="rect">
            <a:avLst/>
          </a:prstGeom>
        </p:spPr>
      </p:pic>
    </p:spTree>
    <p:extLst>
      <p:ext uri="{BB962C8B-B14F-4D97-AF65-F5344CB8AC3E}">
        <p14:creationId xmlns:p14="http://schemas.microsoft.com/office/powerpoint/2010/main" val="2418749862"/>
      </p:ext>
    </p:extLst>
  </p:cSld>
  <p:clrMapOvr>
    <a:masterClrMapping/>
  </p:clrMapOvr>
  <mc:AlternateContent xmlns:mc="http://schemas.openxmlformats.org/markup-compatibility/2006" xmlns:p14="http://schemas.microsoft.com/office/powerpoint/2010/main">
    <mc:Choice Requires="p14">
      <p:transition spd="slow" p14:dur="2000" advTm="264054"/>
    </mc:Choice>
    <mc:Fallback xmlns="">
      <p:transition spd="slow" advTm="264054"/>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Surge Analytical Modeling (2 of 3)</a:t>
            </a:r>
            <a:endParaRPr lang="en-US"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9</a:t>
            </a:fld>
            <a:endParaRPr lang="en-US"/>
          </a:p>
        </p:txBody>
      </p:sp>
      <p:pic>
        <p:nvPicPr>
          <p:cNvPr id="7" name="Picture 6"/>
          <p:cNvPicPr/>
          <p:nvPr/>
        </p:nvPicPr>
        <p:blipFill rotWithShape="1">
          <a:blip r:embed="rId2">
            <a:extLst>
              <a:ext uri="{28A0092B-C50C-407E-A947-70E740481C1C}">
                <a14:useLocalDpi xmlns:a14="http://schemas.microsoft.com/office/drawing/2010/main" val="0"/>
              </a:ext>
            </a:extLst>
          </a:blip>
          <a:srcRect l="5030" t="3077" r="7955"/>
          <a:stretch/>
        </p:blipFill>
        <p:spPr bwMode="auto">
          <a:xfrm>
            <a:off x="175895" y="1965452"/>
            <a:ext cx="4396105" cy="2504466"/>
          </a:xfrm>
          <a:prstGeom prst="rect">
            <a:avLst/>
          </a:prstGeom>
          <a:noFill/>
          <a:ln>
            <a:noFill/>
          </a:ln>
          <a:extLst>
            <a:ext uri="{53640926-AAD7-44D8-BBD7-CCE9431645EC}">
              <a14:shadowObscured xmlns:a14="http://schemas.microsoft.com/office/drawing/2010/main"/>
            </a:ext>
          </a:extLst>
        </p:spPr>
      </p:pic>
      <p:pic>
        <p:nvPicPr>
          <p:cNvPr id="8" name="Picture 7"/>
          <p:cNvPicPr/>
          <p:nvPr/>
        </p:nvPicPr>
        <p:blipFill rotWithShape="1">
          <a:blip r:embed="rId3">
            <a:extLst>
              <a:ext uri="{28A0092B-C50C-407E-A947-70E740481C1C}">
                <a14:useLocalDpi xmlns:a14="http://schemas.microsoft.com/office/drawing/2010/main" val="0"/>
              </a:ext>
            </a:extLst>
          </a:blip>
          <a:srcRect l="5363" r="7434"/>
          <a:stretch/>
        </p:blipFill>
        <p:spPr bwMode="auto">
          <a:xfrm>
            <a:off x="4572000" y="1965452"/>
            <a:ext cx="4572000" cy="2504466"/>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228600" y="941169"/>
            <a:ext cx="8763000" cy="923330"/>
          </a:xfrm>
          <a:prstGeom prst="rect">
            <a:avLst/>
          </a:prstGeom>
        </p:spPr>
        <p:txBody>
          <a:bodyPr wrap="square">
            <a:spAutoFit/>
          </a:bodyPr>
          <a:lstStyle/>
          <a:p>
            <a:pPr marL="285750" indent="-285750">
              <a:spcBef>
                <a:spcPts val="900"/>
              </a:spcBef>
              <a:buClr>
                <a:srgbClr val="00529B"/>
              </a:buClr>
              <a:buFont typeface="Wingdings" panose="05000000000000000000" pitchFamily="2" charset="2"/>
              <a:buChar char="Ø"/>
            </a:pPr>
            <a:r>
              <a:rPr lang="en-US" altLang="en-US" dirty="0" smtClean="0"/>
              <a:t>The 0.048” venturi vacuum downstream MEOP upstream condition is evaluated. On the left is shown the surge pressures at the four thruster locations, on the right is shown the solution for the fill and drain valve and the </a:t>
            </a:r>
            <a:r>
              <a:rPr lang="en-US" altLang="en-US" dirty="0"/>
              <a:t>l</a:t>
            </a:r>
            <a:r>
              <a:rPr lang="en-US" altLang="en-US" dirty="0" smtClean="0"/>
              <a:t>atch valve for bank two. </a:t>
            </a:r>
            <a:endParaRPr lang="en-US" altLang="en-US" dirty="0"/>
          </a:p>
        </p:txBody>
      </p:sp>
    </p:spTree>
    <p:extLst>
      <p:ext uri="{BB962C8B-B14F-4D97-AF65-F5344CB8AC3E}">
        <p14:creationId xmlns:p14="http://schemas.microsoft.com/office/powerpoint/2010/main" val="2972119772"/>
      </p:ext>
    </p:extLst>
  </p:cSld>
  <p:clrMapOvr>
    <a:masterClrMapping/>
  </p:clrMapOvr>
  <mc:AlternateContent xmlns:mc="http://schemas.openxmlformats.org/markup-compatibility/2006" xmlns:p14="http://schemas.microsoft.com/office/powerpoint/2010/main">
    <mc:Choice Requires="p14">
      <p:transition spd="slow" p14:dur="2000" advTm="67547"/>
    </mc:Choice>
    <mc:Fallback xmlns="">
      <p:transition spd="slow" advTm="6754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Surge Analytical Modeling (3 of 3)</a:t>
            </a:r>
            <a:endParaRPr lang="en-US"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10</a:t>
            </a:fld>
            <a:endParaRPr lang="en-US"/>
          </a:p>
        </p:txBody>
      </p:sp>
      <p:pic>
        <p:nvPicPr>
          <p:cNvPr id="6" name="Picture 5"/>
          <p:cNvPicPr/>
          <p:nvPr/>
        </p:nvPicPr>
        <p:blipFill rotWithShape="1">
          <a:blip r:embed="rId2">
            <a:extLst>
              <a:ext uri="{28A0092B-C50C-407E-A947-70E740481C1C}">
                <a14:useLocalDpi xmlns:a14="http://schemas.microsoft.com/office/drawing/2010/main" val="0"/>
              </a:ext>
            </a:extLst>
          </a:blip>
          <a:srcRect l="3138" r="7268"/>
          <a:stretch/>
        </p:blipFill>
        <p:spPr bwMode="auto">
          <a:xfrm>
            <a:off x="228600" y="1543289"/>
            <a:ext cx="3390900" cy="3085861"/>
          </a:xfrm>
          <a:prstGeom prst="rect">
            <a:avLst/>
          </a:prstGeom>
          <a:noFill/>
          <a:ln>
            <a:noFill/>
          </a:ln>
          <a:extLst>
            <a:ext uri="{53640926-AAD7-44D8-BBD7-CCE9431645EC}">
              <a14:shadowObscured xmlns:a14="http://schemas.microsoft.com/office/drawing/2010/main"/>
            </a:ext>
          </a:extLst>
        </p:spPr>
      </p:pic>
      <p:pic>
        <p:nvPicPr>
          <p:cNvPr id="9" name="Picture 8"/>
          <p:cNvPicPr/>
          <p:nvPr/>
        </p:nvPicPr>
        <p:blipFill rotWithShape="1">
          <a:blip r:embed="rId3">
            <a:extLst>
              <a:ext uri="{28A0092B-C50C-407E-A947-70E740481C1C}">
                <a14:useLocalDpi xmlns:a14="http://schemas.microsoft.com/office/drawing/2010/main" val="0"/>
              </a:ext>
            </a:extLst>
          </a:blip>
          <a:srcRect l="7103" t="1780" r="8094"/>
          <a:stretch/>
        </p:blipFill>
        <p:spPr bwMode="auto">
          <a:xfrm>
            <a:off x="3797300" y="1599763"/>
            <a:ext cx="5118100" cy="2972912"/>
          </a:xfrm>
          <a:prstGeom prst="rect">
            <a:avLst/>
          </a:prstGeom>
          <a:noFill/>
          <a:ln>
            <a:noFill/>
          </a:ln>
          <a:extLst>
            <a:ext uri="{53640926-AAD7-44D8-BBD7-CCE9431645EC}">
              <a14:shadowObscured xmlns:a14="http://schemas.microsoft.com/office/drawing/2010/main"/>
            </a:ext>
          </a:extLst>
        </p:spPr>
      </p:pic>
      <p:sp>
        <p:nvSpPr>
          <p:cNvPr id="7" name="Rectangle 6"/>
          <p:cNvSpPr/>
          <p:nvPr/>
        </p:nvSpPr>
        <p:spPr>
          <a:xfrm>
            <a:off x="381000" y="715023"/>
            <a:ext cx="8763000" cy="923330"/>
          </a:xfrm>
          <a:prstGeom prst="rect">
            <a:avLst/>
          </a:prstGeom>
        </p:spPr>
        <p:txBody>
          <a:bodyPr wrap="square">
            <a:spAutoFit/>
          </a:bodyPr>
          <a:lstStyle/>
          <a:p>
            <a:pPr marL="285750" indent="-285750">
              <a:spcBef>
                <a:spcPts val="900"/>
              </a:spcBef>
              <a:buClr>
                <a:srgbClr val="00529B"/>
              </a:buClr>
              <a:buFont typeface="Wingdings" panose="05000000000000000000" pitchFamily="2" charset="2"/>
              <a:buChar char="Ø"/>
            </a:pPr>
            <a:r>
              <a:rPr lang="en-US" altLang="en-US" dirty="0" smtClean="0"/>
              <a:t>The 0.052” venturi, vacuum downstream, MEOP upstream condition is evaluated, and its solution is plotted on the right. The gHe 45 psia padded downstream, MEOP upstream condition is shown on the left. </a:t>
            </a:r>
            <a:endParaRPr lang="en-US" altLang="en-US" dirty="0"/>
          </a:p>
        </p:txBody>
      </p:sp>
    </p:spTree>
    <p:extLst>
      <p:ext uri="{BB962C8B-B14F-4D97-AF65-F5344CB8AC3E}">
        <p14:creationId xmlns:p14="http://schemas.microsoft.com/office/powerpoint/2010/main" val="755477608"/>
      </p:ext>
    </p:extLst>
  </p:cSld>
  <p:clrMapOvr>
    <a:masterClrMapping/>
  </p:clrMapOvr>
  <mc:AlternateContent xmlns:mc="http://schemas.openxmlformats.org/markup-compatibility/2006" xmlns:p14="http://schemas.microsoft.com/office/powerpoint/2010/main">
    <mc:Choice Requires="p14">
      <p:transition spd="slow" p14:dur="2000" advTm="3808"/>
    </mc:Choice>
    <mc:Fallback xmlns="">
      <p:transition spd="slow" advTm="3808"/>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Surge Testing</a:t>
            </a:r>
            <a:endParaRPr lang="en-US"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11</a:t>
            </a:fld>
            <a:endParaRPr lang="en-US"/>
          </a:p>
        </p:txBody>
      </p:sp>
      <p:pic>
        <p:nvPicPr>
          <p:cNvPr id="6" name="Picture 5"/>
          <p:cNvPicPr/>
          <p:nvPr/>
        </p:nvPicPr>
        <p:blipFill>
          <a:blip r:embed="rId2"/>
          <a:stretch>
            <a:fillRect/>
          </a:stretch>
        </p:blipFill>
        <p:spPr>
          <a:xfrm>
            <a:off x="410845" y="1584960"/>
            <a:ext cx="3823462" cy="2796540"/>
          </a:xfrm>
          <a:prstGeom prst="rect">
            <a:avLst/>
          </a:prstGeom>
        </p:spPr>
      </p:pic>
      <p:sp>
        <p:nvSpPr>
          <p:cNvPr id="7" name="Rectangle 6"/>
          <p:cNvSpPr/>
          <p:nvPr/>
        </p:nvSpPr>
        <p:spPr>
          <a:xfrm>
            <a:off x="228600" y="876128"/>
            <a:ext cx="8763000" cy="646331"/>
          </a:xfrm>
          <a:prstGeom prst="rect">
            <a:avLst/>
          </a:prstGeom>
        </p:spPr>
        <p:txBody>
          <a:bodyPr wrap="square">
            <a:spAutoFit/>
          </a:bodyPr>
          <a:lstStyle/>
          <a:p>
            <a:pPr marL="285750" indent="-285750">
              <a:spcBef>
                <a:spcPts val="900"/>
              </a:spcBef>
              <a:buClr>
                <a:srgbClr val="00529B"/>
              </a:buClr>
              <a:buFont typeface="Wingdings" panose="05000000000000000000" pitchFamily="2" charset="2"/>
              <a:buChar char="Ø"/>
            </a:pPr>
            <a:r>
              <a:rPr lang="en-US" altLang="en-US" dirty="0" smtClean="0"/>
              <a:t>The Surge Testing experimental test setup overview is shown below, along with the designation of the PACE propulsion subsystem Kistler Locations.</a:t>
            </a:r>
            <a:endParaRPr lang="en-US" altLang="en-US" dirty="0"/>
          </a:p>
        </p:txBody>
      </p:sp>
      <p:pic>
        <p:nvPicPr>
          <p:cNvPr id="9" name="Picture 8"/>
          <p:cNvPicPr>
            <a:picLocks noChangeAspect="1"/>
          </p:cNvPicPr>
          <p:nvPr/>
        </p:nvPicPr>
        <p:blipFill>
          <a:blip r:embed="rId3"/>
          <a:stretch>
            <a:fillRect/>
          </a:stretch>
        </p:blipFill>
        <p:spPr>
          <a:xfrm>
            <a:off x="4371671" y="1601927"/>
            <a:ext cx="4619929" cy="2779573"/>
          </a:xfrm>
          <a:prstGeom prst="rect">
            <a:avLst/>
          </a:prstGeom>
        </p:spPr>
      </p:pic>
    </p:spTree>
    <p:extLst>
      <p:ext uri="{BB962C8B-B14F-4D97-AF65-F5344CB8AC3E}">
        <p14:creationId xmlns:p14="http://schemas.microsoft.com/office/powerpoint/2010/main" val="10215953"/>
      </p:ext>
    </p:extLst>
  </p:cSld>
  <p:clrMapOvr>
    <a:masterClrMapping/>
  </p:clrMapOvr>
  <mc:AlternateContent xmlns:mc="http://schemas.openxmlformats.org/markup-compatibility/2006" xmlns:p14="http://schemas.microsoft.com/office/powerpoint/2010/main">
    <mc:Choice Requires="p14">
      <p:transition spd="slow" p14:dur="2000" advTm="107091"/>
    </mc:Choice>
    <mc:Fallback xmlns="">
      <p:transition spd="slow" advTm="107091"/>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rotWithShape="1">
          <a:blip r:embed="rId2">
            <a:extLst>
              <a:ext uri="{28A0092B-C50C-407E-A947-70E740481C1C}">
                <a14:useLocalDpi xmlns:a14="http://schemas.microsoft.com/office/drawing/2010/main" val="0"/>
              </a:ext>
            </a:extLst>
          </a:blip>
          <a:srcRect l="2923" t="6051" r="8336" b="-5"/>
          <a:stretch/>
        </p:blipFill>
        <p:spPr bwMode="auto">
          <a:xfrm>
            <a:off x="4598135" y="1633973"/>
            <a:ext cx="3602554" cy="2917037"/>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lstStyle/>
          <a:p>
            <a:r>
              <a:rPr lang="en-US" sz="2000" dirty="0" smtClean="0"/>
              <a:t>Comparison of Computational Model Against Testing (1 of 2)</a:t>
            </a:r>
            <a:endParaRPr lang="en-US" sz="2000"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12</a:t>
            </a:fld>
            <a:endParaRPr lang="en-US"/>
          </a:p>
        </p:txBody>
      </p:sp>
      <p:pic>
        <p:nvPicPr>
          <p:cNvPr id="6" name="Picture 5"/>
          <p:cNvPicPr/>
          <p:nvPr/>
        </p:nvPicPr>
        <p:blipFill rotWithShape="1">
          <a:blip r:embed="rId3">
            <a:extLst>
              <a:ext uri="{28A0092B-C50C-407E-A947-70E740481C1C}">
                <a14:useLocalDpi xmlns:a14="http://schemas.microsoft.com/office/drawing/2010/main" val="0"/>
              </a:ext>
            </a:extLst>
          </a:blip>
          <a:srcRect l="1759" t="5568" r="7326"/>
          <a:stretch/>
        </p:blipFill>
        <p:spPr bwMode="auto">
          <a:xfrm>
            <a:off x="743621" y="1599754"/>
            <a:ext cx="3673204" cy="3086546"/>
          </a:xfrm>
          <a:prstGeom prst="rect">
            <a:avLst/>
          </a:prstGeom>
          <a:ln>
            <a:noFill/>
          </a:ln>
          <a:extLst>
            <a:ext uri="{53640926-AAD7-44D8-BBD7-CCE9431645EC}">
              <a14:shadowObscured xmlns:a14="http://schemas.microsoft.com/office/drawing/2010/main"/>
            </a:ext>
          </a:extLst>
        </p:spPr>
      </p:pic>
      <p:sp>
        <p:nvSpPr>
          <p:cNvPr id="8" name="Rectangle 7"/>
          <p:cNvSpPr/>
          <p:nvPr/>
        </p:nvSpPr>
        <p:spPr>
          <a:xfrm>
            <a:off x="381000" y="802976"/>
            <a:ext cx="8763000" cy="830997"/>
          </a:xfrm>
          <a:prstGeom prst="rect">
            <a:avLst/>
          </a:prstGeom>
        </p:spPr>
        <p:txBody>
          <a:bodyPr wrap="square">
            <a:spAutoFit/>
          </a:bodyPr>
          <a:lstStyle/>
          <a:p>
            <a:pPr marL="285750" indent="-285750">
              <a:spcBef>
                <a:spcPts val="900"/>
              </a:spcBef>
              <a:buClr>
                <a:srgbClr val="00529B"/>
              </a:buClr>
              <a:buFont typeface="Wingdings" panose="05000000000000000000" pitchFamily="2" charset="2"/>
              <a:buChar char="Ø"/>
            </a:pPr>
            <a:r>
              <a:rPr lang="en-US" altLang="en-US" sz="1600" dirty="0" smtClean="0"/>
              <a:t>The figure on the left shows a scaled for hydrazine empirical testing data summary for the 0.052” Venturi which was tested under a vacuum condition. The figure on the right shows the empirical versus analytical testing data for the same condition, unscaled for hydrazine.</a:t>
            </a:r>
            <a:endParaRPr lang="en-US" altLang="en-US" sz="1600" dirty="0"/>
          </a:p>
        </p:txBody>
      </p:sp>
    </p:spTree>
    <p:extLst>
      <p:ext uri="{BB962C8B-B14F-4D97-AF65-F5344CB8AC3E}">
        <p14:creationId xmlns:p14="http://schemas.microsoft.com/office/powerpoint/2010/main" val="4035910482"/>
      </p:ext>
    </p:extLst>
  </p:cSld>
  <p:clrMapOvr>
    <a:masterClrMapping/>
  </p:clrMapOvr>
  <mc:AlternateContent xmlns:mc="http://schemas.openxmlformats.org/markup-compatibility/2006" xmlns:p14="http://schemas.microsoft.com/office/powerpoint/2010/main">
    <mc:Choice Requires="p14">
      <p:transition spd="slow" p14:dur="2000" advTm="323570"/>
    </mc:Choice>
    <mc:Fallback xmlns="">
      <p:transition spd="slow" advTm="32357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Comparison of Computational Model Against Testing (2 of 2)</a:t>
            </a:r>
            <a:endParaRPr lang="en-US" sz="2000"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13</a:t>
            </a:fld>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67313804"/>
              </p:ext>
            </p:extLst>
          </p:nvPr>
        </p:nvGraphicFramePr>
        <p:xfrm>
          <a:off x="2845308" y="847797"/>
          <a:ext cx="6135261" cy="3688080"/>
        </p:xfrm>
        <a:graphic>
          <a:graphicData uri="http://schemas.openxmlformats.org/drawingml/2006/table">
            <a:tbl>
              <a:tblPr firstRow="1" firstCol="1" bandRow="1">
                <a:tableStyleId>{16D9F66E-5EB9-4882-86FB-DCBF35E3C3E4}</a:tableStyleId>
              </a:tblPr>
              <a:tblGrid>
                <a:gridCol w="685800">
                  <a:extLst>
                    <a:ext uri="{9D8B030D-6E8A-4147-A177-3AD203B41FA5}">
                      <a16:colId xmlns:a16="http://schemas.microsoft.com/office/drawing/2014/main" xmlns="" val="3550676737"/>
                    </a:ext>
                  </a:extLst>
                </a:gridCol>
                <a:gridCol w="950976">
                  <a:extLst>
                    <a:ext uri="{9D8B030D-6E8A-4147-A177-3AD203B41FA5}">
                      <a16:colId xmlns:a16="http://schemas.microsoft.com/office/drawing/2014/main" xmlns="" val="3403550643"/>
                    </a:ext>
                  </a:extLst>
                </a:gridCol>
                <a:gridCol w="744474">
                  <a:extLst>
                    <a:ext uri="{9D8B030D-6E8A-4147-A177-3AD203B41FA5}">
                      <a16:colId xmlns:a16="http://schemas.microsoft.com/office/drawing/2014/main" xmlns="" val="2139565539"/>
                    </a:ext>
                  </a:extLst>
                </a:gridCol>
                <a:gridCol w="742950">
                  <a:extLst>
                    <a:ext uri="{9D8B030D-6E8A-4147-A177-3AD203B41FA5}">
                      <a16:colId xmlns:a16="http://schemas.microsoft.com/office/drawing/2014/main" xmlns="" val="3955230517"/>
                    </a:ext>
                  </a:extLst>
                </a:gridCol>
                <a:gridCol w="723900">
                  <a:extLst>
                    <a:ext uri="{9D8B030D-6E8A-4147-A177-3AD203B41FA5}">
                      <a16:colId xmlns:a16="http://schemas.microsoft.com/office/drawing/2014/main" xmlns="" val="2267181323"/>
                    </a:ext>
                  </a:extLst>
                </a:gridCol>
                <a:gridCol w="628650">
                  <a:extLst>
                    <a:ext uri="{9D8B030D-6E8A-4147-A177-3AD203B41FA5}">
                      <a16:colId xmlns:a16="http://schemas.microsoft.com/office/drawing/2014/main" xmlns="" val="1716370207"/>
                    </a:ext>
                  </a:extLst>
                </a:gridCol>
                <a:gridCol w="762399">
                  <a:extLst>
                    <a:ext uri="{9D8B030D-6E8A-4147-A177-3AD203B41FA5}">
                      <a16:colId xmlns:a16="http://schemas.microsoft.com/office/drawing/2014/main" xmlns="" val="2561625401"/>
                    </a:ext>
                  </a:extLst>
                </a:gridCol>
                <a:gridCol w="896112">
                  <a:extLst>
                    <a:ext uri="{9D8B030D-6E8A-4147-A177-3AD203B41FA5}">
                      <a16:colId xmlns:a16="http://schemas.microsoft.com/office/drawing/2014/main" xmlns="" val="155681025"/>
                    </a:ext>
                  </a:extLst>
                </a:gridCol>
              </a:tblGrid>
              <a:tr h="165262">
                <a:tc gridSpan="2">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Boundary Condition</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hMerge="1">
                  <a:txBody>
                    <a:bodyPr/>
                    <a:lstStyle/>
                    <a:p>
                      <a:endParaRPr lang="en-US"/>
                    </a:p>
                  </a:txBody>
                  <a:tcPr/>
                </a:tc>
                <a:tc gridSpan="4">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MEOP, Vacuum Downstream</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Analysis Result Sigma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3">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Joukowsky Solutions</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extLst>
                  <a:ext uri="{0D108BD9-81ED-4DB2-BD59-A6C34878D82A}">
                    <a16:rowId xmlns:a16="http://schemas.microsoft.com/office/drawing/2014/main" xmlns="" val="1126934932"/>
                  </a:ext>
                </a:extLst>
              </a:tr>
              <a:tr h="165262">
                <a:tc rowSpan="2" gridSpan="2">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Venturi Size and Evaluation Point</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2" hMerge="1">
                  <a:txBody>
                    <a:bodyPr/>
                    <a:lstStyle/>
                    <a:p>
                      <a:endParaRPr lang="en-US"/>
                    </a:p>
                  </a:txBody>
                  <a:tcPr/>
                </a:tc>
                <a:tc rowSpan="2">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Analysis Results (psi)</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gridSpan="3">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Testing Results (psi)</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hMerge="1">
                  <a:txBody>
                    <a:bodyPr/>
                    <a:lstStyle/>
                    <a:p>
                      <a:endParaRPr lang="en-US"/>
                    </a:p>
                  </a:txBody>
                  <a:tcPr/>
                </a:tc>
                <a:tc h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3766203001"/>
                  </a:ext>
                </a:extLst>
              </a:tr>
              <a:tr h="330524">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Average</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Peak</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Sigma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4135631180"/>
                  </a:ext>
                </a:extLst>
              </a:tr>
              <a:tr h="165262">
                <a:tc rowSpan="6">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0.048”</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1A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911</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950.4</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1055.0</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67.4</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0.58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6">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758.2</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extLst>
                  <a:ext uri="{0D108BD9-81ED-4DB2-BD59-A6C34878D82A}">
                    <a16:rowId xmlns:a16="http://schemas.microsoft.com/office/drawing/2014/main" xmlns="" val="1498608957"/>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2A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845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1059.7</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1155.1</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84.5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2.54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3156756722"/>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3A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985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810.4</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926.3</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45.7</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-3.82 σ</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3136174475"/>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4A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1120</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998.4</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1100.8</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70.5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-1.72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1378324816"/>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F/D Valve</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536</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744.0</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792.8</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54.7</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3.8 σ</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2898382121"/>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Latch Valve</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709</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664.7</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699.4</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34.3</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-1.29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1247754049"/>
                  </a:ext>
                </a:extLst>
              </a:tr>
              <a:tr h="165262">
                <a:tc rowSpan="6">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0.052”</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1A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1001</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986.4</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1120.5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113.3</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-0.13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6">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867.8</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extLst>
                  <a:ext uri="{0D108BD9-81ED-4DB2-BD59-A6C34878D82A}">
                    <a16:rowId xmlns:a16="http://schemas.microsoft.com/office/drawing/2014/main" xmlns="" val="3221189618"/>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2A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872</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857.2</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934.3</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55.8</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-0.26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891995997"/>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3A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1078</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976.9</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1095.1</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73.0</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-1.38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2401350412"/>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4A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1167</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1031.7</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1181.2</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112.5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-1.2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3894604289"/>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F/D Valve</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554</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623.4</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652.1</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23.6</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2.94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243042302"/>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Latch Valve</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727</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663.4</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703.2</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22.5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-2.83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566344172"/>
                  </a:ext>
                </a:extLst>
              </a:tr>
              <a:tr h="165262">
                <a:tc rowSpan="6">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0.055”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1A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1062</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1213.2</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1744.5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54.8</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2.76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rowSpan="6">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968</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extLst>
                  <a:ext uri="{0D108BD9-81ED-4DB2-BD59-A6C34878D82A}">
                    <a16:rowId xmlns:a16="http://schemas.microsoft.com/office/drawing/2014/main" xmlns="" val="4179986543"/>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2A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928</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959.5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1388.8</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28.7</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4167021218"/>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3A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1134</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1090</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1573.2</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61.8</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-0.71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166023790"/>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Thruster 4A</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1300</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1113.2</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1732.9</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102.5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-1.82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2937769693"/>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F/D Valve</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586</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589.5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946.9</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56.9</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0.06 σ</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3493215561"/>
                  </a:ext>
                </a:extLst>
              </a:tr>
              <a:tr h="165262">
                <a:tc vMerge="1">
                  <a:txBody>
                    <a:bodyPr/>
                    <a:lstStyle/>
                    <a:p>
                      <a:endParaRPr lang="en-US"/>
                    </a:p>
                  </a:txBody>
                  <a:tcP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Latch Valve</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625</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652.7</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969.9</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a:effectLst/>
                          <a:latin typeface="Helvetica" panose="020B0604020202020204" pitchFamily="34" charset="0"/>
                          <a:cs typeface="Helvetica" panose="020B0604020202020204" pitchFamily="34" charset="0"/>
                        </a:rPr>
                        <a:t>30.1</a:t>
                      </a:r>
                      <a:endParaRPr lang="en-US" sz="110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a:txBody>
                    <a:bodyPr/>
                    <a:lstStyle/>
                    <a:p>
                      <a:pPr marL="0" marR="0" algn="ctr">
                        <a:spcBef>
                          <a:spcPts val="0"/>
                        </a:spcBef>
                        <a:spcAft>
                          <a:spcPts val="0"/>
                        </a:spcAft>
                      </a:pPr>
                      <a:r>
                        <a:rPr lang="en-US" sz="1100" dirty="0">
                          <a:effectLst/>
                          <a:latin typeface="Helvetica" panose="020B0604020202020204" pitchFamily="34" charset="0"/>
                          <a:cs typeface="Helvetica" panose="020B0604020202020204" pitchFamily="34" charset="0"/>
                        </a:rPr>
                        <a:t>0.92 σ</a:t>
                      </a:r>
                      <a:endParaRPr lang="en-US" sz="1100" dirty="0">
                        <a:effectLst/>
                        <a:latin typeface="Helvetica" panose="020B0604020202020204" pitchFamily="34" charset="0"/>
                        <a:ea typeface="Times New Roman" panose="02020603050405020304" pitchFamily="18" charset="0"/>
                        <a:cs typeface="Helvetica"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xmlns="" val="2172522145"/>
                  </a:ext>
                </a:extLst>
              </a:tr>
            </a:tbl>
          </a:graphicData>
        </a:graphic>
      </p:graphicFrame>
      <p:sp>
        <p:nvSpPr>
          <p:cNvPr id="6" name="Rectangle 5"/>
          <p:cNvSpPr/>
          <p:nvPr/>
        </p:nvSpPr>
        <p:spPr>
          <a:xfrm>
            <a:off x="76200" y="928915"/>
            <a:ext cx="2692908" cy="3693319"/>
          </a:xfrm>
          <a:prstGeom prst="rect">
            <a:avLst/>
          </a:prstGeom>
        </p:spPr>
        <p:txBody>
          <a:bodyPr wrap="square">
            <a:spAutoFit/>
          </a:bodyPr>
          <a:lstStyle/>
          <a:p>
            <a:pPr marL="285750" indent="-285750">
              <a:spcBef>
                <a:spcPts val="900"/>
              </a:spcBef>
              <a:buClr>
                <a:srgbClr val="00529B"/>
              </a:buClr>
              <a:buFont typeface="Wingdings" panose="05000000000000000000" pitchFamily="2" charset="2"/>
              <a:buChar char="Ø"/>
            </a:pPr>
            <a:r>
              <a:rPr lang="en-US" altLang="en-US" dirty="0" smtClean="0"/>
              <a:t>On the right is shown a comparison of the testing data against the analytical results. Although for some simulation cases a high sigma exists when compared against the analytical model, the peak pressure of a data set is of primary interest  to sizing venturi. </a:t>
            </a:r>
            <a:endParaRPr lang="en-US" altLang="en-US" dirty="0"/>
          </a:p>
        </p:txBody>
      </p:sp>
    </p:spTree>
    <p:extLst>
      <p:ext uri="{BB962C8B-B14F-4D97-AF65-F5344CB8AC3E}">
        <p14:creationId xmlns:p14="http://schemas.microsoft.com/office/powerpoint/2010/main" val="1400881697"/>
      </p:ext>
    </p:extLst>
  </p:cSld>
  <p:clrMapOvr>
    <a:masterClrMapping/>
  </p:clrMapOvr>
  <mc:AlternateContent xmlns:mc="http://schemas.openxmlformats.org/markup-compatibility/2006" xmlns:p14="http://schemas.microsoft.com/office/powerpoint/2010/main">
    <mc:Choice Requires="p14">
      <p:transition spd="slow" p14:dur="2000" advTm="90619"/>
    </mc:Choice>
    <mc:Fallback xmlns="">
      <p:transition spd="slow" advTm="90619"/>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sz="2000" dirty="0" smtClean="0"/>
              <a:t>Analytical model created using Thermal Desktop’s FloCAD module proved to be a useful tool in generating preliminary expected surge pressure magnitudes for a given feed system, allowing for candidate venturi sizing. </a:t>
            </a:r>
          </a:p>
          <a:p>
            <a:pPr lvl="1"/>
            <a:r>
              <a:rPr lang="en-US" sz="1700" dirty="0" smtClean="0"/>
              <a:t>Provides GSFC with the capability of preliminarily sizing venturi for future missions without the need to go through surge testing campaigns. </a:t>
            </a:r>
          </a:p>
          <a:p>
            <a:r>
              <a:rPr lang="en-US" sz="2000" dirty="0" smtClean="0"/>
              <a:t>Model allows preliminary identification of unexpected surge outcomes allowing for early recognition of noncompliance prior the start of testing.</a:t>
            </a:r>
          </a:p>
          <a:p>
            <a:endParaRPr lang="en-US" sz="2000" dirty="0"/>
          </a:p>
        </p:txBody>
      </p:sp>
      <p:sp>
        <p:nvSpPr>
          <p:cNvPr id="4" name="Slide Number Placeholder 3"/>
          <p:cNvSpPr>
            <a:spLocks noGrp="1"/>
          </p:cNvSpPr>
          <p:nvPr>
            <p:ph type="sldNum" sz="quarter" idx="12"/>
          </p:nvPr>
        </p:nvSpPr>
        <p:spPr/>
        <p:txBody>
          <a:bodyPr/>
          <a:lstStyle/>
          <a:p>
            <a:pPr>
              <a:defRPr/>
            </a:pPr>
            <a:fld id="{B586D440-F702-449A-AAC2-9ACFF17038B8}" type="slidenum">
              <a:rPr lang="en-US" smtClean="0"/>
              <a:pPr>
                <a:defRPr/>
              </a:pPr>
              <a:t>14</a:t>
            </a:fld>
            <a:endParaRPr lang="en-US"/>
          </a:p>
        </p:txBody>
      </p:sp>
    </p:spTree>
    <p:extLst>
      <p:ext uri="{BB962C8B-B14F-4D97-AF65-F5344CB8AC3E}">
        <p14:creationId xmlns:p14="http://schemas.microsoft.com/office/powerpoint/2010/main" val="1586775987"/>
      </p:ext>
    </p:extLst>
  </p:cSld>
  <p:clrMapOvr>
    <a:masterClrMapping/>
  </p:clrMapOvr>
  <mc:AlternateContent xmlns:mc="http://schemas.openxmlformats.org/markup-compatibility/2006" xmlns:p14="http://schemas.microsoft.com/office/powerpoint/2010/main">
    <mc:Choice Requires="p14">
      <p:transition spd="slow" p14:dur="2000" advTm="67059"/>
    </mc:Choice>
    <mc:Fallback xmlns="">
      <p:transition spd="slow" advTm="67059"/>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622331"/>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Narrow"/>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ithout blue bann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8EB2D5380FE2F4D930C6B565C2D1F91" ma:contentTypeVersion="11" ma:contentTypeDescription="Create a new document." ma:contentTypeScope="" ma:versionID="7bb4524a6491913e10d18d3264613d60">
  <xsd:schema xmlns:xsd="http://www.w3.org/2001/XMLSchema" xmlns:xs="http://www.w3.org/2001/XMLSchema" xmlns:p="http://schemas.microsoft.com/office/2006/metadata/properties" xmlns:ns2="f68cf9e0-88e1-4f3b-adb3-cd048a316fce" xmlns:ns3="45189c86-d200-4f8e-8ba3-644445031606" targetNamespace="http://schemas.microsoft.com/office/2006/metadata/properties" ma:root="true" ma:fieldsID="fe491e7097e791f756d1677c32534ef1" ns2:_="" ns3:_="">
    <xsd:import namespace="f68cf9e0-88e1-4f3b-adb3-cd048a316fce"/>
    <xsd:import namespace="45189c86-d200-4f8e-8ba3-64444503160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8cf9e0-88e1-4f3b-adb3-cd048a316fc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189c86-d200-4f8e-8ba3-64444503160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14BE1A-A2C4-4862-8AD0-8BDC37D6A979}">
  <ds:schemaRefs>
    <ds:schemaRef ds:uri="http://schemas.microsoft.com/office/2006/documentManagement/types"/>
    <ds:schemaRef ds:uri="http://schemas.microsoft.com/office/2006/metadata/properties"/>
    <ds:schemaRef ds:uri="45189c86-d200-4f8e-8ba3-644445031606"/>
    <ds:schemaRef ds:uri="http://purl.org/dc/terms/"/>
    <ds:schemaRef ds:uri="f68cf9e0-88e1-4f3b-adb3-cd048a316fce"/>
    <ds:schemaRef ds:uri="http://purl.org/dc/dcmitype/"/>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E561E29E-EE55-4BBB-A007-996871FAB7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8cf9e0-88e1-4f3b-adb3-cd048a316fce"/>
    <ds:schemaRef ds:uri="45189c86-d200-4f8e-8ba3-6444450316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F3348E-F4F4-4BE8-8083-AA7D450E2F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4232</TotalTime>
  <Words>1106</Words>
  <Application>Microsoft Office PowerPoint</Application>
  <PresentationFormat>On-screen Show (16:9)</PresentationFormat>
  <Paragraphs>263</Paragraphs>
  <Slides>15</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ＭＳ Ｐゴシック</vt:lpstr>
      <vt:lpstr>Arial</vt:lpstr>
      <vt:lpstr>Arial Narrow</vt:lpstr>
      <vt:lpstr>Calibri Light</vt:lpstr>
      <vt:lpstr>Cambria Math</vt:lpstr>
      <vt:lpstr>Helvetica</vt:lpstr>
      <vt:lpstr>Times</vt:lpstr>
      <vt:lpstr>Times New Roman</vt:lpstr>
      <vt:lpstr>Wingdings</vt:lpstr>
      <vt:lpstr>Blank Presentation</vt:lpstr>
      <vt:lpstr>Without blue banner</vt:lpstr>
      <vt:lpstr>PowerPoint Presentation</vt:lpstr>
      <vt:lpstr>Plankton, Aerosol, Cloud, ocean Ecosystem (PACE)</vt:lpstr>
      <vt:lpstr>Surge Introduction</vt:lpstr>
      <vt:lpstr>PowerPoint Presentation</vt:lpstr>
      <vt:lpstr>System Overview (1 of 2)</vt:lpstr>
      <vt:lpstr>System Overview (2 of 2)</vt:lpstr>
      <vt:lpstr>Cases Evaluated</vt:lpstr>
      <vt:lpstr>Surge Analytical Modeling (1 of 3)</vt:lpstr>
      <vt:lpstr>Surge Analytical Modeling (2 of 3)</vt:lpstr>
      <vt:lpstr>Surge Analytical Modeling (3 of 3)</vt:lpstr>
      <vt:lpstr>Surge Testing</vt:lpstr>
      <vt:lpstr>Comparison of Computational Model Against Testing (1 of 2)</vt:lpstr>
      <vt:lpstr>Comparison of Computational Model Against Testing (2 of 2)</vt:lpstr>
      <vt:lpstr>Conclusions</vt:lpstr>
      <vt:lpstr>PowerPoint Presentation</vt:lpstr>
    </vt:vector>
  </TitlesOfParts>
  <Company>Bill Seymore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Seymore</dc:creator>
  <cp:lastModifiedBy>Marbley, Paul T. (GSFC-5900)</cp:lastModifiedBy>
  <cp:revision>56</cp:revision>
  <cp:lastPrinted>2018-09-25T14:02:34Z</cp:lastPrinted>
  <dcterms:modified xsi:type="dcterms:W3CDTF">2020-07-29T19:45:43Z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0x01010068EB2D5380FE2F4D930C6B565C2D1F91</vt:lpwstr>
  </property>
</Properties>
</file>