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4">
  <p:sldMasterIdLst>
    <p:sldMasterId id="2147483660" r:id="rId4"/>
    <p:sldMasterId id="2147483672" r:id="rId5"/>
  </p:sldMasterIdLst>
  <p:notesMasterIdLst>
    <p:notesMasterId r:id="rId17"/>
  </p:notesMasterIdLst>
  <p:sldIdLst>
    <p:sldId id="546" r:id="rId6"/>
    <p:sldId id="554" r:id="rId7"/>
    <p:sldId id="550" r:id="rId8"/>
    <p:sldId id="555" r:id="rId9"/>
    <p:sldId id="559" r:id="rId10"/>
    <p:sldId id="549" r:id="rId11"/>
    <p:sldId id="556" r:id="rId12"/>
    <p:sldId id="557" r:id="rId13"/>
    <p:sldId id="552" r:id="rId14"/>
    <p:sldId id="553" r:id="rId15"/>
    <p:sldId id="558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owling, Lauren S. (LARC-D307)[UNIVERSITIES SPACE RESEARCH ASSOCIATION]" initials="BLS(SRA" lastIdx="17" clrIdx="0">
    <p:extLst>
      <p:ext uri="{19B8F6BF-5375-455C-9EA6-DF929625EA0E}">
        <p15:presenceInfo xmlns:p15="http://schemas.microsoft.com/office/powerpoint/2012/main" userId="S::lsbowlin@ndc.nasa.gov::5adee3b4-82c2-4d20-8978-0b91747009b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E0000"/>
    <a:srgbClr val="000000"/>
    <a:srgbClr val="FEC208"/>
    <a:srgbClr val="3763B1"/>
    <a:srgbClr val="AB8100"/>
    <a:srgbClr val="F0EA00"/>
    <a:srgbClr val="0033CC"/>
    <a:srgbClr val="D4EFF8"/>
    <a:srgbClr val="E8D9F3"/>
    <a:srgbClr val="00CC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3537" autoAdjust="0"/>
  </p:normalViewPr>
  <p:slideViewPr>
    <p:cSldViewPr snapToGrid="0">
      <p:cViewPr varScale="1">
        <p:scale>
          <a:sx n="69" d="100"/>
          <a:sy n="69" d="100"/>
        </p:scale>
        <p:origin x="524" y="-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7" d="100"/>
          <a:sy n="87" d="100"/>
        </p:scale>
        <p:origin x="3840" y="6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BB2BDF-65BD-40E4-AC32-7140E17DDCC8}" type="datetimeFigureOut">
              <a:rPr lang="en-US" smtClean="0"/>
              <a:t>7/30/2020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57C9CB-75E8-4897-8DC3-F05D0F144F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58784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7C9CB-75E8-4897-8DC3-F05D0F144F2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3337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7C9CB-75E8-4897-8DC3-F05D0F144F2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8695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7C9CB-75E8-4897-8DC3-F05D0F144F2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5458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7C9CB-75E8-4897-8DC3-F05D0F144F2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4591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7C9CB-75E8-4897-8DC3-F05D0F144F2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31366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7C9CB-75E8-4897-8DC3-F05D0F144F2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21370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7C9CB-75E8-4897-8DC3-F05D0F144F2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48274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7C9CB-75E8-4897-8DC3-F05D0F144F2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97347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7C9CB-75E8-4897-8DC3-F05D0F144F2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06495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7C9CB-75E8-4897-8DC3-F05D0F144F2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21074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7C9CB-75E8-4897-8DC3-F05D0F144F2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0480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/>
          <p:cNvCxnSpPr/>
          <p:nvPr userDrawn="1"/>
        </p:nvCxnSpPr>
        <p:spPr>
          <a:xfrm>
            <a:off x="458724" y="3406100"/>
            <a:ext cx="11274552" cy="0"/>
          </a:xfrm>
          <a:prstGeom prst="line">
            <a:avLst/>
          </a:prstGeom>
          <a:ln w="187325" cap="rnd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0FD8E-851B-4659-897B-85518CEAD3D0}" type="datetime1">
              <a:rPr lang="en-US" smtClean="0"/>
              <a:t>7/30/2020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961" y="5433583"/>
            <a:ext cx="1289687" cy="1331493"/>
          </a:xfrm>
          <a:prstGeom prst="rect">
            <a:avLst/>
          </a:prstGeom>
        </p:spPr>
      </p:pic>
      <p:pic>
        <p:nvPicPr>
          <p:cNvPr id="9" name="Picture 2" descr="http://www.nasa.gov/sites/default/files/images/nasaLogo-570x450.png"/>
          <p:cNvPicPr>
            <a:picLocks noChangeAspect="1" noChangeArrowheads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563726" y="12783"/>
            <a:ext cx="1688676" cy="1333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3" name="Straight Connector 12"/>
          <p:cNvCxnSpPr/>
          <p:nvPr userDrawn="1"/>
        </p:nvCxnSpPr>
        <p:spPr>
          <a:xfrm>
            <a:off x="915924" y="3406100"/>
            <a:ext cx="10360152" cy="0"/>
          </a:xfrm>
          <a:prstGeom prst="line">
            <a:avLst/>
          </a:prstGeom>
          <a:ln w="101600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 userDrawn="1"/>
        </p:nvCxnSpPr>
        <p:spPr>
          <a:xfrm>
            <a:off x="1373124" y="3406100"/>
            <a:ext cx="9445752" cy="0"/>
          </a:xfrm>
          <a:prstGeom prst="line">
            <a:avLst/>
          </a:prstGeom>
          <a:ln w="25400" cap="rnd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3510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28600" indent="-228600">
              <a:buFont typeface="Wingdings" panose="05000000000000000000" pitchFamily="2" charset="2"/>
              <a:buChar char="à"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685800" indent="-228600">
              <a:buFont typeface="Arial" panose="020B0604020202020204" pitchFamily="34" charset="0"/>
              <a:buChar char="•"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buFont typeface="Wingdings" panose="05000000000000000000" pitchFamily="2" charset="2"/>
              <a:buChar char="Ø"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buFont typeface="Wingdings" panose="05000000000000000000" pitchFamily="2" charset="2"/>
              <a:buChar char="v"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buFont typeface="Wingdings" panose="05000000000000000000" pitchFamily="2" charset="2"/>
              <a:buChar char="v"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1E407-4069-4CF1-8ECE-BB756A4D9798}" type="datetime1">
              <a:rPr lang="en-US" smtClean="0"/>
              <a:t>7/30/2020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96400" y="6299200"/>
            <a:ext cx="2743200" cy="365125"/>
          </a:xfrm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224C0C37-3CEC-4CB4-B902-37F94E20E96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12012851" y="0"/>
            <a:ext cx="183159" cy="68580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 userDrawn="1"/>
        </p:nvSpPr>
        <p:spPr>
          <a:xfrm>
            <a:off x="-4010" y="0"/>
            <a:ext cx="183159" cy="68580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7264" y="5733358"/>
            <a:ext cx="839943" cy="867170"/>
          </a:xfrm>
          <a:prstGeom prst="rect">
            <a:avLst/>
          </a:prstGeom>
        </p:spPr>
      </p:pic>
      <p:pic>
        <p:nvPicPr>
          <p:cNvPr id="9" name="Picture 2" descr="http://www.nasa.gov/sites/default/files/images/nasaLogo-570x450.png"/>
          <p:cNvPicPr>
            <a:picLocks noChangeAspect="1" noChangeArrowheads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061609" y="192726"/>
            <a:ext cx="974171" cy="769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 userDrawn="1"/>
        </p:nvSpPr>
        <p:spPr>
          <a:xfrm>
            <a:off x="-1" y="0"/>
            <a:ext cx="12188952" cy="18288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0" y="6629571"/>
            <a:ext cx="12192000" cy="2286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47244" y="6675291"/>
            <a:ext cx="12097512" cy="1371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 userDrawn="1"/>
        </p:nvSpPr>
        <p:spPr>
          <a:xfrm>
            <a:off x="45719" y="45720"/>
            <a:ext cx="12097512" cy="914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 userDrawn="1"/>
        </p:nvSpPr>
        <p:spPr>
          <a:xfrm>
            <a:off x="12058710" y="45720"/>
            <a:ext cx="91440" cy="67665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 userDrawn="1"/>
        </p:nvSpPr>
        <p:spPr>
          <a:xfrm>
            <a:off x="41849" y="45720"/>
            <a:ext cx="91440" cy="67665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Connector 21"/>
          <p:cNvCxnSpPr/>
          <p:nvPr userDrawn="1"/>
        </p:nvCxnSpPr>
        <p:spPr>
          <a:xfrm>
            <a:off x="91439" y="91440"/>
            <a:ext cx="12006072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 userDrawn="1"/>
        </p:nvCxnSpPr>
        <p:spPr>
          <a:xfrm flipV="1">
            <a:off x="87569" y="81915"/>
            <a:ext cx="0" cy="667512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 userDrawn="1"/>
        </p:nvCxnSpPr>
        <p:spPr>
          <a:xfrm flipV="1">
            <a:off x="12104430" y="81914"/>
            <a:ext cx="0" cy="667512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 userDrawn="1"/>
        </p:nvSpPr>
        <p:spPr>
          <a:xfrm>
            <a:off x="5078546" y="6615212"/>
            <a:ext cx="202651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2020 Summer NIFS Symposium</a:t>
            </a:r>
          </a:p>
        </p:txBody>
      </p:sp>
      <p:cxnSp>
        <p:nvCxnSpPr>
          <p:cNvPr id="33" name="Straight Connector 32"/>
          <p:cNvCxnSpPr/>
          <p:nvPr userDrawn="1"/>
        </p:nvCxnSpPr>
        <p:spPr>
          <a:xfrm>
            <a:off x="76138" y="6755542"/>
            <a:ext cx="1133856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 userDrawn="1"/>
        </p:nvSpPr>
        <p:spPr>
          <a:xfrm>
            <a:off x="8453276" y="6615212"/>
            <a:ext cx="263886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Advanced Materials and Processing</a:t>
            </a:r>
            <a:r>
              <a:rPr lang="en-US" sz="1100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Branch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TextBox 35"/>
          <p:cNvSpPr txBox="1"/>
          <p:nvPr userDrawn="1"/>
        </p:nvSpPr>
        <p:spPr>
          <a:xfrm>
            <a:off x="1441234" y="6615212"/>
            <a:ext cx="202972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NASA Langley Research Center</a:t>
            </a:r>
          </a:p>
        </p:txBody>
      </p:sp>
      <p:cxnSp>
        <p:nvCxnSpPr>
          <p:cNvPr id="37" name="Straight Connector 36"/>
          <p:cNvCxnSpPr/>
          <p:nvPr userDrawn="1"/>
        </p:nvCxnSpPr>
        <p:spPr>
          <a:xfrm>
            <a:off x="3614030" y="6755542"/>
            <a:ext cx="1133856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 userDrawn="1"/>
        </p:nvCxnSpPr>
        <p:spPr>
          <a:xfrm>
            <a:off x="7435653" y="6755542"/>
            <a:ext cx="786384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 userDrawn="1"/>
        </p:nvCxnSpPr>
        <p:spPr>
          <a:xfrm>
            <a:off x="11323381" y="6755542"/>
            <a:ext cx="786384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46276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A675D-FF15-42AD-A0BB-7B49477CDBCD}" type="datetime1">
              <a:rPr lang="en-US" smtClean="0"/>
              <a:t>7/30/2020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20980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B13AC-706D-40DF-88AE-1DF114596698}" type="datetime1">
              <a:rPr lang="en-US" smtClean="0"/>
              <a:t>7/30/2020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10" name="Group 9"/>
          <p:cNvGrpSpPr/>
          <p:nvPr userDrawn="1"/>
        </p:nvGrpSpPr>
        <p:grpSpPr>
          <a:xfrm>
            <a:off x="-4010" y="0"/>
            <a:ext cx="12200020" cy="6876822"/>
            <a:chOff x="-4010" y="0"/>
            <a:chExt cx="12200020" cy="6876822"/>
          </a:xfrm>
        </p:grpSpPr>
        <p:sp>
          <p:nvSpPr>
            <p:cNvPr id="11" name="Rectangle 10"/>
            <p:cNvSpPr/>
            <p:nvPr userDrawn="1"/>
          </p:nvSpPr>
          <p:spPr>
            <a:xfrm>
              <a:off x="12012851" y="0"/>
              <a:ext cx="183159" cy="68580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 userDrawn="1"/>
          </p:nvSpPr>
          <p:spPr>
            <a:xfrm>
              <a:off x="-4010" y="0"/>
              <a:ext cx="183159" cy="68580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4" name="Picture 2" descr="http://www.nasa.gov/sites/default/files/images/nasaLogo-570x450.png"/>
            <p:cNvPicPr>
              <a:picLocks noChangeAspect="1" noChangeArrowheads="1"/>
            </p:cNvPicPr>
            <p:nvPr userDrawn="1"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61609" y="192726"/>
              <a:ext cx="974171" cy="7690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4"/>
            <p:cNvSpPr/>
            <p:nvPr userDrawn="1"/>
          </p:nvSpPr>
          <p:spPr>
            <a:xfrm>
              <a:off x="-1" y="0"/>
              <a:ext cx="12188952" cy="18288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0" y="6629571"/>
              <a:ext cx="12192000" cy="2286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/>
            <p:cNvSpPr/>
            <p:nvPr userDrawn="1"/>
          </p:nvSpPr>
          <p:spPr>
            <a:xfrm>
              <a:off x="47244" y="6675291"/>
              <a:ext cx="12097512" cy="1371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/>
            <p:cNvSpPr/>
            <p:nvPr userDrawn="1"/>
          </p:nvSpPr>
          <p:spPr>
            <a:xfrm>
              <a:off x="45719" y="45720"/>
              <a:ext cx="12097512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/>
            <p:cNvSpPr/>
            <p:nvPr userDrawn="1"/>
          </p:nvSpPr>
          <p:spPr>
            <a:xfrm>
              <a:off x="12058710" y="45720"/>
              <a:ext cx="91440" cy="67665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/>
            <p:cNvSpPr/>
            <p:nvPr userDrawn="1"/>
          </p:nvSpPr>
          <p:spPr>
            <a:xfrm>
              <a:off x="41849" y="45720"/>
              <a:ext cx="91440" cy="67665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1" name="Straight Connector 20"/>
            <p:cNvCxnSpPr/>
            <p:nvPr userDrawn="1"/>
          </p:nvCxnSpPr>
          <p:spPr>
            <a:xfrm>
              <a:off x="91439" y="91440"/>
              <a:ext cx="12006072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 userDrawn="1"/>
          </p:nvCxnSpPr>
          <p:spPr>
            <a:xfrm flipV="1">
              <a:off x="87569" y="81915"/>
              <a:ext cx="0" cy="667512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 userDrawn="1"/>
          </p:nvCxnSpPr>
          <p:spPr>
            <a:xfrm flipV="1">
              <a:off x="12104430" y="81914"/>
              <a:ext cx="0" cy="667512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 userDrawn="1"/>
          </p:nvCxnSpPr>
          <p:spPr>
            <a:xfrm>
              <a:off x="76138" y="6755542"/>
              <a:ext cx="113385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/>
            <p:cNvSpPr txBox="1"/>
            <p:nvPr userDrawn="1"/>
          </p:nvSpPr>
          <p:spPr>
            <a:xfrm>
              <a:off x="8453276" y="6615212"/>
              <a:ext cx="263886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100" dirty="0"/>
                <a:t>Advanced Materials and Processing</a:t>
              </a:r>
              <a:r>
                <a:rPr lang="en-US" sz="1100" baseline="0" dirty="0"/>
                <a:t> Branch</a:t>
              </a:r>
              <a:endParaRPr lang="en-US" sz="1100" dirty="0"/>
            </a:p>
          </p:txBody>
        </p:sp>
        <p:sp>
          <p:nvSpPr>
            <p:cNvPr id="27" name="TextBox 26"/>
            <p:cNvSpPr txBox="1"/>
            <p:nvPr userDrawn="1"/>
          </p:nvSpPr>
          <p:spPr>
            <a:xfrm>
              <a:off x="1441234" y="6615212"/>
              <a:ext cx="1941557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00" dirty="0"/>
                <a:t>NASA Langley Research Center</a:t>
              </a:r>
            </a:p>
          </p:txBody>
        </p:sp>
        <p:cxnSp>
          <p:nvCxnSpPr>
            <p:cNvPr id="28" name="Straight Connector 27"/>
            <p:cNvCxnSpPr/>
            <p:nvPr userDrawn="1"/>
          </p:nvCxnSpPr>
          <p:spPr>
            <a:xfrm>
              <a:off x="3614030" y="6755542"/>
              <a:ext cx="113385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 userDrawn="1"/>
          </p:nvCxnSpPr>
          <p:spPr>
            <a:xfrm>
              <a:off x="7435653" y="6755542"/>
              <a:ext cx="786384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 userDrawn="1"/>
          </p:nvCxnSpPr>
          <p:spPr>
            <a:xfrm>
              <a:off x="11323381" y="6755542"/>
              <a:ext cx="786384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96400" y="6299200"/>
            <a:ext cx="2743200" cy="365125"/>
          </a:xfrm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224C0C37-3CEC-4CB4-B902-37F94E20E969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34" name="Picture 33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7264" y="5733358"/>
            <a:ext cx="839943" cy="867170"/>
          </a:xfrm>
          <a:prstGeom prst="rect">
            <a:avLst/>
          </a:prstGeom>
        </p:spPr>
      </p:pic>
      <p:sp>
        <p:nvSpPr>
          <p:cNvPr id="33" name="TextBox 32"/>
          <p:cNvSpPr txBox="1"/>
          <p:nvPr userDrawn="1"/>
        </p:nvSpPr>
        <p:spPr>
          <a:xfrm>
            <a:off x="5108202" y="6615212"/>
            <a:ext cx="196720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/>
              <a:t>2020 Summer NIFS Symposium</a:t>
            </a:r>
          </a:p>
        </p:txBody>
      </p:sp>
    </p:spTree>
    <p:extLst>
      <p:ext uri="{BB962C8B-B14F-4D97-AF65-F5344CB8AC3E}">
        <p14:creationId xmlns:p14="http://schemas.microsoft.com/office/powerpoint/2010/main" val="13540209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E64FE-3B77-4B94-B894-04EC32C9417F}" type="datetime1">
              <a:rPr lang="en-US" smtClean="0"/>
              <a:t>7/30/2020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4010" y="0"/>
            <a:ext cx="12200020" cy="6876822"/>
            <a:chOff x="-4010" y="0"/>
            <a:chExt cx="12200020" cy="6876822"/>
          </a:xfrm>
        </p:grpSpPr>
        <p:sp>
          <p:nvSpPr>
            <p:cNvPr id="13" name="Rectangle 12"/>
            <p:cNvSpPr/>
            <p:nvPr userDrawn="1"/>
          </p:nvSpPr>
          <p:spPr>
            <a:xfrm>
              <a:off x="12012851" y="0"/>
              <a:ext cx="183159" cy="68580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/>
            <p:cNvSpPr/>
            <p:nvPr userDrawn="1"/>
          </p:nvSpPr>
          <p:spPr>
            <a:xfrm>
              <a:off x="-4010" y="0"/>
              <a:ext cx="183159" cy="68580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6" name="Picture 2" descr="http://www.nasa.gov/sites/default/files/images/nasaLogo-570x450.png"/>
            <p:cNvPicPr>
              <a:picLocks noChangeAspect="1" noChangeArrowheads="1"/>
            </p:cNvPicPr>
            <p:nvPr userDrawn="1"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61609" y="192726"/>
              <a:ext cx="974171" cy="7690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Rectangle 16"/>
            <p:cNvSpPr/>
            <p:nvPr userDrawn="1"/>
          </p:nvSpPr>
          <p:spPr>
            <a:xfrm>
              <a:off x="-1" y="0"/>
              <a:ext cx="12188952" cy="18288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/>
            <p:cNvSpPr/>
            <p:nvPr userDrawn="1"/>
          </p:nvSpPr>
          <p:spPr>
            <a:xfrm>
              <a:off x="0" y="6629571"/>
              <a:ext cx="12192000" cy="2286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/>
            <p:cNvSpPr/>
            <p:nvPr userDrawn="1"/>
          </p:nvSpPr>
          <p:spPr>
            <a:xfrm>
              <a:off x="47244" y="6675291"/>
              <a:ext cx="12097512" cy="1371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/>
            <p:cNvSpPr/>
            <p:nvPr userDrawn="1"/>
          </p:nvSpPr>
          <p:spPr>
            <a:xfrm>
              <a:off x="45719" y="45720"/>
              <a:ext cx="12097512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/>
            <p:cNvSpPr/>
            <p:nvPr userDrawn="1"/>
          </p:nvSpPr>
          <p:spPr>
            <a:xfrm>
              <a:off x="12058710" y="45720"/>
              <a:ext cx="91440" cy="67665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/>
            <p:cNvSpPr/>
            <p:nvPr userDrawn="1"/>
          </p:nvSpPr>
          <p:spPr>
            <a:xfrm>
              <a:off x="41849" y="45720"/>
              <a:ext cx="91440" cy="67665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3" name="Straight Connector 22"/>
            <p:cNvCxnSpPr/>
            <p:nvPr userDrawn="1"/>
          </p:nvCxnSpPr>
          <p:spPr>
            <a:xfrm>
              <a:off x="91439" y="91440"/>
              <a:ext cx="12006072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 userDrawn="1"/>
          </p:nvCxnSpPr>
          <p:spPr>
            <a:xfrm flipV="1">
              <a:off x="87569" y="81915"/>
              <a:ext cx="0" cy="667512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 userDrawn="1"/>
          </p:nvCxnSpPr>
          <p:spPr>
            <a:xfrm flipV="1">
              <a:off x="12104430" y="81914"/>
              <a:ext cx="0" cy="667512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 userDrawn="1"/>
          </p:nvCxnSpPr>
          <p:spPr>
            <a:xfrm>
              <a:off x="76138" y="6755542"/>
              <a:ext cx="113385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/>
            <p:cNvSpPr txBox="1"/>
            <p:nvPr userDrawn="1"/>
          </p:nvSpPr>
          <p:spPr>
            <a:xfrm>
              <a:off x="8453276" y="6615212"/>
              <a:ext cx="263886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100" dirty="0"/>
                <a:t>Advanced Materials and Processing</a:t>
              </a:r>
              <a:r>
                <a:rPr lang="en-US" sz="1100" baseline="0" dirty="0"/>
                <a:t> Branch</a:t>
              </a:r>
              <a:endParaRPr lang="en-US" sz="1100" dirty="0"/>
            </a:p>
          </p:txBody>
        </p:sp>
        <p:sp>
          <p:nvSpPr>
            <p:cNvPr id="29" name="TextBox 28"/>
            <p:cNvSpPr txBox="1"/>
            <p:nvPr userDrawn="1"/>
          </p:nvSpPr>
          <p:spPr>
            <a:xfrm>
              <a:off x="1441234" y="6615212"/>
              <a:ext cx="1941557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00" dirty="0"/>
                <a:t>NASA Langley Research Center</a:t>
              </a:r>
            </a:p>
          </p:txBody>
        </p:sp>
        <p:cxnSp>
          <p:nvCxnSpPr>
            <p:cNvPr id="30" name="Straight Connector 29"/>
            <p:cNvCxnSpPr/>
            <p:nvPr userDrawn="1"/>
          </p:nvCxnSpPr>
          <p:spPr>
            <a:xfrm>
              <a:off x="3614030" y="6755542"/>
              <a:ext cx="113385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 userDrawn="1"/>
          </p:nvCxnSpPr>
          <p:spPr>
            <a:xfrm>
              <a:off x="7435653" y="6755542"/>
              <a:ext cx="786384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 userDrawn="1"/>
          </p:nvCxnSpPr>
          <p:spPr>
            <a:xfrm>
              <a:off x="11323381" y="6755542"/>
              <a:ext cx="786384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96400" y="6299200"/>
            <a:ext cx="2743200" cy="365125"/>
          </a:xfrm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224C0C37-3CEC-4CB4-B902-37F94E20E969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36" name="Picture 35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7264" y="5733358"/>
            <a:ext cx="839943" cy="867170"/>
          </a:xfrm>
          <a:prstGeom prst="rect">
            <a:avLst/>
          </a:prstGeom>
        </p:spPr>
      </p:pic>
      <p:sp>
        <p:nvSpPr>
          <p:cNvPr id="35" name="TextBox 34"/>
          <p:cNvSpPr txBox="1"/>
          <p:nvPr userDrawn="1"/>
        </p:nvSpPr>
        <p:spPr>
          <a:xfrm>
            <a:off x="5108202" y="6615212"/>
            <a:ext cx="196720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/>
              <a:t>2020 Summer NIFS Symposium</a:t>
            </a:r>
          </a:p>
        </p:txBody>
      </p:sp>
    </p:spTree>
    <p:extLst>
      <p:ext uri="{BB962C8B-B14F-4D97-AF65-F5344CB8AC3E}">
        <p14:creationId xmlns:p14="http://schemas.microsoft.com/office/powerpoint/2010/main" val="361653214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C01AB-F464-4D5C-89CA-750160D73C12}" type="datetime1">
              <a:rPr lang="en-US" smtClean="0"/>
              <a:t>7/30/2020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t>‹#›</a:t>
            </a:fld>
            <a:endParaRPr lang="en-US"/>
          </a:p>
        </p:txBody>
      </p:sp>
      <p:grpSp>
        <p:nvGrpSpPr>
          <p:cNvPr id="9" name="Group 8"/>
          <p:cNvGrpSpPr/>
          <p:nvPr userDrawn="1"/>
        </p:nvGrpSpPr>
        <p:grpSpPr>
          <a:xfrm>
            <a:off x="-4010" y="0"/>
            <a:ext cx="12200020" cy="6876822"/>
            <a:chOff x="-4010" y="0"/>
            <a:chExt cx="12200020" cy="6876822"/>
          </a:xfrm>
        </p:grpSpPr>
        <p:sp>
          <p:nvSpPr>
            <p:cNvPr id="10" name="Rectangle 9"/>
            <p:cNvSpPr/>
            <p:nvPr userDrawn="1"/>
          </p:nvSpPr>
          <p:spPr>
            <a:xfrm>
              <a:off x="12012851" y="0"/>
              <a:ext cx="183159" cy="68580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-4010" y="0"/>
              <a:ext cx="183159" cy="68580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3" name="Picture 2" descr="http://www.nasa.gov/sites/default/files/images/nasaLogo-570x450.png"/>
            <p:cNvPicPr>
              <a:picLocks noChangeAspect="1" noChangeArrowheads="1"/>
            </p:cNvPicPr>
            <p:nvPr userDrawn="1"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61609" y="192726"/>
              <a:ext cx="974171" cy="7690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Rectangle 13"/>
            <p:cNvSpPr/>
            <p:nvPr userDrawn="1"/>
          </p:nvSpPr>
          <p:spPr>
            <a:xfrm>
              <a:off x="-1" y="0"/>
              <a:ext cx="12188952" cy="18288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/>
            <p:cNvSpPr/>
            <p:nvPr userDrawn="1"/>
          </p:nvSpPr>
          <p:spPr>
            <a:xfrm>
              <a:off x="0" y="6629571"/>
              <a:ext cx="12192000" cy="2286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47244" y="6675291"/>
              <a:ext cx="12097512" cy="1371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/>
            <p:cNvSpPr/>
            <p:nvPr userDrawn="1"/>
          </p:nvSpPr>
          <p:spPr>
            <a:xfrm>
              <a:off x="45719" y="45720"/>
              <a:ext cx="12097512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/>
            <p:cNvSpPr/>
            <p:nvPr userDrawn="1"/>
          </p:nvSpPr>
          <p:spPr>
            <a:xfrm>
              <a:off x="12058710" y="45720"/>
              <a:ext cx="91440" cy="67665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/>
            <p:cNvSpPr/>
            <p:nvPr userDrawn="1"/>
          </p:nvSpPr>
          <p:spPr>
            <a:xfrm>
              <a:off x="41849" y="45720"/>
              <a:ext cx="91440" cy="67665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0" name="Straight Connector 19"/>
            <p:cNvCxnSpPr/>
            <p:nvPr userDrawn="1"/>
          </p:nvCxnSpPr>
          <p:spPr>
            <a:xfrm>
              <a:off x="91439" y="91440"/>
              <a:ext cx="12006072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 userDrawn="1"/>
          </p:nvCxnSpPr>
          <p:spPr>
            <a:xfrm flipV="1">
              <a:off x="87569" y="81915"/>
              <a:ext cx="0" cy="667512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 userDrawn="1"/>
          </p:nvCxnSpPr>
          <p:spPr>
            <a:xfrm flipV="1">
              <a:off x="12104430" y="81914"/>
              <a:ext cx="0" cy="667512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 userDrawn="1"/>
          </p:nvCxnSpPr>
          <p:spPr>
            <a:xfrm>
              <a:off x="76138" y="6755542"/>
              <a:ext cx="113385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/>
            <p:cNvSpPr txBox="1"/>
            <p:nvPr userDrawn="1"/>
          </p:nvSpPr>
          <p:spPr>
            <a:xfrm>
              <a:off x="8453276" y="6615212"/>
              <a:ext cx="263886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100" dirty="0"/>
                <a:t>Advanced Materials and Processing</a:t>
              </a:r>
              <a:r>
                <a:rPr lang="en-US" sz="1100" baseline="0" dirty="0"/>
                <a:t> Branch</a:t>
              </a:r>
              <a:endParaRPr lang="en-US" sz="1100" dirty="0"/>
            </a:p>
          </p:txBody>
        </p:sp>
        <p:sp>
          <p:nvSpPr>
            <p:cNvPr id="26" name="TextBox 25"/>
            <p:cNvSpPr txBox="1"/>
            <p:nvPr userDrawn="1"/>
          </p:nvSpPr>
          <p:spPr>
            <a:xfrm>
              <a:off x="1441234" y="6615212"/>
              <a:ext cx="1941557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00" dirty="0"/>
                <a:t>NASA Langley Research Center</a:t>
              </a:r>
            </a:p>
          </p:txBody>
        </p:sp>
        <p:cxnSp>
          <p:nvCxnSpPr>
            <p:cNvPr id="27" name="Straight Connector 26"/>
            <p:cNvCxnSpPr/>
            <p:nvPr userDrawn="1"/>
          </p:nvCxnSpPr>
          <p:spPr>
            <a:xfrm>
              <a:off x="3614030" y="6755542"/>
              <a:ext cx="113385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 userDrawn="1"/>
          </p:nvCxnSpPr>
          <p:spPr>
            <a:xfrm>
              <a:off x="7435653" y="6755542"/>
              <a:ext cx="786384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 userDrawn="1"/>
          </p:nvCxnSpPr>
          <p:spPr>
            <a:xfrm>
              <a:off x="11323381" y="6755542"/>
              <a:ext cx="786384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2" name="Picture 31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7264" y="5733358"/>
            <a:ext cx="839943" cy="867170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1214" y="196989"/>
            <a:ext cx="1398933" cy="616591"/>
          </a:xfrm>
          <a:prstGeom prst="rect">
            <a:avLst/>
          </a:prstGeom>
        </p:spPr>
      </p:pic>
      <p:sp>
        <p:nvSpPr>
          <p:cNvPr id="33" name="TextBox 32"/>
          <p:cNvSpPr txBox="1"/>
          <p:nvPr userDrawn="1"/>
        </p:nvSpPr>
        <p:spPr>
          <a:xfrm>
            <a:off x="5108202" y="6615212"/>
            <a:ext cx="196720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/>
              <a:t>2020 Summer NIFS Symposium</a:t>
            </a:r>
          </a:p>
        </p:txBody>
      </p:sp>
    </p:spTree>
    <p:extLst>
      <p:ext uri="{BB962C8B-B14F-4D97-AF65-F5344CB8AC3E}">
        <p14:creationId xmlns:p14="http://schemas.microsoft.com/office/powerpoint/2010/main" val="22817266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D0FFD-A8C8-4EFA-A5A7-91466935EDD8}" type="datetime1">
              <a:rPr lang="en-US" smtClean="0"/>
              <a:t>7/30/2020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/>
          <p:cNvGrpSpPr/>
          <p:nvPr userDrawn="1"/>
        </p:nvGrpSpPr>
        <p:grpSpPr>
          <a:xfrm>
            <a:off x="-4010" y="0"/>
            <a:ext cx="12200020" cy="6876822"/>
            <a:chOff x="-4010" y="0"/>
            <a:chExt cx="12200020" cy="6876822"/>
          </a:xfrm>
        </p:grpSpPr>
        <p:sp>
          <p:nvSpPr>
            <p:cNvPr id="8" name="Rectangle 7"/>
            <p:cNvSpPr/>
            <p:nvPr userDrawn="1"/>
          </p:nvSpPr>
          <p:spPr>
            <a:xfrm>
              <a:off x="12012851" y="0"/>
              <a:ext cx="183159" cy="68580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 userDrawn="1"/>
          </p:nvSpPr>
          <p:spPr>
            <a:xfrm>
              <a:off x="-4010" y="0"/>
              <a:ext cx="183159" cy="68580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1" name="Picture 2" descr="http://www.nasa.gov/sites/default/files/images/nasaLogo-570x450.png"/>
            <p:cNvPicPr>
              <a:picLocks noChangeAspect="1" noChangeArrowheads="1"/>
            </p:cNvPicPr>
            <p:nvPr userDrawn="1"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61609" y="192726"/>
              <a:ext cx="974171" cy="7690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Rectangle 11"/>
            <p:cNvSpPr/>
            <p:nvPr userDrawn="1"/>
          </p:nvSpPr>
          <p:spPr>
            <a:xfrm>
              <a:off x="-1" y="0"/>
              <a:ext cx="12188952" cy="18288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 userDrawn="1"/>
          </p:nvSpPr>
          <p:spPr>
            <a:xfrm>
              <a:off x="0" y="6629571"/>
              <a:ext cx="12192000" cy="2286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/>
            <p:cNvSpPr/>
            <p:nvPr userDrawn="1"/>
          </p:nvSpPr>
          <p:spPr>
            <a:xfrm>
              <a:off x="47244" y="6675291"/>
              <a:ext cx="12097512" cy="1371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/>
            <p:cNvSpPr/>
            <p:nvPr userDrawn="1"/>
          </p:nvSpPr>
          <p:spPr>
            <a:xfrm>
              <a:off x="45719" y="45720"/>
              <a:ext cx="12097512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12058710" y="45720"/>
              <a:ext cx="91440" cy="67665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/>
            <p:cNvSpPr/>
            <p:nvPr userDrawn="1"/>
          </p:nvSpPr>
          <p:spPr>
            <a:xfrm>
              <a:off x="41849" y="45720"/>
              <a:ext cx="91440" cy="67665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8" name="Straight Connector 17"/>
            <p:cNvCxnSpPr/>
            <p:nvPr userDrawn="1"/>
          </p:nvCxnSpPr>
          <p:spPr>
            <a:xfrm>
              <a:off x="91439" y="91440"/>
              <a:ext cx="12006072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 userDrawn="1"/>
          </p:nvCxnSpPr>
          <p:spPr>
            <a:xfrm flipV="1">
              <a:off x="87569" y="81915"/>
              <a:ext cx="0" cy="667512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 userDrawn="1"/>
          </p:nvCxnSpPr>
          <p:spPr>
            <a:xfrm flipV="1">
              <a:off x="12104430" y="81914"/>
              <a:ext cx="0" cy="667512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 userDrawn="1"/>
          </p:nvCxnSpPr>
          <p:spPr>
            <a:xfrm>
              <a:off x="76138" y="6755542"/>
              <a:ext cx="113385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/>
            <p:cNvSpPr txBox="1"/>
            <p:nvPr userDrawn="1"/>
          </p:nvSpPr>
          <p:spPr>
            <a:xfrm>
              <a:off x="8453276" y="6615212"/>
              <a:ext cx="263886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100" dirty="0"/>
                <a:t>Advanced Materials and Processing</a:t>
              </a:r>
              <a:r>
                <a:rPr lang="en-US" sz="1100" baseline="0" dirty="0"/>
                <a:t> Branch</a:t>
              </a:r>
              <a:endParaRPr lang="en-US" sz="1100" dirty="0"/>
            </a:p>
          </p:txBody>
        </p:sp>
        <p:sp>
          <p:nvSpPr>
            <p:cNvPr id="24" name="TextBox 23"/>
            <p:cNvSpPr txBox="1"/>
            <p:nvPr userDrawn="1"/>
          </p:nvSpPr>
          <p:spPr>
            <a:xfrm>
              <a:off x="1441234" y="6615212"/>
              <a:ext cx="1941557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00" dirty="0"/>
                <a:t>NASA Langley Research Center</a:t>
              </a:r>
            </a:p>
          </p:txBody>
        </p:sp>
        <p:cxnSp>
          <p:nvCxnSpPr>
            <p:cNvPr id="25" name="Straight Connector 24"/>
            <p:cNvCxnSpPr/>
            <p:nvPr userDrawn="1"/>
          </p:nvCxnSpPr>
          <p:spPr>
            <a:xfrm>
              <a:off x="3614030" y="6755542"/>
              <a:ext cx="113385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 userDrawn="1"/>
          </p:nvCxnSpPr>
          <p:spPr>
            <a:xfrm>
              <a:off x="7435653" y="6755542"/>
              <a:ext cx="786384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 userDrawn="1"/>
          </p:nvCxnSpPr>
          <p:spPr>
            <a:xfrm>
              <a:off x="11323381" y="6755542"/>
              <a:ext cx="786384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0" name="Picture 29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7264" y="5733358"/>
            <a:ext cx="839943" cy="867170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1214" y="196989"/>
            <a:ext cx="1398933" cy="616591"/>
          </a:xfrm>
          <a:prstGeom prst="rect">
            <a:avLst/>
          </a:prstGeom>
        </p:spPr>
      </p:pic>
      <p:sp>
        <p:nvSpPr>
          <p:cNvPr id="31" name="TextBox 30"/>
          <p:cNvSpPr txBox="1"/>
          <p:nvPr userDrawn="1"/>
        </p:nvSpPr>
        <p:spPr>
          <a:xfrm>
            <a:off x="5108202" y="6615212"/>
            <a:ext cx="196720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/>
              <a:t>2020 Summer NIFS Symposium</a:t>
            </a:r>
          </a:p>
        </p:txBody>
      </p:sp>
    </p:spTree>
    <p:extLst>
      <p:ext uri="{BB962C8B-B14F-4D97-AF65-F5344CB8AC3E}">
        <p14:creationId xmlns:p14="http://schemas.microsoft.com/office/powerpoint/2010/main" val="41174355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F79FE-330F-4E52-B6EF-9072569AC7D3}" type="datetime1">
              <a:rPr lang="en-US" smtClean="0"/>
              <a:t>7/30/2020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37345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F975F-E830-40AF-B49A-C5BFC23B73CD}" type="datetime1">
              <a:rPr lang="en-US" smtClean="0"/>
              <a:t>7/30/2020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147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F1102-1BD8-4D40-B1B1-1F59F23CFE8E}" type="datetime1">
              <a:rPr lang="en-US" smtClean="0"/>
              <a:t>7/30/2020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2926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F226E-6F81-4B15-8C31-6BD4049B451D}" type="datetime1">
              <a:rPr lang="en-US" smtClean="0"/>
              <a:t>7/30/2020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15445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>
            <a:lvl1pPr>
              <a:defRPr sz="3200" b="1" i="0" baseline="0">
                <a:solidFill>
                  <a:schemeClr val="bg1"/>
                </a:solidFill>
                <a:latin typeface="Arial Bold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 baseline="0">
                <a:solidFill>
                  <a:schemeClr val="bg1"/>
                </a:solidFill>
                <a:latin typeface="Arial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" charset="0"/>
              </a:rPr>
              <a:pPr>
                <a:defRPr/>
              </a:pPr>
              <a:t>‹#›</a:t>
            </a:fld>
            <a:endParaRPr lang="uk-UA" sz="1200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" name="TextBox 3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PPBE</a:t>
            </a:r>
            <a:r>
              <a:rPr lang="en-US" sz="800" baseline="0" dirty="0">
                <a:solidFill>
                  <a:schemeClr val="bg1"/>
                </a:solidFill>
              </a:rPr>
              <a:t> 22 Existing Project – New Content  </a:t>
            </a:r>
            <a:endParaRPr lang="en-US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74141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34067" y="0"/>
            <a:ext cx="9144000" cy="1066800"/>
          </a:xfrm>
          <a:prstGeom prst="rect">
            <a:avLst/>
          </a:prstGeom>
        </p:spPr>
        <p:txBody>
          <a:bodyPr anchor="ctr"/>
          <a:lstStyle>
            <a:lvl1pPr>
              <a:defRPr sz="2400" baseline="0">
                <a:solidFill>
                  <a:schemeClr val="bg1"/>
                </a:solidFill>
                <a:latin typeface="Arial Bold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166455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95000"/>
              </a:lnSpc>
              <a:spcBef>
                <a:spcPts val="1000"/>
              </a:spcBef>
              <a:buFontTx/>
              <a:buNone/>
              <a:tabLst/>
              <a:defRPr sz="1800" b="1" i="0" baseline="0">
                <a:solidFill>
                  <a:schemeClr val="bg1"/>
                </a:solidFill>
                <a:latin typeface="arial" charset="0"/>
              </a:defRPr>
            </a:lvl1pPr>
            <a:lvl2pPr marL="279400" indent="-165100">
              <a:lnSpc>
                <a:spcPct val="95000"/>
              </a:lnSpc>
              <a:spcBef>
                <a:spcPts val="500"/>
              </a:spcBef>
              <a:buFont typeface="Arial" charset="0"/>
              <a:buChar char="•"/>
              <a:tabLst/>
              <a:defRPr sz="1800" baseline="0">
                <a:solidFill>
                  <a:schemeClr val="bg1"/>
                </a:solidFill>
                <a:latin typeface="arial" charset="0"/>
              </a:defRPr>
            </a:lvl2pPr>
            <a:lvl3pPr marL="571500" indent="-228600">
              <a:lnSpc>
                <a:spcPct val="95000"/>
              </a:lnSpc>
              <a:spcBef>
                <a:spcPts val="500"/>
              </a:spcBef>
              <a:buFont typeface=".AppleSystemUIFont" charset="-120"/>
              <a:buChar char="‒"/>
              <a:tabLst/>
              <a:defRPr sz="1800" baseline="0">
                <a:solidFill>
                  <a:schemeClr val="bg1"/>
                </a:solidFill>
                <a:latin typeface="arial" charset="0"/>
              </a:defRPr>
            </a:lvl3pPr>
            <a:lvl4pPr>
              <a:lnSpc>
                <a:spcPct val="95000"/>
              </a:lnSpc>
              <a:spcBef>
                <a:spcPts val="500"/>
              </a:spcBef>
              <a:defRPr sz="1800" baseline="0">
                <a:solidFill>
                  <a:schemeClr val="bg1"/>
                </a:solidFill>
                <a:latin typeface="arial" charset="0"/>
              </a:defRPr>
            </a:lvl4pPr>
            <a:lvl5pPr>
              <a:lnSpc>
                <a:spcPct val="95000"/>
              </a:lnSpc>
              <a:spcBef>
                <a:spcPts val="500"/>
              </a:spcBef>
              <a:defRPr sz="1800" baseline="0">
                <a:solidFill>
                  <a:schemeClr val="bg1"/>
                </a:solidFill>
                <a:latin typeface="arial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lang="en-US" sz="1200" baseline="0" smtClean="0">
                <a:solidFill>
                  <a:schemeClr val="bg1"/>
                </a:solidFill>
                <a:latin typeface="Calibri"/>
                <a:ea typeface=""/>
              </a:defRPr>
            </a:lvl1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dirty="0"/>
          </a:p>
        </p:txBody>
      </p:sp>
      <p:sp>
        <p:nvSpPr>
          <p:cNvPr id="5" name="TextBox 4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PPBE</a:t>
            </a:r>
            <a:r>
              <a:rPr lang="en-US" sz="800" baseline="0" dirty="0">
                <a:solidFill>
                  <a:schemeClr val="bg1"/>
                </a:solidFill>
              </a:rPr>
              <a:t> 22 Existing Project – New Content  </a:t>
            </a:r>
            <a:endParaRPr lang="en-US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65306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16">
          <p15:clr>
            <a:srgbClr val="FBAE40"/>
          </p15:clr>
        </p15:guide>
        <p15:guide id="2" pos="3840">
          <p15:clr>
            <a:srgbClr val="FBAE40"/>
          </p15:clr>
        </p15:guide>
        <p15:guide id="3" pos="6784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173788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  <a:ea typeface="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64000" y="6161924"/>
            <a:ext cx="3860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sz="1200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PPBE</a:t>
            </a:r>
            <a:r>
              <a:rPr lang="en-US" sz="800" baseline="0" dirty="0">
                <a:solidFill>
                  <a:schemeClr val="bg1"/>
                </a:solidFill>
              </a:rPr>
              <a:t> 22 Existing Project – New Content  </a:t>
            </a:r>
            <a:endParaRPr lang="en-US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56740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126164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  <a:ea typeface="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126164"/>
            <a:ext cx="3860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sz="1200" dirty="0"/>
          </a:p>
        </p:txBody>
      </p:sp>
      <p:sp>
        <p:nvSpPr>
          <p:cNvPr id="11" name="TextBox 10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PPBE</a:t>
            </a:r>
            <a:r>
              <a:rPr lang="en-US" sz="800" baseline="0" dirty="0">
                <a:solidFill>
                  <a:schemeClr val="bg1"/>
                </a:solidFill>
              </a:rPr>
              <a:t> 22 Existing Project – New Content  </a:t>
            </a:r>
            <a:endParaRPr lang="en-US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32434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lang="en-US" sz="800" baseline="0" smtClean="0">
                <a:solidFill>
                  <a:schemeClr val="tx1"/>
                </a:solidFill>
                <a:latin typeface="Arial" charset="0"/>
                <a:ea typeface=""/>
              </a:defRPr>
            </a:lvl1pPr>
          </a:lstStyle>
          <a:p>
            <a:pPr>
              <a:defRPr/>
            </a:pPr>
            <a:fld id="{75D13D49-2B6F-174C-9E1E-1013A06E5C50}" type="slidenum">
              <a:rPr lang="uk-UA" smtClean="0"/>
              <a:pPr>
                <a:defRPr/>
              </a:pPr>
              <a:t>‹#›</a:t>
            </a:fld>
            <a:endParaRPr lang="uk-UA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600" y="0"/>
            <a:ext cx="9144000" cy="1066800"/>
          </a:xfrm>
          <a:prstGeom prst="rect">
            <a:avLst/>
          </a:prstGeom>
        </p:spPr>
        <p:txBody>
          <a:bodyPr anchor="ctr"/>
          <a:lstStyle>
            <a:lvl1pPr>
              <a:defRPr lang="en-US" sz="2400" baseline="0">
                <a:solidFill>
                  <a:schemeClr val="bg1"/>
                </a:solidFill>
                <a:latin typeface="Arial Bold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4" name="TextBox 3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FY18</a:t>
            </a:r>
            <a:r>
              <a:rPr lang="en-US" sz="800" baseline="0" dirty="0">
                <a:solidFill>
                  <a:schemeClr val="bg1"/>
                </a:solidFill>
              </a:rPr>
              <a:t> Mid Year Review</a:t>
            </a:r>
            <a:endParaRPr lang="en-US" sz="8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ysClr val="windowText" lastClr="000000"/>
                </a:solidFill>
              </a:rPr>
              <a:t>GCD PPBE</a:t>
            </a:r>
            <a:r>
              <a:rPr lang="en-US" sz="800" baseline="0" dirty="0">
                <a:solidFill>
                  <a:sysClr val="windowText" lastClr="000000"/>
                </a:solidFill>
              </a:rPr>
              <a:t> 22 New Start Projects – Full Proposal </a:t>
            </a:r>
            <a:endParaRPr lang="en-US" sz="800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42596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816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sz="1200" dirty="0"/>
          </a:p>
        </p:txBody>
      </p:sp>
      <p:sp>
        <p:nvSpPr>
          <p:cNvPr id="6" name="TextBox 5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PPBE</a:t>
            </a:r>
            <a:r>
              <a:rPr lang="en-US" sz="800" baseline="0" dirty="0">
                <a:solidFill>
                  <a:schemeClr val="bg1"/>
                </a:solidFill>
              </a:rPr>
              <a:t> 22 Existing Project – New Content  </a:t>
            </a:r>
            <a:endParaRPr lang="en-US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60719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1445127"/>
            <a:ext cx="4011084" cy="872288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1445127"/>
            <a:ext cx="6815667" cy="4393616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  <a:lvl2pPr>
              <a:defRPr sz="2800">
                <a:solidFill>
                  <a:schemeClr val="bg1"/>
                </a:solidFill>
              </a:defRPr>
            </a:lvl2pPr>
            <a:lvl3pPr>
              <a:defRPr sz="24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500560"/>
            <a:ext cx="4011084" cy="352132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lang="en-US" sz="1200" baseline="0" smtClean="0">
                <a:solidFill>
                  <a:schemeClr val="bg1"/>
                </a:solidFill>
                <a:latin typeface="Calibri"/>
                <a:ea typeface=""/>
              </a:defRPr>
            </a:lvl1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PPBE</a:t>
            </a:r>
            <a:r>
              <a:rPr lang="en-US" sz="800" baseline="0" dirty="0">
                <a:solidFill>
                  <a:schemeClr val="bg1"/>
                </a:solidFill>
              </a:rPr>
              <a:t> 22 Existing Project – New Content  </a:t>
            </a:r>
            <a:endParaRPr lang="en-US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46286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  <a:solidFill>
            <a:schemeClr val="tx1"/>
          </a:solidFill>
        </p:spPr>
        <p:txBody>
          <a:bodyPr anchor="b"/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1548063"/>
            <a:ext cx="7315200" cy="3179512"/>
          </a:xfrm>
          <a:prstGeom prst="rect">
            <a:avLst/>
          </a:prstGeom>
          <a:solidFill>
            <a:schemeClr val="tx1"/>
          </a:solidFill>
        </p:spPr>
        <p:txBody>
          <a:bodyPr rtlCol="0"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sz="1200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PPBE</a:t>
            </a:r>
            <a:r>
              <a:rPr lang="en-US" sz="800" baseline="0" dirty="0">
                <a:solidFill>
                  <a:schemeClr val="bg1"/>
                </a:solidFill>
              </a:rPr>
              <a:t> 22 Existing Project – New Content  </a:t>
            </a:r>
            <a:endParaRPr lang="en-US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371509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sz="1200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PPBE</a:t>
            </a:r>
            <a:r>
              <a:rPr lang="en-US" sz="800" baseline="0" dirty="0">
                <a:solidFill>
                  <a:schemeClr val="bg1"/>
                </a:solidFill>
              </a:rPr>
              <a:t> 22 Existing Project – New Content  </a:t>
            </a:r>
            <a:endParaRPr lang="en-US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62713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image" Target="../media/image6.jpeg"/><Relationship Id="rId5" Type="http://schemas.openxmlformats.org/officeDocument/2006/relationships/slideLayout" Target="../slideLayouts/slideLayout1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38BD33-461B-4688-8AB9-170C7688F2F3}" type="datetime1">
              <a:rPr lang="en-US" smtClean="0"/>
              <a:t>7/30/2020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4C0C37-3CEC-4CB4-B902-37F94E20E9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59189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Banner OCT template.jpg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112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11" y="-1"/>
            <a:ext cx="12192000" cy="1127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29866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</p:sldLayoutIdLst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ＭＳ Ｐゴシック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space.com/nasa-plans-artemis-moon-base-beyond-2024.html" TargetMode="External"/><Relationship Id="rId4" Type="http://schemas.openxmlformats.org/officeDocument/2006/relationships/hyperlink" Target="https://www.nasa.gov/content/bigelow-expandable-activity-modul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057" y="1307750"/>
            <a:ext cx="11973886" cy="2281238"/>
          </a:xfrm>
        </p:spPr>
        <p:txBody>
          <a:bodyPr>
            <a:normAutofit/>
          </a:bodyPr>
          <a:lstStyle/>
          <a:p>
            <a:r>
              <a:rPr 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Advanced Structures and Materials Technology Integration for a Lunar Habitat</a:t>
            </a:r>
            <a:r>
              <a:rPr lang="en-US" sz="4400" b="1" dirty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US" sz="44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sz="4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40138"/>
            <a:ext cx="9144000" cy="1897062"/>
          </a:xfrm>
        </p:spPr>
        <p:txBody>
          <a:bodyPr>
            <a:norm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Lauren Bowling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Chris Wohl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041613" y="5678323"/>
            <a:ext cx="41088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2020 Summer NIFS Research Symposium</a:t>
            </a:r>
          </a:p>
        </p:txBody>
      </p:sp>
      <p:sp>
        <p:nvSpPr>
          <p:cNvPr id="8" name="Rectangle 7"/>
          <p:cNvSpPr/>
          <p:nvPr/>
        </p:nvSpPr>
        <p:spPr>
          <a:xfrm>
            <a:off x="2328863" y="4603247"/>
            <a:ext cx="783907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1600" dirty="0">
              <a:solidFill>
                <a:srgbClr val="002060"/>
              </a:solidFill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13328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History of Inflatable Structures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808368" cy="4351338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à"/>
            </a:pPr>
            <a:r>
              <a:rPr lang="en-US" dirty="0"/>
              <a:t> Inflatable structures offer efficient mass to volume to strength ratios</a:t>
            </a:r>
          </a:p>
          <a:p>
            <a:pPr>
              <a:buFont typeface="Wingdings" panose="05000000000000000000" pitchFamily="2" charset="2"/>
              <a:buChar char="à"/>
            </a:pPr>
            <a:r>
              <a:rPr lang="en-US" dirty="0"/>
              <a:t> 2 inflatables have been in space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Volga Airlock on Russian Voskhod 2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Bigelow Expandable Activity Module                                                     (BEAM) on ISS since 2016</a:t>
            </a:r>
          </a:p>
          <a:p>
            <a:pPr>
              <a:buFont typeface="Wingdings" panose="05000000000000000000" pitchFamily="2" charset="2"/>
              <a:buChar char="à"/>
            </a:pPr>
            <a:r>
              <a:rPr lang="en-US" dirty="0"/>
              <a:t> Many architectures have been designed                                                for both lunar and Martian surfaces to                                             include inflatables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2050" name="Picture 2" descr="Bigelow Expandable Activity Module">
            <a:extLst>
              <a:ext uri="{FF2B5EF4-FFF2-40B4-BE49-F238E27FC236}">
                <a16:creationId xmlns:a16="http://schemas.microsoft.com/office/drawing/2014/main" id="{06F4D2FF-D6E3-4E5B-9722-3C381B63EB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7660" y="3187323"/>
            <a:ext cx="4667075" cy="2625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BDF8493-6BAE-4FA6-A723-2525E2423CAE}"/>
              </a:ext>
            </a:extLst>
          </p:cNvPr>
          <p:cNvSpPr txBox="1"/>
          <p:nvPr/>
        </p:nvSpPr>
        <p:spPr>
          <a:xfrm>
            <a:off x="11686932" y="3101302"/>
            <a:ext cx="3526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[1]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FC83272-A069-40A9-9143-6E4A8023432C}"/>
              </a:ext>
            </a:extLst>
          </p:cNvPr>
          <p:cNvSpPr txBox="1"/>
          <p:nvPr/>
        </p:nvSpPr>
        <p:spPr>
          <a:xfrm>
            <a:off x="8935768" y="6343262"/>
            <a:ext cx="2829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Image Credit: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NASA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17703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Need for a Lunar Habitat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5662188" cy="4667250"/>
          </a:xfrm>
        </p:spPr>
        <p:txBody>
          <a:bodyPr>
            <a:normAutofit fontScale="92500"/>
          </a:bodyPr>
          <a:lstStyle/>
          <a:p>
            <a:r>
              <a:rPr lang="en-US" dirty="0"/>
              <a:t> Artemis Base Camp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Habitable Mobility Platform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dirty="0"/>
              <a:t>Large, pressurized rover that supports long EVAs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Lunar Terrain Vehicle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Foundation Surface Habitat (FSH)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dirty="0"/>
              <a:t>4 member habitat for a 28-day surface stay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dirty="0"/>
              <a:t>2028</a:t>
            </a:r>
          </a:p>
          <a:p>
            <a:pPr>
              <a:buFont typeface="Wingdings" panose="05000000000000000000" pitchFamily="2" charset="2"/>
              <a:buChar char="à"/>
            </a:pPr>
            <a:r>
              <a:rPr lang="en-US" dirty="0"/>
              <a:t> To be delivered via commercial lunar payload services (CLPS) or human landing system (HLS)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Current max mass constraint of &lt; 3,600 kg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pPr/>
              <a:t>3</a:t>
            </a:fld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7A2A750-060D-4D1C-A903-240FF6C3176F}"/>
              </a:ext>
            </a:extLst>
          </p:cNvPr>
          <p:cNvGrpSpPr>
            <a:grpSpLocks noChangeAspect="1"/>
          </p:cNvGrpSpPr>
          <p:nvPr/>
        </p:nvGrpSpPr>
        <p:grpSpPr>
          <a:xfrm>
            <a:off x="6272361" y="2640023"/>
            <a:ext cx="5644793" cy="2018537"/>
            <a:chOff x="6470344" y="4679444"/>
            <a:chExt cx="4358696" cy="1558638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7B8900AD-A41E-45BD-AC84-FE7C0A2F27F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470344" y="4679444"/>
              <a:ext cx="1815763" cy="1558638"/>
              <a:chOff x="1392898" y="2424364"/>
              <a:chExt cx="2340737" cy="2009271"/>
            </a:xfrm>
          </p:grpSpPr>
          <p:pic>
            <p:nvPicPr>
              <p:cNvPr id="6" name="Picture 5">
                <a:extLst>
                  <a:ext uri="{FF2B5EF4-FFF2-40B4-BE49-F238E27FC236}">
                    <a16:creationId xmlns:a16="http://schemas.microsoft.com/office/drawing/2014/main" id="{C4141F6E-1E1B-4BA4-B975-5BDB16B115D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l="11424" r="69378"/>
              <a:stretch/>
            </p:blipFill>
            <p:spPr>
              <a:xfrm>
                <a:off x="1392898" y="2424364"/>
                <a:ext cx="2340737" cy="2009271"/>
              </a:xfrm>
              <a:prstGeom prst="rect">
                <a:avLst/>
              </a:prstGeom>
            </p:spPr>
          </p:pic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EBA40A2B-10BA-47DE-A670-147E128D4673}"/>
                  </a:ext>
                </a:extLst>
              </p:cNvPr>
              <p:cNvSpPr/>
              <p:nvPr/>
            </p:nvSpPr>
            <p:spPr>
              <a:xfrm>
                <a:off x="1392898" y="2424364"/>
                <a:ext cx="347220" cy="448327"/>
              </a:xfrm>
              <a:prstGeom prst="rect">
                <a:avLst/>
              </a:prstGeom>
              <a:solidFill>
                <a:srgbClr val="000000"/>
              </a:solidFill>
              <a:ln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DE9BA208-30F1-4E17-AB06-EE9E0CACC84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47322" r="25230"/>
            <a:stretch/>
          </p:blipFill>
          <p:spPr>
            <a:xfrm>
              <a:off x="8233103" y="4679444"/>
              <a:ext cx="2595937" cy="1558638"/>
            </a:xfrm>
            <a:prstGeom prst="rect">
              <a:avLst/>
            </a:prstGeom>
          </p:spPr>
        </p:pic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F4A1AE87-C81E-4E9C-B705-16F46AF6C568}"/>
              </a:ext>
            </a:extLst>
          </p:cNvPr>
          <p:cNvSpPr txBox="1"/>
          <p:nvPr/>
        </p:nvSpPr>
        <p:spPr>
          <a:xfrm>
            <a:off x="11669129" y="2393802"/>
            <a:ext cx="3526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[2]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FC83272-A069-40A9-9143-6E4A8023432C}"/>
              </a:ext>
            </a:extLst>
          </p:cNvPr>
          <p:cNvSpPr txBox="1"/>
          <p:nvPr/>
        </p:nvSpPr>
        <p:spPr>
          <a:xfrm>
            <a:off x="8935768" y="6343262"/>
            <a:ext cx="2829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Image Credit: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NASA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60438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Description and Approach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à"/>
            </a:pPr>
            <a:r>
              <a:rPr lang="en-US" dirty="0"/>
              <a:t>Help identify active </a:t>
            </a:r>
            <a:r>
              <a:rPr lang="en-US" dirty="0" err="1"/>
              <a:t>LaRC</a:t>
            </a:r>
            <a:r>
              <a:rPr lang="en-US" dirty="0"/>
              <a:t> research that could be used in an inflatable habitat</a:t>
            </a:r>
          </a:p>
          <a:p>
            <a:pPr marL="457200" lvl="1" indent="0" algn="ctr">
              <a:buNone/>
            </a:pPr>
            <a:r>
              <a:rPr lang="en-US" dirty="0"/>
              <a:t>Develop a timeline with mass constraints for habitat transportation</a:t>
            </a:r>
          </a:p>
          <a:p>
            <a:pPr marL="457200" lvl="1" indent="0" algn="ctr">
              <a:buNone/>
            </a:pPr>
            <a:r>
              <a:rPr lang="en-US" dirty="0"/>
              <a:t>+</a:t>
            </a:r>
          </a:p>
          <a:p>
            <a:pPr marL="457200" lvl="1" indent="0" algn="ctr">
              <a:buNone/>
            </a:pPr>
            <a:r>
              <a:rPr lang="en-US" dirty="0"/>
              <a:t>Produce a gap analysis for needed technology</a:t>
            </a:r>
          </a:p>
          <a:p>
            <a:pPr marL="457200" lvl="1" indent="0" algn="ctr">
              <a:buNone/>
            </a:pPr>
            <a:r>
              <a:rPr lang="en-US" dirty="0"/>
              <a:t>=</a:t>
            </a:r>
          </a:p>
          <a:p>
            <a:pPr marL="457200" lvl="1" indent="0" algn="ctr">
              <a:buNone/>
            </a:pPr>
            <a:r>
              <a:rPr lang="en-US" u="sng" dirty="0"/>
              <a:t>Generate a habitat design</a:t>
            </a:r>
          </a:p>
          <a:p>
            <a:pPr marL="457200" lvl="1" indent="0" algn="ctr">
              <a:buNone/>
            </a:pPr>
            <a:endParaRPr lang="en-US" u="sng" dirty="0"/>
          </a:p>
          <a:p>
            <a:pPr lvl="1"/>
            <a:r>
              <a:rPr lang="en-US" dirty="0"/>
              <a:t> </a:t>
            </a:r>
            <a:r>
              <a:rPr lang="en-US" sz="2800" dirty="0"/>
              <a:t>Intensive literature studies on inflatable habitats</a:t>
            </a:r>
          </a:p>
          <a:p>
            <a:pPr lvl="1"/>
            <a:r>
              <a:rPr lang="en-US" sz="2800" dirty="0"/>
              <a:t> Interviewed research groups at </a:t>
            </a:r>
            <a:r>
              <a:rPr lang="en-US" sz="2800" dirty="0" err="1"/>
              <a:t>LaRC</a:t>
            </a:r>
            <a:r>
              <a:rPr lang="en-US" sz="2800" dirty="0"/>
              <a:t> </a:t>
            </a:r>
          </a:p>
          <a:p>
            <a:pPr lvl="1"/>
            <a:r>
              <a:rPr lang="en-US" sz="2800" dirty="0"/>
              <a:t> Compiled technologies into the “Bowling Habitat” architecture</a:t>
            </a:r>
          </a:p>
          <a:p>
            <a:pPr lvl="1">
              <a:buFont typeface="Wingdings" panose="05000000000000000000" pitchFamily="2" charset="2"/>
              <a:buChar char="à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22047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Results: The “Bowling Habitat” Un-Loading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087413C-095E-4B56-B71C-C125D14465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7025" y="1690688"/>
            <a:ext cx="8997950" cy="4483408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1FC83272-A069-40A9-9143-6E4A8023432C}"/>
              </a:ext>
            </a:extLst>
          </p:cNvPr>
          <p:cNvSpPr txBox="1"/>
          <p:nvPr/>
        </p:nvSpPr>
        <p:spPr>
          <a:xfrm>
            <a:off x="8935768" y="6343262"/>
            <a:ext cx="2829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Image Credit: Ronald Neale, NASA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LaRC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07727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Results: The “Bowling Habitat” Deployment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pPr/>
              <a:t>6</a:t>
            </a:fld>
            <a:endParaRPr lang="en-US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FDAB5F8B-C082-4F3A-AEE0-EC93F55CB742}"/>
              </a:ext>
            </a:extLst>
          </p:cNvPr>
          <p:cNvGrpSpPr/>
          <p:nvPr/>
        </p:nvGrpSpPr>
        <p:grpSpPr>
          <a:xfrm>
            <a:off x="642191" y="1419441"/>
            <a:ext cx="11331200" cy="5156507"/>
            <a:chOff x="642191" y="1419441"/>
            <a:chExt cx="11331200" cy="5156507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9B02E9AB-0425-4372-A05F-E04BA58DA95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42191" y="1419441"/>
              <a:ext cx="9560016" cy="5156507"/>
              <a:chOff x="-963083" y="1143000"/>
              <a:chExt cx="10849531" cy="5852049"/>
            </a:xfrm>
          </p:grpSpPr>
          <p:pic>
            <p:nvPicPr>
              <p:cNvPr id="27" name="Picture 26">
                <a:extLst>
                  <a:ext uri="{FF2B5EF4-FFF2-40B4-BE49-F238E27FC236}">
                    <a16:creationId xmlns:a16="http://schemas.microsoft.com/office/drawing/2014/main" id="{16581A93-60B6-401D-8846-31467D59F2D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199217" y="1143000"/>
                <a:ext cx="7687231" cy="5852049"/>
              </a:xfrm>
              <a:prstGeom prst="rect">
                <a:avLst/>
              </a:prstGeom>
            </p:spPr>
          </p:pic>
          <p:pic>
            <p:nvPicPr>
              <p:cNvPr id="28" name="Picture 27">
                <a:extLst>
                  <a:ext uri="{FF2B5EF4-FFF2-40B4-BE49-F238E27FC236}">
                    <a16:creationId xmlns:a16="http://schemas.microsoft.com/office/drawing/2014/main" id="{67ED46BA-9573-490D-9B61-6279BF689EC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4187"/>
              <a:stretch/>
            </p:blipFill>
            <p:spPr>
              <a:xfrm>
                <a:off x="-963083" y="1143000"/>
                <a:ext cx="3162300" cy="1837249"/>
              </a:xfrm>
              <a:prstGeom prst="rect">
                <a:avLst/>
              </a:prstGeom>
            </p:spPr>
          </p:pic>
        </p:grp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BB091481-8AD6-4440-B0B1-BCB49C5555D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804972" y="2682587"/>
              <a:ext cx="1522584" cy="1041537"/>
            </a:xfrm>
            <a:prstGeom prst="straightConnector1">
              <a:avLst/>
            </a:prstGeom>
            <a:ln w="19050">
              <a:solidFill>
                <a:srgbClr val="9E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89A2FDA1-3CE5-4DBE-AC78-752F5A4A1AA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475439" y="2214870"/>
              <a:ext cx="2038601" cy="935435"/>
            </a:xfrm>
            <a:prstGeom prst="straightConnector1">
              <a:avLst/>
            </a:prstGeom>
            <a:ln w="19050">
              <a:solidFill>
                <a:srgbClr val="9E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F7C90E3A-B5DB-4C63-B302-7000BF55C85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327556" y="5132208"/>
              <a:ext cx="3440650" cy="553368"/>
            </a:xfrm>
            <a:prstGeom prst="straightConnector1">
              <a:avLst/>
            </a:prstGeom>
            <a:ln w="19050">
              <a:solidFill>
                <a:srgbClr val="9E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4182449-7030-4A2F-9BD3-CF67C628223F}"/>
                </a:ext>
              </a:extLst>
            </p:cNvPr>
            <p:cNvSpPr txBox="1"/>
            <p:nvPr/>
          </p:nvSpPr>
          <p:spPr>
            <a:xfrm>
              <a:off x="1494760" y="3446310"/>
              <a:ext cx="170497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Deployable Friction Barrier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96021E25-B88E-47AC-B432-045313139E25}"/>
                </a:ext>
              </a:extLst>
            </p:cNvPr>
            <p:cNvSpPr txBox="1"/>
            <p:nvPr/>
          </p:nvSpPr>
          <p:spPr>
            <a:xfrm>
              <a:off x="10268415" y="3104738"/>
              <a:ext cx="170497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InFLEX Fabric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E17DF16F-DEF6-41B7-AD94-6E61455D333B}"/>
                </a:ext>
              </a:extLst>
            </p:cNvPr>
            <p:cNvSpPr txBox="1"/>
            <p:nvPr/>
          </p:nvSpPr>
          <p:spPr>
            <a:xfrm>
              <a:off x="2804972" y="5271000"/>
              <a:ext cx="18383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BNNT Guy Lines</a:t>
              </a:r>
            </a:p>
          </p:txBody>
        </p: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A912E298-8728-4514-B2F0-66580A80626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197845" y="3714303"/>
              <a:ext cx="1127845" cy="1134496"/>
            </a:xfrm>
            <a:prstGeom prst="straightConnector1">
              <a:avLst/>
            </a:prstGeom>
            <a:ln w="19050">
              <a:solidFill>
                <a:srgbClr val="9E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8C615AA4-EFFE-43E6-9184-C8E3FF2DCE15}"/>
                </a:ext>
              </a:extLst>
            </p:cNvPr>
            <p:cNvSpPr txBox="1"/>
            <p:nvPr/>
          </p:nvSpPr>
          <p:spPr>
            <a:xfrm>
              <a:off x="9594856" y="4813786"/>
              <a:ext cx="18383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“LEIA” Airlock</a:t>
              </a:r>
            </a:p>
          </p:txBody>
        </p: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C4BCB2B2-0345-4D1B-BF9F-BA85FC0D5C36}"/>
                </a:ext>
              </a:extLst>
            </p:cNvPr>
            <p:cNvCxnSpPr>
              <a:cxnSpLocks/>
            </p:cNvCxnSpPr>
            <p:nvPr/>
          </p:nvCxnSpPr>
          <p:spPr>
            <a:xfrm>
              <a:off x="4327556" y="5685576"/>
              <a:ext cx="2067049" cy="166549"/>
            </a:xfrm>
            <a:prstGeom prst="straightConnector1">
              <a:avLst/>
            </a:prstGeom>
            <a:ln w="19050">
              <a:solidFill>
                <a:srgbClr val="9E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FBA274C0-C8B9-4ECA-9F97-9E08FDC3403D}"/>
                </a:ext>
              </a:extLst>
            </p:cNvPr>
            <p:cNvSpPr txBox="1"/>
            <p:nvPr/>
          </p:nvSpPr>
          <p:spPr>
            <a:xfrm>
              <a:off x="1494760" y="4002572"/>
              <a:ext cx="147270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(Jin Ho Kang and Keith Gordon)</a:t>
              </a:r>
              <a:endParaRPr lang="en-US" sz="1600" dirty="0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EC89DF25-FBEF-4E34-A7A4-BA7F323BBD5D}"/>
                </a:ext>
              </a:extLst>
            </p:cNvPr>
            <p:cNvSpPr txBox="1"/>
            <p:nvPr/>
          </p:nvSpPr>
          <p:spPr>
            <a:xfrm>
              <a:off x="2804972" y="5575126"/>
              <a:ext cx="163872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(Cheol Park)</a:t>
              </a:r>
              <a:endParaRPr lang="en-US" sz="1600" dirty="0"/>
            </a:p>
          </p:txBody>
        </p:sp>
      </p:grpSp>
      <p:sp>
        <p:nvSpPr>
          <p:cNvPr id="41" name="TextBox 40">
            <a:extLst>
              <a:ext uri="{FF2B5EF4-FFF2-40B4-BE49-F238E27FC236}">
                <a16:creationId xmlns:a16="http://schemas.microsoft.com/office/drawing/2014/main" id="{80616029-A199-4CE9-AE8C-72A5E6E3A5F0}"/>
              </a:ext>
            </a:extLst>
          </p:cNvPr>
          <p:cNvSpPr txBox="1"/>
          <p:nvPr/>
        </p:nvSpPr>
        <p:spPr>
          <a:xfrm>
            <a:off x="8935768" y="6343262"/>
            <a:ext cx="2829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Image Credit: Ronald Neale, NASA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LaRC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82897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Results: The “Bowling Habitat” Landing Site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pPr/>
              <a:t>7</a:t>
            </a:fld>
            <a:endParaRPr lang="en-US"/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ADB6FC62-5294-48BA-9B03-DB27E64237AA}"/>
              </a:ext>
            </a:extLst>
          </p:cNvPr>
          <p:cNvGrpSpPr/>
          <p:nvPr/>
        </p:nvGrpSpPr>
        <p:grpSpPr>
          <a:xfrm>
            <a:off x="512653" y="1553094"/>
            <a:ext cx="10841147" cy="4611896"/>
            <a:chOff x="512653" y="1553094"/>
            <a:chExt cx="10841147" cy="4611896"/>
          </a:xfrm>
        </p:grpSpPr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F020FF06-EEDD-4FC0-805C-D717C06650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08904" y="1730158"/>
              <a:ext cx="8644896" cy="4434832"/>
            </a:xfrm>
            <a:prstGeom prst="rect">
              <a:avLst/>
            </a:prstGeom>
            <a:solidFill>
              <a:srgbClr val="FFFF00">
                <a:alpha val="13000"/>
              </a:srgbClr>
            </a:solidFill>
          </p:spPr>
        </p:pic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0EAE287C-7EE1-401B-80DF-FD4220A8E908}"/>
                </a:ext>
              </a:extLst>
            </p:cNvPr>
            <p:cNvGrpSpPr/>
            <p:nvPr/>
          </p:nvGrpSpPr>
          <p:grpSpPr>
            <a:xfrm>
              <a:off x="512653" y="1553094"/>
              <a:ext cx="7699870" cy="4082446"/>
              <a:chOff x="512653" y="1553094"/>
              <a:chExt cx="7699870" cy="4082446"/>
            </a:xfrm>
          </p:grpSpPr>
          <p:cxnSp>
            <p:nvCxnSpPr>
              <p:cNvPr id="8" name="Straight Arrow Connector 7">
                <a:extLst>
                  <a:ext uri="{FF2B5EF4-FFF2-40B4-BE49-F238E27FC236}">
                    <a16:creationId xmlns:a16="http://schemas.microsoft.com/office/drawing/2014/main" id="{C59630CB-5445-4B40-AD75-F54D689B6A2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894273" y="2708656"/>
                <a:ext cx="2715827" cy="414816"/>
              </a:xfrm>
              <a:prstGeom prst="straightConnector1">
                <a:avLst/>
              </a:prstGeom>
              <a:ln w="19050">
                <a:solidFill>
                  <a:srgbClr val="9E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91ABD495-9AB0-4C77-87C0-430EFFBFAC02}"/>
                  </a:ext>
                </a:extLst>
              </p:cNvPr>
              <p:cNvSpPr txBox="1"/>
              <p:nvPr/>
            </p:nvSpPr>
            <p:spPr>
              <a:xfrm>
                <a:off x="594230" y="2293835"/>
                <a:ext cx="1704976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Electron    Beam Gun</a:t>
                </a:r>
              </a:p>
            </p:txBody>
          </p:sp>
          <p:cxnSp>
            <p:nvCxnSpPr>
              <p:cNvPr id="11" name="Straight Arrow Connector 10">
                <a:extLst>
                  <a:ext uri="{FF2B5EF4-FFF2-40B4-BE49-F238E27FC236}">
                    <a16:creationId xmlns:a16="http://schemas.microsoft.com/office/drawing/2014/main" id="{4FDCF9E4-EC3A-4A37-9844-C0735BBD223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003568" y="4086460"/>
                <a:ext cx="2606532" cy="49892"/>
              </a:xfrm>
              <a:prstGeom prst="straightConnector1">
                <a:avLst/>
              </a:prstGeom>
              <a:ln w="19050">
                <a:solidFill>
                  <a:srgbClr val="9E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Arrow Connector 12">
                <a:extLst>
                  <a:ext uri="{FF2B5EF4-FFF2-40B4-BE49-F238E27FC236}">
                    <a16:creationId xmlns:a16="http://schemas.microsoft.com/office/drawing/2014/main" id="{9FE24D27-13E8-4EF0-9EF7-FBC9FA4C452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03568" y="1759393"/>
                <a:ext cx="5210032" cy="1669607"/>
              </a:xfrm>
              <a:prstGeom prst="straightConnector1">
                <a:avLst/>
              </a:prstGeom>
              <a:ln w="19050">
                <a:solidFill>
                  <a:srgbClr val="9E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84EECAD-0783-4197-B387-F71796014501}"/>
                  </a:ext>
                </a:extLst>
              </p:cNvPr>
              <p:cNvSpPr txBox="1"/>
              <p:nvPr/>
            </p:nvSpPr>
            <p:spPr>
              <a:xfrm>
                <a:off x="512653" y="3734529"/>
                <a:ext cx="1704976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Re-</a:t>
                </a:r>
                <a:r>
                  <a:rPr lang="en-US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Purposable</a:t>
                </a: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Composites</a:t>
                </a: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C09BCF81-8EE6-497E-808E-5DAC0D4C69FA}"/>
                  </a:ext>
                </a:extLst>
              </p:cNvPr>
              <p:cNvSpPr txBox="1"/>
              <p:nvPr/>
            </p:nvSpPr>
            <p:spPr>
              <a:xfrm>
                <a:off x="972905" y="1553094"/>
                <a:ext cx="170497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KRUSTY</a:t>
                </a:r>
              </a:p>
            </p:txBody>
          </p:sp>
          <p:sp>
            <p:nvSpPr>
              <p:cNvPr id="31" name="Oval 30">
                <a:extLst>
                  <a:ext uri="{FF2B5EF4-FFF2-40B4-BE49-F238E27FC236}">
                    <a16:creationId xmlns:a16="http://schemas.microsoft.com/office/drawing/2014/main" id="{D3954D0C-A461-4620-A382-34290067FF4D}"/>
                  </a:ext>
                </a:extLst>
              </p:cNvPr>
              <p:cNvSpPr/>
              <p:nvPr/>
            </p:nvSpPr>
            <p:spPr>
              <a:xfrm>
                <a:off x="7205663" y="3363160"/>
                <a:ext cx="469900" cy="437249"/>
              </a:xfrm>
              <a:prstGeom prst="ellipse">
                <a:avLst/>
              </a:prstGeom>
              <a:solidFill>
                <a:srgbClr val="FFFF00">
                  <a:alpha val="13000"/>
                </a:srgbClr>
              </a:solidFill>
              <a:ln w="19050">
                <a:solidFill>
                  <a:srgbClr val="9E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35" name="Straight Arrow Connector 34">
                <a:extLst>
                  <a:ext uri="{FF2B5EF4-FFF2-40B4-BE49-F238E27FC236}">
                    <a16:creationId xmlns:a16="http://schemas.microsoft.com/office/drawing/2014/main" id="{5EA8A621-ECE5-4569-8D2F-BEF955DBF09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801640" y="4262005"/>
                <a:ext cx="5991641" cy="991193"/>
              </a:xfrm>
              <a:prstGeom prst="straightConnector1">
                <a:avLst/>
              </a:prstGeom>
              <a:ln w="19050">
                <a:solidFill>
                  <a:srgbClr val="9E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0" name="Oval 39">
                <a:extLst>
                  <a:ext uri="{FF2B5EF4-FFF2-40B4-BE49-F238E27FC236}">
                    <a16:creationId xmlns:a16="http://schemas.microsoft.com/office/drawing/2014/main" id="{318AAE81-2244-44E4-81D5-7B6D715A34A5}"/>
                  </a:ext>
                </a:extLst>
              </p:cNvPr>
              <p:cNvSpPr/>
              <p:nvPr/>
            </p:nvSpPr>
            <p:spPr>
              <a:xfrm>
                <a:off x="7793281" y="3288747"/>
                <a:ext cx="419242" cy="1415147"/>
              </a:xfrm>
              <a:prstGeom prst="ellipse">
                <a:avLst/>
              </a:prstGeom>
              <a:solidFill>
                <a:srgbClr val="FFFF00">
                  <a:alpha val="13000"/>
                </a:srgbClr>
              </a:solidFill>
              <a:ln w="19050">
                <a:solidFill>
                  <a:srgbClr val="9E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A14FEF76-5879-433B-8478-244F947DAB84}"/>
                  </a:ext>
                </a:extLst>
              </p:cNvPr>
              <p:cNvSpPr txBox="1"/>
              <p:nvPr/>
            </p:nvSpPr>
            <p:spPr>
              <a:xfrm>
                <a:off x="588696" y="5068532"/>
                <a:ext cx="170497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Trusselator</a:t>
                </a:r>
                <a:endParaRPr 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251EC58E-3E3A-496B-86C7-D682E1AF0822}"/>
                  </a:ext>
                </a:extLst>
              </p:cNvPr>
              <p:cNvSpPr txBox="1"/>
              <p:nvPr/>
            </p:nvSpPr>
            <p:spPr>
              <a:xfrm>
                <a:off x="512653" y="4320084"/>
                <a:ext cx="156337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(Mia Siochi and Kris Wise)</a:t>
                </a:r>
                <a:endParaRPr lang="en-US" sz="1600" dirty="0"/>
              </a:p>
            </p:txBody>
          </p:sp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2E468F5B-920F-4BDB-ADE9-4DB5DC3144A7}"/>
                  </a:ext>
                </a:extLst>
              </p:cNvPr>
              <p:cNvSpPr txBox="1"/>
              <p:nvPr/>
            </p:nvSpPr>
            <p:spPr>
              <a:xfrm>
                <a:off x="597529" y="5358541"/>
                <a:ext cx="162010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(Brian Grimsley)</a:t>
                </a:r>
                <a:endParaRPr lang="en-US" sz="1600" dirty="0"/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ACD2B252-1484-47B8-B932-6BFE63E520A7}"/>
                  </a:ext>
                </a:extLst>
              </p:cNvPr>
              <p:cNvSpPr txBox="1"/>
              <p:nvPr/>
            </p:nvSpPr>
            <p:spPr>
              <a:xfrm>
                <a:off x="597529" y="2877281"/>
                <a:ext cx="166397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(Karen Taminger)</a:t>
                </a:r>
                <a:endParaRPr lang="en-US" sz="1600" dirty="0"/>
              </a:p>
            </p:txBody>
          </p:sp>
        </p:grpSp>
      </p:grpSp>
      <p:sp>
        <p:nvSpPr>
          <p:cNvPr id="57" name="TextBox 56">
            <a:extLst>
              <a:ext uri="{FF2B5EF4-FFF2-40B4-BE49-F238E27FC236}">
                <a16:creationId xmlns:a16="http://schemas.microsoft.com/office/drawing/2014/main" id="{21D5AD5C-16C7-4C5B-B60E-D733A5B2F0A1}"/>
              </a:ext>
            </a:extLst>
          </p:cNvPr>
          <p:cNvSpPr txBox="1"/>
          <p:nvPr/>
        </p:nvSpPr>
        <p:spPr>
          <a:xfrm>
            <a:off x="972905" y="1853023"/>
            <a:ext cx="16658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(Marc Gibson)</a:t>
            </a:r>
            <a:endParaRPr lang="en-US" sz="1600" dirty="0"/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8C192CE3-A846-4F4A-936B-354C71B254D0}"/>
              </a:ext>
            </a:extLst>
          </p:cNvPr>
          <p:cNvSpPr txBox="1"/>
          <p:nvPr/>
        </p:nvSpPr>
        <p:spPr>
          <a:xfrm>
            <a:off x="8935768" y="6343262"/>
            <a:ext cx="2829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Image Credit: Ronald Neale, NASA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LaRC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72204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E217273E-D156-407C-8FFD-FA4CA2B7AE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1188" y="1692536"/>
            <a:ext cx="7462612" cy="444253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Results: The “Bowling Habitat” Interior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pPr/>
              <a:t>8</a:t>
            </a:fld>
            <a:endParaRPr lang="en-US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61B4CA8B-6041-4ABB-89B4-E40AFDF9DA93}"/>
              </a:ext>
            </a:extLst>
          </p:cNvPr>
          <p:cNvCxnSpPr>
            <a:cxnSpLocks/>
            <a:stCxn id="8" idx="3"/>
          </p:cNvCxnSpPr>
          <p:nvPr/>
        </p:nvCxnSpPr>
        <p:spPr>
          <a:xfrm>
            <a:off x="2422358" y="1948233"/>
            <a:ext cx="3281325" cy="613898"/>
          </a:xfrm>
          <a:prstGeom prst="straightConnector1">
            <a:avLst/>
          </a:prstGeom>
          <a:ln w="19050">
            <a:solidFill>
              <a:srgbClr val="9E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B98CCBC4-92D1-4752-863D-6E37D868D69D}"/>
              </a:ext>
            </a:extLst>
          </p:cNvPr>
          <p:cNvSpPr txBox="1"/>
          <p:nvPr/>
        </p:nvSpPr>
        <p:spPr>
          <a:xfrm>
            <a:off x="558268" y="1625067"/>
            <a:ext cx="18640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InFLEX Layering Scheme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63408715-08DD-41D4-BB53-1729E3A48FF0}"/>
              </a:ext>
            </a:extLst>
          </p:cNvPr>
          <p:cNvCxnSpPr>
            <a:cxnSpLocks/>
          </p:cNvCxnSpPr>
          <p:nvPr/>
        </p:nvCxnSpPr>
        <p:spPr>
          <a:xfrm flipV="1">
            <a:off x="3098800" y="5118100"/>
            <a:ext cx="2768600" cy="961985"/>
          </a:xfrm>
          <a:prstGeom prst="straightConnector1">
            <a:avLst/>
          </a:prstGeom>
          <a:ln w="19050">
            <a:solidFill>
              <a:srgbClr val="9E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241DBA6A-DDCF-45A2-9C60-F26A9C97AD78}"/>
              </a:ext>
            </a:extLst>
          </p:cNvPr>
          <p:cNvSpPr txBox="1"/>
          <p:nvPr/>
        </p:nvSpPr>
        <p:spPr>
          <a:xfrm>
            <a:off x="1849802" y="5704948"/>
            <a:ext cx="17049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Trusselator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Floor Joists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226867FB-7A3E-4813-8BFF-85C6C7A4368D}"/>
              </a:ext>
            </a:extLst>
          </p:cNvPr>
          <p:cNvCxnSpPr>
            <a:cxnSpLocks/>
          </p:cNvCxnSpPr>
          <p:nvPr/>
        </p:nvCxnSpPr>
        <p:spPr>
          <a:xfrm flipV="1">
            <a:off x="2422358" y="4775200"/>
            <a:ext cx="3673642" cy="606582"/>
          </a:xfrm>
          <a:prstGeom prst="straightConnector1">
            <a:avLst/>
          </a:prstGeom>
          <a:ln w="19050">
            <a:solidFill>
              <a:srgbClr val="9E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69C808CA-5FD5-46AC-9441-06E32080E2E9}"/>
              </a:ext>
            </a:extLst>
          </p:cNvPr>
          <p:cNvSpPr txBox="1"/>
          <p:nvPr/>
        </p:nvSpPr>
        <p:spPr>
          <a:xfrm>
            <a:off x="926848" y="5058617"/>
            <a:ext cx="18640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Electron Beam Floor Boards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AD90CB59-64DB-426C-91F0-FE00214E49A2}"/>
              </a:ext>
            </a:extLst>
          </p:cNvPr>
          <p:cNvCxnSpPr>
            <a:cxnSpLocks/>
          </p:cNvCxnSpPr>
          <p:nvPr/>
        </p:nvCxnSpPr>
        <p:spPr>
          <a:xfrm>
            <a:off x="1858893" y="2987254"/>
            <a:ext cx="3729107" cy="441746"/>
          </a:xfrm>
          <a:prstGeom prst="straightConnector1">
            <a:avLst/>
          </a:prstGeom>
          <a:ln w="19050">
            <a:solidFill>
              <a:srgbClr val="9E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4CBDEE69-B735-4EAA-AA0F-44B2A6FF57E8}"/>
              </a:ext>
            </a:extLst>
          </p:cNvPr>
          <p:cNvSpPr txBox="1"/>
          <p:nvPr/>
        </p:nvSpPr>
        <p:spPr>
          <a:xfrm>
            <a:off x="558268" y="2482120"/>
            <a:ext cx="18640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Habitat Health Sensors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EC1F2E0-E333-45FA-B86A-A171CA53C880}"/>
              </a:ext>
            </a:extLst>
          </p:cNvPr>
          <p:cNvSpPr txBox="1"/>
          <p:nvPr/>
        </p:nvSpPr>
        <p:spPr>
          <a:xfrm>
            <a:off x="558268" y="3063196"/>
            <a:ext cx="16658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(Eric Madaras)</a:t>
            </a:r>
            <a:endParaRPr lang="en-US" sz="1600" dirty="0"/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2E23B856-65BB-4738-9271-4E4D821C987D}"/>
              </a:ext>
            </a:extLst>
          </p:cNvPr>
          <p:cNvCxnSpPr>
            <a:cxnSpLocks/>
          </p:cNvCxnSpPr>
          <p:nvPr/>
        </p:nvCxnSpPr>
        <p:spPr>
          <a:xfrm>
            <a:off x="2037347" y="3960786"/>
            <a:ext cx="3830053" cy="650281"/>
          </a:xfrm>
          <a:prstGeom prst="straightConnector1">
            <a:avLst/>
          </a:prstGeom>
          <a:ln w="19050">
            <a:solidFill>
              <a:srgbClr val="9E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3DD3BC6E-CDA1-4093-8506-D2D61491B8E3}"/>
              </a:ext>
            </a:extLst>
          </p:cNvPr>
          <p:cNvSpPr txBox="1"/>
          <p:nvPr/>
        </p:nvSpPr>
        <p:spPr>
          <a:xfrm>
            <a:off x="558268" y="3597083"/>
            <a:ext cx="18640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Ceramic Lunar Dust Coating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27A95381-2AC6-4BD4-B251-E7C5458AFC33}"/>
              </a:ext>
            </a:extLst>
          </p:cNvPr>
          <p:cNvSpPr txBox="1"/>
          <p:nvPr/>
        </p:nvSpPr>
        <p:spPr>
          <a:xfrm>
            <a:off x="558268" y="4189350"/>
            <a:ext cx="15759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(Valerie Wiesner and  Samuel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Hocker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1600" dirty="0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812C09DB-6E8F-4CC9-8590-F7C5C27279BD}"/>
              </a:ext>
            </a:extLst>
          </p:cNvPr>
          <p:cNvSpPr txBox="1"/>
          <p:nvPr/>
        </p:nvSpPr>
        <p:spPr>
          <a:xfrm>
            <a:off x="8935768" y="6343262"/>
            <a:ext cx="2829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Image Credit: Ronald Neale, NASA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LaRC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81995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Implications and Future 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 “Bowling Habitat” is a modern suggestion for the FSH</a:t>
            </a:r>
          </a:p>
          <a:p>
            <a:pPr lvl="1"/>
            <a:r>
              <a:rPr lang="en-US" dirty="0"/>
              <a:t>Beneficial to demonstrate the various technologies that could be used in the FSH</a:t>
            </a:r>
          </a:p>
          <a:p>
            <a:r>
              <a:rPr lang="en-US" dirty="0"/>
              <a:t> This project only addressed the structural needs of the habitat</a:t>
            </a:r>
          </a:p>
          <a:p>
            <a:pPr lvl="1"/>
            <a:r>
              <a:rPr lang="en-US" dirty="0"/>
              <a:t>Did not address: hardware, monitoring, extra radiation protection, life-style needs, etc.</a:t>
            </a:r>
          </a:p>
          <a:p>
            <a:pPr>
              <a:buFont typeface="Wingdings" panose="05000000000000000000" pitchFamily="2" charset="2"/>
              <a:buChar char="à"/>
            </a:pPr>
            <a:r>
              <a:rPr lang="en-US" dirty="0">
                <a:sym typeface="Wingdings" panose="05000000000000000000" pitchFamily="2" charset="2"/>
              </a:rPr>
              <a:t> If I had: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>
                <a:sym typeface="Wingdings" panose="05000000000000000000" pitchFamily="2" charset="2"/>
              </a:rPr>
              <a:t>4 more weeks = interview more people, improve gap analysis paper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>
                <a:sym typeface="Wingdings" panose="05000000000000000000" pitchFamily="2" charset="2"/>
              </a:rPr>
              <a:t>4 more months = dive into gaps that were left unaddressed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8008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à"/>
            </a:pPr>
            <a:r>
              <a:rPr lang="en-US" dirty="0"/>
              <a:t> Thank You: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Bryce Horvath</a:t>
            </a:r>
          </a:p>
          <a:p>
            <a:pPr lvl="1"/>
            <a:r>
              <a:rPr lang="en-US" dirty="0"/>
              <a:t>Ronald Neale</a:t>
            </a:r>
          </a:p>
          <a:p>
            <a:pPr lvl="1"/>
            <a:r>
              <a:rPr lang="en-US" dirty="0"/>
              <a:t>NIFS Program Coordinators</a:t>
            </a:r>
          </a:p>
          <a:p>
            <a:pPr lvl="1"/>
            <a:r>
              <a:rPr lang="en-US" dirty="0"/>
              <a:t>Michigan Space Grant Consortium</a:t>
            </a:r>
          </a:p>
          <a:p>
            <a:pPr marL="457200" lvl="1" indent="0">
              <a:buNone/>
            </a:pPr>
            <a:endParaRPr lang="en-US" dirty="0"/>
          </a:p>
          <a:p>
            <a:pPr>
              <a:buFont typeface="Wingdings" panose="05000000000000000000" pitchFamily="2" charset="2"/>
              <a:buChar char="à"/>
            </a:pPr>
            <a:r>
              <a:rPr lang="en-US" dirty="0"/>
              <a:t> Questions?</a:t>
            </a:r>
          </a:p>
        </p:txBody>
      </p:sp>
      <p:pic>
        <p:nvPicPr>
          <p:cNvPr id="1030" name="Picture 6" descr="Espurr (Pokémon) - Bulbapedia, the community-driven Pokémon ...">
            <a:extLst>
              <a:ext uri="{FF2B5EF4-FFF2-40B4-BE49-F238E27FC236}">
                <a16:creationId xmlns:a16="http://schemas.microsoft.com/office/drawing/2014/main" id="{BD70A12C-56A3-4048-A753-F9C1DE4EA3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740" y="6131244"/>
            <a:ext cx="45719" cy="45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Acknowledgements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pPr/>
              <a:t>10</a:t>
            </a:fld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8A94EA03-7597-4ABB-A893-ECFD047983E4}"/>
              </a:ext>
            </a:extLst>
          </p:cNvPr>
          <p:cNvGrpSpPr/>
          <p:nvPr/>
        </p:nvGrpSpPr>
        <p:grpSpPr>
          <a:xfrm>
            <a:off x="5709385" y="1825625"/>
            <a:ext cx="7174030" cy="5262979"/>
            <a:chOff x="5709385" y="1825625"/>
            <a:chExt cx="7174030" cy="5262979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08E483BE-9BE3-4857-A292-AAF636E4DE4F}"/>
                </a:ext>
              </a:extLst>
            </p:cNvPr>
            <p:cNvSpPr txBox="1"/>
            <p:nvPr/>
          </p:nvSpPr>
          <p:spPr>
            <a:xfrm>
              <a:off x="5709385" y="1825625"/>
              <a:ext cx="7174030" cy="48936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SMEs:</a:t>
              </a:r>
            </a:p>
            <a:p>
              <a:pPr marL="800100" lvl="1" indent="-342900">
                <a:buFont typeface="Arial" panose="020B0604020202020204" pitchFamily="34" charset="0"/>
                <a:buChar char="•"/>
              </a:pPr>
              <a:r>
                <a: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Brian Grimsley</a:t>
              </a:r>
            </a:p>
            <a:p>
              <a:pPr marL="800100" lvl="1" indent="-342900">
                <a:buFont typeface="Arial" panose="020B0604020202020204" pitchFamily="34" charset="0"/>
                <a:buChar char="•"/>
              </a:pPr>
              <a:r>
                <a: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Mia Siochi</a:t>
              </a:r>
            </a:p>
            <a:p>
              <a:pPr marL="800100" lvl="1" indent="-342900">
                <a:buFont typeface="Arial" panose="020B0604020202020204" pitchFamily="34" charset="0"/>
                <a:buChar char="•"/>
              </a:pPr>
              <a:r>
                <a: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Kris Wise</a:t>
              </a:r>
            </a:p>
            <a:p>
              <a:pPr marL="800100" lvl="1" indent="-342900">
                <a:buFont typeface="Arial" panose="020B0604020202020204" pitchFamily="34" charset="0"/>
                <a:buChar char="•"/>
              </a:pPr>
              <a:r>
                <a: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Karen Taminger</a:t>
              </a:r>
            </a:p>
            <a:p>
              <a:pPr marL="800100" lvl="1" indent="-342900">
                <a:buFont typeface="Arial" panose="020B0604020202020204" pitchFamily="34" charset="0"/>
                <a:buChar char="•"/>
              </a:pPr>
              <a:r>
                <a: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Eric Hoffman</a:t>
              </a:r>
            </a:p>
            <a:p>
              <a:pPr marL="800100" lvl="1" indent="-342900">
                <a:buFont typeface="Arial" panose="020B0604020202020204" pitchFamily="34" charset="0"/>
                <a:buChar char="•"/>
              </a:pPr>
              <a:r>
                <a: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Richard Bird</a:t>
              </a:r>
            </a:p>
            <a:p>
              <a:pPr marL="800100" lvl="1" indent="-342900">
                <a:buFont typeface="Arial" panose="020B0604020202020204" pitchFamily="34" charset="0"/>
                <a:buChar char="•"/>
              </a:pPr>
              <a:r>
                <a: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Wesley </a:t>
              </a:r>
              <a:r>
                <a:rPr lang="en-US" sz="24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Tayon</a:t>
              </a:r>
              <a:endParaRPr lang="en-US" sz="2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800100" lvl="1" indent="-342900">
                <a:buFont typeface="Arial" panose="020B0604020202020204" pitchFamily="34" charset="0"/>
                <a:buChar char="•"/>
              </a:pPr>
              <a:r>
                <a: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Jin Ho Kang</a:t>
              </a:r>
            </a:p>
            <a:p>
              <a:pPr marL="800100" lvl="1" indent="-342900">
                <a:buFont typeface="Arial" panose="020B0604020202020204" pitchFamily="34" charset="0"/>
                <a:buChar char="•"/>
              </a:pPr>
              <a:r>
                <a: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Keith Gordon</a:t>
              </a:r>
            </a:p>
            <a:p>
              <a:pPr marL="800100" lvl="1" indent="-342900">
                <a:buFont typeface="Arial" panose="020B0604020202020204" pitchFamily="34" charset="0"/>
                <a:buChar char="•"/>
              </a:pPr>
              <a:r>
                <a: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Haley </a:t>
              </a:r>
              <a:r>
                <a:rPr lang="en-US" sz="24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Ketteler</a:t>
              </a:r>
              <a:endParaRPr lang="en-US" sz="2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800100" lvl="1" indent="-342900">
                <a:buFont typeface="Arial" panose="020B0604020202020204" pitchFamily="34" charset="0"/>
                <a:buChar char="•"/>
              </a:pPr>
              <a:r>
                <a: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Alec Werner</a:t>
              </a:r>
            </a:p>
            <a:p>
              <a:pPr marL="800100" lvl="1" indent="-342900">
                <a:buFont typeface="Arial" panose="020B0604020202020204" pitchFamily="34" charset="0"/>
                <a:buChar char="•"/>
              </a:pPr>
              <a:r>
                <a: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Sarah Gorski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6D413A82-CF11-4720-AF6A-F1C36B249BDB}"/>
                </a:ext>
              </a:extLst>
            </p:cNvPr>
            <p:cNvSpPr txBox="1"/>
            <p:nvPr/>
          </p:nvSpPr>
          <p:spPr>
            <a:xfrm>
              <a:off x="8566484" y="2194957"/>
              <a:ext cx="4203032" cy="48936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800100" lvl="1" indent="-342900">
                <a:buFont typeface="Arial" panose="020B0604020202020204" pitchFamily="34" charset="0"/>
                <a:buChar char="•"/>
              </a:pPr>
              <a:r>
                <a: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Valerie Wiesner</a:t>
              </a:r>
            </a:p>
            <a:p>
              <a:pPr marL="800100" lvl="1" indent="-342900">
                <a:buFont typeface="Arial" panose="020B0604020202020204" pitchFamily="34" charset="0"/>
                <a:buChar char="•"/>
              </a:pPr>
              <a:r>
                <a: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Samuel </a:t>
              </a:r>
              <a:r>
                <a:rPr lang="en-US" sz="24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Hocker</a:t>
              </a:r>
              <a:endParaRPr lang="en-US" sz="2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800100" lvl="1" indent="-342900">
                <a:buFont typeface="Arial" panose="020B0604020202020204" pitchFamily="34" charset="0"/>
                <a:buChar char="•"/>
              </a:pPr>
              <a:r>
                <a: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Cheol Park</a:t>
              </a:r>
            </a:p>
            <a:p>
              <a:pPr marL="800100" lvl="1" indent="-342900">
                <a:buFont typeface="Arial" panose="020B0604020202020204" pitchFamily="34" charset="0"/>
                <a:buChar char="•"/>
              </a:pPr>
              <a:r>
                <a: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Keith Arthur</a:t>
              </a:r>
            </a:p>
            <a:p>
              <a:pPr marL="800100" lvl="1" indent="-342900">
                <a:buFont typeface="Arial" panose="020B0604020202020204" pitchFamily="34" charset="0"/>
                <a:buChar char="•"/>
              </a:pPr>
              <a:r>
                <a: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Jim Neilan</a:t>
              </a:r>
            </a:p>
            <a:p>
              <a:pPr marL="800100" lvl="1" indent="-342900">
                <a:buFont typeface="Arial" panose="020B0604020202020204" pitchFamily="34" charset="0"/>
                <a:buChar char="•"/>
              </a:pPr>
              <a:r>
                <a: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John Cooper</a:t>
              </a:r>
            </a:p>
            <a:p>
              <a:pPr marL="800100" lvl="1" indent="-342900">
                <a:buFont typeface="Arial" panose="020B0604020202020204" pitchFamily="34" charset="0"/>
                <a:buChar char="•"/>
              </a:pPr>
              <a:r>
                <a: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Sang Choi</a:t>
              </a:r>
            </a:p>
            <a:p>
              <a:pPr marL="800100" lvl="1" indent="-342900">
                <a:buFont typeface="Arial" panose="020B0604020202020204" pitchFamily="34" charset="0"/>
                <a:buChar char="•"/>
              </a:pPr>
              <a:r>
                <a: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Matthew Simon</a:t>
              </a:r>
            </a:p>
            <a:p>
              <a:pPr marL="800100" lvl="1" indent="-342900">
                <a:buFont typeface="Arial" panose="020B0604020202020204" pitchFamily="34" charset="0"/>
                <a:buChar char="•"/>
              </a:pPr>
              <a:r>
                <a: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Natalia </a:t>
              </a:r>
              <a:r>
                <a:rPr lang="en-US" sz="24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Alexandrov</a:t>
              </a:r>
              <a:endParaRPr lang="en-US" sz="2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800100" lvl="1" indent="-342900">
                <a:buFont typeface="Arial" panose="020B0604020202020204" pitchFamily="34" charset="0"/>
                <a:buChar char="•"/>
              </a:pPr>
              <a:r>
                <a: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Meghan Chandarana</a:t>
              </a:r>
            </a:p>
            <a:p>
              <a:pPr marL="800100" lvl="1" indent="-342900">
                <a:buFont typeface="Arial" panose="020B0604020202020204" pitchFamily="34" charset="0"/>
                <a:buChar char="•"/>
              </a:pPr>
              <a:r>
                <a: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Tom Jones</a:t>
              </a:r>
            </a:p>
            <a:p>
              <a:pPr marL="800100" lvl="1" indent="-342900">
                <a:buFont typeface="Arial" panose="020B0604020202020204" pitchFamily="34" charset="0"/>
                <a:buChar char="•"/>
              </a:pPr>
              <a:r>
                <a: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Pat Cosgrove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US" sz="2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959954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Espurr (Pokémon) - Bulbapedia, the community-driven Pokémon ...">
            <a:extLst>
              <a:ext uri="{FF2B5EF4-FFF2-40B4-BE49-F238E27FC236}">
                <a16:creationId xmlns:a16="http://schemas.microsoft.com/office/drawing/2014/main" id="{BD70A12C-56A3-4048-A753-F9C1DE4EA3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740" y="6131244"/>
            <a:ext cx="45719" cy="45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1600" dirty="0"/>
              <a:t>[1] Mahoney, “Bigelow Expandable Activity Module,” </a:t>
            </a:r>
            <a:r>
              <a:rPr lang="en-US" sz="1600" i="1" dirty="0"/>
              <a:t>NASA</a:t>
            </a:r>
            <a:r>
              <a:rPr lang="en-US" sz="1600" dirty="0"/>
              <a:t>. [Online]. Available: </a:t>
            </a:r>
            <a:r>
              <a:rPr lang="en-US" sz="1600" dirty="0">
                <a:hlinkClick r:id="rId4"/>
              </a:rPr>
              <a:t>https://www.nasa.gov/content/bigelow-expandable-activity-module</a:t>
            </a:r>
            <a:r>
              <a:rPr lang="en-US" sz="1600" dirty="0"/>
              <a:t>. [Accessed: 24-July-2020]</a:t>
            </a:r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r>
              <a:rPr lang="en-US" sz="1600" dirty="0"/>
              <a:t>[2] Bartels, “NASA unveils plan for Artemis 'base camp' on the moon beyond 2024,” </a:t>
            </a:r>
            <a:r>
              <a:rPr lang="en-US" sz="1600" i="1" dirty="0"/>
              <a:t>Space</a:t>
            </a:r>
            <a:r>
              <a:rPr lang="en-US" sz="1600" dirty="0"/>
              <a:t>. [Online]. Available: </a:t>
            </a:r>
            <a:r>
              <a:rPr lang="en-US" sz="1600" dirty="0">
                <a:hlinkClick r:id="rId5"/>
              </a:rPr>
              <a:t>https://www.space.com/nasa-plans-artemis-moon-base-beyond-2024.html</a:t>
            </a:r>
            <a:r>
              <a:rPr lang="en-US" sz="1600" dirty="0"/>
              <a:t>. [Accessed: 24-July-2020]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74950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2D71F3C3AD162418168A3D1EEC31C68" ma:contentTypeVersion="13" ma:contentTypeDescription="Create a new document." ma:contentTypeScope="" ma:versionID="bd4f02a2ef4b175d17b1596f2aa4b6ce">
  <xsd:schema xmlns:xsd="http://www.w3.org/2001/XMLSchema" xmlns:xs="http://www.w3.org/2001/XMLSchema" xmlns:p="http://schemas.microsoft.com/office/2006/metadata/properties" xmlns:ns1="http://schemas.microsoft.com/sharepoint/v3" xmlns:ns3="3cb15ddf-dbe9-47ea-851d-c70642058130" xmlns:ns4="4817ca35-7031-43a6-bda2-0d9832ef6347" targetNamespace="http://schemas.microsoft.com/office/2006/metadata/properties" ma:root="true" ma:fieldsID="75eaf6942e3198bc47429d20a20f83bf" ns1:_="" ns3:_="" ns4:_="">
    <xsd:import namespace="http://schemas.microsoft.com/sharepoint/v3"/>
    <xsd:import namespace="3cb15ddf-dbe9-47ea-851d-c70642058130"/>
    <xsd:import namespace="4817ca35-7031-43a6-bda2-0d9832ef6347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  <xsd:element ref="ns1:_ip_UnifiedCompliancePolicyProperties" minOccurs="0"/>
                <xsd:element ref="ns1:_ip_UnifiedCompliancePolicyUIAction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7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8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b15ddf-dbe9-47ea-851d-c7064205813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17ca35-7031-43a6-bda2-0d9832ef6347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6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1A5D04F-A9C1-4A1D-87B5-0846A027D93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3cb15ddf-dbe9-47ea-851d-c70642058130"/>
    <ds:schemaRef ds:uri="4817ca35-7031-43a6-bda2-0d9832ef634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72883E6-4E45-469D-A6CD-CBF4B7EC55C4}">
  <ds:schemaRefs>
    <ds:schemaRef ds:uri="http://schemas.microsoft.com/office/2006/metadata/properties"/>
    <ds:schemaRef ds:uri="http://schemas.microsoft.com/sharepoint/v3"/>
    <ds:schemaRef ds:uri="http://purl.org/dc/terms/"/>
    <ds:schemaRef ds:uri="http://schemas.openxmlformats.org/package/2006/metadata/core-properties"/>
    <ds:schemaRef ds:uri="3cb15ddf-dbe9-47ea-851d-c70642058130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4817ca35-7031-43a6-bda2-0d9832ef6347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6357579D-3170-4028-9FF6-2B00D8EF8E3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28522</TotalTime>
  <Words>598</Words>
  <Application>Microsoft Office PowerPoint</Application>
  <PresentationFormat>Widescreen</PresentationFormat>
  <Paragraphs>130</Paragraphs>
  <Slides>11</Slides>
  <Notes>11</Notes>
  <HiddenSlides>1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22" baseType="lpstr">
      <vt:lpstr>ＭＳ Ｐゴシック</vt:lpstr>
      <vt:lpstr>.AppleSystemUIFont</vt:lpstr>
      <vt:lpstr>arial</vt:lpstr>
      <vt:lpstr>arial</vt:lpstr>
      <vt:lpstr>Arial Bold</vt:lpstr>
      <vt:lpstr>Calibri</vt:lpstr>
      <vt:lpstr>Calibri Light</vt:lpstr>
      <vt:lpstr>Times New Roman</vt:lpstr>
      <vt:lpstr>Wingdings</vt:lpstr>
      <vt:lpstr>Office Theme</vt:lpstr>
      <vt:lpstr>2_Office Theme</vt:lpstr>
      <vt:lpstr>Advanced Structures and Materials Technology Integration for a Lunar Habitat </vt:lpstr>
      <vt:lpstr>History of Inflatable Structures</vt:lpstr>
      <vt:lpstr>Need for a Lunar Habitat</vt:lpstr>
      <vt:lpstr>Project Description and Approach</vt:lpstr>
      <vt:lpstr>Results: The “Bowling Habitat” Un-Loading </vt:lpstr>
      <vt:lpstr>Results: The “Bowling Habitat” Deployment </vt:lpstr>
      <vt:lpstr>Results: The “Bowling Habitat” Landing Site</vt:lpstr>
      <vt:lpstr>Results: The “Bowling Habitat” Interior</vt:lpstr>
      <vt:lpstr>Implications and Future Work</vt:lpstr>
      <vt:lpstr>Acknowledgements</vt:lpstr>
      <vt:lpstr>References</vt:lpstr>
    </vt:vector>
  </TitlesOfParts>
  <Company>HPES ACES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Robbins, Samuel J. (LARC-D307)[UNIVERSITIES SPACE RESEARCH ASSOCIATION]</dc:creator>
  <cp:lastModifiedBy>Wohl, Christopher J. (LARC-D307)</cp:lastModifiedBy>
  <cp:revision>540</cp:revision>
  <dcterms:created xsi:type="dcterms:W3CDTF">2016-08-05T18:34:48Z</dcterms:created>
  <dcterms:modified xsi:type="dcterms:W3CDTF">2020-07-30T14:38:33Z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0x010100E2D71F3C3AD162418168A3D1EEC31C68</vt:lpwstr>
  </property>
</Properties>
</file>