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3" r:id="rId15"/>
    <p:sldId id="274" r:id="rId16"/>
    <p:sldId id="268" r:id="rId17"/>
    <p:sldId id="275" r:id="rId18"/>
    <p:sldId id="276" r:id="rId19"/>
    <p:sldId id="269" r:id="rId20"/>
    <p:sldId id="277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573104-C35D-4634-B6BC-1104D0BAED8F}" v="4" dt="2020-07-31T02:22:17.363"/>
    <p1510:client id="{76728F3B-A1A7-45BC-B2E4-53CFDB3231BD}" v="112" dt="2020-07-31T02:38:46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02" y="6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Milliseconds to compute Scan</a:t>
            </a:r>
            <a:r>
              <a:rPr lang="en-US" baseline="0" dirty="0"/>
              <a:t> E data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1974417354457196"/>
          <c:y val="8.9801399530935924E-2"/>
          <c:w val="0.63617835821731383"/>
          <c:h val="0.799088686438608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Seconds to Complete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Fortran - Direct CFI#sf</c:v>
                </c:pt>
                <c:pt idx="1">
                  <c:v>Fortran - CFI#checkline</c:v>
                </c:pt>
                <c:pt idx="2">
                  <c:v>   Python - Vectorized CPU</c:v>
                </c:pt>
                <c:pt idx="3">
                  <c:v>   Python - Tensorflow GPU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1185.1032</c:v>
                </c:pt>
                <c:pt idx="1">
                  <c:v>222.15570000000002</c:v>
                </c:pt>
                <c:pt idx="2">
                  <c:v>10.598140000000001</c:v>
                </c:pt>
                <c:pt idx="3">
                  <c:v>4.3425400000000201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1D-426C-9B80-4D913CF03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36795776"/>
        <c:axId val="1036796432"/>
      </c:barChart>
      <c:catAx>
        <c:axId val="1036795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796432"/>
        <c:crosses val="autoZero"/>
        <c:auto val="1"/>
        <c:lblAlgn val="ctr"/>
        <c:lblOffset val="100"/>
        <c:noMultiLvlLbl val="0"/>
      </c:catAx>
      <c:valAx>
        <c:axId val="1036796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6795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accent5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173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5190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227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975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46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839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5235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09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93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385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6745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7/30/2020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29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1" r:id="rId6"/>
    <p:sldLayoutId id="2147483747" r:id="rId7"/>
    <p:sldLayoutId id="2147483748" r:id="rId8"/>
    <p:sldLayoutId id="2147483749" r:id="rId9"/>
    <p:sldLayoutId id="2147483750" r:id="rId10"/>
    <p:sldLayoutId id="214748375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walkerknapp3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8">
            <a:extLst>
              <a:ext uri="{FF2B5EF4-FFF2-40B4-BE49-F238E27FC236}">
                <a16:creationId xmlns:a16="http://schemas.microsoft.com/office/drawing/2014/main" id="{F3F784DF-71A9-4E9B-90D7-076EE2FA6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">
            <a:extLst>
              <a:ext uri="{FF2B5EF4-FFF2-40B4-BE49-F238E27FC236}">
                <a16:creationId xmlns:a16="http://schemas.microsoft.com/office/drawing/2014/main" id="{578FE084-7F11-4C36-AD06-B9A83A7FE4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09" r="-1" b="-1"/>
          <a:stretch/>
        </p:blipFill>
        <p:spPr>
          <a:xfrm>
            <a:off x="20" y="10"/>
            <a:ext cx="12188932" cy="6857989"/>
          </a:xfrm>
          <a:prstGeom prst="rect">
            <a:avLst/>
          </a:prstGeom>
        </p:spPr>
      </p:pic>
      <p:sp>
        <p:nvSpPr>
          <p:cNvPr id="33" name="Rectangle 10">
            <a:extLst>
              <a:ext uri="{FF2B5EF4-FFF2-40B4-BE49-F238E27FC236}">
                <a16:creationId xmlns:a16="http://schemas.microsoft.com/office/drawing/2014/main" id="{A34066D6-1B59-4642-A86D-39464CEE9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-4"/>
            <a:ext cx="4712144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Arc 12">
            <a:extLst>
              <a:ext uri="{FF2B5EF4-FFF2-40B4-BE49-F238E27FC236}">
                <a16:creationId xmlns:a16="http://schemas.microsoft.com/office/drawing/2014/main" id="{18E928D9-3091-4385-B979-265D55AD0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03011">
            <a:off x="1155661" y="700861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12727-4001-4059-9E24-76FD35C02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795509"/>
            <a:ext cx="3509333" cy="2798604"/>
          </a:xfrm>
        </p:spPr>
        <p:txBody>
          <a:bodyPr>
            <a:normAutofit fontScale="90000"/>
          </a:bodyPr>
          <a:lstStyle/>
          <a:p>
            <a:r>
              <a:rPr lang="en-US" sz="5000">
                <a:solidFill>
                  <a:srgbClr val="FFFFFF"/>
                </a:solidFill>
              </a:rPr>
              <a:t>Optimizing Performance and Accuracy with LIFQWIK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2B3623-D333-4CAA-96D8-33AF81B51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8" y="3686187"/>
            <a:ext cx="3509333" cy="2292581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Walker Knapp</a:t>
            </a:r>
          </a:p>
        </p:txBody>
      </p:sp>
      <p:sp>
        <p:nvSpPr>
          <p:cNvPr id="35" name="Oval 14">
            <a:extLst>
              <a:ext uri="{FF2B5EF4-FFF2-40B4-BE49-F238E27FC236}">
                <a16:creationId xmlns:a16="http://schemas.microsoft.com/office/drawing/2014/main" id="{7D602432-D774-4CF5-94E8-7D52D0105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94" y="4626633"/>
            <a:ext cx="491961" cy="491961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CBF9EBB4-5078-47B2-AAA0-DF4A88D81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64940" y="5011563"/>
            <a:ext cx="731558" cy="731558"/>
          </a:xfrm>
          <a:prstGeom prst="rect">
            <a:avLst/>
          </a:prstGeom>
          <a:noFill/>
          <a:ln w="127000">
            <a:solidFill>
              <a:schemeClr val="accent2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753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2A2C3-7D70-4DE1-A5D4-38B08BE7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EIMP Experiments @ Langley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CEF2C-3BB4-47DC-A8B0-D8BBEDFF8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57" y="1362638"/>
            <a:ext cx="11134845" cy="3859742"/>
          </a:xfrm>
        </p:spPr>
        <p:txBody>
          <a:bodyPr/>
          <a:lstStyle/>
          <a:p>
            <a:r>
              <a:rPr lang="en-US" dirty="0"/>
              <a:t>The Enhanced Injection and Mixing Project (EIMP) at the NASA </a:t>
            </a:r>
            <a:r>
              <a:rPr lang="en-US"/>
              <a:t>Langley</a:t>
            </a:r>
            <a:r>
              <a:rPr lang="en-US" dirty="0"/>
              <a:t> Research Center is investigating the physics of fuel injection for Mach &gt; 8 flight.</a:t>
            </a:r>
          </a:p>
          <a:p>
            <a:r>
              <a:rPr lang="en-US" dirty="0"/>
              <a:t>Modeling high-speed fuel injection using Computational Fluid Dynamics software</a:t>
            </a:r>
          </a:p>
          <a:p>
            <a:r>
              <a:rPr lang="en-US" dirty="0"/>
              <a:t>Goals:</a:t>
            </a:r>
          </a:p>
          <a:p>
            <a:pPr lvl="1"/>
            <a:r>
              <a:rPr lang="en-US" dirty="0"/>
              <a:t>Increase understanding of fundamental physics governing fuel-air mixing</a:t>
            </a:r>
          </a:p>
          <a:p>
            <a:pPr lvl="1"/>
            <a:r>
              <a:rPr lang="en-US" dirty="0"/>
              <a:t>Develop strategies for improving fuel injector performance.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0F3BCA-DB14-42E5-8D89-7B79C0112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450" y="4796142"/>
            <a:ext cx="9423457" cy="206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08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CC7CC-7197-4105-906A-AE3D16D5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Planar Laser Induced Fluorescence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85DA8-8FF6-4F38-A3D9-EA4DF9BAA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38921"/>
            <a:ext cx="10515600" cy="3859742"/>
          </a:xfrm>
        </p:spPr>
        <p:txBody>
          <a:bodyPr/>
          <a:lstStyle/>
          <a:p>
            <a:r>
              <a:rPr lang="en-US" dirty="0"/>
              <a:t>NO Planar Laser Induced Fluorescence (PLIF) is used to scan specific regions of fuel flow downstream from a strut injector.</a:t>
            </a:r>
          </a:p>
          <a:p>
            <a:r>
              <a:rPr lang="en-US" dirty="0"/>
              <a:t>To compare measured PLIF data with CFD results, a computational LIF model is applied to the results of CFD simulations to obtain similar PLIF images to measured data.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C6FA5A-83FC-4F20-8B03-85BBCDBB4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672" y="3703899"/>
            <a:ext cx="5102181" cy="28848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6E8EF1-F7FC-4955-B4B7-E694B4A7AC2D}"/>
              </a:ext>
            </a:extLst>
          </p:cNvPr>
          <p:cNvSpPr txBox="1"/>
          <p:nvPr/>
        </p:nvSpPr>
        <p:spPr>
          <a:xfrm>
            <a:off x="838198" y="3703899"/>
            <a:ext cx="5703279" cy="25473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LIF models must be: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Computationally efficient, to allow for rapid analysis of large CFD data sets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Accurate enough to ensure that differences between measured PLIF data and computationally-generated PLIF images are due to errors in the CFD modeling</a:t>
            </a:r>
          </a:p>
        </p:txBody>
      </p:sp>
    </p:spTree>
    <p:extLst>
      <p:ext uri="{BB962C8B-B14F-4D97-AF65-F5344CB8AC3E}">
        <p14:creationId xmlns:p14="http://schemas.microsoft.com/office/powerpoint/2010/main" val="3445005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2A2C3-7D70-4DE1-A5D4-38B08BE74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PLIF Measurements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F3C5F6C-985C-4328-9398-3159BC085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737"/>
            <a:ext cx="10515600" cy="3859742"/>
          </a:xfrm>
        </p:spPr>
        <p:txBody>
          <a:bodyPr/>
          <a:lstStyle/>
          <a:p>
            <a:r>
              <a:rPr lang="en-US" dirty="0"/>
              <a:t>The laser used to collect experimental spectra is observed to be double-peaked</a:t>
            </a:r>
          </a:p>
          <a:p>
            <a:r>
              <a:rPr lang="en-US" dirty="0"/>
              <a:t>Prior to 2018, no models could accurately predict the multiple peaks created by fluorescence data observed from these PLIF results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4690F6-F854-431F-84FF-897CA7609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167" y="3418395"/>
            <a:ext cx="5677181" cy="3063875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40FF4CE3-39A7-471F-BE6B-C87BD45940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92" y="3429000"/>
            <a:ext cx="5223308" cy="307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231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F047A-163F-4DE6-8533-2DB6ADF2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PLIF Model Accuracy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BB013D-F551-4F1E-8107-55D819FB08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56452" y="1824187"/>
            <a:ext cx="7235548" cy="41474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6194D6-8AF7-4EEB-AA28-2B4913B8A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5491" y="2862162"/>
            <a:ext cx="976616" cy="79431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69536-5E2F-44FB-A28C-94B06B4C7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88" y="1722237"/>
            <a:ext cx="4896090" cy="4351338"/>
          </a:xfrm>
        </p:spPr>
        <p:txBody>
          <a:bodyPr/>
          <a:lstStyle/>
          <a:p>
            <a:r>
              <a:rPr lang="en-US" dirty="0"/>
              <a:t>LIFBASE and LINUS</a:t>
            </a:r>
          </a:p>
          <a:p>
            <a:pPr lvl="1"/>
            <a:r>
              <a:rPr lang="en-US" dirty="0"/>
              <a:t> Commercial software that can very accurately capture the main primary laser peaks</a:t>
            </a:r>
          </a:p>
          <a:p>
            <a:r>
              <a:rPr lang="en-US" dirty="0"/>
              <a:t>LIFQWIK (2018)</a:t>
            </a:r>
          </a:p>
          <a:p>
            <a:pPr lvl="1"/>
            <a:r>
              <a:rPr lang="en-US" dirty="0"/>
              <a:t>More accurately represents double-peak artifacts, but has other prominent inaccuracies (qR12(15.5))</a:t>
            </a:r>
          </a:p>
        </p:txBody>
      </p:sp>
    </p:spTree>
    <p:extLst>
      <p:ext uri="{BB962C8B-B14F-4D97-AF65-F5344CB8AC3E}">
        <p14:creationId xmlns:p14="http://schemas.microsoft.com/office/powerpoint/2010/main" val="66463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7D7D1-534F-4F30-8EF5-F36F22860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LIFQWIK Model Accuracy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13DCFF7F-58FE-47A1-864D-0519C9B307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504" y="1861909"/>
            <a:ext cx="6424914" cy="3781752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3160B-75F0-4127-B956-8196D5B49D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9092" y="1861909"/>
            <a:ext cx="4248590" cy="4351338"/>
          </a:xfrm>
        </p:spPr>
        <p:txBody>
          <a:bodyPr/>
          <a:lstStyle/>
          <a:p>
            <a:r>
              <a:rPr lang="en-US" dirty="0"/>
              <a:t>LIFQWIK (2020)</a:t>
            </a:r>
          </a:p>
          <a:p>
            <a:pPr lvl="1"/>
            <a:r>
              <a:rPr lang="en-US" sz="2500" dirty="0"/>
              <a:t>Takes into account F1 and F2 spin-rotation split energy levels </a:t>
            </a:r>
          </a:p>
          <a:p>
            <a:pPr lvl="1"/>
            <a:r>
              <a:rPr lang="en-US" sz="2500" dirty="0"/>
              <a:t>Much more accurately models laser artifacts and previously incorrect fluorescence lines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DA983-782E-45D3-8E76-73B6C8EE6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317" y="2916821"/>
            <a:ext cx="975466" cy="79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19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5D7-061F-4EB3-B74A-450817CB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Former LIFQWIK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5326C-AB65-4B2B-8CDC-E26FF0719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Written primarily in Fortran</a:t>
            </a:r>
          </a:p>
          <a:p>
            <a:pPr lvl="1"/>
            <a:r>
              <a:rPr lang="en-US"/>
              <a:t>Had to recompile the program to switch parameters, lines, etc.</a:t>
            </a:r>
          </a:p>
          <a:p>
            <a:pPr lvl="1"/>
            <a:r>
              <a:rPr lang="en-US"/>
              <a:t>Fortran tooling is antiquated and not well-maintained (i.e. F2PY)</a:t>
            </a:r>
          </a:p>
          <a:p>
            <a:r>
              <a:rPr lang="en-US"/>
              <a:t>Parallelization</a:t>
            </a:r>
          </a:p>
          <a:p>
            <a:pPr lvl="1"/>
            <a:endParaRPr lang="en-US"/>
          </a:p>
          <a:p>
            <a:pPr lvl="1"/>
            <a:r>
              <a:rPr lang="en-US"/>
              <a:t>F</a:t>
            </a:r>
          </a:p>
          <a:p>
            <a:pPr lvl="1"/>
            <a:r>
              <a:rPr lang="en-US"/>
              <a:t>Former implementation computes this sum in parallel on the CPU using OpenMP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782C3A-E2C3-411A-81F0-24E885F9B7B7}"/>
              </a:ext>
            </a:extLst>
          </p:cNvPr>
          <p:cNvSpPr/>
          <p:nvPr/>
        </p:nvSpPr>
        <p:spPr>
          <a:xfrm>
            <a:off x="5054600" y="3429000"/>
            <a:ext cx="5486400" cy="72979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AF4FBC-41BB-4FC1-ACEC-538D9A074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868" y="3619500"/>
            <a:ext cx="9884264" cy="729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7FA462-3D26-496D-8437-218103EAD559}"/>
              </a:ext>
            </a:extLst>
          </p:cNvPr>
          <p:cNvSpPr txBox="1"/>
          <p:nvPr/>
        </p:nvSpPr>
        <p:spPr>
          <a:xfrm>
            <a:off x="5054600" y="309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Summed for each input band</a:t>
            </a:r>
          </a:p>
        </p:txBody>
      </p:sp>
    </p:spTree>
    <p:extLst>
      <p:ext uri="{BB962C8B-B14F-4D97-AF65-F5344CB8AC3E}">
        <p14:creationId xmlns:p14="http://schemas.microsoft.com/office/powerpoint/2010/main" val="2853132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C8AA4A7-8072-48D5-B9B1-6AB0644D84E7}"/>
              </a:ext>
            </a:extLst>
          </p:cNvPr>
          <p:cNvSpPr/>
          <p:nvPr/>
        </p:nvSpPr>
        <p:spPr>
          <a:xfrm>
            <a:off x="609600" y="5197954"/>
            <a:ext cx="10972800" cy="72979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1FE9E015-922A-48CC-BA3D-FC3FD072B5AE}"/>
              </a:ext>
            </a:extLst>
          </p:cNvPr>
          <p:cNvSpPr/>
          <p:nvPr/>
        </p:nvSpPr>
        <p:spPr>
          <a:xfrm>
            <a:off x="368300" y="4750196"/>
            <a:ext cx="11379200" cy="7846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D44E5-4677-473B-AED8-B8037960C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 Parallelization of LIFQWIK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594E06-C88A-4CCC-B848-68CC7398EC18}"/>
              </a:ext>
            </a:extLst>
          </p:cNvPr>
          <p:cNvSpPr/>
          <p:nvPr/>
        </p:nvSpPr>
        <p:spPr>
          <a:xfrm>
            <a:off x="482600" y="3428999"/>
            <a:ext cx="2527300" cy="4699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Main Program Thread</a:t>
            </a: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345A4187-36BA-43E2-8910-93A3CCFD9466}"/>
              </a:ext>
            </a:extLst>
          </p:cNvPr>
          <p:cNvCxnSpPr>
            <a:cxnSpLocks/>
            <a:stCxn id="4" idx="3"/>
            <a:endCxn id="9" idx="1"/>
          </p:cNvCxnSpPr>
          <p:nvPr/>
        </p:nvCxnSpPr>
        <p:spPr>
          <a:xfrm flipV="1">
            <a:off x="3009900" y="2094707"/>
            <a:ext cx="1854200" cy="1569242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D3F8C5DE-6DD5-426F-9D0D-23EC042B1CB4}"/>
              </a:ext>
            </a:extLst>
          </p:cNvPr>
          <p:cNvSpPr/>
          <p:nvPr/>
        </p:nvSpPr>
        <p:spPr>
          <a:xfrm>
            <a:off x="4864100" y="1793082"/>
            <a:ext cx="2527300" cy="6032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Computing Summation Term…</a:t>
            </a:r>
          </a:p>
        </p:txBody>
      </p: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1AF68E86-FF02-44DB-BAFB-2B674F218FB2}"/>
              </a:ext>
            </a:extLst>
          </p:cNvPr>
          <p:cNvCxnSpPr>
            <a:cxnSpLocks/>
          </p:cNvCxnSpPr>
          <p:nvPr/>
        </p:nvCxnSpPr>
        <p:spPr>
          <a:xfrm flipV="1">
            <a:off x="3009900" y="2879328"/>
            <a:ext cx="1854200" cy="784622"/>
          </a:xfrm>
          <a:prstGeom prst="curvedConnector3">
            <a:avLst>
              <a:gd name="adj1" fmla="val 5753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1D65E7B-F5B0-447D-86EE-36F6901158DC}"/>
              </a:ext>
            </a:extLst>
          </p:cNvPr>
          <p:cNvSpPr/>
          <p:nvPr/>
        </p:nvSpPr>
        <p:spPr>
          <a:xfrm>
            <a:off x="4864100" y="2577703"/>
            <a:ext cx="2527300" cy="6032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Computing Summation Term…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51A4BA-F92E-4A03-A3D1-F75C8666D3AB}"/>
              </a:ext>
            </a:extLst>
          </p:cNvPr>
          <p:cNvSpPr/>
          <p:nvPr/>
        </p:nvSpPr>
        <p:spPr>
          <a:xfrm>
            <a:off x="4864100" y="3362324"/>
            <a:ext cx="2527300" cy="6032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Computing Summation Term…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3005BB-EC5F-49A4-A034-99B244C5ED67}"/>
              </a:ext>
            </a:extLst>
          </p:cNvPr>
          <p:cNvSpPr/>
          <p:nvPr/>
        </p:nvSpPr>
        <p:spPr>
          <a:xfrm>
            <a:off x="4864100" y="4146946"/>
            <a:ext cx="2527300" cy="6032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Computing Summation Term…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295A3E-2347-4BE8-88C3-64743D319147}"/>
              </a:ext>
            </a:extLst>
          </p:cNvPr>
          <p:cNvSpPr/>
          <p:nvPr/>
        </p:nvSpPr>
        <p:spPr>
          <a:xfrm>
            <a:off x="4864100" y="4931568"/>
            <a:ext cx="2527300" cy="60325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Computing Summation Term…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742DD2-1718-4EC2-B835-85C6B01368EB}"/>
              </a:ext>
            </a:extLst>
          </p:cNvPr>
          <p:cNvCxnSpPr>
            <a:stCxn id="4" idx="3"/>
            <a:endCxn id="15" idx="1"/>
          </p:cNvCxnSpPr>
          <p:nvPr/>
        </p:nvCxnSpPr>
        <p:spPr>
          <a:xfrm>
            <a:off x="3009900" y="3663949"/>
            <a:ext cx="1854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21AC992-86B3-49B6-B3D9-01D10A94829E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3009900" y="3663950"/>
            <a:ext cx="1854200" cy="784621"/>
          </a:xfrm>
          <a:prstGeom prst="curvedConnector3">
            <a:avLst>
              <a:gd name="adj1" fmla="val 568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B89FB2C8-8965-43C0-94BD-7A1228B4BB0C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3009900" y="3663949"/>
            <a:ext cx="1854200" cy="1569244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CBAADBD-1582-45A0-A1AC-2B55BE983899}"/>
              </a:ext>
            </a:extLst>
          </p:cNvPr>
          <p:cNvSpPr/>
          <p:nvPr/>
        </p:nvSpPr>
        <p:spPr>
          <a:xfrm>
            <a:off x="8928100" y="2736056"/>
            <a:ext cx="1981200" cy="444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Accumulator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30D6A22-B7C9-493C-8338-EC7FF8351BF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7391400" y="2094707"/>
            <a:ext cx="1409700" cy="705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CC57CE4-F5B1-4853-8F4D-9CDBA8A63FA3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7391400" y="2879328"/>
            <a:ext cx="1409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083E00A-F9A8-4E0B-B6D6-E41970969792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7391400" y="2958504"/>
            <a:ext cx="1409700" cy="7054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0651C6B-44D9-4641-B89D-B950DD05645F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7391400" y="3060699"/>
            <a:ext cx="1409700" cy="1387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F88170C-6287-49F2-BDB9-2FF857F1EF44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7391400" y="3180953"/>
            <a:ext cx="1409700" cy="2052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750C1FB-F12D-4553-AED9-16F3C5118405}"/>
              </a:ext>
            </a:extLst>
          </p:cNvPr>
          <p:cNvSpPr/>
          <p:nvPr/>
        </p:nvSpPr>
        <p:spPr>
          <a:xfrm>
            <a:off x="8928100" y="3428999"/>
            <a:ext cx="2965450" cy="4699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 Main Program Thread</a:t>
            </a:r>
          </a:p>
        </p:txBody>
      </p:sp>
      <p:pic>
        <p:nvPicPr>
          <p:cNvPr id="43" name="Graphic 42" descr="Clock">
            <a:extLst>
              <a:ext uri="{FF2B5EF4-FFF2-40B4-BE49-F238E27FC236}">
                <a16:creationId xmlns:a16="http://schemas.microsoft.com/office/drawing/2014/main" id="{AE762554-9B89-45F3-B581-218F323AE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398249" y="3428999"/>
            <a:ext cx="469901" cy="469901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2FE2A18E-22D0-490F-AFC6-650566C4CF75}"/>
              </a:ext>
            </a:extLst>
          </p:cNvPr>
          <p:cNvSpPr txBox="1"/>
          <p:nvPr/>
        </p:nvSpPr>
        <p:spPr>
          <a:xfrm>
            <a:off x="609600" y="6017813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accent6">
                    <a:lumMod val="50000"/>
                  </a:schemeClr>
                </a:solidFill>
              </a:rPr>
              <a:t>Run in series for each line of the desired spectrum</a:t>
            </a:r>
          </a:p>
        </p:txBody>
      </p:sp>
    </p:spTree>
    <p:extLst>
      <p:ext uri="{BB962C8B-B14F-4D97-AF65-F5344CB8AC3E}">
        <p14:creationId xmlns:p14="http://schemas.microsoft.com/office/powerpoint/2010/main" val="6988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F82B-0BAE-44D2-A49F-2424BF408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Vectorization of LIFQWIK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82CA0-B4CC-4E32-A198-B6FF16417521}"/>
              </a:ext>
            </a:extLst>
          </p:cNvPr>
          <p:cNvSpPr txBox="1"/>
          <p:nvPr/>
        </p:nvSpPr>
        <p:spPr>
          <a:xfrm>
            <a:off x="925513" y="2020332"/>
            <a:ext cx="1739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[44175.46,</a:t>
            </a:r>
          </a:p>
          <a:p>
            <a:r>
              <a:rPr lang="en-US" sz="1400"/>
              <a:t> 44175.4756513,</a:t>
            </a:r>
          </a:p>
          <a:p>
            <a:r>
              <a:rPr lang="en-US" sz="1400"/>
              <a:t> 44175.49130261,</a:t>
            </a:r>
          </a:p>
          <a:p>
            <a:r>
              <a:rPr lang="en-US" sz="1400"/>
              <a:t> 44175.50695391</a:t>
            </a:r>
          </a:p>
          <a:p>
            <a:r>
              <a:rPr lang="en-US" sz="1400"/>
              <a:t> ...</a:t>
            </a:r>
          </a:p>
          <a:p>
            <a:r>
              <a:rPr lang="en-US" sz="1400"/>
              <a:t> 44183.22304609,</a:t>
            </a:r>
          </a:p>
          <a:p>
            <a:r>
              <a:rPr lang="en-US" sz="1400"/>
              <a:t> 44183.23869739,</a:t>
            </a:r>
          </a:p>
          <a:p>
            <a:r>
              <a:rPr lang="en-US" sz="1400"/>
              <a:t> 44183.2543487,</a:t>
            </a:r>
          </a:p>
          <a:p>
            <a:r>
              <a:rPr lang="en-US" sz="1400"/>
              <a:t> 44183.27 ]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0505E2-3E0B-4590-9266-D9FC8569E4CF}"/>
              </a:ext>
            </a:extLst>
          </p:cNvPr>
          <p:cNvSpPr txBox="1"/>
          <p:nvPr/>
        </p:nvSpPr>
        <p:spPr>
          <a:xfrm>
            <a:off x="3240088" y="2020332"/>
            <a:ext cx="6083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[[3.43767107e-06 8.05100835e-06 ... 5.77171039e-06 6.27092496e-05],</a:t>
            </a:r>
          </a:p>
          <a:p>
            <a:r>
              <a:rPr lang="en-US" sz="1400"/>
              <a:t> [3.45269551e-06 8.10496568e-06 ... 5.80443243e-06 6.38959028e-05],</a:t>
            </a:r>
          </a:p>
          <a:p>
            <a:r>
              <a:rPr lang="en-US" sz="1400"/>
              <a:t> [3.46781868e-06 8.15946743e-06 ... 5.83743359e-06 6.51166193e-05],</a:t>
            </a:r>
          </a:p>
          <a:p>
            <a:r>
              <a:rPr lang="en-US" sz="1400"/>
              <a:t> [3.48304144e-06 8.21452094e-06 ... 5.87071706e-06 6.63727176e-05],</a:t>
            </a:r>
          </a:p>
          <a:p>
            <a:r>
              <a:rPr lang="en-US" sz="1400"/>
              <a:t> ...</a:t>
            </a:r>
          </a:p>
          <a:p>
            <a:r>
              <a:rPr lang="en-US" sz="1400"/>
              <a:t> [5.99185330e-04 1.89630161e-05 ... 3.64124208e-05 4.81591913e-06],</a:t>
            </a:r>
          </a:p>
          <a:p>
            <a:r>
              <a:rPr lang="en-US" sz="1400"/>
              <a:t> [5.64098582e-04 1.87702393e-05 ... 3.59002380e-05 4.79118011e-06],</a:t>
            </a:r>
          </a:p>
          <a:p>
            <a:r>
              <a:rPr lang="en-US" sz="1400"/>
              <a:t> [5.32120181e-04 1.85803902e-05 ... 3.53988086e-05 4.76663126e-06],</a:t>
            </a:r>
          </a:p>
          <a:p>
            <a:r>
              <a:rPr lang="en-US" sz="1400"/>
              <a:t> [5.02882351e-04 1.83934097e-05 ... 3.49078329e-05 4.74227066e-06]]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695336C3-F1BA-4598-A3EC-03335AC69D05}"/>
              </a:ext>
            </a:extLst>
          </p:cNvPr>
          <p:cNvSpPr/>
          <p:nvPr/>
        </p:nvSpPr>
        <p:spPr>
          <a:xfrm>
            <a:off x="2728913" y="2855794"/>
            <a:ext cx="419100" cy="3302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A209F7-9055-4714-B7D6-D6E39C42C93E}"/>
              </a:ext>
            </a:extLst>
          </p:cNvPr>
          <p:cNvSpPr txBox="1"/>
          <p:nvPr/>
        </p:nvSpPr>
        <p:spPr>
          <a:xfrm>
            <a:off x="4916488" y="1690688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/>
              <a:t>Summation Terms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B42FF4-FCF9-4B17-984D-17826A97A106}"/>
              </a:ext>
            </a:extLst>
          </p:cNvPr>
          <p:cNvSpPr txBox="1"/>
          <p:nvPr/>
        </p:nvSpPr>
        <p:spPr>
          <a:xfrm>
            <a:off x="563563" y="1690688"/>
            <a:ext cx="246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/>
              <a:t>Input Wavenumbers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8E5EEE-D2EC-4037-A889-367E2E8DD5AC}"/>
              </a:ext>
            </a:extLst>
          </p:cNvPr>
          <p:cNvSpPr txBox="1"/>
          <p:nvPr/>
        </p:nvSpPr>
        <p:spPr>
          <a:xfrm>
            <a:off x="9954202" y="2020332"/>
            <a:ext cx="1244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[0.00509361</a:t>
            </a:r>
          </a:p>
          <a:p>
            <a:r>
              <a:rPr lang="en-US" sz="1400"/>
              <a:t> 0.00523513</a:t>
            </a:r>
          </a:p>
          <a:p>
            <a:r>
              <a:rPr lang="en-US" sz="1400"/>
              <a:t> 0.00538324</a:t>
            </a:r>
          </a:p>
          <a:p>
            <a:r>
              <a:rPr lang="en-US" sz="1400"/>
              <a:t> 0.00553838</a:t>
            </a:r>
          </a:p>
          <a:p>
            <a:r>
              <a:rPr lang="en-US" sz="1400"/>
              <a:t> ...</a:t>
            </a:r>
          </a:p>
          <a:p>
            <a:r>
              <a:rPr lang="en-US" sz="1400"/>
              <a:t> 0.0111542</a:t>
            </a:r>
          </a:p>
          <a:p>
            <a:r>
              <a:rPr lang="en-US" sz="1400"/>
              <a:t> 0.01051988</a:t>
            </a:r>
          </a:p>
          <a:p>
            <a:r>
              <a:rPr lang="en-US" sz="1400"/>
              <a:t> 0.00994307</a:t>
            </a:r>
          </a:p>
          <a:p>
            <a:r>
              <a:rPr lang="en-US" sz="1400"/>
              <a:t> 0.0094167 ]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948B3-9C17-46A2-A7AE-94F139E82586}"/>
              </a:ext>
            </a:extLst>
          </p:cNvPr>
          <p:cNvSpPr txBox="1"/>
          <p:nvPr/>
        </p:nvSpPr>
        <p:spPr>
          <a:xfrm>
            <a:off x="9785927" y="1690688"/>
            <a:ext cx="1567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/>
              <a:t>Sum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E25629E-DB32-45C0-93CB-6E8A1A696E7C}"/>
              </a:ext>
            </a:extLst>
          </p:cNvPr>
          <p:cNvSpPr/>
          <p:nvPr/>
        </p:nvSpPr>
        <p:spPr>
          <a:xfrm>
            <a:off x="9429245" y="2851151"/>
            <a:ext cx="419100" cy="3302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2A21B2-4232-4FA8-8111-A06CA0901CDB}"/>
                  </a:ext>
                </a:extLst>
              </p:cNvPr>
              <p:cNvSpPr txBox="1"/>
              <p:nvPr/>
            </p:nvSpPr>
            <p:spPr>
              <a:xfrm>
                <a:off x="2033477" y="4444162"/>
                <a:ext cx="8125046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𝑁𝑂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||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12A21B2-4232-4FA8-8111-A06CA0901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77" y="4444162"/>
                <a:ext cx="8125046" cy="672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919F9-FF3F-47F5-8C45-54503C74C6A4}"/>
                  </a:ext>
                </a:extLst>
              </p:cNvPr>
              <p:cNvSpPr txBox="1"/>
              <p:nvPr/>
            </p:nvSpPr>
            <p:spPr>
              <a:xfrm>
                <a:off x="2033477" y="4439519"/>
                <a:ext cx="8125046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𝑁𝑂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FF99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||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8A919F9-FF3F-47F5-8C45-54503C74C6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77" y="4439519"/>
                <a:ext cx="8125046" cy="6722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88BA5E6-16C1-414F-80D8-EA16EF5726B7}"/>
                  </a:ext>
                </a:extLst>
              </p:cNvPr>
              <p:cNvSpPr txBox="1"/>
              <p:nvPr/>
            </p:nvSpPr>
            <p:spPr>
              <a:xfrm>
                <a:off x="2033477" y="4448805"/>
                <a:ext cx="8125046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𝑁𝑂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||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88BA5E6-16C1-414F-80D8-EA16EF572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77" y="4448805"/>
                <a:ext cx="8125046" cy="67223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0538220-CB45-4656-9C18-E5FE38075857}"/>
                  </a:ext>
                </a:extLst>
              </p:cNvPr>
              <p:cNvSpPr txBox="1"/>
              <p:nvPr/>
            </p:nvSpPr>
            <p:spPr>
              <a:xfrm>
                <a:off x="2033477" y="4448805"/>
                <a:ext cx="8125046" cy="672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𝑁𝑂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𝐵</m:t>
                                      </m:r>
                                    </m:sub>
                                  </m:sSub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||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))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0538220-CB45-4656-9C18-E5FE38075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477" y="4448805"/>
                <a:ext cx="8125046" cy="67223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89CC5BA-A85B-43E0-ABE2-CE79DE49C3D8}"/>
              </a:ext>
            </a:extLst>
          </p:cNvPr>
          <p:cNvSpPr txBox="1"/>
          <p:nvPr/>
        </p:nvSpPr>
        <p:spPr>
          <a:xfrm>
            <a:off x="1771651" y="5265352"/>
            <a:ext cx="9010145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 represent almost all of LIFQWIK using vector math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Allows for an expanded instruction set and automatic parallelization using NumPy.</a:t>
            </a:r>
          </a:p>
        </p:txBody>
      </p:sp>
    </p:spTree>
    <p:extLst>
      <p:ext uri="{BB962C8B-B14F-4D97-AF65-F5344CB8AC3E}">
        <p14:creationId xmlns:p14="http://schemas.microsoft.com/office/powerpoint/2010/main" val="31402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6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4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9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95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9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animClr clrSpc="rgb" dir="cw">
                                      <p:cBhvr>
                                        <p:cTn id="100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1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2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2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2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7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38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3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2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43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44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7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48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49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animClr clrSpc="rgb" dir="cw">
                                      <p:cBhvr>
                                        <p:cTn id="153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F6FC6"/>
                                      </p:to>
                                    </p:animClr>
                                    <p:set>
                                      <p:cBhvr>
                                        <p:cTn id="154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5AA55-2D66-40BC-86BA-7015AE13C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Tensorflow</a:t>
            </a:r>
            <a:r>
              <a:rPr lang="en-US" dirty="0"/>
              <a:t> for GPU compute and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8BA12-4A1E-4943-A0C6-2016E2EF0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vectorized problem is perfect to run on GPUs</a:t>
            </a:r>
          </a:p>
          <a:p>
            <a:pPr lvl="1"/>
            <a:r>
              <a:rPr lang="en-US"/>
              <a:t>Consistent arithmetic performed on a large set of data</a:t>
            </a:r>
          </a:p>
          <a:p>
            <a:r>
              <a:rPr lang="en-US"/>
              <a:t>Scales very well to being run using CUDA or OpenCL</a:t>
            </a:r>
          </a:p>
          <a:p>
            <a:pPr lvl="1"/>
            <a:r>
              <a:rPr lang="en-US"/>
              <a:t>In the order of 2000-3000 compute cores to perform the math</a:t>
            </a:r>
          </a:p>
          <a:p>
            <a:r>
              <a:rPr lang="en-US" err="1"/>
              <a:t>Tensorflow</a:t>
            </a:r>
            <a:r>
              <a:rPr lang="en-US"/>
              <a:t> allows for the easy translation of the NumPy vector math into code that can be run using one of these solutions</a:t>
            </a:r>
          </a:p>
          <a:p>
            <a:pPr lvl="1"/>
            <a:r>
              <a:rPr lang="en-US"/>
              <a:t>NumPy matrices can be directly translated to TF “tensors”</a:t>
            </a:r>
          </a:p>
          <a:p>
            <a:r>
              <a:rPr lang="en-US"/>
              <a:t>Using </a:t>
            </a:r>
            <a:r>
              <a:rPr lang="en-US" err="1"/>
              <a:t>Tensorflow</a:t>
            </a:r>
            <a:r>
              <a:rPr lang="en-US"/>
              <a:t> lets us auto-differentiate the model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199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D85F6-5B43-4AB0-A491-588A5DE4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LIFQWIK Implementation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E5D9A-238C-4BD2-9451-01BA53714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4310" y="5720081"/>
            <a:ext cx="7800068" cy="15455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*CPU: TR 1950x, GPU: RTX 2070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89571A8-0BDF-4F73-99D5-CC49D17ECAEB}"/>
              </a:ext>
            </a:extLst>
          </p:cNvPr>
          <p:cNvGrpSpPr/>
          <p:nvPr/>
        </p:nvGrpSpPr>
        <p:grpSpPr>
          <a:xfrm>
            <a:off x="933254" y="1435259"/>
            <a:ext cx="10420546" cy="4176828"/>
            <a:chOff x="3943927" y="1554669"/>
            <a:chExt cx="8003380" cy="4176828"/>
          </a:xfrm>
        </p:grpSpPr>
        <p:graphicFrame>
          <p:nvGraphicFramePr>
            <p:cNvPr id="9" name="Chart 8">
              <a:extLst>
                <a:ext uri="{FF2B5EF4-FFF2-40B4-BE49-F238E27FC236}">
                  <a16:creationId xmlns:a16="http://schemas.microsoft.com/office/drawing/2014/main" id="{A3D17644-48DC-47F0-85D8-9E6D52F7343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28211022"/>
                </p:ext>
              </p:extLst>
            </p:nvPr>
          </p:nvGraphicFramePr>
          <p:xfrm>
            <a:off x="3943927" y="1554669"/>
            <a:ext cx="7800069" cy="41768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A00F88-3F8B-4D80-B19C-D1346FADBAAB}"/>
                </a:ext>
              </a:extLst>
            </p:cNvPr>
            <p:cNvSpPr txBox="1"/>
            <p:nvPr/>
          </p:nvSpPr>
          <p:spPr>
            <a:xfrm>
              <a:off x="6513056" y="3858507"/>
              <a:ext cx="2062902" cy="3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595959"/>
                  </a:solidFill>
                </a:rPr>
                <a:t>222.16 milliseconds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E98E2F-5698-4D23-9A0F-DB646734E0DD}"/>
                </a:ext>
              </a:extLst>
            </p:cNvPr>
            <p:cNvSpPr txBox="1"/>
            <p:nvPr/>
          </p:nvSpPr>
          <p:spPr>
            <a:xfrm>
              <a:off x="9884405" y="4703155"/>
              <a:ext cx="2062902" cy="3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595959"/>
                  </a:solidFill>
                </a:rPr>
                <a:t>1185 milliseconds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BFE370-76D6-43EA-A926-FF9037972BF6}"/>
                </a:ext>
              </a:extLst>
            </p:cNvPr>
            <p:cNvSpPr txBox="1"/>
            <p:nvPr/>
          </p:nvSpPr>
          <p:spPr>
            <a:xfrm>
              <a:off x="5725529" y="3049713"/>
              <a:ext cx="2062902" cy="3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595959"/>
                  </a:solidFill>
                </a:rPr>
                <a:t>10.598 milliseconds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001272-5378-4332-9F02-FAECF75A9275}"/>
                </a:ext>
              </a:extLst>
            </p:cNvPr>
            <p:cNvSpPr txBox="1"/>
            <p:nvPr/>
          </p:nvSpPr>
          <p:spPr>
            <a:xfrm>
              <a:off x="5725529" y="2197149"/>
              <a:ext cx="2062902" cy="31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595959"/>
                  </a:solidFill>
                </a:rPr>
                <a:t>4.343 milliseconds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8171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6D534-1A20-4D6C-A244-39A204630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Interactive LIF Spectra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28335-B903-4FB4-A67F-C3A973303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129"/>
            <a:ext cx="10515600" cy="3859742"/>
          </a:xfrm>
        </p:spPr>
        <p:txBody>
          <a:bodyPr/>
          <a:lstStyle/>
          <a:p>
            <a:r>
              <a:rPr lang="en-US"/>
              <a:t>High performance allows for parameter fitting with a real-time preview:</a:t>
            </a:r>
          </a:p>
        </p:txBody>
      </p:sp>
      <p:pic>
        <p:nvPicPr>
          <p:cNvPr id="4" name="2020-07-29 22-08-24">
            <a:hlinkClick r:id="" action="ppaction://media"/>
            <a:extLst>
              <a:ext uri="{FF2B5EF4-FFF2-40B4-BE49-F238E27FC236}">
                <a16:creationId xmlns:a16="http://schemas.microsoft.com/office/drawing/2014/main" id="{8C02C5A7-D12F-48D5-AE1D-8B4954D778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34228" y="2355825"/>
            <a:ext cx="7541300" cy="424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9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C693-D1FB-43F2-B4B4-BE63D9AF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Learning Parameter Fitting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8A1D5D-5539-4721-9D50-2475A25138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/>
                  <a:t>Auto-differentiation allows for SGD of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/>
                  <a:t> values</a:t>
                </a:r>
              </a:p>
              <a:p>
                <a:r>
                  <a:rPr lang="en-US"/>
                  <a:t>Optimization uses the sum of the square differences between the model and experimental intensity at each wavenumber to calculate loss</a:t>
                </a:r>
              </a:p>
              <a:p>
                <a:pPr marL="0" indent="0">
                  <a:buNone/>
                </a:pPr>
                <a:r>
                  <a:rPr lang="en-US"/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8A1D5D-5539-4721-9D50-2475A25138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2E3EE9FF-6BD6-4F17-9EC4-72BE9796C0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7" t="15277" r="7899" b="6597"/>
          <a:stretch/>
        </p:blipFill>
        <p:spPr>
          <a:xfrm>
            <a:off x="5753100" y="3276600"/>
            <a:ext cx="4533900" cy="3429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6C5FDB-B46B-4399-8936-E317B2E3017B}"/>
                  </a:ext>
                </a:extLst>
              </p:cNvPr>
              <p:cNvSpPr txBox="1"/>
              <p:nvPr/>
            </p:nvSpPr>
            <p:spPr>
              <a:xfrm>
                <a:off x="3022600" y="4286019"/>
                <a:ext cx="273050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/>
                  <a:t>Optimized Values: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000"/>
                  <a:t> = 0.21077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000"/>
                  <a:t> = 2.46109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76C5FDB-B46B-4399-8936-E317B2E301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600" y="4286019"/>
                <a:ext cx="2730500" cy="1015663"/>
              </a:xfrm>
              <a:prstGeom prst="rect">
                <a:avLst/>
              </a:prstGeom>
              <a:blipFill>
                <a:blip r:embed="rId4"/>
                <a:stretch>
                  <a:fillRect l="-2455" t="-2994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1160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F6948CCD-B7B2-424B-919E-4B4DAC134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503" y="1027906"/>
            <a:ext cx="8670994" cy="510381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2C8539-1B74-416C-83F1-6A2D9AAB1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499"/>
            <a:ext cx="10515600" cy="1325563"/>
          </a:xfrm>
        </p:spPr>
        <p:txBody>
          <a:bodyPr/>
          <a:lstStyle/>
          <a:p>
            <a:r>
              <a:rPr lang="en-US" dirty="0"/>
              <a:t>Scan E Before ML Optimization</a:t>
            </a:r>
          </a:p>
        </p:txBody>
      </p:sp>
    </p:spTree>
    <p:extLst>
      <p:ext uri="{BB962C8B-B14F-4D97-AF65-F5344CB8AC3E}">
        <p14:creationId xmlns:p14="http://schemas.microsoft.com/office/powerpoint/2010/main" val="3111732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948CCD-B7B2-424B-919E-4B4DAC1345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0503" y="1027906"/>
            <a:ext cx="8670994" cy="5103812"/>
          </a:xfr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38D2E16-1737-47FE-AF66-CB5FD4EA3F51}"/>
              </a:ext>
            </a:extLst>
          </p:cNvPr>
          <p:cNvSpPr txBox="1">
            <a:spLocks/>
          </p:cNvSpPr>
          <p:nvPr/>
        </p:nvSpPr>
        <p:spPr>
          <a:xfrm>
            <a:off x="838200" y="634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Scan E After ML Optimization</a:t>
            </a:r>
          </a:p>
        </p:txBody>
      </p:sp>
    </p:spTree>
    <p:extLst>
      <p:ext uri="{BB962C8B-B14F-4D97-AF65-F5344CB8AC3E}">
        <p14:creationId xmlns:p14="http://schemas.microsoft.com/office/powerpoint/2010/main" val="1632596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320B-FAE0-4555-92A8-DD865BAA9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Benefits of a Modular Python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975CA-F2C1-4910-A697-82A35E04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Easier and faster to further modify and create new models.</a:t>
            </a:r>
          </a:p>
          <a:p>
            <a:r>
              <a:rPr lang="en-US" dirty="0"/>
              <a:t>Compatibility with many tools and platforms</a:t>
            </a:r>
          </a:p>
          <a:p>
            <a:r>
              <a:rPr lang="en-US" dirty="0"/>
              <a:t>Automated usage of LIFBASE, and possibly LINUS in the future</a:t>
            </a:r>
          </a:p>
          <a:p>
            <a:r>
              <a:rPr lang="en-US" dirty="0"/>
              <a:t>Can be published to aid other scientific work involving PLIF simulation and measurement.</a:t>
            </a:r>
          </a:p>
          <a:p>
            <a:r>
              <a:rPr lang="en-US" dirty="0"/>
              <a:t>Relatively easy to call Python from other languages, i.e. </a:t>
            </a:r>
            <a:r>
              <a:rPr lang="en-US"/>
              <a:t>Fortran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765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44FA-C836-4996-A32F-7526B40D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F2888-C822-423D-B79D-CAE2BE0A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3902" y="1634046"/>
            <a:ext cx="8229595" cy="4844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A1A0D3-AE0F-4AE1-BA87-91321D1E71D2}"/>
              </a:ext>
            </a:extLst>
          </p:cNvPr>
          <p:cNvSpPr txBox="1"/>
          <p:nvPr/>
        </p:nvSpPr>
        <p:spPr>
          <a:xfrm>
            <a:off x="2184400" y="739126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Gas Cell - Scan A</a:t>
            </a:r>
          </a:p>
          <a:p>
            <a:pPr algn="ctr"/>
            <a:r>
              <a:rPr lang="en-US" dirty="0"/>
              <a:t>1.45 kPa at 300 K</a:t>
            </a:r>
          </a:p>
        </p:txBody>
      </p:sp>
    </p:spTree>
    <p:extLst>
      <p:ext uri="{BB962C8B-B14F-4D97-AF65-F5344CB8AC3E}">
        <p14:creationId xmlns:p14="http://schemas.microsoft.com/office/powerpoint/2010/main" val="139020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44FA-C836-4996-A32F-7526B40D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F2888-C822-423D-B79D-CAE2BE0A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3902" y="1634046"/>
            <a:ext cx="8229595" cy="4844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A1A0D3-AE0F-4AE1-BA87-91321D1E71D2}"/>
              </a:ext>
            </a:extLst>
          </p:cNvPr>
          <p:cNvSpPr txBox="1"/>
          <p:nvPr/>
        </p:nvSpPr>
        <p:spPr>
          <a:xfrm>
            <a:off x="2184400" y="739126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Gas Cell - Scan B</a:t>
            </a:r>
          </a:p>
          <a:p>
            <a:pPr algn="ctr"/>
            <a:r>
              <a:rPr lang="en-US" dirty="0"/>
              <a:t>1.45 kPa at 300 K</a:t>
            </a:r>
          </a:p>
        </p:txBody>
      </p:sp>
    </p:spTree>
    <p:extLst>
      <p:ext uri="{BB962C8B-B14F-4D97-AF65-F5344CB8AC3E}">
        <p14:creationId xmlns:p14="http://schemas.microsoft.com/office/powerpoint/2010/main" val="1458380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44FA-C836-4996-A32F-7526B40D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7" name="Picture 6" descr="A screenshot of a map&#10;&#10;Description automatically generated">
            <a:extLst>
              <a:ext uri="{FF2B5EF4-FFF2-40B4-BE49-F238E27FC236}">
                <a16:creationId xmlns:a16="http://schemas.microsoft.com/office/drawing/2014/main" id="{ACEF2888-C822-423D-B79D-CAE2BE0A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1634046"/>
            <a:ext cx="8229600" cy="4844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A1A0D3-AE0F-4AE1-BA87-91321D1E71D2}"/>
              </a:ext>
            </a:extLst>
          </p:cNvPr>
          <p:cNvSpPr txBox="1"/>
          <p:nvPr/>
        </p:nvSpPr>
        <p:spPr>
          <a:xfrm>
            <a:off x="2184400" y="739126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Gas Cell - Scan C</a:t>
            </a:r>
          </a:p>
          <a:p>
            <a:pPr algn="ctr"/>
            <a:r>
              <a:rPr lang="en-US"/>
              <a:t>1.45 kPa at 300 K</a:t>
            </a:r>
          </a:p>
        </p:txBody>
      </p:sp>
    </p:spTree>
    <p:extLst>
      <p:ext uri="{BB962C8B-B14F-4D97-AF65-F5344CB8AC3E}">
        <p14:creationId xmlns:p14="http://schemas.microsoft.com/office/powerpoint/2010/main" val="2816026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344FA-C836-4996-A32F-7526B40D1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Results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EF2888-C822-423D-B79D-CAE2BE0AD9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93902" y="1634046"/>
            <a:ext cx="8229595" cy="48440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A1A0D3-AE0F-4AE1-BA87-91321D1E71D2}"/>
              </a:ext>
            </a:extLst>
          </p:cNvPr>
          <p:cNvSpPr txBox="1"/>
          <p:nvPr/>
        </p:nvSpPr>
        <p:spPr>
          <a:xfrm>
            <a:off x="2184400" y="739126"/>
            <a:ext cx="825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Gas Cell - Scan F</a:t>
            </a:r>
          </a:p>
          <a:p>
            <a:pPr algn="ctr"/>
            <a:r>
              <a:rPr lang="en-US" dirty="0"/>
              <a:t>2.21 kPa at 300 K</a:t>
            </a:r>
          </a:p>
        </p:txBody>
      </p:sp>
    </p:spTree>
    <p:extLst>
      <p:ext uri="{BB962C8B-B14F-4D97-AF65-F5344CB8AC3E}">
        <p14:creationId xmlns:p14="http://schemas.microsoft.com/office/powerpoint/2010/main" val="1972585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F2EFF-9C7A-4485-955B-CBF6AF4F3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5156D-35EF-47C0-9D32-CAAF3167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4900" y="2551112"/>
            <a:ext cx="4902200" cy="1755775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3200"/>
              <a:t>Walker Knapp</a:t>
            </a:r>
          </a:p>
          <a:p>
            <a:pPr marL="0" indent="0" algn="ctr">
              <a:buNone/>
            </a:pPr>
            <a:r>
              <a:rPr lang="en-US" sz="3200">
                <a:hlinkClick r:id="rId2"/>
              </a:rPr>
              <a:t>walkerknapp3@gmail.com</a:t>
            </a:r>
            <a:endParaRPr lang="en-US" sz="3200"/>
          </a:p>
          <a:p>
            <a:pPr marL="0" indent="0" algn="ctr">
              <a:buNone/>
            </a:pPr>
            <a:r>
              <a:rPr lang="en-US" sz="3200"/>
              <a:t>(703) 887 - 3070</a:t>
            </a:r>
          </a:p>
        </p:txBody>
      </p:sp>
    </p:spTree>
    <p:extLst>
      <p:ext uri="{BB962C8B-B14F-4D97-AF65-F5344CB8AC3E}">
        <p14:creationId xmlns:p14="http://schemas.microsoft.com/office/powerpoint/2010/main" val="2048037765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857</Words>
  <Application>Microsoft Office PowerPoint</Application>
  <PresentationFormat>Widescreen</PresentationFormat>
  <Paragraphs>130</Paragraphs>
  <Slides>21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Calibri</vt:lpstr>
      <vt:lpstr>Cambria Math</vt:lpstr>
      <vt:lpstr>Tw Cen MT</vt:lpstr>
      <vt:lpstr>ShapesVTI</vt:lpstr>
      <vt:lpstr>Optimizing Performance and Accuracy with LIFQWIK</vt:lpstr>
      <vt:lpstr>EIMP Experiments @ Langley</vt:lpstr>
      <vt:lpstr>Planar Laser Induced Fluorescence</vt:lpstr>
      <vt:lpstr>Experimental PLIF Measurements</vt:lpstr>
      <vt:lpstr>Previous PLIF Model Accuracy</vt:lpstr>
      <vt:lpstr>New LIFQWIK Model Accuracy</vt:lpstr>
      <vt:lpstr>Former LIFQWIK Implementation</vt:lpstr>
      <vt:lpstr>CPU Parallelization of LIFQWIK</vt:lpstr>
      <vt:lpstr>Vectorization of LIFQWIK</vt:lpstr>
      <vt:lpstr>Tensorflow for GPU compute and optimization</vt:lpstr>
      <vt:lpstr>LIFQWIK Implementation Performance</vt:lpstr>
      <vt:lpstr>Interactive LIF Spectra</vt:lpstr>
      <vt:lpstr>Machine Learning Parameter Fitting</vt:lpstr>
      <vt:lpstr>Scan E Before ML Optimization</vt:lpstr>
      <vt:lpstr>PowerPoint Presentation</vt:lpstr>
      <vt:lpstr>Benefits of a Modular Python Interface</vt:lpstr>
      <vt:lpstr>Results</vt:lpstr>
      <vt:lpstr>Results</vt:lpstr>
      <vt:lpstr>Results</vt:lpstr>
      <vt:lpstr>Results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Walker Knapp</dc:creator>
  <cp:lastModifiedBy>Walker Knapp</cp:lastModifiedBy>
  <cp:revision>2</cp:revision>
  <dcterms:created xsi:type="dcterms:W3CDTF">2020-07-29T17:08:05Z</dcterms:created>
  <dcterms:modified xsi:type="dcterms:W3CDTF">2020-07-31T02:38:46Z</dcterms:modified>
</cp:coreProperties>
</file>