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65" r:id="rId3"/>
    <p:sldId id="273" r:id="rId4"/>
    <p:sldId id="274" r:id="rId5"/>
    <p:sldId id="275" r:id="rId6"/>
    <p:sldId id="277" r:id="rId7"/>
    <p:sldId id="276" r:id="rId8"/>
    <p:sldId id="278" r:id="rId9"/>
    <p:sldId id="279" r:id="rId10"/>
    <p:sldId id="280" r:id="rId11"/>
    <p:sldId id="266" r:id="rId12"/>
    <p:sldId id="281" r:id="rId13"/>
    <p:sldId id="259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3409F"/>
    <a:srgbClr val="CAB447"/>
    <a:srgbClr val="FFE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800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0957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9884"/>
            <a:ext cx="8229600" cy="857253"/>
          </a:xfrm>
        </p:spPr>
        <p:txBody>
          <a:bodyPr/>
          <a:lstStyle>
            <a:lvl1pPr>
              <a:defRPr b="1" i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2877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85578" y="1316923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57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9185" y="1297480"/>
            <a:ext cx="6565569" cy="309928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683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9185" y="1200151"/>
            <a:ext cx="6565570" cy="32883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6960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4677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5381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85578" y="1316923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10358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9185" y="1297480"/>
            <a:ext cx="6565569" cy="309928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5311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9185" y="1200151"/>
            <a:ext cx="6565570" cy="32883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486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7166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415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8" r:id="rId3"/>
    <p:sldLayoutId id="2147483656" r:id="rId4"/>
    <p:sldLayoutId id="2147483650" r:id="rId5"/>
    <p:sldLayoutId id="2147483652" r:id="rId6"/>
    <p:sldLayoutId id="2147483655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hyperlink" Target="https://cdmhub.org/resources/texgen4sc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cdmhub.org/resources/texgen4sc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2689" y="1116689"/>
            <a:ext cx="7925095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/>
              <a:t>Two-step homogenization of thin-ply textile composite structures based on MSG and TexGen4SC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90413" y="3042184"/>
            <a:ext cx="488696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2">
            <a:extLst>
              <a:ext uri="{FF2B5EF4-FFF2-40B4-BE49-F238E27FC236}">
                <a16:creationId xmlns:a16="http://schemas.microsoft.com/office/drawing/2014/main" id="{2D4DE148-CC0D-4509-8130-92CF231F9DC2}"/>
              </a:ext>
            </a:extLst>
          </p:cNvPr>
          <p:cNvSpPr txBox="1"/>
          <p:nvPr/>
        </p:nvSpPr>
        <p:spPr>
          <a:xfrm>
            <a:off x="562690" y="3494019"/>
            <a:ext cx="6985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Xin Liu,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University of Texas at Arlington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rPr>
              <a:t> 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88C023AE-19BD-47BE-9725-528AD23E620C}"/>
              </a:ext>
            </a:extLst>
          </p:cNvPr>
          <p:cNvSpPr txBox="1"/>
          <p:nvPr/>
        </p:nvSpPr>
        <p:spPr>
          <a:xfrm>
            <a:off x="562690" y="3933314"/>
            <a:ext cx="6985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Orzuri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Rique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Wenbin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Yu,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Purdue University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926DC40F-765C-4A57-8C43-4F29E6E0F145}"/>
              </a:ext>
            </a:extLst>
          </p:cNvPr>
          <p:cNvSpPr txBox="1"/>
          <p:nvPr/>
        </p:nvSpPr>
        <p:spPr>
          <a:xfrm>
            <a:off x="562689" y="4372609"/>
            <a:ext cx="8226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Juan M Fernandez, Andrew Bergan,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NASA Langley Research Center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</a:endParaRPr>
          </a:p>
        </p:txBody>
      </p:sp>
      <p:pic>
        <p:nvPicPr>
          <p:cNvPr id="13" name="Picture 12" descr="A picture containing clock&#10;&#10;Description automatically generated">
            <a:extLst>
              <a:ext uri="{FF2B5EF4-FFF2-40B4-BE49-F238E27FC236}">
                <a16:creationId xmlns:a16="http://schemas.microsoft.com/office/drawing/2014/main" id="{6603F589-A032-49E1-92D7-7D78BCA16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123" y="2827746"/>
            <a:ext cx="1321154" cy="11055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B2A4BD-2240-48C6-96DE-D4F0AC89FB50}"/>
              </a:ext>
            </a:extLst>
          </p:cNvPr>
          <p:cNvPicPr/>
          <p:nvPr/>
        </p:nvPicPr>
        <p:blipFill rotWithShape="1">
          <a:blip r:embed="rId4"/>
          <a:srcRect r="44422"/>
          <a:stretch/>
        </p:blipFill>
        <p:spPr>
          <a:xfrm>
            <a:off x="6294738" y="0"/>
            <a:ext cx="2849262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6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7473" y="150068"/>
            <a:ext cx="7896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Multiscale modeling of textile composites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6C7A485-E8DC-4B79-8B68-9CD191C13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95" y="876883"/>
            <a:ext cx="7778333" cy="3572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3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410" y="150068"/>
            <a:ext cx="9047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Viscoelastic homogenization of thin-ply composites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52253E8-B49E-4306-AD24-C19597A857B4}"/>
              </a:ext>
            </a:extLst>
          </p:cNvPr>
          <p:cNvSpPr txBox="1">
            <a:spLocks/>
          </p:cNvSpPr>
          <p:nvPr/>
        </p:nvSpPr>
        <p:spPr>
          <a:xfrm>
            <a:off x="214177" y="1441452"/>
            <a:ext cx="8789973" cy="52322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§"/>
            </a:pPr>
            <a:r>
              <a:rPr lang="en-US" sz="2200" dirty="0"/>
              <a:t>Viscoelastic properties of yarns cannot be measured.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DC6E4AC-4DE7-48D2-AFE0-5EF151AEC998}"/>
              </a:ext>
            </a:extLst>
          </p:cNvPr>
          <p:cNvSpPr txBox="1"/>
          <p:nvPr/>
        </p:nvSpPr>
        <p:spPr>
          <a:xfrm>
            <a:off x="126662" y="871110"/>
            <a:ext cx="6565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3409F"/>
                </a:solidFill>
              </a:rPr>
              <a:t>Challenges and motivation: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DD4205F-2148-431D-AD29-60C791D5FC72}"/>
              </a:ext>
            </a:extLst>
          </p:cNvPr>
          <p:cNvSpPr txBox="1">
            <a:spLocks/>
          </p:cNvSpPr>
          <p:nvPr/>
        </p:nvSpPr>
        <p:spPr>
          <a:xfrm>
            <a:off x="214177" y="2006602"/>
            <a:ext cx="6046774" cy="52322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§"/>
            </a:pPr>
            <a:r>
              <a:rPr lang="en-US" sz="2200" dirty="0"/>
              <a:t>PBCs in the thickness direction is not valid.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EC3AED35-69D3-425F-A19F-B7293C025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220" y="2118219"/>
            <a:ext cx="2282750" cy="2003667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2D197CD-EE88-4649-B336-E26B06A01FA1}"/>
              </a:ext>
            </a:extLst>
          </p:cNvPr>
          <p:cNvSpPr txBox="1">
            <a:spLocks/>
          </p:cNvSpPr>
          <p:nvPr/>
        </p:nvSpPr>
        <p:spPr>
          <a:xfrm>
            <a:off x="206703" y="2534061"/>
            <a:ext cx="6046775" cy="88864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§"/>
            </a:pPr>
            <a:r>
              <a:rPr lang="en-US" sz="2200" dirty="0"/>
              <a:t>FEA-based RVE analysis requires additional efforts in coding.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3DC95C-1198-4379-A826-D2D9248F3C7A}"/>
              </a:ext>
            </a:extLst>
          </p:cNvPr>
          <p:cNvSpPr txBox="1">
            <a:spLocks/>
          </p:cNvSpPr>
          <p:nvPr/>
        </p:nvSpPr>
        <p:spPr>
          <a:xfrm>
            <a:off x="206703" y="3383745"/>
            <a:ext cx="6046775" cy="52128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§"/>
            </a:pPr>
            <a:r>
              <a:rPr lang="en-US" sz="2200" dirty="0"/>
              <a:t>FEA-based RVE analysis is mesh sensitive.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518BAF4-1B6F-44C8-95D0-DEC841327834}"/>
              </a:ext>
            </a:extLst>
          </p:cNvPr>
          <p:cNvSpPr txBox="1"/>
          <p:nvPr/>
        </p:nvSpPr>
        <p:spPr>
          <a:xfrm>
            <a:off x="6275933" y="4148946"/>
            <a:ext cx="2915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Single-ply textile composites</a:t>
            </a:r>
            <a:r>
              <a:rPr lang="en-US" altLang="zh-CN" sz="1600" baseline="30000" dirty="0"/>
              <a:t>[1]</a:t>
            </a:r>
            <a:endParaRPr lang="zh-CN" altLang="en-US" sz="1600" baseline="300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9958B4B-3F24-4AAC-A418-11DAE9A5D01E}"/>
              </a:ext>
            </a:extLst>
          </p:cNvPr>
          <p:cNvSpPr/>
          <p:nvPr/>
        </p:nvSpPr>
        <p:spPr>
          <a:xfrm>
            <a:off x="206703" y="4147851"/>
            <a:ext cx="6347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[1] Kawai Kwok and Sergio Pellegrino, AIAA Journal (2016).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2886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410" y="150068"/>
            <a:ext cx="9047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Mechanics of structure genome (MSG)</a:t>
            </a:r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7DCA89D6-7CAF-47BA-B994-9C182903AD7D}"/>
              </a:ext>
            </a:extLst>
          </p:cNvPr>
          <p:cNvSpPr/>
          <p:nvPr/>
        </p:nvSpPr>
        <p:spPr>
          <a:xfrm>
            <a:off x="227317" y="798542"/>
            <a:ext cx="56262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cs typeface="Times New Roman" panose="02020603050405020304" pitchFamily="18" charset="0"/>
              </a:rPr>
              <a:t>SG</a:t>
            </a:r>
            <a:r>
              <a:rPr lang="en-US" sz="2000" dirty="0">
                <a:cs typeface="Times New Roman" panose="02020603050405020304" pitchFamily="18" charset="0"/>
              </a:rPr>
              <a:t>: Structure Gene (SG) is defined as the smallest mathematical building block of a structure which contains all the constitutive information needed for this structure (Yu, 2016).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BF7E0F3-C432-431E-B1BE-65DB8632D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561" y="828906"/>
            <a:ext cx="1574664" cy="97258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B3948E2-1609-47A8-BE6D-035E793FB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204" y="828906"/>
            <a:ext cx="1433860" cy="95186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B0EC2F2-FCBD-44BF-A8CC-08CB2047A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9286" y="1606697"/>
            <a:ext cx="1897397" cy="700828"/>
          </a:xfrm>
          <a:prstGeom prst="rect">
            <a:avLst/>
          </a:prstGeom>
        </p:spPr>
      </p:pic>
      <p:pic>
        <p:nvPicPr>
          <p:cNvPr id="27" name="Picture 12">
            <a:extLst>
              <a:ext uri="{FF2B5EF4-FFF2-40B4-BE49-F238E27FC236}">
                <a16:creationId xmlns:a16="http://schemas.microsoft.com/office/drawing/2014/main" id="{1EF8C681-B4DB-4736-AC3A-348C103A9C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17" y="2331605"/>
            <a:ext cx="2959125" cy="1515720"/>
          </a:xfrm>
          <a:prstGeom prst="rect">
            <a:avLst/>
          </a:prstGeom>
        </p:spPr>
      </p:pic>
      <p:sp>
        <p:nvSpPr>
          <p:cNvPr id="28" name="Rectangle 4">
            <a:extLst>
              <a:ext uri="{FF2B5EF4-FFF2-40B4-BE49-F238E27FC236}">
                <a16:creationId xmlns:a16="http://schemas.microsoft.com/office/drawing/2014/main" id="{A20A2564-F8D0-4FE2-A30D-7B402E1CE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9345" y="2676091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E11702D-002B-4F85-A083-0883FE70B8C1}"/>
              </a:ext>
            </a:extLst>
          </p:cNvPr>
          <p:cNvSpPr txBox="1">
            <a:spLocks/>
          </p:cNvSpPr>
          <p:nvPr/>
        </p:nvSpPr>
        <p:spPr>
          <a:xfrm>
            <a:off x="6832264" y="3919511"/>
            <a:ext cx="2203058" cy="376535"/>
          </a:xfrm>
          <a:prstGeom prst="rect">
            <a:avLst/>
          </a:prstGeom>
        </p:spPr>
        <p:txBody>
          <a:bodyPr/>
          <a:lstStyle>
            <a:lvl1pPr marL="487595" indent="-377886" algn="l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5">
                  <a:lumMod val="50000"/>
                </a:schemeClr>
              </a:buClr>
              <a:buSzPct val="80000"/>
              <a:buFont typeface="Wingdings" panose="05000000000000000000" pitchFamily="2" charset="2"/>
              <a:buChar char="Ø"/>
              <a:defRPr kumimoji="0"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53291" indent="-316937" algn="l" rtl="0" eaLnBrk="1" latinLnBrk="0" hangingPunct="1">
              <a:lnSpc>
                <a:spcPct val="100000"/>
              </a:lnSpc>
              <a:spcBef>
                <a:spcPts val="733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kumimoji="0" sz="3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82417" indent="-30474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62784" indent="-23160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30961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011328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91695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59872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40239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09" indent="0" defTabSz="914400">
              <a:spcBef>
                <a:spcPts val="180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MSG beam model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FD0086B-DF3C-4B74-AC13-78440DF51B6F}"/>
              </a:ext>
            </a:extLst>
          </p:cNvPr>
          <p:cNvSpPr txBox="1">
            <a:spLocks/>
          </p:cNvSpPr>
          <p:nvPr/>
        </p:nvSpPr>
        <p:spPr>
          <a:xfrm>
            <a:off x="3831423" y="3931357"/>
            <a:ext cx="2124075" cy="376535"/>
          </a:xfrm>
          <a:prstGeom prst="rect">
            <a:avLst/>
          </a:prstGeom>
        </p:spPr>
        <p:txBody>
          <a:bodyPr/>
          <a:lstStyle>
            <a:lvl1pPr marL="487595" indent="-377886" algn="l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5">
                  <a:lumMod val="50000"/>
                </a:schemeClr>
              </a:buClr>
              <a:buSzPct val="80000"/>
              <a:buFont typeface="Wingdings" panose="05000000000000000000" pitchFamily="2" charset="2"/>
              <a:buChar char="Ø"/>
              <a:defRPr kumimoji="0"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53291" indent="-316937" algn="l" rtl="0" eaLnBrk="1" latinLnBrk="0" hangingPunct="1">
              <a:lnSpc>
                <a:spcPct val="100000"/>
              </a:lnSpc>
              <a:spcBef>
                <a:spcPts val="733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kumimoji="0" sz="3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82417" indent="-30474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62784" indent="-23160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30961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011328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91695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59872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40239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09" indent="0" defTabSz="914400">
              <a:spcBef>
                <a:spcPts val="180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MSG plate model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E33496B4-3965-4896-935A-C615C95B19EA}"/>
              </a:ext>
            </a:extLst>
          </p:cNvPr>
          <p:cNvSpPr txBox="1">
            <a:spLocks/>
          </p:cNvSpPr>
          <p:nvPr/>
        </p:nvSpPr>
        <p:spPr>
          <a:xfrm>
            <a:off x="262439" y="3919511"/>
            <a:ext cx="2124075" cy="376535"/>
          </a:xfrm>
          <a:prstGeom prst="rect">
            <a:avLst/>
          </a:prstGeom>
        </p:spPr>
        <p:txBody>
          <a:bodyPr/>
          <a:lstStyle>
            <a:lvl1pPr marL="487595" indent="-377886" algn="l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5">
                  <a:lumMod val="50000"/>
                </a:schemeClr>
              </a:buClr>
              <a:buSzPct val="80000"/>
              <a:buFont typeface="Wingdings" panose="05000000000000000000" pitchFamily="2" charset="2"/>
              <a:buChar char="Ø"/>
              <a:defRPr kumimoji="0" sz="3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53291" indent="-316937" algn="l" rtl="0" eaLnBrk="1" latinLnBrk="0" hangingPunct="1">
              <a:lnSpc>
                <a:spcPct val="100000"/>
              </a:lnSpc>
              <a:spcBef>
                <a:spcPts val="733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kumimoji="0" sz="3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82417" indent="-30474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62784" indent="-23160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30961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011328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91695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59872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40239" indent="-24379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09" indent="0" defTabSz="914400">
              <a:spcBef>
                <a:spcPts val="180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MSG solid model</a:t>
            </a:r>
          </a:p>
        </p:txBody>
      </p:sp>
      <p:pic>
        <p:nvPicPr>
          <p:cNvPr id="32" name="Picture 20">
            <a:extLst>
              <a:ext uri="{FF2B5EF4-FFF2-40B4-BE49-F238E27FC236}">
                <a16:creationId xmlns:a16="http://schemas.microsoft.com/office/drawing/2014/main" id="{52881DBA-2677-478F-A259-742EB08191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6922" y="2716926"/>
            <a:ext cx="1998874" cy="1131133"/>
          </a:xfrm>
          <a:prstGeom prst="rect">
            <a:avLst/>
          </a:prstGeom>
        </p:spPr>
      </p:pic>
      <p:pic>
        <p:nvPicPr>
          <p:cNvPr id="33" name="Picture 26">
            <a:extLst>
              <a:ext uri="{FF2B5EF4-FFF2-40B4-BE49-F238E27FC236}">
                <a16:creationId xmlns:a16="http://schemas.microsoft.com/office/drawing/2014/main" id="{03197A8D-01A1-4E8A-A040-603B57BAB4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3538" y="2403791"/>
            <a:ext cx="3236907" cy="144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0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410" y="150068"/>
            <a:ext cx="9047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MSG viscoelastic analysis 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8383457B-E109-4CCD-A8D4-BCC505344C89}"/>
              </a:ext>
            </a:extLst>
          </p:cNvPr>
          <p:cNvSpPr/>
          <p:nvPr/>
        </p:nvSpPr>
        <p:spPr>
          <a:xfrm>
            <a:off x="336193" y="782505"/>
            <a:ext cx="33345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+mj-lt"/>
                <a:cs typeface="Times New Roman" panose="02020603050405020304" pitchFamily="18" charset="0"/>
              </a:rPr>
              <a:t>Linear viscoelastic material:</a:t>
            </a:r>
          </a:p>
        </p:txBody>
      </p:sp>
      <p:pic>
        <p:nvPicPr>
          <p:cNvPr id="15" name="Picture 15">
            <a:extLst>
              <a:ext uri="{FF2B5EF4-FFF2-40B4-BE49-F238E27FC236}">
                <a16:creationId xmlns:a16="http://schemas.microsoft.com/office/drawing/2014/main" id="{E5452347-AF96-4AB8-BC43-BA3E831DD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394" y="1217849"/>
            <a:ext cx="2247899" cy="532677"/>
          </a:xfrm>
          <a:prstGeom prst="rect">
            <a:avLst/>
          </a:prstGeom>
        </p:spPr>
      </p:pic>
      <p:sp>
        <p:nvSpPr>
          <p:cNvPr id="16" name="Rectangle 16">
            <a:extLst>
              <a:ext uri="{FF2B5EF4-FFF2-40B4-BE49-F238E27FC236}">
                <a16:creationId xmlns:a16="http://schemas.microsoft.com/office/drawing/2014/main" id="{486A00EA-8204-4F1C-973C-886F06942287}"/>
              </a:ext>
            </a:extLst>
          </p:cNvPr>
          <p:cNvSpPr/>
          <p:nvPr/>
        </p:nvSpPr>
        <p:spPr>
          <a:xfrm>
            <a:off x="318681" y="2095782"/>
            <a:ext cx="37032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+mj-lt"/>
                <a:cs typeface="Times New Roman" panose="02020603050405020304" pitchFamily="18" charset="0"/>
              </a:rPr>
              <a:t>The relaxation modulus tensor:</a:t>
            </a:r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0682BEF8-C958-433B-83B0-C58A51BF19D9}"/>
              </a:ext>
            </a:extLst>
          </p:cNvPr>
          <p:cNvSpPr/>
          <p:nvPr/>
        </p:nvSpPr>
        <p:spPr>
          <a:xfrm>
            <a:off x="318681" y="3431996"/>
            <a:ext cx="37321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+mj-lt"/>
                <a:cs typeface="Times New Roman" panose="02020603050405020304" pitchFamily="18" charset="0"/>
              </a:rPr>
              <a:t>The instantaneous strain fields: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8B1251F2-B78D-4381-9F4B-B2F7B4B78DCE}"/>
              </a:ext>
            </a:extLst>
          </p:cNvPr>
          <p:cNvSpPr txBox="1"/>
          <p:nvPr/>
        </p:nvSpPr>
        <p:spPr>
          <a:xfrm>
            <a:off x="4531055" y="873980"/>
            <a:ext cx="465284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latin typeface="+mj-lt"/>
                <a:cs typeface="Times New Roman" panose="02020603050405020304" pitchFamily="18" charset="0"/>
              </a:rPr>
              <a:t>Difference in transient strain energy:</a:t>
            </a:r>
          </a:p>
        </p:txBody>
      </p:sp>
      <p:pic>
        <p:nvPicPr>
          <p:cNvPr id="19" name="Picture 29">
            <a:extLst>
              <a:ext uri="{FF2B5EF4-FFF2-40B4-BE49-F238E27FC236}">
                <a16:creationId xmlns:a16="http://schemas.microsoft.com/office/drawing/2014/main" id="{101E81DD-9D7C-48C7-A8E5-0900DDA2F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59" y="2534003"/>
            <a:ext cx="2600325" cy="581025"/>
          </a:xfrm>
          <a:prstGeom prst="rect">
            <a:avLst/>
          </a:prstGeom>
        </p:spPr>
      </p:pic>
      <p:pic>
        <p:nvPicPr>
          <p:cNvPr id="20" name="Picture 30">
            <a:extLst>
              <a:ext uri="{FF2B5EF4-FFF2-40B4-BE49-F238E27FC236}">
                <a16:creationId xmlns:a16="http://schemas.microsoft.com/office/drawing/2014/main" id="{CBFBD0EC-47F9-4DD5-AD9A-073DE56B1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804" y="3941323"/>
            <a:ext cx="3023434" cy="425682"/>
          </a:xfrm>
          <a:prstGeom prst="rect">
            <a:avLst/>
          </a:prstGeom>
        </p:spPr>
      </p:pic>
      <p:pic>
        <p:nvPicPr>
          <p:cNvPr id="21" name="Picture 31">
            <a:extLst>
              <a:ext uri="{FF2B5EF4-FFF2-40B4-BE49-F238E27FC236}">
                <a16:creationId xmlns:a16="http://schemas.microsoft.com/office/drawing/2014/main" id="{79D42FEE-74EE-419F-AC80-EF6159AA34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1055" y="1236176"/>
            <a:ext cx="4362450" cy="514350"/>
          </a:xfrm>
          <a:prstGeom prst="rect">
            <a:avLst/>
          </a:prstGeom>
        </p:spPr>
      </p:pic>
      <p:pic>
        <p:nvPicPr>
          <p:cNvPr id="22" name="Picture 32">
            <a:extLst>
              <a:ext uri="{FF2B5EF4-FFF2-40B4-BE49-F238E27FC236}">
                <a16:creationId xmlns:a16="http://schemas.microsoft.com/office/drawing/2014/main" id="{1C8F8B4A-F4B0-4188-9099-ED8712E83D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1471" y="2680967"/>
            <a:ext cx="1743075" cy="295275"/>
          </a:xfrm>
          <a:prstGeom prst="rect">
            <a:avLst/>
          </a:prstGeom>
        </p:spPr>
      </p:pic>
      <p:pic>
        <p:nvPicPr>
          <p:cNvPr id="34" name="Picture 35">
            <a:extLst>
              <a:ext uri="{FF2B5EF4-FFF2-40B4-BE49-F238E27FC236}">
                <a16:creationId xmlns:a16="http://schemas.microsoft.com/office/drawing/2014/main" id="{187E99A0-3735-4A2B-89AA-7BC2FF4DA5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1206" y="2023062"/>
            <a:ext cx="2914141" cy="5486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F4BE4DB-9605-435E-B6FC-6C47E5F14EF2}"/>
              </a:ext>
            </a:extLst>
          </p:cNvPr>
          <p:cNvSpPr txBox="1"/>
          <p:nvPr/>
        </p:nvSpPr>
        <p:spPr>
          <a:xfrm>
            <a:off x="4598372" y="3351342"/>
            <a:ext cx="40489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FF0000"/>
                </a:solidFill>
              </a:rPr>
              <a:t>Effective viscoelastic properties are obtained from homogenization analysis at different time steps.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48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410" y="150068"/>
            <a:ext cx="9047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Two-step homogenization of thin-ply composites</a:t>
            </a:r>
          </a:p>
        </p:txBody>
      </p:sp>
      <p:sp>
        <p:nvSpPr>
          <p:cNvPr id="25" name="Rectangle 43">
            <a:extLst>
              <a:ext uri="{FF2B5EF4-FFF2-40B4-BE49-F238E27FC236}">
                <a16:creationId xmlns:a16="http://schemas.microsoft.com/office/drawing/2014/main" id="{A9E7CAA5-B521-4122-A371-2F1188F80708}"/>
              </a:ext>
            </a:extLst>
          </p:cNvPr>
          <p:cNvSpPr/>
          <p:nvPr/>
        </p:nvSpPr>
        <p:spPr>
          <a:xfrm>
            <a:off x="242040" y="687986"/>
            <a:ext cx="834024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i="1" dirty="0">
                <a:cs typeface="Times New Roman" panose="02020603050405020304" pitchFamily="18" charset="0"/>
              </a:rPr>
              <a:t>Stress relaxation behavior: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cs typeface="Times New Roman" panose="02020603050405020304" pitchFamily="18" charset="0"/>
              </a:rPr>
              <a:t>Fibers: linear elastic; Matrix: linear viscoelastic (Prony series)</a:t>
            </a: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443F4B6E-383E-495D-AA11-F6E57ABFB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524" y="2204370"/>
            <a:ext cx="1869923" cy="1641311"/>
          </a:xfrm>
          <a:prstGeom prst="rect">
            <a:avLst/>
          </a:prstGeom>
        </p:spPr>
      </p:pic>
      <p:pic>
        <p:nvPicPr>
          <p:cNvPr id="14" name="Picture 7" descr="A picture containing accessory, umbrella, drawing&#10;&#10;Description automatically generated">
            <a:extLst>
              <a:ext uri="{FF2B5EF4-FFF2-40B4-BE49-F238E27FC236}">
                <a16:creationId xmlns:a16="http://schemas.microsoft.com/office/drawing/2014/main" id="{DB62621D-1EFF-4288-9078-755AB1D1D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344" y="2255009"/>
            <a:ext cx="2943377" cy="1540034"/>
          </a:xfrm>
          <a:prstGeom prst="rect">
            <a:avLst/>
          </a:prstGeom>
        </p:spPr>
      </p:pic>
      <p:cxnSp>
        <p:nvCxnSpPr>
          <p:cNvPr id="15" name="Straight Arrow Connector 8">
            <a:extLst>
              <a:ext uri="{FF2B5EF4-FFF2-40B4-BE49-F238E27FC236}">
                <a16:creationId xmlns:a16="http://schemas.microsoft.com/office/drawing/2014/main" id="{FE3913FA-F44C-4DD2-893E-7DC24E281BC6}"/>
              </a:ext>
            </a:extLst>
          </p:cNvPr>
          <p:cNvCxnSpPr>
            <a:cxnSpLocks/>
          </p:cNvCxnSpPr>
          <p:nvPr/>
        </p:nvCxnSpPr>
        <p:spPr>
          <a:xfrm>
            <a:off x="5844104" y="2976150"/>
            <a:ext cx="1468187" cy="2009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Oval 9">
            <a:extLst>
              <a:ext uri="{FF2B5EF4-FFF2-40B4-BE49-F238E27FC236}">
                <a16:creationId xmlns:a16="http://schemas.microsoft.com/office/drawing/2014/main" id="{7CA5A019-D736-4EA8-8C44-8A3284265DC5}"/>
              </a:ext>
            </a:extLst>
          </p:cNvPr>
          <p:cNvSpPr/>
          <p:nvPr/>
        </p:nvSpPr>
        <p:spPr>
          <a:xfrm>
            <a:off x="7357632" y="3116410"/>
            <a:ext cx="180020" cy="18288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0">
            <a:extLst>
              <a:ext uri="{FF2B5EF4-FFF2-40B4-BE49-F238E27FC236}">
                <a16:creationId xmlns:a16="http://schemas.microsoft.com/office/drawing/2014/main" id="{B808BDC5-CEB2-435D-A48B-DB52B09E3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086" y="2338874"/>
            <a:ext cx="1589708" cy="1235479"/>
          </a:xfrm>
          <a:prstGeom prst="rect">
            <a:avLst/>
          </a:prstGeom>
        </p:spPr>
      </p:pic>
      <p:sp>
        <p:nvSpPr>
          <p:cNvPr id="18" name="Oval 11">
            <a:extLst>
              <a:ext uri="{FF2B5EF4-FFF2-40B4-BE49-F238E27FC236}">
                <a16:creationId xmlns:a16="http://schemas.microsoft.com/office/drawing/2014/main" id="{442286C7-776B-44C0-B804-49D9B39AA9F1}"/>
              </a:ext>
            </a:extLst>
          </p:cNvPr>
          <p:cNvSpPr/>
          <p:nvPr/>
        </p:nvSpPr>
        <p:spPr>
          <a:xfrm>
            <a:off x="3460325" y="2842146"/>
            <a:ext cx="180020" cy="18288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2">
            <a:extLst>
              <a:ext uri="{FF2B5EF4-FFF2-40B4-BE49-F238E27FC236}">
                <a16:creationId xmlns:a16="http://schemas.microsoft.com/office/drawing/2014/main" id="{4C8ACC94-D22C-4DEB-BC78-B296FB0D988F}"/>
              </a:ext>
            </a:extLst>
          </p:cNvPr>
          <p:cNvCxnSpPr>
            <a:cxnSpLocks/>
          </p:cNvCxnSpPr>
          <p:nvPr/>
        </p:nvCxnSpPr>
        <p:spPr>
          <a:xfrm flipV="1">
            <a:off x="2656529" y="2993331"/>
            <a:ext cx="784962" cy="10459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Rectangle 14">
            <a:extLst>
              <a:ext uri="{FF2B5EF4-FFF2-40B4-BE49-F238E27FC236}">
                <a16:creationId xmlns:a16="http://schemas.microsoft.com/office/drawing/2014/main" id="{DB55EF22-B382-4E23-9030-D4F94F17D4FA}"/>
              </a:ext>
            </a:extLst>
          </p:cNvPr>
          <p:cNvSpPr/>
          <p:nvPr/>
        </p:nvSpPr>
        <p:spPr>
          <a:xfrm>
            <a:off x="369962" y="1754561"/>
            <a:ext cx="23166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Yarn model (2D SG)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Rectangle 15">
            <a:extLst>
              <a:ext uri="{FF2B5EF4-FFF2-40B4-BE49-F238E27FC236}">
                <a16:creationId xmlns:a16="http://schemas.microsoft.com/office/drawing/2014/main" id="{23FEB71B-36AD-44C3-9897-E301279114D8}"/>
              </a:ext>
            </a:extLst>
          </p:cNvPr>
          <p:cNvSpPr/>
          <p:nvPr/>
        </p:nvSpPr>
        <p:spPr>
          <a:xfrm>
            <a:off x="6206383" y="1721871"/>
            <a:ext cx="2972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Deployable boom structure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3F18F88B-FFFB-41AC-88C8-36402B2497B1}"/>
              </a:ext>
            </a:extLst>
          </p:cNvPr>
          <p:cNvSpPr/>
          <p:nvPr/>
        </p:nvSpPr>
        <p:spPr>
          <a:xfrm>
            <a:off x="2025546" y="3695508"/>
            <a:ext cx="21755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Homogenization</a:t>
            </a:r>
          </a:p>
          <a:p>
            <a:pPr algn="ctr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(MSG solid model)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34" name="Rectangle 17">
            <a:extLst>
              <a:ext uri="{FF2B5EF4-FFF2-40B4-BE49-F238E27FC236}">
                <a16:creationId xmlns:a16="http://schemas.microsoft.com/office/drawing/2014/main" id="{2798E504-F81A-4B0B-BB37-7C7270194AA4}"/>
              </a:ext>
            </a:extLst>
          </p:cNvPr>
          <p:cNvSpPr/>
          <p:nvPr/>
        </p:nvSpPr>
        <p:spPr>
          <a:xfrm>
            <a:off x="5182036" y="3695508"/>
            <a:ext cx="21755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Homogenization</a:t>
            </a:r>
          </a:p>
          <a:p>
            <a:pPr algn="ctr"/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(MSG plate model)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35" name="Rectangle 18">
            <a:extLst>
              <a:ext uri="{FF2B5EF4-FFF2-40B4-BE49-F238E27FC236}">
                <a16:creationId xmlns:a16="http://schemas.microsoft.com/office/drawing/2014/main" id="{FEC1054C-00F3-4ED6-8C90-5D68FDF67FD9}"/>
              </a:ext>
            </a:extLst>
          </p:cNvPr>
          <p:cNvSpPr/>
          <p:nvPr/>
        </p:nvSpPr>
        <p:spPr>
          <a:xfrm>
            <a:off x="3348444" y="1764987"/>
            <a:ext cx="25360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Textile model (3D SG)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6" name="Picture 42">
            <a:extLst>
              <a:ext uri="{FF2B5EF4-FFF2-40B4-BE49-F238E27FC236}">
                <a16:creationId xmlns:a16="http://schemas.microsoft.com/office/drawing/2014/main" id="{A07734CD-6D53-4736-9263-44AC7658AD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4245"/>
          <a:stretch/>
        </p:blipFill>
        <p:spPr>
          <a:xfrm>
            <a:off x="1625774" y="2263831"/>
            <a:ext cx="1396996" cy="141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4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410" y="73346"/>
            <a:ext cx="9047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Microscale homogenization</a:t>
            </a:r>
          </a:p>
        </p:txBody>
      </p:sp>
      <p:pic>
        <p:nvPicPr>
          <p:cNvPr id="26" name="Picture 44">
            <a:extLst>
              <a:ext uri="{FF2B5EF4-FFF2-40B4-BE49-F238E27FC236}">
                <a16:creationId xmlns:a16="http://schemas.microsoft.com/office/drawing/2014/main" id="{DCAF2EB1-AF80-4250-AB93-5BC8743FCB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71" y="795909"/>
            <a:ext cx="2635388" cy="1463040"/>
          </a:xfrm>
          <a:prstGeom prst="rect">
            <a:avLst/>
          </a:prstGeom>
        </p:spPr>
      </p:pic>
      <p:pic>
        <p:nvPicPr>
          <p:cNvPr id="27" name="Picture 45">
            <a:extLst>
              <a:ext uri="{FF2B5EF4-FFF2-40B4-BE49-F238E27FC236}">
                <a16:creationId xmlns:a16="http://schemas.microsoft.com/office/drawing/2014/main" id="{9DBBFD3D-CC7E-40CF-9927-B22C20C1DA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970" y="803041"/>
            <a:ext cx="2750388" cy="1463040"/>
          </a:xfrm>
          <a:prstGeom prst="rect">
            <a:avLst/>
          </a:prstGeom>
        </p:spPr>
      </p:pic>
      <p:pic>
        <p:nvPicPr>
          <p:cNvPr id="28" name="Picture 46">
            <a:extLst>
              <a:ext uri="{FF2B5EF4-FFF2-40B4-BE49-F238E27FC236}">
                <a16:creationId xmlns:a16="http://schemas.microsoft.com/office/drawing/2014/main" id="{3B50751D-4942-4A17-A8DC-CB52FBF645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110" y="833118"/>
            <a:ext cx="2682240" cy="1463040"/>
          </a:xfrm>
          <a:prstGeom prst="rect">
            <a:avLst/>
          </a:prstGeom>
        </p:spPr>
      </p:pic>
      <p:pic>
        <p:nvPicPr>
          <p:cNvPr id="29" name="Picture 47">
            <a:extLst>
              <a:ext uri="{FF2B5EF4-FFF2-40B4-BE49-F238E27FC236}">
                <a16:creationId xmlns:a16="http://schemas.microsoft.com/office/drawing/2014/main" id="{A896958B-960F-4336-90B5-8DA58BA1DC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5" y="2315085"/>
            <a:ext cx="2687005" cy="1463040"/>
          </a:xfrm>
          <a:prstGeom prst="rect">
            <a:avLst/>
          </a:prstGeom>
        </p:spPr>
      </p:pic>
      <p:pic>
        <p:nvPicPr>
          <p:cNvPr id="30" name="Picture 48">
            <a:extLst>
              <a:ext uri="{FF2B5EF4-FFF2-40B4-BE49-F238E27FC236}">
                <a16:creationId xmlns:a16="http://schemas.microsoft.com/office/drawing/2014/main" id="{72520F7D-579F-4684-BD3F-2EDB35B6F0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020" y="2315085"/>
            <a:ext cx="2708952" cy="1463040"/>
          </a:xfrm>
          <a:prstGeom prst="rect">
            <a:avLst/>
          </a:prstGeom>
        </p:spPr>
      </p:pic>
      <p:pic>
        <p:nvPicPr>
          <p:cNvPr id="31" name="Picture 49">
            <a:extLst>
              <a:ext uri="{FF2B5EF4-FFF2-40B4-BE49-F238E27FC236}">
                <a16:creationId xmlns:a16="http://schemas.microsoft.com/office/drawing/2014/main" id="{51AF5F58-A5D4-4587-ACC4-A623F1420F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972" y="2318895"/>
            <a:ext cx="2728516" cy="146304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887070E-EF3C-4D56-B615-F07C328901FA}"/>
              </a:ext>
            </a:extLst>
          </p:cNvPr>
          <p:cNvSpPr/>
          <p:nvPr/>
        </p:nvSpPr>
        <p:spPr>
          <a:xfrm>
            <a:off x="222580" y="3947481"/>
            <a:ext cx="8500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/>
              <a:t>MSG: 7.1s; RVE: 50s.</a:t>
            </a:r>
          </a:p>
        </p:txBody>
      </p:sp>
    </p:spTree>
    <p:extLst>
      <p:ext uri="{BB962C8B-B14F-4D97-AF65-F5344CB8AC3E}">
        <p14:creationId xmlns:p14="http://schemas.microsoft.com/office/powerpoint/2010/main" val="69231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410" y="73346"/>
            <a:ext cx="9047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Mesoscale homogenization</a:t>
            </a:r>
          </a:p>
        </p:txBody>
      </p:sp>
      <p:pic>
        <p:nvPicPr>
          <p:cNvPr id="10" name="Picture 13">
            <a:extLst>
              <a:ext uri="{FF2B5EF4-FFF2-40B4-BE49-F238E27FC236}">
                <a16:creationId xmlns:a16="http://schemas.microsoft.com/office/drawing/2014/main" id="{463554F9-D811-4AAB-985C-00E78902A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16" y="1451726"/>
            <a:ext cx="3602248" cy="2223009"/>
          </a:xfrm>
          <a:prstGeom prst="rect">
            <a:avLst/>
          </a:prstGeom>
        </p:spPr>
      </p:pic>
      <p:pic>
        <p:nvPicPr>
          <p:cNvPr id="11" name="Picture 14">
            <a:extLst>
              <a:ext uri="{FF2B5EF4-FFF2-40B4-BE49-F238E27FC236}">
                <a16:creationId xmlns:a16="http://schemas.microsoft.com/office/drawing/2014/main" id="{EEA0615A-379A-4047-8980-2B3D4A1AB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836" y="1460153"/>
            <a:ext cx="3602248" cy="2247275"/>
          </a:xfrm>
          <a:prstGeom prst="rect">
            <a:avLst/>
          </a:prstGeom>
        </p:spPr>
      </p:pic>
      <p:sp>
        <p:nvSpPr>
          <p:cNvPr id="12" name="Rectangle 15">
            <a:extLst>
              <a:ext uri="{FF2B5EF4-FFF2-40B4-BE49-F238E27FC236}">
                <a16:creationId xmlns:a16="http://schemas.microsoft.com/office/drawing/2014/main" id="{0FB9CB1B-D3F3-436A-B781-8ED697C70E42}"/>
              </a:ext>
            </a:extLst>
          </p:cNvPr>
          <p:cNvSpPr/>
          <p:nvPr/>
        </p:nvSpPr>
        <p:spPr>
          <a:xfrm>
            <a:off x="2821923" y="4160667"/>
            <a:ext cx="63220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Liu, X., et al., International Journal of Engineering Science, 2018.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2494C605-D4C8-4D90-A274-66CB3510F8F2}"/>
              </a:ext>
            </a:extLst>
          </p:cNvPr>
          <p:cNvSpPr/>
          <p:nvPr/>
        </p:nvSpPr>
        <p:spPr>
          <a:xfrm>
            <a:off x="48410" y="670203"/>
            <a:ext cx="88669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Both yarns and matrix are linear viscoelastic materials.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Plate stiffness matrix is computed based on MSG plate model.</a:t>
            </a: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1A5A9A61-FBC0-4A0E-A9FE-15F8CF7747F6}"/>
              </a:ext>
            </a:extLst>
          </p:cNvPr>
          <p:cNvSpPr/>
          <p:nvPr/>
        </p:nvSpPr>
        <p:spPr>
          <a:xfrm>
            <a:off x="136808" y="3789492"/>
            <a:ext cx="90071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Experimental data comes fr</a:t>
            </a:r>
            <a:r>
              <a:rPr lang="en-US" altLang="zh-CN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om Kawai Kwok and Sergio Pellegrino, AIAA Journal (2016).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0126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410" y="73346"/>
            <a:ext cx="90471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Mesoscale homogenization </a:t>
            </a:r>
          </a:p>
          <a:p>
            <a:pPr algn="ctr"/>
            <a:r>
              <a:rPr lang="en-US" sz="2800" b="1" dirty="0"/>
              <a:t>(validation with Abaqus micromechanics plugin)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61820B-CBA7-4516-9F6E-64226A510C9B}"/>
              </a:ext>
            </a:extLst>
          </p:cNvPr>
          <p:cNvSpPr/>
          <p:nvPr/>
        </p:nvSpPr>
        <p:spPr>
          <a:xfrm>
            <a:off x="393700" y="1155184"/>
            <a:ext cx="8140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13409F"/>
                </a:solidFill>
              </a:rPr>
              <a:t>3-ply plain weave composites: C3D4 vs C3D8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F05ABB49-CD88-44C6-8201-4E9994762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40" y="1880828"/>
            <a:ext cx="4122340" cy="2299332"/>
          </a:xfrm>
          <a:prstGeom prst="rect">
            <a:avLst/>
          </a:prstGeom>
        </p:spPr>
      </p:pic>
      <p:sp>
        <p:nvSpPr>
          <p:cNvPr id="15" name="Rectangle 13">
            <a:extLst>
              <a:ext uri="{FF2B5EF4-FFF2-40B4-BE49-F238E27FC236}">
                <a16:creationId xmlns:a16="http://schemas.microsoft.com/office/drawing/2014/main" id="{E46FB25D-E055-4500-9141-2E6AC73A9E54}"/>
              </a:ext>
            </a:extLst>
          </p:cNvPr>
          <p:cNvSpPr/>
          <p:nvPr/>
        </p:nvSpPr>
        <p:spPr>
          <a:xfrm>
            <a:off x="417440" y="1892542"/>
            <a:ext cx="18806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C3D4 element</a:t>
            </a:r>
            <a:endParaRPr lang="en-US" sz="2000" dirty="0"/>
          </a:p>
        </p:txBody>
      </p:sp>
      <p:pic>
        <p:nvPicPr>
          <p:cNvPr id="16" name="Picture 13" descr="A picture containing bed&#10;&#10;Description automatically generated">
            <a:extLst>
              <a:ext uri="{FF2B5EF4-FFF2-40B4-BE49-F238E27FC236}">
                <a16:creationId xmlns:a16="http://schemas.microsoft.com/office/drawing/2014/main" id="{24491D29-6F51-44CA-826F-B335F26F1C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656" y="1880828"/>
            <a:ext cx="3933602" cy="2299332"/>
          </a:xfrm>
          <a:prstGeom prst="rect">
            <a:avLst/>
          </a:prstGeom>
        </p:spPr>
      </p:pic>
      <p:sp>
        <p:nvSpPr>
          <p:cNvPr id="17" name="Rectangle 14">
            <a:extLst>
              <a:ext uri="{FF2B5EF4-FFF2-40B4-BE49-F238E27FC236}">
                <a16:creationId xmlns:a16="http://schemas.microsoft.com/office/drawing/2014/main" id="{3A0F3EA9-6BAC-49CD-A19F-500A5C322F76}"/>
              </a:ext>
            </a:extLst>
          </p:cNvPr>
          <p:cNvSpPr/>
          <p:nvPr/>
        </p:nvSpPr>
        <p:spPr>
          <a:xfrm>
            <a:off x="4949656" y="1895943"/>
            <a:ext cx="19041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C3D8 element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12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410" y="73346"/>
            <a:ext cx="90471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Mesoscale homogenization </a:t>
            </a:r>
          </a:p>
          <a:p>
            <a:pPr algn="ctr"/>
            <a:r>
              <a:rPr lang="en-US" sz="2800" b="1" dirty="0"/>
              <a:t>(validation with Abaqus micromechanics plugin)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FB535C75-0EFF-408E-9071-F0E3AD7F1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260367"/>
              </p:ext>
            </p:extLst>
          </p:nvPr>
        </p:nvGraphicFramePr>
        <p:xfrm>
          <a:off x="1663700" y="1148424"/>
          <a:ext cx="3505200" cy="1257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46938626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376553930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604114229"/>
                    </a:ext>
                  </a:extLst>
                </a:gridCol>
              </a:tblGrid>
              <a:tr h="229727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Abaqus micromechanics</a:t>
                      </a:r>
                      <a:endParaRPr lang="en-US" altLang="zh-CN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369142"/>
                  </a:ext>
                </a:extLst>
              </a:tr>
              <a:tr h="229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880545"/>
                  </a:ext>
                </a:extLst>
              </a:tr>
              <a:tr h="229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0.76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47998"/>
                  </a:ext>
                </a:extLst>
              </a:tr>
              <a:tr h="229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0 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0 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010586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C0253E3-4924-493F-BF59-810E213A5E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361485"/>
              </p:ext>
            </p:extLst>
          </p:nvPr>
        </p:nvGraphicFramePr>
        <p:xfrm>
          <a:off x="5486400" y="1154774"/>
          <a:ext cx="3340101" cy="1257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3367">
                  <a:extLst>
                    <a:ext uri="{9D8B030D-6E8A-4147-A177-3AD203B41FA5}">
                      <a16:colId xmlns:a16="http://schemas.microsoft.com/office/drawing/2014/main" val="4211033121"/>
                    </a:ext>
                  </a:extLst>
                </a:gridCol>
                <a:gridCol w="1113367">
                  <a:extLst>
                    <a:ext uri="{9D8B030D-6E8A-4147-A177-3AD203B41FA5}">
                      <a16:colId xmlns:a16="http://schemas.microsoft.com/office/drawing/2014/main" val="1140963640"/>
                    </a:ext>
                  </a:extLst>
                </a:gridCol>
                <a:gridCol w="1113367">
                  <a:extLst>
                    <a:ext uri="{9D8B030D-6E8A-4147-A177-3AD203B41FA5}">
                      <a16:colId xmlns:a16="http://schemas.microsoft.com/office/drawing/2014/main" val="287989206"/>
                    </a:ext>
                  </a:extLst>
                </a:gridCol>
              </a:tblGrid>
              <a:tr h="21901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MSG plate model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73603"/>
                  </a:ext>
                </a:extLst>
              </a:tr>
              <a:tr h="2317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27.2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864647"/>
                  </a:ext>
                </a:extLst>
              </a:tr>
              <a:tr h="2317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0.83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27.2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12738"/>
                  </a:ext>
                </a:extLst>
              </a:tr>
              <a:tr h="2317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0 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0 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461905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521A9732-37C1-4C63-B3D0-31E9FA51DA15}"/>
              </a:ext>
            </a:extLst>
          </p:cNvPr>
          <p:cNvSpPr/>
          <p:nvPr/>
        </p:nvSpPr>
        <p:spPr>
          <a:xfrm>
            <a:off x="317499" y="1546241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C3D4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8701FC11-39F9-4D66-9D12-90B44D333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17385"/>
              </p:ext>
            </p:extLst>
          </p:nvPr>
        </p:nvGraphicFramePr>
        <p:xfrm>
          <a:off x="1663700" y="2628134"/>
          <a:ext cx="3505200" cy="1257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46938626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376553930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604114229"/>
                    </a:ext>
                  </a:extLst>
                </a:gridCol>
              </a:tblGrid>
              <a:tr h="229727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Abaqus micromechanics</a:t>
                      </a:r>
                      <a:endParaRPr lang="en-US" altLang="zh-CN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369142"/>
                  </a:ext>
                </a:extLst>
              </a:tr>
              <a:tr h="229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27.4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880545"/>
                  </a:ext>
                </a:extLst>
              </a:tr>
              <a:tr h="229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0.82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27.4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47998"/>
                  </a:ext>
                </a:extLst>
              </a:tr>
              <a:tr h="2297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0 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0 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1.89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010586"/>
                  </a:ext>
                </a:extLst>
              </a:tr>
            </a:tbl>
          </a:graphicData>
        </a:graphic>
      </p:graphicFrame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CA778A10-DDED-42B2-BE9A-54FD9BAFC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514207"/>
              </p:ext>
            </p:extLst>
          </p:nvPr>
        </p:nvGraphicFramePr>
        <p:xfrm>
          <a:off x="5486400" y="2634484"/>
          <a:ext cx="3340101" cy="1257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3367">
                  <a:extLst>
                    <a:ext uri="{9D8B030D-6E8A-4147-A177-3AD203B41FA5}">
                      <a16:colId xmlns:a16="http://schemas.microsoft.com/office/drawing/2014/main" val="4211033121"/>
                    </a:ext>
                  </a:extLst>
                </a:gridCol>
                <a:gridCol w="1113367">
                  <a:extLst>
                    <a:ext uri="{9D8B030D-6E8A-4147-A177-3AD203B41FA5}">
                      <a16:colId xmlns:a16="http://schemas.microsoft.com/office/drawing/2014/main" val="1140963640"/>
                    </a:ext>
                  </a:extLst>
                </a:gridCol>
                <a:gridCol w="1113367">
                  <a:extLst>
                    <a:ext uri="{9D8B030D-6E8A-4147-A177-3AD203B41FA5}">
                      <a16:colId xmlns:a16="http://schemas.microsoft.com/office/drawing/2014/main" val="287989206"/>
                    </a:ext>
                  </a:extLst>
                </a:gridCol>
              </a:tblGrid>
              <a:tr h="21901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MSG plate model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73603"/>
                  </a:ext>
                </a:extLst>
              </a:tr>
              <a:tr h="2317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864647"/>
                  </a:ext>
                </a:extLst>
              </a:tr>
              <a:tr h="2317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12738"/>
                  </a:ext>
                </a:extLst>
              </a:tr>
              <a:tr h="2317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461905"/>
                  </a:ext>
                </a:extLst>
              </a:tr>
            </a:tbl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776010DE-2789-44EC-939B-04DAFF97D41F}"/>
              </a:ext>
            </a:extLst>
          </p:cNvPr>
          <p:cNvSpPr/>
          <p:nvPr/>
        </p:nvSpPr>
        <p:spPr>
          <a:xfrm>
            <a:off x="317499" y="3025951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C3D8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DE64563B-92FE-40F5-968E-3C3E098A3B35}"/>
              </a:ext>
            </a:extLst>
          </p:cNvPr>
          <p:cNvSpPr/>
          <p:nvPr/>
        </p:nvSpPr>
        <p:spPr>
          <a:xfrm>
            <a:off x="317499" y="4059541"/>
            <a:ext cx="85090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MSG is less mesh sensitive.</a:t>
            </a:r>
          </a:p>
        </p:txBody>
      </p:sp>
    </p:spTree>
    <p:extLst>
      <p:ext uri="{BB962C8B-B14F-4D97-AF65-F5344CB8AC3E}">
        <p14:creationId xmlns:p14="http://schemas.microsoft.com/office/powerpoint/2010/main" val="59617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79185" y="142363"/>
            <a:ext cx="6565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</a:rPr>
              <a:t>TexGen4SC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94870B-2BDC-490D-81BA-A211B321D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60" y="1217054"/>
            <a:ext cx="4615444" cy="3207861"/>
          </a:xfrm>
          <a:prstGeom prst="rect">
            <a:avLst/>
          </a:prstGeom>
        </p:spPr>
      </p:pic>
      <p:sp>
        <p:nvSpPr>
          <p:cNvPr id="8" name="Oval 11">
            <a:extLst>
              <a:ext uri="{FF2B5EF4-FFF2-40B4-BE49-F238E27FC236}">
                <a16:creationId xmlns:a16="http://schemas.microsoft.com/office/drawing/2014/main" id="{104B88B6-3DF7-4D16-BB85-E4482CA95A4F}"/>
              </a:ext>
            </a:extLst>
          </p:cNvPr>
          <p:cNvSpPr/>
          <p:nvPr/>
        </p:nvSpPr>
        <p:spPr>
          <a:xfrm>
            <a:off x="0" y="2547837"/>
            <a:ext cx="1208994" cy="55462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Oval 12">
            <a:extLst>
              <a:ext uri="{FF2B5EF4-FFF2-40B4-BE49-F238E27FC236}">
                <a16:creationId xmlns:a16="http://schemas.microsoft.com/office/drawing/2014/main" id="{9FF8871F-9087-42DC-902F-D7198B04770B}"/>
              </a:ext>
            </a:extLst>
          </p:cNvPr>
          <p:cNvSpPr/>
          <p:nvPr/>
        </p:nvSpPr>
        <p:spPr>
          <a:xfrm>
            <a:off x="1864646" y="1633242"/>
            <a:ext cx="1889816" cy="3765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Oval 13">
            <a:extLst>
              <a:ext uri="{FF2B5EF4-FFF2-40B4-BE49-F238E27FC236}">
                <a16:creationId xmlns:a16="http://schemas.microsoft.com/office/drawing/2014/main" id="{EACCA284-E455-4615-8F4D-D6274A42BBCF}"/>
              </a:ext>
            </a:extLst>
          </p:cNvPr>
          <p:cNvSpPr/>
          <p:nvPr/>
        </p:nvSpPr>
        <p:spPr>
          <a:xfrm>
            <a:off x="3267367" y="1942196"/>
            <a:ext cx="1539637" cy="37656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4">
            <a:extLst>
              <a:ext uri="{FF2B5EF4-FFF2-40B4-BE49-F238E27FC236}">
                <a16:creationId xmlns:a16="http://schemas.microsoft.com/office/drawing/2014/main" id="{5926752A-233E-4340-9200-AD0716C055DD}"/>
              </a:ext>
            </a:extLst>
          </p:cNvPr>
          <p:cNvSpPr/>
          <p:nvPr/>
        </p:nvSpPr>
        <p:spPr>
          <a:xfrm>
            <a:off x="2001861" y="3703613"/>
            <a:ext cx="2476500" cy="3765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1503153D-3707-4319-B8AE-35B155E6EF80}"/>
              </a:ext>
            </a:extLst>
          </p:cNvPr>
          <p:cNvSpPr txBox="1"/>
          <p:nvPr/>
        </p:nvSpPr>
        <p:spPr>
          <a:xfrm>
            <a:off x="429003" y="3095013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57BEB72B-DC7F-4037-84A5-63A01B9647D3}"/>
              </a:ext>
            </a:extLst>
          </p:cNvPr>
          <p:cNvSpPr txBox="1"/>
          <p:nvPr/>
        </p:nvSpPr>
        <p:spPr>
          <a:xfrm>
            <a:off x="2464348" y="1942196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E2107E88-3202-4FAA-8DE4-261F40BA978F}"/>
              </a:ext>
            </a:extLst>
          </p:cNvPr>
          <p:cNvSpPr txBox="1"/>
          <p:nvPr/>
        </p:nvSpPr>
        <p:spPr>
          <a:xfrm>
            <a:off x="3658476" y="2318765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3CE85574-0B6D-4E6A-ABBB-E8C92DA4887B}"/>
              </a:ext>
            </a:extLst>
          </p:cNvPr>
          <p:cNvSpPr txBox="1"/>
          <p:nvPr/>
        </p:nvSpPr>
        <p:spPr>
          <a:xfrm>
            <a:off x="2963747" y="4071873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D48C3118-C670-420B-9FB0-08BD5C5B0A65}"/>
              </a:ext>
            </a:extLst>
          </p:cNvPr>
          <p:cNvSpPr txBox="1"/>
          <p:nvPr/>
        </p:nvSpPr>
        <p:spPr>
          <a:xfrm>
            <a:off x="5025343" y="2677242"/>
            <a:ext cx="395653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sz="2000" dirty="0">
                <a:solidFill>
                  <a:srgbClr val="FF0000"/>
                </a:solidFill>
              </a:rPr>
              <a:t>Two-step homogenization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sz="2000" dirty="0">
                <a:solidFill>
                  <a:srgbClr val="FF0000"/>
                </a:solidFill>
              </a:rPr>
              <a:t>Two micromechanical models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sz="2000" dirty="0">
                <a:solidFill>
                  <a:srgbClr val="FF0000"/>
                </a:solidFill>
              </a:rPr>
              <a:t>Viscoelastic and thermoelastic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sz="2000" dirty="0">
                <a:solidFill>
                  <a:srgbClr val="FF0000"/>
                </a:solidFill>
              </a:rPr>
              <a:t>Import file with properties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92065BA-B7FA-4F51-AF83-5939E99C9E0B}"/>
              </a:ext>
            </a:extLst>
          </p:cNvPr>
          <p:cNvSpPr/>
          <p:nvPr/>
        </p:nvSpPr>
        <p:spPr>
          <a:xfrm>
            <a:off x="129883" y="751006"/>
            <a:ext cx="47387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hlinkClick r:id="rId4"/>
              </a:rPr>
              <a:t>https://cdmhub.org/resources/texgen4sc</a:t>
            </a:r>
            <a:endParaRPr lang="zh-CN" altLang="en-US" sz="2000" dirty="0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D9CC2BB5-7380-400A-AFD8-D7D5DF14AE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0241" y="869933"/>
            <a:ext cx="3207617" cy="163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A612C29D-37D3-4B34-9DA9-750D9D031012}"/>
              </a:ext>
            </a:extLst>
          </p:cNvPr>
          <p:cNvSpPr/>
          <p:nvPr/>
        </p:nvSpPr>
        <p:spPr>
          <a:xfrm>
            <a:off x="5982410" y="2867557"/>
            <a:ext cx="1527586" cy="7940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279185" y="142363"/>
            <a:ext cx="6565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</a:rPr>
              <a:t>TexGen4SC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92065BA-B7FA-4F51-AF83-5939E99C9E0B}"/>
              </a:ext>
            </a:extLst>
          </p:cNvPr>
          <p:cNvSpPr/>
          <p:nvPr/>
        </p:nvSpPr>
        <p:spPr>
          <a:xfrm>
            <a:off x="129883" y="751006"/>
            <a:ext cx="47387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hlinkClick r:id="rId2"/>
              </a:rPr>
              <a:t>https://cdmhub.org/resources/texgen4sc</a:t>
            </a:r>
            <a:endParaRPr lang="zh-CN" altLang="en-US" sz="2000" dirty="0"/>
          </a:p>
        </p:txBody>
      </p:sp>
      <p:pic>
        <p:nvPicPr>
          <p:cNvPr id="17" name="Picture 5">
            <a:extLst>
              <a:ext uri="{FF2B5EF4-FFF2-40B4-BE49-F238E27FC236}">
                <a16:creationId xmlns:a16="http://schemas.microsoft.com/office/drawing/2014/main" id="{24915E29-06FA-41AA-94CE-B40276E33C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404"/>
          <a:stretch/>
        </p:blipFill>
        <p:spPr>
          <a:xfrm>
            <a:off x="258865" y="1155883"/>
            <a:ext cx="4313135" cy="3318807"/>
          </a:xfrm>
          <a:prstGeom prst="rect">
            <a:avLst/>
          </a:prstGeom>
        </p:spPr>
      </p:pic>
      <p:sp>
        <p:nvSpPr>
          <p:cNvPr id="18" name="Oval 12">
            <a:extLst>
              <a:ext uri="{FF2B5EF4-FFF2-40B4-BE49-F238E27FC236}">
                <a16:creationId xmlns:a16="http://schemas.microsoft.com/office/drawing/2014/main" id="{9FF8871F-9087-42DC-902F-D7198B04770B}"/>
              </a:ext>
            </a:extLst>
          </p:cNvPr>
          <p:cNvSpPr/>
          <p:nvPr/>
        </p:nvSpPr>
        <p:spPr>
          <a:xfrm>
            <a:off x="1460501" y="2180804"/>
            <a:ext cx="3111500" cy="64287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Oval 13">
            <a:extLst>
              <a:ext uri="{FF2B5EF4-FFF2-40B4-BE49-F238E27FC236}">
                <a16:creationId xmlns:a16="http://schemas.microsoft.com/office/drawing/2014/main" id="{EACCA284-E455-4615-8F4D-D6274A42BBCF}"/>
              </a:ext>
            </a:extLst>
          </p:cNvPr>
          <p:cNvSpPr/>
          <p:nvPr/>
        </p:nvSpPr>
        <p:spPr>
          <a:xfrm>
            <a:off x="258866" y="3525952"/>
            <a:ext cx="3021434" cy="4616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1503153D-3707-4319-B8AE-35B155E6EF80}"/>
              </a:ext>
            </a:extLst>
          </p:cNvPr>
          <p:cNvSpPr txBox="1"/>
          <p:nvPr/>
        </p:nvSpPr>
        <p:spPr>
          <a:xfrm>
            <a:off x="2054947" y="3156100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57BEB72B-DC7F-4037-84A5-63A01B9647D3}"/>
              </a:ext>
            </a:extLst>
          </p:cNvPr>
          <p:cNvSpPr txBox="1"/>
          <p:nvPr/>
        </p:nvSpPr>
        <p:spPr>
          <a:xfrm>
            <a:off x="3491577" y="1759759"/>
            <a:ext cx="360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D48C3118-C670-420B-9FB0-08BD5C5B0A65}"/>
              </a:ext>
            </a:extLst>
          </p:cNvPr>
          <p:cNvSpPr txBox="1"/>
          <p:nvPr/>
        </p:nvSpPr>
        <p:spPr>
          <a:xfrm>
            <a:off x="4700982" y="1273545"/>
            <a:ext cx="395653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sz="2000" dirty="0">
                <a:solidFill>
                  <a:srgbClr val="FF0000"/>
                </a:solidFill>
              </a:rPr>
              <a:t>Viscoelastic and thermoelastic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sz="2000" dirty="0">
                <a:solidFill>
                  <a:srgbClr val="FF0000"/>
                </a:solidFill>
              </a:rPr>
              <a:t>Import file with properties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AD526FA-F47F-427C-8B30-744EBD19BD2D}"/>
              </a:ext>
            </a:extLst>
          </p:cNvPr>
          <p:cNvSpPr txBox="1"/>
          <p:nvPr/>
        </p:nvSpPr>
        <p:spPr>
          <a:xfrm>
            <a:off x="5279353" y="3033769"/>
            <a:ext cx="293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/>
              <a:t>Demo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0368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7229258-0BBD-44B6-A560-B8EDA4071737}"/>
              </a:ext>
            </a:extLst>
          </p:cNvPr>
          <p:cNvSpPr txBox="1"/>
          <p:nvPr/>
        </p:nvSpPr>
        <p:spPr>
          <a:xfrm>
            <a:off x="2711450" y="1358731"/>
            <a:ext cx="4102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/>
              <a:t>Thank you!</a:t>
            </a:r>
            <a:endParaRPr lang="zh-CN" altLang="en-US" sz="600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90162E6-CB4F-45FC-AA67-12A2E5D290E4}"/>
              </a:ext>
            </a:extLst>
          </p:cNvPr>
          <p:cNvSpPr/>
          <p:nvPr/>
        </p:nvSpPr>
        <p:spPr>
          <a:xfrm>
            <a:off x="247650" y="3149937"/>
            <a:ext cx="43243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altLang="zh-CN" sz="2000" dirty="0"/>
              <a:t>Xin Liu</a:t>
            </a:r>
          </a:p>
          <a:p>
            <a:pPr fontAlgn="base"/>
            <a:r>
              <a:rPr lang="en-US" altLang="zh-CN" sz="2000" dirty="0"/>
              <a:t>xin.liu@uta.edu</a:t>
            </a:r>
          </a:p>
          <a:p>
            <a:pPr fontAlgn="base"/>
            <a:r>
              <a:rPr lang="en-US" altLang="zh-CN" sz="2000" dirty="0"/>
              <a:t>Ph.D., Assistant Professor</a:t>
            </a:r>
          </a:p>
          <a:p>
            <a:pPr fontAlgn="base"/>
            <a:r>
              <a:rPr lang="en-US" altLang="zh-CN" sz="2000" dirty="0"/>
              <a:t>The University of Texas at Arlington</a:t>
            </a:r>
            <a:endParaRPr lang="en-US" altLang="zh-CN" sz="2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7254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1884</TotalTime>
  <Words>450</Words>
  <Application>Microsoft Office PowerPoint</Application>
  <PresentationFormat>On-screen Show (16:9)</PresentationFormat>
  <Paragraphs>113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Texas at Arlington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Tackett</dc:creator>
  <cp:lastModifiedBy>Sykes-Spence, LaToyia (LARC-B410A)[LAMPS 2]</cp:lastModifiedBy>
  <cp:revision>130</cp:revision>
  <dcterms:created xsi:type="dcterms:W3CDTF">2013-10-16T17:47:49Z</dcterms:created>
  <dcterms:modified xsi:type="dcterms:W3CDTF">2020-07-31T17:46:27Z</dcterms:modified>
</cp:coreProperties>
</file>