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424" r:id="rId2"/>
    <p:sldId id="425" r:id="rId3"/>
    <p:sldId id="405" r:id="rId4"/>
    <p:sldId id="426" r:id="rId5"/>
    <p:sldId id="435" r:id="rId6"/>
    <p:sldId id="413" r:id="rId7"/>
    <p:sldId id="404" r:id="rId8"/>
    <p:sldId id="406" r:id="rId9"/>
    <p:sldId id="407" r:id="rId10"/>
    <p:sldId id="416" r:id="rId11"/>
    <p:sldId id="434" r:id="rId12"/>
    <p:sldId id="381" r:id="rId13"/>
    <p:sldId id="256" r:id="rId14"/>
    <p:sldId id="396" r:id="rId15"/>
    <p:sldId id="397" r:id="rId16"/>
    <p:sldId id="418" r:id="rId17"/>
    <p:sldId id="422" r:id="rId18"/>
    <p:sldId id="423" r:id="rId19"/>
    <p:sldId id="417" r:id="rId20"/>
    <p:sldId id="428" r:id="rId21"/>
    <p:sldId id="430" r:id="rId22"/>
    <p:sldId id="431" r:id="rId23"/>
    <p:sldId id="432" r:id="rId24"/>
    <p:sldId id="43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92"/>
    <p:restoredTop sz="89379"/>
  </p:normalViewPr>
  <p:slideViewPr>
    <p:cSldViewPr snapToGrid="0" snapToObjects="1">
      <p:cViewPr varScale="1">
        <p:scale>
          <a:sx n="96" d="100"/>
          <a:sy n="96" d="100"/>
        </p:scale>
        <p:origin x="176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0" d="100"/>
          <a:sy n="130" d="100"/>
        </p:scale>
        <p:origin x="703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BE87B-38EC-5F42-B4DC-C4A057027F4C}" type="datetimeFigureOut">
              <a:rPr lang="en-US" smtClean="0"/>
              <a:t>7/20/20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EC583-F4B1-834B-9486-C22126F4F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03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211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5E88-2522-FB44-86E8-6A4D6ACB52CB}" type="datetime1">
              <a:rPr lang="en-US" smtClean="0"/>
              <a:t>7/20/20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403973"/>
            <a:ext cx="10515600" cy="46974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705006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B756489-DE49-E547-B9B7-068DD0669B3A}" type="datetime1">
              <a:rPr lang="en-US" smtClean="0"/>
              <a:t>7/20/20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135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E9A0B-3202-9F46-8D04-DC89C495A957}" type="datetime1">
              <a:rPr lang="en-US" smtClean="0"/>
              <a:t>7/20/20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435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ctr" anchorCtr="0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A78B1-CD2D-E248-BF83-555AC65D7A89}" type="datetime1">
              <a:rPr lang="en-US" smtClean="0"/>
              <a:t>7/20/20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118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Text and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A0D82-A60F-F647-AAE1-FD4113767106}" type="datetime1">
              <a:rPr lang="en-US" smtClean="0"/>
              <a:t>7/20/20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461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23151" y="733777"/>
            <a:ext cx="3932237" cy="1133856"/>
          </a:xfrm>
        </p:spPr>
        <p:txBody>
          <a:bodyPr anchor="t" anchorCtr="0">
            <a:normAutofit/>
          </a:bodyPr>
          <a:lstStyle>
            <a:lvl1pPr algn="l">
              <a:defRPr sz="20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75919" y="733778"/>
            <a:ext cx="6172200" cy="51352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423151" y="1960474"/>
            <a:ext cx="3932237" cy="390851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1113-5A91-034E-8CFB-87E1F3553EAB}" type="datetime1">
              <a:rPr lang="en-US" smtClean="0"/>
              <a:t>7/20/20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40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3A9F1-72C8-C64E-AA81-8257B35797CE}" type="datetime1">
              <a:rPr lang="en-US" smtClean="0"/>
              <a:t>7/20/20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084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49786"/>
            <a:ext cx="10515600" cy="820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06555"/>
            <a:ext cx="10515600" cy="4602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388947"/>
            <a:ext cx="12192000" cy="469076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353099" y="6464945"/>
            <a:ext cx="2581079" cy="2354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900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Global Modeling</a:t>
            </a:r>
            <a:r>
              <a:rPr lang="en-US" sz="900" b="1" i="0" baseline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 </a:t>
            </a:r>
            <a:r>
              <a:rPr lang="en-US" sz="900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and</a:t>
            </a:r>
            <a:r>
              <a:rPr lang="en-US" sz="900" b="1" i="0" baseline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 </a:t>
            </a:r>
            <a:r>
              <a:rPr lang="en-US" sz="900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Assimilation Office</a:t>
            </a:r>
          </a:p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gmao.gsfc.nasa.gov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206226" y="6449580"/>
            <a:ext cx="1052957" cy="311817"/>
          </a:xfrm>
          <a:prstGeom prst="rect">
            <a:avLst/>
          </a:prstGeom>
          <a:noFill/>
          <a:ln w="6350">
            <a:solidFill>
              <a:schemeClr val="tx1">
                <a:lumMod val="95000"/>
              </a:schemeClr>
            </a:solidFill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133" b="1" i="0" dirty="0">
                <a:solidFill>
                  <a:schemeClr val="tx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GMAO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50700" y="6440922"/>
            <a:ext cx="5312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8D1E3-1DAE-664E-B350-75CA63E753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14695" y="6449580"/>
            <a:ext cx="14828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00A03-DB88-D14B-B8EF-2D7894CF56DC}" type="datetime1">
              <a:rPr lang="en-US" smtClean="0"/>
              <a:t>7/20/20</a:t>
            </a:fld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143107" y="127916"/>
            <a:ext cx="3571124" cy="308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35844" tIns="67921" rIns="135844" bIns="67921"/>
          <a:lstStyle>
            <a:lvl1pPr defTabSz="1019175">
              <a:defRPr sz="4000">
                <a:solidFill>
                  <a:srgbClr val="939BA8"/>
                </a:solidFill>
                <a:latin typeface="Arial" charset="0"/>
              </a:defRPr>
            </a:lvl1pPr>
            <a:lvl2pPr defTabSz="1019175">
              <a:defRPr sz="4000">
                <a:solidFill>
                  <a:srgbClr val="939BA8"/>
                </a:solidFill>
                <a:latin typeface="Arial" charset="0"/>
              </a:defRPr>
            </a:lvl2pPr>
            <a:lvl3pPr defTabSz="1019175">
              <a:defRPr sz="4000">
                <a:solidFill>
                  <a:srgbClr val="939BA8"/>
                </a:solidFill>
                <a:latin typeface="Arial" charset="0"/>
              </a:defRPr>
            </a:lvl3pPr>
            <a:lvl4pPr defTabSz="1019175">
              <a:defRPr sz="4000">
                <a:solidFill>
                  <a:srgbClr val="939BA8"/>
                </a:solidFill>
                <a:latin typeface="Arial" charset="0"/>
              </a:defRPr>
            </a:lvl4pPr>
            <a:lvl5pPr defTabSz="1019175">
              <a:defRPr sz="4000">
                <a:solidFill>
                  <a:srgbClr val="939BA8"/>
                </a:solidFill>
                <a:latin typeface="Arial" charset="0"/>
              </a:defRPr>
            </a:lvl5pPr>
            <a:lvl6pPr marL="4572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6pPr>
            <a:lvl7pPr marL="9144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7pPr>
            <a:lvl8pPr marL="13716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8pPr>
            <a:lvl9pPr marL="18288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933" b="0" i="0" dirty="0">
                <a:solidFill>
                  <a:schemeClr val="bg2">
                    <a:lumMod val="50000"/>
                  </a:schemeClr>
                </a:solidFill>
                <a:ea typeface="Arial Regular" charset="0"/>
              </a:rPr>
              <a:t>National Aeronautics and Space Administration</a:t>
            </a:r>
          </a:p>
        </p:txBody>
      </p:sp>
      <p:pic>
        <p:nvPicPr>
          <p:cNvPr id="12" name="Picture 25" descr="NASA insigniaCMYK"/>
          <p:cNvPicPr preferRelativeResize="0"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58222" y="127916"/>
            <a:ext cx="575446" cy="481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5515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8" r:id="rId2"/>
    <p:sldLayoutId id="2147483655" r:id="rId3"/>
    <p:sldLayoutId id="2147483649" r:id="rId4"/>
    <p:sldLayoutId id="2147483650" r:id="rId5"/>
    <p:sldLayoutId id="2147483657" r:id="rId6"/>
    <p:sldLayoutId id="2147483652" r:id="rId7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1pPr>
      <a:lvl2pPr marL="27432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2pPr>
      <a:lvl3pPr marL="65151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6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3pPr>
      <a:lvl4pPr marL="129159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4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4pPr>
      <a:lvl5pPr marL="1634490" indent="-17145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2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gmao.gsfc.nasa.gov/GMAO_products/" TargetMode="Externa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24FCC-21CA-414B-B2F5-671F6DD043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17569"/>
            <a:ext cx="9144000" cy="1394806"/>
          </a:xfrm>
        </p:spPr>
        <p:txBody>
          <a:bodyPr/>
          <a:lstStyle/>
          <a:p>
            <a:r>
              <a:rPr lang="en-US" dirty="0"/>
              <a:t>Planning for GEOS-IT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49FCAF-53E6-1D49-A9E4-D18B9541BA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173979"/>
            <a:ext cx="9144000" cy="805577"/>
          </a:xfrm>
        </p:spPr>
        <p:txBody>
          <a:bodyPr>
            <a:normAutofit/>
          </a:bodyPr>
          <a:lstStyle/>
          <a:p>
            <a:r>
              <a:rPr lang="en-US" sz="1800" dirty="0"/>
              <a:t>A presentation for discussion with the user community about an upgrade for GEOS-FPIT </a:t>
            </a:r>
          </a:p>
          <a:p>
            <a:r>
              <a:rPr lang="en-US" sz="1800" dirty="0"/>
              <a:t>July 16, 2020 </a:t>
            </a:r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7C26E6-6490-A24C-B2AF-D999BEE6D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9A4A71-9C6F-A347-BB77-F0EAB5ABF375}"/>
              </a:ext>
            </a:extLst>
          </p:cNvPr>
          <p:cNvSpPr txBox="1"/>
          <p:nvPr/>
        </p:nvSpPr>
        <p:spPr>
          <a:xfrm>
            <a:off x="1880171" y="3236360"/>
            <a:ext cx="84248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Amal El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Akkraoui</a:t>
            </a:r>
            <a:r>
              <a:rPr lang="en-US" sz="2000" baseline="30000" dirty="0" err="1">
                <a:solidFill>
                  <a:schemeClr val="bg2">
                    <a:lumMod val="10000"/>
                  </a:schemeClr>
                </a:solidFill>
              </a:rPr>
              <a:t>a,b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, Rob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Lucchesi</a:t>
            </a:r>
            <a:r>
              <a:rPr lang="en-US" sz="2000" baseline="30000" dirty="0" err="1">
                <a:solidFill>
                  <a:schemeClr val="bg2">
                    <a:lumMod val="10000"/>
                  </a:schemeClr>
                </a:solidFill>
              </a:rPr>
              <a:t>a,b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, Gary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Partyka</a:t>
            </a:r>
            <a:r>
              <a:rPr lang="en-US" sz="2000" baseline="30000" dirty="0" err="1">
                <a:solidFill>
                  <a:schemeClr val="bg2">
                    <a:lumMod val="10000"/>
                  </a:schemeClr>
                </a:solidFill>
              </a:rPr>
              <a:t>a,b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, Steven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</a:rPr>
              <a:t>Pawson</a:t>
            </a:r>
            <a:r>
              <a:rPr lang="en-US" sz="2000" baseline="30000" dirty="0" err="1">
                <a:solidFill>
                  <a:schemeClr val="bg2">
                    <a:lumMod val="10000"/>
                  </a:schemeClr>
                </a:solidFill>
              </a:rPr>
              <a:t>a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C0C3F2-54FD-D540-A587-023B96A39A05}"/>
              </a:ext>
            </a:extLst>
          </p:cNvPr>
          <p:cNvSpPr txBox="1"/>
          <p:nvPr/>
        </p:nvSpPr>
        <p:spPr>
          <a:xfrm>
            <a:off x="840772" y="3912742"/>
            <a:ext cx="10709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aseline="30000" dirty="0" err="1">
                <a:solidFill>
                  <a:schemeClr val="accent1"/>
                </a:solidFill>
              </a:rPr>
              <a:t>a</a:t>
            </a:r>
            <a:r>
              <a:rPr lang="en-US" dirty="0" err="1">
                <a:solidFill>
                  <a:schemeClr val="accent1"/>
                </a:solidFill>
              </a:rPr>
              <a:t>GMAO</a:t>
            </a:r>
            <a:r>
              <a:rPr lang="en-US" dirty="0">
                <a:solidFill>
                  <a:schemeClr val="accent1"/>
                </a:solidFill>
              </a:rPr>
              <a:t>, Earth Sciences Division, Sciences and Exploration Directorate, NASA GSFC, Greenbelt, MD </a:t>
            </a:r>
          </a:p>
          <a:p>
            <a:pPr algn="ctr"/>
            <a:r>
              <a:rPr lang="en-US" baseline="30000" dirty="0" err="1">
                <a:solidFill>
                  <a:schemeClr val="accent1"/>
                </a:solidFill>
              </a:rPr>
              <a:t>b</a:t>
            </a:r>
            <a:r>
              <a:rPr lang="en-US" dirty="0" err="1">
                <a:solidFill>
                  <a:schemeClr val="accent1"/>
                </a:solidFill>
              </a:rPr>
              <a:t>Science</a:t>
            </a:r>
            <a:r>
              <a:rPr lang="en-US" dirty="0">
                <a:solidFill>
                  <a:schemeClr val="accent1"/>
                </a:solidFill>
              </a:rPr>
              <a:t> Systems and Applications, Inc., Lanham, MD</a:t>
            </a:r>
          </a:p>
        </p:txBody>
      </p:sp>
    </p:spTree>
    <p:extLst>
      <p:ext uri="{BB962C8B-B14F-4D97-AF65-F5344CB8AC3E}">
        <p14:creationId xmlns:p14="http://schemas.microsoft.com/office/powerpoint/2010/main" val="3000034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B9617-D76E-DC46-B5E2-16B11CA29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the Meeting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C39702-9EBC-294E-B012-69454CAE3C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F929E6-BD87-8943-A313-87431E01D5B4}"/>
              </a:ext>
            </a:extLst>
          </p:cNvPr>
          <p:cNvSpPr txBox="1"/>
          <p:nvPr/>
        </p:nvSpPr>
        <p:spPr>
          <a:xfrm>
            <a:off x="4356250" y="1269994"/>
            <a:ext cx="7202184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</a:rPr>
              <a:t>Overview of GMAO’s main GEOS systems and upgrade strategies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</a:rPr>
              <a:t>Technical details of GEOS-IT, the upgrade of GEOS-FPIT/RPIT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</a:rPr>
              <a:t>Logistical details: product generation and timelines </a:t>
            </a:r>
          </a:p>
          <a:p>
            <a:pPr>
              <a:spcAft>
                <a:spcPts val="600"/>
              </a:spcAft>
            </a:pPr>
            <a:endParaRPr lang="en-US" dirty="0">
              <a:solidFill>
                <a:schemeClr val="accent1"/>
              </a:solidFill>
            </a:endParaRP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</a:rPr>
              <a:t>Data distribution: presentation by the DAAC </a:t>
            </a:r>
          </a:p>
          <a:p>
            <a:pPr>
              <a:spcAft>
                <a:spcPts val="600"/>
              </a:spcAft>
            </a:pPr>
            <a:endParaRPr lang="en-US" dirty="0">
              <a:solidFill>
                <a:schemeClr val="accent1"/>
              </a:solidFill>
            </a:endParaRP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</a:rPr>
              <a:t>Input from representatives of each Instrument Team </a:t>
            </a:r>
          </a:p>
          <a:p>
            <a:pPr>
              <a:spcAft>
                <a:spcPts val="600"/>
              </a:spcAft>
            </a:pPr>
            <a:endParaRPr lang="en-US" dirty="0">
              <a:solidFill>
                <a:schemeClr val="accent1"/>
              </a:solidFill>
            </a:endParaRP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</a:rPr>
              <a:t>Discussion</a:t>
            </a:r>
          </a:p>
          <a:p>
            <a:pPr>
              <a:spcAft>
                <a:spcPts val="600"/>
              </a:spcAft>
            </a:pPr>
            <a:endParaRPr lang="en-US" dirty="0">
              <a:solidFill>
                <a:schemeClr val="accent1"/>
              </a:solidFill>
            </a:endParaRPr>
          </a:p>
          <a:p>
            <a:pPr>
              <a:spcAft>
                <a:spcPts val="600"/>
              </a:spcAft>
            </a:pPr>
            <a:endParaRPr lang="en-US" dirty="0">
              <a:solidFill>
                <a:schemeClr val="accent1"/>
              </a:solidFill>
            </a:endParaRP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</a:rPr>
              <a:t> </a:t>
            </a:r>
          </a:p>
        </p:txBody>
      </p:sp>
      <p:pic>
        <p:nvPicPr>
          <p:cNvPr id="6" name="Picture 5" descr="A picture containing cake, food, sitting, blue&#10;&#10;Description automatically generated">
            <a:extLst>
              <a:ext uri="{FF2B5EF4-FFF2-40B4-BE49-F238E27FC236}">
                <a16:creationId xmlns:a16="http://schemas.microsoft.com/office/drawing/2014/main" id="{FD638404-596D-9745-9E75-D1E51B58D7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13" r="43471"/>
          <a:stretch/>
        </p:blipFill>
        <p:spPr>
          <a:xfrm>
            <a:off x="313894" y="449786"/>
            <a:ext cx="3813175" cy="584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752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EFB26B-1CA6-AB4C-A4E4-EC6F5B739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3</a:t>
            </a:fld>
            <a:endParaRPr lang="en-US"/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848FC204-F772-8842-A8A9-868C199587FA}"/>
              </a:ext>
            </a:extLst>
          </p:cNvPr>
          <p:cNvSpPr txBox="1">
            <a:spLocks/>
          </p:cNvSpPr>
          <p:nvPr/>
        </p:nvSpPr>
        <p:spPr>
          <a:xfrm>
            <a:off x="838200" y="449786"/>
            <a:ext cx="10515600" cy="82020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Summary of Major GMAO Products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43B43DF-14C7-5A4F-944A-A0416D157C05}"/>
              </a:ext>
            </a:extLst>
          </p:cNvPr>
          <p:cNvGraphicFramePr>
            <a:graphicFrameLocks noGrp="1"/>
          </p:cNvGraphicFramePr>
          <p:nvPr/>
        </p:nvGraphicFramePr>
        <p:xfrm>
          <a:off x="148590" y="1597882"/>
          <a:ext cx="11932921" cy="466344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163095">
                  <a:extLst>
                    <a:ext uri="{9D8B030D-6E8A-4147-A177-3AD203B41FA5}">
                      <a16:colId xmlns:a16="http://schemas.microsoft.com/office/drawing/2014/main" val="3582142357"/>
                    </a:ext>
                  </a:extLst>
                </a:gridCol>
                <a:gridCol w="3955551">
                  <a:extLst>
                    <a:ext uri="{9D8B030D-6E8A-4147-A177-3AD203B41FA5}">
                      <a16:colId xmlns:a16="http://schemas.microsoft.com/office/drawing/2014/main" val="33960517"/>
                    </a:ext>
                  </a:extLst>
                </a:gridCol>
                <a:gridCol w="5814275">
                  <a:extLst>
                    <a:ext uri="{9D8B030D-6E8A-4147-A177-3AD203B41FA5}">
                      <a16:colId xmlns:a16="http://schemas.microsoft.com/office/drawing/2014/main" val="590435129"/>
                    </a:ext>
                  </a:extLst>
                </a:gridCol>
              </a:tblGrid>
              <a:tr h="23537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System</a:t>
                      </a:r>
                      <a:endParaRPr lang="en-US" sz="18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  <a:ea typeface="Times New Roman" pitchFamily="2" charset="0"/>
                        <a:cs typeface="Times New Roman" pitchFamily="2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Focus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itchFamily="2" charset="0"/>
                        <a:cs typeface="Times New Roman" pitchFamily="2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Customers/Applications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itchFamily="2" charset="0"/>
                        <a:cs typeface="Times New Roman" pitchFamily="2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689059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173038" marR="0" indent="-163513"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GEOS-FP     </a:t>
                      </a:r>
                      <a:r>
                        <a:rPr lang="en-US" sz="1400" b="0" dirty="0">
                          <a:effectLst/>
                          <a:latin typeface="+mn-lt"/>
                        </a:rPr>
                        <a:t>“weather prediction” </a:t>
                      </a:r>
                      <a:endParaRPr lang="en-US" sz="14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itchFamily="2" charset="0"/>
                        <a:cs typeface="Times New Roman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Impacts of NASA observations on NWP: forefront resolution and complexity</a:t>
                      </a:r>
                      <a:endParaRPr lang="en-US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itchFamily="2" charset="0"/>
                        <a:cs typeface="Times New Roman" pitchFamily="2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NASA Field Missions (weather, aerosols)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itchFamily="2" charset="0"/>
                          <a:cs typeface="Times New Roman" pitchFamily="2" charset="0"/>
                        </a:rPr>
                        <a:t>Multiple Agencies: NOAA/FAA; NOAA field stations; NRL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57529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173038" marR="0" lvl="0" indent="-1635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GEOS-CF</a:t>
                      </a:r>
                      <a:r>
                        <a:rPr lang="en-US" sz="2400" dirty="0">
                          <a:effectLst/>
                          <a:latin typeface="+mn-lt"/>
                        </a:rPr>
                        <a:t>          </a:t>
                      </a:r>
                      <a:r>
                        <a:rPr lang="en-US" sz="1400" b="0" dirty="0">
                          <a:effectLst/>
                          <a:latin typeface="+mn-lt"/>
                        </a:rPr>
                        <a:t>“air quality”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Pioneering global system for atmospheric composition using multiple NASA assets</a:t>
                      </a:r>
                      <a:endParaRPr lang="en-US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itchFamily="2" charset="0"/>
                        <a:cs typeface="Times New Roman" pitchFamily="2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Health/Air Quality studies (via NASA Applied Sciences)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itchFamily="2" charset="0"/>
                          <a:cs typeface="Times New Roman" pitchFamily="2" charset="0"/>
                        </a:rPr>
                        <a:t>Multiple agencies: NIH, Army, NOAA 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62445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173038" marR="0" lvl="0" indent="-1635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GEOS-S2S</a:t>
                      </a:r>
                      <a:r>
                        <a:rPr lang="en-US" sz="2400" dirty="0">
                          <a:effectLst/>
                          <a:latin typeface="+mn-lt"/>
                        </a:rPr>
                        <a:t>   </a:t>
                      </a:r>
                      <a:r>
                        <a:rPr lang="en-US" sz="1400" b="0" dirty="0">
                          <a:effectLst/>
                          <a:latin typeface="+mn-lt"/>
                        </a:rPr>
                        <a:t>“seasonal prediction”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Ensembles of coupled Earth System predictions, emphasizing NASA observations</a:t>
                      </a:r>
                      <a:endParaRPr lang="en-US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itchFamily="2" charset="0"/>
                        <a:cs typeface="Times New Roman" pitchFamily="2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National ensembles (NMME,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SubX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), drought/sea-ice prediction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Multiple Agencies and international linkages   </a:t>
                      </a:r>
                      <a:endParaRPr lang="en-US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itchFamily="2" charset="0"/>
                        <a:cs typeface="Times New Roman" pitchFamily="2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26153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173038" marR="0" lvl="0" indent="-1635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MERRA-2  </a:t>
                      </a:r>
                      <a:r>
                        <a:rPr lang="en-US" sz="3200" dirty="0">
                          <a:effectLst/>
                          <a:latin typeface="+mn-lt"/>
                        </a:rPr>
                        <a:t>  </a:t>
                      </a:r>
                      <a:r>
                        <a:rPr lang="en-US" sz="1400" b="0" dirty="0">
                          <a:effectLst/>
                          <a:latin typeface="+mn-lt"/>
                        </a:rPr>
                        <a:t>“reanalysis”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Stable product for climate studies, emphasizing NASA data</a:t>
                      </a:r>
                      <a:endParaRPr lang="en-US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itchFamily="2" charset="0"/>
                        <a:cs typeface="Times New Roman" pitchFamily="2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itchFamily="2" charset="0"/>
                          <a:cs typeface="Times New Roman" pitchFamily="2" charset="0"/>
                        </a:rPr>
                        <a:t>Only current national reanalysis: USGCRP/NCA applications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itchFamily="2" charset="0"/>
                          <a:cs typeface="Times New Roman" pitchFamily="2" charset="0"/>
                        </a:rPr>
                        <a:t>Interagency use: DoE, DoT, NOAA, …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59743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173038" marR="0" lvl="0" indent="-1635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GEOS-FPIT</a:t>
                      </a:r>
                      <a:r>
                        <a:rPr lang="en-US" sz="2400" dirty="0">
                          <a:effectLst/>
                          <a:latin typeface="+mn-lt"/>
                        </a:rPr>
                        <a:t>    </a:t>
                      </a:r>
                      <a:r>
                        <a:rPr lang="en-US" sz="1400" b="0" dirty="0">
                          <a:effectLst/>
                          <a:latin typeface="+mn-lt"/>
                        </a:rPr>
                        <a:t>“mission support”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Stable, well validated, low-latency product for use by NASA instrument teams</a:t>
                      </a:r>
                      <a:endParaRPr lang="en-US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itchFamily="2" charset="0"/>
                        <a:cs typeface="Times New Roman" pitchFamily="2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More than 20 NASA Instrument Teams</a:t>
                      </a:r>
                      <a:endParaRPr lang="en-US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itchFamily="2" charset="0"/>
                        <a:cs typeface="Times New Roman" pitchFamily="2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887421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GEOS-Nature Run </a:t>
                      </a:r>
                      <a:r>
                        <a:rPr lang="en-US" sz="2400" dirty="0">
                          <a:effectLst/>
                          <a:latin typeface="+mn-lt"/>
                        </a:rPr>
                        <a:t>     </a:t>
                      </a:r>
                      <a:r>
                        <a:rPr lang="en-US" sz="1400" b="0" dirty="0">
                          <a:effectLst/>
                          <a:latin typeface="+mn-lt"/>
                        </a:rPr>
                        <a:t>“mission planning”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itchFamily="2" charset="0"/>
                          <a:cs typeface="Times New Roman" pitchFamily="2" charset="0"/>
                        </a:rPr>
                        <a:t>Complex Earth System simulations at fine resolution with obs. simulators 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itchFamily="2" charset="0"/>
                          <a:cs typeface="Times New Roman" pitchFamily="2" charset="0"/>
                        </a:rPr>
                        <a:t>Planning for new space-based missions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itchFamily="2" charset="0"/>
                          <a:cs typeface="Times New Roman" pitchFamily="2" charset="0"/>
                        </a:rPr>
                        <a:t>NOAA and broad community; DoE/Smithsonian; NSF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67166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FDD2473-7B9C-5C4B-B449-94EF8C4FE035}"/>
              </a:ext>
            </a:extLst>
          </p:cNvPr>
          <p:cNvSpPr txBox="1"/>
          <p:nvPr/>
        </p:nvSpPr>
        <p:spPr>
          <a:xfrm>
            <a:off x="148590" y="893854"/>
            <a:ext cx="11932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marR="45720" algn="ctr">
              <a:spcBef>
                <a:spcPts val="300"/>
              </a:spcBef>
              <a:spcAft>
                <a:spcPts val="600"/>
              </a:spcAft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GMAO’s current products that are documented both technically and through robust file specifications, well validated, and released to the broad community for research and applications </a:t>
            </a:r>
            <a:endParaRPr lang="en-US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ea typeface="Times New Roman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775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C39702-9EBC-294E-B012-69454CAE3C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84FA348-827D-A34D-812B-A35F10B87479}"/>
              </a:ext>
            </a:extLst>
          </p:cNvPr>
          <p:cNvSpPr txBox="1">
            <a:spLocks/>
          </p:cNvSpPr>
          <p:nvPr/>
        </p:nvSpPr>
        <p:spPr>
          <a:xfrm>
            <a:off x="990600" y="602186"/>
            <a:ext cx="10515600" cy="82020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Proposed Transition from GEOS-FPIT to GEOS-IT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109A49-7100-D344-88C5-4C9F243DCD09}"/>
              </a:ext>
            </a:extLst>
          </p:cNvPr>
          <p:cNvSpPr txBox="1"/>
          <p:nvPr/>
        </p:nvSpPr>
        <p:spPr>
          <a:xfrm>
            <a:off x="462337" y="1500027"/>
            <a:ext cx="1129129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Commitment to NASA’s Earth Science Mission means GMAO wants to provide the best-possible products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GEOS-FPIT uses a ~2015-era version of the GEOS model and assimilation system 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model enhancements lead to more realistic moisture, temperature, land surface, … analyses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older models become hard to maintain in modern computing environments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new observations typically cannot be assimilated in older systems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opportunity to use reprocessed versions of older operational observations (e.g., AMSU)    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Planning to retain the 50-km resolution of GEOS-FPIT (time-to-completion and data volumes) 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Continue use of the “3DVar” assimilation technique (HPC cost and data volumes)</a:t>
            </a:r>
          </a:p>
          <a:p>
            <a:pPr>
              <a:spcAft>
                <a:spcPts val="1200"/>
              </a:spcAft>
            </a:pPr>
            <a:endParaRPr lang="en-US" dirty="0">
              <a:solidFill>
                <a:schemeClr val="bg2">
                  <a:lumMod val="10000"/>
                </a:schemeClr>
              </a:solidFill>
            </a:endParaRP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Continue the “subscription only” access via the GES-DISC   </a:t>
            </a:r>
          </a:p>
        </p:txBody>
      </p:sp>
    </p:spTree>
    <p:extLst>
      <p:ext uri="{BB962C8B-B14F-4D97-AF65-F5344CB8AC3E}">
        <p14:creationId xmlns:p14="http://schemas.microsoft.com/office/powerpoint/2010/main" val="3752677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9BAE7-7C61-AA49-AD65-BC5760BCB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of GMAO Projects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AEB6B3-4426-BF42-AFDD-23A2D76ACE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5</a:t>
            </a:fld>
            <a:endParaRPr lang="en-US"/>
          </a:p>
        </p:txBody>
      </p:sp>
      <p:pic>
        <p:nvPicPr>
          <p:cNvPr id="4" name="Content Placeholder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ADA477FB-91B5-C643-84B2-758841D8B7F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69994"/>
            <a:ext cx="9994900" cy="469127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8532D12-E0BA-FC40-8C9C-42FFBDF47118}"/>
              </a:ext>
            </a:extLst>
          </p:cNvPr>
          <p:cNvSpPr/>
          <p:nvPr/>
        </p:nvSpPr>
        <p:spPr>
          <a:xfrm>
            <a:off x="384466" y="3211049"/>
            <a:ext cx="11599845" cy="1318846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A19ECB-6450-9D4A-80BA-5BD64CDB6A39}"/>
              </a:ext>
            </a:extLst>
          </p:cNvPr>
          <p:cNvCxnSpPr/>
          <p:nvPr/>
        </p:nvCxnSpPr>
        <p:spPr>
          <a:xfrm>
            <a:off x="4746659" y="3020603"/>
            <a:ext cx="1910993" cy="0"/>
          </a:xfrm>
          <a:prstGeom prst="line">
            <a:avLst/>
          </a:prstGeom>
          <a:ln w="76200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AB2A83A-D9A0-0A44-8630-AB33AA7DF162}"/>
              </a:ext>
            </a:extLst>
          </p:cNvPr>
          <p:cNvCxnSpPr/>
          <p:nvPr/>
        </p:nvCxnSpPr>
        <p:spPr>
          <a:xfrm>
            <a:off x="4755223" y="2772315"/>
            <a:ext cx="1910993" cy="0"/>
          </a:xfrm>
          <a:prstGeom prst="line">
            <a:avLst/>
          </a:prstGeom>
          <a:ln w="76200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5822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511CC6E1-BD06-2F49-BE43-0888D615B4F6}"/>
              </a:ext>
            </a:extLst>
          </p:cNvPr>
          <p:cNvSpPr/>
          <p:nvPr/>
        </p:nvSpPr>
        <p:spPr>
          <a:xfrm>
            <a:off x="203556" y="400050"/>
            <a:ext cx="4114800" cy="5772150"/>
          </a:xfrm>
          <a:prstGeom prst="roundRect">
            <a:avLst>
              <a:gd name="adj" fmla="val 0"/>
            </a:avLst>
          </a:prstGeom>
          <a:solidFill>
            <a:schemeClr val="bg2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9241947D-9459-7B41-A0D2-AE7FA9B9C4C5}"/>
              </a:ext>
            </a:extLst>
          </p:cNvPr>
          <p:cNvSpPr/>
          <p:nvPr/>
        </p:nvSpPr>
        <p:spPr>
          <a:xfrm>
            <a:off x="8886252" y="400050"/>
            <a:ext cx="2873589" cy="5772150"/>
          </a:xfrm>
          <a:prstGeom prst="roundRect">
            <a:avLst>
              <a:gd name="adj" fmla="val 0"/>
            </a:avLst>
          </a:prstGeom>
          <a:solidFill>
            <a:schemeClr val="bg2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F45B951F-3D5F-754C-8CC1-D27F68863521}"/>
              </a:ext>
            </a:extLst>
          </p:cNvPr>
          <p:cNvSpPr/>
          <p:nvPr/>
        </p:nvSpPr>
        <p:spPr>
          <a:xfrm>
            <a:off x="4544904" y="400050"/>
            <a:ext cx="4114800" cy="5772150"/>
          </a:xfrm>
          <a:prstGeom prst="roundRect">
            <a:avLst>
              <a:gd name="adj" fmla="val 0"/>
            </a:avLst>
          </a:prstGeom>
          <a:solidFill>
            <a:schemeClr val="bg2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6A086B-47AC-4845-9A51-D2E14F17C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6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770A08F-B500-4B45-A582-AE4910BB5703}"/>
              </a:ext>
            </a:extLst>
          </p:cNvPr>
          <p:cNvGrpSpPr/>
          <p:nvPr/>
        </p:nvGrpSpPr>
        <p:grpSpPr>
          <a:xfrm>
            <a:off x="5672136" y="654999"/>
            <a:ext cx="1828800" cy="2398074"/>
            <a:chOff x="1057274" y="1877980"/>
            <a:chExt cx="1828800" cy="2743200"/>
          </a:xfrm>
        </p:grpSpPr>
        <p:sp>
          <p:nvSpPr>
            <p:cNvPr id="12" name="Process 11">
              <a:extLst>
                <a:ext uri="{FF2B5EF4-FFF2-40B4-BE49-F238E27FC236}">
                  <a16:creationId xmlns:a16="http://schemas.microsoft.com/office/drawing/2014/main" id="{7E4C51DF-AD49-9244-981B-D21244F785A4}"/>
                </a:ext>
              </a:extLst>
            </p:cNvPr>
            <p:cNvSpPr/>
            <p:nvPr/>
          </p:nvSpPr>
          <p:spPr>
            <a:xfrm>
              <a:off x="1057274" y="2335180"/>
              <a:ext cx="1828800" cy="2286000"/>
            </a:xfrm>
            <a:prstGeom prst="flowChartProcess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Atmosphere</a:t>
              </a:r>
            </a:p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12.5km,L72</a:t>
              </a:r>
            </a:p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Hybrid 4DEnVar</a:t>
              </a:r>
            </a:p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Near-real time NWP</a:t>
              </a:r>
            </a:p>
            <a:p>
              <a:pPr lvl="0"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7095617-44AA-8840-B25F-733980B21E9A}"/>
                </a:ext>
              </a:extLst>
            </p:cNvPr>
            <p:cNvSpPr/>
            <p:nvPr/>
          </p:nvSpPr>
          <p:spPr>
            <a:xfrm>
              <a:off x="1057274" y="1877980"/>
              <a:ext cx="182880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GEOS-FP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4F69B3E-99D7-D344-8943-76CE3340B731}"/>
              </a:ext>
            </a:extLst>
          </p:cNvPr>
          <p:cNvGrpSpPr/>
          <p:nvPr/>
        </p:nvGrpSpPr>
        <p:grpSpPr>
          <a:xfrm>
            <a:off x="4787645" y="3283899"/>
            <a:ext cx="1828800" cy="2743200"/>
            <a:chOff x="1057274" y="1877980"/>
            <a:chExt cx="1828800" cy="2743200"/>
          </a:xfrm>
        </p:grpSpPr>
        <p:sp>
          <p:nvSpPr>
            <p:cNvPr id="15" name="Process 14">
              <a:extLst>
                <a:ext uri="{FF2B5EF4-FFF2-40B4-BE49-F238E27FC236}">
                  <a16:creationId xmlns:a16="http://schemas.microsoft.com/office/drawing/2014/main" id="{716E7C1A-3274-6442-9A84-27BD348F4F82}"/>
                </a:ext>
              </a:extLst>
            </p:cNvPr>
            <p:cNvSpPr/>
            <p:nvPr/>
          </p:nvSpPr>
          <p:spPr>
            <a:xfrm>
              <a:off x="1057274" y="2335180"/>
              <a:ext cx="1828800" cy="2286000"/>
            </a:xfrm>
            <a:prstGeom prst="flowChartProcess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Atmosphere</a:t>
              </a:r>
            </a:p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50km,L72</a:t>
              </a:r>
            </a:p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3DVar</a:t>
              </a:r>
            </a:p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EOS to post-EOS period</a:t>
              </a:r>
            </a:p>
            <a:p>
              <a:pPr algn="ctr">
                <a:spcAft>
                  <a:spcPts val="600"/>
                </a:spcAft>
              </a:pPr>
              <a:r>
                <a:rPr lang="en-US" sz="1600" dirty="0">
                  <a:solidFill>
                    <a:schemeClr val="accent2">
                      <a:lumMod val="75000"/>
                    </a:schemeClr>
                  </a:solidFill>
                </a:rPr>
                <a:t>Based on current GEOS-FP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D2B5D3E-991C-EA43-9DF2-26432AF3997D}"/>
                </a:ext>
              </a:extLst>
            </p:cNvPr>
            <p:cNvSpPr/>
            <p:nvPr/>
          </p:nvSpPr>
          <p:spPr>
            <a:xfrm>
              <a:off x="1057274" y="1877980"/>
              <a:ext cx="1828800" cy="4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GEOS-IT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AB9E15D-1AAF-AF4A-A4A0-5852857B58C4}"/>
              </a:ext>
            </a:extLst>
          </p:cNvPr>
          <p:cNvGrpSpPr/>
          <p:nvPr/>
        </p:nvGrpSpPr>
        <p:grpSpPr>
          <a:xfrm>
            <a:off x="6662917" y="3283899"/>
            <a:ext cx="1828800" cy="2743200"/>
            <a:chOff x="1057274" y="1877980"/>
            <a:chExt cx="1828800" cy="2743200"/>
          </a:xfrm>
        </p:grpSpPr>
        <p:sp>
          <p:nvSpPr>
            <p:cNvPr id="18" name="Process 17">
              <a:extLst>
                <a:ext uri="{FF2B5EF4-FFF2-40B4-BE49-F238E27FC236}">
                  <a16:creationId xmlns:a16="http://schemas.microsoft.com/office/drawing/2014/main" id="{66E8FABD-99BC-EC46-84B0-819A6F5C3949}"/>
                </a:ext>
              </a:extLst>
            </p:cNvPr>
            <p:cNvSpPr/>
            <p:nvPr/>
          </p:nvSpPr>
          <p:spPr>
            <a:xfrm>
              <a:off x="1057274" y="2335180"/>
              <a:ext cx="1828800" cy="2286000"/>
            </a:xfrm>
            <a:prstGeom prst="flowChartProcess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Atmosphere</a:t>
              </a:r>
            </a:p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25km,L72</a:t>
              </a:r>
            </a:p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Hybrid 4DEnVar</a:t>
              </a:r>
            </a:p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EOS to post-EOS period</a:t>
              </a:r>
            </a:p>
            <a:p>
              <a:pPr lvl="0" algn="ctr">
                <a:spcAft>
                  <a:spcPts val="600"/>
                </a:spcAft>
              </a:pPr>
              <a:endParaRPr lang="en-US" sz="1600" dirty="0">
                <a:solidFill>
                  <a:schemeClr val="tx2"/>
                </a:solidFill>
              </a:endParaRPr>
            </a:p>
            <a:p>
              <a:pPr lvl="0" algn="ctr">
                <a:spcAft>
                  <a:spcPts val="600"/>
                </a:spcAft>
              </a:pPr>
              <a:endParaRPr lang="en-US" sz="1600" dirty="0">
                <a:solidFill>
                  <a:schemeClr val="tx2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B4F8AED-A5F2-D142-A830-DA20CBBB41C9}"/>
                </a:ext>
              </a:extLst>
            </p:cNvPr>
            <p:cNvSpPr/>
            <p:nvPr/>
          </p:nvSpPr>
          <p:spPr>
            <a:xfrm>
              <a:off x="1057274" y="1877980"/>
              <a:ext cx="1828800" cy="457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GEOS-R21C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27D933-E810-FA4F-86A1-C55B3B60D787}"/>
              </a:ext>
            </a:extLst>
          </p:cNvPr>
          <p:cNvGrpSpPr/>
          <p:nvPr/>
        </p:nvGrpSpPr>
        <p:grpSpPr>
          <a:xfrm>
            <a:off x="9167277" y="1826574"/>
            <a:ext cx="1828800" cy="2743200"/>
            <a:chOff x="1057274" y="1877980"/>
            <a:chExt cx="1828800" cy="2743200"/>
          </a:xfrm>
        </p:grpSpPr>
        <p:sp>
          <p:nvSpPr>
            <p:cNvPr id="21" name="Process 20">
              <a:extLst>
                <a:ext uri="{FF2B5EF4-FFF2-40B4-BE49-F238E27FC236}">
                  <a16:creationId xmlns:a16="http://schemas.microsoft.com/office/drawing/2014/main" id="{0C08CA0E-C578-E542-95A7-9E9020A03390}"/>
                </a:ext>
              </a:extLst>
            </p:cNvPr>
            <p:cNvSpPr/>
            <p:nvPr/>
          </p:nvSpPr>
          <p:spPr>
            <a:xfrm>
              <a:off x="1057274" y="2335180"/>
              <a:ext cx="1828800" cy="2286000"/>
            </a:xfrm>
            <a:prstGeom prst="flowChartProcess">
              <a:avLst/>
            </a:prstGeom>
            <a:solidFill>
              <a:schemeClr val="tx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485B744-5816-914A-9D4A-6BBB76FFD2F0}"/>
                </a:ext>
              </a:extLst>
            </p:cNvPr>
            <p:cNvSpPr/>
            <p:nvPr/>
          </p:nvSpPr>
          <p:spPr>
            <a:xfrm>
              <a:off x="1057274" y="1877980"/>
              <a:ext cx="1828800" cy="4572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GEOS-FP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8B1FDAF-9D02-9445-9CB5-72555FDF7337}"/>
              </a:ext>
            </a:extLst>
          </p:cNvPr>
          <p:cNvGrpSpPr/>
          <p:nvPr/>
        </p:nvGrpSpPr>
        <p:grpSpPr>
          <a:xfrm>
            <a:off x="9712449" y="2483799"/>
            <a:ext cx="1828800" cy="2743200"/>
            <a:chOff x="1057274" y="1877980"/>
            <a:chExt cx="1828800" cy="2743200"/>
          </a:xfrm>
        </p:grpSpPr>
        <p:sp>
          <p:nvSpPr>
            <p:cNvPr id="24" name="Process 23">
              <a:extLst>
                <a:ext uri="{FF2B5EF4-FFF2-40B4-BE49-F238E27FC236}">
                  <a16:creationId xmlns:a16="http://schemas.microsoft.com/office/drawing/2014/main" id="{E93B3C42-DAD4-3F4D-8825-088C3E503DCC}"/>
                </a:ext>
              </a:extLst>
            </p:cNvPr>
            <p:cNvSpPr/>
            <p:nvPr/>
          </p:nvSpPr>
          <p:spPr>
            <a:xfrm>
              <a:off x="1057274" y="2335180"/>
              <a:ext cx="1828800" cy="2286000"/>
            </a:xfrm>
            <a:prstGeom prst="flowChartProcess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Coupled Atmosphere-Ocean</a:t>
              </a:r>
            </a:p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Higher vertical resolution</a:t>
              </a:r>
            </a:p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JEDI-based DA</a:t>
              </a:r>
            </a:p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Multi-decade</a:t>
              </a:r>
              <a:endParaRPr lang="en-US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82B6413-8A82-3742-B32A-47C9E95E2F01}"/>
                </a:ext>
              </a:extLst>
            </p:cNvPr>
            <p:cNvSpPr/>
            <p:nvPr/>
          </p:nvSpPr>
          <p:spPr>
            <a:xfrm>
              <a:off x="1057274" y="1877980"/>
              <a:ext cx="1828800" cy="457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MERRA-3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F81F7CA-2950-094C-BBF6-7EC0A0AE1998}"/>
              </a:ext>
            </a:extLst>
          </p:cNvPr>
          <p:cNvGrpSpPr/>
          <p:nvPr/>
        </p:nvGrpSpPr>
        <p:grpSpPr>
          <a:xfrm>
            <a:off x="1304064" y="657225"/>
            <a:ext cx="1828800" cy="2398074"/>
            <a:chOff x="1057274" y="1877980"/>
            <a:chExt cx="1828800" cy="2743200"/>
          </a:xfrm>
        </p:grpSpPr>
        <p:sp>
          <p:nvSpPr>
            <p:cNvPr id="30" name="Process 29">
              <a:extLst>
                <a:ext uri="{FF2B5EF4-FFF2-40B4-BE49-F238E27FC236}">
                  <a16:creationId xmlns:a16="http://schemas.microsoft.com/office/drawing/2014/main" id="{66322267-7F7B-9C43-A37D-63BDE6AACCE1}"/>
                </a:ext>
              </a:extLst>
            </p:cNvPr>
            <p:cNvSpPr/>
            <p:nvPr/>
          </p:nvSpPr>
          <p:spPr>
            <a:xfrm>
              <a:off x="1057274" y="2335180"/>
              <a:ext cx="1828800" cy="2286000"/>
            </a:xfrm>
            <a:prstGeom prst="flowChartProcess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Atmosphere</a:t>
              </a:r>
            </a:p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50km,L72</a:t>
              </a:r>
            </a:p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3D-Var</a:t>
              </a:r>
            </a:p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Near-real time NWP</a:t>
              </a:r>
            </a:p>
            <a:p>
              <a:pPr lvl="0" algn="ctr"/>
              <a:endParaRPr lang="en-US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3BC746B-D7D9-FA4B-8DAB-0E26823F0790}"/>
                </a:ext>
              </a:extLst>
            </p:cNvPr>
            <p:cNvSpPr/>
            <p:nvPr/>
          </p:nvSpPr>
          <p:spPr>
            <a:xfrm>
              <a:off x="1057274" y="1877980"/>
              <a:ext cx="182880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GEOS-FP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276511F-920E-684F-A04A-81168ACD38FB}"/>
              </a:ext>
            </a:extLst>
          </p:cNvPr>
          <p:cNvGrpSpPr/>
          <p:nvPr/>
        </p:nvGrpSpPr>
        <p:grpSpPr>
          <a:xfrm>
            <a:off x="389664" y="3283899"/>
            <a:ext cx="1828800" cy="2743200"/>
            <a:chOff x="1057274" y="1877980"/>
            <a:chExt cx="1828800" cy="2743200"/>
          </a:xfrm>
        </p:grpSpPr>
        <p:sp>
          <p:nvSpPr>
            <p:cNvPr id="5" name="Process 4">
              <a:extLst>
                <a:ext uri="{FF2B5EF4-FFF2-40B4-BE49-F238E27FC236}">
                  <a16:creationId xmlns:a16="http://schemas.microsoft.com/office/drawing/2014/main" id="{7D78F19A-7A76-9B41-A6A5-9A06BFACCE52}"/>
                </a:ext>
              </a:extLst>
            </p:cNvPr>
            <p:cNvSpPr/>
            <p:nvPr/>
          </p:nvSpPr>
          <p:spPr>
            <a:xfrm>
              <a:off x="1057274" y="2335180"/>
              <a:ext cx="1828800" cy="2286000"/>
            </a:xfrm>
            <a:prstGeom prst="flowChartProcess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Atmosphere</a:t>
              </a:r>
            </a:p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50km,L72</a:t>
              </a:r>
            </a:p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3DVar</a:t>
              </a:r>
            </a:p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1980-onwards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BD93A2F-7371-BE44-97C9-980C924D563D}"/>
                </a:ext>
              </a:extLst>
            </p:cNvPr>
            <p:cNvSpPr/>
            <p:nvPr/>
          </p:nvSpPr>
          <p:spPr>
            <a:xfrm>
              <a:off x="1057274" y="1877980"/>
              <a:ext cx="182880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MERRA-2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2A594DB-24A3-724B-A216-01F19466E520}"/>
              </a:ext>
            </a:extLst>
          </p:cNvPr>
          <p:cNvGrpSpPr/>
          <p:nvPr/>
        </p:nvGrpSpPr>
        <p:grpSpPr>
          <a:xfrm>
            <a:off x="2260956" y="3283899"/>
            <a:ext cx="1828800" cy="2743200"/>
            <a:chOff x="1057274" y="1877980"/>
            <a:chExt cx="1828800" cy="2743200"/>
          </a:xfrm>
        </p:grpSpPr>
        <p:sp>
          <p:nvSpPr>
            <p:cNvPr id="9" name="Process 8">
              <a:extLst>
                <a:ext uri="{FF2B5EF4-FFF2-40B4-BE49-F238E27FC236}">
                  <a16:creationId xmlns:a16="http://schemas.microsoft.com/office/drawing/2014/main" id="{5E83BCF3-30C0-EE4A-82F2-39A26512B69F}"/>
                </a:ext>
              </a:extLst>
            </p:cNvPr>
            <p:cNvSpPr/>
            <p:nvPr/>
          </p:nvSpPr>
          <p:spPr>
            <a:xfrm>
              <a:off x="1057274" y="2335180"/>
              <a:ext cx="1828800" cy="2286000"/>
            </a:xfrm>
            <a:prstGeom prst="flowChartProcess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Atmosphere</a:t>
              </a:r>
            </a:p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50km,L72</a:t>
              </a:r>
            </a:p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3DVar</a:t>
              </a:r>
            </a:p>
            <a:p>
              <a:pPr lvl="0" algn="ctr">
                <a:spcAft>
                  <a:spcPts val="600"/>
                </a:spcAft>
              </a:pPr>
              <a:r>
                <a:rPr lang="en-US" dirty="0">
                  <a:solidFill>
                    <a:schemeClr val="tx2"/>
                  </a:solidFill>
                </a:rPr>
                <a:t>EOS-period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5619B3F-EE01-2041-8461-633DAF366C22}"/>
                </a:ext>
              </a:extLst>
            </p:cNvPr>
            <p:cNvSpPr/>
            <p:nvPr/>
          </p:nvSpPr>
          <p:spPr>
            <a:xfrm>
              <a:off x="1057274" y="1877980"/>
              <a:ext cx="182880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GEOS-FPIT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6A0559F-74AD-5F46-9F03-4269E3653BB7}"/>
              </a:ext>
            </a:extLst>
          </p:cNvPr>
          <p:cNvSpPr txBox="1"/>
          <p:nvPr/>
        </p:nvSpPr>
        <p:spPr>
          <a:xfrm>
            <a:off x="242524" y="40005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~2015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1D58193-BBD1-8745-BB11-CF6DBD0AB969}"/>
              </a:ext>
            </a:extLst>
          </p:cNvPr>
          <p:cNvSpPr txBox="1"/>
          <p:nvPr/>
        </p:nvSpPr>
        <p:spPr>
          <a:xfrm>
            <a:off x="4567511" y="40530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~2020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04F9669-DC64-944D-91F7-934BC58FC5F7}"/>
              </a:ext>
            </a:extLst>
          </p:cNvPr>
          <p:cNvSpPr txBox="1"/>
          <p:nvPr/>
        </p:nvSpPr>
        <p:spPr>
          <a:xfrm>
            <a:off x="8903014" y="40005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~2025</a:t>
            </a:r>
          </a:p>
        </p:txBody>
      </p:sp>
    </p:spTree>
    <p:extLst>
      <p:ext uri="{BB962C8B-B14F-4D97-AF65-F5344CB8AC3E}">
        <p14:creationId xmlns:p14="http://schemas.microsoft.com/office/powerpoint/2010/main" val="3373520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1211CAA-B83A-6042-927D-956353DFBE94}"/>
              </a:ext>
            </a:extLst>
          </p:cNvPr>
          <p:cNvSpPr/>
          <p:nvPr/>
        </p:nvSpPr>
        <p:spPr>
          <a:xfrm>
            <a:off x="4086830" y="923834"/>
            <a:ext cx="6382960" cy="5167602"/>
          </a:xfrm>
          <a:prstGeom prst="rect">
            <a:avLst/>
          </a:prstGeom>
          <a:solidFill>
            <a:schemeClr val="tx2">
              <a:lumMod val="20000"/>
              <a:lumOff val="80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5E12DD-9513-A049-86F6-F8C998692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BDB7F8-B093-7244-8727-5FBFD1330E4B}"/>
              </a:ext>
            </a:extLst>
          </p:cNvPr>
          <p:cNvSpPr txBox="1"/>
          <p:nvPr/>
        </p:nvSpPr>
        <p:spPr>
          <a:xfrm>
            <a:off x="4264630" y="1065195"/>
            <a:ext cx="60273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Capability to process additional input observation type</a:t>
            </a:r>
            <a:r>
              <a:rPr lang="en-US" sz="2000" dirty="0">
                <a:solidFill>
                  <a:schemeClr val="tx2"/>
                </a:solidFill>
              </a:rPr>
              <a:t>s, such as METOP-B AMSUA, METOP-B IASI, METOP-B MHS, CRIS, SSMIS, and GOES sounder.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787819-6AF6-4C49-BFF9-D880A8B2F788}"/>
              </a:ext>
            </a:extLst>
          </p:cNvPr>
          <p:cNvSpPr/>
          <p:nvPr/>
        </p:nvSpPr>
        <p:spPr>
          <a:xfrm>
            <a:off x="1087120" y="923834"/>
            <a:ext cx="2552700" cy="495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FPIT (GEOS-5.12.4)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2AE5D4-86A6-304F-9AD2-299DE637E0B2}"/>
              </a:ext>
            </a:extLst>
          </p:cNvPr>
          <p:cNvSpPr/>
          <p:nvPr/>
        </p:nvSpPr>
        <p:spPr>
          <a:xfrm>
            <a:off x="2070160" y="1672618"/>
            <a:ext cx="15696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lt1"/>
                </a:solidFill>
              </a:rPr>
              <a:t>GEOS-5.13.0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7E3244-C801-254B-9634-472AD5793252}"/>
              </a:ext>
            </a:extLst>
          </p:cNvPr>
          <p:cNvSpPr/>
          <p:nvPr/>
        </p:nvSpPr>
        <p:spPr>
          <a:xfrm>
            <a:off x="2070160" y="2295434"/>
            <a:ext cx="15696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lt1"/>
                </a:solidFill>
              </a:rPr>
              <a:t>GEOS-5.13.1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CFE1D6-F5B2-CA43-9AE7-4F6CCD91E410}"/>
              </a:ext>
            </a:extLst>
          </p:cNvPr>
          <p:cNvSpPr/>
          <p:nvPr/>
        </p:nvSpPr>
        <p:spPr>
          <a:xfrm>
            <a:off x="2070160" y="2918250"/>
            <a:ext cx="15696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lt1"/>
                </a:solidFill>
              </a:rPr>
              <a:t>GEOS-5.16.5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FAADB4-61F8-8E47-BE5A-2436C0F533B7}"/>
              </a:ext>
            </a:extLst>
          </p:cNvPr>
          <p:cNvSpPr/>
          <p:nvPr/>
        </p:nvSpPr>
        <p:spPr>
          <a:xfrm>
            <a:off x="2070160" y="3541066"/>
            <a:ext cx="15696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lt1"/>
                </a:solidFill>
              </a:rPr>
              <a:t>GEOS-5.17.0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689D3C-A637-6F4B-BEDA-6D306A0F6A1C}"/>
              </a:ext>
            </a:extLst>
          </p:cNvPr>
          <p:cNvSpPr/>
          <p:nvPr/>
        </p:nvSpPr>
        <p:spPr>
          <a:xfrm>
            <a:off x="1087120" y="5418030"/>
            <a:ext cx="2552700" cy="6734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FP (</a:t>
            </a:r>
            <a:r>
              <a:rPr lang="en-US" dirty="0">
                <a:solidFill>
                  <a:schemeClr val="lt1"/>
                </a:solidFill>
              </a:rPr>
              <a:t>GEOS-5.25.1)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03F475-F1EE-0944-BBEE-7E0B36908B01}"/>
              </a:ext>
            </a:extLst>
          </p:cNvPr>
          <p:cNvSpPr txBox="1"/>
          <p:nvPr/>
        </p:nvSpPr>
        <p:spPr>
          <a:xfrm>
            <a:off x="4792804" y="2373584"/>
            <a:ext cx="49710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Hybrid 3D-Var</a:t>
            </a:r>
            <a:r>
              <a:rPr lang="en-US" sz="2000" dirty="0">
                <a:solidFill>
                  <a:schemeClr val="tx2"/>
                </a:solidFill>
              </a:rPr>
              <a:t> data assimilation. Enhancement to the forecast model </a:t>
            </a:r>
            <a:r>
              <a:rPr lang="en-US" sz="2000" b="1" dirty="0">
                <a:solidFill>
                  <a:schemeClr val="tx2"/>
                </a:solidFill>
              </a:rPr>
              <a:t>parameterization of surface drag</a:t>
            </a:r>
            <a:endParaRPr lang="en-US" sz="2000" b="1" dirty="0"/>
          </a:p>
          <a:p>
            <a:endParaRPr lang="en-US" sz="20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D33197-40A0-604E-A4F4-12A4994FB495}"/>
              </a:ext>
            </a:extLst>
          </p:cNvPr>
          <p:cNvSpPr/>
          <p:nvPr/>
        </p:nvSpPr>
        <p:spPr>
          <a:xfrm>
            <a:off x="4379044" y="3493059"/>
            <a:ext cx="49710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Hybrid 4D-EnVar DA.</a:t>
            </a:r>
          </a:p>
          <a:p>
            <a:r>
              <a:rPr lang="en-US" sz="2000" b="1" dirty="0">
                <a:solidFill>
                  <a:schemeClr val="tx2"/>
                </a:solidFill>
              </a:rPr>
              <a:t> </a:t>
            </a:r>
            <a:r>
              <a:rPr lang="en-US" sz="2000" dirty="0">
                <a:solidFill>
                  <a:schemeClr val="tx2"/>
                </a:solidFill>
              </a:rPr>
              <a:t>Increase spatial </a:t>
            </a:r>
            <a:r>
              <a:rPr lang="en-US" sz="2000" b="1" dirty="0">
                <a:solidFill>
                  <a:schemeClr val="tx2"/>
                </a:solidFill>
              </a:rPr>
              <a:t>resolution to 12.5km</a:t>
            </a:r>
            <a:r>
              <a:rPr lang="en-US" sz="2000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3E068E3-D92C-224A-8554-AF4855A81DB6}"/>
              </a:ext>
            </a:extLst>
          </p:cNvPr>
          <p:cNvSpPr txBox="1"/>
          <p:nvPr/>
        </p:nvSpPr>
        <p:spPr>
          <a:xfrm>
            <a:off x="4792804" y="4388196"/>
            <a:ext cx="58355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Updated  topography  data  set;</a:t>
            </a:r>
          </a:p>
          <a:p>
            <a:r>
              <a:rPr lang="en-US" sz="2000" b="1" dirty="0">
                <a:solidFill>
                  <a:schemeClr val="tx2"/>
                </a:solidFill>
              </a:rPr>
              <a:t>Retuning of the gravity-wave drag and turbulence parameterizations. Changes to the moist physics </a:t>
            </a:r>
            <a:r>
              <a:rPr lang="en-US" sz="2000" dirty="0">
                <a:solidFill>
                  <a:schemeClr val="tx2"/>
                </a:solidFill>
              </a:rPr>
              <a:t>to improve the representation of intense precipitation events.</a:t>
            </a:r>
          </a:p>
          <a:p>
            <a:endParaRPr lang="en-US" sz="20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77FE912-AD93-754D-9A28-28C4223CE29A}"/>
              </a:ext>
            </a:extLst>
          </p:cNvPr>
          <p:cNvSpPr/>
          <p:nvPr/>
        </p:nvSpPr>
        <p:spPr>
          <a:xfrm>
            <a:off x="2070160" y="4163882"/>
            <a:ext cx="15696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lt1"/>
                </a:solidFill>
              </a:rPr>
              <a:t>GEOS-5.21.0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9CCAFC-1DB5-8F4E-90DF-0394A70B57E3}"/>
              </a:ext>
            </a:extLst>
          </p:cNvPr>
          <p:cNvSpPr/>
          <p:nvPr/>
        </p:nvSpPr>
        <p:spPr>
          <a:xfrm>
            <a:off x="2070160" y="4790956"/>
            <a:ext cx="15696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lt1"/>
                </a:solidFill>
              </a:rPr>
              <a:t>GEOS-5.22.0</a:t>
            </a:r>
          </a:p>
        </p:txBody>
      </p:sp>
    </p:spTree>
    <p:extLst>
      <p:ext uri="{BB962C8B-B14F-4D97-AF65-F5344CB8AC3E}">
        <p14:creationId xmlns:p14="http://schemas.microsoft.com/office/powerpoint/2010/main" val="2732416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12" grpId="0" animBg="1"/>
      <p:bldP spid="13" grpId="0" animBg="1"/>
      <p:bldP spid="14" grpId="0" animBg="1"/>
      <p:bldP spid="20" grpId="2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1211CAA-B83A-6042-927D-956353DFBE94}"/>
              </a:ext>
            </a:extLst>
          </p:cNvPr>
          <p:cNvSpPr/>
          <p:nvPr/>
        </p:nvSpPr>
        <p:spPr>
          <a:xfrm>
            <a:off x="4086830" y="923834"/>
            <a:ext cx="6382960" cy="5167602"/>
          </a:xfrm>
          <a:prstGeom prst="rect">
            <a:avLst/>
          </a:prstGeom>
          <a:solidFill>
            <a:schemeClr val="tx2">
              <a:lumMod val="20000"/>
              <a:lumOff val="80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5E12DD-9513-A049-86F6-F8C998692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BDB7F8-B093-7244-8727-5FBFD1330E4B}"/>
              </a:ext>
            </a:extLst>
          </p:cNvPr>
          <p:cNvSpPr txBox="1"/>
          <p:nvPr/>
        </p:nvSpPr>
        <p:spPr>
          <a:xfrm>
            <a:off x="4264630" y="1065195"/>
            <a:ext cx="60273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Change to model physics  </a:t>
            </a:r>
            <a:r>
              <a:rPr lang="en-US" sz="2000" dirty="0">
                <a:solidFill>
                  <a:schemeClr val="tx2"/>
                </a:solidFill>
              </a:rPr>
              <a:t>(RRTMG longwave radiation + improved representation of cloud ice and liquid effective radii). Dynamical core update. </a:t>
            </a:r>
            <a:r>
              <a:rPr lang="en-US" sz="2000" b="1" dirty="0">
                <a:solidFill>
                  <a:schemeClr val="tx2"/>
                </a:solidFill>
              </a:rPr>
              <a:t>All sky assimilation </a:t>
            </a:r>
            <a:r>
              <a:rPr lang="en-US" sz="2000" dirty="0">
                <a:solidFill>
                  <a:schemeClr val="tx2"/>
                </a:solidFill>
              </a:rPr>
              <a:t>of GPM GMI radiances. </a:t>
            </a:r>
            <a:r>
              <a:rPr lang="en-US" sz="2000" b="1" dirty="0">
                <a:solidFill>
                  <a:schemeClr val="tx2"/>
                </a:solidFill>
              </a:rPr>
              <a:t>Updated variational bias-correction scheme. </a:t>
            </a:r>
            <a:r>
              <a:rPr lang="en-US" sz="2000" dirty="0">
                <a:solidFill>
                  <a:schemeClr val="tx2"/>
                </a:solidFill>
              </a:rPr>
              <a:t>Update to 4DIAU.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787819-6AF6-4C49-BFF9-D880A8B2F788}"/>
              </a:ext>
            </a:extLst>
          </p:cNvPr>
          <p:cNvSpPr/>
          <p:nvPr/>
        </p:nvSpPr>
        <p:spPr>
          <a:xfrm>
            <a:off x="1087120" y="923834"/>
            <a:ext cx="2552700" cy="495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FPIT (GEOS-5.12.4)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2AE5D4-86A6-304F-9AD2-299DE637E0B2}"/>
              </a:ext>
            </a:extLst>
          </p:cNvPr>
          <p:cNvSpPr/>
          <p:nvPr/>
        </p:nvSpPr>
        <p:spPr>
          <a:xfrm>
            <a:off x="2070160" y="1672618"/>
            <a:ext cx="15696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lt1"/>
                </a:solidFill>
              </a:rPr>
              <a:t>GEOS-5.13.0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7E3244-C801-254B-9634-472AD5793252}"/>
              </a:ext>
            </a:extLst>
          </p:cNvPr>
          <p:cNvSpPr/>
          <p:nvPr/>
        </p:nvSpPr>
        <p:spPr>
          <a:xfrm>
            <a:off x="2070160" y="2295434"/>
            <a:ext cx="15696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lt1"/>
                </a:solidFill>
              </a:rPr>
              <a:t>GEOS-5.13.1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CFE1D6-F5B2-CA43-9AE7-4F6CCD91E410}"/>
              </a:ext>
            </a:extLst>
          </p:cNvPr>
          <p:cNvSpPr/>
          <p:nvPr/>
        </p:nvSpPr>
        <p:spPr>
          <a:xfrm>
            <a:off x="2070160" y="2918250"/>
            <a:ext cx="15696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lt1"/>
                </a:solidFill>
              </a:rPr>
              <a:t>GEOS-5.16.5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FAADB4-61F8-8E47-BE5A-2436C0F533B7}"/>
              </a:ext>
            </a:extLst>
          </p:cNvPr>
          <p:cNvSpPr/>
          <p:nvPr/>
        </p:nvSpPr>
        <p:spPr>
          <a:xfrm>
            <a:off x="2070160" y="3541066"/>
            <a:ext cx="15696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lt1"/>
                </a:solidFill>
              </a:rPr>
              <a:t>GEOS-5.17.0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FCFA4A-5796-4A46-ACFE-25EB9B068D9C}"/>
              </a:ext>
            </a:extLst>
          </p:cNvPr>
          <p:cNvSpPr/>
          <p:nvPr/>
        </p:nvSpPr>
        <p:spPr>
          <a:xfrm>
            <a:off x="2070160" y="4163882"/>
            <a:ext cx="15696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lt1"/>
                </a:solidFill>
              </a:rPr>
              <a:t>GEOS-5.21.0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AD7BB9-384F-9949-B990-2B0724435C0E}"/>
              </a:ext>
            </a:extLst>
          </p:cNvPr>
          <p:cNvSpPr/>
          <p:nvPr/>
        </p:nvSpPr>
        <p:spPr>
          <a:xfrm>
            <a:off x="2070160" y="4790956"/>
            <a:ext cx="15696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lt1"/>
                </a:solidFill>
              </a:rPr>
              <a:t>GEOS-5.22.0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689D3C-A637-6F4B-BEDA-6D306A0F6A1C}"/>
              </a:ext>
            </a:extLst>
          </p:cNvPr>
          <p:cNvSpPr/>
          <p:nvPr/>
        </p:nvSpPr>
        <p:spPr>
          <a:xfrm>
            <a:off x="1087120" y="5418030"/>
            <a:ext cx="2552700" cy="6734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FP (</a:t>
            </a:r>
            <a:r>
              <a:rPr lang="en-US" dirty="0">
                <a:solidFill>
                  <a:schemeClr val="lt1"/>
                </a:solidFill>
              </a:rPr>
              <a:t>GEOS-5.25.1)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C92F6D-0B16-3845-80A2-AE64BB3A37EE}"/>
              </a:ext>
            </a:extLst>
          </p:cNvPr>
          <p:cNvSpPr txBox="1"/>
          <p:nvPr/>
        </p:nvSpPr>
        <p:spPr>
          <a:xfrm>
            <a:off x="4889440" y="2999929"/>
            <a:ext cx="602736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Assimilation of radiances from </a:t>
            </a:r>
            <a:r>
              <a:rPr lang="en-US" sz="2000" b="1" dirty="0" err="1">
                <a:solidFill>
                  <a:schemeClr val="tx2"/>
                </a:solidFill>
              </a:rPr>
              <a:t>Cris</a:t>
            </a:r>
            <a:r>
              <a:rPr lang="en-US" sz="2000" b="1" dirty="0">
                <a:solidFill>
                  <a:schemeClr val="tx2"/>
                </a:solidFill>
              </a:rPr>
              <a:t> and ATMS from NOAA-20</a:t>
            </a:r>
            <a:r>
              <a:rPr lang="en-US" sz="2000" dirty="0">
                <a:solidFill>
                  <a:schemeClr val="tx2"/>
                </a:solidFill>
              </a:rPr>
              <a:t>. Addition of </a:t>
            </a:r>
            <a:r>
              <a:rPr lang="en-US" sz="2000" b="1" dirty="0">
                <a:solidFill>
                  <a:schemeClr val="tx2"/>
                </a:solidFill>
              </a:rPr>
              <a:t>total column ozone measurements from the OMPS nadir mapper instrument</a:t>
            </a:r>
            <a:r>
              <a:rPr lang="en-US" sz="2000" dirty="0">
                <a:solidFill>
                  <a:schemeClr val="tx2"/>
                </a:solidFill>
              </a:rPr>
              <a:t>. NEXRAD velocity-azimuth display (VAD) winds disabled. Retuned Observation errors for all polar AMVs from MODIS and AVHRR. Update added to account for inter-channel correlations in the specification of the observation error matrix for AIRS and IASI hyper-spectral IR radiances.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8560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1211CAA-B83A-6042-927D-956353DFBE94}"/>
              </a:ext>
            </a:extLst>
          </p:cNvPr>
          <p:cNvSpPr/>
          <p:nvPr/>
        </p:nvSpPr>
        <p:spPr>
          <a:xfrm>
            <a:off x="4086830" y="923834"/>
            <a:ext cx="6382960" cy="5167602"/>
          </a:xfrm>
          <a:prstGeom prst="rect">
            <a:avLst/>
          </a:prstGeom>
          <a:solidFill>
            <a:schemeClr val="tx2">
              <a:lumMod val="20000"/>
              <a:lumOff val="80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5E12DD-9513-A049-86F6-F8C998692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BDB7F8-B093-7244-8727-5FBFD1330E4B}"/>
              </a:ext>
            </a:extLst>
          </p:cNvPr>
          <p:cNvSpPr txBox="1"/>
          <p:nvPr/>
        </p:nvSpPr>
        <p:spPr>
          <a:xfrm>
            <a:off x="4264630" y="923834"/>
            <a:ext cx="638296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Deep convective parameterization (RAS) replaced with a combination of the </a:t>
            </a:r>
            <a:r>
              <a:rPr lang="en-US" sz="2000" b="1" dirty="0" err="1">
                <a:solidFill>
                  <a:schemeClr val="tx2"/>
                </a:solidFill>
              </a:rPr>
              <a:t>Grell</a:t>
            </a:r>
            <a:r>
              <a:rPr lang="en-US" sz="2000" b="1" dirty="0">
                <a:solidFill>
                  <a:schemeClr val="tx2"/>
                </a:solidFill>
              </a:rPr>
              <a:t>-Freitas scale-aware deep and congestus parameterization</a:t>
            </a:r>
            <a:r>
              <a:rPr lang="en-US" sz="2000" dirty="0">
                <a:solidFill>
                  <a:schemeClr val="tx2"/>
                </a:solidFill>
              </a:rPr>
              <a:t> combined with the Park and Bretherton shallow convection scheme.</a:t>
            </a:r>
          </a:p>
          <a:p>
            <a:endParaRPr lang="en-US" sz="20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New </a:t>
            </a:r>
            <a:r>
              <a:rPr lang="en-US" sz="2000" b="1" dirty="0">
                <a:solidFill>
                  <a:schemeClr val="tx2"/>
                </a:solidFill>
              </a:rPr>
              <a:t>RRTMG shortwave radiation scheme</a:t>
            </a:r>
            <a:r>
              <a:rPr lang="en-US" sz="2000" dirty="0">
                <a:solidFill>
                  <a:schemeClr val="tx2"/>
                </a:solidFill>
              </a:rPr>
              <a:t>. Update to cloud liquid and ice radiative properties in the single-moment microphysics. </a:t>
            </a:r>
          </a:p>
          <a:p>
            <a:endParaRPr lang="en-US" sz="20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Catchment land model now includes </a:t>
            </a:r>
            <a:r>
              <a:rPr lang="en-US" sz="2000" b="1" dirty="0">
                <a:solidFill>
                  <a:schemeClr val="tx2"/>
                </a:solidFill>
              </a:rPr>
              <a:t>updated hydrology features</a:t>
            </a:r>
            <a:r>
              <a:rPr lang="en-US" sz="2000" dirty="0">
                <a:solidFill>
                  <a:schemeClr val="tx2"/>
                </a:solidFill>
              </a:rPr>
              <a:t> making GEOS systems consistent with operational GMAO production of SMAP Level 4 soil moisture products. This includes extensive updates of model BC (soil textures, vegetation phenology) and </a:t>
            </a:r>
            <a:r>
              <a:rPr lang="en-US" sz="2000" b="1" dirty="0">
                <a:solidFill>
                  <a:schemeClr val="tx2"/>
                </a:solidFill>
              </a:rPr>
              <a:t>improved physical treatments of soil moisture diffusion and surface thermodynamics</a:t>
            </a:r>
            <a:r>
              <a:rPr lang="en-US" sz="2000" dirty="0">
                <a:solidFill>
                  <a:schemeClr val="tx2"/>
                </a:solidFill>
              </a:rPr>
              <a:t>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787819-6AF6-4C49-BFF9-D880A8B2F788}"/>
              </a:ext>
            </a:extLst>
          </p:cNvPr>
          <p:cNvSpPr/>
          <p:nvPr/>
        </p:nvSpPr>
        <p:spPr>
          <a:xfrm>
            <a:off x="1087120" y="923834"/>
            <a:ext cx="2552700" cy="495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FPIT (GEOS-5.12.4)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2AE5D4-86A6-304F-9AD2-299DE637E0B2}"/>
              </a:ext>
            </a:extLst>
          </p:cNvPr>
          <p:cNvSpPr/>
          <p:nvPr/>
        </p:nvSpPr>
        <p:spPr>
          <a:xfrm>
            <a:off x="2070160" y="1672618"/>
            <a:ext cx="15696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lt1"/>
                </a:solidFill>
              </a:rPr>
              <a:t>GEOS-5.13.0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7E3244-C801-254B-9634-472AD5793252}"/>
              </a:ext>
            </a:extLst>
          </p:cNvPr>
          <p:cNvSpPr/>
          <p:nvPr/>
        </p:nvSpPr>
        <p:spPr>
          <a:xfrm>
            <a:off x="2070160" y="2295434"/>
            <a:ext cx="15696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lt1"/>
                </a:solidFill>
              </a:rPr>
              <a:t>GEOS-5.13.1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CFE1D6-F5B2-CA43-9AE7-4F6CCD91E410}"/>
              </a:ext>
            </a:extLst>
          </p:cNvPr>
          <p:cNvSpPr/>
          <p:nvPr/>
        </p:nvSpPr>
        <p:spPr>
          <a:xfrm>
            <a:off x="2070160" y="2918250"/>
            <a:ext cx="15696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lt1"/>
                </a:solidFill>
              </a:rPr>
              <a:t>GEOS-5.16.5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FAADB4-61F8-8E47-BE5A-2436C0F533B7}"/>
              </a:ext>
            </a:extLst>
          </p:cNvPr>
          <p:cNvSpPr/>
          <p:nvPr/>
        </p:nvSpPr>
        <p:spPr>
          <a:xfrm>
            <a:off x="2070160" y="3541066"/>
            <a:ext cx="15696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lt1"/>
                </a:solidFill>
              </a:rPr>
              <a:t>GEOS-5.17.0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FCFA4A-5796-4A46-ACFE-25EB9B068D9C}"/>
              </a:ext>
            </a:extLst>
          </p:cNvPr>
          <p:cNvSpPr/>
          <p:nvPr/>
        </p:nvSpPr>
        <p:spPr>
          <a:xfrm>
            <a:off x="2070160" y="4163882"/>
            <a:ext cx="15696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lt1"/>
                </a:solidFill>
              </a:rPr>
              <a:t>GEOS-5.21.0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AD7BB9-384F-9949-B990-2B0724435C0E}"/>
              </a:ext>
            </a:extLst>
          </p:cNvPr>
          <p:cNvSpPr/>
          <p:nvPr/>
        </p:nvSpPr>
        <p:spPr>
          <a:xfrm>
            <a:off x="2070160" y="4790956"/>
            <a:ext cx="15696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lt1"/>
                </a:solidFill>
              </a:rPr>
              <a:t>GEOS-5.22.0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689D3C-A637-6F4B-BEDA-6D306A0F6A1C}"/>
              </a:ext>
            </a:extLst>
          </p:cNvPr>
          <p:cNvSpPr/>
          <p:nvPr/>
        </p:nvSpPr>
        <p:spPr>
          <a:xfrm>
            <a:off x="1087120" y="5418030"/>
            <a:ext cx="2552700" cy="6734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FP (</a:t>
            </a:r>
            <a:r>
              <a:rPr lang="en-US" dirty="0">
                <a:solidFill>
                  <a:schemeClr val="lt1"/>
                </a:solidFill>
              </a:rPr>
              <a:t>GEOS-5.25.1)</a:t>
            </a:r>
          </a:p>
        </p:txBody>
      </p:sp>
    </p:spTree>
    <p:extLst>
      <p:ext uri="{BB962C8B-B14F-4D97-AF65-F5344CB8AC3E}">
        <p14:creationId xmlns:p14="http://schemas.microsoft.com/office/powerpoint/2010/main" val="340256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43ABE-FC24-DC4F-A092-E3D0F0D06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on forecast skill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F3D4135-C500-934E-B09B-C3F9941775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840" y="1590587"/>
            <a:ext cx="6088414" cy="367682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FADA26-7066-AA47-8A7F-EC1CCD1ED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10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565F55-09D7-1E4A-9B8F-F9E292F03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0304" y="1591525"/>
            <a:ext cx="6086856" cy="36758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4181AE-6469-4E45-88CE-54064F9C1ACD}"/>
              </a:ext>
            </a:extLst>
          </p:cNvPr>
          <p:cNvSpPr txBox="1"/>
          <p:nvPr/>
        </p:nvSpPr>
        <p:spPr>
          <a:xfrm>
            <a:off x="838200" y="5473060"/>
            <a:ext cx="108391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tx2"/>
                </a:solidFill>
              </a:rPr>
              <a:t>Time series of 48h forecast rms error for 850hPa temperature and 500hPa zonal wind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6E2974-5F45-9C49-A9A1-5A322723A532}"/>
              </a:ext>
            </a:extLst>
          </p:cNvPr>
          <p:cNvSpPr txBox="1"/>
          <p:nvPr/>
        </p:nvSpPr>
        <p:spPr>
          <a:xfrm>
            <a:off x="4142636" y="2030110"/>
            <a:ext cx="17176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96FF"/>
                </a:solidFill>
              </a:rPr>
              <a:t>GEOS-FP</a:t>
            </a:r>
          </a:p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NCEP</a:t>
            </a:r>
            <a:endParaRPr lang="en-US" b="1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ECMWF Ops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5E163A-DE87-244C-B8E2-07DEF457C03D}"/>
              </a:ext>
            </a:extLst>
          </p:cNvPr>
          <p:cNvSpPr txBox="1"/>
          <p:nvPr/>
        </p:nvSpPr>
        <p:spPr>
          <a:xfrm>
            <a:off x="9833032" y="1981838"/>
            <a:ext cx="17176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96FF"/>
                </a:solidFill>
              </a:rPr>
              <a:t>GEOS-FP</a:t>
            </a:r>
          </a:p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NCEP</a:t>
            </a:r>
            <a:endParaRPr lang="en-US" b="1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ECMWF Ops</a:t>
            </a:r>
          </a:p>
        </p:txBody>
      </p:sp>
    </p:spTree>
    <p:extLst>
      <p:ext uri="{BB962C8B-B14F-4D97-AF65-F5344CB8AC3E}">
        <p14:creationId xmlns:p14="http://schemas.microsoft.com/office/powerpoint/2010/main" val="2617699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C897D-BEFD-014D-BB87-D1CBEF0FD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87407" y="1012062"/>
            <a:ext cx="2900569" cy="820208"/>
          </a:xfrm>
        </p:spPr>
        <p:txBody>
          <a:bodyPr>
            <a:normAutofit fontScale="90000"/>
          </a:bodyPr>
          <a:lstStyle/>
          <a:p>
            <a:r>
              <a:rPr lang="en-US" dirty="0"/>
              <a:t>Observing system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87374-5470-AC43-A77F-9651D6ED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11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A6FA31-C6C2-E84D-9F63-0748C4712CB2}"/>
              </a:ext>
            </a:extLst>
          </p:cNvPr>
          <p:cNvSpPr txBox="1"/>
          <p:nvPr/>
        </p:nvSpPr>
        <p:spPr>
          <a:xfrm>
            <a:off x="258417" y="2604052"/>
            <a:ext cx="1808922" cy="36933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Reprocessed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913C37-B18E-184E-9671-3557D7B17D35}"/>
              </a:ext>
            </a:extLst>
          </p:cNvPr>
          <p:cNvSpPr txBox="1"/>
          <p:nvPr/>
        </p:nvSpPr>
        <p:spPr>
          <a:xfrm>
            <a:off x="258417" y="3223348"/>
            <a:ext cx="1808922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Used in FPIT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DA8C20-3B6D-FE43-B969-FD7DFA0E8DD7}"/>
              </a:ext>
            </a:extLst>
          </p:cNvPr>
          <p:cNvSpPr txBox="1"/>
          <p:nvPr/>
        </p:nvSpPr>
        <p:spPr>
          <a:xfrm>
            <a:off x="258417" y="3858768"/>
            <a:ext cx="1808922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NEW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4A6A33-43CD-DB45-8488-EFB634DDA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365" y="0"/>
            <a:ext cx="99656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403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0CC64-FB3E-7C4E-A98F-4D9354D13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784" y="1652794"/>
            <a:ext cx="2096418" cy="1150041"/>
          </a:xfrm>
        </p:spPr>
        <p:txBody>
          <a:bodyPr>
            <a:normAutofit/>
          </a:bodyPr>
          <a:lstStyle/>
          <a:p>
            <a:r>
              <a:rPr lang="en-US" sz="2800" dirty="0"/>
              <a:t>Ozone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4A9B07-34B4-0A4A-9105-97A37534D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12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4FB25B9-0C50-D94A-A0F6-970AA25D9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17" y="0"/>
            <a:ext cx="10104783" cy="6806047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FC31BD4-BB92-1947-828B-7DFD58BBDDF2}"/>
              </a:ext>
            </a:extLst>
          </p:cNvPr>
          <p:cNvSpPr/>
          <p:nvPr/>
        </p:nvSpPr>
        <p:spPr>
          <a:xfrm>
            <a:off x="3646924" y="2623930"/>
            <a:ext cx="8435009" cy="1053548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93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ACD83A2F-7EB8-3942-892F-0239464C7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04" y="505166"/>
            <a:ext cx="6119251" cy="53975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84B840F-42C0-7F47-91FC-76C7BC4E6DCF}"/>
              </a:ext>
            </a:extLst>
          </p:cNvPr>
          <p:cNvCxnSpPr>
            <a:cxnSpLocks/>
          </p:cNvCxnSpPr>
          <p:nvPr/>
        </p:nvCxnSpPr>
        <p:spPr>
          <a:xfrm>
            <a:off x="3516923" y="1055077"/>
            <a:ext cx="295422" cy="4847589"/>
          </a:xfrm>
          <a:prstGeom prst="line">
            <a:avLst/>
          </a:prstGeom>
          <a:ln w="60325">
            <a:solidFill>
              <a:schemeClr val="tx2">
                <a:alpha val="27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CFEC15C-C44F-B947-99A1-19326DA71BD8}"/>
              </a:ext>
            </a:extLst>
          </p:cNvPr>
          <p:cNvCxnSpPr>
            <a:cxnSpLocks/>
          </p:cNvCxnSpPr>
          <p:nvPr/>
        </p:nvCxnSpPr>
        <p:spPr>
          <a:xfrm>
            <a:off x="4879142" y="1052729"/>
            <a:ext cx="295422" cy="4847589"/>
          </a:xfrm>
          <a:prstGeom prst="line">
            <a:avLst/>
          </a:prstGeom>
          <a:ln w="60325">
            <a:solidFill>
              <a:schemeClr val="tx2">
                <a:alpha val="27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61717E6-00ED-4B4B-A852-BC8BAE2B8EEA}"/>
              </a:ext>
            </a:extLst>
          </p:cNvPr>
          <p:cNvCxnSpPr/>
          <p:nvPr/>
        </p:nvCxnSpPr>
        <p:spPr>
          <a:xfrm flipV="1">
            <a:off x="2546258" y="618978"/>
            <a:ext cx="0" cy="489555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B28193B-5DD1-7144-AA1B-D5DE2DFB03EC}"/>
              </a:ext>
            </a:extLst>
          </p:cNvPr>
          <p:cNvSpPr txBox="1"/>
          <p:nvPr/>
        </p:nvSpPr>
        <p:spPr>
          <a:xfrm>
            <a:off x="6096000" y="1685088"/>
            <a:ext cx="596919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New version of SBUV ozone data: dynamical priors account for the QBO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Observation errors retuned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Test analysis in better agreement with ozonesondes and MERRA-2 than RPIT (“old” version of SBUV data)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Improvements of SBUV analysis:    </a:t>
            </a:r>
          </a:p>
          <a:p>
            <a:pPr>
              <a:spcAft>
                <a:spcPts val="600"/>
              </a:spcAft>
            </a:pPr>
            <a:endParaRPr lang="en-US" sz="2000" dirty="0">
              <a:solidFill>
                <a:schemeClr val="tx2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</a:rPr>
              <a:t>MERRA (previous slide) </a:t>
            </a:r>
            <a:r>
              <a:rPr lang="en-US" sz="2000" dirty="0">
                <a:solidFill>
                  <a:schemeClr val="tx2"/>
                </a:solidFill>
                <a:sym typeface="Wingdings" pitchFamily="2" charset="2"/>
              </a:rPr>
              <a:t> RPIT  new SBUV test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chemeClr val="tx2"/>
                </a:solidFill>
                <a:sym typeface="Wingdings" pitchFamily="2" charset="2"/>
              </a:rPr>
              <a:t>   😔                          😐         🙂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621E1C-2166-814E-BC01-32FF2D28B6BC}"/>
              </a:ext>
            </a:extLst>
          </p:cNvPr>
          <p:cNvSpPr txBox="1"/>
          <p:nvPr/>
        </p:nvSpPr>
        <p:spPr>
          <a:xfrm>
            <a:off x="4077202" y="854091"/>
            <a:ext cx="1899302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2">
                    <a:lumMod val="10000"/>
                  </a:schemeClr>
                </a:solidFill>
              </a:rPr>
              <a:t>Nairobi </a:t>
            </a:r>
            <a:r>
              <a:rPr lang="en-US" sz="1200" b="1" dirty="0" err="1">
                <a:solidFill>
                  <a:schemeClr val="bg2">
                    <a:lumMod val="10000"/>
                  </a:schemeClr>
                </a:solidFill>
              </a:rPr>
              <a:t>sondes</a:t>
            </a:r>
            <a:endParaRPr lang="en-US" sz="1200" b="1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en-US" sz="1200" b="1" dirty="0">
                <a:solidFill>
                  <a:srgbClr val="0070C0"/>
                </a:solidFill>
              </a:rPr>
              <a:t>MERRA-2</a:t>
            </a:r>
          </a:p>
          <a:p>
            <a:r>
              <a:rPr lang="en-US" sz="1200" b="1" dirty="0">
                <a:solidFill>
                  <a:srgbClr val="FF0000"/>
                </a:solidFill>
              </a:rPr>
              <a:t>RPIT (SBUV)</a:t>
            </a:r>
          </a:p>
          <a:p>
            <a:r>
              <a:rPr lang="en-US" sz="1200" b="1" dirty="0">
                <a:solidFill>
                  <a:srgbClr val="E7B102"/>
                </a:solidFill>
              </a:rPr>
              <a:t>SBUV test (new SBUV)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0CA881C-D554-6F47-9DB8-400D1C840FC0}"/>
              </a:ext>
            </a:extLst>
          </p:cNvPr>
          <p:cNvCxnSpPr>
            <a:cxnSpLocks/>
          </p:cNvCxnSpPr>
          <p:nvPr/>
        </p:nvCxnSpPr>
        <p:spPr>
          <a:xfrm>
            <a:off x="2178142" y="1024598"/>
            <a:ext cx="295422" cy="4847589"/>
          </a:xfrm>
          <a:prstGeom prst="line">
            <a:avLst/>
          </a:prstGeom>
          <a:ln w="60325">
            <a:solidFill>
              <a:schemeClr val="tx2">
                <a:alpha val="27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167A573-EE09-A645-ABCD-FECC45663D00}"/>
              </a:ext>
            </a:extLst>
          </p:cNvPr>
          <p:cNvSpPr txBox="1"/>
          <p:nvPr/>
        </p:nvSpPr>
        <p:spPr>
          <a:xfrm>
            <a:off x="787790" y="3476523"/>
            <a:ext cx="1390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SBUV period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A63E1E0-E36F-224D-A2C0-93A05DDE42B9}"/>
              </a:ext>
            </a:extLst>
          </p:cNvPr>
          <p:cNvSpPr txBox="1"/>
          <p:nvPr/>
        </p:nvSpPr>
        <p:spPr>
          <a:xfrm>
            <a:off x="3082962" y="3476523"/>
            <a:ext cx="1390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MLS period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E7C57B-0DF6-0F48-B50E-CACA53BFFF35}"/>
              </a:ext>
            </a:extLst>
          </p:cNvPr>
          <p:cNvSpPr txBox="1"/>
          <p:nvPr/>
        </p:nvSpPr>
        <p:spPr>
          <a:xfrm>
            <a:off x="457131" y="5801550"/>
            <a:ext cx="5936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2"/>
                </a:solidFill>
              </a:rPr>
              <a:t>Monthly averaged data from ozonesondes and three analyses at Nairobi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5BC4248-3D12-3547-AF7E-71297A22A087}"/>
              </a:ext>
            </a:extLst>
          </p:cNvPr>
          <p:cNvSpPr txBox="1"/>
          <p:nvPr/>
        </p:nvSpPr>
        <p:spPr>
          <a:xfrm rot="5166723">
            <a:off x="4044299" y="2897478"/>
            <a:ext cx="2204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Downward propagation</a:t>
            </a:r>
          </a:p>
        </p:txBody>
      </p:sp>
    </p:spTree>
    <p:extLst>
      <p:ext uri="{BB962C8B-B14F-4D97-AF65-F5344CB8AC3E}">
        <p14:creationId xmlns:p14="http://schemas.microsoft.com/office/powerpoint/2010/main" val="3664687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8D655-E9B6-E34F-8CCC-F5208866F6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39581"/>
            <a:ext cx="9144000" cy="238760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3200" dirty="0"/>
              <a:t>Preliminary evaluation of T and Q: </a:t>
            </a:r>
            <a:br>
              <a:rPr lang="en-US" sz="3200" dirty="0"/>
            </a:br>
            <a:r>
              <a:rPr lang="en-US" sz="3200" dirty="0"/>
              <a:t>“candidate” GEOS-IT system </a:t>
            </a:r>
            <a:br>
              <a:rPr lang="en-US" sz="3200" dirty="0"/>
            </a:br>
            <a:r>
              <a:rPr lang="en-US" sz="3200" dirty="0"/>
              <a:t>compared with </a:t>
            </a:r>
            <a:br>
              <a:rPr lang="en-US" sz="3200" dirty="0"/>
            </a:br>
            <a:r>
              <a:rPr lang="en-US" sz="3200" dirty="0"/>
              <a:t>current GEOS-FPIT system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CC9979-AF8B-B741-BE9C-164BE9A072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Candidate system = 3dVar test with new SBUV/2 and no MLS</a:t>
            </a:r>
          </a:p>
          <a:p>
            <a:r>
              <a:rPr lang="en-US" dirty="0"/>
              <a:t>Current system = d5124_rpit_jan12 (GEOS-FPIT)</a:t>
            </a:r>
          </a:p>
        </p:txBody>
      </p:sp>
    </p:spTree>
    <p:extLst>
      <p:ext uri="{BB962C8B-B14F-4D97-AF65-F5344CB8AC3E}">
        <p14:creationId xmlns:p14="http://schemas.microsoft.com/office/powerpoint/2010/main" val="1493821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6A33E61E-93A9-5B49-87BE-7DAFE52656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337" r="7568" b="5760"/>
          <a:stretch/>
        </p:blipFill>
        <p:spPr>
          <a:xfrm>
            <a:off x="0" y="2038455"/>
            <a:ext cx="6096000" cy="3546389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  <a:softEdge rad="38100"/>
          </a:effectLst>
        </p:spPr>
      </p:pic>
      <p:pic>
        <p:nvPicPr>
          <p:cNvPr id="5" name="Picture 4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E9EC18CB-14EC-074E-9910-84B030A03C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968" r="7027" b="5760"/>
          <a:stretch/>
        </p:blipFill>
        <p:spPr>
          <a:xfrm>
            <a:off x="6096000" y="2038454"/>
            <a:ext cx="6096000" cy="3546389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  <a:softEdge rad="254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B0F85B-89EF-A342-BCF8-3D56461E739D}"/>
              </a:ext>
            </a:extLst>
          </p:cNvPr>
          <p:cNvSpPr txBox="1"/>
          <p:nvPr/>
        </p:nvSpPr>
        <p:spPr>
          <a:xfrm>
            <a:off x="1444309" y="656409"/>
            <a:ext cx="93033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There are substantial differences in the global (60N,S) temperature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between the candidate-IT and the current GEOS-FPIT systems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C47F86-016F-1E4C-957E-4B9AF89B238C}"/>
              </a:ext>
            </a:extLst>
          </p:cNvPr>
          <p:cNvSpPr txBox="1"/>
          <p:nvPr/>
        </p:nvSpPr>
        <p:spPr>
          <a:xfrm>
            <a:off x="691978" y="1699899"/>
            <a:ext cx="53171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Candidate minus current FP-IT TEMP;  January 2005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3611AF-27E1-BA4A-A2A8-8ED8C75309B4}"/>
              </a:ext>
            </a:extLst>
          </p:cNvPr>
          <p:cNvSpPr txBox="1"/>
          <p:nvPr/>
        </p:nvSpPr>
        <p:spPr>
          <a:xfrm>
            <a:off x="6701117" y="1699899"/>
            <a:ext cx="50802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Candidate minus current FP-IT TEMP;  July 2005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CCA407-108D-604C-A11D-0E7549552B0B}"/>
              </a:ext>
            </a:extLst>
          </p:cNvPr>
          <p:cNvSpPr txBox="1"/>
          <p:nvPr/>
        </p:nvSpPr>
        <p:spPr>
          <a:xfrm>
            <a:off x="2129048" y="5801481"/>
            <a:ext cx="85429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How do these differences compare with ERA-5 Reanalysis temperatures?</a:t>
            </a:r>
          </a:p>
        </p:txBody>
      </p:sp>
    </p:spTree>
    <p:extLst>
      <p:ext uri="{BB962C8B-B14F-4D97-AF65-F5344CB8AC3E}">
        <p14:creationId xmlns:p14="http://schemas.microsoft.com/office/powerpoint/2010/main" val="3324949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cess 11">
            <a:extLst>
              <a:ext uri="{FF2B5EF4-FFF2-40B4-BE49-F238E27FC236}">
                <a16:creationId xmlns:a16="http://schemas.microsoft.com/office/drawing/2014/main" id="{FB020F99-480A-4C40-9F17-1E0F16093033}"/>
              </a:ext>
            </a:extLst>
          </p:cNvPr>
          <p:cNvSpPr/>
          <p:nvPr/>
        </p:nvSpPr>
        <p:spPr>
          <a:xfrm>
            <a:off x="14990" y="29980"/>
            <a:ext cx="5036695" cy="6340839"/>
          </a:xfrm>
          <a:prstGeom prst="flowChartProcess">
            <a:avLst/>
          </a:prstGeom>
          <a:solidFill>
            <a:schemeClr val="bg2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E9EC18CB-14EC-074E-9910-84B030A03C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968" r="7027" b="5760"/>
          <a:stretch/>
        </p:blipFill>
        <p:spPr>
          <a:xfrm>
            <a:off x="302049" y="1875013"/>
            <a:ext cx="4403225" cy="3547872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  <a:softEdge rad="254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C3611AF-27E1-BA4A-A2A8-8ED8C75309B4}"/>
              </a:ext>
            </a:extLst>
          </p:cNvPr>
          <p:cNvSpPr txBox="1"/>
          <p:nvPr/>
        </p:nvSpPr>
        <p:spPr>
          <a:xfrm>
            <a:off x="302049" y="1474453"/>
            <a:ext cx="4757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Test minus current FP-IT TEMP;  July 2005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85996EA-EAD4-E74D-8011-3F081F3831FA}"/>
              </a:ext>
            </a:extLst>
          </p:cNvPr>
          <p:cNvSpPr/>
          <p:nvPr/>
        </p:nvSpPr>
        <p:spPr>
          <a:xfrm>
            <a:off x="423161" y="3947923"/>
            <a:ext cx="4574747" cy="580767"/>
          </a:xfrm>
          <a:prstGeom prst="ellipse">
            <a:avLst/>
          </a:prstGeom>
          <a:noFill/>
          <a:ln w="28575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close up of a map&#10;&#10;Description automatically generated">
            <a:extLst>
              <a:ext uri="{FF2B5EF4-FFF2-40B4-BE49-F238E27FC236}">
                <a16:creationId xmlns:a16="http://schemas.microsoft.com/office/drawing/2014/main" id="{F1983E2F-74BB-4E4D-9B9B-F0E01F23D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1280160"/>
            <a:ext cx="5489697" cy="4114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DCE1514-AE22-4148-B3BD-DB4E845F5636}"/>
              </a:ext>
            </a:extLst>
          </p:cNvPr>
          <p:cNvSpPr txBox="1"/>
          <p:nvPr/>
        </p:nvSpPr>
        <p:spPr>
          <a:xfrm>
            <a:off x="6869158" y="1173389"/>
            <a:ext cx="33329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</a:rPr>
              <a:t>850T Closeness to ERA5</a:t>
            </a:r>
          </a:p>
          <a:p>
            <a:pPr algn="ctr"/>
            <a:r>
              <a:rPr lang="en-US" sz="1600" b="1" dirty="0">
                <a:solidFill>
                  <a:schemeClr val="tx2"/>
                </a:solidFill>
              </a:rPr>
              <a:t>Blue = Candidate, Red = Current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65B4A2-054F-284D-A01A-A93DA11A5A13}"/>
              </a:ext>
            </a:extLst>
          </p:cNvPr>
          <p:cNvSpPr txBox="1"/>
          <p:nvPr/>
        </p:nvSpPr>
        <p:spPr>
          <a:xfrm>
            <a:off x="5504284" y="5489804"/>
            <a:ext cx="6551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Substantial improvement over most ocean surface, and some degradation over land (especially over South America)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7587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cess 11">
            <a:extLst>
              <a:ext uri="{FF2B5EF4-FFF2-40B4-BE49-F238E27FC236}">
                <a16:creationId xmlns:a16="http://schemas.microsoft.com/office/drawing/2014/main" id="{FB020F99-480A-4C40-9F17-1E0F16093033}"/>
              </a:ext>
            </a:extLst>
          </p:cNvPr>
          <p:cNvSpPr/>
          <p:nvPr/>
        </p:nvSpPr>
        <p:spPr>
          <a:xfrm>
            <a:off x="14990" y="29980"/>
            <a:ext cx="5036695" cy="6340839"/>
          </a:xfrm>
          <a:prstGeom prst="flowChartProcess">
            <a:avLst/>
          </a:prstGeom>
          <a:solidFill>
            <a:schemeClr val="bg2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E9EC18CB-14EC-074E-9910-84B030A03C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968" r="7027" b="5760"/>
          <a:stretch/>
        </p:blipFill>
        <p:spPr>
          <a:xfrm>
            <a:off x="302049" y="1875013"/>
            <a:ext cx="4403225" cy="3547872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  <a:softEdge rad="254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C3611AF-27E1-BA4A-A2A8-8ED8C75309B4}"/>
              </a:ext>
            </a:extLst>
          </p:cNvPr>
          <p:cNvSpPr txBox="1"/>
          <p:nvPr/>
        </p:nvSpPr>
        <p:spPr>
          <a:xfrm>
            <a:off x="302049" y="1474453"/>
            <a:ext cx="4757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Test minus current FP-IT TEMP;  July 2005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85996EA-EAD4-E74D-8011-3F081F3831FA}"/>
              </a:ext>
            </a:extLst>
          </p:cNvPr>
          <p:cNvSpPr/>
          <p:nvPr/>
        </p:nvSpPr>
        <p:spPr>
          <a:xfrm>
            <a:off x="423161" y="2407883"/>
            <a:ext cx="4574747" cy="580767"/>
          </a:xfrm>
          <a:prstGeom prst="ellipse">
            <a:avLst/>
          </a:prstGeom>
          <a:noFill/>
          <a:ln w="28575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74B154-97E0-3044-8226-7E6326311C37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/>
        </p:blipFill>
        <p:spPr>
          <a:xfrm>
            <a:off x="6035040" y="1280160"/>
            <a:ext cx="5486400" cy="41148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173E74B-75DD-EA49-B4D9-F2CB9C5BB310}"/>
              </a:ext>
            </a:extLst>
          </p:cNvPr>
          <p:cNvSpPr txBox="1"/>
          <p:nvPr/>
        </p:nvSpPr>
        <p:spPr>
          <a:xfrm>
            <a:off x="7140317" y="1275347"/>
            <a:ext cx="33329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</a:rPr>
              <a:t>300T Closeness to ERA5</a:t>
            </a:r>
          </a:p>
          <a:p>
            <a:pPr algn="ctr"/>
            <a:r>
              <a:rPr lang="en-US" sz="1600" b="1" dirty="0">
                <a:solidFill>
                  <a:schemeClr val="tx2"/>
                </a:solidFill>
              </a:rPr>
              <a:t>Blue = Candidate, Red = Current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459540-6491-4048-9F89-B73EA0E1B9E0}"/>
              </a:ext>
            </a:extLst>
          </p:cNvPr>
          <p:cNvSpPr/>
          <p:nvPr/>
        </p:nvSpPr>
        <p:spPr>
          <a:xfrm>
            <a:off x="6035040" y="5422885"/>
            <a:ext cx="57274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Near-universal substantial improvement (except for a sliver of degradation along 60S)</a:t>
            </a:r>
          </a:p>
        </p:txBody>
      </p:sp>
    </p:spTree>
    <p:extLst>
      <p:ext uri="{BB962C8B-B14F-4D97-AF65-F5344CB8AC3E}">
        <p14:creationId xmlns:p14="http://schemas.microsoft.com/office/powerpoint/2010/main" val="1459117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cess 11">
            <a:extLst>
              <a:ext uri="{FF2B5EF4-FFF2-40B4-BE49-F238E27FC236}">
                <a16:creationId xmlns:a16="http://schemas.microsoft.com/office/drawing/2014/main" id="{FB020F99-480A-4C40-9F17-1E0F16093033}"/>
              </a:ext>
            </a:extLst>
          </p:cNvPr>
          <p:cNvSpPr/>
          <p:nvPr/>
        </p:nvSpPr>
        <p:spPr>
          <a:xfrm>
            <a:off x="14990" y="29980"/>
            <a:ext cx="5036695" cy="6340839"/>
          </a:xfrm>
          <a:prstGeom prst="flowChartProcess">
            <a:avLst/>
          </a:prstGeom>
          <a:solidFill>
            <a:schemeClr val="bg2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E9EC18CB-14EC-074E-9910-84B030A03C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968" r="7027" b="5760"/>
          <a:stretch/>
        </p:blipFill>
        <p:spPr>
          <a:xfrm>
            <a:off x="302049" y="1875013"/>
            <a:ext cx="4403225" cy="3547872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  <a:softEdge rad="254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C3611AF-27E1-BA4A-A2A8-8ED8C75309B4}"/>
              </a:ext>
            </a:extLst>
          </p:cNvPr>
          <p:cNvSpPr txBox="1"/>
          <p:nvPr/>
        </p:nvSpPr>
        <p:spPr>
          <a:xfrm>
            <a:off x="302049" y="1474453"/>
            <a:ext cx="4757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Test minus current FP-IT TEMP;  July 2005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85996EA-EAD4-E74D-8011-3F081F3831FA}"/>
              </a:ext>
            </a:extLst>
          </p:cNvPr>
          <p:cNvSpPr/>
          <p:nvPr/>
        </p:nvSpPr>
        <p:spPr>
          <a:xfrm>
            <a:off x="423161" y="1806308"/>
            <a:ext cx="4574747" cy="580767"/>
          </a:xfrm>
          <a:prstGeom prst="ellipse">
            <a:avLst/>
          </a:prstGeom>
          <a:noFill/>
          <a:ln w="28575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FF10AE3-B782-0946-B9D6-A2087D39F38C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/>
        </p:blipFill>
        <p:spPr>
          <a:xfrm>
            <a:off x="6035040" y="1280160"/>
            <a:ext cx="5486400" cy="4114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A80BE2-47BB-4F49-B39C-9ADCC3288F7A}"/>
              </a:ext>
            </a:extLst>
          </p:cNvPr>
          <p:cNvSpPr txBox="1"/>
          <p:nvPr/>
        </p:nvSpPr>
        <p:spPr>
          <a:xfrm>
            <a:off x="7111758" y="1290238"/>
            <a:ext cx="33329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</a:rPr>
              <a:t>150T Closeness to ERA5</a:t>
            </a:r>
          </a:p>
          <a:p>
            <a:pPr algn="ctr"/>
            <a:r>
              <a:rPr lang="en-US" sz="1600" b="1" dirty="0">
                <a:solidFill>
                  <a:schemeClr val="tx2"/>
                </a:solidFill>
              </a:rPr>
              <a:t>Blue = Candidate, Red = Current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DF0829-CDD8-F74E-BA7B-99A955E028F3}"/>
              </a:ext>
            </a:extLst>
          </p:cNvPr>
          <p:cNvSpPr/>
          <p:nvPr/>
        </p:nvSpPr>
        <p:spPr>
          <a:xfrm>
            <a:off x="4992333" y="5383547"/>
            <a:ext cx="72575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Candidate system is warmer and further away from ERA-5. But compared with NCEP (not shown) the warmer 150mb temperatures in the candidate system are closer in candidate than in the current FP-IT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24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7A58EA-F8C4-F542-B03F-0A4AB6D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B83715-7D3B-4D4E-A276-AE2FE3B00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19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BE744-1F38-614D-AE1E-5159EE3A9B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403973"/>
            <a:ext cx="9966434" cy="4697412"/>
          </a:xfrm>
        </p:spPr>
        <p:txBody>
          <a:bodyPr/>
          <a:lstStyle/>
          <a:p>
            <a:pPr algn="l"/>
            <a:r>
              <a:rPr lang="en-US" dirty="0"/>
              <a:t>Proposed GEOS-IT: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en-US" dirty="0"/>
              <a:t>Based on a recent GEOS-FP system (GEOS-5.25) 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en-US" dirty="0"/>
              <a:t>Retain the 50km horizontal resolution used in present GEOS-FPIT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en-US" dirty="0"/>
              <a:t>Use a 3D-Var configuration for the assimilation 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en-US" dirty="0"/>
              <a:t>Updated observing system compared to GEOS-FPIT: </a:t>
            </a:r>
          </a:p>
          <a:p>
            <a:pPr marL="617220" lvl="1" indent="-342900" algn="l">
              <a:buFont typeface="Wingdings" pitchFamily="2" charset="2"/>
              <a:buChar char="q"/>
            </a:pPr>
            <a:r>
              <a:rPr lang="en-US" dirty="0"/>
              <a:t>reprocessed input data: AMSU-A , SBUV/2, AVHRR… </a:t>
            </a:r>
          </a:p>
          <a:p>
            <a:pPr marL="617220" lvl="1" indent="-342900" algn="l">
              <a:buFont typeface="Wingdings" pitchFamily="2" charset="2"/>
              <a:buChar char="q"/>
            </a:pPr>
            <a:r>
              <a:rPr lang="en-US" dirty="0"/>
              <a:t>new input data: </a:t>
            </a:r>
            <a:r>
              <a:rPr lang="en-US" dirty="0" err="1"/>
              <a:t>Metop</a:t>
            </a:r>
            <a:r>
              <a:rPr lang="en-US" dirty="0"/>
              <a:t>-C, NOAA-20, JPSS, including OMPS-NM and OMPS-NP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en-US" dirty="0"/>
              <a:t>Not using all-sky radiances (microwave), GMI/TMI, or limb ozone (MLS, OMPS-LP) </a:t>
            </a:r>
          </a:p>
          <a:p>
            <a:pPr marL="342900" indent="-342900" algn="l">
              <a:buFont typeface="Wingdings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4170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B83715-7D3B-4D4E-A276-AE2FE3B00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517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838080" y="449640"/>
            <a:ext cx="10515240" cy="819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2800" b="1" strike="noStrike" spc="-1" dirty="0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GEOS-IT Data Collections</a:t>
            </a:r>
            <a:endParaRPr lang="en-US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TextShape 2"/>
          <p:cNvSpPr txBox="1"/>
          <p:nvPr/>
        </p:nvSpPr>
        <p:spPr>
          <a:xfrm>
            <a:off x="11550600" y="6440760"/>
            <a:ext cx="53100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059911D4-60AB-4809-88D3-F8A5E74EE2C9}" type="slidenum">
              <a:rPr lang="en-US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21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5" name="TextShape 3"/>
          <p:cNvSpPr txBox="1"/>
          <p:nvPr/>
        </p:nvSpPr>
        <p:spPr>
          <a:xfrm>
            <a:off x="8116200" y="724320"/>
            <a:ext cx="10515240" cy="819720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TextShape 4"/>
          <p:cNvSpPr txBox="1"/>
          <p:nvPr/>
        </p:nvSpPr>
        <p:spPr>
          <a:xfrm>
            <a:off x="848354" y="1632939"/>
            <a:ext cx="10376457" cy="4870602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GEOS-FPIT file specification includes 30 collections plus the constant collection.  Daily size is ~22 GB.  Data resolution is not changing.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Noto Sans CJK SC Regular"/>
            </a:endParaRP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No change to the NetCDF-4 file format, except perhaps some metadata adjustment.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Noto Sans CJK SC Regular"/>
            </a:endParaRP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Filenames will change, but probably only the 2nd and 5th nodes</a:t>
            </a:r>
            <a:r>
              <a:rPr lang="en-US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: </a:t>
            </a: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GEOS.</a:t>
            </a:r>
            <a:r>
              <a:rPr lang="en-US" sz="22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</a:rPr>
              <a:t>fpit</a:t>
            </a: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.asm.inst3_3d_asm_Np.</a:t>
            </a:r>
            <a:r>
              <a:rPr lang="en-US" sz="22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</a:rPr>
              <a:t>GEOS5124</a:t>
            </a: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.20101201_0000.V01.nc4</a:t>
            </a:r>
          </a:p>
          <a:p>
            <a:pPr marL="216000" indent="-216000"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An updated file specification document will be released and posted on the GMAO products web page: </a:t>
            </a:r>
            <a:r>
              <a:rPr lang="en-US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hlinkClick r:id="rId2"/>
              </a:rPr>
              <a:t>https://gmao.gsfc.nasa.gov/GMAO_products/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216000" indent="-216000"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dirty="0">
                <a:solidFill>
                  <a:schemeClr val="bg2">
                    <a:lumMod val="10000"/>
                  </a:schemeClr>
                </a:solidFill>
              </a:rPr>
              <a:t>Consideration</a:t>
            </a:r>
            <a:r>
              <a:rPr lang="en-US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will be given to dropping collections that are not being used.</a:t>
            </a:r>
            <a:endParaRPr lang="en-US" sz="2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Noto Sans CJK SC Regular"/>
            </a:endParaRP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</a:pPr>
            <a:endParaRPr lang="en-US" sz="2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</a:pP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Noto Sans CJK SC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63961199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2"/>
          <p:cNvSpPr txBox="1"/>
          <p:nvPr/>
        </p:nvSpPr>
        <p:spPr>
          <a:xfrm>
            <a:off x="11550600" y="6440760"/>
            <a:ext cx="53100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059911D4-60AB-4809-88D3-F8A5E74EE2C9}" type="slidenum">
              <a:rPr lang="en-US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22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5" name="TextShape 3"/>
          <p:cNvSpPr txBox="1"/>
          <p:nvPr/>
        </p:nvSpPr>
        <p:spPr>
          <a:xfrm>
            <a:off x="8116200" y="724320"/>
            <a:ext cx="10515240" cy="819720"/>
          </a:xfrm>
          <a:prstGeom prst="rect">
            <a:avLst/>
          </a:prstGeom>
          <a:noFill/>
          <a:ln>
            <a:noFill/>
          </a:ln>
        </p:spPr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BAA353A1-00FB-1D4D-AB10-756D8D0EA9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24700" y="1212290"/>
          <a:ext cx="6641565" cy="55070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Document" r:id="rId3" imgW="5943600" imgH="7150100" progId="Word.Document.12">
                  <p:embed/>
                </p:oleObj>
              </mc:Choice>
              <mc:Fallback>
                <p:oleObj name="Document" r:id="rId3" imgW="5943600" imgH="7150100" progId="Word.Documen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BAA353A1-00FB-1D4D-AB10-756D8D0EA9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24700" y="1212290"/>
                        <a:ext cx="6641565" cy="55070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Shape 1">
            <a:extLst>
              <a:ext uri="{FF2B5EF4-FFF2-40B4-BE49-F238E27FC236}">
                <a16:creationId xmlns:a16="http://schemas.microsoft.com/office/drawing/2014/main" id="{98622A1A-722D-C640-99B9-71797557D432}"/>
              </a:ext>
            </a:extLst>
          </p:cNvPr>
          <p:cNvSpPr txBox="1"/>
          <p:nvPr/>
        </p:nvSpPr>
        <p:spPr>
          <a:xfrm>
            <a:off x="683970" y="449640"/>
            <a:ext cx="10515240" cy="819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2800" b="1" strike="noStrike" spc="-1" dirty="0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GEOS-IT Data Collections</a:t>
            </a:r>
            <a:endParaRPr lang="en-US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549913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 txBox="1"/>
          <p:nvPr/>
        </p:nvSpPr>
        <p:spPr>
          <a:xfrm>
            <a:off x="838080" y="449640"/>
            <a:ext cx="10515240" cy="819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28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GEOS-IT Production and Delivery</a:t>
            </a:r>
            <a:endParaRPr lang="en-US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TextShape 2"/>
          <p:cNvSpPr txBox="1"/>
          <p:nvPr/>
        </p:nvSpPr>
        <p:spPr>
          <a:xfrm>
            <a:off x="11550600" y="6440760"/>
            <a:ext cx="53100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67B2BDF3-D9A2-49ED-97E3-EBB7F2BC5EA7}" type="slidenum">
              <a:rPr lang="en-US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23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9" name="TextShape 3"/>
          <p:cNvSpPr txBox="1"/>
          <p:nvPr/>
        </p:nvSpPr>
        <p:spPr>
          <a:xfrm>
            <a:off x="1124607" y="1382240"/>
            <a:ext cx="10425993" cy="4650698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Products are delivered to end users by GES DISC.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These are assimilation products only.  No forecast products for GEOS-IT.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 NRT mode, products generated 4X/day: 00 UTC (21-03); 06 UTC (03-09); 12 UTC (9-15); 18 UTC (15-21)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Delivery latency (to GES DISC):  typically 1-16 hours after completion.  Longer delays are possible.</a:t>
            </a: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Production will run with 3 parallel streams with starting dates TBD.  The last stream will start in mid-2018.  Estimate of production start is 2021 Q1.</a:t>
            </a: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Delivery of products to the GES DISC should begin </a:t>
            </a:r>
            <a:r>
              <a:rPr lang="en-US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 2021 Q2.</a:t>
            </a: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At least 6 months of </a:t>
            </a:r>
            <a:r>
              <a:rPr lang="en-US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near real-time</a:t>
            </a: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overlap before GEOS-FPIT stops production at the end of 2021.</a:t>
            </a: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98826329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838080" y="449640"/>
            <a:ext cx="10515240" cy="819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28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GEOS-IT: Questions and Discussion</a:t>
            </a:r>
            <a:endParaRPr lang="en-US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TextShape 2"/>
          <p:cNvSpPr txBox="1"/>
          <p:nvPr/>
        </p:nvSpPr>
        <p:spPr>
          <a:xfrm>
            <a:off x="11550600" y="6440760"/>
            <a:ext cx="53100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1E01A2B0-EE03-4FC4-9D6C-53E294324F00}" type="slidenum">
              <a:rPr lang="en-US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24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2" name="TextShape 3"/>
          <p:cNvSpPr txBox="1"/>
          <p:nvPr/>
        </p:nvSpPr>
        <p:spPr>
          <a:xfrm>
            <a:off x="748080" y="1313640"/>
            <a:ext cx="4810320" cy="58071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MLS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OMPS LP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CERES Flash Flux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CERES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Ocean Color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AMSR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GPROF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CESM/WACCM @ NCAR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</p:txBody>
      </p:sp>
      <p:sp>
        <p:nvSpPr>
          <p:cNvPr id="103" name="TextShape 4"/>
          <p:cNvSpPr txBox="1"/>
          <p:nvPr/>
        </p:nvSpPr>
        <p:spPr>
          <a:xfrm>
            <a:off x="5068080" y="1313640"/>
            <a:ext cx="4810320" cy="58071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MODIS Deep Blue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OMI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TES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GEDI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OCO-2/3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USGS Landsat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GEOCARB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CALIPSO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</p:txBody>
      </p:sp>
      <p:sp>
        <p:nvSpPr>
          <p:cNvPr id="104" name="TextShape 5"/>
          <p:cNvSpPr txBox="1"/>
          <p:nvPr/>
        </p:nvSpPr>
        <p:spPr>
          <a:xfrm>
            <a:off x="8488080" y="1313640"/>
            <a:ext cx="4810320" cy="5212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MPLNET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DSCOVER-EPIC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 marL="216000" indent="-2160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TCCON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Noto Sans CJK SC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83107883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rgbClr val="FFFFFF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MAO-light-template-16x9" id="{A5FE52C4-02DE-4A47-8F1A-572CD9A4F932}" vid="{1F5994F0-2661-5348-9E06-5266DD1DC0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4453</TotalTime>
  <Words>1588</Words>
  <Application>Microsoft Macintosh PowerPoint</Application>
  <PresentationFormat>Widescreen</PresentationFormat>
  <Paragraphs>249</Paragraphs>
  <Slides>24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Times New Roman</vt:lpstr>
      <vt:lpstr>Wingdings</vt:lpstr>
      <vt:lpstr>Office Theme</vt:lpstr>
      <vt:lpstr>Document</vt:lpstr>
      <vt:lpstr>Planning for GEOS-IT</vt:lpstr>
      <vt:lpstr>Plan for the Meeting </vt:lpstr>
      <vt:lpstr>PowerPoint Presentation</vt:lpstr>
      <vt:lpstr>PowerPoint Presentation</vt:lpstr>
      <vt:lpstr>Timeline of GMAO Projects</vt:lpstr>
      <vt:lpstr>PowerPoint Presentation</vt:lpstr>
      <vt:lpstr>PowerPoint Presentation</vt:lpstr>
      <vt:lpstr>PowerPoint Presentation</vt:lpstr>
      <vt:lpstr>PowerPoint Presentation</vt:lpstr>
      <vt:lpstr>Impact on forecast skill </vt:lpstr>
      <vt:lpstr>Observing system</vt:lpstr>
      <vt:lpstr>Ozone data</vt:lpstr>
      <vt:lpstr>PowerPoint Presentation</vt:lpstr>
      <vt:lpstr>Preliminary evaluation of T and Q:  “candidate” GEOS-IT system  compared with  current GEOS-FPIT system</vt:lpstr>
      <vt:lpstr>PowerPoint Presentation</vt:lpstr>
      <vt:lpstr>PowerPoint Presentation</vt:lpstr>
      <vt:lpstr>PowerPoint Presentation</vt:lpstr>
      <vt:lpstr>PowerPoint Presentation</vt:lpstr>
      <vt:lpstr>Summary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GMAO Template</dc:title>
  <dc:creator>El Akkraoui, Amal (GSFC-610.1)[SCIENCE SYSTEMS AND APPLICATIONS INC]</dc:creator>
  <cp:lastModifiedBy>El Akkraoui, Amal (GSFC-610.1)[SCIENCE SYSTEMS AND APPLICATIONS INC]</cp:lastModifiedBy>
  <cp:revision>93</cp:revision>
  <dcterms:created xsi:type="dcterms:W3CDTF">2020-06-23T16:31:22Z</dcterms:created>
  <dcterms:modified xsi:type="dcterms:W3CDTF">2020-07-20T13:23:00Z</dcterms:modified>
</cp:coreProperties>
</file>