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9" r:id="rId2"/>
  </p:sldMasterIdLst>
  <p:notesMasterIdLst>
    <p:notesMasterId r:id="rId21"/>
  </p:notesMasterIdLst>
  <p:sldIdLst>
    <p:sldId id="256" r:id="rId3"/>
    <p:sldId id="308" r:id="rId4"/>
    <p:sldId id="311" r:id="rId5"/>
    <p:sldId id="293" r:id="rId6"/>
    <p:sldId id="302" r:id="rId7"/>
    <p:sldId id="295" r:id="rId8"/>
    <p:sldId id="299" r:id="rId9"/>
    <p:sldId id="298" r:id="rId10"/>
    <p:sldId id="303" r:id="rId11"/>
    <p:sldId id="301" r:id="rId12"/>
    <p:sldId id="287" r:id="rId13"/>
    <p:sldId id="281" r:id="rId14"/>
    <p:sldId id="282" r:id="rId15"/>
    <p:sldId id="283" r:id="rId16"/>
    <p:sldId id="306" r:id="rId17"/>
    <p:sldId id="348" r:id="rId18"/>
    <p:sldId id="322" r:id="rId19"/>
    <p:sldId id="30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3"/>
    <p:restoredTop sz="94663"/>
  </p:normalViewPr>
  <p:slideViewPr>
    <p:cSldViewPr>
      <p:cViewPr varScale="1">
        <p:scale>
          <a:sx n="112" d="100"/>
          <a:sy n="112" d="100"/>
        </p:scale>
        <p:origin x="1392" y="200"/>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notesViewPr>
    <p:cSldViewPr>
      <p:cViewPr varScale="1">
        <p:scale>
          <a:sx n="57" d="100"/>
          <a:sy n="57" d="100"/>
        </p:scale>
        <p:origin x="-281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B02FDC-8B27-49ED-A6FD-74624458F38A}" type="datetimeFigureOut">
              <a:rPr lang="en-US" smtClean="0"/>
              <a:t>7/30/20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5C618C-7A64-4F75-B8F5-01BB7FA3CA9E}" type="slidenum">
              <a:rPr lang="en-US" smtClean="0"/>
              <a:t>‹#›</a:t>
            </a:fld>
            <a:endParaRPr lang="en-US"/>
          </a:p>
        </p:txBody>
      </p:sp>
    </p:spTree>
    <p:extLst>
      <p:ext uri="{BB962C8B-B14F-4D97-AF65-F5344CB8AC3E}">
        <p14:creationId xmlns:p14="http://schemas.microsoft.com/office/powerpoint/2010/main" val="4131103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8B5CA1-8EB0-4AAF-BBD5-D9495DDAB5E2}" type="slidenum">
              <a:rPr lang="en-US"/>
              <a:pPr/>
              <a:t>4</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4CBFAA-1918-4756-A5CB-578DF725BC2D}" type="slidenum">
              <a:rPr lang="en-US"/>
              <a:pPr/>
              <a:t>6</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ln>
            <a:miter lim="800000"/>
            <a:headEnd/>
            <a:tailEnd/>
          </a:ln>
        </p:spPr>
        <p:txBody>
          <a:bodyPr/>
          <a:lstStyle/>
          <a:p>
            <a:fld id="{CA4BF915-BBE8-9748-B78F-2B7448DC337A}" type="slidenum">
              <a:rPr lang="en-US"/>
              <a:pPr/>
              <a:t>7</a:t>
            </a:fld>
            <a:endParaRPr lang="en-US"/>
          </a:p>
        </p:txBody>
      </p:sp>
      <p:sp>
        <p:nvSpPr>
          <p:cNvPr id="5123"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lIns="91435" tIns="45718" rIns="91435" bIns="45718" anchor="ctr">
            <a:prstTxWarp prst="textNoShape">
              <a:avLst/>
            </a:prstTxWarp>
          </a:bodyPr>
          <a:lstStyle/>
          <a:p>
            <a:endParaRPr lang="en-US">
              <a:latin typeface="Calibri" charset="0"/>
            </a:endParaRPr>
          </a:p>
        </p:txBody>
      </p:sp>
      <p:sp>
        <p:nvSpPr>
          <p:cNvPr id="5124"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92121" tIns="45253" rIns="92121" bIns="45253" anchor="b">
            <a:prstTxWarp prst="textNoShape">
              <a:avLst/>
            </a:prstTxWarp>
          </a:bodyPr>
          <a:lstStyle/>
          <a:p>
            <a:pPr algn="r" defTabSz="930223"/>
            <a:r>
              <a:rPr lang="en-US" sz="1200">
                <a:latin typeface="Calibri" charset="0"/>
              </a:rPr>
              <a:t>4</a:t>
            </a:r>
          </a:p>
        </p:txBody>
      </p:sp>
      <p:sp>
        <p:nvSpPr>
          <p:cNvPr id="5125"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lIns="91435" tIns="45718" rIns="91435" bIns="45718" anchor="ctr">
            <a:prstTxWarp prst="textNoShape">
              <a:avLst/>
            </a:prstTxWarp>
          </a:bodyPr>
          <a:lstStyle/>
          <a:p>
            <a:endParaRPr lang="en-US">
              <a:latin typeface="Calibri" charset="0"/>
            </a:endParaRPr>
          </a:p>
        </p:txBody>
      </p:sp>
      <p:sp>
        <p:nvSpPr>
          <p:cNvPr id="5126" name="Rectangle 5"/>
          <p:cNvSpPr>
            <a:spLocks noChangeArrowheads="1"/>
          </p:cNvSpPr>
          <p:nvPr/>
        </p:nvSpPr>
        <p:spPr bwMode="auto">
          <a:xfrm>
            <a:off x="0" y="0"/>
            <a:ext cx="2971800" cy="457200"/>
          </a:xfrm>
          <a:prstGeom prst="rect">
            <a:avLst/>
          </a:prstGeom>
          <a:noFill/>
          <a:ln w="12700">
            <a:noFill/>
            <a:miter lim="800000"/>
            <a:headEnd/>
            <a:tailEnd/>
          </a:ln>
        </p:spPr>
        <p:txBody>
          <a:bodyPr wrap="none" lIns="91435" tIns="45718" rIns="91435" bIns="45718" anchor="ctr">
            <a:prstTxWarp prst="textNoShape">
              <a:avLst/>
            </a:prstTxWarp>
          </a:bodyPr>
          <a:lstStyle/>
          <a:p>
            <a:endParaRPr lang="en-US">
              <a:latin typeface="Calibri" charset="0"/>
            </a:endParaRPr>
          </a:p>
        </p:txBody>
      </p:sp>
      <p:sp>
        <p:nvSpPr>
          <p:cNvPr id="5127" name="Rectangle 6"/>
          <p:cNvSpPr>
            <a:spLocks noGrp="1" noRot="1" noChangeAspect="1" noChangeArrowheads="1" noTextEdit="1"/>
          </p:cNvSpPr>
          <p:nvPr>
            <p:ph type="sldImg"/>
          </p:nvPr>
        </p:nvSpPr>
        <p:spPr bwMode="auto">
          <a:xfrm>
            <a:off x="1152525" y="692150"/>
            <a:ext cx="4554538" cy="3416300"/>
          </a:xfrm>
          <a:solidFill>
            <a:srgbClr val="FFFFFF"/>
          </a:solidFill>
          <a:ln cap="flat">
            <a:solidFill>
              <a:srgbClr val="000000"/>
            </a:solidFill>
            <a:miter lim="800000"/>
            <a:headEnd/>
            <a:tailEnd/>
          </a:ln>
        </p:spPr>
      </p:sp>
      <p:sp>
        <p:nvSpPr>
          <p:cNvPr id="5128" name="Rectangle 7"/>
          <p:cNvSpPr>
            <a:spLocks noGrp="1" noChangeArrowheads="1"/>
          </p:cNvSpPr>
          <p:nvPr>
            <p:ph type="body" idx="1"/>
          </p:nvPr>
        </p:nvSpPr>
        <p:spPr bwMode="auto">
          <a:noFill/>
        </p:spPr>
        <p:txBody>
          <a:bodyPr lIns="92121" tIns="45253" rIns="92121" bIns="45253"/>
          <a:lstStyle/>
          <a:p>
            <a:pPr eaLnBrk="1" hangingPunct="1">
              <a:spcBef>
                <a:spcPct val="0"/>
              </a:spcBef>
            </a:pPr>
            <a:endParaRPr lang="en-US" sz="180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8E57FE1-0083-4065-B40E-15768B675C47}"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9DBD4D-14BE-4201-889A-F721AE41586E}" type="slidenum">
              <a:rPr lang="en-US"/>
              <a:pPr/>
              <a:t>12</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7"/>
          <p:cNvSpPr>
            <a:spLocks noGrp="1"/>
          </p:cNvSpPr>
          <p:nvPr>
            <p:ph type="dt" sz="half" idx="10"/>
          </p:nvPr>
        </p:nvSpPr>
        <p:spPr/>
        <p:txBody>
          <a:bodyPr/>
          <a:lstStyle/>
          <a:p>
            <a:r>
              <a:rPr lang="en-US"/>
              <a:t>7/23/2020</a:t>
            </a:r>
            <a:endParaRPr lang="en-US" dirty="0"/>
          </a:p>
        </p:txBody>
      </p:sp>
      <p:sp>
        <p:nvSpPr>
          <p:cNvPr id="10" name="Slide Number Placeholder 9"/>
          <p:cNvSpPr>
            <a:spLocks noGrp="1"/>
          </p:cNvSpPr>
          <p:nvPr>
            <p:ph type="sldNum" sz="quarter" idx="12"/>
          </p:nvPr>
        </p:nvSpPr>
        <p:spPr/>
        <p:txBody>
          <a:bodyPr/>
          <a:lstStyle/>
          <a:p>
            <a:fld id="{80FF9840-D53A-4141-B9D6-5B9F654A44C9}" type="slidenum">
              <a:rPr lang="en-US" smtClean="0"/>
              <a:pPr/>
              <a:t>‹#›</a:t>
            </a:fld>
            <a:endParaRPr lang="en-US" dirty="0"/>
          </a:p>
        </p:txBody>
      </p:sp>
    </p:spTree>
    <p:extLst>
      <p:ext uri="{BB962C8B-B14F-4D97-AF65-F5344CB8AC3E}">
        <p14:creationId xmlns:p14="http://schemas.microsoft.com/office/powerpoint/2010/main" val="3470987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5908E-077E-44A9-A62A-23D96C1AD6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DA2AC8-4752-49F0-8E8F-59CAC8011DE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B87BD3-E126-4CA3-9DE3-9B0964379B7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2FD02E-1573-4175-A438-4352E7A7385E}"/>
              </a:ext>
            </a:extLst>
          </p:cNvPr>
          <p:cNvSpPr>
            <a:spLocks noGrp="1"/>
          </p:cNvSpPr>
          <p:nvPr>
            <p:ph type="dt" sz="half" idx="10"/>
          </p:nvPr>
        </p:nvSpPr>
        <p:spPr/>
        <p:txBody>
          <a:bodyPr/>
          <a:lstStyle/>
          <a:p>
            <a:r>
              <a:rPr lang="en-US"/>
              <a:t>7/23/2020</a:t>
            </a:r>
          </a:p>
        </p:txBody>
      </p:sp>
      <p:sp>
        <p:nvSpPr>
          <p:cNvPr id="6" name="Footer Placeholder 5">
            <a:extLst>
              <a:ext uri="{FF2B5EF4-FFF2-40B4-BE49-F238E27FC236}">
                <a16:creationId xmlns:a16="http://schemas.microsoft.com/office/drawing/2014/main" id="{0158AE04-74D0-4D28-87E9-E65A238654BF}"/>
              </a:ext>
            </a:extLst>
          </p:cNvPr>
          <p:cNvSpPr>
            <a:spLocks noGrp="1"/>
          </p:cNvSpPr>
          <p:nvPr>
            <p:ph type="ftr" sz="quarter" idx="11"/>
          </p:nvPr>
        </p:nvSpPr>
        <p:spPr/>
        <p:txBody>
          <a:bodyPr/>
          <a:lstStyle/>
          <a:p>
            <a:r>
              <a:rPr lang="en-US"/>
              <a:t>AJM-EDL SCLT intro</a:t>
            </a:r>
          </a:p>
        </p:txBody>
      </p:sp>
      <p:sp>
        <p:nvSpPr>
          <p:cNvPr id="7" name="Slide Number Placeholder 6">
            <a:extLst>
              <a:ext uri="{FF2B5EF4-FFF2-40B4-BE49-F238E27FC236}">
                <a16:creationId xmlns:a16="http://schemas.microsoft.com/office/drawing/2014/main" id="{B94C77F4-DB10-40FF-BE88-DDBEF48E2CBB}"/>
              </a:ext>
            </a:extLst>
          </p:cNvPr>
          <p:cNvSpPr>
            <a:spLocks noGrp="1"/>
          </p:cNvSpPr>
          <p:nvPr>
            <p:ph type="sldNum" sz="quarter" idx="12"/>
          </p:nvPr>
        </p:nvSpPr>
        <p:spPr/>
        <p:txBody>
          <a:bodyPr/>
          <a:lstStyle/>
          <a:p>
            <a:fld id="{3DDBA354-FB2E-46C0-8296-92059A8180CC}" type="slidenum">
              <a:rPr lang="en-US" smtClean="0"/>
              <a:t>‹#›</a:t>
            </a:fld>
            <a:endParaRPr lang="en-US"/>
          </a:p>
        </p:txBody>
      </p:sp>
    </p:spTree>
    <p:extLst>
      <p:ext uri="{BB962C8B-B14F-4D97-AF65-F5344CB8AC3E}">
        <p14:creationId xmlns:p14="http://schemas.microsoft.com/office/powerpoint/2010/main" val="3222857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EAB7B-C1DF-455F-A133-9137C9B51EC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ACDBBD-407A-46F2-AC7A-3024D09EF98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1DB559E-3550-4D35-A004-48BB13F6B3AF}"/>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815EC7-E6D5-4BE4-8318-AB682B13B8C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38FE88-828A-42DB-9D2F-3F2D5404377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CB8C26-C431-4A68-AA32-70290D9E1896}"/>
              </a:ext>
            </a:extLst>
          </p:cNvPr>
          <p:cNvSpPr>
            <a:spLocks noGrp="1"/>
          </p:cNvSpPr>
          <p:nvPr>
            <p:ph type="dt" sz="half" idx="10"/>
          </p:nvPr>
        </p:nvSpPr>
        <p:spPr/>
        <p:txBody>
          <a:bodyPr/>
          <a:lstStyle/>
          <a:p>
            <a:r>
              <a:rPr lang="en-US"/>
              <a:t>7/23/2020</a:t>
            </a:r>
          </a:p>
        </p:txBody>
      </p:sp>
      <p:sp>
        <p:nvSpPr>
          <p:cNvPr id="8" name="Footer Placeholder 7">
            <a:extLst>
              <a:ext uri="{FF2B5EF4-FFF2-40B4-BE49-F238E27FC236}">
                <a16:creationId xmlns:a16="http://schemas.microsoft.com/office/drawing/2014/main" id="{68555159-8D0A-430F-80A6-1BA0E1CEB4FE}"/>
              </a:ext>
            </a:extLst>
          </p:cNvPr>
          <p:cNvSpPr>
            <a:spLocks noGrp="1"/>
          </p:cNvSpPr>
          <p:nvPr>
            <p:ph type="ftr" sz="quarter" idx="11"/>
          </p:nvPr>
        </p:nvSpPr>
        <p:spPr/>
        <p:txBody>
          <a:bodyPr/>
          <a:lstStyle/>
          <a:p>
            <a:r>
              <a:rPr lang="en-US"/>
              <a:t>AJM-EDL SCLT intro</a:t>
            </a:r>
          </a:p>
        </p:txBody>
      </p:sp>
      <p:sp>
        <p:nvSpPr>
          <p:cNvPr id="9" name="Slide Number Placeholder 8">
            <a:extLst>
              <a:ext uri="{FF2B5EF4-FFF2-40B4-BE49-F238E27FC236}">
                <a16:creationId xmlns:a16="http://schemas.microsoft.com/office/drawing/2014/main" id="{9EF8CD74-D011-4815-BC38-5267F856D54A}"/>
              </a:ext>
            </a:extLst>
          </p:cNvPr>
          <p:cNvSpPr>
            <a:spLocks noGrp="1"/>
          </p:cNvSpPr>
          <p:nvPr>
            <p:ph type="sldNum" sz="quarter" idx="12"/>
          </p:nvPr>
        </p:nvSpPr>
        <p:spPr/>
        <p:txBody>
          <a:bodyPr/>
          <a:lstStyle/>
          <a:p>
            <a:fld id="{3DDBA354-FB2E-46C0-8296-92059A8180CC}" type="slidenum">
              <a:rPr lang="en-US" smtClean="0"/>
              <a:t>‹#›</a:t>
            </a:fld>
            <a:endParaRPr lang="en-US"/>
          </a:p>
        </p:txBody>
      </p:sp>
    </p:spTree>
    <p:extLst>
      <p:ext uri="{BB962C8B-B14F-4D97-AF65-F5344CB8AC3E}">
        <p14:creationId xmlns:p14="http://schemas.microsoft.com/office/powerpoint/2010/main" val="416748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C8607-E2FC-4866-9E08-8B2C361AA1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DBF462-8D0F-4E67-A834-CACD7D3B5D79}"/>
              </a:ext>
            </a:extLst>
          </p:cNvPr>
          <p:cNvSpPr>
            <a:spLocks noGrp="1"/>
          </p:cNvSpPr>
          <p:nvPr>
            <p:ph type="dt" sz="half" idx="10"/>
          </p:nvPr>
        </p:nvSpPr>
        <p:spPr/>
        <p:txBody>
          <a:bodyPr/>
          <a:lstStyle/>
          <a:p>
            <a:r>
              <a:rPr lang="en-US"/>
              <a:t>7/23/2020</a:t>
            </a:r>
          </a:p>
        </p:txBody>
      </p:sp>
      <p:sp>
        <p:nvSpPr>
          <p:cNvPr id="4" name="Footer Placeholder 3">
            <a:extLst>
              <a:ext uri="{FF2B5EF4-FFF2-40B4-BE49-F238E27FC236}">
                <a16:creationId xmlns:a16="http://schemas.microsoft.com/office/drawing/2014/main" id="{760A6D27-5DAB-467E-BAE7-A6A675B2D162}"/>
              </a:ext>
            </a:extLst>
          </p:cNvPr>
          <p:cNvSpPr>
            <a:spLocks noGrp="1"/>
          </p:cNvSpPr>
          <p:nvPr>
            <p:ph type="ftr" sz="quarter" idx="11"/>
          </p:nvPr>
        </p:nvSpPr>
        <p:spPr/>
        <p:txBody>
          <a:bodyPr/>
          <a:lstStyle/>
          <a:p>
            <a:r>
              <a:rPr lang="en-US"/>
              <a:t>AJM-EDL SCLT intro</a:t>
            </a:r>
          </a:p>
        </p:txBody>
      </p:sp>
      <p:sp>
        <p:nvSpPr>
          <p:cNvPr id="5" name="Slide Number Placeholder 4">
            <a:extLst>
              <a:ext uri="{FF2B5EF4-FFF2-40B4-BE49-F238E27FC236}">
                <a16:creationId xmlns:a16="http://schemas.microsoft.com/office/drawing/2014/main" id="{4CA23347-7CC5-4517-B527-410A04C35E70}"/>
              </a:ext>
            </a:extLst>
          </p:cNvPr>
          <p:cNvSpPr>
            <a:spLocks noGrp="1"/>
          </p:cNvSpPr>
          <p:nvPr>
            <p:ph type="sldNum" sz="quarter" idx="12"/>
          </p:nvPr>
        </p:nvSpPr>
        <p:spPr/>
        <p:txBody>
          <a:bodyPr/>
          <a:lstStyle/>
          <a:p>
            <a:fld id="{3DDBA354-FB2E-46C0-8296-92059A8180CC}" type="slidenum">
              <a:rPr lang="en-US" smtClean="0"/>
              <a:t>‹#›</a:t>
            </a:fld>
            <a:endParaRPr lang="en-US"/>
          </a:p>
        </p:txBody>
      </p:sp>
    </p:spTree>
    <p:extLst>
      <p:ext uri="{BB962C8B-B14F-4D97-AF65-F5344CB8AC3E}">
        <p14:creationId xmlns:p14="http://schemas.microsoft.com/office/powerpoint/2010/main" val="1430689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EE24C5-C7AC-4564-8674-5F9FF21D5B01}"/>
              </a:ext>
            </a:extLst>
          </p:cNvPr>
          <p:cNvSpPr>
            <a:spLocks noGrp="1"/>
          </p:cNvSpPr>
          <p:nvPr>
            <p:ph type="dt" sz="half" idx="10"/>
          </p:nvPr>
        </p:nvSpPr>
        <p:spPr/>
        <p:txBody>
          <a:bodyPr/>
          <a:lstStyle/>
          <a:p>
            <a:r>
              <a:rPr lang="en-US"/>
              <a:t>7/23/2020</a:t>
            </a:r>
          </a:p>
        </p:txBody>
      </p:sp>
      <p:sp>
        <p:nvSpPr>
          <p:cNvPr id="3" name="Footer Placeholder 2">
            <a:extLst>
              <a:ext uri="{FF2B5EF4-FFF2-40B4-BE49-F238E27FC236}">
                <a16:creationId xmlns:a16="http://schemas.microsoft.com/office/drawing/2014/main" id="{F2D06D1C-33DE-477D-AB57-3AA606BA0748}"/>
              </a:ext>
            </a:extLst>
          </p:cNvPr>
          <p:cNvSpPr>
            <a:spLocks noGrp="1"/>
          </p:cNvSpPr>
          <p:nvPr>
            <p:ph type="ftr" sz="quarter" idx="11"/>
          </p:nvPr>
        </p:nvSpPr>
        <p:spPr/>
        <p:txBody>
          <a:bodyPr/>
          <a:lstStyle/>
          <a:p>
            <a:r>
              <a:rPr lang="en-US" dirty="0"/>
              <a:t>AJM-EDL SCLT intro</a:t>
            </a:r>
          </a:p>
        </p:txBody>
      </p:sp>
      <p:sp>
        <p:nvSpPr>
          <p:cNvPr id="4" name="Slide Number Placeholder 3">
            <a:extLst>
              <a:ext uri="{FF2B5EF4-FFF2-40B4-BE49-F238E27FC236}">
                <a16:creationId xmlns:a16="http://schemas.microsoft.com/office/drawing/2014/main" id="{C111997E-46F3-46AF-9E33-DB358CD400A8}"/>
              </a:ext>
            </a:extLst>
          </p:cNvPr>
          <p:cNvSpPr>
            <a:spLocks noGrp="1"/>
          </p:cNvSpPr>
          <p:nvPr>
            <p:ph type="sldNum" sz="quarter" idx="12"/>
          </p:nvPr>
        </p:nvSpPr>
        <p:spPr/>
        <p:txBody>
          <a:bodyPr/>
          <a:lstStyle/>
          <a:p>
            <a:fld id="{3DDBA354-FB2E-46C0-8296-92059A8180CC}" type="slidenum">
              <a:rPr lang="en-US" smtClean="0"/>
              <a:t>‹#›</a:t>
            </a:fld>
            <a:endParaRPr lang="en-US"/>
          </a:p>
        </p:txBody>
      </p:sp>
    </p:spTree>
    <p:extLst>
      <p:ext uri="{BB962C8B-B14F-4D97-AF65-F5344CB8AC3E}">
        <p14:creationId xmlns:p14="http://schemas.microsoft.com/office/powerpoint/2010/main" val="2151444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636E-0D0B-4D28-8383-EA9A7B091CB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D518D70-3051-4695-825D-03B31524B22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DFA457-5F18-4F47-8CB7-4A5A48F21C9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6A40667-E5BE-4107-8795-4FC3D4A26422}"/>
              </a:ext>
            </a:extLst>
          </p:cNvPr>
          <p:cNvSpPr>
            <a:spLocks noGrp="1"/>
          </p:cNvSpPr>
          <p:nvPr>
            <p:ph type="dt" sz="half" idx="10"/>
          </p:nvPr>
        </p:nvSpPr>
        <p:spPr/>
        <p:txBody>
          <a:bodyPr/>
          <a:lstStyle/>
          <a:p>
            <a:r>
              <a:rPr lang="en-US"/>
              <a:t>7/23/2020</a:t>
            </a:r>
          </a:p>
        </p:txBody>
      </p:sp>
      <p:sp>
        <p:nvSpPr>
          <p:cNvPr id="6" name="Footer Placeholder 5">
            <a:extLst>
              <a:ext uri="{FF2B5EF4-FFF2-40B4-BE49-F238E27FC236}">
                <a16:creationId xmlns:a16="http://schemas.microsoft.com/office/drawing/2014/main" id="{396E316A-7A16-4D04-BFB9-05F23A78BA4F}"/>
              </a:ext>
            </a:extLst>
          </p:cNvPr>
          <p:cNvSpPr>
            <a:spLocks noGrp="1"/>
          </p:cNvSpPr>
          <p:nvPr>
            <p:ph type="ftr" sz="quarter" idx="11"/>
          </p:nvPr>
        </p:nvSpPr>
        <p:spPr/>
        <p:txBody>
          <a:bodyPr/>
          <a:lstStyle/>
          <a:p>
            <a:r>
              <a:rPr lang="en-US"/>
              <a:t>AJM-EDL SCLT intro</a:t>
            </a:r>
          </a:p>
        </p:txBody>
      </p:sp>
      <p:sp>
        <p:nvSpPr>
          <p:cNvPr id="7" name="Slide Number Placeholder 6">
            <a:extLst>
              <a:ext uri="{FF2B5EF4-FFF2-40B4-BE49-F238E27FC236}">
                <a16:creationId xmlns:a16="http://schemas.microsoft.com/office/drawing/2014/main" id="{626AAB6C-01E1-4347-BBFA-D151AA34C2FA}"/>
              </a:ext>
            </a:extLst>
          </p:cNvPr>
          <p:cNvSpPr>
            <a:spLocks noGrp="1"/>
          </p:cNvSpPr>
          <p:nvPr>
            <p:ph type="sldNum" sz="quarter" idx="12"/>
          </p:nvPr>
        </p:nvSpPr>
        <p:spPr/>
        <p:txBody>
          <a:bodyPr/>
          <a:lstStyle/>
          <a:p>
            <a:fld id="{3DDBA354-FB2E-46C0-8296-92059A8180CC}" type="slidenum">
              <a:rPr lang="en-US" smtClean="0"/>
              <a:t>‹#›</a:t>
            </a:fld>
            <a:endParaRPr lang="en-US"/>
          </a:p>
        </p:txBody>
      </p:sp>
    </p:spTree>
    <p:extLst>
      <p:ext uri="{BB962C8B-B14F-4D97-AF65-F5344CB8AC3E}">
        <p14:creationId xmlns:p14="http://schemas.microsoft.com/office/powerpoint/2010/main" val="192993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62A89-B8FB-4D69-BD57-772FE7403FE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853929F-7088-4754-9021-51F91EE7D6B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37DA37E-E470-4974-A352-9ACF302A5FB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39A3B94-FAAB-4962-A078-CB6D2C6410EA}"/>
              </a:ext>
            </a:extLst>
          </p:cNvPr>
          <p:cNvSpPr>
            <a:spLocks noGrp="1"/>
          </p:cNvSpPr>
          <p:nvPr>
            <p:ph type="dt" sz="half" idx="10"/>
          </p:nvPr>
        </p:nvSpPr>
        <p:spPr/>
        <p:txBody>
          <a:bodyPr/>
          <a:lstStyle/>
          <a:p>
            <a:r>
              <a:rPr lang="en-US"/>
              <a:t>7/23/2020</a:t>
            </a:r>
          </a:p>
        </p:txBody>
      </p:sp>
      <p:sp>
        <p:nvSpPr>
          <p:cNvPr id="6" name="Footer Placeholder 5">
            <a:extLst>
              <a:ext uri="{FF2B5EF4-FFF2-40B4-BE49-F238E27FC236}">
                <a16:creationId xmlns:a16="http://schemas.microsoft.com/office/drawing/2014/main" id="{9E9F4499-1176-4A68-AB5F-F58F78B12F9C}"/>
              </a:ext>
            </a:extLst>
          </p:cNvPr>
          <p:cNvSpPr>
            <a:spLocks noGrp="1"/>
          </p:cNvSpPr>
          <p:nvPr>
            <p:ph type="ftr" sz="quarter" idx="11"/>
          </p:nvPr>
        </p:nvSpPr>
        <p:spPr/>
        <p:txBody>
          <a:bodyPr/>
          <a:lstStyle/>
          <a:p>
            <a:r>
              <a:rPr lang="en-US"/>
              <a:t>AJM-EDL SCLT intro</a:t>
            </a:r>
          </a:p>
        </p:txBody>
      </p:sp>
      <p:sp>
        <p:nvSpPr>
          <p:cNvPr id="7" name="Slide Number Placeholder 6">
            <a:extLst>
              <a:ext uri="{FF2B5EF4-FFF2-40B4-BE49-F238E27FC236}">
                <a16:creationId xmlns:a16="http://schemas.microsoft.com/office/drawing/2014/main" id="{795E3074-3E1F-4232-98A4-83AF5F94DF4C}"/>
              </a:ext>
            </a:extLst>
          </p:cNvPr>
          <p:cNvSpPr>
            <a:spLocks noGrp="1"/>
          </p:cNvSpPr>
          <p:nvPr>
            <p:ph type="sldNum" sz="quarter" idx="12"/>
          </p:nvPr>
        </p:nvSpPr>
        <p:spPr/>
        <p:txBody>
          <a:bodyPr/>
          <a:lstStyle/>
          <a:p>
            <a:fld id="{3DDBA354-FB2E-46C0-8296-92059A8180CC}" type="slidenum">
              <a:rPr lang="en-US" smtClean="0"/>
              <a:t>‹#›</a:t>
            </a:fld>
            <a:endParaRPr lang="en-US"/>
          </a:p>
        </p:txBody>
      </p:sp>
    </p:spTree>
    <p:extLst>
      <p:ext uri="{BB962C8B-B14F-4D97-AF65-F5344CB8AC3E}">
        <p14:creationId xmlns:p14="http://schemas.microsoft.com/office/powerpoint/2010/main" val="3081021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7B306-C1A9-4AA1-B8CD-F4389DE447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12485A-5E3A-4A61-A1D6-429A18497A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36D6F4-C4E6-4186-93A7-FDA1223042A7}"/>
              </a:ext>
            </a:extLst>
          </p:cNvPr>
          <p:cNvSpPr>
            <a:spLocks noGrp="1"/>
          </p:cNvSpPr>
          <p:nvPr>
            <p:ph type="dt" sz="half" idx="10"/>
          </p:nvPr>
        </p:nvSpPr>
        <p:spPr/>
        <p:txBody>
          <a:bodyPr/>
          <a:lstStyle/>
          <a:p>
            <a:r>
              <a:rPr lang="en-US"/>
              <a:t>7/23/2020</a:t>
            </a:r>
          </a:p>
        </p:txBody>
      </p:sp>
      <p:sp>
        <p:nvSpPr>
          <p:cNvPr id="5" name="Footer Placeholder 4">
            <a:extLst>
              <a:ext uri="{FF2B5EF4-FFF2-40B4-BE49-F238E27FC236}">
                <a16:creationId xmlns:a16="http://schemas.microsoft.com/office/drawing/2014/main" id="{238F0C34-C092-4AA0-8B5D-343C9A361610}"/>
              </a:ext>
            </a:extLst>
          </p:cNvPr>
          <p:cNvSpPr>
            <a:spLocks noGrp="1"/>
          </p:cNvSpPr>
          <p:nvPr>
            <p:ph type="ftr" sz="quarter" idx="11"/>
          </p:nvPr>
        </p:nvSpPr>
        <p:spPr/>
        <p:txBody>
          <a:bodyPr/>
          <a:lstStyle/>
          <a:p>
            <a:r>
              <a:rPr lang="en-US"/>
              <a:t>AJM-EDL SCLT intro</a:t>
            </a:r>
          </a:p>
        </p:txBody>
      </p:sp>
      <p:sp>
        <p:nvSpPr>
          <p:cNvPr id="6" name="Slide Number Placeholder 5">
            <a:extLst>
              <a:ext uri="{FF2B5EF4-FFF2-40B4-BE49-F238E27FC236}">
                <a16:creationId xmlns:a16="http://schemas.microsoft.com/office/drawing/2014/main" id="{2869D112-0389-4DED-83D7-8F71A907EF4E}"/>
              </a:ext>
            </a:extLst>
          </p:cNvPr>
          <p:cNvSpPr>
            <a:spLocks noGrp="1"/>
          </p:cNvSpPr>
          <p:nvPr>
            <p:ph type="sldNum" sz="quarter" idx="12"/>
          </p:nvPr>
        </p:nvSpPr>
        <p:spPr/>
        <p:txBody>
          <a:bodyPr/>
          <a:lstStyle/>
          <a:p>
            <a:fld id="{3DDBA354-FB2E-46C0-8296-92059A8180CC}" type="slidenum">
              <a:rPr lang="en-US" smtClean="0"/>
              <a:t>‹#›</a:t>
            </a:fld>
            <a:endParaRPr lang="en-US"/>
          </a:p>
        </p:txBody>
      </p:sp>
    </p:spTree>
    <p:extLst>
      <p:ext uri="{BB962C8B-B14F-4D97-AF65-F5344CB8AC3E}">
        <p14:creationId xmlns:p14="http://schemas.microsoft.com/office/powerpoint/2010/main" val="3196831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945B05-3AE1-44FF-BD44-A53379AD4BE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D494D2-F651-43D2-AB78-5B8A797B4E91}"/>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83BCCE-A086-4C16-98DE-C9A11A28A6D2}"/>
              </a:ext>
            </a:extLst>
          </p:cNvPr>
          <p:cNvSpPr>
            <a:spLocks noGrp="1"/>
          </p:cNvSpPr>
          <p:nvPr>
            <p:ph type="dt" sz="half" idx="10"/>
          </p:nvPr>
        </p:nvSpPr>
        <p:spPr/>
        <p:txBody>
          <a:bodyPr/>
          <a:lstStyle/>
          <a:p>
            <a:r>
              <a:rPr lang="en-US"/>
              <a:t>7/23/2020</a:t>
            </a:r>
          </a:p>
        </p:txBody>
      </p:sp>
      <p:sp>
        <p:nvSpPr>
          <p:cNvPr id="5" name="Footer Placeholder 4">
            <a:extLst>
              <a:ext uri="{FF2B5EF4-FFF2-40B4-BE49-F238E27FC236}">
                <a16:creationId xmlns:a16="http://schemas.microsoft.com/office/drawing/2014/main" id="{DB392AEA-7CBF-4BCD-9B81-D4C142728609}"/>
              </a:ext>
            </a:extLst>
          </p:cNvPr>
          <p:cNvSpPr>
            <a:spLocks noGrp="1"/>
          </p:cNvSpPr>
          <p:nvPr>
            <p:ph type="ftr" sz="quarter" idx="11"/>
          </p:nvPr>
        </p:nvSpPr>
        <p:spPr/>
        <p:txBody>
          <a:bodyPr/>
          <a:lstStyle/>
          <a:p>
            <a:r>
              <a:rPr lang="en-US"/>
              <a:t>AJM-EDL SCLT intro</a:t>
            </a:r>
          </a:p>
        </p:txBody>
      </p:sp>
      <p:sp>
        <p:nvSpPr>
          <p:cNvPr id="6" name="Slide Number Placeholder 5">
            <a:extLst>
              <a:ext uri="{FF2B5EF4-FFF2-40B4-BE49-F238E27FC236}">
                <a16:creationId xmlns:a16="http://schemas.microsoft.com/office/drawing/2014/main" id="{B842740F-754B-42C3-A427-46B141AD25B8}"/>
              </a:ext>
            </a:extLst>
          </p:cNvPr>
          <p:cNvSpPr>
            <a:spLocks noGrp="1"/>
          </p:cNvSpPr>
          <p:nvPr>
            <p:ph type="sldNum" sz="quarter" idx="12"/>
          </p:nvPr>
        </p:nvSpPr>
        <p:spPr/>
        <p:txBody>
          <a:bodyPr/>
          <a:lstStyle/>
          <a:p>
            <a:fld id="{3DDBA354-FB2E-46C0-8296-92059A8180CC}" type="slidenum">
              <a:rPr lang="en-US" smtClean="0"/>
              <a:t>‹#›</a:t>
            </a:fld>
            <a:endParaRPr lang="en-US"/>
          </a:p>
        </p:txBody>
      </p:sp>
    </p:spTree>
    <p:extLst>
      <p:ext uri="{BB962C8B-B14F-4D97-AF65-F5344CB8AC3E}">
        <p14:creationId xmlns:p14="http://schemas.microsoft.com/office/powerpoint/2010/main" val="3875318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12" descr="nasa-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6583680"/>
            <a:ext cx="320445" cy="274320"/>
          </a:xfrm>
          <a:prstGeom prst="rect">
            <a:avLst/>
          </a:prstGeom>
          <a:noFill/>
        </p:spPr>
      </p:pic>
      <p:sp>
        <p:nvSpPr>
          <p:cNvPr id="9" name="Title 1"/>
          <p:cNvSpPr>
            <a:spLocks noGrp="1"/>
          </p:cNvSpPr>
          <p:nvPr>
            <p:ph type="ctrTitle"/>
          </p:nvPr>
        </p:nvSpPr>
        <p:spPr>
          <a:xfrm>
            <a:off x="685800" y="2130425"/>
            <a:ext cx="7772400" cy="1470025"/>
          </a:xfrm>
        </p:spPr>
        <p:txBody>
          <a:bodyPr/>
          <a:lstStyle/>
          <a:p>
            <a:r>
              <a:rPr lang="en-US"/>
              <a:t>Click to edit Master title style</a:t>
            </a:r>
          </a:p>
        </p:txBody>
      </p:sp>
      <p:sp>
        <p:nvSpPr>
          <p:cNvPr id="10"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1" name="Date Placeholder 3"/>
          <p:cNvSpPr>
            <a:spLocks noGrp="1"/>
          </p:cNvSpPr>
          <p:nvPr>
            <p:ph type="dt" sz="half" idx="10"/>
          </p:nvPr>
        </p:nvSpPr>
        <p:spPr>
          <a:xfrm>
            <a:off x="304800" y="6553200"/>
            <a:ext cx="2133600" cy="365125"/>
          </a:xfrm>
        </p:spPr>
        <p:txBody>
          <a:bodyPr/>
          <a:lstStyle/>
          <a:p>
            <a:r>
              <a:rPr lang="en-US"/>
              <a:t>7/23/2020</a:t>
            </a:r>
            <a:endParaRPr lang="en-US" dirty="0"/>
          </a:p>
        </p:txBody>
      </p:sp>
      <p:sp>
        <p:nvSpPr>
          <p:cNvPr id="13" name="Slide Number Placeholder 5"/>
          <p:cNvSpPr>
            <a:spLocks noGrp="1"/>
          </p:cNvSpPr>
          <p:nvPr>
            <p:ph type="sldNum" sz="quarter" idx="12"/>
          </p:nvPr>
        </p:nvSpPr>
        <p:spPr>
          <a:xfrm>
            <a:off x="7010400" y="6569075"/>
            <a:ext cx="2133600" cy="365125"/>
          </a:xfrm>
        </p:spPr>
        <p:txBody>
          <a:bodyPr/>
          <a:lstStyle/>
          <a:p>
            <a:fld id="{80FF9840-D53A-4141-B9D6-5B9F654A44C9}" type="slidenum">
              <a:rPr lang="en-US" smtClean="0"/>
              <a:pPr/>
              <a:t>‹#›</a:t>
            </a:fld>
            <a:endParaRPr lang="en-US" dirty="0"/>
          </a:p>
        </p:txBody>
      </p:sp>
    </p:spTree>
    <p:extLst>
      <p:ext uri="{BB962C8B-B14F-4D97-AF65-F5344CB8AC3E}">
        <p14:creationId xmlns:p14="http://schemas.microsoft.com/office/powerpoint/2010/main" val="1139158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r>
              <a:rPr lang="en-US"/>
              <a:t>7/23/2020</a:t>
            </a:r>
            <a:endParaRPr lang="en-US" dirty="0"/>
          </a:p>
        </p:txBody>
      </p:sp>
      <p:sp>
        <p:nvSpPr>
          <p:cNvPr id="4" name="Slide Number Placeholder 3"/>
          <p:cNvSpPr>
            <a:spLocks noGrp="1"/>
          </p:cNvSpPr>
          <p:nvPr>
            <p:ph type="sldNum" sz="quarter" idx="11"/>
          </p:nvPr>
        </p:nvSpPr>
        <p:spPr/>
        <p:txBody>
          <a:bodyPr/>
          <a:lstStyle/>
          <a:p>
            <a:fld id="{80FF9840-D53A-4141-B9D6-5B9F654A44C9}" type="slidenum">
              <a:rPr lang="en-US" smtClean="0"/>
              <a:pPr/>
              <a:t>‹#›</a:t>
            </a:fld>
            <a:endParaRPr lang="en-US" dirty="0"/>
          </a:p>
        </p:txBody>
      </p:sp>
    </p:spTree>
    <p:extLst>
      <p:ext uri="{BB962C8B-B14F-4D97-AF65-F5344CB8AC3E}">
        <p14:creationId xmlns:p14="http://schemas.microsoft.com/office/powerpoint/2010/main" val="2721659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ctrTitle"/>
          </p:nvPr>
        </p:nvSpPr>
        <p:spPr>
          <a:xfrm>
            <a:off x="685800" y="2130425"/>
            <a:ext cx="7772400" cy="1470025"/>
          </a:xfrm>
        </p:spPr>
        <p:txBody>
          <a:bodyPr/>
          <a:lstStyle/>
          <a:p>
            <a:r>
              <a:rPr lang="en-US"/>
              <a:t>Click to edit Master title style</a:t>
            </a:r>
          </a:p>
        </p:txBody>
      </p:sp>
      <p:sp>
        <p:nvSpPr>
          <p:cNvPr id="6"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Date Placeholder 3"/>
          <p:cNvSpPr>
            <a:spLocks noGrp="1"/>
          </p:cNvSpPr>
          <p:nvPr>
            <p:ph type="dt" sz="half" idx="10"/>
          </p:nvPr>
        </p:nvSpPr>
        <p:spPr>
          <a:xfrm>
            <a:off x="304800" y="6553200"/>
            <a:ext cx="2133600" cy="365125"/>
          </a:xfrm>
        </p:spPr>
        <p:txBody>
          <a:bodyPr/>
          <a:lstStyle>
            <a:lvl1pPr>
              <a:defRPr/>
            </a:lvl1pPr>
          </a:lstStyle>
          <a:p>
            <a:r>
              <a:rPr lang="en-US"/>
              <a:t>7/23/2020</a:t>
            </a:r>
            <a:endParaRPr lang="en-US" dirty="0"/>
          </a:p>
        </p:txBody>
      </p:sp>
      <p:sp>
        <p:nvSpPr>
          <p:cNvPr id="9" name="Slide Number Placeholder 5"/>
          <p:cNvSpPr>
            <a:spLocks noGrp="1"/>
          </p:cNvSpPr>
          <p:nvPr>
            <p:ph type="sldNum" sz="quarter" idx="12"/>
          </p:nvPr>
        </p:nvSpPr>
        <p:spPr>
          <a:xfrm>
            <a:off x="7010400" y="6569075"/>
            <a:ext cx="2133600" cy="365125"/>
          </a:xfrm>
        </p:spPr>
        <p:txBody>
          <a:bodyPr/>
          <a:lstStyle/>
          <a:p>
            <a:fld id="{80FF9840-D53A-4141-B9D6-5B9F654A44C9}" type="slidenum">
              <a:rPr lang="en-US" smtClean="0"/>
              <a:pPr/>
              <a:t>‹#›</a:t>
            </a:fld>
            <a:endParaRPr lang="en-US" dirty="0"/>
          </a:p>
        </p:txBody>
      </p:sp>
    </p:spTree>
    <p:extLst>
      <p:ext uri="{BB962C8B-B14F-4D97-AF65-F5344CB8AC3E}">
        <p14:creationId xmlns:p14="http://schemas.microsoft.com/office/powerpoint/2010/main" val="3226739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7/23/2020</a:t>
            </a:r>
            <a:endParaRPr lang="en-US" dirty="0"/>
          </a:p>
        </p:txBody>
      </p:sp>
      <p:sp>
        <p:nvSpPr>
          <p:cNvPr id="4" name="Slide Number Placeholder 5"/>
          <p:cNvSpPr>
            <a:spLocks noGrp="1"/>
          </p:cNvSpPr>
          <p:nvPr>
            <p:ph type="sldNum" sz="quarter" idx="12"/>
          </p:nvPr>
        </p:nvSpPr>
        <p:spPr>
          <a:xfrm>
            <a:off x="7010400" y="6569075"/>
            <a:ext cx="2133600" cy="365125"/>
          </a:xfrm>
        </p:spPr>
        <p:txBody>
          <a:bodyPr/>
          <a:lstStyle/>
          <a:p>
            <a:fld id="{80FF9840-D53A-4141-B9D6-5B9F654A44C9}" type="slidenum">
              <a:rPr lang="en-US" smtClean="0"/>
              <a:pPr/>
              <a:t>‹#›</a:t>
            </a:fld>
            <a:endParaRPr lang="en-US" dirty="0"/>
          </a:p>
        </p:txBody>
      </p:sp>
    </p:spTree>
    <p:extLst>
      <p:ext uri="{BB962C8B-B14F-4D97-AF65-F5344CB8AC3E}">
        <p14:creationId xmlns:p14="http://schemas.microsoft.com/office/powerpoint/2010/main" val="118768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4 Content">
    <p:spTree>
      <p:nvGrpSpPr>
        <p:cNvPr id="1" name=""/>
        <p:cNvGrpSpPr/>
        <p:nvPr/>
      </p:nvGrpSpPr>
      <p:grpSpPr>
        <a:xfrm>
          <a:off x="0" y="0"/>
          <a:ext cx="0" cy="0"/>
          <a:chOff x="0" y="0"/>
          <a:chExt cx="0" cy="0"/>
        </a:xfrm>
      </p:grpSpPr>
      <p:sp>
        <p:nvSpPr>
          <p:cNvPr id="8" name="Rectangle 4"/>
          <p:cNvSpPr>
            <a:spLocks noGrp="1" noChangeArrowheads="1"/>
          </p:cNvSpPr>
          <p:nvPr>
            <p:ph type="dt" sz="half" idx="10"/>
          </p:nvPr>
        </p:nvSpPr>
        <p:spPr>
          <a:xfrm>
            <a:off x="304800" y="6553200"/>
            <a:ext cx="2133600" cy="365125"/>
          </a:xfrm>
          <a:ln/>
        </p:spPr>
        <p:txBody>
          <a:bodyPr/>
          <a:lstStyle>
            <a:lvl1pPr>
              <a:defRPr/>
            </a:lvl1pPr>
          </a:lstStyle>
          <a:p>
            <a:pPr>
              <a:defRPr/>
            </a:pPr>
            <a:r>
              <a:rPr lang="en-US"/>
              <a:t>7/23/2020</a:t>
            </a:r>
            <a:endParaRPr lang="en-US" dirty="0"/>
          </a:p>
        </p:txBody>
      </p:sp>
      <p:sp>
        <p:nvSpPr>
          <p:cNvPr id="9" name="Slide Number Placeholder 5"/>
          <p:cNvSpPr>
            <a:spLocks noGrp="1"/>
          </p:cNvSpPr>
          <p:nvPr>
            <p:ph type="sldNum" sz="quarter" idx="12"/>
          </p:nvPr>
        </p:nvSpPr>
        <p:spPr>
          <a:xfrm>
            <a:off x="7010400" y="6569075"/>
            <a:ext cx="2133600" cy="365125"/>
          </a:xfrm>
        </p:spPr>
        <p:txBody>
          <a:bodyPr/>
          <a:lstStyle/>
          <a:p>
            <a:fld id="{80FF9840-D53A-4141-B9D6-5B9F654A44C9}" type="slidenum">
              <a:rPr lang="en-US" smtClean="0"/>
              <a:pPr/>
              <a:t>‹#›</a:t>
            </a:fld>
            <a:endParaRPr lang="en-US" dirty="0"/>
          </a:p>
        </p:txBody>
      </p:sp>
    </p:spTree>
    <p:extLst>
      <p:ext uri="{BB962C8B-B14F-4D97-AF65-F5344CB8AC3E}">
        <p14:creationId xmlns:p14="http://schemas.microsoft.com/office/powerpoint/2010/main" val="982120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721E3-12CE-4338-9C25-578DD350A6B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FA1AD81-7647-4926-932E-6009DC52329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3BA7AE4-B06B-402D-A218-93FADE63707F}"/>
              </a:ext>
            </a:extLst>
          </p:cNvPr>
          <p:cNvSpPr>
            <a:spLocks noGrp="1"/>
          </p:cNvSpPr>
          <p:nvPr>
            <p:ph type="dt" sz="half" idx="10"/>
          </p:nvPr>
        </p:nvSpPr>
        <p:spPr/>
        <p:txBody>
          <a:bodyPr/>
          <a:lstStyle/>
          <a:p>
            <a:r>
              <a:rPr lang="en-US"/>
              <a:t>7/23/2020</a:t>
            </a:r>
          </a:p>
        </p:txBody>
      </p:sp>
      <p:sp>
        <p:nvSpPr>
          <p:cNvPr id="5" name="Footer Placeholder 4">
            <a:extLst>
              <a:ext uri="{FF2B5EF4-FFF2-40B4-BE49-F238E27FC236}">
                <a16:creationId xmlns:a16="http://schemas.microsoft.com/office/drawing/2014/main" id="{710C1E50-4803-45E6-B3EF-E929AF34EAE7}"/>
              </a:ext>
            </a:extLst>
          </p:cNvPr>
          <p:cNvSpPr>
            <a:spLocks noGrp="1"/>
          </p:cNvSpPr>
          <p:nvPr>
            <p:ph type="ftr" sz="quarter" idx="11"/>
          </p:nvPr>
        </p:nvSpPr>
        <p:spPr>
          <a:xfrm>
            <a:off x="3028950" y="6486975"/>
            <a:ext cx="3086100" cy="365125"/>
          </a:xfrm>
        </p:spPr>
        <p:txBody>
          <a:bodyPr/>
          <a:lstStyle/>
          <a:p>
            <a:r>
              <a:rPr lang="en-US"/>
              <a:t>AJM-EDL SCLT intro</a:t>
            </a:r>
            <a:endParaRPr lang="en-US" dirty="0"/>
          </a:p>
        </p:txBody>
      </p:sp>
      <p:sp>
        <p:nvSpPr>
          <p:cNvPr id="6" name="Slide Number Placeholder 5">
            <a:extLst>
              <a:ext uri="{FF2B5EF4-FFF2-40B4-BE49-F238E27FC236}">
                <a16:creationId xmlns:a16="http://schemas.microsoft.com/office/drawing/2014/main" id="{6871B3C9-DB38-4D00-B796-F7C0BD15CBB6}"/>
              </a:ext>
            </a:extLst>
          </p:cNvPr>
          <p:cNvSpPr>
            <a:spLocks noGrp="1"/>
          </p:cNvSpPr>
          <p:nvPr>
            <p:ph type="sldNum" sz="quarter" idx="12"/>
          </p:nvPr>
        </p:nvSpPr>
        <p:spPr/>
        <p:txBody>
          <a:bodyPr/>
          <a:lstStyle/>
          <a:p>
            <a:fld id="{3DDBA354-FB2E-46C0-8296-92059A8180CC}" type="slidenum">
              <a:rPr lang="en-US" smtClean="0"/>
              <a:t>‹#›</a:t>
            </a:fld>
            <a:endParaRPr lang="en-US"/>
          </a:p>
        </p:txBody>
      </p:sp>
      <p:pic>
        <p:nvPicPr>
          <p:cNvPr id="7" name="Picture 12" descr="nasa-logo">
            <a:extLst>
              <a:ext uri="{FF2B5EF4-FFF2-40B4-BE49-F238E27FC236}">
                <a16:creationId xmlns:a16="http://schemas.microsoft.com/office/drawing/2014/main" id="{29793F43-109C-4B26-9349-A0098D45B041}"/>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6583680"/>
            <a:ext cx="240334" cy="274320"/>
          </a:xfrm>
          <a:prstGeom prst="rect">
            <a:avLst/>
          </a:prstGeom>
          <a:noFill/>
        </p:spPr>
      </p:pic>
    </p:spTree>
    <p:extLst>
      <p:ext uri="{BB962C8B-B14F-4D97-AF65-F5344CB8AC3E}">
        <p14:creationId xmlns:p14="http://schemas.microsoft.com/office/powerpoint/2010/main" val="2166582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2CB68-1CB2-462A-A353-6CEF818B5D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E31187-EFE9-4732-B3AA-756482E31D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2C7A56-78FD-4082-8802-768C1875A1CB}"/>
              </a:ext>
            </a:extLst>
          </p:cNvPr>
          <p:cNvSpPr>
            <a:spLocks noGrp="1"/>
          </p:cNvSpPr>
          <p:nvPr>
            <p:ph type="dt" sz="half" idx="10"/>
          </p:nvPr>
        </p:nvSpPr>
        <p:spPr/>
        <p:txBody>
          <a:bodyPr/>
          <a:lstStyle/>
          <a:p>
            <a:r>
              <a:rPr lang="en-US"/>
              <a:t>7/23/2020</a:t>
            </a:r>
          </a:p>
        </p:txBody>
      </p:sp>
      <p:sp>
        <p:nvSpPr>
          <p:cNvPr id="5" name="Footer Placeholder 4">
            <a:extLst>
              <a:ext uri="{FF2B5EF4-FFF2-40B4-BE49-F238E27FC236}">
                <a16:creationId xmlns:a16="http://schemas.microsoft.com/office/drawing/2014/main" id="{BF740318-18A2-4811-BD03-2F3152944341}"/>
              </a:ext>
            </a:extLst>
          </p:cNvPr>
          <p:cNvSpPr>
            <a:spLocks noGrp="1"/>
          </p:cNvSpPr>
          <p:nvPr>
            <p:ph type="ftr" sz="quarter" idx="11"/>
          </p:nvPr>
        </p:nvSpPr>
        <p:spPr/>
        <p:txBody>
          <a:bodyPr/>
          <a:lstStyle/>
          <a:p>
            <a:r>
              <a:rPr lang="en-US"/>
              <a:t>AJM-EDL SCLT intro</a:t>
            </a:r>
          </a:p>
        </p:txBody>
      </p:sp>
      <p:sp>
        <p:nvSpPr>
          <p:cNvPr id="6" name="Slide Number Placeholder 5">
            <a:extLst>
              <a:ext uri="{FF2B5EF4-FFF2-40B4-BE49-F238E27FC236}">
                <a16:creationId xmlns:a16="http://schemas.microsoft.com/office/drawing/2014/main" id="{660C864D-EB1D-42A7-B5FE-67FAA41B070C}"/>
              </a:ext>
            </a:extLst>
          </p:cNvPr>
          <p:cNvSpPr>
            <a:spLocks noGrp="1"/>
          </p:cNvSpPr>
          <p:nvPr>
            <p:ph type="sldNum" sz="quarter" idx="12"/>
          </p:nvPr>
        </p:nvSpPr>
        <p:spPr/>
        <p:txBody>
          <a:bodyPr/>
          <a:lstStyle/>
          <a:p>
            <a:fld id="{3DDBA354-FB2E-46C0-8296-92059A8180CC}" type="slidenum">
              <a:rPr lang="en-US" smtClean="0"/>
              <a:t>‹#›</a:t>
            </a:fld>
            <a:endParaRPr lang="en-US"/>
          </a:p>
        </p:txBody>
      </p:sp>
    </p:spTree>
    <p:extLst>
      <p:ext uri="{BB962C8B-B14F-4D97-AF65-F5344CB8AC3E}">
        <p14:creationId xmlns:p14="http://schemas.microsoft.com/office/powerpoint/2010/main" val="701423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997A3-82CD-41BC-AE3C-C668440C3AFF}"/>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A8835D4-E1E4-404C-A098-3D68A52E13F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D3F90A-7D3B-4C52-8917-13AD8CB5C2D9}"/>
              </a:ext>
            </a:extLst>
          </p:cNvPr>
          <p:cNvSpPr>
            <a:spLocks noGrp="1"/>
          </p:cNvSpPr>
          <p:nvPr>
            <p:ph type="dt" sz="half" idx="10"/>
          </p:nvPr>
        </p:nvSpPr>
        <p:spPr/>
        <p:txBody>
          <a:bodyPr/>
          <a:lstStyle/>
          <a:p>
            <a:r>
              <a:rPr lang="en-US"/>
              <a:t>7/23/2020</a:t>
            </a:r>
          </a:p>
        </p:txBody>
      </p:sp>
      <p:sp>
        <p:nvSpPr>
          <p:cNvPr id="5" name="Footer Placeholder 4">
            <a:extLst>
              <a:ext uri="{FF2B5EF4-FFF2-40B4-BE49-F238E27FC236}">
                <a16:creationId xmlns:a16="http://schemas.microsoft.com/office/drawing/2014/main" id="{22406A12-AF9D-4F1E-8841-7F73ACC1916D}"/>
              </a:ext>
            </a:extLst>
          </p:cNvPr>
          <p:cNvSpPr>
            <a:spLocks noGrp="1"/>
          </p:cNvSpPr>
          <p:nvPr>
            <p:ph type="ftr" sz="quarter" idx="11"/>
          </p:nvPr>
        </p:nvSpPr>
        <p:spPr/>
        <p:txBody>
          <a:bodyPr/>
          <a:lstStyle/>
          <a:p>
            <a:r>
              <a:rPr lang="en-US"/>
              <a:t>AJM-EDL SCLT intro</a:t>
            </a:r>
          </a:p>
        </p:txBody>
      </p:sp>
      <p:sp>
        <p:nvSpPr>
          <p:cNvPr id="6" name="Slide Number Placeholder 5">
            <a:extLst>
              <a:ext uri="{FF2B5EF4-FFF2-40B4-BE49-F238E27FC236}">
                <a16:creationId xmlns:a16="http://schemas.microsoft.com/office/drawing/2014/main" id="{61F5AD27-6D2D-47B7-B494-80D6DE4BD6EF}"/>
              </a:ext>
            </a:extLst>
          </p:cNvPr>
          <p:cNvSpPr>
            <a:spLocks noGrp="1"/>
          </p:cNvSpPr>
          <p:nvPr>
            <p:ph type="sldNum" sz="quarter" idx="12"/>
          </p:nvPr>
        </p:nvSpPr>
        <p:spPr/>
        <p:txBody>
          <a:bodyPr/>
          <a:lstStyle/>
          <a:p>
            <a:fld id="{3DDBA354-FB2E-46C0-8296-92059A8180CC}" type="slidenum">
              <a:rPr lang="en-US" smtClean="0"/>
              <a:t>‹#›</a:t>
            </a:fld>
            <a:endParaRPr lang="en-US"/>
          </a:p>
        </p:txBody>
      </p:sp>
    </p:spTree>
    <p:extLst>
      <p:ext uri="{BB962C8B-B14F-4D97-AF65-F5344CB8AC3E}">
        <p14:creationId xmlns:p14="http://schemas.microsoft.com/office/powerpoint/2010/main" val="133273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65532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7/23/2020</a:t>
            </a:r>
            <a:endParaRPr lang="en-US" dirty="0"/>
          </a:p>
        </p:txBody>
      </p:sp>
      <p:sp>
        <p:nvSpPr>
          <p:cNvPr id="6" name="Slide Number Placeholder 5"/>
          <p:cNvSpPr>
            <a:spLocks noGrp="1"/>
          </p:cNvSpPr>
          <p:nvPr>
            <p:ph type="sldNum" sz="quarter" idx="4"/>
          </p:nvPr>
        </p:nvSpPr>
        <p:spPr>
          <a:xfrm>
            <a:off x="7010400" y="6569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FF9840-D53A-4141-B9D6-5B9F654A44C9}" type="slidenum">
              <a:rPr lang="en-US" smtClean="0"/>
              <a:pPr/>
              <a:t>‹#›</a:t>
            </a:fld>
            <a:endParaRPr lang="en-US" dirty="0"/>
          </a:p>
        </p:txBody>
      </p:sp>
      <p:pic>
        <p:nvPicPr>
          <p:cNvPr id="7" name="Picture 12" descr="nasa-logo"/>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0" y="6583680"/>
            <a:ext cx="320445" cy="274320"/>
          </a:xfrm>
          <a:prstGeom prst="rect">
            <a:avLst/>
          </a:prstGeom>
          <a:noFill/>
        </p:spPr>
      </p:pic>
    </p:spTree>
    <p:extLst>
      <p:ext uri="{BB962C8B-B14F-4D97-AF65-F5344CB8AC3E}">
        <p14:creationId xmlns:p14="http://schemas.microsoft.com/office/powerpoint/2010/main" val="807801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5" r:id="rId4"/>
    <p:sldLayoutId id="2147483656" r:id="rId5"/>
    <p:sldLayoutId id="2147483657" r:id="rId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DD28BE-70B1-43C8-9B0C-45AABB836A2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06DC01-51BD-4897-928F-DB7AC222A6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5EB637-4E49-4B11-82A3-563689CEFC3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7/23/2020</a:t>
            </a:r>
          </a:p>
        </p:txBody>
      </p:sp>
      <p:sp>
        <p:nvSpPr>
          <p:cNvPr id="5" name="Footer Placeholder 4">
            <a:extLst>
              <a:ext uri="{FF2B5EF4-FFF2-40B4-BE49-F238E27FC236}">
                <a16:creationId xmlns:a16="http://schemas.microsoft.com/office/drawing/2014/main" id="{5E7FD269-FA31-4F6A-BC91-EC8B2FFDB2A1}"/>
              </a:ext>
            </a:extLst>
          </p:cNvPr>
          <p:cNvSpPr>
            <a:spLocks noGrp="1"/>
          </p:cNvSpPr>
          <p:nvPr>
            <p:ph type="ftr" sz="quarter" idx="3"/>
          </p:nvPr>
        </p:nvSpPr>
        <p:spPr>
          <a:xfrm>
            <a:off x="3028950" y="649702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AJM-EDL SCLT intro</a:t>
            </a:r>
          </a:p>
        </p:txBody>
      </p:sp>
      <p:sp>
        <p:nvSpPr>
          <p:cNvPr id="6" name="Slide Number Placeholder 5">
            <a:extLst>
              <a:ext uri="{FF2B5EF4-FFF2-40B4-BE49-F238E27FC236}">
                <a16:creationId xmlns:a16="http://schemas.microsoft.com/office/drawing/2014/main" id="{E2BF52B7-1D98-41C2-8135-DCC751AC3FA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DDBA354-FB2E-46C0-8296-92059A8180CC}" type="slidenum">
              <a:rPr lang="en-US" smtClean="0"/>
              <a:t>‹#›</a:t>
            </a:fld>
            <a:endParaRPr lang="en-US"/>
          </a:p>
        </p:txBody>
      </p:sp>
      <p:pic>
        <p:nvPicPr>
          <p:cNvPr id="7" name="Picture 12" descr="nasa-logo">
            <a:extLst>
              <a:ext uri="{FF2B5EF4-FFF2-40B4-BE49-F238E27FC236}">
                <a16:creationId xmlns:a16="http://schemas.microsoft.com/office/drawing/2014/main" id="{07FEC02C-3C45-491D-87CC-3BAC7E61010E}"/>
              </a:ext>
            </a:extLst>
          </p:cNvPr>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0" y="6583680"/>
            <a:ext cx="240334" cy="274320"/>
          </a:xfrm>
          <a:prstGeom prst="rect">
            <a:avLst/>
          </a:prstGeom>
          <a:noFill/>
        </p:spPr>
      </p:pic>
    </p:spTree>
    <p:extLst>
      <p:ext uri="{BB962C8B-B14F-4D97-AF65-F5344CB8AC3E}">
        <p14:creationId xmlns:p14="http://schemas.microsoft.com/office/powerpoint/2010/main" val="160278176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jpe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jpeg"/><Relationship Id="rId2" Type="http://schemas.openxmlformats.org/officeDocument/2006/relationships/notesSlide" Target="../notesSlides/notesSlide5.xml"/><Relationship Id="rId16" Type="http://schemas.openxmlformats.org/officeDocument/2006/relationships/image" Target="../media/image38.jpeg"/><Relationship Id="rId1" Type="http://schemas.openxmlformats.org/officeDocument/2006/relationships/slideLayout" Target="../slideLayouts/slideLayout4.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jpeg"/><Relationship Id="rId15" Type="http://schemas.openxmlformats.org/officeDocument/2006/relationships/image" Target="../media/image37.emf"/><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 Id="rId14" Type="http://schemas.openxmlformats.org/officeDocument/2006/relationships/image" Target="../media/image36.png"/></Relationships>
</file>

<file path=ppt/slides/_rels/slide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4.xml"/><Relationship Id="rId6" Type="http://schemas.openxmlformats.org/officeDocument/2006/relationships/image" Target="../media/image44.jpeg"/><Relationship Id="rId5" Type="http://schemas.openxmlformats.org/officeDocument/2006/relationships/image" Target="../media/image43.jpeg"/><Relationship Id="rId10" Type="http://schemas.openxmlformats.org/officeDocument/2006/relationships/image" Target="../media/image48.emf"/><Relationship Id="rId4" Type="http://schemas.openxmlformats.org/officeDocument/2006/relationships/image" Target="../media/image42.png"/><Relationship Id="rId9" Type="http://schemas.openxmlformats.org/officeDocument/2006/relationships/image" Target="../media/image47.wmf"/></Relationships>
</file>

<file path=ppt/slides/_rels/slide1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tif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jpe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IHFConicalnozzle"/>
          <p:cNvPicPr>
            <a:picLocks noChangeAspect="1" noChangeArrowheads="1"/>
          </p:cNvPicPr>
          <p:nvPr/>
        </p:nvPicPr>
        <p:blipFill>
          <a:blip r:embed="rId2" cstate="print"/>
          <a:srcRect/>
          <a:stretch>
            <a:fillRect/>
          </a:stretch>
        </p:blipFill>
        <p:spPr bwMode="auto">
          <a:xfrm>
            <a:off x="0" y="0"/>
            <a:ext cx="9144000" cy="6862763"/>
          </a:xfrm>
          <a:prstGeom prst="rect">
            <a:avLst/>
          </a:prstGeom>
          <a:noFill/>
          <a:ln w="38100" cmpd="dbl">
            <a:solidFill>
              <a:schemeClr val="tx1"/>
            </a:solidFill>
            <a:miter lim="800000"/>
            <a:headEnd/>
            <a:tailEnd/>
          </a:ln>
        </p:spPr>
      </p:pic>
      <p:sp>
        <p:nvSpPr>
          <p:cNvPr id="4" name="TextBox 3"/>
          <p:cNvSpPr txBox="1"/>
          <p:nvPr/>
        </p:nvSpPr>
        <p:spPr>
          <a:xfrm>
            <a:off x="113015" y="5103674"/>
            <a:ext cx="7112460" cy="1754326"/>
          </a:xfrm>
          <a:prstGeom prst="rect">
            <a:avLst/>
          </a:prstGeom>
          <a:noFill/>
        </p:spPr>
        <p:txBody>
          <a:bodyPr wrap="none" rtlCol="0">
            <a:spAutoFit/>
          </a:bodyPr>
          <a:lstStyle/>
          <a:p>
            <a:r>
              <a:rPr lang="en-US" sz="2800" b="1" i="1" dirty="0">
                <a:solidFill>
                  <a:schemeClr val="bg1"/>
                </a:solidFill>
              </a:rPr>
              <a:t>NASA Ames Thermophysics Facilities Overview</a:t>
            </a:r>
            <a:endParaRPr lang="en-US" sz="2400" b="1" dirty="0">
              <a:solidFill>
                <a:schemeClr val="bg1"/>
              </a:solidFill>
            </a:endParaRPr>
          </a:p>
          <a:p>
            <a:endParaRPr lang="en-US" sz="2000" b="1" dirty="0">
              <a:solidFill>
                <a:schemeClr val="bg1"/>
              </a:solidFill>
            </a:endParaRPr>
          </a:p>
          <a:p>
            <a:r>
              <a:rPr lang="en-US" sz="2000" b="1" dirty="0">
                <a:solidFill>
                  <a:schemeClr val="bg1"/>
                </a:solidFill>
              </a:rPr>
              <a:t>Scott Eddlemon</a:t>
            </a:r>
          </a:p>
          <a:p>
            <a:r>
              <a:rPr lang="en-US" sz="2000" b="1" dirty="0">
                <a:solidFill>
                  <a:schemeClr val="bg1"/>
                </a:solidFill>
              </a:rPr>
              <a:t>NASA Ames Research Center</a:t>
            </a:r>
          </a:p>
          <a:p>
            <a:r>
              <a:rPr lang="en-US" sz="2000" b="1" dirty="0">
                <a:solidFill>
                  <a:schemeClr val="bg1"/>
                </a:solidFill>
              </a:rPr>
              <a:t>September 2020</a:t>
            </a:r>
          </a:p>
        </p:txBody>
      </p:sp>
    </p:spTree>
    <p:extLst>
      <p:ext uri="{BB962C8B-B14F-4D97-AF65-F5344CB8AC3E}">
        <p14:creationId xmlns:p14="http://schemas.microsoft.com/office/powerpoint/2010/main" val="3315895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4"/>
          <p:cNvSpPr>
            <a:spLocks noChangeArrowheads="1"/>
          </p:cNvSpPr>
          <p:nvPr/>
        </p:nvSpPr>
        <p:spPr bwMode="auto">
          <a:xfrm>
            <a:off x="2362200" y="381000"/>
            <a:ext cx="441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90000"/>
              </a:lnSpc>
              <a:spcBef>
                <a:spcPct val="30000"/>
              </a:spcBef>
            </a:pPr>
            <a:r>
              <a:rPr lang="en-US" sz="2400" b="1" i="1" dirty="0">
                <a:solidFill>
                  <a:srgbClr val="0070C0"/>
                </a:solidFill>
              </a:rPr>
              <a:t>Ames Vertical Gun Range (AVGR)</a:t>
            </a:r>
          </a:p>
        </p:txBody>
      </p:sp>
      <p:sp>
        <p:nvSpPr>
          <p:cNvPr id="35846" name="Rectangle 5"/>
          <p:cNvSpPr>
            <a:spLocks noChangeArrowheads="1"/>
          </p:cNvSpPr>
          <p:nvPr/>
        </p:nvSpPr>
        <p:spPr bwMode="auto">
          <a:xfrm>
            <a:off x="381000" y="1143000"/>
            <a:ext cx="670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indent="-112713">
              <a:lnSpc>
                <a:spcPct val="70000"/>
              </a:lnSpc>
              <a:spcBef>
                <a:spcPct val="30000"/>
              </a:spcBef>
              <a:tabLst>
                <a:tab pos="2286000" algn="l"/>
              </a:tabLst>
            </a:pPr>
            <a:r>
              <a:rPr lang="en-US" sz="1600" b="1" dirty="0">
                <a:solidFill>
                  <a:srgbClr val="000000"/>
                </a:solidFill>
              </a:rPr>
              <a:t>PRIMARY SPONSOR:</a:t>
            </a:r>
            <a:r>
              <a:rPr lang="en-US" sz="1600" dirty="0">
                <a:solidFill>
                  <a:srgbClr val="000000"/>
                </a:solidFill>
              </a:rPr>
              <a:t> SMD, Planetary Geology and Geophysics (PGG)</a:t>
            </a:r>
          </a:p>
          <a:p>
            <a:pPr marL="112713" indent="-112713">
              <a:lnSpc>
                <a:spcPct val="70000"/>
              </a:lnSpc>
              <a:spcBef>
                <a:spcPct val="30000"/>
              </a:spcBef>
              <a:tabLst>
                <a:tab pos="2286000" algn="l"/>
              </a:tabLst>
            </a:pPr>
            <a:r>
              <a:rPr lang="en-US" sz="1600" b="1" dirty="0">
                <a:solidFill>
                  <a:srgbClr val="000000"/>
                </a:solidFill>
              </a:rPr>
              <a:t>STATUS:</a:t>
            </a:r>
            <a:r>
              <a:rPr lang="en-US" sz="1600" dirty="0">
                <a:solidFill>
                  <a:srgbClr val="000000"/>
                </a:solidFill>
              </a:rPr>
              <a:t> Operational (Commissioned 1966)</a:t>
            </a:r>
          </a:p>
          <a:p>
            <a:pPr marL="112713" indent="-112713">
              <a:lnSpc>
                <a:spcPct val="70000"/>
              </a:lnSpc>
              <a:spcBef>
                <a:spcPct val="30000"/>
              </a:spcBef>
              <a:tabLst>
                <a:tab pos="2286000" algn="l"/>
              </a:tabLst>
            </a:pPr>
            <a:r>
              <a:rPr lang="en-US" sz="1600" b="1" dirty="0">
                <a:solidFill>
                  <a:srgbClr val="000000"/>
                </a:solidFill>
              </a:rPr>
              <a:t>LOCATION:</a:t>
            </a:r>
            <a:r>
              <a:rPr lang="en-US" sz="1600" dirty="0">
                <a:solidFill>
                  <a:srgbClr val="000000"/>
                </a:solidFill>
              </a:rPr>
              <a:t>  N-204A </a:t>
            </a:r>
          </a:p>
          <a:p>
            <a:pPr marL="112713" indent="-112713">
              <a:lnSpc>
                <a:spcPct val="70000"/>
              </a:lnSpc>
              <a:spcBef>
                <a:spcPct val="30000"/>
              </a:spcBef>
              <a:tabLst>
                <a:tab pos="2286000" algn="l"/>
              </a:tabLst>
            </a:pPr>
            <a:r>
              <a:rPr lang="en-US" sz="1600" b="1" dirty="0">
                <a:solidFill>
                  <a:srgbClr val="000000"/>
                </a:solidFill>
              </a:rPr>
              <a:t>PERFORMANCE SUMMARY: </a:t>
            </a:r>
          </a:p>
          <a:p>
            <a:pPr marL="112713" indent="-112713">
              <a:lnSpc>
                <a:spcPct val="70000"/>
              </a:lnSpc>
              <a:spcBef>
                <a:spcPct val="30000"/>
              </a:spcBef>
              <a:buFontTx/>
              <a:buChar char="•"/>
              <a:tabLst>
                <a:tab pos="2286000" algn="l"/>
              </a:tabLst>
            </a:pPr>
            <a:r>
              <a:rPr lang="en-US" sz="1600" dirty="0">
                <a:solidFill>
                  <a:srgbClr val="000000"/>
                </a:solidFill>
              </a:rPr>
              <a:t>Projectile speed 	0.5 to 8.0 km/sec</a:t>
            </a:r>
          </a:p>
          <a:p>
            <a:pPr marL="112713" indent="-112713">
              <a:lnSpc>
                <a:spcPct val="70000"/>
              </a:lnSpc>
              <a:spcBef>
                <a:spcPct val="30000"/>
              </a:spcBef>
              <a:buFontTx/>
              <a:buChar char="•"/>
              <a:tabLst>
                <a:tab pos="2286000" algn="l"/>
              </a:tabLst>
            </a:pPr>
            <a:r>
              <a:rPr lang="en-US" sz="1600" dirty="0">
                <a:solidFill>
                  <a:srgbClr val="000000"/>
                </a:solidFill>
              </a:rPr>
              <a:t>Projectile size	2mm to 7.6 mm</a:t>
            </a:r>
          </a:p>
          <a:p>
            <a:pPr marL="112713" indent="-112713">
              <a:lnSpc>
                <a:spcPct val="70000"/>
              </a:lnSpc>
              <a:spcBef>
                <a:spcPct val="30000"/>
              </a:spcBef>
              <a:buFontTx/>
              <a:buChar char="•"/>
              <a:tabLst>
                <a:tab pos="2286000" algn="l"/>
              </a:tabLst>
            </a:pPr>
            <a:r>
              <a:rPr lang="en-US" sz="1600" dirty="0">
                <a:solidFill>
                  <a:srgbClr val="000000"/>
                </a:solidFill>
              </a:rPr>
              <a:t>Projectile geometry	sphere, cylinder, irregular shapes</a:t>
            </a:r>
          </a:p>
          <a:p>
            <a:pPr marL="112713" indent="-112713">
              <a:lnSpc>
                <a:spcPct val="70000"/>
              </a:lnSpc>
              <a:spcBef>
                <a:spcPct val="30000"/>
              </a:spcBef>
              <a:buFontTx/>
              <a:buChar char="•"/>
              <a:tabLst>
                <a:tab pos="2286000" algn="l"/>
              </a:tabLst>
            </a:pPr>
            <a:r>
              <a:rPr lang="en-US" sz="1600" dirty="0">
                <a:solidFill>
                  <a:srgbClr val="000000"/>
                </a:solidFill>
              </a:rPr>
              <a:t>Projectile composition	metallic, plastic, glass, mineral</a:t>
            </a:r>
          </a:p>
          <a:p>
            <a:pPr marL="112713" indent="-112713">
              <a:lnSpc>
                <a:spcPct val="70000"/>
              </a:lnSpc>
              <a:spcBef>
                <a:spcPct val="30000"/>
              </a:spcBef>
              <a:buFontTx/>
              <a:buChar char="•"/>
              <a:tabLst>
                <a:tab pos="2286000" algn="l"/>
              </a:tabLst>
            </a:pPr>
            <a:r>
              <a:rPr lang="en-US" sz="1600" dirty="0">
                <a:solidFill>
                  <a:srgbClr val="000000"/>
                </a:solidFill>
              </a:rPr>
              <a:t>Test section environment	variable (Air, CO2, etc.)</a:t>
            </a:r>
          </a:p>
          <a:p>
            <a:pPr marL="112713" indent="-112713">
              <a:lnSpc>
                <a:spcPct val="70000"/>
              </a:lnSpc>
              <a:spcBef>
                <a:spcPct val="30000"/>
              </a:spcBef>
              <a:buFontTx/>
              <a:buChar char="•"/>
              <a:tabLst>
                <a:tab pos="2286000" algn="l"/>
              </a:tabLst>
            </a:pPr>
            <a:r>
              <a:rPr lang="en-US" sz="1600" dirty="0">
                <a:solidFill>
                  <a:srgbClr val="000000"/>
                </a:solidFill>
              </a:rPr>
              <a:t>Test section pressure	0.04 to 760 </a:t>
            </a:r>
            <a:r>
              <a:rPr lang="en-US" sz="1600" dirty="0" err="1">
                <a:solidFill>
                  <a:srgbClr val="000000"/>
                </a:solidFill>
              </a:rPr>
              <a:t>torr</a:t>
            </a:r>
            <a:endParaRPr lang="en-US" sz="1600" dirty="0">
              <a:solidFill>
                <a:srgbClr val="000000"/>
              </a:solidFill>
            </a:endParaRPr>
          </a:p>
          <a:p>
            <a:pPr marL="112713" indent="-112713">
              <a:lnSpc>
                <a:spcPct val="70000"/>
              </a:lnSpc>
              <a:spcBef>
                <a:spcPct val="30000"/>
              </a:spcBef>
              <a:buFontTx/>
              <a:buChar char="•"/>
              <a:tabLst>
                <a:tab pos="2286000" algn="l"/>
              </a:tabLst>
            </a:pPr>
            <a:r>
              <a:rPr lang="en-US" sz="1600" dirty="0">
                <a:solidFill>
                  <a:srgbClr val="000000"/>
                </a:solidFill>
              </a:rPr>
              <a:t>Test section temperature	Ambient</a:t>
            </a:r>
          </a:p>
          <a:p>
            <a:pPr marL="112713" indent="-112713">
              <a:lnSpc>
                <a:spcPct val="70000"/>
              </a:lnSpc>
              <a:spcBef>
                <a:spcPct val="30000"/>
              </a:spcBef>
              <a:tabLst>
                <a:tab pos="2286000" algn="l"/>
              </a:tabLst>
            </a:pPr>
            <a:r>
              <a:rPr lang="en-US" sz="1600" b="1" dirty="0">
                <a:solidFill>
                  <a:srgbClr val="000000"/>
                </a:solidFill>
              </a:rPr>
              <a:t>TEST CHAMBER DIMENSIONS:</a:t>
            </a:r>
            <a:r>
              <a:rPr lang="en-US" sz="1600" dirty="0">
                <a:solidFill>
                  <a:srgbClr val="000000"/>
                </a:solidFill>
              </a:rPr>
              <a:t> </a:t>
            </a:r>
          </a:p>
          <a:p>
            <a:pPr marL="112713" indent="-112713">
              <a:lnSpc>
                <a:spcPct val="70000"/>
              </a:lnSpc>
              <a:spcBef>
                <a:spcPct val="30000"/>
              </a:spcBef>
              <a:buFontTx/>
              <a:buChar char="•"/>
              <a:tabLst>
                <a:tab pos="2286000" algn="l"/>
              </a:tabLst>
            </a:pPr>
            <a:r>
              <a:rPr lang="en-US" sz="1600" dirty="0">
                <a:solidFill>
                  <a:srgbClr val="000000"/>
                </a:solidFill>
              </a:rPr>
              <a:t>Diameter	2.5 m</a:t>
            </a:r>
          </a:p>
          <a:p>
            <a:pPr marL="112713" indent="-112713">
              <a:lnSpc>
                <a:spcPct val="70000"/>
              </a:lnSpc>
              <a:spcBef>
                <a:spcPct val="30000"/>
              </a:spcBef>
              <a:buFontTx/>
              <a:buChar char="•"/>
              <a:tabLst>
                <a:tab pos="2286000" algn="l"/>
              </a:tabLst>
            </a:pPr>
            <a:r>
              <a:rPr lang="en-US" sz="1600" dirty="0">
                <a:solidFill>
                  <a:srgbClr val="000000"/>
                </a:solidFill>
              </a:rPr>
              <a:t>Height	2.5 m</a:t>
            </a:r>
          </a:p>
          <a:p>
            <a:pPr marL="112713" indent="-112713">
              <a:lnSpc>
                <a:spcPct val="70000"/>
              </a:lnSpc>
              <a:spcBef>
                <a:spcPct val="30000"/>
              </a:spcBef>
              <a:buFontTx/>
              <a:buChar char="•"/>
              <a:tabLst>
                <a:tab pos="2286000" algn="l"/>
              </a:tabLst>
            </a:pPr>
            <a:r>
              <a:rPr lang="en-US" sz="1600" dirty="0">
                <a:solidFill>
                  <a:srgbClr val="000000"/>
                </a:solidFill>
              </a:rPr>
              <a:t>Volume 	14 m</a:t>
            </a:r>
            <a:r>
              <a:rPr lang="en-US" sz="1600" baseline="30000" dirty="0">
                <a:solidFill>
                  <a:srgbClr val="000000"/>
                </a:solidFill>
              </a:rPr>
              <a:t>3</a:t>
            </a:r>
          </a:p>
        </p:txBody>
      </p:sp>
      <p:sp>
        <p:nvSpPr>
          <p:cNvPr id="35847" name="Text Box 6"/>
          <p:cNvSpPr txBox="1">
            <a:spLocks noChangeArrowheads="1"/>
          </p:cNvSpPr>
          <p:nvPr/>
        </p:nvSpPr>
        <p:spPr bwMode="auto">
          <a:xfrm>
            <a:off x="457200" y="4813518"/>
            <a:ext cx="83058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r>
              <a:rPr lang="en-US" sz="1400" dirty="0">
                <a:solidFill>
                  <a:srgbClr val="FF0000"/>
                </a:solidFill>
                <a:latin typeface="+mn-lt"/>
              </a:rPr>
              <a:t>The AVGR simulates the physics and mechanics of planetary impact cratering phenomena.</a:t>
            </a:r>
            <a:r>
              <a:rPr lang="en-US" sz="1400" dirty="0">
                <a:solidFill>
                  <a:srgbClr val="000000"/>
                </a:solidFill>
                <a:latin typeface="+mn-lt"/>
              </a:rPr>
              <a:t> The facility utilizes various model-launching guns that can achieve impact velocities up to 8 km/sec. The angle of elevation of the gun with respect to the horizontal plane can be varied in 15° increments from 0° to 90°, thus permitting oblique angles of impact with respect to the gravitational vector. The large impact chamber can accommodate sizable targets and allows for testing at sub-atmospheric pressures and in gases other than air. Primary instrumentation consists of a diverse suite of state-of-the-art, high-speed imaging systems (i.e. pairs of Phantom V10, V12 and Shimadzu cameras) that can record the cratering processes with tremendous detail. In addition, spectroscopy and other forms of instrumentation can be accommodated.</a:t>
            </a:r>
          </a:p>
        </p:txBody>
      </p:sp>
      <p:grpSp>
        <p:nvGrpSpPr>
          <p:cNvPr id="8" name="Group 17"/>
          <p:cNvGrpSpPr>
            <a:grpSpLocks/>
          </p:cNvGrpSpPr>
          <p:nvPr/>
        </p:nvGrpSpPr>
        <p:grpSpPr bwMode="auto">
          <a:xfrm>
            <a:off x="5486400" y="1516063"/>
            <a:ext cx="3422650" cy="2751137"/>
            <a:chOff x="645" y="2107"/>
            <a:chExt cx="2156" cy="1733"/>
          </a:xfrm>
        </p:grpSpPr>
        <p:pic>
          <p:nvPicPr>
            <p:cNvPr id="9" name="Picture 10" descr="h_dp_imp_sim_0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20" y="2304"/>
              <a:ext cx="2013"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2"/>
            <p:cNvSpPr txBox="1">
              <a:spLocks noChangeArrowheads="1"/>
            </p:cNvSpPr>
            <p:nvPr/>
          </p:nvSpPr>
          <p:spPr bwMode="auto">
            <a:xfrm>
              <a:off x="645" y="2107"/>
              <a:ext cx="2156" cy="197"/>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bg1"/>
                  </a:solidFill>
                  <a:miter lim="800000"/>
                  <a:headEnd/>
                  <a:tailEnd/>
                </a14:hiddenLine>
              </a:ext>
            </a:extLst>
          </p:spPr>
          <p:txBody>
            <a:bodyPr wrap="none">
              <a:spAutoFit/>
            </a:bodyPr>
            <a:lstStyle/>
            <a:p>
              <a:pPr algn="ctr">
                <a:lnSpc>
                  <a:spcPct val="90000"/>
                </a:lnSpc>
              </a:pPr>
              <a:r>
                <a:rPr lang="en-US" sz="1600" dirty="0" err="1"/>
                <a:t>Ejecta</a:t>
              </a:r>
              <a:r>
                <a:rPr lang="en-US" sz="1600" dirty="0"/>
                <a:t> Dispersion Analysis and Capture</a:t>
              </a:r>
            </a:p>
          </p:txBody>
        </p:sp>
      </p:grpSp>
      <p:sp>
        <p:nvSpPr>
          <p:cNvPr id="5" name="Slide Number Placeholder 4">
            <a:extLst>
              <a:ext uri="{FF2B5EF4-FFF2-40B4-BE49-F238E27FC236}">
                <a16:creationId xmlns:a16="http://schemas.microsoft.com/office/drawing/2014/main" id="{310272CF-B4E4-A547-A509-29CA9B2BDE7D}"/>
              </a:ext>
            </a:extLst>
          </p:cNvPr>
          <p:cNvSpPr>
            <a:spLocks noGrp="1"/>
          </p:cNvSpPr>
          <p:nvPr>
            <p:ph type="sldNum" sz="quarter" idx="12"/>
          </p:nvPr>
        </p:nvSpPr>
        <p:spPr/>
        <p:txBody>
          <a:bodyPr/>
          <a:lstStyle/>
          <a:p>
            <a:fld id="{80FF9840-D53A-4141-B9D6-5B9F654A44C9}" type="slidenum">
              <a:rPr lang="en-US" smtClean="0"/>
              <a:pPr/>
              <a:t>10</a:t>
            </a:fld>
            <a:endParaRPr lang="en-US" dirty="0"/>
          </a:p>
        </p:txBody>
      </p:sp>
    </p:spTree>
    <p:extLst>
      <p:ext uri="{BB962C8B-B14F-4D97-AF65-F5344CB8AC3E}">
        <p14:creationId xmlns:p14="http://schemas.microsoft.com/office/powerpoint/2010/main" val="469034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ahf"/>
          <p:cNvPicPr>
            <a:picLocks noChangeAspect="1" noChangeArrowheads="1"/>
          </p:cNvPicPr>
          <p:nvPr/>
        </p:nvPicPr>
        <p:blipFill>
          <a:blip r:embed="rId2" cstate="print"/>
          <a:srcRect/>
          <a:stretch>
            <a:fillRect/>
          </a:stretch>
        </p:blipFill>
        <p:spPr bwMode="auto">
          <a:xfrm>
            <a:off x="775648" y="537250"/>
            <a:ext cx="3810000" cy="1981200"/>
          </a:xfrm>
          <a:prstGeom prst="rect">
            <a:avLst/>
          </a:prstGeom>
          <a:noFill/>
          <a:ln w="6350">
            <a:solidFill>
              <a:schemeClr val="tx1"/>
            </a:solidFill>
            <a:miter lim="800000"/>
            <a:headEnd/>
            <a:tailEnd/>
          </a:ln>
        </p:spPr>
      </p:pic>
      <p:pic>
        <p:nvPicPr>
          <p:cNvPr id="9" name="Picture 7" descr="ihf"/>
          <p:cNvPicPr>
            <a:picLocks noChangeAspect="1" noChangeArrowheads="1"/>
          </p:cNvPicPr>
          <p:nvPr/>
        </p:nvPicPr>
        <p:blipFill>
          <a:blip r:embed="rId3" cstate="print"/>
          <a:srcRect/>
          <a:stretch>
            <a:fillRect/>
          </a:stretch>
        </p:blipFill>
        <p:spPr bwMode="auto">
          <a:xfrm>
            <a:off x="4738048" y="537250"/>
            <a:ext cx="3810000" cy="1981200"/>
          </a:xfrm>
          <a:prstGeom prst="rect">
            <a:avLst/>
          </a:prstGeom>
          <a:noFill/>
          <a:ln w="6350">
            <a:solidFill>
              <a:schemeClr val="tx1"/>
            </a:solidFill>
            <a:miter lim="800000"/>
            <a:headEnd/>
            <a:tailEnd/>
          </a:ln>
        </p:spPr>
      </p:pic>
      <p:pic>
        <p:nvPicPr>
          <p:cNvPr id="10" name="Picture 8" descr="ptf"/>
          <p:cNvPicPr>
            <a:picLocks noChangeAspect="1" noChangeArrowheads="1"/>
          </p:cNvPicPr>
          <p:nvPr/>
        </p:nvPicPr>
        <p:blipFill>
          <a:blip r:embed="rId4" cstate="print"/>
          <a:srcRect/>
          <a:stretch>
            <a:fillRect/>
          </a:stretch>
        </p:blipFill>
        <p:spPr bwMode="auto">
          <a:xfrm>
            <a:off x="756598" y="2594649"/>
            <a:ext cx="3810000" cy="1981200"/>
          </a:xfrm>
          <a:prstGeom prst="rect">
            <a:avLst/>
          </a:prstGeom>
          <a:noFill/>
          <a:ln w="6350">
            <a:solidFill>
              <a:schemeClr val="tx1"/>
            </a:solidFill>
            <a:miter lim="800000"/>
            <a:headEnd/>
            <a:tailEnd/>
          </a:ln>
        </p:spPr>
      </p:pic>
      <p:sp>
        <p:nvSpPr>
          <p:cNvPr id="11" name="Rectangle 9"/>
          <p:cNvSpPr>
            <a:spLocks noChangeArrowheads="1"/>
          </p:cNvSpPr>
          <p:nvPr/>
        </p:nvSpPr>
        <p:spPr bwMode="auto">
          <a:xfrm>
            <a:off x="2890198" y="2594649"/>
            <a:ext cx="1676400" cy="307777"/>
          </a:xfrm>
          <a:prstGeom prst="rect">
            <a:avLst/>
          </a:prstGeom>
          <a:solidFill>
            <a:schemeClr val="tx2">
              <a:lumMod val="40000"/>
              <a:lumOff val="60000"/>
            </a:schemeClr>
          </a:solidFill>
          <a:ln w="9525">
            <a:noFill/>
            <a:miter lim="800000"/>
            <a:headEnd/>
            <a:tailEnd/>
          </a:ln>
          <a:effectLst/>
        </p:spPr>
        <p:txBody>
          <a:bodyPr>
            <a:spAutoFit/>
          </a:bodyPr>
          <a:lstStyle/>
          <a:p>
            <a:pPr algn="ctr" eaLnBrk="0" hangingPunct="0"/>
            <a:r>
              <a:rPr lang="en-US" sz="1400" b="1" i="1" dirty="0">
                <a:solidFill>
                  <a:schemeClr val="bg1"/>
                </a:solidFill>
                <a:cs typeface="Arial" pitchFamily="34" charset="0"/>
              </a:rPr>
              <a:t>Ames PTF/20</a:t>
            </a:r>
            <a:endParaRPr lang="en-US" sz="1050" i="1" dirty="0">
              <a:solidFill>
                <a:schemeClr val="bg1"/>
              </a:solidFill>
              <a:cs typeface="Arial" pitchFamily="34" charset="0"/>
            </a:endParaRPr>
          </a:p>
        </p:txBody>
      </p:sp>
      <p:sp>
        <p:nvSpPr>
          <p:cNvPr id="12" name="Rectangle 10"/>
          <p:cNvSpPr>
            <a:spLocks noChangeArrowheads="1"/>
          </p:cNvSpPr>
          <p:nvPr/>
        </p:nvSpPr>
        <p:spPr bwMode="auto">
          <a:xfrm>
            <a:off x="775648" y="537250"/>
            <a:ext cx="1219200" cy="307777"/>
          </a:xfrm>
          <a:prstGeom prst="rect">
            <a:avLst/>
          </a:prstGeom>
          <a:solidFill>
            <a:schemeClr val="tx2">
              <a:lumMod val="40000"/>
              <a:lumOff val="60000"/>
            </a:schemeClr>
          </a:solidFill>
          <a:ln w="9525">
            <a:noFill/>
            <a:miter lim="800000"/>
            <a:headEnd/>
            <a:tailEnd/>
          </a:ln>
          <a:effectLst/>
        </p:spPr>
        <p:txBody>
          <a:bodyPr wrap="square">
            <a:spAutoFit/>
          </a:bodyPr>
          <a:lstStyle/>
          <a:p>
            <a:pPr algn="ctr" eaLnBrk="0" hangingPunct="0"/>
            <a:r>
              <a:rPr lang="en-US" sz="1400" b="1" i="1" dirty="0">
                <a:solidFill>
                  <a:schemeClr val="bg1"/>
                </a:solidFill>
                <a:cs typeface="Arial" pitchFamily="34" charset="0"/>
              </a:rPr>
              <a:t>Ames</a:t>
            </a:r>
            <a:r>
              <a:rPr lang="en-US" sz="1200" b="1" i="1" dirty="0">
                <a:solidFill>
                  <a:schemeClr val="bg1"/>
                </a:solidFill>
                <a:latin typeface="Arial" pitchFamily="34" charset="0"/>
                <a:cs typeface="Arial" pitchFamily="34" charset="0"/>
              </a:rPr>
              <a:t> AHF/20</a:t>
            </a:r>
          </a:p>
        </p:txBody>
      </p:sp>
      <p:sp>
        <p:nvSpPr>
          <p:cNvPr id="13" name="Rectangle 11"/>
          <p:cNvSpPr>
            <a:spLocks noChangeArrowheads="1"/>
          </p:cNvSpPr>
          <p:nvPr/>
        </p:nvSpPr>
        <p:spPr bwMode="auto">
          <a:xfrm>
            <a:off x="4738048" y="537250"/>
            <a:ext cx="1752600" cy="307777"/>
          </a:xfrm>
          <a:prstGeom prst="rect">
            <a:avLst/>
          </a:prstGeom>
          <a:solidFill>
            <a:schemeClr val="tx2">
              <a:lumMod val="40000"/>
              <a:lumOff val="60000"/>
            </a:schemeClr>
          </a:solidFill>
          <a:ln w="9525">
            <a:noFill/>
            <a:miter lim="800000"/>
            <a:headEnd/>
            <a:tailEnd/>
          </a:ln>
          <a:effectLst/>
        </p:spPr>
        <p:txBody>
          <a:bodyPr>
            <a:spAutoFit/>
          </a:bodyPr>
          <a:lstStyle/>
          <a:p>
            <a:pPr algn="ctr" eaLnBrk="0" hangingPunct="0"/>
            <a:r>
              <a:rPr lang="en-US" sz="1400" b="1" i="1" dirty="0">
                <a:solidFill>
                  <a:schemeClr val="bg1"/>
                </a:solidFill>
                <a:cs typeface="Arial" pitchFamily="34" charset="0"/>
              </a:rPr>
              <a:t>Ames IHF/60</a:t>
            </a:r>
          </a:p>
        </p:txBody>
      </p:sp>
      <p:pic>
        <p:nvPicPr>
          <p:cNvPr id="14" name="Picture 17" descr="2x9w_imelda"/>
          <p:cNvPicPr>
            <a:picLocks noChangeAspect="1" noChangeArrowheads="1"/>
          </p:cNvPicPr>
          <p:nvPr/>
        </p:nvPicPr>
        <p:blipFill>
          <a:blip r:embed="rId5" cstate="print"/>
          <a:srcRect/>
          <a:stretch>
            <a:fillRect/>
          </a:stretch>
        </p:blipFill>
        <p:spPr bwMode="auto">
          <a:xfrm>
            <a:off x="4680898" y="2594650"/>
            <a:ext cx="3924300" cy="1981200"/>
          </a:xfrm>
          <a:prstGeom prst="rect">
            <a:avLst/>
          </a:prstGeom>
          <a:noFill/>
          <a:ln w="9525">
            <a:noFill/>
            <a:miter lim="800000"/>
            <a:headEnd/>
            <a:tailEnd/>
          </a:ln>
        </p:spPr>
      </p:pic>
      <p:sp>
        <p:nvSpPr>
          <p:cNvPr id="15" name="Rectangle 14"/>
          <p:cNvSpPr>
            <a:spLocks noChangeArrowheads="1"/>
          </p:cNvSpPr>
          <p:nvPr/>
        </p:nvSpPr>
        <p:spPr bwMode="auto">
          <a:xfrm>
            <a:off x="4694546" y="2616504"/>
            <a:ext cx="2057400" cy="296491"/>
          </a:xfrm>
          <a:prstGeom prst="rect">
            <a:avLst/>
          </a:prstGeom>
          <a:solidFill>
            <a:schemeClr val="tx2">
              <a:lumMod val="40000"/>
              <a:lumOff val="60000"/>
            </a:schemeClr>
          </a:solidFill>
          <a:ln w="12700">
            <a:noFill/>
            <a:miter lim="800000"/>
            <a:headEnd/>
            <a:tailEnd/>
          </a:ln>
          <a:effectLst/>
        </p:spPr>
        <p:txBody>
          <a:bodyPr lIns="104775" tIns="50800" rIns="104775" bIns="50800">
            <a:spAutoFit/>
          </a:bodyPr>
          <a:lstStyle/>
          <a:p>
            <a:pPr algn="ctr" defTabSz="1023938" eaLnBrk="0" hangingPunct="0">
              <a:lnSpc>
                <a:spcPct val="90000"/>
              </a:lnSpc>
            </a:pPr>
            <a:r>
              <a:rPr lang="en-US" sz="1400" b="1" i="1" dirty="0">
                <a:solidFill>
                  <a:schemeClr val="bg1"/>
                </a:solidFill>
                <a:cs typeface="Arial" pitchFamily="34" charset="0"/>
              </a:rPr>
              <a:t>Ames TFD/20</a:t>
            </a:r>
            <a:endParaRPr lang="en-US" sz="1050" i="1" dirty="0">
              <a:solidFill>
                <a:schemeClr val="bg1"/>
              </a:solidFill>
              <a:cs typeface="Arial" pitchFamily="34" charset="0"/>
            </a:endParaRPr>
          </a:p>
        </p:txBody>
      </p:sp>
      <p:sp>
        <p:nvSpPr>
          <p:cNvPr id="20" name="TextBox 19"/>
          <p:cNvSpPr txBox="1"/>
          <p:nvPr/>
        </p:nvSpPr>
        <p:spPr>
          <a:xfrm>
            <a:off x="5105603" y="4765002"/>
            <a:ext cx="3466148" cy="298826"/>
          </a:xfrm>
          <a:prstGeom prst="rect">
            <a:avLst/>
          </a:prstGeom>
          <a:noFill/>
        </p:spPr>
        <p:txBody>
          <a:bodyPr wrap="square" rtlCol="0">
            <a:spAutoFit/>
          </a:bodyPr>
          <a:lstStyle/>
          <a:p>
            <a:r>
              <a:rPr lang="en-US" sz="1600" dirty="0">
                <a:solidFill>
                  <a:schemeClr val="bg1"/>
                </a:solidFill>
              </a:rPr>
              <a:t>IRVE-3 Calibration Model in TP-2</a:t>
            </a:r>
          </a:p>
        </p:txBody>
      </p:sp>
      <p:sp>
        <p:nvSpPr>
          <p:cNvPr id="22" name="Title 1"/>
          <p:cNvSpPr txBox="1">
            <a:spLocks/>
          </p:cNvSpPr>
          <p:nvPr/>
        </p:nvSpPr>
        <p:spPr>
          <a:xfrm>
            <a:off x="457200" y="76200"/>
            <a:ext cx="8229600" cy="411162"/>
          </a:xfrm>
          <a:prstGeom prst="rect">
            <a:avLst/>
          </a:prstGeom>
        </p:spPr>
        <p:txBody>
          <a:bodyPr vert="horz" lIns="91440" tIns="45720" rIns="91440" bIns="45720" rtlCol="0" anchor="ctr">
            <a:normAutofit fontScale="90000" lnSpcReduction="100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2400" b="1" i="1" dirty="0">
                <a:solidFill>
                  <a:srgbClr val="0070C0"/>
                </a:solidFill>
              </a:rPr>
              <a:t>NASA Ames Arc Jet Facilities</a:t>
            </a:r>
          </a:p>
        </p:txBody>
      </p:sp>
      <p:grpSp>
        <p:nvGrpSpPr>
          <p:cNvPr id="3" name="Group 2"/>
          <p:cNvGrpSpPr/>
          <p:nvPr/>
        </p:nvGrpSpPr>
        <p:grpSpPr>
          <a:xfrm>
            <a:off x="4653602" y="4724400"/>
            <a:ext cx="3880798" cy="1922264"/>
            <a:chOff x="3586802" y="4724400"/>
            <a:chExt cx="3880798" cy="1922264"/>
          </a:xfrm>
        </p:grpSpPr>
        <p:pic>
          <p:nvPicPr>
            <p:cNvPr id="15362" name="Picture 2" descr="C:\Users\graiche\AppData\Local\Microsoft\Windows\Temporary Internet Files\Content.Outlook\T18ZHO68\FAC12-0724-022.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586802" y="4724400"/>
              <a:ext cx="3880798" cy="1922264"/>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6"/>
            <p:cNvSpPr txBox="1">
              <a:spLocks noChangeArrowheads="1"/>
            </p:cNvSpPr>
            <p:nvPr/>
          </p:nvSpPr>
          <p:spPr bwMode="auto">
            <a:xfrm>
              <a:off x="3663982" y="4756051"/>
              <a:ext cx="2755868" cy="307777"/>
            </a:xfrm>
            <a:prstGeom prst="rect">
              <a:avLst/>
            </a:prstGeom>
            <a:solidFill>
              <a:schemeClr val="tx2">
                <a:lumMod val="40000"/>
                <a:lumOff val="60000"/>
              </a:schemeClr>
            </a:solidFill>
            <a:ln>
              <a:noFill/>
            </a:ln>
            <a:effectLst/>
          </p:spPr>
          <p:txBody>
            <a:bodyPr wrap="square">
              <a:spAutoFit/>
            </a:bodyPr>
            <a:lstStyle/>
            <a:p>
              <a:pPr>
                <a:spcBef>
                  <a:spcPct val="50000"/>
                </a:spcBef>
              </a:pPr>
              <a:r>
                <a:rPr lang="en-US" sz="1400" b="1" i="1" dirty="0">
                  <a:solidFill>
                    <a:schemeClr val="bg1"/>
                  </a:solidFill>
                </a:rPr>
                <a:t>Ames TP3/10 (former JSC TP1/10)</a:t>
              </a:r>
            </a:p>
          </p:txBody>
        </p:sp>
      </p:grpSp>
      <p:sp>
        <p:nvSpPr>
          <p:cNvPr id="7" name="TextBox 6"/>
          <p:cNvSpPr txBox="1"/>
          <p:nvPr/>
        </p:nvSpPr>
        <p:spPr>
          <a:xfrm>
            <a:off x="0" y="5096470"/>
            <a:ext cx="4876800" cy="923330"/>
          </a:xfrm>
          <a:prstGeom prst="rect">
            <a:avLst/>
          </a:prstGeom>
          <a:noFill/>
        </p:spPr>
        <p:txBody>
          <a:bodyPr wrap="square" rtlCol="0">
            <a:spAutoFit/>
          </a:bodyPr>
          <a:lstStyle/>
          <a:p>
            <a:pPr indent="-457200"/>
            <a:r>
              <a:rPr lang="en-US" b="1" i="1" dirty="0">
                <a:solidFill>
                  <a:srgbClr val="FF0000"/>
                </a:solidFill>
              </a:rPr>
              <a:t>Unique national capability, essential for developing, qualifying, and sustaining any vehicle program with atmospheric entry phase</a:t>
            </a:r>
          </a:p>
        </p:txBody>
      </p:sp>
      <p:sp>
        <p:nvSpPr>
          <p:cNvPr id="5" name="Slide Number Placeholder 4">
            <a:extLst>
              <a:ext uri="{FF2B5EF4-FFF2-40B4-BE49-F238E27FC236}">
                <a16:creationId xmlns:a16="http://schemas.microsoft.com/office/drawing/2014/main" id="{CF65874B-938A-3D4A-97F2-FFDF478AB02E}"/>
              </a:ext>
            </a:extLst>
          </p:cNvPr>
          <p:cNvSpPr>
            <a:spLocks noGrp="1"/>
          </p:cNvSpPr>
          <p:nvPr>
            <p:ph type="sldNum" sz="quarter" idx="12"/>
          </p:nvPr>
        </p:nvSpPr>
        <p:spPr/>
        <p:txBody>
          <a:bodyPr/>
          <a:lstStyle/>
          <a:p>
            <a:fld id="{80FF9840-D53A-4141-B9D6-5B9F654A44C9}" type="slidenum">
              <a:rPr lang="en-US" smtClean="0"/>
              <a:pPr/>
              <a:t>11</a:t>
            </a:fld>
            <a:endParaRPr lang="en-US" dirty="0"/>
          </a:p>
        </p:txBody>
      </p:sp>
    </p:spTree>
    <p:extLst>
      <p:ext uri="{BB962C8B-B14F-4D97-AF65-F5344CB8AC3E}">
        <p14:creationId xmlns:p14="http://schemas.microsoft.com/office/powerpoint/2010/main" val="3134676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1" name="Text Box 2"/>
          <p:cNvSpPr txBox="1">
            <a:spLocks noChangeArrowheads="1"/>
          </p:cNvSpPr>
          <p:nvPr/>
        </p:nvSpPr>
        <p:spPr bwMode="auto">
          <a:xfrm>
            <a:off x="304800" y="914400"/>
            <a:ext cx="8001000" cy="5066002"/>
          </a:xfrm>
          <a:prstGeom prst="rect">
            <a:avLst/>
          </a:prstGeom>
          <a:noFill/>
          <a:ln w="9525">
            <a:noFill/>
            <a:miter lim="800000"/>
            <a:headEnd/>
            <a:tailEnd/>
          </a:ln>
        </p:spPr>
        <p:txBody>
          <a:bodyPr>
            <a:spAutoFit/>
          </a:bodyPr>
          <a:lstStyle/>
          <a:p>
            <a:pPr marL="173038" indent="-173038" eaLnBrk="0" hangingPunct="0">
              <a:lnSpc>
                <a:spcPct val="85000"/>
              </a:lnSpc>
              <a:spcBef>
                <a:spcPct val="100000"/>
              </a:spcBef>
              <a:buSzPct val="90000"/>
            </a:pPr>
            <a:endParaRPr lang="en-US" sz="2000" dirty="0">
              <a:cs typeface="Arial" pitchFamily="34" charset="0"/>
            </a:endParaRPr>
          </a:p>
          <a:p>
            <a:pPr marL="173038" indent="-173038" eaLnBrk="0" hangingPunct="0">
              <a:lnSpc>
                <a:spcPct val="85000"/>
              </a:lnSpc>
              <a:spcBef>
                <a:spcPct val="100000"/>
              </a:spcBef>
              <a:buSzPct val="90000"/>
            </a:pPr>
            <a:endParaRPr lang="en-US" sz="2000" dirty="0">
              <a:cs typeface="Arial" pitchFamily="34" charset="0"/>
            </a:endParaRPr>
          </a:p>
          <a:p>
            <a:pPr marL="173038" indent="-173038" eaLnBrk="0" hangingPunct="0">
              <a:lnSpc>
                <a:spcPct val="85000"/>
              </a:lnSpc>
              <a:spcBef>
                <a:spcPct val="100000"/>
              </a:spcBef>
              <a:buSzPct val="90000"/>
            </a:pPr>
            <a:endParaRPr lang="en-US" sz="2000" dirty="0">
              <a:cs typeface="Arial" pitchFamily="34" charset="0"/>
            </a:endParaRPr>
          </a:p>
          <a:p>
            <a:pPr marL="173038" indent="-173038" eaLnBrk="0" hangingPunct="0">
              <a:lnSpc>
                <a:spcPct val="85000"/>
              </a:lnSpc>
              <a:spcBef>
                <a:spcPct val="110000"/>
              </a:spcBef>
              <a:buSzPct val="90000"/>
            </a:pPr>
            <a:r>
              <a:rPr lang="en-US" sz="1800" b="1" dirty="0">
                <a:solidFill>
                  <a:srgbClr val="000080"/>
                </a:solidFill>
                <a:cs typeface="Arial" pitchFamily="34" charset="0"/>
              </a:rPr>
              <a:t>Flight Qualification/Sustaining Engineering</a:t>
            </a:r>
            <a:r>
              <a:rPr lang="en-US" sz="1800" b="1" dirty="0">
                <a:cs typeface="Arial" pitchFamily="34" charset="0"/>
              </a:rPr>
              <a:t>:  </a:t>
            </a:r>
            <a:r>
              <a:rPr lang="en-US" i="1" dirty="0">
                <a:cs typeface="Arial" pitchFamily="34" charset="0"/>
              </a:rPr>
              <a:t>qualify/certify/validate </a:t>
            </a:r>
            <a:r>
              <a:rPr lang="en-US" sz="1800" i="1" dirty="0">
                <a:cs typeface="Arial" pitchFamily="34" charset="0"/>
              </a:rPr>
              <a:t>suitability for flight of TPS materials and processes for National Programs; support updates to manufacturing processes</a:t>
            </a:r>
          </a:p>
          <a:p>
            <a:pPr marL="173038" indent="-173038" eaLnBrk="0" hangingPunct="0">
              <a:lnSpc>
                <a:spcPct val="85000"/>
              </a:lnSpc>
              <a:spcBef>
                <a:spcPct val="100000"/>
              </a:spcBef>
              <a:buSzPct val="90000"/>
              <a:buFontTx/>
              <a:buChar char="•"/>
            </a:pPr>
            <a:endParaRPr lang="en-US" sz="1800" b="1" dirty="0">
              <a:solidFill>
                <a:srgbClr val="000080"/>
              </a:solidFill>
              <a:cs typeface="Arial" pitchFamily="34" charset="0"/>
            </a:endParaRPr>
          </a:p>
          <a:p>
            <a:pPr marL="173038" indent="-173038" eaLnBrk="0" hangingPunct="0">
              <a:lnSpc>
                <a:spcPct val="85000"/>
              </a:lnSpc>
              <a:spcBef>
                <a:spcPct val="100000"/>
              </a:spcBef>
              <a:buSzPct val="90000"/>
              <a:buFontTx/>
              <a:buChar char="•"/>
            </a:pPr>
            <a:endParaRPr lang="en-US" sz="1800" b="1" dirty="0">
              <a:solidFill>
                <a:srgbClr val="000080"/>
              </a:solidFill>
              <a:cs typeface="Arial" pitchFamily="34" charset="0"/>
            </a:endParaRPr>
          </a:p>
          <a:p>
            <a:pPr marL="173038" indent="-173038" eaLnBrk="0" hangingPunct="0">
              <a:lnSpc>
                <a:spcPct val="85000"/>
              </a:lnSpc>
              <a:spcBef>
                <a:spcPct val="100000"/>
              </a:spcBef>
              <a:buSzPct val="90000"/>
              <a:buFontTx/>
              <a:buChar char="•"/>
            </a:pPr>
            <a:endParaRPr lang="en-US" sz="1800" b="1" dirty="0">
              <a:solidFill>
                <a:srgbClr val="000080"/>
              </a:solidFill>
              <a:cs typeface="Arial" pitchFamily="34" charset="0"/>
            </a:endParaRPr>
          </a:p>
          <a:p>
            <a:pPr marL="173038" indent="-173038" eaLnBrk="0" hangingPunct="0">
              <a:lnSpc>
                <a:spcPct val="85000"/>
              </a:lnSpc>
              <a:spcBef>
                <a:spcPct val="100000"/>
              </a:spcBef>
              <a:buSzPct val="90000"/>
              <a:buFontTx/>
              <a:buChar char="•"/>
            </a:pPr>
            <a:endParaRPr lang="en-US" sz="1800" b="1" dirty="0">
              <a:solidFill>
                <a:srgbClr val="000080"/>
              </a:solidFill>
              <a:cs typeface="Arial" pitchFamily="34" charset="0"/>
            </a:endParaRPr>
          </a:p>
          <a:p>
            <a:pPr marL="173038" indent="-173038" eaLnBrk="0" hangingPunct="0">
              <a:lnSpc>
                <a:spcPct val="85000"/>
              </a:lnSpc>
              <a:spcBef>
                <a:spcPct val="100000"/>
              </a:spcBef>
              <a:buSzPct val="90000"/>
              <a:buFontTx/>
              <a:buChar char="•"/>
            </a:pPr>
            <a:endParaRPr lang="en-US" sz="1800" b="1" dirty="0">
              <a:solidFill>
                <a:srgbClr val="000080"/>
              </a:solidFill>
              <a:cs typeface="Arial" pitchFamily="34" charset="0"/>
            </a:endParaRPr>
          </a:p>
        </p:txBody>
      </p:sp>
      <p:sp>
        <p:nvSpPr>
          <p:cNvPr id="75782" name="Text Box 3"/>
          <p:cNvSpPr txBox="1">
            <a:spLocks noChangeArrowheads="1"/>
          </p:cNvSpPr>
          <p:nvPr/>
        </p:nvSpPr>
        <p:spPr bwMode="auto">
          <a:xfrm>
            <a:off x="1880226" y="76200"/>
            <a:ext cx="5361916" cy="400110"/>
          </a:xfrm>
          <a:prstGeom prst="rect">
            <a:avLst/>
          </a:prstGeom>
          <a:noFill/>
          <a:ln w="9525">
            <a:noFill/>
            <a:miter lim="800000"/>
            <a:headEnd/>
            <a:tailEnd/>
          </a:ln>
        </p:spPr>
        <p:txBody>
          <a:bodyPr wrap="none">
            <a:spAutoFit/>
          </a:bodyPr>
          <a:lstStyle/>
          <a:p>
            <a:pPr algn="ctr" eaLnBrk="0" hangingPunct="0"/>
            <a:r>
              <a:rPr lang="en-US" sz="2000" b="1" i="1" dirty="0">
                <a:solidFill>
                  <a:srgbClr val="002060"/>
                </a:solidFill>
                <a:ea typeface="ＭＳ Ｐゴシック" pitchFamily="34" charset="-128"/>
                <a:cs typeface="Arial" pitchFamily="34" charset="0"/>
              </a:rPr>
              <a:t>Rationale for Arc Jet Testing: TPS DDT&amp;E, TRL 1-9</a:t>
            </a:r>
          </a:p>
        </p:txBody>
      </p:sp>
      <p:grpSp>
        <p:nvGrpSpPr>
          <p:cNvPr id="6" name="Group 34"/>
          <p:cNvGrpSpPr>
            <a:grpSpLocks/>
          </p:cNvGrpSpPr>
          <p:nvPr/>
        </p:nvGrpSpPr>
        <p:grpSpPr bwMode="auto">
          <a:xfrm>
            <a:off x="457200" y="4548187"/>
            <a:ext cx="1066800" cy="1111250"/>
            <a:chOff x="1413" y="2052"/>
            <a:chExt cx="672" cy="700"/>
          </a:xfrm>
        </p:grpSpPr>
        <p:pic>
          <p:nvPicPr>
            <p:cNvPr id="75807" name="Picture 35"/>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13" y="2052"/>
              <a:ext cx="672" cy="540"/>
            </a:xfrm>
            <a:prstGeom prst="rect">
              <a:avLst/>
            </a:prstGeom>
            <a:noFill/>
            <a:ln w="12700">
              <a:solidFill>
                <a:schemeClr val="tx1"/>
              </a:solidFill>
              <a:miter lim="800000"/>
              <a:headEnd/>
              <a:tailEnd/>
            </a:ln>
          </p:spPr>
        </p:pic>
        <p:sp>
          <p:nvSpPr>
            <p:cNvPr id="75808" name="Rectangle 36"/>
            <p:cNvSpPr>
              <a:spLocks noChangeArrowheads="1"/>
            </p:cNvSpPr>
            <p:nvPr/>
          </p:nvSpPr>
          <p:spPr bwMode="auto">
            <a:xfrm>
              <a:off x="1427" y="2592"/>
              <a:ext cx="645" cy="160"/>
            </a:xfrm>
            <a:prstGeom prst="rect">
              <a:avLst/>
            </a:prstGeom>
            <a:noFill/>
            <a:ln w="12700">
              <a:noFill/>
              <a:miter lim="800000"/>
              <a:headEnd/>
              <a:tailEnd/>
            </a:ln>
          </p:spPr>
          <p:txBody>
            <a:bodyPr lIns="90623" tIns="44517" rIns="90623" bIns="44517">
              <a:spAutoFit/>
            </a:bodyPr>
            <a:lstStyle/>
            <a:p>
              <a:pPr algn="ctr" defTabSz="915988" eaLnBrk="0" hangingPunct="0">
                <a:lnSpc>
                  <a:spcPct val="90000"/>
                </a:lnSpc>
              </a:pPr>
              <a:r>
                <a:rPr lang="en-US" sz="1200" b="1">
                  <a:latin typeface="Helvetica" charset="0"/>
                </a:rPr>
                <a:t>G</a:t>
              </a:r>
              <a:r>
                <a:rPr lang="en-US" sz="1000" b="1">
                  <a:latin typeface="Helvetica" charset="0"/>
                </a:rPr>
                <a:t>ALILEO</a:t>
              </a:r>
            </a:p>
          </p:txBody>
        </p:sp>
      </p:grpSp>
      <p:grpSp>
        <p:nvGrpSpPr>
          <p:cNvPr id="7" name="Group 37"/>
          <p:cNvGrpSpPr>
            <a:grpSpLocks/>
          </p:cNvGrpSpPr>
          <p:nvPr/>
        </p:nvGrpSpPr>
        <p:grpSpPr bwMode="auto">
          <a:xfrm>
            <a:off x="3581400" y="4624387"/>
            <a:ext cx="838200" cy="1111250"/>
            <a:chOff x="4464" y="2052"/>
            <a:chExt cx="528" cy="700"/>
          </a:xfrm>
        </p:grpSpPr>
        <p:sp>
          <p:nvSpPr>
            <p:cNvPr id="75810" name="Rectangle 38"/>
            <p:cNvSpPr>
              <a:spLocks noChangeArrowheads="1"/>
            </p:cNvSpPr>
            <p:nvPr/>
          </p:nvSpPr>
          <p:spPr bwMode="auto">
            <a:xfrm>
              <a:off x="4560" y="2592"/>
              <a:ext cx="336" cy="160"/>
            </a:xfrm>
            <a:prstGeom prst="rect">
              <a:avLst/>
            </a:prstGeom>
            <a:noFill/>
            <a:ln w="12700">
              <a:noFill/>
              <a:miter lim="800000"/>
              <a:headEnd/>
              <a:tailEnd/>
            </a:ln>
          </p:spPr>
          <p:txBody>
            <a:bodyPr lIns="90623" tIns="44517" rIns="90623" bIns="44517">
              <a:spAutoFit/>
            </a:bodyPr>
            <a:lstStyle/>
            <a:p>
              <a:pPr algn="ctr" defTabSz="915988" eaLnBrk="0" hangingPunct="0">
                <a:lnSpc>
                  <a:spcPct val="90000"/>
                </a:lnSpc>
              </a:pPr>
              <a:r>
                <a:rPr lang="en-US" sz="1200" b="1" dirty="0">
                  <a:latin typeface="Helvetica" charset="0"/>
                </a:rPr>
                <a:t>MER</a:t>
              </a:r>
            </a:p>
          </p:txBody>
        </p:sp>
        <p:pic>
          <p:nvPicPr>
            <p:cNvPr id="75811" name="Picture 39" descr="step5_br35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64" y="2052"/>
              <a:ext cx="528" cy="528"/>
            </a:xfrm>
            <a:prstGeom prst="rect">
              <a:avLst/>
            </a:prstGeom>
            <a:noFill/>
            <a:ln w="12700">
              <a:solidFill>
                <a:schemeClr val="tx1"/>
              </a:solidFill>
              <a:miter lim="800000"/>
              <a:headEnd/>
              <a:tailEnd/>
            </a:ln>
          </p:spPr>
        </p:pic>
      </p:grpSp>
      <p:grpSp>
        <p:nvGrpSpPr>
          <p:cNvPr id="8" name="Group 43"/>
          <p:cNvGrpSpPr>
            <a:grpSpLocks/>
          </p:cNvGrpSpPr>
          <p:nvPr/>
        </p:nvGrpSpPr>
        <p:grpSpPr bwMode="auto">
          <a:xfrm>
            <a:off x="3429000" y="3343275"/>
            <a:ext cx="1143000" cy="1120775"/>
            <a:chOff x="5040" y="2046"/>
            <a:chExt cx="720" cy="706"/>
          </a:xfrm>
        </p:grpSpPr>
        <p:pic>
          <p:nvPicPr>
            <p:cNvPr id="75816" name="Picture 4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40" y="2046"/>
              <a:ext cx="720" cy="534"/>
            </a:xfrm>
            <a:prstGeom prst="rect">
              <a:avLst/>
            </a:prstGeom>
            <a:noFill/>
            <a:ln w="12700">
              <a:solidFill>
                <a:schemeClr val="tx1"/>
              </a:solidFill>
              <a:miter lim="800000"/>
              <a:headEnd/>
              <a:tailEnd/>
            </a:ln>
          </p:spPr>
        </p:pic>
        <p:sp>
          <p:nvSpPr>
            <p:cNvPr id="75817" name="Text Box 45"/>
            <p:cNvSpPr txBox="1">
              <a:spLocks noChangeArrowheads="1"/>
            </p:cNvSpPr>
            <p:nvPr/>
          </p:nvSpPr>
          <p:spPr bwMode="auto">
            <a:xfrm>
              <a:off x="5157" y="2590"/>
              <a:ext cx="487" cy="162"/>
            </a:xfrm>
            <a:prstGeom prst="rect">
              <a:avLst/>
            </a:prstGeom>
            <a:noFill/>
            <a:ln w="9525">
              <a:noFill/>
              <a:miter lim="800000"/>
              <a:headEnd/>
              <a:tailEnd/>
            </a:ln>
          </p:spPr>
          <p:txBody>
            <a:bodyPr wrap="none">
              <a:spAutoFit/>
            </a:bodyPr>
            <a:lstStyle/>
            <a:p>
              <a:pPr algn="ctr" eaLnBrk="0" hangingPunct="0">
                <a:lnSpc>
                  <a:spcPct val="90000"/>
                </a:lnSpc>
              </a:pPr>
              <a:r>
                <a:rPr lang="en-US" sz="1200" b="1">
                  <a:latin typeface="Helvetica" charset="0"/>
                </a:rPr>
                <a:t>P</a:t>
              </a:r>
              <a:r>
                <a:rPr lang="en-US" sz="1000" b="1">
                  <a:latin typeface="Helvetica" charset="0"/>
                </a:rPr>
                <a:t>HOENIX</a:t>
              </a:r>
              <a:endParaRPr lang="en-US" sz="2400">
                <a:latin typeface="Arial Unicode MS" pitchFamily="34" charset="-128"/>
              </a:endParaRPr>
            </a:p>
          </p:txBody>
        </p:sp>
      </p:grpSp>
      <p:grpSp>
        <p:nvGrpSpPr>
          <p:cNvPr id="9" name="Group 46"/>
          <p:cNvGrpSpPr>
            <a:grpSpLocks/>
          </p:cNvGrpSpPr>
          <p:nvPr/>
        </p:nvGrpSpPr>
        <p:grpSpPr bwMode="auto">
          <a:xfrm>
            <a:off x="1676400" y="4700587"/>
            <a:ext cx="901700" cy="928688"/>
            <a:chOff x="3844" y="2167"/>
            <a:chExt cx="568" cy="585"/>
          </a:xfrm>
        </p:grpSpPr>
        <p:sp>
          <p:nvSpPr>
            <p:cNvPr id="75819" name="Rectangle 47"/>
            <p:cNvSpPr>
              <a:spLocks noChangeArrowheads="1"/>
            </p:cNvSpPr>
            <p:nvPr/>
          </p:nvSpPr>
          <p:spPr bwMode="auto">
            <a:xfrm>
              <a:off x="3844" y="2592"/>
              <a:ext cx="568" cy="160"/>
            </a:xfrm>
            <a:prstGeom prst="rect">
              <a:avLst/>
            </a:prstGeom>
            <a:noFill/>
            <a:ln w="12700">
              <a:noFill/>
              <a:miter lim="800000"/>
              <a:headEnd/>
              <a:tailEnd/>
            </a:ln>
          </p:spPr>
          <p:txBody>
            <a:bodyPr lIns="90623" tIns="44517" rIns="90623" bIns="44517">
              <a:spAutoFit/>
            </a:bodyPr>
            <a:lstStyle/>
            <a:p>
              <a:pPr algn="ctr" defTabSz="915988" eaLnBrk="0" hangingPunct="0">
                <a:lnSpc>
                  <a:spcPct val="90000"/>
                </a:lnSpc>
              </a:pPr>
              <a:r>
                <a:rPr lang="en-US" sz="1200" b="1">
                  <a:latin typeface="Helvetica" charset="0"/>
                </a:rPr>
                <a:t>S</a:t>
              </a:r>
              <a:r>
                <a:rPr lang="en-US" sz="1000" b="1">
                  <a:latin typeface="Helvetica" charset="0"/>
                </a:rPr>
                <a:t>TARDUST</a:t>
              </a:r>
            </a:p>
          </p:txBody>
        </p:sp>
        <p:pic>
          <p:nvPicPr>
            <p:cNvPr id="75820" name="Picture 48" descr="Stardust_er_ames2"/>
            <p:cNvPicPr>
              <a:picLocks noChangeAspect="1" noChangeArrowheads="1"/>
            </p:cNvPicPr>
            <p:nvPr/>
          </p:nvPicPr>
          <p:blipFill>
            <a:blip r:embed="rId6" cstate="screen">
              <a:extLst>
                <a:ext uri="{28A0092B-C50C-407E-A947-70E740481C1C}">
                  <a14:useLocalDpi xmlns:a14="http://schemas.microsoft.com/office/drawing/2010/main"/>
                </a:ext>
              </a:extLst>
            </a:blip>
            <a:srcRect l="-493"/>
            <a:stretch>
              <a:fillRect/>
            </a:stretch>
          </p:blipFill>
          <p:spPr bwMode="auto">
            <a:xfrm rot="5400000">
              <a:off x="3921" y="2134"/>
              <a:ext cx="413" cy="480"/>
            </a:xfrm>
            <a:prstGeom prst="rect">
              <a:avLst/>
            </a:prstGeom>
            <a:noFill/>
            <a:ln w="12700">
              <a:solidFill>
                <a:schemeClr val="tx1"/>
              </a:solidFill>
              <a:miter lim="800000"/>
              <a:headEnd/>
              <a:tailEnd/>
            </a:ln>
          </p:spPr>
        </p:pic>
      </p:grpSp>
      <p:grpSp>
        <p:nvGrpSpPr>
          <p:cNvPr id="10" name="Group 49"/>
          <p:cNvGrpSpPr>
            <a:grpSpLocks/>
          </p:cNvGrpSpPr>
          <p:nvPr/>
        </p:nvGrpSpPr>
        <p:grpSpPr bwMode="auto">
          <a:xfrm>
            <a:off x="2514600" y="4624387"/>
            <a:ext cx="1057275" cy="1233488"/>
            <a:chOff x="3209" y="2053"/>
            <a:chExt cx="666" cy="777"/>
          </a:xfrm>
        </p:grpSpPr>
        <p:sp>
          <p:nvSpPr>
            <p:cNvPr id="75822" name="Rectangle 50"/>
            <p:cNvSpPr>
              <a:spLocks noChangeArrowheads="1"/>
            </p:cNvSpPr>
            <p:nvPr/>
          </p:nvSpPr>
          <p:spPr bwMode="auto">
            <a:xfrm>
              <a:off x="3209" y="2578"/>
              <a:ext cx="666" cy="252"/>
            </a:xfrm>
            <a:prstGeom prst="rect">
              <a:avLst/>
            </a:prstGeom>
            <a:noFill/>
            <a:ln w="12700">
              <a:noFill/>
              <a:miter lim="800000"/>
              <a:headEnd/>
              <a:tailEnd/>
            </a:ln>
          </p:spPr>
          <p:txBody>
            <a:bodyPr lIns="90623" tIns="44517" rIns="90623" bIns="44517">
              <a:spAutoFit/>
            </a:bodyPr>
            <a:lstStyle/>
            <a:p>
              <a:pPr algn="ctr" defTabSz="915988" eaLnBrk="0" hangingPunct="0">
                <a:lnSpc>
                  <a:spcPct val="85000"/>
                </a:lnSpc>
              </a:pPr>
              <a:r>
                <a:rPr lang="en-US" sz="1200" b="1">
                  <a:latin typeface="Helvetica" charset="0"/>
                </a:rPr>
                <a:t>M</a:t>
              </a:r>
              <a:r>
                <a:rPr lang="en-US" sz="1000" b="1">
                  <a:latin typeface="Helvetica" charset="0"/>
                </a:rPr>
                <a:t>ARS </a:t>
              </a:r>
              <a:r>
                <a:rPr lang="en-US" sz="1200" b="1">
                  <a:latin typeface="Helvetica" charset="0"/>
                </a:rPr>
                <a:t>P</a:t>
              </a:r>
              <a:r>
                <a:rPr lang="en-US" sz="1000" b="1">
                  <a:latin typeface="Helvetica" charset="0"/>
                </a:rPr>
                <a:t>ATHFINDER</a:t>
              </a:r>
            </a:p>
          </p:txBody>
        </p:sp>
        <p:pic>
          <p:nvPicPr>
            <p:cNvPr id="75823" name="Picture 51"/>
            <p:cNvPicPr>
              <a:picLocks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312" y="2053"/>
              <a:ext cx="460" cy="527"/>
            </a:xfrm>
            <a:prstGeom prst="rect">
              <a:avLst/>
            </a:prstGeom>
            <a:noFill/>
            <a:ln w="12700">
              <a:solidFill>
                <a:schemeClr val="tx1"/>
              </a:solidFill>
              <a:miter lim="800000"/>
              <a:headEnd/>
              <a:tailEnd/>
            </a:ln>
          </p:spPr>
        </p:pic>
      </p:grpSp>
      <p:sp>
        <p:nvSpPr>
          <p:cNvPr id="75826" name="Rectangle 54"/>
          <p:cNvSpPr>
            <a:spLocks noChangeArrowheads="1"/>
          </p:cNvSpPr>
          <p:nvPr/>
        </p:nvSpPr>
        <p:spPr bwMode="auto">
          <a:xfrm>
            <a:off x="6400800" y="4257675"/>
            <a:ext cx="590550" cy="274638"/>
          </a:xfrm>
          <a:prstGeom prst="rect">
            <a:avLst/>
          </a:prstGeom>
          <a:noFill/>
          <a:ln w="9525">
            <a:noFill/>
            <a:miter lim="800000"/>
            <a:headEnd/>
            <a:tailEnd/>
          </a:ln>
        </p:spPr>
        <p:txBody>
          <a:bodyPr wrap="none">
            <a:spAutoFit/>
          </a:bodyPr>
          <a:lstStyle/>
          <a:p>
            <a:pPr eaLnBrk="0" hangingPunct="0"/>
            <a:r>
              <a:rPr lang="en-US" sz="1200" b="1" dirty="0">
                <a:latin typeface="Helvetica" charset="0"/>
              </a:rPr>
              <a:t>Orion</a:t>
            </a:r>
            <a:endParaRPr lang="en-US" sz="1200" dirty="0">
              <a:latin typeface="Arial Unicode MS" pitchFamily="34" charset="-128"/>
            </a:endParaRPr>
          </a:p>
        </p:txBody>
      </p:sp>
      <p:grpSp>
        <p:nvGrpSpPr>
          <p:cNvPr id="11" name="Group 56"/>
          <p:cNvGrpSpPr>
            <a:grpSpLocks/>
          </p:cNvGrpSpPr>
          <p:nvPr/>
        </p:nvGrpSpPr>
        <p:grpSpPr bwMode="auto">
          <a:xfrm>
            <a:off x="1752600" y="3343275"/>
            <a:ext cx="1371600" cy="1130300"/>
            <a:chOff x="1392" y="2112"/>
            <a:chExt cx="864" cy="712"/>
          </a:xfrm>
        </p:grpSpPr>
        <p:pic>
          <p:nvPicPr>
            <p:cNvPr id="75829" name="Picture 57"/>
            <p:cNvPicPr>
              <a:picLocks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392" y="2112"/>
              <a:ext cx="864" cy="528"/>
            </a:xfrm>
            <a:prstGeom prst="rect">
              <a:avLst/>
            </a:prstGeom>
            <a:noFill/>
            <a:ln w="12700">
              <a:solidFill>
                <a:schemeClr val="tx1"/>
              </a:solidFill>
              <a:miter lim="800000"/>
              <a:headEnd/>
              <a:tailEnd/>
            </a:ln>
          </p:spPr>
        </p:pic>
        <p:sp>
          <p:nvSpPr>
            <p:cNvPr id="75830" name="Rectangle 58"/>
            <p:cNvSpPr>
              <a:spLocks noChangeArrowheads="1"/>
            </p:cNvSpPr>
            <p:nvPr/>
          </p:nvSpPr>
          <p:spPr bwMode="auto">
            <a:xfrm>
              <a:off x="1423" y="2664"/>
              <a:ext cx="802" cy="160"/>
            </a:xfrm>
            <a:prstGeom prst="rect">
              <a:avLst/>
            </a:prstGeom>
            <a:noFill/>
            <a:ln w="12700">
              <a:noFill/>
              <a:miter lim="800000"/>
              <a:headEnd/>
              <a:tailEnd/>
            </a:ln>
          </p:spPr>
          <p:txBody>
            <a:bodyPr wrap="none" lIns="90623" tIns="44517" rIns="90623" bIns="44517">
              <a:spAutoFit/>
            </a:bodyPr>
            <a:lstStyle/>
            <a:p>
              <a:pPr algn="ctr" defTabSz="915988" eaLnBrk="0" hangingPunct="0">
                <a:lnSpc>
                  <a:spcPct val="90000"/>
                </a:lnSpc>
              </a:pPr>
              <a:r>
                <a:rPr lang="en-US" sz="1200" b="1">
                  <a:latin typeface="Helvetica" charset="0"/>
                </a:rPr>
                <a:t>S</a:t>
              </a:r>
              <a:r>
                <a:rPr lang="en-US" sz="1000" b="1">
                  <a:latin typeface="Helvetica" charset="0"/>
                </a:rPr>
                <a:t>PACE </a:t>
              </a:r>
              <a:r>
                <a:rPr lang="en-US" sz="1200" b="1">
                  <a:latin typeface="Helvetica" charset="0"/>
                </a:rPr>
                <a:t>S</a:t>
              </a:r>
              <a:r>
                <a:rPr lang="en-US" sz="1000" b="1">
                  <a:latin typeface="Helvetica" charset="0"/>
                </a:rPr>
                <a:t>HUTTLE</a:t>
              </a:r>
            </a:p>
          </p:txBody>
        </p:sp>
      </p:grpSp>
      <p:grpSp>
        <p:nvGrpSpPr>
          <p:cNvPr id="12" name="Group 59"/>
          <p:cNvGrpSpPr>
            <a:grpSpLocks/>
          </p:cNvGrpSpPr>
          <p:nvPr/>
        </p:nvGrpSpPr>
        <p:grpSpPr bwMode="auto">
          <a:xfrm>
            <a:off x="533400" y="3343275"/>
            <a:ext cx="990600" cy="1079500"/>
            <a:chOff x="624" y="1994"/>
            <a:chExt cx="624" cy="680"/>
          </a:xfrm>
        </p:grpSpPr>
        <p:sp>
          <p:nvSpPr>
            <p:cNvPr id="75832" name="Rectangle 60"/>
            <p:cNvSpPr>
              <a:spLocks noChangeArrowheads="1"/>
            </p:cNvSpPr>
            <p:nvPr/>
          </p:nvSpPr>
          <p:spPr bwMode="auto">
            <a:xfrm>
              <a:off x="707" y="2514"/>
              <a:ext cx="459" cy="160"/>
            </a:xfrm>
            <a:prstGeom prst="rect">
              <a:avLst/>
            </a:prstGeom>
            <a:noFill/>
            <a:ln w="12700">
              <a:noFill/>
              <a:miter lim="800000"/>
              <a:headEnd/>
              <a:tailEnd/>
            </a:ln>
          </p:spPr>
          <p:txBody>
            <a:bodyPr wrap="none" lIns="90623" tIns="44517" rIns="90623" bIns="44517">
              <a:spAutoFit/>
            </a:bodyPr>
            <a:lstStyle/>
            <a:p>
              <a:pPr algn="ctr" defTabSz="915988" eaLnBrk="0" hangingPunct="0">
                <a:lnSpc>
                  <a:spcPct val="90000"/>
                </a:lnSpc>
              </a:pPr>
              <a:r>
                <a:rPr lang="en-US" sz="1200" b="1">
                  <a:latin typeface="Helvetica" charset="0"/>
                </a:rPr>
                <a:t>A</a:t>
              </a:r>
              <a:r>
                <a:rPr lang="en-US" sz="1000" b="1">
                  <a:latin typeface="Helvetica" charset="0"/>
                </a:rPr>
                <a:t>POLLO</a:t>
              </a:r>
            </a:p>
          </p:txBody>
        </p:sp>
        <p:pic>
          <p:nvPicPr>
            <p:cNvPr id="75833" name="Picture 61"/>
            <p:cNvPicPr>
              <a:picLocks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24" y="1994"/>
              <a:ext cx="624" cy="502"/>
            </a:xfrm>
            <a:prstGeom prst="rect">
              <a:avLst/>
            </a:prstGeom>
            <a:noFill/>
            <a:ln w="12700">
              <a:solidFill>
                <a:schemeClr val="tx1"/>
              </a:solidFill>
              <a:miter lim="800000"/>
              <a:headEnd/>
              <a:tailEnd/>
            </a:ln>
          </p:spPr>
        </p:pic>
      </p:grpSp>
      <p:grpSp>
        <p:nvGrpSpPr>
          <p:cNvPr id="15" name="Group 65"/>
          <p:cNvGrpSpPr/>
          <p:nvPr/>
        </p:nvGrpSpPr>
        <p:grpSpPr>
          <a:xfrm>
            <a:off x="4800600" y="3343275"/>
            <a:ext cx="1066800" cy="1171575"/>
            <a:chOff x="7864475" y="2133600"/>
            <a:chExt cx="1066800" cy="1171575"/>
          </a:xfrm>
        </p:grpSpPr>
        <p:sp>
          <p:nvSpPr>
            <p:cNvPr id="62" name="Text Box 118"/>
            <p:cNvSpPr txBox="1">
              <a:spLocks noChangeArrowheads="1"/>
            </p:cNvSpPr>
            <p:nvPr/>
          </p:nvSpPr>
          <p:spPr bwMode="auto">
            <a:xfrm>
              <a:off x="8143875" y="3048000"/>
              <a:ext cx="506413" cy="257175"/>
            </a:xfrm>
            <a:prstGeom prst="rect">
              <a:avLst/>
            </a:prstGeom>
            <a:noFill/>
            <a:ln w="9525">
              <a:noFill/>
              <a:miter lim="800000"/>
              <a:headEnd/>
              <a:tailEnd/>
            </a:ln>
          </p:spPr>
          <p:txBody>
            <a:bodyPr wrap="none">
              <a:spAutoFit/>
            </a:bodyPr>
            <a:lstStyle/>
            <a:p>
              <a:pPr algn="ctr" eaLnBrk="0" hangingPunct="0">
                <a:lnSpc>
                  <a:spcPct val="90000"/>
                </a:lnSpc>
              </a:pPr>
              <a:r>
                <a:rPr lang="en-US" sz="1200" b="1">
                  <a:latin typeface="Helvetica" charset="0"/>
                </a:rPr>
                <a:t>MSL</a:t>
              </a:r>
              <a:endParaRPr lang="en-US" sz="2400">
                <a:latin typeface="Arial Unicode MS" pitchFamily="34" charset="-128"/>
              </a:endParaRPr>
            </a:p>
          </p:txBody>
        </p:sp>
        <p:grpSp>
          <p:nvGrpSpPr>
            <p:cNvPr id="16" name="Group 135"/>
            <p:cNvGrpSpPr>
              <a:grpSpLocks/>
            </p:cNvGrpSpPr>
            <p:nvPr/>
          </p:nvGrpSpPr>
          <p:grpSpPr bwMode="auto">
            <a:xfrm>
              <a:off x="7864475" y="2133600"/>
              <a:ext cx="1066800" cy="1171575"/>
              <a:chOff x="7864475" y="2133600"/>
              <a:chExt cx="1066800" cy="1171575"/>
            </a:xfrm>
          </p:grpSpPr>
          <p:pic>
            <p:nvPicPr>
              <p:cNvPr id="64" name="Picture 117"/>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864475" y="2133600"/>
                <a:ext cx="1066800" cy="847725"/>
              </a:xfrm>
              <a:prstGeom prst="rect">
                <a:avLst/>
              </a:prstGeom>
              <a:noFill/>
              <a:ln w="12700">
                <a:solidFill>
                  <a:schemeClr val="tx1"/>
                </a:solidFill>
                <a:miter lim="800000"/>
                <a:headEnd/>
                <a:tailEnd/>
              </a:ln>
            </p:spPr>
          </p:pic>
          <p:sp>
            <p:nvSpPr>
              <p:cNvPr id="65" name="Text Box 118"/>
              <p:cNvSpPr txBox="1">
                <a:spLocks noChangeArrowheads="1"/>
              </p:cNvSpPr>
              <p:nvPr/>
            </p:nvSpPr>
            <p:spPr bwMode="auto">
              <a:xfrm>
                <a:off x="8143875" y="3048000"/>
                <a:ext cx="506413" cy="257175"/>
              </a:xfrm>
              <a:prstGeom prst="rect">
                <a:avLst/>
              </a:prstGeom>
              <a:noFill/>
              <a:ln w="9525">
                <a:noFill/>
                <a:miter lim="800000"/>
                <a:headEnd/>
                <a:tailEnd/>
              </a:ln>
            </p:spPr>
            <p:txBody>
              <a:bodyPr wrap="none">
                <a:spAutoFit/>
              </a:bodyPr>
              <a:lstStyle/>
              <a:p>
                <a:pPr algn="ctr" eaLnBrk="0" hangingPunct="0">
                  <a:lnSpc>
                    <a:spcPct val="90000"/>
                  </a:lnSpc>
                </a:pPr>
                <a:r>
                  <a:rPr lang="en-US" sz="1200" b="1" dirty="0">
                    <a:latin typeface="Helvetica" charset="0"/>
                  </a:rPr>
                  <a:t>MSL</a:t>
                </a:r>
                <a:endParaRPr lang="en-US" sz="2400" dirty="0">
                  <a:latin typeface="Arial Unicode MS" pitchFamily="34" charset="-128"/>
                </a:endParaRPr>
              </a:p>
            </p:txBody>
          </p:sp>
        </p:grpSp>
      </p:grpSp>
      <p:pic>
        <p:nvPicPr>
          <p:cNvPr id="67" name="Picture 3"/>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rot="5400000">
            <a:off x="6897260" y="4989940"/>
            <a:ext cx="2329205" cy="1188525"/>
          </a:xfrm>
          <a:prstGeom prst="rect">
            <a:avLst/>
          </a:prstGeom>
          <a:noFill/>
          <a:ln w="9525">
            <a:noFill/>
            <a:miter lim="800000"/>
            <a:headEnd/>
            <a:tailEnd/>
          </a:ln>
          <a:effectLst/>
        </p:spPr>
      </p:pic>
      <p:sp>
        <p:nvSpPr>
          <p:cNvPr id="70" name="TextBox 69"/>
          <p:cNvSpPr txBox="1"/>
          <p:nvPr/>
        </p:nvSpPr>
        <p:spPr bwMode="auto">
          <a:xfrm>
            <a:off x="228600" y="5911717"/>
            <a:ext cx="5791200" cy="565283"/>
          </a:xfrm>
          <a:prstGeom prst="rect">
            <a:avLst/>
          </a:prstGeom>
          <a:noFill/>
          <a:ln w="9525">
            <a:noFill/>
            <a:miter lim="800000"/>
            <a:headEnd/>
            <a:tailEnd/>
          </a:ln>
        </p:spPr>
        <p:txBody>
          <a:bodyPr wrap="square" rtlCol="0">
            <a:spAutoFit/>
          </a:bodyPr>
          <a:lstStyle/>
          <a:p>
            <a:pPr marL="173038" indent="-173038" eaLnBrk="0" hangingPunct="0">
              <a:lnSpc>
                <a:spcPct val="85000"/>
              </a:lnSpc>
              <a:spcBef>
                <a:spcPct val="100000"/>
              </a:spcBef>
              <a:buSzPct val="90000"/>
            </a:pPr>
            <a:r>
              <a:rPr lang="en-US" b="1" dirty="0">
                <a:solidFill>
                  <a:srgbClr val="000080"/>
                </a:solidFill>
                <a:cs typeface="Arial" pitchFamily="34" charset="0"/>
              </a:rPr>
              <a:t>Space Operations/Contingencies: </a:t>
            </a:r>
            <a:r>
              <a:rPr lang="en-US" i="1" dirty="0">
                <a:cs typeface="Arial" pitchFamily="34" charset="0"/>
              </a:rPr>
              <a:t>Support TPS damage assessment and repair technique verification</a:t>
            </a:r>
            <a:endParaRPr lang="en-US" sz="1800" b="1" dirty="0">
              <a:solidFill>
                <a:srgbClr val="000080"/>
              </a:solidFill>
              <a:cs typeface="Arial" pitchFamily="34" charset="0"/>
            </a:endParaRPr>
          </a:p>
        </p:txBody>
      </p:sp>
      <p:pic>
        <p:nvPicPr>
          <p:cNvPr id="71" name="Picture 70" descr="a05_CEV-heatshield.jp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096000" y="3267075"/>
            <a:ext cx="1219200" cy="999580"/>
          </a:xfrm>
          <a:prstGeom prst="rect">
            <a:avLst/>
          </a:prstGeom>
        </p:spPr>
      </p:pic>
      <p:pic>
        <p:nvPicPr>
          <p:cNvPr id="72" name="Picture 71" descr="repair.jp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019800" y="4791075"/>
            <a:ext cx="1123950" cy="1685925"/>
          </a:xfrm>
          <a:prstGeom prst="rect">
            <a:avLst/>
          </a:prstGeom>
        </p:spPr>
      </p:pic>
      <p:pic>
        <p:nvPicPr>
          <p:cNvPr id="413698" name="Picture 2"/>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4648200" y="4497448"/>
            <a:ext cx="990600" cy="979427"/>
          </a:xfrm>
          <a:prstGeom prst="rect">
            <a:avLst/>
          </a:prstGeom>
          <a:noFill/>
          <a:ln w="9525">
            <a:noFill/>
            <a:miter lim="800000"/>
            <a:headEnd/>
            <a:tailEnd/>
          </a:ln>
        </p:spPr>
      </p:pic>
      <p:sp>
        <p:nvSpPr>
          <p:cNvPr id="58" name="Rectangle 54"/>
          <p:cNvSpPr>
            <a:spLocks noChangeArrowheads="1"/>
          </p:cNvSpPr>
          <p:nvPr/>
        </p:nvSpPr>
        <p:spPr bwMode="auto">
          <a:xfrm>
            <a:off x="4909742" y="5434237"/>
            <a:ext cx="500458" cy="228925"/>
          </a:xfrm>
          <a:prstGeom prst="rect">
            <a:avLst/>
          </a:prstGeom>
          <a:noFill/>
          <a:ln w="9525">
            <a:noFill/>
            <a:miter lim="800000"/>
            <a:headEnd/>
            <a:tailEnd/>
          </a:ln>
        </p:spPr>
        <p:txBody>
          <a:bodyPr wrap="none">
            <a:spAutoFit/>
          </a:bodyPr>
          <a:lstStyle/>
          <a:p>
            <a:pPr eaLnBrk="0" hangingPunct="0"/>
            <a:r>
              <a:rPr lang="en-US" sz="1200" b="1" dirty="0" err="1">
                <a:latin typeface="Helvetica" charset="0"/>
              </a:rPr>
              <a:t>DoD</a:t>
            </a:r>
            <a:endParaRPr lang="en-US" sz="1200" dirty="0">
              <a:latin typeface="Arial Unicode MS" pitchFamily="34" charset="-128"/>
            </a:endParaRPr>
          </a:p>
        </p:txBody>
      </p:sp>
      <p:pic>
        <p:nvPicPr>
          <p:cNvPr id="413701" name="Picture 5"/>
          <p:cNvPicPr>
            <a:picLocks noChangeAspect="1" noChangeArrowheads="1"/>
          </p:cNvPicPr>
          <p:nvPr/>
        </p:nvPicPr>
        <p:blipFill>
          <a:blip r:embed="rId15" cstate="print"/>
          <a:srcRect/>
          <a:stretch>
            <a:fillRect/>
          </a:stretch>
        </p:blipFill>
        <p:spPr bwMode="auto">
          <a:xfrm>
            <a:off x="4572000" y="609600"/>
            <a:ext cx="4105275" cy="2057400"/>
          </a:xfrm>
          <a:prstGeom prst="rect">
            <a:avLst/>
          </a:prstGeom>
          <a:noFill/>
          <a:ln w="9525">
            <a:noFill/>
            <a:miter lim="800000"/>
            <a:headEnd/>
            <a:tailEnd/>
          </a:ln>
          <a:effectLst/>
        </p:spPr>
      </p:pic>
      <p:sp>
        <p:nvSpPr>
          <p:cNvPr id="63" name="TextBox 62"/>
          <p:cNvSpPr txBox="1"/>
          <p:nvPr/>
        </p:nvSpPr>
        <p:spPr>
          <a:xfrm>
            <a:off x="381000" y="1667470"/>
            <a:ext cx="4191000" cy="923330"/>
          </a:xfrm>
          <a:prstGeom prst="rect">
            <a:avLst/>
          </a:prstGeom>
          <a:noFill/>
          <a:ln>
            <a:noFill/>
          </a:ln>
        </p:spPr>
        <p:txBody>
          <a:bodyPr wrap="square" rtlCol="0">
            <a:spAutoFit/>
          </a:bodyPr>
          <a:lstStyle/>
          <a:p>
            <a:r>
              <a:rPr lang="en-US" b="1" dirty="0">
                <a:solidFill>
                  <a:srgbClr val="000080"/>
                </a:solidFill>
                <a:cs typeface="Arial" pitchFamily="34" charset="0"/>
              </a:rPr>
              <a:t>TPS R&amp;D</a:t>
            </a:r>
            <a:r>
              <a:rPr lang="en-US" b="1" dirty="0">
                <a:cs typeface="Arial" pitchFamily="34" charset="0"/>
              </a:rPr>
              <a:t>:  </a:t>
            </a:r>
            <a:r>
              <a:rPr lang="en-US" i="1" dirty="0">
                <a:cs typeface="Arial" pitchFamily="34" charset="0"/>
              </a:rPr>
              <a:t>provide critical data for the development of thermal protection system (TPS) materials and techniques</a:t>
            </a:r>
          </a:p>
        </p:txBody>
      </p:sp>
      <p:sp>
        <p:nvSpPr>
          <p:cNvPr id="5" name="TextBox 4"/>
          <p:cNvSpPr txBox="1"/>
          <p:nvPr/>
        </p:nvSpPr>
        <p:spPr>
          <a:xfrm>
            <a:off x="228600" y="381000"/>
            <a:ext cx="3908426" cy="1323439"/>
          </a:xfrm>
          <a:prstGeom prst="rect">
            <a:avLst/>
          </a:prstGeom>
          <a:noFill/>
        </p:spPr>
        <p:txBody>
          <a:bodyPr wrap="square" rtlCol="0">
            <a:spAutoFit/>
          </a:bodyPr>
          <a:lstStyle/>
          <a:p>
            <a:r>
              <a:rPr lang="en-US" sz="2000" b="1" i="1" dirty="0">
                <a:solidFill>
                  <a:srgbClr val="FF0000"/>
                </a:solidFill>
              </a:rPr>
              <a:t>Long duration, controllable, reproducible ground test platform for simulating hypersonic entry environments</a:t>
            </a:r>
          </a:p>
        </p:txBody>
      </p:sp>
      <p:sp>
        <p:nvSpPr>
          <p:cNvPr id="13" name="Slide Number Placeholder 12">
            <a:extLst>
              <a:ext uri="{FF2B5EF4-FFF2-40B4-BE49-F238E27FC236}">
                <a16:creationId xmlns:a16="http://schemas.microsoft.com/office/drawing/2014/main" id="{7721B5EB-58C5-9E4C-83BB-04DD1BEC03A0}"/>
              </a:ext>
            </a:extLst>
          </p:cNvPr>
          <p:cNvSpPr>
            <a:spLocks noGrp="1"/>
          </p:cNvSpPr>
          <p:nvPr>
            <p:ph type="sldNum" sz="quarter" idx="12"/>
          </p:nvPr>
        </p:nvSpPr>
        <p:spPr/>
        <p:txBody>
          <a:bodyPr/>
          <a:lstStyle/>
          <a:p>
            <a:fld id="{80FF9840-D53A-4141-B9D6-5B9F654A44C9}" type="slidenum">
              <a:rPr lang="en-US" smtClean="0"/>
              <a:pPr/>
              <a:t>12</a:t>
            </a:fld>
            <a:endParaRPr lang="en-US" dirty="0"/>
          </a:p>
        </p:txBody>
      </p:sp>
      <p:pic>
        <p:nvPicPr>
          <p:cNvPr id="41" name="Picture 40">
            <a:extLst>
              <a:ext uri="{FF2B5EF4-FFF2-40B4-BE49-F238E27FC236}">
                <a16:creationId xmlns:a16="http://schemas.microsoft.com/office/drawing/2014/main" id="{957533BE-5265-4EA8-92ED-E9F77D28457E}"/>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480033" y="3265142"/>
            <a:ext cx="1359167" cy="905901"/>
          </a:xfrm>
          <a:prstGeom prst="rect">
            <a:avLst/>
          </a:prstGeom>
        </p:spPr>
      </p:pic>
      <p:sp>
        <p:nvSpPr>
          <p:cNvPr id="42" name="Rectangle 54">
            <a:extLst>
              <a:ext uri="{FF2B5EF4-FFF2-40B4-BE49-F238E27FC236}">
                <a16:creationId xmlns:a16="http://schemas.microsoft.com/office/drawing/2014/main" id="{FF65FAB2-0813-2848-8040-B5403D672C0A}"/>
              </a:ext>
            </a:extLst>
          </p:cNvPr>
          <p:cNvSpPr>
            <a:spLocks noChangeArrowheads="1"/>
          </p:cNvSpPr>
          <p:nvPr/>
        </p:nvSpPr>
        <p:spPr bwMode="auto">
          <a:xfrm>
            <a:off x="7761547" y="4191000"/>
            <a:ext cx="925253" cy="276999"/>
          </a:xfrm>
          <a:prstGeom prst="rect">
            <a:avLst/>
          </a:prstGeom>
          <a:noFill/>
          <a:ln w="9525">
            <a:noFill/>
            <a:miter lim="800000"/>
            <a:headEnd/>
            <a:tailEnd/>
          </a:ln>
        </p:spPr>
        <p:txBody>
          <a:bodyPr wrap="none">
            <a:spAutoFit/>
          </a:bodyPr>
          <a:lstStyle/>
          <a:p>
            <a:pPr eaLnBrk="0" hangingPunct="0"/>
            <a:r>
              <a:rPr lang="en-US" sz="1200" b="1" dirty="0">
                <a:latin typeface="Helvetica" charset="0"/>
              </a:rPr>
              <a:t>Mars 2020</a:t>
            </a:r>
            <a:endParaRPr lang="en-US" sz="1200" dirty="0">
              <a:latin typeface="Arial Unicode MS" pitchFamily="34" charset="-128"/>
            </a:endParaRPr>
          </a:p>
        </p:txBody>
      </p:sp>
    </p:spTree>
    <p:extLst>
      <p:ext uri="{BB962C8B-B14F-4D97-AF65-F5344CB8AC3E}">
        <p14:creationId xmlns:p14="http://schemas.microsoft.com/office/powerpoint/2010/main" val="3688110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3337856" y="182563"/>
            <a:ext cx="2409891" cy="461665"/>
          </a:xfrm>
          <a:prstGeom prst="rect">
            <a:avLst/>
          </a:prstGeom>
          <a:noFill/>
          <a:ln w="9525">
            <a:noFill/>
            <a:miter lim="800000"/>
            <a:headEnd/>
            <a:tailEnd/>
          </a:ln>
        </p:spPr>
        <p:txBody>
          <a:bodyPr wrap="none">
            <a:spAutoFit/>
          </a:bodyPr>
          <a:lstStyle/>
          <a:p>
            <a:pPr algn="ctr" eaLnBrk="0" hangingPunct="0"/>
            <a:r>
              <a:rPr lang="en-US" sz="2400" b="1" i="1" dirty="0">
                <a:solidFill>
                  <a:srgbClr val="002060"/>
                </a:solidFill>
                <a:ea typeface="ＭＳ Ｐゴシック" pitchFamily="34" charset="-128"/>
                <a:cs typeface="Arial" pitchFamily="34" charset="0"/>
              </a:rPr>
              <a:t>Arc Jet Schematic</a:t>
            </a:r>
          </a:p>
        </p:txBody>
      </p:sp>
      <p:sp>
        <p:nvSpPr>
          <p:cNvPr id="8" name="Text Box 15"/>
          <p:cNvSpPr txBox="1">
            <a:spLocks noChangeArrowheads="1"/>
          </p:cNvSpPr>
          <p:nvPr/>
        </p:nvSpPr>
        <p:spPr bwMode="auto">
          <a:xfrm>
            <a:off x="152400" y="685800"/>
            <a:ext cx="8839200" cy="1569660"/>
          </a:xfrm>
          <a:prstGeom prst="rect">
            <a:avLst/>
          </a:prstGeom>
          <a:noFill/>
          <a:ln w="9525">
            <a:solidFill>
              <a:schemeClr val="tx1"/>
            </a:solidFill>
            <a:miter lim="800000"/>
            <a:headEnd/>
            <a:tailEnd/>
          </a:ln>
        </p:spPr>
        <p:txBody>
          <a:bodyPr wrap="square">
            <a:spAutoFit/>
          </a:bodyPr>
          <a:lstStyle/>
          <a:p>
            <a:pPr eaLnBrk="0" hangingPunct="0">
              <a:spcBef>
                <a:spcPct val="50000"/>
              </a:spcBef>
            </a:pPr>
            <a:r>
              <a:rPr lang="en-US" sz="1600" b="1" dirty="0">
                <a:cs typeface="Arial" pitchFamily="34" charset="0"/>
              </a:rPr>
              <a:t>Objectives: </a:t>
            </a:r>
          </a:p>
          <a:p>
            <a:pPr marL="274320" lvl="1" indent="-274320" eaLnBrk="0" hangingPunct="0">
              <a:spcBef>
                <a:spcPct val="50000"/>
              </a:spcBef>
              <a:buFont typeface="Arial" pitchFamily="34" charset="0"/>
              <a:buChar char="•"/>
            </a:pPr>
            <a:r>
              <a:rPr lang="en-US" sz="1600" b="1" dirty="0">
                <a:cs typeface="Arial" pitchFamily="34" charset="0"/>
              </a:rPr>
              <a:t>Simulate entry heating in a ground-test facility with flight-like chemical, physical, shock flow phenomena, for duration comparable to flight heating pulse</a:t>
            </a:r>
          </a:p>
          <a:p>
            <a:pPr marL="274320" lvl="1" indent="-274320" eaLnBrk="0" hangingPunct="0">
              <a:spcBef>
                <a:spcPct val="50000"/>
              </a:spcBef>
              <a:buFont typeface="Arial" pitchFamily="34" charset="0"/>
              <a:buChar char="•"/>
            </a:pPr>
            <a:r>
              <a:rPr lang="en-US" sz="1600" b="1" dirty="0">
                <a:cs typeface="Arial" pitchFamily="34" charset="0"/>
              </a:rPr>
              <a:t>Provide test data to verify thermal protection concepts, materials, and system designs before flight; support continuing engineering during operations</a:t>
            </a:r>
          </a:p>
        </p:txBody>
      </p:sp>
      <p:sp>
        <p:nvSpPr>
          <p:cNvPr id="9" name="Text Box 16"/>
          <p:cNvSpPr txBox="1">
            <a:spLocks noChangeArrowheads="1"/>
          </p:cNvSpPr>
          <p:nvPr/>
        </p:nvSpPr>
        <p:spPr bwMode="auto">
          <a:xfrm>
            <a:off x="381000" y="5689600"/>
            <a:ext cx="8610600" cy="584775"/>
          </a:xfrm>
          <a:prstGeom prst="rect">
            <a:avLst/>
          </a:prstGeom>
          <a:noFill/>
          <a:ln w="9525">
            <a:solidFill>
              <a:schemeClr val="tx1"/>
            </a:solidFill>
            <a:miter lim="800000"/>
            <a:headEnd/>
            <a:tailEnd/>
          </a:ln>
        </p:spPr>
        <p:txBody>
          <a:bodyPr wrap="square">
            <a:spAutoFit/>
          </a:bodyPr>
          <a:lstStyle/>
          <a:p>
            <a:pPr eaLnBrk="0" hangingPunct="0">
              <a:spcBef>
                <a:spcPct val="50000"/>
              </a:spcBef>
            </a:pPr>
            <a:r>
              <a:rPr lang="en-US" sz="1600" b="1" dirty="0">
                <a:cs typeface="Arial" pitchFamily="34" charset="0"/>
              </a:rPr>
              <a:t>Method: Heat a test gas (air) to plasma temperatures with an electric arc, then accelerate to hypersonic velocity and direct onto a stationary test article</a:t>
            </a:r>
          </a:p>
        </p:txBody>
      </p:sp>
      <p:grpSp>
        <p:nvGrpSpPr>
          <p:cNvPr id="10" name="Group 19"/>
          <p:cNvGrpSpPr/>
          <p:nvPr/>
        </p:nvGrpSpPr>
        <p:grpSpPr>
          <a:xfrm>
            <a:off x="228600" y="2446338"/>
            <a:ext cx="8715375" cy="3116262"/>
            <a:chOff x="228600" y="2446338"/>
            <a:chExt cx="8715375" cy="3116262"/>
          </a:xfrm>
        </p:grpSpPr>
        <p:grpSp>
          <p:nvGrpSpPr>
            <p:cNvPr id="11" name="Group 7"/>
            <p:cNvGrpSpPr>
              <a:grpSpLocks/>
            </p:cNvGrpSpPr>
            <p:nvPr/>
          </p:nvGrpSpPr>
          <p:grpSpPr bwMode="auto">
            <a:xfrm>
              <a:off x="228600" y="2446338"/>
              <a:ext cx="8715375" cy="3116262"/>
              <a:chOff x="144" y="1541"/>
              <a:chExt cx="5490" cy="1963"/>
            </a:xfrm>
          </p:grpSpPr>
          <p:pic>
            <p:nvPicPr>
              <p:cNvPr id="13" name="Picture 4"/>
              <p:cNvPicPr>
                <a:picLocks noChangeAspect="1" noChangeArrowheads="1"/>
              </p:cNvPicPr>
              <p:nvPr/>
            </p:nvPicPr>
            <p:blipFill>
              <a:blip r:embed="rId2" cstate="print"/>
              <a:srcRect/>
              <a:stretch>
                <a:fillRect/>
              </a:stretch>
            </p:blipFill>
            <p:spPr bwMode="auto">
              <a:xfrm>
                <a:off x="144" y="1541"/>
                <a:ext cx="5424" cy="1963"/>
              </a:xfrm>
              <a:prstGeom prst="rect">
                <a:avLst/>
              </a:prstGeom>
              <a:noFill/>
              <a:ln w="9525">
                <a:noFill/>
                <a:miter lim="800000"/>
                <a:headEnd/>
                <a:tailEnd/>
              </a:ln>
            </p:spPr>
          </p:pic>
          <p:sp>
            <p:nvSpPr>
              <p:cNvPr id="14" name="Text Box 5"/>
              <p:cNvSpPr txBox="1">
                <a:spLocks noChangeArrowheads="1"/>
              </p:cNvSpPr>
              <p:nvPr/>
            </p:nvSpPr>
            <p:spPr bwMode="auto">
              <a:xfrm>
                <a:off x="3984" y="3003"/>
                <a:ext cx="1530" cy="167"/>
              </a:xfrm>
              <a:prstGeom prst="rect">
                <a:avLst/>
              </a:prstGeom>
              <a:noFill/>
              <a:ln w="9525">
                <a:noFill/>
                <a:miter lim="800000"/>
                <a:headEnd/>
                <a:tailEnd/>
              </a:ln>
            </p:spPr>
            <p:txBody>
              <a:bodyPr>
                <a:spAutoFit/>
              </a:bodyPr>
              <a:lstStyle/>
              <a:p>
                <a:pPr algn="ctr" eaLnBrk="0" hangingPunct="0">
                  <a:lnSpc>
                    <a:spcPct val="80000"/>
                  </a:lnSpc>
                </a:pPr>
                <a:r>
                  <a:rPr lang="en-US" sz="1400" b="1" dirty="0">
                    <a:latin typeface="Futura" pitchFamily="-16" charset="0"/>
                  </a:rPr>
                  <a:t>Vacuum Test  Chamber</a:t>
                </a:r>
              </a:p>
            </p:txBody>
          </p:sp>
          <p:sp>
            <p:nvSpPr>
              <p:cNvPr id="15" name="Text Box 6"/>
              <p:cNvSpPr txBox="1">
                <a:spLocks noChangeArrowheads="1"/>
              </p:cNvSpPr>
              <p:nvPr/>
            </p:nvSpPr>
            <p:spPr bwMode="auto">
              <a:xfrm>
                <a:off x="2876" y="2736"/>
                <a:ext cx="1007" cy="543"/>
              </a:xfrm>
              <a:prstGeom prst="rect">
                <a:avLst/>
              </a:prstGeom>
              <a:noFill/>
              <a:ln w="9525">
                <a:noFill/>
                <a:miter lim="800000"/>
                <a:headEnd/>
                <a:tailEnd/>
              </a:ln>
            </p:spPr>
            <p:txBody>
              <a:bodyPr wrap="none">
                <a:spAutoFit/>
              </a:bodyPr>
              <a:lstStyle/>
              <a:p>
                <a:pPr algn="ctr" eaLnBrk="0" hangingPunct="0"/>
                <a:r>
                  <a:rPr lang="en-US" sz="1400" dirty="0">
                    <a:latin typeface="Futura" pitchFamily="-16" charset="0"/>
                  </a:rPr>
                  <a:t>High Energy Flow</a:t>
                </a:r>
              </a:p>
              <a:p>
                <a:pPr algn="ctr" eaLnBrk="0" hangingPunct="0"/>
                <a:r>
                  <a:rPr lang="en-US" sz="1200" dirty="0"/>
                  <a:t>Mach 4- 12 at exit</a:t>
                </a:r>
              </a:p>
              <a:p>
                <a:pPr algn="ctr" eaLnBrk="0" hangingPunct="0"/>
                <a:r>
                  <a:rPr lang="en-US" sz="1200" dirty="0"/>
                  <a:t>10-45 MJ/kg</a:t>
                </a:r>
              </a:p>
              <a:p>
                <a:pPr algn="ctr" eaLnBrk="0" hangingPunct="0"/>
                <a:endParaRPr lang="en-US" sz="1200" dirty="0"/>
              </a:p>
            </p:txBody>
          </p:sp>
          <p:sp>
            <p:nvSpPr>
              <p:cNvPr id="16" name="Line 7"/>
              <p:cNvSpPr>
                <a:spLocks noChangeShapeType="1"/>
              </p:cNvSpPr>
              <p:nvPr/>
            </p:nvSpPr>
            <p:spPr bwMode="auto">
              <a:xfrm>
                <a:off x="3648" y="2412"/>
                <a:ext cx="384" cy="0"/>
              </a:xfrm>
              <a:prstGeom prst="line">
                <a:avLst/>
              </a:prstGeom>
              <a:noFill/>
              <a:ln w="38100" cmpd="dbl">
                <a:noFill/>
                <a:round/>
                <a:headEnd/>
                <a:tailEnd type="triangle" w="med" len="med"/>
              </a:ln>
            </p:spPr>
            <p:txBody>
              <a:bodyPr wrap="none" anchor="ctr"/>
              <a:lstStyle/>
              <a:p>
                <a:endParaRPr lang="en-US"/>
              </a:p>
            </p:txBody>
          </p:sp>
          <p:sp>
            <p:nvSpPr>
              <p:cNvPr id="17" name="Text Box 8"/>
              <p:cNvSpPr txBox="1">
                <a:spLocks noChangeArrowheads="1"/>
              </p:cNvSpPr>
              <p:nvPr/>
            </p:nvSpPr>
            <p:spPr bwMode="auto">
              <a:xfrm>
                <a:off x="4080" y="3120"/>
                <a:ext cx="1554" cy="173"/>
              </a:xfrm>
              <a:prstGeom prst="rect">
                <a:avLst/>
              </a:prstGeom>
              <a:noFill/>
              <a:ln w="9525">
                <a:noFill/>
                <a:miter lim="800000"/>
                <a:headEnd/>
                <a:tailEnd/>
              </a:ln>
            </p:spPr>
            <p:txBody>
              <a:bodyPr>
                <a:spAutoFit/>
              </a:bodyPr>
              <a:lstStyle/>
              <a:p>
                <a:pPr eaLnBrk="0" hangingPunct="0"/>
                <a:r>
                  <a:rPr lang="en-US" sz="1200" dirty="0"/>
                  <a:t>Simulates altitudes  30 – 60 km</a:t>
                </a:r>
              </a:p>
            </p:txBody>
          </p:sp>
          <p:sp>
            <p:nvSpPr>
              <p:cNvPr id="18" name="Text Box 9"/>
              <p:cNvSpPr txBox="1">
                <a:spLocks noChangeArrowheads="1"/>
              </p:cNvSpPr>
              <p:nvPr/>
            </p:nvSpPr>
            <p:spPr bwMode="auto">
              <a:xfrm>
                <a:off x="1776" y="2784"/>
                <a:ext cx="591" cy="288"/>
              </a:xfrm>
              <a:prstGeom prst="rect">
                <a:avLst/>
              </a:prstGeom>
              <a:noFill/>
              <a:ln w="9525">
                <a:noFill/>
                <a:miter lim="800000"/>
                <a:headEnd/>
                <a:tailEnd/>
              </a:ln>
            </p:spPr>
            <p:txBody>
              <a:bodyPr wrap="none">
                <a:spAutoFit/>
              </a:bodyPr>
              <a:lstStyle/>
              <a:p>
                <a:pPr algn="ctr" eaLnBrk="0" hangingPunct="0"/>
                <a:r>
                  <a:rPr lang="en-US" sz="1200"/>
                  <a:t>Gas Temp.</a:t>
                </a:r>
              </a:p>
              <a:p>
                <a:pPr algn="ctr" eaLnBrk="0" hangingPunct="0"/>
                <a:r>
                  <a:rPr lang="en-US" sz="1200"/>
                  <a:t> &gt; 12000 F</a:t>
                </a:r>
              </a:p>
            </p:txBody>
          </p:sp>
          <p:sp>
            <p:nvSpPr>
              <p:cNvPr id="19" name="Line 10"/>
              <p:cNvSpPr>
                <a:spLocks noChangeShapeType="1"/>
              </p:cNvSpPr>
              <p:nvPr/>
            </p:nvSpPr>
            <p:spPr bwMode="auto">
              <a:xfrm>
                <a:off x="5088" y="2352"/>
                <a:ext cx="384" cy="0"/>
              </a:xfrm>
              <a:prstGeom prst="line">
                <a:avLst/>
              </a:prstGeom>
              <a:noFill/>
              <a:ln w="38100" cmpd="dbl">
                <a:noFill/>
                <a:round/>
                <a:headEnd/>
                <a:tailEnd type="triangle" w="med" len="med"/>
              </a:ln>
            </p:spPr>
            <p:txBody>
              <a:bodyPr wrap="none" anchor="ctr"/>
              <a:lstStyle/>
              <a:p>
                <a:endParaRPr lang="en-US"/>
              </a:p>
            </p:txBody>
          </p:sp>
          <p:sp>
            <p:nvSpPr>
              <p:cNvPr id="20" name="Line 11"/>
              <p:cNvSpPr>
                <a:spLocks noChangeShapeType="1"/>
              </p:cNvSpPr>
              <p:nvPr/>
            </p:nvSpPr>
            <p:spPr bwMode="auto">
              <a:xfrm>
                <a:off x="5136" y="2132"/>
                <a:ext cx="336" cy="0"/>
              </a:xfrm>
              <a:prstGeom prst="line">
                <a:avLst/>
              </a:prstGeom>
              <a:noFill/>
              <a:ln w="15875">
                <a:noFill/>
                <a:round/>
                <a:headEnd/>
                <a:tailEnd/>
              </a:ln>
            </p:spPr>
            <p:txBody>
              <a:bodyPr/>
              <a:lstStyle/>
              <a:p>
                <a:endParaRPr lang="en-US"/>
              </a:p>
            </p:txBody>
          </p:sp>
          <p:sp>
            <p:nvSpPr>
              <p:cNvPr id="21" name="Line 12"/>
              <p:cNvSpPr>
                <a:spLocks noChangeShapeType="1"/>
              </p:cNvSpPr>
              <p:nvPr/>
            </p:nvSpPr>
            <p:spPr bwMode="auto">
              <a:xfrm>
                <a:off x="5136" y="2718"/>
                <a:ext cx="336" cy="0"/>
              </a:xfrm>
              <a:prstGeom prst="line">
                <a:avLst/>
              </a:prstGeom>
              <a:noFill/>
              <a:ln w="15875">
                <a:noFill/>
                <a:round/>
                <a:headEnd/>
                <a:tailEnd/>
              </a:ln>
            </p:spPr>
            <p:txBody>
              <a:bodyPr/>
              <a:lstStyle/>
              <a:p>
                <a:endParaRPr lang="en-US"/>
              </a:p>
            </p:txBody>
          </p:sp>
          <p:sp>
            <p:nvSpPr>
              <p:cNvPr id="22" name="Line 13"/>
              <p:cNvSpPr>
                <a:spLocks noChangeShapeType="1"/>
              </p:cNvSpPr>
              <p:nvPr/>
            </p:nvSpPr>
            <p:spPr bwMode="auto">
              <a:xfrm>
                <a:off x="4572" y="3300"/>
                <a:ext cx="900" cy="0"/>
              </a:xfrm>
              <a:prstGeom prst="line">
                <a:avLst/>
              </a:prstGeom>
              <a:noFill/>
              <a:ln w="41275">
                <a:noFill/>
                <a:round/>
                <a:headEnd/>
                <a:tailEnd/>
              </a:ln>
            </p:spPr>
            <p:txBody>
              <a:bodyPr/>
              <a:lstStyle/>
              <a:p>
                <a:endParaRPr lang="en-US"/>
              </a:p>
            </p:txBody>
          </p:sp>
          <p:sp>
            <p:nvSpPr>
              <p:cNvPr id="23" name="Line 14"/>
              <p:cNvSpPr>
                <a:spLocks noChangeShapeType="1"/>
              </p:cNvSpPr>
              <p:nvPr/>
            </p:nvSpPr>
            <p:spPr bwMode="auto">
              <a:xfrm>
                <a:off x="4554" y="1554"/>
                <a:ext cx="900" cy="0"/>
              </a:xfrm>
              <a:prstGeom prst="line">
                <a:avLst/>
              </a:prstGeom>
              <a:noFill/>
              <a:ln w="41275">
                <a:noFill/>
                <a:round/>
                <a:headEnd/>
                <a:tailEnd/>
              </a:ln>
            </p:spPr>
            <p:txBody>
              <a:bodyPr/>
              <a:lstStyle/>
              <a:p>
                <a:endParaRPr lang="en-US"/>
              </a:p>
            </p:txBody>
          </p:sp>
          <p:sp>
            <p:nvSpPr>
              <p:cNvPr id="24" name="Lightning Bolt 16"/>
              <p:cNvSpPr>
                <a:spLocks noChangeArrowheads="1"/>
              </p:cNvSpPr>
              <p:nvPr/>
            </p:nvSpPr>
            <p:spPr bwMode="auto">
              <a:xfrm>
                <a:off x="336" y="2352"/>
                <a:ext cx="2112" cy="144"/>
              </a:xfrm>
              <a:prstGeom prst="lightningBolt">
                <a:avLst/>
              </a:prstGeom>
              <a:solidFill>
                <a:srgbClr val="FFFF00"/>
              </a:solidFill>
              <a:ln w="9525" algn="ctr">
                <a:solidFill>
                  <a:schemeClr val="tx1"/>
                </a:solidFill>
                <a:round/>
                <a:headEnd/>
                <a:tailEnd/>
              </a:ln>
            </p:spPr>
            <p:txBody>
              <a:bodyPr/>
              <a:lstStyle/>
              <a:p>
                <a:pPr eaLnBrk="0" hangingPunct="0"/>
                <a:endParaRPr lang="en-US" sz="1800">
                  <a:latin typeface="Arial Unicode MS" pitchFamily="34" charset="-128"/>
                </a:endParaRPr>
              </a:p>
            </p:txBody>
          </p:sp>
        </p:grpSp>
        <p:sp>
          <p:nvSpPr>
            <p:cNvPr id="12" name="Right Arrow 11"/>
            <p:cNvSpPr/>
            <p:nvPr/>
          </p:nvSpPr>
          <p:spPr>
            <a:xfrm>
              <a:off x="5867400" y="3657600"/>
              <a:ext cx="914400" cy="381000"/>
            </a:xfrm>
            <a:prstGeom prst="rightArrow">
              <a:avLst/>
            </a:prstGeom>
            <a:solidFill>
              <a:srgbClr val="32CA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778DE762-1E49-0C49-AD2B-3D724E9A6F62}"/>
              </a:ext>
            </a:extLst>
          </p:cNvPr>
          <p:cNvSpPr>
            <a:spLocks noGrp="1"/>
          </p:cNvSpPr>
          <p:nvPr>
            <p:ph type="sldNum" sz="quarter" idx="12"/>
          </p:nvPr>
        </p:nvSpPr>
        <p:spPr/>
        <p:txBody>
          <a:bodyPr/>
          <a:lstStyle/>
          <a:p>
            <a:fld id="{80FF9840-D53A-4141-B9D6-5B9F654A44C9}" type="slidenum">
              <a:rPr lang="en-US" smtClean="0"/>
              <a:pPr/>
              <a:t>13</a:t>
            </a:fld>
            <a:endParaRPr lang="en-US" dirty="0"/>
          </a:p>
        </p:txBody>
      </p:sp>
    </p:spTree>
    <p:extLst>
      <p:ext uri="{BB962C8B-B14F-4D97-AF65-F5344CB8AC3E}">
        <p14:creationId xmlns:p14="http://schemas.microsoft.com/office/powerpoint/2010/main" val="3255328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5"/>
          <p:cNvSpPr>
            <a:spLocks noChangeArrowheads="1"/>
          </p:cNvSpPr>
          <p:nvPr/>
        </p:nvSpPr>
        <p:spPr bwMode="auto">
          <a:xfrm>
            <a:off x="457200" y="152400"/>
            <a:ext cx="8229600" cy="419100"/>
          </a:xfrm>
          <a:prstGeom prst="rect">
            <a:avLst/>
          </a:prstGeom>
          <a:noFill/>
          <a:ln w="9525">
            <a:noFill/>
            <a:miter lim="800000"/>
            <a:headEnd/>
            <a:tailEnd/>
          </a:ln>
        </p:spPr>
        <p:txBody>
          <a:bodyPr/>
          <a:lstStyle/>
          <a:p>
            <a:pPr algn="ctr"/>
            <a:r>
              <a:rPr lang="en-US" sz="2400" b="1" i="1" dirty="0">
                <a:solidFill>
                  <a:srgbClr val="002060"/>
                </a:solidFill>
                <a:cs typeface="Arial" pitchFamily="34" charset="0"/>
              </a:rPr>
              <a:t>Arc Jet Facility Components</a:t>
            </a:r>
          </a:p>
        </p:txBody>
      </p:sp>
      <p:pic>
        <p:nvPicPr>
          <p:cNvPr id="8" name="Picture 60"/>
          <p:cNvPicPr>
            <a:picLocks noChangeAspect="1" noChangeArrowheads="1"/>
          </p:cNvPicPr>
          <p:nvPr/>
        </p:nvPicPr>
        <p:blipFill>
          <a:blip r:embed="rId2" cstate="print"/>
          <a:srcRect/>
          <a:stretch>
            <a:fillRect/>
          </a:stretch>
        </p:blipFill>
        <p:spPr bwMode="auto">
          <a:xfrm>
            <a:off x="7481888" y="1892300"/>
            <a:ext cx="1447800" cy="1905000"/>
          </a:xfrm>
          <a:prstGeom prst="rect">
            <a:avLst/>
          </a:prstGeom>
          <a:noFill/>
          <a:ln w="9525">
            <a:noFill/>
            <a:miter lim="800000"/>
            <a:headEnd/>
            <a:tailEnd/>
          </a:ln>
        </p:spPr>
      </p:pic>
      <p:sp>
        <p:nvSpPr>
          <p:cNvPr id="9" name="AutoShape 9"/>
          <p:cNvSpPr>
            <a:spLocks noChangeArrowheads="1"/>
          </p:cNvSpPr>
          <p:nvPr/>
        </p:nvSpPr>
        <p:spPr bwMode="auto">
          <a:xfrm>
            <a:off x="7558088" y="1358900"/>
            <a:ext cx="1447800" cy="457200"/>
          </a:xfrm>
          <a:prstGeom prst="plus">
            <a:avLst>
              <a:gd name="adj" fmla="val 25000"/>
            </a:avLst>
          </a:prstGeom>
          <a:solidFill>
            <a:schemeClr val="accent1"/>
          </a:solidFill>
          <a:ln w="254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0" name="Text Box 43"/>
          <p:cNvSpPr txBox="1">
            <a:spLocks noChangeArrowheads="1"/>
          </p:cNvSpPr>
          <p:nvPr/>
        </p:nvSpPr>
        <p:spPr bwMode="auto">
          <a:xfrm>
            <a:off x="7646988" y="1422400"/>
            <a:ext cx="1276350" cy="403225"/>
          </a:xfrm>
          <a:prstGeom prst="rect">
            <a:avLst/>
          </a:prstGeom>
          <a:noFill/>
          <a:ln w="9525">
            <a:noFill/>
            <a:miter lim="800000"/>
            <a:headEnd/>
            <a:tailEnd/>
          </a:ln>
        </p:spPr>
        <p:txBody>
          <a:bodyPr>
            <a:spAutoFit/>
          </a:bodyPr>
          <a:lstStyle/>
          <a:p>
            <a:pPr algn="ctr">
              <a:lnSpc>
                <a:spcPct val="60000"/>
              </a:lnSpc>
              <a:spcBef>
                <a:spcPct val="50000"/>
              </a:spcBef>
            </a:pPr>
            <a:r>
              <a:rPr lang="en-US" sz="1200">
                <a:latin typeface="Arial" pitchFamily="34" charset="0"/>
                <a:cs typeface="Arial" pitchFamily="34" charset="0"/>
              </a:rPr>
              <a:t>EJECTOR/</a:t>
            </a:r>
          </a:p>
          <a:p>
            <a:pPr algn="ctr">
              <a:lnSpc>
                <a:spcPct val="60000"/>
              </a:lnSpc>
              <a:spcBef>
                <a:spcPct val="50000"/>
              </a:spcBef>
            </a:pPr>
            <a:r>
              <a:rPr lang="en-US" sz="1200">
                <a:latin typeface="Arial" pitchFamily="34" charset="0"/>
                <a:cs typeface="Arial" pitchFamily="34" charset="0"/>
              </a:rPr>
              <a:t>CONDENSER</a:t>
            </a:r>
          </a:p>
        </p:txBody>
      </p:sp>
      <p:pic>
        <p:nvPicPr>
          <p:cNvPr id="11" name="Picture 2" descr="Arcjets 2"/>
          <p:cNvPicPr>
            <a:picLocks noChangeAspect="1" noChangeArrowheads="1"/>
          </p:cNvPicPr>
          <p:nvPr/>
        </p:nvPicPr>
        <p:blipFill>
          <a:blip r:embed="rId3" cstate="print"/>
          <a:srcRect/>
          <a:stretch>
            <a:fillRect/>
          </a:stretch>
        </p:blipFill>
        <p:spPr bwMode="auto">
          <a:xfrm>
            <a:off x="430213" y="2535238"/>
            <a:ext cx="3968750" cy="1058862"/>
          </a:xfrm>
          <a:prstGeom prst="rect">
            <a:avLst/>
          </a:prstGeom>
          <a:noFill/>
          <a:ln w="9525">
            <a:noFill/>
            <a:miter lim="800000"/>
            <a:headEnd/>
            <a:tailEnd/>
          </a:ln>
        </p:spPr>
      </p:pic>
      <p:sp>
        <p:nvSpPr>
          <p:cNvPr id="12" name="Rectangle 16"/>
          <p:cNvSpPr>
            <a:spLocks noChangeArrowheads="1"/>
          </p:cNvSpPr>
          <p:nvPr/>
        </p:nvSpPr>
        <p:spPr bwMode="auto">
          <a:xfrm>
            <a:off x="425450" y="2738438"/>
            <a:ext cx="3090863" cy="823912"/>
          </a:xfrm>
          <a:prstGeom prst="rect">
            <a:avLst/>
          </a:prstGeom>
          <a:noFill/>
          <a:ln w="44450">
            <a:solidFill>
              <a:schemeClr val="tx1"/>
            </a:solidFill>
            <a:prstDash val="lgDash"/>
            <a:miter lim="800000"/>
            <a:headEnd/>
            <a:tailEnd/>
          </a:ln>
        </p:spPr>
        <p:txBody>
          <a:bodyPr wrap="none" anchor="ctr"/>
          <a:lstStyle/>
          <a:p>
            <a:pPr eaLnBrk="0" hangingPunct="0"/>
            <a:endParaRPr lang="en-US" sz="1800" b="0">
              <a:latin typeface="Arial" pitchFamily="34" charset="0"/>
              <a:cs typeface="Arial" pitchFamily="34" charset="0"/>
            </a:endParaRPr>
          </a:p>
        </p:txBody>
      </p:sp>
      <p:sp>
        <p:nvSpPr>
          <p:cNvPr id="13" name="Text Box 18"/>
          <p:cNvSpPr txBox="1">
            <a:spLocks noChangeArrowheads="1"/>
          </p:cNvSpPr>
          <p:nvPr/>
        </p:nvSpPr>
        <p:spPr bwMode="auto">
          <a:xfrm>
            <a:off x="685800" y="2133600"/>
            <a:ext cx="1292225" cy="457200"/>
          </a:xfrm>
          <a:prstGeom prst="rect">
            <a:avLst/>
          </a:prstGeom>
          <a:noFill/>
          <a:ln w="9525">
            <a:noFill/>
            <a:miter lim="800000"/>
            <a:headEnd/>
            <a:tailEnd/>
          </a:ln>
        </p:spPr>
        <p:txBody>
          <a:bodyPr wrap="none">
            <a:spAutoFit/>
          </a:bodyPr>
          <a:lstStyle/>
          <a:p>
            <a:pPr algn="ctr" eaLnBrk="0" hangingPunct="0"/>
            <a:r>
              <a:rPr lang="en-US" sz="1200">
                <a:latin typeface="Arial" pitchFamily="34" charset="0"/>
                <a:cs typeface="Arial" pitchFamily="34" charset="0"/>
              </a:rPr>
              <a:t>ARC JET </a:t>
            </a:r>
          </a:p>
          <a:p>
            <a:pPr algn="ctr" eaLnBrk="0" hangingPunct="0"/>
            <a:r>
              <a:rPr lang="en-US" sz="1200">
                <a:latin typeface="Arial" pitchFamily="34" charset="0"/>
                <a:cs typeface="Arial" pitchFamily="34" charset="0"/>
              </a:rPr>
              <a:t>HEATER CORE</a:t>
            </a:r>
          </a:p>
        </p:txBody>
      </p:sp>
      <p:grpSp>
        <p:nvGrpSpPr>
          <p:cNvPr id="14" name="Group 23"/>
          <p:cNvGrpSpPr>
            <a:grpSpLocks/>
          </p:cNvGrpSpPr>
          <p:nvPr/>
        </p:nvGrpSpPr>
        <p:grpSpPr bwMode="auto">
          <a:xfrm>
            <a:off x="1231900" y="3648075"/>
            <a:ext cx="1301750" cy="0"/>
            <a:chOff x="2503" y="3425"/>
            <a:chExt cx="820" cy="0"/>
          </a:xfrm>
        </p:grpSpPr>
        <p:sp>
          <p:nvSpPr>
            <p:cNvPr id="15" name="Line 24"/>
            <p:cNvSpPr>
              <a:spLocks noChangeShapeType="1"/>
            </p:cNvSpPr>
            <p:nvPr/>
          </p:nvSpPr>
          <p:spPr bwMode="auto">
            <a:xfrm flipV="1">
              <a:off x="2503" y="3425"/>
              <a:ext cx="820" cy="0"/>
            </a:xfrm>
            <a:prstGeom prst="line">
              <a:avLst/>
            </a:prstGeom>
            <a:noFill/>
            <a:ln w="38100">
              <a:solidFill>
                <a:srgbClr val="FF9900"/>
              </a:solidFill>
              <a:round/>
              <a:headEnd/>
              <a:tailEnd/>
            </a:ln>
          </p:spPr>
          <p:txBody>
            <a:bodyPr/>
            <a:lstStyle/>
            <a:p>
              <a:endParaRPr lang="en-US">
                <a:latin typeface="Arial" pitchFamily="34" charset="0"/>
                <a:cs typeface="Arial" pitchFamily="34" charset="0"/>
              </a:endParaRPr>
            </a:p>
          </p:txBody>
        </p:sp>
        <p:sp>
          <p:nvSpPr>
            <p:cNvPr id="16" name="Line 25"/>
            <p:cNvSpPr>
              <a:spLocks noChangeShapeType="1"/>
            </p:cNvSpPr>
            <p:nvPr/>
          </p:nvSpPr>
          <p:spPr bwMode="auto">
            <a:xfrm>
              <a:off x="2503" y="3425"/>
              <a:ext cx="816" cy="0"/>
            </a:xfrm>
            <a:prstGeom prst="line">
              <a:avLst/>
            </a:prstGeom>
            <a:noFill/>
            <a:ln w="38100">
              <a:solidFill>
                <a:srgbClr val="33CC33"/>
              </a:solidFill>
              <a:prstDash val="dash"/>
              <a:round/>
              <a:headEnd/>
              <a:tailEnd/>
            </a:ln>
          </p:spPr>
          <p:txBody>
            <a:bodyPr/>
            <a:lstStyle/>
            <a:p>
              <a:endParaRPr lang="en-US">
                <a:latin typeface="Arial" pitchFamily="34" charset="0"/>
                <a:cs typeface="Arial" pitchFamily="34" charset="0"/>
              </a:endParaRPr>
            </a:p>
          </p:txBody>
        </p:sp>
      </p:grpSp>
      <p:pic>
        <p:nvPicPr>
          <p:cNvPr id="17" name="Picture 27" descr="Arcjets 3"/>
          <p:cNvPicPr>
            <a:picLocks noChangeAspect="1" noChangeArrowheads="1"/>
          </p:cNvPicPr>
          <p:nvPr/>
        </p:nvPicPr>
        <p:blipFill>
          <a:blip r:embed="rId4" cstate="print"/>
          <a:srcRect/>
          <a:stretch>
            <a:fillRect/>
          </a:stretch>
        </p:blipFill>
        <p:spPr bwMode="auto">
          <a:xfrm>
            <a:off x="4205288" y="1892300"/>
            <a:ext cx="3417887" cy="2390775"/>
          </a:xfrm>
          <a:prstGeom prst="rect">
            <a:avLst/>
          </a:prstGeom>
          <a:noFill/>
          <a:ln w="9525">
            <a:noFill/>
            <a:miter lim="800000"/>
            <a:headEnd/>
            <a:tailEnd/>
          </a:ln>
        </p:spPr>
      </p:pic>
      <p:pic>
        <p:nvPicPr>
          <p:cNvPr id="18" name="Picture 28"/>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38738" y="2978150"/>
            <a:ext cx="1371600" cy="609600"/>
          </a:xfrm>
          <a:prstGeom prst="rect">
            <a:avLst/>
          </a:prstGeom>
          <a:solidFill>
            <a:srgbClr val="D8FFF6"/>
          </a:solidFill>
          <a:ln w="25400">
            <a:solidFill>
              <a:schemeClr val="tx1"/>
            </a:solidFill>
            <a:miter lim="800000"/>
            <a:headEnd/>
            <a:tailEnd/>
          </a:ln>
        </p:spPr>
      </p:pic>
      <p:sp>
        <p:nvSpPr>
          <p:cNvPr id="19" name="Text Box 40"/>
          <p:cNvSpPr txBox="1">
            <a:spLocks noChangeArrowheads="1"/>
          </p:cNvSpPr>
          <p:nvPr/>
        </p:nvSpPr>
        <p:spPr bwMode="auto">
          <a:xfrm>
            <a:off x="1295400" y="5638800"/>
            <a:ext cx="1481138" cy="274638"/>
          </a:xfrm>
          <a:prstGeom prst="rect">
            <a:avLst/>
          </a:prstGeom>
          <a:noFill/>
          <a:ln w="9525">
            <a:noFill/>
            <a:miter lim="800000"/>
            <a:headEnd/>
            <a:tailEnd/>
          </a:ln>
        </p:spPr>
        <p:txBody>
          <a:bodyPr wrap="none">
            <a:spAutoFit/>
          </a:bodyPr>
          <a:lstStyle/>
          <a:p>
            <a:pPr eaLnBrk="0" hangingPunct="0"/>
            <a:r>
              <a:rPr lang="en-US" sz="1200">
                <a:latin typeface="Arial" pitchFamily="34" charset="0"/>
                <a:cs typeface="Arial" pitchFamily="34" charset="0"/>
              </a:rPr>
              <a:t>COOLING PUMPS</a:t>
            </a:r>
          </a:p>
        </p:txBody>
      </p:sp>
      <p:sp>
        <p:nvSpPr>
          <p:cNvPr id="20" name="Text Box 58"/>
          <p:cNvSpPr txBox="1">
            <a:spLocks noChangeArrowheads="1"/>
          </p:cNvSpPr>
          <p:nvPr/>
        </p:nvSpPr>
        <p:spPr bwMode="auto">
          <a:xfrm>
            <a:off x="290513" y="1600200"/>
            <a:ext cx="2224087" cy="274638"/>
          </a:xfrm>
          <a:prstGeom prst="rect">
            <a:avLst/>
          </a:prstGeom>
          <a:noFill/>
          <a:ln w="9525">
            <a:noFill/>
            <a:miter lim="800000"/>
            <a:headEnd/>
            <a:tailEnd/>
          </a:ln>
        </p:spPr>
        <p:txBody>
          <a:bodyPr wrap="none">
            <a:spAutoFit/>
          </a:bodyPr>
          <a:lstStyle/>
          <a:p>
            <a:pPr eaLnBrk="0" hangingPunct="0"/>
            <a:r>
              <a:rPr lang="en-US" sz="1200">
                <a:latin typeface="Arial" pitchFamily="34" charset="0"/>
                <a:cs typeface="Arial" pitchFamily="34" charset="0"/>
              </a:rPr>
              <a:t>COMPRESSED AIR SUPPLY</a:t>
            </a:r>
          </a:p>
        </p:txBody>
      </p:sp>
      <p:grpSp>
        <p:nvGrpSpPr>
          <p:cNvPr id="21" name="Group 77"/>
          <p:cNvGrpSpPr>
            <a:grpSpLocks/>
          </p:cNvGrpSpPr>
          <p:nvPr/>
        </p:nvGrpSpPr>
        <p:grpSpPr bwMode="auto">
          <a:xfrm>
            <a:off x="3200400" y="4465638"/>
            <a:ext cx="1981200" cy="1636712"/>
            <a:chOff x="2016" y="2813"/>
            <a:chExt cx="1248" cy="1031"/>
          </a:xfrm>
        </p:grpSpPr>
        <p:pic>
          <p:nvPicPr>
            <p:cNvPr id="22" name="Picture 62" descr="j040003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208" y="2813"/>
              <a:ext cx="864" cy="575"/>
            </a:xfrm>
            <a:prstGeom prst="rect">
              <a:avLst/>
            </a:prstGeom>
            <a:noFill/>
            <a:ln w="9525">
              <a:noFill/>
              <a:miter lim="800000"/>
              <a:headEnd/>
              <a:tailEnd/>
            </a:ln>
          </p:spPr>
        </p:pic>
        <p:sp>
          <p:nvSpPr>
            <p:cNvPr id="23" name="Text Box 63"/>
            <p:cNvSpPr txBox="1">
              <a:spLocks noChangeArrowheads="1"/>
            </p:cNvSpPr>
            <p:nvPr/>
          </p:nvSpPr>
          <p:spPr bwMode="auto">
            <a:xfrm>
              <a:off x="2016" y="3437"/>
              <a:ext cx="1248" cy="407"/>
            </a:xfrm>
            <a:prstGeom prst="rect">
              <a:avLst/>
            </a:prstGeom>
            <a:noFill/>
            <a:ln w="9525">
              <a:noFill/>
              <a:miter lim="800000"/>
              <a:headEnd/>
              <a:tailEnd/>
            </a:ln>
          </p:spPr>
          <p:txBody>
            <a:bodyPr>
              <a:spAutoFit/>
            </a:bodyPr>
            <a:lstStyle/>
            <a:p>
              <a:pPr algn="ctr">
                <a:spcBef>
                  <a:spcPct val="50000"/>
                </a:spcBef>
              </a:pPr>
              <a:r>
                <a:rPr lang="en-US" sz="1200">
                  <a:latin typeface="Arial" pitchFamily="34" charset="0"/>
                  <a:cs typeface="Arial" pitchFamily="34" charset="0"/>
                </a:rPr>
                <a:t>CONTROLS, ENGINEERING, DATA ACQUISITION</a:t>
              </a:r>
            </a:p>
          </p:txBody>
        </p:sp>
      </p:grpSp>
      <p:pic>
        <p:nvPicPr>
          <p:cNvPr id="24" name="Picture 5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500688" y="4711700"/>
            <a:ext cx="2071687" cy="2133600"/>
          </a:xfrm>
          <a:prstGeom prst="rect">
            <a:avLst/>
          </a:prstGeom>
          <a:noFill/>
          <a:ln w="9525">
            <a:noFill/>
            <a:miter lim="800000"/>
            <a:headEnd/>
            <a:tailEnd/>
          </a:ln>
        </p:spPr>
      </p:pic>
      <p:pic>
        <p:nvPicPr>
          <p:cNvPr id="25" name="Picture 19" descr="Arcjets 1"/>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862888" y="5397500"/>
            <a:ext cx="847725" cy="1106488"/>
          </a:xfrm>
          <a:prstGeom prst="rect">
            <a:avLst/>
          </a:prstGeom>
          <a:noFill/>
          <a:ln w="9525">
            <a:noFill/>
            <a:miter lim="800000"/>
            <a:headEnd/>
            <a:tailEnd/>
          </a:ln>
        </p:spPr>
      </p:pic>
      <p:sp>
        <p:nvSpPr>
          <p:cNvPr id="26" name="Text Box 67"/>
          <p:cNvSpPr txBox="1">
            <a:spLocks noChangeArrowheads="1"/>
          </p:cNvSpPr>
          <p:nvPr/>
        </p:nvSpPr>
        <p:spPr bwMode="auto">
          <a:xfrm>
            <a:off x="5627688" y="6007100"/>
            <a:ext cx="762000" cy="457200"/>
          </a:xfrm>
          <a:prstGeom prst="rect">
            <a:avLst/>
          </a:prstGeom>
          <a:noFill/>
          <a:ln w="9525">
            <a:noFill/>
            <a:miter lim="800000"/>
            <a:headEnd/>
            <a:tailEnd/>
          </a:ln>
        </p:spPr>
        <p:txBody>
          <a:bodyPr>
            <a:spAutoFit/>
          </a:bodyPr>
          <a:lstStyle/>
          <a:p>
            <a:pPr algn="ctr" eaLnBrk="0" hangingPunct="0">
              <a:spcBef>
                <a:spcPct val="50000"/>
              </a:spcBef>
            </a:pPr>
            <a:r>
              <a:rPr lang="en-US" sz="1200">
                <a:latin typeface="Arial" pitchFamily="34" charset="0"/>
                <a:cs typeface="Arial" pitchFamily="34" charset="0"/>
              </a:rPr>
              <a:t>STEAM PLANT</a:t>
            </a:r>
          </a:p>
        </p:txBody>
      </p:sp>
      <p:sp>
        <p:nvSpPr>
          <p:cNvPr id="27" name="Freeform 55"/>
          <p:cNvSpPr>
            <a:spLocks/>
          </p:cNvSpPr>
          <p:nvPr/>
        </p:nvSpPr>
        <p:spPr bwMode="auto">
          <a:xfrm>
            <a:off x="8472488" y="1816100"/>
            <a:ext cx="444500" cy="5041900"/>
          </a:xfrm>
          <a:custGeom>
            <a:avLst/>
            <a:gdLst>
              <a:gd name="T0" fmla="*/ 240 w 280"/>
              <a:gd name="T1" fmla="*/ 0 h 3176"/>
              <a:gd name="T2" fmla="*/ 240 w 280"/>
              <a:gd name="T3" fmla="*/ 2688 h 3176"/>
              <a:gd name="T4" fmla="*/ 0 w 280"/>
              <a:gd name="T5" fmla="*/ 2928 h 3176"/>
              <a:gd name="T6" fmla="*/ 0 60000 65536"/>
              <a:gd name="T7" fmla="*/ 0 60000 65536"/>
              <a:gd name="T8" fmla="*/ 0 60000 65536"/>
              <a:gd name="T9" fmla="*/ 0 w 280"/>
              <a:gd name="T10" fmla="*/ 0 h 3176"/>
              <a:gd name="T11" fmla="*/ 280 w 280"/>
              <a:gd name="T12" fmla="*/ 3176 h 3176"/>
            </a:gdLst>
            <a:ahLst/>
            <a:cxnLst>
              <a:cxn ang="T6">
                <a:pos x="T0" y="T1"/>
              </a:cxn>
              <a:cxn ang="T7">
                <a:pos x="T2" y="T3"/>
              </a:cxn>
              <a:cxn ang="T8">
                <a:pos x="T4" y="T5"/>
              </a:cxn>
            </a:cxnLst>
            <a:rect l="T9" t="T10" r="T11" b="T12"/>
            <a:pathLst>
              <a:path w="280" h="3176">
                <a:moveTo>
                  <a:pt x="240" y="0"/>
                </a:moveTo>
                <a:cubicBezTo>
                  <a:pt x="260" y="1100"/>
                  <a:pt x="280" y="2200"/>
                  <a:pt x="240" y="2688"/>
                </a:cubicBezTo>
                <a:cubicBezTo>
                  <a:pt x="200" y="3176"/>
                  <a:pt x="40" y="2888"/>
                  <a:pt x="0" y="2928"/>
                </a:cubicBezTo>
              </a:path>
            </a:pathLst>
          </a:custGeom>
          <a:noFill/>
          <a:ln w="38100" cmpd="sng">
            <a:solidFill>
              <a:srgbClr val="FF9900"/>
            </a:solidFill>
            <a:round/>
            <a:headEnd/>
            <a:tailEnd/>
          </a:ln>
        </p:spPr>
        <p:txBody>
          <a:bodyPr/>
          <a:lstStyle/>
          <a:p>
            <a:endParaRPr lang="en-US">
              <a:latin typeface="Arial" pitchFamily="34" charset="0"/>
              <a:cs typeface="Arial" pitchFamily="34" charset="0"/>
            </a:endParaRPr>
          </a:p>
        </p:txBody>
      </p:sp>
      <p:sp>
        <p:nvSpPr>
          <p:cNvPr id="28" name="Freeform 56"/>
          <p:cNvSpPr>
            <a:spLocks/>
          </p:cNvSpPr>
          <p:nvPr/>
        </p:nvSpPr>
        <p:spPr bwMode="auto">
          <a:xfrm>
            <a:off x="7024688" y="6464300"/>
            <a:ext cx="1143000" cy="228600"/>
          </a:xfrm>
          <a:custGeom>
            <a:avLst/>
            <a:gdLst>
              <a:gd name="T0" fmla="*/ 720 w 720"/>
              <a:gd name="T1" fmla="*/ 0 h 144"/>
              <a:gd name="T2" fmla="*/ 480 w 720"/>
              <a:gd name="T3" fmla="*/ 144 h 144"/>
              <a:gd name="T4" fmla="*/ 0 w 720"/>
              <a:gd name="T5" fmla="*/ 0 h 144"/>
              <a:gd name="T6" fmla="*/ 0 60000 65536"/>
              <a:gd name="T7" fmla="*/ 0 60000 65536"/>
              <a:gd name="T8" fmla="*/ 0 60000 65536"/>
              <a:gd name="T9" fmla="*/ 0 w 720"/>
              <a:gd name="T10" fmla="*/ 0 h 144"/>
              <a:gd name="T11" fmla="*/ 720 w 720"/>
              <a:gd name="T12" fmla="*/ 144 h 144"/>
            </a:gdLst>
            <a:ahLst/>
            <a:cxnLst>
              <a:cxn ang="T6">
                <a:pos x="T0" y="T1"/>
              </a:cxn>
              <a:cxn ang="T7">
                <a:pos x="T2" y="T3"/>
              </a:cxn>
              <a:cxn ang="T8">
                <a:pos x="T4" y="T5"/>
              </a:cxn>
            </a:cxnLst>
            <a:rect l="T9" t="T10" r="T11" b="T12"/>
            <a:pathLst>
              <a:path w="720" h="144">
                <a:moveTo>
                  <a:pt x="720" y="0"/>
                </a:moveTo>
                <a:cubicBezTo>
                  <a:pt x="660" y="72"/>
                  <a:pt x="600" y="144"/>
                  <a:pt x="480" y="144"/>
                </a:cubicBezTo>
                <a:cubicBezTo>
                  <a:pt x="360" y="144"/>
                  <a:pt x="80" y="24"/>
                  <a:pt x="0" y="0"/>
                </a:cubicBezTo>
              </a:path>
            </a:pathLst>
          </a:custGeom>
          <a:noFill/>
          <a:ln w="38100" cmpd="sng">
            <a:solidFill>
              <a:srgbClr val="33CC33"/>
            </a:solidFill>
            <a:round/>
            <a:headEnd/>
            <a:tailEnd/>
          </a:ln>
        </p:spPr>
        <p:txBody>
          <a:bodyPr/>
          <a:lstStyle/>
          <a:p>
            <a:endParaRPr lang="en-US">
              <a:latin typeface="Arial" pitchFamily="34" charset="0"/>
              <a:cs typeface="Arial" pitchFamily="34" charset="0"/>
            </a:endParaRPr>
          </a:p>
        </p:txBody>
      </p:sp>
      <p:sp>
        <p:nvSpPr>
          <p:cNvPr id="29" name="Freeform 57"/>
          <p:cNvSpPr>
            <a:spLocks/>
          </p:cNvSpPr>
          <p:nvPr/>
        </p:nvSpPr>
        <p:spPr bwMode="auto">
          <a:xfrm>
            <a:off x="7010400" y="3810000"/>
            <a:ext cx="1371600" cy="1219200"/>
          </a:xfrm>
          <a:custGeom>
            <a:avLst/>
            <a:gdLst>
              <a:gd name="T0" fmla="*/ 0 w 837"/>
              <a:gd name="T1" fmla="*/ 704 h 704"/>
              <a:gd name="T2" fmla="*/ 144 w 837"/>
              <a:gd name="T3" fmla="*/ 368 h 704"/>
              <a:gd name="T4" fmla="*/ 728 w 837"/>
              <a:gd name="T5" fmla="*/ 272 h 704"/>
              <a:gd name="T6" fmla="*/ 800 w 837"/>
              <a:gd name="T7" fmla="*/ 0 h 704"/>
              <a:gd name="T8" fmla="*/ 0 60000 65536"/>
              <a:gd name="T9" fmla="*/ 0 60000 65536"/>
              <a:gd name="T10" fmla="*/ 0 60000 65536"/>
              <a:gd name="T11" fmla="*/ 0 60000 65536"/>
              <a:gd name="T12" fmla="*/ 0 w 837"/>
              <a:gd name="T13" fmla="*/ 0 h 704"/>
              <a:gd name="T14" fmla="*/ 837 w 837"/>
              <a:gd name="T15" fmla="*/ 704 h 704"/>
            </a:gdLst>
            <a:ahLst/>
            <a:cxnLst>
              <a:cxn ang="T8">
                <a:pos x="T0" y="T1"/>
              </a:cxn>
              <a:cxn ang="T9">
                <a:pos x="T2" y="T3"/>
              </a:cxn>
              <a:cxn ang="T10">
                <a:pos x="T4" y="T5"/>
              </a:cxn>
              <a:cxn ang="T11">
                <a:pos x="T6" y="T7"/>
              </a:cxn>
            </a:cxnLst>
            <a:rect l="T12" t="T13" r="T14" b="T15"/>
            <a:pathLst>
              <a:path w="837" h="704">
                <a:moveTo>
                  <a:pt x="0" y="704"/>
                </a:moveTo>
                <a:cubicBezTo>
                  <a:pt x="24" y="648"/>
                  <a:pt x="23" y="440"/>
                  <a:pt x="144" y="368"/>
                </a:cubicBezTo>
                <a:cubicBezTo>
                  <a:pt x="265" y="296"/>
                  <a:pt x="619" y="333"/>
                  <a:pt x="728" y="272"/>
                </a:cubicBezTo>
                <a:cubicBezTo>
                  <a:pt x="837" y="211"/>
                  <a:pt x="785" y="57"/>
                  <a:pt x="800" y="0"/>
                </a:cubicBezTo>
              </a:path>
            </a:pathLst>
          </a:custGeom>
          <a:noFill/>
          <a:ln w="38100" cmpd="sng">
            <a:solidFill>
              <a:srgbClr val="FF9900"/>
            </a:solidFill>
            <a:round/>
            <a:headEnd/>
            <a:tailEnd/>
          </a:ln>
        </p:spPr>
        <p:txBody>
          <a:bodyPr/>
          <a:lstStyle/>
          <a:p>
            <a:endParaRPr lang="en-US">
              <a:latin typeface="Arial" pitchFamily="34" charset="0"/>
              <a:cs typeface="Arial" pitchFamily="34" charset="0"/>
            </a:endParaRPr>
          </a:p>
        </p:txBody>
      </p:sp>
      <p:sp>
        <p:nvSpPr>
          <p:cNvPr id="30" name="Text Box 58"/>
          <p:cNvSpPr txBox="1">
            <a:spLocks noChangeArrowheads="1"/>
          </p:cNvSpPr>
          <p:nvPr/>
        </p:nvSpPr>
        <p:spPr bwMode="auto">
          <a:xfrm>
            <a:off x="127770" y="838200"/>
            <a:ext cx="8888460" cy="369332"/>
          </a:xfrm>
          <a:prstGeom prst="rect">
            <a:avLst/>
          </a:prstGeom>
          <a:noFill/>
          <a:ln w="9525">
            <a:noFill/>
            <a:miter lim="800000"/>
            <a:headEnd/>
            <a:tailEnd/>
          </a:ln>
        </p:spPr>
        <p:txBody>
          <a:bodyPr wrap="none">
            <a:spAutoFit/>
          </a:bodyPr>
          <a:lstStyle/>
          <a:p>
            <a:pPr algn="ctr"/>
            <a:r>
              <a:rPr lang="en-US" sz="1800" b="0" dirty="0">
                <a:latin typeface="Arial" pitchFamily="34" charset="0"/>
                <a:cs typeface="Arial" pitchFamily="34" charset="0"/>
              </a:rPr>
              <a:t>EACH ARC JET LEG IS SUPPORTED BY COMMON FACILITY INFRASTRUCTURE</a:t>
            </a:r>
          </a:p>
        </p:txBody>
      </p:sp>
      <p:grpSp>
        <p:nvGrpSpPr>
          <p:cNvPr id="31" name="Group 80"/>
          <p:cNvGrpSpPr>
            <a:grpSpLocks/>
          </p:cNvGrpSpPr>
          <p:nvPr/>
        </p:nvGrpSpPr>
        <p:grpSpPr bwMode="auto">
          <a:xfrm>
            <a:off x="566738" y="1295400"/>
            <a:ext cx="2024062" cy="1371600"/>
            <a:chOff x="357" y="816"/>
            <a:chExt cx="1275" cy="864"/>
          </a:xfrm>
        </p:grpSpPr>
        <p:grpSp>
          <p:nvGrpSpPr>
            <p:cNvPr id="32" name="Group 59"/>
            <p:cNvGrpSpPr>
              <a:grpSpLocks/>
            </p:cNvGrpSpPr>
            <p:nvPr/>
          </p:nvGrpSpPr>
          <p:grpSpPr bwMode="auto">
            <a:xfrm>
              <a:off x="357" y="816"/>
              <a:ext cx="1035" cy="238"/>
              <a:chOff x="357" y="1230"/>
              <a:chExt cx="1035" cy="238"/>
            </a:xfrm>
          </p:grpSpPr>
          <p:grpSp>
            <p:nvGrpSpPr>
              <p:cNvPr id="36" name="Group 49"/>
              <p:cNvGrpSpPr>
                <a:grpSpLocks/>
              </p:cNvGrpSpPr>
              <p:nvPr/>
            </p:nvGrpSpPr>
            <p:grpSpPr bwMode="auto">
              <a:xfrm>
                <a:off x="357" y="1230"/>
                <a:ext cx="1035" cy="189"/>
                <a:chOff x="566" y="849"/>
                <a:chExt cx="1035" cy="189"/>
              </a:xfrm>
            </p:grpSpPr>
            <p:sp>
              <p:nvSpPr>
                <p:cNvPr id="39" name="Oval 50"/>
                <p:cNvSpPr>
                  <a:spLocks noChangeArrowheads="1"/>
                </p:cNvSpPr>
                <p:nvPr/>
              </p:nvSpPr>
              <p:spPr bwMode="auto">
                <a:xfrm>
                  <a:off x="566" y="852"/>
                  <a:ext cx="190" cy="181"/>
                </a:xfrm>
                <a:prstGeom prst="ellipse">
                  <a:avLst/>
                </a:prstGeom>
                <a:solidFill>
                  <a:srgbClr val="9966FF"/>
                </a:solidFill>
                <a:ln w="9525">
                  <a:solidFill>
                    <a:schemeClr val="tx1"/>
                  </a:solidFill>
                  <a:round/>
                  <a:headEnd/>
                  <a:tailEnd/>
                </a:ln>
              </p:spPr>
              <p:txBody>
                <a:bodyPr wrap="none" anchor="ctr"/>
                <a:lstStyle/>
                <a:p>
                  <a:pPr eaLnBrk="0" hangingPunct="0"/>
                  <a:endParaRPr lang="en-US" sz="1800" b="0">
                    <a:latin typeface="Arial" pitchFamily="34" charset="0"/>
                    <a:cs typeface="Arial" pitchFamily="34" charset="0"/>
                  </a:endParaRPr>
                </a:p>
              </p:txBody>
            </p:sp>
            <p:sp>
              <p:nvSpPr>
                <p:cNvPr id="40" name="Oval 51"/>
                <p:cNvSpPr>
                  <a:spLocks noChangeArrowheads="1"/>
                </p:cNvSpPr>
                <p:nvPr/>
              </p:nvSpPr>
              <p:spPr bwMode="auto">
                <a:xfrm>
                  <a:off x="1411" y="852"/>
                  <a:ext cx="190" cy="181"/>
                </a:xfrm>
                <a:prstGeom prst="ellipse">
                  <a:avLst/>
                </a:prstGeom>
                <a:solidFill>
                  <a:srgbClr val="9966FF"/>
                </a:solidFill>
                <a:ln w="9525">
                  <a:solidFill>
                    <a:schemeClr val="tx1"/>
                  </a:solidFill>
                  <a:round/>
                  <a:headEnd/>
                  <a:tailEnd/>
                </a:ln>
              </p:spPr>
              <p:txBody>
                <a:bodyPr wrap="none" anchor="ctr"/>
                <a:lstStyle/>
                <a:p>
                  <a:pPr eaLnBrk="0" hangingPunct="0"/>
                  <a:endParaRPr lang="en-US" sz="1800" b="0">
                    <a:latin typeface="Arial" pitchFamily="34" charset="0"/>
                    <a:cs typeface="Arial" pitchFamily="34" charset="0"/>
                  </a:endParaRPr>
                </a:p>
              </p:txBody>
            </p:sp>
            <p:sp>
              <p:nvSpPr>
                <p:cNvPr id="41" name="Rectangle 52"/>
                <p:cNvSpPr>
                  <a:spLocks noChangeArrowheads="1"/>
                </p:cNvSpPr>
                <p:nvPr/>
              </p:nvSpPr>
              <p:spPr bwMode="auto">
                <a:xfrm>
                  <a:off x="662" y="849"/>
                  <a:ext cx="848" cy="189"/>
                </a:xfrm>
                <a:prstGeom prst="rect">
                  <a:avLst/>
                </a:prstGeom>
                <a:solidFill>
                  <a:srgbClr val="9966FF"/>
                </a:solidFill>
                <a:ln w="9525">
                  <a:solidFill>
                    <a:schemeClr val="tx1"/>
                  </a:solidFill>
                  <a:miter lim="800000"/>
                  <a:headEnd/>
                  <a:tailEnd/>
                </a:ln>
              </p:spPr>
              <p:txBody>
                <a:bodyPr wrap="none" anchor="ctr"/>
                <a:lstStyle/>
                <a:p>
                  <a:pPr eaLnBrk="0" hangingPunct="0"/>
                  <a:endParaRPr lang="en-US" sz="1800" b="0">
                    <a:latin typeface="Arial" pitchFamily="34" charset="0"/>
                    <a:cs typeface="Arial" pitchFamily="34" charset="0"/>
                  </a:endParaRPr>
                </a:p>
              </p:txBody>
            </p:sp>
          </p:grpSp>
          <p:sp>
            <p:nvSpPr>
              <p:cNvPr id="37" name="Line 53"/>
              <p:cNvSpPr>
                <a:spLocks noChangeShapeType="1"/>
              </p:cNvSpPr>
              <p:nvPr/>
            </p:nvSpPr>
            <p:spPr bwMode="auto">
              <a:xfrm>
                <a:off x="498" y="1414"/>
                <a:ext cx="0" cy="50"/>
              </a:xfrm>
              <a:prstGeom prst="line">
                <a:avLst/>
              </a:prstGeom>
              <a:noFill/>
              <a:ln w="76200">
                <a:solidFill>
                  <a:schemeClr val="tx1"/>
                </a:solidFill>
                <a:round/>
                <a:headEnd/>
                <a:tailEnd/>
              </a:ln>
            </p:spPr>
            <p:txBody>
              <a:bodyPr/>
              <a:lstStyle/>
              <a:p>
                <a:endParaRPr lang="en-US">
                  <a:latin typeface="Arial" pitchFamily="34" charset="0"/>
                  <a:cs typeface="Arial" pitchFamily="34" charset="0"/>
                </a:endParaRPr>
              </a:p>
            </p:txBody>
          </p:sp>
          <p:sp>
            <p:nvSpPr>
              <p:cNvPr id="38" name="Line 54"/>
              <p:cNvSpPr>
                <a:spLocks noChangeShapeType="1"/>
              </p:cNvSpPr>
              <p:nvPr/>
            </p:nvSpPr>
            <p:spPr bwMode="auto">
              <a:xfrm>
                <a:off x="1269" y="1418"/>
                <a:ext cx="0" cy="50"/>
              </a:xfrm>
              <a:prstGeom prst="line">
                <a:avLst/>
              </a:prstGeom>
              <a:noFill/>
              <a:ln w="76200">
                <a:solidFill>
                  <a:schemeClr val="tx1"/>
                </a:solidFill>
                <a:round/>
                <a:headEnd/>
                <a:tailEnd/>
              </a:ln>
            </p:spPr>
            <p:txBody>
              <a:bodyPr/>
              <a:lstStyle/>
              <a:p>
                <a:endParaRPr lang="en-US">
                  <a:latin typeface="Arial" pitchFamily="34" charset="0"/>
                  <a:cs typeface="Arial" pitchFamily="34" charset="0"/>
                </a:endParaRPr>
              </a:p>
            </p:txBody>
          </p:sp>
        </p:grpSp>
        <p:sp>
          <p:nvSpPr>
            <p:cNvPr id="33" name="Line 61"/>
            <p:cNvSpPr>
              <a:spLocks noChangeShapeType="1"/>
            </p:cNvSpPr>
            <p:nvPr/>
          </p:nvSpPr>
          <p:spPr bwMode="auto">
            <a:xfrm>
              <a:off x="1344" y="912"/>
              <a:ext cx="288" cy="0"/>
            </a:xfrm>
            <a:prstGeom prst="line">
              <a:avLst/>
            </a:prstGeom>
            <a:noFill/>
            <a:ln w="38100">
              <a:solidFill>
                <a:srgbClr val="9933FF"/>
              </a:solidFill>
              <a:round/>
              <a:headEnd/>
              <a:tailEnd/>
            </a:ln>
          </p:spPr>
          <p:txBody>
            <a:bodyPr/>
            <a:lstStyle/>
            <a:p>
              <a:endParaRPr lang="en-US">
                <a:latin typeface="Arial" pitchFamily="34" charset="0"/>
                <a:cs typeface="Arial" pitchFamily="34" charset="0"/>
              </a:endParaRPr>
            </a:p>
          </p:txBody>
        </p:sp>
        <p:sp>
          <p:nvSpPr>
            <p:cNvPr id="34" name="Line 62"/>
            <p:cNvSpPr>
              <a:spLocks noChangeShapeType="1"/>
            </p:cNvSpPr>
            <p:nvPr/>
          </p:nvSpPr>
          <p:spPr bwMode="auto">
            <a:xfrm>
              <a:off x="1632" y="912"/>
              <a:ext cx="0" cy="768"/>
            </a:xfrm>
            <a:prstGeom prst="line">
              <a:avLst/>
            </a:prstGeom>
            <a:noFill/>
            <a:ln w="38100">
              <a:solidFill>
                <a:srgbClr val="9933FF"/>
              </a:solidFill>
              <a:round/>
              <a:headEnd/>
              <a:tailEnd/>
            </a:ln>
          </p:spPr>
          <p:txBody>
            <a:bodyPr/>
            <a:lstStyle/>
            <a:p>
              <a:endParaRPr lang="en-US">
                <a:latin typeface="Arial" pitchFamily="34" charset="0"/>
                <a:cs typeface="Arial" pitchFamily="34" charset="0"/>
              </a:endParaRPr>
            </a:p>
          </p:txBody>
        </p:sp>
        <p:sp>
          <p:nvSpPr>
            <p:cNvPr id="35" name="Line 63"/>
            <p:cNvSpPr>
              <a:spLocks noChangeShapeType="1"/>
            </p:cNvSpPr>
            <p:nvPr/>
          </p:nvSpPr>
          <p:spPr bwMode="auto">
            <a:xfrm flipH="1">
              <a:off x="624" y="1680"/>
              <a:ext cx="1008" cy="0"/>
            </a:xfrm>
            <a:prstGeom prst="line">
              <a:avLst/>
            </a:prstGeom>
            <a:noFill/>
            <a:ln w="38100">
              <a:solidFill>
                <a:srgbClr val="9933FF"/>
              </a:solidFill>
              <a:round/>
              <a:headEnd/>
              <a:tailEnd/>
            </a:ln>
          </p:spPr>
          <p:txBody>
            <a:bodyPr/>
            <a:lstStyle/>
            <a:p>
              <a:endParaRPr lang="en-US">
                <a:latin typeface="Arial" pitchFamily="34" charset="0"/>
                <a:cs typeface="Arial" pitchFamily="34" charset="0"/>
              </a:endParaRPr>
            </a:p>
          </p:txBody>
        </p:sp>
      </p:grpSp>
      <p:sp>
        <p:nvSpPr>
          <p:cNvPr id="42" name="Rectangle 64"/>
          <p:cNvSpPr>
            <a:spLocks noChangeArrowheads="1"/>
          </p:cNvSpPr>
          <p:nvPr/>
        </p:nvSpPr>
        <p:spPr bwMode="auto">
          <a:xfrm>
            <a:off x="152400" y="1905000"/>
            <a:ext cx="6477000" cy="2362200"/>
          </a:xfrm>
          <a:prstGeom prst="rect">
            <a:avLst/>
          </a:prstGeom>
          <a:noFill/>
          <a:ln w="76200" cmpd="tri">
            <a:solidFill>
              <a:srgbClr val="FF0000"/>
            </a:solidFill>
            <a:miter lim="800000"/>
            <a:headEnd/>
            <a:tailEnd/>
          </a:ln>
        </p:spPr>
        <p:txBody>
          <a:bodyPr wrap="none" anchor="ctr"/>
          <a:lstStyle/>
          <a:p>
            <a:endParaRPr lang="en-US">
              <a:latin typeface="Arial" pitchFamily="34" charset="0"/>
              <a:cs typeface="Arial" pitchFamily="34" charset="0"/>
            </a:endParaRPr>
          </a:p>
        </p:txBody>
      </p:sp>
      <p:grpSp>
        <p:nvGrpSpPr>
          <p:cNvPr id="43" name="Group 79"/>
          <p:cNvGrpSpPr>
            <a:grpSpLocks/>
          </p:cNvGrpSpPr>
          <p:nvPr/>
        </p:nvGrpSpPr>
        <p:grpSpPr bwMode="auto">
          <a:xfrm>
            <a:off x="76200" y="3200400"/>
            <a:ext cx="2819400" cy="3398838"/>
            <a:chOff x="48" y="2016"/>
            <a:chExt cx="1776" cy="2141"/>
          </a:xfrm>
        </p:grpSpPr>
        <p:sp>
          <p:nvSpPr>
            <p:cNvPr id="44" name="Line 5"/>
            <p:cNvSpPr>
              <a:spLocks noChangeShapeType="1"/>
            </p:cNvSpPr>
            <p:nvPr/>
          </p:nvSpPr>
          <p:spPr bwMode="auto">
            <a:xfrm flipH="1">
              <a:off x="528" y="2016"/>
              <a:ext cx="0" cy="432"/>
            </a:xfrm>
            <a:prstGeom prst="line">
              <a:avLst/>
            </a:prstGeom>
            <a:noFill/>
            <a:ln w="38100">
              <a:solidFill>
                <a:srgbClr val="FF0000"/>
              </a:solidFill>
              <a:round/>
              <a:headEnd/>
              <a:tailEnd/>
            </a:ln>
          </p:spPr>
          <p:txBody>
            <a:bodyPr/>
            <a:lstStyle/>
            <a:p>
              <a:endParaRPr lang="en-US">
                <a:latin typeface="Arial" pitchFamily="34" charset="0"/>
                <a:cs typeface="Arial" pitchFamily="34" charset="0"/>
              </a:endParaRPr>
            </a:p>
          </p:txBody>
        </p:sp>
        <p:sp>
          <p:nvSpPr>
            <p:cNvPr id="45" name="Text Box 13"/>
            <p:cNvSpPr txBox="1">
              <a:spLocks noChangeArrowheads="1"/>
            </p:cNvSpPr>
            <p:nvPr/>
          </p:nvSpPr>
          <p:spPr bwMode="auto">
            <a:xfrm>
              <a:off x="48" y="3984"/>
              <a:ext cx="1055" cy="173"/>
            </a:xfrm>
            <a:prstGeom prst="rect">
              <a:avLst/>
            </a:prstGeom>
            <a:noFill/>
            <a:ln w="9525">
              <a:noFill/>
              <a:miter lim="800000"/>
              <a:headEnd/>
              <a:tailEnd/>
            </a:ln>
          </p:spPr>
          <p:txBody>
            <a:bodyPr wrap="none">
              <a:spAutoFit/>
            </a:bodyPr>
            <a:lstStyle/>
            <a:p>
              <a:pPr eaLnBrk="0" hangingPunct="0"/>
              <a:r>
                <a:rPr lang="en-US" sz="1200">
                  <a:latin typeface="Arial" pitchFamily="34" charset="0"/>
                  <a:cs typeface="Arial" pitchFamily="34" charset="0"/>
                </a:rPr>
                <a:t>DC POWER SUPPLY</a:t>
              </a:r>
            </a:p>
          </p:txBody>
        </p:sp>
        <p:grpSp>
          <p:nvGrpSpPr>
            <p:cNvPr id="46" name="Group 70"/>
            <p:cNvGrpSpPr>
              <a:grpSpLocks/>
            </p:cNvGrpSpPr>
            <p:nvPr/>
          </p:nvGrpSpPr>
          <p:grpSpPr bwMode="auto">
            <a:xfrm>
              <a:off x="144" y="3120"/>
              <a:ext cx="501" cy="826"/>
              <a:chOff x="144" y="3312"/>
              <a:chExt cx="501" cy="826"/>
            </a:xfrm>
          </p:grpSpPr>
          <p:grpSp>
            <p:nvGrpSpPr>
              <p:cNvPr id="52" name="Group 7"/>
              <p:cNvGrpSpPr>
                <a:grpSpLocks/>
              </p:cNvGrpSpPr>
              <p:nvPr/>
            </p:nvGrpSpPr>
            <p:grpSpPr bwMode="auto">
              <a:xfrm>
                <a:off x="144" y="3744"/>
                <a:ext cx="486" cy="394"/>
                <a:chOff x="359" y="2200"/>
                <a:chExt cx="471" cy="386"/>
              </a:xfrm>
            </p:grpSpPr>
            <p:sp>
              <p:nvSpPr>
                <p:cNvPr id="54" name="Rectangle 8"/>
                <p:cNvSpPr>
                  <a:spLocks noChangeArrowheads="1"/>
                </p:cNvSpPr>
                <p:nvPr/>
              </p:nvSpPr>
              <p:spPr bwMode="auto">
                <a:xfrm>
                  <a:off x="359" y="2204"/>
                  <a:ext cx="471" cy="377"/>
                </a:xfrm>
                <a:prstGeom prst="rect">
                  <a:avLst/>
                </a:prstGeom>
                <a:solidFill>
                  <a:srgbClr val="FFFF66"/>
                </a:solidFill>
                <a:ln w="19050">
                  <a:solidFill>
                    <a:schemeClr val="tx1"/>
                  </a:solidFill>
                  <a:miter lim="800000"/>
                  <a:headEnd/>
                  <a:tailEnd/>
                </a:ln>
              </p:spPr>
              <p:txBody>
                <a:bodyPr wrap="none" anchor="ctr"/>
                <a:lstStyle/>
                <a:p>
                  <a:pPr eaLnBrk="0" hangingPunct="0"/>
                  <a:endParaRPr lang="en-US" sz="1800" b="0">
                    <a:latin typeface="Arial" pitchFamily="34" charset="0"/>
                    <a:cs typeface="Arial" pitchFamily="34" charset="0"/>
                  </a:endParaRPr>
                </a:p>
              </p:txBody>
            </p:sp>
            <p:sp>
              <p:nvSpPr>
                <p:cNvPr id="55" name="Line 9"/>
                <p:cNvSpPr>
                  <a:spLocks noChangeShapeType="1"/>
                </p:cNvSpPr>
                <p:nvPr/>
              </p:nvSpPr>
              <p:spPr bwMode="auto">
                <a:xfrm flipH="1">
                  <a:off x="454" y="2209"/>
                  <a:ext cx="4" cy="372"/>
                </a:xfrm>
                <a:prstGeom prst="line">
                  <a:avLst/>
                </a:prstGeom>
                <a:noFill/>
                <a:ln w="12700">
                  <a:solidFill>
                    <a:schemeClr val="tx1"/>
                  </a:solidFill>
                  <a:round/>
                  <a:headEnd/>
                  <a:tailEnd/>
                </a:ln>
              </p:spPr>
              <p:txBody>
                <a:bodyPr/>
                <a:lstStyle/>
                <a:p>
                  <a:endParaRPr lang="en-US">
                    <a:latin typeface="Arial" pitchFamily="34" charset="0"/>
                    <a:cs typeface="Arial" pitchFamily="34" charset="0"/>
                  </a:endParaRPr>
                </a:p>
              </p:txBody>
            </p:sp>
            <p:sp>
              <p:nvSpPr>
                <p:cNvPr id="56" name="Line 10"/>
                <p:cNvSpPr>
                  <a:spLocks noChangeShapeType="1"/>
                </p:cNvSpPr>
                <p:nvPr/>
              </p:nvSpPr>
              <p:spPr bwMode="auto">
                <a:xfrm flipH="1">
                  <a:off x="549" y="2205"/>
                  <a:ext cx="4" cy="372"/>
                </a:xfrm>
                <a:prstGeom prst="line">
                  <a:avLst/>
                </a:prstGeom>
                <a:noFill/>
                <a:ln w="12700">
                  <a:solidFill>
                    <a:schemeClr val="tx1"/>
                  </a:solidFill>
                  <a:round/>
                  <a:headEnd/>
                  <a:tailEnd/>
                </a:ln>
              </p:spPr>
              <p:txBody>
                <a:bodyPr/>
                <a:lstStyle/>
                <a:p>
                  <a:endParaRPr lang="en-US">
                    <a:latin typeface="Arial" pitchFamily="34" charset="0"/>
                    <a:cs typeface="Arial" pitchFamily="34" charset="0"/>
                  </a:endParaRPr>
                </a:p>
              </p:txBody>
            </p:sp>
            <p:sp>
              <p:nvSpPr>
                <p:cNvPr id="57" name="Line 11"/>
                <p:cNvSpPr>
                  <a:spLocks noChangeShapeType="1"/>
                </p:cNvSpPr>
                <p:nvPr/>
              </p:nvSpPr>
              <p:spPr bwMode="auto">
                <a:xfrm flipH="1">
                  <a:off x="645" y="2200"/>
                  <a:ext cx="4" cy="372"/>
                </a:xfrm>
                <a:prstGeom prst="line">
                  <a:avLst/>
                </a:prstGeom>
                <a:noFill/>
                <a:ln w="12700">
                  <a:solidFill>
                    <a:schemeClr val="tx1"/>
                  </a:solidFill>
                  <a:round/>
                  <a:headEnd/>
                  <a:tailEnd/>
                </a:ln>
              </p:spPr>
              <p:txBody>
                <a:bodyPr/>
                <a:lstStyle/>
                <a:p>
                  <a:endParaRPr lang="en-US">
                    <a:latin typeface="Arial" pitchFamily="34" charset="0"/>
                    <a:cs typeface="Arial" pitchFamily="34" charset="0"/>
                  </a:endParaRPr>
                </a:p>
              </p:txBody>
            </p:sp>
            <p:sp>
              <p:nvSpPr>
                <p:cNvPr id="58" name="Line 12"/>
                <p:cNvSpPr>
                  <a:spLocks noChangeShapeType="1"/>
                </p:cNvSpPr>
                <p:nvPr/>
              </p:nvSpPr>
              <p:spPr bwMode="auto">
                <a:xfrm flipH="1">
                  <a:off x="739" y="2214"/>
                  <a:ext cx="4" cy="372"/>
                </a:xfrm>
                <a:prstGeom prst="line">
                  <a:avLst/>
                </a:prstGeom>
                <a:noFill/>
                <a:ln w="12700">
                  <a:solidFill>
                    <a:schemeClr val="tx1"/>
                  </a:solidFill>
                  <a:round/>
                  <a:headEnd/>
                  <a:tailEnd/>
                </a:ln>
              </p:spPr>
              <p:txBody>
                <a:bodyPr/>
                <a:lstStyle/>
                <a:p>
                  <a:endParaRPr lang="en-US">
                    <a:latin typeface="Arial" pitchFamily="34" charset="0"/>
                    <a:cs typeface="Arial" pitchFamily="34" charset="0"/>
                  </a:endParaRPr>
                </a:p>
              </p:txBody>
            </p:sp>
          </p:grpSp>
          <p:pic>
            <p:nvPicPr>
              <p:cNvPr id="53" name="Picture 64" descr="j0384210"/>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44" y="3312"/>
                <a:ext cx="501" cy="516"/>
              </a:xfrm>
              <a:prstGeom prst="rect">
                <a:avLst/>
              </a:prstGeom>
              <a:noFill/>
              <a:ln w="9525">
                <a:noFill/>
                <a:miter lim="800000"/>
                <a:headEnd/>
                <a:tailEnd/>
              </a:ln>
            </p:spPr>
          </p:pic>
        </p:grpSp>
        <p:sp>
          <p:nvSpPr>
            <p:cNvPr id="47" name="Line 5"/>
            <p:cNvSpPr>
              <a:spLocks noChangeShapeType="1"/>
            </p:cNvSpPr>
            <p:nvPr/>
          </p:nvSpPr>
          <p:spPr bwMode="auto">
            <a:xfrm flipH="1">
              <a:off x="576" y="2496"/>
              <a:ext cx="0" cy="1104"/>
            </a:xfrm>
            <a:prstGeom prst="line">
              <a:avLst/>
            </a:prstGeom>
            <a:noFill/>
            <a:ln w="38100">
              <a:solidFill>
                <a:srgbClr val="0000FF"/>
              </a:solidFill>
              <a:round/>
              <a:headEnd/>
              <a:tailEnd/>
            </a:ln>
          </p:spPr>
          <p:txBody>
            <a:bodyPr/>
            <a:lstStyle/>
            <a:p>
              <a:endParaRPr lang="en-US">
                <a:latin typeface="Arial" pitchFamily="34" charset="0"/>
                <a:cs typeface="Arial" pitchFamily="34" charset="0"/>
              </a:endParaRPr>
            </a:p>
          </p:txBody>
        </p:sp>
        <p:sp>
          <p:nvSpPr>
            <p:cNvPr id="48" name="Line 5"/>
            <p:cNvSpPr>
              <a:spLocks noChangeShapeType="1"/>
            </p:cNvSpPr>
            <p:nvPr/>
          </p:nvSpPr>
          <p:spPr bwMode="auto">
            <a:xfrm>
              <a:off x="576" y="2496"/>
              <a:ext cx="1248" cy="0"/>
            </a:xfrm>
            <a:prstGeom prst="line">
              <a:avLst/>
            </a:prstGeom>
            <a:noFill/>
            <a:ln w="38100">
              <a:solidFill>
                <a:srgbClr val="0000FF"/>
              </a:solidFill>
              <a:round/>
              <a:headEnd/>
              <a:tailEnd/>
            </a:ln>
          </p:spPr>
          <p:txBody>
            <a:bodyPr/>
            <a:lstStyle/>
            <a:p>
              <a:endParaRPr lang="en-US">
                <a:latin typeface="Arial" pitchFamily="34" charset="0"/>
                <a:cs typeface="Arial" pitchFamily="34" charset="0"/>
              </a:endParaRPr>
            </a:p>
          </p:txBody>
        </p:sp>
        <p:sp>
          <p:nvSpPr>
            <p:cNvPr id="49" name="Line 5"/>
            <p:cNvSpPr>
              <a:spLocks noChangeShapeType="1"/>
            </p:cNvSpPr>
            <p:nvPr/>
          </p:nvSpPr>
          <p:spPr bwMode="auto">
            <a:xfrm flipV="1">
              <a:off x="1824" y="2016"/>
              <a:ext cx="0" cy="480"/>
            </a:xfrm>
            <a:prstGeom prst="line">
              <a:avLst/>
            </a:prstGeom>
            <a:noFill/>
            <a:ln w="38100">
              <a:solidFill>
                <a:srgbClr val="0000FF"/>
              </a:solidFill>
              <a:round/>
              <a:headEnd/>
              <a:tailEnd/>
            </a:ln>
          </p:spPr>
          <p:txBody>
            <a:bodyPr/>
            <a:lstStyle/>
            <a:p>
              <a:endParaRPr lang="en-US">
                <a:latin typeface="Arial" pitchFamily="34" charset="0"/>
                <a:cs typeface="Arial" pitchFamily="34" charset="0"/>
              </a:endParaRPr>
            </a:p>
          </p:txBody>
        </p:sp>
        <p:sp>
          <p:nvSpPr>
            <p:cNvPr id="50" name="Line 5"/>
            <p:cNvSpPr>
              <a:spLocks noChangeShapeType="1"/>
            </p:cNvSpPr>
            <p:nvPr/>
          </p:nvSpPr>
          <p:spPr bwMode="auto">
            <a:xfrm flipH="1">
              <a:off x="192" y="2448"/>
              <a:ext cx="0" cy="1152"/>
            </a:xfrm>
            <a:prstGeom prst="line">
              <a:avLst/>
            </a:prstGeom>
            <a:noFill/>
            <a:ln w="38100">
              <a:solidFill>
                <a:srgbClr val="FF0000"/>
              </a:solidFill>
              <a:round/>
              <a:headEnd/>
              <a:tailEnd/>
            </a:ln>
          </p:spPr>
          <p:txBody>
            <a:bodyPr/>
            <a:lstStyle/>
            <a:p>
              <a:endParaRPr lang="en-US">
                <a:latin typeface="Arial" pitchFamily="34" charset="0"/>
                <a:cs typeface="Arial" pitchFamily="34" charset="0"/>
              </a:endParaRPr>
            </a:p>
          </p:txBody>
        </p:sp>
        <p:sp>
          <p:nvSpPr>
            <p:cNvPr id="51" name="Line 5"/>
            <p:cNvSpPr>
              <a:spLocks noChangeShapeType="1"/>
            </p:cNvSpPr>
            <p:nvPr/>
          </p:nvSpPr>
          <p:spPr bwMode="auto">
            <a:xfrm>
              <a:off x="192" y="2448"/>
              <a:ext cx="336" cy="0"/>
            </a:xfrm>
            <a:prstGeom prst="line">
              <a:avLst/>
            </a:prstGeom>
            <a:noFill/>
            <a:ln w="38100">
              <a:solidFill>
                <a:srgbClr val="FF0000"/>
              </a:solidFill>
              <a:round/>
              <a:headEnd/>
              <a:tailEnd/>
            </a:ln>
          </p:spPr>
          <p:txBody>
            <a:bodyPr/>
            <a:lstStyle/>
            <a:p>
              <a:endParaRPr lang="en-US">
                <a:latin typeface="Arial" pitchFamily="34" charset="0"/>
                <a:cs typeface="Arial" pitchFamily="34" charset="0"/>
              </a:endParaRPr>
            </a:p>
          </p:txBody>
        </p:sp>
      </p:grpSp>
      <p:grpSp>
        <p:nvGrpSpPr>
          <p:cNvPr id="59" name="Group 78"/>
          <p:cNvGrpSpPr>
            <a:grpSpLocks/>
          </p:cNvGrpSpPr>
          <p:nvPr/>
        </p:nvGrpSpPr>
        <p:grpSpPr bwMode="auto">
          <a:xfrm>
            <a:off x="1090613" y="3611563"/>
            <a:ext cx="1576387" cy="2027237"/>
            <a:chOff x="687" y="2275"/>
            <a:chExt cx="993" cy="1277"/>
          </a:xfrm>
        </p:grpSpPr>
        <p:sp>
          <p:nvSpPr>
            <p:cNvPr id="60" name="Text Box 22"/>
            <p:cNvSpPr txBox="1">
              <a:spLocks noChangeArrowheads="1"/>
            </p:cNvSpPr>
            <p:nvPr/>
          </p:nvSpPr>
          <p:spPr bwMode="auto">
            <a:xfrm>
              <a:off x="720" y="2275"/>
              <a:ext cx="944" cy="173"/>
            </a:xfrm>
            <a:prstGeom prst="rect">
              <a:avLst/>
            </a:prstGeom>
            <a:noFill/>
            <a:ln w="9525">
              <a:noFill/>
              <a:miter lim="800000"/>
              <a:headEnd/>
              <a:tailEnd/>
            </a:ln>
          </p:spPr>
          <p:txBody>
            <a:bodyPr wrap="none">
              <a:spAutoFit/>
            </a:bodyPr>
            <a:lstStyle/>
            <a:p>
              <a:pPr eaLnBrk="0" hangingPunct="0"/>
              <a:r>
                <a:rPr lang="en-US" sz="1200">
                  <a:latin typeface="Arial" pitchFamily="34" charset="0"/>
                  <a:cs typeface="Arial" pitchFamily="34" charset="0"/>
                </a:rPr>
                <a:t>COOLING WATER</a:t>
              </a:r>
            </a:p>
          </p:txBody>
        </p:sp>
        <p:grpSp>
          <p:nvGrpSpPr>
            <p:cNvPr id="61" name="Group 72"/>
            <p:cNvGrpSpPr>
              <a:grpSpLocks/>
            </p:cNvGrpSpPr>
            <p:nvPr/>
          </p:nvGrpSpPr>
          <p:grpSpPr bwMode="auto">
            <a:xfrm>
              <a:off x="864" y="2736"/>
              <a:ext cx="816" cy="816"/>
              <a:chOff x="864" y="2736"/>
              <a:chExt cx="816" cy="816"/>
            </a:xfrm>
          </p:grpSpPr>
          <p:pic>
            <p:nvPicPr>
              <p:cNvPr id="64" name="Picture 8"/>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64" y="2832"/>
                <a:ext cx="760" cy="699"/>
              </a:xfrm>
              <a:prstGeom prst="rect">
                <a:avLst/>
              </a:prstGeom>
              <a:noFill/>
              <a:ln w="9525">
                <a:noFill/>
                <a:miter lim="800000"/>
                <a:headEnd/>
                <a:tailEnd/>
              </a:ln>
            </p:spPr>
          </p:pic>
          <p:sp>
            <p:nvSpPr>
              <p:cNvPr id="65" name="Rectangle 71"/>
              <p:cNvSpPr>
                <a:spLocks noChangeArrowheads="1"/>
              </p:cNvSpPr>
              <p:nvPr/>
            </p:nvSpPr>
            <p:spPr bwMode="auto">
              <a:xfrm>
                <a:off x="1584" y="2736"/>
                <a:ext cx="96" cy="816"/>
              </a:xfrm>
              <a:prstGeom prst="rect">
                <a:avLst/>
              </a:prstGeom>
              <a:solidFill>
                <a:schemeClr val="bg1"/>
              </a:solidFill>
              <a:ln w="9525">
                <a:noFill/>
                <a:miter lim="800000"/>
                <a:headEnd/>
                <a:tailEnd/>
              </a:ln>
            </p:spPr>
            <p:txBody>
              <a:bodyPr wrap="none" anchor="ctr"/>
              <a:lstStyle/>
              <a:p>
                <a:endParaRPr lang="en-US">
                  <a:latin typeface="Arial" pitchFamily="34" charset="0"/>
                  <a:cs typeface="Arial" pitchFamily="34" charset="0"/>
                </a:endParaRPr>
              </a:p>
            </p:txBody>
          </p:sp>
        </p:grpSp>
        <p:sp>
          <p:nvSpPr>
            <p:cNvPr id="62" name="Freeform 74"/>
            <p:cNvSpPr>
              <a:spLocks/>
            </p:cNvSpPr>
            <p:nvPr/>
          </p:nvSpPr>
          <p:spPr bwMode="auto">
            <a:xfrm>
              <a:off x="687" y="2304"/>
              <a:ext cx="174" cy="1005"/>
            </a:xfrm>
            <a:custGeom>
              <a:avLst/>
              <a:gdLst>
                <a:gd name="T0" fmla="*/ 174 w 174"/>
                <a:gd name="T1" fmla="*/ 1002 h 1005"/>
                <a:gd name="T2" fmla="*/ 0 w 174"/>
                <a:gd name="T3" fmla="*/ 1005 h 1005"/>
                <a:gd name="T4" fmla="*/ 0 w 174"/>
                <a:gd name="T5" fmla="*/ 0 h 1005"/>
                <a:gd name="T6" fmla="*/ 78 w 174"/>
                <a:gd name="T7" fmla="*/ 0 h 1005"/>
                <a:gd name="T8" fmla="*/ 0 60000 65536"/>
                <a:gd name="T9" fmla="*/ 0 60000 65536"/>
                <a:gd name="T10" fmla="*/ 0 60000 65536"/>
                <a:gd name="T11" fmla="*/ 0 60000 65536"/>
                <a:gd name="T12" fmla="*/ 0 w 174"/>
                <a:gd name="T13" fmla="*/ 0 h 1005"/>
                <a:gd name="T14" fmla="*/ 174 w 174"/>
                <a:gd name="T15" fmla="*/ 1005 h 1005"/>
              </a:gdLst>
              <a:ahLst/>
              <a:cxnLst>
                <a:cxn ang="T8">
                  <a:pos x="T0" y="T1"/>
                </a:cxn>
                <a:cxn ang="T9">
                  <a:pos x="T2" y="T3"/>
                </a:cxn>
                <a:cxn ang="T10">
                  <a:pos x="T4" y="T5"/>
                </a:cxn>
                <a:cxn ang="T11">
                  <a:pos x="T6" y="T7"/>
                </a:cxn>
              </a:cxnLst>
              <a:rect l="T12" t="T13" r="T14" b="T15"/>
              <a:pathLst>
                <a:path w="174" h="1005">
                  <a:moveTo>
                    <a:pt x="174" y="1002"/>
                  </a:moveTo>
                  <a:lnTo>
                    <a:pt x="0" y="1005"/>
                  </a:lnTo>
                  <a:lnTo>
                    <a:pt x="0" y="0"/>
                  </a:lnTo>
                  <a:lnTo>
                    <a:pt x="78" y="0"/>
                  </a:lnTo>
                </a:path>
              </a:pathLst>
            </a:custGeom>
            <a:noFill/>
            <a:ln w="31750">
              <a:solidFill>
                <a:srgbClr val="00FF00"/>
              </a:solidFill>
              <a:round/>
              <a:headEnd type="none" w="med" len="med"/>
              <a:tailEnd type="triangle" w="med" len="med"/>
            </a:ln>
          </p:spPr>
          <p:txBody>
            <a:bodyPr/>
            <a:lstStyle/>
            <a:p>
              <a:endParaRPr lang="en-US">
                <a:latin typeface="Arial" pitchFamily="34" charset="0"/>
                <a:cs typeface="Arial" pitchFamily="34" charset="0"/>
              </a:endParaRPr>
            </a:p>
          </p:txBody>
        </p:sp>
        <p:sp>
          <p:nvSpPr>
            <p:cNvPr id="63" name="Freeform 75"/>
            <p:cNvSpPr>
              <a:spLocks/>
            </p:cNvSpPr>
            <p:nvPr/>
          </p:nvSpPr>
          <p:spPr bwMode="auto">
            <a:xfrm>
              <a:off x="1585" y="2301"/>
              <a:ext cx="95" cy="771"/>
            </a:xfrm>
            <a:custGeom>
              <a:avLst/>
              <a:gdLst>
                <a:gd name="T0" fmla="*/ 2 w 65"/>
                <a:gd name="T1" fmla="*/ 0 h 771"/>
                <a:gd name="T2" fmla="*/ 65 w 65"/>
                <a:gd name="T3" fmla="*/ 0 h 771"/>
                <a:gd name="T4" fmla="*/ 59 w 65"/>
                <a:gd name="T5" fmla="*/ 771 h 771"/>
                <a:gd name="T6" fmla="*/ 0 w 65"/>
                <a:gd name="T7" fmla="*/ 771 h 771"/>
                <a:gd name="T8" fmla="*/ 0 60000 65536"/>
                <a:gd name="T9" fmla="*/ 0 60000 65536"/>
                <a:gd name="T10" fmla="*/ 0 60000 65536"/>
                <a:gd name="T11" fmla="*/ 0 60000 65536"/>
                <a:gd name="T12" fmla="*/ 0 w 65"/>
                <a:gd name="T13" fmla="*/ 0 h 771"/>
                <a:gd name="T14" fmla="*/ 65 w 65"/>
                <a:gd name="T15" fmla="*/ 771 h 771"/>
              </a:gdLst>
              <a:ahLst/>
              <a:cxnLst>
                <a:cxn ang="T8">
                  <a:pos x="T0" y="T1"/>
                </a:cxn>
                <a:cxn ang="T9">
                  <a:pos x="T2" y="T3"/>
                </a:cxn>
                <a:cxn ang="T10">
                  <a:pos x="T4" y="T5"/>
                </a:cxn>
                <a:cxn ang="T11">
                  <a:pos x="T6" y="T7"/>
                </a:cxn>
              </a:cxnLst>
              <a:rect l="T12" t="T13" r="T14" b="T15"/>
              <a:pathLst>
                <a:path w="65" h="771">
                  <a:moveTo>
                    <a:pt x="2" y="0"/>
                  </a:moveTo>
                  <a:lnTo>
                    <a:pt x="65" y="0"/>
                  </a:lnTo>
                  <a:lnTo>
                    <a:pt x="59" y="771"/>
                  </a:lnTo>
                  <a:lnTo>
                    <a:pt x="0" y="771"/>
                  </a:lnTo>
                </a:path>
              </a:pathLst>
            </a:custGeom>
            <a:noFill/>
            <a:ln w="31750">
              <a:solidFill>
                <a:srgbClr val="FC9204"/>
              </a:solidFill>
              <a:round/>
              <a:headEnd type="none" w="med" len="med"/>
              <a:tailEnd type="triangle" w="med" len="med"/>
            </a:ln>
          </p:spPr>
          <p:txBody>
            <a:bodyPr/>
            <a:lstStyle/>
            <a:p>
              <a:endParaRPr lang="en-US">
                <a:latin typeface="Arial" pitchFamily="34" charset="0"/>
                <a:cs typeface="Arial" pitchFamily="34" charset="0"/>
              </a:endParaRPr>
            </a:p>
          </p:txBody>
        </p:sp>
      </p:grpSp>
      <p:sp>
        <p:nvSpPr>
          <p:cNvPr id="66" name="Text Box 76"/>
          <p:cNvSpPr txBox="1">
            <a:spLocks noChangeArrowheads="1"/>
          </p:cNvSpPr>
          <p:nvPr/>
        </p:nvSpPr>
        <p:spPr bwMode="auto">
          <a:xfrm>
            <a:off x="2743200" y="1957388"/>
            <a:ext cx="1301750" cy="366712"/>
          </a:xfrm>
          <a:prstGeom prst="rect">
            <a:avLst/>
          </a:prstGeom>
          <a:noFill/>
          <a:ln w="9525">
            <a:noFill/>
            <a:miter lim="800000"/>
            <a:headEnd/>
            <a:tailEnd/>
          </a:ln>
        </p:spPr>
        <p:txBody>
          <a:bodyPr wrap="none">
            <a:spAutoFit/>
          </a:bodyPr>
          <a:lstStyle/>
          <a:p>
            <a:r>
              <a:rPr lang="en-US" sz="1800">
                <a:solidFill>
                  <a:srgbClr val="FF0000"/>
                </a:solidFill>
                <a:latin typeface="Arial" pitchFamily="34" charset="0"/>
                <a:cs typeface="Arial" pitchFamily="34" charset="0"/>
              </a:rPr>
              <a:t>TEST LEG</a:t>
            </a:r>
          </a:p>
        </p:txBody>
      </p:sp>
      <p:sp>
        <p:nvSpPr>
          <p:cNvPr id="3" name="Slide Number Placeholder 2">
            <a:extLst>
              <a:ext uri="{FF2B5EF4-FFF2-40B4-BE49-F238E27FC236}">
                <a16:creationId xmlns:a16="http://schemas.microsoft.com/office/drawing/2014/main" id="{3FF56523-644C-7F4F-842A-BC368C88E3A2}"/>
              </a:ext>
            </a:extLst>
          </p:cNvPr>
          <p:cNvSpPr>
            <a:spLocks noGrp="1"/>
          </p:cNvSpPr>
          <p:nvPr>
            <p:ph type="sldNum" sz="quarter" idx="12"/>
          </p:nvPr>
        </p:nvSpPr>
        <p:spPr/>
        <p:txBody>
          <a:bodyPr/>
          <a:lstStyle/>
          <a:p>
            <a:fld id="{80FF9840-D53A-4141-B9D6-5B9F654A44C9}" type="slidenum">
              <a:rPr lang="en-US" smtClean="0"/>
              <a:pPr/>
              <a:t>14</a:t>
            </a:fld>
            <a:endParaRPr lang="en-US" dirty="0"/>
          </a:p>
        </p:txBody>
      </p:sp>
    </p:spTree>
    <p:extLst>
      <p:ext uri="{BB962C8B-B14F-4D97-AF65-F5344CB8AC3E}">
        <p14:creationId xmlns:p14="http://schemas.microsoft.com/office/powerpoint/2010/main" val="304555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grpSp>
        <p:nvGrpSpPr>
          <p:cNvPr id="7" name="Group 6"/>
          <p:cNvGrpSpPr/>
          <p:nvPr/>
        </p:nvGrpSpPr>
        <p:grpSpPr>
          <a:xfrm>
            <a:off x="304800" y="152400"/>
            <a:ext cx="8474075" cy="6541532"/>
            <a:chOff x="304800" y="152400"/>
            <a:chExt cx="8474075" cy="6541532"/>
          </a:xfrm>
        </p:grpSpPr>
        <p:pic>
          <p:nvPicPr>
            <p:cNvPr id="8" name="Picture 4" descr="Picture 1"/>
            <p:cNvPicPr>
              <a:picLocks noChangeAspect="1" noChangeArrowheads="1"/>
            </p:cNvPicPr>
            <p:nvPr/>
          </p:nvPicPr>
          <p:blipFill>
            <a:blip r:embed="rId2" cstate="print"/>
            <a:srcRect/>
            <a:stretch>
              <a:fillRect/>
            </a:stretch>
          </p:blipFill>
          <p:spPr bwMode="auto">
            <a:xfrm>
              <a:off x="320675" y="152400"/>
              <a:ext cx="8458200" cy="6467475"/>
            </a:xfrm>
            <a:prstGeom prst="rect">
              <a:avLst/>
            </a:prstGeom>
            <a:solidFill>
              <a:schemeClr val="bg1"/>
            </a:solidFill>
            <a:ln w="9525">
              <a:noFill/>
              <a:miter lim="800000"/>
              <a:headEnd/>
              <a:tailEnd/>
            </a:ln>
          </p:spPr>
        </p:pic>
        <p:sp>
          <p:nvSpPr>
            <p:cNvPr id="9" name="Text Box 8"/>
            <p:cNvSpPr txBox="1">
              <a:spLocks noChangeArrowheads="1"/>
            </p:cNvSpPr>
            <p:nvPr/>
          </p:nvSpPr>
          <p:spPr bwMode="auto">
            <a:xfrm>
              <a:off x="6929458" y="1219201"/>
              <a:ext cx="1768434" cy="553998"/>
            </a:xfrm>
            <a:prstGeom prst="rect">
              <a:avLst/>
            </a:prstGeom>
            <a:solidFill>
              <a:schemeClr val="bg1"/>
            </a:solidFill>
            <a:ln w="9525">
              <a:noFill/>
              <a:miter lim="800000"/>
              <a:headEnd/>
              <a:tailEnd/>
            </a:ln>
            <a:effectLst/>
          </p:spPr>
          <p:txBody>
            <a:bodyPr wrap="none">
              <a:spAutoFit/>
            </a:bodyPr>
            <a:lstStyle/>
            <a:p>
              <a:pPr algn="ctr"/>
              <a:r>
                <a:rPr lang="en-US" sz="1200" dirty="0">
                  <a:solidFill>
                    <a:srgbClr val="0070C0"/>
                  </a:solidFill>
                </a:rPr>
                <a:t>150 MW Power Supply</a:t>
              </a:r>
            </a:p>
            <a:p>
              <a:pPr algn="ctr"/>
              <a:r>
                <a:rPr lang="en-US" dirty="0">
                  <a:solidFill>
                    <a:prstClr val="black"/>
                  </a:solidFill>
                </a:rPr>
                <a:t>1975/</a:t>
              </a:r>
              <a:r>
                <a:rPr lang="en-US" dirty="0">
                  <a:solidFill>
                    <a:srgbClr val="0000FF"/>
                  </a:solidFill>
                </a:rPr>
                <a:t>2008/</a:t>
              </a:r>
              <a:r>
                <a:rPr lang="en-US" dirty="0">
                  <a:solidFill>
                    <a:srgbClr val="FF0000"/>
                  </a:solidFill>
                </a:rPr>
                <a:t>2014</a:t>
              </a:r>
            </a:p>
          </p:txBody>
        </p:sp>
        <p:sp>
          <p:nvSpPr>
            <p:cNvPr id="10" name="Text Box 10"/>
            <p:cNvSpPr txBox="1">
              <a:spLocks noChangeArrowheads="1"/>
            </p:cNvSpPr>
            <p:nvPr/>
          </p:nvSpPr>
          <p:spPr bwMode="auto">
            <a:xfrm>
              <a:off x="7445375" y="3784601"/>
              <a:ext cx="838200" cy="284163"/>
            </a:xfrm>
            <a:prstGeom prst="rect">
              <a:avLst/>
            </a:prstGeom>
            <a:solidFill>
              <a:schemeClr val="bg1"/>
            </a:solidFill>
            <a:ln w="9525">
              <a:solidFill>
                <a:schemeClr val="tx1"/>
              </a:solidFill>
              <a:miter lim="800000"/>
              <a:headEnd/>
              <a:tailEnd/>
            </a:ln>
            <a:effectLst/>
          </p:spPr>
          <p:txBody>
            <a:bodyPr>
              <a:spAutoFit/>
            </a:bodyPr>
            <a:lstStyle/>
            <a:p>
              <a:pPr algn="ctr">
                <a:spcBef>
                  <a:spcPct val="50000"/>
                </a:spcBef>
              </a:pPr>
              <a:r>
                <a:rPr lang="en-US" sz="1200" dirty="0">
                  <a:solidFill>
                    <a:prstClr val="black"/>
                  </a:solidFill>
                </a:rPr>
                <a:t>SPARE</a:t>
              </a:r>
            </a:p>
          </p:txBody>
        </p:sp>
        <p:sp>
          <p:nvSpPr>
            <p:cNvPr id="11" name="Text Box 11"/>
            <p:cNvSpPr txBox="1">
              <a:spLocks noChangeArrowheads="1"/>
            </p:cNvSpPr>
            <p:nvPr/>
          </p:nvSpPr>
          <p:spPr bwMode="auto">
            <a:xfrm>
              <a:off x="7445375" y="4114801"/>
              <a:ext cx="838200" cy="284163"/>
            </a:xfrm>
            <a:prstGeom prst="rect">
              <a:avLst/>
            </a:prstGeom>
            <a:solidFill>
              <a:schemeClr val="bg1"/>
            </a:solidFill>
            <a:ln w="9525">
              <a:solidFill>
                <a:schemeClr val="tx1"/>
              </a:solidFill>
              <a:miter lim="800000"/>
              <a:headEnd/>
              <a:tailEnd/>
            </a:ln>
            <a:effectLst/>
          </p:spPr>
          <p:txBody>
            <a:bodyPr>
              <a:spAutoFit/>
            </a:bodyPr>
            <a:lstStyle/>
            <a:p>
              <a:pPr algn="ctr">
                <a:spcBef>
                  <a:spcPct val="50000"/>
                </a:spcBef>
              </a:pPr>
              <a:r>
                <a:rPr lang="en-US" sz="1200">
                  <a:solidFill>
                    <a:prstClr val="black"/>
                  </a:solidFill>
                </a:rPr>
                <a:t>SPARE</a:t>
              </a:r>
            </a:p>
          </p:txBody>
        </p:sp>
        <p:sp>
          <p:nvSpPr>
            <p:cNvPr id="12" name="Text Box 13"/>
            <p:cNvSpPr txBox="1">
              <a:spLocks noChangeArrowheads="1"/>
            </p:cNvSpPr>
            <p:nvPr/>
          </p:nvSpPr>
          <p:spPr bwMode="auto">
            <a:xfrm>
              <a:off x="7445375" y="5458969"/>
              <a:ext cx="838200" cy="284163"/>
            </a:xfrm>
            <a:prstGeom prst="rect">
              <a:avLst/>
            </a:prstGeom>
            <a:solidFill>
              <a:schemeClr val="tx2">
                <a:lumMod val="40000"/>
                <a:lumOff val="60000"/>
              </a:schemeClr>
            </a:solidFill>
            <a:ln w="9525">
              <a:solidFill>
                <a:schemeClr val="tx1"/>
              </a:solidFill>
              <a:miter lim="800000"/>
              <a:headEnd/>
              <a:tailEnd/>
            </a:ln>
            <a:effectLst/>
          </p:spPr>
          <p:txBody>
            <a:bodyPr>
              <a:spAutoFit/>
            </a:bodyPr>
            <a:lstStyle/>
            <a:p>
              <a:pPr algn="ctr">
                <a:spcBef>
                  <a:spcPct val="50000"/>
                </a:spcBef>
              </a:pPr>
              <a:r>
                <a:rPr lang="en-US" sz="1200" dirty="0">
                  <a:solidFill>
                    <a:prstClr val="black"/>
                  </a:solidFill>
                </a:rPr>
                <a:t>PTF/20</a:t>
              </a:r>
            </a:p>
          </p:txBody>
        </p:sp>
        <p:sp>
          <p:nvSpPr>
            <p:cNvPr id="13" name="Text Box 14"/>
            <p:cNvSpPr txBox="1">
              <a:spLocks noChangeArrowheads="1"/>
            </p:cNvSpPr>
            <p:nvPr/>
          </p:nvSpPr>
          <p:spPr bwMode="auto">
            <a:xfrm>
              <a:off x="1044575" y="4313238"/>
              <a:ext cx="838200" cy="284163"/>
            </a:xfrm>
            <a:prstGeom prst="rect">
              <a:avLst/>
            </a:prstGeom>
            <a:solidFill>
              <a:schemeClr val="bg1"/>
            </a:solidFill>
            <a:ln w="9525">
              <a:solidFill>
                <a:schemeClr val="tx1"/>
              </a:solidFill>
              <a:miter lim="800000"/>
              <a:headEnd/>
              <a:tailEnd/>
            </a:ln>
            <a:effectLst/>
          </p:spPr>
          <p:txBody>
            <a:bodyPr>
              <a:spAutoFit/>
            </a:bodyPr>
            <a:lstStyle/>
            <a:p>
              <a:pPr algn="ctr">
                <a:spcBef>
                  <a:spcPct val="50000"/>
                </a:spcBef>
              </a:pPr>
              <a:r>
                <a:rPr lang="en-US" sz="1200">
                  <a:solidFill>
                    <a:prstClr val="black"/>
                  </a:solidFill>
                </a:rPr>
                <a:t>SPARE</a:t>
              </a:r>
            </a:p>
          </p:txBody>
        </p:sp>
        <p:sp>
          <p:nvSpPr>
            <p:cNvPr id="14" name="Text Box 15"/>
            <p:cNvSpPr txBox="1">
              <a:spLocks noChangeArrowheads="1"/>
            </p:cNvSpPr>
            <p:nvPr/>
          </p:nvSpPr>
          <p:spPr bwMode="auto">
            <a:xfrm>
              <a:off x="1044575" y="5029201"/>
              <a:ext cx="838200" cy="284163"/>
            </a:xfrm>
            <a:prstGeom prst="rect">
              <a:avLst/>
            </a:prstGeom>
            <a:solidFill>
              <a:schemeClr val="tx2">
                <a:lumMod val="40000"/>
                <a:lumOff val="60000"/>
              </a:schemeClr>
            </a:solidFill>
            <a:ln w="9525">
              <a:solidFill>
                <a:schemeClr val="tx1"/>
              </a:solidFill>
              <a:miter lim="800000"/>
              <a:headEnd/>
              <a:tailEnd/>
            </a:ln>
            <a:effectLst/>
          </p:spPr>
          <p:txBody>
            <a:bodyPr>
              <a:spAutoFit/>
            </a:bodyPr>
            <a:lstStyle/>
            <a:p>
              <a:pPr algn="ctr">
                <a:spcBef>
                  <a:spcPct val="50000"/>
                </a:spcBef>
              </a:pPr>
              <a:r>
                <a:rPr lang="en-US" sz="1200" dirty="0">
                  <a:solidFill>
                    <a:prstClr val="black"/>
                  </a:solidFill>
                </a:rPr>
                <a:t>AHF/20</a:t>
              </a:r>
            </a:p>
          </p:txBody>
        </p:sp>
        <p:sp>
          <p:nvSpPr>
            <p:cNvPr id="15" name="Text Box 16"/>
            <p:cNvSpPr txBox="1">
              <a:spLocks noChangeArrowheads="1"/>
            </p:cNvSpPr>
            <p:nvPr/>
          </p:nvSpPr>
          <p:spPr bwMode="auto">
            <a:xfrm>
              <a:off x="1044575" y="4719638"/>
              <a:ext cx="838200" cy="284163"/>
            </a:xfrm>
            <a:prstGeom prst="rect">
              <a:avLst/>
            </a:prstGeom>
            <a:solidFill>
              <a:schemeClr val="tx2">
                <a:lumMod val="40000"/>
                <a:lumOff val="60000"/>
              </a:schemeClr>
            </a:solidFill>
            <a:ln w="9525">
              <a:solidFill>
                <a:schemeClr val="tx1"/>
              </a:solidFill>
              <a:miter lim="800000"/>
              <a:headEnd/>
              <a:tailEnd/>
            </a:ln>
            <a:effectLst/>
          </p:spPr>
          <p:txBody>
            <a:bodyPr>
              <a:spAutoFit/>
            </a:bodyPr>
            <a:lstStyle/>
            <a:p>
              <a:pPr algn="ctr">
                <a:spcBef>
                  <a:spcPct val="50000"/>
                </a:spcBef>
              </a:pPr>
              <a:r>
                <a:rPr lang="en-US" sz="1200">
                  <a:solidFill>
                    <a:prstClr val="black"/>
                  </a:solidFill>
                </a:rPr>
                <a:t>TFD/20</a:t>
              </a:r>
            </a:p>
          </p:txBody>
        </p:sp>
        <p:sp>
          <p:nvSpPr>
            <p:cNvPr id="16" name="Text Box 20"/>
            <p:cNvSpPr txBox="1">
              <a:spLocks noChangeArrowheads="1"/>
            </p:cNvSpPr>
            <p:nvPr/>
          </p:nvSpPr>
          <p:spPr bwMode="auto">
            <a:xfrm>
              <a:off x="2684962" y="5715001"/>
              <a:ext cx="2326278" cy="553998"/>
            </a:xfrm>
            <a:prstGeom prst="rect">
              <a:avLst/>
            </a:prstGeom>
            <a:solidFill>
              <a:schemeClr val="bg1"/>
            </a:solidFill>
            <a:ln w="9525">
              <a:noFill/>
              <a:miter lim="800000"/>
              <a:headEnd/>
              <a:tailEnd/>
            </a:ln>
            <a:effectLst/>
          </p:spPr>
          <p:txBody>
            <a:bodyPr wrap="none">
              <a:spAutoFit/>
            </a:bodyPr>
            <a:lstStyle/>
            <a:p>
              <a:pPr algn="ctr"/>
              <a:r>
                <a:rPr lang="en-US" sz="1200" dirty="0">
                  <a:solidFill>
                    <a:srgbClr val="0070C0"/>
                  </a:solidFill>
                </a:rPr>
                <a:t>Steam Boiler</a:t>
              </a:r>
            </a:p>
            <a:p>
              <a:pPr algn="ctr"/>
              <a:r>
                <a:rPr lang="en-US" dirty="0">
                  <a:solidFill>
                    <a:prstClr val="black"/>
                  </a:solidFill>
                </a:rPr>
                <a:t>1946/</a:t>
              </a:r>
              <a:r>
                <a:rPr lang="en-US" dirty="0">
                  <a:solidFill>
                    <a:srgbClr val="0000FF"/>
                  </a:solidFill>
                </a:rPr>
                <a:t>2010/2011/</a:t>
              </a:r>
              <a:r>
                <a:rPr lang="en-US" dirty="0">
                  <a:solidFill>
                    <a:srgbClr val="FF0000"/>
                  </a:solidFill>
                </a:rPr>
                <a:t>2013</a:t>
              </a:r>
            </a:p>
          </p:txBody>
        </p:sp>
        <p:sp>
          <p:nvSpPr>
            <p:cNvPr id="17" name="Text Box 21"/>
            <p:cNvSpPr txBox="1">
              <a:spLocks noChangeArrowheads="1"/>
            </p:cNvSpPr>
            <p:nvPr/>
          </p:nvSpPr>
          <p:spPr bwMode="auto">
            <a:xfrm>
              <a:off x="5464175" y="6019801"/>
              <a:ext cx="1101725" cy="519113"/>
            </a:xfrm>
            <a:prstGeom prst="rect">
              <a:avLst/>
            </a:prstGeom>
            <a:solidFill>
              <a:schemeClr val="bg1"/>
            </a:solidFill>
            <a:ln w="9525">
              <a:noFill/>
              <a:miter lim="800000"/>
              <a:headEnd/>
              <a:tailEnd/>
            </a:ln>
            <a:effectLst/>
          </p:spPr>
          <p:txBody>
            <a:bodyPr wrap="none">
              <a:spAutoFit/>
            </a:bodyPr>
            <a:lstStyle/>
            <a:p>
              <a:pPr algn="ctr"/>
              <a:r>
                <a:rPr lang="en-US" sz="1200">
                  <a:solidFill>
                    <a:srgbClr val="0000FF"/>
                  </a:solidFill>
                </a:rPr>
                <a:t>SVS Cooling</a:t>
              </a:r>
            </a:p>
            <a:p>
              <a:pPr algn="ctr"/>
              <a:r>
                <a:rPr lang="en-US">
                  <a:solidFill>
                    <a:srgbClr val="0000FF"/>
                  </a:solidFill>
                </a:rPr>
                <a:t>2009</a:t>
              </a:r>
            </a:p>
          </p:txBody>
        </p:sp>
        <p:sp>
          <p:nvSpPr>
            <p:cNvPr id="18" name="Text Box 22"/>
            <p:cNvSpPr txBox="1">
              <a:spLocks noChangeArrowheads="1"/>
            </p:cNvSpPr>
            <p:nvPr/>
          </p:nvSpPr>
          <p:spPr bwMode="auto">
            <a:xfrm>
              <a:off x="3637578" y="4114801"/>
              <a:ext cx="1822807" cy="553998"/>
            </a:xfrm>
            <a:prstGeom prst="rect">
              <a:avLst/>
            </a:prstGeom>
            <a:solidFill>
              <a:schemeClr val="bg1"/>
            </a:solidFill>
            <a:ln w="9525">
              <a:noFill/>
              <a:miter lim="800000"/>
              <a:headEnd/>
              <a:tailEnd/>
            </a:ln>
            <a:effectLst/>
          </p:spPr>
          <p:txBody>
            <a:bodyPr wrap="none">
              <a:spAutoFit/>
            </a:bodyPr>
            <a:lstStyle/>
            <a:p>
              <a:pPr algn="ctr"/>
              <a:r>
                <a:rPr lang="en-US" sz="1200" dirty="0">
                  <a:solidFill>
                    <a:srgbClr val="FF0000"/>
                  </a:solidFill>
                </a:rPr>
                <a:t>Ejector-Condenser System</a:t>
              </a:r>
            </a:p>
            <a:p>
              <a:pPr algn="ctr"/>
              <a:r>
                <a:rPr lang="en-US" dirty="0">
                  <a:solidFill>
                    <a:prstClr val="black"/>
                  </a:solidFill>
                </a:rPr>
                <a:t>1961/</a:t>
              </a:r>
              <a:r>
                <a:rPr lang="en-US" dirty="0">
                  <a:solidFill>
                    <a:srgbClr val="0000FF"/>
                  </a:solidFill>
                </a:rPr>
                <a:t>2010</a:t>
              </a:r>
              <a:endParaRPr lang="en-US" dirty="0">
                <a:solidFill>
                  <a:srgbClr val="FF0000"/>
                </a:solidFill>
              </a:endParaRPr>
            </a:p>
          </p:txBody>
        </p:sp>
        <p:sp>
          <p:nvSpPr>
            <p:cNvPr id="19" name="Text Box 23"/>
            <p:cNvSpPr txBox="1">
              <a:spLocks noChangeArrowheads="1"/>
            </p:cNvSpPr>
            <p:nvPr/>
          </p:nvSpPr>
          <p:spPr bwMode="auto">
            <a:xfrm>
              <a:off x="5848350" y="3429001"/>
              <a:ext cx="949325" cy="519113"/>
            </a:xfrm>
            <a:prstGeom prst="rect">
              <a:avLst/>
            </a:prstGeom>
            <a:solidFill>
              <a:schemeClr val="bg1"/>
            </a:solidFill>
            <a:ln w="9525">
              <a:noFill/>
              <a:miter lim="800000"/>
              <a:headEnd/>
              <a:tailEnd/>
            </a:ln>
            <a:effectLst/>
          </p:spPr>
          <p:txBody>
            <a:bodyPr wrap="none">
              <a:spAutoFit/>
            </a:bodyPr>
            <a:lstStyle/>
            <a:p>
              <a:pPr algn="ctr"/>
              <a:r>
                <a:rPr lang="en-US" sz="1200">
                  <a:solidFill>
                    <a:srgbClr val="0000FF"/>
                  </a:solidFill>
                </a:rPr>
                <a:t>DI Cooling</a:t>
              </a:r>
            </a:p>
            <a:p>
              <a:pPr algn="ctr"/>
              <a:r>
                <a:rPr lang="en-US">
                  <a:solidFill>
                    <a:srgbClr val="0000FF"/>
                  </a:solidFill>
                </a:rPr>
                <a:t>2007</a:t>
              </a:r>
            </a:p>
          </p:txBody>
        </p:sp>
        <p:sp>
          <p:nvSpPr>
            <p:cNvPr id="20" name="Text Box 25"/>
            <p:cNvSpPr txBox="1">
              <a:spLocks noChangeArrowheads="1"/>
            </p:cNvSpPr>
            <p:nvPr/>
          </p:nvSpPr>
          <p:spPr bwMode="auto">
            <a:xfrm>
              <a:off x="6553200" y="4419601"/>
              <a:ext cx="2126159" cy="553998"/>
            </a:xfrm>
            <a:prstGeom prst="rect">
              <a:avLst/>
            </a:prstGeom>
            <a:solidFill>
              <a:schemeClr val="bg1"/>
            </a:solidFill>
            <a:ln w="9525">
              <a:noFill/>
              <a:miter lim="800000"/>
              <a:headEnd/>
              <a:tailEnd/>
            </a:ln>
            <a:effectLst/>
          </p:spPr>
          <p:txBody>
            <a:bodyPr wrap="none">
              <a:spAutoFit/>
            </a:bodyPr>
            <a:lstStyle/>
            <a:p>
              <a:pPr algn="ctr"/>
              <a:r>
                <a:rPr lang="en-US" sz="1200" dirty="0">
                  <a:solidFill>
                    <a:srgbClr val="0000FF"/>
                  </a:solidFill>
                </a:rPr>
                <a:t>Controls/</a:t>
              </a:r>
              <a:r>
                <a:rPr lang="en-US" sz="1200" dirty="0">
                  <a:solidFill>
                    <a:srgbClr val="FF0000"/>
                  </a:solidFill>
                </a:rPr>
                <a:t>Chambers/Exhausters</a:t>
              </a:r>
            </a:p>
            <a:p>
              <a:pPr algn="ctr"/>
              <a:r>
                <a:rPr lang="en-US" dirty="0">
                  <a:solidFill>
                    <a:prstClr val="black"/>
                  </a:solidFill>
                </a:rPr>
                <a:t>1975/</a:t>
              </a:r>
              <a:r>
                <a:rPr lang="en-US" dirty="0">
                  <a:solidFill>
                    <a:srgbClr val="0000FF"/>
                  </a:solidFill>
                </a:rPr>
                <a:t>2009</a:t>
              </a:r>
              <a:endParaRPr lang="en-US" dirty="0">
                <a:solidFill>
                  <a:srgbClr val="FF0000"/>
                </a:solidFill>
              </a:endParaRPr>
            </a:p>
          </p:txBody>
        </p:sp>
        <p:sp>
          <p:nvSpPr>
            <p:cNvPr id="21" name="Text Box 26"/>
            <p:cNvSpPr txBox="1">
              <a:spLocks noChangeArrowheads="1"/>
            </p:cNvSpPr>
            <p:nvPr/>
          </p:nvSpPr>
          <p:spPr bwMode="auto">
            <a:xfrm>
              <a:off x="4200525" y="2895601"/>
              <a:ext cx="1425575" cy="519113"/>
            </a:xfrm>
            <a:prstGeom prst="rect">
              <a:avLst/>
            </a:prstGeom>
            <a:solidFill>
              <a:schemeClr val="bg1"/>
            </a:solidFill>
            <a:ln w="9525">
              <a:noFill/>
              <a:miter lim="800000"/>
              <a:headEnd/>
              <a:tailEnd/>
            </a:ln>
            <a:effectLst/>
          </p:spPr>
          <p:txBody>
            <a:bodyPr wrap="none">
              <a:spAutoFit/>
            </a:bodyPr>
            <a:lstStyle/>
            <a:p>
              <a:pPr algn="ctr"/>
              <a:r>
                <a:rPr lang="en-US" sz="1200" dirty="0">
                  <a:solidFill>
                    <a:srgbClr val="0000FF"/>
                  </a:solidFill>
                </a:rPr>
                <a:t>Pollution Control</a:t>
              </a:r>
            </a:p>
            <a:p>
              <a:pPr algn="ctr"/>
              <a:r>
                <a:rPr lang="en-US" dirty="0">
                  <a:solidFill>
                    <a:srgbClr val="0000FF"/>
                  </a:solidFill>
                </a:rPr>
                <a:t>2011</a:t>
              </a:r>
            </a:p>
          </p:txBody>
        </p:sp>
        <p:sp>
          <p:nvSpPr>
            <p:cNvPr id="22" name="Text Box 30"/>
            <p:cNvSpPr txBox="1">
              <a:spLocks noChangeArrowheads="1"/>
            </p:cNvSpPr>
            <p:nvPr/>
          </p:nvSpPr>
          <p:spPr bwMode="auto">
            <a:xfrm>
              <a:off x="304800" y="172522"/>
              <a:ext cx="5715000" cy="2400657"/>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prstClr val="black"/>
                  </a:solidFill>
                </a:rPr>
                <a:t>Ames operates four active test legs supported by a common utility and service infrastructure</a:t>
              </a:r>
            </a:p>
            <a:p>
              <a:pPr lvl="1">
                <a:buFont typeface="Arial" pitchFamily="34" charset="0"/>
                <a:buChar char="•"/>
              </a:pPr>
              <a:r>
                <a:rPr lang="en-US" sz="1600" dirty="0">
                  <a:solidFill>
                    <a:prstClr val="black"/>
                  </a:solidFill>
                </a:rPr>
                <a:t>Maximum power 150 MW; 75 MW continuous service</a:t>
              </a:r>
            </a:p>
            <a:p>
              <a:pPr lvl="1">
                <a:buFont typeface="Arial" pitchFamily="34" charset="0"/>
                <a:buChar char="•"/>
              </a:pPr>
              <a:r>
                <a:rPr lang="en-US" sz="1600" dirty="0">
                  <a:solidFill>
                    <a:prstClr val="black"/>
                  </a:solidFill>
                </a:rPr>
                <a:t>Arc heaters rated up to 60 MW</a:t>
              </a:r>
            </a:p>
            <a:p>
              <a:pPr lvl="1">
                <a:buFont typeface="Arial" pitchFamily="34" charset="0"/>
                <a:buChar char="•"/>
              </a:pPr>
              <a:r>
                <a:rPr lang="en-US" sz="1600" dirty="0">
                  <a:solidFill>
                    <a:prstClr val="black"/>
                  </a:solidFill>
                </a:rPr>
                <a:t>Air, N2 test gases; </a:t>
              </a:r>
              <a:r>
                <a:rPr lang="en-US" sz="1600" dirty="0" err="1">
                  <a:solidFill>
                    <a:prstClr val="black"/>
                  </a:solidFill>
                </a:rPr>
                <a:t>Ar</a:t>
              </a:r>
              <a:r>
                <a:rPr lang="en-US" sz="1600" dirty="0">
                  <a:solidFill>
                    <a:prstClr val="black"/>
                  </a:solidFill>
                </a:rPr>
                <a:t> shield for segmented heaters</a:t>
              </a:r>
            </a:p>
            <a:p>
              <a:pPr lvl="1">
                <a:buFont typeface="Arial" pitchFamily="34" charset="0"/>
                <a:buChar char="•"/>
              </a:pPr>
              <a:r>
                <a:rPr lang="en-US" sz="1600" dirty="0">
                  <a:solidFill>
                    <a:prstClr val="black"/>
                  </a:solidFill>
                </a:rPr>
                <a:t>1 </a:t>
              </a:r>
              <a:r>
                <a:rPr lang="en-US" sz="1600" dirty="0" err="1">
                  <a:solidFill>
                    <a:prstClr val="black"/>
                  </a:solidFill>
                </a:rPr>
                <a:t>Torr</a:t>
              </a:r>
              <a:r>
                <a:rPr lang="en-US" sz="1600" dirty="0">
                  <a:solidFill>
                    <a:prstClr val="black"/>
                  </a:solidFill>
                </a:rPr>
                <a:t> cabin pressure at 5 </a:t>
              </a:r>
              <a:r>
                <a:rPr lang="en-US" sz="1600" dirty="0" err="1">
                  <a:solidFill>
                    <a:prstClr val="black"/>
                  </a:solidFill>
                </a:rPr>
                <a:t>lb</a:t>
              </a:r>
              <a:r>
                <a:rPr lang="en-US" sz="1600" dirty="0">
                  <a:solidFill>
                    <a:prstClr val="black"/>
                  </a:solidFill>
                </a:rPr>
                <a:t>/s gas flow; 80 micron blank-off</a:t>
              </a:r>
            </a:p>
            <a:p>
              <a:pPr lvl="1">
                <a:buFont typeface="Arial" pitchFamily="34" charset="0"/>
                <a:buChar char="•"/>
              </a:pPr>
              <a:r>
                <a:rPr lang="en-US" sz="1600" dirty="0">
                  <a:solidFill>
                    <a:prstClr val="black"/>
                  </a:solidFill>
                </a:rPr>
                <a:t>400 test runs per year; 1000+ models</a:t>
              </a:r>
            </a:p>
            <a:p>
              <a:pPr lvl="1">
                <a:buFont typeface="Arial" pitchFamily="34" charset="0"/>
                <a:buChar char="•"/>
              </a:pPr>
              <a:r>
                <a:rPr lang="en-US" sz="1600" dirty="0">
                  <a:solidFill>
                    <a:prstClr val="black"/>
                  </a:solidFill>
                </a:rPr>
                <a:t>Compliant with all current environmental regulations</a:t>
              </a:r>
              <a:endParaRPr lang="en-US" sz="1400" dirty="0">
                <a:solidFill>
                  <a:prstClr val="black"/>
                </a:solidFill>
              </a:endParaRPr>
            </a:p>
            <a:p>
              <a:r>
                <a:rPr lang="en-US" dirty="0">
                  <a:solidFill>
                    <a:prstClr val="black"/>
                  </a:solidFill>
                </a:rPr>
                <a:t>Key:  IOC/ </a:t>
              </a:r>
              <a:r>
                <a:rPr lang="en-US" dirty="0">
                  <a:solidFill>
                    <a:srgbClr val="0000FF"/>
                  </a:solidFill>
                </a:rPr>
                <a:t>Completed Refurb/</a:t>
              </a:r>
              <a:r>
                <a:rPr lang="en-US" dirty="0">
                  <a:solidFill>
                    <a:prstClr val="black"/>
                  </a:solidFill>
                </a:rPr>
                <a:t> </a:t>
              </a:r>
              <a:r>
                <a:rPr lang="en-US" dirty="0">
                  <a:solidFill>
                    <a:srgbClr val="FF0000"/>
                  </a:solidFill>
                </a:rPr>
                <a:t>Approved </a:t>
              </a:r>
              <a:r>
                <a:rPr lang="en-US" dirty="0" err="1">
                  <a:solidFill>
                    <a:srgbClr val="FF0000"/>
                  </a:solidFill>
                </a:rPr>
                <a:t>Refurb</a:t>
              </a:r>
              <a:endParaRPr lang="en-US" dirty="0">
                <a:solidFill>
                  <a:srgbClr val="FF0000"/>
                </a:solidFill>
              </a:endParaRPr>
            </a:p>
          </p:txBody>
        </p:sp>
        <p:sp>
          <p:nvSpPr>
            <p:cNvPr id="23" name="TextBox 22"/>
            <p:cNvSpPr txBox="1"/>
            <p:nvPr/>
          </p:nvSpPr>
          <p:spPr>
            <a:xfrm>
              <a:off x="304800" y="6324600"/>
              <a:ext cx="3550716" cy="369332"/>
            </a:xfrm>
            <a:prstGeom prst="rect">
              <a:avLst/>
            </a:prstGeom>
            <a:solidFill>
              <a:schemeClr val="bg1"/>
            </a:solidFill>
            <a:ln w="25400">
              <a:solidFill>
                <a:schemeClr val="tx1"/>
              </a:solidFill>
            </a:ln>
          </p:spPr>
          <p:txBody>
            <a:bodyPr wrap="none" rtlCol="0">
              <a:spAutoFit/>
            </a:bodyPr>
            <a:lstStyle/>
            <a:p>
              <a:r>
                <a:rPr lang="en-US" b="1" dirty="0">
                  <a:solidFill>
                    <a:schemeClr val="tx2">
                      <a:lumMod val="75000"/>
                    </a:schemeClr>
                  </a:solidFill>
                </a:rPr>
                <a:t>Five year average availability &gt; 90%</a:t>
              </a:r>
            </a:p>
          </p:txBody>
        </p:sp>
        <p:sp>
          <p:nvSpPr>
            <p:cNvPr id="24" name="Text Box 22"/>
            <p:cNvSpPr txBox="1">
              <a:spLocks noChangeArrowheads="1"/>
            </p:cNvSpPr>
            <p:nvPr/>
          </p:nvSpPr>
          <p:spPr bwMode="auto">
            <a:xfrm>
              <a:off x="3521750" y="4876800"/>
              <a:ext cx="1582933" cy="553998"/>
            </a:xfrm>
            <a:prstGeom prst="rect">
              <a:avLst/>
            </a:prstGeom>
            <a:solidFill>
              <a:schemeClr val="bg1"/>
            </a:solidFill>
            <a:ln w="9525">
              <a:noFill/>
              <a:miter lim="800000"/>
              <a:headEnd/>
              <a:tailEnd/>
            </a:ln>
            <a:effectLst/>
          </p:spPr>
          <p:txBody>
            <a:bodyPr wrap="none">
              <a:spAutoFit/>
            </a:bodyPr>
            <a:lstStyle/>
            <a:p>
              <a:pPr algn="ctr"/>
              <a:r>
                <a:rPr lang="en-US" sz="1200" dirty="0">
                  <a:solidFill>
                    <a:srgbClr val="0000FF"/>
                  </a:solidFill>
                </a:rPr>
                <a:t>High Pressure Systems</a:t>
              </a:r>
            </a:p>
            <a:p>
              <a:pPr algn="ctr"/>
              <a:r>
                <a:rPr lang="en-US" dirty="0">
                  <a:solidFill>
                    <a:prstClr val="black"/>
                  </a:solidFill>
                </a:rPr>
                <a:t>1961/</a:t>
              </a:r>
              <a:r>
                <a:rPr lang="en-US" dirty="0">
                  <a:solidFill>
                    <a:srgbClr val="0000FF"/>
                  </a:solidFill>
                </a:rPr>
                <a:t>2007</a:t>
              </a:r>
              <a:endParaRPr lang="en-US" dirty="0">
                <a:solidFill>
                  <a:srgbClr val="FF0000"/>
                </a:solidFill>
              </a:endParaRPr>
            </a:p>
          </p:txBody>
        </p:sp>
        <p:sp>
          <p:nvSpPr>
            <p:cNvPr id="25" name="Text Box 15"/>
            <p:cNvSpPr txBox="1">
              <a:spLocks noChangeArrowheads="1"/>
            </p:cNvSpPr>
            <p:nvPr/>
          </p:nvSpPr>
          <p:spPr bwMode="auto">
            <a:xfrm>
              <a:off x="1044575" y="5316848"/>
              <a:ext cx="838200" cy="284163"/>
            </a:xfrm>
            <a:prstGeom prst="rect">
              <a:avLst/>
            </a:prstGeom>
            <a:solidFill>
              <a:srgbClr val="FF0000"/>
            </a:solidFill>
            <a:ln w="9525">
              <a:solidFill>
                <a:schemeClr val="tx1"/>
              </a:solidFill>
              <a:miter lim="800000"/>
              <a:headEnd/>
              <a:tailEnd/>
            </a:ln>
            <a:effectLst/>
          </p:spPr>
          <p:txBody>
            <a:bodyPr>
              <a:spAutoFit/>
            </a:bodyPr>
            <a:lstStyle/>
            <a:p>
              <a:pPr algn="ctr">
                <a:spcBef>
                  <a:spcPct val="50000"/>
                </a:spcBef>
              </a:pPr>
              <a:r>
                <a:rPr lang="en-US" sz="1200" b="1" dirty="0">
                  <a:solidFill>
                    <a:prstClr val="black"/>
                  </a:solidFill>
                </a:rPr>
                <a:t>TP3/10</a:t>
              </a:r>
            </a:p>
          </p:txBody>
        </p:sp>
        <p:sp>
          <p:nvSpPr>
            <p:cNvPr id="26" name="Text Box 12"/>
            <p:cNvSpPr txBox="1">
              <a:spLocks noChangeArrowheads="1"/>
            </p:cNvSpPr>
            <p:nvPr/>
          </p:nvSpPr>
          <p:spPr bwMode="auto">
            <a:xfrm>
              <a:off x="7445375" y="4953001"/>
              <a:ext cx="838200" cy="461665"/>
            </a:xfrm>
            <a:prstGeom prst="rect">
              <a:avLst/>
            </a:prstGeom>
            <a:solidFill>
              <a:srgbClr val="FFFF00"/>
            </a:solidFill>
            <a:ln w="9525">
              <a:solidFill>
                <a:schemeClr val="tx1"/>
              </a:solidFill>
              <a:miter lim="800000"/>
              <a:headEnd/>
              <a:tailEnd/>
            </a:ln>
            <a:effectLst/>
          </p:spPr>
          <p:txBody>
            <a:bodyPr>
              <a:spAutoFit/>
            </a:bodyPr>
            <a:lstStyle/>
            <a:p>
              <a:pPr algn="ctr"/>
              <a:r>
                <a:rPr lang="en-US" sz="1200" dirty="0">
                  <a:solidFill>
                    <a:prstClr val="black"/>
                  </a:solidFill>
                </a:rPr>
                <a:t>IHF/60</a:t>
              </a:r>
            </a:p>
            <a:p>
              <a:pPr algn="ctr"/>
              <a:r>
                <a:rPr lang="en-US" sz="1200" dirty="0">
                  <a:solidFill>
                    <a:prstClr val="black"/>
                  </a:solidFill>
                </a:rPr>
                <a:t>LEAF-Lite</a:t>
              </a:r>
            </a:p>
          </p:txBody>
        </p:sp>
      </p:grpSp>
      <p:sp>
        <p:nvSpPr>
          <p:cNvPr id="27" name="Slide Number Placeholder 26">
            <a:extLst>
              <a:ext uri="{FF2B5EF4-FFF2-40B4-BE49-F238E27FC236}">
                <a16:creationId xmlns:a16="http://schemas.microsoft.com/office/drawing/2014/main" id="{88D3D879-6553-244D-ADD1-BE7FBFB5DD53}"/>
              </a:ext>
            </a:extLst>
          </p:cNvPr>
          <p:cNvSpPr>
            <a:spLocks noGrp="1"/>
          </p:cNvSpPr>
          <p:nvPr>
            <p:ph type="sldNum" sz="quarter" idx="12"/>
          </p:nvPr>
        </p:nvSpPr>
        <p:spPr/>
        <p:txBody>
          <a:bodyPr/>
          <a:lstStyle/>
          <a:p>
            <a:fld id="{80FF9840-D53A-4141-B9D6-5B9F654A44C9}" type="slidenum">
              <a:rPr lang="en-US" smtClean="0"/>
              <a:pPr/>
              <a:t>15</a:t>
            </a:fld>
            <a:endParaRPr lang="en-US" dirty="0"/>
          </a:p>
        </p:txBody>
      </p:sp>
    </p:spTree>
    <p:extLst>
      <p:ext uri="{BB962C8B-B14F-4D97-AF65-F5344CB8AC3E}">
        <p14:creationId xmlns:p14="http://schemas.microsoft.com/office/powerpoint/2010/main" val="1666062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5BF686-F336-421E-9466-8776576ED7A8}"/>
              </a:ext>
            </a:extLst>
          </p:cNvPr>
          <p:cNvSpPr/>
          <p:nvPr/>
        </p:nvSpPr>
        <p:spPr>
          <a:xfrm>
            <a:off x="594360" y="704433"/>
            <a:ext cx="8092440" cy="3046988"/>
          </a:xfrm>
          <a:prstGeom prst="rect">
            <a:avLst/>
          </a:prstGeom>
        </p:spPr>
        <p:txBody>
          <a:bodyPr wrap="square">
            <a:spAutoFit/>
          </a:bodyPr>
          <a:lstStyle/>
          <a:p>
            <a:pPr defTabSz="685800"/>
            <a:r>
              <a:rPr lang="en-US" sz="1600" b="1" dirty="0">
                <a:solidFill>
                  <a:prstClr val="black"/>
                </a:solidFill>
                <a:latin typeface="Calibri" panose="020F0502020204030204"/>
              </a:rPr>
              <a:t>Arc Jet Complex Risk Statement: </a:t>
            </a:r>
            <a:r>
              <a:rPr lang="en-US" sz="1600" dirty="0">
                <a:solidFill>
                  <a:prstClr val="black"/>
                </a:solidFill>
                <a:latin typeface="Calibri" panose="020F0502020204030204"/>
              </a:rPr>
              <a:t>In the absence of sustainment funding for aging Arc Jet Complex infrastructure there is an unmanaged likelihood that a failure will disable the capability for up to 24 months, thereby leading to critical and costly delays in verifying and validating entry thermal protection for planned crewed, robotic, and commercial missions.</a:t>
            </a:r>
          </a:p>
          <a:p>
            <a:pPr defTabSz="685800"/>
            <a:endParaRPr lang="en-US" sz="1600" dirty="0">
              <a:solidFill>
                <a:prstClr val="black"/>
              </a:solidFill>
              <a:latin typeface="Calibri" panose="020F0502020204030204"/>
            </a:endParaRPr>
          </a:p>
          <a:p>
            <a:pPr defTabSz="685800"/>
            <a:r>
              <a:rPr lang="en-US" sz="1600" dirty="0">
                <a:solidFill>
                  <a:prstClr val="black"/>
                </a:solidFill>
              </a:rPr>
              <a:t>The </a:t>
            </a:r>
            <a:r>
              <a:rPr lang="en-US" sz="1600" b="1" dirty="0">
                <a:solidFill>
                  <a:prstClr val="black"/>
                </a:solidFill>
              </a:rPr>
              <a:t>Arc Jet Modernization </a:t>
            </a:r>
            <a:r>
              <a:rPr lang="en-US" sz="1600" b="1" i="1" dirty="0">
                <a:solidFill>
                  <a:prstClr val="black"/>
                </a:solidFill>
              </a:rPr>
              <a:t>Program</a:t>
            </a:r>
            <a:r>
              <a:rPr lang="en-US" sz="1600" b="1" dirty="0">
                <a:solidFill>
                  <a:prstClr val="black"/>
                </a:solidFill>
              </a:rPr>
              <a:t> </a:t>
            </a:r>
            <a:r>
              <a:rPr lang="en-US" sz="1600" dirty="0">
                <a:solidFill>
                  <a:prstClr val="black"/>
                </a:solidFill>
              </a:rPr>
              <a:t>is a suite of technical assessments and work packages in response to this risk. The Program office is managed by NASA HQ SETMO (Space Environments Testing Management Office).</a:t>
            </a:r>
          </a:p>
          <a:p>
            <a:pPr defTabSz="685800"/>
            <a:endParaRPr lang="en-US" sz="1600" dirty="0">
              <a:solidFill>
                <a:prstClr val="black"/>
              </a:solidFill>
            </a:endParaRPr>
          </a:p>
          <a:p>
            <a:pPr defTabSz="685800"/>
            <a:r>
              <a:rPr lang="en-US" sz="1600" dirty="0">
                <a:solidFill>
                  <a:prstClr val="black"/>
                </a:solidFill>
              </a:rPr>
              <a:t>The </a:t>
            </a:r>
            <a:r>
              <a:rPr lang="en-US" sz="1600" b="1" dirty="0">
                <a:solidFill>
                  <a:prstClr val="black"/>
                </a:solidFill>
              </a:rPr>
              <a:t>Arc Jet Modernization </a:t>
            </a:r>
            <a:r>
              <a:rPr lang="en-US" sz="1600" b="1" i="1" dirty="0">
                <a:solidFill>
                  <a:prstClr val="black"/>
                </a:solidFill>
              </a:rPr>
              <a:t>Project</a:t>
            </a:r>
            <a:r>
              <a:rPr lang="en-US" sz="1600" b="1" dirty="0">
                <a:solidFill>
                  <a:prstClr val="black"/>
                </a:solidFill>
              </a:rPr>
              <a:t> </a:t>
            </a:r>
            <a:r>
              <a:rPr lang="en-US" sz="1600" dirty="0">
                <a:solidFill>
                  <a:prstClr val="black"/>
                </a:solidFill>
              </a:rPr>
              <a:t>is the implementation mechanism for Program goals and objectives, including coordination between Program functions and Operations. The Project office is managed by Ames Research Center.</a:t>
            </a:r>
          </a:p>
        </p:txBody>
      </p:sp>
      <p:graphicFrame>
        <p:nvGraphicFramePr>
          <p:cNvPr id="3" name="Table 2">
            <a:extLst>
              <a:ext uri="{FF2B5EF4-FFF2-40B4-BE49-F238E27FC236}">
                <a16:creationId xmlns:a16="http://schemas.microsoft.com/office/drawing/2014/main" id="{5494FD31-E0FE-42D1-B96F-251D18CA4C76}"/>
              </a:ext>
            </a:extLst>
          </p:cNvPr>
          <p:cNvGraphicFramePr>
            <a:graphicFrameLocks noGrp="1"/>
          </p:cNvGraphicFramePr>
          <p:nvPr>
            <p:extLst>
              <p:ext uri="{D42A27DB-BD31-4B8C-83A1-F6EECF244321}">
                <p14:modId xmlns:p14="http://schemas.microsoft.com/office/powerpoint/2010/main" val="3817045772"/>
              </p:ext>
            </p:extLst>
          </p:nvPr>
        </p:nvGraphicFramePr>
        <p:xfrm>
          <a:off x="796291" y="4067369"/>
          <a:ext cx="7195378" cy="1765347"/>
        </p:xfrm>
        <a:graphic>
          <a:graphicData uri="http://schemas.openxmlformats.org/drawingml/2006/table">
            <a:tbl>
              <a:tblPr firstRow="1" firstCol="1" bandRow="1">
                <a:tableStyleId>{5C22544A-7EE6-4342-B048-85BDC9FD1C3A}</a:tableStyleId>
              </a:tblPr>
              <a:tblGrid>
                <a:gridCol w="2384061">
                  <a:extLst>
                    <a:ext uri="{9D8B030D-6E8A-4147-A177-3AD203B41FA5}">
                      <a16:colId xmlns:a16="http://schemas.microsoft.com/office/drawing/2014/main" val="2090695952"/>
                    </a:ext>
                  </a:extLst>
                </a:gridCol>
                <a:gridCol w="573069">
                  <a:extLst>
                    <a:ext uri="{9D8B030D-6E8A-4147-A177-3AD203B41FA5}">
                      <a16:colId xmlns:a16="http://schemas.microsoft.com/office/drawing/2014/main" val="1032474196"/>
                    </a:ext>
                  </a:extLst>
                </a:gridCol>
                <a:gridCol w="573841">
                  <a:extLst>
                    <a:ext uri="{9D8B030D-6E8A-4147-A177-3AD203B41FA5}">
                      <a16:colId xmlns:a16="http://schemas.microsoft.com/office/drawing/2014/main" val="3420503691"/>
                    </a:ext>
                  </a:extLst>
                </a:gridCol>
                <a:gridCol w="574612">
                  <a:extLst>
                    <a:ext uri="{9D8B030D-6E8A-4147-A177-3AD203B41FA5}">
                      <a16:colId xmlns:a16="http://schemas.microsoft.com/office/drawing/2014/main" val="3232060800"/>
                    </a:ext>
                  </a:extLst>
                </a:gridCol>
                <a:gridCol w="574612">
                  <a:extLst>
                    <a:ext uri="{9D8B030D-6E8A-4147-A177-3AD203B41FA5}">
                      <a16:colId xmlns:a16="http://schemas.microsoft.com/office/drawing/2014/main" val="642821834"/>
                    </a:ext>
                  </a:extLst>
                </a:gridCol>
                <a:gridCol w="574612">
                  <a:extLst>
                    <a:ext uri="{9D8B030D-6E8A-4147-A177-3AD203B41FA5}">
                      <a16:colId xmlns:a16="http://schemas.microsoft.com/office/drawing/2014/main" val="3670968291"/>
                    </a:ext>
                  </a:extLst>
                </a:gridCol>
                <a:gridCol w="574612">
                  <a:extLst>
                    <a:ext uri="{9D8B030D-6E8A-4147-A177-3AD203B41FA5}">
                      <a16:colId xmlns:a16="http://schemas.microsoft.com/office/drawing/2014/main" val="4201554307"/>
                    </a:ext>
                  </a:extLst>
                </a:gridCol>
                <a:gridCol w="640173">
                  <a:extLst>
                    <a:ext uri="{9D8B030D-6E8A-4147-A177-3AD203B41FA5}">
                      <a16:colId xmlns:a16="http://schemas.microsoft.com/office/drawing/2014/main" val="4106156187"/>
                    </a:ext>
                  </a:extLst>
                </a:gridCol>
                <a:gridCol w="725786">
                  <a:extLst>
                    <a:ext uri="{9D8B030D-6E8A-4147-A177-3AD203B41FA5}">
                      <a16:colId xmlns:a16="http://schemas.microsoft.com/office/drawing/2014/main" val="589770276"/>
                    </a:ext>
                  </a:extLst>
                </a:gridCol>
              </a:tblGrid>
              <a:tr h="434798">
                <a:tc>
                  <a:txBody>
                    <a:bodyPr/>
                    <a:lstStyle/>
                    <a:p>
                      <a:pPr marL="0" marR="0" algn="ctr">
                        <a:lnSpc>
                          <a:spcPct val="115000"/>
                        </a:lnSpc>
                        <a:spcBef>
                          <a:spcPts val="0"/>
                        </a:spcBef>
                        <a:spcAft>
                          <a:spcPts val="600"/>
                        </a:spcAft>
                      </a:pPr>
                      <a:r>
                        <a:rPr lang="en-US" sz="1400" dirty="0">
                          <a:effectLst/>
                        </a:rPr>
                        <a:t>Arc Jet Capability Funding ($M)</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marL="0" marR="0" algn="ctr">
                        <a:lnSpc>
                          <a:spcPct val="115000"/>
                        </a:lnSpc>
                        <a:spcBef>
                          <a:spcPts val="0"/>
                        </a:spcBef>
                        <a:spcAft>
                          <a:spcPts val="600"/>
                        </a:spcAft>
                      </a:pPr>
                      <a:r>
                        <a:rPr lang="en-US" sz="1400" dirty="0">
                          <a:effectLst/>
                        </a:rPr>
                        <a:t>FY20</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marL="0" marR="0" algn="ctr">
                        <a:lnSpc>
                          <a:spcPct val="115000"/>
                        </a:lnSpc>
                        <a:spcBef>
                          <a:spcPts val="0"/>
                        </a:spcBef>
                        <a:spcAft>
                          <a:spcPts val="600"/>
                        </a:spcAft>
                      </a:pPr>
                      <a:r>
                        <a:rPr lang="en-US" sz="1400" dirty="0">
                          <a:effectLst/>
                        </a:rPr>
                        <a:t>FY21</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marL="0" marR="0" algn="ctr">
                        <a:lnSpc>
                          <a:spcPct val="115000"/>
                        </a:lnSpc>
                        <a:spcBef>
                          <a:spcPts val="0"/>
                        </a:spcBef>
                        <a:spcAft>
                          <a:spcPts val="600"/>
                        </a:spcAft>
                      </a:pPr>
                      <a:r>
                        <a:rPr lang="en-US" sz="1400" dirty="0">
                          <a:effectLst/>
                        </a:rPr>
                        <a:t>FY22</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marL="0" marR="0" algn="ctr">
                        <a:lnSpc>
                          <a:spcPct val="115000"/>
                        </a:lnSpc>
                        <a:spcBef>
                          <a:spcPts val="0"/>
                        </a:spcBef>
                        <a:spcAft>
                          <a:spcPts val="600"/>
                        </a:spcAft>
                      </a:pPr>
                      <a:r>
                        <a:rPr lang="en-US" sz="1400" dirty="0">
                          <a:effectLst/>
                        </a:rPr>
                        <a:t>FY23</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marL="0" marR="0" algn="ctr">
                        <a:lnSpc>
                          <a:spcPct val="115000"/>
                        </a:lnSpc>
                        <a:spcBef>
                          <a:spcPts val="0"/>
                        </a:spcBef>
                        <a:spcAft>
                          <a:spcPts val="600"/>
                        </a:spcAft>
                      </a:pPr>
                      <a:r>
                        <a:rPr lang="en-US" sz="1400">
                          <a:effectLst/>
                        </a:rPr>
                        <a:t>FY24</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marL="0" marR="0" algn="ctr">
                        <a:lnSpc>
                          <a:spcPct val="115000"/>
                        </a:lnSpc>
                        <a:spcBef>
                          <a:spcPts val="0"/>
                        </a:spcBef>
                        <a:spcAft>
                          <a:spcPts val="600"/>
                        </a:spcAft>
                      </a:pPr>
                      <a:r>
                        <a:rPr lang="en-US" sz="1400">
                          <a:effectLst/>
                        </a:rPr>
                        <a:t>FY25</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marL="0" marR="0" algn="ctr">
                        <a:lnSpc>
                          <a:spcPct val="115000"/>
                        </a:lnSpc>
                        <a:spcBef>
                          <a:spcPts val="0"/>
                        </a:spcBef>
                        <a:spcAft>
                          <a:spcPts val="600"/>
                        </a:spcAft>
                      </a:pPr>
                      <a:r>
                        <a:rPr lang="en-US" sz="1400">
                          <a:effectLst/>
                        </a:rPr>
                        <a:t>FY26</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marL="0" marR="0" algn="ctr">
                        <a:lnSpc>
                          <a:spcPct val="115000"/>
                        </a:lnSpc>
                        <a:spcBef>
                          <a:spcPts val="0"/>
                        </a:spcBef>
                        <a:spcAft>
                          <a:spcPts val="600"/>
                        </a:spcAft>
                      </a:pPr>
                      <a:r>
                        <a:rPr lang="en-US" sz="1400">
                          <a:effectLst/>
                        </a:rPr>
                        <a:t>Total</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extLst>
                  <a:ext uri="{0D108BD9-81ED-4DB2-BD59-A6C34878D82A}">
                    <a16:rowId xmlns:a16="http://schemas.microsoft.com/office/drawing/2014/main" val="666437916"/>
                  </a:ext>
                </a:extLst>
              </a:tr>
              <a:tr h="854235">
                <a:tc>
                  <a:txBody>
                    <a:bodyPr/>
                    <a:lstStyle/>
                    <a:p>
                      <a:pPr marL="0" marR="0" algn="l">
                        <a:lnSpc>
                          <a:spcPct val="115000"/>
                        </a:lnSpc>
                        <a:spcBef>
                          <a:spcPts val="0"/>
                        </a:spcBef>
                        <a:spcAft>
                          <a:spcPts val="600"/>
                        </a:spcAft>
                      </a:pPr>
                      <a:r>
                        <a:rPr lang="en-US" sz="1400" dirty="0">
                          <a:effectLst/>
                        </a:rPr>
                        <a:t>Arc Jet Modernization</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marL="0" marR="0" algn="r">
                        <a:lnSpc>
                          <a:spcPct val="115000"/>
                        </a:lnSpc>
                        <a:spcBef>
                          <a:spcPts val="0"/>
                        </a:spcBef>
                        <a:spcAft>
                          <a:spcPts val="600"/>
                        </a:spcAft>
                      </a:pPr>
                      <a:r>
                        <a:rPr lang="en-US" sz="1400" dirty="0">
                          <a:effectLst/>
                        </a:rPr>
                        <a:t>$13.0 </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marL="0" marR="0" algn="r">
                        <a:lnSpc>
                          <a:spcPct val="115000"/>
                        </a:lnSpc>
                        <a:spcBef>
                          <a:spcPts val="0"/>
                        </a:spcBef>
                        <a:spcAft>
                          <a:spcPts val="600"/>
                        </a:spcAft>
                      </a:pPr>
                      <a:r>
                        <a:rPr lang="en-US" sz="1400" dirty="0">
                          <a:effectLst/>
                        </a:rPr>
                        <a:t>$15.4 </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marL="0" marR="0" algn="r">
                        <a:lnSpc>
                          <a:spcPct val="115000"/>
                        </a:lnSpc>
                        <a:spcBef>
                          <a:spcPts val="0"/>
                        </a:spcBef>
                        <a:spcAft>
                          <a:spcPts val="600"/>
                        </a:spcAft>
                      </a:pPr>
                      <a:r>
                        <a:rPr lang="en-US" sz="1400" dirty="0">
                          <a:effectLst/>
                        </a:rPr>
                        <a:t>$15.4 </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marL="0" marR="0" algn="r">
                        <a:lnSpc>
                          <a:spcPct val="115000"/>
                        </a:lnSpc>
                        <a:spcBef>
                          <a:spcPts val="0"/>
                        </a:spcBef>
                        <a:spcAft>
                          <a:spcPts val="600"/>
                        </a:spcAft>
                      </a:pPr>
                      <a:r>
                        <a:rPr lang="en-US" sz="1400">
                          <a:effectLst/>
                        </a:rPr>
                        <a:t>$15.4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marL="0" marR="0" algn="r">
                        <a:lnSpc>
                          <a:spcPct val="115000"/>
                        </a:lnSpc>
                        <a:spcBef>
                          <a:spcPts val="0"/>
                        </a:spcBef>
                        <a:spcAft>
                          <a:spcPts val="600"/>
                        </a:spcAft>
                      </a:pPr>
                      <a:r>
                        <a:rPr lang="en-US" sz="1400">
                          <a:effectLst/>
                        </a:rPr>
                        <a:t>$15.4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marL="0" marR="0" algn="r">
                        <a:lnSpc>
                          <a:spcPct val="115000"/>
                        </a:lnSpc>
                        <a:spcBef>
                          <a:spcPts val="0"/>
                        </a:spcBef>
                        <a:spcAft>
                          <a:spcPts val="600"/>
                        </a:spcAft>
                      </a:pPr>
                      <a:r>
                        <a:rPr lang="en-US" sz="1400">
                          <a:effectLst/>
                        </a:rPr>
                        <a:t>$15.4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marL="0" marR="0" algn="r">
                        <a:lnSpc>
                          <a:spcPct val="115000"/>
                        </a:lnSpc>
                        <a:spcBef>
                          <a:spcPts val="0"/>
                        </a:spcBef>
                        <a:spcAft>
                          <a:spcPts val="600"/>
                        </a:spcAft>
                      </a:pPr>
                      <a:r>
                        <a:rPr lang="en-US" sz="1400">
                          <a:effectLst/>
                        </a:rPr>
                        <a:t>$15.40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marL="0" marR="0" algn="r">
                        <a:lnSpc>
                          <a:spcPct val="115000"/>
                        </a:lnSpc>
                        <a:spcBef>
                          <a:spcPts val="0"/>
                        </a:spcBef>
                        <a:spcAft>
                          <a:spcPts val="600"/>
                        </a:spcAft>
                      </a:pPr>
                      <a:r>
                        <a:rPr lang="en-US" sz="1400">
                          <a:effectLst/>
                        </a:rPr>
                        <a:t>$105.4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extLst>
                  <a:ext uri="{0D108BD9-81ED-4DB2-BD59-A6C34878D82A}">
                    <a16:rowId xmlns:a16="http://schemas.microsoft.com/office/drawing/2014/main" val="2929976722"/>
                  </a:ext>
                </a:extLst>
              </a:tr>
              <a:tr h="434798">
                <a:tc>
                  <a:txBody>
                    <a:bodyPr/>
                    <a:lstStyle/>
                    <a:p>
                      <a:pPr marL="0" marR="0" algn="l">
                        <a:lnSpc>
                          <a:spcPct val="115000"/>
                        </a:lnSpc>
                        <a:spcBef>
                          <a:spcPts val="0"/>
                        </a:spcBef>
                        <a:spcAft>
                          <a:spcPts val="600"/>
                        </a:spcAft>
                      </a:pPr>
                      <a:r>
                        <a:rPr lang="en-US" sz="1400" dirty="0">
                          <a:effectLst/>
                        </a:rPr>
                        <a:t>Arc Jet Operations</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marL="0" marR="0" algn="r">
                        <a:lnSpc>
                          <a:spcPct val="115000"/>
                        </a:lnSpc>
                        <a:spcBef>
                          <a:spcPts val="0"/>
                        </a:spcBef>
                        <a:spcAft>
                          <a:spcPts val="600"/>
                        </a:spcAft>
                      </a:pPr>
                      <a:r>
                        <a:rPr lang="en-US" sz="1400" dirty="0">
                          <a:effectLst/>
                        </a:rPr>
                        <a:t>$9.0 </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marL="0" marR="0" algn="r">
                        <a:lnSpc>
                          <a:spcPct val="115000"/>
                        </a:lnSpc>
                        <a:spcBef>
                          <a:spcPts val="0"/>
                        </a:spcBef>
                        <a:spcAft>
                          <a:spcPts val="600"/>
                        </a:spcAft>
                      </a:pPr>
                      <a:r>
                        <a:rPr lang="en-US" sz="1400" dirty="0">
                          <a:effectLst/>
                        </a:rPr>
                        <a:t>$9.0 </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marL="0" marR="0" algn="r">
                        <a:lnSpc>
                          <a:spcPct val="115000"/>
                        </a:lnSpc>
                        <a:spcBef>
                          <a:spcPts val="0"/>
                        </a:spcBef>
                        <a:spcAft>
                          <a:spcPts val="600"/>
                        </a:spcAft>
                      </a:pPr>
                      <a:r>
                        <a:rPr lang="en-US" sz="1400" dirty="0">
                          <a:effectLst/>
                        </a:rPr>
                        <a:t>$9.0 </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marL="0" marR="0" algn="r">
                        <a:lnSpc>
                          <a:spcPct val="115000"/>
                        </a:lnSpc>
                        <a:spcBef>
                          <a:spcPts val="0"/>
                        </a:spcBef>
                        <a:spcAft>
                          <a:spcPts val="600"/>
                        </a:spcAft>
                      </a:pPr>
                      <a:r>
                        <a:rPr lang="en-US" sz="1400">
                          <a:effectLst/>
                        </a:rPr>
                        <a:t>$9.0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marL="0" marR="0" algn="r">
                        <a:lnSpc>
                          <a:spcPct val="115000"/>
                        </a:lnSpc>
                        <a:spcBef>
                          <a:spcPts val="0"/>
                        </a:spcBef>
                        <a:spcAft>
                          <a:spcPts val="600"/>
                        </a:spcAft>
                      </a:pPr>
                      <a:r>
                        <a:rPr lang="en-US" sz="1400">
                          <a:effectLst/>
                        </a:rPr>
                        <a:t>$9.0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marL="0" marR="0" algn="r">
                        <a:lnSpc>
                          <a:spcPct val="115000"/>
                        </a:lnSpc>
                        <a:spcBef>
                          <a:spcPts val="0"/>
                        </a:spcBef>
                        <a:spcAft>
                          <a:spcPts val="600"/>
                        </a:spcAft>
                      </a:pPr>
                      <a:r>
                        <a:rPr lang="en-US" sz="1400">
                          <a:effectLst/>
                        </a:rPr>
                        <a:t>$9.0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marL="0" marR="0" algn="r">
                        <a:lnSpc>
                          <a:spcPct val="115000"/>
                        </a:lnSpc>
                        <a:spcBef>
                          <a:spcPts val="0"/>
                        </a:spcBef>
                        <a:spcAft>
                          <a:spcPts val="600"/>
                        </a:spcAft>
                      </a:pPr>
                      <a:r>
                        <a:rPr lang="en-US" sz="1400">
                          <a:effectLst/>
                        </a:rPr>
                        <a:t>$9.0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marL="0" marR="0" algn="r">
                        <a:lnSpc>
                          <a:spcPct val="115000"/>
                        </a:lnSpc>
                        <a:spcBef>
                          <a:spcPts val="0"/>
                        </a:spcBef>
                        <a:spcAft>
                          <a:spcPts val="600"/>
                        </a:spcAft>
                      </a:pPr>
                      <a:r>
                        <a:rPr lang="en-US" sz="1400" dirty="0">
                          <a:effectLst/>
                        </a:rPr>
                        <a:t>$63.0 </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extLst>
                  <a:ext uri="{0D108BD9-81ED-4DB2-BD59-A6C34878D82A}">
                    <a16:rowId xmlns:a16="http://schemas.microsoft.com/office/drawing/2014/main" val="2154746636"/>
                  </a:ext>
                </a:extLst>
              </a:tr>
            </a:tbl>
          </a:graphicData>
        </a:graphic>
      </p:graphicFrame>
      <p:sp>
        <p:nvSpPr>
          <p:cNvPr id="10" name="Rectangle 65">
            <a:extLst>
              <a:ext uri="{FF2B5EF4-FFF2-40B4-BE49-F238E27FC236}">
                <a16:creationId xmlns:a16="http://schemas.microsoft.com/office/drawing/2014/main" id="{06DFC78D-33A9-1F4E-87AB-778DFDE58C6F}"/>
              </a:ext>
            </a:extLst>
          </p:cNvPr>
          <p:cNvSpPr>
            <a:spLocks noChangeArrowheads="1"/>
          </p:cNvSpPr>
          <p:nvPr/>
        </p:nvSpPr>
        <p:spPr bwMode="auto">
          <a:xfrm>
            <a:off x="457200" y="152400"/>
            <a:ext cx="8229600" cy="419100"/>
          </a:xfrm>
          <a:prstGeom prst="rect">
            <a:avLst/>
          </a:prstGeom>
          <a:noFill/>
          <a:ln w="9525">
            <a:noFill/>
            <a:miter lim="800000"/>
            <a:headEnd/>
            <a:tailEnd/>
          </a:ln>
        </p:spPr>
        <p:txBody>
          <a:bodyPr/>
          <a:lstStyle/>
          <a:p>
            <a:pPr algn="ctr"/>
            <a:r>
              <a:rPr lang="en-US" sz="2400" b="1" i="1" dirty="0">
                <a:solidFill>
                  <a:srgbClr val="002060"/>
                </a:solidFill>
                <a:cs typeface="Arial" pitchFamily="34" charset="0"/>
              </a:rPr>
              <a:t>Arc Jet Modernization</a:t>
            </a:r>
          </a:p>
        </p:txBody>
      </p:sp>
      <p:sp>
        <p:nvSpPr>
          <p:cNvPr id="7" name="Slide Number Placeholder 2">
            <a:extLst>
              <a:ext uri="{FF2B5EF4-FFF2-40B4-BE49-F238E27FC236}">
                <a16:creationId xmlns:a16="http://schemas.microsoft.com/office/drawing/2014/main" id="{1F903A47-E122-5F44-BE73-18CB32ABDDCF}"/>
              </a:ext>
            </a:extLst>
          </p:cNvPr>
          <p:cNvSpPr txBox="1">
            <a:spLocks/>
          </p:cNvSpPr>
          <p:nvPr/>
        </p:nvSpPr>
        <p:spPr>
          <a:xfrm>
            <a:off x="7010400" y="65690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342900" rtl="0" eaLnBrk="1" fontAlgn="auto" latinLnBrk="0" hangingPunct="1">
              <a:lnSpc>
                <a:spcPct val="100000"/>
              </a:lnSpc>
              <a:spcBef>
                <a:spcPts val="0"/>
              </a:spcBef>
              <a:spcAft>
                <a:spcPts val="0"/>
              </a:spcAft>
              <a:buClrTx/>
              <a:buSzTx/>
              <a:buFontTx/>
              <a:buNone/>
              <a:tabLst/>
              <a:defRPr/>
            </a:pPr>
            <a:fld id="{5F111A88-DF69-4AC7-94C7-A169A1730ED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49166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4589"/>
            <a:ext cx="8381999" cy="690350"/>
          </a:xfrm>
        </p:spPr>
        <p:txBody>
          <a:bodyPr>
            <a:noAutofit/>
          </a:bodyPr>
          <a:lstStyle/>
          <a:p>
            <a:r>
              <a:rPr lang="en-US" sz="2800" dirty="0">
                <a:latin typeface="+mn-lt"/>
              </a:rPr>
              <a:t>Initial Work Packages for Arc Jet Modernization</a:t>
            </a:r>
          </a:p>
        </p:txBody>
      </p:sp>
      <p:sp>
        <p:nvSpPr>
          <p:cNvPr id="3" name="Slide Number Placeholder 2"/>
          <p:cNvSpPr>
            <a:spLocks noGrp="1"/>
          </p:cNvSpPr>
          <p:nvPr>
            <p:ph type="sldNum" sz="quarter" idx="12"/>
          </p:nvPr>
        </p:nvSpPr>
        <p:spPr/>
        <p:txBody>
          <a:bodyPr/>
          <a:lstStyle/>
          <a:p>
            <a:pPr defTabSz="342900"/>
            <a:fld id="{5F111A88-DF69-4AC7-94C7-A169A1730ED5}" type="slidenum">
              <a:rPr lang="en-US">
                <a:solidFill>
                  <a:prstClr val="black">
                    <a:tint val="75000"/>
                  </a:prstClr>
                </a:solidFill>
                <a:latin typeface="Calibri" panose="020F0502020204030204"/>
              </a:rPr>
              <a:pPr defTabSz="342900"/>
              <a:t>17</a:t>
            </a:fld>
            <a:endParaRPr lang="en-US" dirty="0">
              <a:solidFill>
                <a:prstClr val="black">
                  <a:tint val="75000"/>
                </a:prstClr>
              </a:solidFill>
              <a:latin typeface="Calibri" panose="020F0502020204030204"/>
            </a:endParaRPr>
          </a:p>
        </p:txBody>
      </p:sp>
      <p:graphicFrame>
        <p:nvGraphicFramePr>
          <p:cNvPr id="6" name="Table 5"/>
          <p:cNvGraphicFramePr>
            <a:graphicFrameLocks noGrp="1"/>
          </p:cNvGraphicFramePr>
          <p:nvPr>
            <p:extLst>
              <p:ext uri="{D42A27DB-BD31-4B8C-83A1-F6EECF244321}">
                <p14:modId xmlns:p14="http://schemas.microsoft.com/office/powerpoint/2010/main" val="2041265368"/>
              </p:ext>
            </p:extLst>
          </p:nvPr>
        </p:nvGraphicFramePr>
        <p:xfrm>
          <a:off x="762000" y="834683"/>
          <a:ext cx="7619999" cy="5401700"/>
        </p:xfrm>
        <a:graphic>
          <a:graphicData uri="http://schemas.openxmlformats.org/drawingml/2006/table">
            <a:tbl>
              <a:tblPr firstRow="1" bandRow="1">
                <a:tableStyleId>{93296810-A885-4BE3-A3E7-6D5BEEA58F35}</a:tableStyleId>
              </a:tblPr>
              <a:tblGrid>
                <a:gridCol w="7619999">
                  <a:extLst>
                    <a:ext uri="{9D8B030D-6E8A-4147-A177-3AD203B41FA5}">
                      <a16:colId xmlns:a16="http://schemas.microsoft.com/office/drawing/2014/main" val="20000"/>
                    </a:ext>
                  </a:extLst>
                </a:gridCol>
              </a:tblGrid>
              <a:tr h="316835">
                <a:tc>
                  <a:txBody>
                    <a:bodyPr/>
                    <a:lstStyle/>
                    <a:p>
                      <a:r>
                        <a:rPr lang="en-US" sz="2000" dirty="0"/>
                        <a:t>Work</a:t>
                      </a:r>
                      <a:r>
                        <a:rPr lang="en-US" sz="2000" baseline="0" dirty="0"/>
                        <a:t> Package</a:t>
                      </a:r>
                      <a:endParaRPr lang="en-US" sz="2000" dirty="0"/>
                    </a:p>
                  </a:txBody>
                  <a:tcPr marL="68580" marR="68580" marT="34290" marB="34290"/>
                </a:tc>
                <a:extLst>
                  <a:ext uri="{0D108BD9-81ED-4DB2-BD59-A6C34878D82A}">
                    <a16:rowId xmlns:a16="http://schemas.microsoft.com/office/drawing/2014/main" val="10000"/>
                  </a:ext>
                </a:extLst>
              </a:tr>
              <a:tr h="604867">
                <a:tc>
                  <a:txBody>
                    <a:bodyPr/>
                    <a:lstStyle/>
                    <a:p>
                      <a:pPr marL="228600" indent="-228600">
                        <a:buAutoNum type="arabicParenR"/>
                      </a:pPr>
                      <a:r>
                        <a:rPr lang="en-US" sz="1400" b="1" baseline="0" dirty="0"/>
                        <a:t>Steam Vacuum System (SVS) Controls Consolidation</a:t>
                      </a:r>
                    </a:p>
                    <a:p>
                      <a:pPr marL="228600" indent="-228600">
                        <a:buFont typeface="Arial" panose="020B0604020202020204" pitchFamily="34" charset="0"/>
                        <a:buChar char="•"/>
                      </a:pPr>
                      <a:r>
                        <a:rPr lang="en-US" sz="1400" baseline="0" dirty="0"/>
                        <a:t>Moves controls from old boiler house to new boiler plant</a:t>
                      </a:r>
                    </a:p>
                    <a:p>
                      <a:pPr marL="228600" indent="-228600">
                        <a:buFont typeface="Arial" panose="020B0604020202020204" pitchFamily="34" charset="0"/>
                        <a:buChar char="•"/>
                      </a:pPr>
                      <a:r>
                        <a:rPr lang="en-US" sz="1400" baseline="0" dirty="0"/>
                        <a:t>Estimated Cost - $3.3 M</a:t>
                      </a:r>
                      <a:endParaRPr lang="en-US" sz="1400" dirty="0"/>
                    </a:p>
                  </a:txBody>
                  <a:tcPr marL="68580" marR="68580" marT="34290" marB="34290"/>
                </a:tc>
                <a:extLst>
                  <a:ext uri="{0D108BD9-81ED-4DB2-BD59-A6C34878D82A}">
                    <a16:rowId xmlns:a16="http://schemas.microsoft.com/office/drawing/2014/main" val="10001"/>
                  </a:ext>
                </a:extLst>
              </a:tr>
              <a:tr h="777687">
                <a:tc>
                  <a:txBody>
                    <a:bodyPr/>
                    <a:lstStyle/>
                    <a:p>
                      <a:pPr marL="228600" indent="-228600">
                        <a:buFont typeface="+mj-lt"/>
                        <a:buAutoNum type="arabicPeriod" startAt="2"/>
                      </a:pPr>
                      <a:r>
                        <a:rPr lang="en-US" sz="1400" b="1" baseline="0" dirty="0"/>
                        <a:t>Enhanced HV Electrical Monitoring </a:t>
                      </a:r>
                    </a:p>
                    <a:p>
                      <a:pPr marL="228600" indent="-228600">
                        <a:buFont typeface="Arial" panose="020B0604020202020204" pitchFamily="34" charset="0"/>
                        <a:buChar char="•"/>
                      </a:pPr>
                      <a:r>
                        <a:rPr lang="en-US" sz="1400" baseline="0" dirty="0"/>
                        <a:t>Adds sensors to monitor health of critical electrical distribution components that serve 20/150 MW systems</a:t>
                      </a:r>
                    </a:p>
                    <a:p>
                      <a:pPr marL="228600" indent="-228600">
                        <a:buFont typeface="Arial" panose="020B0604020202020204" pitchFamily="34" charset="0"/>
                        <a:buChar char="•"/>
                      </a:pPr>
                      <a:r>
                        <a:rPr lang="en-US" sz="1400" baseline="0" dirty="0"/>
                        <a:t>Estimated Cost - $0.8 M</a:t>
                      </a:r>
                      <a:endParaRPr lang="en-US" sz="1400" dirty="0"/>
                    </a:p>
                  </a:txBody>
                  <a:tcPr marL="68580" marR="68580" marT="34290" marB="34290"/>
                </a:tc>
                <a:extLst>
                  <a:ext uri="{0D108BD9-81ED-4DB2-BD59-A6C34878D82A}">
                    <a16:rowId xmlns:a16="http://schemas.microsoft.com/office/drawing/2014/main" val="10002"/>
                  </a:ext>
                </a:extLst>
              </a:tr>
              <a:tr h="950506">
                <a:tc>
                  <a:txBody>
                    <a:bodyPr/>
                    <a:lstStyle/>
                    <a:p>
                      <a:pPr marL="228600" indent="-228600">
                        <a:buFont typeface="+mj-lt"/>
                        <a:buAutoNum type="arabicPeriod" startAt="3"/>
                      </a:pPr>
                      <a:r>
                        <a:rPr lang="en-US" sz="1400" b="1" baseline="0" dirty="0"/>
                        <a:t>Data Acquisition and Control System</a:t>
                      </a:r>
                      <a:endParaRPr lang="en-US" sz="1400" baseline="0" dirty="0"/>
                    </a:p>
                    <a:p>
                      <a:pPr marL="228600" indent="-228600">
                        <a:buFont typeface="Arial" panose="020B0604020202020204" pitchFamily="34" charset="0"/>
                        <a:buChar char="•"/>
                      </a:pPr>
                      <a:r>
                        <a:rPr lang="en-US" sz="1400" baseline="0" dirty="0"/>
                        <a:t>Site-wide upgrade and modernization of controls.  Adds SCADA class system to reduce Human-in-the-Loop CONOPS</a:t>
                      </a:r>
                    </a:p>
                    <a:p>
                      <a:pPr marL="228600" indent="-228600">
                        <a:buFont typeface="Arial" panose="020B0604020202020204" pitchFamily="34" charset="0"/>
                        <a:buChar char="•"/>
                      </a:pPr>
                      <a:r>
                        <a:rPr lang="en-US" sz="1400" baseline="0" dirty="0"/>
                        <a:t>Estimated Cost – Range up to $5 M</a:t>
                      </a:r>
                      <a:endParaRPr lang="en-US" sz="1400" dirty="0"/>
                    </a:p>
                  </a:txBody>
                  <a:tcPr marL="68580" marR="68580" marT="34290" marB="34290"/>
                </a:tc>
                <a:extLst>
                  <a:ext uri="{0D108BD9-81ED-4DB2-BD59-A6C34878D82A}">
                    <a16:rowId xmlns:a16="http://schemas.microsoft.com/office/drawing/2014/main" val="10003"/>
                  </a:ext>
                </a:extLst>
              </a:tr>
              <a:tr h="734628">
                <a:tc>
                  <a:txBody>
                    <a:bodyPr/>
                    <a:lstStyle/>
                    <a:p>
                      <a:pPr marL="228600" indent="-228600">
                        <a:buFont typeface="+mj-lt"/>
                        <a:buAutoNum type="arabicPeriod" startAt="4"/>
                      </a:pPr>
                      <a:r>
                        <a:rPr lang="en-US" sz="1400" b="1" baseline="0" dirty="0"/>
                        <a:t>Test Gas Controls</a:t>
                      </a:r>
                      <a:endParaRPr lang="en-US" sz="1400" baseline="0" dirty="0"/>
                    </a:p>
                    <a:p>
                      <a:pPr marL="228600" indent="-228600">
                        <a:buFont typeface="Arial" panose="020B0604020202020204" pitchFamily="34" charset="0"/>
                        <a:buChar char="•"/>
                      </a:pPr>
                      <a:r>
                        <a:rPr lang="en-US" sz="1400" baseline="0" dirty="0"/>
                        <a:t>Modernizes Air/Argon gas injection system that serves (including service for TP-3 Heater)</a:t>
                      </a:r>
                    </a:p>
                    <a:p>
                      <a:pPr marL="228600" indent="-228600">
                        <a:buFont typeface="Arial" panose="020B0604020202020204" pitchFamily="34" charset="0"/>
                        <a:buChar char="•"/>
                      </a:pPr>
                      <a:r>
                        <a:rPr lang="en-US" sz="1400" baseline="0" dirty="0"/>
                        <a:t>Estimated Cost – Range up to $9.5 M with Power Controls Integration</a:t>
                      </a:r>
                      <a:endParaRPr lang="en-US" sz="1400" dirty="0"/>
                    </a:p>
                  </a:txBody>
                  <a:tcPr marL="68580" marR="68580" marT="34290" marB="34290"/>
                </a:tc>
                <a:extLst>
                  <a:ext uri="{0D108BD9-81ED-4DB2-BD59-A6C34878D82A}">
                    <a16:rowId xmlns:a16="http://schemas.microsoft.com/office/drawing/2014/main" val="10004"/>
                  </a:ext>
                </a:extLst>
              </a:tr>
              <a:tr h="762000">
                <a:tc>
                  <a:txBody>
                    <a:bodyPr/>
                    <a:lstStyle/>
                    <a:p>
                      <a:pPr marL="228600" indent="-228600">
                        <a:buFont typeface="+mj-lt"/>
                        <a:buAutoNum type="arabicPeriod" startAt="5"/>
                      </a:pPr>
                      <a:r>
                        <a:rPr lang="en-US" sz="1400" b="1" baseline="0" dirty="0"/>
                        <a:t>Model Insertion System  (AHF)</a:t>
                      </a:r>
                    </a:p>
                    <a:p>
                      <a:pPr marL="228600" indent="-228600">
                        <a:buFont typeface="Arial" panose="020B0604020202020204" pitchFamily="34" charset="0"/>
                        <a:buChar char="•"/>
                      </a:pPr>
                      <a:r>
                        <a:rPr lang="en-US" sz="1400" baseline="0" dirty="0"/>
                        <a:t>Replaces multi-arm and single article system</a:t>
                      </a:r>
                    </a:p>
                    <a:p>
                      <a:pPr marL="228600" indent="-228600">
                        <a:buFont typeface="Arial" panose="020B0604020202020204" pitchFamily="34" charset="0"/>
                        <a:buChar char="•"/>
                      </a:pPr>
                      <a:r>
                        <a:rPr lang="en-US" sz="1400" baseline="0" dirty="0"/>
                        <a:t>Estimated Cost - $4.5 M</a:t>
                      </a:r>
                      <a:endParaRPr lang="en-US" sz="1400" dirty="0"/>
                    </a:p>
                  </a:txBody>
                  <a:tcPr marL="68580" marR="68580" marT="34290" marB="34290"/>
                </a:tc>
                <a:extLst>
                  <a:ext uri="{0D108BD9-81ED-4DB2-BD59-A6C34878D82A}">
                    <a16:rowId xmlns:a16="http://schemas.microsoft.com/office/drawing/2014/main" val="10005"/>
                  </a:ext>
                </a:extLst>
              </a:tr>
              <a:tr h="950506">
                <a:tc>
                  <a:txBody>
                    <a:bodyPr/>
                    <a:lstStyle/>
                    <a:p>
                      <a:pPr marL="228600" indent="-228600">
                        <a:buFont typeface="+mj-lt"/>
                        <a:buAutoNum type="arabicPeriod" startAt="6"/>
                      </a:pPr>
                      <a:r>
                        <a:rPr lang="en-US" sz="1400" b="1" baseline="0" dirty="0"/>
                        <a:t>Safety Ventilation (All Test Legs, North and South) </a:t>
                      </a:r>
                    </a:p>
                    <a:p>
                      <a:pPr marL="228600" indent="-228600">
                        <a:buFont typeface="Arial" panose="020B0604020202020204" pitchFamily="34" charset="0"/>
                        <a:buChar char="•"/>
                      </a:pPr>
                      <a:r>
                        <a:rPr lang="en-US" sz="1400" baseline="0" dirty="0"/>
                        <a:t>Adds improved test chamber ventilation and post-run test article handling system/improvements for CONOPS.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t>Estimated Cost - </a:t>
                      </a:r>
                      <a:r>
                        <a:rPr lang="en-US" sz="1400" baseline="0" dirty="0">
                          <a:solidFill>
                            <a:schemeClr val="tx1"/>
                          </a:solidFill>
                        </a:rPr>
                        <a:t>$TBD M</a:t>
                      </a:r>
                      <a:endParaRPr lang="en-US" sz="1400" dirty="0">
                        <a:solidFill>
                          <a:schemeClr val="tx1"/>
                        </a:solidFill>
                      </a:endParaRPr>
                    </a:p>
                  </a:txBody>
                  <a:tcPr marL="68580" marR="68580" marT="34290" marB="3429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99009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76200" y="990600"/>
            <a:ext cx="8991600" cy="1371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defRPr/>
            </a:pPr>
            <a:r>
              <a:rPr lang="en-US" sz="1800" b="1" dirty="0">
                <a:solidFill>
                  <a:srgbClr val="002060"/>
                </a:solidFill>
              </a:rPr>
              <a:t>	TSF facilities are unique high-energy platforms for simulation of important chemical physics phenomena associated with hypervelocity atmospheric entry.  We operate these facilities for government and commercial customers.  </a:t>
            </a:r>
          </a:p>
          <a:p>
            <a:pPr>
              <a:buFontTx/>
              <a:buNone/>
              <a:defRPr/>
            </a:pPr>
            <a:endParaRPr lang="en-US" sz="1800" b="1" dirty="0">
              <a:solidFill>
                <a:srgbClr val="002060"/>
              </a:solidFill>
            </a:endParaRPr>
          </a:p>
          <a:p>
            <a:pPr>
              <a:buFontTx/>
              <a:buNone/>
              <a:defRPr/>
            </a:pPr>
            <a:endParaRPr lang="en-US" sz="1800" b="1" dirty="0">
              <a:solidFill>
                <a:srgbClr val="002060"/>
              </a:solidFill>
            </a:endParaRPr>
          </a:p>
        </p:txBody>
      </p:sp>
      <p:sp>
        <p:nvSpPr>
          <p:cNvPr id="6" name="Rectangle 4"/>
          <p:cNvSpPr>
            <a:spLocks noChangeArrowheads="1"/>
          </p:cNvSpPr>
          <p:nvPr/>
        </p:nvSpPr>
        <p:spPr bwMode="auto">
          <a:xfrm>
            <a:off x="228600" y="2514600"/>
            <a:ext cx="29718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FontTx/>
              <a:buChar char="•"/>
              <a:defRPr/>
            </a:pPr>
            <a:r>
              <a:rPr lang="en-US" sz="1600" b="1" dirty="0">
                <a:solidFill>
                  <a:srgbClr val="002060"/>
                </a:solidFill>
                <a:ea typeface="ＭＳ Ｐゴシック" charset="0"/>
              </a:rPr>
              <a:t>The facilities operate at high energy densities and at high pressures.</a:t>
            </a:r>
          </a:p>
          <a:p>
            <a:pPr marL="342900" indent="-342900">
              <a:spcBef>
                <a:spcPct val="20000"/>
              </a:spcBef>
              <a:buFontTx/>
              <a:buChar char="•"/>
              <a:defRPr/>
            </a:pPr>
            <a:endParaRPr lang="en-US" sz="1600" b="1" dirty="0">
              <a:solidFill>
                <a:srgbClr val="002060"/>
              </a:solidFill>
              <a:ea typeface="ＭＳ Ｐゴシック" charset="0"/>
            </a:endParaRPr>
          </a:p>
          <a:p>
            <a:pPr marL="342900" indent="-342900">
              <a:spcBef>
                <a:spcPct val="20000"/>
              </a:spcBef>
              <a:buFontTx/>
              <a:buChar char="•"/>
              <a:defRPr/>
            </a:pPr>
            <a:r>
              <a:rPr lang="en-US" sz="1600" b="1" dirty="0">
                <a:solidFill>
                  <a:srgbClr val="002060"/>
                </a:solidFill>
                <a:ea typeface="ＭＳ Ｐゴシック" charset="0"/>
              </a:rPr>
              <a:t>Most of our equipment is unique and of advanced age.</a:t>
            </a:r>
          </a:p>
          <a:p>
            <a:pPr marL="342900" indent="-342900">
              <a:spcBef>
                <a:spcPct val="20000"/>
              </a:spcBef>
              <a:buFontTx/>
              <a:buChar char="•"/>
              <a:defRPr/>
            </a:pPr>
            <a:endParaRPr lang="en-US" sz="1600" b="1" dirty="0">
              <a:solidFill>
                <a:srgbClr val="002060"/>
              </a:solidFill>
              <a:ea typeface="ＭＳ Ｐゴシック" charset="0"/>
            </a:endParaRPr>
          </a:p>
          <a:p>
            <a:pPr marL="342900" indent="-342900">
              <a:spcBef>
                <a:spcPct val="20000"/>
              </a:spcBef>
              <a:buFontTx/>
              <a:buChar char="•"/>
              <a:defRPr/>
            </a:pPr>
            <a:r>
              <a:rPr lang="en-US" sz="1600" b="1" dirty="0">
                <a:solidFill>
                  <a:srgbClr val="002060"/>
                </a:solidFill>
                <a:ea typeface="ＭＳ Ｐゴシック" charset="0"/>
              </a:rPr>
              <a:t>Safe, efficient operation is our top priority.</a:t>
            </a:r>
          </a:p>
        </p:txBody>
      </p:sp>
      <p:pic>
        <p:nvPicPr>
          <p:cNvPr id="7" name="Picture 5" descr="ACD03-0181-03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00400" y="2427288"/>
            <a:ext cx="5595938"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26"/>
          <p:cNvSpPr txBox="1">
            <a:spLocks noChangeArrowheads="1"/>
          </p:cNvSpPr>
          <p:nvPr/>
        </p:nvSpPr>
        <p:spPr>
          <a:xfrm>
            <a:off x="0" y="152400"/>
            <a:ext cx="9144000" cy="5635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i="1" dirty="0">
                <a:solidFill>
                  <a:srgbClr val="0070C0"/>
                </a:solidFill>
                <a:latin typeface="+mn-lt"/>
              </a:rPr>
              <a:t>Summary</a:t>
            </a:r>
          </a:p>
        </p:txBody>
      </p:sp>
      <p:sp>
        <p:nvSpPr>
          <p:cNvPr id="9" name="Slide Number Placeholder 8">
            <a:extLst>
              <a:ext uri="{FF2B5EF4-FFF2-40B4-BE49-F238E27FC236}">
                <a16:creationId xmlns:a16="http://schemas.microsoft.com/office/drawing/2014/main" id="{4943144B-C3FE-1B4B-A02A-58C0DF67160D}"/>
              </a:ext>
            </a:extLst>
          </p:cNvPr>
          <p:cNvSpPr>
            <a:spLocks noGrp="1"/>
          </p:cNvSpPr>
          <p:nvPr>
            <p:ph type="sldNum" sz="quarter" idx="12"/>
          </p:nvPr>
        </p:nvSpPr>
        <p:spPr/>
        <p:txBody>
          <a:bodyPr/>
          <a:lstStyle/>
          <a:p>
            <a:fld id="{80FF9840-D53A-4141-B9D6-5B9F654A44C9}" type="slidenum">
              <a:rPr lang="en-US" smtClean="0"/>
              <a:pPr/>
              <a:t>18</a:t>
            </a:fld>
            <a:endParaRPr lang="en-US" dirty="0"/>
          </a:p>
        </p:txBody>
      </p:sp>
    </p:spTree>
    <p:extLst>
      <p:ext uri="{BB962C8B-B14F-4D97-AF65-F5344CB8AC3E}">
        <p14:creationId xmlns:p14="http://schemas.microsoft.com/office/powerpoint/2010/main" val="144364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609600" y="762000"/>
            <a:ext cx="7924800" cy="5122863"/>
          </a:xfrm>
          <a:prstGeom prst="rect">
            <a:avLst/>
          </a:prstGeom>
          <a:extLst>
            <a:ext uri="{91240B29-F687-4F45-9708-019B960494DF}">
              <a14:hiddenLine xmlns:a14="http://schemas.microsoft.com/office/drawing/2010/main" w="12700">
                <a:solidFill>
                  <a:schemeClr val="tx1"/>
                </a:solidFill>
                <a:miter lim="800000"/>
                <a:headEnd/>
                <a:tailEnd/>
              </a14:hiddenLine>
            </a:ext>
          </a:ex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sz="1800" dirty="0">
              <a:solidFill>
                <a:srgbClr val="002060"/>
              </a:solidFill>
            </a:endParaRPr>
          </a:p>
          <a:p>
            <a:r>
              <a:rPr lang="en-US" sz="1800" b="1" dirty="0">
                <a:solidFill>
                  <a:srgbClr val="002060"/>
                </a:solidFill>
              </a:rPr>
              <a:t>Conduct </a:t>
            </a:r>
            <a:r>
              <a:rPr lang="en-US" sz="1800" b="1" i="1" dirty="0">
                <a:solidFill>
                  <a:srgbClr val="002060"/>
                </a:solidFill>
              </a:rPr>
              <a:t>safe</a:t>
            </a:r>
            <a:r>
              <a:rPr lang="en-US" sz="1800" b="1" dirty="0">
                <a:solidFill>
                  <a:srgbClr val="002060"/>
                </a:solidFill>
              </a:rPr>
              <a:t> and </a:t>
            </a:r>
            <a:r>
              <a:rPr lang="en-US" sz="1800" b="1" i="1" dirty="0">
                <a:solidFill>
                  <a:srgbClr val="002060"/>
                </a:solidFill>
              </a:rPr>
              <a:t>efficient</a:t>
            </a:r>
            <a:r>
              <a:rPr lang="en-US" sz="1800" b="1" dirty="0">
                <a:solidFill>
                  <a:srgbClr val="002060"/>
                </a:solidFill>
              </a:rPr>
              <a:t> operations of the high-enthalpy </a:t>
            </a:r>
            <a:r>
              <a:rPr lang="en-US" sz="1800" b="1" dirty="0" err="1">
                <a:solidFill>
                  <a:srgbClr val="002060"/>
                </a:solidFill>
              </a:rPr>
              <a:t>thermophysics</a:t>
            </a:r>
            <a:r>
              <a:rPr lang="en-US" sz="1800" b="1" dirty="0">
                <a:solidFill>
                  <a:srgbClr val="002060"/>
                </a:solidFill>
              </a:rPr>
              <a:t> facilities at ARC.  </a:t>
            </a:r>
          </a:p>
          <a:p>
            <a:r>
              <a:rPr lang="en-US" sz="1800" dirty="0">
                <a:solidFill>
                  <a:srgbClr val="002060"/>
                </a:solidFill>
              </a:rPr>
              <a:t>Support Agency and US Government missions by providing ground-based high enthalpy simulation services for DDT&amp;E of thermal protection materials, aerothermodynamic design, and vehicle structures.</a:t>
            </a:r>
          </a:p>
          <a:p>
            <a:r>
              <a:rPr lang="en-US" sz="1800" dirty="0">
                <a:solidFill>
                  <a:srgbClr val="002060"/>
                </a:solidFill>
              </a:rPr>
              <a:t>Develop and promote best practices for high enthalpy mission support and Research &amp; Development.</a:t>
            </a:r>
          </a:p>
          <a:p>
            <a:endParaRPr lang="en-US" sz="1800" dirty="0">
              <a:solidFill>
                <a:srgbClr val="002060"/>
              </a:solidFill>
            </a:endParaRPr>
          </a:p>
          <a:p>
            <a:pPr>
              <a:buFontTx/>
              <a:buNone/>
            </a:pPr>
            <a:r>
              <a:rPr lang="en-US" sz="1800" dirty="0">
                <a:solidFill>
                  <a:srgbClr val="002060"/>
                </a:solidFill>
              </a:rPr>
              <a:t>	</a:t>
            </a:r>
          </a:p>
          <a:p>
            <a:pPr>
              <a:buFontTx/>
              <a:buNone/>
            </a:pPr>
            <a:endParaRPr lang="en-US" sz="1800" dirty="0">
              <a:solidFill>
                <a:srgbClr val="002060"/>
              </a:solidFill>
            </a:endParaRPr>
          </a:p>
          <a:p>
            <a:r>
              <a:rPr lang="en-US" sz="1800" dirty="0">
                <a:solidFill>
                  <a:srgbClr val="002060"/>
                </a:solidFill>
              </a:rPr>
              <a:t>The arc jet complex is NASA’s sole</a:t>
            </a:r>
            <a:r>
              <a:rPr lang="ja-JP" altLang="en-US" sz="1800" dirty="0">
                <a:solidFill>
                  <a:srgbClr val="002060"/>
                </a:solidFill>
              </a:rPr>
              <a:t> </a:t>
            </a:r>
            <a:r>
              <a:rPr lang="en-US" altLang="ja-JP" sz="1800" b="1" dirty="0">
                <a:solidFill>
                  <a:srgbClr val="002060"/>
                </a:solidFill>
              </a:rPr>
              <a:t>production-class</a:t>
            </a:r>
            <a:r>
              <a:rPr lang="en-US" altLang="ja-JP" sz="1800" dirty="0">
                <a:solidFill>
                  <a:srgbClr val="002060"/>
                </a:solidFill>
              </a:rPr>
              <a:t> capability for high enthalpy testing.</a:t>
            </a:r>
          </a:p>
          <a:p>
            <a:r>
              <a:rPr lang="en-US" sz="1800" dirty="0">
                <a:solidFill>
                  <a:srgbClr val="002060"/>
                </a:solidFill>
              </a:rPr>
              <a:t>Our customers include any NASA mission requiring a heat shield, commercial spacecraft developers, and DoD.</a:t>
            </a:r>
          </a:p>
          <a:p>
            <a:endParaRPr lang="en-US" sz="1800" dirty="0">
              <a:solidFill>
                <a:srgbClr val="002060"/>
              </a:solidFill>
            </a:endParaRPr>
          </a:p>
        </p:txBody>
      </p:sp>
      <p:sp>
        <p:nvSpPr>
          <p:cNvPr id="6" name="Text Box 1026"/>
          <p:cNvSpPr txBox="1">
            <a:spLocks noChangeArrowheads="1"/>
          </p:cNvSpPr>
          <p:nvPr/>
        </p:nvSpPr>
        <p:spPr>
          <a:xfrm>
            <a:off x="0" y="152400"/>
            <a:ext cx="9144000" cy="5635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i="1" dirty="0">
                <a:solidFill>
                  <a:srgbClr val="0070C0"/>
                </a:solidFill>
                <a:latin typeface="+mn-lt"/>
              </a:rPr>
              <a:t>Our Mission:</a:t>
            </a:r>
          </a:p>
        </p:txBody>
      </p:sp>
      <p:sp>
        <p:nvSpPr>
          <p:cNvPr id="7" name="Slide Number Placeholder 6">
            <a:extLst>
              <a:ext uri="{FF2B5EF4-FFF2-40B4-BE49-F238E27FC236}">
                <a16:creationId xmlns:a16="http://schemas.microsoft.com/office/drawing/2014/main" id="{EB9BEA85-F783-3D4A-9021-9454C75645FD}"/>
              </a:ext>
            </a:extLst>
          </p:cNvPr>
          <p:cNvSpPr>
            <a:spLocks noGrp="1"/>
          </p:cNvSpPr>
          <p:nvPr>
            <p:ph type="sldNum" sz="quarter" idx="12"/>
          </p:nvPr>
        </p:nvSpPr>
        <p:spPr/>
        <p:txBody>
          <a:bodyPr/>
          <a:lstStyle/>
          <a:p>
            <a:fld id="{80FF9840-D53A-4141-B9D6-5B9F654A44C9}" type="slidenum">
              <a:rPr lang="en-US" smtClean="0"/>
              <a:pPr/>
              <a:t>2</a:t>
            </a:fld>
            <a:endParaRPr lang="en-US" dirty="0"/>
          </a:p>
        </p:txBody>
      </p:sp>
    </p:spTree>
    <p:extLst>
      <p:ext uri="{BB962C8B-B14F-4D97-AF65-F5344CB8AC3E}">
        <p14:creationId xmlns:p14="http://schemas.microsoft.com/office/powerpoint/2010/main" val="2471543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19400" y="295244"/>
            <a:ext cx="3456457" cy="400110"/>
          </a:xfrm>
          <a:prstGeom prst="rect">
            <a:avLst/>
          </a:prstGeom>
          <a:noFill/>
        </p:spPr>
        <p:txBody>
          <a:bodyPr wrap="square" rtlCol="0" anchor="ctr">
            <a:spAutoFit/>
          </a:bodyPr>
          <a:lstStyle/>
          <a:p>
            <a:pPr algn="ctr"/>
            <a:r>
              <a:rPr lang="en-US" sz="2000" b="1" i="1" dirty="0">
                <a:solidFill>
                  <a:srgbClr val="0070C0"/>
                </a:solidFill>
              </a:rPr>
              <a:t>Facility Organization Overview</a:t>
            </a:r>
          </a:p>
        </p:txBody>
      </p:sp>
      <p:grpSp>
        <p:nvGrpSpPr>
          <p:cNvPr id="5" name="Group 4"/>
          <p:cNvGrpSpPr/>
          <p:nvPr/>
        </p:nvGrpSpPr>
        <p:grpSpPr>
          <a:xfrm>
            <a:off x="152400" y="1003011"/>
            <a:ext cx="8839200" cy="5537776"/>
            <a:chOff x="193539" y="1003011"/>
            <a:chExt cx="8798061" cy="5537776"/>
          </a:xfrm>
        </p:grpSpPr>
        <p:sp>
          <p:nvSpPr>
            <p:cNvPr id="6" name="TextBox 5"/>
            <p:cNvSpPr txBox="1"/>
            <p:nvPr/>
          </p:nvSpPr>
          <p:spPr>
            <a:xfrm>
              <a:off x="3203260" y="1946700"/>
              <a:ext cx="2737480" cy="830997"/>
            </a:xfrm>
            <a:prstGeom prst="rect">
              <a:avLst/>
            </a:prstGeom>
            <a:noFill/>
            <a:ln w="28575">
              <a:solidFill>
                <a:srgbClr val="0070C0"/>
              </a:solidFill>
            </a:ln>
          </p:spPr>
          <p:txBody>
            <a:bodyPr wrap="none" rtlCol="0" anchor="ctr">
              <a:spAutoFit/>
            </a:bodyPr>
            <a:lstStyle/>
            <a:p>
              <a:pPr algn="ctr"/>
              <a:r>
                <a:rPr lang="en-US" sz="1600" dirty="0"/>
                <a:t>Entry Systems and Technology </a:t>
              </a:r>
            </a:p>
            <a:p>
              <a:pPr algn="ctr"/>
              <a:r>
                <a:rPr lang="en-US" sz="1600" dirty="0"/>
                <a:t>Division</a:t>
              </a:r>
            </a:p>
            <a:p>
              <a:pPr algn="ctr"/>
              <a:r>
                <a:rPr lang="en-US" sz="1600" dirty="0"/>
                <a:t>David Hash</a:t>
              </a:r>
            </a:p>
          </p:txBody>
        </p:sp>
        <p:sp>
          <p:nvSpPr>
            <p:cNvPr id="7" name="TextBox 6"/>
            <p:cNvSpPr txBox="1"/>
            <p:nvPr/>
          </p:nvSpPr>
          <p:spPr>
            <a:xfrm>
              <a:off x="3026815" y="1003011"/>
              <a:ext cx="3090375" cy="584775"/>
            </a:xfrm>
            <a:prstGeom prst="rect">
              <a:avLst/>
            </a:prstGeom>
            <a:noFill/>
            <a:ln w="28575">
              <a:solidFill>
                <a:schemeClr val="tx1"/>
              </a:solidFill>
            </a:ln>
          </p:spPr>
          <p:txBody>
            <a:bodyPr wrap="none" rtlCol="0" anchor="ctr">
              <a:spAutoFit/>
            </a:bodyPr>
            <a:lstStyle/>
            <a:p>
              <a:pPr algn="ctr"/>
              <a:r>
                <a:rPr lang="en-US" sz="1600" dirty="0"/>
                <a:t>Exploration Technology Directorate</a:t>
              </a:r>
            </a:p>
            <a:p>
              <a:pPr algn="ctr"/>
              <a:r>
                <a:rPr lang="en-US" sz="1600" dirty="0"/>
                <a:t>Rupak Biswas</a:t>
              </a:r>
            </a:p>
          </p:txBody>
        </p:sp>
        <p:sp>
          <p:nvSpPr>
            <p:cNvPr id="8" name="TextBox 7"/>
            <p:cNvSpPr txBox="1"/>
            <p:nvPr/>
          </p:nvSpPr>
          <p:spPr>
            <a:xfrm>
              <a:off x="193539" y="3593811"/>
              <a:ext cx="2817374" cy="584775"/>
            </a:xfrm>
            <a:prstGeom prst="rect">
              <a:avLst/>
            </a:prstGeom>
            <a:noFill/>
            <a:ln w="38100">
              <a:solidFill>
                <a:srgbClr val="02DC0C"/>
              </a:solidFill>
            </a:ln>
          </p:spPr>
          <p:txBody>
            <a:bodyPr wrap="none" rtlCol="0" anchor="ctr">
              <a:spAutoFit/>
            </a:bodyPr>
            <a:lstStyle/>
            <a:p>
              <a:pPr algn="ctr"/>
              <a:r>
                <a:rPr lang="en-US" sz="1600" dirty="0"/>
                <a:t>Thermophysics Facilities Branch</a:t>
              </a:r>
            </a:p>
            <a:p>
              <a:pPr algn="ctr"/>
              <a:r>
                <a:rPr lang="en-US" sz="1600" dirty="0"/>
                <a:t>Scott Eddlemon</a:t>
              </a:r>
            </a:p>
          </p:txBody>
        </p:sp>
        <p:sp>
          <p:nvSpPr>
            <p:cNvPr id="9" name="TextBox 8"/>
            <p:cNvSpPr txBox="1"/>
            <p:nvPr/>
          </p:nvSpPr>
          <p:spPr>
            <a:xfrm>
              <a:off x="6288495" y="3820180"/>
              <a:ext cx="2703104" cy="523220"/>
            </a:xfrm>
            <a:prstGeom prst="rect">
              <a:avLst/>
            </a:prstGeom>
            <a:noFill/>
            <a:ln w="28575">
              <a:solidFill>
                <a:srgbClr val="0070C0"/>
              </a:solidFill>
            </a:ln>
          </p:spPr>
          <p:txBody>
            <a:bodyPr wrap="square" rtlCol="0" anchor="ctr">
              <a:spAutoFit/>
            </a:bodyPr>
            <a:lstStyle/>
            <a:p>
              <a:pPr algn="ctr"/>
              <a:r>
                <a:rPr lang="en-US" sz="1400" dirty="0"/>
                <a:t>Aerothermodynamics Branch</a:t>
              </a:r>
            </a:p>
            <a:p>
              <a:pPr algn="ctr"/>
              <a:r>
                <a:rPr lang="en-US" sz="1400" dirty="0"/>
                <a:t>Jeff Hill</a:t>
              </a:r>
            </a:p>
          </p:txBody>
        </p:sp>
        <p:sp>
          <p:nvSpPr>
            <p:cNvPr id="10" name="TextBox 9"/>
            <p:cNvSpPr txBox="1"/>
            <p:nvPr/>
          </p:nvSpPr>
          <p:spPr>
            <a:xfrm>
              <a:off x="6248400" y="4736067"/>
              <a:ext cx="2743200" cy="738664"/>
            </a:xfrm>
            <a:prstGeom prst="rect">
              <a:avLst/>
            </a:prstGeom>
            <a:noFill/>
            <a:ln w="28575">
              <a:solidFill>
                <a:srgbClr val="0070C0"/>
              </a:solidFill>
            </a:ln>
          </p:spPr>
          <p:txBody>
            <a:bodyPr wrap="square" rtlCol="0" anchor="ctr">
              <a:spAutoFit/>
            </a:bodyPr>
            <a:lstStyle/>
            <a:p>
              <a:pPr algn="ctr"/>
              <a:r>
                <a:rPr lang="en-US" sz="1400" dirty="0"/>
                <a:t>Thermal Protection Materials Branch</a:t>
              </a:r>
            </a:p>
            <a:p>
              <a:pPr algn="ctr"/>
              <a:r>
                <a:rPr lang="en-US" sz="1400" dirty="0"/>
                <a:t>Mairead Stackpoole</a:t>
              </a:r>
            </a:p>
          </p:txBody>
        </p:sp>
        <p:sp>
          <p:nvSpPr>
            <p:cNvPr id="11" name="TextBox 10"/>
            <p:cNvSpPr txBox="1"/>
            <p:nvPr/>
          </p:nvSpPr>
          <p:spPr>
            <a:xfrm>
              <a:off x="6248400" y="5726667"/>
              <a:ext cx="2743200" cy="738664"/>
            </a:xfrm>
            <a:prstGeom prst="rect">
              <a:avLst/>
            </a:prstGeom>
            <a:noFill/>
            <a:ln w="28575">
              <a:solidFill>
                <a:srgbClr val="0070C0"/>
              </a:solidFill>
            </a:ln>
          </p:spPr>
          <p:txBody>
            <a:bodyPr wrap="square" rtlCol="0" anchor="ctr">
              <a:spAutoFit/>
            </a:bodyPr>
            <a:lstStyle/>
            <a:p>
              <a:pPr algn="ctr"/>
              <a:r>
                <a:rPr lang="en-US" sz="1400" dirty="0"/>
                <a:t>Entry Systems and Vehicle Development Branch</a:t>
              </a:r>
            </a:p>
            <a:p>
              <a:pPr algn="ctr"/>
              <a:r>
                <a:rPr lang="en-US" sz="1400" dirty="0"/>
                <a:t>Kerry Zarchi</a:t>
              </a:r>
            </a:p>
          </p:txBody>
        </p:sp>
        <p:sp>
          <p:nvSpPr>
            <p:cNvPr id="12" name="TextBox 11"/>
            <p:cNvSpPr txBox="1"/>
            <p:nvPr/>
          </p:nvSpPr>
          <p:spPr>
            <a:xfrm>
              <a:off x="783258" y="4889211"/>
              <a:ext cx="1710084" cy="584775"/>
            </a:xfrm>
            <a:prstGeom prst="rect">
              <a:avLst/>
            </a:prstGeom>
            <a:noFill/>
            <a:ln w="38100">
              <a:solidFill>
                <a:srgbClr val="02DC0C"/>
              </a:solidFill>
            </a:ln>
          </p:spPr>
          <p:txBody>
            <a:bodyPr wrap="none" rtlCol="0" anchor="ctr">
              <a:spAutoFit/>
            </a:bodyPr>
            <a:lstStyle/>
            <a:p>
              <a:pPr algn="ctr"/>
              <a:r>
                <a:rPr lang="en-US" sz="1600" dirty="0"/>
                <a:t>Arc Jet Operations</a:t>
              </a:r>
            </a:p>
            <a:p>
              <a:pPr algn="ctr"/>
              <a:r>
                <a:rPr lang="en-US" sz="1600" dirty="0"/>
                <a:t>Peter Race</a:t>
              </a:r>
            </a:p>
          </p:txBody>
        </p:sp>
        <p:sp>
          <p:nvSpPr>
            <p:cNvPr id="16" name="TextBox 15"/>
            <p:cNvSpPr txBox="1">
              <a:spLocks/>
            </p:cNvSpPr>
            <p:nvPr/>
          </p:nvSpPr>
          <p:spPr>
            <a:xfrm>
              <a:off x="3260796" y="3470701"/>
              <a:ext cx="2165208" cy="830997"/>
            </a:xfrm>
            <a:prstGeom prst="rect">
              <a:avLst/>
            </a:prstGeom>
            <a:noFill/>
            <a:ln w="28575">
              <a:solidFill>
                <a:srgbClr val="02DC0C"/>
              </a:solidFill>
            </a:ln>
          </p:spPr>
          <p:txBody>
            <a:bodyPr wrap="none" rtlCol="0" anchor="ctr">
              <a:spAutoFit/>
            </a:bodyPr>
            <a:lstStyle/>
            <a:p>
              <a:pPr algn="ctr"/>
              <a:endParaRPr lang="en-US" sz="1600" dirty="0"/>
            </a:p>
            <a:p>
              <a:pPr algn="ctr"/>
              <a:r>
                <a:rPr lang="en-US" sz="1600" dirty="0"/>
                <a:t>ATOM Contract Support</a:t>
              </a:r>
            </a:p>
            <a:p>
              <a:pPr algn="ctr"/>
              <a:endParaRPr lang="en-US" sz="1600" dirty="0"/>
            </a:p>
          </p:txBody>
        </p:sp>
        <p:cxnSp>
          <p:nvCxnSpPr>
            <p:cNvPr id="17" name="Straight Connector 16"/>
            <p:cNvCxnSpPr>
              <a:stCxn id="7" idx="2"/>
              <a:endCxn id="6" idx="0"/>
            </p:cNvCxnSpPr>
            <p:nvPr/>
          </p:nvCxnSpPr>
          <p:spPr>
            <a:xfrm flipH="1">
              <a:off x="4572000" y="1587786"/>
              <a:ext cx="3" cy="35891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Elbow Connector 17"/>
            <p:cNvCxnSpPr>
              <a:cxnSpLocks/>
              <a:stCxn id="6" idx="2"/>
              <a:endCxn id="8" idx="0"/>
            </p:cNvCxnSpPr>
            <p:nvPr/>
          </p:nvCxnSpPr>
          <p:spPr>
            <a:xfrm rot="5400000">
              <a:off x="2679056" y="1700867"/>
              <a:ext cx="816114" cy="2969774"/>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19" name="Shape 23"/>
            <p:cNvCxnSpPr>
              <a:cxnSpLocks/>
              <a:endCxn id="9" idx="1"/>
            </p:cNvCxnSpPr>
            <p:nvPr/>
          </p:nvCxnSpPr>
          <p:spPr>
            <a:xfrm>
              <a:off x="4572000" y="3183150"/>
              <a:ext cx="1716496" cy="898640"/>
            </a:xfrm>
            <a:prstGeom prst="bentConnector3">
              <a:avLst>
                <a:gd name="adj1" fmla="val 84901"/>
              </a:avLst>
            </a:prstGeom>
            <a:ln w="28575"/>
          </p:spPr>
          <p:style>
            <a:lnRef idx="1">
              <a:schemeClr val="accent1"/>
            </a:lnRef>
            <a:fillRef idx="0">
              <a:schemeClr val="accent1"/>
            </a:fillRef>
            <a:effectRef idx="0">
              <a:schemeClr val="accent1"/>
            </a:effectRef>
            <a:fontRef idx="minor">
              <a:schemeClr val="tx1"/>
            </a:fontRef>
          </p:style>
        </p:cxnSp>
        <p:cxnSp>
          <p:nvCxnSpPr>
            <p:cNvPr id="20" name="Shape 25"/>
            <p:cNvCxnSpPr>
              <a:cxnSpLocks/>
              <a:stCxn id="9" idx="1"/>
              <a:endCxn id="10" idx="1"/>
            </p:cNvCxnSpPr>
            <p:nvPr/>
          </p:nvCxnSpPr>
          <p:spPr>
            <a:xfrm rot="10800000" flipV="1">
              <a:off x="6248401" y="4081789"/>
              <a:ext cx="40096" cy="1023609"/>
            </a:xfrm>
            <a:prstGeom prst="bentConnector3">
              <a:avLst>
                <a:gd name="adj1" fmla="val 667485"/>
              </a:avLst>
            </a:prstGeom>
            <a:ln w="28575"/>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10" idx="1"/>
              <a:endCxn id="11" idx="1"/>
            </p:cNvCxnSpPr>
            <p:nvPr/>
          </p:nvCxnSpPr>
          <p:spPr>
            <a:xfrm rot="10800000" flipV="1">
              <a:off x="6248400" y="5105399"/>
              <a:ext cx="12700" cy="990600"/>
            </a:xfrm>
            <a:prstGeom prst="bentConnector3">
              <a:avLst>
                <a:gd name="adj1" fmla="val 1890712"/>
              </a:avLst>
            </a:prstGeom>
            <a:ln w="28575"/>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8" idx="3"/>
              <a:endCxn id="16" idx="1"/>
            </p:cNvCxnSpPr>
            <p:nvPr/>
          </p:nvCxnSpPr>
          <p:spPr>
            <a:xfrm>
              <a:off x="3010913" y="3886199"/>
              <a:ext cx="249883" cy="1"/>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23" name="Elbow Connector 22"/>
            <p:cNvCxnSpPr>
              <a:cxnSpLocks/>
              <a:stCxn id="8" idx="2"/>
            </p:cNvCxnSpPr>
            <p:nvPr/>
          </p:nvCxnSpPr>
          <p:spPr>
            <a:xfrm rot="16200000" flipH="1">
              <a:off x="2095054" y="3685757"/>
              <a:ext cx="393416" cy="1379073"/>
            </a:xfrm>
            <a:prstGeom prst="bentConnector2">
              <a:avLst/>
            </a:prstGeom>
            <a:ln w="28575"/>
          </p:spPr>
          <p:style>
            <a:lnRef idx="1">
              <a:schemeClr val="accent1"/>
            </a:lnRef>
            <a:fillRef idx="0">
              <a:schemeClr val="accent1"/>
            </a:fillRef>
            <a:effectRef idx="0">
              <a:schemeClr val="accent1"/>
            </a:effectRef>
            <a:fontRef idx="minor">
              <a:schemeClr val="tx1"/>
            </a:fontRef>
          </p:style>
        </p:cxnSp>
        <p:cxnSp>
          <p:nvCxnSpPr>
            <p:cNvPr id="25" name="Shape 44"/>
            <p:cNvCxnSpPr>
              <a:cxnSpLocks/>
              <a:stCxn id="12" idx="3"/>
              <a:endCxn id="35" idx="1"/>
            </p:cNvCxnSpPr>
            <p:nvPr/>
          </p:nvCxnSpPr>
          <p:spPr>
            <a:xfrm>
              <a:off x="2493341" y="5181599"/>
              <a:ext cx="935659" cy="1"/>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26" name="Shape 46"/>
            <p:cNvCxnSpPr>
              <a:cxnSpLocks/>
              <a:endCxn id="36" idx="3"/>
            </p:cNvCxnSpPr>
            <p:nvPr/>
          </p:nvCxnSpPr>
          <p:spPr>
            <a:xfrm rot="5400000">
              <a:off x="1900484" y="5167587"/>
              <a:ext cx="1676396" cy="485229"/>
            </a:xfrm>
            <a:prstGeom prst="bentConnector2">
              <a:avLst/>
            </a:prstGeom>
            <a:ln w="28575"/>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429000" y="4889212"/>
              <a:ext cx="1768392" cy="584775"/>
            </a:xfrm>
            <a:prstGeom prst="rect">
              <a:avLst/>
            </a:prstGeom>
            <a:noFill/>
            <a:ln w="38100">
              <a:solidFill>
                <a:srgbClr val="02DC0C"/>
              </a:solidFill>
            </a:ln>
          </p:spPr>
          <p:txBody>
            <a:bodyPr wrap="square" rtlCol="0" anchor="ctr">
              <a:spAutoFit/>
            </a:bodyPr>
            <a:lstStyle/>
            <a:p>
              <a:pPr algn="ctr"/>
              <a:r>
                <a:rPr lang="en-US" sz="1600"/>
                <a:t>Range Operations</a:t>
              </a:r>
            </a:p>
            <a:p>
              <a:pPr algn="ctr"/>
              <a:r>
                <a:rPr lang="en-US" sz="1600"/>
                <a:t>Chuck Cornelison</a:t>
              </a:r>
              <a:endParaRPr lang="en-US" sz="1600" dirty="0"/>
            </a:p>
          </p:txBody>
        </p:sp>
        <p:sp>
          <p:nvSpPr>
            <p:cNvPr id="36" name="TextBox 35"/>
            <p:cNvSpPr txBox="1"/>
            <p:nvPr/>
          </p:nvSpPr>
          <p:spPr>
            <a:xfrm>
              <a:off x="780533" y="5956012"/>
              <a:ext cx="1715534" cy="584775"/>
            </a:xfrm>
            <a:prstGeom prst="rect">
              <a:avLst/>
            </a:prstGeom>
            <a:noFill/>
            <a:ln w="38100">
              <a:solidFill>
                <a:srgbClr val="02DC0C"/>
              </a:solidFill>
            </a:ln>
          </p:spPr>
          <p:txBody>
            <a:bodyPr wrap="none" rtlCol="0" anchor="ctr">
              <a:spAutoFit/>
            </a:bodyPr>
            <a:lstStyle/>
            <a:p>
              <a:pPr algn="ctr"/>
              <a:r>
                <a:rPr lang="en-US" sz="1600" dirty="0"/>
                <a:t>EAST Operations</a:t>
              </a:r>
            </a:p>
            <a:p>
              <a:pPr algn="ctr"/>
              <a:r>
                <a:rPr lang="en-US" sz="1600" dirty="0"/>
                <a:t>Mark McGlaughlin</a:t>
              </a:r>
            </a:p>
          </p:txBody>
        </p:sp>
      </p:grpSp>
      <p:sp>
        <p:nvSpPr>
          <p:cNvPr id="14" name="Slide Number Placeholder 13">
            <a:extLst>
              <a:ext uri="{FF2B5EF4-FFF2-40B4-BE49-F238E27FC236}">
                <a16:creationId xmlns:a16="http://schemas.microsoft.com/office/drawing/2014/main" id="{97832FDF-F2B1-8949-B9CD-52CB4E66B29A}"/>
              </a:ext>
            </a:extLst>
          </p:cNvPr>
          <p:cNvSpPr>
            <a:spLocks noGrp="1"/>
          </p:cNvSpPr>
          <p:nvPr>
            <p:ph type="sldNum" sz="quarter" idx="12"/>
          </p:nvPr>
        </p:nvSpPr>
        <p:spPr/>
        <p:txBody>
          <a:bodyPr/>
          <a:lstStyle/>
          <a:p>
            <a:fld id="{80FF9840-D53A-4141-B9D6-5B9F654A44C9}" type="slidenum">
              <a:rPr lang="en-US" smtClean="0"/>
              <a:pPr/>
              <a:t>3</a:t>
            </a:fld>
            <a:endParaRPr lang="en-US" dirty="0"/>
          </a:p>
        </p:txBody>
      </p:sp>
    </p:spTree>
    <p:extLst>
      <p:ext uri="{BB962C8B-B14F-4D97-AF65-F5344CB8AC3E}">
        <p14:creationId xmlns:p14="http://schemas.microsoft.com/office/powerpoint/2010/main" val="822606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87" name="Text Box 1026"/>
          <p:cNvSpPr txBox="1">
            <a:spLocks noGrp="1" noChangeArrowheads="1"/>
          </p:cNvSpPr>
          <p:nvPr>
            <p:ph type="title"/>
          </p:nvPr>
        </p:nvSpPr>
        <p:spPr>
          <a:xfrm>
            <a:off x="0" y="152400"/>
            <a:ext cx="9144000" cy="563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a:bodyPr>
          <a:lstStyle/>
          <a:p>
            <a:r>
              <a:rPr lang="en-US" sz="2400" b="1" i="1" dirty="0">
                <a:solidFill>
                  <a:srgbClr val="0070C0"/>
                </a:solidFill>
                <a:latin typeface="+mn-lt"/>
              </a:rPr>
              <a:t>Energy and Time Domains for Hypervelocity Heating Phenomena</a:t>
            </a:r>
          </a:p>
        </p:txBody>
      </p:sp>
      <p:grpSp>
        <p:nvGrpSpPr>
          <p:cNvPr id="5" name="Group 4"/>
          <p:cNvGrpSpPr/>
          <p:nvPr/>
        </p:nvGrpSpPr>
        <p:grpSpPr>
          <a:xfrm>
            <a:off x="457200" y="609600"/>
            <a:ext cx="8547102" cy="5643563"/>
            <a:chOff x="457200" y="990600"/>
            <a:chExt cx="8547102" cy="5643563"/>
          </a:xfrm>
        </p:grpSpPr>
        <p:grpSp>
          <p:nvGrpSpPr>
            <p:cNvPr id="56324" name="Group 4"/>
            <p:cNvGrpSpPr>
              <a:grpSpLocks/>
            </p:cNvGrpSpPr>
            <p:nvPr/>
          </p:nvGrpSpPr>
          <p:grpSpPr bwMode="auto">
            <a:xfrm>
              <a:off x="457200" y="1447800"/>
              <a:ext cx="8547102" cy="5186363"/>
              <a:chOff x="480" y="816"/>
              <a:chExt cx="5384" cy="3267"/>
            </a:xfrm>
          </p:grpSpPr>
          <p:sp>
            <p:nvSpPr>
              <p:cNvPr id="56325" name="Line 1164"/>
              <p:cNvSpPr>
                <a:spLocks noChangeShapeType="1"/>
              </p:cNvSpPr>
              <p:nvPr/>
            </p:nvSpPr>
            <p:spPr bwMode="auto">
              <a:xfrm flipH="1">
                <a:off x="4512" y="1776"/>
                <a:ext cx="273" cy="15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6326" name="Rectangle 1028"/>
              <p:cNvSpPr>
                <a:spLocks noChangeArrowheads="1"/>
              </p:cNvSpPr>
              <p:nvPr/>
            </p:nvSpPr>
            <p:spPr bwMode="auto">
              <a:xfrm>
                <a:off x="2663" y="3929"/>
                <a:ext cx="88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600" dirty="0">
                    <a:solidFill>
                      <a:srgbClr val="000000"/>
                    </a:solidFill>
                    <a:latin typeface="Helvetica" pitchFamily="-16" charset="0"/>
                  </a:rPr>
                  <a:t>Test Time (sec)</a:t>
                </a:r>
                <a:endParaRPr lang="en-US" sz="1800" dirty="0">
                  <a:latin typeface="Arial Unicode MS" pitchFamily="34" charset="-128"/>
                </a:endParaRPr>
              </a:p>
            </p:txBody>
          </p:sp>
          <p:sp>
            <p:nvSpPr>
              <p:cNvPr id="56327" name="Line 1029"/>
              <p:cNvSpPr>
                <a:spLocks noChangeShapeType="1"/>
              </p:cNvSpPr>
              <p:nvPr/>
            </p:nvSpPr>
            <p:spPr bwMode="auto">
              <a:xfrm>
                <a:off x="1140" y="2562"/>
                <a:ext cx="4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6328" name="Line 1030"/>
              <p:cNvSpPr>
                <a:spLocks noChangeShapeType="1"/>
              </p:cNvSpPr>
              <p:nvPr/>
            </p:nvSpPr>
            <p:spPr bwMode="auto">
              <a:xfrm>
                <a:off x="1140" y="1812"/>
                <a:ext cx="4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6329" name="Line 1031"/>
              <p:cNvSpPr>
                <a:spLocks noChangeShapeType="1"/>
              </p:cNvSpPr>
              <p:nvPr/>
            </p:nvSpPr>
            <p:spPr bwMode="auto">
              <a:xfrm>
                <a:off x="1140" y="1054"/>
                <a:ext cx="4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6330" name="Freeform 1032"/>
              <p:cNvSpPr>
                <a:spLocks/>
              </p:cNvSpPr>
              <p:nvPr/>
            </p:nvSpPr>
            <p:spPr bwMode="auto">
              <a:xfrm>
                <a:off x="1140" y="1061"/>
                <a:ext cx="3892" cy="2216"/>
              </a:xfrm>
              <a:custGeom>
                <a:avLst/>
                <a:gdLst>
                  <a:gd name="T0" fmla="*/ 0 w 3892"/>
                  <a:gd name="T1" fmla="*/ 0 h 2216"/>
                  <a:gd name="T2" fmla="*/ 0 w 3892"/>
                  <a:gd name="T3" fmla="*/ 2147483647 h 2216"/>
                  <a:gd name="T4" fmla="*/ 2147483647 w 3892"/>
                  <a:gd name="T5" fmla="*/ 2147483647 h 2216"/>
                  <a:gd name="T6" fmla="*/ 0 60000 65536"/>
                  <a:gd name="T7" fmla="*/ 0 60000 65536"/>
                  <a:gd name="T8" fmla="*/ 0 60000 65536"/>
                  <a:gd name="T9" fmla="*/ 0 w 3892"/>
                  <a:gd name="T10" fmla="*/ 0 h 2216"/>
                  <a:gd name="T11" fmla="*/ 3892 w 3892"/>
                  <a:gd name="T12" fmla="*/ 2216 h 2216"/>
                </a:gdLst>
                <a:ahLst/>
                <a:cxnLst>
                  <a:cxn ang="T6">
                    <a:pos x="T0" y="T1"/>
                  </a:cxn>
                  <a:cxn ang="T7">
                    <a:pos x="T2" y="T3"/>
                  </a:cxn>
                  <a:cxn ang="T8">
                    <a:pos x="T4" y="T5"/>
                  </a:cxn>
                </a:cxnLst>
                <a:rect l="T9" t="T10" r="T11" b="T12"/>
                <a:pathLst>
                  <a:path w="3892" h="2216">
                    <a:moveTo>
                      <a:pt x="0" y="0"/>
                    </a:moveTo>
                    <a:lnTo>
                      <a:pt x="0" y="2216"/>
                    </a:lnTo>
                    <a:lnTo>
                      <a:pt x="3892" y="2216"/>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sz="1800" dirty="0">
                  <a:latin typeface="Arial Unicode MS" pitchFamily="34" charset="-128"/>
                </a:endParaRPr>
              </a:p>
            </p:txBody>
          </p:sp>
          <p:sp>
            <p:nvSpPr>
              <p:cNvPr id="56331" name="Rectangle 1033"/>
              <p:cNvSpPr>
                <a:spLocks noChangeArrowheads="1"/>
              </p:cNvSpPr>
              <p:nvPr/>
            </p:nvSpPr>
            <p:spPr bwMode="auto">
              <a:xfrm>
                <a:off x="698" y="2506"/>
                <a:ext cx="3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600" dirty="0">
                    <a:solidFill>
                      <a:srgbClr val="000000"/>
                    </a:solidFill>
                    <a:latin typeface="Helvetica" pitchFamily="-16" charset="0"/>
                  </a:rPr>
                  <a:t>10,000</a:t>
                </a:r>
                <a:endParaRPr lang="en-US" sz="1800" dirty="0">
                  <a:latin typeface="Arial Unicode MS" pitchFamily="34" charset="-128"/>
                </a:endParaRPr>
              </a:p>
            </p:txBody>
          </p:sp>
          <p:sp>
            <p:nvSpPr>
              <p:cNvPr id="56332" name="Rectangle 1034"/>
              <p:cNvSpPr>
                <a:spLocks noChangeArrowheads="1"/>
              </p:cNvSpPr>
              <p:nvPr/>
            </p:nvSpPr>
            <p:spPr bwMode="auto">
              <a:xfrm>
                <a:off x="677" y="1742"/>
                <a:ext cx="3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600" dirty="0">
                    <a:solidFill>
                      <a:srgbClr val="000000"/>
                    </a:solidFill>
                    <a:latin typeface="Helvetica" pitchFamily="-16" charset="0"/>
                  </a:rPr>
                  <a:t>20,000</a:t>
                </a:r>
                <a:endParaRPr lang="en-US" sz="1800" dirty="0">
                  <a:latin typeface="Arial Unicode MS" pitchFamily="34" charset="-128"/>
                </a:endParaRPr>
              </a:p>
            </p:txBody>
          </p:sp>
          <p:sp>
            <p:nvSpPr>
              <p:cNvPr id="56333" name="Rectangle 1035"/>
              <p:cNvSpPr>
                <a:spLocks noChangeArrowheads="1"/>
              </p:cNvSpPr>
              <p:nvPr/>
            </p:nvSpPr>
            <p:spPr bwMode="auto">
              <a:xfrm>
                <a:off x="677" y="991"/>
                <a:ext cx="3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600" dirty="0">
                    <a:solidFill>
                      <a:srgbClr val="000000"/>
                    </a:solidFill>
                    <a:latin typeface="Helvetica" pitchFamily="-16" charset="0"/>
                  </a:rPr>
                  <a:t>30,000</a:t>
                </a:r>
                <a:endParaRPr lang="en-US" sz="1800" dirty="0">
                  <a:latin typeface="Arial Unicode MS" pitchFamily="34" charset="-128"/>
                </a:endParaRPr>
              </a:p>
            </p:txBody>
          </p:sp>
          <p:sp>
            <p:nvSpPr>
              <p:cNvPr id="56334" name="Line 1036"/>
              <p:cNvSpPr>
                <a:spLocks noChangeShapeType="1"/>
              </p:cNvSpPr>
              <p:nvPr/>
            </p:nvSpPr>
            <p:spPr bwMode="auto">
              <a:xfrm>
                <a:off x="1918" y="3214"/>
                <a:ext cx="1"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6335" name="Line 1037"/>
              <p:cNvSpPr>
                <a:spLocks noChangeShapeType="1"/>
              </p:cNvSpPr>
              <p:nvPr/>
            </p:nvSpPr>
            <p:spPr bwMode="auto">
              <a:xfrm>
                <a:off x="2304" y="3214"/>
                <a:ext cx="1"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6336" name="Line 1038"/>
              <p:cNvSpPr>
                <a:spLocks noChangeShapeType="1"/>
              </p:cNvSpPr>
              <p:nvPr/>
            </p:nvSpPr>
            <p:spPr bwMode="auto">
              <a:xfrm>
                <a:off x="2690" y="3214"/>
                <a:ext cx="1"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6337" name="Line 1039"/>
              <p:cNvSpPr>
                <a:spLocks noChangeShapeType="1"/>
              </p:cNvSpPr>
              <p:nvPr/>
            </p:nvSpPr>
            <p:spPr bwMode="auto">
              <a:xfrm>
                <a:off x="3082" y="3214"/>
                <a:ext cx="1"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6338" name="Line 1040"/>
              <p:cNvSpPr>
                <a:spLocks noChangeShapeType="1"/>
              </p:cNvSpPr>
              <p:nvPr/>
            </p:nvSpPr>
            <p:spPr bwMode="auto">
              <a:xfrm>
                <a:off x="3468" y="3214"/>
                <a:ext cx="1"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6339" name="Line 1041"/>
              <p:cNvSpPr>
                <a:spLocks noChangeShapeType="1"/>
              </p:cNvSpPr>
              <p:nvPr/>
            </p:nvSpPr>
            <p:spPr bwMode="auto">
              <a:xfrm>
                <a:off x="3861" y="3214"/>
                <a:ext cx="1"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6340" name="Line 1042"/>
              <p:cNvSpPr>
                <a:spLocks noChangeShapeType="1"/>
              </p:cNvSpPr>
              <p:nvPr/>
            </p:nvSpPr>
            <p:spPr bwMode="auto">
              <a:xfrm>
                <a:off x="4246" y="3214"/>
                <a:ext cx="1"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6341" name="Line 1043"/>
              <p:cNvSpPr>
                <a:spLocks noChangeShapeType="1"/>
              </p:cNvSpPr>
              <p:nvPr/>
            </p:nvSpPr>
            <p:spPr bwMode="auto">
              <a:xfrm>
                <a:off x="4632" y="3214"/>
                <a:ext cx="1"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6342" name="Line 1044"/>
              <p:cNvSpPr>
                <a:spLocks noChangeShapeType="1"/>
              </p:cNvSpPr>
              <p:nvPr/>
            </p:nvSpPr>
            <p:spPr bwMode="auto">
              <a:xfrm>
                <a:off x="1526" y="3214"/>
                <a:ext cx="1"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6343" name="Line 1045"/>
              <p:cNvSpPr>
                <a:spLocks noChangeShapeType="1"/>
              </p:cNvSpPr>
              <p:nvPr/>
            </p:nvSpPr>
            <p:spPr bwMode="auto">
              <a:xfrm>
                <a:off x="1140" y="3690"/>
                <a:ext cx="115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6344" name="Line 1046"/>
              <p:cNvSpPr>
                <a:spLocks noChangeShapeType="1"/>
              </p:cNvSpPr>
              <p:nvPr/>
            </p:nvSpPr>
            <p:spPr bwMode="auto">
              <a:xfrm>
                <a:off x="1140" y="3627"/>
                <a:ext cx="1"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6345" name="Line 1047"/>
              <p:cNvSpPr>
                <a:spLocks noChangeShapeType="1"/>
              </p:cNvSpPr>
              <p:nvPr/>
            </p:nvSpPr>
            <p:spPr bwMode="auto">
              <a:xfrm>
                <a:off x="1911" y="3627"/>
                <a:ext cx="1"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6346" name="Line 1048"/>
              <p:cNvSpPr>
                <a:spLocks noChangeShapeType="1"/>
              </p:cNvSpPr>
              <p:nvPr/>
            </p:nvSpPr>
            <p:spPr bwMode="auto">
              <a:xfrm>
                <a:off x="2304" y="3627"/>
                <a:ext cx="1"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6347" name="Line 1049"/>
              <p:cNvSpPr>
                <a:spLocks noChangeShapeType="1"/>
              </p:cNvSpPr>
              <p:nvPr/>
            </p:nvSpPr>
            <p:spPr bwMode="auto">
              <a:xfrm>
                <a:off x="1526" y="3627"/>
                <a:ext cx="1"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6348" name="Rectangle 1050"/>
              <p:cNvSpPr>
                <a:spLocks noChangeArrowheads="1"/>
              </p:cNvSpPr>
              <p:nvPr/>
            </p:nvSpPr>
            <p:spPr bwMode="auto">
              <a:xfrm>
                <a:off x="1049" y="3719"/>
                <a:ext cx="10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200" b="1" dirty="0">
                    <a:solidFill>
                      <a:srgbClr val="000000"/>
                    </a:solidFill>
                    <a:latin typeface="Helvetica" pitchFamily="-16" charset="0"/>
                  </a:rPr>
                  <a:t>10</a:t>
                </a:r>
                <a:endParaRPr lang="en-US" sz="1800" dirty="0">
                  <a:latin typeface="Arial Unicode MS" pitchFamily="34" charset="-128"/>
                </a:endParaRPr>
              </a:p>
            </p:txBody>
          </p:sp>
          <p:sp>
            <p:nvSpPr>
              <p:cNvPr id="56349" name="Rectangle 1051"/>
              <p:cNvSpPr>
                <a:spLocks noChangeArrowheads="1"/>
              </p:cNvSpPr>
              <p:nvPr/>
            </p:nvSpPr>
            <p:spPr bwMode="auto">
              <a:xfrm>
                <a:off x="1161" y="3698"/>
                <a:ext cx="6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900" b="1" dirty="0">
                    <a:solidFill>
                      <a:srgbClr val="000000"/>
                    </a:solidFill>
                    <a:latin typeface="Helvetica" pitchFamily="-16" charset="0"/>
                  </a:rPr>
                  <a:t>-6</a:t>
                </a:r>
                <a:endParaRPr lang="en-US" sz="1800" dirty="0">
                  <a:latin typeface="Arial Unicode MS" pitchFamily="34" charset="-128"/>
                </a:endParaRPr>
              </a:p>
            </p:txBody>
          </p:sp>
          <p:sp>
            <p:nvSpPr>
              <p:cNvPr id="56350" name="Rectangle 1052"/>
              <p:cNvSpPr>
                <a:spLocks noChangeArrowheads="1"/>
              </p:cNvSpPr>
              <p:nvPr/>
            </p:nvSpPr>
            <p:spPr bwMode="auto">
              <a:xfrm>
                <a:off x="1435" y="3719"/>
                <a:ext cx="10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200" b="1" dirty="0">
                    <a:solidFill>
                      <a:srgbClr val="000000"/>
                    </a:solidFill>
                    <a:latin typeface="Helvetica" pitchFamily="-16" charset="0"/>
                  </a:rPr>
                  <a:t>10</a:t>
                </a:r>
                <a:endParaRPr lang="en-US" sz="1800" dirty="0">
                  <a:latin typeface="Arial Unicode MS" pitchFamily="34" charset="-128"/>
                </a:endParaRPr>
              </a:p>
            </p:txBody>
          </p:sp>
          <p:sp>
            <p:nvSpPr>
              <p:cNvPr id="56351" name="Rectangle 1053"/>
              <p:cNvSpPr>
                <a:spLocks noChangeArrowheads="1"/>
              </p:cNvSpPr>
              <p:nvPr/>
            </p:nvSpPr>
            <p:spPr bwMode="auto">
              <a:xfrm>
                <a:off x="1547" y="3698"/>
                <a:ext cx="6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900" b="1" dirty="0">
                    <a:solidFill>
                      <a:srgbClr val="000000"/>
                    </a:solidFill>
                    <a:latin typeface="Helvetica" pitchFamily="-16" charset="0"/>
                  </a:rPr>
                  <a:t>-5</a:t>
                </a:r>
                <a:endParaRPr lang="en-US" sz="1800" dirty="0">
                  <a:latin typeface="Arial Unicode MS" pitchFamily="34" charset="-128"/>
                </a:endParaRPr>
              </a:p>
            </p:txBody>
          </p:sp>
          <p:sp>
            <p:nvSpPr>
              <p:cNvPr id="56352" name="Rectangle 1054"/>
              <p:cNvSpPr>
                <a:spLocks noChangeArrowheads="1"/>
              </p:cNvSpPr>
              <p:nvPr/>
            </p:nvSpPr>
            <p:spPr bwMode="auto">
              <a:xfrm>
                <a:off x="1813" y="3719"/>
                <a:ext cx="10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200" b="1" dirty="0">
                    <a:solidFill>
                      <a:srgbClr val="000000"/>
                    </a:solidFill>
                    <a:latin typeface="Helvetica" pitchFamily="-16" charset="0"/>
                  </a:rPr>
                  <a:t>10</a:t>
                </a:r>
                <a:endParaRPr lang="en-US" sz="1800" dirty="0">
                  <a:latin typeface="Arial Unicode MS" pitchFamily="34" charset="-128"/>
                </a:endParaRPr>
              </a:p>
            </p:txBody>
          </p:sp>
          <p:sp>
            <p:nvSpPr>
              <p:cNvPr id="56353" name="Rectangle 1055"/>
              <p:cNvSpPr>
                <a:spLocks noChangeArrowheads="1"/>
              </p:cNvSpPr>
              <p:nvPr/>
            </p:nvSpPr>
            <p:spPr bwMode="auto">
              <a:xfrm>
                <a:off x="1926" y="3698"/>
                <a:ext cx="6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900" b="1" dirty="0">
                    <a:solidFill>
                      <a:srgbClr val="000000"/>
                    </a:solidFill>
                    <a:latin typeface="Helvetica" pitchFamily="-16" charset="0"/>
                  </a:rPr>
                  <a:t>-4</a:t>
                </a:r>
                <a:endParaRPr lang="en-US" sz="1800" dirty="0">
                  <a:latin typeface="Arial Unicode MS" pitchFamily="34" charset="-128"/>
                </a:endParaRPr>
              </a:p>
            </p:txBody>
          </p:sp>
          <p:sp>
            <p:nvSpPr>
              <p:cNvPr id="56354" name="Line 1056"/>
              <p:cNvSpPr>
                <a:spLocks noChangeShapeType="1"/>
              </p:cNvSpPr>
              <p:nvPr/>
            </p:nvSpPr>
            <p:spPr bwMode="auto">
              <a:xfrm>
                <a:off x="2297" y="3690"/>
                <a:ext cx="117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6355" name="Line 1057"/>
              <p:cNvSpPr>
                <a:spLocks noChangeShapeType="1"/>
              </p:cNvSpPr>
              <p:nvPr/>
            </p:nvSpPr>
            <p:spPr bwMode="auto">
              <a:xfrm>
                <a:off x="3082" y="3627"/>
                <a:ext cx="1"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6356" name="Line 1058"/>
              <p:cNvSpPr>
                <a:spLocks noChangeShapeType="1"/>
              </p:cNvSpPr>
              <p:nvPr/>
            </p:nvSpPr>
            <p:spPr bwMode="auto">
              <a:xfrm>
                <a:off x="2690" y="3627"/>
                <a:ext cx="1"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6357" name="Rectangle 1059"/>
              <p:cNvSpPr>
                <a:spLocks noChangeArrowheads="1"/>
              </p:cNvSpPr>
              <p:nvPr/>
            </p:nvSpPr>
            <p:spPr bwMode="auto">
              <a:xfrm>
                <a:off x="2220" y="3719"/>
                <a:ext cx="10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200" b="1" dirty="0">
                    <a:solidFill>
                      <a:srgbClr val="000000"/>
                    </a:solidFill>
                    <a:latin typeface="Helvetica" pitchFamily="-16" charset="0"/>
                  </a:rPr>
                  <a:t>10</a:t>
                </a:r>
                <a:endParaRPr lang="en-US" sz="1800" dirty="0">
                  <a:latin typeface="Arial Unicode MS" pitchFamily="34" charset="-128"/>
                </a:endParaRPr>
              </a:p>
            </p:txBody>
          </p:sp>
          <p:sp>
            <p:nvSpPr>
              <p:cNvPr id="56358" name="Rectangle 1060"/>
              <p:cNvSpPr>
                <a:spLocks noChangeArrowheads="1"/>
              </p:cNvSpPr>
              <p:nvPr/>
            </p:nvSpPr>
            <p:spPr bwMode="auto">
              <a:xfrm>
                <a:off x="2332" y="3698"/>
                <a:ext cx="6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900" b="1" dirty="0">
                    <a:solidFill>
                      <a:srgbClr val="000000"/>
                    </a:solidFill>
                    <a:latin typeface="Helvetica" pitchFamily="-16" charset="0"/>
                  </a:rPr>
                  <a:t>-3</a:t>
                </a:r>
                <a:endParaRPr lang="en-US" sz="1800" dirty="0">
                  <a:latin typeface="Arial Unicode MS" pitchFamily="34" charset="-128"/>
                </a:endParaRPr>
              </a:p>
            </p:txBody>
          </p:sp>
          <p:sp>
            <p:nvSpPr>
              <p:cNvPr id="56359" name="Rectangle 1061"/>
              <p:cNvSpPr>
                <a:spLocks noChangeArrowheads="1"/>
              </p:cNvSpPr>
              <p:nvPr/>
            </p:nvSpPr>
            <p:spPr bwMode="auto">
              <a:xfrm>
                <a:off x="2613" y="3719"/>
                <a:ext cx="10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200" b="1" dirty="0">
                    <a:solidFill>
                      <a:srgbClr val="000000"/>
                    </a:solidFill>
                    <a:latin typeface="Helvetica" pitchFamily="-16" charset="0"/>
                  </a:rPr>
                  <a:t>10</a:t>
                </a:r>
                <a:endParaRPr lang="en-US" sz="1800" dirty="0">
                  <a:latin typeface="Arial Unicode MS" pitchFamily="34" charset="-128"/>
                </a:endParaRPr>
              </a:p>
            </p:txBody>
          </p:sp>
          <p:sp>
            <p:nvSpPr>
              <p:cNvPr id="56360" name="Rectangle 1062"/>
              <p:cNvSpPr>
                <a:spLocks noChangeArrowheads="1"/>
              </p:cNvSpPr>
              <p:nvPr/>
            </p:nvSpPr>
            <p:spPr bwMode="auto">
              <a:xfrm>
                <a:off x="2725" y="3698"/>
                <a:ext cx="6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900" b="1" dirty="0">
                    <a:solidFill>
                      <a:srgbClr val="000000"/>
                    </a:solidFill>
                    <a:latin typeface="Helvetica" pitchFamily="-16" charset="0"/>
                  </a:rPr>
                  <a:t>-2</a:t>
                </a:r>
                <a:endParaRPr lang="en-US" sz="1800" dirty="0">
                  <a:latin typeface="Arial Unicode MS" pitchFamily="34" charset="-128"/>
                </a:endParaRPr>
              </a:p>
            </p:txBody>
          </p:sp>
          <p:sp>
            <p:nvSpPr>
              <p:cNvPr id="56361" name="Rectangle 1063"/>
              <p:cNvSpPr>
                <a:spLocks noChangeArrowheads="1"/>
              </p:cNvSpPr>
              <p:nvPr/>
            </p:nvSpPr>
            <p:spPr bwMode="auto">
              <a:xfrm>
                <a:off x="2991" y="3719"/>
                <a:ext cx="10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200" b="1" dirty="0">
                    <a:solidFill>
                      <a:srgbClr val="000000"/>
                    </a:solidFill>
                    <a:latin typeface="Helvetica" pitchFamily="-16" charset="0"/>
                  </a:rPr>
                  <a:t>10</a:t>
                </a:r>
                <a:endParaRPr lang="en-US" sz="1800" dirty="0">
                  <a:latin typeface="Arial Unicode MS" pitchFamily="34" charset="-128"/>
                </a:endParaRPr>
              </a:p>
            </p:txBody>
          </p:sp>
          <p:sp>
            <p:nvSpPr>
              <p:cNvPr id="56362" name="Rectangle 1064"/>
              <p:cNvSpPr>
                <a:spLocks noChangeArrowheads="1"/>
              </p:cNvSpPr>
              <p:nvPr/>
            </p:nvSpPr>
            <p:spPr bwMode="auto">
              <a:xfrm>
                <a:off x="3110" y="3698"/>
                <a:ext cx="6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900" b="1" dirty="0">
                    <a:solidFill>
                      <a:srgbClr val="000000"/>
                    </a:solidFill>
                    <a:latin typeface="Helvetica" pitchFamily="-16" charset="0"/>
                  </a:rPr>
                  <a:t>-1</a:t>
                </a:r>
                <a:endParaRPr lang="en-US" sz="1800" dirty="0">
                  <a:latin typeface="Arial Unicode MS" pitchFamily="34" charset="-128"/>
                </a:endParaRPr>
              </a:p>
            </p:txBody>
          </p:sp>
          <p:sp>
            <p:nvSpPr>
              <p:cNvPr id="56363" name="Rectangle 1065"/>
              <p:cNvSpPr>
                <a:spLocks noChangeArrowheads="1"/>
              </p:cNvSpPr>
              <p:nvPr/>
            </p:nvSpPr>
            <p:spPr bwMode="auto">
              <a:xfrm>
                <a:off x="2101" y="3824"/>
                <a:ext cx="35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100" b="1" dirty="0">
                    <a:solidFill>
                      <a:srgbClr val="000000"/>
                    </a:solidFill>
                    <a:latin typeface="Helvetica" pitchFamily="-16" charset="0"/>
                  </a:rPr>
                  <a:t>(1 </a:t>
                </a:r>
                <a:r>
                  <a:rPr lang="en-US" sz="1100" b="1" dirty="0" err="1">
                    <a:solidFill>
                      <a:srgbClr val="000000"/>
                    </a:solidFill>
                    <a:latin typeface="Helvetica" pitchFamily="-16" charset="0"/>
                  </a:rPr>
                  <a:t>msec</a:t>
                </a:r>
                <a:r>
                  <a:rPr lang="en-US" sz="1100" b="1" dirty="0">
                    <a:solidFill>
                      <a:srgbClr val="000000"/>
                    </a:solidFill>
                    <a:latin typeface="Helvetica" pitchFamily="-16" charset="0"/>
                  </a:rPr>
                  <a:t>)</a:t>
                </a:r>
                <a:endParaRPr lang="en-US" sz="1800" dirty="0">
                  <a:latin typeface="Arial Unicode MS" pitchFamily="34" charset="-128"/>
                </a:endParaRPr>
              </a:p>
            </p:txBody>
          </p:sp>
          <p:sp>
            <p:nvSpPr>
              <p:cNvPr id="56364" name="Line 1066"/>
              <p:cNvSpPr>
                <a:spLocks noChangeShapeType="1"/>
              </p:cNvSpPr>
              <p:nvPr/>
            </p:nvSpPr>
            <p:spPr bwMode="auto">
              <a:xfrm>
                <a:off x="3468" y="3690"/>
                <a:ext cx="156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65" name="Line 1067"/>
              <p:cNvSpPr>
                <a:spLocks noChangeShapeType="1"/>
              </p:cNvSpPr>
              <p:nvPr/>
            </p:nvSpPr>
            <p:spPr bwMode="auto">
              <a:xfrm>
                <a:off x="3468" y="3627"/>
                <a:ext cx="1"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66" name="Line 1068"/>
              <p:cNvSpPr>
                <a:spLocks noChangeShapeType="1"/>
              </p:cNvSpPr>
              <p:nvPr/>
            </p:nvSpPr>
            <p:spPr bwMode="auto">
              <a:xfrm>
                <a:off x="4246" y="3627"/>
                <a:ext cx="1"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67" name="Line 1069"/>
              <p:cNvSpPr>
                <a:spLocks noChangeShapeType="1"/>
              </p:cNvSpPr>
              <p:nvPr/>
            </p:nvSpPr>
            <p:spPr bwMode="auto">
              <a:xfrm>
                <a:off x="4632" y="3627"/>
                <a:ext cx="1"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68" name="Line 1070"/>
              <p:cNvSpPr>
                <a:spLocks noChangeShapeType="1"/>
              </p:cNvSpPr>
              <p:nvPr/>
            </p:nvSpPr>
            <p:spPr bwMode="auto">
              <a:xfrm>
                <a:off x="3854" y="3627"/>
                <a:ext cx="1"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69" name="Line 1071"/>
              <p:cNvSpPr>
                <a:spLocks noChangeShapeType="1"/>
              </p:cNvSpPr>
              <p:nvPr/>
            </p:nvSpPr>
            <p:spPr bwMode="auto">
              <a:xfrm>
                <a:off x="5032" y="3627"/>
                <a:ext cx="1" cy="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70" name="Rectangle 1072"/>
              <p:cNvSpPr>
                <a:spLocks noChangeArrowheads="1"/>
              </p:cNvSpPr>
              <p:nvPr/>
            </p:nvSpPr>
            <p:spPr bwMode="auto">
              <a:xfrm>
                <a:off x="3440" y="3712"/>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200" b="1">
                    <a:solidFill>
                      <a:srgbClr val="000000"/>
                    </a:solidFill>
                    <a:latin typeface="Helvetica" pitchFamily="-16" charset="0"/>
                  </a:rPr>
                  <a:t>1</a:t>
                </a:r>
                <a:endParaRPr lang="en-US" sz="1800">
                  <a:latin typeface="Arial Unicode MS" pitchFamily="34" charset="-128"/>
                </a:endParaRPr>
              </a:p>
            </p:txBody>
          </p:sp>
          <p:sp>
            <p:nvSpPr>
              <p:cNvPr id="56371" name="Rectangle 1073"/>
              <p:cNvSpPr>
                <a:spLocks noChangeArrowheads="1"/>
              </p:cNvSpPr>
              <p:nvPr/>
            </p:nvSpPr>
            <p:spPr bwMode="auto">
              <a:xfrm>
                <a:off x="3798" y="3712"/>
                <a:ext cx="10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200" b="1">
                    <a:solidFill>
                      <a:srgbClr val="000000"/>
                    </a:solidFill>
                    <a:latin typeface="Helvetica" pitchFamily="-16" charset="0"/>
                  </a:rPr>
                  <a:t>10</a:t>
                </a:r>
                <a:endParaRPr lang="en-US" sz="1800">
                  <a:latin typeface="Arial Unicode MS" pitchFamily="34" charset="-128"/>
                </a:endParaRPr>
              </a:p>
            </p:txBody>
          </p:sp>
          <p:sp>
            <p:nvSpPr>
              <p:cNvPr id="56372" name="Rectangle 1074"/>
              <p:cNvSpPr>
                <a:spLocks noChangeArrowheads="1"/>
              </p:cNvSpPr>
              <p:nvPr/>
            </p:nvSpPr>
            <p:spPr bwMode="auto">
              <a:xfrm>
                <a:off x="4162" y="3712"/>
                <a:ext cx="10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200" b="1">
                    <a:solidFill>
                      <a:srgbClr val="000000"/>
                    </a:solidFill>
                    <a:latin typeface="Helvetica" pitchFamily="-16" charset="0"/>
                  </a:rPr>
                  <a:t>10</a:t>
                </a:r>
                <a:endParaRPr lang="en-US" sz="1800">
                  <a:latin typeface="Arial Unicode MS" pitchFamily="34" charset="-128"/>
                </a:endParaRPr>
              </a:p>
            </p:txBody>
          </p:sp>
          <p:sp>
            <p:nvSpPr>
              <p:cNvPr id="56373" name="Rectangle 1075"/>
              <p:cNvSpPr>
                <a:spLocks noChangeArrowheads="1"/>
              </p:cNvSpPr>
              <p:nvPr/>
            </p:nvSpPr>
            <p:spPr bwMode="auto">
              <a:xfrm>
                <a:off x="4267" y="3698"/>
                <a:ext cx="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900" b="1">
                    <a:solidFill>
                      <a:srgbClr val="000000"/>
                    </a:solidFill>
                    <a:latin typeface="Helvetica" pitchFamily="-16" charset="0"/>
                  </a:rPr>
                  <a:t>2</a:t>
                </a:r>
                <a:endParaRPr lang="en-US" sz="1800">
                  <a:latin typeface="Arial Unicode MS" pitchFamily="34" charset="-128"/>
                </a:endParaRPr>
              </a:p>
            </p:txBody>
          </p:sp>
          <p:sp>
            <p:nvSpPr>
              <p:cNvPr id="56374" name="Rectangle 1076"/>
              <p:cNvSpPr>
                <a:spLocks noChangeArrowheads="1"/>
              </p:cNvSpPr>
              <p:nvPr/>
            </p:nvSpPr>
            <p:spPr bwMode="auto">
              <a:xfrm>
                <a:off x="4541" y="3712"/>
                <a:ext cx="10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200" b="1">
                    <a:solidFill>
                      <a:srgbClr val="000000"/>
                    </a:solidFill>
                    <a:latin typeface="Helvetica" pitchFamily="-16" charset="0"/>
                  </a:rPr>
                  <a:t>10</a:t>
                </a:r>
                <a:endParaRPr lang="en-US" sz="1800">
                  <a:latin typeface="Arial Unicode MS" pitchFamily="34" charset="-128"/>
                </a:endParaRPr>
              </a:p>
            </p:txBody>
          </p:sp>
          <p:sp>
            <p:nvSpPr>
              <p:cNvPr id="56375" name="Rectangle 1077"/>
              <p:cNvSpPr>
                <a:spLocks noChangeArrowheads="1"/>
              </p:cNvSpPr>
              <p:nvPr/>
            </p:nvSpPr>
            <p:spPr bwMode="auto">
              <a:xfrm>
                <a:off x="4646" y="3698"/>
                <a:ext cx="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900" b="1">
                    <a:solidFill>
                      <a:srgbClr val="000000"/>
                    </a:solidFill>
                    <a:latin typeface="Helvetica" pitchFamily="-16" charset="0"/>
                  </a:rPr>
                  <a:t>3</a:t>
                </a:r>
                <a:endParaRPr lang="en-US" sz="1800">
                  <a:latin typeface="Arial Unicode MS" pitchFamily="34" charset="-128"/>
                </a:endParaRPr>
              </a:p>
            </p:txBody>
          </p:sp>
          <p:sp>
            <p:nvSpPr>
              <p:cNvPr id="56376" name="Rectangle 1078"/>
              <p:cNvSpPr>
                <a:spLocks noChangeArrowheads="1"/>
              </p:cNvSpPr>
              <p:nvPr/>
            </p:nvSpPr>
            <p:spPr bwMode="auto">
              <a:xfrm>
                <a:off x="4934" y="3719"/>
                <a:ext cx="10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200" b="1">
                    <a:solidFill>
                      <a:srgbClr val="000000"/>
                    </a:solidFill>
                    <a:latin typeface="Helvetica" pitchFamily="-16" charset="0"/>
                  </a:rPr>
                  <a:t>10</a:t>
                </a:r>
                <a:endParaRPr lang="en-US" sz="1800">
                  <a:latin typeface="Arial Unicode MS" pitchFamily="34" charset="-128"/>
                </a:endParaRPr>
              </a:p>
            </p:txBody>
          </p:sp>
          <p:sp>
            <p:nvSpPr>
              <p:cNvPr id="56377" name="Rectangle 1079"/>
              <p:cNvSpPr>
                <a:spLocks noChangeArrowheads="1"/>
              </p:cNvSpPr>
              <p:nvPr/>
            </p:nvSpPr>
            <p:spPr bwMode="auto">
              <a:xfrm>
                <a:off x="5039" y="3698"/>
                <a:ext cx="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900" b="1">
                    <a:solidFill>
                      <a:srgbClr val="000000"/>
                    </a:solidFill>
                    <a:latin typeface="Helvetica" pitchFamily="-16" charset="0"/>
                  </a:rPr>
                  <a:t>4</a:t>
                </a:r>
                <a:endParaRPr lang="en-US" sz="1800">
                  <a:latin typeface="Arial Unicode MS" pitchFamily="34" charset="-128"/>
                </a:endParaRPr>
              </a:p>
            </p:txBody>
          </p:sp>
          <p:sp>
            <p:nvSpPr>
              <p:cNvPr id="56379" name="Rectangle 1082"/>
              <p:cNvSpPr>
                <a:spLocks noChangeArrowheads="1"/>
              </p:cNvSpPr>
              <p:nvPr/>
            </p:nvSpPr>
            <p:spPr bwMode="auto">
              <a:xfrm>
                <a:off x="2880" y="1680"/>
                <a:ext cx="93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200" b="1" dirty="0">
                    <a:solidFill>
                      <a:srgbClr val="000000"/>
                    </a:solidFill>
                    <a:latin typeface="Helvetica" pitchFamily="-16" charset="0"/>
                  </a:rPr>
                  <a:t>BALLISTIC RANGES</a:t>
                </a:r>
                <a:endParaRPr lang="en-US" sz="1800" b="1" dirty="0">
                  <a:latin typeface="Arial Unicode MS" pitchFamily="34" charset="-128"/>
                </a:endParaRPr>
              </a:p>
            </p:txBody>
          </p:sp>
          <p:sp>
            <p:nvSpPr>
              <p:cNvPr id="56380" name="Rectangle 1088"/>
              <p:cNvSpPr>
                <a:spLocks noChangeArrowheads="1"/>
              </p:cNvSpPr>
              <p:nvPr/>
            </p:nvSpPr>
            <p:spPr bwMode="auto">
              <a:xfrm>
                <a:off x="4057" y="2274"/>
                <a:ext cx="534" cy="121"/>
              </a:xfrm>
              <a:prstGeom prst="rect">
                <a:avLst/>
              </a:prstGeom>
              <a:solidFill>
                <a:srgbClr val="FFFFFF"/>
              </a:solidFill>
              <a:ln w="9525">
                <a:solidFill>
                  <a:schemeClr val="tx1"/>
                </a:solidFill>
                <a:miter lim="800000"/>
                <a:headEnd/>
                <a:tailEnd/>
              </a:ln>
            </p:spPr>
            <p:txBody>
              <a:bodyPr wrap="none" lIns="0" tIns="0" rIns="0" bIns="0">
                <a:spAutoFit/>
              </a:bodyPr>
              <a:lstStyle/>
              <a:p>
                <a:pPr eaLnBrk="1" hangingPunct="1"/>
                <a:r>
                  <a:rPr lang="en-US" sz="1200" b="1">
                    <a:solidFill>
                      <a:srgbClr val="000000"/>
                    </a:solidFill>
                    <a:latin typeface="Helvetica" pitchFamily="-16" charset="0"/>
                  </a:rPr>
                  <a:t> ARC JETS </a:t>
                </a:r>
                <a:endParaRPr lang="en-US" sz="1800" b="1">
                  <a:latin typeface="Arial Unicode MS" pitchFamily="34" charset="-128"/>
                </a:endParaRPr>
              </a:p>
            </p:txBody>
          </p:sp>
          <p:sp>
            <p:nvSpPr>
              <p:cNvPr id="56381" name="Rectangle 1090"/>
              <p:cNvSpPr>
                <a:spLocks noChangeArrowheads="1"/>
              </p:cNvSpPr>
              <p:nvPr/>
            </p:nvSpPr>
            <p:spPr bwMode="auto">
              <a:xfrm>
                <a:off x="1869" y="1394"/>
                <a:ext cx="69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200" b="1">
                    <a:solidFill>
                      <a:srgbClr val="000000"/>
                    </a:solidFill>
                    <a:latin typeface="Helvetica" pitchFamily="-16" charset="0"/>
                  </a:rPr>
                  <a:t>SHOCK TUBES</a:t>
                </a:r>
                <a:endParaRPr lang="en-US" sz="1800" b="1">
                  <a:latin typeface="Arial Unicode MS" pitchFamily="34" charset="-128"/>
                </a:endParaRPr>
              </a:p>
            </p:txBody>
          </p:sp>
          <p:sp>
            <p:nvSpPr>
              <p:cNvPr id="56382" name="Line 1107"/>
              <p:cNvSpPr>
                <a:spLocks noChangeShapeType="1"/>
              </p:cNvSpPr>
              <p:nvPr/>
            </p:nvSpPr>
            <p:spPr bwMode="auto">
              <a:xfrm>
                <a:off x="1526" y="3368"/>
                <a:ext cx="1" cy="18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83" name="Line 1108"/>
              <p:cNvSpPr>
                <a:spLocks noChangeShapeType="1"/>
              </p:cNvSpPr>
              <p:nvPr/>
            </p:nvSpPr>
            <p:spPr bwMode="auto">
              <a:xfrm>
                <a:off x="2690" y="3368"/>
                <a:ext cx="1" cy="18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84" name="Line 1109"/>
              <p:cNvSpPr>
                <a:spLocks noChangeShapeType="1"/>
              </p:cNvSpPr>
              <p:nvPr/>
            </p:nvSpPr>
            <p:spPr bwMode="auto">
              <a:xfrm>
                <a:off x="5032" y="3368"/>
                <a:ext cx="1" cy="18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6385" name="Group 1115"/>
              <p:cNvGrpSpPr>
                <a:grpSpLocks/>
              </p:cNvGrpSpPr>
              <p:nvPr/>
            </p:nvGrpSpPr>
            <p:grpSpPr bwMode="auto">
              <a:xfrm>
                <a:off x="3721" y="3360"/>
                <a:ext cx="255" cy="259"/>
                <a:chOff x="3721" y="3361"/>
                <a:chExt cx="255" cy="259"/>
              </a:xfrm>
            </p:grpSpPr>
            <p:sp>
              <p:nvSpPr>
                <p:cNvPr id="56386" name="Rectangle 1110"/>
                <p:cNvSpPr>
                  <a:spLocks noChangeArrowheads="1"/>
                </p:cNvSpPr>
                <p:nvPr/>
              </p:nvSpPr>
              <p:spPr bwMode="auto">
                <a:xfrm>
                  <a:off x="3742" y="3361"/>
                  <a:ext cx="4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400" b="1">
                      <a:solidFill>
                        <a:srgbClr val="000000"/>
                      </a:solidFill>
                      <a:latin typeface="Symbol" pitchFamily="18" charset="2"/>
                    </a:rPr>
                    <a:t>t</a:t>
                  </a:r>
                  <a:endParaRPr lang="en-US" sz="1800" b="1">
                    <a:latin typeface="Arial Unicode MS" pitchFamily="34" charset="-128"/>
                  </a:endParaRPr>
                </a:p>
              </p:txBody>
            </p:sp>
            <p:sp>
              <p:nvSpPr>
                <p:cNvPr id="56387" name="Rectangle 1111"/>
                <p:cNvSpPr>
                  <a:spLocks noChangeArrowheads="1"/>
                </p:cNvSpPr>
                <p:nvPr/>
              </p:nvSpPr>
              <p:spPr bwMode="auto">
                <a:xfrm>
                  <a:off x="3742" y="3480"/>
                  <a:ext cx="4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400" b="1">
                      <a:solidFill>
                        <a:srgbClr val="000000"/>
                      </a:solidFill>
                      <a:latin typeface="Symbol" pitchFamily="18" charset="2"/>
                    </a:rPr>
                    <a:t>t</a:t>
                  </a:r>
                  <a:endParaRPr lang="en-US" sz="1800" b="1">
                    <a:latin typeface="Arial Unicode MS" pitchFamily="34" charset="-128"/>
                  </a:endParaRPr>
                </a:p>
              </p:txBody>
            </p:sp>
            <p:sp>
              <p:nvSpPr>
                <p:cNvPr id="56388" name="Rectangle 1112"/>
                <p:cNvSpPr>
                  <a:spLocks noChangeArrowheads="1"/>
                </p:cNvSpPr>
                <p:nvPr/>
              </p:nvSpPr>
              <p:spPr bwMode="auto">
                <a:xfrm>
                  <a:off x="3798" y="3431"/>
                  <a:ext cx="17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800" b="1">
                      <a:solidFill>
                        <a:srgbClr val="000000"/>
                      </a:solidFill>
                      <a:latin typeface="Helvetica" pitchFamily="-16" charset="0"/>
                    </a:rPr>
                    <a:t>Chem</a:t>
                  </a:r>
                  <a:endParaRPr lang="en-US" sz="1800" b="1">
                    <a:latin typeface="Arial Unicode MS" pitchFamily="34" charset="-128"/>
                  </a:endParaRPr>
                </a:p>
              </p:txBody>
            </p:sp>
            <p:sp>
              <p:nvSpPr>
                <p:cNvPr id="56389" name="Rectangle 1113"/>
                <p:cNvSpPr>
                  <a:spLocks noChangeArrowheads="1"/>
                </p:cNvSpPr>
                <p:nvPr/>
              </p:nvSpPr>
              <p:spPr bwMode="auto">
                <a:xfrm>
                  <a:off x="3798" y="3543"/>
                  <a:ext cx="14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800" b="1">
                      <a:solidFill>
                        <a:srgbClr val="000000"/>
                      </a:solidFill>
                      <a:latin typeface="Helvetica" pitchFamily="-16" charset="0"/>
                    </a:rPr>
                    <a:t>Flow</a:t>
                  </a:r>
                  <a:endParaRPr lang="en-US" sz="1800" b="1">
                    <a:latin typeface="Arial Unicode MS" pitchFamily="34" charset="-128"/>
                  </a:endParaRPr>
                </a:p>
              </p:txBody>
            </p:sp>
            <p:sp>
              <p:nvSpPr>
                <p:cNvPr id="56390" name="Line 1114"/>
                <p:cNvSpPr>
                  <a:spLocks noChangeShapeType="1"/>
                </p:cNvSpPr>
                <p:nvPr/>
              </p:nvSpPr>
              <p:spPr bwMode="auto">
                <a:xfrm>
                  <a:off x="3721" y="3494"/>
                  <a:ext cx="24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6391" name="Rectangle 1116"/>
              <p:cNvSpPr>
                <a:spLocks noChangeArrowheads="1"/>
              </p:cNvSpPr>
              <p:nvPr/>
            </p:nvSpPr>
            <p:spPr bwMode="auto">
              <a:xfrm>
                <a:off x="2157" y="3445"/>
                <a:ext cx="5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100" b="1">
                    <a:solidFill>
                      <a:srgbClr val="000000"/>
                    </a:solidFill>
                    <a:latin typeface="Helvetica" pitchFamily="-16" charset="0"/>
                  </a:rPr>
                  <a:t>&lt;</a:t>
                </a:r>
                <a:endParaRPr lang="en-US" sz="1800" b="1">
                  <a:latin typeface="Arial Unicode MS" pitchFamily="34" charset="-128"/>
                </a:endParaRPr>
              </a:p>
            </p:txBody>
          </p:sp>
          <p:grpSp>
            <p:nvGrpSpPr>
              <p:cNvPr id="56392" name="Group 1119"/>
              <p:cNvGrpSpPr>
                <a:grpSpLocks/>
              </p:cNvGrpSpPr>
              <p:nvPr/>
            </p:nvGrpSpPr>
            <p:grpSpPr bwMode="auto">
              <a:xfrm>
                <a:off x="4008" y="3439"/>
                <a:ext cx="100" cy="113"/>
                <a:chOff x="4008" y="3438"/>
                <a:chExt cx="100" cy="113"/>
              </a:xfrm>
            </p:grpSpPr>
            <p:sp>
              <p:nvSpPr>
                <p:cNvPr id="56393" name="Rectangle 1117"/>
                <p:cNvSpPr>
                  <a:spLocks noChangeArrowheads="1"/>
                </p:cNvSpPr>
                <p:nvPr/>
              </p:nvSpPr>
              <p:spPr bwMode="auto">
                <a:xfrm>
                  <a:off x="4008" y="3438"/>
                  <a:ext cx="5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100" b="1">
                      <a:solidFill>
                        <a:srgbClr val="000000"/>
                      </a:solidFill>
                      <a:latin typeface="Helvetica" pitchFamily="-16" charset="0"/>
                    </a:rPr>
                    <a:t>&lt;</a:t>
                  </a:r>
                  <a:endParaRPr lang="en-US" sz="1800" b="1">
                    <a:latin typeface="Arial Unicode MS" pitchFamily="34" charset="-128"/>
                  </a:endParaRPr>
                </a:p>
              </p:txBody>
            </p:sp>
            <p:sp>
              <p:nvSpPr>
                <p:cNvPr id="56394" name="Rectangle 1118"/>
                <p:cNvSpPr>
                  <a:spLocks noChangeArrowheads="1"/>
                </p:cNvSpPr>
                <p:nvPr/>
              </p:nvSpPr>
              <p:spPr bwMode="auto">
                <a:xfrm>
                  <a:off x="4057" y="3445"/>
                  <a:ext cx="5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100" b="1">
                      <a:solidFill>
                        <a:srgbClr val="000000"/>
                      </a:solidFill>
                      <a:latin typeface="Helvetica" pitchFamily="-16" charset="0"/>
                    </a:rPr>
                    <a:t>&lt;</a:t>
                  </a:r>
                  <a:endParaRPr lang="en-US" sz="1800" b="1">
                    <a:latin typeface="Arial Unicode MS" pitchFamily="34" charset="-128"/>
                  </a:endParaRPr>
                </a:p>
              </p:txBody>
            </p:sp>
          </p:grpSp>
          <p:sp>
            <p:nvSpPr>
              <p:cNvPr id="56395" name="Rectangle 1120"/>
              <p:cNvSpPr>
                <a:spLocks noChangeArrowheads="1"/>
              </p:cNvSpPr>
              <p:nvPr/>
            </p:nvSpPr>
            <p:spPr bwMode="auto">
              <a:xfrm>
                <a:off x="2248" y="3452"/>
                <a:ext cx="4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100" b="1">
                    <a:solidFill>
                      <a:srgbClr val="000000"/>
                    </a:solidFill>
                    <a:latin typeface="Helvetica" pitchFamily="-16" charset="0"/>
                  </a:rPr>
                  <a:t>1</a:t>
                </a:r>
                <a:endParaRPr lang="en-US" sz="1800" b="1">
                  <a:latin typeface="Arial Unicode MS" pitchFamily="34" charset="-128"/>
                </a:endParaRPr>
              </a:p>
            </p:txBody>
          </p:sp>
          <p:sp>
            <p:nvSpPr>
              <p:cNvPr id="56396" name="Rectangle 1121"/>
              <p:cNvSpPr>
                <a:spLocks noChangeArrowheads="1"/>
              </p:cNvSpPr>
              <p:nvPr/>
            </p:nvSpPr>
            <p:spPr bwMode="auto">
              <a:xfrm>
                <a:off x="4134" y="3438"/>
                <a:ext cx="4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100" b="1">
                    <a:solidFill>
                      <a:srgbClr val="000000"/>
                    </a:solidFill>
                    <a:latin typeface="Helvetica" pitchFamily="-16" charset="0"/>
                  </a:rPr>
                  <a:t>1</a:t>
                </a:r>
                <a:endParaRPr lang="en-US" sz="1800" b="1">
                  <a:latin typeface="Arial Unicode MS" pitchFamily="34" charset="-128"/>
                </a:endParaRPr>
              </a:p>
            </p:txBody>
          </p:sp>
          <p:sp>
            <p:nvSpPr>
              <p:cNvPr id="56397" name="Rectangle 1122"/>
              <p:cNvSpPr>
                <a:spLocks noChangeArrowheads="1"/>
              </p:cNvSpPr>
              <p:nvPr/>
            </p:nvSpPr>
            <p:spPr bwMode="auto">
              <a:xfrm>
                <a:off x="1407" y="3445"/>
                <a:ext cx="5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100" b="1">
                    <a:solidFill>
                      <a:srgbClr val="000000"/>
                    </a:solidFill>
                    <a:latin typeface="Helvetica" pitchFamily="-16" charset="0"/>
                  </a:rPr>
                  <a:t>&gt;</a:t>
                </a:r>
                <a:endParaRPr lang="en-US" sz="1800" b="1">
                  <a:latin typeface="Arial Unicode MS" pitchFamily="34" charset="-128"/>
                </a:endParaRPr>
              </a:p>
            </p:txBody>
          </p:sp>
          <p:sp>
            <p:nvSpPr>
              <p:cNvPr id="56398" name="Rectangle 1123"/>
              <p:cNvSpPr>
                <a:spLocks noChangeArrowheads="1"/>
              </p:cNvSpPr>
              <p:nvPr/>
            </p:nvSpPr>
            <p:spPr bwMode="auto">
              <a:xfrm>
                <a:off x="1456" y="3438"/>
                <a:ext cx="4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100">
                    <a:solidFill>
                      <a:srgbClr val="000000"/>
                    </a:solidFill>
                    <a:latin typeface="Helvetica" pitchFamily="-16" charset="0"/>
                  </a:rPr>
                  <a:t>1</a:t>
                </a:r>
                <a:endParaRPr lang="en-US" sz="1800">
                  <a:latin typeface="Arial Unicode MS" pitchFamily="34" charset="-128"/>
                </a:endParaRPr>
              </a:p>
            </p:txBody>
          </p:sp>
          <p:grpSp>
            <p:nvGrpSpPr>
              <p:cNvPr id="56399" name="Group 1126"/>
              <p:cNvGrpSpPr>
                <a:grpSpLocks/>
              </p:cNvGrpSpPr>
              <p:nvPr/>
            </p:nvGrpSpPr>
            <p:grpSpPr bwMode="auto">
              <a:xfrm>
                <a:off x="1526" y="3466"/>
                <a:ext cx="294" cy="49"/>
                <a:chOff x="1526" y="3466"/>
                <a:chExt cx="294" cy="49"/>
              </a:xfrm>
            </p:grpSpPr>
            <p:sp>
              <p:nvSpPr>
                <p:cNvPr id="56400" name="Freeform 1124"/>
                <p:cNvSpPr>
                  <a:spLocks/>
                </p:cNvSpPr>
                <p:nvPr/>
              </p:nvSpPr>
              <p:spPr bwMode="auto">
                <a:xfrm>
                  <a:off x="1526" y="3466"/>
                  <a:ext cx="98" cy="49"/>
                </a:xfrm>
                <a:custGeom>
                  <a:avLst/>
                  <a:gdLst>
                    <a:gd name="T0" fmla="*/ 0 w 98"/>
                    <a:gd name="T1" fmla="*/ 28 h 49"/>
                    <a:gd name="T2" fmla="*/ 98 w 98"/>
                    <a:gd name="T3" fmla="*/ 0 h 49"/>
                    <a:gd name="T4" fmla="*/ 98 w 98"/>
                    <a:gd name="T5" fmla="*/ 28 h 49"/>
                    <a:gd name="T6" fmla="*/ 98 w 98"/>
                    <a:gd name="T7" fmla="*/ 49 h 49"/>
                    <a:gd name="T8" fmla="*/ 0 w 98"/>
                    <a:gd name="T9" fmla="*/ 28 h 49"/>
                    <a:gd name="T10" fmla="*/ 0 60000 65536"/>
                    <a:gd name="T11" fmla="*/ 0 60000 65536"/>
                    <a:gd name="T12" fmla="*/ 0 60000 65536"/>
                    <a:gd name="T13" fmla="*/ 0 60000 65536"/>
                    <a:gd name="T14" fmla="*/ 0 60000 65536"/>
                    <a:gd name="T15" fmla="*/ 0 w 98"/>
                    <a:gd name="T16" fmla="*/ 0 h 49"/>
                    <a:gd name="T17" fmla="*/ 98 w 98"/>
                    <a:gd name="T18" fmla="*/ 49 h 49"/>
                  </a:gdLst>
                  <a:ahLst/>
                  <a:cxnLst>
                    <a:cxn ang="T10">
                      <a:pos x="T0" y="T1"/>
                    </a:cxn>
                    <a:cxn ang="T11">
                      <a:pos x="T2" y="T3"/>
                    </a:cxn>
                    <a:cxn ang="T12">
                      <a:pos x="T4" y="T5"/>
                    </a:cxn>
                    <a:cxn ang="T13">
                      <a:pos x="T6" y="T7"/>
                    </a:cxn>
                    <a:cxn ang="T14">
                      <a:pos x="T8" y="T9"/>
                    </a:cxn>
                  </a:cxnLst>
                  <a:rect l="T15" t="T16" r="T17" b="T18"/>
                  <a:pathLst>
                    <a:path w="98" h="49">
                      <a:moveTo>
                        <a:pt x="0" y="28"/>
                      </a:moveTo>
                      <a:lnTo>
                        <a:pt x="98" y="0"/>
                      </a:lnTo>
                      <a:lnTo>
                        <a:pt x="98" y="28"/>
                      </a:lnTo>
                      <a:lnTo>
                        <a:pt x="98" y="49"/>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sz="1800">
                    <a:latin typeface="Arial Unicode MS" pitchFamily="34" charset="-128"/>
                  </a:endParaRPr>
                </a:p>
              </p:txBody>
            </p:sp>
            <p:sp>
              <p:nvSpPr>
                <p:cNvPr id="56401" name="Line 1125"/>
                <p:cNvSpPr>
                  <a:spLocks noChangeShapeType="1"/>
                </p:cNvSpPr>
                <p:nvPr/>
              </p:nvSpPr>
              <p:spPr bwMode="auto">
                <a:xfrm flipH="1">
                  <a:off x="1624" y="3494"/>
                  <a:ext cx="19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6402" name="Group 1129"/>
              <p:cNvGrpSpPr>
                <a:grpSpLocks/>
              </p:cNvGrpSpPr>
              <p:nvPr/>
            </p:nvGrpSpPr>
            <p:grpSpPr bwMode="auto">
              <a:xfrm>
                <a:off x="2346" y="3473"/>
                <a:ext cx="344" cy="49"/>
                <a:chOff x="2346" y="3473"/>
                <a:chExt cx="344" cy="49"/>
              </a:xfrm>
            </p:grpSpPr>
            <p:sp>
              <p:nvSpPr>
                <p:cNvPr id="56403" name="Freeform 1127"/>
                <p:cNvSpPr>
                  <a:spLocks/>
                </p:cNvSpPr>
                <p:nvPr/>
              </p:nvSpPr>
              <p:spPr bwMode="auto">
                <a:xfrm>
                  <a:off x="2585" y="3473"/>
                  <a:ext cx="105" cy="49"/>
                </a:xfrm>
                <a:custGeom>
                  <a:avLst/>
                  <a:gdLst>
                    <a:gd name="T0" fmla="*/ 105 w 105"/>
                    <a:gd name="T1" fmla="*/ 21 h 49"/>
                    <a:gd name="T2" fmla="*/ 0 w 105"/>
                    <a:gd name="T3" fmla="*/ 49 h 49"/>
                    <a:gd name="T4" fmla="*/ 0 w 105"/>
                    <a:gd name="T5" fmla="*/ 21 h 49"/>
                    <a:gd name="T6" fmla="*/ 0 w 105"/>
                    <a:gd name="T7" fmla="*/ 0 h 49"/>
                    <a:gd name="T8" fmla="*/ 105 w 105"/>
                    <a:gd name="T9" fmla="*/ 21 h 49"/>
                    <a:gd name="T10" fmla="*/ 0 60000 65536"/>
                    <a:gd name="T11" fmla="*/ 0 60000 65536"/>
                    <a:gd name="T12" fmla="*/ 0 60000 65536"/>
                    <a:gd name="T13" fmla="*/ 0 60000 65536"/>
                    <a:gd name="T14" fmla="*/ 0 60000 65536"/>
                    <a:gd name="T15" fmla="*/ 0 w 105"/>
                    <a:gd name="T16" fmla="*/ 0 h 49"/>
                    <a:gd name="T17" fmla="*/ 105 w 105"/>
                    <a:gd name="T18" fmla="*/ 49 h 49"/>
                  </a:gdLst>
                  <a:ahLst/>
                  <a:cxnLst>
                    <a:cxn ang="T10">
                      <a:pos x="T0" y="T1"/>
                    </a:cxn>
                    <a:cxn ang="T11">
                      <a:pos x="T2" y="T3"/>
                    </a:cxn>
                    <a:cxn ang="T12">
                      <a:pos x="T4" y="T5"/>
                    </a:cxn>
                    <a:cxn ang="T13">
                      <a:pos x="T6" y="T7"/>
                    </a:cxn>
                    <a:cxn ang="T14">
                      <a:pos x="T8" y="T9"/>
                    </a:cxn>
                  </a:cxnLst>
                  <a:rect l="T15" t="T16" r="T17" b="T18"/>
                  <a:pathLst>
                    <a:path w="105" h="49">
                      <a:moveTo>
                        <a:pt x="105" y="21"/>
                      </a:moveTo>
                      <a:lnTo>
                        <a:pt x="0" y="49"/>
                      </a:lnTo>
                      <a:lnTo>
                        <a:pt x="0" y="21"/>
                      </a:lnTo>
                      <a:lnTo>
                        <a:pt x="0" y="0"/>
                      </a:lnTo>
                      <a:lnTo>
                        <a:pt x="105"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sz="1800">
                    <a:latin typeface="Arial Unicode MS" pitchFamily="34" charset="-128"/>
                  </a:endParaRPr>
                </a:p>
              </p:txBody>
            </p:sp>
            <p:sp>
              <p:nvSpPr>
                <p:cNvPr id="56404" name="Line 1128"/>
                <p:cNvSpPr>
                  <a:spLocks noChangeShapeType="1"/>
                </p:cNvSpPr>
                <p:nvPr/>
              </p:nvSpPr>
              <p:spPr bwMode="auto">
                <a:xfrm>
                  <a:off x="2346" y="3494"/>
                  <a:ext cx="239"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6405" name="Group 1132"/>
              <p:cNvGrpSpPr>
                <a:grpSpLocks/>
              </p:cNvGrpSpPr>
              <p:nvPr/>
            </p:nvGrpSpPr>
            <p:grpSpPr bwMode="auto">
              <a:xfrm>
                <a:off x="2683" y="3473"/>
                <a:ext cx="953" cy="49"/>
                <a:chOff x="2683" y="3473"/>
                <a:chExt cx="953" cy="49"/>
              </a:xfrm>
            </p:grpSpPr>
            <p:sp>
              <p:nvSpPr>
                <p:cNvPr id="56406" name="Freeform 1130"/>
                <p:cNvSpPr>
                  <a:spLocks/>
                </p:cNvSpPr>
                <p:nvPr/>
              </p:nvSpPr>
              <p:spPr bwMode="auto">
                <a:xfrm>
                  <a:off x="2683" y="3473"/>
                  <a:ext cx="98" cy="49"/>
                </a:xfrm>
                <a:custGeom>
                  <a:avLst/>
                  <a:gdLst>
                    <a:gd name="T0" fmla="*/ 0 w 98"/>
                    <a:gd name="T1" fmla="*/ 21 h 49"/>
                    <a:gd name="T2" fmla="*/ 98 w 98"/>
                    <a:gd name="T3" fmla="*/ 0 h 49"/>
                    <a:gd name="T4" fmla="*/ 98 w 98"/>
                    <a:gd name="T5" fmla="*/ 21 h 49"/>
                    <a:gd name="T6" fmla="*/ 98 w 98"/>
                    <a:gd name="T7" fmla="*/ 49 h 49"/>
                    <a:gd name="T8" fmla="*/ 0 w 98"/>
                    <a:gd name="T9" fmla="*/ 21 h 49"/>
                    <a:gd name="T10" fmla="*/ 0 60000 65536"/>
                    <a:gd name="T11" fmla="*/ 0 60000 65536"/>
                    <a:gd name="T12" fmla="*/ 0 60000 65536"/>
                    <a:gd name="T13" fmla="*/ 0 60000 65536"/>
                    <a:gd name="T14" fmla="*/ 0 60000 65536"/>
                    <a:gd name="T15" fmla="*/ 0 w 98"/>
                    <a:gd name="T16" fmla="*/ 0 h 49"/>
                    <a:gd name="T17" fmla="*/ 98 w 98"/>
                    <a:gd name="T18" fmla="*/ 49 h 49"/>
                  </a:gdLst>
                  <a:ahLst/>
                  <a:cxnLst>
                    <a:cxn ang="T10">
                      <a:pos x="T0" y="T1"/>
                    </a:cxn>
                    <a:cxn ang="T11">
                      <a:pos x="T2" y="T3"/>
                    </a:cxn>
                    <a:cxn ang="T12">
                      <a:pos x="T4" y="T5"/>
                    </a:cxn>
                    <a:cxn ang="T13">
                      <a:pos x="T6" y="T7"/>
                    </a:cxn>
                    <a:cxn ang="T14">
                      <a:pos x="T8" y="T9"/>
                    </a:cxn>
                  </a:cxnLst>
                  <a:rect l="T15" t="T16" r="T17" b="T18"/>
                  <a:pathLst>
                    <a:path w="98" h="49">
                      <a:moveTo>
                        <a:pt x="0" y="21"/>
                      </a:moveTo>
                      <a:lnTo>
                        <a:pt x="98" y="0"/>
                      </a:lnTo>
                      <a:lnTo>
                        <a:pt x="98" y="21"/>
                      </a:lnTo>
                      <a:lnTo>
                        <a:pt x="98" y="49"/>
                      </a:lnTo>
                      <a:lnTo>
                        <a:pt x="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sz="1800">
                    <a:latin typeface="Arial Unicode MS" pitchFamily="34" charset="-128"/>
                  </a:endParaRPr>
                </a:p>
              </p:txBody>
            </p:sp>
            <p:sp>
              <p:nvSpPr>
                <p:cNvPr id="56407" name="Line 1131"/>
                <p:cNvSpPr>
                  <a:spLocks noChangeShapeType="1"/>
                </p:cNvSpPr>
                <p:nvPr/>
              </p:nvSpPr>
              <p:spPr bwMode="auto">
                <a:xfrm flipH="1">
                  <a:off x="2781" y="3494"/>
                  <a:ext cx="85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6408" name="Group 1135"/>
              <p:cNvGrpSpPr>
                <a:grpSpLocks/>
              </p:cNvGrpSpPr>
              <p:nvPr/>
            </p:nvGrpSpPr>
            <p:grpSpPr bwMode="auto">
              <a:xfrm>
                <a:off x="4218" y="3473"/>
                <a:ext cx="814" cy="49"/>
                <a:chOff x="4218" y="3473"/>
                <a:chExt cx="814" cy="49"/>
              </a:xfrm>
            </p:grpSpPr>
            <p:sp>
              <p:nvSpPr>
                <p:cNvPr id="56409" name="Freeform 1133"/>
                <p:cNvSpPr>
                  <a:spLocks/>
                </p:cNvSpPr>
                <p:nvPr/>
              </p:nvSpPr>
              <p:spPr bwMode="auto">
                <a:xfrm>
                  <a:off x="4934" y="3473"/>
                  <a:ext cx="98" cy="49"/>
                </a:xfrm>
                <a:custGeom>
                  <a:avLst/>
                  <a:gdLst>
                    <a:gd name="T0" fmla="*/ 98 w 98"/>
                    <a:gd name="T1" fmla="*/ 21 h 49"/>
                    <a:gd name="T2" fmla="*/ 0 w 98"/>
                    <a:gd name="T3" fmla="*/ 49 h 49"/>
                    <a:gd name="T4" fmla="*/ 0 w 98"/>
                    <a:gd name="T5" fmla="*/ 21 h 49"/>
                    <a:gd name="T6" fmla="*/ 0 w 98"/>
                    <a:gd name="T7" fmla="*/ 0 h 49"/>
                    <a:gd name="T8" fmla="*/ 98 w 98"/>
                    <a:gd name="T9" fmla="*/ 21 h 49"/>
                    <a:gd name="T10" fmla="*/ 0 60000 65536"/>
                    <a:gd name="T11" fmla="*/ 0 60000 65536"/>
                    <a:gd name="T12" fmla="*/ 0 60000 65536"/>
                    <a:gd name="T13" fmla="*/ 0 60000 65536"/>
                    <a:gd name="T14" fmla="*/ 0 60000 65536"/>
                    <a:gd name="T15" fmla="*/ 0 w 98"/>
                    <a:gd name="T16" fmla="*/ 0 h 49"/>
                    <a:gd name="T17" fmla="*/ 98 w 98"/>
                    <a:gd name="T18" fmla="*/ 49 h 49"/>
                  </a:gdLst>
                  <a:ahLst/>
                  <a:cxnLst>
                    <a:cxn ang="T10">
                      <a:pos x="T0" y="T1"/>
                    </a:cxn>
                    <a:cxn ang="T11">
                      <a:pos x="T2" y="T3"/>
                    </a:cxn>
                    <a:cxn ang="T12">
                      <a:pos x="T4" y="T5"/>
                    </a:cxn>
                    <a:cxn ang="T13">
                      <a:pos x="T6" y="T7"/>
                    </a:cxn>
                    <a:cxn ang="T14">
                      <a:pos x="T8" y="T9"/>
                    </a:cxn>
                  </a:cxnLst>
                  <a:rect l="T15" t="T16" r="T17" b="T18"/>
                  <a:pathLst>
                    <a:path w="98" h="49">
                      <a:moveTo>
                        <a:pt x="98" y="21"/>
                      </a:moveTo>
                      <a:lnTo>
                        <a:pt x="0" y="49"/>
                      </a:lnTo>
                      <a:lnTo>
                        <a:pt x="0" y="21"/>
                      </a:lnTo>
                      <a:lnTo>
                        <a:pt x="0" y="0"/>
                      </a:lnTo>
                      <a:lnTo>
                        <a:pt x="98"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sz="1800">
                    <a:latin typeface="Arial Unicode MS" pitchFamily="34" charset="-128"/>
                  </a:endParaRPr>
                </a:p>
              </p:txBody>
            </p:sp>
            <p:sp>
              <p:nvSpPr>
                <p:cNvPr id="56410" name="Line 1134"/>
                <p:cNvSpPr>
                  <a:spLocks noChangeShapeType="1"/>
                </p:cNvSpPr>
                <p:nvPr/>
              </p:nvSpPr>
              <p:spPr bwMode="auto">
                <a:xfrm>
                  <a:off x="4218" y="3494"/>
                  <a:ext cx="71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6411" name="Group 1141"/>
              <p:cNvGrpSpPr>
                <a:grpSpLocks/>
              </p:cNvGrpSpPr>
              <p:nvPr/>
            </p:nvGrpSpPr>
            <p:grpSpPr bwMode="auto">
              <a:xfrm>
                <a:off x="1876" y="3354"/>
                <a:ext cx="256" cy="259"/>
                <a:chOff x="1876" y="3354"/>
                <a:chExt cx="256" cy="259"/>
              </a:xfrm>
            </p:grpSpPr>
            <p:sp>
              <p:nvSpPr>
                <p:cNvPr id="56412" name="Rectangle 1136"/>
                <p:cNvSpPr>
                  <a:spLocks noChangeArrowheads="1"/>
                </p:cNvSpPr>
                <p:nvPr/>
              </p:nvSpPr>
              <p:spPr bwMode="auto">
                <a:xfrm>
                  <a:off x="1897" y="3354"/>
                  <a:ext cx="4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400" b="1">
                      <a:solidFill>
                        <a:srgbClr val="000000"/>
                      </a:solidFill>
                      <a:latin typeface="Symbol" pitchFamily="18" charset="2"/>
                    </a:rPr>
                    <a:t>t</a:t>
                  </a:r>
                  <a:endParaRPr lang="en-US" sz="1800" b="1">
                    <a:latin typeface="Arial Unicode MS" pitchFamily="34" charset="-128"/>
                  </a:endParaRPr>
                </a:p>
              </p:txBody>
            </p:sp>
            <p:sp>
              <p:nvSpPr>
                <p:cNvPr id="56413" name="Rectangle 1137"/>
                <p:cNvSpPr>
                  <a:spLocks noChangeArrowheads="1"/>
                </p:cNvSpPr>
                <p:nvPr/>
              </p:nvSpPr>
              <p:spPr bwMode="auto">
                <a:xfrm>
                  <a:off x="1897" y="3473"/>
                  <a:ext cx="4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400" b="1">
                      <a:solidFill>
                        <a:srgbClr val="000000"/>
                      </a:solidFill>
                      <a:latin typeface="Symbol" pitchFamily="18" charset="2"/>
                    </a:rPr>
                    <a:t>t</a:t>
                  </a:r>
                  <a:endParaRPr lang="en-US" sz="1800" b="1">
                    <a:latin typeface="Arial Unicode MS" pitchFamily="34" charset="-128"/>
                  </a:endParaRPr>
                </a:p>
              </p:txBody>
            </p:sp>
            <p:sp>
              <p:nvSpPr>
                <p:cNvPr id="56414" name="Rectangle 1138"/>
                <p:cNvSpPr>
                  <a:spLocks noChangeArrowheads="1"/>
                </p:cNvSpPr>
                <p:nvPr/>
              </p:nvSpPr>
              <p:spPr bwMode="auto">
                <a:xfrm>
                  <a:off x="1954" y="3424"/>
                  <a:ext cx="17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800" b="1">
                      <a:solidFill>
                        <a:srgbClr val="000000"/>
                      </a:solidFill>
                      <a:latin typeface="Helvetica" pitchFamily="-16" charset="0"/>
                    </a:rPr>
                    <a:t>Chem</a:t>
                  </a:r>
                  <a:endParaRPr lang="en-US" sz="1800" b="1">
                    <a:latin typeface="Arial Unicode MS" pitchFamily="34" charset="-128"/>
                  </a:endParaRPr>
                </a:p>
              </p:txBody>
            </p:sp>
            <p:sp>
              <p:nvSpPr>
                <p:cNvPr id="56415" name="Rectangle 1139"/>
                <p:cNvSpPr>
                  <a:spLocks noChangeArrowheads="1"/>
                </p:cNvSpPr>
                <p:nvPr/>
              </p:nvSpPr>
              <p:spPr bwMode="auto">
                <a:xfrm>
                  <a:off x="1954" y="3536"/>
                  <a:ext cx="14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800" b="1">
                      <a:solidFill>
                        <a:srgbClr val="000000"/>
                      </a:solidFill>
                      <a:latin typeface="Helvetica" pitchFamily="-16" charset="0"/>
                    </a:rPr>
                    <a:t>Flow</a:t>
                  </a:r>
                  <a:endParaRPr lang="en-US" sz="1800" b="1">
                    <a:latin typeface="Arial Unicode MS" pitchFamily="34" charset="-128"/>
                  </a:endParaRPr>
                </a:p>
              </p:txBody>
            </p:sp>
            <p:sp>
              <p:nvSpPr>
                <p:cNvPr id="56416" name="Line 1140"/>
                <p:cNvSpPr>
                  <a:spLocks noChangeShapeType="1"/>
                </p:cNvSpPr>
                <p:nvPr/>
              </p:nvSpPr>
              <p:spPr bwMode="auto">
                <a:xfrm>
                  <a:off x="1876" y="3494"/>
                  <a:ext cx="24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6417" name="Rectangle 1142"/>
              <p:cNvSpPr>
                <a:spLocks noChangeArrowheads="1"/>
              </p:cNvSpPr>
              <p:nvPr/>
            </p:nvSpPr>
            <p:spPr bwMode="auto">
              <a:xfrm>
                <a:off x="1161" y="3354"/>
                <a:ext cx="4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400" b="1">
                    <a:solidFill>
                      <a:srgbClr val="000000"/>
                    </a:solidFill>
                    <a:latin typeface="Symbol" pitchFamily="18" charset="2"/>
                  </a:rPr>
                  <a:t>t</a:t>
                </a:r>
                <a:endParaRPr lang="en-US" sz="1800" b="1">
                  <a:latin typeface="Arial Unicode MS" pitchFamily="34" charset="-128"/>
                </a:endParaRPr>
              </a:p>
            </p:txBody>
          </p:sp>
          <p:sp>
            <p:nvSpPr>
              <p:cNvPr id="56418" name="Rectangle 1143"/>
              <p:cNvSpPr>
                <a:spLocks noChangeArrowheads="1"/>
              </p:cNvSpPr>
              <p:nvPr/>
            </p:nvSpPr>
            <p:spPr bwMode="auto">
              <a:xfrm>
                <a:off x="1161" y="3473"/>
                <a:ext cx="4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400" b="1">
                    <a:solidFill>
                      <a:srgbClr val="000000"/>
                    </a:solidFill>
                    <a:latin typeface="Symbol" pitchFamily="18" charset="2"/>
                  </a:rPr>
                  <a:t>t</a:t>
                </a:r>
                <a:endParaRPr lang="en-US" sz="1800" b="1">
                  <a:latin typeface="Arial Unicode MS" pitchFamily="34" charset="-128"/>
                </a:endParaRPr>
              </a:p>
            </p:txBody>
          </p:sp>
          <p:sp>
            <p:nvSpPr>
              <p:cNvPr id="56419" name="Rectangle 1144"/>
              <p:cNvSpPr>
                <a:spLocks noChangeArrowheads="1"/>
              </p:cNvSpPr>
              <p:nvPr/>
            </p:nvSpPr>
            <p:spPr bwMode="auto">
              <a:xfrm>
                <a:off x="1217" y="3424"/>
                <a:ext cx="17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800" b="1">
                    <a:solidFill>
                      <a:srgbClr val="000000"/>
                    </a:solidFill>
                    <a:latin typeface="Helvetica" pitchFamily="-16" charset="0"/>
                  </a:rPr>
                  <a:t>Chem</a:t>
                </a:r>
                <a:endParaRPr lang="en-US" sz="1800" b="1">
                  <a:latin typeface="Arial Unicode MS" pitchFamily="34" charset="-128"/>
                </a:endParaRPr>
              </a:p>
            </p:txBody>
          </p:sp>
          <p:sp>
            <p:nvSpPr>
              <p:cNvPr id="56420" name="Rectangle 1145"/>
              <p:cNvSpPr>
                <a:spLocks noChangeArrowheads="1"/>
              </p:cNvSpPr>
              <p:nvPr/>
            </p:nvSpPr>
            <p:spPr bwMode="auto">
              <a:xfrm>
                <a:off x="1217" y="3536"/>
                <a:ext cx="14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800" b="1">
                    <a:solidFill>
                      <a:srgbClr val="000000"/>
                    </a:solidFill>
                    <a:latin typeface="Helvetica" pitchFamily="-16" charset="0"/>
                  </a:rPr>
                  <a:t>Flow</a:t>
                </a:r>
                <a:endParaRPr lang="en-US" sz="1800" b="1">
                  <a:latin typeface="Arial Unicode MS" pitchFamily="34" charset="-128"/>
                </a:endParaRPr>
              </a:p>
            </p:txBody>
          </p:sp>
          <p:sp>
            <p:nvSpPr>
              <p:cNvPr id="56421" name="Line 1146"/>
              <p:cNvSpPr>
                <a:spLocks noChangeShapeType="1"/>
              </p:cNvSpPr>
              <p:nvPr/>
            </p:nvSpPr>
            <p:spPr bwMode="auto">
              <a:xfrm>
                <a:off x="1161" y="3494"/>
                <a:ext cx="22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6422" name="Group 1153"/>
              <p:cNvGrpSpPr>
                <a:grpSpLocks/>
              </p:cNvGrpSpPr>
              <p:nvPr/>
            </p:nvGrpSpPr>
            <p:grpSpPr bwMode="auto">
              <a:xfrm>
                <a:off x="4022" y="830"/>
                <a:ext cx="827" cy="240"/>
                <a:chOff x="4022" y="830"/>
                <a:chExt cx="827" cy="240"/>
              </a:xfrm>
            </p:grpSpPr>
            <p:sp>
              <p:nvSpPr>
                <p:cNvPr id="56423" name="Line 1147"/>
                <p:cNvSpPr>
                  <a:spLocks noChangeShapeType="1"/>
                </p:cNvSpPr>
                <p:nvPr/>
              </p:nvSpPr>
              <p:spPr bwMode="auto">
                <a:xfrm>
                  <a:off x="4022" y="837"/>
                  <a:ext cx="1" cy="22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6424" name="Group 1150"/>
                <p:cNvGrpSpPr>
                  <a:grpSpLocks/>
                </p:cNvGrpSpPr>
                <p:nvPr/>
              </p:nvGrpSpPr>
              <p:grpSpPr bwMode="auto">
                <a:xfrm>
                  <a:off x="4022" y="921"/>
                  <a:ext cx="827" cy="49"/>
                  <a:chOff x="4022" y="921"/>
                  <a:chExt cx="827" cy="49"/>
                </a:xfrm>
              </p:grpSpPr>
              <p:sp>
                <p:nvSpPr>
                  <p:cNvPr id="56425" name="Freeform 1148"/>
                  <p:cNvSpPr>
                    <a:spLocks/>
                  </p:cNvSpPr>
                  <p:nvPr/>
                </p:nvSpPr>
                <p:spPr bwMode="auto">
                  <a:xfrm>
                    <a:off x="4751" y="921"/>
                    <a:ext cx="98" cy="49"/>
                  </a:xfrm>
                  <a:custGeom>
                    <a:avLst/>
                    <a:gdLst>
                      <a:gd name="T0" fmla="*/ 98 w 98"/>
                      <a:gd name="T1" fmla="*/ 21 h 49"/>
                      <a:gd name="T2" fmla="*/ 0 w 98"/>
                      <a:gd name="T3" fmla="*/ 49 h 49"/>
                      <a:gd name="T4" fmla="*/ 0 w 98"/>
                      <a:gd name="T5" fmla="*/ 21 h 49"/>
                      <a:gd name="T6" fmla="*/ 0 w 98"/>
                      <a:gd name="T7" fmla="*/ 0 h 49"/>
                      <a:gd name="T8" fmla="*/ 98 w 98"/>
                      <a:gd name="T9" fmla="*/ 21 h 49"/>
                      <a:gd name="T10" fmla="*/ 0 60000 65536"/>
                      <a:gd name="T11" fmla="*/ 0 60000 65536"/>
                      <a:gd name="T12" fmla="*/ 0 60000 65536"/>
                      <a:gd name="T13" fmla="*/ 0 60000 65536"/>
                      <a:gd name="T14" fmla="*/ 0 60000 65536"/>
                      <a:gd name="T15" fmla="*/ 0 w 98"/>
                      <a:gd name="T16" fmla="*/ 0 h 49"/>
                      <a:gd name="T17" fmla="*/ 98 w 98"/>
                      <a:gd name="T18" fmla="*/ 49 h 49"/>
                    </a:gdLst>
                    <a:ahLst/>
                    <a:cxnLst>
                      <a:cxn ang="T10">
                        <a:pos x="T0" y="T1"/>
                      </a:cxn>
                      <a:cxn ang="T11">
                        <a:pos x="T2" y="T3"/>
                      </a:cxn>
                      <a:cxn ang="T12">
                        <a:pos x="T4" y="T5"/>
                      </a:cxn>
                      <a:cxn ang="T13">
                        <a:pos x="T6" y="T7"/>
                      </a:cxn>
                      <a:cxn ang="T14">
                        <a:pos x="T8" y="T9"/>
                      </a:cxn>
                    </a:cxnLst>
                    <a:rect l="T15" t="T16" r="T17" b="T18"/>
                    <a:pathLst>
                      <a:path w="98" h="49">
                        <a:moveTo>
                          <a:pt x="98" y="21"/>
                        </a:moveTo>
                        <a:lnTo>
                          <a:pt x="0" y="49"/>
                        </a:lnTo>
                        <a:lnTo>
                          <a:pt x="0" y="21"/>
                        </a:lnTo>
                        <a:lnTo>
                          <a:pt x="0" y="0"/>
                        </a:lnTo>
                        <a:lnTo>
                          <a:pt x="98"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sz="1800">
                      <a:latin typeface="Arial Unicode MS" pitchFamily="34" charset="-128"/>
                    </a:endParaRPr>
                  </a:p>
                </p:txBody>
              </p:sp>
              <p:sp>
                <p:nvSpPr>
                  <p:cNvPr id="56426" name="Line 1149"/>
                  <p:cNvSpPr>
                    <a:spLocks noChangeShapeType="1"/>
                  </p:cNvSpPr>
                  <p:nvPr/>
                </p:nvSpPr>
                <p:spPr bwMode="auto">
                  <a:xfrm>
                    <a:off x="4022" y="942"/>
                    <a:ext cx="729"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6427" name="Rectangle 1151"/>
                <p:cNvSpPr>
                  <a:spLocks noChangeArrowheads="1"/>
                </p:cNvSpPr>
                <p:nvPr/>
              </p:nvSpPr>
              <p:spPr bwMode="auto">
                <a:xfrm>
                  <a:off x="4050" y="830"/>
                  <a:ext cx="79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900" b="1">
                      <a:solidFill>
                        <a:srgbClr val="000000"/>
                      </a:solidFill>
                      <a:latin typeface="Helvetica" pitchFamily="-16" charset="0"/>
                    </a:rPr>
                    <a:t>MATERIAL RESPONSE</a:t>
                  </a:r>
                  <a:endParaRPr lang="en-US" sz="1800" b="1">
                    <a:latin typeface="Arial Unicode MS" pitchFamily="34" charset="-128"/>
                  </a:endParaRPr>
                </a:p>
              </p:txBody>
            </p:sp>
            <p:sp>
              <p:nvSpPr>
                <p:cNvPr id="56428" name="Rectangle 1152"/>
                <p:cNvSpPr>
                  <a:spLocks noChangeArrowheads="1"/>
                </p:cNvSpPr>
                <p:nvPr/>
              </p:nvSpPr>
              <p:spPr bwMode="auto">
                <a:xfrm>
                  <a:off x="4050" y="984"/>
                  <a:ext cx="37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900" b="1">
                      <a:solidFill>
                        <a:srgbClr val="000000"/>
                      </a:solidFill>
                      <a:latin typeface="Helvetica" pitchFamily="-16" charset="0"/>
                    </a:rPr>
                    <a:t>ABLATION</a:t>
                  </a:r>
                  <a:endParaRPr lang="en-US" sz="1800" b="1">
                    <a:latin typeface="Arial Unicode MS" pitchFamily="34" charset="-128"/>
                  </a:endParaRPr>
                </a:p>
              </p:txBody>
            </p:sp>
          </p:grpSp>
          <p:sp>
            <p:nvSpPr>
              <p:cNvPr id="56429" name="Rectangle 1154"/>
              <p:cNvSpPr>
                <a:spLocks noChangeArrowheads="1"/>
              </p:cNvSpPr>
              <p:nvPr/>
            </p:nvSpPr>
            <p:spPr bwMode="auto">
              <a:xfrm>
                <a:off x="965" y="3831"/>
                <a:ext cx="10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100" b="1">
                    <a:solidFill>
                      <a:srgbClr val="000000"/>
                    </a:solidFill>
                    <a:latin typeface="Helvetica" pitchFamily="-16" charset="0"/>
                  </a:rPr>
                  <a:t>(1 </a:t>
                </a:r>
                <a:endParaRPr lang="en-US" sz="1800">
                  <a:latin typeface="Arial Unicode MS" pitchFamily="34" charset="-128"/>
                </a:endParaRPr>
              </a:p>
            </p:txBody>
          </p:sp>
          <p:sp>
            <p:nvSpPr>
              <p:cNvPr id="56430" name="Rectangle 1155"/>
              <p:cNvSpPr>
                <a:spLocks noChangeArrowheads="1"/>
              </p:cNvSpPr>
              <p:nvPr/>
            </p:nvSpPr>
            <p:spPr bwMode="auto">
              <a:xfrm>
                <a:off x="1063" y="3831"/>
                <a:ext cx="5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100" b="1">
                    <a:solidFill>
                      <a:srgbClr val="000000"/>
                    </a:solidFill>
                    <a:latin typeface="Symbol" pitchFamily="18" charset="2"/>
                  </a:rPr>
                  <a:t>m</a:t>
                </a:r>
                <a:endParaRPr lang="en-US" sz="1800">
                  <a:latin typeface="Arial Unicode MS" pitchFamily="34" charset="-128"/>
                </a:endParaRPr>
              </a:p>
            </p:txBody>
          </p:sp>
          <p:sp>
            <p:nvSpPr>
              <p:cNvPr id="56431" name="Rectangle 1156"/>
              <p:cNvSpPr>
                <a:spLocks noChangeArrowheads="1"/>
              </p:cNvSpPr>
              <p:nvPr/>
            </p:nvSpPr>
            <p:spPr bwMode="auto">
              <a:xfrm>
                <a:off x="1105" y="3831"/>
                <a:ext cx="17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100" b="1">
                    <a:solidFill>
                      <a:srgbClr val="000000"/>
                    </a:solidFill>
                    <a:latin typeface="Helvetica" pitchFamily="-16" charset="0"/>
                  </a:rPr>
                  <a:t>sec)</a:t>
                </a:r>
                <a:endParaRPr lang="en-US" sz="1800">
                  <a:latin typeface="Arial Unicode MS" pitchFamily="34" charset="-128"/>
                </a:endParaRPr>
              </a:p>
            </p:txBody>
          </p:sp>
          <p:sp>
            <p:nvSpPr>
              <p:cNvPr id="56432" name="Rectangle 1161"/>
              <p:cNvSpPr>
                <a:spLocks noChangeArrowheads="1"/>
              </p:cNvSpPr>
              <p:nvPr/>
            </p:nvSpPr>
            <p:spPr bwMode="auto">
              <a:xfrm>
                <a:off x="1231" y="830"/>
                <a:ext cx="49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900" b="1">
                    <a:solidFill>
                      <a:srgbClr val="000000"/>
                    </a:solidFill>
                    <a:latin typeface="Helvetica" pitchFamily="-16" charset="0"/>
                  </a:rPr>
                  <a:t>GASDYNAMIC</a:t>
                </a:r>
                <a:endParaRPr lang="en-US" sz="1800" b="1">
                  <a:latin typeface="Arial Unicode MS" pitchFamily="34" charset="-128"/>
                </a:endParaRPr>
              </a:p>
            </p:txBody>
          </p:sp>
          <p:sp>
            <p:nvSpPr>
              <p:cNvPr id="56433" name="Rectangle 1162"/>
              <p:cNvSpPr>
                <a:spLocks noChangeArrowheads="1"/>
              </p:cNvSpPr>
              <p:nvPr/>
            </p:nvSpPr>
            <p:spPr bwMode="auto">
              <a:xfrm>
                <a:off x="1248" y="960"/>
                <a:ext cx="33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900" b="1">
                    <a:solidFill>
                      <a:srgbClr val="000000"/>
                    </a:solidFill>
                    <a:latin typeface="Helvetica" pitchFamily="-16" charset="0"/>
                  </a:rPr>
                  <a:t>KINETICS</a:t>
                </a:r>
                <a:endParaRPr lang="en-US" sz="1800" b="1">
                  <a:latin typeface="Arial Unicode MS" pitchFamily="34" charset="-128"/>
                </a:endParaRPr>
              </a:p>
            </p:txBody>
          </p:sp>
          <p:sp>
            <p:nvSpPr>
              <p:cNvPr id="56434" name="Line 1164"/>
              <p:cNvSpPr>
                <a:spLocks noChangeShapeType="1"/>
              </p:cNvSpPr>
              <p:nvPr/>
            </p:nvSpPr>
            <p:spPr bwMode="auto">
              <a:xfrm flipH="1">
                <a:off x="1575" y="1478"/>
                <a:ext cx="273" cy="15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35" name="Rectangle 1170"/>
              <p:cNvSpPr>
                <a:spLocks noChangeArrowheads="1"/>
              </p:cNvSpPr>
              <p:nvPr/>
            </p:nvSpPr>
            <p:spPr bwMode="auto">
              <a:xfrm>
                <a:off x="993" y="3207"/>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600">
                    <a:solidFill>
                      <a:srgbClr val="000000"/>
                    </a:solidFill>
                    <a:latin typeface="Helvetica" pitchFamily="-16" charset="0"/>
                  </a:rPr>
                  <a:t>0</a:t>
                </a:r>
                <a:endParaRPr lang="en-US" sz="1800">
                  <a:latin typeface="Arial Unicode MS" pitchFamily="34" charset="-128"/>
                </a:endParaRPr>
              </a:p>
            </p:txBody>
          </p:sp>
          <p:grpSp>
            <p:nvGrpSpPr>
              <p:cNvPr id="56436" name="Group 1177"/>
              <p:cNvGrpSpPr>
                <a:grpSpLocks/>
              </p:cNvGrpSpPr>
              <p:nvPr/>
            </p:nvGrpSpPr>
            <p:grpSpPr bwMode="auto">
              <a:xfrm>
                <a:off x="2304" y="830"/>
                <a:ext cx="1269" cy="224"/>
                <a:chOff x="2304" y="830"/>
                <a:chExt cx="1269" cy="224"/>
              </a:xfrm>
            </p:grpSpPr>
            <p:sp>
              <p:nvSpPr>
                <p:cNvPr id="56437" name="Rectangle 1171"/>
                <p:cNvSpPr>
                  <a:spLocks noChangeArrowheads="1"/>
                </p:cNvSpPr>
                <p:nvPr/>
              </p:nvSpPr>
              <p:spPr bwMode="auto">
                <a:xfrm>
                  <a:off x="2402" y="858"/>
                  <a:ext cx="84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900" b="1">
                      <a:solidFill>
                        <a:srgbClr val="000000"/>
                      </a:solidFill>
                      <a:latin typeface="Helvetica" pitchFamily="-16" charset="0"/>
                    </a:rPr>
                    <a:t>FLOWFIELD DEFINITION</a:t>
                  </a:r>
                  <a:endParaRPr lang="en-US" sz="1800" b="1">
                    <a:latin typeface="Arial Unicode MS" pitchFamily="34" charset="-128"/>
                  </a:endParaRPr>
                </a:p>
              </p:txBody>
            </p:sp>
            <p:grpSp>
              <p:nvGrpSpPr>
                <p:cNvPr id="56438" name="Group 1176"/>
                <p:cNvGrpSpPr>
                  <a:grpSpLocks/>
                </p:cNvGrpSpPr>
                <p:nvPr/>
              </p:nvGrpSpPr>
              <p:grpSpPr bwMode="auto">
                <a:xfrm>
                  <a:off x="2304" y="830"/>
                  <a:ext cx="1269" cy="224"/>
                  <a:chOff x="2304" y="830"/>
                  <a:chExt cx="1269" cy="224"/>
                </a:xfrm>
              </p:grpSpPr>
              <p:sp>
                <p:nvSpPr>
                  <p:cNvPr id="56439" name="Line 1172"/>
                  <p:cNvSpPr>
                    <a:spLocks noChangeShapeType="1"/>
                  </p:cNvSpPr>
                  <p:nvPr/>
                </p:nvSpPr>
                <p:spPr bwMode="auto">
                  <a:xfrm>
                    <a:off x="2304" y="830"/>
                    <a:ext cx="1" cy="22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6440" name="Group 1175"/>
                  <p:cNvGrpSpPr>
                    <a:grpSpLocks/>
                  </p:cNvGrpSpPr>
                  <p:nvPr/>
                </p:nvGrpSpPr>
                <p:grpSpPr bwMode="auto">
                  <a:xfrm>
                    <a:off x="2304" y="921"/>
                    <a:ext cx="1269" cy="49"/>
                    <a:chOff x="2304" y="921"/>
                    <a:chExt cx="1269" cy="49"/>
                  </a:xfrm>
                </p:grpSpPr>
                <p:sp>
                  <p:nvSpPr>
                    <p:cNvPr id="56441" name="Freeform 1173"/>
                    <p:cNvSpPr>
                      <a:spLocks/>
                    </p:cNvSpPr>
                    <p:nvPr/>
                  </p:nvSpPr>
                  <p:spPr bwMode="auto">
                    <a:xfrm>
                      <a:off x="3475" y="921"/>
                      <a:ext cx="98" cy="49"/>
                    </a:xfrm>
                    <a:custGeom>
                      <a:avLst/>
                      <a:gdLst>
                        <a:gd name="T0" fmla="*/ 98 w 98"/>
                        <a:gd name="T1" fmla="*/ 28 h 49"/>
                        <a:gd name="T2" fmla="*/ 0 w 98"/>
                        <a:gd name="T3" fmla="*/ 49 h 49"/>
                        <a:gd name="T4" fmla="*/ 0 w 98"/>
                        <a:gd name="T5" fmla="*/ 28 h 49"/>
                        <a:gd name="T6" fmla="*/ 0 w 98"/>
                        <a:gd name="T7" fmla="*/ 0 h 49"/>
                        <a:gd name="T8" fmla="*/ 98 w 98"/>
                        <a:gd name="T9" fmla="*/ 28 h 49"/>
                        <a:gd name="T10" fmla="*/ 0 60000 65536"/>
                        <a:gd name="T11" fmla="*/ 0 60000 65536"/>
                        <a:gd name="T12" fmla="*/ 0 60000 65536"/>
                        <a:gd name="T13" fmla="*/ 0 60000 65536"/>
                        <a:gd name="T14" fmla="*/ 0 60000 65536"/>
                        <a:gd name="T15" fmla="*/ 0 w 98"/>
                        <a:gd name="T16" fmla="*/ 0 h 49"/>
                        <a:gd name="T17" fmla="*/ 98 w 98"/>
                        <a:gd name="T18" fmla="*/ 49 h 49"/>
                      </a:gdLst>
                      <a:ahLst/>
                      <a:cxnLst>
                        <a:cxn ang="T10">
                          <a:pos x="T0" y="T1"/>
                        </a:cxn>
                        <a:cxn ang="T11">
                          <a:pos x="T2" y="T3"/>
                        </a:cxn>
                        <a:cxn ang="T12">
                          <a:pos x="T4" y="T5"/>
                        </a:cxn>
                        <a:cxn ang="T13">
                          <a:pos x="T6" y="T7"/>
                        </a:cxn>
                        <a:cxn ang="T14">
                          <a:pos x="T8" y="T9"/>
                        </a:cxn>
                      </a:cxnLst>
                      <a:rect l="T15" t="T16" r="T17" b="T18"/>
                      <a:pathLst>
                        <a:path w="98" h="49">
                          <a:moveTo>
                            <a:pt x="98" y="28"/>
                          </a:moveTo>
                          <a:lnTo>
                            <a:pt x="0" y="49"/>
                          </a:lnTo>
                          <a:lnTo>
                            <a:pt x="0" y="28"/>
                          </a:lnTo>
                          <a:lnTo>
                            <a:pt x="0" y="0"/>
                          </a:lnTo>
                          <a:lnTo>
                            <a:pt x="98"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sz="1800">
                        <a:latin typeface="Arial Unicode MS" pitchFamily="34" charset="-128"/>
                      </a:endParaRPr>
                    </a:p>
                  </p:txBody>
                </p:sp>
                <p:sp>
                  <p:nvSpPr>
                    <p:cNvPr id="56442" name="Line 1174"/>
                    <p:cNvSpPr>
                      <a:spLocks noChangeShapeType="1"/>
                    </p:cNvSpPr>
                    <p:nvPr/>
                  </p:nvSpPr>
                  <p:spPr bwMode="auto">
                    <a:xfrm>
                      <a:off x="2304" y="949"/>
                      <a:ext cx="117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56443" name="Group 1184"/>
              <p:cNvGrpSpPr>
                <a:grpSpLocks/>
              </p:cNvGrpSpPr>
              <p:nvPr/>
            </p:nvGrpSpPr>
            <p:grpSpPr bwMode="auto">
              <a:xfrm>
                <a:off x="2683" y="1110"/>
                <a:ext cx="1269" cy="225"/>
                <a:chOff x="2683" y="1110"/>
                <a:chExt cx="1269" cy="225"/>
              </a:xfrm>
            </p:grpSpPr>
            <p:sp>
              <p:nvSpPr>
                <p:cNvPr id="56444" name="Rectangle 1178"/>
                <p:cNvSpPr>
                  <a:spLocks noChangeArrowheads="1"/>
                </p:cNvSpPr>
                <p:nvPr/>
              </p:nvSpPr>
              <p:spPr bwMode="auto">
                <a:xfrm>
                  <a:off x="2739" y="1139"/>
                  <a:ext cx="59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900" b="1">
                      <a:solidFill>
                        <a:srgbClr val="000000"/>
                      </a:solidFill>
                      <a:latin typeface="Helvetica" pitchFamily="-16" charset="0"/>
                    </a:rPr>
                    <a:t>AERODYNAMICS</a:t>
                  </a:r>
                  <a:endParaRPr lang="en-US" sz="1800" b="1">
                    <a:latin typeface="Arial Unicode MS" pitchFamily="34" charset="-128"/>
                  </a:endParaRPr>
                </a:p>
              </p:txBody>
            </p:sp>
            <p:grpSp>
              <p:nvGrpSpPr>
                <p:cNvPr id="56445" name="Group 1183"/>
                <p:cNvGrpSpPr>
                  <a:grpSpLocks/>
                </p:cNvGrpSpPr>
                <p:nvPr/>
              </p:nvGrpSpPr>
              <p:grpSpPr bwMode="auto">
                <a:xfrm>
                  <a:off x="2683" y="1110"/>
                  <a:ext cx="1269" cy="225"/>
                  <a:chOff x="2683" y="1110"/>
                  <a:chExt cx="1269" cy="225"/>
                </a:xfrm>
              </p:grpSpPr>
              <p:sp>
                <p:nvSpPr>
                  <p:cNvPr id="56446" name="Line 1179"/>
                  <p:cNvSpPr>
                    <a:spLocks noChangeShapeType="1"/>
                  </p:cNvSpPr>
                  <p:nvPr/>
                </p:nvSpPr>
                <p:spPr bwMode="auto">
                  <a:xfrm>
                    <a:off x="2683" y="1110"/>
                    <a:ext cx="1" cy="2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6447" name="Group 1182"/>
                  <p:cNvGrpSpPr>
                    <a:grpSpLocks/>
                  </p:cNvGrpSpPr>
                  <p:nvPr/>
                </p:nvGrpSpPr>
                <p:grpSpPr bwMode="auto">
                  <a:xfrm>
                    <a:off x="2683" y="1202"/>
                    <a:ext cx="1269" cy="49"/>
                    <a:chOff x="2683" y="1202"/>
                    <a:chExt cx="1269" cy="49"/>
                  </a:xfrm>
                </p:grpSpPr>
                <p:sp>
                  <p:nvSpPr>
                    <p:cNvPr id="56448" name="Freeform 1180"/>
                    <p:cNvSpPr>
                      <a:spLocks/>
                    </p:cNvSpPr>
                    <p:nvPr/>
                  </p:nvSpPr>
                  <p:spPr bwMode="auto">
                    <a:xfrm>
                      <a:off x="3854" y="1202"/>
                      <a:ext cx="98" cy="49"/>
                    </a:xfrm>
                    <a:custGeom>
                      <a:avLst/>
                      <a:gdLst>
                        <a:gd name="T0" fmla="*/ 98 w 98"/>
                        <a:gd name="T1" fmla="*/ 28 h 49"/>
                        <a:gd name="T2" fmla="*/ 0 w 98"/>
                        <a:gd name="T3" fmla="*/ 49 h 49"/>
                        <a:gd name="T4" fmla="*/ 0 w 98"/>
                        <a:gd name="T5" fmla="*/ 28 h 49"/>
                        <a:gd name="T6" fmla="*/ 0 w 98"/>
                        <a:gd name="T7" fmla="*/ 0 h 49"/>
                        <a:gd name="T8" fmla="*/ 98 w 98"/>
                        <a:gd name="T9" fmla="*/ 28 h 49"/>
                        <a:gd name="T10" fmla="*/ 0 60000 65536"/>
                        <a:gd name="T11" fmla="*/ 0 60000 65536"/>
                        <a:gd name="T12" fmla="*/ 0 60000 65536"/>
                        <a:gd name="T13" fmla="*/ 0 60000 65536"/>
                        <a:gd name="T14" fmla="*/ 0 60000 65536"/>
                        <a:gd name="T15" fmla="*/ 0 w 98"/>
                        <a:gd name="T16" fmla="*/ 0 h 49"/>
                        <a:gd name="T17" fmla="*/ 98 w 98"/>
                        <a:gd name="T18" fmla="*/ 49 h 49"/>
                      </a:gdLst>
                      <a:ahLst/>
                      <a:cxnLst>
                        <a:cxn ang="T10">
                          <a:pos x="T0" y="T1"/>
                        </a:cxn>
                        <a:cxn ang="T11">
                          <a:pos x="T2" y="T3"/>
                        </a:cxn>
                        <a:cxn ang="T12">
                          <a:pos x="T4" y="T5"/>
                        </a:cxn>
                        <a:cxn ang="T13">
                          <a:pos x="T6" y="T7"/>
                        </a:cxn>
                        <a:cxn ang="T14">
                          <a:pos x="T8" y="T9"/>
                        </a:cxn>
                      </a:cxnLst>
                      <a:rect l="T15" t="T16" r="T17" b="T18"/>
                      <a:pathLst>
                        <a:path w="98" h="49">
                          <a:moveTo>
                            <a:pt x="98" y="28"/>
                          </a:moveTo>
                          <a:lnTo>
                            <a:pt x="0" y="49"/>
                          </a:lnTo>
                          <a:lnTo>
                            <a:pt x="0" y="28"/>
                          </a:lnTo>
                          <a:lnTo>
                            <a:pt x="0" y="0"/>
                          </a:lnTo>
                          <a:lnTo>
                            <a:pt x="98"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sz="1800">
                        <a:latin typeface="Arial Unicode MS" pitchFamily="34" charset="-128"/>
                      </a:endParaRPr>
                    </a:p>
                  </p:txBody>
                </p:sp>
                <p:sp>
                  <p:nvSpPr>
                    <p:cNvPr id="56449" name="Line 1181"/>
                    <p:cNvSpPr>
                      <a:spLocks noChangeShapeType="1"/>
                    </p:cNvSpPr>
                    <p:nvPr/>
                  </p:nvSpPr>
                  <p:spPr bwMode="auto">
                    <a:xfrm>
                      <a:off x="2683" y="1230"/>
                      <a:ext cx="117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56450" name="Group 1191"/>
              <p:cNvGrpSpPr>
                <a:grpSpLocks/>
              </p:cNvGrpSpPr>
              <p:nvPr/>
            </p:nvGrpSpPr>
            <p:grpSpPr bwMode="auto">
              <a:xfrm>
                <a:off x="4359" y="1117"/>
                <a:ext cx="520" cy="227"/>
                <a:chOff x="4359" y="1117"/>
                <a:chExt cx="520" cy="227"/>
              </a:xfrm>
            </p:grpSpPr>
            <p:sp>
              <p:nvSpPr>
                <p:cNvPr id="56451" name="Line 1185"/>
                <p:cNvSpPr>
                  <a:spLocks noChangeShapeType="1"/>
                </p:cNvSpPr>
                <p:nvPr/>
              </p:nvSpPr>
              <p:spPr bwMode="auto">
                <a:xfrm>
                  <a:off x="4359" y="1117"/>
                  <a:ext cx="1" cy="2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6452" name="Group 1188"/>
                <p:cNvGrpSpPr>
                  <a:grpSpLocks/>
                </p:cNvGrpSpPr>
                <p:nvPr/>
              </p:nvGrpSpPr>
              <p:grpSpPr bwMode="auto">
                <a:xfrm>
                  <a:off x="4359" y="1202"/>
                  <a:ext cx="497" cy="49"/>
                  <a:chOff x="4359" y="1202"/>
                  <a:chExt cx="497" cy="49"/>
                </a:xfrm>
              </p:grpSpPr>
              <p:sp>
                <p:nvSpPr>
                  <p:cNvPr id="56453" name="Freeform 1186"/>
                  <p:cNvSpPr>
                    <a:spLocks/>
                  </p:cNvSpPr>
                  <p:nvPr/>
                </p:nvSpPr>
                <p:spPr bwMode="auto">
                  <a:xfrm>
                    <a:off x="4758" y="1202"/>
                    <a:ext cx="98" cy="49"/>
                  </a:xfrm>
                  <a:custGeom>
                    <a:avLst/>
                    <a:gdLst>
                      <a:gd name="T0" fmla="*/ 98 w 98"/>
                      <a:gd name="T1" fmla="*/ 21 h 49"/>
                      <a:gd name="T2" fmla="*/ 0 w 98"/>
                      <a:gd name="T3" fmla="*/ 49 h 49"/>
                      <a:gd name="T4" fmla="*/ 0 w 98"/>
                      <a:gd name="T5" fmla="*/ 21 h 49"/>
                      <a:gd name="T6" fmla="*/ 0 w 98"/>
                      <a:gd name="T7" fmla="*/ 0 h 49"/>
                      <a:gd name="T8" fmla="*/ 98 w 98"/>
                      <a:gd name="T9" fmla="*/ 21 h 49"/>
                      <a:gd name="T10" fmla="*/ 0 60000 65536"/>
                      <a:gd name="T11" fmla="*/ 0 60000 65536"/>
                      <a:gd name="T12" fmla="*/ 0 60000 65536"/>
                      <a:gd name="T13" fmla="*/ 0 60000 65536"/>
                      <a:gd name="T14" fmla="*/ 0 60000 65536"/>
                      <a:gd name="T15" fmla="*/ 0 w 98"/>
                      <a:gd name="T16" fmla="*/ 0 h 49"/>
                      <a:gd name="T17" fmla="*/ 98 w 98"/>
                      <a:gd name="T18" fmla="*/ 49 h 49"/>
                    </a:gdLst>
                    <a:ahLst/>
                    <a:cxnLst>
                      <a:cxn ang="T10">
                        <a:pos x="T0" y="T1"/>
                      </a:cxn>
                      <a:cxn ang="T11">
                        <a:pos x="T2" y="T3"/>
                      </a:cxn>
                      <a:cxn ang="T12">
                        <a:pos x="T4" y="T5"/>
                      </a:cxn>
                      <a:cxn ang="T13">
                        <a:pos x="T6" y="T7"/>
                      </a:cxn>
                      <a:cxn ang="T14">
                        <a:pos x="T8" y="T9"/>
                      </a:cxn>
                    </a:cxnLst>
                    <a:rect l="T15" t="T16" r="T17" b="T18"/>
                    <a:pathLst>
                      <a:path w="98" h="49">
                        <a:moveTo>
                          <a:pt x="98" y="21"/>
                        </a:moveTo>
                        <a:lnTo>
                          <a:pt x="0" y="49"/>
                        </a:lnTo>
                        <a:lnTo>
                          <a:pt x="0" y="21"/>
                        </a:lnTo>
                        <a:lnTo>
                          <a:pt x="0" y="0"/>
                        </a:lnTo>
                        <a:lnTo>
                          <a:pt x="98"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sz="1800">
                      <a:latin typeface="Arial Unicode MS" pitchFamily="34" charset="-128"/>
                    </a:endParaRPr>
                  </a:p>
                </p:txBody>
              </p:sp>
              <p:sp>
                <p:nvSpPr>
                  <p:cNvPr id="56454" name="Line 1187"/>
                  <p:cNvSpPr>
                    <a:spLocks noChangeShapeType="1"/>
                  </p:cNvSpPr>
                  <p:nvPr/>
                </p:nvSpPr>
                <p:spPr bwMode="auto">
                  <a:xfrm>
                    <a:off x="4359" y="1223"/>
                    <a:ext cx="399"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6455" name="Rectangle 1189"/>
                <p:cNvSpPr>
                  <a:spLocks noChangeArrowheads="1"/>
                </p:cNvSpPr>
                <p:nvPr/>
              </p:nvSpPr>
              <p:spPr bwMode="auto">
                <a:xfrm>
                  <a:off x="4387" y="1132"/>
                  <a:ext cx="33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900" b="1">
                      <a:solidFill>
                        <a:srgbClr val="000000"/>
                      </a:solidFill>
                      <a:latin typeface="Helvetica" pitchFamily="-16" charset="0"/>
                    </a:rPr>
                    <a:t>THERMO-</a:t>
                  </a:r>
                  <a:endParaRPr lang="en-US" sz="1800" b="1">
                    <a:latin typeface="Arial Unicode MS" pitchFamily="34" charset="-128"/>
                  </a:endParaRPr>
                </a:p>
              </p:txBody>
            </p:sp>
            <p:sp>
              <p:nvSpPr>
                <p:cNvPr id="56456" name="Rectangle 1190"/>
                <p:cNvSpPr>
                  <a:spLocks noChangeArrowheads="1"/>
                </p:cNvSpPr>
                <p:nvPr/>
              </p:nvSpPr>
              <p:spPr bwMode="auto">
                <a:xfrm>
                  <a:off x="4387" y="1258"/>
                  <a:ext cx="49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900" b="1">
                      <a:solidFill>
                        <a:srgbClr val="000000"/>
                      </a:solidFill>
                      <a:latin typeface="Helvetica" pitchFamily="-16" charset="0"/>
                    </a:rPr>
                    <a:t>STRUCTURAL</a:t>
                  </a:r>
                  <a:endParaRPr lang="en-US" sz="1800" b="1">
                    <a:latin typeface="Arial Unicode MS" pitchFamily="34" charset="-128"/>
                  </a:endParaRPr>
                </a:p>
              </p:txBody>
            </p:sp>
          </p:grpSp>
          <p:sp>
            <p:nvSpPr>
              <p:cNvPr id="56457" name="Rectangle 1192"/>
              <p:cNvSpPr>
                <a:spLocks noChangeArrowheads="1"/>
              </p:cNvSpPr>
              <p:nvPr/>
            </p:nvSpPr>
            <p:spPr bwMode="auto">
              <a:xfrm rot="-5400000">
                <a:off x="-240" y="2195"/>
                <a:ext cx="159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600">
                    <a:solidFill>
                      <a:srgbClr val="000000"/>
                    </a:solidFill>
                    <a:latin typeface="Helvetica" pitchFamily="-16" charset="0"/>
                  </a:rPr>
                  <a:t>Stagnation Enthalpy (Btu/lb)</a:t>
                </a:r>
                <a:endParaRPr lang="en-US" sz="1800">
                  <a:latin typeface="Arial Unicode MS" pitchFamily="34" charset="-128"/>
                </a:endParaRPr>
              </a:p>
            </p:txBody>
          </p:sp>
          <p:sp>
            <p:nvSpPr>
              <p:cNvPr id="56458" name="Line 1193"/>
              <p:cNvSpPr>
                <a:spLocks noChangeShapeType="1"/>
              </p:cNvSpPr>
              <p:nvPr/>
            </p:nvSpPr>
            <p:spPr bwMode="auto">
              <a:xfrm flipH="1">
                <a:off x="2655" y="1776"/>
                <a:ext cx="273" cy="15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6459" name="Group 1184"/>
              <p:cNvGrpSpPr>
                <a:grpSpLocks/>
              </p:cNvGrpSpPr>
              <p:nvPr/>
            </p:nvGrpSpPr>
            <p:grpSpPr bwMode="auto">
              <a:xfrm rot="16200000">
                <a:off x="678" y="2250"/>
                <a:ext cx="1269" cy="225"/>
                <a:chOff x="2683" y="1110"/>
                <a:chExt cx="1269" cy="225"/>
              </a:xfrm>
            </p:grpSpPr>
            <p:sp>
              <p:nvSpPr>
                <p:cNvPr id="56460" name="Rectangle 1178"/>
                <p:cNvSpPr>
                  <a:spLocks noChangeArrowheads="1"/>
                </p:cNvSpPr>
                <p:nvPr/>
              </p:nvSpPr>
              <p:spPr bwMode="auto">
                <a:xfrm>
                  <a:off x="2739" y="1139"/>
                  <a:ext cx="72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900" b="1">
                      <a:solidFill>
                        <a:srgbClr val="000000"/>
                      </a:solidFill>
                      <a:latin typeface="Helvetica" pitchFamily="-16" charset="0"/>
                    </a:rPr>
                    <a:t>REAL GAS EFFECTS</a:t>
                  </a:r>
                  <a:endParaRPr lang="en-US" sz="1800" b="1">
                    <a:latin typeface="Arial Unicode MS" pitchFamily="34" charset="-128"/>
                  </a:endParaRPr>
                </a:p>
              </p:txBody>
            </p:sp>
            <p:grpSp>
              <p:nvGrpSpPr>
                <p:cNvPr id="56461" name="Group 1183"/>
                <p:cNvGrpSpPr>
                  <a:grpSpLocks/>
                </p:cNvGrpSpPr>
                <p:nvPr/>
              </p:nvGrpSpPr>
              <p:grpSpPr bwMode="auto">
                <a:xfrm>
                  <a:off x="2683" y="1110"/>
                  <a:ext cx="1269" cy="225"/>
                  <a:chOff x="2683" y="1110"/>
                  <a:chExt cx="1269" cy="225"/>
                </a:xfrm>
              </p:grpSpPr>
              <p:sp>
                <p:nvSpPr>
                  <p:cNvPr id="56462" name="Line 1179"/>
                  <p:cNvSpPr>
                    <a:spLocks noChangeShapeType="1"/>
                  </p:cNvSpPr>
                  <p:nvPr/>
                </p:nvSpPr>
                <p:spPr bwMode="auto">
                  <a:xfrm>
                    <a:off x="2683" y="1110"/>
                    <a:ext cx="1" cy="2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6463" name="Group 1182"/>
                  <p:cNvGrpSpPr>
                    <a:grpSpLocks/>
                  </p:cNvGrpSpPr>
                  <p:nvPr/>
                </p:nvGrpSpPr>
                <p:grpSpPr bwMode="auto">
                  <a:xfrm>
                    <a:off x="2683" y="1202"/>
                    <a:ext cx="1269" cy="49"/>
                    <a:chOff x="2683" y="1202"/>
                    <a:chExt cx="1269" cy="49"/>
                  </a:xfrm>
                </p:grpSpPr>
                <p:sp>
                  <p:nvSpPr>
                    <p:cNvPr id="56464" name="Freeform 1180"/>
                    <p:cNvSpPr>
                      <a:spLocks/>
                    </p:cNvSpPr>
                    <p:nvPr/>
                  </p:nvSpPr>
                  <p:spPr bwMode="auto">
                    <a:xfrm>
                      <a:off x="3854" y="1202"/>
                      <a:ext cx="98" cy="49"/>
                    </a:xfrm>
                    <a:custGeom>
                      <a:avLst/>
                      <a:gdLst>
                        <a:gd name="T0" fmla="*/ 98 w 98"/>
                        <a:gd name="T1" fmla="*/ 28 h 49"/>
                        <a:gd name="T2" fmla="*/ 0 w 98"/>
                        <a:gd name="T3" fmla="*/ 49 h 49"/>
                        <a:gd name="T4" fmla="*/ 0 w 98"/>
                        <a:gd name="T5" fmla="*/ 28 h 49"/>
                        <a:gd name="T6" fmla="*/ 0 w 98"/>
                        <a:gd name="T7" fmla="*/ 0 h 49"/>
                        <a:gd name="T8" fmla="*/ 98 w 98"/>
                        <a:gd name="T9" fmla="*/ 28 h 49"/>
                        <a:gd name="T10" fmla="*/ 0 60000 65536"/>
                        <a:gd name="T11" fmla="*/ 0 60000 65536"/>
                        <a:gd name="T12" fmla="*/ 0 60000 65536"/>
                        <a:gd name="T13" fmla="*/ 0 60000 65536"/>
                        <a:gd name="T14" fmla="*/ 0 60000 65536"/>
                        <a:gd name="T15" fmla="*/ 0 w 98"/>
                        <a:gd name="T16" fmla="*/ 0 h 49"/>
                        <a:gd name="T17" fmla="*/ 98 w 98"/>
                        <a:gd name="T18" fmla="*/ 49 h 49"/>
                      </a:gdLst>
                      <a:ahLst/>
                      <a:cxnLst>
                        <a:cxn ang="T10">
                          <a:pos x="T0" y="T1"/>
                        </a:cxn>
                        <a:cxn ang="T11">
                          <a:pos x="T2" y="T3"/>
                        </a:cxn>
                        <a:cxn ang="T12">
                          <a:pos x="T4" y="T5"/>
                        </a:cxn>
                        <a:cxn ang="T13">
                          <a:pos x="T6" y="T7"/>
                        </a:cxn>
                        <a:cxn ang="T14">
                          <a:pos x="T8" y="T9"/>
                        </a:cxn>
                      </a:cxnLst>
                      <a:rect l="T15" t="T16" r="T17" b="T18"/>
                      <a:pathLst>
                        <a:path w="98" h="49">
                          <a:moveTo>
                            <a:pt x="98" y="28"/>
                          </a:moveTo>
                          <a:lnTo>
                            <a:pt x="0" y="49"/>
                          </a:lnTo>
                          <a:lnTo>
                            <a:pt x="0" y="28"/>
                          </a:lnTo>
                          <a:lnTo>
                            <a:pt x="0" y="0"/>
                          </a:lnTo>
                          <a:lnTo>
                            <a:pt x="98"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pPr eaLnBrk="1" hangingPunct="1"/>
                      <a:endParaRPr lang="en-US" sz="1800">
                        <a:latin typeface="Arial Unicode MS" pitchFamily="34" charset="-128"/>
                      </a:endParaRPr>
                    </a:p>
                  </p:txBody>
                </p:sp>
                <p:sp>
                  <p:nvSpPr>
                    <p:cNvPr id="56465" name="Line 1181"/>
                    <p:cNvSpPr>
                      <a:spLocks noChangeShapeType="1"/>
                    </p:cNvSpPr>
                    <p:nvPr/>
                  </p:nvSpPr>
                  <p:spPr bwMode="auto">
                    <a:xfrm>
                      <a:off x="2683" y="1230"/>
                      <a:ext cx="117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sp>
            <p:nvSpPr>
              <p:cNvPr id="56466" name="Line 1185"/>
              <p:cNvSpPr>
                <a:spLocks noChangeShapeType="1"/>
              </p:cNvSpPr>
              <p:nvPr/>
            </p:nvSpPr>
            <p:spPr bwMode="auto">
              <a:xfrm>
                <a:off x="1200" y="816"/>
                <a:ext cx="1" cy="2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6467" name="Group 1188"/>
              <p:cNvGrpSpPr>
                <a:grpSpLocks/>
              </p:cNvGrpSpPr>
              <p:nvPr/>
            </p:nvGrpSpPr>
            <p:grpSpPr bwMode="auto">
              <a:xfrm>
                <a:off x="1200" y="912"/>
                <a:ext cx="497" cy="49"/>
                <a:chOff x="4359" y="1202"/>
                <a:chExt cx="497" cy="49"/>
              </a:xfrm>
            </p:grpSpPr>
            <p:sp>
              <p:nvSpPr>
                <p:cNvPr id="56468" name="Freeform 1186"/>
                <p:cNvSpPr>
                  <a:spLocks/>
                </p:cNvSpPr>
                <p:nvPr/>
              </p:nvSpPr>
              <p:spPr bwMode="auto">
                <a:xfrm>
                  <a:off x="4758" y="1202"/>
                  <a:ext cx="98" cy="49"/>
                </a:xfrm>
                <a:custGeom>
                  <a:avLst/>
                  <a:gdLst>
                    <a:gd name="T0" fmla="*/ 98 w 98"/>
                    <a:gd name="T1" fmla="*/ 21 h 49"/>
                    <a:gd name="T2" fmla="*/ 0 w 98"/>
                    <a:gd name="T3" fmla="*/ 49 h 49"/>
                    <a:gd name="T4" fmla="*/ 0 w 98"/>
                    <a:gd name="T5" fmla="*/ 21 h 49"/>
                    <a:gd name="T6" fmla="*/ 0 w 98"/>
                    <a:gd name="T7" fmla="*/ 0 h 49"/>
                    <a:gd name="T8" fmla="*/ 98 w 98"/>
                    <a:gd name="T9" fmla="*/ 21 h 49"/>
                    <a:gd name="T10" fmla="*/ 0 60000 65536"/>
                    <a:gd name="T11" fmla="*/ 0 60000 65536"/>
                    <a:gd name="T12" fmla="*/ 0 60000 65536"/>
                    <a:gd name="T13" fmla="*/ 0 60000 65536"/>
                    <a:gd name="T14" fmla="*/ 0 60000 65536"/>
                    <a:gd name="T15" fmla="*/ 0 w 98"/>
                    <a:gd name="T16" fmla="*/ 0 h 49"/>
                    <a:gd name="T17" fmla="*/ 98 w 98"/>
                    <a:gd name="T18" fmla="*/ 49 h 49"/>
                  </a:gdLst>
                  <a:ahLst/>
                  <a:cxnLst>
                    <a:cxn ang="T10">
                      <a:pos x="T0" y="T1"/>
                    </a:cxn>
                    <a:cxn ang="T11">
                      <a:pos x="T2" y="T3"/>
                    </a:cxn>
                    <a:cxn ang="T12">
                      <a:pos x="T4" y="T5"/>
                    </a:cxn>
                    <a:cxn ang="T13">
                      <a:pos x="T6" y="T7"/>
                    </a:cxn>
                    <a:cxn ang="T14">
                      <a:pos x="T8" y="T9"/>
                    </a:cxn>
                  </a:cxnLst>
                  <a:rect l="T15" t="T16" r="T17" b="T18"/>
                  <a:pathLst>
                    <a:path w="98" h="49">
                      <a:moveTo>
                        <a:pt x="98" y="21"/>
                      </a:moveTo>
                      <a:lnTo>
                        <a:pt x="0" y="49"/>
                      </a:lnTo>
                      <a:lnTo>
                        <a:pt x="0" y="21"/>
                      </a:lnTo>
                      <a:lnTo>
                        <a:pt x="0" y="0"/>
                      </a:lnTo>
                      <a:lnTo>
                        <a:pt x="98"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sz="1800">
                    <a:latin typeface="Arial Unicode MS" pitchFamily="34" charset="-128"/>
                  </a:endParaRPr>
                </a:p>
              </p:txBody>
            </p:sp>
            <p:sp>
              <p:nvSpPr>
                <p:cNvPr id="56469" name="Line 1187"/>
                <p:cNvSpPr>
                  <a:spLocks noChangeShapeType="1"/>
                </p:cNvSpPr>
                <p:nvPr/>
              </p:nvSpPr>
              <p:spPr bwMode="auto">
                <a:xfrm>
                  <a:off x="4359" y="1223"/>
                  <a:ext cx="399"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6470" name="Oval 150" descr="Wide downward diagonal"/>
              <p:cNvSpPr>
                <a:spLocks noChangeArrowheads="1"/>
              </p:cNvSpPr>
              <p:nvPr/>
            </p:nvSpPr>
            <p:spPr bwMode="auto">
              <a:xfrm>
                <a:off x="1392" y="1152"/>
                <a:ext cx="432" cy="1680"/>
              </a:xfrm>
              <a:prstGeom prst="ellipse">
                <a:avLst/>
              </a:prstGeom>
              <a:pattFill prst="wdDnDiag">
                <a:fgClr>
                  <a:schemeClr val="accent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71" name="Oval 151" descr="Wide downward diagonal"/>
              <p:cNvSpPr>
                <a:spLocks noChangeArrowheads="1"/>
              </p:cNvSpPr>
              <p:nvPr/>
            </p:nvSpPr>
            <p:spPr bwMode="auto">
              <a:xfrm>
                <a:off x="2308" y="1632"/>
                <a:ext cx="620" cy="1610"/>
              </a:xfrm>
              <a:prstGeom prst="ellipse">
                <a:avLst/>
              </a:prstGeom>
              <a:pattFill prst="wdDnDiag">
                <a:fgClr>
                  <a:srgbClr val="FF99CC"/>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72" name="Oval 152" descr="Wide downward diagonal"/>
              <p:cNvSpPr>
                <a:spLocks noChangeArrowheads="1"/>
              </p:cNvSpPr>
              <p:nvPr/>
            </p:nvSpPr>
            <p:spPr bwMode="auto">
              <a:xfrm>
                <a:off x="3519" y="1656"/>
                <a:ext cx="1233" cy="1512"/>
              </a:xfrm>
              <a:prstGeom prst="ellipse">
                <a:avLst/>
              </a:prstGeom>
              <a:pattFill prst="wdDnDiag">
                <a:fgClr>
                  <a:srgbClr val="CCFFCC"/>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73" name="Rectangle 1090"/>
              <p:cNvSpPr>
                <a:spLocks noChangeArrowheads="1"/>
              </p:cNvSpPr>
              <p:nvPr/>
            </p:nvSpPr>
            <p:spPr bwMode="auto">
              <a:xfrm>
                <a:off x="4656" y="1632"/>
                <a:ext cx="47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200" b="1">
                    <a:solidFill>
                      <a:srgbClr val="000000"/>
                    </a:solidFill>
                    <a:latin typeface="Helvetica" pitchFamily="-16" charset="0"/>
                  </a:rPr>
                  <a:t>ARC JETS</a:t>
                </a:r>
                <a:endParaRPr lang="en-US" sz="1800" b="1">
                  <a:latin typeface="Arial Unicode MS" pitchFamily="34" charset="-128"/>
                </a:endParaRPr>
              </a:p>
            </p:txBody>
          </p:sp>
          <p:sp>
            <p:nvSpPr>
              <p:cNvPr id="56474" name="Line 154"/>
              <p:cNvSpPr>
                <a:spLocks noChangeShapeType="1"/>
              </p:cNvSpPr>
              <p:nvPr/>
            </p:nvSpPr>
            <p:spPr bwMode="auto">
              <a:xfrm>
                <a:off x="1056" y="2976"/>
                <a:ext cx="4272" cy="0"/>
              </a:xfrm>
              <a:prstGeom prst="line">
                <a:avLst/>
              </a:prstGeom>
              <a:noFill/>
              <a:ln w="9525">
                <a:solidFill>
                  <a:srgbClr val="3399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475" name="Line 155"/>
              <p:cNvSpPr>
                <a:spLocks noChangeShapeType="1"/>
              </p:cNvSpPr>
              <p:nvPr/>
            </p:nvSpPr>
            <p:spPr bwMode="auto">
              <a:xfrm>
                <a:off x="1056" y="2640"/>
                <a:ext cx="4272" cy="0"/>
              </a:xfrm>
              <a:prstGeom prst="line">
                <a:avLst/>
              </a:prstGeom>
              <a:noFill/>
              <a:ln w="9525">
                <a:solidFill>
                  <a:srgbClr val="3399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476" name="Line 156"/>
              <p:cNvSpPr>
                <a:spLocks noChangeShapeType="1"/>
              </p:cNvSpPr>
              <p:nvPr/>
            </p:nvSpPr>
            <p:spPr bwMode="auto">
              <a:xfrm>
                <a:off x="1056" y="2304"/>
                <a:ext cx="4272" cy="0"/>
              </a:xfrm>
              <a:prstGeom prst="line">
                <a:avLst/>
              </a:prstGeom>
              <a:noFill/>
              <a:ln w="9525">
                <a:solidFill>
                  <a:srgbClr val="3399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477" name="Line 157"/>
              <p:cNvSpPr>
                <a:spLocks noChangeShapeType="1"/>
              </p:cNvSpPr>
              <p:nvPr/>
            </p:nvSpPr>
            <p:spPr bwMode="auto">
              <a:xfrm>
                <a:off x="1056" y="1968"/>
                <a:ext cx="4272" cy="0"/>
              </a:xfrm>
              <a:prstGeom prst="line">
                <a:avLst/>
              </a:prstGeom>
              <a:noFill/>
              <a:ln w="9525">
                <a:solidFill>
                  <a:srgbClr val="3399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478" name="Line 158"/>
              <p:cNvSpPr>
                <a:spLocks noChangeShapeType="1"/>
              </p:cNvSpPr>
              <p:nvPr/>
            </p:nvSpPr>
            <p:spPr bwMode="auto">
              <a:xfrm>
                <a:off x="1056" y="1632"/>
                <a:ext cx="4272" cy="0"/>
              </a:xfrm>
              <a:prstGeom prst="line">
                <a:avLst/>
              </a:prstGeom>
              <a:noFill/>
              <a:ln w="9525">
                <a:solidFill>
                  <a:srgbClr val="3399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479" name="Line 159"/>
              <p:cNvSpPr>
                <a:spLocks noChangeShapeType="1"/>
              </p:cNvSpPr>
              <p:nvPr/>
            </p:nvSpPr>
            <p:spPr bwMode="auto">
              <a:xfrm>
                <a:off x="1056" y="1296"/>
                <a:ext cx="4272" cy="0"/>
              </a:xfrm>
              <a:prstGeom prst="line">
                <a:avLst/>
              </a:prstGeom>
              <a:noFill/>
              <a:ln w="9525">
                <a:solidFill>
                  <a:srgbClr val="3399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480" name="Text Box 160"/>
              <p:cNvSpPr txBox="1">
                <a:spLocks noChangeArrowheads="1"/>
              </p:cNvSpPr>
              <p:nvPr/>
            </p:nvSpPr>
            <p:spPr bwMode="auto">
              <a:xfrm>
                <a:off x="5326" y="2862"/>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600">
                    <a:solidFill>
                      <a:srgbClr val="3399FF"/>
                    </a:solidFill>
                  </a:rPr>
                  <a:t>10</a:t>
                </a:r>
              </a:p>
            </p:txBody>
          </p:sp>
          <p:sp>
            <p:nvSpPr>
              <p:cNvPr id="56481" name="Text Box 161"/>
              <p:cNvSpPr txBox="1">
                <a:spLocks noChangeArrowheads="1"/>
              </p:cNvSpPr>
              <p:nvPr/>
            </p:nvSpPr>
            <p:spPr bwMode="auto">
              <a:xfrm>
                <a:off x="5326" y="2526"/>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600">
                    <a:solidFill>
                      <a:srgbClr val="3399FF"/>
                    </a:solidFill>
                  </a:rPr>
                  <a:t>20</a:t>
                </a:r>
              </a:p>
            </p:txBody>
          </p:sp>
          <p:sp>
            <p:nvSpPr>
              <p:cNvPr id="56482" name="Text Box 162"/>
              <p:cNvSpPr txBox="1">
                <a:spLocks noChangeArrowheads="1"/>
              </p:cNvSpPr>
              <p:nvPr/>
            </p:nvSpPr>
            <p:spPr bwMode="auto">
              <a:xfrm>
                <a:off x="5326" y="2190"/>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600">
                    <a:solidFill>
                      <a:srgbClr val="3399FF"/>
                    </a:solidFill>
                  </a:rPr>
                  <a:t>30</a:t>
                </a:r>
              </a:p>
            </p:txBody>
          </p:sp>
          <p:sp>
            <p:nvSpPr>
              <p:cNvPr id="56483" name="Text Box 163"/>
              <p:cNvSpPr txBox="1">
                <a:spLocks noChangeArrowheads="1"/>
              </p:cNvSpPr>
              <p:nvPr/>
            </p:nvSpPr>
            <p:spPr bwMode="auto">
              <a:xfrm>
                <a:off x="5326" y="1854"/>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600">
                    <a:solidFill>
                      <a:srgbClr val="3399FF"/>
                    </a:solidFill>
                  </a:rPr>
                  <a:t>40</a:t>
                </a:r>
              </a:p>
            </p:txBody>
          </p:sp>
          <p:sp>
            <p:nvSpPr>
              <p:cNvPr id="56484" name="Text Box 164"/>
              <p:cNvSpPr txBox="1">
                <a:spLocks noChangeArrowheads="1"/>
              </p:cNvSpPr>
              <p:nvPr/>
            </p:nvSpPr>
            <p:spPr bwMode="auto">
              <a:xfrm>
                <a:off x="5326" y="1518"/>
                <a:ext cx="2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600" dirty="0">
                    <a:solidFill>
                      <a:srgbClr val="3399FF"/>
                    </a:solidFill>
                  </a:rPr>
                  <a:t>50</a:t>
                </a:r>
              </a:p>
            </p:txBody>
          </p:sp>
          <p:sp>
            <p:nvSpPr>
              <p:cNvPr id="56485" name="Text Box 165"/>
              <p:cNvSpPr txBox="1">
                <a:spLocks noChangeArrowheads="1"/>
              </p:cNvSpPr>
              <p:nvPr/>
            </p:nvSpPr>
            <p:spPr bwMode="auto">
              <a:xfrm>
                <a:off x="5326" y="1200"/>
                <a:ext cx="538"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dirty="0">
                    <a:solidFill>
                      <a:srgbClr val="3399FF"/>
                    </a:solidFill>
                  </a:rPr>
                  <a:t>60 MJ/kg</a:t>
                </a:r>
              </a:p>
            </p:txBody>
          </p:sp>
        </p:grpSp>
        <p:sp>
          <p:nvSpPr>
            <p:cNvPr id="2" name="TextBox 1"/>
            <p:cNvSpPr txBox="1"/>
            <p:nvPr/>
          </p:nvSpPr>
          <p:spPr>
            <a:xfrm>
              <a:off x="1360488" y="990600"/>
              <a:ext cx="1233415" cy="307777"/>
            </a:xfrm>
            <a:prstGeom prst="rect">
              <a:avLst/>
            </a:prstGeom>
            <a:noFill/>
          </p:spPr>
          <p:txBody>
            <a:bodyPr wrap="none" rtlCol="0">
              <a:spAutoFit/>
            </a:bodyPr>
            <a:lstStyle/>
            <a:p>
              <a:r>
                <a:rPr lang="en-US" sz="1400" b="1" dirty="0"/>
                <a:t>Gas chemistry</a:t>
              </a:r>
            </a:p>
          </p:txBody>
        </p:sp>
        <p:sp>
          <p:nvSpPr>
            <p:cNvPr id="166" name="TextBox 165"/>
            <p:cNvSpPr txBox="1"/>
            <p:nvPr/>
          </p:nvSpPr>
          <p:spPr>
            <a:xfrm>
              <a:off x="3414785" y="990600"/>
              <a:ext cx="1292341" cy="307777"/>
            </a:xfrm>
            <a:prstGeom prst="rect">
              <a:avLst/>
            </a:prstGeom>
            <a:noFill/>
          </p:spPr>
          <p:txBody>
            <a:bodyPr wrap="none" rtlCol="0">
              <a:spAutoFit/>
            </a:bodyPr>
            <a:lstStyle/>
            <a:p>
              <a:r>
                <a:rPr lang="en-US" sz="1400" b="1" dirty="0"/>
                <a:t>Fluid dynamics</a:t>
              </a:r>
            </a:p>
          </p:txBody>
        </p:sp>
        <p:sp>
          <p:nvSpPr>
            <p:cNvPr id="167" name="TextBox 166"/>
            <p:cNvSpPr txBox="1"/>
            <p:nvPr/>
          </p:nvSpPr>
          <p:spPr>
            <a:xfrm>
              <a:off x="5718059" y="990600"/>
              <a:ext cx="1184940" cy="307777"/>
            </a:xfrm>
            <a:prstGeom prst="rect">
              <a:avLst/>
            </a:prstGeom>
            <a:noFill/>
          </p:spPr>
          <p:txBody>
            <a:bodyPr wrap="none" rtlCol="0">
              <a:spAutoFit/>
            </a:bodyPr>
            <a:lstStyle/>
            <a:p>
              <a:r>
                <a:rPr lang="en-US" sz="1400" b="1" dirty="0"/>
                <a:t>Thermal soak</a:t>
              </a:r>
            </a:p>
          </p:txBody>
        </p:sp>
      </p:grpSp>
      <p:sp>
        <p:nvSpPr>
          <p:cNvPr id="7" name="Slide Number Placeholder 6">
            <a:extLst>
              <a:ext uri="{FF2B5EF4-FFF2-40B4-BE49-F238E27FC236}">
                <a16:creationId xmlns:a16="http://schemas.microsoft.com/office/drawing/2014/main" id="{CAD369B8-AAFA-CD4E-90CE-7002AF87C416}"/>
              </a:ext>
            </a:extLst>
          </p:cNvPr>
          <p:cNvSpPr>
            <a:spLocks noGrp="1"/>
          </p:cNvSpPr>
          <p:nvPr>
            <p:ph type="sldNum" sz="quarter" idx="12"/>
          </p:nvPr>
        </p:nvSpPr>
        <p:spPr/>
        <p:txBody>
          <a:bodyPr/>
          <a:lstStyle/>
          <a:p>
            <a:fld id="{80FF9840-D53A-4141-B9D6-5B9F654A44C9}" type="slidenum">
              <a:rPr lang="en-US" smtClean="0"/>
              <a:pPr/>
              <a:t>4</a:t>
            </a:fld>
            <a:endParaRPr lang="en-US" dirty="0"/>
          </a:p>
        </p:txBody>
      </p:sp>
    </p:spTree>
    <p:extLst>
      <p:ext uri="{BB962C8B-B14F-4D97-AF65-F5344CB8AC3E}">
        <p14:creationId xmlns:p14="http://schemas.microsoft.com/office/powerpoint/2010/main" val="1370561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9"/>
          <p:cNvSpPr>
            <a:spLocks noChangeArrowheads="1"/>
          </p:cNvSpPr>
          <p:nvPr/>
        </p:nvSpPr>
        <p:spPr bwMode="auto">
          <a:xfrm>
            <a:off x="2438400" y="381000"/>
            <a:ext cx="4419600" cy="434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4775" tIns="50800" rIns="104775" bIns="50800">
            <a:spAutoFit/>
          </a:bodyPr>
          <a:lstStyle/>
          <a:p>
            <a:pPr algn="ctr" defTabSz="1023938">
              <a:lnSpc>
                <a:spcPct val="90000"/>
              </a:lnSpc>
            </a:pPr>
            <a:r>
              <a:rPr lang="en-US" sz="2400" b="1" i="1" dirty="0">
                <a:solidFill>
                  <a:schemeClr val="tx2"/>
                </a:solidFill>
              </a:rPr>
              <a:t>Ballistic Range Complex</a:t>
            </a:r>
            <a:endParaRPr lang="en-US" sz="2400" b="1" i="1" u="sng" dirty="0">
              <a:solidFill>
                <a:schemeClr val="tx2"/>
              </a:solidFill>
            </a:endParaRPr>
          </a:p>
        </p:txBody>
      </p:sp>
      <p:grpSp>
        <p:nvGrpSpPr>
          <p:cNvPr id="36877" name="Group 13"/>
          <p:cNvGrpSpPr>
            <a:grpSpLocks/>
          </p:cNvGrpSpPr>
          <p:nvPr/>
        </p:nvGrpSpPr>
        <p:grpSpPr bwMode="auto">
          <a:xfrm>
            <a:off x="3322638" y="1219200"/>
            <a:ext cx="2468563" cy="2590801"/>
            <a:chOff x="461" y="1536"/>
            <a:chExt cx="1555" cy="1632"/>
          </a:xfrm>
        </p:grpSpPr>
        <p:sp>
          <p:nvSpPr>
            <p:cNvPr id="36869" name="Rectangle 6"/>
            <p:cNvSpPr>
              <a:spLocks noChangeArrowheads="1"/>
            </p:cNvSpPr>
            <p:nvPr/>
          </p:nvSpPr>
          <p:spPr bwMode="auto">
            <a:xfrm>
              <a:off x="480" y="1536"/>
              <a:ext cx="1523"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4775" tIns="50800" rIns="104775" bIns="50800">
              <a:spAutoFit/>
            </a:bodyPr>
            <a:lstStyle/>
            <a:p>
              <a:pPr algn="ctr" defTabSz="1023938">
                <a:lnSpc>
                  <a:spcPct val="90000"/>
                </a:lnSpc>
              </a:pPr>
              <a:r>
                <a:rPr lang="en-US" sz="1400" b="1" dirty="0"/>
                <a:t>Hypervelocity Free-Flight Aerodynamic Facility</a:t>
              </a:r>
              <a:br>
                <a:rPr lang="en-US" sz="1400" b="1" dirty="0"/>
              </a:br>
              <a:r>
                <a:rPr lang="en-US" sz="1200" dirty="0"/>
                <a:t>Aero &amp; Aerothermodynamics</a:t>
              </a:r>
            </a:p>
          </p:txBody>
        </p:sp>
        <p:pic>
          <p:nvPicPr>
            <p:cNvPr id="36870"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1" y="2002"/>
              <a:ext cx="1555" cy="11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874" name="Group 10"/>
          <p:cNvGrpSpPr>
            <a:grpSpLocks/>
          </p:cNvGrpSpPr>
          <p:nvPr/>
        </p:nvGrpSpPr>
        <p:grpSpPr bwMode="auto">
          <a:xfrm>
            <a:off x="6116637" y="1066800"/>
            <a:ext cx="2417763" cy="3179762"/>
            <a:chOff x="2064" y="864"/>
            <a:chExt cx="1523" cy="2003"/>
          </a:xfrm>
        </p:grpSpPr>
        <p:sp>
          <p:nvSpPr>
            <p:cNvPr id="36875" name="Rectangle 8"/>
            <p:cNvSpPr>
              <a:spLocks noChangeArrowheads="1"/>
            </p:cNvSpPr>
            <p:nvPr/>
          </p:nvSpPr>
          <p:spPr bwMode="auto">
            <a:xfrm>
              <a:off x="2064" y="864"/>
              <a:ext cx="152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4775" tIns="50800" rIns="104775" bIns="50800">
              <a:spAutoFit/>
            </a:bodyPr>
            <a:lstStyle/>
            <a:p>
              <a:pPr algn="ctr" defTabSz="1023938">
                <a:lnSpc>
                  <a:spcPct val="90000"/>
                </a:lnSpc>
              </a:pPr>
              <a:r>
                <a:rPr lang="en-US" sz="1400" b="1"/>
                <a:t>Ames Vertical Gun Range</a:t>
              </a:r>
              <a:br>
                <a:rPr lang="en-US" sz="1400" b="1"/>
              </a:br>
              <a:r>
                <a:rPr lang="en-US" sz="1200"/>
                <a:t>Impact Physics &amp; Cratering</a:t>
              </a:r>
            </a:p>
          </p:txBody>
        </p:sp>
        <p:pic>
          <p:nvPicPr>
            <p:cNvPr id="36876" name="Picture 8" descr="S2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53" y="1200"/>
              <a:ext cx="1328" cy="1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Rectangle 2"/>
          <p:cNvSpPr>
            <a:spLocks noChangeArrowheads="1"/>
          </p:cNvSpPr>
          <p:nvPr/>
        </p:nvSpPr>
        <p:spPr bwMode="auto">
          <a:xfrm>
            <a:off x="3200400" y="3810000"/>
            <a:ext cx="2722563"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400" dirty="0"/>
              <a:t>Simulates </a:t>
            </a:r>
            <a:r>
              <a:rPr lang="en-US" altLang="en-US" sz="1400" dirty="0" err="1"/>
              <a:t>gasdynamics</a:t>
            </a:r>
            <a:r>
              <a:rPr lang="en-US" altLang="en-US" sz="1400" dirty="0"/>
              <a:t> of atmospheric entry.  Entry simulation  up to 8 km/s is achieved by launching models from high-speed guns into flight tubes containing pre-mixed atmospheric simulants of arbitrary composition and pressure. </a:t>
            </a:r>
          </a:p>
          <a:p>
            <a:pPr marL="228600" indent="-228600">
              <a:buFontTx/>
              <a:buChar char="•"/>
            </a:pPr>
            <a:endParaRPr lang="en-US" sz="1400" dirty="0"/>
          </a:p>
          <a:p>
            <a:pPr marL="228600" indent="-228600"/>
            <a:endParaRPr lang="en-US" sz="1400" dirty="0"/>
          </a:p>
        </p:txBody>
      </p:sp>
      <p:sp>
        <p:nvSpPr>
          <p:cNvPr id="16" name="Text Box 3"/>
          <p:cNvSpPr txBox="1">
            <a:spLocks noChangeArrowheads="1"/>
          </p:cNvSpPr>
          <p:nvPr/>
        </p:nvSpPr>
        <p:spPr bwMode="auto">
          <a:xfrm>
            <a:off x="6257925" y="4394200"/>
            <a:ext cx="2276475" cy="1388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a:defRPr sz="2400">
                <a:solidFill>
                  <a:schemeClr val="tx1"/>
                </a:solidFill>
                <a:latin typeface="Times" pitchFamily="18" charset="0"/>
              </a:defRPr>
            </a:lvl1pPr>
            <a:lvl2pPr>
              <a:defRPr sz="2400">
                <a:solidFill>
                  <a:schemeClr val="tx1"/>
                </a:solidFill>
                <a:latin typeface="Times" pitchFamily="18" charset="0"/>
              </a:defRPr>
            </a:lvl2pPr>
            <a:lvl3pPr>
              <a:defRPr sz="2400">
                <a:solidFill>
                  <a:schemeClr val="tx1"/>
                </a:solidFill>
                <a:latin typeface="Times" pitchFamily="18" charset="0"/>
              </a:defRPr>
            </a:lvl3pPr>
            <a:lvl4pPr>
              <a:defRPr sz="2400">
                <a:solidFill>
                  <a:schemeClr val="tx1"/>
                </a:solidFill>
                <a:latin typeface="Times" pitchFamily="18" charset="0"/>
              </a:defRPr>
            </a:lvl4pPr>
            <a:lvl5pPr>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marL="0" indent="0"/>
            <a:r>
              <a:rPr lang="en-US" altLang="en-US" sz="1400" dirty="0">
                <a:latin typeface="+mn-lt"/>
              </a:rPr>
              <a:t>Simulates planetary impact cratering phenomena.  The facility utilizes various model launching guns that can achieve impact velocities up to 8 km/sec.</a:t>
            </a:r>
          </a:p>
          <a:p>
            <a:pPr>
              <a:buFontTx/>
              <a:buChar char="•"/>
            </a:pPr>
            <a:endParaRPr lang="en-US" altLang="en-US" sz="1400" dirty="0">
              <a:latin typeface="+mn-lt"/>
            </a:endParaRPr>
          </a:p>
          <a:p>
            <a:pPr marL="0" indent="0"/>
            <a:endParaRPr lang="en-US" altLang="en-US" sz="1400" dirty="0">
              <a:latin typeface="+mn-lt"/>
            </a:endParaRPr>
          </a:p>
          <a:p>
            <a:pPr>
              <a:buFontTx/>
              <a:buChar char="•"/>
            </a:pPr>
            <a:endParaRPr lang="en-US" sz="1400" dirty="0">
              <a:latin typeface="+mn-lt"/>
            </a:endParaRPr>
          </a:p>
        </p:txBody>
      </p:sp>
      <p:sp>
        <p:nvSpPr>
          <p:cNvPr id="21" name="Rectangle 5"/>
          <p:cNvSpPr>
            <a:spLocks noChangeArrowheads="1"/>
          </p:cNvSpPr>
          <p:nvPr/>
        </p:nvSpPr>
        <p:spPr bwMode="auto">
          <a:xfrm>
            <a:off x="304800" y="1295400"/>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4775" tIns="50800" rIns="104775" bIns="50800">
            <a:spAutoFit/>
          </a:bodyPr>
          <a:lstStyle/>
          <a:p>
            <a:pPr algn="ctr" defTabSz="1023938">
              <a:lnSpc>
                <a:spcPct val="90000"/>
              </a:lnSpc>
            </a:pPr>
            <a:r>
              <a:rPr lang="en-US" sz="1400" b="1" dirty="0"/>
              <a:t>Electric Arc Shock Tube</a:t>
            </a:r>
          </a:p>
          <a:p>
            <a:pPr algn="ctr" defTabSz="1023938">
              <a:lnSpc>
                <a:spcPct val="90000"/>
              </a:lnSpc>
            </a:pPr>
            <a:r>
              <a:rPr lang="en-US" sz="1200" dirty="0"/>
              <a:t>Aerothermodynamics</a:t>
            </a:r>
          </a:p>
        </p:txBody>
      </p:sp>
      <p:pic>
        <p:nvPicPr>
          <p:cNvPr id="22" name="Picture 14" descr="EAST_197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2400" y="1901822"/>
            <a:ext cx="2794000" cy="2009775"/>
          </a:xfrm>
          <a:prstGeom prst="rect">
            <a:avLst/>
          </a:prstGeom>
          <a:noFill/>
          <a:ln w="9525">
            <a:noFill/>
            <a:miter lim="800000"/>
            <a:headEnd/>
            <a:tailEnd/>
          </a:ln>
        </p:spPr>
      </p:pic>
      <p:sp>
        <p:nvSpPr>
          <p:cNvPr id="23" name="Rectangle 22"/>
          <p:cNvSpPr/>
          <p:nvPr/>
        </p:nvSpPr>
        <p:spPr>
          <a:xfrm>
            <a:off x="0" y="4305300"/>
            <a:ext cx="2946400" cy="1600438"/>
          </a:xfrm>
          <a:prstGeom prst="rect">
            <a:avLst/>
          </a:prstGeom>
        </p:spPr>
        <p:txBody>
          <a:bodyPr wrap="square">
            <a:spAutoFit/>
          </a:bodyPr>
          <a:lstStyle/>
          <a:p>
            <a:r>
              <a:rPr lang="en-US" altLang="en-US" sz="1400" dirty="0"/>
              <a:t>Simulates the effects of radiation and ionization during planetary entries by launching isolated shock waves through atmospheric simulation cell.  The driven section of the facility is supplied by a 1.25 [MJ] capacitor storage system.</a:t>
            </a:r>
          </a:p>
        </p:txBody>
      </p:sp>
      <p:sp>
        <p:nvSpPr>
          <p:cNvPr id="3" name="Slide Number Placeholder 2">
            <a:extLst>
              <a:ext uri="{FF2B5EF4-FFF2-40B4-BE49-F238E27FC236}">
                <a16:creationId xmlns:a16="http://schemas.microsoft.com/office/drawing/2014/main" id="{DA2E0E50-1625-D141-934C-DA04C46E7C47}"/>
              </a:ext>
            </a:extLst>
          </p:cNvPr>
          <p:cNvSpPr>
            <a:spLocks noGrp="1"/>
          </p:cNvSpPr>
          <p:nvPr>
            <p:ph type="sldNum" sz="quarter" idx="12"/>
          </p:nvPr>
        </p:nvSpPr>
        <p:spPr/>
        <p:txBody>
          <a:bodyPr/>
          <a:lstStyle/>
          <a:p>
            <a:fld id="{80FF9840-D53A-4141-B9D6-5B9F654A44C9}" type="slidenum">
              <a:rPr lang="en-US" smtClean="0"/>
              <a:pPr/>
              <a:t>5</a:t>
            </a:fld>
            <a:endParaRPr lang="en-US" dirty="0"/>
          </a:p>
        </p:txBody>
      </p:sp>
    </p:spTree>
    <p:extLst>
      <p:ext uri="{BB962C8B-B14F-4D97-AF65-F5344CB8AC3E}">
        <p14:creationId xmlns:p14="http://schemas.microsoft.com/office/powerpoint/2010/main" val="3269550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4" descr="EAST_schem_lin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9600" y="4283075"/>
            <a:ext cx="7766050" cy="2574925"/>
          </a:xfrm>
          <a:prstGeom prst="rect">
            <a:avLst/>
          </a:prstGeom>
          <a:noFill/>
          <a:extLst>
            <a:ext uri="{909E8E84-426E-40DD-AFC4-6F175D3DCCD1}">
              <a14:hiddenFill xmlns:a14="http://schemas.microsoft.com/office/drawing/2010/main">
                <a:solidFill>
                  <a:srgbClr val="FFFFFF"/>
                </a:solidFill>
              </a14:hiddenFill>
            </a:ext>
          </a:extLst>
        </p:spPr>
      </p:pic>
      <p:sp>
        <p:nvSpPr>
          <p:cNvPr id="54278" name="Rectangle 6"/>
          <p:cNvSpPr>
            <a:spLocks noGrp="1" noChangeArrowheads="1"/>
          </p:cNvSpPr>
          <p:nvPr>
            <p:ph type="body" idx="1"/>
          </p:nvPr>
        </p:nvSpPr>
        <p:spPr>
          <a:xfrm>
            <a:off x="1" y="1295400"/>
            <a:ext cx="4492624" cy="3124200"/>
          </a:xfrm>
          <a:noFill/>
          <a:ln/>
        </p:spPr>
        <p:txBody>
          <a:bodyPr>
            <a:normAutofit/>
          </a:bodyPr>
          <a:lstStyle/>
          <a:p>
            <a:pPr algn="l">
              <a:lnSpc>
                <a:spcPct val="80000"/>
              </a:lnSpc>
              <a:buFontTx/>
              <a:buNone/>
            </a:pPr>
            <a:r>
              <a:rPr lang="en-US" sz="1600" b="1" dirty="0">
                <a:solidFill>
                  <a:schemeClr val="tx1"/>
                </a:solidFill>
              </a:rPr>
              <a:t>EAST generates high velocity shock waves for the study of optical radiation and ionization entry phenomena.  The facility uses test gas mixtures that mimic the atmospheres of various planets.</a:t>
            </a:r>
          </a:p>
          <a:p>
            <a:pPr algn="l">
              <a:lnSpc>
                <a:spcPct val="80000"/>
              </a:lnSpc>
            </a:pPr>
            <a:endParaRPr lang="en-US" sz="1600" b="1" dirty="0">
              <a:solidFill>
                <a:schemeClr val="tx1"/>
              </a:solidFill>
            </a:endParaRPr>
          </a:p>
          <a:p>
            <a:pPr algn="l">
              <a:lnSpc>
                <a:spcPct val="80000"/>
              </a:lnSpc>
            </a:pPr>
            <a:r>
              <a:rPr lang="en-US" sz="1400" dirty="0">
                <a:solidFill>
                  <a:schemeClr val="tx1"/>
                </a:solidFill>
              </a:rPr>
              <a:t>Developed in the mid 1960s; operational in early 1970s</a:t>
            </a:r>
          </a:p>
          <a:p>
            <a:pPr algn="l">
              <a:lnSpc>
                <a:spcPct val="80000"/>
              </a:lnSpc>
            </a:pPr>
            <a:r>
              <a:rPr lang="en-US" sz="1400" dirty="0">
                <a:solidFill>
                  <a:schemeClr val="tx1"/>
                </a:solidFill>
              </a:rPr>
              <a:t>4 inch/24 inch dia. driven tube</a:t>
            </a:r>
          </a:p>
          <a:p>
            <a:pPr algn="l">
              <a:lnSpc>
                <a:spcPct val="80000"/>
              </a:lnSpc>
            </a:pPr>
            <a:r>
              <a:rPr lang="en-US" sz="1400" dirty="0">
                <a:solidFill>
                  <a:schemeClr val="tx1"/>
                </a:solidFill>
              </a:rPr>
              <a:t>Unique capabilities</a:t>
            </a:r>
          </a:p>
          <a:p>
            <a:pPr lvl="1" algn="l">
              <a:lnSpc>
                <a:spcPct val="80000"/>
              </a:lnSpc>
            </a:pPr>
            <a:r>
              <a:rPr lang="en-US" sz="1400" dirty="0">
                <a:solidFill>
                  <a:schemeClr val="tx1"/>
                </a:solidFill>
              </a:rPr>
              <a:t>Shock speed range (up to 46 km/s)</a:t>
            </a:r>
          </a:p>
          <a:p>
            <a:pPr lvl="1" algn="l">
              <a:lnSpc>
                <a:spcPct val="80000"/>
              </a:lnSpc>
            </a:pPr>
            <a:r>
              <a:rPr lang="en-US" sz="1400" dirty="0">
                <a:solidFill>
                  <a:schemeClr val="tx1"/>
                </a:solidFill>
              </a:rPr>
              <a:t>Driven gas composition</a:t>
            </a:r>
          </a:p>
          <a:p>
            <a:pPr lvl="1" algn="l">
              <a:lnSpc>
                <a:spcPct val="80000"/>
              </a:lnSpc>
            </a:pPr>
            <a:r>
              <a:rPr lang="en-US" sz="1400" dirty="0">
                <a:solidFill>
                  <a:schemeClr val="tx1"/>
                </a:solidFill>
              </a:rPr>
              <a:t>Optical instrumentation</a:t>
            </a:r>
          </a:p>
          <a:p>
            <a:pPr algn="l">
              <a:lnSpc>
                <a:spcPct val="80000"/>
              </a:lnSpc>
            </a:pPr>
            <a:r>
              <a:rPr lang="en-US" sz="1400" dirty="0">
                <a:solidFill>
                  <a:schemeClr val="tx1"/>
                </a:solidFill>
              </a:rPr>
              <a:t>Gas kinetics, radiation, ionization studies</a:t>
            </a:r>
          </a:p>
        </p:txBody>
      </p:sp>
      <p:sp>
        <p:nvSpPr>
          <p:cNvPr id="54280" name="Rectangle 8"/>
          <p:cNvSpPr>
            <a:spLocks noGrp="1" noChangeArrowheads="1"/>
          </p:cNvSpPr>
          <p:nvPr>
            <p:ph type="title"/>
          </p:nvPr>
        </p:nvSpPr>
        <p:spPr>
          <a:xfrm>
            <a:off x="685800" y="0"/>
            <a:ext cx="7772400" cy="536575"/>
          </a:xfrm>
          <a:noFill/>
          <a:ln/>
        </p:spPr>
        <p:txBody>
          <a:bodyPr>
            <a:normAutofit/>
          </a:bodyPr>
          <a:lstStyle/>
          <a:p>
            <a:r>
              <a:rPr lang="en-US" sz="2400" b="1" i="1" dirty="0">
                <a:solidFill>
                  <a:srgbClr val="0070C0"/>
                </a:solidFill>
              </a:rPr>
              <a:t>Electric Arc Shock Tube (EAST)</a:t>
            </a:r>
          </a:p>
        </p:txBody>
      </p:sp>
      <p:pic>
        <p:nvPicPr>
          <p:cNvPr id="6" name="Picture 3" descr="C:\Users\graiche\AppData\Local\Microsoft\Windows\Temporary Internet Files\Content.Outlook\T18ZHO68\FAC12-0612-005.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724400" y="485493"/>
            <a:ext cx="4108450" cy="3781707"/>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CCDF4765-9669-FA4E-ADB2-5AC27D46BF55}"/>
              </a:ext>
            </a:extLst>
          </p:cNvPr>
          <p:cNvSpPr>
            <a:spLocks noGrp="1"/>
          </p:cNvSpPr>
          <p:nvPr>
            <p:ph type="sldNum" sz="quarter" idx="12"/>
          </p:nvPr>
        </p:nvSpPr>
        <p:spPr/>
        <p:txBody>
          <a:bodyPr/>
          <a:lstStyle/>
          <a:p>
            <a:fld id="{80FF9840-D53A-4141-B9D6-5B9F654A44C9}" type="slidenum">
              <a:rPr lang="en-US" smtClean="0"/>
              <a:pPr/>
              <a:t>6</a:t>
            </a:fld>
            <a:endParaRPr lang="en-US" dirty="0"/>
          </a:p>
        </p:txBody>
      </p:sp>
    </p:spTree>
    <p:extLst>
      <p:ext uri="{BB962C8B-B14F-4D97-AF65-F5344CB8AC3E}">
        <p14:creationId xmlns:p14="http://schemas.microsoft.com/office/powerpoint/2010/main" val="4063915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prstTxWarp prst="textNoShape">
              <a:avLst/>
            </a:prstTxWarp>
          </a:bodyPr>
          <a:lstStyle/>
          <a:p>
            <a:endParaRPr lang="en-US">
              <a:latin typeface="+mn-lt"/>
            </a:endParaRPr>
          </a:p>
        </p:txBody>
      </p:sp>
      <p:sp>
        <p:nvSpPr>
          <p:cNvPr id="4099" name="Rectangle 3"/>
          <p:cNvSpPr>
            <a:spLocks noChangeArrowheads="1"/>
          </p:cNvSpPr>
          <p:nvPr/>
        </p:nvSpPr>
        <p:spPr bwMode="auto">
          <a:xfrm>
            <a:off x="1322696" y="76200"/>
            <a:ext cx="6477000" cy="459100"/>
          </a:xfrm>
          <a:prstGeom prst="rect">
            <a:avLst/>
          </a:prstGeom>
          <a:noFill/>
          <a:ln w="12700">
            <a:noFill/>
            <a:miter lim="800000"/>
            <a:headEnd/>
            <a:tailEnd/>
          </a:ln>
        </p:spPr>
        <p:txBody>
          <a:bodyPr lIns="90488" tIns="44450" rIns="90488" bIns="44450">
            <a:prstTxWarp prst="textNoShape">
              <a:avLst/>
            </a:prstTxWarp>
            <a:spAutoFit/>
          </a:bodyPr>
          <a:lstStyle/>
          <a:p>
            <a:pPr algn="ctr"/>
            <a:r>
              <a:rPr lang="en-US" sz="2400" b="1" i="1" dirty="0">
                <a:solidFill>
                  <a:srgbClr val="0070C0"/>
                </a:solidFill>
                <a:latin typeface="+mn-lt"/>
              </a:rPr>
              <a:t>Electric Arc Shock Tube (EAST)</a:t>
            </a:r>
            <a:endParaRPr lang="en-US" sz="2800" b="1" i="1" dirty="0">
              <a:solidFill>
                <a:srgbClr val="0070C0"/>
              </a:solidFill>
              <a:latin typeface="+mn-lt"/>
            </a:endParaRPr>
          </a:p>
        </p:txBody>
      </p:sp>
      <p:sp>
        <p:nvSpPr>
          <p:cNvPr id="4101" name="Rectangle 12"/>
          <p:cNvSpPr>
            <a:spLocks noChangeArrowheads="1"/>
          </p:cNvSpPr>
          <p:nvPr/>
        </p:nvSpPr>
        <p:spPr bwMode="auto">
          <a:xfrm>
            <a:off x="6245225" y="6343650"/>
            <a:ext cx="2531143" cy="4591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200" b="1">
                <a:latin typeface="+mn-lt"/>
              </a:rPr>
              <a:t>Facility WWW Site:</a:t>
            </a:r>
            <a:endParaRPr lang="en-US" sz="1200">
              <a:latin typeface="+mn-lt"/>
            </a:endParaRPr>
          </a:p>
          <a:p>
            <a:r>
              <a:rPr lang="en-US" sz="1200">
                <a:latin typeface="+mn-lt"/>
              </a:rPr>
              <a:t>http://thermo-physics.arc.nasa.gov</a:t>
            </a:r>
            <a:endParaRPr lang="en-US">
              <a:latin typeface="+mn-lt"/>
            </a:endParaRPr>
          </a:p>
        </p:txBody>
      </p:sp>
      <p:pic>
        <p:nvPicPr>
          <p:cNvPr id="4102" name="Picture 14" descr="EAST_197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67400" y="1143000"/>
            <a:ext cx="2794000" cy="2009775"/>
          </a:xfrm>
          <a:prstGeom prst="rect">
            <a:avLst/>
          </a:prstGeom>
          <a:noFill/>
          <a:ln w="9525">
            <a:noFill/>
            <a:miter lim="800000"/>
            <a:headEnd/>
            <a:tailEnd/>
          </a:ln>
        </p:spPr>
      </p:pic>
      <p:sp>
        <p:nvSpPr>
          <p:cNvPr id="4104" name="TextBox 3"/>
          <p:cNvSpPr txBox="1">
            <a:spLocks noChangeArrowheads="1"/>
          </p:cNvSpPr>
          <p:nvPr/>
        </p:nvSpPr>
        <p:spPr bwMode="auto">
          <a:xfrm>
            <a:off x="-15922" y="1315117"/>
            <a:ext cx="5791200" cy="1428083"/>
          </a:xfrm>
          <a:prstGeom prst="rect">
            <a:avLst/>
          </a:prstGeom>
          <a:noFill/>
          <a:ln w="9525">
            <a:noFill/>
            <a:miter lim="800000"/>
            <a:headEnd/>
            <a:tailEnd/>
          </a:ln>
        </p:spPr>
        <p:txBody>
          <a:bodyPr>
            <a:prstTxWarp prst="textNoShape">
              <a:avLst/>
            </a:prstTxWarp>
            <a:spAutoFit/>
          </a:bodyPr>
          <a:lstStyle/>
          <a:p>
            <a:pPr>
              <a:lnSpc>
                <a:spcPct val="90000"/>
              </a:lnSpc>
              <a:spcAft>
                <a:spcPct val="20000"/>
              </a:spcAft>
              <a:tabLst>
                <a:tab pos="3657600" algn="l"/>
              </a:tabLst>
            </a:pPr>
            <a:r>
              <a:rPr lang="en-US" sz="1400" b="1" dirty="0">
                <a:latin typeface="+mn-lt"/>
                <a:ea typeface="ＭＳ Ｐゴシック" charset="-128"/>
                <a:cs typeface="ＭＳ Ｐゴシック" charset="-128"/>
              </a:rPr>
              <a:t>Facility characteristics:</a:t>
            </a:r>
          </a:p>
          <a:p>
            <a:pPr marL="230188" lvl="1" indent="-112713">
              <a:lnSpc>
                <a:spcPct val="90000"/>
              </a:lnSpc>
              <a:spcAft>
                <a:spcPct val="20000"/>
              </a:spcAft>
              <a:buFontTx/>
              <a:buChar char="•"/>
              <a:tabLst>
                <a:tab pos="3657600" algn="l"/>
              </a:tabLst>
            </a:pPr>
            <a:r>
              <a:rPr lang="en-US" sz="1400" dirty="0">
                <a:latin typeface="+mn-lt"/>
                <a:ea typeface="ＭＳ Ｐゴシック" charset="-128"/>
                <a:cs typeface="ＭＳ Ｐゴシック" charset="-128"/>
              </a:rPr>
              <a:t>Versatile shock tube used to generate shock-heated gas conditions experienced by planetary entry vehicles</a:t>
            </a:r>
          </a:p>
          <a:p>
            <a:pPr marL="230188" lvl="1" indent="-112713">
              <a:lnSpc>
                <a:spcPct val="90000"/>
              </a:lnSpc>
              <a:spcAft>
                <a:spcPct val="20000"/>
              </a:spcAft>
              <a:buFontTx/>
              <a:buChar char="•"/>
              <a:tabLst>
                <a:tab pos="3657600" algn="l"/>
              </a:tabLst>
            </a:pPr>
            <a:r>
              <a:rPr lang="en-US" sz="1400" dirty="0">
                <a:ea typeface="ＭＳ Ｐゴシック" charset="-128"/>
                <a:cs typeface="ＭＳ Ｐゴシック" charset="-128"/>
              </a:rPr>
              <a:t>High power electric arc driver</a:t>
            </a:r>
            <a:endParaRPr lang="en-US" sz="1400" dirty="0">
              <a:latin typeface="+mn-lt"/>
              <a:ea typeface="ＭＳ Ｐゴシック" charset="-128"/>
              <a:cs typeface="ＭＳ Ｐゴシック" charset="-128"/>
            </a:endParaRPr>
          </a:p>
          <a:p>
            <a:pPr marL="230188" lvl="1" indent="-112713">
              <a:lnSpc>
                <a:spcPct val="90000"/>
              </a:lnSpc>
              <a:spcAft>
                <a:spcPct val="20000"/>
              </a:spcAft>
              <a:buFontTx/>
              <a:buChar char="•"/>
              <a:tabLst>
                <a:tab pos="3657600" algn="l"/>
              </a:tabLst>
            </a:pPr>
            <a:r>
              <a:rPr lang="en-US" sz="1400" dirty="0">
                <a:latin typeface="+mn-lt"/>
                <a:ea typeface="ＭＳ Ｐゴシック" charset="-128"/>
                <a:cs typeface="ＭＳ Ｐゴシック" charset="-128"/>
              </a:rPr>
              <a:t>4” dia. Aluminum driven tube/ 24” steel driven tube</a:t>
            </a:r>
          </a:p>
          <a:p>
            <a:pPr marL="230188" lvl="1" indent="-112713">
              <a:lnSpc>
                <a:spcPct val="90000"/>
              </a:lnSpc>
              <a:spcAft>
                <a:spcPct val="20000"/>
              </a:spcAft>
              <a:buFontTx/>
              <a:buChar char="•"/>
              <a:tabLst>
                <a:tab pos="3657600" algn="l"/>
              </a:tabLst>
            </a:pPr>
            <a:r>
              <a:rPr lang="en-US" sz="1400" dirty="0">
                <a:latin typeface="+mn-lt"/>
                <a:ea typeface="ＭＳ Ｐゴシック" charset="-128"/>
                <a:cs typeface="ＭＳ Ｐゴシック" charset="-128"/>
              </a:rPr>
              <a:t>Oil-free high vacuum pumps to minimize test gas contamination</a:t>
            </a:r>
            <a:endParaRPr lang="en-US" sz="1200" b="1" dirty="0">
              <a:latin typeface="+mn-lt"/>
              <a:ea typeface="ＭＳ Ｐゴシック" charset="-128"/>
              <a:cs typeface="ＭＳ Ｐゴシック" charset="-128"/>
            </a:endParaRPr>
          </a:p>
        </p:txBody>
      </p:sp>
      <p:pic>
        <p:nvPicPr>
          <p:cNvPr id="4105" name="Picture 17" descr="AirSpec_0_1_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2400" y="4191000"/>
            <a:ext cx="4724400" cy="2249488"/>
          </a:xfrm>
          <a:prstGeom prst="rect">
            <a:avLst/>
          </a:prstGeom>
          <a:noFill/>
          <a:ln w="9525">
            <a:noFill/>
            <a:miter lim="800000"/>
            <a:headEnd/>
            <a:tailEnd/>
          </a:ln>
        </p:spPr>
      </p:pic>
      <p:sp>
        <p:nvSpPr>
          <p:cNvPr id="4106" name="TextBox 3"/>
          <p:cNvSpPr txBox="1">
            <a:spLocks noChangeArrowheads="1"/>
          </p:cNvSpPr>
          <p:nvPr/>
        </p:nvSpPr>
        <p:spPr bwMode="auto">
          <a:xfrm>
            <a:off x="0" y="2667000"/>
            <a:ext cx="5181600" cy="1458913"/>
          </a:xfrm>
          <a:prstGeom prst="rect">
            <a:avLst/>
          </a:prstGeom>
          <a:noFill/>
          <a:ln w="9525">
            <a:noFill/>
            <a:miter lim="800000"/>
            <a:headEnd/>
            <a:tailEnd/>
          </a:ln>
        </p:spPr>
        <p:txBody>
          <a:bodyPr>
            <a:prstTxWarp prst="textNoShape">
              <a:avLst/>
            </a:prstTxWarp>
            <a:spAutoFit/>
          </a:bodyPr>
          <a:lstStyle/>
          <a:p>
            <a:pPr>
              <a:lnSpc>
                <a:spcPct val="90000"/>
              </a:lnSpc>
              <a:spcAft>
                <a:spcPct val="20000"/>
              </a:spcAft>
              <a:tabLst>
                <a:tab pos="685800" algn="l"/>
              </a:tabLst>
            </a:pPr>
            <a:r>
              <a:rPr lang="en-US" sz="1400" b="1" dirty="0">
                <a:latin typeface="+mn-lt"/>
                <a:ea typeface="ＭＳ Ｐゴシック" charset="-128"/>
                <a:cs typeface="ＭＳ Ｐゴシック" charset="-128"/>
              </a:rPr>
              <a:t>Research projects</a:t>
            </a:r>
            <a:endParaRPr lang="en-US" sz="1600" b="1" dirty="0">
              <a:latin typeface="+mn-lt"/>
              <a:ea typeface="ＭＳ Ｐゴシック" charset="-128"/>
              <a:cs typeface="ＭＳ Ｐゴシック" charset="-128"/>
            </a:endParaRPr>
          </a:p>
          <a:p>
            <a:pPr marL="227013" lvl="1" indent="-112713">
              <a:lnSpc>
                <a:spcPct val="90000"/>
              </a:lnSpc>
              <a:spcAft>
                <a:spcPct val="20000"/>
              </a:spcAft>
              <a:buFontTx/>
              <a:buChar char="•"/>
              <a:tabLst>
                <a:tab pos="685800" algn="l"/>
              </a:tabLst>
            </a:pPr>
            <a:r>
              <a:rPr lang="en-US" sz="1400" dirty="0">
                <a:latin typeface="+mn-lt"/>
                <a:ea typeface="ＭＳ Ｐゴシック" charset="-128"/>
                <a:cs typeface="ＭＳ Ｐゴシック" charset="-128"/>
              </a:rPr>
              <a:t>Test programs to investigate shock layer radiation and its potential contribution to planetary entry vehicle heat transfer</a:t>
            </a:r>
          </a:p>
          <a:p>
            <a:pPr marL="514350" lvl="2" indent="-173038">
              <a:lnSpc>
                <a:spcPct val="90000"/>
              </a:lnSpc>
              <a:spcAft>
                <a:spcPct val="20000"/>
              </a:spcAft>
              <a:buFontTx/>
              <a:buChar char="•"/>
              <a:tabLst>
                <a:tab pos="685800" algn="l"/>
              </a:tabLst>
            </a:pPr>
            <a:r>
              <a:rPr lang="en-US" sz="1400" dirty="0">
                <a:latin typeface="+mn-lt"/>
                <a:ea typeface="ＭＳ Ｐゴシック" charset="-128"/>
                <a:cs typeface="ＭＳ Ｐゴシック" charset="-128"/>
              </a:rPr>
              <a:t>Earth: Orion lunar return</a:t>
            </a:r>
          </a:p>
          <a:p>
            <a:pPr marL="514350" lvl="2" indent="-173038">
              <a:lnSpc>
                <a:spcPct val="90000"/>
              </a:lnSpc>
              <a:spcAft>
                <a:spcPct val="20000"/>
              </a:spcAft>
              <a:buFontTx/>
              <a:buChar char="•"/>
              <a:tabLst>
                <a:tab pos="685800" algn="l"/>
              </a:tabLst>
            </a:pPr>
            <a:r>
              <a:rPr lang="en-US" sz="1400" dirty="0">
                <a:latin typeface="+mn-lt"/>
                <a:ea typeface="ＭＳ Ｐゴシック" charset="-128"/>
                <a:cs typeface="ＭＳ Ｐゴシック" charset="-128"/>
              </a:rPr>
              <a:t>Mars: </a:t>
            </a:r>
            <a:r>
              <a:rPr lang="en-US" sz="1400" dirty="0" err="1">
                <a:latin typeface="+mn-lt"/>
                <a:ea typeface="ＭＳ Ｐゴシック" charset="-128"/>
                <a:cs typeface="ＭＳ Ｐゴシック" charset="-128"/>
              </a:rPr>
              <a:t>Aerocapture</a:t>
            </a:r>
            <a:endParaRPr lang="en-US" sz="1400" dirty="0">
              <a:latin typeface="+mn-lt"/>
              <a:ea typeface="ＭＳ Ｐゴシック" charset="-128"/>
              <a:cs typeface="ＭＳ Ｐゴシック" charset="-128"/>
            </a:endParaRPr>
          </a:p>
          <a:p>
            <a:pPr marL="514350" lvl="2" indent="-173038">
              <a:lnSpc>
                <a:spcPct val="90000"/>
              </a:lnSpc>
              <a:spcAft>
                <a:spcPct val="20000"/>
              </a:spcAft>
              <a:buFontTx/>
              <a:buChar char="•"/>
              <a:tabLst>
                <a:tab pos="685800" algn="l"/>
              </a:tabLst>
            </a:pPr>
            <a:r>
              <a:rPr lang="en-US" sz="1400" dirty="0">
                <a:latin typeface="+mn-lt"/>
                <a:ea typeface="ＭＳ Ｐゴシック" charset="-128"/>
                <a:cs typeface="ＭＳ Ｐゴシック" charset="-128"/>
              </a:rPr>
              <a:t>Titan: Huygens entry; </a:t>
            </a:r>
            <a:r>
              <a:rPr lang="en-US" sz="1400" dirty="0" err="1">
                <a:latin typeface="+mn-lt"/>
                <a:ea typeface="ＭＳ Ｐゴシック" charset="-128"/>
                <a:cs typeface="ＭＳ Ｐゴシック" charset="-128"/>
              </a:rPr>
              <a:t>aerocapture</a:t>
            </a:r>
            <a:endParaRPr lang="en-US" sz="1400" b="1" dirty="0">
              <a:latin typeface="+mn-lt"/>
              <a:ea typeface="ＭＳ Ｐゴシック" charset="-128"/>
              <a:cs typeface="ＭＳ Ｐゴシック" charset="-128"/>
            </a:endParaRPr>
          </a:p>
        </p:txBody>
      </p:sp>
      <p:sp>
        <p:nvSpPr>
          <p:cNvPr id="4107" name="TextBox 3"/>
          <p:cNvSpPr txBox="1">
            <a:spLocks noChangeArrowheads="1"/>
          </p:cNvSpPr>
          <p:nvPr/>
        </p:nvSpPr>
        <p:spPr bwMode="auto">
          <a:xfrm>
            <a:off x="4953000" y="4060825"/>
            <a:ext cx="4191000" cy="2035175"/>
          </a:xfrm>
          <a:prstGeom prst="rect">
            <a:avLst/>
          </a:prstGeom>
          <a:noFill/>
          <a:ln w="9525">
            <a:noFill/>
            <a:miter lim="800000"/>
            <a:headEnd/>
            <a:tailEnd/>
          </a:ln>
        </p:spPr>
        <p:txBody>
          <a:bodyPr>
            <a:prstTxWarp prst="textNoShape">
              <a:avLst/>
            </a:prstTxWarp>
            <a:spAutoFit/>
          </a:bodyPr>
          <a:lstStyle/>
          <a:p>
            <a:pPr>
              <a:lnSpc>
                <a:spcPct val="90000"/>
              </a:lnSpc>
              <a:spcAft>
                <a:spcPct val="20000"/>
              </a:spcAft>
              <a:tabLst>
                <a:tab pos="3657600" algn="l"/>
              </a:tabLst>
            </a:pPr>
            <a:r>
              <a:rPr lang="en-US" sz="1400" b="1" dirty="0">
                <a:latin typeface="+mn-lt"/>
                <a:ea typeface="ＭＳ Ｐゴシック" charset="-128"/>
                <a:cs typeface="ＭＳ Ｐゴシック" charset="-128"/>
              </a:rPr>
              <a:t>Facility capabilities and instrumentation</a:t>
            </a:r>
            <a:endParaRPr lang="en-US" sz="1600" b="1" dirty="0">
              <a:latin typeface="+mn-lt"/>
              <a:ea typeface="ＭＳ Ｐゴシック" charset="-128"/>
              <a:cs typeface="ＭＳ Ｐゴシック" charset="-128"/>
            </a:endParaRPr>
          </a:p>
          <a:p>
            <a:pPr marL="230188" lvl="1" indent="-112713">
              <a:lnSpc>
                <a:spcPct val="90000"/>
              </a:lnSpc>
              <a:spcAft>
                <a:spcPct val="20000"/>
              </a:spcAft>
              <a:buFontTx/>
              <a:buChar char="•"/>
              <a:tabLst>
                <a:tab pos="3657600" algn="l"/>
              </a:tabLst>
            </a:pPr>
            <a:r>
              <a:rPr lang="en-US" sz="1400" dirty="0">
                <a:latin typeface="+mn-lt"/>
                <a:ea typeface="ＭＳ Ｐゴシック" charset="-128"/>
                <a:cs typeface="ＭＳ Ｐゴシック" charset="-128"/>
              </a:rPr>
              <a:t>Shock speeds from 3 km/</a:t>
            </a:r>
            <a:r>
              <a:rPr lang="en-US" sz="1400" dirty="0" err="1">
                <a:latin typeface="+mn-lt"/>
                <a:ea typeface="ＭＳ Ｐゴシック" charset="-128"/>
                <a:cs typeface="ＭＳ Ｐゴシック" charset="-128"/>
              </a:rPr>
              <a:t>s</a:t>
            </a:r>
            <a:r>
              <a:rPr lang="en-US" sz="1400" dirty="0">
                <a:latin typeface="+mn-lt"/>
                <a:ea typeface="ＭＳ Ｐゴシック" charset="-128"/>
                <a:cs typeface="ＭＳ Ｐゴシック" charset="-128"/>
              </a:rPr>
              <a:t> to 46 km/</a:t>
            </a:r>
            <a:r>
              <a:rPr lang="en-US" sz="1400" dirty="0" err="1">
                <a:latin typeface="+mn-lt"/>
                <a:ea typeface="ＭＳ Ｐゴシック" charset="-128"/>
                <a:cs typeface="ＭＳ Ｐゴシック" charset="-128"/>
              </a:rPr>
              <a:t>s</a:t>
            </a:r>
            <a:endParaRPr lang="en-US" sz="1400" dirty="0">
              <a:latin typeface="+mn-lt"/>
              <a:ea typeface="ＭＳ Ｐゴシック" charset="-128"/>
              <a:cs typeface="ＭＳ Ｐゴシック" charset="-128"/>
            </a:endParaRPr>
          </a:p>
          <a:p>
            <a:pPr marL="230188" lvl="1" indent="-112713">
              <a:lnSpc>
                <a:spcPct val="90000"/>
              </a:lnSpc>
              <a:spcAft>
                <a:spcPct val="20000"/>
              </a:spcAft>
              <a:buFontTx/>
              <a:buChar char="•"/>
              <a:tabLst>
                <a:tab pos="3657600" algn="l"/>
              </a:tabLst>
            </a:pPr>
            <a:r>
              <a:rPr lang="en-US" sz="1400" dirty="0">
                <a:latin typeface="+mn-lt"/>
                <a:ea typeface="ＭＳ Ｐゴシック" charset="-128"/>
                <a:cs typeface="ＭＳ Ｐゴシック" charset="-128"/>
              </a:rPr>
              <a:t>Gas kinetics, radiation, and ionization studies</a:t>
            </a:r>
          </a:p>
          <a:p>
            <a:pPr marL="230188" lvl="1" indent="-112713">
              <a:lnSpc>
                <a:spcPct val="90000"/>
              </a:lnSpc>
              <a:spcAft>
                <a:spcPct val="20000"/>
              </a:spcAft>
              <a:buFontTx/>
              <a:buChar char="•"/>
              <a:tabLst>
                <a:tab pos="3657600" algn="l"/>
              </a:tabLst>
            </a:pPr>
            <a:r>
              <a:rPr lang="en-US" sz="1400" dirty="0">
                <a:latin typeface="+mn-lt"/>
                <a:ea typeface="ＭＳ Ｐゴシック" charset="-128"/>
                <a:cs typeface="ＭＳ Ｐゴシック" charset="-128"/>
              </a:rPr>
              <a:t>Imaging spectroscopy instrumentation for spatial and spectral measurements of shock layer radiation from the near infrared through the vacuum ultraviolet</a:t>
            </a:r>
          </a:p>
          <a:p>
            <a:pPr marL="230188" lvl="1" indent="-112713">
              <a:lnSpc>
                <a:spcPct val="90000"/>
              </a:lnSpc>
              <a:spcAft>
                <a:spcPct val="20000"/>
              </a:spcAft>
              <a:buFontTx/>
              <a:buChar char="•"/>
              <a:tabLst>
                <a:tab pos="3657600" algn="l"/>
              </a:tabLst>
            </a:pPr>
            <a:r>
              <a:rPr lang="en-US" sz="1400" dirty="0">
                <a:latin typeface="+mn-lt"/>
                <a:ea typeface="ＭＳ Ｐゴシック" charset="-128"/>
                <a:cs typeface="ＭＳ Ｐゴシック" charset="-128"/>
              </a:rPr>
              <a:t>High-resolution shock speed measurement instrumentation</a:t>
            </a:r>
            <a:endParaRPr lang="en-US" sz="1400" b="1" dirty="0">
              <a:latin typeface="+mn-lt"/>
              <a:ea typeface="ＭＳ Ｐゴシック" charset="-128"/>
              <a:cs typeface="ＭＳ Ｐゴシック" charset="-128"/>
            </a:endParaRPr>
          </a:p>
        </p:txBody>
      </p:sp>
      <p:sp>
        <p:nvSpPr>
          <p:cNvPr id="4108" name="Text Box 20"/>
          <p:cNvSpPr txBox="1">
            <a:spLocks noChangeArrowheads="1"/>
          </p:cNvSpPr>
          <p:nvPr/>
        </p:nvSpPr>
        <p:spPr bwMode="auto">
          <a:xfrm>
            <a:off x="0" y="6202362"/>
            <a:ext cx="2335213" cy="274638"/>
          </a:xfrm>
          <a:prstGeom prst="rect">
            <a:avLst/>
          </a:prstGeom>
          <a:noFill/>
          <a:ln w="9525">
            <a:noFill/>
            <a:miter lim="800000"/>
            <a:headEnd/>
            <a:tailEnd/>
          </a:ln>
        </p:spPr>
        <p:txBody>
          <a:bodyPr wrap="none">
            <a:prstTxWarp prst="textNoShape">
              <a:avLst/>
            </a:prstTxWarp>
            <a:spAutoFit/>
          </a:bodyPr>
          <a:lstStyle/>
          <a:p>
            <a:r>
              <a:rPr lang="en-US" sz="1200" b="1" i="1" dirty="0">
                <a:latin typeface="+mn-lt"/>
              </a:rPr>
              <a:t>Air radiation: 10 km/</a:t>
            </a:r>
            <a:r>
              <a:rPr lang="en-US" sz="1200" b="1" i="1" dirty="0" err="1">
                <a:latin typeface="+mn-lt"/>
              </a:rPr>
              <a:t>s</a:t>
            </a:r>
            <a:r>
              <a:rPr lang="en-US" sz="1200" b="1" i="1" dirty="0">
                <a:latin typeface="+mn-lt"/>
              </a:rPr>
              <a:t>, 0.1 </a:t>
            </a:r>
            <a:r>
              <a:rPr lang="en-US" sz="1200" b="1" i="1" dirty="0" err="1">
                <a:latin typeface="+mn-lt"/>
              </a:rPr>
              <a:t>torr</a:t>
            </a:r>
            <a:endParaRPr lang="en-US" sz="1200" b="1" i="1" dirty="0">
              <a:latin typeface="+mn-lt"/>
            </a:endParaRPr>
          </a:p>
        </p:txBody>
      </p:sp>
      <p:sp>
        <p:nvSpPr>
          <p:cNvPr id="2" name="TextBox 1"/>
          <p:cNvSpPr txBox="1"/>
          <p:nvPr/>
        </p:nvSpPr>
        <p:spPr>
          <a:xfrm>
            <a:off x="-15922" y="572869"/>
            <a:ext cx="5111849" cy="646331"/>
          </a:xfrm>
          <a:prstGeom prst="rect">
            <a:avLst/>
          </a:prstGeom>
          <a:noFill/>
        </p:spPr>
        <p:txBody>
          <a:bodyPr wrap="none" rtlCol="0">
            <a:spAutoFit/>
          </a:bodyPr>
          <a:lstStyle/>
          <a:p>
            <a:r>
              <a:rPr lang="en-US" b="1" i="1" dirty="0">
                <a:solidFill>
                  <a:srgbClr val="FF0000"/>
                </a:solidFill>
              </a:rPr>
              <a:t>Reproduces shock speed, gas composition, pressure</a:t>
            </a:r>
          </a:p>
          <a:p>
            <a:r>
              <a:rPr lang="en-US" b="1" i="1" dirty="0">
                <a:solidFill>
                  <a:srgbClr val="FF0000"/>
                </a:solidFill>
              </a:rPr>
              <a:t>Clean shock with no material surface interference</a:t>
            </a:r>
          </a:p>
        </p:txBody>
      </p:sp>
      <p:sp>
        <p:nvSpPr>
          <p:cNvPr id="6" name="Slide Number Placeholder 5">
            <a:extLst>
              <a:ext uri="{FF2B5EF4-FFF2-40B4-BE49-F238E27FC236}">
                <a16:creationId xmlns:a16="http://schemas.microsoft.com/office/drawing/2014/main" id="{7E14407A-EFB2-6A4C-A514-BDED63189686}"/>
              </a:ext>
            </a:extLst>
          </p:cNvPr>
          <p:cNvSpPr>
            <a:spLocks noGrp="1"/>
          </p:cNvSpPr>
          <p:nvPr>
            <p:ph type="sldNum" sz="quarter" idx="12"/>
          </p:nvPr>
        </p:nvSpPr>
        <p:spPr/>
        <p:txBody>
          <a:bodyPr/>
          <a:lstStyle/>
          <a:p>
            <a:fld id="{80FF9840-D53A-4141-B9D6-5B9F654A44C9}" type="slidenum">
              <a:rPr lang="en-US" smtClean="0"/>
              <a:pPr/>
              <a:t>7</a:t>
            </a:fld>
            <a:endParaRPr lang="en-US" dirty="0"/>
          </a:p>
        </p:txBody>
      </p:sp>
    </p:spTree>
    <p:extLst>
      <p:ext uri="{BB962C8B-B14F-4D97-AF65-F5344CB8AC3E}">
        <p14:creationId xmlns:p14="http://schemas.microsoft.com/office/powerpoint/2010/main" val="405756497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4867275"/>
            <a:ext cx="4608963" cy="1990725"/>
          </a:xfrm>
          <a:prstGeom prst="rect">
            <a:avLst/>
          </a:prstGeom>
          <a:noFill/>
          <a:ln w="9525">
            <a:noFill/>
            <a:miter lim="800000"/>
            <a:headEnd/>
            <a:tailEnd/>
          </a:ln>
        </p:spPr>
      </p:pic>
      <p:sp>
        <p:nvSpPr>
          <p:cNvPr id="7" name="TextBox 6"/>
          <p:cNvSpPr txBox="1"/>
          <p:nvPr/>
        </p:nvSpPr>
        <p:spPr>
          <a:xfrm>
            <a:off x="0" y="457200"/>
            <a:ext cx="3698448" cy="646331"/>
          </a:xfrm>
          <a:prstGeom prst="rect">
            <a:avLst/>
          </a:prstGeom>
          <a:noFill/>
        </p:spPr>
        <p:txBody>
          <a:bodyPr wrap="none" rtlCol="0">
            <a:spAutoFit/>
          </a:bodyPr>
          <a:lstStyle/>
          <a:p>
            <a:r>
              <a:rPr lang="en-US" b="1" i="1" dirty="0">
                <a:solidFill>
                  <a:srgbClr val="FF0000"/>
                </a:solidFill>
              </a:rPr>
              <a:t>Sealed, Variable Pressure Flight Tube</a:t>
            </a:r>
          </a:p>
          <a:p>
            <a:r>
              <a:rPr lang="en-US" b="1" i="1" dirty="0">
                <a:solidFill>
                  <a:srgbClr val="FF0000"/>
                </a:solidFill>
              </a:rPr>
              <a:t>Variable Launch Velocities</a:t>
            </a:r>
          </a:p>
        </p:txBody>
      </p:sp>
      <p:sp>
        <p:nvSpPr>
          <p:cNvPr id="8" name="Title 1"/>
          <p:cNvSpPr txBox="1">
            <a:spLocks/>
          </p:cNvSpPr>
          <p:nvPr/>
        </p:nvSpPr>
        <p:spPr bwMode="auto">
          <a:xfrm>
            <a:off x="685800" y="38100"/>
            <a:ext cx="7772400" cy="495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0" cap="none" spc="0" normalizeH="0" baseline="0" noProof="0" dirty="0">
                <a:ln>
                  <a:noFill/>
                </a:ln>
                <a:solidFill>
                  <a:srgbClr val="333399"/>
                </a:solidFill>
                <a:effectLst/>
                <a:uLnTx/>
                <a:uFillTx/>
                <a:latin typeface="+mj-lt"/>
                <a:ea typeface="ＭＳ Ｐゴシック" pitchFamily="-112" charset="-128"/>
                <a:cs typeface="ＭＳ Ｐゴシック" pitchFamily="-112" charset="-128"/>
              </a:rPr>
              <a:t>Hypersonic Free</a:t>
            </a:r>
            <a:r>
              <a:rPr kumimoji="0" lang="en-US" sz="2400" b="1" i="1" u="none" strike="noStrike" kern="0" cap="none" spc="0" normalizeH="0" noProof="0" dirty="0">
                <a:ln>
                  <a:noFill/>
                </a:ln>
                <a:solidFill>
                  <a:srgbClr val="333399"/>
                </a:solidFill>
                <a:effectLst/>
                <a:uLnTx/>
                <a:uFillTx/>
                <a:latin typeface="+mj-lt"/>
                <a:ea typeface="ＭＳ Ｐゴシック" pitchFamily="-112" charset="-128"/>
                <a:cs typeface="ＭＳ Ｐゴシック" pitchFamily="-112" charset="-128"/>
              </a:rPr>
              <a:t> Flight Facility</a:t>
            </a:r>
            <a:endParaRPr kumimoji="0" lang="en-US" sz="2400" b="1" i="1" u="none" strike="noStrike" kern="0" cap="none" spc="0" normalizeH="0" baseline="0" noProof="0" dirty="0">
              <a:ln>
                <a:noFill/>
              </a:ln>
              <a:solidFill>
                <a:srgbClr val="333399"/>
              </a:solidFill>
              <a:effectLst/>
              <a:uLnTx/>
              <a:uFillTx/>
              <a:latin typeface="+mj-lt"/>
              <a:ea typeface="ＭＳ Ｐゴシック" pitchFamily="-112" charset="-128"/>
              <a:cs typeface="ＭＳ Ｐゴシック" pitchFamily="-112" charset="-128"/>
            </a:endParaRPr>
          </a:p>
        </p:txBody>
      </p:sp>
      <p:sp>
        <p:nvSpPr>
          <p:cNvPr id="2" name="Rectangle 1"/>
          <p:cNvSpPr/>
          <p:nvPr/>
        </p:nvSpPr>
        <p:spPr>
          <a:xfrm>
            <a:off x="76200" y="1189637"/>
            <a:ext cx="4572000" cy="3391698"/>
          </a:xfrm>
          <a:prstGeom prst="rect">
            <a:avLst/>
          </a:prstGeom>
        </p:spPr>
        <p:txBody>
          <a:bodyPr>
            <a:spAutoFit/>
          </a:bodyPr>
          <a:lstStyle/>
          <a:p>
            <a:pPr marL="112713" indent="-112713">
              <a:lnSpc>
                <a:spcPct val="70000"/>
              </a:lnSpc>
              <a:spcBef>
                <a:spcPct val="30000"/>
              </a:spcBef>
              <a:tabLst>
                <a:tab pos="2286000" algn="l"/>
              </a:tabLst>
            </a:pPr>
            <a:r>
              <a:rPr lang="en-US" sz="1600" b="1" dirty="0">
                <a:solidFill>
                  <a:srgbClr val="000000"/>
                </a:solidFill>
              </a:rPr>
              <a:t>PERFORMANCE SUMMARY: </a:t>
            </a:r>
          </a:p>
          <a:p>
            <a:pPr marL="112713" indent="-112713">
              <a:lnSpc>
                <a:spcPct val="70000"/>
              </a:lnSpc>
              <a:spcBef>
                <a:spcPct val="30000"/>
              </a:spcBef>
              <a:buFontTx/>
              <a:buChar char="•"/>
              <a:tabLst>
                <a:tab pos="2286000" algn="l"/>
              </a:tabLst>
            </a:pPr>
            <a:r>
              <a:rPr lang="en-US" sz="1600" dirty="0">
                <a:solidFill>
                  <a:srgbClr val="000000"/>
                </a:solidFill>
              </a:rPr>
              <a:t>Light-gas Guns 	.28, .50, 1.00 and 1.50 caliber</a:t>
            </a:r>
          </a:p>
          <a:p>
            <a:pPr marL="112713" indent="-112713">
              <a:lnSpc>
                <a:spcPct val="70000"/>
              </a:lnSpc>
              <a:spcBef>
                <a:spcPct val="30000"/>
              </a:spcBef>
              <a:buFontTx/>
              <a:buChar char="•"/>
              <a:tabLst>
                <a:tab pos="2286000" algn="l"/>
              </a:tabLst>
            </a:pPr>
            <a:r>
              <a:rPr lang="en-US" sz="1600" dirty="0">
                <a:solidFill>
                  <a:srgbClr val="000000"/>
                </a:solidFill>
              </a:rPr>
              <a:t>Powder Guns	20, 25, 44, and 61 mm</a:t>
            </a:r>
          </a:p>
          <a:p>
            <a:pPr marL="112713" indent="-112713">
              <a:lnSpc>
                <a:spcPct val="70000"/>
              </a:lnSpc>
              <a:spcBef>
                <a:spcPct val="30000"/>
              </a:spcBef>
              <a:buFontTx/>
              <a:buChar char="•"/>
              <a:tabLst>
                <a:tab pos="2286000" algn="l"/>
              </a:tabLst>
            </a:pPr>
            <a:r>
              <a:rPr lang="en-US" sz="1600" dirty="0">
                <a:solidFill>
                  <a:srgbClr val="000000"/>
                </a:solidFill>
              </a:rPr>
              <a:t>Velocity	0.2 to 8 km/sec</a:t>
            </a:r>
          </a:p>
          <a:p>
            <a:pPr marL="112713" indent="-112713">
              <a:lnSpc>
                <a:spcPct val="70000"/>
              </a:lnSpc>
              <a:spcBef>
                <a:spcPct val="30000"/>
              </a:spcBef>
              <a:buFontTx/>
              <a:buChar char="•"/>
              <a:tabLst>
                <a:tab pos="2286000" algn="l"/>
              </a:tabLst>
            </a:pPr>
            <a:r>
              <a:rPr lang="en-US" sz="1600" dirty="0">
                <a:solidFill>
                  <a:srgbClr val="000000"/>
                </a:solidFill>
              </a:rPr>
              <a:t>Max. Reynolds Number	</a:t>
            </a:r>
            <a:r>
              <a:rPr lang="en-US" sz="1600" dirty="0"/>
              <a:t>2 x 10</a:t>
            </a:r>
            <a:r>
              <a:rPr lang="en-US" sz="1600" baseline="30000" dirty="0"/>
              <a:t>6</a:t>
            </a:r>
            <a:r>
              <a:rPr lang="en-US" sz="1600" dirty="0"/>
              <a:t> 1/</a:t>
            </a:r>
            <a:r>
              <a:rPr lang="en-US" sz="1600" dirty="0" err="1"/>
              <a:t>ft</a:t>
            </a:r>
            <a:endParaRPr lang="en-US" sz="1600" dirty="0">
              <a:solidFill>
                <a:srgbClr val="000000"/>
              </a:solidFill>
            </a:endParaRPr>
          </a:p>
          <a:p>
            <a:pPr marL="112713" indent="-112713">
              <a:lnSpc>
                <a:spcPct val="70000"/>
              </a:lnSpc>
              <a:spcBef>
                <a:spcPct val="30000"/>
              </a:spcBef>
              <a:buFontTx/>
              <a:buChar char="•"/>
              <a:tabLst>
                <a:tab pos="2286000" algn="l"/>
              </a:tabLst>
            </a:pPr>
            <a:r>
              <a:rPr lang="en-US" sz="1600" dirty="0">
                <a:solidFill>
                  <a:srgbClr val="000000"/>
                </a:solidFill>
              </a:rPr>
              <a:t>Model Acceleration	</a:t>
            </a:r>
            <a:r>
              <a:rPr lang="en-US" sz="1600" dirty="0"/>
              <a:t>1.5 x 10</a:t>
            </a:r>
            <a:r>
              <a:rPr lang="en-US" sz="1600" baseline="30000" dirty="0"/>
              <a:t>6</a:t>
            </a:r>
            <a:r>
              <a:rPr lang="en-US" sz="1600" dirty="0"/>
              <a:t> g</a:t>
            </a:r>
          </a:p>
          <a:p>
            <a:pPr marL="112713" indent="-112713">
              <a:lnSpc>
                <a:spcPct val="70000"/>
              </a:lnSpc>
              <a:spcBef>
                <a:spcPct val="30000"/>
              </a:spcBef>
              <a:buFontTx/>
              <a:buChar char="•"/>
              <a:tabLst>
                <a:tab pos="2286000" algn="l"/>
              </a:tabLst>
            </a:pPr>
            <a:r>
              <a:rPr lang="en-US" sz="1600" dirty="0"/>
              <a:t>Model Mass	0.005 to 0.1 kg</a:t>
            </a:r>
            <a:endParaRPr lang="en-US" sz="1600" dirty="0">
              <a:solidFill>
                <a:srgbClr val="000000"/>
              </a:solidFill>
            </a:endParaRPr>
          </a:p>
          <a:p>
            <a:pPr marL="112713" indent="-112713">
              <a:lnSpc>
                <a:spcPct val="70000"/>
              </a:lnSpc>
              <a:spcBef>
                <a:spcPct val="30000"/>
              </a:spcBef>
              <a:buFontTx/>
              <a:buChar char="•"/>
              <a:tabLst>
                <a:tab pos="2286000" algn="l"/>
              </a:tabLst>
            </a:pPr>
            <a:r>
              <a:rPr lang="en-US" sz="1600" dirty="0">
                <a:solidFill>
                  <a:srgbClr val="000000"/>
                </a:solidFill>
              </a:rPr>
              <a:t>Test Gas	</a:t>
            </a:r>
            <a:r>
              <a:rPr lang="en-US" sz="1600" dirty="0"/>
              <a:t>Air, N</a:t>
            </a:r>
            <a:r>
              <a:rPr lang="en-US" sz="1600" baseline="-25000" dirty="0"/>
              <a:t>2</a:t>
            </a:r>
            <a:r>
              <a:rPr lang="en-US" sz="1600" dirty="0"/>
              <a:t>, CO</a:t>
            </a:r>
            <a:r>
              <a:rPr lang="en-US" sz="1600" baseline="-25000" dirty="0"/>
              <a:t>2</a:t>
            </a:r>
            <a:r>
              <a:rPr lang="en-US" sz="1600" dirty="0"/>
              <a:t>, arbitrary</a:t>
            </a:r>
          </a:p>
          <a:p>
            <a:pPr marL="112713" indent="-112713">
              <a:lnSpc>
                <a:spcPct val="70000"/>
              </a:lnSpc>
              <a:spcBef>
                <a:spcPct val="30000"/>
              </a:spcBef>
              <a:buFontTx/>
              <a:buChar char="•"/>
              <a:tabLst>
                <a:tab pos="2286000" algn="l"/>
              </a:tabLst>
            </a:pPr>
            <a:r>
              <a:rPr lang="en-US" sz="1600" dirty="0">
                <a:solidFill>
                  <a:srgbClr val="000000"/>
                </a:solidFill>
              </a:rPr>
              <a:t>Pressure/Temperature	</a:t>
            </a:r>
            <a:r>
              <a:rPr lang="en-US" sz="1600" dirty="0"/>
              <a:t>0.03 - 760 </a:t>
            </a:r>
            <a:r>
              <a:rPr lang="en-US" sz="1600" dirty="0" err="1"/>
              <a:t>torr</a:t>
            </a:r>
            <a:r>
              <a:rPr lang="en-US" sz="1600" dirty="0"/>
              <a:t>/Ambient</a:t>
            </a:r>
            <a:endParaRPr lang="en-US" sz="1600" dirty="0">
              <a:solidFill>
                <a:srgbClr val="000000"/>
              </a:solidFill>
            </a:endParaRPr>
          </a:p>
          <a:p>
            <a:pPr marL="112713" indent="-112713">
              <a:lnSpc>
                <a:spcPct val="70000"/>
              </a:lnSpc>
              <a:spcBef>
                <a:spcPct val="30000"/>
              </a:spcBef>
              <a:buFontTx/>
              <a:buChar char="•"/>
              <a:tabLst>
                <a:tab pos="2286000" algn="l"/>
              </a:tabLst>
            </a:pPr>
            <a:r>
              <a:rPr lang="en-US" sz="1600" dirty="0">
                <a:solidFill>
                  <a:srgbClr val="000000"/>
                </a:solidFill>
              </a:rPr>
              <a:t>Sabot Separation	Aerodynamic</a:t>
            </a:r>
          </a:p>
          <a:p>
            <a:pPr marL="112713" indent="-112713">
              <a:lnSpc>
                <a:spcPct val="70000"/>
              </a:lnSpc>
              <a:spcBef>
                <a:spcPct val="30000"/>
              </a:spcBef>
              <a:tabLst>
                <a:tab pos="2286000" algn="l"/>
              </a:tabLst>
            </a:pPr>
            <a:r>
              <a:rPr lang="en-US" sz="1600" b="1" dirty="0">
                <a:solidFill>
                  <a:srgbClr val="000000"/>
                </a:solidFill>
              </a:rPr>
              <a:t>TEST SECTION DIMENSIONS:</a:t>
            </a:r>
            <a:r>
              <a:rPr lang="en-US" sz="1600" dirty="0">
                <a:solidFill>
                  <a:srgbClr val="000000"/>
                </a:solidFill>
              </a:rPr>
              <a:t> </a:t>
            </a:r>
          </a:p>
          <a:p>
            <a:pPr marL="112713" indent="-112713">
              <a:lnSpc>
                <a:spcPct val="70000"/>
              </a:lnSpc>
              <a:spcBef>
                <a:spcPct val="30000"/>
              </a:spcBef>
              <a:buFontTx/>
              <a:buChar char="•"/>
              <a:tabLst>
                <a:tab pos="2286000" algn="l"/>
              </a:tabLst>
            </a:pPr>
            <a:r>
              <a:rPr lang="en-US" sz="1600" dirty="0">
                <a:solidFill>
                  <a:srgbClr val="000000"/>
                </a:solidFill>
              </a:rPr>
              <a:t>Length	75 ft. (22.8 m)</a:t>
            </a:r>
          </a:p>
          <a:p>
            <a:pPr marL="112713" indent="-112713">
              <a:lnSpc>
                <a:spcPct val="70000"/>
              </a:lnSpc>
              <a:spcBef>
                <a:spcPct val="30000"/>
              </a:spcBef>
              <a:buFontTx/>
              <a:buChar char="•"/>
              <a:tabLst>
                <a:tab pos="2286000" algn="l"/>
              </a:tabLst>
            </a:pPr>
            <a:r>
              <a:rPr lang="en-US" sz="1600" dirty="0">
                <a:solidFill>
                  <a:srgbClr val="000000"/>
                </a:solidFill>
              </a:rPr>
              <a:t>Diameter	3.5 ft. (1.1 m)</a:t>
            </a:r>
          </a:p>
        </p:txBody>
      </p:sp>
      <p:grpSp>
        <p:nvGrpSpPr>
          <p:cNvPr id="9" name="Group 8"/>
          <p:cNvGrpSpPr/>
          <p:nvPr/>
        </p:nvGrpSpPr>
        <p:grpSpPr>
          <a:xfrm>
            <a:off x="5941108" y="2441264"/>
            <a:ext cx="2197885" cy="1676400"/>
            <a:chOff x="5715000" y="533400"/>
            <a:chExt cx="2197885" cy="1676400"/>
          </a:xfrm>
        </p:grpSpPr>
        <p:pic>
          <p:nvPicPr>
            <p:cNvPr id="10" name="Picture 5" descr="C:\data\SIAD\shot2624\P2-separation-2624-frame853.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715000" y="533400"/>
              <a:ext cx="2197885" cy="16764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010548" y="1766065"/>
              <a:ext cx="1606787" cy="338554"/>
            </a:xfrm>
            <a:prstGeom prst="rect">
              <a:avLst/>
            </a:prstGeom>
            <a:noFill/>
          </p:spPr>
          <p:txBody>
            <a:bodyPr wrap="none" rtlCol="0">
              <a:spAutoFit/>
            </a:bodyPr>
            <a:lstStyle/>
            <a:p>
              <a:r>
                <a:rPr lang="en-US" sz="1600" dirty="0">
                  <a:solidFill>
                    <a:schemeClr val="bg1"/>
                  </a:solidFill>
                </a:rPr>
                <a:t>Sabot Separation</a:t>
              </a:r>
            </a:p>
          </p:txBody>
        </p:sp>
      </p:grpSp>
      <p:grpSp>
        <p:nvGrpSpPr>
          <p:cNvPr id="12" name="Group 11"/>
          <p:cNvGrpSpPr/>
          <p:nvPr/>
        </p:nvGrpSpPr>
        <p:grpSpPr>
          <a:xfrm>
            <a:off x="5594492" y="457200"/>
            <a:ext cx="3139440" cy="1905000"/>
            <a:chOff x="152400" y="381000"/>
            <a:chExt cx="4663440" cy="2590800"/>
          </a:xfrm>
        </p:grpSpPr>
        <p:pic>
          <p:nvPicPr>
            <p:cNvPr id="13" name="Picture 2" descr="C:\data\SIAD\shot2630\separation-muzzle-2630-frame212-14.13ms.png"/>
            <p:cNvPicPr>
              <a:picLocks noChangeAspect="1" noChangeArrowheads="1"/>
            </p:cNvPicPr>
            <p:nvPr/>
          </p:nvPicPr>
          <p:blipFill>
            <a:blip r:embed="rId5" cstate="screen">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152400" y="381000"/>
              <a:ext cx="4663440" cy="25908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07894" y="392667"/>
              <a:ext cx="3862719" cy="460433"/>
            </a:xfrm>
            <a:prstGeom prst="rect">
              <a:avLst/>
            </a:prstGeom>
            <a:noFill/>
          </p:spPr>
          <p:txBody>
            <a:bodyPr wrap="none" rtlCol="0">
              <a:spAutoFit/>
            </a:bodyPr>
            <a:lstStyle/>
            <a:p>
              <a:r>
                <a:rPr lang="en-US" sz="1600" dirty="0">
                  <a:solidFill>
                    <a:schemeClr val="bg1"/>
                  </a:solidFill>
                </a:rPr>
                <a:t>Model and Sabot Exiting Gun</a:t>
              </a:r>
            </a:p>
          </p:txBody>
        </p:sp>
      </p:grpSp>
      <p:grpSp>
        <p:nvGrpSpPr>
          <p:cNvPr id="18" name="Group 17"/>
          <p:cNvGrpSpPr/>
          <p:nvPr/>
        </p:nvGrpSpPr>
        <p:grpSpPr>
          <a:xfrm>
            <a:off x="5594492" y="4096434"/>
            <a:ext cx="2891118" cy="2609166"/>
            <a:chOff x="5109523" y="863100"/>
            <a:chExt cx="3931920" cy="3793400"/>
          </a:xfrm>
        </p:grpSpPr>
        <p:pic>
          <p:nvPicPr>
            <p:cNvPr id="19" name="Picture 7" descr="C:\data\SIAD\shot2650\shadowgraphs2650\h03_2650.tif"/>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t="4571" r="7188" b="5886"/>
            <a:stretch/>
          </p:blipFill>
          <p:spPr bwMode="auto">
            <a:xfrm>
              <a:off x="5109523" y="863100"/>
              <a:ext cx="3931920" cy="37934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5997245" y="3792013"/>
              <a:ext cx="2484686" cy="492215"/>
            </a:xfrm>
            <a:prstGeom prst="rect">
              <a:avLst/>
            </a:prstGeom>
            <a:noFill/>
          </p:spPr>
          <p:txBody>
            <a:bodyPr wrap="none" rtlCol="0">
              <a:spAutoFit/>
            </a:bodyPr>
            <a:lstStyle/>
            <a:p>
              <a:r>
                <a:rPr lang="en-US" sz="1600" dirty="0">
                  <a:solidFill>
                    <a:schemeClr val="bg1"/>
                  </a:solidFill>
                </a:rPr>
                <a:t>Flight Shadowgraph</a:t>
              </a:r>
            </a:p>
          </p:txBody>
        </p:sp>
      </p:grpSp>
      <p:sp>
        <p:nvSpPr>
          <p:cNvPr id="15" name="Slide Number Placeholder 5">
            <a:extLst>
              <a:ext uri="{FF2B5EF4-FFF2-40B4-BE49-F238E27FC236}">
                <a16:creationId xmlns:a16="http://schemas.microsoft.com/office/drawing/2014/main" id="{968E5A50-5049-F64A-8670-66923EAAE04C}"/>
              </a:ext>
            </a:extLst>
          </p:cNvPr>
          <p:cNvSpPr>
            <a:spLocks noGrp="1"/>
          </p:cNvSpPr>
          <p:nvPr>
            <p:ph type="sldNum" sz="quarter" idx="12"/>
          </p:nvPr>
        </p:nvSpPr>
        <p:spPr>
          <a:xfrm>
            <a:off x="7010400" y="6569075"/>
            <a:ext cx="2133600" cy="365125"/>
          </a:xfrm>
        </p:spPr>
        <p:txBody>
          <a:bodyPr/>
          <a:lstStyle/>
          <a:p>
            <a:fld id="{80FF9840-D53A-4141-B9D6-5B9F654A44C9}" type="slidenum">
              <a:rPr lang="en-US" smtClean="0"/>
              <a:pPr/>
              <a:t>8</a:t>
            </a:fld>
            <a:endParaRPr lang="en-US" dirty="0"/>
          </a:p>
        </p:txBody>
      </p:sp>
    </p:spTree>
    <p:extLst>
      <p:ext uri="{BB962C8B-B14F-4D97-AF65-F5344CB8AC3E}">
        <p14:creationId xmlns:p14="http://schemas.microsoft.com/office/powerpoint/2010/main" val="3968547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27" name="Group 35"/>
          <p:cNvGrpSpPr>
            <a:grpSpLocks/>
          </p:cNvGrpSpPr>
          <p:nvPr/>
        </p:nvGrpSpPr>
        <p:grpSpPr bwMode="auto">
          <a:xfrm>
            <a:off x="4114800" y="1295400"/>
            <a:ext cx="4667250" cy="2286000"/>
            <a:chOff x="2414" y="2443"/>
            <a:chExt cx="2940" cy="1440"/>
          </a:xfrm>
        </p:grpSpPr>
        <p:grpSp>
          <p:nvGrpSpPr>
            <p:cNvPr id="8224" name="Group 32"/>
            <p:cNvGrpSpPr>
              <a:grpSpLocks/>
            </p:cNvGrpSpPr>
            <p:nvPr/>
          </p:nvGrpSpPr>
          <p:grpSpPr bwMode="auto">
            <a:xfrm>
              <a:off x="2414" y="2443"/>
              <a:ext cx="1570" cy="1440"/>
              <a:chOff x="2414" y="2443"/>
              <a:chExt cx="1570" cy="1440"/>
            </a:xfrm>
          </p:grpSpPr>
          <p:pic>
            <p:nvPicPr>
              <p:cNvPr id="8198" name="Picture 6"/>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14" y="2643"/>
                <a:ext cx="1570" cy="1240"/>
              </a:xfrm>
              <a:prstGeom prst="rect">
                <a:avLst/>
              </a:prstGeom>
              <a:noFill/>
              <a:extLst>
                <a:ext uri="{909E8E84-426E-40DD-AFC4-6F175D3DCCD1}">
                  <a14:hiddenFill xmlns:a14="http://schemas.microsoft.com/office/drawing/2010/main">
                    <a:solidFill>
                      <a:srgbClr val="FFFFFF"/>
                    </a:solidFill>
                  </a14:hiddenFill>
                </a:ext>
              </a:extLst>
            </p:spPr>
          </p:pic>
          <p:sp>
            <p:nvSpPr>
              <p:cNvPr id="8218" name="Text Box 26"/>
              <p:cNvSpPr txBox="1">
                <a:spLocks noChangeArrowheads="1"/>
              </p:cNvSpPr>
              <p:nvPr/>
            </p:nvSpPr>
            <p:spPr bwMode="auto">
              <a:xfrm>
                <a:off x="2609" y="2443"/>
                <a:ext cx="1193" cy="197"/>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bg1"/>
                    </a:solidFill>
                    <a:miter lim="800000"/>
                    <a:headEnd/>
                    <a:tailEnd/>
                  </a14:hiddenLine>
                </a:ext>
              </a:extLst>
            </p:spPr>
            <p:txBody>
              <a:bodyPr wrap="none">
                <a:spAutoFit/>
              </a:bodyPr>
              <a:lstStyle/>
              <a:p>
                <a:pPr algn="ctr">
                  <a:lnSpc>
                    <a:spcPct val="90000"/>
                  </a:lnSpc>
                </a:pPr>
                <a:r>
                  <a:rPr lang="en-US" sz="1600"/>
                  <a:t>Aeroballistic Models</a:t>
                </a:r>
                <a:endParaRPr lang="en-US" sz="2400" i="1"/>
              </a:p>
            </p:txBody>
          </p:sp>
        </p:grpSp>
        <p:grpSp>
          <p:nvGrpSpPr>
            <p:cNvPr id="8225" name="Group 33"/>
            <p:cNvGrpSpPr>
              <a:grpSpLocks/>
            </p:cNvGrpSpPr>
            <p:nvPr/>
          </p:nvGrpSpPr>
          <p:grpSpPr bwMode="auto">
            <a:xfrm>
              <a:off x="4128" y="2564"/>
              <a:ext cx="1226" cy="1173"/>
              <a:chOff x="624" y="2683"/>
              <a:chExt cx="1226" cy="1173"/>
            </a:xfrm>
          </p:grpSpPr>
          <p:pic>
            <p:nvPicPr>
              <p:cNvPr id="8199"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4" y="2875"/>
                <a:ext cx="1226" cy="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220" name="Text Box 28"/>
              <p:cNvSpPr txBox="1">
                <a:spLocks noChangeArrowheads="1"/>
              </p:cNvSpPr>
              <p:nvPr/>
            </p:nvSpPr>
            <p:spPr bwMode="auto">
              <a:xfrm>
                <a:off x="634" y="2683"/>
                <a:ext cx="1172" cy="197"/>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bg1"/>
                    </a:solidFill>
                    <a:miter lim="800000"/>
                    <a:headEnd/>
                    <a:tailEnd/>
                  </a14:hiddenLine>
                </a:ext>
              </a:extLst>
            </p:spPr>
            <p:txBody>
              <a:bodyPr wrap="none">
                <a:spAutoFit/>
              </a:bodyPr>
              <a:lstStyle/>
              <a:p>
                <a:pPr algn="ctr">
                  <a:lnSpc>
                    <a:spcPct val="90000"/>
                  </a:lnSpc>
                </a:pPr>
                <a:r>
                  <a:rPr lang="en-US" sz="1600"/>
                  <a:t>Shadowgraph Image</a:t>
                </a:r>
                <a:endParaRPr lang="en-US" sz="2400" i="1"/>
              </a:p>
            </p:txBody>
          </p:sp>
        </p:grpSp>
      </p:grpSp>
      <p:sp>
        <p:nvSpPr>
          <p:cNvPr id="8221" name="Rectangle 3"/>
          <p:cNvSpPr>
            <a:spLocks noChangeArrowheads="1"/>
          </p:cNvSpPr>
          <p:nvPr/>
        </p:nvSpPr>
        <p:spPr bwMode="auto">
          <a:xfrm>
            <a:off x="1066800" y="304800"/>
            <a:ext cx="7010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90000"/>
              </a:lnSpc>
              <a:spcBef>
                <a:spcPct val="30000"/>
              </a:spcBef>
            </a:pPr>
            <a:r>
              <a:rPr lang="en-US" sz="2400" b="1" i="1" dirty="0">
                <a:solidFill>
                  <a:srgbClr val="0070C0"/>
                </a:solidFill>
              </a:rPr>
              <a:t>Hypervelocity Free-Flight Aerodynamic Facility</a:t>
            </a:r>
          </a:p>
        </p:txBody>
      </p:sp>
      <p:grpSp>
        <p:nvGrpSpPr>
          <p:cNvPr id="8226" name="Group 34"/>
          <p:cNvGrpSpPr>
            <a:grpSpLocks/>
          </p:cNvGrpSpPr>
          <p:nvPr/>
        </p:nvGrpSpPr>
        <p:grpSpPr bwMode="auto">
          <a:xfrm>
            <a:off x="228600" y="4038600"/>
            <a:ext cx="8631238" cy="2043113"/>
            <a:chOff x="133" y="901"/>
            <a:chExt cx="5437" cy="1287"/>
          </a:xfrm>
        </p:grpSpPr>
        <p:pic>
          <p:nvPicPr>
            <p:cNvPr id="8205" name="Picture 1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5" y="1243"/>
              <a:ext cx="1232" cy="924"/>
            </a:xfrm>
            <a:prstGeom prst="rect">
              <a:avLst/>
            </a:prstGeom>
            <a:noFill/>
            <a:extLst>
              <a:ext uri="{909E8E84-426E-40DD-AFC4-6F175D3DCCD1}">
                <a14:hiddenFill xmlns:a14="http://schemas.microsoft.com/office/drawing/2010/main">
                  <a:solidFill>
                    <a:srgbClr val="FFFFFF"/>
                  </a:solidFill>
                </a14:hiddenFill>
              </a:ext>
            </a:extLst>
          </p:spPr>
        </p:pic>
        <p:sp>
          <p:nvSpPr>
            <p:cNvPr id="8207" name="Text Box 15"/>
            <p:cNvSpPr txBox="1">
              <a:spLocks noChangeArrowheads="1"/>
            </p:cNvSpPr>
            <p:nvPr/>
          </p:nvSpPr>
          <p:spPr bwMode="auto">
            <a:xfrm>
              <a:off x="133" y="912"/>
              <a:ext cx="1282" cy="318"/>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bg1"/>
                  </a:solidFill>
                  <a:miter lim="800000"/>
                  <a:headEnd/>
                  <a:tailEnd/>
                </a14:hiddenLine>
              </a:ext>
            </a:extLst>
          </p:spPr>
          <p:txBody>
            <a:bodyPr wrap="none">
              <a:spAutoFit/>
            </a:bodyPr>
            <a:lstStyle/>
            <a:p>
              <a:pPr algn="ctr">
                <a:lnSpc>
                  <a:spcPct val="90000"/>
                </a:lnSpc>
              </a:pPr>
              <a:r>
                <a:rPr lang="en-US" sz="1600"/>
                <a:t>Model Launching Gun</a:t>
              </a:r>
            </a:p>
            <a:p>
              <a:pPr algn="ctr">
                <a:lnSpc>
                  <a:spcPct val="90000"/>
                </a:lnSpc>
              </a:pPr>
              <a:r>
                <a:rPr lang="en-US" sz="1400"/>
                <a:t>(Light-Gas &amp; Powder)</a:t>
              </a:r>
              <a:endParaRPr lang="en-US" sz="1400" i="1"/>
            </a:p>
          </p:txBody>
        </p:sp>
        <p:pic>
          <p:nvPicPr>
            <p:cNvPr id="8204" name="Picture 1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555" y="1243"/>
              <a:ext cx="1229" cy="922"/>
            </a:xfrm>
            <a:prstGeom prst="rect">
              <a:avLst/>
            </a:prstGeom>
            <a:noFill/>
            <a:extLst>
              <a:ext uri="{909E8E84-426E-40DD-AFC4-6F175D3DCCD1}">
                <a14:hiddenFill xmlns:a14="http://schemas.microsoft.com/office/drawing/2010/main">
                  <a:solidFill>
                    <a:srgbClr val="FFFFFF"/>
                  </a:solidFill>
                </a14:hiddenFill>
              </a:ext>
            </a:extLst>
          </p:spPr>
        </p:pic>
        <p:sp>
          <p:nvSpPr>
            <p:cNvPr id="8208" name="Text Box 16"/>
            <p:cNvSpPr txBox="1">
              <a:spLocks noChangeArrowheads="1"/>
            </p:cNvSpPr>
            <p:nvPr/>
          </p:nvSpPr>
          <p:spPr bwMode="auto">
            <a:xfrm>
              <a:off x="1648" y="912"/>
              <a:ext cx="1041" cy="337"/>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bg1"/>
                  </a:solidFill>
                  <a:miter lim="800000"/>
                  <a:headEnd/>
                  <a:tailEnd/>
                </a14:hiddenLine>
              </a:ext>
            </a:extLst>
          </p:spPr>
          <p:txBody>
            <a:bodyPr wrap="none">
              <a:spAutoFit/>
            </a:bodyPr>
            <a:lstStyle/>
            <a:p>
              <a:pPr algn="ctr">
                <a:lnSpc>
                  <a:spcPct val="90000"/>
                </a:lnSpc>
              </a:pPr>
              <a:r>
                <a:rPr lang="en-US" sz="1600"/>
                <a:t>Sabot Separation </a:t>
              </a:r>
            </a:p>
            <a:p>
              <a:pPr algn="ctr">
                <a:lnSpc>
                  <a:spcPct val="90000"/>
                </a:lnSpc>
              </a:pPr>
              <a:r>
                <a:rPr lang="en-US" sz="1600"/>
                <a:t>Tank</a:t>
              </a:r>
              <a:endParaRPr lang="en-US" sz="2400" i="1"/>
            </a:p>
          </p:txBody>
        </p:sp>
        <p:sp>
          <p:nvSpPr>
            <p:cNvPr id="8209" name="Text Box 17"/>
            <p:cNvSpPr txBox="1">
              <a:spLocks noChangeArrowheads="1"/>
            </p:cNvSpPr>
            <p:nvPr/>
          </p:nvSpPr>
          <p:spPr bwMode="auto">
            <a:xfrm>
              <a:off x="4565" y="901"/>
              <a:ext cx="752" cy="318"/>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bg1"/>
                  </a:solidFill>
                  <a:miter lim="800000"/>
                  <a:headEnd/>
                  <a:tailEnd/>
                </a14:hiddenLine>
              </a:ext>
            </a:extLst>
          </p:spPr>
          <p:txBody>
            <a:bodyPr wrap="none">
              <a:spAutoFit/>
            </a:bodyPr>
            <a:lstStyle/>
            <a:p>
              <a:pPr algn="ctr">
                <a:lnSpc>
                  <a:spcPct val="90000"/>
                </a:lnSpc>
              </a:pPr>
              <a:r>
                <a:rPr lang="en-US" sz="1600"/>
                <a:t>Test Section</a:t>
              </a:r>
              <a:endParaRPr lang="en-US" sz="1800"/>
            </a:p>
            <a:p>
              <a:pPr algn="ctr">
                <a:lnSpc>
                  <a:spcPct val="90000"/>
                </a:lnSpc>
              </a:pPr>
              <a:r>
                <a:rPr lang="en-US" sz="1400"/>
                <a:t>(Interior)</a:t>
              </a:r>
              <a:endParaRPr lang="en-US" sz="2400" i="1"/>
            </a:p>
          </p:txBody>
        </p:sp>
        <p:pic>
          <p:nvPicPr>
            <p:cNvPr id="8203" name="Picture 11"/>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928" y="1243"/>
              <a:ext cx="1248" cy="936"/>
            </a:xfrm>
            <a:prstGeom prst="rect">
              <a:avLst/>
            </a:prstGeom>
            <a:noFill/>
            <a:extLst>
              <a:ext uri="{909E8E84-426E-40DD-AFC4-6F175D3DCCD1}">
                <a14:hiddenFill xmlns:a14="http://schemas.microsoft.com/office/drawing/2010/main">
                  <a:solidFill>
                    <a:srgbClr val="FFFFFF"/>
                  </a:solidFill>
                </a14:hiddenFill>
              </a:ext>
            </a:extLst>
          </p:spPr>
        </p:pic>
        <p:sp>
          <p:nvSpPr>
            <p:cNvPr id="8210" name="Text Box 18"/>
            <p:cNvSpPr txBox="1">
              <a:spLocks noChangeArrowheads="1"/>
            </p:cNvSpPr>
            <p:nvPr/>
          </p:nvSpPr>
          <p:spPr bwMode="auto">
            <a:xfrm>
              <a:off x="2948" y="901"/>
              <a:ext cx="1209" cy="320"/>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bg1"/>
                  </a:solidFill>
                  <a:miter lim="800000"/>
                  <a:headEnd/>
                  <a:tailEnd/>
                </a14:hiddenLine>
              </a:ext>
            </a:extLst>
          </p:spPr>
          <p:txBody>
            <a:bodyPr wrap="none">
              <a:spAutoFit/>
            </a:bodyPr>
            <a:lstStyle/>
            <a:p>
              <a:pPr algn="ctr">
                <a:lnSpc>
                  <a:spcPct val="90000"/>
                </a:lnSpc>
              </a:pPr>
              <a:r>
                <a:rPr lang="en-US" sz="1600"/>
                <a:t>Test Section</a:t>
              </a:r>
              <a:endParaRPr lang="en-US" sz="1800"/>
            </a:p>
            <a:p>
              <a:pPr algn="ctr">
                <a:lnSpc>
                  <a:spcPct val="90000"/>
                </a:lnSpc>
              </a:pPr>
              <a:r>
                <a:rPr lang="en-US" sz="1400"/>
                <a:t>(Shadowgraph Stations)</a:t>
              </a:r>
              <a:endParaRPr lang="en-US" sz="2400" i="1"/>
            </a:p>
          </p:txBody>
        </p:sp>
        <p:pic>
          <p:nvPicPr>
            <p:cNvPr id="8223" name="Picture 31" descr="Inside Test Section(jpe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320" y="1248"/>
              <a:ext cx="1250" cy="940"/>
            </a:xfrm>
            <a:prstGeom prst="rect">
              <a:avLst/>
            </a:prstGeom>
            <a:noFill/>
            <a:extLst>
              <a:ext uri="{909E8E84-426E-40DD-AFC4-6F175D3DCCD1}">
                <a14:hiddenFill xmlns:a14="http://schemas.microsoft.com/office/drawing/2010/main">
                  <a:solidFill>
                    <a:srgbClr val="FFFFFF"/>
                  </a:solidFill>
                </a14:hiddenFill>
              </a:ext>
            </a:extLst>
          </p:spPr>
        </p:pic>
      </p:grpSp>
      <p:sp>
        <p:nvSpPr>
          <p:cNvPr id="8228" name="Rectangle 1027"/>
          <p:cNvSpPr>
            <a:spLocks noChangeArrowheads="1"/>
          </p:cNvSpPr>
          <p:nvPr/>
        </p:nvSpPr>
        <p:spPr bwMode="auto">
          <a:xfrm>
            <a:off x="320675" y="1219200"/>
            <a:ext cx="37179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9863" indent="-169863">
              <a:lnSpc>
                <a:spcPct val="90000"/>
              </a:lnSpc>
              <a:spcBef>
                <a:spcPct val="30000"/>
              </a:spcBef>
              <a:tabLst>
                <a:tab pos="1828800" algn="l"/>
              </a:tabLst>
            </a:pPr>
            <a:r>
              <a:rPr lang="en-US" sz="1600" b="1"/>
              <a:t>HFFAF Data Gathering Systems:</a:t>
            </a:r>
            <a:endParaRPr lang="en-US" sz="3400"/>
          </a:p>
          <a:p>
            <a:pPr marL="169863" indent="-169863">
              <a:lnSpc>
                <a:spcPct val="90000"/>
              </a:lnSpc>
              <a:spcBef>
                <a:spcPct val="30000"/>
              </a:spcBef>
              <a:tabLst>
                <a:tab pos="1828800" algn="l"/>
              </a:tabLst>
            </a:pPr>
            <a:r>
              <a:rPr lang="en-US" sz="1600"/>
              <a:t>	Trajectory &amp; Aerodynamic Coefficients:</a:t>
            </a:r>
            <a:endParaRPr lang="en-US" sz="3000"/>
          </a:p>
          <a:p>
            <a:pPr marL="1828800" lvl="1" indent="-1430338">
              <a:lnSpc>
                <a:spcPct val="90000"/>
              </a:lnSpc>
              <a:spcBef>
                <a:spcPct val="20000"/>
              </a:spcBef>
              <a:tabLst>
                <a:tab pos="1828800" algn="l"/>
              </a:tabLst>
            </a:pPr>
            <a:r>
              <a:rPr lang="en-US" sz="1400"/>
              <a:t>Type:	Focused shadowgraph (film-based)</a:t>
            </a:r>
          </a:p>
          <a:p>
            <a:pPr marL="1828800" lvl="1" indent="-1430338">
              <a:lnSpc>
                <a:spcPct val="90000"/>
              </a:lnSpc>
              <a:spcBef>
                <a:spcPct val="20000"/>
              </a:spcBef>
              <a:tabLst>
                <a:tab pos="1828800" algn="l"/>
              </a:tabLst>
            </a:pPr>
            <a:r>
              <a:rPr lang="en-US" sz="1400"/>
              <a:t>Light Source:	Spark gap (capacitive discharge)</a:t>
            </a:r>
          </a:p>
          <a:p>
            <a:pPr marL="1828800" lvl="1" indent="-1430338">
              <a:lnSpc>
                <a:spcPct val="90000"/>
              </a:lnSpc>
              <a:spcBef>
                <a:spcPct val="20000"/>
              </a:spcBef>
              <a:tabLst>
                <a:tab pos="1828800" algn="l"/>
              </a:tabLst>
            </a:pPr>
            <a:r>
              <a:rPr lang="en-US" sz="1400"/>
              <a:t>Shuttering:	Kerr cell (electro-optical), 40 ns exposure</a:t>
            </a:r>
          </a:p>
          <a:p>
            <a:pPr marL="1828800" lvl="1" indent="-1430338">
              <a:lnSpc>
                <a:spcPct val="90000"/>
              </a:lnSpc>
              <a:spcBef>
                <a:spcPct val="20000"/>
              </a:spcBef>
              <a:tabLst>
                <a:tab pos="1828800" algn="l"/>
              </a:tabLst>
            </a:pPr>
            <a:r>
              <a:rPr lang="en-US" sz="1400"/>
              <a:t>Model Detection:	Photomultiplier-tube/halogen light sheet</a:t>
            </a:r>
          </a:p>
          <a:p>
            <a:pPr marL="1828800" lvl="1" indent="-1430338">
              <a:lnSpc>
                <a:spcPct val="90000"/>
              </a:lnSpc>
              <a:spcBef>
                <a:spcPct val="20000"/>
              </a:spcBef>
              <a:tabLst>
                <a:tab pos="1828800" algn="l"/>
              </a:tabLst>
            </a:pPr>
            <a:endParaRPr lang="en-US" sz="1800"/>
          </a:p>
        </p:txBody>
      </p:sp>
      <p:sp>
        <p:nvSpPr>
          <p:cNvPr id="4" name="Slide Number Placeholder 3">
            <a:extLst>
              <a:ext uri="{FF2B5EF4-FFF2-40B4-BE49-F238E27FC236}">
                <a16:creationId xmlns:a16="http://schemas.microsoft.com/office/drawing/2014/main" id="{174211F8-7C8E-D34E-9424-76CEF2EA488B}"/>
              </a:ext>
            </a:extLst>
          </p:cNvPr>
          <p:cNvSpPr>
            <a:spLocks noGrp="1"/>
          </p:cNvSpPr>
          <p:nvPr>
            <p:ph type="sldNum" sz="quarter" idx="12"/>
          </p:nvPr>
        </p:nvSpPr>
        <p:spPr/>
        <p:txBody>
          <a:bodyPr/>
          <a:lstStyle/>
          <a:p>
            <a:fld id="{80FF9840-D53A-4141-B9D6-5B9F654A44C9}" type="slidenum">
              <a:rPr lang="en-US" smtClean="0"/>
              <a:pPr/>
              <a:t>9</a:t>
            </a:fld>
            <a:endParaRPr lang="en-US" dirty="0"/>
          </a:p>
        </p:txBody>
      </p:sp>
    </p:spTree>
    <p:extLst>
      <p:ext uri="{BB962C8B-B14F-4D97-AF65-F5344CB8AC3E}">
        <p14:creationId xmlns:p14="http://schemas.microsoft.com/office/powerpoint/2010/main" val="212639643"/>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13789</TotalTime>
  <Words>1995</Words>
  <Application>Microsoft Macintosh PowerPoint</Application>
  <PresentationFormat>On-screen Show (4:3)</PresentationFormat>
  <Paragraphs>376</Paragraphs>
  <Slides>18</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 Unicode MS</vt:lpstr>
      <vt:lpstr>Arial</vt:lpstr>
      <vt:lpstr>Calibri</vt:lpstr>
      <vt:lpstr>Calibri Light</vt:lpstr>
      <vt:lpstr>Futura</vt:lpstr>
      <vt:lpstr>Helvetica</vt:lpstr>
      <vt:lpstr>Symbol</vt:lpstr>
      <vt:lpstr>Office Theme</vt:lpstr>
      <vt:lpstr>1_Office Theme</vt:lpstr>
      <vt:lpstr>PowerPoint Presentation</vt:lpstr>
      <vt:lpstr>PowerPoint Presentation</vt:lpstr>
      <vt:lpstr>PowerPoint Presentation</vt:lpstr>
      <vt:lpstr>Energy and Time Domains for Hypervelocity Heating Phenomena</vt:lpstr>
      <vt:lpstr>PowerPoint Presentation</vt:lpstr>
      <vt:lpstr>Electric Arc Shock Tube (EAST)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Initial Work Packages for Arc Jet Modernization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Raiche, George A. (ARC-TSF)</dc:creator>
  <cp:lastModifiedBy>Hash, David B. (ARC-TS)</cp:lastModifiedBy>
  <cp:revision>127</cp:revision>
  <dcterms:created xsi:type="dcterms:W3CDTF">2012-03-26T18:48:51Z</dcterms:created>
  <dcterms:modified xsi:type="dcterms:W3CDTF">2020-07-30T23:12:50Z</dcterms:modified>
</cp:coreProperties>
</file>