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73" r:id="rId6"/>
    <p:sldId id="274" r:id="rId7"/>
    <p:sldId id="259" r:id="rId8"/>
    <p:sldId id="258" r:id="rId9"/>
    <p:sldId id="275" r:id="rId10"/>
    <p:sldId id="260" r:id="rId11"/>
    <p:sldId id="264" r:id="rId12"/>
    <p:sldId id="265" r:id="rId13"/>
    <p:sldId id="277" r:id="rId14"/>
    <p:sldId id="271" r:id="rId15"/>
    <p:sldId id="281" r:id="rId16"/>
    <p:sldId id="282" r:id="rId17"/>
    <p:sldId id="280" r:id="rId18"/>
    <p:sldId id="267" r:id="rId19"/>
    <p:sldId id="278" r:id="rId20"/>
    <p:sldId id="279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FBC9F-47BA-4ABA-A04A-B92EA7C81E85}" v="57" dt="2020-08-04T14:46:19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654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dt, Emily B. (MSFC-ST11)" userId="c627f0f6-23fd-4902-9c25-96a7e171eac1" providerId="ADAL" clId="{C3147487-B182-478F-984F-4D86B4F29EDA}"/>
    <pc:docChg chg="undo custSel mod addSld delSld modSld sldOrd">
      <pc:chgData name="Berndt, Emily B. (MSFC-ST11)" userId="c627f0f6-23fd-4902-9c25-96a7e171eac1" providerId="ADAL" clId="{C3147487-B182-478F-984F-4D86B4F29EDA}" dt="2020-08-04T14:46:43.031" v="2979" actId="6549"/>
      <pc:docMkLst>
        <pc:docMk/>
      </pc:docMkLst>
      <pc:sldChg chg="modSp">
        <pc:chgData name="Berndt, Emily B. (MSFC-ST11)" userId="c627f0f6-23fd-4902-9c25-96a7e171eac1" providerId="ADAL" clId="{C3147487-B182-478F-984F-4D86B4F29EDA}" dt="2020-08-04T14:46:43.031" v="2979" actId="6549"/>
        <pc:sldMkLst>
          <pc:docMk/>
          <pc:sldMk cId="3234388346" sldId="256"/>
        </pc:sldMkLst>
        <pc:spChg chg="mod">
          <ac:chgData name="Berndt, Emily B. (MSFC-ST11)" userId="c627f0f6-23fd-4902-9c25-96a7e171eac1" providerId="ADAL" clId="{C3147487-B182-478F-984F-4D86B4F29EDA}" dt="2020-08-04T14:46:43.031" v="2979" actId="6549"/>
          <ac:spMkLst>
            <pc:docMk/>
            <pc:sldMk cId="3234388346" sldId="256"/>
            <ac:spMk id="2" creationId="{00000000-0000-0000-0000-000000000000}"/>
          </ac:spMkLst>
        </pc:spChg>
        <pc:spChg chg="mod">
          <ac:chgData name="Berndt, Emily B. (MSFC-ST11)" userId="c627f0f6-23fd-4902-9c25-96a7e171eac1" providerId="ADAL" clId="{C3147487-B182-478F-984F-4D86B4F29EDA}" dt="2020-08-04T14:46:19.219" v="2974"/>
          <ac:spMkLst>
            <pc:docMk/>
            <pc:sldMk cId="3234388346" sldId="256"/>
            <ac:spMk id="3" creationId="{00000000-0000-0000-0000-000000000000}"/>
          </ac:spMkLst>
        </pc:spChg>
      </pc:sldChg>
      <pc:sldChg chg="del">
        <pc:chgData name="Berndt, Emily B. (MSFC-ST11)" userId="c627f0f6-23fd-4902-9c25-96a7e171eac1" providerId="ADAL" clId="{C3147487-B182-478F-984F-4D86B4F29EDA}" dt="2020-08-03T16:58:09.510" v="880" actId="2696"/>
        <pc:sldMkLst>
          <pc:docMk/>
          <pc:sldMk cId="2819593067" sldId="261"/>
        </pc:sldMkLst>
      </pc:sldChg>
      <pc:sldChg chg="del">
        <pc:chgData name="Berndt, Emily B. (MSFC-ST11)" userId="c627f0f6-23fd-4902-9c25-96a7e171eac1" providerId="ADAL" clId="{C3147487-B182-478F-984F-4D86B4F29EDA}" dt="2020-08-03T16:58:11.070" v="881" actId="2696"/>
        <pc:sldMkLst>
          <pc:docMk/>
          <pc:sldMk cId="3338697511" sldId="262"/>
        </pc:sldMkLst>
      </pc:sldChg>
      <pc:sldChg chg="modSp">
        <pc:chgData name="Berndt, Emily B. (MSFC-ST11)" userId="c627f0f6-23fd-4902-9c25-96a7e171eac1" providerId="ADAL" clId="{C3147487-B182-478F-984F-4D86B4F29EDA}" dt="2020-08-04T14:42:13.127" v="2866" actId="20577"/>
        <pc:sldMkLst>
          <pc:docMk/>
          <pc:sldMk cId="4261822898" sldId="264"/>
        </pc:sldMkLst>
        <pc:spChg chg="mod">
          <ac:chgData name="Berndt, Emily B. (MSFC-ST11)" userId="c627f0f6-23fd-4902-9c25-96a7e171eac1" providerId="ADAL" clId="{C3147487-B182-478F-984F-4D86B4F29EDA}" dt="2020-08-04T14:42:13.127" v="2866" actId="20577"/>
          <ac:spMkLst>
            <pc:docMk/>
            <pc:sldMk cId="4261822898" sldId="264"/>
            <ac:spMk id="2" creationId="{00000000-0000-0000-0000-000000000000}"/>
          </ac:spMkLst>
        </pc:spChg>
      </pc:sldChg>
      <pc:sldChg chg="del">
        <pc:chgData name="Berndt, Emily B. (MSFC-ST11)" userId="c627f0f6-23fd-4902-9c25-96a7e171eac1" providerId="ADAL" clId="{C3147487-B182-478F-984F-4D86B4F29EDA}" dt="2020-08-03T16:58:39.732" v="907" actId="2696"/>
        <pc:sldMkLst>
          <pc:docMk/>
          <pc:sldMk cId="4159857984" sldId="266"/>
        </pc:sldMkLst>
      </pc:sldChg>
      <pc:sldChg chg="modSp">
        <pc:chgData name="Berndt, Emily B. (MSFC-ST11)" userId="c627f0f6-23fd-4902-9c25-96a7e171eac1" providerId="ADAL" clId="{C3147487-B182-478F-984F-4D86B4F29EDA}" dt="2020-08-04T14:24:54.426" v="2641" actId="20577"/>
        <pc:sldMkLst>
          <pc:docMk/>
          <pc:sldMk cId="2597541750" sldId="267"/>
        </pc:sldMkLst>
        <pc:spChg chg="mod">
          <ac:chgData name="Berndt, Emily B. (MSFC-ST11)" userId="c627f0f6-23fd-4902-9c25-96a7e171eac1" providerId="ADAL" clId="{C3147487-B182-478F-984F-4D86B4F29EDA}" dt="2020-08-04T14:24:54.426" v="2641" actId="20577"/>
          <ac:spMkLst>
            <pc:docMk/>
            <pc:sldMk cId="2597541750" sldId="267"/>
            <ac:spMk id="4" creationId="{00000000-0000-0000-0000-000000000000}"/>
          </ac:spMkLst>
        </pc:spChg>
      </pc:sldChg>
      <pc:sldChg chg="modSp ord">
        <pc:chgData name="Berndt, Emily B. (MSFC-ST11)" userId="c627f0f6-23fd-4902-9c25-96a7e171eac1" providerId="ADAL" clId="{C3147487-B182-478F-984F-4D86B4F29EDA}" dt="2020-08-03T16:37:40.439" v="795" actId="14100"/>
        <pc:sldMkLst>
          <pc:docMk/>
          <pc:sldMk cId="2640665553" sldId="268"/>
        </pc:sldMkLst>
        <pc:spChg chg="mod">
          <ac:chgData name="Berndt, Emily B. (MSFC-ST11)" userId="c627f0f6-23fd-4902-9c25-96a7e171eac1" providerId="ADAL" clId="{C3147487-B182-478F-984F-4D86B4F29EDA}" dt="2020-08-03T16:37:40.439" v="795" actId="14100"/>
          <ac:spMkLst>
            <pc:docMk/>
            <pc:sldMk cId="2640665553" sldId="268"/>
            <ac:spMk id="3" creationId="{00000000-0000-0000-0000-000000000000}"/>
          </ac:spMkLst>
        </pc:spChg>
      </pc:sldChg>
      <pc:sldChg chg="addSp delSp modSp ord">
        <pc:chgData name="Berndt, Emily B. (MSFC-ST11)" userId="c627f0f6-23fd-4902-9c25-96a7e171eac1" providerId="ADAL" clId="{C3147487-B182-478F-984F-4D86B4F29EDA}" dt="2020-08-03T16:44:59.748" v="866" actId="1076"/>
        <pc:sldMkLst>
          <pc:docMk/>
          <pc:sldMk cId="4238641372" sldId="269"/>
        </pc:sldMkLst>
        <pc:spChg chg="add mod">
          <ac:chgData name="Berndt, Emily B. (MSFC-ST11)" userId="c627f0f6-23fd-4902-9c25-96a7e171eac1" providerId="ADAL" clId="{C3147487-B182-478F-984F-4D86B4F29EDA}" dt="2020-08-03T16:44:34.765" v="864" actId="14100"/>
          <ac:spMkLst>
            <pc:docMk/>
            <pc:sldMk cId="4238641372" sldId="269"/>
            <ac:spMk id="3" creationId="{70B0050D-7AA2-4324-8733-FF96CB0DCA7A}"/>
          </ac:spMkLst>
        </pc:spChg>
        <pc:spChg chg="mod">
          <ac:chgData name="Berndt, Emily B. (MSFC-ST11)" userId="c627f0f6-23fd-4902-9c25-96a7e171eac1" providerId="ADAL" clId="{C3147487-B182-478F-984F-4D86B4F29EDA}" dt="2020-08-03T16:44:59.748" v="866" actId="1076"/>
          <ac:spMkLst>
            <pc:docMk/>
            <pc:sldMk cId="4238641372" sldId="269"/>
            <ac:spMk id="4" creationId="{00000000-0000-0000-0000-000000000000}"/>
          </ac:spMkLst>
        </pc:spChg>
        <pc:spChg chg="mod">
          <ac:chgData name="Berndt, Emily B. (MSFC-ST11)" userId="c627f0f6-23fd-4902-9c25-96a7e171eac1" providerId="ADAL" clId="{C3147487-B182-478F-984F-4D86B4F29EDA}" dt="2020-08-03T16:40:09.332" v="801" actId="14100"/>
          <ac:spMkLst>
            <pc:docMk/>
            <pc:sldMk cId="4238641372" sldId="269"/>
            <ac:spMk id="5" creationId="{00000000-0000-0000-0000-000000000000}"/>
          </ac:spMkLst>
        </pc:spChg>
        <pc:spChg chg="mod">
          <ac:chgData name="Berndt, Emily B. (MSFC-ST11)" userId="c627f0f6-23fd-4902-9c25-96a7e171eac1" providerId="ADAL" clId="{C3147487-B182-478F-984F-4D86B4F29EDA}" dt="2020-08-03T16:41:18.637" v="814" actId="1076"/>
          <ac:spMkLst>
            <pc:docMk/>
            <pc:sldMk cId="4238641372" sldId="269"/>
            <ac:spMk id="7" creationId="{00000000-0000-0000-0000-000000000000}"/>
          </ac:spMkLst>
        </pc:spChg>
        <pc:spChg chg="mod">
          <ac:chgData name="Berndt, Emily B. (MSFC-ST11)" userId="c627f0f6-23fd-4902-9c25-96a7e171eac1" providerId="ADAL" clId="{C3147487-B182-478F-984F-4D86B4F29EDA}" dt="2020-08-03T16:43:30.148" v="849" actId="1076"/>
          <ac:spMkLst>
            <pc:docMk/>
            <pc:sldMk cId="4238641372" sldId="269"/>
            <ac:spMk id="8" creationId="{00000000-0000-0000-0000-000000000000}"/>
          </ac:spMkLst>
        </pc:spChg>
        <pc:spChg chg="mod">
          <ac:chgData name="Berndt, Emily B. (MSFC-ST11)" userId="c627f0f6-23fd-4902-9c25-96a7e171eac1" providerId="ADAL" clId="{C3147487-B182-478F-984F-4D86B4F29EDA}" dt="2020-08-03T16:43:02.775" v="843" actId="20577"/>
          <ac:spMkLst>
            <pc:docMk/>
            <pc:sldMk cId="4238641372" sldId="269"/>
            <ac:spMk id="9" creationId="{00000000-0000-0000-0000-000000000000}"/>
          </ac:spMkLst>
        </pc:spChg>
        <pc:spChg chg="del">
          <ac:chgData name="Berndt, Emily B. (MSFC-ST11)" userId="c627f0f6-23fd-4902-9c25-96a7e171eac1" providerId="ADAL" clId="{C3147487-B182-478F-984F-4D86B4F29EDA}" dt="2020-08-03T16:39:58.678" v="799" actId="478"/>
          <ac:spMkLst>
            <pc:docMk/>
            <pc:sldMk cId="4238641372" sldId="269"/>
            <ac:spMk id="13" creationId="{00000000-0000-0000-0000-000000000000}"/>
          </ac:spMkLst>
        </pc:spChg>
        <pc:spChg chg="add mod">
          <ac:chgData name="Berndt, Emily B. (MSFC-ST11)" userId="c627f0f6-23fd-4902-9c25-96a7e171eac1" providerId="ADAL" clId="{C3147487-B182-478F-984F-4D86B4F29EDA}" dt="2020-08-03T16:44:07.907" v="858" actId="1076"/>
          <ac:spMkLst>
            <pc:docMk/>
            <pc:sldMk cId="4238641372" sldId="269"/>
            <ac:spMk id="15" creationId="{82A2E70E-2682-4717-B433-5AB4D9927261}"/>
          </ac:spMkLst>
        </pc:spChg>
        <pc:spChg chg="add mod">
          <ac:chgData name="Berndt, Emily B. (MSFC-ST11)" userId="c627f0f6-23fd-4902-9c25-96a7e171eac1" providerId="ADAL" clId="{C3147487-B182-478F-984F-4D86B4F29EDA}" dt="2020-08-03T16:44:10.499" v="859" actId="1076"/>
          <ac:spMkLst>
            <pc:docMk/>
            <pc:sldMk cId="4238641372" sldId="269"/>
            <ac:spMk id="17" creationId="{C0549FB3-670B-4A02-B938-8A84FBD5AAB0}"/>
          </ac:spMkLst>
        </pc:spChg>
        <pc:picChg chg="mod">
          <ac:chgData name="Berndt, Emily B. (MSFC-ST11)" userId="c627f0f6-23fd-4902-9c25-96a7e171eac1" providerId="ADAL" clId="{C3147487-B182-478F-984F-4D86B4F29EDA}" dt="2020-08-03T16:44:27.429" v="862" actId="1076"/>
          <ac:picMkLst>
            <pc:docMk/>
            <pc:sldMk cId="4238641372" sldId="269"/>
            <ac:picMk id="6" creationId="{00000000-0000-0000-0000-000000000000}"/>
          </ac:picMkLst>
        </pc:picChg>
        <pc:picChg chg="add mod">
          <ac:chgData name="Berndt, Emily B. (MSFC-ST11)" userId="c627f0f6-23fd-4902-9c25-96a7e171eac1" providerId="ADAL" clId="{C3147487-B182-478F-984F-4D86B4F29EDA}" dt="2020-08-03T16:44:04.916" v="857" actId="1035"/>
          <ac:picMkLst>
            <pc:docMk/>
            <pc:sldMk cId="4238641372" sldId="269"/>
            <ac:picMk id="14" creationId="{404D5571-94E2-446A-9929-65A1DBCDD1C4}"/>
          </ac:picMkLst>
        </pc:picChg>
        <pc:picChg chg="add mod">
          <ac:chgData name="Berndt, Emily B. (MSFC-ST11)" userId="c627f0f6-23fd-4902-9c25-96a7e171eac1" providerId="ADAL" clId="{C3147487-B182-478F-984F-4D86B4F29EDA}" dt="2020-08-03T16:44:01.081" v="855" actId="14100"/>
          <ac:picMkLst>
            <pc:docMk/>
            <pc:sldMk cId="4238641372" sldId="269"/>
            <ac:picMk id="16" creationId="{CD3B234C-C2D1-42E4-A744-64083217DA92}"/>
          </ac:picMkLst>
        </pc:picChg>
      </pc:sldChg>
      <pc:sldChg chg="del ord">
        <pc:chgData name="Berndt, Emily B. (MSFC-ST11)" userId="c627f0f6-23fd-4902-9c25-96a7e171eac1" providerId="ADAL" clId="{C3147487-B182-478F-984F-4D86B4F29EDA}" dt="2020-08-03T16:44:42.208" v="865" actId="2696"/>
        <pc:sldMkLst>
          <pc:docMk/>
          <pc:sldMk cId="908162912" sldId="270"/>
        </pc:sldMkLst>
      </pc:sldChg>
      <pc:sldChg chg="modSp add">
        <pc:chgData name="Berndt, Emily B. (MSFC-ST11)" userId="c627f0f6-23fd-4902-9c25-96a7e171eac1" providerId="ADAL" clId="{C3147487-B182-478F-984F-4D86B4F29EDA}" dt="2020-08-04T14:41:42.904" v="2865" actId="20577"/>
        <pc:sldMkLst>
          <pc:docMk/>
          <pc:sldMk cId="1520867077" sldId="271"/>
        </pc:sldMkLst>
        <pc:spChg chg="mod">
          <ac:chgData name="Berndt, Emily B. (MSFC-ST11)" userId="c627f0f6-23fd-4902-9c25-96a7e171eac1" providerId="ADAL" clId="{C3147487-B182-478F-984F-4D86B4F29EDA}" dt="2020-08-04T14:41:42.904" v="2865" actId="20577"/>
          <ac:spMkLst>
            <pc:docMk/>
            <pc:sldMk cId="1520867077" sldId="271"/>
            <ac:spMk id="19" creationId="{1D99C6C5-E545-428E-B03B-3417E7A412EF}"/>
          </ac:spMkLst>
        </pc:spChg>
      </pc:sldChg>
      <pc:sldChg chg="del">
        <pc:chgData name="Berndt, Emily B. (MSFC-ST11)" userId="c627f0f6-23fd-4902-9c25-96a7e171eac1" providerId="ADAL" clId="{C3147487-B182-478F-984F-4D86B4F29EDA}" dt="2020-08-03T16:46:44.943" v="872" actId="2696"/>
        <pc:sldMkLst>
          <pc:docMk/>
          <pc:sldMk cId="2467833601" sldId="271"/>
        </pc:sldMkLst>
      </pc:sldChg>
      <pc:sldChg chg="del">
        <pc:chgData name="Berndt, Emily B. (MSFC-ST11)" userId="c627f0f6-23fd-4902-9c25-96a7e171eac1" providerId="ADAL" clId="{C3147487-B182-478F-984F-4D86B4F29EDA}" dt="2020-08-03T16:46:46.800" v="873" actId="2696"/>
        <pc:sldMkLst>
          <pc:docMk/>
          <pc:sldMk cId="3431537227" sldId="272"/>
        </pc:sldMkLst>
      </pc:sldChg>
      <pc:sldChg chg="ord">
        <pc:chgData name="Berndt, Emily B. (MSFC-ST11)" userId="c627f0f6-23fd-4902-9c25-96a7e171eac1" providerId="ADAL" clId="{C3147487-B182-478F-984F-4D86B4F29EDA}" dt="2020-08-03T16:47:34.028" v="876"/>
        <pc:sldMkLst>
          <pc:docMk/>
          <pc:sldMk cId="1287844917" sldId="273"/>
        </pc:sldMkLst>
      </pc:sldChg>
      <pc:sldChg chg="ord">
        <pc:chgData name="Berndt, Emily B. (MSFC-ST11)" userId="c627f0f6-23fd-4902-9c25-96a7e171eac1" providerId="ADAL" clId="{C3147487-B182-478F-984F-4D86B4F29EDA}" dt="2020-08-03T16:47:45.660" v="878"/>
        <pc:sldMkLst>
          <pc:docMk/>
          <pc:sldMk cId="2819209165" sldId="274"/>
        </pc:sldMkLst>
      </pc:sldChg>
      <pc:sldChg chg="ord">
        <pc:chgData name="Berndt, Emily B. (MSFC-ST11)" userId="c627f0f6-23fd-4902-9c25-96a7e171eac1" providerId="ADAL" clId="{C3147487-B182-478F-984F-4D86B4F29EDA}" dt="2020-08-03T16:47:14.628" v="874"/>
        <pc:sldMkLst>
          <pc:docMk/>
          <pc:sldMk cId="1316682172" sldId="275"/>
        </pc:sldMkLst>
      </pc:sldChg>
      <pc:sldChg chg="delSp modSp">
        <pc:chgData name="Berndt, Emily B. (MSFC-ST11)" userId="c627f0f6-23fd-4902-9c25-96a7e171eac1" providerId="ADAL" clId="{C3147487-B182-478F-984F-4D86B4F29EDA}" dt="2020-08-04T14:38:02.430" v="2846" actId="1076"/>
        <pc:sldMkLst>
          <pc:docMk/>
          <pc:sldMk cId="910565211" sldId="276"/>
        </pc:sldMkLst>
        <pc:spChg chg="mod">
          <ac:chgData name="Berndt, Emily B. (MSFC-ST11)" userId="c627f0f6-23fd-4902-9c25-96a7e171eac1" providerId="ADAL" clId="{C3147487-B182-478F-984F-4D86B4F29EDA}" dt="2020-08-04T14:38:02.430" v="2846" actId="1076"/>
          <ac:spMkLst>
            <pc:docMk/>
            <pc:sldMk cId="910565211" sldId="276"/>
            <ac:spMk id="4" creationId="{3BE0A610-5FF1-42BC-932D-5167B8725F3F}"/>
          </ac:spMkLst>
        </pc:spChg>
        <pc:spChg chg="mod">
          <ac:chgData name="Berndt, Emily B. (MSFC-ST11)" userId="c627f0f6-23fd-4902-9c25-96a7e171eac1" providerId="ADAL" clId="{C3147487-B182-478F-984F-4D86B4F29EDA}" dt="2020-08-04T14:37:00.679" v="2837" actId="20577"/>
          <ac:spMkLst>
            <pc:docMk/>
            <pc:sldMk cId="910565211" sldId="276"/>
            <ac:spMk id="6" creationId="{2953C998-4642-40DD-B3DF-D9BBE3D11E54}"/>
          </ac:spMkLst>
        </pc:spChg>
        <pc:spChg chg="del mod">
          <ac:chgData name="Berndt, Emily B. (MSFC-ST11)" userId="c627f0f6-23fd-4902-9c25-96a7e171eac1" providerId="ADAL" clId="{C3147487-B182-478F-984F-4D86B4F29EDA}" dt="2020-08-04T14:32:36.940" v="2830"/>
          <ac:spMkLst>
            <pc:docMk/>
            <pc:sldMk cId="910565211" sldId="276"/>
            <ac:spMk id="7" creationId="{00000000-0000-0000-0000-000000000000}"/>
          </ac:spMkLst>
        </pc:spChg>
        <pc:spChg chg="mod">
          <ac:chgData name="Berndt, Emily B. (MSFC-ST11)" userId="c627f0f6-23fd-4902-9c25-96a7e171eac1" providerId="ADAL" clId="{C3147487-B182-478F-984F-4D86B4F29EDA}" dt="2020-08-04T14:37:18.006" v="2845" actId="1036"/>
          <ac:spMkLst>
            <pc:docMk/>
            <pc:sldMk cId="910565211" sldId="276"/>
            <ac:spMk id="8" creationId="{00000000-0000-0000-0000-000000000000}"/>
          </ac:spMkLst>
        </pc:spChg>
        <pc:picChg chg="del mod">
          <ac:chgData name="Berndt, Emily B. (MSFC-ST11)" userId="c627f0f6-23fd-4902-9c25-96a7e171eac1" providerId="ADAL" clId="{C3147487-B182-478F-984F-4D86B4F29EDA}" dt="2020-08-04T14:31:24.983" v="2813" actId="478"/>
          <ac:picMkLst>
            <pc:docMk/>
            <pc:sldMk cId="910565211" sldId="276"/>
            <ac:picMk id="3" creationId="{00000000-0000-0000-0000-000000000000}"/>
          </ac:picMkLst>
        </pc:picChg>
      </pc:sldChg>
      <pc:sldChg chg="addSp delSp modSp ord">
        <pc:chgData name="Berndt, Emily B. (MSFC-ST11)" userId="c627f0f6-23fd-4902-9c25-96a7e171eac1" providerId="ADAL" clId="{C3147487-B182-478F-984F-4D86B4F29EDA}" dt="2020-08-04T14:22:24.170" v="2505" actId="115"/>
        <pc:sldMkLst>
          <pc:docMk/>
          <pc:sldMk cId="2411877916" sldId="277"/>
        </pc:sldMkLst>
        <pc:spChg chg="mod">
          <ac:chgData name="Berndt, Emily B. (MSFC-ST11)" userId="c627f0f6-23fd-4902-9c25-96a7e171eac1" providerId="ADAL" clId="{C3147487-B182-478F-984F-4D86B4F29EDA}" dt="2020-08-04T14:22:24.170" v="2505" actId="115"/>
          <ac:spMkLst>
            <pc:docMk/>
            <pc:sldMk cId="2411877916" sldId="277"/>
            <ac:spMk id="3" creationId="{00000000-0000-0000-0000-000000000000}"/>
          </ac:spMkLst>
        </pc:spChg>
        <pc:spChg chg="add mod">
          <ac:chgData name="Berndt, Emily B. (MSFC-ST11)" userId="c627f0f6-23fd-4902-9c25-96a7e171eac1" providerId="ADAL" clId="{C3147487-B182-478F-984F-4D86B4F29EDA}" dt="2020-08-04T14:21:11.994" v="2360" actId="1076"/>
          <ac:spMkLst>
            <pc:docMk/>
            <pc:sldMk cId="2411877916" sldId="277"/>
            <ac:spMk id="4" creationId="{514469CC-B31C-4D78-BDD0-5671DC40A434}"/>
          </ac:spMkLst>
        </pc:spChg>
        <pc:spChg chg="del">
          <ac:chgData name="Berndt, Emily B. (MSFC-ST11)" userId="c627f0f6-23fd-4902-9c25-96a7e171eac1" providerId="ADAL" clId="{C3147487-B182-478F-984F-4D86B4F29EDA}" dt="2020-08-03T21:11:46.376" v="1241" actId="478"/>
          <ac:spMkLst>
            <pc:docMk/>
            <pc:sldMk cId="2411877916" sldId="277"/>
            <ac:spMk id="5" creationId="{00000000-0000-0000-0000-000000000000}"/>
          </ac:spMkLst>
        </pc:spChg>
      </pc:sldChg>
      <pc:sldChg chg="delSp modSp ord">
        <pc:chgData name="Berndt, Emily B. (MSFC-ST11)" userId="c627f0f6-23fd-4902-9c25-96a7e171eac1" providerId="ADAL" clId="{C3147487-B182-478F-984F-4D86B4F29EDA}" dt="2020-08-04T14:28:02.410" v="2800" actId="20577"/>
        <pc:sldMkLst>
          <pc:docMk/>
          <pc:sldMk cId="3150380629" sldId="278"/>
        </pc:sldMkLst>
        <pc:spChg chg="mod">
          <ac:chgData name="Berndt, Emily B. (MSFC-ST11)" userId="c627f0f6-23fd-4902-9c25-96a7e171eac1" providerId="ADAL" clId="{C3147487-B182-478F-984F-4D86B4F29EDA}" dt="2020-08-03T16:08:45.390" v="484" actId="20577"/>
          <ac:spMkLst>
            <pc:docMk/>
            <pc:sldMk cId="3150380629" sldId="278"/>
            <ac:spMk id="2" creationId="{00000000-0000-0000-0000-000000000000}"/>
          </ac:spMkLst>
        </pc:spChg>
        <pc:spChg chg="mod">
          <ac:chgData name="Berndt, Emily B. (MSFC-ST11)" userId="c627f0f6-23fd-4902-9c25-96a7e171eac1" providerId="ADAL" clId="{C3147487-B182-478F-984F-4D86B4F29EDA}" dt="2020-08-04T14:28:02.410" v="2800" actId="20577"/>
          <ac:spMkLst>
            <pc:docMk/>
            <pc:sldMk cId="3150380629" sldId="278"/>
            <ac:spMk id="3" creationId="{00000000-0000-0000-0000-000000000000}"/>
          </ac:spMkLst>
        </pc:spChg>
        <pc:spChg chg="del">
          <ac:chgData name="Berndt, Emily B. (MSFC-ST11)" userId="c627f0f6-23fd-4902-9c25-96a7e171eac1" providerId="ADAL" clId="{C3147487-B182-478F-984F-4D86B4F29EDA}" dt="2020-08-03T16:05:22.016" v="167" actId="478"/>
          <ac:spMkLst>
            <pc:docMk/>
            <pc:sldMk cId="3150380629" sldId="278"/>
            <ac:spMk id="6" creationId="{00000000-0000-0000-0000-000000000000}"/>
          </ac:spMkLst>
        </pc:spChg>
        <pc:spChg chg="del">
          <ac:chgData name="Berndt, Emily B. (MSFC-ST11)" userId="c627f0f6-23fd-4902-9c25-96a7e171eac1" providerId="ADAL" clId="{C3147487-B182-478F-984F-4D86B4F29EDA}" dt="2020-08-03T16:05:18.843" v="166" actId="478"/>
          <ac:spMkLst>
            <pc:docMk/>
            <pc:sldMk cId="3150380629" sldId="278"/>
            <ac:spMk id="8" creationId="{00000000-0000-0000-0000-000000000000}"/>
          </ac:spMkLst>
        </pc:spChg>
        <pc:spChg chg="del">
          <ac:chgData name="Berndt, Emily B. (MSFC-ST11)" userId="c627f0f6-23fd-4902-9c25-96a7e171eac1" providerId="ADAL" clId="{C3147487-B182-478F-984F-4D86B4F29EDA}" dt="2020-08-03T16:05:26.141" v="170" actId="478"/>
          <ac:spMkLst>
            <pc:docMk/>
            <pc:sldMk cId="3150380629" sldId="278"/>
            <ac:spMk id="9" creationId="{00000000-0000-0000-0000-000000000000}"/>
          </ac:spMkLst>
        </pc:spChg>
        <pc:spChg chg="del">
          <ac:chgData name="Berndt, Emily B. (MSFC-ST11)" userId="c627f0f6-23fd-4902-9c25-96a7e171eac1" providerId="ADAL" clId="{C3147487-B182-478F-984F-4D86B4F29EDA}" dt="2020-08-03T16:05:28.251" v="171" actId="478"/>
          <ac:spMkLst>
            <pc:docMk/>
            <pc:sldMk cId="3150380629" sldId="278"/>
            <ac:spMk id="12" creationId="{00000000-0000-0000-0000-000000000000}"/>
          </ac:spMkLst>
        </pc:spChg>
        <pc:spChg chg="del">
          <ac:chgData name="Berndt, Emily B. (MSFC-ST11)" userId="c627f0f6-23fd-4902-9c25-96a7e171eac1" providerId="ADAL" clId="{C3147487-B182-478F-984F-4D86B4F29EDA}" dt="2020-08-03T16:05:33.099" v="174" actId="478"/>
          <ac:spMkLst>
            <pc:docMk/>
            <pc:sldMk cId="3150380629" sldId="278"/>
            <ac:spMk id="15" creationId="{00000000-0000-0000-0000-000000000000}"/>
          </ac:spMkLst>
        </pc:spChg>
        <pc:spChg chg="del">
          <ac:chgData name="Berndt, Emily B. (MSFC-ST11)" userId="c627f0f6-23fd-4902-9c25-96a7e171eac1" providerId="ADAL" clId="{C3147487-B182-478F-984F-4D86B4F29EDA}" dt="2020-08-03T16:08:16.011" v="453" actId="478"/>
          <ac:spMkLst>
            <pc:docMk/>
            <pc:sldMk cId="3150380629" sldId="278"/>
            <ac:spMk id="16" creationId="{00000000-0000-0000-0000-000000000000}"/>
          </ac:spMkLst>
        </pc:spChg>
        <pc:spChg chg="del">
          <ac:chgData name="Berndt, Emily B. (MSFC-ST11)" userId="c627f0f6-23fd-4902-9c25-96a7e171eac1" providerId="ADAL" clId="{C3147487-B182-478F-984F-4D86B4F29EDA}" dt="2020-08-03T16:08:39.114" v="468" actId="478"/>
          <ac:spMkLst>
            <pc:docMk/>
            <pc:sldMk cId="3150380629" sldId="278"/>
            <ac:spMk id="20" creationId="{00000000-0000-0000-0000-000000000000}"/>
          </ac:spMkLst>
        </pc:spChg>
        <pc:picChg chg="del">
          <ac:chgData name="Berndt, Emily B. (MSFC-ST11)" userId="c627f0f6-23fd-4902-9c25-96a7e171eac1" providerId="ADAL" clId="{C3147487-B182-478F-984F-4D86B4F29EDA}" dt="2020-08-03T16:05:23.131" v="168" actId="478"/>
          <ac:picMkLst>
            <pc:docMk/>
            <pc:sldMk cId="3150380629" sldId="278"/>
            <ac:picMk id="5" creationId="{00000000-0000-0000-0000-000000000000}"/>
          </ac:picMkLst>
        </pc:picChg>
        <pc:picChg chg="del">
          <ac:chgData name="Berndt, Emily B. (MSFC-ST11)" userId="c627f0f6-23fd-4902-9c25-96a7e171eac1" providerId="ADAL" clId="{C3147487-B182-478F-984F-4D86B4F29EDA}" dt="2020-08-03T16:05:30.635" v="173" actId="478"/>
          <ac:picMkLst>
            <pc:docMk/>
            <pc:sldMk cId="3150380629" sldId="278"/>
            <ac:picMk id="7" creationId="{00000000-0000-0000-0000-000000000000}"/>
          </ac:picMkLst>
        </pc:picChg>
        <pc:picChg chg="del">
          <ac:chgData name="Berndt, Emily B. (MSFC-ST11)" userId="c627f0f6-23fd-4902-9c25-96a7e171eac1" providerId="ADAL" clId="{C3147487-B182-478F-984F-4D86B4F29EDA}" dt="2020-08-03T16:05:16.577" v="165" actId="478"/>
          <ac:picMkLst>
            <pc:docMk/>
            <pc:sldMk cId="3150380629" sldId="278"/>
            <ac:picMk id="17" creationId="{00000000-0000-0000-0000-000000000000}"/>
          </ac:picMkLst>
        </pc:picChg>
        <pc:picChg chg="del">
          <ac:chgData name="Berndt, Emily B. (MSFC-ST11)" userId="c627f0f6-23fd-4902-9c25-96a7e171eac1" providerId="ADAL" clId="{C3147487-B182-478F-984F-4D86B4F29EDA}" dt="2020-08-03T16:05:37.227" v="177" actId="478"/>
          <ac:picMkLst>
            <pc:docMk/>
            <pc:sldMk cId="3150380629" sldId="278"/>
            <ac:picMk id="18" creationId="{00000000-0000-0000-0000-000000000000}"/>
          </ac:picMkLst>
        </pc:picChg>
        <pc:picChg chg="del">
          <ac:chgData name="Berndt, Emily B. (MSFC-ST11)" userId="c627f0f6-23fd-4902-9c25-96a7e171eac1" providerId="ADAL" clId="{C3147487-B182-478F-984F-4D86B4F29EDA}" dt="2020-08-03T16:05:38.171" v="178" actId="478"/>
          <ac:picMkLst>
            <pc:docMk/>
            <pc:sldMk cId="3150380629" sldId="278"/>
            <ac:picMk id="19" creationId="{00000000-0000-0000-0000-000000000000}"/>
          </ac:picMkLst>
        </pc:picChg>
        <pc:cxnChg chg="del mod">
          <ac:chgData name="Berndt, Emily B. (MSFC-ST11)" userId="c627f0f6-23fd-4902-9c25-96a7e171eac1" providerId="ADAL" clId="{C3147487-B182-478F-984F-4D86B4F29EDA}" dt="2020-08-03T16:05:24.539" v="169" actId="478"/>
          <ac:cxnSpMkLst>
            <pc:docMk/>
            <pc:sldMk cId="3150380629" sldId="278"/>
            <ac:cxnSpMk id="10" creationId="{00000000-0000-0000-0000-000000000000}"/>
          </ac:cxnSpMkLst>
        </pc:cxnChg>
        <pc:cxnChg chg="del">
          <ac:chgData name="Berndt, Emily B. (MSFC-ST11)" userId="c627f0f6-23fd-4902-9c25-96a7e171eac1" providerId="ADAL" clId="{C3147487-B182-478F-984F-4D86B4F29EDA}" dt="2020-08-03T16:05:36.060" v="176" actId="478"/>
          <ac:cxnSpMkLst>
            <pc:docMk/>
            <pc:sldMk cId="3150380629" sldId="278"/>
            <ac:cxnSpMk id="11" creationId="{00000000-0000-0000-0000-000000000000}"/>
          </ac:cxnSpMkLst>
        </pc:cxnChg>
        <pc:cxnChg chg="del mod">
          <ac:chgData name="Berndt, Emily B. (MSFC-ST11)" userId="c627f0f6-23fd-4902-9c25-96a7e171eac1" providerId="ADAL" clId="{C3147487-B182-478F-984F-4D86B4F29EDA}" dt="2020-08-03T16:05:29.707" v="172" actId="478"/>
          <ac:cxnSpMkLst>
            <pc:docMk/>
            <pc:sldMk cId="3150380629" sldId="278"/>
            <ac:cxnSpMk id="13" creationId="{00000000-0000-0000-0000-000000000000}"/>
          </ac:cxnSpMkLst>
        </pc:cxnChg>
        <pc:cxnChg chg="del">
          <ac:chgData name="Berndt, Emily B. (MSFC-ST11)" userId="c627f0f6-23fd-4902-9c25-96a7e171eac1" providerId="ADAL" clId="{C3147487-B182-478F-984F-4D86B4F29EDA}" dt="2020-08-03T16:05:34.476" v="175" actId="478"/>
          <ac:cxnSpMkLst>
            <pc:docMk/>
            <pc:sldMk cId="3150380629" sldId="278"/>
            <ac:cxnSpMk id="14" creationId="{00000000-0000-0000-0000-000000000000}"/>
          </ac:cxnSpMkLst>
        </pc:cxnChg>
      </pc:sldChg>
      <pc:sldChg chg="addSp modSp add ord">
        <pc:chgData name="Berndt, Emily B. (MSFC-ST11)" userId="c627f0f6-23fd-4902-9c25-96a7e171eac1" providerId="ADAL" clId="{C3147487-B182-478F-984F-4D86B4F29EDA}" dt="2020-08-03T16:48:27.292" v="879"/>
        <pc:sldMkLst>
          <pc:docMk/>
          <pc:sldMk cId="1724750573" sldId="279"/>
        </pc:sldMkLst>
        <pc:spChg chg="mod">
          <ac:chgData name="Berndt, Emily B. (MSFC-ST11)" userId="c627f0f6-23fd-4902-9c25-96a7e171eac1" providerId="ADAL" clId="{C3147487-B182-478F-984F-4D86B4F29EDA}" dt="2020-08-03T16:09:14.844" v="520" actId="20577"/>
          <ac:spMkLst>
            <pc:docMk/>
            <pc:sldMk cId="1724750573" sldId="279"/>
            <ac:spMk id="2" creationId="{FF752E6B-C7DD-446E-AC36-1CA6DD308181}"/>
          </ac:spMkLst>
        </pc:spChg>
        <pc:spChg chg="mod">
          <ac:chgData name="Berndt, Emily B. (MSFC-ST11)" userId="c627f0f6-23fd-4902-9c25-96a7e171eac1" providerId="ADAL" clId="{C3147487-B182-478F-984F-4D86B4F29EDA}" dt="2020-08-03T16:33:37.804" v="792" actId="27636"/>
          <ac:spMkLst>
            <pc:docMk/>
            <pc:sldMk cId="1724750573" sldId="279"/>
            <ac:spMk id="3" creationId="{3B71F82A-2948-44BD-9503-CF7939216E94}"/>
          </ac:spMkLst>
        </pc:spChg>
        <pc:picChg chg="add mod">
          <ac:chgData name="Berndt, Emily B. (MSFC-ST11)" userId="c627f0f6-23fd-4902-9c25-96a7e171eac1" providerId="ADAL" clId="{C3147487-B182-478F-984F-4D86B4F29EDA}" dt="2020-08-03T16:26:10.174" v="558" actId="1076"/>
          <ac:picMkLst>
            <pc:docMk/>
            <pc:sldMk cId="1724750573" sldId="279"/>
            <ac:picMk id="4" creationId="{CDF08897-EBBF-48E2-9536-79F8838BD8E6}"/>
          </ac:picMkLst>
        </pc:picChg>
        <pc:picChg chg="add mod">
          <ac:chgData name="Berndt, Emily B. (MSFC-ST11)" userId="c627f0f6-23fd-4902-9c25-96a7e171eac1" providerId="ADAL" clId="{C3147487-B182-478F-984F-4D86B4F29EDA}" dt="2020-08-03T16:28:54.119" v="674" actId="1076"/>
          <ac:picMkLst>
            <pc:docMk/>
            <pc:sldMk cId="1724750573" sldId="279"/>
            <ac:picMk id="5" creationId="{F284EA07-3024-45E1-9220-1FE3F7048B9A}"/>
          </ac:picMkLst>
        </pc:picChg>
        <pc:picChg chg="add mod">
          <ac:chgData name="Berndt, Emily B. (MSFC-ST11)" userId="c627f0f6-23fd-4902-9c25-96a7e171eac1" providerId="ADAL" clId="{C3147487-B182-478F-984F-4D86B4F29EDA}" dt="2020-08-03T16:33:24.727" v="789" actId="1076"/>
          <ac:picMkLst>
            <pc:docMk/>
            <pc:sldMk cId="1724750573" sldId="279"/>
            <ac:picMk id="6" creationId="{1A48A1CB-6E9D-4A29-A76D-38E193635248}"/>
          </ac:picMkLst>
        </pc:picChg>
      </pc:sldChg>
      <pc:sldChg chg="addSp modSp add">
        <pc:chgData name="Berndt, Emily B. (MSFC-ST11)" userId="c627f0f6-23fd-4902-9c25-96a7e171eac1" providerId="ADAL" clId="{C3147487-B182-478F-984F-4D86B4F29EDA}" dt="2020-08-04T14:18:09.401" v="2217" actId="14100"/>
        <pc:sldMkLst>
          <pc:docMk/>
          <pc:sldMk cId="3718501431" sldId="280"/>
        </pc:sldMkLst>
        <pc:spChg chg="mod">
          <ac:chgData name="Berndt, Emily B. (MSFC-ST11)" userId="c627f0f6-23fd-4902-9c25-96a7e171eac1" providerId="ADAL" clId="{C3147487-B182-478F-984F-4D86B4F29EDA}" dt="2020-08-03T21:13:44.264" v="1418" actId="20577"/>
          <ac:spMkLst>
            <pc:docMk/>
            <pc:sldMk cId="3718501431" sldId="280"/>
            <ac:spMk id="2" creationId="{8F1D7E17-5C97-48E8-88C8-969B9173D68B}"/>
          </ac:spMkLst>
        </pc:spChg>
        <pc:spChg chg="mod">
          <ac:chgData name="Berndt, Emily B. (MSFC-ST11)" userId="c627f0f6-23fd-4902-9c25-96a7e171eac1" providerId="ADAL" clId="{C3147487-B182-478F-984F-4D86B4F29EDA}" dt="2020-08-04T14:17:59.098" v="2213" actId="14100"/>
          <ac:spMkLst>
            <pc:docMk/>
            <pc:sldMk cId="3718501431" sldId="280"/>
            <ac:spMk id="3" creationId="{A2A73B07-0DEE-476F-9CB7-C1729263F3DD}"/>
          </ac:spMkLst>
        </pc:spChg>
        <pc:spChg chg="add mod">
          <ac:chgData name="Berndt, Emily B. (MSFC-ST11)" userId="c627f0f6-23fd-4902-9c25-96a7e171eac1" providerId="ADAL" clId="{C3147487-B182-478F-984F-4D86B4F29EDA}" dt="2020-08-04T14:17:35.075" v="2211"/>
          <ac:spMkLst>
            <pc:docMk/>
            <pc:sldMk cId="3718501431" sldId="280"/>
            <ac:spMk id="6" creationId="{3BB0FAEF-0D47-4D96-905D-73BD8E374CA0}"/>
          </ac:spMkLst>
        </pc:spChg>
        <pc:picChg chg="add mod">
          <ac:chgData name="Berndt, Emily B. (MSFC-ST11)" userId="c627f0f6-23fd-4902-9c25-96a7e171eac1" providerId="ADAL" clId="{C3147487-B182-478F-984F-4D86B4F29EDA}" dt="2020-08-04T14:18:09.401" v="2217" actId="14100"/>
          <ac:picMkLst>
            <pc:docMk/>
            <pc:sldMk cId="3718501431" sldId="280"/>
            <ac:picMk id="4" creationId="{F9D6CC8A-116E-4D32-8B4D-D84E7C04EC86}"/>
          </ac:picMkLst>
        </pc:picChg>
        <pc:picChg chg="add mod modCrop">
          <ac:chgData name="Berndt, Emily B. (MSFC-ST11)" userId="c627f0f6-23fd-4902-9c25-96a7e171eac1" providerId="ADAL" clId="{C3147487-B182-478F-984F-4D86B4F29EDA}" dt="2020-08-04T14:18:04.505" v="2216" actId="14100"/>
          <ac:picMkLst>
            <pc:docMk/>
            <pc:sldMk cId="3718501431" sldId="280"/>
            <ac:picMk id="5" creationId="{04504328-4666-4DBC-A4EE-1A74F1457E98}"/>
          </ac:picMkLst>
        </pc:picChg>
      </pc:sldChg>
      <pc:sldChg chg="add">
        <pc:chgData name="Berndt, Emily B. (MSFC-ST11)" userId="c627f0f6-23fd-4902-9c25-96a7e171eac1" providerId="ADAL" clId="{C3147487-B182-478F-984F-4D86B4F29EDA}" dt="2020-08-03T21:01:38.340" v="910"/>
        <pc:sldMkLst>
          <pc:docMk/>
          <pc:sldMk cId="1090178210" sldId="281"/>
        </pc:sldMkLst>
      </pc:sldChg>
      <pc:sldChg chg="addSp delSp modSp add mod setBg">
        <pc:chgData name="Berndt, Emily B. (MSFC-ST11)" userId="c627f0f6-23fd-4902-9c25-96a7e171eac1" providerId="ADAL" clId="{C3147487-B182-478F-984F-4D86B4F29EDA}" dt="2020-08-04T14:38:34.632" v="2850" actId="20577"/>
        <pc:sldMkLst>
          <pc:docMk/>
          <pc:sldMk cId="3639579830" sldId="282"/>
        </pc:sldMkLst>
        <pc:spChg chg="mod">
          <ac:chgData name="Berndt, Emily B. (MSFC-ST11)" userId="c627f0f6-23fd-4902-9c25-96a7e171eac1" providerId="ADAL" clId="{C3147487-B182-478F-984F-4D86B4F29EDA}" dt="2020-08-03T21:03:48.620" v="925" actId="26606"/>
          <ac:spMkLst>
            <pc:docMk/>
            <pc:sldMk cId="3639579830" sldId="282"/>
            <ac:spMk id="2" creationId="{90D6F269-8CF2-491F-8997-83E75E0D9B11}"/>
          </ac:spMkLst>
        </pc:spChg>
        <pc:spChg chg="mod ord">
          <ac:chgData name="Berndt, Emily B. (MSFC-ST11)" userId="c627f0f6-23fd-4902-9c25-96a7e171eac1" providerId="ADAL" clId="{C3147487-B182-478F-984F-4D86B4F29EDA}" dt="2020-08-04T14:38:34.632" v="2850" actId="20577"/>
          <ac:spMkLst>
            <pc:docMk/>
            <pc:sldMk cId="3639579830" sldId="282"/>
            <ac:spMk id="3" creationId="{B1E0C53C-083D-4363-85B2-21A42CD196D7}"/>
          </ac:spMkLst>
        </pc:spChg>
        <pc:spChg chg="add del">
          <ac:chgData name="Berndt, Emily B. (MSFC-ST11)" userId="c627f0f6-23fd-4902-9c25-96a7e171eac1" providerId="ADAL" clId="{C3147487-B182-478F-984F-4D86B4F29EDA}" dt="2020-08-03T21:03:48.620" v="925" actId="26606"/>
          <ac:spMkLst>
            <pc:docMk/>
            <pc:sldMk cId="3639579830" sldId="282"/>
            <ac:spMk id="9" creationId="{EBF87945-A001-489F-9D9B-7D9435F0B9CA}"/>
          </ac:spMkLst>
        </pc:spChg>
        <pc:spChg chg="del">
          <ac:chgData name="Berndt, Emily B. (MSFC-ST11)" userId="c627f0f6-23fd-4902-9c25-96a7e171eac1" providerId="ADAL" clId="{C3147487-B182-478F-984F-4D86B4F29EDA}" dt="2020-08-03T21:02:57.913" v="912" actId="478"/>
          <ac:spMkLst>
            <pc:docMk/>
            <pc:sldMk cId="3639579830" sldId="282"/>
            <ac:spMk id="10" creationId="{E88404F5-E3BA-4CAA-997C-CEA21C36B665}"/>
          </ac:spMkLst>
        </pc:spChg>
        <pc:spChg chg="del">
          <ac:chgData name="Berndt, Emily B. (MSFC-ST11)" userId="c627f0f6-23fd-4902-9c25-96a7e171eac1" providerId="ADAL" clId="{C3147487-B182-478F-984F-4D86B4F29EDA}" dt="2020-08-03T21:03:01.464" v="915" actId="478"/>
          <ac:spMkLst>
            <pc:docMk/>
            <pc:sldMk cId="3639579830" sldId="282"/>
            <ac:spMk id="11" creationId="{C1F50EAE-08F9-4302-9E88-86C76DCABF0D}"/>
          </ac:spMkLst>
        </pc:spChg>
        <pc:spChg chg="del">
          <ac:chgData name="Berndt, Emily B. (MSFC-ST11)" userId="c627f0f6-23fd-4902-9c25-96a7e171eac1" providerId="ADAL" clId="{C3147487-B182-478F-984F-4D86B4F29EDA}" dt="2020-08-03T21:03:06.392" v="919" actId="478"/>
          <ac:spMkLst>
            <pc:docMk/>
            <pc:sldMk cId="3639579830" sldId="282"/>
            <ac:spMk id="13" creationId="{80C77399-29A0-403A-B7B1-87320B851800}"/>
          </ac:spMkLst>
        </pc:spChg>
        <pc:spChg chg="del">
          <ac:chgData name="Berndt, Emily B. (MSFC-ST11)" userId="c627f0f6-23fd-4902-9c25-96a7e171eac1" providerId="ADAL" clId="{C3147487-B182-478F-984F-4D86B4F29EDA}" dt="2020-08-03T21:03:03.737" v="917" actId="478"/>
          <ac:spMkLst>
            <pc:docMk/>
            <pc:sldMk cId="3639579830" sldId="282"/>
            <ac:spMk id="14" creationId="{8D06F59E-F84C-4455-B1AC-948984CBF6D2}"/>
          </ac:spMkLst>
        </pc:spChg>
        <pc:spChg chg="add mod">
          <ac:chgData name="Berndt, Emily B. (MSFC-ST11)" userId="c627f0f6-23fd-4902-9c25-96a7e171eac1" providerId="ADAL" clId="{C3147487-B182-478F-984F-4D86B4F29EDA}" dt="2020-08-03T21:07:43.471" v="1151" actId="1076"/>
          <ac:spMkLst>
            <pc:docMk/>
            <pc:sldMk cId="3639579830" sldId="282"/>
            <ac:spMk id="18" creationId="{FEED2FF5-B646-4268-96F4-684508D84E97}"/>
          </ac:spMkLst>
        </pc:spChg>
        <pc:spChg chg="add mod">
          <ac:chgData name="Berndt, Emily B. (MSFC-ST11)" userId="c627f0f6-23fd-4902-9c25-96a7e171eac1" providerId="ADAL" clId="{C3147487-B182-478F-984F-4D86B4F29EDA}" dt="2020-08-03T21:08:17.652" v="1198" actId="1076"/>
          <ac:spMkLst>
            <pc:docMk/>
            <pc:sldMk cId="3639579830" sldId="282"/>
            <ac:spMk id="19" creationId="{5173E860-B3ED-40EB-BA75-8371C6D2C6D2}"/>
          </ac:spMkLst>
        </pc:spChg>
        <pc:spChg chg="add mod">
          <ac:chgData name="Berndt, Emily B. (MSFC-ST11)" userId="c627f0f6-23fd-4902-9c25-96a7e171eac1" providerId="ADAL" clId="{C3147487-B182-478F-984F-4D86B4F29EDA}" dt="2020-08-03T21:08:35.055" v="1217" actId="1076"/>
          <ac:spMkLst>
            <pc:docMk/>
            <pc:sldMk cId="3639579830" sldId="282"/>
            <ac:spMk id="20" creationId="{19759A77-BF7E-4CE1-83FC-808CF4DB14B3}"/>
          </ac:spMkLst>
        </pc:spChg>
        <pc:picChg chg="add mod">
          <ac:chgData name="Berndt, Emily B. (MSFC-ST11)" userId="c627f0f6-23fd-4902-9c25-96a7e171eac1" providerId="ADAL" clId="{C3147487-B182-478F-984F-4D86B4F29EDA}" dt="2020-08-03T21:04:41.392" v="941" actId="1076"/>
          <ac:picMkLst>
            <pc:docMk/>
            <pc:sldMk cId="3639579830" sldId="282"/>
            <ac:picMk id="4" creationId="{2413B8D9-BCBF-406E-AFAD-1C400F7412F9}"/>
          </ac:picMkLst>
        </pc:picChg>
        <pc:picChg chg="del">
          <ac:chgData name="Berndt, Emily B. (MSFC-ST11)" userId="c627f0f6-23fd-4902-9c25-96a7e171eac1" providerId="ADAL" clId="{C3147487-B182-478F-984F-4D86B4F29EDA}" dt="2020-08-03T21:02:56.363" v="911" actId="478"/>
          <ac:picMkLst>
            <pc:docMk/>
            <pc:sldMk cId="3639579830" sldId="282"/>
            <ac:picMk id="5" creationId="{7634F8FD-1471-427F-A2F2-7F8CE26251F8}"/>
          </ac:picMkLst>
        </pc:picChg>
        <pc:picChg chg="del">
          <ac:chgData name="Berndt, Emily B. (MSFC-ST11)" userId="c627f0f6-23fd-4902-9c25-96a7e171eac1" providerId="ADAL" clId="{C3147487-B182-478F-984F-4D86B4F29EDA}" dt="2020-08-03T21:03:07.864" v="920" actId="478"/>
          <ac:picMkLst>
            <pc:docMk/>
            <pc:sldMk cId="3639579830" sldId="282"/>
            <ac:picMk id="6" creationId="{00767B3D-AFA5-4E87-AD8F-0BBF40C0B5CE}"/>
          </ac:picMkLst>
        </pc:picChg>
        <pc:picChg chg="del">
          <ac:chgData name="Berndt, Emily B. (MSFC-ST11)" userId="c627f0f6-23fd-4902-9c25-96a7e171eac1" providerId="ADAL" clId="{C3147487-B182-478F-984F-4D86B4F29EDA}" dt="2020-08-03T21:02:59.881" v="914" actId="478"/>
          <ac:picMkLst>
            <pc:docMk/>
            <pc:sldMk cId="3639579830" sldId="282"/>
            <ac:picMk id="7" creationId="{6C942371-0089-44ED-9049-4EA3A3ECA213}"/>
          </ac:picMkLst>
        </pc:picChg>
        <pc:picChg chg="del">
          <ac:chgData name="Berndt, Emily B. (MSFC-ST11)" userId="c627f0f6-23fd-4902-9c25-96a7e171eac1" providerId="ADAL" clId="{C3147487-B182-478F-984F-4D86B4F29EDA}" dt="2020-08-03T21:03:04.425" v="918" actId="478"/>
          <ac:picMkLst>
            <pc:docMk/>
            <pc:sldMk cId="3639579830" sldId="282"/>
            <ac:picMk id="8" creationId="{C963E12D-C523-42CD-A43E-9BCA073EF0EE}"/>
          </ac:picMkLst>
        </pc:picChg>
        <pc:picChg chg="add mod modCrop">
          <ac:chgData name="Berndt, Emily B. (MSFC-ST11)" userId="c627f0f6-23fd-4902-9c25-96a7e171eac1" providerId="ADAL" clId="{C3147487-B182-478F-984F-4D86B4F29EDA}" dt="2020-08-03T21:08:13.624" v="1196" actId="1076"/>
          <ac:picMkLst>
            <pc:docMk/>
            <pc:sldMk cId="3639579830" sldId="282"/>
            <ac:picMk id="12" creationId="{346BE3C9-D6E1-45E0-AD64-7948B617EC62}"/>
          </ac:picMkLst>
        </pc:picChg>
        <pc:picChg chg="add mod modCrop">
          <ac:chgData name="Berndt, Emily B. (MSFC-ST11)" userId="c627f0f6-23fd-4902-9c25-96a7e171eac1" providerId="ADAL" clId="{C3147487-B182-478F-984F-4D86B4F29EDA}" dt="2020-08-03T21:05:20.815" v="949" actId="1076"/>
          <ac:picMkLst>
            <pc:docMk/>
            <pc:sldMk cId="3639579830" sldId="282"/>
            <ac:picMk id="15" creationId="{4406EA35-215D-4A0D-B9B0-947A0D144019}"/>
          </ac:picMkLst>
        </pc:picChg>
        <pc:picChg chg="del">
          <ac:chgData name="Berndt, Emily B. (MSFC-ST11)" userId="c627f0f6-23fd-4902-9c25-96a7e171eac1" providerId="ADAL" clId="{C3147487-B182-478F-984F-4D86B4F29EDA}" dt="2020-08-03T21:02:58.633" v="913" actId="478"/>
          <ac:picMkLst>
            <pc:docMk/>
            <pc:sldMk cId="3639579830" sldId="282"/>
            <ac:picMk id="16" creationId="{96F47912-DED0-4B5D-9CC1-328035CBB9D7}"/>
          </ac:picMkLst>
        </pc:picChg>
        <pc:picChg chg="del">
          <ac:chgData name="Berndt, Emily B. (MSFC-ST11)" userId="c627f0f6-23fd-4902-9c25-96a7e171eac1" providerId="ADAL" clId="{C3147487-B182-478F-984F-4D86B4F29EDA}" dt="2020-08-03T21:03:02.217" v="916" actId="478"/>
          <ac:picMkLst>
            <pc:docMk/>
            <pc:sldMk cId="3639579830" sldId="282"/>
            <ac:picMk id="17" creationId="{3266BF74-5B33-4CAC-8CBA-91732F663968}"/>
          </ac:picMkLst>
        </pc:picChg>
      </pc:sldChg>
      <pc:sldChg chg="add del">
        <pc:chgData name="Berndt, Emily B. (MSFC-ST11)" userId="c627f0f6-23fd-4902-9c25-96a7e171eac1" providerId="ADAL" clId="{C3147487-B182-478F-984F-4D86B4F29EDA}" dt="2020-08-03T21:10:16.161" v="1225" actId="2696"/>
        <pc:sldMkLst>
          <pc:docMk/>
          <pc:sldMk cId="3723793224" sldId="28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2BB3-606A-4343-9441-7F0F609C98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0813-31BB-43C2-9D9D-ECCE060563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5865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" y="14170"/>
            <a:ext cx="663009" cy="548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52" y="53347"/>
            <a:ext cx="2010779" cy="52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3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2BB3-606A-4343-9441-7F0F609C98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0813-31BB-43C2-9D9D-ECCE06056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5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2BB3-606A-4343-9441-7F0F609C98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0813-31BB-43C2-9D9D-ECCE06056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08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76" y="11723"/>
            <a:ext cx="10515600" cy="54864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2BB3-606A-4343-9441-7F0F609C98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0813-31BB-43C2-9D9D-ECCE060563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5865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" y="14170"/>
            <a:ext cx="663009" cy="548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52" y="53347"/>
            <a:ext cx="2010779" cy="52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0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2BB3-606A-4343-9441-7F0F609C98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0813-31BB-43C2-9D9D-ECCE06056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3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2BB3-606A-4343-9441-7F0F609C98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0813-31BB-43C2-9D9D-ECCE06056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0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2BB3-606A-4343-9441-7F0F609C98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0813-31BB-43C2-9D9D-ECCE06056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5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2BB3-606A-4343-9441-7F0F609C98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0813-31BB-43C2-9D9D-ECCE06056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3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2BB3-606A-4343-9441-7F0F609C98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0813-31BB-43C2-9D9D-ECCE06056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3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2BB3-606A-4343-9441-7F0F609C98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0813-31BB-43C2-9D9D-ECCE06056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1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B2BB3-606A-4343-9441-7F0F609C98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0813-31BB-43C2-9D9D-ECCE06056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7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B2BB3-606A-4343-9441-7F0F609C983E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B0813-31BB-43C2-9D9D-ECCE06056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1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cimss.ssec.wisc.edu/satellite-blo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asasporttraining.wordpress.com/2020/03/10/introduction-to-nucaps-products-for-fire-weather-potential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igma.umd.edu/resmaili/rad_bin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vlab.ncep.noaa.gov/web/nasa-sport/gridded-nucap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asasport.wordpress.com/" TargetMode="External"/><Relationship Id="rId2" Type="http://schemas.openxmlformats.org/officeDocument/2006/relationships/hyperlink" Target="https://weather.msfc.nasa.gov/spor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eather.msfc.nasa.gov/cgi-bin/sportPublishData.pl?dataset=griddednucap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spo.noaa.gov/Products/atmosphere/soundings/nucaps/pskewt/USACON.html" TargetMode="External"/><Relationship Id="rId13" Type="http://schemas.openxmlformats.org/officeDocument/2006/relationships/hyperlink" Target="http://rammb.cira.colostate.edu/training/visit/" TargetMode="External"/><Relationship Id="rId3" Type="http://schemas.openxmlformats.org/officeDocument/2006/relationships/hyperlink" Target="http://rammb.cira.colostate.edu/training/shymet/satfc-j_intro.asp" TargetMode="External"/><Relationship Id="rId7" Type="http://schemas.openxmlformats.org/officeDocument/2006/relationships/hyperlink" Target="https://www.ospo.noaa.gov/Products/atmosphere/soundings/nucaps/" TargetMode="External"/><Relationship Id="rId12" Type="http://schemas.openxmlformats.org/officeDocument/2006/relationships/hyperlink" Target="https://www.meted.ucar.edu/training_module.php?id=10041#.Xylw1flKguU" TargetMode="External"/><Relationship Id="rId17" Type="http://schemas.openxmlformats.org/officeDocument/2006/relationships/hyperlink" Target="mailto:scott.Lindstrom@noaa.gov" TargetMode="External"/><Relationship Id="rId2" Type="http://schemas.openxmlformats.org/officeDocument/2006/relationships/hyperlink" Target="https://www.meted.ucar.edu/training_module.php?id=1071#.XW6pVyhKiCg" TargetMode="External"/><Relationship Id="rId16" Type="http://schemas.openxmlformats.org/officeDocument/2006/relationships/hyperlink" Target="mailto:rebekah@stcnet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sasporttraining.wordpress.com/2019/11/21/gridded-nucaps-analysis-of-pre-convective-environment/" TargetMode="External"/><Relationship Id="rId11" Type="http://schemas.openxmlformats.org/officeDocument/2006/relationships/hyperlink" Target="https://uaf-accap.org/event/vaws-feb2020-nucaps/" TargetMode="External"/><Relationship Id="rId5" Type="http://schemas.openxmlformats.org/officeDocument/2006/relationships/hyperlink" Target="http://rammb.cira.colostate.edu/training/visit/quick_guides/QuickGuide_GriddedNUCAPS_final.pdf" TargetMode="External"/><Relationship Id="rId15" Type="http://schemas.openxmlformats.org/officeDocument/2006/relationships/hyperlink" Target="mailto:jack.Dostalek@colostate.edu" TargetMode="External"/><Relationship Id="rId10" Type="http://schemas.openxmlformats.org/officeDocument/2006/relationships/hyperlink" Target="https://vlab.ncep.noaa.gov/web/nasa-sport/gridded-nucaps" TargetMode="External"/><Relationship Id="rId4" Type="http://schemas.openxmlformats.org/officeDocument/2006/relationships/hyperlink" Target="http://cimss.ssec.wisc.edu/goes/OCLOFactSheetPDFs/QuickGuide_NUCAPS.pdf" TargetMode="External"/><Relationship Id="rId9" Type="http://schemas.openxmlformats.org/officeDocument/2006/relationships/hyperlink" Target="https://weather.msfc.nasa.gov/nucaps/" TargetMode="External"/><Relationship Id="rId14" Type="http://schemas.openxmlformats.org/officeDocument/2006/relationships/hyperlink" Target="mailto:emily.b.Berndt@nasa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url?q=https://doi.org/10.15191/nwajom.2019.0710&amp;sa=D&amp;ust=1572978949545000" TargetMode="External"/><Relationship Id="rId4" Type="http://schemas.openxmlformats.org/officeDocument/2006/relationships/hyperlink" Target="https://doi.org/10.3390/rs1205088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ather.msfc.nasa.gov/nucaps/qg/NUCAPS-QF-quick-guide.pdf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Operational Transition of Gridded NUCAPS to NOAA NWS and Emerging Applications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Emily Berndt</a:t>
            </a:r>
            <a:r>
              <a:rPr lang="en-US" baseline="30000" dirty="0"/>
              <a:t>1</a:t>
            </a:r>
            <a:r>
              <a:rPr lang="en-US" dirty="0"/>
              <a:t>, Kris White</a:t>
            </a:r>
            <a:r>
              <a:rPr lang="en-US" baseline="30000" dirty="0"/>
              <a:t>3</a:t>
            </a:r>
            <a:r>
              <a:rPr lang="en-US" dirty="0"/>
              <a:t>, Nadia Smith</a:t>
            </a:r>
            <a:r>
              <a:rPr lang="en-US" baseline="30000" dirty="0"/>
              <a:t>2</a:t>
            </a:r>
            <a:r>
              <a:rPr lang="en-US" dirty="0"/>
              <a:t>, and Rebekah Esmaili</a:t>
            </a:r>
            <a:r>
              <a:rPr lang="en-US" baseline="30000" dirty="0"/>
              <a:t>2</a:t>
            </a:r>
          </a:p>
          <a:p>
            <a:r>
              <a:rPr lang="en-US" dirty="0"/>
              <a:t>Contributions from Erika Duran</a:t>
            </a:r>
            <a:r>
              <a:rPr lang="en-US" baseline="30000" dirty="0"/>
              <a:t>4</a:t>
            </a:r>
            <a:r>
              <a:rPr lang="en-US" dirty="0"/>
              <a:t>, Kevin Fuell</a:t>
            </a:r>
            <a:r>
              <a:rPr lang="en-US" baseline="30000" dirty="0"/>
              <a:t>4</a:t>
            </a:r>
            <a:r>
              <a:rPr lang="en-US" dirty="0"/>
              <a:t>, Frank LaFontaine</a:t>
            </a:r>
            <a:r>
              <a:rPr lang="en-US" baseline="30000" dirty="0"/>
              <a:t>5</a:t>
            </a:r>
            <a:r>
              <a:rPr lang="en-US" dirty="0"/>
              <a:t>, Jeff Szkodzinski</a:t>
            </a:r>
            <a:r>
              <a:rPr lang="en-US" baseline="30000" dirty="0"/>
              <a:t>2</a:t>
            </a:r>
            <a:r>
              <a:rPr lang="en-US" dirty="0"/>
              <a:t>, and Roger Allen</a:t>
            </a:r>
            <a:r>
              <a:rPr lang="en-US" baseline="30000" dirty="0"/>
              <a:t>5</a:t>
            </a:r>
            <a:endParaRPr lang="en-US" dirty="0"/>
          </a:p>
          <a:p>
            <a:endParaRPr lang="en-US" dirty="0"/>
          </a:p>
          <a:p>
            <a:r>
              <a:rPr lang="en-US" baseline="30000" dirty="0"/>
              <a:t>1</a:t>
            </a:r>
            <a:r>
              <a:rPr lang="en-US" dirty="0"/>
              <a:t>NASA MSFC, </a:t>
            </a:r>
            <a:r>
              <a:rPr lang="en-US" baseline="30000" dirty="0"/>
              <a:t>2</a:t>
            </a:r>
            <a:r>
              <a:rPr lang="en-US" dirty="0"/>
              <a:t>Science and Technology Corporation, </a:t>
            </a:r>
            <a:r>
              <a:rPr lang="en-US" baseline="30000" dirty="0"/>
              <a:t>3</a:t>
            </a:r>
            <a:r>
              <a:rPr lang="en-US" dirty="0"/>
              <a:t>NWS Huntsville,</a:t>
            </a:r>
          </a:p>
          <a:p>
            <a:r>
              <a:rPr lang="en-US" baseline="30000" dirty="0"/>
              <a:t>4</a:t>
            </a:r>
            <a:r>
              <a:rPr lang="en-US" dirty="0"/>
              <a:t>University of Alabama in Huntsville, </a:t>
            </a:r>
            <a:r>
              <a:rPr lang="en-US" baseline="30000" dirty="0"/>
              <a:t>5</a:t>
            </a:r>
            <a:r>
              <a:rPr lang="en-US" dirty="0"/>
              <a:t>Jacobs 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4" y="4445159"/>
            <a:ext cx="1060112" cy="1060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22" y="4880806"/>
            <a:ext cx="824078" cy="824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30" y="5661645"/>
            <a:ext cx="1010598" cy="1010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517" y="4530355"/>
            <a:ext cx="1782578" cy="713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6076" y="5942003"/>
            <a:ext cx="1007730" cy="730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39" y="5424478"/>
            <a:ext cx="1601043" cy="7121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858751" y="5470006"/>
            <a:ext cx="1056552" cy="943994"/>
            <a:chOff x="5669241" y="4467663"/>
            <a:chExt cx="1219200" cy="1219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69241" y="4467663"/>
              <a:ext cx="1219200" cy="12192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669241" y="5512777"/>
              <a:ext cx="1219200" cy="174086"/>
            </a:xfrm>
            <a:prstGeom prst="rect">
              <a:avLst/>
            </a:prstGeom>
            <a:solidFill>
              <a:srgbClr val="6D6E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0342" y="5601969"/>
            <a:ext cx="1270454" cy="99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88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Cold Air Aloft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4537" y="761756"/>
            <a:ext cx="5160570" cy="59238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Gridded NUCAPS was initially developed to address Cold Air Aloft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Cold Air Aloft (≤ -65°C) events can freeze airliner fuel and regularly occur at flight levels in the arctic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Anchorage Center Weather Service Unit (CWSU) provides Meteorological Impact Statements (MIS) to Air Traffic Controllers to direct flights around the 3D air features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 data sparse Alaska, forecasters have relied on analysis and model fields and limited radiosonde observations to guess the 3D extent of the Cold Air Aloft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60" b="52912"/>
          <a:stretch/>
        </p:blipFill>
        <p:spPr>
          <a:xfrm>
            <a:off x="5551649" y="669812"/>
            <a:ext cx="4671214" cy="3446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2662" y="885179"/>
            <a:ext cx="173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Gridded NUCAPS</a:t>
            </a:r>
          </a:p>
          <a:p>
            <a:pPr algn="ctr"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8 Dec 2016</a:t>
            </a:r>
          </a:p>
          <a:p>
            <a:pPr algn="ctr"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1700 UTC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2185" y="2121662"/>
            <a:ext cx="173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Horizontal extent of </a:t>
            </a:r>
          </a:p>
          <a:p>
            <a:pPr algn="ctr"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Cold Air Aloft</a:t>
            </a:r>
          </a:p>
          <a:p>
            <a:pPr algn="ctr"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at 212 </a:t>
            </a:r>
            <a:r>
              <a:rPr lang="en-US" sz="1600" b="1" i="1" kern="0" dirty="0" err="1">
                <a:solidFill>
                  <a:schemeClr val="bg1"/>
                </a:solidFill>
              </a:rPr>
              <a:t>mb</a:t>
            </a:r>
            <a:endParaRPr lang="en-US" sz="1600" b="1" i="1" kern="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709545" y="2126769"/>
            <a:ext cx="477078" cy="26606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3" y="3429000"/>
            <a:ext cx="3882468" cy="32566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27877" y="4171219"/>
            <a:ext cx="173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Vertical</a:t>
            </a:r>
          </a:p>
          <a:p>
            <a:pPr algn="ctr"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 extent of </a:t>
            </a:r>
          </a:p>
          <a:p>
            <a:pPr algn="ctr"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Cold Air Aloft</a:t>
            </a:r>
          </a:p>
          <a:p>
            <a:pPr algn="ctr"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250 to 150 </a:t>
            </a:r>
            <a:r>
              <a:rPr lang="en-US" sz="1600" b="1" i="1" kern="0" dirty="0" err="1">
                <a:solidFill>
                  <a:schemeClr val="bg1"/>
                </a:solidFill>
              </a:rPr>
              <a:t>mb</a:t>
            </a:r>
            <a:endParaRPr lang="en-US" sz="1600" b="1" i="1" kern="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9673149" y="4152398"/>
            <a:ext cx="392088" cy="36833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727465" y="4712358"/>
            <a:ext cx="2572354" cy="20313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NUCAPS Soundings and Gridded products have been operationally adopted into the Anchorage CWSU operations</a:t>
            </a:r>
          </a:p>
          <a:p>
            <a:pPr algn="ctr"/>
            <a:r>
              <a:rPr lang="en-US" dirty="0"/>
              <a:t>Weaver et al. (2019)</a:t>
            </a:r>
          </a:p>
        </p:txBody>
      </p:sp>
    </p:spTree>
    <p:extLst>
      <p:ext uri="{BB962C8B-B14F-4D97-AF65-F5344CB8AC3E}">
        <p14:creationId xmlns:p14="http://schemas.microsoft.com/office/powerpoint/2010/main" val="11650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Pre-convective Environment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054" y="1074509"/>
            <a:ext cx="49953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Gridded NUCAPS was first demonstrated at the Hazardous Weather Testbed in 2016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The goal was to test the utility of Gridded NUCAPS for analyzing the pre-convective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Testing at HWT solidified the value of Gridded NUCAPS: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To assess thermodynamic spatial gradients/patterns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As another observation tool to increase situational awareness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4667"/>
          <a:stretch/>
        </p:blipFill>
        <p:spPr>
          <a:xfrm>
            <a:off x="5140395" y="1550535"/>
            <a:ext cx="5028610" cy="3181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7667"/>
          <a:stretch/>
        </p:blipFill>
        <p:spPr>
          <a:xfrm>
            <a:off x="10169006" y="1529005"/>
            <a:ext cx="1730552" cy="32028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0395" y="4428815"/>
            <a:ext cx="6759163" cy="175432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dirty="0"/>
              <a:t>IR and RGB imagery showing outflow coming out of the storms in the eastern LSX area not firing up additional storms.  NUCAPS 400-200 </a:t>
            </a:r>
            <a:r>
              <a:rPr lang="en-US" dirty="0" err="1"/>
              <a:t>mb</a:t>
            </a:r>
            <a:r>
              <a:rPr lang="en-US" dirty="0"/>
              <a:t> RH product shows quite a bit of drier air that the line is pushing into.  More moisture is west of the MO/IL line, so that part of the line may have a better chance to maintain themselves/develop new cores ahead of the line along that outflow. 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</a:rPr>
              <a:t>~ HWT Forecaster  2019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140393" y="3771373"/>
            <a:ext cx="50286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Gridded NUCAPS 400-200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mb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Relative Humidity</a:t>
            </a:r>
          </a:p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 UTC 05 June 2019</a:t>
            </a:r>
          </a:p>
        </p:txBody>
      </p:sp>
    </p:spTree>
    <p:extLst>
      <p:ext uri="{BB962C8B-B14F-4D97-AF65-F5344CB8AC3E}">
        <p14:creationId xmlns:p14="http://schemas.microsoft.com/office/powerpoint/2010/main" val="4261822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Gridded Soundings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092" y="717991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Forecaster feedback led to product improvements and best practices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View the data on standard pressure levels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Leverage AWIPS derived parameters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The value of spatial gradients in mid-level fields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AWIPS procedures and recommended fields to analyze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Easy to access menu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Best practices to address data quality and gaps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286" y="667423"/>
            <a:ext cx="5319519" cy="29907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13938" y="3636084"/>
            <a:ext cx="6002215" cy="313932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dirty="0"/>
              <a:t>As an operational forecaster, I like to compare model output, real-time </a:t>
            </a:r>
            <a:r>
              <a:rPr lang="en-US" dirty="0" err="1"/>
              <a:t>obs</a:t>
            </a:r>
            <a:r>
              <a:rPr lang="en-US" dirty="0"/>
              <a:t>, and any additional derived data. </a:t>
            </a:r>
            <a:r>
              <a:rPr lang="en-US" b="1" i="1" dirty="0"/>
              <a:t>This image from the NUCAPES H85-H5 Lapse Rate can potentially help boost one’s confidence in particular synoptic situations. </a:t>
            </a:r>
            <a:r>
              <a:rPr lang="en-US" dirty="0"/>
              <a:t>For example, suppose you were expecting a </a:t>
            </a:r>
            <a:r>
              <a:rPr lang="en-US" dirty="0" err="1"/>
              <a:t>dryline</a:t>
            </a:r>
            <a:r>
              <a:rPr lang="en-US" dirty="0"/>
              <a:t> to emerge east across W Texas, but guidance indicated otherwise and </a:t>
            </a:r>
            <a:r>
              <a:rPr lang="en-US" dirty="0" err="1"/>
              <a:t>sfc</a:t>
            </a:r>
            <a:r>
              <a:rPr lang="en-US" dirty="0"/>
              <a:t> METARS were unavailable, </a:t>
            </a:r>
            <a:r>
              <a:rPr lang="en-US" b="1" i="1" dirty="0"/>
              <a:t>using the NUCAPS Lapse Rate products can help determine the location of the </a:t>
            </a:r>
            <a:r>
              <a:rPr lang="en-US" b="1" i="1" dirty="0" err="1"/>
              <a:t>dryline</a:t>
            </a:r>
            <a:r>
              <a:rPr lang="en-US" b="1" i="1" dirty="0"/>
              <a:t> (for this particular setup). In this image,  values reflect the drier air advancing east leading to steeper lapse rates</a:t>
            </a:r>
            <a:r>
              <a:rPr lang="en-US" dirty="0"/>
              <a:t>. 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</a:rPr>
              <a:t>~ HWT Forecaster  2019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44632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Emerging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324" y="747102"/>
            <a:ext cx="10515600" cy="4586898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Fire Weather </a:t>
            </a:r>
            <a:r>
              <a:rPr lang="en-US" dirty="0"/>
              <a:t>and the identification of the Low Level Thermal Ridge and assessment of the Haines Index</a:t>
            </a:r>
          </a:p>
          <a:p>
            <a:r>
              <a:rPr lang="en-US" dirty="0"/>
              <a:t>Stratospheric air intrusions and </a:t>
            </a:r>
            <a:r>
              <a:rPr lang="en-US" u="sng" dirty="0"/>
              <a:t>cyclogenesis</a:t>
            </a:r>
            <a:r>
              <a:rPr lang="en-US" dirty="0"/>
              <a:t> by assessing ozone-derived fields</a:t>
            </a:r>
          </a:p>
          <a:p>
            <a:r>
              <a:rPr lang="en-US" u="sng" dirty="0"/>
              <a:t>Turbulence</a:t>
            </a:r>
            <a:r>
              <a:rPr lang="en-US" dirty="0"/>
              <a:t> potential by assessing upper level lapse rates</a:t>
            </a:r>
          </a:p>
          <a:p>
            <a:r>
              <a:rPr lang="en-US" dirty="0"/>
              <a:t>Assessing the </a:t>
            </a:r>
            <a:r>
              <a:rPr lang="en-US" u="sng" dirty="0"/>
              <a:t>Tropical Cyclone Diurnal Cycle </a:t>
            </a:r>
            <a:r>
              <a:rPr lang="en-US" dirty="0"/>
              <a:t>and changes in the </a:t>
            </a:r>
            <a:r>
              <a:rPr lang="en-US" u="sng" dirty="0"/>
              <a:t>Tropical Cyclone Environment</a:t>
            </a:r>
          </a:p>
          <a:p>
            <a:r>
              <a:rPr lang="en-US" dirty="0"/>
              <a:t>Diagnosing the breadth and extent of the </a:t>
            </a:r>
            <a:r>
              <a:rPr lang="en-US" u="sng" dirty="0"/>
              <a:t>Saharan Air Layer </a:t>
            </a:r>
            <a:r>
              <a:rPr lang="en-US" dirty="0"/>
              <a:t>with precipitable water, temperature, moisture, and ozone fields</a:t>
            </a:r>
          </a:p>
          <a:p>
            <a:r>
              <a:rPr lang="en-US" dirty="0"/>
              <a:t>Assessing the </a:t>
            </a:r>
            <a:r>
              <a:rPr lang="en-US" u="sng" dirty="0"/>
              <a:t>rain/snow transition </a:t>
            </a:r>
            <a:r>
              <a:rPr lang="en-US" dirty="0"/>
              <a:t>by analyzing low level lapse rates, dew point depression, near surface temperature</a:t>
            </a:r>
          </a:p>
          <a:p>
            <a:endParaRPr lang="en-US" dirty="0"/>
          </a:p>
          <a:p>
            <a:r>
              <a:rPr lang="en-US" dirty="0"/>
              <a:t>Any assessment of the thermodynamic environment in clear to partly cloudy conditions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4469CC-B31C-4D78-BDD0-5671DC40A434}"/>
              </a:ext>
            </a:extLst>
          </p:cNvPr>
          <p:cNvSpPr/>
          <p:nvPr/>
        </p:nvSpPr>
        <p:spPr>
          <a:xfrm>
            <a:off x="3964679" y="6017791"/>
            <a:ext cx="426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Check out Examples on CIMSS Satellite Blog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77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5520-BCA8-4C97-8274-A4134755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Fire Weather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D8EB0-3EF6-488A-93A1-3ACBECD98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9540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17AE7-FDA0-493C-B8DE-CE1CDCBE0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4" y="1925020"/>
            <a:ext cx="11843152" cy="47867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708BC8-E56A-4D6D-8C56-455EF2E238C6}"/>
              </a:ext>
            </a:extLst>
          </p:cNvPr>
          <p:cNvSpPr/>
          <p:nvPr/>
        </p:nvSpPr>
        <p:spPr>
          <a:xfrm>
            <a:off x="286894" y="2057525"/>
            <a:ext cx="2742630" cy="519652"/>
          </a:xfrm>
          <a:prstGeom prst="rect">
            <a:avLst/>
          </a:prstGeom>
          <a:solidFill>
            <a:srgbClr val="1F4E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Gridded NUCAPS surface temperatures </a:t>
            </a:r>
          </a:p>
          <a:p>
            <a:pPr algn="ctr"/>
            <a:r>
              <a:rPr lang="en-US" dirty="0"/>
              <a:t> RAP wind barbs &amp; MSL pressure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55462A-D579-44E0-A0A5-C12FB85BF827}"/>
              </a:ext>
            </a:extLst>
          </p:cNvPr>
          <p:cNvSpPr/>
          <p:nvPr/>
        </p:nvSpPr>
        <p:spPr>
          <a:xfrm>
            <a:off x="6118489" y="6122943"/>
            <a:ext cx="2743200" cy="521208"/>
          </a:xfrm>
          <a:prstGeom prst="rect">
            <a:avLst/>
          </a:prstGeom>
          <a:solidFill>
            <a:srgbClr val="1F4E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RAP 750 mb temperature and </a:t>
            </a:r>
          </a:p>
          <a:p>
            <a:pPr algn="ctr"/>
            <a:r>
              <a:rPr lang="en-US" sz="1200" dirty="0"/>
              <a:t>500 mb heights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654449A-C570-4873-9385-8768AB79B79C}"/>
              </a:ext>
            </a:extLst>
          </p:cNvPr>
          <p:cNvSpPr/>
          <p:nvPr/>
        </p:nvSpPr>
        <p:spPr>
          <a:xfrm rot="18560929">
            <a:off x="2480328" y="3305573"/>
            <a:ext cx="1187730" cy="369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34D761-8860-4B87-B121-CF2A5E9A9F1D}"/>
              </a:ext>
            </a:extLst>
          </p:cNvPr>
          <p:cNvSpPr/>
          <p:nvPr/>
        </p:nvSpPr>
        <p:spPr>
          <a:xfrm>
            <a:off x="174424" y="6186738"/>
            <a:ext cx="2743200" cy="521208"/>
          </a:xfrm>
          <a:prstGeom prst="rect">
            <a:avLst/>
          </a:prstGeom>
          <a:solidFill>
            <a:srgbClr val="1F4E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Gridded NUCAPS 750 mb temperature </a:t>
            </a:r>
          </a:p>
          <a:p>
            <a:pPr algn="ctr"/>
            <a:r>
              <a:rPr lang="en-US" dirty="0"/>
              <a:t>RAP 500 </a:t>
            </a:r>
            <a:r>
              <a:rPr lang="en-US" dirty="0" err="1"/>
              <a:t>mb</a:t>
            </a:r>
            <a:r>
              <a:rPr lang="en-US" dirty="0"/>
              <a:t> heights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5EF882-5483-4865-BBCD-D757D2AFD4DA}"/>
              </a:ext>
            </a:extLst>
          </p:cNvPr>
          <p:cNvSpPr/>
          <p:nvPr/>
        </p:nvSpPr>
        <p:spPr>
          <a:xfrm>
            <a:off x="6096000" y="2055969"/>
            <a:ext cx="2743200" cy="521208"/>
          </a:xfrm>
          <a:prstGeom prst="rect">
            <a:avLst/>
          </a:prstGeom>
          <a:solidFill>
            <a:srgbClr val="1F4E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Gridded NUCAPS surface relative humidity </a:t>
            </a:r>
          </a:p>
          <a:p>
            <a:pPr algn="ctr"/>
            <a:r>
              <a:rPr lang="en-US" dirty="0"/>
              <a:t>RAP wind barbs &amp; MSL pressure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FB0F116-D348-48D1-8680-74C12FAF507E}"/>
              </a:ext>
            </a:extLst>
          </p:cNvPr>
          <p:cNvSpPr/>
          <p:nvPr/>
        </p:nvSpPr>
        <p:spPr>
          <a:xfrm rot="18560929">
            <a:off x="8139103" y="3286366"/>
            <a:ext cx="1138059" cy="369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ight Arrow 12">
            <a:extLst>
              <a:ext uri="{FF2B5EF4-FFF2-40B4-BE49-F238E27FC236}">
                <a16:creationId xmlns:a16="http://schemas.microsoft.com/office/drawing/2014/main" id="{081F7DF0-E14D-415B-AB7F-F30B9BD39E2F}"/>
              </a:ext>
            </a:extLst>
          </p:cNvPr>
          <p:cNvSpPr/>
          <p:nvPr/>
        </p:nvSpPr>
        <p:spPr>
          <a:xfrm rot="18560929">
            <a:off x="3404861" y="5561018"/>
            <a:ext cx="1187730" cy="369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ight Arrow 13">
            <a:extLst>
              <a:ext uri="{FF2B5EF4-FFF2-40B4-BE49-F238E27FC236}">
                <a16:creationId xmlns:a16="http://schemas.microsoft.com/office/drawing/2014/main" id="{4BD149E2-00FD-45F0-9C00-F0ADFE1BD6D4}"/>
              </a:ext>
            </a:extLst>
          </p:cNvPr>
          <p:cNvSpPr/>
          <p:nvPr/>
        </p:nvSpPr>
        <p:spPr>
          <a:xfrm rot="18560929">
            <a:off x="9218001" y="5541974"/>
            <a:ext cx="1187730" cy="369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99C6C5-E545-428E-B03B-3417E7A412EF}"/>
              </a:ext>
            </a:extLst>
          </p:cNvPr>
          <p:cNvSpPr/>
          <p:nvPr/>
        </p:nvSpPr>
        <p:spPr>
          <a:xfrm>
            <a:off x="348847" y="734258"/>
            <a:ext cx="115562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Rhea, OK fire started on April 12, 2018 which burned approximately 400,000 acres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Combined with model data, NUCAPS can be used to diagnose warm, dry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Identification of a Low Level Thermal Ridge (</a:t>
            </a:r>
            <a:r>
              <a:rPr lang="en-US" sz="2400" dirty="0">
                <a:hlinkClick r:id="rId3"/>
              </a:rPr>
              <a:t>see training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67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CBD7-B3FB-4D30-B18C-F8EF0E044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Fire Weather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9BD169-E169-40F1-A1A6-9EADD341143C}"/>
              </a:ext>
            </a:extLst>
          </p:cNvPr>
          <p:cNvSpPr>
            <a:spLocks noGrp="1"/>
          </p:cNvSpPr>
          <p:nvPr/>
        </p:nvSpPr>
        <p:spPr>
          <a:xfrm>
            <a:off x="838200" y="6833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Haines Index can be calculated in AWIPS</a:t>
            </a:r>
          </a:p>
          <a:p>
            <a:r>
              <a:rPr lang="en-US" dirty="0"/>
              <a:t>The levels used to calculate the parameter can be adjusted</a:t>
            </a:r>
          </a:p>
          <a:p>
            <a:r>
              <a:rPr lang="en-US" dirty="0"/>
              <a:t>NUCAPS region of high potential fire growth (orange) shifted to the east compared to RAP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3DB9B-A947-47C8-B25D-EC4861F32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4" y="2518252"/>
            <a:ext cx="5789986" cy="3173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41C162-92C3-4082-83A3-60B46D278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6" y="2518252"/>
            <a:ext cx="5797377" cy="31762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2858DF-483F-484A-BDF3-36C95F3015ED}"/>
              </a:ext>
            </a:extLst>
          </p:cNvPr>
          <p:cNvSpPr/>
          <p:nvPr/>
        </p:nvSpPr>
        <p:spPr>
          <a:xfrm>
            <a:off x="249039" y="5683490"/>
            <a:ext cx="5791211" cy="477682"/>
          </a:xfrm>
          <a:prstGeom prst="rect">
            <a:avLst/>
          </a:prstGeom>
          <a:solidFill>
            <a:srgbClr val="1F4E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Haines Index from Gridded NUCAPS calculated from 850mb to 700mb</a:t>
            </a:r>
          </a:p>
          <a:p>
            <a:pPr algn="ctr"/>
            <a:r>
              <a:rPr lang="en-US" dirty="0"/>
              <a:t>0839 UTC 13 April 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41E794-7558-44E5-A7DF-CEAD7CB422E1}"/>
              </a:ext>
            </a:extLst>
          </p:cNvPr>
          <p:cNvSpPr/>
          <p:nvPr/>
        </p:nvSpPr>
        <p:spPr>
          <a:xfrm>
            <a:off x="6161316" y="5691664"/>
            <a:ext cx="5797377" cy="469741"/>
          </a:xfrm>
          <a:prstGeom prst="rect">
            <a:avLst/>
          </a:prstGeom>
          <a:solidFill>
            <a:srgbClr val="1F4E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Haines index from RAP model data calculated from 850mb to 700mb</a:t>
            </a:r>
          </a:p>
          <a:p>
            <a:pPr algn="ctr"/>
            <a:r>
              <a:rPr lang="en-US" dirty="0"/>
              <a:t>0800 UTC 13 April 2018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EA8F8A6-A4ED-4AC4-B334-3C9909FEFDAA}"/>
              </a:ext>
            </a:extLst>
          </p:cNvPr>
          <p:cNvSpPr txBox="1"/>
          <p:nvPr/>
        </p:nvSpPr>
        <p:spPr>
          <a:xfrm>
            <a:off x="249040" y="6184921"/>
            <a:ext cx="11709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NUCAPS is model-independent observational data set that can be used to diagnose the potential for fire growth between model runs and to identify gradients not captured in the model</a:t>
            </a:r>
          </a:p>
        </p:txBody>
      </p:sp>
    </p:spTree>
    <p:extLst>
      <p:ext uri="{BB962C8B-B14F-4D97-AF65-F5344CB8AC3E}">
        <p14:creationId xmlns:p14="http://schemas.microsoft.com/office/powerpoint/2010/main" val="1090178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6F269-8CF2-491F-8997-83E75E0D9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76" y="11723"/>
            <a:ext cx="10515600" cy="548640"/>
          </a:xfrm>
        </p:spPr>
        <p:txBody>
          <a:bodyPr>
            <a:normAutofit fontScale="90000"/>
          </a:bodyPr>
          <a:lstStyle/>
          <a:p>
            <a:r>
              <a:rPr lang="en-US" dirty="0"/>
              <a:t>Cyclogenesis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0C53C-083D-4363-85B2-21A42CD19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73" y="723187"/>
            <a:ext cx="4676351" cy="5990764"/>
          </a:xfrm>
        </p:spPr>
        <p:txBody>
          <a:bodyPr>
            <a:normAutofit/>
          </a:bodyPr>
          <a:lstStyle/>
          <a:p>
            <a:r>
              <a:rPr lang="en-US" dirty="0"/>
              <a:t>Ozone-derived fields have been demonstrated in Ocean Prediction Center operations</a:t>
            </a:r>
          </a:p>
          <a:p>
            <a:endParaRPr lang="en-US" dirty="0"/>
          </a:p>
          <a:p>
            <a:r>
              <a:rPr lang="en-US" dirty="0"/>
              <a:t>Ozone is a tracer for stratospheric air to assess the potential for tropopause folding</a:t>
            </a:r>
          </a:p>
          <a:p>
            <a:endParaRPr lang="en-US" dirty="0"/>
          </a:p>
          <a:p>
            <a:r>
              <a:rPr lang="en-US" dirty="0"/>
              <a:t>Assess trends in cyclogenesis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Anticipate associated hazards such as high winds/waves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3B8D9-BCBF-406E-AFAD-1C400F741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039" y="671155"/>
            <a:ext cx="5317067" cy="2990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6BE3C9-D6E1-45E0-AD64-7948B617E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567"/>
          <a:stretch/>
        </p:blipFill>
        <p:spPr>
          <a:xfrm>
            <a:off x="4994279" y="3982045"/>
            <a:ext cx="2967773" cy="2762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06EA35-215D-4A0D-B9B0-947A0D1440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567"/>
          <a:stretch/>
        </p:blipFill>
        <p:spPr>
          <a:xfrm>
            <a:off x="8280903" y="3982046"/>
            <a:ext cx="2967773" cy="27623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ED2FF5-B646-4268-96F4-684508D84E97}"/>
              </a:ext>
            </a:extLst>
          </p:cNvPr>
          <p:cNvSpPr txBox="1"/>
          <p:nvPr/>
        </p:nvSpPr>
        <p:spPr>
          <a:xfrm>
            <a:off x="8955164" y="2782669"/>
            <a:ext cx="161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 March 2020 Air Mass RGB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73E860-B3ED-40EB-BA75-8371C6D2C6D2}"/>
              </a:ext>
            </a:extLst>
          </p:cNvPr>
          <p:cNvSpPr txBox="1"/>
          <p:nvPr/>
        </p:nvSpPr>
        <p:spPr>
          <a:xfrm>
            <a:off x="5886450" y="5790621"/>
            <a:ext cx="2075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 March 2020 Gridded NUCAPS Ozone Anomaly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759A77-BF7E-4CE1-83FC-808CF4DB14B3}"/>
              </a:ext>
            </a:extLst>
          </p:cNvPr>
          <p:cNvSpPr txBox="1"/>
          <p:nvPr/>
        </p:nvSpPr>
        <p:spPr>
          <a:xfrm>
            <a:off x="9387150" y="5790621"/>
            <a:ext cx="2075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 March 2020 Gridded NUCAPS Tropopause Level</a:t>
            </a:r>
          </a:p>
        </p:txBody>
      </p:sp>
    </p:spTree>
    <p:extLst>
      <p:ext uri="{BB962C8B-B14F-4D97-AF65-F5344CB8AC3E}">
        <p14:creationId xmlns:p14="http://schemas.microsoft.com/office/powerpoint/2010/main" val="3639579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D7E17-5C97-48E8-88C8-969B9173D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Tropical Cyclone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73B07-0DEE-476F-9CB7-C1729263F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845631"/>
            <a:ext cx="6000750" cy="531704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Tropical cyclone radial anomalies show differences in thermodynamic fields in both the near-storm and surrounding environment</a:t>
            </a:r>
          </a:p>
          <a:p>
            <a:r>
              <a:rPr lang="en-US" dirty="0"/>
              <a:t>For each overpass</a:t>
            </a:r>
          </a:p>
          <a:p>
            <a:pPr lvl="1"/>
            <a:r>
              <a:rPr lang="en-US" dirty="0"/>
              <a:t>soundings are sorted into 100 km radial bins centered on the TC, out to 800 km</a:t>
            </a:r>
          </a:p>
          <a:p>
            <a:pPr lvl="1"/>
            <a:r>
              <a:rPr lang="en-US" dirty="0"/>
              <a:t>A daily mean sounding is calculated for each radial bin</a:t>
            </a:r>
          </a:p>
          <a:p>
            <a:pPr lvl="1"/>
            <a:r>
              <a:rPr lang="en-US" dirty="0"/>
              <a:t>The daily mean profile is subtracted from each sounding within each radial bin to yield a temperature or moisture anomaly</a:t>
            </a:r>
          </a:p>
          <a:p>
            <a:pPr lvl="1"/>
            <a:r>
              <a:rPr lang="en-US" dirty="0"/>
              <a:t>Anomalies are converted to local time and composited every 4 hours</a:t>
            </a:r>
          </a:p>
          <a:p>
            <a:r>
              <a:rPr lang="en-US" dirty="0"/>
              <a:t>Vertical radial anomalies demonstrate patterns such as the tropical cyclone diurnal cycle</a:t>
            </a:r>
          </a:p>
          <a:p>
            <a:r>
              <a:rPr lang="en-US" dirty="0"/>
              <a:t>Plan view radial anomalies demonstrate gradients in temperature or moisture, capturing features such as dry air intrusions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6CC8A-116E-4D32-8B4D-D84E7C04E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422" y="4095751"/>
            <a:ext cx="4308803" cy="2514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04328-4666-4DBC-A4EE-1A74F1457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5"/>
          <a:stretch/>
        </p:blipFill>
        <p:spPr>
          <a:xfrm>
            <a:off x="6719541" y="778956"/>
            <a:ext cx="4405659" cy="31905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B0FAEF-0D47-4D96-905D-73BD8E374CA0}"/>
              </a:ext>
            </a:extLst>
          </p:cNvPr>
          <p:cNvSpPr/>
          <p:nvPr/>
        </p:nvSpPr>
        <p:spPr>
          <a:xfrm>
            <a:off x="938476" y="6078611"/>
            <a:ext cx="4839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2020 Hurricane Season NUCAPS Radial Anomalies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01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800099" y="1047448"/>
            <a:ext cx="11239501" cy="4845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dirty="0"/>
              <a:t>NUCAPS Soundings were operationally transitioned to NWS operations in 2014</a:t>
            </a:r>
          </a:p>
          <a:p>
            <a:pPr marL="347663" indent="-347663"/>
            <a:r>
              <a:rPr lang="en-US" dirty="0"/>
              <a:t>Through the Hazardous Weather Testbed Spring Experiment the JPSS Sounding Initiative has had the opportunity to introduce Hyperspectral Infrared Sounder Retrievals (S-NPP, NOAA-20, </a:t>
            </a:r>
            <a:r>
              <a:rPr lang="en-US" dirty="0" err="1"/>
              <a:t>MetOp</a:t>
            </a:r>
            <a:r>
              <a:rPr lang="en-US" dirty="0"/>
              <a:t>-A/B) to NWS forecasters</a:t>
            </a:r>
          </a:p>
          <a:p>
            <a:pPr marL="347663" indent="-347663"/>
            <a:r>
              <a:rPr lang="en-US" dirty="0"/>
              <a:t>Products have been tailored to meet the needs of the operational environment</a:t>
            </a:r>
          </a:p>
          <a:p>
            <a:pPr marL="333375" indent="-333375"/>
            <a:r>
              <a:rPr lang="en-US" dirty="0"/>
              <a:t>As a result of consistent user interaction and feedback, Gridded NUCAPS has been transitioned to operations but is still undergoing active development</a:t>
            </a:r>
          </a:p>
          <a:p>
            <a:pPr marL="333375" indent="-333375"/>
            <a:r>
              <a:rPr lang="en-US" dirty="0"/>
              <a:t>New applications include fire weather, cyclogenesis, turbulence, assessing the tropical cyclone environment but encompass any assessment of thermodynamic fields in clear to partly cloud conditions</a:t>
            </a:r>
          </a:p>
          <a:p>
            <a:pPr marL="333375" indent="-333375"/>
            <a:endParaRPr lang="en-US" b="1" i="1" dirty="0"/>
          </a:p>
          <a:p>
            <a:pPr marL="0" indent="0" algn="ctr">
              <a:buNone/>
            </a:pPr>
            <a:r>
              <a:rPr lang="en-US" b="1" i="1" dirty="0"/>
              <a:t>Much of this work is the result of operations to research feedback</a:t>
            </a:r>
          </a:p>
          <a:p>
            <a:pPr marL="640271" lvl="1" indent="-347663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5892800"/>
            <a:ext cx="1127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97400" eaLnBrk="0" hangingPunct="0">
              <a:spcAft>
                <a:spcPts val="600"/>
              </a:spcAft>
              <a:buClr>
                <a:srgbClr val="0033CC"/>
              </a:buClr>
              <a:buSzPct val="120000"/>
            </a:pPr>
            <a:r>
              <a:rPr lang="en-US" dirty="0"/>
              <a:t>This presentation represents work funded by the NOAA Joint Polar Satellite System Proving Ground/Risk Reduction Program, directed by Dr. Mitch Goldberg and This work was supported by the NASA Research and Analysis Program as part of the Short-Term Prediction Research and Transition Center (</a:t>
            </a:r>
            <a:r>
              <a:rPr lang="en-US" dirty="0" err="1"/>
              <a:t>SPoRT</a:t>
            </a:r>
            <a:r>
              <a:rPr lang="en-US" dirty="0"/>
              <a:t>) project at the Marshall Space Flight Center. </a:t>
            </a:r>
          </a:p>
        </p:txBody>
      </p:sp>
    </p:spTree>
    <p:extLst>
      <p:ext uri="{BB962C8B-B14F-4D97-AF65-F5344CB8AC3E}">
        <p14:creationId xmlns:p14="http://schemas.microsoft.com/office/powerpoint/2010/main" val="2597541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253331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Access</a:t>
            </a:r>
          </a:p>
          <a:p>
            <a:pPr lvl="1"/>
            <a:r>
              <a:rPr lang="en-US" dirty="0"/>
              <a:t>NOAA-20 soundings available via the SBN</a:t>
            </a:r>
          </a:p>
          <a:p>
            <a:pPr lvl="1"/>
            <a:r>
              <a:rPr lang="en-US" dirty="0"/>
              <a:t>S-NPP and </a:t>
            </a:r>
            <a:r>
              <a:rPr lang="en-US" dirty="0" err="1"/>
              <a:t>MetOp</a:t>
            </a:r>
            <a:r>
              <a:rPr lang="en-US" dirty="0"/>
              <a:t> can be requested from </a:t>
            </a:r>
            <a:r>
              <a:rPr lang="en-US" dirty="0" err="1"/>
              <a:t>SPoRT</a:t>
            </a:r>
            <a:r>
              <a:rPr lang="en-US" dirty="0"/>
              <a:t> and delivered via the LDM</a:t>
            </a:r>
          </a:p>
          <a:p>
            <a:pPr lvl="1"/>
            <a:r>
              <a:rPr lang="en-US" dirty="0"/>
              <a:t>Modified NUCAPS Soundings can be requested from CIRA</a:t>
            </a:r>
          </a:p>
          <a:p>
            <a:pPr lvl="1"/>
            <a:endParaRPr lang="en-US" dirty="0"/>
          </a:p>
          <a:p>
            <a:r>
              <a:rPr lang="en-US" b="1" dirty="0">
                <a:hlinkClick r:id="rId2"/>
              </a:rPr>
              <a:t>Gridded NUCAPS </a:t>
            </a:r>
            <a:r>
              <a:rPr lang="en-US" b="1" dirty="0" err="1">
                <a:hlinkClick r:id="rId2"/>
              </a:rPr>
              <a:t>VLab</a:t>
            </a:r>
            <a:r>
              <a:rPr lang="en-US" b="1" dirty="0">
                <a:hlinkClick r:id="rId2"/>
              </a:rPr>
              <a:t> page</a:t>
            </a:r>
            <a:endParaRPr lang="en-US" b="1" dirty="0"/>
          </a:p>
          <a:p>
            <a:pPr lvl="1"/>
            <a:r>
              <a:rPr lang="en-US" dirty="0"/>
              <a:t>Help/Troubleshooting</a:t>
            </a:r>
          </a:p>
          <a:p>
            <a:pPr lvl="1"/>
            <a:r>
              <a:rPr lang="en-US" dirty="0"/>
              <a:t>Product descriptions</a:t>
            </a:r>
          </a:p>
          <a:p>
            <a:pPr lvl="1"/>
            <a:r>
              <a:rPr lang="en-US" dirty="0"/>
              <a:t>Training</a:t>
            </a:r>
          </a:p>
          <a:p>
            <a:pPr lvl="1"/>
            <a:r>
              <a:rPr lang="en-US" dirty="0"/>
              <a:t>Color tables</a:t>
            </a:r>
          </a:p>
          <a:p>
            <a:pPr lvl="1"/>
            <a:endParaRPr lang="en-US" dirty="0"/>
          </a:p>
          <a:p>
            <a:r>
              <a:rPr lang="en-US" dirty="0"/>
              <a:t>To Join the NUCAPS User Group contact Kris White (kris.white@noaa.gov) or Chauncy Schultz (chauncy.schultz@noaa.gov)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80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SPoRT</a:t>
            </a:r>
            <a:r>
              <a:rPr lang="en-US" dirty="0"/>
              <a:t> Mission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48205" y="924179"/>
            <a:ext cx="5882257" cy="56641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344488">
              <a:spcBef>
                <a:spcPts val="0"/>
              </a:spcBef>
            </a:pPr>
            <a:r>
              <a:rPr lang="en-US" sz="3100" dirty="0"/>
              <a:t>The Short-term Prediction Research and Transition Center was established in 2002 for transitioning unique satellite observations and research capabilities to end users to improve short term forecasting and decision support</a:t>
            </a:r>
          </a:p>
          <a:p>
            <a:pPr marL="344488" indent="-344488">
              <a:spcBef>
                <a:spcPts val="0"/>
              </a:spcBef>
            </a:pPr>
            <a:endParaRPr lang="en-US" sz="3100" dirty="0"/>
          </a:p>
          <a:p>
            <a:pPr marL="344488" indent="-344488">
              <a:spcBef>
                <a:spcPts val="0"/>
              </a:spcBef>
            </a:pPr>
            <a:r>
              <a:rPr lang="en-US" sz="3100" dirty="0"/>
              <a:t>Introduce experimental products to end users through a Research to Operations / Operations to Research Paradigm</a:t>
            </a:r>
          </a:p>
          <a:p>
            <a:pPr marL="344488" indent="-344488">
              <a:spcBef>
                <a:spcPts val="0"/>
              </a:spcBef>
            </a:pPr>
            <a:endParaRPr lang="en-US" sz="3100" dirty="0"/>
          </a:p>
          <a:p>
            <a:pPr marL="344488" indent="-344488">
              <a:spcBef>
                <a:spcPts val="0"/>
              </a:spcBef>
            </a:pPr>
            <a:r>
              <a:rPr lang="en-US" sz="3100" dirty="0"/>
              <a:t>Concept has been used to successfully transition a variety of satellite datasets to operational users for 15+  years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https://weather.msfc.nasa.gov/sport/</a:t>
            </a: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https://nasasport.wordpress.com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Twitter @</a:t>
            </a:r>
            <a:r>
              <a:rPr lang="en-US" dirty="0" err="1"/>
              <a:t>NASA_SPoRT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Facebook NASA </a:t>
            </a:r>
            <a:r>
              <a:rPr lang="en-US" dirty="0" err="1"/>
              <a:t>SPoRT</a:t>
            </a:r>
            <a:r>
              <a:rPr lang="en-US" dirty="0"/>
              <a:t> Center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flowchar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037" y="924179"/>
            <a:ext cx="4803379" cy="5664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785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52E6B-C7DD-446E-AC36-1CA6DD308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Non-AWIPS Visualizations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1F82A-2948-44BD-9503-CF7939216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944217"/>
            <a:ext cx="4737100" cy="523274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Web-site</a:t>
            </a:r>
            <a:r>
              <a:rPr lang="en-US" dirty="0"/>
              <a:t> with multiple domains</a:t>
            </a:r>
          </a:p>
          <a:p>
            <a:pPr lvl="1"/>
            <a:r>
              <a:rPr lang="en-US" dirty="0"/>
              <a:t>Global</a:t>
            </a:r>
          </a:p>
          <a:p>
            <a:pPr lvl="1"/>
            <a:r>
              <a:rPr lang="en-US" dirty="0"/>
              <a:t>Alaska</a:t>
            </a:r>
          </a:p>
          <a:p>
            <a:pPr lvl="1"/>
            <a:r>
              <a:rPr lang="en-US" dirty="0"/>
              <a:t>CONUS</a:t>
            </a:r>
          </a:p>
          <a:p>
            <a:pPr lvl="1"/>
            <a:r>
              <a:rPr lang="en-US" dirty="0"/>
              <a:t>Caribbean</a:t>
            </a:r>
          </a:p>
          <a:p>
            <a:pPr lvl="1"/>
            <a:endParaRPr lang="en-US" dirty="0"/>
          </a:p>
          <a:p>
            <a:r>
              <a:rPr lang="en-US" dirty="0" err="1"/>
              <a:t>RealEarth</a:t>
            </a:r>
            <a:r>
              <a:rPr lang="en-US" dirty="0"/>
              <a:t> and </a:t>
            </a:r>
            <a:r>
              <a:rPr lang="en-US" dirty="0" err="1"/>
              <a:t>McIDAS</a:t>
            </a:r>
            <a:r>
              <a:rPr lang="en-US" dirty="0"/>
              <a:t>-V formats under development</a:t>
            </a:r>
          </a:p>
          <a:p>
            <a:endParaRPr lang="en-US" dirty="0"/>
          </a:p>
          <a:p>
            <a:r>
              <a:rPr lang="en-US" dirty="0" err="1"/>
              <a:t>SHARPpy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Prototype developed to display S-NPP and NOAA-20</a:t>
            </a:r>
          </a:p>
          <a:p>
            <a:pPr lvl="1"/>
            <a:r>
              <a:rPr lang="en-US" dirty="0"/>
              <a:t>Developing real-time processing for formatted 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08897-EBBF-48E2-9536-79F8838BD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859" y="681037"/>
            <a:ext cx="6021181" cy="297646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84EA07-3024-45E1-9220-1FE3F7048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26" y="3619408"/>
            <a:ext cx="3312023" cy="2606719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A48A1CB-6E9D-4A29-A76D-38E193635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49" y="4052864"/>
            <a:ext cx="3158100" cy="26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50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04AE0-4982-406B-A75F-96F13D87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Helpful Links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E0A610-5FF1-42BC-932D-5167B8725F3F}"/>
              </a:ext>
            </a:extLst>
          </p:cNvPr>
          <p:cNvSpPr/>
          <p:nvPr/>
        </p:nvSpPr>
        <p:spPr>
          <a:xfrm>
            <a:off x="1409700" y="3983955"/>
            <a:ext cx="32707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linkClick r:id="rId2"/>
              </a:rPr>
              <a:t>Advanced Satellite Sounding</a:t>
            </a:r>
            <a:endParaRPr lang="en-US" b="1" dirty="0">
              <a:hlinkClick r:id="rId3"/>
            </a:endParaRPr>
          </a:p>
          <a:p>
            <a:pPr algn="ctr"/>
            <a:r>
              <a:rPr lang="en-US" b="1" dirty="0">
                <a:hlinkClick r:id="rId3"/>
              </a:rPr>
              <a:t>Foundational Course for JPSS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>
                <a:hlinkClick r:id="rId4"/>
              </a:rPr>
              <a:t>NUCAPS Soundings Quick Guide</a:t>
            </a:r>
            <a:endParaRPr lang="en-US" b="1" dirty="0">
              <a:hlinkClick r:id="rId5"/>
            </a:endParaRPr>
          </a:p>
          <a:p>
            <a:pPr algn="ctr"/>
            <a:r>
              <a:rPr lang="en-US" b="1" dirty="0">
                <a:hlinkClick r:id="rId5"/>
              </a:rPr>
              <a:t>Gridded NUCAPS Quick Guide</a:t>
            </a:r>
            <a:endParaRPr lang="en-US" b="1" dirty="0"/>
          </a:p>
          <a:p>
            <a:pPr algn="ctr"/>
            <a:r>
              <a:rPr lang="en-US" b="1" dirty="0">
                <a:hlinkClick r:id="rId6"/>
              </a:rPr>
              <a:t>Gridded NUCAPS Quick Brief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>
                <a:hlinkClick r:id="rId7"/>
              </a:rPr>
              <a:t>OSPO NUCAPS Information</a:t>
            </a:r>
            <a:endParaRPr lang="en-US" b="1" dirty="0">
              <a:hlinkClick r:id="rId8"/>
            </a:endParaRPr>
          </a:p>
          <a:p>
            <a:pPr algn="ctr"/>
            <a:r>
              <a:rPr lang="en-US" b="1" dirty="0">
                <a:hlinkClick r:id="rId8"/>
              </a:rPr>
              <a:t>OSPO Skew-T Viewer</a:t>
            </a:r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53C998-4642-40DD-B3DF-D9BBE3D11E54}"/>
              </a:ext>
            </a:extLst>
          </p:cNvPr>
          <p:cNvSpPr/>
          <p:nvPr/>
        </p:nvSpPr>
        <p:spPr>
          <a:xfrm>
            <a:off x="1910680" y="620749"/>
            <a:ext cx="79837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hlinkClick r:id="rId9"/>
              </a:rPr>
              <a:t>SPoRT</a:t>
            </a:r>
            <a:r>
              <a:rPr lang="en-US" b="1" dirty="0">
                <a:hlinkClick r:id="rId9"/>
              </a:rPr>
              <a:t>/STC NUCAPS Informational page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>
                <a:hlinkClick r:id="rId10"/>
              </a:rPr>
              <a:t>Gridded NUCAPS </a:t>
            </a:r>
            <a:r>
              <a:rPr lang="en-US" b="1" dirty="0" err="1">
                <a:hlinkClick r:id="rId10"/>
              </a:rPr>
              <a:t>VLab</a:t>
            </a:r>
            <a:r>
              <a:rPr lang="en-US" b="1" dirty="0">
                <a:hlinkClick r:id="rId10"/>
              </a:rPr>
              <a:t> page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dirty="0"/>
          </a:p>
          <a:p>
            <a:pPr algn="ctr"/>
            <a:r>
              <a:rPr lang="en-US" b="1" dirty="0">
                <a:hlinkClick r:id="rId11"/>
              </a:rPr>
              <a:t>Alaska VAWS Seminar: How NUCAPS and gridded NUCAPS can help you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>
                <a:hlinkClick r:id="rId12"/>
              </a:rPr>
              <a:t>COMET Module: GOES-R/JPSS Case Exercise: Products &amp; Capabilities for Assessing Convective Initiation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>
                <a:hlinkClick r:id="rId13"/>
              </a:rPr>
              <a:t>VISIT Training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739302" y="4012530"/>
            <a:ext cx="49940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Useful names and emails</a:t>
            </a:r>
          </a:p>
          <a:p>
            <a:pPr algn="ctr"/>
            <a:r>
              <a:rPr lang="en-US" b="1" dirty="0"/>
              <a:t>Emily Berndt </a:t>
            </a:r>
          </a:p>
          <a:p>
            <a:pPr algn="ctr"/>
            <a:r>
              <a:rPr lang="en-US" b="1" dirty="0"/>
              <a:t>(</a:t>
            </a:r>
            <a:r>
              <a:rPr lang="en-US" b="1" dirty="0">
                <a:hlinkClick r:id="rId14"/>
              </a:rPr>
              <a:t>emily.b.Berndt@nasa.gov</a:t>
            </a:r>
            <a:r>
              <a:rPr lang="en-US" b="1" dirty="0"/>
              <a:t>)</a:t>
            </a:r>
          </a:p>
          <a:p>
            <a:pPr algn="ctr"/>
            <a:r>
              <a:rPr lang="en-US" b="1" dirty="0"/>
              <a:t>Jack Dostalek </a:t>
            </a:r>
          </a:p>
          <a:p>
            <a:pPr algn="ctr"/>
            <a:r>
              <a:rPr lang="en-US" b="1" dirty="0"/>
              <a:t>(</a:t>
            </a:r>
            <a:r>
              <a:rPr lang="en-US" b="1" dirty="0">
                <a:hlinkClick r:id="rId15"/>
              </a:rPr>
              <a:t>jack.Dostalek@colostate.edu</a:t>
            </a:r>
            <a:r>
              <a:rPr lang="en-US" b="1" dirty="0"/>
              <a:t>)</a:t>
            </a:r>
          </a:p>
          <a:p>
            <a:pPr algn="ctr"/>
            <a:r>
              <a:rPr lang="en-US" b="1" dirty="0"/>
              <a:t>Rebekah Esmaili </a:t>
            </a:r>
          </a:p>
          <a:p>
            <a:pPr algn="ctr"/>
            <a:r>
              <a:rPr lang="en-US" b="1" dirty="0"/>
              <a:t>(</a:t>
            </a:r>
            <a:r>
              <a:rPr lang="en-US" b="1" dirty="0">
                <a:hlinkClick r:id="rId16"/>
              </a:rPr>
              <a:t>rebekah@stcnet.com</a:t>
            </a:r>
            <a:r>
              <a:rPr lang="en-US" b="1" dirty="0"/>
              <a:t>)</a:t>
            </a:r>
          </a:p>
          <a:p>
            <a:pPr algn="ctr"/>
            <a:r>
              <a:rPr lang="en-US" b="1" dirty="0"/>
              <a:t>Scott Lindstrom </a:t>
            </a:r>
          </a:p>
          <a:p>
            <a:pPr algn="ctr"/>
            <a:r>
              <a:rPr lang="en-US" b="1" dirty="0"/>
              <a:t>(</a:t>
            </a:r>
            <a:r>
              <a:rPr lang="en-US" b="1" dirty="0">
                <a:hlinkClick r:id="rId17"/>
              </a:rPr>
              <a:t>scott.Lindstrom@noaa.gov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0565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Hyperspectral Infrared Sounders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123" y="700531"/>
            <a:ext cx="7373815" cy="3765963"/>
          </a:xfrm>
        </p:spPr>
        <p:txBody>
          <a:bodyPr>
            <a:normAutofit/>
          </a:bodyPr>
          <a:lstStyle/>
          <a:p>
            <a:r>
              <a:rPr lang="en-US" dirty="0"/>
              <a:t>Onboard Suomi/NPP and NOAA-20 </a:t>
            </a:r>
          </a:p>
          <a:p>
            <a:pPr lvl="1"/>
            <a:r>
              <a:rPr lang="en-US" dirty="0" err="1"/>
              <a:t>CrIS</a:t>
            </a:r>
            <a:r>
              <a:rPr lang="en-US" dirty="0"/>
              <a:t> – Cross Track Infrared Sounder (1305 Channels)</a:t>
            </a:r>
          </a:p>
          <a:p>
            <a:pPr lvl="1"/>
            <a:r>
              <a:rPr lang="en-US" dirty="0"/>
              <a:t>ATMS – Advanced Technology Microwave Sounder (22 Channels)</a:t>
            </a:r>
          </a:p>
          <a:p>
            <a:pPr lvl="1"/>
            <a:r>
              <a:rPr lang="en-US" dirty="0"/>
              <a:t>Overpasses between standard radiosonde launches</a:t>
            </a:r>
          </a:p>
          <a:p>
            <a:pPr marL="342900" lvl="1" indent="0">
              <a:buNone/>
            </a:pPr>
            <a:r>
              <a:rPr lang="en-US" sz="1500" dirty="0"/>
              <a:t>		Passes over	   East Coast: 05z/17z</a:t>
            </a:r>
          </a:p>
          <a:p>
            <a:pPr marL="342900" lvl="1" indent="0">
              <a:buNone/>
            </a:pPr>
            <a:r>
              <a:rPr lang="en-US" sz="1500" dirty="0"/>
              <a:t>			   The Plains: 07z/19z</a:t>
            </a:r>
          </a:p>
          <a:p>
            <a:pPr marL="342900" lvl="1" indent="0">
              <a:buNone/>
            </a:pPr>
            <a:r>
              <a:rPr lang="en-US" sz="1500" dirty="0"/>
              <a:t>			   West Coast: 11z/23z</a:t>
            </a:r>
          </a:p>
          <a:p>
            <a:pPr marL="342900" lvl="1" indent="0">
              <a:buNone/>
            </a:pPr>
            <a:r>
              <a:rPr lang="en-US" sz="1500" dirty="0"/>
              <a:t>			   Alaska: Multiple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38" y="821571"/>
            <a:ext cx="4654062" cy="27405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86450" y="2593590"/>
            <a:ext cx="1277973" cy="270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9290542" y="2994498"/>
            <a:ext cx="989979" cy="25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64123" y="3692710"/>
            <a:ext cx="111896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NUCAPS, NOAA Unique Combined Atmospheric Processing System, is the algorithm for </a:t>
            </a:r>
            <a:r>
              <a:rPr lang="en-US" sz="2800" dirty="0" err="1"/>
              <a:t>CrIS</a:t>
            </a:r>
            <a:r>
              <a:rPr lang="en-US" sz="2800" dirty="0"/>
              <a:t>/ATMS soundings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Measure temperature and water vapor with height as well as ozone, other trace gases, and cloud information (e. g. cloud top fraction, cloud top pressure)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Most accurate in the upper-levels under clear conditions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Infrared and microwave measurements are paired to allow for measurements in partly cloudy regions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Measurements are degraded in regions of thick clouds and precipitation</a:t>
            </a:r>
          </a:p>
        </p:txBody>
      </p:sp>
    </p:spTree>
    <p:extLst>
      <p:ext uri="{BB962C8B-B14F-4D97-AF65-F5344CB8AC3E}">
        <p14:creationId xmlns:p14="http://schemas.microsoft.com/office/powerpoint/2010/main" val="264066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is a NUCAPS Sounding Retrieved?</a:t>
            </a:r>
          </a:p>
        </p:txBody>
      </p:sp>
      <p:sp>
        <p:nvSpPr>
          <p:cNvPr id="4" name="Down Arrow 3"/>
          <p:cNvSpPr/>
          <p:nvPr/>
        </p:nvSpPr>
        <p:spPr>
          <a:xfrm rot="14044633">
            <a:off x="2998027" y="3999961"/>
            <a:ext cx="457916" cy="1235931"/>
          </a:xfrm>
          <a:prstGeom prst="downArrow">
            <a:avLst/>
          </a:prstGeom>
          <a:solidFill>
            <a:srgbClr val="75BDA7">
              <a:lumMod val="20000"/>
              <a:lumOff val="80000"/>
            </a:srgbClr>
          </a:solidFill>
          <a:ln w="12700" cap="flat" cmpd="sng" algn="ctr">
            <a:solidFill>
              <a:srgbClr val="3494BA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497768" y="3850866"/>
            <a:ext cx="457916" cy="908450"/>
          </a:xfrm>
          <a:prstGeom prst="downArrow">
            <a:avLst/>
          </a:prstGeom>
          <a:solidFill>
            <a:srgbClr val="75BDA7">
              <a:lumMod val="20000"/>
              <a:lumOff val="80000"/>
            </a:srgbClr>
          </a:solidFill>
          <a:ln w="12700" cap="flat" cmpd="sng" algn="ctr">
            <a:solidFill>
              <a:srgbClr val="3494BA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3" descr="planck_fi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53957" r="4762"/>
          <a:stretch/>
        </p:blipFill>
        <p:spPr>
          <a:xfrm>
            <a:off x="3502818" y="783216"/>
            <a:ext cx="6435136" cy="240832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4049" y="4800778"/>
            <a:ext cx="3330325" cy="1999569"/>
          </a:xfrm>
          <a:prstGeom prst="rect">
            <a:avLst/>
          </a:prstGeom>
          <a:solidFill>
            <a:srgbClr val="58B6C0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retrieval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both MW and a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B6C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subset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cloud-cleared IR channels. This involves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 checking, diagnostic tests, iteration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Sequential retrieval of T, q, CO, O3, CH4, etc.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flags</a:t>
            </a:r>
          </a:p>
        </p:txBody>
      </p:sp>
      <p:sp>
        <p:nvSpPr>
          <p:cNvPr id="8" name="Rectangle 7"/>
          <p:cNvSpPr/>
          <p:nvPr/>
        </p:nvSpPr>
        <p:spPr>
          <a:xfrm>
            <a:off x="3789667" y="3253606"/>
            <a:ext cx="2756629" cy="1314451"/>
          </a:xfrm>
          <a:prstGeom prst="rect">
            <a:avLst/>
          </a:prstGeom>
          <a:solidFill>
            <a:srgbClr val="58B6C0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Produce final IR+MW NUCAPS soundings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100 layers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MW-only NUCAPS soundings available operationally but not in AWIPS yet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53651" y="711655"/>
            <a:ext cx="1904688" cy="2677656"/>
          </a:xfrm>
          <a:prstGeom prst="rect">
            <a:avLst/>
          </a:prstGeom>
          <a:noFill/>
          <a:ln w="19050">
            <a:solidFill>
              <a:srgbClr val="58B6C0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Which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CrIS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channels are used?  399 of them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/>
              </a:rPr>
              <a:t>24 for surface temperature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87 for atmospheric temperature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62 for water vapor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Adjacent Channels are not used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Channels chosen are predominantly sensitive to one gas only</a:t>
            </a:r>
          </a:p>
        </p:txBody>
      </p:sp>
      <p:sp>
        <p:nvSpPr>
          <p:cNvPr id="10" name="Down Arrow 9"/>
          <p:cNvSpPr/>
          <p:nvPr/>
        </p:nvSpPr>
        <p:spPr>
          <a:xfrm>
            <a:off x="1497768" y="2134621"/>
            <a:ext cx="457916" cy="852864"/>
          </a:xfrm>
          <a:prstGeom prst="downArrow">
            <a:avLst/>
          </a:prstGeom>
          <a:solidFill>
            <a:srgbClr val="75BDA7">
              <a:lumMod val="20000"/>
              <a:lumOff val="80000"/>
            </a:srgbClr>
          </a:solidFill>
          <a:ln w="12700" cap="flat" cmpd="sng" algn="ctr">
            <a:solidFill>
              <a:srgbClr val="3494BA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4448" y="866202"/>
            <a:ext cx="2329911" cy="1257902"/>
          </a:xfrm>
          <a:prstGeom prst="rect">
            <a:avLst/>
          </a:prstGeom>
          <a:solidFill>
            <a:srgbClr val="58B6C0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profile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statistically derived from MW (ATMS) and full IR measurement (all channels of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8377" y="3002519"/>
            <a:ext cx="2102051" cy="878382"/>
          </a:xfrm>
          <a:prstGeom prst="rect">
            <a:avLst/>
          </a:prstGeom>
          <a:solidFill>
            <a:srgbClr val="58B6C0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 clearing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cloud signal from IR radiance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4D5571-94E2-446A-9929-65A1DBCDD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r="27422"/>
          <a:stretch/>
        </p:blipFill>
        <p:spPr>
          <a:xfrm>
            <a:off x="4935044" y="4611071"/>
            <a:ext cx="3354126" cy="2203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A2E70E-2682-4717-B433-5AB4D9927261}"/>
              </a:ext>
            </a:extLst>
          </p:cNvPr>
          <p:cNvSpPr txBox="1"/>
          <p:nvPr/>
        </p:nvSpPr>
        <p:spPr>
          <a:xfrm>
            <a:off x="5657648" y="4867909"/>
            <a:ext cx="267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NUCAPS Sounding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CD3B234C-C2D1-42E4-A744-64083217DA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r="27732"/>
          <a:stretch/>
        </p:blipFill>
        <p:spPr>
          <a:xfrm>
            <a:off x="8380279" y="4594140"/>
            <a:ext cx="3335350" cy="22037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549FB3-670B-4A02-B938-8A84FBD5AAB0}"/>
              </a:ext>
            </a:extLst>
          </p:cNvPr>
          <p:cNvSpPr txBox="1"/>
          <p:nvPr/>
        </p:nvSpPr>
        <p:spPr>
          <a:xfrm>
            <a:off x="9354137" y="4867909"/>
            <a:ext cx="175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Radiosonde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B0050D-7AA2-4324-8733-FF96CB0DCA7A}"/>
              </a:ext>
            </a:extLst>
          </p:cNvPr>
          <p:cNvSpPr/>
          <p:nvPr/>
        </p:nvSpPr>
        <p:spPr>
          <a:xfrm>
            <a:off x="6791325" y="3644727"/>
            <a:ext cx="3146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dirty="0" err="1"/>
              <a:t>CrIS</a:t>
            </a:r>
            <a:r>
              <a:rPr lang="en-US" dirty="0"/>
              <a:t> and ATMS can resolve: </a:t>
            </a:r>
          </a:p>
          <a:p>
            <a:pPr marL="800100" lvl="1" indent="-342900"/>
            <a:r>
              <a:rPr lang="en-US" dirty="0"/>
              <a:t>4-6 layers of water vapor</a:t>
            </a:r>
          </a:p>
          <a:p>
            <a:pPr marL="800100" lvl="1" indent="-342900"/>
            <a:r>
              <a:rPr lang="en-US" dirty="0"/>
              <a:t>6-10 layers of temperature</a:t>
            </a:r>
          </a:p>
        </p:txBody>
      </p:sp>
    </p:spTree>
    <p:extLst>
      <p:ext uri="{BB962C8B-B14F-4D97-AF65-F5344CB8AC3E}">
        <p14:creationId xmlns:p14="http://schemas.microsoft.com/office/powerpoint/2010/main" val="4238641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Successful Retrievals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1565" y="608218"/>
            <a:ext cx="9126779" cy="584775"/>
          </a:xfrm>
          <a:prstGeom prst="rect">
            <a:avLst/>
          </a:prstGeom>
          <a:solidFill>
            <a:srgbClr val="B2FF65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600" dirty="0">
                <a:solidFill>
                  <a:prstClr val="black"/>
                </a:solidFill>
                <a:effectLst>
                  <a:glow rad="50800">
                    <a:srgbClr val="B2FF65">
                      <a:alpha val="70980"/>
                    </a:srgbClr>
                  </a:glow>
                </a:effectLst>
                <a:latin typeface="Calibri" panose="020F0502020204030204"/>
              </a:rPr>
              <a:t>Cloud Clearing </a:t>
            </a:r>
            <a:r>
              <a:rPr lang="en-US" sz="1600" b="1" dirty="0">
                <a:solidFill>
                  <a:prstClr val="black"/>
                </a:solidFill>
                <a:effectLst>
                  <a:glow rad="50800">
                    <a:srgbClr val="B2FF65">
                      <a:alpha val="70980"/>
                    </a:srgbClr>
                  </a:glow>
                </a:effectLst>
                <a:latin typeface="Calibri" panose="020F0502020204030204"/>
              </a:rPr>
              <a:t>succeeds </a:t>
            </a:r>
            <a:r>
              <a:rPr lang="en-US" sz="1600" dirty="0">
                <a:solidFill>
                  <a:prstClr val="black"/>
                </a:solidFill>
                <a:effectLst>
                  <a:glow rad="50800">
                    <a:srgbClr val="B2FF65">
                      <a:alpha val="70980"/>
                    </a:srgbClr>
                  </a:glow>
                </a:effectLst>
                <a:latin typeface="Calibri" panose="020F0502020204030204"/>
              </a:rPr>
              <a:t>when</a:t>
            </a:r>
            <a:r>
              <a:rPr lang="en-US" sz="1600" b="1" dirty="0">
                <a:solidFill>
                  <a:prstClr val="black"/>
                </a:solidFill>
                <a:effectLst>
                  <a:glow rad="50800">
                    <a:srgbClr val="B2FF65">
                      <a:alpha val="70980"/>
                    </a:srgbClr>
                  </a:glow>
                </a:effectLst>
                <a:latin typeface="Calibri" panose="020F0502020204030204"/>
              </a:rPr>
              <a:t> </a:t>
            </a:r>
            <a:r>
              <a:rPr lang="en-US" sz="1600" dirty="0">
                <a:solidFill>
                  <a:prstClr val="black"/>
                </a:solidFill>
                <a:effectLst>
                  <a:glow rad="50800">
                    <a:srgbClr val="B2FF65">
                      <a:alpha val="70980"/>
                    </a:srgbClr>
                  </a:glow>
                </a:effectLst>
                <a:latin typeface="Calibri" panose="020F0502020204030204"/>
              </a:rPr>
              <a:t>NUCAPS footprint has </a:t>
            </a:r>
            <a:r>
              <a:rPr lang="en-US" sz="1600" b="1" dirty="0">
                <a:solidFill>
                  <a:prstClr val="black"/>
                </a:solidFill>
                <a:effectLst>
                  <a:glow rad="50800">
                    <a:srgbClr val="B2FF65">
                      <a:alpha val="70980"/>
                    </a:srgbClr>
                  </a:glow>
                </a:effectLst>
                <a:latin typeface="Calibri" panose="020F0502020204030204"/>
              </a:rPr>
              <a:t>cloud variability</a:t>
            </a:r>
            <a:r>
              <a:rPr lang="en-US" sz="1600" dirty="0">
                <a:solidFill>
                  <a:prstClr val="black"/>
                </a:solidFill>
                <a:effectLst>
                  <a:glow rad="50800">
                    <a:srgbClr val="B2FF65">
                      <a:alpha val="70980"/>
                    </a:srgbClr>
                  </a:glow>
                </a:effectLst>
                <a:latin typeface="Calibri" panose="020F0502020204030204"/>
              </a:rPr>
              <a:t>; </a:t>
            </a:r>
          </a:p>
          <a:p>
            <a:pPr algn="ctr" defTabSz="685800"/>
            <a:r>
              <a:rPr lang="en-US" sz="1600" dirty="0">
                <a:solidFill>
                  <a:prstClr val="black"/>
                </a:solidFill>
                <a:effectLst>
                  <a:glow rad="50800">
                    <a:srgbClr val="B2FF65">
                      <a:alpha val="70980"/>
                    </a:srgbClr>
                  </a:glow>
                </a:effectLst>
                <a:latin typeface="Calibri" panose="020F0502020204030204"/>
              </a:rPr>
              <a:t>i.e. when the </a:t>
            </a:r>
            <a:r>
              <a:rPr lang="en-US" sz="1600" dirty="0" err="1">
                <a:solidFill>
                  <a:prstClr val="black"/>
                </a:solidFill>
                <a:effectLst>
                  <a:glow rad="50800">
                    <a:srgbClr val="B2FF65">
                      <a:alpha val="70980"/>
                    </a:srgbClr>
                  </a:glow>
                </a:effectLst>
                <a:latin typeface="Calibri" panose="020F0502020204030204"/>
              </a:rPr>
              <a:t>CrIS</a:t>
            </a:r>
            <a:r>
              <a:rPr lang="en-US" sz="1600" dirty="0">
                <a:solidFill>
                  <a:prstClr val="black"/>
                </a:solidFill>
                <a:effectLst>
                  <a:glow rad="50800">
                    <a:srgbClr val="B2FF65">
                      <a:alpha val="70980"/>
                    </a:srgbClr>
                  </a:glow>
                </a:effectLst>
                <a:latin typeface="Calibri" panose="020F0502020204030204"/>
              </a:rPr>
              <a:t> footprints have variable cloud fractions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878919" y="3649320"/>
            <a:ext cx="24058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The clear-sky radiative pathway PAST clouds can be determined using a cluster of 3x3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CrIS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footprints with variable cloud fractions.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NUCAPS soundings are successfully retrieved from clear-sky or cloud-cleared radiance measurements.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2769718" y="1335701"/>
            <a:ext cx="6025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NUCAPS retrieves soundings if there is a radiative pathway past clouds</a:t>
            </a:r>
          </a:p>
        </p:txBody>
      </p:sp>
      <p:pic>
        <p:nvPicPr>
          <p:cNvPr id="198" name="Picture 1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532" y="1875407"/>
            <a:ext cx="2538239" cy="2154713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91" y="1834171"/>
            <a:ext cx="2414665" cy="2175041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670" y="1834171"/>
            <a:ext cx="2500115" cy="2175041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010" y="4069371"/>
            <a:ext cx="2414167" cy="2147216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091" y="4081094"/>
            <a:ext cx="2479455" cy="2247900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669" y="4069371"/>
            <a:ext cx="2577722" cy="2147216"/>
          </a:xfrm>
          <a:prstGeom prst="rect">
            <a:avLst/>
          </a:prstGeom>
        </p:spPr>
      </p:pic>
      <p:grpSp>
        <p:nvGrpSpPr>
          <p:cNvPr id="204" name="Group 203"/>
          <p:cNvGrpSpPr/>
          <p:nvPr/>
        </p:nvGrpSpPr>
        <p:grpSpPr>
          <a:xfrm>
            <a:off x="2546568" y="1952480"/>
            <a:ext cx="1982819" cy="1938420"/>
            <a:chOff x="1329931" y="1331286"/>
            <a:chExt cx="2124467" cy="2044092"/>
          </a:xfrm>
        </p:grpSpPr>
        <p:sp>
          <p:nvSpPr>
            <p:cNvPr id="205" name="Oval 204"/>
            <p:cNvSpPr/>
            <p:nvPr/>
          </p:nvSpPr>
          <p:spPr>
            <a:xfrm>
              <a:off x="1329931" y="1331286"/>
              <a:ext cx="2124467" cy="2044092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2197137" y="1644932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>
              <a:off x="2731094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1651820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2731094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2202818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>
              <a:off x="1651820" y="215325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2731094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2197137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1651820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5040013" y="1947354"/>
            <a:ext cx="1982819" cy="1938420"/>
            <a:chOff x="1329931" y="1331286"/>
            <a:chExt cx="2124467" cy="2044092"/>
          </a:xfrm>
        </p:grpSpPr>
        <p:sp>
          <p:nvSpPr>
            <p:cNvPr id="216" name="Oval 215"/>
            <p:cNvSpPr/>
            <p:nvPr/>
          </p:nvSpPr>
          <p:spPr>
            <a:xfrm>
              <a:off x="1329931" y="1331286"/>
              <a:ext cx="2124467" cy="2044092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2197137" y="1644932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2731094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9" name="Oval 218"/>
            <p:cNvSpPr/>
            <p:nvPr/>
          </p:nvSpPr>
          <p:spPr>
            <a:xfrm>
              <a:off x="1651820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2731094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1" name="Oval 220"/>
            <p:cNvSpPr/>
            <p:nvPr/>
          </p:nvSpPr>
          <p:spPr>
            <a:xfrm>
              <a:off x="2202818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1651820" y="215325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2731094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4" name="Oval 223"/>
            <p:cNvSpPr/>
            <p:nvPr/>
          </p:nvSpPr>
          <p:spPr>
            <a:xfrm>
              <a:off x="2197137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1651820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7575317" y="1955150"/>
            <a:ext cx="1982819" cy="1938420"/>
            <a:chOff x="1329931" y="1331286"/>
            <a:chExt cx="2124467" cy="2044092"/>
          </a:xfrm>
        </p:grpSpPr>
        <p:sp>
          <p:nvSpPr>
            <p:cNvPr id="227" name="Oval 226"/>
            <p:cNvSpPr/>
            <p:nvPr/>
          </p:nvSpPr>
          <p:spPr>
            <a:xfrm>
              <a:off x="1329931" y="1331286"/>
              <a:ext cx="2124467" cy="2044092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2197137" y="1644932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2731094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1651820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2731094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2202818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1651820" y="215325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2731094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2197137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1651820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2541266" y="4151978"/>
            <a:ext cx="1982819" cy="1938420"/>
            <a:chOff x="1329931" y="1331286"/>
            <a:chExt cx="2124467" cy="2044092"/>
          </a:xfrm>
        </p:grpSpPr>
        <p:sp>
          <p:nvSpPr>
            <p:cNvPr id="238" name="Oval 237"/>
            <p:cNvSpPr/>
            <p:nvPr/>
          </p:nvSpPr>
          <p:spPr>
            <a:xfrm>
              <a:off x="1329931" y="1331286"/>
              <a:ext cx="2124467" cy="2044092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2197137" y="1644932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2731094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1651820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2731094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2202818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1651820" y="215325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2731094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2197137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1651820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5040013" y="4173769"/>
            <a:ext cx="1982819" cy="1938420"/>
            <a:chOff x="1329931" y="1331286"/>
            <a:chExt cx="2124467" cy="2044092"/>
          </a:xfrm>
        </p:grpSpPr>
        <p:sp>
          <p:nvSpPr>
            <p:cNvPr id="249" name="Oval 248"/>
            <p:cNvSpPr/>
            <p:nvPr/>
          </p:nvSpPr>
          <p:spPr>
            <a:xfrm>
              <a:off x="1329931" y="1331286"/>
              <a:ext cx="2124467" cy="2044092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>
              <a:off x="2197137" y="1644932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>
              <a:off x="2731094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>
              <a:off x="1651820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>
              <a:off x="2731094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>
              <a:off x="2202818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>
              <a:off x="1651820" y="215325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>
              <a:off x="2731094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>
              <a:off x="2197137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>
              <a:off x="1651820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7586152" y="4146851"/>
            <a:ext cx="1982819" cy="1938420"/>
            <a:chOff x="1329931" y="1331286"/>
            <a:chExt cx="2124467" cy="2044092"/>
          </a:xfrm>
        </p:grpSpPr>
        <p:sp>
          <p:nvSpPr>
            <p:cNvPr id="260" name="Oval 259"/>
            <p:cNvSpPr/>
            <p:nvPr/>
          </p:nvSpPr>
          <p:spPr>
            <a:xfrm>
              <a:off x="1329931" y="1331286"/>
              <a:ext cx="2124467" cy="2044092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>
              <a:off x="2197137" y="1644932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>
              <a:off x="2731094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>
              <a:off x="1651820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>
              <a:off x="2731094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>
              <a:off x="2202818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>
              <a:off x="1651820" y="215325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>
              <a:off x="2731094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>
              <a:off x="2197137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>
              <a:off x="1651820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270" name="Straight Connector 269"/>
          <p:cNvCxnSpPr/>
          <p:nvPr/>
        </p:nvCxnSpPr>
        <p:spPr>
          <a:xfrm flipH="1">
            <a:off x="4770461" y="1834171"/>
            <a:ext cx="1" cy="4451042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7307850" y="1784226"/>
            <a:ext cx="1" cy="4451042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 flipH="1">
            <a:off x="9862277" y="1875934"/>
            <a:ext cx="1" cy="4451042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2328742" y="1796391"/>
            <a:ext cx="1" cy="4451042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4283830" y="1891158"/>
            <a:ext cx="40107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/>
            <a:r>
              <a:rPr lang="en-US" sz="2250" b="1">
                <a:solidFill>
                  <a:srgbClr val="00B050"/>
                </a:solidFill>
                <a:effectLst>
                  <a:glow rad="76200">
                    <a:srgbClr val="FFFF00">
                      <a:alpha val="40000"/>
                    </a:srgbClr>
                  </a:glow>
                </a:effectLst>
                <a:latin typeface="Calibri" panose="020F0502020204030204"/>
              </a:rPr>
              <a:t>✓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6824675" y="1907562"/>
            <a:ext cx="40107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/>
            <a:r>
              <a:rPr lang="en-US" sz="2250" b="1">
                <a:solidFill>
                  <a:srgbClr val="00B050"/>
                </a:solidFill>
                <a:effectLst>
                  <a:glow rad="76200">
                    <a:srgbClr val="FFFF00">
                      <a:alpha val="40000"/>
                    </a:srgbClr>
                  </a:glow>
                </a:effectLst>
                <a:latin typeface="Calibri" panose="020F0502020204030204"/>
              </a:rPr>
              <a:t>✓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9389707" y="1911652"/>
            <a:ext cx="40107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/>
            <a:r>
              <a:rPr lang="en-US" sz="2250" b="1">
                <a:solidFill>
                  <a:srgbClr val="00B050"/>
                </a:solidFill>
                <a:effectLst>
                  <a:glow rad="76200">
                    <a:srgbClr val="FFFF00">
                      <a:alpha val="40000"/>
                    </a:srgbClr>
                  </a:glow>
                </a:effectLst>
                <a:latin typeface="Calibri" panose="020F0502020204030204"/>
              </a:rPr>
              <a:t>✓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9399071" y="4106647"/>
            <a:ext cx="40107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/>
            <a:r>
              <a:rPr lang="en-US" sz="2250" b="1">
                <a:solidFill>
                  <a:srgbClr val="00B050"/>
                </a:solidFill>
                <a:effectLst>
                  <a:glow rad="76200">
                    <a:srgbClr val="FFFF00">
                      <a:alpha val="40000"/>
                    </a:srgbClr>
                  </a:glow>
                </a:effectLst>
                <a:latin typeface="Calibri" panose="020F0502020204030204"/>
              </a:rPr>
              <a:t>✓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6842543" y="4107217"/>
            <a:ext cx="40107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/>
            <a:r>
              <a:rPr lang="en-US" sz="2250" b="1">
                <a:solidFill>
                  <a:srgbClr val="00B050"/>
                </a:solidFill>
                <a:effectLst>
                  <a:glow rad="76200">
                    <a:srgbClr val="FFFF00">
                      <a:alpha val="40000"/>
                    </a:srgbClr>
                  </a:glow>
                </a:effectLst>
                <a:latin typeface="Calibri" panose="020F0502020204030204"/>
              </a:rPr>
              <a:t>✓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4337276" y="4148065"/>
            <a:ext cx="40107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/>
            <a:r>
              <a:rPr lang="en-US" sz="2250" b="1">
                <a:solidFill>
                  <a:srgbClr val="00B050"/>
                </a:solidFill>
                <a:effectLst>
                  <a:glow rad="76200">
                    <a:srgbClr val="FFFF00">
                      <a:alpha val="40000"/>
                    </a:srgbClr>
                  </a:glow>
                </a:effectLst>
                <a:latin typeface="Calibri" panose="020F0502020204030204"/>
              </a:rPr>
              <a:t>✓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986220" y="1765716"/>
            <a:ext cx="151560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685800"/>
            <a:r>
              <a:rPr lang="en-US" sz="1400" b="1" dirty="0">
                <a:solidFill>
                  <a:srgbClr val="E0AA01"/>
                </a:solidFill>
                <a:latin typeface="Calibri" panose="020F0502020204030204"/>
              </a:rPr>
              <a:t>NUCAPS footprint</a:t>
            </a:r>
          </a:p>
          <a:p>
            <a:pPr algn="ctr" defTabSz="685800"/>
            <a:r>
              <a:rPr lang="en-US" sz="1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CrIS</a:t>
            </a:r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footprint</a:t>
            </a:r>
          </a:p>
        </p:txBody>
      </p:sp>
      <p:pic>
        <p:nvPicPr>
          <p:cNvPr id="282" name="Picture 2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7240" y="6507648"/>
            <a:ext cx="754868" cy="301947"/>
          </a:xfrm>
          <a:prstGeom prst="rect">
            <a:avLst/>
          </a:prstGeom>
        </p:spPr>
      </p:pic>
      <p:cxnSp>
        <p:nvCxnSpPr>
          <p:cNvPr id="283" name="Straight Connector 282"/>
          <p:cNvCxnSpPr/>
          <p:nvPr/>
        </p:nvCxnSpPr>
        <p:spPr>
          <a:xfrm>
            <a:off x="4025729" y="6306556"/>
            <a:ext cx="3560423" cy="2042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844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Failed Retrievals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38119" y="608218"/>
            <a:ext cx="9126779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Cloud Clearing </a:t>
            </a:r>
            <a:r>
              <a:rPr lang="en-US" sz="1600" b="1" dirty="0">
                <a:solidFill>
                  <a:schemeClr val="bg1"/>
                </a:solidFill>
              </a:rPr>
              <a:t>FAILS</a:t>
            </a:r>
            <a:r>
              <a:rPr lang="en-US" sz="1600" dirty="0">
                <a:solidFill>
                  <a:schemeClr val="bg1"/>
                </a:solidFill>
              </a:rPr>
              <a:t> when NUCAPS footprint is </a:t>
            </a:r>
            <a:r>
              <a:rPr lang="en-US" sz="1600" b="1" dirty="0">
                <a:solidFill>
                  <a:schemeClr val="bg1"/>
                </a:solidFill>
              </a:rPr>
              <a:t>uniformly cloudy</a:t>
            </a:r>
            <a:r>
              <a:rPr lang="en-US" sz="1600" dirty="0">
                <a:solidFill>
                  <a:schemeClr val="bg1"/>
                </a:solidFill>
              </a:rPr>
              <a:t>;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i.e. when each </a:t>
            </a:r>
            <a:r>
              <a:rPr lang="en-US" sz="1600" dirty="0" err="1">
                <a:solidFill>
                  <a:schemeClr val="bg1"/>
                </a:solidFill>
              </a:rPr>
              <a:t>CrIS</a:t>
            </a:r>
            <a:r>
              <a:rPr lang="en-US" sz="1600" dirty="0">
                <a:solidFill>
                  <a:schemeClr val="bg1"/>
                </a:solidFill>
              </a:rPr>
              <a:t> footprint has the same cloud fraction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287" y="3980145"/>
            <a:ext cx="2547313" cy="2121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076" y="1853738"/>
            <a:ext cx="2512311" cy="2067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30" y="1875054"/>
            <a:ext cx="2599517" cy="2054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425" y="4041354"/>
            <a:ext cx="2487885" cy="2075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431" y="4041354"/>
            <a:ext cx="2438597" cy="2099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5286" y="1851085"/>
            <a:ext cx="2580698" cy="207826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4829078" y="1787279"/>
            <a:ext cx="1" cy="4451042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366467" y="1713888"/>
            <a:ext cx="1" cy="4451042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605185" y="1905588"/>
            <a:ext cx="1982819" cy="1938420"/>
            <a:chOff x="1329931" y="1331286"/>
            <a:chExt cx="2124467" cy="2044092"/>
          </a:xfrm>
        </p:grpSpPr>
        <p:sp>
          <p:nvSpPr>
            <p:cNvPr id="14" name="Oval 13"/>
            <p:cNvSpPr/>
            <p:nvPr/>
          </p:nvSpPr>
          <p:spPr>
            <a:xfrm>
              <a:off x="1329931" y="1331286"/>
              <a:ext cx="2124467" cy="2044092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2197137" y="1644932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Oval 15"/>
            <p:cNvSpPr/>
            <p:nvPr/>
          </p:nvSpPr>
          <p:spPr>
            <a:xfrm>
              <a:off x="2731094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Oval 16"/>
            <p:cNvSpPr/>
            <p:nvPr/>
          </p:nvSpPr>
          <p:spPr>
            <a:xfrm>
              <a:off x="1651820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Oval 17"/>
            <p:cNvSpPr/>
            <p:nvPr/>
          </p:nvSpPr>
          <p:spPr>
            <a:xfrm>
              <a:off x="2731094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Oval 18"/>
            <p:cNvSpPr/>
            <p:nvPr/>
          </p:nvSpPr>
          <p:spPr>
            <a:xfrm>
              <a:off x="2202818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Oval 19"/>
            <p:cNvSpPr/>
            <p:nvPr/>
          </p:nvSpPr>
          <p:spPr>
            <a:xfrm>
              <a:off x="1651820" y="215325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Oval 20"/>
            <p:cNvSpPr/>
            <p:nvPr/>
          </p:nvSpPr>
          <p:spPr>
            <a:xfrm>
              <a:off x="2731094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Oval 21"/>
            <p:cNvSpPr/>
            <p:nvPr/>
          </p:nvSpPr>
          <p:spPr>
            <a:xfrm>
              <a:off x="2197137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Oval 22"/>
            <p:cNvSpPr/>
            <p:nvPr/>
          </p:nvSpPr>
          <p:spPr>
            <a:xfrm>
              <a:off x="1651820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98630" y="1900462"/>
            <a:ext cx="1982819" cy="1938420"/>
            <a:chOff x="1329931" y="1331286"/>
            <a:chExt cx="2124467" cy="2044092"/>
          </a:xfrm>
        </p:grpSpPr>
        <p:sp>
          <p:nvSpPr>
            <p:cNvPr id="25" name="Oval 24"/>
            <p:cNvSpPr/>
            <p:nvPr/>
          </p:nvSpPr>
          <p:spPr>
            <a:xfrm>
              <a:off x="1329931" y="1331286"/>
              <a:ext cx="2124467" cy="2044092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Oval 25"/>
            <p:cNvSpPr/>
            <p:nvPr/>
          </p:nvSpPr>
          <p:spPr>
            <a:xfrm>
              <a:off x="2197137" y="1644932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Oval 26"/>
            <p:cNvSpPr/>
            <p:nvPr/>
          </p:nvSpPr>
          <p:spPr>
            <a:xfrm>
              <a:off x="2731094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Oval 27"/>
            <p:cNvSpPr/>
            <p:nvPr/>
          </p:nvSpPr>
          <p:spPr>
            <a:xfrm>
              <a:off x="1651820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Oval 28"/>
            <p:cNvSpPr/>
            <p:nvPr/>
          </p:nvSpPr>
          <p:spPr>
            <a:xfrm>
              <a:off x="2731094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Oval 29"/>
            <p:cNvSpPr/>
            <p:nvPr/>
          </p:nvSpPr>
          <p:spPr>
            <a:xfrm>
              <a:off x="2202818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Oval 30"/>
            <p:cNvSpPr/>
            <p:nvPr/>
          </p:nvSpPr>
          <p:spPr>
            <a:xfrm>
              <a:off x="1651820" y="215325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Oval 31"/>
            <p:cNvSpPr/>
            <p:nvPr/>
          </p:nvSpPr>
          <p:spPr>
            <a:xfrm>
              <a:off x="2731094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Oval 32"/>
            <p:cNvSpPr/>
            <p:nvPr/>
          </p:nvSpPr>
          <p:spPr>
            <a:xfrm>
              <a:off x="2197137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Oval 33"/>
            <p:cNvSpPr/>
            <p:nvPr/>
          </p:nvSpPr>
          <p:spPr>
            <a:xfrm>
              <a:off x="1651820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633934" y="1908258"/>
            <a:ext cx="1982819" cy="1938420"/>
            <a:chOff x="1329931" y="1331286"/>
            <a:chExt cx="2124467" cy="2044092"/>
          </a:xfrm>
        </p:grpSpPr>
        <p:sp>
          <p:nvSpPr>
            <p:cNvPr id="36" name="Oval 35"/>
            <p:cNvSpPr/>
            <p:nvPr/>
          </p:nvSpPr>
          <p:spPr>
            <a:xfrm>
              <a:off x="1329931" y="1331286"/>
              <a:ext cx="2124467" cy="2044092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Oval 36"/>
            <p:cNvSpPr/>
            <p:nvPr/>
          </p:nvSpPr>
          <p:spPr>
            <a:xfrm>
              <a:off x="2197137" y="1644932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Oval 37"/>
            <p:cNvSpPr/>
            <p:nvPr/>
          </p:nvSpPr>
          <p:spPr>
            <a:xfrm>
              <a:off x="2731094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Oval 38"/>
            <p:cNvSpPr/>
            <p:nvPr/>
          </p:nvSpPr>
          <p:spPr>
            <a:xfrm>
              <a:off x="1651820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Oval 39"/>
            <p:cNvSpPr/>
            <p:nvPr/>
          </p:nvSpPr>
          <p:spPr>
            <a:xfrm>
              <a:off x="2731094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Oval 40"/>
            <p:cNvSpPr/>
            <p:nvPr/>
          </p:nvSpPr>
          <p:spPr>
            <a:xfrm>
              <a:off x="2202818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Oval 41"/>
            <p:cNvSpPr/>
            <p:nvPr/>
          </p:nvSpPr>
          <p:spPr>
            <a:xfrm>
              <a:off x="1651820" y="215325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Oval 42"/>
            <p:cNvSpPr/>
            <p:nvPr/>
          </p:nvSpPr>
          <p:spPr>
            <a:xfrm>
              <a:off x="2731094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" name="Oval 43"/>
            <p:cNvSpPr/>
            <p:nvPr/>
          </p:nvSpPr>
          <p:spPr>
            <a:xfrm>
              <a:off x="2197137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Oval 44"/>
            <p:cNvSpPr/>
            <p:nvPr/>
          </p:nvSpPr>
          <p:spPr>
            <a:xfrm>
              <a:off x="1651820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599883" y="4105086"/>
            <a:ext cx="1982819" cy="1938420"/>
            <a:chOff x="1329931" y="1331286"/>
            <a:chExt cx="2124467" cy="2044092"/>
          </a:xfrm>
        </p:grpSpPr>
        <p:sp>
          <p:nvSpPr>
            <p:cNvPr id="47" name="Oval 46"/>
            <p:cNvSpPr/>
            <p:nvPr/>
          </p:nvSpPr>
          <p:spPr>
            <a:xfrm>
              <a:off x="1329931" y="1331286"/>
              <a:ext cx="2124467" cy="2044092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Oval 47"/>
            <p:cNvSpPr/>
            <p:nvPr/>
          </p:nvSpPr>
          <p:spPr>
            <a:xfrm>
              <a:off x="2197137" y="1644932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Oval 48"/>
            <p:cNvSpPr/>
            <p:nvPr/>
          </p:nvSpPr>
          <p:spPr>
            <a:xfrm>
              <a:off x="2731094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Oval 49"/>
            <p:cNvSpPr/>
            <p:nvPr/>
          </p:nvSpPr>
          <p:spPr>
            <a:xfrm>
              <a:off x="1651820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Oval 50"/>
            <p:cNvSpPr/>
            <p:nvPr/>
          </p:nvSpPr>
          <p:spPr>
            <a:xfrm>
              <a:off x="2731094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Oval 51"/>
            <p:cNvSpPr/>
            <p:nvPr/>
          </p:nvSpPr>
          <p:spPr>
            <a:xfrm>
              <a:off x="2202818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Oval 52"/>
            <p:cNvSpPr/>
            <p:nvPr/>
          </p:nvSpPr>
          <p:spPr>
            <a:xfrm>
              <a:off x="1651820" y="215325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Oval 53"/>
            <p:cNvSpPr/>
            <p:nvPr/>
          </p:nvSpPr>
          <p:spPr>
            <a:xfrm>
              <a:off x="2731094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Oval 54"/>
            <p:cNvSpPr/>
            <p:nvPr/>
          </p:nvSpPr>
          <p:spPr>
            <a:xfrm>
              <a:off x="2197137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Oval 55"/>
            <p:cNvSpPr/>
            <p:nvPr/>
          </p:nvSpPr>
          <p:spPr>
            <a:xfrm>
              <a:off x="1651820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098630" y="4126877"/>
            <a:ext cx="1982819" cy="1938420"/>
            <a:chOff x="1329931" y="1331286"/>
            <a:chExt cx="2124467" cy="2044092"/>
          </a:xfrm>
        </p:grpSpPr>
        <p:sp>
          <p:nvSpPr>
            <p:cNvPr id="58" name="Oval 57"/>
            <p:cNvSpPr/>
            <p:nvPr/>
          </p:nvSpPr>
          <p:spPr>
            <a:xfrm>
              <a:off x="1329931" y="1331286"/>
              <a:ext cx="2124467" cy="2044092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Oval 58"/>
            <p:cNvSpPr/>
            <p:nvPr/>
          </p:nvSpPr>
          <p:spPr>
            <a:xfrm>
              <a:off x="2197137" y="1644932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0" name="Oval 59"/>
            <p:cNvSpPr/>
            <p:nvPr/>
          </p:nvSpPr>
          <p:spPr>
            <a:xfrm>
              <a:off x="2731094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Oval 60"/>
            <p:cNvSpPr/>
            <p:nvPr/>
          </p:nvSpPr>
          <p:spPr>
            <a:xfrm>
              <a:off x="1651820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Oval 61"/>
            <p:cNvSpPr/>
            <p:nvPr/>
          </p:nvSpPr>
          <p:spPr>
            <a:xfrm>
              <a:off x="2731094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3" name="Oval 62"/>
            <p:cNvSpPr/>
            <p:nvPr/>
          </p:nvSpPr>
          <p:spPr>
            <a:xfrm>
              <a:off x="2202818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4" name="Oval 63"/>
            <p:cNvSpPr/>
            <p:nvPr/>
          </p:nvSpPr>
          <p:spPr>
            <a:xfrm>
              <a:off x="1651820" y="215325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Oval 64"/>
            <p:cNvSpPr/>
            <p:nvPr/>
          </p:nvSpPr>
          <p:spPr>
            <a:xfrm>
              <a:off x="2731094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6" name="Oval 65"/>
            <p:cNvSpPr/>
            <p:nvPr/>
          </p:nvSpPr>
          <p:spPr>
            <a:xfrm>
              <a:off x="2197137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Oval 66"/>
            <p:cNvSpPr/>
            <p:nvPr/>
          </p:nvSpPr>
          <p:spPr>
            <a:xfrm>
              <a:off x="1651820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644769" y="4099959"/>
            <a:ext cx="1982819" cy="1938420"/>
            <a:chOff x="1329931" y="1331286"/>
            <a:chExt cx="2124467" cy="2044092"/>
          </a:xfrm>
        </p:grpSpPr>
        <p:sp>
          <p:nvSpPr>
            <p:cNvPr id="69" name="Oval 68"/>
            <p:cNvSpPr/>
            <p:nvPr/>
          </p:nvSpPr>
          <p:spPr>
            <a:xfrm>
              <a:off x="1329931" y="1331286"/>
              <a:ext cx="2124467" cy="2044092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0" name="Oval 69"/>
            <p:cNvSpPr/>
            <p:nvPr/>
          </p:nvSpPr>
          <p:spPr>
            <a:xfrm>
              <a:off x="2197137" y="1644932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1" name="Oval 70"/>
            <p:cNvSpPr/>
            <p:nvPr/>
          </p:nvSpPr>
          <p:spPr>
            <a:xfrm>
              <a:off x="2731094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2" name="Oval 71"/>
            <p:cNvSpPr/>
            <p:nvPr/>
          </p:nvSpPr>
          <p:spPr>
            <a:xfrm>
              <a:off x="1651820" y="164493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Oval 72"/>
            <p:cNvSpPr/>
            <p:nvPr/>
          </p:nvSpPr>
          <p:spPr>
            <a:xfrm>
              <a:off x="2731094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Oval 73"/>
            <p:cNvSpPr/>
            <p:nvPr/>
          </p:nvSpPr>
          <p:spPr>
            <a:xfrm>
              <a:off x="2202818" y="215865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Oval 74"/>
            <p:cNvSpPr/>
            <p:nvPr/>
          </p:nvSpPr>
          <p:spPr>
            <a:xfrm>
              <a:off x="1651820" y="2153251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6" name="Oval 75"/>
            <p:cNvSpPr/>
            <p:nvPr/>
          </p:nvSpPr>
          <p:spPr>
            <a:xfrm>
              <a:off x="2731094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Oval 76"/>
            <p:cNvSpPr/>
            <p:nvPr/>
          </p:nvSpPr>
          <p:spPr>
            <a:xfrm>
              <a:off x="2197137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8" name="Oval 77"/>
            <p:cNvSpPr/>
            <p:nvPr/>
          </p:nvSpPr>
          <p:spPr>
            <a:xfrm>
              <a:off x="1651820" y="2710537"/>
              <a:ext cx="378693" cy="389351"/>
            </a:xfrm>
            <a:prstGeom prst="ellipse">
              <a:avLst/>
            </a:prstGeom>
            <a:noFill/>
            <a:ln w="476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79" name="Straight Connector 78"/>
          <p:cNvCxnSpPr/>
          <p:nvPr/>
        </p:nvCxnSpPr>
        <p:spPr>
          <a:xfrm flipH="1">
            <a:off x="9920894" y="1829042"/>
            <a:ext cx="1" cy="4451042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406307" y="1905588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915601" y="1905588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470027" y="1886677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410823" y="4058403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950523" y="4051141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9498404" y="4080886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858605" y="1432516"/>
            <a:ext cx="668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NUCAPS cannot retrieve soundings if there is no radiative pathway past clouds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86220" y="1765716"/>
            <a:ext cx="151560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685800"/>
            <a:r>
              <a:rPr lang="en-US" sz="1400" b="1" dirty="0">
                <a:solidFill>
                  <a:srgbClr val="E0AA01"/>
                </a:solidFill>
                <a:latin typeface="Calibri" panose="020F0502020204030204"/>
              </a:rPr>
              <a:t>NUCAPS footprint</a:t>
            </a:r>
          </a:p>
          <a:p>
            <a:pPr algn="ctr" defTabSz="685800"/>
            <a:r>
              <a:rPr lang="en-US" sz="1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CrIS</a:t>
            </a:r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footprint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984802" y="3838882"/>
            <a:ext cx="22538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NUCAPS soundings CANNOT be retrieved from cloudy measurements of the radiative the pathway through clouds.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This is why optical thickness (cirrus versus stratocumulus) is irrelevant to NUCAPS.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7356" y="6468292"/>
            <a:ext cx="754868" cy="3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0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Soundings in NWS Operations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89" t="24035" r="23088"/>
          <a:stretch/>
        </p:blipFill>
        <p:spPr>
          <a:xfrm>
            <a:off x="5990876" y="787640"/>
            <a:ext cx="4114416" cy="3759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397"/>
          <a:stretch/>
        </p:blipFill>
        <p:spPr>
          <a:xfrm>
            <a:off x="8206154" y="3507285"/>
            <a:ext cx="3519157" cy="3204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52887" y="2768621"/>
            <a:ext cx="1533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</a:rPr>
              <a:t>Images by Kris White (NWS HUN/</a:t>
            </a:r>
            <a:r>
              <a:rPr lang="en-US" sz="1400" kern="0" dirty="0" err="1">
                <a:solidFill>
                  <a:prstClr val="black"/>
                </a:solidFill>
              </a:rPr>
              <a:t>SPoRT</a:t>
            </a:r>
            <a:r>
              <a:rPr lang="en-US" sz="1400" kern="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80795" y="904340"/>
            <a:ext cx="1124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NUCAPS Sounding locations in AWIPS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18260" y="3944661"/>
            <a:ext cx="14608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NUCAPS </a:t>
            </a:r>
          </a:p>
          <a:p>
            <a:pPr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Sounding</a:t>
            </a:r>
          </a:p>
          <a:p>
            <a:pPr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 in AWIPS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3123" y="787639"/>
            <a:ext cx="5727753" cy="582417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Since 2014 S-NPP </a:t>
            </a:r>
            <a:r>
              <a:rPr lang="en-US" sz="2400" dirty="0" err="1">
                <a:solidFill>
                  <a:schemeClr val="tx1"/>
                </a:solidFill>
              </a:rPr>
              <a:t>CrIS</a:t>
            </a:r>
            <a:r>
              <a:rPr lang="en-US" sz="2400" dirty="0">
                <a:solidFill>
                  <a:schemeClr val="tx1"/>
                </a:solidFill>
              </a:rPr>
              <a:t>/ATMS NUCAPS Soundings have been operationally available to all National Weather Service forecasters through the Advanced Weather Interactive Processing System (AWIPS) as Skew-T plots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NUCAPS Soundings have been valuable: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Where conventional observations lack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Between radiosonde launches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Have been demonstrated as valuable for:</a:t>
            </a:r>
          </a:p>
          <a:p>
            <a:pPr lvl="1"/>
            <a:r>
              <a:rPr lang="en-US" dirty="0">
                <a:solidFill>
                  <a:schemeClr val="tx1"/>
                </a:solidFill>
                <a:hlinkClick r:id="rId4"/>
              </a:rPr>
              <a:t>Assessing the pre-convective environment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hlinkClick r:id="rId5"/>
              </a:rPr>
              <a:t>Cold Air Aloft aviation hazard</a:t>
            </a:r>
            <a:endParaRPr lang="en-US" dirty="0">
              <a:solidFill>
                <a:schemeClr val="tx1"/>
              </a:solidFill>
            </a:endParaRP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JPSS Sounding Initiative collaborated to develop the capability to visualize the data in plan view or cross section to maximize the benefits of NUCAPS data in AWIPS</a:t>
            </a:r>
          </a:p>
        </p:txBody>
      </p:sp>
    </p:spTree>
    <p:extLst>
      <p:ext uri="{BB962C8B-B14F-4D97-AF65-F5344CB8AC3E}">
        <p14:creationId xmlns:p14="http://schemas.microsoft.com/office/powerpoint/2010/main" val="118135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332" y="3741197"/>
            <a:ext cx="4326746" cy="2985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Gridded Soundings in NWS Operations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6" y="3741197"/>
            <a:ext cx="4326746" cy="2985120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218119" y="781112"/>
            <a:ext cx="11653842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2400" dirty="0"/>
              <a:t>An experimental gridding process was developed in 2015/2016 and introduced to NWS forecasters in a testbed environment </a:t>
            </a:r>
          </a:p>
          <a:p>
            <a:pPr marL="347663" indent="-347663"/>
            <a:r>
              <a:rPr lang="en-US" sz="2400" dirty="0"/>
              <a:t>The JPSS Sounding Initiative partnered with the Meteorological Development Lab to develop the gridding capability within AWIPS</a:t>
            </a:r>
          </a:p>
          <a:p>
            <a:pPr marL="347663" indent="-347663"/>
            <a:r>
              <a:rPr lang="en-US" sz="2400" dirty="0"/>
              <a:t>Operational NWS-wide release was 3 Sept. 2019</a:t>
            </a:r>
          </a:p>
          <a:p>
            <a:pPr marL="347663" indent="-347663"/>
            <a:r>
              <a:rPr lang="en-US" sz="2400" dirty="0"/>
              <a:t>Minimal interpolation in the gridding process</a:t>
            </a:r>
          </a:p>
          <a:p>
            <a:pPr marL="347663" indent="-347663"/>
            <a:r>
              <a:rPr lang="en-US" sz="2400" dirty="0"/>
              <a:t>Temperature, moisture, and derived fields are available for display</a:t>
            </a:r>
          </a:p>
          <a:p>
            <a:pPr marL="347663" indent="-347663"/>
            <a:endParaRPr lang="en-US" sz="2400" dirty="0"/>
          </a:p>
        </p:txBody>
      </p:sp>
      <p:sp>
        <p:nvSpPr>
          <p:cNvPr id="8" name="Right Arrow 7"/>
          <p:cNvSpPr/>
          <p:nvPr/>
        </p:nvSpPr>
        <p:spPr>
          <a:xfrm>
            <a:off x="3053219" y="4703985"/>
            <a:ext cx="4970425" cy="1059542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Transformation (i.e. gridding) of point soundings to plan view &amp; cross section displays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A2AF5E19-CBDF-B047-ADCC-FBD5B741BE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781" y="1345106"/>
            <a:ext cx="7197848" cy="53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Flags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59" y="668915"/>
            <a:ext cx="8454018" cy="5818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97" r="66034"/>
          <a:stretch/>
        </p:blipFill>
        <p:spPr>
          <a:xfrm>
            <a:off x="9233603" y="684198"/>
            <a:ext cx="2356338" cy="1941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614" r="35085"/>
          <a:stretch/>
        </p:blipFill>
        <p:spPr>
          <a:xfrm>
            <a:off x="9292218" y="2811543"/>
            <a:ext cx="2192215" cy="1941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6041" r="1657"/>
          <a:stretch/>
        </p:blipFill>
        <p:spPr>
          <a:xfrm>
            <a:off x="9299759" y="4916729"/>
            <a:ext cx="2337075" cy="1941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78" y="6420006"/>
            <a:ext cx="754868" cy="3019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57727" y="6451977"/>
            <a:ext cx="7734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https://weather.msfc.nasa.gov/nucaps/qg/NUCAPS-QF-quick-guide.pdf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07415" y="1144589"/>
            <a:ext cx="1741261" cy="242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597665" y="3216140"/>
            <a:ext cx="1741261" cy="242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90184" y="5378450"/>
            <a:ext cx="2199757" cy="272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82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1917</Words>
  <Application>Microsoft Office PowerPoint</Application>
  <PresentationFormat>Widescreen</PresentationFormat>
  <Paragraphs>257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Operational Transition of Gridded NUCAPS to NOAA NWS and Emerging Applications</vt:lpstr>
      <vt:lpstr>SPoRT Mission</vt:lpstr>
      <vt:lpstr>Hyperspectral Infrared Sounders</vt:lpstr>
      <vt:lpstr>How is a NUCAPS Sounding Retrieved?</vt:lpstr>
      <vt:lpstr>Successful Retrievals</vt:lpstr>
      <vt:lpstr>Failed Retrievals</vt:lpstr>
      <vt:lpstr>Soundings in NWS Operations</vt:lpstr>
      <vt:lpstr>Gridded Soundings in NWS Operations</vt:lpstr>
      <vt:lpstr>Quality Flags</vt:lpstr>
      <vt:lpstr>Cold Air Aloft</vt:lpstr>
      <vt:lpstr>Pre-convective Environment</vt:lpstr>
      <vt:lpstr>Gridded Soundings</vt:lpstr>
      <vt:lpstr>Emerging Applications</vt:lpstr>
      <vt:lpstr>Fire Weather</vt:lpstr>
      <vt:lpstr>Fire Weather</vt:lpstr>
      <vt:lpstr>Cyclogenesis</vt:lpstr>
      <vt:lpstr>Tropical Cyclone Environment</vt:lpstr>
      <vt:lpstr>Summary</vt:lpstr>
      <vt:lpstr>More Information</vt:lpstr>
      <vt:lpstr>Non-AWIPS Visualizations</vt:lpstr>
      <vt:lpstr>Helpful Links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Berndt, Emily B. (MSFC-ST11)</dc:creator>
  <cp:lastModifiedBy>Berndt, Emily B. (MSFC-ST11)</cp:lastModifiedBy>
  <cp:revision>27</cp:revision>
  <dcterms:created xsi:type="dcterms:W3CDTF">2019-10-01T14:58:58Z</dcterms:created>
  <dcterms:modified xsi:type="dcterms:W3CDTF">2020-08-04T14:46:52Z</dcterms:modified>
</cp:coreProperties>
</file>