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73" r:id="rId6"/>
    <p:sldId id="269" r:id="rId7"/>
    <p:sldId id="261" r:id="rId8"/>
    <p:sldId id="262" r:id="rId9"/>
    <p:sldId id="263" r:id="rId10"/>
    <p:sldId id="264" r:id="rId11"/>
    <p:sldId id="265" r:id="rId12"/>
    <p:sldId id="272" r:id="rId13"/>
    <p:sldId id="267" r:id="rId14"/>
    <p:sldId id="26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 Scholten" initials="AS" lastIdx="1" clrIdx="0">
    <p:extLst>
      <p:ext uri="{19B8F6BF-5375-455C-9EA6-DF929625EA0E}">
        <p15:presenceInfo xmlns:p15="http://schemas.microsoft.com/office/powerpoint/2012/main" userId="S::ahscholt@ncsu.edu::7fa433ca-58bf-4acd-b900-ccf0358867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7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black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13F676-15C8-4C7A-85E4-6C23FE89EA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CE63F5-AEEB-4050-87CF-608E5B7504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BE0DD-7003-4D0E-9398-E98FB1C194D1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CD04A7-E24A-4AAF-A1C8-ED4741F60B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7BDF7F-3921-4E06-AEC4-09D8B18F67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871FA-0165-413F-A8A1-EF79A657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74767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F6647-A0F9-4AE1-871F-6F9B363EBB73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4954F-6772-440E-BEAE-B5D46CCA7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6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4954F-6772-440E-BEAE-B5D46CCA77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5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1D2C-EAB4-4C9B-9F9E-DD6F539624EB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2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9F2C-7112-4554-93BB-30B151FC7A16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9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3079-BB5E-4252-B450-ED66B6C9B55F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1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0AB32E-2DFE-4723-A89B-DCFA2DD25BEA}"/>
              </a:ext>
            </a:extLst>
          </p:cNvPr>
          <p:cNvSpPr txBox="1"/>
          <p:nvPr userDrawn="1"/>
        </p:nvSpPr>
        <p:spPr>
          <a:xfrm>
            <a:off x="11353801" y="6488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FF3C6FB-6DDC-46AF-91B0-A484C83C0234}" type="slidenum">
              <a:rPr lang="en-US" smtClean="0"/>
              <a:t>‹#›</a:t>
            </a:fld>
            <a:r>
              <a:rPr lang="en-US" dirty="0"/>
              <a:t>/15</a:t>
            </a:r>
          </a:p>
        </p:txBody>
      </p:sp>
      <p:pic>
        <p:nvPicPr>
          <p:cNvPr id="12" name="Picture 11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AE3CAEA3-5000-4703-9B12-EFA69554FB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120" y="107305"/>
            <a:ext cx="1663513" cy="465783"/>
          </a:xfrm>
          <a:prstGeom prst="rect">
            <a:avLst/>
          </a:prstGeom>
        </p:spPr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D7C3C097-E83A-42B1-B86C-F42FAB74E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77A9-754B-4932-B3C2-60495385A198}" type="datetime1">
              <a:rPr lang="en-US" smtClean="0"/>
              <a:t>8/4/2020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A6C87415-A3A0-4A70-98CD-E8F8FD94A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Hypersonic Technology – Anton Scholten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179059AA-A2BF-4B60-83CA-BBAF396E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7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2E9-4E4F-4491-B962-1B07780DC938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9CB1-F2EB-492D-9A83-DD4655C93AFB}" type="datetime1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6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4552-4538-4F32-93FE-531C48AF2241}" type="datetime1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0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60C3-28C5-4575-8785-4FADF251145B}" type="datetime1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9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AF8-E305-4141-B35D-7B3D5ECB216E}" type="datetime1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9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F75-8540-4373-9B35-3ADD434B5FEB}" type="datetime1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4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8A87-2D91-47F3-B189-A35159C0D5F4}" type="datetime1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9866-6F8E-45AC-AAD1-512492001878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Hypersonic Technology – Anton Scholten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B244E-9EBC-4333-989D-2585F4C0C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54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B0F2C-C363-495D-82F9-720F00888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8328"/>
            <a:ext cx="3877056" cy="2249424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Hypersonic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87BEA7-C918-4E46-ACDC-D97849DFA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1" y="3098510"/>
            <a:ext cx="3479945" cy="1786999"/>
          </a:xfrm>
        </p:spPr>
        <p:txBody>
          <a:bodyPr anchor="t">
            <a:normAutofit/>
          </a:bodyPr>
          <a:lstStyle/>
          <a:p>
            <a:pPr algn="l"/>
            <a:r>
              <a:rPr lang="en-US" sz="2600" dirty="0"/>
              <a:t>Anton Scholten</a:t>
            </a:r>
          </a:p>
          <a:p>
            <a:pPr algn="l"/>
            <a:r>
              <a:rPr lang="en-US" sz="2600" dirty="0"/>
              <a:t>Mentor: Robert </a:t>
            </a:r>
            <a:r>
              <a:rPr lang="en-US" sz="2600" dirty="0" err="1"/>
              <a:t>Baurle</a:t>
            </a:r>
            <a:endParaRPr lang="en-US" sz="2600" dirty="0"/>
          </a:p>
          <a:p>
            <a:pPr algn="l"/>
            <a:r>
              <a:rPr lang="en-US" sz="2600" dirty="0"/>
              <a:t>LaRC-D306</a:t>
            </a:r>
          </a:p>
        </p:txBody>
      </p:sp>
      <p:pic>
        <p:nvPicPr>
          <p:cNvPr id="5" name="Picture 4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B1BE08A7-1A10-4CF3-894C-55EED67E9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021" y="4374642"/>
            <a:ext cx="5702113" cy="159659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74374E2-8482-4BB1-8BC4-8CB6DE900C49}"/>
              </a:ext>
            </a:extLst>
          </p:cNvPr>
          <p:cNvSpPr txBox="1"/>
          <p:nvPr/>
        </p:nvSpPr>
        <p:spPr>
          <a:xfrm>
            <a:off x="139337" y="6365966"/>
            <a:ext cx="232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08/05/2020</a:t>
            </a:r>
          </a:p>
        </p:txBody>
      </p:sp>
    </p:spTree>
    <p:extLst>
      <p:ext uri="{BB962C8B-B14F-4D97-AF65-F5344CB8AC3E}">
        <p14:creationId xmlns:p14="http://schemas.microsoft.com/office/powerpoint/2010/main" val="4151565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A9EE5-D57F-430F-BCED-8C53C6747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Fortran code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ACA7-D5E9-4142-B624-8DEFD5C95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Get the given input when the code was called</a:t>
            </a:r>
          </a:p>
          <a:p>
            <a:r>
              <a:rPr lang="en-US" sz="2000" dirty="0"/>
              <a:t>Three loops to read all the files into variables (cp/</a:t>
            </a:r>
            <a:r>
              <a:rPr lang="en-US" sz="2000" dirty="0" err="1"/>
              <a:t>tp</a:t>
            </a:r>
            <a:r>
              <a:rPr lang="en-US" sz="2000" dirty="0"/>
              <a:t>, laminar/turbulent, manual/automatic Jacobians)</a:t>
            </a:r>
          </a:p>
          <a:p>
            <a:r>
              <a:rPr lang="en-US" sz="2000" dirty="0"/>
              <a:t>Write to output file:</a:t>
            </a:r>
          </a:p>
          <a:p>
            <a:pPr lvl="1"/>
            <a:r>
              <a:rPr lang="en-US" sz="2000" dirty="0"/>
              <a:t>Laminar:</a:t>
            </a:r>
          </a:p>
          <a:p>
            <a:pPr lvl="2"/>
            <a:r>
              <a:rPr lang="en-US" dirty="0"/>
              <a:t>Dimensional primitive variables</a:t>
            </a:r>
          </a:p>
          <a:p>
            <a:pPr lvl="3"/>
            <a:r>
              <a:rPr lang="en-US" dirty="0"/>
              <a:t>CP:IGEN | CP:OPOL | TP:IGEN | TP:OPOL | CP:IGEN==CP:OPOL | (CP:OPOL-CP:IGEN)/CP:OPOL | </a:t>
            </a:r>
            <a:r>
              <a:rPr lang="en-US" dirty="0" err="1"/>
              <a:t>etc</a:t>
            </a:r>
            <a:r>
              <a:rPr lang="en-US" dirty="0"/>
              <a:t>…</a:t>
            </a:r>
            <a:br>
              <a:rPr lang="en-US" dirty="0"/>
            </a:br>
            <a:r>
              <a:rPr lang="en-US" dirty="0"/>
              <a:t>(Boolean to know if they match, then relative error to know if we have rounding errors (e-16) or worse</a:t>
            </a:r>
            <a:br>
              <a:rPr lang="en-US" dirty="0"/>
            </a:br>
            <a:r>
              <a:rPr lang="en-US" dirty="0"/>
              <a:t>Depending on the option given, we might only compare some of the values)</a:t>
            </a:r>
          </a:p>
          <a:p>
            <a:pPr lvl="2"/>
            <a:r>
              <a:rPr lang="en-US" dirty="0"/>
              <a:t>Again for conservatives (these usually match if the above does)</a:t>
            </a:r>
          </a:p>
          <a:p>
            <a:pPr lvl="1"/>
            <a:r>
              <a:rPr lang="en-US" sz="2000" dirty="0"/>
              <a:t>Again for Turbulent</a:t>
            </a:r>
          </a:p>
          <a:p>
            <a:pPr lvl="2"/>
            <a:r>
              <a:rPr lang="en-US" dirty="0"/>
              <a:t>+2 Additional equations to check (which adds 2 rows and columns to the Jacobian)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BC9C7-6B25-4A68-8232-5C57EA37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07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78635E9D-C028-471B-AE12-394FAA113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379" y="664962"/>
            <a:ext cx="6500839" cy="60565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5E06A1-F290-40F9-8E60-3C4F0942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output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6AA06-99AD-4974-8F39-6D82037F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84CF6A5-E0AC-45CE-827D-8B04C43A460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35236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1) Matching values</a:t>
            </a:r>
          </a:p>
          <a:p>
            <a:r>
              <a:rPr lang="en-US" sz="2000" dirty="0"/>
              <a:t>2) Don’t match but small error</a:t>
            </a:r>
          </a:p>
          <a:p>
            <a:r>
              <a:rPr lang="en-US" sz="2000" dirty="0"/>
              <a:t>3) Don’t match</a:t>
            </a:r>
          </a:p>
          <a:p>
            <a:r>
              <a:rPr lang="en-US" sz="2000" dirty="0"/>
              <a:t>4) Don’t match and division by 0 so we have Infinity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C1D877B-FD16-43FB-BF92-DF13918ADE81}"/>
              </a:ext>
            </a:extLst>
          </p:cNvPr>
          <p:cNvSpPr/>
          <p:nvPr/>
        </p:nvSpPr>
        <p:spPr>
          <a:xfrm rot="10800000">
            <a:off x="10936969" y="1539861"/>
            <a:ext cx="407748" cy="194061"/>
          </a:xfrm>
          <a:prstGeom prst="rightArrow">
            <a:avLst>
              <a:gd name="adj1" fmla="val 50000"/>
              <a:gd name="adj2" fmla="val 638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C9789632-61C9-4DA6-8A48-B68B9CC1D4C2}"/>
              </a:ext>
            </a:extLst>
          </p:cNvPr>
          <p:cNvSpPr/>
          <p:nvPr/>
        </p:nvSpPr>
        <p:spPr>
          <a:xfrm rot="10800000">
            <a:off x="9541794" y="1138346"/>
            <a:ext cx="407748" cy="194061"/>
          </a:xfrm>
          <a:prstGeom prst="rightArrow">
            <a:avLst>
              <a:gd name="adj1" fmla="val 50000"/>
              <a:gd name="adj2" fmla="val 638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DF896B38-894D-49B6-A079-727A367339EA}"/>
              </a:ext>
            </a:extLst>
          </p:cNvPr>
          <p:cNvSpPr/>
          <p:nvPr/>
        </p:nvSpPr>
        <p:spPr>
          <a:xfrm rot="10800000">
            <a:off x="10629110" y="4130668"/>
            <a:ext cx="407748" cy="194061"/>
          </a:xfrm>
          <a:prstGeom prst="rightArrow">
            <a:avLst>
              <a:gd name="adj1" fmla="val 50000"/>
              <a:gd name="adj2" fmla="val 638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2322B00-338E-419E-A63E-794F9281C93E}"/>
              </a:ext>
            </a:extLst>
          </p:cNvPr>
          <p:cNvSpPr/>
          <p:nvPr/>
        </p:nvSpPr>
        <p:spPr>
          <a:xfrm rot="10800000">
            <a:off x="10897025" y="4789136"/>
            <a:ext cx="407748" cy="194061"/>
          </a:xfrm>
          <a:prstGeom prst="rightArrow">
            <a:avLst>
              <a:gd name="adj1" fmla="val 50000"/>
              <a:gd name="adj2" fmla="val 638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C10029-140B-4A68-9085-AD0F28B5123C}"/>
              </a:ext>
            </a:extLst>
          </p:cNvPr>
          <p:cNvSpPr txBox="1"/>
          <p:nvPr/>
        </p:nvSpPr>
        <p:spPr>
          <a:xfrm>
            <a:off x="9885650" y="1051877"/>
            <a:ext cx="330926" cy="36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7FB87C-E885-405A-BF13-3BA75335840C}"/>
              </a:ext>
            </a:extLst>
          </p:cNvPr>
          <p:cNvSpPr txBox="1"/>
          <p:nvPr/>
        </p:nvSpPr>
        <p:spPr>
          <a:xfrm>
            <a:off x="11289908" y="1453391"/>
            <a:ext cx="330926" cy="36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9915593-47D0-462A-A16D-08CBAA3C0233}"/>
              </a:ext>
            </a:extLst>
          </p:cNvPr>
          <p:cNvSpPr txBox="1"/>
          <p:nvPr/>
        </p:nvSpPr>
        <p:spPr>
          <a:xfrm>
            <a:off x="11013791" y="4049977"/>
            <a:ext cx="330926" cy="36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78BFFC-5136-46B5-983E-5B682E387019}"/>
              </a:ext>
            </a:extLst>
          </p:cNvPr>
          <p:cNvSpPr txBox="1"/>
          <p:nvPr/>
        </p:nvSpPr>
        <p:spPr>
          <a:xfrm>
            <a:off x="11304773" y="4702667"/>
            <a:ext cx="330926" cy="36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5692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9D2BD-0611-48A8-9FEE-18315B4E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boundary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AF7D-D53F-4546-9177-F51C38231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3401" y="1825625"/>
            <a:ext cx="3864428" cy="4351338"/>
          </a:xfrm>
        </p:spPr>
        <p:txBody>
          <a:bodyPr>
            <a:normAutofit fontScale="92500"/>
          </a:bodyPr>
          <a:lstStyle/>
          <a:p>
            <a:r>
              <a:rPr lang="en-US" sz="1900" dirty="0"/>
              <a:t>O : values match</a:t>
            </a:r>
          </a:p>
          <a:p>
            <a:r>
              <a:rPr lang="en-US" sz="1900" dirty="0"/>
              <a:t>X : values do not match</a:t>
            </a:r>
          </a:p>
          <a:p>
            <a:endParaRPr lang="en-US" sz="1900" dirty="0"/>
          </a:p>
          <a:p>
            <a:r>
              <a:rPr lang="en-US" sz="1900" dirty="0"/>
              <a:t>Var. : Dimensional primitive variables</a:t>
            </a:r>
          </a:p>
          <a:p>
            <a:r>
              <a:rPr lang="en-US" sz="1900" dirty="0"/>
              <a:t>Prim. : Jacobian </a:t>
            </a:r>
            <a:r>
              <a:rPr lang="en-US" sz="1900" dirty="0" err="1"/>
              <a:t>wrt</a:t>
            </a:r>
            <a:r>
              <a:rPr lang="en-US" sz="1900" dirty="0"/>
              <a:t> primitives</a:t>
            </a:r>
          </a:p>
          <a:p>
            <a:r>
              <a:rPr lang="en-US" sz="1900" dirty="0"/>
              <a:t>Cons. : Jacobian </a:t>
            </a:r>
            <a:r>
              <a:rPr lang="en-US" sz="1900" dirty="0" err="1"/>
              <a:t>wrt</a:t>
            </a:r>
            <a:r>
              <a:rPr lang="en-US" sz="1900" dirty="0"/>
              <a:t> conservatives</a:t>
            </a:r>
          </a:p>
          <a:p>
            <a:endParaRPr lang="en-US" sz="1900" dirty="0"/>
          </a:p>
          <a:p>
            <a:r>
              <a:rPr lang="en-US" sz="1900" dirty="0"/>
              <a:t>TP: we cannot compare variables </a:t>
            </a:r>
            <a:r>
              <a:rPr lang="en-US" sz="1900" dirty="0" err="1"/>
              <a:t>wrt</a:t>
            </a:r>
            <a:r>
              <a:rPr lang="en-US" sz="1900" dirty="0"/>
              <a:t> primitives because manual Jacobians use pressure while operator overloaded use temperature</a:t>
            </a:r>
          </a:p>
          <a:p>
            <a:r>
              <a:rPr lang="en-US" sz="1900" dirty="0"/>
              <a:t>mom. : issues with momentum equations</a:t>
            </a:r>
          </a:p>
          <a:p>
            <a:endParaRPr lang="en-US" sz="19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103E73-1305-43E4-8C30-B342F43B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42F4C8-8DA3-46BA-8D2E-F941E881B8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649795"/>
              </p:ext>
            </p:extLst>
          </p:nvPr>
        </p:nvGraphicFramePr>
        <p:xfrm>
          <a:off x="274321" y="1358537"/>
          <a:ext cx="7720153" cy="53629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0929">
                  <a:extLst>
                    <a:ext uri="{9D8B030D-6E8A-4147-A177-3AD203B41FA5}">
                      <a16:colId xmlns:a16="http://schemas.microsoft.com/office/drawing/2014/main" val="3330235063"/>
                    </a:ext>
                  </a:extLst>
                </a:gridCol>
                <a:gridCol w="729756">
                  <a:extLst>
                    <a:ext uri="{9D8B030D-6E8A-4147-A177-3AD203B41FA5}">
                      <a16:colId xmlns:a16="http://schemas.microsoft.com/office/drawing/2014/main" val="61164965"/>
                    </a:ext>
                  </a:extLst>
                </a:gridCol>
                <a:gridCol w="729756">
                  <a:extLst>
                    <a:ext uri="{9D8B030D-6E8A-4147-A177-3AD203B41FA5}">
                      <a16:colId xmlns:a16="http://schemas.microsoft.com/office/drawing/2014/main" val="2227815339"/>
                    </a:ext>
                  </a:extLst>
                </a:gridCol>
                <a:gridCol w="729756">
                  <a:extLst>
                    <a:ext uri="{9D8B030D-6E8A-4147-A177-3AD203B41FA5}">
                      <a16:colId xmlns:a16="http://schemas.microsoft.com/office/drawing/2014/main" val="4078540514"/>
                    </a:ext>
                  </a:extLst>
                </a:gridCol>
                <a:gridCol w="729756">
                  <a:extLst>
                    <a:ext uri="{9D8B030D-6E8A-4147-A177-3AD203B41FA5}">
                      <a16:colId xmlns:a16="http://schemas.microsoft.com/office/drawing/2014/main" val="3599111487"/>
                    </a:ext>
                  </a:extLst>
                </a:gridCol>
                <a:gridCol w="729756">
                  <a:extLst>
                    <a:ext uri="{9D8B030D-6E8A-4147-A177-3AD203B41FA5}">
                      <a16:colId xmlns:a16="http://schemas.microsoft.com/office/drawing/2014/main" val="3625778123"/>
                    </a:ext>
                  </a:extLst>
                </a:gridCol>
                <a:gridCol w="729756">
                  <a:extLst>
                    <a:ext uri="{9D8B030D-6E8A-4147-A177-3AD203B41FA5}">
                      <a16:colId xmlns:a16="http://schemas.microsoft.com/office/drawing/2014/main" val="286157435"/>
                    </a:ext>
                  </a:extLst>
                </a:gridCol>
                <a:gridCol w="1110344">
                  <a:extLst>
                    <a:ext uri="{9D8B030D-6E8A-4147-A177-3AD203B41FA5}">
                      <a16:colId xmlns:a16="http://schemas.microsoft.com/office/drawing/2014/main" val="267730483"/>
                    </a:ext>
                  </a:extLst>
                </a:gridCol>
                <a:gridCol w="1110344">
                  <a:extLst>
                    <a:ext uri="{9D8B030D-6E8A-4147-A177-3AD203B41FA5}">
                      <a16:colId xmlns:a16="http://schemas.microsoft.com/office/drawing/2014/main" val="348540134"/>
                    </a:ext>
                  </a:extLst>
                </a:gridCol>
              </a:tblGrid>
              <a:tr h="3972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Gas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Calorically perfect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Thermally perfect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288239"/>
                  </a:ext>
                </a:extLst>
              </a:tr>
              <a:tr h="397255">
                <a:tc>
                  <a:txBody>
                    <a:bodyPr/>
                    <a:lstStyle/>
                    <a:p>
                      <a:r>
                        <a:rPr lang="en-US" dirty="0"/>
                        <a:t>Flow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Laminar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Turbulent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Turbulent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036113"/>
                  </a:ext>
                </a:extLst>
              </a:tr>
              <a:tr h="3972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627977"/>
                  </a:ext>
                </a:extLst>
              </a:tr>
              <a:tr h="397255">
                <a:tc>
                  <a:txBody>
                    <a:bodyPr/>
                    <a:lstStyle/>
                    <a:p>
                      <a:r>
                        <a:rPr lang="en-US" dirty="0" err="1"/>
                        <a:t>ibcsmfi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924906"/>
                  </a:ext>
                </a:extLst>
              </a:tr>
              <a:tr h="397255">
                <a:tc>
                  <a:txBody>
                    <a:bodyPr/>
                    <a:lstStyle/>
                    <a:p>
                      <a:r>
                        <a:rPr lang="en-US" dirty="0" err="1"/>
                        <a:t>ibclwb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63929"/>
                  </a:ext>
                </a:extLst>
              </a:tr>
              <a:tr h="397255">
                <a:tc>
                  <a:txBody>
                    <a:bodyPr/>
                    <a:lstStyle/>
                    <a:p>
                      <a:r>
                        <a:rPr lang="en-US" dirty="0" err="1"/>
                        <a:t>ibcsbi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139090"/>
                  </a:ext>
                </a:extLst>
              </a:tr>
              <a:tr h="397255">
                <a:tc>
                  <a:txBody>
                    <a:bodyPr/>
                    <a:lstStyle/>
                    <a:p>
                      <a:r>
                        <a:rPr lang="en-US" dirty="0" err="1"/>
                        <a:t>ibcsbo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287926"/>
                  </a:ext>
                </a:extLst>
              </a:tr>
              <a:tr h="397255">
                <a:tc>
                  <a:txBody>
                    <a:bodyPr/>
                    <a:lstStyle/>
                    <a:p>
                      <a:r>
                        <a:rPr lang="en-US" dirty="0" err="1"/>
                        <a:t>ibcsym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073610"/>
                  </a:ext>
                </a:extLst>
              </a:tr>
              <a:tr h="397255">
                <a:tc>
                  <a:txBody>
                    <a:bodyPr/>
                    <a:lstStyle/>
                    <a:p>
                      <a:r>
                        <a:rPr lang="en-US" dirty="0" err="1"/>
                        <a:t>ibcnsa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54921"/>
                  </a:ext>
                </a:extLst>
              </a:tr>
              <a:tr h="397255">
                <a:tc>
                  <a:txBody>
                    <a:bodyPr/>
                    <a:lstStyle/>
                    <a:p>
                      <a:r>
                        <a:rPr lang="en-US" dirty="0" err="1"/>
                        <a:t>ibcnsi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70152"/>
                  </a:ext>
                </a:extLst>
              </a:tr>
              <a:tr h="695196">
                <a:tc>
                  <a:txBody>
                    <a:bodyPr/>
                    <a:lstStyle/>
                    <a:p>
                      <a:r>
                        <a:rPr lang="en-US" sz="1800" dirty="0" err="1"/>
                        <a:t>Ibcchrf</a:t>
                      </a:r>
                      <a:r>
                        <a:rPr lang="en-US" sz="1800" dirty="0"/>
                        <a:t> (inflow)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560728"/>
                  </a:ext>
                </a:extLst>
              </a:tr>
              <a:tr h="695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Ibcchrf</a:t>
                      </a:r>
                      <a:r>
                        <a:rPr lang="en-US" sz="1800" dirty="0"/>
                        <a:t> (outflow)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124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7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8C3B-0FC3-4A71-9A52-4E4DA36FF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B0262-7554-4D19-983F-2FED5E80B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SSH and connecting to K clusters at </a:t>
            </a:r>
            <a:r>
              <a:rPr lang="en-US" dirty="0" err="1"/>
              <a:t>LaRC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sftp for file transfer</a:t>
            </a:r>
          </a:p>
          <a:p>
            <a:pPr lvl="1"/>
            <a:r>
              <a:rPr lang="en-US" dirty="0" err="1"/>
              <a:t>PBSPro</a:t>
            </a:r>
            <a:r>
              <a:rPr lang="en-US" dirty="0"/>
              <a:t> for batch system to submit jobs</a:t>
            </a:r>
          </a:p>
          <a:p>
            <a:r>
              <a:rPr lang="en-US" dirty="0"/>
              <a:t>Pointwise mesh generation software</a:t>
            </a:r>
          </a:p>
          <a:p>
            <a:pPr lvl="1"/>
            <a:r>
              <a:rPr lang="en-US" dirty="0"/>
              <a:t>Generated a few meshes but haven’t made one that can run in VULCAN yet</a:t>
            </a:r>
          </a:p>
          <a:p>
            <a:r>
              <a:rPr lang="en-US" dirty="0" err="1"/>
              <a:t>Tcsh</a:t>
            </a:r>
            <a:r>
              <a:rPr lang="en-US" dirty="0"/>
              <a:t> is weird</a:t>
            </a:r>
          </a:p>
          <a:p>
            <a:pPr lvl="1"/>
            <a:r>
              <a:rPr lang="en-US" dirty="0"/>
              <a:t>Switch/case statements didn’t appear to work so I resorted to if/else</a:t>
            </a:r>
          </a:p>
          <a:p>
            <a:pPr lvl="1"/>
            <a:r>
              <a:rPr lang="en-US" dirty="0"/>
              <a:t>… else statements didn’t appear to work either so I only used if</a:t>
            </a:r>
          </a:p>
          <a:p>
            <a:pPr lvl="1"/>
            <a:r>
              <a:rPr lang="en-US" dirty="0"/>
              <a:t>Couldn’t use variables as for loop limits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06C09-E94C-47E6-ACC9-E921C799F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92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EB0A4-E27C-4072-A05C-34D4C7F6C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ideas explored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7F6A4-312C-45EA-835F-6F36B04C9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Multiple VULCAN directories</a:t>
            </a:r>
          </a:p>
          <a:p>
            <a:pPr lvl="1"/>
            <a:r>
              <a:rPr lang="en-US" dirty="0"/>
              <a:t>Making changes to the source code would become complicated</a:t>
            </a:r>
          </a:p>
          <a:p>
            <a:r>
              <a:rPr lang="en-US" dirty="0"/>
              <a:t>Single input file</a:t>
            </a:r>
          </a:p>
          <a:p>
            <a:pPr lvl="1"/>
            <a:r>
              <a:rPr lang="en-US" dirty="0"/>
              <a:t>Would work with sed to edit the file but I originally used completely different input files for each BC</a:t>
            </a:r>
          </a:p>
          <a:p>
            <a:r>
              <a:rPr lang="en-US" dirty="0"/>
              <a:t>Make code only report the wrong values in a list (small/medium/large errors)</a:t>
            </a:r>
          </a:p>
          <a:p>
            <a:pPr lvl="1"/>
            <a:r>
              <a:rPr lang="en-US" dirty="0"/>
              <a:t>Makes it harder to see error patterns, or if both manual and operator overloaded gives wrong values (ex: a no-slip wall having velocity)</a:t>
            </a:r>
          </a:p>
          <a:p>
            <a:r>
              <a:rPr lang="en-US" dirty="0"/>
              <a:t>Make the script less intrusive</a:t>
            </a:r>
          </a:p>
          <a:p>
            <a:pPr lvl="1"/>
            <a:r>
              <a:rPr lang="en-US" dirty="0"/>
              <a:t>Place a unique string in the source code and then sed the boundary condition if()</a:t>
            </a:r>
          </a:p>
          <a:p>
            <a:pPr lvl="1"/>
            <a:r>
              <a:rPr lang="en-US" dirty="0"/>
              <a:t>Issues might arise if we need to get the values from different places in the code</a:t>
            </a:r>
          </a:p>
          <a:p>
            <a:r>
              <a:rPr lang="en-US" dirty="0"/>
              <a:t>Comparing speed between automatic and manual Jacobians</a:t>
            </a:r>
          </a:p>
          <a:p>
            <a:pPr lvl="1"/>
            <a:r>
              <a:rPr lang="en-US" dirty="0"/>
              <a:t>Lots of different functions involved, I wasn’t sure where to start and stop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C9AF6-F434-4E0D-8ABA-BE0856FE5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33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A8720-1209-4EB3-B6C7-18B024F6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B384A-1BA7-478C-8318-4ACB58538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Thanks to Robert </a:t>
            </a:r>
            <a:r>
              <a:rPr lang="en-US" dirty="0" err="1"/>
              <a:t>Baurle</a:t>
            </a:r>
            <a:r>
              <a:rPr lang="en-US" dirty="0"/>
              <a:t> for mentoring me and helping me throughout the internship by giving me explanations about VULCAN, or fixing the numerous issues I had.</a:t>
            </a:r>
          </a:p>
          <a:p>
            <a:r>
              <a:rPr lang="en-US" dirty="0"/>
              <a:t>Thanks to the internship coordinators for making the internship happen despite the world situation.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9FC13-4E6E-49CF-BC11-B1D1D654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4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FA3B3-FC50-44DA-BBEB-A03EBB42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ACADF-7926-4ED9-BF2B-8B42D9386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Boundary conditions in VULCAN-CFD</a:t>
            </a:r>
          </a:p>
          <a:p>
            <a:r>
              <a:rPr lang="en-US" dirty="0"/>
              <a:t>Automatic differentiation</a:t>
            </a:r>
          </a:p>
          <a:p>
            <a:r>
              <a:rPr lang="en-US" dirty="0"/>
              <a:t>Boundary conditions to check</a:t>
            </a:r>
          </a:p>
          <a:p>
            <a:r>
              <a:rPr lang="en-US" dirty="0"/>
              <a:t>What/how to debug</a:t>
            </a:r>
          </a:p>
          <a:p>
            <a:r>
              <a:rPr lang="en-US" dirty="0"/>
              <a:t>Debug script/code</a:t>
            </a:r>
          </a:p>
          <a:p>
            <a:r>
              <a:rPr lang="en-US" dirty="0"/>
              <a:t>Shell script outline</a:t>
            </a:r>
          </a:p>
          <a:p>
            <a:r>
              <a:rPr lang="en-US" dirty="0"/>
              <a:t>Fortran code outline</a:t>
            </a:r>
          </a:p>
          <a:p>
            <a:r>
              <a:rPr lang="en-US" dirty="0"/>
              <a:t>Sample output</a:t>
            </a:r>
          </a:p>
          <a:p>
            <a:r>
              <a:rPr lang="en-US" dirty="0"/>
              <a:t>State of the boundary conditions</a:t>
            </a:r>
          </a:p>
          <a:p>
            <a:r>
              <a:rPr lang="en-US" dirty="0"/>
              <a:t>Other things learned</a:t>
            </a:r>
          </a:p>
          <a:p>
            <a:r>
              <a:rPr lang="en-US" dirty="0"/>
              <a:t>Other ideas explored</a:t>
            </a:r>
          </a:p>
          <a:p>
            <a:r>
              <a:rPr lang="en-US" dirty="0"/>
              <a:t>Acknowledgements</a:t>
            </a:r>
          </a:p>
          <a:p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4D463821-C8B4-410C-80C2-6B4456FD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8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50768-4C27-46D3-95BE-251F079C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conditions in VULCAN-CFD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DB5E1-8DD2-47EB-9EE2-3D1581EA7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Implicit BC originally hand coded: fast calculations</a:t>
            </a:r>
          </a:p>
          <a:p>
            <a:pPr lvl="1"/>
            <a:r>
              <a:rPr lang="en-US" dirty="0"/>
              <a:t>But: prone to human error while coding the Jacobians</a:t>
            </a:r>
          </a:p>
          <a:p>
            <a:r>
              <a:rPr lang="en-US" dirty="0"/>
              <a:t>Operator overloaded (using automatic differentiation) later added</a:t>
            </a:r>
          </a:p>
          <a:p>
            <a:pPr lvl="1"/>
            <a:r>
              <a:rPr lang="en-US" dirty="0"/>
              <a:t>But: expensive to compute (recursive, matrices instead of scalars…)</a:t>
            </a:r>
          </a:p>
          <a:p>
            <a:r>
              <a:rPr lang="en-US" dirty="0"/>
              <a:t>Flux and BC Jacobians: we focus on the later</a:t>
            </a:r>
          </a:p>
          <a:p>
            <a:r>
              <a:rPr lang="en-US" dirty="0"/>
              <a:t>VULCAN was first made for calorically perfect gas, then a thermally perfect path was added.</a:t>
            </a:r>
          </a:p>
          <a:p>
            <a:pPr lvl="1"/>
            <a:r>
              <a:rPr lang="en-US" dirty="0"/>
              <a:t>Thus two versions for each BC exist, but remain very similar</a:t>
            </a:r>
          </a:p>
          <a:p>
            <a:r>
              <a:rPr lang="en-US" dirty="0"/>
              <a:t>VULCAN is nondimensional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5AE7D-8E80-42C0-98C3-A1CD393F8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0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99D59-2857-458B-B00D-D3670629E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differentiation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FBE3-83FF-4495-95C2-280E09E08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398571" cy="307891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Variables and their partials </a:t>
            </a:r>
            <a:r>
              <a:rPr lang="en-US" sz="1800" dirty="0" err="1"/>
              <a:t>wrt</a:t>
            </a:r>
            <a:r>
              <a:rPr lang="en-US" sz="1800" dirty="0"/>
              <a:t> other variables are together (in matrices, or as fields)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Forward mode differentiation: how one input affects every node 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Reverse: how every node affects one output (“backpropagation”)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Computational graph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92D050"/>
                </a:solidFill>
              </a:rPr>
              <a:t>Forward (left) </a:t>
            </a:r>
            <a:r>
              <a:rPr lang="en-US" sz="1800" dirty="0"/>
              <a:t>and </a:t>
            </a:r>
            <a:r>
              <a:rPr lang="en-US" sz="1800" dirty="0">
                <a:solidFill>
                  <a:srgbClr val="FF0000"/>
                </a:solidFill>
              </a:rPr>
              <a:t>backward (right) </a:t>
            </a:r>
            <a:r>
              <a:rPr lang="en-US" sz="1800" dirty="0"/>
              <a:t>propagation</a:t>
            </a:r>
          </a:p>
          <a:p>
            <a:pPr>
              <a:lnSpc>
                <a:spcPct val="120000"/>
              </a:lnSpc>
            </a:pPr>
            <a:endParaRPr lang="en-US" sz="180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4234A59-77CC-4082-8295-8FA203F4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Hypersonic Technology – Anton Scholten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1AB1119-A4FC-41A3-9AA4-E07AE2831EFF}"/>
                  </a:ext>
                </a:extLst>
              </p:cNvPr>
              <p:cNvSpPr/>
              <p:nvPr/>
            </p:nvSpPr>
            <p:spPr>
              <a:xfrm>
                <a:off x="4534664" y="5222909"/>
                <a:ext cx="1963898" cy="96650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1AB1119-A4FC-41A3-9AA4-E07AE2831E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664" y="5222909"/>
                <a:ext cx="1963898" cy="9665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AA224B48-CFC0-41FA-A2A3-D758F5205142}"/>
                  </a:ext>
                </a:extLst>
              </p:cNvPr>
              <p:cNvSpPr/>
              <p:nvPr/>
            </p:nvSpPr>
            <p:spPr>
              <a:xfrm>
                <a:off x="8756764" y="942779"/>
                <a:ext cx="2257137" cy="966502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US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6     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AA224B48-CFC0-41FA-A2A3-D758F5205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764" y="942779"/>
                <a:ext cx="2257137" cy="966502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502C2E3-43B8-4E36-B3D6-C2ACE10F970A}"/>
              </a:ext>
            </a:extLst>
          </p:cNvPr>
          <p:cNvCxnSpPr>
            <a:cxnSpLocks/>
            <a:stCxn id="7" idx="0"/>
            <a:endCxn id="136" idx="2"/>
          </p:cNvCxnSpPr>
          <p:nvPr/>
        </p:nvCxnSpPr>
        <p:spPr>
          <a:xfrm flipV="1">
            <a:off x="5516613" y="3977400"/>
            <a:ext cx="1335695" cy="1245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AE8DF0-6B3E-49FA-8468-21D8E2815657}"/>
              </a:ext>
            </a:extLst>
          </p:cNvPr>
          <p:cNvCxnSpPr>
            <a:cxnSpLocks/>
            <a:stCxn id="152" idx="0"/>
            <a:endCxn id="136" idx="2"/>
          </p:cNvCxnSpPr>
          <p:nvPr/>
        </p:nvCxnSpPr>
        <p:spPr>
          <a:xfrm flipH="1" flipV="1">
            <a:off x="6852308" y="3977400"/>
            <a:ext cx="1337641" cy="12424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95F2A6D-36FA-4A5B-8AE5-9FBA0FDFF21E}"/>
              </a:ext>
            </a:extLst>
          </p:cNvPr>
          <p:cNvCxnSpPr>
            <a:cxnSpLocks/>
            <a:stCxn id="136" idx="0"/>
            <a:endCxn id="19" idx="2"/>
          </p:cNvCxnSpPr>
          <p:nvPr/>
        </p:nvCxnSpPr>
        <p:spPr>
          <a:xfrm flipV="1">
            <a:off x="6852308" y="1909281"/>
            <a:ext cx="3033025" cy="1101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88DC7D6-B860-4E77-A3CB-623C17A00EA1}"/>
              </a:ext>
            </a:extLst>
          </p:cNvPr>
          <p:cNvCxnSpPr>
            <a:cxnSpLocks/>
            <a:stCxn id="155" idx="0"/>
            <a:endCxn id="19" idx="2"/>
          </p:cNvCxnSpPr>
          <p:nvPr/>
        </p:nvCxnSpPr>
        <p:spPr>
          <a:xfrm flipH="1" flipV="1">
            <a:off x="9885333" y="1909281"/>
            <a:ext cx="980483" cy="33105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9EFCAF64-DA39-4BB2-8B3A-29A88D7EF31F}"/>
                  </a:ext>
                </a:extLst>
              </p:cNvPr>
              <p:cNvSpPr/>
              <p:nvPr/>
            </p:nvSpPr>
            <p:spPr>
              <a:xfrm>
                <a:off x="5467078" y="4358366"/>
                <a:ext cx="1103093" cy="573361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=2 </m:t>
                      </m:r>
                    </m:oMath>
                  </m:oMathPara>
                </a14:m>
                <a:endParaRPr lang="en-US" sz="1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9EFCAF64-DA39-4BB2-8B3A-29A88D7EF3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078" y="4358366"/>
                <a:ext cx="1103093" cy="573361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C79D344D-72E0-405B-99A6-78FA1987BBB9}"/>
                  </a:ext>
                </a:extLst>
              </p:cNvPr>
              <p:cNvSpPr/>
              <p:nvPr/>
            </p:nvSpPr>
            <p:spPr>
              <a:xfrm>
                <a:off x="6953094" y="4331173"/>
                <a:ext cx="1103093" cy="573361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=3 </m:t>
                      </m:r>
                    </m:oMath>
                  </m:oMathPara>
                </a14:m>
                <a:endParaRPr lang="en-US" sz="1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C79D344D-72E0-405B-99A6-78FA1987BB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094" y="4331173"/>
                <a:ext cx="1103093" cy="573361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C4ABA4B1-D018-4D17-92EB-DF70C80763D5}"/>
                  </a:ext>
                </a:extLst>
              </p:cNvPr>
              <p:cNvSpPr/>
              <p:nvPr/>
            </p:nvSpPr>
            <p:spPr>
              <a:xfrm>
                <a:off x="9883867" y="3404039"/>
                <a:ext cx="1103093" cy="573361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1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</m:oMath>
                  </m:oMathPara>
                </a14:m>
                <a:endParaRPr lang="en-US" sz="1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C4ABA4B1-D018-4D17-92EB-DF70C80763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3867" y="3404039"/>
                <a:ext cx="1103093" cy="573361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BC07985F-E174-407B-B5BE-CE74B230B933}"/>
                  </a:ext>
                </a:extLst>
              </p:cNvPr>
              <p:cNvSpPr/>
              <p:nvPr/>
            </p:nvSpPr>
            <p:spPr>
              <a:xfrm>
                <a:off x="5723739" y="3010898"/>
                <a:ext cx="2257137" cy="966502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2     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BC07985F-E174-407B-B5BE-CE74B230B9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3739" y="3010898"/>
                <a:ext cx="2257137" cy="966502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0FFF1731-10C4-4C7C-A66B-238D0752FA01}"/>
                  </a:ext>
                </a:extLst>
              </p:cNvPr>
              <p:cNvSpPr/>
              <p:nvPr/>
            </p:nvSpPr>
            <p:spPr>
              <a:xfrm>
                <a:off x="7208000" y="5219866"/>
                <a:ext cx="1963898" cy="96650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/>
                  <a:t>b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0FFF1731-10C4-4C7C-A66B-238D0752FA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000" y="5219866"/>
                <a:ext cx="1963898" cy="9665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61FA5816-F4E7-4A29-BE0F-ADCA9A5866DC}"/>
                  </a:ext>
                </a:extLst>
              </p:cNvPr>
              <p:cNvSpPr/>
              <p:nvPr/>
            </p:nvSpPr>
            <p:spPr>
              <a:xfrm>
                <a:off x="9883867" y="5219866"/>
                <a:ext cx="1963898" cy="96650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/>
                  <a:t>c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61FA5816-F4E7-4A29-BE0F-ADCA9A5866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3867" y="5219866"/>
                <a:ext cx="1963898" cy="9665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6C4C9776-134F-4C92-BA2E-DC102AB37D69}"/>
                  </a:ext>
                </a:extLst>
              </p:cNvPr>
              <p:cNvSpPr/>
              <p:nvPr/>
            </p:nvSpPr>
            <p:spPr>
              <a:xfrm>
                <a:off x="7873976" y="2178726"/>
                <a:ext cx="1103093" cy="573361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1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6C4C9776-134F-4C92-BA2E-DC102AB37D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976" y="2178726"/>
                <a:ext cx="1103093" cy="573361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3480E175-0A15-4191-887F-48D103AD59E5}"/>
                  </a:ext>
                </a:extLst>
              </p:cNvPr>
              <p:cNvSpPr txBox="1"/>
              <p:nvPr/>
            </p:nvSpPr>
            <p:spPr>
              <a:xfrm>
                <a:off x="446835" y="5439775"/>
                <a:ext cx="3591765" cy="5266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3480E175-0A15-4191-887F-48D103AD5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35" y="5439775"/>
                <a:ext cx="3591765" cy="5266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751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2636-C09F-4AE1-B107-DFDCA9BE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A78E4A-45E6-4B80-B196-1F3D9F4562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Let’s take the scalar multiplication function, say: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𝑚𝑢𝑙𝑡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Now let’s “overwrite” it to handle partials (using the chain rule):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𝑚𝑢𝑙𝑡</m:t>
                    </m:r>
                    <m:r>
                      <a:rPr lang="en-US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endParaRPr lang="en-US" b="1" dirty="0">
                  <a:solidFill>
                    <a:srgbClr val="00B0F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𝑑𝑑𝑡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𝑚𝑢𝑙𝑡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1" i="1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1" i="1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1" i="1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endParaRPr lang="en-US" b="1" dirty="0">
                  <a:solidFill>
                    <a:srgbClr val="00B0F0"/>
                  </a:solidFill>
                </a:endParaRPr>
              </a:p>
              <a:p>
                <a:r>
                  <a:rPr lang="en-US" dirty="0"/>
                  <a:t>We do need to introduce a new “derived” data type which has two fields: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 function value, scalar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: derivatives, vector [ partials of the variable with our selected primitive variables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, turbulence vars, … ) ]</a:t>
                </a:r>
              </a:p>
              <a:p>
                <a:r>
                  <a:rPr lang="en-US" dirty="0"/>
                  <a:t>We do need to make sure to handle cases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is a constant 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A78E4A-45E6-4B80-B196-1F3D9F4562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7FD0C8-1EFF-4CE3-81B7-4220F02A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3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DB999-E3E3-4902-AD75-0C3462114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conditions to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5151A-1E85-45CA-85C1-0D09A9552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Input file string	: code variable</a:t>
            </a:r>
          </a:p>
          <a:p>
            <a:r>
              <a:rPr lang="en-US" sz="2000" dirty="0"/>
              <a:t>MF_T0_IN 	: </a:t>
            </a:r>
            <a:r>
              <a:rPr lang="en-US" sz="2000" dirty="0" err="1"/>
              <a:t>ibcsmfi</a:t>
            </a:r>
            <a:endParaRPr lang="en-US" sz="2000" dirty="0"/>
          </a:p>
          <a:p>
            <a:r>
              <a:rPr lang="en-US" sz="2000" dirty="0"/>
              <a:t>LWBLOW	: </a:t>
            </a:r>
            <a:r>
              <a:rPr lang="en-US" sz="2000" dirty="0" err="1"/>
              <a:t>ibclwb</a:t>
            </a:r>
            <a:endParaRPr lang="en-US" sz="2000" dirty="0"/>
          </a:p>
          <a:p>
            <a:r>
              <a:rPr lang="en-US" sz="2000" dirty="0"/>
              <a:t>P0_T0_IN	: </a:t>
            </a:r>
            <a:r>
              <a:rPr lang="en-US" sz="2000" dirty="0" err="1"/>
              <a:t>ibcsbi</a:t>
            </a:r>
            <a:r>
              <a:rPr lang="en-US" sz="2000" dirty="0"/>
              <a:t>, </a:t>
            </a:r>
            <a:r>
              <a:rPr lang="en-US" sz="2000" dirty="0" err="1"/>
              <a:t>ibcsub</a:t>
            </a:r>
            <a:endParaRPr lang="en-US" sz="2000" dirty="0"/>
          </a:p>
          <a:p>
            <a:r>
              <a:rPr lang="en-US" sz="2000" dirty="0"/>
              <a:t>PRESS_OUT	: </a:t>
            </a:r>
            <a:r>
              <a:rPr lang="en-US" sz="2000" dirty="0" err="1"/>
              <a:t>ibcsbo</a:t>
            </a:r>
            <a:r>
              <a:rPr lang="en-US" sz="2000" dirty="0"/>
              <a:t>, </a:t>
            </a:r>
            <a:r>
              <a:rPr lang="en-US" sz="2000" dirty="0" err="1"/>
              <a:t>ibcsmfo</a:t>
            </a:r>
            <a:r>
              <a:rPr lang="en-US" sz="2000" dirty="0"/>
              <a:t>, </a:t>
            </a:r>
            <a:r>
              <a:rPr lang="en-US" sz="2000" dirty="0" err="1"/>
              <a:t>ibcmof</a:t>
            </a:r>
            <a:r>
              <a:rPr lang="en-US" sz="2000" dirty="0"/>
              <a:t> </a:t>
            </a:r>
          </a:p>
          <a:p>
            <a:r>
              <a:rPr lang="en-US" sz="2000" dirty="0"/>
              <a:t>SYMM		: </a:t>
            </a:r>
            <a:r>
              <a:rPr lang="en-US" sz="2000" dirty="0" err="1"/>
              <a:t>ibcsym</a:t>
            </a:r>
            <a:r>
              <a:rPr lang="en-US" sz="2000" dirty="0"/>
              <a:t>, </a:t>
            </a:r>
            <a:r>
              <a:rPr lang="en-US" sz="2000" dirty="0" err="1"/>
              <a:t>ibcslp</a:t>
            </a:r>
            <a:r>
              <a:rPr lang="en-US" sz="2000" dirty="0"/>
              <a:t>, </a:t>
            </a:r>
            <a:r>
              <a:rPr lang="en-US" sz="2000" dirty="0" err="1"/>
              <a:t>ibceul</a:t>
            </a:r>
            <a:endParaRPr lang="en-US" sz="2000" dirty="0"/>
          </a:p>
          <a:p>
            <a:r>
              <a:rPr lang="en-US" sz="2000" dirty="0"/>
              <a:t>AWALL	: </a:t>
            </a:r>
            <a:r>
              <a:rPr lang="en-US" sz="2000" dirty="0" err="1"/>
              <a:t>ibcnsa</a:t>
            </a:r>
            <a:r>
              <a:rPr lang="en-US" sz="2000" dirty="0"/>
              <a:t>, </a:t>
            </a:r>
            <a:r>
              <a:rPr lang="en-US" sz="2000" dirty="0" err="1"/>
              <a:t>ibcawm</a:t>
            </a:r>
            <a:endParaRPr lang="en-US" sz="2000" dirty="0"/>
          </a:p>
          <a:p>
            <a:r>
              <a:rPr lang="en-US" sz="2000" dirty="0"/>
              <a:t>IWALL		: </a:t>
            </a:r>
            <a:r>
              <a:rPr lang="en-US" sz="2000" dirty="0" err="1"/>
              <a:t>ibcnsi</a:t>
            </a:r>
            <a:r>
              <a:rPr lang="en-US" sz="2000" dirty="0"/>
              <a:t>, </a:t>
            </a:r>
            <a:r>
              <a:rPr lang="en-US" sz="2000" dirty="0" err="1"/>
              <a:t>ibcnst</a:t>
            </a:r>
            <a:r>
              <a:rPr lang="en-US" sz="2000" dirty="0"/>
              <a:t>, </a:t>
            </a:r>
            <a:r>
              <a:rPr lang="en-US" sz="2000" dirty="0" err="1"/>
              <a:t>ibcnsr</a:t>
            </a:r>
            <a:r>
              <a:rPr lang="en-US" sz="2000" dirty="0"/>
              <a:t>, </a:t>
            </a:r>
            <a:r>
              <a:rPr lang="en-US" sz="2000" dirty="0" err="1"/>
              <a:t>ibctcw</a:t>
            </a:r>
            <a:r>
              <a:rPr lang="en-US" sz="2000" dirty="0"/>
              <a:t>, </a:t>
            </a:r>
            <a:r>
              <a:rPr lang="en-US" sz="2000" dirty="0" err="1"/>
              <a:t>ibctcwp</a:t>
            </a:r>
            <a:r>
              <a:rPr lang="en-US" sz="2000" dirty="0"/>
              <a:t>, </a:t>
            </a:r>
            <a:r>
              <a:rPr lang="en-US" sz="2000" dirty="0" err="1"/>
              <a:t>ibciwm</a:t>
            </a:r>
            <a:r>
              <a:rPr lang="en-US" sz="2000" dirty="0"/>
              <a:t>, </a:t>
            </a:r>
            <a:r>
              <a:rPr lang="en-US" sz="2000" dirty="0" err="1"/>
              <a:t>ibccwm</a:t>
            </a:r>
            <a:r>
              <a:rPr lang="en-US" sz="2000" dirty="0"/>
              <a:t>, </a:t>
            </a:r>
            <a:r>
              <a:rPr lang="en-US" sz="2000" dirty="0" err="1"/>
              <a:t>ibcswmm</a:t>
            </a:r>
            <a:r>
              <a:rPr lang="en-US" sz="2000" dirty="0"/>
              <a:t>, </a:t>
            </a:r>
            <a:r>
              <a:rPr lang="en-US" sz="2000" dirty="0" err="1"/>
              <a:t>ibcpwm</a:t>
            </a:r>
            <a:endParaRPr lang="en-US" sz="2000" dirty="0"/>
          </a:p>
          <a:p>
            <a:r>
              <a:rPr lang="en-US" sz="2000" dirty="0"/>
              <a:t>BCCHRF	: </a:t>
            </a:r>
            <a:r>
              <a:rPr lang="en-US" sz="2000" dirty="0" err="1"/>
              <a:t>Ibcchrf</a:t>
            </a:r>
            <a:r>
              <a:rPr lang="en-US" sz="2000" dirty="0"/>
              <a:t> (inflow and outflow)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5A92FF-BC89-43EB-9AA2-25277DAC9A30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3805647" y="2069901"/>
            <a:ext cx="1959428" cy="3196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2F80EC9-703C-4A74-B07E-741D7F786CC9}"/>
              </a:ext>
            </a:extLst>
          </p:cNvPr>
          <p:cNvSpPr txBox="1"/>
          <p:nvPr/>
        </p:nvSpPr>
        <p:spPr>
          <a:xfrm>
            <a:off x="5765075" y="1885235"/>
            <a:ext cx="30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( Subsonic Mass Flux Inflow 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0CDC09-C3D0-4EDD-8663-27E3A98C5853}"/>
              </a:ext>
            </a:extLst>
          </p:cNvPr>
          <p:cNvSpPr txBox="1"/>
          <p:nvPr/>
        </p:nvSpPr>
        <p:spPr>
          <a:xfrm>
            <a:off x="5939246" y="2691683"/>
            <a:ext cx="316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( </a:t>
            </a:r>
            <a:r>
              <a:rPr lang="en-US" dirty="0" err="1">
                <a:solidFill>
                  <a:schemeClr val="accent3"/>
                </a:solidFill>
              </a:rPr>
              <a:t>SUBsonic</a:t>
            </a:r>
            <a:r>
              <a:rPr lang="en-US" dirty="0">
                <a:solidFill>
                  <a:schemeClr val="accent3"/>
                </a:solidFill>
              </a:rPr>
              <a:t> inflow/outflow 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909786E-7756-4616-A63D-BF5C314837EE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4423954" y="2876349"/>
            <a:ext cx="1515292" cy="3196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3B1BA5D-A50A-4456-8A24-20199A85E43D}"/>
              </a:ext>
            </a:extLst>
          </p:cNvPr>
          <p:cNvSpPr txBox="1"/>
          <p:nvPr/>
        </p:nvSpPr>
        <p:spPr>
          <a:xfrm>
            <a:off x="6644639" y="3647952"/>
            <a:ext cx="2717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( </a:t>
            </a:r>
            <a:r>
              <a:rPr lang="en-US" dirty="0" err="1">
                <a:solidFill>
                  <a:schemeClr val="accent3"/>
                </a:solidFill>
              </a:rPr>
              <a:t>EULer</a:t>
            </a:r>
            <a:r>
              <a:rPr lang="en-US" dirty="0">
                <a:solidFill>
                  <a:schemeClr val="accent3"/>
                </a:solidFill>
              </a:rPr>
              <a:t> slip wall 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48D7E2D-DA3A-4650-B82C-A27460D739C7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5172891" y="3832618"/>
            <a:ext cx="1471748" cy="1846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CA20A29-E367-4C51-9966-BEE0583C388A}"/>
              </a:ext>
            </a:extLst>
          </p:cNvPr>
          <p:cNvSpPr txBox="1"/>
          <p:nvPr/>
        </p:nvSpPr>
        <p:spPr>
          <a:xfrm>
            <a:off x="6525983" y="5807631"/>
            <a:ext cx="3393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( 1D Conduction Wall Matching 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BBC4AE2-56AD-4A6D-80B1-656FE43A8D4A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8003179" y="5059681"/>
            <a:ext cx="219344" cy="7479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Footer Placeholder 47">
            <a:extLst>
              <a:ext uri="{FF2B5EF4-FFF2-40B4-BE49-F238E27FC236}">
                <a16:creationId xmlns:a16="http://schemas.microsoft.com/office/drawing/2014/main" id="{0552A9A0-B32D-4679-B2E1-57B4CDBC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15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96DFB-5EF3-4FC0-A09B-26A09059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What/how to debug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6C451-E728-4063-9560-332A05A2C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VULCAN runs with an input file where we can specify how Jacobians are evaluated (manual vs automatic)</a:t>
            </a:r>
          </a:p>
          <a:p>
            <a:pPr lvl="1"/>
            <a:r>
              <a:rPr lang="en-US" dirty="0"/>
              <a:t>Changing the input file does not require re-compilation</a:t>
            </a:r>
          </a:p>
          <a:p>
            <a:r>
              <a:rPr lang="en-US" dirty="0"/>
              <a:t>The Jacobian is just a matrix so we compare the entries</a:t>
            </a:r>
          </a:p>
          <a:p>
            <a:pPr lvl="1"/>
            <a:r>
              <a:rPr lang="en-US" dirty="0"/>
              <a:t>Need to make sure to match the equations (ex: laminar vs turbulent, different number of species)</a:t>
            </a:r>
          </a:p>
          <a:p>
            <a:r>
              <a:rPr lang="en-US" dirty="0"/>
              <a:t>Get values out of VULCAN by writing to a file</a:t>
            </a:r>
          </a:p>
          <a:p>
            <a:r>
              <a:rPr lang="en-US" dirty="0"/>
              <a:t>Compare them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3EED5-2C29-4E1B-92EB-BEE6F126B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1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FD33-6BFD-4404-B348-85D224CD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 script/code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56B9F-C14A-40E8-8935-34D15F587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 script (</a:t>
            </a:r>
            <a:r>
              <a:rPr lang="en-US" dirty="0" err="1"/>
              <a:t>tcsh</a:t>
            </a:r>
            <a:r>
              <a:rPr lang="en-US" dirty="0"/>
              <a:t>, C shell derivative) handles everything, just execute using command line. Takes ~5 min to run all BCs.</a:t>
            </a:r>
          </a:p>
          <a:p>
            <a:pPr lvl="1"/>
            <a:r>
              <a:rPr lang="en-US" dirty="0"/>
              <a:t>Does require a few changes to the source code:</a:t>
            </a:r>
          </a:p>
          <a:p>
            <a:pPr lvl="2"/>
            <a:r>
              <a:rPr lang="en-US" dirty="0"/>
              <a:t>Manual Jacobians in IMPLICIT_GEN_MOD.F</a:t>
            </a:r>
          </a:p>
          <a:p>
            <a:pPr lvl="2"/>
            <a:r>
              <a:rPr lang="en-US" dirty="0"/>
              <a:t>Operator Overloaded Jacobians in OP_OL_MOD.FT</a:t>
            </a:r>
          </a:p>
          <a:p>
            <a:pPr lvl="2"/>
            <a:r>
              <a:rPr lang="en-US" dirty="0"/>
              <a:t>Both have CP and TP sections</a:t>
            </a:r>
          </a:p>
          <a:p>
            <a:pPr lvl="1"/>
            <a:r>
              <a:rPr lang="en-US" dirty="0"/>
              <a:t>Can pick which input file to run and comparison to do:</a:t>
            </a:r>
          </a:p>
          <a:p>
            <a:pPr lvl="2"/>
            <a:r>
              <a:rPr lang="en-US" dirty="0"/>
              <a:t>Only manual Jacobians, comparing CP vs TP</a:t>
            </a:r>
          </a:p>
          <a:p>
            <a:pPr lvl="2"/>
            <a:r>
              <a:rPr lang="en-US" dirty="0"/>
              <a:t>Compare manual vs automatic, CP vs TP</a:t>
            </a:r>
          </a:p>
          <a:p>
            <a:pPr lvl="2"/>
            <a:r>
              <a:rPr lang="en-US" dirty="0"/>
              <a:t>Compare manual vs automatic, CP separate from TP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D98CF-CD3B-40B4-8D87-58891197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47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BBBA8-E67C-4839-8239-24069536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script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22360-5673-42FE-93D0-12ADC24A5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/>
              <a:t>Select options (run one case or all, comparison type)</a:t>
            </a:r>
          </a:p>
          <a:p>
            <a:r>
              <a:rPr lang="en-US" sz="1600" dirty="0"/>
              <a:t>Compile the Fortran code used to compare values (shell scripting had various drawbacks: loading the data into variables, looping,..)</a:t>
            </a:r>
          </a:p>
          <a:p>
            <a:r>
              <a:rPr lang="en-US" sz="1600" dirty="0"/>
              <a:t>For BC (1 to 9)</a:t>
            </a:r>
          </a:p>
          <a:p>
            <a:pPr lvl="1"/>
            <a:r>
              <a:rPr lang="en-US" sz="1600" dirty="0"/>
              <a:t>Calorically and thermally perfect</a:t>
            </a:r>
          </a:p>
          <a:p>
            <a:pPr lvl="2"/>
            <a:r>
              <a:rPr lang="en-US" sz="1600" dirty="0"/>
              <a:t>Laminar and turbulent</a:t>
            </a:r>
          </a:p>
          <a:p>
            <a:pPr lvl="3"/>
            <a:r>
              <a:rPr lang="en-US" sz="1600" dirty="0"/>
              <a:t>Add “USE HAND CODED IMPLICIT BCS” to input file (using Stream </a:t>
            </a:r>
            <a:r>
              <a:rPr lang="en-US" sz="1600" dirty="0" err="1"/>
              <a:t>EDitor</a:t>
            </a:r>
            <a:r>
              <a:rPr lang="en-US" sz="1600" dirty="0"/>
              <a:t>)</a:t>
            </a:r>
          </a:p>
          <a:p>
            <a:pPr lvl="3"/>
            <a:r>
              <a:rPr lang="en-US" sz="1600" dirty="0"/>
              <a:t>Run VULCAN and rename the output generated (this solution seemed easier than passing arguments to VULCAN)</a:t>
            </a:r>
          </a:p>
          <a:p>
            <a:pPr lvl="3"/>
            <a:r>
              <a:rPr lang="en-US" sz="1600" dirty="0"/>
              <a:t>Remove the added line</a:t>
            </a:r>
          </a:p>
          <a:p>
            <a:pPr lvl="3"/>
            <a:r>
              <a:rPr lang="en-US" sz="1600" dirty="0"/>
              <a:t>Run again to get operator overloaded values (and rename output)</a:t>
            </a:r>
          </a:p>
          <a:p>
            <a:pPr lvl="2"/>
            <a:r>
              <a:rPr lang="en-US" sz="1600" dirty="0"/>
              <a:t>End loop</a:t>
            </a:r>
          </a:p>
          <a:p>
            <a:pPr lvl="1"/>
            <a:r>
              <a:rPr lang="en-US" sz="1600" dirty="0"/>
              <a:t>End loop</a:t>
            </a:r>
          </a:p>
          <a:p>
            <a:pPr lvl="1"/>
            <a:r>
              <a:rPr lang="en-US" sz="1600" dirty="0"/>
              <a:t>Run Fortran code to compare the output files (pass it the option selected as input so it knows what we want to compare)</a:t>
            </a:r>
          </a:p>
          <a:p>
            <a:pPr lvl="1"/>
            <a:r>
              <a:rPr lang="en-US" sz="1600" dirty="0"/>
              <a:t>Change VULCAN source code to comment in/out the next BC of interest (we have to be careful if it is the last one since we need to uncomment the first BC then)</a:t>
            </a:r>
          </a:p>
          <a:p>
            <a:pPr lvl="1"/>
            <a:r>
              <a:rPr lang="en-US" sz="1600" dirty="0"/>
              <a:t>Recompile VULCAN</a:t>
            </a:r>
          </a:p>
          <a:p>
            <a:pPr lvl="1"/>
            <a:r>
              <a:rPr lang="en-US" sz="1600" dirty="0"/>
              <a:t>Switch input files so they have the proper BC in them (I could have used SED to do this)</a:t>
            </a:r>
          </a:p>
          <a:p>
            <a:r>
              <a:rPr lang="en-US" sz="1600" dirty="0"/>
              <a:t>End loop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9328E-B1E2-48A7-A037-BB0CE7D5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Hypersonic Technology – Anton Scholten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5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6374</TotalTime>
  <Words>1592</Words>
  <Application>Microsoft Office PowerPoint</Application>
  <PresentationFormat>Widescreen</PresentationFormat>
  <Paragraphs>272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Hypersonic Technology</vt:lpstr>
      <vt:lpstr>Outline</vt:lpstr>
      <vt:lpstr>Boundary conditions in VULCAN-CFD</vt:lpstr>
      <vt:lpstr>Automatic differentiation</vt:lpstr>
      <vt:lpstr>Operator Overloading</vt:lpstr>
      <vt:lpstr>Boundary conditions to check</vt:lpstr>
      <vt:lpstr>What/how to debug </vt:lpstr>
      <vt:lpstr>Debug script/code</vt:lpstr>
      <vt:lpstr>Shell script outline</vt:lpstr>
      <vt:lpstr>Fortran code outline</vt:lpstr>
      <vt:lpstr>Sample output</vt:lpstr>
      <vt:lpstr>State of the boundary conditions</vt:lpstr>
      <vt:lpstr>Other things learned</vt:lpstr>
      <vt:lpstr>Other ideas explored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Hypersonic Technology</dc:title>
  <dc:creator>Anton Scholten</dc:creator>
  <cp:lastModifiedBy>Anton Scholten</cp:lastModifiedBy>
  <cp:revision>125</cp:revision>
  <dcterms:created xsi:type="dcterms:W3CDTF">2020-07-27T14:26:46Z</dcterms:created>
  <dcterms:modified xsi:type="dcterms:W3CDTF">2020-08-04T18:22:30Z</dcterms:modified>
</cp:coreProperties>
</file>