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3"/>
  </p:notesMasterIdLst>
  <p:handoutMasterIdLst>
    <p:handoutMasterId r:id="rId14"/>
  </p:handoutMasterIdLst>
  <p:sldIdLst>
    <p:sldId id="1507" r:id="rId2"/>
    <p:sldId id="1528" r:id="rId3"/>
    <p:sldId id="1543" r:id="rId4"/>
    <p:sldId id="1544" r:id="rId5"/>
    <p:sldId id="1545" r:id="rId6"/>
    <p:sldId id="1546" r:id="rId7"/>
    <p:sldId id="1547" r:id="rId8"/>
    <p:sldId id="1548" r:id="rId9"/>
    <p:sldId id="1549" r:id="rId10"/>
    <p:sldId id="1550" r:id="rId11"/>
    <p:sldId id="1551" r:id="rId12"/>
  </p:sldIdLst>
  <p:sldSz cx="9144000" cy="6858000" type="letter"/>
  <p:notesSz cx="6985000" cy="92837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23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FF02"/>
    <a:srgbClr val="FFFFFF"/>
    <a:srgbClr val="FC00E9"/>
    <a:srgbClr val="342D25"/>
    <a:srgbClr val="08D222"/>
    <a:srgbClr val="CE4B1C"/>
    <a:srgbClr val="362F25"/>
    <a:srgbClr val="484037"/>
    <a:srgbClr val="3A3226"/>
    <a:srgbClr val="D1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5" autoAdjust="0"/>
    <p:restoredTop sz="50067" autoAdjust="0"/>
  </p:normalViewPr>
  <p:slideViewPr>
    <p:cSldViewPr snapToGrid="0">
      <p:cViewPr varScale="1">
        <p:scale>
          <a:sx n="63" d="100"/>
          <a:sy n="63" d="100"/>
        </p:scale>
        <p:origin x="840" y="66"/>
      </p:cViewPr>
      <p:guideLst>
        <p:guide orient="horz" pos="2160"/>
        <p:guide pos="2880"/>
        <p:guide orient="horz" pos="2783"/>
        <p:guide orient="horz" pos="23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-3918"/>
    </p:cViewPr>
  </p:sorterViewPr>
  <p:notesViewPr>
    <p:cSldViewPr snapToGrid="0">
      <p:cViewPr varScale="1">
        <p:scale>
          <a:sx n="96" d="100"/>
          <a:sy n="96" d="100"/>
        </p:scale>
        <p:origin x="35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defTabSz="911877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C7921DD-AAE5-4092-8349-EACC69FDEFDB}" type="datetimeFigureOut">
              <a:rPr lang="en-US" altLang="en-US"/>
              <a:pPr/>
              <a:t>8/5/2020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defTabSz="911877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9E17E4-00F5-479B-BD26-147F041D5C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441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defTabSz="911877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A0C338-0A8D-42BD-B66C-CF13AD5FC728}" type="datetimeFigureOut">
              <a:rPr lang="en-US" altLang="en-US"/>
              <a:pPr/>
              <a:t>8/5/2020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defTabSz="911877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A0D56B-D0D4-43EF-9403-963A0EE089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969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56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28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00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72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518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9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52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" y="1529"/>
            <a:ext cx="9141966" cy="6856475"/>
          </a:xfrm>
          <a:prstGeom prst="rect">
            <a:avLst/>
          </a:prstGeom>
        </p:spPr>
      </p:pic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469900" y="3100041"/>
            <a:ext cx="8294688" cy="105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FFFF"/>
                </a:solidFill>
                <a:cs typeface="Arial" charset="0"/>
              </a:rPr>
              <a:t>SPACE LAUNCH SYSTEM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" y="376238"/>
            <a:ext cx="22050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/>
          <a:lstStyle/>
          <a:p>
            <a:r>
              <a:rPr lang="en-US" sz="700">
                <a:solidFill>
                  <a:srgbClr val="F8F8F8"/>
                </a:solidFill>
              </a:rPr>
              <a:t>National Aeronautics and Space Administration</a:t>
            </a:r>
            <a:endParaRPr lang="en-US">
              <a:solidFill>
                <a:srgbClr val="F8F8F8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2" y="6610350"/>
            <a:ext cx="12366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00" smtClean="0">
                <a:solidFill>
                  <a:srgbClr val="000000"/>
                </a:solidFill>
                <a:cs typeface="Arial" charset="0"/>
              </a:rPr>
              <a:t>www.nasa.gov/sls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169988" y="2975730"/>
            <a:ext cx="17526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5 . . . 4 . . . 3 . . . 2 . . . 1 . . .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139974" y="4413084"/>
            <a:ext cx="7004027" cy="86995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3500" b="1" i="0">
                <a:solidFill>
                  <a:srgbClr val="DD6016"/>
                </a:solidFill>
                <a:latin typeface="Arial"/>
                <a:cs typeface="Arial"/>
              </a:defRPr>
            </a:lvl1pPr>
            <a:lvl2pPr marL="338018" indent="0">
              <a:buNone/>
              <a:defRPr/>
            </a:lvl2pPr>
            <a:lvl3pPr marL="566534" indent="0">
              <a:buNone/>
              <a:defRPr/>
            </a:lvl3pPr>
            <a:lvl4pPr marL="739512" indent="0">
              <a:buNone/>
              <a:defRPr/>
            </a:lvl4pPr>
            <a:lvl5pPr marL="92200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897382" y="5710042"/>
            <a:ext cx="3987966" cy="58477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r">
              <a:buFontTx/>
              <a:buNone/>
              <a:defRPr sz="1800">
                <a:latin typeface="Arial"/>
              </a:defRPr>
            </a:lvl1pPr>
            <a:lvl2pPr marL="338137" indent="0" algn="r">
              <a:buNone/>
              <a:defRPr sz="1400">
                <a:latin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309076" y="4001540"/>
            <a:ext cx="283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en-US" sz="1400" kern="1200" smtClean="0">
                <a:latin typeface="Arial"/>
                <a:ea typeface="+mn-ea"/>
                <a:cs typeface="Arial"/>
              </a:defRPr>
            </a:lvl1pPr>
            <a:lvl2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2pPr>
            <a:lvl3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3pPr>
            <a:lvl4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4pPr>
            <a:lvl5pPr>
              <a:defRPr lang="en-US" sz="1800" kern="1200">
                <a:solidFill>
                  <a:schemeClr val="tx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SLS color Internal PPT mar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047" y="6418235"/>
            <a:ext cx="529267" cy="3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129" y="6705221"/>
            <a:ext cx="1597492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3713" y="1052517"/>
            <a:ext cx="8253412" cy="5405437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</a:defRPr>
            </a:lvl1pPr>
            <a:lvl2pPr marL="511175" indent="-173038">
              <a:buClr>
                <a:schemeClr val="accent2"/>
              </a:buClr>
              <a:buFont typeface="Century Gothic" panose="020B0502020202020204" pitchFamily="34" charset="0"/>
              <a:buChar char="–"/>
              <a:defRPr sz="1600">
                <a:latin typeface="Calibri" panose="020F0502020204030204" pitchFamily="34" charset="0"/>
              </a:defRPr>
            </a:lvl2pPr>
            <a:lvl3pPr marL="679205" indent="-112671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</a:defRPr>
            </a:lvl3pPr>
            <a:lvl4pPr marL="852183" indent="-112671">
              <a:buClr>
                <a:schemeClr val="accent2"/>
              </a:buClr>
              <a:buFont typeface="Century Gothic" panose="020B0502020202020204" pitchFamily="34" charset="0"/>
              <a:buChar char="–"/>
              <a:defRPr sz="1200">
                <a:latin typeface="Calibri" panose="020F0502020204030204" pitchFamily="34" charset="0"/>
              </a:defRPr>
            </a:lvl4pPr>
            <a:lvl5pPr marL="1039442" indent="-117433">
              <a:buClr>
                <a:schemeClr val="accent2"/>
              </a:buClr>
              <a:buFont typeface="Arial" panose="020B0604020202020204" pitchFamily="34" charset="0"/>
              <a:buChar char="•"/>
              <a:defRPr sz="11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847" y="1"/>
            <a:ext cx="8295154" cy="6770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129" y="6705221"/>
            <a:ext cx="1597492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1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129" y="6705221"/>
            <a:ext cx="1597492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849317"/>
            <a:ext cx="9144000" cy="5648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-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129" y="6705221"/>
            <a:ext cx="1597492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4572000" y="960131"/>
            <a:ext cx="8092" cy="5642978"/>
          </a:xfrm>
          <a:prstGeom prst="line">
            <a:avLst/>
          </a:prstGeom>
          <a:solidFill>
            <a:srgbClr val="F3F5DD"/>
          </a:solidFill>
          <a:ln w="381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 flipV="1">
            <a:off x="-1" y="3665701"/>
            <a:ext cx="9144000" cy="16184"/>
          </a:xfrm>
          <a:prstGeom prst="line">
            <a:avLst/>
          </a:prstGeom>
          <a:solidFill>
            <a:srgbClr val="F3F5DD"/>
          </a:solidFill>
          <a:ln w="381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 userDrawn="1"/>
        </p:nvSpPr>
        <p:spPr>
          <a:xfrm>
            <a:off x="97105" y="1131938"/>
            <a:ext cx="437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Click to edit Master text styles</a:t>
            </a:r>
          </a:p>
          <a:p>
            <a:pPr marL="282575" lvl="2" indent="-112713">
              <a:buFont typeface="Arial" panose="020B0604020202020204" pitchFamily="34" charset="0"/>
              <a:buChar char="-"/>
            </a:pPr>
            <a:r>
              <a:rPr lang="en-US" sz="1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Second level</a:t>
            </a:r>
          </a:p>
          <a:p>
            <a:pPr marL="461963" lvl="3" indent="-112713">
              <a:buFont typeface="Arial" panose="020B0604020202020204" pitchFamily="34" charset="0"/>
              <a:buChar char="·"/>
            </a:pPr>
            <a:r>
              <a:rPr lang="en-US" sz="1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1" y="3759402"/>
            <a:ext cx="437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Click to edit Master text styles</a:t>
            </a:r>
          </a:p>
          <a:p>
            <a:pPr marL="282575" lvl="2" indent="-112713">
              <a:buFont typeface="Arial" panose="020B0604020202020204" pitchFamily="34" charset="0"/>
              <a:buChar char="-"/>
            </a:pPr>
            <a:r>
              <a:rPr lang="en-US" sz="1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Second level</a:t>
            </a:r>
          </a:p>
          <a:p>
            <a:pPr marL="461963" lvl="3" indent="-112713">
              <a:buFont typeface="Arial" panose="020B0604020202020204" pitchFamily="34" charset="0"/>
              <a:buChar char="·"/>
            </a:pPr>
            <a:r>
              <a:rPr lang="en-US" sz="1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Third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105" y="3759402"/>
            <a:ext cx="437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Click to edit Master text styles</a:t>
            </a:r>
          </a:p>
          <a:p>
            <a:pPr marL="282575" lvl="2" indent="-112713">
              <a:buFont typeface="Arial" panose="020B0604020202020204" pitchFamily="34" charset="0"/>
              <a:buChar char="-"/>
            </a:pPr>
            <a:r>
              <a:rPr lang="en-US" sz="1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Second level</a:t>
            </a:r>
          </a:p>
          <a:p>
            <a:pPr marL="461963" lvl="3" indent="-112713">
              <a:buFont typeface="Arial" panose="020B0604020202020204" pitchFamily="34" charset="0"/>
              <a:buChar char="·"/>
            </a:pPr>
            <a:r>
              <a:rPr lang="en-US" sz="1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Third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1" y="1131938"/>
            <a:ext cx="4377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Click to edit Master text styles</a:t>
            </a:r>
          </a:p>
          <a:p>
            <a:pPr marL="282575" lvl="2" indent="-112713">
              <a:buFont typeface="Arial" panose="020B0604020202020204" pitchFamily="34" charset="0"/>
              <a:buChar char="-"/>
            </a:pPr>
            <a:r>
              <a:rPr lang="en-US" sz="12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Second level</a:t>
            </a:r>
          </a:p>
          <a:p>
            <a:pPr marL="461963" lvl="3" indent="-112713">
              <a:buFont typeface="Arial" panose="020B0604020202020204" pitchFamily="34" charset="0"/>
              <a:buChar char="·"/>
            </a:pPr>
            <a:r>
              <a:rPr lang="en-US" sz="1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4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anner TakeAway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129" y="6705221"/>
            <a:ext cx="1597492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251341"/>
            <a:ext cx="9144000" cy="430887"/>
          </a:xfrm>
          <a:prstGeom prst="rect">
            <a:avLst/>
          </a:prstGeom>
        </p:spPr>
        <p:txBody>
          <a:bodyPr vert="horz" anchor="ctr">
            <a:spAutoFit/>
          </a:bodyPr>
          <a:lstStyle>
            <a:lvl1pPr marL="0" indent="0" algn="ctr">
              <a:buNone/>
              <a:defRPr sz="2200" i="1">
                <a:solidFill>
                  <a:srgbClr val="CE4B1C"/>
                </a:solidFill>
                <a:latin typeface="Calibri" panose="020F0502020204030204" pitchFamily="34" charset="0"/>
              </a:defRPr>
            </a:lvl1pPr>
            <a:lvl2pPr marL="338137" indent="0">
              <a:buNone/>
              <a:defRPr>
                <a:solidFill>
                  <a:srgbClr val="FFFFFF"/>
                </a:solidFill>
              </a:defRPr>
            </a:lvl2pPr>
            <a:lvl3pPr marL="566738" indent="0">
              <a:buNone/>
              <a:defRPr>
                <a:solidFill>
                  <a:srgbClr val="FFFFFF"/>
                </a:solidFill>
              </a:defRPr>
            </a:lvl3pPr>
            <a:lvl4pPr marL="739775" indent="0">
              <a:buNone/>
              <a:defRPr>
                <a:solidFill>
                  <a:srgbClr val="FFFFFF"/>
                </a:solidFill>
              </a:defRPr>
            </a:lvl4pPr>
            <a:lvl5pPr marL="92233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93713" y="1052514"/>
            <a:ext cx="8253412" cy="5182196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511175" indent="-173038">
              <a:buClr>
                <a:schemeClr val="accent2"/>
              </a:buClr>
              <a:buFont typeface="Century Gothic" panose="020B0502020202020204" pitchFamily="34" charset="0"/>
              <a:buChar char="–"/>
              <a:defRPr>
                <a:latin typeface="Calibri" panose="020F0502020204030204" pitchFamily="34" charset="0"/>
              </a:defRPr>
            </a:lvl2pPr>
            <a:lvl3pPr marL="679205" indent="-112671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852183" indent="-112671">
              <a:buClr>
                <a:schemeClr val="accent2"/>
              </a:buClr>
              <a:buFont typeface="Century Gothic" panose="020B0502020202020204" pitchFamily="34" charset="0"/>
              <a:buChar char="–"/>
              <a:defRPr>
                <a:latin typeface="Calibri" panose="020F0502020204030204" pitchFamily="34" charset="0"/>
              </a:defRPr>
            </a:lvl4pPr>
            <a:lvl5pPr marL="1039442" indent="-117433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ackground SLS Slide Master Oct 2015 Colo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17556" y="6694878"/>
            <a:ext cx="1726445" cy="163122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r" defTabSz="914071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F8F9EB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</a:lstStyle>
          <a:p>
            <a:r>
              <a:rPr lang="en-US" altLang="en-US" smtClean="0"/>
              <a:t>.</a:t>
            </a:r>
            <a:fld id="{AE408AF3-908C-4E41-B625-5FB9A0611A40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-1" y="615656"/>
            <a:ext cx="9144000" cy="52752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on icon to insert movie/media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129" y="6705221"/>
            <a:ext cx="1597492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" y="-871"/>
            <a:ext cx="9143999" cy="6858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847" y="4"/>
            <a:ext cx="8295154" cy="6858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18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84" r:id="rId3"/>
    <p:sldLayoutId id="2147483767" r:id="rId4"/>
    <p:sldLayoutId id="2147483782" r:id="rId5"/>
    <p:sldLayoutId id="2147483778" r:id="rId6"/>
    <p:sldLayoutId id="2147483783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000" b="1" dirty="0">
          <a:solidFill>
            <a:srgbClr val="FFFFFF"/>
          </a:solidFill>
          <a:effectLst/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5pPr>
      <a:lvl6pPr marL="410144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6pPr>
      <a:lvl7pPr marL="820289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7pPr>
      <a:lvl8pPr marL="1230433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8pPr>
      <a:lvl9pPr marL="1640577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9pPr>
    </p:titleStyle>
    <p:bodyStyle>
      <a:lvl1pPr marL="338017" indent="-338017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100000"/>
        <a:buFont typeface="Wingdings" charset="2"/>
        <a:buChar char="u"/>
        <a:tabLst/>
        <a:defRPr sz="2000" b="1">
          <a:solidFill>
            <a:schemeClr val="bg2"/>
          </a:solidFill>
          <a:latin typeface="+mn-lt"/>
          <a:ea typeface="ＭＳ Ｐゴシック" pitchFamily="-108" charset="-128"/>
          <a:cs typeface="ＭＳ Ｐゴシック" charset="-128"/>
        </a:defRPr>
      </a:lvl1pPr>
      <a:lvl2pPr marL="455451" indent="-117433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b="0">
          <a:solidFill>
            <a:schemeClr val="bg2"/>
          </a:solidFill>
          <a:latin typeface="+mn-lt"/>
          <a:ea typeface="ＭＳ Ｐゴシック" charset="0"/>
          <a:cs typeface="Arial Narrow"/>
        </a:defRPr>
      </a:lvl2pPr>
      <a:lvl3pPr marL="679205" indent="-112671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90000"/>
        <a:buFont typeface="Lucida Grande"/>
        <a:buChar char="‒"/>
        <a:tabLst/>
        <a:defRPr sz="1600">
          <a:solidFill>
            <a:schemeClr val="bg2"/>
          </a:solidFill>
          <a:latin typeface="+mn-lt"/>
          <a:ea typeface="Arial Narrow" pitchFamily="-112" charset="0"/>
          <a:cs typeface="Arial Narrow"/>
        </a:defRPr>
      </a:lvl3pPr>
      <a:lvl4pPr marL="852183" indent="-112671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sz="1400">
          <a:solidFill>
            <a:schemeClr val="bg2"/>
          </a:solidFill>
          <a:latin typeface="+mn-lt"/>
          <a:ea typeface="Arial Narrow" pitchFamily="-112" charset="0"/>
          <a:cs typeface="Arial Narrow"/>
        </a:defRPr>
      </a:lvl4pPr>
      <a:lvl5pPr marL="1039442" indent="-117433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Lucida Grande"/>
        <a:buChar char="‒"/>
        <a:defRPr sz="1200">
          <a:solidFill>
            <a:schemeClr val="bg2"/>
          </a:solidFill>
          <a:latin typeface="+mn-lt"/>
          <a:ea typeface="Arial Narrow" pitchFamily="-112" charset="0"/>
          <a:cs typeface="Arial Narrow"/>
        </a:defRPr>
      </a:lvl5pPr>
      <a:lvl6pPr marL="2466564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6pPr>
      <a:lvl7pPr marL="287670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7pPr>
      <a:lvl8pPr marL="3286853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8pPr>
      <a:lvl9pPr marL="369699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4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289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33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577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721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866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01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15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4891" y="4411671"/>
            <a:ext cx="8909109" cy="869950"/>
          </a:xfrm>
        </p:spPr>
        <p:txBody>
          <a:bodyPr/>
          <a:lstStyle/>
          <a:p>
            <a:pPr algn="r"/>
            <a:r>
              <a:rPr lang="en-US" sz="2400" dirty="0"/>
              <a:t>Guidance Modifications &amp; Enhancement for Space Launch System Block-1 in </a:t>
            </a:r>
            <a:r>
              <a:rPr lang="en-US" sz="2400"/>
              <a:t>Support </a:t>
            </a:r>
            <a:r>
              <a:rPr lang="en-US" sz="2400" smtClean="0"/>
              <a:t>of ARTEMIS </a:t>
            </a:r>
            <a:r>
              <a:rPr lang="en-US" sz="2400" dirty="0"/>
              <a:t>I and Beyond</a:t>
            </a:r>
            <a:endParaRPr lang="en-US" sz="24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98626" y="5660974"/>
            <a:ext cx="6745374" cy="646331"/>
          </a:xfrm>
        </p:spPr>
        <p:txBody>
          <a:bodyPr/>
          <a:lstStyle/>
          <a:p>
            <a:r>
              <a:rPr lang="en-US" dirty="0" smtClean="0"/>
              <a:t>Matt Hawkins/JSEG/MSFC/EV42</a:t>
            </a:r>
          </a:p>
          <a:p>
            <a:r>
              <a:rPr lang="en-US" dirty="0" smtClean="0"/>
              <a:t>Naeem Ahmad/NASA/MSFC/EV42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09076" y="4001540"/>
            <a:ext cx="2834924" cy="307777"/>
          </a:xfrm>
        </p:spPr>
        <p:txBody>
          <a:bodyPr/>
          <a:lstStyle/>
          <a:p>
            <a:r>
              <a:rPr lang="en-US" dirty="0" smtClean="0"/>
              <a:t>August 11,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Engine Out methodology maximizes performance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10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7458" y="844657"/>
            <a:ext cx="8493071" cy="580897"/>
          </a:xfrm>
          <a:prstGeom prst="rect">
            <a:avLst/>
          </a:prstGeom>
        </p:spPr>
        <p:txBody>
          <a:bodyPr/>
          <a:lstStyle>
            <a:lvl1pPr marL="338017" indent="-33801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charset="2"/>
              <a:buChar char="u"/>
              <a:tabLst/>
              <a:defRPr sz="2000" b="1">
                <a:solidFill>
                  <a:schemeClr val="bg2"/>
                </a:solidFill>
                <a:latin typeface="+mn-lt"/>
                <a:ea typeface="ＭＳ Ｐゴシック" pitchFamily="-108" charset="-128"/>
                <a:cs typeface="ＭＳ Ｐゴシック" charset="-128"/>
              </a:defRPr>
            </a:lvl1pPr>
            <a:lvl2pPr marL="455451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b="0">
                <a:solidFill>
                  <a:schemeClr val="bg2"/>
                </a:solidFill>
                <a:latin typeface="+mn-lt"/>
                <a:ea typeface="ＭＳ Ｐゴシック" charset="0"/>
                <a:cs typeface="Arial Narrow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Char char="‒"/>
              <a:tabLst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sz="14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kern="0" dirty="0" smtClean="0"/>
              <a:t>New 6DOF method based on macroscopic trajectory effects</a:t>
            </a:r>
          </a:p>
          <a:p>
            <a:pPr defTabSz="914400"/>
            <a:r>
              <a:rPr lang="en-US" kern="0" dirty="0" smtClean="0"/>
              <a:t>See companion paper for overall EO design (AAS 20-589)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7"/>
          <a:stretch/>
        </p:blipFill>
        <p:spPr>
          <a:xfrm>
            <a:off x="115931" y="2092271"/>
            <a:ext cx="4430238" cy="1937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1"/>
          <a:stretch/>
        </p:blipFill>
        <p:spPr>
          <a:xfrm>
            <a:off x="4546169" y="2136183"/>
            <a:ext cx="4430238" cy="18494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7458" y="1907605"/>
            <a:ext cx="1869475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Insertion Mass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2576" y="1907605"/>
            <a:ext cx="1869475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Peak </a:t>
            </a:r>
            <a:r>
              <a:rPr lang="el-GR" dirty="0" smtClean="0">
                <a:solidFill>
                  <a:schemeClr val="bg2"/>
                </a:solidFill>
              </a:rPr>
              <a:t>α</a:t>
            </a:r>
            <a:r>
              <a:rPr lang="en-US" dirty="0" smtClean="0">
                <a:solidFill>
                  <a:schemeClr val="bg2"/>
                </a:solidFill>
              </a:rPr>
              <a:t>-total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4258" y="1890875"/>
            <a:ext cx="1869475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Peak </a:t>
            </a:r>
            <a:r>
              <a:rPr lang="en-US" dirty="0" smtClean="0">
                <a:solidFill>
                  <a:schemeClr val="bg2"/>
                </a:solidFill>
              </a:rPr>
              <a:t>Q-</a:t>
            </a:r>
            <a:r>
              <a:rPr lang="el-GR" dirty="0" smtClean="0">
                <a:solidFill>
                  <a:schemeClr val="bg2"/>
                </a:solidFill>
              </a:rPr>
              <a:t>α</a:t>
            </a:r>
            <a:r>
              <a:rPr lang="en-US" dirty="0">
                <a:solidFill>
                  <a:schemeClr val="bg2"/>
                </a:solidFill>
              </a:rPr>
              <a:t>-total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2819" y="1898624"/>
            <a:ext cx="1869475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2"/>
                </a:solidFill>
              </a:rPr>
              <a:t>α</a:t>
            </a:r>
            <a:r>
              <a:rPr lang="en-US" dirty="0" smtClean="0">
                <a:solidFill>
                  <a:schemeClr val="bg2"/>
                </a:solidFill>
              </a:rPr>
              <a:t> at SRB </a:t>
            </a:r>
            <a:r>
              <a:rPr lang="en-US" dirty="0" err="1" smtClean="0">
                <a:solidFill>
                  <a:schemeClr val="bg2"/>
                </a:solidFill>
              </a:rPr>
              <a:t>sep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7" y="4601802"/>
            <a:ext cx="6961627" cy="20270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9722" y="4232470"/>
            <a:ext cx="1869475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Early Design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2006" y="4188559"/>
            <a:ext cx="1869475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Refined Design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11</a:t>
            </a:fld>
            <a:endParaRPr lang="en-US" altLang="en-US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5969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15464" y="1889185"/>
            <a:ext cx="3890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Informed by extensive testing and simulation, guidance is more robust against many off-nominal conditions</a:t>
            </a:r>
          </a:p>
        </p:txBody>
      </p:sp>
    </p:spTree>
    <p:extLst>
      <p:ext uri="{BB962C8B-B14F-4D97-AF65-F5344CB8AC3E}">
        <p14:creationId xmlns:p14="http://schemas.microsoft.com/office/powerpoint/2010/main" val="22370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2</a:t>
            </a:fld>
            <a:endParaRPr lang="en-US" alt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3712" y="1052517"/>
            <a:ext cx="8308455" cy="35753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NASA’s Space Launch System (SLS) is the launch vehicle that will be taking Crew back to the Moon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Guidance algorithms largely based on heritage Shuttle algorithms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Process and algorithm improvements have been identified based on extensive testing and simulation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Five major updates detailed in this presentation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window updates cover expanded GR&amp;A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3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3712" y="1052517"/>
            <a:ext cx="8308455" cy="357539"/>
          </a:xfrm>
          <a:prstGeom prst="rect">
            <a:avLst/>
          </a:prstGeom>
        </p:spPr>
        <p:txBody>
          <a:bodyPr/>
          <a:lstStyle>
            <a:lvl1pPr marL="338017" indent="-33801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charset="2"/>
              <a:buChar char="u"/>
              <a:tabLst/>
              <a:defRPr sz="2000" b="1">
                <a:solidFill>
                  <a:schemeClr val="bg2"/>
                </a:solidFill>
                <a:latin typeface="+mn-lt"/>
                <a:ea typeface="ＭＳ Ｐゴシック" pitchFamily="-108" charset="-128"/>
                <a:cs typeface="ＭＳ Ｐゴシック" charset="-128"/>
              </a:defRPr>
            </a:lvl1pPr>
            <a:lvl2pPr marL="455451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b="0">
                <a:solidFill>
                  <a:schemeClr val="bg2"/>
                </a:solidFill>
                <a:latin typeface="+mn-lt"/>
                <a:ea typeface="ＭＳ Ｐゴシック" charset="0"/>
                <a:cs typeface="Arial Narrow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Char char="‒"/>
              <a:tabLst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sz="14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kern="0" dirty="0" smtClean="0"/>
              <a:t>Right Ascension of the Ascending Node (RAAN) and </a:t>
            </a:r>
            <a:r>
              <a:rPr lang="en-US" kern="0" dirty="0"/>
              <a:t>I</a:t>
            </a:r>
            <a:r>
              <a:rPr lang="en-US" kern="0" dirty="0" smtClean="0"/>
              <a:t>nclination targeting uses polynomials</a:t>
            </a:r>
          </a:p>
          <a:p>
            <a:pPr defTabSz="914400"/>
            <a:endParaRPr lang="en-US" kern="0" dirty="0"/>
          </a:p>
          <a:p>
            <a:pPr defTabSz="914400"/>
            <a:r>
              <a:rPr lang="en-US" kern="0" dirty="0" smtClean="0"/>
              <a:t>Problem: Updated Ground Rules and Assumptions (GR&amp;A) significantly expanded launch windows</a:t>
            </a:r>
          </a:p>
          <a:p>
            <a:pPr defTabSz="914400"/>
            <a:endParaRPr lang="en-US" kern="0" dirty="0" smtClean="0"/>
          </a:p>
          <a:p>
            <a:pPr defTabSz="914400"/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54" y="2789244"/>
            <a:ext cx="5350797" cy="30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window updates cover expanded GR&amp;A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4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3712" y="1052517"/>
            <a:ext cx="8308455" cy="357539"/>
          </a:xfrm>
          <a:prstGeom prst="rect">
            <a:avLst/>
          </a:prstGeom>
        </p:spPr>
        <p:txBody>
          <a:bodyPr/>
          <a:lstStyle>
            <a:lvl1pPr marL="338017" indent="-33801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charset="2"/>
              <a:buChar char="u"/>
              <a:tabLst/>
              <a:defRPr sz="2000" b="1">
                <a:solidFill>
                  <a:schemeClr val="bg2"/>
                </a:solidFill>
                <a:latin typeface="+mn-lt"/>
                <a:ea typeface="ＭＳ Ｐゴシック" pitchFamily="-108" charset="-128"/>
                <a:cs typeface="ＭＳ Ｐゴシック" charset="-128"/>
              </a:defRPr>
            </a:lvl1pPr>
            <a:lvl2pPr marL="455451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b="0">
                <a:solidFill>
                  <a:schemeClr val="bg2"/>
                </a:solidFill>
                <a:latin typeface="+mn-lt"/>
                <a:ea typeface="ＭＳ Ｐゴシック" charset="0"/>
                <a:cs typeface="Arial Narrow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Char char="‒"/>
              <a:tabLst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sz="14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kern="0" dirty="0" smtClean="0"/>
              <a:t>Solution:</a:t>
            </a:r>
          </a:p>
          <a:p>
            <a:pPr marL="0" indent="0" defTabSz="914400">
              <a:buNone/>
            </a:pPr>
            <a:r>
              <a:rPr lang="en-US" kern="0" dirty="0" smtClean="0"/>
              <a:t>	1) Daily reference point inputs</a:t>
            </a:r>
          </a:p>
          <a:p>
            <a:pPr marL="0" indent="0" defTabSz="914400">
              <a:buNone/>
            </a:pPr>
            <a:r>
              <a:rPr lang="en-US" kern="0" dirty="0"/>
              <a:t>	</a:t>
            </a:r>
            <a:r>
              <a:rPr lang="en-US" kern="0" dirty="0" smtClean="0"/>
              <a:t>2) Increase polynomial order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0" y="2387913"/>
            <a:ext cx="7235476" cy="33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 solution hold covers anomalies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5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3712" y="1052517"/>
            <a:ext cx="8308455" cy="357539"/>
          </a:xfrm>
          <a:prstGeom prst="rect">
            <a:avLst/>
          </a:prstGeom>
        </p:spPr>
        <p:txBody>
          <a:bodyPr/>
          <a:lstStyle>
            <a:lvl1pPr marL="338017" indent="-33801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charset="2"/>
              <a:buChar char="u"/>
              <a:tabLst/>
              <a:defRPr sz="2000" b="1">
                <a:solidFill>
                  <a:schemeClr val="bg2"/>
                </a:solidFill>
                <a:latin typeface="+mn-lt"/>
                <a:ea typeface="ＭＳ Ｐゴシック" pitchFamily="-108" charset="-128"/>
                <a:cs typeface="ＭＳ Ｐゴシック" charset="-128"/>
              </a:defRPr>
            </a:lvl1pPr>
            <a:lvl2pPr marL="455451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b="0">
                <a:solidFill>
                  <a:schemeClr val="bg2"/>
                </a:solidFill>
                <a:latin typeface="+mn-lt"/>
                <a:ea typeface="ＭＳ Ｐゴシック" charset="0"/>
                <a:cs typeface="Arial Narrow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Char char="‒"/>
              <a:tabLst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sz="14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sz="1800" kern="0" dirty="0" smtClean="0"/>
              <a:t>Options if Powered Explicit Guidance (PEG) algorithm loses convergence:</a:t>
            </a:r>
          </a:p>
          <a:p>
            <a:pPr marL="0" indent="0" defTabSz="914400">
              <a:buNone/>
            </a:pPr>
            <a:r>
              <a:rPr lang="en-US" sz="1800" kern="0" dirty="0" smtClean="0"/>
              <a:t>	1) Attitude hold</a:t>
            </a:r>
          </a:p>
          <a:p>
            <a:pPr marL="0" indent="0" defTabSz="914400">
              <a:buNone/>
            </a:pPr>
            <a:r>
              <a:rPr lang="en-US" sz="1800" kern="0" dirty="0"/>
              <a:t>	</a:t>
            </a:r>
            <a:r>
              <a:rPr lang="en-US" sz="1800" kern="0" dirty="0" smtClean="0"/>
              <a:t>2) Use last good PEG solution</a:t>
            </a:r>
            <a:endParaRPr lang="en-US" sz="18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66" y="2500109"/>
            <a:ext cx="7617417" cy="3641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7250" y="2877337"/>
            <a:ext cx="1026243" cy="60016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ysClr val="windowText" lastClr="000000"/>
                </a:solidFill>
              </a:rPr>
              <a:t>Old Baseline</a:t>
            </a:r>
          </a:p>
          <a:p>
            <a:r>
              <a:rPr lang="en-US" sz="1100" dirty="0" smtClean="0">
                <a:solidFill>
                  <a:sysClr val="windowText" lastClr="000000"/>
                </a:solidFill>
              </a:rPr>
              <a:t>Attitude Hold</a:t>
            </a:r>
          </a:p>
          <a:p>
            <a:r>
              <a:rPr lang="en-US" sz="1100" dirty="0" smtClean="0">
                <a:solidFill>
                  <a:sysClr val="windowText" lastClr="000000"/>
                </a:solidFill>
              </a:rPr>
              <a:t>Solution Hold</a:t>
            </a:r>
            <a:endParaRPr lang="en-US" sz="11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 solution hold covers anomalies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6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3712" y="1052517"/>
            <a:ext cx="8308455" cy="357539"/>
          </a:xfrm>
          <a:prstGeom prst="rect">
            <a:avLst/>
          </a:prstGeom>
        </p:spPr>
        <p:txBody>
          <a:bodyPr/>
          <a:lstStyle>
            <a:lvl1pPr marL="338017" indent="-33801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charset="2"/>
              <a:buChar char="u"/>
              <a:tabLst/>
              <a:defRPr sz="2000" b="1">
                <a:solidFill>
                  <a:schemeClr val="bg2"/>
                </a:solidFill>
                <a:latin typeface="+mn-lt"/>
                <a:ea typeface="ＭＳ Ｐゴシック" pitchFamily="-108" charset="-128"/>
                <a:cs typeface="ＭＳ Ｐゴシック" charset="-128"/>
              </a:defRPr>
            </a:lvl1pPr>
            <a:lvl2pPr marL="455451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b="0">
                <a:solidFill>
                  <a:schemeClr val="bg2"/>
                </a:solidFill>
                <a:latin typeface="+mn-lt"/>
                <a:ea typeface="ＭＳ Ｐゴシック" charset="0"/>
                <a:cs typeface="Arial Narrow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Char char="‒"/>
              <a:tabLst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sz="14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kern="0" dirty="0" smtClean="0"/>
              <a:t>Solution hold performs admirably</a:t>
            </a:r>
          </a:p>
          <a:p>
            <a:pPr defTabSz="914400"/>
            <a:r>
              <a:rPr lang="en-US" kern="0" dirty="0" smtClean="0"/>
              <a:t>Test case: nominal flight with solution hold after LAS jettison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7338"/>
            <a:ext cx="4550544" cy="2517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50" y="2127338"/>
            <a:ext cx="4579751" cy="2533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31" y="5023746"/>
            <a:ext cx="7207712" cy="9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trigonometry calculations replace brute force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7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3712" y="1052517"/>
            <a:ext cx="8308455" cy="357539"/>
          </a:xfrm>
          <a:prstGeom prst="rect">
            <a:avLst/>
          </a:prstGeom>
        </p:spPr>
        <p:txBody>
          <a:bodyPr/>
          <a:lstStyle>
            <a:lvl1pPr marL="338017" indent="-33801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charset="2"/>
              <a:buChar char="u"/>
              <a:tabLst/>
              <a:defRPr sz="2000" b="1">
                <a:solidFill>
                  <a:schemeClr val="bg2"/>
                </a:solidFill>
                <a:latin typeface="+mn-lt"/>
                <a:ea typeface="ＭＳ Ｐゴシック" pitchFamily="-108" charset="-128"/>
                <a:cs typeface="ＭＳ Ｐゴシック" charset="-128"/>
              </a:defRPr>
            </a:lvl1pPr>
            <a:lvl2pPr marL="455451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b="0">
                <a:solidFill>
                  <a:schemeClr val="bg2"/>
                </a:solidFill>
                <a:latin typeface="+mn-lt"/>
                <a:ea typeface="ＭＳ Ｐゴシック" charset="0"/>
                <a:cs typeface="Arial Narrow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Char char="‒"/>
              <a:tabLst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sz="14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kern="0" dirty="0" smtClean="0"/>
              <a:t>BS Yaw adjustments reduce loads and reduce run times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26" y="1591915"/>
            <a:ext cx="4236103" cy="2672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" y="4375894"/>
            <a:ext cx="8018820" cy="2195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237441" y="1904583"/>
            <a:ext cx="81681" cy="85240"/>
          </a:xfrm>
          <a:prstGeom prst="rect">
            <a:avLst/>
          </a:prstGeom>
          <a:solidFill>
            <a:srgbClr val="02FF0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Navigated acceleration is robust against hardware anomalies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8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7458" y="829159"/>
            <a:ext cx="8493071" cy="580897"/>
          </a:xfrm>
          <a:prstGeom prst="rect">
            <a:avLst/>
          </a:prstGeom>
        </p:spPr>
        <p:txBody>
          <a:bodyPr/>
          <a:lstStyle>
            <a:lvl1pPr marL="338017" indent="-33801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charset="2"/>
              <a:buChar char="u"/>
              <a:tabLst/>
              <a:defRPr sz="2000" b="1">
                <a:solidFill>
                  <a:schemeClr val="bg2"/>
                </a:solidFill>
                <a:latin typeface="+mn-lt"/>
                <a:ea typeface="ＭＳ Ｐゴシック" pitchFamily="-108" charset="-128"/>
                <a:cs typeface="ＭＳ Ｐゴシック" charset="-128"/>
              </a:defRPr>
            </a:lvl1pPr>
            <a:lvl2pPr marL="455451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b="0">
                <a:solidFill>
                  <a:schemeClr val="bg2"/>
                </a:solidFill>
                <a:latin typeface="+mn-lt"/>
                <a:ea typeface="ＭＳ Ｐゴシック" charset="0"/>
                <a:cs typeface="Arial Narrow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Char char="‒"/>
              <a:tabLst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sz="14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kern="0" dirty="0" smtClean="0"/>
              <a:t>Shuttle heritage code includes finite differencing for acceleration</a:t>
            </a:r>
          </a:p>
          <a:p>
            <a:pPr defTabSz="914400"/>
            <a:r>
              <a:rPr lang="en-US" kern="0" dirty="0" smtClean="0"/>
              <a:t>Navigated values are robust against hardware anomalies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40" y="1562206"/>
            <a:ext cx="3390227" cy="2491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8" y="4106799"/>
            <a:ext cx="6865749" cy="2598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06940" y="4685987"/>
            <a:ext cx="964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B1B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type mission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4335" y="2124691"/>
            <a:ext cx="114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Artemis I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type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mission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7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Engine Out methodology maximizes performance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9</a:t>
            </a:fld>
            <a:endParaRPr lang="en-US" altLang="en-US" dirty="0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7" y="1329736"/>
            <a:ext cx="5718875" cy="2538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06" y="3852777"/>
            <a:ext cx="5428133" cy="2988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6844" y="1675675"/>
            <a:ext cx="114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Early design cycle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8847" y="4811498"/>
            <a:ext cx="1221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Recent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(FRAC-0)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cycle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7458" y="712924"/>
            <a:ext cx="8493071" cy="580897"/>
          </a:xfrm>
          <a:prstGeom prst="rect">
            <a:avLst/>
          </a:prstGeom>
        </p:spPr>
        <p:txBody>
          <a:bodyPr/>
          <a:lstStyle>
            <a:lvl1pPr marL="338017" indent="-338017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Wingdings" charset="2"/>
              <a:buChar char="u"/>
              <a:tabLst/>
              <a:defRPr sz="2000" b="1">
                <a:solidFill>
                  <a:schemeClr val="bg2"/>
                </a:solidFill>
                <a:latin typeface="+mn-lt"/>
                <a:ea typeface="ＭＳ Ｐゴシック" pitchFamily="-108" charset="-128"/>
                <a:cs typeface="ＭＳ Ｐゴシック" charset="-128"/>
              </a:defRPr>
            </a:lvl1pPr>
            <a:lvl2pPr marL="455451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b="0">
                <a:solidFill>
                  <a:schemeClr val="bg2"/>
                </a:solidFill>
                <a:latin typeface="+mn-lt"/>
                <a:ea typeface="ＭＳ Ｐゴシック" charset="0"/>
                <a:cs typeface="Arial Narrow"/>
              </a:defRPr>
            </a:lvl2pPr>
            <a:lvl3pPr marL="679205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Char char="‒"/>
              <a:tabLst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852183" indent="-112671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Arial" charset="0"/>
              <a:buChar char="•"/>
              <a:defRPr sz="14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039442" indent="-11743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Lucida Grande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kern="0" dirty="0" smtClean="0"/>
              <a:t>SLS plans to respond to loss of a core engine (Engine Out)</a:t>
            </a:r>
          </a:p>
          <a:p>
            <a:pPr defTabSz="914400"/>
            <a:r>
              <a:rPr lang="en-US" kern="0" dirty="0" smtClean="0"/>
              <a:t>As techniques matured, 3DOF and 6DOF designs diverged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226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ew SLS DAC3 White Bkgrd Oct282015">
  <a:themeElements>
    <a:clrScheme name="Custom 2">
      <a:dk1>
        <a:srgbClr val="0099FF"/>
      </a:dk1>
      <a:lt1>
        <a:srgbClr val="969696"/>
      </a:lt1>
      <a:dk2>
        <a:srgbClr val="000000"/>
      </a:dk2>
      <a:lt2>
        <a:srgbClr val="517FA1"/>
      </a:lt2>
      <a:accent1>
        <a:srgbClr val="F3F5DD"/>
      </a:accent1>
      <a:accent2>
        <a:srgbClr val="CB4B0A"/>
      </a:accent2>
      <a:accent3>
        <a:srgbClr val="AAAAAA"/>
      </a:accent3>
      <a:accent4>
        <a:srgbClr val="7F7F7F"/>
      </a:accent4>
      <a:accent5>
        <a:srgbClr val="F8F9EB"/>
      </a:accent5>
      <a:accent6>
        <a:srgbClr val="B84308"/>
      </a:accent6>
      <a:hlink>
        <a:srgbClr val="D4B224"/>
      </a:hlink>
      <a:folHlink>
        <a:srgbClr val="D58E5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195607</TotalTime>
  <Words>343</Words>
  <Application>Microsoft Office PowerPoint</Application>
  <PresentationFormat>Letter Paper (8.5x11 in)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ＭＳ Ｐゴシック</vt:lpstr>
      <vt:lpstr>55 Helvetica Roman</vt:lpstr>
      <vt:lpstr>Arial</vt:lpstr>
      <vt:lpstr>Arial Narrow</vt:lpstr>
      <vt:lpstr>Calibri</vt:lpstr>
      <vt:lpstr>Century Gothic</vt:lpstr>
      <vt:lpstr>Lucida Grande</vt:lpstr>
      <vt:lpstr>Wingdings</vt:lpstr>
      <vt:lpstr>New SLS DAC3 White Bkgrd Oct282015</vt:lpstr>
      <vt:lpstr>PowerPoint Presentation</vt:lpstr>
      <vt:lpstr>Introduction</vt:lpstr>
      <vt:lpstr>Launch window updates cover expanded GR&amp;A</vt:lpstr>
      <vt:lpstr>Launch window updates cover expanded GR&amp;A</vt:lpstr>
      <vt:lpstr>PEG solution hold covers anomalies</vt:lpstr>
      <vt:lpstr>PEG solution hold covers anomalies</vt:lpstr>
      <vt:lpstr>Spherical trigonometry calculations replace brute force method</vt:lpstr>
      <vt:lpstr>Navigated acceleration is robust against hardware anomalies</vt:lpstr>
      <vt:lpstr>Updated Engine Out methodology maximizes performance </vt:lpstr>
      <vt:lpstr>Updated Engine Out methodology maximizes performance 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Solomon, Deborah L. {Debbie} (MSFC-XP02)[MITS]</dc:creator>
  <dc:description>Approved October 29th by NASA HQ PAO</dc:description>
  <cp:lastModifiedBy>Hawkins, Matthew J. (MSFC-EV42)[ESSCA]</cp:lastModifiedBy>
  <cp:revision>6957</cp:revision>
  <cp:lastPrinted>2018-02-21T22:47:19Z</cp:lastPrinted>
  <dcterms:created xsi:type="dcterms:W3CDTF">2014-10-15T19:54:31Z</dcterms:created>
  <dcterms:modified xsi:type="dcterms:W3CDTF">2020-08-05T21:12:54Z</dcterms:modified>
</cp:coreProperties>
</file>