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256" r:id="rId3"/>
    <p:sldId id="279" r:id="rId4"/>
    <p:sldId id="283" r:id="rId5"/>
    <p:sldId id="259" r:id="rId6"/>
    <p:sldId id="267" r:id="rId7"/>
    <p:sldId id="278" r:id="rId8"/>
    <p:sldId id="262" r:id="rId9"/>
    <p:sldId id="280" r:id="rId10"/>
    <p:sldId id="264" r:id="rId11"/>
    <p:sldId id="265" r:id="rId12"/>
    <p:sldId id="268" r:id="rId13"/>
    <p:sldId id="270" r:id="rId14"/>
    <p:sldId id="269" r:id="rId15"/>
    <p:sldId id="271" r:id="rId16"/>
    <p:sldId id="272" r:id="rId17"/>
    <p:sldId id="273" r:id="rId18"/>
    <p:sldId id="274" r:id="rId19"/>
    <p:sldId id="275" r:id="rId20"/>
    <p:sldId id="281" r:id="rId21"/>
    <p:sldId id="282" r:id="rId22"/>
    <p:sldId id="276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C0C"/>
    <a:srgbClr val="505654"/>
    <a:srgbClr val="8F8F8F"/>
    <a:srgbClr val="616161"/>
    <a:srgbClr val="000000"/>
    <a:srgbClr val="FAA61A"/>
    <a:srgbClr val="B8A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36"/>
    <p:restoredTop sz="94663"/>
  </p:normalViewPr>
  <p:slideViewPr>
    <p:cSldViewPr>
      <p:cViewPr varScale="1">
        <p:scale>
          <a:sx n="43" d="100"/>
          <a:sy n="43" d="100"/>
        </p:scale>
        <p:origin x="992" y="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168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DD115-A370-4869-B452-3EA01DF67D79}" type="datetimeFigureOut">
              <a:rPr lang="en-US" smtClean="0"/>
              <a:pPr/>
              <a:t>8/12/2020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479C6-D542-4A57-89F3-0F8CFB646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598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57758-C25D-744E-84FB-437942FC30FD}" type="datetimeFigureOut">
              <a:rPr lang="en-US" smtClean="0"/>
              <a:t>8/12/2020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E20D8-36A7-CC4D-8F1F-732FD9CA62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7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E20D8-36A7-CC4D-8F1F-732FD9CA62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60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CE20D8-36A7-CC4D-8F1F-732FD9CA62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19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10769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 descr="A picture containing object&#10;&#10;Description automatically generated">
            <a:extLst>
              <a:ext uri="{FF2B5EF4-FFF2-40B4-BE49-F238E27FC236}">
                <a16:creationId xmlns:a16="http://schemas.microsoft.com/office/drawing/2014/main" id="{CE8FB665-19A5-4833-8AB5-A142FACD5D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9" b="18009"/>
          <a:stretch/>
        </p:blipFill>
        <p:spPr>
          <a:xfrm>
            <a:off x="11134987" y="6096000"/>
            <a:ext cx="894826" cy="609600"/>
          </a:xfrm>
          <a:prstGeom prst="rect">
            <a:avLst/>
          </a:prstGeom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10769600" cy="457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B0BE2-5FB6-AE43-8677-4B7EDBFC2F5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9601200" y="6477000"/>
            <a:ext cx="25908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" i="1" dirty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September 21-24, 2020 / </a:t>
            </a:r>
            <a:r>
              <a:rPr lang="en-US" sz="700" b="1" i="1" dirty="0">
                <a:solidFill>
                  <a:srgbClr val="FAA61A"/>
                </a:solidFill>
                <a:latin typeface="Arial" pitchFamily="34" charset="0"/>
                <a:cs typeface="Arial" pitchFamily="34" charset="0"/>
              </a:rPr>
              <a:t>www.theCAMX.org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1C69-D4F1-704F-9588-888309AC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59EA38-72E9-2D46-BC89-2FABC065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2ED1-D74A-4201-8EB8-D8A8D550A039}" type="datetimeFigureOut">
              <a:rPr lang="en-US" smtClean="0"/>
              <a:pPr/>
              <a:t>8/12/2020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F6F929-3022-7940-9D99-81BC551BD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56399-24E5-A14E-9A82-4B43A023A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FF6C8-1CAF-47D4-81A2-006231E857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00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62ED1-D74A-4201-8EB8-D8A8D550A039}" type="datetimeFigureOut">
              <a:rPr lang="en-US" smtClean="0"/>
              <a:pPr/>
              <a:t>8/12/2020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FF6C8-1CAF-47D4-81A2-006231E857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1" r:id="rId3"/>
    <p:sldLayoutId id="2147483658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58975"/>
            <a:ext cx="10363200" cy="1470025"/>
          </a:xfrm>
        </p:spPr>
        <p:txBody>
          <a:bodyPr/>
          <a:lstStyle/>
          <a:p>
            <a:r>
              <a:rPr lang="en-US" dirty="0"/>
              <a:t>Stitched Composites with Three-Dimensional Stitch Paths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93440"/>
            <a:ext cx="8534400" cy="21691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Andrew E. Lovejoy</a:t>
            </a:r>
          </a:p>
          <a:p>
            <a:r>
              <a:rPr lang="en-US" dirty="0"/>
              <a:t>Research Aerospace Engineer,</a:t>
            </a:r>
          </a:p>
          <a:p>
            <a:r>
              <a:rPr lang="en-US" dirty="0"/>
              <a:t>Structural Mechanics and Concepts Branch,</a:t>
            </a:r>
          </a:p>
          <a:p>
            <a:r>
              <a:rPr lang="en-US" dirty="0"/>
              <a:t>NASA Langley Research Center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8534400" y="6324600"/>
            <a:ext cx="3429000" cy="30480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September 21-24, 2020 </a:t>
            </a:r>
            <a:r>
              <a:rPr lang="en-US" sz="800" b="1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 www.theCAMX.org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20F8-06AC-AD43-A483-B9DCF5B60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7F161-37B3-6E43-A6D6-B0098847BA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Andrew E. Lovejoy and Dawn C. </a:t>
            </a:r>
            <a:r>
              <a:rPr lang="en-US" dirty="0" err="1"/>
              <a:t>Jegley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Structural Mechanics and Concepts Branch</a:t>
            </a:r>
          </a:p>
          <a:p>
            <a:pPr marL="0" indent="0" algn="ctr">
              <a:buNone/>
            </a:pPr>
            <a:r>
              <a:rPr lang="en-US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163410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820F8-06AC-AD43-A483-B9DCF5B60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7F161-37B3-6E43-A6D6-B0098847BA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Integrated Structural Assembly of Advanced Composites (ISAAC) Facility</a:t>
            </a:r>
          </a:p>
          <a:p>
            <a:pPr lvl="1"/>
            <a:r>
              <a:rPr lang="en-US" dirty="0"/>
              <a:t>Stitching Heads</a:t>
            </a:r>
          </a:p>
          <a:p>
            <a:r>
              <a:rPr lang="en-US" dirty="0"/>
              <a:t>Stitching Path Development</a:t>
            </a:r>
          </a:p>
          <a:p>
            <a:pPr lvl="1"/>
            <a:r>
              <a:rPr lang="en-US" dirty="0"/>
              <a:t>Initial Stitching Path Definition</a:t>
            </a:r>
          </a:p>
          <a:p>
            <a:pPr lvl="1"/>
            <a:r>
              <a:rPr lang="en-US" dirty="0"/>
              <a:t>Three-Dimensional Path Definition Process</a:t>
            </a:r>
          </a:p>
          <a:p>
            <a:pPr lvl="1"/>
            <a:r>
              <a:rPr lang="en-US" dirty="0"/>
              <a:t>Example Stitched Paths</a:t>
            </a:r>
          </a:p>
          <a:p>
            <a:r>
              <a:rPr lang="en-US" dirty="0"/>
              <a:t>Concluding Remarks</a:t>
            </a:r>
          </a:p>
        </p:txBody>
      </p:sp>
    </p:spTree>
    <p:extLst>
      <p:ext uri="{BB962C8B-B14F-4D97-AF65-F5344CB8AC3E}">
        <p14:creationId xmlns:p14="http://schemas.microsoft.com/office/powerpoint/2010/main" val="3085400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Composite materials commonly used in aerospace structures</a:t>
            </a:r>
          </a:p>
          <a:p>
            <a:r>
              <a:rPr lang="en-US" dirty="0"/>
              <a:t>Methods developed to improve through-the-thickness strength and reduce delamination and impact damage</a:t>
            </a:r>
          </a:p>
          <a:p>
            <a:pPr lvl="1"/>
            <a:r>
              <a:rPr lang="en-US" dirty="0"/>
              <a:t>Matrix augmentation (toughening)</a:t>
            </a:r>
          </a:p>
          <a:p>
            <a:pPr lvl="2"/>
            <a:r>
              <a:rPr lang="en-US" dirty="0"/>
              <a:t>Rubber or nanoparticle toughening and carbon nanotube treatments</a:t>
            </a:r>
          </a:p>
          <a:p>
            <a:pPr lvl="1"/>
            <a:r>
              <a:rPr lang="en-US" dirty="0"/>
              <a:t>Architecture augmentation</a:t>
            </a:r>
          </a:p>
          <a:p>
            <a:pPr lvl="2"/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Stitching</a:t>
            </a:r>
            <a:r>
              <a:rPr lang="en-US" dirty="0"/>
              <a:t>, tufting, z-pinning, three-dimensional weaving/braiding, and needling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(cont.)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10769600" cy="4800600"/>
          </a:xfrm>
        </p:spPr>
        <p:txBody>
          <a:bodyPr>
            <a:normAutofit/>
          </a:bodyPr>
          <a:lstStyle/>
          <a:p>
            <a:r>
              <a:rPr lang="en-US" dirty="0"/>
              <a:t>NASA conducted two main stitching projects since 1990s</a:t>
            </a:r>
          </a:p>
          <a:p>
            <a:pPr lvl="1"/>
            <a:r>
              <a:rPr lang="en-US" dirty="0"/>
              <a:t>Advanced Composite Technology (ACT)</a:t>
            </a:r>
          </a:p>
          <a:p>
            <a:pPr lvl="1"/>
            <a:r>
              <a:rPr lang="en-US" dirty="0"/>
              <a:t>Environmentally Responsible Aviation (ERA)</a:t>
            </a:r>
          </a:p>
          <a:p>
            <a:r>
              <a:rPr lang="en-US" dirty="0"/>
              <a:t>Stitched graphite-epoxy material identified with potential for reducing structural weight and cost</a:t>
            </a:r>
          </a:p>
          <a:p>
            <a:pPr lvl="1"/>
            <a:r>
              <a:rPr lang="en-US" dirty="0"/>
              <a:t>Commercial aircraft</a:t>
            </a:r>
          </a:p>
          <a:p>
            <a:pPr lvl="1"/>
            <a:r>
              <a:rPr lang="en-US" dirty="0"/>
              <a:t>Launch vehicle dry structure</a:t>
            </a:r>
          </a:p>
          <a:p>
            <a:pPr lvl="1"/>
            <a:r>
              <a:rPr lang="en-US" dirty="0"/>
              <a:t>Stiffened conformal pressure vessels</a:t>
            </a:r>
          </a:p>
          <a:p>
            <a:pPr lvl="1"/>
            <a:r>
              <a:rPr lang="en-US" dirty="0"/>
              <a:t>Wind tunnel blades such as National Transonic Facility (NTF)</a:t>
            </a:r>
          </a:p>
        </p:txBody>
      </p:sp>
    </p:spTree>
    <p:extLst>
      <p:ext uri="{BB962C8B-B14F-4D97-AF65-F5344CB8AC3E}">
        <p14:creationId xmlns:p14="http://schemas.microsoft.com/office/powerpoint/2010/main" val="3200298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0F9A-1B79-1245-9A2C-74A333905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NTF Wind Tunnel Blade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CB8773-55F3-164A-956E-B4B6BC7C2391}"/>
              </a:ext>
            </a:extLst>
          </p:cNvPr>
          <p:cNvGrpSpPr>
            <a:grpSpLocks noChangeAspect="1"/>
          </p:cNvGrpSpPr>
          <p:nvPr/>
        </p:nvGrpSpPr>
        <p:grpSpPr>
          <a:xfrm>
            <a:off x="6947027" y="931723"/>
            <a:ext cx="3660380" cy="5486400"/>
            <a:chOff x="7171394" y="2031045"/>
            <a:chExt cx="1509103" cy="226193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61183DA-D34A-F148-B681-064EEA5271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56702" y="2054678"/>
              <a:ext cx="1228726" cy="2214562"/>
            </a:xfrm>
            <a:prstGeom prst="rect">
              <a:avLst/>
            </a:prstGeom>
          </p:spPr>
        </p:pic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0F8EA23-EF7B-A84B-B777-F23FB1EA0E68}"/>
                </a:ext>
              </a:extLst>
            </p:cNvPr>
            <p:cNvSpPr/>
            <p:nvPr/>
          </p:nvSpPr>
          <p:spPr>
            <a:xfrm>
              <a:off x="7171394" y="2031045"/>
              <a:ext cx="1509103" cy="2261936"/>
            </a:xfrm>
            <a:custGeom>
              <a:avLst/>
              <a:gdLst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88138 w 1509103"/>
                <a:gd name="connsiteY3" fmla="*/ 323133 h 2261936"/>
                <a:gd name="connsiteX4" fmla="*/ 986589 w 1509103"/>
                <a:gd name="connsiteY4" fmla="*/ 37813 h 2261936"/>
                <a:gd name="connsiteX5" fmla="*/ 1089717 w 1509103"/>
                <a:gd name="connsiteY5" fmla="*/ 883461 h 2261936"/>
                <a:gd name="connsiteX6" fmla="*/ 1134406 w 1509103"/>
                <a:gd name="connsiteY6" fmla="*/ 886899 h 2261936"/>
                <a:gd name="connsiteX7" fmla="*/ 1258159 w 1509103"/>
                <a:gd name="connsiteY7" fmla="*/ 1082842 h 2261936"/>
                <a:gd name="connsiteX8" fmla="*/ 1344099 w 1509103"/>
                <a:gd name="connsiteY8" fmla="*/ 1271909 h 2261936"/>
                <a:gd name="connsiteX9" fmla="*/ 1344099 w 1509103"/>
                <a:gd name="connsiteY9" fmla="*/ 1320036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86589 w 1509103"/>
                <a:gd name="connsiteY4" fmla="*/ 37813 h 2261936"/>
                <a:gd name="connsiteX5" fmla="*/ 1089717 w 1509103"/>
                <a:gd name="connsiteY5" fmla="*/ 883461 h 2261936"/>
                <a:gd name="connsiteX6" fmla="*/ 1134406 w 1509103"/>
                <a:gd name="connsiteY6" fmla="*/ 886899 h 2261936"/>
                <a:gd name="connsiteX7" fmla="*/ 1258159 w 1509103"/>
                <a:gd name="connsiteY7" fmla="*/ 1082842 h 2261936"/>
                <a:gd name="connsiteX8" fmla="*/ 1344099 w 1509103"/>
                <a:gd name="connsiteY8" fmla="*/ 1271909 h 2261936"/>
                <a:gd name="connsiteX9" fmla="*/ 1344099 w 1509103"/>
                <a:gd name="connsiteY9" fmla="*/ 1320036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4406 w 1509103"/>
                <a:gd name="connsiteY6" fmla="*/ 886899 h 2261936"/>
                <a:gd name="connsiteX7" fmla="*/ 1258159 w 1509103"/>
                <a:gd name="connsiteY7" fmla="*/ 1082842 h 2261936"/>
                <a:gd name="connsiteX8" fmla="*/ 1344099 w 1509103"/>
                <a:gd name="connsiteY8" fmla="*/ 1271909 h 2261936"/>
                <a:gd name="connsiteX9" fmla="*/ 1344099 w 1509103"/>
                <a:gd name="connsiteY9" fmla="*/ 1320036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2842 h 2261936"/>
                <a:gd name="connsiteX8" fmla="*/ 1344099 w 1509103"/>
                <a:gd name="connsiteY8" fmla="*/ 1271909 h 2261936"/>
                <a:gd name="connsiteX9" fmla="*/ 1344099 w 1509103"/>
                <a:gd name="connsiteY9" fmla="*/ 1320036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44099 w 1509103"/>
                <a:gd name="connsiteY8" fmla="*/ 1271909 h 2261936"/>
                <a:gd name="connsiteX9" fmla="*/ 1344099 w 1509103"/>
                <a:gd name="connsiteY9" fmla="*/ 1320036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44099 w 1509103"/>
                <a:gd name="connsiteY9" fmla="*/ 1320036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68782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16908 w 1509103"/>
                <a:gd name="connsiteY11" fmla="*/ 159160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9720 w 1509103"/>
                <a:gd name="connsiteY12" fmla="*/ 2114120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63765 w 1509103"/>
                <a:gd name="connsiteY13" fmla="*/ 222756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484700 w 1509103"/>
                <a:gd name="connsiteY14" fmla="*/ 203161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398761 w 1509103"/>
                <a:gd name="connsiteY15" fmla="*/ 1784111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398761 w 1509103"/>
                <a:gd name="connsiteY16" fmla="*/ 14575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57509 w 1509103"/>
                <a:gd name="connsiteY17" fmla="*/ 1405975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73384 w 1509103"/>
                <a:gd name="connsiteY17" fmla="*/ 1396450 h 2261936"/>
                <a:gd name="connsiteX18" fmla="*/ 220006 w 1509103"/>
                <a:gd name="connsiteY18" fmla="*/ 9728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73384 w 1509103"/>
                <a:gd name="connsiteY17" fmla="*/ 1396450 h 2261936"/>
                <a:gd name="connsiteX18" fmla="*/ 229531 w 1509103"/>
                <a:gd name="connsiteY18" fmla="*/ 947439 h 2261936"/>
                <a:gd name="connsiteX19" fmla="*/ 48126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73384 w 1509103"/>
                <a:gd name="connsiteY17" fmla="*/ 1396450 h 2261936"/>
                <a:gd name="connsiteX18" fmla="*/ 229531 w 1509103"/>
                <a:gd name="connsiteY18" fmla="*/ 947439 h 2261936"/>
                <a:gd name="connsiteX19" fmla="*/ 3676 w 1509103"/>
                <a:gd name="connsiteY19" fmla="*/ 93631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73384 w 1509103"/>
                <a:gd name="connsiteY17" fmla="*/ 1396450 h 2261936"/>
                <a:gd name="connsiteX18" fmla="*/ 235881 w 1509103"/>
                <a:gd name="connsiteY18" fmla="*/ 972839 h 2261936"/>
                <a:gd name="connsiteX19" fmla="*/ 3676 w 1509103"/>
                <a:gd name="connsiteY19" fmla="*/ 93631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398761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73384 w 1509103"/>
                <a:gd name="connsiteY17" fmla="*/ 1396450 h 2261936"/>
                <a:gd name="connsiteX18" fmla="*/ 235881 w 1509103"/>
                <a:gd name="connsiteY18" fmla="*/ 972839 h 2261936"/>
                <a:gd name="connsiteX19" fmla="*/ 25901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  <a:gd name="connsiteX0" fmla="*/ 3437 w 1509103"/>
                <a:gd name="connsiteY0" fmla="*/ 866273 h 2261936"/>
                <a:gd name="connsiteX1" fmla="*/ 134066 w 1509103"/>
                <a:gd name="connsiteY1" fmla="*/ 983151 h 2261936"/>
                <a:gd name="connsiteX2" fmla="*/ 414636 w 1509103"/>
                <a:gd name="connsiteY2" fmla="*/ 952213 h 2261936"/>
                <a:gd name="connsiteX3" fmla="*/ 497663 w 1509103"/>
                <a:gd name="connsiteY3" fmla="*/ 319958 h 2261936"/>
                <a:gd name="connsiteX4" fmla="*/ 973889 w 1509103"/>
                <a:gd name="connsiteY4" fmla="*/ 50513 h 2261936"/>
                <a:gd name="connsiteX5" fmla="*/ 1089717 w 1509103"/>
                <a:gd name="connsiteY5" fmla="*/ 883461 h 2261936"/>
                <a:gd name="connsiteX6" fmla="*/ 1131231 w 1509103"/>
                <a:gd name="connsiteY6" fmla="*/ 896424 h 2261936"/>
                <a:gd name="connsiteX7" fmla="*/ 1258159 w 1509103"/>
                <a:gd name="connsiteY7" fmla="*/ 1089192 h 2261936"/>
                <a:gd name="connsiteX8" fmla="*/ 1328224 w 1509103"/>
                <a:gd name="connsiteY8" fmla="*/ 1256034 h 2261936"/>
                <a:gd name="connsiteX9" fmla="*/ 1325049 w 1509103"/>
                <a:gd name="connsiteY9" fmla="*/ 1304161 h 2261936"/>
                <a:gd name="connsiteX10" fmla="*/ 1152907 w 1509103"/>
                <a:gd name="connsiteY10" fmla="*/ 1474727 h 2261936"/>
                <a:gd name="connsiteX11" fmla="*/ 1204208 w 1509103"/>
                <a:gd name="connsiteY11" fmla="*/ 1572556 h 2261936"/>
                <a:gd name="connsiteX12" fmla="*/ 1196545 w 1509103"/>
                <a:gd name="connsiteY12" fmla="*/ 2110945 h 2261936"/>
                <a:gd name="connsiteX13" fmla="*/ 579640 w 1509103"/>
                <a:gd name="connsiteY13" fmla="*/ 2208510 h 2261936"/>
                <a:gd name="connsiteX14" fmla="*/ 525975 w 1509103"/>
                <a:gd name="connsiteY14" fmla="*/ 2050668 h 2261936"/>
                <a:gd name="connsiteX15" fmla="*/ 420986 w 1509103"/>
                <a:gd name="connsiteY15" fmla="*/ 1780936 h 2261936"/>
                <a:gd name="connsiteX16" fmla="*/ 408286 w 1509103"/>
                <a:gd name="connsiteY16" fmla="*/ 1444839 h 2261936"/>
                <a:gd name="connsiteX17" fmla="*/ 373384 w 1509103"/>
                <a:gd name="connsiteY17" fmla="*/ 1396450 h 2261936"/>
                <a:gd name="connsiteX18" fmla="*/ 235881 w 1509103"/>
                <a:gd name="connsiteY18" fmla="*/ 972839 h 2261936"/>
                <a:gd name="connsiteX19" fmla="*/ 25901 w 1509103"/>
                <a:gd name="connsiteY19" fmla="*/ 993464 h 2261936"/>
                <a:gd name="connsiteX20" fmla="*/ 55001 w 1509103"/>
                <a:gd name="connsiteY20" fmla="*/ 2261936 h 2261936"/>
                <a:gd name="connsiteX21" fmla="*/ 1509103 w 1509103"/>
                <a:gd name="connsiteY21" fmla="*/ 2258499 h 2261936"/>
                <a:gd name="connsiteX22" fmla="*/ 1502228 w 1509103"/>
                <a:gd name="connsiteY22" fmla="*/ 0 h 2261936"/>
                <a:gd name="connsiteX23" fmla="*/ 0 w 1509103"/>
                <a:gd name="connsiteY23" fmla="*/ 6875 h 2261936"/>
                <a:gd name="connsiteX24" fmla="*/ 3437 w 1509103"/>
                <a:gd name="connsiteY24" fmla="*/ 866273 h 226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09103" h="2261936">
                  <a:moveTo>
                    <a:pt x="3437" y="866273"/>
                  </a:moveTo>
                  <a:lnTo>
                    <a:pt x="134066" y="983151"/>
                  </a:lnTo>
                  <a:lnTo>
                    <a:pt x="414636" y="952213"/>
                  </a:lnTo>
                  <a:lnTo>
                    <a:pt x="497663" y="319958"/>
                  </a:lnTo>
                  <a:lnTo>
                    <a:pt x="973889" y="50513"/>
                  </a:lnTo>
                  <a:lnTo>
                    <a:pt x="1089717" y="883461"/>
                  </a:lnTo>
                  <a:lnTo>
                    <a:pt x="1131231" y="896424"/>
                  </a:lnTo>
                  <a:lnTo>
                    <a:pt x="1258159" y="1089192"/>
                  </a:lnTo>
                  <a:lnTo>
                    <a:pt x="1328224" y="1256034"/>
                  </a:lnTo>
                  <a:lnTo>
                    <a:pt x="1325049" y="1304161"/>
                  </a:lnTo>
                  <a:lnTo>
                    <a:pt x="1152907" y="1474727"/>
                  </a:lnTo>
                  <a:lnTo>
                    <a:pt x="1204208" y="1572556"/>
                  </a:lnTo>
                  <a:lnTo>
                    <a:pt x="1196545" y="2110945"/>
                  </a:lnTo>
                  <a:lnTo>
                    <a:pt x="579640" y="2208510"/>
                  </a:lnTo>
                  <a:lnTo>
                    <a:pt x="525975" y="2050668"/>
                  </a:lnTo>
                  <a:lnTo>
                    <a:pt x="420986" y="1780936"/>
                  </a:lnTo>
                  <a:lnTo>
                    <a:pt x="408286" y="1444839"/>
                  </a:lnTo>
                  <a:lnTo>
                    <a:pt x="373384" y="1396450"/>
                  </a:lnTo>
                  <a:lnTo>
                    <a:pt x="235881" y="972839"/>
                  </a:lnTo>
                  <a:lnTo>
                    <a:pt x="25901" y="993464"/>
                  </a:lnTo>
                  <a:cubicBezTo>
                    <a:pt x="28193" y="1416288"/>
                    <a:pt x="52709" y="1839112"/>
                    <a:pt x="55001" y="2261936"/>
                  </a:cubicBezTo>
                  <a:lnTo>
                    <a:pt x="1509103" y="2258499"/>
                  </a:lnTo>
                  <a:cubicBezTo>
                    <a:pt x="1506811" y="1505666"/>
                    <a:pt x="1504520" y="752833"/>
                    <a:pt x="1502228" y="0"/>
                  </a:cubicBezTo>
                  <a:lnTo>
                    <a:pt x="0" y="6875"/>
                  </a:lnTo>
                  <a:cubicBezTo>
                    <a:pt x="1146" y="293341"/>
                    <a:pt x="2291" y="579807"/>
                    <a:pt x="3437" y="8662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highlight>
                  <a:srgbClr val="FFFF00"/>
                </a:highlight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4449D6A-BAA5-7648-A05B-06A2F6C7A4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71065" y="2324100"/>
              <a:ext cx="98425" cy="111126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0C7B801-4DE4-9E4F-878A-3B712ACA7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638" y="1497156"/>
            <a:ext cx="4572000" cy="4572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00CD7C-82CF-464E-9A89-F2A08D51AE9D}"/>
              </a:ext>
            </a:extLst>
          </p:cNvPr>
          <p:cNvSpPr txBox="1"/>
          <p:nvPr/>
        </p:nvSpPr>
        <p:spPr>
          <a:xfrm>
            <a:off x="3026518" y="2028428"/>
            <a:ext cx="851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Airfoil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734198-7422-DD4B-896E-06927B40CDAE}"/>
              </a:ext>
            </a:extLst>
          </p:cNvPr>
          <p:cNvSpPr txBox="1"/>
          <p:nvPr/>
        </p:nvSpPr>
        <p:spPr>
          <a:xfrm>
            <a:off x="2756847" y="5037678"/>
            <a:ext cx="1967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Root: Pinned to</a:t>
            </a:r>
          </a:p>
          <a:p>
            <a:pPr algn="ctr"/>
            <a:r>
              <a:rPr lang="en-US" b="1" dirty="0">
                <a:solidFill>
                  <a:srgbClr val="FFFF00"/>
                </a:solidFill>
              </a:rPr>
              <a:t>wind tunnel hub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BD1E4C-7CF6-1845-8FFE-B23894CB0004}"/>
              </a:ext>
            </a:extLst>
          </p:cNvPr>
          <p:cNvSpPr txBox="1"/>
          <p:nvPr/>
        </p:nvSpPr>
        <p:spPr>
          <a:xfrm>
            <a:off x="7152629" y="1973841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Airfoil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01DAEB-FDC2-894C-9E26-29B911F70C05}"/>
              </a:ext>
            </a:extLst>
          </p:cNvPr>
          <p:cNvSpPr txBox="1"/>
          <p:nvPr/>
        </p:nvSpPr>
        <p:spPr>
          <a:xfrm>
            <a:off x="6683564" y="2939977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Platform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B201E9-4909-7F42-8F51-502C6C448BC5}"/>
              </a:ext>
            </a:extLst>
          </p:cNvPr>
          <p:cNvSpPr txBox="1"/>
          <p:nvPr/>
        </p:nvSpPr>
        <p:spPr>
          <a:xfrm>
            <a:off x="6766920" y="4349584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C0C0C"/>
                </a:solidFill>
              </a:rPr>
              <a:t>Fairing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6A3F15-E7FC-6F49-B03B-95A8FE3EFBA5}"/>
              </a:ext>
            </a:extLst>
          </p:cNvPr>
          <p:cNvSpPr txBox="1"/>
          <p:nvPr/>
        </p:nvSpPr>
        <p:spPr>
          <a:xfrm>
            <a:off x="6451351" y="4750733"/>
            <a:ext cx="1120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Root</a:t>
            </a:r>
          </a:p>
          <a:p>
            <a:pPr algn="ctr"/>
            <a:r>
              <a:rPr lang="en-US" b="1" dirty="0">
                <a:solidFill>
                  <a:srgbClr val="0C0C0C"/>
                </a:solidFill>
              </a:rPr>
              <a:t>(Hidden)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26B9287-75F0-C940-AFF4-C575146EF15E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3452276" y="2397760"/>
            <a:ext cx="1387555" cy="717674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CD9FEAF-99DB-1849-8C89-4D65F05C1A73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2915070" y="4328770"/>
            <a:ext cx="825554" cy="708908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8C43159-7D63-DA4E-BBB9-E2BCC1379D33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7572172" y="5012343"/>
            <a:ext cx="546935" cy="61556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901B7FE-79D1-8341-8B20-4C71C0687E04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7721027" y="4467010"/>
            <a:ext cx="415876" cy="6724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D8BA4A8-95E4-D34A-BB59-4CB1F9DF48FB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7243974" y="3309309"/>
            <a:ext cx="328198" cy="1241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E1F926-1A58-6C48-B0C4-D54DCF0BCA09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578387" y="2343173"/>
            <a:ext cx="510530" cy="12413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3F93AE-58DC-9648-9D85-9F6BEB28B0A9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1925948" y="3962400"/>
            <a:ext cx="1814676" cy="1075278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8246385-8ED1-2749-BF31-24897207A7D2}"/>
              </a:ext>
            </a:extLst>
          </p:cNvPr>
          <p:cNvCxnSpPr>
            <a:cxnSpLocks/>
          </p:cNvCxnSpPr>
          <p:nvPr/>
        </p:nvCxnSpPr>
        <p:spPr>
          <a:xfrm flipV="1">
            <a:off x="9501057" y="1066800"/>
            <a:ext cx="62545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CC7F294-83EA-C249-97B3-7FD62178DF62}"/>
              </a:ext>
            </a:extLst>
          </p:cNvPr>
          <p:cNvCxnSpPr>
            <a:cxnSpLocks/>
          </p:cNvCxnSpPr>
          <p:nvPr/>
        </p:nvCxnSpPr>
        <p:spPr>
          <a:xfrm flipH="1">
            <a:off x="9656592" y="3237933"/>
            <a:ext cx="46991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2A567C6-7FBE-CF4B-8F3E-AB4C0F282D20}"/>
              </a:ext>
            </a:extLst>
          </p:cNvPr>
          <p:cNvCxnSpPr>
            <a:cxnSpLocks/>
          </p:cNvCxnSpPr>
          <p:nvPr/>
        </p:nvCxnSpPr>
        <p:spPr>
          <a:xfrm flipV="1">
            <a:off x="9882912" y="1066800"/>
            <a:ext cx="0" cy="2180886"/>
          </a:xfrm>
          <a:prstGeom prst="straightConnector1">
            <a:avLst/>
          </a:prstGeom>
          <a:ln w="38100"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623090C-21E2-154D-95FD-C864AC829CCA}"/>
              </a:ext>
            </a:extLst>
          </p:cNvPr>
          <p:cNvSpPr txBox="1"/>
          <p:nvPr/>
        </p:nvSpPr>
        <p:spPr>
          <a:xfrm>
            <a:off x="9507042" y="1936095"/>
            <a:ext cx="774572" cy="369332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27 in.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7E8335E-6917-AD4B-A22E-544E343AD25E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7721027" y="4498975"/>
            <a:ext cx="238698" cy="35275"/>
          </a:xfrm>
          <a:prstGeom prst="straightConnector1">
            <a:avLst/>
          </a:prstGeom>
          <a:ln w="38100">
            <a:solidFill>
              <a:schemeClr val="bg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483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692E5D-7474-4346-979F-25C918A2C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673" y="1371600"/>
            <a:ext cx="7284655" cy="48463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332ED1-C250-994D-BCBD-D044B3C55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ISAAC Facility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B413A8-D1D9-2040-A342-61D653003925}"/>
              </a:ext>
            </a:extLst>
          </p:cNvPr>
          <p:cNvSpPr txBox="1"/>
          <p:nvPr/>
        </p:nvSpPr>
        <p:spPr>
          <a:xfrm>
            <a:off x="3310390" y="5461940"/>
            <a:ext cx="748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Rail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4AF19-1895-7848-97F4-38F3CCFD5F23}"/>
              </a:ext>
            </a:extLst>
          </p:cNvPr>
          <p:cNvSpPr txBox="1"/>
          <p:nvPr/>
        </p:nvSpPr>
        <p:spPr>
          <a:xfrm>
            <a:off x="2554104" y="4517461"/>
            <a:ext cx="1279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Rotator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F213C2-4BB2-C441-A2BD-5700413DF3CF}"/>
              </a:ext>
            </a:extLst>
          </p:cNvPr>
          <p:cNvSpPr txBox="1"/>
          <p:nvPr/>
        </p:nvSpPr>
        <p:spPr>
          <a:xfrm>
            <a:off x="3429000" y="2010626"/>
            <a:ext cx="172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Robot arm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2D7F90-5414-2240-B48D-1AD6F72908BA}"/>
              </a:ext>
            </a:extLst>
          </p:cNvPr>
          <p:cNvSpPr txBox="1"/>
          <p:nvPr/>
        </p:nvSpPr>
        <p:spPr>
          <a:xfrm>
            <a:off x="6321734" y="1629614"/>
            <a:ext cx="3469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Automated Fiber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Placement (AFP) Head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81B89A-5518-E642-8A24-8D3212AEE093}"/>
              </a:ext>
            </a:extLst>
          </p:cNvPr>
          <p:cNvSpPr txBox="1"/>
          <p:nvPr/>
        </p:nvSpPr>
        <p:spPr>
          <a:xfrm>
            <a:off x="7239000" y="3169920"/>
            <a:ext cx="13452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Coupon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table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17DDA1B-0BDB-BE45-A66F-1654FDF24562}"/>
              </a:ext>
            </a:extLst>
          </p:cNvPr>
          <p:cNvCxnSpPr>
            <a:stCxn id="8" idx="2"/>
          </p:cNvCxnSpPr>
          <p:nvPr/>
        </p:nvCxnSpPr>
        <p:spPr>
          <a:xfrm>
            <a:off x="4290775" y="2472291"/>
            <a:ext cx="967025" cy="54522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8831E2-9D67-9C47-9E42-B5D7416F74D5}"/>
              </a:ext>
            </a:extLst>
          </p:cNvPr>
          <p:cNvCxnSpPr>
            <a:cxnSpLocks/>
          </p:cNvCxnSpPr>
          <p:nvPr/>
        </p:nvCxnSpPr>
        <p:spPr>
          <a:xfrm flipH="1">
            <a:off x="6477000" y="3585418"/>
            <a:ext cx="956652" cy="41549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3960188-B203-A741-B2C5-0DB46F040436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4059313" y="4804094"/>
            <a:ext cx="711802" cy="888679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EF5ED5C-3684-C34C-ABA5-F03FBF200BE5}"/>
              </a:ext>
            </a:extLst>
          </p:cNvPr>
          <p:cNvCxnSpPr>
            <a:cxnSpLocks/>
            <a:stCxn id="4" idx="3"/>
          </p:cNvCxnSpPr>
          <p:nvPr/>
        </p:nvCxnSpPr>
        <p:spPr>
          <a:xfrm flipV="1">
            <a:off x="4059313" y="4575411"/>
            <a:ext cx="1916225" cy="1117362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1FD65EB-C891-154B-BB1D-3162725C4860}"/>
              </a:ext>
            </a:extLst>
          </p:cNvPr>
          <p:cNvCxnSpPr>
            <a:cxnSpLocks/>
            <a:stCxn id="7" idx="0"/>
          </p:cNvCxnSpPr>
          <p:nvPr/>
        </p:nvCxnSpPr>
        <p:spPr>
          <a:xfrm flipH="1" flipV="1">
            <a:off x="3162910" y="4334581"/>
            <a:ext cx="30953" cy="182880"/>
          </a:xfrm>
          <a:prstGeom prst="straightConnector1">
            <a:avLst/>
          </a:prstGeom>
          <a:ln w="38100">
            <a:solidFill>
              <a:schemeClr val="bg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9C7F95-958E-2E40-AB53-36A161FA5809}"/>
              </a:ext>
            </a:extLst>
          </p:cNvPr>
          <p:cNvCxnSpPr>
            <a:cxnSpLocks/>
          </p:cNvCxnSpPr>
          <p:nvPr/>
        </p:nvCxnSpPr>
        <p:spPr>
          <a:xfrm flipH="1" flipV="1">
            <a:off x="3111528" y="4047561"/>
            <a:ext cx="53947" cy="318742"/>
          </a:xfrm>
          <a:prstGeom prst="straightConnector1">
            <a:avLst/>
          </a:prstGeom>
          <a:ln w="38100">
            <a:solidFill>
              <a:schemeClr val="accent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8AAFDBC-A47A-F24E-83CA-B450F8D9D9A4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7247302" y="2460611"/>
            <a:ext cx="809042" cy="641362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4625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54D6-9A89-7C4E-A409-51757E649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Stitching Heads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FFC763-96A9-E64F-A0F7-CB48C05FD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2" r="6220"/>
          <a:stretch/>
        </p:blipFill>
        <p:spPr>
          <a:xfrm>
            <a:off x="1306653" y="1177339"/>
            <a:ext cx="4572000" cy="38519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DF915F-3237-9649-BF77-149C543354C8}"/>
              </a:ext>
            </a:extLst>
          </p:cNvPr>
          <p:cNvSpPr txBox="1"/>
          <p:nvPr/>
        </p:nvSpPr>
        <p:spPr>
          <a:xfrm>
            <a:off x="4666153" y="4410254"/>
            <a:ext cx="1216937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C0C0C"/>
                </a:solidFill>
              </a:rPr>
              <a:t>Vectran</a:t>
            </a:r>
            <a:r>
              <a:rPr lang="en-US" b="1" dirty="0">
                <a:solidFill>
                  <a:srgbClr val="0C0C0C"/>
                </a:solidFill>
              </a:rPr>
              <a:t> thread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FB257B-7D40-9A45-8DFA-99B1557DFBF8}"/>
              </a:ext>
            </a:extLst>
          </p:cNvPr>
          <p:cNvSpPr txBox="1"/>
          <p:nvPr/>
        </p:nvSpPr>
        <p:spPr>
          <a:xfrm>
            <a:off x="2531978" y="3381848"/>
            <a:ext cx="902811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Throat</a:t>
            </a:r>
          </a:p>
          <a:p>
            <a:pPr algn="ctr"/>
            <a:r>
              <a:rPr lang="en-US" b="1" dirty="0">
                <a:solidFill>
                  <a:srgbClr val="0C0C0C"/>
                </a:solidFill>
              </a:rPr>
              <a:t>region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0D527E3-49D1-A042-BFFA-7FEA7A09BFC9}"/>
              </a:ext>
            </a:extLst>
          </p:cNvPr>
          <p:cNvGrpSpPr>
            <a:grpSpLocks noChangeAspect="1"/>
          </p:cNvGrpSpPr>
          <p:nvPr/>
        </p:nvGrpSpPr>
        <p:grpSpPr>
          <a:xfrm>
            <a:off x="-122482" y="3610327"/>
            <a:ext cx="1828800" cy="2093919"/>
            <a:chOff x="-133276" y="-385763"/>
            <a:chExt cx="5091039" cy="582908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0CFA3AC-B2A1-B048-8F42-42BE4834A3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458" r="23909"/>
            <a:stretch/>
          </p:blipFill>
          <p:spPr>
            <a:xfrm rot="5620963">
              <a:off x="-146914" y="226232"/>
              <a:ext cx="5118319" cy="4572000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AA213F7-D117-664A-9755-28959AC78408}"/>
                </a:ext>
              </a:extLst>
            </p:cNvPr>
            <p:cNvSpPr/>
            <p:nvPr/>
          </p:nvSpPr>
          <p:spPr>
            <a:xfrm>
              <a:off x="283073" y="-385763"/>
              <a:ext cx="4674690" cy="46612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5EDB49-56D5-314F-B86D-A2EFA6017F2B}"/>
                </a:ext>
              </a:extLst>
            </p:cNvPr>
            <p:cNvSpPr/>
            <p:nvPr/>
          </p:nvSpPr>
          <p:spPr>
            <a:xfrm>
              <a:off x="-133273" y="4850185"/>
              <a:ext cx="5091035" cy="59313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1996D0-2AB4-A645-A8D8-EFAC812DA159}"/>
                </a:ext>
              </a:extLst>
            </p:cNvPr>
            <p:cNvSpPr/>
            <p:nvPr/>
          </p:nvSpPr>
          <p:spPr>
            <a:xfrm rot="5400000">
              <a:off x="1905401" y="2263949"/>
              <a:ext cx="5333695" cy="77102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B95707-BBBE-4A4E-A2FA-618327A98339}"/>
                </a:ext>
              </a:extLst>
            </p:cNvPr>
            <p:cNvSpPr/>
            <p:nvPr/>
          </p:nvSpPr>
          <p:spPr>
            <a:xfrm rot="5400000">
              <a:off x="-2506703" y="1987664"/>
              <a:ext cx="5517885" cy="77103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2581D63-A7BC-154B-ABCB-C9FCA353573F}"/>
              </a:ext>
            </a:extLst>
          </p:cNvPr>
          <p:cNvSpPr txBox="1"/>
          <p:nvPr/>
        </p:nvSpPr>
        <p:spPr>
          <a:xfrm>
            <a:off x="581991" y="5376801"/>
            <a:ext cx="1062187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Looper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90022A9-69AE-0941-99BF-81FA2E6789F2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881619" y="5073335"/>
            <a:ext cx="231466" cy="303466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66311D2-8A6E-C34B-936F-14A6D6EB4CD0}"/>
              </a:ext>
            </a:extLst>
          </p:cNvPr>
          <p:cNvSpPr txBox="1"/>
          <p:nvPr/>
        </p:nvSpPr>
        <p:spPr>
          <a:xfrm>
            <a:off x="-152400" y="3229987"/>
            <a:ext cx="1253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Needle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EF1D197-3D96-D14C-B202-3338EDF44832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474459" y="3599319"/>
            <a:ext cx="272298" cy="750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ft Arrow 21">
            <a:extLst>
              <a:ext uri="{FF2B5EF4-FFF2-40B4-BE49-F238E27FC236}">
                <a16:creationId xmlns:a16="http://schemas.microsoft.com/office/drawing/2014/main" id="{D9B4855B-204A-FE46-B094-4ABA9A23069C}"/>
              </a:ext>
            </a:extLst>
          </p:cNvPr>
          <p:cNvSpPr/>
          <p:nvPr/>
        </p:nvSpPr>
        <p:spPr>
          <a:xfrm rot="19796369">
            <a:off x="1134069" y="4224995"/>
            <a:ext cx="842963" cy="35711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42703D-BF85-4F40-8B35-AB83BAC7E253}"/>
              </a:ext>
            </a:extLst>
          </p:cNvPr>
          <p:cNvSpPr txBox="1"/>
          <p:nvPr/>
        </p:nvSpPr>
        <p:spPr>
          <a:xfrm>
            <a:off x="4775179" y="1748839"/>
            <a:ext cx="1031051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End</a:t>
            </a:r>
          </a:p>
          <a:p>
            <a:pPr algn="ctr"/>
            <a:r>
              <a:rPr lang="en-US" b="1" dirty="0">
                <a:solidFill>
                  <a:srgbClr val="0C0C0C"/>
                </a:solidFill>
              </a:rPr>
              <a:t>effector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FF5AFC-0164-3346-95F9-C66C9688DED1}"/>
              </a:ext>
            </a:extLst>
          </p:cNvPr>
          <p:cNvSpPr txBox="1"/>
          <p:nvPr/>
        </p:nvSpPr>
        <p:spPr>
          <a:xfrm>
            <a:off x="1631731" y="1242494"/>
            <a:ext cx="1351652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Head plate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813DCD6-AE2D-3C48-977B-E46703FD4243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4017376" y="2072005"/>
            <a:ext cx="757803" cy="22139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A6550630-699D-7843-B80B-3219126D5E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827" y="1172392"/>
            <a:ext cx="4572000" cy="34290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7FEAF9C-75F6-0240-9A19-321E98847A88}"/>
              </a:ext>
            </a:extLst>
          </p:cNvPr>
          <p:cNvGrpSpPr>
            <a:grpSpLocks noChangeAspect="1"/>
          </p:cNvGrpSpPr>
          <p:nvPr/>
        </p:nvGrpSpPr>
        <p:grpSpPr>
          <a:xfrm>
            <a:off x="6114191" y="4026316"/>
            <a:ext cx="2286000" cy="2094038"/>
            <a:chOff x="568324" y="4368800"/>
            <a:chExt cx="2663828" cy="244013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5C56035-6357-354C-8913-E1117A788A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7238" y="4557714"/>
              <a:ext cx="2286000" cy="2062311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EAEA63-5CEC-2046-8073-BA917245E35F}"/>
                </a:ext>
              </a:extLst>
            </p:cNvPr>
            <p:cNvSpPr/>
            <p:nvPr/>
          </p:nvSpPr>
          <p:spPr>
            <a:xfrm>
              <a:off x="757238" y="4368800"/>
              <a:ext cx="2286000" cy="18891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B5F672C-2472-7742-885A-1D3CDD8ACF3E}"/>
                </a:ext>
              </a:extLst>
            </p:cNvPr>
            <p:cNvSpPr/>
            <p:nvPr/>
          </p:nvSpPr>
          <p:spPr>
            <a:xfrm>
              <a:off x="757238" y="6620025"/>
              <a:ext cx="2286000" cy="18891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535E422-2743-5148-A613-89552840FB8A}"/>
                </a:ext>
              </a:extLst>
            </p:cNvPr>
            <p:cNvSpPr/>
            <p:nvPr/>
          </p:nvSpPr>
          <p:spPr>
            <a:xfrm rot="5400000">
              <a:off x="1921543" y="5498330"/>
              <a:ext cx="2432304" cy="18891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B573652-995B-094A-9633-99E8B7444423}"/>
                </a:ext>
              </a:extLst>
            </p:cNvPr>
            <p:cNvSpPr/>
            <p:nvPr/>
          </p:nvSpPr>
          <p:spPr>
            <a:xfrm rot="5400000">
              <a:off x="-553371" y="5498330"/>
              <a:ext cx="2432304" cy="18891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2E58AD9-6A0B-2A49-9EEA-61A22BCC6F7A}"/>
              </a:ext>
            </a:extLst>
          </p:cNvPr>
          <p:cNvSpPr txBox="1"/>
          <p:nvPr/>
        </p:nvSpPr>
        <p:spPr>
          <a:xfrm>
            <a:off x="10913554" y="4336256"/>
            <a:ext cx="1216937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C0C0C"/>
                </a:solidFill>
              </a:rPr>
              <a:t>Vectran</a:t>
            </a:r>
            <a:r>
              <a:rPr lang="en-US" b="1" dirty="0">
                <a:solidFill>
                  <a:srgbClr val="0C0C0C"/>
                </a:solidFill>
              </a:rPr>
              <a:t> thread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8ACC15-AB1C-724D-BCDD-A1E4B834D8DE}"/>
              </a:ext>
            </a:extLst>
          </p:cNvPr>
          <p:cNvSpPr txBox="1"/>
          <p:nvPr/>
        </p:nvSpPr>
        <p:spPr>
          <a:xfrm>
            <a:off x="6963905" y="5688742"/>
            <a:ext cx="1973401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Insertion needle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564CE7E-EBE1-944D-9A5D-8A8681DEA40C}"/>
              </a:ext>
            </a:extLst>
          </p:cNvPr>
          <p:cNvCxnSpPr>
            <a:cxnSpLocks/>
            <a:stCxn id="40" idx="0"/>
          </p:cNvCxnSpPr>
          <p:nvPr/>
        </p:nvCxnSpPr>
        <p:spPr>
          <a:xfrm flipH="1" flipV="1">
            <a:off x="7013438" y="5377447"/>
            <a:ext cx="937168" cy="31129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8D1144B-61CD-7E40-894A-6FE32C6E2F9F}"/>
              </a:ext>
            </a:extLst>
          </p:cNvPr>
          <p:cNvSpPr txBox="1"/>
          <p:nvPr/>
        </p:nvSpPr>
        <p:spPr>
          <a:xfrm>
            <a:off x="5895127" y="3510038"/>
            <a:ext cx="1310779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Catcher</a:t>
            </a:r>
          </a:p>
          <a:p>
            <a:pPr algn="ctr"/>
            <a:r>
              <a:rPr lang="en-US" b="1" dirty="0">
                <a:solidFill>
                  <a:srgbClr val="0C0C0C"/>
                </a:solidFill>
              </a:rPr>
              <a:t>needle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28E158E-343E-3243-A0DB-4C6EEC3C00F6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6550517" y="4156369"/>
            <a:ext cx="305690" cy="784987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ft Arrow 43">
            <a:extLst>
              <a:ext uri="{FF2B5EF4-FFF2-40B4-BE49-F238E27FC236}">
                <a16:creationId xmlns:a16="http://schemas.microsoft.com/office/drawing/2014/main" id="{94673F30-6411-1444-9CFA-E8DDD42ACC67}"/>
              </a:ext>
            </a:extLst>
          </p:cNvPr>
          <p:cNvSpPr/>
          <p:nvPr/>
        </p:nvSpPr>
        <p:spPr>
          <a:xfrm rot="20322840">
            <a:off x="7748965" y="4522082"/>
            <a:ext cx="822960" cy="35711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011ACFC-9FBC-684E-B665-8E2CB878FE36}"/>
              </a:ext>
            </a:extLst>
          </p:cNvPr>
          <p:cNvSpPr txBox="1"/>
          <p:nvPr/>
        </p:nvSpPr>
        <p:spPr>
          <a:xfrm>
            <a:off x="11006462" y="1222216"/>
            <a:ext cx="1031051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End</a:t>
            </a:r>
          </a:p>
          <a:p>
            <a:pPr algn="ctr"/>
            <a:r>
              <a:rPr lang="en-US" b="1" dirty="0">
                <a:solidFill>
                  <a:srgbClr val="0C0C0C"/>
                </a:solidFill>
              </a:rPr>
              <a:t>effector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C51C8B-9882-7D4D-A769-65C07A2E2CF1}"/>
              </a:ext>
            </a:extLst>
          </p:cNvPr>
          <p:cNvSpPr txBox="1"/>
          <p:nvPr/>
        </p:nvSpPr>
        <p:spPr>
          <a:xfrm>
            <a:off x="8630548" y="1212354"/>
            <a:ext cx="1351652" cy="3693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Head plate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CE42E02-9E11-8E4F-AE76-2508383089E2}"/>
              </a:ext>
            </a:extLst>
          </p:cNvPr>
          <p:cNvSpPr txBox="1"/>
          <p:nvPr/>
        </p:nvSpPr>
        <p:spPr>
          <a:xfrm>
            <a:off x="6539224" y="2842088"/>
            <a:ext cx="1453654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C0C0C"/>
                </a:solidFill>
              </a:rPr>
              <a:t>Slider mechanism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EA31740-71CA-4D40-9FC4-F8847B24260A}"/>
              </a:ext>
            </a:extLst>
          </p:cNvPr>
          <p:cNvCxnSpPr>
            <a:cxnSpLocks/>
            <a:stCxn id="47" idx="2"/>
          </p:cNvCxnSpPr>
          <p:nvPr/>
        </p:nvCxnSpPr>
        <p:spPr>
          <a:xfrm flipH="1">
            <a:off x="6908800" y="3488419"/>
            <a:ext cx="357251" cy="9925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E25466FB-88C5-6746-9E54-63FA2E4086D6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10287000" y="1545382"/>
            <a:ext cx="719462" cy="675012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F75ABDB-78E3-604D-908D-F53CC21F09B6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5274622" y="3681196"/>
            <a:ext cx="87951" cy="72905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784B114-BB01-AA49-A921-3026DFC90F48}"/>
              </a:ext>
            </a:extLst>
          </p:cNvPr>
          <p:cNvCxnSpPr>
            <a:cxnSpLocks/>
            <a:stCxn id="39" idx="0"/>
          </p:cNvCxnSpPr>
          <p:nvPr/>
        </p:nvCxnSpPr>
        <p:spPr>
          <a:xfrm flipH="1" flipV="1">
            <a:off x="11353800" y="3282071"/>
            <a:ext cx="168223" cy="1054185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557A28D-3728-7540-BC18-26DCAE58E4F0}"/>
              </a:ext>
            </a:extLst>
          </p:cNvPr>
          <p:cNvSpPr txBox="1"/>
          <p:nvPr/>
        </p:nvSpPr>
        <p:spPr>
          <a:xfrm>
            <a:off x="2074281" y="6091535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Double-sided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0DDC5-B60D-6848-A905-1E2A56CB1BA6}"/>
              </a:ext>
            </a:extLst>
          </p:cNvPr>
          <p:cNvSpPr txBox="1"/>
          <p:nvPr/>
        </p:nvSpPr>
        <p:spPr>
          <a:xfrm>
            <a:off x="8214158" y="6084870"/>
            <a:ext cx="2012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Single-sided</a:t>
            </a:r>
          </a:p>
        </p:txBody>
      </p:sp>
    </p:spTree>
    <p:extLst>
      <p:ext uri="{BB962C8B-B14F-4D97-AF65-F5344CB8AC3E}">
        <p14:creationId xmlns:p14="http://schemas.microsoft.com/office/powerpoint/2010/main" val="1771412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D8F16-CC19-5547-A954-6F7A29F7A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Stitching Pattern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39B71-E6CB-074D-8B9A-FF45B18F75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52" b="5842"/>
          <a:stretch/>
        </p:blipFill>
        <p:spPr>
          <a:xfrm rot="10800000">
            <a:off x="6918959" y="1495379"/>
            <a:ext cx="3291840" cy="21117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6A41EA-C52C-E84C-A1AF-61F110B4F3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508242" y="3164842"/>
            <a:ext cx="2113275" cy="3291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3C7F02-C4CF-7D47-8048-2FB060530E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6295" y="1756415"/>
            <a:ext cx="3657600" cy="1589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0E62F5-F098-E340-8FC3-B70561C63F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6295" y="3875889"/>
            <a:ext cx="3657600" cy="186088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4F09E2-2924-E143-8155-DA3B4ABACD17}"/>
              </a:ext>
            </a:extLst>
          </p:cNvPr>
          <p:cNvSpPr txBox="1"/>
          <p:nvPr/>
        </p:nvSpPr>
        <p:spPr>
          <a:xfrm>
            <a:off x="3031562" y="114300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Needle side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09C1B4-05C4-BD46-A6AF-2DFDF899C0BE}"/>
              </a:ext>
            </a:extLst>
          </p:cNvPr>
          <p:cNvSpPr txBox="1"/>
          <p:nvPr/>
        </p:nvSpPr>
        <p:spPr>
          <a:xfrm>
            <a:off x="7998507" y="5911003"/>
            <a:ext cx="1180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Tool side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20A725-C262-1D4C-8EF5-67B59A47F8BB}"/>
              </a:ext>
            </a:extLst>
          </p:cNvPr>
          <p:cNvSpPr txBox="1"/>
          <p:nvPr/>
        </p:nvSpPr>
        <p:spPr>
          <a:xfrm>
            <a:off x="7855295" y="1143000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Needle side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F9CD23-6DD9-884A-84FB-3902CFC451AE}"/>
              </a:ext>
            </a:extLst>
          </p:cNvPr>
          <p:cNvSpPr txBox="1"/>
          <p:nvPr/>
        </p:nvSpPr>
        <p:spPr>
          <a:xfrm>
            <a:off x="3018738" y="5911003"/>
            <a:ext cx="149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Looper side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D3831B-2C2C-7A4F-97EC-71EBD8D216F8}"/>
              </a:ext>
            </a:extLst>
          </p:cNvPr>
          <p:cNvSpPr txBox="1"/>
          <p:nvPr/>
        </p:nvSpPr>
        <p:spPr>
          <a:xfrm>
            <a:off x="2698938" y="6162937"/>
            <a:ext cx="2132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Double-sided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8898A4-D564-8A4D-B370-0B1F14BAEF6C}"/>
              </a:ext>
            </a:extLst>
          </p:cNvPr>
          <p:cNvSpPr txBox="1"/>
          <p:nvPr/>
        </p:nvSpPr>
        <p:spPr>
          <a:xfrm>
            <a:off x="7582783" y="6162937"/>
            <a:ext cx="2012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Single-sided</a:t>
            </a:r>
          </a:p>
        </p:txBody>
      </p:sp>
    </p:spTree>
    <p:extLst>
      <p:ext uri="{BB962C8B-B14F-4D97-AF65-F5344CB8AC3E}">
        <p14:creationId xmlns:p14="http://schemas.microsoft.com/office/powerpoint/2010/main" val="259595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A37F-C4D9-4347-842C-EC8F23858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Stitching Path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CBEB6-EC38-C541-B8E6-E56B01ADFA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Initial Stitching Path Definition</a:t>
            </a:r>
          </a:p>
          <a:p>
            <a:r>
              <a:rPr lang="en-US" dirty="0"/>
              <a:t>Three-Dimensional Path Definition Process</a:t>
            </a:r>
          </a:p>
          <a:p>
            <a:r>
              <a:rPr lang="en-US" dirty="0"/>
              <a:t>Example Stitched Paths</a:t>
            </a:r>
          </a:p>
        </p:txBody>
      </p:sp>
    </p:spTree>
    <p:extLst>
      <p:ext uri="{BB962C8B-B14F-4D97-AF65-F5344CB8AC3E}">
        <p14:creationId xmlns:p14="http://schemas.microsoft.com/office/powerpoint/2010/main" val="80879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9A892-4AF6-8441-B11D-E551C72CC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Stitching Path Definition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EDCBDE-2E25-104F-8C1A-1E0E17476E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10769600" cy="5059362"/>
          </a:xfrm>
        </p:spPr>
        <p:txBody>
          <a:bodyPr>
            <a:normAutofit/>
          </a:bodyPr>
          <a:lstStyle/>
          <a:p>
            <a:r>
              <a:rPr lang="en-US" dirty="0"/>
              <a:t>Duplicate stitching process used during the ERA project</a:t>
            </a:r>
          </a:p>
          <a:p>
            <a:pPr lvl="1"/>
            <a:r>
              <a:rPr lang="en-US" dirty="0"/>
              <a:t>Straight paths in space</a:t>
            </a:r>
          </a:p>
          <a:p>
            <a:pPr lvl="1"/>
            <a:r>
              <a:rPr lang="en-US" dirty="0"/>
              <a:t>Each path had to be “trained” by the operator</a:t>
            </a:r>
          </a:p>
          <a:p>
            <a:pPr lvl="1"/>
            <a:r>
              <a:rPr lang="en-US" dirty="0"/>
              <a:t>Defined head path parameters for computer numeric control</a:t>
            </a:r>
          </a:p>
          <a:p>
            <a:pPr lvl="2"/>
            <a:r>
              <a:rPr lang="en-US" dirty="0"/>
              <a:t>Tool point</a:t>
            </a:r>
          </a:p>
          <a:p>
            <a:pPr lvl="2"/>
            <a:r>
              <a:rPr lang="en-US" dirty="0"/>
              <a:t>Stitching tool surface</a:t>
            </a:r>
          </a:p>
          <a:p>
            <a:r>
              <a:rPr lang="en-US" dirty="0"/>
              <a:t>“Curved” paths stitched (cylindrical panel)</a:t>
            </a:r>
          </a:p>
          <a:p>
            <a:pPr lvl="1"/>
            <a:r>
              <a:rPr lang="en-US" dirty="0"/>
              <a:t>Short straight paths in direction of curvature (circumferential)</a:t>
            </a:r>
          </a:p>
          <a:p>
            <a:pPr lvl="1"/>
            <a:r>
              <a:rPr lang="en-US" dirty="0"/>
              <a:t>Tool-side stitch length dependent on where on stitch path</a:t>
            </a:r>
          </a:p>
          <a:p>
            <a:pPr lvl="2"/>
            <a:r>
              <a:rPr lang="en-US" dirty="0"/>
              <a:t>Longer paths, smaller radius of curvature can affect stitch formation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76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4723CB-27BC-4447-AA34-1EDC1958F4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580000">
            <a:off x="-86037" y="1382253"/>
            <a:ext cx="6239161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95F502-2599-3542-8EAD-73F6DB42BFAB}"/>
              </a:ext>
            </a:extLst>
          </p:cNvPr>
          <p:cNvSpPr txBox="1"/>
          <p:nvPr/>
        </p:nvSpPr>
        <p:spPr>
          <a:xfrm>
            <a:off x="1170048" y="2666448"/>
            <a:ext cx="157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Tool point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7952D49-09CE-3741-9557-1F3F006B29E5}"/>
              </a:ext>
            </a:extLst>
          </p:cNvPr>
          <p:cNvCxnSpPr>
            <a:cxnSpLocks/>
            <a:stCxn id="5" idx="2"/>
            <a:endCxn id="7" idx="1"/>
          </p:cNvCxnSpPr>
          <p:nvPr/>
        </p:nvCxnSpPr>
        <p:spPr>
          <a:xfrm>
            <a:off x="1957274" y="3035780"/>
            <a:ext cx="1006130" cy="628430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1F44DAC6-BC8E-5745-B22C-B2C9D74F733F}"/>
              </a:ext>
            </a:extLst>
          </p:cNvPr>
          <p:cNvSpPr>
            <a:spLocks noChangeAspect="1"/>
          </p:cNvSpPr>
          <p:nvPr/>
        </p:nvSpPr>
        <p:spPr>
          <a:xfrm>
            <a:off x="2943317" y="3644123"/>
            <a:ext cx="137160" cy="137160"/>
          </a:xfrm>
          <a:prstGeom prst="ellipse">
            <a:avLst/>
          </a:prstGeom>
          <a:solidFill>
            <a:srgbClr val="FFC000"/>
          </a:solidFill>
          <a:ln>
            <a:solidFill>
              <a:srgbClr val="0C0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48B8F-62E8-324B-8DCE-3245C46E56E7}"/>
              </a:ext>
            </a:extLst>
          </p:cNvPr>
          <p:cNvSpPr/>
          <p:nvPr/>
        </p:nvSpPr>
        <p:spPr>
          <a:xfrm>
            <a:off x="609600" y="6121894"/>
            <a:ext cx="4876800" cy="78130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A8E5B5-2A02-434E-860F-2932995FFE4A}"/>
              </a:ext>
            </a:extLst>
          </p:cNvPr>
          <p:cNvSpPr/>
          <p:nvPr/>
        </p:nvSpPr>
        <p:spPr>
          <a:xfrm>
            <a:off x="595143" y="381000"/>
            <a:ext cx="4876800" cy="78130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522193-2358-5241-A619-D2D6AB9DC085}"/>
              </a:ext>
            </a:extLst>
          </p:cNvPr>
          <p:cNvSpPr/>
          <p:nvPr/>
        </p:nvSpPr>
        <p:spPr>
          <a:xfrm rot="5400000">
            <a:off x="1827924" y="3251449"/>
            <a:ext cx="6522198" cy="78130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53334F-FCA9-F848-9310-86685E954903}"/>
              </a:ext>
            </a:extLst>
          </p:cNvPr>
          <p:cNvSpPr/>
          <p:nvPr/>
        </p:nvSpPr>
        <p:spPr>
          <a:xfrm rot="5400000">
            <a:off x="-2283038" y="3251448"/>
            <a:ext cx="6522198" cy="78130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DC94-1ADC-0B4B-A5FB-A5D87B9BA574}"/>
              </a:ext>
            </a:extLst>
          </p:cNvPr>
          <p:cNvSpPr txBox="1"/>
          <p:nvPr/>
        </p:nvSpPr>
        <p:spPr>
          <a:xfrm>
            <a:off x="1748134" y="5207114"/>
            <a:ext cx="157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Looper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2D2DF2-0C83-C248-9DA4-0A17D1BBABD7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2535360" y="4753606"/>
            <a:ext cx="356101" cy="453508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0D5BA69-08F0-454D-B16A-BE90742CA117}"/>
              </a:ext>
            </a:extLst>
          </p:cNvPr>
          <p:cNvSpPr txBox="1"/>
          <p:nvPr/>
        </p:nvSpPr>
        <p:spPr>
          <a:xfrm>
            <a:off x="1405478" y="1851591"/>
            <a:ext cx="157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Needle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EF5075D-624B-BD4B-8DD9-906A8B24938C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2192704" y="2220923"/>
            <a:ext cx="787225" cy="484286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3F1732F-F4B9-BD45-A30E-D104B7FE4C15}"/>
              </a:ext>
            </a:extLst>
          </p:cNvPr>
          <p:cNvSpPr txBox="1"/>
          <p:nvPr/>
        </p:nvSpPr>
        <p:spPr>
          <a:xfrm>
            <a:off x="3091161" y="4807002"/>
            <a:ext cx="1574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End effector table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F88DDE-C22F-6248-B9E8-6472C364EEF6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3652837" y="3805998"/>
            <a:ext cx="225550" cy="1001004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8812C20-1C22-004D-9720-5D59992A3AFF}"/>
              </a:ext>
            </a:extLst>
          </p:cNvPr>
          <p:cNvSpPr txBox="1"/>
          <p:nvPr/>
        </p:nvSpPr>
        <p:spPr>
          <a:xfrm>
            <a:off x="3212387" y="3302861"/>
            <a:ext cx="157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Presser foot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165226-83DF-294F-A4AC-03118C20D38D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3799913" y="2666449"/>
            <a:ext cx="199700" cy="636412"/>
          </a:xfrm>
          <a:prstGeom prst="straightConnector1">
            <a:avLst/>
          </a:prstGeom>
          <a:ln w="38100">
            <a:solidFill>
              <a:schemeClr val="bg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4A625C9-F6A4-8D45-B6E9-8D1958A24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Stitching Head Path Parameters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9CF71E-F110-EC4E-AA33-956FE4081D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60000">
            <a:off x="6410413" y="1434887"/>
            <a:ext cx="4709160" cy="455676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5DB13D2-FA90-A24D-A485-FE4912175F19}"/>
              </a:ext>
            </a:extLst>
          </p:cNvPr>
          <p:cNvSpPr/>
          <p:nvPr/>
        </p:nvSpPr>
        <p:spPr>
          <a:xfrm>
            <a:off x="6364694" y="1305346"/>
            <a:ext cx="4709160" cy="21336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88C35F-7578-274B-A521-A20B099159FF}"/>
              </a:ext>
            </a:extLst>
          </p:cNvPr>
          <p:cNvSpPr/>
          <p:nvPr/>
        </p:nvSpPr>
        <p:spPr>
          <a:xfrm rot="5400000">
            <a:off x="8654599" y="3566670"/>
            <a:ext cx="4754880" cy="2680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AB1C85-D653-404B-8032-D4DB1C754CD0}"/>
              </a:ext>
            </a:extLst>
          </p:cNvPr>
          <p:cNvSpPr/>
          <p:nvPr/>
        </p:nvSpPr>
        <p:spPr>
          <a:xfrm>
            <a:off x="6440894" y="5882640"/>
            <a:ext cx="4709160" cy="21336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2D6018B-90E2-E54D-A5E5-85C3948CC1BE}"/>
              </a:ext>
            </a:extLst>
          </p:cNvPr>
          <p:cNvSpPr/>
          <p:nvPr/>
        </p:nvSpPr>
        <p:spPr>
          <a:xfrm rot="5400000">
            <a:off x="4127571" y="3584557"/>
            <a:ext cx="4754880" cy="2680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2311DF-C275-6945-89D5-0B9B7BBE6449}"/>
              </a:ext>
            </a:extLst>
          </p:cNvPr>
          <p:cNvSpPr txBox="1"/>
          <p:nvPr/>
        </p:nvSpPr>
        <p:spPr>
          <a:xfrm>
            <a:off x="9705775" y="2098850"/>
            <a:ext cx="1574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Catcher needle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(90-degree)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567DED-959B-7C42-A18E-87148FD42C06}"/>
              </a:ext>
            </a:extLst>
          </p:cNvPr>
          <p:cNvSpPr txBox="1"/>
          <p:nvPr/>
        </p:nvSpPr>
        <p:spPr>
          <a:xfrm>
            <a:off x="10166588" y="4343826"/>
            <a:ext cx="1434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>Insertion needle</a:t>
            </a:r>
          </a:p>
          <a:p>
            <a:pPr algn="ctr"/>
            <a:r>
              <a:rPr lang="en-US" b="1" dirty="0">
                <a:solidFill>
                  <a:srgbClr val="00B0F0"/>
                </a:solidFill>
              </a:rPr>
              <a:t>(45-degree)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0C2B7B-418B-6A42-8E44-8592C669BB9D}"/>
              </a:ext>
            </a:extLst>
          </p:cNvPr>
          <p:cNvCxnSpPr>
            <a:cxnSpLocks/>
          </p:cNvCxnSpPr>
          <p:nvPr/>
        </p:nvCxnSpPr>
        <p:spPr>
          <a:xfrm flipH="1" flipV="1">
            <a:off x="7117202" y="4122007"/>
            <a:ext cx="3714750" cy="70906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C86A45B-B589-0743-9114-B95FA20002D4}"/>
              </a:ext>
            </a:extLst>
          </p:cNvPr>
          <p:cNvCxnSpPr>
            <a:cxnSpLocks/>
          </p:cNvCxnSpPr>
          <p:nvPr/>
        </p:nvCxnSpPr>
        <p:spPr>
          <a:xfrm>
            <a:off x="6682797" y="3809786"/>
            <a:ext cx="4047555" cy="43064"/>
          </a:xfrm>
          <a:prstGeom prst="line">
            <a:avLst/>
          </a:prstGeom>
          <a:ln w="28575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6ADB485-3EA9-064E-BB81-7FFF81B83EFE}"/>
              </a:ext>
            </a:extLst>
          </p:cNvPr>
          <p:cNvSpPr txBox="1"/>
          <p:nvPr/>
        </p:nvSpPr>
        <p:spPr>
          <a:xfrm>
            <a:off x="6639015" y="5238078"/>
            <a:ext cx="3596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Stitching tool surface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ADD307-0D45-7A40-B471-2FCA0A0BF620}"/>
              </a:ext>
            </a:extLst>
          </p:cNvPr>
          <p:cNvSpPr txBox="1"/>
          <p:nvPr/>
        </p:nvSpPr>
        <p:spPr>
          <a:xfrm>
            <a:off x="6639014" y="2736145"/>
            <a:ext cx="2029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Presser foot surface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4C78AF7-40E9-5A41-8D6B-6A8ABFFD5BE2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7653690" y="3382476"/>
            <a:ext cx="403532" cy="451791"/>
          </a:xfrm>
          <a:prstGeom prst="straightConnector1">
            <a:avLst/>
          </a:prstGeom>
          <a:ln w="381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F1DCC3D-9021-FE4D-BBE1-63ED5500C8AC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8158602" y="4157460"/>
            <a:ext cx="278846" cy="1080618"/>
          </a:xfrm>
          <a:prstGeom prst="straightConnector1">
            <a:avLst/>
          </a:prstGeom>
          <a:ln w="38100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1F78B5B9-B37F-FF42-ABF7-2BD7EE5BBE0E}"/>
              </a:ext>
            </a:extLst>
          </p:cNvPr>
          <p:cNvSpPr txBox="1"/>
          <p:nvPr/>
        </p:nvSpPr>
        <p:spPr>
          <a:xfrm>
            <a:off x="9499403" y="3055805"/>
            <a:ext cx="1574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Tool point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9D29B4F-F8BF-B24F-970A-69B5F6737D86}"/>
              </a:ext>
            </a:extLst>
          </p:cNvPr>
          <p:cNvCxnSpPr>
            <a:cxnSpLocks/>
            <a:stCxn id="34" idx="2"/>
            <a:endCxn id="33" idx="7"/>
          </p:cNvCxnSpPr>
          <p:nvPr/>
        </p:nvCxnSpPr>
        <p:spPr>
          <a:xfrm flipH="1">
            <a:off x="9420730" y="3425137"/>
            <a:ext cx="865899" cy="696869"/>
          </a:xfrm>
          <a:prstGeom prst="straightConnector1">
            <a:avLst/>
          </a:prstGeom>
          <a:ln w="381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F026A22-7724-CF4B-B314-574EDB1EAF27}"/>
              </a:ext>
            </a:extLst>
          </p:cNvPr>
          <p:cNvCxnSpPr>
            <a:cxnSpLocks/>
            <a:stCxn id="25" idx="1"/>
          </p:cNvCxnSpPr>
          <p:nvPr/>
        </p:nvCxnSpPr>
        <p:spPr>
          <a:xfrm flipH="1" flipV="1">
            <a:off x="9393745" y="2517705"/>
            <a:ext cx="312030" cy="42810"/>
          </a:xfrm>
          <a:prstGeom prst="straightConnector1">
            <a:avLst/>
          </a:prstGeom>
          <a:ln w="38100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46E8BA6-58FD-E94E-A023-7ED5F3CA1859}"/>
              </a:ext>
            </a:extLst>
          </p:cNvPr>
          <p:cNvCxnSpPr>
            <a:cxnSpLocks/>
            <a:stCxn id="26" idx="1"/>
          </p:cNvCxnSpPr>
          <p:nvPr/>
        </p:nvCxnSpPr>
        <p:spPr>
          <a:xfrm flipH="1" flipV="1">
            <a:off x="9478848" y="4687133"/>
            <a:ext cx="687740" cy="118358"/>
          </a:xfrm>
          <a:prstGeom prst="straightConnector1">
            <a:avLst/>
          </a:prstGeom>
          <a:ln w="38100">
            <a:solidFill>
              <a:srgbClr val="00B0F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7FC864B-ED2A-2448-97A7-61B44820C3A2}"/>
              </a:ext>
            </a:extLst>
          </p:cNvPr>
          <p:cNvCxnSpPr>
            <a:cxnSpLocks/>
          </p:cNvCxnSpPr>
          <p:nvPr/>
        </p:nvCxnSpPr>
        <p:spPr>
          <a:xfrm>
            <a:off x="9374073" y="4168032"/>
            <a:ext cx="733979" cy="10054"/>
          </a:xfrm>
          <a:prstGeom prst="straightConnector1">
            <a:avLst/>
          </a:prstGeom>
          <a:ln w="38100">
            <a:solidFill>
              <a:srgbClr val="92D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6A629B7-AA23-D445-B900-07FDA7F48AAA}"/>
              </a:ext>
            </a:extLst>
          </p:cNvPr>
          <p:cNvCxnSpPr>
            <a:cxnSpLocks/>
          </p:cNvCxnSpPr>
          <p:nvPr/>
        </p:nvCxnSpPr>
        <p:spPr>
          <a:xfrm rot="16200000">
            <a:off x="9015358" y="3798408"/>
            <a:ext cx="733979" cy="10054"/>
          </a:xfrm>
          <a:prstGeom prst="straightConnector1">
            <a:avLst/>
          </a:prstGeom>
          <a:ln w="38100">
            <a:solidFill>
              <a:srgbClr val="92D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0E15109-C272-CC43-8FB5-3B8D98B1469C}"/>
              </a:ext>
            </a:extLst>
          </p:cNvPr>
          <p:cNvSpPr txBox="1"/>
          <p:nvPr/>
        </p:nvSpPr>
        <p:spPr>
          <a:xfrm>
            <a:off x="9951593" y="4114460"/>
            <a:ext cx="3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2D050"/>
                </a:solidFill>
              </a:rPr>
              <a:t>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0501299-DD0C-3F4E-82CC-E656BBEB2F2F}"/>
              </a:ext>
            </a:extLst>
          </p:cNvPr>
          <p:cNvSpPr txBox="1"/>
          <p:nvPr/>
        </p:nvSpPr>
        <p:spPr>
          <a:xfrm>
            <a:off x="9336401" y="3243374"/>
            <a:ext cx="3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92D050"/>
                </a:solidFill>
              </a:rPr>
              <a:t>z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583DACF-E0E1-1E45-A362-ECC64FD1A7B5}"/>
              </a:ext>
            </a:extLst>
          </p:cNvPr>
          <p:cNvSpPr txBox="1"/>
          <p:nvPr/>
        </p:nvSpPr>
        <p:spPr>
          <a:xfrm>
            <a:off x="1933250" y="6167735"/>
            <a:ext cx="2217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Double-sided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4D04FF-6031-BA4D-8C7E-60F32959B993}"/>
              </a:ext>
            </a:extLst>
          </p:cNvPr>
          <p:cNvSpPr txBox="1"/>
          <p:nvPr/>
        </p:nvSpPr>
        <p:spPr>
          <a:xfrm>
            <a:off x="7779154" y="6167540"/>
            <a:ext cx="2012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Single-sided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C4DF9EA-9621-A74A-98D1-31DF221F2A3D}"/>
              </a:ext>
            </a:extLst>
          </p:cNvPr>
          <p:cNvSpPr>
            <a:spLocks noChangeAspect="1"/>
          </p:cNvSpPr>
          <p:nvPr/>
        </p:nvSpPr>
        <p:spPr>
          <a:xfrm>
            <a:off x="9303657" y="4101919"/>
            <a:ext cx="137160" cy="137160"/>
          </a:xfrm>
          <a:prstGeom prst="ellipse">
            <a:avLst/>
          </a:prstGeom>
          <a:solidFill>
            <a:srgbClr val="FFC000"/>
          </a:solidFill>
          <a:ln>
            <a:solidFill>
              <a:srgbClr val="0C0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85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39AD-845B-A04F-8BA8-247F02B75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Stitching Paths for Curved Panel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FB51A-BD55-E744-B381-4049499BED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1200" y="1105874"/>
            <a:ext cx="8229600" cy="540825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5FD365-DBC1-B740-BB6F-BA4F407EE461}"/>
              </a:ext>
            </a:extLst>
          </p:cNvPr>
          <p:cNvSpPr txBox="1"/>
          <p:nvPr/>
        </p:nvSpPr>
        <p:spPr>
          <a:xfrm>
            <a:off x="4157088" y="4746318"/>
            <a:ext cx="4762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Stringer stitch terminations adjacent to frame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353AA7-A42F-204D-A6D7-F873ED5CDC37}"/>
              </a:ext>
            </a:extLst>
          </p:cNvPr>
          <p:cNvSpPr txBox="1"/>
          <p:nvPr/>
        </p:nvSpPr>
        <p:spPr>
          <a:xfrm>
            <a:off x="3962400" y="1251411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Frame stitch terminations adjacent to stringer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FC85BEC-C1D4-E145-B1E0-7B6A5D84A988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363057" y="1620743"/>
            <a:ext cx="2152157" cy="1584885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1735463-3ED7-2640-851E-4A25044CDD26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4038600" y="1620743"/>
            <a:ext cx="2324457" cy="1343897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0A3FFB9-5E60-854C-9AEB-FADC2C882290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6538509" y="3231406"/>
            <a:ext cx="2381421" cy="1514912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113C4C-C34F-BE49-8483-27D5A27CF42E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3676216" y="2891859"/>
            <a:ext cx="2862293" cy="1854459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6DDA19-0FB0-0F4E-BF58-50A6A5C160F8}"/>
              </a:ext>
            </a:extLst>
          </p:cNvPr>
          <p:cNvCxnSpPr>
            <a:cxnSpLocks/>
          </p:cNvCxnSpPr>
          <p:nvPr/>
        </p:nvCxnSpPr>
        <p:spPr>
          <a:xfrm>
            <a:off x="4604860" y="2700892"/>
            <a:ext cx="78265" cy="6392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1FE58C4-4CC9-674B-B874-CCC3617CE617}"/>
              </a:ext>
            </a:extLst>
          </p:cNvPr>
          <p:cNvCxnSpPr>
            <a:cxnSpLocks/>
          </p:cNvCxnSpPr>
          <p:nvPr/>
        </p:nvCxnSpPr>
        <p:spPr>
          <a:xfrm>
            <a:off x="6262550" y="2801259"/>
            <a:ext cx="81429" cy="6625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A03C5E-D04D-694F-B758-D455541FE65B}"/>
              </a:ext>
            </a:extLst>
          </p:cNvPr>
          <p:cNvCxnSpPr>
            <a:cxnSpLocks/>
          </p:cNvCxnSpPr>
          <p:nvPr/>
        </p:nvCxnSpPr>
        <p:spPr>
          <a:xfrm flipH="1">
            <a:off x="5800629" y="3094964"/>
            <a:ext cx="461108" cy="540482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84B3E63-40F5-B447-AEC4-2A18A926B876}"/>
              </a:ext>
            </a:extLst>
          </p:cNvPr>
          <p:cNvCxnSpPr>
            <a:cxnSpLocks/>
          </p:cNvCxnSpPr>
          <p:nvPr/>
        </p:nvCxnSpPr>
        <p:spPr>
          <a:xfrm>
            <a:off x="4681067" y="3057192"/>
            <a:ext cx="1026022" cy="5997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FAE1D57-9CDC-0945-B511-7EAEE0DE83E0}"/>
              </a:ext>
            </a:extLst>
          </p:cNvPr>
          <p:cNvCxnSpPr>
            <a:cxnSpLocks/>
          </p:cNvCxnSpPr>
          <p:nvPr/>
        </p:nvCxnSpPr>
        <p:spPr>
          <a:xfrm rot="21300000" flipH="1">
            <a:off x="5608383" y="3194378"/>
            <a:ext cx="1651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83A64D7-7E28-F840-B16B-DBCD42B09AA1}"/>
              </a:ext>
            </a:extLst>
          </p:cNvPr>
          <p:cNvCxnSpPr>
            <a:cxnSpLocks/>
          </p:cNvCxnSpPr>
          <p:nvPr/>
        </p:nvCxnSpPr>
        <p:spPr>
          <a:xfrm rot="21300000" flipH="1">
            <a:off x="5685268" y="3877276"/>
            <a:ext cx="1651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Notched Right Arrow 21">
            <a:extLst>
              <a:ext uri="{FF2B5EF4-FFF2-40B4-BE49-F238E27FC236}">
                <a16:creationId xmlns:a16="http://schemas.microsoft.com/office/drawing/2014/main" id="{6C920097-F35A-2B44-9F7F-C452CBA347A7}"/>
              </a:ext>
            </a:extLst>
          </p:cNvPr>
          <p:cNvSpPr/>
          <p:nvPr/>
        </p:nvSpPr>
        <p:spPr>
          <a:xfrm rot="21212410">
            <a:off x="5955091" y="3728048"/>
            <a:ext cx="761783" cy="122162"/>
          </a:xfrm>
          <a:prstGeom prst="notchedRightArrow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A22C5F9-7444-3B48-B7CF-17D515247CF2}"/>
              </a:ext>
            </a:extLst>
          </p:cNvPr>
          <p:cNvCxnSpPr>
            <a:cxnSpLocks/>
          </p:cNvCxnSpPr>
          <p:nvPr/>
        </p:nvCxnSpPr>
        <p:spPr>
          <a:xfrm>
            <a:off x="6872248" y="3600937"/>
            <a:ext cx="22624" cy="15446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5E237A-1C54-2D45-A6A3-88E689BCAC2C}"/>
              </a:ext>
            </a:extLst>
          </p:cNvPr>
          <p:cNvCxnSpPr>
            <a:cxnSpLocks/>
          </p:cNvCxnSpPr>
          <p:nvPr/>
        </p:nvCxnSpPr>
        <p:spPr>
          <a:xfrm>
            <a:off x="7034756" y="3586867"/>
            <a:ext cx="30091" cy="237715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0726B70-D805-644C-AF1E-42F59DACC49C}"/>
              </a:ext>
            </a:extLst>
          </p:cNvPr>
          <p:cNvCxnSpPr>
            <a:cxnSpLocks/>
          </p:cNvCxnSpPr>
          <p:nvPr/>
        </p:nvCxnSpPr>
        <p:spPr>
          <a:xfrm flipH="1">
            <a:off x="6814345" y="3824484"/>
            <a:ext cx="338186" cy="29588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EB95026C-C80D-8D4B-9F4F-4AE14AF81C02}"/>
              </a:ext>
            </a:extLst>
          </p:cNvPr>
          <p:cNvSpPr/>
          <p:nvPr/>
        </p:nvSpPr>
        <p:spPr>
          <a:xfrm>
            <a:off x="6751165" y="3593217"/>
            <a:ext cx="467894" cy="279341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102151B-FEC7-1D48-9FB8-66711CC648D8}"/>
              </a:ext>
            </a:extLst>
          </p:cNvPr>
          <p:cNvSpPr/>
          <p:nvPr/>
        </p:nvSpPr>
        <p:spPr>
          <a:xfrm>
            <a:off x="5652208" y="3778951"/>
            <a:ext cx="242179" cy="144585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EC7C9A-B68F-714A-85F7-E20D57ABB0F0}"/>
              </a:ext>
            </a:extLst>
          </p:cNvPr>
          <p:cNvSpPr txBox="1"/>
          <p:nvPr/>
        </p:nvSpPr>
        <p:spPr>
          <a:xfrm>
            <a:off x="9185749" y="1469904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Frame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25B71E1-3F11-5040-A9B3-A4391D326FE5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8150087" y="1654570"/>
            <a:ext cx="1035662" cy="147726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11367402-C20C-B54E-9C2D-F6562687EBD0}"/>
              </a:ext>
            </a:extLst>
          </p:cNvPr>
          <p:cNvSpPr txBox="1"/>
          <p:nvPr/>
        </p:nvSpPr>
        <p:spPr>
          <a:xfrm>
            <a:off x="5778979" y="53914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Stringers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A286E6-66BF-DF45-966F-63855EA2D9D1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6886975" y="5235288"/>
            <a:ext cx="3095225" cy="340806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2DC0A11-46E6-3246-9F4D-EF94511F3A76}"/>
              </a:ext>
            </a:extLst>
          </p:cNvPr>
          <p:cNvCxnSpPr>
            <a:cxnSpLocks/>
            <a:stCxn id="31" idx="1"/>
          </p:cNvCxnSpPr>
          <p:nvPr/>
        </p:nvCxnSpPr>
        <p:spPr>
          <a:xfrm flipH="1" flipV="1">
            <a:off x="3505201" y="5282972"/>
            <a:ext cx="2273778" cy="293122"/>
          </a:xfrm>
          <a:prstGeom prst="straightConnector1">
            <a:avLst/>
          </a:prstGeom>
          <a:ln w="38100">
            <a:solidFill>
              <a:srgbClr val="FFFF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FE2B7D7-8833-584C-8F40-B2C566005A2C}"/>
              </a:ext>
            </a:extLst>
          </p:cNvPr>
          <p:cNvCxnSpPr>
            <a:cxnSpLocks/>
          </p:cNvCxnSpPr>
          <p:nvPr/>
        </p:nvCxnSpPr>
        <p:spPr>
          <a:xfrm flipV="1">
            <a:off x="4157088" y="5476114"/>
            <a:ext cx="0" cy="40652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901C7AA-9C2E-9542-AABE-99494CE3F74E}"/>
              </a:ext>
            </a:extLst>
          </p:cNvPr>
          <p:cNvCxnSpPr>
            <a:cxnSpLocks/>
          </p:cNvCxnSpPr>
          <p:nvPr/>
        </p:nvCxnSpPr>
        <p:spPr>
          <a:xfrm flipV="1">
            <a:off x="9243499" y="5476115"/>
            <a:ext cx="0" cy="40652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F0F59AB-4D8D-A64E-94E8-E035F925D8B4}"/>
              </a:ext>
            </a:extLst>
          </p:cNvPr>
          <p:cNvCxnSpPr>
            <a:cxnSpLocks/>
          </p:cNvCxnSpPr>
          <p:nvPr/>
        </p:nvCxnSpPr>
        <p:spPr>
          <a:xfrm flipH="1">
            <a:off x="3505201" y="6049959"/>
            <a:ext cx="6547044" cy="0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086BCCF-4CEC-904D-B866-B7E623A84023}"/>
              </a:ext>
            </a:extLst>
          </p:cNvPr>
          <p:cNvSpPr txBox="1"/>
          <p:nvPr/>
        </p:nvSpPr>
        <p:spPr>
          <a:xfrm>
            <a:off x="6301378" y="5867400"/>
            <a:ext cx="813043" cy="369332"/>
          </a:xfrm>
          <a:prstGeom prst="rect">
            <a:avLst/>
          </a:prstGeom>
          <a:solidFill>
            <a:srgbClr val="505654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7.8 in.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471947B-8557-1543-A38D-2D8376FFB62C}"/>
              </a:ext>
            </a:extLst>
          </p:cNvPr>
          <p:cNvCxnSpPr>
            <a:cxnSpLocks/>
          </p:cNvCxnSpPr>
          <p:nvPr/>
        </p:nvCxnSpPr>
        <p:spPr>
          <a:xfrm>
            <a:off x="10050023" y="5622289"/>
            <a:ext cx="2222" cy="79312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C8C501-9B7B-5542-9523-92F2763B30F2}"/>
              </a:ext>
            </a:extLst>
          </p:cNvPr>
          <p:cNvCxnSpPr>
            <a:cxnSpLocks/>
          </p:cNvCxnSpPr>
          <p:nvPr/>
        </p:nvCxnSpPr>
        <p:spPr>
          <a:xfrm>
            <a:off x="3505201" y="5653395"/>
            <a:ext cx="2222" cy="79312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46A5469-7F30-D340-BF5C-8DABD772D9AF}"/>
              </a:ext>
            </a:extLst>
          </p:cNvPr>
          <p:cNvCxnSpPr>
            <a:cxnSpLocks/>
          </p:cNvCxnSpPr>
          <p:nvPr/>
        </p:nvCxnSpPr>
        <p:spPr>
          <a:xfrm>
            <a:off x="5718288" y="3201262"/>
            <a:ext cx="81429" cy="66259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4286779-EEA2-4947-9E7C-6230B81458C7}"/>
              </a:ext>
            </a:extLst>
          </p:cNvPr>
          <p:cNvCxnSpPr>
            <a:cxnSpLocks/>
          </p:cNvCxnSpPr>
          <p:nvPr/>
        </p:nvCxnSpPr>
        <p:spPr>
          <a:xfrm flipH="1">
            <a:off x="3999391" y="2383052"/>
            <a:ext cx="4513159" cy="0"/>
          </a:xfrm>
          <a:prstGeom prst="straightConnector1">
            <a:avLst/>
          </a:prstGeom>
          <a:ln w="38100">
            <a:solidFill>
              <a:schemeClr val="accent6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0D1798C0-1519-3349-AF5B-D1BC10425025}"/>
              </a:ext>
            </a:extLst>
          </p:cNvPr>
          <p:cNvSpPr txBox="1"/>
          <p:nvPr/>
        </p:nvSpPr>
        <p:spPr>
          <a:xfrm>
            <a:off x="5731711" y="2200493"/>
            <a:ext cx="813043" cy="369332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5.4 in.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0CA0614-0EE3-2544-88F5-024690AD5013}"/>
              </a:ext>
            </a:extLst>
          </p:cNvPr>
          <p:cNvCxnSpPr>
            <a:cxnSpLocks/>
          </p:cNvCxnSpPr>
          <p:nvPr/>
        </p:nvCxnSpPr>
        <p:spPr>
          <a:xfrm>
            <a:off x="8512550" y="1986488"/>
            <a:ext cx="2222" cy="79312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486F5EA-A1F0-9249-BF83-CD3E6595E84B}"/>
              </a:ext>
            </a:extLst>
          </p:cNvPr>
          <p:cNvCxnSpPr>
            <a:cxnSpLocks/>
          </p:cNvCxnSpPr>
          <p:nvPr/>
        </p:nvCxnSpPr>
        <p:spPr>
          <a:xfrm>
            <a:off x="3999389" y="1986488"/>
            <a:ext cx="2222" cy="793127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A87CE8D-F709-9242-96F4-E94E4AAAC2B9}"/>
              </a:ext>
            </a:extLst>
          </p:cNvPr>
          <p:cNvCxnSpPr>
            <a:cxnSpLocks/>
          </p:cNvCxnSpPr>
          <p:nvPr/>
        </p:nvCxnSpPr>
        <p:spPr>
          <a:xfrm>
            <a:off x="5665157" y="3207796"/>
            <a:ext cx="78265" cy="6392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60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8B1FD-8FE4-7345-ADEC-C7199BB6D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 Definition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43B7D-C09A-A741-868E-3141440314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0" y="1066800"/>
            <a:ext cx="10769600" cy="4572000"/>
          </a:xfrm>
        </p:spPr>
        <p:txBody>
          <a:bodyPr/>
          <a:lstStyle/>
          <a:p>
            <a:r>
              <a:rPr lang="en-US" dirty="0"/>
              <a:t>Double-sided less affected by path curvature</a:t>
            </a:r>
          </a:p>
          <a:p>
            <a:pPr lvl="1"/>
            <a:r>
              <a:rPr lang="en-US" dirty="0"/>
              <a:t>Considered subset of the single-sided motion (single needle)</a:t>
            </a:r>
          </a:p>
          <a:p>
            <a:r>
              <a:rPr lang="en-US" dirty="0"/>
              <a:t>Single-sided used to define stitching path</a:t>
            </a:r>
          </a:p>
          <a:p>
            <a:pPr lvl="1"/>
            <a:r>
              <a:rPr lang="en-US" dirty="0"/>
              <a:t>Needles ”walk” within presser foot during stitch formation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BBA3B4-D656-D749-9B3B-761B40EDA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6" t="12078" r="5098" b="40651"/>
          <a:stretch/>
        </p:blipFill>
        <p:spPr>
          <a:xfrm>
            <a:off x="931872" y="3276600"/>
            <a:ext cx="3383280" cy="33342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77317-2369-E345-A2B3-1073E8D984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14" t="10732" r="5098" b="40651"/>
          <a:stretch/>
        </p:blipFill>
        <p:spPr>
          <a:xfrm>
            <a:off x="7876848" y="3276600"/>
            <a:ext cx="3378820" cy="33342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123B81-CADD-DB4D-AFDC-73600B06A6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42" t="11382" r="6254" b="40000"/>
          <a:stretch/>
        </p:blipFill>
        <p:spPr>
          <a:xfrm>
            <a:off x="4404360" y="3276600"/>
            <a:ext cx="3383280" cy="333421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CDF0B4-3BA4-BA41-8F04-4D4DFEC1C56D}"/>
              </a:ext>
            </a:extLst>
          </p:cNvPr>
          <p:cNvCxnSpPr>
            <a:cxnSpLocks/>
          </p:cNvCxnSpPr>
          <p:nvPr/>
        </p:nvCxnSpPr>
        <p:spPr>
          <a:xfrm flipV="1">
            <a:off x="2006600" y="5305578"/>
            <a:ext cx="2133600" cy="1079892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3BA0D30-4EB5-624A-B202-F7D1DE0933B6}"/>
              </a:ext>
            </a:extLst>
          </p:cNvPr>
          <p:cNvCxnSpPr/>
          <p:nvPr/>
        </p:nvCxnSpPr>
        <p:spPr>
          <a:xfrm>
            <a:off x="3406775" y="5906043"/>
            <a:ext cx="469900" cy="26352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BB9939-81E5-D444-AC21-BA9070ABAB32}"/>
              </a:ext>
            </a:extLst>
          </p:cNvPr>
          <p:cNvCxnSpPr>
            <a:cxnSpLocks/>
          </p:cNvCxnSpPr>
          <p:nvPr/>
        </p:nvCxnSpPr>
        <p:spPr>
          <a:xfrm flipV="1">
            <a:off x="5429250" y="5296053"/>
            <a:ext cx="2133600" cy="1079892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2F55DBE-AB9C-734C-A296-6E585AFFFB04}"/>
              </a:ext>
            </a:extLst>
          </p:cNvPr>
          <p:cNvCxnSpPr/>
          <p:nvPr/>
        </p:nvCxnSpPr>
        <p:spPr>
          <a:xfrm>
            <a:off x="6861175" y="5928268"/>
            <a:ext cx="469900" cy="26352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4962DB-40C6-C847-9186-D2604BCC0974}"/>
              </a:ext>
            </a:extLst>
          </p:cNvPr>
          <p:cNvCxnSpPr>
            <a:cxnSpLocks/>
          </p:cNvCxnSpPr>
          <p:nvPr/>
        </p:nvCxnSpPr>
        <p:spPr>
          <a:xfrm flipV="1">
            <a:off x="8858558" y="5200803"/>
            <a:ext cx="2133600" cy="1079892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2566B0-724D-9446-9D67-B9F7D972B85B}"/>
              </a:ext>
            </a:extLst>
          </p:cNvPr>
          <p:cNvCxnSpPr/>
          <p:nvPr/>
        </p:nvCxnSpPr>
        <p:spPr>
          <a:xfrm>
            <a:off x="10347633" y="5893343"/>
            <a:ext cx="469900" cy="263525"/>
          </a:xfrm>
          <a:prstGeom prst="straightConnector1">
            <a:avLst/>
          </a:pr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4577DC5-9AA0-A548-9731-EAA62E576287}"/>
              </a:ext>
            </a:extLst>
          </p:cNvPr>
          <p:cNvCxnSpPr>
            <a:cxnSpLocks/>
          </p:cNvCxnSpPr>
          <p:nvPr/>
        </p:nvCxnSpPr>
        <p:spPr>
          <a:xfrm flipH="1" flipV="1">
            <a:off x="1771650" y="5991770"/>
            <a:ext cx="469900" cy="263525"/>
          </a:xfrm>
          <a:prstGeom prst="straightConnector1">
            <a:avLst/>
          </a:prstGeom>
          <a:ln w="38100">
            <a:solidFill>
              <a:srgbClr val="92D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540671-E579-B844-AA7F-43C9D9D440F6}"/>
              </a:ext>
            </a:extLst>
          </p:cNvPr>
          <p:cNvCxnSpPr>
            <a:cxnSpLocks/>
          </p:cNvCxnSpPr>
          <p:nvPr/>
        </p:nvCxnSpPr>
        <p:spPr>
          <a:xfrm flipH="1" flipV="1">
            <a:off x="5213677" y="5974307"/>
            <a:ext cx="469900" cy="263525"/>
          </a:xfrm>
          <a:prstGeom prst="straightConnector1">
            <a:avLst/>
          </a:prstGeom>
          <a:ln w="38100">
            <a:solidFill>
              <a:srgbClr val="92D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1049604-5248-8F48-B2E0-03B196D54AE8}"/>
              </a:ext>
            </a:extLst>
          </p:cNvPr>
          <p:cNvCxnSpPr>
            <a:cxnSpLocks/>
          </p:cNvCxnSpPr>
          <p:nvPr/>
        </p:nvCxnSpPr>
        <p:spPr>
          <a:xfrm flipH="1" flipV="1">
            <a:off x="8576329" y="5915569"/>
            <a:ext cx="469900" cy="263525"/>
          </a:xfrm>
          <a:prstGeom prst="straightConnector1">
            <a:avLst/>
          </a:prstGeom>
          <a:ln w="38100">
            <a:solidFill>
              <a:srgbClr val="92D05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00D592-727F-B84E-A270-0E94B77B0F2F}"/>
              </a:ext>
            </a:extLst>
          </p:cNvPr>
          <p:cNvSpPr txBox="1"/>
          <p:nvPr/>
        </p:nvSpPr>
        <p:spPr>
          <a:xfrm>
            <a:off x="886152" y="3196092"/>
            <a:ext cx="3474720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Needle Insertion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F449F8-87B3-9143-9501-9CF956F173AF}"/>
              </a:ext>
            </a:extLst>
          </p:cNvPr>
          <p:cNvSpPr txBox="1"/>
          <p:nvPr/>
        </p:nvSpPr>
        <p:spPr>
          <a:xfrm>
            <a:off x="4360872" y="3276600"/>
            <a:ext cx="3474720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During Stitch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04EE9F-88BD-5D47-9576-858BC241378C}"/>
              </a:ext>
            </a:extLst>
          </p:cNvPr>
          <p:cNvSpPr txBox="1"/>
          <p:nvPr/>
        </p:nvSpPr>
        <p:spPr>
          <a:xfrm>
            <a:off x="7828898" y="3276599"/>
            <a:ext cx="3474720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Needle Retraction</a:t>
            </a:r>
          </a:p>
        </p:txBody>
      </p:sp>
    </p:spTree>
    <p:extLst>
      <p:ext uri="{BB962C8B-B14F-4D97-AF65-F5344CB8AC3E}">
        <p14:creationId xmlns:p14="http://schemas.microsoft.com/office/powerpoint/2010/main" val="336788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0AF9-944A-6843-A391-6C094DBC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Path Curvature (Head Rotations)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AB8F5-72C2-0A40-88A0-F5FFED4A0E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10769600" cy="50593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Rotation about x-axis</a:t>
            </a:r>
          </a:p>
          <a:p>
            <a:pPr lvl="1"/>
            <a:r>
              <a:rPr lang="en-US" dirty="0"/>
              <a:t>Small side loads</a:t>
            </a:r>
          </a:p>
          <a:p>
            <a:pPr lvl="2"/>
            <a:r>
              <a:rPr lang="en-US" dirty="0"/>
              <a:t>Increase with thickness, reduction in curvature</a:t>
            </a:r>
          </a:p>
          <a:p>
            <a:r>
              <a:rPr lang="en-US" dirty="0"/>
              <a:t>Rotation about y-axis</a:t>
            </a:r>
          </a:p>
          <a:p>
            <a:pPr lvl="1"/>
            <a:r>
              <a:rPr lang="en-US" dirty="0"/>
              <a:t>Can affect stitch formation due to change in length</a:t>
            </a:r>
          </a:p>
          <a:p>
            <a:pPr marL="457200" lvl="1" indent="0">
              <a:buNone/>
            </a:pPr>
            <a:r>
              <a:rPr lang="en-US" dirty="0"/>
              <a:t>   between needle points at tool surface</a:t>
            </a:r>
          </a:p>
          <a:p>
            <a:pPr lvl="1"/>
            <a:r>
              <a:rPr lang="en-US" dirty="0"/>
              <a:t>Small side loads</a:t>
            </a:r>
          </a:p>
          <a:p>
            <a:r>
              <a:rPr lang="en-US" dirty="0"/>
              <a:t>Rotation about z-axis</a:t>
            </a:r>
          </a:p>
          <a:p>
            <a:pPr lvl="1"/>
            <a:r>
              <a:rPr lang="en-US" dirty="0"/>
              <a:t>Large side loads on insertion needle</a:t>
            </a:r>
          </a:p>
          <a:p>
            <a:pPr lvl="1"/>
            <a:r>
              <a:rPr lang="en-US" dirty="0"/>
              <a:t>Most severe problems for stitching process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97E69B-9808-FC43-9097-BA95AB498B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2" t="11382" r="6254" b="40000"/>
          <a:stretch/>
        </p:blipFill>
        <p:spPr>
          <a:xfrm>
            <a:off x="9677400" y="1182779"/>
            <a:ext cx="2286000" cy="225284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E221A2D-BC72-044C-BF17-2BB1A7031093}"/>
              </a:ext>
            </a:extLst>
          </p:cNvPr>
          <p:cNvCxnSpPr>
            <a:cxnSpLocks/>
          </p:cNvCxnSpPr>
          <p:nvPr/>
        </p:nvCxnSpPr>
        <p:spPr>
          <a:xfrm rot="16200000">
            <a:off x="10289069" y="2856507"/>
            <a:ext cx="548640" cy="0"/>
          </a:xfrm>
          <a:prstGeom prst="straightConnector1">
            <a:avLst/>
          </a:prstGeom>
          <a:ln w="38100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BD08EE4-043D-394D-9273-A34EBE149193}"/>
              </a:ext>
            </a:extLst>
          </p:cNvPr>
          <p:cNvSpPr txBox="1"/>
          <p:nvPr/>
        </p:nvSpPr>
        <p:spPr>
          <a:xfrm>
            <a:off x="9880841" y="3068796"/>
            <a:ext cx="3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D1B103-BFF2-4B48-8CA4-8D9D45606E0B}"/>
              </a:ext>
            </a:extLst>
          </p:cNvPr>
          <p:cNvSpPr txBox="1"/>
          <p:nvPr/>
        </p:nvSpPr>
        <p:spPr>
          <a:xfrm>
            <a:off x="10502751" y="2340490"/>
            <a:ext cx="3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z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DD17FF-BEE9-E645-B76D-144F008E2A3C}"/>
              </a:ext>
            </a:extLst>
          </p:cNvPr>
          <p:cNvSpPr txBox="1"/>
          <p:nvPr/>
        </p:nvSpPr>
        <p:spPr>
          <a:xfrm>
            <a:off x="10967377" y="3088857"/>
            <a:ext cx="320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</a:rPr>
              <a:t>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9CD1631-D4D5-934D-BA56-7709E81F8919}"/>
              </a:ext>
            </a:extLst>
          </p:cNvPr>
          <p:cNvCxnSpPr>
            <a:cxnSpLocks/>
          </p:cNvCxnSpPr>
          <p:nvPr/>
        </p:nvCxnSpPr>
        <p:spPr>
          <a:xfrm rot="9000000">
            <a:off x="10051501" y="3264456"/>
            <a:ext cx="548640" cy="0"/>
          </a:xfrm>
          <a:prstGeom prst="straightConnector1">
            <a:avLst/>
          </a:prstGeom>
          <a:ln w="38100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2368F1-B2D5-9D4F-833E-034593048FDF}"/>
              </a:ext>
            </a:extLst>
          </p:cNvPr>
          <p:cNvCxnSpPr>
            <a:cxnSpLocks/>
          </p:cNvCxnSpPr>
          <p:nvPr/>
        </p:nvCxnSpPr>
        <p:spPr>
          <a:xfrm rot="1680000">
            <a:off x="10530370" y="3254239"/>
            <a:ext cx="548640" cy="0"/>
          </a:xfrm>
          <a:prstGeom prst="straightConnector1">
            <a:avLst/>
          </a:prstGeom>
          <a:ln w="38100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210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26D7B-3663-0D42-AC45-316BC161A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Stitch Patterns, Rotation About Z-Axis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59DD9-6085-554E-AF9E-FCA5DA6408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5692585" cy="4572000"/>
          </a:xfrm>
        </p:spPr>
        <p:txBody>
          <a:bodyPr/>
          <a:lstStyle/>
          <a:p>
            <a:r>
              <a:rPr lang="en-US" dirty="0"/>
              <a:t>Convex path (shown)</a:t>
            </a:r>
          </a:p>
          <a:p>
            <a:pPr lvl="1"/>
            <a:r>
              <a:rPr lang="en-US" dirty="0"/>
              <a:t>Insertion needle stitch length longer than catcher needle</a:t>
            </a:r>
          </a:p>
          <a:p>
            <a:r>
              <a:rPr lang="en-US" dirty="0"/>
              <a:t>Concave path</a:t>
            </a:r>
          </a:p>
          <a:p>
            <a:pPr lvl="1"/>
            <a:r>
              <a:rPr lang="en-US" dirty="0"/>
              <a:t>Insertion needle stitch length shorter than catcher needle</a:t>
            </a:r>
          </a:p>
        </p:txBody>
      </p:sp>
      <p:sp>
        <p:nvSpPr>
          <p:cNvPr id="64" name="Arc 63">
            <a:extLst>
              <a:ext uri="{FF2B5EF4-FFF2-40B4-BE49-F238E27FC236}">
                <a16:creationId xmlns:a16="http://schemas.microsoft.com/office/drawing/2014/main" id="{F33EE74B-F60A-0543-8A4D-5F658276B4B3}"/>
              </a:ext>
            </a:extLst>
          </p:cNvPr>
          <p:cNvSpPr/>
          <p:nvPr/>
        </p:nvSpPr>
        <p:spPr>
          <a:xfrm>
            <a:off x="4267200" y="2743200"/>
            <a:ext cx="4897821" cy="643443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FF7C5C2-F1A5-A642-A438-0B68AA3D29AE}"/>
              </a:ext>
            </a:extLst>
          </p:cNvPr>
          <p:cNvCxnSpPr>
            <a:cxnSpLocks/>
          </p:cNvCxnSpPr>
          <p:nvPr/>
        </p:nvCxnSpPr>
        <p:spPr>
          <a:xfrm>
            <a:off x="6717426" y="1391755"/>
            <a:ext cx="2871364" cy="156310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5590B17-1D02-BE47-8F04-4FACDACC28B7}"/>
              </a:ext>
            </a:extLst>
          </p:cNvPr>
          <p:cNvSpPr txBox="1"/>
          <p:nvPr/>
        </p:nvSpPr>
        <p:spPr>
          <a:xfrm>
            <a:off x="6507081" y="3707507"/>
            <a:ext cx="1626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Stitch 1,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catcher needle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74E9F48-491D-5146-9284-054A9996845E}"/>
              </a:ext>
            </a:extLst>
          </p:cNvPr>
          <p:cNvSpPr txBox="1"/>
          <p:nvPr/>
        </p:nvSpPr>
        <p:spPr>
          <a:xfrm>
            <a:off x="6607276" y="4732737"/>
            <a:ext cx="1626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Stitch 2,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catcher needle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4D68DC1-15AB-3541-925D-7E606CC1610B}"/>
              </a:ext>
            </a:extLst>
          </p:cNvPr>
          <p:cNvSpPr txBox="1"/>
          <p:nvPr/>
        </p:nvSpPr>
        <p:spPr>
          <a:xfrm>
            <a:off x="7819572" y="1015434"/>
            <a:ext cx="1766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Stitch 1,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insertion needle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CCAA55F-9A55-2047-9973-503825AB901F}"/>
              </a:ext>
            </a:extLst>
          </p:cNvPr>
          <p:cNvSpPr txBox="1"/>
          <p:nvPr/>
        </p:nvSpPr>
        <p:spPr>
          <a:xfrm>
            <a:off x="10318174" y="3524962"/>
            <a:ext cx="1766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Stitch 2,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insertion needle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A8E8D60-C672-8542-83DA-C6F698BA732A}"/>
              </a:ext>
            </a:extLst>
          </p:cNvPr>
          <p:cNvSpPr txBox="1"/>
          <p:nvPr/>
        </p:nvSpPr>
        <p:spPr>
          <a:xfrm>
            <a:off x="7213309" y="2407664"/>
            <a:ext cx="1506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Stitching path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45B5C74-C76E-C245-8249-2219C9E180B2}"/>
              </a:ext>
            </a:extLst>
          </p:cNvPr>
          <p:cNvCxnSpPr>
            <a:cxnSpLocks/>
            <a:stCxn id="70" idx="2"/>
          </p:cNvCxnSpPr>
          <p:nvPr/>
        </p:nvCxnSpPr>
        <p:spPr>
          <a:xfrm flipH="1">
            <a:off x="7831827" y="2776996"/>
            <a:ext cx="134894" cy="30483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9899E1B-A3B2-9645-A25B-9745D07E1D6C}"/>
              </a:ext>
            </a:extLst>
          </p:cNvPr>
          <p:cNvGrpSpPr/>
          <p:nvPr/>
        </p:nvGrpSpPr>
        <p:grpSpPr>
          <a:xfrm>
            <a:off x="6655448" y="5434101"/>
            <a:ext cx="1129527" cy="1255319"/>
            <a:chOff x="5420988" y="4553708"/>
            <a:chExt cx="1129527" cy="1255319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A7C9CA1-9597-DC47-8E36-B80E30E56DAC}"/>
                </a:ext>
              </a:extLst>
            </p:cNvPr>
            <p:cNvGrpSpPr/>
            <p:nvPr/>
          </p:nvGrpSpPr>
          <p:grpSpPr>
            <a:xfrm>
              <a:off x="5553415" y="4897844"/>
              <a:ext cx="731521" cy="731520"/>
              <a:chOff x="9550856" y="1690687"/>
              <a:chExt cx="731521" cy="731520"/>
            </a:xfrm>
          </p:grpSpPr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88DD0015-0E5C-4449-8FDC-895DB5EE8E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550856" y="1690687"/>
                <a:ext cx="1" cy="73152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BDACFAE1-1292-E148-B9E7-2D77AD45E37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H="1" flipV="1">
                <a:off x="9916616" y="2056446"/>
                <a:ext cx="1" cy="73152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54CB248-B5C0-F54B-ACAD-3F7836399889}"/>
                </a:ext>
              </a:extLst>
            </p:cNvPr>
            <p:cNvSpPr txBox="1"/>
            <p:nvPr/>
          </p:nvSpPr>
          <p:spPr>
            <a:xfrm>
              <a:off x="6266463" y="5439695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F21295-E7EA-E54D-865E-09CB7CF382B3}"/>
                </a:ext>
              </a:extLst>
            </p:cNvPr>
            <p:cNvSpPr txBox="1"/>
            <p:nvPr/>
          </p:nvSpPr>
          <p:spPr>
            <a:xfrm>
              <a:off x="5420988" y="4553708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</p:grpSp>
      <p:sp>
        <p:nvSpPr>
          <p:cNvPr id="78" name="Freeform 77">
            <a:extLst>
              <a:ext uri="{FF2B5EF4-FFF2-40B4-BE49-F238E27FC236}">
                <a16:creationId xmlns:a16="http://schemas.microsoft.com/office/drawing/2014/main" id="{DE989096-8AED-3640-9F62-D6056413E32A}"/>
              </a:ext>
            </a:extLst>
          </p:cNvPr>
          <p:cNvSpPr/>
          <p:nvPr/>
        </p:nvSpPr>
        <p:spPr>
          <a:xfrm>
            <a:off x="6721885" y="2732762"/>
            <a:ext cx="1849137" cy="1082533"/>
          </a:xfrm>
          <a:custGeom>
            <a:avLst/>
            <a:gdLst>
              <a:gd name="connsiteX0" fmla="*/ 302 w 1966482"/>
              <a:gd name="connsiteY0" fmla="*/ 421 h 1143572"/>
              <a:gd name="connsiteX1" fmla="*/ 1667177 w 1966482"/>
              <a:gd name="connsiteY1" fmla="*/ 1067221 h 1143572"/>
              <a:gd name="connsiteX2" fmla="*/ 1810052 w 1966482"/>
              <a:gd name="connsiteY2" fmla="*/ 940221 h 1143572"/>
              <a:gd name="connsiteX3" fmla="*/ 302 w 1966482"/>
              <a:gd name="connsiteY3" fmla="*/ 421 h 114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6482" h="1143572">
                <a:moveTo>
                  <a:pt x="302" y="421"/>
                </a:moveTo>
                <a:cubicBezTo>
                  <a:pt x="-23511" y="21588"/>
                  <a:pt x="1365552" y="910588"/>
                  <a:pt x="1667177" y="1067221"/>
                </a:cubicBezTo>
                <a:cubicBezTo>
                  <a:pt x="1968802" y="1223854"/>
                  <a:pt x="2087335" y="1118550"/>
                  <a:pt x="1810052" y="940221"/>
                </a:cubicBezTo>
                <a:cubicBezTo>
                  <a:pt x="1532769" y="761892"/>
                  <a:pt x="24115" y="-20746"/>
                  <a:pt x="302" y="421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C14959A2-FE64-3C40-860C-1CF684B5CC28}"/>
              </a:ext>
            </a:extLst>
          </p:cNvPr>
          <p:cNvSpPr/>
          <p:nvPr/>
        </p:nvSpPr>
        <p:spPr>
          <a:xfrm rot="2520000">
            <a:off x="7877808" y="4266888"/>
            <a:ext cx="1918466" cy="1150355"/>
          </a:xfrm>
          <a:custGeom>
            <a:avLst/>
            <a:gdLst>
              <a:gd name="connsiteX0" fmla="*/ 302 w 1966482"/>
              <a:gd name="connsiteY0" fmla="*/ 421 h 1143572"/>
              <a:gd name="connsiteX1" fmla="*/ 1667177 w 1966482"/>
              <a:gd name="connsiteY1" fmla="*/ 1067221 h 1143572"/>
              <a:gd name="connsiteX2" fmla="*/ 1810052 w 1966482"/>
              <a:gd name="connsiteY2" fmla="*/ 940221 h 1143572"/>
              <a:gd name="connsiteX3" fmla="*/ 302 w 1966482"/>
              <a:gd name="connsiteY3" fmla="*/ 421 h 114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6482" h="1143572">
                <a:moveTo>
                  <a:pt x="302" y="421"/>
                </a:moveTo>
                <a:cubicBezTo>
                  <a:pt x="-23511" y="21588"/>
                  <a:pt x="1365552" y="910588"/>
                  <a:pt x="1667177" y="1067221"/>
                </a:cubicBezTo>
                <a:cubicBezTo>
                  <a:pt x="1968802" y="1223854"/>
                  <a:pt x="2087335" y="1118550"/>
                  <a:pt x="1810052" y="940221"/>
                </a:cubicBezTo>
                <a:cubicBezTo>
                  <a:pt x="1532769" y="761892"/>
                  <a:pt x="24115" y="-20746"/>
                  <a:pt x="302" y="421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355A307C-795C-A145-8F0E-1E5E55BD1970}"/>
              </a:ext>
            </a:extLst>
          </p:cNvPr>
          <p:cNvSpPr/>
          <p:nvPr/>
        </p:nvSpPr>
        <p:spPr>
          <a:xfrm>
            <a:off x="6677045" y="2690244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D25A4D5-7605-B549-9FE6-022BD7E2C47B}"/>
              </a:ext>
            </a:extLst>
          </p:cNvPr>
          <p:cNvCxnSpPr>
            <a:cxnSpLocks/>
          </p:cNvCxnSpPr>
          <p:nvPr/>
        </p:nvCxnSpPr>
        <p:spPr>
          <a:xfrm>
            <a:off x="9586750" y="2963867"/>
            <a:ext cx="913820" cy="285527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59532E0-DE29-474B-9B63-671B4BEA4690}"/>
              </a:ext>
            </a:extLst>
          </p:cNvPr>
          <p:cNvGrpSpPr/>
          <p:nvPr/>
        </p:nvGrpSpPr>
        <p:grpSpPr>
          <a:xfrm rot="5400000">
            <a:off x="9779067" y="5107478"/>
            <a:ext cx="93025" cy="1428720"/>
            <a:chOff x="5582548" y="1169306"/>
            <a:chExt cx="93025" cy="1428720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44FFE8A-B34A-A440-A0FF-232338EA9C7B}"/>
                </a:ext>
              </a:extLst>
            </p:cNvPr>
            <p:cNvSpPr/>
            <p:nvPr/>
          </p:nvSpPr>
          <p:spPr>
            <a:xfrm>
              <a:off x="5584133" y="2506586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468CAC1-64CC-894F-89C9-D5A0093E6E62}"/>
                </a:ext>
              </a:extLst>
            </p:cNvPr>
            <p:cNvSpPr/>
            <p:nvPr/>
          </p:nvSpPr>
          <p:spPr>
            <a:xfrm>
              <a:off x="5582548" y="1169306"/>
              <a:ext cx="91440" cy="914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1E1A181-A2C3-4F47-926A-DDA4784BB870}"/>
              </a:ext>
            </a:extLst>
          </p:cNvPr>
          <p:cNvGrpSpPr/>
          <p:nvPr/>
        </p:nvGrpSpPr>
        <p:grpSpPr>
          <a:xfrm rot="3220547">
            <a:off x="9002545" y="2648645"/>
            <a:ext cx="93025" cy="1428720"/>
            <a:chOff x="5582548" y="1169306"/>
            <a:chExt cx="93025" cy="1428720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8DD06139-5CEB-1A4A-8371-B67968D52E8C}"/>
                </a:ext>
              </a:extLst>
            </p:cNvPr>
            <p:cNvSpPr/>
            <p:nvPr/>
          </p:nvSpPr>
          <p:spPr>
            <a:xfrm>
              <a:off x="5584133" y="2506586"/>
              <a:ext cx="91440" cy="9144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8FA1F93-768D-0C43-BCF7-174C423E9D5C}"/>
                </a:ext>
              </a:extLst>
            </p:cNvPr>
            <p:cNvSpPr/>
            <p:nvPr/>
          </p:nvSpPr>
          <p:spPr>
            <a:xfrm>
              <a:off x="5582548" y="1169306"/>
              <a:ext cx="91440" cy="91440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8" name="Oval 87">
            <a:extLst>
              <a:ext uri="{FF2B5EF4-FFF2-40B4-BE49-F238E27FC236}">
                <a16:creationId xmlns:a16="http://schemas.microsoft.com/office/drawing/2014/main" id="{06E4B212-080D-D24F-9DF3-FCF84C5253FD}"/>
              </a:ext>
            </a:extLst>
          </p:cNvPr>
          <p:cNvSpPr/>
          <p:nvPr/>
        </p:nvSpPr>
        <p:spPr>
          <a:xfrm>
            <a:off x="6675460" y="1352964"/>
            <a:ext cx="91440" cy="91440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0DF5C8F-0DA2-2F41-A293-692429E02D4F}"/>
              </a:ext>
            </a:extLst>
          </p:cNvPr>
          <p:cNvCxnSpPr>
            <a:cxnSpLocks/>
            <a:stCxn id="68" idx="2"/>
          </p:cNvCxnSpPr>
          <p:nvPr/>
        </p:nvCxnSpPr>
        <p:spPr>
          <a:xfrm flipH="1">
            <a:off x="8289027" y="1661765"/>
            <a:ext cx="413960" cy="581855"/>
          </a:xfrm>
          <a:prstGeom prst="straightConnector1">
            <a:avLst/>
          </a:prstGeom>
          <a:ln w="19050">
            <a:solidFill>
              <a:srgbClr val="00B05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7A0861E-9D42-2B45-92CF-4143A84F657D}"/>
              </a:ext>
            </a:extLst>
          </p:cNvPr>
          <p:cNvCxnSpPr>
            <a:cxnSpLocks/>
            <a:stCxn id="69" idx="1"/>
          </p:cNvCxnSpPr>
          <p:nvPr/>
        </p:nvCxnSpPr>
        <p:spPr>
          <a:xfrm flipH="1">
            <a:off x="9934759" y="3848128"/>
            <a:ext cx="383415" cy="119207"/>
          </a:xfrm>
          <a:prstGeom prst="straightConnector1">
            <a:avLst/>
          </a:prstGeom>
          <a:ln w="19050">
            <a:solidFill>
              <a:srgbClr val="00B05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7C892CA-FB18-0F4E-AF35-D4CF6388F702}"/>
              </a:ext>
            </a:extLst>
          </p:cNvPr>
          <p:cNvCxnSpPr>
            <a:cxnSpLocks/>
            <a:stCxn id="66" idx="0"/>
          </p:cNvCxnSpPr>
          <p:nvPr/>
        </p:nvCxnSpPr>
        <p:spPr>
          <a:xfrm flipV="1">
            <a:off x="7320541" y="3310431"/>
            <a:ext cx="243641" cy="397076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F3FD1A04-D2F7-8C4D-8170-75C1F9171712}"/>
              </a:ext>
            </a:extLst>
          </p:cNvPr>
          <p:cNvCxnSpPr>
            <a:cxnSpLocks/>
            <a:stCxn id="67" idx="3"/>
          </p:cNvCxnSpPr>
          <p:nvPr/>
        </p:nvCxnSpPr>
        <p:spPr>
          <a:xfrm flipV="1">
            <a:off x="8234196" y="4992407"/>
            <a:ext cx="568918" cy="63496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2430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F0E54-B350-6E4B-A941-B0D98DE41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Curved Path Programming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CB77154-68C7-5A48-9BC7-0434FC0E1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26974"/>
            <a:ext cx="11887200" cy="560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28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8B28-5D2B-1740-9B90-8875E93A3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Paths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87A17B-885E-E944-AA57-68A455781C0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00800" y="1846285"/>
            <a:ext cx="5486400" cy="40774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36A9BC-575C-1642-ADFB-52BA29A73E90}"/>
              </a:ext>
            </a:extLst>
          </p:cNvPr>
          <p:cNvSpPr txBox="1"/>
          <p:nvPr/>
        </p:nvSpPr>
        <p:spPr>
          <a:xfrm>
            <a:off x="9925947" y="3334509"/>
            <a:ext cx="13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Segment 1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CBF8FCD-735C-0540-9665-7E713CC4A3C6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10455631" y="3703841"/>
            <a:ext cx="146143" cy="358461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A08844A-43FF-4146-A151-E6836FCA8C26}"/>
              </a:ext>
            </a:extLst>
          </p:cNvPr>
          <p:cNvSpPr txBox="1"/>
          <p:nvPr/>
        </p:nvSpPr>
        <p:spPr>
          <a:xfrm>
            <a:off x="6866678" y="3241646"/>
            <a:ext cx="13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Segment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6CBD81-C1D7-9D4A-9D0E-7F086E8F79E4}"/>
              </a:ext>
            </a:extLst>
          </p:cNvPr>
          <p:cNvSpPr txBox="1"/>
          <p:nvPr/>
        </p:nvSpPr>
        <p:spPr>
          <a:xfrm>
            <a:off x="7696200" y="4311945"/>
            <a:ext cx="2377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Slope discontinuity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DAD6CCC-6150-A048-B6B8-51F9C280D74F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7542505" y="3610978"/>
            <a:ext cx="67979" cy="334433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D0CB9C4-AFD8-D34C-A557-E5C4E21FBB2D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8884988" y="3872871"/>
            <a:ext cx="87086" cy="439074"/>
          </a:xfrm>
          <a:prstGeom prst="straightConnector1">
            <a:avLst/>
          </a:prstGeom>
          <a:ln w="38100">
            <a:solidFill>
              <a:schemeClr val="accent6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813C0EF-EB6E-7A4C-B100-DAEB7CD7AC18}"/>
              </a:ext>
            </a:extLst>
          </p:cNvPr>
          <p:cNvSpPr txBox="1"/>
          <p:nvPr/>
        </p:nvSpPr>
        <p:spPr>
          <a:xfrm>
            <a:off x="7309434" y="5321852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Weights holding preform in place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45FB08-C89E-CA46-9F31-6109D0CB5B4A}"/>
              </a:ext>
            </a:extLst>
          </p:cNvPr>
          <p:cNvSpPr txBox="1"/>
          <p:nvPr/>
        </p:nvSpPr>
        <p:spPr>
          <a:xfrm>
            <a:off x="7086600" y="2560114"/>
            <a:ext cx="3835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/>
                </a:solidFill>
              </a:rPr>
              <a:t>Weights holding preform in place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AB0A396-3B28-7643-A17F-0EA6479FE2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t="7891" b="5611"/>
          <a:stretch/>
        </p:blipFill>
        <p:spPr>
          <a:xfrm>
            <a:off x="304800" y="2114418"/>
            <a:ext cx="5943600" cy="35412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6778498-3544-D748-A86C-5CF5824C50A2}"/>
              </a:ext>
            </a:extLst>
          </p:cNvPr>
          <p:cNvSpPr txBox="1"/>
          <p:nvPr/>
        </p:nvSpPr>
        <p:spPr>
          <a:xfrm>
            <a:off x="2304218" y="6125010"/>
            <a:ext cx="194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Closed path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9407A3-C05C-0641-B705-44FBB26E5A74}"/>
              </a:ext>
            </a:extLst>
          </p:cNvPr>
          <p:cNvSpPr txBox="1"/>
          <p:nvPr/>
        </p:nvSpPr>
        <p:spPr>
          <a:xfrm>
            <a:off x="7270463" y="6125010"/>
            <a:ext cx="3467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Double-curvature path</a:t>
            </a:r>
          </a:p>
        </p:txBody>
      </p:sp>
    </p:spTree>
    <p:extLst>
      <p:ext uri="{BB962C8B-B14F-4D97-AF65-F5344CB8AC3E}">
        <p14:creationId xmlns:p14="http://schemas.microsoft.com/office/powerpoint/2010/main" val="16176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B7520-508F-0943-A586-033718E71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11582400" cy="1143000"/>
          </a:xfrm>
        </p:spPr>
        <p:txBody>
          <a:bodyPr/>
          <a:lstStyle/>
          <a:p>
            <a:r>
              <a:rPr lang="en-US" dirty="0"/>
              <a:t>Closed Path: Straight and Curved Segments</a:t>
            </a:r>
          </a:p>
        </p:txBody>
      </p:sp>
      <p:pic>
        <p:nvPicPr>
          <p:cNvPr id="3" name="Access_Stitching_30sec.mov" descr="Access_Stitching_30sec.mov">
            <a:hlinkClick r:id="" action="ppaction://media"/>
            <a:extLst>
              <a:ext uri="{FF2B5EF4-FFF2-40B4-BE49-F238E27FC236}">
                <a16:creationId xmlns:a16="http://schemas.microsoft.com/office/drawing/2014/main" id="{F2746E91-30DB-2B4C-9466-848BACEEAA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5360" y="1097280"/>
            <a:ext cx="10241280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3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22EAC-F026-6542-BB7E-53D89E1B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Double-Curvature Path</a:t>
            </a:r>
          </a:p>
        </p:txBody>
      </p:sp>
      <p:pic>
        <p:nvPicPr>
          <p:cNvPr id="3" name="RS535_Doubly_Curved_Path_Discontinuity-20sec.mp4" descr="RS535_Doubly_Curved_Path_Discontinuity-20sec.mp4">
            <a:hlinkClick r:id="" action="ppaction://media"/>
            <a:extLst>
              <a:ext uri="{FF2B5EF4-FFF2-40B4-BE49-F238E27FC236}">
                <a16:creationId xmlns:a16="http://schemas.microsoft.com/office/drawing/2014/main" id="{97FB4E2E-A271-7447-A188-C4853A4871C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5360" y="1097280"/>
            <a:ext cx="10241280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0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534A8-FAD1-514A-B4E7-881FBD289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51311-2FE4-0847-AF41-889EF4C091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1200" y="1524000"/>
            <a:ext cx="10769600" cy="5181600"/>
          </a:xfrm>
        </p:spPr>
        <p:txBody>
          <a:bodyPr>
            <a:normAutofit/>
          </a:bodyPr>
          <a:lstStyle/>
          <a:p>
            <a:r>
              <a:rPr lang="en-US" dirty="0"/>
              <a:t>Initial stitching path capability was straight paths</a:t>
            </a:r>
          </a:p>
          <a:p>
            <a:pPr lvl="1"/>
            <a:r>
              <a:rPr lang="en-US" dirty="0"/>
              <a:t>Cannot be used for long paths on curved surfaces</a:t>
            </a:r>
          </a:p>
          <a:p>
            <a:pPr lvl="2"/>
            <a:r>
              <a:rPr lang="en-US" dirty="0"/>
              <a:t>Side forces exerted on insertion needle (particularly z-axis rotation)</a:t>
            </a:r>
          </a:p>
          <a:p>
            <a:pPr lvl="2"/>
            <a:r>
              <a:rPr lang="en-US" dirty="0"/>
              <a:t>Can also result in improper stitch formation</a:t>
            </a:r>
          </a:p>
          <a:p>
            <a:r>
              <a:rPr lang="en-US" dirty="0"/>
              <a:t>Process to define/program three-dimensional paths has been developed by decoupling translation and rotation</a:t>
            </a:r>
          </a:p>
          <a:p>
            <a:pPr lvl="1"/>
            <a:r>
              <a:rPr lang="en-US" dirty="0"/>
              <a:t>Opens up the design space</a:t>
            </a:r>
          </a:p>
          <a:p>
            <a:pPr lvl="2"/>
            <a:r>
              <a:rPr lang="en-US" dirty="0"/>
              <a:t>Closed curved paths (such as round access holes)</a:t>
            </a:r>
          </a:p>
          <a:p>
            <a:pPr lvl="2"/>
            <a:r>
              <a:rPr lang="en-US" dirty="0"/>
              <a:t>Double-curvature paths (such as wind tunnel blades)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Future: Logic to define when to decouple being developed</a:t>
            </a:r>
          </a:p>
        </p:txBody>
      </p:sp>
    </p:spTree>
    <p:extLst>
      <p:ext uri="{BB962C8B-B14F-4D97-AF65-F5344CB8AC3E}">
        <p14:creationId xmlns:p14="http://schemas.microsoft.com/office/powerpoint/2010/main" val="548129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535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MX Theme">
      <a:dk1>
        <a:srgbClr val="19365C"/>
      </a:dk1>
      <a:lt1>
        <a:srgbClr val="2F2F2F"/>
      </a:lt1>
      <a:dk2>
        <a:srgbClr val="19365C"/>
      </a:dk2>
      <a:lt2>
        <a:srgbClr val="2F2F2F"/>
      </a:lt2>
      <a:accent1>
        <a:srgbClr val="E39717"/>
      </a:accent1>
      <a:accent2>
        <a:srgbClr val="DA511F"/>
      </a:accent2>
      <a:accent3>
        <a:srgbClr val="887B6D"/>
      </a:accent3>
      <a:accent4>
        <a:srgbClr val="8DC63F"/>
      </a:accent4>
      <a:accent5>
        <a:srgbClr val="00578A"/>
      </a:accent5>
      <a:accent6>
        <a:srgbClr val="FFFFFF"/>
      </a:accent6>
      <a:hlink>
        <a:srgbClr val="00908C"/>
      </a:hlink>
      <a:folHlink>
        <a:srgbClr val="FAA61A"/>
      </a:folHlink>
    </a:clrScheme>
    <a:fontScheme name="CAMX Theme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5818</TotalTime>
  <Words>692</Words>
  <Application>Microsoft Office PowerPoint</Application>
  <PresentationFormat>Widescreen</PresentationFormat>
  <Paragraphs>179</Paragraphs>
  <Slides>23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Arial Bold</vt:lpstr>
      <vt:lpstr>Calibri</vt:lpstr>
      <vt:lpstr>Office Theme</vt:lpstr>
      <vt:lpstr>PowerPoint Presentation</vt:lpstr>
      <vt:lpstr>Stitched Composites with Three-Dimensional Stitch Paths</vt:lpstr>
      <vt:lpstr>Authors</vt:lpstr>
      <vt:lpstr>Outline</vt:lpstr>
      <vt:lpstr>Introduction</vt:lpstr>
      <vt:lpstr>Introduction (cont.)</vt:lpstr>
      <vt:lpstr>NTF Wind Tunnel Blade</vt:lpstr>
      <vt:lpstr>ISAAC Facility</vt:lpstr>
      <vt:lpstr>Stitching Heads</vt:lpstr>
      <vt:lpstr>Stitching Pattern</vt:lpstr>
      <vt:lpstr>Stitching Path Development</vt:lpstr>
      <vt:lpstr>Initial Stitching Path Definition</vt:lpstr>
      <vt:lpstr>Stitching Head Path Parameters</vt:lpstr>
      <vt:lpstr>Stitching Paths for Curved Panel</vt:lpstr>
      <vt:lpstr>Path Definition Process</vt:lpstr>
      <vt:lpstr>Effects of Path Curvature (Head Rotations)</vt:lpstr>
      <vt:lpstr>Stitch Patterns, Rotation About Z-Axis</vt:lpstr>
      <vt:lpstr>Curved Path Programming</vt:lpstr>
      <vt:lpstr>Example Paths</vt:lpstr>
      <vt:lpstr>Closed Path: Straight and Curved Segments</vt:lpstr>
      <vt:lpstr>Double-Curvature Path</vt:lpstr>
      <vt:lpstr>Concluding Remarks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</dc:creator>
  <cp:lastModifiedBy>Baize, Wanda M Hickson (LARC-B702)[LAMPS 2]</cp:lastModifiedBy>
  <cp:revision>115</cp:revision>
  <dcterms:created xsi:type="dcterms:W3CDTF">2014-07-18T16:22:38Z</dcterms:created>
  <dcterms:modified xsi:type="dcterms:W3CDTF">2020-08-12T16:53:10Z</dcterms:modified>
</cp:coreProperties>
</file>