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0"/>
  </p:notesMasterIdLst>
  <p:sldIdLst>
    <p:sldId id="3645" r:id="rId5"/>
    <p:sldId id="3644" r:id="rId6"/>
    <p:sldId id="3646" r:id="rId7"/>
    <p:sldId id="3648" r:id="rId8"/>
    <p:sldId id="3647" r:id="rId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05" autoAdjust="0"/>
    <p:restoredTop sz="94646"/>
  </p:normalViewPr>
  <p:slideViewPr>
    <p:cSldViewPr snapToGrid="0" snapToObjects="1">
      <p:cViewPr varScale="1">
        <p:scale>
          <a:sx n="84" d="100"/>
          <a:sy n="84" d="100"/>
        </p:scale>
        <p:origin x="76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82B9C-11BC-844D-A1EC-5AC2BD08A7A0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43866-4EFA-9649-A23B-F50BB4CF1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2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E85E5-D758-0C4C-9FC6-F4829DBC5182}" type="datetime1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60488" y="4870159"/>
            <a:ext cx="2057400" cy="273844"/>
          </a:xfrm>
        </p:spPr>
        <p:txBody>
          <a:bodyPr/>
          <a:lstStyle/>
          <a:p>
            <a:fld id="{03C0B2AB-1F24-AF49-8706-125C8B0DA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3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65EFC-AD23-4B4B-A101-8DD776126D65}" type="datetime1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4904185"/>
            <a:ext cx="2057400" cy="273844"/>
          </a:xfrm>
        </p:spPr>
        <p:txBody>
          <a:bodyPr/>
          <a:lstStyle/>
          <a:p>
            <a:fld id="{03C0B2AB-1F24-AF49-8706-125C8B0DA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8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8388-DF7B-DB48-848B-0F455B8752EC}" type="datetime1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4861719"/>
            <a:ext cx="2057400" cy="273844"/>
          </a:xfrm>
        </p:spPr>
        <p:txBody>
          <a:bodyPr/>
          <a:lstStyle/>
          <a:p>
            <a:fld id="{03C0B2AB-1F24-AF49-8706-125C8B0DA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55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48D32-010E-6B48-8EBB-2EDC9AABF215}" type="datetime1">
              <a:rPr lang="en-US" smtClean="0"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7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1589F-AAFE-A04F-B934-2A17F45D6539}" type="datetime1">
              <a:rPr lang="en-US" smtClean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4851111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0B2AB-1F24-AF49-8706-125C8B0DABF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581316-5C98-7E4E-A1C7-67A982C4874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636" y="139304"/>
            <a:ext cx="835104" cy="6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4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48298C-02F3-B84F-AB8C-289ABDA77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" y="0"/>
            <a:ext cx="9138814" cy="514350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0161C030-9FF4-C94C-A9EE-E12CAC55B3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086" y="122006"/>
            <a:ext cx="427838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F4DDAB-4B92-A245-A4D0-7D39E6EC0C35}"/>
              </a:ext>
            </a:extLst>
          </p:cNvPr>
          <p:cNvSpPr txBox="1"/>
          <p:nvPr/>
        </p:nvSpPr>
        <p:spPr>
          <a:xfrm>
            <a:off x="168824" y="214339"/>
            <a:ext cx="241234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70E6E-6030-C246-9812-FC788BE8EF88}"/>
              </a:ext>
            </a:extLst>
          </p:cNvPr>
          <p:cNvSpPr txBox="1"/>
          <p:nvPr/>
        </p:nvSpPr>
        <p:spPr>
          <a:xfrm>
            <a:off x="86630" y="4794463"/>
            <a:ext cx="241234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www.nasa.gov</a:t>
            </a:r>
            <a:endParaRPr 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95A3A-FF32-D34E-9E88-35B66B26F23C}"/>
              </a:ext>
            </a:extLst>
          </p:cNvPr>
          <p:cNvSpPr txBox="1"/>
          <p:nvPr/>
        </p:nvSpPr>
        <p:spPr>
          <a:xfrm>
            <a:off x="55807" y="3658950"/>
            <a:ext cx="8975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Workshop to Support </a:t>
            </a:r>
            <a:r>
              <a:rPr lang="en-US" sz="1800" b="1" dirty="0" smtClean="0"/>
              <a:t>Implementation of </a:t>
            </a:r>
            <a:r>
              <a:rPr lang="en-US" sz="1800" b="1" dirty="0"/>
              <a:t>NOAA’s Unmanned </a:t>
            </a:r>
            <a:r>
              <a:rPr lang="en-US" sz="1800" b="1" dirty="0" smtClean="0"/>
              <a:t>Systems </a:t>
            </a:r>
            <a:r>
              <a:rPr lang="en-US" sz="1800" b="1" dirty="0"/>
              <a:t>Strategy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E403D0-F28E-054C-956E-03FEF93210BA}"/>
              </a:ext>
            </a:extLst>
          </p:cNvPr>
          <p:cNvSpPr txBox="1"/>
          <p:nvPr/>
        </p:nvSpPr>
        <p:spPr>
          <a:xfrm>
            <a:off x="86630" y="4042150"/>
            <a:ext cx="555388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Parimal Kopardekar, PhD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NASA Aeronautics Research Institute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August 4, 2020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1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F7537-8CD5-F842-A5D7-ACC0F0959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4" y="204007"/>
            <a:ext cx="7589080" cy="99417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Research to Operations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7F232-E747-8B4B-8A99-98802CF4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76004" y="1184564"/>
            <a:ext cx="7820307" cy="3676107"/>
            <a:chOff x="344777" y="1196152"/>
            <a:chExt cx="7820307" cy="36761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777" y="1198179"/>
              <a:ext cx="2642635" cy="364349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052" y="1196152"/>
              <a:ext cx="2457032" cy="164608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6"/>
            <a:stretch/>
          </p:blipFill>
          <p:spPr>
            <a:xfrm>
              <a:off x="3262599" y="1198179"/>
              <a:ext cx="2170266" cy="164405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052" y="3028419"/>
              <a:ext cx="2457032" cy="184383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5748" y="3030251"/>
              <a:ext cx="2303968" cy="1842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5685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183" y="1434614"/>
            <a:ext cx="5264224" cy="34164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8013" y="1428736"/>
            <a:ext cx="3242441" cy="285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2000" b="1" dirty="0" smtClean="0"/>
              <a:t>Scaled </a:t>
            </a:r>
            <a:r>
              <a:rPr lang="en-US" sz="2000" b="1" dirty="0"/>
              <a:t>operations without burdening current air traffic system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Service-oriented architecture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Cooperative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Digital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Intent-sharing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Third-party services</a:t>
            </a:r>
          </a:p>
          <a:p>
            <a:pPr marL="428625" indent="-171450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Managed by exception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013" y="309393"/>
            <a:ext cx="7273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UTM: </a:t>
            </a:r>
          </a:p>
          <a:p>
            <a:r>
              <a:rPr lang="en-US" sz="2400" b="1" dirty="0" smtClean="0"/>
              <a:t>Unmanned Aircraft Systems Traffic Management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13270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Upper E Traffic Management (ETM)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27F8D-14AB-514B-88F6-87224FDF1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2"/>
          <a:stretch/>
        </p:blipFill>
        <p:spPr>
          <a:xfrm>
            <a:off x="628650" y="1093014"/>
            <a:ext cx="7365358" cy="36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5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18"/>
          <a:stretch/>
        </p:blipFill>
        <p:spPr>
          <a:xfrm>
            <a:off x="420848" y="2616494"/>
            <a:ext cx="8165622" cy="192771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0848" y="324168"/>
            <a:ext cx="7886700" cy="994172"/>
          </a:xfrm>
        </p:spPr>
        <p:txBody>
          <a:bodyPr/>
          <a:lstStyle/>
          <a:p>
            <a:r>
              <a:rPr lang="en-US" b="1" dirty="0" smtClean="0"/>
              <a:t>Upper E Traffic Management (ETM)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8650" y="1268016"/>
            <a:ext cx="7957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Separation methodologies may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Cooperative Separation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Provided Separation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0726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1" ma:contentTypeDescription="Create a new document." ma:contentTypeScope="" ma:versionID="116c3a638e0657c92a1c0dd6cc35c5f9">
  <xsd:schema xmlns:xsd="http://www.w3.org/2001/XMLSchema" xmlns:xs="http://www.w3.org/2001/XMLSchema" xmlns:p="http://schemas.microsoft.com/office/2006/metadata/properties" xmlns:ns3="c852713b-0caa-4ac0-ba75-048f00e27b76" xmlns:ns4="a3f7648c-ef34-4383-9913-3e4132c38d7f" targetNamespace="http://schemas.microsoft.com/office/2006/metadata/properties" ma:root="true" ma:fieldsID="7ad065e4bba10fa70b221f91e3be3684" ns3:_="" ns4:_=""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41A1B0-FFDB-41D3-89F8-61F61C3924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32E7B2-1FC0-45E6-967D-25A66711011A}">
  <ds:schemaRefs>
    <ds:schemaRef ds:uri="http://purl.org/dc/terms/"/>
    <ds:schemaRef ds:uri="a3f7648c-ef34-4383-9913-3e4132c38d7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c852713b-0caa-4ac0-ba75-048f00e27b76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63920E-9695-4904-AD43-AE7D26F952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</TotalTime>
  <Words>83</Words>
  <Application>Microsoft Office PowerPoint</Application>
  <PresentationFormat>On-screen Show (16:9)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Research to Operations</vt:lpstr>
      <vt:lpstr>PowerPoint Presentation</vt:lpstr>
      <vt:lpstr>Upper E Traffic Management (ETM)</vt:lpstr>
      <vt:lpstr>Upper E Traffic Management (ETM)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Opportunities in Aeronautics Enterprise</dc:title>
  <dc:creator>Kopardekar, Parimal H. (ARC-A)</dc:creator>
  <cp:lastModifiedBy>Clark, Christine O. (ARC-AT)[WYLE LABS]</cp:lastModifiedBy>
  <cp:revision>48</cp:revision>
  <dcterms:created xsi:type="dcterms:W3CDTF">2020-02-16T01:44:11Z</dcterms:created>
  <dcterms:modified xsi:type="dcterms:W3CDTF">2020-08-05T13:15:05Z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