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6" r:id="rId2"/>
    <p:sldId id="273" r:id="rId3"/>
    <p:sldId id="299" r:id="rId4"/>
    <p:sldId id="269" r:id="rId5"/>
    <p:sldId id="285" r:id="rId6"/>
    <p:sldId id="333" r:id="rId7"/>
    <p:sldId id="302" r:id="rId8"/>
    <p:sldId id="307" r:id="rId9"/>
    <p:sldId id="308" r:id="rId10"/>
    <p:sldId id="309" r:id="rId11"/>
    <p:sldId id="329" r:id="rId12"/>
    <p:sldId id="327" r:id="rId13"/>
    <p:sldId id="332" r:id="rId14"/>
    <p:sldId id="326" r:id="rId15"/>
    <p:sldId id="331" r:id="rId16"/>
    <p:sldId id="336" r:id="rId17"/>
    <p:sldId id="337" r:id="rId18"/>
    <p:sldId id="291" r:id="rId19"/>
    <p:sldId id="338" r:id="rId20"/>
    <p:sldId id="312" r:id="rId21"/>
    <p:sldId id="276" r:id="rId22"/>
    <p:sldId id="287" r:id="rId23"/>
    <p:sldId id="286" r:id="rId24"/>
    <p:sldId id="290" r:id="rId25"/>
    <p:sldId id="339" r:id="rId26"/>
    <p:sldId id="277"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0216C-2B7F-458B-A662-E07F48731DFE}">
          <p14:sldIdLst>
            <p14:sldId id="256"/>
            <p14:sldId id="273"/>
            <p14:sldId id="299"/>
            <p14:sldId id="269"/>
          </p14:sldIdLst>
        </p14:section>
        <p14:section name="GSFC VH Study" id="{2A40AF46-91B7-4723-BF0E-7EB4DAD37F4F}">
          <p14:sldIdLst>
            <p14:sldId id="285"/>
            <p14:sldId id="333"/>
            <p14:sldId id="302"/>
            <p14:sldId id="307"/>
            <p14:sldId id="308"/>
            <p14:sldId id="309"/>
            <p14:sldId id="329"/>
          </p14:sldIdLst>
        </p14:section>
        <p14:section name="Statistical Analysis and Conclusion" id="{C39A6686-740E-4725-888C-F65D52BF27D1}">
          <p14:sldIdLst>
            <p14:sldId id="327"/>
            <p14:sldId id="332"/>
            <p14:sldId id="326"/>
            <p14:sldId id="331"/>
            <p14:sldId id="336"/>
            <p14:sldId id="337"/>
            <p14:sldId id="291"/>
            <p14:sldId id="338"/>
            <p14:sldId id="312"/>
          </p14:sldIdLst>
        </p14:section>
        <p14:section name="CIJA" id="{D977BD18-DD27-4AE7-B2CD-B17D4B2CE25B}">
          <p14:sldIdLst>
            <p14:sldId id="276"/>
            <p14:sldId id="287"/>
            <p14:sldId id="286"/>
            <p14:sldId id="290"/>
            <p14:sldId id="339"/>
            <p14:sldId id="277"/>
          </p14:sldIdLst>
        </p14:section>
        <p14:section name="Background Slides" id="{681DA196-A96E-4635-BCEF-45EED193A7AF}">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wart, Elaine M. (GSFC-5460)" initials="SEM(" lastIdx="3" clrIdx="0">
    <p:extLst>
      <p:ext uri="{19B8F6BF-5375-455C-9EA6-DF929625EA0E}">
        <p15:presenceInfo xmlns:p15="http://schemas.microsoft.com/office/powerpoint/2012/main" userId="S-1-5-21-330711430-3775241029-4075259233-6977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9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32" autoAdjust="0"/>
  </p:normalViewPr>
  <p:slideViewPr>
    <p:cSldViewPr snapToGrid="0">
      <p:cViewPr>
        <p:scale>
          <a:sx n="63" d="100"/>
          <a:sy n="63" d="100"/>
        </p:scale>
        <p:origin x="8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mstewar\Documents\V-H%20Study%20GSFC\GSFC%20Fallout%20Database%201-23-1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BC</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0.17942997576595246"/>
          <c:y val="0.13054919700656373"/>
          <c:w val="0.7941847351753677"/>
          <c:h val="0.69059808378363974"/>
        </c:manualLayout>
      </c:layout>
      <c:barChart>
        <c:barDir val="col"/>
        <c:grouping val="clustered"/>
        <c:varyColors val="0"/>
        <c:ser>
          <c:idx val="0"/>
          <c:order val="0"/>
          <c:tx>
            <c:v>Vertical Average</c:v>
          </c:tx>
          <c:spPr>
            <a:solidFill>
              <a:schemeClr val="accent2"/>
            </a:solidFill>
            <a:ln>
              <a:noFill/>
            </a:ln>
            <a:effectLst/>
          </c:spPr>
          <c:invertIfNegative val="0"/>
          <c:cat>
            <c:strRef>
              <c:f>('Vert-Hor Fallout Trend'!$A$25,'Vert-Hor Fallout Trend'!$A$28,'Vert-Hor Fallout Trend'!$A$32)</c:f>
              <c:strCache>
                <c:ptCount val="3"/>
                <c:pt idx="0">
                  <c:v>October</c:v>
                </c:pt>
                <c:pt idx="1">
                  <c:v>November </c:v>
                </c:pt>
                <c:pt idx="2">
                  <c:v>January </c:v>
                </c:pt>
              </c:strCache>
            </c:strRef>
          </c:cat>
          <c:val>
            <c:numRef>
              <c:f>('Vert-Hor Fallout Trend'!$F$25,'Vert-Hor Fallout Trend'!$F$28,'Vert-Hor Fallout Trend'!$F$32)</c:f>
              <c:numCache>
                <c:formatCode>0.0000000</c:formatCode>
                <c:ptCount val="3"/>
                <c:pt idx="0">
                  <c:v>1.2857142857142857E-5</c:v>
                </c:pt>
                <c:pt idx="1">
                  <c:v>1.4E-5</c:v>
                </c:pt>
                <c:pt idx="2">
                  <c:v>5.0677330685312794E-5</c:v>
                </c:pt>
              </c:numCache>
            </c:numRef>
          </c:val>
          <c:extLst>
            <c:ext xmlns:c16="http://schemas.microsoft.com/office/drawing/2014/chart" uri="{C3380CC4-5D6E-409C-BE32-E72D297353CC}">
              <c16:uniqueId val="{00000000-C234-4B30-A355-C1B4D4DA8024}"/>
            </c:ext>
          </c:extLst>
        </c:ser>
        <c:ser>
          <c:idx val="1"/>
          <c:order val="1"/>
          <c:tx>
            <c:v>Horizontal Average</c:v>
          </c:tx>
          <c:spPr>
            <a:solidFill>
              <a:schemeClr val="accent1"/>
            </a:solidFill>
            <a:ln>
              <a:noFill/>
            </a:ln>
            <a:effectLst/>
          </c:spPr>
          <c:invertIfNegative val="0"/>
          <c:cat>
            <c:strRef>
              <c:f>('Vert-Hor Fallout Trend'!$A$25,'Vert-Hor Fallout Trend'!$A$28,'Vert-Hor Fallout Trend'!$A$32)</c:f>
              <c:strCache>
                <c:ptCount val="3"/>
                <c:pt idx="0">
                  <c:v>October</c:v>
                </c:pt>
                <c:pt idx="1">
                  <c:v>November </c:v>
                </c:pt>
                <c:pt idx="2">
                  <c:v>January </c:v>
                </c:pt>
              </c:strCache>
            </c:strRef>
          </c:cat>
          <c:val>
            <c:numRef>
              <c:f>('Vert-Hor Fallout Trend'!$G$25,'Vert-Hor Fallout Trend'!$G$28,'Vert-Hor Fallout Trend'!$G$32)</c:f>
              <c:numCache>
                <c:formatCode>0.0000000</c:formatCode>
                <c:ptCount val="3"/>
                <c:pt idx="0">
                  <c:v>2.6857142857142856E-4</c:v>
                </c:pt>
                <c:pt idx="1">
                  <c:v>1.3599999999999997E-4</c:v>
                </c:pt>
                <c:pt idx="2">
                  <c:v>1.758580184553133E-4</c:v>
                </c:pt>
              </c:numCache>
            </c:numRef>
          </c:val>
          <c:extLst>
            <c:ext xmlns:c16="http://schemas.microsoft.com/office/drawing/2014/chart" uri="{C3380CC4-5D6E-409C-BE32-E72D297353CC}">
              <c16:uniqueId val="{00000001-C234-4B30-A355-C1B4D4DA8024}"/>
            </c:ext>
          </c:extLst>
        </c:ser>
        <c:dLbls>
          <c:showLegendKey val="0"/>
          <c:showVal val="0"/>
          <c:showCatName val="0"/>
          <c:showSerName val="0"/>
          <c:showPercent val="0"/>
          <c:showBubbleSize val="0"/>
        </c:dLbls>
        <c:gapWidth val="219"/>
        <c:axId val="667205224"/>
        <c:axId val="667207848"/>
      </c:barChart>
      <c:dateAx>
        <c:axId val="66720522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67207848"/>
        <c:crosses val="autoZero"/>
        <c:auto val="1"/>
        <c:lblOffset val="100"/>
        <c:baseTimeUnit val="months"/>
        <c:majorTimeUnit val="months"/>
        <c:minorTimeUnit val="days"/>
      </c:dateAx>
      <c:valAx>
        <c:axId val="667207848"/>
        <c:scaling>
          <c:orientation val="minMax"/>
          <c:max val="3.0000000000000008E-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67205224"/>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SSDIF</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barChart>
        <c:barDir val="col"/>
        <c:grouping val="clustered"/>
        <c:varyColors val="0"/>
        <c:ser>
          <c:idx val="0"/>
          <c:order val="0"/>
          <c:tx>
            <c:v>Vertical Average</c:v>
          </c:tx>
          <c:spPr>
            <a:solidFill>
              <a:schemeClr val="accent2"/>
            </a:solidFill>
            <a:ln>
              <a:noFill/>
            </a:ln>
            <a:effectLst/>
          </c:spPr>
          <c:invertIfNegative val="0"/>
          <c:cat>
            <c:strRef>
              <c:f>('Vert-Hor Fallout Trend'!$A$26,'Vert-Hor Fallout Trend'!$A$29,'Vert-Hor Fallout Trend'!$A$33)</c:f>
              <c:strCache>
                <c:ptCount val="3"/>
                <c:pt idx="0">
                  <c:v>October</c:v>
                </c:pt>
                <c:pt idx="1">
                  <c:v>November </c:v>
                </c:pt>
                <c:pt idx="2">
                  <c:v>January </c:v>
                </c:pt>
              </c:strCache>
            </c:strRef>
          </c:cat>
          <c:val>
            <c:numRef>
              <c:f>('Vert-Hor Fallout Trend'!$F$26,'Vert-Hor Fallout Trend'!$F$29,'Vert-Hor Fallout Trend'!$F$33)</c:f>
              <c:numCache>
                <c:formatCode>0.0000000</c:formatCode>
                <c:ptCount val="3"/>
                <c:pt idx="0">
                  <c:v>1.3888888888888888E-5</c:v>
                </c:pt>
                <c:pt idx="1">
                  <c:v>-1.9999999999999995E-6</c:v>
                </c:pt>
                <c:pt idx="2">
                  <c:v>4.2310526343360396E-5</c:v>
                </c:pt>
              </c:numCache>
            </c:numRef>
          </c:val>
          <c:extLst>
            <c:ext xmlns:c16="http://schemas.microsoft.com/office/drawing/2014/chart" uri="{C3380CC4-5D6E-409C-BE32-E72D297353CC}">
              <c16:uniqueId val="{00000000-119D-4382-879E-57BAD22524F0}"/>
            </c:ext>
          </c:extLst>
        </c:ser>
        <c:ser>
          <c:idx val="1"/>
          <c:order val="1"/>
          <c:tx>
            <c:v>Horizontal Average</c:v>
          </c:tx>
          <c:spPr>
            <a:solidFill>
              <a:schemeClr val="accent1"/>
            </a:solidFill>
            <a:ln>
              <a:noFill/>
            </a:ln>
            <a:effectLst/>
          </c:spPr>
          <c:invertIfNegative val="0"/>
          <c:cat>
            <c:strRef>
              <c:f>('Vert-Hor Fallout Trend'!$A$26,'Vert-Hor Fallout Trend'!$A$29,'Vert-Hor Fallout Trend'!$A$33)</c:f>
              <c:strCache>
                <c:ptCount val="3"/>
                <c:pt idx="0">
                  <c:v>October</c:v>
                </c:pt>
                <c:pt idx="1">
                  <c:v>November </c:v>
                </c:pt>
                <c:pt idx="2">
                  <c:v>January </c:v>
                </c:pt>
              </c:strCache>
            </c:strRef>
          </c:cat>
          <c:val>
            <c:numRef>
              <c:f>('Vert-Hor Fallout Trend'!$G$26,'Vert-Hor Fallout Trend'!$G$29,'Vert-Hor Fallout Trend'!$G$33)</c:f>
              <c:numCache>
                <c:formatCode>0.0000000</c:formatCode>
                <c:ptCount val="3"/>
                <c:pt idx="0">
                  <c:v>9.722222222222221E-6</c:v>
                </c:pt>
                <c:pt idx="1">
                  <c:v>9.7999999999999997E-5</c:v>
                </c:pt>
                <c:pt idx="2">
                  <c:v>9.5172269615165181E-6</c:v>
                </c:pt>
              </c:numCache>
            </c:numRef>
          </c:val>
          <c:extLst>
            <c:ext xmlns:c16="http://schemas.microsoft.com/office/drawing/2014/chart" uri="{C3380CC4-5D6E-409C-BE32-E72D297353CC}">
              <c16:uniqueId val="{00000001-119D-4382-879E-57BAD22524F0}"/>
            </c:ext>
          </c:extLst>
        </c:ser>
        <c:dLbls>
          <c:showLegendKey val="0"/>
          <c:showVal val="0"/>
          <c:showCatName val="0"/>
          <c:showSerName val="0"/>
          <c:showPercent val="0"/>
          <c:showBubbleSize val="0"/>
        </c:dLbls>
        <c:gapWidth val="219"/>
        <c:axId val="656566248"/>
        <c:axId val="656562968"/>
      </c:barChart>
      <c:catAx>
        <c:axId val="6565662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62968"/>
        <c:crosses val="autoZero"/>
        <c:auto val="1"/>
        <c:lblAlgn val="ctr"/>
        <c:lblOffset val="100"/>
        <c:noMultiLvlLbl val="1"/>
      </c:catAx>
      <c:valAx>
        <c:axId val="656562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 </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66248"/>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r>
              <a:rPr lang="en-US" dirty="0"/>
              <a:t>SCA</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0.1980230044773815"/>
          <c:y val="0.17228390885567421"/>
          <c:w val="0.77501621120889297"/>
          <c:h val="0.70031141675443065"/>
        </c:manualLayout>
      </c:layout>
      <c:barChart>
        <c:barDir val="col"/>
        <c:grouping val="clustered"/>
        <c:varyColors val="0"/>
        <c:ser>
          <c:idx val="0"/>
          <c:order val="0"/>
          <c:tx>
            <c:v>Vertical Average</c:v>
          </c:tx>
          <c:spPr>
            <a:solidFill>
              <a:schemeClr val="accent2"/>
            </a:solidFill>
            <a:ln>
              <a:noFill/>
            </a:ln>
            <a:effectLst/>
          </c:spPr>
          <c:invertIfNegative val="0"/>
          <c:cat>
            <c:strRef>
              <c:f>('Vert-Hor Fallout Trend'!$A$27,'Vert-Hor Fallout Trend'!$A$30,'Vert-Hor Fallout Trend'!$A$34)</c:f>
              <c:strCache>
                <c:ptCount val="3"/>
                <c:pt idx="0">
                  <c:v>October</c:v>
                </c:pt>
                <c:pt idx="1">
                  <c:v>November </c:v>
                </c:pt>
                <c:pt idx="2">
                  <c:v>January </c:v>
                </c:pt>
              </c:strCache>
            </c:strRef>
          </c:cat>
          <c:val>
            <c:numRef>
              <c:f>('Vert-Hor Fallout Trend'!$F$27,'Vert-Hor Fallout Trend'!$F$30,'Vert-Hor Fallout Trend'!$F$34)</c:f>
              <c:numCache>
                <c:formatCode>0.0000000</c:formatCode>
                <c:ptCount val="3"/>
                <c:pt idx="0">
                  <c:v>6.6216216216216214E-5</c:v>
                </c:pt>
                <c:pt idx="1">
                  <c:v>0</c:v>
                </c:pt>
                <c:pt idx="2">
                  <c:v>8.6174668786297831E-5</c:v>
                </c:pt>
              </c:numCache>
            </c:numRef>
          </c:val>
          <c:extLst>
            <c:ext xmlns:c16="http://schemas.microsoft.com/office/drawing/2014/chart" uri="{C3380CC4-5D6E-409C-BE32-E72D297353CC}">
              <c16:uniqueId val="{00000000-5815-4A59-9F15-F476848A7B6F}"/>
            </c:ext>
          </c:extLst>
        </c:ser>
        <c:ser>
          <c:idx val="1"/>
          <c:order val="1"/>
          <c:tx>
            <c:v>Horizontal Average</c:v>
          </c:tx>
          <c:spPr>
            <a:solidFill>
              <a:schemeClr val="accent1"/>
            </a:solidFill>
            <a:ln>
              <a:noFill/>
            </a:ln>
            <a:effectLst/>
          </c:spPr>
          <c:invertIfNegative val="0"/>
          <c:cat>
            <c:strRef>
              <c:f>('Vert-Hor Fallout Trend'!$A$27,'Vert-Hor Fallout Trend'!$A$30,'Vert-Hor Fallout Trend'!$A$34)</c:f>
              <c:strCache>
                <c:ptCount val="3"/>
                <c:pt idx="0">
                  <c:v>October</c:v>
                </c:pt>
                <c:pt idx="1">
                  <c:v>November </c:v>
                </c:pt>
                <c:pt idx="2">
                  <c:v>January </c:v>
                </c:pt>
              </c:strCache>
            </c:strRef>
          </c:cat>
          <c:val>
            <c:numRef>
              <c:f>('Vert-Hor Fallout Trend'!$G$27,'Vert-Hor Fallout Trend'!$G$30,'Vert-Hor Fallout Trend'!$G$34)</c:f>
              <c:numCache>
                <c:formatCode>0.0000000</c:formatCode>
                <c:ptCount val="3"/>
                <c:pt idx="0">
                  <c:v>3.918918918918919E-5</c:v>
                </c:pt>
                <c:pt idx="1">
                  <c:v>1.0576923076923076E-4</c:v>
                </c:pt>
                <c:pt idx="2">
                  <c:v>7.3812724363629914E-5</c:v>
                </c:pt>
              </c:numCache>
            </c:numRef>
          </c:val>
          <c:extLst>
            <c:ext xmlns:c16="http://schemas.microsoft.com/office/drawing/2014/chart" uri="{C3380CC4-5D6E-409C-BE32-E72D297353CC}">
              <c16:uniqueId val="{00000001-5815-4A59-9F15-F476848A7B6F}"/>
            </c:ext>
          </c:extLst>
        </c:ser>
        <c:dLbls>
          <c:showLegendKey val="0"/>
          <c:showVal val="0"/>
          <c:showCatName val="0"/>
          <c:showSerName val="0"/>
          <c:showPercent val="0"/>
          <c:showBubbleSize val="0"/>
        </c:dLbls>
        <c:gapWidth val="219"/>
        <c:axId val="656571496"/>
        <c:axId val="656571824"/>
      </c:barChart>
      <c:catAx>
        <c:axId val="656571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71824"/>
        <c:crosses val="autoZero"/>
        <c:auto val="1"/>
        <c:lblAlgn val="ctr"/>
        <c:lblOffset val="100"/>
        <c:noMultiLvlLbl val="1"/>
      </c:catAx>
      <c:valAx>
        <c:axId val="656571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r>
                  <a:rPr lang="en-US" dirty="0"/>
                  <a:t>PAC/day</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title>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crossAx val="656571496"/>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sz="1200">
          <a:solidFill>
            <a:schemeClr val="dk1"/>
          </a:solidFill>
          <a:latin typeface="+mn-lt"/>
          <a:ea typeface="+mn-ea"/>
          <a:cs typeface="+mn-cs"/>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BC</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9247588805336E-2"/>
          <c:y val="0.16708342982451996"/>
          <c:w val="0.89019685039370078"/>
          <c:h val="0.56412802566345877"/>
        </c:manualLayout>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BATCAVE!$E$5:$N$5</c:f>
                <c:numCache>
                  <c:formatCode>General</c:formatCode>
                  <c:ptCount val="10"/>
                  <c:pt idx="0">
                    <c:v>6.9999999999999991</c:v>
                  </c:pt>
                  <c:pt idx="1">
                    <c:v>5</c:v>
                  </c:pt>
                  <c:pt idx="2">
                    <c:v>23.499999999999996</c:v>
                  </c:pt>
                  <c:pt idx="3">
                    <c:v>10.999999999999998</c:v>
                  </c:pt>
                  <c:pt idx="4">
                    <c:v>2.5</c:v>
                  </c:pt>
                  <c:pt idx="5">
                    <c:v>0</c:v>
                  </c:pt>
                  <c:pt idx="6">
                    <c:v>0.5</c:v>
                  </c:pt>
                  <c:pt idx="7">
                    <c:v>0</c:v>
                  </c:pt>
                  <c:pt idx="8">
                    <c:v>0</c:v>
                  </c:pt>
                  <c:pt idx="9">
                    <c:v>0</c:v>
                  </c:pt>
                </c:numCache>
              </c:numRef>
            </c:plus>
            <c:minus>
              <c:numRef>
                <c:f>BATCAVE!$E$5:$N$5</c:f>
                <c:numCache>
                  <c:formatCode>General</c:formatCode>
                  <c:ptCount val="10"/>
                  <c:pt idx="0">
                    <c:v>6.9999999999999991</c:v>
                  </c:pt>
                  <c:pt idx="1">
                    <c:v>5</c:v>
                  </c:pt>
                  <c:pt idx="2">
                    <c:v>23.499999999999996</c:v>
                  </c:pt>
                  <c:pt idx="3">
                    <c:v>10.999999999999998</c:v>
                  </c:pt>
                  <c:pt idx="4">
                    <c:v>2.5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BATCAVE!$E$1:$N$1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BATCAVE!$E$4:$N$4</c:f>
              <c:numCache>
                <c:formatCode>General</c:formatCode>
                <c:ptCount val="10"/>
                <c:pt idx="0">
                  <c:v>45</c:v>
                </c:pt>
                <c:pt idx="1">
                  <c:v>43</c:v>
                </c:pt>
                <c:pt idx="2">
                  <c:v>97.5</c:v>
                </c:pt>
                <c:pt idx="3">
                  <c:v>31</c:v>
                </c:pt>
                <c:pt idx="4">
                  <c:v>8.5</c:v>
                </c:pt>
                <c:pt idx="5">
                  <c:v>0</c:v>
                </c:pt>
                <c:pt idx="6">
                  <c:v>0.5</c:v>
                </c:pt>
                <c:pt idx="7">
                  <c:v>0</c:v>
                </c:pt>
                <c:pt idx="8">
                  <c:v>0</c:v>
                </c:pt>
                <c:pt idx="9">
                  <c:v>0</c:v>
                </c:pt>
              </c:numCache>
            </c:numRef>
          </c:val>
          <c:extLst>
            <c:ext xmlns:c16="http://schemas.microsoft.com/office/drawing/2014/chart" uri="{C3380CC4-5D6E-409C-BE32-E72D297353CC}">
              <c16:uniqueId val="{00000000-AA6D-4BE9-8CCD-6C2199FD56CF}"/>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plus>
            <c:min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BATCAVE!$E$10:$N$10</c:f>
              <c:numCache>
                <c:formatCode>General</c:formatCode>
                <c:ptCount val="10"/>
                <c:pt idx="0">
                  <c:v>72</c:v>
                </c:pt>
                <c:pt idx="1">
                  <c:v>74.5</c:v>
                </c:pt>
                <c:pt idx="2">
                  <c:v>147</c:v>
                </c:pt>
                <c:pt idx="3">
                  <c:v>44.5</c:v>
                </c:pt>
                <c:pt idx="4">
                  <c:v>19</c:v>
                </c:pt>
                <c:pt idx="5">
                  <c:v>0</c:v>
                </c:pt>
                <c:pt idx="6">
                  <c:v>0.5</c:v>
                </c:pt>
                <c:pt idx="7">
                  <c:v>0</c:v>
                </c:pt>
                <c:pt idx="8">
                  <c:v>0</c:v>
                </c:pt>
                <c:pt idx="9">
                  <c:v>0</c:v>
                </c:pt>
              </c:numCache>
            </c:numRef>
          </c:val>
          <c:extLst>
            <c:ext xmlns:c16="http://schemas.microsoft.com/office/drawing/2014/chart" uri="{C3380CC4-5D6E-409C-BE32-E72D297353CC}">
              <c16:uniqueId val="{00000001-AA6D-4BE9-8CCD-6C2199FD56CF}"/>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BATCAVE!$E$17:$N$17</c:f>
                <c:numCache>
                  <c:formatCode>General</c:formatCode>
                  <c:ptCount val="10"/>
                  <c:pt idx="0">
                    <c:v>11.999999999999998</c:v>
                  </c:pt>
                  <c:pt idx="1">
                    <c:v>10.499999999999998</c:v>
                  </c:pt>
                  <c:pt idx="2">
                    <c:v>32</c:v>
                  </c:pt>
                  <c:pt idx="3">
                    <c:v>19</c:v>
                  </c:pt>
                  <c:pt idx="4">
                    <c:v>2.5</c:v>
                  </c:pt>
                  <c:pt idx="5">
                    <c:v>0</c:v>
                  </c:pt>
                  <c:pt idx="6">
                    <c:v>0.5</c:v>
                  </c:pt>
                  <c:pt idx="7">
                    <c:v>0</c:v>
                  </c:pt>
                  <c:pt idx="8">
                    <c:v>0</c:v>
                  </c:pt>
                  <c:pt idx="9">
                    <c:v>0</c:v>
                  </c:pt>
                </c:numCache>
              </c:numRef>
            </c:plus>
            <c:minus>
              <c:numRef>
                <c:f>BATCAVE!$E$17:$N$17</c:f>
                <c:numCache>
                  <c:formatCode>General</c:formatCode>
                  <c:ptCount val="10"/>
                  <c:pt idx="0">
                    <c:v>11.999999999999998</c:v>
                  </c:pt>
                  <c:pt idx="1">
                    <c:v>10.499999999999998</c:v>
                  </c:pt>
                  <c:pt idx="2">
                    <c:v>32</c:v>
                  </c:pt>
                  <c:pt idx="3">
                    <c:v>19</c:v>
                  </c:pt>
                  <c:pt idx="4">
                    <c:v>2.5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BATCAVE!$E$16:$N$16</c:f>
              <c:numCache>
                <c:formatCode>General</c:formatCode>
                <c:ptCount val="10"/>
                <c:pt idx="0">
                  <c:v>127</c:v>
                </c:pt>
                <c:pt idx="1">
                  <c:v>98.5</c:v>
                </c:pt>
                <c:pt idx="2">
                  <c:v>186</c:v>
                </c:pt>
                <c:pt idx="3">
                  <c:v>61</c:v>
                </c:pt>
                <c:pt idx="4">
                  <c:v>23.5</c:v>
                </c:pt>
                <c:pt idx="5">
                  <c:v>0</c:v>
                </c:pt>
                <c:pt idx="6">
                  <c:v>0.5</c:v>
                </c:pt>
                <c:pt idx="7">
                  <c:v>0</c:v>
                </c:pt>
                <c:pt idx="8">
                  <c:v>0</c:v>
                </c:pt>
                <c:pt idx="9">
                  <c:v>0</c:v>
                </c:pt>
              </c:numCache>
            </c:numRef>
          </c:val>
          <c:extLst>
            <c:ext xmlns:c16="http://schemas.microsoft.com/office/drawing/2014/chart" uri="{C3380CC4-5D6E-409C-BE32-E72D297353CC}">
              <c16:uniqueId val="{00000002-AA6D-4BE9-8CCD-6C2199FD56CF}"/>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BATCAVE!$E$3:$N$3</c:f>
                <c:numCache>
                  <c:formatCode>General</c:formatCode>
                  <c:ptCount val="10"/>
                  <c:pt idx="0">
                    <c:v>6.4999999999999991</c:v>
                  </c:pt>
                  <c:pt idx="1">
                    <c:v>2.9999999999999996</c:v>
                  </c:pt>
                  <c:pt idx="2">
                    <c:v>5.9999999999999991</c:v>
                  </c:pt>
                  <c:pt idx="3">
                    <c:v>2</c:v>
                  </c:pt>
                  <c:pt idx="4">
                    <c:v>0.5</c:v>
                  </c:pt>
                  <c:pt idx="5">
                    <c:v>0</c:v>
                  </c:pt>
                  <c:pt idx="6">
                    <c:v>0</c:v>
                  </c:pt>
                  <c:pt idx="7">
                    <c:v>0</c:v>
                  </c:pt>
                  <c:pt idx="8">
                    <c:v>0</c:v>
                  </c:pt>
                  <c:pt idx="9">
                    <c:v>0</c:v>
                  </c:pt>
                </c:numCache>
              </c:numRef>
            </c:plus>
            <c:minus>
              <c:numRef>
                <c:f>BATCAVE!$E$3:$N$3</c:f>
                <c:numCache>
                  <c:formatCode>General</c:formatCode>
                  <c:ptCount val="10"/>
                  <c:pt idx="0">
                    <c:v>6.4999999999999991</c:v>
                  </c:pt>
                  <c:pt idx="1">
                    <c:v>2.9999999999999996</c:v>
                  </c:pt>
                  <c:pt idx="2">
                    <c:v>5.9999999999999991</c:v>
                  </c:pt>
                  <c:pt idx="3">
                    <c:v>2</c:v>
                  </c:pt>
                  <c:pt idx="4">
                    <c:v>0.5</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BATCAVE!$E$1:$N$1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BATCAVE!$E$2:$N$2</c:f>
              <c:numCache>
                <c:formatCode>General</c:formatCode>
                <c:ptCount val="10"/>
                <c:pt idx="0">
                  <c:v>8.5</c:v>
                </c:pt>
                <c:pt idx="1">
                  <c:v>5</c:v>
                </c:pt>
                <c:pt idx="2">
                  <c:v>8</c:v>
                </c:pt>
                <c:pt idx="3">
                  <c:v>3</c:v>
                </c:pt>
                <c:pt idx="4">
                  <c:v>0.5</c:v>
                </c:pt>
                <c:pt idx="5">
                  <c:v>0</c:v>
                </c:pt>
                <c:pt idx="6">
                  <c:v>0</c:v>
                </c:pt>
                <c:pt idx="7">
                  <c:v>0</c:v>
                </c:pt>
                <c:pt idx="8">
                  <c:v>0</c:v>
                </c:pt>
                <c:pt idx="9">
                  <c:v>0</c:v>
                </c:pt>
              </c:numCache>
            </c:numRef>
          </c:val>
          <c:extLst>
            <c:ext xmlns:c16="http://schemas.microsoft.com/office/drawing/2014/chart" uri="{C3380CC4-5D6E-409C-BE32-E72D297353CC}">
              <c16:uniqueId val="{00000003-AA6D-4BE9-8CCD-6C2199FD56CF}"/>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BATCAVE!$E$9:$N$9</c:f>
                <c:numCache>
                  <c:formatCode>General</c:formatCode>
                  <c:ptCount val="10"/>
                  <c:pt idx="0">
                    <c:v>27</c:v>
                  </c:pt>
                  <c:pt idx="1">
                    <c:v>7.5</c:v>
                  </c:pt>
                  <c:pt idx="2">
                    <c:v>2</c:v>
                  </c:pt>
                  <c:pt idx="3">
                    <c:v>1.4999999999999998</c:v>
                  </c:pt>
                  <c:pt idx="4">
                    <c:v>0</c:v>
                  </c:pt>
                  <c:pt idx="5">
                    <c:v>0</c:v>
                  </c:pt>
                  <c:pt idx="6">
                    <c:v>0</c:v>
                  </c:pt>
                  <c:pt idx="7">
                    <c:v>0</c:v>
                  </c:pt>
                  <c:pt idx="8">
                    <c:v>0</c:v>
                  </c:pt>
                  <c:pt idx="9">
                    <c:v>0</c:v>
                  </c:pt>
                </c:numCache>
              </c:numRef>
            </c:plus>
            <c:minus>
              <c:numRef>
                <c:f>BATCAVE!$E$11:$N$11</c:f>
                <c:numCache>
                  <c:formatCode>General</c:formatCode>
                  <c:ptCount val="10"/>
                  <c:pt idx="0">
                    <c:v>15</c:v>
                  </c:pt>
                  <c:pt idx="1">
                    <c:v>8.4999999999999982</c:v>
                  </c:pt>
                  <c:pt idx="2">
                    <c:v>27</c:v>
                  </c:pt>
                  <c:pt idx="3">
                    <c:v>8.4999999999999982</c:v>
                  </c:pt>
                  <c:pt idx="4">
                    <c:v>1</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BATCAVE!$E$8:$N$8</c:f>
              <c:numCache>
                <c:formatCode>General</c:formatCode>
                <c:ptCount val="10"/>
                <c:pt idx="0">
                  <c:v>29</c:v>
                </c:pt>
                <c:pt idx="1">
                  <c:v>10.5</c:v>
                </c:pt>
                <c:pt idx="2">
                  <c:v>12</c:v>
                </c:pt>
                <c:pt idx="3">
                  <c:v>6.5</c:v>
                </c:pt>
                <c:pt idx="4">
                  <c:v>1</c:v>
                </c:pt>
                <c:pt idx="5">
                  <c:v>0</c:v>
                </c:pt>
                <c:pt idx="6">
                  <c:v>0</c:v>
                </c:pt>
                <c:pt idx="7">
                  <c:v>0</c:v>
                </c:pt>
                <c:pt idx="8">
                  <c:v>0</c:v>
                </c:pt>
                <c:pt idx="9">
                  <c:v>0</c:v>
                </c:pt>
              </c:numCache>
            </c:numRef>
          </c:val>
          <c:extLst>
            <c:ext xmlns:c16="http://schemas.microsoft.com/office/drawing/2014/chart" uri="{C3380CC4-5D6E-409C-BE32-E72D297353CC}">
              <c16:uniqueId val="{00000004-AA6D-4BE9-8CCD-6C2199FD56CF}"/>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BATCAVE!$E$15:$N$15</c:f>
                <c:numCache>
                  <c:formatCode>General</c:formatCode>
                  <c:ptCount val="10"/>
                  <c:pt idx="0">
                    <c:v>37</c:v>
                  </c:pt>
                  <c:pt idx="1">
                    <c:v>8.4999999999999982</c:v>
                  </c:pt>
                  <c:pt idx="2">
                    <c:v>2.5</c:v>
                  </c:pt>
                  <c:pt idx="3">
                    <c:v>0.5</c:v>
                  </c:pt>
                  <c:pt idx="4">
                    <c:v>1.4999999999999998</c:v>
                  </c:pt>
                  <c:pt idx="5">
                    <c:v>0</c:v>
                  </c:pt>
                  <c:pt idx="6">
                    <c:v>0</c:v>
                  </c:pt>
                  <c:pt idx="7">
                    <c:v>0</c:v>
                  </c:pt>
                  <c:pt idx="8">
                    <c:v>0</c:v>
                  </c:pt>
                  <c:pt idx="9">
                    <c:v>0</c:v>
                  </c:pt>
                </c:numCache>
              </c:numRef>
            </c:plus>
            <c:minus>
              <c:numRef>
                <c:f>BATCAVE!$E$15:$N$15</c:f>
                <c:numCache>
                  <c:formatCode>General</c:formatCode>
                  <c:ptCount val="10"/>
                  <c:pt idx="0">
                    <c:v>37</c:v>
                  </c:pt>
                  <c:pt idx="1">
                    <c:v>8.4999999999999982</c:v>
                  </c:pt>
                  <c:pt idx="2">
                    <c:v>2.5</c:v>
                  </c:pt>
                  <c:pt idx="3">
                    <c:v>0.5</c:v>
                  </c:pt>
                  <c:pt idx="4">
                    <c:v>1.4999999999999998</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val>
            <c:numRef>
              <c:f>BATCAVE!$E$14:$N$14</c:f>
              <c:numCache>
                <c:formatCode>General</c:formatCode>
                <c:ptCount val="10"/>
                <c:pt idx="0">
                  <c:v>48</c:v>
                </c:pt>
                <c:pt idx="1">
                  <c:v>14.5</c:v>
                </c:pt>
                <c:pt idx="2">
                  <c:v>16.5</c:v>
                </c:pt>
                <c:pt idx="3">
                  <c:v>10.5</c:v>
                </c:pt>
                <c:pt idx="4">
                  <c:v>3.5</c:v>
                </c:pt>
                <c:pt idx="5">
                  <c:v>0</c:v>
                </c:pt>
                <c:pt idx="6">
                  <c:v>0</c:v>
                </c:pt>
                <c:pt idx="7">
                  <c:v>0</c:v>
                </c:pt>
                <c:pt idx="8">
                  <c:v>0</c:v>
                </c:pt>
                <c:pt idx="9">
                  <c:v>0</c:v>
                </c:pt>
              </c:numCache>
            </c:numRef>
          </c:val>
          <c:extLst>
            <c:ext xmlns:c16="http://schemas.microsoft.com/office/drawing/2014/chart" uri="{C3380CC4-5D6E-409C-BE32-E72D297353CC}">
              <c16:uniqueId val="{00000005-AA6D-4BE9-8CCD-6C2199FD56CF}"/>
            </c:ext>
          </c:extLst>
        </c:ser>
        <c:dLbls>
          <c:showLegendKey val="0"/>
          <c:showVal val="0"/>
          <c:showCatName val="0"/>
          <c:showSerName val="0"/>
          <c:showPercent val="0"/>
          <c:showBubbleSize val="0"/>
        </c:dLbls>
        <c:gapWidth val="219"/>
        <c:overlap val="-27"/>
        <c:axId val="646941960"/>
        <c:axId val="646944256"/>
      </c:barChart>
      <c:catAx>
        <c:axId val="646941960"/>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 Bin Sizing (microns) </a:t>
                </a:r>
              </a:p>
            </c:rich>
          </c:tx>
          <c:layout>
            <c:manualLayout>
              <c:xMode val="edge"/>
              <c:yMode val="edge"/>
              <c:x val="0.44957732894095442"/>
              <c:y val="0.878737730438913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44256"/>
        <c:crosses val="autoZero"/>
        <c:auto val="1"/>
        <c:lblAlgn val="ctr"/>
        <c:lblOffset val="100"/>
        <c:noMultiLvlLbl val="0"/>
      </c:catAx>
      <c:valAx>
        <c:axId val="646944256"/>
        <c:scaling>
          <c:orientation val="minMax"/>
          <c:max val="22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Number of Particles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41960"/>
        <c:crosses val="autoZero"/>
        <c:crossBetween val="between"/>
        <c:majorUnit val="25"/>
        <c:minorUnit val="5"/>
      </c:valAx>
      <c:spPr>
        <a:noFill/>
        <a:ln>
          <a:noFill/>
        </a:ln>
        <a:effectLst/>
      </c:spPr>
    </c:plotArea>
    <c:legend>
      <c:legendPos val="b"/>
      <c:layout>
        <c:manualLayout>
          <c:xMode val="edge"/>
          <c:yMode val="edge"/>
          <c:x val="0.70526469634124556"/>
          <c:y val="0.17434963958435179"/>
          <c:w val="0.25417458144896465"/>
          <c:h val="0.350088933731368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SSDIF</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SSDIF!$E$5:$N$5</c:f>
                <c:numCache>
                  <c:formatCode>General</c:formatCode>
                  <c:ptCount val="10"/>
                  <c:pt idx="0">
                    <c:v>2.9999999999999996</c:v>
                  </c:pt>
                  <c:pt idx="1">
                    <c:v>1.4999999999999998</c:v>
                  </c:pt>
                  <c:pt idx="2">
                    <c:v>0.5</c:v>
                  </c:pt>
                  <c:pt idx="3">
                    <c:v>1</c:v>
                  </c:pt>
                  <c:pt idx="4">
                    <c:v>0</c:v>
                  </c:pt>
                  <c:pt idx="5">
                    <c:v>0</c:v>
                  </c:pt>
                  <c:pt idx="6">
                    <c:v>0</c:v>
                  </c:pt>
                  <c:pt idx="7">
                    <c:v>0</c:v>
                  </c:pt>
                  <c:pt idx="8">
                    <c:v>0</c:v>
                  </c:pt>
                  <c:pt idx="9">
                    <c:v>0</c:v>
                  </c:pt>
                </c:numCache>
              </c:numRef>
            </c:plus>
            <c:minus>
              <c:numRef>
                <c:f>SSDIF!$E$5:$N$5</c:f>
                <c:numCache>
                  <c:formatCode>General</c:formatCode>
                  <c:ptCount val="10"/>
                  <c:pt idx="0">
                    <c:v>2.9999999999999996</c:v>
                  </c:pt>
                  <c:pt idx="1">
                    <c:v>1.4999999999999998</c:v>
                  </c:pt>
                  <c:pt idx="2">
                    <c:v>0.5</c:v>
                  </c:pt>
                  <c:pt idx="3">
                    <c:v>1</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SSDIF!$E$4:$N$4</c:f>
              <c:numCache>
                <c:formatCode>General</c:formatCode>
                <c:ptCount val="10"/>
                <c:pt idx="0">
                  <c:v>9</c:v>
                </c:pt>
                <c:pt idx="1">
                  <c:v>4.5</c:v>
                </c:pt>
                <c:pt idx="2">
                  <c:v>7.5</c:v>
                </c:pt>
                <c:pt idx="3">
                  <c:v>1</c:v>
                </c:pt>
                <c:pt idx="4">
                  <c:v>0</c:v>
                </c:pt>
                <c:pt idx="5">
                  <c:v>0</c:v>
                </c:pt>
                <c:pt idx="6">
                  <c:v>0</c:v>
                </c:pt>
                <c:pt idx="7">
                  <c:v>0</c:v>
                </c:pt>
                <c:pt idx="8">
                  <c:v>0</c:v>
                </c:pt>
                <c:pt idx="9">
                  <c:v>0</c:v>
                </c:pt>
              </c:numCache>
            </c:numRef>
          </c:val>
          <c:extLst>
            <c:ext xmlns:c16="http://schemas.microsoft.com/office/drawing/2014/chart" uri="{C3380CC4-5D6E-409C-BE32-E72D297353CC}">
              <c16:uniqueId val="{00000000-CFDA-46B0-BB32-E43000799A30}"/>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SSDIF!$E$11:$N$11</c:f>
                <c:numCache>
                  <c:formatCode>General</c:formatCode>
                  <c:ptCount val="10"/>
                  <c:pt idx="0">
                    <c:v>4.5</c:v>
                  </c:pt>
                  <c:pt idx="1">
                    <c:v>1</c:v>
                  </c:pt>
                  <c:pt idx="2">
                    <c:v>3.4999999999999996</c:v>
                  </c:pt>
                  <c:pt idx="3">
                    <c:v>2</c:v>
                  </c:pt>
                  <c:pt idx="4">
                    <c:v>0.5</c:v>
                  </c:pt>
                  <c:pt idx="5">
                    <c:v>0</c:v>
                  </c:pt>
                  <c:pt idx="6">
                    <c:v>0.5</c:v>
                  </c:pt>
                  <c:pt idx="7">
                    <c:v>0</c:v>
                  </c:pt>
                  <c:pt idx="8">
                    <c:v>0</c:v>
                  </c:pt>
                  <c:pt idx="9">
                    <c:v>0</c:v>
                  </c:pt>
                </c:numCache>
              </c:numRef>
            </c:plus>
            <c:minus>
              <c:numRef>
                <c:f>SSDIF!$E$11:$N$11</c:f>
                <c:numCache>
                  <c:formatCode>General</c:formatCode>
                  <c:ptCount val="10"/>
                  <c:pt idx="0">
                    <c:v>4.5</c:v>
                  </c:pt>
                  <c:pt idx="1">
                    <c:v>1</c:v>
                  </c:pt>
                  <c:pt idx="2">
                    <c:v>3.4999999999999996</c:v>
                  </c:pt>
                  <c:pt idx="3">
                    <c:v>2</c:v>
                  </c:pt>
                  <c:pt idx="4">
                    <c:v>0.5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SSDIF!$E$10:$N$10</c:f>
              <c:numCache>
                <c:formatCode>General</c:formatCode>
                <c:ptCount val="10"/>
                <c:pt idx="0">
                  <c:v>14.5</c:v>
                </c:pt>
                <c:pt idx="1">
                  <c:v>10</c:v>
                </c:pt>
                <c:pt idx="2">
                  <c:v>17.5</c:v>
                </c:pt>
                <c:pt idx="3">
                  <c:v>3</c:v>
                </c:pt>
                <c:pt idx="4">
                  <c:v>0.5</c:v>
                </c:pt>
                <c:pt idx="5">
                  <c:v>0</c:v>
                </c:pt>
                <c:pt idx="6">
                  <c:v>0.5</c:v>
                </c:pt>
                <c:pt idx="7">
                  <c:v>0</c:v>
                </c:pt>
                <c:pt idx="8">
                  <c:v>0</c:v>
                </c:pt>
                <c:pt idx="9">
                  <c:v>0</c:v>
                </c:pt>
              </c:numCache>
            </c:numRef>
          </c:val>
          <c:extLst>
            <c:ext xmlns:c16="http://schemas.microsoft.com/office/drawing/2014/chart" uri="{C3380CC4-5D6E-409C-BE32-E72D297353CC}">
              <c16:uniqueId val="{00000001-CFDA-46B0-BB32-E43000799A30}"/>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SSDIF!$E$17:$N$17</c:f>
                <c:numCache>
                  <c:formatCode>General</c:formatCode>
                  <c:ptCount val="10"/>
                  <c:pt idx="0">
                    <c:v>2.9999999999999996</c:v>
                  </c:pt>
                  <c:pt idx="1">
                    <c:v>0</c:v>
                  </c:pt>
                  <c:pt idx="2">
                    <c:v>4.5</c:v>
                  </c:pt>
                  <c:pt idx="3">
                    <c:v>1.4999999999999998</c:v>
                  </c:pt>
                  <c:pt idx="4">
                    <c:v>0.5</c:v>
                  </c:pt>
                  <c:pt idx="5">
                    <c:v>0</c:v>
                  </c:pt>
                  <c:pt idx="6">
                    <c:v>0.5</c:v>
                  </c:pt>
                  <c:pt idx="7">
                    <c:v>0</c:v>
                  </c:pt>
                  <c:pt idx="8">
                    <c:v>0</c:v>
                  </c:pt>
                  <c:pt idx="9">
                    <c:v>0</c:v>
                  </c:pt>
                </c:numCache>
              </c:numRef>
            </c:plus>
            <c:minus>
              <c:numRef>
                <c:f>SSDIF!$E$17:$N$17</c:f>
                <c:numCache>
                  <c:formatCode>General</c:formatCode>
                  <c:ptCount val="10"/>
                  <c:pt idx="0">
                    <c:v>2.9999999999999996</c:v>
                  </c:pt>
                  <c:pt idx="1">
                    <c:v>0</c:v>
                  </c:pt>
                  <c:pt idx="2">
                    <c:v>4.5</c:v>
                  </c:pt>
                  <c:pt idx="3">
                    <c:v>1.4999999999999998</c:v>
                  </c:pt>
                  <c:pt idx="4">
                    <c:v>0.5</c:v>
                  </c:pt>
                  <c:pt idx="5">
                    <c:v>0</c:v>
                  </c:pt>
                  <c:pt idx="6">
                    <c:v>0.5</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SSDIF!$E$16:$N$16</c:f>
              <c:numCache>
                <c:formatCode>General</c:formatCode>
                <c:ptCount val="10"/>
                <c:pt idx="0">
                  <c:v>17</c:v>
                </c:pt>
                <c:pt idx="1">
                  <c:v>14</c:v>
                </c:pt>
                <c:pt idx="2">
                  <c:v>29.5</c:v>
                </c:pt>
                <c:pt idx="3">
                  <c:v>4.5</c:v>
                </c:pt>
                <c:pt idx="4">
                  <c:v>0.5</c:v>
                </c:pt>
                <c:pt idx="5">
                  <c:v>0</c:v>
                </c:pt>
                <c:pt idx="6">
                  <c:v>0.5</c:v>
                </c:pt>
                <c:pt idx="7">
                  <c:v>0</c:v>
                </c:pt>
                <c:pt idx="8">
                  <c:v>0</c:v>
                </c:pt>
                <c:pt idx="9">
                  <c:v>0</c:v>
                </c:pt>
              </c:numCache>
            </c:numRef>
          </c:val>
          <c:extLst>
            <c:ext xmlns:c16="http://schemas.microsoft.com/office/drawing/2014/chart" uri="{C3380CC4-5D6E-409C-BE32-E72D297353CC}">
              <c16:uniqueId val="{00000002-CFDA-46B0-BB32-E43000799A30}"/>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SSDIF!$E$3:$N$3</c:f>
                <c:numCache>
                  <c:formatCode>General</c:formatCode>
                  <c:ptCount val="10"/>
                  <c:pt idx="0">
                    <c:v>111.49999999999999</c:v>
                  </c:pt>
                  <c:pt idx="1">
                    <c:v>21.5</c:v>
                  </c:pt>
                  <c:pt idx="2">
                    <c:v>8.4999999999999982</c:v>
                  </c:pt>
                  <c:pt idx="3">
                    <c:v>2.9999999999999996</c:v>
                  </c:pt>
                  <c:pt idx="4">
                    <c:v>0</c:v>
                  </c:pt>
                  <c:pt idx="5">
                    <c:v>0</c:v>
                  </c:pt>
                  <c:pt idx="6">
                    <c:v>0</c:v>
                  </c:pt>
                  <c:pt idx="7">
                    <c:v>0</c:v>
                  </c:pt>
                  <c:pt idx="8">
                    <c:v>0</c:v>
                  </c:pt>
                  <c:pt idx="9">
                    <c:v>0</c:v>
                  </c:pt>
                </c:numCache>
              </c:numRef>
            </c:plus>
            <c:minus>
              <c:numRef>
                <c:f>SSDIF!$E$3:$N$3</c:f>
                <c:numCache>
                  <c:formatCode>General</c:formatCode>
                  <c:ptCount val="10"/>
                  <c:pt idx="0">
                    <c:v>111.49999999999999</c:v>
                  </c:pt>
                  <c:pt idx="1">
                    <c:v>21.5</c:v>
                  </c:pt>
                  <c:pt idx="2">
                    <c:v>8.4999999999999982</c:v>
                  </c:pt>
                  <c:pt idx="3">
                    <c:v>2.9999999999999996</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SSDIF!$E$2:$N$2</c:f>
              <c:numCache>
                <c:formatCode>General</c:formatCode>
                <c:ptCount val="10"/>
                <c:pt idx="0">
                  <c:v>113.5</c:v>
                </c:pt>
                <c:pt idx="1">
                  <c:v>23.5</c:v>
                </c:pt>
                <c:pt idx="2">
                  <c:v>16.5</c:v>
                </c:pt>
                <c:pt idx="3">
                  <c:v>4</c:v>
                </c:pt>
                <c:pt idx="4">
                  <c:v>0</c:v>
                </c:pt>
                <c:pt idx="5">
                  <c:v>0</c:v>
                </c:pt>
                <c:pt idx="6">
                  <c:v>0</c:v>
                </c:pt>
                <c:pt idx="7">
                  <c:v>0</c:v>
                </c:pt>
                <c:pt idx="8">
                  <c:v>0</c:v>
                </c:pt>
                <c:pt idx="9">
                  <c:v>0</c:v>
                </c:pt>
              </c:numCache>
            </c:numRef>
          </c:val>
          <c:extLst>
            <c:ext xmlns:c16="http://schemas.microsoft.com/office/drawing/2014/chart" uri="{C3380CC4-5D6E-409C-BE32-E72D297353CC}">
              <c16:uniqueId val="{00000003-CFDA-46B0-BB32-E43000799A30}"/>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SSDIF!$E$9:$N$9</c:f>
                <c:numCache>
                  <c:formatCode>General</c:formatCode>
                  <c:ptCount val="10"/>
                  <c:pt idx="0">
                    <c:v>7.5</c:v>
                  </c:pt>
                  <c:pt idx="1">
                    <c:v>0.5</c:v>
                  </c:pt>
                  <c:pt idx="2">
                    <c:v>0</c:v>
                  </c:pt>
                  <c:pt idx="3">
                    <c:v>1.4999999999999998</c:v>
                  </c:pt>
                  <c:pt idx="4">
                    <c:v>0</c:v>
                  </c:pt>
                  <c:pt idx="5">
                    <c:v>0</c:v>
                  </c:pt>
                  <c:pt idx="6">
                    <c:v>0</c:v>
                  </c:pt>
                  <c:pt idx="7">
                    <c:v>0</c:v>
                  </c:pt>
                  <c:pt idx="8">
                    <c:v>0</c:v>
                  </c:pt>
                  <c:pt idx="9">
                    <c:v>0</c:v>
                  </c:pt>
                </c:numCache>
              </c:numRef>
            </c:plus>
            <c:minus>
              <c:numRef>
                <c:f>SSDIF!$E$9:$N$9</c:f>
                <c:numCache>
                  <c:formatCode>General</c:formatCode>
                  <c:ptCount val="10"/>
                  <c:pt idx="0">
                    <c:v>7.5</c:v>
                  </c:pt>
                  <c:pt idx="1">
                    <c:v>0.5</c:v>
                  </c:pt>
                  <c:pt idx="2">
                    <c:v>0</c:v>
                  </c:pt>
                  <c:pt idx="3">
                    <c:v>1.4999999999999998</c:v>
                  </c:pt>
                  <c:pt idx="4">
                    <c:v>0</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SSDIF!$E$8:$N$8</c:f>
              <c:numCache>
                <c:formatCode>General</c:formatCode>
                <c:ptCount val="10"/>
                <c:pt idx="0">
                  <c:v>41.5</c:v>
                </c:pt>
                <c:pt idx="1">
                  <c:v>14.5</c:v>
                </c:pt>
                <c:pt idx="2">
                  <c:v>12</c:v>
                </c:pt>
                <c:pt idx="3">
                  <c:v>3.5</c:v>
                </c:pt>
                <c:pt idx="4">
                  <c:v>1</c:v>
                </c:pt>
                <c:pt idx="5">
                  <c:v>0</c:v>
                </c:pt>
                <c:pt idx="6">
                  <c:v>0</c:v>
                </c:pt>
                <c:pt idx="7">
                  <c:v>0</c:v>
                </c:pt>
                <c:pt idx="8">
                  <c:v>0</c:v>
                </c:pt>
                <c:pt idx="9">
                  <c:v>0</c:v>
                </c:pt>
              </c:numCache>
            </c:numRef>
          </c:val>
          <c:extLst>
            <c:ext xmlns:c16="http://schemas.microsoft.com/office/drawing/2014/chart" uri="{C3380CC4-5D6E-409C-BE32-E72D297353CC}">
              <c16:uniqueId val="{00000004-CFDA-46B0-BB32-E43000799A30}"/>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SSDIF!$E$15:$N$15</c:f>
                <c:numCache>
                  <c:formatCode>General</c:formatCode>
                  <c:ptCount val="10"/>
                  <c:pt idx="0">
                    <c:v>6.9999999999999991</c:v>
                  </c:pt>
                  <c:pt idx="1">
                    <c:v>11.999999999999998</c:v>
                  </c:pt>
                  <c:pt idx="2">
                    <c:v>12.999999999999998</c:v>
                  </c:pt>
                  <c:pt idx="3">
                    <c:v>1.4999999999999998</c:v>
                  </c:pt>
                  <c:pt idx="4">
                    <c:v>2.9999999999999996</c:v>
                  </c:pt>
                  <c:pt idx="5">
                    <c:v>0.5</c:v>
                  </c:pt>
                  <c:pt idx="6">
                    <c:v>0</c:v>
                  </c:pt>
                  <c:pt idx="7">
                    <c:v>0</c:v>
                  </c:pt>
                  <c:pt idx="8">
                    <c:v>0</c:v>
                  </c:pt>
                  <c:pt idx="9">
                    <c:v>0</c:v>
                  </c:pt>
                </c:numCache>
              </c:numRef>
            </c:plus>
            <c:minus>
              <c:numRef>
                <c:f>SSDIF!$E$15:$N$15</c:f>
                <c:numCache>
                  <c:formatCode>General</c:formatCode>
                  <c:ptCount val="10"/>
                  <c:pt idx="0">
                    <c:v>6.9999999999999991</c:v>
                  </c:pt>
                  <c:pt idx="1">
                    <c:v>11.999999999999998</c:v>
                  </c:pt>
                  <c:pt idx="2">
                    <c:v>12.999999999999998</c:v>
                  </c:pt>
                  <c:pt idx="3">
                    <c:v>1.4999999999999998</c:v>
                  </c:pt>
                  <c:pt idx="4">
                    <c:v>2.9999999999999996</c:v>
                  </c:pt>
                  <c:pt idx="5">
                    <c:v>0.5</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SSDIF!$E$1:$N$1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SSDIF!$E$14:$N$14</c:f>
              <c:numCache>
                <c:formatCode>General</c:formatCode>
                <c:ptCount val="10"/>
                <c:pt idx="0">
                  <c:v>237</c:v>
                </c:pt>
                <c:pt idx="1">
                  <c:v>58</c:v>
                </c:pt>
                <c:pt idx="2">
                  <c:v>45</c:v>
                </c:pt>
                <c:pt idx="3">
                  <c:v>9.5</c:v>
                </c:pt>
                <c:pt idx="4">
                  <c:v>3</c:v>
                </c:pt>
                <c:pt idx="5">
                  <c:v>0.5</c:v>
                </c:pt>
                <c:pt idx="6">
                  <c:v>0</c:v>
                </c:pt>
                <c:pt idx="7">
                  <c:v>0</c:v>
                </c:pt>
                <c:pt idx="8">
                  <c:v>0</c:v>
                </c:pt>
                <c:pt idx="9">
                  <c:v>0</c:v>
                </c:pt>
              </c:numCache>
            </c:numRef>
          </c:val>
          <c:extLst>
            <c:ext xmlns:c16="http://schemas.microsoft.com/office/drawing/2014/chart" uri="{C3380CC4-5D6E-409C-BE32-E72D297353CC}">
              <c16:uniqueId val="{00000005-CFDA-46B0-BB32-E43000799A30}"/>
            </c:ext>
          </c:extLst>
        </c:ser>
        <c:dLbls>
          <c:showLegendKey val="0"/>
          <c:showVal val="0"/>
          <c:showCatName val="0"/>
          <c:showSerName val="0"/>
          <c:showPercent val="0"/>
          <c:showBubbleSize val="0"/>
        </c:dLbls>
        <c:gapWidth val="219"/>
        <c:overlap val="-27"/>
        <c:axId val="646974104"/>
        <c:axId val="646974432"/>
      </c:barChart>
      <c:catAx>
        <c:axId val="646974104"/>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a:t>
                </a:r>
                <a:r>
                  <a:rPr lang="en-US" baseline="0" dirty="0"/>
                  <a:t> Bin Sizing (microns) </a:t>
                </a:r>
                <a:endParaRPr lang="en-US" dirty="0"/>
              </a:p>
            </c:rich>
          </c:tx>
          <c:layout>
            <c:manualLayout>
              <c:xMode val="edge"/>
              <c:yMode val="edge"/>
              <c:x val="0.44410542355112048"/>
              <c:y val="0.7936211265768295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74432"/>
        <c:crosses val="autoZero"/>
        <c:auto val="1"/>
        <c:lblAlgn val="ctr"/>
        <c:lblOffset val="100"/>
        <c:noMultiLvlLbl val="0"/>
      </c:catAx>
      <c:valAx>
        <c:axId val="646974432"/>
        <c:scaling>
          <c:orientation val="minMax"/>
          <c:max val="2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Number</a:t>
                </a:r>
                <a:r>
                  <a:rPr lang="en-US" baseline="0" dirty="0"/>
                  <a:t> of Particles</a:t>
                </a:r>
                <a:endParaRPr lang="en-US"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6974104"/>
        <c:crosses val="autoZero"/>
        <c:crossBetween val="between"/>
      </c:valAx>
      <c:spPr>
        <a:noFill/>
        <a:ln>
          <a:noFill/>
        </a:ln>
        <a:effectLst/>
      </c:spPr>
    </c:plotArea>
    <c:legend>
      <c:legendPos val="b"/>
      <c:layout>
        <c:manualLayout>
          <c:xMode val="edge"/>
          <c:yMode val="edge"/>
          <c:x val="0.68676459566385262"/>
          <c:y val="0.13048699443355871"/>
          <c:w val="0.27773488265423135"/>
          <c:h val="0.521816735995248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dirty="0"/>
              <a:t>SCA</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221568551891862E-2"/>
          <c:y val="0.11367816827774577"/>
          <c:w val="0.90204482494337479"/>
          <c:h val="0.68843721770551036"/>
        </c:manualLayout>
      </c:layout>
      <c:barChart>
        <c:barDir val="col"/>
        <c:grouping val="clustered"/>
        <c:varyColors val="0"/>
        <c:ser>
          <c:idx val="1"/>
          <c:order val="0"/>
          <c:tx>
            <c:v>October Horizontal Average</c:v>
          </c:tx>
          <c:spPr>
            <a:solidFill>
              <a:schemeClr val="accent1">
                <a:lumMod val="50000"/>
              </a:schemeClr>
            </a:solidFill>
            <a:ln>
              <a:noFill/>
            </a:ln>
            <a:effectLst/>
          </c:spPr>
          <c:invertIfNegative val="0"/>
          <c:errBars>
            <c:errBarType val="both"/>
            <c:errValType val="cust"/>
            <c:noEndCap val="0"/>
            <c:plus>
              <c:numRef>
                <c:f>SCA!$E$5:$N$5</c:f>
                <c:numCache>
                  <c:formatCode>General</c:formatCode>
                  <c:ptCount val="10"/>
                  <c:pt idx="0">
                    <c:v>55.499999999999993</c:v>
                  </c:pt>
                  <c:pt idx="1">
                    <c:v>7.5</c:v>
                  </c:pt>
                  <c:pt idx="2">
                    <c:v>2</c:v>
                  </c:pt>
                  <c:pt idx="3">
                    <c:v>0.5</c:v>
                  </c:pt>
                  <c:pt idx="4">
                    <c:v>0.5</c:v>
                  </c:pt>
                  <c:pt idx="5">
                    <c:v>0.5</c:v>
                  </c:pt>
                  <c:pt idx="6">
                    <c:v>0</c:v>
                  </c:pt>
                  <c:pt idx="7">
                    <c:v>0</c:v>
                  </c:pt>
                  <c:pt idx="8">
                    <c:v>0</c:v>
                  </c:pt>
                  <c:pt idx="9">
                    <c:v>0</c:v>
                  </c:pt>
                </c:numCache>
              </c:numRef>
            </c:plus>
            <c:minus>
              <c:numRef>
                <c:f>SCA!$E$5:$N$5</c:f>
                <c:numCache>
                  <c:formatCode>General</c:formatCode>
                  <c:ptCount val="10"/>
                  <c:pt idx="0">
                    <c:v>55.499999999999993</c:v>
                  </c:pt>
                  <c:pt idx="1">
                    <c:v>7.5</c:v>
                  </c:pt>
                  <c:pt idx="2">
                    <c:v>2</c:v>
                  </c:pt>
                  <c:pt idx="3">
                    <c:v>0.5</c:v>
                  </c:pt>
                  <c:pt idx="4">
                    <c:v>0.5</c:v>
                  </c:pt>
                  <c:pt idx="5">
                    <c:v>0.5</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SCA!$E$4:$N$4</c:f>
              <c:numCache>
                <c:formatCode>General</c:formatCode>
                <c:ptCount val="10"/>
                <c:pt idx="0">
                  <c:v>59.5</c:v>
                </c:pt>
                <c:pt idx="1">
                  <c:v>13.5</c:v>
                </c:pt>
                <c:pt idx="2">
                  <c:v>14</c:v>
                </c:pt>
                <c:pt idx="3">
                  <c:v>3.5</c:v>
                </c:pt>
                <c:pt idx="4">
                  <c:v>2.5</c:v>
                </c:pt>
                <c:pt idx="5">
                  <c:v>0.5</c:v>
                </c:pt>
                <c:pt idx="6">
                  <c:v>0</c:v>
                </c:pt>
                <c:pt idx="7">
                  <c:v>0</c:v>
                </c:pt>
                <c:pt idx="8">
                  <c:v>0</c:v>
                </c:pt>
                <c:pt idx="9">
                  <c:v>0</c:v>
                </c:pt>
              </c:numCache>
            </c:numRef>
          </c:val>
          <c:extLst>
            <c:ext xmlns:c16="http://schemas.microsoft.com/office/drawing/2014/chart" uri="{C3380CC4-5D6E-409C-BE32-E72D297353CC}">
              <c16:uniqueId val="{00000000-8EB6-404C-8B8F-EE19AC28CD54}"/>
            </c:ext>
          </c:extLst>
        </c:ser>
        <c:ser>
          <c:idx val="3"/>
          <c:order val="1"/>
          <c:tx>
            <c:v>November Horizontal Average</c:v>
          </c:tx>
          <c:spPr>
            <a:solidFill>
              <a:schemeClr val="accent1">
                <a:lumMod val="75000"/>
              </a:schemeClr>
            </a:solidFill>
            <a:ln>
              <a:noFill/>
            </a:ln>
            <a:effectLst/>
          </c:spPr>
          <c:invertIfNegative val="0"/>
          <c:errBars>
            <c:errBarType val="both"/>
            <c:errValType val="cust"/>
            <c:noEndCap val="0"/>
            <c:plus>
              <c:numRef>
                <c:f>SCA!$E$11:$N$11</c:f>
                <c:numCache>
                  <c:formatCode>General</c:formatCode>
                  <c:ptCount val="10"/>
                  <c:pt idx="0">
                    <c:v>25.499999999999996</c:v>
                  </c:pt>
                  <c:pt idx="1">
                    <c:v>8.4999999999999982</c:v>
                  </c:pt>
                  <c:pt idx="2">
                    <c:v>7.5</c:v>
                  </c:pt>
                  <c:pt idx="3">
                    <c:v>0</c:v>
                  </c:pt>
                  <c:pt idx="4">
                    <c:v>1</c:v>
                  </c:pt>
                  <c:pt idx="5">
                    <c:v>0</c:v>
                  </c:pt>
                  <c:pt idx="6">
                    <c:v>0</c:v>
                  </c:pt>
                  <c:pt idx="7">
                    <c:v>0</c:v>
                  </c:pt>
                  <c:pt idx="8">
                    <c:v>0</c:v>
                  </c:pt>
                  <c:pt idx="9">
                    <c:v>0</c:v>
                  </c:pt>
                </c:numCache>
              </c:numRef>
            </c:plus>
            <c:minus>
              <c:numRef>
                <c:f>SCA!$E$11:$N$11</c:f>
                <c:numCache>
                  <c:formatCode>General</c:formatCode>
                  <c:ptCount val="10"/>
                  <c:pt idx="0">
                    <c:v>25.499999999999996</c:v>
                  </c:pt>
                  <c:pt idx="1">
                    <c:v>8.4999999999999982</c:v>
                  </c:pt>
                  <c:pt idx="2">
                    <c:v>7.5</c:v>
                  </c:pt>
                  <c:pt idx="3">
                    <c:v>0</c:v>
                  </c:pt>
                  <c:pt idx="4">
                    <c:v>1</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SCA!$E$10:$M$10</c:f>
              <c:numCache>
                <c:formatCode>General</c:formatCode>
                <c:ptCount val="9"/>
                <c:pt idx="0">
                  <c:v>230.5</c:v>
                </c:pt>
                <c:pt idx="1">
                  <c:v>55.5</c:v>
                </c:pt>
                <c:pt idx="2">
                  <c:v>46.5</c:v>
                </c:pt>
                <c:pt idx="3">
                  <c:v>14</c:v>
                </c:pt>
                <c:pt idx="4">
                  <c:v>7</c:v>
                </c:pt>
                <c:pt idx="5">
                  <c:v>1</c:v>
                </c:pt>
                <c:pt idx="6">
                  <c:v>0</c:v>
                </c:pt>
                <c:pt idx="7">
                  <c:v>0</c:v>
                </c:pt>
                <c:pt idx="8">
                  <c:v>0</c:v>
                </c:pt>
              </c:numCache>
            </c:numRef>
          </c:val>
          <c:extLst>
            <c:ext xmlns:c16="http://schemas.microsoft.com/office/drawing/2014/chart" uri="{C3380CC4-5D6E-409C-BE32-E72D297353CC}">
              <c16:uniqueId val="{00000001-8EB6-404C-8B8F-EE19AC28CD54}"/>
            </c:ext>
          </c:extLst>
        </c:ser>
        <c:ser>
          <c:idx val="5"/>
          <c:order val="2"/>
          <c:tx>
            <c:v>January Horizontal Average</c:v>
          </c:tx>
          <c:spPr>
            <a:solidFill>
              <a:schemeClr val="accent1">
                <a:lumMod val="40000"/>
                <a:lumOff val="60000"/>
              </a:schemeClr>
            </a:solidFill>
            <a:ln>
              <a:noFill/>
            </a:ln>
            <a:effectLst/>
          </c:spPr>
          <c:invertIfNegative val="0"/>
          <c:errBars>
            <c:errBarType val="both"/>
            <c:errValType val="cust"/>
            <c:noEndCap val="0"/>
            <c:pl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plus>
            <c:min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SCA!$E$16:$N$16</c:f>
              <c:numCache>
                <c:formatCode>General</c:formatCode>
                <c:ptCount val="10"/>
                <c:pt idx="0">
                  <c:v>562</c:v>
                </c:pt>
                <c:pt idx="1">
                  <c:v>125.5</c:v>
                </c:pt>
                <c:pt idx="2">
                  <c:v>97.5</c:v>
                </c:pt>
                <c:pt idx="3">
                  <c:v>23.5</c:v>
                </c:pt>
                <c:pt idx="4">
                  <c:v>8.5</c:v>
                </c:pt>
                <c:pt idx="5">
                  <c:v>1</c:v>
                </c:pt>
                <c:pt idx="6">
                  <c:v>0</c:v>
                </c:pt>
                <c:pt idx="7">
                  <c:v>0</c:v>
                </c:pt>
                <c:pt idx="8">
                  <c:v>0</c:v>
                </c:pt>
                <c:pt idx="9">
                  <c:v>0</c:v>
                </c:pt>
              </c:numCache>
            </c:numRef>
          </c:val>
          <c:extLst>
            <c:ext xmlns:c16="http://schemas.microsoft.com/office/drawing/2014/chart" uri="{C3380CC4-5D6E-409C-BE32-E72D297353CC}">
              <c16:uniqueId val="{00000002-8EB6-404C-8B8F-EE19AC28CD54}"/>
            </c:ext>
          </c:extLst>
        </c:ser>
        <c:ser>
          <c:idx val="0"/>
          <c:order val="3"/>
          <c:tx>
            <c:v>October Vertical Average</c:v>
          </c:tx>
          <c:spPr>
            <a:solidFill>
              <a:schemeClr val="accent2">
                <a:lumMod val="75000"/>
              </a:schemeClr>
            </a:solidFill>
            <a:ln>
              <a:noFill/>
            </a:ln>
            <a:effectLst/>
          </c:spPr>
          <c:invertIfNegative val="0"/>
          <c:errBars>
            <c:errBarType val="both"/>
            <c:errValType val="cust"/>
            <c:noEndCap val="0"/>
            <c:plus>
              <c:numRef>
                <c:f>SCA!$E$3:$N$3</c:f>
                <c:numCache>
                  <c:formatCode>General</c:formatCode>
                  <c:ptCount val="10"/>
                  <c:pt idx="0">
                    <c:v>374.99999999999994</c:v>
                  </c:pt>
                  <c:pt idx="1">
                    <c:v>75.499999999999986</c:v>
                  </c:pt>
                  <c:pt idx="2">
                    <c:v>18.5</c:v>
                  </c:pt>
                  <c:pt idx="3">
                    <c:v>1.4999999999999998</c:v>
                  </c:pt>
                  <c:pt idx="4">
                    <c:v>1</c:v>
                  </c:pt>
                  <c:pt idx="5">
                    <c:v>0</c:v>
                  </c:pt>
                  <c:pt idx="6">
                    <c:v>0</c:v>
                  </c:pt>
                  <c:pt idx="7">
                    <c:v>0</c:v>
                  </c:pt>
                  <c:pt idx="8">
                    <c:v>0</c:v>
                  </c:pt>
                  <c:pt idx="9">
                    <c:v>0</c:v>
                  </c:pt>
                </c:numCache>
              </c:numRef>
            </c:plus>
            <c:minus>
              <c:numRef>
                <c:f>SCA!$E$3:$N$3</c:f>
                <c:numCache>
                  <c:formatCode>General</c:formatCode>
                  <c:ptCount val="10"/>
                  <c:pt idx="0">
                    <c:v>374.99999999999994</c:v>
                  </c:pt>
                  <c:pt idx="1">
                    <c:v>75.499999999999986</c:v>
                  </c:pt>
                  <c:pt idx="2">
                    <c:v>18.5</c:v>
                  </c:pt>
                  <c:pt idx="3">
                    <c:v>1.4999999999999998</c:v>
                  </c:pt>
                  <c:pt idx="4">
                    <c:v>1</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SCA!$E$2:$N$2</c:f>
              <c:numCache>
                <c:formatCode>General</c:formatCode>
                <c:ptCount val="10"/>
                <c:pt idx="0">
                  <c:v>686</c:v>
                </c:pt>
                <c:pt idx="1">
                  <c:v>139.5</c:v>
                </c:pt>
                <c:pt idx="2">
                  <c:v>62.5</c:v>
                </c:pt>
                <c:pt idx="3">
                  <c:v>8.5</c:v>
                </c:pt>
                <c:pt idx="4">
                  <c:v>1</c:v>
                </c:pt>
                <c:pt idx="5">
                  <c:v>0</c:v>
                </c:pt>
                <c:pt idx="6">
                  <c:v>0</c:v>
                </c:pt>
                <c:pt idx="7">
                  <c:v>0</c:v>
                </c:pt>
                <c:pt idx="8">
                  <c:v>0</c:v>
                </c:pt>
                <c:pt idx="9">
                  <c:v>0</c:v>
                </c:pt>
              </c:numCache>
            </c:numRef>
          </c:val>
          <c:extLst>
            <c:ext xmlns:c16="http://schemas.microsoft.com/office/drawing/2014/chart" uri="{C3380CC4-5D6E-409C-BE32-E72D297353CC}">
              <c16:uniqueId val="{00000003-8EB6-404C-8B8F-EE19AC28CD54}"/>
            </c:ext>
          </c:extLst>
        </c:ser>
        <c:ser>
          <c:idx val="2"/>
          <c:order val="4"/>
          <c:tx>
            <c:v>November Vertical Average</c:v>
          </c:tx>
          <c:spPr>
            <a:solidFill>
              <a:schemeClr val="accent2">
                <a:lumMod val="60000"/>
                <a:lumOff val="40000"/>
              </a:schemeClr>
            </a:solidFill>
            <a:ln>
              <a:noFill/>
            </a:ln>
            <a:effectLst/>
          </c:spPr>
          <c:invertIfNegative val="0"/>
          <c:errBars>
            <c:errBarType val="both"/>
            <c:errValType val="cust"/>
            <c:noEndCap val="0"/>
            <c:plus>
              <c:numRef>
                <c:f>SCA!$E$9:$N$9</c:f>
                <c:numCache>
                  <c:formatCode>General</c:formatCode>
                  <c:ptCount val="10"/>
                  <c:pt idx="0">
                    <c:v>308.5</c:v>
                  </c:pt>
                  <c:pt idx="1">
                    <c:v>67.999999999999986</c:v>
                  </c:pt>
                  <c:pt idx="2">
                    <c:v>21.999999999999996</c:v>
                  </c:pt>
                  <c:pt idx="3">
                    <c:v>2.5</c:v>
                  </c:pt>
                  <c:pt idx="4">
                    <c:v>0.5</c:v>
                  </c:pt>
                  <c:pt idx="5">
                    <c:v>0</c:v>
                  </c:pt>
                  <c:pt idx="6">
                    <c:v>0</c:v>
                  </c:pt>
                  <c:pt idx="7">
                    <c:v>0</c:v>
                  </c:pt>
                  <c:pt idx="8">
                    <c:v>0</c:v>
                  </c:pt>
                  <c:pt idx="9">
                    <c:v>0</c:v>
                  </c:pt>
                </c:numCache>
              </c:numRef>
            </c:plus>
            <c:minus>
              <c:numRef>
                <c:f>SCA!$E$9:$N$9</c:f>
                <c:numCache>
                  <c:formatCode>General</c:formatCode>
                  <c:ptCount val="10"/>
                  <c:pt idx="0">
                    <c:v>308.5</c:v>
                  </c:pt>
                  <c:pt idx="1">
                    <c:v>67.999999999999986</c:v>
                  </c:pt>
                  <c:pt idx="2">
                    <c:v>21.999999999999996</c:v>
                  </c:pt>
                  <c:pt idx="3">
                    <c:v>2.5</c:v>
                  </c:pt>
                  <c:pt idx="4">
                    <c:v>0.5</c:v>
                  </c:pt>
                  <c:pt idx="5">
                    <c:v>0</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SCA!$E$8:$N$8</c:f>
              <c:numCache>
                <c:formatCode>General</c:formatCode>
                <c:ptCount val="10"/>
                <c:pt idx="0">
                  <c:v>660.5</c:v>
                </c:pt>
                <c:pt idx="1">
                  <c:v>144</c:v>
                </c:pt>
                <c:pt idx="2">
                  <c:v>73</c:v>
                </c:pt>
                <c:pt idx="3">
                  <c:v>9.5</c:v>
                </c:pt>
                <c:pt idx="4">
                  <c:v>0.5</c:v>
                </c:pt>
                <c:pt idx="5">
                  <c:v>0</c:v>
                </c:pt>
                <c:pt idx="6">
                  <c:v>0</c:v>
                </c:pt>
                <c:pt idx="7">
                  <c:v>0</c:v>
                </c:pt>
                <c:pt idx="8">
                  <c:v>0</c:v>
                </c:pt>
                <c:pt idx="9">
                  <c:v>0</c:v>
                </c:pt>
              </c:numCache>
            </c:numRef>
          </c:val>
          <c:extLst>
            <c:ext xmlns:c16="http://schemas.microsoft.com/office/drawing/2014/chart" uri="{C3380CC4-5D6E-409C-BE32-E72D297353CC}">
              <c16:uniqueId val="{00000004-8EB6-404C-8B8F-EE19AC28CD54}"/>
            </c:ext>
          </c:extLst>
        </c:ser>
        <c:ser>
          <c:idx val="4"/>
          <c:order val="5"/>
          <c:tx>
            <c:v>January Vertical Average</c:v>
          </c:tx>
          <c:spPr>
            <a:solidFill>
              <a:schemeClr val="accent2">
                <a:lumMod val="20000"/>
                <a:lumOff val="80000"/>
              </a:schemeClr>
            </a:solidFill>
            <a:ln>
              <a:noFill/>
            </a:ln>
            <a:effectLst/>
          </c:spPr>
          <c:invertIfNegative val="0"/>
          <c:errBars>
            <c:errBarType val="both"/>
            <c:errValType val="cust"/>
            <c:noEndCap val="0"/>
            <c:pl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plus>
            <c:minus>
              <c:numRef>
                <c:f>SCA!$E$17:$N$17</c:f>
                <c:numCache>
                  <c:formatCode>General</c:formatCode>
                  <c:ptCount val="10"/>
                  <c:pt idx="0">
                    <c:v>186</c:v>
                  </c:pt>
                  <c:pt idx="1">
                    <c:v>37.5</c:v>
                  </c:pt>
                  <c:pt idx="2">
                    <c:v>12.5</c:v>
                  </c:pt>
                  <c:pt idx="3">
                    <c:v>4.5</c:v>
                  </c:pt>
                  <c:pt idx="4">
                    <c:v>2.5</c:v>
                  </c:pt>
                  <c:pt idx="5">
                    <c:v>1</c:v>
                  </c:pt>
                  <c:pt idx="6">
                    <c:v>0</c:v>
                  </c:pt>
                  <c:pt idx="7">
                    <c:v>0</c:v>
                  </c:pt>
                  <c:pt idx="8">
                    <c:v>0</c:v>
                  </c:pt>
                  <c:pt idx="9">
                    <c:v>0</c:v>
                  </c:pt>
                </c:numCache>
              </c:numRef>
            </c:minus>
            <c:spPr>
              <a:noFill/>
              <a:ln w="9525" cap="flat" cmpd="sng" algn="ctr">
                <a:solidFill>
                  <a:schemeClr val="tx1">
                    <a:lumMod val="65000"/>
                    <a:lumOff val="35000"/>
                  </a:schemeClr>
                </a:solidFill>
                <a:round/>
              </a:ln>
              <a:effectLst/>
            </c:spPr>
          </c:errBars>
          <c:cat>
            <c:strRef>
              <c:f>SCA!$E$1:$N$1</c:f>
              <c:strCache>
                <c:ptCount val="10"/>
                <c:pt idx="0">
                  <c:v>5 ≤ L &lt; 15</c:v>
                </c:pt>
                <c:pt idx="1">
                  <c:v>15 ≤ L &lt; 25</c:v>
                </c:pt>
                <c:pt idx="2">
                  <c:v>25 ≤ L &lt; 50</c:v>
                </c:pt>
                <c:pt idx="3">
                  <c:v>50 ≤ L &lt; 100</c:v>
                </c:pt>
                <c:pt idx="4">
                  <c:v>100 ≤ L &lt; 250</c:v>
                </c:pt>
                <c:pt idx="5">
                  <c:v>250 ≤ L &lt; 500</c:v>
                </c:pt>
                <c:pt idx="6">
                  <c:v>500 ≤ L &lt; 750</c:v>
                </c:pt>
                <c:pt idx="7">
                  <c:v>750 ≤ L &lt; 1000</c:v>
                </c:pt>
                <c:pt idx="8">
                  <c:v>1000 ≤ L &lt; 1250</c:v>
                </c:pt>
                <c:pt idx="9">
                  <c:v>1250 ≤ L</c:v>
                </c:pt>
              </c:strCache>
            </c:strRef>
          </c:cat>
          <c:val>
            <c:numRef>
              <c:f>SCA!$E$14:$N$14</c:f>
              <c:numCache>
                <c:formatCode>General</c:formatCode>
                <c:ptCount val="10"/>
                <c:pt idx="0">
                  <c:v>1034.5</c:v>
                </c:pt>
                <c:pt idx="1">
                  <c:v>186.5</c:v>
                </c:pt>
                <c:pt idx="2">
                  <c:v>111.5</c:v>
                </c:pt>
                <c:pt idx="3">
                  <c:v>18.5</c:v>
                </c:pt>
                <c:pt idx="4">
                  <c:v>2.5</c:v>
                </c:pt>
                <c:pt idx="5">
                  <c:v>0</c:v>
                </c:pt>
                <c:pt idx="6">
                  <c:v>0</c:v>
                </c:pt>
                <c:pt idx="7">
                  <c:v>0</c:v>
                </c:pt>
                <c:pt idx="8">
                  <c:v>0</c:v>
                </c:pt>
                <c:pt idx="9">
                  <c:v>0</c:v>
                </c:pt>
              </c:numCache>
            </c:numRef>
          </c:val>
          <c:extLst>
            <c:ext xmlns:c16="http://schemas.microsoft.com/office/drawing/2014/chart" uri="{C3380CC4-5D6E-409C-BE32-E72D297353CC}">
              <c16:uniqueId val="{00000005-8EB6-404C-8B8F-EE19AC28CD54}"/>
            </c:ext>
          </c:extLst>
        </c:ser>
        <c:dLbls>
          <c:showLegendKey val="0"/>
          <c:showVal val="0"/>
          <c:showCatName val="0"/>
          <c:showSerName val="0"/>
          <c:showPercent val="0"/>
          <c:showBubbleSize val="0"/>
        </c:dLbls>
        <c:gapWidth val="219"/>
        <c:overlap val="-27"/>
        <c:axId val="322921432"/>
        <c:axId val="322917824"/>
      </c:barChart>
      <c:catAx>
        <c:axId val="322921432"/>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Particle</a:t>
                </a:r>
                <a:r>
                  <a:rPr lang="en-US" baseline="0" dirty="0"/>
                  <a:t> Bin Sizing, microns </a:t>
                </a:r>
                <a:endParaRPr lang="en-US" dirty="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2917824"/>
        <c:crosses val="autoZero"/>
        <c:auto val="1"/>
        <c:lblAlgn val="ctr"/>
        <c:lblOffset val="100"/>
        <c:noMultiLvlLbl val="0"/>
      </c:catAx>
      <c:valAx>
        <c:axId val="322917824"/>
        <c:scaling>
          <c:orientation val="minMax"/>
          <c:max val="13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aseline="0" dirty="0"/>
                  <a:t>Number of Particles </a:t>
                </a:r>
                <a:endParaRPr lang="en-US"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2921432"/>
        <c:crosses val="autoZero"/>
        <c:crossBetween val="between"/>
        <c:majorUnit val="100"/>
      </c:valAx>
      <c:spPr>
        <a:noFill/>
        <a:ln>
          <a:noFill/>
        </a:ln>
        <a:effectLst/>
      </c:spPr>
    </c:plotArea>
    <c:legend>
      <c:legendPos val="b"/>
      <c:layout>
        <c:manualLayout>
          <c:xMode val="edge"/>
          <c:yMode val="edge"/>
          <c:x val="0.6227740598493704"/>
          <c:y val="0.15285169299637003"/>
          <c:w val="0.34036803209549871"/>
          <c:h val="0.3984882648476529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1">
            <a:lumMod val="60000"/>
            <a:lumOff val="4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a:solidFill>
          <a:schemeClr val="accent3">
            <a:lumMod val="40000"/>
            <a:lumOff val="60000"/>
          </a:schemeClr>
        </a:solidFill>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0A22C5B-3CE8-4A16-BE71-AC9FBBAB569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48EDFDD-D4BB-436C-BA32-D88F3B58FB6E}">
      <dgm:prSet phldrT="[Text]"/>
      <dgm:spPr/>
      <dgm:t>
        <a:bodyPr/>
        <a:lstStyle/>
        <a:p>
          <a:r>
            <a:rPr lang="en-US" dirty="0"/>
            <a:t>Vertical </a:t>
          </a:r>
        </a:p>
      </dgm:t>
    </dgm:pt>
    <dgm:pt modelId="{7BE42BF8-217B-4C49-B6F9-BB7ABE08A9BC}" type="parTrans" cxnId="{D8223C4B-6CDB-4EA2-ACF8-50A161220784}">
      <dgm:prSet/>
      <dgm:spPr/>
      <dgm:t>
        <a:bodyPr/>
        <a:lstStyle/>
        <a:p>
          <a:endParaRPr lang="en-US"/>
        </a:p>
      </dgm:t>
    </dgm:pt>
    <dgm:pt modelId="{A2535B7E-4C5F-492B-A7D5-1762DA4EEB16}" type="sibTrans" cxnId="{D8223C4B-6CDB-4EA2-ACF8-50A161220784}">
      <dgm:prSet/>
      <dgm:spPr/>
      <dgm:t>
        <a:bodyPr/>
        <a:lstStyle/>
        <a:p>
          <a:endParaRPr lang="en-US"/>
        </a:p>
      </dgm:t>
    </dgm:pt>
    <dgm:pt modelId="{8F3EAAB4-1487-4FDE-A5D4-2534F9B77723}">
      <dgm:prSet phldrT="[Text]"/>
      <dgm:spPr/>
      <dgm:t>
        <a:bodyPr/>
        <a:lstStyle/>
        <a:p>
          <a:r>
            <a:rPr lang="en-US" dirty="0"/>
            <a:t>Parallel</a:t>
          </a:r>
        </a:p>
      </dgm:t>
    </dgm:pt>
    <dgm:pt modelId="{D2CC1B23-59F5-4C0A-BF54-79CC45EE27C8}" type="parTrans" cxnId="{CFC6C61B-A5EB-44A2-BA1D-3753DFBCBE43}">
      <dgm:prSet/>
      <dgm:spPr/>
      <dgm:t>
        <a:bodyPr/>
        <a:lstStyle/>
        <a:p>
          <a:endParaRPr lang="en-US" dirty="0"/>
        </a:p>
      </dgm:t>
    </dgm:pt>
    <dgm:pt modelId="{A20A1DD2-6BB1-4E80-992D-F5024B4208CE}" type="sibTrans" cxnId="{CFC6C61B-A5EB-44A2-BA1D-3753DFBCBE43}">
      <dgm:prSet/>
      <dgm:spPr/>
      <dgm:t>
        <a:bodyPr/>
        <a:lstStyle/>
        <a:p>
          <a:endParaRPr lang="en-US"/>
        </a:p>
      </dgm:t>
    </dgm:pt>
    <dgm:pt modelId="{2F490239-3FBB-4322-A465-6300BB8524C7}">
      <dgm:prSet phldrT="[Text]"/>
      <dgm:spPr/>
      <dgm:t>
        <a:bodyPr/>
        <a:lstStyle/>
        <a:p>
          <a:r>
            <a:rPr lang="en-US" dirty="0"/>
            <a:t>BC</a:t>
          </a:r>
        </a:p>
      </dgm:t>
    </dgm:pt>
    <dgm:pt modelId="{C8E56A50-4E5F-4F66-A955-3D0C5C79605E}" type="parTrans" cxnId="{64DEAC0C-8C9B-48F0-9360-4CFD9EFF0BFF}">
      <dgm:prSet/>
      <dgm:spPr/>
      <dgm:t>
        <a:bodyPr/>
        <a:lstStyle/>
        <a:p>
          <a:endParaRPr lang="en-US" dirty="0"/>
        </a:p>
      </dgm:t>
    </dgm:pt>
    <dgm:pt modelId="{44E068D1-A168-4B99-8218-81335740F36C}" type="sibTrans" cxnId="{64DEAC0C-8C9B-48F0-9360-4CFD9EFF0BFF}">
      <dgm:prSet/>
      <dgm:spPr/>
      <dgm:t>
        <a:bodyPr/>
        <a:lstStyle/>
        <a:p>
          <a:endParaRPr lang="en-US"/>
        </a:p>
      </dgm:t>
    </dgm:pt>
    <dgm:pt modelId="{430ECDD1-7F8C-4C6F-AE5F-092F4405C796}">
      <dgm:prSet phldrT="[Text]"/>
      <dgm:spPr/>
      <dgm:t>
        <a:bodyPr/>
        <a:lstStyle/>
        <a:p>
          <a:r>
            <a:rPr lang="en-US" dirty="0"/>
            <a:t>SCA</a:t>
          </a:r>
        </a:p>
      </dgm:t>
    </dgm:pt>
    <dgm:pt modelId="{FBBF6138-F0BB-405E-8166-B507745FA57E}" type="parTrans" cxnId="{B0F0A820-7D9E-466B-891F-C14B88C15AD9}">
      <dgm:prSet/>
      <dgm:spPr/>
      <dgm:t>
        <a:bodyPr/>
        <a:lstStyle/>
        <a:p>
          <a:endParaRPr lang="en-US" dirty="0"/>
        </a:p>
      </dgm:t>
    </dgm:pt>
    <dgm:pt modelId="{35DC3DA7-2F88-4AB1-941C-D79E29D7F3D0}" type="sibTrans" cxnId="{B0F0A820-7D9E-466B-891F-C14B88C15AD9}">
      <dgm:prSet/>
      <dgm:spPr/>
      <dgm:t>
        <a:bodyPr/>
        <a:lstStyle/>
        <a:p>
          <a:endParaRPr lang="en-US"/>
        </a:p>
      </dgm:t>
    </dgm:pt>
    <dgm:pt modelId="{D9897882-B016-4DED-8D03-3B354BD04ED6}">
      <dgm:prSet phldrT="[Text]"/>
      <dgm:spPr/>
      <dgm:t>
        <a:bodyPr/>
        <a:lstStyle/>
        <a:p>
          <a:r>
            <a:rPr lang="en-US" dirty="0"/>
            <a:t>Wake</a:t>
          </a:r>
        </a:p>
      </dgm:t>
    </dgm:pt>
    <dgm:pt modelId="{635C5E39-BCA9-454E-9AE1-4BA4130E4F51}" type="parTrans" cxnId="{03E8FDBD-87A5-494B-ABBA-3CAA962D9821}">
      <dgm:prSet/>
      <dgm:spPr/>
      <dgm:t>
        <a:bodyPr/>
        <a:lstStyle/>
        <a:p>
          <a:endParaRPr lang="en-US" dirty="0"/>
        </a:p>
      </dgm:t>
    </dgm:pt>
    <dgm:pt modelId="{F4487429-2D8E-4472-A8DE-20B42BA9C660}" type="sibTrans" cxnId="{03E8FDBD-87A5-494B-ABBA-3CAA962D9821}">
      <dgm:prSet/>
      <dgm:spPr/>
      <dgm:t>
        <a:bodyPr/>
        <a:lstStyle/>
        <a:p>
          <a:endParaRPr lang="en-US"/>
        </a:p>
      </dgm:t>
    </dgm:pt>
    <dgm:pt modelId="{90E7C69F-BD29-4193-A825-ACE04B94A94D}">
      <dgm:prSet phldrT="[Text]"/>
      <dgm:spPr/>
      <dgm:t>
        <a:bodyPr/>
        <a:lstStyle/>
        <a:p>
          <a:r>
            <a:rPr lang="en-US" dirty="0"/>
            <a:t>SSDIF </a:t>
          </a:r>
        </a:p>
      </dgm:t>
    </dgm:pt>
    <dgm:pt modelId="{ACB467C0-19A6-4FAB-B956-D2A5FF2B4B79}" type="parTrans" cxnId="{A885FA09-1190-4821-B9BA-8B5584A154E9}">
      <dgm:prSet/>
      <dgm:spPr/>
      <dgm:t>
        <a:bodyPr/>
        <a:lstStyle/>
        <a:p>
          <a:endParaRPr lang="en-US" dirty="0"/>
        </a:p>
      </dgm:t>
    </dgm:pt>
    <dgm:pt modelId="{9CE5D8ED-8EC2-44DC-8BB0-F585EE2E00BD}" type="sibTrans" cxnId="{A885FA09-1190-4821-B9BA-8B5584A154E9}">
      <dgm:prSet/>
      <dgm:spPr/>
      <dgm:t>
        <a:bodyPr/>
        <a:lstStyle/>
        <a:p>
          <a:endParaRPr lang="en-US"/>
        </a:p>
      </dgm:t>
    </dgm:pt>
    <dgm:pt modelId="{EE89FA97-E44A-4B80-AC38-4150B9BB66DA}">
      <dgm:prSet/>
      <dgm:spPr/>
      <dgm:t>
        <a:bodyPr/>
        <a:lstStyle/>
        <a:p>
          <a:r>
            <a:rPr lang="en-US" dirty="0"/>
            <a:t>Perpendicular</a:t>
          </a:r>
        </a:p>
      </dgm:t>
    </dgm:pt>
    <dgm:pt modelId="{9DCCC019-3712-4299-82DD-AFEED1B87E9D}" type="parTrans" cxnId="{C56CCB55-38A2-43F9-B722-8401C6F5A880}">
      <dgm:prSet/>
      <dgm:spPr/>
      <dgm:t>
        <a:bodyPr/>
        <a:lstStyle/>
        <a:p>
          <a:endParaRPr lang="en-US" dirty="0"/>
        </a:p>
      </dgm:t>
    </dgm:pt>
    <dgm:pt modelId="{665C23B2-4993-4DF5-BFC7-ABB37DAFAA1D}" type="sibTrans" cxnId="{C56CCB55-38A2-43F9-B722-8401C6F5A880}">
      <dgm:prSet/>
      <dgm:spPr/>
      <dgm:t>
        <a:bodyPr/>
        <a:lstStyle/>
        <a:p>
          <a:endParaRPr lang="en-US"/>
        </a:p>
      </dgm:t>
    </dgm:pt>
    <dgm:pt modelId="{1DB2D8FF-7E4B-4179-AEBC-1312176C1585}">
      <dgm:prSet/>
      <dgm:spPr>
        <a:solidFill>
          <a:schemeClr val="accent2">
            <a:lumMod val="60000"/>
            <a:lumOff val="40000"/>
          </a:schemeClr>
        </a:solidFill>
      </dgm:spPr>
      <dgm:t>
        <a:bodyPr/>
        <a:lstStyle/>
        <a:p>
          <a:r>
            <a:rPr lang="en-US" dirty="0"/>
            <a:t>Implement in SSDIF and SCA</a:t>
          </a:r>
        </a:p>
      </dgm:t>
    </dgm:pt>
    <dgm:pt modelId="{E90896D2-BC7C-4914-AACA-6F1F386B5826}" type="parTrans" cxnId="{01F120B4-3858-4745-9ED1-AC863BF374B2}">
      <dgm:prSet/>
      <dgm:spPr/>
      <dgm:t>
        <a:bodyPr/>
        <a:lstStyle/>
        <a:p>
          <a:endParaRPr lang="en-US" dirty="0"/>
        </a:p>
      </dgm:t>
    </dgm:pt>
    <dgm:pt modelId="{D08428BF-1D81-4DDB-A102-05AD36C59FE8}" type="sibTrans" cxnId="{01F120B4-3858-4745-9ED1-AC863BF374B2}">
      <dgm:prSet/>
      <dgm:spPr/>
      <dgm:t>
        <a:bodyPr/>
        <a:lstStyle/>
        <a:p>
          <a:endParaRPr lang="en-US"/>
        </a:p>
      </dgm:t>
    </dgm:pt>
    <dgm:pt modelId="{E573B79F-B012-4F80-A6F4-9D3DB7714BCF}">
      <dgm:prSet/>
      <dgm:spPr>
        <a:solidFill>
          <a:schemeClr val="accent2">
            <a:lumMod val="60000"/>
            <a:lumOff val="40000"/>
          </a:schemeClr>
        </a:solidFill>
      </dgm:spPr>
      <dgm:t>
        <a:bodyPr/>
        <a:lstStyle/>
        <a:p>
          <a:r>
            <a:rPr lang="en-US" dirty="0"/>
            <a:t>Implement in SCA</a:t>
          </a:r>
        </a:p>
      </dgm:t>
    </dgm:pt>
    <dgm:pt modelId="{0AC545AB-628A-4DF4-9D4E-2288D4F7B747}" type="parTrans" cxnId="{EFB7ED0A-F00D-4DED-AB95-924E9E0E1E67}">
      <dgm:prSet/>
      <dgm:spPr/>
      <dgm:t>
        <a:bodyPr/>
        <a:lstStyle/>
        <a:p>
          <a:endParaRPr lang="en-US" dirty="0"/>
        </a:p>
      </dgm:t>
    </dgm:pt>
    <dgm:pt modelId="{8D04003D-1DE8-4227-B897-697699E62222}" type="sibTrans" cxnId="{EFB7ED0A-F00D-4DED-AB95-924E9E0E1E67}">
      <dgm:prSet/>
      <dgm:spPr/>
      <dgm:t>
        <a:bodyPr/>
        <a:lstStyle/>
        <a:p>
          <a:endParaRPr lang="en-US"/>
        </a:p>
      </dgm:t>
    </dgm:pt>
    <dgm:pt modelId="{E497CD16-4449-4B40-A811-4A23701D0F66}" type="pres">
      <dgm:prSet presAssocID="{F0A22C5B-3CE8-4A16-BE71-AC9FBBAB5699}" presName="diagram" presStyleCnt="0">
        <dgm:presLayoutVars>
          <dgm:chPref val="1"/>
          <dgm:dir/>
          <dgm:animOne val="branch"/>
          <dgm:animLvl val="lvl"/>
          <dgm:resizeHandles val="exact"/>
        </dgm:presLayoutVars>
      </dgm:prSet>
      <dgm:spPr/>
    </dgm:pt>
    <dgm:pt modelId="{5FC64481-7F32-40CB-97C8-4D780DEC5E28}" type="pres">
      <dgm:prSet presAssocID="{148EDFDD-D4BB-436C-BA32-D88F3B58FB6E}" presName="root1" presStyleCnt="0"/>
      <dgm:spPr/>
    </dgm:pt>
    <dgm:pt modelId="{DFC57DA2-1F9F-4E2D-9E82-4A7B69F4C07C}" type="pres">
      <dgm:prSet presAssocID="{148EDFDD-D4BB-436C-BA32-D88F3B58FB6E}" presName="LevelOneTextNode" presStyleLbl="node0" presStyleIdx="0" presStyleCnt="1" custLinFactNeighborX="-54222" custLinFactNeighborY="21250">
        <dgm:presLayoutVars>
          <dgm:chPref val="3"/>
        </dgm:presLayoutVars>
      </dgm:prSet>
      <dgm:spPr/>
    </dgm:pt>
    <dgm:pt modelId="{9A77E863-5A07-4CB4-BB83-EA2A5F487B9A}" type="pres">
      <dgm:prSet presAssocID="{148EDFDD-D4BB-436C-BA32-D88F3B58FB6E}" presName="level2hierChild" presStyleCnt="0"/>
      <dgm:spPr/>
    </dgm:pt>
    <dgm:pt modelId="{6C3830AA-B535-4D42-9C0C-C679842C9B7D}" type="pres">
      <dgm:prSet presAssocID="{D2CC1B23-59F5-4C0A-BF54-79CC45EE27C8}" presName="conn2-1" presStyleLbl="parChTrans1D2" presStyleIdx="0" presStyleCnt="3"/>
      <dgm:spPr/>
    </dgm:pt>
    <dgm:pt modelId="{8F4FA1E2-8190-4833-8B58-1B6584949A31}" type="pres">
      <dgm:prSet presAssocID="{D2CC1B23-59F5-4C0A-BF54-79CC45EE27C8}" presName="connTx" presStyleLbl="parChTrans1D2" presStyleIdx="0" presStyleCnt="3"/>
      <dgm:spPr/>
    </dgm:pt>
    <dgm:pt modelId="{2CC89B21-C7AE-42E5-9BF1-F1616D3B871A}" type="pres">
      <dgm:prSet presAssocID="{8F3EAAB4-1487-4FDE-A5D4-2534F9B77723}" presName="root2" presStyleCnt="0"/>
      <dgm:spPr/>
    </dgm:pt>
    <dgm:pt modelId="{A2C94045-2E10-4428-AAFA-457EEEB9B11E}" type="pres">
      <dgm:prSet presAssocID="{8F3EAAB4-1487-4FDE-A5D4-2534F9B77723}" presName="LevelTwoTextNode" presStyleLbl="node2" presStyleIdx="0" presStyleCnt="3" custLinFactNeighborY="-42465">
        <dgm:presLayoutVars>
          <dgm:chPref val="3"/>
        </dgm:presLayoutVars>
      </dgm:prSet>
      <dgm:spPr/>
    </dgm:pt>
    <dgm:pt modelId="{0471AB83-449D-42E3-A173-CE2C2B5F1BC5}" type="pres">
      <dgm:prSet presAssocID="{8F3EAAB4-1487-4FDE-A5D4-2534F9B77723}" presName="level3hierChild" presStyleCnt="0"/>
      <dgm:spPr/>
    </dgm:pt>
    <dgm:pt modelId="{203476A5-47AF-4982-BBFE-7922250E9FAE}" type="pres">
      <dgm:prSet presAssocID="{C8E56A50-4E5F-4F66-A955-3D0C5C79605E}" presName="conn2-1" presStyleLbl="parChTrans1D3" presStyleIdx="0" presStyleCnt="5"/>
      <dgm:spPr/>
    </dgm:pt>
    <dgm:pt modelId="{5910089F-BCF3-4740-ABBC-2A000241AB28}" type="pres">
      <dgm:prSet presAssocID="{C8E56A50-4E5F-4F66-A955-3D0C5C79605E}" presName="connTx" presStyleLbl="parChTrans1D3" presStyleIdx="0" presStyleCnt="5"/>
      <dgm:spPr/>
    </dgm:pt>
    <dgm:pt modelId="{0CE7D0DC-17B4-403B-8851-576FC49C075A}" type="pres">
      <dgm:prSet presAssocID="{2F490239-3FBB-4322-A465-6300BB8524C7}" presName="root2" presStyleCnt="0"/>
      <dgm:spPr/>
    </dgm:pt>
    <dgm:pt modelId="{FADD37EF-9D25-4067-814A-D3AAB0AF96B8}" type="pres">
      <dgm:prSet presAssocID="{2F490239-3FBB-4322-A465-6300BB8524C7}" presName="LevelTwoTextNode" presStyleLbl="node3" presStyleIdx="0" presStyleCnt="5" custLinFactNeighborX="-5211" custLinFactNeighborY="-64648">
        <dgm:presLayoutVars>
          <dgm:chPref val="3"/>
        </dgm:presLayoutVars>
      </dgm:prSet>
      <dgm:spPr/>
    </dgm:pt>
    <dgm:pt modelId="{9DFE001E-1ABB-487C-B662-872B8EF60C44}" type="pres">
      <dgm:prSet presAssocID="{2F490239-3FBB-4322-A465-6300BB8524C7}" presName="level3hierChild" presStyleCnt="0"/>
      <dgm:spPr/>
    </dgm:pt>
    <dgm:pt modelId="{3A752EE7-43B2-42DE-9AA3-31B12ABCF64B}" type="pres">
      <dgm:prSet presAssocID="{FBBF6138-F0BB-405E-8166-B507745FA57E}" presName="conn2-1" presStyleLbl="parChTrans1D3" presStyleIdx="1" presStyleCnt="5"/>
      <dgm:spPr/>
    </dgm:pt>
    <dgm:pt modelId="{283F8973-DE96-4CBC-A636-B242C981D332}" type="pres">
      <dgm:prSet presAssocID="{FBBF6138-F0BB-405E-8166-B507745FA57E}" presName="connTx" presStyleLbl="parChTrans1D3" presStyleIdx="1" presStyleCnt="5"/>
      <dgm:spPr/>
    </dgm:pt>
    <dgm:pt modelId="{F33355D3-DF2E-4B21-8223-8D99A955D5C7}" type="pres">
      <dgm:prSet presAssocID="{430ECDD1-7F8C-4C6F-AE5F-092F4405C796}" presName="root2" presStyleCnt="0"/>
      <dgm:spPr/>
    </dgm:pt>
    <dgm:pt modelId="{F3D7E4E4-9BDD-49C4-879B-AE808C4DC7CD}" type="pres">
      <dgm:prSet presAssocID="{430ECDD1-7F8C-4C6F-AE5F-092F4405C796}" presName="LevelTwoTextNode" presStyleLbl="node3" presStyleIdx="1" presStyleCnt="5" custLinFactNeighborX="-4515" custLinFactNeighborY="-21422">
        <dgm:presLayoutVars>
          <dgm:chPref val="3"/>
        </dgm:presLayoutVars>
      </dgm:prSet>
      <dgm:spPr/>
    </dgm:pt>
    <dgm:pt modelId="{5CDF2CD1-0F9A-4AFB-B35D-60E6DE852B2C}" type="pres">
      <dgm:prSet presAssocID="{430ECDD1-7F8C-4C6F-AE5F-092F4405C796}" presName="level3hierChild" presStyleCnt="0"/>
      <dgm:spPr/>
    </dgm:pt>
    <dgm:pt modelId="{89E189CA-E583-4D02-AB42-FDD2F2A875FB}" type="pres">
      <dgm:prSet presAssocID="{9DCCC019-3712-4299-82DD-AFEED1B87E9D}" presName="conn2-1" presStyleLbl="parChTrans1D2" presStyleIdx="1" presStyleCnt="3"/>
      <dgm:spPr/>
    </dgm:pt>
    <dgm:pt modelId="{99B56C75-2DF8-4D27-B564-2F2DA4A2046B}" type="pres">
      <dgm:prSet presAssocID="{9DCCC019-3712-4299-82DD-AFEED1B87E9D}" presName="connTx" presStyleLbl="parChTrans1D2" presStyleIdx="1" presStyleCnt="3"/>
      <dgm:spPr/>
    </dgm:pt>
    <dgm:pt modelId="{8E470C14-3D94-4109-A618-80C46E9C1100}" type="pres">
      <dgm:prSet presAssocID="{EE89FA97-E44A-4B80-AC38-4150B9BB66DA}" presName="root2" presStyleCnt="0"/>
      <dgm:spPr/>
    </dgm:pt>
    <dgm:pt modelId="{542B062C-F13F-45D1-A154-38A645C9E04D}" type="pres">
      <dgm:prSet presAssocID="{EE89FA97-E44A-4B80-AC38-4150B9BB66DA}" presName="LevelTwoTextNode" presStyleLbl="node2" presStyleIdx="1" presStyleCnt="3">
        <dgm:presLayoutVars>
          <dgm:chPref val="3"/>
        </dgm:presLayoutVars>
      </dgm:prSet>
      <dgm:spPr/>
    </dgm:pt>
    <dgm:pt modelId="{23914630-C483-42B7-8124-684237C3E099}" type="pres">
      <dgm:prSet presAssocID="{EE89FA97-E44A-4B80-AC38-4150B9BB66DA}" presName="level3hierChild" presStyleCnt="0"/>
      <dgm:spPr/>
    </dgm:pt>
    <dgm:pt modelId="{387AB334-974F-4B7B-8699-0BD63AA2B078}" type="pres">
      <dgm:prSet presAssocID="{E90896D2-BC7C-4914-AACA-6F1F386B5826}" presName="conn2-1" presStyleLbl="parChTrans1D3" presStyleIdx="2" presStyleCnt="5"/>
      <dgm:spPr/>
    </dgm:pt>
    <dgm:pt modelId="{845F3994-E37C-49A3-86EC-B59605B3D6ED}" type="pres">
      <dgm:prSet presAssocID="{E90896D2-BC7C-4914-AACA-6F1F386B5826}" presName="connTx" presStyleLbl="parChTrans1D3" presStyleIdx="2" presStyleCnt="5"/>
      <dgm:spPr/>
    </dgm:pt>
    <dgm:pt modelId="{696525BB-AA7C-49C8-9D14-765D3687C13D}" type="pres">
      <dgm:prSet presAssocID="{1DB2D8FF-7E4B-4179-AEBC-1312176C1585}" presName="root2" presStyleCnt="0"/>
      <dgm:spPr/>
    </dgm:pt>
    <dgm:pt modelId="{CC850896-331F-45E1-B989-67284D6F43B2}" type="pres">
      <dgm:prSet presAssocID="{1DB2D8FF-7E4B-4179-AEBC-1312176C1585}" presName="LevelTwoTextNode" presStyleLbl="node3" presStyleIdx="2" presStyleCnt="5">
        <dgm:presLayoutVars>
          <dgm:chPref val="3"/>
        </dgm:presLayoutVars>
      </dgm:prSet>
      <dgm:spPr/>
    </dgm:pt>
    <dgm:pt modelId="{0B47D0CD-FD39-4EAE-911D-75087BBE7482}" type="pres">
      <dgm:prSet presAssocID="{1DB2D8FF-7E4B-4179-AEBC-1312176C1585}" presName="level3hierChild" presStyleCnt="0"/>
      <dgm:spPr/>
    </dgm:pt>
    <dgm:pt modelId="{92F607D5-B9B8-44A8-B989-2001050E96F2}" type="pres">
      <dgm:prSet presAssocID="{635C5E39-BCA9-454E-9AE1-4BA4130E4F51}" presName="conn2-1" presStyleLbl="parChTrans1D2" presStyleIdx="2" presStyleCnt="3"/>
      <dgm:spPr/>
    </dgm:pt>
    <dgm:pt modelId="{43029AA0-1E9C-4BA0-B748-3F62FAE921CA}" type="pres">
      <dgm:prSet presAssocID="{635C5E39-BCA9-454E-9AE1-4BA4130E4F51}" presName="connTx" presStyleLbl="parChTrans1D2" presStyleIdx="2" presStyleCnt="3"/>
      <dgm:spPr/>
    </dgm:pt>
    <dgm:pt modelId="{8D3A970C-244A-42BC-B5FF-FFB6724425DA}" type="pres">
      <dgm:prSet presAssocID="{D9897882-B016-4DED-8D03-3B354BD04ED6}" presName="root2" presStyleCnt="0"/>
      <dgm:spPr/>
    </dgm:pt>
    <dgm:pt modelId="{363F8BE4-9EDE-4697-B84C-80FE24E47D9E}" type="pres">
      <dgm:prSet presAssocID="{D9897882-B016-4DED-8D03-3B354BD04ED6}" presName="LevelTwoTextNode" presStyleLbl="node2" presStyleIdx="2" presStyleCnt="3" custLinFactY="23408" custLinFactNeighborX="988" custLinFactNeighborY="100000">
        <dgm:presLayoutVars>
          <dgm:chPref val="3"/>
        </dgm:presLayoutVars>
      </dgm:prSet>
      <dgm:spPr/>
    </dgm:pt>
    <dgm:pt modelId="{954EF19E-5B94-4C1B-BDAA-8E6B594D6293}" type="pres">
      <dgm:prSet presAssocID="{D9897882-B016-4DED-8D03-3B354BD04ED6}" presName="level3hierChild" presStyleCnt="0"/>
      <dgm:spPr/>
    </dgm:pt>
    <dgm:pt modelId="{EE3C30E9-AA4E-4388-A8FE-F5AD99A8F44D}" type="pres">
      <dgm:prSet presAssocID="{0AC545AB-628A-4DF4-9D4E-2288D4F7B747}" presName="conn2-1" presStyleLbl="parChTrans1D3" presStyleIdx="3" presStyleCnt="5"/>
      <dgm:spPr/>
    </dgm:pt>
    <dgm:pt modelId="{9DC3EB19-C37A-4E1B-8CB6-A8FA15DC27FE}" type="pres">
      <dgm:prSet presAssocID="{0AC545AB-628A-4DF4-9D4E-2288D4F7B747}" presName="connTx" presStyleLbl="parChTrans1D3" presStyleIdx="3" presStyleCnt="5"/>
      <dgm:spPr/>
    </dgm:pt>
    <dgm:pt modelId="{584DCDE3-7463-44EE-BD31-5964A28C2CB3}" type="pres">
      <dgm:prSet presAssocID="{E573B79F-B012-4F80-A6F4-9D3DB7714BCF}" presName="root2" presStyleCnt="0"/>
      <dgm:spPr/>
    </dgm:pt>
    <dgm:pt modelId="{EAB445AA-05E1-44CA-9DC0-319DA161B386}" type="pres">
      <dgm:prSet presAssocID="{E573B79F-B012-4F80-A6F4-9D3DB7714BCF}" presName="LevelTwoTextNode" presStyleLbl="node3" presStyleIdx="3" presStyleCnt="5">
        <dgm:presLayoutVars>
          <dgm:chPref val="3"/>
        </dgm:presLayoutVars>
      </dgm:prSet>
      <dgm:spPr/>
    </dgm:pt>
    <dgm:pt modelId="{FBC65C2B-1E64-45A9-A91F-66DD4E4B0C97}" type="pres">
      <dgm:prSet presAssocID="{E573B79F-B012-4F80-A6F4-9D3DB7714BCF}" presName="level3hierChild" presStyleCnt="0"/>
      <dgm:spPr/>
    </dgm:pt>
    <dgm:pt modelId="{05814532-8042-47FD-A1DD-18BDA006A9CF}" type="pres">
      <dgm:prSet presAssocID="{ACB467C0-19A6-4FAB-B956-D2A5FF2B4B79}" presName="conn2-1" presStyleLbl="parChTrans1D3" presStyleIdx="4" presStyleCnt="5"/>
      <dgm:spPr/>
    </dgm:pt>
    <dgm:pt modelId="{53BE4CB5-919E-4EAB-A3ED-631163C08664}" type="pres">
      <dgm:prSet presAssocID="{ACB467C0-19A6-4FAB-B956-D2A5FF2B4B79}" presName="connTx" presStyleLbl="parChTrans1D3" presStyleIdx="4" presStyleCnt="5"/>
      <dgm:spPr/>
    </dgm:pt>
    <dgm:pt modelId="{6E81DAE5-DDF5-4D05-AD16-ECA6111FAFF4}" type="pres">
      <dgm:prSet presAssocID="{90E7C69F-BD29-4193-A825-ACE04B94A94D}" presName="root2" presStyleCnt="0"/>
      <dgm:spPr/>
    </dgm:pt>
    <dgm:pt modelId="{4C8BE9CB-9D76-41FB-AABC-3EA37227663E}" type="pres">
      <dgm:prSet presAssocID="{90E7C69F-BD29-4193-A825-ACE04B94A94D}" presName="LevelTwoTextNode" presStyleLbl="node3" presStyleIdx="4" presStyleCnt="5" custLinFactY="1225" custLinFactNeighborX="2469" custLinFactNeighborY="100000">
        <dgm:presLayoutVars>
          <dgm:chPref val="3"/>
        </dgm:presLayoutVars>
      </dgm:prSet>
      <dgm:spPr/>
    </dgm:pt>
    <dgm:pt modelId="{74D55EDE-382F-480A-BA05-5B165C6A9C2A}" type="pres">
      <dgm:prSet presAssocID="{90E7C69F-BD29-4193-A825-ACE04B94A94D}" presName="level3hierChild" presStyleCnt="0"/>
      <dgm:spPr/>
    </dgm:pt>
  </dgm:ptLst>
  <dgm:cxnLst>
    <dgm:cxn modelId="{91300500-0121-4D3A-85CC-E5805B65E234}" type="presOf" srcId="{FBBF6138-F0BB-405E-8166-B507745FA57E}" destId="{3A752EE7-43B2-42DE-9AA3-31B12ABCF64B}" srcOrd="0" destOrd="0" presId="urn:microsoft.com/office/officeart/2005/8/layout/hierarchy2"/>
    <dgm:cxn modelId="{A885FA09-1190-4821-B9BA-8B5584A154E9}" srcId="{D9897882-B016-4DED-8D03-3B354BD04ED6}" destId="{90E7C69F-BD29-4193-A825-ACE04B94A94D}" srcOrd="1" destOrd="0" parTransId="{ACB467C0-19A6-4FAB-B956-D2A5FF2B4B79}" sibTransId="{9CE5D8ED-8EC2-44DC-8BB0-F585EE2E00BD}"/>
    <dgm:cxn modelId="{EFB7ED0A-F00D-4DED-AB95-924E9E0E1E67}" srcId="{D9897882-B016-4DED-8D03-3B354BD04ED6}" destId="{E573B79F-B012-4F80-A6F4-9D3DB7714BCF}" srcOrd="0" destOrd="0" parTransId="{0AC545AB-628A-4DF4-9D4E-2288D4F7B747}" sibTransId="{8D04003D-1DE8-4227-B897-697699E62222}"/>
    <dgm:cxn modelId="{64DEAC0C-8C9B-48F0-9360-4CFD9EFF0BFF}" srcId="{8F3EAAB4-1487-4FDE-A5D4-2534F9B77723}" destId="{2F490239-3FBB-4322-A465-6300BB8524C7}" srcOrd="0" destOrd="0" parTransId="{C8E56A50-4E5F-4F66-A955-3D0C5C79605E}" sibTransId="{44E068D1-A168-4B99-8218-81335740F36C}"/>
    <dgm:cxn modelId="{CFC6C61B-A5EB-44A2-BA1D-3753DFBCBE43}" srcId="{148EDFDD-D4BB-436C-BA32-D88F3B58FB6E}" destId="{8F3EAAB4-1487-4FDE-A5D4-2534F9B77723}" srcOrd="0" destOrd="0" parTransId="{D2CC1B23-59F5-4C0A-BF54-79CC45EE27C8}" sibTransId="{A20A1DD2-6BB1-4E80-992D-F5024B4208CE}"/>
    <dgm:cxn modelId="{B0F0A820-7D9E-466B-891F-C14B88C15AD9}" srcId="{8F3EAAB4-1487-4FDE-A5D4-2534F9B77723}" destId="{430ECDD1-7F8C-4C6F-AE5F-092F4405C796}" srcOrd="1" destOrd="0" parTransId="{FBBF6138-F0BB-405E-8166-B507745FA57E}" sibTransId="{35DC3DA7-2F88-4AB1-941C-D79E29D7F3D0}"/>
    <dgm:cxn modelId="{5A2E8327-C30D-4B51-91B2-EFAAD6E75CF8}" type="presOf" srcId="{D9897882-B016-4DED-8D03-3B354BD04ED6}" destId="{363F8BE4-9EDE-4697-B84C-80FE24E47D9E}" srcOrd="0" destOrd="0" presId="urn:microsoft.com/office/officeart/2005/8/layout/hierarchy2"/>
    <dgm:cxn modelId="{E9D5332F-027E-4171-AA7B-6DE70C3DA112}" type="presOf" srcId="{0AC545AB-628A-4DF4-9D4E-2288D4F7B747}" destId="{EE3C30E9-AA4E-4388-A8FE-F5AD99A8F44D}" srcOrd="0" destOrd="0" presId="urn:microsoft.com/office/officeart/2005/8/layout/hierarchy2"/>
    <dgm:cxn modelId="{90E6722F-F333-47D1-AE57-27DB12959ACD}" type="presOf" srcId="{D2CC1B23-59F5-4C0A-BF54-79CC45EE27C8}" destId="{8F4FA1E2-8190-4833-8B58-1B6584949A31}" srcOrd="1" destOrd="0" presId="urn:microsoft.com/office/officeart/2005/8/layout/hierarchy2"/>
    <dgm:cxn modelId="{77D54540-AA5B-49DA-B85C-4CBFDEDD76DB}" type="presOf" srcId="{0AC545AB-628A-4DF4-9D4E-2288D4F7B747}" destId="{9DC3EB19-C37A-4E1B-8CB6-A8FA15DC27FE}" srcOrd="1" destOrd="0" presId="urn:microsoft.com/office/officeart/2005/8/layout/hierarchy2"/>
    <dgm:cxn modelId="{D2098240-6B5C-47C8-BB79-3893A819B7A6}" type="presOf" srcId="{90E7C69F-BD29-4193-A825-ACE04B94A94D}" destId="{4C8BE9CB-9D76-41FB-AABC-3EA37227663E}" srcOrd="0" destOrd="0" presId="urn:microsoft.com/office/officeart/2005/8/layout/hierarchy2"/>
    <dgm:cxn modelId="{EEEED545-FFE9-4321-AB68-1C482EA7D2FF}" type="presOf" srcId="{ACB467C0-19A6-4FAB-B956-D2A5FF2B4B79}" destId="{53BE4CB5-919E-4EAB-A3ED-631163C08664}" srcOrd="1" destOrd="0" presId="urn:microsoft.com/office/officeart/2005/8/layout/hierarchy2"/>
    <dgm:cxn modelId="{E30E7D66-F7AC-4243-A392-4FB4E42E39C2}" type="presOf" srcId="{E573B79F-B012-4F80-A6F4-9D3DB7714BCF}" destId="{EAB445AA-05E1-44CA-9DC0-319DA161B386}" srcOrd="0" destOrd="0" presId="urn:microsoft.com/office/officeart/2005/8/layout/hierarchy2"/>
    <dgm:cxn modelId="{D8223C4B-6CDB-4EA2-ACF8-50A161220784}" srcId="{F0A22C5B-3CE8-4A16-BE71-AC9FBBAB5699}" destId="{148EDFDD-D4BB-436C-BA32-D88F3B58FB6E}" srcOrd="0" destOrd="0" parTransId="{7BE42BF8-217B-4C49-B6F9-BB7ABE08A9BC}" sibTransId="{A2535B7E-4C5F-492B-A7D5-1762DA4EEB16}"/>
    <dgm:cxn modelId="{39DF044F-B531-4D4E-9FA9-8B9D01110FAA}" type="presOf" srcId="{635C5E39-BCA9-454E-9AE1-4BA4130E4F51}" destId="{92F607D5-B9B8-44A8-B989-2001050E96F2}" srcOrd="0" destOrd="0" presId="urn:microsoft.com/office/officeart/2005/8/layout/hierarchy2"/>
    <dgm:cxn modelId="{52D22C54-795D-479E-9A0E-D5A816AC0BA2}" type="presOf" srcId="{9DCCC019-3712-4299-82DD-AFEED1B87E9D}" destId="{99B56C75-2DF8-4D27-B564-2F2DA4A2046B}" srcOrd="1" destOrd="0" presId="urn:microsoft.com/office/officeart/2005/8/layout/hierarchy2"/>
    <dgm:cxn modelId="{4B684154-A9C9-418F-BC9E-75FD347FEB76}" type="presOf" srcId="{8F3EAAB4-1487-4FDE-A5D4-2534F9B77723}" destId="{A2C94045-2E10-4428-AAFA-457EEEB9B11E}" srcOrd="0" destOrd="0" presId="urn:microsoft.com/office/officeart/2005/8/layout/hierarchy2"/>
    <dgm:cxn modelId="{C56CCB55-38A2-43F9-B722-8401C6F5A880}" srcId="{148EDFDD-D4BB-436C-BA32-D88F3B58FB6E}" destId="{EE89FA97-E44A-4B80-AC38-4150B9BB66DA}" srcOrd="1" destOrd="0" parTransId="{9DCCC019-3712-4299-82DD-AFEED1B87E9D}" sibTransId="{665C23B2-4993-4DF5-BFC7-ABB37DAFAA1D}"/>
    <dgm:cxn modelId="{C39C9B78-A3F1-48B1-8263-B02E56AB4E3C}" type="presOf" srcId="{D2CC1B23-59F5-4C0A-BF54-79CC45EE27C8}" destId="{6C3830AA-B535-4D42-9C0C-C679842C9B7D}" srcOrd="0" destOrd="0" presId="urn:microsoft.com/office/officeart/2005/8/layout/hierarchy2"/>
    <dgm:cxn modelId="{194CC887-8368-4ADF-912D-7D61A14A6F04}" type="presOf" srcId="{C8E56A50-4E5F-4F66-A955-3D0C5C79605E}" destId="{5910089F-BCF3-4740-ABBC-2A000241AB28}" srcOrd="1" destOrd="0" presId="urn:microsoft.com/office/officeart/2005/8/layout/hierarchy2"/>
    <dgm:cxn modelId="{41BFD1AB-7A90-4D53-9C0D-67DF01A46532}" type="presOf" srcId="{9DCCC019-3712-4299-82DD-AFEED1B87E9D}" destId="{89E189CA-E583-4D02-AB42-FDD2F2A875FB}" srcOrd="0" destOrd="0" presId="urn:microsoft.com/office/officeart/2005/8/layout/hierarchy2"/>
    <dgm:cxn modelId="{A57E18B2-C664-40C1-A12B-4DEAC126D6F6}" type="presOf" srcId="{F0A22C5B-3CE8-4A16-BE71-AC9FBBAB5699}" destId="{E497CD16-4449-4B40-A811-4A23701D0F66}" srcOrd="0" destOrd="0" presId="urn:microsoft.com/office/officeart/2005/8/layout/hierarchy2"/>
    <dgm:cxn modelId="{01F120B4-3858-4745-9ED1-AC863BF374B2}" srcId="{EE89FA97-E44A-4B80-AC38-4150B9BB66DA}" destId="{1DB2D8FF-7E4B-4179-AEBC-1312176C1585}" srcOrd="0" destOrd="0" parTransId="{E90896D2-BC7C-4914-AACA-6F1F386B5826}" sibTransId="{D08428BF-1D81-4DDB-A102-05AD36C59FE8}"/>
    <dgm:cxn modelId="{0D4325B6-56C2-433E-A333-FC8BF7B34511}" type="presOf" srcId="{C8E56A50-4E5F-4F66-A955-3D0C5C79605E}" destId="{203476A5-47AF-4982-BBFE-7922250E9FAE}" srcOrd="0" destOrd="0" presId="urn:microsoft.com/office/officeart/2005/8/layout/hierarchy2"/>
    <dgm:cxn modelId="{9E0E93B6-7D51-493C-ADC2-03A7B66B4497}" type="presOf" srcId="{635C5E39-BCA9-454E-9AE1-4BA4130E4F51}" destId="{43029AA0-1E9C-4BA0-B748-3F62FAE921CA}" srcOrd="1" destOrd="0" presId="urn:microsoft.com/office/officeart/2005/8/layout/hierarchy2"/>
    <dgm:cxn modelId="{98070FB9-1296-460F-8788-D2C2F4332571}" type="presOf" srcId="{E90896D2-BC7C-4914-AACA-6F1F386B5826}" destId="{845F3994-E37C-49A3-86EC-B59605B3D6ED}" srcOrd="1" destOrd="0" presId="urn:microsoft.com/office/officeart/2005/8/layout/hierarchy2"/>
    <dgm:cxn modelId="{03E8FDBD-87A5-494B-ABBA-3CAA962D9821}" srcId="{148EDFDD-D4BB-436C-BA32-D88F3B58FB6E}" destId="{D9897882-B016-4DED-8D03-3B354BD04ED6}" srcOrd="2" destOrd="0" parTransId="{635C5E39-BCA9-454E-9AE1-4BA4130E4F51}" sibTransId="{F4487429-2D8E-4472-A8DE-20B42BA9C660}"/>
    <dgm:cxn modelId="{98BB2FD2-5EB5-4AFD-A331-961A623299DA}" type="presOf" srcId="{ACB467C0-19A6-4FAB-B956-D2A5FF2B4B79}" destId="{05814532-8042-47FD-A1DD-18BDA006A9CF}" srcOrd="0" destOrd="0" presId="urn:microsoft.com/office/officeart/2005/8/layout/hierarchy2"/>
    <dgm:cxn modelId="{E35630D4-D131-46A9-89AB-4AC43FDF3A6E}" type="presOf" srcId="{148EDFDD-D4BB-436C-BA32-D88F3B58FB6E}" destId="{DFC57DA2-1F9F-4E2D-9E82-4A7B69F4C07C}" srcOrd="0" destOrd="0" presId="urn:microsoft.com/office/officeart/2005/8/layout/hierarchy2"/>
    <dgm:cxn modelId="{13AEA6D8-B22A-412C-91D1-C3DCE3576962}" type="presOf" srcId="{430ECDD1-7F8C-4C6F-AE5F-092F4405C796}" destId="{F3D7E4E4-9BDD-49C4-879B-AE808C4DC7CD}" srcOrd="0" destOrd="0" presId="urn:microsoft.com/office/officeart/2005/8/layout/hierarchy2"/>
    <dgm:cxn modelId="{6B32C7DD-D075-47D4-A598-0AEA7D286CF2}" type="presOf" srcId="{2F490239-3FBB-4322-A465-6300BB8524C7}" destId="{FADD37EF-9D25-4067-814A-D3AAB0AF96B8}" srcOrd="0" destOrd="0" presId="urn:microsoft.com/office/officeart/2005/8/layout/hierarchy2"/>
    <dgm:cxn modelId="{2321EEDD-E6F5-4955-989A-5AD0B47A0A1B}" type="presOf" srcId="{E90896D2-BC7C-4914-AACA-6F1F386B5826}" destId="{387AB334-974F-4B7B-8699-0BD63AA2B078}" srcOrd="0" destOrd="0" presId="urn:microsoft.com/office/officeart/2005/8/layout/hierarchy2"/>
    <dgm:cxn modelId="{3FE777E1-79B8-463F-9C48-9335AEAC99C7}" type="presOf" srcId="{FBBF6138-F0BB-405E-8166-B507745FA57E}" destId="{283F8973-DE96-4CBC-A636-B242C981D332}" srcOrd="1" destOrd="0" presId="urn:microsoft.com/office/officeart/2005/8/layout/hierarchy2"/>
    <dgm:cxn modelId="{5BBA1EEC-2A42-4ABF-ADC1-9E292EC5177A}" type="presOf" srcId="{EE89FA97-E44A-4B80-AC38-4150B9BB66DA}" destId="{542B062C-F13F-45D1-A154-38A645C9E04D}" srcOrd="0" destOrd="0" presId="urn:microsoft.com/office/officeart/2005/8/layout/hierarchy2"/>
    <dgm:cxn modelId="{97AAC4F9-868A-4E9C-A395-2B33A1A090EC}" type="presOf" srcId="{1DB2D8FF-7E4B-4179-AEBC-1312176C1585}" destId="{CC850896-331F-45E1-B989-67284D6F43B2}" srcOrd="0" destOrd="0" presId="urn:microsoft.com/office/officeart/2005/8/layout/hierarchy2"/>
    <dgm:cxn modelId="{0729CA38-3CA7-4B71-93B2-50F3B59BD72D}" type="presParOf" srcId="{E497CD16-4449-4B40-A811-4A23701D0F66}" destId="{5FC64481-7F32-40CB-97C8-4D780DEC5E28}" srcOrd="0" destOrd="0" presId="urn:microsoft.com/office/officeart/2005/8/layout/hierarchy2"/>
    <dgm:cxn modelId="{AAA062F2-5E9F-42F4-845B-C1550AC9C047}" type="presParOf" srcId="{5FC64481-7F32-40CB-97C8-4D780DEC5E28}" destId="{DFC57DA2-1F9F-4E2D-9E82-4A7B69F4C07C}" srcOrd="0" destOrd="0" presId="urn:microsoft.com/office/officeart/2005/8/layout/hierarchy2"/>
    <dgm:cxn modelId="{103F7BB0-E9FE-4C9B-A1A5-1BAAA6D360BB}" type="presParOf" srcId="{5FC64481-7F32-40CB-97C8-4D780DEC5E28}" destId="{9A77E863-5A07-4CB4-BB83-EA2A5F487B9A}" srcOrd="1" destOrd="0" presId="urn:microsoft.com/office/officeart/2005/8/layout/hierarchy2"/>
    <dgm:cxn modelId="{B27D7D9C-9B0D-4308-A3C7-0960B6F4FF35}" type="presParOf" srcId="{9A77E863-5A07-4CB4-BB83-EA2A5F487B9A}" destId="{6C3830AA-B535-4D42-9C0C-C679842C9B7D}" srcOrd="0" destOrd="0" presId="urn:microsoft.com/office/officeart/2005/8/layout/hierarchy2"/>
    <dgm:cxn modelId="{9EE24398-9825-4A6B-B854-3CF273CDF026}" type="presParOf" srcId="{6C3830AA-B535-4D42-9C0C-C679842C9B7D}" destId="{8F4FA1E2-8190-4833-8B58-1B6584949A31}" srcOrd="0" destOrd="0" presId="urn:microsoft.com/office/officeart/2005/8/layout/hierarchy2"/>
    <dgm:cxn modelId="{13341FBE-C978-4C34-B345-EA931894FEA4}" type="presParOf" srcId="{9A77E863-5A07-4CB4-BB83-EA2A5F487B9A}" destId="{2CC89B21-C7AE-42E5-9BF1-F1616D3B871A}" srcOrd="1" destOrd="0" presId="urn:microsoft.com/office/officeart/2005/8/layout/hierarchy2"/>
    <dgm:cxn modelId="{7F0A02ED-EFD7-43DB-971C-C250C7A8F9C3}" type="presParOf" srcId="{2CC89B21-C7AE-42E5-9BF1-F1616D3B871A}" destId="{A2C94045-2E10-4428-AAFA-457EEEB9B11E}" srcOrd="0" destOrd="0" presId="urn:microsoft.com/office/officeart/2005/8/layout/hierarchy2"/>
    <dgm:cxn modelId="{CF84978D-D423-4379-AB06-90E366A06BB5}" type="presParOf" srcId="{2CC89B21-C7AE-42E5-9BF1-F1616D3B871A}" destId="{0471AB83-449D-42E3-A173-CE2C2B5F1BC5}" srcOrd="1" destOrd="0" presId="urn:microsoft.com/office/officeart/2005/8/layout/hierarchy2"/>
    <dgm:cxn modelId="{DAF98236-AD70-4480-AED2-985143FF44C1}" type="presParOf" srcId="{0471AB83-449D-42E3-A173-CE2C2B5F1BC5}" destId="{203476A5-47AF-4982-BBFE-7922250E9FAE}" srcOrd="0" destOrd="0" presId="urn:microsoft.com/office/officeart/2005/8/layout/hierarchy2"/>
    <dgm:cxn modelId="{3F00C63E-4640-4ECD-87AB-BC4341708CFA}" type="presParOf" srcId="{203476A5-47AF-4982-BBFE-7922250E9FAE}" destId="{5910089F-BCF3-4740-ABBC-2A000241AB28}" srcOrd="0" destOrd="0" presId="urn:microsoft.com/office/officeart/2005/8/layout/hierarchy2"/>
    <dgm:cxn modelId="{8923342E-1002-47AB-8C8E-DA15A7D113BD}" type="presParOf" srcId="{0471AB83-449D-42E3-A173-CE2C2B5F1BC5}" destId="{0CE7D0DC-17B4-403B-8851-576FC49C075A}" srcOrd="1" destOrd="0" presId="urn:microsoft.com/office/officeart/2005/8/layout/hierarchy2"/>
    <dgm:cxn modelId="{D566CDB7-4154-4E33-A1AD-29F4CC597320}" type="presParOf" srcId="{0CE7D0DC-17B4-403B-8851-576FC49C075A}" destId="{FADD37EF-9D25-4067-814A-D3AAB0AF96B8}" srcOrd="0" destOrd="0" presId="urn:microsoft.com/office/officeart/2005/8/layout/hierarchy2"/>
    <dgm:cxn modelId="{C69877F8-C70A-4058-8B32-2B4D3EC7ACD4}" type="presParOf" srcId="{0CE7D0DC-17B4-403B-8851-576FC49C075A}" destId="{9DFE001E-1ABB-487C-B662-872B8EF60C44}" srcOrd="1" destOrd="0" presId="urn:microsoft.com/office/officeart/2005/8/layout/hierarchy2"/>
    <dgm:cxn modelId="{CCDA38B4-27D8-47DF-A475-DB7CAAFB96FB}" type="presParOf" srcId="{0471AB83-449D-42E3-A173-CE2C2B5F1BC5}" destId="{3A752EE7-43B2-42DE-9AA3-31B12ABCF64B}" srcOrd="2" destOrd="0" presId="urn:microsoft.com/office/officeart/2005/8/layout/hierarchy2"/>
    <dgm:cxn modelId="{2684285C-CFDB-4B61-82E2-755AAB2A9465}" type="presParOf" srcId="{3A752EE7-43B2-42DE-9AA3-31B12ABCF64B}" destId="{283F8973-DE96-4CBC-A636-B242C981D332}" srcOrd="0" destOrd="0" presId="urn:microsoft.com/office/officeart/2005/8/layout/hierarchy2"/>
    <dgm:cxn modelId="{02FB3738-7264-46AE-B1CE-029FBF2BA2AA}" type="presParOf" srcId="{0471AB83-449D-42E3-A173-CE2C2B5F1BC5}" destId="{F33355D3-DF2E-4B21-8223-8D99A955D5C7}" srcOrd="3" destOrd="0" presId="urn:microsoft.com/office/officeart/2005/8/layout/hierarchy2"/>
    <dgm:cxn modelId="{1B837C62-5A9C-410F-AE37-651BE9ACD4AE}" type="presParOf" srcId="{F33355D3-DF2E-4B21-8223-8D99A955D5C7}" destId="{F3D7E4E4-9BDD-49C4-879B-AE808C4DC7CD}" srcOrd="0" destOrd="0" presId="urn:microsoft.com/office/officeart/2005/8/layout/hierarchy2"/>
    <dgm:cxn modelId="{ECB20F9A-E509-468E-AC82-E36F9754C565}" type="presParOf" srcId="{F33355D3-DF2E-4B21-8223-8D99A955D5C7}" destId="{5CDF2CD1-0F9A-4AFB-B35D-60E6DE852B2C}" srcOrd="1" destOrd="0" presId="urn:microsoft.com/office/officeart/2005/8/layout/hierarchy2"/>
    <dgm:cxn modelId="{73C66911-C646-45FD-9E6E-089B27526331}" type="presParOf" srcId="{9A77E863-5A07-4CB4-BB83-EA2A5F487B9A}" destId="{89E189CA-E583-4D02-AB42-FDD2F2A875FB}" srcOrd="2" destOrd="0" presId="urn:microsoft.com/office/officeart/2005/8/layout/hierarchy2"/>
    <dgm:cxn modelId="{633046A9-E74A-4B83-AE9F-E66DD7B7BA99}" type="presParOf" srcId="{89E189CA-E583-4D02-AB42-FDD2F2A875FB}" destId="{99B56C75-2DF8-4D27-B564-2F2DA4A2046B}" srcOrd="0" destOrd="0" presId="urn:microsoft.com/office/officeart/2005/8/layout/hierarchy2"/>
    <dgm:cxn modelId="{625B6072-222C-486E-9111-95906326C785}" type="presParOf" srcId="{9A77E863-5A07-4CB4-BB83-EA2A5F487B9A}" destId="{8E470C14-3D94-4109-A618-80C46E9C1100}" srcOrd="3" destOrd="0" presId="urn:microsoft.com/office/officeart/2005/8/layout/hierarchy2"/>
    <dgm:cxn modelId="{2B8C661D-4095-4AC6-B7CA-94823270AB8C}" type="presParOf" srcId="{8E470C14-3D94-4109-A618-80C46E9C1100}" destId="{542B062C-F13F-45D1-A154-38A645C9E04D}" srcOrd="0" destOrd="0" presId="urn:microsoft.com/office/officeart/2005/8/layout/hierarchy2"/>
    <dgm:cxn modelId="{9578C282-3967-4B5A-A44F-5AC3CB090AD4}" type="presParOf" srcId="{8E470C14-3D94-4109-A618-80C46E9C1100}" destId="{23914630-C483-42B7-8124-684237C3E099}" srcOrd="1" destOrd="0" presId="urn:microsoft.com/office/officeart/2005/8/layout/hierarchy2"/>
    <dgm:cxn modelId="{9525981D-2F7F-4C3C-8ABA-79D78C415117}" type="presParOf" srcId="{23914630-C483-42B7-8124-684237C3E099}" destId="{387AB334-974F-4B7B-8699-0BD63AA2B078}" srcOrd="0" destOrd="0" presId="urn:microsoft.com/office/officeart/2005/8/layout/hierarchy2"/>
    <dgm:cxn modelId="{D4E6A48E-605D-49E5-9318-D1EE9310A1D6}" type="presParOf" srcId="{387AB334-974F-4B7B-8699-0BD63AA2B078}" destId="{845F3994-E37C-49A3-86EC-B59605B3D6ED}" srcOrd="0" destOrd="0" presId="urn:microsoft.com/office/officeart/2005/8/layout/hierarchy2"/>
    <dgm:cxn modelId="{5FC5DA45-5EF0-494F-BA40-833CEB88FB00}" type="presParOf" srcId="{23914630-C483-42B7-8124-684237C3E099}" destId="{696525BB-AA7C-49C8-9D14-765D3687C13D}" srcOrd="1" destOrd="0" presId="urn:microsoft.com/office/officeart/2005/8/layout/hierarchy2"/>
    <dgm:cxn modelId="{787BB698-0C77-4504-990F-A1ED6578DF5E}" type="presParOf" srcId="{696525BB-AA7C-49C8-9D14-765D3687C13D}" destId="{CC850896-331F-45E1-B989-67284D6F43B2}" srcOrd="0" destOrd="0" presId="urn:microsoft.com/office/officeart/2005/8/layout/hierarchy2"/>
    <dgm:cxn modelId="{DD69523F-ED84-492B-8ABB-7C268B605B93}" type="presParOf" srcId="{696525BB-AA7C-49C8-9D14-765D3687C13D}" destId="{0B47D0CD-FD39-4EAE-911D-75087BBE7482}" srcOrd="1" destOrd="0" presId="urn:microsoft.com/office/officeart/2005/8/layout/hierarchy2"/>
    <dgm:cxn modelId="{4E1FBF91-CE01-4186-AED5-3E5B0C327CA8}" type="presParOf" srcId="{9A77E863-5A07-4CB4-BB83-EA2A5F487B9A}" destId="{92F607D5-B9B8-44A8-B989-2001050E96F2}" srcOrd="4" destOrd="0" presId="urn:microsoft.com/office/officeart/2005/8/layout/hierarchy2"/>
    <dgm:cxn modelId="{8245CC3C-BFB2-4F60-87DE-3F09AFF51C38}" type="presParOf" srcId="{92F607D5-B9B8-44A8-B989-2001050E96F2}" destId="{43029AA0-1E9C-4BA0-B748-3F62FAE921CA}" srcOrd="0" destOrd="0" presId="urn:microsoft.com/office/officeart/2005/8/layout/hierarchy2"/>
    <dgm:cxn modelId="{FE1160D0-E90B-4CC0-A24A-8781B80C9B69}" type="presParOf" srcId="{9A77E863-5A07-4CB4-BB83-EA2A5F487B9A}" destId="{8D3A970C-244A-42BC-B5FF-FFB6724425DA}" srcOrd="5" destOrd="0" presId="urn:microsoft.com/office/officeart/2005/8/layout/hierarchy2"/>
    <dgm:cxn modelId="{754BE1EE-4AA5-4402-9A12-F4CC04D422D0}" type="presParOf" srcId="{8D3A970C-244A-42BC-B5FF-FFB6724425DA}" destId="{363F8BE4-9EDE-4697-B84C-80FE24E47D9E}" srcOrd="0" destOrd="0" presId="urn:microsoft.com/office/officeart/2005/8/layout/hierarchy2"/>
    <dgm:cxn modelId="{E4A89BC8-C75C-47C1-ADDA-B557C4B4FC32}" type="presParOf" srcId="{8D3A970C-244A-42BC-B5FF-FFB6724425DA}" destId="{954EF19E-5B94-4C1B-BDAA-8E6B594D6293}" srcOrd="1" destOrd="0" presId="urn:microsoft.com/office/officeart/2005/8/layout/hierarchy2"/>
    <dgm:cxn modelId="{3BAD716C-627F-4C46-9C0A-41982937FD57}" type="presParOf" srcId="{954EF19E-5B94-4C1B-BDAA-8E6B594D6293}" destId="{EE3C30E9-AA4E-4388-A8FE-F5AD99A8F44D}" srcOrd="0" destOrd="0" presId="urn:microsoft.com/office/officeart/2005/8/layout/hierarchy2"/>
    <dgm:cxn modelId="{529F80DA-0687-4592-BAED-0EBA91E5B5BE}" type="presParOf" srcId="{EE3C30E9-AA4E-4388-A8FE-F5AD99A8F44D}" destId="{9DC3EB19-C37A-4E1B-8CB6-A8FA15DC27FE}" srcOrd="0" destOrd="0" presId="urn:microsoft.com/office/officeart/2005/8/layout/hierarchy2"/>
    <dgm:cxn modelId="{916F6931-8536-49CD-88FA-1351FC4C7AAD}" type="presParOf" srcId="{954EF19E-5B94-4C1B-BDAA-8E6B594D6293}" destId="{584DCDE3-7463-44EE-BD31-5964A28C2CB3}" srcOrd="1" destOrd="0" presId="urn:microsoft.com/office/officeart/2005/8/layout/hierarchy2"/>
    <dgm:cxn modelId="{462F962C-9EB7-4FFD-B2D8-3DDC546B867D}" type="presParOf" srcId="{584DCDE3-7463-44EE-BD31-5964A28C2CB3}" destId="{EAB445AA-05E1-44CA-9DC0-319DA161B386}" srcOrd="0" destOrd="0" presId="urn:microsoft.com/office/officeart/2005/8/layout/hierarchy2"/>
    <dgm:cxn modelId="{A9DB6B57-857A-4007-8459-AEB9A0BA3BA9}" type="presParOf" srcId="{584DCDE3-7463-44EE-BD31-5964A28C2CB3}" destId="{FBC65C2B-1E64-45A9-A91F-66DD4E4B0C97}" srcOrd="1" destOrd="0" presId="urn:microsoft.com/office/officeart/2005/8/layout/hierarchy2"/>
    <dgm:cxn modelId="{9EE532A9-3292-43E0-A30E-71B2A15AD8FF}" type="presParOf" srcId="{954EF19E-5B94-4C1B-BDAA-8E6B594D6293}" destId="{05814532-8042-47FD-A1DD-18BDA006A9CF}" srcOrd="2" destOrd="0" presId="urn:microsoft.com/office/officeart/2005/8/layout/hierarchy2"/>
    <dgm:cxn modelId="{0035659E-0F07-49EB-9042-949B9C49B3FE}" type="presParOf" srcId="{05814532-8042-47FD-A1DD-18BDA006A9CF}" destId="{53BE4CB5-919E-4EAB-A3ED-631163C08664}" srcOrd="0" destOrd="0" presId="urn:microsoft.com/office/officeart/2005/8/layout/hierarchy2"/>
    <dgm:cxn modelId="{B1152E91-EF88-4CEA-99C4-0106B0903EFC}" type="presParOf" srcId="{954EF19E-5B94-4C1B-BDAA-8E6B594D6293}" destId="{6E81DAE5-DDF5-4D05-AD16-ECA6111FAFF4}" srcOrd="3" destOrd="0" presId="urn:microsoft.com/office/officeart/2005/8/layout/hierarchy2"/>
    <dgm:cxn modelId="{189121C6-9D31-43AE-BD92-3A12F14DE880}" type="presParOf" srcId="{6E81DAE5-DDF5-4D05-AD16-ECA6111FAFF4}" destId="{4C8BE9CB-9D76-41FB-AABC-3EA37227663E}" srcOrd="0" destOrd="0" presId="urn:microsoft.com/office/officeart/2005/8/layout/hierarchy2"/>
    <dgm:cxn modelId="{FA5E93C0-913B-440B-B172-E6160C5738F4}" type="presParOf" srcId="{6E81DAE5-DDF5-4D05-AD16-ECA6111FAFF4}" destId="{74D55EDE-382F-480A-BA05-5B165C6A9C2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A22C5B-3CE8-4A16-BE71-AC9FBBAB5699}"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48EDFDD-D4BB-436C-BA32-D88F3B58FB6E}">
      <dgm:prSet phldrT="[Text]" custT="1"/>
      <dgm:spPr/>
      <dgm:t>
        <a:bodyPr/>
        <a:lstStyle/>
        <a:p>
          <a:r>
            <a:rPr lang="en-US" sz="1500" dirty="0"/>
            <a:t>Horizontal </a:t>
          </a:r>
        </a:p>
      </dgm:t>
    </dgm:pt>
    <dgm:pt modelId="{7BE42BF8-217B-4C49-B6F9-BB7ABE08A9BC}" type="parTrans" cxnId="{D8223C4B-6CDB-4EA2-ACF8-50A161220784}">
      <dgm:prSet/>
      <dgm:spPr/>
      <dgm:t>
        <a:bodyPr/>
        <a:lstStyle/>
        <a:p>
          <a:endParaRPr lang="en-US" sz="1500"/>
        </a:p>
      </dgm:t>
    </dgm:pt>
    <dgm:pt modelId="{A2535B7E-4C5F-492B-A7D5-1762DA4EEB16}" type="sibTrans" cxnId="{D8223C4B-6CDB-4EA2-ACF8-50A161220784}">
      <dgm:prSet/>
      <dgm:spPr/>
      <dgm:t>
        <a:bodyPr/>
        <a:lstStyle/>
        <a:p>
          <a:endParaRPr lang="en-US" sz="1500"/>
        </a:p>
      </dgm:t>
    </dgm:pt>
    <dgm:pt modelId="{8F3EAAB4-1487-4FDE-A5D4-2534F9B77723}">
      <dgm:prSet phldrT="[Text]" custT="1"/>
      <dgm:spPr/>
      <dgm:t>
        <a:bodyPr/>
        <a:lstStyle/>
        <a:p>
          <a:r>
            <a:rPr lang="en-US" sz="1500" dirty="0"/>
            <a:t>Parallel</a:t>
          </a:r>
        </a:p>
      </dgm:t>
    </dgm:pt>
    <dgm:pt modelId="{D2CC1B23-59F5-4C0A-BF54-79CC45EE27C8}" type="parTrans" cxnId="{CFC6C61B-A5EB-44A2-BA1D-3753DFBCBE43}">
      <dgm:prSet custT="1"/>
      <dgm:spPr/>
      <dgm:t>
        <a:bodyPr/>
        <a:lstStyle/>
        <a:p>
          <a:endParaRPr lang="en-US" sz="1500" dirty="0"/>
        </a:p>
      </dgm:t>
    </dgm:pt>
    <dgm:pt modelId="{A20A1DD2-6BB1-4E80-992D-F5024B4208CE}" type="sibTrans" cxnId="{CFC6C61B-A5EB-44A2-BA1D-3753DFBCBE43}">
      <dgm:prSet/>
      <dgm:spPr/>
      <dgm:t>
        <a:bodyPr/>
        <a:lstStyle/>
        <a:p>
          <a:endParaRPr lang="en-US" sz="1500"/>
        </a:p>
      </dgm:t>
    </dgm:pt>
    <dgm:pt modelId="{430ECDD1-7F8C-4C6F-AE5F-092F4405C796}">
      <dgm:prSet phldrT="[Text]" custT="1"/>
      <dgm:spPr/>
      <dgm:t>
        <a:bodyPr/>
        <a:lstStyle/>
        <a:p>
          <a:r>
            <a:rPr lang="en-US" sz="1500" dirty="0"/>
            <a:t>SCA</a:t>
          </a:r>
        </a:p>
      </dgm:t>
    </dgm:pt>
    <dgm:pt modelId="{FBBF6138-F0BB-405E-8166-B507745FA57E}" type="parTrans" cxnId="{B0F0A820-7D9E-466B-891F-C14B88C15AD9}">
      <dgm:prSet custT="1"/>
      <dgm:spPr/>
      <dgm:t>
        <a:bodyPr/>
        <a:lstStyle/>
        <a:p>
          <a:endParaRPr lang="en-US" sz="1500" dirty="0"/>
        </a:p>
      </dgm:t>
    </dgm:pt>
    <dgm:pt modelId="{35DC3DA7-2F88-4AB1-941C-D79E29D7F3D0}" type="sibTrans" cxnId="{B0F0A820-7D9E-466B-891F-C14B88C15AD9}">
      <dgm:prSet/>
      <dgm:spPr/>
      <dgm:t>
        <a:bodyPr/>
        <a:lstStyle/>
        <a:p>
          <a:endParaRPr lang="en-US" sz="1500"/>
        </a:p>
      </dgm:t>
    </dgm:pt>
    <dgm:pt modelId="{D9897882-B016-4DED-8D03-3B354BD04ED6}">
      <dgm:prSet phldrT="[Text]" custT="1"/>
      <dgm:spPr>
        <a:solidFill>
          <a:srgbClr val="FF0000"/>
        </a:solidFill>
      </dgm:spPr>
      <dgm:t>
        <a:bodyPr/>
        <a:lstStyle/>
        <a:p>
          <a:r>
            <a:rPr lang="en-US" sz="1500" dirty="0"/>
            <a:t>Wake</a:t>
          </a:r>
        </a:p>
        <a:p>
          <a:r>
            <a:rPr lang="en-US" sz="1500" dirty="0"/>
            <a:t>Not possible</a:t>
          </a:r>
        </a:p>
      </dgm:t>
    </dgm:pt>
    <dgm:pt modelId="{635C5E39-BCA9-454E-9AE1-4BA4130E4F51}" type="parTrans" cxnId="{03E8FDBD-87A5-494B-ABBA-3CAA962D9821}">
      <dgm:prSet custT="1"/>
      <dgm:spPr/>
      <dgm:t>
        <a:bodyPr/>
        <a:lstStyle/>
        <a:p>
          <a:endParaRPr lang="en-US" sz="1500" dirty="0"/>
        </a:p>
      </dgm:t>
    </dgm:pt>
    <dgm:pt modelId="{F4487429-2D8E-4472-A8DE-20B42BA9C660}" type="sibTrans" cxnId="{03E8FDBD-87A5-494B-ABBA-3CAA962D9821}">
      <dgm:prSet/>
      <dgm:spPr/>
      <dgm:t>
        <a:bodyPr/>
        <a:lstStyle/>
        <a:p>
          <a:endParaRPr lang="en-US" sz="1500"/>
        </a:p>
      </dgm:t>
    </dgm:pt>
    <dgm:pt modelId="{EE89FA97-E44A-4B80-AC38-4150B9BB66DA}">
      <dgm:prSet custT="1"/>
      <dgm:spPr/>
      <dgm:t>
        <a:bodyPr/>
        <a:lstStyle/>
        <a:p>
          <a:r>
            <a:rPr lang="en-US" sz="1500" dirty="0"/>
            <a:t>Perpendicular</a:t>
          </a:r>
        </a:p>
      </dgm:t>
    </dgm:pt>
    <dgm:pt modelId="{9DCCC019-3712-4299-82DD-AFEED1B87E9D}" type="parTrans" cxnId="{C56CCB55-38A2-43F9-B722-8401C6F5A880}">
      <dgm:prSet custT="1"/>
      <dgm:spPr/>
      <dgm:t>
        <a:bodyPr/>
        <a:lstStyle/>
        <a:p>
          <a:endParaRPr lang="en-US" sz="1500" dirty="0"/>
        </a:p>
      </dgm:t>
    </dgm:pt>
    <dgm:pt modelId="{665C23B2-4993-4DF5-BFC7-ABB37DAFAA1D}" type="sibTrans" cxnId="{C56CCB55-38A2-43F9-B722-8401C6F5A880}">
      <dgm:prSet/>
      <dgm:spPr/>
      <dgm:t>
        <a:bodyPr/>
        <a:lstStyle/>
        <a:p>
          <a:endParaRPr lang="en-US" sz="1500"/>
        </a:p>
      </dgm:t>
    </dgm:pt>
    <dgm:pt modelId="{AB02181D-57E2-49FA-98F2-618AE66583F5}">
      <dgm:prSet custT="1"/>
      <dgm:spPr/>
      <dgm:t>
        <a:bodyPr/>
        <a:lstStyle/>
        <a:p>
          <a:r>
            <a:rPr lang="en-US" sz="1500" dirty="0"/>
            <a:t>SSDIF</a:t>
          </a:r>
        </a:p>
      </dgm:t>
    </dgm:pt>
    <dgm:pt modelId="{93A76BEC-422A-41C8-8152-1B1F86236FED}" type="parTrans" cxnId="{6EE4DB04-5F63-490F-B3A9-53E5E1CD6ADA}">
      <dgm:prSet custT="1"/>
      <dgm:spPr/>
      <dgm:t>
        <a:bodyPr/>
        <a:lstStyle/>
        <a:p>
          <a:endParaRPr lang="en-US" sz="1500" dirty="0"/>
        </a:p>
      </dgm:t>
    </dgm:pt>
    <dgm:pt modelId="{5C1ADC03-79AB-4933-AE18-8B62F5A4E6BA}" type="sibTrans" cxnId="{6EE4DB04-5F63-490F-B3A9-53E5E1CD6ADA}">
      <dgm:prSet/>
      <dgm:spPr/>
      <dgm:t>
        <a:bodyPr/>
        <a:lstStyle/>
        <a:p>
          <a:endParaRPr lang="en-US" sz="1500"/>
        </a:p>
      </dgm:t>
    </dgm:pt>
    <dgm:pt modelId="{47031CDC-01FD-41E6-A61B-A5FBB349DDCC}">
      <dgm:prSet custT="1"/>
      <dgm:spPr/>
      <dgm:t>
        <a:bodyPr/>
        <a:lstStyle/>
        <a:p>
          <a:r>
            <a:rPr lang="en-US" sz="1500" dirty="0"/>
            <a:t>BC</a:t>
          </a:r>
        </a:p>
      </dgm:t>
    </dgm:pt>
    <dgm:pt modelId="{1FFF19C9-4F57-4CE1-830D-D1A4AF25DFBD}" type="parTrans" cxnId="{94AD1B4B-16B1-4A85-9E09-8408067F0830}">
      <dgm:prSet custT="1"/>
      <dgm:spPr/>
      <dgm:t>
        <a:bodyPr/>
        <a:lstStyle/>
        <a:p>
          <a:endParaRPr lang="en-US" sz="1500" dirty="0"/>
        </a:p>
      </dgm:t>
    </dgm:pt>
    <dgm:pt modelId="{E2C15B1C-D51E-494D-A1E7-406F131B7239}" type="sibTrans" cxnId="{94AD1B4B-16B1-4A85-9E09-8408067F0830}">
      <dgm:prSet/>
      <dgm:spPr/>
      <dgm:t>
        <a:bodyPr/>
        <a:lstStyle/>
        <a:p>
          <a:endParaRPr lang="en-US" sz="1500"/>
        </a:p>
      </dgm:t>
    </dgm:pt>
    <dgm:pt modelId="{E497CD16-4449-4B40-A811-4A23701D0F66}" type="pres">
      <dgm:prSet presAssocID="{F0A22C5B-3CE8-4A16-BE71-AC9FBBAB5699}" presName="diagram" presStyleCnt="0">
        <dgm:presLayoutVars>
          <dgm:chPref val="1"/>
          <dgm:dir/>
          <dgm:animOne val="branch"/>
          <dgm:animLvl val="lvl"/>
          <dgm:resizeHandles val="exact"/>
        </dgm:presLayoutVars>
      </dgm:prSet>
      <dgm:spPr/>
    </dgm:pt>
    <dgm:pt modelId="{5FC64481-7F32-40CB-97C8-4D780DEC5E28}" type="pres">
      <dgm:prSet presAssocID="{148EDFDD-D4BB-436C-BA32-D88F3B58FB6E}" presName="root1" presStyleCnt="0"/>
      <dgm:spPr/>
    </dgm:pt>
    <dgm:pt modelId="{DFC57DA2-1F9F-4E2D-9E82-4A7B69F4C07C}" type="pres">
      <dgm:prSet presAssocID="{148EDFDD-D4BB-436C-BA32-D88F3B58FB6E}" presName="LevelOneTextNode" presStyleLbl="node0" presStyleIdx="0" presStyleCnt="1" custLinFactNeighborX="-70" custLinFactNeighborY="55422">
        <dgm:presLayoutVars>
          <dgm:chPref val="3"/>
        </dgm:presLayoutVars>
      </dgm:prSet>
      <dgm:spPr/>
    </dgm:pt>
    <dgm:pt modelId="{9A77E863-5A07-4CB4-BB83-EA2A5F487B9A}" type="pres">
      <dgm:prSet presAssocID="{148EDFDD-D4BB-436C-BA32-D88F3B58FB6E}" presName="level2hierChild" presStyleCnt="0"/>
      <dgm:spPr/>
    </dgm:pt>
    <dgm:pt modelId="{6C3830AA-B535-4D42-9C0C-C679842C9B7D}" type="pres">
      <dgm:prSet presAssocID="{D2CC1B23-59F5-4C0A-BF54-79CC45EE27C8}" presName="conn2-1" presStyleLbl="parChTrans1D2" presStyleIdx="0" presStyleCnt="3"/>
      <dgm:spPr/>
    </dgm:pt>
    <dgm:pt modelId="{8F4FA1E2-8190-4833-8B58-1B6584949A31}" type="pres">
      <dgm:prSet presAssocID="{D2CC1B23-59F5-4C0A-BF54-79CC45EE27C8}" presName="connTx" presStyleLbl="parChTrans1D2" presStyleIdx="0" presStyleCnt="3"/>
      <dgm:spPr/>
    </dgm:pt>
    <dgm:pt modelId="{2CC89B21-C7AE-42E5-9BF1-F1616D3B871A}" type="pres">
      <dgm:prSet presAssocID="{8F3EAAB4-1487-4FDE-A5D4-2534F9B77723}" presName="root2" presStyleCnt="0"/>
      <dgm:spPr/>
    </dgm:pt>
    <dgm:pt modelId="{A2C94045-2E10-4428-AAFA-457EEEB9B11E}" type="pres">
      <dgm:prSet presAssocID="{8F3EAAB4-1487-4FDE-A5D4-2534F9B77723}" presName="LevelTwoTextNode" presStyleLbl="node2" presStyleIdx="0" presStyleCnt="3" custLinFactNeighborY="-42465">
        <dgm:presLayoutVars>
          <dgm:chPref val="3"/>
        </dgm:presLayoutVars>
      </dgm:prSet>
      <dgm:spPr/>
    </dgm:pt>
    <dgm:pt modelId="{0471AB83-449D-42E3-A173-CE2C2B5F1BC5}" type="pres">
      <dgm:prSet presAssocID="{8F3EAAB4-1487-4FDE-A5D4-2534F9B77723}" presName="level3hierChild" presStyleCnt="0"/>
      <dgm:spPr/>
    </dgm:pt>
    <dgm:pt modelId="{56CF27B2-1B72-48F3-BA7A-70135A511581}" type="pres">
      <dgm:prSet presAssocID="{93A76BEC-422A-41C8-8152-1B1F86236FED}" presName="conn2-1" presStyleLbl="parChTrans1D3" presStyleIdx="0" presStyleCnt="3"/>
      <dgm:spPr/>
    </dgm:pt>
    <dgm:pt modelId="{B9F33BAF-18FC-462E-9908-15A4CED114D0}" type="pres">
      <dgm:prSet presAssocID="{93A76BEC-422A-41C8-8152-1B1F86236FED}" presName="connTx" presStyleLbl="parChTrans1D3" presStyleIdx="0" presStyleCnt="3"/>
      <dgm:spPr/>
    </dgm:pt>
    <dgm:pt modelId="{06513194-3272-47C5-B6D4-6B1DD1362596}" type="pres">
      <dgm:prSet presAssocID="{AB02181D-57E2-49FA-98F2-618AE66583F5}" presName="root2" presStyleCnt="0"/>
      <dgm:spPr/>
    </dgm:pt>
    <dgm:pt modelId="{FD6D1D61-2F91-4ACF-9039-E8967C040B73}" type="pres">
      <dgm:prSet presAssocID="{AB02181D-57E2-49FA-98F2-618AE66583F5}" presName="LevelTwoTextNode" presStyleLbl="node3" presStyleIdx="0" presStyleCnt="3" custLinFactNeighborX="-5148" custLinFactNeighborY="-10158">
        <dgm:presLayoutVars>
          <dgm:chPref val="3"/>
        </dgm:presLayoutVars>
      </dgm:prSet>
      <dgm:spPr/>
    </dgm:pt>
    <dgm:pt modelId="{9F0319FC-EC6D-471C-B86B-52E019F57E1D}" type="pres">
      <dgm:prSet presAssocID="{AB02181D-57E2-49FA-98F2-618AE66583F5}" presName="level3hierChild" presStyleCnt="0"/>
      <dgm:spPr/>
    </dgm:pt>
    <dgm:pt modelId="{3A752EE7-43B2-42DE-9AA3-31B12ABCF64B}" type="pres">
      <dgm:prSet presAssocID="{FBBF6138-F0BB-405E-8166-B507745FA57E}" presName="conn2-1" presStyleLbl="parChTrans1D3" presStyleIdx="1" presStyleCnt="3"/>
      <dgm:spPr/>
    </dgm:pt>
    <dgm:pt modelId="{283F8973-DE96-4CBC-A636-B242C981D332}" type="pres">
      <dgm:prSet presAssocID="{FBBF6138-F0BB-405E-8166-B507745FA57E}" presName="connTx" presStyleLbl="parChTrans1D3" presStyleIdx="1" presStyleCnt="3"/>
      <dgm:spPr/>
    </dgm:pt>
    <dgm:pt modelId="{F33355D3-DF2E-4B21-8223-8D99A955D5C7}" type="pres">
      <dgm:prSet presAssocID="{430ECDD1-7F8C-4C6F-AE5F-092F4405C796}" presName="root2" presStyleCnt="0"/>
      <dgm:spPr/>
    </dgm:pt>
    <dgm:pt modelId="{F3D7E4E4-9BDD-49C4-879B-AE808C4DC7CD}" type="pres">
      <dgm:prSet presAssocID="{430ECDD1-7F8C-4C6F-AE5F-092F4405C796}" presName="LevelTwoTextNode" presStyleLbl="node3" presStyleIdx="1" presStyleCnt="3" custLinFactNeighborX="-4515" custLinFactNeighborY="-21422">
        <dgm:presLayoutVars>
          <dgm:chPref val="3"/>
        </dgm:presLayoutVars>
      </dgm:prSet>
      <dgm:spPr/>
    </dgm:pt>
    <dgm:pt modelId="{5CDF2CD1-0F9A-4AFB-B35D-60E6DE852B2C}" type="pres">
      <dgm:prSet presAssocID="{430ECDD1-7F8C-4C6F-AE5F-092F4405C796}" presName="level3hierChild" presStyleCnt="0"/>
      <dgm:spPr/>
    </dgm:pt>
    <dgm:pt modelId="{89E189CA-E583-4D02-AB42-FDD2F2A875FB}" type="pres">
      <dgm:prSet presAssocID="{9DCCC019-3712-4299-82DD-AFEED1B87E9D}" presName="conn2-1" presStyleLbl="parChTrans1D2" presStyleIdx="1" presStyleCnt="3"/>
      <dgm:spPr/>
    </dgm:pt>
    <dgm:pt modelId="{99B56C75-2DF8-4D27-B564-2F2DA4A2046B}" type="pres">
      <dgm:prSet presAssocID="{9DCCC019-3712-4299-82DD-AFEED1B87E9D}" presName="connTx" presStyleLbl="parChTrans1D2" presStyleIdx="1" presStyleCnt="3"/>
      <dgm:spPr/>
    </dgm:pt>
    <dgm:pt modelId="{8E470C14-3D94-4109-A618-80C46E9C1100}" type="pres">
      <dgm:prSet presAssocID="{EE89FA97-E44A-4B80-AC38-4150B9BB66DA}" presName="root2" presStyleCnt="0"/>
      <dgm:spPr/>
    </dgm:pt>
    <dgm:pt modelId="{542B062C-F13F-45D1-A154-38A645C9E04D}" type="pres">
      <dgm:prSet presAssocID="{EE89FA97-E44A-4B80-AC38-4150B9BB66DA}" presName="LevelTwoTextNode" presStyleLbl="node2" presStyleIdx="1" presStyleCnt="3">
        <dgm:presLayoutVars>
          <dgm:chPref val="3"/>
        </dgm:presLayoutVars>
      </dgm:prSet>
      <dgm:spPr/>
    </dgm:pt>
    <dgm:pt modelId="{23914630-C483-42B7-8124-684237C3E099}" type="pres">
      <dgm:prSet presAssocID="{EE89FA97-E44A-4B80-AC38-4150B9BB66DA}" presName="level3hierChild" presStyleCnt="0"/>
      <dgm:spPr/>
    </dgm:pt>
    <dgm:pt modelId="{0CAAAC09-E664-40C4-B268-B9BC56B870BA}" type="pres">
      <dgm:prSet presAssocID="{1FFF19C9-4F57-4CE1-830D-D1A4AF25DFBD}" presName="conn2-1" presStyleLbl="parChTrans1D3" presStyleIdx="2" presStyleCnt="3"/>
      <dgm:spPr/>
    </dgm:pt>
    <dgm:pt modelId="{F7B787D0-0605-4376-B9BA-AD563AEF0963}" type="pres">
      <dgm:prSet presAssocID="{1FFF19C9-4F57-4CE1-830D-D1A4AF25DFBD}" presName="connTx" presStyleLbl="parChTrans1D3" presStyleIdx="2" presStyleCnt="3"/>
      <dgm:spPr/>
    </dgm:pt>
    <dgm:pt modelId="{3EAFFAFC-A9DF-4910-89E6-BE357F56A427}" type="pres">
      <dgm:prSet presAssocID="{47031CDC-01FD-41E6-A61B-A5FBB349DDCC}" presName="root2" presStyleCnt="0"/>
      <dgm:spPr/>
    </dgm:pt>
    <dgm:pt modelId="{C388F471-B488-496F-B6FE-97D5406FC6C4}" type="pres">
      <dgm:prSet presAssocID="{47031CDC-01FD-41E6-A61B-A5FBB349DDCC}" presName="LevelTwoTextNode" presStyleLbl="node3" presStyleIdx="2" presStyleCnt="3">
        <dgm:presLayoutVars>
          <dgm:chPref val="3"/>
        </dgm:presLayoutVars>
      </dgm:prSet>
      <dgm:spPr/>
    </dgm:pt>
    <dgm:pt modelId="{3A83C994-9A98-41FB-8F78-EBDC23E6485C}" type="pres">
      <dgm:prSet presAssocID="{47031CDC-01FD-41E6-A61B-A5FBB349DDCC}" presName="level3hierChild" presStyleCnt="0"/>
      <dgm:spPr/>
    </dgm:pt>
    <dgm:pt modelId="{92F607D5-B9B8-44A8-B989-2001050E96F2}" type="pres">
      <dgm:prSet presAssocID="{635C5E39-BCA9-454E-9AE1-4BA4130E4F51}" presName="conn2-1" presStyleLbl="parChTrans1D2" presStyleIdx="2" presStyleCnt="3"/>
      <dgm:spPr/>
    </dgm:pt>
    <dgm:pt modelId="{43029AA0-1E9C-4BA0-B748-3F62FAE921CA}" type="pres">
      <dgm:prSet presAssocID="{635C5E39-BCA9-454E-9AE1-4BA4130E4F51}" presName="connTx" presStyleLbl="parChTrans1D2" presStyleIdx="2" presStyleCnt="3"/>
      <dgm:spPr/>
    </dgm:pt>
    <dgm:pt modelId="{8D3A970C-244A-42BC-B5FF-FFB6724425DA}" type="pres">
      <dgm:prSet presAssocID="{D9897882-B016-4DED-8D03-3B354BD04ED6}" presName="root2" presStyleCnt="0"/>
      <dgm:spPr/>
    </dgm:pt>
    <dgm:pt modelId="{363F8BE4-9EDE-4697-B84C-80FE24E47D9E}" type="pres">
      <dgm:prSet presAssocID="{D9897882-B016-4DED-8D03-3B354BD04ED6}" presName="LevelTwoTextNode" presStyleLbl="node2" presStyleIdx="2" presStyleCnt="3" custLinFactY="23408" custLinFactNeighborX="988" custLinFactNeighborY="100000">
        <dgm:presLayoutVars>
          <dgm:chPref val="3"/>
        </dgm:presLayoutVars>
      </dgm:prSet>
      <dgm:spPr/>
    </dgm:pt>
    <dgm:pt modelId="{954EF19E-5B94-4C1B-BDAA-8E6B594D6293}" type="pres">
      <dgm:prSet presAssocID="{D9897882-B016-4DED-8D03-3B354BD04ED6}" presName="level3hierChild" presStyleCnt="0"/>
      <dgm:spPr/>
    </dgm:pt>
  </dgm:ptLst>
  <dgm:cxnLst>
    <dgm:cxn modelId="{91300500-0121-4D3A-85CC-E5805B65E234}" type="presOf" srcId="{FBBF6138-F0BB-405E-8166-B507745FA57E}" destId="{3A752EE7-43B2-42DE-9AA3-31B12ABCF64B}" srcOrd="0" destOrd="0" presId="urn:microsoft.com/office/officeart/2005/8/layout/hierarchy2"/>
    <dgm:cxn modelId="{6EE4DB04-5F63-490F-B3A9-53E5E1CD6ADA}" srcId="{8F3EAAB4-1487-4FDE-A5D4-2534F9B77723}" destId="{AB02181D-57E2-49FA-98F2-618AE66583F5}" srcOrd="0" destOrd="0" parTransId="{93A76BEC-422A-41C8-8152-1B1F86236FED}" sibTransId="{5C1ADC03-79AB-4933-AE18-8B62F5A4E6BA}"/>
    <dgm:cxn modelId="{2DA58611-8555-4503-931B-4CC4C9B22E3D}" type="presOf" srcId="{1FFF19C9-4F57-4CE1-830D-D1A4AF25DFBD}" destId="{0CAAAC09-E664-40C4-B268-B9BC56B870BA}" srcOrd="0" destOrd="0" presId="urn:microsoft.com/office/officeart/2005/8/layout/hierarchy2"/>
    <dgm:cxn modelId="{CFC6C61B-A5EB-44A2-BA1D-3753DFBCBE43}" srcId="{148EDFDD-D4BB-436C-BA32-D88F3B58FB6E}" destId="{8F3EAAB4-1487-4FDE-A5D4-2534F9B77723}" srcOrd="0" destOrd="0" parTransId="{D2CC1B23-59F5-4C0A-BF54-79CC45EE27C8}" sibTransId="{A20A1DD2-6BB1-4E80-992D-F5024B4208CE}"/>
    <dgm:cxn modelId="{B0F0A820-7D9E-466B-891F-C14B88C15AD9}" srcId="{8F3EAAB4-1487-4FDE-A5D4-2534F9B77723}" destId="{430ECDD1-7F8C-4C6F-AE5F-092F4405C796}" srcOrd="1" destOrd="0" parTransId="{FBBF6138-F0BB-405E-8166-B507745FA57E}" sibTransId="{35DC3DA7-2F88-4AB1-941C-D79E29D7F3D0}"/>
    <dgm:cxn modelId="{5A2E8327-C30D-4B51-91B2-EFAAD6E75CF8}" type="presOf" srcId="{D9897882-B016-4DED-8D03-3B354BD04ED6}" destId="{363F8BE4-9EDE-4697-B84C-80FE24E47D9E}" srcOrd="0" destOrd="0" presId="urn:microsoft.com/office/officeart/2005/8/layout/hierarchy2"/>
    <dgm:cxn modelId="{90E6722F-F333-47D1-AE57-27DB12959ACD}" type="presOf" srcId="{D2CC1B23-59F5-4C0A-BF54-79CC45EE27C8}" destId="{8F4FA1E2-8190-4833-8B58-1B6584949A31}" srcOrd="1" destOrd="0" presId="urn:microsoft.com/office/officeart/2005/8/layout/hierarchy2"/>
    <dgm:cxn modelId="{94AD1B4B-16B1-4A85-9E09-8408067F0830}" srcId="{EE89FA97-E44A-4B80-AC38-4150B9BB66DA}" destId="{47031CDC-01FD-41E6-A61B-A5FBB349DDCC}" srcOrd="0" destOrd="0" parTransId="{1FFF19C9-4F57-4CE1-830D-D1A4AF25DFBD}" sibTransId="{E2C15B1C-D51E-494D-A1E7-406F131B7239}"/>
    <dgm:cxn modelId="{D8223C4B-6CDB-4EA2-ACF8-50A161220784}" srcId="{F0A22C5B-3CE8-4A16-BE71-AC9FBBAB5699}" destId="{148EDFDD-D4BB-436C-BA32-D88F3B58FB6E}" srcOrd="0" destOrd="0" parTransId="{7BE42BF8-217B-4C49-B6F9-BB7ABE08A9BC}" sibTransId="{A2535B7E-4C5F-492B-A7D5-1762DA4EEB16}"/>
    <dgm:cxn modelId="{9333964C-BE83-40F8-949C-019867E93E60}" type="presOf" srcId="{93A76BEC-422A-41C8-8152-1B1F86236FED}" destId="{56CF27B2-1B72-48F3-BA7A-70135A511581}" srcOrd="0" destOrd="0" presId="urn:microsoft.com/office/officeart/2005/8/layout/hierarchy2"/>
    <dgm:cxn modelId="{39DF044F-B531-4D4E-9FA9-8B9D01110FAA}" type="presOf" srcId="{635C5E39-BCA9-454E-9AE1-4BA4130E4F51}" destId="{92F607D5-B9B8-44A8-B989-2001050E96F2}" srcOrd="0" destOrd="0" presId="urn:microsoft.com/office/officeart/2005/8/layout/hierarchy2"/>
    <dgm:cxn modelId="{52D22C54-795D-479E-9A0E-D5A816AC0BA2}" type="presOf" srcId="{9DCCC019-3712-4299-82DD-AFEED1B87E9D}" destId="{99B56C75-2DF8-4D27-B564-2F2DA4A2046B}" srcOrd="1" destOrd="0" presId="urn:microsoft.com/office/officeart/2005/8/layout/hierarchy2"/>
    <dgm:cxn modelId="{4B684154-A9C9-418F-BC9E-75FD347FEB76}" type="presOf" srcId="{8F3EAAB4-1487-4FDE-A5D4-2534F9B77723}" destId="{A2C94045-2E10-4428-AAFA-457EEEB9B11E}" srcOrd="0" destOrd="0" presId="urn:microsoft.com/office/officeart/2005/8/layout/hierarchy2"/>
    <dgm:cxn modelId="{C56CCB55-38A2-43F9-B722-8401C6F5A880}" srcId="{148EDFDD-D4BB-436C-BA32-D88F3B58FB6E}" destId="{EE89FA97-E44A-4B80-AC38-4150B9BB66DA}" srcOrd="1" destOrd="0" parTransId="{9DCCC019-3712-4299-82DD-AFEED1B87E9D}" sibTransId="{665C23B2-4993-4DF5-BFC7-ABB37DAFAA1D}"/>
    <dgm:cxn modelId="{C39C9B78-A3F1-48B1-8263-B02E56AB4E3C}" type="presOf" srcId="{D2CC1B23-59F5-4C0A-BF54-79CC45EE27C8}" destId="{6C3830AA-B535-4D42-9C0C-C679842C9B7D}" srcOrd="0" destOrd="0" presId="urn:microsoft.com/office/officeart/2005/8/layout/hierarchy2"/>
    <dgm:cxn modelId="{AD16F18C-E158-4234-A1D7-B32127BFAA87}" type="presOf" srcId="{93A76BEC-422A-41C8-8152-1B1F86236FED}" destId="{B9F33BAF-18FC-462E-9908-15A4CED114D0}" srcOrd="1" destOrd="0" presId="urn:microsoft.com/office/officeart/2005/8/layout/hierarchy2"/>
    <dgm:cxn modelId="{41BFD1AB-7A90-4D53-9C0D-67DF01A46532}" type="presOf" srcId="{9DCCC019-3712-4299-82DD-AFEED1B87E9D}" destId="{89E189CA-E583-4D02-AB42-FDD2F2A875FB}" srcOrd="0" destOrd="0" presId="urn:microsoft.com/office/officeart/2005/8/layout/hierarchy2"/>
    <dgm:cxn modelId="{A57E18B2-C664-40C1-A12B-4DEAC126D6F6}" type="presOf" srcId="{F0A22C5B-3CE8-4A16-BE71-AC9FBBAB5699}" destId="{E497CD16-4449-4B40-A811-4A23701D0F66}" srcOrd="0" destOrd="0" presId="urn:microsoft.com/office/officeart/2005/8/layout/hierarchy2"/>
    <dgm:cxn modelId="{9E0E93B6-7D51-493C-ADC2-03A7B66B4497}" type="presOf" srcId="{635C5E39-BCA9-454E-9AE1-4BA4130E4F51}" destId="{43029AA0-1E9C-4BA0-B748-3F62FAE921CA}" srcOrd="1" destOrd="0" presId="urn:microsoft.com/office/officeart/2005/8/layout/hierarchy2"/>
    <dgm:cxn modelId="{03E8FDBD-87A5-494B-ABBA-3CAA962D9821}" srcId="{148EDFDD-D4BB-436C-BA32-D88F3B58FB6E}" destId="{D9897882-B016-4DED-8D03-3B354BD04ED6}" srcOrd="2" destOrd="0" parTransId="{635C5E39-BCA9-454E-9AE1-4BA4130E4F51}" sibTransId="{F4487429-2D8E-4472-A8DE-20B42BA9C660}"/>
    <dgm:cxn modelId="{39CE5CC5-BC23-492F-85E3-1F2865581625}" type="presOf" srcId="{1FFF19C9-4F57-4CE1-830D-D1A4AF25DFBD}" destId="{F7B787D0-0605-4376-B9BA-AD563AEF0963}" srcOrd="1" destOrd="0" presId="urn:microsoft.com/office/officeart/2005/8/layout/hierarchy2"/>
    <dgm:cxn modelId="{F9E59EC7-E6FC-47C5-9FCC-18FDAFDCE2B2}" type="presOf" srcId="{47031CDC-01FD-41E6-A61B-A5FBB349DDCC}" destId="{C388F471-B488-496F-B6FE-97D5406FC6C4}" srcOrd="0" destOrd="0" presId="urn:microsoft.com/office/officeart/2005/8/layout/hierarchy2"/>
    <dgm:cxn modelId="{E35630D4-D131-46A9-89AB-4AC43FDF3A6E}" type="presOf" srcId="{148EDFDD-D4BB-436C-BA32-D88F3B58FB6E}" destId="{DFC57DA2-1F9F-4E2D-9E82-4A7B69F4C07C}" srcOrd="0" destOrd="0" presId="urn:microsoft.com/office/officeart/2005/8/layout/hierarchy2"/>
    <dgm:cxn modelId="{13AEA6D8-B22A-412C-91D1-C3DCE3576962}" type="presOf" srcId="{430ECDD1-7F8C-4C6F-AE5F-092F4405C796}" destId="{F3D7E4E4-9BDD-49C4-879B-AE808C4DC7CD}" srcOrd="0" destOrd="0" presId="urn:microsoft.com/office/officeart/2005/8/layout/hierarchy2"/>
    <dgm:cxn modelId="{8676FEDD-84A6-4825-9EF0-88D888B926FC}" type="presOf" srcId="{AB02181D-57E2-49FA-98F2-618AE66583F5}" destId="{FD6D1D61-2F91-4ACF-9039-E8967C040B73}" srcOrd="0" destOrd="0" presId="urn:microsoft.com/office/officeart/2005/8/layout/hierarchy2"/>
    <dgm:cxn modelId="{3FE777E1-79B8-463F-9C48-9335AEAC99C7}" type="presOf" srcId="{FBBF6138-F0BB-405E-8166-B507745FA57E}" destId="{283F8973-DE96-4CBC-A636-B242C981D332}" srcOrd="1" destOrd="0" presId="urn:microsoft.com/office/officeart/2005/8/layout/hierarchy2"/>
    <dgm:cxn modelId="{5BBA1EEC-2A42-4ABF-ADC1-9E292EC5177A}" type="presOf" srcId="{EE89FA97-E44A-4B80-AC38-4150B9BB66DA}" destId="{542B062C-F13F-45D1-A154-38A645C9E04D}" srcOrd="0" destOrd="0" presId="urn:microsoft.com/office/officeart/2005/8/layout/hierarchy2"/>
    <dgm:cxn modelId="{0729CA38-3CA7-4B71-93B2-50F3B59BD72D}" type="presParOf" srcId="{E497CD16-4449-4B40-A811-4A23701D0F66}" destId="{5FC64481-7F32-40CB-97C8-4D780DEC5E28}" srcOrd="0" destOrd="0" presId="urn:microsoft.com/office/officeart/2005/8/layout/hierarchy2"/>
    <dgm:cxn modelId="{AAA062F2-5E9F-42F4-845B-C1550AC9C047}" type="presParOf" srcId="{5FC64481-7F32-40CB-97C8-4D780DEC5E28}" destId="{DFC57DA2-1F9F-4E2D-9E82-4A7B69F4C07C}" srcOrd="0" destOrd="0" presId="urn:microsoft.com/office/officeart/2005/8/layout/hierarchy2"/>
    <dgm:cxn modelId="{103F7BB0-E9FE-4C9B-A1A5-1BAAA6D360BB}" type="presParOf" srcId="{5FC64481-7F32-40CB-97C8-4D780DEC5E28}" destId="{9A77E863-5A07-4CB4-BB83-EA2A5F487B9A}" srcOrd="1" destOrd="0" presId="urn:microsoft.com/office/officeart/2005/8/layout/hierarchy2"/>
    <dgm:cxn modelId="{B27D7D9C-9B0D-4308-A3C7-0960B6F4FF35}" type="presParOf" srcId="{9A77E863-5A07-4CB4-BB83-EA2A5F487B9A}" destId="{6C3830AA-B535-4D42-9C0C-C679842C9B7D}" srcOrd="0" destOrd="0" presId="urn:microsoft.com/office/officeart/2005/8/layout/hierarchy2"/>
    <dgm:cxn modelId="{9EE24398-9825-4A6B-B854-3CF273CDF026}" type="presParOf" srcId="{6C3830AA-B535-4D42-9C0C-C679842C9B7D}" destId="{8F4FA1E2-8190-4833-8B58-1B6584949A31}" srcOrd="0" destOrd="0" presId="urn:microsoft.com/office/officeart/2005/8/layout/hierarchy2"/>
    <dgm:cxn modelId="{13341FBE-C978-4C34-B345-EA931894FEA4}" type="presParOf" srcId="{9A77E863-5A07-4CB4-BB83-EA2A5F487B9A}" destId="{2CC89B21-C7AE-42E5-9BF1-F1616D3B871A}" srcOrd="1" destOrd="0" presId="urn:microsoft.com/office/officeart/2005/8/layout/hierarchy2"/>
    <dgm:cxn modelId="{7F0A02ED-EFD7-43DB-971C-C250C7A8F9C3}" type="presParOf" srcId="{2CC89B21-C7AE-42E5-9BF1-F1616D3B871A}" destId="{A2C94045-2E10-4428-AAFA-457EEEB9B11E}" srcOrd="0" destOrd="0" presId="urn:microsoft.com/office/officeart/2005/8/layout/hierarchy2"/>
    <dgm:cxn modelId="{CF84978D-D423-4379-AB06-90E366A06BB5}" type="presParOf" srcId="{2CC89B21-C7AE-42E5-9BF1-F1616D3B871A}" destId="{0471AB83-449D-42E3-A173-CE2C2B5F1BC5}" srcOrd="1" destOrd="0" presId="urn:microsoft.com/office/officeart/2005/8/layout/hierarchy2"/>
    <dgm:cxn modelId="{8D8576F0-73A4-435E-A335-B6AF34A53A77}" type="presParOf" srcId="{0471AB83-449D-42E3-A173-CE2C2B5F1BC5}" destId="{56CF27B2-1B72-48F3-BA7A-70135A511581}" srcOrd="0" destOrd="0" presId="urn:microsoft.com/office/officeart/2005/8/layout/hierarchy2"/>
    <dgm:cxn modelId="{68F70886-D78E-4F70-90E3-735B0BE6AB49}" type="presParOf" srcId="{56CF27B2-1B72-48F3-BA7A-70135A511581}" destId="{B9F33BAF-18FC-462E-9908-15A4CED114D0}" srcOrd="0" destOrd="0" presId="urn:microsoft.com/office/officeart/2005/8/layout/hierarchy2"/>
    <dgm:cxn modelId="{790247D2-AFA2-4C02-825B-246880904EDD}" type="presParOf" srcId="{0471AB83-449D-42E3-A173-CE2C2B5F1BC5}" destId="{06513194-3272-47C5-B6D4-6B1DD1362596}" srcOrd="1" destOrd="0" presId="urn:microsoft.com/office/officeart/2005/8/layout/hierarchy2"/>
    <dgm:cxn modelId="{C452A3E0-6C72-4639-8A97-385B264676AE}" type="presParOf" srcId="{06513194-3272-47C5-B6D4-6B1DD1362596}" destId="{FD6D1D61-2F91-4ACF-9039-E8967C040B73}" srcOrd="0" destOrd="0" presId="urn:microsoft.com/office/officeart/2005/8/layout/hierarchy2"/>
    <dgm:cxn modelId="{FCAA5DE5-A8CD-4FBA-8201-D09875F626C9}" type="presParOf" srcId="{06513194-3272-47C5-B6D4-6B1DD1362596}" destId="{9F0319FC-EC6D-471C-B86B-52E019F57E1D}" srcOrd="1" destOrd="0" presId="urn:microsoft.com/office/officeart/2005/8/layout/hierarchy2"/>
    <dgm:cxn modelId="{CCDA38B4-27D8-47DF-A475-DB7CAAFB96FB}" type="presParOf" srcId="{0471AB83-449D-42E3-A173-CE2C2B5F1BC5}" destId="{3A752EE7-43B2-42DE-9AA3-31B12ABCF64B}" srcOrd="2" destOrd="0" presId="urn:microsoft.com/office/officeart/2005/8/layout/hierarchy2"/>
    <dgm:cxn modelId="{2684285C-CFDB-4B61-82E2-755AAB2A9465}" type="presParOf" srcId="{3A752EE7-43B2-42DE-9AA3-31B12ABCF64B}" destId="{283F8973-DE96-4CBC-A636-B242C981D332}" srcOrd="0" destOrd="0" presId="urn:microsoft.com/office/officeart/2005/8/layout/hierarchy2"/>
    <dgm:cxn modelId="{02FB3738-7264-46AE-B1CE-029FBF2BA2AA}" type="presParOf" srcId="{0471AB83-449D-42E3-A173-CE2C2B5F1BC5}" destId="{F33355D3-DF2E-4B21-8223-8D99A955D5C7}" srcOrd="3" destOrd="0" presId="urn:microsoft.com/office/officeart/2005/8/layout/hierarchy2"/>
    <dgm:cxn modelId="{1B837C62-5A9C-410F-AE37-651BE9ACD4AE}" type="presParOf" srcId="{F33355D3-DF2E-4B21-8223-8D99A955D5C7}" destId="{F3D7E4E4-9BDD-49C4-879B-AE808C4DC7CD}" srcOrd="0" destOrd="0" presId="urn:microsoft.com/office/officeart/2005/8/layout/hierarchy2"/>
    <dgm:cxn modelId="{ECB20F9A-E509-468E-AC82-E36F9754C565}" type="presParOf" srcId="{F33355D3-DF2E-4B21-8223-8D99A955D5C7}" destId="{5CDF2CD1-0F9A-4AFB-B35D-60E6DE852B2C}" srcOrd="1" destOrd="0" presId="urn:microsoft.com/office/officeart/2005/8/layout/hierarchy2"/>
    <dgm:cxn modelId="{73C66911-C646-45FD-9E6E-089B27526331}" type="presParOf" srcId="{9A77E863-5A07-4CB4-BB83-EA2A5F487B9A}" destId="{89E189CA-E583-4D02-AB42-FDD2F2A875FB}" srcOrd="2" destOrd="0" presId="urn:microsoft.com/office/officeart/2005/8/layout/hierarchy2"/>
    <dgm:cxn modelId="{633046A9-E74A-4B83-AE9F-E66DD7B7BA99}" type="presParOf" srcId="{89E189CA-E583-4D02-AB42-FDD2F2A875FB}" destId="{99B56C75-2DF8-4D27-B564-2F2DA4A2046B}" srcOrd="0" destOrd="0" presId="urn:microsoft.com/office/officeart/2005/8/layout/hierarchy2"/>
    <dgm:cxn modelId="{625B6072-222C-486E-9111-95906326C785}" type="presParOf" srcId="{9A77E863-5A07-4CB4-BB83-EA2A5F487B9A}" destId="{8E470C14-3D94-4109-A618-80C46E9C1100}" srcOrd="3" destOrd="0" presId="urn:microsoft.com/office/officeart/2005/8/layout/hierarchy2"/>
    <dgm:cxn modelId="{2B8C661D-4095-4AC6-B7CA-94823270AB8C}" type="presParOf" srcId="{8E470C14-3D94-4109-A618-80C46E9C1100}" destId="{542B062C-F13F-45D1-A154-38A645C9E04D}" srcOrd="0" destOrd="0" presId="urn:microsoft.com/office/officeart/2005/8/layout/hierarchy2"/>
    <dgm:cxn modelId="{9578C282-3967-4B5A-A44F-5AC3CB090AD4}" type="presParOf" srcId="{8E470C14-3D94-4109-A618-80C46E9C1100}" destId="{23914630-C483-42B7-8124-684237C3E099}" srcOrd="1" destOrd="0" presId="urn:microsoft.com/office/officeart/2005/8/layout/hierarchy2"/>
    <dgm:cxn modelId="{10BD683C-B919-4A35-9AFC-5202415A5DA9}" type="presParOf" srcId="{23914630-C483-42B7-8124-684237C3E099}" destId="{0CAAAC09-E664-40C4-B268-B9BC56B870BA}" srcOrd="0" destOrd="0" presId="urn:microsoft.com/office/officeart/2005/8/layout/hierarchy2"/>
    <dgm:cxn modelId="{3202EE4D-8CA4-41E4-8298-81CDC4CEAB28}" type="presParOf" srcId="{0CAAAC09-E664-40C4-B268-B9BC56B870BA}" destId="{F7B787D0-0605-4376-B9BA-AD563AEF0963}" srcOrd="0" destOrd="0" presId="urn:microsoft.com/office/officeart/2005/8/layout/hierarchy2"/>
    <dgm:cxn modelId="{757DD3DF-03B8-404B-AB26-32B1F92628FF}" type="presParOf" srcId="{23914630-C483-42B7-8124-684237C3E099}" destId="{3EAFFAFC-A9DF-4910-89E6-BE357F56A427}" srcOrd="1" destOrd="0" presId="urn:microsoft.com/office/officeart/2005/8/layout/hierarchy2"/>
    <dgm:cxn modelId="{5AE0262A-0C49-4927-B311-089FCD018FD7}" type="presParOf" srcId="{3EAFFAFC-A9DF-4910-89E6-BE357F56A427}" destId="{C388F471-B488-496F-B6FE-97D5406FC6C4}" srcOrd="0" destOrd="0" presId="urn:microsoft.com/office/officeart/2005/8/layout/hierarchy2"/>
    <dgm:cxn modelId="{B64A5A21-9D2D-4D15-912B-BCFB4594EE4B}" type="presParOf" srcId="{3EAFFAFC-A9DF-4910-89E6-BE357F56A427}" destId="{3A83C994-9A98-41FB-8F78-EBDC23E6485C}" srcOrd="1" destOrd="0" presId="urn:microsoft.com/office/officeart/2005/8/layout/hierarchy2"/>
    <dgm:cxn modelId="{4E1FBF91-CE01-4186-AED5-3E5B0C327CA8}" type="presParOf" srcId="{9A77E863-5A07-4CB4-BB83-EA2A5F487B9A}" destId="{92F607D5-B9B8-44A8-B989-2001050E96F2}" srcOrd="4" destOrd="0" presId="urn:microsoft.com/office/officeart/2005/8/layout/hierarchy2"/>
    <dgm:cxn modelId="{8245CC3C-BFB2-4F60-87DE-3F09AFF51C38}" type="presParOf" srcId="{92F607D5-B9B8-44A8-B989-2001050E96F2}" destId="{43029AA0-1E9C-4BA0-B748-3F62FAE921CA}" srcOrd="0" destOrd="0" presId="urn:microsoft.com/office/officeart/2005/8/layout/hierarchy2"/>
    <dgm:cxn modelId="{FE1160D0-E90B-4CC0-A24A-8781B80C9B69}" type="presParOf" srcId="{9A77E863-5A07-4CB4-BB83-EA2A5F487B9A}" destId="{8D3A970C-244A-42BC-B5FF-FFB6724425DA}" srcOrd="5" destOrd="0" presId="urn:microsoft.com/office/officeart/2005/8/layout/hierarchy2"/>
    <dgm:cxn modelId="{754BE1EE-4AA5-4402-9A12-F4CC04D422D0}" type="presParOf" srcId="{8D3A970C-244A-42BC-B5FF-FFB6724425DA}" destId="{363F8BE4-9EDE-4697-B84C-80FE24E47D9E}" srcOrd="0" destOrd="0" presId="urn:microsoft.com/office/officeart/2005/8/layout/hierarchy2"/>
    <dgm:cxn modelId="{E4A89BC8-C75C-47C1-ADDA-B557C4B4FC32}" type="presParOf" srcId="{8D3A970C-244A-42BC-B5FF-FFB6724425DA}" destId="{954EF19E-5B94-4C1B-BDAA-8E6B594D6293}"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1">
            <a:lumMod val="60000"/>
            <a:lumOff val="4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1">
            <a:lumMod val="60000"/>
            <a:lumOff val="4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5">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a:solidFill>
          <a:schemeClr val="accent3">
            <a:lumMod val="40000"/>
            <a:lumOff val="60000"/>
          </a:schemeClr>
        </a:solidFill>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bg2"/>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3">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81515C9-7153-4BDB-B508-0693CC67B11F}" type="doc">
      <dgm:prSet loTypeId="urn:microsoft.com/office/officeart/2005/8/layout/hChevron3" loCatId="process" qsTypeId="urn:microsoft.com/office/officeart/2005/8/quickstyle/simple3" qsCatId="simple" csTypeId="urn:microsoft.com/office/officeart/2005/8/colors/accent1_2" csCatId="accent1" phldr="1"/>
      <dgm:spPr/>
      <dgm:t>
        <a:bodyPr/>
        <a:lstStyle/>
        <a:p>
          <a:endParaRPr lang="en-US"/>
        </a:p>
      </dgm:t>
    </dgm:pt>
    <dgm:pt modelId="{9E42CF16-B4D1-4919-BB36-1FD0445A3646}">
      <dgm:prSet phldrT="[Text]" custT="1"/>
      <dgm:spPr>
        <a:solidFill>
          <a:schemeClr val="accent5">
            <a:lumMod val="40000"/>
            <a:lumOff val="60000"/>
          </a:schemeClr>
        </a:solidFill>
      </dgm:spPr>
      <dgm:t>
        <a:bodyPr/>
        <a:lstStyle/>
        <a:p>
          <a:r>
            <a:rPr lang="en-US" sz="1100" b="1" dirty="0">
              <a:latin typeface="+mn-lt"/>
            </a:rPr>
            <a:t>Definition of Problem</a:t>
          </a:r>
        </a:p>
      </dgm:t>
    </dgm:pt>
    <dgm:pt modelId="{0EBC61E4-328E-4DD1-9166-93354182BE0D}" type="parTrans" cxnId="{599EB50E-78CC-4958-A082-CABE612CD91A}">
      <dgm:prSet/>
      <dgm:spPr/>
      <dgm:t>
        <a:bodyPr/>
        <a:lstStyle/>
        <a:p>
          <a:endParaRPr lang="en-US" sz="1100" b="1">
            <a:latin typeface="+mn-lt"/>
          </a:endParaRPr>
        </a:p>
      </dgm:t>
    </dgm:pt>
    <dgm:pt modelId="{3B9D1A25-A9A8-4CC9-9678-1EC62FCFD243}" type="sibTrans" cxnId="{599EB50E-78CC-4958-A082-CABE612CD91A}">
      <dgm:prSet/>
      <dgm:spPr/>
      <dgm:t>
        <a:bodyPr/>
        <a:lstStyle/>
        <a:p>
          <a:endParaRPr lang="en-US" sz="1100" b="1">
            <a:latin typeface="+mn-lt"/>
          </a:endParaRPr>
        </a:p>
      </dgm:t>
    </dgm:pt>
    <dgm:pt modelId="{A8C56C5E-83D5-4352-BD84-0C8DE125DE69}">
      <dgm:prSet phldrT="[Text]" custT="1"/>
      <dgm:spPr/>
      <dgm:t>
        <a:bodyPr/>
        <a:lstStyle/>
        <a:p>
          <a:r>
            <a:rPr lang="en-US" sz="1100" b="1" dirty="0">
              <a:latin typeface="+mn-lt"/>
            </a:rPr>
            <a:t>Scope of Effort</a:t>
          </a:r>
        </a:p>
      </dgm:t>
    </dgm:pt>
    <dgm:pt modelId="{007C3455-7731-4A93-9123-D42BBF7C90AD}" type="parTrans" cxnId="{F3363308-6D4B-4718-A8E6-7AEE729268FD}">
      <dgm:prSet/>
      <dgm:spPr/>
      <dgm:t>
        <a:bodyPr/>
        <a:lstStyle/>
        <a:p>
          <a:endParaRPr lang="en-US" sz="1100" b="1">
            <a:latin typeface="+mn-lt"/>
          </a:endParaRPr>
        </a:p>
      </dgm:t>
    </dgm:pt>
    <dgm:pt modelId="{86C2518C-862E-4AF0-A2AE-F6C0BAE7A714}" type="sibTrans" cxnId="{F3363308-6D4B-4718-A8E6-7AEE729268FD}">
      <dgm:prSet/>
      <dgm:spPr/>
      <dgm:t>
        <a:bodyPr/>
        <a:lstStyle/>
        <a:p>
          <a:endParaRPr lang="en-US" sz="1100" b="1">
            <a:latin typeface="+mn-lt"/>
          </a:endParaRPr>
        </a:p>
      </dgm:t>
    </dgm:pt>
    <dgm:pt modelId="{04E06D17-0166-40E5-99A7-D76361F58DD2}">
      <dgm:prSet phldrT="[Text]" custT="1"/>
      <dgm:spPr>
        <a:solidFill>
          <a:schemeClr val="accent5">
            <a:lumMod val="40000"/>
            <a:lumOff val="60000"/>
          </a:schemeClr>
        </a:solidFill>
      </dgm:spPr>
      <dgm:t>
        <a:bodyPr/>
        <a:lstStyle/>
        <a:p>
          <a:r>
            <a:rPr lang="en-US" sz="1100" b="1" dirty="0">
              <a:latin typeface="+mn-lt"/>
            </a:rPr>
            <a:t>Efforts to Date</a:t>
          </a:r>
        </a:p>
      </dgm:t>
    </dgm:pt>
    <dgm:pt modelId="{538EC5BF-306D-43E0-86A1-FDE1AB486E73}" type="parTrans" cxnId="{7EC036A2-50BB-4CF6-9D69-A879E43D7C79}">
      <dgm:prSet/>
      <dgm:spPr/>
      <dgm:t>
        <a:bodyPr/>
        <a:lstStyle/>
        <a:p>
          <a:endParaRPr lang="en-US" sz="1100" b="1">
            <a:latin typeface="+mn-lt"/>
          </a:endParaRPr>
        </a:p>
      </dgm:t>
    </dgm:pt>
    <dgm:pt modelId="{82407A84-9FD0-4AFF-B207-60732E0A7491}" type="sibTrans" cxnId="{7EC036A2-50BB-4CF6-9D69-A879E43D7C79}">
      <dgm:prSet/>
      <dgm:spPr/>
      <dgm:t>
        <a:bodyPr/>
        <a:lstStyle/>
        <a:p>
          <a:endParaRPr lang="en-US" sz="1100" b="1">
            <a:latin typeface="+mn-lt"/>
          </a:endParaRPr>
        </a:p>
      </dgm:t>
    </dgm:pt>
    <dgm:pt modelId="{CC156673-B33C-4D8D-B101-3040FE2CE2E8}">
      <dgm:prSet phldrT="[Text]" custT="1"/>
      <dgm:spPr>
        <a:solidFill>
          <a:schemeClr val="accent3">
            <a:lumMod val="40000"/>
            <a:lumOff val="60000"/>
          </a:schemeClr>
        </a:solidFill>
      </dgm:spPr>
      <dgm:t>
        <a:bodyPr/>
        <a:lstStyle/>
        <a:p>
          <a:r>
            <a:rPr lang="en-US" sz="1100" b="1" dirty="0">
              <a:latin typeface="+mn-lt"/>
            </a:rPr>
            <a:t>Findings</a:t>
          </a:r>
        </a:p>
      </dgm:t>
    </dgm:pt>
    <dgm:pt modelId="{EA979DF0-CF0E-43F4-8466-9BDACFF55AA1}" type="parTrans" cxnId="{228ABAE7-D96C-4689-B500-B27E53919FD5}">
      <dgm:prSet/>
      <dgm:spPr/>
      <dgm:t>
        <a:bodyPr/>
        <a:lstStyle/>
        <a:p>
          <a:endParaRPr lang="en-US" sz="1100" b="1">
            <a:latin typeface="+mn-lt"/>
          </a:endParaRPr>
        </a:p>
      </dgm:t>
    </dgm:pt>
    <dgm:pt modelId="{A40442C4-A131-499E-9784-2F70C4F55C27}" type="sibTrans" cxnId="{228ABAE7-D96C-4689-B500-B27E53919FD5}">
      <dgm:prSet/>
      <dgm:spPr/>
      <dgm:t>
        <a:bodyPr/>
        <a:lstStyle/>
        <a:p>
          <a:endParaRPr lang="en-US" sz="1100" b="1">
            <a:latin typeface="+mn-lt"/>
          </a:endParaRPr>
        </a:p>
      </dgm:t>
    </dgm:pt>
    <dgm:pt modelId="{F8584D96-8B1E-4DC4-A714-A56AFAAC5009}">
      <dgm:prSet phldrT="[Text]" custT="1"/>
      <dgm:spPr>
        <a:solidFill>
          <a:schemeClr val="accent3">
            <a:lumMod val="40000"/>
            <a:lumOff val="60000"/>
          </a:schemeClr>
        </a:solidFill>
      </dgm:spPr>
      <dgm:t>
        <a:bodyPr/>
        <a:lstStyle/>
        <a:p>
          <a:r>
            <a:rPr lang="en-US" sz="1100" b="1" dirty="0">
              <a:latin typeface="+mn-lt"/>
            </a:rPr>
            <a:t>Future Work</a:t>
          </a:r>
        </a:p>
      </dgm:t>
    </dgm:pt>
    <dgm:pt modelId="{BB3EEF77-F21A-45E5-9D71-91EDC0E876B4}" type="parTrans" cxnId="{7D28858F-733A-4C49-A956-30511020FFBD}">
      <dgm:prSet/>
      <dgm:spPr/>
      <dgm:t>
        <a:bodyPr/>
        <a:lstStyle/>
        <a:p>
          <a:endParaRPr lang="en-US" sz="1100" b="1">
            <a:latin typeface="+mn-lt"/>
          </a:endParaRPr>
        </a:p>
      </dgm:t>
    </dgm:pt>
    <dgm:pt modelId="{7E8A8C33-6709-4D23-9EB7-8C76F1432F5D}" type="sibTrans" cxnId="{7D28858F-733A-4C49-A956-30511020FFBD}">
      <dgm:prSet/>
      <dgm:spPr/>
      <dgm:t>
        <a:bodyPr/>
        <a:lstStyle/>
        <a:p>
          <a:endParaRPr lang="en-US" sz="1100" b="1">
            <a:latin typeface="+mn-lt"/>
          </a:endParaRPr>
        </a:p>
      </dgm:t>
    </dgm:pt>
    <dgm:pt modelId="{7E350E8A-DF06-454D-A5AF-9D73A46ABCE4}" type="pres">
      <dgm:prSet presAssocID="{581515C9-7153-4BDB-B508-0693CC67B11F}" presName="Name0" presStyleCnt="0">
        <dgm:presLayoutVars>
          <dgm:dir/>
          <dgm:resizeHandles val="exact"/>
        </dgm:presLayoutVars>
      </dgm:prSet>
      <dgm:spPr/>
    </dgm:pt>
    <dgm:pt modelId="{9048A180-2BF2-4B01-BA06-C8FE80CF0F0E}" type="pres">
      <dgm:prSet presAssocID="{9E42CF16-B4D1-4919-BB36-1FD0445A3646}" presName="parTxOnly" presStyleLbl="node1" presStyleIdx="0" presStyleCnt="5">
        <dgm:presLayoutVars>
          <dgm:bulletEnabled val="1"/>
        </dgm:presLayoutVars>
      </dgm:prSet>
      <dgm:spPr/>
    </dgm:pt>
    <dgm:pt modelId="{BC368A32-9ECC-4A05-B75B-DDAF979B5D3D}" type="pres">
      <dgm:prSet presAssocID="{3B9D1A25-A9A8-4CC9-9678-1EC62FCFD243}" presName="parSpace" presStyleCnt="0"/>
      <dgm:spPr/>
    </dgm:pt>
    <dgm:pt modelId="{FEE61B32-832D-4936-9D4A-7FB3307FB6BF}" type="pres">
      <dgm:prSet presAssocID="{A8C56C5E-83D5-4352-BD84-0C8DE125DE69}" presName="parTxOnly" presStyleLbl="node1" presStyleIdx="1" presStyleCnt="5">
        <dgm:presLayoutVars>
          <dgm:bulletEnabled val="1"/>
        </dgm:presLayoutVars>
      </dgm:prSet>
      <dgm:spPr/>
    </dgm:pt>
    <dgm:pt modelId="{FB73C1AE-4BA8-4F33-B703-1A71DDC3943C}" type="pres">
      <dgm:prSet presAssocID="{86C2518C-862E-4AF0-A2AE-F6C0BAE7A714}" presName="parSpace" presStyleCnt="0"/>
      <dgm:spPr/>
    </dgm:pt>
    <dgm:pt modelId="{FF7A74C3-FE89-4D73-9FD7-6F903F360331}" type="pres">
      <dgm:prSet presAssocID="{04E06D17-0166-40E5-99A7-D76361F58DD2}" presName="parTxOnly" presStyleLbl="node1" presStyleIdx="2" presStyleCnt="5">
        <dgm:presLayoutVars>
          <dgm:bulletEnabled val="1"/>
        </dgm:presLayoutVars>
      </dgm:prSet>
      <dgm:spPr/>
    </dgm:pt>
    <dgm:pt modelId="{151B5FFC-8606-4952-9F02-1F3800211903}" type="pres">
      <dgm:prSet presAssocID="{82407A84-9FD0-4AFF-B207-60732E0A7491}" presName="parSpace" presStyleCnt="0"/>
      <dgm:spPr/>
    </dgm:pt>
    <dgm:pt modelId="{999C5C24-1C26-4B39-BEBA-16BF2D243510}" type="pres">
      <dgm:prSet presAssocID="{CC156673-B33C-4D8D-B101-3040FE2CE2E8}" presName="parTxOnly" presStyleLbl="node1" presStyleIdx="3" presStyleCnt="5">
        <dgm:presLayoutVars>
          <dgm:bulletEnabled val="1"/>
        </dgm:presLayoutVars>
      </dgm:prSet>
      <dgm:spPr/>
    </dgm:pt>
    <dgm:pt modelId="{05E79F4C-63C3-4980-8F95-11B5EF377ED7}" type="pres">
      <dgm:prSet presAssocID="{A40442C4-A131-499E-9784-2F70C4F55C27}" presName="parSpace" presStyleCnt="0"/>
      <dgm:spPr/>
    </dgm:pt>
    <dgm:pt modelId="{5473EEA2-4445-4F85-946E-21ECEEFC8AA3}" type="pres">
      <dgm:prSet presAssocID="{F8584D96-8B1E-4DC4-A714-A56AFAAC5009}" presName="parTxOnly" presStyleLbl="node1" presStyleIdx="4" presStyleCnt="5">
        <dgm:presLayoutVars>
          <dgm:bulletEnabled val="1"/>
        </dgm:presLayoutVars>
      </dgm:prSet>
      <dgm:spPr/>
    </dgm:pt>
  </dgm:ptLst>
  <dgm:cxnLst>
    <dgm:cxn modelId="{F3363308-6D4B-4718-A8E6-7AEE729268FD}" srcId="{581515C9-7153-4BDB-B508-0693CC67B11F}" destId="{A8C56C5E-83D5-4352-BD84-0C8DE125DE69}" srcOrd="1" destOrd="0" parTransId="{007C3455-7731-4A93-9123-D42BBF7C90AD}" sibTransId="{86C2518C-862E-4AF0-A2AE-F6C0BAE7A714}"/>
    <dgm:cxn modelId="{599EB50E-78CC-4958-A082-CABE612CD91A}" srcId="{581515C9-7153-4BDB-B508-0693CC67B11F}" destId="{9E42CF16-B4D1-4919-BB36-1FD0445A3646}" srcOrd="0" destOrd="0" parTransId="{0EBC61E4-328E-4DD1-9166-93354182BE0D}" sibTransId="{3B9D1A25-A9A8-4CC9-9678-1EC62FCFD243}"/>
    <dgm:cxn modelId="{41280418-B025-44F1-8FBA-882A9AAE2913}" type="presOf" srcId="{F8584D96-8B1E-4DC4-A714-A56AFAAC5009}" destId="{5473EEA2-4445-4F85-946E-21ECEEFC8AA3}" srcOrd="0" destOrd="0" presId="urn:microsoft.com/office/officeart/2005/8/layout/hChevron3"/>
    <dgm:cxn modelId="{052DED1B-B29F-4B4E-A3A2-D8F1822AF221}" type="presOf" srcId="{CC156673-B33C-4D8D-B101-3040FE2CE2E8}" destId="{999C5C24-1C26-4B39-BEBA-16BF2D243510}" srcOrd="0" destOrd="0" presId="urn:microsoft.com/office/officeart/2005/8/layout/hChevron3"/>
    <dgm:cxn modelId="{9608F36A-715A-48C4-A083-E3B9AA3FAF41}" type="presOf" srcId="{9E42CF16-B4D1-4919-BB36-1FD0445A3646}" destId="{9048A180-2BF2-4B01-BA06-C8FE80CF0F0E}" srcOrd="0" destOrd="0" presId="urn:microsoft.com/office/officeart/2005/8/layout/hChevron3"/>
    <dgm:cxn modelId="{7D28858F-733A-4C49-A956-30511020FFBD}" srcId="{581515C9-7153-4BDB-B508-0693CC67B11F}" destId="{F8584D96-8B1E-4DC4-A714-A56AFAAC5009}" srcOrd="4" destOrd="0" parTransId="{BB3EEF77-F21A-45E5-9D71-91EDC0E876B4}" sibTransId="{7E8A8C33-6709-4D23-9EB7-8C76F1432F5D}"/>
    <dgm:cxn modelId="{B73BE5A0-6CD2-4243-9573-22E099E048CE}" type="presOf" srcId="{581515C9-7153-4BDB-B508-0693CC67B11F}" destId="{7E350E8A-DF06-454D-A5AF-9D73A46ABCE4}" srcOrd="0" destOrd="0" presId="urn:microsoft.com/office/officeart/2005/8/layout/hChevron3"/>
    <dgm:cxn modelId="{7EC036A2-50BB-4CF6-9D69-A879E43D7C79}" srcId="{581515C9-7153-4BDB-B508-0693CC67B11F}" destId="{04E06D17-0166-40E5-99A7-D76361F58DD2}" srcOrd="2" destOrd="0" parTransId="{538EC5BF-306D-43E0-86A1-FDE1AB486E73}" sibTransId="{82407A84-9FD0-4AFF-B207-60732E0A7491}"/>
    <dgm:cxn modelId="{228ABAE7-D96C-4689-B500-B27E53919FD5}" srcId="{581515C9-7153-4BDB-B508-0693CC67B11F}" destId="{CC156673-B33C-4D8D-B101-3040FE2CE2E8}" srcOrd="3" destOrd="0" parTransId="{EA979DF0-CF0E-43F4-8466-9BDACFF55AA1}" sibTransId="{A40442C4-A131-499E-9784-2F70C4F55C27}"/>
    <dgm:cxn modelId="{1D04D1E9-3E7C-4F90-AA34-A6B2F2321C9B}" type="presOf" srcId="{04E06D17-0166-40E5-99A7-D76361F58DD2}" destId="{FF7A74C3-FE89-4D73-9FD7-6F903F360331}" srcOrd="0" destOrd="0" presId="urn:microsoft.com/office/officeart/2005/8/layout/hChevron3"/>
    <dgm:cxn modelId="{691107F2-B1DD-4066-B986-CCAC3419EA53}" type="presOf" srcId="{A8C56C5E-83D5-4352-BD84-0C8DE125DE69}" destId="{FEE61B32-832D-4936-9D4A-7FB3307FB6BF}" srcOrd="0" destOrd="0" presId="urn:microsoft.com/office/officeart/2005/8/layout/hChevron3"/>
    <dgm:cxn modelId="{8DF0430D-DD03-47DB-BE1C-F7D205BE7CE1}" type="presParOf" srcId="{7E350E8A-DF06-454D-A5AF-9D73A46ABCE4}" destId="{9048A180-2BF2-4B01-BA06-C8FE80CF0F0E}" srcOrd="0" destOrd="0" presId="urn:microsoft.com/office/officeart/2005/8/layout/hChevron3"/>
    <dgm:cxn modelId="{F8F32DFB-2A47-4F6F-98FF-D72BA3860C5D}" type="presParOf" srcId="{7E350E8A-DF06-454D-A5AF-9D73A46ABCE4}" destId="{BC368A32-9ECC-4A05-B75B-DDAF979B5D3D}" srcOrd="1" destOrd="0" presId="urn:microsoft.com/office/officeart/2005/8/layout/hChevron3"/>
    <dgm:cxn modelId="{082FDFF5-86FE-4720-8E3F-4C72765D1825}" type="presParOf" srcId="{7E350E8A-DF06-454D-A5AF-9D73A46ABCE4}" destId="{FEE61B32-832D-4936-9D4A-7FB3307FB6BF}" srcOrd="2" destOrd="0" presId="urn:microsoft.com/office/officeart/2005/8/layout/hChevron3"/>
    <dgm:cxn modelId="{14472E97-E5B5-4C64-97DA-EAF8B2AC1C57}" type="presParOf" srcId="{7E350E8A-DF06-454D-A5AF-9D73A46ABCE4}" destId="{FB73C1AE-4BA8-4F33-B703-1A71DDC3943C}" srcOrd="3" destOrd="0" presId="urn:microsoft.com/office/officeart/2005/8/layout/hChevron3"/>
    <dgm:cxn modelId="{4B7B883F-7E74-4A42-BB48-F94CC3412AFE}" type="presParOf" srcId="{7E350E8A-DF06-454D-A5AF-9D73A46ABCE4}" destId="{FF7A74C3-FE89-4D73-9FD7-6F903F360331}" srcOrd="4" destOrd="0" presId="urn:microsoft.com/office/officeart/2005/8/layout/hChevron3"/>
    <dgm:cxn modelId="{8BE2F72F-87B8-4B0F-A03F-555D8848E39C}" type="presParOf" srcId="{7E350E8A-DF06-454D-A5AF-9D73A46ABCE4}" destId="{151B5FFC-8606-4952-9F02-1F3800211903}" srcOrd="5" destOrd="0" presId="urn:microsoft.com/office/officeart/2005/8/layout/hChevron3"/>
    <dgm:cxn modelId="{02D1A2AE-A487-4714-AE61-1862CD849586}" type="presParOf" srcId="{7E350E8A-DF06-454D-A5AF-9D73A46ABCE4}" destId="{999C5C24-1C26-4B39-BEBA-16BF2D243510}" srcOrd="6" destOrd="0" presId="urn:microsoft.com/office/officeart/2005/8/layout/hChevron3"/>
    <dgm:cxn modelId="{7518A1BD-D092-49D3-AE24-8A2B1D3F2027}" type="presParOf" srcId="{7E350E8A-DF06-454D-A5AF-9D73A46ABCE4}" destId="{05E79F4C-63C3-4980-8F95-11B5EF377ED7}" srcOrd="7" destOrd="0" presId="urn:microsoft.com/office/officeart/2005/8/layout/hChevron3"/>
    <dgm:cxn modelId="{0EF128CB-E7A8-4047-AA7A-08038D711D63}" type="presParOf" srcId="{7E350E8A-DF06-454D-A5AF-9D73A46ABCE4}" destId="{5473EEA2-4445-4F85-946E-21ECEEFC8AA3}"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57DA2-1F9F-4E2D-9E82-4A7B69F4C07C}">
      <dsp:nvSpPr>
        <dsp:cNvPr id="0" name=""/>
        <dsp:cNvSpPr/>
      </dsp:nvSpPr>
      <dsp:spPr>
        <a:xfrm>
          <a:off x="0" y="1833977"/>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Vertical </a:t>
          </a:r>
        </a:p>
      </dsp:txBody>
      <dsp:txXfrm>
        <a:off x="21365" y="1855342"/>
        <a:ext cx="1416199" cy="686734"/>
      </dsp:txXfrm>
    </dsp:sp>
    <dsp:sp modelId="{6C3830AA-B535-4D42-9C0C-C679842C9B7D}">
      <dsp:nvSpPr>
        <dsp:cNvPr id="0" name=""/>
        <dsp:cNvSpPr/>
      </dsp:nvSpPr>
      <dsp:spPr>
        <a:xfrm rot="17761158">
          <a:off x="920773" y="1321095"/>
          <a:ext cx="1917445" cy="32124"/>
        </a:xfrm>
        <a:custGeom>
          <a:avLst/>
          <a:gdLst/>
          <a:ahLst/>
          <a:cxnLst/>
          <a:rect l="0" t="0" r="0" b="0"/>
          <a:pathLst>
            <a:path>
              <a:moveTo>
                <a:pt x="0" y="16062"/>
              </a:moveTo>
              <a:lnTo>
                <a:pt x="1917445"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831560" y="1289221"/>
        <a:ext cx="95872" cy="95872"/>
      </dsp:txXfrm>
    </dsp:sp>
    <dsp:sp modelId="{A2C94045-2E10-4428-AAFA-457EEEB9B11E}">
      <dsp:nvSpPr>
        <dsp:cNvPr id="0" name=""/>
        <dsp:cNvSpPr/>
      </dsp:nvSpPr>
      <dsp:spPr>
        <a:xfrm>
          <a:off x="2300062" y="110872"/>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Parallel</a:t>
          </a:r>
        </a:p>
      </dsp:txBody>
      <dsp:txXfrm>
        <a:off x="2321427" y="132237"/>
        <a:ext cx="1416199" cy="686734"/>
      </dsp:txXfrm>
    </dsp:sp>
    <dsp:sp modelId="{203476A5-47AF-4982-BBFE-7922250E9FAE}">
      <dsp:nvSpPr>
        <dsp:cNvPr id="0" name=""/>
        <dsp:cNvSpPr/>
      </dsp:nvSpPr>
      <dsp:spPr>
        <a:xfrm rot="20860646">
          <a:off x="3753007" y="404106"/>
          <a:ext cx="519515" cy="32124"/>
        </a:xfrm>
        <a:custGeom>
          <a:avLst/>
          <a:gdLst/>
          <a:ahLst/>
          <a:cxnLst/>
          <a:rect l="0" t="0" r="0" b="0"/>
          <a:pathLst>
            <a:path>
              <a:moveTo>
                <a:pt x="0" y="16062"/>
              </a:moveTo>
              <a:lnTo>
                <a:pt x="519515"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99777" y="407180"/>
        <a:ext cx="25975" cy="25975"/>
      </dsp:txXfrm>
    </dsp:sp>
    <dsp:sp modelId="{FADD37EF-9D25-4067-814A-D3AAB0AF96B8}">
      <dsp:nvSpPr>
        <dsp:cNvPr id="0" name=""/>
        <dsp:cNvSpPr/>
      </dsp:nvSpPr>
      <dsp:spPr>
        <a:xfrm>
          <a:off x="4266539" y="0"/>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BC</a:t>
          </a:r>
        </a:p>
      </dsp:txBody>
      <dsp:txXfrm>
        <a:off x="4287904" y="21365"/>
        <a:ext cx="1416199" cy="686734"/>
      </dsp:txXfrm>
    </dsp:sp>
    <dsp:sp modelId="{3A752EE7-43B2-42DE-9AA3-31B12ABCF64B}">
      <dsp:nvSpPr>
        <dsp:cNvPr id="0" name=""/>
        <dsp:cNvSpPr/>
      </dsp:nvSpPr>
      <dsp:spPr>
        <a:xfrm rot="2873977">
          <a:off x="3631747" y="746014"/>
          <a:ext cx="772190" cy="32124"/>
        </a:xfrm>
        <a:custGeom>
          <a:avLst/>
          <a:gdLst/>
          <a:ahLst/>
          <a:cxnLst/>
          <a:rect l="0" t="0" r="0" b="0"/>
          <a:pathLst>
            <a:path>
              <a:moveTo>
                <a:pt x="0" y="16062"/>
              </a:moveTo>
              <a:lnTo>
                <a:pt x="772190"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98538" y="742771"/>
        <a:ext cx="38609" cy="38609"/>
      </dsp:txXfrm>
    </dsp:sp>
    <dsp:sp modelId="{F3D7E4E4-9BDD-49C4-879B-AE808C4DC7CD}">
      <dsp:nvSpPr>
        <dsp:cNvPr id="0" name=""/>
        <dsp:cNvSpPr/>
      </dsp:nvSpPr>
      <dsp:spPr>
        <a:xfrm>
          <a:off x="4276693" y="683816"/>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SCA</a:t>
          </a:r>
        </a:p>
      </dsp:txBody>
      <dsp:txXfrm>
        <a:off x="4298058" y="705181"/>
        <a:ext cx="1416199" cy="686734"/>
      </dsp:txXfrm>
    </dsp:sp>
    <dsp:sp modelId="{89E189CA-E583-4D02-AB42-FDD2F2A875FB}">
      <dsp:nvSpPr>
        <dsp:cNvPr id="0" name=""/>
        <dsp:cNvSpPr/>
      </dsp:nvSpPr>
      <dsp:spPr>
        <a:xfrm rot="20973492">
          <a:off x="1451847" y="2105142"/>
          <a:ext cx="855297" cy="32124"/>
        </a:xfrm>
        <a:custGeom>
          <a:avLst/>
          <a:gdLst/>
          <a:ahLst/>
          <a:cxnLst/>
          <a:rect l="0" t="0" r="0" b="0"/>
          <a:pathLst>
            <a:path>
              <a:moveTo>
                <a:pt x="0" y="16062"/>
              </a:moveTo>
              <a:lnTo>
                <a:pt x="855297"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58113" y="2099822"/>
        <a:ext cx="42764" cy="42764"/>
      </dsp:txXfrm>
    </dsp:sp>
    <dsp:sp modelId="{542B062C-F13F-45D1-A154-38A645C9E04D}">
      <dsp:nvSpPr>
        <dsp:cNvPr id="0" name=""/>
        <dsp:cNvSpPr/>
      </dsp:nvSpPr>
      <dsp:spPr>
        <a:xfrm>
          <a:off x="2300062" y="1678966"/>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Perpendicular</a:t>
          </a:r>
        </a:p>
      </dsp:txBody>
      <dsp:txXfrm>
        <a:off x="2321427" y="1700331"/>
        <a:ext cx="1416199" cy="686734"/>
      </dsp:txXfrm>
    </dsp:sp>
    <dsp:sp modelId="{387AB334-974F-4B7B-8699-0BD63AA2B078}">
      <dsp:nvSpPr>
        <dsp:cNvPr id="0" name=""/>
        <dsp:cNvSpPr/>
      </dsp:nvSpPr>
      <dsp:spPr>
        <a:xfrm>
          <a:off x="3758992" y="2027636"/>
          <a:ext cx="583571" cy="32124"/>
        </a:xfrm>
        <a:custGeom>
          <a:avLst/>
          <a:gdLst/>
          <a:ahLst/>
          <a:cxnLst/>
          <a:rect l="0" t="0" r="0" b="0"/>
          <a:pathLst>
            <a:path>
              <a:moveTo>
                <a:pt x="0" y="16062"/>
              </a:moveTo>
              <a:lnTo>
                <a:pt x="583571"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36188" y="2029109"/>
        <a:ext cx="29178" cy="29178"/>
      </dsp:txXfrm>
    </dsp:sp>
    <dsp:sp modelId="{CC850896-331F-45E1-B989-67284D6F43B2}">
      <dsp:nvSpPr>
        <dsp:cNvPr id="0" name=""/>
        <dsp:cNvSpPr/>
      </dsp:nvSpPr>
      <dsp:spPr>
        <a:xfrm>
          <a:off x="4342564" y="1678966"/>
          <a:ext cx="1458929" cy="729464"/>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Implement in SSDIF and SCA</a:t>
          </a:r>
        </a:p>
      </dsp:txBody>
      <dsp:txXfrm>
        <a:off x="4363929" y="1700331"/>
        <a:ext cx="1416199" cy="686734"/>
      </dsp:txXfrm>
    </dsp:sp>
    <dsp:sp modelId="{92F607D5-B9B8-44A8-B989-2001050E96F2}">
      <dsp:nvSpPr>
        <dsp:cNvPr id="0" name=""/>
        <dsp:cNvSpPr/>
      </dsp:nvSpPr>
      <dsp:spPr>
        <a:xfrm rot="3641411">
          <a:off x="1012861" y="2944625"/>
          <a:ext cx="1747684" cy="32124"/>
        </a:xfrm>
        <a:custGeom>
          <a:avLst/>
          <a:gdLst/>
          <a:ahLst/>
          <a:cxnLst/>
          <a:rect l="0" t="0" r="0" b="0"/>
          <a:pathLst>
            <a:path>
              <a:moveTo>
                <a:pt x="0" y="16062"/>
              </a:moveTo>
              <a:lnTo>
                <a:pt x="1747684" y="160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1843011" y="2916995"/>
        <a:ext cx="87384" cy="87384"/>
      </dsp:txXfrm>
    </dsp:sp>
    <dsp:sp modelId="{363F8BE4-9EDE-4697-B84C-80FE24E47D9E}">
      <dsp:nvSpPr>
        <dsp:cNvPr id="0" name=""/>
        <dsp:cNvSpPr/>
      </dsp:nvSpPr>
      <dsp:spPr>
        <a:xfrm>
          <a:off x="2314476" y="3357933"/>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Wake</a:t>
          </a:r>
        </a:p>
      </dsp:txBody>
      <dsp:txXfrm>
        <a:off x="2335841" y="3379298"/>
        <a:ext cx="1416199" cy="686734"/>
      </dsp:txXfrm>
    </dsp:sp>
    <dsp:sp modelId="{EE3C30E9-AA4E-4388-A8FE-F5AD99A8F44D}">
      <dsp:nvSpPr>
        <dsp:cNvPr id="0" name=""/>
        <dsp:cNvSpPr/>
      </dsp:nvSpPr>
      <dsp:spPr>
        <a:xfrm rot="18247064">
          <a:off x="3550620" y="3286562"/>
          <a:ext cx="1014730" cy="32124"/>
        </a:xfrm>
        <a:custGeom>
          <a:avLst/>
          <a:gdLst/>
          <a:ahLst/>
          <a:cxnLst/>
          <a:rect l="0" t="0" r="0" b="0"/>
          <a:pathLst>
            <a:path>
              <a:moveTo>
                <a:pt x="0" y="16062"/>
              </a:moveTo>
              <a:lnTo>
                <a:pt x="1014730"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32617" y="3277256"/>
        <a:ext cx="50736" cy="50736"/>
      </dsp:txXfrm>
    </dsp:sp>
    <dsp:sp modelId="{EAB445AA-05E1-44CA-9DC0-319DA161B386}">
      <dsp:nvSpPr>
        <dsp:cNvPr id="0" name=""/>
        <dsp:cNvSpPr/>
      </dsp:nvSpPr>
      <dsp:spPr>
        <a:xfrm>
          <a:off x="4342564" y="2517851"/>
          <a:ext cx="1458929" cy="729464"/>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Implement in SCA</a:t>
          </a:r>
        </a:p>
      </dsp:txBody>
      <dsp:txXfrm>
        <a:off x="4363929" y="2539216"/>
        <a:ext cx="1416199" cy="686734"/>
      </dsp:txXfrm>
    </dsp:sp>
    <dsp:sp modelId="{05814532-8042-47FD-A1DD-18BDA006A9CF}">
      <dsp:nvSpPr>
        <dsp:cNvPr id="0" name=""/>
        <dsp:cNvSpPr/>
      </dsp:nvSpPr>
      <dsp:spPr>
        <a:xfrm>
          <a:off x="3773406" y="3706603"/>
          <a:ext cx="605178" cy="32124"/>
        </a:xfrm>
        <a:custGeom>
          <a:avLst/>
          <a:gdLst/>
          <a:ahLst/>
          <a:cxnLst/>
          <a:rect l="0" t="0" r="0" b="0"/>
          <a:pathLst>
            <a:path>
              <a:moveTo>
                <a:pt x="0" y="16062"/>
              </a:moveTo>
              <a:lnTo>
                <a:pt x="605178" y="160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60866" y="3707536"/>
        <a:ext cx="30258" cy="30258"/>
      </dsp:txXfrm>
    </dsp:sp>
    <dsp:sp modelId="{4C8BE9CB-9D76-41FB-AABC-3EA37227663E}">
      <dsp:nvSpPr>
        <dsp:cNvPr id="0" name=""/>
        <dsp:cNvSpPr/>
      </dsp:nvSpPr>
      <dsp:spPr>
        <a:xfrm>
          <a:off x="4378585" y="3357933"/>
          <a:ext cx="1458929" cy="7294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SSDIF </a:t>
          </a:r>
        </a:p>
      </dsp:txBody>
      <dsp:txXfrm>
        <a:off x="4399950" y="3379298"/>
        <a:ext cx="1416199" cy="6867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57DA2-1F9F-4E2D-9E82-4A7B69F4C07C}">
      <dsp:nvSpPr>
        <dsp:cNvPr id="0" name=""/>
        <dsp:cNvSpPr/>
      </dsp:nvSpPr>
      <dsp:spPr>
        <a:xfrm>
          <a:off x="5" y="1930828"/>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Horizontal </a:t>
          </a:r>
        </a:p>
      </dsp:txBody>
      <dsp:txXfrm>
        <a:off x="19041" y="1949864"/>
        <a:ext cx="1261829" cy="611878"/>
      </dsp:txXfrm>
    </dsp:sp>
    <dsp:sp modelId="{6C3830AA-B535-4D42-9C0C-C679842C9B7D}">
      <dsp:nvSpPr>
        <dsp:cNvPr id="0" name=""/>
        <dsp:cNvSpPr/>
      </dsp:nvSpPr>
      <dsp:spPr>
        <a:xfrm rot="17300900">
          <a:off x="733020" y="1453426"/>
          <a:ext cx="1654642" cy="34233"/>
        </a:xfrm>
        <a:custGeom>
          <a:avLst/>
          <a:gdLst/>
          <a:ahLst/>
          <a:cxnLst/>
          <a:rect l="0" t="0" r="0" b="0"/>
          <a:pathLst>
            <a:path>
              <a:moveTo>
                <a:pt x="0" y="17116"/>
              </a:moveTo>
              <a:lnTo>
                <a:pt x="1654642"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18975" y="1429177"/>
        <a:ext cx="82732" cy="82732"/>
      </dsp:txXfrm>
    </dsp:sp>
    <dsp:sp modelId="{A2C94045-2E10-4428-AAFA-457EEEB9B11E}">
      <dsp:nvSpPr>
        <dsp:cNvPr id="0" name=""/>
        <dsp:cNvSpPr/>
      </dsp:nvSpPr>
      <dsp:spPr>
        <a:xfrm>
          <a:off x="1820776" y="360307"/>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Parallel</a:t>
          </a:r>
        </a:p>
      </dsp:txBody>
      <dsp:txXfrm>
        <a:off x="1839812" y="379343"/>
        <a:ext cx="1261829" cy="611878"/>
      </dsp:txXfrm>
    </dsp:sp>
    <dsp:sp modelId="{56CF27B2-1B72-48F3-BA7A-70135A511581}">
      <dsp:nvSpPr>
        <dsp:cNvPr id="0" name=""/>
        <dsp:cNvSpPr/>
      </dsp:nvSpPr>
      <dsp:spPr>
        <a:xfrm rot="20407723">
          <a:off x="3106336" y="586295"/>
          <a:ext cx="481724" cy="34233"/>
        </a:xfrm>
        <a:custGeom>
          <a:avLst/>
          <a:gdLst/>
          <a:ahLst/>
          <a:cxnLst/>
          <a:rect l="0" t="0" r="0" b="0"/>
          <a:pathLst>
            <a:path>
              <a:moveTo>
                <a:pt x="0" y="17116"/>
              </a:moveTo>
              <a:lnTo>
                <a:pt x="481724"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35155" y="591368"/>
        <a:ext cx="24086" cy="24086"/>
      </dsp:txXfrm>
    </dsp:sp>
    <dsp:sp modelId="{FD6D1D61-2F91-4ACF-9039-E8967C040B73}">
      <dsp:nvSpPr>
        <dsp:cNvPr id="0" name=""/>
        <dsp:cNvSpPr/>
      </dsp:nvSpPr>
      <dsp:spPr>
        <a:xfrm>
          <a:off x="3573719" y="196565"/>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SSDIF</a:t>
          </a:r>
        </a:p>
      </dsp:txBody>
      <dsp:txXfrm>
        <a:off x="3592755" y="215601"/>
        <a:ext cx="1261829" cy="611878"/>
      </dsp:txXfrm>
    </dsp:sp>
    <dsp:sp modelId="{3A752EE7-43B2-42DE-9AA3-31B12ABCF64B}">
      <dsp:nvSpPr>
        <dsp:cNvPr id="0" name=""/>
        <dsp:cNvSpPr/>
      </dsp:nvSpPr>
      <dsp:spPr>
        <a:xfrm rot="2873977">
          <a:off x="3007303" y="923411"/>
          <a:ext cx="688019" cy="34233"/>
        </a:xfrm>
        <a:custGeom>
          <a:avLst/>
          <a:gdLst/>
          <a:ahLst/>
          <a:cxnLst/>
          <a:rect l="0" t="0" r="0" b="0"/>
          <a:pathLst>
            <a:path>
              <a:moveTo>
                <a:pt x="0" y="17116"/>
              </a:moveTo>
              <a:lnTo>
                <a:pt x="688019"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34112" y="923327"/>
        <a:ext cx="34400" cy="34400"/>
      </dsp:txXfrm>
    </dsp:sp>
    <dsp:sp modelId="{F3D7E4E4-9BDD-49C4-879B-AE808C4DC7CD}">
      <dsp:nvSpPr>
        <dsp:cNvPr id="0" name=""/>
        <dsp:cNvSpPr/>
      </dsp:nvSpPr>
      <dsp:spPr>
        <a:xfrm>
          <a:off x="3581947" y="870798"/>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SCA</a:t>
          </a:r>
        </a:p>
      </dsp:txBody>
      <dsp:txXfrm>
        <a:off x="3600983" y="889834"/>
        <a:ext cx="1261829" cy="611878"/>
      </dsp:txXfrm>
    </dsp:sp>
    <dsp:sp modelId="{89E189CA-E583-4D02-AB42-FDD2F2A875FB}">
      <dsp:nvSpPr>
        <dsp:cNvPr id="0" name=""/>
        <dsp:cNvSpPr/>
      </dsp:nvSpPr>
      <dsp:spPr>
        <a:xfrm rot="20495499">
          <a:off x="1285861" y="2152009"/>
          <a:ext cx="548960" cy="34233"/>
        </a:xfrm>
        <a:custGeom>
          <a:avLst/>
          <a:gdLst/>
          <a:ahLst/>
          <a:cxnLst/>
          <a:rect l="0" t="0" r="0" b="0"/>
          <a:pathLst>
            <a:path>
              <a:moveTo>
                <a:pt x="0" y="17116"/>
              </a:moveTo>
              <a:lnTo>
                <a:pt x="548960"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46617" y="2155402"/>
        <a:ext cx="27448" cy="27448"/>
      </dsp:txXfrm>
    </dsp:sp>
    <dsp:sp modelId="{542B062C-F13F-45D1-A154-38A645C9E04D}">
      <dsp:nvSpPr>
        <dsp:cNvPr id="0" name=""/>
        <dsp:cNvSpPr/>
      </dsp:nvSpPr>
      <dsp:spPr>
        <a:xfrm>
          <a:off x="1820776" y="1757473"/>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Perpendicular</a:t>
          </a:r>
        </a:p>
      </dsp:txBody>
      <dsp:txXfrm>
        <a:off x="1839812" y="1776509"/>
        <a:ext cx="1261829" cy="611878"/>
      </dsp:txXfrm>
    </dsp:sp>
    <dsp:sp modelId="{0CAAAC09-E664-40C4-B268-B9BC56B870BA}">
      <dsp:nvSpPr>
        <dsp:cNvPr id="0" name=""/>
        <dsp:cNvSpPr/>
      </dsp:nvSpPr>
      <dsp:spPr>
        <a:xfrm>
          <a:off x="3120678" y="2065332"/>
          <a:ext cx="519960" cy="34233"/>
        </a:xfrm>
        <a:custGeom>
          <a:avLst/>
          <a:gdLst/>
          <a:ahLst/>
          <a:cxnLst/>
          <a:rect l="0" t="0" r="0" b="0"/>
          <a:pathLst>
            <a:path>
              <a:moveTo>
                <a:pt x="0" y="17116"/>
              </a:moveTo>
              <a:lnTo>
                <a:pt x="519960" y="171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3367659" y="2069450"/>
        <a:ext cx="25998" cy="25998"/>
      </dsp:txXfrm>
    </dsp:sp>
    <dsp:sp modelId="{C388F471-B488-496F-B6FE-97D5406FC6C4}">
      <dsp:nvSpPr>
        <dsp:cNvPr id="0" name=""/>
        <dsp:cNvSpPr/>
      </dsp:nvSpPr>
      <dsp:spPr>
        <a:xfrm>
          <a:off x="3640638" y="1757473"/>
          <a:ext cx="1299901" cy="6499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BC</a:t>
          </a:r>
        </a:p>
      </dsp:txBody>
      <dsp:txXfrm>
        <a:off x="3659674" y="1776509"/>
        <a:ext cx="1261829" cy="611878"/>
      </dsp:txXfrm>
    </dsp:sp>
    <dsp:sp modelId="{92F607D5-B9B8-44A8-B989-2001050E96F2}">
      <dsp:nvSpPr>
        <dsp:cNvPr id="0" name=""/>
        <dsp:cNvSpPr/>
      </dsp:nvSpPr>
      <dsp:spPr>
        <a:xfrm rot="3447978">
          <a:off x="1070558" y="2657025"/>
          <a:ext cx="992409" cy="34233"/>
        </a:xfrm>
        <a:custGeom>
          <a:avLst/>
          <a:gdLst/>
          <a:ahLst/>
          <a:cxnLst/>
          <a:rect l="0" t="0" r="0" b="0"/>
          <a:pathLst>
            <a:path>
              <a:moveTo>
                <a:pt x="0" y="17116"/>
              </a:moveTo>
              <a:lnTo>
                <a:pt x="992409" y="17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p>
      </dsp:txBody>
      <dsp:txXfrm>
        <a:off x="1541953" y="2649331"/>
        <a:ext cx="49620" cy="49620"/>
      </dsp:txXfrm>
    </dsp:sp>
    <dsp:sp modelId="{363F8BE4-9EDE-4697-B84C-80FE24E47D9E}">
      <dsp:nvSpPr>
        <dsp:cNvPr id="0" name=""/>
        <dsp:cNvSpPr/>
      </dsp:nvSpPr>
      <dsp:spPr>
        <a:xfrm>
          <a:off x="1833619" y="2767504"/>
          <a:ext cx="1299901" cy="649950"/>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Wake</a:t>
          </a:r>
        </a:p>
        <a:p>
          <a:pPr marL="0" lvl="0" indent="0" algn="ctr" defTabSz="666750">
            <a:lnSpc>
              <a:spcPct val="90000"/>
            </a:lnSpc>
            <a:spcBef>
              <a:spcPct val="0"/>
            </a:spcBef>
            <a:spcAft>
              <a:spcPct val="35000"/>
            </a:spcAft>
            <a:buNone/>
          </a:pPr>
          <a:r>
            <a:rPr lang="en-US" sz="1500" kern="1200" dirty="0"/>
            <a:t>Not possible</a:t>
          </a:r>
        </a:p>
      </dsp:txBody>
      <dsp:txXfrm>
        <a:off x="1852655" y="2786540"/>
        <a:ext cx="1261829" cy="6118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1">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A180-2BF2-4B01-BA06-C8FE80CF0F0E}">
      <dsp:nvSpPr>
        <dsp:cNvPr id="0" name=""/>
        <dsp:cNvSpPr/>
      </dsp:nvSpPr>
      <dsp:spPr>
        <a:xfrm>
          <a:off x="1000" y="117492"/>
          <a:ext cx="1951694" cy="780677"/>
        </a:xfrm>
        <a:prstGeom prst="homePlate">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674"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Definition of Problem</a:t>
          </a:r>
        </a:p>
      </dsp:txBody>
      <dsp:txXfrm>
        <a:off x="1000" y="117492"/>
        <a:ext cx="1756525" cy="780677"/>
      </dsp:txXfrm>
    </dsp:sp>
    <dsp:sp modelId="{FEE61B32-832D-4936-9D4A-7FB3307FB6BF}">
      <dsp:nvSpPr>
        <dsp:cNvPr id="0" name=""/>
        <dsp:cNvSpPr/>
      </dsp:nvSpPr>
      <dsp:spPr>
        <a:xfrm>
          <a:off x="1562356" y="117492"/>
          <a:ext cx="1951694" cy="780677"/>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Scope of Effort</a:t>
          </a:r>
        </a:p>
      </dsp:txBody>
      <dsp:txXfrm>
        <a:off x="1952695" y="117492"/>
        <a:ext cx="1171017" cy="780677"/>
      </dsp:txXfrm>
    </dsp:sp>
    <dsp:sp modelId="{FF7A74C3-FE89-4D73-9FD7-6F903F360331}">
      <dsp:nvSpPr>
        <dsp:cNvPr id="0" name=""/>
        <dsp:cNvSpPr/>
      </dsp:nvSpPr>
      <dsp:spPr>
        <a:xfrm>
          <a:off x="3123712" y="117492"/>
          <a:ext cx="1951694" cy="780677"/>
        </a:xfrm>
        <a:prstGeom prst="chevron">
          <a:avLst/>
        </a:prstGeom>
        <a:solidFill>
          <a:schemeClr val="accent5">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Efforts to Date</a:t>
          </a:r>
        </a:p>
      </dsp:txBody>
      <dsp:txXfrm>
        <a:off x="3514051" y="117492"/>
        <a:ext cx="1171017" cy="780677"/>
      </dsp:txXfrm>
    </dsp:sp>
    <dsp:sp modelId="{999C5C24-1C26-4B39-BEBA-16BF2D243510}">
      <dsp:nvSpPr>
        <dsp:cNvPr id="0" name=""/>
        <dsp:cNvSpPr/>
      </dsp:nvSpPr>
      <dsp:spPr>
        <a:xfrm>
          <a:off x="4685068"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Findings</a:t>
          </a:r>
        </a:p>
      </dsp:txBody>
      <dsp:txXfrm>
        <a:off x="5075407" y="117492"/>
        <a:ext cx="1171017" cy="780677"/>
      </dsp:txXfrm>
    </dsp:sp>
    <dsp:sp modelId="{5473EEA2-4445-4F85-946E-21ECEEFC8AA3}">
      <dsp:nvSpPr>
        <dsp:cNvPr id="0" name=""/>
        <dsp:cNvSpPr/>
      </dsp:nvSpPr>
      <dsp:spPr>
        <a:xfrm>
          <a:off x="6246424" y="117492"/>
          <a:ext cx="1951694" cy="780677"/>
        </a:xfrm>
        <a:prstGeom prst="chevron">
          <a:avLst/>
        </a:prstGeom>
        <a:solidFill>
          <a:schemeClr val="accent3">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mn-lt"/>
            </a:rPr>
            <a:t>Future Work</a:t>
          </a:r>
        </a:p>
      </dsp:txBody>
      <dsp:txXfrm>
        <a:off x="6636763" y="117492"/>
        <a:ext cx="1171017" cy="78067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D336D321-B829-433B-A8F4-9DAB9BFB42CD}" type="datetimeFigureOut">
              <a:rPr lang="en-US" smtClean="0"/>
              <a:t>8/10/2020</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B7B9B909-805C-4CB1-AC27-1AA146B0E275}" type="slidenum">
              <a:rPr lang="en-US" smtClean="0"/>
              <a:t>‹#›</a:t>
            </a:fld>
            <a:endParaRPr lang="en-US" dirty="0"/>
          </a:p>
        </p:txBody>
      </p:sp>
    </p:spTree>
    <p:extLst>
      <p:ext uri="{BB962C8B-B14F-4D97-AF65-F5344CB8AC3E}">
        <p14:creationId xmlns:p14="http://schemas.microsoft.com/office/powerpoint/2010/main" val="1488499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a:t>
            </a:fld>
            <a:endParaRPr lang="en-US" dirty="0"/>
          </a:p>
        </p:txBody>
      </p:sp>
    </p:spTree>
    <p:extLst>
      <p:ext uri="{BB962C8B-B14F-4D97-AF65-F5344CB8AC3E}">
        <p14:creationId xmlns:p14="http://schemas.microsoft.com/office/powerpoint/2010/main" val="3594851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Handbook value for vertical to horizontal fallout is 10%. Vertical wafers will accumulate less fall out due to orientation and surface interactions of the particles. The comparison trend between vertical vs. horizontal will fluctuate, but can be determined with reasonable error long term. </a:t>
            </a:r>
          </a:p>
          <a:p>
            <a:endParaRPr lang="en-US" dirty="0"/>
          </a:p>
          <a:p>
            <a:r>
              <a:rPr lang="en-US" dirty="0"/>
              <a:t>Issue identified: There is not sufficient data to validate the best practice assumption to quantify particle build up on vertical surfaces as approximately 1/10 of horizontal surfaces. Since many spacecraft can be in various orientations, this variable has significant effect on predictions for end of life mission goals. </a:t>
            </a:r>
          </a:p>
          <a:p>
            <a:endParaRPr lang="en-US" dirty="0"/>
          </a:p>
        </p:txBody>
      </p:sp>
      <p:sp>
        <p:nvSpPr>
          <p:cNvPr id="4" name="Slide Number Placeholder 3"/>
          <p:cNvSpPr>
            <a:spLocks noGrp="1"/>
          </p:cNvSpPr>
          <p:nvPr>
            <p:ph type="sldNum" sz="quarter" idx="10"/>
          </p:nvPr>
        </p:nvSpPr>
        <p:spPr/>
        <p:txBody>
          <a:bodyPr/>
          <a:lstStyle/>
          <a:p>
            <a:fld id="{CECE78E4-DBA4-470A-962D-2B94E8E7A972}" type="slidenum">
              <a:rPr lang="en-US" smtClean="0"/>
              <a:t>2</a:t>
            </a:fld>
            <a:endParaRPr lang="en-US" dirty="0"/>
          </a:p>
        </p:txBody>
      </p:sp>
    </p:spTree>
    <p:extLst>
      <p:ext uri="{BB962C8B-B14F-4D97-AF65-F5344CB8AC3E}">
        <p14:creationId xmlns:p14="http://schemas.microsoft.com/office/powerpoint/2010/main" val="2234129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defRPr/>
            </a:pPr>
            <a:r>
              <a:rPr lang="en-US" b="1" dirty="0"/>
              <a:t>Issue identified: </a:t>
            </a:r>
            <a:r>
              <a:rPr lang="en-US" dirty="0"/>
              <a:t>There is not sufficient data to validate the best practice assumption to quantify particle build up on vertical surfaces as approximately 1/10 of horizontal surfaces. Since many spacecraft can be in various orientations, this variable has significant effect on predictions for end of life mission goals. </a:t>
            </a:r>
          </a:p>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3</a:t>
            </a:fld>
            <a:endParaRPr lang="en-US" dirty="0"/>
          </a:p>
        </p:txBody>
      </p:sp>
    </p:spTree>
    <p:extLst>
      <p:ext uri="{BB962C8B-B14F-4D97-AF65-F5344CB8AC3E}">
        <p14:creationId xmlns:p14="http://schemas.microsoft.com/office/powerpoint/2010/main" val="3684734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4</a:t>
            </a:fld>
            <a:endParaRPr lang="en-US" dirty="0"/>
          </a:p>
        </p:txBody>
      </p:sp>
    </p:spTree>
    <p:extLst>
      <p:ext uri="{BB962C8B-B14F-4D97-AF65-F5344CB8AC3E}">
        <p14:creationId xmlns:p14="http://schemas.microsoft.com/office/powerpoint/2010/main" val="974559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5</a:t>
            </a:fld>
            <a:endParaRPr lang="en-US" dirty="0"/>
          </a:p>
        </p:txBody>
      </p:sp>
    </p:spTree>
    <p:extLst>
      <p:ext uri="{BB962C8B-B14F-4D97-AF65-F5344CB8AC3E}">
        <p14:creationId xmlns:p14="http://schemas.microsoft.com/office/powerpoint/2010/main" val="1094517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6</a:t>
            </a:fld>
            <a:endParaRPr lang="en-US" dirty="0"/>
          </a:p>
        </p:txBody>
      </p:sp>
    </p:spTree>
    <p:extLst>
      <p:ext uri="{BB962C8B-B14F-4D97-AF65-F5344CB8AC3E}">
        <p14:creationId xmlns:p14="http://schemas.microsoft.com/office/powerpoint/2010/main" val="2014081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7</a:t>
            </a:fld>
            <a:endParaRPr lang="en-US" dirty="0"/>
          </a:p>
        </p:txBody>
      </p:sp>
    </p:spTree>
    <p:extLst>
      <p:ext uri="{BB962C8B-B14F-4D97-AF65-F5344CB8AC3E}">
        <p14:creationId xmlns:p14="http://schemas.microsoft.com/office/powerpoint/2010/main" val="1684713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8</a:t>
            </a:fld>
            <a:endParaRPr lang="en-US" dirty="0"/>
          </a:p>
        </p:txBody>
      </p:sp>
    </p:spTree>
    <p:extLst>
      <p:ext uri="{BB962C8B-B14F-4D97-AF65-F5344CB8AC3E}">
        <p14:creationId xmlns:p14="http://schemas.microsoft.com/office/powerpoint/2010/main" val="43826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9</a:t>
            </a:fld>
            <a:endParaRPr lang="en-US" dirty="0"/>
          </a:p>
        </p:txBody>
      </p:sp>
    </p:spTree>
    <p:extLst>
      <p:ext uri="{BB962C8B-B14F-4D97-AF65-F5344CB8AC3E}">
        <p14:creationId xmlns:p14="http://schemas.microsoft.com/office/powerpoint/2010/main" val="2852132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10</a:t>
            </a:fld>
            <a:endParaRPr lang="en-US" dirty="0"/>
          </a:p>
        </p:txBody>
      </p:sp>
    </p:spTree>
    <p:extLst>
      <p:ext uri="{BB962C8B-B14F-4D97-AF65-F5344CB8AC3E}">
        <p14:creationId xmlns:p14="http://schemas.microsoft.com/office/powerpoint/2010/main" val="326527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11</a:t>
            </a:fld>
            <a:endParaRPr lang="en-US" dirty="0"/>
          </a:p>
        </p:txBody>
      </p:sp>
    </p:spTree>
    <p:extLst>
      <p:ext uri="{BB962C8B-B14F-4D97-AF65-F5344CB8AC3E}">
        <p14:creationId xmlns:p14="http://schemas.microsoft.com/office/powerpoint/2010/main" val="1084375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58852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13</a:t>
            </a:fld>
            <a:endParaRPr lang="en-US" dirty="0"/>
          </a:p>
        </p:txBody>
      </p:sp>
    </p:spTree>
    <p:extLst>
      <p:ext uri="{BB962C8B-B14F-4D97-AF65-F5344CB8AC3E}">
        <p14:creationId xmlns:p14="http://schemas.microsoft.com/office/powerpoint/2010/main" val="2913385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3496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59">
              <a:defRPr/>
            </a:pPr>
            <a:fld id="{B7B9B909-805C-4CB1-AC27-1AA146B0E275}" type="slidenum">
              <a:rPr lang="en-US">
                <a:solidFill>
                  <a:prstClr val="black"/>
                </a:solidFill>
                <a:latin typeface="Calibri" panose="020F0502020204030204"/>
              </a:rPr>
              <a:pPr defTabSz="465859">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9407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16</a:t>
            </a:fld>
            <a:endParaRPr lang="en-US" dirty="0"/>
          </a:p>
        </p:txBody>
      </p:sp>
    </p:spTree>
    <p:extLst>
      <p:ext uri="{BB962C8B-B14F-4D97-AF65-F5344CB8AC3E}">
        <p14:creationId xmlns:p14="http://schemas.microsoft.com/office/powerpoint/2010/main" val="3191687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17</a:t>
            </a:fld>
            <a:endParaRPr lang="en-US" dirty="0"/>
          </a:p>
        </p:txBody>
      </p:sp>
    </p:spTree>
    <p:extLst>
      <p:ext uri="{BB962C8B-B14F-4D97-AF65-F5344CB8AC3E}">
        <p14:creationId xmlns:p14="http://schemas.microsoft.com/office/powerpoint/2010/main" val="1112984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Contamination</a:t>
            </a:r>
            <a:r>
              <a:rPr lang="en-US" baseline="0" dirty="0"/>
              <a:t> control for project </a:t>
            </a:r>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18</a:t>
            </a:fld>
            <a:endParaRPr lang="en-US" dirty="0"/>
          </a:p>
        </p:txBody>
      </p:sp>
    </p:spTree>
    <p:extLst>
      <p:ext uri="{BB962C8B-B14F-4D97-AF65-F5344CB8AC3E}">
        <p14:creationId xmlns:p14="http://schemas.microsoft.com/office/powerpoint/2010/main" val="2002438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Contamination</a:t>
            </a:r>
            <a:r>
              <a:rPr lang="en-US" baseline="0" dirty="0"/>
              <a:t> control for project </a:t>
            </a:r>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19</a:t>
            </a:fld>
            <a:endParaRPr lang="en-US" dirty="0"/>
          </a:p>
        </p:txBody>
      </p:sp>
    </p:spTree>
    <p:extLst>
      <p:ext uri="{BB962C8B-B14F-4D97-AF65-F5344CB8AC3E}">
        <p14:creationId xmlns:p14="http://schemas.microsoft.com/office/powerpoint/2010/main" val="41068106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IA study: repeatability of IA output </a:t>
            </a:r>
          </a:p>
          <a:p>
            <a:r>
              <a:rPr lang="en-US" dirty="0"/>
              <a:t>	-Specifically in 5-15 micron bin sizes for vertical samples </a:t>
            </a:r>
          </a:p>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20</a:t>
            </a:fld>
            <a:endParaRPr lang="en-US" dirty="0"/>
          </a:p>
        </p:txBody>
      </p:sp>
    </p:spTree>
    <p:extLst>
      <p:ext uri="{BB962C8B-B14F-4D97-AF65-F5344CB8AC3E}">
        <p14:creationId xmlns:p14="http://schemas.microsoft.com/office/powerpoint/2010/main" val="3573427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CE78E4-DBA4-470A-962D-2B94E8E7A972}" type="slidenum">
              <a:rPr lang="en-US" smtClean="0"/>
              <a:t>21</a:t>
            </a:fld>
            <a:endParaRPr lang="en-US" dirty="0"/>
          </a:p>
        </p:txBody>
      </p:sp>
    </p:spTree>
    <p:extLst>
      <p:ext uri="{BB962C8B-B14F-4D97-AF65-F5344CB8AC3E}">
        <p14:creationId xmlns:p14="http://schemas.microsoft.com/office/powerpoint/2010/main" val="2716210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22</a:t>
            </a:fld>
            <a:endParaRPr lang="en-US" dirty="0"/>
          </a:p>
        </p:txBody>
      </p:sp>
    </p:spTree>
    <p:extLst>
      <p:ext uri="{BB962C8B-B14F-4D97-AF65-F5344CB8AC3E}">
        <p14:creationId xmlns:p14="http://schemas.microsoft.com/office/powerpoint/2010/main" val="458996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23</a:t>
            </a:fld>
            <a:endParaRPr lang="en-US" dirty="0"/>
          </a:p>
        </p:txBody>
      </p:sp>
    </p:spTree>
    <p:extLst>
      <p:ext uri="{BB962C8B-B14F-4D97-AF65-F5344CB8AC3E}">
        <p14:creationId xmlns:p14="http://schemas.microsoft.com/office/powerpoint/2010/main" val="2916835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24</a:t>
            </a:fld>
            <a:endParaRPr lang="en-US" dirty="0"/>
          </a:p>
        </p:txBody>
      </p:sp>
    </p:spTree>
    <p:extLst>
      <p:ext uri="{BB962C8B-B14F-4D97-AF65-F5344CB8AC3E}">
        <p14:creationId xmlns:p14="http://schemas.microsoft.com/office/powerpoint/2010/main" val="3441310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25</a:t>
            </a:fld>
            <a:endParaRPr lang="en-US" dirty="0"/>
          </a:p>
        </p:txBody>
      </p:sp>
    </p:spTree>
    <p:extLst>
      <p:ext uri="{BB962C8B-B14F-4D97-AF65-F5344CB8AC3E}">
        <p14:creationId xmlns:p14="http://schemas.microsoft.com/office/powerpoint/2010/main" val="3079019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B9B909-805C-4CB1-AC27-1AA146B0E275}" type="slidenum">
              <a:rPr lang="en-US" smtClean="0"/>
              <a:t>26</a:t>
            </a:fld>
            <a:endParaRPr lang="en-US" dirty="0"/>
          </a:p>
        </p:txBody>
      </p:sp>
    </p:spTree>
    <p:extLst>
      <p:ext uri="{BB962C8B-B14F-4D97-AF65-F5344CB8AC3E}">
        <p14:creationId xmlns:p14="http://schemas.microsoft.com/office/powerpoint/2010/main" val="3498385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A73143-CC8F-4DDB-A87E-E421BE1BB3E8}" type="datetime1">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327916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23BA0-006F-47F4-9AE4-5B121440F310}" type="datetime1">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231669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DEBC1A-D0B3-4812-8F01-09B72696DE50}" type="datetime1">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885893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B60EFD-DBC4-47EA-B772-7D6AB830496A}" type="datetime1">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163128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AF175B-A3D1-489C-9DEE-D51DF4A73403}" type="datetime1">
              <a:rPr lang="en-US" smtClean="0"/>
              <a:t>8/10/2020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974289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38BAFD-55C7-4922-BDEC-ED63211B1C82}" type="datetime1">
              <a:rPr lang="en-US" smtClean="0"/>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40167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5AF426-82B0-4224-A1E8-C8CAC10CA7FE}" type="datetime1">
              <a:rPr lang="en-US" smtClean="0"/>
              <a:t>8/10/2020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330921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B3D2AD-42D0-4240-8829-227E070755BF}" type="datetime1">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293813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19607D-7B91-4F41-A488-9A10FECF47F7}" type="datetime1">
              <a:rPr lang="en-US" smtClean="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38581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1B370A-78EC-464A-B25D-E34D3F9D0E0F}" type="datetime1">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221319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27273A-7001-4FC1-BA47-8DAC76B130F3}" type="datetime1">
              <a:rPr lang="en-US" smtClean="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a:t>
            </a:fld>
            <a:endParaRPr lang="en-US" dirty="0"/>
          </a:p>
        </p:txBody>
      </p:sp>
    </p:spTree>
    <p:extLst>
      <p:ext uri="{BB962C8B-B14F-4D97-AF65-F5344CB8AC3E}">
        <p14:creationId xmlns:p14="http://schemas.microsoft.com/office/powerpoint/2010/main" val="1464604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7BE6EB-D686-47FC-A3C5-EDCAF441AAFA}" type="datetime1">
              <a:rPr lang="en-US" smtClean="0"/>
              <a:t>8/10/2020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9141E7-5396-4DBF-916F-07439B6DEF4B}" type="slidenum">
              <a:rPr lang="en-US" smtClean="0"/>
              <a:t>‹#›</a:t>
            </a:fld>
            <a:endParaRPr lang="en-US" dirty="0"/>
          </a:p>
        </p:txBody>
      </p:sp>
    </p:spTree>
    <p:extLst>
      <p:ext uri="{BB962C8B-B14F-4D97-AF65-F5344CB8AC3E}">
        <p14:creationId xmlns:p14="http://schemas.microsoft.com/office/powerpoint/2010/main" val="2773328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xml"/><Relationship Id="rId7" Type="http://schemas.openxmlformats.org/officeDocument/2006/relationships/diagramQuickStyle" Target="../diagrams/quickStyle1.xml"/><Relationship Id="rId2" Type="http://schemas.openxmlformats.org/officeDocument/2006/relationships/slideLayout" Target="../slideLayouts/slideLayout2.xml"/><Relationship Id="rId1" Type="http://schemas.openxmlformats.org/officeDocument/2006/relationships/video" Target="https://www.youtube.com/embed/_ZwIUHWgmtQ?autoplay=1" TargetMode="Externa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image" Target="../media/image1.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4.jpeg"/><Relationship Id="rId7" Type="http://schemas.openxmlformats.org/officeDocument/2006/relationships/image" Target="../media/image7.jpg"/><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diagramColors" Target="../diagrams/colors4.xml"/><Relationship Id="rId5" Type="http://schemas.openxmlformats.org/officeDocument/2006/relationships/image" Target="../media/image5.png"/><Relationship Id="rId10" Type="http://schemas.openxmlformats.org/officeDocument/2006/relationships/diagramQuickStyle" Target="../diagrams/quickStyle4.xml"/><Relationship Id="rId4" Type="http://schemas.openxmlformats.org/officeDocument/2006/relationships/image" Target="../media/image1.png"/><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1.png"/><Relationship Id="rId9" Type="http://schemas.microsoft.com/office/2007/relationships/diagramDrawing" Target="../diagrams/drawing5.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chart" Target="../charts/chart1.xml"/><Relationship Id="rId7" Type="http://schemas.openxmlformats.org/officeDocument/2006/relationships/image" Target="../media/image10.png"/><Relationship Id="rId12"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diagramColors" Target="../diagrams/colors6.xml"/><Relationship Id="rId5" Type="http://schemas.openxmlformats.org/officeDocument/2006/relationships/chart" Target="../charts/chart3.xml"/><Relationship Id="rId10" Type="http://schemas.openxmlformats.org/officeDocument/2006/relationships/diagramQuickStyle" Target="../diagrams/quickStyle6.xml"/><Relationship Id="rId4" Type="http://schemas.openxmlformats.org/officeDocument/2006/relationships/chart" Target="../charts/chart2.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chart" Target="../charts/chart4.xml"/><Relationship Id="rId7" Type="http://schemas.openxmlformats.org/officeDocument/2006/relationships/diagramQuickStyle" Target="../diagrams/quickStyle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8.png"/><Relationship Id="rId9" Type="http://schemas.microsoft.com/office/2007/relationships/diagramDrawing" Target="../diagrams/drawing7.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chart" Target="../charts/chart5.xml"/><Relationship Id="rId7" Type="http://schemas.openxmlformats.org/officeDocument/2006/relationships/diagramQuickStyle" Target="../diagrams/quickStyle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8.png"/><Relationship Id="rId9" Type="http://schemas.microsoft.com/office/2007/relationships/diagramDrawing" Target="../diagrams/drawing8.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chart" Target="../charts/chart6.xml"/><Relationship Id="rId7" Type="http://schemas.openxmlformats.org/officeDocument/2006/relationships/diagramQuickStyle" Target="../diagrams/quickStyle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8.png"/><Relationship Id="rId9" Type="http://schemas.microsoft.com/office/2007/relationships/diagramDrawing" Target="../diagrams/drawing9.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image" Target="../media/image1.png"/><Relationship Id="rId7" Type="http://schemas.openxmlformats.org/officeDocument/2006/relationships/diagramQuickStyle" Target="../diagrams/quickStyle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11.xml"/><Relationship Id="rId5" Type="http://schemas.openxmlformats.org/officeDocument/2006/relationships/diagramData" Target="../diagrams/data11.xml"/><Relationship Id="rId4" Type="http://schemas.openxmlformats.org/officeDocument/2006/relationships/image" Target="../media/image8.png"/><Relationship Id="rId9" Type="http://schemas.microsoft.com/office/2007/relationships/diagramDrawing" Target="../diagrams/drawing11.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diagramData" Target="../diagrams/data14.xml"/><Relationship Id="rId18" Type="http://schemas.openxmlformats.org/officeDocument/2006/relationships/image" Target="../media/image1.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17" Type="http://schemas.microsoft.com/office/2007/relationships/diagramDrawing" Target="../diagrams/drawing14.xml"/><Relationship Id="rId2" Type="http://schemas.openxmlformats.org/officeDocument/2006/relationships/notesSlide" Target="../notesSlides/notesSlide13.xml"/><Relationship Id="rId16" Type="http://schemas.openxmlformats.org/officeDocument/2006/relationships/diagramColors" Target="../diagrams/colors14.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diagramQuickStyle" Target="../diagrams/quickStyle14.xml"/><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diagramLayout" Target="../diagrams/layout14.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1.png"/><Relationship Id="rId7" Type="http://schemas.openxmlformats.org/officeDocument/2006/relationships/diagramQuickStyle" Target="../diagrams/quickStyle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11.png"/><Relationship Id="rId9" Type="http://schemas.microsoft.com/office/2007/relationships/diagramDrawing" Target="../diagrams/drawing15.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image" Target="../media/image1.png"/><Relationship Id="rId7" Type="http://schemas.openxmlformats.org/officeDocument/2006/relationships/diagramQuickStyle" Target="../diagrams/quickStyle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6.xml"/><Relationship Id="rId5" Type="http://schemas.openxmlformats.org/officeDocument/2006/relationships/diagramData" Target="../diagrams/data16.xml"/><Relationship Id="rId4" Type="http://schemas.openxmlformats.org/officeDocument/2006/relationships/image" Target="../media/image12.png"/><Relationship Id="rId9" Type="http://schemas.microsoft.com/office/2007/relationships/diagramDrawing" Target="../diagrams/drawing16.xml"/></Relationships>
</file>

<file path=ppt/slides/_rels/slide16.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hyperlink" Target="https://www.rdworldonline.com/microelectronics-cleaning-the-cleanroom-qa/" TargetMode="External"/><Relationship Id="rId7" Type="http://schemas.openxmlformats.org/officeDocument/2006/relationships/diagramColors" Target="../diagrams/colors1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hyperlink" Target="https://ntrs.nasa.gov/archive/nasa/casi.ntrs.nasa.gov/19690024397.pdf" TargetMode="External"/><Relationship Id="rId7" Type="http://schemas.openxmlformats.org/officeDocument/2006/relationships/diagramData" Target="../diagrams/data18.xml"/><Relationship Id="rId12"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png"/><Relationship Id="rId11" Type="http://schemas.microsoft.com/office/2007/relationships/diagramDrawing" Target="../diagrams/drawing18.xml"/><Relationship Id="rId5" Type="http://schemas.openxmlformats.org/officeDocument/2006/relationships/image" Target="../media/image8.png"/><Relationship Id="rId10" Type="http://schemas.openxmlformats.org/officeDocument/2006/relationships/diagramColors" Target="../diagrams/colors18.xml"/><Relationship Id="rId4" Type="http://schemas.openxmlformats.org/officeDocument/2006/relationships/hyperlink" Target="https://slideplayer.com/slide/4569109/" TargetMode="External"/><Relationship Id="rId9" Type="http://schemas.openxmlformats.org/officeDocument/2006/relationships/diagramQuickStyle" Target="../diagrams/quickStyle18.xml"/></Relationships>
</file>

<file path=ppt/slides/_rels/slide18.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1.png"/><Relationship Id="rId7" Type="http://schemas.openxmlformats.org/officeDocument/2006/relationships/diagramColors" Target="../diagrams/colors1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19.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1.png"/><Relationship Id="rId7" Type="http://schemas.openxmlformats.org/officeDocument/2006/relationships/diagramColors" Target="../diagrams/colors2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20.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image" Target="../media/image1.png"/><Relationship Id="rId7" Type="http://schemas.openxmlformats.org/officeDocument/2006/relationships/diagramColors" Target="../diagrams/colors2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21.xml"/><Relationship Id="rId5" Type="http://schemas.openxmlformats.org/officeDocument/2006/relationships/diagramLayout" Target="../diagrams/layout21.xml"/><Relationship Id="rId4" Type="http://schemas.openxmlformats.org/officeDocument/2006/relationships/diagramData" Target="../diagrams/data21.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7.jpg"/><Relationship Id="rId7" Type="http://schemas.openxmlformats.org/officeDocument/2006/relationships/diagramQuickStyle" Target="../diagrams/quickStyle2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1.png"/><Relationship Id="rId9" Type="http://schemas.microsoft.com/office/2007/relationships/diagramDrawing" Target="../diagrams/drawing22.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3.xml"/><Relationship Id="rId3" Type="http://schemas.openxmlformats.org/officeDocument/2006/relationships/image" Target="../media/image14.jpeg"/><Relationship Id="rId7" Type="http://schemas.openxmlformats.org/officeDocument/2006/relationships/image" Target="../media/image1.png"/><Relationship Id="rId12" Type="http://schemas.microsoft.com/office/2007/relationships/diagramDrawing" Target="../diagrams/drawing2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diagramColors" Target="../diagrams/colors23.xml"/><Relationship Id="rId5" Type="http://schemas.openxmlformats.org/officeDocument/2006/relationships/image" Target="../media/image16.jpeg"/><Relationship Id="rId10" Type="http://schemas.openxmlformats.org/officeDocument/2006/relationships/diagramQuickStyle" Target="../diagrams/quickStyle23.xml"/><Relationship Id="rId4" Type="http://schemas.openxmlformats.org/officeDocument/2006/relationships/image" Target="../media/image15.jpeg"/><Relationship Id="rId9" Type="http://schemas.openxmlformats.org/officeDocument/2006/relationships/diagramLayout" Target="../diagrams/layout23.xml"/></Relationships>
</file>

<file path=ppt/slides/_rels/slide23.xml.rels><?xml version="1.0" encoding="UTF-8" standalone="yes"?>
<Relationships xmlns="http://schemas.openxmlformats.org/package/2006/relationships"><Relationship Id="rId8" Type="http://schemas.openxmlformats.org/officeDocument/2006/relationships/diagramQuickStyle" Target="../diagrams/quickStyle24.xml"/><Relationship Id="rId3" Type="http://schemas.openxmlformats.org/officeDocument/2006/relationships/image" Target="../media/image18.jpeg"/><Relationship Id="rId7" Type="http://schemas.openxmlformats.org/officeDocument/2006/relationships/diagramLayout" Target="../diagrams/layout2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Data" Target="../diagrams/data24.xml"/><Relationship Id="rId5" Type="http://schemas.openxmlformats.org/officeDocument/2006/relationships/image" Target="../media/image1.png"/><Relationship Id="rId10" Type="http://schemas.microsoft.com/office/2007/relationships/diagramDrawing" Target="../diagrams/drawing24.xml"/><Relationship Id="rId4" Type="http://schemas.openxmlformats.org/officeDocument/2006/relationships/image" Target="../media/image19.jpeg"/><Relationship Id="rId9" Type="http://schemas.openxmlformats.org/officeDocument/2006/relationships/diagramColors" Target="../diagrams/colors24.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image" Target="../media/image1.png"/><Relationship Id="rId7" Type="http://schemas.openxmlformats.org/officeDocument/2006/relationships/diagramQuickStyle" Target="../diagrams/quickStyle2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Layout" Target="../diagrams/layout25.xml"/><Relationship Id="rId5" Type="http://schemas.openxmlformats.org/officeDocument/2006/relationships/diagramData" Target="../diagrams/data25.xml"/><Relationship Id="rId4" Type="http://schemas.openxmlformats.org/officeDocument/2006/relationships/image" Target="../media/image20.jpg"/><Relationship Id="rId9" Type="http://schemas.microsoft.com/office/2007/relationships/diagramDrawing" Target="../diagrams/drawing2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Study of Fallout Metrics for Contamination Analysis </a:t>
            </a:r>
          </a:p>
        </p:txBody>
      </p:sp>
      <p:sp>
        <p:nvSpPr>
          <p:cNvPr id="3" name="Subtitle 2"/>
          <p:cNvSpPr>
            <a:spLocks noGrp="1"/>
          </p:cNvSpPr>
          <p:nvPr>
            <p:ph type="subTitle" idx="1"/>
          </p:nvPr>
        </p:nvSpPr>
        <p:spPr>
          <a:xfrm>
            <a:off x="1524000" y="4446769"/>
            <a:ext cx="9334500" cy="1891685"/>
          </a:xfrm>
        </p:spPr>
        <p:txBody>
          <a:bodyPr>
            <a:normAutofit fontScale="55000" lnSpcReduction="20000"/>
          </a:bodyPr>
          <a:lstStyle/>
          <a:p>
            <a:r>
              <a:rPr lang="en-US" sz="5900" dirty="0"/>
              <a:t>Elaine Stewart </a:t>
            </a:r>
          </a:p>
          <a:p>
            <a:r>
              <a:rPr lang="en-US" sz="5900" dirty="0"/>
              <a:t>NASA Goddard Space Flight Center </a:t>
            </a:r>
          </a:p>
          <a:p>
            <a:r>
              <a:rPr lang="en-US" sz="5900" dirty="0"/>
              <a:t>Code 546 Contamination and Thermal Coatings Engineering Branch</a:t>
            </a:r>
          </a:p>
          <a:p>
            <a:endParaRPr lang="en-US" sz="5900" dirty="0"/>
          </a:p>
          <a:p>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1</a:t>
            </a:fld>
            <a:endParaRPr lang="en-US" dirty="0"/>
          </a:p>
        </p:txBody>
      </p:sp>
    </p:spTree>
    <p:extLst>
      <p:ext uri="{BB962C8B-B14F-4D97-AF65-F5344CB8AC3E}">
        <p14:creationId xmlns:p14="http://schemas.microsoft.com/office/powerpoint/2010/main" val="2993182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10858500" y="0"/>
            <a:ext cx="1333500" cy="1314450"/>
          </a:xfrm>
          <a:prstGeom prst="rect">
            <a:avLst/>
          </a:prstGeom>
        </p:spPr>
      </p:pic>
      <p:sp>
        <p:nvSpPr>
          <p:cNvPr id="3" name="Content Placeholder 2"/>
          <p:cNvSpPr>
            <a:spLocks noGrp="1"/>
          </p:cNvSpPr>
          <p:nvPr>
            <p:ph idx="1"/>
          </p:nvPr>
        </p:nvSpPr>
        <p:spPr>
          <a:xfrm>
            <a:off x="838200" y="1681163"/>
            <a:ext cx="4177965" cy="5497512"/>
          </a:xfrm>
        </p:spPr>
        <p:txBody>
          <a:bodyPr>
            <a:normAutofit/>
          </a:bodyPr>
          <a:lstStyle/>
          <a:p>
            <a:pPr marL="0" indent="0">
              <a:buNone/>
            </a:pPr>
            <a:r>
              <a:rPr lang="en-US" sz="2000" b="0" dirty="0"/>
              <a:t>A challenge present </a:t>
            </a:r>
            <a:r>
              <a:rPr lang="en-US" sz="2000" dirty="0"/>
              <a:t>for many projects, including James Webb Space Telescope (JWST), is  predicting contamination fallout for the various orientations </a:t>
            </a:r>
            <a:r>
              <a:rPr lang="en-US" sz="2000" b="0" dirty="0"/>
              <a:t>possible for surfaces such as optics and instruments. </a:t>
            </a:r>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a:p>
            <a:pPr marL="0" indent="0">
              <a:buNone/>
            </a:pPr>
            <a:endParaRPr lang="en-US" sz="2000" i="1" dirty="0"/>
          </a:p>
        </p:txBody>
      </p:sp>
      <p:sp>
        <p:nvSpPr>
          <p:cNvPr id="7" name="TextBox 6"/>
          <p:cNvSpPr txBox="1"/>
          <p:nvPr/>
        </p:nvSpPr>
        <p:spPr>
          <a:xfrm>
            <a:off x="201433" y="6162261"/>
            <a:ext cx="11221278" cy="695739"/>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838199" y="5961271"/>
            <a:ext cx="10186851" cy="707886"/>
          </a:xfrm>
          <a:prstGeom prst="rect">
            <a:avLst/>
          </a:prstGeom>
          <a:solidFill>
            <a:schemeClr val="accent6"/>
          </a:solidFill>
        </p:spPr>
        <p:txBody>
          <a:bodyPr wrap="square" rtlCol="0">
            <a:spAutoFit/>
          </a:bodyPr>
          <a:lstStyle/>
          <a:p>
            <a:pPr algn="ctr"/>
            <a:r>
              <a:rPr lang="en-US" sz="2000" b="1" dirty="0"/>
              <a:t>Goal: </a:t>
            </a:r>
            <a:r>
              <a:rPr lang="en-US" sz="2000" dirty="0"/>
              <a:t>determine an accurate ratio or method for vertical to horizontal fallout that can be applied in future contamination analytics </a:t>
            </a:r>
          </a:p>
        </p:txBody>
      </p:sp>
      <p:sp>
        <p:nvSpPr>
          <p:cNvPr id="9" name="TextBox 8"/>
          <p:cNvSpPr txBox="1"/>
          <p:nvPr/>
        </p:nvSpPr>
        <p:spPr>
          <a:xfrm>
            <a:off x="838200" y="4864887"/>
            <a:ext cx="10186851" cy="1015663"/>
          </a:xfrm>
          <a:prstGeom prst="rect">
            <a:avLst/>
          </a:prstGeom>
          <a:solidFill>
            <a:schemeClr val="accent3"/>
          </a:solidFill>
        </p:spPr>
        <p:txBody>
          <a:bodyPr wrap="square" rtlCol="0">
            <a:spAutoFit/>
          </a:bodyPr>
          <a:lstStyle/>
          <a:p>
            <a:pPr algn="ctr"/>
            <a:r>
              <a:rPr lang="en-US" sz="2000" b="1" dirty="0"/>
              <a:t>Relevance: </a:t>
            </a:r>
            <a:r>
              <a:rPr lang="en-US" sz="2000" dirty="0"/>
              <a:t>The vertical to horizontal fallout ratio is critical for contamination requirements and allocations to identify money and resources necessary for project mission objectives. This has been an ongoing issue in contamination engineering for years. </a:t>
            </a:r>
          </a:p>
        </p:txBody>
      </p:sp>
      <p:sp>
        <p:nvSpPr>
          <p:cNvPr id="11" name="Title 1"/>
          <p:cNvSpPr>
            <a:spLocks noGrp="1"/>
          </p:cNvSpPr>
          <p:nvPr>
            <p:ph type="title"/>
          </p:nvPr>
        </p:nvSpPr>
        <p:spPr/>
        <p:txBody>
          <a:bodyPr/>
          <a:lstStyle/>
          <a:p>
            <a:r>
              <a:rPr lang="en-US" dirty="0"/>
              <a:t>Definition of the Problem </a:t>
            </a:r>
          </a:p>
        </p:txBody>
      </p:sp>
      <p:graphicFrame>
        <p:nvGraphicFramePr>
          <p:cNvPr id="12" name="Diagram 11"/>
          <p:cNvGraphicFramePr/>
          <p:nvPr>
            <p:extLst>
              <p:ext uri="{D42A27DB-BD31-4B8C-83A1-F6EECF244321}">
                <p14:modId xmlns:p14="http://schemas.microsoft.com/office/powerpoint/2010/main" val="213958026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Slide Number Placeholder 1"/>
          <p:cNvSpPr>
            <a:spLocks noGrp="1"/>
          </p:cNvSpPr>
          <p:nvPr>
            <p:ph type="sldNum" sz="quarter" idx="12"/>
          </p:nvPr>
        </p:nvSpPr>
        <p:spPr/>
        <p:txBody>
          <a:bodyPr/>
          <a:lstStyle/>
          <a:p>
            <a:fld id="{A29141E7-5396-4DBF-916F-07439B6DEF4B}" type="slidenum">
              <a:rPr lang="en-US" smtClean="0"/>
              <a:t>2</a:t>
            </a:fld>
            <a:endParaRPr lang="en-US" dirty="0"/>
          </a:p>
        </p:txBody>
      </p:sp>
      <p:pic>
        <p:nvPicPr>
          <p:cNvPr id="4" name="_ZwIUHWgmtQ"/>
          <p:cNvPicPr>
            <a:picLocks noRot="1" noChangeAspect="1"/>
          </p:cNvPicPr>
          <p:nvPr>
            <a:videoFile r:link="rId1"/>
          </p:nvPr>
        </p:nvPicPr>
        <p:blipFill>
          <a:blip r:embed="rId10"/>
          <a:stretch>
            <a:fillRect/>
          </a:stretch>
        </p:blipFill>
        <p:spPr>
          <a:xfrm>
            <a:off x="5756318" y="1442548"/>
            <a:ext cx="5748437" cy="3233496"/>
          </a:xfrm>
          <a:prstGeom prst="rect">
            <a:avLst/>
          </a:prstGeom>
        </p:spPr>
      </p:pic>
    </p:spTree>
    <p:extLst>
      <p:ext uri="{BB962C8B-B14F-4D97-AF65-F5344CB8AC3E}">
        <p14:creationId xmlns:p14="http://schemas.microsoft.com/office/powerpoint/2010/main" val="184858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the Problem </a:t>
            </a:r>
          </a:p>
        </p:txBody>
      </p:sp>
      <p:sp>
        <p:nvSpPr>
          <p:cNvPr id="3" name="Content Placeholder 2"/>
          <p:cNvSpPr>
            <a:spLocks noGrp="1"/>
          </p:cNvSpPr>
          <p:nvPr>
            <p:ph idx="1"/>
          </p:nvPr>
        </p:nvSpPr>
        <p:spPr>
          <a:xfrm>
            <a:off x="838200" y="1628774"/>
            <a:ext cx="10799618" cy="4351338"/>
          </a:xfrm>
        </p:spPr>
        <p:txBody>
          <a:bodyPr>
            <a:noAutofit/>
          </a:bodyPr>
          <a:lstStyle/>
          <a:p>
            <a:pPr marL="0" indent="0">
              <a:buNone/>
            </a:pPr>
            <a:r>
              <a:rPr lang="en-US" sz="2200" b="1" i="1" dirty="0"/>
              <a:t>Currently, vertical particle build up is quantified as approximately 1/10 of horizontal surfaces </a:t>
            </a:r>
            <a:r>
              <a:rPr lang="en-US" sz="1000" dirty="0"/>
              <a:t>(Tribble, A., et al. “Contamination Control Engineering Design Guidelines for the Aerospace Community - Results.” </a:t>
            </a:r>
            <a:r>
              <a:rPr lang="en-US" sz="1000" i="1" dirty="0"/>
              <a:t>Space Programs and Technologies Conference</a:t>
            </a:r>
            <a:r>
              <a:rPr lang="en-US" sz="1000" dirty="0"/>
              <a:t>, 1996, doi:10.2514/6.1996-4375). </a:t>
            </a:r>
            <a:r>
              <a:rPr lang="en-US" sz="2200" b="1" i="1" dirty="0"/>
              <a:t>There is not sufficient data with accuracy to support this assumption. </a:t>
            </a:r>
            <a:endParaRPr lang="en-US" sz="2200" dirty="0"/>
          </a:p>
          <a:p>
            <a:pPr marL="457200" lvl="1" indent="0">
              <a:buNone/>
            </a:pPr>
            <a:endParaRPr lang="en-US" sz="2000" dirty="0"/>
          </a:p>
          <a:p>
            <a:pPr marL="457200" lvl="1" indent="0">
              <a:buNone/>
            </a:pPr>
            <a:endParaRPr lang="en-US" sz="2200" dirty="0"/>
          </a:p>
          <a:p>
            <a:endParaRPr lang="en-US" sz="2200" b="1" dirty="0">
              <a:solidFill>
                <a:srgbClr val="FF0000"/>
              </a:solidFill>
            </a:endParaRP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10" name="Slide Number Placeholder 9"/>
          <p:cNvSpPr>
            <a:spLocks noGrp="1"/>
          </p:cNvSpPr>
          <p:nvPr>
            <p:ph type="sldNum" sz="quarter" idx="12"/>
          </p:nvPr>
        </p:nvSpPr>
        <p:spPr/>
        <p:txBody>
          <a:bodyPr/>
          <a:lstStyle/>
          <a:p>
            <a:fld id="{A29141E7-5396-4DBF-916F-07439B6DEF4B}" type="slidenum">
              <a:rPr lang="en-US" smtClean="0"/>
              <a:t>3</a:t>
            </a:fld>
            <a:endParaRPr lang="en-US" dirty="0"/>
          </a:p>
        </p:txBody>
      </p:sp>
      <p:sp>
        <p:nvSpPr>
          <p:cNvPr id="7" name="TextBox 6"/>
          <p:cNvSpPr txBox="1"/>
          <p:nvPr/>
        </p:nvSpPr>
        <p:spPr>
          <a:xfrm>
            <a:off x="838200" y="6581001"/>
            <a:ext cx="10020300" cy="276999"/>
          </a:xfrm>
          <a:prstGeom prst="rect">
            <a:avLst/>
          </a:prstGeom>
          <a:noFill/>
        </p:spPr>
        <p:txBody>
          <a:bodyPr wrap="square" rtlCol="0">
            <a:spAutoFit/>
          </a:bodyPr>
          <a:lstStyle/>
          <a:p>
            <a:r>
              <a:rPr lang="en-US" sz="1200" dirty="0"/>
              <a:t>Hasegawa, Mark. “Applying SSDIF Particle Fallout Rates to the JWST Program”. 2007</a:t>
            </a:r>
          </a:p>
        </p:txBody>
      </p:sp>
      <p:pic>
        <p:nvPicPr>
          <p:cNvPr id="9" name="Picture 8"/>
          <p:cNvPicPr>
            <a:picLocks noChangeAspect="1"/>
          </p:cNvPicPr>
          <p:nvPr/>
        </p:nvPicPr>
        <p:blipFill>
          <a:blip r:embed="rId4"/>
          <a:stretch>
            <a:fillRect/>
          </a:stretch>
        </p:blipFill>
        <p:spPr>
          <a:xfrm>
            <a:off x="6631385" y="4008903"/>
            <a:ext cx="4152900" cy="1447800"/>
          </a:xfrm>
          <a:prstGeom prst="rect">
            <a:avLst/>
          </a:prstGeom>
        </p:spPr>
      </p:pic>
      <p:sp>
        <p:nvSpPr>
          <p:cNvPr id="11" name="TextBox 10"/>
          <p:cNvSpPr txBox="1"/>
          <p:nvPr/>
        </p:nvSpPr>
        <p:spPr>
          <a:xfrm>
            <a:off x="838200" y="2593756"/>
            <a:ext cx="11282082" cy="4339650"/>
          </a:xfrm>
          <a:prstGeom prst="rect">
            <a:avLst/>
          </a:prstGeom>
          <a:noFill/>
        </p:spPr>
        <p:txBody>
          <a:bodyPr wrap="square" rtlCol="0">
            <a:spAutoFit/>
          </a:bodyPr>
          <a:lstStyle/>
          <a:p>
            <a:r>
              <a:rPr lang="en-US" sz="2000" dirty="0"/>
              <a:t>Previous studies:</a:t>
            </a:r>
          </a:p>
          <a:p>
            <a:r>
              <a:rPr lang="en-US" sz="2000" dirty="0"/>
              <a:t>1) Limited fallout studies in Spacecraft Systems Development and Integration Facility</a:t>
            </a:r>
            <a:r>
              <a:rPr lang="en-US" dirty="0"/>
              <a:t> (</a:t>
            </a:r>
            <a:r>
              <a:rPr lang="en-US" sz="2000" dirty="0"/>
              <a:t>SSDIF) </a:t>
            </a:r>
          </a:p>
          <a:p>
            <a:pPr marL="800100" lvl="1" indent="-342900">
              <a:buFont typeface="Arial" panose="020B0604020202020204" pitchFamily="34" charset="0"/>
              <a:buChar char="•"/>
            </a:pPr>
            <a:r>
              <a:rPr lang="en-US" sz="2000" dirty="0"/>
              <a:t>4 studies prior to 2005 that did not properly account for:</a:t>
            </a:r>
          </a:p>
          <a:p>
            <a:pPr lvl="2"/>
            <a:r>
              <a:rPr lang="en-US" dirty="0"/>
              <a:t> Integration and testing (I&amp;T) levels, duration of exposure, percent area coverage (PAC) levels lower than typical literature values </a:t>
            </a:r>
          </a:p>
          <a:p>
            <a:pPr lvl="2"/>
            <a:endParaRPr lang="en-US" dirty="0"/>
          </a:p>
          <a:p>
            <a:pPr lvl="0"/>
            <a:r>
              <a:rPr lang="en-US" sz="2000" dirty="0">
                <a:solidFill>
                  <a:prstClr val="black"/>
                </a:solidFill>
              </a:rPr>
              <a:t>2) SSDIF Fallout Study for JWST in 2005-2006</a:t>
            </a:r>
          </a:p>
          <a:p>
            <a:pPr marL="800100" lvl="1" indent="-342900">
              <a:buFont typeface="Arial" panose="020B0604020202020204" pitchFamily="34" charset="0"/>
              <a:buChar char="•"/>
            </a:pPr>
            <a:r>
              <a:rPr lang="en-US" sz="2000" dirty="0">
                <a:solidFill>
                  <a:prstClr val="black"/>
                </a:solidFill>
              </a:rPr>
              <a:t>Inconclusive results for the effect of </a:t>
            </a:r>
          </a:p>
          <a:p>
            <a:pPr lvl="1"/>
            <a:r>
              <a:rPr lang="en-US" sz="2000" dirty="0">
                <a:solidFill>
                  <a:prstClr val="black"/>
                </a:solidFill>
              </a:rPr>
              <a:t> orientation on fallout </a:t>
            </a:r>
          </a:p>
          <a:p>
            <a:pPr lvl="1"/>
            <a:endParaRPr lang="en-US" sz="2000" dirty="0"/>
          </a:p>
          <a:p>
            <a:r>
              <a:rPr lang="en-US" sz="2000" dirty="0"/>
              <a:t>3) Verifying rule of thumb predictions for Integrated Science Instrument Module (ISIM) sensitive surfaces (varying orientations) for JWST </a:t>
            </a:r>
          </a:p>
          <a:p>
            <a:pPr algn="ctr"/>
            <a:r>
              <a:rPr lang="en-US" sz="2000" b="1" i="1" dirty="0"/>
              <a:t>In all cases, results were not reproducible</a:t>
            </a:r>
          </a:p>
          <a:p>
            <a:r>
              <a:rPr lang="en-US" dirty="0"/>
              <a:t> </a:t>
            </a:r>
          </a:p>
        </p:txBody>
      </p:sp>
      <p:sp>
        <p:nvSpPr>
          <p:cNvPr id="8" name="Rectangle 7"/>
          <p:cNvSpPr/>
          <p:nvPr/>
        </p:nvSpPr>
        <p:spPr>
          <a:xfrm>
            <a:off x="8090434" y="5155547"/>
            <a:ext cx="2693851" cy="13689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2" name="Diagram 11">
            <a:extLst>
              <a:ext uri="{FF2B5EF4-FFF2-40B4-BE49-F238E27FC236}">
                <a16:creationId xmlns:a16="http://schemas.microsoft.com/office/drawing/2014/main" id="{2123E262-39C4-447B-B7E1-245300B43BA7}"/>
              </a:ext>
            </a:extLst>
          </p:cNvPr>
          <p:cNvGraphicFramePr/>
          <p:nvPr>
            <p:extLst>
              <p:ext uri="{D42A27DB-BD31-4B8C-83A1-F6EECF244321}">
                <p14:modId xmlns:p14="http://schemas.microsoft.com/office/powerpoint/2010/main" val="69197185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40875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Effort </a:t>
            </a:r>
          </a:p>
        </p:txBody>
      </p:sp>
      <p:sp>
        <p:nvSpPr>
          <p:cNvPr id="3" name="Content Placeholder 2"/>
          <p:cNvSpPr>
            <a:spLocks noGrp="1"/>
          </p:cNvSpPr>
          <p:nvPr>
            <p:ph idx="1"/>
          </p:nvPr>
        </p:nvSpPr>
        <p:spPr/>
        <p:txBody>
          <a:bodyPr>
            <a:normAutofit fontScale="77500" lnSpcReduction="20000"/>
          </a:bodyPr>
          <a:lstStyle/>
          <a:p>
            <a:pPr marL="0" indent="0">
              <a:buNone/>
            </a:pPr>
            <a:r>
              <a:rPr lang="en-US" sz="2600" dirty="0"/>
              <a:t>1. Vertical to horizontal fallout study (short and long term exposure) </a:t>
            </a:r>
          </a:p>
          <a:p>
            <a:pPr marL="0" indent="0">
              <a:buNone/>
            </a:pPr>
            <a:r>
              <a:rPr lang="en-US" sz="2600" dirty="0"/>
              <a:t>2. Camera imaging of sensitive surfaces </a:t>
            </a:r>
          </a:p>
          <a:p>
            <a:pPr marL="0" indent="0">
              <a:buNone/>
            </a:pPr>
            <a:endParaRPr lang="en-US" sz="2600" dirty="0"/>
          </a:p>
          <a:p>
            <a:r>
              <a:rPr lang="en-US" sz="2600" dirty="0"/>
              <a:t>Issues to address: </a:t>
            </a:r>
          </a:p>
          <a:p>
            <a:pPr lvl="1"/>
            <a:r>
              <a:rPr lang="en-US" sz="2600" dirty="0"/>
              <a:t>Investigate effect of orientation on spacecraft fallout </a:t>
            </a:r>
          </a:p>
          <a:p>
            <a:pPr lvl="1"/>
            <a:r>
              <a:rPr lang="en-US" sz="2600" dirty="0"/>
              <a:t>Imaging sensitive hardware surfaces directly </a:t>
            </a:r>
          </a:p>
          <a:p>
            <a:endParaRPr lang="en-US" sz="2600" dirty="0"/>
          </a:p>
          <a:p>
            <a:r>
              <a:rPr lang="en-US" sz="2600" dirty="0"/>
              <a:t>Restrictions: </a:t>
            </a:r>
          </a:p>
          <a:p>
            <a:pPr lvl="1"/>
            <a:r>
              <a:rPr lang="en-US" sz="2600" dirty="0"/>
              <a:t>Timeline: 6 months-1 year </a:t>
            </a:r>
          </a:p>
          <a:p>
            <a:pPr lvl="1"/>
            <a:r>
              <a:rPr lang="en-US" sz="2600" dirty="0"/>
              <a:t>Minimal funding </a:t>
            </a:r>
          </a:p>
          <a:p>
            <a:endParaRPr lang="en-US" sz="2600" dirty="0"/>
          </a:p>
          <a:p>
            <a:r>
              <a:rPr lang="en-US" sz="2600" dirty="0"/>
              <a:t>Goals: </a:t>
            </a:r>
          </a:p>
          <a:p>
            <a:pPr lvl="1"/>
            <a:r>
              <a:rPr lang="en-US" sz="2600" dirty="0"/>
              <a:t>Vertical to horizontal ratio and tolerance </a:t>
            </a:r>
          </a:p>
          <a:p>
            <a:pPr lvl="1"/>
            <a:r>
              <a:rPr lang="en-US" sz="2600" dirty="0"/>
              <a:t>Photography capabilities to use in conjunction with Image Analysis (IA)  </a:t>
            </a:r>
          </a:p>
          <a:p>
            <a:endParaRPr lang="en-US" dirty="0"/>
          </a:p>
          <a:p>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4</a:t>
            </a:fld>
            <a:endParaRPr lang="en-US" dirty="0"/>
          </a:p>
        </p:txBody>
      </p:sp>
      <p:graphicFrame>
        <p:nvGraphicFramePr>
          <p:cNvPr id="7" name="Diagram 6">
            <a:extLst>
              <a:ext uri="{FF2B5EF4-FFF2-40B4-BE49-F238E27FC236}">
                <a16:creationId xmlns:a16="http://schemas.microsoft.com/office/drawing/2014/main" id="{72B0E5F2-8FD3-4E16-B58B-0AC62B80E836}"/>
              </a:ext>
            </a:extLst>
          </p:cNvPr>
          <p:cNvGraphicFramePr/>
          <p:nvPr>
            <p:extLst>
              <p:ext uri="{D42A27DB-BD31-4B8C-83A1-F6EECF244321}">
                <p14:modId xmlns:p14="http://schemas.microsoft.com/office/powerpoint/2010/main" val="844670567"/>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33214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Vertical-Horizontal Study Setup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710789" y="1911517"/>
            <a:ext cx="4776537" cy="3582403"/>
          </a:xfrm>
          <a:prstGeom prst="rect">
            <a:avLst/>
          </a:prstGeom>
        </p:spPr>
      </p:pic>
      <p:sp>
        <p:nvSpPr>
          <p:cNvPr id="6" name="TextBox 5"/>
          <p:cNvSpPr txBox="1"/>
          <p:nvPr/>
        </p:nvSpPr>
        <p:spPr>
          <a:xfrm>
            <a:off x="970746" y="5729468"/>
            <a:ext cx="7380256" cy="1200329"/>
          </a:xfrm>
          <a:prstGeom prst="rect">
            <a:avLst/>
          </a:prstGeom>
          <a:noFill/>
        </p:spPr>
        <p:txBody>
          <a:bodyPr wrap="square" rtlCol="0">
            <a:spAutoFit/>
          </a:bodyPr>
          <a:lstStyle/>
          <a:p>
            <a:r>
              <a:rPr lang="en-US" dirty="0"/>
              <a:t>4 wafers: 2 vertical and 2 horizontal set up in three low activity locations:</a:t>
            </a:r>
          </a:p>
          <a:p>
            <a:r>
              <a:rPr lang="en-US" dirty="0"/>
              <a:t>BATCAVE (BC)</a:t>
            </a:r>
          </a:p>
          <a:p>
            <a:r>
              <a:rPr lang="en-US" dirty="0"/>
              <a:t>SSDIF </a:t>
            </a:r>
          </a:p>
          <a:p>
            <a:r>
              <a:rPr lang="en-US" dirty="0"/>
              <a:t>SCA</a:t>
            </a:r>
          </a:p>
        </p:txBody>
      </p:sp>
      <p:sp>
        <p:nvSpPr>
          <p:cNvPr id="7" name="TextBox 6"/>
          <p:cNvSpPr txBox="1"/>
          <p:nvPr/>
        </p:nvSpPr>
        <p:spPr>
          <a:xfrm>
            <a:off x="8637653" y="6090987"/>
            <a:ext cx="4343400" cy="369332"/>
          </a:xfrm>
          <a:prstGeom prst="rect">
            <a:avLst/>
          </a:prstGeom>
          <a:noFill/>
        </p:spPr>
        <p:txBody>
          <a:bodyPr wrap="square" rtlCol="0">
            <a:spAutoFit/>
          </a:bodyPr>
          <a:lstStyle/>
          <a:p>
            <a:r>
              <a:rPr lang="en-US" dirty="0"/>
              <a:t>Bldg 7 BC facility setup </a:t>
            </a:r>
          </a:p>
        </p:txBody>
      </p:sp>
      <p:sp>
        <p:nvSpPr>
          <p:cNvPr id="8" name="Rectangle 7"/>
          <p:cNvSpPr/>
          <p:nvPr/>
        </p:nvSpPr>
        <p:spPr>
          <a:xfrm>
            <a:off x="9539588" y="3837707"/>
            <a:ext cx="1118937" cy="14919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5</a:t>
            </a:fld>
            <a:endParaRPr lang="en-US" dirty="0"/>
          </a:p>
        </p:txBody>
      </p:sp>
      <p:sp>
        <p:nvSpPr>
          <p:cNvPr id="14" name="Rounded Rectangle 13">
            <a:extLst>
              <a:ext uri="{FF2B5EF4-FFF2-40B4-BE49-F238E27FC236}">
                <a16:creationId xmlns:a16="http://schemas.microsoft.com/office/drawing/2014/main" id="{493BCFFF-6186-1E49-83A8-05F5E913648A}"/>
              </a:ext>
            </a:extLst>
          </p:cNvPr>
          <p:cNvSpPr/>
          <p:nvPr/>
        </p:nvSpPr>
        <p:spPr>
          <a:xfrm>
            <a:off x="4939190" y="3720407"/>
            <a:ext cx="3067443" cy="2009061"/>
          </a:xfrm>
          <a:prstGeom prst="roundRect">
            <a:avLst/>
          </a:prstGeom>
          <a:solidFill>
            <a:schemeClr val="accent4">
              <a:lumMod val="40000"/>
              <a:lumOff val="60000"/>
            </a:schemeClr>
          </a:solidFill>
        </p:spPr>
        <p:txBody>
          <a:bodyPr wrap="square">
            <a:spAutoFit/>
          </a:bodyPr>
          <a:lstStyle/>
          <a:p>
            <a:r>
              <a:rPr lang="en-US" sz="1600" dirty="0"/>
              <a:t>After being deployed for a determined amount of time, the wafers are read on an Image analysis (IA) system to determine the percent area coverage (PAC) and counts of particles and fibers</a:t>
            </a:r>
          </a:p>
        </p:txBody>
      </p:sp>
      <p:pic>
        <p:nvPicPr>
          <p:cNvPr id="15" name="Picture 14"/>
          <p:cNvPicPr>
            <a:picLocks noChangeAspect="1"/>
          </p:cNvPicPr>
          <p:nvPr/>
        </p:nvPicPr>
        <p:blipFill>
          <a:blip r:embed="rId5"/>
          <a:stretch>
            <a:fillRect/>
          </a:stretch>
        </p:blipFill>
        <p:spPr>
          <a:xfrm>
            <a:off x="5253922" y="1890496"/>
            <a:ext cx="2468557" cy="1809253"/>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76669" y="1548794"/>
            <a:ext cx="2794615" cy="1855642"/>
          </a:xfrm>
          <a:prstGeom prst="rect">
            <a:avLst/>
          </a:prstGeom>
        </p:spPr>
      </p:pic>
      <p:pic>
        <p:nvPicPr>
          <p:cNvPr id="20" name="Picture 19"/>
          <p:cNvPicPr>
            <a:picLocks noChangeAspect="1"/>
          </p:cNvPicPr>
          <p:nvPr/>
        </p:nvPicPr>
        <p:blipFill rotWithShape="1">
          <a:blip r:embed="rId7">
            <a:extLst>
              <a:ext uri="{28A0092B-C50C-407E-A947-70E740481C1C}">
                <a14:useLocalDpi xmlns:a14="http://schemas.microsoft.com/office/drawing/2010/main" val="0"/>
              </a:ext>
            </a:extLst>
          </a:blip>
          <a:srcRect l="2113" t="2991" r="-2197" b="65226"/>
          <a:stretch/>
        </p:blipFill>
        <p:spPr>
          <a:xfrm>
            <a:off x="434827" y="2180674"/>
            <a:ext cx="3359265" cy="1422320"/>
          </a:xfrm>
          <a:prstGeom prst="rect">
            <a:avLst/>
          </a:prstGeom>
        </p:spPr>
      </p:pic>
      <p:sp>
        <p:nvSpPr>
          <p:cNvPr id="21" name="Rounded Rectangle 20">
            <a:extLst>
              <a:ext uri="{FF2B5EF4-FFF2-40B4-BE49-F238E27FC236}">
                <a16:creationId xmlns:a16="http://schemas.microsoft.com/office/drawing/2014/main" id="{493BCFFF-6186-1E49-83A8-05F5E913648A}"/>
              </a:ext>
            </a:extLst>
          </p:cNvPr>
          <p:cNvSpPr/>
          <p:nvPr/>
        </p:nvSpPr>
        <p:spPr>
          <a:xfrm>
            <a:off x="580739" y="4028941"/>
            <a:ext cx="3067443" cy="1191816"/>
          </a:xfrm>
          <a:prstGeom prst="roundRect">
            <a:avLst/>
          </a:prstGeom>
          <a:solidFill>
            <a:schemeClr val="accent4">
              <a:lumMod val="40000"/>
              <a:lumOff val="60000"/>
            </a:schemeClr>
          </a:solidFill>
        </p:spPr>
        <p:txBody>
          <a:bodyPr wrap="square">
            <a:spAutoFit/>
          </a:bodyPr>
          <a:lstStyle/>
          <a:p>
            <a:r>
              <a:rPr lang="en-US" sz="1600" dirty="0"/>
              <a:t>Silicon wafers are used to determine fallout and represent sensitive surfaces of flight hardware </a:t>
            </a:r>
          </a:p>
        </p:txBody>
      </p:sp>
      <p:sp>
        <p:nvSpPr>
          <p:cNvPr id="22" name="Rectangle 21"/>
          <p:cNvSpPr/>
          <p:nvPr/>
        </p:nvSpPr>
        <p:spPr>
          <a:xfrm>
            <a:off x="417068" y="1882723"/>
            <a:ext cx="7843735" cy="384674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4" name="Straight Arrow Connector 33"/>
          <p:cNvCxnSpPr/>
          <p:nvPr/>
        </p:nvCxnSpPr>
        <p:spPr>
          <a:xfrm flipV="1">
            <a:off x="3708712" y="2653519"/>
            <a:ext cx="1103073" cy="1066"/>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graphicFrame>
        <p:nvGraphicFramePr>
          <p:cNvPr id="18" name="Diagram 17">
            <a:extLst>
              <a:ext uri="{FF2B5EF4-FFF2-40B4-BE49-F238E27FC236}">
                <a16:creationId xmlns:a16="http://schemas.microsoft.com/office/drawing/2014/main" id="{0E2FA5B7-F300-466C-AE91-1C7141826230}"/>
              </a:ext>
            </a:extLst>
          </p:cNvPr>
          <p:cNvGraphicFramePr/>
          <p:nvPr>
            <p:extLst>
              <p:ext uri="{D42A27DB-BD31-4B8C-83A1-F6EECF244321}">
                <p14:modId xmlns:p14="http://schemas.microsoft.com/office/powerpoint/2010/main" val="1743508216"/>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5284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GSFC Facilities </a:t>
            </a:r>
          </a:p>
        </p:txBody>
      </p:sp>
      <p:sp>
        <p:nvSpPr>
          <p:cNvPr id="6" name="Content Placeholder 5"/>
          <p:cNvSpPr>
            <a:spLocks noGrp="1"/>
          </p:cNvSpPr>
          <p:nvPr>
            <p:ph sz="half" idx="2"/>
          </p:nvPr>
        </p:nvSpPr>
        <p:spPr>
          <a:xfrm>
            <a:off x="730180" y="2181224"/>
            <a:ext cx="3436648" cy="4676775"/>
          </a:xfrm>
          <a:ln>
            <a:solidFill>
              <a:schemeClr val="tx1"/>
            </a:solidFill>
          </a:ln>
        </p:spPr>
        <p:txBody>
          <a:bodyPr/>
          <a:lstStyle/>
          <a:p>
            <a:r>
              <a:rPr lang="en-US" sz="2200" dirty="0"/>
              <a:t>Classification: 10 K, ISO7</a:t>
            </a:r>
          </a:p>
          <a:p>
            <a:r>
              <a:rPr lang="en-US" sz="2200" dirty="0"/>
              <a:t>Flow: Top Down </a:t>
            </a:r>
          </a:p>
          <a:p>
            <a:r>
              <a:rPr lang="en-US" sz="2200" dirty="0"/>
              <a:t>Activity Level: Very low, Lab activity  </a:t>
            </a:r>
          </a:p>
          <a:p>
            <a:endParaRPr lang="en-US" dirty="0"/>
          </a:p>
        </p:txBody>
      </p:sp>
      <p:sp>
        <p:nvSpPr>
          <p:cNvPr id="7" name="Text Placeholder 6"/>
          <p:cNvSpPr>
            <a:spLocks noGrp="1"/>
          </p:cNvSpPr>
          <p:nvPr>
            <p:ph type="body" sz="quarter" idx="3"/>
          </p:nvPr>
        </p:nvSpPr>
        <p:spPr>
          <a:xfrm>
            <a:off x="730180" y="1278732"/>
            <a:ext cx="3436648" cy="823912"/>
          </a:xfrm>
        </p:spPr>
        <p:txBody>
          <a:bodyPr/>
          <a:lstStyle/>
          <a:p>
            <a:pPr algn="ctr"/>
            <a:r>
              <a:rPr lang="en-US" dirty="0"/>
              <a:t>BC</a:t>
            </a:r>
          </a:p>
        </p:txBody>
      </p:sp>
      <p:sp>
        <p:nvSpPr>
          <p:cNvPr id="4" name="Slide Number Placeholder 3"/>
          <p:cNvSpPr>
            <a:spLocks noGrp="1"/>
          </p:cNvSpPr>
          <p:nvPr>
            <p:ph type="sldNum" sz="quarter" idx="12"/>
          </p:nvPr>
        </p:nvSpPr>
        <p:spPr/>
        <p:txBody>
          <a:bodyPr/>
          <a:lstStyle/>
          <a:p>
            <a:fld id="{A29141E7-5396-4DBF-916F-07439B6DEF4B}" type="slidenum">
              <a:rPr lang="en-US" smtClean="0"/>
              <a:t>6</a:t>
            </a:fld>
            <a:endParaRPr lang="en-US" dirty="0"/>
          </a:p>
        </p:txBody>
      </p:sp>
      <p:sp>
        <p:nvSpPr>
          <p:cNvPr id="9" name="Content Placeholder 5"/>
          <p:cNvSpPr>
            <a:spLocks noGrp="1"/>
          </p:cNvSpPr>
          <p:nvPr>
            <p:ph sz="half" idx="2"/>
          </p:nvPr>
        </p:nvSpPr>
        <p:spPr>
          <a:xfrm>
            <a:off x="4166828" y="2181225"/>
            <a:ext cx="3436648" cy="4676774"/>
          </a:xfrm>
          <a:ln>
            <a:solidFill>
              <a:schemeClr val="tx1"/>
            </a:solidFill>
          </a:ln>
        </p:spPr>
        <p:txBody>
          <a:bodyPr>
            <a:normAutofit/>
          </a:bodyPr>
          <a:lstStyle/>
          <a:p>
            <a:r>
              <a:rPr lang="en-US" sz="2200" dirty="0"/>
              <a:t>Classification: 10 K, ISO7 </a:t>
            </a:r>
          </a:p>
          <a:p>
            <a:r>
              <a:rPr lang="en-US" sz="2200" dirty="0"/>
              <a:t>Flow: Horizontal Laminar unidirectional</a:t>
            </a:r>
          </a:p>
          <a:p>
            <a:r>
              <a:rPr lang="en-US" sz="2200" dirty="0"/>
              <a:t>Activity Level: Low </a:t>
            </a:r>
          </a:p>
        </p:txBody>
      </p:sp>
      <p:sp>
        <p:nvSpPr>
          <p:cNvPr id="10" name="Content Placeholder 5"/>
          <p:cNvSpPr>
            <a:spLocks noGrp="1"/>
          </p:cNvSpPr>
          <p:nvPr>
            <p:ph sz="half" idx="2"/>
          </p:nvPr>
        </p:nvSpPr>
        <p:spPr>
          <a:xfrm>
            <a:off x="7603476" y="2181225"/>
            <a:ext cx="3436648" cy="4676774"/>
          </a:xfrm>
          <a:ln>
            <a:solidFill>
              <a:schemeClr val="tx1"/>
            </a:solidFill>
          </a:ln>
        </p:spPr>
        <p:txBody>
          <a:bodyPr>
            <a:normAutofit/>
          </a:bodyPr>
          <a:lstStyle/>
          <a:p>
            <a:r>
              <a:rPr lang="en-US" sz="2200" dirty="0"/>
              <a:t>Classification: 10 K, ISO7</a:t>
            </a:r>
          </a:p>
          <a:p>
            <a:r>
              <a:rPr lang="en-US" sz="2200" dirty="0"/>
              <a:t>Flow: Horizontal Laminar unidirectional</a:t>
            </a:r>
          </a:p>
          <a:p>
            <a:r>
              <a:rPr lang="en-US" sz="2200" dirty="0"/>
              <a:t>Activity level: Low </a:t>
            </a:r>
          </a:p>
        </p:txBody>
      </p:sp>
      <p:sp>
        <p:nvSpPr>
          <p:cNvPr id="11" name="Text Placeholder 6"/>
          <p:cNvSpPr>
            <a:spLocks noGrp="1"/>
          </p:cNvSpPr>
          <p:nvPr>
            <p:ph type="body" sz="quarter" idx="3"/>
          </p:nvPr>
        </p:nvSpPr>
        <p:spPr>
          <a:xfrm>
            <a:off x="4185808" y="1278732"/>
            <a:ext cx="3436648" cy="823912"/>
          </a:xfrm>
        </p:spPr>
        <p:txBody>
          <a:bodyPr/>
          <a:lstStyle/>
          <a:p>
            <a:pPr algn="ctr"/>
            <a:r>
              <a:rPr lang="en-US" dirty="0"/>
              <a:t>SSDIF</a:t>
            </a:r>
          </a:p>
        </p:txBody>
      </p:sp>
      <p:sp>
        <p:nvSpPr>
          <p:cNvPr id="12" name="Text Placeholder 6"/>
          <p:cNvSpPr>
            <a:spLocks noGrp="1"/>
          </p:cNvSpPr>
          <p:nvPr>
            <p:ph type="body" sz="quarter" idx="3"/>
          </p:nvPr>
        </p:nvSpPr>
        <p:spPr>
          <a:xfrm>
            <a:off x="7622456" y="1278732"/>
            <a:ext cx="3436648" cy="823912"/>
          </a:xfrm>
        </p:spPr>
        <p:txBody>
          <a:bodyPr/>
          <a:lstStyle/>
          <a:p>
            <a:pPr algn="ctr"/>
            <a:r>
              <a:rPr lang="en-US" dirty="0"/>
              <a:t>SCA</a:t>
            </a:r>
          </a:p>
        </p:txBody>
      </p:sp>
      <p:pic>
        <p:nvPicPr>
          <p:cNvPr id="13" name="Picture 12"/>
          <p:cNvPicPr>
            <a:picLocks noChangeAspect="1"/>
          </p:cNvPicPr>
          <p:nvPr/>
        </p:nvPicPr>
        <p:blipFill>
          <a:blip r:embed="rId3"/>
          <a:stretch>
            <a:fillRect/>
          </a:stretch>
        </p:blipFill>
        <p:spPr>
          <a:xfrm>
            <a:off x="1238433" y="4239192"/>
            <a:ext cx="2420141" cy="2609855"/>
          </a:xfrm>
          <a:prstGeom prst="rect">
            <a:avLst/>
          </a:prstGeom>
        </p:spPr>
      </p:pic>
      <p:cxnSp>
        <p:nvCxnSpPr>
          <p:cNvPr id="14" name="Straight Arrow Connector 13"/>
          <p:cNvCxnSpPr/>
          <p:nvPr/>
        </p:nvCxnSpPr>
        <p:spPr>
          <a:xfrm>
            <a:off x="1924857"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42719"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564937" y="3603466"/>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3"/>
          <a:stretch>
            <a:fillRect/>
          </a:stretch>
        </p:blipFill>
        <p:spPr>
          <a:xfrm>
            <a:off x="5173952" y="4239191"/>
            <a:ext cx="2420141" cy="2609855"/>
          </a:xfrm>
          <a:prstGeom prst="rect">
            <a:avLst/>
          </a:prstGeom>
        </p:spPr>
      </p:pic>
      <p:cxnSp>
        <p:nvCxnSpPr>
          <p:cNvPr id="18" name="Straight Arrow Connector 17"/>
          <p:cNvCxnSpPr/>
          <p:nvPr/>
        </p:nvCxnSpPr>
        <p:spPr>
          <a:xfrm>
            <a:off x="4344998" y="4655127"/>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348430" y="4950672"/>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342955" y="5229414"/>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344997" y="4372408"/>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a:blip r:embed="rId3"/>
          <a:stretch>
            <a:fillRect/>
          </a:stretch>
        </p:blipFill>
        <p:spPr>
          <a:xfrm>
            <a:off x="8111729" y="4239191"/>
            <a:ext cx="2420141" cy="2609855"/>
          </a:xfrm>
          <a:prstGeom prst="rect">
            <a:avLst/>
          </a:prstGeom>
        </p:spPr>
      </p:pic>
      <p:cxnSp>
        <p:nvCxnSpPr>
          <p:cNvPr id="30" name="Straight Arrow Connector 29"/>
          <p:cNvCxnSpPr/>
          <p:nvPr/>
        </p:nvCxnSpPr>
        <p:spPr>
          <a:xfrm flipV="1">
            <a:off x="9121594" y="4390229"/>
            <a:ext cx="326717" cy="718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8610470" y="4366045"/>
            <a:ext cx="372157" cy="7423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a:blip r:embed="rId4"/>
          <a:stretch>
            <a:fillRect/>
          </a:stretch>
        </p:blipFill>
        <p:spPr>
          <a:xfrm>
            <a:off x="10858500" y="0"/>
            <a:ext cx="1333500" cy="1314450"/>
          </a:xfrm>
          <a:prstGeom prst="rect">
            <a:avLst/>
          </a:prstGeom>
        </p:spPr>
      </p:pic>
      <p:graphicFrame>
        <p:nvGraphicFramePr>
          <p:cNvPr id="32" name="Diagram 31">
            <a:extLst>
              <a:ext uri="{FF2B5EF4-FFF2-40B4-BE49-F238E27FC236}">
                <a16:creationId xmlns:a16="http://schemas.microsoft.com/office/drawing/2014/main" id="{844E4DCC-3920-4DF0-A241-038D51463D4F}"/>
              </a:ext>
            </a:extLst>
          </p:cNvPr>
          <p:cNvGraphicFramePr/>
          <p:nvPr>
            <p:extLst>
              <p:ext uri="{D42A27DB-BD31-4B8C-83A1-F6EECF244321}">
                <p14:modId xmlns:p14="http://schemas.microsoft.com/office/powerpoint/2010/main" val="364816015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67835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9141E7-5396-4DBF-916F-07439B6DEF4B}" type="slidenum">
              <a:rPr lang="en-US" smtClean="0"/>
              <a:t>7</a:t>
            </a:fld>
            <a:endParaRPr lang="en-US" dirty="0"/>
          </a:p>
        </p:txBody>
      </p:sp>
      <p:graphicFrame>
        <p:nvGraphicFramePr>
          <p:cNvPr id="16" name="Chart 15"/>
          <p:cNvGraphicFramePr>
            <a:graphicFrameLocks/>
          </p:cNvGraphicFramePr>
          <p:nvPr>
            <p:extLst>
              <p:ext uri="{D42A27DB-BD31-4B8C-83A1-F6EECF244321}">
                <p14:modId xmlns:p14="http://schemas.microsoft.com/office/powerpoint/2010/main" val="2824247610"/>
              </p:ext>
            </p:extLst>
          </p:nvPr>
        </p:nvGraphicFramePr>
        <p:xfrm>
          <a:off x="887574" y="1474242"/>
          <a:ext cx="4596119" cy="25467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p:cNvGraphicFramePr>
          <p:nvPr>
            <p:extLst>
              <p:ext uri="{D42A27DB-BD31-4B8C-83A1-F6EECF244321}">
                <p14:modId xmlns:p14="http://schemas.microsoft.com/office/powerpoint/2010/main" val="2286141090"/>
              </p:ext>
            </p:extLst>
          </p:nvPr>
        </p:nvGraphicFramePr>
        <p:xfrm>
          <a:off x="5939171" y="1473543"/>
          <a:ext cx="4745246" cy="25434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a:graphicFrameLocks/>
          </p:cNvGraphicFramePr>
          <p:nvPr>
            <p:extLst>
              <p:ext uri="{D42A27DB-BD31-4B8C-83A1-F6EECF244321}">
                <p14:modId xmlns:p14="http://schemas.microsoft.com/office/powerpoint/2010/main" val="1791032123"/>
              </p:ext>
            </p:extLst>
          </p:nvPr>
        </p:nvGraphicFramePr>
        <p:xfrm>
          <a:off x="5939171" y="4285573"/>
          <a:ext cx="4745247" cy="2572427"/>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8311794" y="4608868"/>
            <a:ext cx="1091045" cy="338554"/>
          </a:xfrm>
          <a:prstGeom prst="rect">
            <a:avLst/>
          </a:prstGeom>
          <a:noFill/>
        </p:spPr>
        <p:txBody>
          <a:bodyPr wrap="square" rtlCol="0">
            <a:spAutoFit/>
          </a:bodyPr>
          <a:lstStyle/>
          <a:p>
            <a:r>
              <a:rPr lang="en-US" sz="1600" b="1" dirty="0"/>
              <a:t>V:H 0%</a:t>
            </a:r>
          </a:p>
        </p:txBody>
      </p:sp>
      <p:sp>
        <p:nvSpPr>
          <p:cNvPr id="21" name="TextBox 20"/>
          <p:cNvSpPr txBox="1"/>
          <p:nvPr/>
        </p:nvSpPr>
        <p:spPr>
          <a:xfrm>
            <a:off x="9400917" y="4663670"/>
            <a:ext cx="1091045" cy="338554"/>
          </a:xfrm>
          <a:prstGeom prst="rect">
            <a:avLst/>
          </a:prstGeom>
          <a:noFill/>
        </p:spPr>
        <p:txBody>
          <a:bodyPr wrap="square" rtlCol="0">
            <a:spAutoFit/>
          </a:bodyPr>
          <a:lstStyle/>
          <a:p>
            <a:r>
              <a:rPr lang="en-US" sz="1600" b="1" dirty="0"/>
              <a:t>V:H 117%</a:t>
            </a:r>
          </a:p>
        </p:txBody>
      </p:sp>
      <p:sp>
        <p:nvSpPr>
          <p:cNvPr id="23" name="TextBox 22"/>
          <p:cNvSpPr txBox="1"/>
          <p:nvPr/>
        </p:nvSpPr>
        <p:spPr>
          <a:xfrm>
            <a:off x="887572" y="4164154"/>
            <a:ext cx="4596119" cy="1077218"/>
          </a:xfrm>
          <a:prstGeom prst="rect">
            <a:avLst/>
          </a:prstGeom>
          <a:solidFill>
            <a:schemeClr val="accent6"/>
          </a:solidFill>
        </p:spPr>
        <p:txBody>
          <a:bodyPr wrap="square" rtlCol="0">
            <a:spAutoFit/>
          </a:bodyPr>
          <a:lstStyle/>
          <a:p>
            <a:pPr algn="ctr"/>
            <a:r>
              <a:rPr lang="en-US" sz="1600" dirty="0"/>
              <a:t>Reproducible vertical to horizontal ratios NOT observed after 3 months of deployment for each PAC/day read. This could be due to the low work activity load. </a:t>
            </a:r>
          </a:p>
        </p:txBody>
      </p:sp>
      <p:sp>
        <p:nvSpPr>
          <p:cNvPr id="3" name="TextBox 2"/>
          <p:cNvSpPr txBox="1"/>
          <p:nvPr/>
        </p:nvSpPr>
        <p:spPr>
          <a:xfrm>
            <a:off x="916406" y="6125517"/>
            <a:ext cx="4596119" cy="461665"/>
          </a:xfrm>
          <a:prstGeom prst="rect">
            <a:avLst/>
          </a:prstGeom>
          <a:noFill/>
        </p:spPr>
        <p:txBody>
          <a:bodyPr wrap="square" rtlCol="0">
            <a:spAutoFit/>
          </a:bodyPr>
          <a:lstStyle/>
          <a:p>
            <a:r>
              <a:rPr lang="en-US" sz="1200" dirty="0"/>
              <a:t>*Note: wafers deployed in September 2019. Cumulative wafers were redeployed after each read. No </a:t>
            </a:r>
            <a:r>
              <a:rPr lang="en-US" sz="1200" b="1" dirty="0"/>
              <a:t>wafers</a:t>
            </a:r>
            <a:r>
              <a:rPr lang="en-US" sz="1200" dirty="0"/>
              <a:t> replaced. </a:t>
            </a:r>
          </a:p>
        </p:txBody>
      </p:sp>
      <p:sp>
        <p:nvSpPr>
          <p:cNvPr id="24" name="TextBox 23"/>
          <p:cNvSpPr txBox="1"/>
          <p:nvPr/>
        </p:nvSpPr>
        <p:spPr>
          <a:xfrm>
            <a:off x="887571" y="5384546"/>
            <a:ext cx="4596119" cy="584775"/>
          </a:xfrm>
          <a:prstGeom prst="rect">
            <a:avLst/>
          </a:prstGeom>
          <a:solidFill>
            <a:schemeClr val="accent3"/>
          </a:solidFill>
        </p:spPr>
        <p:txBody>
          <a:bodyPr wrap="square" rtlCol="0">
            <a:spAutoFit/>
          </a:bodyPr>
          <a:lstStyle/>
          <a:p>
            <a:pPr algn="ctr"/>
            <a:r>
              <a:rPr lang="en-US" sz="1600" dirty="0"/>
              <a:t>Examine particle size distributions to identify vertical to horizontal fallout per bin size. </a:t>
            </a:r>
          </a:p>
        </p:txBody>
      </p:sp>
      <p:pic>
        <p:nvPicPr>
          <p:cNvPr id="5" name="Picture 4"/>
          <p:cNvPicPr>
            <a:picLocks noChangeAspect="1"/>
          </p:cNvPicPr>
          <p:nvPr/>
        </p:nvPicPr>
        <p:blipFill>
          <a:blip r:embed="rId6"/>
          <a:stretch>
            <a:fillRect/>
          </a:stretch>
        </p:blipFill>
        <p:spPr>
          <a:xfrm>
            <a:off x="8958126" y="925508"/>
            <a:ext cx="2066925" cy="457200"/>
          </a:xfrm>
          <a:prstGeom prst="rect">
            <a:avLst/>
          </a:prstGeom>
        </p:spPr>
      </p:pic>
      <p:pic>
        <p:nvPicPr>
          <p:cNvPr id="27" name="Picture 26"/>
          <p:cNvPicPr>
            <a:picLocks noChangeAspect="1"/>
          </p:cNvPicPr>
          <p:nvPr/>
        </p:nvPicPr>
        <p:blipFill>
          <a:blip r:embed="rId7"/>
          <a:stretch>
            <a:fillRect/>
          </a:stretch>
        </p:blipFill>
        <p:spPr>
          <a:xfrm>
            <a:off x="9019086" y="705230"/>
            <a:ext cx="2143125" cy="409575"/>
          </a:xfrm>
          <a:prstGeom prst="rect">
            <a:avLst/>
          </a:prstGeom>
        </p:spPr>
      </p:pic>
      <p:sp>
        <p:nvSpPr>
          <p:cNvPr id="29" name="Title 1"/>
          <p:cNvSpPr>
            <a:spLocks noGrp="1"/>
          </p:cNvSpPr>
          <p:nvPr>
            <p:ph type="title"/>
          </p:nvPr>
        </p:nvSpPr>
        <p:spPr>
          <a:xfrm>
            <a:off x="806261" y="380002"/>
            <a:ext cx="10515600" cy="1325563"/>
          </a:xfrm>
        </p:spPr>
        <p:txBody>
          <a:bodyPr/>
          <a:lstStyle/>
          <a:p>
            <a:r>
              <a:rPr lang="en-US" dirty="0"/>
              <a:t>GSFC Facilities PAC/day each month</a:t>
            </a:r>
          </a:p>
        </p:txBody>
      </p:sp>
      <p:sp>
        <p:nvSpPr>
          <p:cNvPr id="6" name="TextBox 5"/>
          <p:cNvSpPr txBox="1"/>
          <p:nvPr/>
        </p:nvSpPr>
        <p:spPr>
          <a:xfrm>
            <a:off x="1921731" y="1737329"/>
            <a:ext cx="1091045" cy="338554"/>
          </a:xfrm>
          <a:prstGeom prst="rect">
            <a:avLst/>
          </a:prstGeom>
          <a:noFill/>
        </p:spPr>
        <p:txBody>
          <a:bodyPr wrap="square" rtlCol="0">
            <a:spAutoFit/>
          </a:bodyPr>
          <a:lstStyle/>
          <a:p>
            <a:r>
              <a:rPr lang="en-US" sz="1600" b="1" dirty="0"/>
              <a:t>V:H 5%</a:t>
            </a:r>
          </a:p>
        </p:txBody>
      </p:sp>
      <p:sp>
        <p:nvSpPr>
          <p:cNvPr id="7" name="TextBox 6"/>
          <p:cNvSpPr txBox="1"/>
          <p:nvPr/>
        </p:nvSpPr>
        <p:spPr>
          <a:xfrm>
            <a:off x="3012776" y="1745108"/>
            <a:ext cx="1091045" cy="338554"/>
          </a:xfrm>
          <a:prstGeom prst="rect">
            <a:avLst/>
          </a:prstGeom>
          <a:noFill/>
        </p:spPr>
        <p:txBody>
          <a:bodyPr wrap="square" rtlCol="0">
            <a:spAutoFit/>
          </a:bodyPr>
          <a:lstStyle/>
          <a:p>
            <a:r>
              <a:rPr lang="en-US" sz="1600" b="1" dirty="0"/>
              <a:t>V:H 10%</a:t>
            </a:r>
          </a:p>
        </p:txBody>
      </p:sp>
      <p:sp>
        <p:nvSpPr>
          <p:cNvPr id="11" name="TextBox 10"/>
          <p:cNvSpPr txBox="1"/>
          <p:nvPr/>
        </p:nvSpPr>
        <p:spPr>
          <a:xfrm>
            <a:off x="4287662" y="1737329"/>
            <a:ext cx="1091045" cy="338554"/>
          </a:xfrm>
          <a:prstGeom prst="rect">
            <a:avLst/>
          </a:prstGeom>
          <a:noFill/>
        </p:spPr>
        <p:txBody>
          <a:bodyPr wrap="square" rtlCol="0">
            <a:spAutoFit/>
          </a:bodyPr>
          <a:lstStyle/>
          <a:p>
            <a:r>
              <a:rPr lang="en-US" sz="1600" b="1" dirty="0"/>
              <a:t>V:H 29%</a:t>
            </a:r>
          </a:p>
        </p:txBody>
      </p:sp>
      <p:sp>
        <p:nvSpPr>
          <p:cNvPr id="8" name="TextBox 7"/>
          <p:cNvSpPr txBox="1"/>
          <p:nvPr/>
        </p:nvSpPr>
        <p:spPr>
          <a:xfrm>
            <a:off x="7124522" y="1914385"/>
            <a:ext cx="1091045" cy="338554"/>
          </a:xfrm>
          <a:prstGeom prst="rect">
            <a:avLst/>
          </a:prstGeom>
          <a:noFill/>
        </p:spPr>
        <p:txBody>
          <a:bodyPr wrap="square" rtlCol="0">
            <a:spAutoFit/>
          </a:bodyPr>
          <a:lstStyle/>
          <a:p>
            <a:r>
              <a:rPr lang="en-US" sz="1600" b="1" dirty="0"/>
              <a:t>V:H 143%</a:t>
            </a:r>
          </a:p>
        </p:txBody>
      </p:sp>
      <p:sp>
        <p:nvSpPr>
          <p:cNvPr id="9" name="TextBox 8"/>
          <p:cNvSpPr txBox="1"/>
          <p:nvPr/>
        </p:nvSpPr>
        <p:spPr>
          <a:xfrm>
            <a:off x="8337593" y="1944922"/>
            <a:ext cx="1091045" cy="338554"/>
          </a:xfrm>
          <a:prstGeom prst="rect">
            <a:avLst/>
          </a:prstGeom>
          <a:noFill/>
        </p:spPr>
        <p:txBody>
          <a:bodyPr wrap="square" rtlCol="0">
            <a:spAutoFit/>
          </a:bodyPr>
          <a:lstStyle/>
          <a:p>
            <a:r>
              <a:rPr lang="en-US" sz="1600" b="1" dirty="0"/>
              <a:t>V:H -2%</a:t>
            </a:r>
          </a:p>
        </p:txBody>
      </p:sp>
      <p:sp>
        <p:nvSpPr>
          <p:cNvPr id="12" name="TextBox 11"/>
          <p:cNvSpPr txBox="1"/>
          <p:nvPr/>
        </p:nvSpPr>
        <p:spPr>
          <a:xfrm>
            <a:off x="9400918" y="1914385"/>
            <a:ext cx="1091045" cy="338554"/>
          </a:xfrm>
          <a:prstGeom prst="rect">
            <a:avLst/>
          </a:prstGeom>
          <a:noFill/>
        </p:spPr>
        <p:txBody>
          <a:bodyPr wrap="square" rtlCol="0">
            <a:spAutoFit/>
          </a:bodyPr>
          <a:lstStyle/>
          <a:p>
            <a:r>
              <a:rPr lang="en-US" sz="1600" b="1" dirty="0"/>
              <a:t>V:H 446%</a:t>
            </a:r>
          </a:p>
        </p:txBody>
      </p:sp>
      <p:sp>
        <p:nvSpPr>
          <p:cNvPr id="19" name="TextBox 18"/>
          <p:cNvSpPr txBox="1"/>
          <p:nvPr/>
        </p:nvSpPr>
        <p:spPr>
          <a:xfrm>
            <a:off x="6765269" y="4687868"/>
            <a:ext cx="1091045" cy="338554"/>
          </a:xfrm>
          <a:prstGeom prst="rect">
            <a:avLst/>
          </a:prstGeom>
          <a:noFill/>
        </p:spPr>
        <p:txBody>
          <a:bodyPr wrap="square" rtlCol="0">
            <a:spAutoFit/>
          </a:bodyPr>
          <a:lstStyle/>
          <a:p>
            <a:r>
              <a:rPr lang="en-US" sz="1600" b="1" dirty="0"/>
              <a:t>V:H 169%</a:t>
            </a:r>
          </a:p>
        </p:txBody>
      </p:sp>
      <p:graphicFrame>
        <p:nvGraphicFramePr>
          <p:cNvPr id="31" name="Diagram 30">
            <a:extLst>
              <a:ext uri="{FF2B5EF4-FFF2-40B4-BE49-F238E27FC236}">
                <a16:creationId xmlns:a16="http://schemas.microsoft.com/office/drawing/2014/main" id="{6528DFDA-A431-4358-99B5-46DFA9F4740C}"/>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9002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4361"/>
            <a:ext cx="10515600" cy="1325563"/>
          </a:xfrm>
        </p:spPr>
        <p:txBody>
          <a:bodyPr/>
          <a:lstStyle/>
          <a:p>
            <a:r>
              <a:rPr lang="en-US" dirty="0"/>
              <a:t>Particle Size Distribution, BC</a:t>
            </a:r>
          </a:p>
        </p:txBody>
      </p:sp>
      <p:graphicFrame>
        <p:nvGraphicFramePr>
          <p:cNvPr id="8" name="Chart 7"/>
          <p:cNvGraphicFramePr>
            <a:graphicFrameLocks/>
          </p:cNvGraphicFramePr>
          <p:nvPr>
            <p:extLst>
              <p:ext uri="{D42A27DB-BD31-4B8C-83A1-F6EECF244321}">
                <p14:modId xmlns:p14="http://schemas.microsoft.com/office/powerpoint/2010/main" val="3388307791"/>
              </p:ext>
            </p:extLst>
          </p:nvPr>
        </p:nvGraphicFramePr>
        <p:xfrm>
          <a:off x="1455300" y="1135533"/>
          <a:ext cx="8839064" cy="4513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ext uri="{D42A27DB-BD31-4B8C-83A1-F6EECF244321}">
                <p14:modId xmlns:p14="http://schemas.microsoft.com/office/powerpoint/2010/main" val="461933989"/>
              </p:ext>
            </p:extLst>
          </p:nvPr>
        </p:nvGraphicFramePr>
        <p:xfrm>
          <a:off x="1276441" y="5372291"/>
          <a:ext cx="9748610" cy="1497873"/>
        </p:xfrm>
        <a:graphic>
          <a:graphicData uri="http://schemas.openxmlformats.org/drawingml/2006/table">
            <a:tbl>
              <a:tblPr>
                <a:tableStyleId>{5C22544A-7EE6-4342-B048-85BDC9FD1C3A}</a:tableStyleId>
              </a:tblPr>
              <a:tblGrid>
                <a:gridCol w="2158416">
                  <a:extLst>
                    <a:ext uri="{9D8B030D-6E8A-4147-A177-3AD203B41FA5}">
                      <a16:colId xmlns:a16="http://schemas.microsoft.com/office/drawing/2014/main" val="21038369"/>
                    </a:ext>
                  </a:extLst>
                </a:gridCol>
                <a:gridCol w="972002">
                  <a:extLst>
                    <a:ext uri="{9D8B030D-6E8A-4147-A177-3AD203B41FA5}">
                      <a16:colId xmlns:a16="http://schemas.microsoft.com/office/drawing/2014/main" val="1759461074"/>
                    </a:ext>
                  </a:extLst>
                </a:gridCol>
                <a:gridCol w="972002">
                  <a:extLst>
                    <a:ext uri="{9D8B030D-6E8A-4147-A177-3AD203B41FA5}">
                      <a16:colId xmlns:a16="http://schemas.microsoft.com/office/drawing/2014/main" val="2310739815"/>
                    </a:ext>
                  </a:extLst>
                </a:gridCol>
                <a:gridCol w="929120">
                  <a:extLst>
                    <a:ext uri="{9D8B030D-6E8A-4147-A177-3AD203B41FA5}">
                      <a16:colId xmlns:a16="http://schemas.microsoft.com/office/drawing/2014/main" val="3000557942"/>
                    </a:ext>
                  </a:extLst>
                </a:gridCol>
                <a:gridCol w="972002">
                  <a:extLst>
                    <a:ext uri="{9D8B030D-6E8A-4147-A177-3AD203B41FA5}">
                      <a16:colId xmlns:a16="http://schemas.microsoft.com/office/drawing/2014/main" val="2311481367"/>
                    </a:ext>
                  </a:extLst>
                </a:gridCol>
                <a:gridCol w="972002">
                  <a:extLst>
                    <a:ext uri="{9D8B030D-6E8A-4147-A177-3AD203B41FA5}">
                      <a16:colId xmlns:a16="http://schemas.microsoft.com/office/drawing/2014/main" val="4021035698"/>
                    </a:ext>
                  </a:extLst>
                </a:gridCol>
                <a:gridCol w="900532">
                  <a:extLst>
                    <a:ext uri="{9D8B030D-6E8A-4147-A177-3AD203B41FA5}">
                      <a16:colId xmlns:a16="http://schemas.microsoft.com/office/drawing/2014/main" val="1949434930"/>
                    </a:ext>
                  </a:extLst>
                </a:gridCol>
                <a:gridCol w="900532">
                  <a:extLst>
                    <a:ext uri="{9D8B030D-6E8A-4147-A177-3AD203B41FA5}">
                      <a16:colId xmlns:a16="http://schemas.microsoft.com/office/drawing/2014/main" val="3630368143"/>
                    </a:ext>
                  </a:extLst>
                </a:gridCol>
                <a:gridCol w="972002">
                  <a:extLst>
                    <a:ext uri="{9D8B030D-6E8A-4147-A177-3AD203B41FA5}">
                      <a16:colId xmlns:a16="http://schemas.microsoft.com/office/drawing/2014/main" val="1520202462"/>
                    </a:ext>
                  </a:extLst>
                </a:gridCol>
              </a:tblGrid>
              <a:tr h="478045">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 ≤ L &lt; 15</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15 ≤ L &lt; 25</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25 ≤ L &lt; 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50 ≤ L &lt; 100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100 ≤ L &lt; 250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250 ≤ L &lt; 500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500 ≤ L &lt; 750</a:t>
                      </a:r>
                      <a:endParaRPr lang="en-US" sz="10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000" b="1" u="none" strike="noStrike" dirty="0">
                          <a:effectLst/>
                        </a:rPr>
                        <a:t>750 ≤ L &lt; 1000</a:t>
                      </a:r>
                      <a:endParaRPr lang="en-US" sz="10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23966429"/>
                  </a:ext>
                </a:extLst>
              </a:tr>
              <a:tr h="254957">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31465077"/>
                  </a:ext>
                </a:extLst>
              </a:tr>
              <a:tr h="254957">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76380126"/>
                  </a:ext>
                </a:extLst>
              </a:tr>
              <a:tr h="254957">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2296340"/>
                  </a:ext>
                </a:extLst>
              </a:tr>
              <a:tr h="254957">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52897035"/>
                  </a:ext>
                </a:extLst>
              </a:tr>
            </a:tbl>
          </a:graphicData>
        </a:graphic>
      </p:graphicFrame>
      <p:sp>
        <p:nvSpPr>
          <p:cNvPr id="3" name="Slide Number Placeholder 2"/>
          <p:cNvSpPr>
            <a:spLocks noGrp="1"/>
          </p:cNvSpPr>
          <p:nvPr>
            <p:ph type="sldNum" sz="quarter" idx="12"/>
          </p:nvPr>
        </p:nvSpPr>
        <p:spPr/>
        <p:txBody>
          <a:bodyPr/>
          <a:lstStyle/>
          <a:p>
            <a:fld id="{A29141E7-5396-4DBF-916F-07439B6DEF4B}" type="slidenum">
              <a:rPr lang="en-US" smtClean="0"/>
              <a:t>8</a:t>
            </a:fld>
            <a:endParaRPr lang="en-US" dirty="0"/>
          </a:p>
        </p:txBody>
      </p:sp>
      <p:sp>
        <p:nvSpPr>
          <p:cNvPr id="9" name="Rectangle 8"/>
          <p:cNvSpPr/>
          <p:nvPr/>
        </p:nvSpPr>
        <p:spPr>
          <a:xfrm>
            <a:off x="3436432" y="5856999"/>
            <a:ext cx="4876800" cy="776439"/>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p:cNvCxnSpPr/>
          <p:nvPr/>
        </p:nvCxnSpPr>
        <p:spPr>
          <a:xfrm>
            <a:off x="1845689" y="4113834"/>
            <a:ext cx="1590743" cy="179792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818" y="3159727"/>
            <a:ext cx="1514764" cy="954107"/>
          </a:xfrm>
          <a:prstGeom prst="rect">
            <a:avLst/>
          </a:prstGeom>
          <a:solidFill>
            <a:schemeClr val="accent6"/>
          </a:solidFill>
        </p:spPr>
        <p:txBody>
          <a:bodyPr wrap="square" rtlCol="0">
            <a:spAutoFit/>
          </a:bodyPr>
          <a:lstStyle/>
          <a:p>
            <a:r>
              <a:rPr lang="en-US" sz="1400" dirty="0"/>
              <a:t>Ratio of vertical to horizontal not consistent among bin sizes </a:t>
            </a:r>
          </a:p>
        </p:txBody>
      </p:sp>
      <p:pic>
        <p:nvPicPr>
          <p:cNvPr id="11" name="Picture 10"/>
          <p:cNvPicPr>
            <a:picLocks noChangeAspect="1"/>
          </p:cNvPicPr>
          <p:nvPr/>
        </p:nvPicPr>
        <p:blipFill>
          <a:blip r:embed="rId4"/>
          <a:stretch>
            <a:fillRect/>
          </a:stretch>
        </p:blipFill>
        <p:spPr>
          <a:xfrm>
            <a:off x="10014857" y="1378358"/>
            <a:ext cx="2177143" cy="2347808"/>
          </a:xfrm>
          <a:prstGeom prst="rect">
            <a:avLst/>
          </a:prstGeom>
        </p:spPr>
      </p:pic>
      <p:cxnSp>
        <p:nvCxnSpPr>
          <p:cNvPr id="12" name="Straight Arrow Connector 11"/>
          <p:cNvCxnSpPr/>
          <p:nvPr/>
        </p:nvCxnSpPr>
        <p:spPr>
          <a:xfrm>
            <a:off x="10458283"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0803854"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1098363" y="742631"/>
            <a:ext cx="0" cy="63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0345359" y="364896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 lab activity </a:t>
            </a:r>
          </a:p>
        </p:txBody>
      </p:sp>
      <p:graphicFrame>
        <p:nvGraphicFramePr>
          <p:cNvPr id="17" name="Diagram 16">
            <a:extLst>
              <a:ext uri="{FF2B5EF4-FFF2-40B4-BE49-F238E27FC236}">
                <a16:creationId xmlns:a16="http://schemas.microsoft.com/office/drawing/2014/main" id="{23944906-A666-41B7-B8B2-611C61F0C9DE}"/>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225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Size Distribution, SSDIF </a:t>
            </a:r>
          </a:p>
        </p:txBody>
      </p:sp>
      <p:graphicFrame>
        <p:nvGraphicFramePr>
          <p:cNvPr id="5" name="Chart 4"/>
          <p:cNvGraphicFramePr>
            <a:graphicFrameLocks/>
          </p:cNvGraphicFramePr>
          <p:nvPr>
            <p:extLst>
              <p:ext uri="{D42A27DB-BD31-4B8C-83A1-F6EECF244321}">
                <p14:modId xmlns:p14="http://schemas.microsoft.com/office/powerpoint/2010/main" val="1688709852"/>
              </p:ext>
            </p:extLst>
          </p:nvPr>
        </p:nvGraphicFramePr>
        <p:xfrm>
          <a:off x="1745794" y="1368471"/>
          <a:ext cx="8739325" cy="45533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499455070"/>
              </p:ext>
            </p:extLst>
          </p:nvPr>
        </p:nvGraphicFramePr>
        <p:xfrm>
          <a:off x="1967724" y="5300366"/>
          <a:ext cx="9057327" cy="1437210"/>
        </p:xfrm>
        <a:graphic>
          <a:graphicData uri="http://schemas.openxmlformats.org/drawingml/2006/table">
            <a:tbl>
              <a:tblPr>
                <a:tableStyleId>{5C22544A-7EE6-4342-B048-85BDC9FD1C3A}</a:tableStyleId>
              </a:tblPr>
              <a:tblGrid>
                <a:gridCol w="2032179">
                  <a:extLst>
                    <a:ext uri="{9D8B030D-6E8A-4147-A177-3AD203B41FA5}">
                      <a16:colId xmlns:a16="http://schemas.microsoft.com/office/drawing/2014/main" val="1502487407"/>
                    </a:ext>
                  </a:extLst>
                </a:gridCol>
                <a:gridCol w="915153">
                  <a:extLst>
                    <a:ext uri="{9D8B030D-6E8A-4147-A177-3AD203B41FA5}">
                      <a16:colId xmlns:a16="http://schemas.microsoft.com/office/drawing/2014/main" val="2741846500"/>
                    </a:ext>
                  </a:extLst>
                </a:gridCol>
                <a:gridCol w="874779">
                  <a:extLst>
                    <a:ext uri="{9D8B030D-6E8A-4147-A177-3AD203B41FA5}">
                      <a16:colId xmlns:a16="http://schemas.microsoft.com/office/drawing/2014/main" val="2295358566"/>
                    </a:ext>
                  </a:extLst>
                </a:gridCol>
                <a:gridCol w="874779">
                  <a:extLst>
                    <a:ext uri="{9D8B030D-6E8A-4147-A177-3AD203B41FA5}">
                      <a16:colId xmlns:a16="http://schemas.microsoft.com/office/drawing/2014/main" val="2597593488"/>
                    </a:ext>
                  </a:extLst>
                </a:gridCol>
                <a:gridCol w="874779">
                  <a:extLst>
                    <a:ext uri="{9D8B030D-6E8A-4147-A177-3AD203B41FA5}">
                      <a16:colId xmlns:a16="http://schemas.microsoft.com/office/drawing/2014/main" val="170828316"/>
                    </a:ext>
                  </a:extLst>
                </a:gridCol>
                <a:gridCol w="874779">
                  <a:extLst>
                    <a:ext uri="{9D8B030D-6E8A-4147-A177-3AD203B41FA5}">
                      <a16:colId xmlns:a16="http://schemas.microsoft.com/office/drawing/2014/main" val="1587591811"/>
                    </a:ext>
                  </a:extLst>
                </a:gridCol>
                <a:gridCol w="847863">
                  <a:extLst>
                    <a:ext uri="{9D8B030D-6E8A-4147-A177-3AD203B41FA5}">
                      <a16:colId xmlns:a16="http://schemas.microsoft.com/office/drawing/2014/main" val="1076503958"/>
                    </a:ext>
                  </a:extLst>
                </a:gridCol>
                <a:gridCol w="847863">
                  <a:extLst>
                    <a:ext uri="{9D8B030D-6E8A-4147-A177-3AD203B41FA5}">
                      <a16:colId xmlns:a16="http://schemas.microsoft.com/office/drawing/2014/main" val="2403126924"/>
                    </a:ext>
                  </a:extLst>
                </a:gridCol>
                <a:gridCol w="915153">
                  <a:extLst>
                    <a:ext uri="{9D8B030D-6E8A-4147-A177-3AD203B41FA5}">
                      <a16:colId xmlns:a16="http://schemas.microsoft.com/office/drawing/2014/main" val="744271700"/>
                    </a:ext>
                  </a:extLst>
                </a:gridCol>
              </a:tblGrid>
              <a:tr h="287442">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 ≤ L &lt; 15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15 ≤ L &lt; 25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 ≤ L &lt; 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 ≤ L &lt; 100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100 ≤ L &lt; 250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250 ≤ L &lt; 500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500 ≤ L &lt; 750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750 ≤ L &lt; 1000</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74423575"/>
                  </a:ext>
                </a:extLst>
              </a:tr>
              <a:tr h="287442">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1261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522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220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59071294"/>
                  </a:ext>
                </a:extLst>
              </a:tr>
              <a:tr h="287442">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286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561001744"/>
                  </a:ext>
                </a:extLst>
              </a:tr>
              <a:tr h="287442">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1394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211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N/A</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N/A</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06610000"/>
                  </a:ext>
                </a:extLst>
              </a:tr>
              <a:tr h="287442">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349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83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176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54440824"/>
                  </a:ext>
                </a:extLst>
              </a:tr>
            </a:tbl>
          </a:graphicData>
        </a:graphic>
      </p:graphicFrame>
      <p:sp>
        <p:nvSpPr>
          <p:cNvPr id="4" name="Slide Number Placeholder 3"/>
          <p:cNvSpPr>
            <a:spLocks noGrp="1"/>
          </p:cNvSpPr>
          <p:nvPr>
            <p:ph type="sldNum" sz="quarter" idx="12"/>
          </p:nvPr>
        </p:nvSpPr>
        <p:spPr/>
        <p:txBody>
          <a:bodyPr/>
          <a:lstStyle/>
          <a:p>
            <a:fld id="{A29141E7-5396-4DBF-916F-07439B6DEF4B}" type="slidenum">
              <a:rPr lang="en-US" smtClean="0"/>
              <a:t>9</a:t>
            </a:fld>
            <a:endParaRPr lang="en-US" dirty="0"/>
          </a:p>
        </p:txBody>
      </p:sp>
      <p:sp>
        <p:nvSpPr>
          <p:cNvPr id="7" name="Rectangle 6"/>
          <p:cNvSpPr/>
          <p:nvPr/>
        </p:nvSpPr>
        <p:spPr>
          <a:xfrm>
            <a:off x="3990427" y="5630751"/>
            <a:ext cx="4435443" cy="855624"/>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Arrow Connector 7"/>
          <p:cNvCxnSpPr/>
          <p:nvPr/>
        </p:nvCxnSpPr>
        <p:spPr>
          <a:xfrm>
            <a:off x="1745794" y="4602129"/>
            <a:ext cx="2244633" cy="101997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31030" y="2139916"/>
            <a:ext cx="1514764" cy="2462213"/>
          </a:xfrm>
          <a:prstGeom prst="rect">
            <a:avLst/>
          </a:prstGeom>
          <a:solidFill>
            <a:schemeClr val="accent6"/>
          </a:solidFill>
        </p:spPr>
        <p:txBody>
          <a:bodyPr wrap="square" rtlCol="0">
            <a:spAutoFit/>
          </a:bodyPr>
          <a:lstStyle/>
          <a:p>
            <a:r>
              <a:rPr lang="en-US" sz="1400" dirty="0"/>
              <a:t>Ratio of vertical to horizontal not consistent among bin sizes. </a:t>
            </a:r>
          </a:p>
          <a:p>
            <a:r>
              <a:rPr lang="en-US" sz="1400" dirty="0"/>
              <a:t>Vertical samples appear to have higher fallout due to turbulence caused by being in the wake of airflow. </a:t>
            </a:r>
          </a:p>
        </p:txBody>
      </p:sp>
      <p:cxnSp>
        <p:nvCxnSpPr>
          <p:cNvPr id="11" name="Straight Arrow Connector 10"/>
          <p:cNvCxnSpPr/>
          <p:nvPr/>
        </p:nvCxnSpPr>
        <p:spPr>
          <a:xfrm>
            <a:off x="8981818" y="1082719"/>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985250" y="1378264"/>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979775" y="1657006"/>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8981817" y="80000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4"/>
          <a:stretch>
            <a:fillRect/>
          </a:stretch>
        </p:blipFill>
        <p:spPr>
          <a:xfrm>
            <a:off x="10014857" y="734045"/>
            <a:ext cx="2177143" cy="2347808"/>
          </a:xfrm>
          <a:prstGeom prst="rect">
            <a:avLst/>
          </a:prstGeom>
        </p:spPr>
      </p:pic>
      <p:sp>
        <p:nvSpPr>
          <p:cNvPr id="17" name="TextBox 16"/>
          <p:cNvSpPr txBox="1"/>
          <p:nvPr/>
        </p:nvSpPr>
        <p:spPr>
          <a:xfrm>
            <a:off x="10266166" y="306324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a:t>
            </a:r>
          </a:p>
        </p:txBody>
      </p:sp>
      <p:graphicFrame>
        <p:nvGraphicFramePr>
          <p:cNvPr id="19" name="Diagram 18">
            <a:extLst>
              <a:ext uri="{FF2B5EF4-FFF2-40B4-BE49-F238E27FC236}">
                <a16:creationId xmlns:a16="http://schemas.microsoft.com/office/drawing/2014/main" id="{8D0BF383-FDA0-41D5-A206-97E262361C53}"/>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07205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Size Distribution, SCA</a:t>
            </a:r>
          </a:p>
        </p:txBody>
      </p:sp>
      <p:graphicFrame>
        <p:nvGraphicFramePr>
          <p:cNvPr id="7" name="Chart 6"/>
          <p:cNvGraphicFramePr>
            <a:graphicFrameLocks/>
          </p:cNvGraphicFramePr>
          <p:nvPr>
            <p:extLst>
              <p:ext uri="{D42A27DB-BD31-4B8C-83A1-F6EECF244321}">
                <p14:modId xmlns:p14="http://schemas.microsoft.com/office/powerpoint/2010/main" val="3208325294"/>
              </p:ext>
            </p:extLst>
          </p:nvPr>
        </p:nvGraphicFramePr>
        <p:xfrm>
          <a:off x="1567812" y="1359535"/>
          <a:ext cx="9199248" cy="42176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val="907900306"/>
              </p:ext>
            </p:extLst>
          </p:nvPr>
        </p:nvGraphicFramePr>
        <p:xfrm>
          <a:off x="2146191" y="5470064"/>
          <a:ext cx="8878860" cy="1320800"/>
        </p:xfrm>
        <a:graphic>
          <a:graphicData uri="http://schemas.openxmlformats.org/drawingml/2006/table">
            <a:tbl>
              <a:tblPr>
                <a:tableStyleId>{5C22544A-7EE6-4342-B048-85BDC9FD1C3A}</a:tableStyleId>
              </a:tblPr>
              <a:tblGrid>
                <a:gridCol w="1983296">
                  <a:extLst>
                    <a:ext uri="{9D8B030D-6E8A-4147-A177-3AD203B41FA5}">
                      <a16:colId xmlns:a16="http://schemas.microsoft.com/office/drawing/2014/main" val="2983842432"/>
                    </a:ext>
                  </a:extLst>
                </a:gridCol>
                <a:gridCol w="893140">
                  <a:extLst>
                    <a:ext uri="{9D8B030D-6E8A-4147-A177-3AD203B41FA5}">
                      <a16:colId xmlns:a16="http://schemas.microsoft.com/office/drawing/2014/main" val="1828957581"/>
                    </a:ext>
                  </a:extLst>
                </a:gridCol>
                <a:gridCol w="893140">
                  <a:extLst>
                    <a:ext uri="{9D8B030D-6E8A-4147-A177-3AD203B41FA5}">
                      <a16:colId xmlns:a16="http://schemas.microsoft.com/office/drawing/2014/main" val="1410489625"/>
                    </a:ext>
                  </a:extLst>
                </a:gridCol>
                <a:gridCol w="853736">
                  <a:extLst>
                    <a:ext uri="{9D8B030D-6E8A-4147-A177-3AD203B41FA5}">
                      <a16:colId xmlns:a16="http://schemas.microsoft.com/office/drawing/2014/main" val="2190855403"/>
                    </a:ext>
                  </a:extLst>
                </a:gridCol>
                <a:gridCol w="853736">
                  <a:extLst>
                    <a:ext uri="{9D8B030D-6E8A-4147-A177-3AD203B41FA5}">
                      <a16:colId xmlns:a16="http://schemas.microsoft.com/office/drawing/2014/main" val="165145274"/>
                    </a:ext>
                  </a:extLst>
                </a:gridCol>
                <a:gridCol w="853736">
                  <a:extLst>
                    <a:ext uri="{9D8B030D-6E8A-4147-A177-3AD203B41FA5}">
                      <a16:colId xmlns:a16="http://schemas.microsoft.com/office/drawing/2014/main" val="1619451495"/>
                    </a:ext>
                  </a:extLst>
                </a:gridCol>
                <a:gridCol w="827468">
                  <a:extLst>
                    <a:ext uri="{9D8B030D-6E8A-4147-A177-3AD203B41FA5}">
                      <a16:colId xmlns:a16="http://schemas.microsoft.com/office/drawing/2014/main" val="1249852128"/>
                    </a:ext>
                  </a:extLst>
                </a:gridCol>
                <a:gridCol w="827468">
                  <a:extLst>
                    <a:ext uri="{9D8B030D-6E8A-4147-A177-3AD203B41FA5}">
                      <a16:colId xmlns:a16="http://schemas.microsoft.com/office/drawing/2014/main" val="2742392065"/>
                    </a:ext>
                  </a:extLst>
                </a:gridCol>
                <a:gridCol w="893140">
                  <a:extLst>
                    <a:ext uri="{9D8B030D-6E8A-4147-A177-3AD203B41FA5}">
                      <a16:colId xmlns:a16="http://schemas.microsoft.com/office/drawing/2014/main" val="2339207459"/>
                    </a:ext>
                  </a:extLst>
                </a:gridCol>
              </a:tblGrid>
              <a:tr h="264160">
                <a:tc>
                  <a:txBody>
                    <a:bodyPr/>
                    <a:lstStyle/>
                    <a:p>
                      <a:pPr algn="l" fontAlgn="b"/>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 ≤ L &lt; 15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15 ≤ L &lt; 25</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 ≤ L &lt; 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 ≤ L &lt; 100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100 ≤ L &lt; 250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250 ≤ L &lt; 500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500 ≤ L &lt; 750</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1" u="none" strike="noStrike" dirty="0">
                          <a:effectLst/>
                        </a:rPr>
                        <a:t>750 ≤ L &lt; 1000</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02697256"/>
                  </a:ext>
                </a:extLst>
              </a:tr>
              <a:tr h="264160">
                <a:tc>
                  <a:txBody>
                    <a:bodyPr/>
                    <a:lstStyle/>
                    <a:p>
                      <a:pPr algn="l" fontAlgn="b"/>
                      <a:r>
                        <a:rPr lang="en-US" sz="1100" b="1" u="none" strike="noStrike" dirty="0">
                          <a:effectLst/>
                        </a:rPr>
                        <a:t>October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1033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446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243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86137956"/>
                  </a:ext>
                </a:extLst>
              </a:tr>
              <a:tr h="264160">
                <a:tc>
                  <a:txBody>
                    <a:bodyPr/>
                    <a:lstStyle/>
                    <a:p>
                      <a:pPr algn="l" fontAlgn="b"/>
                      <a:r>
                        <a:rPr lang="en-US" sz="1100" b="1" u="none" strike="noStrike" dirty="0">
                          <a:effectLst/>
                        </a:rPr>
                        <a:t>November Vertical: Horizontal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287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259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157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68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9289241"/>
                  </a:ext>
                </a:extLst>
              </a:tr>
              <a:tr h="264160">
                <a:tc>
                  <a:txBody>
                    <a:bodyPr/>
                    <a:lstStyle/>
                    <a:p>
                      <a:pPr algn="l" fontAlgn="b"/>
                      <a:r>
                        <a:rPr lang="en-US" sz="1100" b="1" u="none" strike="noStrike" dirty="0">
                          <a:effectLst/>
                        </a:rPr>
                        <a:t>January Vertical: Horizontal %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184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149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79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5735378"/>
                  </a:ext>
                </a:extLst>
              </a:tr>
              <a:tr h="264160">
                <a:tc>
                  <a:txBody>
                    <a:bodyPr/>
                    <a:lstStyle/>
                    <a:p>
                      <a:pPr algn="l" fontAlgn="b"/>
                      <a:r>
                        <a:rPr lang="en-US" sz="1100" b="1" u="none" strike="noStrike" dirty="0">
                          <a:effectLst/>
                        </a:rPr>
                        <a:t>Standard Error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307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278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57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10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743353529"/>
                  </a:ext>
                </a:extLst>
              </a:tr>
            </a:tbl>
          </a:graphicData>
        </a:graphic>
      </p:graphicFrame>
      <p:sp>
        <p:nvSpPr>
          <p:cNvPr id="4" name="Slide Number Placeholder 3"/>
          <p:cNvSpPr>
            <a:spLocks noGrp="1"/>
          </p:cNvSpPr>
          <p:nvPr>
            <p:ph type="sldNum" sz="quarter" idx="12"/>
          </p:nvPr>
        </p:nvSpPr>
        <p:spPr/>
        <p:txBody>
          <a:bodyPr/>
          <a:lstStyle/>
          <a:p>
            <a:fld id="{A29141E7-5396-4DBF-916F-07439B6DEF4B}" type="slidenum">
              <a:rPr lang="en-US" smtClean="0"/>
              <a:t>10</a:t>
            </a:fld>
            <a:endParaRPr lang="en-US" dirty="0"/>
          </a:p>
        </p:txBody>
      </p:sp>
      <p:sp>
        <p:nvSpPr>
          <p:cNvPr id="8" name="Rectangle 7"/>
          <p:cNvSpPr/>
          <p:nvPr/>
        </p:nvSpPr>
        <p:spPr>
          <a:xfrm>
            <a:off x="4095063" y="5821046"/>
            <a:ext cx="4433836" cy="694061"/>
          </a:xfrm>
          <a:prstGeom prst="rect">
            <a:avLst/>
          </a:prstGeom>
          <a:noFill/>
          <a:ln w="57150">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9" name="Straight Arrow Connector 8"/>
          <p:cNvCxnSpPr/>
          <p:nvPr/>
        </p:nvCxnSpPr>
        <p:spPr>
          <a:xfrm>
            <a:off x="80818" y="3873792"/>
            <a:ext cx="3974930" cy="184302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818" y="2273354"/>
            <a:ext cx="1514764" cy="1600438"/>
          </a:xfrm>
          <a:prstGeom prst="rect">
            <a:avLst/>
          </a:prstGeom>
          <a:solidFill>
            <a:schemeClr val="accent6"/>
          </a:solidFill>
        </p:spPr>
        <p:txBody>
          <a:bodyPr wrap="square" rtlCol="0">
            <a:spAutoFit/>
          </a:bodyPr>
          <a:lstStyle/>
          <a:p>
            <a:r>
              <a:rPr lang="en-US" sz="1400" dirty="0"/>
              <a:t>Ratio of vertical to horizontal not consistent among bin sizes. </a:t>
            </a:r>
          </a:p>
          <a:p>
            <a:r>
              <a:rPr lang="en-US" sz="1400" dirty="0"/>
              <a:t>Vertical samples appear to have higher fallout.</a:t>
            </a:r>
          </a:p>
        </p:txBody>
      </p:sp>
      <p:pic>
        <p:nvPicPr>
          <p:cNvPr id="14" name="Picture 13"/>
          <p:cNvPicPr>
            <a:picLocks noChangeAspect="1"/>
          </p:cNvPicPr>
          <p:nvPr/>
        </p:nvPicPr>
        <p:blipFill>
          <a:blip r:embed="rId4"/>
          <a:stretch>
            <a:fillRect/>
          </a:stretch>
        </p:blipFill>
        <p:spPr>
          <a:xfrm>
            <a:off x="10014857" y="1378358"/>
            <a:ext cx="2177143" cy="2347808"/>
          </a:xfrm>
          <a:prstGeom prst="rect">
            <a:avLst/>
          </a:prstGeom>
        </p:spPr>
      </p:pic>
      <p:cxnSp>
        <p:nvCxnSpPr>
          <p:cNvPr id="12" name="Straight Arrow Connector 11"/>
          <p:cNvCxnSpPr/>
          <p:nvPr/>
        </p:nvCxnSpPr>
        <p:spPr>
          <a:xfrm flipV="1">
            <a:off x="10779152" y="1709093"/>
            <a:ext cx="326717" cy="718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0268028" y="1684909"/>
            <a:ext cx="372157" cy="7423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345359" y="3648966"/>
            <a:ext cx="1733717" cy="523220"/>
          </a:xfrm>
          <a:prstGeom prst="rect">
            <a:avLst/>
          </a:prstGeom>
          <a:solidFill>
            <a:schemeClr val="bg2"/>
          </a:solidFill>
        </p:spPr>
        <p:txBody>
          <a:bodyPr wrap="square" rtlCol="0">
            <a:spAutoFit/>
          </a:bodyPr>
          <a:lstStyle/>
          <a:p>
            <a:pPr algn="ctr"/>
            <a:r>
              <a:rPr lang="en-US" sz="1400" dirty="0"/>
              <a:t>Activity level: </a:t>
            </a:r>
          </a:p>
          <a:p>
            <a:pPr algn="ctr"/>
            <a:r>
              <a:rPr lang="en-US" sz="1400" dirty="0"/>
              <a:t>very low</a:t>
            </a:r>
          </a:p>
        </p:txBody>
      </p:sp>
      <p:sp>
        <p:nvSpPr>
          <p:cNvPr id="5" name="TextBox 4"/>
          <p:cNvSpPr txBox="1"/>
          <p:nvPr/>
        </p:nvSpPr>
        <p:spPr>
          <a:xfrm>
            <a:off x="90546" y="5716821"/>
            <a:ext cx="1766455" cy="1231106"/>
          </a:xfrm>
          <a:prstGeom prst="rect">
            <a:avLst/>
          </a:prstGeom>
          <a:noFill/>
        </p:spPr>
        <p:txBody>
          <a:bodyPr wrap="square" rtlCol="0">
            <a:spAutoFit/>
          </a:bodyPr>
          <a:lstStyle/>
          <a:p>
            <a:endParaRPr lang="en-US" sz="1400" dirty="0"/>
          </a:p>
          <a:p>
            <a:r>
              <a:rPr lang="en-US" sz="1400" dirty="0"/>
              <a:t>Note: these samples have been moved due to project work</a:t>
            </a:r>
          </a:p>
          <a:p>
            <a:endParaRPr lang="en-US" dirty="0"/>
          </a:p>
        </p:txBody>
      </p:sp>
      <p:graphicFrame>
        <p:nvGraphicFramePr>
          <p:cNvPr id="17" name="Diagram 16">
            <a:extLst>
              <a:ext uri="{FF2B5EF4-FFF2-40B4-BE49-F238E27FC236}">
                <a16:creationId xmlns:a16="http://schemas.microsoft.com/office/drawing/2014/main" id="{7E9DA591-8F9D-44AD-9347-8B4B256F48D9}"/>
              </a:ext>
            </a:extLst>
          </p:cNvPr>
          <p:cNvGraphicFramePr/>
          <p:nvPr>
            <p:extLst>
              <p:ext uri="{D42A27DB-BD31-4B8C-83A1-F6EECF244321}">
                <p14:modId xmlns:p14="http://schemas.microsoft.com/office/powerpoint/2010/main" val="238856970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4881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GSFC Study Findings </a:t>
            </a:r>
          </a:p>
        </p:txBody>
      </p:sp>
      <p:sp>
        <p:nvSpPr>
          <p:cNvPr id="3" name="Content Placeholder 2"/>
          <p:cNvSpPr>
            <a:spLocks noGrp="1"/>
          </p:cNvSpPr>
          <p:nvPr>
            <p:ph idx="1"/>
          </p:nvPr>
        </p:nvSpPr>
        <p:spPr/>
        <p:txBody>
          <a:bodyPr>
            <a:normAutofit/>
          </a:bodyPr>
          <a:lstStyle/>
          <a:p>
            <a:r>
              <a:rPr lang="en-US" dirty="0"/>
              <a:t>For short duration exposures (~3 months), particle build up on vertical surfaces can NOT be approximated as 1/10 of horizontal surfaces.  </a:t>
            </a:r>
          </a:p>
          <a:p>
            <a:pPr lvl="1"/>
            <a:r>
              <a:rPr lang="en-US" dirty="0"/>
              <a:t>PAC/day each month vertical to horizontal ratios were variable </a:t>
            </a:r>
          </a:p>
          <a:p>
            <a:pPr lvl="1"/>
            <a:r>
              <a:rPr lang="en-US" dirty="0"/>
              <a:t>Vertical to horizontal fallout not consistent among bin sizes </a:t>
            </a:r>
          </a:p>
          <a:p>
            <a:pPr marL="914400" lvl="2" indent="0">
              <a:buNone/>
            </a:pPr>
            <a:endParaRPr lang="en-US" dirty="0"/>
          </a:p>
          <a:p>
            <a:pPr marL="914400" lvl="2" indent="0">
              <a:buNone/>
            </a:pPr>
            <a:r>
              <a:rPr lang="en-US" sz="2800" i="1" dirty="0"/>
              <a:t>What other factors could be affecting this vertical to horizontal ratio besides wafer orientation to gravity? </a:t>
            </a:r>
          </a:p>
          <a:p>
            <a:pPr marL="914400" lvl="2" indent="0">
              <a:buNone/>
            </a:pPr>
            <a:r>
              <a:rPr lang="en-US" sz="2800" i="1" dirty="0"/>
              <a:t> </a:t>
            </a:r>
            <a:endParaRPr lang="en-US" dirty="0"/>
          </a:p>
          <a:p>
            <a:pPr marL="914400" lvl="2" indent="0">
              <a:buNone/>
            </a:pPr>
            <a:endParaRPr lang="en-US" dirty="0"/>
          </a:p>
          <a:p>
            <a:pPr lvl="1"/>
            <a:endParaRPr lang="en-US" dirty="0"/>
          </a:p>
        </p:txBody>
      </p:sp>
      <p:sp>
        <p:nvSpPr>
          <p:cNvPr id="4" name="Slide Number Placeholder 3"/>
          <p:cNvSpPr>
            <a:spLocks noGrp="1"/>
          </p:cNvSpPr>
          <p:nvPr>
            <p:ph type="sldNum" sz="quarter" idx="12"/>
          </p:nvPr>
        </p:nvSpPr>
        <p:spPr/>
        <p:txBody>
          <a:bodyPr/>
          <a:lstStyle/>
          <a:p>
            <a:fld id="{A29141E7-5396-4DBF-916F-07439B6DEF4B}" type="slidenum">
              <a:rPr lang="en-US" smtClean="0"/>
              <a:t>11</a:t>
            </a:fld>
            <a:endParaRPr lang="en-US" dirty="0"/>
          </a:p>
        </p:txBody>
      </p:sp>
      <p:graphicFrame>
        <p:nvGraphicFramePr>
          <p:cNvPr id="7" name="Diagram 6">
            <a:extLst>
              <a:ext uri="{FF2B5EF4-FFF2-40B4-BE49-F238E27FC236}">
                <a16:creationId xmlns:a16="http://schemas.microsoft.com/office/drawing/2014/main" id="{4883DF9E-5D01-468D-8861-001FAD0573AC}"/>
              </a:ext>
            </a:extLst>
          </p:cNvPr>
          <p:cNvGraphicFramePr/>
          <p:nvPr>
            <p:extLst>
              <p:ext uri="{D42A27DB-BD31-4B8C-83A1-F6EECF244321}">
                <p14:modId xmlns:p14="http://schemas.microsoft.com/office/powerpoint/2010/main" val="2237771837"/>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5AC4C05D-AFF3-4AC0-95FE-29A7A8E1DACE}"/>
              </a:ext>
            </a:extLst>
          </p:cNvPr>
          <p:cNvPicPr>
            <a:picLocks noChangeAspect="1"/>
          </p:cNvPicPr>
          <p:nvPr/>
        </p:nvPicPr>
        <p:blipFill>
          <a:blip r:embed="rId8"/>
          <a:stretch>
            <a:fillRect/>
          </a:stretch>
        </p:blipFill>
        <p:spPr>
          <a:xfrm>
            <a:off x="10858500" y="0"/>
            <a:ext cx="1333500" cy="1314450"/>
          </a:xfrm>
          <a:prstGeom prst="rect">
            <a:avLst/>
          </a:prstGeom>
        </p:spPr>
      </p:pic>
    </p:spTree>
    <p:extLst>
      <p:ext uri="{BB962C8B-B14F-4D97-AF65-F5344CB8AC3E}">
        <p14:creationId xmlns:p14="http://schemas.microsoft.com/office/powerpoint/2010/main" val="291525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Minitab Statistical Analysis of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510616944"/>
              </p:ext>
            </p:extLst>
          </p:nvPr>
        </p:nvGraphicFramePr>
        <p:xfrm>
          <a:off x="3442434" y="1301205"/>
          <a:ext cx="4084150" cy="5491300"/>
        </p:xfrm>
        <a:graphic>
          <a:graphicData uri="http://schemas.openxmlformats.org/drawingml/2006/table">
            <a:tbl>
              <a:tblPr>
                <a:tableStyleId>{5C22544A-7EE6-4342-B048-85BDC9FD1C3A}</a:tableStyleId>
              </a:tblPr>
              <a:tblGrid>
                <a:gridCol w="764580">
                  <a:extLst>
                    <a:ext uri="{9D8B030D-6E8A-4147-A177-3AD203B41FA5}">
                      <a16:colId xmlns:a16="http://schemas.microsoft.com/office/drawing/2014/main" val="200731649"/>
                    </a:ext>
                  </a:extLst>
                </a:gridCol>
                <a:gridCol w="882473">
                  <a:extLst>
                    <a:ext uri="{9D8B030D-6E8A-4147-A177-3AD203B41FA5}">
                      <a16:colId xmlns:a16="http://schemas.microsoft.com/office/drawing/2014/main" val="578662473"/>
                    </a:ext>
                  </a:extLst>
                </a:gridCol>
                <a:gridCol w="1672517">
                  <a:extLst>
                    <a:ext uri="{9D8B030D-6E8A-4147-A177-3AD203B41FA5}">
                      <a16:colId xmlns:a16="http://schemas.microsoft.com/office/drawing/2014/main" val="35405368"/>
                    </a:ext>
                  </a:extLst>
                </a:gridCol>
                <a:gridCol w="764580">
                  <a:extLst>
                    <a:ext uri="{9D8B030D-6E8A-4147-A177-3AD203B41FA5}">
                      <a16:colId xmlns:a16="http://schemas.microsoft.com/office/drawing/2014/main" val="2458863463"/>
                    </a:ext>
                  </a:extLst>
                </a:gridCol>
              </a:tblGrid>
              <a:tr h="117604">
                <a:tc>
                  <a:txBody>
                    <a:bodyPr/>
                    <a:lstStyle/>
                    <a:p>
                      <a:pPr algn="l" fontAlgn="b"/>
                      <a:r>
                        <a:rPr lang="en-US" sz="900" u="none" strike="noStrike" dirty="0">
                          <a:effectLst/>
                          <a:latin typeface="+mn-lt"/>
                        </a:rPr>
                        <a:t>Facility</a:t>
                      </a:r>
                      <a:endParaRPr lang="en-US" sz="900" b="0" i="0" u="none" strike="noStrike" dirty="0">
                        <a:solidFill>
                          <a:srgbClr val="000000"/>
                        </a:solidFill>
                        <a:effectLst/>
                        <a:latin typeface="+mn-lt"/>
                      </a:endParaRPr>
                    </a:p>
                  </a:txBody>
                  <a:tcPr marL="4900" marR="4900" marT="4900" marB="0" anchor="b"/>
                </a:tc>
                <a:tc>
                  <a:txBody>
                    <a:bodyPr/>
                    <a:lstStyle/>
                    <a:p>
                      <a:pPr algn="l" fontAlgn="b"/>
                      <a:r>
                        <a:rPr lang="en-US" sz="900" u="none" strike="noStrike" dirty="0">
                          <a:effectLst/>
                          <a:latin typeface="+mn-lt"/>
                        </a:rPr>
                        <a:t>Orientation wrt to airflow </a:t>
                      </a:r>
                      <a:endParaRPr lang="en-US" sz="900" b="0" i="0" u="none" strike="noStrike" dirty="0">
                        <a:solidFill>
                          <a:srgbClr val="000000"/>
                        </a:solidFill>
                        <a:effectLst/>
                        <a:latin typeface="+mn-lt"/>
                      </a:endParaRPr>
                    </a:p>
                  </a:txBody>
                  <a:tcPr marL="4900" marR="4900" marT="4900" marB="0" anchor="b"/>
                </a:tc>
                <a:tc>
                  <a:txBody>
                    <a:bodyPr/>
                    <a:lstStyle/>
                    <a:p>
                      <a:pPr algn="l" fontAlgn="b"/>
                      <a:r>
                        <a:rPr lang="en-US" sz="900" b="0" i="0" u="none" strike="noStrike" dirty="0">
                          <a:solidFill>
                            <a:srgbClr val="000000"/>
                          </a:solidFill>
                          <a:effectLst/>
                          <a:latin typeface="Calibri" panose="020F0502020204030204" pitchFamily="34" charset="0"/>
                        </a:rPr>
                        <a:t>Orientation with airflow degrees </a:t>
                      </a:r>
                    </a:p>
                  </a:txBody>
                  <a:tcPr marL="7620" marR="7620" marT="7620" marB="0" anchor="b"/>
                </a:tc>
                <a:tc>
                  <a:txBody>
                    <a:bodyPr/>
                    <a:lstStyle/>
                    <a:p>
                      <a:pPr algn="l" fontAlgn="b"/>
                      <a:r>
                        <a:rPr lang="en-US" sz="900" b="0" i="0" u="none" strike="noStrike" dirty="0">
                          <a:solidFill>
                            <a:srgbClr val="000000"/>
                          </a:solidFill>
                          <a:effectLst/>
                          <a:latin typeface="+mn-lt"/>
                        </a:rPr>
                        <a:t>PAC/day</a:t>
                      </a:r>
                    </a:p>
                  </a:txBody>
                  <a:tcPr marL="7620" marR="7620" marT="7620" marB="0" anchor="b"/>
                </a:tc>
                <a:extLst>
                  <a:ext uri="{0D108BD9-81ED-4DB2-BD59-A6C34878D82A}">
                    <a16:rowId xmlns:a16="http://schemas.microsoft.com/office/drawing/2014/main" val="128317642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0.0000029</a:t>
                      </a:r>
                    </a:p>
                  </a:txBody>
                  <a:tcPr marL="7620" marR="7620" marT="7620" marB="0" anchor="b"/>
                </a:tc>
                <a:extLst>
                  <a:ext uri="{0D108BD9-81ED-4DB2-BD59-A6C34878D82A}">
                    <a16:rowId xmlns:a16="http://schemas.microsoft.com/office/drawing/2014/main" val="414929901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0.0000229</a:t>
                      </a:r>
                    </a:p>
                  </a:txBody>
                  <a:tcPr marL="7620" marR="7620" marT="7620" marB="0" anchor="b"/>
                </a:tc>
                <a:extLst>
                  <a:ext uri="{0D108BD9-81ED-4DB2-BD59-A6C34878D82A}">
                    <a16:rowId xmlns:a16="http://schemas.microsoft.com/office/drawing/2014/main" val="1548105799"/>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0.0002200</a:t>
                      </a:r>
                    </a:p>
                  </a:txBody>
                  <a:tcPr marL="7620" marR="7620" marT="7620" marB="0" anchor="b"/>
                </a:tc>
                <a:extLst>
                  <a:ext uri="{0D108BD9-81ED-4DB2-BD59-A6C34878D82A}">
                    <a16:rowId xmlns:a16="http://schemas.microsoft.com/office/drawing/2014/main" val="168674753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0.0003171</a:t>
                      </a:r>
                    </a:p>
                  </a:txBody>
                  <a:tcPr marL="7620" marR="7620" marT="7620" marB="0" anchor="b"/>
                </a:tc>
                <a:extLst>
                  <a:ext uri="{0D108BD9-81ED-4DB2-BD59-A6C34878D82A}">
                    <a16:rowId xmlns:a16="http://schemas.microsoft.com/office/drawing/2014/main" val="336932702"/>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0.0000250</a:t>
                      </a:r>
                    </a:p>
                  </a:txBody>
                  <a:tcPr marL="7620" marR="7620" marT="7620" marB="0" anchor="b"/>
                </a:tc>
                <a:extLst>
                  <a:ext uri="{0D108BD9-81ED-4DB2-BD59-A6C34878D82A}">
                    <a16:rowId xmlns:a16="http://schemas.microsoft.com/office/drawing/2014/main" val="410969298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0.0000028</a:t>
                      </a:r>
                    </a:p>
                  </a:txBody>
                  <a:tcPr marL="7620" marR="7620" marT="7620" marB="0" anchor="b"/>
                </a:tc>
                <a:extLst>
                  <a:ext uri="{0D108BD9-81ED-4DB2-BD59-A6C34878D82A}">
                    <a16:rowId xmlns:a16="http://schemas.microsoft.com/office/drawing/2014/main" val="121447489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0.0000111</a:t>
                      </a:r>
                    </a:p>
                  </a:txBody>
                  <a:tcPr marL="7620" marR="7620" marT="7620" marB="0" anchor="b"/>
                </a:tc>
                <a:extLst>
                  <a:ext uri="{0D108BD9-81ED-4DB2-BD59-A6C34878D82A}">
                    <a16:rowId xmlns:a16="http://schemas.microsoft.com/office/drawing/2014/main" val="1067070590"/>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0.0000083</a:t>
                      </a:r>
                    </a:p>
                  </a:txBody>
                  <a:tcPr marL="7620" marR="7620" marT="7620" marB="0" anchor="b"/>
                </a:tc>
                <a:extLst>
                  <a:ext uri="{0D108BD9-81ED-4DB2-BD59-A6C34878D82A}">
                    <a16:rowId xmlns:a16="http://schemas.microsoft.com/office/drawing/2014/main" val="1726519603"/>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0.0000946</a:t>
                      </a:r>
                    </a:p>
                  </a:txBody>
                  <a:tcPr marL="7620" marR="7620" marT="7620" marB="0" anchor="b"/>
                </a:tc>
                <a:extLst>
                  <a:ext uri="{0D108BD9-81ED-4DB2-BD59-A6C34878D82A}">
                    <a16:rowId xmlns:a16="http://schemas.microsoft.com/office/drawing/2014/main" val="226977622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0.0000378</a:t>
                      </a:r>
                    </a:p>
                  </a:txBody>
                  <a:tcPr marL="7620" marR="7620" marT="7620" marB="0" anchor="b"/>
                </a:tc>
                <a:extLst>
                  <a:ext uri="{0D108BD9-81ED-4DB2-BD59-A6C34878D82A}">
                    <a16:rowId xmlns:a16="http://schemas.microsoft.com/office/drawing/2014/main" val="203418734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0.0000108</a:t>
                      </a:r>
                    </a:p>
                  </a:txBody>
                  <a:tcPr marL="7620" marR="7620" marT="7620" marB="0" anchor="b"/>
                </a:tc>
                <a:extLst>
                  <a:ext uri="{0D108BD9-81ED-4DB2-BD59-A6C34878D82A}">
                    <a16:rowId xmlns:a16="http://schemas.microsoft.com/office/drawing/2014/main" val="260037932"/>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0.0000676</a:t>
                      </a:r>
                    </a:p>
                  </a:txBody>
                  <a:tcPr marL="7620" marR="7620" marT="7620" marB="0" anchor="b"/>
                </a:tc>
                <a:extLst>
                  <a:ext uri="{0D108BD9-81ED-4DB2-BD59-A6C34878D82A}">
                    <a16:rowId xmlns:a16="http://schemas.microsoft.com/office/drawing/2014/main" val="222852038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0.0000280</a:t>
                      </a:r>
                    </a:p>
                  </a:txBody>
                  <a:tcPr marL="7620" marR="7620" marT="7620" marB="0" anchor="b"/>
                </a:tc>
                <a:extLst>
                  <a:ext uri="{0D108BD9-81ED-4DB2-BD59-A6C34878D82A}">
                    <a16:rowId xmlns:a16="http://schemas.microsoft.com/office/drawing/2014/main" val="352196703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0.0000000</a:t>
                      </a:r>
                    </a:p>
                  </a:txBody>
                  <a:tcPr marL="7620" marR="7620" marT="7620" marB="0" anchor="b"/>
                </a:tc>
                <a:extLst>
                  <a:ext uri="{0D108BD9-81ED-4DB2-BD59-A6C34878D82A}">
                    <a16:rowId xmlns:a16="http://schemas.microsoft.com/office/drawing/2014/main" val="3532849226"/>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0.0000240</a:t>
                      </a:r>
                    </a:p>
                  </a:txBody>
                  <a:tcPr marL="7620" marR="7620" marT="7620" marB="0" anchor="b"/>
                </a:tc>
                <a:extLst>
                  <a:ext uri="{0D108BD9-81ED-4DB2-BD59-A6C34878D82A}">
                    <a16:rowId xmlns:a16="http://schemas.microsoft.com/office/drawing/2014/main" val="2461303641"/>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0.0002480</a:t>
                      </a:r>
                    </a:p>
                  </a:txBody>
                  <a:tcPr marL="7620" marR="7620" marT="7620" marB="0" anchor="b"/>
                </a:tc>
                <a:extLst>
                  <a:ext uri="{0D108BD9-81ED-4DB2-BD59-A6C34878D82A}">
                    <a16:rowId xmlns:a16="http://schemas.microsoft.com/office/drawing/2014/main" val="1828415531"/>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-0.0000160</a:t>
                      </a:r>
                    </a:p>
                  </a:txBody>
                  <a:tcPr marL="7620" marR="7620" marT="7620" marB="0" anchor="b"/>
                </a:tc>
                <a:extLst>
                  <a:ext uri="{0D108BD9-81ED-4DB2-BD59-A6C34878D82A}">
                    <a16:rowId xmlns:a16="http://schemas.microsoft.com/office/drawing/2014/main" val="2783810235"/>
                  </a:ext>
                </a:extLst>
              </a:tr>
              <a:tr h="133151">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0.0000120</a:t>
                      </a:r>
                    </a:p>
                  </a:txBody>
                  <a:tcPr marL="7620" marR="7620" marT="7620" marB="0" anchor="b"/>
                </a:tc>
                <a:extLst>
                  <a:ext uri="{0D108BD9-81ED-4DB2-BD59-A6C34878D82A}">
                    <a16:rowId xmlns:a16="http://schemas.microsoft.com/office/drawing/2014/main" val="2889670990"/>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0.0001800</a:t>
                      </a:r>
                    </a:p>
                  </a:txBody>
                  <a:tcPr marL="7620" marR="7620" marT="7620" marB="0" anchor="b"/>
                </a:tc>
                <a:extLst>
                  <a:ext uri="{0D108BD9-81ED-4DB2-BD59-A6C34878D82A}">
                    <a16:rowId xmlns:a16="http://schemas.microsoft.com/office/drawing/2014/main" val="3348072117"/>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0.0000160</a:t>
                      </a:r>
                    </a:p>
                  </a:txBody>
                  <a:tcPr marL="7620" marR="7620" marT="7620" marB="0" anchor="b"/>
                </a:tc>
                <a:extLst>
                  <a:ext uri="{0D108BD9-81ED-4DB2-BD59-A6C34878D82A}">
                    <a16:rowId xmlns:a16="http://schemas.microsoft.com/office/drawing/2014/main" val="1868476811"/>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-0.0000077</a:t>
                      </a:r>
                    </a:p>
                  </a:txBody>
                  <a:tcPr marL="7620" marR="7620" marT="7620" marB="0" anchor="b"/>
                </a:tc>
                <a:extLst>
                  <a:ext uri="{0D108BD9-81ED-4DB2-BD59-A6C34878D82A}">
                    <a16:rowId xmlns:a16="http://schemas.microsoft.com/office/drawing/2014/main" val="2322625770"/>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0.0000077</a:t>
                      </a:r>
                    </a:p>
                  </a:txBody>
                  <a:tcPr marL="7620" marR="7620" marT="7620" marB="0" anchor="b"/>
                </a:tc>
                <a:extLst>
                  <a:ext uri="{0D108BD9-81ED-4DB2-BD59-A6C34878D82A}">
                    <a16:rowId xmlns:a16="http://schemas.microsoft.com/office/drawing/2014/main" val="3846974373"/>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0.0001038</a:t>
                      </a:r>
                    </a:p>
                  </a:txBody>
                  <a:tcPr marL="7620" marR="7620" marT="7620" marB="0" anchor="b"/>
                </a:tc>
                <a:extLst>
                  <a:ext uri="{0D108BD9-81ED-4DB2-BD59-A6C34878D82A}">
                    <a16:rowId xmlns:a16="http://schemas.microsoft.com/office/drawing/2014/main" val="2691352705"/>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0.0001077</a:t>
                      </a:r>
                    </a:p>
                  </a:txBody>
                  <a:tcPr marL="7620" marR="7620" marT="7620" marB="0" anchor="b"/>
                </a:tc>
                <a:extLst>
                  <a:ext uri="{0D108BD9-81ED-4DB2-BD59-A6C34878D82A}">
                    <a16:rowId xmlns:a16="http://schemas.microsoft.com/office/drawing/2014/main" val="2842228943"/>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0.0000361</a:t>
                      </a:r>
                    </a:p>
                  </a:txBody>
                  <a:tcPr marL="7620" marR="7620" marT="7620" marB="0" anchor="b"/>
                </a:tc>
                <a:extLst>
                  <a:ext uri="{0D108BD9-81ED-4DB2-BD59-A6C34878D82A}">
                    <a16:rowId xmlns:a16="http://schemas.microsoft.com/office/drawing/2014/main" val="111985452"/>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0.0000653</a:t>
                      </a:r>
                    </a:p>
                  </a:txBody>
                  <a:tcPr marL="7620" marR="7620" marT="7620" marB="0" anchor="b"/>
                </a:tc>
                <a:extLst>
                  <a:ext uri="{0D108BD9-81ED-4DB2-BD59-A6C34878D82A}">
                    <a16:rowId xmlns:a16="http://schemas.microsoft.com/office/drawing/2014/main" val="1725820771"/>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0.0001342</a:t>
                      </a:r>
                    </a:p>
                  </a:txBody>
                  <a:tcPr marL="7620" marR="7620" marT="7620" marB="0" anchor="b"/>
                </a:tc>
                <a:extLst>
                  <a:ext uri="{0D108BD9-81ED-4DB2-BD59-A6C34878D82A}">
                    <a16:rowId xmlns:a16="http://schemas.microsoft.com/office/drawing/2014/main" val="1947648705"/>
                  </a:ext>
                </a:extLst>
              </a:tr>
              <a:tr h="117604">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0</a:t>
                      </a:r>
                    </a:p>
                  </a:txBody>
                  <a:tcPr marL="7620" marR="7620" marT="7620" marB="0" anchor="b"/>
                </a:tc>
                <a:tc>
                  <a:txBody>
                    <a:bodyPr/>
                    <a:lstStyle/>
                    <a:p>
                      <a:pPr algn="r" fontAlgn="b"/>
                      <a:r>
                        <a:rPr lang="en-US" sz="900" b="0" i="0" u="none" strike="noStrike" dirty="0">
                          <a:solidFill>
                            <a:srgbClr val="000000"/>
                          </a:solidFill>
                          <a:effectLst/>
                          <a:latin typeface="+mn-lt"/>
                        </a:rPr>
                        <a:t>0.0002175</a:t>
                      </a:r>
                    </a:p>
                  </a:txBody>
                  <a:tcPr marL="7620" marR="7620" marT="7620" marB="0" anchor="b"/>
                </a:tc>
                <a:extLst>
                  <a:ext uri="{0D108BD9-81ED-4DB2-BD59-A6C34878D82A}">
                    <a16:rowId xmlns:a16="http://schemas.microsoft.com/office/drawing/2014/main" val="2563188257"/>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0.0000188</a:t>
                      </a:r>
                    </a:p>
                  </a:txBody>
                  <a:tcPr marL="7620" marR="7620" marT="7620" marB="0" anchor="b"/>
                </a:tc>
                <a:extLst>
                  <a:ext uri="{0D108BD9-81ED-4DB2-BD59-A6C34878D82A}">
                    <a16:rowId xmlns:a16="http://schemas.microsoft.com/office/drawing/2014/main" val="1931795065"/>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180</a:t>
                      </a:r>
                    </a:p>
                  </a:txBody>
                  <a:tcPr marL="7620" marR="7620" marT="7620" marB="0" anchor="b"/>
                </a:tc>
                <a:tc>
                  <a:txBody>
                    <a:bodyPr/>
                    <a:lstStyle/>
                    <a:p>
                      <a:pPr algn="r" fontAlgn="b"/>
                      <a:r>
                        <a:rPr lang="en-US" sz="900" b="0" i="0" u="none" strike="noStrike" dirty="0">
                          <a:solidFill>
                            <a:srgbClr val="000000"/>
                          </a:solidFill>
                          <a:effectLst/>
                          <a:latin typeface="+mn-lt"/>
                        </a:rPr>
                        <a:t>0.0000677</a:t>
                      </a:r>
                    </a:p>
                  </a:txBody>
                  <a:tcPr marL="7620" marR="7620" marT="7620" marB="0" anchor="b"/>
                </a:tc>
                <a:extLst>
                  <a:ext uri="{0D108BD9-81ED-4DB2-BD59-A6C34878D82A}">
                    <a16:rowId xmlns:a16="http://schemas.microsoft.com/office/drawing/2014/main" val="112295908"/>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0.0000130</a:t>
                      </a:r>
                    </a:p>
                  </a:txBody>
                  <a:tcPr marL="7620" marR="7620" marT="7620" marB="0" anchor="b"/>
                </a:tc>
                <a:extLst>
                  <a:ext uri="{0D108BD9-81ED-4DB2-BD59-A6C34878D82A}">
                    <a16:rowId xmlns:a16="http://schemas.microsoft.com/office/drawing/2014/main" val="2431351969"/>
                  </a:ext>
                </a:extLst>
              </a:tr>
              <a:tr h="117604">
                <a:tc>
                  <a:txBody>
                    <a:bodyPr/>
                    <a:lstStyle/>
                    <a:p>
                      <a:pPr algn="r" fontAlgn="b"/>
                      <a:r>
                        <a:rPr lang="en-US" sz="900" u="none" strike="noStrike" dirty="0">
                          <a:effectLst/>
                          <a:latin typeface="+mn-lt"/>
                        </a:rPr>
                        <a:t>2</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0.0000064</a:t>
                      </a:r>
                    </a:p>
                  </a:txBody>
                  <a:tcPr marL="7620" marR="7620" marT="7620" marB="0" anchor="b"/>
                </a:tc>
                <a:extLst>
                  <a:ext uri="{0D108BD9-81ED-4DB2-BD59-A6C34878D82A}">
                    <a16:rowId xmlns:a16="http://schemas.microsoft.com/office/drawing/2014/main" val="1519674358"/>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0.0001607</a:t>
                      </a:r>
                    </a:p>
                  </a:txBody>
                  <a:tcPr marL="7620" marR="7620" marT="7620" marB="0" anchor="b"/>
                </a:tc>
                <a:extLst>
                  <a:ext uri="{0D108BD9-81ED-4DB2-BD59-A6C34878D82A}">
                    <a16:rowId xmlns:a16="http://schemas.microsoft.com/office/drawing/2014/main" val="4132146320"/>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0</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0.0000116</a:t>
                      </a:r>
                    </a:p>
                  </a:txBody>
                  <a:tcPr marL="7620" marR="7620" marT="7620" marB="0" anchor="b"/>
                </a:tc>
                <a:extLst>
                  <a:ext uri="{0D108BD9-81ED-4DB2-BD59-A6C34878D82A}">
                    <a16:rowId xmlns:a16="http://schemas.microsoft.com/office/drawing/2014/main" val="1184067151"/>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0.0000627</a:t>
                      </a:r>
                    </a:p>
                  </a:txBody>
                  <a:tcPr marL="7620" marR="7620" marT="7620" marB="0" anchor="b"/>
                </a:tc>
                <a:extLst>
                  <a:ext uri="{0D108BD9-81ED-4DB2-BD59-A6C34878D82A}">
                    <a16:rowId xmlns:a16="http://schemas.microsoft.com/office/drawing/2014/main" val="3697966387"/>
                  </a:ext>
                </a:extLst>
              </a:tr>
              <a:tr h="117604">
                <a:tc>
                  <a:txBody>
                    <a:bodyPr/>
                    <a:lstStyle/>
                    <a:p>
                      <a:pPr algn="r" fontAlgn="b"/>
                      <a:r>
                        <a:rPr lang="en-US" sz="900" u="none" strike="noStrike" dirty="0">
                          <a:effectLst/>
                          <a:latin typeface="+mn-lt"/>
                        </a:rPr>
                        <a:t>3</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u="none" strike="noStrike" dirty="0">
                          <a:effectLst/>
                          <a:latin typeface="+mn-lt"/>
                        </a:rPr>
                        <a:t>1</a:t>
                      </a:r>
                      <a:endParaRPr lang="en-US" sz="900" b="0" i="0" u="none" strike="noStrike" dirty="0">
                        <a:solidFill>
                          <a:srgbClr val="000000"/>
                        </a:solidFill>
                        <a:effectLst/>
                        <a:latin typeface="+mn-lt"/>
                      </a:endParaRPr>
                    </a:p>
                  </a:txBody>
                  <a:tcPr marL="4900" marR="4900" marT="4900" marB="0" anchor="b"/>
                </a:tc>
                <a:tc>
                  <a:txBody>
                    <a:bodyPr/>
                    <a:lstStyle/>
                    <a:p>
                      <a:pPr algn="r" fontAlgn="b"/>
                      <a:r>
                        <a:rPr lang="en-US" sz="900" b="0" i="0" u="none" strike="noStrike" dirty="0">
                          <a:solidFill>
                            <a:srgbClr val="000000"/>
                          </a:solidFill>
                          <a:effectLst/>
                          <a:latin typeface="Calibri" panose="020F0502020204030204" pitchFamily="34" charset="0"/>
                        </a:rPr>
                        <a:t>90</a:t>
                      </a:r>
                    </a:p>
                  </a:txBody>
                  <a:tcPr marL="7620" marR="7620" marT="7620" marB="0" anchor="b"/>
                </a:tc>
                <a:tc>
                  <a:txBody>
                    <a:bodyPr/>
                    <a:lstStyle/>
                    <a:p>
                      <a:pPr algn="r" fontAlgn="b"/>
                      <a:r>
                        <a:rPr lang="en-US" sz="900" b="0" i="0" u="none" strike="noStrike" dirty="0">
                          <a:solidFill>
                            <a:srgbClr val="000000"/>
                          </a:solidFill>
                          <a:effectLst/>
                          <a:latin typeface="+mn-lt"/>
                        </a:rPr>
                        <a:t>0.0000849</a:t>
                      </a:r>
                    </a:p>
                  </a:txBody>
                  <a:tcPr marL="7620" marR="7620" marT="7620" marB="0" anchor="b"/>
                </a:tc>
                <a:extLst>
                  <a:ext uri="{0D108BD9-81ED-4DB2-BD59-A6C34878D82A}">
                    <a16:rowId xmlns:a16="http://schemas.microsoft.com/office/drawing/2014/main" val="1099856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433398840"/>
              </p:ext>
            </p:extLst>
          </p:nvPr>
        </p:nvGraphicFramePr>
        <p:xfrm>
          <a:off x="9079683" y="4046855"/>
          <a:ext cx="1945367" cy="627788"/>
        </p:xfrm>
        <a:graphic>
          <a:graphicData uri="http://schemas.openxmlformats.org/drawingml/2006/table">
            <a:tbl>
              <a:tblPr>
                <a:tableStyleId>{5C22544A-7EE6-4342-B048-85BDC9FD1C3A}</a:tableStyleId>
              </a:tblPr>
              <a:tblGrid>
                <a:gridCol w="776464">
                  <a:extLst>
                    <a:ext uri="{9D8B030D-6E8A-4147-A177-3AD203B41FA5}">
                      <a16:colId xmlns:a16="http://schemas.microsoft.com/office/drawing/2014/main" val="2887246977"/>
                    </a:ext>
                  </a:extLst>
                </a:gridCol>
                <a:gridCol w="1168903">
                  <a:extLst>
                    <a:ext uri="{9D8B030D-6E8A-4147-A177-3AD203B41FA5}">
                      <a16:colId xmlns:a16="http://schemas.microsoft.com/office/drawing/2014/main" val="451169647"/>
                    </a:ext>
                  </a:extLst>
                </a:gridCol>
              </a:tblGrid>
              <a:tr h="262028">
                <a:tc>
                  <a:txBody>
                    <a:bodyPr/>
                    <a:lstStyle/>
                    <a:p>
                      <a:pPr algn="r" fontAlgn="b"/>
                      <a:r>
                        <a:rPr lang="en-US" sz="1100" u="none" strike="noStrike" dirty="0">
                          <a:effectLst/>
                        </a:rPr>
                        <a:t>180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b="0" i="0" u="none" strike="noStrike" dirty="0">
                          <a:solidFill>
                            <a:schemeClr val="dk1"/>
                          </a:solidFill>
                          <a:effectLst/>
                          <a:latin typeface="+mn-lt"/>
                        </a:rPr>
                        <a:t>Wake</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3110304"/>
                  </a:ext>
                </a:extLst>
              </a:tr>
              <a:tr h="182880">
                <a:tc>
                  <a:txBody>
                    <a:bodyPr/>
                    <a:lstStyle/>
                    <a:p>
                      <a:pPr algn="r" fontAlgn="b"/>
                      <a:r>
                        <a:rPr lang="en-US" sz="1100" b="0" i="0" u="none" strike="noStrike" dirty="0">
                          <a:solidFill>
                            <a:schemeClr val="dk1"/>
                          </a:solidFill>
                          <a:effectLst/>
                          <a:latin typeface="+mn-lt"/>
                        </a:rPr>
                        <a:t>90</a:t>
                      </a:r>
                      <a:r>
                        <a:rPr lang="en-US" sz="1100" b="0" i="0" u="none" strike="noStrike" baseline="0" dirty="0">
                          <a:solidFill>
                            <a:schemeClr val="dk1"/>
                          </a:solidFill>
                          <a:effectLst/>
                          <a:latin typeface="+mn-lt"/>
                        </a:rPr>
                        <a:t>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Parallel</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76604402"/>
                  </a:ext>
                </a:extLst>
              </a:tr>
              <a:tr h="182880">
                <a:tc>
                  <a:txBody>
                    <a:bodyPr/>
                    <a:lstStyle/>
                    <a:p>
                      <a:pPr algn="r" fontAlgn="b"/>
                      <a:r>
                        <a:rPr lang="en-US" sz="1100" b="0" i="0" u="none" strike="noStrike" dirty="0">
                          <a:solidFill>
                            <a:schemeClr val="dk1"/>
                          </a:solidFill>
                          <a:effectLst/>
                          <a:latin typeface="+mn-lt"/>
                        </a:rPr>
                        <a:t>0</a:t>
                      </a:r>
                      <a:r>
                        <a:rPr lang="en-US" sz="1100" b="0" i="0" u="none" strike="noStrike" baseline="0" dirty="0">
                          <a:solidFill>
                            <a:schemeClr val="dk1"/>
                          </a:solidFill>
                          <a:effectLst/>
                          <a:latin typeface="+mn-lt"/>
                        </a:rPr>
                        <a:t> degrees</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Perpendicular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68456768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783109079"/>
              </p:ext>
            </p:extLst>
          </p:nvPr>
        </p:nvGraphicFramePr>
        <p:xfrm>
          <a:off x="9410700" y="2946940"/>
          <a:ext cx="1143000" cy="365760"/>
        </p:xfrm>
        <a:graphic>
          <a:graphicData uri="http://schemas.openxmlformats.org/drawingml/2006/table">
            <a:tbl>
              <a:tblPr>
                <a:tableStyleId>{5C22544A-7EE6-4342-B048-85BDC9FD1C3A}</a:tableStyleId>
              </a:tblPr>
              <a:tblGrid>
                <a:gridCol w="1143000">
                  <a:extLst>
                    <a:ext uri="{9D8B030D-6E8A-4147-A177-3AD203B41FA5}">
                      <a16:colId xmlns:a16="http://schemas.microsoft.com/office/drawing/2014/main" val="2814165987"/>
                    </a:ext>
                  </a:extLst>
                </a:gridCol>
              </a:tblGrid>
              <a:tr h="182880">
                <a:tc>
                  <a:txBody>
                    <a:bodyPr/>
                    <a:lstStyle/>
                    <a:p>
                      <a:pPr algn="l" fontAlgn="b"/>
                      <a:r>
                        <a:rPr lang="en-US" sz="1100" u="none" strike="noStrike" dirty="0">
                          <a:effectLst/>
                        </a:rPr>
                        <a:t>0 Vertical</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01986106"/>
                  </a:ext>
                </a:extLst>
              </a:tr>
              <a:tr h="182880">
                <a:tc>
                  <a:txBody>
                    <a:bodyPr/>
                    <a:lstStyle/>
                    <a:p>
                      <a:pPr algn="l" fontAlgn="b"/>
                      <a:r>
                        <a:rPr lang="en-US" sz="1100" u="none" strike="noStrike" dirty="0">
                          <a:effectLst/>
                        </a:rPr>
                        <a:t>1 Horizontal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50034638"/>
                  </a:ext>
                </a:extLst>
              </a:tr>
            </a:tbl>
          </a:graphicData>
        </a:graphic>
      </p:graphicFrame>
      <p:sp>
        <p:nvSpPr>
          <p:cNvPr id="5" name="Slide Number Placeholder 4"/>
          <p:cNvSpPr>
            <a:spLocks noGrp="1"/>
          </p:cNvSpPr>
          <p:nvPr>
            <p:ph type="sldNum" sz="quarter" idx="12"/>
          </p:nvPr>
        </p:nvSpPr>
        <p:spPr/>
        <p:txBody>
          <a:bodyPr/>
          <a:lstStyle/>
          <a:p>
            <a:fld id="{A29141E7-5396-4DBF-916F-07439B6DEF4B}" type="slidenum">
              <a:rPr lang="en-US" smtClean="0"/>
              <a:t>12</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4351047"/>
              </p:ext>
            </p:extLst>
          </p:nvPr>
        </p:nvGraphicFramePr>
        <p:xfrm>
          <a:off x="9333921" y="1910577"/>
          <a:ext cx="1079500" cy="548640"/>
        </p:xfrm>
        <a:graphic>
          <a:graphicData uri="http://schemas.openxmlformats.org/drawingml/2006/table">
            <a:tbl>
              <a:tblPr>
                <a:tableStyleId>{5C22544A-7EE6-4342-B048-85BDC9FD1C3A}</a:tableStyleId>
              </a:tblPr>
              <a:tblGrid>
                <a:gridCol w="1079500">
                  <a:extLst>
                    <a:ext uri="{9D8B030D-6E8A-4147-A177-3AD203B41FA5}">
                      <a16:colId xmlns:a16="http://schemas.microsoft.com/office/drawing/2014/main" val="2171929829"/>
                    </a:ext>
                  </a:extLst>
                </a:gridCol>
              </a:tblGrid>
              <a:tr h="182880">
                <a:tc>
                  <a:txBody>
                    <a:bodyPr/>
                    <a:lstStyle/>
                    <a:p>
                      <a:pPr algn="l" fontAlgn="b"/>
                      <a:r>
                        <a:rPr lang="en-US" sz="1100" u="none" strike="noStrike" dirty="0">
                          <a:effectLst/>
                        </a:rPr>
                        <a:t>1 BC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278748"/>
                  </a:ext>
                </a:extLst>
              </a:tr>
              <a:tr h="182880">
                <a:tc>
                  <a:txBody>
                    <a:bodyPr/>
                    <a:lstStyle/>
                    <a:p>
                      <a:pPr algn="l" fontAlgn="b"/>
                      <a:r>
                        <a:rPr lang="en-US" sz="1100" u="none" strike="noStrike" dirty="0">
                          <a:effectLst/>
                        </a:rPr>
                        <a:t>2 SSDIF</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86307294"/>
                  </a:ext>
                </a:extLst>
              </a:tr>
              <a:tr h="182880">
                <a:tc>
                  <a:txBody>
                    <a:bodyPr/>
                    <a:lstStyle/>
                    <a:p>
                      <a:pPr algn="l" fontAlgn="b"/>
                      <a:r>
                        <a:rPr lang="en-US" sz="1100" u="none" strike="noStrike" dirty="0">
                          <a:effectLst/>
                        </a:rPr>
                        <a:t>3 SCA</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778064904"/>
                  </a:ext>
                </a:extLst>
              </a:tr>
            </a:tbl>
          </a:graphicData>
        </a:graphic>
      </p:graphicFrame>
      <p:sp>
        <p:nvSpPr>
          <p:cNvPr id="9" name="TextBox 8"/>
          <p:cNvSpPr txBox="1"/>
          <p:nvPr/>
        </p:nvSpPr>
        <p:spPr>
          <a:xfrm>
            <a:off x="637309" y="2512291"/>
            <a:ext cx="2770909" cy="1477328"/>
          </a:xfrm>
          <a:prstGeom prst="rect">
            <a:avLst/>
          </a:prstGeom>
          <a:noFill/>
        </p:spPr>
        <p:txBody>
          <a:bodyPr wrap="square" rtlCol="0">
            <a:spAutoFit/>
          </a:bodyPr>
          <a:lstStyle/>
          <a:p>
            <a:r>
              <a:rPr lang="en-US" dirty="0"/>
              <a:t>Using Minitab software, the statistical significance of each variable on PAC/day was investigated. </a:t>
            </a:r>
          </a:p>
          <a:p>
            <a:endParaRPr lang="en-US" dirty="0"/>
          </a:p>
        </p:txBody>
      </p:sp>
      <p:sp>
        <p:nvSpPr>
          <p:cNvPr id="10" name="TextBox 9"/>
          <p:cNvSpPr txBox="1"/>
          <p:nvPr/>
        </p:nvSpPr>
        <p:spPr>
          <a:xfrm>
            <a:off x="7816803" y="1672232"/>
            <a:ext cx="3627348" cy="3631763"/>
          </a:xfrm>
          <a:prstGeom prst="rect">
            <a:avLst/>
          </a:prstGeom>
          <a:noFill/>
        </p:spPr>
        <p:txBody>
          <a:bodyPr wrap="square" rtlCol="0">
            <a:spAutoFit/>
          </a:bodyPr>
          <a:lstStyle/>
          <a:p>
            <a:r>
              <a:rPr lang="en-US" dirty="0"/>
              <a:t>Variables: </a:t>
            </a:r>
          </a:p>
          <a:p>
            <a:pPr marL="342900" indent="-342900">
              <a:buAutoNum type="arabicParenR"/>
            </a:pPr>
            <a:r>
              <a:rPr lang="en-US" dirty="0"/>
              <a:t>Facility </a:t>
            </a:r>
          </a:p>
          <a:p>
            <a:pPr marL="342900" indent="-342900">
              <a:buAutoNum type="arabicParenR"/>
            </a:pPr>
            <a:endParaRPr lang="en-US" dirty="0"/>
          </a:p>
          <a:p>
            <a:pPr marL="342900" indent="-342900">
              <a:buAutoNum type="arabicParenR"/>
            </a:pPr>
            <a:r>
              <a:rPr lang="en-US" dirty="0"/>
              <a:t>Orientation with respect to gravity</a:t>
            </a:r>
          </a:p>
          <a:p>
            <a:pPr marL="342900" indent="-342900">
              <a:buAutoNum type="arabicParenR"/>
            </a:pPr>
            <a:endParaRPr lang="en-US" dirty="0"/>
          </a:p>
          <a:p>
            <a:pPr marL="342900" indent="-342900">
              <a:buAutoNum type="arabicParenR"/>
            </a:pPr>
            <a:endParaRPr lang="en-US" dirty="0"/>
          </a:p>
          <a:p>
            <a:pPr marL="342900" indent="-342900">
              <a:buAutoNum type="arabicParenR"/>
            </a:pPr>
            <a:r>
              <a:rPr lang="en-US" dirty="0"/>
              <a:t>Orientation with respect to airflow</a:t>
            </a:r>
          </a:p>
          <a:p>
            <a:pPr marL="342900" indent="-342900">
              <a:buAutoNum type="arabicParenR"/>
            </a:pPr>
            <a:endParaRPr lang="en-US" dirty="0"/>
          </a:p>
          <a:p>
            <a:pPr marL="342900" indent="-342900">
              <a:buAutoNum type="arabicParenR"/>
            </a:pPr>
            <a:endParaRPr lang="en-US" dirty="0"/>
          </a:p>
          <a:p>
            <a:r>
              <a:rPr lang="en-US" sz="1400" dirty="0"/>
              <a:t> using the angle with respect to force of airflow</a:t>
            </a:r>
          </a:p>
          <a:p>
            <a:pPr marL="342900" indent="-342900">
              <a:buAutoNum type="arabicParenR"/>
            </a:pPr>
            <a:endParaRPr lang="en-US" dirty="0"/>
          </a:p>
        </p:txBody>
      </p:sp>
      <p:pic>
        <p:nvPicPr>
          <p:cNvPr id="13" name="Picture 12"/>
          <p:cNvPicPr>
            <a:picLocks noChangeAspect="1"/>
          </p:cNvPicPr>
          <p:nvPr/>
        </p:nvPicPr>
        <p:blipFill>
          <a:blip r:embed="rId4"/>
          <a:stretch>
            <a:fillRect/>
          </a:stretch>
        </p:blipFill>
        <p:spPr>
          <a:xfrm>
            <a:off x="9386237" y="5253616"/>
            <a:ext cx="1427025" cy="1538889"/>
          </a:xfrm>
          <a:prstGeom prst="rect">
            <a:avLst/>
          </a:prstGeom>
        </p:spPr>
      </p:pic>
      <p:cxnSp>
        <p:nvCxnSpPr>
          <p:cNvPr id="14" name="Straight Arrow Connector 13"/>
          <p:cNvCxnSpPr/>
          <p:nvPr/>
        </p:nvCxnSpPr>
        <p:spPr>
          <a:xfrm>
            <a:off x="9934284" y="4911588"/>
            <a:ext cx="0" cy="392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10145640" y="5820702"/>
            <a:ext cx="198310" cy="34911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881434" y="4863206"/>
            <a:ext cx="831062" cy="338554"/>
          </a:xfrm>
          <a:prstGeom prst="rect">
            <a:avLst/>
          </a:prstGeom>
          <a:noFill/>
        </p:spPr>
        <p:txBody>
          <a:bodyPr wrap="square" rtlCol="0">
            <a:spAutoFit/>
          </a:bodyPr>
          <a:lstStyle/>
          <a:p>
            <a:r>
              <a:rPr lang="en-US" sz="1600" dirty="0"/>
              <a:t>0°</a:t>
            </a:r>
          </a:p>
        </p:txBody>
      </p:sp>
      <p:sp>
        <p:nvSpPr>
          <p:cNvPr id="19" name="TextBox 18"/>
          <p:cNvSpPr txBox="1"/>
          <p:nvPr/>
        </p:nvSpPr>
        <p:spPr>
          <a:xfrm>
            <a:off x="10244795" y="5866780"/>
            <a:ext cx="831062" cy="338554"/>
          </a:xfrm>
          <a:prstGeom prst="rect">
            <a:avLst/>
          </a:prstGeom>
          <a:noFill/>
        </p:spPr>
        <p:txBody>
          <a:bodyPr wrap="square" rtlCol="0">
            <a:spAutoFit/>
          </a:bodyPr>
          <a:lstStyle/>
          <a:p>
            <a:r>
              <a:rPr lang="en-US" sz="1600" dirty="0"/>
              <a:t>90°</a:t>
            </a:r>
          </a:p>
        </p:txBody>
      </p:sp>
      <p:cxnSp>
        <p:nvCxnSpPr>
          <p:cNvPr id="20" name="Straight Arrow Connector 19"/>
          <p:cNvCxnSpPr/>
          <p:nvPr/>
        </p:nvCxnSpPr>
        <p:spPr>
          <a:xfrm flipH="1">
            <a:off x="10712496" y="6067123"/>
            <a:ext cx="495300" cy="69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726296" y="5780733"/>
            <a:ext cx="831062" cy="338554"/>
          </a:xfrm>
          <a:prstGeom prst="rect">
            <a:avLst/>
          </a:prstGeom>
          <a:noFill/>
        </p:spPr>
        <p:txBody>
          <a:bodyPr wrap="square" rtlCol="0">
            <a:spAutoFit/>
          </a:bodyPr>
          <a:lstStyle/>
          <a:p>
            <a:r>
              <a:rPr lang="en-US" sz="1600" dirty="0"/>
              <a:t>180°</a:t>
            </a:r>
          </a:p>
        </p:txBody>
      </p:sp>
      <p:graphicFrame>
        <p:nvGraphicFramePr>
          <p:cNvPr id="23" name="Diagram 22">
            <a:extLst>
              <a:ext uri="{FF2B5EF4-FFF2-40B4-BE49-F238E27FC236}">
                <a16:creationId xmlns:a16="http://schemas.microsoft.com/office/drawing/2014/main" id="{00446731-09B4-4DBC-A55F-4C857330A60F}"/>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9086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92127" y="6384059"/>
            <a:ext cx="2743200" cy="365125"/>
          </a:xfrm>
        </p:spPr>
        <p:txBody>
          <a:bodyPr/>
          <a:lstStyle/>
          <a:p>
            <a:fld id="{A29141E7-5396-4DBF-916F-07439B6DEF4B}" type="slidenum">
              <a:rPr lang="en-US" smtClean="0"/>
              <a:t>13</a:t>
            </a:fld>
            <a:endParaRPr lang="en-US" dirty="0"/>
          </a:p>
        </p:txBody>
      </p:sp>
      <p:graphicFrame>
        <p:nvGraphicFramePr>
          <p:cNvPr id="6" name="Diagram 5"/>
          <p:cNvGraphicFramePr/>
          <p:nvPr>
            <p:extLst>
              <p:ext uri="{D42A27DB-BD31-4B8C-83A1-F6EECF244321}">
                <p14:modId xmlns:p14="http://schemas.microsoft.com/office/powerpoint/2010/main" val="3156538668"/>
              </p:ext>
            </p:extLst>
          </p:nvPr>
        </p:nvGraphicFramePr>
        <p:xfrm>
          <a:off x="132080" y="2543070"/>
          <a:ext cx="6059055" cy="4087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356060" y="1536613"/>
            <a:ext cx="1459346" cy="923330"/>
          </a:xfrm>
          <a:prstGeom prst="rect">
            <a:avLst/>
          </a:prstGeom>
          <a:noFill/>
        </p:spPr>
        <p:txBody>
          <a:bodyPr wrap="square" rtlCol="0">
            <a:spAutoFit/>
          </a:bodyPr>
          <a:lstStyle/>
          <a:p>
            <a:r>
              <a:rPr lang="en-US" dirty="0"/>
              <a:t>Orientation with respect to gravity </a:t>
            </a:r>
          </a:p>
        </p:txBody>
      </p:sp>
      <p:sp>
        <p:nvSpPr>
          <p:cNvPr id="9" name="TextBox 8"/>
          <p:cNvSpPr txBox="1"/>
          <p:nvPr/>
        </p:nvSpPr>
        <p:spPr>
          <a:xfrm>
            <a:off x="2562396" y="1536613"/>
            <a:ext cx="1459346" cy="923330"/>
          </a:xfrm>
          <a:prstGeom prst="rect">
            <a:avLst/>
          </a:prstGeom>
          <a:noFill/>
        </p:spPr>
        <p:txBody>
          <a:bodyPr wrap="square" rtlCol="0">
            <a:spAutoFit/>
          </a:bodyPr>
          <a:lstStyle/>
          <a:p>
            <a:r>
              <a:rPr lang="en-US" dirty="0"/>
              <a:t>Orientation with respect to air flow  </a:t>
            </a:r>
          </a:p>
        </p:txBody>
      </p:sp>
      <p:sp>
        <p:nvSpPr>
          <p:cNvPr id="10" name="TextBox 9"/>
          <p:cNvSpPr txBox="1"/>
          <p:nvPr/>
        </p:nvSpPr>
        <p:spPr>
          <a:xfrm>
            <a:off x="4616334" y="1628946"/>
            <a:ext cx="1459346" cy="369332"/>
          </a:xfrm>
          <a:prstGeom prst="rect">
            <a:avLst/>
          </a:prstGeom>
          <a:noFill/>
        </p:spPr>
        <p:txBody>
          <a:bodyPr wrap="square" rtlCol="0">
            <a:spAutoFit/>
          </a:bodyPr>
          <a:lstStyle/>
          <a:p>
            <a:r>
              <a:rPr lang="en-US" dirty="0"/>
              <a:t>Facility </a:t>
            </a:r>
          </a:p>
        </p:txBody>
      </p:sp>
      <p:graphicFrame>
        <p:nvGraphicFramePr>
          <p:cNvPr id="13" name="Diagram 12"/>
          <p:cNvGraphicFramePr/>
          <p:nvPr>
            <p:extLst>
              <p:ext uri="{D42A27DB-BD31-4B8C-83A1-F6EECF244321}">
                <p14:modId xmlns:p14="http://schemas.microsoft.com/office/powerpoint/2010/main" val="1950705034"/>
              </p:ext>
            </p:extLst>
          </p:nvPr>
        </p:nvGraphicFramePr>
        <p:xfrm>
          <a:off x="6525952" y="2878041"/>
          <a:ext cx="4941455" cy="341745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TextBox 13"/>
          <p:cNvSpPr txBox="1"/>
          <p:nvPr/>
        </p:nvSpPr>
        <p:spPr>
          <a:xfrm>
            <a:off x="6290424" y="1444280"/>
            <a:ext cx="1459346" cy="923330"/>
          </a:xfrm>
          <a:prstGeom prst="rect">
            <a:avLst/>
          </a:prstGeom>
          <a:noFill/>
        </p:spPr>
        <p:txBody>
          <a:bodyPr wrap="square" rtlCol="0">
            <a:spAutoFit/>
          </a:bodyPr>
          <a:lstStyle/>
          <a:p>
            <a:r>
              <a:rPr lang="en-US" dirty="0"/>
              <a:t>Orientation with respect to gravity </a:t>
            </a:r>
          </a:p>
        </p:txBody>
      </p:sp>
      <p:sp>
        <p:nvSpPr>
          <p:cNvPr id="15" name="TextBox 14"/>
          <p:cNvSpPr txBox="1"/>
          <p:nvPr/>
        </p:nvSpPr>
        <p:spPr>
          <a:xfrm>
            <a:off x="8496760" y="1444280"/>
            <a:ext cx="1459346" cy="923330"/>
          </a:xfrm>
          <a:prstGeom prst="rect">
            <a:avLst/>
          </a:prstGeom>
          <a:noFill/>
        </p:spPr>
        <p:txBody>
          <a:bodyPr wrap="square" rtlCol="0">
            <a:spAutoFit/>
          </a:bodyPr>
          <a:lstStyle/>
          <a:p>
            <a:r>
              <a:rPr lang="en-US" dirty="0"/>
              <a:t>Orientation with respect to air flow  </a:t>
            </a:r>
          </a:p>
        </p:txBody>
      </p:sp>
      <p:sp>
        <p:nvSpPr>
          <p:cNvPr id="16" name="TextBox 15"/>
          <p:cNvSpPr txBox="1"/>
          <p:nvPr/>
        </p:nvSpPr>
        <p:spPr>
          <a:xfrm>
            <a:off x="10550698" y="1536613"/>
            <a:ext cx="1459346" cy="369332"/>
          </a:xfrm>
          <a:prstGeom prst="rect">
            <a:avLst/>
          </a:prstGeom>
          <a:noFill/>
        </p:spPr>
        <p:txBody>
          <a:bodyPr wrap="square" rtlCol="0">
            <a:spAutoFit/>
          </a:bodyPr>
          <a:lstStyle/>
          <a:p>
            <a:r>
              <a:rPr lang="en-US" dirty="0"/>
              <a:t>Facility </a:t>
            </a:r>
          </a:p>
        </p:txBody>
      </p:sp>
      <p:sp>
        <p:nvSpPr>
          <p:cNvPr id="17" name="TextBox 16"/>
          <p:cNvSpPr txBox="1"/>
          <p:nvPr/>
        </p:nvSpPr>
        <p:spPr>
          <a:xfrm>
            <a:off x="-90516" y="6273225"/>
            <a:ext cx="4470400" cy="584775"/>
          </a:xfrm>
          <a:prstGeom prst="rect">
            <a:avLst/>
          </a:prstGeom>
          <a:noFill/>
        </p:spPr>
        <p:txBody>
          <a:bodyPr wrap="square" rtlCol="0">
            <a:spAutoFit/>
          </a:bodyPr>
          <a:lstStyle/>
          <a:p>
            <a:r>
              <a:rPr lang="en-US" sz="1600" dirty="0"/>
              <a:t>BC top down flow</a:t>
            </a:r>
          </a:p>
          <a:p>
            <a:r>
              <a:rPr lang="en-US" sz="1600" dirty="0"/>
              <a:t>SSDIF and SCA horizontal flow </a:t>
            </a:r>
          </a:p>
        </p:txBody>
      </p:sp>
      <p:sp>
        <p:nvSpPr>
          <p:cNvPr id="20" name="Title 1"/>
          <p:cNvSpPr>
            <a:spLocks noGrp="1"/>
          </p:cNvSpPr>
          <p:nvPr>
            <p:ph type="title"/>
          </p:nvPr>
        </p:nvSpPr>
        <p:spPr>
          <a:xfrm>
            <a:off x="838200" y="365125"/>
            <a:ext cx="10515600" cy="1325563"/>
          </a:xfrm>
        </p:spPr>
        <p:txBody>
          <a:bodyPr/>
          <a:lstStyle/>
          <a:p>
            <a:r>
              <a:rPr lang="en-US" dirty="0"/>
              <a:t>Samples with respect to airflow and gravity </a:t>
            </a:r>
          </a:p>
        </p:txBody>
      </p:sp>
      <p:graphicFrame>
        <p:nvGraphicFramePr>
          <p:cNvPr id="19" name="Diagram 18">
            <a:extLst>
              <a:ext uri="{FF2B5EF4-FFF2-40B4-BE49-F238E27FC236}">
                <a16:creationId xmlns:a16="http://schemas.microsoft.com/office/drawing/2014/main" id="{669B866A-9E05-40AB-9BB1-BA6D94E2C871}"/>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22" name="Picture 21">
            <a:extLst>
              <a:ext uri="{FF2B5EF4-FFF2-40B4-BE49-F238E27FC236}">
                <a16:creationId xmlns:a16="http://schemas.microsoft.com/office/drawing/2014/main" id="{6D179966-8964-4E87-A323-33504F18A661}"/>
              </a:ext>
            </a:extLst>
          </p:cNvPr>
          <p:cNvPicPr>
            <a:picLocks noChangeAspect="1"/>
          </p:cNvPicPr>
          <p:nvPr/>
        </p:nvPicPr>
        <p:blipFill>
          <a:blip r:embed="rId18"/>
          <a:stretch>
            <a:fillRect/>
          </a:stretch>
        </p:blipFill>
        <p:spPr>
          <a:xfrm>
            <a:off x="10858500" y="0"/>
            <a:ext cx="1333500" cy="1314450"/>
          </a:xfrm>
          <a:prstGeom prst="rect">
            <a:avLst/>
          </a:prstGeom>
        </p:spPr>
      </p:pic>
    </p:spTree>
    <p:extLst>
      <p:ext uri="{BB962C8B-B14F-4D97-AF65-F5344CB8AC3E}">
        <p14:creationId xmlns:p14="http://schemas.microsoft.com/office/powerpoint/2010/main" val="143741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Pareto Chart for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3" name="TextBox 2"/>
          <p:cNvSpPr txBox="1"/>
          <p:nvPr/>
        </p:nvSpPr>
        <p:spPr>
          <a:xfrm>
            <a:off x="9173980" y="1899712"/>
            <a:ext cx="2563827" cy="2308324"/>
          </a:xfrm>
          <a:prstGeom prst="rect">
            <a:avLst/>
          </a:prstGeom>
          <a:solidFill>
            <a:schemeClr val="accent6"/>
          </a:solidFill>
        </p:spPr>
        <p:txBody>
          <a:bodyPr wrap="square" rtlCol="0">
            <a:spAutoFit/>
          </a:bodyPr>
          <a:lstStyle/>
          <a:p>
            <a:pPr marL="285750" indent="-285750">
              <a:buFont typeface="Arial" panose="020B0604020202020204" pitchFamily="34" charset="0"/>
              <a:buChar char="•"/>
            </a:pPr>
            <a:r>
              <a:rPr lang="en-US" dirty="0"/>
              <a:t>Full response factorial run with a 95% confidence interval</a:t>
            </a:r>
          </a:p>
          <a:p>
            <a:pPr marL="285750" indent="-285750">
              <a:buFont typeface="Arial" panose="020B0604020202020204" pitchFamily="34" charset="0"/>
              <a:buChar char="•"/>
            </a:pPr>
            <a:r>
              <a:rPr lang="en-US" dirty="0"/>
              <a:t>Orientation wrt to gravity interaction with orientation wrt to airflow is statistically significant</a:t>
            </a:r>
          </a:p>
        </p:txBody>
      </p:sp>
      <p:sp>
        <p:nvSpPr>
          <p:cNvPr id="5" name="Slide Number Placeholder 4"/>
          <p:cNvSpPr>
            <a:spLocks noGrp="1"/>
          </p:cNvSpPr>
          <p:nvPr>
            <p:ph type="sldNum" sz="quarter" idx="12"/>
          </p:nvPr>
        </p:nvSpPr>
        <p:spPr/>
        <p:txBody>
          <a:bodyPr/>
          <a:lstStyle/>
          <a:p>
            <a:fld id="{A29141E7-5396-4DBF-916F-07439B6DEF4B}" type="slidenum">
              <a:rPr lang="en-US" smtClean="0"/>
              <a:t>14</a:t>
            </a:fld>
            <a:endParaRPr lang="en-US" dirty="0"/>
          </a:p>
        </p:txBody>
      </p:sp>
      <p:pic>
        <p:nvPicPr>
          <p:cNvPr id="6" name="Picture 2" descr="im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360" y="1429349"/>
            <a:ext cx="7704239" cy="514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 8">
            <a:extLst>
              <a:ext uri="{FF2B5EF4-FFF2-40B4-BE49-F238E27FC236}">
                <a16:creationId xmlns:a16="http://schemas.microsoft.com/office/drawing/2014/main" id="{2FD5DBEA-E2F1-4072-BB38-BCE559EEE386}"/>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25333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Variance for GSFC Study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15</a:t>
            </a:fld>
            <a:endParaRPr lang="en-US" dirty="0"/>
          </a:p>
        </p:txBody>
      </p:sp>
      <p:sp>
        <p:nvSpPr>
          <p:cNvPr id="6" name="TextBox 5"/>
          <p:cNvSpPr txBox="1"/>
          <p:nvPr/>
        </p:nvSpPr>
        <p:spPr>
          <a:xfrm>
            <a:off x="1917516" y="5564428"/>
            <a:ext cx="7472218" cy="646331"/>
          </a:xfrm>
          <a:prstGeom prst="rect">
            <a:avLst/>
          </a:prstGeom>
          <a:solidFill>
            <a:schemeClr val="accent6"/>
          </a:solidFill>
        </p:spPr>
        <p:txBody>
          <a:bodyPr wrap="square" rtlCol="0">
            <a:spAutoFit/>
          </a:bodyPr>
          <a:lstStyle/>
          <a:p>
            <a:r>
              <a:rPr lang="en-US" dirty="0"/>
              <a:t>Orientation wrt to airflow has a larger effect than the facility. </a:t>
            </a:r>
          </a:p>
          <a:p>
            <a:r>
              <a:rPr lang="en-US" dirty="0"/>
              <a:t>The orientation with respect to gravity is </a:t>
            </a:r>
            <a:r>
              <a:rPr lang="en-US" i="1" dirty="0"/>
              <a:t>the least significant factor</a:t>
            </a:r>
            <a:r>
              <a:rPr lang="en-US" dirty="0"/>
              <a:t>.  </a:t>
            </a:r>
          </a:p>
        </p:txBody>
      </p:sp>
      <p:pic>
        <p:nvPicPr>
          <p:cNvPr id="2052" name="Picture 4" descr="im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369" y="1519595"/>
            <a:ext cx="7340513" cy="3384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382981" y="4000944"/>
            <a:ext cx="6696364" cy="249381"/>
          </a:xfrm>
          <a:prstGeom prst="rect">
            <a:avLst/>
          </a:prstGeom>
          <a:noFill/>
          <a:ln>
            <a:solidFill>
              <a:srgbClr val="00B050"/>
            </a:solidFill>
          </a:ln>
        </p:spPr>
        <p:txBody>
          <a:bodyPr wrap="square" rtlCol="0">
            <a:spAutoFit/>
          </a:bodyPr>
          <a:lstStyle/>
          <a:p>
            <a:endParaRPr lang="en-US" dirty="0"/>
          </a:p>
        </p:txBody>
      </p:sp>
      <p:sp>
        <p:nvSpPr>
          <p:cNvPr id="13" name="TextBox 12"/>
          <p:cNvSpPr txBox="1"/>
          <p:nvPr/>
        </p:nvSpPr>
        <p:spPr>
          <a:xfrm>
            <a:off x="2382981" y="2925413"/>
            <a:ext cx="6696364" cy="249381"/>
          </a:xfrm>
          <a:prstGeom prst="rect">
            <a:avLst/>
          </a:prstGeom>
          <a:noFill/>
          <a:ln>
            <a:solidFill>
              <a:schemeClr val="accent5">
                <a:lumMod val="50000"/>
              </a:schemeClr>
            </a:solidFill>
          </a:ln>
        </p:spPr>
        <p:txBody>
          <a:bodyPr wrap="square" rtlCol="0">
            <a:spAutoFit/>
          </a:bodyPr>
          <a:lstStyle/>
          <a:p>
            <a:endParaRPr lang="en-US" dirty="0"/>
          </a:p>
        </p:txBody>
      </p:sp>
      <p:sp>
        <p:nvSpPr>
          <p:cNvPr id="14" name="TextBox 13"/>
          <p:cNvSpPr txBox="1"/>
          <p:nvPr/>
        </p:nvSpPr>
        <p:spPr>
          <a:xfrm>
            <a:off x="2382981" y="3211313"/>
            <a:ext cx="6696364" cy="249381"/>
          </a:xfrm>
          <a:prstGeom prst="rect">
            <a:avLst/>
          </a:prstGeom>
          <a:noFill/>
          <a:ln>
            <a:solidFill>
              <a:schemeClr val="accent5">
                <a:lumMod val="50000"/>
              </a:schemeClr>
            </a:solidFill>
          </a:ln>
        </p:spPr>
        <p:txBody>
          <a:bodyPr wrap="square" rtlCol="0">
            <a:spAutoFit/>
          </a:bodyPr>
          <a:lstStyle/>
          <a:p>
            <a:endParaRPr lang="en-US" dirty="0"/>
          </a:p>
        </p:txBody>
      </p:sp>
      <p:sp>
        <p:nvSpPr>
          <p:cNvPr id="15" name="TextBox 14"/>
          <p:cNvSpPr txBox="1"/>
          <p:nvPr/>
        </p:nvSpPr>
        <p:spPr>
          <a:xfrm>
            <a:off x="2382981" y="3479074"/>
            <a:ext cx="6696364" cy="249381"/>
          </a:xfrm>
          <a:prstGeom prst="rect">
            <a:avLst/>
          </a:prstGeom>
          <a:noFill/>
          <a:ln>
            <a:solidFill>
              <a:schemeClr val="accent5">
                <a:lumMod val="50000"/>
              </a:schemeClr>
            </a:solidFill>
          </a:ln>
        </p:spPr>
        <p:txBody>
          <a:bodyPr wrap="square" rtlCol="0">
            <a:spAutoFit/>
          </a:bodyPr>
          <a:lstStyle/>
          <a:p>
            <a:endParaRPr lang="en-US" dirty="0"/>
          </a:p>
        </p:txBody>
      </p:sp>
      <p:graphicFrame>
        <p:nvGraphicFramePr>
          <p:cNvPr id="12" name="Diagram 11">
            <a:extLst>
              <a:ext uri="{FF2B5EF4-FFF2-40B4-BE49-F238E27FC236}">
                <a16:creationId xmlns:a16="http://schemas.microsoft.com/office/drawing/2014/main" id="{68C4F812-6C31-4922-B221-0293CF212F59}"/>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643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Particle Adhesion </a:t>
            </a:r>
          </a:p>
        </p:txBody>
      </p:sp>
      <p:sp>
        <p:nvSpPr>
          <p:cNvPr id="3" name="Content Placeholder 2"/>
          <p:cNvSpPr>
            <a:spLocks noGrp="1"/>
          </p:cNvSpPr>
          <p:nvPr>
            <p:ph idx="1"/>
          </p:nvPr>
        </p:nvSpPr>
        <p:spPr/>
        <p:txBody>
          <a:bodyPr>
            <a:normAutofit/>
          </a:bodyPr>
          <a:lstStyle/>
          <a:p>
            <a:r>
              <a:rPr lang="en-US" dirty="0"/>
              <a:t>Typically, molecular and electrostatic interactions adhere particles to a surface </a:t>
            </a:r>
          </a:p>
          <a:p>
            <a:pPr lvl="1"/>
            <a:r>
              <a:rPr lang="en-US" dirty="0"/>
              <a:t>These interactions include forces such as: capillary, van der Waals, electrical double layer, ionic attraction, gravity</a:t>
            </a:r>
          </a:p>
          <a:p>
            <a:pPr lvl="2"/>
            <a:r>
              <a:rPr lang="en-US" dirty="0"/>
              <a:t>van der Waals forces likely dominate for small particles </a:t>
            </a:r>
          </a:p>
          <a:p>
            <a:r>
              <a:rPr lang="en-US" dirty="0"/>
              <a:t>Material, size and shape of the particles directly influence the adhesion </a:t>
            </a:r>
          </a:p>
          <a:p>
            <a:r>
              <a:rPr lang="en-US" dirty="0"/>
              <a:t>Humidity can also influence adhesion greatly</a:t>
            </a:r>
          </a:p>
          <a:p>
            <a:pPr marL="0" indent="0" algn="ctr">
              <a:buNone/>
            </a:pPr>
            <a:r>
              <a:rPr lang="en-US" i="1" dirty="0"/>
              <a:t>Micron size particle adhesion is not well understood for cleanrooms </a:t>
            </a:r>
          </a:p>
        </p:txBody>
      </p:sp>
      <p:sp>
        <p:nvSpPr>
          <p:cNvPr id="4" name="Slide Number Placeholder 3"/>
          <p:cNvSpPr>
            <a:spLocks noGrp="1"/>
          </p:cNvSpPr>
          <p:nvPr>
            <p:ph type="sldNum" sz="quarter" idx="12"/>
          </p:nvPr>
        </p:nvSpPr>
        <p:spPr/>
        <p:txBody>
          <a:bodyPr/>
          <a:lstStyle/>
          <a:p>
            <a:fld id="{A29141E7-5396-4DBF-916F-07439B6DEF4B}" type="slidenum">
              <a:rPr lang="en-US" smtClean="0"/>
              <a:t>16</a:t>
            </a:fld>
            <a:endParaRPr lang="en-US" dirty="0"/>
          </a:p>
        </p:txBody>
      </p:sp>
      <p:sp>
        <p:nvSpPr>
          <p:cNvPr id="5" name="TextBox 4"/>
          <p:cNvSpPr txBox="1"/>
          <p:nvPr/>
        </p:nvSpPr>
        <p:spPr>
          <a:xfrm>
            <a:off x="652602" y="6290588"/>
            <a:ext cx="11377534" cy="430887"/>
          </a:xfrm>
          <a:prstGeom prst="rect">
            <a:avLst/>
          </a:prstGeom>
          <a:noFill/>
        </p:spPr>
        <p:txBody>
          <a:bodyPr wrap="square" rtlCol="0">
            <a:spAutoFit/>
          </a:bodyPr>
          <a:lstStyle/>
          <a:p>
            <a:r>
              <a:rPr lang="en-US" sz="1100" dirty="0"/>
              <a:t>M. B. Ranade (1987) Adhesion and Removal of Fine Particles on Surfaces, Aerosol Science and Technology, 7:2, 161-176, DOI: 10.1080/02786828708959155</a:t>
            </a:r>
          </a:p>
          <a:p>
            <a:r>
              <a:rPr lang="en-US" sz="1100" dirty="0">
                <a:hlinkClick r:id="rId3"/>
              </a:rPr>
              <a:t>https://www.rdworldonline.com/microelectronics-cleaning-the-cleanroom-qa/</a:t>
            </a:r>
            <a:endParaRPr lang="en-US" sz="1100" dirty="0"/>
          </a:p>
        </p:txBody>
      </p:sp>
      <p:graphicFrame>
        <p:nvGraphicFramePr>
          <p:cNvPr id="7" name="Diagram 6">
            <a:extLst>
              <a:ext uri="{FF2B5EF4-FFF2-40B4-BE49-F238E27FC236}">
                <a16:creationId xmlns:a16="http://schemas.microsoft.com/office/drawing/2014/main" id="{2BDF8941-8EAE-438B-95B2-BA36C4BBA445}"/>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11DB745C-8F91-4975-B32E-144F069DD7BA}"/>
              </a:ext>
            </a:extLst>
          </p:cNvPr>
          <p:cNvPicPr>
            <a:picLocks noChangeAspect="1"/>
          </p:cNvPicPr>
          <p:nvPr/>
        </p:nvPicPr>
        <p:blipFill>
          <a:blip r:embed="rId9"/>
          <a:stretch>
            <a:fillRect/>
          </a:stretch>
        </p:blipFill>
        <p:spPr>
          <a:xfrm>
            <a:off x="10858500" y="0"/>
            <a:ext cx="1333500" cy="1314450"/>
          </a:xfrm>
          <a:prstGeom prst="rect">
            <a:avLst/>
          </a:prstGeom>
        </p:spPr>
      </p:pic>
    </p:spTree>
    <p:extLst>
      <p:ext uri="{BB962C8B-B14F-4D97-AF65-F5344CB8AC3E}">
        <p14:creationId xmlns:p14="http://schemas.microsoft.com/office/powerpoint/2010/main" val="1443092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in the wake of airflow </a:t>
            </a:r>
          </a:p>
        </p:txBody>
      </p:sp>
      <p:sp>
        <p:nvSpPr>
          <p:cNvPr id="3" name="Content Placeholder 2"/>
          <p:cNvSpPr>
            <a:spLocks noGrp="1"/>
          </p:cNvSpPr>
          <p:nvPr>
            <p:ph idx="1"/>
          </p:nvPr>
        </p:nvSpPr>
        <p:spPr>
          <a:xfrm>
            <a:off x="838200" y="1825625"/>
            <a:ext cx="4749800" cy="4351338"/>
          </a:xfrm>
        </p:spPr>
        <p:txBody>
          <a:bodyPr>
            <a:normAutofit lnSpcReduction="10000"/>
          </a:bodyPr>
          <a:lstStyle/>
          <a:p>
            <a:r>
              <a:rPr lang="en-US" dirty="0"/>
              <a:t>An object obstructing air streamlines results in a pressure gradient </a:t>
            </a:r>
          </a:p>
          <a:p>
            <a:r>
              <a:rPr lang="en-US" dirty="0"/>
              <a:t>Upstream: higher pressure </a:t>
            </a:r>
          </a:p>
          <a:p>
            <a:r>
              <a:rPr lang="en-US" dirty="0"/>
              <a:t>Downstream: lower pressure </a:t>
            </a:r>
          </a:p>
          <a:p>
            <a:endParaRPr lang="en-US" i="1" dirty="0"/>
          </a:p>
          <a:p>
            <a:r>
              <a:rPr lang="en-US" i="1" dirty="0"/>
              <a:t>What affect could this turbulent flow have on particulate adhered to vertical samples? </a:t>
            </a:r>
          </a:p>
        </p:txBody>
      </p:sp>
      <p:sp>
        <p:nvSpPr>
          <p:cNvPr id="4" name="Slide Number Placeholder 3"/>
          <p:cNvSpPr>
            <a:spLocks noGrp="1"/>
          </p:cNvSpPr>
          <p:nvPr>
            <p:ph type="sldNum" sz="quarter" idx="12"/>
          </p:nvPr>
        </p:nvSpPr>
        <p:spPr/>
        <p:txBody>
          <a:bodyPr/>
          <a:lstStyle/>
          <a:p>
            <a:fld id="{A29141E7-5396-4DBF-916F-07439B6DEF4B}" type="slidenum">
              <a:rPr lang="en-US" smtClean="0"/>
              <a:t>17</a:t>
            </a:fld>
            <a:endParaRPr lang="en-US" dirty="0"/>
          </a:p>
        </p:txBody>
      </p:sp>
      <p:sp>
        <p:nvSpPr>
          <p:cNvPr id="5" name="TextBox 4"/>
          <p:cNvSpPr txBox="1"/>
          <p:nvPr/>
        </p:nvSpPr>
        <p:spPr>
          <a:xfrm>
            <a:off x="652602" y="6290588"/>
            <a:ext cx="11377534" cy="600164"/>
          </a:xfrm>
          <a:prstGeom prst="rect">
            <a:avLst/>
          </a:prstGeom>
          <a:noFill/>
        </p:spPr>
        <p:txBody>
          <a:bodyPr wrap="square" rtlCol="0">
            <a:spAutoFit/>
          </a:bodyPr>
          <a:lstStyle/>
          <a:p>
            <a:r>
              <a:rPr lang="en-US" sz="1100" dirty="0"/>
              <a:t>Buch, J.D. and Barsh, M.K., “Analysis of particulate contamination buildup on surfaces”, </a:t>
            </a:r>
            <a:r>
              <a:rPr lang="en-US" sz="1100" i="1" dirty="0"/>
              <a:t>Optical SystemContamination: Effects, Measurement, Control</a:t>
            </a:r>
            <a:r>
              <a:rPr lang="en-US" sz="1100" dirty="0"/>
              <a:t>, SPIE Vol. 777, (1987), pp. 43-54</a:t>
            </a:r>
            <a:endParaRPr lang="en-US" sz="1100" dirty="0">
              <a:hlinkClick r:id="rId3"/>
            </a:endParaRPr>
          </a:p>
          <a:p>
            <a:r>
              <a:rPr lang="en-US" sz="1100" dirty="0">
                <a:hlinkClick r:id="rId3"/>
              </a:rPr>
              <a:t>https://ntrs.nasa.gov/archive/nasa/casi.ntrs.nasa.gov/19690024397.pdf</a:t>
            </a:r>
            <a:endParaRPr lang="en-US" sz="1100" dirty="0"/>
          </a:p>
          <a:p>
            <a:r>
              <a:rPr lang="en-US" sz="1100" dirty="0">
                <a:hlinkClick r:id="rId4"/>
              </a:rPr>
              <a:t>https://slideplayer.com/slide/4569109/</a:t>
            </a:r>
            <a:endParaRPr lang="en-US" sz="1100" dirty="0"/>
          </a:p>
        </p:txBody>
      </p:sp>
      <p:pic>
        <p:nvPicPr>
          <p:cNvPr id="7" name="Picture 6"/>
          <p:cNvPicPr>
            <a:picLocks noChangeAspect="1"/>
          </p:cNvPicPr>
          <p:nvPr/>
        </p:nvPicPr>
        <p:blipFill>
          <a:blip r:embed="rId5"/>
          <a:stretch>
            <a:fillRect/>
          </a:stretch>
        </p:blipFill>
        <p:spPr>
          <a:xfrm>
            <a:off x="8361111" y="1503524"/>
            <a:ext cx="2420141" cy="2609855"/>
          </a:xfrm>
          <a:prstGeom prst="rect">
            <a:avLst/>
          </a:prstGeom>
        </p:spPr>
      </p:pic>
      <p:cxnSp>
        <p:nvCxnSpPr>
          <p:cNvPr id="8" name="Straight Arrow Connector 7"/>
          <p:cNvCxnSpPr/>
          <p:nvPr/>
        </p:nvCxnSpPr>
        <p:spPr>
          <a:xfrm>
            <a:off x="7532157" y="191946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7535589" y="2215005"/>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530114" y="2493747"/>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532156" y="1636741"/>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530113" y="2758580"/>
            <a:ext cx="705103" cy="12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6"/>
          <a:stretch>
            <a:fillRect/>
          </a:stretch>
        </p:blipFill>
        <p:spPr>
          <a:xfrm>
            <a:off x="7530113" y="4204506"/>
            <a:ext cx="3019425" cy="1905000"/>
          </a:xfrm>
          <a:prstGeom prst="rect">
            <a:avLst/>
          </a:prstGeom>
        </p:spPr>
      </p:pic>
      <p:graphicFrame>
        <p:nvGraphicFramePr>
          <p:cNvPr id="16" name="Diagram 15">
            <a:extLst>
              <a:ext uri="{FF2B5EF4-FFF2-40B4-BE49-F238E27FC236}">
                <a16:creationId xmlns:a16="http://schemas.microsoft.com/office/drawing/2014/main" id="{9A8D6EA3-708F-4E07-BAF2-8C21126357DB}"/>
              </a:ext>
            </a:extLst>
          </p:cNvPr>
          <p:cNvGraphicFramePr/>
          <p:nvPr>
            <p:extLst>
              <p:ext uri="{D42A27DB-BD31-4B8C-83A1-F6EECF244321}">
                <p14:modId xmlns:p14="http://schemas.microsoft.com/office/powerpoint/2010/main" val="148881769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7" name="Picture 16">
            <a:extLst>
              <a:ext uri="{FF2B5EF4-FFF2-40B4-BE49-F238E27FC236}">
                <a16:creationId xmlns:a16="http://schemas.microsoft.com/office/drawing/2014/main" id="{CD78FFD8-4F7F-444C-9237-70FC3057C4A1}"/>
              </a:ext>
            </a:extLst>
          </p:cNvPr>
          <p:cNvPicPr>
            <a:picLocks noChangeAspect="1"/>
          </p:cNvPicPr>
          <p:nvPr/>
        </p:nvPicPr>
        <p:blipFill>
          <a:blip r:embed="rId12"/>
          <a:stretch>
            <a:fillRect/>
          </a:stretch>
        </p:blipFill>
        <p:spPr>
          <a:xfrm>
            <a:off x="10858500" y="0"/>
            <a:ext cx="1333500" cy="1314450"/>
          </a:xfrm>
          <a:prstGeom prst="rect">
            <a:avLst/>
          </a:prstGeom>
        </p:spPr>
      </p:pic>
    </p:spTree>
    <p:extLst>
      <p:ext uri="{BB962C8B-B14F-4D97-AF65-F5344CB8AC3E}">
        <p14:creationId xmlns:p14="http://schemas.microsoft.com/office/powerpoint/2010/main" val="3455779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 and Horizontal Fallout Findings</a:t>
            </a:r>
          </a:p>
        </p:txBody>
      </p:sp>
      <p:sp>
        <p:nvSpPr>
          <p:cNvPr id="3" name="Content Placeholder 2"/>
          <p:cNvSpPr>
            <a:spLocks noGrp="1"/>
          </p:cNvSpPr>
          <p:nvPr>
            <p:ph idx="1"/>
          </p:nvPr>
        </p:nvSpPr>
        <p:spPr>
          <a:xfrm>
            <a:off x="838199" y="1471612"/>
            <a:ext cx="10515600" cy="4351338"/>
          </a:xfrm>
        </p:spPr>
        <p:txBody>
          <a:bodyPr>
            <a:normAutofit/>
          </a:bodyPr>
          <a:lstStyle/>
          <a:p>
            <a:r>
              <a:rPr lang="en-US" sz="2000" dirty="0"/>
              <a:t>2 sets of vertical and horizontal wafers, analyzed monthly, have been deployed in the BC, SSDIF, and SCA at GSFC</a:t>
            </a:r>
          </a:p>
          <a:p>
            <a:r>
              <a:rPr lang="en-US" sz="2000" b="1" dirty="0"/>
              <a:t>Assumption of 1/10 vertical to horizontal fallout  that has been used for many years as common practice IS NOT APPLICABLE to all cases </a:t>
            </a:r>
          </a:p>
          <a:p>
            <a:pPr lvl="1"/>
            <a:r>
              <a:rPr lang="en-US" sz="2000" dirty="0"/>
              <a:t>For short term exposure, one value for a vertical to horizontal ratio cannot be identified. </a:t>
            </a:r>
          </a:p>
          <a:p>
            <a:pPr lvl="1"/>
            <a:r>
              <a:rPr lang="en-US" sz="2000" dirty="0"/>
              <a:t>Vertical to horizontal ratio to apply for future contamination predictions is still being investigated. </a:t>
            </a:r>
          </a:p>
          <a:p>
            <a:r>
              <a:rPr lang="en-US" sz="2000" dirty="0"/>
              <a:t>New issue identified: the orientation with respect to airflow for samples needs to be considered </a:t>
            </a:r>
          </a:p>
          <a:p>
            <a:pPr marL="914400" lvl="2" indent="0">
              <a:buNone/>
            </a:pPr>
            <a:endParaRPr lang="en-US" dirty="0"/>
          </a:p>
          <a:p>
            <a:pPr marL="914400" lvl="2" indent="0">
              <a:buNone/>
            </a:pPr>
            <a:endParaRPr lang="en-US" dirty="0"/>
          </a:p>
          <a:p>
            <a:pPr lvl="2"/>
            <a:endParaRPr lang="en-US" dirty="0"/>
          </a:p>
          <a:p>
            <a:pPr lvl="2"/>
            <a:endParaRPr lang="en-US" dirty="0"/>
          </a:p>
          <a:p>
            <a:pPr lvl="2"/>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18</a:t>
            </a:fld>
            <a:endParaRPr lang="en-US" dirty="0"/>
          </a:p>
        </p:txBody>
      </p:sp>
      <p:sp>
        <p:nvSpPr>
          <p:cNvPr id="9" name="TextBox 8"/>
          <p:cNvSpPr txBox="1"/>
          <p:nvPr/>
        </p:nvSpPr>
        <p:spPr>
          <a:xfrm>
            <a:off x="1714154" y="5149115"/>
            <a:ext cx="8763689" cy="830997"/>
          </a:xfrm>
          <a:prstGeom prst="rect">
            <a:avLst/>
          </a:prstGeom>
          <a:solidFill>
            <a:schemeClr val="accent6"/>
          </a:solidFill>
        </p:spPr>
        <p:txBody>
          <a:bodyPr wrap="square" rtlCol="0">
            <a:spAutoFit/>
          </a:bodyPr>
          <a:lstStyle/>
          <a:p>
            <a:pPr algn="ctr"/>
            <a:r>
              <a:rPr lang="en-US" sz="1600" b="1" dirty="0"/>
              <a:t>1/10 vertical to horizontal fallout assumption can not be applied as a universal factor</a:t>
            </a:r>
          </a:p>
          <a:p>
            <a:pPr algn="ctr"/>
            <a:r>
              <a:rPr lang="en-US" sz="1600" b="1" dirty="0"/>
              <a:t>Ability to accurately predict saves project funds and schedule</a:t>
            </a:r>
          </a:p>
          <a:p>
            <a:pPr algn="ctr"/>
            <a:r>
              <a:rPr lang="en-US" sz="1600" b="1" dirty="0"/>
              <a:t>Project success depends on understanding these concepts</a:t>
            </a:r>
          </a:p>
        </p:txBody>
      </p:sp>
      <p:graphicFrame>
        <p:nvGraphicFramePr>
          <p:cNvPr id="8" name="Diagram 7">
            <a:extLst>
              <a:ext uri="{FF2B5EF4-FFF2-40B4-BE49-F238E27FC236}">
                <a16:creationId xmlns:a16="http://schemas.microsoft.com/office/drawing/2014/main" id="{0657DE00-8150-4429-957E-5E355D01829E}"/>
              </a:ext>
            </a:extLst>
          </p:cNvPr>
          <p:cNvGraphicFramePr/>
          <p:nvPr>
            <p:extLst>
              <p:ext uri="{D42A27DB-BD31-4B8C-83A1-F6EECF244321}">
                <p14:modId xmlns:p14="http://schemas.microsoft.com/office/powerpoint/2010/main" val="4589482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48623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a:xfrm>
            <a:off x="838199" y="1471612"/>
            <a:ext cx="10515600" cy="4351338"/>
          </a:xfrm>
        </p:spPr>
        <p:txBody>
          <a:bodyPr>
            <a:normAutofit/>
          </a:bodyPr>
          <a:lstStyle/>
          <a:p>
            <a:pPr lvl="1"/>
            <a:r>
              <a:rPr lang="en-US" dirty="0"/>
              <a:t>Projects can NOT rely on the 1/10 approximation for vertical to horizontal fallout </a:t>
            </a:r>
          </a:p>
          <a:p>
            <a:pPr lvl="1"/>
            <a:r>
              <a:rPr lang="en-US" dirty="0"/>
              <a:t>For sensitive hardware, do not keep the surface in the wake of airflow. Instead, the surface should be parallel or perpendicular to airflow</a:t>
            </a:r>
          </a:p>
          <a:p>
            <a:pPr lvl="1"/>
            <a:r>
              <a:rPr lang="en-US" dirty="0"/>
              <a:t>These wafer set ups should be used to monitor the facility where hardware will be for a time period prior to the start of sensitive hardware arriving </a:t>
            </a:r>
          </a:p>
          <a:p>
            <a:pPr lvl="2"/>
            <a:r>
              <a:rPr lang="en-US" dirty="0"/>
              <a:t>These are easy and cost effective to implement and can inform the effect of orientation on fallout </a:t>
            </a:r>
          </a:p>
          <a:p>
            <a:pPr marL="914400" lvl="2" indent="0">
              <a:buNone/>
            </a:pPr>
            <a:endParaRPr lang="en-US" dirty="0"/>
          </a:p>
          <a:p>
            <a:pPr marL="914400" lvl="2" indent="0">
              <a:buNone/>
            </a:pPr>
            <a:endParaRPr lang="en-US" dirty="0"/>
          </a:p>
          <a:p>
            <a:pPr lvl="2"/>
            <a:endParaRPr lang="en-US" dirty="0"/>
          </a:p>
          <a:p>
            <a:pPr lvl="2"/>
            <a:endParaRPr lang="en-US" dirty="0"/>
          </a:p>
          <a:p>
            <a:pPr lvl="2"/>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19</a:t>
            </a:fld>
            <a:endParaRPr lang="en-US" dirty="0"/>
          </a:p>
        </p:txBody>
      </p:sp>
      <p:graphicFrame>
        <p:nvGraphicFramePr>
          <p:cNvPr id="8" name="Diagram 7">
            <a:extLst>
              <a:ext uri="{FF2B5EF4-FFF2-40B4-BE49-F238E27FC236}">
                <a16:creationId xmlns:a16="http://schemas.microsoft.com/office/drawing/2014/main" id="{57FE4B1E-AF5A-47A4-BB3B-3920406CEDC6}"/>
              </a:ext>
            </a:extLst>
          </p:cNvPr>
          <p:cNvGraphicFramePr/>
          <p:nvPr>
            <p:extLst>
              <p:ext uri="{D42A27DB-BD31-4B8C-83A1-F6EECF244321}">
                <p14:modId xmlns:p14="http://schemas.microsoft.com/office/powerpoint/2010/main" val="2428784590"/>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4463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Samples need to be deployed in all orientations with respect to airflow in each facility </a:t>
            </a:r>
          </a:p>
          <a:p>
            <a:r>
              <a:rPr lang="en-US" dirty="0"/>
              <a:t>Facility variable needs to be further specified by air changes, air velocity, and work activity levels </a:t>
            </a:r>
          </a:p>
          <a:p>
            <a:endParaRPr lang="en-US" dirty="0"/>
          </a:p>
          <a:p>
            <a:r>
              <a:rPr lang="en-US" dirty="0"/>
              <a:t>Goal: a handbook value for vertical vs horizontal fallout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6" name="Slide Number Placeholder 5"/>
          <p:cNvSpPr>
            <a:spLocks noGrp="1"/>
          </p:cNvSpPr>
          <p:nvPr>
            <p:ph type="sldNum" sz="quarter" idx="12"/>
          </p:nvPr>
        </p:nvSpPr>
        <p:spPr/>
        <p:txBody>
          <a:bodyPr/>
          <a:lstStyle/>
          <a:p>
            <a:fld id="{A29141E7-5396-4DBF-916F-07439B6DEF4B}" type="slidenum">
              <a:rPr lang="en-US" smtClean="0"/>
              <a:t>20</a:t>
            </a:fld>
            <a:endParaRPr lang="en-US" dirty="0"/>
          </a:p>
        </p:txBody>
      </p:sp>
      <p:sp>
        <p:nvSpPr>
          <p:cNvPr id="8" name="Title 7"/>
          <p:cNvSpPr>
            <a:spLocks noGrp="1"/>
          </p:cNvSpPr>
          <p:nvPr>
            <p:ph type="title"/>
          </p:nvPr>
        </p:nvSpPr>
        <p:spPr/>
        <p:txBody>
          <a:bodyPr/>
          <a:lstStyle/>
          <a:p>
            <a:r>
              <a:rPr lang="en-US" dirty="0"/>
              <a:t>Future Studies </a:t>
            </a:r>
          </a:p>
        </p:txBody>
      </p:sp>
      <p:graphicFrame>
        <p:nvGraphicFramePr>
          <p:cNvPr id="7" name="Diagram 6">
            <a:extLst>
              <a:ext uri="{FF2B5EF4-FFF2-40B4-BE49-F238E27FC236}">
                <a16:creationId xmlns:a16="http://schemas.microsoft.com/office/drawing/2014/main" id="{7DA36D4A-42B1-4D29-A18E-F0305A90B7C2}"/>
              </a:ext>
            </a:extLst>
          </p:cNvPr>
          <p:cNvGraphicFramePr/>
          <p:nvPr>
            <p:extLst>
              <p:ext uri="{D42A27DB-BD31-4B8C-83A1-F6EECF244321}">
                <p14:modId xmlns:p14="http://schemas.microsoft.com/office/powerpoint/2010/main" val="911147198"/>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672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9220" y="1472973"/>
            <a:ext cx="7327795" cy="5497512"/>
          </a:xfrm>
        </p:spPr>
        <p:txBody>
          <a:bodyPr>
            <a:normAutofit/>
          </a:bodyPr>
          <a:lstStyle/>
          <a:p>
            <a:pPr marL="0" indent="0">
              <a:buNone/>
            </a:pPr>
            <a:r>
              <a:rPr lang="en-US" sz="2400" dirty="0"/>
              <a:t>Predictions for contamination are limited, as shown in the vertical horizontal study. </a:t>
            </a:r>
          </a:p>
          <a:p>
            <a:pPr marL="0" indent="0">
              <a:buNone/>
            </a:pPr>
            <a:r>
              <a:rPr lang="en-US" sz="2400" dirty="0"/>
              <a:t>For samples that cannot be sampled directly(tape lift or rinse), a direct measurement of the surface would be ideal. </a:t>
            </a:r>
          </a:p>
          <a:p>
            <a:pPr marL="0" indent="0">
              <a:buNone/>
            </a:pPr>
            <a:r>
              <a:rPr lang="en-US" sz="2400" dirty="0"/>
              <a:t>A more accurate representation of a surface of interest could be a picture that is processed through ImageJ software to verify contamination requirements. </a:t>
            </a:r>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a:p>
            <a:pPr marL="0" indent="0">
              <a:buNone/>
            </a:pPr>
            <a:endParaRPr lang="en-US" sz="2400" i="1" dirty="0"/>
          </a:p>
        </p:txBody>
      </p:sp>
      <p:sp>
        <p:nvSpPr>
          <p:cNvPr id="7" name="TextBox 6"/>
          <p:cNvSpPr txBox="1"/>
          <p:nvPr/>
        </p:nvSpPr>
        <p:spPr>
          <a:xfrm>
            <a:off x="201433" y="6162261"/>
            <a:ext cx="11221278" cy="695739"/>
          </a:xfrm>
          <a:prstGeom prst="rect">
            <a:avLst/>
          </a:prstGeom>
          <a:solidFill>
            <a:schemeClr val="bg1"/>
          </a:solidFill>
        </p:spPr>
        <p:txBody>
          <a:bodyPr wrap="square" rtlCol="0">
            <a:spAutoFit/>
          </a:bodyPr>
          <a:lstStyle/>
          <a:p>
            <a:endParaRPr lang="en-US" dirty="0"/>
          </a:p>
        </p:txBody>
      </p:sp>
      <p:sp>
        <p:nvSpPr>
          <p:cNvPr id="8" name="TextBox 7"/>
          <p:cNvSpPr txBox="1"/>
          <p:nvPr/>
        </p:nvSpPr>
        <p:spPr>
          <a:xfrm>
            <a:off x="2303415" y="5952034"/>
            <a:ext cx="7332618" cy="769441"/>
          </a:xfrm>
          <a:prstGeom prst="rect">
            <a:avLst/>
          </a:prstGeom>
          <a:solidFill>
            <a:schemeClr val="accent6"/>
          </a:solidFill>
        </p:spPr>
        <p:txBody>
          <a:bodyPr wrap="square" rtlCol="0">
            <a:spAutoFit/>
          </a:bodyPr>
          <a:lstStyle/>
          <a:p>
            <a:pPr algn="ctr"/>
            <a:r>
              <a:rPr lang="en-US" sz="2200" dirty="0"/>
              <a:t>Goal: Determine a setup and processing procedure that is comparable to the current IA process.  </a:t>
            </a:r>
          </a:p>
        </p:txBody>
      </p:sp>
      <p:sp>
        <p:nvSpPr>
          <p:cNvPr id="9" name="TextBox 8"/>
          <p:cNvSpPr txBox="1"/>
          <p:nvPr/>
        </p:nvSpPr>
        <p:spPr>
          <a:xfrm>
            <a:off x="2303415" y="5038936"/>
            <a:ext cx="7332618" cy="769441"/>
          </a:xfrm>
          <a:prstGeom prst="rect">
            <a:avLst/>
          </a:prstGeom>
          <a:solidFill>
            <a:schemeClr val="accent1"/>
          </a:solidFill>
        </p:spPr>
        <p:txBody>
          <a:bodyPr wrap="square" rtlCol="0">
            <a:spAutoFit/>
          </a:bodyPr>
          <a:lstStyle/>
          <a:p>
            <a:pPr algn="ctr"/>
            <a:r>
              <a:rPr lang="en-US" sz="2200" dirty="0"/>
              <a:t>Thesis: CIJA can be used as an alternative to IA with an associated error. </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113" t="2991" r="-2197" b="65226"/>
          <a:stretch/>
        </p:blipFill>
        <p:spPr>
          <a:xfrm>
            <a:off x="8530860" y="1796975"/>
            <a:ext cx="3109907" cy="1316741"/>
          </a:xfrm>
          <a:prstGeom prst="rect">
            <a:avLst/>
          </a:prstGeom>
        </p:spPr>
      </p:pic>
      <p:pic>
        <p:nvPicPr>
          <p:cNvPr id="11" name="Picture 10"/>
          <p:cNvPicPr>
            <a:picLocks noChangeAspect="1"/>
          </p:cNvPicPr>
          <p:nvPr/>
        </p:nvPicPr>
        <p:blipFill>
          <a:blip r:embed="rId4"/>
          <a:stretch>
            <a:fillRect/>
          </a:stretch>
        </p:blipFill>
        <p:spPr>
          <a:xfrm>
            <a:off x="10858500" y="0"/>
            <a:ext cx="1333500" cy="1314450"/>
          </a:xfrm>
          <a:prstGeom prst="rect">
            <a:avLst/>
          </a:prstGeom>
        </p:spPr>
      </p:pic>
      <p:sp>
        <p:nvSpPr>
          <p:cNvPr id="5" name="Title 4"/>
          <p:cNvSpPr>
            <a:spLocks noGrp="1"/>
          </p:cNvSpPr>
          <p:nvPr>
            <p:ph type="title"/>
          </p:nvPr>
        </p:nvSpPr>
        <p:spPr>
          <a:xfrm>
            <a:off x="838200" y="570609"/>
            <a:ext cx="10515600" cy="1107848"/>
          </a:xfrm>
        </p:spPr>
        <p:txBody>
          <a:bodyPr/>
          <a:lstStyle/>
          <a:p>
            <a:r>
              <a:rPr lang="en-US" dirty="0"/>
              <a:t>Camera ImageJ Analysis (CIJA)</a:t>
            </a:r>
          </a:p>
        </p:txBody>
      </p:sp>
      <p:sp>
        <p:nvSpPr>
          <p:cNvPr id="2" name="Slide Number Placeholder 1"/>
          <p:cNvSpPr>
            <a:spLocks noGrp="1"/>
          </p:cNvSpPr>
          <p:nvPr>
            <p:ph type="sldNum" sz="quarter" idx="12"/>
          </p:nvPr>
        </p:nvSpPr>
        <p:spPr/>
        <p:txBody>
          <a:bodyPr/>
          <a:lstStyle/>
          <a:p>
            <a:fld id="{A29141E7-5396-4DBF-916F-07439B6DEF4B}" type="slidenum">
              <a:rPr lang="en-US" smtClean="0"/>
              <a:t>21</a:t>
            </a:fld>
            <a:endParaRPr lang="en-US" dirty="0"/>
          </a:p>
        </p:txBody>
      </p:sp>
      <p:graphicFrame>
        <p:nvGraphicFramePr>
          <p:cNvPr id="13" name="Diagram 12">
            <a:extLst>
              <a:ext uri="{FF2B5EF4-FFF2-40B4-BE49-F238E27FC236}">
                <a16:creationId xmlns:a16="http://schemas.microsoft.com/office/drawing/2014/main" id="{2E38FB41-FCD0-4617-A626-4870A72A0DF6}"/>
              </a:ext>
            </a:extLst>
          </p:cNvPr>
          <p:cNvGraphicFramePr/>
          <p:nvPr>
            <p:extLst>
              <p:ext uri="{D42A27DB-BD31-4B8C-83A1-F6EECF244321}">
                <p14:modId xmlns:p14="http://schemas.microsoft.com/office/powerpoint/2010/main" val="1411714620"/>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73519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Efforts</a:t>
            </a:r>
          </a:p>
        </p:txBody>
      </p:sp>
      <p:pic>
        <p:nvPicPr>
          <p:cNvPr id="1028" name="Picture 4" descr="38728294410523376706109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334544" y="2388030"/>
            <a:ext cx="2974593" cy="220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289106" y="2366662"/>
            <a:ext cx="2982347" cy="2236760"/>
          </a:xfrm>
          <a:prstGeom prst="rect">
            <a:avLst/>
          </a:prstGeom>
        </p:spPr>
      </p:pic>
      <p:sp>
        <p:nvSpPr>
          <p:cNvPr id="5" name="TextBox 4"/>
          <p:cNvSpPr txBox="1"/>
          <p:nvPr/>
        </p:nvSpPr>
        <p:spPr>
          <a:xfrm>
            <a:off x="6633411" y="5111219"/>
            <a:ext cx="4353928" cy="646331"/>
          </a:xfrm>
          <a:prstGeom prst="rect">
            <a:avLst/>
          </a:prstGeom>
          <a:noFill/>
        </p:spPr>
        <p:txBody>
          <a:bodyPr wrap="square" rtlCol="0">
            <a:spAutoFit/>
          </a:bodyPr>
          <a:lstStyle/>
          <a:p>
            <a:r>
              <a:rPr lang="en-US" dirty="0"/>
              <a:t>Hasselblad camera, 50 megapixels </a:t>
            </a:r>
          </a:p>
          <a:p>
            <a:r>
              <a:rPr lang="en-US" dirty="0"/>
              <a:t>PAC(ImageJ): 0.004</a:t>
            </a:r>
          </a:p>
        </p:txBody>
      </p:sp>
      <p:sp>
        <p:nvSpPr>
          <p:cNvPr id="13" name="TextBox 12"/>
          <p:cNvSpPr txBox="1"/>
          <p:nvPr/>
        </p:nvSpPr>
        <p:spPr>
          <a:xfrm>
            <a:off x="607579" y="5111219"/>
            <a:ext cx="4237623" cy="923330"/>
          </a:xfrm>
          <a:prstGeom prst="rect">
            <a:avLst/>
          </a:prstGeom>
          <a:noFill/>
        </p:spPr>
        <p:txBody>
          <a:bodyPr wrap="square" rtlCol="0">
            <a:spAutoFit/>
          </a:bodyPr>
          <a:lstStyle/>
          <a:p>
            <a:r>
              <a:rPr lang="en-US" dirty="0"/>
              <a:t>Nikon D700 Camera </a:t>
            </a:r>
          </a:p>
          <a:p>
            <a:r>
              <a:rPr lang="en-US" dirty="0"/>
              <a:t>Nikon f/2.8 105mm lens</a:t>
            </a:r>
          </a:p>
          <a:p>
            <a:r>
              <a:rPr lang="en-US" dirty="0"/>
              <a:t>PAC(ImageJ): 0.004  </a:t>
            </a:r>
          </a:p>
        </p:txBody>
      </p:sp>
      <p:sp>
        <p:nvSpPr>
          <p:cNvPr id="14" name="TextBox 13"/>
          <p:cNvSpPr txBox="1"/>
          <p:nvPr/>
        </p:nvSpPr>
        <p:spPr>
          <a:xfrm>
            <a:off x="1722177" y="6112909"/>
            <a:ext cx="8747646" cy="584775"/>
          </a:xfrm>
          <a:prstGeom prst="rect">
            <a:avLst/>
          </a:prstGeom>
          <a:solidFill>
            <a:schemeClr val="accent6"/>
          </a:solidFill>
        </p:spPr>
        <p:txBody>
          <a:bodyPr wrap="square" rtlCol="0">
            <a:spAutoFit/>
          </a:bodyPr>
          <a:lstStyle/>
          <a:p>
            <a:pPr algn="ctr"/>
            <a:r>
              <a:rPr lang="en-US" sz="1600" dirty="0"/>
              <a:t>Determined 1:1 ft best setting for capturing particulate </a:t>
            </a:r>
          </a:p>
          <a:p>
            <a:pPr algn="ctr"/>
            <a:r>
              <a:rPr lang="en-US" sz="1600" dirty="0"/>
              <a:t>To minimize shaking from human factor with handheld camera, a camera stand should be acquired </a:t>
            </a:r>
          </a:p>
        </p:txBody>
      </p:sp>
      <p:sp>
        <p:nvSpPr>
          <p:cNvPr id="6" name="TextBox 5"/>
          <p:cNvSpPr txBox="1"/>
          <p:nvPr/>
        </p:nvSpPr>
        <p:spPr>
          <a:xfrm>
            <a:off x="1078134" y="1347537"/>
            <a:ext cx="10797034" cy="646331"/>
          </a:xfrm>
          <a:prstGeom prst="rect">
            <a:avLst/>
          </a:prstGeom>
          <a:noFill/>
        </p:spPr>
        <p:txBody>
          <a:bodyPr wrap="square" rtlCol="0">
            <a:spAutoFit/>
          </a:bodyPr>
          <a:lstStyle/>
          <a:p>
            <a:r>
              <a:rPr lang="en-US" dirty="0"/>
              <a:t>Chris Gunn(NASA Photographer Code 443) assisted with an initial experiment for particulate resolution through cameras.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83414" y="2673100"/>
            <a:ext cx="2375176" cy="1573168"/>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9271" y="2673100"/>
            <a:ext cx="2398311" cy="1596279"/>
          </a:xfrm>
          <a:prstGeom prst="rect">
            <a:avLst/>
          </a:prstGeom>
        </p:spPr>
      </p:pic>
      <p:cxnSp>
        <p:nvCxnSpPr>
          <p:cNvPr id="15" name="Straight Connector 14"/>
          <p:cNvCxnSpPr>
            <a:endCxn id="14" idx="0"/>
          </p:cNvCxnSpPr>
          <p:nvPr/>
        </p:nvCxnSpPr>
        <p:spPr>
          <a:xfrm>
            <a:off x="6096000" y="2001623"/>
            <a:ext cx="0" cy="4111286"/>
          </a:xfrm>
          <a:prstGeom prst="line">
            <a:avLst/>
          </a:prstGeom>
          <a:ln>
            <a:prstDash val="dashDot"/>
          </a:ln>
        </p:spPr>
        <p:style>
          <a:lnRef idx="1">
            <a:schemeClr val="dk1"/>
          </a:lnRef>
          <a:fillRef idx="0">
            <a:schemeClr val="dk1"/>
          </a:fillRef>
          <a:effectRef idx="0">
            <a:schemeClr val="dk1"/>
          </a:effectRef>
          <a:fontRef idx="minor">
            <a:schemeClr val="tx1"/>
          </a:fontRef>
        </p:style>
      </p:cxnSp>
      <p:pic>
        <p:nvPicPr>
          <p:cNvPr id="22" name="Picture 21"/>
          <p:cNvPicPr>
            <a:picLocks noChangeAspect="1"/>
          </p:cNvPicPr>
          <p:nvPr/>
        </p:nvPicPr>
        <p:blipFill>
          <a:blip r:embed="rId7"/>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22</a:t>
            </a:fld>
            <a:endParaRPr lang="en-US" dirty="0"/>
          </a:p>
        </p:txBody>
      </p:sp>
      <p:graphicFrame>
        <p:nvGraphicFramePr>
          <p:cNvPr id="18" name="Diagram 17">
            <a:extLst>
              <a:ext uri="{FF2B5EF4-FFF2-40B4-BE49-F238E27FC236}">
                <a16:creationId xmlns:a16="http://schemas.microsoft.com/office/drawing/2014/main" id="{4E6C55A1-E8DB-4D55-985A-61BF8BCECAAA}"/>
              </a:ext>
            </a:extLst>
          </p:cNvPr>
          <p:cNvGraphicFramePr/>
          <p:nvPr>
            <p:extLst>
              <p:ext uri="{D42A27DB-BD31-4B8C-83A1-F6EECF244321}">
                <p14:modId xmlns:p14="http://schemas.microsoft.com/office/powerpoint/2010/main" val="363670678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0976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CIJA Set up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721766" y="2428374"/>
            <a:ext cx="4780550" cy="358541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632031" y="2428373"/>
            <a:ext cx="4780548" cy="3585411"/>
          </a:xfrm>
          <a:prstGeom prst="rect">
            <a:avLst/>
          </a:prstGeom>
        </p:spPr>
      </p:pic>
      <p:sp>
        <p:nvSpPr>
          <p:cNvPr id="8" name="TextBox 7"/>
          <p:cNvSpPr txBox="1"/>
          <p:nvPr/>
        </p:nvSpPr>
        <p:spPr>
          <a:xfrm>
            <a:off x="838200" y="2051636"/>
            <a:ext cx="2983832"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Tripod purchased that has capability to take orthogonal images of wafers </a:t>
            </a:r>
          </a:p>
          <a:p>
            <a:pPr marL="285750" indent="-285750">
              <a:buFont typeface="Arial" panose="020B0604020202020204" pitchFamily="34" charset="0"/>
              <a:buChar char="•"/>
            </a:pPr>
            <a:r>
              <a:rPr lang="en-US" dirty="0"/>
              <a:t>Camera: Nikon D300 </a:t>
            </a:r>
          </a:p>
          <a:p>
            <a:pPr marL="285750" indent="-285750">
              <a:buFont typeface="Arial" panose="020B0604020202020204" pitchFamily="34" charset="0"/>
              <a:buChar char="•"/>
            </a:pPr>
            <a:r>
              <a:rPr lang="en-US" dirty="0"/>
              <a:t>Nikon f/2.8 105mm lens</a:t>
            </a:r>
          </a:p>
          <a:p>
            <a:pPr marL="285750" indent="-285750">
              <a:buFont typeface="Arial" panose="020B0604020202020204" pitchFamily="34" charset="0"/>
              <a:buChar char="•"/>
            </a:pPr>
            <a:r>
              <a:rPr lang="en-US" dirty="0"/>
              <a:t>1:1 ft magnification</a:t>
            </a:r>
          </a:p>
          <a:p>
            <a:pPr marL="285750" indent="-285750">
              <a:buFont typeface="Arial" panose="020B0604020202020204" pitchFamily="34" charset="0"/>
              <a:buChar char="•"/>
            </a:pPr>
            <a:r>
              <a:rPr lang="en-US" dirty="0"/>
              <a:t>~ 6 in focus distance </a:t>
            </a:r>
          </a:p>
          <a:p>
            <a:pPr marL="285750" indent="-285750">
              <a:buFont typeface="Arial" panose="020B0604020202020204" pitchFamily="34" charset="0"/>
              <a:buChar char="•"/>
            </a:pPr>
            <a:r>
              <a:rPr lang="en-US" dirty="0"/>
              <a:t>23.5x15.6 mm image size</a:t>
            </a:r>
          </a:p>
          <a:p>
            <a:pPr marL="285750" indent="-285750">
              <a:buFont typeface="Arial" panose="020B0604020202020204" pitchFamily="34" charset="0"/>
              <a:buChar char="•"/>
            </a:pPr>
            <a:r>
              <a:rPr lang="en-US" dirty="0"/>
              <a:t>Oblique angle light source</a:t>
            </a:r>
          </a:p>
          <a:p>
            <a:pPr marL="285750" indent="-285750">
              <a:buFont typeface="Arial" panose="020B0604020202020204" pitchFamily="34" charset="0"/>
              <a:buChar char="•"/>
            </a:pPr>
            <a:endParaRPr lang="en-US" dirty="0"/>
          </a:p>
        </p:txBody>
      </p:sp>
      <p:pic>
        <p:nvPicPr>
          <p:cNvPr id="9" name="Picture 8"/>
          <p:cNvPicPr>
            <a:picLocks noChangeAspect="1"/>
          </p:cNvPicPr>
          <p:nvPr/>
        </p:nvPicPr>
        <p:blipFill>
          <a:blip r:embed="rId5"/>
          <a:stretch>
            <a:fillRect/>
          </a:stretch>
        </p:blipFill>
        <p:spPr>
          <a:xfrm>
            <a:off x="10858500" y="0"/>
            <a:ext cx="1333500" cy="1314450"/>
          </a:xfrm>
          <a:prstGeom prst="rect">
            <a:avLst/>
          </a:prstGeom>
        </p:spPr>
      </p:pic>
      <p:sp>
        <p:nvSpPr>
          <p:cNvPr id="3" name="Slide Number Placeholder 2"/>
          <p:cNvSpPr>
            <a:spLocks noGrp="1"/>
          </p:cNvSpPr>
          <p:nvPr>
            <p:ph type="sldNum" sz="quarter" idx="12"/>
          </p:nvPr>
        </p:nvSpPr>
        <p:spPr/>
        <p:txBody>
          <a:bodyPr/>
          <a:lstStyle/>
          <a:p>
            <a:fld id="{A29141E7-5396-4DBF-916F-07439B6DEF4B}" type="slidenum">
              <a:rPr lang="en-US" smtClean="0"/>
              <a:t>23</a:t>
            </a:fld>
            <a:endParaRPr lang="en-US" dirty="0"/>
          </a:p>
        </p:txBody>
      </p:sp>
      <p:graphicFrame>
        <p:nvGraphicFramePr>
          <p:cNvPr id="10" name="Diagram 9">
            <a:extLst>
              <a:ext uri="{FF2B5EF4-FFF2-40B4-BE49-F238E27FC236}">
                <a16:creationId xmlns:a16="http://schemas.microsoft.com/office/drawing/2014/main" id="{BEE8436D-82D9-45BB-A834-BBBE09129211}"/>
              </a:ext>
            </a:extLst>
          </p:cNvPr>
          <p:cNvGraphicFramePr/>
          <p:nvPr>
            <p:extLst>
              <p:ext uri="{D42A27DB-BD31-4B8C-83A1-F6EECF244321}">
                <p14:modId xmlns:p14="http://schemas.microsoft.com/office/powerpoint/2010/main" val="3636706785"/>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46520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64220"/>
            <a:ext cx="10515600" cy="1325563"/>
          </a:xfrm>
        </p:spPr>
        <p:txBody>
          <a:bodyPr/>
          <a:lstStyle/>
          <a:p>
            <a:r>
              <a:rPr lang="en-US" dirty="0"/>
              <a:t>Issues addressed to date and future work </a:t>
            </a:r>
          </a:p>
        </p:txBody>
      </p:sp>
      <p:sp>
        <p:nvSpPr>
          <p:cNvPr id="3" name="Content Placeholder 2"/>
          <p:cNvSpPr>
            <a:spLocks noGrp="1"/>
          </p:cNvSpPr>
          <p:nvPr>
            <p:ph idx="1"/>
          </p:nvPr>
        </p:nvSpPr>
        <p:spPr>
          <a:xfrm>
            <a:off x="838200" y="1825625"/>
            <a:ext cx="6669505" cy="4351338"/>
          </a:xfrm>
        </p:spPr>
        <p:txBody>
          <a:bodyPr>
            <a:normAutofit fontScale="62500" lnSpcReduction="20000"/>
          </a:bodyPr>
          <a:lstStyle/>
          <a:p>
            <a:endParaRPr lang="en-US" dirty="0"/>
          </a:p>
          <a:p>
            <a:r>
              <a:rPr lang="en-US" dirty="0"/>
              <a:t>Setup:</a:t>
            </a:r>
          </a:p>
          <a:p>
            <a:pPr lvl="1"/>
            <a:r>
              <a:rPr lang="en-US" dirty="0"/>
              <a:t>Tripod: While more stable than just a human holding, minimal movements can affect the image taken. </a:t>
            </a:r>
          </a:p>
          <a:p>
            <a:pPr lvl="1"/>
            <a:r>
              <a:rPr lang="en-US" dirty="0"/>
              <a:t>Image: I am not able to track well where I am on the wafer. I have looked for laser grids but have not found a product suitable yet. </a:t>
            </a:r>
          </a:p>
          <a:p>
            <a:pPr lvl="1"/>
            <a:r>
              <a:rPr lang="en-US" dirty="0"/>
              <a:t>Lighting: Ring light shows reflection into wafer. Variable lighting can affect particle size in wafer images</a:t>
            </a:r>
          </a:p>
          <a:p>
            <a:pPr lvl="2"/>
            <a:r>
              <a:rPr lang="en-US" dirty="0"/>
              <a:t>Develop a stand for two lights at oblique angles across the wafer?</a:t>
            </a:r>
          </a:p>
          <a:p>
            <a:pPr marL="0" indent="0">
              <a:buNone/>
            </a:pPr>
            <a:endParaRPr lang="en-US" dirty="0"/>
          </a:p>
          <a:p>
            <a:r>
              <a:rPr lang="en-US" dirty="0"/>
              <a:t>Processing: </a:t>
            </a:r>
          </a:p>
          <a:p>
            <a:pPr lvl="1"/>
            <a:r>
              <a:rPr lang="en-US" dirty="0"/>
              <a:t>Image taken 1:1 is 366.6 mm</a:t>
            </a:r>
          </a:p>
          <a:p>
            <a:pPr lvl="1"/>
            <a:r>
              <a:rPr lang="en-US" dirty="0"/>
              <a:t>IA area is 4.71E09 mm </a:t>
            </a:r>
          </a:p>
          <a:p>
            <a:pPr lvl="1"/>
            <a:r>
              <a:rPr lang="en-US" dirty="0"/>
              <a:t>Can I scale the CIJA image PAC? I assumed that PAC could be comparable even though the areas between CIJA and IA varies. </a:t>
            </a:r>
          </a:p>
          <a:p>
            <a:pPr lvl="1"/>
            <a:r>
              <a:rPr lang="en-US" dirty="0"/>
              <a:t>Need to further work on the output to Excel from ImageJ</a:t>
            </a:r>
          </a:p>
          <a:p>
            <a:pPr lvl="1"/>
            <a:r>
              <a:rPr lang="en-US" dirty="0"/>
              <a:t>Ability to get the size distribution of particles through ImageJ software. Will it be comparable to IA output?</a:t>
            </a:r>
          </a:p>
          <a:p>
            <a:pPr lvl="1"/>
            <a:endParaRPr lang="en-US" b="1" dirty="0">
              <a:solidFill>
                <a:srgbClr val="FF0000"/>
              </a:solidFill>
            </a:endParaRPr>
          </a:p>
          <a:p>
            <a:pPr lvl="2"/>
            <a:endParaRPr lang="en-US" dirty="0"/>
          </a:p>
          <a:p>
            <a:pPr lvl="1"/>
            <a:endParaRPr lang="en-US" dirty="0"/>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98632" y="1715294"/>
            <a:ext cx="3442738" cy="2286000"/>
          </a:xfrm>
          <a:prstGeom prst="rect">
            <a:avLst/>
          </a:prstGeom>
        </p:spPr>
      </p:pic>
      <p:sp>
        <p:nvSpPr>
          <p:cNvPr id="8" name="TextBox 7"/>
          <p:cNvSpPr txBox="1"/>
          <p:nvPr/>
        </p:nvSpPr>
        <p:spPr>
          <a:xfrm>
            <a:off x="838200" y="4001294"/>
            <a:ext cx="6813884" cy="369332"/>
          </a:xfrm>
          <a:prstGeom prst="rect">
            <a:avLst/>
          </a:prstGeom>
          <a:noFill/>
        </p:spPr>
        <p:txBody>
          <a:bodyPr wrap="square" rtlCol="0">
            <a:spAutoFit/>
          </a:bodyPr>
          <a:lstStyle/>
          <a:p>
            <a:endParaRPr lang="en-US" dirty="0"/>
          </a:p>
        </p:txBody>
      </p:sp>
      <p:sp>
        <p:nvSpPr>
          <p:cNvPr id="6" name="Slide Number Placeholder 5"/>
          <p:cNvSpPr>
            <a:spLocks noGrp="1"/>
          </p:cNvSpPr>
          <p:nvPr>
            <p:ph type="sldNum" sz="quarter" idx="12"/>
          </p:nvPr>
        </p:nvSpPr>
        <p:spPr/>
        <p:txBody>
          <a:bodyPr/>
          <a:lstStyle/>
          <a:p>
            <a:fld id="{A29141E7-5396-4DBF-916F-07439B6DEF4B}" type="slidenum">
              <a:rPr lang="en-US" smtClean="0"/>
              <a:t>24</a:t>
            </a:fld>
            <a:endParaRPr lang="en-US" dirty="0"/>
          </a:p>
        </p:txBody>
      </p:sp>
      <p:graphicFrame>
        <p:nvGraphicFramePr>
          <p:cNvPr id="10" name="Diagram 9">
            <a:extLst>
              <a:ext uri="{FF2B5EF4-FFF2-40B4-BE49-F238E27FC236}">
                <a16:creationId xmlns:a16="http://schemas.microsoft.com/office/drawing/2014/main" id="{D4355F9D-C78F-45D8-B685-E59CB524E718}"/>
              </a:ext>
            </a:extLst>
          </p:cNvPr>
          <p:cNvGraphicFramePr/>
          <p:nvPr>
            <p:extLst>
              <p:ext uri="{D42A27DB-BD31-4B8C-83A1-F6EECF244321}">
                <p14:modId xmlns:p14="http://schemas.microsoft.com/office/powerpoint/2010/main" val="3442787621"/>
              </p:ext>
            </p:extLst>
          </p:nvPr>
        </p:nvGraphicFramePr>
        <p:xfrm>
          <a:off x="0" y="-111827"/>
          <a:ext cx="8199120" cy="10156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90680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Acronym List </a:t>
            </a:r>
          </a:p>
        </p:txBody>
      </p:sp>
      <p:pic>
        <p:nvPicPr>
          <p:cNvPr id="4" name="Picture 3"/>
          <p:cNvPicPr>
            <a:picLocks noChangeAspect="1"/>
          </p:cNvPicPr>
          <p:nvPr/>
        </p:nvPicPr>
        <p:blipFill>
          <a:blip r:embed="rId3"/>
          <a:stretch>
            <a:fillRect/>
          </a:stretch>
        </p:blipFill>
        <p:spPr>
          <a:xfrm>
            <a:off x="10858500" y="0"/>
            <a:ext cx="1333500" cy="1314450"/>
          </a:xfrm>
          <a:prstGeom prst="rect">
            <a:avLst/>
          </a:prstGeom>
        </p:spPr>
      </p:pic>
      <p:sp>
        <p:nvSpPr>
          <p:cNvPr id="5" name="Slide Number Placeholder 4"/>
          <p:cNvSpPr>
            <a:spLocks noGrp="1"/>
          </p:cNvSpPr>
          <p:nvPr>
            <p:ph type="sldNum" sz="quarter" idx="12"/>
          </p:nvPr>
        </p:nvSpPr>
        <p:spPr/>
        <p:txBody>
          <a:bodyPr/>
          <a:lstStyle/>
          <a:p>
            <a:fld id="{A29141E7-5396-4DBF-916F-07439B6DEF4B}" type="slidenum">
              <a:rPr lang="en-US" smtClean="0"/>
              <a:t>25</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628018605"/>
              </p:ext>
            </p:extLst>
          </p:nvPr>
        </p:nvGraphicFramePr>
        <p:xfrm>
          <a:off x="2032000" y="1795991"/>
          <a:ext cx="8128000" cy="46177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197605387"/>
                    </a:ext>
                  </a:extLst>
                </a:gridCol>
                <a:gridCol w="4064000">
                  <a:extLst>
                    <a:ext uri="{9D8B030D-6E8A-4147-A177-3AD203B41FA5}">
                      <a16:colId xmlns:a16="http://schemas.microsoft.com/office/drawing/2014/main" val="8815366"/>
                    </a:ext>
                  </a:extLst>
                </a:gridCol>
              </a:tblGrid>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868596970"/>
                  </a:ext>
                </a:extLst>
              </a:tr>
              <a:tr h="370840">
                <a:tc>
                  <a:txBody>
                    <a:bodyPr/>
                    <a:lstStyle/>
                    <a:p>
                      <a:r>
                        <a:rPr lang="en-US" dirty="0"/>
                        <a:t>JWST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James Webb</a:t>
                      </a:r>
                      <a:r>
                        <a:rPr lang="en-US" baseline="0" dirty="0"/>
                        <a:t> Space Telescope </a:t>
                      </a:r>
                      <a:endParaRPr lang="en-US" dirty="0"/>
                    </a:p>
                  </a:txBody>
                  <a:tcPr/>
                </a:tc>
                <a:extLst>
                  <a:ext uri="{0D108BD9-81ED-4DB2-BD59-A6C34878D82A}">
                    <a16:rowId xmlns:a16="http://schemas.microsoft.com/office/drawing/2014/main" val="1561756270"/>
                  </a:ext>
                </a:extLst>
              </a:tr>
              <a:tr h="370840">
                <a:tc>
                  <a:txBody>
                    <a:bodyPr/>
                    <a:lstStyle/>
                    <a:p>
                      <a:r>
                        <a:rPr lang="en-US" dirty="0"/>
                        <a:t>SSDIF</a:t>
                      </a:r>
                    </a:p>
                  </a:txBody>
                  <a:tcPr/>
                </a:tc>
                <a:tc>
                  <a:txBody>
                    <a:bodyPr/>
                    <a:lstStyle/>
                    <a:p>
                      <a:r>
                        <a:rPr lang="en-US" sz="1800" kern="1200" dirty="0"/>
                        <a:t>Space Systems Development and Integration Facility</a:t>
                      </a:r>
                      <a:endParaRPr lang="en-US" b="0" dirty="0"/>
                    </a:p>
                  </a:txBody>
                  <a:tcPr/>
                </a:tc>
                <a:extLst>
                  <a:ext uri="{0D108BD9-81ED-4DB2-BD59-A6C34878D82A}">
                    <a16:rowId xmlns:a16="http://schemas.microsoft.com/office/drawing/2014/main" val="1082150317"/>
                  </a:ext>
                </a:extLst>
              </a:tr>
              <a:tr h="370840">
                <a:tc>
                  <a:txBody>
                    <a:bodyPr/>
                    <a:lstStyle/>
                    <a:p>
                      <a:r>
                        <a:rPr lang="en-US" dirty="0"/>
                        <a:t>SCA</a:t>
                      </a:r>
                    </a:p>
                  </a:txBody>
                  <a:tcPr/>
                </a:tc>
                <a:tc>
                  <a:txBody>
                    <a:bodyPr/>
                    <a:lstStyle/>
                    <a:p>
                      <a:r>
                        <a:rPr lang="en-US" dirty="0"/>
                        <a:t>Spacecraft Checkout Area </a:t>
                      </a:r>
                    </a:p>
                  </a:txBody>
                  <a:tcPr/>
                </a:tc>
                <a:extLst>
                  <a:ext uri="{0D108BD9-81ED-4DB2-BD59-A6C34878D82A}">
                    <a16:rowId xmlns:a16="http://schemas.microsoft.com/office/drawing/2014/main" val="1499907010"/>
                  </a:ext>
                </a:extLst>
              </a:tr>
              <a:tr h="370840">
                <a:tc>
                  <a:txBody>
                    <a:bodyPr/>
                    <a:lstStyle/>
                    <a:p>
                      <a:r>
                        <a:rPr lang="en-US" dirty="0"/>
                        <a:t>I&amp;T</a:t>
                      </a:r>
                    </a:p>
                  </a:txBody>
                  <a:tcPr/>
                </a:tc>
                <a:tc>
                  <a:txBody>
                    <a:bodyPr/>
                    <a:lstStyle/>
                    <a:p>
                      <a:r>
                        <a:rPr lang="en-US" dirty="0"/>
                        <a:t>Integration and Testing </a:t>
                      </a:r>
                    </a:p>
                  </a:txBody>
                  <a:tcPr/>
                </a:tc>
                <a:extLst>
                  <a:ext uri="{0D108BD9-81ED-4DB2-BD59-A6C34878D82A}">
                    <a16:rowId xmlns:a16="http://schemas.microsoft.com/office/drawing/2014/main" val="2274425414"/>
                  </a:ext>
                </a:extLst>
              </a:tr>
              <a:tr h="370840">
                <a:tc>
                  <a:txBody>
                    <a:bodyPr/>
                    <a:lstStyle/>
                    <a:p>
                      <a:r>
                        <a:rPr lang="en-US" dirty="0"/>
                        <a:t>IA</a:t>
                      </a:r>
                    </a:p>
                  </a:txBody>
                  <a:tcPr/>
                </a:tc>
                <a:tc>
                  <a:txBody>
                    <a:bodyPr/>
                    <a:lstStyle/>
                    <a:p>
                      <a:r>
                        <a:rPr lang="en-US" dirty="0"/>
                        <a:t>Image Analysis</a:t>
                      </a:r>
                      <a:r>
                        <a:rPr lang="en-US" baseline="0" dirty="0"/>
                        <a:t> </a:t>
                      </a:r>
                      <a:endParaRPr lang="en-US" dirty="0"/>
                    </a:p>
                  </a:txBody>
                  <a:tcPr/>
                </a:tc>
                <a:extLst>
                  <a:ext uri="{0D108BD9-81ED-4DB2-BD59-A6C34878D82A}">
                    <a16:rowId xmlns:a16="http://schemas.microsoft.com/office/drawing/2014/main" val="2861500608"/>
                  </a:ext>
                </a:extLst>
              </a:tr>
              <a:tr h="370840">
                <a:tc>
                  <a:txBody>
                    <a:bodyPr/>
                    <a:lstStyle/>
                    <a:p>
                      <a:r>
                        <a:rPr lang="en-US" dirty="0"/>
                        <a:t>PAC</a:t>
                      </a:r>
                    </a:p>
                  </a:txBody>
                  <a:tcPr/>
                </a:tc>
                <a:tc>
                  <a:txBody>
                    <a:bodyPr/>
                    <a:lstStyle/>
                    <a:p>
                      <a:r>
                        <a:rPr lang="en-US" dirty="0"/>
                        <a:t>Percent Area Coverage </a:t>
                      </a:r>
                    </a:p>
                  </a:txBody>
                  <a:tcPr/>
                </a:tc>
                <a:extLst>
                  <a:ext uri="{0D108BD9-81ED-4DB2-BD59-A6C34878D82A}">
                    <a16:rowId xmlns:a16="http://schemas.microsoft.com/office/drawing/2014/main" val="47298245"/>
                  </a:ext>
                </a:extLst>
              </a:tr>
              <a:tr h="370840">
                <a:tc>
                  <a:txBody>
                    <a:bodyPr/>
                    <a:lstStyle/>
                    <a:p>
                      <a:r>
                        <a:rPr lang="en-US" dirty="0"/>
                        <a:t>ISIM</a:t>
                      </a:r>
                    </a:p>
                  </a:txBody>
                  <a:tcPr/>
                </a:tc>
                <a:tc>
                  <a:txBody>
                    <a:bodyPr/>
                    <a:lstStyle/>
                    <a:p>
                      <a:r>
                        <a:rPr lang="en-US" dirty="0"/>
                        <a:t>Integrated</a:t>
                      </a:r>
                      <a:r>
                        <a:rPr lang="en-US" baseline="0" dirty="0"/>
                        <a:t> science instrument module</a:t>
                      </a:r>
                      <a:endParaRPr lang="en-US" dirty="0"/>
                    </a:p>
                  </a:txBody>
                  <a:tcPr/>
                </a:tc>
                <a:extLst>
                  <a:ext uri="{0D108BD9-81ED-4DB2-BD59-A6C34878D82A}">
                    <a16:rowId xmlns:a16="http://schemas.microsoft.com/office/drawing/2014/main" val="3902852306"/>
                  </a:ext>
                </a:extLst>
              </a:tr>
              <a:tr h="370840">
                <a:tc>
                  <a:txBody>
                    <a:bodyPr/>
                    <a:lstStyle/>
                    <a:p>
                      <a:r>
                        <a:rPr lang="en-US" dirty="0"/>
                        <a:t>CIJA</a:t>
                      </a:r>
                    </a:p>
                  </a:txBody>
                  <a:tcPr/>
                </a:tc>
                <a:tc>
                  <a:txBody>
                    <a:bodyPr/>
                    <a:lstStyle/>
                    <a:p>
                      <a:r>
                        <a:rPr lang="en-US" dirty="0"/>
                        <a:t>Camera ImageJ Analysis</a:t>
                      </a:r>
                    </a:p>
                  </a:txBody>
                  <a:tcPr/>
                </a:tc>
                <a:extLst>
                  <a:ext uri="{0D108BD9-81ED-4DB2-BD59-A6C34878D82A}">
                    <a16:rowId xmlns:a16="http://schemas.microsoft.com/office/drawing/2014/main" val="4255176480"/>
                  </a:ext>
                </a:extLst>
              </a:tr>
              <a:tr h="370840">
                <a:tc>
                  <a:txBody>
                    <a:bodyPr/>
                    <a:lstStyle/>
                    <a:p>
                      <a:r>
                        <a:rPr lang="en-US" dirty="0"/>
                        <a:t>BITSE</a:t>
                      </a:r>
                    </a:p>
                  </a:txBody>
                  <a:tcPr/>
                </a:tc>
                <a:tc>
                  <a:txBody>
                    <a:bodyPr/>
                    <a:lstStyle/>
                    <a:p>
                      <a:r>
                        <a:rPr lang="en-US" dirty="0"/>
                        <a:t>Balloon-borne Investigation of Temperature and Speed of Electrons </a:t>
                      </a:r>
                    </a:p>
                  </a:txBody>
                  <a:tcPr/>
                </a:tc>
                <a:extLst>
                  <a:ext uri="{0D108BD9-81ED-4DB2-BD59-A6C34878D82A}">
                    <a16:rowId xmlns:a16="http://schemas.microsoft.com/office/drawing/2014/main" val="1221695877"/>
                  </a:ext>
                </a:extLst>
              </a:tr>
              <a:tr h="370840">
                <a:tc>
                  <a:txBody>
                    <a:bodyPr/>
                    <a:lstStyle/>
                    <a:p>
                      <a:r>
                        <a:rPr lang="en-US" dirty="0"/>
                        <a:t>CODEX</a:t>
                      </a:r>
                    </a:p>
                  </a:txBody>
                  <a:tcPr/>
                </a:tc>
                <a:tc>
                  <a:txBody>
                    <a:bodyPr/>
                    <a:lstStyle/>
                    <a:p>
                      <a:r>
                        <a:rPr lang="en-US" dirty="0"/>
                        <a:t>COronal Diagnostic Experiment</a:t>
                      </a:r>
                    </a:p>
                  </a:txBody>
                  <a:tcPr/>
                </a:tc>
                <a:extLst>
                  <a:ext uri="{0D108BD9-81ED-4DB2-BD59-A6C34878D82A}">
                    <a16:rowId xmlns:a16="http://schemas.microsoft.com/office/drawing/2014/main" val="77416489"/>
                  </a:ext>
                </a:extLst>
              </a:tr>
            </a:tbl>
          </a:graphicData>
        </a:graphic>
      </p:graphicFrame>
    </p:spTree>
    <p:extLst>
      <p:ext uri="{BB962C8B-B14F-4D97-AF65-F5344CB8AC3E}">
        <p14:creationId xmlns:p14="http://schemas.microsoft.com/office/powerpoint/2010/main" val="2052489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Acknowledgements </a:t>
            </a:r>
          </a:p>
        </p:txBody>
      </p:sp>
      <p:sp>
        <p:nvSpPr>
          <p:cNvPr id="3" name="Content Placeholder 2"/>
          <p:cNvSpPr>
            <a:spLocks noGrp="1"/>
          </p:cNvSpPr>
          <p:nvPr>
            <p:ph idx="1"/>
          </p:nvPr>
        </p:nvSpPr>
        <p:spPr>
          <a:xfrm>
            <a:off x="838199" y="1172482"/>
            <a:ext cx="4791075" cy="4351338"/>
          </a:xfrm>
        </p:spPr>
        <p:txBody>
          <a:bodyPr>
            <a:noAutofit/>
          </a:bodyPr>
          <a:lstStyle/>
          <a:p>
            <a:pPr marL="0" indent="0">
              <a:buNone/>
            </a:pPr>
            <a:endParaRPr lang="en-US" sz="1200" dirty="0">
              <a:solidFill>
                <a:schemeClr val="bg1"/>
              </a:solidFill>
            </a:endParaRPr>
          </a:p>
          <a:p>
            <a:pPr marL="0" indent="0">
              <a:buNone/>
            </a:pPr>
            <a:r>
              <a:rPr lang="en-US" sz="1200" dirty="0">
                <a:solidFill>
                  <a:schemeClr val="bg1"/>
                </a:solidFill>
              </a:rPr>
              <a:t>Eve Wooldridge </a:t>
            </a:r>
          </a:p>
          <a:p>
            <a:pPr marL="0" indent="0">
              <a:buNone/>
            </a:pPr>
            <a:r>
              <a:rPr lang="en-US" sz="1200" dirty="0">
                <a:solidFill>
                  <a:schemeClr val="bg1"/>
                </a:solidFill>
              </a:rPr>
              <a:t>Randy Hedgeland </a:t>
            </a:r>
          </a:p>
          <a:p>
            <a:pPr marL="0" indent="0">
              <a:buNone/>
            </a:pPr>
            <a:r>
              <a:rPr lang="en-US" sz="1200" dirty="0">
                <a:solidFill>
                  <a:schemeClr val="bg1"/>
                </a:solidFill>
              </a:rPr>
              <a:t>Kristina Montt de Garcia </a:t>
            </a:r>
          </a:p>
          <a:p>
            <a:pPr marL="0" indent="0">
              <a:buNone/>
            </a:pPr>
            <a:r>
              <a:rPr lang="en-US" sz="1200" dirty="0">
                <a:solidFill>
                  <a:schemeClr val="bg1"/>
                </a:solidFill>
              </a:rPr>
              <a:t>Mark Secunda </a:t>
            </a:r>
          </a:p>
          <a:p>
            <a:pPr marL="0" indent="0">
              <a:buNone/>
            </a:pPr>
            <a:r>
              <a:rPr lang="en-US" sz="1200" dirty="0">
                <a:solidFill>
                  <a:schemeClr val="bg1"/>
                </a:solidFill>
              </a:rPr>
              <a:t>Nancy Carosso </a:t>
            </a:r>
          </a:p>
          <a:p>
            <a:pPr marL="0" indent="0">
              <a:buNone/>
            </a:pPr>
            <a:r>
              <a:rPr lang="en-US" sz="1200" dirty="0">
                <a:solidFill>
                  <a:schemeClr val="bg1"/>
                </a:solidFill>
              </a:rPr>
              <a:t>David Hughes </a:t>
            </a:r>
          </a:p>
          <a:p>
            <a:pPr marL="0" indent="0">
              <a:buNone/>
            </a:pPr>
            <a:r>
              <a:rPr lang="en-US" sz="1200" dirty="0">
                <a:solidFill>
                  <a:schemeClr val="bg1"/>
                </a:solidFill>
              </a:rPr>
              <a:t>Alan Abeel</a:t>
            </a:r>
          </a:p>
          <a:p>
            <a:pPr marL="0" indent="0">
              <a:buNone/>
            </a:pPr>
            <a:r>
              <a:rPr lang="en-US" sz="1200" dirty="0">
                <a:solidFill>
                  <a:schemeClr val="bg1"/>
                </a:solidFill>
              </a:rPr>
              <a:t>Jillian Pulia </a:t>
            </a:r>
          </a:p>
          <a:p>
            <a:pPr marL="0" indent="0">
              <a:buNone/>
            </a:pPr>
            <a:r>
              <a:rPr lang="en-US" sz="1200" dirty="0">
                <a:solidFill>
                  <a:schemeClr val="bg1"/>
                </a:solidFill>
              </a:rPr>
              <a:t>Kelly Henderson-Nelson </a:t>
            </a:r>
          </a:p>
          <a:p>
            <a:pPr marL="0" indent="0">
              <a:buNone/>
            </a:pPr>
            <a:r>
              <a:rPr lang="en-US" sz="1200" dirty="0">
                <a:solidFill>
                  <a:schemeClr val="bg1"/>
                </a:solidFill>
              </a:rPr>
              <a:t>Joe Ward </a:t>
            </a:r>
          </a:p>
          <a:p>
            <a:pPr marL="0" indent="0">
              <a:buNone/>
            </a:pPr>
            <a:r>
              <a:rPr lang="en-US" sz="1200" dirty="0">
                <a:solidFill>
                  <a:schemeClr val="bg1"/>
                </a:solidFill>
              </a:rPr>
              <a:t>Nithin Abraham </a:t>
            </a:r>
          </a:p>
          <a:p>
            <a:pPr marL="0" indent="0">
              <a:buNone/>
            </a:pPr>
            <a:r>
              <a:rPr lang="en-US" sz="1200" dirty="0">
                <a:solidFill>
                  <a:schemeClr val="bg1"/>
                </a:solidFill>
              </a:rPr>
              <a:t>Edwin Goldman</a:t>
            </a:r>
          </a:p>
          <a:p>
            <a:pPr marL="0" indent="0">
              <a:buNone/>
            </a:pPr>
            <a:r>
              <a:rPr lang="en-US" sz="1200" dirty="0">
                <a:solidFill>
                  <a:schemeClr val="bg1"/>
                </a:solidFill>
              </a:rPr>
              <a:t>Jim Heaney</a:t>
            </a:r>
          </a:p>
        </p:txBody>
      </p:sp>
      <p:sp>
        <p:nvSpPr>
          <p:cNvPr id="4" name="Slide Number Placeholder 3"/>
          <p:cNvSpPr>
            <a:spLocks noGrp="1"/>
          </p:cNvSpPr>
          <p:nvPr>
            <p:ph type="sldNum" sz="quarter" idx="12"/>
          </p:nvPr>
        </p:nvSpPr>
        <p:spPr/>
        <p:txBody>
          <a:bodyPr/>
          <a:lstStyle/>
          <a:p>
            <a:fld id="{A29141E7-5396-4DBF-916F-07439B6DEF4B}" type="slidenum">
              <a:rPr lang="en-US" smtClean="0"/>
              <a:t>26</a:t>
            </a:fld>
            <a:endParaRPr lang="en-US" dirty="0"/>
          </a:p>
        </p:txBody>
      </p:sp>
      <p:sp>
        <p:nvSpPr>
          <p:cNvPr id="5" name="Content Placeholder 2"/>
          <p:cNvSpPr txBox="1">
            <a:spLocks/>
          </p:cNvSpPr>
          <p:nvPr/>
        </p:nvSpPr>
        <p:spPr>
          <a:xfrm>
            <a:off x="3233737" y="1825625"/>
            <a:ext cx="47910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p:txBody>
      </p:sp>
      <p:sp>
        <p:nvSpPr>
          <p:cNvPr id="6" name="Content Placeholder 2"/>
          <p:cNvSpPr txBox="1">
            <a:spLocks/>
          </p:cNvSpPr>
          <p:nvPr/>
        </p:nvSpPr>
        <p:spPr>
          <a:xfrm>
            <a:off x="3472543" y="1172482"/>
            <a:ext cx="479107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dirty="0">
              <a:solidFill>
                <a:schemeClr val="bg1"/>
              </a:solidFill>
            </a:endParaRPr>
          </a:p>
          <a:p>
            <a:pPr marL="0" indent="0">
              <a:buNone/>
            </a:pPr>
            <a:r>
              <a:rPr lang="en-US" sz="1200" dirty="0">
                <a:solidFill>
                  <a:schemeClr val="bg1"/>
                </a:solidFill>
              </a:rPr>
              <a:t>Erin Lalime</a:t>
            </a:r>
          </a:p>
          <a:p>
            <a:pPr marL="0" indent="0">
              <a:buNone/>
            </a:pPr>
            <a:r>
              <a:rPr lang="en-US" sz="1200" dirty="0">
                <a:solidFill>
                  <a:schemeClr val="bg1"/>
                </a:solidFill>
              </a:rPr>
              <a:t>Michael Woronowicz</a:t>
            </a:r>
          </a:p>
          <a:p>
            <a:pPr marL="0" indent="0">
              <a:buNone/>
            </a:pPr>
            <a:r>
              <a:rPr lang="en-US" sz="1200" dirty="0">
                <a:solidFill>
                  <a:schemeClr val="bg1"/>
                </a:solidFill>
              </a:rPr>
              <a:t>Craig Jones </a:t>
            </a:r>
          </a:p>
          <a:p>
            <a:pPr marL="0" indent="0">
              <a:buNone/>
            </a:pPr>
            <a:r>
              <a:rPr lang="en-US" sz="1200" dirty="0">
                <a:solidFill>
                  <a:schemeClr val="bg1"/>
                </a:solidFill>
              </a:rPr>
              <a:t>Drew Uhl </a:t>
            </a:r>
          </a:p>
          <a:p>
            <a:pPr marL="0" indent="0">
              <a:buNone/>
            </a:pPr>
            <a:r>
              <a:rPr lang="en-US" sz="1200" dirty="0">
                <a:solidFill>
                  <a:schemeClr val="bg1"/>
                </a:solidFill>
              </a:rPr>
              <a:t>Christopher Gunn </a:t>
            </a:r>
          </a:p>
          <a:p>
            <a:pPr marL="0" indent="0">
              <a:buNone/>
            </a:pPr>
            <a:r>
              <a:rPr lang="en-US" sz="1200" dirty="0">
                <a:solidFill>
                  <a:schemeClr val="bg1"/>
                </a:solidFill>
              </a:rPr>
              <a:t>Jolearra Tshiteya</a:t>
            </a:r>
          </a:p>
          <a:p>
            <a:pPr marL="0" indent="0">
              <a:buNone/>
            </a:pPr>
            <a:r>
              <a:rPr lang="en-US" sz="1200" dirty="0">
                <a:solidFill>
                  <a:schemeClr val="bg1"/>
                </a:solidFill>
              </a:rPr>
              <a:t>Jerron Jackson </a:t>
            </a:r>
          </a:p>
          <a:p>
            <a:pPr marL="0" indent="0">
              <a:buNone/>
            </a:pPr>
            <a:r>
              <a:rPr lang="en-US" sz="1200" dirty="0">
                <a:solidFill>
                  <a:schemeClr val="bg1"/>
                </a:solidFill>
              </a:rPr>
              <a:t>Jim Loughlin </a:t>
            </a:r>
          </a:p>
          <a:p>
            <a:pPr marL="0" indent="0">
              <a:buNone/>
            </a:pPr>
            <a:r>
              <a:rPr lang="en-US" sz="1200" dirty="0">
                <a:solidFill>
                  <a:schemeClr val="bg1"/>
                </a:solidFill>
              </a:rPr>
              <a:t>Code 546 </a:t>
            </a:r>
          </a:p>
          <a:p>
            <a:pPr marL="0" indent="0">
              <a:buNone/>
            </a:pPr>
            <a:r>
              <a:rPr lang="en-US" sz="1200" dirty="0">
                <a:solidFill>
                  <a:schemeClr val="bg1"/>
                </a:solidFill>
              </a:rPr>
              <a:t>Code 551 </a:t>
            </a:r>
          </a:p>
          <a:p>
            <a:pPr marL="0" indent="0">
              <a:buNone/>
            </a:pPr>
            <a:r>
              <a:rPr lang="en-US" sz="1200" dirty="0">
                <a:solidFill>
                  <a:schemeClr val="bg1"/>
                </a:solidFill>
              </a:rPr>
              <a:t>Code 443  </a:t>
            </a:r>
          </a:p>
          <a:p>
            <a:pPr marL="0" indent="0">
              <a:buNone/>
            </a:pPr>
            <a:r>
              <a:rPr lang="en-US" sz="1200" dirty="0">
                <a:solidFill>
                  <a:schemeClr val="bg1"/>
                </a:solidFill>
              </a:rPr>
              <a:t>JWST </a:t>
            </a:r>
          </a:p>
          <a:p>
            <a:pPr marL="0" indent="0">
              <a:buNone/>
            </a:pPr>
            <a:r>
              <a:rPr lang="en-US" sz="1200" dirty="0">
                <a:solidFill>
                  <a:schemeClr val="bg1"/>
                </a:solidFill>
              </a:rPr>
              <a:t>BITSE </a:t>
            </a:r>
          </a:p>
          <a:p>
            <a:pPr marL="0" indent="0">
              <a:buNone/>
            </a:pPr>
            <a:r>
              <a:rPr lang="en-US" sz="1200" dirty="0">
                <a:solidFill>
                  <a:schemeClr val="bg1"/>
                </a:solidFill>
              </a:rPr>
              <a:t>CODEX </a:t>
            </a:r>
          </a:p>
          <a:p>
            <a:pPr marL="0" indent="0">
              <a:buNone/>
            </a:pPr>
            <a:endParaRPr lang="en-US" sz="1200" dirty="0">
              <a:solidFill>
                <a:schemeClr val="bg1"/>
              </a:solidFill>
            </a:endParaRPr>
          </a:p>
        </p:txBody>
      </p:sp>
    </p:spTree>
    <p:extLst>
      <p:ext uri="{BB962C8B-B14F-4D97-AF65-F5344CB8AC3E}">
        <p14:creationId xmlns:p14="http://schemas.microsoft.com/office/powerpoint/2010/main" val="1997062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41408</TotalTime>
  <Words>2791</Words>
  <Application>Microsoft Office PowerPoint</Application>
  <PresentationFormat>Widescreen</PresentationFormat>
  <Paragraphs>770</Paragraphs>
  <Slides>26</Slides>
  <Notes>26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Study of Fallout Metrics for Contamination Analysis </vt:lpstr>
      <vt:lpstr>Definition of the Problem </vt:lpstr>
      <vt:lpstr>Definition of the Problem </vt:lpstr>
      <vt:lpstr>Scope of Effort </vt:lpstr>
      <vt:lpstr>Vertical-Horizontal Study Setup </vt:lpstr>
      <vt:lpstr>GSFC Facilities </vt:lpstr>
      <vt:lpstr>GSFC Facilities PAC/day each month</vt:lpstr>
      <vt:lpstr>Particle Size Distribution, BC</vt:lpstr>
      <vt:lpstr>Particle Size Distribution, SSDIF </vt:lpstr>
      <vt:lpstr>Particle Size Distribution, SCA</vt:lpstr>
      <vt:lpstr>GSFC Study Findings </vt:lpstr>
      <vt:lpstr>Minitab Statistical Analysis of GSFC Study </vt:lpstr>
      <vt:lpstr>Samples with respect to airflow and gravity </vt:lpstr>
      <vt:lpstr>Pareto Chart for GSFC Study </vt:lpstr>
      <vt:lpstr>Analysis of Variance for GSFC Study </vt:lpstr>
      <vt:lpstr>Particle Adhesion </vt:lpstr>
      <vt:lpstr>Object in the wake of airflow </vt:lpstr>
      <vt:lpstr>Vertical and Horizontal Fallout Findings</vt:lpstr>
      <vt:lpstr>Recommendations</vt:lpstr>
      <vt:lpstr>Future Studies </vt:lpstr>
      <vt:lpstr>Camera ImageJ Analysis (CIJA)</vt:lpstr>
      <vt:lpstr>Initial Efforts</vt:lpstr>
      <vt:lpstr>CIJA Set up </vt:lpstr>
      <vt:lpstr>Issues addressed to date and future work </vt:lpstr>
      <vt:lpstr>Acronym List </vt:lpstr>
      <vt:lpstr>Acknowledgements </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 Project Status 10-29-19</dc:title>
  <dc:creator>Stewart, Elaine M. (GSFC-5460)</dc:creator>
  <cp:lastModifiedBy>Stewart, Elaine M. (GSFC-5460)</cp:lastModifiedBy>
  <cp:revision>466</cp:revision>
  <cp:lastPrinted>2020-02-27T23:13:37Z</cp:lastPrinted>
  <dcterms:created xsi:type="dcterms:W3CDTF">2019-10-29T19:03:35Z</dcterms:created>
  <dcterms:modified xsi:type="dcterms:W3CDTF">2020-08-11T04:43:44Z</dcterms:modified>
</cp:coreProperties>
</file>